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sldIdLst>
    <p:sldId id="256" r:id="rId5"/>
    <p:sldId id="257" r:id="rId6"/>
    <p:sldId id="259" r:id="rId7"/>
    <p:sldId id="258" r:id="rId8"/>
    <p:sldId id="260" r:id="rId9"/>
    <p:sldId id="26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B9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FDC552-F89E-4955-BBF8-957575DD03E9}" v="9" dt="2022-09-27T08:50:58.6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7" autoAdjust="0"/>
    <p:restoredTop sz="96357" autoAdjust="0"/>
  </p:normalViewPr>
  <p:slideViewPr>
    <p:cSldViewPr snapToGrid="0">
      <p:cViewPr varScale="1">
        <p:scale>
          <a:sx n="103" d="100"/>
          <a:sy n="103" d="100"/>
        </p:scale>
        <p:origin x="120" y="28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hyperlink" Target="mailto:gmcadigital@greatermanchester-ca.gov.uk" TargetMode="External"/><Relationship Id="rId3" Type="http://schemas.openxmlformats.org/officeDocument/2006/relationships/hyperlink" Target="https://freepngimg.com/png/69765-logo-twitter-computer-business-icons-free-frame" TargetMode="External"/><Relationship Id="rId7" Type="http://schemas.openxmlformats.org/officeDocument/2006/relationships/hyperlink" Target="http://www.pngall.com/mouse-cursor-click-png" TargetMode="External"/><Relationship Id="rId12" Type="http://schemas.openxmlformats.org/officeDocument/2006/relationships/hyperlink" Target="http://www.greatermanchester-ca.gov.uk/digital" TargetMode="External"/><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hyperlink" Target="https://www.linkedin.com/company/greater-manchester-combined-authority/mycompany/?viewAsMember=true" TargetMode="External"/><Relationship Id="rId5" Type="http://schemas.openxmlformats.org/officeDocument/2006/relationships/hyperlink" Target="http://www.pngall.com/linkedin-png" TargetMode="External"/><Relationship Id="rId10" Type="http://schemas.openxmlformats.org/officeDocument/2006/relationships/hyperlink" Target="https://twitter.com/GMCAdigital" TargetMode="External"/><Relationship Id="rId4" Type="http://schemas.openxmlformats.org/officeDocument/2006/relationships/image" Target="../media/image12.png"/><Relationship Id="rId9" Type="http://schemas.openxmlformats.org/officeDocument/2006/relationships/hyperlink" Target="http://pngimg.com/download/19942"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Title slide">
    <p:spTree>
      <p:nvGrpSpPr>
        <p:cNvPr id="1" name=""/>
        <p:cNvGrpSpPr/>
        <p:nvPr/>
      </p:nvGrpSpPr>
      <p:grpSpPr>
        <a:xfrm>
          <a:off x="0" y="0"/>
          <a:ext cx="0" cy="0"/>
          <a:chOff x="0" y="0"/>
          <a:chExt cx="0" cy="0"/>
        </a:xfrm>
      </p:grpSpPr>
      <p:pic>
        <p:nvPicPr>
          <p:cNvPr id="12" name="Picture 11" descr="Icon&#10;&#10;Description automatically generated">
            <a:extLst>
              <a:ext uri="{FF2B5EF4-FFF2-40B4-BE49-F238E27FC236}">
                <a16:creationId xmlns:a16="http://schemas.microsoft.com/office/drawing/2014/main" id="{611E529E-8913-4CD5-86B8-014E8150F095}"/>
              </a:ext>
            </a:extLst>
          </p:cNvPr>
          <p:cNvPicPr>
            <a:picLocks noChangeAspect="1"/>
          </p:cNvPicPr>
          <p:nvPr userDrawn="1"/>
        </p:nvPicPr>
        <p:blipFill>
          <a:blip r:embed="rId2" cstate="email">
            <a:duotone>
              <a:schemeClr val="accent3">
                <a:shade val="45000"/>
                <a:satMod val="135000"/>
              </a:schemeClr>
              <a:prstClr val="white"/>
            </a:duotone>
            <a:alphaModFix amt="8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26012" y="3560322"/>
            <a:ext cx="3000101" cy="3000101"/>
          </a:xfrm>
          <a:prstGeom prst="rect">
            <a:avLst/>
          </a:prstGeom>
        </p:spPr>
      </p:pic>
      <p:sp>
        <p:nvSpPr>
          <p:cNvPr id="9" name="Title 1">
            <a:extLst>
              <a:ext uri="{FF2B5EF4-FFF2-40B4-BE49-F238E27FC236}">
                <a16:creationId xmlns:a16="http://schemas.microsoft.com/office/drawing/2014/main" id="{9DBAD1C9-BFC1-49E1-81BA-F442C95612EA}"/>
              </a:ext>
            </a:extLst>
          </p:cNvPr>
          <p:cNvSpPr>
            <a:spLocks noGrp="1"/>
          </p:cNvSpPr>
          <p:nvPr>
            <p:ph type="title"/>
          </p:nvPr>
        </p:nvSpPr>
        <p:spPr>
          <a:xfrm>
            <a:off x="831850" y="1709739"/>
            <a:ext cx="10515600" cy="1500188"/>
          </a:xfrm>
        </p:spPr>
        <p:txBody>
          <a:bodyPr anchor="b">
            <a:normAutofit/>
          </a:bodyPr>
          <a:lstStyle>
            <a:lvl1pPr>
              <a:defRPr sz="4000" b="1">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10" name="Text Placeholder 2">
            <a:extLst>
              <a:ext uri="{FF2B5EF4-FFF2-40B4-BE49-F238E27FC236}">
                <a16:creationId xmlns:a16="http://schemas.microsoft.com/office/drawing/2014/main" id="{53AFF72C-C163-45BA-86DF-69220BB23A81}"/>
              </a:ext>
            </a:extLst>
          </p:cNvPr>
          <p:cNvSpPr>
            <a:spLocks noGrp="1"/>
          </p:cNvSpPr>
          <p:nvPr>
            <p:ph type="body" idx="1"/>
          </p:nvPr>
        </p:nvSpPr>
        <p:spPr>
          <a:xfrm>
            <a:off x="831850" y="3369415"/>
            <a:ext cx="10515600" cy="2720235"/>
          </a:xfrm>
        </p:spPr>
        <p:txBody>
          <a:bodyPr>
            <a:normAutofit/>
          </a:bodyPr>
          <a:lstStyle>
            <a:lvl1pPr marL="0" indent="0">
              <a:buNone/>
              <a:defRPr sz="2000" b="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1" name="TextBox 10">
            <a:extLst>
              <a:ext uri="{FF2B5EF4-FFF2-40B4-BE49-F238E27FC236}">
                <a16:creationId xmlns:a16="http://schemas.microsoft.com/office/drawing/2014/main" id="{F5B751E5-ECE9-4C15-8FF9-87DD93805118}"/>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dirty="0">
              <a:latin typeface="Arial" panose="020B0604020202020204" pitchFamily="34" charset="0"/>
              <a:cs typeface="Arial" panose="020B0604020202020204" pitchFamily="34" charset="0"/>
            </a:endParaRPr>
          </a:p>
        </p:txBody>
      </p:sp>
      <p:pic>
        <p:nvPicPr>
          <p:cNvPr id="5" name="Picture 4" descr="Text&#10;&#10;Description automatically generated">
            <a:extLst>
              <a:ext uri="{FF2B5EF4-FFF2-40B4-BE49-F238E27FC236}">
                <a16:creationId xmlns:a16="http://schemas.microsoft.com/office/drawing/2014/main" id="{73244A9D-EE30-4C20-8655-0B43E7E740E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26012" y="321488"/>
            <a:ext cx="1862711" cy="674262"/>
          </a:xfrm>
          <a:prstGeom prst="rect">
            <a:avLst/>
          </a:prstGeom>
        </p:spPr>
      </p:pic>
    </p:spTree>
    <p:extLst>
      <p:ext uri="{BB962C8B-B14F-4D97-AF65-F5344CB8AC3E}">
        <p14:creationId xmlns:p14="http://schemas.microsoft.com/office/powerpoint/2010/main" val="2997085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4 Left hand column content with image ">
    <p:bg>
      <p:bgPr>
        <a:solidFill>
          <a:schemeClr val="bg1"/>
        </a:solidFill>
        <a:effectLst/>
      </p:bgPr>
    </p:bg>
    <p:spTree>
      <p:nvGrpSpPr>
        <p:cNvPr id="1" name=""/>
        <p:cNvGrpSpPr/>
        <p:nvPr/>
      </p:nvGrpSpPr>
      <p:grpSpPr>
        <a:xfrm>
          <a:off x="0" y="0"/>
          <a:ext cx="0" cy="0"/>
          <a:chOff x="0" y="0"/>
          <a:chExt cx="0" cy="0"/>
        </a:xfrm>
      </p:grpSpPr>
      <p:pic>
        <p:nvPicPr>
          <p:cNvPr id="7" name="Picture 6" descr="A person using a touch screen device&#10;&#10;Description automatically generated with low confidence">
            <a:extLst>
              <a:ext uri="{FF2B5EF4-FFF2-40B4-BE49-F238E27FC236}">
                <a16:creationId xmlns:a16="http://schemas.microsoft.com/office/drawing/2014/main" id="{076F3900-3DF6-4F60-9A2C-4C721911A08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6310350" y="1021570"/>
            <a:ext cx="5512679" cy="3763081"/>
          </a:xfrm>
          <a:prstGeom prst="rect">
            <a:avLst/>
          </a:prstGeom>
        </p:spPr>
      </p:pic>
      <p:pic>
        <p:nvPicPr>
          <p:cNvPr id="10" name="Picture 9">
            <a:extLst>
              <a:ext uri="{FF2B5EF4-FFF2-40B4-BE49-F238E27FC236}">
                <a16:creationId xmlns:a16="http://schemas.microsoft.com/office/drawing/2014/main" id="{250E529D-FC63-4FCC-8CF0-3D408AA99802}"/>
              </a:ext>
            </a:extLst>
          </p:cNvPr>
          <p:cNvPicPr>
            <a:picLocks noChangeAspect="1"/>
          </p:cNvPicPr>
          <p:nvPr userDrawn="1"/>
        </p:nvPicPr>
        <p:blipFill>
          <a:blip r:embed="rId3" cstate="email">
            <a:alphaModFix amt="90000"/>
            <a:extLst>
              <a:ext uri="{28A0092B-C50C-407E-A947-70E740481C1C}">
                <a14:useLocalDpi xmlns:a14="http://schemas.microsoft.com/office/drawing/2010/main"/>
              </a:ext>
            </a:extLst>
          </a:blip>
          <a:stretch>
            <a:fillRect/>
          </a:stretch>
        </p:blipFill>
        <p:spPr>
          <a:xfrm>
            <a:off x="8589257" y="3255257"/>
            <a:ext cx="3602743" cy="3602743"/>
          </a:xfrm>
          <a:prstGeom prst="rect">
            <a:avLst/>
          </a:prstGeom>
          <a:noFill/>
        </p:spPr>
      </p:pic>
      <p:sp>
        <p:nvSpPr>
          <p:cNvPr id="2" name="Title 1">
            <a:extLst>
              <a:ext uri="{FF2B5EF4-FFF2-40B4-BE49-F238E27FC236}">
                <a16:creationId xmlns:a16="http://schemas.microsoft.com/office/drawing/2014/main" id="{EBCF1D27-42AA-4279-868F-3583927D6C51}"/>
              </a:ext>
            </a:extLst>
          </p:cNvPr>
          <p:cNvSpPr>
            <a:spLocks noGrp="1"/>
          </p:cNvSpPr>
          <p:nvPr>
            <p:ph type="title"/>
          </p:nvPr>
        </p:nvSpPr>
        <p:spPr>
          <a:xfrm>
            <a:off x="838200" y="365125"/>
            <a:ext cx="5181600" cy="1325563"/>
          </a:xfrm>
        </p:spPr>
        <p:txBody>
          <a:bodyPr>
            <a:normAutofit/>
          </a:bodyPr>
          <a:lstStyle>
            <a:lvl1pPr>
              <a:defRPr sz="3000"/>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298880FC-5CFC-48B5-94D3-6DC7030145F0}"/>
              </a:ext>
            </a:extLst>
          </p:cNvPr>
          <p:cNvSpPr>
            <a:spLocks noGrp="1"/>
          </p:cNvSpPr>
          <p:nvPr>
            <p:ph sz="half" idx="1"/>
          </p:nvPr>
        </p:nvSpPr>
        <p:spPr>
          <a:xfrm>
            <a:off x="838200" y="1825625"/>
            <a:ext cx="5181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57605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1 Comparison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E012E-09B7-42CA-8ECD-8EBEB5CAA8B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218852C7-E7C0-4DE1-ACA9-30A2E09E6512}"/>
              </a:ext>
            </a:extLst>
          </p:cNvPr>
          <p:cNvSpPr>
            <a:spLocks noGrp="1"/>
          </p:cNvSpPr>
          <p:nvPr>
            <p:ph sz="half" idx="2"/>
          </p:nvPr>
        </p:nvSpPr>
        <p:spPr>
          <a:xfrm>
            <a:off x="839788" y="1860883"/>
            <a:ext cx="5157787" cy="4631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Content Placeholder 5">
            <a:extLst>
              <a:ext uri="{FF2B5EF4-FFF2-40B4-BE49-F238E27FC236}">
                <a16:creationId xmlns:a16="http://schemas.microsoft.com/office/drawing/2014/main" id="{E90F6C61-C521-46B9-A21C-AD1E7DE82908}"/>
              </a:ext>
            </a:extLst>
          </p:cNvPr>
          <p:cNvSpPr>
            <a:spLocks noGrp="1"/>
          </p:cNvSpPr>
          <p:nvPr>
            <p:ph sz="quarter" idx="4"/>
          </p:nvPr>
        </p:nvSpPr>
        <p:spPr>
          <a:xfrm>
            <a:off x="6172200" y="1844842"/>
            <a:ext cx="5183188" cy="46480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65597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2 Comparison silver baby backgroun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E012E-09B7-42CA-8ECD-8EBEB5CAA8B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218852C7-E7C0-4DE1-ACA9-30A2E09E6512}"/>
              </a:ext>
            </a:extLst>
          </p:cNvPr>
          <p:cNvSpPr>
            <a:spLocks noGrp="1"/>
          </p:cNvSpPr>
          <p:nvPr>
            <p:ph sz="half" idx="2"/>
          </p:nvPr>
        </p:nvSpPr>
        <p:spPr>
          <a:xfrm>
            <a:off x="839788" y="1860883"/>
            <a:ext cx="5157787" cy="4631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Content Placeholder 5">
            <a:extLst>
              <a:ext uri="{FF2B5EF4-FFF2-40B4-BE49-F238E27FC236}">
                <a16:creationId xmlns:a16="http://schemas.microsoft.com/office/drawing/2014/main" id="{E90F6C61-C521-46B9-A21C-AD1E7DE82908}"/>
              </a:ext>
            </a:extLst>
          </p:cNvPr>
          <p:cNvSpPr>
            <a:spLocks noGrp="1"/>
          </p:cNvSpPr>
          <p:nvPr>
            <p:ph sz="quarter" idx="4"/>
          </p:nvPr>
        </p:nvSpPr>
        <p:spPr>
          <a:xfrm>
            <a:off x="6172200" y="1844842"/>
            <a:ext cx="5183188" cy="46480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973190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2 Title only Manchester city centre DO NOT USE FOR TEXT HEAVY SLIDES">
    <p:bg>
      <p:bgPr>
        <a:solidFill>
          <a:srgbClr val="AFB9B6"/>
        </a:solidFill>
        <a:effectLst/>
      </p:bgPr>
    </p:bg>
    <p:spTree>
      <p:nvGrpSpPr>
        <p:cNvPr id="1" name=""/>
        <p:cNvGrpSpPr/>
        <p:nvPr/>
      </p:nvGrpSpPr>
      <p:grpSpPr>
        <a:xfrm>
          <a:off x="0" y="0"/>
          <a:ext cx="0" cy="0"/>
          <a:chOff x="0" y="0"/>
          <a:chExt cx="0" cy="0"/>
        </a:xfrm>
      </p:grpSpPr>
      <p:pic>
        <p:nvPicPr>
          <p:cNvPr id="6" name="Picture 5" descr="A picture containing sky, outdoor, several&#10;&#10;Description automatically generated">
            <a:extLst>
              <a:ext uri="{FF2B5EF4-FFF2-40B4-BE49-F238E27FC236}">
                <a16:creationId xmlns:a16="http://schemas.microsoft.com/office/drawing/2014/main" id="{55906EA0-D51C-4981-AE5F-C0FF7FBF4254}"/>
              </a:ext>
            </a:extLst>
          </p:cNvPr>
          <p:cNvPicPr>
            <a:picLocks noChangeAspect="1"/>
          </p:cNvPicPr>
          <p:nvPr userDrawn="1"/>
        </p:nvPicPr>
        <p:blipFill rotWithShape="1">
          <a:blip r:embed="rId2" cstate="email">
            <a:alphaModFix amt="2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4912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3 Title only Manchester city centre DO NOT USE FOR TEXT HEAVY SLIDES">
    <p:bg>
      <p:bgPr>
        <a:solidFill>
          <a:srgbClr val="AFB9B6"/>
        </a:solidFill>
        <a:effectLst/>
      </p:bgPr>
    </p:bg>
    <p:spTree>
      <p:nvGrpSpPr>
        <p:cNvPr id="1" name=""/>
        <p:cNvGrpSpPr/>
        <p:nvPr/>
      </p:nvGrpSpPr>
      <p:grpSpPr>
        <a:xfrm>
          <a:off x="0" y="0"/>
          <a:ext cx="0" cy="0"/>
          <a:chOff x="0" y="0"/>
          <a:chExt cx="0" cy="0"/>
        </a:xfrm>
      </p:grpSpPr>
      <p:pic>
        <p:nvPicPr>
          <p:cNvPr id="6" name="Picture 5" descr="A person using a touch screen device&#10;&#10;Description automatically generated with low confidence">
            <a:extLst>
              <a:ext uri="{FF2B5EF4-FFF2-40B4-BE49-F238E27FC236}">
                <a16:creationId xmlns:a16="http://schemas.microsoft.com/office/drawing/2014/main" id="{B3A6B799-979F-410E-926F-74A4B4083E79}"/>
              </a:ext>
            </a:extLst>
          </p:cNvPr>
          <p:cNvPicPr>
            <a:picLocks noChangeAspect="1"/>
          </p:cNvPicPr>
          <p:nvPr userDrawn="1"/>
        </p:nvPicPr>
        <p:blipFill rotWithShape="1">
          <a:blip r:embed="rId2" cstate="email">
            <a:alphaModFix amt="20000"/>
            <a:extLst>
              <a:ext uri="{28A0092B-C50C-407E-A947-70E740481C1C}">
                <a14:useLocalDpi xmlns:a14="http://schemas.microsoft.com/office/drawing/2010/main"/>
              </a:ext>
            </a:extLst>
          </a:blip>
          <a:srcRect/>
          <a:stretch/>
        </p:blipFill>
        <p:spPr>
          <a:xfrm flipH="1">
            <a:off x="-38100" y="0"/>
            <a:ext cx="12230099" cy="6878464"/>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9882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7. Contact us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88246E7-77C3-D341-A562-A7AF192ED81E}"/>
              </a:ext>
            </a:extLst>
          </p:cNvPr>
          <p:cNvSpPr/>
          <p:nvPr userDrawn="1"/>
        </p:nvSpPr>
        <p:spPr>
          <a:xfrm>
            <a:off x="266701" y="275589"/>
            <a:ext cx="11652647" cy="630618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a:solidFill>
                <a:schemeClr val="tx1"/>
              </a:solidFill>
            </a:endParaRPr>
          </a:p>
        </p:txBody>
      </p:sp>
      <p:sp>
        <p:nvSpPr>
          <p:cNvPr id="13" name="Title 1">
            <a:extLst>
              <a:ext uri="{FF2B5EF4-FFF2-40B4-BE49-F238E27FC236}">
                <a16:creationId xmlns:a16="http://schemas.microsoft.com/office/drawing/2014/main" id="{B8234878-7686-44DA-A30F-31F76C13CD99}"/>
              </a:ext>
            </a:extLst>
          </p:cNvPr>
          <p:cNvSpPr>
            <a:spLocks noGrp="1"/>
          </p:cNvSpPr>
          <p:nvPr>
            <p:ph type="title" hasCustomPrompt="1"/>
          </p:nvPr>
        </p:nvSpPr>
        <p:spPr>
          <a:xfrm>
            <a:off x="595062" y="808160"/>
            <a:ext cx="5172075" cy="901342"/>
          </a:xfrm>
        </p:spPr>
        <p:txBody>
          <a:bodyPr/>
          <a:lstStyle>
            <a:lvl1pPr>
              <a:defRPr>
                <a:solidFill>
                  <a:schemeClr val="tx1"/>
                </a:solidFill>
              </a:defRPr>
            </a:lvl1pPr>
          </a:lstStyle>
          <a:p>
            <a:r>
              <a:rPr lang="en-US"/>
              <a:t>Contact us</a:t>
            </a:r>
            <a:endParaRPr lang="en-GB"/>
          </a:p>
        </p:txBody>
      </p:sp>
      <p:sp>
        <p:nvSpPr>
          <p:cNvPr id="7" name="TextBox 6">
            <a:extLst>
              <a:ext uri="{FF2B5EF4-FFF2-40B4-BE49-F238E27FC236}">
                <a16:creationId xmlns:a16="http://schemas.microsoft.com/office/drawing/2014/main" id="{7DCA888A-5C6D-4AB9-A068-DABC85234901}"/>
              </a:ext>
            </a:extLst>
          </p:cNvPr>
          <p:cNvSpPr txBox="1"/>
          <p:nvPr userDrawn="1"/>
        </p:nvSpPr>
        <p:spPr>
          <a:xfrm>
            <a:off x="11649348" y="275589"/>
            <a:ext cx="270000" cy="270000"/>
          </a:xfrm>
          <a:prstGeom prst="rect">
            <a:avLst/>
          </a:prstGeom>
          <a:noFill/>
          <a:ln>
            <a:solidFill>
              <a:schemeClr val="tx1"/>
            </a:solidFill>
          </a:ln>
        </p:spPr>
        <p:txBody>
          <a:bodyPr wrap="square" lIns="0" tIns="0" rIns="0" bIns="0" rtlCol="0" anchor="ctr">
            <a:spAutoFit/>
          </a:bodyPr>
          <a:lstStyle/>
          <a:p>
            <a:pPr algn="ctr"/>
            <a:br>
              <a:rPr lang="en-GB" sz="900" b="1" dirty="0">
                <a:solidFill>
                  <a:schemeClr val="tx1"/>
                </a:solidFill>
              </a:rPr>
            </a:br>
            <a:fld id="{213236A4-3417-44F9-886A-252B6E79646B}" type="slidenum">
              <a:rPr lang="en-GB" sz="900" b="1" smtClean="0">
                <a:solidFill>
                  <a:schemeClr val="tx1"/>
                </a:solidFill>
              </a:rPr>
              <a:pPr algn="ctr"/>
              <a:t>‹#›</a:t>
            </a:fld>
            <a:br>
              <a:rPr lang="en-GB" sz="900" b="1" dirty="0">
                <a:solidFill>
                  <a:schemeClr val="tx1"/>
                </a:solidFill>
              </a:rPr>
            </a:br>
            <a:endParaRPr lang="en-GB" sz="900" b="1" dirty="0">
              <a:solidFill>
                <a:schemeClr val="tx1"/>
              </a:solidFill>
            </a:endParaRPr>
          </a:p>
        </p:txBody>
      </p:sp>
      <p:pic>
        <p:nvPicPr>
          <p:cNvPr id="4" name="Picture 3" descr="Logo&#10;&#10;Description automatically generated">
            <a:extLst>
              <a:ext uri="{FF2B5EF4-FFF2-40B4-BE49-F238E27FC236}">
                <a16:creationId xmlns:a16="http://schemas.microsoft.com/office/drawing/2014/main" id="{36037382-EA78-4718-AE78-516A08221B6D}"/>
              </a:ext>
            </a:extLst>
          </p:cNvPr>
          <p:cNvPicPr>
            <a:picLocks noChangeAspect="1"/>
          </p:cNvPicPr>
          <p:nvPr userDrawn="1"/>
        </p:nvPicPr>
        <p:blipFill>
          <a:blip r:embed="rId2" cstate="email">
            <a:biLevel thresh="25000"/>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595062" y="1985091"/>
            <a:ext cx="971549" cy="728662"/>
          </a:xfrm>
          <a:prstGeom prst="rect">
            <a:avLst/>
          </a:prstGeom>
        </p:spPr>
      </p:pic>
      <p:pic>
        <p:nvPicPr>
          <p:cNvPr id="11" name="Picture 10" descr="A picture containing text, clipart, vector graphics&#10;&#10;Description automatically generated">
            <a:extLst>
              <a:ext uri="{FF2B5EF4-FFF2-40B4-BE49-F238E27FC236}">
                <a16:creationId xmlns:a16="http://schemas.microsoft.com/office/drawing/2014/main" id="{F4340258-F64D-4B89-BA1A-B8E89F2D597C}"/>
              </a:ext>
            </a:extLst>
          </p:cNvPr>
          <p:cNvPicPr>
            <a:picLocks noChangeAspect="1"/>
          </p:cNvPicPr>
          <p:nvPr userDrawn="1"/>
        </p:nvPicPr>
        <p:blipFill>
          <a:blip r:embed="rId4" cstate="email">
            <a:graysc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708246" y="2984960"/>
            <a:ext cx="745180" cy="658553"/>
          </a:xfrm>
          <a:prstGeom prst="rect">
            <a:avLst/>
          </a:prstGeom>
        </p:spPr>
      </p:pic>
      <p:pic>
        <p:nvPicPr>
          <p:cNvPr id="19" name="Picture 18" descr="Icon&#10;&#10;Description automatically generated">
            <a:extLst>
              <a:ext uri="{FF2B5EF4-FFF2-40B4-BE49-F238E27FC236}">
                <a16:creationId xmlns:a16="http://schemas.microsoft.com/office/drawing/2014/main" id="{BC4B526B-0CF4-475C-A9AE-9F19C7A2AD1B}"/>
              </a:ext>
            </a:extLst>
          </p:cNvPr>
          <p:cNvPicPr>
            <a:picLocks noChangeAspect="1"/>
          </p:cNvPicPr>
          <p:nvPr userDrawn="1"/>
        </p:nvPicPr>
        <p:blipFill>
          <a:blip r:embed="rId6" cstate="email">
            <a:lum bright="70000" contrast="-70000"/>
            <a:extLst>
              <a:ext uri="{28A0092B-C50C-407E-A947-70E740481C1C}">
                <a14:useLocalDpi xmlns:a14="http://schemas.microsoft.com/office/drawing/2010/main"/>
              </a:ext>
              <a:ext uri="{837473B0-CC2E-450A-ABE3-18F120FF3D39}">
                <a1611:picAttrSrcUrl xmlns:a1611="http://schemas.microsoft.com/office/drawing/2016/11/main" r:id="rId7"/>
              </a:ext>
            </a:extLst>
          </a:blip>
          <a:stretch>
            <a:fillRect/>
          </a:stretch>
        </p:blipFill>
        <p:spPr>
          <a:xfrm>
            <a:off x="266701" y="3914720"/>
            <a:ext cx="1550307" cy="970279"/>
          </a:xfrm>
          <a:prstGeom prst="rect">
            <a:avLst/>
          </a:prstGeom>
        </p:spPr>
      </p:pic>
      <p:pic>
        <p:nvPicPr>
          <p:cNvPr id="22" name="Picture 21" descr="Icon&#10;&#10;Description automatically generated">
            <a:extLst>
              <a:ext uri="{FF2B5EF4-FFF2-40B4-BE49-F238E27FC236}">
                <a16:creationId xmlns:a16="http://schemas.microsoft.com/office/drawing/2014/main" id="{519C94E3-69F4-47C5-A972-0F5C229ED927}"/>
              </a:ext>
            </a:extLst>
          </p:cNvPr>
          <p:cNvPicPr>
            <a:picLocks noChangeAspect="1"/>
          </p:cNvPicPr>
          <p:nvPr userDrawn="1"/>
        </p:nvPicPr>
        <p:blipFill>
          <a:blip r:embed="rId8" cstate="email">
            <a:biLevel thresh="25000"/>
            <a:extLst>
              <a:ext uri="{28A0092B-C50C-407E-A947-70E740481C1C}">
                <a14:useLocalDpi xmlns:a14="http://schemas.microsoft.com/office/drawing/2010/main"/>
              </a:ext>
              <a:ext uri="{837473B0-CC2E-450A-ABE3-18F120FF3D39}">
                <a1611:picAttrSrcUrl xmlns:a1611="http://schemas.microsoft.com/office/drawing/2016/11/main" r:id="rId9"/>
              </a:ext>
            </a:extLst>
          </a:blip>
          <a:stretch>
            <a:fillRect/>
          </a:stretch>
        </p:blipFill>
        <p:spPr>
          <a:xfrm>
            <a:off x="680786" y="5156206"/>
            <a:ext cx="800100" cy="800100"/>
          </a:xfrm>
          <a:prstGeom prst="rect">
            <a:avLst/>
          </a:prstGeom>
        </p:spPr>
      </p:pic>
      <p:sp>
        <p:nvSpPr>
          <p:cNvPr id="24" name="TextBox 23">
            <a:extLst>
              <a:ext uri="{FF2B5EF4-FFF2-40B4-BE49-F238E27FC236}">
                <a16:creationId xmlns:a16="http://schemas.microsoft.com/office/drawing/2014/main" id="{78171D31-A3BB-486C-9E0D-41B691C36B3E}"/>
              </a:ext>
            </a:extLst>
          </p:cNvPr>
          <p:cNvSpPr txBox="1"/>
          <p:nvPr userDrawn="1"/>
        </p:nvSpPr>
        <p:spPr>
          <a:xfrm>
            <a:off x="1714500" y="1985091"/>
            <a:ext cx="4476750" cy="3600986"/>
          </a:xfrm>
          <a:prstGeom prst="rect">
            <a:avLst/>
          </a:prstGeom>
          <a:noFill/>
        </p:spPr>
        <p:txBody>
          <a:bodyPr wrap="square" lIns="0" tIns="0" rIns="0" bIns="0" rtlCol="0">
            <a:spAutoFit/>
          </a:bodyPr>
          <a:lstStyle/>
          <a:p>
            <a:pPr algn="l"/>
            <a:br>
              <a:rPr lang="en-GB" sz="1800" b="0" dirty="0">
                <a:solidFill>
                  <a:schemeClr val="tx1"/>
                </a:solidFill>
                <a:latin typeface="Arial" panose="020B0604020202020204" pitchFamily="34" charset="0"/>
                <a:cs typeface="Arial" panose="020B0604020202020204" pitchFamily="34" charset="0"/>
              </a:rPr>
            </a:br>
            <a:r>
              <a:rPr lang="en-GB" sz="1800" b="0" dirty="0">
                <a:solidFill>
                  <a:schemeClr val="tx1"/>
                </a:solidFill>
                <a:latin typeface="Arial" panose="020B0604020202020204" pitchFamily="34" charset="0"/>
                <a:cs typeface="Arial" panose="020B0604020202020204" pitchFamily="34" charset="0"/>
                <a:hlinkClick r:id="rId10"/>
              </a:rPr>
              <a:t>@GMCADigital</a:t>
            </a:r>
            <a:endParaRPr lang="en-GB" sz="1800" b="0" dirty="0">
              <a:solidFill>
                <a:schemeClr val="tx1"/>
              </a:solidFill>
              <a:latin typeface="Arial" panose="020B0604020202020204" pitchFamily="34" charset="0"/>
              <a:cs typeface="Arial" panose="020B0604020202020204" pitchFamily="34" charset="0"/>
            </a:endParaRPr>
          </a:p>
          <a:p>
            <a:pPr algn="l"/>
            <a:endParaRPr lang="en-GB" sz="1800" b="0" dirty="0">
              <a:solidFill>
                <a:schemeClr val="tx1"/>
              </a:solidFill>
              <a:latin typeface="Arial" panose="020B0604020202020204" pitchFamily="34" charset="0"/>
              <a:cs typeface="Arial" panose="020B0604020202020204" pitchFamily="34" charset="0"/>
            </a:endParaRPr>
          </a:p>
          <a:p>
            <a:pPr algn="l"/>
            <a:br>
              <a:rPr lang="en-GB" sz="1800" b="0" dirty="0">
                <a:solidFill>
                  <a:schemeClr val="tx1"/>
                </a:solidFill>
                <a:latin typeface="Arial" panose="020B0604020202020204" pitchFamily="34" charset="0"/>
                <a:cs typeface="Arial" panose="020B0604020202020204" pitchFamily="34" charset="0"/>
              </a:rPr>
            </a:br>
            <a:r>
              <a:rPr lang="en-GB" sz="1800" b="0" dirty="0">
                <a:solidFill>
                  <a:schemeClr val="tx1"/>
                </a:solidFill>
                <a:latin typeface="Arial" panose="020B0604020202020204" pitchFamily="34" charset="0"/>
                <a:cs typeface="Arial" panose="020B0604020202020204" pitchFamily="34" charset="0"/>
                <a:hlinkClick r:id="rId11"/>
              </a:rPr>
              <a:t>Greater Manchester Combined Authority</a:t>
            </a:r>
            <a:endParaRPr lang="en-GB" sz="1800" b="0" dirty="0">
              <a:solidFill>
                <a:schemeClr val="tx1"/>
              </a:solidFill>
              <a:latin typeface="Arial" panose="020B0604020202020204" pitchFamily="34" charset="0"/>
              <a:cs typeface="Arial" panose="020B0604020202020204" pitchFamily="34" charset="0"/>
            </a:endParaRPr>
          </a:p>
          <a:p>
            <a:pPr algn="l"/>
            <a:endParaRPr lang="en-GB" sz="1800" b="0" dirty="0">
              <a:solidFill>
                <a:schemeClr val="tx1"/>
              </a:solidFill>
              <a:latin typeface="Arial" panose="020B0604020202020204" pitchFamily="34" charset="0"/>
              <a:cs typeface="Arial" panose="020B0604020202020204" pitchFamily="34" charset="0"/>
            </a:endParaRPr>
          </a:p>
          <a:p>
            <a:pPr algn="l"/>
            <a:br>
              <a:rPr lang="en-GB" sz="1800" b="0" dirty="0">
                <a:solidFill>
                  <a:schemeClr val="tx1"/>
                </a:solidFill>
                <a:latin typeface="Arial" panose="020B0604020202020204" pitchFamily="34" charset="0"/>
                <a:cs typeface="Arial" panose="020B0604020202020204" pitchFamily="34" charset="0"/>
              </a:rPr>
            </a:br>
            <a:br>
              <a:rPr lang="en-GB" sz="1800" b="0" dirty="0">
                <a:solidFill>
                  <a:schemeClr val="tx1"/>
                </a:solidFill>
                <a:latin typeface="Arial" panose="020B0604020202020204" pitchFamily="34" charset="0"/>
                <a:cs typeface="Arial" panose="020B0604020202020204" pitchFamily="34" charset="0"/>
              </a:rPr>
            </a:br>
            <a:r>
              <a:rPr lang="en-GB" sz="1800" b="0" dirty="0">
                <a:solidFill>
                  <a:schemeClr val="tx1"/>
                </a:solidFill>
                <a:latin typeface="Arial" panose="020B0604020202020204" pitchFamily="34" charset="0"/>
                <a:cs typeface="Arial" panose="020B0604020202020204" pitchFamily="34" charset="0"/>
                <a:hlinkClick r:id="rId12"/>
              </a:rPr>
              <a:t>greatermanchester-ca.gov.uk/digital</a:t>
            </a:r>
            <a:endParaRPr lang="en-GB" sz="1800" b="0" dirty="0">
              <a:solidFill>
                <a:schemeClr val="tx1"/>
              </a:solidFill>
              <a:latin typeface="Arial" panose="020B0604020202020204" pitchFamily="34" charset="0"/>
              <a:cs typeface="Arial" panose="020B0604020202020204" pitchFamily="34" charset="0"/>
            </a:endParaRPr>
          </a:p>
          <a:p>
            <a:pPr algn="l"/>
            <a:endParaRPr lang="en-GB" sz="1800" b="0" dirty="0">
              <a:solidFill>
                <a:schemeClr val="tx1"/>
              </a:solidFill>
              <a:latin typeface="Arial" panose="020B0604020202020204" pitchFamily="34" charset="0"/>
              <a:cs typeface="Arial" panose="020B0604020202020204" pitchFamily="34" charset="0"/>
            </a:endParaRPr>
          </a:p>
          <a:p>
            <a:pPr algn="l"/>
            <a:br>
              <a:rPr lang="en-GB" sz="1800" b="0" dirty="0">
                <a:solidFill>
                  <a:schemeClr val="tx1"/>
                </a:solidFill>
                <a:latin typeface="Arial" panose="020B0604020202020204" pitchFamily="34" charset="0"/>
                <a:cs typeface="Arial" panose="020B0604020202020204" pitchFamily="34" charset="0"/>
              </a:rPr>
            </a:br>
            <a:br>
              <a:rPr lang="en-GB" sz="1800" b="0" dirty="0">
                <a:solidFill>
                  <a:schemeClr val="tx1"/>
                </a:solidFill>
                <a:latin typeface="Arial" panose="020B0604020202020204" pitchFamily="34" charset="0"/>
                <a:cs typeface="Arial" panose="020B0604020202020204" pitchFamily="34" charset="0"/>
              </a:rPr>
            </a:br>
            <a:r>
              <a:rPr lang="en-GB" sz="1800" b="0" dirty="0">
                <a:solidFill>
                  <a:schemeClr val="tx1"/>
                </a:solidFill>
                <a:latin typeface="Arial" panose="020B0604020202020204" pitchFamily="34" charset="0"/>
                <a:cs typeface="Arial" panose="020B0604020202020204" pitchFamily="34" charset="0"/>
                <a:hlinkClick r:id="rId13"/>
              </a:rPr>
              <a:t>gmcadigital@greatermanchester-ca.gov.uk</a:t>
            </a:r>
            <a:endParaRPr lang="en-GB" sz="1800" b="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8464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 Title slide">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DBAD1C9-BFC1-49E1-81BA-F442C95612EA}"/>
              </a:ext>
            </a:extLst>
          </p:cNvPr>
          <p:cNvSpPr>
            <a:spLocks noGrp="1"/>
          </p:cNvSpPr>
          <p:nvPr>
            <p:ph type="title"/>
          </p:nvPr>
        </p:nvSpPr>
        <p:spPr>
          <a:xfrm>
            <a:off x="478924" y="1769324"/>
            <a:ext cx="10515600" cy="1500188"/>
          </a:xfrm>
        </p:spPr>
        <p:txBody>
          <a:bodyPr anchor="b">
            <a:normAutofit/>
          </a:bodyPr>
          <a:lstStyle>
            <a:lvl1pPr>
              <a:defRPr sz="4000" b="1">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10" name="Text Placeholder 2">
            <a:extLst>
              <a:ext uri="{FF2B5EF4-FFF2-40B4-BE49-F238E27FC236}">
                <a16:creationId xmlns:a16="http://schemas.microsoft.com/office/drawing/2014/main" id="{53AFF72C-C163-45BA-86DF-69220BB23A81}"/>
              </a:ext>
            </a:extLst>
          </p:cNvPr>
          <p:cNvSpPr>
            <a:spLocks noGrp="1"/>
          </p:cNvSpPr>
          <p:nvPr>
            <p:ph type="body" idx="1"/>
          </p:nvPr>
        </p:nvSpPr>
        <p:spPr>
          <a:xfrm>
            <a:off x="478924" y="3429000"/>
            <a:ext cx="10515600" cy="2720235"/>
          </a:xfrm>
        </p:spPr>
        <p:txBody>
          <a:bodyPr>
            <a:normAutofit/>
          </a:bodyPr>
          <a:lstStyle>
            <a:lvl1pPr marL="0" indent="0">
              <a:buNone/>
              <a:defRPr sz="2000" b="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Text&#10;&#10;Description automatically generated">
            <a:extLst>
              <a:ext uri="{FF2B5EF4-FFF2-40B4-BE49-F238E27FC236}">
                <a16:creationId xmlns:a16="http://schemas.microsoft.com/office/drawing/2014/main" id="{68D0750C-D6F5-4CFA-9E27-2A4FAD5818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6012" y="321488"/>
            <a:ext cx="1862711" cy="674262"/>
          </a:xfrm>
          <a:prstGeom prst="rect">
            <a:avLst/>
          </a:prstGeom>
        </p:spPr>
      </p:pic>
      <p:pic>
        <p:nvPicPr>
          <p:cNvPr id="3" name="Picture 2" descr="Background pattern&#10;&#10;Description automatically generated">
            <a:extLst>
              <a:ext uri="{FF2B5EF4-FFF2-40B4-BE49-F238E27FC236}">
                <a16:creationId xmlns:a16="http://schemas.microsoft.com/office/drawing/2014/main" id="{74B7BF4F-5586-45F7-8348-9EFA8FFE756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78924" y="4562272"/>
            <a:ext cx="10807430" cy="2052537"/>
          </a:xfrm>
          <a:prstGeom prst="rect">
            <a:avLst/>
          </a:prstGeom>
        </p:spPr>
      </p:pic>
    </p:spTree>
    <p:extLst>
      <p:ext uri="{BB962C8B-B14F-4D97-AF65-F5344CB8AC3E}">
        <p14:creationId xmlns:p14="http://schemas.microsoft.com/office/powerpoint/2010/main" val="1865884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1 Content slide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187332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2 Content slide silver baby backgroun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44530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3 Content slide image background">
    <p:bg>
      <p:bgPr>
        <a:solidFill>
          <a:srgbClr val="AFB9B6"/>
        </a:solidFill>
        <a:effectLst/>
      </p:bgPr>
    </p:bg>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1EBF7B16-0F11-459E-A3FC-0512E36F95F7}"/>
              </a:ext>
            </a:extLst>
          </p:cNvPr>
          <p:cNvPicPr>
            <a:picLocks noChangeAspect="1"/>
          </p:cNvPicPr>
          <p:nvPr userDrawn="1"/>
        </p:nvPicPr>
        <p:blipFill>
          <a:blip r:embed="rId2" cstate="email">
            <a:duotone>
              <a:schemeClr val="accent3">
                <a:shade val="45000"/>
                <a:satMod val="135000"/>
              </a:schemeClr>
              <a:prstClr val="white"/>
            </a:duotone>
            <a:alphaModFix amt="8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9191899" y="3868530"/>
            <a:ext cx="3000101" cy="3000101"/>
          </a:xfrm>
          <a:prstGeom prst="rect">
            <a:avLst/>
          </a:prstGeom>
        </p:spPr>
      </p:pic>
      <p:pic>
        <p:nvPicPr>
          <p:cNvPr id="10" name="Picture 9" descr="A picture containing sky, outdoor, several&#10;&#10;Description automatically generated">
            <a:extLst>
              <a:ext uri="{FF2B5EF4-FFF2-40B4-BE49-F238E27FC236}">
                <a16:creationId xmlns:a16="http://schemas.microsoft.com/office/drawing/2014/main" id="{64751510-EFDF-425C-B276-AF1A31166DBF}"/>
              </a:ext>
            </a:extLst>
          </p:cNvPr>
          <p:cNvPicPr>
            <a:picLocks noChangeAspect="1"/>
          </p:cNvPicPr>
          <p:nvPr userDrawn="1"/>
        </p:nvPicPr>
        <p:blipFill rotWithShape="1">
          <a:blip r:embed="rId4" cstate="email">
            <a:alphaModFix amt="2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225C0049-00E7-4931-9868-361A702F60E9}"/>
              </a:ext>
            </a:extLst>
          </p:cNvPr>
          <p:cNvSpPr/>
          <p:nvPr userDrawn="1"/>
        </p:nvSpPr>
        <p:spPr>
          <a:xfrm>
            <a:off x="206916" y="159488"/>
            <a:ext cx="11778167" cy="654965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4318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4 Content slide image background">
    <p:bg>
      <p:bgPr>
        <a:solidFill>
          <a:srgbClr val="AFB9B6"/>
        </a:solidFill>
        <a:effectLst/>
      </p:bgPr>
    </p:bg>
    <p:spTree>
      <p:nvGrpSpPr>
        <p:cNvPr id="1" name=""/>
        <p:cNvGrpSpPr/>
        <p:nvPr/>
      </p:nvGrpSpPr>
      <p:grpSpPr>
        <a:xfrm>
          <a:off x="0" y="0"/>
          <a:ext cx="0" cy="0"/>
          <a:chOff x="0" y="0"/>
          <a:chExt cx="0" cy="0"/>
        </a:xfrm>
      </p:grpSpPr>
      <p:pic>
        <p:nvPicPr>
          <p:cNvPr id="10" name="Picture 9" descr="Icon&#10;&#10;Description automatically generated">
            <a:extLst>
              <a:ext uri="{FF2B5EF4-FFF2-40B4-BE49-F238E27FC236}">
                <a16:creationId xmlns:a16="http://schemas.microsoft.com/office/drawing/2014/main" id="{2A1A8E58-9916-4A6B-9395-0DCB1AF504CC}"/>
              </a:ext>
            </a:extLst>
          </p:cNvPr>
          <p:cNvPicPr>
            <a:picLocks noChangeAspect="1"/>
          </p:cNvPicPr>
          <p:nvPr userDrawn="1"/>
        </p:nvPicPr>
        <p:blipFill>
          <a:blip r:embed="rId2" cstate="email">
            <a:duotone>
              <a:schemeClr val="accent3">
                <a:shade val="45000"/>
                <a:satMod val="135000"/>
              </a:schemeClr>
              <a:prstClr val="white"/>
            </a:duotone>
            <a:alphaModFix amt="8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9191899" y="3868530"/>
            <a:ext cx="3000101" cy="3000101"/>
          </a:xfrm>
          <a:prstGeom prst="rect">
            <a:avLst/>
          </a:prstGeom>
        </p:spPr>
      </p:pic>
      <p:pic>
        <p:nvPicPr>
          <p:cNvPr id="6" name="Picture 5" descr="A person using a touch screen device&#10;&#10;Description automatically generated with low confidence">
            <a:extLst>
              <a:ext uri="{FF2B5EF4-FFF2-40B4-BE49-F238E27FC236}">
                <a16:creationId xmlns:a16="http://schemas.microsoft.com/office/drawing/2014/main" id="{B3A6B799-979F-410E-926F-74A4B4083E79}"/>
              </a:ext>
            </a:extLst>
          </p:cNvPr>
          <p:cNvPicPr>
            <a:picLocks noChangeAspect="1"/>
          </p:cNvPicPr>
          <p:nvPr userDrawn="1"/>
        </p:nvPicPr>
        <p:blipFill rotWithShape="1">
          <a:blip r:embed="rId4" cstate="email">
            <a:alphaModFix amt="20000"/>
            <a:extLst>
              <a:ext uri="{28A0092B-C50C-407E-A947-70E740481C1C}">
                <a14:useLocalDpi xmlns:a14="http://schemas.microsoft.com/office/drawing/2010/main"/>
              </a:ext>
            </a:extLst>
          </a:blip>
          <a:srcRect/>
          <a:stretch/>
        </p:blipFill>
        <p:spPr>
          <a:xfrm flipH="1">
            <a:off x="0" y="0"/>
            <a:ext cx="12230099" cy="6878464"/>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225C0049-00E7-4931-9868-361A702F60E9}"/>
              </a:ext>
            </a:extLst>
          </p:cNvPr>
          <p:cNvSpPr/>
          <p:nvPr userDrawn="1"/>
        </p:nvSpPr>
        <p:spPr>
          <a:xfrm>
            <a:off x="206916" y="159488"/>
            <a:ext cx="11778167" cy="654965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8713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2.5 Content slide image background">
    <p:bg>
      <p:bgPr>
        <a:solidFill>
          <a:srgbClr val="AFB9B6"/>
        </a:solidFill>
        <a:effectLst/>
      </p:bgPr>
    </p:bg>
    <p:spTree>
      <p:nvGrpSpPr>
        <p:cNvPr id="1" name=""/>
        <p:cNvGrpSpPr/>
        <p:nvPr/>
      </p:nvGrpSpPr>
      <p:grpSpPr>
        <a:xfrm>
          <a:off x="0" y="0"/>
          <a:ext cx="0" cy="0"/>
          <a:chOff x="0" y="0"/>
          <a:chExt cx="0" cy="0"/>
        </a:xfrm>
      </p:grpSpPr>
      <p:pic>
        <p:nvPicPr>
          <p:cNvPr id="10" name="Picture 9" descr="Icon&#10;&#10;Description automatically generated">
            <a:extLst>
              <a:ext uri="{FF2B5EF4-FFF2-40B4-BE49-F238E27FC236}">
                <a16:creationId xmlns:a16="http://schemas.microsoft.com/office/drawing/2014/main" id="{3638B652-427A-4418-8C07-6338B54C85ED}"/>
              </a:ext>
            </a:extLst>
          </p:cNvPr>
          <p:cNvPicPr>
            <a:picLocks noChangeAspect="1"/>
          </p:cNvPicPr>
          <p:nvPr userDrawn="1"/>
        </p:nvPicPr>
        <p:blipFill>
          <a:blip r:embed="rId2" cstate="email">
            <a:duotone>
              <a:schemeClr val="accent3">
                <a:shade val="45000"/>
                <a:satMod val="135000"/>
              </a:schemeClr>
              <a:prstClr val="white"/>
            </a:duotone>
            <a:alphaModFix amt="8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9191899" y="3868530"/>
            <a:ext cx="3000101" cy="3000101"/>
          </a:xfrm>
          <a:prstGeom prst="rect">
            <a:avLst/>
          </a:prstGeom>
        </p:spPr>
      </p:pic>
      <p:pic>
        <p:nvPicPr>
          <p:cNvPr id="9" name="Picture 8">
            <a:extLst>
              <a:ext uri="{FF2B5EF4-FFF2-40B4-BE49-F238E27FC236}">
                <a16:creationId xmlns:a16="http://schemas.microsoft.com/office/drawing/2014/main" id="{51F6BDF6-5578-4772-9A54-A67E80137CA0}"/>
              </a:ext>
            </a:extLst>
          </p:cNvPr>
          <p:cNvPicPr>
            <a:picLocks noChangeAspect="1"/>
          </p:cNvPicPr>
          <p:nvPr userDrawn="1"/>
        </p:nvPicPr>
        <p:blipFill>
          <a:blip r:embed="rId4" cstate="email">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225C0049-00E7-4931-9868-361A702F60E9}"/>
              </a:ext>
            </a:extLst>
          </p:cNvPr>
          <p:cNvSpPr/>
          <p:nvPr userDrawn="1"/>
        </p:nvSpPr>
        <p:spPr>
          <a:xfrm>
            <a:off x="206916" y="159488"/>
            <a:ext cx="11778167" cy="654965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5520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 Left hand column content with image">
    <p:bg>
      <p:bgPr>
        <a:solidFill>
          <a:schemeClr val="bg1"/>
        </a:solidFill>
        <a:effectLst/>
      </p:bgPr>
    </p:bg>
    <p:spTree>
      <p:nvGrpSpPr>
        <p:cNvPr id="1" name=""/>
        <p:cNvGrpSpPr/>
        <p:nvPr/>
      </p:nvGrpSpPr>
      <p:grpSpPr>
        <a:xfrm>
          <a:off x="0" y="0"/>
          <a:ext cx="0" cy="0"/>
          <a:chOff x="0" y="0"/>
          <a:chExt cx="0" cy="0"/>
        </a:xfrm>
      </p:grpSpPr>
      <p:pic>
        <p:nvPicPr>
          <p:cNvPr id="8" name="Picture 7" descr="A close up of a person&#10;&#10;Description automatically generated">
            <a:extLst>
              <a:ext uri="{FF2B5EF4-FFF2-40B4-BE49-F238E27FC236}">
                <a16:creationId xmlns:a16="http://schemas.microsoft.com/office/drawing/2014/main" id="{6764812F-C962-4514-B69C-7FEA1643824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36631" y="722506"/>
            <a:ext cx="5459863" cy="5412988"/>
          </a:xfrm>
          <a:prstGeom prst="rect">
            <a:avLst/>
          </a:prstGeom>
        </p:spPr>
      </p:pic>
      <p:pic>
        <p:nvPicPr>
          <p:cNvPr id="10" name="Picture 9">
            <a:extLst>
              <a:ext uri="{FF2B5EF4-FFF2-40B4-BE49-F238E27FC236}">
                <a16:creationId xmlns:a16="http://schemas.microsoft.com/office/drawing/2014/main" id="{250E529D-FC63-4FCC-8CF0-3D408AA99802}"/>
              </a:ext>
            </a:extLst>
          </p:cNvPr>
          <p:cNvPicPr>
            <a:picLocks noChangeAspect="1"/>
          </p:cNvPicPr>
          <p:nvPr userDrawn="1"/>
        </p:nvPicPr>
        <p:blipFill>
          <a:blip r:embed="rId3" cstate="email">
            <a:alphaModFix amt="90000"/>
            <a:extLst>
              <a:ext uri="{28A0092B-C50C-407E-A947-70E740481C1C}">
                <a14:useLocalDpi xmlns:a14="http://schemas.microsoft.com/office/drawing/2010/main"/>
              </a:ext>
            </a:extLst>
          </a:blip>
          <a:stretch>
            <a:fillRect/>
          </a:stretch>
        </p:blipFill>
        <p:spPr>
          <a:xfrm>
            <a:off x="8589257" y="3255257"/>
            <a:ext cx="3602743" cy="3602743"/>
          </a:xfrm>
          <a:prstGeom prst="rect">
            <a:avLst/>
          </a:prstGeom>
          <a:noFill/>
        </p:spPr>
      </p:pic>
      <p:sp>
        <p:nvSpPr>
          <p:cNvPr id="2" name="Title 1">
            <a:extLst>
              <a:ext uri="{FF2B5EF4-FFF2-40B4-BE49-F238E27FC236}">
                <a16:creationId xmlns:a16="http://schemas.microsoft.com/office/drawing/2014/main" id="{EBCF1D27-42AA-4279-868F-3583927D6C51}"/>
              </a:ext>
            </a:extLst>
          </p:cNvPr>
          <p:cNvSpPr>
            <a:spLocks noGrp="1"/>
          </p:cNvSpPr>
          <p:nvPr>
            <p:ph type="title"/>
          </p:nvPr>
        </p:nvSpPr>
        <p:spPr>
          <a:xfrm>
            <a:off x="838200" y="365125"/>
            <a:ext cx="5181600" cy="1325563"/>
          </a:xfrm>
        </p:spPr>
        <p:txBody>
          <a:bodyPr>
            <a:normAutofit/>
          </a:bodyPr>
          <a:lstStyle>
            <a:lvl1pPr>
              <a:defRPr sz="3000"/>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298880FC-5CFC-48B5-94D3-6DC7030145F0}"/>
              </a:ext>
            </a:extLst>
          </p:cNvPr>
          <p:cNvSpPr>
            <a:spLocks noGrp="1"/>
          </p:cNvSpPr>
          <p:nvPr>
            <p:ph sz="half" idx="1"/>
          </p:nvPr>
        </p:nvSpPr>
        <p:spPr>
          <a:xfrm>
            <a:off x="838200" y="1825625"/>
            <a:ext cx="5181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4292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3 Left hand column content with image ">
    <p:bg>
      <p:bgPr>
        <a:solidFill>
          <a:schemeClr val="bg1"/>
        </a:solidFill>
        <a:effectLst/>
      </p:bgPr>
    </p:bg>
    <p:spTree>
      <p:nvGrpSpPr>
        <p:cNvPr id="1" name=""/>
        <p:cNvGrpSpPr/>
        <p:nvPr/>
      </p:nvGrpSpPr>
      <p:grpSpPr>
        <a:xfrm>
          <a:off x="0" y="0"/>
          <a:ext cx="0" cy="0"/>
          <a:chOff x="0" y="0"/>
          <a:chExt cx="0" cy="0"/>
        </a:xfrm>
      </p:grpSpPr>
      <p:pic>
        <p:nvPicPr>
          <p:cNvPr id="6" name="Picture 5" descr="A yellow bus on a street&#10;&#10;Description automatically generated with low confidence">
            <a:extLst>
              <a:ext uri="{FF2B5EF4-FFF2-40B4-BE49-F238E27FC236}">
                <a16:creationId xmlns:a16="http://schemas.microsoft.com/office/drawing/2014/main" id="{E2AE0769-A8EB-4017-8D36-06605A49870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11487" y="1021570"/>
            <a:ext cx="5511543" cy="4617367"/>
          </a:xfrm>
          <a:prstGeom prst="rect">
            <a:avLst/>
          </a:prstGeom>
        </p:spPr>
      </p:pic>
      <p:pic>
        <p:nvPicPr>
          <p:cNvPr id="10" name="Picture 9">
            <a:extLst>
              <a:ext uri="{FF2B5EF4-FFF2-40B4-BE49-F238E27FC236}">
                <a16:creationId xmlns:a16="http://schemas.microsoft.com/office/drawing/2014/main" id="{250E529D-FC63-4FCC-8CF0-3D408AA99802}"/>
              </a:ext>
            </a:extLst>
          </p:cNvPr>
          <p:cNvPicPr>
            <a:picLocks noChangeAspect="1"/>
          </p:cNvPicPr>
          <p:nvPr userDrawn="1"/>
        </p:nvPicPr>
        <p:blipFill>
          <a:blip r:embed="rId3" cstate="email">
            <a:alphaModFix amt="90000"/>
            <a:extLst>
              <a:ext uri="{28A0092B-C50C-407E-A947-70E740481C1C}">
                <a14:useLocalDpi xmlns:a14="http://schemas.microsoft.com/office/drawing/2010/main"/>
              </a:ext>
            </a:extLst>
          </a:blip>
          <a:stretch>
            <a:fillRect/>
          </a:stretch>
        </p:blipFill>
        <p:spPr>
          <a:xfrm>
            <a:off x="8589257" y="3255257"/>
            <a:ext cx="3602743" cy="3602743"/>
          </a:xfrm>
          <a:prstGeom prst="rect">
            <a:avLst/>
          </a:prstGeom>
          <a:noFill/>
        </p:spPr>
      </p:pic>
      <p:sp>
        <p:nvSpPr>
          <p:cNvPr id="2" name="Title 1">
            <a:extLst>
              <a:ext uri="{FF2B5EF4-FFF2-40B4-BE49-F238E27FC236}">
                <a16:creationId xmlns:a16="http://schemas.microsoft.com/office/drawing/2014/main" id="{EBCF1D27-42AA-4279-868F-3583927D6C51}"/>
              </a:ext>
            </a:extLst>
          </p:cNvPr>
          <p:cNvSpPr>
            <a:spLocks noGrp="1"/>
          </p:cNvSpPr>
          <p:nvPr>
            <p:ph type="title"/>
          </p:nvPr>
        </p:nvSpPr>
        <p:spPr>
          <a:xfrm>
            <a:off x="838200" y="365125"/>
            <a:ext cx="5181600" cy="1325563"/>
          </a:xfrm>
        </p:spPr>
        <p:txBody>
          <a:bodyPr>
            <a:normAutofit/>
          </a:bodyPr>
          <a:lstStyle>
            <a:lvl1pPr>
              <a:defRPr sz="3000"/>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298880FC-5CFC-48B5-94D3-6DC7030145F0}"/>
              </a:ext>
            </a:extLst>
          </p:cNvPr>
          <p:cNvSpPr>
            <a:spLocks noGrp="1"/>
          </p:cNvSpPr>
          <p:nvPr>
            <p:ph sz="half" idx="1"/>
          </p:nvPr>
        </p:nvSpPr>
        <p:spPr>
          <a:xfrm>
            <a:off x="838200" y="1825625"/>
            <a:ext cx="5181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609403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FB9B6"/>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EC9D9B-6362-4BC3-8C54-A2316CB0BB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188E2D1A-C892-4CBE-9ADE-6597510C41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Rectangle 10">
            <a:extLst>
              <a:ext uri="{FF2B5EF4-FFF2-40B4-BE49-F238E27FC236}">
                <a16:creationId xmlns:a16="http://schemas.microsoft.com/office/drawing/2014/main" id="{27A4BD5C-1771-467C-AFAB-69AC61D9A419}"/>
              </a:ext>
            </a:extLst>
          </p:cNvPr>
          <p:cNvSpPr/>
          <p:nvPr userDrawn="1"/>
        </p:nvSpPr>
        <p:spPr>
          <a:xfrm>
            <a:off x="206916" y="159488"/>
            <a:ext cx="11778167" cy="654965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a:p>
        </p:txBody>
      </p:sp>
      <p:sp>
        <p:nvSpPr>
          <p:cNvPr id="12" name="TextBox 11">
            <a:extLst>
              <a:ext uri="{FF2B5EF4-FFF2-40B4-BE49-F238E27FC236}">
                <a16:creationId xmlns:a16="http://schemas.microsoft.com/office/drawing/2014/main" id="{1320A3A8-69A7-4674-833B-00874BD0B5BA}"/>
              </a:ext>
            </a:extLst>
          </p:cNvPr>
          <p:cNvSpPr txBox="1"/>
          <p:nvPr userDrawn="1"/>
        </p:nvSpPr>
        <p:spPr>
          <a:xfrm>
            <a:off x="11661083" y="159488"/>
            <a:ext cx="324000" cy="324000"/>
          </a:xfrm>
          <a:prstGeom prst="rect">
            <a:avLst/>
          </a:prstGeom>
          <a:noFill/>
          <a:ln w="6350">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3855731"/>
      </p:ext>
    </p:extLst>
  </p:cSld>
  <p:clrMap bg1="lt1" tx1="dk1" bg2="lt2" tx2="dk2" accent1="accent1" accent2="accent2" accent3="accent3" accent4="accent4" accent5="accent5" accent6="accent6" hlink="hlink" folHlink="folHlink"/>
  <p:sldLayoutIdLst>
    <p:sldLayoutId id="2147483656" r:id="rId1"/>
    <p:sldLayoutId id="2147483658" r:id="rId2"/>
    <p:sldLayoutId id="2147483650" r:id="rId3"/>
    <p:sldLayoutId id="2147483660" r:id="rId4"/>
    <p:sldLayoutId id="2147483675" r:id="rId5"/>
    <p:sldLayoutId id="2147483662" r:id="rId6"/>
    <p:sldLayoutId id="2147483663" r:id="rId7"/>
    <p:sldLayoutId id="2147483652" r:id="rId8"/>
    <p:sldLayoutId id="2147483674" r:id="rId9"/>
    <p:sldLayoutId id="2147483676" r:id="rId10"/>
    <p:sldLayoutId id="2147483653" r:id="rId11"/>
    <p:sldLayoutId id="2147483666" r:id="rId12"/>
    <p:sldLayoutId id="2147483671" r:id="rId13"/>
    <p:sldLayoutId id="2147483672" r:id="rId14"/>
    <p:sldLayoutId id="2147483669" r:id="rId15"/>
  </p:sldLayoutIdLst>
  <p:txStyles>
    <p:title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totaltele.com/mayor-of-greater-manchester-launches-social-housing-digital-inclusion-pilot-at-connected-britain-2022/" TargetMode="External"/><Relationship Id="rId2" Type="http://schemas.openxmlformats.org/officeDocument/2006/relationships/hyperlink" Target="https://greatermanchester-ca.gov.uk/search?q=toolkit" TargetMode="External"/><Relationship Id="rId1" Type="http://schemas.openxmlformats.org/officeDocument/2006/relationships/slideLayout" Target="../slideLayouts/slideLayout3.xml"/><Relationship Id="rId6" Type="http://schemas.openxmlformats.org/officeDocument/2006/relationships/hyperlink" Target="https://www.telecompaper.com/" TargetMode="External"/><Relationship Id="rId5" Type="http://schemas.openxmlformats.org/officeDocument/2006/relationships/hyperlink" Target="https://www.vodafone.co.uk/newscentre/news/andy-burnham-manchester-social-housing-everyone-connected/#:~:text=The%20social%20housing%20pilot%2C%20announced,housing%20have%20an%20internet%20connection." TargetMode="External"/><Relationship Id="rId4" Type="http://schemas.openxmlformats.org/officeDocument/2006/relationships/hyperlink" Target="https://www.freedomfibre.com/post/freedom-fibre-involved-in-leigh-digital-inclusion-pilo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5FC2E8-A71C-4A51-B285-911D900FF50C}"/>
              </a:ext>
            </a:extLst>
          </p:cNvPr>
          <p:cNvSpPr>
            <a:spLocks noGrp="1"/>
          </p:cNvSpPr>
          <p:nvPr>
            <p:ph type="title"/>
          </p:nvPr>
        </p:nvSpPr>
        <p:spPr/>
        <p:txBody>
          <a:bodyPr>
            <a:normAutofit/>
          </a:bodyPr>
          <a:lstStyle/>
          <a:p>
            <a:r>
              <a:rPr lang="en-GB" sz="3200" dirty="0"/>
              <a:t>Digital inclusion pilot for social housing residents</a:t>
            </a:r>
          </a:p>
        </p:txBody>
      </p:sp>
      <p:sp>
        <p:nvSpPr>
          <p:cNvPr id="7" name="Text Placeholder 6">
            <a:extLst>
              <a:ext uri="{FF2B5EF4-FFF2-40B4-BE49-F238E27FC236}">
                <a16:creationId xmlns:a16="http://schemas.microsoft.com/office/drawing/2014/main" id="{72067AEE-42B5-4C7F-A8BA-629BE0317AE5}"/>
              </a:ext>
            </a:extLst>
          </p:cNvPr>
          <p:cNvSpPr>
            <a:spLocks noGrp="1"/>
          </p:cNvSpPr>
          <p:nvPr>
            <p:ph type="body" idx="1"/>
          </p:nvPr>
        </p:nvSpPr>
        <p:spPr/>
        <p:txBody>
          <a:bodyPr/>
          <a:lstStyle/>
          <a:p>
            <a:r>
              <a:rPr lang="en-GB" dirty="0"/>
              <a:t>Part of Get Online Greater Manchester</a:t>
            </a:r>
          </a:p>
          <a:p>
            <a:r>
              <a:rPr lang="en-GB" dirty="0"/>
              <a:t>September 2022</a:t>
            </a:r>
          </a:p>
        </p:txBody>
      </p:sp>
    </p:spTree>
    <p:extLst>
      <p:ext uri="{BB962C8B-B14F-4D97-AF65-F5344CB8AC3E}">
        <p14:creationId xmlns:p14="http://schemas.microsoft.com/office/powerpoint/2010/main" val="119562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E21BE67-5C94-CF57-CED5-868D85814B2E}"/>
              </a:ext>
            </a:extLst>
          </p:cNvPr>
          <p:cNvSpPr>
            <a:spLocks noGrp="1"/>
          </p:cNvSpPr>
          <p:nvPr>
            <p:ph type="title"/>
          </p:nvPr>
        </p:nvSpPr>
        <p:spPr/>
        <p:txBody>
          <a:bodyPr/>
          <a:lstStyle/>
          <a:p>
            <a:r>
              <a:rPr lang="en-GB" dirty="0"/>
              <a:t>Overview</a:t>
            </a:r>
          </a:p>
        </p:txBody>
      </p:sp>
      <p:sp>
        <p:nvSpPr>
          <p:cNvPr id="5" name="Content Placeholder 4">
            <a:extLst>
              <a:ext uri="{FF2B5EF4-FFF2-40B4-BE49-F238E27FC236}">
                <a16:creationId xmlns:a16="http://schemas.microsoft.com/office/drawing/2014/main" id="{0AC201B7-2C47-F148-A69B-BAD32F3483E1}"/>
              </a:ext>
            </a:extLst>
          </p:cNvPr>
          <p:cNvSpPr>
            <a:spLocks noGrp="1"/>
          </p:cNvSpPr>
          <p:nvPr>
            <p:ph idx="1"/>
          </p:nvPr>
        </p:nvSpPr>
        <p:spPr/>
        <p:txBody>
          <a:bodyPr>
            <a:noAutofit/>
          </a:bodyPr>
          <a:lstStyle/>
          <a:p>
            <a:pPr>
              <a:lnSpc>
                <a:spcPct val="70000"/>
              </a:lnSpc>
              <a:spcAft>
                <a:spcPts val="800"/>
              </a:spcAft>
            </a:pPr>
            <a:r>
              <a:rPr lang="en-GB" sz="1800" dirty="0"/>
              <a:t>Following his re-election in May 2021, Mayor of Greater Manchester, Andy Burnham, announced ambitions for Greater Manchester to become one of the first city-regions in the world to equip all under-25s, over-75s and disabled people with the skills, connectivity, and technology to get online.</a:t>
            </a:r>
          </a:p>
          <a:p>
            <a:pPr>
              <a:lnSpc>
                <a:spcPct val="70000"/>
              </a:lnSpc>
              <a:spcAft>
                <a:spcPts val="800"/>
              </a:spcAft>
            </a:pPr>
            <a:r>
              <a:rPr lang="en-GB" sz="1800" dirty="0"/>
              <a:t>It is believed that up to 60% of social housing tenants maybe digitally excluded in some way. With around 264,000 people living in social housing in Greater Manchester it is an evident group that needed targeting through the Greater Manchester Digital Inclusion Agenda.</a:t>
            </a:r>
          </a:p>
          <a:p>
            <a:pPr>
              <a:lnSpc>
                <a:spcPct val="70000"/>
              </a:lnSpc>
              <a:spcAft>
                <a:spcPts val="800"/>
              </a:spcAft>
            </a:pPr>
            <a:r>
              <a:rPr lang="en-GB" sz="1800" dirty="0"/>
              <a:t>The target groups set out by the Mayor of Greater Manchester are also more concentrated in social housing making it a good way to reach this target groups e.g., 5 times as many over 75s rent social housing as private renters. </a:t>
            </a:r>
          </a:p>
          <a:p>
            <a:pPr>
              <a:lnSpc>
                <a:spcPct val="70000"/>
              </a:lnSpc>
              <a:spcAft>
                <a:spcPts val="800"/>
              </a:spcAft>
            </a:pPr>
            <a:r>
              <a:rPr lang="en-GB" sz="1800" dirty="0"/>
              <a:t>The new Digital Inclusion Social Housing Pilot will provide more affordable high-speed connectivity to social housing tenants by bulk buying connectivity and cross subsidising costs.</a:t>
            </a:r>
          </a:p>
          <a:p>
            <a:pPr>
              <a:lnSpc>
                <a:spcPct val="70000"/>
              </a:lnSpc>
              <a:spcAft>
                <a:spcPts val="800"/>
              </a:spcAft>
            </a:pPr>
            <a:r>
              <a:rPr lang="en-GB" sz="1800" dirty="0"/>
              <a:t>The pilot is the first stage in developing a long-term sustainable solution to address digital exclusion in social housing through a demand aggregation model. </a:t>
            </a:r>
          </a:p>
          <a:p>
            <a:pPr>
              <a:lnSpc>
                <a:spcPct val="70000"/>
              </a:lnSpc>
              <a:spcAft>
                <a:spcPts val="800"/>
              </a:spcAft>
            </a:pPr>
            <a:r>
              <a:rPr lang="en-GB" sz="1800" dirty="0"/>
              <a:t>The pilot will launch with five Greater Manchester based social housing providers and five internet service providers with a target of supporting 5,000 households.</a:t>
            </a:r>
          </a:p>
        </p:txBody>
      </p:sp>
    </p:spTree>
    <p:extLst>
      <p:ext uri="{BB962C8B-B14F-4D97-AF65-F5344CB8AC3E}">
        <p14:creationId xmlns:p14="http://schemas.microsoft.com/office/powerpoint/2010/main" val="3426283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89FDB5-02A6-FD2E-0E4F-36E2E25B97DE}"/>
              </a:ext>
            </a:extLst>
          </p:cNvPr>
          <p:cNvSpPr>
            <a:spLocks noGrp="1"/>
          </p:cNvSpPr>
          <p:nvPr>
            <p:ph type="title"/>
          </p:nvPr>
        </p:nvSpPr>
        <p:spPr/>
        <p:txBody>
          <a:bodyPr/>
          <a:lstStyle/>
          <a:p>
            <a:r>
              <a:rPr lang="en-GB" dirty="0"/>
              <a:t>Who’s involved?</a:t>
            </a:r>
          </a:p>
        </p:txBody>
      </p:sp>
      <p:pic>
        <p:nvPicPr>
          <p:cNvPr id="6" name="Content Placeholder 5" descr="Table&#10;&#10;Description automatically generated">
            <a:extLst>
              <a:ext uri="{FF2B5EF4-FFF2-40B4-BE49-F238E27FC236}">
                <a16:creationId xmlns:a16="http://schemas.microsoft.com/office/drawing/2014/main" id="{615C0C13-2C73-291E-7938-80B1A33B00E3}"/>
              </a:ext>
            </a:extLst>
          </p:cNvPr>
          <p:cNvPicPr>
            <a:picLocks noGrp="1" noChangeAspect="1"/>
          </p:cNvPicPr>
          <p:nvPr>
            <p:ph idx="1"/>
          </p:nvPr>
        </p:nvPicPr>
        <p:blipFill>
          <a:blip r:embed="rId2"/>
          <a:stretch>
            <a:fillRect/>
          </a:stretch>
        </p:blipFill>
        <p:spPr>
          <a:xfrm>
            <a:off x="1463948" y="1479924"/>
            <a:ext cx="8467992" cy="4376127"/>
          </a:xfrm>
          <a:prstGeom prst="rect">
            <a:avLst/>
          </a:prstGeom>
        </p:spPr>
      </p:pic>
      <p:sp>
        <p:nvSpPr>
          <p:cNvPr id="7" name="TextBox 6">
            <a:extLst>
              <a:ext uri="{FF2B5EF4-FFF2-40B4-BE49-F238E27FC236}">
                <a16:creationId xmlns:a16="http://schemas.microsoft.com/office/drawing/2014/main" id="{FB51205A-432D-275C-C573-1A62689AC74D}"/>
              </a:ext>
            </a:extLst>
          </p:cNvPr>
          <p:cNvSpPr txBox="1"/>
          <p:nvPr/>
        </p:nvSpPr>
        <p:spPr>
          <a:xfrm>
            <a:off x="838200" y="6246654"/>
            <a:ext cx="10183238" cy="246221"/>
          </a:xfrm>
          <a:prstGeom prst="rect">
            <a:avLst/>
          </a:prstGeom>
          <a:noFill/>
        </p:spPr>
        <p:txBody>
          <a:bodyPr wrap="square" rtlCol="0">
            <a:spAutoFit/>
          </a:bodyPr>
          <a:lstStyle/>
          <a:p>
            <a:r>
              <a:rPr lang="en-GB" sz="1000" b="1" i="1" dirty="0">
                <a:latin typeface="Arial" panose="020B0604020202020204" pitchFamily="34" charset="0"/>
                <a:cs typeface="Arial" panose="020B0604020202020204" pitchFamily="34" charset="0"/>
              </a:rPr>
              <a:t>Specifics in table not for onward sharing</a:t>
            </a:r>
          </a:p>
        </p:txBody>
      </p:sp>
    </p:spTree>
    <p:extLst>
      <p:ext uri="{BB962C8B-B14F-4D97-AF65-F5344CB8AC3E}">
        <p14:creationId xmlns:p14="http://schemas.microsoft.com/office/powerpoint/2010/main" val="32863052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3EDD920-27B8-297F-F2EA-66E054F72971}"/>
              </a:ext>
            </a:extLst>
          </p:cNvPr>
          <p:cNvSpPr>
            <a:spLocks noGrp="1"/>
          </p:cNvSpPr>
          <p:nvPr>
            <p:ph type="title"/>
          </p:nvPr>
        </p:nvSpPr>
        <p:spPr/>
        <p:txBody>
          <a:bodyPr/>
          <a:lstStyle/>
          <a:p>
            <a:r>
              <a:rPr lang="en-GB" dirty="0"/>
              <a:t>Key messages – general public</a:t>
            </a:r>
          </a:p>
        </p:txBody>
      </p:sp>
      <p:sp>
        <p:nvSpPr>
          <p:cNvPr id="6" name="Content Placeholder 5">
            <a:extLst>
              <a:ext uri="{FF2B5EF4-FFF2-40B4-BE49-F238E27FC236}">
                <a16:creationId xmlns:a16="http://schemas.microsoft.com/office/drawing/2014/main" id="{6496B842-AAD0-D866-8C3A-08F39500B8FE}"/>
              </a:ext>
            </a:extLst>
          </p:cNvPr>
          <p:cNvSpPr>
            <a:spLocks noGrp="1"/>
          </p:cNvSpPr>
          <p:nvPr>
            <p:ph idx="1"/>
          </p:nvPr>
        </p:nvSpPr>
        <p:spPr/>
        <p:txBody>
          <a:bodyPr>
            <a:noAutofit/>
          </a:bodyPr>
          <a:lstStyle/>
          <a:p>
            <a:r>
              <a:rPr lang="en-GB" sz="1800" dirty="0"/>
              <a:t>The new first of its kind pilot is providing a sustainable solution to getting social housing residents across Greater Manchester online and benefitting from the digital world </a:t>
            </a:r>
          </a:p>
          <a:p>
            <a:r>
              <a:rPr lang="en-GB" sz="1800" dirty="0"/>
              <a:t>The pilot brings together, for the first time, five of the UK’s largest internet service providers, collaborating with the public and housing sector to tackle the challenges of digital exclusion, faced by social housing residents</a:t>
            </a:r>
          </a:p>
          <a:p>
            <a:r>
              <a:rPr lang="en-GB" sz="1800" dirty="0"/>
              <a:t>Around 260,000 of Greater Manchester residents live in a social housing setting and we estimate that up to 60% face levels of digital exclusion </a:t>
            </a:r>
          </a:p>
          <a:p>
            <a:r>
              <a:rPr lang="en-GB" sz="1800" dirty="0"/>
              <a:t>Five internet service providers and five social housing providers will work in partnership to provide more accessible offers for customers, such as discounted and more flexible rates for high-speed internet</a:t>
            </a:r>
          </a:p>
          <a:p>
            <a:r>
              <a:rPr lang="en-GB" sz="1800" dirty="0"/>
              <a:t>Residents participating in the pilot will also be able to benefit from digital skills training to support them to build their skills and confidence online  </a:t>
            </a:r>
          </a:p>
          <a:p>
            <a:r>
              <a:rPr lang="en-GB" sz="1800" dirty="0"/>
              <a:t>Greater Manchester is stepping up its response to the cost-of-living crisis affecting residents, with leaders announcing a new range of support measures and a new drive to coordinate efforts across the city-region, this new pilot will support these efforts along with tackling the digital divide in Greater Manchester</a:t>
            </a:r>
          </a:p>
          <a:p>
            <a:endParaRPr lang="en-GB" sz="1800" dirty="0"/>
          </a:p>
        </p:txBody>
      </p:sp>
    </p:spTree>
    <p:extLst>
      <p:ext uri="{BB962C8B-B14F-4D97-AF65-F5344CB8AC3E}">
        <p14:creationId xmlns:p14="http://schemas.microsoft.com/office/powerpoint/2010/main" val="1813719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3E31B-5838-3559-826F-5FE0DBD331F1}"/>
              </a:ext>
            </a:extLst>
          </p:cNvPr>
          <p:cNvSpPr>
            <a:spLocks noGrp="1"/>
          </p:cNvSpPr>
          <p:nvPr>
            <p:ph type="title"/>
          </p:nvPr>
        </p:nvSpPr>
        <p:spPr/>
        <p:txBody>
          <a:bodyPr/>
          <a:lstStyle/>
          <a:p>
            <a:r>
              <a:rPr lang="en-GB" dirty="0"/>
              <a:t>Key messages – end user focussed (where needed)</a:t>
            </a:r>
          </a:p>
        </p:txBody>
      </p:sp>
      <p:sp>
        <p:nvSpPr>
          <p:cNvPr id="3" name="Content Placeholder 2">
            <a:extLst>
              <a:ext uri="{FF2B5EF4-FFF2-40B4-BE49-F238E27FC236}">
                <a16:creationId xmlns:a16="http://schemas.microsoft.com/office/drawing/2014/main" id="{5E8E8D00-AFA9-54B4-6D6F-9917B4C5290E}"/>
              </a:ext>
            </a:extLst>
          </p:cNvPr>
          <p:cNvSpPr>
            <a:spLocks noGrp="1"/>
          </p:cNvSpPr>
          <p:nvPr>
            <p:ph idx="1"/>
          </p:nvPr>
        </p:nvSpPr>
        <p:spPr/>
        <p:txBody>
          <a:bodyPr/>
          <a:lstStyle/>
          <a:p>
            <a:pPr marL="342900" lvl="0" indent="-342900" fontAlgn="base">
              <a:buFont typeface="Symbol" panose="05050102010706020507" pitchFamily="18" charset="2"/>
              <a:buChar char=""/>
            </a:pPr>
            <a:r>
              <a:rPr lang="en-GB" sz="1800" dirty="0">
                <a:solidFill>
                  <a:srgbClr val="262626"/>
                </a:solidFill>
                <a:effectLst/>
                <a:ea typeface="Times New Roman" panose="02020603050405020304" pitchFamily="18" charset="0"/>
              </a:rPr>
              <a:t>A new partnership across Greater Manchester is offering residents in this building discounted and affordable high-quality internet to enable you to get online  </a:t>
            </a:r>
          </a:p>
          <a:p>
            <a:pPr marL="342900" lvl="0" indent="-342900" fontAlgn="base">
              <a:buFont typeface="Symbol" panose="05050102010706020507" pitchFamily="18" charset="2"/>
              <a:buChar char=""/>
            </a:pPr>
            <a:r>
              <a:rPr lang="en-GB" sz="1800" dirty="0">
                <a:solidFill>
                  <a:srgbClr val="262626"/>
                </a:solidFill>
                <a:effectLst/>
                <a:ea typeface="Times New Roman" panose="02020603050405020304" pitchFamily="18" charset="0"/>
              </a:rPr>
              <a:t>Your landlord has teamed up with internet provider </a:t>
            </a:r>
            <a:r>
              <a:rPr lang="en-GB" sz="1800" dirty="0">
                <a:solidFill>
                  <a:srgbClr val="262626"/>
                </a:solidFill>
                <a:effectLst/>
                <a:highlight>
                  <a:srgbClr val="FFFF00"/>
                </a:highlight>
                <a:ea typeface="Times New Roman" panose="02020603050405020304" pitchFamily="18" charset="0"/>
              </a:rPr>
              <a:t>xx</a:t>
            </a:r>
            <a:r>
              <a:rPr lang="en-GB" sz="1800" dirty="0">
                <a:solidFill>
                  <a:srgbClr val="262626"/>
                </a:solidFill>
                <a:effectLst/>
                <a:ea typeface="Times New Roman" panose="02020603050405020304" pitchFamily="18" charset="0"/>
              </a:rPr>
              <a:t> to offer you discounted internet to provide a sustainable solution to enable you to get online and stay online </a:t>
            </a:r>
          </a:p>
          <a:p>
            <a:pPr marL="342900" lvl="0" indent="-342900" fontAlgn="base">
              <a:buFont typeface="Symbol" panose="05050102010706020507" pitchFamily="18" charset="2"/>
              <a:buChar char=""/>
            </a:pPr>
            <a:r>
              <a:rPr lang="en-GB" sz="1800" dirty="0">
                <a:solidFill>
                  <a:srgbClr val="262626"/>
                </a:solidFill>
                <a:effectLst/>
                <a:ea typeface="Times New Roman" panose="02020603050405020304" pitchFamily="18" charset="0"/>
              </a:rPr>
              <a:t>Would you like access to affordable internet in your home? </a:t>
            </a:r>
          </a:p>
          <a:p>
            <a:pPr marL="342900" lvl="0" indent="-342900" fontAlgn="base">
              <a:buFont typeface="Symbol" panose="05050102010706020507" pitchFamily="18" charset="2"/>
              <a:buChar char=""/>
            </a:pPr>
            <a:r>
              <a:rPr lang="en-GB" sz="1800" dirty="0">
                <a:solidFill>
                  <a:srgbClr val="262626"/>
                </a:solidFill>
                <a:effectLst/>
                <a:ea typeface="Times New Roman" panose="02020603050405020304" pitchFamily="18" charset="0"/>
              </a:rPr>
              <a:t>In Greater Manchester we are working hard to help more residents get online. That’s why we are offering you the chance to sign up for discounted internet as part of a new pilot scheme</a:t>
            </a:r>
          </a:p>
          <a:p>
            <a:pPr marL="342900" lvl="0" indent="-342900" fontAlgn="base">
              <a:buFont typeface="Symbol" panose="05050102010706020507" pitchFamily="18" charset="2"/>
              <a:buChar char=""/>
            </a:pPr>
            <a:r>
              <a:rPr lang="en-GB" sz="1800" dirty="0">
                <a:solidFill>
                  <a:srgbClr val="262626"/>
                </a:solidFill>
                <a:effectLst/>
                <a:ea typeface="Times New Roman" panose="02020603050405020304" pitchFamily="18" charset="0"/>
              </a:rPr>
              <a:t>We have also teamed up with local organisations to offer digital skills support and training to help you learn how to do everything from opening an email, to doing online banking or using Microsoft Office. </a:t>
            </a:r>
          </a:p>
        </p:txBody>
      </p:sp>
    </p:spTree>
    <p:extLst>
      <p:ext uri="{BB962C8B-B14F-4D97-AF65-F5344CB8AC3E}">
        <p14:creationId xmlns:p14="http://schemas.microsoft.com/office/powerpoint/2010/main" val="2915548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5C246F2-77AA-9AE3-39A0-B5F39A76C663}"/>
              </a:ext>
            </a:extLst>
          </p:cNvPr>
          <p:cNvSpPr>
            <a:spLocks noGrp="1"/>
          </p:cNvSpPr>
          <p:nvPr>
            <p:ph type="title"/>
          </p:nvPr>
        </p:nvSpPr>
        <p:spPr/>
        <p:txBody>
          <a:bodyPr/>
          <a:lstStyle/>
          <a:p>
            <a:r>
              <a:rPr lang="en-GB" dirty="0"/>
              <a:t>Assets and media</a:t>
            </a:r>
          </a:p>
        </p:txBody>
      </p:sp>
      <p:sp>
        <p:nvSpPr>
          <p:cNvPr id="5" name="Content Placeholder 4">
            <a:extLst>
              <a:ext uri="{FF2B5EF4-FFF2-40B4-BE49-F238E27FC236}">
                <a16:creationId xmlns:a16="http://schemas.microsoft.com/office/drawing/2014/main" id="{3B877288-B2D8-F2A2-5915-339CABCD85BB}"/>
              </a:ext>
            </a:extLst>
          </p:cNvPr>
          <p:cNvSpPr>
            <a:spLocks noGrp="1"/>
          </p:cNvSpPr>
          <p:nvPr>
            <p:ph idx="1"/>
          </p:nvPr>
        </p:nvSpPr>
        <p:spPr/>
        <p:txBody>
          <a:bodyPr>
            <a:normAutofit fontScale="85000" lnSpcReduction="20000"/>
          </a:bodyPr>
          <a:lstStyle/>
          <a:p>
            <a:r>
              <a:rPr lang="en-GB" dirty="0">
                <a:solidFill>
                  <a:srgbClr val="FF0000"/>
                </a:solidFill>
              </a:rPr>
              <a:t>The assets folder of this toolkit will be regularly refreshed, if you are using a local copy we suggest checking </a:t>
            </a:r>
            <a:r>
              <a:rPr lang="en-GB" dirty="0">
                <a:solidFill>
                  <a:schemeClr val="accent1"/>
                </a:solidFill>
                <a:hlinkClick r:id="rId2">
                  <a:extLst>
                    <a:ext uri="{A12FA001-AC4F-418D-AE19-62706E023703}">
                      <ahyp:hlinkClr xmlns:ahyp="http://schemas.microsoft.com/office/drawing/2018/hyperlinkcolor" val="tx"/>
                    </a:ext>
                  </a:extLst>
                </a:hlinkClick>
              </a:rPr>
              <a:t>Search - Greater Manchester Combined Authority (greatermanchester-ca.gov.uk</a:t>
            </a:r>
            <a:r>
              <a:rPr lang="en-GB" dirty="0">
                <a:solidFill>
                  <a:srgbClr val="FF0000"/>
                </a:solidFill>
                <a:hlinkClick r:id="rId2">
                  <a:extLst>
                    <a:ext uri="{A12FA001-AC4F-418D-AE19-62706E023703}">
                      <ahyp:hlinkClr xmlns:ahyp="http://schemas.microsoft.com/office/drawing/2018/hyperlinkcolor" val="tx"/>
                    </a:ext>
                  </a:extLst>
                </a:hlinkClick>
              </a:rPr>
              <a:t>)</a:t>
            </a:r>
            <a:r>
              <a:rPr lang="en-GB" dirty="0">
                <a:solidFill>
                  <a:srgbClr val="FF0000"/>
                </a:solidFill>
              </a:rPr>
              <a:t> for latest version</a:t>
            </a:r>
            <a:r>
              <a:rPr lang="en-GB" dirty="0"/>
              <a:t>. The folder will include:</a:t>
            </a:r>
          </a:p>
          <a:p>
            <a:pPr lvl="1"/>
            <a:r>
              <a:rPr lang="en-GB" dirty="0"/>
              <a:t>Social media graphics inc. quote graphics</a:t>
            </a:r>
          </a:p>
          <a:p>
            <a:pPr lvl="1"/>
            <a:r>
              <a:rPr lang="en-GB" dirty="0"/>
              <a:t>Short video clip(s)</a:t>
            </a:r>
          </a:p>
          <a:p>
            <a:pPr lvl="2"/>
            <a:r>
              <a:rPr lang="en-GB" dirty="0"/>
              <a:t>Mayor of Greater Manchester launching pilot at Connected Britain</a:t>
            </a:r>
          </a:p>
          <a:p>
            <a:pPr lvl="1"/>
            <a:r>
              <a:rPr lang="en-GB" dirty="0"/>
              <a:t>Images</a:t>
            </a:r>
          </a:p>
          <a:p>
            <a:pPr lvl="2"/>
            <a:r>
              <a:rPr lang="en-GB" dirty="0"/>
              <a:t>Connected Britain launch imagery</a:t>
            </a:r>
          </a:p>
          <a:p>
            <a:pPr lvl="2"/>
            <a:r>
              <a:rPr lang="en-GB" dirty="0"/>
              <a:t>GM stock housing image</a:t>
            </a:r>
          </a:p>
          <a:p>
            <a:r>
              <a:rPr lang="en-GB" dirty="0"/>
              <a:t>Media to date (September 2022)</a:t>
            </a:r>
          </a:p>
          <a:p>
            <a:pPr lvl="1"/>
            <a:r>
              <a:rPr lang="en-GB" dirty="0">
                <a:hlinkClick r:id="rId3"/>
              </a:rPr>
              <a:t>Mayor of Greater Manchester launches Social Housing Digital Inclusion Pilot at Connected Britain 2022 - Total Telecom</a:t>
            </a:r>
            <a:endParaRPr lang="en-GB" dirty="0"/>
          </a:p>
          <a:p>
            <a:pPr lvl="1"/>
            <a:r>
              <a:rPr lang="en-GB" dirty="0">
                <a:hlinkClick r:id="rId4"/>
              </a:rPr>
              <a:t>Freedom Fibre involved in Leigh Digital Inclusion pilot</a:t>
            </a:r>
            <a:endParaRPr lang="en-GB" dirty="0"/>
          </a:p>
          <a:p>
            <a:pPr lvl="1"/>
            <a:r>
              <a:rPr lang="en-GB" dirty="0">
                <a:hlinkClick r:id="rId5"/>
              </a:rPr>
              <a:t>Pioneering Manchester social housing connected by Vodafone</a:t>
            </a:r>
            <a:endParaRPr lang="en-GB" dirty="0"/>
          </a:p>
          <a:p>
            <a:pPr lvl="1"/>
            <a:r>
              <a:rPr lang="en-GB" dirty="0" err="1">
                <a:hlinkClick r:id="rId6"/>
              </a:rPr>
              <a:t>Telecompaper</a:t>
            </a:r>
            <a:endParaRPr lang="en-GB" dirty="0"/>
          </a:p>
          <a:p>
            <a:pPr lvl="1"/>
            <a:endParaRPr lang="en-GB" dirty="0"/>
          </a:p>
        </p:txBody>
      </p:sp>
    </p:spTree>
    <p:extLst>
      <p:ext uri="{BB962C8B-B14F-4D97-AF65-F5344CB8AC3E}">
        <p14:creationId xmlns:p14="http://schemas.microsoft.com/office/powerpoint/2010/main" val="20546466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139F8BA-BC57-4BCF-8DB2-E46063B883FB}" vid="{988FF7B8-45A7-47BB-BFF7-7A398C75CF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2AAFCCCEDC8B48861E44355C0EF36E" ma:contentTypeVersion="15" ma:contentTypeDescription="Create a new document." ma:contentTypeScope="" ma:versionID="a4f75e3725cba6dc82ccbc799f821c33">
  <xsd:schema xmlns:xsd="http://www.w3.org/2001/XMLSchema" xmlns:xs="http://www.w3.org/2001/XMLSchema" xmlns:p="http://schemas.microsoft.com/office/2006/metadata/properties" xmlns:ns2="0727ed60-058e-4af4-bd84-6a2d845443a9" xmlns:ns3="b101ca23-4e84-42b9-a905-d5a1bd3cbe20" targetNamespace="http://schemas.microsoft.com/office/2006/metadata/properties" ma:root="true" ma:fieldsID="f1a3b37f3510716d37d7aa01fb65a0ff" ns2:_="" ns3:_="">
    <xsd:import namespace="0727ed60-058e-4af4-bd84-6a2d845443a9"/>
    <xsd:import namespace="b101ca23-4e84-42b9-a905-d5a1bd3cbe2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27ed60-058e-4af4-bd84-6a2d845443a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3e4fde04-eaf7-46f4-90d8-754f3b92ddc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101ca23-4e84-42b9-a905-d5a1bd3cbe2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218f7cf-87b3-4f49-ad06-785ca6b59149}" ma:internalName="TaxCatchAll" ma:showField="CatchAllData" ma:web="b101ca23-4e84-42b9-a905-d5a1bd3cbe2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101ca23-4e84-42b9-a905-d5a1bd3cbe20"/>
    <lcf76f155ced4ddcb4097134ff3c332f xmlns="0727ed60-058e-4af4-bd84-6a2d845443a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EE6A80-CD40-48C7-94FC-F167FA1FCC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727ed60-058e-4af4-bd84-6a2d845443a9"/>
    <ds:schemaRef ds:uri="b101ca23-4e84-42b9-a905-d5a1bd3cbe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986F22-99D1-42EB-9D61-D2579704566C}">
  <ds:schemaRefs>
    <ds:schemaRef ds:uri="http://purl.org/dc/terms/"/>
    <ds:schemaRef ds:uri="http://schemas.openxmlformats.org/package/2006/metadata/core-properties"/>
    <ds:schemaRef ds:uri="http://purl.org/dc/elements/1.1/"/>
    <ds:schemaRef ds:uri="http://schemas.microsoft.com/office/2006/documentManagement/types"/>
    <ds:schemaRef ds:uri="http://schemas.microsoft.com/office/2006/metadata/properties"/>
    <ds:schemaRef ds:uri="http://purl.org/dc/dcmitype/"/>
    <ds:schemaRef ds:uri="http://www.w3.org/XML/1998/namespace"/>
    <ds:schemaRef ds:uri="http://schemas.microsoft.com/office/infopath/2007/PartnerControls"/>
    <ds:schemaRef ds:uri="b101ca23-4e84-42b9-a905-d5a1bd3cbe20"/>
    <ds:schemaRef ds:uri="0727ed60-058e-4af4-bd84-6a2d845443a9"/>
  </ds:schemaRefs>
</ds:datastoreItem>
</file>

<file path=customXml/itemProps3.xml><?xml version="1.0" encoding="utf-8"?>
<ds:datastoreItem xmlns:ds="http://schemas.openxmlformats.org/officeDocument/2006/customXml" ds:itemID="{5A72F1ED-1D74-45A2-B894-11604FBE0CD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GM Digital V1 ppt. template PLEASE SAVE A COPY BEFORE STARTING TO USE THIS TEMPLATE (1)</Template>
  <TotalTime>197</TotalTime>
  <Words>707</Words>
  <Application>Microsoft Office PowerPoint</Application>
  <PresentationFormat>Widescreen</PresentationFormat>
  <Paragraphs>38</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Symbol</vt:lpstr>
      <vt:lpstr>Office Theme</vt:lpstr>
      <vt:lpstr>Digital inclusion pilot for social housing residents</vt:lpstr>
      <vt:lpstr>Overview</vt:lpstr>
      <vt:lpstr>Who’s involved?</vt:lpstr>
      <vt:lpstr>Key messages – general public</vt:lpstr>
      <vt:lpstr>Key messages – end user focussed (where needed)</vt:lpstr>
      <vt:lpstr>Assets and media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creator>Millward, Lauren</dc:creator>
  <cp:lastModifiedBy>Millward, Lauren</cp:lastModifiedBy>
  <cp:revision>7</cp:revision>
  <dcterms:created xsi:type="dcterms:W3CDTF">2021-02-24T13:15:31Z</dcterms:created>
  <dcterms:modified xsi:type="dcterms:W3CDTF">2022-09-27T11:38:23Z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0x0101003D2AAFCCCEDC8B48861E44355C0EF36E</vt:lpwstr>
  </property>
</Properties>
</file>