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5"/>
  </p:notesMasterIdLst>
  <p:sldIdLst>
    <p:sldId id="355" r:id="rId5"/>
    <p:sldId id="356" r:id="rId6"/>
    <p:sldId id="6944" r:id="rId7"/>
    <p:sldId id="260" r:id="rId8"/>
    <p:sldId id="262" r:id="rId9"/>
    <p:sldId id="275" r:id="rId10"/>
    <p:sldId id="277" r:id="rId11"/>
    <p:sldId id="278" r:id="rId12"/>
    <p:sldId id="263" r:id="rId13"/>
    <p:sldId id="264" r:id="rId14"/>
    <p:sldId id="292" r:id="rId15"/>
    <p:sldId id="271" r:id="rId16"/>
    <p:sldId id="272" r:id="rId17"/>
    <p:sldId id="280" r:id="rId18"/>
    <p:sldId id="281" r:id="rId19"/>
    <p:sldId id="290" r:id="rId20"/>
    <p:sldId id="291" r:id="rId21"/>
    <p:sldId id="285" r:id="rId22"/>
    <p:sldId id="286" r:id="rId23"/>
    <p:sldId id="293" r:id="rId24"/>
    <p:sldId id="1043" r:id="rId25"/>
    <p:sldId id="6938" r:id="rId26"/>
    <p:sldId id="6942" r:id="rId27"/>
    <p:sldId id="1051" r:id="rId28"/>
    <p:sldId id="295" r:id="rId29"/>
    <p:sldId id="268" r:id="rId30"/>
    <p:sldId id="294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7" r:id="rId41"/>
    <p:sldId id="308" r:id="rId42"/>
    <p:sldId id="316" r:id="rId43"/>
    <p:sldId id="317" r:id="rId44"/>
    <p:sldId id="318" r:id="rId45"/>
    <p:sldId id="309" r:id="rId46"/>
    <p:sldId id="310" r:id="rId47"/>
    <p:sldId id="311" r:id="rId48"/>
    <p:sldId id="312" r:id="rId49"/>
    <p:sldId id="313" r:id="rId50"/>
    <p:sldId id="306" r:id="rId51"/>
    <p:sldId id="305" r:id="rId52"/>
    <p:sldId id="314" r:id="rId53"/>
    <p:sldId id="315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0D9C06-1ACC-3971-4425-45F44114B177}" name="Zafar, Raahim" initials="ZR" userId="S::raahim.zafar@greatermanchester-ca.gov.uk::11c46866-133d-42c8-a0d0-c41a80136a61" providerId="AD"/>
  <p188:author id="{4A6D681F-E2CB-9A83-B85D-054A6C75FCE4}" name="Millward, Lauren" initials="ML" userId="S::Lauren.Millward@greatermanchester-ca.gov.uk::4ab8603d-fd39-4476-bfa1-904414e8bc6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, Phil" initials="SP" lastIdx="2" clrIdx="0">
    <p:extLst>
      <p:ext uri="{19B8F6BF-5375-455C-9EA6-DF929625EA0E}">
        <p15:presenceInfo xmlns:p15="http://schemas.microsoft.com/office/powerpoint/2012/main" userId="S::Phil.Swan@greatermanchester-ca.gov.uk::26a793a0-5503-4a00-8125-195516bd0d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138" y="330"/>
      </p:cViewPr>
      <p:guideLst/>
    </p:cSldViewPr>
  </p:slideViewPr>
  <p:outlineViewPr>
    <p:cViewPr>
      <p:scale>
        <a:sx n="33" d="100"/>
        <a:sy n="33" d="100"/>
      </p:scale>
      <p:origin x="0" y="-39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lward, Lauren" userId="4ab8603d-fd39-4476-bfa1-904414e8bc63" providerId="ADAL" clId="{7DC14EC5-531F-4B65-AFD4-096C7716DDF3}"/>
    <pc:docChg chg="modSld">
      <pc:chgData name="Millward, Lauren" userId="4ab8603d-fd39-4476-bfa1-904414e8bc63" providerId="ADAL" clId="{7DC14EC5-531F-4B65-AFD4-096C7716DDF3}" dt="2022-12-02T14:43:49.748" v="613" actId="113"/>
      <pc:docMkLst>
        <pc:docMk/>
      </pc:docMkLst>
      <pc:sldChg chg="modSp mod">
        <pc:chgData name="Millward, Lauren" userId="4ab8603d-fd39-4476-bfa1-904414e8bc63" providerId="ADAL" clId="{7DC14EC5-531F-4B65-AFD4-096C7716DDF3}" dt="2022-12-02T14:41:17.593" v="1" actId="962"/>
        <pc:sldMkLst>
          <pc:docMk/>
          <pc:sldMk cId="2173710462" sldId="263"/>
        </pc:sldMkLst>
        <pc:picChg chg="mod">
          <ac:chgData name="Millward, Lauren" userId="4ab8603d-fd39-4476-bfa1-904414e8bc63" providerId="ADAL" clId="{7DC14EC5-531F-4B65-AFD4-096C7716DDF3}" dt="2022-12-02T14:41:17.593" v="1" actId="962"/>
          <ac:picMkLst>
            <pc:docMk/>
            <pc:sldMk cId="2173710462" sldId="263"/>
            <ac:picMk id="8" creationId="{A8E13686-2BE9-FA11-3CD2-7657BE9AF521}"/>
          </ac:picMkLst>
        </pc:picChg>
      </pc:sldChg>
      <pc:sldChg chg="modSp mod">
        <pc:chgData name="Millward, Lauren" userId="4ab8603d-fd39-4476-bfa1-904414e8bc63" providerId="ADAL" clId="{7DC14EC5-531F-4B65-AFD4-096C7716DDF3}" dt="2022-12-02T14:41:45.014" v="257" actId="962"/>
        <pc:sldMkLst>
          <pc:docMk/>
          <pc:sldMk cId="618305176" sldId="264"/>
        </pc:sldMkLst>
        <pc:picChg chg="mod">
          <ac:chgData name="Millward, Lauren" userId="4ab8603d-fd39-4476-bfa1-904414e8bc63" providerId="ADAL" clId="{7DC14EC5-531F-4B65-AFD4-096C7716DDF3}" dt="2022-12-02T14:41:45.014" v="257" actId="962"/>
          <ac:picMkLst>
            <pc:docMk/>
            <pc:sldMk cId="618305176" sldId="264"/>
            <ac:picMk id="8" creationId="{B0F12813-2A4A-603D-B401-B8029130E10C}"/>
          </ac:picMkLst>
        </pc:picChg>
      </pc:sldChg>
      <pc:sldChg chg="modSp mod">
        <pc:chgData name="Millward, Lauren" userId="4ab8603d-fd39-4476-bfa1-904414e8bc63" providerId="ADAL" clId="{7DC14EC5-531F-4B65-AFD4-096C7716DDF3}" dt="2022-12-02T14:43:49.748" v="613" actId="113"/>
        <pc:sldMkLst>
          <pc:docMk/>
          <pc:sldMk cId="1631055468" sldId="268"/>
        </pc:sldMkLst>
        <pc:spChg chg="mod">
          <ac:chgData name="Millward, Lauren" userId="4ab8603d-fd39-4476-bfa1-904414e8bc63" providerId="ADAL" clId="{7DC14EC5-531F-4B65-AFD4-096C7716DDF3}" dt="2022-12-02T14:43:17.838" v="485" actId="14100"/>
          <ac:spMkLst>
            <pc:docMk/>
            <pc:sldMk cId="1631055468" sldId="268"/>
            <ac:spMk id="17" creationId="{47580387-62BE-46BD-9AAF-53950587EFE9}"/>
          </ac:spMkLst>
        </pc:spChg>
        <pc:spChg chg="mod">
          <ac:chgData name="Millward, Lauren" userId="4ab8603d-fd39-4476-bfa1-904414e8bc63" providerId="ADAL" clId="{7DC14EC5-531F-4B65-AFD4-096C7716DDF3}" dt="2022-12-02T14:43:49.748" v="613" actId="113"/>
          <ac:spMkLst>
            <pc:docMk/>
            <pc:sldMk cId="1631055468" sldId="268"/>
            <ac:spMk id="21" creationId="{7724D8C6-E963-4119-BA1C-0E38A417A7BC}"/>
          </ac:spMkLst>
        </pc:spChg>
      </pc:sldChg>
      <pc:sldChg chg="modSp mod">
        <pc:chgData name="Millward, Lauren" userId="4ab8603d-fd39-4476-bfa1-904414e8bc63" providerId="ADAL" clId="{7DC14EC5-531F-4B65-AFD4-096C7716DDF3}" dt="2022-12-02T14:42:14.862" v="479" actId="962"/>
        <pc:sldMkLst>
          <pc:docMk/>
          <pc:sldMk cId="95817917" sldId="271"/>
        </pc:sldMkLst>
        <pc:picChg chg="mod">
          <ac:chgData name="Millward, Lauren" userId="4ab8603d-fd39-4476-bfa1-904414e8bc63" providerId="ADAL" clId="{7DC14EC5-531F-4B65-AFD4-096C7716DDF3}" dt="2022-12-02T14:42:14.862" v="479" actId="962"/>
          <ac:picMkLst>
            <pc:docMk/>
            <pc:sldMk cId="95817917" sldId="271"/>
            <ac:picMk id="8" creationId="{71B1C4E6-A805-4043-12B1-CD35727FD5AB}"/>
          </ac:picMkLst>
        </pc:picChg>
      </pc:sldChg>
      <pc:sldChg chg="modSp mod">
        <pc:chgData name="Millward, Lauren" userId="4ab8603d-fd39-4476-bfa1-904414e8bc63" providerId="ADAL" clId="{7DC14EC5-531F-4B65-AFD4-096C7716DDF3}" dt="2022-12-02T14:43:11.215" v="484" actId="114"/>
        <pc:sldMkLst>
          <pc:docMk/>
          <pc:sldMk cId="2109894677" sldId="1051"/>
        </pc:sldMkLst>
        <pc:spChg chg="mod">
          <ac:chgData name="Millward, Lauren" userId="4ab8603d-fd39-4476-bfa1-904414e8bc63" providerId="ADAL" clId="{7DC14EC5-531F-4B65-AFD4-096C7716DDF3}" dt="2022-12-02T14:43:04.420" v="481" actId="20577"/>
          <ac:spMkLst>
            <pc:docMk/>
            <pc:sldMk cId="2109894677" sldId="1051"/>
            <ac:spMk id="2" creationId="{E87CAA42-C87F-D844-91B5-11B0164C3253}"/>
          </ac:spMkLst>
        </pc:spChg>
        <pc:spChg chg="mod">
          <ac:chgData name="Millward, Lauren" userId="4ab8603d-fd39-4476-bfa1-904414e8bc63" providerId="ADAL" clId="{7DC14EC5-531F-4B65-AFD4-096C7716DDF3}" dt="2022-12-02T14:43:11.215" v="484" actId="114"/>
          <ac:spMkLst>
            <pc:docMk/>
            <pc:sldMk cId="2109894677" sldId="1051"/>
            <ac:spMk id="3" creationId="{472F64C5-2578-4E49-B041-F37A5FC1412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Stacked Bar Percent of Age (Binned) by Do you ever go online or use the internet?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Yes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18</c:v>
              </c:pt>
              <c:pt idx="1">
                <c:v>58</c:v>
              </c:pt>
              <c:pt idx="2">
                <c:v>66</c:v>
              </c:pt>
              <c:pt idx="3">
                <c:v>61</c:v>
              </c:pt>
              <c:pt idx="4">
                <c:v>49</c:v>
              </c:pt>
              <c:pt idx="5">
                <c:v>56</c:v>
              </c:pt>
              <c:pt idx="6">
                <c:v>30</c:v>
              </c:pt>
            </c:numLit>
          </c:val>
          <c:extLst>
            <c:ext xmlns:c16="http://schemas.microsoft.com/office/drawing/2014/chart" uri="{C3380CC4-5D6E-409C-BE32-E72D297353CC}">
              <c16:uniqueId val="{00000000-0587-FD4A-8D47-21A8EF3A0985}"/>
            </c:ext>
          </c:extLst>
        </c:ser>
        <c:ser>
          <c:idx val="1"/>
          <c:order val="1"/>
          <c:tx>
            <c:v>No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2">
                <c:v>3</c:v>
              </c:pt>
              <c:pt idx="3">
                <c:v>10</c:v>
              </c:pt>
              <c:pt idx="4">
                <c:v>16</c:v>
              </c:pt>
              <c:pt idx="5">
                <c:v>30</c:v>
              </c:pt>
              <c:pt idx="6">
                <c:v>48</c:v>
              </c:pt>
            </c:numLit>
          </c:val>
          <c:extLst>
            <c:ext xmlns:c16="http://schemas.microsoft.com/office/drawing/2014/chart" uri="{C3380CC4-5D6E-409C-BE32-E72D297353CC}">
              <c16:uniqueId val="{00000001-0587-FD4A-8D47-21A8EF3A0985}"/>
            </c:ext>
          </c:extLst>
        </c:ser>
        <c:ser>
          <c:idx val="2"/>
          <c:order val="2"/>
          <c:tx>
            <c:v>Do you ever go online or use the internet?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2-0587-FD4A-8D47-21A8EF3A0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164872"/>
        <c:axId val="622250264"/>
      </c:barChart>
      <c:catAx>
        <c:axId val="62116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Age (Binned)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250264"/>
        <c:crosses val="autoZero"/>
        <c:auto val="1"/>
        <c:lblAlgn val="ctr"/>
        <c:lblOffset val="100"/>
        <c:noMultiLvlLbl val="0"/>
      </c:catAx>
      <c:valAx>
        <c:axId val="62225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6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Simple Bar Percent of  Q.21 In the last 3 months, have you had any difficulties paying for your broadband service? You may have changed your package/tariff, reduced spend elsewhere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Yes</c:v>
              </c:pt>
              <c:pt idx="1">
                <c:v>No</c:v>
              </c:pt>
              <c:pt idx="2">
                <c:v>Don't know</c:v>
              </c:pt>
              <c:pt idx="3">
                <c:v>Refused</c:v>
              </c:pt>
            </c:strLit>
          </c:cat>
          <c:val>
            <c:numLit>
              <c:formatCode>General</c:formatCode>
              <c:ptCount val="4"/>
              <c:pt idx="0">
                <c:v>91</c:v>
              </c:pt>
              <c:pt idx="1">
                <c:v>367</c:v>
              </c:pt>
              <c:pt idx="2">
                <c:v>10</c:v>
              </c:pt>
              <c:pt idx="3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AE8E-A34B-B412-D17AF4D65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Q.21 In the last 3 months, have you had any difficulties paying for your broadband service? You may have changed your package/tariff, reduced spend elsewhere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Stacked Bar Percent of  Q.20 - They are not aimed at households like mine - To what extent do you agree or disagree with the following statements about broadband social tariffs? by  Q.21 In the last 3 months, have you had any difficulties paying for your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Refused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Strongly agree</c:v>
              </c:pt>
              <c:pt idx="1">
                <c:v>Agree</c:v>
              </c:pt>
              <c:pt idx="2">
                <c:v>Disagree</c:v>
              </c:pt>
              <c:pt idx="3">
                <c:v>Strongly disagree</c:v>
              </c:pt>
            </c:strLit>
          </c:cat>
          <c:val>
            <c:numLit>
              <c:formatCode>General</c:formatCode>
              <c:ptCount val="4"/>
              <c:pt idx="2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0-6AD0-5548-891A-4307F94C8FAC}"/>
            </c:ext>
          </c:extLst>
        </c:ser>
        <c:ser>
          <c:idx val="1"/>
          <c:order val="1"/>
          <c:tx>
            <c:v>Don't know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Strongly agree</c:v>
              </c:pt>
              <c:pt idx="1">
                <c:v>Agree</c:v>
              </c:pt>
              <c:pt idx="2">
                <c:v>Disagree</c:v>
              </c:pt>
              <c:pt idx="3">
                <c:v>Strongly disagree</c:v>
              </c:pt>
            </c:strLit>
          </c:cat>
          <c:val>
            <c:numLit>
              <c:formatCode>General</c:formatCode>
              <c:ptCount val="4"/>
              <c:pt idx="0">
                <c:v>1</c:v>
              </c:pt>
              <c:pt idx="1">
                <c:v>3</c:v>
              </c:pt>
              <c:pt idx="2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1-6AD0-5548-891A-4307F94C8FAC}"/>
            </c:ext>
          </c:extLst>
        </c:ser>
        <c:ser>
          <c:idx val="2"/>
          <c:order val="2"/>
          <c:tx>
            <c:v>No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Strongly agree</c:v>
              </c:pt>
              <c:pt idx="1">
                <c:v>Agree</c:v>
              </c:pt>
              <c:pt idx="2">
                <c:v>Disagree</c:v>
              </c:pt>
              <c:pt idx="3">
                <c:v>Strongly disagree</c:v>
              </c:pt>
            </c:strLit>
          </c:cat>
          <c:val>
            <c:numLit>
              <c:formatCode>General</c:formatCode>
              <c:ptCount val="4"/>
              <c:pt idx="0">
                <c:v>30</c:v>
              </c:pt>
              <c:pt idx="1">
                <c:v>75</c:v>
              </c:pt>
              <c:pt idx="2">
                <c:v>127</c:v>
              </c:pt>
              <c:pt idx="3">
                <c:v>35</c:v>
              </c:pt>
            </c:numLit>
          </c:val>
          <c:extLst>
            <c:ext xmlns:c16="http://schemas.microsoft.com/office/drawing/2014/chart" uri="{C3380CC4-5D6E-409C-BE32-E72D297353CC}">
              <c16:uniqueId val="{00000002-6AD0-5548-891A-4307F94C8FAC}"/>
            </c:ext>
          </c:extLst>
        </c:ser>
        <c:ser>
          <c:idx val="3"/>
          <c:order val="3"/>
          <c:tx>
            <c:v>Yes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Strongly agree</c:v>
              </c:pt>
              <c:pt idx="1">
                <c:v>Agree</c:v>
              </c:pt>
              <c:pt idx="2">
                <c:v>Disagree</c:v>
              </c:pt>
              <c:pt idx="3">
                <c:v>Strongly disagree</c:v>
              </c:pt>
            </c:strLit>
          </c:cat>
          <c:val>
            <c:numLit>
              <c:formatCode>General</c:formatCode>
              <c:ptCount val="4"/>
              <c:pt idx="0">
                <c:v>11</c:v>
              </c:pt>
              <c:pt idx="1">
                <c:v>16</c:v>
              </c:pt>
              <c:pt idx="2">
                <c:v>28</c:v>
              </c:pt>
              <c:pt idx="3">
                <c:v>18</c:v>
              </c:pt>
            </c:numLit>
          </c:val>
          <c:extLst>
            <c:ext xmlns:c16="http://schemas.microsoft.com/office/drawing/2014/chart" uri="{C3380CC4-5D6E-409C-BE32-E72D297353CC}">
              <c16:uniqueId val="{00000003-6AD0-5548-891A-4307F94C8FAC}"/>
            </c:ext>
          </c:extLst>
        </c:ser>
        <c:ser>
          <c:idx val="4"/>
          <c:order val="4"/>
          <c:tx>
            <c:v> Q.21 In the last 3 months, have you had any difficulties paying for your broadband service? You may have changed your package/tariff, reduced spend elsewhere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Strongly agree</c:v>
              </c:pt>
              <c:pt idx="1">
                <c:v>Agree</c:v>
              </c:pt>
              <c:pt idx="2">
                <c:v>Disagree</c:v>
              </c:pt>
              <c:pt idx="3">
                <c:v>Strongly disagree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4-6AD0-5548-891A-4307F94C8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164872"/>
        <c:axId val="622250264"/>
      </c:barChart>
      <c:catAx>
        <c:axId val="62116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Q.20 - They are not aimed at households like mine - To what extent do you agree or disagree with the following statements about broadband social tariffs?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250264"/>
        <c:crosses val="autoZero"/>
        <c:auto val="1"/>
        <c:lblAlgn val="ctr"/>
        <c:lblOffset val="100"/>
        <c:noMultiLvlLbl val="0"/>
      </c:catAx>
      <c:valAx>
        <c:axId val="62225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6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Simple Bar Percent of How much would you be happy to pay for a social tariff broadband only package?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6"/>
              <c:pt idx="0">
                <c:v>Depends on offer</c:v>
              </c:pt>
              <c:pt idx="1">
                <c:v>£0-5</c:v>
              </c:pt>
              <c:pt idx="2">
                <c:v>£6-10</c:v>
              </c:pt>
              <c:pt idx="3">
                <c:v>£11-15</c:v>
              </c:pt>
              <c:pt idx="4">
                <c:v>£16-30</c:v>
              </c:pt>
              <c:pt idx="5">
                <c:v>£30+ in includes TV or other services</c:v>
              </c:pt>
            </c:strLit>
          </c:cat>
          <c:val>
            <c:numLit>
              <c:formatCode>General</c:formatCode>
              <c:ptCount val="6"/>
              <c:pt idx="0">
                <c:v>9</c:v>
              </c:pt>
              <c:pt idx="1">
                <c:v>11</c:v>
              </c:pt>
              <c:pt idx="2">
                <c:v>33</c:v>
              </c:pt>
              <c:pt idx="3">
                <c:v>84</c:v>
              </c:pt>
              <c:pt idx="4">
                <c:v>8</c:v>
              </c:pt>
              <c:pt idx="5">
                <c:v>2</c:v>
              </c:pt>
            </c:numLit>
          </c:val>
          <c:extLst>
            <c:ext xmlns:c16="http://schemas.microsoft.com/office/drawing/2014/chart" uri="{C3380CC4-5D6E-409C-BE32-E72D297353CC}">
              <c16:uniqueId val="{00000000-5454-5F49-82A6-0A9CA8EEC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How much would you be happy to pay for a social tariff broadband only package? 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Stacked Bar Percent of Do you consider yourself to have a disability or a long term health condition for 12 months or longer? by Do you ever go online or use the internet?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Yes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No</c:v>
              </c:pt>
              <c:pt idx="1">
                <c:v>Prefer not to say</c:v>
              </c:pt>
              <c:pt idx="2">
                <c:v>Yes</c:v>
              </c:pt>
            </c:strLit>
          </c:cat>
          <c:val>
            <c:numLit>
              <c:formatCode>General</c:formatCode>
              <c:ptCount val="3"/>
              <c:pt idx="0">
                <c:v>167</c:v>
              </c:pt>
              <c:pt idx="1">
                <c:v>7</c:v>
              </c:pt>
              <c:pt idx="2">
                <c:v>193</c:v>
              </c:pt>
            </c:numLit>
          </c:val>
          <c:extLst>
            <c:ext xmlns:c16="http://schemas.microsoft.com/office/drawing/2014/chart" uri="{C3380CC4-5D6E-409C-BE32-E72D297353CC}">
              <c16:uniqueId val="{00000000-5157-EC44-96F3-9347EEA1D9D3}"/>
            </c:ext>
          </c:extLst>
        </c:ser>
        <c:ser>
          <c:idx val="1"/>
          <c:order val="1"/>
          <c:tx>
            <c:v>No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No</c:v>
              </c:pt>
              <c:pt idx="1">
                <c:v>Prefer not to say</c:v>
              </c:pt>
              <c:pt idx="2">
                <c:v>Yes</c:v>
              </c:pt>
            </c:strLit>
          </c:cat>
          <c:val>
            <c:numLit>
              <c:formatCode>General</c:formatCode>
              <c:ptCount val="3"/>
              <c:pt idx="0">
                <c:v>31</c:v>
              </c:pt>
              <c:pt idx="1">
                <c:v>5</c:v>
              </c:pt>
              <c:pt idx="2">
                <c:v>74</c:v>
              </c:pt>
            </c:numLit>
          </c:val>
          <c:extLst>
            <c:ext xmlns:c16="http://schemas.microsoft.com/office/drawing/2014/chart" uri="{C3380CC4-5D6E-409C-BE32-E72D297353CC}">
              <c16:uniqueId val="{00000001-5157-EC44-96F3-9347EEA1D9D3}"/>
            </c:ext>
          </c:extLst>
        </c:ser>
        <c:ser>
          <c:idx val="2"/>
          <c:order val="2"/>
          <c:tx>
            <c:v>Do you ever go online or use the internet?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No</c:v>
              </c:pt>
              <c:pt idx="1">
                <c:v>Prefer not to say</c:v>
              </c:pt>
              <c:pt idx="2">
                <c:v>Yes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2-5157-EC44-96F3-9347EEA1D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164872"/>
        <c:axId val="622250264"/>
      </c:barChart>
      <c:catAx>
        <c:axId val="62116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Do you consider yourself to have a disability or a long term health condition for 12 months or longer?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250264"/>
        <c:crosses val="autoZero"/>
        <c:auto val="1"/>
        <c:lblAlgn val="ctr"/>
        <c:lblOffset val="100"/>
        <c:noMultiLvlLbl val="0"/>
      </c:catAx>
      <c:valAx>
        <c:axId val="62225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6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Stacked Bar Percent of Postcode3R by Do you ever go online or use the internet?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Yes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8"/>
              <c:pt idx="0">
                <c:v>SK1</c:v>
              </c:pt>
              <c:pt idx="1">
                <c:v>SK2</c:v>
              </c:pt>
              <c:pt idx="2">
                <c:v>SK3</c:v>
              </c:pt>
              <c:pt idx="3">
                <c:v>SK4</c:v>
              </c:pt>
              <c:pt idx="4">
                <c:v>SK5</c:v>
              </c:pt>
              <c:pt idx="5">
                <c:v>SK6</c:v>
              </c:pt>
              <c:pt idx="6">
                <c:v>SK7</c:v>
              </c:pt>
              <c:pt idx="7">
                <c:v>SK8</c:v>
              </c:pt>
            </c:strLit>
          </c:cat>
          <c:val>
            <c:numLit>
              <c:formatCode>General</c:formatCode>
              <c:ptCount val="8"/>
              <c:pt idx="0">
                <c:v>64</c:v>
              </c:pt>
              <c:pt idx="1">
                <c:v>15</c:v>
              </c:pt>
              <c:pt idx="2">
                <c:v>69</c:v>
              </c:pt>
              <c:pt idx="3">
                <c:v>11</c:v>
              </c:pt>
              <c:pt idx="4">
                <c:v>132</c:v>
              </c:pt>
              <c:pt idx="5">
                <c:v>38</c:v>
              </c:pt>
              <c:pt idx="6">
                <c:v>3</c:v>
              </c:pt>
              <c:pt idx="7">
                <c:v>6</c:v>
              </c:pt>
            </c:numLit>
          </c:val>
          <c:extLst>
            <c:ext xmlns:c16="http://schemas.microsoft.com/office/drawing/2014/chart" uri="{C3380CC4-5D6E-409C-BE32-E72D297353CC}">
              <c16:uniqueId val="{00000000-D586-1146-9ADE-DC4E1B46177A}"/>
            </c:ext>
          </c:extLst>
        </c:ser>
        <c:ser>
          <c:idx val="1"/>
          <c:order val="1"/>
          <c:tx>
            <c:v>No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8"/>
              <c:pt idx="0">
                <c:v>SK1</c:v>
              </c:pt>
              <c:pt idx="1">
                <c:v>SK2</c:v>
              </c:pt>
              <c:pt idx="2">
                <c:v>SK3</c:v>
              </c:pt>
              <c:pt idx="3">
                <c:v>SK4</c:v>
              </c:pt>
              <c:pt idx="4">
                <c:v>SK5</c:v>
              </c:pt>
              <c:pt idx="5">
                <c:v>SK6</c:v>
              </c:pt>
              <c:pt idx="6">
                <c:v>SK7</c:v>
              </c:pt>
              <c:pt idx="7">
                <c:v>SK8</c:v>
              </c:pt>
            </c:strLit>
          </c:cat>
          <c:val>
            <c:numLit>
              <c:formatCode>General</c:formatCode>
              <c:ptCount val="8"/>
              <c:pt idx="0">
                <c:v>9</c:v>
              </c:pt>
              <c:pt idx="1">
                <c:v>10</c:v>
              </c:pt>
              <c:pt idx="2">
                <c:v>20</c:v>
              </c:pt>
              <c:pt idx="3">
                <c:v>7</c:v>
              </c:pt>
              <c:pt idx="4">
                <c:v>25</c:v>
              </c:pt>
              <c:pt idx="5">
                <c:v>31</c:v>
              </c:pt>
              <c:pt idx="6">
                <c:v>4</c:v>
              </c:pt>
              <c:pt idx="7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D586-1146-9ADE-DC4E1B46177A}"/>
            </c:ext>
          </c:extLst>
        </c:ser>
        <c:ser>
          <c:idx val="2"/>
          <c:order val="2"/>
          <c:tx>
            <c:v>Do you ever go online or use the internet?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8"/>
              <c:pt idx="0">
                <c:v>SK1</c:v>
              </c:pt>
              <c:pt idx="1">
                <c:v>SK2</c:v>
              </c:pt>
              <c:pt idx="2">
                <c:v>SK3</c:v>
              </c:pt>
              <c:pt idx="3">
                <c:v>SK4</c:v>
              </c:pt>
              <c:pt idx="4">
                <c:v>SK5</c:v>
              </c:pt>
              <c:pt idx="5">
                <c:v>SK6</c:v>
              </c:pt>
              <c:pt idx="6">
                <c:v>SK7</c:v>
              </c:pt>
              <c:pt idx="7">
                <c:v>SK8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2-D586-1146-9ADE-DC4E1B461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164872"/>
        <c:axId val="622250264"/>
      </c:barChart>
      <c:catAx>
        <c:axId val="62116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Postcode3R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250264"/>
        <c:crosses val="autoZero"/>
        <c:auto val="1"/>
        <c:lblAlgn val="ctr"/>
        <c:lblOffset val="100"/>
        <c:noMultiLvlLbl val="0"/>
      </c:catAx>
      <c:valAx>
        <c:axId val="62225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6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Stacked Bar Percent of Age (Binned) by Devices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Tablet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6</c:v>
              </c:pt>
              <c:pt idx="1">
                <c:v>37</c:v>
              </c:pt>
              <c:pt idx="2">
                <c:v>28</c:v>
              </c:pt>
              <c:pt idx="3">
                <c:v>30</c:v>
              </c:pt>
              <c:pt idx="4">
                <c:v>16</c:v>
              </c:pt>
              <c:pt idx="5">
                <c:v>27</c:v>
              </c:pt>
              <c:pt idx="6">
                <c:v>21</c:v>
              </c:pt>
            </c:numLit>
          </c:val>
          <c:extLst>
            <c:ext xmlns:c16="http://schemas.microsoft.com/office/drawing/2014/chart" uri="{C3380CC4-5D6E-409C-BE32-E72D297353CC}">
              <c16:uniqueId val="{00000000-C564-A448-B92C-264BA3B4BF03}"/>
            </c:ext>
          </c:extLst>
        </c:ser>
        <c:ser>
          <c:idx val="1"/>
          <c:order val="1"/>
          <c:tx>
            <c:v>Laptop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2</c:v>
              </c:pt>
              <c:pt idx="1">
                <c:v>26</c:v>
              </c:pt>
              <c:pt idx="2">
                <c:v>31</c:v>
              </c:pt>
              <c:pt idx="3">
                <c:v>33</c:v>
              </c:pt>
              <c:pt idx="4">
                <c:v>18</c:v>
              </c:pt>
              <c:pt idx="5">
                <c:v>24</c:v>
              </c:pt>
              <c:pt idx="6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1-C564-A448-B92C-264BA3B4BF03}"/>
            </c:ext>
          </c:extLst>
        </c:ser>
        <c:ser>
          <c:idx val="2"/>
          <c:order val="2"/>
          <c:tx>
            <c:v>Smart TV or set top device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5</c:v>
              </c:pt>
              <c:pt idx="1">
                <c:v>32</c:v>
              </c:pt>
              <c:pt idx="2">
                <c:v>25</c:v>
              </c:pt>
              <c:pt idx="3">
                <c:v>23</c:v>
              </c:pt>
              <c:pt idx="4">
                <c:v>18</c:v>
              </c:pt>
              <c:pt idx="5">
                <c:v>12</c:v>
              </c:pt>
              <c:pt idx="6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2-C564-A448-B92C-264BA3B4BF03}"/>
            </c:ext>
          </c:extLst>
        </c:ser>
        <c:ser>
          <c:idx val="3"/>
          <c:order val="3"/>
          <c:tx>
            <c:v>PC or Desktop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3</c:v>
              </c:pt>
              <c:pt idx="1">
                <c:v>8</c:v>
              </c:pt>
              <c:pt idx="2">
                <c:v>10</c:v>
              </c:pt>
              <c:pt idx="3">
                <c:v>7</c:v>
              </c:pt>
              <c:pt idx="4">
                <c:v>2</c:v>
              </c:pt>
              <c:pt idx="5">
                <c:v>7</c:v>
              </c:pt>
              <c:pt idx="6">
                <c:v>9</c:v>
              </c:pt>
            </c:numLit>
          </c:val>
          <c:extLst>
            <c:ext xmlns:c16="http://schemas.microsoft.com/office/drawing/2014/chart" uri="{C3380CC4-5D6E-409C-BE32-E72D297353CC}">
              <c16:uniqueId val="{00000003-C564-A448-B92C-264BA3B4BF03}"/>
            </c:ext>
          </c:extLst>
        </c:ser>
        <c:ser>
          <c:idx val="4"/>
          <c:order val="4"/>
          <c:tx>
            <c:v>Games Console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1</c:v>
              </c:pt>
              <c:pt idx="1">
                <c:v>4</c:v>
              </c:pt>
              <c:pt idx="2">
                <c:v>1</c:v>
              </c:pt>
              <c:pt idx="3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4-C564-A448-B92C-264BA3B4BF03}"/>
            </c:ext>
          </c:extLst>
        </c:ser>
        <c:ser>
          <c:idx val="5"/>
          <c:order val="5"/>
          <c:tx>
            <c:v>Smartphone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14</c:v>
              </c:pt>
              <c:pt idx="1">
                <c:v>51</c:v>
              </c:pt>
              <c:pt idx="2">
                <c:v>58</c:v>
              </c:pt>
              <c:pt idx="3">
                <c:v>58</c:v>
              </c:pt>
              <c:pt idx="4">
                <c:v>43</c:v>
              </c:pt>
              <c:pt idx="5">
                <c:v>43</c:v>
              </c:pt>
              <c:pt idx="6">
                <c:v>21</c:v>
              </c:pt>
            </c:numLit>
          </c:val>
          <c:extLst>
            <c:ext xmlns:c16="http://schemas.microsoft.com/office/drawing/2014/chart" uri="{C3380CC4-5D6E-409C-BE32-E72D297353CC}">
              <c16:uniqueId val="{00000005-C564-A448-B92C-264BA3B4BF03}"/>
            </c:ext>
          </c:extLst>
        </c:ser>
        <c:ser>
          <c:idx val="6"/>
          <c:order val="6"/>
          <c:tx>
            <c:v>Devices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6-C564-A448-B92C-264BA3B4B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164872"/>
        <c:axId val="622250264"/>
      </c:barChart>
      <c:catAx>
        <c:axId val="62116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Age (Binned)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250264"/>
        <c:crosses val="autoZero"/>
        <c:auto val="1"/>
        <c:lblAlgn val="ctr"/>
        <c:lblOffset val="100"/>
        <c:noMultiLvlLbl val="0"/>
      </c:catAx>
      <c:valAx>
        <c:axId val="62225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6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Simple Bar Percent of What is the main way that you access the internet when you are at home? 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8"/>
              <c:pt idx="0">
                <c:v>Dont know or Unsure</c:v>
              </c:pt>
              <c:pt idx="1">
                <c:v>Multiple devices BB/wifi and data</c:v>
              </c:pt>
              <c:pt idx="2">
                <c:v>Desktop and BB/wifi</c:v>
              </c:pt>
              <c:pt idx="3">
                <c:v>Laptop/Tablet on BB/wifi</c:v>
              </c:pt>
              <c:pt idx="4">
                <c:v>Laptop/Tablet on Data</c:v>
              </c:pt>
              <c:pt idx="5">
                <c:v>Mobile on BB/Wifi</c:v>
              </c:pt>
              <c:pt idx="6">
                <c:v>Mobile on data</c:v>
              </c:pt>
              <c:pt idx="7">
                <c:v>TV/Cpnsole</c:v>
              </c:pt>
            </c:strLit>
          </c:cat>
          <c:val>
            <c:numLit>
              <c:formatCode>General</c:formatCode>
              <c:ptCount val="8"/>
              <c:pt idx="1">
                <c:v>5</c:v>
              </c:pt>
              <c:pt idx="2">
                <c:v>5</c:v>
              </c:pt>
              <c:pt idx="3">
                <c:v>121</c:v>
              </c:pt>
              <c:pt idx="5">
                <c:v>121</c:v>
              </c:pt>
              <c:pt idx="6">
                <c:v>101</c:v>
              </c:pt>
              <c:pt idx="7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0-27C5-A943-9EA6-22C1BFEE6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What is the main way that you access the internet when you are at home?  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Stacked Bar Percent of Age (Binned) by Internet uses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Online banking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10</c:v>
              </c:pt>
              <c:pt idx="1">
                <c:v>44</c:v>
              </c:pt>
              <c:pt idx="2">
                <c:v>45</c:v>
              </c:pt>
              <c:pt idx="3">
                <c:v>39</c:v>
              </c:pt>
              <c:pt idx="4">
                <c:v>26</c:v>
              </c:pt>
              <c:pt idx="5">
                <c:v>33</c:v>
              </c:pt>
              <c:pt idx="6">
                <c:v>11</c:v>
              </c:pt>
            </c:numLit>
          </c:val>
          <c:extLst>
            <c:ext xmlns:c16="http://schemas.microsoft.com/office/drawing/2014/chart" uri="{C3380CC4-5D6E-409C-BE32-E72D297353CC}">
              <c16:uniqueId val="{00000000-5AC2-3F4F-9606-210D85D1AB63}"/>
            </c:ext>
          </c:extLst>
        </c:ser>
        <c:ser>
          <c:idx val="1"/>
          <c:order val="1"/>
          <c:tx>
            <c:v>News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3">
                <c:v>1</c:v>
              </c:pt>
              <c:pt idx="4">
                <c:v>1</c:v>
              </c:pt>
              <c:pt idx="6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1-5AC2-3F4F-9606-210D85D1AB63}"/>
            </c:ext>
          </c:extLst>
        </c:ser>
        <c:ser>
          <c:idx val="2"/>
          <c:order val="2"/>
          <c:tx>
            <c:v>My work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3</c:v>
              </c:pt>
              <c:pt idx="1">
                <c:v>17</c:v>
              </c:pt>
              <c:pt idx="2">
                <c:v>19</c:v>
              </c:pt>
              <c:pt idx="3">
                <c:v>15</c:v>
              </c:pt>
              <c:pt idx="4">
                <c:v>6</c:v>
              </c:pt>
              <c:pt idx="5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2-5AC2-3F4F-9606-210D85D1AB63}"/>
            </c:ext>
          </c:extLst>
        </c:ser>
        <c:ser>
          <c:idx val="3"/>
          <c:order val="3"/>
          <c:tx>
            <c:v>Looking for general information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12</c:v>
              </c:pt>
              <c:pt idx="1">
                <c:v>38</c:v>
              </c:pt>
              <c:pt idx="2">
                <c:v>48</c:v>
              </c:pt>
              <c:pt idx="3">
                <c:v>41</c:v>
              </c:pt>
              <c:pt idx="4">
                <c:v>32</c:v>
              </c:pt>
              <c:pt idx="5">
                <c:v>33</c:v>
              </c:pt>
              <c:pt idx="6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3-5AC2-3F4F-9606-210D85D1AB63}"/>
            </c:ext>
          </c:extLst>
        </c:ser>
        <c:ser>
          <c:idx val="4"/>
          <c:order val="4"/>
          <c:tx>
            <c:v>Job searching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7</c:v>
              </c:pt>
              <c:pt idx="1">
                <c:v>22</c:v>
              </c:pt>
              <c:pt idx="2">
                <c:v>26</c:v>
              </c:pt>
              <c:pt idx="3">
                <c:v>14</c:v>
              </c:pt>
              <c:pt idx="4">
                <c:v>10</c:v>
              </c:pt>
              <c:pt idx="5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4-5AC2-3F4F-9606-210D85D1AB63}"/>
            </c:ext>
          </c:extLst>
        </c:ser>
        <c:ser>
          <c:idx val="5"/>
          <c:order val="5"/>
          <c:tx>
            <c:v>Online shopping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10</c:v>
              </c:pt>
              <c:pt idx="1">
                <c:v>45</c:v>
              </c:pt>
              <c:pt idx="2">
                <c:v>41</c:v>
              </c:pt>
              <c:pt idx="3">
                <c:v>37</c:v>
              </c:pt>
              <c:pt idx="4">
                <c:v>26</c:v>
              </c:pt>
              <c:pt idx="5">
                <c:v>35</c:v>
              </c:pt>
              <c:pt idx="6">
                <c:v>11</c:v>
              </c:pt>
            </c:numLit>
          </c:val>
          <c:extLst>
            <c:ext xmlns:c16="http://schemas.microsoft.com/office/drawing/2014/chart" uri="{C3380CC4-5D6E-409C-BE32-E72D297353CC}">
              <c16:uniqueId val="{00000005-5AC2-3F4F-9606-210D85D1AB63}"/>
            </c:ext>
          </c:extLst>
        </c:ser>
        <c:ser>
          <c:idx val="6"/>
          <c:order val="6"/>
          <c:tx>
            <c:v>Social Media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17</c:v>
              </c:pt>
              <c:pt idx="1">
                <c:v>51</c:v>
              </c:pt>
              <c:pt idx="2">
                <c:v>54</c:v>
              </c:pt>
              <c:pt idx="3">
                <c:v>45</c:v>
              </c:pt>
              <c:pt idx="4">
                <c:v>30</c:v>
              </c:pt>
              <c:pt idx="5">
                <c:v>38</c:v>
              </c:pt>
              <c:pt idx="6">
                <c:v>12</c:v>
              </c:pt>
            </c:numLit>
          </c:val>
          <c:extLst>
            <c:ext xmlns:c16="http://schemas.microsoft.com/office/drawing/2014/chart" uri="{C3380CC4-5D6E-409C-BE32-E72D297353CC}">
              <c16:uniqueId val="{00000006-5AC2-3F4F-9606-210D85D1AB63}"/>
            </c:ext>
          </c:extLst>
        </c:ser>
        <c:ser>
          <c:idx val="7"/>
          <c:order val="7"/>
          <c:tx>
            <c:v>Communicating with friends and family and local groups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8</c:v>
              </c:pt>
              <c:pt idx="1">
                <c:v>42</c:v>
              </c:pt>
              <c:pt idx="2">
                <c:v>43</c:v>
              </c:pt>
              <c:pt idx="3">
                <c:v>39</c:v>
              </c:pt>
              <c:pt idx="4">
                <c:v>18</c:v>
              </c:pt>
              <c:pt idx="5">
                <c:v>35</c:v>
              </c:pt>
              <c:pt idx="6">
                <c:v>18</c:v>
              </c:pt>
            </c:numLit>
          </c:val>
          <c:extLst>
            <c:ext xmlns:c16="http://schemas.microsoft.com/office/drawing/2014/chart" uri="{C3380CC4-5D6E-409C-BE32-E72D297353CC}">
              <c16:uniqueId val="{00000007-5AC2-3F4F-9606-210D85D1AB63}"/>
            </c:ext>
          </c:extLst>
        </c:ser>
        <c:ser>
          <c:idx val="8"/>
          <c:order val="8"/>
          <c:tx>
            <c:v>Streaming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13</c:v>
              </c:pt>
              <c:pt idx="1">
                <c:v>50</c:v>
              </c:pt>
              <c:pt idx="2">
                <c:v>46</c:v>
              </c:pt>
              <c:pt idx="3">
                <c:v>47</c:v>
              </c:pt>
              <c:pt idx="4">
                <c:v>23</c:v>
              </c:pt>
              <c:pt idx="5">
                <c:v>16</c:v>
              </c:pt>
              <c:pt idx="6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8-5AC2-3F4F-9606-210D85D1AB63}"/>
            </c:ext>
          </c:extLst>
        </c:ser>
        <c:ser>
          <c:idx val="9"/>
          <c:order val="9"/>
          <c:tx>
            <c:v>Gaming</c:v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9</c:v>
              </c:pt>
              <c:pt idx="1">
                <c:v>31</c:v>
              </c:pt>
              <c:pt idx="2">
                <c:v>32</c:v>
              </c:pt>
              <c:pt idx="3">
                <c:v>24</c:v>
              </c:pt>
              <c:pt idx="4">
                <c:v>8</c:v>
              </c:pt>
              <c:pt idx="5">
                <c:v>7</c:v>
              </c:pt>
              <c:pt idx="6">
                <c:v>5</c:v>
              </c:pt>
            </c:numLit>
          </c:val>
          <c:extLst>
            <c:ext xmlns:c16="http://schemas.microsoft.com/office/drawing/2014/chart" uri="{C3380CC4-5D6E-409C-BE32-E72D297353CC}">
              <c16:uniqueId val="{00000009-5AC2-3F4F-9606-210D85D1AB63}"/>
            </c:ext>
          </c:extLst>
        </c:ser>
        <c:ser>
          <c:idx val="10"/>
          <c:order val="10"/>
          <c:tx>
            <c:v>Internet uses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A-5AC2-3F4F-9606-210D85D1AB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164872"/>
        <c:axId val="622250264"/>
      </c:barChart>
      <c:catAx>
        <c:axId val="62116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Age (Binned)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250264"/>
        <c:crosses val="autoZero"/>
        <c:auto val="1"/>
        <c:lblAlgn val="ctr"/>
        <c:lblOffset val="100"/>
        <c:noMultiLvlLbl val="0"/>
      </c:catAx>
      <c:valAx>
        <c:axId val="62225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6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Stacked Bar Percent of Age (Binned) by Internet Uses 2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v>None of the above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3</c:v>
              </c:pt>
              <c:pt idx="1">
                <c:v>8</c:v>
              </c:pt>
              <c:pt idx="2">
                <c:v>10</c:v>
              </c:pt>
              <c:pt idx="3">
                <c:v>19</c:v>
              </c:pt>
              <c:pt idx="4">
                <c:v>19</c:v>
              </c:pt>
              <c:pt idx="5">
                <c:v>19</c:v>
              </c:pt>
              <c:pt idx="6">
                <c:v>11</c:v>
              </c:pt>
            </c:numLit>
          </c:val>
          <c:extLst>
            <c:ext xmlns:c16="http://schemas.microsoft.com/office/drawing/2014/chart" uri="{C3380CC4-5D6E-409C-BE32-E72D297353CC}">
              <c16:uniqueId val="{00000000-7317-484B-8E4B-DBA78BFA5BD9}"/>
            </c:ext>
          </c:extLst>
        </c:ser>
        <c:ser>
          <c:idx val="1"/>
          <c:order val="1"/>
          <c:tx>
            <c:v>fFnd out about support available in your community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4</c:v>
              </c:pt>
              <c:pt idx="1">
                <c:v>27</c:v>
              </c:pt>
              <c:pt idx="2">
                <c:v>27</c:v>
              </c:pt>
              <c:pt idx="3">
                <c:v>21</c:v>
              </c:pt>
              <c:pt idx="4">
                <c:v>11</c:v>
              </c:pt>
              <c:pt idx="5">
                <c:v>18</c:v>
              </c:pt>
              <c:pt idx="6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1-7317-484B-8E4B-DBA78BFA5BD9}"/>
            </c:ext>
          </c:extLst>
        </c:ser>
        <c:ser>
          <c:idx val="2"/>
          <c:order val="2"/>
          <c:tx>
            <c:v>Find out about events in your community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6</c:v>
              </c:pt>
              <c:pt idx="1">
                <c:v>35</c:v>
              </c:pt>
              <c:pt idx="2">
                <c:v>32</c:v>
              </c:pt>
              <c:pt idx="3">
                <c:v>24</c:v>
              </c:pt>
              <c:pt idx="4">
                <c:v>15</c:v>
              </c:pt>
              <c:pt idx="5">
                <c:v>23</c:v>
              </c:pt>
              <c:pt idx="6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2-7317-484B-8E4B-DBA78BFA5BD9}"/>
            </c:ext>
          </c:extLst>
        </c:ser>
        <c:ser>
          <c:idx val="3"/>
          <c:order val="3"/>
          <c:tx>
            <c:v>Communicate with neighbours about local issues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4</c:v>
              </c:pt>
              <c:pt idx="1">
                <c:v>18</c:v>
              </c:pt>
              <c:pt idx="2">
                <c:v>19</c:v>
              </c:pt>
              <c:pt idx="3">
                <c:v>11</c:v>
              </c:pt>
              <c:pt idx="4">
                <c:v>3</c:v>
              </c:pt>
              <c:pt idx="5">
                <c:v>9</c:v>
              </c:pt>
              <c:pt idx="6">
                <c:v>4</c:v>
              </c:pt>
            </c:numLit>
          </c:val>
          <c:extLst>
            <c:ext xmlns:c16="http://schemas.microsoft.com/office/drawing/2014/chart" uri="{C3380CC4-5D6E-409C-BE32-E72D297353CC}">
              <c16:uniqueId val="{00000003-7317-484B-8E4B-DBA78BFA5BD9}"/>
            </c:ext>
          </c:extLst>
        </c:ser>
        <c:ser>
          <c:idx val="4"/>
          <c:order val="4"/>
          <c:tx>
            <c:v>Access health support group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2</c:v>
              </c:pt>
              <c:pt idx="1">
                <c:v>23</c:v>
              </c:pt>
              <c:pt idx="2">
                <c:v>21</c:v>
              </c:pt>
              <c:pt idx="3">
                <c:v>16</c:v>
              </c:pt>
              <c:pt idx="4">
                <c:v>5</c:v>
              </c:pt>
              <c:pt idx="5">
                <c:v>12</c:v>
              </c:pt>
              <c:pt idx="6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4-7317-484B-8E4B-DBA78BFA5BD9}"/>
            </c:ext>
          </c:extLst>
        </c:ser>
        <c:ser>
          <c:idx val="5"/>
          <c:order val="5"/>
          <c:tx>
            <c:v>Order prescription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4</c:v>
              </c:pt>
              <c:pt idx="1">
                <c:v>29</c:v>
              </c:pt>
              <c:pt idx="2">
                <c:v>27</c:v>
              </c:pt>
              <c:pt idx="3">
                <c:v>22</c:v>
              </c:pt>
              <c:pt idx="4">
                <c:v>12</c:v>
              </c:pt>
              <c:pt idx="5">
                <c:v>19</c:v>
              </c:pt>
              <c:pt idx="6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5-7317-484B-8E4B-DBA78BFA5BD9}"/>
            </c:ext>
          </c:extLst>
        </c:ser>
        <c:ser>
          <c:idx val="6"/>
          <c:order val="6"/>
          <c:tx>
            <c:v>Get health information</c:v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6</c:v>
              </c:pt>
              <c:pt idx="1">
                <c:v>43</c:v>
              </c:pt>
              <c:pt idx="2">
                <c:v>43</c:v>
              </c:pt>
              <c:pt idx="3">
                <c:v>33</c:v>
              </c:pt>
              <c:pt idx="4">
                <c:v>23</c:v>
              </c:pt>
              <c:pt idx="5">
                <c:v>22</c:v>
              </c:pt>
              <c:pt idx="6">
                <c:v>11</c:v>
              </c:pt>
            </c:numLit>
          </c:val>
          <c:extLst>
            <c:ext xmlns:c16="http://schemas.microsoft.com/office/drawing/2014/chart" uri="{C3380CC4-5D6E-409C-BE32-E72D297353CC}">
              <c16:uniqueId val="{00000006-7317-484B-8E4B-DBA78BFA5BD9}"/>
            </c:ext>
          </c:extLst>
        </c:ser>
        <c:ser>
          <c:idx val="7"/>
          <c:order val="7"/>
          <c:tx>
            <c:v>Book or attend medical appointment</c:v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0">
                <c:v>5</c:v>
              </c:pt>
              <c:pt idx="1">
                <c:v>38</c:v>
              </c:pt>
              <c:pt idx="2">
                <c:v>35</c:v>
              </c:pt>
              <c:pt idx="3">
                <c:v>23</c:v>
              </c:pt>
              <c:pt idx="4">
                <c:v>16</c:v>
              </c:pt>
              <c:pt idx="5">
                <c:v>21</c:v>
              </c:pt>
              <c:pt idx="6">
                <c:v>7</c:v>
              </c:pt>
            </c:numLit>
          </c:val>
          <c:extLst>
            <c:ext xmlns:c16="http://schemas.microsoft.com/office/drawing/2014/chart" uri="{C3380CC4-5D6E-409C-BE32-E72D297353CC}">
              <c16:uniqueId val="{00000007-7317-484B-8E4B-DBA78BFA5BD9}"/>
            </c:ext>
          </c:extLst>
        </c:ser>
        <c:ser>
          <c:idx val="8"/>
          <c:order val="8"/>
          <c:tx>
            <c:v>Other or general use</c:v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7"/>
              <c:pt idx="3">
                <c:v>1</c:v>
              </c:pt>
              <c:pt idx="4">
                <c:v>3</c:v>
              </c:pt>
            </c:numLit>
          </c:val>
          <c:extLst>
            <c:ext xmlns:c16="http://schemas.microsoft.com/office/drawing/2014/chart" uri="{C3380CC4-5D6E-409C-BE32-E72D297353CC}">
              <c16:uniqueId val="{00000008-7317-484B-8E4B-DBA78BFA5BD9}"/>
            </c:ext>
          </c:extLst>
        </c:ser>
        <c:ser>
          <c:idx val="9"/>
          <c:order val="9"/>
          <c:tx>
            <c:v>Internet Uses 2</c:v>
          </c:tx>
          <c:spPr>
            <a:noFill/>
            <a:ln>
              <a:noFill/>
            </a:ln>
            <a:effectLst/>
          </c:spPr>
          <c:invertIfNegative val="0"/>
          <c:cat>
            <c:strLit>
              <c:ptCount val="7"/>
              <c:pt idx="0">
                <c:v>18-25</c:v>
              </c:pt>
              <c:pt idx="1">
                <c:v>26-35</c:v>
              </c:pt>
              <c:pt idx="2">
                <c:v>36-45</c:v>
              </c:pt>
              <c:pt idx="3">
                <c:v>46-55</c:v>
              </c:pt>
              <c:pt idx="4">
                <c:v>56-65</c:v>
              </c:pt>
              <c:pt idx="5">
                <c:v>66-75</c:v>
              </c:pt>
              <c:pt idx="6">
                <c:v>75+</c:v>
              </c:pt>
            </c:strLit>
          </c:cat>
          <c:val>
            <c:numLit>
              <c:formatCode>General</c:formatCode>
              <c:ptCount val="2"/>
            </c:numLit>
          </c:val>
          <c:extLst>
            <c:ext xmlns:c16="http://schemas.microsoft.com/office/drawing/2014/chart" uri="{C3380CC4-5D6E-409C-BE32-E72D297353CC}">
              <c16:uniqueId val="{00000009-7317-484B-8E4B-DBA78BFA5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1164872"/>
        <c:axId val="622250264"/>
      </c:barChart>
      <c:catAx>
        <c:axId val="6211648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Age (Binned)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250264"/>
        <c:crosses val="autoZero"/>
        <c:auto val="1"/>
        <c:lblAlgn val="ctr"/>
        <c:lblOffset val="100"/>
        <c:noMultiLvlLbl val="0"/>
      </c:catAx>
      <c:valAx>
        <c:axId val="622250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164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Simple Bar Percent of  Q.16 Have you heard of cheaper home broadband services for people who receive government benefits before today?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3"/>
              <c:pt idx="0">
                <c:v>Yes</c:v>
              </c:pt>
              <c:pt idx="1">
                <c:v>No</c:v>
              </c:pt>
              <c:pt idx="2">
                <c:v>Don't Know</c:v>
              </c:pt>
            </c:strLit>
          </c:cat>
          <c:val>
            <c:numLit>
              <c:formatCode>General</c:formatCode>
              <c:ptCount val="3"/>
              <c:pt idx="0">
                <c:v>148</c:v>
              </c:pt>
              <c:pt idx="1">
                <c:v>315</c:v>
              </c:pt>
              <c:pt idx="2">
                <c:v>6</c:v>
              </c:pt>
            </c:numLit>
          </c:val>
          <c:extLst>
            <c:ext xmlns:c16="http://schemas.microsoft.com/office/drawing/2014/chart" uri="{C3380CC4-5D6E-409C-BE32-E72D297353CC}">
              <c16:uniqueId val="{00000000-9615-AE44-B974-B86753F00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Q.16 Have you heard of cheaper home broadband services for people who receive government benefits before today?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Responses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Simple Bar Percent of  Q.20 - They are not aimed at households like mine - To what extent do you agree or disagree with the following statements about broadband social tariffs?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4"/>
              <c:pt idx="0">
                <c:v>Strongly agree</c:v>
              </c:pt>
              <c:pt idx="1">
                <c:v>Agree</c:v>
              </c:pt>
              <c:pt idx="2">
                <c:v>Disagree</c:v>
              </c:pt>
              <c:pt idx="3">
                <c:v>Strongly disagree</c:v>
              </c:pt>
            </c:strLit>
          </c:cat>
          <c:val>
            <c:numLit>
              <c:formatCode>General</c:formatCode>
              <c:ptCount val="4"/>
              <c:pt idx="0">
                <c:v>42</c:v>
              </c:pt>
              <c:pt idx="1">
                <c:v>94</c:v>
              </c:pt>
              <c:pt idx="2">
                <c:v>159</c:v>
              </c:pt>
              <c:pt idx="3">
                <c:v>53</c:v>
              </c:pt>
            </c:numLit>
          </c:val>
          <c:extLst>
            <c:ext xmlns:c16="http://schemas.microsoft.com/office/drawing/2014/chart" uri="{C3380CC4-5D6E-409C-BE32-E72D297353CC}">
              <c16:uniqueId val="{00000000-6161-E74F-B9B7-78EFFACB1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400416"/>
        <c:axId val="585612464"/>
      </c:barChart>
      <c:catAx>
        <c:axId val="588400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Q.20 - They are not aimed at households like mine - To what extent do you agree or disagree with the following statements about broadband social tariffs?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612464"/>
        <c:crosses val="autoZero"/>
        <c:auto val="1"/>
        <c:lblAlgn val="ctr"/>
        <c:lblOffset val="100"/>
        <c:noMultiLvlLbl val="0"/>
      </c:catAx>
      <c:valAx>
        <c:axId val="58561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40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58A40-2E42-434F-8301-182E387718E6}" type="doc">
      <dgm:prSet loTypeId="urn:microsoft.com/office/officeart/2005/8/layout/chart3" loCatId="cycle" qsTypeId="urn:microsoft.com/office/officeart/2005/8/quickstyle/simple1" qsCatId="simple" csTypeId="urn:microsoft.com/office/officeart/2005/8/colors/colorful3" csCatId="colorful" phldr="1"/>
      <dgm:spPr/>
    </dgm:pt>
    <dgm:pt modelId="{C5BD5D14-0BB4-4FD9-A31B-18AA0869F5C3}">
      <dgm:prSet phldrT="[Text]"/>
      <dgm:spPr/>
      <dgm:t>
        <a:bodyPr/>
        <a:lstStyle/>
        <a:p>
          <a:r>
            <a:rPr lang="en-GB"/>
            <a:t>ISP Responsible Business </a:t>
          </a:r>
        </a:p>
      </dgm:t>
    </dgm:pt>
    <dgm:pt modelId="{84844D24-48D1-4D77-A3D5-2FF7F91E38D2}" type="parTrans" cxnId="{2588E22D-9211-49AE-B8BB-C26A09167D45}">
      <dgm:prSet/>
      <dgm:spPr/>
      <dgm:t>
        <a:bodyPr/>
        <a:lstStyle/>
        <a:p>
          <a:endParaRPr lang="en-GB"/>
        </a:p>
      </dgm:t>
    </dgm:pt>
    <dgm:pt modelId="{042596CF-F98E-49BC-A7C2-BCA3B5D0111F}" type="sibTrans" cxnId="{2588E22D-9211-49AE-B8BB-C26A09167D45}">
      <dgm:prSet/>
      <dgm:spPr/>
      <dgm:t>
        <a:bodyPr/>
        <a:lstStyle/>
        <a:p>
          <a:endParaRPr lang="en-GB"/>
        </a:p>
      </dgm:t>
    </dgm:pt>
    <dgm:pt modelId="{235E9136-4586-4470-B9EF-60EDF519197E}">
      <dgm:prSet phldrT="[Text]"/>
      <dgm:spPr/>
      <dgm:t>
        <a:bodyPr/>
        <a:lstStyle/>
        <a:p>
          <a:r>
            <a:rPr lang="en-GB"/>
            <a:t>Housing provider services /Local authority services/ Gov’t Intervention</a:t>
          </a:r>
        </a:p>
      </dgm:t>
    </dgm:pt>
    <dgm:pt modelId="{9F394095-F0D9-49D3-BA36-DA4DF9DF5124}" type="parTrans" cxnId="{6889E90C-19CF-4697-93AB-8483D3ED7194}">
      <dgm:prSet/>
      <dgm:spPr/>
      <dgm:t>
        <a:bodyPr/>
        <a:lstStyle/>
        <a:p>
          <a:endParaRPr lang="en-GB"/>
        </a:p>
      </dgm:t>
    </dgm:pt>
    <dgm:pt modelId="{CFB691C3-5337-4812-856F-63B56B95F2AE}" type="sibTrans" cxnId="{6889E90C-19CF-4697-93AB-8483D3ED7194}">
      <dgm:prSet/>
      <dgm:spPr/>
      <dgm:t>
        <a:bodyPr/>
        <a:lstStyle/>
        <a:p>
          <a:endParaRPr lang="en-GB"/>
        </a:p>
      </dgm:t>
    </dgm:pt>
    <dgm:pt modelId="{65A89B1D-E4D5-42DE-B7D2-B5B38A057DF4}">
      <dgm:prSet phldrT="[Text]"/>
      <dgm:spPr/>
      <dgm:t>
        <a:bodyPr/>
        <a:lstStyle/>
        <a:p>
          <a:r>
            <a:rPr lang="en-GB"/>
            <a:t>ISP Commercial Opportunity</a:t>
          </a:r>
        </a:p>
      </dgm:t>
    </dgm:pt>
    <dgm:pt modelId="{F98ADDA6-5F05-4A23-8C73-1DC89D73DA73}" type="parTrans" cxnId="{907E901A-0B17-470E-8744-18DD1BC69381}">
      <dgm:prSet/>
      <dgm:spPr/>
      <dgm:t>
        <a:bodyPr/>
        <a:lstStyle/>
        <a:p>
          <a:endParaRPr lang="en-GB"/>
        </a:p>
      </dgm:t>
    </dgm:pt>
    <dgm:pt modelId="{C6559CD9-56C5-4B78-8FC1-49457CCA265C}" type="sibTrans" cxnId="{907E901A-0B17-470E-8744-18DD1BC69381}">
      <dgm:prSet/>
      <dgm:spPr/>
      <dgm:t>
        <a:bodyPr/>
        <a:lstStyle/>
        <a:p>
          <a:endParaRPr lang="en-GB"/>
        </a:p>
      </dgm:t>
    </dgm:pt>
    <dgm:pt modelId="{35F90303-6BD9-48E9-8527-00FD204EF3CC}" type="pres">
      <dgm:prSet presAssocID="{79258A40-2E42-434F-8301-182E387718E6}" presName="compositeShape" presStyleCnt="0">
        <dgm:presLayoutVars>
          <dgm:chMax val="7"/>
          <dgm:dir/>
          <dgm:resizeHandles val="exact"/>
        </dgm:presLayoutVars>
      </dgm:prSet>
      <dgm:spPr/>
    </dgm:pt>
    <dgm:pt modelId="{E568A9BE-46AA-4B78-9580-E5BB9F2E0E6D}" type="pres">
      <dgm:prSet presAssocID="{79258A40-2E42-434F-8301-182E387718E6}" presName="wedge1" presStyleLbl="node1" presStyleIdx="0" presStyleCnt="3" custLinFactNeighborX="-2790" custLinFactNeighborY="1860"/>
      <dgm:spPr/>
    </dgm:pt>
    <dgm:pt modelId="{7BA8F4EE-A950-455E-9297-C39277C4E6D0}" type="pres">
      <dgm:prSet presAssocID="{79258A40-2E42-434F-8301-182E387718E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8D1B2FE-F9A2-49A8-BB7B-8318DFAFF5B2}" type="pres">
      <dgm:prSet presAssocID="{79258A40-2E42-434F-8301-182E387718E6}" presName="wedge2" presStyleLbl="node1" presStyleIdx="1" presStyleCnt="3" custLinFactNeighborX="-744" custLinFactNeighborY="3348"/>
      <dgm:spPr/>
    </dgm:pt>
    <dgm:pt modelId="{64BEB663-F1CA-4556-A4FC-3B9ED0923B36}" type="pres">
      <dgm:prSet presAssocID="{79258A40-2E42-434F-8301-182E387718E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0A7A1CE-22CD-4BF5-8301-D41E6CBC1706}" type="pres">
      <dgm:prSet presAssocID="{79258A40-2E42-434F-8301-182E387718E6}" presName="wedge3" presStyleLbl="node1" presStyleIdx="2" presStyleCnt="3" custLinFactNeighborX="-3720" custLinFactNeighborY="-1488"/>
      <dgm:spPr/>
    </dgm:pt>
    <dgm:pt modelId="{F82DEDA3-6761-4BD8-8F65-7CC7F67F32D8}" type="pres">
      <dgm:prSet presAssocID="{79258A40-2E42-434F-8301-182E387718E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889E90C-19CF-4697-93AB-8483D3ED7194}" srcId="{79258A40-2E42-434F-8301-182E387718E6}" destId="{235E9136-4586-4470-B9EF-60EDF519197E}" srcOrd="1" destOrd="0" parTransId="{9F394095-F0D9-49D3-BA36-DA4DF9DF5124}" sibTransId="{CFB691C3-5337-4812-856F-63B56B95F2AE}"/>
    <dgm:cxn modelId="{907E901A-0B17-470E-8744-18DD1BC69381}" srcId="{79258A40-2E42-434F-8301-182E387718E6}" destId="{65A89B1D-E4D5-42DE-B7D2-B5B38A057DF4}" srcOrd="2" destOrd="0" parTransId="{F98ADDA6-5F05-4A23-8C73-1DC89D73DA73}" sibTransId="{C6559CD9-56C5-4B78-8FC1-49457CCA265C}"/>
    <dgm:cxn modelId="{2588E22D-9211-49AE-B8BB-C26A09167D45}" srcId="{79258A40-2E42-434F-8301-182E387718E6}" destId="{C5BD5D14-0BB4-4FD9-A31B-18AA0869F5C3}" srcOrd="0" destOrd="0" parTransId="{84844D24-48D1-4D77-A3D5-2FF7F91E38D2}" sibTransId="{042596CF-F98E-49BC-A7C2-BCA3B5D0111F}"/>
    <dgm:cxn modelId="{3526F26E-FAE5-4AAC-87E9-B25FD34AFD4F}" type="presOf" srcId="{65A89B1D-E4D5-42DE-B7D2-B5B38A057DF4}" destId="{50A7A1CE-22CD-4BF5-8301-D41E6CBC1706}" srcOrd="0" destOrd="0" presId="urn:microsoft.com/office/officeart/2005/8/layout/chart3"/>
    <dgm:cxn modelId="{5D2A8978-E9D0-4C23-9818-76705A093B20}" type="presOf" srcId="{C5BD5D14-0BB4-4FD9-A31B-18AA0869F5C3}" destId="{7BA8F4EE-A950-455E-9297-C39277C4E6D0}" srcOrd="1" destOrd="0" presId="urn:microsoft.com/office/officeart/2005/8/layout/chart3"/>
    <dgm:cxn modelId="{1468E493-617E-40F7-A0D2-EA05849D6102}" type="presOf" srcId="{235E9136-4586-4470-B9EF-60EDF519197E}" destId="{98D1B2FE-F9A2-49A8-BB7B-8318DFAFF5B2}" srcOrd="0" destOrd="0" presId="urn:microsoft.com/office/officeart/2005/8/layout/chart3"/>
    <dgm:cxn modelId="{3DA5C5D8-41C6-4209-A1C1-7D4F0418DBE5}" type="presOf" srcId="{65A89B1D-E4D5-42DE-B7D2-B5B38A057DF4}" destId="{F82DEDA3-6761-4BD8-8F65-7CC7F67F32D8}" srcOrd="1" destOrd="0" presId="urn:microsoft.com/office/officeart/2005/8/layout/chart3"/>
    <dgm:cxn modelId="{7937E9DD-1CC6-4D31-BB70-E1F2E7468E97}" type="presOf" srcId="{79258A40-2E42-434F-8301-182E387718E6}" destId="{35F90303-6BD9-48E9-8527-00FD204EF3CC}" srcOrd="0" destOrd="0" presId="urn:microsoft.com/office/officeart/2005/8/layout/chart3"/>
    <dgm:cxn modelId="{BDAE7DEB-4A2D-4A6D-A86E-9BEA0CBB52A7}" type="presOf" srcId="{C5BD5D14-0BB4-4FD9-A31B-18AA0869F5C3}" destId="{E568A9BE-46AA-4B78-9580-E5BB9F2E0E6D}" srcOrd="0" destOrd="0" presId="urn:microsoft.com/office/officeart/2005/8/layout/chart3"/>
    <dgm:cxn modelId="{99EF87F3-5631-44D7-97EF-83FDDFC26C23}" type="presOf" srcId="{235E9136-4586-4470-B9EF-60EDF519197E}" destId="{64BEB663-F1CA-4556-A4FC-3B9ED0923B36}" srcOrd="1" destOrd="0" presId="urn:microsoft.com/office/officeart/2005/8/layout/chart3"/>
    <dgm:cxn modelId="{4CA30C25-C065-41B7-98CA-D40B3028DB70}" type="presParOf" srcId="{35F90303-6BD9-48E9-8527-00FD204EF3CC}" destId="{E568A9BE-46AA-4B78-9580-E5BB9F2E0E6D}" srcOrd="0" destOrd="0" presId="urn:microsoft.com/office/officeart/2005/8/layout/chart3"/>
    <dgm:cxn modelId="{3927159D-1723-4EFF-9EB1-4BBE2E0BEB16}" type="presParOf" srcId="{35F90303-6BD9-48E9-8527-00FD204EF3CC}" destId="{7BA8F4EE-A950-455E-9297-C39277C4E6D0}" srcOrd="1" destOrd="0" presId="urn:microsoft.com/office/officeart/2005/8/layout/chart3"/>
    <dgm:cxn modelId="{4DD4C405-1A89-4601-864B-63D7268AC3EF}" type="presParOf" srcId="{35F90303-6BD9-48E9-8527-00FD204EF3CC}" destId="{98D1B2FE-F9A2-49A8-BB7B-8318DFAFF5B2}" srcOrd="2" destOrd="0" presId="urn:microsoft.com/office/officeart/2005/8/layout/chart3"/>
    <dgm:cxn modelId="{F003203C-9C47-4FCD-BCAE-F637C7192B69}" type="presParOf" srcId="{35F90303-6BD9-48E9-8527-00FD204EF3CC}" destId="{64BEB663-F1CA-4556-A4FC-3B9ED0923B36}" srcOrd="3" destOrd="0" presId="urn:microsoft.com/office/officeart/2005/8/layout/chart3"/>
    <dgm:cxn modelId="{F64CAF20-62F5-43B0-8E07-5214DEACFB6C}" type="presParOf" srcId="{35F90303-6BD9-48E9-8527-00FD204EF3CC}" destId="{50A7A1CE-22CD-4BF5-8301-D41E6CBC1706}" srcOrd="4" destOrd="0" presId="urn:microsoft.com/office/officeart/2005/8/layout/chart3"/>
    <dgm:cxn modelId="{BF0EDC7F-4A76-4ACF-8702-E10E12AB50BA}" type="presParOf" srcId="{35F90303-6BD9-48E9-8527-00FD204EF3CC}" destId="{F82DEDA3-6761-4BD8-8F65-7CC7F67F32D8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8A9BE-46AA-4B78-9580-E5BB9F2E0E6D}">
      <dsp:nvSpPr>
        <dsp:cNvPr id="0" name=""/>
        <dsp:cNvSpPr/>
      </dsp:nvSpPr>
      <dsp:spPr>
        <a:xfrm>
          <a:off x="1778482" y="450421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ISP Responsible Business </a:t>
          </a:r>
        </a:p>
      </dsp:txBody>
      <dsp:txXfrm>
        <a:off x="4253187" y="1290314"/>
        <a:ext cx="1544320" cy="1517226"/>
      </dsp:txXfrm>
    </dsp:sp>
    <dsp:sp modelId="{98D1B2FE-F9A2-49A8-BB7B-8318DFAFF5B2}">
      <dsp:nvSpPr>
        <dsp:cNvPr id="0" name=""/>
        <dsp:cNvSpPr/>
      </dsp:nvSpPr>
      <dsp:spPr>
        <a:xfrm>
          <a:off x="1636981" y="65361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Housing provider services /Local authority services/ Gov’t Intervention</a:t>
          </a:r>
        </a:p>
      </dsp:txBody>
      <dsp:txXfrm>
        <a:off x="2883274" y="3525510"/>
        <a:ext cx="2059093" cy="1408853"/>
      </dsp:txXfrm>
    </dsp:sp>
    <dsp:sp modelId="{50A7A1CE-22CD-4BF5-8301-D41E6CBC1706}">
      <dsp:nvSpPr>
        <dsp:cNvPr id="0" name=""/>
        <dsp:cNvSpPr/>
      </dsp:nvSpPr>
      <dsp:spPr>
        <a:xfrm>
          <a:off x="1501523" y="433497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ISP Commercial Opportunity</a:t>
          </a:r>
        </a:p>
      </dsp:txBody>
      <dsp:txXfrm>
        <a:off x="1989203" y="1327577"/>
        <a:ext cx="1544320" cy="1517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40B-C764-4C94-BC1C-1690BAD8DB6F}" type="datetimeFigureOut">
              <a:rPr lang="en-GB" smtClean="0"/>
              <a:t>02/12/2022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0D02F-4FC0-4FDF-A504-8DC96C20BF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1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F2E918-E12C-463D-8FBF-2D2E723E1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08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E8EB5-0A2C-374F-BA3E-3C12C4ECA7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01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mailto:gmcadigital@greatermanchester-ca.gov.uk" TargetMode="External"/><Relationship Id="rId3" Type="http://schemas.openxmlformats.org/officeDocument/2006/relationships/hyperlink" Target="https://freepngimg.com/png/69765-logo-twitter-computer-business-icons-free-frame" TargetMode="External"/><Relationship Id="rId7" Type="http://schemas.openxmlformats.org/officeDocument/2006/relationships/hyperlink" Target="http://www.pngall.com/mouse-cursor-click-png" TargetMode="External"/><Relationship Id="rId12" Type="http://schemas.openxmlformats.org/officeDocument/2006/relationships/hyperlink" Target="http://www.greatermanchester-ca.gov.uk/digital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hyperlink" Target="https://www.linkedin.com/company/greater-manchester-combined-authority/mycompany/?viewAsMember=true" TargetMode="External"/><Relationship Id="rId5" Type="http://schemas.openxmlformats.org/officeDocument/2006/relationships/hyperlink" Target="http://www.pngall.com/linkedin-png" TargetMode="External"/><Relationship Id="rId10" Type="http://schemas.openxmlformats.org/officeDocument/2006/relationships/hyperlink" Target="https://twitter.com/GMCAdigital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pngimg.com/download/19942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11E529E-8913-4CD5-86B8-014E8150F0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2" y="3560322"/>
            <a:ext cx="3000101" cy="30001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DBAD1C9-BFC1-49E1-81BA-F442C95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b"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AFF72C-C163-45BA-86DF-69220BB2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69415"/>
            <a:ext cx="10515600" cy="272023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51E5-ECE9-4C15-8FF9-87DD93805118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3244A9D-EE30-4C20-8655-0B43E7E740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2" y="321488"/>
            <a:ext cx="1862711" cy="67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Left hand column content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yellow bus on a street&#10;&#10;Description automatically generated with low confidence">
            <a:extLst>
              <a:ext uri="{FF2B5EF4-FFF2-40B4-BE49-F238E27FC236}">
                <a16:creationId xmlns:a16="http://schemas.microsoft.com/office/drawing/2014/main" id="{E2AE0769-A8EB-4017-8D36-06605A498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1487" y="1021570"/>
            <a:ext cx="5511543" cy="46173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E529D-FC63-4FCC-8CF0-3D408AA99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57" y="3255257"/>
            <a:ext cx="3602743" cy="360274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F1D27-42AA-4279-868F-3583927D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80FC-5CFC-48B5-94D3-6DC703014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40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Left hand column content with imag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using a touch screen device&#10;&#10;Description automatically generated with low confidence">
            <a:extLst>
              <a:ext uri="{FF2B5EF4-FFF2-40B4-BE49-F238E27FC236}">
                <a16:creationId xmlns:a16="http://schemas.microsoft.com/office/drawing/2014/main" id="{076F3900-3DF6-4F60-9A2C-4C721911A0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10350" y="1021570"/>
            <a:ext cx="5512679" cy="3763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E529D-FC63-4FCC-8CF0-3D408AA99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57" y="3255257"/>
            <a:ext cx="3602743" cy="360274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F1D27-42AA-4279-868F-3583927D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80FC-5CFC-48B5-94D3-6DC703014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60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012E-09B7-42CA-8ECD-8EBEB5CA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852C7-E7C0-4DE1-ACA9-30A2E09E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F6C61-C521-46B9-A21C-AD1E7DE82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4842"/>
            <a:ext cx="5183188" cy="464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597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Comparison silver bab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012E-09B7-42CA-8ECD-8EBEB5CA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852C7-E7C0-4DE1-ACA9-30A2E09E6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F6C61-C521-46B9-A21C-AD1E7DE829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44842"/>
            <a:ext cx="5183188" cy="4648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319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Title only Manchester city centre DO NOT USE FOR TEXT HEAVY SLIDES"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outdoor, several&#10;&#10;Description automatically generated">
            <a:extLst>
              <a:ext uri="{FF2B5EF4-FFF2-40B4-BE49-F238E27FC236}">
                <a16:creationId xmlns:a16="http://schemas.microsoft.com/office/drawing/2014/main" id="{55906EA0-D51C-4981-AE5F-C0FF7FBF4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91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 Title only Manchester city centre DO NOT USE FOR TEXT HEAVY SLIDES">
    <p:bg>
      <p:bgPr>
        <a:solidFill>
          <a:srgbClr val="AFB9B6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using a touch screen device&#10;&#10;Description automatically generated with low confidence">
            <a:extLst>
              <a:ext uri="{FF2B5EF4-FFF2-40B4-BE49-F238E27FC236}">
                <a16:creationId xmlns:a16="http://schemas.microsoft.com/office/drawing/2014/main" id="{B3A6B799-979F-410E-926F-74A4B4083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38100" y="0"/>
            <a:ext cx="12230099" cy="6878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82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. Contact u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8246E7-77C3-D341-A562-A7AF192ED81E}"/>
              </a:ext>
            </a:extLst>
          </p:cNvPr>
          <p:cNvSpPr/>
          <p:nvPr userDrawn="1"/>
        </p:nvSpPr>
        <p:spPr>
          <a:xfrm>
            <a:off x="266701" y="275589"/>
            <a:ext cx="11652647" cy="630618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234878-7686-44DA-A30F-31F76C13C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62" y="808160"/>
            <a:ext cx="5172075" cy="90134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Contact us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CA888A-5C6D-4AB9-A068-DABC85234901}"/>
              </a:ext>
            </a:extLst>
          </p:cNvPr>
          <p:cNvSpPr txBox="1"/>
          <p:nvPr userDrawn="1"/>
        </p:nvSpPr>
        <p:spPr>
          <a:xfrm>
            <a:off x="11649348" y="275589"/>
            <a:ext cx="270000" cy="27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br>
              <a:rPr lang="en-GB" sz="900" b="1" dirty="0">
                <a:solidFill>
                  <a:schemeClr val="tx1"/>
                </a:solidFill>
              </a:rPr>
            </a:br>
            <a:fld id="{213236A4-3417-44F9-886A-252B6E79646B}" type="slidenum">
              <a:rPr lang="en-GB" sz="900" b="1" smtClean="0">
                <a:solidFill>
                  <a:schemeClr val="tx1"/>
                </a:solidFill>
              </a:rPr>
              <a:pPr algn="ctr"/>
              <a:t>‹#›</a:t>
            </a:fld>
            <a:br>
              <a:rPr lang="en-GB" sz="900" b="1" dirty="0">
                <a:solidFill>
                  <a:schemeClr val="tx1"/>
                </a:solidFill>
              </a:rPr>
            </a:br>
            <a:endParaRPr lang="en-GB" sz="9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6037382-EA78-4718-AE78-516A08221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5062" y="1985091"/>
            <a:ext cx="971549" cy="728662"/>
          </a:xfrm>
          <a:prstGeom prst="rect">
            <a:avLst/>
          </a:prstGeom>
        </p:spPr>
      </p:pic>
      <p:pic>
        <p:nvPicPr>
          <p:cNvPr id="11" name="Picture 10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4340258-F64D-4B89-BA1A-B8E89F2D59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8246" y="2984960"/>
            <a:ext cx="745180" cy="658553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BC4B526B-0CF4-475C-A9AE-9F19C7A2AD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66701" y="3914720"/>
            <a:ext cx="1550307" cy="970279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19C94E3-69F4-47C5-A972-0F5C229ED92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0786" y="5156206"/>
            <a:ext cx="800100" cy="800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8171D31-A3BB-486C-9E0D-41B691C36B3E}"/>
              </a:ext>
            </a:extLst>
          </p:cNvPr>
          <p:cNvSpPr txBox="1"/>
          <p:nvPr userDrawn="1"/>
        </p:nvSpPr>
        <p:spPr>
          <a:xfrm>
            <a:off x="1714500" y="1985091"/>
            <a:ext cx="4476750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@GMCADigital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Greater Manchester Combined Authority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greatermanchester-ca.gov.uk/digital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gmcadigital@greatermanchester-ca.gov.uk</a:t>
            </a:r>
            <a:endParaRPr lang="en-GB" sz="18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4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D2FAD-D279-4146-B0C6-E8EF2B4C7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HOW TO USE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B310F-5BEE-428F-AC84-1F0B6A8521AB}"/>
              </a:ext>
            </a:extLst>
          </p:cNvPr>
          <p:cNvSpPr txBox="1"/>
          <p:nvPr userDrawn="1"/>
        </p:nvSpPr>
        <p:spPr>
          <a:xfrm>
            <a:off x="838199" y="1690688"/>
            <a:ext cx="105156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a new slide as usual – right click and use the layout option to select a design appropriate for your content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new digital brand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Silver Baby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RGB: 175 / 185 / 182 HEX: AFB9B6)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using a slide, or design elements with silver baby background please use black font only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Font – please use Arial throughout your slides for accessibility reasons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Review – Check Accessibility within your toolbar to check the accessibility of your slide deck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DELETE THIS SLIDE BEFORE USE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26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3 Title slide"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DBAD1C9-BFC1-49E1-81BA-F442C95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24" y="1769324"/>
            <a:ext cx="10515600" cy="1500188"/>
          </a:xfrm>
        </p:spPr>
        <p:txBody>
          <a:bodyPr anchor="b"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AFF72C-C163-45BA-86DF-69220BB2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24" y="3429000"/>
            <a:ext cx="10515600" cy="272023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8D0750C-D6F5-4CFA-9E27-2A4FAD581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2" y="321488"/>
            <a:ext cx="1862711" cy="67426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4B7BF4F-5586-45F7-8348-9EFA8FFE7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24" y="4483975"/>
            <a:ext cx="10807430" cy="20525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4C6E1-F387-44F1-8FB4-21B6C2649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5419" y="309718"/>
            <a:ext cx="378619" cy="1768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566E36BB-22A6-449A-BA1E-9EE9807B7D0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8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5722A-5B0E-1226-020F-E71709281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934027-0706-550B-6A8A-C11D65B43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EE87F-5C2E-CA7D-C926-9C5B25B4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8518-38C9-4E41-9AD4-CD8D1140072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AD952-C31F-4058-CD3D-38240B870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4751F-2C98-C05E-50A4-84081A09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18B0-70BD-3143-8E7A-501D5FD88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6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DBAD1C9-BFC1-49E1-81BA-F442C956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24" y="1769324"/>
            <a:ext cx="10515600" cy="1500188"/>
          </a:xfrm>
        </p:spPr>
        <p:txBody>
          <a:bodyPr anchor="b"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3AFF72C-C163-45BA-86DF-69220BB23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924" y="3429000"/>
            <a:ext cx="10515600" cy="272023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8D0750C-D6F5-4CFA-9E27-2A4FAD581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12" y="321488"/>
            <a:ext cx="1862711" cy="674262"/>
          </a:xfrm>
          <a:prstGeom prst="rect">
            <a:avLst/>
          </a:prstGeom>
        </p:spPr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4B7BF4F-5586-45F7-8348-9EFA8FFE75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924" y="4562272"/>
            <a:ext cx="10807430" cy="205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84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2E0E-7BC2-2F72-9466-16DD2F25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7A54E-E55B-6B18-0073-2545C272E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22709-7363-8B38-80A4-8CFB40573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8FDCC-BEE1-EFCE-B50F-CE5BEDF7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8518-38C9-4E41-9AD4-CD8D1140072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2D60F-2070-AFA8-3483-73FACE18D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02C3A4-E640-9FE5-D505-E31AB54B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18B0-70BD-3143-8E7A-501D5FD88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33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16DB0-79ED-13ED-B0A0-60C7F259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8518-38C9-4E41-9AD4-CD8D11400725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74C30E-6B9E-8DF8-EEED-0553B578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09F44-82CB-5914-6190-5E452D7D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D18B0-70BD-3143-8E7A-501D5FD88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1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1 Content slide silver bab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33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2 Content sl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3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3 Content slide white background with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9D6DACF-5DF3-4FAE-A71E-10A0D3374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011" y="4971011"/>
            <a:ext cx="1886989" cy="1886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8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3 Content slide image background"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1EBF7B16-0F11-459E-A3FC-0512E36F9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899" y="3868530"/>
            <a:ext cx="3000101" cy="3000101"/>
          </a:xfrm>
          <a:prstGeom prst="rect">
            <a:avLst/>
          </a:prstGeom>
        </p:spPr>
      </p:pic>
      <p:pic>
        <p:nvPicPr>
          <p:cNvPr id="10" name="Picture 9" descr="A picture containing sky, outdoor, several&#10;&#10;Description automatically generated">
            <a:extLst>
              <a:ext uri="{FF2B5EF4-FFF2-40B4-BE49-F238E27FC236}">
                <a16:creationId xmlns:a16="http://schemas.microsoft.com/office/drawing/2014/main" id="{64751510-EFDF-425C-B276-AF1A31166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C0049-00E7-4931-9868-361A702F60E9}"/>
              </a:ext>
            </a:extLst>
          </p:cNvPr>
          <p:cNvSpPr/>
          <p:nvPr userDrawn="1"/>
        </p:nvSpPr>
        <p:spPr>
          <a:xfrm>
            <a:off x="206916" y="159488"/>
            <a:ext cx="11778167" cy="65496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18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4 Content slide image background"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A1A8E58-9916-4A6B-9395-0DCB1AF50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899" y="3868530"/>
            <a:ext cx="3000101" cy="3000101"/>
          </a:xfrm>
          <a:prstGeom prst="rect">
            <a:avLst/>
          </a:prstGeom>
        </p:spPr>
      </p:pic>
      <p:pic>
        <p:nvPicPr>
          <p:cNvPr id="6" name="Picture 5" descr="A person using a touch screen device&#10;&#10;Description automatically generated with low confidence">
            <a:extLst>
              <a:ext uri="{FF2B5EF4-FFF2-40B4-BE49-F238E27FC236}">
                <a16:creationId xmlns:a16="http://schemas.microsoft.com/office/drawing/2014/main" id="{B3A6B799-979F-410E-926F-74A4B4083E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230099" cy="68784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C0049-00E7-4931-9868-361A702F60E9}"/>
              </a:ext>
            </a:extLst>
          </p:cNvPr>
          <p:cNvSpPr/>
          <p:nvPr userDrawn="1"/>
        </p:nvSpPr>
        <p:spPr>
          <a:xfrm>
            <a:off x="206916" y="159488"/>
            <a:ext cx="11778167" cy="65496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1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5 Content slide image background"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638B652-427A-4418-8C07-6338B54C85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899" y="3868530"/>
            <a:ext cx="3000101" cy="3000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F6BDF6-5578-4772-9A54-A67E80137C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E6E2AC-6163-4CD1-8D43-4AAE6D4DF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C0259-4D89-49B1-9C67-602F2B5A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C0049-00E7-4931-9868-361A702F60E9}"/>
              </a:ext>
            </a:extLst>
          </p:cNvPr>
          <p:cNvSpPr/>
          <p:nvPr userDrawn="1"/>
        </p:nvSpPr>
        <p:spPr>
          <a:xfrm>
            <a:off x="206916" y="159488"/>
            <a:ext cx="11778167" cy="65496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AFF23-6D4C-4538-8D60-35864599767B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520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1 Left hand column content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6764812F-C962-4514-B69C-7FEA164382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631" y="722506"/>
            <a:ext cx="5459863" cy="5412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E529D-FC63-4FCC-8CF0-3D408AA99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9257" y="3255257"/>
            <a:ext cx="3602743" cy="360274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CF1D27-42AA-4279-868F-3583927D6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880FC-5CFC-48B5-94D3-6DC703014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9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EC9D9B-6362-4BC3-8C54-A2316CB0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E2D1A-C892-4CBE-9ADE-6597510C4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0A3A8-69A7-4674-833B-00874BD0B5BA}"/>
              </a:ext>
            </a:extLst>
          </p:cNvPr>
          <p:cNvSpPr txBox="1"/>
          <p:nvPr userDrawn="1"/>
        </p:nvSpPr>
        <p:spPr>
          <a:xfrm>
            <a:off x="11661083" y="159488"/>
            <a:ext cx="324000" cy="324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fld id="{3BD31F1A-9B03-4975-BEE4-DC3E4F742477}" type="slidenum">
              <a:rPr lang="en-GB" sz="800" b="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A4BD5C-1771-467C-AFAB-69AC61D9A419}"/>
              </a:ext>
            </a:extLst>
          </p:cNvPr>
          <p:cNvSpPr/>
          <p:nvPr userDrawn="1"/>
        </p:nvSpPr>
        <p:spPr>
          <a:xfrm>
            <a:off x="206916" y="159488"/>
            <a:ext cx="11778167" cy="654965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1" dirty="0"/>
          </a:p>
        </p:txBody>
      </p:sp>
    </p:spTree>
    <p:extLst>
      <p:ext uri="{BB962C8B-B14F-4D97-AF65-F5344CB8AC3E}">
        <p14:creationId xmlns:p14="http://schemas.microsoft.com/office/powerpoint/2010/main" val="29238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0" r:id="rId3"/>
    <p:sldLayoutId id="2147483660" r:id="rId4"/>
    <p:sldLayoutId id="2147483678" r:id="rId5"/>
    <p:sldLayoutId id="2147483675" r:id="rId6"/>
    <p:sldLayoutId id="2147483662" r:id="rId7"/>
    <p:sldLayoutId id="2147483663" r:id="rId8"/>
    <p:sldLayoutId id="2147483652" r:id="rId9"/>
    <p:sldLayoutId id="2147483674" r:id="rId10"/>
    <p:sldLayoutId id="2147483676" r:id="rId11"/>
    <p:sldLayoutId id="2147483653" r:id="rId12"/>
    <p:sldLayoutId id="2147483666" r:id="rId13"/>
    <p:sldLayoutId id="2147483671" r:id="rId14"/>
    <p:sldLayoutId id="2147483672" r:id="rId15"/>
    <p:sldLayoutId id="2147483669" r:id="rId16"/>
    <p:sldLayoutId id="2147483677" r:id="rId17"/>
    <p:sldLayoutId id="2147483679" r:id="rId18"/>
    <p:sldLayoutId id="2147483680" r:id="rId19"/>
    <p:sldLayoutId id="2147483681" r:id="rId20"/>
    <p:sldLayoutId id="214748368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Social Housing Digital Inclusion Pilot Programme- Research Sharing Series</a:t>
            </a:r>
            <a:br>
              <a:rPr lang="en-GB" b="1" dirty="0"/>
            </a:br>
            <a:r>
              <a:rPr lang="en-GB" sz="2000" dirty="0"/>
              <a:t>Innovative ways of working to empower people to thrive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GB" dirty="0"/>
              <a:t>Professor Simeon Yates, University of Liverpool</a:t>
            </a:r>
          </a:p>
          <a:p>
            <a:r>
              <a:rPr lang="en-GB" dirty="0"/>
              <a:t>Beena Puri, Innovation and Partnerships Lead, Greater Manchester Combined Authority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#FixTheDigitalDivide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4F4EC-7452-4145-9E28-2B360EAA6E3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4175" y="309563"/>
            <a:ext cx="377825" cy="177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E36BB-22A6-449A-BA1E-9EE9807B7D04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31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0DE218-0C60-7258-9148-B9AA19C44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Literacy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07EAD41-AA84-6C57-342B-BFD56146E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r>
              <a:rPr lang="en-US" sz="2800" dirty="0"/>
              <a:t>S&amp;E users have lowest literacy confidence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Bar chart with title latent class membership by low literacy group, groups split into confident and lacks confidence">
            <a:extLst>
              <a:ext uri="{FF2B5EF4-FFF2-40B4-BE49-F238E27FC236}">
                <a16:creationId xmlns:a16="http://schemas.microsoft.com/office/drawing/2014/main" id="{B0F12813-2A4A-603D-B401-B8029130E10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32550" y="1027113"/>
            <a:ext cx="5257800" cy="5259249"/>
          </a:xfrm>
        </p:spPr>
      </p:pic>
    </p:spTree>
    <p:extLst>
      <p:ext uri="{BB962C8B-B14F-4D97-AF65-F5344CB8AC3E}">
        <p14:creationId xmlns:p14="http://schemas.microsoft.com/office/powerpoint/2010/main" val="61830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409C2-B939-3CFD-03D9-FCC07C552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5B3FE-0846-DEA9-A308-B41EF65D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Nationally poorer low or non-digital users are more likely</a:t>
            </a:r>
            <a:br>
              <a:rPr lang="en-US"/>
            </a:br>
            <a:r>
              <a:rPr lang="en-US"/>
              <a:t>to be in social housing.</a:t>
            </a:r>
          </a:p>
          <a:p>
            <a:endParaRPr lang="en-US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DC5C8153-3CAC-2D54-FE25-A23950EB54C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142293" y="2589088"/>
            <a:ext cx="6731207" cy="4038724"/>
          </a:xfrm>
        </p:spPr>
      </p:pic>
    </p:spTree>
    <p:extLst>
      <p:ext uri="{BB962C8B-B14F-4D97-AF65-F5344CB8AC3E}">
        <p14:creationId xmlns:p14="http://schemas.microsoft.com/office/powerpoint/2010/main" val="3459876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057B-543F-6524-17F1-1070D426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8A56E-D4BA-8311-609F-3D57CDEF6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>
            <a:normAutofit/>
          </a:bodyPr>
          <a:lstStyle/>
          <a:p>
            <a:r>
              <a:rPr lang="en-US" dirty="0"/>
              <a:t>Limited users are likely to be much older</a:t>
            </a:r>
          </a:p>
        </p:txBody>
      </p:sp>
      <p:pic>
        <p:nvPicPr>
          <p:cNvPr id="8" name="Content Placeholder 7" descr="Chart with title latent class membership by age group">
            <a:extLst>
              <a:ext uri="{FF2B5EF4-FFF2-40B4-BE49-F238E27FC236}">
                <a16:creationId xmlns:a16="http://schemas.microsoft.com/office/drawing/2014/main" id="{71B1C4E6-A805-4043-12B1-CD35727FD5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39777" y="1335088"/>
            <a:ext cx="5157787" cy="5157787"/>
          </a:xfrm>
          <a:noFill/>
        </p:spPr>
      </p:pic>
    </p:spTree>
    <p:extLst>
      <p:ext uri="{BB962C8B-B14F-4D97-AF65-F5344CB8AC3E}">
        <p14:creationId xmlns:p14="http://schemas.microsoft.com/office/powerpoint/2010/main" val="9581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D8E0-307C-4C17-AE6F-A84757DA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Socio-economic status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74BFD7A-E9FC-8B8D-46DC-742A9C27E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>
            <a:normAutofit/>
          </a:bodyPr>
          <a:lstStyle/>
          <a:p>
            <a:r>
              <a:rPr lang="en-US"/>
              <a:t>Limited users more likely to be in NRS grades DE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CC66278-3173-A72A-4ADD-19AE6ABC44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729984" y="1584751"/>
            <a:ext cx="4908124" cy="4908124"/>
          </a:xfrm>
          <a:noFill/>
        </p:spPr>
      </p:pic>
    </p:spTree>
    <p:extLst>
      <p:ext uri="{BB962C8B-B14F-4D97-AF65-F5344CB8AC3E}">
        <p14:creationId xmlns:p14="http://schemas.microsoft.com/office/powerpoint/2010/main" val="345464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017384-9EEE-C049-E333-BD0A35C4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Non-users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E824FF-F9D2-AD80-C386-7F75D90DE8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422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61F67F8-C9CB-D250-7E96-385ED187B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Non-users most likely to have no education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AC8FC2BE-A7E7-23C9-9623-980CBC282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3775" y="1597025"/>
            <a:ext cx="5086350" cy="5086350"/>
          </a:xfrm>
        </p:spPr>
      </p:pic>
    </p:spTree>
    <p:extLst>
      <p:ext uri="{BB962C8B-B14F-4D97-AF65-F5344CB8AC3E}">
        <p14:creationId xmlns:p14="http://schemas.microsoft.com/office/powerpoint/2010/main" val="392525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0F4A8-F399-8D6A-1865-6B396C82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Non-users likely to lack literacy confidence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C1BF0E6-A889-ABA3-268F-877A69B69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9525" y="1882775"/>
            <a:ext cx="4495800" cy="4495800"/>
          </a:xfrm>
        </p:spPr>
      </p:pic>
    </p:spTree>
    <p:extLst>
      <p:ext uri="{BB962C8B-B14F-4D97-AF65-F5344CB8AC3E}">
        <p14:creationId xmlns:p14="http://schemas.microsoft.com/office/powerpoint/2010/main" val="307369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B0069-8F87-1B30-F7C4-E1C59D67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Non-users more likely to have a health impact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C9DDFD-F378-F253-E3CF-30C51B04EB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550" y="1701800"/>
            <a:ext cx="4724400" cy="4724400"/>
          </a:xfrm>
        </p:spPr>
      </p:pic>
    </p:spTree>
    <p:extLst>
      <p:ext uri="{BB962C8B-B14F-4D97-AF65-F5344CB8AC3E}">
        <p14:creationId xmlns:p14="http://schemas.microsoft.com/office/powerpoint/2010/main" val="340724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701CB-E506-8E8B-D2E8-8EF9E277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Non-users more likely to be over 65+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F079EC-12DC-BCF9-9F83-2C53225A7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8549" y="1701799"/>
            <a:ext cx="4752975" cy="4752975"/>
          </a:xfrm>
        </p:spPr>
      </p:pic>
    </p:spTree>
    <p:extLst>
      <p:ext uri="{BB962C8B-B14F-4D97-AF65-F5344CB8AC3E}">
        <p14:creationId xmlns:p14="http://schemas.microsoft.com/office/powerpoint/2010/main" val="65931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F3FC8-0BDB-F179-9682-CAF749EF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Non-users more likely to be NRS D&amp;E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09407F-DD1E-8001-DCAC-3DA235618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4300" y="1577975"/>
            <a:ext cx="4914900" cy="4914900"/>
          </a:xfrm>
        </p:spPr>
      </p:pic>
    </p:spTree>
    <p:extLst>
      <p:ext uri="{BB962C8B-B14F-4D97-AF65-F5344CB8AC3E}">
        <p14:creationId xmlns:p14="http://schemas.microsoft.com/office/powerpoint/2010/main" val="170741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CB76D-7EC7-6497-0FA0-C96EF916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GMCA Social Housing Pilot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240A4-F43A-92AD-0755-C622C2EFA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Prof.  Simeon Yates</a:t>
            </a:r>
          </a:p>
          <a:p>
            <a:r>
              <a:rPr lang="en-US"/>
              <a:t>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79165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968BC-2DC1-D409-9368-387E831D9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this mean for GM?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57406-96FB-2657-953B-1CCDB141D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About 40% of GM residents are likely to fall into these categories:</a:t>
            </a:r>
          </a:p>
          <a:p>
            <a:pPr lvl="1"/>
            <a:r>
              <a:rPr lang="en-US"/>
              <a:t>"S&amp;E”</a:t>
            </a:r>
          </a:p>
          <a:p>
            <a:pPr lvl="2"/>
            <a:r>
              <a:rPr lang="en-US"/>
              <a:t>Young people with well below average digital skills, use, and access</a:t>
            </a:r>
          </a:p>
          <a:p>
            <a:pPr lvl="1"/>
            <a:r>
              <a:rPr lang="en-US"/>
              <a:t>"Limited (social media) / "Limited (limited social media)”</a:t>
            </a:r>
          </a:p>
          <a:p>
            <a:pPr lvl="2"/>
            <a:r>
              <a:rPr lang="en-US"/>
              <a:t>Older adults with well below average digital skills, use, and access</a:t>
            </a:r>
          </a:p>
          <a:p>
            <a:pPr lvl="1"/>
            <a:r>
              <a:rPr lang="en-US"/>
              <a:t>"Non-users"</a:t>
            </a:r>
          </a:p>
          <a:p>
            <a:r>
              <a:rPr lang="en-US"/>
              <a:t> These groups are:</a:t>
            </a:r>
          </a:p>
          <a:p>
            <a:pPr lvl="1"/>
            <a:r>
              <a:rPr lang="en-US"/>
              <a:t>Likely to have lower educational attainment</a:t>
            </a:r>
          </a:p>
          <a:p>
            <a:pPr lvl="1"/>
            <a:r>
              <a:rPr lang="en-US"/>
              <a:t>Be in social Grades DE</a:t>
            </a:r>
          </a:p>
          <a:p>
            <a:pPr lvl="1"/>
            <a:r>
              <a:rPr lang="en-US"/>
              <a:t>A large proportion are in social housing – especially those of lower SES</a:t>
            </a:r>
          </a:p>
        </p:txBody>
      </p:sp>
    </p:spTree>
    <p:extLst>
      <p:ext uri="{BB962C8B-B14F-4D97-AF65-F5344CB8AC3E}">
        <p14:creationId xmlns:p14="http://schemas.microsoft.com/office/powerpoint/2010/main" val="33153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7" descr="Map&#10;&#10;Description automatically generated">
            <a:extLst>
              <a:ext uri="{FF2B5EF4-FFF2-40B4-BE49-F238E27FC236}">
                <a16:creationId xmlns:a16="http://schemas.microsoft.com/office/drawing/2014/main" id="{1314D9A9-4C71-EAA0-784F-D2BBD67D9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B8D019-C83F-5D92-95C4-B8E40DFC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Map of Greater Manchester – digital inclusion statistics	</a:t>
            </a:r>
          </a:p>
        </p:txBody>
      </p:sp>
    </p:spTree>
    <p:extLst>
      <p:ext uri="{BB962C8B-B14F-4D97-AF65-F5344CB8AC3E}">
        <p14:creationId xmlns:p14="http://schemas.microsoft.com/office/powerpoint/2010/main" val="187537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4717A-7E91-4A2F-A765-C87277CF6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/>
              <a:t>Pilot 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35F37-73AD-6DE8-2404-170130E5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create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long term sustainable solution to address digital exclusion in social housing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 a demand aggregation model</a:t>
            </a: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determine what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role of the social housing provider working with the ISP and the local authority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needs to be to make a model work</a:t>
            </a: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determine the extent to which a viable commercial model is possible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through demand aggregation which is both attractive enough to tenants to get them to register AND is able to enable recycling of some revenues to support the digitally disadvantaged</a:t>
            </a: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determine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which solutions deliver the best outcomes for our target digitally excluded groups (over 75s, disabled groups and young people)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and where other public funding interventions may be required </a:t>
            </a: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shape the optimum model for GM Wide Roll out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– including standardising wayleaves to maximise investment and competition</a:t>
            </a:r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F0BDFC-B150-4996-B9D1-EDE3636A91B6}"/>
              </a:ext>
            </a:extLst>
          </p:cNvPr>
          <p:cNvGrpSpPr/>
          <p:nvPr/>
        </p:nvGrpSpPr>
        <p:grpSpPr>
          <a:xfrm>
            <a:off x="9426804" y="365125"/>
            <a:ext cx="2290714" cy="2271860"/>
            <a:chOff x="2789044" y="-278786"/>
            <a:chExt cx="3655123" cy="3655123"/>
          </a:xfrm>
        </p:grpSpPr>
        <p:sp>
          <p:nvSpPr>
            <p:cNvPr id="8" name="Partial Circle 7">
              <a:extLst>
                <a:ext uri="{FF2B5EF4-FFF2-40B4-BE49-F238E27FC236}">
                  <a16:creationId xmlns:a16="http://schemas.microsoft.com/office/drawing/2014/main" id="{CB03B82E-6881-4BCD-A726-10BD16B2F9A9}"/>
                </a:ext>
              </a:extLst>
            </p:cNvPr>
            <p:cNvSpPr/>
            <p:nvPr/>
          </p:nvSpPr>
          <p:spPr>
            <a:xfrm>
              <a:off x="2789044" y="-278786"/>
              <a:ext cx="3655123" cy="3655123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artial Circle 4">
              <a:extLst>
                <a:ext uri="{FF2B5EF4-FFF2-40B4-BE49-F238E27FC236}">
                  <a16:creationId xmlns:a16="http://schemas.microsoft.com/office/drawing/2014/main" id="{AA078139-3694-48EB-9304-59119206F008}"/>
                </a:ext>
              </a:extLst>
            </p:cNvPr>
            <p:cNvSpPr txBox="1"/>
            <p:nvPr/>
          </p:nvSpPr>
          <p:spPr>
            <a:xfrm>
              <a:off x="4761770" y="387726"/>
              <a:ext cx="1367581" cy="1255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1" tIns="26671" rIns="26671" bIns="26671" numCol="1" spcCol="1270" anchor="ctr" anchorCtr="0">
              <a:noAutofit/>
            </a:bodyPr>
            <a:lstStyle/>
            <a:p>
              <a:pPr marL="0" marR="0" lvl="0" indent="0" algn="ctr" defTabSz="93342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GM Digital Inclusion Social Housing Pilot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189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8D7BFDE-A61A-41E6-979B-24A144614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0918413"/>
              </p:ext>
            </p:extLst>
          </p:nvPr>
        </p:nvGraphicFramePr>
        <p:xfrm>
          <a:off x="1761067" y="123949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5B15FE91-3D03-4E90-A411-241E7234A4AB}"/>
              </a:ext>
            </a:extLst>
          </p:cNvPr>
          <p:cNvSpPr/>
          <p:nvPr/>
        </p:nvSpPr>
        <p:spPr>
          <a:xfrm>
            <a:off x="5058980" y="3598334"/>
            <a:ext cx="1261240" cy="110095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Social housing pilots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BF580-522F-4381-8648-D868BA5A35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7191" y="637359"/>
            <a:ext cx="101600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sym typeface="Arial"/>
              </a:rPr>
              <a:t>GM Pilots are intended to determine what a sustainable model for digital inclusion for social housing providers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BB67E-2536-43CE-9B3F-E0F18AD94951}"/>
              </a:ext>
            </a:extLst>
          </p:cNvPr>
          <p:cNvGrpSpPr/>
          <p:nvPr/>
        </p:nvGrpSpPr>
        <p:grpSpPr>
          <a:xfrm>
            <a:off x="8235962" y="1468356"/>
            <a:ext cx="3538847" cy="3558240"/>
            <a:chOff x="2789044" y="-278786"/>
            <a:chExt cx="3655123" cy="3655123"/>
          </a:xfrm>
        </p:grpSpPr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1222E2CD-63AD-4119-9E30-E3B3531A276B}"/>
                </a:ext>
              </a:extLst>
            </p:cNvPr>
            <p:cNvSpPr/>
            <p:nvPr/>
          </p:nvSpPr>
          <p:spPr>
            <a:xfrm>
              <a:off x="2789044" y="-278786"/>
              <a:ext cx="3655123" cy="3655123"/>
            </a:xfrm>
            <a:prstGeom prst="pie">
              <a:avLst>
                <a:gd name="adj1" fmla="val 16200000"/>
                <a:gd name="adj2" fmla="val 1800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rtial Circle 4">
              <a:extLst>
                <a:ext uri="{FF2B5EF4-FFF2-40B4-BE49-F238E27FC236}">
                  <a16:creationId xmlns:a16="http://schemas.microsoft.com/office/drawing/2014/main" id="{A9AF49B5-A76D-4DF8-BDFC-F9F3C1F3FE26}"/>
                </a:ext>
              </a:extLst>
            </p:cNvPr>
            <p:cNvSpPr txBox="1"/>
            <p:nvPr/>
          </p:nvSpPr>
          <p:spPr>
            <a:xfrm>
              <a:off x="4776300" y="395670"/>
              <a:ext cx="1240131" cy="1218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1" tIns="26671" rIns="26671" bIns="26671" numCol="1" spcCol="1270" anchor="ctr" anchorCtr="0">
              <a:noAutofit/>
            </a:bodyPr>
            <a:lstStyle/>
            <a:p>
              <a:pPr marL="0" marR="0" lvl="0" indent="0" algn="ctr" defTabSz="933427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GB" sz="1867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GM Digital Inclusion Social Housing Pilot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45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AA42-C87F-D844-91B5-11B0164C3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/>
              <a:t>‘Digital exclusion is everyone’s problem, but no one is owning it.’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64C5-2578-4E49-B041-F37A5FC141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Prof. Simeon Yates, Chair of the DCMS Digital Inclusion Committee/ University of Liverpool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966AE-84BC-499C-BB05-D2E0B23B78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4175" y="309563"/>
            <a:ext cx="377825" cy="17621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5F1FA-2B7C-4458-B291-3FD1CA41C343}" type="slidenum">
              <a:rPr lang="en-GB" smtClean="0"/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srgbClr val="461F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9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41AA9-3AF1-55C4-EA76-C55EB3AAD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Evaluation approach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4E4234B-752F-DE92-8128-4B5D459B4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6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1">
            <a:extLst>
              <a:ext uri="{FF2B5EF4-FFF2-40B4-BE49-F238E27FC236}">
                <a16:creationId xmlns:a16="http://schemas.microsoft.com/office/drawing/2014/main" id="{CC939A3A-B933-4DE0-BB73-0D323CAB22D4}"/>
              </a:ext>
            </a:extLst>
          </p:cNvPr>
          <p:cNvSpPr txBox="1">
            <a:spLocks/>
          </p:cNvSpPr>
          <p:nvPr/>
        </p:nvSpPr>
        <p:spPr bwMode="auto">
          <a:xfrm>
            <a:off x="8776032" y="3779623"/>
            <a:ext cx="3119778" cy="2789986"/>
          </a:xfrm>
          <a:prstGeom prst="rect">
            <a:avLst/>
          </a:prstGeom>
          <a:noFill/>
          <a:ln w="28575">
            <a:solidFill>
              <a:srgbClr val="5C5B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Intended Outcomes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people online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 in digital participation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Reduction in number of people who are digitally excluded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Increased use of digital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Price model created for high volume purchases for each telco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Improvements in health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Improvements in social outcomes (e.g. employment, evictions)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Reduced rent arrears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Repairs reported earlier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Improved confidence</a:t>
            </a:r>
            <a:endParaRPr kumimoji="0" lang="en-US" altLang="en-US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0613E379-8BD5-4467-BC2D-E2962C3EC74F}"/>
              </a:ext>
            </a:extLst>
          </p:cNvPr>
          <p:cNvSpPr txBox="1">
            <a:spLocks/>
          </p:cNvSpPr>
          <p:nvPr/>
        </p:nvSpPr>
        <p:spPr bwMode="auto">
          <a:xfrm>
            <a:off x="261258" y="2269327"/>
            <a:ext cx="7686988" cy="1150156"/>
          </a:xfrm>
          <a:prstGeom prst="rect">
            <a:avLst/>
          </a:prstGeom>
          <a:noFill/>
          <a:ln w="28575">
            <a:solidFill>
              <a:srgbClr val="5C5B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Programme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Objectives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Lift people out of digital exclusion by providing internet connections, devices and support.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people’s lives by getting them online.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Improve outcomes for social housing providers.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Create a model of purchasing digital connectivity for larger groups, collectively.</a:t>
            </a:r>
          </a:p>
        </p:txBody>
      </p:sp>
      <p:sp>
        <p:nvSpPr>
          <p:cNvPr id="5" name="Pentagon 12">
            <a:extLst>
              <a:ext uri="{FF2B5EF4-FFF2-40B4-BE49-F238E27FC236}">
                <a16:creationId xmlns:a16="http://schemas.microsoft.com/office/drawing/2014/main" id="{ABA01B22-9EBE-4D19-8499-10B9ADC5F965}"/>
              </a:ext>
            </a:extLst>
          </p:cNvPr>
          <p:cNvSpPr/>
          <p:nvPr/>
        </p:nvSpPr>
        <p:spPr>
          <a:xfrm>
            <a:off x="269692" y="3561820"/>
            <a:ext cx="1908000" cy="3081235"/>
          </a:xfrm>
          <a:prstGeom prst="homePlate">
            <a:avLst>
              <a:gd name="adj" fmla="val 17908"/>
            </a:avLst>
          </a:prstGeom>
          <a:noFill/>
          <a:ln w="28575">
            <a:solidFill>
              <a:srgbClr val="5C5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14">
            <a:extLst>
              <a:ext uri="{FF2B5EF4-FFF2-40B4-BE49-F238E27FC236}">
                <a16:creationId xmlns:a16="http://schemas.microsoft.com/office/drawing/2014/main" id="{153F49BC-9388-4AC3-9D44-A2CF42998DD1}"/>
              </a:ext>
            </a:extLst>
          </p:cNvPr>
          <p:cNvSpPr/>
          <p:nvPr/>
        </p:nvSpPr>
        <p:spPr>
          <a:xfrm>
            <a:off x="2229123" y="3560494"/>
            <a:ext cx="2217495" cy="3082561"/>
          </a:xfrm>
          <a:prstGeom prst="homePlate">
            <a:avLst>
              <a:gd name="adj" fmla="val 17908"/>
            </a:avLst>
          </a:prstGeom>
          <a:noFill/>
          <a:ln w="28575">
            <a:solidFill>
              <a:srgbClr val="5C5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15">
            <a:extLst>
              <a:ext uri="{FF2B5EF4-FFF2-40B4-BE49-F238E27FC236}">
                <a16:creationId xmlns:a16="http://schemas.microsoft.com/office/drawing/2014/main" id="{DB4E04F2-EC98-409E-BC66-EB6838900A8A}"/>
              </a:ext>
            </a:extLst>
          </p:cNvPr>
          <p:cNvSpPr/>
          <p:nvPr/>
        </p:nvSpPr>
        <p:spPr>
          <a:xfrm>
            <a:off x="4498050" y="3559223"/>
            <a:ext cx="1908000" cy="3083832"/>
          </a:xfrm>
          <a:prstGeom prst="homePlate">
            <a:avLst>
              <a:gd name="adj" fmla="val 17908"/>
            </a:avLst>
          </a:prstGeom>
          <a:noFill/>
          <a:ln w="28575">
            <a:solidFill>
              <a:srgbClr val="5C5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16">
            <a:extLst>
              <a:ext uri="{FF2B5EF4-FFF2-40B4-BE49-F238E27FC236}">
                <a16:creationId xmlns:a16="http://schemas.microsoft.com/office/drawing/2014/main" id="{C59D7B47-F44D-4812-AD71-97DD9750D7ED}"/>
              </a:ext>
            </a:extLst>
          </p:cNvPr>
          <p:cNvSpPr/>
          <p:nvPr/>
        </p:nvSpPr>
        <p:spPr>
          <a:xfrm>
            <a:off x="6473757" y="3557945"/>
            <a:ext cx="1908000" cy="3085112"/>
          </a:xfrm>
          <a:prstGeom prst="homePlate">
            <a:avLst>
              <a:gd name="adj" fmla="val 17908"/>
            </a:avLst>
          </a:prstGeom>
          <a:noFill/>
          <a:ln w="28575">
            <a:solidFill>
              <a:srgbClr val="5C5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BDF2CE62-BEC1-4C8B-B7DE-65A1BDCE35A3}"/>
              </a:ext>
            </a:extLst>
          </p:cNvPr>
          <p:cNvSpPr>
            <a:spLocks noGrp="1"/>
          </p:cNvSpPr>
          <p:nvPr/>
        </p:nvSpPr>
        <p:spPr bwMode="auto">
          <a:xfrm>
            <a:off x="261257" y="501650"/>
            <a:ext cx="7686989" cy="1510030"/>
          </a:xfrm>
          <a:prstGeom prst="rect">
            <a:avLst/>
          </a:prstGeom>
          <a:noFill/>
          <a:ln w="28575">
            <a:solidFill>
              <a:srgbClr val="5C5B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Conditions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 Inclusion Agenda for Change, and Mayoral priority of reducing digital exclusion and getting people online.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 exclusion and lack of digital participation can increase costs for people (e.g. not accessing online discounts), and acts as a barrier to social inclusion (e.g. lack of communication, accessing services).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People who are digitally limited users are more likely to be older, lower paid or unemployed, lower skilled, disabled etc.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Many social housing residents experience one or more of these risk factors.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SHPs also face costs in residents not using cheaper digital platforms – e.g. in rent arrears etc.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0D24E4CD-9D38-4DE4-A63E-075F8DEC4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096" y="3672173"/>
            <a:ext cx="1708641" cy="210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Rationale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 and DP are reliant not just on a connection, but on devices, being able to use devices, and having the skills and confidence to use digital services.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If we don’t get involved, fewer people will be able to afford internet connectivity, and will miss out on social and educational participation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2854F30F-22A7-433E-85FA-3D152CA78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564" y="3543353"/>
            <a:ext cx="2202779" cy="210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Inputs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5,000 internet connections across five areas and five housing providers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Devices for </a:t>
            </a:r>
            <a:r>
              <a:rPr lang="en-GB" altLang="en-US" sz="11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lang="en-GB" alt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households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Individuals to provide training and support for using devices and digital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 champions in neighbourhoods to encourage digital service usage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Social housing providers’ and telcos project management support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Research support to capture and report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Transport for devices and training support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EC157500-A1A5-42F7-A512-A27DDDB23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050" y="3557943"/>
            <a:ext cx="1728338" cy="308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Activities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Put in a fixed landline broadband connection to 4,000 properties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mobile connection for 1,000 properties (or is this more individuals?)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Deliver </a:t>
            </a:r>
            <a:r>
              <a:rPr kumimoji="0" lang="en-GB" altLang="en-US" sz="1100" b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devices to properties in need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</a:t>
            </a:r>
            <a:r>
              <a:rPr kumimoji="0" lang="en-GB" altLang="en-US" sz="1100" b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training sessions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 </a:t>
            </a:r>
            <a:r>
              <a:rPr kumimoji="0" lang="en-GB" altLang="en-US" sz="1100" b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kumimoji="0" lang="en-GB" altLang="en-US" sz="1100" b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digital champions</a:t>
            </a: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28C834EE-5448-4935-9532-4183019D5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974" y="3557943"/>
            <a:ext cx="1657173" cy="210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Outputs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4,000 homes connected to fixed line broadband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1,000 mobile connections provided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devices provided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devices used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uses of online rent payment service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kumimoji="0" lang="en-GB" altLang="en-US" sz="11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GP appointments online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966058C7-ECA9-4780-B3F6-03986C74C85F}"/>
              </a:ext>
            </a:extLst>
          </p:cNvPr>
          <p:cNvSpPr txBox="1">
            <a:spLocks/>
          </p:cNvSpPr>
          <p:nvPr/>
        </p:nvSpPr>
        <p:spPr bwMode="auto">
          <a:xfrm>
            <a:off x="8776007" y="489170"/>
            <a:ext cx="3154736" cy="3135320"/>
          </a:xfrm>
          <a:prstGeom prst="rect">
            <a:avLst/>
          </a:prstGeom>
          <a:noFill/>
          <a:ln w="28575">
            <a:solidFill>
              <a:srgbClr val="5C5B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Intended Impacts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more people online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people increase their digital participation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xx% reduction in number of people who are digitally excluded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xx% increase in use of digital services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 price models created for high volume purchases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xx% self-reported improvements in health and wellbeing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more people in employment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xx% reduction in evictions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xx% reduction in rent arrears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xxxx</a:t>
            </a: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more repairs reported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1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xx% self-reported improvement in self-confidence</a:t>
            </a:r>
            <a:endParaRPr kumimoji="0" lang="en-US" altLang="en-US" sz="1400" b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Down Arrow 19">
            <a:extLst>
              <a:ext uri="{FF2B5EF4-FFF2-40B4-BE49-F238E27FC236}">
                <a16:creationId xmlns:a16="http://schemas.microsoft.com/office/drawing/2014/main" id="{00CFD3CA-37B6-4FB1-B211-8EB5F2C4F585}"/>
              </a:ext>
            </a:extLst>
          </p:cNvPr>
          <p:cNvSpPr/>
          <p:nvPr/>
        </p:nvSpPr>
        <p:spPr>
          <a:xfrm rot="10800000">
            <a:off x="9473930" y="3672174"/>
            <a:ext cx="1035783" cy="277363"/>
          </a:xfrm>
          <a:prstGeom prst="downArrow">
            <a:avLst/>
          </a:prstGeom>
          <a:solidFill>
            <a:srgbClr val="5C5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/>
          </a:p>
        </p:txBody>
      </p:sp>
      <p:sp>
        <p:nvSpPr>
          <p:cNvPr id="17" name="Down Arrow 20">
            <a:extLst>
              <a:ext uri="{FF2B5EF4-FFF2-40B4-BE49-F238E27FC236}">
                <a16:creationId xmlns:a16="http://schemas.microsoft.com/office/drawing/2014/main" id="{47580387-62BE-46BD-9AAF-53950587EFE9}"/>
              </a:ext>
            </a:extLst>
          </p:cNvPr>
          <p:cNvSpPr/>
          <p:nvPr/>
        </p:nvSpPr>
        <p:spPr>
          <a:xfrm>
            <a:off x="3589214" y="2011681"/>
            <a:ext cx="1035783" cy="320092"/>
          </a:xfrm>
          <a:prstGeom prst="downArrow">
            <a:avLst/>
          </a:prstGeom>
          <a:solidFill>
            <a:srgbClr val="5C5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/>
          </a:p>
        </p:txBody>
      </p:sp>
      <p:sp>
        <p:nvSpPr>
          <p:cNvPr id="19" name="Down Arrow 22">
            <a:extLst>
              <a:ext uri="{FF2B5EF4-FFF2-40B4-BE49-F238E27FC236}">
                <a16:creationId xmlns:a16="http://schemas.microsoft.com/office/drawing/2014/main" id="{EC9340E1-C82B-4BC7-BCC9-41E6725C92A0}"/>
              </a:ext>
            </a:extLst>
          </p:cNvPr>
          <p:cNvSpPr/>
          <p:nvPr/>
        </p:nvSpPr>
        <p:spPr>
          <a:xfrm rot="5400000">
            <a:off x="8058613" y="1714041"/>
            <a:ext cx="1118052" cy="218339"/>
          </a:xfrm>
          <a:prstGeom prst="downArrow">
            <a:avLst/>
          </a:prstGeom>
          <a:solidFill>
            <a:srgbClr val="5C5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/>
          </a:p>
        </p:txBody>
      </p:sp>
      <p:sp>
        <p:nvSpPr>
          <p:cNvPr id="21" name="Text Box 19">
            <a:extLst>
              <a:ext uri="{FF2B5EF4-FFF2-40B4-BE49-F238E27FC236}">
                <a16:creationId xmlns:a16="http://schemas.microsoft.com/office/drawing/2014/main" id="{7724D8C6-E963-4119-BA1C-0E38A417A7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auto">
          <a:xfrm>
            <a:off x="266701" y="36512"/>
            <a:ext cx="11664042" cy="465138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Project: 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Get Online Greater Manchester: </a:t>
            </a:r>
            <a:r>
              <a:rPr lang="en-US" altLang="en-US" sz="1400" b="0" dirty="0">
                <a:ea typeface="Times New Roman" panose="02020603050405020304" pitchFamily="18" charset="0"/>
              </a:rPr>
              <a:t>Digital inclusion pilot for social housing residents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Down Arrow 22">
            <a:extLst>
              <a:ext uri="{FF2B5EF4-FFF2-40B4-BE49-F238E27FC236}">
                <a16:creationId xmlns:a16="http://schemas.microsoft.com/office/drawing/2014/main" id="{90AA0B90-7A6B-47C4-832C-711E537F6953}"/>
              </a:ext>
            </a:extLst>
          </p:cNvPr>
          <p:cNvSpPr/>
          <p:nvPr/>
        </p:nvSpPr>
        <p:spPr>
          <a:xfrm rot="16200000" flipH="1">
            <a:off x="8058616" y="5152873"/>
            <a:ext cx="1118050" cy="218336"/>
          </a:xfrm>
          <a:prstGeom prst="downArrow">
            <a:avLst/>
          </a:prstGeom>
          <a:solidFill>
            <a:srgbClr val="5C5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55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1779D-9BCB-494B-568F-25BBDF7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and evaluation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3BC18-7738-005E-1818-75A45F359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00" dirty="0"/>
              <a:t>Each social housing area has been matched with an Internet Service Provider.  Each pairing will agree a social tariff and community engagement </a:t>
            </a:r>
            <a:r>
              <a:rPr lang="en-US" sz="1300" dirty="0" err="1"/>
              <a:t>programme</a:t>
            </a:r>
            <a:r>
              <a:rPr lang="en-US" sz="1300" dirty="0"/>
              <a:t> to support 1,000 households.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300" dirty="0"/>
              <a:t>Initial quantitative baseline survey of digital access, skills, and community support for each area – including new survey data and administrative data.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300" dirty="0"/>
              <a:t>Qualitative exploration of impacts of digital exclusion in target communities.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300" dirty="0"/>
              <a:t>Observational and ethnographic documentation of the </a:t>
            </a:r>
            <a:r>
              <a:rPr lang="en-US" sz="1300" dirty="0" err="1"/>
              <a:t>programme</a:t>
            </a:r>
            <a:r>
              <a:rPr lang="en-US" sz="1300" dirty="0"/>
              <a:t> set up and implementation in each target area.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300" dirty="0"/>
              <a:t>Quantitative assessment of the uptake of the </a:t>
            </a:r>
            <a:r>
              <a:rPr lang="en-US" sz="1300" dirty="0" err="1"/>
              <a:t>programme</a:t>
            </a:r>
            <a:r>
              <a:rPr lang="en-US" sz="1300" dirty="0"/>
              <a:t> and demographics of participating households.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300" dirty="0"/>
              <a:t>Qualitative examination of household and community experience of </a:t>
            </a:r>
            <a:r>
              <a:rPr lang="en-US" sz="1300" dirty="0" err="1"/>
              <a:t>programme</a:t>
            </a:r>
            <a:r>
              <a:rPr lang="en-US" sz="1300" dirty="0"/>
              <a:t> participation.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300" dirty="0"/>
              <a:t>Quantitative assessment of benefits of participation across a range of social, educational and employment factors (comparison to baseline data).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300" dirty="0"/>
              <a:t>Qualitative and quantitative assessment of benefits of </a:t>
            </a:r>
            <a:r>
              <a:rPr lang="en-US" sz="1300" dirty="0" err="1"/>
              <a:t>programme</a:t>
            </a:r>
            <a:r>
              <a:rPr lang="en-US" sz="1300" dirty="0"/>
              <a:t> for social housing providers.</a:t>
            </a:r>
          </a:p>
          <a:p>
            <a:r>
              <a:rPr lang="en-US" sz="1300" dirty="0"/>
              <a:t>The five ISPs have agreed to co-operate on evaluation, including the sharing of data and findings.  They have also agreed to collectively provide £50,000 towards the costs of an independent combined evaluation.</a:t>
            </a:r>
          </a:p>
          <a:p>
            <a:r>
              <a:rPr lang="en-US" sz="1300" dirty="0"/>
              <a:t> GMCA and the social housing providers are matching this with staff time and support for both the implementation and the evaluation.</a:t>
            </a:r>
          </a:p>
          <a:p>
            <a:r>
              <a:rPr lang="en-US" sz="1300" dirty="0"/>
              <a:t>University of Liverpool’s Digital Media and Society Institute and Heseltine Institute are leading stages 1 to 3</a:t>
            </a:r>
          </a:p>
          <a:p>
            <a:r>
              <a:rPr lang="en-US" sz="1300" dirty="0"/>
              <a:t>Social housing providers and ISPs will support data collection for stage 4</a:t>
            </a:r>
          </a:p>
          <a:p>
            <a:r>
              <a:rPr lang="en-US" sz="1300" dirty="0"/>
              <a:t>It is planned that the University of Liverpool’s Digital Media and Society Institute, Heseltine Institute and University of Cambridge Housing Policy will address 5 to 7.</a:t>
            </a:r>
          </a:p>
        </p:txBody>
      </p:sp>
    </p:spTree>
    <p:extLst>
      <p:ext uri="{BB962C8B-B14F-4D97-AF65-F5344CB8AC3E}">
        <p14:creationId xmlns:p14="http://schemas.microsoft.com/office/powerpoint/2010/main" val="171815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3DEB-1ABD-239D-7E33-72975EE6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Baseline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C2B97-335C-E148-70A9-7AAE53956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/>
              <a:t>Initial quantitative baseline survey of digital access, skills, and community support for each area – including new survey data and administrative data.</a:t>
            </a:r>
          </a:p>
          <a:p>
            <a:pPr lvl="2"/>
            <a:r>
              <a:rPr lang="en-US"/>
              <a:t>Survey of social housing areas based on a survey designed by Stockport homes</a:t>
            </a:r>
          </a:p>
          <a:p>
            <a:pPr lvl="2"/>
            <a:r>
              <a:rPr lang="en-US"/>
              <a:t>Data to be collected in November and December 2022</a:t>
            </a:r>
          </a:p>
          <a:p>
            <a:pPr lvl="2"/>
            <a:r>
              <a:rPr lang="en-US"/>
              <a:t>Additional baseline national data (as presented earlier)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Qualitative exploration of impacts of digital exclusion in target communities.</a:t>
            </a:r>
          </a:p>
          <a:p>
            <a:pPr lvl="2"/>
            <a:r>
              <a:rPr lang="en-US"/>
              <a:t>Focus groups with residents to assess needs and challenges around digital inclusion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Observational and ethnographic documentation of the </a:t>
            </a:r>
            <a:r>
              <a:rPr lang="en-US" err="1"/>
              <a:t>programme</a:t>
            </a:r>
            <a:r>
              <a:rPr lang="en-US"/>
              <a:t> set up and implementation in each target area.</a:t>
            </a:r>
          </a:p>
          <a:p>
            <a:pPr lvl="2"/>
            <a:r>
              <a:rPr lang="en-US"/>
              <a:t>Interviews with all project stakeholders</a:t>
            </a:r>
          </a:p>
          <a:p>
            <a:pPr lvl="2"/>
            <a:r>
              <a:rPr lang="en-US"/>
              <a:t>Attendance at and engagement with </a:t>
            </a:r>
            <a:r>
              <a:rPr lang="en-US" err="1"/>
              <a:t>programme</a:t>
            </a:r>
            <a:r>
              <a:rPr lang="en-US"/>
              <a:t> meetings and workshops.</a:t>
            </a:r>
          </a:p>
        </p:txBody>
      </p:sp>
    </p:spTree>
    <p:extLst>
      <p:ext uri="{BB962C8B-B14F-4D97-AF65-F5344CB8AC3E}">
        <p14:creationId xmlns:p14="http://schemas.microsoft.com/office/powerpoint/2010/main" val="12495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150F-4BD9-B067-6564-69666410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findings – Stockport Survey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992B3-807E-375E-6DEE-56E226BC6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95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4A590C-8B26-6838-4EAE-78CB5E144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National Picture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7F13E6-67B9-773C-8A17-2E8CCDF00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424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B32D18-1B5E-0627-08F6-43849B613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A48260-273C-AA12-7B53-28FCEC09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>
            <a:normAutofit/>
          </a:bodyPr>
          <a:lstStyle/>
          <a:p>
            <a:r>
              <a:rPr lang="en-US"/>
              <a:t>Non-users in Stockport homes likely to be older – 56+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01714F6-1F01-874C-3F07-616F4328BDA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97565895"/>
              </p:ext>
            </p:extLst>
          </p:nvPr>
        </p:nvGraphicFramePr>
        <p:xfrm>
          <a:off x="6172200" y="1844842"/>
          <a:ext cx="5183188" cy="464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0436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AC8C-0066-1F1A-E965-9B4AC3E79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1FEF-8A6F-AAF5-8F2B-7DAE6C140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>
            <a:normAutofit/>
          </a:bodyPr>
          <a:lstStyle/>
          <a:p>
            <a:r>
              <a:rPr lang="en-US"/>
              <a:t>Those declaring a disability more likely to be offline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6BA1DBD-68BE-6A0B-43D6-5DC1173538F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75664335"/>
              </p:ext>
            </p:extLst>
          </p:nvPr>
        </p:nvGraphicFramePr>
        <p:xfrm>
          <a:off x="6172200" y="1844842"/>
          <a:ext cx="5183188" cy="464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391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1C216-117F-249D-B20D-713D8566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4 areas with highest (39-57%) non-users</a:t>
            </a:r>
          </a:p>
        </p:txBody>
      </p:sp>
      <p:pic>
        <p:nvPicPr>
          <p:cNvPr id="1028" name="Picture 4" descr="SK postcode area map, showing postcode districts, post towns and neighbouring postcode areas.">
            <a:extLst>
              <a:ext uri="{FF2B5EF4-FFF2-40B4-BE49-F238E27FC236}">
                <a16:creationId xmlns:a16="http://schemas.microsoft.com/office/drawing/2014/main" id="{ABBE5462-13EE-7030-E6AD-12FE211225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1" t="17273" r="43092" b="44155"/>
          <a:stretch/>
        </p:blipFill>
        <p:spPr bwMode="auto">
          <a:xfrm>
            <a:off x="839788" y="1976975"/>
            <a:ext cx="5157787" cy="4399808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D371949-497E-E3A3-A0E6-72D8961A4ED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15453938"/>
              </p:ext>
            </p:extLst>
          </p:nvPr>
        </p:nvGraphicFramePr>
        <p:xfrm>
          <a:off x="6172200" y="1844842"/>
          <a:ext cx="5183188" cy="464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32207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82BB-B2DD-F42A-90C3-909C0A13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Smartphones and tablets are main devices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41B46EAB-CABB-5730-508B-452B69A6F4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655332"/>
            <a:ext cx="5157787" cy="3043094"/>
          </a:xfrm>
          <a:prstGeom prst="rect">
            <a:avLst/>
          </a:prstGeom>
          <a:noFill/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4B524F-BAE5-BBB8-339C-6D6096035AA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36841529"/>
              </p:ext>
            </p:extLst>
          </p:nvPr>
        </p:nvGraphicFramePr>
        <p:xfrm>
          <a:off x="6172200" y="1844842"/>
          <a:ext cx="5183188" cy="464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3948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D7FBAB-AE81-A308-3473-060F3D56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Devices and age groups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8324D3-2CA6-ADE8-BFA5-7D7600AEC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Over 75 least likely to have smartphone, under 55 more likely</a:t>
            </a:r>
          </a:p>
          <a:p>
            <a:r>
              <a:rPr lang="en-US"/>
              <a:t>Hardly any respondents of any age or backgrounds have PC/Desktop</a:t>
            </a:r>
          </a:p>
          <a:p>
            <a:r>
              <a:rPr lang="en-US"/>
              <a:t>36+ more likely to have a smart TV</a:t>
            </a:r>
          </a:p>
          <a:p>
            <a:r>
              <a:rPr lang="en-US"/>
              <a:t>56+ unlikely to have a laptop</a:t>
            </a:r>
          </a:p>
          <a:p>
            <a:pPr lvl="1"/>
            <a:r>
              <a:rPr lang="en-US"/>
              <a:t>But overall, less than 50% of all respondents have laptop</a:t>
            </a:r>
          </a:p>
          <a:p>
            <a:r>
              <a:rPr lang="en-US"/>
              <a:t>Tablets more common across all age groups</a:t>
            </a:r>
          </a:p>
          <a:p>
            <a:pPr lvl="1"/>
            <a:r>
              <a:rPr lang="en-US"/>
              <a:t>Above 50% of people for 26-35 age group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3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90BFF-AD92-9D00-7769-FCCC0BBB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Lots of people dependent on data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BF22AB9-1021-642F-66C0-C4AE94A25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586283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25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5E1BE-C188-6A13-7540-5E2353DD9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9E932-F4CD-5D11-B10A-796649523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17% of people with devices are smartphone only</a:t>
            </a:r>
          </a:p>
          <a:p>
            <a:pPr lvl="1"/>
            <a:r>
              <a:rPr lang="en-US"/>
              <a:t>UK average is less than 10%</a:t>
            </a:r>
          </a:p>
          <a:p>
            <a:r>
              <a:rPr lang="en-US"/>
              <a:t>Rest have at least one other device, most common 2nd device is a tablet or laptop.</a:t>
            </a:r>
          </a:p>
          <a:p>
            <a:pPr lvl="1"/>
            <a:r>
              <a:rPr lang="en-US"/>
              <a:t>28% of people have no devices</a:t>
            </a:r>
          </a:p>
          <a:p>
            <a:pPr lvl="1"/>
            <a:r>
              <a:rPr lang="en-US"/>
              <a:t>25% have only one device</a:t>
            </a:r>
          </a:p>
          <a:p>
            <a:pPr lvl="1"/>
            <a:r>
              <a:rPr lang="en-US"/>
              <a:t>23% have two devices</a:t>
            </a:r>
          </a:p>
          <a:p>
            <a:pPr lvl="1"/>
            <a:r>
              <a:rPr lang="en-US"/>
              <a:t>17% have three devices</a:t>
            </a:r>
          </a:p>
          <a:p>
            <a:r>
              <a:rPr lang="en-US"/>
              <a:t>53% have laptop or PC</a:t>
            </a:r>
          </a:p>
          <a:p>
            <a:pPr lvl="1"/>
            <a:r>
              <a:rPr lang="en-US"/>
              <a:t>UK average is 74%</a:t>
            </a:r>
          </a:p>
          <a:p>
            <a:r>
              <a:rPr lang="en-US" b="1"/>
              <a:t>17% of households with kids are smartphone only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21DD-2CDA-7A3E-2363-40A2CEB0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Reported internet use is mainly social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BF114B5-B9C9-EF90-4BD0-B737F6E7B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205849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9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D0F3-17E8-EF0C-55A8-79A8DE6B7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15-20% of older adults have not engaged with local online services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117694-37B1-0D3F-9C16-D0978912CA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650633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3DA3D1F-AA56-91B0-D49B-E038B5F5F9B3}"/>
              </a:ext>
            </a:extLst>
          </p:cNvPr>
          <p:cNvSpPr/>
          <p:nvPr/>
        </p:nvSpPr>
        <p:spPr>
          <a:xfrm>
            <a:off x="5420139" y="4731027"/>
            <a:ext cx="3352800" cy="1272208"/>
          </a:xfrm>
          <a:prstGeom prst="ellipse">
            <a:avLst/>
          </a:prstGeom>
          <a:noFill/>
          <a:ln w="73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13DF57-5628-0E73-0D0F-CC4096019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Southway</a:t>
            </a:r>
            <a:r>
              <a:rPr lang="en-US"/>
              <a:t> homes focus groups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C2A173-00E9-3D0F-382D-03E7CAE71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9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D18EB-5EB7-0177-A778-2B628CC1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User types – very similar to prior years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B06A0-77E1-2DE4-A470-FB452F7BF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>
            <a:normAutofit/>
          </a:bodyPr>
          <a:lstStyle/>
          <a:p>
            <a:r>
              <a:rPr lang="en-US" sz="2600" dirty="0"/>
              <a:t>Descriptions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"Extensive (political)",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"Extensive",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"General (limited social media)",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"General (social media)",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"S&amp;E",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"Limited (social media)",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"Limited (limited social media)"</a:t>
            </a:r>
          </a:p>
        </p:txBody>
      </p:sp>
      <p:pic>
        <p:nvPicPr>
          <p:cNvPr id="5" name="Content Placeholder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A3E42262-DA1A-EB66-4C32-F1E27DF5C3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98592" y="1690688"/>
            <a:ext cx="6198172" cy="4648629"/>
          </a:xfrm>
          <a:noFill/>
        </p:spPr>
      </p:pic>
    </p:spTree>
    <p:extLst>
      <p:ext uri="{BB962C8B-B14F-4D97-AF65-F5344CB8AC3E}">
        <p14:creationId xmlns:p14="http://schemas.microsoft.com/office/powerpoint/2010/main" val="15332478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414B8-29EE-9904-B32E-ECFD9A89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D2BEB-73F8-88FC-BCF7-CA2D2108F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Smart phone focused</a:t>
            </a:r>
          </a:p>
          <a:p>
            <a:r>
              <a:rPr lang="en-US"/>
              <a:t>Data is essential</a:t>
            </a:r>
          </a:p>
          <a:p>
            <a:pPr lvl="1"/>
            <a:r>
              <a:rPr lang="en-US"/>
              <a:t>Will turn off data to conserve amounts over month</a:t>
            </a:r>
          </a:p>
          <a:p>
            <a:pPr lvl="1"/>
            <a:r>
              <a:rPr lang="en-US"/>
              <a:t>Depend on relatives for data</a:t>
            </a:r>
          </a:p>
          <a:p>
            <a:r>
              <a:rPr lang="en-US"/>
              <a:t>Reliant on </a:t>
            </a:r>
            <a:r>
              <a:rPr lang="en-US" err="1"/>
              <a:t>wifi</a:t>
            </a:r>
            <a:r>
              <a:rPr lang="en-US"/>
              <a:t> at home for sustained smartphone use</a:t>
            </a:r>
          </a:p>
          <a:p>
            <a:pPr lvl="1"/>
            <a:r>
              <a:rPr lang="en-US" err="1"/>
              <a:t>Wifi</a:t>
            </a:r>
            <a:r>
              <a:rPr lang="en-US"/>
              <a:t> from landlord or parents</a:t>
            </a:r>
          </a:p>
          <a:p>
            <a:r>
              <a:rPr lang="en-US"/>
              <a:t>Use free </a:t>
            </a:r>
            <a:r>
              <a:rPr lang="en-US" err="1"/>
              <a:t>wifi</a:t>
            </a:r>
            <a:r>
              <a:rPr lang="en-US"/>
              <a:t> locations</a:t>
            </a:r>
          </a:p>
          <a:p>
            <a:pPr lvl="1"/>
            <a:r>
              <a:rPr lang="en-US"/>
              <a:t>Shops, cafes, libraries (college)</a:t>
            </a:r>
          </a:p>
          <a:p>
            <a:pPr lvl="1"/>
            <a:r>
              <a:rPr lang="en-US"/>
              <a:t>Miss free </a:t>
            </a:r>
            <a:r>
              <a:rPr lang="en-US" err="1"/>
              <a:t>wifi</a:t>
            </a:r>
            <a:r>
              <a:rPr lang="en-US"/>
              <a:t> on buses</a:t>
            </a:r>
          </a:p>
          <a:p>
            <a:r>
              <a:rPr lang="en-US"/>
              <a:t>Not interested in fixed broadband as life on the move</a:t>
            </a:r>
          </a:p>
          <a:p>
            <a:r>
              <a:rPr lang="en-US"/>
              <a:t>Experience lots of ‘disconnection’</a:t>
            </a:r>
          </a:p>
          <a:p>
            <a:pPr lvl="1"/>
            <a:r>
              <a:rPr lang="en-US"/>
              <a:t>If away from home with no data</a:t>
            </a:r>
          </a:p>
          <a:p>
            <a:pPr lvl="1"/>
            <a:r>
              <a:rPr lang="en-US"/>
              <a:t>If data runs out</a:t>
            </a:r>
          </a:p>
          <a:p>
            <a:r>
              <a:rPr lang="en-US"/>
              <a:t>Data package solution very relevant to this group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9665E-8E0F-133E-0E93-92F2DE4A4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Older adults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D13BC-1A00-BD96-0B07-672A4F933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Some simply “don’t want internet” / “not interested” under any circumstances</a:t>
            </a:r>
          </a:p>
          <a:p>
            <a:r>
              <a:rPr lang="en-US"/>
              <a:t>Many have broadband as part of phone/TV deal</a:t>
            </a:r>
          </a:p>
          <a:p>
            <a:pPr lvl="1"/>
            <a:r>
              <a:rPr lang="en-US"/>
              <a:t>Potential issues of miss-selling of substantive packages to this group</a:t>
            </a:r>
          </a:p>
          <a:p>
            <a:r>
              <a:rPr lang="en-US"/>
              <a:t>Reliant on relatives to set up and help maintain</a:t>
            </a:r>
          </a:p>
          <a:p>
            <a:pPr lvl="1"/>
            <a:r>
              <a:rPr lang="en-US"/>
              <a:t>Some evidence of relatives paying for / toping up to help keep them connected</a:t>
            </a:r>
          </a:p>
          <a:p>
            <a:r>
              <a:rPr lang="en-US"/>
              <a:t>Some do have smartphones but use for limited range of activities</a:t>
            </a:r>
          </a:p>
          <a:p>
            <a:pPr lvl="1"/>
            <a:r>
              <a:rPr lang="en-US"/>
              <a:t>Calls, games, news</a:t>
            </a:r>
          </a:p>
          <a:p>
            <a:r>
              <a:rPr lang="en-US"/>
              <a:t>Skills and confidence major issue for this group</a:t>
            </a:r>
          </a:p>
          <a:p>
            <a:r>
              <a:rPr lang="en-US"/>
              <a:t>Many complaints about “digital by default services”</a:t>
            </a:r>
          </a:p>
          <a:p>
            <a:pPr lvl="1"/>
            <a:r>
              <a:rPr lang="en-US"/>
              <a:t>One spoke of having “given up on GP” as can’t use/does not like online booking</a:t>
            </a:r>
          </a:p>
          <a:p>
            <a:r>
              <a:rPr lang="en-US"/>
              <a:t>Notable resistance to being “forced online” for services</a:t>
            </a:r>
          </a:p>
          <a:p>
            <a:r>
              <a:rPr lang="en-US"/>
              <a:t>Mobile/data solution not relevant to this group</a:t>
            </a:r>
          </a:p>
          <a:p>
            <a:r>
              <a:rPr lang="en-US"/>
              <a:t>Social tariff for fixed broadband appreciated</a:t>
            </a:r>
          </a:p>
          <a:p>
            <a:pPr lvl="1"/>
            <a:r>
              <a:rPr lang="en-US"/>
              <a:t>Concerns over contract “get outs” / “cliff edge” end points</a:t>
            </a:r>
          </a:p>
          <a:p>
            <a:pPr lvl="1"/>
            <a:r>
              <a:rPr lang="en-US"/>
              <a:t>Do like other services such as TV</a:t>
            </a:r>
          </a:p>
          <a:p>
            <a:pPr lvl="1"/>
            <a:r>
              <a:rPr lang="en-US"/>
              <a:t>Some reliant on telephone support services (e.g., emergency buttons)</a:t>
            </a:r>
          </a:p>
        </p:txBody>
      </p:sp>
    </p:spTree>
    <p:extLst>
      <p:ext uri="{BB962C8B-B14F-4D97-AF65-F5344CB8AC3E}">
        <p14:creationId xmlns:p14="http://schemas.microsoft.com/office/powerpoint/2010/main" val="2387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F7D84B-21EF-0A92-F2E3-11250B300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Tariffs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1699BC-D013-DF31-E008-034768E66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457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37CF-06E6-DFF7-FCEC-EE7B2A982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Nationally citizens are not aware of social tariffs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DD99BF-B3E8-7EE0-BD6F-22975D201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066775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607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9691B-96B6-7B6B-9D9D-A27A89C24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Nationally 39% of people who could claim a social tariff did not think it was aimed at them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4C38783-D8FD-7151-25F5-7C80717B72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960963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49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96B9-E6EB-57AB-B2D4-89BBB6EE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Yet of those who can get a social tariff 20% have had challenges paying for digital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5432B7-7DD4-366B-8DEA-F2188A740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627525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31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FDA7-C485-5D5B-AF90-3E96A62A8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And having had challenges paying for digital does not affect attitudes to social tariffs (no statistical link)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85D6368-A416-EA7C-BF79-0FA5A30AB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610170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862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A3F5-D43F-EE70-D54D-30C8C4A5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100"/>
              <a:t>Yet… nationally all income groups struggling with cost of digital – poorest least confident they can pay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24D37B-A807-4D75-2C84-7445D6BC4C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2291137"/>
            <a:ext cx="5387975" cy="3178905"/>
          </a:xfrm>
          <a:prstGeom prst="rect">
            <a:avLst/>
          </a:prstGeom>
          <a:noFill/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8D7F8FD-5443-AA9F-BEAF-953D7865D4E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290609"/>
            <a:ext cx="5775068" cy="3407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9933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7071-0DA9-B88C-340B-4C822F00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Stockport - accessing social tariffs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4A97B-AC49-D363-F5E2-2E1FCB7B6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51% (!) who responded are not interested in a social tariff</a:t>
            </a:r>
          </a:p>
          <a:p>
            <a:r>
              <a:rPr lang="en-US"/>
              <a:t>Majority 88.2% of those who are offline and could take a social tariff are not interested (!)</a:t>
            </a:r>
          </a:p>
          <a:p>
            <a:r>
              <a:rPr lang="en-US"/>
              <a:t>Those interested in a social tariff are more likely to be under 36 years old and more likely to have children</a:t>
            </a:r>
          </a:p>
          <a:p>
            <a:r>
              <a:rPr lang="en-US"/>
              <a:t>Statistically there is no difference in how much people currently paying for broadband and interest in social tariff</a:t>
            </a:r>
          </a:p>
          <a:p>
            <a:r>
              <a:rPr lang="en-US"/>
              <a:t>Statistically no difference in between smartphone only and others and interest in social tariff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5F4A-3411-0F39-D488-52A4283A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Stockport tenants do not want to pay more than £15 for a social tariff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42E8B5-91CD-0A4A-1F58-7FAE829E53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115160"/>
              </p:ext>
            </p:extLst>
          </p:nvPr>
        </p:nvGraphicFramePr>
        <p:xfrm>
          <a:off x="838200" y="1825625"/>
          <a:ext cx="105156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B9EA-27E6-C835-DDB8-38D12914F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proportions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8E1CB83-AAEE-80C9-C5A6-C75740B5D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58867"/>
              </p:ext>
            </p:extLst>
          </p:nvPr>
        </p:nvGraphicFramePr>
        <p:xfrm>
          <a:off x="838200" y="1825625"/>
          <a:ext cx="1051559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9896">
                  <a:extLst>
                    <a:ext uri="{9D8B030D-6E8A-4147-A177-3AD203B41FA5}">
                      <a16:colId xmlns:a16="http://schemas.microsoft.com/office/drawing/2014/main" val="1663467678"/>
                    </a:ext>
                  </a:extLst>
                </a:gridCol>
                <a:gridCol w="1448968">
                  <a:extLst>
                    <a:ext uri="{9D8B030D-6E8A-4147-A177-3AD203B41FA5}">
                      <a16:colId xmlns:a16="http://schemas.microsoft.com/office/drawing/2014/main" val="2430278902"/>
                    </a:ext>
                  </a:extLst>
                </a:gridCol>
                <a:gridCol w="1474387">
                  <a:extLst>
                    <a:ext uri="{9D8B030D-6E8A-4147-A177-3AD203B41FA5}">
                      <a16:colId xmlns:a16="http://schemas.microsoft.com/office/drawing/2014/main" val="4198702578"/>
                    </a:ext>
                  </a:extLst>
                </a:gridCol>
                <a:gridCol w="1957377">
                  <a:extLst>
                    <a:ext uri="{9D8B030D-6E8A-4147-A177-3AD203B41FA5}">
                      <a16:colId xmlns:a16="http://schemas.microsoft.com/office/drawing/2014/main" val="2939046658"/>
                    </a:ext>
                  </a:extLst>
                </a:gridCol>
                <a:gridCol w="1484970">
                  <a:extLst>
                    <a:ext uri="{9D8B030D-6E8A-4147-A177-3AD203B41FA5}">
                      <a16:colId xmlns:a16="http://schemas.microsoft.com/office/drawing/2014/main" val="35111799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 types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Adults 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26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Tx/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"Extensive (political)"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7501607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988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Tx/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"Extensive"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11885662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528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Tx/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"General (limited social media)"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2581722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373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Tx/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"General (social media)"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7550318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7296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Tx/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"S&amp;E"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9255229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1487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Tx/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"Limited (social media)"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6429948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7784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200"/>
                        <a:buFontTx/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"Limited (limited social media)"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3507245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272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rtl="0" fontAlgn="ctr">
                        <a:buFontTx/>
                        <a:buNone/>
                      </a:pPr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"Non-users"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4178313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806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9D08F-DF00-047C-68EF-B7F3BBEB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Stockport reasons for not wanting a social tariff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0A839-CC2D-A5DC-FF61-0533DFEAA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Lots of reasons given for not wanting a social tariff, but three main ones are:</a:t>
            </a:r>
          </a:p>
          <a:p>
            <a:pPr lvl="1"/>
            <a:r>
              <a:rPr lang="en-US"/>
              <a:t>Happy with current situation – including smartphone only</a:t>
            </a:r>
          </a:p>
          <a:p>
            <a:pPr lvl="1"/>
            <a:r>
              <a:rPr lang="en-US"/>
              <a:t>Don’t want the internet at home at all</a:t>
            </a:r>
          </a:p>
          <a:p>
            <a:pPr lvl="1"/>
            <a:r>
              <a:rPr lang="en-US"/>
              <a:t>Would want more services than very basic package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6D9C8F-9925-242E-C31F-3081117D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Overall national / regional proportions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C1A1442-C5C6-EEBE-F4FA-C7E889AC5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147259"/>
              </p:ext>
            </p:extLst>
          </p:nvPr>
        </p:nvGraphicFramePr>
        <p:xfrm>
          <a:off x="838200" y="1825625"/>
          <a:ext cx="10515594" cy="3381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947">
                  <a:extLst>
                    <a:ext uri="{9D8B030D-6E8A-4147-A177-3AD203B41FA5}">
                      <a16:colId xmlns:a16="http://schemas.microsoft.com/office/drawing/2014/main" val="3006666080"/>
                    </a:ext>
                  </a:extLst>
                </a:gridCol>
                <a:gridCol w="598772">
                  <a:extLst>
                    <a:ext uri="{9D8B030D-6E8A-4147-A177-3AD203B41FA5}">
                      <a16:colId xmlns:a16="http://schemas.microsoft.com/office/drawing/2014/main" val="2874760025"/>
                    </a:ext>
                  </a:extLst>
                </a:gridCol>
                <a:gridCol w="1018482">
                  <a:extLst>
                    <a:ext uri="{9D8B030D-6E8A-4147-A177-3AD203B41FA5}">
                      <a16:colId xmlns:a16="http://schemas.microsoft.com/office/drawing/2014/main" val="2214691200"/>
                    </a:ext>
                  </a:extLst>
                </a:gridCol>
                <a:gridCol w="598772">
                  <a:extLst>
                    <a:ext uri="{9D8B030D-6E8A-4147-A177-3AD203B41FA5}">
                      <a16:colId xmlns:a16="http://schemas.microsoft.com/office/drawing/2014/main" val="3629097763"/>
                    </a:ext>
                  </a:extLst>
                </a:gridCol>
                <a:gridCol w="789706">
                  <a:extLst>
                    <a:ext uri="{9D8B030D-6E8A-4147-A177-3AD203B41FA5}">
                      <a16:colId xmlns:a16="http://schemas.microsoft.com/office/drawing/2014/main" val="2721558325"/>
                    </a:ext>
                  </a:extLst>
                </a:gridCol>
                <a:gridCol w="789706">
                  <a:extLst>
                    <a:ext uri="{9D8B030D-6E8A-4147-A177-3AD203B41FA5}">
                      <a16:colId xmlns:a16="http://schemas.microsoft.com/office/drawing/2014/main" val="4113535976"/>
                    </a:ext>
                  </a:extLst>
                </a:gridCol>
                <a:gridCol w="734662">
                  <a:extLst>
                    <a:ext uri="{9D8B030D-6E8A-4147-A177-3AD203B41FA5}">
                      <a16:colId xmlns:a16="http://schemas.microsoft.com/office/drawing/2014/main" val="3790871194"/>
                    </a:ext>
                  </a:extLst>
                </a:gridCol>
                <a:gridCol w="598773">
                  <a:extLst>
                    <a:ext uri="{9D8B030D-6E8A-4147-A177-3AD203B41FA5}">
                      <a16:colId xmlns:a16="http://schemas.microsoft.com/office/drawing/2014/main" val="1446805975"/>
                    </a:ext>
                  </a:extLst>
                </a:gridCol>
                <a:gridCol w="598773">
                  <a:extLst>
                    <a:ext uri="{9D8B030D-6E8A-4147-A177-3AD203B41FA5}">
                      <a16:colId xmlns:a16="http://schemas.microsoft.com/office/drawing/2014/main" val="3670366211"/>
                    </a:ext>
                  </a:extLst>
                </a:gridCol>
                <a:gridCol w="679618">
                  <a:extLst>
                    <a:ext uri="{9D8B030D-6E8A-4147-A177-3AD203B41FA5}">
                      <a16:colId xmlns:a16="http://schemas.microsoft.com/office/drawing/2014/main" val="77107075"/>
                    </a:ext>
                  </a:extLst>
                </a:gridCol>
                <a:gridCol w="772504">
                  <a:extLst>
                    <a:ext uri="{9D8B030D-6E8A-4147-A177-3AD203B41FA5}">
                      <a16:colId xmlns:a16="http://schemas.microsoft.com/office/drawing/2014/main" val="4203011562"/>
                    </a:ext>
                  </a:extLst>
                </a:gridCol>
                <a:gridCol w="598773">
                  <a:extLst>
                    <a:ext uri="{9D8B030D-6E8A-4147-A177-3AD203B41FA5}">
                      <a16:colId xmlns:a16="http://schemas.microsoft.com/office/drawing/2014/main" val="3896868386"/>
                    </a:ext>
                  </a:extLst>
                </a:gridCol>
                <a:gridCol w="781106">
                  <a:extLst>
                    <a:ext uri="{9D8B030D-6E8A-4147-A177-3AD203B41FA5}">
                      <a16:colId xmlns:a16="http://schemas.microsoft.com/office/drawing/2014/main" val="3641956992"/>
                    </a:ext>
                  </a:extLst>
                </a:gridCol>
              </a:tblGrid>
              <a:tr h="644340">
                <a:tc>
                  <a:txBody>
                    <a:bodyPr/>
                    <a:lstStyle/>
                    <a:p>
                      <a:pPr algn="l" fontAlgn="b"/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North East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Yorkshire and Humberside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North West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West Midlands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East Midlands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East of England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South West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South East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London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Scotland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Wales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u="none" strike="noStrike">
                          <a:effectLst/>
                        </a:rPr>
                        <a:t>Northern Ireland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extLst>
                  <a:ext uri="{0D108BD9-81ED-4DB2-BD59-A6C34878D82A}">
                    <a16:rowId xmlns:a16="http://schemas.microsoft.com/office/drawing/2014/main" val="1269001123"/>
                  </a:ext>
                </a:extLst>
              </a:tr>
              <a:tr h="2480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1."Extensive (political)"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9.9%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12.4%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u="none" strike="noStrike">
                          <a:effectLst/>
                        </a:rPr>
                        <a:t>14.3%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11.9%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16.3%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14.8%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19.6%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10.7%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15.6%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extLst>
                  <a:ext uri="{0D108BD9-81ED-4DB2-BD59-A6C34878D82A}">
                    <a16:rowId xmlns:a16="http://schemas.microsoft.com/office/drawing/2014/main" val="910999476"/>
                  </a:ext>
                </a:extLst>
              </a:tr>
              <a:tr h="2480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2. "Extensive"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19.0%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17.8%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u="none" strike="noStrike">
                          <a:effectLst/>
                        </a:rPr>
                        <a:t>20.5%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21.1%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23.4%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26.2%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21.5%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21.0%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29.7%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23.9%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20.5%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19.9%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extLst>
                  <a:ext uri="{0D108BD9-81ED-4DB2-BD59-A6C34878D82A}">
                    <a16:rowId xmlns:a16="http://schemas.microsoft.com/office/drawing/2014/main" val="1827038795"/>
                  </a:ext>
                </a:extLst>
              </a:tr>
              <a:tr h="4461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3. "General (limited social media)"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3.6%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5.9%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u="none" strike="noStrike">
                          <a:effectLst/>
                        </a:rPr>
                        <a:t>4.9%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4.3%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5.5%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7.3%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3.6%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2.4%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4.3%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extLst>
                  <a:ext uri="{0D108BD9-81ED-4DB2-BD59-A6C34878D82A}">
                    <a16:rowId xmlns:a16="http://schemas.microsoft.com/office/drawing/2014/main" val="1020290997"/>
                  </a:ext>
                </a:extLst>
              </a:tr>
              <a:tr h="4461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4. "General (social media)"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15.5%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12.5%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u="none" strike="noStrike">
                          <a:effectLst/>
                        </a:rPr>
                        <a:t>15.6%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15.8%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15.3%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11.6%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14.1%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extLst>
                  <a:ext uri="{0D108BD9-81ED-4DB2-BD59-A6C34878D82A}">
                    <a16:rowId xmlns:a16="http://schemas.microsoft.com/office/drawing/2014/main" val="4062159352"/>
                  </a:ext>
                </a:extLst>
              </a:tr>
              <a:tr h="2480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5. "S&amp;E"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u="none" strike="noStrike">
                          <a:effectLst/>
                        </a:rPr>
                        <a:t>16.6%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19.5%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16.2%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17.1%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16.5%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21.1%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17.9%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13.4%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11.8%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extLst>
                  <a:ext uri="{0D108BD9-81ED-4DB2-BD59-A6C34878D82A}">
                    <a16:rowId xmlns:a16="http://schemas.microsoft.com/office/drawing/2014/main" val="1673248865"/>
                  </a:ext>
                </a:extLst>
              </a:tr>
              <a:tr h="4461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6. "Limited (social media)"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15.1%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12.4%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u="none" strike="noStrike">
                          <a:effectLst/>
                        </a:rPr>
                        <a:t>14.0%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10.5%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18.9%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9.8%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11.7%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13.1%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13.7%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16.2%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extLst>
                  <a:ext uri="{0D108BD9-81ED-4DB2-BD59-A6C34878D82A}">
                    <a16:rowId xmlns:a16="http://schemas.microsoft.com/office/drawing/2014/main" val="42768656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7. "Limited (limited social media)"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13.1%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u="none" strike="noStrike">
                          <a:effectLst/>
                        </a:rPr>
                        <a:t>7.1%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7.9%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8.9%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7.3%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6.6%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5.5%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8.1%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extLst>
                  <a:ext uri="{0D108BD9-81ED-4DB2-BD59-A6C34878D82A}">
                    <a16:rowId xmlns:a16="http://schemas.microsoft.com/office/drawing/2014/main" val="2241050225"/>
                  </a:ext>
                </a:extLst>
              </a:tr>
              <a:tr h="2480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300" u="none" strike="noStrike">
                          <a:effectLst/>
                        </a:rPr>
                        <a:t>8. "Non-users"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5.7%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17.0%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b="1" u="none" strike="noStrike">
                          <a:effectLst/>
                        </a:rPr>
                        <a:t>7.0%</a:t>
                      </a:r>
                      <a:endParaRPr lang="en-GB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8.2%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9.3%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4.0%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8.1%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7.3%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1.8%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8.7%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15.7%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300" u="none" strike="noStrike">
                          <a:effectLst/>
                        </a:rPr>
                        <a:t>6.0%</a:t>
                      </a:r>
                      <a:endParaRPr lang="en-GB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34" marR="10234" marT="10234" marB="0" anchor="b"/>
                </a:tc>
                <a:extLst>
                  <a:ext uri="{0D108BD9-81ED-4DB2-BD59-A6C34878D82A}">
                    <a16:rowId xmlns:a16="http://schemas.microsoft.com/office/drawing/2014/main" val="147080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3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8C2D-23FE-DF49-7E49-2D4C3899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Limited users (both types) – key factors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52F6C0-CABF-694F-1181-3E2DF40A7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678"/>
          <a:stretch/>
        </p:blipFill>
        <p:spPr>
          <a:xfrm>
            <a:off x="838200" y="1624698"/>
            <a:ext cx="5526024" cy="486817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D2A12-4C54-1EEB-A02B-B15D092C2A3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72784" y="1825625"/>
            <a:ext cx="5221224" cy="4351338"/>
          </a:xfrm>
        </p:spPr>
        <p:txBody>
          <a:bodyPr>
            <a:normAutofit/>
          </a:bodyPr>
          <a:lstStyle/>
          <a:p>
            <a:r>
              <a:rPr lang="en-US" sz="1400" dirty="0"/>
              <a:t>As compared to other users</a:t>
            </a:r>
          </a:p>
          <a:p>
            <a:pPr lvl="1"/>
            <a:r>
              <a:rPr lang="en-US" sz="1400" dirty="0"/>
              <a:t>Unlikely to have post 18 education</a:t>
            </a:r>
          </a:p>
          <a:p>
            <a:pPr lvl="1"/>
            <a:r>
              <a:rPr lang="en-US" sz="1400" dirty="0"/>
              <a:t>More likely to be less confident about their literacy</a:t>
            </a:r>
          </a:p>
          <a:p>
            <a:pPr lvl="1"/>
            <a:r>
              <a:rPr lang="en-US" sz="1400" dirty="0"/>
              <a:t>More likely to have a health condition that impacts life</a:t>
            </a:r>
          </a:p>
          <a:p>
            <a:pPr lvl="1"/>
            <a:r>
              <a:rPr lang="en-US" sz="1400" dirty="0"/>
              <a:t>Likely to be in social housing as</a:t>
            </a:r>
          </a:p>
          <a:p>
            <a:pPr lvl="2"/>
            <a:r>
              <a:rPr lang="en-US" sz="1400" dirty="0"/>
              <a:t>Unlikely to own their home</a:t>
            </a:r>
          </a:p>
          <a:p>
            <a:pPr lvl="2"/>
            <a:r>
              <a:rPr lang="en-US" sz="1400" dirty="0"/>
              <a:t>Unlikely to be in private rented</a:t>
            </a:r>
          </a:p>
          <a:p>
            <a:pPr lvl="1"/>
            <a:r>
              <a:rPr lang="en-US" sz="1400" dirty="0"/>
              <a:t>Likely to be older</a:t>
            </a:r>
          </a:p>
          <a:p>
            <a:pPr lvl="2"/>
            <a:r>
              <a:rPr lang="en-US" sz="1400" dirty="0"/>
              <a:t>Very unlikely to be 35 to 45</a:t>
            </a:r>
          </a:p>
          <a:p>
            <a:pPr lvl="2"/>
            <a:r>
              <a:rPr lang="en-US" sz="1400" dirty="0"/>
              <a:t>Likely to be over 45</a:t>
            </a:r>
          </a:p>
          <a:p>
            <a:pPr lvl="3"/>
            <a:r>
              <a:rPr lang="en-US" sz="1400" dirty="0"/>
              <a:t>Note higher likelihood for some to be under 25 (need to explore – two types may differ by age)</a:t>
            </a:r>
          </a:p>
          <a:p>
            <a:pPr lvl="1"/>
            <a:r>
              <a:rPr lang="en-US" sz="1400" dirty="0"/>
              <a:t>Likely to be lower NRS grade</a:t>
            </a:r>
          </a:p>
          <a:p>
            <a:pPr lvl="2"/>
            <a:r>
              <a:rPr lang="en-US" sz="1400" dirty="0"/>
              <a:t>Very likely to be DE grade</a:t>
            </a:r>
          </a:p>
          <a:p>
            <a:pPr lvl="1"/>
            <a:r>
              <a:rPr lang="en-US" sz="1400" dirty="0"/>
              <a:t>Unlikely to be working</a:t>
            </a:r>
          </a:p>
          <a:p>
            <a:pPr lvl="2"/>
            <a:endParaRPr lang="en-US" sz="1400" dirty="0"/>
          </a:p>
          <a:p>
            <a:pPr lvl="2"/>
            <a:endParaRPr lang="en-US" sz="1400" dirty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748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5FEE-B802-6C30-582A-B7D6C5450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extensive users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632FD1-2AB1-278A-6480-29364746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Limited users are:</a:t>
            </a:r>
          </a:p>
          <a:p>
            <a:pPr lvl="1"/>
            <a:r>
              <a:rPr lang="en-US"/>
              <a:t>8.6 x LESS likely to have a post 18 education</a:t>
            </a:r>
          </a:p>
          <a:p>
            <a:pPr lvl="1"/>
            <a:r>
              <a:rPr lang="en-US"/>
              <a:t>2.1 x MORE likely to have below national median confidence in their literacy</a:t>
            </a:r>
          </a:p>
          <a:p>
            <a:pPr lvl="1"/>
            <a:r>
              <a:rPr lang="en-US"/>
              <a:t>1.8 x LESS likely to be home-owners</a:t>
            </a:r>
          </a:p>
          <a:p>
            <a:pPr lvl="1"/>
            <a:r>
              <a:rPr lang="en-US"/>
              <a:t>10.6 x MORE likely to be 65+ years old</a:t>
            </a:r>
          </a:p>
          <a:p>
            <a:pPr lvl="1"/>
            <a:r>
              <a:rPr lang="en-US"/>
              <a:t>4.3 x MORE likely to be NRS grades D&amp;E</a:t>
            </a:r>
          </a:p>
          <a:p>
            <a:pPr lvl="1"/>
            <a:r>
              <a:rPr lang="en-US"/>
              <a:t>1.3 x LESS likely to be working</a:t>
            </a:r>
          </a:p>
          <a:p>
            <a:pPr lvl="1"/>
            <a:r>
              <a:rPr lang="en-US"/>
              <a:t>1.1 x MORE likely to be retired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8FDC-DDDE-060A-B2D3-5FA65B55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Education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B38B2FF-79CF-FC48-0417-561CD9EF6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0883"/>
            <a:ext cx="5157787" cy="4631992"/>
          </a:xfrm>
        </p:spPr>
        <p:txBody>
          <a:bodyPr>
            <a:normAutofit/>
          </a:bodyPr>
          <a:lstStyle/>
          <a:p>
            <a:r>
              <a:rPr lang="en-US"/>
              <a:t>Extensive users are very likely to have a post 16 education</a:t>
            </a:r>
          </a:p>
          <a:p>
            <a:r>
              <a:rPr lang="en-US"/>
              <a:t>S&amp;E and limited users are more likely to only have education up to 16</a:t>
            </a:r>
          </a:p>
          <a:p>
            <a:endParaRPr lang="en-US"/>
          </a:p>
        </p:txBody>
      </p:sp>
      <p:pic>
        <p:nvPicPr>
          <p:cNvPr id="8" name="Content Placeholder 7" descr="Chart, bar chart&#10;&#10;Description automatically generated">
            <a:extLst>
              <a:ext uri="{FF2B5EF4-FFF2-40B4-BE49-F238E27FC236}">
                <a16:creationId xmlns:a16="http://schemas.microsoft.com/office/drawing/2014/main" id="{A8E13686-2BE9-FA11-3CD2-7657BE9AF52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994301" y="703385"/>
            <a:ext cx="5789490" cy="5789490"/>
          </a:xfrm>
          <a:noFill/>
        </p:spPr>
      </p:pic>
    </p:spTree>
    <p:extLst>
      <p:ext uri="{BB962C8B-B14F-4D97-AF65-F5344CB8AC3E}">
        <p14:creationId xmlns:p14="http://schemas.microsoft.com/office/powerpoint/2010/main" val="2173710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 DIGITAL V2 POWERPOINT TEMPLATE.potx" id="{CAE9B5D4-8B90-4FFA-A1F0-7035EEB7B95A}" vid="{FBD6CD78-4D94-46E9-8FAF-5251274693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2AAFCCCEDC8B48861E44355C0EF36E" ma:contentTypeVersion="15" ma:contentTypeDescription="Create a new document." ma:contentTypeScope="" ma:versionID="a4f75e3725cba6dc82ccbc799f821c33">
  <xsd:schema xmlns:xsd="http://www.w3.org/2001/XMLSchema" xmlns:xs="http://www.w3.org/2001/XMLSchema" xmlns:p="http://schemas.microsoft.com/office/2006/metadata/properties" xmlns:ns2="0727ed60-058e-4af4-bd84-6a2d845443a9" xmlns:ns3="b101ca23-4e84-42b9-a905-d5a1bd3cbe20" targetNamespace="http://schemas.microsoft.com/office/2006/metadata/properties" ma:root="true" ma:fieldsID="f1a3b37f3510716d37d7aa01fb65a0ff" ns2:_="" ns3:_="">
    <xsd:import namespace="0727ed60-058e-4af4-bd84-6a2d845443a9"/>
    <xsd:import namespace="b101ca23-4e84-42b9-a905-d5a1bd3cbe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27ed60-058e-4af4-bd84-6a2d84544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e4fde04-eaf7-46f4-90d8-754f3b92dd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01ca23-4e84-42b9-a905-d5a1bd3cbe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18f7cf-87b3-4f49-ad06-785ca6b59149}" ma:internalName="TaxCatchAll" ma:showField="CatchAllData" ma:web="b101ca23-4e84-42b9-a905-d5a1bd3cbe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27ed60-058e-4af4-bd84-6a2d845443a9">
      <Terms xmlns="http://schemas.microsoft.com/office/infopath/2007/PartnerControls"/>
    </lcf76f155ced4ddcb4097134ff3c332f>
    <TaxCatchAll xmlns="b101ca23-4e84-42b9-a905-d5a1bd3cbe20" xsi:nil="true"/>
  </documentManagement>
</p:properties>
</file>

<file path=customXml/itemProps1.xml><?xml version="1.0" encoding="utf-8"?>
<ds:datastoreItem xmlns:ds="http://schemas.openxmlformats.org/officeDocument/2006/customXml" ds:itemID="{5A72F1ED-1D74-45A2-B894-11604FBE0C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84DA39-CBC4-4E8F-84C1-16C723C8C2E0}">
  <ds:schemaRefs>
    <ds:schemaRef ds:uri="0727ed60-058e-4af4-bd84-6a2d845443a9"/>
    <ds:schemaRef ds:uri="b101ca23-4e84-42b9-a905-d5a1bd3cbe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C986F22-99D1-42EB-9D61-D2579704566C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b101ca23-4e84-42b9-a905-d5a1bd3cbe20"/>
    <ds:schemaRef ds:uri="0727ed60-058e-4af4-bd84-6a2d845443a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3154</Words>
  <Application>Microsoft Office PowerPoint</Application>
  <PresentationFormat>Widescreen</PresentationFormat>
  <Paragraphs>463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Social Housing Digital Inclusion Pilot Programme- Research Sharing Series Innovative ways of working to empower people to thrive</vt:lpstr>
      <vt:lpstr>GMCA Social Housing Pilot</vt:lpstr>
      <vt:lpstr>National Picture</vt:lpstr>
      <vt:lpstr>User types – very similar to prior years</vt:lpstr>
      <vt:lpstr>Overall proportions</vt:lpstr>
      <vt:lpstr>Overall national / regional proportions</vt:lpstr>
      <vt:lpstr>Limited users (both types) – key factors</vt:lpstr>
      <vt:lpstr>Compared to extensive users</vt:lpstr>
      <vt:lpstr>Education</vt:lpstr>
      <vt:lpstr>Literacy</vt:lpstr>
      <vt:lpstr>Social housing</vt:lpstr>
      <vt:lpstr>Age</vt:lpstr>
      <vt:lpstr>Socio-economic status</vt:lpstr>
      <vt:lpstr>Non-users</vt:lpstr>
      <vt:lpstr>Non-users most likely to have no education</vt:lpstr>
      <vt:lpstr>Non-users likely to lack literacy confidence</vt:lpstr>
      <vt:lpstr>Non-users more likely to have a health impact</vt:lpstr>
      <vt:lpstr>Non-users more likely to be over 65+</vt:lpstr>
      <vt:lpstr>Non-users more likely to be NRS D&amp;E</vt:lpstr>
      <vt:lpstr>What does this mean for GM?</vt:lpstr>
      <vt:lpstr>Map of Greater Manchester – digital inclusion statistics </vt:lpstr>
      <vt:lpstr>Pilot objectives</vt:lpstr>
      <vt:lpstr>GM Pilots are intended to determine what a sustainable model for digital inclusion for social housing providers</vt:lpstr>
      <vt:lpstr>‘Digital exclusion is everyone’s problem, but no one is owning it.’</vt:lpstr>
      <vt:lpstr>Evaluation approach</vt:lpstr>
      <vt:lpstr>Project: Get Online Greater Manchester: Digital inclusion pilot for social housing residents</vt:lpstr>
      <vt:lpstr>Research and evaluation approach</vt:lpstr>
      <vt:lpstr>Baseline data</vt:lpstr>
      <vt:lpstr>Initial findings – Stockport Survey</vt:lpstr>
      <vt:lpstr>Age</vt:lpstr>
      <vt:lpstr>Disability</vt:lpstr>
      <vt:lpstr>4 areas with highest (39-57%) non-users</vt:lpstr>
      <vt:lpstr>Smartphones and tablets are main devices</vt:lpstr>
      <vt:lpstr>Devices and age groups</vt:lpstr>
      <vt:lpstr>Lots of people dependent on data</vt:lpstr>
      <vt:lpstr>Device access</vt:lpstr>
      <vt:lpstr>Reported internet use is mainly social</vt:lpstr>
      <vt:lpstr>15-20% of older adults have not engaged with local online services</vt:lpstr>
      <vt:lpstr>Southway homes focus groups</vt:lpstr>
      <vt:lpstr>Young people</vt:lpstr>
      <vt:lpstr>Older adults</vt:lpstr>
      <vt:lpstr>Social Tariffs</vt:lpstr>
      <vt:lpstr>Nationally citizens are not aware of social tariffs</vt:lpstr>
      <vt:lpstr>Nationally 39% of people who could claim a social tariff did not think it was aimed at them</vt:lpstr>
      <vt:lpstr>Yet of those who can get a social tariff 20% have had challenges paying for digital</vt:lpstr>
      <vt:lpstr>And having had challenges paying for digital does not affect attitudes to social tariffs (no statistical link)</vt:lpstr>
      <vt:lpstr>Yet… nationally all income groups struggling with cost of digital – poorest least confident they can pay</vt:lpstr>
      <vt:lpstr>Stockport - accessing social tariffs</vt:lpstr>
      <vt:lpstr>Stockport tenants do not want to pay more than £15 for a social tariff </vt:lpstr>
      <vt:lpstr>Stockport reasons for not wanting a social tariff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Millward, Lauren</dc:creator>
  <cp:lastModifiedBy>Millward, Lauren</cp:lastModifiedBy>
  <cp:revision>5</cp:revision>
  <dcterms:created xsi:type="dcterms:W3CDTF">2021-03-25T14:22:00Z</dcterms:created>
  <dcterms:modified xsi:type="dcterms:W3CDTF">2022-12-02T14:43:49Z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0x0101003D2AAFCCCEDC8B48861E44355C0EF36E</vt:lpwstr>
  </property>
  <property fmtid="{D5CDD505-2E9C-101B-9397-08002B2CF9AE}" pid="3" name="MediaServiceImageTags">
    <vt:lpwstr/>
  </property>
</Properties>
</file>