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1530" r:id="rId6"/>
    <p:sldId id="6938" r:id="rId7"/>
    <p:sldId id="6937" r:id="rId8"/>
    <p:sldId id="6939" r:id="rId9"/>
    <p:sldId id="6956" r:id="rId10"/>
    <p:sldId id="6942"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EBA38B-9D5F-4EE1-A643-0B20B49AB283}" v="4" dt="2022-12-21T13:11:32.525"/>
    <p1510:client id="{F7C92AB4-CA9A-4F7E-B07F-C158E9E2B01C}" v="2880" vWet="2882" dt="2022-12-21T13:11:07.10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92" autoAdjust="0"/>
  </p:normalViewPr>
  <p:slideViewPr>
    <p:cSldViewPr snapToGrid="0">
      <p:cViewPr varScale="1">
        <p:scale>
          <a:sx n="62" d="100"/>
          <a:sy n="62" d="100"/>
        </p:scale>
        <p:origin x="160" y="56"/>
      </p:cViewPr>
      <p:guideLst/>
    </p:cSldViewPr>
  </p:slideViewPr>
  <p:outlineViewPr>
    <p:cViewPr>
      <p:scale>
        <a:sx n="33" d="100"/>
        <a:sy n="33" d="100"/>
      </p:scale>
      <p:origin x="0" y="-3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258A40-2E42-434F-8301-182E387718E6}" type="doc">
      <dgm:prSet loTypeId="urn:microsoft.com/office/officeart/2005/8/layout/chart3" loCatId="cycle" qsTypeId="urn:microsoft.com/office/officeart/2005/8/quickstyle/simple1" qsCatId="simple" csTypeId="urn:microsoft.com/office/officeart/2005/8/colors/accent0_3" csCatId="mainScheme" phldr="1"/>
      <dgm:spPr/>
    </dgm:pt>
    <dgm:pt modelId="{C5BD5D14-0BB4-4FD9-A31B-18AA0869F5C3}">
      <dgm:prSet phldrT="[Text]"/>
      <dgm:spPr/>
      <dgm:t>
        <a:bodyPr/>
        <a:lstStyle/>
        <a:p>
          <a:r>
            <a:rPr lang="en-GB">
              <a:latin typeface="Arial" panose="020B0604020202020204" pitchFamily="34" charset="0"/>
              <a:cs typeface="Arial" panose="020B0604020202020204" pitchFamily="34" charset="0"/>
            </a:rPr>
            <a:t>ISP Responsible Business </a:t>
          </a:r>
        </a:p>
      </dgm:t>
    </dgm:pt>
    <dgm:pt modelId="{84844D24-48D1-4D77-A3D5-2FF7F91E38D2}" type="parTrans" cxnId="{2588E22D-9211-49AE-B8BB-C26A09167D45}">
      <dgm:prSet/>
      <dgm:spPr/>
      <dgm:t>
        <a:bodyPr/>
        <a:lstStyle/>
        <a:p>
          <a:endParaRPr lang="en-GB">
            <a:latin typeface="Arial" panose="020B0604020202020204" pitchFamily="34" charset="0"/>
            <a:cs typeface="Arial" panose="020B0604020202020204" pitchFamily="34" charset="0"/>
          </a:endParaRPr>
        </a:p>
      </dgm:t>
    </dgm:pt>
    <dgm:pt modelId="{042596CF-F98E-49BC-A7C2-BCA3B5D0111F}" type="sibTrans" cxnId="{2588E22D-9211-49AE-B8BB-C26A09167D45}">
      <dgm:prSet/>
      <dgm:spPr/>
      <dgm:t>
        <a:bodyPr/>
        <a:lstStyle/>
        <a:p>
          <a:endParaRPr lang="en-GB">
            <a:latin typeface="Arial" panose="020B0604020202020204" pitchFamily="34" charset="0"/>
            <a:cs typeface="Arial" panose="020B0604020202020204" pitchFamily="34" charset="0"/>
          </a:endParaRPr>
        </a:p>
      </dgm:t>
    </dgm:pt>
    <dgm:pt modelId="{235E9136-4586-4470-B9EF-60EDF519197E}">
      <dgm:prSet phldrT="[Text]"/>
      <dgm:spPr/>
      <dgm:t>
        <a:bodyPr/>
        <a:lstStyle/>
        <a:p>
          <a:r>
            <a:rPr lang="en-GB">
              <a:latin typeface="Arial" panose="020B0604020202020204" pitchFamily="34" charset="0"/>
              <a:cs typeface="Arial" panose="020B0604020202020204" pitchFamily="34" charset="0"/>
            </a:rPr>
            <a:t>Housing provider services /Local authority services/ Gov’t Intervention</a:t>
          </a:r>
        </a:p>
      </dgm:t>
    </dgm:pt>
    <dgm:pt modelId="{9F394095-F0D9-49D3-BA36-DA4DF9DF5124}" type="parTrans" cxnId="{6889E90C-19CF-4697-93AB-8483D3ED7194}">
      <dgm:prSet/>
      <dgm:spPr/>
      <dgm:t>
        <a:bodyPr/>
        <a:lstStyle/>
        <a:p>
          <a:endParaRPr lang="en-GB">
            <a:latin typeface="Arial" panose="020B0604020202020204" pitchFamily="34" charset="0"/>
            <a:cs typeface="Arial" panose="020B0604020202020204" pitchFamily="34" charset="0"/>
          </a:endParaRPr>
        </a:p>
      </dgm:t>
    </dgm:pt>
    <dgm:pt modelId="{CFB691C3-5337-4812-856F-63B56B95F2AE}" type="sibTrans" cxnId="{6889E90C-19CF-4697-93AB-8483D3ED7194}">
      <dgm:prSet/>
      <dgm:spPr/>
      <dgm:t>
        <a:bodyPr/>
        <a:lstStyle/>
        <a:p>
          <a:endParaRPr lang="en-GB">
            <a:latin typeface="Arial" panose="020B0604020202020204" pitchFamily="34" charset="0"/>
            <a:cs typeface="Arial" panose="020B0604020202020204" pitchFamily="34" charset="0"/>
          </a:endParaRPr>
        </a:p>
      </dgm:t>
    </dgm:pt>
    <dgm:pt modelId="{65A89B1D-E4D5-42DE-B7D2-B5B38A057DF4}">
      <dgm:prSet phldrT="[Text]"/>
      <dgm:spPr/>
      <dgm:t>
        <a:bodyPr/>
        <a:lstStyle/>
        <a:p>
          <a:r>
            <a:rPr lang="en-GB">
              <a:latin typeface="Arial" panose="020B0604020202020204" pitchFamily="34" charset="0"/>
              <a:cs typeface="Arial" panose="020B0604020202020204" pitchFamily="34" charset="0"/>
            </a:rPr>
            <a:t>ISP Commercial Opportunity</a:t>
          </a:r>
        </a:p>
      </dgm:t>
    </dgm:pt>
    <dgm:pt modelId="{F98ADDA6-5F05-4A23-8C73-1DC89D73DA73}" type="parTrans" cxnId="{907E901A-0B17-470E-8744-18DD1BC69381}">
      <dgm:prSet/>
      <dgm:spPr/>
      <dgm:t>
        <a:bodyPr/>
        <a:lstStyle/>
        <a:p>
          <a:endParaRPr lang="en-GB">
            <a:latin typeface="Arial" panose="020B0604020202020204" pitchFamily="34" charset="0"/>
            <a:cs typeface="Arial" panose="020B0604020202020204" pitchFamily="34" charset="0"/>
          </a:endParaRPr>
        </a:p>
      </dgm:t>
    </dgm:pt>
    <dgm:pt modelId="{C6559CD9-56C5-4B78-8FC1-49457CCA265C}" type="sibTrans" cxnId="{907E901A-0B17-470E-8744-18DD1BC69381}">
      <dgm:prSet/>
      <dgm:spPr/>
      <dgm:t>
        <a:bodyPr/>
        <a:lstStyle/>
        <a:p>
          <a:endParaRPr lang="en-GB">
            <a:latin typeface="Arial" panose="020B0604020202020204" pitchFamily="34" charset="0"/>
            <a:cs typeface="Arial" panose="020B0604020202020204" pitchFamily="34" charset="0"/>
          </a:endParaRPr>
        </a:p>
      </dgm:t>
    </dgm:pt>
    <dgm:pt modelId="{35F90303-6BD9-48E9-8527-00FD204EF3CC}" type="pres">
      <dgm:prSet presAssocID="{79258A40-2E42-434F-8301-182E387718E6}" presName="compositeShape" presStyleCnt="0">
        <dgm:presLayoutVars>
          <dgm:chMax val="7"/>
          <dgm:dir/>
          <dgm:resizeHandles val="exact"/>
        </dgm:presLayoutVars>
      </dgm:prSet>
      <dgm:spPr/>
    </dgm:pt>
    <dgm:pt modelId="{E568A9BE-46AA-4B78-9580-E5BB9F2E0E6D}" type="pres">
      <dgm:prSet presAssocID="{79258A40-2E42-434F-8301-182E387718E6}" presName="wedge1" presStyleLbl="node1" presStyleIdx="0" presStyleCnt="3" custLinFactNeighborX="-2790" custLinFactNeighborY="1860"/>
      <dgm:spPr/>
    </dgm:pt>
    <dgm:pt modelId="{7BA8F4EE-A950-455E-9297-C39277C4E6D0}" type="pres">
      <dgm:prSet presAssocID="{79258A40-2E42-434F-8301-182E387718E6}" presName="wedge1Tx" presStyleLbl="node1" presStyleIdx="0" presStyleCnt="3">
        <dgm:presLayoutVars>
          <dgm:chMax val="0"/>
          <dgm:chPref val="0"/>
          <dgm:bulletEnabled val="1"/>
        </dgm:presLayoutVars>
      </dgm:prSet>
      <dgm:spPr/>
    </dgm:pt>
    <dgm:pt modelId="{98D1B2FE-F9A2-49A8-BB7B-8318DFAFF5B2}" type="pres">
      <dgm:prSet presAssocID="{79258A40-2E42-434F-8301-182E387718E6}" presName="wedge2" presStyleLbl="node1" presStyleIdx="1" presStyleCnt="3" custLinFactNeighborX="-744" custLinFactNeighborY="3348"/>
      <dgm:spPr/>
    </dgm:pt>
    <dgm:pt modelId="{64BEB663-F1CA-4556-A4FC-3B9ED0923B36}" type="pres">
      <dgm:prSet presAssocID="{79258A40-2E42-434F-8301-182E387718E6}" presName="wedge2Tx" presStyleLbl="node1" presStyleIdx="1" presStyleCnt="3">
        <dgm:presLayoutVars>
          <dgm:chMax val="0"/>
          <dgm:chPref val="0"/>
          <dgm:bulletEnabled val="1"/>
        </dgm:presLayoutVars>
      </dgm:prSet>
      <dgm:spPr/>
    </dgm:pt>
    <dgm:pt modelId="{50A7A1CE-22CD-4BF5-8301-D41E6CBC1706}" type="pres">
      <dgm:prSet presAssocID="{79258A40-2E42-434F-8301-182E387718E6}" presName="wedge3" presStyleLbl="node1" presStyleIdx="2" presStyleCnt="3" custLinFactNeighborX="-3720" custLinFactNeighborY="-1488"/>
      <dgm:spPr/>
    </dgm:pt>
    <dgm:pt modelId="{F82DEDA3-6761-4BD8-8F65-7CC7F67F32D8}" type="pres">
      <dgm:prSet presAssocID="{79258A40-2E42-434F-8301-182E387718E6}" presName="wedge3Tx" presStyleLbl="node1" presStyleIdx="2" presStyleCnt="3">
        <dgm:presLayoutVars>
          <dgm:chMax val="0"/>
          <dgm:chPref val="0"/>
          <dgm:bulletEnabled val="1"/>
        </dgm:presLayoutVars>
      </dgm:prSet>
      <dgm:spPr/>
    </dgm:pt>
  </dgm:ptLst>
  <dgm:cxnLst>
    <dgm:cxn modelId="{6889E90C-19CF-4697-93AB-8483D3ED7194}" srcId="{79258A40-2E42-434F-8301-182E387718E6}" destId="{235E9136-4586-4470-B9EF-60EDF519197E}" srcOrd="1" destOrd="0" parTransId="{9F394095-F0D9-49D3-BA36-DA4DF9DF5124}" sibTransId="{CFB691C3-5337-4812-856F-63B56B95F2AE}"/>
    <dgm:cxn modelId="{907E901A-0B17-470E-8744-18DD1BC69381}" srcId="{79258A40-2E42-434F-8301-182E387718E6}" destId="{65A89B1D-E4D5-42DE-B7D2-B5B38A057DF4}" srcOrd="2" destOrd="0" parTransId="{F98ADDA6-5F05-4A23-8C73-1DC89D73DA73}" sibTransId="{C6559CD9-56C5-4B78-8FC1-49457CCA265C}"/>
    <dgm:cxn modelId="{2588E22D-9211-49AE-B8BB-C26A09167D45}" srcId="{79258A40-2E42-434F-8301-182E387718E6}" destId="{C5BD5D14-0BB4-4FD9-A31B-18AA0869F5C3}" srcOrd="0" destOrd="0" parTransId="{84844D24-48D1-4D77-A3D5-2FF7F91E38D2}" sibTransId="{042596CF-F98E-49BC-A7C2-BCA3B5D0111F}"/>
    <dgm:cxn modelId="{3526F26E-FAE5-4AAC-87E9-B25FD34AFD4F}" type="presOf" srcId="{65A89B1D-E4D5-42DE-B7D2-B5B38A057DF4}" destId="{50A7A1CE-22CD-4BF5-8301-D41E6CBC1706}" srcOrd="0" destOrd="0" presId="urn:microsoft.com/office/officeart/2005/8/layout/chart3"/>
    <dgm:cxn modelId="{5D2A8978-E9D0-4C23-9818-76705A093B20}" type="presOf" srcId="{C5BD5D14-0BB4-4FD9-A31B-18AA0869F5C3}" destId="{7BA8F4EE-A950-455E-9297-C39277C4E6D0}" srcOrd="1" destOrd="0" presId="urn:microsoft.com/office/officeart/2005/8/layout/chart3"/>
    <dgm:cxn modelId="{1468E493-617E-40F7-A0D2-EA05849D6102}" type="presOf" srcId="{235E9136-4586-4470-B9EF-60EDF519197E}" destId="{98D1B2FE-F9A2-49A8-BB7B-8318DFAFF5B2}" srcOrd="0" destOrd="0" presId="urn:microsoft.com/office/officeart/2005/8/layout/chart3"/>
    <dgm:cxn modelId="{3DA5C5D8-41C6-4209-A1C1-7D4F0418DBE5}" type="presOf" srcId="{65A89B1D-E4D5-42DE-B7D2-B5B38A057DF4}" destId="{F82DEDA3-6761-4BD8-8F65-7CC7F67F32D8}" srcOrd="1" destOrd="0" presId="urn:microsoft.com/office/officeart/2005/8/layout/chart3"/>
    <dgm:cxn modelId="{7937E9DD-1CC6-4D31-BB70-E1F2E7468E97}" type="presOf" srcId="{79258A40-2E42-434F-8301-182E387718E6}" destId="{35F90303-6BD9-48E9-8527-00FD204EF3CC}" srcOrd="0" destOrd="0" presId="urn:microsoft.com/office/officeart/2005/8/layout/chart3"/>
    <dgm:cxn modelId="{BDAE7DEB-4A2D-4A6D-A86E-9BEA0CBB52A7}" type="presOf" srcId="{C5BD5D14-0BB4-4FD9-A31B-18AA0869F5C3}" destId="{E568A9BE-46AA-4B78-9580-E5BB9F2E0E6D}" srcOrd="0" destOrd="0" presId="urn:microsoft.com/office/officeart/2005/8/layout/chart3"/>
    <dgm:cxn modelId="{99EF87F3-5631-44D7-97EF-83FDDFC26C23}" type="presOf" srcId="{235E9136-4586-4470-B9EF-60EDF519197E}" destId="{64BEB663-F1CA-4556-A4FC-3B9ED0923B36}" srcOrd="1" destOrd="0" presId="urn:microsoft.com/office/officeart/2005/8/layout/chart3"/>
    <dgm:cxn modelId="{4CA30C25-C065-41B7-98CA-D40B3028DB70}" type="presParOf" srcId="{35F90303-6BD9-48E9-8527-00FD204EF3CC}" destId="{E568A9BE-46AA-4B78-9580-E5BB9F2E0E6D}" srcOrd="0" destOrd="0" presId="urn:microsoft.com/office/officeart/2005/8/layout/chart3"/>
    <dgm:cxn modelId="{3927159D-1723-4EFF-9EB1-4BBE2E0BEB16}" type="presParOf" srcId="{35F90303-6BD9-48E9-8527-00FD204EF3CC}" destId="{7BA8F4EE-A950-455E-9297-C39277C4E6D0}" srcOrd="1" destOrd="0" presId="urn:microsoft.com/office/officeart/2005/8/layout/chart3"/>
    <dgm:cxn modelId="{4DD4C405-1A89-4601-864B-63D7268AC3EF}" type="presParOf" srcId="{35F90303-6BD9-48E9-8527-00FD204EF3CC}" destId="{98D1B2FE-F9A2-49A8-BB7B-8318DFAFF5B2}" srcOrd="2" destOrd="0" presId="urn:microsoft.com/office/officeart/2005/8/layout/chart3"/>
    <dgm:cxn modelId="{F003203C-9C47-4FCD-BCAE-F637C7192B69}" type="presParOf" srcId="{35F90303-6BD9-48E9-8527-00FD204EF3CC}" destId="{64BEB663-F1CA-4556-A4FC-3B9ED0923B36}" srcOrd="3" destOrd="0" presId="urn:microsoft.com/office/officeart/2005/8/layout/chart3"/>
    <dgm:cxn modelId="{F64CAF20-62F5-43B0-8E07-5214DEACFB6C}" type="presParOf" srcId="{35F90303-6BD9-48E9-8527-00FD204EF3CC}" destId="{50A7A1CE-22CD-4BF5-8301-D41E6CBC1706}" srcOrd="4" destOrd="0" presId="urn:microsoft.com/office/officeart/2005/8/layout/chart3"/>
    <dgm:cxn modelId="{BF0EDC7F-4A76-4ACF-8702-E10E12AB50BA}" type="presParOf" srcId="{35F90303-6BD9-48E9-8527-00FD204EF3CC}" destId="{F82DEDA3-6761-4BD8-8F65-7CC7F67F32D8}"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48685-29CC-405D-96CD-B2417131D482}" type="doc">
      <dgm:prSet loTypeId="urn:microsoft.com/office/officeart/2005/8/layout/list1" loCatId="list" qsTypeId="urn:microsoft.com/office/officeart/2005/8/quickstyle/simple4" qsCatId="simple" csTypeId="urn:microsoft.com/office/officeart/2005/8/colors/accent1_2" csCatId="accent1"/>
      <dgm:spPr/>
      <dgm:t>
        <a:bodyPr/>
        <a:lstStyle/>
        <a:p>
          <a:endParaRPr lang="en-US"/>
        </a:p>
      </dgm:t>
    </dgm:pt>
    <dgm:pt modelId="{95721C01-9D6D-46B7-9DC8-6833BE8C7D02}">
      <dgm:prSet/>
      <dgm:spPr/>
      <dgm:t>
        <a:bodyPr/>
        <a:lstStyle/>
        <a:p>
          <a:r>
            <a:rPr lang="en-US">
              <a:latin typeface="Arial" panose="020B0604020202020204" pitchFamily="34" charset="0"/>
              <a:cs typeface="Arial" panose="020B0604020202020204" pitchFamily="34" charset="0"/>
            </a:rPr>
            <a:t>Social Housing Providers</a:t>
          </a:r>
        </a:p>
      </dgm:t>
    </dgm:pt>
    <dgm:pt modelId="{AD413F6B-8F47-4D1F-ADF6-AF082F153B18}" type="parTrans" cxnId="{0C1359EE-54D1-4EAE-B1B0-46123AF6D456}">
      <dgm:prSet/>
      <dgm:spPr/>
      <dgm:t>
        <a:bodyPr/>
        <a:lstStyle/>
        <a:p>
          <a:endParaRPr lang="en-US">
            <a:latin typeface="Arial" panose="020B0604020202020204" pitchFamily="34" charset="0"/>
            <a:cs typeface="Arial" panose="020B0604020202020204" pitchFamily="34" charset="0"/>
          </a:endParaRPr>
        </a:p>
      </dgm:t>
    </dgm:pt>
    <dgm:pt modelId="{4DDED8C9-EDED-496D-AC5B-492A3D481452}" type="sibTrans" cxnId="{0C1359EE-54D1-4EAE-B1B0-46123AF6D456}">
      <dgm:prSet/>
      <dgm:spPr/>
      <dgm:t>
        <a:bodyPr/>
        <a:lstStyle/>
        <a:p>
          <a:endParaRPr lang="en-US">
            <a:latin typeface="Arial" panose="020B0604020202020204" pitchFamily="34" charset="0"/>
            <a:cs typeface="Arial" panose="020B0604020202020204" pitchFamily="34" charset="0"/>
          </a:endParaRPr>
        </a:p>
      </dgm:t>
    </dgm:pt>
    <dgm:pt modelId="{409C8D30-1B3C-41A8-9A18-D903B3A6EABF}">
      <dgm:prSet/>
      <dgm:spPr/>
      <dgm:t>
        <a:bodyPr/>
        <a:lstStyle/>
        <a:p>
          <a:r>
            <a:rPr lang="en-US" dirty="0">
              <a:latin typeface="Arial" panose="020B0604020202020204" pitchFamily="34" charset="0"/>
              <a:cs typeface="Arial" panose="020B0604020202020204" pitchFamily="34" charset="0"/>
            </a:rPr>
            <a:t>Interviews with key colleagues in all 5 areas</a:t>
          </a:r>
        </a:p>
      </dgm:t>
    </dgm:pt>
    <dgm:pt modelId="{A4A19848-88EC-4644-9C83-7FEE0E454EB0}" type="parTrans" cxnId="{7F569C59-2963-4149-8327-430F7F59D9CE}">
      <dgm:prSet/>
      <dgm:spPr/>
      <dgm:t>
        <a:bodyPr/>
        <a:lstStyle/>
        <a:p>
          <a:endParaRPr lang="en-US">
            <a:latin typeface="Arial" panose="020B0604020202020204" pitchFamily="34" charset="0"/>
            <a:cs typeface="Arial" panose="020B0604020202020204" pitchFamily="34" charset="0"/>
          </a:endParaRPr>
        </a:p>
      </dgm:t>
    </dgm:pt>
    <dgm:pt modelId="{403FA7C0-EF06-45EF-B36B-82936AAFC955}" type="sibTrans" cxnId="{7F569C59-2963-4149-8327-430F7F59D9CE}">
      <dgm:prSet/>
      <dgm:spPr/>
      <dgm:t>
        <a:bodyPr/>
        <a:lstStyle/>
        <a:p>
          <a:endParaRPr lang="en-US">
            <a:latin typeface="Arial" panose="020B0604020202020204" pitchFamily="34" charset="0"/>
            <a:cs typeface="Arial" panose="020B0604020202020204" pitchFamily="34" charset="0"/>
          </a:endParaRPr>
        </a:p>
      </dgm:t>
    </dgm:pt>
    <dgm:pt modelId="{CB61DC58-52B4-4536-B530-9BC4E21BBFA6}">
      <dgm:prSet/>
      <dgm:spPr/>
      <dgm:t>
        <a:bodyPr/>
        <a:lstStyle/>
        <a:p>
          <a:r>
            <a:rPr lang="en-US" dirty="0">
              <a:latin typeface="Arial" panose="020B0604020202020204" pitchFamily="34" charset="0"/>
              <a:cs typeface="Arial" panose="020B0604020202020204" pitchFamily="34" charset="0"/>
            </a:rPr>
            <a:t>Focus groups or individual interviews with residents in all 5 areas</a:t>
          </a:r>
        </a:p>
      </dgm:t>
    </dgm:pt>
    <dgm:pt modelId="{3954E366-B013-438A-872B-CD3ACE7E3FAA}" type="parTrans" cxnId="{DFFD1891-A7D9-44DD-9A1E-308872A7098F}">
      <dgm:prSet/>
      <dgm:spPr/>
      <dgm:t>
        <a:bodyPr/>
        <a:lstStyle/>
        <a:p>
          <a:endParaRPr lang="en-US">
            <a:latin typeface="Arial" panose="020B0604020202020204" pitchFamily="34" charset="0"/>
            <a:cs typeface="Arial" panose="020B0604020202020204" pitchFamily="34" charset="0"/>
          </a:endParaRPr>
        </a:p>
      </dgm:t>
    </dgm:pt>
    <dgm:pt modelId="{47EB99CB-1C7A-4893-89A4-C383BC881969}" type="sibTrans" cxnId="{DFFD1891-A7D9-44DD-9A1E-308872A7098F}">
      <dgm:prSet/>
      <dgm:spPr/>
      <dgm:t>
        <a:bodyPr/>
        <a:lstStyle/>
        <a:p>
          <a:endParaRPr lang="en-US">
            <a:latin typeface="Arial" panose="020B0604020202020204" pitchFamily="34" charset="0"/>
            <a:cs typeface="Arial" panose="020B0604020202020204" pitchFamily="34" charset="0"/>
          </a:endParaRPr>
        </a:p>
      </dgm:t>
    </dgm:pt>
    <dgm:pt modelId="{DADBFBAE-BAC9-436F-84E6-D1CFD45AF35A}">
      <dgm:prSet/>
      <dgm:spPr/>
      <dgm:t>
        <a:bodyPr/>
        <a:lstStyle/>
        <a:p>
          <a:r>
            <a:rPr lang="en-US">
              <a:latin typeface="Arial" panose="020B0604020202020204" pitchFamily="34" charset="0"/>
              <a:cs typeface="Arial" panose="020B0604020202020204" pitchFamily="34" charset="0"/>
            </a:rPr>
            <a:t>Good insights but recruitment numbers varied</a:t>
          </a:r>
        </a:p>
      </dgm:t>
    </dgm:pt>
    <dgm:pt modelId="{18B96DFD-1F78-4C41-A555-3A6758078511}" type="parTrans" cxnId="{57A59410-9753-4957-ABE7-3F8BDC362197}">
      <dgm:prSet/>
      <dgm:spPr/>
      <dgm:t>
        <a:bodyPr/>
        <a:lstStyle/>
        <a:p>
          <a:endParaRPr lang="en-US">
            <a:latin typeface="Arial" panose="020B0604020202020204" pitchFamily="34" charset="0"/>
            <a:cs typeface="Arial" panose="020B0604020202020204" pitchFamily="34" charset="0"/>
          </a:endParaRPr>
        </a:p>
      </dgm:t>
    </dgm:pt>
    <dgm:pt modelId="{98474B3D-E7ED-43A1-9102-95CFCEA0ECD6}" type="sibTrans" cxnId="{57A59410-9753-4957-ABE7-3F8BDC362197}">
      <dgm:prSet/>
      <dgm:spPr/>
      <dgm:t>
        <a:bodyPr/>
        <a:lstStyle/>
        <a:p>
          <a:endParaRPr lang="en-US">
            <a:latin typeface="Arial" panose="020B0604020202020204" pitchFamily="34" charset="0"/>
            <a:cs typeface="Arial" panose="020B0604020202020204" pitchFamily="34" charset="0"/>
          </a:endParaRPr>
        </a:p>
      </dgm:t>
    </dgm:pt>
    <dgm:pt modelId="{17F9439A-8A09-4FA5-815B-36024B8577CE}">
      <dgm:prSet/>
      <dgm:spPr/>
      <dgm:t>
        <a:bodyPr/>
        <a:lstStyle/>
        <a:p>
          <a:r>
            <a:rPr lang="en-US">
              <a:latin typeface="Arial" panose="020B0604020202020204" pitchFamily="34" charset="0"/>
              <a:cs typeface="Arial" panose="020B0604020202020204" pitchFamily="34" charset="0"/>
            </a:rPr>
            <a:t>Reviewing plans for further groups</a:t>
          </a:r>
        </a:p>
      </dgm:t>
    </dgm:pt>
    <dgm:pt modelId="{2BC82CD5-475F-4D0A-A8B6-12EF2E23A40C}" type="parTrans" cxnId="{9AA111B8-647F-4E1E-92A5-DBC8303D8E34}">
      <dgm:prSet/>
      <dgm:spPr/>
      <dgm:t>
        <a:bodyPr/>
        <a:lstStyle/>
        <a:p>
          <a:endParaRPr lang="en-US">
            <a:latin typeface="Arial" panose="020B0604020202020204" pitchFamily="34" charset="0"/>
            <a:cs typeface="Arial" panose="020B0604020202020204" pitchFamily="34" charset="0"/>
          </a:endParaRPr>
        </a:p>
      </dgm:t>
    </dgm:pt>
    <dgm:pt modelId="{5DA310FA-D29E-48C8-8F81-16DEF69E993C}" type="sibTrans" cxnId="{9AA111B8-647F-4E1E-92A5-DBC8303D8E34}">
      <dgm:prSet/>
      <dgm:spPr/>
      <dgm:t>
        <a:bodyPr/>
        <a:lstStyle/>
        <a:p>
          <a:endParaRPr lang="en-US">
            <a:latin typeface="Arial" panose="020B0604020202020204" pitchFamily="34" charset="0"/>
            <a:cs typeface="Arial" panose="020B0604020202020204" pitchFamily="34" charset="0"/>
          </a:endParaRPr>
        </a:p>
      </dgm:t>
    </dgm:pt>
    <dgm:pt modelId="{23F7B9F6-107B-4CB5-B298-F4855625B2D9}">
      <dgm:prSet/>
      <dgm:spPr/>
      <dgm:t>
        <a:bodyPr/>
        <a:lstStyle/>
        <a:p>
          <a:r>
            <a:rPr lang="en-US">
              <a:latin typeface="Arial" panose="020B0604020202020204" pitchFamily="34" charset="0"/>
              <a:cs typeface="Arial" panose="020B0604020202020204" pitchFamily="34" charset="0"/>
            </a:rPr>
            <a:t>Residents online survey ready to go</a:t>
          </a:r>
        </a:p>
      </dgm:t>
    </dgm:pt>
    <dgm:pt modelId="{EE70B0C2-CBAA-4E0A-9BA0-FC972675D0CE}" type="parTrans" cxnId="{61924877-126E-4730-8F4A-4401A21E1E5B}">
      <dgm:prSet/>
      <dgm:spPr/>
      <dgm:t>
        <a:bodyPr/>
        <a:lstStyle/>
        <a:p>
          <a:endParaRPr lang="en-US">
            <a:latin typeface="Arial" panose="020B0604020202020204" pitchFamily="34" charset="0"/>
            <a:cs typeface="Arial" panose="020B0604020202020204" pitchFamily="34" charset="0"/>
          </a:endParaRPr>
        </a:p>
      </dgm:t>
    </dgm:pt>
    <dgm:pt modelId="{EF4C55AE-9108-49EC-8184-483EEC31243B}" type="sibTrans" cxnId="{61924877-126E-4730-8F4A-4401A21E1E5B}">
      <dgm:prSet/>
      <dgm:spPr/>
      <dgm:t>
        <a:bodyPr/>
        <a:lstStyle/>
        <a:p>
          <a:endParaRPr lang="en-US">
            <a:latin typeface="Arial" panose="020B0604020202020204" pitchFamily="34" charset="0"/>
            <a:cs typeface="Arial" panose="020B0604020202020204" pitchFamily="34" charset="0"/>
          </a:endParaRPr>
        </a:p>
      </dgm:t>
    </dgm:pt>
    <dgm:pt modelId="{0920A65F-C47B-4DC8-BC0B-9624A5EBD969}">
      <dgm:prSet/>
      <dgm:spPr/>
      <dgm:t>
        <a:bodyPr/>
        <a:lstStyle/>
        <a:p>
          <a:r>
            <a:rPr lang="en-US">
              <a:latin typeface="Arial" panose="020B0604020202020204" pitchFamily="34" charset="0"/>
              <a:cs typeface="Arial" panose="020B0604020202020204" pitchFamily="34" charset="0"/>
            </a:rPr>
            <a:t>Some roll out with focus groups</a:t>
          </a:r>
        </a:p>
      </dgm:t>
    </dgm:pt>
    <dgm:pt modelId="{2D9BC3C9-A22A-455F-A06F-625F04901E51}" type="parTrans" cxnId="{34BB5F30-7BB8-4F29-BDAE-2048F2A23E72}">
      <dgm:prSet/>
      <dgm:spPr/>
      <dgm:t>
        <a:bodyPr/>
        <a:lstStyle/>
        <a:p>
          <a:endParaRPr lang="en-US">
            <a:latin typeface="Arial" panose="020B0604020202020204" pitchFamily="34" charset="0"/>
            <a:cs typeface="Arial" panose="020B0604020202020204" pitchFamily="34" charset="0"/>
          </a:endParaRPr>
        </a:p>
      </dgm:t>
    </dgm:pt>
    <dgm:pt modelId="{F677DC03-F17C-42AD-AB50-197427114841}" type="sibTrans" cxnId="{34BB5F30-7BB8-4F29-BDAE-2048F2A23E72}">
      <dgm:prSet/>
      <dgm:spPr/>
      <dgm:t>
        <a:bodyPr/>
        <a:lstStyle/>
        <a:p>
          <a:endParaRPr lang="en-US">
            <a:latin typeface="Arial" panose="020B0604020202020204" pitchFamily="34" charset="0"/>
            <a:cs typeface="Arial" panose="020B0604020202020204" pitchFamily="34" charset="0"/>
          </a:endParaRPr>
        </a:p>
      </dgm:t>
    </dgm:pt>
    <dgm:pt modelId="{CB35FC9C-B15A-4D00-B21F-7EF30F9B8781}">
      <dgm:prSet/>
      <dgm:spPr/>
      <dgm:t>
        <a:bodyPr/>
        <a:lstStyle/>
        <a:p>
          <a:r>
            <a:rPr lang="en-US" dirty="0">
              <a:latin typeface="Arial" panose="020B0604020202020204" pitchFamily="34" charset="0"/>
              <a:cs typeface="Arial" panose="020B0604020202020204" pitchFamily="34" charset="0"/>
            </a:rPr>
            <a:t>Further roll out over Christmas and New Year</a:t>
          </a:r>
        </a:p>
      </dgm:t>
    </dgm:pt>
    <dgm:pt modelId="{49DD5FD4-D92C-41F4-A6D0-D52D7A5EC6E9}" type="parTrans" cxnId="{3A470E6F-3C63-4976-8C93-4A66EECF39C6}">
      <dgm:prSet/>
      <dgm:spPr/>
      <dgm:t>
        <a:bodyPr/>
        <a:lstStyle/>
        <a:p>
          <a:endParaRPr lang="en-US">
            <a:latin typeface="Arial" panose="020B0604020202020204" pitchFamily="34" charset="0"/>
            <a:cs typeface="Arial" panose="020B0604020202020204" pitchFamily="34" charset="0"/>
          </a:endParaRPr>
        </a:p>
      </dgm:t>
    </dgm:pt>
    <dgm:pt modelId="{D5A496A4-4814-4233-9A4C-B40A7325E5E7}" type="sibTrans" cxnId="{3A470E6F-3C63-4976-8C93-4A66EECF39C6}">
      <dgm:prSet/>
      <dgm:spPr/>
      <dgm:t>
        <a:bodyPr/>
        <a:lstStyle/>
        <a:p>
          <a:endParaRPr lang="en-US">
            <a:latin typeface="Arial" panose="020B0604020202020204" pitchFamily="34" charset="0"/>
            <a:cs typeface="Arial" panose="020B0604020202020204" pitchFamily="34" charset="0"/>
          </a:endParaRPr>
        </a:p>
      </dgm:t>
    </dgm:pt>
    <dgm:pt modelId="{61E00FFD-4DF0-40D9-A205-ED4E7FBB9A5A}">
      <dgm:prSet/>
      <dgm:spPr/>
      <dgm:t>
        <a:bodyPr/>
        <a:lstStyle/>
        <a:p>
          <a:r>
            <a:rPr lang="en-US">
              <a:latin typeface="Arial" panose="020B0604020202020204" pitchFamily="34" charset="0"/>
              <a:cs typeface="Arial" panose="020B0604020202020204" pitchFamily="34" charset="0"/>
            </a:rPr>
            <a:t>ISPs</a:t>
          </a:r>
        </a:p>
      </dgm:t>
    </dgm:pt>
    <dgm:pt modelId="{4C165531-1252-4BD9-8362-2B58829A7811}" type="parTrans" cxnId="{F7BA610E-46FC-4840-BD35-EA13874082B3}">
      <dgm:prSet/>
      <dgm:spPr/>
      <dgm:t>
        <a:bodyPr/>
        <a:lstStyle/>
        <a:p>
          <a:endParaRPr lang="en-US">
            <a:latin typeface="Arial" panose="020B0604020202020204" pitchFamily="34" charset="0"/>
            <a:cs typeface="Arial" panose="020B0604020202020204" pitchFamily="34" charset="0"/>
          </a:endParaRPr>
        </a:p>
      </dgm:t>
    </dgm:pt>
    <dgm:pt modelId="{3B77469B-1ABB-4310-970E-CA9B8D1B12BD}" type="sibTrans" cxnId="{F7BA610E-46FC-4840-BD35-EA13874082B3}">
      <dgm:prSet/>
      <dgm:spPr/>
      <dgm:t>
        <a:bodyPr/>
        <a:lstStyle/>
        <a:p>
          <a:endParaRPr lang="en-US">
            <a:latin typeface="Arial" panose="020B0604020202020204" pitchFamily="34" charset="0"/>
            <a:cs typeface="Arial" panose="020B0604020202020204" pitchFamily="34" charset="0"/>
          </a:endParaRPr>
        </a:p>
      </dgm:t>
    </dgm:pt>
    <dgm:pt modelId="{01BAE77C-3436-4695-8CFB-1C44926223AD}">
      <dgm:prSet/>
      <dgm:spPr/>
      <dgm:t>
        <a:bodyPr/>
        <a:lstStyle/>
        <a:p>
          <a:r>
            <a:rPr lang="en-US">
              <a:latin typeface="Arial" panose="020B0604020202020204" pitchFamily="34" charset="0"/>
              <a:cs typeface="Arial" panose="020B0604020202020204" pitchFamily="34" charset="0"/>
            </a:rPr>
            <a:t>Interviews with ISPs planned for January</a:t>
          </a:r>
        </a:p>
      </dgm:t>
    </dgm:pt>
    <dgm:pt modelId="{8C484A73-230A-4EE1-B9D6-5EF43B80792A}" type="parTrans" cxnId="{57A27D9D-2088-442B-B0F9-0A62952F3130}">
      <dgm:prSet/>
      <dgm:spPr/>
      <dgm:t>
        <a:bodyPr/>
        <a:lstStyle/>
        <a:p>
          <a:endParaRPr lang="en-US">
            <a:latin typeface="Arial" panose="020B0604020202020204" pitchFamily="34" charset="0"/>
            <a:cs typeface="Arial" panose="020B0604020202020204" pitchFamily="34" charset="0"/>
          </a:endParaRPr>
        </a:p>
      </dgm:t>
    </dgm:pt>
    <dgm:pt modelId="{AE81017C-BBC4-40AD-9BB8-48B9AE316469}" type="sibTrans" cxnId="{57A27D9D-2088-442B-B0F9-0A62952F3130}">
      <dgm:prSet/>
      <dgm:spPr/>
      <dgm:t>
        <a:bodyPr/>
        <a:lstStyle/>
        <a:p>
          <a:endParaRPr lang="en-US">
            <a:latin typeface="Arial" panose="020B0604020202020204" pitchFamily="34" charset="0"/>
            <a:cs typeface="Arial" panose="020B0604020202020204" pitchFamily="34" charset="0"/>
          </a:endParaRPr>
        </a:p>
      </dgm:t>
    </dgm:pt>
    <dgm:pt modelId="{8896F659-9FE2-4579-AE65-1745D5F3570E}">
      <dgm:prSet/>
      <dgm:spPr/>
      <dgm:t>
        <a:bodyPr/>
        <a:lstStyle/>
        <a:p>
          <a:r>
            <a:rPr lang="en-US">
              <a:latin typeface="Arial" panose="020B0604020202020204" pitchFamily="34" charset="0"/>
              <a:cs typeface="Arial" panose="020B0604020202020204" pitchFamily="34" charset="0"/>
            </a:rPr>
            <a:t>Invitations to go out shortly</a:t>
          </a:r>
        </a:p>
      </dgm:t>
    </dgm:pt>
    <dgm:pt modelId="{0A203EBE-24D0-440C-8B51-DEDC23190F49}" type="parTrans" cxnId="{F1C8ECA1-5E34-4644-B253-BF8E3DB56719}">
      <dgm:prSet/>
      <dgm:spPr/>
      <dgm:t>
        <a:bodyPr/>
        <a:lstStyle/>
        <a:p>
          <a:endParaRPr lang="en-US">
            <a:latin typeface="Arial" panose="020B0604020202020204" pitchFamily="34" charset="0"/>
            <a:cs typeface="Arial" panose="020B0604020202020204" pitchFamily="34" charset="0"/>
          </a:endParaRPr>
        </a:p>
      </dgm:t>
    </dgm:pt>
    <dgm:pt modelId="{E07B4CAF-9804-4EA4-87E4-CF34FF07F4FE}" type="sibTrans" cxnId="{F1C8ECA1-5E34-4644-B253-BF8E3DB56719}">
      <dgm:prSet/>
      <dgm:spPr/>
      <dgm:t>
        <a:bodyPr/>
        <a:lstStyle/>
        <a:p>
          <a:endParaRPr lang="en-US">
            <a:latin typeface="Arial" panose="020B0604020202020204" pitchFamily="34" charset="0"/>
            <a:cs typeface="Arial" panose="020B0604020202020204" pitchFamily="34" charset="0"/>
          </a:endParaRPr>
        </a:p>
      </dgm:t>
    </dgm:pt>
    <dgm:pt modelId="{CCB3D274-6474-48BA-A394-737EE38C3006}">
      <dgm:prSet/>
      <dgm:spPr/>
      <dgm:t>
        <a:bodyPr/>
        <a:lstStyle/>
        <a:p>
          <a:r>
            <a:rPr lang="en-US">
              <a:latin typeface="Arial" panose="020B0604020202020204" pitchFamily="34" charset="0"/>
              <a:cs typeface="Arial" panose="020B0604020202020204" pitchFamily="34" charset="0"/>
            </a:rPr>
            <a:t>Survey and focus group analysis for close of January</a:t>
          </a:r>
        </a:p>
      </dgm:t>
    </dgm:pt>
    <dgm:pt modelId="{739384E7-A59E-468B-A1E9-47E46CF5592D}" type="parTrans" cxnId="{4C91B210-BDF9-4AAE-B27A-6E6206AD65BE}">
      <dgm:prSet/>
      <dgm:spPr/>
      <dgm:t>
        <a:bodyPr/>
        <a:lstStyle/>
        <a:p>
          <a:endParaRPr lang="en-US">
            <a:latin typeface="Arial" panose="020B0604020202020204" pitchFamily="34" charset="0"/>
            <a:cs typeface="Arial" panose="020B0604020202020204" pitchFamily="34" charset="0"/>
          </a:endParaRPr>
        </a:p>
      </dgm:t>
    </dgm:pt>
    <dgm:pt modelId="{BC4A52FE-7850-4C5B-959A-5B00C51E9114}" type="sibTrans" cxnId="{4C91B210-BDF9-4AAE-B27A-6E6206AD65BE}">
      <dgm:prSet/>
      <dgm:spPr/>
      <dgm:t>
        <a:bodyPr/>
        <a:lstStyle/>
        <a:p>
          <a:endParaRPr lang="en-US">
            <a:latin typeface="Arial" panose="020B0604020202020204" pitchFamily="34" charset="0"/>
            <a:cs typeface="Arial" panose="020B0604020202020204" pitchFamily="34" charset="0"/>
          </a:endParaRPr>
        </a:p>
      </dgm:t>
    </dgm:pt>
    <dgm:pt modelId="{F9302905-B016-49A3-A360-2A1D76A24CFA}" type="pres">
      <dgm:prSet presAssocID="{5F748685-29CC-405D-96CD-B2417131D482}" presName="linear" presStyleCnt="0">
        <dgm:presLayoutVars>
          <dgm:dir/>
          <dgm:animLvl val="lvl"/>
          <dgm:resizeHandles val="exact"/>
        </dgm:presLayoutVars>
      </dgm:prSet>
      <dgm:spPr/>
    </dgm:pt>
    <dgm:pt modelId="{EEA8B32F-B47B-49D1-9682-79C497336770}" type="pres">
      <dgm:prSet presAssocID="{95721C01-9D6D-46B7-9DC8-6833BE8C7D02}" presName="parentLin" presStyleCnt="0"/>
      <dgm:spPr/>
    </dgm:pt>
    <dgm:pt modelId="{F535D303-87BD-4AF1-8262-AB354E495749}" type="pres">
      <dgm:prSet presAssocID="{95721C01-9D6D-46B7-9DC8-6833BE8C7D02}" presName="parentLeftMargin" presStyleLbl="node1" presStyleIdx="0" presStyleCnt="3"/>
      <dgm:spPr/>
    </dgm:pt>
    <dgm:pt modelId="{CCD090F6-7FE5-487F-8550-8CBC17CE9A46}" type="pres">
      <dgm:prSet presAssocID="{95721C01-9D6D-46B7-9DC8-6833BE8C7D02}" presName="parentText" presStyleLbl="node1" presStyleIdx="0" presStyleCnt="3">
        <dgm:presLayoutVars>
          <dgm:chMax val="0"/>
          <dgm:bulletEnabled val="1"/>
        </dgm:presLayoutVars>
      </dgm:prSet>
      <dgm:spPr/>
    </dgm:pt>
    <dgm:pt modelId="{9A252318-1891-464A-A9FF-64794A0BF3B8}" type="pres">
      <dgm:prSet presAssocID="{95721C01-9D6D-46B7-9DC8-6833BE8C7D02}" presName="negativeSpace" presStyleCnt="0"/>
      <dgm:spPr/>
    </dgm:pt>
    <dgm:pt modelId="{9B51AD92-9061-4F7B-8DB8-A409BCEFA496}" type="pres">
      <dgm:prSet presAssocID="{95721C01-9D6D-46B7-9DC8-6833BE8C7D02}" presName="childText" presStyleLbl="conFgAcc1" presStyleIdx="0" presStyleCnt="3">
        <dgm:presLayoutVars>
          <dgm:bulletEnabled val="1"/>
        </dgm:presLayoutVars>
      </dgm:prSet>
      <dgm:spPr/>
    </dgm:pt>
    <dgm:pt modelId="{A25695E1-5EC0-484F-95EA-3F978B11DBE6}" type="pres">
      <dgm:prSet presAssocID="{4DDED8C9-EDED-496D-AC5B-492A3D481452}" presName="spaceBetweenRectangles" presStyleCnt="0"/>
      <dgm:spPr/>
    </dgm:pt>
    <dgm:pt modelId="{95135970-59F5-4D1D-818A-C304B8C30451}" type="pres">
      <dgm:prSet presAssocID="{61E00FFD-4DF0-40D9-A205-ED4E7FBB9A5A}" presName="parentLin" presStyleCnt="0"/>
      <dgm:spPr/>
    </dgm:pt>
    <dgm:pt modelId="{1355C87A-3165-44D3-B56A-0E47FF788AA2}" type="pres">
      <dgm:prSet presAssocID="{61E00FFD-4DF0-40D9-A205-ED4E7FBB9A5A}" presName="parentLeftMargin" presStyleLbl="node1" presStyleIdx="0" presStyleCnt="3"/>
      <dgm:spPr/>
    </dgm:pt>
    <dgm:pt modelId="{50AF2D67-B5D5-4E1A-94CC-33311AEDEF94}" type="pres">
      <dgm:prSet presAssocID="{61E00FFD-4DF0-40D9-A205-ED4E7FBB9A5A}" presName="parentText" presStyleLbl="node1" presStyleIdx="1" presStyleCnt="3">
        <dgm:presLayoutVars>
          <dgm:chMax val="0"/>
          <dgm:bulletEnabled val="1"/>
        </dgm:presLayoutVars>
      </dgm:prSet>
      <dgm:spPr/>
    </dgm:pt>
    <dgm:pt modelId="{EB4FF850-06AC-475B-89A3-21BA349114AD}" type="pres">
      <dgm:prSet presAssocID="{61E00FFD-4DF0-40D9-A205-ED4E7FBB9A5A}" presName="negativeSpace" presStyleCnt="0"/>
      <dgm:spPr/>
    </dgm:pt>
    <dgm:pt modelId="{0418FAF2-7EC3-404B-98DF-CA9D94E53739}" type="pres">
      <dgm:prSet presAssocID="{61E00FFD-4DF0-40D9-A205-ED4E7FBB9A5A}" presName="childText" presStyleLbl="conFgAcc1" presStyleIdx="1" presStyleCnt="3">
        <dgm:presLayoutVars>
          <dgm:bulletEnabled val="1"/>
        </dgm:presLayoutVars>
      </dgm:prSet>
      <dgm:spPr/>
    </dgm:pt>
    <dgm:pt modelId="{49BF2475-0435-4B46-824D-780B6A6F6D92}" type="pres">
      <dgm:prSet presAssocID="{3B77469B-1ABB-4310-970E-CA9B8D1B12BD}" presName="spaceBetweenRectangles" presStyleCnt="0"/>
      <dgm:spPr/>
    </dgm:pt>
    <dgm:pt modelId="{D577F899-570B-4112-B299-7DF502C4DA38}" type="pres">
      <dgm:prSet presAssocID="{CCB3D274-6474-48BA-A394-737EE38C3006}" presName="parentLin" presStyleCnt="0"/>
      <dgm:spPr/>
    </dgm:pt>
    <dgm:pt modelId="{8C65A283-9B25-4D40-BBA1-1A1B89440002}" type="pres">
      <dgm:prSet presAssocID="{CCB3D274-6474-48BA-A394-737EE38C3006}" presName="parentLeftMargin" presStyleLbl="node1" presStyleIdx="1" presStyleCnt="3"/>
      <dgm:spPr/>
    </dgm:pt>
    <dgm:pt modelId="{D901A231-B022-4C7A-A2F4-42CB9D613443}" type="pres">
      <dgm:prSet presAssocID="{CCB3D274-6474-48BA-A394-737EE38C3006}" presName="parentText" presStyleLbl="node1" presStyleIdx="2" presStyleCnt="3">
        <dgm:presLayoutVars>
          <dgm:chMax val="0"/>
          <dgm:bulletEnabled val="1"/>
        </dgm:presLayoutVars>
      </dgm:prSet>
      <dgm:spPr/>
    </dgm:pt>
    <dgm:pt modelId="{75C5BAD9-11F1-4906-87E6-74377F8BABD5}" type="pres">
      <dgm:prSet presAssocID="{CCB3D274-6474-48BA-A394-737EE38C3006}" presName="negativeSpace" presStyleCnt="0"/>
      <dgm:spPr/>
    </dgm:pt>
    <dgm:pt modelId="{E3B8AA58-91D5-4535-B2EA-37F6A65BF40A}" type="pres">
      <dgm:prSet presAssocID="{CCB3D274-6474-48BA-A394-737EE38C3006}" presName="childText" presStyleLbl="conFgAcc1" presStyleIdx="2" presStyleCnt="3">
        <dgm:presLayoutVars>
          <dgm:bulletEnabled val="1"/>
        </dgm:presLayoutVars>
      </dgm:prSet>
      <dgm:spPr/>
    </dgm:pt>
  </dgm:ptLst>
  <dgm:cxnLst>
    <dgm:cxn modelId="{693D7B07-9373-495E-B762-0C46AAF1D828}" type="presOf" srcId="{95721C01-9D6D-46B7-9DC8-6833BE8C7D02}" destId="{F535D303-87BD-4AF1-8262-AB354E495749}" srcOrd="0" destOrd="0" presId="urn:microsoft.com/office/officeart/2005/8/layout/list1"/>
    <dgm:cxn modelId="{F7BA610E-46FC-4840-BD35-EA13874082B3}" srcId="{5F748685-29CC-405D-96CD-B2417131D482}" destId="{61E00FFD-4DF0-40D9-A205-ED4E7FBB9A5A}" srcOrd="1" destOrd="0" parTransId="{4C165531-1252-4BD9-8362-2B58829A7811}" sibTransId="{3B77469B-1ABB-4310-970E-CA9B8D1B12BD}"/>
    <dgm:cxn modelId="{57A59410-9753-4957-ABE7-3F8BDC362197}" srcId="{CB61DC58-52B4-4536-B530-9BC4E21BBFA6}" destId="{DADBFBAE-BAC9-436F-84E6-D1CFD45AF35A}" srcOrd="0" destOrd="0" parTransId="{18B96DFD-1F78-4C41-A555-3A6758078511}" sibTransId="{98474B3D-E7ED-43A1-9102-95CFCEA0ECD6}"/>
    <dgm:cxn modelId="{4C91B210-BDF9-4AAE-B27A-6E6206AD65BE}" srcId="{5F748685-29CC-405D-96CD-B2417131D482}" destId="{CCB3D274-6474-48BA-A394-737EE38C3006}" srcOrd="2" destOrd="0" parTransId="{739384E7-A59E-468B-A1E9-47E46CF5592D}" sibTransId="{BC4A52FE-7850-4C5B-959A-5B00C51E9114}"/>
    <dgm:cxn modelId="{EF5E0A1A-C6B7-44A3-B884-11FE3BB189CD}" type="presOf" srcId="{23F7B9F6-107B-4CB5-B298-F4855625B2D9}" destId="{9B51AD92-9061-4F7B-8DB8-A409BCEFA496}" srcOrd="0" destOrd="4" presId="urn:microsoft.com/office/officeart/2005/8/layout/list1"/>
    <dgm:cxn modelId="{093B191A-919D-4568-AE3F-732F0C973F1F}" type="presOf" srcId="{95721C01-9D6D-46B7-9DC8-6833BE8C7D02}" destId="{CCD090F6-7FE5-487F-8550-8CBC17CE9A46}" srcOrd="1" destOrd="0" presId="urn:microsoft.com/office/officeart/2005/8/layout/list1"/>
    <dgm:cxn modelId="{10273027-4F23-49F2-9F14-12D5E7795AD4}" type="presOf" srcId="{0920A65F-C47B-4DC8-BC0B-9624A5EBD969}" destId="{9B51AD92-9061-4F7B-8DB8-A409BCEFA496}" srcOrd="0" destOrd="5" presId="urn:microsoft.com/office/officeart/2005/8/layout/list1"/>
    <dgm:cxn modelId="{34BB5F30-7BB8-4F29-BDAE-2048F2A23E72}" srcId="{23F7B9F6-107B-4CB5-B298-F4855625B2D9}" destId="{0920A65F-C47B-4DC8-BC0B-9624A5EBD969}" srcOrd="0" destOrd="0" parTransId="{2D9BC3C9-A22A-455F-A06F-625F04901E51}" sibTransId="{F677DC03-F17C-42AD-AB50-197427114841}"/>
    <dgm:cxn modelId="{FBAAD631-F7B0-4456-B56F-A0542D7C2155}" type="presOf" srcId="{CCB3D274-6474-48BA-A394-737EE38C3006}" destId="{D901A231-B022-4C7A-A2F4-42CB9D613443}" srcOrd="1" destOrd="0" presId="urn:microsoft.com/office/officeart/2005/8/layout/list1"/>
    <dgm:cxn modelId="{4F57F45C-4332-40EB-932A-94AE585F007C}" type="presOf" srcId="{01BAE77C-3436-4695-8CFB-1C44926223AD}" destId="{0418FAF2-7EC3-404B-98DF-CA9D94E53739}" srcOrd="0" destOrd="0" presId="urn:microsoft.com/office/officeart/2005/8/layout/list1"/>
    <dgm:cxn modelId="{3A470E6F-3C63-4976-8C93-4A66EECF39C6}" srcId="{23F7B9F6-107B-4CB5-B298-F4855625B2D9}" destId="{CB35FC9C-B15A-4D00-B21F-7EF30F9B8781}" srcOrd="1" destOrd="0" parTransId="{49DD5FD4-D92C-41F4-A6D0-D52D7A5EC6E9}" sibTransId="{D5A496A4-4814-4233-9A4C-B40A7325E5E7}"/>
    <dgm:cxn modelId="{61924877-126E-4730-8F4A-4401A21E1E5B}" srcId="{95721C01-9D6D-46B7-9DC8-6833BE8C7D02}" destId="{23F7B9F6-107B-4CB5-B298-F4855625B2D9}" srcOrd="2" destOrd="0" parTransId="{EE70B0C2-CBAA-4E0A-9BA0-FC972675D0CE}" sibTransId="{EF4C55AE-9108-49EC-8184-483EEC31243B}"/>
    <dgm:cxn modelId="{7F569C59-2963-4149-8327-430F7F59D9CE}" srcId="{95721C01-9D6D-46B7-9DC8-6833BE8C7D02}" destId="{409C8D30-1B3C-41A8-9A18-D903B3A6EABF}" srcOrd="0" destOrd="0" parTransId="{A4A19848-88EC-4644-9C83-7FEE0E454EB0}" sibTransId="{403FA7C0-EF06-45EF-B36B-82936AAFC955}"/>
    <dgm:cxn modelId="{25E20F81-09B7-4D92-A268-6FB3ECC4D565}" type="presOf" srcId="{DADBFBAE-BAC9-436F-84E6-D1CFD45AF35A}" destId="{9B51AD92-9061-4F7B-8DB8-A409BCEFA496}" srcOrd="0" destOrd="2" presId="urn:microsoft.com/office/officeart/2005/8/layout/list1"/>
    <dgm:cxn modelId="{A6705088-542D-4D3A-B4F2-C181627F91AB}" type="presOf" srcId="{61E00FFD-4DF0-40D9-A205-ED4E7FBB9A5A}" destId="{1355C87A-3165-44D3-B56A-0E47FF788AA2}" srcOrd="0" destOrd="0" presId="urn:microsoft.com/office/officeart/2005/8/layout/list1"/>
    <dgm:cxn modelId="{DFFD1891-A7D9-44DD-9A1E-308872A7098F}" srcId="{95721C01-9D6D-46B7-9DC8-6833BE8C7D02}" destId="{CB61DC58-52B4-4536-B530-9BC4E21BBFA6}" srcOrd="1" destOrd="0" parTransId="{3954E366-B013-438A-872B-CD3ACE7E3FAA}" sibTransId="{47EB99CB-1C7A-4893-89A4-C383BC881969}"/>
    <dgm:cxn modelId="{1CA2F795-FA0C-4F0E-88FC-2CFC767DFEC8}" type="presOf" srcId="{409C8D30-1B3C-41A8-9A18-D903B3A6EABF}" destId="{9B51AD92-9061-4F7B-8DB8-A409BCEFA496}" srcOrd="0" destOrd="0" presId="urn:microsoft.com/office/officeart/2005/8/layout/list1"/>
    <dgm:cxn modelId="{57A27D9D-2088-442B-B0F9-0A62952F3130}" srcId="{61E00FFD-4DF0-40D9-A205-ED4E7FBB9A5A}" destId="{01BAE77C-3436-4695-8CFB-1C44926223AD}" srcOrd="0" destOrd="0" parTransId="{8C484A73-230A-4EE1-B9D6-5EF43B80792A}" sibTransId="{AE81017C-BBC4-40AD-9BB8-48B9AE316469}"/>
    <dgm:cxn modelId="{F1C8ECA1-5E34-4644-B253-BF8E3DB56719}" srcId="{61E00FFD-4DF0-40D9-A205-ED4E7FBB9A5A}" destId="{8896F659-9FE2-4579-AE65-1745D5F3570E}" srcOrd="1" destOrd="0" parTransId="{0A203EBE-24D0-440C-8B51-DEDC23190F49}" sibTransId="{E07B4CAF-9804-4EA4-87E4-CF34FF07F4FE}"/>
    <dgm:cxn modelId="{F446C4A2-FCD1-4A6A-B5A5-9A011845E121}" type="presOf" srcId="{5F748685-29CC-405D-96CD-B2417131D482}" destId="{F9302905-B016-49A3-A360-2A1D76A24CFA}" srcOrd="0" destOrd="0" presId="urn:microsoft.com/office/officeart/2005/8/layout/list1"/>
    <dgm:cxn modelId="{9AA111B8-647F-4E1E-92A5-DBC8303D8E34}" srcId="{CB61DC58-52B4-4536-B530-9BC4E21BBFA6}" destId="{17F9439A-8A09-4FA5-815B-36024B8577CE}" srcOrd="1" destOrd="0" parTransId="{2BC82CD5-475F-4D0A-A8B6-12EF2E23A40C}" sibTransId="{5DA310FA-D29E-48C8-8F81-16DEF69E993C}"/>
    <dgm:cxn modelId="{D14527CD-5ACC-4F66-B646-157E79A51C8D}" type="presOf" srcId="{8896F659-9FE2-4579-AE65-1745D5F3570E}" destId="{0418FAF2-7EC3-404B-98DF-CA9D94E53739}" srcOrd="0" destOrd="1" presId="urn:microsoft.com/office/officeart/2005/8/layout/list1"/>
    <dgm:cxn modelId="{91DEDFDB-7032-4E1E-88BD-D423CDB1BD3F}" type="presOf" srcId="{CCB3D274-6474-48BA-A394-737EE38C3006}" destId="{8C65A283-9B25-4D40-BBA1-1A1B89440002}" srcOrd="0" destOrd="0" presId="urn:microsoft.com/office/officeart/2005/8/layout/list1"/>
    <dgm:cxn modelId="{719DABE3-70C6-43D2-916D-50EFC8A22069}" type="presOf" srcId="{61E00FFD-4DF0-40D9-A205-ED4E7FBB9A5A}" destId="{50AF2D67-B5D5-4E1A-94CC-33311AEDEF94}" srcOrd="1" destOrd="0" presId="urn:microsoft.com/office/officeart/2005/8/layout/list1"/>
    <dgm:cxn modelId="{73C3BCEB-FD4F-483B-ADD8-9CE0D7FEF9DC}" type="presOf" srcId="{17F9439A-8A09-4FA5-815B-36024B8577CE}" destId="{9B51AD92-9061-4F7B-8DB8-A409BCEFA496}" srcOrd="0" destOrd="3" presId="urn:microsoft.com/office/officeart/2005/8/layout/list1"/>
    <dgm:cxn modelId="{0C1359EE-54D1-4EAE-B1B0-46123AF6D456}" srcId="{5F748685-29CC-405D-96CD-B2417131D482}" destId="{95721C01-9D6D-46B7-9DC8-6833BE8C7D02}" srcOrd="0" destOrd="0" parTransId="{AD413F6B-8F47-4D1F-ADF6-AF082F153B18}" sibTransId="{4DDED8C9-EDED-496D-AC5B-492A3D481452}"/>
    <dgm:cxn modelId="{D15C37F1-081C-4D96-A8FF-B853BB45E2D2}" type="presOf" srcId="{CB35FC9C-B15A-4D00-B21F-7EF30F9B8781}" destId="{9B51AD92-9061-4F7B-8DB8-A409BCEFA496}" srcOrd="0" destOrd="6" presId="urn:microsoft.com/office/officeart/2005/8/layout/list1"/>
    <dgm:cxn modelId="{DE8411FD-18DA-4F7D-BA6D-1B4E6215E0F3}" type="presOf" srcId="{CB61DC58-52B4-4536-B530-9BC4E21BBFA6}" destId="{9B51AD92-9061-4F7B-8DB8-A409BCEFA496}" srcOrd="0" destOrd="1" presId="urn:microsoft.com/office/officeart/2005/8/layout/list1"/>
    <dgm:cxn modelId="{3C0EACBD-E27C-4CDD-81F2-E5C5700F04DD}" type="presParOf" srcId="{F9302905-B016-49A3-A360-2A1D76A24CFA}" destId="{EEA8B32F-B47B-49D1-9682-79C497336770}" srcOrd="0" destOrd="0" presId="urn:microsoft.com/office/officeart/2005/8/layout/list1"/>
    <dgm:cxn modelId="{3256B9D0-2A3B-4C70-8EC6-D40E0E51AF06}" type="presParOf" srcId="{EEA8B32F-B47B-49D1-9682-79C497336770}" destId="{F535D303-87BD-4AF1-8262-AB354E495749}" srcOrd="0" destOrd="0" presId="urn:microsoft.com/office/officeart/2005/8/layout/list1"/>
    <dgm:cxn modelId="{76985B9C-4917-4A02-835A-88C0B942C7D9}" type="presParOf" srcId="{EEA8B32F-B47B-49D1-9682-79C497336770}" destId="{CCD090F6-7FE5-487F-8550-8CBC17CE9A46}" srcOrd="1" destOrd="0" presId="urn:microsoft.com/office/officeart/2005/8/layout/list1"/>
    <dgm:cxn modelId="{81C343C6-03D5-49A6-A28F-3677D4D7ADE4}" type="presParOf" srcId="{F9302905-B016-49A3-A360-2A1D76A24CFA}" destId="{9A252318-1891-464A-A9FF-64794A0BF3B8}" srcOrd="1" destOrd="0" presId="urn:microsoft.com/office/officeart/2005/8/layout/list1"/>
    <dgm:cxn modelId="{2CEBA868-2691-4434-9B9B-A17F158FD365}" type="presParOf" srcId="{F9302905-B016-49A3-A360-2A1D76A24CFA}" destId="{9B51AD92-9061-4F7B-8DB8-A409BCEFA496}" srcOrd="2" destOrd="0" presId="urn:microsoft.com/office/officeart/2005/8/layout/list1"/>
    <dgm:cxn modelId="{541AABBD-6687-456A-8E26-46874E215FA6}" type="presParOf" srcId="{F9302905-B016-49A3-A360-2A1D76A24CFA}" destId="{A25695E1-5EC0-484F-95EA-3F978B11DBE6}" srcOrd="3" destOrd="0" presId="urn:microsoft.com/office/officeart/2005/8/layout/list1"/>
    <dgm:cxn modelId="{F4FEC704-6D73-4201-ADDB-2FB571A472DB}" type="presParOf" srcId="{F9302905-B016-49A3-A360-2A1D76A24CFA}" destId="{95135970-59F5-4D1D-818A-C304B8C30451}" srcOrd="4" destOrd="0" presId="urn:microsoft.com/office/officeart/2005/8/layout/list1"/>
    <dgm:cxn modelId="{21B514E9-1FF6-466A-9809-A8367CB02A23}" type="presParOf" srcId="{95135970-59F5-4D1D-818A-C304B8C30451}" destId="{1355C87A-3165-44D3-B56A-0E47FF788AA2}" srcOrd="0" destOrd="0" presId="urn:microsoft.com/office/officeart/2005/8/layout/list1"/>
    <dgm:cxn modelId="{B03623D5-579C-457C-BE83-5FF402DE2DFE}" type="presParOf" srcId="{95135970-59F5-4D1D-818A-C304B8C30451}" destId="{50AF2D67-B5D5-4E1A-94CC-33311AEDEF94}" srcOrd="1" destOrd="0" presId="urn:microsoft.com/office/officeart/2005/8/layout/list1"/>
    <dgm:cxn modelId="{C3609AD2-96CD-4D79-BF3F-B4CCDCA3DA59}" type="presParOf" srcId="{F9302905-B016-49A3-A360-2A1D76A24CFA}" destId="{EB4FF850-06AC-475B-89A3-21BA349114AD}" srcOrd="5" destOrd="0" presId="urn:microsoft.com/office/officeart/2005/8/layout/list1"/>
    <dgm:cxn modelId="{81DCED53-AA64-4B13-97B4-16193BC32B45}" type="presParOf" srcId="{F9302905-B016-49A3-A360-2A1D76A24CFA}" destId="{0418FAF2-7EC3-404B-98DF-CA9D94E53739}" srcOrd="6" destOrd="0" presId="urn:microsoft.com/office/officeart/2005/8/layout/list1"/>
    <dgm:cxn modelId="{8D1C094F-454F-45DE-A493-A115B1CDB0D6}" type="presParOf" srcId="{F9302905-B016-49A3-A360-2A1D76A24CFA}" destId="{49BF2475-0435-4B46-824D-780B6A6F6D92}" srcOrd="7" destOrd="0" presId="urn:microsoft.com/office/officeart/2005/8/layout/list1"/>
    <dgm:cxn modelId="{84E8684A-D1C9-4113-86AF-299697A64FFB}" type="presParOf" srcId="{F9302905-B016-49A3-A360-2A1D76A24CFA}" destId="{D577F899-570B-4112-B299-7DF502C4DA38}" srcOrd="8" destOrd="0" presId="urn:microsoft.com/office/officeart/2005/8/layout/list1"/>
    <dgm:cxn modelId="{1A9EEC4F-5BC0-45B8-B1C9-4C39C4710967}" type="presParOf" srcId="{D577F899-570B-4112-B299-7DF502C4DA38}" destId="{8C65A283-9B25-4D40-BBA1-1A1B89440002}" srcOrd="0" destOrd="0" presId="urn:microsoft.com/office/officeart/2005/8/layout/list1"/>
    <dgm:cxn modelId="{D0911096-FF32-4899-83A9-58AC47D27795}" type="presParOf" srcId="{D577F899-570B-4112-B299-7DF502C4DA38}" destId="{D901A231-B022-4C7A-A2F4-42CB9D613443}" srcOrd="1" destOrd="0" presId="urn:microsoft.com/office/officeart/2005/8/layout/list1"/>
    <dgm:cxn modelId="{694699CE-6F45-4FCC-8FCB-D9B07FC6988F}" type="presParOf" srcId="{F9302905-B016-49A3-A360-2A1D76A24CFA}" destId="{75C5BAD9-11F1-4906-87E6-74377F8BABD5}" srcOrd="9" destOrd="0" presId="urn:microsoft.com/office/officeart/2005/8/layout/list1"/>
    <dgm:cxn modelId="{B08A9C60-B8C1-4E89-BE5A-73AB742B7071}" type="presParOf" srcId="{F9302905-B016-49A3-A360-2A1D76A24CFA}" destId="{E3B8AA58-91D5-4535-B2EA-37F6A65BF40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8A9BE-46AA-4B78-9580-E5BB9F2E0E6D}">
      <dsp:nvSpPr>
        <dsp:cNvPr id="0" name=""/>
        <dsp:cNvSpPr/>
      </dsp:nvSpPr>
      <dsp:spPr>
        <a:xfrm>
          <a:off x="1778482" y="450421"/>
          <a:ext cx="4551680" cy="4551680"/>
        </a:xfrm>
        <a:prstGeom prst="pie">
          <a:avLst>
            <a:gd name="adj1" fmla="val 16200000"/>
            <a:gd name="adj2" fmla="val 18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ISP Responsible Business </a:t>
          </a:r>
        </a:p>
      </dsp:txBody>
      <dsp:txXfrm>
        <a:off x="4253187" y="1290314"/>
        <a:ext cx="1544320" cy="1517226"/>
      </dsp:txXfrm>
    </dsp:sp>
    <dsp:sp modelId="{98D1B2FE-F9A2-49A8-BB7B-8318DFAFF5B2}">
      <dsp:nvSpPr>
        <dsp:cNvPr id="0" name=""/>
        <dsp:cNvSpPr/>
      </dsp:nvSpPr>
      <dsp:spPr>
        <a:xfrm>
          <a:off x="1636981" y="653616"/>
          <a:ext cx="4551680" cy="4551680"/>
        </a:xfrm>
        <a:prstGeom prst="pie">
          <a:avLst>
            <a:gd name="adj1" fmla="val 1800000"/>
            <a:gd name="adj2" fmla="val 90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Housing provider services /Local authority services/ Gov’t Intervention</a:t>
          </a:r>
        </a:p>
      </dsp:txBody>
      <dsp:txXfrm>
        <a:off x="2883274" y="3525510"/>
        <a:ext cx="2059093" cy="1408853"/>
      </dsp:txXfrm>
    </dsp:sp>
    <dsp:sp modelId="{50A7A1CE-22CD-4BF5-8301-D41E6CBC1706}">
      <dsp:nvSpPr>
        <dsp:cNvPr id="0" name=""/>
        <dsp:cNvSpPr/>
      </dsp:nvSpPr>
      <dsp:spPr>
        <a:xfrm>
          <a:off x="1501523" y="433497"/>
          <a:ext cx="4551680" cy="4551680"/>
        </a:xfrm>
        <a:prstGeom prst="pie">
          <a:avLst>
            <a:gd name="adj1" fmla="val 9000000"/>
            <a:gd name="adj2" fmla="val 1620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ISP Commercial Opportunity</a:t>
          </a:r>
        </a:p>
      </dsp:txBody>
      <dsp:txXfrm>
        <a:off x="1989203" y="1327577"/>
        <a:ext cx="1544320" cy="1517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1AD92-9061-4F7B-8DB8-A409BCEFA496}">
      <dsp:nvSpPr>
        <dsp:cNvPr id="0" name=""/>
        <dsp:cNvSpPr/>
      </dsp:nvSpPr>
      <dsp:spPr>
        <a:xfrm>
          <a:off x="0" y="268890"/>
          <a:ext cx="10515600" cy="23026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Interviews with key colleagues in all 5 areas</a:t>
          </a:r>
        </a:p>
        <a:p>
          <a:pPr marL="171450" lvl="1"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Focus groups or individual interviews with residents in all 5 areas</a:t>
          </a:r>
        </a:p>
        <a:p>
          <a:pPr marL="342900" lvl="2"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Good insights but recruitment numbers varied</a:t>
          </a:r>
        </a:p>
        <a:p>
          <a:pPr marL="342900" lvl="2"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Reviewing plans for further groups</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Residents online survey ready to go</a:t>
          </a:r>
        </a:p>
        <a:p>
          <a:pPr marL="342900" lvl="2"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Some roll out with focus groups</a:t>
          </a:r>
        </a:p>
        <a:p>
          <a:pPr marL="342900" lvl="2" indent="-171450" algn="l" defTabSz="755650">
            <a:lnSpc>
              <a:spcPct val="90000"/>
            </a:lnSpc>
            <a:spcBef>
              <a:spcPct val="0"/>
            </a:spcBef>
            <a:spcAft>
              <a:spcPct val="15000"/>
            </a:spcAft>
            <a:buChar char="•"/>
          </a:pPr>
          <a:r>
            <a:rPr lang="en-US" sz="1700" kern="1200" dirty="0">
              <a:latin typeface="Arial" panose="020B0604020202020204" pitchFamily="34" charset="0"/>
              <a:cs typeface="Arial" panose="020B0604020202020204" pitchFamily="34" charset="0"/>
            </a:rPr>
            <a:t>Further roll out over Christmas and New Year</a:t>
          </a:r>
        </a:p>
      </dsp:txBody>
      <dsp:txXfrm>
        <a:off x="0" y="268890"/>
        <a:ext cx="10515600" cy="2302650"/>
      </dsp:txXfrm>
    </dsp:sp>
    <dsp:sp modelId="{CCD090F6-7FE5-487F-8550-8CBC17CE9A46}">
      <dsp:nvSpPr>
        <dsp:cNvPr id="0" name=""/>
        <dsp:cNvSpPr/>
      </dsp:nvSpPr>
      <dsp:spPr>
        <a:xfrm>
          <a:off x="525780" y="17970"/>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Social Housing Providers</a:t>
          </a:r>
        </a:p>
      </dsp:txBody>
      <dsp:txXfrm>
        <a:off x="550278" y="42468"/>
        <a:ext cx="7311924" cy="452844"/>
      </dsp:txXfrm>
    </dsp:sp>
    <dsp:sp modelId="{0418FAF2-7EC3-404B-98DF-CA9D94E53739}">
      <dsp:nvSpPr>
        <dsp:cNvPr id="0" name=""/>
        <dsp:cNvSpPr/>
      </dsp:nvSpPr>
      <dsp:spPr>
        <a:xfrm>
          <a:off x="0" y="2914260"/>
          <a:ext cx="10515600" cy="9639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54076" rIns="816127"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Interviews with ISPs planned for January</a:t>
          </a:r>
        </a:p>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Invitations to go out shortly</a:t>
          </a:r>
        </a:p>
      </dsp:txBody>
      <dsp:txXfrm>
        <a:off x="0" y="2914260"/>
        <a:ext cx="10515600" cy="963900"/>
      </dsp:txXfrm>
    </dsp:sp>
    <dsp:sp modelId="{50AF2D67-B5D5-4E1A-94CC-33311AEDEF94}">
      <dsp:nvSpPr>
        <dsp:cNvPr id="0" name=""/>
        <dsp:cNvSpPr/>
      </dsp:nvSpPr>
      <dsp:spPr>
        <a:xfrm>
          <a:off x="525780" y="2663340"/>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ISPs</a:t>
          </a:r>
        </a:p>
      </dsp:txBody>
      <dsp:txXfrm>
        <a:off x="550278" y="2687838"/>
        <a:ext cx="7311924" cy="452844"/>
      </dsp:txXfrm>
    </dsp:sp>
    <dsp:sp modelId="{E3B8AA58-91D5-4535-B2EA-37F6A65BF40A}">
      <dsp:nvSpPr>
        <dsp:cNvPr id="0" name=""/>
        <dsp:cNvSpPr/>
      </dsp:nvSpPr>
      <dsp:spPr>
        <a:xfrm>
          <a:off x="0" y="4220880"/>
          <a:ext cx="10515600" cy="42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901A231-B022-4C7A-A2F4-42CB9D613443}">
      <dsp:nvSpPr>
        <dsp:cNvPr id="0" name=""/>
        <dsp:cNvSpPr/>
      </dsp:nvSpPr>
      <dsp:spPr>
        <a:xfrm>
          <a:off x="525780" y="3969960"/>
          <a:ext cx="7360920" cy="5018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55650">
            <a:lnSpc>
              <a:spcPct val="90000"/>
            </a:lnSpc>
            <a:spcBef>
              <a:spcPct val="0"/>
            </a:spcBef>
            <a:spcAft>
              <a:spcPct val="35000"/>
            </a:spcAft>
            <a:buNone/>
          </a:pPr>
          <a:r>
            <a:rPr lang="en-US" sz="1700" kern="1200">
              <a:latin typeface="Arial" panose="020B0604020202020204" pitchFamily="34" charset="0"/>
              <a:cs typeface="Arial" panose="020B0604020202020204" pitchFamily="34" charset="0"/>
            </a:rPr>
            <a:t>Survey and focus group analysis for close of January</a:t>
          </a:r>
        </a:p>
      </dsp:txBody>
      <dsp:txXfrm>
        <a:off x="550278" y="3994458"/>
        <a:ext cx="731192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903C4-1025-404A-B571-8B1E470C70E8}" type="datetimeFigureOut">
              <a:rPr lang="en-GB" smtClean="0"/>
              <a:t>21/12/2022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7EF11-3B11-4108-BC66-97EFF2DC855E}" type="slidenum">
              <a:rPr lang="en-GB" smtClean="0"/>
              <a:t>‹#›</a:t>
            </a:fld>
            <a:endParaRPr lang="en-GB"/>
          </a:p>
        </p:txBody>
      </p:sp>
    </p:spTree>
    <p:extLst>
      <p:ext uri="{BB962C8B-B14F-4D97-AF65-F5344CB8AC3E}">
        <p14:creationId xmlns:p14="http://schemas.microsoft.com/office/powerpoint/2010/main" val="163918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72CB4D-A2CE-4C3D-9F5F-E99B72BCB2CF}" type="slidenum">
              <a:rPr lang="en-GB" smtClean="0"/>
              <a:t>3</a:t>
            </a:fld>
            <a:endParaRPr lang="en-GB"/>
          </a:p>
        </p:txBody>
      </p:sp>
    </p:spTree>
    <p:extLst>
      <p:ext uri="{BB962C8B-B14F-4D97-AF65-F5344CB8AC3E}">
        <p14:creationId xmlns:p14="http://schemas.microsoft.com/office/powerpoint/2010/main" val="30434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B72CB4D-A2CE-4C3D-9F5F-E99B72BCB2CF}" type="slidenum">
              <a:rPr lang="en-GB" smtClean="0"/>
              <a:t>5</a:t>
            </a:fld>
            <a:endParaRPr lang="en-GB"/>
          </a:p>
        </p:txBody>
      </p:sp>
    </p:spTree>
    <p:extLst>
      <p:ext uri="{BB962C8B-B14F-4D97-AF65-F5344CB8AC3E}">
        <p14:creationId xmlns:p14="http://schemas.microsoft.com/office/powerpoint/2010/main" val="358058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BF897-BFED-6E4A-9E7C-E6BED633C0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10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mailto:gmcadigital@greatermanchester-ca.gov.uk" TargetMode="External"/><Relationship Id="rId3" Type="http://schemas.openxmlformats.org/officeDocument/2006/relationships/hyperlink" Target="https://freepngimg.com/png/69765-logo-twitter-computer-business-icons-free-frame" TargetMode="External"/><Relationship Id="rId7" Type="http://schemas.openxmlformats.org/officeDocument/2006/relationships/hyperlink" Target="http://www.pngall.com/mouse-cursor-click-png" TargetMode="External"/><Relationship Id="rId12" Type="http://schemas.openxmlformats.org/officeDocument/2006/relationships/hyperlink" Target="http://www.greatermanchester-ca.gov.uk/digital" TargetMode="External"/><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3.png"/><Relationship Id="rId11" Type="http://schemas.openxmlformats.org/officeDocument/2006/relationships/hyperlink" Target="https://www.linkedin.com/company/greater-manchester-combined-authority/mycompany/?viewAsMember=true" TargetMode="External"/><Relationship Id="rId5" Type="http://schemas.openxmlformats.org/officeDocument/2006/relationships/hyperlink" Target="http://www.pngall.com/linkedin-png" TargetMode="External"/><Relationship Id="rId10" Type="http://schemas.openxmlformats.org/officeDocument/2006/relationships/hyperlink" Target="https://twitter.com/GMCAdigital" TargetMode="External"/><Relationship Id="rId4" Type="http://schemas.openxmlformats.org/officeDocument/2006/relationships/image" Target="../media/image12.png"/><Relationship Id="rId9" Type="http://schemas.openxmlformats.org/officeDocument/2006/relationships/hyperlink" Target="http://pngimg.com/download/19942"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4C6D-B025-B1FD-7538-96F3502AA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38A23CA-FB5F-C8E7-1B0A-6651EEBB5D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268FF75-4925-0431-5A0E-1D168C648D65}"/>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5" name="Footer Placeholder 4">
            <a:extLst>
              <a:ext uri="{FF2B5EF4-FFF2-40B4-BE49-F238E27FC236}">
                <a16:creationId xmlns:a16="http://schemas.microsoft.com/office/drawing/2014/main" id="{3CC1E00C-C004-4151-8AAD-48597CE5D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E39B55-8ED6-5E54-1947-F952BE0DA29E}"/>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233353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F3B6-5836-BDBA-2DE1-D237C1A018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9A9281-FE41-1422-69A5-3EBF796B7F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AEC8D-2977-D712-8877-6883D5FAD3AC}"/>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5" name="Footer Placeholder 4">
            <a:extLst>
              <a:ext uri="{FF2B5EF4-FFF2-40B4-BE49-F238E27FC236}">
                <a16:creationId xmlns:a16="http://schemas.microsoft.com/office/drawing/2014/main" id="{A5DA4CFF-7924-46A3-633D-BEB8D7D34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FDD360-6A15-1286-950E-7D0D764F76C4}"/>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201892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8171F8-B41D-F917-7CAA-76449EB03F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EEEFA-3F8C-F46D-B924-2DF8794976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43487A-C3DF-3F84-E388-8FA106FD71A0}"/>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5" name="Footer Placeholder 4">
            <a:extLst>
              <a:ext uri="{FF2B5EF4-FFF2-40B4-BE49-F238E27FC236}">
                <a16:creationId xmlns:a16="http://schemas.microsoft.com/office/drawing/2014/main" id="{378924F0-298C-A34F-BC4E-31291ED075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2C0BDB-BE47-5D1F-6A54-815F2DB53E9C}"/>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3587885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 Title slide">
    <p:bg>
      <p:bgPr>
        <a:solidFill>
          <a:srgbClr val="AFB9B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DBAD1C9-BFC1-49E1-81BA-F442C95612EA}"/>
              </a:ext>
            </a:extLst>
          </p:cNvPr>
          <p:cNvSpPr>
            <a:spLocks noGrp="1"/>
          </p:cNvSpPr>
          <p:nvPr>
            <p:ph type="title"/>
          </p:nvPr>
        </p:nvSpPr>
        <p:spPr>
          <a:xfrm>
            <a:off x="478924" y="1769324"/>
            <a:ext cx="10515600" cy="1500188"/>
          </a:xfrm>
        </p:spPr>
        <p:txBody>
          <a:bodyPr anchor="b">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53AFF72C-C163-45BA-86DF-69220BB23A81}"/>
              </a:ext>
            </a:extLst>
          </p:cNvPr>
          <p:cNvSpPr>
            <a:spLocks noGrp="1"/>
          </p:cNvSpPr>
          <p:nvPr>
            <p:ph type="body" idx="1"/>
          </p:nvPr>
        </p:nvSpPr>
        <p:spPr>
          <a:xfrm>
            <a:off x="478924" y="3429001"/>
            <a:ext cx="10515600" cy="2720235"/>
          </a:xfrm>
        </p:spPr>
        <p:txBody>
          <a:bodyPr>
            <a:normAutofit/>
          </a:bodyPr>
          <a:lstStyle>
            <a:lvl1pPr marL="0" indent="0">
              <a:buNone/>
              <a:defRPr sz="2000" b="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5" name="Picture 4" descr="Text&#10;&#10;Description automatically generated">
            <a:extLst>
              <a:ext uri="{FF2B5EF4-FFF2-40B4-BE49-F238E27FC236}">
                <a16:creationId xmlns:a16="http://schemas.microsoft.com/office/drawing/2014/main" id="{68D0750C-D6F5-4CFA-9E27-2A4FAD5818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013" y="321488"/>
            <a:ext cx="1862711" cy="674262"/>
          </a:xfrm>
          <a:prstGeom prst="rect">
            <a:avLst/>
          </a:prstGeom>
        </p:spPr>
      </p:pic>
      <p:pic>
        <p:nvPicPr>
          <p:cNvPr id="3" name="Picture 2" descr="Background pattern&#10;&#10;Description automatically generated">
            <a:extLst>
              <a:ext uri="{FF2B5EF4-FFF2-40B4-BE49-F238E27FC236}">
                <a16:creationId xmlns:a16="http://schemas.microsoft.com/office/drawing/2014/main" id="{74B7BF4F-5586-45F7-8348-9EFA8FFE75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8924" y="4483976"/>
            <a:ext cx="10807430" cy="2052537"/>
          </a:xfrm>
          <a:prstGeom prst="rect">
            <a:avLst/>
          </a:prstGeom>
        </p:spPr>
      </p:pic>
      <p:sp>
        <p:nvSpPr>
          <p:cNvPr id="6" name="Slide Number Placeholder 5">
            <a:extLst>
              <a:ext uri="{FF2B5EF4-FFF2-40B4-BE49-F238E27FC236}">
                <a16:creationId xmlns:a16="http://schemas.microsoft.com/office/drawing/2014/main" id="{49D4C6E1-F387-44F1-8FB4-21B6C264937B}"/>
              </a:ext>
            </a:extLst>
          </p:cNvPr>
          <p:cNvSpPr>
            <a:spLocks noGrp="1"/>
          </p:cNvSpPr>
          <p:nvPr>
            <p:ph type="sldNum" sz="quarter" idx="4"/>
          </p:nvPr>
        </p:nvSpPr>
        <p:spPr>
          <a:xfrm>
            <a:off x="11605420" y="309719"/>
            <a:ext cx="378619" cy="176851"/>
          </a:xfrm>
          <a:prstGeom prst="rect">
            <a:avLst/>
          </a:prstGeom>
        </p:spPr>
        <p:txBody>
          <a:bodyPr vert="horz" lIns="0" tIns="0" rIns="0" bIns="0" rtlCol="0" anchor="ctr"/>
          <a:lstStyle>
            <a:lvl1pPr algn="ctr">
              <a:defRPr sz="800" b="1">
                <a:solidFill>
                  <a:schemeClr val="tx1"/>
                </a:solidFill>
              </a:defRPr>
            </a:lvl1pPr>
          </a:lstStyle>
          <a:p>
            <a:fld id="{566E36BB-22A6-449A-BA1E-9EE9807B7D04}" type="slidenum">
              <a:rPr lang="en-GB" smtClean="0"/>
              <a:pPr/>
              <a:t>‹#›</a:t>
            </a:fld>
            <a:endParaRPr lang="en-GB"/>
          </a:p>
        </p:txBody>
      </p:sp>
    </p:spTree>
    <p:extLst>
      <p:ext uri="{BB962C8B-B14F-4D97-AF65-F5344CB8AC3E}">
        <p14:creationId xmlns:p14="http://schemas.microsoft.com/office/powerpoint/2010/main" val="129705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2 Title only Manchester city centre DO NOT USE FOR TEXT HEAVY SLIDES">
    <p:bg>
      <p:bgPr>
        <a:solidFill>
          <a:srgbClr val="AFB9B6"/>
        </a:solidFill>
        <a:effectLst/>
      </p:bgPr>
    </p:bg>
    <p:spTree>
      <p:nvGrpSpPr>
        <p:cNvPr id="1" name=""/>
        <p:cNvGrpSpPr/>
        <p:nvPr/>
      </p:nvGrpSpPr>
      <p:grpSpPr>
        <a:xfrm>
          <a:off x="0" y="0"/>
          <a:ext cx="0" cy="0"/>
          <a:chOff x="0" y="0"/>
          <a:chExt cx="0" cy="0"/>
        </a:xfrm>
      </p:grpSpPr>
      <p:pic>
        <p:nvPicPr>
          <p:cNvPr id="6" name="Picture 5" descr="A picture containing sky, outdoor, several&#10;&#10;Description automatically generated">
            <a:extLst>
              <a:ext uri="{FF2B5EF4-FFF2-40B4-BE49-F238E27FC236}">
                <a16:creationId xmlns:a16="http://schemas.microsoft.com/office/drawing/2014/main" id="{55906EA0-D51C-4981-AE5F-C0FF7FBF4254}"/>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213767"/>
            <a:ext cx="324000" cy="215444"/>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4734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 Title slide">
    <p:spTree>
      <p:nvGrpSpPr>
        <p:cNvPr id="1" name=""/>
        <p:cNvGrpSpPr/>
        <p:nvPr/>
      </p:nvGrpSpPr>
      <p:grpSpPr>
        <a:xfrm>
          <a:off x="0" y="0"/>
          <a:ext cx="0" cy="0"/>
          <a:chOff x="0" y="0"/>
          <a:chExt cx="0" cy="0"/>
        </a:xfrm>
      </p:grpSpPr>
      <p:pic>
        <p:nvPicPr>
          <p:cNvPr id="12" name="Picture 11" descr="Icon&#10;&#10;Description automatically generated">
            <a:extLst>
              <a:ext uri="{FF2B5EF4-FFF2-40B4-BE49-F238E27FC236}">
                <a16:creationId xmlns:a16="http://schemas.microsoft.com/office/drawing/2014/main" id="{611E529E-8913-4CD5-86B8-014E8150F095}"/>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326012" y="3560322"/>
            <a:ext cx="3000101" cy="3000101"/>
          </a:xfrm>
          <a:prstGeom prst="rect">
            <a:avLst/>
          </a:prstGeom>
        </p:spPr>
      </p:pic>
      <p:sp>
        <p:nvSpPr>
          <p:cNvPr id="9" name="Title 1">
            <a:extLst>
              <a:ext uri="{FF2B5EF4-FFF2-40B4-BE49-F238E27FC236}">
                <a16:creationId xmlns:a16="http://schemas.microsoft.com/office/drawing/2014/main" id="{9DBAD1C9-BFC1-49E1-81BA-F442C95612EA}"/>
              </a:ext>
            </a:extLst>
          </p:cNvPr>
          <p:cNvSpPr>
            <a:spLocks noGrp="1"/>
          </p:cNvSpPr>
          <p:nvPr>
            <p:ph type="title"/>
          </p:nvPr>
        </p:nvSpPr>
        <p:spPr>
          <a:xfrm>
            <a:off x="831850" y="1709739"/>
            <a:ext cx="10515600" cy="1500188"/>
          </a:xfrm>
        </p:spPr>
        <p:txBody>
          <a:bodyPr anchor="b">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53AFF72C-C163-45BA-86DF-69220BB23A81}"/>
              </a:ext>
            </a:extLst>
          </p:cNvPr>
          <p:cNvSpPr>
            <a:spLocks noGrp="1"/>
          </p:cNvSpPr>
          <p:nvPr>
            <p:ph type="body" idx="1"/>
          </p:nvPr>
        </p:nvSpPr>
        <p:spPr>
          <a:xfrm>
            <a:off x="831850" y="3369415"/>
            <a:ext cx="10515600" cy="2720235"/>
          </a:xfrm>
        </p:spPr>
        <p:txBody>
          <a:bodyPr>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Box 10">
            <a:extLst>
              <a:ext uri="{FF2B5EF4-FFF2-40B4-BE49-F238E27FC236}">
                <a16:creationId xmlns:a16="http://schemas.microsoft.com/office/drawing/2014/main" id="{F5B751E5-ECE9-4C15-8FF9-87DD93805118}"/>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73244A9D-EE30-4C20-8655-0B43E7E740E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26012" y="321488"/>
            <a:ext cx="1862711" cy="674262"/>
          </a:xfrm>
          <a:prstGeom prst="rect">
            <a:avLst/>
          </a:prstGeom>
        </p:spPr>
      </p:pic>
    </p:spTree>
    <p:extLst>
      <p:ext uri="{BB962C8B-B14F-4D97-AF65-F5344CB8AC3E}">
        <p14:creationId xmlns:p14="http://schemas.microsoft.com/office/powerpoint/2010/main" val="3619104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DBAD1C9-BFC1-49E1-81BA-F442C95612EA}"/>
              </a:ext>
            </a:extLst>
          </p:cNvPr>
          <p:cNvSpPr>
            <a:spLocks noGrp="1"/>
          </p:cNvSpPr>
          <p:nvPr>
            <p:ph type="title"/>
          </p:nvPr>
        </p:nvSpPr>
        <p:spPr>
          <a:xfrm>
            <a:off x="478924" y="1769324"/>
            <a:ext cx="10515600" cy="1500188"/>
          </a:xfrm>
        </p:spPr>
        <p:txBody>
          <a:bodyPr anchor="b">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53AFF72C-C163-45BA-86DF-69220BB23A81}"/>
              </a:ext>
            </a:extLst>
          </p:cNvPr>
          <p:cNvSpPr>
            <a:spLocks noGrp="1"/>
          </p:cNvSpPr>
          <p:nvPr>
            <p:ph type="body" idx="1"/>
          </p:nvPr>
        </p:nvSpPr>
        <p:spPr>
          <a:xfrm>
            <a:off x="478924" y="3429000"/>
            <a:ext cx="10515600" cy="2720235"/>
          </a:xfrm>
        </p:spPr>
        <p:txBody>
          <a:bodyPr>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Text&#10;&#10;Description automatically generated">
            <a:extLst>
              <a:ext uri="{FF2B5EF4-FFF2-40B4-BE49-F238E27FC236}">
                <a16:creationId xmlns:a16="http://schemas.microsoft.com/office/drawing/2014/main" id="{68D0750C-D6F5-4CFA-9E27-2A4FAD5818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012" y="321488"/>
            <a:ext cx="1862711" cy="674262"/>
          </a:xfrm>
          <a:prstGeom prst="rect">
            <a:avLst/>
          </a:prstGeom>
        </p:spPr>
      </p:pic>
      <p:pic>
        <p:nvPicPr>
          <p:cNvPr id="3" name="Picture 2" descr="Background pattern&#10;&#10;Description automatically generated">
            <a:extLst>
              <a:ext uri="{FF2B5EF4-FFF2-40B4-BE49-F238E27FC236}">
                <a16:creationId xmlns:a16="http://schemas.microsoft.com/office/drawing/2014/main" id="{74B7BF4F-5586-45F7-8348-9EFA8FFE75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8924" y="4562272"/>
            <a:ext cx="10807430" cy="2052537"/>
          </a:xfrm>
          <a:prstGeom prst="rect">
            <a:avLst/>
          </a:prstGeom>
        </p:spPr>
      </p:pic>
    </p:spTree>
    <p:extLst>
      <p:ext uri="{BB962C8B-B14F-4D97-AF65-F5344CB8AC3E}">
        <p14:creationId xmlns:p14="http://schemas.microsoft.com/office/powerpoint/2010/main" val="2639189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1 Content slide silver baby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190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2 Content slide white backgrou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6172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3 Content slide white background with icon">
    <p:bg>
      <p:bgPr>
        <a:solidFill>
          <a:schemeClr val="bg1"/>
        </a:solidFill>
        <a:effectLst/>
      </p:bgPr>
    </p:bg>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69D6DACF-5DF3-4FAE-A71E-10A0D3374823}"/>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10305011" y="4971011"/>
            <a:ext cx="1886989" cy="1886989"/>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37952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3 Content slide image background">
    <p:bg>
      <p:bgPr>
        <a:solidFill>
          <a:srgbClr val="AFB9B6"/>
        </a:solidFill>
        <a:effectLst/>
      </p:bgPr>
    </p:bg>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1EBF7B16-0F11-459E-A3FC-0512E36F95F7}"/>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191899" y="3868530"/>
            <a:ext cx="3000101" cy="3000101"/>
          </a:xfrm>
          <a:prstGeom prst="rect">
            <a:avLst/>
          </a:prstGeom>
        </p:spPr>
      </p:pic>
      <p:pic>
        <p:nvPicPr>
          <p:cNvPr id="10" name="Picture 9" descr="A picture containing sky, outdoor, several&#10;&#10;Description automatically generated">
            <a:extLst>
              <a:ext uri="{FF2B5EF4-FFF2-40B4-BE49-F238E27FC236}">
                <a16:creationId xmlns:a16="http://schemas.microsoft.com/office/drawing/2014/main" id="{64751510-EFDF-425C-B276-AF1A31166DBF}"/>
              </a:ext>
            </a:extLst>
          </p:cNvPr>
          <p:cNvPicPr>
            <a:picLocks noChangeAspect="1"/>
          </p:cNvPicPr>
          <p:nvPr userDrawn="1"/>
        </p:nvPicPr>
        <p:blipFill rotWithShape="1">
          <a:blip r:embed="rId4" cstate="email">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225C0049-00E7-4931-9868-361A702F60E9}"/>
              </a:ext>
            </a:extLst>
          </p:cNvPr>
          <p:cNvSpPr/>
          <p:nvPr userDrawn="1"/>
        </p:nvSpPr>
        <p:spPr>
          <a:xfrm>
            <a:off x="206916" y="159488"/>
            <a:ext cx="11778167" cy="6549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8716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CAB15-0CAB-DBDB-6607-068741A396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ACC2BBE-0692-36B2-CB00-B03D4E06EE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5401B-D7DF-7244-929A-ED87CBA2775C}"/>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5" name="Footer Placeholder 4">
            <a:extLst>
              <a:ext uri="{FF2B5EF4-FFF2-40B4-BE49-F238E27FC236}">
                <a16:creationId xmlns:a16="http://schemas.microsoft.com/office/drawing/2014/main" id="{A2DDA050-E185-5E99-D99D-EA90954F3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6AA011-2A30-B427-BEA5-98C8F6852809}"/>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4062969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4 Content slide image background">
    <p:bg>
      <p:bgPr>
        <a:solidFill>
          <a:srgbClr val="AFB9B6"/>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2A1A8E58-9916-4A6B-9395-0DCB1AF504CC}"/>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191899" y="3868530"/>
            <a:ext cx="3000101" cy="3000101"/>
          </a:xfrm>
          <a:prstGeom prst="rect">
            <a:avLst/>
          </a:prstGeom>
        </p:spPr>
      </p:pic>
      <p:pic>
        <p:nvPicPr>
          <p:cNvPr id="6" name="Picture 5" descr="A person using a touch screen device&#10;&#10;Description automatically generated with low confidence">
            <a:extLst>
              <a:ext uri="{FF2B5EF4-FFF2-40B4-BE49-F238E27FC236}">
                <a16:creationId xmlns:a16="http://schemas.microsoft.com/office/drawing/2014/main" id="{B3A6B799-979F-410E-926F-74A4B4083E79}"/>
              </a:ext>
            </a:extLst>
          </p:cNvPr>
          <p:cNvPicPr>
            <a:picLocks noChangeAspect="1"/>
          </p:cNvPicPr>
          <p:nvPr userDrawn="1"/>
        </p:nvPicPr>
        <p:blipFill rotWithShape="1">
          <a:blip r:embed="rId4" cstate="email">
            <a:alphaModFix amt="10000"/>
            <a:extLst>
              <a:ext uri="{28A0092B-C50C-407E-A947-70E740481C1C}">
                <a14:useLocalDpi xmlns:a14="http://schemas.microsoft.com/office/drawing/2010/main"/>
              </a:ext>
            </a:extLst>
          </a:blip>
          <a:srcRect/>
          <a:stretch/>
        </p:blipFill>
        <p:spPr>
          <a:xfrm flipH="1">
            <a:off x="0" y="0"/>
            <a:ext cx="12230099" cy="6878464"/>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225C0049-00E7-4931-9868-361A702F60E9}"/>
              </a:ext>
            </a:extLst>
          </p:cNvPr>
          <p:cNvSpPr/>
          <p:nvPr userDrawn="1"/>
        </p:nvSpPr>
        <p:spPr>
          <a:xfrm>
            <a:off x="206916" y="159488"/>
            <a:ext cx="11778167" cy="6549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15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5 Content slide image background">
    <p:bg>
      <p:bgPr>
        <a:solidFill>
          <a:srgbClr val="AFB9B6"/>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3638B652-427A-4418-8C07-6338B54C85ED}"/>
              </a:ext>
            </a:extLst>
          </p:cNvPr>
          <p:cNvPicPr>
            <a:picLocks noChangeAspect="1"/>
          </p:cNvPicPr>
          <p:nvPr userDrawn="1"/>
        </p:nvPicPr>
        <p:blipFill>
          <a:blip r:embed="rId2" cstate="email">
            <a:duotone>
              <a:schemeClr val="accent3">
                <a:shade val="45000"/>
                <a:satMod val="135000"/>
              </a:schemeClr>
              <a:prstClr val="white"/>
            </a:duotone>
            <a:alphaModFix amt="8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191899" y="3868530"/>
            <a:ext cx="3000101" cy="3000101"/>
          </a:xfrm>
          <a:prstGeom prst="rect">
            <a:avLst/>
          </a:prstGeom>
        </p:spPr>
      </p:pic>
      <p:pic>
        <p:nvPicPr>
          <p:cNvPr id="9" name="Picture 8">
            <a:extLst>
              <a:ext uri="{FF2B5EF4-FFF2-40B4-BE49-F238E27FC236}">
                <a16:creationId xmlns:a16="http://schemas.microsoft.com/office/drawing/2014/main" id="{51F6BDF6-5578-4772-9A54-A67E80137CA0}"/>
              </a:ext>
            </a:extLst>
          </p:cNvPr>
          <p:cNvPicPr>
            <a:picLocks noChangeAspect="1"/>
          </p:cNvPicPr>
          <p:nvPr userDrawn="1"/>
        </p:nvPicPr>
        <p:blipFill>
          <a:blip r:embed="rId4" cstate="email">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1C0259-4D89-49B1-9C67-602F2B5A7CCE}"/>
              </a:ext>
            </a:extLst>
          </p:cNvPr>
          <p:cNvSpPr>
            <a:spLocks noGrp="1"/>
          </p:cNvSpPr>
          <p:nvPr>
            <p:ph idx="1"/>
          </p:nvPr>
        </p:nvSpPr>
        <p:spPr>
          <a:xfrm>
            <a:off x="838200" y="1825625"/>
            <a:ext cx="10515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225C0049-00E7-4931-9868-361A702F60E9}"/>
              </a:ext>
            </a:extLst>
          </p:cNvPr>
          <p:cNvSpPr/>
          <p:nvPr userDrawn="1"/>
        </p:nvSpPr>
        <p:spPr>
          <a:xfrm>
            <a:off x="206916" y="159488"/>
            <a:ext cx="11778167" cy="6549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391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 Left hand column content with image">
    <p:bg>
      <p:bgPr>
        <a:solidFill>
          <a:schemeClr val="bg1"/>
        </a:solidFill>
        <a:effectLst/>
      </p:bgPr>
    </p:bg>
    <p:spTree>
      <p:nvGrpSpPr>
        <p:cNvPr id="1" name=""/>
        <p:cNvGrpSpPr/>
        <p:nvPr/>
      </p:nvGrpSpPr>
      <p:grpSpPr>
        <a:xfrm>
          <a:off x="0" y="0"/>
          <a:ext cx="0" cy="0"/>
          <a:chOff x="0" y="0"/>
          <a:chExt cx="0" cy="0"/>
        </a:xfrm>
      </p:grpSpPr>
      <p:pic>
        <p:nvPicPr>
          <p:cNvPr id="8" name="Picture 7" descr="A close up of a person&#10;&#10;Description automatically generated">
            <a:extLst>
              <a:ext uri="{FF2B5EF4-FFF2-40B4-BE49-F238E27FC236}">
                <a16:creationId xmlns:a16="http://schemas.microsoft.com/office/drawing/2014/main" id="{6764812F-C962-4514-B69C-7FEA1643824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36631" y="722506"/>
            <a:ext cx="5459863" cy="5412988"/>
          </a:xfrm>
          <a:prstGeom prst="rect">
            <a:avLst/>
          </a:prstGeom>
        </p:spPr>
      </p:pic>
      <p:pic>
        <p:nvPicPr>
          <p:cNvPr id="10" name="Picture 9">
            <a:extLst>
              <a:ext uri="{FF2B5EF4-FFF2-40B4-BE49-F238E27FC236}">
                <a16:creationId xmlns:a16="http://schemas.microsoft.com/office/drawing/2014/main" id="{250E529D-FC63-4FCC-8CF0-3D408AA99802}"/>
              </a:ext>
            </a:extLst>
          </p:cNvPr>
          <p:cNvPicPr>
            <a:picLocks noChangeAspect="1"/>
          </p:cNvPicPr>
          <p:nvPr userDrawn="1"/>
        </p:nvPicPr>
        <p:blipFill>
          <a:blip r:embed="rId3" cstate="email">
            <a:alphaModFix amt="90000"/>
            <a:extLst>
              <a:ext uri="{28A0092B-C50C-407E-A947-70E740481C1C}">
                <a14:useLocalDpi xmlns:a14="http://schemas.microsoft.com/office/drawing/2010/main"/>
              </a:ext>
            </a:extLst>
          </a:blip>
          <a:stretch>
            <a:fillRect/>
          </a:stretch>
        </p:blipFill>
        <p:spPr>
          <a:xfrm>
            <a:off x="8589257" y="3255257"/>
            <a:ext cx="3602743" cy="3602743"/>
          </a:xfrm>
          <a:prstGeom prst="rect">
            <a:avLst/>
          </a:prstGeom>
          <a:noFill/>
        </p:spPr>
      </p:pic>
      <p:sp>
        <p:nvSpPr>
          <p:cNvPr id="2" name="Title 1">
            <a:extLst>
              <a:ext uri="{FF2B5EF4-FFF2-40B4-BE49-F238E27FC236}">
                <a16:creationId xmlns:a16="http://schemas.microsoft.com/office/drawing/2014/main" id="{EBCF1D27-42AA-4279-868F-3583927D6C51}"/>
              </a:ext>
            </a:extLst>
          </p:cNvPr>
          <p:cNvSpPr>
            <a:spLocks noGrp="1"/>
          </p:cNvSpPr>
          <p:nvPr>
            <p:ph type="title"/>
          </p:nvPr>
        </p:nvSpPr>
        <p:spPr>
          <a:xfrm>
            <a:off x="838200" y="365125"/>
            <a:ext cx="5181600" cy="1325563"/>
          </a:xfrm>
        </p:spPr>
        <p:txBody>
          <a:bodyPr>
            <a:normAutofit/>
          </a:bodyP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8880FC-5CFC-48B5-94D3-6DC7030145F0}"/>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730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3 Left hand column content with image ">
    <p:bg>
      <p:bgPr>
        <a:solidFill>
          <a:schemeClr val="bg1"/>
        </a:solidFill>
        <a:effectLst/>
      </p:bgPr>
    </p:bg>
    <p:spTree>
      <p:nvGrpSpPr>
        <p:cNvPr id="1" name=""/>
        <p:cNvGrpSpPr/>
        <p:nvPr/>
      </p:nvGrpSpPr>
      <p:grpSpPr>
        <a:xfrm>
          <a:off x="0" y="0"/>
          <a:ext cx="0" cy="0"/>
          <a:chOff x="0" y="0"/>
          <a:chExt cx="0" cy="0"/>
        </a:xfrm>
      </p:grpSpPr>
      <p:pic>
        <p:nvPicPr>
          <p:cNvPr id="6" name="Picture 5" descr="A yellow bus on a street&#10;&#10;Description automatically generated with low confidence">
            <a:extLst>
              <a:ext uri="{FF2B5EF4-FFF2-40B4-BE49-F238E27FC236}">
                <a16:creationId xmlns:a16="http://schemas.microsoft.com/office/drawing/2014/main" id="{E2AE0769-A8EB-4017-8D36-06605A4987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311487" y="1021570"/>
            <a:ext cx="5511543" cy="4617367"/>
          </a:xfrm>
          <a:prstGeom prst="rect">
            <a:avLst/>
          </a:prstGeom>
        </p:spPr>
      </p:pic>
      <p:pic>
        <p:nvPicPr>
          <p:cNvPr id="10" name="Picture 9">
            <a:extLst>
              <a:ext uri="{FF2B5EF4-FFF2-40B4-BE49-F238E27FC236}">
                <a16:creationId xmlns:a16="http://schemas.microsoft.com/office/drawing/2014/main" id="{250E529D-FC63-4FCC-8CF0-3D408AA99802}"/>
              </a:ext>
            </a:extLst>
          </p:cNvPr>
          <p:cNvPicPr>
            <a:picLocks noChangeAspect="1"/>
          </p:cNvPicPr>
          <p:nvPr userDrawn="1"/>
        </p:nvPicPr>
        <p:blipFill>
          <a:blip r:embed="rId3" cstate="email">
            <a:alphaModFix amt="90000"/>
            <a:extLst>
              <a:ext uri="{28A0092B-C50C-407E-A947-70E740481C1C}">
                <a14:useLocalDpi xmlns:a14="http://schemas.microsoft.com/office/drawing/2010/main"/>
              </a:ext>
            </a:extLst>
          </a:blip>
          <a:stretch>
            <a:fillRect/>
          </a:stretch>
        </p:blipFill>
        <p:spPr>
          <a:xfrm>
            <a:off x="8589257" y="3255257"/>
            <a:ext cx="3602743" cy="3602743"/>
          </a:xfrm>
          <a:prstGeom prst="rect">
            <a:avLst/>
          </a:prstGeom>
          <a:noFill/>
        </p:spPr>
      </p:pic>
      <p:sp>
        <p:nvSpPr>
          <p:cNvPr id="2" name="Title 1">
            <a:extLst>
              <a:ext uri="{FF2B5EF4-FFF2-40B4-BE49-F238E27FC236}">
                <a16:creationId xmlns:a16="http://schemas.microsoft.com/office/drawing/2014/main" id="{EBCF1D27-42AA-4279-868F-3583927D6C51}"/>
              </a:ext>
            </a:extLst>
          </p:cNvPr>
          <p:cNvSpPr>
            <a:spLocks noGrp="1"/>
          </p:cNvSpPr>
          <p:nvPr>
            <p:ph type="title"/>
          </p:nvPr>
        </p:nvSpPr>
        <p:spPr>
          <a:xfrm>
            <a:off x="838200" y="365125"/>
            <a:ext cx="5181600" cy="1325563"/>
          </a:xfrm>
        </p:spPr>
        <p:txBody>
          <a:bodyPr>
            <a:normAutofit/>
          </a:bodyP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8880FC-5CFC-48B5-94D3-6DC7030145F0}"/>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6930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4 Left hand column content with image ">
    <p:bg>
      <p:bgPr>
        <a:solidFill>
          <a:schemeClr val="bg1"/>
        </a:solidFill>
        <a:effectLst/>
      </p:bgPr>
    </p:bg>
    <p:spTree>
      <p:nvGrpSpPr>
        <p:cNvPr id="1" name=""/>
        <p:cNvGrpSpPr/>
        <p:nvPr/>
      </p:nvGrpSpPr>
      <p:grpSpPr>
        <a:xfrm>
          <a:off x="0" y="0"/>
          <a:ext cx="0" cy="0"/>
          <a:chOff x="0" y="0"/>
          <a:chExt cx="0" cy="0"/>
        </a:xfrm>
      </p:grpSpPr>
      <p:pic>
        <p:nvPicPr>
          <p:cNvPr id="7" name="Picture 6" descr="A person using a touch screen device&#10;&#10;Description automatically generated with low confidence">
            <a:extLst>
              <a:ext uri="{FF2B5EF4-FFF2-40B4-BE49-F238E27FC236}">
                <a16:creationId xmlns:a16="http://schemas.microsoft.com/office/drawing/2014/main" id="{076F3900-3DF6-4F60-9A2C-4C721911A0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310350" y="1021570"/>
            <a:ext cx="5512679" cy="3763081"/>
          </a:xfrm>
          <a:prstGeom prst="rect">
            <a:avLst/>
          </a:prstGeom>
        </p:spPr>
      </p:pic>
      <p:pic>
        <p:nvPicPr>
          <p:cNvPr id="10" name="Picture 9">
            <a:extLst>
              <a:ext uri="{FF2B5EF4-FFF2-40B4-BE49-F238E27FC236}">
                <a16:creationId xmlns:a16="http://schemas.microsoft.com/office/drawing/2014/main" id="{250E529D-FC63-4FCC-8CF0-3D408AA99802}"/>
              </a:ext>
            </a:extLst>
          </p:cNvPr>
          <p:cNvPicPr>
            <a:picLocks noChangeAspect="1"/>
          </p:cNvPicPr>
          <p:nvPr userDrawn="1"/>
        </p:nvPicPr>
        <p:blipFill>
          <a:blip r:embed="rId3" cstate="email">
            <a:alphaModFix amt="90000"/>
            <a:extLst>
              <a:ext uri="{28A0092B-C50C-407E-A947-70E740481C1C}">
                <a14:useLocalDpi xmlns:a14="http://schemas.microsoft.com/office/drawing/2010/main"/>
              </a:ext>
            </a:extLst>
          </a:blip>
          <a:stretch>
            <a:fillRect/>
          </a:stretch>
        </p:blipFill>
        <p:spPr>
          <a:xfrm>
            <a:off x="8589257" y="3255257"/>
            <a:ext cx="3602743" cy="3602743"/>
          </a:xfrm>
          <a:prstGeom prst="rect">
            <a:avLst/>
          </a:prstGeom>
          <a:noFill/>
        </p:spPr>
      </p:pic>
      <p:sp>
        <p:nvSpPr>
          <p:cNvPr id="2" name="Title 1">
            <a:extLst>
              <a:ext uri="{FF2B5EF4-FFF2-40B4-BE49-F238E27FC236}">
                <a16:creationId xmlns:a16="http://schemas.microsoft.com/office/drawing/2014/main" id="{EBCF1D27-42AA-4279-868F-3583927D6C51}"/>
              </a:ext>
            </a:extLst>
          </p:cNvPr>
          <p:cNvSpPr>
            <a:spLocks noGrp="1"/>
          </p:cNvSpPr>
          <p:nvPr>
            <p:ph type="title"/>
          </p:nvPr>
        </p:nvSpPr>
        <p:spPr>
          <a:xfrm>
            <a:off x="838200" y="365125"/>
            <a:ext cx="5181600" cy="1325563"/>
          </a:xfrm>
        </p:spPr>
        <p:txBody>
          <a:bodyPr>
            <a:normAutofit/>
          </a:bodyPr>
          <a:lstStyle>
            <a:lvl1pPr>
              <a:defRPr sz="3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8880FC-5CFC-48B5-94D3-6DC7030145F0}"/>
              </a:ext>
            </a:extLst>
          </p:cNvPr>
          <p:cNvSpPr>
            <a:spLocks noGrp="1"/>
          </p:cNvSpPr>
          <p:nvPr>
            <p:ph sz="half" idx="1"/>
          </p:nvPr>
        </p:nvSpPr>
        <p:spPr>
          <a:xfrm>
            <a:off x="838200" y="1825625"/>
            <a:ext cx="5181600"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1264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1 Comparison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012E-09B7-42CA-8ECD-8EBEB5CAA8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218852C7-E7C0-4DE1-ACA9-30A2E09E6512}"/>
              </a:ext>
            </a:extLst>
          </p:cNvPr>
          <p:cNvSpPr>
            <a:spLocks noGrp="1"/>
          </p:cNvSpPr>
          <p:nvPr>
            <p:ph sz="half" idx="2"/>
          </p:nvPr>
        </p:nvSpPr>
        <p:spPr>
          <a:xfrm>
            <a:off x="839788" y="1860883"/>
            <a:ext cx="5157787" cy="463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E90F6C61-C521-46B9-A21C-AD1E7DE82908}"/>
              </a:ext>
            </a:extLst>
          </p:cNvPr>
          <p:cNvSpPr>
            <a:spLocks noGrp="1"/>
          </p:cNvSpPr>
          <p:nvPr>
            <p:ph sz="quarter" idx="4"/>
          </p:nvPr>
        </p:nvSpPr>
        <p:spPr>
          <a:xfrm>
            <a:off x="6172200" y="1844842"/>
            <a:ext cx="5183188" cy="4648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2510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2 Comparison silver baby backgroun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E012E-09B7-42CA-8ECD-8EBEB5CAA8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218852C7-E7C0-4DE1-ACA9-30A2E09E6512}"/>
              </a:ext>
            </a:extLst>
          </p:cNvPr>
          <p:cNvSpPr>
            <a:spLocks noGrp="1"/>
          </p:cNvSpPr>
          <p:nvPr>
            <p:ph sz="half" idx="2"/>
          </p:nvPr>
        </p:nvSpPr>
        <p:spPr>
          <a:xfrm>
            <a:off x="839788" y="1860883"/>
            <a:ext cx="5157787" cy="4631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E90F6C61-C521-46B9-A21C-AD1E7DE82908}"/>
              </a:ext>
            </a:extLst>
          </p:cNvPr>
          <p:cNvSpPr>
            <a:spLocks noGrp="1"/>
          </p:cNvSpPr>
          <p:nvPr>
            <p:ph sz="quarter" idx="4"/>
          </p:nvPr>
        </p:nvSpPr>
        <p:spPr>
          <a:xfrm>
            <a:off x="6172200" y="1844842"/>
            <a:ext cx="5183188" cy="4648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3669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2 Title only Manchester city centre DO NOT USE FOR TEXT HEAVY SLIDES">
    <p:bg>
      <p:bgPr>
        <a:solidFill>
          <a:srgbClr val="AFB9B6"/>
        </a:solidFill>
        <a:effectLst/>
      </p:bgPr>
    </p:bg>
    <p:spTree>
      <p:nvGrpSpPr>
        <p:cNvPr id="1" name=""/>
        <p:cNvGrpSpPr/>
        <p:nvPr/>
      </p:nvGrpSpPr>
      <p:grpSpPr>
        <a:xfrm>
          <a:off x="0" y="0"/>
          <a:ext cx="0" cy="0"/>
          <a:chOff x="0" y="0"/>
          <a:chExt cx="0" cy="0"/>
        </a:xfrm>
      </p:grpSpPr>
      <p:pic>
        <p:nvPicPr>
          <p:cNvPr id="6" name="Picture 5" descr="A picture containing sky, outdoor, several&#10;&#10;Description automatically generated">
            <a:extLst>
              <a:ext uri="{FF2B5EF4-FFF2-40B4-BE49-F238E27FC236}">
                <a16:creationId xmlns:a16="http://schemas.microsoft.com/office/drawing/2014/main" id="{55906EA0-D51C-4981-AE5F-C0FF7FBF4254}"/>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095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3 Title only Manchester city centre DO NOT USE FOR TEXT HEAVY SLIDES">
    <p:bg>
      <p:bgPr>
        <a:solidFill>
          <a:srgbClr val="AFB9B6">
            <a:alpha val="91000"/>
          </a:srgbClr>
        </a:solidFill>
        <a:effectLst/>
      </p:bgPr>
    </p:bg>
    <p:spTree>
      <p:nvGrpSpPr>
        <p:cNvPr id="1" name=""/>
        <p:cNvGrpSpPr/>
        <p:nvPr/>
      </p:nvGrpSpPr>
      <p:grpSpPr>
        <a:xfrm>
          <a:off x="0" y="0"/>
          <a:ext cx="0" cy="0"/>
          <a:chOff x="0" y="0"/>
          <a:chExt cx="0" cy="0"/>
        </a:xfrm>
      </p:grpSpPr>
      <p:pic>
        <p:nvPicPr>
          <p:cNvPr id="6" name="Picture 5" descr="A person using a touch screen device&#10;&#10;Description automatically generated with low confidence">
            <a:extLst>
              <a:ext uri="{FF2B5EF4-FFF2-40B4-BE49-F238E27FC236}">
                <a16:creationId xmlns:a16="http://schemas.microsoft.com/office/drawing/2014/main" id="{B3A6B799-979F-410E-926F-74A4B4083E7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flipH="1">
            <a:off x="-38100" y="0"/>
            <a:ext cx="12230099" cy="6878464"/>
          </a:xfrm>
          <a:prstGeom prst="rect">
            <a:avLst/>
          </a:prstGeom>
        </p:spPr>
      </p:pic>
      <p:sp>
        <p:nvSpPr>
          <p:cNvPr id="2" name="Title 1">
            <a:extLst>
              <a:ext uri="{FF2B5EF4-FFF2-40B4-BE49-F238E27FC236}">
                <a16:creationId xmlns:a16="http://schemas.microsoft.com/office/drawing/2014/main" id="{FFE6E2AC-6163-4CD1-8D43-4AAE6D4DF7C6}"/>
              </a:ext>
            </a:extLst>
          </p:cNvPr>
          <p:cNvSpPr>
            <a:spLocks noGrp="1"/>
          </p:cNvSpPr>
          <p:nvPr>
            <p:ph type="title"/>
          </p:nvPr>
        </p:nvSpPr>
        <p:spPr/>
        <p:txBody>
          <a:bodyPr/>
          <a:lstStyle/>
          <a:p>
            <a:r>
              <a:rPr lang="en-US"/>
              <a:t>Click to edit Master title style</a:t>
            </a:r>
            <a:endParaRPr lang="en-GB"/>
          </a:p>
        </p:txBody>
      </p:sp>
      <p:sp>
        <p:nvSpPr>
          <p:cNvPr id="8" name="TextBox 7">
            <a:extLst>
              <a:ext uri="{FF2B5EF4-FFF2-40B4-BE49-F238E27FC236}">
                <a16:creationId xmlns:a16="http://schemas.microsoft.com/office/drawing/2014/main" id="{020AFF23-6D4C-4538-8D60-35864599767B}"/>
              </a:ext>
            </a:extLst>
          </p:cNvPr>
          <p:cNvSpPr txBox="1"/>
          <p:nvPr userDrawn="1"/>
        </p:nvSpPr>
        <p:spPr>
          <a:xfrm>
            <a:off x="11661083" y="159488"/>
            <a:ext cx="324000" cy="324000"/>
          </a:xfrm>
          <a:prstGeom prst="rect">
            <a:avLst/>
          </a:prstGeom>
          <a:noFill/>
          <a:ln>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199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 Contact us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8246E7-77C3-D341-A562-A7AF192ED81E}"/>
              </a:ext>
            </a:extLst>
          </p:cNvPr>
          <p:cNvSpPr/>
          <p:nvPr userDrawn="1"/>
        </p:nvSpPr>
        <p:spPr>
          <a:xfrm>
            <a:off x="266701" y="275589"/>
            <a:ext cx="11652647" cy="630618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solidFill>
                <a:schemeClr val="tx1"/>
              </a:solidFill>
            </a:endParaRPr>
          </a:p>
        </p:txBody>
      </p:sp>
      <p:sp>
        <p:nvSpPr>
          <p:cNvPr id="13" name="Title 1">
            <a:extLst>
              <a:ext uri="{FF2B5EF4-FFF2-40B4-BE49-F238E27FC236}">
                <a16:creationId xmlns:a16="http://schemas.microsoft.com/office/drawing/2014/main" id="{B8234878-7686-44DA-A30F-31F76C13CD99}"/>
              </a:ext>
            </a:extLst>
          </p:cNvPr>
          <p:cNvSpPr>
            <a:spLocks noGrp="1"/>
          </p:cNvSpPr>
          <p:nvPr>
            <p:ph type="title" hasCustomPrompt="1"/>
          </p:nvPr>
        </p:nvSpPr>
        <p:spPr>
          <a:xfrm>
            <a:off x="595062" y="808160"/>
            <a:ext cx="5172075" cy="901342"/>
          </a:xfrm>
        </p:spPr>
        <p:txBody>
          <a:bodyPr/>
          <a:lstStyle>
            <a:lvl1pPr>
              <a:defRPr>
                <a:solidFill>
                  <a:schemeClr val="tx1"/>
                </a:solidFill>
              </a:defRPr>
            </a:lvl1pPr>
          </a:lstStyle>
          <a:p>
            <a:r>
              <a:rPr lang="en-US"/>
              <a:t>Contact us</a:t>
            </a:r>
            <a:endParaRPr lang="en-GB"/>
          </a:p>
        </p:txBody>
      </p:sp>
      <p:sp>
        <p:nvSpPr>
          <p:cNvPr id="7" name="TextBox 6">
            <a:extLst>
              <a:ext uri="{FF2B5EF4-FFF2-40B4-BE49-F238E27FC236}">
                <a16:creationId xmlns:a16="http://schemas.microsoft.com/office/drawing/2014/main" id="{7DCA888A-5C6D-4AB9-A068-DABC85234901}"/>
              </a:ext>
            </a:extLst>
          </p:cNvPr>
          <p:cNvSpPr txBox="1"/>
          <p:nvPr userDrawn="1"/>
        </p:nvSpPr>
        <p:spPr>
          <a:xfrm>
            <a:off x="11649348" y="275589"/>
            <a:ext cx="270000" cy="270000"/>
          </a:xfrm>
          <a:prstGeom prst="rect">
            <a:avLst/>
          </a:prstGeom>
          <a:noFill/>
          <a:ln>
            <a:solidFill>
              <a:schemeClr val="tx1"/>
            </a:solidFill>
          </a:ln>
        </p:spPr>
        <p:txBody>
          <a:bodyPr wrap="square" lIns="0" tIns="0" rIns="0" bIns="0" rtlCol="0" anchor="ctr">
            <a:spAutoFit/>
          </a:bodyPr>
          <a:lstStyle/>
          <a:p>
            <a:pPr algn="ctr"/>
            <a:br>
              <a:rPr lang="en-GB" sz="900" b="1">
                <a:solidFill>
                  <a:schemeClr val="tx1"/>
                </a:solidFill>
              </a:rPr>
            </a:br>
            <a:fld id="{213236A4-3417-44F9-886A-252B6E79646B}" type="slidenum">
              <a:rPr lang="en-GB" sz="900" b="1" smtClean="0">
                <a:solidFill>
                  <a:schemeClr val="tx1"/>
                </a:solidFill>
              </a:rPr>
              <a:pPr algn="ctr"/>
              <a:t>‹#›</a:t>
            </a:fld>
            <a:br>
              <a:rPr lang="en-GB" sz="900" b="1">
                <a:solidFill>
                  <a:schemeClr val="tx1"/>
                </a:solidFill>
              </a:rPr>
            </a:br>
            <a:endParaRPr lang="en-GB" sz="900" b="1">
              <a:solidFill>
                <a:schemeClr val="tx1"/>
              </a:solidFill>
            </a:endParaRPr>
          </a:p>
        </p:txBody>
      </p:sp>
      <p:pic>
        <p:nvPicPr>
          <p:cNvPr id="4" name="Picture 3" descr="Logo&#10;&#10;Description automatically generated">
            <a:extLst>
              <a:ext uri="{FF2B5EF4-FFF2-40B4-BE49-F238E27FC236}">
                <a16:creationId xmlns:a16="http://schemas.microsoft.com/office/drawing/2014/main" id="{36037382-EA78-4718-AE78-516A08221B6D}"/>
              </a:ext>
            </a:extLst>
          </p:cNvPr>
          <p:cNvPicPr>
            <a:picLocks noChangeAspect="1"/>
          </p:cNvPicPr>
          <p:nvPr userDrawn="1"/>
        </p:nvPicPr>
        <p:blipFill>
          <a:blip r:embed="rId2" cstate="email">
            <a:biLevel thresh="25000"/>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595062" y="1985091"/>
            <a:ext cx="971549" cy="728662"/>
          </a:xfrm>
          <a:prstGeom prst="rect">
            <a:avLst/>
          </a:prstGeom>
        </p:spPr>
      </p:pic>
      <p:pic>
        <p:nvPicPr>
          <p:cNvPr id="11" name="Picture 10" descr="A picture containing text, clipart, vector graphics&#10;&#10;Description automatically generated">
            <a:extLst>
              <a:ext uri="{FF2B5EF4-FFF2-40B4-BE49-F238E27FC236}">
                <a16:creationId xmlns:a16="http://schemas.microsoft.com/office/drawing/2014/main" id="{F4340258-F64D-4B89-BA1A-B8E89F2D597C}"/>
              </a:ext>
            </a:extLst>
          </p:cNvPr>
          <p:cNvPicPr>
            <a:picLocks noChangeAspect="1"/>
          </p:cNvPicPr>
          <p:nvPr userDrawn="1"/>
        </p:nvPicPr>
        <p:blipFill>
          <a:blip r:embed="rId4" cstate="email">
            <a:graysc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708246" y="2984960"/>
            <a:ext cx="745180" cy="658553"/>
          </a:xfrm>
          <a:prstGeom prst="rect">
            <a:avLst/>
          </a:prstGeom>
        </p:spPr>
      </p:pic>
      <p:pic>
        <p:nvPicPr>
          <p:cNvPr id="19" name="Picture 18" descr="Icon&#10;&#10;Description automatically generated">
            <a:extLst>
              <a:ext uri="{FF2B5EF4-FFF2-40B4-BE49-F238E27FC236}">
                <a16:creationId xmlns:a16="http://schemas.microsoft.com/office/drawing/2014/main" id="{BC4B526B-0CF4-475C-A9AE-9F19C7A2AD1B}"/>
              </a:ext>
            </a:extLst>
          </p:cNvPr>
          <p:cNvPicPr>
            <a:picLocks noChangeAspect="1"/>
          </p:cNvPicPr>
          <p:nvPr userDrawn="1"/>
        </p:nvPicPr>
        <p:blipFill>
          <a:blip r:embed="rId6" cstate="email">
            <a:lum bright="70000" contrast="-70000"/>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266701" y="3914720"/>
            <a:ext cx="1550307" cy="970279"/>
          </a:xfrm>
          <a:prstGeom prst="rect">
            <a:avLst/>
          </a:prstGeom>
        </p:spPr>
      </p:pic>
      <p:pic>
        <p:nvPicPr>
          <p:cNvPr id="22" name="Picture 21" descr="Icon&#10;&#10;Description automatically generated">
            <a:extLst>
              <a:ext uri="{FF2B5EF4-FFF2-40B4-BE49-F238E27FC236}">
                <a16:creationId xmlns:a16="http://schemas.microsoft.com/office/drawing/2014/main" id="{519C94E3-69F4-47C5-A972-0F5C229ED927}"/>
              </a:ext>
            </a:extLst>
          </p:cNvPr>
          <p:cNvPicPr>
            <a:picLocks noChangeAspect="1"/>
          </p:cNvPicPr>
          <p:nvPr userDrawn="1"/>
        </p:nvPicPr>
        <p:blipFill>
          <a:blip r:embed="rId8" cstate="email">
            <a:biLevel thresh="25000"/>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680786" y="5156206"/>
            <a:ext cx="800100" cy="800100"/>
          </a:xfrm>
          <a:prstGeom prst="rect">
            <a:avLst/>
          </a:prstGeom>
        </p:spPr>
      </p:pic>
      <p:sp>
        <p:nvSpPr>
          <p:cNvPr id="24" name="TextBox 23">
            <a:extLst>
              <a:ext uri="{FF2B5EF4-FFF2-40B4-BE49-F238E27FC236}">
                <a16:creationId xmlns:a16="http://schemas.microsoft.com/office/drawing/2014/main" id="{78171D31-A3BB-486C-9E0D-41B691C36B3E}"/>
              </a:ext>
            </a:extLst>
          </p:cNvPr>
          <p:cNvSpPr txBox="1"/>
          <p:nvPr userDrawn="1"/>
        </p:nvSpPr>
        <p:spPr>
          <a:xfrm>
            <a:off x="1714500" y="1985091"/>
            <a:ext cx="4476750" cy="3600986"/>
          </a:xfrm>
          <a:prstGeom prst="rect">
            <a:avLst/>
          </a:prstGeom>
          <a:noFill/>
        </p:spPr>
        <p:txBody>
          <a:bodyPr wrap="square" lIns="0" tIns="0" rIns="0" bIns="0" rtlCol="0">
            <a:spAutoFit/>
          </a:bodyPr>
          <a:lstStyle/>
          <a:p>
            <a:pPr algn="l"/>
            <a:br>
              <a:rPr lang="en-GB" sz="1800" b="0">
                <a:solidFill>
                  <a:schemeClr val="tx1"/>
                </a:solidFill>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hlinkClick r:id="rId10"/>
              </a:rPr>
              <a:t>@GMCADigital</a:t>
            </a:r>
            <a:endParaRPr lang="en-GB" sz="1800" b="0">
              <a:solidFill>
                <a:schemeClr val="tx1"/>
              </a:solidFill>
              <a:latin typeface="Arial" panose="020B0604020202020204" pitchFamily="34" charset="0"/>
              <a:cs typeface="Arial" panose="020B0604020202020204" pitchFamily="34" charset="0"/>
            </a:endParaRPr>
          </a:p>
          <a:p>
            <a:pPr algn="l"/>
            <a:endParaRPr lang="en-GB" sz="1800" b="0">
              <a:solidFill>
                <a:schemeClr val="tx1"/>
              </a:solidFill>
              <a:latin typeface="Arial" panose="020B0604020202020204" pitchFamily="34" charset="0"/>
              <a:cs typeface="Arial" panose="020B0604020202020204" pitchFamily="34" charset="0"/>
            </a:endParaRPr>
          </a:p>
          <a:p>
            <a:pPr algn="l"/>
            <a:br>
              <a:rPr lang="en-GB" sz="1800" b="0">
                <a:solidFill>
                  <a:schemeClr val="tx1"/>
                </a:solidFill>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hlinkClick r:id="rId11"/>
              </a:rPr>
              <a:t>Greater Manchester Combined Authority</a:t>
            </a:r>
            <a:endParaRPr lang="en-GB" sz="1800" b="0">
              <a:solidFill>
                <a:schemeClr val="tx1"/>
              </a:solidFill>
              <a:latin typeface="Arial" panose="020B0604020202020204" pitchFamily="34" charset="0"/>
              <a:cs typeface="Arial" panose="020B0604020202020204" pitchFamily="34" charset="0"/>
            </a:endParaRPr>
          </a:p>
          <a:p>
            <a:pPr algn="l"/>
            <a:endParaRPr lang="en-GB" sz="1800" b="0">
              <a:solidFill>
                <a:schemeClr val="tx1"/>
              </a:solidFill>
              <a:latin typeface="Arial" panose="020B0604020202020204" pitchFamily="34" charset="0"/>
              <a:cs typeface="Arial" panose="020B0604020202020204" pitchFamily="34" charset="0"/>
            </a:endParaRPr>
          </a:p>
          <a:p>
            <a:pPr algn="l"/>
            <a:br>
              <a:rPr lang="en-GB" sz="1800" b="0">
                <a:solidFill>
                  <a:schemeClr val="tx1"/>
                </a:solidFill>
                <a:latin typeface="Arial" panose="020B0604020202020204" pitchFamily="34" charset="0"/>
                <a:cs typeface="Arial" panose="020B0604020202020204" pitchFamily="34" charset="0"/>
              </a:rPr>
            </a:br>
            <a:br>
              <a:rPr lang="en-GB" sz="1800" b="0">
                <a:solidFill>
                  <a:schemeClr val="tx1"/>
                </a:solidFill>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hlinkClick r:id="rId12"/>
              </a:rPr>
              <a:t>greatermanchester-ca.gov.uk/digital</a:t>
            </a:r>
            <a:endParaRPr lang="en-GB" sz="1800" b="0">
              <a:solidFill>
                <a:schemeClr val="tx1"/>
              </a:solidFill>
              <a:latin typeface="Arial" panose="020B0604020202020204" pitchFamily="34" charset="0"/>
              <a:cs typeface="Arial" panose="020B0604020202020204" pitchFamily="34" charset="0"/>
            </a:endParaRPr>
          </a:p>
          <a:p>
            <a:pPr algn="l"/>
            <a:endParaRPr lang="en-GB" sz="1800" b="0">
              <a:solidFill>
                <a:schemeClr val="tx1"/>
              </a:solidFill>
              <a:latin typeface="Arial" panose="020B0604020202020204" pitchFamily="34" charset="0"/>
              <a:cs typeface="Arial" panose="020B0604020202020204" pitchFamily="34" charset="0"/>
            </a:endParaRPr>
          </a:p>
          <a:p>
            <a:pPr algn="l"/>
            <a:br>
              <a:rPr lang="en-GB" sz="1800" b="0">
                <a:solidFill>
                  <a:schemeClr val="tx1"/>
                </a:solidFill>
                <a:latin typeface="Arial" panose="020B0604020202020204" pitchFamily="34" charset="0"/>
                <a:cs typeface="Arial" panose="020B0604020202020204" pitchFamily="34" charset="0"/>
              </a:rPr>
            </a:br>
            <a:br>
              <a:rPr lang="en-GB" sz="1800" b="0">
                <a:solidFill>
                  <a:schemeClr val="tx1"/>
                </a:solidFill>
                <a:latin typeface="Arial" panose="020B0604020202020204" pitchFamily="34" charset="0"/>
                <a:cs typeface="Arial" panose="020B0604020202020204" pitchFamily="34" charset="0"/>
              </a:rPr>
            </a:br>
            <a:r>
              <a:rPr lang="en-GB" sz="1800" b="0">
                <a:solidFill>
                  <a:schemeClr val="tx1"/>
                </a:solidFill>
                <a:latin typeface="Arial" panose="020B0604020202020204" pitchFamily="34" charset="0"/>
                <a:cs typeface="Arial" panose="020B0604020202020204" pitchFamily="34" charset="0"/>
                <a:hlinkClick r:id="rId13"/>
              </a:rPr>
              <a:t>gmcadigital@greatermanchester-ca.gov.uk</a:t>
            </a:r>
            <a:endParaRPr lang="en-GB" sz="1800" b="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239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596B-5E05-011D-7316-0448ED7B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CC9006-70DD-7CBD-5F12-CF0ED63EE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2CE49-526A-FB7D-3C08-BD69BE7EA0CF}"/>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5" name="Footer Placeholder 4">
            <a:extLst>
              <a:ext uri="{FF2B5EF4-FFF2-40B4-BE49-F238E27FC236}">
                <a16:creationId xmlns:a16="http://schemas.microsoft.com/office/drawing/2014/main" id="{4C0360C2-3C86-919E-3F01-7E57AE7596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D48300-AED5-8BB4-F190-4BA0313C1592}"/>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32676610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2FAD-D279-4146-B0C6-E8EF2B4C76AB}"/>
              </a:ext>
            </a:extLst>
          </p:cNvPr>
          <p:cNvSpPr>
            <a:spLocks noGrp="1"/>
          </p:cNvSpPr>
          <p:nvPr>
            <p:ph type="title" hasCustomPrompt="1"/>
          </p:nvPr>
        </p:nvSpPr>
        <p:spPr/>
        <p:txBody>
          <a:bodyPr/>
          <a:lstStyle>
            <a:lvl1pPr>
              <a:defRPr/>
            </a:lvl1pPr>
          </a:lstStyle>
          <a:p>
            <a:r>
              <a:rPr lang="en-US"/>
              <a:t>HOW TO USE</a:t>
            </a:r>
            <a:endParaRPr lang="en-GB"/>
          </a:p>
        </p:txBody>
      </p:sp>
      <p:sp>
        <p:nvSpPr>
          <p:cNvPr id="5" name="TextBox 4">
            <a:extLst>
              <a:ext uri="{FF2B5EF4-FFF2-40B4-BE49-F238E27FC236}">
                <a16:creationId xmlns:a16="http://schemas.microsoft.com/office/drawing/2014/main" id="{426B310F-5BEE-428F-AC84-1F0B6A8521AB}"/>
              </a:ext>
            </a:extLst>
          </p:cNvPr>
          <p:cNvSpPr txBox="1"/>
          <p:nvPr userDrawn="1"/>
        </p:nvSpPr>
        <p:spPr>
          <a:xfrm>
            <a:off x="838199" y="1690688"/>
            <a:ext cx="10515600" cy="4154984"/>
          </a:xfrm>
          <a:prstGeom prst="rect">
            <a:avLst/>
          </a:prstGeom>
          <a:noFill/>
        </p:spPr>
        <p:txBody>
          <a:bodyPr wrap="square">
            <a:spAutoFit/>
          </a:bodyPr>
          <a:lstStyle/>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Add a new slide as usual – right click and use the layout option to select a design appropriate for your content</a:t>
            </a:r>
          </a:p>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The new digital brand </a:t>
            </a:r>
            <a:r>
              <a:rPr lang="en-US" sz="2400" err="1">
                <a:latin typeface="Arial" panose="020B0604020202020204" pitchFamily="34" charset="0"/>
                <a:cs typeface="Arial" panose="020B0604020202020204" pitchFamily="34" charset="0"/>
              </a:rPr>
              <a:t>colour</a:t>
            </a:r>
            <a:r>
              <a:rPr lang="en-US" sz="2400">
                <a:latin typeface="Arial" panose="020B0604020202020204" pitchFamily="34" charset="0"/>
                <a:cs typeface="Arial" panose="020B0604020202020204" pitchFamily="34" charset="0"/>
              </a:rPr>
              <a:t> is Silver Baby (</a:t>
            </a:r>
            <a:r>
              <a:rPr lang="en-GB" sz="2400">
                <a:latin typeface="Arial" panose="020B0604020202020204" pitchFamily="34" charset="0"/>
                <a:cs typeface="Arial" panose="020B0604020202020204" pitchFamily="34" charset="0"/>
              </a:rPr>
              <a:t>RGB: 175 / 185 / 182 HEX: AFB9B6)</a:t>
            </a:r>
            <a:endParaRPr lang="en-US" sz="240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When using a slide, or design elements with silver baby background please use black font only </a:t>
            </a:r>
          </a:p>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Font – please use Arial throughout your slides for accessibility reasons</a:t>
            </a:r>
          </a:p>
          <a:p>
            <a:pPr marL="342900" lvl="0" indent="-342900">
              <a:buFont typeface="Arial" panose="020B0604020202020204" pitchFamily="34" charset="0"/>
              <a:buChar char="•"/>
            </a:pPr>
            <a:r>
              <a:rPr lang="en-US" sz="2400">
                <a:latin typeface="Arial" panose="020B0604020202020204" pitchFamily="34" charset="0"/>
                <a:cs typeface="Arial" panose="020B0604020202020204" pitchFamily="34" charset="0"/>
              </a:rPr>
              <a:t>Use Review – Check Accessibility within your toolbar to check the accessibility of your slide deck</a:t>
            </a:r>
          </a:p>
          <a:p>
            <a:pPr marL="342900" lvl="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0" lvl="0" indent="0">
              <a:buFont typeface="Arial" panose="020B0604020202020204" pitchFamily="34" charset="0"/>
              <a:buNone/>
            </a:pPr>
            <a:r>
              <a:rPr lang="en-US" sz="2400" b="1">
                <a:latin typeface="Arial" panose="020B0604020202020204" pitchFamily="34" charset="0"/>
                <a:cs typeface="Arial" panose="020B0604020202020204" pitchFamily="34" charset="0"/>
              </a:rPr>
              <a:t>DELETE THIS SLIDE BEFORE USE</a:t>
            </a:r>
            <a:endParaRPr lang="en-GB" sz="2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633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 Title slide">
    <p:bg>
      <p:bgPr>
        <a:solidFill>
          <a:srgbClr val="AFB9B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DBAD1C9-BFC1-49E1-81BA-F442C95612EA}"/>
              </a:ext>
            </a:extLst>
          </p:cNvPr>
          <p:cNvSpPr>
            <a:spLocks noGrp="1"/>
          </p:cNvSpPr>
          <p:nvPr>
            <p:ph type="title"/>
          </p:nvPr>
        </p:nvSpPr>
        <p:spPr>
          <a:xfrm>
            <a:off x="478924" y="1769324"/>
            <a:ext cx="10515600" cy="1500188"/>
          </a:xfrm>
        </p:spPr>
        <p:txBody>
          <a:bodyPr anchor="b">
            <a:normAutofit/>
          </a:bodyPr>
          <a:lstStyle>
            <a:lvl1pPr>
              <a:defRPr sz="4000"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53AFF72C-C163-45BA-86DF-69220BB23A81}"/>
              </a:ext>
            </a:extLst>
          </p:cNvPr>
          <p:cNvSpPr>
            <a:spLocks noGrp="1"/>
          </p:cNvSpPr>
          <p:nvPr>
            <p:ph type="body" idx="1"/>
          </p:nvPr>
        </p:nvSpPr>
        <p:spPr>
          <a:xfrm>
            <a:off x="478924" y="3429000"/>
            <a:ext cx="10515600" cy="2720235"/>
          </a:xfrm>
        </p:spPr>
        <p:txBody>
          <a:bodyPr>
            <a:normAutofit/>
          </a:bodyPr>
          <a:lstStyle>
            <a:lvl1pPr marL="0" indent="0">
              <a:buNone/>
              <a:defRPr sz="20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descr="Text&#10;&#10;Description automatically generated">
            <a:extLst>
              <a:ext uri="{FF2B5EF4-FFF2-40B4-BE49-F238E27FC236}">
                <a16:creationId xmlns:a16="http://schemas.microsoft.com/office/drawing/2014/main" id="{68D0750C-D6F5-4CFA-9E27-2A4FAD5818E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012" y="321488"/>
            <a:ext cx="1862711" cy="674262"/>
          </a:xfrm>
          <a:prstGeom prst="rect">
            <a:avLst/>
          </a:prstGeom>
        </p:spPr>
      </p:pic>
      <p:pic>
        <p:nvPicPr>
          <p:cNvPr id="3" name="Picture 2" descr="Background pattern&#10;&#10;Description automatically generated">
            <a:extLst>
              <a:ext uri="{FF2B5EF4-FFF2-40B4-BE49-F238E27FC236}">
                <a16:creationId xmlns:a16="http://schemas.microsoft.com/office/drawing/2014/main" id="{74B7BF4F-5586-45F7-8348-9EFA8FFE756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78924" y="4483975"/>
            <a:ext cx="10807430" cy="2052537"/>
          </a:xfrm>
          <a:prstGeom prst="rect">
            <a:avLst/>
          </a:prstGeom>
        </p:spPr>
      </p:pic>
      <p:sp>
        <p:nvSpPr>
          <p:cNvPr id="6" name="Slide Number Placeholder 5">
            <a:extLst>
              <a:ext uri="{FF2B5EF4-FFF2-40B4-BE49-F238E27FC236}">
                <a16:creationId xmlns:a16="http://schemas.microsoft.com/office/drawing/2014/main" id="{49D4C6E1-F387-44F1-8FB4-21B6C264937B}"/>
              </a:ext>
            </a:extLst>
          </p:cNvPr>
          <p:cNvSpPr>
            <a:spLocks noGrp="1"/>
          </p:cNvSpPr>
          <p:nvPr>
            <p:ph type="sldNum" sz="quarter" idx="4"/>
          </p:nvPr>
        </p:nvSpPr>
        <p:spPr>
          <a:xfrm>
            <a:off x="11605419" y="309718"/>
            <a:ext cx="378619" cy="176851"/>
          </a:xfrm>
          <a:prstGeom prst="rect">
            <a:avLst/>
          </a:prstGeom>
        </p:spPr>
        <p:txBody>
          <a:bodyPr vert="horz" lIns="0" tIns="0" rIns="0" bIns="0" rtlCol="0" anchor="ctr"/>
          <a:lstStyle>
            <a:lvl1pPr algn="ctr">
              <a:defRPr sz="800" b="1">
                <a:solidFill>
                  <a:schemeClr val="tx1"/>
                </a:solidFill>
              </a:defRPr>
            </a:lvl1pPr>
          </a:lstStyle>
          <a:p>
            <a:fld id="{566E36BB-22A6-449A-BA1E-9EE9807B7D04}" type="slidenum">
              <a:rPr lang="en-GB" smtClean="0"/>
              <a:pPr/>
              <a:t>‹#›</a:t>
            </a:fld>
            <a:endParaRPr lang="en-GB"/>
          </a:p>
        </p:txBody>
      </p:sp>
    </p:spTree>
    <p:extLst>
      <p:ext uri="{BB962C8B-B14F-4D97-AF65-F5344CB8AC3E}">
        <p14:creationId xmlns:p14="http://schemas.microsoft.com/office/powerpoint/2010/main" val="235689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5722A-5B0E-1226-020F-E71709281D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A934027-0706-550B-6A8A-C11D65B438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CCEE87F-5C2E-CA7D-C926-9C5B25B402D4}"/>
              </a:ext>
            </a:extLst>
          </p:cNvPr>
          <p:cNvSpPr>
            <a:spLocks noGrp="1"/>
          </p:cNvSpPr>
          <p:nvPr>
            <p:ph type="dt" sz="half" idx="10"/>
          </p:nvPr>
        </p:nvSpPr>
        <p:spPr/>
        <p:txBody>
          <a:bodyPr/>
          <a:lstStyle/>
          <a:p>
            <a:fld id="{A5E58518-38C9-4E41-9AD4-CD8D11400725}" type="datetimeFigureOut">
              <a:rPr lang="en-US" smtClean="0"/>
              <a:t>12/21/2022</a:t>
            </a:fld>
            <a:endParaRPr lang="en-US"/>
          </a:p>
        </p:txBody>
      </p:sp>
      <p:sp>
        <p:nvSpPr>
          <p:cNvPr id="5" name="Footer Placeholder 4">
            <a:extLst>
              <a:ext uri="{FF2B5EF4-FFF2-40B4-BE49-F238E27FC236}">
                <a16:creationId xmlns:a16="http://schemas.microsoft.com/office/drawing/2014/main" id="{C67AD952-C31F-4058-CD3D-38240B870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14751F-2C98-C05E-50A4-84081A09DE73}"/>
              </a:ext>
            </a:extLst>
          </p:cNvPr>
          <p:cNvSpPr>
            <a:spLocks noGrp="1"/>
          </p:cNvSpPr>
          <p:nvPr>
            <p:ph type="sldNum" sz="quarter" idx="12"/>
          </p:nvPr>
        </p:nvSpPr>
        <p:spPr/>
        <p:txBody>
          <a:bodyPr/>
          <a:lstStyle/>
          <a:p>
            <a:fld id="{51FD18B0-70BD-3143-8E7A-501D5FD88364}" type="slidenum">
              <a:rPr lang="en-US" smtClean="0"/>
              <a:t>‹#›</a:t>
            </a:fld>
            <a:endParaRPr lang="en-US"/>
          </a:p>
        </p:txBody>
      </p:sp>
    </p:spTree>
    <p:extLst>
      <p:ext uri="{BB962C8B-B14F-4D97-AF65-F5344CB8AC3E}">
        <p14:creationId xmlns:p14="http://schemas.microsoft.com/office/powerpoint/2010/main" val="2759230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42E0E-7BC2-2F72-9466-16DD2F25A93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C7A54E-E55B-6B18-0073-2545C272E90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EC22709-7363-8B38-80A4-8CFB405730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C38FDCC-BEE1-EFCE-B50F-CE5BEDF7DCE9}"/>
              </a:ext>
            </a:extLst>
          </p:cNvPr>
          <p:cNvSpPr>
            <a:spLocks noGrp="1"/>
          </p:cNvSpPr>
          <p:nvPr>
            <p:ph type="dt" sz="half" idx="10"/>
          </p:nvPr>
        </p:nvSpPr>
        <p:spPr/>
        <p:txBody>
          <a:bodyPr/>
          <a:lstStyle/>
          <a:p>
            <a:fld id="{A5E58518-38C9-4E41-9AD4-CD8D11400725}" type="datetimeFigureOut">
              <a:rPr lang="en-US" smtClean="0"/>
              <a:t>12/21/2022</a:t>
            </a:fld>
            <a:endParaRPr lang="en-US"/>
          </a:p>
        </p:txBody>
      </p:sp>
      <p:sp>
        <p:nvSpPr>
          <p:cNvPr id="6" name="Footer Placeholder 5">
            <a:extLst>
              <a:ext uri="{FF2B5EF4-FFF2-40B4-BE49-F238E27FC236}">
                <a16:creationId xmlns:a16="http://schemas.microsoft.com/office/drawing/2014/main" id="{B492D60F-2070-AFA8-3483-73FACE18D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2C3A4-E640-9FE5-D505-E31AB54BB31E}"/>
              </a:ext>
            </a:extLst>
          </p:cNvPr>
          <p:cNvSpPr>
            <a:spLocks noGrp="1"/>
          </p:cNvSpPr>
          <p:nvPr>
            <p:ph type="sldNum" sz="quarter" idx="12"/>
          </p:nvPr>
        </p:nvSpPr>
        <p:spPr/>
        <p:txBody>
          <a:bodyPr/>
          <a:lstStyle/>
          <a:p>
            <a:fld id="{51FD18B0-70BD-3143-8E7A-501D5FD88364}" type="slidenum">
              <a:rPr lang="en-US" smtClean="0"/>
              <a:t>‹#›</a:t>
            </a:fld>
            <a:endParaRPr lang="en-US"/>
          </a:p>
        </p:txBody>
      </p:sp>
    </p:spTree>
    <p:extLst>
      <p:ext uri="{BB962C8B-B14F-4D97-AF65-F5344CB8AC3E}">
        <p14:creationId xmlns:p14="http://schemas.microsoft.com/office/powerpoint/2010/main" val="1015375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16DB0-79ED-13ED-B0A0-60C7F25959FA}"/>
              </a:ext>
            </a:extLst>
          </p:cNvPr>
          <p:cNvSpPr>
            <a:spLocks noGrp="1"/>
          </p:cNvSpPr>
          <p:nvPr>
            <p:ph type="dt" sz="half" idx="10"/>
          </p:nvPr>
        </p:nvSpPr>
        <p:spPr/>
        <p:txBody>
          <a:bodyPr/>
          <a:lstStyle/>
          <a:p>
            <a:fld id="{A5E58518-38C9-4E41-9AD4-CD8D11400725}" type="datetimeFigureOut">
              <a:rPr lang="en-US" smtClean="0"/>
              <a:t>12/21/2022</a:t>
            </a:fld>
            <a:endParaRPr lang="en-US"/>
          </a:p>
        </p:txBody>
      </p:sp>
      <p:sp>
        <p:nvSpPr>
          <p:cNvPr id="3" name="Footer Placeholder 2">
            <a:extLst>
              <a:ext uri="{FF2B5EF4-FFF2-40B4-BE49-F238E27FC236}">
                <a16:creationId xmlns:a16="http://schemas.microsoft.com/office/drawing/2014/main" id="{B474C30E-6B9E-8DF8-EEED-0553B5788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109F44-82CB-5914-6190-5E452D7D3574}"/>
              </a:ext>
            </a:extLst>
          </p:cNvPr>
          <p:cNvSpPr>
            <a:spLocks noGrp="1"/>
          </p:cNvSpPr>
          <p:nvPr>
            <p:ph type="sldNum" sz="quarter" idx="12"/>
          </p:nvPr>
        </p:nvSpPr>
        <p:spPr/>
        <p:txBody>
          <a:bodyPr/>
          <a:lstStyle/>
          <a:p>
            <a:fld id="{51FD18B0-70BD-3143-8E7A-501D5FD88364}" type="slidenum">
              <a:rPr lang="en-US" smtClean="0"/>
              <a:t>‹#›</a:t>
            </a:fld>
            <a:endParaRPr lang="en-US"/>
          </a:p>
        </p:txBody>
      </p:sp>
    </p:spTree>
    <p:extLst>
      <p:ext uri="{BB962C8B-B14F-4D97-AF65-F5344CB8AC3E}">
        <p14:creationId xmlns:p14="http://schemas.microsoft.com/office/powerpoint/2010/main" val="324840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BD38-6989-57E3-E4F1-076D553EF6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88802D-8274-F309-4F68-ED4F3B0A0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B5F3CD1-75B8-CAAD-28B5-4977B8EBEE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C8EB414-B0ED-1B54-BFEA-D6304C331BBC}"/>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6" name="Footer Placeholder 5">
            <a:extLst>
              <a:ext uri="{FF2B5EF4-FFF2-40B4-BE49-F238E27FC236}">
                <a16:creationId xmlns:a16="http://schemas.microsoft.com/office/drawing/2014/main" id="{0076CC41-69E3-D461-14BC-BBD18B4CE6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C4733C-58D5-E27F-8CD3-CB72DC07A577}"/>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3186708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A8E7-4BED-F3E8-C4F7-E90E4FAA648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1011-F5FB-65BA-DF59-EF2F73E64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0AF0F6-7F5C-CAF7-AEA5-756ABB4DA2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221965-D1D3-95AA-E762-DB1546926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F1C58D-3928-3907-B28D-BBE288C2A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E2644FB-2776-9831-8D75-BC09DD0E6879}"/>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8" name="Footer Placeholder 7">
            <a:extLst>
              <a:ext uri="{FF2B5EF4-FFF2-40B4-BE49-F238E27FC236}">
                <a16:creationId xmlns:a16="http://schemas.microsoft.com/office/drawing/2014/main" id="{7050BCE6-700C-7567-B6B3-89104117C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BC0BA28-8B41-E707-9418-73D9EADA4373}"/>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12592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5D69-D73A-813F-7E7C-52D9A1EC2F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4D9DA94-644A-17C2-EBC4-50D624A752EB}"/>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4" name="Footer Placeholder 3">
            <a:extLst>
              <a:ext uri="{FF2B5EF4-FFF2-40B4-BE49-F238E27FC236}">
                <a16:creationId xmlns:a16="http://schemas.microsoft.com/office/drawing/2014/main" id="{29D885D6-D963-8DE9-20D9-C8650065BD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C9DF9D2-2DEC-11F6-936A-156765F7C9F2}"/>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4109839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EEBF67-D202-110E-7CC1-DD8552DF7C32}"/>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3" name="Footer Placeholder 2">
            <a:extLst>
              <a:ext uri="{FF2B5EF4-FFF2-40B4-BE49-F238E27FC236}">
                <a16:creationId xmlns:a16="http://schemas.microsoft.com/office/drawing/2014/main" id="{1FCA732B-6087-DC90-9100-A9C2E7847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B51DAA-A5BF-3AC2-B16E-4475BC843222}"/>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17184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CBF7-0DB1-C648-81D7-3D526847F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8FFCDD-7ECF-D4AD-0395-449432474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DB63FD-89D3-C221-C943-1B5F84BB7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0FFA97-4064-7644-A67C-BB3EB870A0DA}"/>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6" name="Footer Placeholder 5">
            <a:extLst>
              <a:ext uri="{FF2B5EF4-FFF2-40B4-BE49-F238E27FC236}">
                <a16:creationId xmlns:a16="http://schemas.microsoft.com/office/drawing/2014/main" id="{8B4792B1-3401-AD53-0822-EB503A5FD9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476A1B-B5DD-4EAC-4E40-272C51021843}"/>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325113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13D6-9F79-826F-9969-BDA2B489FE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8F6D39-AAC4-0E99-5D5E-9AAF2D859F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031ABF-CB9E-7859-9A59-F6E7544C0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595A52-00DA-758A-F2E9-8DE2264AD4DD}"/>
              </a:ext>
            </a:extLst>
          </p:cNvPr>
          <p:cNvSpPr>
            <a:spLocks noGrp="1"/>
          </p:cNvSpPr>
          <p:nvPr>
            <p:ph type="dt" sz="half" idx="10"/>
          </p:nvPr>
        </p:nvSpPr>
        <p:spPr/>
        <p:txBody>
          <a:bodyPr/>
          <a:lstStyle/>
          <a:p>
            <a:fld id="{A9663B75-30B0-4F34-8609-C6E189015873}" type="datetimeFigureOut">
              <a:rPr lang="en-GB" smtClean="0"/>
              <a:t>21/12/2022</a:t>
            </a:fld>
            <a:endParaRPr lang="en-GB"/>
          </a:p>
        </p:txBody>
      </p:sp>
      <p:sp>
        <p:nvSpPr>
          <p:cNvPr id="6" name="Footer Placeholder 5">
            <a:extLst>
              <a:ext uri="{FF2B5EF4-FFF2-40B4-BE49-F238E27FC236}">
                <a16:creationId xmlns:a16="http://schemas.microsoft.com/office/drawing/2014/main" id="{F73B38E4-36D6-A41C-A913-6AD6F7B21C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1265E0-6D3A-61E6-703B-4CD96D5554E8}"/>
              </a:ext>
            </a:extLst>
          </p:cNvPr>
          <p:cNvSpPr>
            <a:spLocks noGrp="1"/>
          </p:cNvSpPr>
          <p:nvPr>
            <p:ph type="sldNum" sz="quarter" idx="12"/>
          </p:nvPr>
        </p:nvSpPr>
        <p:spPr/>
        <p:txBody>
          <a:bodyPr/>
          <a:lstStyle/>
          <a:p>
            <a:fld id="{1DEBE1E0-2E64-40E5-9351-4A3143F53160}" type="slidenum">
              <a:rPr lang="en-GB" smtClean="0"/>
              <a:t>‹#›</a:t>
            </a:fld>
            <a:endParaRPr lang="en-GB"/>
          </a:p>
        </p:txBody>
      </p:sp>
    </p:spTree>
    <p:extLst>
      <p:ext uri="{BB962C8B-B14F-4D97-AF65-F5344CB8AC3E}">
        <p14:creationId xmlns:p14="http://schemas.microsoft.com/office/powerpoint/2010/main" val="414349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225D06-C982-52D5-F7F9-8512471A43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E9661F-6578-7CF3-72C4-AA785B06EA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30D838-9051-736A-4052-5A5B1C0A7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663B75-30B0-4F34-8609-C6E189015873}" type="datetimeFigureOut">
              <a:rPr lang="en-GB" smtClean="0"/>
              <a:t>21/12/2022</a:t>
            </a:fld>
            <a:endParaRPr lang="en-GB"/>
          </a:p>
        </p:txBody>
      </p:sp>
      <p:sp>
        <p:nvSpPr>
          <p:cNvPr id="5" name="Footer Placeholder 4">
            <a:extLst>
              <a:ext uri="{FF2B5EF4-FFF2-40B4-BE49-F238E27FC236}">
                <a16:creationId xmlns:a16="http://schemas.microsoft.com/office/drawing/2014/main" id="{2E2BEB58-E308-D0B2-6ABE-60C4F13E38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12BD214-9ABC-A3CF-C1D1-C05FA3F15E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BE1E0-2E64-40E5-9351-4A3143F53160}" type="slidenum">
              <a:rPr lang="en-GB" smtClean="0"/>
              <a:t>‹#›</a:t>
            </a:fld>
            <a:endParaRPr lang="en-GB"/>
          </a:p>
        </p:txBody>
      </p:sp>
    </p:spTree>
    <p:extLst>
      <p:ext uri="{BB962C8B-B14F-4D97-AF65-F5344CB8AC3E}">
        <p14:creationId xmlns:p14="http://schemas.microsoft.com/office/powerpoint/2010/main" val="967576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 id="214748368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FB9B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EC9D9B-6362-4BC3-8C54-A2316CB0B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8E2D1A-C892-4CBE-9ADE-6597510C41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Box 11">
            <a:extLst>
              <a:ext uri="{FF2B5EF4-FFF2-40B4-BE49-F238E27FC236}">
                <a16:creationId xmlns:a16="http://schemas.microsoft.com/office/drawing/2014/main" id="{1320A3A8-69A7-4674-833B-00874BD0B5BA}"/>
              </a:ext>
            </a:extLst>
          </p:cNvPr>
          <p:cNvSpPr txBox="1"/>
          <p:nvPr userDrawn="1"/>
        </p:nvSpPr>
        <p:spPr>
          <a:xfrm>
            <a:off x="11661083" y="159488"/>
            <a:ext cx="324000" cy="324000"/>
          </a:xfrm>
          <a:prstGeom prst="rect">
            <a:avLst/>
          </a:prstGeom>
          <a:noFill/>
          <a:ln w="6350">
            <a:solidFill>
              <a:schemeClr val="tx1"/>
            </a:solidFill>
          </a:ln>
        </p:spPr>
        <p:txBody>
          <a:bodyPr wrap="square" rtlCol="0" anchor="ctr">
            <a:spAutoFit/>
          </a:bodyPr>
          <a:lstStyle/>
          <a:p>
            <a:pPr algn="ctr"/>
            <a:fld id="{3BD31F1A-9B03-4975-BEE4-DC3E4F742477}" type="slidenum">
              <a:rPr lang="en-GB" sz="800" b="0" smtClean="0">
                <a:latin typeface="Arial" panose="020B0604020202020204" pitchFamily="34" charset="0"/>
                <a:cs typeface="Arial" panose="020B0604020202020204" pitchFamily="34" charset="0"/>
              </a:rPr>
              <a:pPr algn="ctr"/>
              <a:t>‹#›</a:t>
            </a:fld>
            <a:endParaRPr lang="en-GB" sz="900" b="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7A4BD5C-1771-467C-AFAB-69AC61D9A419}"/>
              </a:ext>
            </a:extLst>
          </p:cNvPr>
          <p:cNvSpPr/>
          <p:nvPr userDrawn="1"/>
        </p:nvSpPr>
        <p:spPr>
          <a:xfrm>
            <a:off x="206916" y="159488"/>
            <a:ext cx="11778167" cy="6549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1"/>
          </a:p>
        </p:txBody>
      </p:sp>
    </p:spTree>
    <p:extLst>
      <p:ext uri="{BB962C8B-B14F-4D97-AF65-F5344CB8AC3E}">
        <p14:creationId xmlns:p14="http://schemas.microsoft.com/office/powerpoint/2010/main" val="1693595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Get Online Greater Manchester: digital inclusion pilot for social housing residents</a:t>
            </a:r>
          </a:p>
        </p:txBody>
      </p:sp>
      <p:sp>
        <p:nvSpPr>
          <p:cNvPr id="3" name="Text Placeholder 2"/>
          <p:cNvSpPr>
            <a:spLocks noGrp="1"/>
          </p:cNvSpPr>
          <p:nvPr>
            <p:ph type="body" idx="1"/>
          </p:nvPr>
        </p:nvSpPr>
        <p:spPr/>
        <p:txBody>
          <a:bodyPr vert="horz" lIns="0" tIns="0" rIns="0" bIns="0" rtlCol="0" anchor="t">
            <a:normAutofit/>
          </a:bodyPr>
          <a:lstStyle/>
          <a:p>
            <a:r>
              <a:rPr lang="en-GB" sz="2400" b="1" dirty="0">
                <a:latin typeface="Arial" panose="020B0604020202020204" pitchFamily="34" charset="0"/>
                <a:cs typeface="Arial" panose="020B0604020202020204" pitchFamily="34" charset="0"/>
              </a:rPr>
              <a:t>John Steward, Head of Digital Infrastructure,  </a:t>
            </a:r>
          </a:p>
          <a:p>
            <a:r>
              <a:rPr lang="en-GB" sz="2400" b="1" dirty="0">
                <a:latin typeface="Arial" panose="020B0604020202020204" pitchFamily="34" charset="0"/>
                <a:cs typeface="Arial" panose="020B0604020202020204" pitchFamily="34" charset="0"/>
              </a:rPr>
              <a:t>Greater Manchester Combined Authority</a:t>
            </a:r>
            <a:endParaRPr lang="en-GB" sz="32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  </a:t>
            </a:r>
          </a:p>
          <a:p>
            <a:r>
              <a:rPr lang="en-GB" sz="2400" b="1" dirty="0">
                <a:latin typeface="Arial" panose="020B0604020202020204" pitchFamily="34" charset="0"/>
                <a:cs typeface="Arial" panose="020B0604020202020204" pitchFamily="34" charset="0"/>
              </a:rPr>
              <a:t>#FixTheDigitalDivide</a:t>
            </a:r>
          </a:p>
          <a:p>
            <a:r>
              <a:rPr lang="en-GB" sz="2400" b="1"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4"/>
          </p:nvPr>
        </p:nvSpPr>
        <p:spPr/>
        <p:txBody>
          <a:bodyPr/>
          <a:lstStyle/>
          <a:p>
            <a:fld id="{566E36BB-22A6-449A-BA1E-9EE9807B7D04}" type="slidenum">
              <a:rPr lang="en-GB" smtClean="0"/>
              <a:pPr/>
              <a:t>1</a:t>
            </a:fld>
            <a:endParaRPr lang="en-GB"/>
          </a:p>
        </p:txBody>
      </p:sp>
    </p:spTree>
    <p:extLst>
      <p:ext uri="{BB962C8B-B14F-4D97-AF65-F5344CB8AC3E}">
        <p14:creationId xmlns:p14="http://schemas.microsoft.com/office/powerpoint/2010/main" val="348250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FB9B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E648-B419-B356-A093-8295E16A5474}"/>
              </a:ext>
            </a:extLst>
          </p:cNvPr>
          <p:cNvSpPr>
            <a:spLocks noGrp="1"/>
          </p:cNvSpPr>
          <p:nvPr>
            <p:ph type="title" idx="4294967295"/>
          </p:nvPr>
        </p:nvSpPr>
        <p:spPr>
          <a:xfrm>
            <a:off x="616448" y="365125"/>
            <a:ext cx="9899151" cy="1325563"/>
          </a:xfrm>
        </p:spPr>
        <p:txBody>
          <a:bodyPr/>
          <a:lstStyle/>
          <a:p>
            <a:r>
              <a:rPr lang="en-US" dirty="0"/>
              <a:t>Initial findings for Social Housing Providers</a:t>
            </a:r>
          </a:p>
        </p:txBody>
      </p:sp>
      <p:sp>
        <p:nvSpPr>
          <p:cNvPr id="3" name="Content Placeholder 2">
            <a:extLst>
              <a:ext uri="{FF2B5EF4-FFF2-40B4-BE49-F238E27FC236}">
                <a16:creationId xmlns:a16="http://schemas.microsoft.com/office/drawing/2014/main" id="{81BC6FDF-1BF8-D6E0-BD6E-6E2E1353B8FC}"/>
              </a:ext>
            </a:extLst>
          </p:cNvPr>
          <p:cNvSpPr>
            <a:spLocks noGrp="1"/>
          </p:cNvSpPr>
          <p:nvPr>
            <p:ph idx="4294967295"/>
          </p:nvPr>
        </p:nvSpPr>
        <p:spPr>
          <a:xfrm>
            <a:off x="688368" y="1825625"/>
            <a:ext cx="10972801" cy="4667250"/>
          </a:xfrm>
        </p:spPr>
        <p:txBody>
          <a:bodyPr/>
          <a:lstStyle/>
          <a:p>
            <a:r>
              <a:rPr lang="en-US" dirty="0"/>
              <a:t>Operational issues</a:t>
            </a:r>
          </a:p>
          <a:p>
            <a:pPr lvl="1"/>
            <a:r>
              <a:rPr lang="en-US" dirty="0"/>
              <a:t>Operational issues related to DI crosscut across the </a:t>
            </a:r>
            <a:r>
              <a:rPr lang="en-US" dirty="0" err="1"/>
              <a:t>organisational</a:t>
            </a:r>
            <a:r>
              <a:rPr lang="en-US" dirty="0"/>
              <a:t> structure of the providers.</a:t>
            </a:r>
          </a:p>
          <a:p>
            <a:pPr lvl="1"/>
            <a:r>
              <a:rPr lang="en-US" dirty="0"/>
              <a:t>Touch points for DI issues within the </a:t>
            </a:r>
            <a:r>
              <a:rPr lang="en-US" dirty="0" err="1"/>
              <a:t>organisation</a:t>
            </a:r>
            <a:r>
              <a:rPr lang="en-US" dirty="0"/>
              <a:t> may included:</a:t>
            </a:r>
          </a:p>
          <a:p>
            <a:pPr lvl="1"/>
            <a:r>
              <a:rPr lang="en-US" dirty="0"/>
              <a:t>IT Department</a:t>
            </a:r>
          </a:p>
          <a:p>
            <a:pPr lvl="1"/>
            <a:r>
              <a:rPr lang="en-US" dirty="0"/>
              <a:t>Customer Service Teams (covering enquiries including rent </a:t>
            </a:r>
            <a:r>
              <a:rPr lang="en-US" dirty="0" err="1"/>
              <a:t>etc</a:t>
            </a:r>
            <a:r>
              <a:rPr lang="en-US" dirty="0"/>
              <a:t>), </a:t>
            </a:r>
          </a:p>
          <a:p>
            <a:pPr lvl="1"/>
            <a:r>
              <a:rPr lang="en-US" dirty="0"/>
              <a:t>Customer Engagement Teams</a:t>
            </a:r>
          </a:p>
          <a:p>
            <a:pPr lvl="1"/>
            <a:r>
              <a:rPr lang="en-US" dirty="0"/>
              <a:t>Facilities/Asset Management Teams (cabling </a:t>
            </a:r>
            <a:r>
              <a:rPr lang="en-US" dirty="0" err="1"/>
              <a:t>etc</a:t>
            </a:r>
            <a:r>
              <a:rPr lang="en-US" dirty="0"/>
              <a:t>).</a:t>
            </a:r>
          </a:p>
          <a:p>
            <a:r>
              <a:rPr lang="en-US" dirty="0"/>
              <a:t>Digital inclusion responses need to link across multiple functions in social housing provider </a:t>
            </a:r>
            <a:r>
              <a:rPr lang="en-US" dirty="0" err="1"/>
              <a:t>organisations</a:t>
            </a:r>
            <a:r>
              <a:rPr lang="en-US" dirty="0"/>
              <a:t>.</a:t>
            </a:r>
          </a:p>
        </p:txBody>
      </p:sp>
    </p:spTree>
    <p:extLst>
      <p:ext uri="{BB962C8B-B14F-4D97-AF65-F5344CB8AC3E}">
        <p14:creationId xmlns:p14="http://schemas.microsoft.com/office/powerpoint/2010/main" val="390971298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5CFE-E9BC-F662-2A51-DA2D56A18DE3}"/>
              </a:ext>
            </a:extLst>
          </p:cNvPr>
          <p:cNvSpPr>
            <a:spLocks noGrp="1"/>
          </p:cNvSpPr>
          <p:nvPr>
            <p:ph type="title"/>
          </p:nvPr>
        </p:nvSpPr>
        <p:spPr/>
        <p:txBody>
          <a:bodyPr/>
          <a:lstStyle/>
          <a:p>
            <a:r>
              <a:rPr lang="en-US"/>
              <a:t>Initial findings for Social Housing Providers</a:t>
            </a:r>
          </a:p>
        </p:txBody>
      </p:sp>
      <p:sp>
        <p:nvSpPr>
          <p:cNvPr id="3" name="Content Placeholder 2">
            <a:extLst>
              <a:ext uri="{FF2B5EF4-FFF2-40B4-BE49-F238E27FC236}">
                <a16:creationId xmlns:a16="http://schemas.microsoft.com/office/drawing/2014/main" id="{20DBBACA-2489-2D76-194C-68DDAA475221}"/>
              </a:ext>
            </a:extLst>
          </p:cNvPr>
          <p:cNvSpPr>
            <a:spLocks noGrp="1"/>
          </p:cNvSpPr>
          <p:nvPr>
            <p:ph idx="1"/>
          </p:nvPr>
        </p:nvSpPr>
        <p:spPr/>
        <p:txBody>
          <a:bodyPr>
            <a:normAutofit fontScale="92500" lnSpcReduction="20000"/>
          </a:bodyPr>
          <a:lstStyle/>
          <a:p>
            <a:r>
              <a:rPr lang="en-US"/>
              <a:t>All providers have already been addressing digital inclusion</a:t>
            </a:r>
          </a:p>
          <a:p>
            <a:pPr lvl="1"/>
            <a:r>
              <a:rPr lang="en-GB"/>
              <a:t>Stockport for example had previously offered social tariffs, fitted tower blocks with reduced cost broadband and fitted out a void property within the block to provide training (also seen as helpful in reducing social isolation)</a:t>
            </a:r>
          </a:p>
          <a:p>
            <a:pPr lvl="1"/>
            <a:r>
              <a:rPr lang="en-GB"/>
              <a:t>All providers noted the challenge of providing long-term support.</a:t>
            </a:r>
          </a:p>
          <a:p>
            <a:pPr lvl="2"/>
            <a:r>
              <a:rPr lang="en-GB"/>
              <a:t>Finance is often fixed term as maybe access offers (data, reduced cost broadband)</a:t>
            </a:r>
          </a:p>
          <a:p>
            <a:pPr lvl="2"/>
            <a:r>
              <a:rPr lang="en-GB"/>
              <a:t>Sustainability remains a key issue</a:t>
            </a:r>
          </a:p>
          <a:p>
            <a:r>
              <a:rPr lang="en-US"/>
              <a:t>More than just digital</a:t>
            </a:r>
          </a:p>
          <a:p>
            <a:pPr lvl="1"/>
            <a:r>
              <a:rPr lang="en-GB"/>
              <a:t>Lots of offers by Social Housing Providers either directly offer or are connected to a range of community-based provision.</a:t>
            </a:r>
          </a:p>
          <a:p>
            <a:pPr lvl="1"/>
            <a:r>
              <a:rPr lang="en-GB"/>
              <a:t>These include things like skills and employability, activities to address loneliness etc.</a:t>
            </a:r>
          </a:p>
          <a:p>
            <a:pPr lvl="1"/>
            <a:r>
              <a:rPr lang="en-GB"/>
              <a:t>There is a recognition that tackling digital inclusion isn’t just about devices or cabling in the walls, its about giving people opportunities to connect with other, access services and support.</a:t>
            </a:r>
          </a:p>
          <a:p>
            <a:pPr lvl="1"/>
            <a:endParaRPr lang="en-US"/>
          </a:p>
          <a:p>
            <a:pPr lvl="1"/>
            <a:endParaRPr lang="en-US"/>
          </a:p>
        </p:txBody>
      </p:sp>
    </p:spTree>
    <p:extLst>
      <p:ext uri="{BB962C8B-B14F-4D97-AF65-F5344CB8AC3E}">
        <p14:creationId xmlns:p14="http://schemas.microsoft.com/office/powerpoint/2010/main" val="75221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82E2-73E7-FE0D-0A92-CC2DE2BF9768}"/>
              </a:ext>
            </a:extLst>
          </p:cNvPr>
          <p:cNvSpPr>
            <a:spLocks noGrp="1"/>
          </p:cNvSpPr>
          <p:nvPr>
            <p:ph type="title"/>
          </p:nvPr>
        </p:nvSpPr>
        <p:spPr/>
        <p:txBody>
          <a:bodyPr/>
          <a:lstStyle/>
          <a:p>
            <a:r>
              <a:rPr lang="en-US"/>
              <a:t>Initial findings for Social Housing Providers</a:t>
            </a:r>
          </a:p>
        </p:txBody>
      </p:sp>
      <p:sp>
        <p:nvSpPr>
          <p:cNvPr id="3" name="Content Placeholder 2">
            <a:extLst>
              <a:ext uri="{FF2B5EF4-FFF2-40B4-BE49-F238E27FC236}">
                <a16:creationId xmlns:a16="http://schemas.microsoft.com/office/drawing/2014/main" id="{5F89357A-DEBA-12CE-F055-28E0612A5687}"/>
              </a:ext>
            </a:extLst>
          </p:cNvPr>
          <p:cNvSpPr>
            <a:spLocks noGrp="1"/>
          </p:cNvSpPr>
          <p:nvPr>
            <p:ph idx="1"/>
          </p:nvPr>
        </p:nvSpPr>
        <p:spPr/>
        <p:txBody>
          <a:bodyPr/>
          <a:lstStyle/>
          <a:p>
            <a:r>
              <a:rPr lang="en-US"/>
              <a:t>Frontline realities</a:t>
            </a:r>
          </a:p>
          <a:p>
            <a:pPr lvl="1"/>
            <a:r>
              <a:rPr lang="en-US"/>
              <a:t>A real commitment from the Social Housing Providers to address digital inclusion issues</a:t>
            </a:r>
          </a:p>
          <a:p>
            <a:pPr lvl="1"/>
            <a:r>
              <a:rPr lang="en-US"/>
              <a:t>However…</a:t>
            </a:r>
          </a:p>
          <a:p>
            <a:pPr lvl="1"/>
            <a:r>
              <a:rPr lang="en-US"/>
              <a:t>Providers and their staff are key frontline service for their tenants</a:t>
            </a:r>
          </a:p>
          <a:p>
            <a:pPr lvl="2"/>
            <a:r>
              <a:rPr lang="en-US"/>
              <a:t>Many tenants are feeling some of the most profound effects of the cost of living crisis.</a:t>
            </a:r>
          </a:p>
          <a:p>
            <a:pPr lvl="2"/>
            <a:r>
              <a:rPr lang="en-US"/>
              <a:t> Colleagues within the </a:t>
            </a:r>
            <a:r>
              <a:rPr lang="en-US" err="1"/>
              <a:t>organisations</a:t>
            </a:r>
            <a:r>
              <a:rPr lang="en-US"/>
              <a:t> are dealing with these issues alongside digital inclusion:</a:t>
            </a:r>
          </a:p>
          <a:p>
            <a:pPr lvl="3"/>
            <a:r>
              <a:rPr lang="en-US"/>
              <a:t>setting up warm hubs</a:t>
            </a:r>
          </a:p>
          <a:p>
            <a:pPr lvl="3"/>
            <a:r>
              <a:rPr lang="en-US"/>
              <a:t>trying to identify the appropriate benefits/support to alleviate the effects of the cost of living/energy crisis</a:t>
            </a:r>
          </a:p>
        </p:txBody>
      </p:sp>
    </p:spTree>
    <p:extLst>
      <p:ext uri="{BB962C8B-B14F-4D97-AF65-F5344CB8AC3E}">
        <p14:creationId xmlns:p14="http://schemas.microsoft.com/office/powerpoint/2010/main" val="110298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3A86C-95B1-8BAD-3CF3-BFBF6F8F9F29}"/>
              </a:ext>
            </a:extLst>
          </p:cNvPr>
          <p:cNvSpPr>
            <a:spLocks noGrp="1"/>
          </p:cNvSpPr>
          <p:nvPr>
            <p:ph type="title"/>
          </p:nvPr>
        </p:nvSpPr>
        <p:spPr/>
        <p:txBody>
          <a:bodyPr/>
          <a:lstStyle/>
          <a:p>
            <a:r>
              <a:rPr lang="en-US"/>
              <a:t>Initial findings for Social Housing Providers</a:t>
            </a:r>
          </a:p>
        </p:txBody>
      </p:sp>
      <p:sp>
        <p:nvSpPr>
          <p:cNvPr id="3" name="Content Placeholder 2">
            <a:extLst>
              <a:ext uri="{FF2B5EF4-FFF2-40B4-BE49-F238E27FC236}">
                <a16:creationId xmlns:a16="http://schemas.microsoft.com/office/drawing/2014/main" id="{2EFE1EB3-CAA1-084F-A2B1-4E5A64DFA9E5}"/>
              </a:ext>
            </a:extLst>
          </p:cNvPr>
          <p:cNvSpPr>
            <a:spLocks noGrp="1"/>
          </p:cNvSpPr>
          <p:nvPr>
            <p:ph idx="1"/>
          </p:nvPr>
        </p:nvSpPr>
        <p:spPr/>
        <p:txBody>
          <a:bodyPr>
            <a:normAutofit fontScale="85000" lnSpcReduction="10000"/>
          </a:bodyPr>
          <a:lstStyle/>
          <a:p>
            <a:r>
              <a:rPr lang="en-US"/>
              <a:t>Role of GM very positive</a:t>
            </a:r>
          </a:p>
          <a:p>
            <a:pPr lvl="1"/>
            <a:r>
              <a:rPr lang="en-US"/>
              <a:t>Benefits of working with GM on this have included their ability to provide more direct access to the ISPs particularly their senior teams who can influence the development of social tariffs, deployment of infrastructure (</a:t>
            </a:r>
            <a:r>
              <a:rPr lang="en-US" err="1"/>
              <a:t>e.g</a:t>
            </a:r>
            <a:r>
              <a:rPr lang="en-US"/>
              <a:t> cabling) and sharing expertise.</a:t>
            </a:r>
          </a:p>
          <a:p>
            <a:pPr lvl="1"/>
            <a:r>
              <a:rPr lang="en-US"/>
              <a:t>Having GM as an ally in discussions with other </a:t>
            </a:r>
            <a:r>
              <a:rPr lang="en-US" err="1"/>
              <a:t>organisations</a:t>
            </a:r>
            <a:r>
              <a:rPr lang="en-US"/>
              <a:t> was very helpful</a:t>
            </a:r>
          </a:p>
          <a:p>
            <a:r>
              <a:rPr lang="en-US"/>
              <a:t>Relationships with ISPs is varied and complex</a:t>
            </a:r>
          </a:p>
          <a:p>
            <a:pPr lvl="1"/>
            <a:r>
              <a:rPr lang="en-US"/>
              <a:t>The test and learn element of working with different ISPs is understood.</a:t>
            </a:r>
          </a:p>
          <a:p>
            <a:pPr lvl="1"/>
            <a:r>
              <a:rPr lang="en-US"/>
              <a:t>There were questions about how best to match ISPs (or ISP offers) to specific social housing providers and their tenants</a:t>
            </a:r>
          </a:p>
          <a:p>
            <a:pPr lvl="1"/>
            <a:r>
              <a:rPr lang="en-US"/>
              <a:t> Rationale for current matching was not full clear to the Housing Providers</a:t>
            </a:r>
          </a:p>
          <a:p>
            <a:pPr lvl="1"/>
            <a:r>
              <a:rPr lang="en-US"/>
              <a:t>Argument that issues around type of housing stock, types of tenants, tenant needs should form part of the rationale.</a:t>
            </a:r>
          </a:p>
          <a:p>
            <a:r>
              <a:rPr lang="en-US"/>
              <a:t>The availability (being able to have discussions) and flexibility of the ISPs (meeting the tenants needs) is seen as key to making longer-term solutions work for the Housing Providers. </a:t>
            </a:r>
          </a:p>
          <a:p>
            <a:endParaRPr lang="en-US"/>
          </a:p>
          <a:p>
            <a:endParaRPr lang="en-US"/>
          </a:p>
        </p:txBody>
      </p:sp>
    </p:spTree>
    <p:extLst>
      <p:ext uri="{BB962C8B-B14F-4D97-AF65-F5344CB8AC3E}">
        <p14:creationId xmlns:p14="http://schemas.microsoft.com/office/powerpoint/2010/main" val="228415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96AB-51FE-7B1D-5412-3ED47753EB39}"/>
              </a:ext>
            </a:extLst>
          </p:cNvPr>
          <p:cNvSpPr>
            <a:spLocks noGrp="1"/>
          </p:cNvSpPr>
          <p:nvPr>
            <p:ph type="title"/>
          </p:nvPr>
        </p:nvSpPr>
        <p:spPr/>
        <p:txBody>
          <a:bodyPr/>
          <a:lstStyle/>
          <a:p>
            <a:r>
              <a:rPr lang="en-US"/>
              <a:t>Initial findings for Social Housing Providers</a:t>
            </a:r>
          </a:p>
        </p:txBody>
      </p:sp>
      <p:sp>
        <p:nvSpPr>
          <p:cNvPr id="3" name="Content Placeholder 2">
            <a:extLst>
              <a:ext uri="{FF2B5EF4-FFF2-40B4-BE49-F238E27FC236}">
                <a16:creationId xmlns:a16="http://schemas.microsoft.com/office/drawing/2014/main" id="{F81181B8-7B0E-E1DA-70AA-76FD308384DD}"/>
              </a:ext>
            </a:extLst>
          </p:cNvPr>
          <p:cNvSpPr>
            <a:spLocks noGrp="1"/>
          </p:cNvSpPr>
          <p:nvPr>
            <p:ph idx="1"/>
          </p:nvPr>
        </p:nvSpPr>
        <p:spPr/>
        <p:txBody>
          <a:bodyPr>
            <a:normAutofit fontScale="92500" lnSpcReduction="10000"/>
          </a:bodyPr>
          <a:lstStyle/>
          <a:p>
            <a:r>
              <a:rPr lang="en-US"/>
              <a:t>The Housing Providers hope that working together on the pilot will give them the opportunity to share experiences, knowledge and good practice with their peers.</a:t>
            </a:r>
          </a:p>
          <a:p>
            <a:pPr lvl="1"/>
            <a:r>
              <a:rPr lang="en-US"/>
              <a:t>This was seen as a key benefit of this pilot project.</a:t>
            </a:r>
          </a:p>
          <a:p>
            <a:pPr lvl="1"/>
            <a:r>
              <a:rPr lang="en-US"/>
              <a:t>The information being gathered as part of surveys and focus groups has potential importance to the Housing providers wider business planning.</a:t>
            </a:r>
          </a:p>
          <a:p>
            <a:r>
              <a:rPr lang="en-US"/>
              <a:t>They want to make sure that they are offering their services in the best way possible to meet their clients needs</a:t>
            </a:r>
          </a:p>
          <a:p>
            <a:pPr lvl="1"/>
            <a:r>
              <a:rPr lang="en-US"/>
              <a:t>There is a recognition that no all tenants will have the motivation or capacity to engage digitally.</a:t>
            </a:r>
          </a:p>
          <a:p>
            <a:pPr lvl="1"/>
            <a:r>
              <a:rPr lang="en-US"/>
              <a:t>Identifying clear aims and methods for the pilot and methods of reporting back issues to GM Taskforce for resolution, is seen as important both in terms of the successful delivery of the pilot and balancing the pilot within the wider service delivery portfolio of activity the Housing providers.</a:t>
            </a:r>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3388789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A2AE-DEE9-0284-6AD4-6B218460E3F9}"/>
              </a:ext>
            </a:extLst>
          </p:cNvPr>
          <p:cNvSpPr>
            <a:spLocks noGrp="1"/>
          </p:cNvSpPr>
          <p:nvPr>
            <p:ph type="title"/>
          </p:nvPr>
        </p:nvSpPr>
        <p:spPr/>
        <p:txBody>
          <a:bodyPr/>
          <a:lstStyle/>
          <a:p>
            <a:r>
              <a:rPr lang="en-US"/>
              <a:t>Initial findings for Social Housing Providers</a:t>
            </a:r>
          </a:p>
        </p:txBody>
      </p:sp>
      <p:sp>
        <p:nvSpPr>
          <p:cNvPr id="3" name="Content Placeholder 2">
            <a:extLst>
              <a:ext uri="{FF2B5EF4-FFF2-40B4-BE49-F238E27FC236}">
                <a16:creationId xmlns:a16="http://schemas.microsoft.com/office/drawing/2014/main" id="{1950B6C1-91A8-A63D-910F-6B3297C9E3C4}"/>
              </a:ext>
            </a:extLst>
          </p:cNvPr>
          <p:cNvSpPr>
            <a:spLocks noGrp="1"/>
          </p:cNvSpPr>
          <p:nvPr>
            <p:ph idx="1"/>
          </p:nvPr>
        </p:nvSpPr>
        <p:spPr/>
        <p:txBody>
          <a:bodyPr/>
          <a:lstStyle/>
          <a:p>
            <a:r>
              <a:rPr lang="en-US"/>
              <a:t>We should note that nearly all providers have in past or are currently exploring other routes to providing tenants with digital access.</a:t>
            </a:r>
          </a:p>
          <a:p>
            <a:pPr lvl="1"/>
            <a:r>
              <a:rPr lang="en-US"/>
              <a:t>As noted above addressing digital inclusion is on all the providers agendas, therefore they are looking at multiple solutions.</a:t>
            </a:r>
          </a:p>
          <a:p>
            <a:r>
              <a:rPr lang="en-US"/>
              <a:t>The current ISP offers/opportunities are therefore not the only options they are exploring.  </a:t>
            </a:r>
          </a:p>
          <a:p>
            <a:pPr lvl="1"/>
            <a:r>
              <a:rPr lang="en-US"/>
              <a:t>Especially as offers may be fixed term</a:t>
            </a:r>
          </a:p>
          <a:p>
            <a:pPr lvl="1"/>
            <a:r>
              <a:rPr lang="en-US"/>
              <a:t>Some offers fit some tenant groups better</a:t>
            </a:r>
          </a:p>
          <a:p>
            <a:pPr lvl="1"/>
            <a:r>
              <a:rPr lang="en-US"/>
              <a:t>Other solutions (e.g. Alt-nets) might provide longer-term solutions</a:t>
            </a:r>
          </a:p>
          <a:p>
            <a:endParaRPr lang="en-US"/>
          </a:p>
          <a:p>
            <a:endParaRPr lang="en-US"/>
          </a:p>
        </p:txBody>
      </p:sp>
    </p:spTree>
    <p:extLst>
      <p:ext uri="{BB962C8B-B14F-4D97-AF65-F5344CB8AC3E}">
        <p14:creationId xmlns:p14="http://schemas.microsoft.com/office/powerpoint/2010/main" val="1024586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1E3BC-15F2-237B-DDD7-2BC729F09CFB}"/>
              </a:ext>
            </a:extLst>
          </p:cNvPr>
          <p:cNvSpPr>
            <a:spLocks noGrp="1"/>
          </p:cNvSpPr>
          <p:nvPr>
            <p:ph type="title"/>
          </p:nvPr>
        </p:nvSpPr>
        <p:spPr/>
        <p:txBody>
          <a:bodyPr/>
          <a:lstStyle/>
          <a:p>
            <a:r>
              <a:rPr lang="en-US"/>
              <a:t>Initial findings from focus groups</a:t>
            </a:r>
          </a:p>
        </p:txBody>
      </p:sp>
      <p:sp>
        <p:nvSpPr>
          <p:cNvPr id="3" name="Content Placeholder 2">
            <a:extLst>
              <a:ext uri="{FF2B5EF4-FFF2-40B4-BE49-F238E27FC236}">
                <a16:creationId xmlns:a16="http://schemas.microsoft.com/office/drawing/2014/main" id="{CF44F1F0-FC14-BD2F-5ACB-118035A11540}"/>
              </a:ext>
            </a:extLst>
          </p:cNvPr>
          <p:cNvSpPr>
            <a:spLocks noGrp="1"/>
          </p:cNvSpPr>
          <p:nvPr>
            <p:ph idx="1"/>
          </p:nvPr>
        </p:nvSpPr>
        <p:spPr/>
        <p:txBody>
          <a:bodyPr>
            <a:normAutofit/>
          </a:bodyPr>
          <a:lstStyle/>
          <a:p>
            <a:r>
              <a:rPr lang="en-US"/>
              <a:t>Offers need to fit tenant needs.</a:t>
            </a:r>
          </a:p>
          <a:p>
            <a:pPr lvl="1"/>
            <a:r>
              <a:rPr lang="en-US"/>
              <a:t>Mobile only best for younger people</a:t>
            </a:r>
          </a:p>
          <a:p>
            <a:pPr lvl="1"/>
            <a:r>
              <a:rPr lang="en-US"/>
              <a:t>Broadband better for older people</a:t>
            </a:r>
          </a:p>
          <a:p>
            <a:r>
              <a:rPr lang="en-US"/>
              <a:t>Mixed awareness of social tariffs</a:t>
            </a:r>
          </a:p>
          <a:p>
            <a:pPr lvl="1"/>
            <a:r>
              <a:rPr lang="en-US"/>
              <a:t>Not all groups aware they exist</a:t>
            </a:r>
          </a:p>
          <a:p>
            <a:pPr lvl="1"/>
            <a:r>
              <a:rPr lang="en-US"/>
              <a:t>Not all people aware they could benefit</a:t>
            </a:r>
          </a:p>
          <a:p>
            <a:pPr lvl="1"/>
            <a:r>
              <a:rPr lang="en-US"/>
              <a:t>Concerns over fairness of access (who can / who can’t use)</a:t>
            </a:r>
          </a:p>
          <a:p>
            <a:r>
              <a:rPr lang="en-US"/>
              <a:t>Concerns over practicalities (hassle of making changes):</a:t>
            </a:r>
          </a:p>
          <a:p>
            <a:pPr lvl="1"/>
            <a:r>
              <a:rPr lang="en-US"/>
              <a:t>Changing telephone numbers</a:t>
            </a:r>
          </a:p>
          <a:p>
            <a:pPr lvl="1"/>
            <a:r>
              <a:rPr lang="en-US"/>
              <a:t>Swapping contracts</a:t>
            </a:r>
          </a:p>
          <a:p>
            <a:pPr lvl="1"/>
            <a:r>
              <a:rPr lang="en-US"/>
              <a:t>Worries about contract lengths/commitments</a:t>
            </a:r>
          </a:p>
        </p:txBody>
      </p:sp>
    </p:spTree>
    <p:extLst>
      <p:ext uri="{BB962C8B-B14F-4D97-AF65-F5344CB8AC3E}">
        <p14:creationId xmlns:p14="http://schemas.microsoft.com/office/powerpoint/2010/main" val="3886837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3BB3-D3A2-7B96-EF62-8AB5BFAA49AA}"/>
              </a:ext>
            </a:extLst>
          </p:cNvPr>
          <p:cNvSpPr>
            <a:spLocks noGrp="1"/>
          </p:cNvSpPr>
          <p:nvPr>
            <p:ph type="title"/>
          </p:nvPr>
        </p:nvSpPr>
        <p:spPr/>
        <p:txBody>
          <a:bodyPr/>
          <a:lstStyle/>
          <a:p>
            <a:r>
              <a:rPr lang="en-US"/>
              <a:t>Initial findings from focus groups</a:t>
            </a:r>
          </a:p>
        </p:txBody>
      </p:sp>
      <p:sp>
        <p:nvSpPr>
          <p:cNvPr id="3" name="Content Placeholder 2">
            <a:extLst>
              <a:ext uri="{FF2B5EF4-FFF2-40B4-BE49-F238E27FC236}">
                <a16:creationId xmlns:a16="http://schemas.microsoft.com/office/drawing/2014/main" id="{A8FAEA48-2F3E-7D54-702F-0E7B35A35D36}"/>
              </a:ext>
            </a:extLst>
          </p:cNvPr>
          <p:cNvSpPr>
            <a:spLocks noGrp="1"/>
          </p:cNvSpPr>
          <p:nvPr>
            <p:ph idx="1"/>
          </p:nvPr>
        </p:nvSpPr>
        <p:spPr/>
        <p:txBody>
          <a:bodyPr>
            <a:normAutofit/>
          </a:bodyPr>
          <a:lstStyle/>
          <a:p>
            <a:r>
              <a:rPr lang="en-US"/>
              <a:t>Interplay of physical and digital resources</a:t>
            </a:r>
          </a:p>
          <a:p>
            <a:pPr lvl="1"/>
            <a:r>
              <a:rPr lang="en-US"/>
              <a:t>Respondents described dependence on:</a:t>
            </a:r>
          </a:p>
          <a:p>
            <a:pPr lvl="2"/>
            <a:r>
              <a:rPr lang="en-US"/>
              <a:t>Digital health access (online prescriptions / GP contact) due a lack of local facilities (e.g. pharmacy) with practical travel distance.</a:t>
            </a:r>
          </a:p>
          <a:p>
            <a:pPr lvl="2"/>
            <a:r>
              <a:rPr lang="en-US"/>
              <a:t>Social contact and enjoyment through social media or TV subscriptions – again due to lack of meaningful local facilities or ability to travel</a:t>
            </a:r>
          </a:p>
          <a:p>
            <a:pPr lvl="1"/>
            <a:r>
              <a:rPr lang="en-US"/>
              <a:t>Several spoke of frustration with access to services (e.g. GP, Local Government) as these were ”only via online”</a:t>
            </a:r>
          </a:p>
          <a:p>
            <a:pPr lvl="2"/>
            <a:r>
              <a:rPr lang="en-US"/>
              <a:t>One noted they have “given up” contacting health care</a:t>
            </a:r>
          </a:p>
          <a:p>
            <a:r>
              <a:rPr lang="en-US"/>
              <a:t>Evidence of very specific needs for some community members</a:t>
            </a:r>
          </a:p>
          <a:p>
            <a:pPr lvl="1"/>
            <a:r>
              <a:rPr lang="en-US"/>
              <a:t>Parents of children with special educational needs</a:t>
            </a:r>
          </a:p>
          <a:p>
            <a:pPr lvl="1"/>
            <a:r>
              <a:rPr lang="en-US"/>
              <a:t>Disabled and long-term unwell</a:t>
            </a:r>
          </a:p>
          <a:p>
            <a:pPr lvl="1"/>
            <a:endParaRPr lang="en-US"/>
          </a:p>
          <a:p>
            <a:endParaRPr lang="en-US"/>
          </a:p>
        </p:txBody>
      </p:sp>
    </p:spTree>
    <p:extLst>
      <p:ext uri="{BB962C8B-B14F-4D97-AF65-F5344CB8AC3E}">
        <p14:creationId xmlns:p14="http://schemas.microsoft.com/office/powerpoint/2010/main" val="2346883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96FCA-21D6-1AAB-EF1F-B3FB9DD4C217}"/>
              </a:ext>
            </a:extLst>
          </p:cNvPr>
          <p:cNvSpPr>
            <a:spLocks noGrp="1"/>
          </p:cNvSpPr>
          <p:nvPr>
            <p:ph type="title"/>
          </p:nvPr>
        </p:nvSpPr>
        <p:spPr/>
        <p:txBody>
          <a:bodyPr/>
          <a:lstStyle/>
          <a:p>
            <a:r>
              <a:rPr lang="en-US"/>
              <a:t>Initial findings from focus groups</a:t>
            </a:r>
          </a:p>
        </p:txBody>
      </p:sp>
      <p:sp>
        <p:nvSpPr>
          <p:cNvPr id="3" name="Content Placeholder 2">
            <a:extLst>
              <a:ext uri="{FF2B5EF4-FFF2-40B4-BE49-F238E27FC236}">
                <a16:creationId xmlns:a16="http://schemas.microsoft.com/office/drawing/2014/main" id="{7FE54239-B474-3EE5-BE40-9CF2FD184F0D}"/>
              </a:ext>
            </a:extLst>
          </p:cNvPr>
          <p:cNvSpPr>
            <a:spLocks noGrp="1"/>
          </p:cNvSpPr>
          <p:nvPr>
            <p:ph idx="1"/>
          </p:nvPr>
        </p:nvSpPr>
        <p:spPr/>
        <p:txBody>
          <a:bodyPr>
            <a:normAutofit fontScale="92500" lnSpcReduction="20000"/>
          </a:bodyPr>
          <a:lstStyle/>
          <a:p>
            <a:r>
              <a:rPr lang="en-US"/>
              <a:t>Well known issues remain:</a:t>
            </a:r>
          </a:p>
          <a:p>
            <a:pPr lvl="1"/>
            <a:r>
              <a:rPr lang="en-US"/>
              <a:t>Confidence and motivation</a:t>
            </a:r>
          </a:p>
          <a:p>
            <a:pPr lvl="2"/>
            <a:r>
              <a:rPr lang="en-US"/>
              <a:t>Older residents see limited value of being online</a:t>
            </a:r>
          </a:p>
          <a:p>
            <a:pPr lvl="3"/>
            <a:r>
              <a:rPr lang="en-US"/>
              <a:t>(Note points about lack of local facilities and resentment at having to do things online)</a:t>
            </a:r>
          </a:p>
          <a:p>
            <a:pPr lvl="2"/>
            <a:r>
              <a:rPr lang="en-US"/>
              <a:t>Though knowledge of benefits and opportunities may also be limited for some tenants</a:t>
            </a:r>
          </a:p>
          <a:p>
            <a:pPr lvl="1"/>
            <a:r>
              <a:rPr lang="en-US"/>
              <a:t>Skills</a:t>
            </a:r>
          </a:p>
          <a:p>
            <a:pPr lvl="2"/>
            <a:r>
              <a:rPr lang="en-US"/>
              <a:t>Most who are online are self taught</a:t>
            </a:r>
          </a:p>
          <a:p>
            <a:pPr lvl="2"/>
            <a:r>
              <a:rPr lang="en-US"/>
              <a:t>Reliance on friends and family for help</a:t>
            </a:r>
          </a:p>
          <a:p>
            <a:pPr lvl="1"/>
            <a:r>
              <a:rPr lang="en-US"/>
              <a:t>Understanding</a:t>
            </a:r>
          </a:p>
          <a:p>
            <a:pPr lvl="2"/>
            <a:r>
              <a:rPr lang="en-US"/>
              <a:t>Not all </a:t>
            </a:r>
          </a:p>
          <a:p>
            <a:r>
              <a:rPr lang="en-US"/>
              <a:t>Lots of evidence that focus needs to be on households not individuals</a:t>
            </a:r>
          </a:p>
          <a:p>
            <a:pPr lvl="1"/>
            <a:r>
              <a:rPr lang="en-US"/>
              <a:t>Both parent and child needs</a:t>
            </a:r>
          </a:p>
          <a:p>
            <a:pPr lvl="1"/>
            <a:r>
              <a:rPr lang="en-US"/>
              <a:t>Care giver and person cared for</a:t>
            </a:r>
          </a:p>
          <a:p>
            <a:pPr lvl="1"/>
            <a:r>
              <a:rPr lang="en-US"/>
              <a:t>Households reported needs outstripping low-cost broadband provision</a:t>
            </a:r>
          </a:p>
          <a:p>
            <a:pPr lvl="1"/>
            <a:endParaRPr lang="en-US"/>
          </a:p>
          <a:p>
            <a:endParaRPr lang="en-US"/>
          </a:p>
          <a:p>
            <a:pPr lvl="2"/>
            <a:endParaRPr lang="en-US"/>
          </a:p>
        </p:txBody>
      </p:sp>
    </p:spTree>
    <p:extLst>
      <p:ext uri="{BB962C8B-B14F-4D97-AF65-F5344CB8AC3E}">
        <p14:creationId xmlns:p14="http://schemas.microsoft.com/office/powerpoint/2010/main" val="57377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BE70-E729-B389-FA32-4735E1242B10}"/>
              </a:ext>
            </a:extLst>
          </p:cNvPr>
          <p:cNvSpPr>
            <a:spLocks noGrp="1"/>
          </p:cNvSpPr>
          <p:nvPr>
            <p:ph type="title"/>
          </p:nvPr>
        </p:nvSpPr>
        <p:spPr/>
        <p:txBody>
          <a:bodyPr/>
          <a:lstStyle/>
          <a:p>
            <a:r>
              <a:rPr lang="en-US" err="1"/>
              <a:t>UoL</a:t>
            </a:r>
            <a:r>
              <a:rPr lang="en-US"/>
              <a:t> team reflections</a:t>
            </a:r>
          </a:p>
        </p:txBody>
      </p:sp>
      <p:sp>
        <p:nvSpPr>
          <p:cNvPr id="3" name="Content Placeholder 2">
            <a:extLst>
              <a:ext uri="{FF2B5EF4-FFF2-40B4-BE49-F238E27FC236}">
                <a16:creationId xmlns:a16="http://schemas.microsoft.com/office/drawing/2014/main" id="{22A61279-F663-B668-4BBA-1615619C7612}"/>
              </a:ext>
            </a:extLst>
          </p:cNvPr>
          <p:cNvSpPr>
            <a:spLocks noGrp="1"/>
          </p:cNvSpPr>
          <p:nvPr>
            <p:ph idx="1"/>
          </p:nvPr>
        </p:nvSpPr>
        <p:spPr/>
        <p:txBody>
          <a:bodyPr>
            <a:normAutofit fontScale="92500" lnSpcReduction="10000"/>
          </a:bodyPr>
          <a:lstStyle/>
          <a:p>
            <a:r>
              <a:rPr lang="en-US"/>
              <a:t>Complexity on the ground</a:t>
            </a:r>
          </a:p>
          <a:p>
            <a:pPr lvl="1"/>
            <a:r>
              <a:rPr lang="en-US"/>
              <a:t>Though lots of themes and issues are the same they “articulate” in quite different ways for different groups</a:t>
            </a:r>
          </a:p>
          <a:p>
            <a:pPr lvl="1"/>
            <a:r>
              <a:rPr lang="en-US"/>
              <a:t>Can’t disconnect local physical infrastructure from tenant’s digital needs</a:t>
            </a:r>
          </a:p>
          <a:p>
            <a:pPr lvl="1"/>
            <a:r>
              <a:rPr lang="en-US"/>
              <a:t>Pressures on front-line support staff</a:t>
            </a:r>
          </a:p>
          <a:p>
            <a:pPr lvl="1"/>
            <a:r>
              <a:rPr lang="en-US"/>
              <a:t>Cost-of living crisis a major issue</a:t>
            </a:r>
          </a:p>
          <a:p>
            <a:r>
              <a:rPr lang="en-US"/>
              <a:t>A social tariff offer may not be enough on its own</a:t>
            </a:r>
          </a:p>
          <a:p>
            <a:pPr lvl="1"/>
            <a:r>
              <a:rPr lang="en-US"/>
              <a:t>Needs to work with local provision</a:t>
            </a:r>
          </a:p>
          <a:p>
            <a:pPr lvl="2"/>
            <a:r>
              <a:rPr lang="en-US"/>
              <a:t>But see point above – how to integrate this into tenant support</a:t>
            </a:r>
          </a:p>
          <a:p>
            <a:pPr lvl="1"/>
            <a:r>
              <a:rPr lang="en-US"/>
              <a:t>Some offers better for some communities</a:t>
            </a:r>
          </a:p>
          <a:p>
            <a:pPr lvl="2"/>
            <a:r>
              <a:rPr lang="en-US"/>
              <a:t>How to target social tariff offers?</a:t>
            </a:r>
          </a:p>
          <a:p>
            <a:pPr lvl="1"/>
            <a:r>
              <a:rPr lang="en-US"/>
              <a:t>Needs to consider household composition</a:t>
            </a:r>
          </a:p>
          <a:p>
            <a:pPr lvl="2"/>
            <a:r>
              <a:rPr lang="en-US"/>
              <a:t>5 member household with 3 in school may push data or broadband allowances</a:t>
            </a:r>
          </a:p>
        </p:txBody>
      </p:sp>
    </p:spTree>
    <p:extLst>
      <p:ext uri="{BB962C8B-B14F-4D97-AF65-F5344CB8AC3E}">
        <p14:creationId xmlns:p14="http://schemas.microsoft.com/office/powerpoint/2010/main" val="22244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0A20-077B-EC3E-FFB4-163DD64B26EB}"/>
              </a:ext>
            </a:extLst>
          </p:cNvPr>
          <p:cNvSpPr>
            <a:spLocks noGrp="1"/>
          </p:cNvSpPr>
          <p:nvPr>
            <p:ph type="title"/>
          </p:nvPr>
        </p:nvSpPr>
        <p:spPr/>
        <p:txBody>
          <a:bodyPr>
            <a:normAutofit fontScale="90000"/>
          </a:bodyPr>
          <a:lstStyle/>
          <a:p>
            <a:r>
              <a:rPr lang="en-GB" sz="4000" dirty="0"/>
              <a:t>Get Online Greater Manchester: digital inclusion pilot for social housing residents</a:t>
            </a:r>
            <a:br>
              <a:rPr lang="en-GB" sz="4400" b="1" dirty="0">
                <a:solidFill>
                  <a:schemeClr val="accent4">
                    <a:lumMod val="50000"/>
                  </a:schemeClr>
                </a:solidFill>
              </a:rPr>
            </a:br>
            <a:endParaRPr lang="en-GB" dirty="0"/>
          </a:p>
        </p:txBody>
      </p:sp>
      <p:sp>
        <p:nvSpPr>
          <p:cNvPr id="4" name="Content Placeholder 3">
            <a:extLst>
              <a:ext uri="{FF2B5EF4-FFF2-40B4-BE49-F238E27FC236}">
                <a16:creationId xmlns:a16="http://schemas.microsoft.com/office/drawing/2014/main" id="{68943538-3D11-C393-4948-AF2BF56A0ECD}"/>
              </a:ext>
            </a:extLst>
          </p:cNvPr>
          <p:cNvSpPr>
            <a:spLocks noGrp="1"/>
          </p:cNvSpPr>
          <p:nvPr>
            <p:ph idx="1"/>
          </p:nvPr>
        </p:nvSpPr>
        <p:spPr/>
        <p:txBody>
          <a:bodyPr>
            <a:normAutofit fontScale="70000" lnSpcReduction="20000"/>
          </a:bodyPr>
          <a:lstStyle/>
          <a:p>
            <a:pPr marL="457200" indent="-457200">
              <a:buFontTx/>
              <a:buAutoNum type="arabicPeriod"/>
            </a:pPr>
            <a:r>
              <a:rPr lang="en-GB" sz="2800" dirty="0"/>
              <a:t>How far can the market stretch commercially to provide a </a:t>
            </a:r>
            <a:r>
              <a:rPr lang="en-GB" sz="2800" b="1" dirty="0"/>
              <a:t>long term sustainable solution to address digital exclusion in social housing? </a:t>
            </a:r>
            <a:endParaRPr lang="en-GB" sz="2800" dirty="0">
              <a:cs typeface="Calibri" panose="020F0502020204030204"/>
            </a:endParaRPr>
          </a:p>
          <a:p>
            <a:pPr marL="457200" indent="-457200">
              <a:buAutoNum type="arabicPeriod"/>
            </a:pPr>
            <a:endParaRPr lang="en-GB" sz="2800" dirty="0">
              <a:cs typeface="Calibri" panose="020F0502020204030204"/>
            </a:endParaRPr>
          </a:p>
          <a:p>
            <a:pPr marL="457200" indent="-457200">
              <a:buAutoNum type="arabicPeriod"/>
            </a:pPr>
            <a:r>
              <a:rPr lang="en-GB" sz="2800" dirty="0"/>
              <a:t>What is the optimum </a:t>
            </a:r>
            <a:r>
              <a:rPr lang="en-GB" sz="2800" b="1" dirty="0"/>
              <a:t>role of the social housing provider working with the Internet Service Provider and the local authority to make it work? </a:t>
            </a:r>
            <a:endParaRPr lang="en-GB" sz="2800" b="1" dirty="0">
              <a:cs typeface="Calibri" panose="020F0502020204030204"/>
            </a:endParaRPr>
          </a:p>
          <a:p>
            <a:pPr marL="457200" indent="-457200">
              <a:buAutoNum type="arabicPeriod"/>
            </a:pPr>
            <a:endParaRPr lang="en-GB" sz="2800" dirty="0">
              <a:cs typeface="Calibri" panose="020F0502020204030204"/>
            </a:endParaRPr>
          </a:p>
          <a:p>
            <a:pPr marL="457200" indent="-457200">
              <a:buAutoNum type="arabicPeriod"/>
            </a:pPr>
            <a:r>
              <a:rPr lang="en-GB" sz="2800" dirty="0"/>
              <a:t>W</a:t>
            </a:r>
            <a:r>
              <a:rPr lang="en-GB" sz="2800" b="1" dirty="0"/>
              <a:t>hich solutions deliver the best outcomes for our target digitally excluded groups (over 75s, disabled people and young people)? </a:t>
            </a:r>
            <a:endParaRPr lang="en-GB" sz="2800" b="1" dirty="0">
              <a:cs typeface="Calibri"/>
            </a:endParaRPr>
          </a:p>
          <a:p>
            <a:pPr marL="457200" indent="-457200">
              <a:buAutoNum type="arabicPeriod"/>
            </a:pPr>
            <a:endParaRPr lang="en-GB" sz="2800" b="1" dirty="0">
              <a:cs typeface="Calibri"/>
            </a:endParaRPr>
          </a:p>
          <a:p>
            <a:pPr marL="457200" indent="-457200">
              <a:buAutoNum type="arabicPeriod"/>
            </a:pPr>
            <a:r>
              <a:rPr lang="en-GB" sz="2800" dirty="0"/>
              <a:t>What might a sustainable </a:t>
            </a:r>
            <a:r>
              <a:rPr lang="en-GB" sz="2800" b="1" dirty="0"/>
              <a:t>model for Greater Manchester-wide roll out need to include </a:t>
            </a:r>
            <a:r>
              <a:rPr lang="en-GB" sz="2800" dirty="0"/>
              <a:t>– e.g. standardising wayleaves to  maximise investment and competition etc.?</a:t>
            </a:r>
            <a:endParaRPr lang="en-GB" sz="2800" dirty="0">
              <a:cs typeface="Calibri"/>
            </a:endParaRPr>
          </a:p>
          <a:p>
            <a:pPr marL="457200" indent="-457200">
              <a:buAutoNum type="arabicPeriod"/>
            </a:pPr>
            <a:endParaRPr lang="en-GB" sz="2800" dirty="0">
              <a:cs typeface="Calibri"/>
            </a:endParaRPr>
          </a:p>
          <a:p>
            <a:pPr marL="457200" indent="-457200">
              <a:buFontTx/>
              <a:buAutoNum type="arabicPeriod"/>
            </a:pPr>
            <a:r>
              <a:rPr lang="en-GB" sz="2800" dirty="0"/>
              <a:t>Where are </a:t>
            </a:r>
            <a:r>
              <a:rPr lang="en-GB" sz="2800" b="1" dirty="0"/>
              <a:t>public funding interventions </a:t>
            </a:r>
            <a:r>
              <a:rPr lang="en-GB" sz="2800" dirty="0"/>
              <a:t>needed because of market failure? </a:t>
            </a:r>
            <a:endParaRPr lang="en-GB" sz="2800" dirty="0">
              <a:cs typeface="Calibri" panose="020F0502020204030204"/>
            </a:endParaRPr>
          </a:p>
          <a:p>
            <a:pPr marL="457200" indent="-457200">
              <a:buFontTx/>
              <a:buAutoNum type="arabicPeriod"/>
            </a:pPr>
            <a:endParaRPr lang="en-GB" sz="2800" dirty="0">
              <a:cs typeface="Calibri" panose="020F0502020204030204"/>
            </a:endParaRPr>
          </a:p>
          <a:p>
            <a:pPr marL="457200" indent="-457200">
              <a:buFontTx/>
              <a:buAutoNum type="arabicPeriod"/>
            </a:pPr>
            <a:r>
              <a:rPr lang="en-GB" sz="2800" b="1" dirty="0"/>
              <a:t>Evidence base for action</a:t>
            </a:r>
            <a:endParaRPr lang="en-GB" sz="2800" b="1" dirty="0">
              <a:cs typeface="Calibri" panose="020F0502020204030204"/>
            </a:endParaRPr>
          </a:p>
          <a:p>
            <a:pPr marL="457200" indent="-457200">
              <a:buAutoNum type="arabicPeriod"/>
            </a:pPr>
            <a:endParaRPr lang="en-GB" sz="2800" dirty="0">
              <a:cs typeface="Calibri" panose="020F0502020204030204"/>
            </a:endParaRPr>
          </a:p>
          <a:p>
            <a:endParaRPr lang="en-GB" dirty="0"/>
          </a:p>
        </p:txBody>
      </p:sp>
    </p:spTree>
    <p:extLst>
      <p:ext uri="{BB962C8B-B14F-4D97-AF65-F5344CB8AC3E}">
        <p14:creationId xmlns:p14="http://schemas.microsoft.com/office/powerpoint/2010/main" val="1692189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D90F-2B48-CB3C-DDF0-16BE25657E53}"/>
              </a:ext>
            </a:extLst>
          </p:cNvPr>
          <p:cNvSpPr>
            <a:spLocks noGrp="1"/>
          </p:cNvSpPr>
          <p:nvPr>
            <p:ph type="title"/>
          </p:nvPr>
        </p:nvSpPr>
        <p:spPr/>
        <p:txBody>
          <a:bodyPr/>
          <a:lstStyle/>
          <a:p>
            <a:r>
              <a:rPr lang="en-US" err="1"/>
              <a:t>UoL</a:t>
            </a:r>
            <a:r>
              <a:rPr lang="en-US"/>
              <a:t> team reflections</a:t>
            </a:r>
          </a:p>
        </p:txBody>
      </p:sp>
      <p:sp>
        <p:nvSpPr>
          <p:cNvPr id="3" name="Content Placeholder 2">
            <a:extLst>
              <a:ext uri="{FF2B5EF4-FFF2-40B4-BE49-F238E27FC236}">
                <a16:creationId xmlns:a16="http://schemas.microsoft.com/office/drawing/2014/main" id="{C44CDD46-66B2-1962-D1E0-571E5E110C6D}"/>
              </a:ext>
            </a:extLst>
          </p:cNvPr>
          <p:cNvSpPr>
            <a:spLocks noGrp="1"/>
          </p:cNvSpPr>
          <p:nvPr>
            <p:ph idx="1"/>
          </p:nvPr>
        </p:nvSpPr>
        <p:spPr/>
        <p:txBody>
          <a:bodyPr/>
          <a:lstStyle/>
          <a:p>
            <a:r>
              <a:rPr lang="en-US"/>
              <a:t>How attractive is a social tariff for target groups?</a:t>
            </a:r>
          </a:p>
          <a:p>
            <a:pPr lvl="1"/>
            <a:r>
              <a:rPr lang="en-US"/>
              <a:t>(anecdotally) “functional social tariff” may not be attractive</a:t>
            </a:r>
          </a:p>
          <a:p>
            <a:pPr lvl="2"/>
            <a:r>
              <a:rPr lang="en-US"/>
              <a:t>If all it gives you is access to services not broader social access and entertainment - then why pay even £15.</a:t>
            </a:r>
          </a:p>
          <a:p>
            <a:pPr lvl="1"/>
            <a:r>
              <a:rPr lang="en-US"/>
              <a:t>(anecdotal) corroboration of Stockport and </a:t>
            </a:r>
            <a:r>
              <a:rPr lang="en-US" err="1"/>
              <a:t>Ofcom</a:t>
            </a:r>
            <a:r>
              <a:rPr lang="en-US"/>
              <a:t> survey data that £15 social tariff price point is too high for many tenants who are not online or mobile data only</a:t>
            </a:r>
          </a:p>
          <a:p>
            <a:pPr lvl="1"/>
            <a:endParaRPr lang="en-US"/>
          </a:p>
        </p:txBody>
      </p:sp>
    </p:spTree>
    <p:extLst>
      <p:ext uri="{BB962C8B-B14F-4D97-AF65-F5344CB8AC3E}">
        <p14:creationId xmlns:p14="http://schemas.microsoft.com/office/powerpoint/2010/main" val="367119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EED61CF-31C8-47BE-AA89-3EB805E9EF4D}"/>
              </a:ext>
            </a:extLst>
          </p:cNvPr>
          <p:cNvGraphicFramePr>
            <a:graphicFrameLocks noGrp="1"/>
          </p:cNvGraphicFramePr>
          <p:nvPr>
            <p:extLst>
              <p:ext uri="{D42A27DB-BD31-4B8C-83A1-F6EECF244321}">
                <p14:modId xmlns:p14="http://schemas.microsoft.com/office/powerpoint/2010/main" val="937303172"/>
              </p:ext>
            </p:extLst>
          </p:nvPr>
        </p:nvGraphicFramePr>
        <p:xfrm>
          <a:off x="534257" y="1143212"/>
          <a:ext cx="11106364" cy="5442525"/>
        </p:xfrm>
        <a:graphic>
          <a:graphicData uri="http://schemas.openxmlformats.org/drawingml/2006/table">
            <a:tbl>
              <a:tblPr firstRow="1" bandRow="1">
                <a:tableStyleId>{5C22544A-7EE6-4342-B048-85BDC9FD1C3A}</a:tableStyleId>
              </a:tblPr>
              <a:tblGrid>
                <a:gridCol w="2109644">
                  <a:extLst>
                    <a:ext uri="{9D8B030D-6E8A-4147-A177-3AD203B41FA5}">
                      <a16:colId xmlns:a16="http://schemas.microsoft.com/office/drawing/2014/main" val="2900758061"/>
                    </a:ext>
                  </a:extLst>
                </a:gridCol>
                <a:gridCol w="2414818">
                  <a:extLst>
                    <a:ext uri="{9D8B030D-6E8A-4147-A177-3AD203B41FA5}">
                      <a16:colId xmlns:a16="http://schemas.microsoft.com/office/drawing/2014/main" val="147848016"/>
                    </a:ext>
                  </a:extLst>
                </a:gridCol>
                <a:gridCol w="1390117">
                  <a:extLst>
                    <a:ext uri="{9D8B030D-6E8A-4147-A177-3AD203B41FA5}">
                      <a16:colId xmlns:a16="http://schemas.microsoft.com/office/drawing/2014/main" val="3629781575"/>
                    </a:ext>
                  </a:extLst>
                </a:gridCol>
                <a:gridCol w="1227949">
                  <a:extLst>
                    <a:ext uri="{9D8B030D-6E8A-4147-A177-3AD203B41FA5}">
                      <a16:colId xmlns:a16="http://schemas.microsoft.com/office/drawing/2014/main" val="1201915242"/>
                    </a:ext>
                  </a:extLst>
                </a:gridCol>
                <a:gridCol w="1488895">
                  <a:extLst>
                    <a:ext uri="{9D8B030D-6E8A-4147-A177-3AD203B41FA5}">
                      <a16:colId xmlns:a16="http://schemas.microsoft.com/office/drawing/2014/main" val="2463356706"/>
                    </a:ext>
                  </a:extLst>
                </a:gridCol>
                <a:gridCol w="2474941">
                  <a:extLst>
                    <a:ext uri="{9D8B030D-6E8A-4147-A177-3AD203B41FA5}">
                      <a16:colId xmlns:a16="http://schemas.microsoft.com/office/drawing/2014/main" val="2896881342"/>
                    </a:ext>
                  </a:extLst>
                </a:gridCol>
              </a:tblGrid>
              <a:tr h="774039">
                <a:tc>
                  <a:txBody>
                    <a:bodyPr/>
                    <a:lstStyle/>
                    <a:p>
                      <a:pPr algn="r"/>
                      <a:r>
                        <a:rPr lang="en-GB" sz="1800" dirty="0">
                          <a:latin typeface="Arial" panose="020B0604020202020204" pitchFamily="34" charset="0"/>
                          <a:cs typeface="Arial" panose="020B0604020202020204" pitchFamily="34" charset="0"/>
                        </a:rPr>
                        <a:t>Social Housing Provider</a:t>
                      </a:r>
                    </a:p>
                  </a:txBody>
                  <a:tcPr marL="121920" marR="121920" marT="60960" marB="60960">
                    <a:solidFill>
                      <a:schemeClr val="accent4">
                        <a:lumMod val="50000"/>
                      </a:schemeClr>
                    </a:solidFill>
                  </a:tcPr>
                </a:tc>
                <a:tc>
                  <a:txBody>
                    <a:bodyPr/>
                    <a:lstStyle/>
                    <a:p>
                      <a:pPr algn="r"/>
                      <a:r>
                        <a:rPr lang="en-GB" sz="1800" dirty="0">
                          <a:latin typeface="Arial" panose="020B0604020202020204" pitchFamily="34" charset="0"/>
                          <a:cs typeface="Arial" panose="020B0604020202020204" pitchFamily="34" charset="0"/>
                        </a:rPr>
                        <a:t>ISP for Pilot</a:t>
                      </a:r>
                    </a:p>
                  </a:txBody>
                  <a:tcPr marL="121920" marR="121920" marT="60960" marB="60960">
                    <a:solidFill>
                      <a:schemeClr val="accent4">
                        <a:lumMod val="50000"/>
                      </a:schemeClr>
                    </a:solidFill>
                  </a:tcPr>
                </a:tc>
                <a:tc>
                  <a:txBody>
                    <a:bodyPr/>
                    <a:lstStyle/>
                    <a:p>
                      <a:pPr algn="r"/>
                      <a:r>
                        <a:rPr lang="en-GB" sz="1800">
                          <a:latin typeface="Arial" panose="020B0604020202020204" pitchFamily="34" charset="0"/>
                          <a:cs typeface="Arial" panose="020B0604020202020204" pitchFamily="34" charset="0"/>
                        </a:rPr>
                        <a:t>Size of portfolio</a:t>
                      </a:r>
                    </a:p>
                  </a:txBody>
                  <a:tcPr marL="121920" marR="121920" marT="60960" marB="60960">
                    <a:solidFill>
                      <a:schemeClr val="accent4">
                        <a:lumMod val="50000"/>
                      </a:schemeClr>
                    </a:solidFill>
                  </a:tcPr>
                </a:tc>
                <a:tc>
                  <a:txBody>
                    <a:bodyPr/>
                    <a:lstStyle/>
                    <a:p>
                      <a:pPr algn="r"/>
                      <a:r>
                        <a:rPr lang="en-GB" sz="1800">
                          <a:latin typeface="Arial" panose="020B0604020202020204" pitchFamily="34" charset="0"/>
                          <a:cs typeface="Arial" panose="020B0604020202020204" pitchFamily="34" charset="0"/>
                        </a:rPr>
                        <a:t>Pilot size </a:t>
                      </a:r>
                    </a:p>
                  </a:txBody>
                  <a:tcPr marL="121920" marR="121920" marT="60960" marB="60960">
                    <a:solidFill>
                      <a:schemeClr val="accent4">
                        <a:lumMod val="50000"/>
                      </a:schemeClr>
                    </a:solidFill>
                  </a:tcPr>
                </a:tc>
                <a:tc>
                  <a:txBody>
                    <a:bodyPr/>
                    <a:lstStyle/>
                    <a:p>
                      <a:pPr algn="r"/>
                      <a:r>
                        <a:rPr lang="en-GB" sz="1800">
                          <a:latin typeface="Arial" panose="020B0604020202020204" pitchFamily="34" charset="0"/>
                          <a:cs typeface="Arial" panose="020B0604020202020204" pitchFamily="34" charset="0"/>
                        </a:rPr>
                        <a:t>Property Type</a:t>
                      </a:r>
                    </a:p>
                  </a:txBody>
                  <a:tcPr marL="121920" marR="121920" marT="60960" marB="60960">
                    <a:solidFill>
                      <a:schemeClr val="accent4">
                        <a:lumMod val="50000"/>
                      </a:schemeClr>
                    </a:solidFill>
                  </a:tcPr>
                </a:tc>
                <a:tc>
                  <a:txBody>
                    <a:bodyPr/>
                    <a:lstStyle/>
                    <a:p>
                      <a:pPr algn="r"/>
                      <a:r>
                        <a:rPr lang="en-GB" sz="1800">
                          <a:latin typeface="Arial" panose="020B0604020202020204" pitchFamily="34" charset="0"/>
                          <a:cs typeface="Arial" panose="020B0604020202020204" pitchFamily="34" charset="0"/>
                        </a:rPr>
                        <a:t>Target Group</a:t>
                      </a:r>
                    </a:p>
                  </a:txBody>
                  <a:tcPr marL="121920" marR="121920" marT="60960" marB="60960">
                    <a:solidFill>
                      <a:schemeClr val="accent4">
                        <a:lumMod val="50000"/>
                      </a:schemeClr>
                    </a:solidFill>
                  </a:tcPr>
                </a:tc>
                <a:extLst>
                  <a:ext uri="{0D108BD9-81ED-4DB2-BD59-A6C34878D82A}">
                    <a16:rowId xmlns:a16="http://schemas.microsoft.com/office/drawing/2014/main" val="4073695703"/>
                  </a:ext>
                </a:extLst>
              </a:tr>
              <a:tr h="749588">
                <a:tc>
                  <a:txBody>
                    <a:bodyPr/>
                    <a:lstStyle/>
                    <a:p>
                      <a:r>
                        <a:rPr lang="en-GB" sz="1800" b="1">
                          <a:solidFill>
                            <a:schemeClr val="bg1"/>
                          </a:solidFill>
                          <a:latin typeface="Arial" panose="020B0604020202020204" pitchFamily="34" charset="0"/>
                          <a:cs typeface="Arial" panose="020B0604020202020204" pitchFamily="34" charset="0"/>
                        </a:rPr>
                        <a:t>Wythenshawe Housing </a:t>
                      </a:r>
                    </a:p>
                  </a:txBody>
                  <a:tcPr marL="121920" marR="121920" marT="60960" marB="60960">
                    <a:solidFill>
                      <a:schemeClr val="accent4">
                        <a:lumMod val="50000"/>
                        <a:alpha val="44000"/>
                      </a:schemeClr>
                    </a:solidFill>
                  </a:tcPr>
                </a:tc>
                <a:tc>
                  <a:txBody>
                    <a:bodyPr/>
                    <a:lstStyle/>
                    <a:p>
                      <a:r>
                        <a:rPr lang="en-GB" sz="1800" b="1" dirty="0">
                          <a:solidFill>
                            <a:schemeClr val="bg1"/>
                          </a:solidFill>
                          <a:latin typeface="Arial" panose="020B0604020202020204" pitchFamily="34" charset="0"/>
                          <a:cs typeface="Arial" panose="020B0604020202020204" pitchFamily="34" charset="0"/>
                        </a:rPr>
                        <a:t>Virgin Media</a:t>
                      </a:r>
                    </a:p>
                  </a:txBody>
                  <a:tcPr marL="121920" marR="121920" marT="60960" marB="60960">
                    <a:solidFill>
                      <a:schemeClr val="accent4">
                        <a:lumMod val="50000"/>
                        <a:alpha val="44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14,000</a:t>
                      </a:r>
                    </a:p>
                  </a:txBody>
                  <a:tcPr marL="121920" marR="121920" marT="60960" marB="60960">
                    <a:solidFill>
                      <a:schemeClr val="accent4">
                        <a:lumMod val="50000"/>
                        <a:alpha val="44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1,000</a:t>
                      </a:r>
                    </a:p>
                  </a:txBody>
                  <a:tcPr marL="121920" marR="121920" marT="60960" marB="60960">
                    <a:solidFill>
                      <a:schemeClr val="accent4">
                        <a:lumMod val="50000"/>
                        <a:alpha val="44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Multi</a:t>
                      </a:r>
                    </a:p>
                  </a:txBody>
                  <a:tcPr marL="121920" marR="121920" marT="60960" marB="60960">
                    <a:solidFill>
                      <a:schemeClr val="accent4">
                        <a:lumMod val="50000"/>
                        <a:alpha val="44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Over 75s &amp; Care leavers</a:t>
                      </a:r>
                    </a:p>
                  </a:txBody>
                  <a:tcPr marL="121920" marR="121920" marT="60960" marB="60960">
                    <a:solidFill>
                      <a:schemeClr val="accent4">
                        <a:lumMod val="50000"/>
                        <a:alpha val="44000"/>
                      </a:schemeClr>
                    </a:solidFill>
                  </a:tcPr>
                </a:tc>
                <a:extLst>
                  <a:ext uri="{0D108BD9-81ED-4DB2-BD59-A6C34878D82A}">
                    <a16:rowId xmlns:a16="http://schemas.microsoft.com/office/drawing/2014/main" val="1548639355"/>
                  </a:ext>
                </a:extLst>
              </a:tr>
              <a:tr h="641095">
                <a:tc>
                  <a:txBody>
                    <a:bodyPr/>
                    <a:lstStyle/>
                    <a:p>
                      <a:r>
                        <a:rPr lang="en-GB" sz="1800" b="1">
                          <a:solidFill>
                            <a:schemeClr val="bg1"/>
                          </a:solidFill>
                          <a:latin typeface="Arial" panose="020B0604020202020204" pitchFamily="34" charset="0"/>
                          <a:cs typeface="Arial" panose="020B0604020202020204" pitchFamily="34" charset="0"/>
                        </a:rPr>
                        <a:t>Bolton at Home </a:t>
                      </a:r>
                    </a:p>
                  </a:txBody>
                  <a:tcPr marL="121920" marR="121920" marT="60960" marB="60960">
                    <a:solidFill>
                      <a:schemeClr val="accent4">
                        <a:lumMod val="75000"/>
                        <a:alpha val="50000"/>
                      </a:schemeClr>
                    </a:solidFill>
                  </a:tcPr>
                </a:tc>
                <a:tc>
                  <a:txBody>
                    <a:bodyPr/>
                    <a:lstStyle/>
                    <a:p>
                      <a:r>
                        <a:rPr lang="en-GB" sz="1800" b="1">
                          <a:solidFill>
                            <a:schemeClr val="bg1"/>
                          </a:solidFill>
                          <a:latin typeface="Arial" panose="020B0604020202020204" pitchFamily="34" charset="0"/>
                          <a:cs typeface="Arial" panose="020B0604020202020204" pitchFamily="34" charset="0"/>
                        </a:rPr>
                        <a:t>Hyperoptic</a:t>
                      </a:r>
                    </a:p>
                  </a:txBody>
                  <a:tcPr marL="121920" marR="121920" marT="60960" marB="60960">
                    <a:solidFill>
                      <a:schemeClr val="accent4">
                        <a:lumMod val="75000"/>
                        <a:alpha val="50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18,000</a:t>
                      </a:r>
                    </a:p>
                  </a:txBody>
                  <a:tcPr marL="121920" marR="121920" marT="60960" marB="60960">
                    <a:solidFill>
                      <a:schemeClr val="accent4">
                        <a:lumMod val="75000"/>
                        <a:alpha val="50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1,000</a:t>
                      </a:r>
                    </a:p>
                  </a:txBody>
                  <a:tcPr marL="121920" marR="121920" marT="60960" marB="60960">
                    <a:solidFill>
                      <a:schemeClr val="accent4">
                        <a:lumMod val="75000"/>
                        <a:alpha val="50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Multi</a:t>
                      </a:r>
                    </a:p>
                  </a:txBody>
                  <a:tcPr marL="121920" marR="121920" marT="60960" marB="60960">
                    <a:solidFill>
                      <a:schemeClr val="accent4">
                        <a:lumMod val="75000"/>
                        <a:alpha val="50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Mix </a:t>
                      </a:r>
                    </a:p>
                  </a:txBody>
                  <a:tcPr marL="121920" marR="121920" marT="60960" marB="60960">
                    <a:solidFill>
                      <a:schemeClr val="accent4">
                        <a:lumMod val="75000"/>
                        <a:alpha val="50000"/>
                      </a:schemeClr>
                    </a:solidFill>
                  </a:tcPr>
                </a:tc>
                <a:extLst>
                  <a:ext uri="{0D108BD9-81ED-4DB2-BD59-A6C34878D82A}">
                    <a16:rowId xmlns:a16="http://schemas.microsoft.com/office/drawing/2014/main" val="3626202253"/>
                  </a:ext>
                </a:extLst>
              </a:tr>
              <a:tr h="749588">
                <a:tc>
                  <a:txBody>
                    <a:bodyPr/>
                    <a:lstStyle/>
                    <a:p>
                      <a:r>
                        <a:rPr lang="en-GB" sz="1800" b="1">
                          <a:solidFill>
                            <a:schemeClr val="bg1"/>
                          </a:solidFill>
                          <a:latin typeface="Arial" panose="020B0604020202020204" pitchFamily="34" charset="0"/>
                          <a:cs typeface="Arial" panose="020B0604020202020204" pitchFamily="34" charset="0"/>
                        </a:rPr>
                        <a:t>Stockport Homes</a:t>
                      </a:r>
                    </a:p>
                  </a:txBody>
                  <a:tcPr marL="121920" marR="121920" marT="60960" marB="60960">
                    <a:solidFill>
                      <a:schemeClr val="accent4">
                        <a:lumMod val="50000"/>
                        <a:alpha val="48000"/>
                      </a:schemeClr>
                    </a:solidFill>
                  </a:tcPr>
                </a:tc>
                <a:tc>
                  <a:txBody>
                    <a:bodyPr/>
                    <a:lstStyle/>
                    <a:p>
                      <a:r>
                        <a:rPr lang="en-GB" sz="1800" b="1">
                          <a:solidFill>
                            <a:schemeClr val="bg1"/>
                          </a:solidFill>
                          <a:latin typeface="Arial" panose="020B0604020202020204" pitchFamily="34" charset="0"/>
                          <a:cs typeface="Arial" panose="020B0604020202020204" pitchFamily="34" charset="0"/>
                        </a:rPr>
                        <a:t>BT / Openreach</a:t>
                      </a:r>
                    </a:p>
                  </a:txBody>
                  <a:tcPr marL="121920" marR="121920" marT="60960" marB="60960">
                    <a:solidFill>
                      <a:schemeClr val="accent4">
                        <a:lumMod val="50000"/>
                        <a:alpha val="48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12,000</a:t>
                      </a:r>
                    </a:p>
                  </a:txBody>
                  <a:tcPr marL="121920" marR="121920" marT="60960" marB="60960">
                    <a:solidFill>
                      <a:schemeClr val="accent4">
                        <a:lumMod val="50000"/>
                        <a:alpha val="48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1,000</a:t>
                      </a:r>
                    </a:p>
                  </a:txBody>
                  <a:tcPr marL="121920" marR="121920" marT="60960" marB="60960">
                    <a:solidFill>
                      <a:schemeClr val="accent4">
                        <a:lumMod val="50000"/>
                        <a:alpha val="48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Multi </a:t>
                      </a:r>
                    </a:p>
                  </a:txBody>
                  <a:tcPr marL="121920" marR="121920" marT="60960" marB="60960">
                    <a:solidFill>
                      <a:schemeClr val="accent4">
                        <a:lumMod val="50000"/>
                        <a:alpha val="48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Mix, incl. disabled groups </a:t>
                      </a:r>
                    </a:p>
                  </a:txBody>
                  <a:tcPr marL="121920" marR="121920" marT="60960" marB="60960">
                    <a:solidFill>
                      <a:schemeClr val="accent4">
                        <a:lumMod val="50000"/>
                        <a:alpha val="48000"/>
                      </a:schemeClr>
                    </a:solidFill>
                  </a:tcPr>
                </a:tc>
                <a:extLst>
                  <a:ext uri="{0D108BD9-81ED-4DB2-BD59-A6C34878D82A}">
                    <a16:rowId xmlns:a16="http://schemas.microsoft.com/office/drawing/2014/main" val="2503780668"/>
                  </a:ext>
                </a:extLst>
              </a:tr>
              <a:tr h="828492">
                <a:tc>
                  <a:txBody>
                    <a:bodyPr/>
                    <a:lstStyle/>
                    <a:p>
                      <a:r>
                        <a:rPr lang="en-GB" sz="1800" b="1">
                          <a:solidFill>
                            <a:schemeClr val="bg1"/>
                          </a:solidFill>
                          <a:latin typeface="Arial" panose="020B0604020202020204" pitchFamily="34" charset="0"/>
                          <a:cs typeface="Arial" panose="020B0604020202020204" pitchFamily="34" charset="0"/>
                        </a:rPr>
                        <a:t>Wigan and Leigh Housing</a:t>
                      </a:r>
                    </a:p>
                  </a:txBody>
                  <a:tcPr marL="121920" marR="121920" marT="60960" marB="60960">
                    <a:solidFill>
                      <a:schemeClr val="accent4">
                        <a:lumMod val="75000"/>
                        <a:alpha val="48000"/>
                      </a:schemeClr>
                    </a:solidFill>
                  </a:tcPr>
                </a:tc>
                <a:tc>
                  <a:txBody>
                    <a:bodyPr/>
                    <a:lstStyle/>
                    <a:p>
                      <a:r>
                        <a:rPr lang="en-GB" sz="1800" b="1">
                          <a:solidFill>
                            <a:schemeClr val="bg1"/>
                          </a:solidFill>
                          <a:latin typeface="Arial" panose="020B0604020202020204" pitchFamily="34" charset="0"/>
                          <a:cs typeface="Arial" panose="020B0604020202020204" pitchFamily="34" charset="0"/>
                        </a:rPr>
                        <a:t>Talk Talk / Freedom Fibre</a:t>
                      </a:r>
                    </a:p>
                  </a:txBody>
                  <a:tcPr marL="121920" marR="121920" marT="60960" marB="60960">
                    <a:solidFill>
                      <a:schemeClr val="accent4">
                        <a:lumMod val="75000"/>
                        <a:alpha val="48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22,000</a:t>
                      </a:r>
                    </a:p>
                  </a:txBody>
                  <a:tcPr marL="121920" marR="121920" marT="60960" marB="60960">
                    <a:solidFill>
                      <a:schemeClr val="accent4">
                        <a:lumMod val="75000"/>
                        <a:alpha val="48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1,000</a:t>
                      </a:r>
                    </a:p>
                  </a:txBody>
                  <a:tcPr marL="121920" marR="121920" marT="60960" marB="60960">
                    <a:solidFill>
                      <a:schemeClr val="accent4">
                        <a:lumMod val="75000"/>
                        <a:alpha val="48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Single</a:t>
                      </a:r>
                    </a:p>
                  </a:txBody>
                  <a:tcPr marL="121920" marR="121920" marT="60960" marB="60960">
                    <a:solidFill>
                      <a:schemeClr val="accent4">
                        <a:lumMod val="75000"/>
                        <a:alpha val="48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Unemployed groups</a:t>
                      </a:r>
                    </a:p>
                  </a:txBody>
                  <a:tcPr marL="121920" marR="121920" marT="60960" marB="60960">
                    <a:solidFill>
                      <a:schemeClr val="accent4">
                        <a:lumMod val="75000"/>
                        <a:alpha val="48000"/>
                      </a:schemeClr>
                    </a:solidFill>
                  </a:tcPr>
                </a:tc>
                <a:extLst>
                  <a:ext uri="{0D108BD9-81ED-4DB2-BD59-A6C34878D82A}">
                    <a16:rowId xmlns:a16="http://schemas.microsoft.com/office/drawing/2014/main" val="2848833280"/>
                  </a:ext>
                </a:extLst>
              </a:tr>
              <a:tr h="739725">
                <a:tc>
                  <a:txBody>
                    <a:bodyPr/>
                    <a:lstStyle/>
                    <a:p>
                      <a:r>
                        <a:rPr lang="en-GB" sz="1800" b="1">
                          <a:solidFill>
                            <a:schemeClr val="bg1"/>
                          </a:solidFill>
                          <a:latin typeface="Arial" panose="020B0604020202020204" pitchFamily="34" charset="0"/>
                          <a:cs typeface="Arial" panose="020B0604020202020204" pitchFamily="34" charset="0"/>
                        </a:rPr>
                        <a:t>Southway Homes</a:t>
                      </a:r>
                    </a:p>
                  </a:txBody>
                  <a:tcPr marL="121920" marR="121920" marT="60960" marB="60960">
                    <a:solidFill>
                      <a:schemeClr val="accent4">
                        <a:lumMod val="50000"/>
                        <a:alpha val="50000"/>
                      </a:schemeClr>
                    </a:solidFill>
                  </a:tcPr>
                </a:tc>
                <a:tc>
                  <a:txBody>
                    <a:bodyPr/>
                    <a:lstStyle/>
                    <a:p>
                      <a:r>
                        <a:rPr lang="en-GB" sz="1800" b="1">
                          <a:solidFill>
                            <a:schemeClr val="bg1"/>
                          </a:solidFill>
                          <a:latin typeface="Arial" panose="020B0604020202020204" pitchFamily="34" charset="0"/>
                          <a:cs typeface="Arial" panose="020B0604020202020204" pitchFamily="34" charset="0"/>
                        </a:rPr>
                        <a:t>Vodafone </a:t>
                      </a:r>
                    </a:p>
                  </a:txBody>
                  <a:tcPr marL="121920" marR="121920" marT="60960" marB="60960">
                    <a:solidFill>
                      <a:schemeClr val="accent4">
                        <a:lumMod val="50000"/>
                        <a:alpha val="50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6,000</a:t>
                      </a:r>
                    </a:p>
                  </a:txBody>
                  <a:tcPr marL="121920" marR="121920" marT="60960" marB="60960">
                    <a:solidFill>
                      <a:schemeClr val="accent4">
                        <a:lumMod val="50000"/>
                        <a:alpha val="50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1,000</a:t>
                      </a:r>
                    </a:p>
                  </a:txBody>
                  <a:tcPr marL="121920" marR="121920" marT="60960" marB="60960">
                    <a:solidFill>
                      <a:schemeClr val="accent4">
                        <a:lumMod val="50000"/>
                        <a:alpha val="50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Single</a:t>
                      </a:r>
                    </a:p>
                  </a:txBody>
                  <a:tcPr marL="121920" marR="121920" marT="60960" marB="60960">
                    <a:solidFill>
                      <a:schemeClr val="accent4">
                        <a:lumMod val="50000"/>
                        <a:alpha val="50000"/>
                      </a:schemeClr>
                    </a:solidFill>
                  </a:tcPr>
                </a:tc>
                <a:tc>
                  <a:txBody>
                    <a:bodyPr/>
                    <a:lstStyle/>
                    <a:p>
                      <a:pPr algn="r"/>
                      <a:r>
                        <a:rPr lang="en-GB" sz="1800">
                          <a:solidFill>
                            <a:schemeClr val="bg1"/>
                          </a:solidFill>
                          <a:latin typeface="Arial" panose="020B0604020202020204" pitchFamily="34" charset="0"/>
                          <a:cs typeface="Arial" panose="020B0604020202020204" pitchFamily="34" charset="0"/>
                        </a:rPr>
                        <a:t>Young People</a:t>
                      </a:r>
                    </a:p>
                  </a:txBody>
                  <a:tcPr marL="121920" marR="121920" marT="60960" marB="60960">
                    <a:solidFill>
                      <a:schemeClr val="accent4">
                        <a:lumMod val="50000"/>
                        <a:alpha val="50000"/>
                      </a:schemeClr>
                    </a:solidFill>
                  </a:tcPr>
                </a:tc>
                <a:extLst>
                  <a:ext uri="{0D108BD9-81ED-4DB2-BD59-A6C34878D82A}">
                    <a16:rowId xmlns:a16="http://schemas.microsoft.com/office/drawing/2014/main" val="3228795409"/>
                  </a:ext>
                </a:extLst>
              </a:tr>
              <a:tr h="479999">
                <a:tc>
                  <a:txBody>
                    <a:bodyPr/>
                    <a:lstStyle/>
                    <a:p>
                      <a:endParaRPr lang="en-GB" sz="1800">
                        <a:solidFill>
                          <a:schemeClr val="bg1"/>
                        </a:solidFill>
                        <a:latin typeface="Arial" panose="020B0604020202020204" pitchFamily="34" charset="0"/>
                        <a:cs typeface="Arial" panose="020B0604020202020204" pitchFamily="34" charset="0"/>
                      </a:endParaRPr>
                    </a:p>
                  </a:txBody>
                  <a:tcPr marL="121920" marR="121920" marT="60960" marB="60960">
                    <a:solidFill>
                      <a:schemeClr val="accent4">
                        <a:lumMod val="75000"/>
                        <a:alpha val="50000"/>
                      </a:schemeClr>
                    </a:solidFill>
                  </a:tcPr>
                </a:tc>
                <a:tc>
                  <a:txBody>
                    <a:bodyPr/>
                    <a:lstStyle/>
                    <a:p>
                      <a:pPr algn="r"/>
                      <a:r>
                        <a:rPr lang="en-GB" sz="1800" b="1">
                          <a:solidFill>
                            <a:schemeClr val="bg1"/>
                          </a:solidFill>
                          <a:latin typeface="Arial" panose="020B0604020202020204" pitchFamily="34" charset="0"/>
                          <a:cs typeface="Arial" panose="020B0604020202020204" pitchFamily="34" charset="0"/>
                        </a:rPr>
                        <a:t>TOTAL</a:t>
                      </a:r>
                    </a:p>
                  </a:txBody>
                  <a:tcPr marL="121920" marR="121920" marT="60960" marB="60960">
                    <a:solidFill>
                      <a:schemeClr val="accent4">
                        <a:lumMod val="75000"/>
                        <a:alpha val="50000"/>
                      </a:schemeClr>
                    </a:solidFill>
                  </a:tcPr>
                </a:tc>
                <a:tc>
                  <a:txBody>
                    <a:bodyPr/>
                    <a:lstStyle/>
                    <a:p>
                      <a:pPr algn="r"/>
                      <a:r>
                        <a:rPr lang="en-GB" sz="1800" b="1">
                          <a:solidFill>
                            <a:schemeClr val="bg1"/>
                          </a:solidFill>
                          <a:latin typeface="Arial" panose="020B0604020202020204" pitchFamily="34" charset="0"/>
                          <a:cs typeface="Arial" panose="020B0604020202020204" pitchFamily="34" charset="0"/>
                        </a:rPr>
                        <a:t>72,000</a:t>
                      </a:r>
                    </a:p>
                  </a:txBody>
                  <a:tcPr marL="121920" marR="121920" marT="60960" marB="60960">
                    <a:solidFill>
                      <a:schemeClr val="accent4">
                        <a:lumMod val="75000"/>
                        <a:alpha val="50000"/>
                      </a:schemeClr>
                    </a:solidFill>
                  </a:tcPr>
                </a:tc>
                <a:tc>
                  <a:txBody>
                    <a:bodyPr/>
                    <a:lstStyle/>
                    <a:p>
                      <a:pPr algn="r"/>
                      <a:r>
                        <a:rPr lang="en-GB" sz="1800" b="1">
                          <a:solidFill>
                            <a:schemeClr val="bg1"/>
                          </a:solidFill>
                          <a:latin typeface="Arial" panose="020B0604020202020204" pitchFamily="34" charset="0"/>
                          <a:cs typeface="Arial" panose="020B0604020202020204" pitchFamily="34" charset="0"/>
                        </a:rPr>
                        <a:t>5,000</a:t>
                      </a:r>
                    </a:p>
                  </a:txBody>
                  <a:tcPr marL="121920" marR="121920" marT="60960" marB="60960">
                    <a:solidFill>
                      <a:schemeClr val="accent4">
                        <a:lumMod val="75000"/>
                        <a:alpha val="50000"/>
                      </a:schemeClr>
                    </a:solidFill>
                  </a:tcPr>
                </a:tc>
                <a:tc>
                  <a:txBody>
                    <a:bodyPr/>
                    <a:lstStyle/>
                    <a:p>
                      <a:pPr algn="r"/>
                      <a:endParaRPr lang="en-GB" sz="1800" b="1">
                        <a:solidFill>
                          <a:schemeClr val="bg1"/>
                        </a:solidFill>
                        <a:latin typeface="Arial" panose="020B0604020202020204" pitchFamily="34" charset="0"/>
                        <a:cs typeface="Arial" panose="020B0604020202020204" pitchFamily="34" charset="0"/>
                      </a:endParaRPr>
                    </a:p>
                  </a:txBody>
                  <a:tcPr marL="121920" marR="121920" marT="60960" marB="60960">
                    <a:solidFill>
                      <a:schemeClr val="accent4">
                        <a:lumMod val="75000"/>
                        <a:alpha val="50000"/>
                      </a:schemeClr>
                    </a:solidFill>
                  </a:tcPr>
                </a:tc>
                <a:tc>
                  <a:txBody>
                    <a:bodyPr/>
                    <a:lstStyle/>
                    <a:p>
                      <a:pPr algn="r"/>
                      <a:endParaRPr lang="en-GB" sz="1800" b="1">
                        <a:solidFill>
                          <a:schemeClr val="bg1"/>
                        </a:solidFill>
                        <a:latin typeface="Arial" panose="020B0604020202020204" pitchFamily="34" charset="0"/>
                        <a:cs typeface="Arial" panose="020B0604020202020204" pitchFamily="34" charset="0"/>
                      </a:endParaRPr>
                    </a:p>
                  </a:txBody>
                  <a:tcPr marL="121920" marR="121920" marT="60960" marB="60960">
                    <a:solidFill>
                      <a:schemeClr val="accent4">
                        <a:lumMod val="75000"/>
                        <a:alpha val="50000"/>
                      </a:schemeClr>
                    </a:solidFill>
                  </a:tcPr>
                </a:tc>
                <a:extLst>
                  <a:ext uri="{0D108BD9-81ED-4DB2-BD59-A6C34878D82A}">
                    <a16:rowId xmlns:a16="http://schemas.microsoft.com/office/drawing/2014/main" val="585731075"/>
                  </a:ext>
                </a:extLst>
              </a:tr>
              <a:tr h="479999">
                <a:tc>
                  <a:txBody>
                    <a:bodyPr/>
                    <a:lstStyle/>
                    <a:p>
                      <a:endParaRPr lang="en-GB" sz="1800" dirty="0">
                        <a:solidFill>
                          <a:schemeClr val="bg1"/>
                        </a:solidFill>
                        <a:latin typeface="Arial" panose="020B0604020202020204" pitchFamily="34" charset="0"/>
                        <a:cs typeface="Arial" panose="020B0604020202020204" pitchFamily="34" charset="0"/>
                      </a:endParaRPr>
                    </a:p>
                  </a:txBody>
                  <a:tcPr marL="121920" marR="121920" marT="60960" marB="60960">
                    <a:solidFill>
                      <a:schemeClr val="accent4">
                        <a:lumMod val="50000"/>
                        <a:alpha val="49000"/>
                      </a:schemeClr>
                    </a:solidFill>
                  </a:tcPr>
                </a:tc>
                <a:tc>
                  <a:txBody>
                    <a:bodyPr/>
                    <a:lstStyle/>
                    <a:p>
                      <a:pPr algn="r"/>
                      <a:r>
                        <a:rPr lang="en-GB" sz="1800" b="1" dirty="0">
                          <a:solidFill>
                            <a:schemeClr val="bg1"/>
                          </a:solidFill>
                          <a:latin typeface="Arial" panose="020B0604020202020204" pitchFamily="34" charset="0"/>
                          <a:cs typeface="Arial" panose="020B0604020202020204" pitchFamily="34" charset="0"/>
                        </a:rPr>
                        <a:t>TOTAL IN GM </a:t>
                      </a:r>
                    </a:p>
                  </a:txBody>
                  <a:tcPr marL="121920" marR="121920" marT="60960" marB="60960">
                    <a:solidFill>
                      <a:schemeClr val="accent4">
                        <a:lumMod val="50000"/>
                        <a:alpha val="49000"/>
                      </a:schemeClr>
                    </a:solidFill>
                  </a:tcPr>
                </a:tc>
                <a:tc>
                  <a:txBody>
                    <a:bodyPr/>
                    <a:lstStyle/>
                    <a:p>
                      <a:pPr algn="r"/>
                      <a:r>
                        <a:rPr lang="en-GB" sz="1800" b="1">
                          <a:solidFill>
                            <a:schemeClr val="bg1"/>
                          </a:solidFill>
                          <a:latin typeface="Arial" panose="020B0604020202020204" pitchFamily="34" charset="0"/>
                          <a:cs typeface="Arial" panose="020B0604020202020204" pitchFamily="34" charset="0"/>
                        </a:rPr>
                        <a:t>203,000</a:t>
                      </a:r>
                    </a:p>
                  </a:txBody>
                  <a:tcPr marL="121920" marR="121920" marT="60960" marB="60960">
                    <a:solidFill>
                      <a:schemeClr val="accent4">
                        <a:lumMod val="50000"/>
                        <a:alpha val="49000"/>
                      </a:schemeClr>
                    </a:solidFill>
                  </a:tcPr>
                </a:tc>
                <a:tc>
                  <a:txBody>
                    <a:bodyPr/>
                    <a:lstStyle/>
                    <a:p>
                      <a:pPr algn="r"/>
                      <a:endParaRPr lang="en-GB" sz="1800">
                        <a:solidFill>
                          <a:schemeClr val="bg1"/>
                        </a:solidFill>
                        <a:latin typeface="Arial" panose="020B0604020202020204" pitchFamily="34" charset="0"/>
                        <a:cs typeface="Arial" panose="020B0604020202020204" pitchFamily="34" charset="0"/>
                      </a:endParaRPr>
                    </a:p>
                  </a:txBody>
                  <a:tcPr marL="121920" marR="121920" marT="60960" marB="60960">
                    <a:solidFill>
                      <a:schemeClr val="accent4">
                        <a:lumMod val="50000"/>
                        <a:alpha val="49000"/>
                      </a:schemeClr>
                    </a:solidFill>
                  </a:tcPr>
                </a:tc>
                <a:tc>
                  <a:txBody>
                    <a:bodyPr/>
                    <a:lstStyle/>
                    <a:p>
                      <a:pPr algn="r"/>
                      <a:endParaRPr lang="en-GB" sz="1800">
                        <a:solidFill>
                          <a:schemeClr val="bg1"/>
                        </a:solidFill>
                        <a:latin typeface="Arial" panose="020B0604020202020204" pitchFamily="34" charset="0"/>
                        <a:cs typeface="Arial" panose="020B0604020202020204" pitchFamily="34" charset="0"/>
                      </a:endParaRPr>
                    </a:p>
                  </a:txBody>
                  <a:tcPr marL="121920" marR="121920" marT="60960" marB="60960">
                    <a:solidFill>
                      <a:schemeClr val="accent4">
                        <a:lumMod val="50000"/>
                        <a:alpha val="49000"/>
                      </a:schemeClr>
                    </a:solidFill>
                  </a:tcPr>
                </a:tc>
                <a:tc>
                  <a:txBody>
                    <a:bodyPr/>
                    <a:lstStyle/>
                    <a:p>
                      <a:pPr algn="r"/>
                      <a:endParaRPr lang="en-GB" sz="1800" dirty="0">
                        <a:solidFill>
                          <a:schemeClr val="bg1"/>
                        </a:solidFill>
                        <a:latin typeface="Arial" panose="020B0604020202020204" pitchFamily="34" charset="0"/>
                        <a:cs typeface="Arial" panose="020B0604020202020204" pitchFamily="34" charset="0"/>
                      </a:endParaRPr>
                    </a:p>
                  </a:txBody>
                  <a:tcPr marL="121920" marR="121920" marT="60960" marB="60960">
                    <a:solidFill>
                      <a:schemeClr val="accent4">
                        <a:lumMod val="50000"/>
                        <a:alpha val="49000"/>
                      </a:schemeClr>
                    </a:solidFill>
                  </a:tcPr>
                </a:tc>
                <a:extLst>
                  <a:ext uri="{0D108BD9-81ED-4DB2-BD59-A6C34878D82A}">
                    <a16:rowId xmlns:a16="http://schemas.microsoft.com/office/drawing/2014/main" val="779597528"/>
                  </a:ext>
                </a:extLst>
              </a:tr>
            </a:tbl>
          </a:graphicData>
        </a:graphic>
      </p:graphicFrame>
      <p:sp>
        <p:nvSpPr>
          <p:cNvPr id="2" name="Title 1">
            <a:extLst>
              <a:ext uri="{FF2B5EF4-FFF2-40B4-BE49-F238E27FC236}">
                <a16:creationId xmlns:a16="http://schemas.microsoft.com/office/drawing/2014/main" id="{939EFD42-7EE8-44B6-AA33-0617A7F07D78}"/>
              </a:ext>
            </a:extLst>
          </p:cNvPr>
          <p:cNvSpPr>
            <a:spLocks noGrp="1"/>
          </p:cNvSpPr>
          <p:nvPr>
            <p:ph type="title"/>
          </p:nvPr>
        </p:nvSpPr>
        <p:spPr>
          <a:xfrm>
            <a:off x="534256" y="365126"/>
            <a:ext cx="10819544" cy="694056"/>
          </a:xfrm>
        </p:spPr>
        <p:txBody>
          <a:bodyPr>
            <a:noAutofit/>
          </a:bodyPr>
          <a:lstStyle/>
          <a:p>
            <a:r>
              <a:rPr lang="en-GB" sz="3200" b="1" dirty="0"/>
              <a:t>Digital inclusion pilot for social housing residents</a:t>
            </a:r>
          </a:p>
        </p:txBody>
      </p:sp>
    </p:spTree>
    <p:extLst>
      <p:ext uri="{BB962C8B-B14F-4D97-AF65-F5344CB8AC3E}">
        <p14:creationId xmlns:p14="http://schemas.microsoft.com/office/powerpoint/2010/main" val="139154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16B1-80DE-4649-95F8-1A1D9C75B2BF}"/>
              </a:ext>
            </a:extLst>
          </p:cNvPr>
          <p:cNvSpPr>
            <a:spLocks noGrp="1"/>
          </p:cNvSpPr>
          <p:nvPr>
            <p:ph type="title" idx="4294967295"/>
          </p:nvPr>
        </p:nvSpPr>
        <p:spPr>
          <a:xfrm>
            <a:off x="442938" y="315913"/>
            <a:ext cx="10917212" cy="763587"/>
          </a:xfrm>
        </p:spPr>
        <p:txBody>
          <a:bodyPr>
            <a:noAutofit/>
          </a:bodyPr>
          <a:lstStyle/>
          <a:p>
            <a:r>
              <a:rPr lang="en-GB" sz="4267" b="1" dirty="0"/>
              <a:t>Programme timeline</a:t>
            </a:r>
          </a:p>
        </p:txBody>
      </p:sp>
      <p:sp>
        <p:nvSpPr>
          <p:cNvPr id="4" name="Rectangle: Rounded Corners 3">
            <a:extLst>
              <a:ext uri="{FF2B5EF4-FFF2-40B4-BE49-F238E27FC236}">
                <a16:creationId xmlns:a16="http://schemas.microsoft.com/office/drawing/2014/main" id="{41D52C9A-15A0-4001-A780-D64D30FE6311}"/>
              </a:ext>
            </a:extLst>
          </p:cNvPr>
          <p:cNvSpPr/>
          <p:nvPr/>
        </p:nvSpPr>
        <p:spPr>
          <a:xfrm>
            <a:off x="2007868" y="2314369"/>
            <a:ext cx="2394344" cy="2384731"/>
          </a:xfrm>
          <a:prstGeom prst="roundRect">
            <a:avLst/>
          </a:prstGeom>
          <a:solidFill>
            <a:schemeClr val="accent4">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Development of expressions of interest to drive demand with close working between ISP and Housing Provider to maximise take up.</a:t>
            </a:r>
          </a:p>
        </p:txBody>
      </p:sp>
      <p:sp>
        <p:nvSpPr>
          <p:cNvPr id="5" name="Rectangle: Rounded Corners 4">
            <a:extLst>
              <a:ext uri="{FF2B5EF4-FFF2-40B4-BE49-F238E27FC236}">
                <a16:creationId xmlns:a16="http://schemas.microsoft.com/office/drawing/2014/main" id="{C89998F9-8941-4BC9-853D-51E5D51A77F5}"/>
              </a:ext>
            </a:extLst>
          </p:cNvPr>
          <p:cNvSpPr/>
          <p:nvPr/>
        </p:nvSpPr>
        <p:spPr>
          <a:xfrm>
            <a:off x="4514096" y="2314369"/>
            <a:ext cx="1581905" cy="3737128"/>
          </a:xfrm>
          <a:prstGeom prst="roundRect">
            <a:avLst/>
          </a:prstGeom>
          <a:solidFill>
            <a:schemeClr val="accent4">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Research / Learning commission </a:t>
            </a:r>
          </a:p>
          <a:p>
            <a:pPr algn="ctr"/>
            <a:endParaRPr lang="en-GB" sz="1600">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Programme launch</a:t>
            </a:r>
          </a:p>
        </p:txBody>
      </p:sp>
      <p:sp>
        <p:nvSpPr>
          <p:cNvPr id="6" name="Rectangle: Rounded Corners 5">
            <a:extLst>
              <a:ext uri="{FF2B5EF4-FFF2-40B4-BE49-F238E27FC236}">
                <a16:creationId xmlns:a16="http://schemas.microsoft.com/office/drawing/2014/main" id="{A85172CF-25DA-4AF0-9047-759D800926B2}"/>
              </a:ext>
            </a:extLst>
          </p:cNvPr>
          <p:cNvSpPr/>
          <p:nvPr/>
        </p:nvSpPr>
        <p:spPr>
          <a:xfrm>
            <a:off x="2003673" y="4917442"/>
            <a:ext cx="2357627" cy="1148079"/>
          </a:xfrm>
          <a:prstGeom prst="roundRect">
            <a:avLst/>
          </a:prstGeom>
          <a:solidFill>
            <a:schemeClr val="accent4">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Development of digital inclusion safety net</a:t>
            </a:r>
          </a:p>
        </p:txBody>
      </p:sp>
      <p:sp>
        <p:nvSpPr>
          <p:cNvPr id="7" name="Rectangle: Rounded Corners 6">
            <a:extLst>
              <a:ext uri="{FF2B5EF4-FFF2-40B4-BE49-F238E27FC236}">
                <a16:creationId xmlns:a16="http://schemas.microsoft.com/office/drawing/2014/main" id="{364EF762-B874-4AFC-8EFA-7DA841DD7463}"/>
              </a:ext>
            </a:extLst>
          </p:cNvPr>
          <p:cNvSpPr/>
          <p:nvPr/>
        </p:nvSpPr>
        <p:spPr>
          <a:xfrm>
            <a:off x="7830701" y="3685263"/>
            <a:ext cx="2235355" cy="1559755"/>
          </a:xfrm>
          <a:prstGeom prst="roundRect">
            <a:avLst/>
          </a:prstGeom>
          <a:solidFill>
            <a:schemeClr val="accent4">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Agreement of standardised Wayleave and specification to inform wider roll out </a:t>
            </a:r>
          </a:p>
        </p:txBody>
      </p:sp>
      <p:sp>
        <p:nvSpPr>
          <p:cNvPr id="8" name="Rectangle: Rounded Corners 7">
            <a:extLst>
              <a:ext uri="{FF2B5EF4-FFF2-40B4-BE49-F238E27FC236}">
                <a16:creationId xmlns:a16="http://schemas.microsoft.com/office/drawing/2014/main" id="{BD27F5DD-C0F6-4174-91A2-960F3BE2635F}"/>
              </a:ext>
            </a:extLst>
          </p:cNvPr>
          <p:cNvSpPr/>
          <p:nvPr/>
        </p:nvSpPr>
        <p:spPr>
          <a:xfrm>
            <a:off x="7812253" y="2359476"/>
            <a:ext cx="2253803" cy="1232665"/>
          </a:xfrm>
          <a:prstGeom prst="roundRect">
            <a:avLst/>
          </a:prstGeom>
          <a:solidFill>
            <a:srgbClr val="69518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Full model testing with implementation of connectivity and digital inclusion programmes </a:t>
            </a:r>
          </a:p>
        </p:txBody>
      </p:sp>
      <p:sp>
        <p:nvSpPr>
          <p:cNvPr id="9" name="Rectangle: Rounded Corners 8">
            <a:extLst>
              <a:ext uri="{FF2B5EF4-FFF2-40B4-BE49-F238E27FC236}">
                <a16:creationId xmlns:a16="http://schemas.microsoft.com/office/drawing/2014/main" id="{00B1C15D-5474-4D33-BAB3-4222BE999321}"/>
              </a:ext>
            </a:extLst>
          </p:cNvPr>
          <p:cNvSpPr/>
          <p:nvPr/>
        </p:nvSpPr>
        <p:spPr>
          <a:xfrm>
            <a:off x="442938" y="1146072"/>
            <a:ext cx="1422684" cy="101031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DEC 2021</a:t>
            </a:r>
          </a:p>
        </p:txBody>
      </p:sp>
      <p:sp>
        <p:nvSpPr>
          <p:cNvPr id="10" name="Rectangle: Rounded Corners 9">
            <a:extLst>
              <a:ext uri="{FF2B5EF4-FFF2-40B4-BE49-F238E27FC236}">
                <a16:creationId xmlns:a16="http://schemas.microsoft.com/office/drawing/2014/main" id="{525AD0E6-EBC4-448C-B6FE-F1398FF6D1DE}"/>
              </a:ext>
            </a:extLst>
          </p:cNvPr>
          <p:cNvSpPr/>
          <p:nvPr/>
        </p:nvSpPr>
        <p:spPr>
          <a:xfrm>
            <a:off x="442938" y="2328392"/>
            <a:ext cx="1422684" cy="3737128"/>
          </a:xfrm>
          <a:prstGeom prst="roundRect">
            <a:avLst/>
          </a:prstGeom>
          <a:solidFill>
            <a:schemeClr val="accent4">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rial" panose="020B0604020202020204" pitchFamily="34" charset="0"/>
                <a:cs typeface="Arial" panose="020B0604020202020204" pitchFamily="34" charset="0"/>
              </a:rPr>
              <a:t>Pilot partners in place</a:t>
            </a:r>
          </a:p>
        </p:txBody>
      </p:sp>
      <p:sp>
        <p:nvSpPr>
          <p:cNvPr id="11" name="Rectangle: Rounded Corners 10">
            <a:extLst>
              <a:ext uri="{FF2B5EF4-FFF2-40B4-BE49-F238E27FC236}">
                <a16:creationId xmlns:a16="http://schemas.microsoft.com/office/drawing/2014/main" id="{E81B7B7C-9844-43F0-BFCB-4E5F3BB7F321}"/>
              </a:ext>
            </a:extLst>
          </p:cNvPr>
          <p:cNvSpPr/>
          <p:nvPr/>
        </p:nvSpPr>
        <p:spPr>
          <a:xfrm>
            <a:off x="4530461" y="1139789"/>
            <a:ext cx="1565540" cy="101031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SEPT 2022</a:t>
            </a:r>
          </a:p>
        </p:txBody>
      </p:sp>
      <p:sp>
        <p:nvSpPr>
          <p:cNvPr id="12" name="Rectangle: Rounded Corners 11">
            <a:extLst>
              <a:ext uri="{FF2B5EF4-FFF2-40B4-BE49-F238E27FC236}">
                <a16:creationId xmlns:a16="http://schemas.microsoft.com/office/drawing/2014/main" id="{AAF8D74F-1BB8-4760-B306-C4A22C02ABAF}"/>
              </a:ext>
            </a:extLst>
          </p:cNvPr>
          <p:cNvSpPr/>
          <p:nvPr/>
        </p:nvSpPr>
        <p:spPr>
          <a:xfrm>
            <a:off x="2007379" y="1146070"/>
            <a:ext cx="2394344" cy="101031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JAN 2022</a:t>
            </a:r>
          </a:p>
        </p:txBody>
      </p:sp>
      <p:sp>
        <p:nvSpPr>
          <p:cNvPr id="13" name="Rectangle: Rounded Corners 12">
            <a:extLst>
              <a:ext uri="{FF2B5EF4-FFF2-40B4-BE49-F238E27FC236}">
                <a16:creationId xmlns:a16="http://schemas.microsoft.com/office/drawing/2014/main" id="{1E251030-6EA5-4C93-90A0-70BA0D7E81E2}"/>
              </a:ext>
            </a:extLst>
          </p:cNvPr>
          <p:cNvSpPr/>
          <p:nvPr/>
        </p:nvSpPr>
        <p:spPr>
          <a:xfrm>
            <a:off x="7812253" y="1139789"/>
            <a:ext cx="2253803" cy="101031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JAN - MARCH 2023</a:t>
            </a:r>
          </a:p>
        </p:txBody>
      </p:sp>
      <p:sp>
        <p:nvSpPr>
          <p:cNvPr id="14" name="Rectangle: Rounded Corners 13">
            <a:extLst>
              <a:ext uri="{FF2B5EF4-FFF2-40B4-BE49-F238E27FC236}">
                <a16:creationId xmlns:a16="http://schemas.microsoft.com/office/drawing/2014/main" id="{39B1F2F0-AAB2-4A83-A3BD-B8C34D0D1B10}"/>
              </a:ext>
            </a:extLst>
          </p:cNvPr>
          <p:cNvSpPr/>
          <p:nvPr/>
        </p:nvSpPr>
        <p:spPr>
          <a:xfrm>
            <a:off x="10184133" y="1146070"/>
            <a:ext cx="1286508" cy="101031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From </a:t>
            </a:r>
          </a:p>
          <a:p>
            <a:pPr algn="ctr"/>
            <a:r>
              <a:rPr lang="en-GB" sz="2000" b="1">
                <a:solidFill>
                  <a:schemeClr val="tx1"/>
                </a:solidFill>
                <a:latin typeface="Arial" panose="020B0604020202020204" pitchFamily="34" charset="0"/>
                <a:cs typeface="Arial" panose="020B0604020202020204" pitchFamily="34" charset="0"/>
              </a:rPr>
              <a:t>Mid 2023</a:t>
            </a:r>
          </a:p>
        </p:txBody>
      </p:sp>
      <p:sp>
        <p:nvSpPr>
          <p:cNvPr id="15" name="Rectangle: Rounded Corners 14">
            <a:extLst>
              <a:ext uri="{FF2B5EF4-FFF2-40B4-BE49-F238E27FC236}">
                <a16:creationId xmlns:a16="http://schemas.microsoft.com/office/drawing/2014/main" id="{AA381F42-86DC-44D4-8D43-11408912141D}"/>
              </a:ext>
            </a:extLst>
          </p:cNvPr>
          <p:cNvSpPr/>
          <p:nvPr/>
        </p:nvSpPr>
        <p:spPr>
          <a:xfrm>
            <a:off x="10184133" y="2314369"/>
            <a:ext cx="1286508" cy="3751152"/>
          </a:xfrm>
          <a:prstGeom prst="roundRect">
            <a:avLst/>
          </a:prstGeom>
          <a:solidFill>
            <a:schemeClr val="accent4">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Arial" panose="020B0604020202020204" pitchFamily="34" charset="0"/>
                <a:cs typeface="Arial" panose="020B0604020202020204" pitchFamily="34" charset="0"/>
              </a:rPr>
              <a:t> </a:t>
            </a:r>
            <a:r>
              <a:rPr lang="en-GB" sz="1600">
                <a:solidFill>
                  <a:schemeClr val="tx1"/>
                </a:solidFill>
                <a:latin typeface="Arial" panose="020B0604020202020204" pitchFamily="34" charset="0"/>
                <a:cs typeface="Arial" panose="020B0604020202020204" pitchFamily="34" charset="0"/>
              </a:rPr>
              <a:t>Large scale roll out across GM  Social Housing Providers</a:t>
            </a:r>
            <a:endParaRPr lang="en-GB" sz="2400">
              <a:solidFill>
                <a:schemeClr val="tx1"/>
              </a:solidFill>
              <a:latin typeface="Arial" panose="020B0604020202020204" pitchFamily="34" charset="0"/>
              <a:cs typeface="Arial" panose="020B0604020202020204" pitchFamily="34" charset="0"/>
            </a:endParaRPr>
          </a:p>
        </p:txBody>
      </p:sp>
      <p:sp>
        <p:nvSpPr>
          <p:cNvPr id="16" name="Arrow: Right 15">
            <a:extLst>
              <a:ext uri="{FF2B5EF4-FFF2-40B4-BE49-F238E27FC236}">
                <a16:creationId xmlns:a16="http://schemas.microsoft.com/office/drawing/2014/main" id="{C8134E88-ABB0-4AF1-A744-8797F0F143D5}"/>
              </a:ext>
              <a:ext uri="{C183D7F6-B498-43B3-948B-1728B52AA6E4}">
                <adec:decorative xmlns:adec="http://schemas.microsoft.com/office/drawing/2017/decorative" val="1"/>
              </a:ext>
            </a:extLst>
          </p:cNvPr>
          <p:cNvSpPr/>
          <p:nvPr/>
        </p:nvSpPr>
        <p:spPr>
          <a:xfrm>
            <a:off x="415601" y="6187985"/>
            <a:ext cx="7161440" cy="436880"/>
          </a:xfrm>
          <a:prstGeom prst="rightArrow">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id="{E53324D5-8F96-988C-9245-E7AB48138A39}"/>
              </a:ext>
            </a:extLst>
          </p:cNvPr>
          <p:cNvSpPr/>
          <p:nvPr/>
        </p:nvSpPr>
        <p:spPr>
          <a:xfrm>
            <a:off x="6171357" y="1139788"/>
            <a:ext cx="1565540" cy="1010313"/>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Arial" panose="020B0604020202020204" pitchFamily="34" charset="0"/>
                <a:cs typeface="Arial" panose="020B0604020202020204" pitchFamily="34" charset="0"/>
              </a:rPr>
              <a:t>OCT to DEC 2022</a:t>
            </a:r>
          </a:p>
        </p:txBody>
      </p:sp>
      <p:sp>
        <p:nvSpPr>
          <p:cNvPr id="17" name="Rectangle: Rounded Corners 16">
            <a:extLst>
              <a:ext uri="{FF2B5EF4-FFF2-40B4-BE49-F238E27FC236}">
                <a16:creationId xmlns:a16="http://schemas.microsoft.com/office/drawing/2014/main" id="{7784AAAD-31CA-DB17-CFDE-5DD6D336D4D5}"/>
              </a:ext>
            </a:extLst>
          </p:cNvPr>
          <p:cNvSpPr/>
          <p:nvPr/>
        </p:nvSpPr>
        <p:spPr>
          <a:xfrm>
            <a:off x="6163174" y="2328392"/>
            <a:ext cx="1581905" cy="3737128"/>
          </a:xfrm>
          <a:prstGeom prst="roundRect">
            <a:avLst/>
          </a:prstGeom>
          <a:solidFill>
            <a:schemeClr val="accent4">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Connectivity is in place in each pilot area.</a:t>
            </a:r>
          </a:p>
          <a:p>
            <a:pPr algn="ctr"/>
            <a:endParaRPr lang="en-GB" sz="1600">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Offers finalised </a:t>
            </a:r>
          </a:p>
        </p:txBody>
      </p:sp>
      <p:sp>
        <p:nvSpPr>
          <p:cNvPr id="18" name="Rectangle: Rounded Corners 17">
            <a:extLst>
              <a:ext uri="{FF2B5EF4-FFF2-40B4-BE49-F238E27FC236}">
                <a16:creationId xmlns:a16="http://schemas.microsoft.com/office/drawing/2014/main" id="{BAD84AF4-82F0-56B6-4763-9B5CDF5B2B56}"/>
              </a:ext>
            </a:extLst>
          </p:cNvPr>
          <p:cNvSpPr/>
          <p:nvPr/>
        </p:nvSpPr>
        <p:spPr>
          <a:xfrm>
            <a:off x="7821477" y="5338140"/>
            <a:ext cx="2235355" cy="713357"/>
          </a:xfrm>
          <a:prstGeom prst="roundRect">
            <a:avLst/>
          </a:prstGeom>
          <a:solidFill>
            <a:schemeClr val="accent4">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Arial" panose="020B0604020202020204" pitchFamily="34" charset="0"/>
                <a:cs typeface="Arial" panose="020B0604020202020204" pitchFamily="34" charset="0"/>
              </a:rPr>
              <a:t>Research evaluation by end of March</a:t>
            </a:r>
          </a:p>
        </p:txBody>
      </p:sp>
    </p:spTree>
    <p:extLst>
      <p:ext uri="{BB962C8B-B14F-4D97-AF65-F5344CB8AC3E}">
        <p14:creationId xmlns:p14="http://schemas.microsoft.com/office/powerpoint/2010/main" val="270549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FD42-7EE8-44B6-AA33-0617A7F07D78}"/>
              </a:ext>
            </a:extLst>
          </p:cNvPr>
          <p:cNvSpPr>
            <a:spLocks noGrp="1"/>
          </p:cNvSpPr>
          <p:nvPr>
            <p:ph type="title" idx="4294967295"/>
          </p:nvPr>
        </p:nvSpPr>
        <p:spPr>
          <a:xfrm>
            <a:off x="415600" y="606175"/>
            <a:ext cx="10944549" cy="346325"/>
          </a:xfrm>
        </p:spPr>
        <p:txBody>
          <a:bodyPr vert="horz" lIns="91440" tIns="45720" rIns="91440" bIns="45720" rtlCol="0" anchor="ctr">
            <a:noAutofit/>
          </a:bodyPr>
          <a:lstStyle/>
          <a:p>
            <a:r>
              <a:rPr lang="en-GB" sz="3200" b="1" dirty="0">
                <a:latin typeface="Arial" panose="020B0604020202020204" pitchFamily="34" charset="0"/>
                <a:cs typeface="Arial" panose="020B0604020202020204" pitchFamily="34" charset="0"/>
              </a:rPr>
              <a:t>Digital inclusion pilot for social housing residents: Emerging Findings</a:t>
            </a:r>
          </a:p>
        </p:txBody>
      </p:sp>
      <p:graphicFrame>
        <p:nvGraphicFramePr>
          <p:cNvPr id="4" name="Table 4">
            <a:extLst>
              <a:ext uri="{FF2B5EF4-FFF2-40B4-BE49-F238E27FC236}">
                <a16:creationId xmlns:a16="http://schemas.microsoft.com/office/drawing/2014/main" id="{8EED61CF-31C8-47BE-AA89-3EB805E9EF4D}"/>
              </a:ext>
            </a:extLst>
          </p:cNvPr>
          <p:cNvGraphicFramePr>
            <a:graphicFrameLocks noGrp="1"/>
          </p:cNvGraphicFramePr>
          <p:nvPr>
            <p:extLst>
              <p:ext uri="{D42A27DB-BD31-4B8C-83A1-F6EECF244321}">
                <p14:modId xmlns:p14="http://schemas.microsoft.com/office/powerpoint/2010/main" val="2253152793"/>
              </p:ext>
            </p:extLst>
          </p:nvPr>
        </p:nvGraphicFramePr>
        <p:xfrm>
          <a:off x="415600" y="1441764"/>
          <a:ext cx="11360802" cy="5188468"/>
        </p:xfrm>
        <a:graphic>
          <a:graphicData uri="http://schemas.openxmlformats.org/drawingml/2006/table">
            <a:tbl>
              <a:tblPr firstRow="1" bandRow="1">
                <a:tableStyleId>{5C22544A-7EE6-4342-B048-85BDC9FD1C3A}</a:tableStyleId>
              </a:tblPr>
              <a:tblGrid>
                <a:gridCol w="2367357">
                  <a:extLst>
                    <a:ext uri="{9D8B030D-6E8A-4147-A177-3AD203B41FA5}">
                      <a16:colId xmlns:a16="http://schemas.microsoft.com/office/drawing/2014/main" val="2900758061"/>
                    </a:ext>
                  </a:extLst>
                </a:gridCol>
                <a:gridCol w="3525999">
                  <a:extLst>
                    <a:ext uri="{9D8B030D-6E8A-4147-A177-3AD203B41FA5}">
                      <a16:colId xmlns:a16="http://schemas.microsoft.com/office/drawing/2014/main" val="147848016"/>
                    </a:ext>
                  </a:extLst>
                </a:gridCol>
                <a:gridCol w="2733723">
                  <a:extLst>
                    <a:ext uri="{9D8B030D-6E8A-4147-A177-3AD203B41FA5}">
                      <a16:colId xmlns:a16="http://schemas.microsoft.com/office/drawing/2014/main" val="3108568245"/>
                    </a:ext>
                  </a:extLst>
                </a:gridCol>
                <a:gridCol w="2733723">
                  <a:extLst>
                    <a:ext uri="{9D8B030D-6E8A-4147-A177-3AD203B41FA5}">
                      <a16:colId xmlns:a16="http://schemas.microsoft.com/office/drawing/2014/main" val="1905315691"/>
                    </a:ext>
                  </a:extLst>
                </a:gridCol>
              </a:tblGrid>
              <a:tr h="895867">
                <a:tc>
                  <a:txBody>
                    <a:bodyPr/>
                    <a:lstStyle/>
                    <a:p>
                      <a:pPr algn="l"/>
                      <a:r>
                        <a:rPr lang="en-GB" sz="1900" dirty="0">
                          <a:latin typeface="Arial" panose="020B0604020202020204" pitchFamily="34" charset="0"/>
                          <a:cs typeface="Arial" panose="020B0604020202020204" pitchFamily="34" charset="0"/>
                        </a:rPr>
                        <a:t>Social Housing Provider / ISP</a:t>
                      </a:r>
                    </a:p>
                  </a:txBody>
                  <a:tcPr marL="121920" marR="121920" marT="60960" marB="60960">
                    <a:solidFill>
                      <a:schemeClr val="tx1">
                        <a:lumMod val="65000"/>
                        <a:lumOff val="35000"/>
                      </a:schemeClr>
                    </a:solidFill>
                  </a:tcPr>
                </a:tc>
                <a:tc>
                  <a:txBody>
                    <a:bodyPr/>
                    <a:lstStyle/>
                    <a:p>
                      <a:pPr algn="l"/>
                      <a:r>
                        <a:rPr lang="en-GB" sz="1600">
                          <a:latin typeface="Arial" panose="020B0604020202020204" pitchFamily="34" charset="0"/>
                          <a:cs typeface="Arial" panose="020B0604020202020204" pitchFamily="34" charset="0"/>
                        </a:rPr>
                        <a:t>OFFERS AND ACTIVITIES INCLUDES:</a:t>
                      </a:r>
                    </a:p>
                  </a:txBody>
                  <a:tcPr marL="121920" marR="121920" marT="60960" marB="60960">
                    <a:solidFill>
                      <a:schemeClr val="tx1">
                        <a:lumMod val="65000"/>
                        <a:lumOff val="35000"/>
                      </a:schemeClr>
                    </a:solidFill>
                  </a:tcPr>
                </a:tc>
                <a:tc>
                  <a:txBody>
                    <a:bodyPr/>
                    <a:lstStyle/>
                    <a:p>
                      <a:pPr algn="l"/>
                      <a:r>
                        <a:rPr lang="en-GB" sz="1600">
                          <a:latin typeface="Arial" panose="020B0604020202020204" pitchFamily="34" charset="0"/>
                          <a:cs typeface="Arial" panose="020B0604020202020204" pitchFamily="34" charset="0"/>
                        </a:rPr>
                        <a:t>EMERGING CHALLENGES IDENTIFIED INCLUDES:</a:t>
                      </a:r>
                    </a:p>
                  </a:txBody>
                  <a:tcPr marL="121920" marR="121920" marT="60960" marB="60960">
                    <a:solidFill>
                      <a:schemeClr val="tx1">
                        <a:lumMod val="65000"/>
                        <a:lumOff val="35000"/>
                      </a:schemeClr>
                    </a:solidFill>
                  </a:tcPr>
                </a:tc>
                <a:tc>
                  <a:txBody>
                    <a:bodyPr/>
                    <a:lstStyle/>
                    <a:p>
                      <a:pPr algn="l"/>
                      <a:r>
                        <a:rPr lang="en-GB" sz="1600">
                          <a:latin typeface="Arial" panose="020B0604020202020204" pitchFamily="34" charset="0"/>
                          <a:cs typeface="Arial" panose="020B0604020202020204" pitchFamily="34" charset="0"/>
                        </a:rPr>
                        <a:t>EMERGING LEARNING INCLUDES:</a:t>
                      </a:r>
                    </a:p>
                  </a:txBody>
                  <a:tcPr marL="121920" marR="121920" marT="60960" marB="60960">
                    <a:solidFill>
                      <a:schemeClr val="tx1">
                        <a:lumMod val="65000"/>
                        <a:lumOff val="35000"/>
                      </a:schemeClr>
                    </a:solidFill>
                  </a:tcPr>
                </a:tc>
                <a:extLst>
                  <a:ext uri="{0D108BD9-81ED-4DB2-BD59-A6C34878D82A}">
                    <a16:rowId xmlns:a16="http://schemas.microsoft.com/office/drawing/2014/main" val="4073695703"/>
                  </a:ext>
                </a:extLst>
              </a:tr>
              <a:tr h="797431">
                <a:tc>
                  <a:txBody>
                    <a:bodyPr/>
                    <a:lstStyle/>
                    <a:p>
                      <a:r>
                        <a:rPr lang="en-GB" sz="1500" b="1" dirty="0">
                          <a:solidFill>
                            <a:schemeClr val="bg1"/>
                          </a:solidFill>
                          <a:latin typeface="Arial" panose="020B0604020202020204" pitchFamily="34" charset="0"/>
                          <a:cs typeface="Arial" panose="020B0604020202020204" pitchFamily="34" charset="0"/>
                        </a:rPr>
                        <a:t>Wythenshawe Housing with Virgin Media/O2</a:t>
                      </a:r>
                    </a:p>
                  </a:txBody>
                  <a:tcPr marL="121920" marR="121920" marT="60960" marB="60960">
                    <a:solidFill>
                      <a:srgbClr val="51300F"/>
                    </a:solidFill>
                  </a:tcPr>
                </a:tc>
                <a:tc rowSpan="5">
                  <a:txBody>
                    <a:bodyPr/>
                    <a:lstStyle/>
                    <a:p>
                      <a:endParaRPr lang="en-GB" sz="1600" b="1" dirty="0">
                        <a:solidFill>
                          <a:schemeClr val="bg1"/>
                        </a:solidFill>
                        <a:latin typeface="Arial" panose="020B0604020202020204" pitchFamily="34" charset="0"/>
                        <a:cs typeface="Arial" panose="020B0604020202020204" pitchFamily="34" charset="0"/>
                      </a:endParaRPr>
                    </a:p>
                    <a:p>
                      <a:r>
                        <a:rPr lang="en-GB" sz="1600" b="0" dirty="0">
                          <a:solidFill>
                            <a:schemeClr val="bg1"/>
                          </a:solidFill>
                          <a:latin typeface="Arial" panose="020B0604020202020204" pitchFamily="34" charset="0"/>
                          <a:cs typeface="Arial" panose="020B0604020202020204" pitchFamily="34" charset="0"/>
                        </a:rPr>
                        <a:t>Connection of Community Hubs to promote offers</a:t>
                      </a:r>
                    </a:p>
                    <a:p>
                      <a:endParaRPr lang="en-GB" sz="1600" b="0" dirty="0">
                        <a:solidFill>
                          <a:schemeClr val="bg1"/>
                        </a:solidFill>
                        <a:latin typeface="Arial" panose="020B0604020202020204" pitchFamily="34" charset="0"/>
                        <a:cs typeface="Arial" panose="020B0604020202020204" pitchFamily="34" charset="0"/>
                      </a:endParaRPr>
                    </a:p>
                    <a:p>
                      <a:r>
                        <a:rPr lang="en-GB" sz="1600" b="0" dirty="0">
                          <a:solidFill>
                            <a:schemeClr val="bg1"/>
                          </a:solidFill>
                          <a:latin typeface="Arial" panose="020B0604020202020204" pitchFamily="34" charset="0"/>
                          <a:cs typeface="Arial" panose="020B0604020202020204" pitchFamily="34" charset="0"/>
                        </a:rPr>
                        <a:t>Volunteer support from ISPs</a:t>
                      </a:r>
                    </a:p>
                    <a:p>
                      <a:endParaRPr lang="en-GB" sz="1600" b="0" dirty="0">
                        <a:solidFill>
                          <a:schemeClr val="bg1"/>
                        </a:solidFill>
                        <a:latin typeface="Arial" panose="020B0604020202020204" pitchFamily="34" charset="0"/>
                        <a:cs typeface="Arial" panose="020B0604020202020204" pitchFamily="34" charset="0"/>
                      </a:endParaRPr>
                    </a:p>
                    <a:p>
                      <a:r>
                        <a:rPr lang="en-GB" sz="1600" b="0" dirty="0">
                          <a:solidFill>
                            <a:schemeClr val="bg1"/>
                          </a:solidFill>
                          <a:latin typeface="Arial" panose="020B0604020202020204" pitchFamily="34" charset="0"/>
                          <a:cs typeface="Arial" panose="020B0604020202020204" pitchFamily="34" charset="0"/>
                        </a:rPr>
                        <a:t>Social Tariffs</a:t>
                      </a:r>
                    </a:p>
                    <a:p>
                      <a:endParaRPr lang="en-GB" sz="1600" b="0" dirty="0">
                        <a:solidFill>
                          <a:schemeClr val="bg1"/>
                        </a:solidFill>
                        <a:latin typeface="Arial" panose="020B0604020202020204" pitchFamily="34" charset="0"/>
                        <a:cs typeface="Arial" panose="020B0604020202020204" pitchFamily="34" charset="0"/>
                      </a:endParaRPr>
                    </a:p>
                    <a:p>
                      <a:r>
                        <a:rPr lang="en-GB" sz="1600" b="0" dirty="0">
                          <a:solidFill>
                            <a:schemeClr val="bg1"/>
                          </a:solidFill>
                          <a:latin typeface="Arial" panose="020B0604020202020204" pitchFamily="34" charset="0"/>
                          <a:cs typeface="Arial" panose="020B0604020202020204" pitchFamily="34" charset="0"/>
                        </a:rPr>
                        <a:t>Targeted reduced Tariffs </a:t>
                      </a:r>
                    </a:p>
                    <a:p>
                      <a:endParaRPr lang="en-GB" sz="1600" b="0" dirty="0">
                        <a:solidFill>
                          <a:schemeClr val="bg1"/>
                        </a:solidFill>
                        <a:latin typeface="Arial" panose="020B0604020202020204" pitchFamily="34" charset="0"/>
                        <a:cs typeface="Arial" panose="020B0604020202020204" pitchFamily="34" charset="0"/>
                      </a:endParaRPr>
                    </a:p>
                    <a:p>
                      <a:r>
                        <a:rPr lang="en-GB" sz="1600" b="0" dirty="0">
                          <a:solidFill>
                            <a:schemeClr val="bg1"/>
                          </a:solidFill>
                          <a:latin typeface="Arial" panose="020B0604020202020204" pitchFamily="34" charset="0"/>
                          <a:cs typeface="Arial" panose="020B0604020202020204" pitchFamily="34" charset="0"/>
                        </a:rPr>
                        <a:t>Skills / confidence support</a:t>
                      </a:r>
                    </a:p>
                  </a:txBody>
                  <a:tcPr marL="121920" marR="121920" marT="60960" marB="60960">
                    <a:solidFill>
                      <a:schemeClr val="accent4">
                        <a:lumMod val="50000"/>
                      </a:schemeClr>
                    </a:solidFill>
                  </a:tcPr>
                </a:tc>
                <a:tc rowSpan="5">
                  <a:txBody>
                    <a:bodyPr/>
                    <a:lstStyle/>
                    <a:p>
                      <a:pPr algn="l"/>
                      <a:endParaRPr lang="en-GB" sz="1600" dirty="0">
                        <a:solidFill>
                          <a:schemeClr val="bg1"/>
                        </a:solidFill>
                        <a:latin typeface="Arial" panose="020B0604020202020204" pitchFamily="34" charset="0"/>
                        <a:cs typeface="Arial" panose="020B0604020202020204" pitchFamily="34" charset="0"/>
                      </a:endParaRPr>
                    </a:p>
                    <a:p>
                      <a:pPr algn="l"/>
                      <a:r>
                        <a:rPr lang="en-GB" sz="1600" dirty="0">
                          <a:solidFill>
                            <a:schemeClr val="bg1"/>
                          </a:solidFill>
                          <a:latin typeface="Arial" panose="020B0604020202020204" pitchFamily="34" charset="0"/>
                          <a:cs typeface="Arial" panose="020B0604020202020204" pitchFamily="34" charset="0"/>
                        </a:rPr>
                        <a:t>Wayleaves and standard specifications to increase speed on connectivity roll out</a:t>
                      </a:r>
                    </a:p>
                    <a:p>
                      <a:pPr algn="l"/>
                      <a:endParaRPr lang="en-GB" sz="1600" dirty="0">
                        <a:solidFill>
                          <a:schemeClr val="bg1"/>
                        </a:solidFill>
                        <a:latin typeface="Arial" panose="020B0604020202020204" pitchFamily="34" charset="0"/>
                        <a:cs typeface="Arial" panose="020B0604020202020204" pitchFamily="34" charset="0"/>
                      </a:endParaRPr>
                    </a:p>
                    <a:p>
                      <a:pPr algn="l"/>
                      <a:r>
                        <a:rPr lang="en-GB" sz="1600" dirty="0">
                          <a:solidFill>
                            <a:schemeClr val="bg1"/>
                          </a:solidFill>
                          <a:latin typeface="Arial" panose="020B0604020202020204" pitchFamily="34" charset="0"/>
                          <a:cs typeface="Arial" panose="020B0604020202020204" pitchFamily="34" charset="0"/>
                        </a:rPr>
                        <a:t>APIs / How can we target particular groups without data?</a:t>
                      </a:r>
                    </a:p>
                    <a:p>
                      <a:pPr algn="l"/>
                      <a:endParaRPr lang="en-GB" sz="1600" dirty="0">
                        <a:solidFill>
                          <a:schemeClr val="bg1"/>
                        </a:solidFill>
                        <a:latin typeface="Arial" panose="020B0604020202020204" pitchFamily="34" charset="0"/>
                        <a:cs typeface="Arial" panose="020B0604020202020204" pitchFamily="34" charset="0"/>
                      </a:endParaRPr>
                    </a:p>
                    <a:p>
                      <a:pPr algn="l"/>
                      <a:r>
                        <a:rPr lang="en-GB" sz="1600" dirty="0">
                          <a:solidFill>
                            <a:schemeClr val="bg1"/>
                          </a:solidFill>
                          <a:latin typeface="Arial" panose="020B0604020202020204" pitchFamily="34" charset="0"/>
                          <a:cs typeface="Arial" panose="020B0604020202020204" pitchFamily="34" charset="0"/>
                        </a:rPr>
                        <a:t>Wider data sharing </a:t>
                      </a:r>
                    </a:p>
                    <a:p>
                      <a:pPr algn="l"/>
                      <a:endParaRPr lang="en-GB" sz="1600" dirty="0">
                        <a:solidFill>
                          <a:schemeClr val="bg1"/>
                        </a:solidFill>
                        <a:latin typeface="Arial" panose="020B0604020202020204" pitchFamily="34" charset="0"/>
                        <a:cs typeface="Arial" panose="020B0604020202020204" pitchFamily="34" charset="0"/>
                      </a:endParaRPr>
                    </a:p>
                    <a:p>
                      <a:pPr algn="l"/>
                      <a:r>
                        <a:rPr lang="en-GB" sz="1600" dirty="0">
                          <a:solidFill>
                            <a:schemeClr val="bg1"/>
                          </a:solidFill>
                          <a:latin typeface="Arial" panose="020B0604020202020204" pitchFamily="34" charset="0"/>
                          <a:cs typeface="Arial" panose="020B0604020202020204" pitchFamily="34" charset="0"/>
                        </a:rPr>
                        <a:t>Capacity of SHPs to manage implementation </a:t>
                      </a:r>
                    </a:p>
                    <a:p>
                      <a:pPr algn="l"/>
                      <a:endParaRPr lang="en-GB" sz="1600" dirty="0">
                        <a:solidFill>
                          <a:schemeClr val="bg1"/>
                        </a:solidFill>
                        <a:latin typeface="Arial" panose="020B0604020202020204" pitchFamily="34" charset="0"/>
                        <a:cs typeface="Arial" panose="020B0604020202020204" pitchFamily="34" charset="0"/>
                      </a:endParaRPr>
                    </a:p>
                  </a:txBody>
                  <a:tcPr marL="121920" marR="121920" marT="60960" marB="60960">
                    <a:solidFill>
                      <a:schemeClr val="accent4">
                        <a:lumMod val="50000"/>
                      </a:schemeClr>
                    </a:solidFill>
                  </a:tcPr>
                </a:tc>
                <a:tc rowSpan="5">
                  <a:txBody>
                    <a:bodyPr/>
                    <a:lstStyle/>
                    <a:p>
                      <a:pPr algn="l"/>
                      <a:endParaRPr lang="en-GB" sz="1600">
                        <a:solidFill>
                          <a:schemeClr val="bg1"/>
                        </a:solidFill>
                        <a:latin typeface="Arial" panose="020B0604020202020204" pitchFamily="34" charset="0"/>
                        <a:cs typeface="Arial" panose="020B0604020202020204" pitchFamily="34" charset="0"/>
                      </a:endParaRPr>
                    </a:p>
                    <a:p>
                      <a:pPr algn="l"/>
                      <a:r>
                        <a:rPr lang="en-GB" sz="1600">
                          <a:solidFill>
                            <a:schemeClr val="bg1"/>
                          </a:solidFill>
                          <a:latin typeface="Arial" panose="020B0604020202020204" pitchFamily="34" charset="0"/>
                          <a:cs typeface="Arial" panose="020B0604020202020204" pitchFamily="34" charset="0"/>
                        </a:rPr>
                        <a:t>Role of social housing providers in use of digital infrastructure to manage its portfolio and keep tenants safe.</a:t>
                      </a:r>
                    </a:p>
                    <a:p>
                      <a:pPr algn="l"/>
                      <a:endParaRPr lang="en-GB" sz="1600">
                        <a:solidFill>
                          <a:schemeClr val="bg1"/>
                        </a:solidFill>
                        <a:latin typeface="Arial" panose="020B0604020202020204" pitchFamily="34" charset="0"/>
                        <a:cs typeface="Arial" panose="020B0604020202020204" pitchFamily="34" charset="0"/>
                      </a:endParaRPr>
                    </a:p>
                    <a:p>
                      <a:pPr algn="l"/>
                      <a:r>
                        <a:rPr lang="en-GB" sz="1600">
                          <a:solidFill>
                            <a:schemeClr val="bg1"/>
                          </a:solidFill>
                          <a:latin typeface="Arial" panose="020B0604020202020204" pitchFamily="34" charset="0"/>
                          <a:cs typeface="Arial" panose="020B0604020202020204" pitchFamily="34" charset="0"/>
                        </a:rPr>
                        <a:t>Role of health services </a:t>
                      </a:r>
                    </a:p>
                    <a:p>
                      <a:pPr algn="l"/>
                      <a:endParaRPr lang="en-GB" sz="1600">
                        <a:solidFill>
                          <a:schemeClr val="bg1"/>
                        </a:solidFill>
                        <a:latin typeface="Arial" panose="020B0604020202020204" pitchFamily="34" charset="0"/>
                        <a:cs typeface="Arial" panose="020B0604020202020204" pitchFamily="34" charset="0"/>
                      </a:endParaRPr>
                    </a:p>
                    <a:p>
                      <a:pPr algn="l"/>
                      <a:r>
                        <a:rPr lang="en-GB" sz="1600">
                          <a:solidFill>
                            <a:schemeClr val="bg1"/>
                          </a:solidFill>
                          <a:latin typeface="Arial" panose="020B0604020202020204" pitchFamily="34" charset="0"/>
                          <a:cs typeface="Arial" panose="020B0604020202020204" pitchFamily="34" charset="0"/>
                        </a:rPr>
                        <a:t>Impact of Cost of living crisis on pilot approach and cross links with other utilities including energy.</a:t>
                      </a:r>
                    </a:p>
                    <a:p>
                      <a:pPr algn="l"/>
                      <a:endParaRPr lang="en-GB" sz="1600">
                        <a:solidFill>
                          <a:schemeClr val="bg1"/>
                        </a:solidFill>
                        <a:latin typeface="Arial" panose="020B0604020202020204" pitchFamily="34" charset="0"/>
                        <a:cs typeface="Arial" panose="020B0604020202020204" pitchFamily="34" charset="0"/>
                      </a:endParaRPr>
                    </a:p>
                    <a:p>
                      <a:pPr algn="l"/>
                      <a:r>
                        <a:rPr lang="en-GB" sz="1600">
                          <a:solidFill>
                            <a:schemeClr val="bg1"/>
                          </a:solidFill>
                          <a:latin typeface="Arial" panose="020B0604020202020204" pitchFamily="34" charset="0"/>
                          <a:cs typeface="Arial" panose="020B0604020202020204" pitchFamily="34" charset="0"/>
                        </a:rPr>
                        <a:t>Need for digital infrastructure expertise pool for SHPs to access</a:t>
                      </a:r>
                    </a:p>
                  </a:txBody>
                  <a:tcPr marL="121920" marR="121920" marT="60960" marB="60960">
                    <a:solidFill>
                      <a:schemeClr val="accent4">
                        <a:lumMod val="50000"/>
                      </a:schemeClr>
                    </a:solidFill>
                  </a:tcPr>
                </a:tc>
                <a:extLst>
                  <a:ext uri="{0D108BD9-81ED-4DB2-BD59-A6C34878D82A}">
                    <a16:rowId xmlns:a16="http://schemas.microsoft.com/office/drawing/2014/main" val="1548639355"/>
                  </a:ext>
                </a:extLst>
              </a:tr>
              <a:tr h="568960">
                <a:tc>
                  <a:txBody>
                    <a:bodyPr/>
                    <a:lstStyle/>
                    <a:p>
                      <a:r>
                        <a:rPr lang="en-GB" sz="1500" b="1">
                          <a:solidFill>
                            <a:schemeClr val="bg1"/>
                          </a:solidFill>
                          <a:latin typeface="Arial" panose="020B0604020202020204" pitchFamily="34" charset="0"/>
                          <a:cs typeface="Arial" panose="020B0604020202020204" pitchFamily="34" charset="0"/>
                        </a:rPr>
                        <a:t>Bolton at Home with Hyperoptic</a:t>
                      </a:r>
                    </a:p>
                  </a:txBody>
                  <a:tcPr marL="121920" marR="121920" marT="60960" marB="60960">
                    <a:solidFill>
                      <a:srgbClr val="51300F"/>
                    </a:solidFill>
                  </a:tcPr>
                </a:tc>
                <a:tc vMerge="1">
                  <a:txBody>
                    <a:bodyPr/>
                    <a:lstStyle/>
                    <a:p>
                      <a:r>
                        <a:rPr lang="en-GB" sz="800" b="1"/>
                        <a:t>Hyperoptic</a:t>
                      </a:r>
                    </a:p>
                  </a:txBody>
                  <a:tcPr>
                    <a:solidFill>
                      <a:srgbClr val="00B050"/>
                    </a:solidFill>
                  </a:tcPr>
                </a:tc>
                <a:tc vMerge="1">
                  <a:txBody>
                    <a:bodyPr/>
                    <a:lstStyle/>
                    <a:p>
                      <a:pPr algn="l"/>
                      <a:endParaRPr lang="en-GB" sz="700" b="0" i="0" u="none" strike="noStrike" cap="none">
                        <a:solidFill>
                          <a:schemeClr val="tx1"/>
                        </a:solidFill>
                        <a:latin typeface="+mn-lt"/>
                        <a:ea typeface="+mn-ea"/>
                        <a:cs typeface="+mn-cs"/>
                        <a:sym typeface="Arial"/>
                      </a:endParaRPr>
                    </a:p>
                  </a:txBody>
                  <a:tcPr>
                    <a:solidFill>
                      <a:srgbClr val="00B050"/>
                    </a:solidFill>
                  </a:tcPr>
                </a:tc>
                <a:tc vMerge="1">
                  <a:txBody>
                    <a:bodyPr/>
                    <a:lstStyle/>
                    <a:p>
                      <a:pPr algn="l"/>
                      <a:endParaRPr lang="en-GB" sz="700" b="0" i="0" u="none" strike="noStrike" cap="none">
                        <a:solidFill>
                          <a:schemeClr val="tx1"/>
                        </a:solidFill>
                        <a:latin typeface="+mn-lt"/>
                        <a:ea typeface="+mn-ea"/>
                        <a:cs typeface="+mn-cs"/>
                        <a:sym typeface="Arial"/>
                      </a:endParaRPr>
                    </a:p>
                  </a:txBody>
                  <a:tcPr>
                    <a:solidFill>
                      <a:srgbClr val="00B050"/>
                    </a:solidFill>
                  </a:tcPr>
                </a:tc>
                <a:extLst>
                  <a:ext uri="{0D108BD9-81ED-4DB2-BD59-A6C34878D82A}">
                    <a16:rowId xmlns:a16="http://schemas.microsoft.com/office/drawing/2014/main" val="3626202253"/>
                  </a:ext>
                </a:extLst>
              </a:tr>
              <a:tr h="690423">
                <a:tc>
                  <a:txBody>
                    <a:bodyPr/>
                    <a:lstStyle/>
                    <a:p>
                      <a:r>
                        <a:rPr lang="en-GB" sz="1500" b="1">
                          <a:solidFill>
                            <a:schemeClr val="bg1"/>
                          </a:solidFill>
                          <a:latin typeface="Arial" panose="020B0604020202020204" pitchFamily="34" charset="0"/>
                          <a:cs typeface="Arial" panose="020B0604020202020204" pitchFamily="34" charset="0"/>
                        </a:rPr>
                        <a:t>Stockport Homes with BT/Openreach</a:t>
                      </a:r>
                    </a:p>
                  </a:txBody>
                  <a:tcPr marL="121920" marR="121920" marT="60960" marB="60960">
                    <a:solidFill>
                      <a:srgbClr val="51300F"/>
                    </a:solidFill>
                  </a:tcPr>
                </a:tc>
                <a:tc vMerge="1">
                  <a:txBody>
                    <a:bodyPr/>
                    <a:lstStyle/>
                    <a:p>
                      <a:r>
                        <a:rPr lang="en-GB" sz="800" b="1"/>
                        <a:t>BT / Openreach</a:t>
                      </a:r>
                    </a:p>
                  </a:txBody>
                  <a:tcPr>
                    <a:solidFill>
                      <a:srgbClr val="00B050"/>
                    </a:solidFill>
                  </a:tcPr>
                </a:tc>
                <a:tc vMerge="1">
                  <a:txBody>
                    <a:bodyPr/>
                    <a:lstStyle/>
                    <a:p>
                      <a:pPr marR="0" algn="l" rtl="0">
                        <a:lnSpc>
                          <a:spcPct val="100000"/>
                        </a:lnSpc>
                        <a:spcBef>
                          <a:spcPts val="0"/>
                        </a:spcBef>
                        <a:spcAft>
                          <a:spcPts val="0"/>
                        </a:spcAft>
                        <a:buClr>
                          <a:srgbClr val="000000"/>
                        </a:buClr>
                        <a:buFont typeface="Arial"/>
                      </a:pPr>
                      <a:endParaRPr lang="en-GB" sz="900" b="0" i="0" u="none" strike="noStrike" cap="none">
                        <a:solidFill>
                          <a:schemeClr val="tx1"/>
                        </a:solidFill>
                        <a:latin typeface="+mn-lt"/>
                        <a:ea typeface="+mn-ea"/>
                        <a:cs typeface="+mn-cs"/>
                        <a:sym typeface="Arial"/>
                      </a:endParaRPr>
                    </a:p>
                  </a:txBody>
                  <a:tcPr>
                    <a:solidFill>
                      <a:srgbClr val="00B050"/>
                    </a:solidFill>
                  </a:tcPr>
                </a:tc>
                <a:tc vMerge="1">
                  <a:txBody>
                    <a:bodyPr/>
                    <a:lstStyle/>
                    <a:p>
                      <a:pPr marR="0" algn="l" rtl="0">
                        <a:lnSpc>
                          <a:spcPct val="100000"/>
                        </a:lnSpc>
                        <a:spcBef>
                          <a:spcPts val="0"/>
                        </a:spcBef>
                        <a:spcAft>
                          <a:spcPts val="0"/>
                        </a:spcAft>
                        <a:buClr>
                          <a:srgbClr val="000000"/>
                        </a:buClr>
                        <a:buFont typeface="Arial"/>
                      </a:pPr>
                      <a:endParaRPr lang="en-GB" sz="900" b="0" i="0" u="none" strike="noStrike" cap="none">
                        <a:solidFill>
                          <a:schemeClr val="tx1"/>
                        </a:solidFill>
                        <a:latin typeface="+mn-lt"/>
                        <a:ea typeface="+mn-ea"/>
                        <a:cs typeface="+mn-cs"/>
                        <a:sym typeface="Arial"/>
                      </a:endParaRPr>
                    </a:p>
                  </a:txBody>
                  <a:tcPr>
                    <a:solidFill>
                      <a:srgbClr val="00B050"/>
                    </a:solidFill>
                  </a:tcPr>
                </a:tc>
                <a:extLst>
                  <a:ext uri="{0D108BD9-81ED-4DB2-BD59-A6C34878D82A}">
                    <a16:rowId xmlns:a16="http://schemas.microsoft.com/office/drawing/2014/main" val="2503780668"/>
                  </a:ext>
                </a:extLst>
              </a:tr>
              <a:tr h="792480">
                <a:tc>
                  <a:txBody>
                    <a:bodyPr/>
                    <a:lstStyle/>
                    <a:p>
                      <a:r>
                        <a:rPr lang="en-GB" sz="1500" b="1">
                          <a:solidFill>
                            <a:schemeClr val="bg1"/>
                          </a:solidFill>
                          <a:latin typeface="Arial" panose="020B0604020202020204" pitchFamily="34" charset="0"/>
                          <a:cs typeface="Arial" panose="020B0604020202020204" pitchFamily="34" charset="0"/>
                        </a:rPr>
                        <a:t>Wigan and Leigh Housing with Talk Talk/ Freedom Fibre</a:t>
                      </a:r>
                    </a:p>
                  </a:txBody>
                  <a:tcPr marL="121920" marR="121920" marT="60960" marB="60960">
                    <a:solidFill>
                      <a:srgbClr val="51300F"/>
                    </a:solidFill>
                  </a:tcPr>
                </a:tc>
                <a:tc vMerge="1">
                  <a:txBody>
                    <a:bodyPr/>
                    <a:lstStyle/>
                    <a:p>
                      <a:r>
                        <a:rPr lang="en-GB" sz="800" b="1"/>
                        <a:t>Talk </a:t>
                      </a:r>
                      <a:r>
                        <a:rPr lang="en-GB" sz="800" b="1" err="1"/>
                        <a:t>Talk</a:t>
                      </a:r>
                      <a:r>
                        <a:rPr lang="en-GB" sz="800" b="1"/>
                        <a:t> / Freedom Fibre</a:t>
                      </a:r>
                    </a:p>
                  </a:txBody>
                  <a:tcPr>
                    <a:solidFill>
                      <a:srgbClr val="00B050"/>
                    </a:solidFill>
                  </a:tcPr>
                </a:tc>
                <a:tc vMerge="1">
                  <a:txBody>
                    <a:bodyPr/>
                    <a:lstStyle/>
                    <a:p>
                      <a:pPr marR="0" algn="l" rtl="0">
                        <a:lnSpc>
                          <a:spcPct val="100000"/>
                        </a:lnSpc>
                        <a:spcBef>
                          <a:spcPts val="0"/>
                        </a:spcBef>
                        <a:spcAft>
                          <a:spcPts val="0"/>
                        </a:spcAft>
                        <a:buClr>
                          <a:srgbClr val="000000"/>
                        </a:buClr>
                        <a:buFont typeface="Arial"/>
                      </a:pPr>
                      <a:endParaRPr lang="en-GB" sz="800" b="0" i="0" u="none" strike="noStrike" cap="none">
                        <a:solidFill>
                          <a:schemeClr val="tx1"/>
                        </a:solidFill>
                        <a:latin typeface="+mn-lt"/>
                        <a:ea typeface="+mn-ea"/>
                        <a:cs typeface="+mn-cs"/>
                        <a:sym typeface="Arial"/>
                      </a:endParaRPr>
                    </a:p>
                  </a:txBody>
                  <a:tcPr>
                    <a:solidFill>
                      <a:srgbClr val="00B050"/>
                    </a:solidFill>
                  </a:tcPr>
                </a:tc>
                <a:tc vMerge="1">
                  <a:txBody>
                    <a:bodyPr/>
                    <a:lstStyle/>
                    <a:p>
                      <a:pPr marR="0" algn="l" rtl="0">
                        <a:lnSpc>
                          <a:spcPct val="100000"/>
                        </a:lnSpc>
                        <a:spcBef>
                          <a:spcPts val="0"/>
                        </a:spcBef>
                        <a:spcAft>
                          <a:spcPts val="0"/>
                        </a:spcAft>
                        <a:buClr>
                          <a:srgbClr val="000000"/>
                        </a:buClr>
                        <a:buFont typeface="Arial"/>
                      </a:pPr>
                      <a:endParaRPr lang="en-GB" sz="800" b="0" i="0" u="none" strike="noStrike" cap="none">
                        <a:solidFill>
                          <a:schemeClr val="tx1"/>
                        </a:solidFill>
                        <a:latin typeface="+mn-lt"/>
                        <a:ea typeface="+mn-ea"/>
                        <a:cs typeface="+mn-cs"/>
                        <a:sym typeface="Arial"/>
                      </a:endParaRPr>
                    </a:p>
                  </a:txBody>
                  <a:tcPr>
                    <a:solidFill>
                      <a:srgbClr val="00B050"/>
                    </a:solidFill>
                  </a:tcPr>
                </a:tc>
                <a:extLst>
                  <a:ext uri="{0D108BD9-81ED-4DB2-BD59-A6C34878D82A}">
                    <a16:rowId xmlns:a16="http://schemas.microsoft.com/office/drawing/2014/main" val="2848833280"/>
                  </a:ext>
                </a:extLst>
              </a:tr>
              <a:tr h="1417907">
                <a:tc>
                  <a:txBody>
                    <a:bodyPr/>
                    <a:lstStyle/>
                    <a:p>
                      <a:r>
                        <a:rPr lang="en-GB" sz="1500" b="1" dirty="0">
                          <a:solidFill>
                            <a:schemeClr val="bg1"/>
                          </a:solidFill>
                          <a:latin typeface="Arial" panose="020B0604020202020204" pitchFamily="34" charset="0"/>
                          <a:cs typeface="Arial" panose="020B0604020202020204" pitchFamily="34" charset="0"/>
                        </a:rPr>
                        <a:t>Southway Homes with Vodafone</a:t>
                      </a:r>
                    </a:p>
                  </a:txBody>
                  <a:tcPr marL="121920" marR="121920" marT="60960" marB="60960">
                    <a:solidFill>
                      <a:srgbClr val="51300F"/>
                    </a:solidFill>
                  </a:tcPr>
                </a:tc>
                <a:tc vMerge="1">
                  <a:txBody>
                    <a:bodyPr/>
                    <a:lstStyle/>
                    <a:p>
                      <a:r>
                        <a:rPr lang="en-GB" sz="800" b="1"/>
                        <a:t>Vodafone </a:t>
                      </a:r>
                    </a:p>
                  </a:txBody>
                  <a:tcPr>
                    <a:solidFill>
                      <a:srgbClr val="00B050"/>
                    </a:solidFill>
                  </a:tcPr>
                </a:tc>
                <a:tc vMerge="1">
                  <a:txBody>
                    <a:bodyPr/>
                    <a:lstStyle/>
                    <a:p>
                      <a:pPr algn="l"/>
                      <a:endParaRPr lang="en-GB" sz="800">
                        <a:solidFill>
                          <a:schemeClr val="tx1"/>
                        </a:solidFill>
                      </a:endParaRPr>
                    </a:p>
                  </a:txBody>
                  <a:tcPr>
                    <a:solidFill>
                      <a:srgbClr val="00B050"/>
                    </a:solidFill>
                  </a:tcPr>
                </a:tc>
                <a:tc vMerge="1">
                  <a:txBody>
                    <a:bodyPr/>
                    <a:lstStyle/>
                    <a:p>
                      <a:pPr algn="l"/>
                      <a:endParaRPr lang="en-GB" sz="800">
                        <a:solidFill>
                          <a:schemeClr val="tx1"/>
                        </a:solidFill>
                      </a:endParaRPr>
                    </a:p>
                  </a:txBody>
                  <a:tcPr>
                    <a:solidFill>
                      <a:srgbClr val="00B050"/>
                    </a:solidFill>
                  </a:tcPr>
                </a:tc>
                <a:extLst>
                  <a:ext uri="{0D108BD9-81ED-4DB2-BD59-A6C34878D82A}">
                    <a16:rowId xmlns:a16="http://schemas.microsoft.com/office/drawing/2014/main" val="3228795409"/>
                  </a:ext>
                </a:extLst>
              </a:tr>
            </a:tbl>
          </a:graphicData>
        </a:graphic>
      </p:graphicFrame>
    </p:spTree>
    <p:extLst>
      <p:ext uri="{BB962C8B-B14F-4D97-AF65-F5344CB8AC3E}">
        <p14:creationId xmlns:p14="http://schemas.microsoft.com/office/powerpoint/2010/main" val="657297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The pie chart shows three 'slices' around a circle in the centre which reads &quot;social housing pilot.&quot; &#10;&#10;The three slices of the pie shows three aspects which are required for the social housing to develop a sustainable model for digital inclusion in partnership with Internet Service Providers (ISPs) and Social Housing Providers (SHPs).&#10;&#10;The three slices read:&#10;&#10;1. ISP Commercial Opportunity. This means that providing a financially viable model for digitally excluded social housing residents is in the commercial interest of ISPs. &#10;2. ISP Responsible Business. This means that the ISP will be acting as a responsible business with a commitment to social value and community benefit through partaking in this pilot.&#10;3. Housing provider services/Local authority services/ government intervention. This slice refers to the other actor involved in the pilot: the local government, social housing provider, and indeed, potentially, national government who have a role to play in providing essential digital services to those who might be excluded in an affordable manner.&#10;&#10;">
            <a:extLst>
              <a:ext uri="{FF2B5EF4-FFF2-40B4-BE49-F238E27FC236}">
                <a16:creationId xmlns:a16="http://schemas.microsoft.com/office/drawing/2014/main" id="{98D7BFDE-A61A-41E6-979B-24A144614EC2}"/>
              </a:ext>
            </a:extLst>
          </p:cNvPr>
          <p:cNvGraphicFramePr/>
          <p:nvPr>
            <p:extLst>
              <p:ext uri="{D42A27DB-BD31-4B8C-83A1-F6EECF244321}">
                <p14:modId xmlns:p14="http://schemas.microsoft.com/office/powerpoint/2010/main" val="3043455160"/>
              </p:ext>
            </p:extLst>
          </p:nvPr>
        </p:nvGraphicFramePr>
        <p:xfrm>
          <a:off x="1761067" y="123949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5B15FE91-3D03-4E90-A411-241E7234A4AB}"/>
              </a:ext>
            </a:extLst>
          </p:cNvPr>
          <p:cNvSpPr/>
          <p:nvPr/>
        </p:nvSpPr>
        <p:spPr>
          <a:xfrm>
            <a:off x="5058980" y="3598334"/>
            <a:ext cx="1261240" cy="1100959"/>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rPr>
              <a:t>Social housing pilots</a:t>
            </a:r>
          </a:p>
        </p:txBody>
      </p:sp>
      <p:sp>
        <p:nvSpPr>
          <p:cNvPr id="2" name="Title 1">
            <a:extLst>
              <a:ext uri="{FF2B5EF4-FFF2-40B4-BE49-F238E27FC236}">
                <a16:creationId xmlns:a16="http://schemas.microsoft.com/office/drawing/2014/main" id="{07FBF580-522F-4381-8648-D868BA5A35D1}"/>
              </a:ext>
            </a:extLst>
          </p:cNvPr>
          <p:cNvSpPr txBox="1">
            <a:spLocks noGrp="1"/>
          </p:cNvSpPr>
          <p:nvPr>
            <p:ph type="title" idx="4294967295"/>
          </p:nvPr>
        </p:nvSpPr>
        <p:spPr>
          <a:xfrm>
            <a:off x="480880" y="439274"/>
            <a:ext cx="11005628"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chemeClr val="tx1"/>
                </a:solidFill>
                <a:effectLst/>
                <a:uLnTx/>
                <a:uFillTx/>
                <a:latin typeface="Arial" panose="020B0604020202020204" pitchFamily="34" charset="0"/>
                <a:ea typeface="+mj-ea"/>
                <a:cs typeface="Arial" panose="020B0604020202020204" pitchFamily="34" charset="0"/>
              </a:rPr>
              <a:t>GM Pilots will determine what a sustainable model for digital inclusion for social housing providers looks like..</a:t>
            </a:r>
          </a:p>
        </p:txBody>
      </p:sp>
    </p:spTree>
    <p:extLst>
      <p:ext uri="{BB962C8B-B14F-4D97-AF65-F5344CB8AC3E}">
        <p14:creationId xmlns:p14="http://schemas.microsoft.com/office/powerpoint/2010/main" val="5445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C04891-6E9A-2AC6-F6BD-4CEE78BB50A2}"/>
              </a:ext>
            </a:extLst>
          </p:cNvPr>
          <p:cNvSpPr>
            <a:spLocks noGrp="1"/>
          </p:cNvSpPr>
          <p:nvPr>
            <p:ph type="title"/>
          </p:nvPr>
        </p:nvSpPr>
        <p:spPr>
          <a:xfrm>
            <a:off x="478924" y="1769324"/>
            <a:ext cx="10515600" cy="1500188"/>
          </a:xfrm>
        </p:spPr>
        <p:txBody>
          <a:bodyPr anchor="b">
            <a:normAutofit/>
          </a:bodyPr>
          <a:lstStyle/>
          <a:p>
            <a:r>
              <a:rPr lang="en-US"/>
              <a:t>Social Housing Provider Insights</a:t>
            </a:r>
          </a:p>
        </p:txBody>
      </p:sp>
      <p:sp>
        <p:nvSpPr>
          <p:cNvPr id="5" name="Subtitle 4">
            <a:extLst>
              <a:ext uri="{FF2B5EF4-FFF2-40B4-BE49-F238E27FC236}">
                <a16:creationId xmlns:a16="http://schemas.microsoft.com/office/drawing/2014/main" id="{F742A386-21CE-9B10-2C80-46DCDA82E877}"/>
              </a:ext>
            </a:extLst>
          </p:cNvPr>
          <p:cNvSpPr>
            <a:spLocks noGrp="1"/>
          </p:cNvSpPr>
          <p:nvPr>
            <p:ph type="body" idx="1"/>
          </p:nvPr>
        </p:nvSpPr>
        <p:spPr>
          <a:xfrm>
            <a:off x="478924" y="3429000"/>
            <a:ext cx="10515600" cy="2720235"/>
          </a:xfrm>
        </p:spPr>
        <p:txBody>
          <a:bodyPr>
            <a:normAutofit/>
          </a:bodyPr>
          <a:lstStyle/>
          <a:p>
            <a:r>
              <a:rPr lang="en-US"/>
              <a:t>Simeon Yates, Belinda Tyrrell, Rebecca Harris, </a:t>
            </a:r>
            <a:br>
              <a:rPr lang="en-US"/>
            </a:br>
            <a:r>
              <a:rPr lang="en-US"/>
              <a:t>Gianfranco </a:t>
            </a:r>
            <a:r>
              <a:rPr lang="en-US" err="1"/>
              <a:t>Polizzi</a:t>
            </a:r>
            <a:r>
              <a:rPr lang="en-US"/>
              <a:t>, </a:t>
            </a:r>
            <a:r>
              <a:rPr lang="en-US" err="1"/>
              <a:t>Jeanete</a:t>
            </a:r>
            <a:r>
              <a:rPr lang="en-US"/>
              <a:t> D’Arcy</a:t>
            </a:r>
          </a:p>
          <a:p>
            <a:r>
              <a:rPr lang="en-US"/>
              <a:t>University of Liverpool</a:t>
            </a:r>
          </a:p>
        </p:txBody>
      </p:sp>
    </p:spTree>
    <p:extLst>
      <p:ext uri="{BB962C8B-B14F-4D97-AF65-F5344CB8AC3E}">
        <p14:creationId xmlns:p14="http://schemas.microsoft.com/office/powerpoint/2010/main" val="389263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D42B-B223-13D7-17EA-9F20166A616C}"/>
              </a:ext>
            </a:extLst>
          </p:cNvPr>
          <p:cNvSpPr>
            <a:spLocks noGrp="1"/>
          </p:cNvSpPr>
          <p:nvPr>
            <p:ph type="title"/>
          </p:nvPr>
        </p:nvSpPr>
        <p:spPr>
          <a:xfrm>
            <a:off x="838200" y="334302"/>
            <a:ext cx="10515600" cy="1325563"/>
          </a:xfrm>
        </p:spPr>
        <p:txBody>
          <a:bodyPr anchor="ctr">
            <a:normAutofit/>
          </a:bodyPr>
          <a:lstStyle/>
          <a:p>
            <a:r>
              <a:rPr lang="en-US" dirty="0"/>
              <a:t>Update on research work so far</a:t>
            </a:r>
          </a:p>
        </p:txBody>
      </p:sp>
      <p:graphicFrame>
        <p:nvGraphicFramePr>
          <p:cNvPr id="5" name="Content Placeholder 2">
            <a:extLst>
              <a:ext uri="{FF2B5EF4-FFF2-40B4-BE49-F238E27FC236}">
                <a16:creationId xmlns:a16="http://schemas.microsoft.com/office/drawing/2014/main" id="{B6CC902B-54D5-B8EF-8963-E419BB56233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40919753"/>
              </p:ext>
            </p:extLst>
          </p:nvPr>
        </p:nvGraphicFramePr>
        <p:xfrm>
          <a:off x="838200" y="1794802"/>
          <a:ext cx="10515600"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77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C520E-60D6-804C-CBD9-3DBD0E28B0BF}"/>
              </a:ext>
            </a:extLst>
          </p:cNvPr>
          <p:cNvSpPr>
            <a:spLocks noGrp="1"/>
          </p:cNvSpPr>
          <p:nvPr>
            <p:ph type="title" idx="4294967295"/>
          </p:nvPr>
        </p:nvSpPr>
        <p:spPr>
          <a:xfrm>
            <a:off x="636998" y="365125"/>
            <a:ext cx="9878602" cy="1325563"/>
          </a:xfrm>
        </p:spPr>
        <p:txBody>
          <a:bodyPr anchor="ctr">
            <a:normAutofit/>
          </a:bodyPr>
          <a:lstStyle/>
          <a:p>
            <a:r>
              <a:rPr lang="en-US" dirty="0"/>
              <a:t>Other related developments</a:t>
            </a:r>
          </a:p>
        </p:txBody>
      </p:sp>
      <p:sp>
        <p:nvSpPr>
          <p:cNvPr id="3" name="Content Placeholder 2">
            <a:extLst>
              <a:ext uri="{FF2B5EF4-FFF2-40B4-BE49-F238E27FC236}">
                <a16:creationId xmlns:a16="http://schemas.microsoft.com/office/drawing/2014/main" id="{15C22665-5A92-4619-A3BD-CC4C68B64191}"/>
              </a:ext>
            </a:extLst>
          </p:cNvPr>
          <p:cNvSpPr>
            <a:spLocks noGrp="1"/>
          </p:cNvSpPr>
          <p:nvPr>
            <p:ph idx="4294967295"/>
          </p:nvPr>
        </p:nvSpPr>
        <p:spPr>
          <a:xfrm>
            <a:off x="636996" y="1825625"/>
            <a:ext cx="11024173" cy="4667250"/>
          </a:xfrm>
        </p:spPr>
        <p:txBody>
          <a:bodyPr>
            <a:normAutofit/>
          </a:bodyPr>
          <a:lstStyle/>
          <a:p>
            <a:r>
              <a:rPr lang="en-US" dirty="0"/>
              <a:t>National and Welsh Minimum Digital Living Standard measures (MDLS)</a:t>
            </a:r>
          </a:p>
          <a:p>
            <a:pPr lvl="1"/>
            <a:r>
              <a:rPr lang="en-US" sz="2800" dirty="0"/>
              <a:t>Fieldwork complete</a:t>
            </a:r>
          </a:p>
          <a:p>
            <a:pPr lvl="1"/>
            <a:r>
              <a:rPr lang="en-US" sz="2800" dirty="0"/>
              <a:t>MDLS to be published close of January/early February 2023</a:t>
            </a:r>
          </a:p>
          <a:p>
            <a:r>
              <a:rPr lang="en-US" dirty="0"/>
              <a:t>National MDLS survey</a:t>
            </a:r>
          </a:p>
          <a:p>
            <a:pPr lvl="1"/>
            <a:r>
              <a:rPr lang="en-US" sz="2800" dirty="0"/>
              <a:t>Fieldwork from February 2023</a:t>
            </a:r>
          </a:p>
          <a:p>
            <a:pPr lvl="1"/>
            <a:r>
              <a:rPr lang="en-US" sz="2800" dirty="0"/>
              <a:t>Results and geodemographic mapping in April 2023</a:t>
            </a:r>
          </a:p>
        </p:txBody>
      </p:sp>
    </p:spTree>
    <p:extLst>
      <p:ext uri="{BB962C8B-B14F-4D97-AF65-F5344CB8AC3E}">
        <p14:creationId xmlns:p14="http://schemas.microsoft.com/office/powerpoint/2010/main" val="500874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 DIGITAL V2 POWERPOINT TEMPLATE.potx" id="{CAE9B5D4-8B90-4FFA-A1F0-7035EEB7B95A}" vid="{FBD6CD78-4D94-46E9-8FAF-5251274693C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2AAFCCCEDC8B48861E44355C0EF36E" ma:contentTypeVersion="15" ma:contentTypeDescription="Create a new document." ma:contentTypeScope="" ma:versionID="a4f75e3725cba6dc82ccbc799f821c33">
  <xsd:schema xmlns:xsd="http://www.w3.org/2001/XMLSchema" xmlns:xs="http://www.w3.org/2001/XMLSchema" xmlns:p="http://schemas.microsoft.com/office/2006/metadata/properties" xmlns:ns2="0727ed60-058e-4af4-bd84-6a2d845443a9" xmlns:ns3="b101ca23-4e84-42b9-a905-d5a1bd3cbe20" targetNamespace="http://schemas.microsoft.com/office/2006/metadata/properties" ma:root="true" ma:fieldsID="f1a3b37f3510716d37d7aa01fb65a0ff" ns2:_="" ns3:_="">
    <xsd:import namespace="0727ed60-058e-4af4-bd84-6a2d845443a9"/>
    <xsd:import namespace="b101ca23-4e84-42b9-a905-d5a1bd3cbe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7ed60-058e-4af4-bd84-6a2d845443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e4fde04-eaf7-46f4-90d8-754f3b92ddc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101ca23-4e84-42b9-a905-d5a1bd3cbe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218f7cf-87b3-4f49-ad06-785ca6b59149}" ma:internalName="TaxCatchAll" ma:showField="CatchAllData" ma:web="b101ca23-4e84-42b9-a905-d5a1bd3cbe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101ca23-4e84-42b9-a905-d5a1bd3cbe20" xsi:nil="true"/>
    <lcf76f155ced4ddcb4097134ff3c332f xmlns="0727ed60-058e-4af4-bd84-6a2d845443a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491731-EB27-404C-9F28-1991CCACC68C}">
  <ds:schemaRefs>
    <ds:schemaRef ds:uri="http://schemas.microsoft.com/sharepoint/v3/contenttype/forms"/>
  </ds:schemaRefs>
</ds:datastoreItem>
</file>

<file path=customXml/itemProps2.xml><?xml version="1.0" encoding="utf-8"?>
<ds:datastoreItem xmlns:ds="http://schemas.openxmlformats.org/officeDocument/2006/customXml" ds:itemID="{C336CC23-5D13-4DC3-9675-62B1E6826FA9}">
  <ds:schemaRefs>
    <ds:schemaRef ds:uri="0727ed60-058e-4af4-bd84-6a2d845443a9"/>
    <ds:schemaRef ds:uri="b101ca23-4e84-42b9-a905-d5a1bd3cbe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B8BD95-33FA-432F-B547-D4A162FF6270}">
  <ds:schemaRefs>
    <ds:schemaRef ds:uri="0727ed60-058e-4af4-bd84-6a2d845443a9"/>
    <ds:schemaRef ds:uri="http://schemas.microsoft.com/office/infopath/2007/PartnerControls"/>
    <ds:schemaRef ds:uri="http://purl.org/dc/elements/1.1/"/>
    <ds:schemaRef ds:uri="http://schemas.microsoft.com/office/2006/documentManagement/types"/>
    <ds:schemaRef ds:uri="http://purl.org/dc/dcmitype/"/>
    <ds:schemaRef ds:uri="http://schemas.openxmlformats.org/package/2006/metadata/core-properties"/>
    <ds:schemaRef ds:uri="http://www.w3.org/XML/1998/namespace"/>
    <ds:schemaRef ds:uri="b101ca23-4e84-42b9-a905-d5a1bd3cbe2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TotalTime>
  <Words>1916</Words>
  <Application>Microsoft Office PowerPoint</Application>
  <PresentationFormat>Widescreen</PresentationFormat>
  <Paragraphs>261</Paragraphs>
  <Slides>20</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Calibri Light</vt:lpstr>
      <vt:lpstr>Office Theme</vt:lpstr>
      <vt:lpstr>1_Office Theme</vt:lpstr>
      <vt:lpstr>Get Online Greater Manchester: digital inclusion pilot for social housing residents</vt:lpstr>
      <vt:lpstr>Get Online Greater Manchester: digital inclusion pilot for social housing residents </vt:lpstr>
      <vt:lpstr>Digital inclusion pilot for social housing residents</vt:lpstr>
      <vt:lpstr>Programme timeline</vt:lpstr>
      <vt:lpstr>Digital inclusion pilot for social housing residents: Emerging Findings</vt:lpstr>
      <vt:lpstr>GM Pilots will determine what a sustainable model for digital inclusion for social housing providers looks like..</vt:lpstr>
      <vt:lpstr>Social Housing Provider Insights</vt:lpstr>
      <vt:lpstr>Update on research work so far</vt:lpstr>
      <vt:lpstr>Other related developments</vt:lpstr>
      <vt:lpstr>Initial findings for Social Housing Providers</vt:lpstr>
      <vt:lpstr>Initial findings for Social Housing Providers</vt:lpstr>
      <vt:lpstr>Initial findings for Social Housing Providers</vt:lpstr>
      <vt:lpstr>Initial findings for Social Housing Providers</vt:lpstr>
      <vt:lpstr>Initial findings for Social Housing Providers</vt:lpstr>
      <vt:lpstr>Initial findings for Social Housing Providers</vt:lpstr>
      <vt:lpstr>Initial findings from focus groups</vt:lpstr>
      <vt:lpstr>Initial findings from focus groups</vt:lpstr>
      <vt:lpstr>Initial findings from focus groups</vt:lpstr>
      <vt:lpstr>UoL team reflections</vt:lpstr>
      <vt:lpstr>UoL team reflections</vt:lpstr>
    </vt:vector>
  </TitlesOfParts>
  <Company>Greater Manchester Combined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 Digital Inclusion Social Housing Pilots Update</dc:title>
  <dc:creator>Zafar, Raahim</dc:creator>
  <cp:lastModifiedBy>Millward, Lauren</cp:lastModifiedBy>
  <cp:revision>2</cp:revision>
  <dcterms:created xsi:type="dcterms:W3CDTF">2022-12-12T11:54:48Z</dcterms:created>
  <dcterms:modified xsi:type="dcterms:W3CDTF">2022-12-21T13:11:32Z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0x0101003D2AAFCCCEDC8B48861E44355C0EF36E</vt:lpwstr>
  </property>
  <property fmtid="{D5CDD505-2E9C-101B-9397-08002B2CF9AE}" pid="3" name="MediaServiceImageTags">
    <vt:lpwstr/>
  </property>
</Properties>
</file>