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1"/>
  </p:notesMasterIdLst>
  <p:sldIdLst>
    <p:sldId id="1530" r:id="rId6"/>
    <p:sldId id="256" r:id="rId7"/>
    <p:sldId id="257" r:id="rId8"/>
    <p:sldId id="262" r:id="rId9"/>
    <p:sldId id="258" r:id="rId10"/>
    <p:sldId id="259" r:id="rId11"/>
    <p:sldId id="261" r:id="rId12"/>
    <p:sldId id="263" r:id="rId13"/>
    <p:sldId id="6964" r:id="rId14"/>
    <p:sldId id="6965" r:id="rId15"/>
    <p:sldId id="6966" r:id="rId16"/>
    <p:sldId id="6967" r:id="rId17"/>
    <p:sldId id="6968" r:id="rId18"/>
    <p:sldId id="6969" r:id="rId19"/>
    <p:sldId id="69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D0E1FE-4DF6-4590-AC50-3D727DA6B661}" v="1864" dt="2023-02-21T10:25:45.764"/>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328"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dirty="0"/>
              <a:t>Simple Bar Percent of How much would you be happy to pay for a social tariff broadband only package?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Lit>
              <c:ptCount val="6"/>
              <c:pt idx="0">
                <c:v>Depends on offer</c:v>
              </c:pt>
              <c:pt idx="1">
                <c:v>£0-5</c:v>
              </c:pt>
              <c:pt idx="2">
                <c:v>£6-10</c:v>
              </c:pt>
              <c:pt idx="3">
                <c:v>£11-15</c:v>
              </c:pt>
              <c:pt idx="4">
                <c:v>£16-30</c:v>
              </c:pt>
              <c:pt idx="5">
                <c:v>£30+ in includes TV or other services</c:v>
              </c:pt>
            </c:strLit>
          </c:cat>
          <c:val>
            <c:numLit>
              <c:formatCode>General</c:formatCode>
              <c:ptCount val="6"/>
              <c:pt idx="0">
                <c:v>9</c:v>
              </c:pt>
              <c:pt idx="1">
                <c:v>11</c:v>
              </c:pt>
              <c:pt idx="2">
                <c:v>33</c:v>
              </c:pt>
              <c:pt idx="3">
                <c:v>84</c:v>
              </c:pt>
              <c:pt idx="4">
                <c:v>8</c:v>
              </c:pt>
              <c:pt idx="5">
                <c:v>2</c:v>
              </c:pt>
            </c:numLit>
          </c:val>
          <c:extLst>
            <c:ext xmlns:c16="http://schemas.microsoft.com/office/drawing/2014/chart" uri="{C3380CC4-5D6E-409C-BE32-E72D297353CC}">
              <c16:uniqueId val="{00000000-8BE4-8242-84D6-9F426313A583}"/>
            </c:ext>
          </c:extLst>
        </c:ser>
        <c:dLbls>
          <c:showLegendKey val="0"/>
          <c:showVal val="0"/>
          <c:showCatName val="0"/>
          <c:showSerName val="0"/>
          <c:showPercent val="0"/>
          <c:showBubbleSize val="0"/>
        </c:dLbls>
        <c:gapWidth val="219"/>
        <c:overlap val="-27"/>
        <c:axId val="588400416"/>
        <c:axId val="585612464"/>
      </c:barChart>
      <c:catAx>
        <c:axId val="5884004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How much would you be happy to pay for a social tariff broadband only package?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5612464"/>
        <c:crosses val="autoZero"/>
        <c:auto val="1"/>
        <c:lblAlgn val="ctr"/>
        <c:lblOffset val="100"/>
        <c:noMultiLvlLbl val="0"/>
      </c:catAx>
      <c:valAx>
        <c:axId val="585612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dirty="0"/>
                  <a:t>Respondents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8400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dirty="0"/>
              <a:t>Simple Bar Percent of What is the main way that you access the internet when you are at home?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spPr>
            <a:solidFill>
              <a:schemeClr val="accent1"/>
            </a:solidFill>
            <a:ln>
              <a:noFill/>
            </a:ln>
            <a:effectLst/>
          </c:spPr>
          <c:invertIfNegative val="0"/>
          <c:cat>
            <c:strLit>
              <c:ptCount val="8"/>
              <c:pt idx="0">
                <c:v>Dont know or Unsure</c:v>
              </c:pt>
              <c:pt idx="1">
                <c:v>Multiple devices BB/wifi and data</c:v>
              </c:pt>
              <c:pt idx="2">
                <c:v>Desktop and BB/wifi</c:v>
              </c:pt>
              <c:pt idx="3">
                <c:v>Laptop/Tablet on BB/wifi</c:v>
              </c:pt>
              <c:pt idx="4">
                <c:v>Laptop/Tablet on Data</c:v>
              </c:pt>
              <c:pt idx="5">
                <c:v>Mobile on BB/Wifi</c:v>
              </c:pt>
              <c:pt idx="6">
                <c:v>Mobile on data</c:v>
              </c:pt>
              <c:pt idx="7">
                <c:v>TV/Cpnsole</c:v>
              </c:pt>
            </c:strLit>
          </c:cat>
          <c:val>
            <c:numLit>
              <c:formatCode>General</c:formatCode>
              <c:ptCount val="8"/>
              <c:pt idx="1">
                <c:v>5</c:v>
              </c:pt>
              <c:pt idx="2">
                <c:v>5</c:v>
              </c:pt>
              <c:pt idx="3">
                <c:v>121</c:v>
              </c:pt>
              <c:pt idx="5">
                <c:v>121</c:v>
              </c:pt>
              <c:pt idx="6">
                <c:v>101</c:v>
              </c:pt>
              <c:pt idx="7">
                <c:v>4</c:v>
              </c:pt>
            </c:numLit>
          </c:val>
          <c:extLst>
            <c:ext xmlns:c16="http://schemas.microsoft.com/office/drawing/2014/chart" uri="{C3380CC4-5D6E-409C-BE32-E72D297353CC}">
              <c16:uniqueId val="{00000000-F723-5243-83A5-8565C2C550D9}"/>
            </c:ext>
          </c:extLst>
        </c:ser>
        <c:dLbls>
          <c:showLegendKey val="0"/>
          <c:showVal val="0"/>
          <c:showCatName val="0"/>
          <c:showSerName val="0"/>
          <c:showPercent val="0"/>
          <c:showBubbleSize val="0"/>
        </c:dLbls>
        <c:gapWidth val="219"/>
        <c:overlap val="100"/>
        <c:axId val="588400416"/>
        <c:axId val="585612464"/>
      </c:barChart>
      <c:catAx>
        <c:axId val="5884004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What is the main way that you access the internet when you are at home?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5612464"/>
        <c:crosses val="autoZero"/>
        <c:auto val="1"/>
        <c:lblAlgn val="ctr"/>
        <c:lblOffset val="100"/>
        <c:noMultiLvlLbl val="0"/>
      </c:catAx>
      <c:valAx>
        <c:axId val="585612464"/>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Percent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588400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C903C4-1025-404A-B571-8B1E470C70E8}" type="datetimeFigureOut">
              <a:rPr lang="en-GB" smtClean="0"/>
              <a:t>21/02/2023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7EF11-3B11-4108-BC66-97EFF2DC855E}" type="slidenum">
              <a:rPr lang="en-GB" smtClean="0"/>
              <a:t>‹#›</a:t>
            </a:fld>
            <a:endParaRPr lang="en-GB"/>
          </a:p>
        </p:txBody>
      </p:sp>
    </p:spTree>
    <p:extLst>
      <p:ext uri="{BB962C8B-B14F-4D97-AF65-F5344CB8AC3E}">
        <p14:creationId xmlns:p14="http://schemas.microsoft.com/office/powerpoint/2010/main" val="1639187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mailto:gmcadigital@greatermanchester-ca.gov.uk" TargetMode="External"/><Relationship Id="rId3" Type="http://schemas.openxmlformats.org/officeDocument/2006/relationships/hyperlink" Target="https://freepngimg.com/png/69765-logo-twitter-computer-business-icons-free-frame" TargetMode="External"/><Relationship Id="rId7" Type="http://schemas.openxmlformats.org/officeDocument/2006/relationships/hyperlink" Target="http://www.pngall.com/mouse-cursor-click-png" TargetMode="External"/><Relationship Id="rId12" Type="http://schemas.openxmlformats.org/officeDocument/2006/relationships/hyperlink" Target="http://www.greatermanchester-ca.gov.uk/digital" TargetMode="External"/><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11" Type="http://schemas.openxmlformats.org/officeDocument/2006/relationships/hyperlink" Target="https://www.linkedin.com/company/greater-manchester-combined-authority/mycompany/?viewAsMember=true" TargetMode="External"/><Relationship Id="rId5" Type="http://schemas.openxmlformats.org/officeDocument/2006/relationships/hyperlink" Target="http://www.pngall.com/linkedin-png" TargetMode="External"/><Relationship Id="rId10" Type="http://schemas.openxmlformats.org/officeDocument/2006/relationships/hyperlink" Target="https://twitter.com/GMCAdigital" TargetMode="External"/><Relationship Id="rId4" Type="http://schemas.openxmlformats.org/officeDocument/2006/relationships/image" Target="../media/image12.png"/><Relationship Id="rId9" Type="http://schemas.openxmlformats.org/officeDocument/2006/relationships/hyperlink" Target="http://pngimg.com/download/19942"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D4C6D-B025-B1FD-7538-96F3502AA7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38A23CA-FB5F-C8E7-1B0A-6651EEBB5D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268FF75-4925-0431-5A0E-1D168C648D65}"/>
              </a:ext>
            </a:extLst>
          </p:cNvPr>
          <p:cNvSpPr>
            <a:spLocks noGrp="1"/>
          </p:cNvSpPr>
          <p:nvPr>
            <p:ph type="dt" sz="half" idx="10"/>
          </p:nvPr>
        </p:nvSpPr>
        <p:spPr/>
        <p:txBody>
          <a:bodyPr/>
          <a:lstStyle/>
          <a:p>
            <a:fld id="{A9663B75-30B0-4F34-8609-C6E189015873}" type="datetimeFigureOut">
              <a:rPr lang="en-GB" smtClean="0"/>
              <a:t>21/02/2023</a:t>
            </a:fld>
            <a:endParaRPr lang="en-GB"/>
          </a:p>
        </p:txBody>
      </p:sp>
      <p:sp>
        <p:nvSpPr>
          <p:cNvPr id="5" name="Footer Placeholder 4">
            <a:extLst>
              <a:ext uri="{FF2B5EF4-FFF2-40B4-BE49-F238E27FC236}">
                <a16:creationId xmlns:a16="http://schemas.microsoft.com/office/drawing/2014/main" id="{3CC1E00C-C004-4151-8AAD-48597CE5D4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E39B55-8ED6-5E54-1947-F952BE0DA29E}"/>
              </a:ext>
            </a:extLst>
          </p:cNvPr>
          <p:cNvSpPr>
            <a:spLocks noGrp="1"/>
          </p:cNvSpPr>
          <p:nvPr>
            <p:ph type="sldNum" sz="quarter" idx="12"/>
          </p:nvPr>
        </p:nvSpPr>
        <p:spPr/>
        <p:txBody>
          <a:bodyPr/>
          <a:lstStyle/>
          <a:p>
            <a:fld id="{1DEBE1E0-2E64-40E5-9351-4A3143F53160}" type="slidenum">
              <a:rPr lang="en-GB" smtClean="0"/>
              <a:t>‹#›</a:t>
            </a:fld>
            <a:endParaRPr lang="en-GB"/>
          </a:p>
        </p:txBody>
      </p:sp>
    </p:spTree>
    <p:extLst>
      <p:ext uri="{BB962C8B-B14F-4D97-AF65-F5344CB8AC3E}">
        <p14:creationId xmlns:p14="http://schemas.microsoft.com/office/powerpoint/2010/main" val="233353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F3B6-5836-BDBA-2DE1-D237C1A0180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9A9281-FE41-1422-69A5-3EBF796B7F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EAEC8D-2977-D712-8877-6883D5FAD3AC}"/>
              </a:ext>
            </a:extLst>
          </p:cNvPr>
          <p:cNvSpPr>
            <a:spLocks noGrp="1"/>
          </p:cNvSpPr>
          <p:nvPr>
            <p:ph type="dt" sz="half" idx="10"/>
          </p:nvPr>
        </p:nvSpPr>
        <p:spPr/>
        <p:txBody>
          <a:bodyPr/>
          <a:lstStyle/>
          <a:p>
            <a:fld id="{A9663B75-30B0-4F34-8609-C6E189015873}" type="datetimeFigureOut">
              <a:rPr lang="en-GB" smtClean="0"/>
              <a:t>21/02/2023</a:t>
            </a:fld>
            <a:endParaRPr lang="en-GB"/>
          </a:p>
        </p:txBody>
      </p:sp>
      <p:sp>
        <p:nvSpPr>
          <p:cNvPr id="5" name="Footer Placeholder 4">
            <a:extLst>
              <a:ext uri="{FF2B5EF4-FFF2-40B4-BE49-F238E27FC236}">
                <a16:creationId xmlns:a16="http://schemas.microsoft.com/office/drawing/2014/main" id="{A5DA4CFF-7924-46A3-633D-BEB8D7D347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FDD360-6A15-1286-950E-7D0D764F76C4}"/>
              </a:ext>
            </a:extLst>
          </p:cNvPr>
          <p:cNvSpPr>
            <a:spLocks noGrp="1"/>
          </p:cNvSpPr>
          <p:nvPr>
            <p:ph type="sldNum" sz="quarter" idx="12"/>
          </p:nvPr>
        </p:nvSpPr>
        <p:spPr/>
        <p:txBody>
          <a:bodyPr/>
          <a:lstStyle/>
          <a:p>
            <a:fld id="{1DEBE1E0-2E64-40E5-9351-4A3143F53160}" type="slidenum">
              <a:rPr lang="en-GB" smtClean="0"/>
              <a:t>‹#›</a:t>
            </a:fld>
            <a:endParaRPr lang="en-GB"/>
          </a:p>
        </p:txBody>
      </p:sp>
    </p:spTree>
    <p:extLst>
      <p:ext uri="{BB962C8B-B14F-4D97-AF65-F5344CB8AC3E}">
        <p14:creationId xmlns:p14="http://schemas.microsoft.com/office/powerpoint/2010/main" val="201892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8171F8-B41D-F917-7CAA-76449EB03F1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3EEEFA-3F8C-F46D-B924-2DF8794976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43487A-C3DF-3F84-E388-8FA106FD71A0}"/>
              </a:ext>
            </a:extLst>
          </p:cNvPr>
          <p:cNvSpPr>
            <a:spLocks noGrp="1"/>
          </p:cNvSpPr>
          <p:nvPr>
            <p:ph type="dt" sz="half" idx="10"/>
          </p:nvPr>
        </p:nvSpPr>
        <p:spPr/>
        <p:txBody>
          <a:bodyPr/>
          <a:lstStyle/>
          <a:p>
            <a:fld id="{A9663B75-30B0-4F34-8609-C6E189015873}" type="datetimeFigureOut">
              <a:rPr lang="en-GB" smtClean="0"/>
              <a:t>21/02/2023</a:t>
            </a:fld>
            <a:endParaRPr lang="en-GB"/>
          </a:p>
        </p:txBody>
      </p:sp>
      <p:sp>
        <p:nvSpPr>
          <p:cNvPr id="5" name="Footer Placeholder 4">
            <a:extLst>
              <a:ext uri="{FF2B5EF4-FFF2-40B4-BE49-F238E27FC236}">
                <a16:creationId xmlns:a16="http://schemas.microsoft.com/office/drawing/2014/main" id="{378924F0-298C-A34F-BC4E-31291ED075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2C0BDB-BE47-5D1F-6A54-815F2DB53E9C}"/>
              </a:ext>
            </a:extLst>
          </p:cNvPr>
          <p:cNvSpPr>
            <a:spLocks noGrp="1"/>
          </p:cNvSpPr>
          <p:nvPr>
            <p:ph type="sldNum" sz="quarter" idx="12"/>
          </p:nvPr>
        </p:nvSpPr>
        <p:spPr/>
        <p:txBody>
          <a:bodyPr/>
          <a:lstStyle/>
          <a:p>
            <a:fld id="{1DEBE1E0-2E64-40E5-9351-4A3143F53160}" type="slidenum">
              <a:rPr lang="en-GB" smtClean="0"/>
              <a:t>‹#›</a:t>
            </a:fld>
            <a:endParaRPr lang="en-GB"/>
          </a:p>
        </p:txBody>
      </p:sp>
    </p:spTree>
    <p:extLst>
      <p:ext uri="{BB962C8B-B14F-4D97-AF65-F5344CB8AC3E}">
        <p14:creationId xmlns:p14="http://schemas.microsoft.com/office/powerpoint/2010/main" val="3587885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 Title slide">
    <p:bg>
      <p:bgPr>
        <a:solidFill>
          <a:srgbClr val="AFB9B6"/>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DBAD1C9-BFC1-49E1-81BA-F442C95612EA}"/>
              </a:ext>
            </a:extLst>
          </p:cNvPr>
          <p:cNvSpPr>
            <a:spLocks noGrp="1"/>
          </p:cNvSpPr>
          <p:nvPr>
            <p:ph type="title"/>
          </p:nvPr>
        </p:nvSpPr>
        <p:spPr>
          <a:xfrm>
            <a:off x="478924" y="1769324"/>
            <a:ext cx="10515600" cy="1500188"/>
          </a:xfrm>
        </p:spPr>
        <p:txBody>
          <a:bodyPr anchor="b">
            <a:normAutofit/>
          </a:bodyPr>
          <a:lstStyle>
            <a:lvl1pPr>
              <a:defRPr sz="4000" b="1">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0" name="Text Placeholder 2">
            <a:extLst>
              <a:ext uri="{FF2B5EF4-FFF2-40B4-BE49-F238E27FC236}">
                <a16:creationId xmlns:a16="http://schemas.microsoft.com/office/drawing/2014/main" id="{53AFF72C-C163-45BA-86DF-69220BB23A81}"/>
              </a:ext>
            </a:extLst>
          </p:cNvPr>
          <p:cNvSpPr>
            <a:spLocks noGrp="1"/>
          </p:cNvSpPr>
          <p:nvPr>
            <p:ph type="body" idx="1"/>
          </p:nvPr>
        </p:nvSpPr>
        <p:spPr>
          <a:xfrm>
            <a:off x="478924" y="3429001"/>
            <a:ext cx="10515600" cy="2720235"/>
          </a:xfrm>
        </p:spPr>
        <p:txBody>
          <a:bodyPr>
            <a:normAutofit/>
          </a:bodyPr>
          <a:lstStyle>
            <a:lvl1pPr marL="0" indent="0">
              <a:buNone/>
              <a:defRPr sz="2000" b="0">
                <a:solidFill>
                  <a:schemeClr val="tx1"/>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pic>
        <p:nvPicPr>
          <p:cNvPr id="5" name="Picture 4" descr="Text&#10;&#10;Description automatically generated">
            <a:extLst>
              <a:ext uri="{FF2B5EF4-FFF2-40B4-BE49-F238E27FC236}">
                <a16:creationId xmlns:a16="http://schemas.microsoft.com/office/drawing/2014/main" id="{68D0750C-D6F5-4CFA-9E27-2A4FAD5818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6013" y="321488"/>
            <a:ext cx="1862711" cy="674262"/>
          </a:xfrm>
          <a:prstGeom prst="rect">
            <a:avLst/>
          </a:prstGeom>
        </p:spPr>
      </p:pic>
      <p:pic>
        <p:nvPicPr>
          <p:cNvPr id="3" name="Picture 2" descr="Background pattern&#10;&#10;Description automatically generated">
            <a:extLst>
              <a:ext uri="{FF2B5EF4-FFF2-40B4-BE49-F238E27FC236}">
                <a16:creationId xmlns:a16="http://schemas.microsoft.com/office/drawing/2014/main" id="{74B7BF4F-5586-45F7-8348-9EFA8FFE756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78924" y="4483976"/>
            <a:ext cx="10807430" cy="2052537"/>
          </a:xfrm>
          <a:prstGeom prst="rect">
            <a:avLst/>
          </a:prstGeom>
        </p:spPr>
      </p:pic>
      <p:sp>
        <p:nvSpPr>
          <p:cNvPr id="6" name="Slide Number Placeholder 5">
            <a:extLst>
              <a:ext uri="{FF2B5EF4-FFF2-40B4-BE49-F238E27FC236}">
                <a16:creationId xmlns:a16="http://schemas.microsoft.com/office/drawing/2014/main" id="{49D4C6E1-F387-44F1-8FB4-21B6C264937B}"/>
              </a:ext>
            </a:extLst>
          </p:cNvPr>
          <p:cNvSpPr>
            <a:spLocks noGrp="1"/>
          </p:cNvSpPr>
          <p:nvPr>
            <p:ph type="sldNum" sz="quarter" idx="4"/>
          </p:nvPr>
        </p:nvSpPr>
        <p:spPr>
          <a:xfrm>
            <a:off x="11605420" y="309719"/>
            <a:ext cx="378619" cy="176851"/>
          </a:xfrm>
          <a:prstGeom prst="rect">
            <a:avLst/>
          </a:prstGeom>
        </p:spPr>
        <p:txBody>
          <a:bodyPr vert="horz" lIns="0" tIns="0" rIns="0" bIns="0" rtlCol="0" anchor="ctr"/>
          <a:lstStyle>
            <a:lvl1pPr algn="ctr">
              <a:defRPr sz="800" b="1">
                <a:solidFill>
                  <a:schemeClr val="tx1"/>
                </a:solidFill>
              </a:defRPr>
            </a:lvl1pPr>
          </a:lstStyle>
          <a:p>
            <a:fld id="{566E36BB-22A6-449A-BA1E-9EE9807B7D04}" type="slidenum">
              <a:rPr lang="en-GB" smtClean="0"/>
              <a:pPr/>
              <a:t>‹#›</a:t>
            </a:fld>
            <a:endParaRPr lang="en-GB"/>
          </a:p>
        </p:txBody>
      </p:sp>
    </p:spTree>
    <p:extLst>
      <p:ext uri="{BB962C8B-B14F-4D97-AF65-F5344CB8AC3E}">
        <p14:creationId xmlns:p14="http://schemas.microsoft.com/office/powerpoint/2010/main" val="129705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2 Title only Manchester city centre DO NOT USE FOR TEXT HEAVY SLIDES">
    <p:bg>
      <p:bgPr>
        <a:solidFill>
          <a:srgbClr val="AFB9B6"/>
        </a:solidFill>
        <a:effectLst/>
      </p:bgPr>
    </p:bg>
    <p:spTree>
      <p:nvGrpSpPr>
        <p:cNvPr id="1" name=""/>
        <p:cNvGrpSpPr/>
        <p:nvPr/>
      </p:nvGrpSpPr>
      <p:grpSpPr>
        <a:xfrm>
          <a:off x="0" y="0"/>
          <a:ext cx="0" cy="0"/>
          <a:chOff x="0" y="0"/>
          <a:chExt cx="0" cy="0"/>
        </a:xfrm>
      </p:grpSpPr>
      <p:pic>
        <p:nvPicPr>
          <p:cNvPr id="6" name="Picture 5" descr="A picture containing sky, outdoor, several&#10;&#10;Description automatically generated">
            <a:extLst>
              <a:ext uri="{FF2B5EF4-FFF2-40B4-BE49-F238E27FC236}">
                <a16:creationId xmlns:a16="http://schemas.microsoft.com/office/drawing/2014/main" id="{55906EA0-D51C-4981-AE5F-C0FF7FBF4254}"/>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FE6E2AC-6163-4CD1-8D43-4AAE6D4DF7C6}"/>
              </a:ext>
            </a:extLst>
          </p:cNvPr>
          <p:cNvSpPr>
            <a:spLocks noGrp="1"/>
          </p:cNvSpPr>
          <p:nvPr>
            <p:ph type="title"/>
          </p:nvPr>
        </p:nvSpPr>
        <p:spPr/>
        <p:txBody>
          <a:bodyPr/>
          <a:lstStyle/>
          <a:p>
            <a:r>
              <a:rPr lang="en-US"/>
              <a:t>Click to edit Master title style</a:t>
            </a:r>
            <a:endParaRPr lang="en-GB"/>
          </a:p>
        </p:txBody>
      </p:sp>
      <p:sp>
        <p:nvSpPr>
          <p:cNvPr id="8" name="TextBox 7">
            <a:extLst>
              <a:ext uri="{FF2B5EF4-FFF2-40B4-BE49-F238E27FC236}">
                <a16:creationId xmlns:a16="http://schemas.microsoft.com/office/drawing/2014/main" id="{020AFF23-6D4C-4538-8D60-35864599767B}"/>
              </a:ext>
            </a:extLst>
          </p:cNvPr>
          <p:cNvSpPr txBox="1"/>
          <p:nvPr userDrawn="1"/>
        </p:nvSpPr>
        <p:spPr>
          <a:xfrm>
            <a:off x="11661083" y="213767"/>
            <a:ext cx="324000" cy="215444"/>
          </a:xfrm>
          <a:prstGeom prst="rect">
            <a:avLst/>
          </a:prstGeom>
          <a:noFill/>
          <a:ln>
            <a:solidFill>
              <a:schemeClr val="tx1"/>
            </a:solidFill>
          </a:ln>
        </p:spPr>
        <p:txBody>
          <a:bodyPr wrap="square" rtlCol="0" anchor="ctr">
            <a:spAutoFit/>
          </a:bodyPr>
          <a:lstStyle/>
          <a:p>
            <a:pPr algn="ctr"/>
            <a:fld id="{3BD31F1A-9B03-4975-BEE4-DC3E4F742477}" type="slidenum">
              <a:rPr lang="en-GB" sz="800" b="0" smtClean="0">
                <a:latin typeface="Arial" panose="020B0604020202020204" pitchFamily="34" charset="0"/>
                <a:cs typeface="Arial" panose="020B0604020202020204" pitchFamily="34" charset="0"/>
              </a:rPr>
              <a:pPr algn="ctr"/>
              <a:t>‹#›</a:t>
            </a:fld>
            <a:endParaRPr lang="en-GB" sz="900" b="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4734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 Title slide">
    <p:spTree>
      <p:nvGrpSpPr>
        <p:cNvPr id="1" name=""/>
        <p:cNvGrpSpPr/>
        <p:nvPr/>
      </p:nvGrpSpPr>
      <p:grpSpPr>
        <a:xfrm>
          <a:off x="0" y="0"/>
          <a:ext cx="0" cy="0"/>
          <a:chOff x="0" y="0"/>
          <a:chExt cx="0" cy="0"/>
        </a:xfrm>
      </p:grpSpPr>
      <p:pic>
        <p:nvPicPr>
          <p:cNvPr id="12" name="Picture 11" descr="Icon&#10;&#10;Description automatically generated">
            <a:extLst>
              <a:ext uri="{FF2B5EF4-FFF2-40B4-BE49-F238E27FC236}">
                <a16:creationId xmlns:a16="http://schemas.microsoft.com/office/drawing/2014/main" id="{611E529E-8913-4CD5-86B8-014E8150F095}"/>
              </a:ext>
            </a:extLst>
          </p:cNvPr>
          <p:cNvPicPr>
            <a:picLocks noChangeAspect="1"/>
          </p:cNvPicPr>
          <p:nvPr userDrawn="1"/>
        </p:nvPicPr>
        <p:blipFill>
          <a:blip r:embed="rId2" cstate="email">
            <a:duotone>
              <a:schemeClr val="accent3">
                <a:shade val="45000"/>
                <a:satMod val="135000"/>
              </a:schemeClr>
              <a:prstClr val="white"/>
            </a:duotone>
            <a:alphaModFix amt="8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326012" y="3560322"/>
            <a:ext cx="3000101" cy="3000101"/>
          </a:xfrm>
          <a:prstGeom prst="rect">
            <a:avLst/>
          </a:prstGeom>
        </p:spPr>
      </p:pic>
      <p:sp>
        <p:nvSpPr>
          <p:cNvPr id="9" name="Title 1">
            <a:extLst>
              <a:ext uri="{FF2B5EF4-FFF2-40B4-BE49-F238E27FC236}">
                <a16:creationId xmlns:a16="http://schemas.microsoft.com/office/drawing/2014/main" id="{9DBAD1C9-BFC1-49E1-81BA-F442C95612EA}"/>
              </a:ext>
            </a:extLst>
          </p:cNvPr>
          <p:cNvSpPr>
            <a:spLocks noGrp="1"/>
          </p:cNvSpPr>
          <p:nvPr>
            <p:ph type="title"/>
          </p:nvPr>
        </p:nvSpPr>
        <p:spPr>
          <a:xfrm>
            <a:off x="831850" y="1709739"/>
            <a:ext cx="10515600" cy="1500188"/>
          </a:xfrm>
        </p:spPr>
        <p:txBody>
          <a:bodyPr anchor="b">
            <a:normAutofit/>
          </a:bodyPr>
          <a:lstStyle>
            <a:lvl1pPr>
              <a:defRPr sz="4000" b="1">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0" name="Text Placeholder 2">
            <a:extLst>
              <a:ext uri="{FF2B5EF4-FFF2-40B4-BE49-F238E27FC236}">
                <a16:creationId xmlns:a16="http://schemas.microsoft.com/office/drawing/2014/main" id="{53AFF72C-C163-45BA-86DF-69220BB23A81}"/>
              </a:ext>
            </a:extLst>
          </p:cNvPr>
          <p:cNvSpPr>
            <a:spLocks noGrp="1"/>
          </p:cNvSpPr>
          <p:nvPr>
            <p:ph type="body" idx="1"/>
          </p:nvPr>
        </p:nvSpPr>
        <p:spPr>
          <a:xfrm>
            <a:off x="831850" y="3369415"/>
            <a:ext cx="10515600" cy="2720235"/>
          </a:xfrm>
        </p:spPr>
        <p:txBody>
          <a:bodyPr>
            <a:normAutofit/>
          </a:bodyPr>
          <a:lstStyle>
            <a:lvl1pPr marL="0" indent="0">
              <a:buNone/>
              <a:defRPr sz="20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TextBox 10">
            <a:extLst>
              <a:ext uri="{FF2B5EF4-FFF2-40B4-BE49-F238E27FC236}">
                <a16:creationId xmlns:a16="http://schemas.microsoft.com/office/drawing/2014/main" id="{F5B751E5-ECE9-4C15-8FF9-87DD93805118}"/>
              </a:ext>
            </a:extLst>
          </p:cNvPr>
          <p:cNvSpPr txBox="1"/>
          <p:nvPr userDrawn="1"/>
        </p:nvSpPr>
        <p:spPr>
          <a:xfrm>
            <a:off x="11661083" y="159488"/>
            <a:ext cx="324000" cy="324000"/>
          </a:xfrm>
          <a:prstGeom prst="rect">
            <a:avLst/>
          </a:prstGeom>
          <a:noFill/>
          <a:ln>
            <a:solidFill>
              <a:schemeClr val="tx1"/>
            </a:solidFill>
          </a:ln>
        </p:spPr>
        <p:txBody>
          <a:bodyPr wrap="square" rtlCol="0" anchor="ctr">
            <a:spAutoFit/>
          </a:bodyPr>
          <a:lstStyle/>
          <a:p>
            <a:pPr algn="ctr"/>
            <a:fld id="{3BD31F1A-9B03-4975-BEE4-DC3E4F742477}" type="slidenum">
              <a:rPr lang="en-GB" sz="800" b="0" smtClean="0">
                <a:latin typeface="Arial" panose="020B0604020202020204" pitchFamily="34" charset="0"/>
                <a:cs typeface="Arial" panose="020B0604020202020204" pitchFamily="34" charset="0"/>
              </a:rPr>
              <a:pPr algn="ctr"/>
              <a:t>‹#›</a:t>
            </a:fld>
            <a:endParaRPr lang="en-GB" sz="900" b="0">
              <a:latin typeface="Arial" panose="020B0604020202020204" pitchFamily="34" charset="0"/>
              <a:cs typeface="Arial" panose="020B0604020202020204" pitchFamily="34" charset="0"/>
            </a:endParaRPr>
          </a:p>
        </p:txBody>
      </p:sp>
      <p:pic>
        <p:nvPicPr>
          <p:cNvPr id="5" name="Picture 4" descr="Text&#10;&#10;Description automatically generated">
            <a:extLst>
              <a:ext uri="{FF2B5EF4-FFF2-40B4-BE49-F238E27FC236}">
                <a16:creationId xmlns:a16="http://schemas.microsoft.com/office/drawing/2014/main" id="{73244A9D-EE30-4C20-8655-0B43E7E740E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26012" y="321488"/>
            <a:ext cx="1862711" cy="674262"/>
          </a:xfrm>
          <a:prstGeom prst="rect">
            <a:avLst/>
          </a:prstGeom>
        </p:spPr>
      </p:pic>
    </p:spTree>
    <p:extLst>
      <p:ext uri="{BB962C8B-B14F-4D97-AF65-F5344CB8AC3E}">
        <p14:creationId xmlns:p14="http://schemas.microsoft.com/office/powerpoint/2010/main" val="3619104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 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DBAD1C9-BFC1-49E1-81BA-F442C95612EA}"/>
              </a:ext>
            </a:extLst>
          </p:cNvPr>
          <p:cNvSpPr>
            <a:spLocks noGrp="1"/>
          </p:cNvSpPr>
          <p:nvPr>
            <p:ph type="title"/>
          </p:nvPr>
        </p:nvSpPr>
        <p:spPr>
          <a:xfrm>
            <a:off x="478924" y="1769324"/>
            <a:ext cx="10515600" cy="1500188"/>
          </a:xfrm>
        </p:spPr>
        <p:txBody>
          <a:bodyPr anchor="b">
            <a:normAutofit/>
          </a:bodyPr>
          <a:lstStyle>
            <a:lvl1pPr>
              <a:defRPr sz="4000" b="1">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0" name="Text Placeholder 2">
            <a:extLst>
              <a:ext uri="{FF2B5EF4-FFF2-40B4-BE49-F238E27FC236}">
                <a16:creationId xmlns:a16="http://schemas.microsoft.com/office/drawing/2014/main" id="{53AFF72C-C163-45BA-86DF-69220BB23A81}"/>
              </a:ext>
            </a:extLst>
          </p:cNvPr>
          <p:cNvSpPr>
            <a:spLocks noGrp="1"/>
          </p:cNvSpPr>
          <p:nvPr>
            <p:ph type="body" idx="1"/>
          </p:nvPr>
        </p:nvSpPr>
        <p:spPr>
          <a:xfrm>
            <a:off x="478924" y="3429000"/>
            <a:ext cx="10515600" cy="2720235"/>
          </a:xfrm>
        </p:spPr>
        <p:txBody>
          <a:bodyPr>
            <a:normAutofit/>
          </a:bodyPr>
          <a:lstStyle>
            <a:lvl1pPr marL="0" indent="0">
              <a:buNone/>
              <a:defRPr sz="20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descr="Text&#10;&#10;Description automatically generated">
            <a:extLst>
              <a:ext uri="{FF2B5EF4-FFF2-40B4-BE49-F238E27FC236}">
                <a16:creationId xmlns:a16="http://schemas.microsoft.com/office/drawing/2014/main" id="{68D0750C-D6F5-4CFA-9E27-2A4FAD5818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6012" y="321488"/>
            <a:ext cx="1862711" cy="674262"/>
          </a:xfrm>
          <a:prstGeom prst="rect">
            <a:avLst/>
          </a:prstGeom>
        </p:spPr>
      </p:pic>
      <p:pic>
        <p:nvPicPr>
          <p:cNvPr id="3" name="Picture 2" descr="Background pattern&#10;&#10;Description automatically generated">
            <a:extLst>
              <a:ext uri="{FF2B5EF4-FFF2-40B4-BE49-F238E27FC236}">
                <a16:creationId xmlns:a16="http://schemas.microsoft.com/office/drawing/2014/main" id="{74B7BF4F-5586-45F7-8348-9EFA8FFE756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78924" y="4562272"/>
            <a:ext cx="10807430" cy="2052537"/>
          </a:xfrm>
          <a:prstGeom prst="rect">
            <a:avLst/>
          </a:prstGeom>
        </p:spPr>
      </p:pic>
    </p:spTree>
    <p:extLst>
      <p:ext uri="{BB962C8B-B14F-4D97-AF65-F5344CB8AC3E}">
        <p14:creationId xmlns:p14="http://schemas.microsoft.com/office/powerpoint/2010/main" val="2639189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1 Content slide silver baby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6E2AC-6163-4CD1-8D43-4AAE6D4DF7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1C0259-4D89-49B1-9C67-602F2B5A7CCE}"/>
              </a:ext>
            </a:extLst>
          </p:cNvPr>
          <p:cNvSpPr>
            <a:spLocks noGrp="1"/>
          </p:cNvSpPr>
          <p:nvPr>
            <p:ph idx="1"/>
          </p:nvPr>
        </p:nvSpPr>
        <p:spPr>
          <a:xfrm>
            <a:off x="838200" y="1825625"/>
            <a:ext cx="10515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01909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2 Content slide white backgroun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6E2AC-6163-4CD1-8D43-4AAE6D4DF7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1C0259-4D89-49B1-9C67-602F2B5A7CCE}"/>
              </a:ext>
            </a:extLst>
          </p:cNvPr>
          <p:cNvSpPr>
            <a:spLocks noGrp="1"/>
          </p:cNvSpPr>
          <p:nvPr>
            <p:ph idx="1"/>
          </p:nvPr>
        </p:nvSpPr>
        <p:spPr>
          <a:xfrm>
            <a:off x="838200" y="1825625"/>
            <a:ext cx="10515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36172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3 Content slide white background with icon">
    <p:bg>
      <p:bgPr>
        <a:solidFill>
          <a:schemeClr val="bg1"/>
        </a:solidFill>
        <a:effectLst/>
      </p:bgPr>
    </p:bg>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9D6DACF-5DF3-4FAE-A71E-10A0D3374823}"/>
              </a:ext>
            </a:extLst>
          </p:cNvPr>
          <p:cNvPicPr>
            <a:picLocks noChangeAspect="1"/>
          </p:cNvPicPr>
          <p:nvPr userDrawn="1"/>
        </p:nvPicPr>
        <p:blipFill>
          <a:blip r:embed="rId2" cstate="email">
            <a:duotone>
              <a:schemeClr val="accent3">
                <a:shade val="45000"/>
                <a:satMod val="135000"/>
              </a:schemeClr>
              <a:prstClr val="white"/>
            </a:duotone>
            <a:alphaModFix amt="8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0305011" y="4971011"/>
            <a:ext cx="1886989" cy="1886989"/>
          </a:xfrm>
          <a:prstGeom prst="rect">
            <a:avLst/>
          </a:prstGeom>
        </p:spPr>
      </p:pic>
      <p:sp>
        <p:nvSpPr>
          <p:cNvPr id="2" name="Title 1">
            <a:extLst>
              <a:ext uri="{FF2B5EF4-FFF2-40B4-BE49-F238E27FC236}">
                <a16:creationId xmlns:a16="http://schemas.microsoft.com/office/drawing/2014/main" id="{FFE6E2AC-6163-4CD1-8D43-4AAE6D4DF7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1C0259-4D89-49B1-9C67-602F2B5A7CCE}"/>
              </a:ext>
            </a:extLst>
          </p:cNvPr>
          <p:cNvSpPr>
            <a:spLocks noGrp="1"/>
          </p:cNvSpPr>
          <p:nvPr>
            <p:ph idx="1"/>
          </p:nvPr>
        </p:nvSpPr>
        <p:spPr>
          <a:xfrm>
            <a:off x="838200" y="1825625"/>
            <a:ext cx="10515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37952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3 Content slide image background">
    <p:bg>
      <p:bgPr>
        <a:solidFill>
          <a:srgbClr val="AFB9B6"/>
        </a:solidFill>
        <a:effectLst/>
      </p:bgPr>
    </p:bg>
    <p:spTree>
      <p:nvGrpSpPr>
        <p:cNvPr id="1" name=""/>
        <p:cNvGrpSpPr/>
        <p:nvPr/>
      </p:nvGrpSpPr>
      <p:grpSpPr>
        <a:xfrm>
          <a:off x="0" y="0"/>
          <a:ext cx="0" cy="0"/>
          <a:chOff x="0" y="0"/>
          <a:chExt cx="0" cy="0"/>
        </a:xfrm>
      </p:grpSpPr>
      <p:pic>
        <p:nvPicPr>
          <p:cNvPr id="9" name="Picture 8" descr="Icon&#10;&#10;Description automatically generated">
            <a:extLst>
              <a:ext uri="{FF2B5EF4-FFF2-40B4-BE49-F238E27FC236}">
                <a16:creationId xmlns:a16="http://schemas.microsoft.com/office/drawing/2014/main" id="{1EBF7B16-0F11-459E-A3FC-0512E36F95F7}"/>
              </a:ext>
            </a:extLst>
          </p:cNvPr>
          <p:cNvPicPr>
            <a:picLocks noChangeAspect="1"/>
          </p:cNvPicPr>
          <p:nvPr userDrawn="1"/>
        </p:nvPicPr>
        <p:blipFill>
          <a:blip r:embed="rId2" cstate="email">
            <a:duotone>
              <a:schemeClr val="accent3">
                <a:shade val="45000"/>
                <a:satMod val="135000"/>
              </a:schemeClr>
              <a:prstClr val="white"/>
            </a:duotone>
            <a:alphaModFix amt="8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9191899" y="3868530"/>
            <a:ext cx="3000101" cy="3000101"/>
          </a:xfrm>
          <a:prstGeom prst="rect">
            <a:avLst/>
          </a:prstGeom>
        </p:spPr>
      </p:pic>
      <p:pic>
        <p:nvPicPr>
          <p:cNvPr id="10" name="Picture 9" descr="A picture containing sky, outdoor, several&#10;&#10;Description automatically generated">
            <a:extLst>
              <a:ext uri="{FF2B5EF4-FFF2-40B4-BE49-F238E27FC236}">
                <a16:creationId xmlns:a16="http://schemas.microsoft.com/office/drawing/2014/main" id="{64751510-EFDF-425C-B276-AF1A31166DBF}"/>
              </a:ext>
            </a:extLst>
          </p:cNvPr>
          <p:cNvPicPr>
            <a:picLocks noChangeAspect="1"/>
          </p:cNvPicPr>
          <p:nvPr userDrawn="1"/>
        </p:nvPicPr>
        <p:blipFill rotWithShape="1">
          <a:blip r:embed="rId4" cstate="email">
            <a:alphaModFix amt="1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FE6E2AC-6163-4CD1-8D43-4AAE6D4DF7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1C0259-4D89-49B1-9C67-602F2B5A7CCE}"/>
              </a:ext>
            </a:extLst>
          </p:cNvPr>
          <p:cNvSpPr>
            <a:spLocks noGrp="1"/>
          </p:cNvSpPr>
          <p:nvPr>
            <p:ph idx="1"/>
          </p:nvPr>
        </p:nvSpPr>
        <p:spPr>
          <a:xfrm>
            <a:off x="838200" y="1825625"/>
            <a:ext cx="10515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225C0049-00E7-4931-9868-361A702F60E9}"/>
              </a:ext>
            </a:extLst>
          </p:cNvPr>
          <p:cNvSpPr/>
          <p:nvPr userDrawn="1"/>
        </p:nvSpPr>
        <p:spPr>
          <a:xfrm>
            <a:off x="206916" y="159488"/>
            <a:ext cx="11778167" cy="654965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8" name="TextBox 7">
            <a:extLst>
              <a:ext uri="{FF2B5EF4-FFF2-40B4-BE49-F238E27FC236}">
                <a16:creationId xmlns:a16="http://schemas.microsoft.com/office/drawing/2014/main" id="{020AFF23-6D4C-4538-8D60-35864599767B}"/>
              </a:ext>
            </a:extLst>
          </p:cNvPr>
          <p:cNvSpPr txBox="1"/>
          <p:nvPr userDrawn="1"/>
        </p:nvSpPr>
        <p:spPr>
          <a:xfrm>
            <a:off x="11661083" y="159488"/>
            <a:ext cx="324000" cy="324000"/>
          </a:xfrm>
          <a:prstGeom prst="rect">
            <a:avLst/>
          </a:prstGeom>
          <a:noFill/>
          <a:ln>
            <a:solidFill>
              <a:schemeClr val="tx1"/>
            </a:solidFill>
          </a:ln>
        </p:spPr>
        <p:txBody>
          <a:bodyPr wrap="square" rtlCol="0" anchor="ctr">
            <a:spAutoFit/>
          </a:bodyPr>
          <a:lstStyle/>
          <a:p>
            <a:pPr algn="ctr"/>
            <a:fld id="{3BD31F1A-9B03-4975-BEE4-DC3E4F742477}" type="slidenum">
              <a:rPr lang="en-GB" sz="800" b="0" smtClean="0">
                <a:latin typeface="Arial" panose="020B0604020202020204" pitchFamily="34" charset="0"/>
                <a:cs typeface="Arial" panose="020B0604020202020204" pitchFamily="34" charset="0"/>
              </a:rPr>
              <a:pPr algn="ctr"/>
              <a:t>‹#›</a:t>
            </a:fld>
            <a:endParaRPr lang="en-GB" sz="900" b="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8716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CAB15-0CAB-DBDB-6607-068741A3964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CC2BBE-0692-36B2-CB00-B03D4E06EE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35401B-D7DF-7244-929A-ED87CBA2775C}"/>
              </a:ext>
            </a:extLst>
          </p:cNvPr>
          <p:cNvSpPr>
            <a:spLocks noGrp="1"/>
          </p:cNvSpPr>
          <p:nvPr>
            <p:ph type="dt" sz="half" idx="10"/>
          </p:nvPr>
        </p:nvSpPr>
        <p:spPr/>
        <p:txBody>
          <a:bodyPr/>
          <a:lstStyle/>
          <a:p>
            <a:fld id="{A9663B75-30B0-4F34-8609-C6E189015873}" type="datetimeFigureOut">
              <a:rPr lang="en-GB" smtClean="0"/>
              <a:t>21/02/2023</a:t>
            </a:fld>
            <a:endParaRPr lang="en-GB"/>
          </a:p>
        </p:txBody>
      </p:sp>
      <p:sp>
        <p:nvSpPr>
          <p:cNvPr id="5" name="Footer Placeholder 4">
            <a:extLst>
              <a:ext uri="{FF2B5EF4-FFF2-40B4-BE49-F238E27FC236}">
                <a16:creationId xmlns:a16="http://schemas.microsoft.com/office/drawing/2014/main" id="{A2DDA050-E185-5E99-D99D-EA90954F31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6AA011-2A30-B427-BEA5-98C8F6852809}"/>
              </a:ext>
            </a:extLst>
          </p:cNvPr>
          <p:cNvSpPr>
            <a:spLocks noGrp="1"/>
          </p:cNvSpPr>
          <p:nvPr>
            <p:ph type="sldNum" sz="quarter" idx="12"/>
          </p:nvPr>
        </p:nvSpPr>
        <p:spPr/>
        <p:txBody>
          <a:bodyPr/>
          <a:lstStyle/>
          <a:p>
            <a:fld id="{1DEBE1E0-2E64-40E5-9351-4A3143F53160}" type="slidenum">
              <a:rPr lang="en-GB" smtClean="0"/>
              <a:t>‹#›</a:t>
            </a:fld>
            <a:endParaRPr lang="en-GB"/>
          </a:p>
        </p:txBody>
      </p:sp>
    </p:spTree>
    <p:extLst>
      <p:ext uri="{BB962C8B-B14F-4D97-AF65-F5344CB8AC3E}">
        <p14:creationId xmlns:p14="http://schemas.microsoft.com/office/powerpoint/2010/main" val="4062969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4 Content slide image background">
    <p:bg>
      <p:bgPr>
        <a:solidFill>
          <a:srgbClr val="AFB9B6"/>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2A1A8E58-9916-4A6B-9395-0DCB1AF504CC}"/>
              </a:ext>
            </a:extLst>
          </p:cNvPr>
          <p:cNvPicPr>
            <a:picLocks noChangeAspect="1"/>
          </p:cNvPicPr>
          <p:nvPr userDrawn="1"/>
        </p:nvPicPr>
        <p:blipFill>
          <a:blip r:embed="rId2" cstate="email">
            <a:duotone>
              <a:schemeClr val="accent3">
                <a:shade val="45000"/>
                <a:satMod val="135000"/>
              </a:schemeClr>
              <a:prstClr val="white"/>
            </a:duotone>
            <a:alphaModFix amt="8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9191899" y="3868530"/>
            <a:ext cx="3000101" cy="3000101"/>
          </a:xfrm>
          <a:prstGeom prst="rect">
            <a:avLst/>
          </a:prstGeom>
        </p:spPr>
      </p:pic>
      <p:pic>
        <p:nvPicPr>
          <p:cNvPr id="6" name="Picture 5" descr="A person using a touch screen device&#10;&#10;Description automatically generated with low confidence">
            <a:extLst>
              <a:ext uri="{FF2B5EF4-FFF2-40B4-BE49-F238E27FC236}">
                <a16:creationId xmlns:a16="http://schemas.microsoft.com/office/drawing/2014/main" id="{B3A6B799-979F-410E-926F-74A4B4083E79}"/>
              </a:ext>
            </a:extLst>
          </p:cNvPr>
          <p:cNvPicPr>
            <a:picLocks noChangeAspect="1"/>
          </p:cNvPicPr>
          <p:nvPr userDrawn="1"/>
        </p:nvPicPr>
        <p:blipFill rotWithShape="1">
          <a:blip r:embed="rId4" cstate="email">
            <a:alphaModFix amt="10000"/>
            <a:extLst>
              <a:ext uri="{28A0092B-C50C-407E-A947-70E740481C1C}">
                <a14:useLocalDpi xmlns:a14="http://schemas.microsoft.com/office/drawing/2010/main"/>
              </a:ext>
            </a:extLst>
          </a:blip>
          <a:srcRect/>
          <a:stretch/>
        </p:blipFill>
        <p:spPr>
          <a:xfrm flipH="1">
            <a:off x="0" y="0"/>
            <a:ext cx="12230099" cy="6878464"/>
          </a:xfrm>
          <a:prstGeom prst="rect">
            <a:avLst/>
          </a:prstGeom>
        </p:spPr>
      </p:pic>
      <p:sp>
        <p:nvSpPr>
          <p:cNvPr id="2" name="Title 1">
            <a:extLst>
              <a:ext uri="{FF2B5EF4-FFF2-40B4-BE49-F238E27FC236}">
                <a16:creationId xmlns:a16="http://schemas.microsoft.com/office/drawing/2014/main" id="{FFE6E2AC-6163-4CD1-8D43-4AAE6D4DF7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1C0259-4D89-49B1-9C67-602F2B5A7CCE}"/>
              </a:ext>
            </a:extLst>
          </p:cNvPr>
          <p:cNvSpPr>
            <a:spLocks noGrp="1"/>
          </p:cNvSpPr>
          <p:nvPr>
            <p:ph idx="1"/>
          </p:nvPr>
        </p:nvSpPr>
        <p:spPr>
          <a:xfrm>
            <a:off x="838200" y="1825625"/>
            <a:ext cx="10515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225C0049-00E7-4931-9868-361A702F60E9}"/>
              </a:ext>
            </a:extLst>
          </p:cNvPr>
          <p:cNvSpPr/>
          <p:nvPr userDrawn="1"/>
        </p:nvSpPr>
        <p:spPr>
          <a:xfrm>
            <a:off x="206916" y="159488"/>
            <a:ext cx="11778167" cy="654965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8" name="TextBox 7">
            <a:extLst>
              <a:ext uri="{FF2B5EF4-FFF2-40B4-BE49-F238E27FC236}">
                <a16:creationId xmlns:a16="http://schemas.microsoft.com/office/drawing/2014/main" id="{020AFF23-6D4C-4538-8D60-35864599767B}"/>
              </a:ext>
            </a:extLst>
          </p:cNvPr>
          <p:cNvSpPr txBox="1"/>
          <p:nvPr userDrawn="1"/>
        </p:nvSpPr>
        <p:spPr>
          <a:xfrm>
            <a:off x="11661083" y="159488"/>
            <a:ext cx="324000" cy="324000"/>
          </a:xfrm>
          <a:prstGeom prst="rect">
            <a:avLst/>
          </a:prstGeom>
          <a:noFill/>
          <a:ln>
            <a:solidFill>
              <a:schemeClr val="tx1"/>
            </a:solidFill>
          </a:ln>
        </p:spPr>
        <p:txBody>
          <a:bodyPr wrap="square" rtlCol="0" anchor="ctr">
            <a:spAutoFit/>
          </a:bodyPr>
          <a:lstStyle/>
          <a:p>
            <a:pPr algn="ctr"/>
            <a:fld id="{3BD31F1A-9B03-4975-BEE4-DC3E4F742477}" type="slidenum">
              <a:rPr lang="en-GB" sz="800" b="0" smtClean="0">
                <a:latin typeface="Arial" panose="020B0604020202020204" pitchFamily="34" charset="0"/>
                <a:cs typeface="Arial" panose="020B0604020202020204" pitchFamily="34" charset="0"/>
              </a:rPr>
              <a:pPr algn="ctr"/>
              <a:t>‹#›</a:t>
            </a:fld>
            <a:endParaRPr lang="en-GB" sz="900" b="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9155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5 Content slide image background">
    <p:bg>
      <p:bgPr>
        <a:solidFill>
          <a:srgbClr val="AFB9B6"/>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3638B652-427A-4418-8C07-6338B54C85ED}"/>
              </a:ext>
            </a:extLst>
          </p:cNvPr>
          <p:cNvPicPr>
            <a:picLocks noChangeAspect="1"/>
          </p:cNvPicPr>
          <p:nvPr userDrawn="1"/>
        </p:nvPicPr>
        <p:blipFill>
          <a:blip r:embed="rId2" cstate="email">
            <a:duotone>
              <a:schemeClr val="accent3">
                <a:shade val="45000"/>
                <a:satMod val="135000"/>
              </a:schemeClr>
              <a:prstClr val="white"/>
            </a:duotone>
            <a:alphaModFix amt="8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9191899" y="3868530"/>
            <a:ext cx="3000101" cy="3000101"/>
          </a:xfrm>
          <a:prstGeom prst="rect">
            <a:avLst/>
          </a:prstGeom>
        </p:spPr>
      </p:pic>
      <p:pic>
        <p:nvPicPr>
          <p:cNvPr id="9" name="Picture 8">
            <a:extLst>
              <a:ext uri="{FF2B5EF4-FFF2-40B4-BE49-F238E27FC236}">
                <a16:creationId xmlns:a16="http://schemas.microsoft.com/office/drawing/2014/main" id="{51F6BDF6-5578-4772-9A54-A67E80137CA0}"/>
              </a:ext>
            </a:extLst>
          </p:cNvPr>
          <p:cNvPicPr>
            <a:picLocks noChangeAspect="1"/>
          </p:cNvPicPr>
          <p:nvPr userDrawn="1"/>
        </p:nvPicPr>
        <p:blipFill>
          <a:blip r:embed="rId4"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FE6E2AC-6163-4CD1-8D43-4AAE6D4DF7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1C0259-4D89-49B1-9C67-602F2B5A7CCE}"/>
              </a:ext>
            </a:extLst>
          </p:cNvPr>
          <p:cNvSpPr>
            <a:spLocks noGrp="1"/>
          </p:cNvSpPr>
          <p:nvPr>
            <p:ph idx="1"/>
          </p:nvPr>
        </p:nvSpPr>
        <p:spPr>
          <a:xfrm>
            <a:off x="838200" y="1825625"/>
            <a:ext cx="10515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225C0049-00E7-4931-9868-361A702F60E9}"/>
              </a:ext>
            </a:extLst>
          </p:cNvPr>
          <p:cNvSpPr/>
          <p:nvPr userDrawn="1"/>
        </p:nvSpPr>
        <p:spPr>
          <a:xfrm>
            <a:off x="206916" y="159488"/>
            <a:ext cx="11778167" cy="654965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8" name="TextBox 7">
            <a:extLst>
              <a:ext uri="{FF2B5EF4-FFF2-40B4-BE49-F238E27FC236}">
                <a16:creationId xmlns:a16="http://schemas.microsoft.com/office/drawing/2014/main" id="{020AFF23-6D4C-4538-8D60-35864599767B}"/>
              </a:ext>
            </a:extLst>
          </p:cNvPr>
          <p:cNvSpPr txBox="1"/>
          <p:nvPr userDrawn="1"/>
        </p:nvSpPr>
        <p:spPr>
          <a:xfrm>
            <a:off x="11661083" y="159488"/>
            <a:ext cx="324000" cy="324000"/>
          </a:xfrm>
          <a:prstGeom prst="rect">
            <a:avLst/>
          </a:prstGeom>
          <a:noFill/>
          <a:ln>
            <a:solidFill>
              <a:schemeClr val="tx1"/>
            </a:solidFill>
          </a:ln>
        </p:spPr>
        <p:txBody>
          <a:bodyPr wrap="square" rtlCol="0" anchor="ctr">
            <a:spAutoFit/>
          </a:bodyPr>
          <a:lstStyle/>
          <a:p>
            <a:pPr algn="ctr"/>
            <a:fld id="{3BD31F1A-9B03-4975-BEE4-DC3E4F742477}" type="slidenum">
              <a:rPr lang="en-GB" sz="800" b="0" smtClean="0">
                <a:latin typeface="Arial" panose="020B0604020202020204" pitchFamily="34" charset="0"/>
                <a:cs typeface="Arial" panose="020B0604020202020204" pitchFamily="34" charset="0"/>
              </a:rPr>
              <a:pPr algn="ctr"/>
              <a:t>‹#›</a:t>
            </a:fld>
            <a:endParaRPr lang="en-GB" sz="900" b="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1391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1 Left hand column content with image">
    <p:bg>
      <p:bgPr>
        <a:solidFill>
          <a:schemeClr val="bg1"/>
        </a:solidFill>
        <a:effectLst/>
      </p:bgPr>
    </p:bg>
    <p:spTree>
      <p:nvGrpSpPr>
        <p:cNvPr id="1" name=""/>
        <p:cNvGrpSpPr/>
        <p:nvPr/>
      </p:nvGrpSpPr>
      <p:grpSpPr>
        <a:xfrm>
          <a:off x="0" y="0"/>
          <a:ext cx="0" cy="0"/>
          <a:chOff x="0" y="0"/>
          <a:chExt cx="0" cy="0"/>
        </a:xfrm>
      </p:grpSpPr>
      <p:pic>
        <p:nvPicPr>
          <p:cNvPr id="8" name="Picture 7" descr="A close up of a person&#10;&#10;Description automatically generated">
            <a:extLst>
              <a:ext uri="{FF2B5EF4-FFF2-40B4-BE49-F238E27FC236}">
                <a16:creationId xmlns:a16="http://schemas.microsoft.com/office/drawing/2014/main" id="{6764812F-C962-4514-B69C-7FEA1643824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336631" y="722506"/>
            <a:ext cx="5459863" cy="5412988"/>
          </a:xfrm>
          <a:prstGeom prst="rect">
            <a:avLst/>
          </a:prstGeom>
        </p:spPr>
      </p:pic>
      <p:pic>
        <p:nvPicPr>
          <p:cNvPr id="10" name="Picture 9">
            <a:extLst>
              <a:ext uri="{FF2B5EF4-FFF2-40B4-BE49-F238E27FC236}">
                <a16:creationId xmlns:a16="http://schemas.microsoft.com/office/drawing/2014/main" id="{250E529D-FC63-4FCC-8CF0-3D408AA99802}"/>
              </a:ext>
            </a:extLst>
          </p:cNvPr>
          <p:cNvPicPr>
            <a:picLocks noChangeAspect="1"/>
          </p:cNvPicPr>
          <p:nvPr userDrawn="1"/>
        </p:nvPicPr>
        <p:blipFill>
          <a:blip r:embed="rId3" cstate="email">
            <a:alphaModFix amt="90000"/>
            <a:extLst>
              <a:ext uri="{28A0092B-C50C-407E-A947-70E740481C1C}">
                <a14:useLocalDpi xmlns:a14="http://schemas.microsoft.com/office/drawing/2010/main"/>
              </a:ext>
            </a:extLst>
          </a:blip>
          <a:stretch>
            <a:fillRect/>
          </a:stretch>
        </p:blipFill>
        <p:spPr>
          <a:xfrm>
            <a:off x="8589257" y="3255257"/>
            <a:ext cx="3602743" cy="3602743"/>
          </a:xfrm>
          <a:prstGeom prst="rect">
            <a:avLst/>
          </a:prstGeom>
          <a:noFill/>
        </p:spPr>
      </p:pic>
      <p:sp>
        <p:nvSpPr>
          <p:cNvPr id="2" name="Title 1">
            <a:extLst>
              <a:ext uri="{FF2B5EF4-FFF2-40B4-BE49-F238E27FC236}">
                <a16:creationId xmlns:a16="http://schemas.microsoft.com/office/drawing/2014/main" id="{EBCF1D27-42AA-4279-868F-3583927D6C51}"/>
              </a:ext>
            </a:extLst>
          </p:cNvPr>
          <p:cNvSpPr>
            <a:spLocks noGrp="1"/>
          </p:cNvSpPr>
          <p:nvPr>
            <p:ph type="title"/>
          </p:nvPr>
        </p:nvSpPr>
        <p:spPr>
          <a:xfrm>
            <a:off x="838200" y="365125"/>
            <a:ext cx="5181600" cy="1325563"/>
          </a:xfrm>
        </p:spPr>
        <p:txBody>
          <a:bodyPr>
            <a:normAutofit/>
          </a:bodyPr>
          <a:lstStyle>
            <a:lvl1pPr>
              <a:defRPr sz="30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98880FC-5CFC-48B5-94D3-6DC7030145F0}"/>
              </a:ext>
            </a:extLst>
          </p:cNvPr>
          <p:cNvSpPr>
            <a:spLocks noGrp="1"/>
          </p:cNvSpPr>
          <p:nvPr>
            <p:ph sz="half" idx="1"/>
          </p:nvPr>
        </p:nvSpPr>
        <p:spPr>
          <a:xfrm>
            <a:off x="838200" y="1825625"/>
            <a:ext cx="5181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67302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3 Left hand column content with image ">
    <p:bg>
      <p:bgPr>
        <a:solidFill>
          <a:schemeClr val="bg1"/>
        </a:solidFill>
        <a:effectLst/>
      </p:bgPr>
    </p:bg>
    <p:spTree>
      <p:nvGrpSpPr>
        <p:cNvPr id="1" name=""/>
        <p:cNvGrpSpPr/>
        <p:nvPr/>
      </p:nvGrpSpPr>
      <p:grpSpPr>
        <a:xfrm>
          <a:off x="0" y="0"/>
          <a:ext cx="0" cy="0"/>
          <a:chOff x="0" y="0"/>
          <a:chExt cx="0" cy="0"/>
        </a:xfrm>
      </p:grpSpPr>
      <p:pic>
        <p:nvPicPr>
          <p:cNvPr id="6" name="Picture 5" descr="A yellow bus on a street&#10;&#10;Description automatically generated with low confidence">
            <a:extLst>
              <a:ext uri="{FF2B5EF4-FFF2-40B4-BE49-F238E27FC236}">
                <a16:creationId xmlns:a16="http://schemas.microsoft.com/office/drawing/2014/main" id="{E2AE0769-A8EB-4017-8D36-06605A49870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311487" y="1021570"/>
            <a:ext cx="5511543" cy="4617367"/>
          </a:xfrm>
          <a:prstGeom prst="rect">
            <a:avLst/>
          </a:prstGeom>
        </p:spPr>
      </p:pic>
      <p:pic>
        <p:nvPicPr>
          <p:cNvPr id="10" name="Picture 9">
            <a:extLst>
              <a:ext uri="{FF2B5EF4-FFF2-40B4-BE49-F238E27FC236}">
                <a16:creationId xmlns:a16="http://schemas.microsoft.com/office/drawing/2014/main" id="{250E529D-FC63-4FCC-8CF0-3D408AA99802}"/>
              </a:ext>
            </a:extLst>
          </p:cNvPr>
          <p:cNvPicPr>
            <a:picLocks noChangeAspect="1"/>
          </p:cNvPicPr>
          <p:nvPr userDrawn="1"/>
        </p:nvPicPr>
        <p:blipFill>
          <a:blip r:embed="rId3" cstate="email">
            <a:alphaModFix amt="90000"/>
            <a:extLst>
              <a:ext uri="{28A0092B-C50C-407E-A947-70E740481C1C}">
                <a14:useLocalDpi xmlns:a14="http://schemas.microsoft.com/office/drawing/2010/main"/>
              </a:ext>
            </a:extLst>
          </a:blip>
          <a:stretch>
            <a:fillRect/>
          </a:stretch>
        </p:blipFill>
        <p:spPr>
          <a:xfrm>
            <a:off x="8589257" y="3255257"/>
            <a:ext cx="3602743" cy="3602743"/>
          </a:xfrm>
          <a:prstGeom prst="rect">
            <a:avLst/>
          </a:prstGeom>
          <a:noFill/>
        </p:spPr>
      </p:pic>
      <p:sp>
        <p:nvSpPr>
          <p:cNvPr id="2" name="Title 1">
            <a:extLst>
              <a:ext uri="{FF2B5EF4-FFF2-40B4-BE49-F238E27FC236}">
                <a16:creationId xmlns:a16="http://schemas.microsoft.com/office/drawing/2014/main" id="{EBCF1D27-42AA-4279-868F-3583927D6C51}"/>
              </a:ext>
            </a:extLst>
          </p:cNvPr>
          <p:cNvSpPr>
            <a:spLocks noGrp="1"/>
          </p:cNvSpPr>
          <p:nvPr>
            <p:ph type="title"/>
          </p:nvPr>
        </p:nvSpPr>
        <p:spPr>
          <a:xfrm>
            <a:off x="838200" y="365125"/>
            <a:ext cx="5181600" cy="1325563"/>
          </a:xfrm>
        </p:spPr>
        <p:txBody>
          <a:bodyPr>
            <a:normAutofit/>
          </a:bodyPr>
          <a:lstStyle>
            <a:lvl1pPr>
              <a:defRPr sz="30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98880FC-5CFC-48B5-94D3-6DC7030145F0}"/>
              </a:ext>
            </a:extLst>
          </p:cNvPr>
          <p:cNvSpPr>
            <a:spLocks noGrp="1"/>
          </p:cNvSpPr>
          <p:nvPr>
            <p:ph sz="half" idx="1"/>
          </p:nvPr>
        </p:nvSpPr>
        <p:spPr>
          <a:xfrm>
            <a:off x="838200" y="1825625"/>
            <a:ext cx="5181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769300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4 Left hand column content with image ">
    <p:bg>
      <p:bgPr>
        <a:solidFill>
          <a:schemeClr val="bg1"/>
        </a:solidFill>
        <a:effectLst/>
      </p:bgPr>
    </p:bg>
    <p:spTree>
      <p:nvGrpSpPr>
        <p:cNvPr id="1" name=""/>
        <p:cNvGrpSpPr/>
        <p:nvPr/>
      </p:nvGrpSpPr>
      <p:grpSpPr>
        <a:xfrm>
          <a:off x="0" y="0"/>
          <a:ext cx="0" cy="0"/>
          <a:chOff x="0" y="0"/>
          <a:chExt cx="0" cy="0"/>
        </a:xfrm>
      </p:grpSpPr>
      <p:pic>
        <p:nvPicPr>
          <p:cNvPr id="7" name="Picture 6" descr="A person using a touch screen device&#10;&#10;Description automatically generated with low confidence">
            <a:extLst>
              <a:ext uri="{FF2B5EF4-FFF2-40B4-BE49-F238E27FC236}">
                <a16:creationId xmlns:a16="http://schemas.microsoft.com/office/drawing/2014/main" id="{076F3900-3DF6-4F60-9A2C-4C721911A08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6310350" y="1021570"/>
            <a:ext cx="5512679" cy="3763081"/>
          </a:xfrm>
          <a:prstGeom prst="rect">
            <a:avLst/>
          </a:prstGeom>
        </p:spPr>
      </p:pic>
      <p:pic>
        <p:nvPicPr>
          <p:cNvPr id="10" name="Picture 9">
            <a:extLst>
              <a:ext uri="{FF2B5EF4-FFF2-40B4-BE49-F238E27FC236}">
                <a16:creationId xmlns:a16="http://schemas.microsoft.com/office/drawing/2014/main" id="{250E529D-FC63-4FCC-8CF0-3D408AA99802}"/>
              </a:ext>
            </a:extLst>
          </p:cNvPr>
          <p:cNvPicPr>
            <a:picLocks noChangeAspect="1"/>
          </p:cNvPicPr>
          <p:nvPr userDrawn="1"/>
        </p:nvPicPr>
        <p:blipFill>
          <a:blip r:embed="rId3" cstate="email">
            <a:alphaModFix amt="90000"/>
            <a:extLst>
              <a:ext uri="{28A0092B-C50C-407E-A947-70E740481C1C}">
                <a14:useLocalDpi xmlns:a14="http://schemas.microsoft.com/office/drawing/2010/main"/>
              </a:ext>
            </a:extLst>
          </a:blip>
          <a:stretch>
            <a:fillRect/>
          </a:stretch>
        </p:blipFill>
        <p:spPr>
          <a:xfrm>
            <a:off x="8589257" y="3255257"/>
            <a:ext cx="3602743" cy="3602743"/>
          </a:xfrm>
          <a:prstGeom prst="rect">
            <a:avLst/>
          </a:prstGeom>
          <a:noFill/>
        </p:spPr>
      </p:pic>
      <p:sp>
        <p:nvSpPr>
          <p:cNvPr id="2" name="Title 1">
            <a:extLst>
              <a:ext uri="{FF2B5EF4-FFF2-40B4-BE49-F238E27FC236}">
                <a16:creationId xmlns:a16="http://schemas.microsoft.com/office/drawing/2014/main" id="{EBCF1D27-42AA-4279-868F-3583927D6C51}"/>
              </a:ext>
            </a:extLst>
          </p:cNvPr>
          <p:cNvSpPr>
            <a:spLocks noGrp="1"/>
          </p:cNvSpPr>
          <p:nvPr>
            <p:ph type="title"/>
          </p:nvPr>
        </p:nvSpPr>
        <p:spPr>
          <a:xfrm>
            <a:off x="838200" y="365125"/>
            <a:ext cx="5181600" cy="1325563"/>
          </a:xfrm>
        </p:spPr>
        <p:txBody>
          <a:bodyPr>
            <a:normAutofit/>
          </a:bodyPr>
          <a:lstStyle>
            <a:lvl1pPr>
              <a:defRPr sz="30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98880FC-5CFC-48B5-94D3-6DC7030145F0}"/>
              </a:ext>
            </a:extLst>
          </p:cNvPr>
          <p:cNvSpPr>
            <a:spLocks noGrp="1"/>
          </p:cNvSpPr>
          <p:nvPr>
            <p:ph sz="half" idx="1"/>
          </p:nvPr>
        </p:nvSpPr>
        <p:spPr>
          <a:xfrm>
            <a:off x="838200" y="1825625"/>
            <a:ext cx="5181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212645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1 Comparison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E012E-09B7-42CA-8ECD-8EBEB5CAA8B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218852C7-E7C0-4DE1-ACA9-30A2E09E6512}"/>
              </a:ext>
            </a:extLst>
          </p:cNvPr>
          <p:cNvSpPr>
            <a:spLocks noGrp="1"/>
          </p:cNvSpPr>
          <p:nvPr>
            <p:ph sz="half" idx="2"/>
          </p:nvPr>
        </p:nvSpPr>
        <p:spPr>
          <a:xfrm>
            <a:off x="839788" y="1860883"/>
            <a:ext cx="5157787" cy="4631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a:extLst>
              <a:ext uri="{FF2B5EF4-FFF2-40B4-BE49-F238E27FC236}">
                <a16:creationId xmlns:a16="http://schemas.microsoft.com/office/drawing/2014/main" id="{E90F6C61-C521-46B9-A21C-AD1E7DE82908}"/>
              </a:ext>
            </a:extLst>
          </p:cNvPr>
          <p:cNvSpPr>
            <a:spLocks noGrp="1"/>
          </p:cNvSpPr>
          <p:nvPr>
            <p:ph sz="quarter" idx="4"/>
          </p:nvPr>
        </p:nvSpPr>
        <p:spPr>
          <a:xfrm>
            <a:off x="6172200" y="1844842"/>
            <a:ext cx="5183188" cy="4648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72510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2 Comparison silver baby backgroun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E012E-09B7-42CA-8ECD-8EBEB5CAA8B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218852C7-E7C0-4DE1-ACA9-30A2E09E6512}"/>
              </a:ext>
            </a:extLst>
          </p:cNvPr>
          <p:cNvSpPr>
            <a:spLocks noGrp="1"/>
          </p:cNvSpPr>
          <p:nvPr>
            <p:ph sz="half" idx="2"/>
          </p:nvPr>
        </p:nvSpPr>
        <p:spPr>
          <a:xfrm>
            <a:off x="839788" y="1860883"/>
            <a:ext cx="5157787" cy="4631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a:extLst>
              <a:ext uri="{FF2B5EF4-FFF2-40B4-BE49-F238E27FC236}">
                <a16:creationId xmlns:a16="http://schemas.microsoft.com/office/drawing/2014/main" id="{E90F6C61-C521-46B9-A21C-AD1E7DE82908}"/>
              </a:ext>
            </a:extLst>
          </p:cNvPr>
          <p:cNvSpPr>
            <a:spLocks noGrp="1"/>
          </p:cNvSpPr>
          <p:nvPr>
            <p:ph sz="quarter" idx="4"/>
          </p:nvPr>
        </p:nvSpPr>
        <p:spPr>
          <a:xfrm>
            <a:off x="6172200" y="1844842"/>
            <a:ext cx="5183188" cy="4648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36696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2 Title only Manchester city centre DO NOT USE FOR TEXT HEAVY SLIDES">
    <p:bg>
      <p:bgPr>
        <a:solidFill>
          <a:srgbClr val="AFB9B6"/>
        </a:solidFill>
        <a:effectLst/>
      </p:bgPr>
    </p:bg>
    <p:spTree>
      <p:nvGrpSpPr>
        <p:cNvPr id="1" name=""/>
        <p:cNvGrpSpPr/>
        <p:nvPr/>
      </p:nvGrpSpPr>
      <p:grpSpPr>
        <a:xfrm>
          <a:off x="0" y="0"/>
          <a:ext cx="0" cy="0"/>
          <a:chOff x="0" y="0"/>
          <a:chExt cx="0" cy="0"/>
        </a:xfrm>
      </p:grpSpPr>
      <p:pic>
        <p:nvPicPr>
          <p:cNvPr id="6" name="Picture 5" descr="A picture containing sky, outdoor, several&#10;&#10;Description automatically generated">
            <a:extLst>
              <a:ext uri="{FF2B5EF4-FFF2-40B4-BE49-F238E27FC236}">
                <a16:creationId xmlns:a16="http://schemas.microsoft.com/office/drawing/2014/main" id="{55906EA0-D51C-4981-AE5F-C0FF7FBF4254}"/>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FE6E2AC-6163-4CD1-8D43-4AAE6D4DF7C6}"/>
              </a:ext>
            </a:extLst>
          </p:cNvPr>
          <p:cNvSpPr>
            <a:spLocks noGrp="1"/>
          </p:cNvSpPr>
          <p:nvPr>
            <p:ph type="title"/>
          </p:nvPr>
        </p:nvSpPr>
        <p:spPr/>
        <p:txBody>
          <a:bodyPr/>
          <a:lstStyle/>
          <a:p>
            <a:r>
              <a:rPr lang="en-US"/>
              <a:t>Click to edit Master title style</a:t>
            </a:r>
            <a:endParaRPr lang="en-GB"/>
          </a:p>
        </p:txBody>
      </p:sp>
      <p:sp>
        <p:nvSpPr>
          <p:cNvPr id="8" name="TextBox 7">
            <a:extLst>
              <a:ext uri="{FF2B5EF4-FFF2-40B4-BE49-F238E27FC236}">
                <a16:creationId xmlns:a16="http://schemas.microsoft.com/office/drawing/2014/main" id="{020AFF23-6D4C-4538-8D60-35864599767B}"/>
              </a:ext>
            </a:extLst>
          </p:cNvPr>
          <p:cNvSpPr txBox="1"/>
          <p:nvPr userDrawn="1"/>
        </p:nvSpPr>
        <p:spPr>
          <a:xfrm>
            <a:off x="11661083" y="159488"/>
            <a:ext cx="324000" cy="324000"/>
          </a:xfrm>
          <a:prstGeom prst="rect">
            <a:avLst/>
          </a:prstGeom>
          <a:noFill/>
          <a:ln>
            <a:solidFill>
              <a:schemeClr val="tx1"/>
            </a:solidFill>
          </a:ln>
        </p:spPr>
        <p:txBody>
          <a:bodyPr wrap="square" rtlCol="0" anchor="ctr">
            <a:spAutoFit/>
          </a:bodyPr>
          <a:lstStyle/>
          <a:p>
            <a:pPr algn="ctr"/>
            <a:fld id="{3BD31F1A-9B03-4975-BEE4-DC3E4F742477}" type="slidenum">
              <a:rPr lang="en-GB" sz="800" b="0" smtClean="0">
                <a:latin typeface="Arial" panose="020B0604020202020204" pitchFamily="34" charset="0"/>
                <a:cs typeface="Arial" panose="020B0604020202020204" pitchFamily="34" charset="0"/>
              </a:rPr>
              <a:pPr algn="ctr"/>
              <a:t>‹#›</a:t>
            </a:fld>
            <a:endParaRPr lang="en-GB" sz="900" b="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3095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3 Title only Manchester city centre DO NOT USE FOR TEXT HEAVY SLIDES">
    <p:bg>
      <p:bgPr>
        <a:solidFill>
          <a:srgbClr val="AFB9B6">
            <a:alpha val="91000"/>
          </a:srgbClr>
        </a:solidFill>
        <a:effectLst/>
      </p:bgPr>
    </p:bg>
    <p:spTree>
      <p:nvGrpSpPr>
        <p:cNvPr id="1" name=""/>
        <p:cNvGrpSpPr/>
        <p:nvPr/>
      </p:nvGrpSpPr>
      <p:grpSpPr>
        <a:xfrm>
          <a:off x="0" y="0"/>
          <a:ext cx="0" cy="0"/>
          <a:chOff x="0" y="0"/>
          <a:chExt cx="0" cy="0"/>
        </a:xfrm>
      </p:grpSpPr>
      <p:pic>
        <p:nvPicPr>
          <p:cNvPr id="6" name="Picture 5" descr="A person using a touch screen device&#10;&#10;Description automatically generated with low confidence">
            <a:extLst>
              <a:ext uri="{FF2B5EF4-FFF2-40B4-BE49-F238E27FC236}">
                <a16:creationId xmlns:a16="http://schemas.microsoft.com/office/drawing/2014/main" id="{B3A6B799-979F-410E-926F-74A4B4083E7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flipH="1">
            <a:off x="-38100" y="0"/>
            <a:ext cx="12230099" cy="6878464"/>
          </a:xfrm>
          <a:prstGeom prst="rect">
            <a:avLst/>
          </a:prstGeom>
        </p:spPr>
      </p:pic>
      <p:sp>
        <p:nvSpPr>
          <p:cNvPr id="2" name="Title 1">
            <a:extLst>
              <a:ext uri="{FF2B5EF4-FFF2-40B4-BE49-F238E27FC236}">
                <a16:creationId xmlns:a16="http://schemas.microsoft.com/office/drawing/2014/main" id="{FFE6E2AC-6163-4CD1-8D43-4AAE6D4DF7C6}"/>
              </a:ext>
            </a:extLst>
          </p:cNvPr>
          <p:cNvSpPr>
            <a:spLocks noGrp="1"/>
          </p:cNvSpPr>
          <p:nvPr>
            <p:ph type="title"/>
          </p:nvPr>
        </p:nvSpPr>
        <p:spPr/>
        <p:txBody>
          <a:bodyPr/>
          <a:lstStyle/>
          <a:p>
            <a:r>
              <a:rPr lang="en-US"/>
              <a:t>Click to edit Master title style</a:t>
            </a:r>
            <a:endParaRPr lang="en-GB"/>
          </a:p>
        </p:txBody>
      </p:sp>
      <p:sp>
        <p:nvSpPr>
          <p:cNvPr id="8" name="TextBox 7">
            <a:extLst>
              <a:ext uri="{FF2B5EF4-FFF2-40B4-BE49-F238E27FC236}">
                <a16:creationId xmlns:a16="http://schemas.microsoft.com/office/drawing/2014/main" id="{020AFF23-6D4C-4538-8D60-35864599767B}"/>
              </a:ext>
            </a:extLst>
          </p:cNvPr>
          <p:cNvSpPr txBox="1"/>
          <p:nvPr userDrawn="1"/>
        </p:nvSpPr>
        <p:spPr>
          <a:xfrm>
            <a:off x="11661083" y="159488"/>
            <a:ext cx="324000" cy="324000"/>
          </a:xfrm>
          <a:prstGeom prst="rect">
            <a:avLst/>
          </a:prstGeom>
          <a:noFill/>
          <a:ln>
            <a:solidFill>
              <a:schemeClr val="tx1"/>
            </a:solidFill>
          </a:ln>
        </p:spPr>
        <p:txBody>
          <a:bodyPr wrap="square" rtlCol="0" anchor="ctr">
            <a:spAutoFit/>
          </a:bodyPr>
          <a:lstStyle/>
          <a:p>
            <a:pPr algn="ctr"/>
            <a:fld id="{3BD31F1A-9B03-4975-BEE4-DC3E4F742477}" type="slidenum">
              <a:rPr lang="en-GB" sz="800" b="0" smtClean="0">
                <a:latin typeface="Arial" panose="020B0604020202020204" pitchFamily="34" charset="0"/>
                <a:cs typeface="Arial" panose="020B0604020202020204" pitchFamily="34" charset="0"/>
              </a:rPr>
              <a:pPr algn="ctr"/>
              <a:t>‹#›</a:t>
            </a:fld>
            <a:endParaRPr lang="en-GB" sz="900" b="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01992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7. Contact us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8246E7-77C3-D341-A562-A7AF192ED81E}"/>
              </a:ext>
            </a:extLst>
          </p:cNvPr>
          <p:cNvSpPr/>
          <p:nvPr userDrawn="1"/>
        </p:nvSpPr>
        <p:spPr>
          <a:xfrm>
            <a:off x="266701" y="275589"/>
            <a:ext cx="11652647" cy="630618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13" name="Title 1">
            <a:extLst>
              <a:ext uri="{FF2B5EF4-FFF2-40B4-BE49-F238E27FC236}">
                <a16:creationId xmlns:a16="http://schemas.microsoft.com/office/drawing/2014/main" id="{B8234878-7686-44DA-A30F-31F76C13CD99}"/>
              </a:ext>
            </a:extLst>
          </p:cNvPr>
          <p:cNvSpPr>
            <a:spLocks noGrp="1"/>
          </p:cNvSpPr>
          <p:nvPr>
            <p:ph type="title" hasCustomPrompt="1"/>
          </p:nvPr>
        </p:nvSpPr>
        <p:spPr>
          <a:xfrm>
            <a:off x="595062" y="808160"/>
            <a:ext cx="5172075" cy="901342"/>
          </a:xfrm>
        </p:spPr>
        <p:txBody>
          <a:bodyPr/>
          <a:lstStyle>
            <a:lvl1pPr>
              <a:defRPr>
                <a:solidFill>
                  <a:schemeClr val="tx1"/>
                </a:solidFill>
              </a:defRPr>
            </a:lvl1pPr>
          </a:lstStyle>
          <a:p>
            <a:r>
              <a:rPr lang="en-US"/>
              <a:t>Contact us</a:t>
            </a:r>
            <a:endParaRPr lang="en-GB"/>
          </a:p>
        </p:txBody>
      </p:sp>
      <p:sp>
        <p:nvSpPr>
          <p:cNvPr id="7" name="TextBox 6">
            <a:extLst>
              <a:ext uri="{FF2B5EF4-FFF2-40B4-BE49-F238E27FC236}">
                <a16:creationId xmlns:a16="http://schemas.microsoft.com/office/drawing/2014/main" id="{7DCA888A-5C6D-4AB9-A068-DABC85234901}"/>
              </a:ext>
            </a:extLst>
          </p:cNvPr>
          <p:cNvSpPr txBox="1"/>
          <p:nvPr userDrawn="1"/>
        </p:nvSpPr>
        <p:spPr>
          <a:xfrm>
            <a:off x="11649348" y="275589"/>
            <a:ext cx="270000" cy="270000"/>
          </a:xfrm>
          <a:prstGeom prst="rect">
            <a:avLst/>
          </a:prstGeom>
          <a:noFill/>
          <a:ln>
            <a:solidFill>
              <a:schemeClr val="tx1"/>
            </a:solidFill>
          </a:ln>
        </p:spPr>
        <p:txBody>
          <a:bodyPr wrap="square" lIns="0" tIns="0" rIns="0" bIns="0" rtlCol="0" anchor="ctr">
            <a:spAutoFit/>
          </a:bodyPr>
          <a:lstStyle/>
          <a:p>
            <a:pPr algn="ctr"/>
            <a:br>
              <a:rPr lang="en-GB" sz="900" b="1">
                <a:solidFill>
                  <a:schemeClr val="tx1"/>
                </a:solidFill>
              </a:rPr>
            </a:br>
            <a:fld id="{213236A4-3417-44F9-886A-252B6E79646B}" type="slidenum">
              <a:rPr lang="en-GB" sz="900" b="1" smtClean="0">
                <a:solidFill>
                  <a:schemeClr val="tx1"/>
                </a:solidFill>
              </a:rPr>
              <a:pPr algn="ctr"/>
              <a:t>‹#›</a:t>
            </a:fld>
            <a:br>
              <a:rPr lang="en-GB" sz="900" b="1">
                <a:solidFill>
                  <a:schemeClr val="tx1"/>
                </a:solidFill>
              </a:rPr>
            </a:br>
            <a:endParaRPr lang="en-GB" sz="900" b="1">
              <a:solidFill>
                <a:schemeClr val="tx1"/>
              </a:solidFill>
            </a:endParaRPr>
          </a:p>
        </p:txBody>
      </p:sp>
      <p:pic>
        <p:nvPicPr>
          <p:cNvPr id="4" name="Picture 3" descr="Logo&#10;&#10;Description automatically generated">
            <a:extLst>
              <a:ext uri="{FF2B5EF4-FFF2-40B4-BE49-F238E27FC236}">
                <a16:creationId xmlns:a16="http://schemas.microsoft.com/office/drawing/2014/main" id="{36037382-EA78-4718-AE78-516A08221B6D}"/>
              </a:ext>
            </a:extLst>
          </p:cNvPr>
          <p:cNvPicPr>
            <a:picLocks noChangeAspect="1"/>
          </p:cNvPicPr>
          <p:nvPr userDrawn="1"/>
        </p:nvPicPr>
        <p:blipFill>
          <a:blip r:embed="rId2" cstate="email">
            <a:biLevel thresh="25000"/>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595062" y="1985091"/>
            <a:ext cx="971549" cy="728662"/>
          </a:xfrm>
          <a:prstGeom prst="rect">
            <a:avLst/>
          </a:prstGeom>
        </p:spPr>
      </p:pic>
      <p:pic>
        <p:nvPicPr>
          <p:cNvPr id="11" name="Picture 10" descr="A picture containing text, clipart, vector graphics&#10;&#10;Description automatically generated">
            <a:extLst>
              <a:ext uri="{FF2B5EF4-FFF2-40B4-BE49-F238E27FC236}">
                <a16:creationId xmlns:a16="http://schemas.microsoft.com/office/drawing/2014/main" id="{F4340258-F64D-4B89-BA1A-B8E89F2D597C}"/>
              </a:ext>
            </a:extLst>
          </p:cNvPr>
          <p:cNvPicPr>
            <a:picLocks noChangeAspect="1"/>
          </p:cNvPicPr>
          <p:nvPr userDrawn="1"/>
        </p:nvPicPr>
        <p:blipFill>
          <a:blip r:embed="rId4" cstate="email">
            <a:grayscl/>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708246" y="2984960"/>
            <a:ext cx="745180" cy="658553"/>
          </a:xfrm>
          <a:prstGeom prst="rect">
            <a:avLst/>
          </a:prstGeom>
        </p:spPr>
      </p:pic>
      <p:pic>
        <p:nvPicPr>
          <p:cNvPr id="19" name="Picture 18" descr="Icon&#10;&#10;Description automatically generated">
            <a:extLst>
              <a:ext uri="{FF2B5EF4-FFF2-40B4-BE49-F238E27FC236}">
                <a16:creationId xmlns:a16="http://schemas.microsoft.com/office/drawing/2014/main" id="{BC4B526B-0CF4-475C-A9AE-9F19C7A2AD1B}"/>
              </a:ext>
            </a:extLst>
          </p:cNvPr>
          <p:cNvPicPr>
            <a:picLocks noChangeAspect="1"/>
          </p:cNvPicPr>
          <p:nvPr userDrawn="1"/>
        </p:nvPicPr>
        <p:blipFill>
          <a:blip r:embed="rId6" cstate="email">
            <a:lum bright="70000" contrast="-70000"/>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266701" y="3914720"/>
            <a:ext cx="1550307" cy="970279"/>
          </a:xfrm>
          <a:prstGeom prst="rect">
            <a:avLst/>
          </a:prstGeom>
        </p:spPr>
      </p:pic>
      <p:pic>
        <p:nvPicPr>
          <p:cNvPr id="22" name="Picture 21" descr="Icon&#10;&#10;Description automatically generated">
            <a:extLst>
              <a:ext uri="{FF2B5EF4-FFF2-40B4-BE49-F238E27FC236}">
                <a16:creationId xmlns:a16="http://schemas.microsoft.com/office/drawing/2014/main" id="{519C94E3-69F4-47C5-A972-0F5C229ED927}"/>
              </a:ext>
            </a:extLst>
          </p:cNvPr>
          <p:cNvPicPr>
            <a:picLocks noChangeAspect="1"/>
          </p:cNvPicPr>
          <p:nvPr userDrawn="1"/>
        </p:nvPicPr>
        <p:blipFill>
          <a:blip r:embed="rId8" cstate="email">
            <a:biLevel thresh="25000"/>
            <a:extLs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a:off x="680786" y="5156206"/>
            <a:ext cx="800100" cy="800100"/>
          </a:xfrm>
          <a:prstGeom prst="rect">
            <a:avLst/>
          </a:prstGeom>
        </p:spPr>
      </p:pic>
      <p:sp>
        <p:nvSpPr>
          <p:cNvPr id="24" name="TextBox 23">
            <a:extLst>
              <a:ext uri="{FF2B5EF4-FFF2-40B4-BE49-F238E27FC236}">
                <a16:creationId xmlns:a16="http://schemas.microsoft.com/office/drawing/2014/main" id="{78171D31-A3BB-486C-9E0D-41B691C36B3E}"/>
              </a:ext>
            </a:extLst>
          </p:cNvPr>
          <p:cNvSpPr txBox="1"/>
          <p:nvPr userDrawn="1"/>
        </p:nvSpPr>
        <p:spPr>
          <a:xfrm>
            <a:off x="1714500" y="1985091"/>
            <a:ext cx="4476750" cy="3600986"/>
          </a:xfrm>
          <a:prstGeom prst="rect">
            <a:avLst/>
          </a:prstGeom>
          <a:noFill/>
        </p:spPr>
        <p:txBody>
          <a:bodyPr wrap="square" lIns="0" tIns="0" rIns="0" bIns="0" rtlCol="0">
            <a:spAutoFit/>
          </a:bodyPr>
          <a:lstStyle/>
          <a:p>
            <a:pPr algn="l"/>
            <a:br>
              <a:rPr lang="en-GB" sz="1800" b="0">
                <a:solidFill>
                  <a:schemeClr val="tx1"/>
                </a:solidFill>
                <a:latin typeface="Arial" panose="020B0604020202020204" pitchFamily="34" charset="0"/>
                <a:cs typeface="Arial" panose="020B0604020202020204" pitchFamily="34" charset="0"/>
              </a:rPr>
            </a:br>
            <a:r>
              <a:rPr lang="en-GB" sz="1800" b="0">
                <a:solidFill>
                  <a:schemeClr val="tx1"/>
                </a:solidFill>
                <a:latin typeface="Arial" panose="020B0604020202020204" pitchFamily="34" charset="0"/>
                <a:cs typeface="Arial" panose="020B0604020202020204" pitchFamily="34" charset="0"/>
                <a:hlinkClick r:id="rId10"/>
              </a:rPr>
              <a:t>@GMCADigital</a:t>
            </a:r>
            <a:endParaRPr lang="en-GB" sz="1800" b="0">
              <a:solidFill>
                <a:schemeClr val="tx1"/>
              </a:solidFill>
              <a:latin typeface="Arial" panose="020B0604020202020204" pitchFamily="34" charset="0"/>
              <a:cs typeface="Arial" panose="020B0604020202020204" pitchFamily="34" charset="0"/>
            </a:endParaRPr>
          </a:p>
          <a:p>
            <a:pPr algn="l"/>
            <a:endParaRPr lang="en-GB" sz="1800" b="0">
              <a:solidFill>
                <a:schemeClr val="tx1"/>
              </a:solidFill>
              <a:latin typeface="Arial" panose="020B0604020202020204" pitchFamily="34" charset="0"/>
              <a:cs typeface="Arial" panose="020B0604020202020204" pitchFamily="34" charset="0"/>
            </a:endParaRPr>
          </a:p>
          <a:p>
            <a:pPr algn="l"/>
            <a:br>
              <a:rPr lang="en-GB" sz="1800" b="0">
                <a:solidFill>
                  <a:schemeClr val="tx1"/>
                </a:solidFill>
                <a:latin typeface="Arial" panose="020B0604020202020204" pitchFamily="34" charset="0"/>
                <a:cs typeface="Arial" panose="020B0604020202020204" pitchFamily="34" charset="0"/>
              </a:rPr>
            </a:br>
            <a:r>
              <a:rPr lang="en-GB" sz="1800" b="0">
                <a:solidFill>
                  <a:schemeClr val="tx1"/>
                </a:solidFill>
                <a:latin typeface="Arial" panose="020B0604020202020204" pitchFamily="34" charset="0"/>
                <a:cs typeface="Arial" panose="020B0604020202020204" pitchFamily="34" charset="0"/>
                <a:hlinkClick r:id="rId11"/>
              </a:rPr>
              <a:t>Greater Manchester Combined Authority</a:t>
            </a:r>
            <a:endParaRPr lang="en-GB" sz="1800" b="0">
              <a:solidFill>
                <a:schemeClr val="tx1"/>
              </a:solidFill>
              <a:latin typeface="Arial" panose="020B0604020202020204" pitchFamily="34" charset="0"/>
              <a:cs typeface="Arial" panose="020B0604020202020204" pitchFamily="34" charset="0"/>
            </a:endParaRPr>
          </a:p>
          <a:p>
            <a:pPr algn="l"/>
            <a:endParaRPr lang="en-GB" sz="1800" b="0">
              <a:solidFill>
                <a:schemeClr val="tx1"/>
              </a:solidFill>
              <a:latin typeface="Arial" panose="020B0604020202020204" pitchFamily="34" charset="0"/>
              <a:cs typeface="Arial" panose="020B0604020202020204" pitchFamily="34" charset="0"/>
            </a:endParaRPr>
          </a:p>
          <a:p>
            <a:pPr algn="l"/>
            <a:br>
              <a:rPr lang="en-GB" sz="1800" b="0">
                <a:solidFill>
                  <a:schemeClr val="tx1"/>
                </a:solidFill>
                <a:latin typeface="Arial" panose="020B0604020202020204" pitchFamily="34" charset="0"/>
                <a:cs typeface="Arial" panose="020B0604020202020204" pitchFamily="34" charset="0"/>
              </a:rPr>
            </a:br>
            <a:br>
              <a:rPr lang="en-GB" sz="1800" b="0">
                <a:solidFill>
                  <a:schemeClr val="tx1"/>
                </a:solidFill>
                <a:latin typeface="Arial" panose="020B0604020202020204" pitchFamily="34" charset="0"/>
                <a:cs typeface="Arial" panose="020B0604020202020204" pitchFamily="34" charset="0"/>
              </a:rPr>
            </a:br>
            <a:r>
              <a:rPr lang="en-GB" sz="1800" b="0">
                <a:solidFill>
                  <a:schemeClr val="tx1"/>
                </a:solidFill>
                <a:latin typeface="Arial" panose="020B0604020202020204" pitchFamily="34" charset="0"/>
                <a:cs typeface="Arial" panose="020B0604020202020204" pitchFamily="34" charset="0"/>
                <a:hlinkClick r:id="rId12"/>
              </a:rPr>
              <a:t>greatermanchester-ca.gov.uk/digital</a:t>
            </a:r>
            <a:endParaRPr lang="en-GB" sz="1800" b="0">
              <a:solidFill>
                <a:schemeClr val="tx1"/>
              </a:solidFill>
              <a:latin typeface="Arial" panose="020B0604020202020204" pitchFamily="34" charset="0"/>
              <a:cs typeface="Arial" panose="020B0604020202020204" pitchFamily="34" charset="0"/>
            </a:endParaRPr>
          </a:p>
          <a:p>
            <a:pPr algn="l"/>
            <a:endParaRPr lang="en-GB" sz="1800" b="0">
              <a:solidFill>
                <a:schemeClr val="tx1"/>
              </a:solidFill>
              <a:latin typeface="Arial" panose="020B0604020202020204" pitchFamily="34" charset="0"/>
              <a:cs typeface="Arial" panose="020B0604020202020204" pitchFamily="34" charset="0"/>
            </a:endParaRPr>
          </a:p>
          <a:p>
            <a:pPr algn="l"/>
            <a:br>
              <a:rPr lang="en-GB" sz="1800" b="0">
                <a:solidFill>
                  <a:schemeClr val="tx1"/>
                </a:solidFill>
                <a:latin typeface="Arial" panose="020B0604020202020204" pitchFamily="34" charset="0"/>
                <a:cs typeface="Arial" panose="020B0604020202020204" pitchFamily="34" charset="0"/>
              </a:rPr>
            </a:br>
            <a:br>
              <a:rPr lang="en-GB" sz="1800" b="0">
                <a:solidFill>
                  <a:schemeClr val="tx1"/>
                </a:solidFill>
                <a:latin typeface="Arial" panose="020B0604020202020204" pitchFamily="34" charset="0"/>
                <a:cs typeface="Arial" panose="020B0604020202020204" pitchFamily="34" charset="0"/>
              </a:rPr>
            </a:br>
            <a:r>
              <a:rPr lang="en-GB" sz="1800" b="0">
                <a:solidFill>
                  <a:schemeClr val="tx1"/>
                </a:solidFill>
                <a:latin typeface="Arial" panose="020B0604020202020204" pitchFamily="34" charset="0"/>
                <a:cs typeface="Arial" panose="020B0604020202020204" pitchFamily="34" charset="0"/>
                <a:hlinkClick r:id="rId13"/>
              </a:rPr>
              <a:t>gmcadigital@greatermanchester-ca.gov.uk</a:t>
            </a:r>
            <a:endParaRPr lang="en-GB" sz="1800" b="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239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6596B-5E05-011D-7316-0448ED7B4F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3CC9006-70DD-7CBD-5F12-CF0ED63EE4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2CE49-526A-FB7D-3C08-BD69BE7EA0CF}"/>
              </a:ext>
            </a:extLst>
          </p:cNvPr>
          <p:cNvSpPr>
            <a:spLocks noGrp="1"/>
          </p:cNvSpPr>
          <p:nvPr>
            <p:ph type="dt" sz="half" idx="10"/>
          </p:nvPr>
        </p:nvSpPr>
        <p:spPr/>
        <p:txBody>
          <a:bodyPr/>
          <a:lstStyle/>
          <a:p>
            <a:fld id="{A9663B75-30B0-4F34-8609-C6E189015873}" type="datetimeFigureOut">
              <a:rPr lang="en-GB" smtClean="0"/>
              <a:t>21/02/2023</a:t>
            </a:fld>
            <a:endParaRPr lang="en-GB"/>
          </a:p>
        </p:txBody>
      </p:sp>
      <p:sp>
        <p:nvSpPr>
          <p:cNvPr id="5" name="Footer Placeholder 4">
            <a:extLst>
              <a:ext uri="{FF2B5EF4-FFF2-40B4-BE49-F238E27FC236}">
                <a16:creationId xmlns:a16="http://schemas.microsoft.com/office/drawing/2014/main" id="{4C0360C2-3C86-919E-3F01-7E57AE7596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D48300-AED5-8BB4-F190-4BA0313C1592}"/>
              </a:ext>
            </a:extLst>
          </p:cNvPr>
          <p:cNvSpPr>
            <a:spLocks noGrp="1"/>
          </p:cNvSpPr>
          <p:nvPr>
            <p:ph type="sldNum" sz="quarter" idx="12"/>
          </p:nvPr>
        </p:nvSpPr>
        <p:spPr/>
        <p:txBody>
          <a:bodyPr/>
          <a:lstStyle/>
          <a:p>
            <a:fld id="{1DEBE1E0-2E64-40E5-9351-4A3143F53160}" type="slidenum">
              <a:rPr lang="en-GB" smtClean="0"/>
              <a:t>‹#›</a:t>
            </a:fld>
            <a:endParaRPr lang="en-GB"/>
          </a:p>
        </p:txBody>
      </p:sp>
    </p:spTree>
    <p:extLst>
      <p:ext uri="{BB962C8B-B14F-4D97-AF65-F5344CB8AC3E}">
        <p14:creationId xmlns:p14="http://schemas.microsoft.com/office/powerpoint/2010/main" val="32676610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D2FAD-D279-4146-B0C6-E8EF2B4C76AB}"/>
              </a:ext>
            </a:extLst>
          </p:cNvPr>
          <p:cNvSpPr>
            <a:spLocks noGrp="1"/>
          </p:cNvSpPr>
          <p:nvPr>
            <p:ph type="title" hasCustomPrompt="1"/>
          </p:nvPr>
        </p:nvSpPr>
        <p:spPr/>
        <p:txBody>
          <a:bodyPr/>
          <a:lstStyle>
            <a:lvl1pPr>
              <a:defRPr/>
            </a:lvl1pPr>
          </a:lstStyle>
          <a:p>
            <a:r>
              <a:rPr lang="en-US"/>
              <a:t>HOW TO USE</a:t>
            </a:r>
            <a:endParaRPr lang="en-GB"/>
          </a:p>
        </p:txBody>
      </p:sp>
      <p:sp>
        <p:nvSpPr>
          <p:cNvPr id="5" name="TextBox 4">
            <a:extLst>
              <a:ext uri="{FF2B5EF4-FFF2-40B4-BE49-F238E27FC236}">
                <a16:creationId xmlns:a16="http://schemas.microsoft.com/office/drawing/2014/main" id="{426B310F-5BEE-428F-AC84-1F0B6A8521AB}"/>
              </a:ext>
            </a:extLst>
          </p:cNvPr>
          <p:cNvSpPr txBox="1"/>
          <p:nvPr userDrawn="1"/>
        </p:nvSpPr>
        <p:spPr>
          <a:xfrm>
            <a:off x="838199" y="1690688"/>
            <a:ext cx="10515600" cy="4154984"/>
          </a:xfrm>
          <a:prstGeom prst="rect">
            <a:avLst/>
          </a:prstGeom>
          <a:noFill/>
        </p:spPr>
        <p:txBody>
          <a:bodyPr wrap="square">
            <a:spAutoFit/>
          </a:bodyPr>
          <a:lstStyle/>
          <a:p>
            <a:pPr marL="342900" lvl="0" indent="-342900">
              <a:buFont typeface="Arial" panose="020B0604020202020204" pitchFamily="34" charset="0"/>
              <a:buChar char="•"/>
            </a:pPr>
            <a:r>
              <a:rPr lang="en-US" sz="2400">
                <a:latin typeface="Arial" panose="020B0604020202020204" pitchFamily="34" charset="0"/>
                <a:cs typeface="Arial" panose="020B0604020202020204" pitchFamily="34" charset="0"/>
              </a:rPr>
              <a:t>Add a new slide as usual – right click and use the layout option to select a design appropriate for your content</a:t>
            </a:r>
          </a:p>
          <a:p>
            <a:pPr marL="342900" lvl="0" indent="-342900">
              <a:buFont typeface="Arial" panose="020B0604020202020204" pitchFamily="34" charset="0"/>
              <a:buChar char="•"/>
            </a:pPr>
            <a:r>
              <a:rPr lang="en-US" sz="2400">
                <a:latin typeface="Arial" panose="020B0604020202020204" pitchFamily="34" charset="0"/>
                <a:cs typeface="Arial" panose="020B0604020202020204" pitchFamily="34" charset="0"/>
              </a:rPr>
              <a:t>The new digital brand </a:t>
            </a:r>
            <a:r>
              <a:rPr lang="en-US" sz="2400" err="1">
                <a:latin typeface="Arial" panose="020B0604020202020204" pitchFamily="34" charset="0"/>
                <a:cs typeface="Arial" panose="020B0604020202020204" pitchFamily="34" charset="0"/>
              </a:rPr>
              <a:t>colour</a:t>
            </a:r>
            <a:r>
              <a:rPr lang="en-US" sz="2400">
                <a:latin typeface="Arial" panose="020B0604020202020204" pitchFamily="34" charset="0"/>
                <a:cs typeface="Arial" panose="020B0604020202020204" pitchFamily="34" charset="0"/>
              </a:rPr>
              <a:t> is Silver Baby (</a:t>
            </a:r>
            <a:r>
              <a:rPr lang="en-GB" sz="2400">
                <a:latin typeface="Arial" panose="020B0604020202020204" pitchFamily="34" charset="0"/>
                <a:cs typeface="Arial" panose="020B0604020202020204" pitchFamily="34" charset="0"/>
              </a:rPr>
              <a:t>RGB: 175 / 185 / 182 HEX: AFB9B6)</a:t>
            </a:r>
            <a:endParaRPr lang="en-US" sz="240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400">
                <a:latin typeface="Arial" panose="020B0604020202020204" pitchFamily="34" charset="0"/>
                <a:cs typeface="Arial" panose="020B0604020202020204" pitchFamily="34" charset="0"/>
              </a:rPr>
              <a:t>When using a slide, or design elements with silver baby background please use black font only </a:t>
            </a:r>
          </a:p>
          <a:p>
            <a:pPr marL="342900" lvl="0" indent="-342900">
              <a:buFont typeface="Arial" panose="020B0604020202020204" pitchFamily="34" charset="0"/>
              <a:buChar char="•"/>
            </a:pPr>
            <a:r>
              <a:rPr lang="en-US" sz="2400">
                <a:latin typeface="Arial" panose="020B0604020202020204" pitchFamily="34" charset="0"/>
                <a:cs typeface="Arial" panose="020B0604020202020204" pitchFamily="34" charset="0"/>
              </a:rPr>
              <a:t>Font – please use Arial throughout your slides for accessibility reasons</a:t>
            </a:r>
          </a:p>
          <a:p>
            <a:pPr marL="342900" lvl="0" indent="-342900">
              <a:buFont typeface="Arial" panose="020B0604020202020204" pitchFamily="34" charset="0"/>
              <a:buChar char="•"/>
            </a:pPr>
            <a:r>
              <a:rPr lang="en-US" sz="2400">
                <a:latin typeface="Arial" panose="020B0604020202020204" pitchFamily="34" charset="0"/>
                <a:cs typeface="Arial" panose="020B0604020202020204" pitchFamily="34" charset="0"/>
              </a:rPr>
              <a:t>Use Review – Check Accessibility within your toolbar to check the accessibility of your slide deck</a:t>
            </a:r>
          </a:p>
          <a:p>
            <a:pPr marL="342900" lvl="0"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sz="2400" b="1">
                <a:latin typeface="Arial" panose="020B0604020202020204" pitchFamily="34" charset="0"/>
                <a:cs typeface="Arial" panose="020B0604020202020204" pitchFamily="34" charset="0"/>
              </a:rPr>
              <a:t>DELETE THIS SLIDE BEFORE USE</a:t>
            </a:r>
            <a:endParaRPr lang="en-GB" sz="24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9633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5722A-5B0E-1226-020F-E71709281D4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A934027-0706-550B-6A8A-C11D65B438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CCEE87F-5C2E-CA7D-C926-9C5B25B402D4}"/>
              </a:ext>
            </a:extLst>
          </p:cNvPr>
          <p:cNvSpPr>
            <a:spLocks noGrp="1"/>
          </p:cNvSpPr>
          <p:nvPr>
            <p:ph type="dt" sz="half" idx="10"/>
          </p:nvPr>
        </p:nvSpPr>
        <p:spPr/>
        <p:txBody>
          <a:bodyPr/>
          <a:lstStyle/>
          <a:p>
            <a:fld id="{A5E58518-38C9-4E41-9AD4-CD8D11400725}" type="datetimeFigureOut">
              <a:rPr lang="en-US" smtClean="0"/>
              <a:t>2/21/2023</a:t>
            </a:fld>
            <a:endParaRPr lang="en-US"/>
          </a:p>
        </p:txBody>
      </p:sp>
      <p:sp>
        <p:nvSpPr>
          <p:cNvPr id="5" name="Footer Placeholder 4">
            <a:extLst>
              <a:ext uri="{FF2B5EF4-FFF2-40B4-BE49-F238E27FC236}">
                <a16:creationId xmlns:a16="http://schemas.microsoft.com/office/drawing/2014/main" id="{C67AD952-C31F-4058-CD3D-38240B870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14751F-2C98-C05E-50A4-84081A09DE73}"/>
              </a:ext>
            </a:extLst>
          </p:cNvPr>
          <p:cNvSpPr>
            <a:spLocks noGrp="1"/>
          </p:cNvSpPr>
          <p:nvPr>
            <p:ph type="sldNum" sz="quarter" idx="12"/>
          </p:nvPr>
        </p:nvSpPr>
        <p:spPr/>
        <p:txBody>
          <a:bodyPr/>
          <a:lstStyle/>
          <a:p>
            <a:fld id="{51FD18B0-70BD-3143-8E7A-501D5FD88364}" type="slidenum">
              <a:rPr lang="en-US" smtClean="0"/>
              <a:t>‹#›</a:t>
            </a:fld>
            <a:endParaRPr lang="en-US"/>
          </a:p>
        </p:txBody>
      </p:sp>
    </p:spTree>
    <p:extLst>
      <p:ext uri="{BB962C8B-B14F-4D97-AF65-F5344CB8AC3E}">
        <p14:creationId xmlns:p14="http://schemas.microsoft.com/office/powerpoint/2010/main" val="2759230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42E0E-7BC2-2F72-9466-16DD2F25A93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EC7A54E-E55B-6B18-0073-2545C272E90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EC22709-7363-8B38-80A4-8CFB4057309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C38FDCC-BEE1-EFCE-B50F-CE5BEDF7DCE9}"/>
              </a:ext>
            </a:extLst>
          </p:cNvPr>
          <p:cNvSpPr>
            <a:spLocks noGrp="1"/>
          </p:cNvSpPr>
          <p:nvPr>
            <p:ph type="dt" sz="half" idx="10"/>
          </p:nvPr>
        </p:nvSpPr>
        <p:spPr/>
        <p:txBody>
          <a:bodyPr/>
          <a:lstStyle/>
          <a:p>
            <a:fld id="{A5E58518-38C9-4E41-9AD4-CD8D11400725}" type="datetimeFigureOut">
              <a:rPr lang="en-US" smtClean="0"/>
              <a:t>2/21/2023</a:t>
            </a:fld>
            <a:endParaRPr lang="en-US"/>
          </a:p>
        </p:txBody>
      </p:sp>
      <p:sp>
        <p:nvSpPr>
          <p:cNvPr id="6" name="Footer Placeholder 5">
            <a:extLst>
              <a:ext uri="{FF2B5EF4-FFF2-40B4-BE49-F238E27FC236}">
                <a16:creationId xmlns:a16="http://schemas.microsoft.com/office/drawing/2014/main" id="{B492D60F-2070-AFA8-3483-73FACE18D9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02C3A4-E640-9FE5-D505-E31AB54BB31E}"/>
              </a:ext>
            </a:extLst>
          </p:cNvPr>
          <p:cNvSpPr>
            <a:spLocks noGrp="1"/>
          </p:cNvSpPr>
          <p:nvPr>
            <p:ph type="sldNum" sz="quarter" idx="12"/>
          </p:nvPr>
        </p:nvSpPr>
        <p:spPr/>
        <p:txBody>
          <a:bodyPr/>
          <a:lstStyle/>
          <a:p>
            <a:fld id="{51FD18B0-70BD-3143-8E7A-501D5FD88364}" type="slidenum">
              <a:rPr lang="en-US" smtClean="0"/>
              <a:t>‹#›</a:t>
            </a:fld>
            <a:endParaRPr lang="en-US"/>
          </a:p>
        </p:txBody>
      </p:sp>
    </p:spTree>
    <p:extLst>
      <p:ext uri="{BB962C8B-B14F-4D97-AF65-F5344CB8AC3E}">
        <p14:creationId xmlns:p14="http://schemas.microsoft.com/office/powerpoint/2010/main" val="1015375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5BD38-6989-57E3-E4F1-076D553EF6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88802D-8274-F309-4F68-ED4F3B0A02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B5F3CD1-75B8-CAAD-28B5-4977B8EBEE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C8EB414-B0ED-1B54-BFEA-D6304C331BBC}"/>
              </a:ext>
            </a:extLst>
          </p:cNvPr>
          <p:cNvSpPr>
            <a:spLocks noGrp="1"/>
          </p:cNvSpPr>
          <p:nvPr>
            <p:ph type="dt" sz="half" idx="10"/>
          </p:nvPr>
        </p:nvSpPr>
        <p:spPr/>
        <p:txBody>
          <a:bodyPr/>
          <a:lstStyle/>
          <a:p>
            <a:fld id="{A9663B75-30B0-4F34-8609-C6E189015873}" type="datetimeFigureOut">
              <a:rPr lang="en-GB" smtClean="0"/>
              <a:t>21/02/2023</a:t>
            </a:fld>
            <a:endParaRPr lang="en-GB"/>
          </a:p>
        </p:txBody>
      </p:sp>
      <p:sp>
        <p:nvSpPr>
          <p:cNvPr id="6" name="Footer Placeholder 5">
            <a:extLst>
              <a:ext uri="{FF2B5EF4-FFF2-40B4-BE49-F238E27FC236}">
                <a16:creationId xmlns:a16="http://schemas.microsoft.com/office/drawing/2014/main" id="{0076CC41-69E3-D461-14BC-BBD18B4CE6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C4733C-58D5-E27F-8CD3-CB72DC07A577}"/>
              </a:ext>
            </a:extLst>
          </p:cNvPr>
          <p:cNvSpPr>
            <a:spLocks noGrp="1"/>
          </p:cNvSpPr>
          <p:nvPr>
            <p:ph type="sldNum" sz="quarter" idx="12"/>
          </p:nvPr>
        </p:nvSpPr>
        <p:spPr/>
        <p:txBody>
          <a:bodyPr/>
          <a:lstStyle/>
          <a:p>
            <a:fld id="{1DEBE1E0-2E64-40E5-9351-4A3143F53160}" type="slidenum">
              <a:rPr lang="en-GB" smtClean="0"/>
              <a:t>‹#›</a:t>
            </a:fld>
            <a:endParaRPr lang="en-GB"/>
          </a:p>
        </p:txBody>
      </p:sp>
    </p:spTree>
    <p:extLst>
      <p:ext uri="{BB962C8B-B14F-4D97-AF65-F5344CB8AC3E}">
        <p14:creationId xmlns:p14="http://schemas.microsoft.com/office/powerpoint/2010/main" val="3186708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7A8E7-4BED-F3E8-C4F7-E90E4FAA648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D01011-F5FB-65BA-DF59-EF2F73E64D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0AF0F6-7F5C-CAF7-AEA5-756ABB4DA2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A221965-D1D3-95AA-E762-DB1546926E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F1C58D-3928-3907-B28D-BBE288C2A7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E2644FB-2776-9831-8D75-BC09DD0E6879}"/>
              </a:ext>
            </a:extLst>
          </p:cNvPr>
          <p:cNvSpPr>
            <a:spLocks noGrp="1"/>
          </p:cNvSpPr>
          <p:nvPr>
            <p:ph type="dt" sz="half" idx="10"/>
          </p:nvPr>
        </p:nvSpPr>
        <p:spPr/>
        <p:txBody>
          <a:bodyPr/>
          <a:lstStyle/>
          <a:p>
            <a:fld id="{A9663B75-30B0-4F34-8609-C6E189015873}" type="datetimeFigureOut">
              <a:rPr lang="en-GB" smtClean="0"/>
              <a:t>21/02/2023</a:t>
            </a:fld>
            <a:endParaRPr lang="en-GB"/>
          </a:p>
        </p:txBody>
      </p:sp>
      <p:sp>
        <p:nvSpPr>
          <p:cNvPr id="8" name="Footer Placeholder 7">
            <a:extLst>
              <a:ext uri="{FF2B5EF4-FFF2-40B4-BE49-F238E27FC236}">
                <a16:creationId xmlns:a16="http://schemas.microsoft.com/office/drawing/2014/main" id="{7050BCE6-700C-7567-B6B3-89104117C8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BC0BA28-8B41-E707-9418-73D9EADA4373}"/>
              </a:ext>
            </a:extLst>
          </p:cNvPr>
          <p:cNvSpPr>
            <a:spLocks noGrp="1"/>
          </p:cNvSpPr>
          <p:nvPr>
            <p:ph type="sldNum" sz="quarter" idx="12"/>
          </p:nvPr>
        </p:nvSpPr>
        <p:spPr/>
        <p:txBody>
          <a:bodyPr/>
          <a:lstStyle/>
          <a:p>
            <a:fld id="{1DEBE1E0-2E64-40E5-9351-4A3143F53160}" type="slidenum">
              <a:rPr lang="en-GB" smtClean="0"/>
              <a:t>‹#›</a:t>
            </a:fld>
            <a:endParaRPr lang="en-GB"/>
          </a:p>
        </p:txBody>
      </p:sp>
    </p:spTree>
    <p:extLst>
      <p:ext uri="{BB962C8B-B14F-4D97-AF65-F5344CB8AC3E}">
        <p14:creationId xmlns:p14="http://schemas.microsoft.com/office/powerpoint/2010/main" val="125926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65D69-D73A-813F-7E7C-52D9A1EC2F6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4D9DA94-644A-17C2-EBC4-50D624A752EB}"/>
              </a:ext>
            </a:extLst>
          </p:cNvPr>
          <p:cNvSpPr>
            <a:spLocks noGrp="1"/>
          </p:cNvSpPr>
          <p:nvPr>
            <p:ph type="dt" sz="half" idx="10"/>
          </p:nvPr>
        </p:nvSpPr>
        <p:spPr/>
        <p:txBody>
          <a:bodyPr/>
          <a:lstStyle/>
          <a:p>
            <a:fld id="{A9663B75-30B0-4F34-8609-C6E189015873}" type="datetimeFigureOut">
              <a:rPr lang="en-GB" smtClean="0"/>
              <a:t>21/02/2023</a:t>
            </a:fld>
            <a:endParaRPr lang="en-GB"/>
          </a:p>
        </p:txBody>
      </p:sp>
      <p:sp>
        <p:nvSpPr>
          <p:cNvPr id="4" name="Footer Placeholder 3">
            <a:extLst>
              <a:ext uri="{FF2B5EF4-FFF2-40B4-BE49-F238E27FC236}">
                <a16:creationId xmlns:a16="http://schemas.microsoft.com/office/drawing/2014/main" id="{29D885D6-D963-8DE9-20D9-C8650065BD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C9DF9D2-2DEC-11F6-936A-156765F7C9F2}"/>
              </a:ext>
            </a:extLst>
          </p:cNvPr>
          <p:cNvSpPr>
            <a:spLocks noGrp="1"/>
          </p:cNvSpPr>
          <p:nvPr>
            <p:ph type="sldNum" sz="quarter" idx="12"/>
          </p:nvPr>
        </p:nvSpPr>
        <p:spPr/>
        <p:txBody>
          <a:bodyPr/>
          <a:lstStyle/>
          <a:p>
            <a:fld id="{1DEBE1E0-2E64-40E5-9351-4A3143F53160}" type="slidenum">
              <a:rPr lang="en-GB" smtClean="0"/>
              <a:t>‹#›</a:t>
            </a:fld>
            <a:endParaRPr lang="en-GB"/>
          </a:p>
        </p:txBody>
      </p:sp>
    </p:spTree>
    <p:extLst>
      <p:ext uri="{BB962C8B-B14F-4D97-AF65-F5344CB8AC3E}">
        <p14:creationId xmlns:p14="http://schemas.microsoft.com/office/powerpoint/2010/main" val="4109839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EEBF67-D202-110E-7CC1-DD8552DF7C32}"/>
              </a:ext>
            </a:extLst>
          </p:cNvPr>
          <p:cNvSpPr>
            <a:spLocks noGrp="1"/>
          </p:cNvSpPr>
          <p:nvPr>
            <p:ph type="dt" sz="half" idx="10"/>
          </p:nvPr>
        </p:nvSpPr>
        <p:spPr/>
        <p:txBody>
          <a:bodyPr/>
          <a:lstStyle/>
          <a:p>
            <a:fld id="{A9663B75-30B0-4F34-8609-C6E189015873}" type="datetimeFigureOut">
              <a:rPr lang="en-GB" smtClean="0"/>
              <a:t>21/02/2023</a:t>
            </a:fld>
            <a:endParaRPr lang="en-GB"/>
          </a:p>
        </p:txBody>
      </p:sp>
      <p:sp>
        <p:nvSpPr>
          <p:cNvPr id="3" name="Footer Placeholder 2">
            <a:extLst>
              <a:ext uri="{FF2B5EF4-FFF2-40B4-BE49-F238E27FC236}">
                <a16:creationId xmlns:a16="http://schemas.microsoft.com/office/drawing/2014/main" id="{1FCA732B-6087-DC90-9100-A9C2E7847A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9B51DAA-A5BF-3AC2-B16E-4475BC843222}"/>
              </a:ext>
            </a:extLst>
          </p:cNvPr>
          <p:cNvSpPr>
            <a:spLocks noGrp="1"/>
          </p:cNvSpPr>
          <p:nvPr>
            <p:ph type="sldNum" sz="quarter" idx="12"/>
          </p:nvPr>
        </p:nvSpPr>
        <p:spPr/>
        <p:txBody>
          <a:bodyPr/>
          <a:lstStyle/>
          <a:p>
            <a:fld id="{1DEBE1E0-2E64-40E5-9351-4A3143F53160}" type="slidenum">
              <a:rPr lang="en-GB" smtClean="0"/>
              <a:t>‹#›</a:t>
            </a:fld>
            <a:endParaRPr lang="en-GB"/>
          </a:p>
        </p:txBody>
      </p:sp>
    </p:spTree>
    <p:extLst>
      <p:ext uri="{BB962C8B-B14F-4D97-AF65-F5344CB8AC3E}">
        <p14:creationId xmlns:p14="http://schemas.microsoft.com/office/powerpoint/2010/main" val="171849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1CBF7-0DB1-C648-81D7-3D526847F4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98FFCDD-7ECF-D4AD-0395-449432474B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8DB63FD-89D3-C221-C943-1B5F84BB78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0FFA97-4064-7644-A67C-BB3EB870A0DA}"/>
              </a:ext>
            </a:extLst>
          </p:cNvPr>
          <p:cNvSpPr>
            <a:spLocks noGrp="1"/>
          </p:cNvSpPr>
          <p:nvPr>
            <p:ph type="dt" sz="half" idx="10"/>
          </p:nvPr>
        </p:nvSpPr>
        <p:spPr/>
        <p:txBody>
          <a:bodyPr/>
          <a:lstStyle/>
          <a:p>
            <a:fld id="{A9663B75-30B0-4F34-8609-C6E189015873}" type="datetimeFigureOut">
              <a:rPr lang="en-GB" smtClean="0"/>
              <a:t>21/02/2023</a:t>
            </a:fld>
            <a:endParaRPr lang="en-GB"/>
          </a:p>
        </p:txBody>
      </p:sp>
      <p:sp>
        <p:nvSpPr>
          <p:cNvPr id="6" name="Footer Placeholder 5">
            <a:extLst>
              <a:ext uri="{FF2B5EF4-FFF2-40B4-BE49-F238E27FC236}">
                <a16:creationId xmlns:a16="http://schemas.microsoft.com/office/drawing/2014/main" id="{8B4792B1-3401-AD53-0822-EB503A5FD9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476A1B-B5DD-4EAC-4E40-272C51021843}"/>
              </a:ext>
            </a:extLst>
          </p:cNvPr>
          <p:cNvSpPr>
            <a:spLocks noGrp="1"/>
          </p:cNvSpPr>
          <p:nvPr>
            <p:ph type="sldNum" sz="quarter" idx="12"/>
          </p:nvPr>
        </p:nvSpPr>
        <p:spPr/>
        <p:txBody>
          <a:bodyPr/>
          <a:lstStyle/>
          <a:p>
            <a:fld id="{1DEBE1E0-2E64-40E5-9351-4A3143F53160}" type="slidenum">
              <a:rPr lang="en-GB" smtClean="0"/>
              <a:t>‹#›</a:t>
            </a:fld>
            <a:endParaRPr lang="en-GB"/>
          </a:p>
        </p:txBody>
      </p:sp>
    </p:spTree>
    <p:extLst>
      <p:ext uri="{BB962C8B-B14F-4D97-AF65-F5344CB8AC3E}">
        <p14:creationId xmlns:p14="http://schemas.microsoft.com/office/powerpoint/2010/main" val="3251134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F13D6-9F79-826F-9969-BDA2B489FE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88F6D39-AAC4-0E99-5D5E-9AAF2D859F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F031ABF-CB9E-7859-9A59-F6E7544C04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595A52-00DA-758A-F2E9-8DE2264AD4DD}"/>
              </a:ext>
            </a:extLst>
          </p:cNvPr>
          <p:cNvSpPr>
            <a:spLocks noGrp="1"/>
          </p:cNvSpPr>
          <p:nvPr>
            <p:ph type="dt" sz="half" idx="10"/>
          </p:nvPr>
        </p:nvSpPr>
        <p:spPr/>
        <p:txBody>
          <a:bodyPr/>
          <a:lstStyle/>
          <a:p>
            <a:fld id="{A9663B75-30B0-4F34-8609-C6E189015873}" type="datetimeFigureOut">
              <a:rPr lang="en-GB" smtClean="0"/>
              <a:t>21/02/2023</a:t>
            </a:fld>
            <a:endParaRPr lang="en-GB"/>
          </a:p>
        </p:txBody>
      </p:sp>
      <p:sp>
        <p:nvSpPr>
          <p:cNvPr id="6" name="Footer Placeholder 5">
            <a:extLst>
              <a:ext uri="{FF2B5EF4-FFF2-40B4-BE49-F238E27FC236}">
                <a16:creationId xmlns:a16="http://schemas.microsoft.com/office/drawing/2014/main" id="{F73B38E4-36D6-A41C-A913-6AD6F7B21C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1265E0-6D3A-61E6-703B-4CD96D5554E8}"/>
              </a:ext>
            </a:extLst>
          </p:cNvPr>
          <p:cNvSpPr>
            <a:spLocks noGrp="1"/>
          </p:cNvSpPr>
          <p:nvPr>
            <p:ph type="sldNum" sz="quarter" idx="12"/>
          </p:nvPr>
        </p:nvSpPr>
        <p:spPr/>
        <p:txBody>
          <a:bodyPr/>
          <a:lstStyle/>
          <a:p>
            <a:fld id="{1DEBE1E0-2E64-40E5-9351-4A3143F53160}" type="slidenum">
              <a:rPr lang="en-GB" smtClean="0"/>
              <a:t>‹#›</a:t>
            </a:fld>
            <a:endParaRPr lang="en-GB"/>
          </a:p>
        </p:txBody>
      </p:sp>
    </p:spTree>
    <p:extLst>
      <p:ext uri="{BB962C8B-B14F-4D97-AF65-F5344CB8AC3E}">
        <p14:creationId xmlns:p14="http://schemas.microsoft.com/office/powerpoint/2010/main" val="4143495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25D06-C982-52D5-F7F9-8512471A43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E9661F-6578-7CF3-72C4-AA785B06EA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30D838-9051-736A-4052-5A5B1C0A7E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663B75-30B0-4F34-8609-C6E189015873}" type="datetimeFigureOut">
              <a:rPr lang="en-GB" smtClean="0"/>
              <a:t>21/02/2023</a:t>
            </a:fld>
            <a:endParaRPr lang="en-GB"/>
          </a:p>
        </p:txBody>
      </p:sp>
      <p:sp>
        <p:nvSpPr>
          <p:cNvPr id="5" name="Footer Placeholder 4">
            <a:extLst>
              <a:ext uri="{FF2B5EF4-FFF2-40B4-BE49-F238E27FC236}">
                <a16:creationId xmlns:a16="http://schemas.microsoft.com/office/drawing/2014/main" id="{2E2BEB58-E308-D0B2-6ABE-60C4F13E38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12BD214-9ABC-A3CF-C1D1-C05FA3F15E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EBE1E0-2E64-40E5-9351-4A3143F53160}" type="slidenum">
              <a:rPr lang="en-GB" smtClean="0"/>
              <a:t>‹#›</a:t>
            </a:fld>
            <a:endParaRPr lang="en-GB"/>
          </a:p>
        </p:txBody>
      </p:sp>
    </p:spTree>
    <p:extLst>
      <p:ext uri="{BB962C8B-B14F-4D97-AF65-F5344CB8AC3E}">
        <p14:creationId xmlns:p14="http://schemas.microsoft.com/office/powerpoint/2010/main" val="967576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2" r:id="rId12"/>
    <p:sldLayoutId id="214748368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AFB9B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EC9D9B-6362-4BC3-8C54-A2316CB0BB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8E2D1A-C892-4CBE-9ADE-6597510C41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Box 11">
            <a:extLst>
              <a:ext uri="{FF2B5EF4-FFF2-40B4-BE49-F238E27FC236}">
                <a16:creationId xmlns:a16="http://schemas.microsoft.com/office/drawing/2014/main" id="{1320A3A8-69A7-4674-833B-00874BD0B5BA}"/>
              </a:ext>
            </a:extLst>
          </p:cNvPr>
          <p:cNvSpPr txBox="1"/>
          <p:nvPr userDrawn="1"/>
        </p:nvSpPr>
        <p:spPr>
          <a:xfrm>
            <a:off x="11661083" y="159488"/>
            <a:ext cx="324000" cy="324000"/>
          </a:xfrm>
          <a:prstGeom prst="rect">
            <a:avLst/>
          </a:prstGeom>
          <a:noFill/>
          <a:ln w="6350">
            <a:solidFill>
              <a:schemeClr val="tx1"/>
            </a:solidFill>
          </a:ln>
        </p:spPr>
        <p:txBody>
          <a:bodyPr wrap="square" rtlCol="0" anchor="ctr">
            <a:spAutoFit/>
          </a:bodyPr>
          <a:lstStyle/>
          <a:p>
            <a:pPr algn="ctr"/>
            <a:fld id="{3BD31F1A-9B03-4975-BEE4-DC3E4F742477}" type="slidenum">
              <a:rPr lang="en-GB" sz="800" b="0" smtClean="0">
                <a:latin typeface="Arial" panose="020B0604020202020204" pitchFamily="34" charset="0"/>
                <a:cs typeface="Arial" panose="020B0604020202020204" pitchFamily="34" charset="0"/>
              </a:rPr>
              <a:pPr algn="ctr"/>
              <a:t>‹#›</a:t>
            </a:fld>
            <a:endParaRPr lang="en-GB" sz="900" b="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27A4BD5C-1771-467C-AFAB-69AC61D9A419}"/>
              </a:ext>
            </a:extLst>
          </p:cNvPr>
          <p:cNvSpPr/>
          <p:nvPr userDrawn="1"/>
        </p:nvSpPr>
        <p:spPr>
          <a:xfrm>
            <a:off x="206916" y="159488"/>
            <a:ext cx="11778167" cy="654965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Tree>
    <p:extLst>
      <p:ext uri="{BB962C8B-B14F-4D97-AF65-F5344CB8AC3E}">
        <p14:creationId xmlns:p14="http://schemas.microsoft.com/office/powerpoint/2010/main" val="1693595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9" r:id="rId18"/>
    <p:sldLayoutId id="2147483680" r:id="rId19"/>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Get Online Greater Manchester: digital inclusion pilot for social housing residents</a:t>
            </a:r>
          </a:p>
        </p:txBody>
      </p:sp>
      <p:sp>
        <p:nvSpPr>
          <p:cNvPr id="3" name="Text Placeholder 2"/>
          <p:cNvSpPr>
            <a:spLocks noGrp="1"/>
          </p:cNvSpPr>
          <p:nvPr>
            <p:ph type="body" idx="1"/>
          </p:nvPr>
        </p:nvSpPr>
        <p:spPr/>
        <p:txBody>
          <a:bodyPr vert="horz" lIns="0" tIns="0" rIns="0" bIns="0" rtlCol="0" anchor="t">
            <a:normAutofit/>
          </a:bodyPr>
          <a:lstStyle/>
          <a:p>
            <a:r>
              <a:rPr lang="en-GB" sz="2400" b="1" dirty="0">
                <a:latin typeface="Arial" panose="020B0604020202020204" pitchFamily="34" charset="0"/>
                <a:cs typeface="Arial" panose="020B0604020202020204" pitchFamily="34" charset="0"/>
              </a:rPr>
              <a:t>John Steward, Head of Digital Infrastructure,  </a:t>
            </a:r>
          </a:p>
          <a:p>
            <a:r>
              <a:rPr lang="en-GB" sz="2400" b="1" dirty="0">
                <a:latin typeface="Arial" panose="020B0604020202020204" pitchFamily="34" charset="0"/>
                <a:cs typeface="Arial" panose="020B0604020202020204" pitchFamily="34" charset="0"/>
              </a:rPr>
              <a:t>Greater Manchester Combined Authority</a:t>
            </a:r>
            <a:endParaRPr lang="en-GB" sz="32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  </a:t>
            </a:r>
          </a:p>
          <a:p>
            <a:r>
              <a:rPr lang="en-GB" sz="2400" b="1" dirty="0">
                <a:latin typeface="Arial" panose="020B0604020202020204" pitchFamily="34" charset="0"/>
                <a:cs typeface="Arial" panose="020B0604020202020204" pitchFamily="34" charset="0"/>
              </a:rPr>
              <a:t>#FixTheDigitalDivide</a:t>
            </a:r>
          </a:p>
          <a:p>
            <a:r>
              <a:rPr lang="en-GB" sz="2400" b="1"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4"/>
          </p:nvPr>
        </p:nvSpPr>
        <p:spPr/>
        <p:txBody>
          <a:bodyPr/>
          <a:lstStyle/>
          <a:p>
            <a:fld id="{566E36BB-22A6-449A-BA1E-9EE9807B7D04}" type="slidenum">
              <a:rPr lang="en-GB" smtClean="0"/>
              <a:pPr/>
              <a:t>1</a:t>
            </a:fld>
            <a:endParaRPr lang="en-GB"/>
          </a:p>
        </p:txBody>
      </p:sp>
    </p:spTree>
    <p:extLst>
      <p:ext uri="{BB962C8B-B14F-4D97-AF65-F5344CB8AC3E}">
        <p14:creationId xmlns:p14="http://schemas.microsoft.com/office/powerpoint/2010/main" val="348250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982E2-73E7-FE0D-0A92-CC2DE2BF9768}"/>
              </a:ext>
            </a:extLst>
          </p:cNvPr>
          <p:cNvSpPr>
            <a:spLocks noGrp="1"/>
          </p:cNvSpPr>
          <p:nvPr>
            <p:ph type="title"/>
          </p:nvPr>
        </p:nvSpPr>
        <p:spPr/>
        <p:txBody>
          <a:bodyPr/>
          <a:lstStyle/>
          <a:p>
            <a:r>
              <a:rPr lang="en-US" dirty="0"/>
              <a:t>Housing Providers</a:t>
            </a:r>
          </a:p>
        </p:txBody>
      </p:sp>
      <p:sp>
        <p:nvSpPr>
          <p:cNvPr id="3" name="Content Placeholder 2">
            <a:extLst>
              <a:ext uri="{FF2B5EF4-FFF2-40B4-BE49-F238E27FC236}">
                <a16:creationId xmlns:a16="http://schemas.microsoft.com/office/drawing/2014/main" id="{5F89357A-DEBA-12CE-F055-28E0612A5687}"/>
              </a:ext>
            </a:extLst>
          </p:cNvPr>
          <p:cNvSpPr>
            <a:spLocks noGrp="1"/>
          </p:cNvSpPr>
          <p:nvPr>
            <p:ph idx="1"/>
          </p:nvPr>
        </p:nvSpPr>
        <p:spPr/>
        <p:txBody>
          <a:bodyPr/>
          <a:lstStyle/>
          <a:p>
            <a:r>
              <a:rPr lang="en-US" dirty="0"/>
              <a:t>Frontline realities</a:t>
            </a:r>
          </a:p>
          <a:p>
            <a:pPr lvl="1"/>
            <a:r>
              <a:rPr lang="en-US" dirty="0"/>
              <a:t>A real commitment from the Social Housing Providers to address digital inclusion issues</a:t>
            </a:r>
          </a:p>
          <a:p>
            <a:pPr lvl="1"/>
            <a:r>
              <a:rPr lang="en-US" dirty="0"/>
              <a:t>However…</a:t>
            </a:r>
          </a:p>
          <a:p>
            <a:pPr lvl="1"/>
            <a:r>
              <a:rPr lang="en-US" dirty="0"/>
              <a:t>Providers and their staff are key frontline service for their tenants</a:t>
            </a:r>
          </a:p>
          <a:p>
            <a:pPr lvl="2"/>
            <a:r>
              <a:rPr lang="en-US" dirty="0"/>
              <a:t>Many tenants are feeling some of the most profound effects of the cost of living crisis.</a:t>
            </a:r>
          </a:p>
          <a:p>
            <a:pPr lvl="2"/>
            <a:r>
              <a:rPr lang="en-US" dirty="0"/>
              <a:t> Colleagues within the </a:t>
            </a:r>
            <a:r>
              <a:rPr lang="en-US" dirty="0" err="1"/>
              <a:t>organisations</a:t>
            </a:r>
            <a:r>
              <a:rPr lang="en-US" dirty="0"/>
              <a:t> are dealing with these issues alongside digital inclusion:</a:t>
            </a:r>
          </a:p>
          <a:p>
            <a:pPr lvl="3"/>
            <a:r>
              <a:rPr lang="en-US" dirty="0"/>
              <a:t>setting up warm hubs</a:t>
            </a:r>
          </a:p>
          <a:p>
            <a:pPr lvl="3"/>
            <a:r>
              <a:rPr lang="en-US" dirty="0"/>
              <a:t>trying to identify the appropriate benefits/support to alleviate the effects of the cost of living/energy crisis</a:t>
            </a:r>
          </a:p>
        </p:txBody>
      </p:sp>
    </p:spTree>
    <p:extLst>
      <p:ext uri="{BB962C8B-B14F-4D97-AF65-F5344CB8AC3E}">
        <p14:creationId xmlns:p14="http://schemas.microsoft.com/office/powerpoint/2010/main" val="3700107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25C06-7487-0CB8-03C8-AC2EF2FB11D8}"/>
              </a:ext>
            </a:extLst>
          </p:cNvPr>
          <p:cNvSpPr>
            <a:spLocks noGrp="1"/>
          </p:cNvSpPr>
          <p:nvPr>
            <p:ph type="title"/>
          </p:nvPr>
        </p:nvSpPr>
        <p:spPr/>
        <p:txBody>
          <a:bodyPr/>
          <a:lstStyle/>
          <a:p>
            <a:r>
              <a:rPr lang="en-US" dirty="0"/>
              <a:t>Social Tariffs </a:t>
            </a:r>
          </a:p>
        </p:txBody>
      </p:sp>
      <p:sp>
        <p:nvSpPr>
          <p:cNvPr id="4" name="Content Placeholder 3">
            <a:extLst>
              <a:ext uri="{FF2B5EF4-FFF2-40B4-BE49-F238E27FC236}">
                <a16:creationId xmlns:a16="http://schemas.microsoft.com/office/drawing/2014/main" id="{25ABBDE3-1259-4DE5-BEFD-679837942A8F}"/>
              </a:ext>
            </a:extLst>
          </p:cNvPr>
          <p:cNvSpPr>
            <a:spLocks noGrp="1"/>
          </p:cNvSpPr>
          <p:nvPr>
            <p:ph sz="half" idx="1"/>
          </p:nvPr>
        </p:nvSpPr>
        <p:spPr/>
        <p:txBody>
          <a:bodyPr>
            <a:normAutofit fontScale="70000" lnSpcReduction="20000"/>
          </a:bodyPr>
          <a:lstStyle/>
          <a:p>
            <a:r>
              <a:rPr lang="en-US" dirty="0"/>
              <a:t>Message still not getting through</a:t>
            </a:r>
          </a:p>
          <a:p>
            <a:r>
              <a:rPr lang="en-US" dirty="0"/>
              <a:t>Nationally 2/3</a:t>
            </a:r>
            <a:r>
              <a:rPr lang="en-US" baseline="30000" dirty="0"/>
              <a:t>rd</a:t>
            </a:r>
            <a:r>
              <a:rPr lang="en-US" dirty="0"/>
              <a:t> Not aware</a:t>
            </a:r>
          </a:p>
          <a:p>
            <a:r>
              <a:rPr lang="en-US" dirty="0"/>
              <a:t>Nationally close to 40% who they are targeted at don’t think they are for them</a:t>
            </a:r>
          </a:p>
          <a:p>
            <a:r>
              <a:rPr lang="en-US" dirty="0"/>
              <a:t>Locally in our data so far 50% who responded are not interested in a social tariff</a:t>
            </a:r>
          </a:p>
          <a:p>
            <a:r>
              <a:rPr lang="en-US" dirty="0"/>
              <a:t>Majority 80%of those who are offline and could take a social tariff are not interested</a:t>
            </a:r>
          </a:p>
          <a:p>
            <a:r>
              <a:rPr lang="en-US" dirty="0"/>
              <a:t>Big concerns over practicality and contracts</a:t>
            </a:r>
          </a:p>
          <a:p>
            <a:r>
              <a:rPr lang="en-US" dirty="0"/>
              <a:t>Sweet spot of about £10 per month and no tie in</a:t>
            </a:r>
          </a:p>
          <a:p>
            <a:r>
              <a:rPr lang="en-US" dirty="0"/>
              <a:t>But Social Tariffs may be below our nationally identified MDLS for households with families – ok for an individual maybe</a:t>
            </a:r>
          </a:p>
          <a:p>
            <a:endParaRPr lang="en-US" dirty="0"/>
          </a:p>
          <a:p>
            <a:endParaRPr lang="en-US" dirty="0"/>
          </a:p>
        </p:txBody>
      </p:sp>
      <p:graphicFrame>
        <p:nvGraphicFramePr>
          <p:cNvPr id="6" name="Content Placeholder 3" descr="A bar graph showing results from a survey. The question was &quot;how much would you be happy to pay for a social tariff broadband only package?&quot;&#10;&#10;The results of the survey are as follows:&#10;&#10;9 said it &quot;depends on offer&quot;&#10;11 said £0-£5&#10;33 said £6-£10&#10;84, the biggest group, said £11-£15&#10;7 said £16-£20&#10;and 3 said £30+ if it includes TV or other services&#10;&#10;In summary, the most reasonable price for Internet Service Providers to offer affordable social housing tariffs is between £10-£12.">
            <a:extLst>
              <a:ext uri="{FF2B5EF4-FFF2-40B4-BE49-F238E27FC236}">
                <a16:creationId xmlns:a16="http://schemas.microsoft.com/office/drawing/2014/main" id="{978EB5BB-DB6C-9040-2BB3-9FE18DA8E196}"/>
              </a:ext>
            </a:extLst>
          </p:cNvPr>
          <p:cNvGraphicFramePr>
            <a:graphicFrameLocks noGrp="1"/>
          </p:cNvGraphicFramePr>
          <p:nvPr>
            <p:ph sz="half" idx="2"/>
            <p:extLst>
              <p:ext uri="{D42A27DB-BD31-4B8C-83A1-F6EECF244321}">
                <p14:modId xmlns:p14="http://schemas.microsoft.com/office/powerpoint/2010/main" val="3225768601"/>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8969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37115-01AC-A55F-40E3-E8BFF29622CC}"/>
              </a:ext>
            </a:extLst>
          </p:cNvPr>
          <p:cNvSpPr>
            <a:spLocks noGrp="1"/>
          </p:cNvSpPr>
          <p:nvPr>
            <p:ph type="title"/>
          </p:nvPr>
        </p:nvSpPr>
        <p:spPr/>
        <p:txBody>
          <a:bodyPr/>
          <a:lstStyle/>
          <a:p>
            <a:r>
              <a:rPr lang="en-US" dirty="0"/>
              <a:t>Broadband and mobile</a:t>
            </a:r>
          </a:p>
        </p:txBody>
      </p:sp>
      <p:sp>
        <p:nvSpPr>
          <p:cNvPr id="3" name="Content Placeholder 2">
            <a:extLst>
              <a:ext uri="{FF2B5EF4-FFF2-40B4-BE49-F238E27FC236}">
                <a16:creationId xmlns:a16="http://schemas.microsoft.com/office/drawing/2014/main" id="{51135F6D-7A88-FA3B-E9C3-FF0420076633}"/>
              </a:ext>
            </a:extLst>
          </p:cNvPr>
          <p:cNvSpPr>
            <a:spLocks noGrp="1"/>
          </p:cNvSpPr>
          <p:nvPr>
            <p:ph sz="half" idx="2"/>
          </p:nvPr>
        </p:nvSpPr>
        <p:spPr/>
        <p:txBody>
          <a:bodyPr>
            <a:normAutofit lnSpcReduction="10000"/>
          </a:bodyPr>
          <a:lstStyle/>
          <a:p>
            <a:r>
              <a:rPr lang="en-US" dirty="0"/>
              <a:t>From both the MDSL work and interviews with residents so far:</a:t>
            </a:r>
          </a:p>
          <a:p>
            <a:pPr lvl="1"/>
            <a:r>
              <a:rPr lang="en-US" dirty="0"/>
              <a:t>Mobile data is necessary but not sufficient – must have but may not be enough</a:t>
            </a:r>
          </a:p>
          <a:p>
            <a:pPr lvl="2"/>
            <a:r>
              <a:rPr lang="en-US" dirty="0"/>
              <a:t>You can get by on mobile data, and it is really a last “line of </a:t>
            </a:r>
            <a:r>
              <a:rPr lang="en-US" dirty="0" err="1"/>
              <a:t>defence</a:t>
            </a:r>
            <a:r>
              <a:rPr lang="en-US" dirty="0"/>
              <a:t>”</a:t>
            </a:r>
          </a:p>
          <a:p>
            <a:pPr lvl="2"/>
            <a:r>
              <a:rPr lang="en-US" dirty="0"/>
              <a:t>Data on top of broadband is what provides real benefit to citizens</a:t>
            </a:r>
          </a:p>
          <a:p>
            <a:pPr lvl="3"/>
            <a:r>
              <a:rPr lang="en-US" dirty="0"/>
              <a:t>Its Quality access </a:t>
            </a:r>
            <a:r>
              <a:rPr lang="en-US" b="1" dirty="0"/>
              <a:t>and</a:t>
            </a:r>
            <a:r>
              <a:rPr lang="en-US" dirty="0"/>
              <a:t> Mobility</a:t>
            </a:r>
          </a:p>
          <a:p>
            <a:pPr lvl="2"/>
            <a:r>
              <a:rPr lang="en-US" dirty="0"/>
              <a:t>Anecdotal but people who are mobile only often like places “to be / do digital”</a:t>
            </a:r>
          </a:p>
        </p:txBody>
      </p:sp>
      <p:graphicFrame>
        <p:nvGraphicFramePr>
          <p:cNvPr id="6" name="Content Placeholder 9" descr="A bar chart showing results from a survey. The question was: &quot;What is the main way that you access the internet when you are at home?&quot;&#10;&#10;The results are by percentage. The most common ways of accessing the internet are: Laptop/Tablet on Broadband/Wifi, Mobilie on Broadband/Wifi or Mobile on data. ">
            <a:extLst>
              <a:ext uri="{FF2B5EF4-FFF2-40B4-BE49-F238E27FC236}">
                <a16:creationId xmlns:a16="http://schemas.microsoft.com/office/drawing/2014/main" id="{5945B63B-5B63-55FF-FEDD-7A28A4B32186}"/>
              </a:ext>
            </a:extLst>
          </p:cNvPr>
          <p:cNvGraphicFramePr>
            <a:graphicFrameLocks noGrp="1"/>
          </p:cNvGraphicFramePr>
          <p:nvPr>
            <p:ph sz="quarter" idx="4"/>
            <p:extLst>
              <p:ext uri="{D42A27DB-BD31-4B8C-83A1-F6EECF244321}">
                <p14:modId xmlns:p14="http://schemas.microsoft.com/office/powerpoint/2010/main" val="522292377"/>
              </p:ext>
            </p:extLst>
          </p:nvPr>
        </p:nvGraphicFramePr>
        <p:xfrm>
          <a:off x="6169024" y="1844675"/>
          <a:ext cx="5183188"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0196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E0441-B33C-58E5-A56A-80C6A7124972}"/>
              </a:ext>
            </a:extLst>
          </p:cNvPr>
          <p:cNvSpPr>
            <a:spLocks noGrp="1"/>
          </p:cNvSpPr>
          <p:nvPr>
            <p:ph type="title"/>
          </p:nvPr>
        </p:nvSpPr>
        <p:spPr/>
        <p:txBody>
          <a:bodyPr/>
          <a:lstStyle/>
          <a:p>
            <a:r>
              <a:rPr lang="en-US" dirty="0"/>
              <a:t>Interventions and skills</a:t>
            </a:r>
          </a:p>
        </p:txBody>
      </p:sp>
      <p:sp>
        <p:nvSpPr>
          <p:cNvPr id="3" name="Content Placeholder 2">
            <a:extLst>
              <a:ext uri="{FF2B5EF4-FFF2-40B4-BE49-F238E27FC236}">
                <a16:creationId xmlns:a16="http://schemas.microsoft.com/office/drawing/2014/main" id="{C45F0442-0CDE-A392-EBB7-FED3D7B93EEB}"/>
              </a:ext>
            </a:extLst>
          </p:cNvPr>
          <p:cNvSpPr>
            <a:spLocks noGrp="1"/>
          </p:cNvSpPr>
          <p:nvPr>
            <p:ph idx="1"/>
          </p:nvPr>
        </p:nvSpPr>
        <p:spPr/>
        <p:txBody>
          <a:bodyPr/>
          <a:lstStyle/>
          <a:p>
            <a:r>
              <a:rPr lang="en-US" dirty="0"/>
              <a:t>Experience of interventions being transitory</a:t>
            </a:r>
          </a:p>
          <a:p>
            <a:pPr lvl="1"/>
            <a:r>
              <a:rPr lang="en-US" dirty="0"/>
              <a:t>Experience of support falling off after 6 months / year / end of project</a:t>
            </a:r>
          </a:p>
          <a:p>
            <a:pPr lvl="1"/>
            <a:r>
              <a:rPr lang="en-US" dirty="0"/>
              <a:t>Equipment loaned/given/shared is often older/cheaper with short shelf life</a:t>
            </a:r>
          </a:p>
          <a:p>
            <a:r>
              <a:rPr lang="en-US" dirty="0"/>
              <a:t>Moving beyond functional skills in support and training is a challenge</a:t>
            </a:r>
          </a:p>
          <a:p>
            <a:pPr lvl="1"/>
            <a:r>
              <a:rPr lang="en-US" dirty="0"/>
              <a:t>It’s the skills for confident safe use that people fall short on</a:t>
            </a:r>
          </a:p>
          <a:p>
            <a:pPr marL="0" indent="0">
              <a:buNone/>
            </a:pPr>
            <a:endParaRPr lang="en-US" dirty="0"/>
          </a:p>
        </p:txBody>
      </p:sp>
    </p:spTree>
    <p:extLst>
      <p:ext uri="{BB962C8B-B14F-4D97-AF65-F5344CB8AC3E}">
        <p14:creationId xmlns:p14="http://schemas.microsoft.com/office/powerpoint/2010/main" val="664837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144D6-A957-0676-ED92-4CE4558EA061}"/>
              </a:ext>
            </a:extLst>
          </p:cNvPr>
          <p:cNvSpPr>
            <a:spLocks noGrp="1"/>
          </p:cNvSpPr>
          <p:nvPr>
            <p:ph type="title"/>
          </p:nvPr>
        </p:nvSpPr>
        <p:spPr>
          <a:xfrm>
            <a:off x="838200" y="365125"/>
            <a:ext cx="10515600" cy="1325563"/>
          </a:xfrm>
        </p:spPr>
        <p:txBody>
          <a:bodyPr anchor="ctr">
            <a:normAutofit/>
          </a:bodyPr>
          <a:lstStyle/>
          <a:p>
            <a:r>
              <a:rPr lang="en-US" dirty="0"/>
              <a:t>Links to other projects</a:t>
            </a:r>
          </a:p>
        </p:txBody>
      </p:sp>
      <p:sp>
        <p:nvSpPr>
          <p:cNvPr id="3" name="Content Placeholder 2">
            <a:extLst>
              <a:ext uri="{FF2B5EF4-FFF2-40B4-BE49-F238E27FC236}">
                <a16:creationId xmlns:a16="http://schemas.microsoft.com/office/drawing/2014/main" id="{803BDF26-41E9-75D1-E80C-BD312E693052}"/>
              </a:ext>
            </a:extLst>
          </p:cNvPr>
          <p:cNvSpPr>
            <a:spLocks noGrp="1"/>
          </p:cNvSpPr>
          <p:nvPr>
            <p:ph idx="1"/>
          </p:nvPr>
        </p:nvSpPr>
        <p:spPr>
          <a:xfrm>
            <a:off x="838200" y="1825625"/>
            <a:ext cx="10515600" cy="4667250"/>
          </a:xfrm>
        </p:spPr>
        <p:txBody>
          <a:bodyPr>
            <a:normAutofit/>
          </a:bodyPr>
          <a:lstStyle/>
          <a:p>
            <a:r>
              <a:rPr lang="en-US" sz="2200"/>
              <a:t>Minimum Digital Living Standard</a:t>
            </a:r>
          </a:p>
          <a:p>
            <a:pPr lvl="1"/>
            <a:r>
              <a:rPr lang="en-US" sz="2200"/>
              <a:t>From our national project: “A minimum digital standard of living includes, but is more than having accessible internet, adequate equipment, and the skills, knowledge, and support people need. It is about being able to communicate, connect, and engage with opportunities safely and with confidence”</a:t>
            </a:r>
          </a:p>
          <a:p>
            <a:pPr lvl="1"/>
            <a:r>
              <a:rPr lang="en-US" sz="2200"/>
              <a:t>Basket of goods services, support, and skills needed to meet this has been defined for Households with children.  Full details to be published in February along with Welsh Government.</a:t>
            </a:r>
          </a:p>
          <a:p>
            <a:pPr lvl="1"/>
            <a:r>
              <a:rPr lang="en-US" sz="2200"/>
              <a:t>Three key areas of need:</a:t>
            </a:r>
          </a:p>
          <a:p>
            <a:pPr lvl="2"/>
            <a:r>
              <a:rPr lang="en-US" sz="2200"/>
              <a:t>Access and basic equipment</a:t>
            </a:r>
          </a:p>
          <a:p>
            <a:pPr lvl="2"/>
            <a:r>
              <a:rPr lang="en-US" sz="2200"/>
              <a:t>Functional skills</a:t>
            </a:r>
          </a:p>
          <a:p>
            <a:pPr lvl="2"/>
            <a:r>
              <a:rPr lang="en-US" sz="2200"/>
              <a:t>Skills for safety and confidence</a:t>
            </a:r>
          </a:p>
          <a:p>
            <a:pPr lvl="1"/>
            <a:endParaRPr lang="en-US" sz="2200"/>
          </a:p>
        </p:txBody>
      </p:sp>
    </p:spTree>
    <p:extLst>
      <p:ext uri="{BB962C8B-B14F-4D97-AF65-F5344CB8AC3E}">
        <p14:creationId xmlns:p14="http://schemas.microsoft.com/office/powerpoint/2010/main" val="1351508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D8E3D-B02D-BFF6-2E51-EF8E92C96505}"/>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D07DD6BF-A908-858C-7263-8B04EF119799}"/>
              </a:ext>
            </a:extLst>
          </p:cNvPr>
          <p:cNvSpPr>
            <a:spLocks noGrp="1"/>
          </p:cNvSpPr>
          <p:nvPr>
            <p:ph idx="1"/>
          </p:nvPr>
        </p:nvSpPr>
        <p:spPr/>
        <p:txBody>
          <a:bodyPr>
            <a:normAutofit fontScale="85000" lnSpcReduction="20000"/>
          </a:bodyPr>
          <a:lstStyle/>
          <a:p>
            <a:r>
              <a:rPr lang="en-US" dirty="0"/>
              <a:t>Local partnership is key</a:t>
            </a:r>
          </a:p>
          <a:p>
            <a:r>
              <a:rPr lang="en-US" dirty="0"/>
              <a:t>Skills are a bit of Cinderella issues in the </a:t>
            </a:r>
            <a:r>
              <a:rPr lang="en-US" dirty="0" err="1"/>
              <a:t>programme</a:t>
            </a:r>
            <a:r>
              <a:rPr lang="en-US" dirty="0"/>
              <a:t> but becoming key in things like MDLS and other measures</a:t>
            </a:r>
          </a:p>
          <a:p>
            <a:r>
              <a:rPr lang="en-US" dirty="0"/>
              <a:t>Social housing providers are at the nexus of issues for digital inclusion</a:t>
            </a:r>
          </a:p>
          <a:p>
            <a:pPr lvl="1"/>
            <a:r>
              <a:rPr lang="en-US" dirty="0"/>
              <a:t>But they are for lots of other things too (health, wellbeing, aging, cost-of-living)</a:t>
            </a:r>
          </a:p>
          <a:p>
            <a:pPr lvl="1"/>
            <a:r>
              <a:rPr lang="en-US" dirty="0"/>
              <a:t>They need to have or be supported to have dedicated DI lead role</a:t>
            </a:r>
          </a:p>
          <a:p>
            <a:r>
              <a:rPr lang="en-US" dirty="0"/>
              <a:t>Landlords in general may need to be supported/required/helped to provide a minimum digital offer to tenants to support their access to services</a:t>
            </a:r>
          </a:p>
          <a:p>
            <a:r>
              <a:rPr lang="en-US" dirty="0"/>
              <a:t>ISPs can be a core part of delivering solutions but:</a:t>
            </a:r>
          </a:p>
          <a:p>
            <a:pPr lvl="1"/>
            <a:r>
              <a:rPr lang="en-US" dirty="0"/>
              <a:t>Partnerships need to be long term and integrated</a:t>
            </a:r>
          </a:p>
          <a:p>
            <a:pPr lvl="1"/>
            <a:r>
              <a:rPr lang="en-US" dirty="0"/>
              <a:t>Other provider solutions (local networks) may also have a role</a:t>
            </a:r>
          </a:p>
          <a:p>
            <a:r>
              <a:rPr lang="en-US" dirty="0"/>
              <a:t>National UK debate and action on DI is limited at moment</a:t>
            </a:r>
          </a:p>
          <a:p>
            <a:pPr lvl="1"/>
            <a:r>
              <a:rPr lang="en-US" dirty="0"/>
              <a:t>As with Wales and Scotland there may need to be a clearer demand from regions</a:t>
            </a:r>
          </a:p>
          <a:p>
            <a:pPr lvl="2"/>
            <a:r>
              <a:rPr lang="en-US" dirty="0"/>
              <a:t>But splitting out national and devolved </a:t>
            </a:r>
            <a:r>
              <a:rPr lang="en-US" dirty="0" err="1"/>
              <a:t>opportunites</a:t>
            </a:r>
            <a:endParaRPr lang="en-US" dirty="0"/>
          </a:p>
          <a:p>
            <a:pPr lvl="1"/>
            <a:endParaRPr lang="en-US" dirty="0"/>
          </a:p>
          <a:p>
            <a:pPr lvl="1"/>
            <a:endParaRPr lang="en-US" dirty="0"/>
          </a:p>
        </p:txBody>
      </p:sp>
    </p:spTree>
    <p:extLst>
      <p:ext uri="{BB962C8B-B14F-4D97-AF65-F5344CB8AC3E}">
        <p14:creationId xmlns:p14="http://schemas.microsoft.com/office/powerpoint/2010/main" val="2096806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A6B50-07EE-6BAA-8AF6-78313738C3C9}"/>
              </a:ext>
            </a:extLst>
          </p:cNvPr>
          <p:cNvSpPr>
            <a:spLocks noGrp="1"/>
          </p:cNvSpPr>
          <p:nvPr>
            <p:ph type="title"/>
          </p:nvPr>
        </p:nvSpPr>
        <p:spPr/>
        <p:txBody>
          <a:bodyPr>
            <a:noAutofit/>
          </a:bodyPr>
          <a:lstStyle/>
          <a:p>
            <a:r>
              <a:rPr lang="en-US" sz="3200" dirty="0"/>
              <a:t>GMCA Social Housing Pilot</a:t>
            </a:r>
            <a:br>
              <a:rPr lang="en-US" sz="3200" dirty="0"/>
            </a:br>
            <a:r>
              <a:rPr lang="en-US" sz="3200" dirty="0"/>
              <a:t>Local Government and Review of findings so far</a:t>
            </a:r>
          </a:p>
        </p:txBody>
      </p:sp>
      <p:sp>
        <p:nvSpPr>
          <p:cNvPr id="3" name="Subtitle 2">
            <a:extLst>
              <a:ext uri="{FF2B5EF4-FFF2-40B4-BE49-F238E27FC236}">
                <a16:creationId xmlns:a16="http://schemas.microsoft.com/office/drawing/2014/main" id="{BD092BF1-6C7C-101F-C441-870714FCC571}"/>
              </a:ext>
            </a:extLst>
          </p:cNvPr>
          <p:cNvSpPr>
            <a:spLocks noGrp="1"/>
          </p:cNvSpPr>
          <p:nvPr>
            <p:ph type="body" idx="1"/>
          </p:nvPr>
        </p:nvSpPr>
        <p:spPr>
          <a:xfrm>
            <a:off x="478924" y="3429000"/>
            <a:ext cx="10515600" cy="2720235"/>
          </a:xfrm>
        </p:spPr>
        <p:txBody>
          <a:bodyPr/>
          <a:lstStyle/>
          <a:p>
            <a:endParaRPr lang="en-US" dirty="0"/>
          </a:p>
          <a:p>
            <a:r>
              <a:rPr lang="en-US" sz="2800" dirty="0"/>
              <a:t>Simeon Yates, University of Liverpool</a:t>
            </a:r>
          </a:p>
        </p:txBody>
      </p:sp>
    </p:spTree>
    <p:extLst>
      <p:ext uri="{BB962C8B-B14F-4D97-AF65-F5344CB8AC3E}">
        <p14:creationId xmlns:p14="http://schemas.microsoft.com/office/powerpoint/2010/main" val="170494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4166C-CA78-2508-1FD0-60CB23DA6F4C}"/>
              </a:ext>
            </a:extLst>
          </p:cNvPr>
          <p:cNvSpPr>
            <a:spLocks noGrp="1"/>
          </p:cNvSpPr>
          <p:nvPr>
            <p:ph type="title"/>
          </p:nvPr>
        </p:nvSpPr>
        <p:spPr/>
        <p:txBody>
          <a:bodyPr/>
          <a:lstStyle/>
          <a:p>
            <a:r>
              <a:rPr lang="en-US" dirty="0"/>
              <a:t>Topics to cover today</a:t>
            </a:r>
          </a:p>
        </p:txBody>
      </p:sp>
      <p:sp>
        <p:nvSpPr>
          <p:cNvPr id="3" name="Content Placeholder 2">
            <a:extLst>
              <a:ext uri="{FF2B5EF4-FFF2-40B4-BE49-F238E27FC236}">
                <a16:creationId xmlns:a16="http://schemas.microsoft.com/office/drawing/2014/main" id="{E6D12B6C-6574-3BE0-C8E7-1B59A9693720}"/>
              </a:ext>
            </a:extLst>
          </p:cNvPr>
          <p:cNvSpPr>
            <a:spLocks noGrp="1"/>
          </p:cNvSpPr>
          <p:nvPr>
            <p:ph idx="1"/>
          </p:nvPr>
        </p:nvSpPr>
        <p:spPr/>
        <p:txBody>
          <a:bodyPr/>
          <a:lstStyle/>
          <a:p>
            <a:r>
              <a:rPr lang="en-US" dirty="0"/>
              <a:t>Initial insights from Local Government perspectives</a:t>
            </a:r>
          </a:p>
          <a:p>
            <a:pPr lvl="1"/>
            <a:r>
              <a:rPr lang="en-US" dirty="0"/>
              <a:t>Data from interviews with GMCA Local Government</a:t>
            </a:r>
          </a:p>
          <a:p>
            <a:pPr lvl="1"/>
            <a:r>
              <a:rPr lang="en-US" dirty="0"/>
              <a:t>Some data from interviews with Welsh Local Government</a:t>
            </a:r>
          </a:p>
          <a:p>
            <a:pPr lvl="1"/>
            <a:r>
              <a:rPr lang="en-US" dirty="0"/>
              <a:t>Examples from other areas</a:t>
            </a:r>
          </a:p>
          <a:p>
            <a:r>
              <a:rPr lang="en-US" dirty="0"/>
              <a:t>Review of findings from work so far</a:t>
            </a:r>
          </a:p>
          <a:p>
            <a:pPr lvl="1"/>
            <a:r>
              <a:rPr lang="en-US" dirty="0"/>
              <a:t>Concluded work with Social Housing providers</a:t>
            </a:r>
          </a:p>
          <a:p>
            <a:pPr lvl="1"/>
            <a:r>
              <a:rPr lang="en-US" dirty="0"/>
              <a:t>Ongoing survey and focus group work</a:t>
            </a:r>
          </a:p>
          <a:p>
            <a:r>
              <a:rPr lang="en-US" dirty="0"/>
              <a:t>Relevant insights from other projects</a:t>
            </a:r>
          </a:p>
        </p:txBody>
      </p:sp>
    </p:spTree>
    <p:extLst>
      <p:ext uri="{BB962C8B-B14F-4D97-AF65-F5344CB8AC3E}">
        <p14:creationId xmlns:p14="http://schemas.microsoft.com/office/powerpoint/2010/main" val="2460326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70533-24B6-F7D6-DF85-27097B2E5BB6}"/>
              </a:ext>
            </a:extLst>
          </p:cNvPr>
          <p:cNvSpPr>
            <a:spLocks noGrp="1"/>
          </p:cNvSpPr>
          <p:nvPr>
            <p:ph type="title"/>
          </p:nvPr>
        </p:nvSpPr>
        <p:spPr>
          <a:xfrm>
            <a:off x="838200" y="265974"/>
            <a:ext cx="10515600" cy="1325563"/>
          </a:xfrm>
        </p:spPr>
        <p:txBody>
          <a:bodyPr>
            <a:normAutofit/>
          </a:bodyPr>
          <a:lstStyle/>
          <a:p>
            <a:pPr algn="ctr"/>
            <a:r>
              <a:rPr lang="en-US" sz="5400" b="1" dirty="0"/>
              <a:t>Local Government</a:t>
            </a:r>
          </a:p>
        </p:txBody>
      </p:sp>
    </p:spTree>
    <p:extLst>
      <p:ext uri="{BB962C8B-B14F-4D97-AF65-F5344CB8AC3E}">
        <p14:creationId xmlns:p14="http://schemas.microsoft.com/office/powerpoint/2010/main" val="1204813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0C266-D524-4E67-C490-64E628808F32}"/>
              </a:ext>
            </a:extLst>
          </p:cNvPr>
          <p:cNvSpPr>
            <a:spLocks noGrp="1"/>
          </p:cNvSpPr>
          <p:nvPr>
            <p:ph type="title"/>
          </p:nvPr>
        </p:nvSpPr>
        <p:spPr>
          <a:xfrm>
            <a:off x="838200" y="365125"/>
            <a:ext cx="10515600" cy="1325563"/>
          </a:xfrm>
        </p:spPr>
        <p:txBody>
          <a:bodyPr anchor="ctr">
            <a:normAutofit/>
          </a:bodyPr>
          <a:lstStyle/>
          <a:p>
            <a:r>
              <a:rPr lang="en-US" dirty="0"/>
              <a:t>Local government</a:t>
            </a:r>
          </a:p>
        </p:txBody>
      </p:sp>
      <p:sp>
        <p:nvSpPr>
          <p:cNvPr id="3" name="Content Placeholder 2">
            <a:extLst>
              <a:ext uri="{FF2B5EF4-FFF2-40B4-BE49-F238E27FC236}">
                <a16:creationId xmlns:a16="http://schemas.microsoft.com/office/drawing/2014/main" id="{5FE4A709-82C9-064D-2615-978AA3686FD4}"/>
              </a:ext>
            </a:extLst>
          </p:cNvPr>
          <p:cNvSpPr>
            <a:spLocks noGrp="1"/>
          </p:cNvSpPr>
          <p:nvPr>
            <p:ph idx="1"/>
          </p:nvPr>
        </p:nvSpPr>
        <p:spPr>
          <a:xfrm>
            <a:off x="838200" y="1825625"/>
            <a:ext cx="10515600" cy="4667250"/>
          </a:xfrm>
        </p:spPr>
        <p:txBody>
          <a:bodyPr>
            <a:normAutofit/>
          </a:bodyPr>
          <a:lstStyle/>
          <a:p>
            <a:r>
              <a:rPr lang="en-US" sz="2200"/>
              <a:t>Roles and resourcing</a:t>
            </a:r>
          </a:p>
          <a:p>
            <a:pPr lvl="1"/>
            <a:r>
              <a:rPr lang="en-US" sz="2200"/>
              <a:t>Not all Local Government Authorities have a dedicated Digital Inclusion lead</a:t>
            </a:r>
          </a:p>
          <a:p>
            <a:pPr lvl="1"/>
            <a:r>
              <a:rPr lang="en-US" sz="2200"/>
              <a:t>Some have digital strategies and oversight boards (e.g., MCC)</a:t>
            </a:r>
          </a:p>
          <a:p>
            <a:pPr lvl="1"/>
            <a:r>
              <a:rPr lang="en-US" sz="2200"/>
              <a:t>Location of DI leads – or person where DI work is focused – varies between LGAs</a:t>
            </a:r>
          </a:p>
          <a:p>
            <a:pPr lvl="2"/>
            <a:r>
              <a:rPr lang="en-US" sz="2200"/>
              <a:t>Adult education</a:t>
            </a:r>
          </a:p>
          <a:p>
            <a:pPr lvl="3"/>
            <a:r>
              <a:rPr lang="en-US" sz="2200"/>
              <a:t>Often building on prior digital skills interventions across a range of issues</a:t>
            </a:r>
          </a:p>
          <a:p>
            <a:pPr lvl="2"/>
            <a:r>
              <a:rPr lang="en-US" sz="2200"/>
              <a:t>Social housing</a:t>
            </a:r>
          </a:p>
          <a:p>
            <a:pPr lvl="3"/>
            <a:r>
              <a:rPr lang="en-US" sz="2200"/>
              <a:t>Where social housing is in house or local arms length</a:t>
            </a:r>
          </a:p>
          <a:p>
            <a:pPr lvl="1"/>
            <a:r>
              <a:rPr lang="en-US" sz="2200"/>
              <a:t>Resourcing of DI is patchy and cyclical/not constant</a:t>
            </a:r>
          </a:p>
          <a:p>
            <a:pPr lvl="2"/>
            <a:r>
              <a:rPr lang="en-US" sz="2200"/>
              <a:t>Often draws on budget of location where DI lead is based</a:t>
            </a:r>
          </a:p>
          <a:p>
            <a:pPr lvl="2"/>
            <a:endParaRPr lang="en-US" sz="2200"/>
          </a:p>
        </p:txBody>
      </p:sp>
    </p:spTree>
    <p:extLst>
      <p:ext uri="{BB962C8B-B14F-4D97-AF65-F5344CB8AC3E}">
        <p14:creationId xmlns:p14="http://schemas.microsoft.com/office/powerpoint/2010/main" val="3502101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26D6B-3D6E-EA96-20DD-31FBAE943F2A}"/>
              </a:ext>
            </a:extLst>
          </p:cNvPr>
          <p:cNvSpPr>
            <a:spLocks noGrp="1"/>
          </p:cNvSpPr>
          <p:nvPr>
            <p:ph type="title"/>
          </p:nvPr>
        </p:nvSpPr>
        <p:spPr>
          <a:xfrm>
            <a:off x="838200" y="365125"/>
            <a:ext cx="10515600" cy="1325563"/>
          </a:xfrm>
        </p:spPr>
        <p:txBody>
          <a:bodyPr anchor="ctr">
            <a:normAutofit/>
          </a:bodyPr>
          <a:lstStyle/>
          <a:p>
            <a:r>
              <a:rPr lang="en-US" dirty="0"/>
              <a:t>Local government</a:t>
            </a:r>
          </a:p>
        </p:txBody>
      </p:sp>
      <p:sp>
        <p:nvSpPr>
          <p:cNvPr id="3" name="Content Placeholder 2">
            <a:extLst>
              <a:ext uri="{FF2B5EF4-FFF2-40B4-BE49-F238E27FC236}">
                <a16:creationId xmlns:a16="http://schemas.microsoft.com/office/drawing/2014/main" id="{906668CA-A712-D4AA-FC1B-79063FB67523}"/>
              </a:ext>
            </a:extLst>
          </p:cNvPr>
          <p:cNvSpPr>
            <a:spLocks noGrp="1"/>
          </p:cNvSpPr>
          <p:nvPr>
            <p:ph idx="1"/>
          </p:nvPr>
        </p:nvSpPr>
        <p:spPr>
          <a:xfrm>
            <a:off x="838200" y="1825625"/>
            <a:ext cx="10515600" cy="4667250"/>
          </a:xfrm>
        </p:spPr>
        <p:txBody>
          <a:bodyPr>
            <a:normAutofit/>
          </a:bodyPr>
          <a:lstStyle/>
          <a:p>
            <a:r>
              <a:rPr lang="en-US" sz="2200"/>
              <a:t>Where and how to intervene?</a:t>
            </a:r>
          </a:p>
          <a:p>
            <a:pPr lvl="1"/>
            <a:r>
              <a:rPr lang="en-US" sz="2200"/>
              <a:t>Specific intervention – provision of training, kit, or infrastructure</a:t>
            </a:r>
          </a:p>
          <a:p>
            <a:pPr lvl="2"/>
            <a:r>
              <a:rPr lang="en-US" sz="2200"/>
              <a:t>Focus may relate to where DI is “owned”</a:t>
            </a:r>
          </a:p>
          <a:p>
            <a:pPr lvl="1"/>
            <a:r>
              <a:rPr lang="en-US" sz="2200"/>
              <a:t>Systemic engagement</a:t>
            </a:r>
          </a:p>
          <a:p>
            <a:pPr lvl="2"/>
            <a:r>
              <a:rPr lang="en-US" sz="2200"/>
              <a:t>Across the Local Government – examples we know of:</a:t>
            </a:r>
          </a:p>
          <a:p>
            <a:pPr lvl="3"/>
            <a:r>
              <a:rPr lang="en-US" sz="2200"/>
              <a:t>Leeds – 100% Digital Leeds</a:t>
            </a:r>
          </a:p>
          <a:p>
            <a:pPr lvl="3"/>
            <a:r>
              <a:rPr lang="en-US" sz="2200"/>
              <a:t>Oxford – we believe built into all strategies</a:t>
            </a:r>
          </a:p>
          <a:p>
            <a:pPr lvl="2"/>
            <a:r>
              <a:rPr lang="en-US" sz="2200"/>
              <a:t>Across local delivery infrastructure/ecosystems</a:t>
            </a:r>
          </a:p>
          <a:p>
            <a:pPr lvl="3"/>
            <a:r>
              <a:rPr lang="en-US" sz="2200"/>
              <a:t>Partial in many places</a:t>
            </a:r>
          </a:p>
          <a:p>
            <a:r>
              <a:rPr lang="en-US" sz="2200"/>
              <a:t>The key question – funding</a:t>
            </a:r>
          </a:p>
          <a:p>
            <a:pPr lvl="1"/>
            <a:r>
              <a:rPr lang="en-US" sz="2200"/>
              <a:t>Different Local Governments are utilizing different budgets to address DI</a:t>
            </a:r>
          </a:p>
        </p:txBody>
      </p:sp>
    </p:spTree>
    <p:extLst>
      <p:ext uri="{BB962C8B-B14F-4D97-AF65-F5344CB8AC3E}">
        <p14:creationId xmlns:p14="http://schemas.microsoft.com/office/powerpoint/2010/main" val="719582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BB81E-786A-9AE8-54AF-6D4F7EE13686}"/>
              </a:ext>
            </a:extLst>
          </p:cNvPr>
          <p:cNvSpPr>
            <a:spLocks noGrp="1"/>
          </p:cNvSpPr>
          <p:nvPr>
            <p:ph type="title"/>
          </p:nvPr>
        </p:nvSpPr>
        <p:spPr/>
        <p:txBody>
          <a:bodyPr/>
          <a:lstStyle/>
          <a:p>
            <a:r>
              <a:rPr lang="en-US" dirty="0"/>
              <a:t>Local government</a:t>
            </a:r>
          </a:p>
        </p:txBody>
      </p:sp>
      <p:sp>
        <p:nvSpPr>
          <p:cNvPr id="3" name="Content Placeholder 2">
            <a:extLst>
              <a:ext uri="{FF2B5EF4-FFF2-40B4-BE49-F238E27FC236}">
                <a16:creationId xmlns:a16="http://schemas.microsoft.com/office/drawing/2014/main" id="{67DFE29F-E947-36F2-B661-60F81FD93E2C}"/>
              </a:ext>
            </a:extLst>
          </p:cNvPr>
          <p:cNvSpPr>
            <a:spLocks noGrp="1"/>
          </p:cNvSpPr>
          <p:nvPr>
            <p:ph idx="1"/>
          </p:nvPr>
        </p:nvSpPr>
        <p:spPr/>
        <p:txBody>
          <a:bodyPr>
            <a:normAutofit/>
          </a:bodyPr>
          <a:lstStyle/>
          <a:p>
            <a:r>
              <a:rPr lang="en-US" dirty="0"/>
              <a:t>Policy and place leavers</a:t>
            </a:r>
          </a:p>
          <a:p>
            <a:pPr lvl="1"/>
            <a:r>
              <a:rPr lang="en-US" dirty="0"/>
              <a:t>Context not same for all Local Governments</a:t>
            </a:r>
          </a:p>
          <a:p>
            <a:pPr lvl="2"/>
            <a:r>
              <a:rPr lang="en-US" dirty="0"/>
              <a:t>Relationship to social housing – in house, arms length, or external</a:t>
            </a:r>
          </a:p>
          <a:p>
            <a:pPr lvl="3"/>
            <a:r>
              <a:rPr lang="en-US" dirty="0"/>
              <a:t>What role private landlords</a:t>
            </a:r>
          </a:p>
          <a:p>
            <a:pPr lvl="2"/>
            <a:r>
              <a:rPr lang="en-US" dirty="0"/>
              <a:t>Infrastructure</a:t>
            </a:r>
          </a:p>
          <a:p>
            <a:pPr lvl="3"/>
            <a:r>
              <a:rPr lang="en-US" dirty="0"/>
              <a:t>Digital and technical infrastructure – what can they influence/use?</a:t>
            </a:r>
          </a:p>
          <a:p>
            <a:pPr lvl="2"/>
            <a:r>
              <a:rPr lang="en-US" dirty="0"/>
              <a:t>Regional partners and 3</a:t>
            </a:r>
            <a:r>
              <a:rPr lang="en-US" baseline="30000" dirty="0"/>
              <a:t>rd</a:t>
            </a:r>
            <a:r>
              <a:rPr lang="en-US" dirty="0"/>
              <a:t> sector eco-systems</a:t>
            </a:r>
          </a:p>
          <a:p>
            <a:pPr lvl="3"/>
            <a:r>
              <a:rPr lang="en-US" dirty="0"/>
              <a:t>Who can they engage with to support delivery – especially of training/support</a:t>
            </a:r>
          </a:p>
          <a:p>
            <a:r>
              <a:rPr lang="en-US" dirty="0"/>
              <a:t>Other policy priorities</a:t>
            </a:r>
          </a:p>
          <a:p>
            <a:pPr lvl="1"/>
            <a:r>
              <a:rPr lang="en-US" dirty="0"/>
              <a:t>Health and wellbeing</a:t>
            </a:r>
          </a:p>
          <a:p>
            <a:pPr lvl="1"/>
            <a:r>
              <a:rPr lang="en-US" dirty="0"/>
              <a:t>Education</a:t>
            </a:r>
          </a:p>
          <a:p>
            <a:pPr lvl="1"/>
            <a:r>
              <a:rPr lang="en-US" dirty="0"/>
              <a:t>Regeneration</a:t>
            </a:r>
          </a:p>
        </p:txBody>
      </p:sp>
    </p:spTree>
    <p:extLst>
      <p:ext uri="{BB962C8B-B14F-4D97-AF65-F5344CB8AC3E}">
        <p14:creationId xmlns:p14="http://schemas.microsoft.com/office/powerpoint/2010/main" val="4283184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59AEE-024E-1C03-D389-35F48EA334ED}"/>
              </a:ext>
            </a:extLst>
          </p:cNvPr>
          <p:cNvSpPr>
            <a:spLocks noGrp="1"/>
          </p:cNvSpPr>
          <p:nvPr>
            <p:ph type="title"/>
          </p:nvPr>
        </p:nvSpPr>
        <p:spPr/>
        <p:txBody>
          <a:bodyPr>
            <a:normAutofit/>
          </a:bodyPr>
          <a:lstStyle/>
          <a:p>
            <a:pPr algn="ctr"/>
            <a:r>
              <a:rPr lang="en-US" sz="6000" b="1" dirty="0"/>
              <a:t>General Themes and Recap</a:t>
            </a:r>
          </a:p>
        </p:txBody>
      </p:sp>
    </p:spTree>
    <p:extLst>
      <p:ext uri="{BB962C8B-B14F-4D97-AF65-F5344CB8AC3E}">
        <p14:creationId xmlns:p14="http://schemas.microsoft.com/office/powerpoint/2010/main" val="1375976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5CFE-E9BC-F662-2A51-DA2D56A18DE3}"/>
              </a:ext>
            </a:extLst>
          </p:cNvPr>
          <p:cNvSpPr>
            <a:spLocks noGrp="1"/>
          </p:cNvSpPr>
          <p:nvPr>
            <p:ph type="title"/>
          </p:nvPr>
        </p:nvSpPr>
        <p:spPr/>
        <p:txBody>
          <a:bodyPr/>
          <a:lstStyle/>
          <a:p>
            <a:r>
              <a:rPr lang="en-US" dirty="0"/>
              <a:t>Social Housing Providers</a:t>
            </a:r>
          </a:p>
        </p:txBody>
      </p:sp>
      <p:sp>
        <p:nvSpPr>
          <p:cNvPr id="3" name="Content Placeholder 2">
            <a:extLst>
              <a:ext uri="{FF2B5EF4-FFF2-40B4-BE49-F238E27FC236}">
                <a16:creationId xmlns:a16="http://schemas.microsoft.com/office/drawing/2014/main" id="{20DBBACA-2489-2D76-194C-68DDAA475221}"/>
              </a:ext>
            </a:extLst>
          </p:cNvPr>
          <p:cNvSpPr>
            <a:spLocks noGrp="1"/>
          </p:cNvSpPr>
          <p:nvPr>
            <p:ph idx="1"/>
          </p:nvPr>
        </p:nvSpPr>
        <p:spPr/>
        <p:txBody>
          <a:bodyPr>
            <a:normAutofit fontScale="92500" lnSpcReduction="20000"/>
          </a:bodyPr>
          <a:lstStyle/>
          <a:p>
            <a:r>
              <a:rPr lang="en-US" dirty="0"/>
              <a:t>All providers have already been addressing digital inclusion</a:t>
            </a:r>
          </a:p>
          <a:p>
            <a:pPr lvl="1"/>
            <a:r>
              <a:rPr lang="en-GB" dirty="0"/>
              <a:t>Stockport for example had previously offered social tariffs, fitted tower blocks with reduced cost broadband and fitted out a void property within the block to provide training (also seen as helpful in reducing social isolation)</a:t>
            </a:r>
          </a:p>
          <a:p>
            <a:pPr lvl="1"/>
            <a:r>
              <a:rPr lang="en-GB" dirty="0"/>
              <a:t>All providers noted the challenge of providing long-term support.</a:t>
            </a:r>
          </a:p>
          <a:p>
            <a:pPr lvl="2"/>
            <a:r>
              <a:rPr lang="en-GB" dirty="0"/>
              <a:t>Finance is often fixed term as maybe access offers (data, reduced cost broadband)</a:t>
            </a:r>
          </a:p>
          <a:p>
            <a:pPr lvl="2"/>
            <a:r>
              <a:rPr lang="en-GB" dirty="0"/>
              <a:t>Sustainability remains a key issue</a:t>
            </a:r>
          </a:p>
          <a:p>
            <a:r>
              <a:rPr lang="en-US" dirty="0"/>
              <a:t>More than just digital</a:t>
            </a:r>
          </a:p>
          <a:p>
            <a:pPr lvl="1"/>
            <a:r>
              <a:rPr lang="en-GB" dirty="0"/>
              <a:t>Lots of offers by Social Housing Providers either directly offer or are connected to a range of community-based provision.</a:t>
            </a:r>
          </a:p>
          <a:p>
            <a:pPr lvl="1"/>
            <a:r>
              <a:rPr lang="en-GB" dirty="0"/>
              <a:t>These include things like skills and employability, activities to address loneliness etc.</a:t>
            </a:r>
          </a:p>
          <a:p>
            <a:pPr lvl="1"/>
            <a:r>
              <a:rPr lang="en-GB" dirty="0"/>
              <a:t>There is a recognition that tackling digital inclusion isn’t just about devices or cabling in the walls, its about giving people opportunities to connect with other, access services and support.</a:t>
            </a:r>
          </a:p>
          <a:p>
            <a:pPr lvl="1"/>
            <a:endParaRPr lang="en-US" dirty="0"/>
          </a:p>
          <a:p>
            <a:pPr lvl="1"/>
            <a:endParaRPr lang="en-US" dirty="0"/>
          </a:p>
        </p:txBody>
      </p:sp>
    </p:spTree>
    <p:extLst>
      <p:ext uri="{BB962C8B-B14F-4D97-AF65-F5344CB8AC3E}">
        <p14:creationId xmlns:p14="http://schemas.microsoft.com/office/powerpoint/2010/main" val="3596316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M DIGITAL V2 POWERPOINT TEMPLATE.potx" id="{CAE9B5D4-8B90-4FFA-A1F0-7035EEB7B95A}" vid="{FBD6CD78-4D94-46E9-8FAF-5251274693C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101ca23-4e84-42b9-a905-d5a1bd3cbe20" xsi:nil="true"/>
    <lcf76f155ced4ddcb4097134ff3c332f xmlns="0727ed60-058e-4af4-bd84-6a2d845443a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2AAFCCCEDC8B48861E44355C0EF36E" ma:contentTypeVersion="15" ma:contentTypeDescription="Create a new document." ma:contentTypeScope="" ma:versionID="a4f75e3725cba6dc82ccbc799f821c33">
  <xsd:schema xmlns:xsd="http://www.w3.org/2001/XMLSchema" xmlns:xs="http://www.w3.org/2001/XMLSchema" xmlns:p="http://schemas.microsoft.com/office/2006/metadata/properties" xmlns:ns2="0727ed60-058e-4af4-bd84-6a2d845443a9" xmlns:ns3="b101ca23-4e84-42b9-a905-d5a1bd3cbe20" targetNamespace="http://schemas.microsoft.com/office/2006/metadata/properties" ma:root="true" ma:fieldsID="f1a3b37f3510716d37d7aa01fb65a0ff" ns2:_="" ns3:_="">
    <xsd:import namespace="0727ed60-058e-4af4-bd84-6a2d845443a9"/>
    <xsd:import namespace="b101ca23-4e84-42b9-a905-d5a1bd3cbe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27ed60-058e-4af4-bd84-6a2d845443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e4fde04-eaf7-46f4-90d8-754f3b92ddc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101ca23-4e84-42b9-a905-d5a1bd3cbe2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218f7cf-87b3-4f49-ad06-785ca6b59149}" ma:internalName="TaxCatchAll" ma:showField="CatchAllData" ma:web="b101ca23-4e84-42b9-a905-d5a1bd3cbe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B8BD95-33FA-432F-B547-D4A162FF6270}">
  <ds:schemaRefs>
    <ds:schemaRef ds:uri="http://schemas.microsoft.com/office/infopath/2007/PartnerControls"/>
    <ds:schemaRef ds:uri="http://schemas.microsoft.com/office/2006/documentManagement/types"/>
    <ds:schemaRef ds:uri="http://purl.org/dc/elements/1.1/"/>
    <ds:schemaRef ds:uri="http://www.w3.org/XML/1998/namespace"/>
    <ds:schemaRef ds:uri="http://purl.org/dc/dcmitype/"/>
    <ds:schemaRef ds:uri="http://purl.org/dc/terms/"/>
    <ds:schemaRef ds:uri="http://schemas.openxmlformats.org/package/2006/metadata/core-properties"/>
    <ds:schemaRef ds:uri="b101ca23-4e84-42b9-a905-d5a1bd3cbe20"/>
    <ds:schemaRef ds:uri="0727ed60-058e-4af4-bd84-6a2d845443a9"/>
    <ds:schemaRef ds:uri="http://schemas.microsoft.com/office/2006/metadata/properties"/>
  </ds:schemaRefs>
</ds:datastoreItem>
</file>

<file path=customXml/itemProps2.xml><?xml version="1.0" encoding="utf-8"?>
<ds:datastoreItem xmlns:ds="http://schemas.openxmlformats.org/officeDocument/2006/customXml" ds:itemID="{C336CC23-5D13-4DC3-9675-62B1E6826FA9}">
  <ds:schemaRefs>
    <ds:schemaRef ds:uri="0727ed60-058e-4af4-bd84-6a2d845443a9"/>
    <ds:schemaRef ds:uri="b101ca23-4e84-42b9-a905-d5a1bd3cbe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B491731-EB27-404C-9F28-1991CCACC6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TotalTime>
  <Words>1174</Words>
  <Application>Microsoft Office PowerPoint</Application>
  <PresentationFormat>Widescreen</PresentationFormat>
  <Paragraphs>125</Paragraphs>
  <Slides>15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Calibri Light</vt:lpstr>
      <vt:lpstr>Office Theme</vt:lpstr>
      <vt:lpstr>1_Office Theme</vt:lpstr>
      <vt:lpstr>Get Online Greater Manchester: digital inclusion pilot for social housing residents</vt:lpstr>
      <vt:lpstr>GMCA Social Housing Pilot Local Government and Review of findings so far</vt:lpstr>
      <vt:lpstr>Topics to cover today</vt:lpstr>
      <vt:lpstr>Local Government</vt:lpstr>
      <vt:lpstr>Local government</vt:lpstr>
      <vt:lpstr>Local government</vt:lpstr>
      <vt:lpstr>Local government</vt:lpstr>
      <vt:lpstr>General Themes and Recap</vt:lpstr>
      <vt:lpstr>Social Housing Providers</vt:lpstr>
      <vt:lpstr>Housing Providers</vt:lpstr>
      <vt:lpstr>Social Tariffs </vt:lpstr>
      <vt:lpstr>Broadband and mobile</vt:lpstr>
      <vt:lpstr>Interventions and skills</vt:lpstr>
      <vt:lpstr>Links to other projects</vt:lpstr>
      <vt:lpstr>Takeaways</vt:lpstr>
    </vt:vector>
  </TitlesOfParts>
  <Company>Greater Manchester Combined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GM Digital Inclusion Social Housing Pilots Update</dc:title>
  <dc:creator>Zafar, Raahim</dc:creator>
  <cp:lastModifiedBy>Zafar, Raahim</cp:lastModifiedBy>
  <cp:revision>3</cp:revision>
  <dcterms:created xsi:type="dcterms:W3CDTF">2022-12-12T11:54:48Z</dcterms:created>
  <dcterms:modified xsi:type="dcterms:W3CDTF">2023-02-21T10:26:27Z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0x0101003D2AAFCCCEDC8B48861E44355C0EF36E</vt:lpwstr>
  </property>
  <property fmtid="{D5CDD505-2E9C-101B-9397-08002B2CF9AE}" pid="3" name="MediaServiceImageTags">
    <vt:lpwstr/>
  </property>
</Properties>
</file>