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355" r:id="rId5"/>
    <p:sldId id="6938" r:id="rId6"/>
    <p:sldId id="4545" r:id="rId7"/>
    <p:sldId id="6937" r:id="rId8"/>
    <p:sldId id="6939" r:id="rId9"/>
    <p:sldId id="6942" r:id="rId10"/>
    <p:sldId id="6957" r:id="rId11"/>
    <p:sldId id="6956" r:id="rId12"/>
    <p:sldId id="6949" r:id="rId13"/>
    <p:sldId id="6954" r:id="rId14"/>
    <p:sldId id="6959" r:id="rId15"/>
    <p:sldId id="6960" r:id="rId16"/>
    <p:sldId id="258" r:id="rId17"/>
    <p:sldId id="259" r:id="rId18"/>
    <p:sldId id="260" r:id="rId19"/>
    <p:sldId id="26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wan, Phil" initials="SP" lastIdx="2" clrIdx="0">
    <p:extLst>
      <p:ext uri="{19B8F6BF-5375-455C-9EA6-DF929625EA0E}">
        <p15:presenceInfo xmlns:p15="http://schemas.microsoft.com/office/powerpoint/2012/main" userId="S::Phil.Swan@greatermanchester-ca.gov.uk::26a793a0-5503-4a00-8125-195516bd0d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B9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8" autoAdjust="0"/>
    <p:restoredTop sz="96357" autoAdjust="0"/>
  </p:normalViewPr>
  <p:slideViewPr>
    <p:cSldViewPr snapToGrid="0">
      <p:cViewPr varScale="1">
        <p:scale>
          <a:sx n="102" d="100"/>
          <a:sy n="102" d="100"/>
        </p:scale>
        <p:origin x="150" y="276"/>
      </p:cViewPr>
      <p:guideLst/>
    </p:cSldViewPr>
  </p:slideViewPr>
  <p:outlineViewPr>
    <p:cViewPr>
      <p:scale>
        <a:sx n="33" d="100"/>
        <a:sy n="33" d="100"/>
      </p:scale>
      <p:origin x="0" y="-16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llward, Lauren" userId="4ab8603d-fd39-4476-bfa1-904414e8bc63" providerId="ADAL" clId="{8AA433CF-969E-4D22-A487-384EB43D7658}"/>
    <pc:docChg chg="custSel modSld">
      <pc:chgData name="Millward, Lauren" userId="4ab8603d-fd39-4476-bfa1-904414e8bc63" providerId="ADAL" clId="{8AA433CF-969E-4D22-A487-384EB43D7658}" dt="2023-04-17T14:57:03.665" v="10" actId="113"/>
      <pc:docMkLst>
        <pc:docMk/>
      </pc:docMkLst>
      <pc:sldChg chg="modSp mod">
        <pc:chgData name="Millward, Lauren" userId="4ab8603d-fd39-4476-bfa1-904414e8bc63" providerId="ADAL" clId="{8AA433CF-969E-4D22-A487-384EB43D7658}" dt="2023-04-17T14:56:43.283" v="7" actId="27636"/>
        <pc:sldMkLst>
          <pc:docMk/>
          <pc:sldMk cId="1817210718" sldId="4545"/>
        </pc:sldMkLst>
        <pc:spChg chg="mod">
          <ac:chgData name="Millward, Lauren" userId="4ab8603d-fd39-4476-bfa1-904414e8bc63" providerId="ADAL" clId="{8AA433CF-969E-4D22-A487-384EB43D7658}" dt="2023-04-17T14:56:43.283" v="7" actId="27636"/>
          <ac:spMkLst>
            <pc:docMk/>
            <pc:sldMk cId="1817210718" sldId="4545"/>
            <ac:spMk id="7" creationId="{A08A8922-C24F-4113-BB6B-34D46A774C4A}"/>
          </ac:spMkLst>
        </pc:spChg>
      </pc:sldChg>
      <pc:sldChg chg="modSp mod">
        <pc:chgData name="Millward, Lauren" userId="4ab8603d-fd39-4476-bfa1-904414e8bc63" providerId="ADAL" clId="{8AA433CF-969E-4D22-A487-384EB43D7658}" dt="2023-04-17T14:56:34.025" v="3" actId="120"/>
        <pc:sldMkLst>
          <pc:docMk/>
          <pc:sldMk cId="1692189066" sldId="6938"/>
        </pc:sldMkLst>
        <pc:spChg chg="mod">
          <ac:chgData name="Millward, Lauren" userId="4ab8603d-fd39-4476-bfa1-904414e8bc63" providerId="ADAL" clId="{8AA433CF-969E-4D22-A487-384EB43D7658}" dt="2023-04-17T14:56:34.025" v="3" actId="120"/>
          <ac:spMkLst>
            <pc:docMk/>
            <pc:sldMk cId="1692189066" sldId="6938"/>
            <ac:spMk id="4" creationId="{16D90175-15BA-F4DF-4C58-E53763BE7F65}"/>
          </ac:spMkLst>
        </pc:spChg>
      </pc:sldChg>
      <pc:sldChg chg="modSp mod">
        <pc:chgData name="Millward, Lauren" userId="4ab8603d-fd39-4476-bfa1-904414e8bc63" providerId="ADAL" clId="{8AA433CF-969E-4D22-A487-384EB43D7658}" dt="2023-04-17T14:57:03.665" v="10" actId="113"/>
        <pc:sldMkLst>
          <pc:docMk/>
          <pc:sldMk cId="2705494240" sldId="6939"/>
        </pc:sldMkLst>
        <pc:spChg chg="mod">
          <ac:chgData name="Millward, Lauren" userId="4ab8603d-fd39-4476-bfa1-904414e8bc63" providerId="ADAL" clId="{8AA433CF-969E-4D22-A487-384EB43D7658}" dt="2023-04-17T14:57:03.665" v="10" actId="113"/>
          <ac:spMkLst>
            <pc:docMk/>
            <pc:sldMk cId="2705494240" sldId="6939"/>
            <ac:spMk id="3" creationId="{E53324D5-8F96-988C-9245-E7AB48138A39}"/>
          </ac:spMkLst>
        </pc:spChg>
        <pc:spChg chg="mod">
          <ac:chgData name="Millward, Lauren" userId="4ab8603d-fd39-4476-bfa1-904414e8bc63" providerId="ADAL" clId="{8AA433CF-969E-4D22-A487-384EB43D7658}" dt="2023-04-17T14:56:56.386" v="9" actId="255"/>
          <ac:spMkLst>
            <pc:docMk/>
            <pc:sldMk cId="2705494240" sldId="6939"/>
            <ac:spMk id="4" creationId="{41D52C9A-15A0-4001-A780-D64D30FE6311}"/>
          </ac:spMkLst>
        </pc:spChg>
        <pc:spChg chg="mod">
          <ac:chgData name="Millward, Lauren" userId="4ab8603d-fd39-4476-bfa1-904414e8bc63" providerId="ADAL" clId="{8AA433CF-969E-4D22-A487-384EB43D7658}" dt="2023-04-17T14:56:56.386" v="9" actId="255"/>
          <ac:spMkLst>
            <pc:docMk/>
            <pc:sldMk cId="2705494240" sldId="6939"/>
            <ac:spMk id="5" creationId="{C89998F9-8941-4BC9-853D-51E5D51A77F5}"/>
          </ac:spMkLst>
        </pc:spChg>
        <pc:spChg chg="mod">
          <ac:chgData name="Millward, Lauren" userId="4ab8603d-fd39-4476-bfa1-904414e8bc63" providerId="ADAL" clId="{8AA433CF-969E-4D22-A487-384EB43D7658}" dt="2023-04-17T14:56:56.386" v="9" actId="255"/>
          <ac:spMkLst>
            <pc:docMk/>
            <pc:sldMk cId="2705494240" sldId="6939"/>
            <ac:spMk id="6" creationId="{A85172CF-25DA-4AF0-9047-759D800926B2}"/>
          </ac:spMkLst>
        </pc:spChg>
        <pc:spChg chg="mod">
          <ac:chgData name="Millward, Lauren" userId="4ab8603d-fd39-4476-bfa1-904414e8bc63" providerId="ADAL" clId="{8AA433CF-969E-4D22-A487-384EB43D7658}" dt="2023-04-17T14:56:56.386" v="9" actId="255"/>
          <ac:spMkLst>
            <pc:docMk/>
            <pc:sldMk cId="2705494240" sldId="6939"/>
            <ac:spMk id="7" creationId="{364EF762-B874-4AFC-8EFA-7DA841DD7463}"/>
          </ac:spMkLst>
        </pc:spChg>
        <pc:spChg chg="mod">
          <ac:chgData name="Millward, Lauren" userId="4ab8603d-fd39-4476-bfa1-904414e8bc63" providerId="ADAL" clId="{8AA433CF-969E-4D22-A487-384EB43D7658}" dt="2023-04-17T14:56:56.386" v="9" actId="255"/>
          <ac:spMkLst>
            <pc:docMk/>
            <pc:sldMk cId="2705494240" sldId="6939"/>
            <ac:spMk id="8" creationId="{BD27F5DD-C0F6-4174-91A2-960F3BE2635F}"/>
          </ac:spMkLst>
        </pc:spChg>
        <pc:spChg chg="mod">
          <ac:chgData name="Millward, Lauren" userId="4ab8603d-fd39-4476-bfa1-904414e8bc63" providerId="ADAL" clId="{8AA433CF-969E-4D22-A487-384EB43D7658}" dt="2023-04-17T14:57:03.665" v="10" actId="113"/>
          <ac:spMkLst>
            <pc:docMk/>
            <pc:sldMk cId="2705494240" sldId="6939"/>
            <ac:spMk id="9" creationId="{00B1C15D-5474-4D33-BAB3-4222BE999321}"/>
          </ac:spMkLst>
        </pc:spChg>
        <pc:spChg chg="mod">
          <ac:chgData name="Millward, Lauren" userId="4ab8603d-fd39-4476-bfa1-904414e8bc63" providerId="ADAL" clId="{8AA433CF-969E-4D22-A487-384EB43D7658}" dt="2023-04-17T14:56:56.386" v="9" actId="255"/>
          <ac:spMkLst>
            <pc:docMk/>
            <pc:sldMk cId="2705494240" sldId="6939"/>
            <ac:spMk id="10" creationId="{525AD0E6-EBC4-448C-B6FE-F1398FF6D1DE}"/>
          </ac:spMkLst>
        </pc:spChg>
        <pc:spChg chg="mod">
          <ac:chgData name="Millward, Lauren" userId="4ab8603d-fd39-4476-bfa1-904414e8bc63" providerId="ADAL" clId="{8AA433CF-969E-4D22-A487-384EB43D7658}" dt="2023-04-17T14:57:03.665" v="10" actId="113"/>
          <ac:spMkLst>
            <pc:docMk/>
            <pc:sldMk cId="2705494240" sldId="6939"/>
            <ac:spMk id="11" creationId="{E81B7B7C-9844-43F0-BFCB-4E5F3BB7F321}"/>
          </ac:spMkLst>
        </pc:spChg>
        <pc:spChg chg="mod">
          <ac:chgData name="Millward, Lauren" userId="4ab8603d-fd39-4476-bfa1-904414e8bc63" providerId="ADAL" clId="{8AA433CF-969E-4D22-A487-384EB43D7658}" dt="2023-04-17T14:57:03.665" v="10" actId="113"/>
          <ac:spMkLst>
            <pc:docMk/>
            <pc:sldMk cId="2705494240" sldId="6939"/>
            <ac:spMk id="12" creationId="{AAF8D74F-1BB8-4760-B306-C4A22C02ABAF}"/>
          </ac:spMkLst>
        </pc:spChg>
        <pc:spChg chg="mod">
          <ac:chgData name="Millward, Lauren" userId="4ab8603d-fd39-4476-bfa1-904414e8bc63" providerId="ADAL" clId="{8AA433CF-969E-4D22-A487-384EB43D7658}" dt="2023-04-17T14:57:03.665" v="10" actId="113"/>
          <ac:spMkLst>
            <pc:docMk/>
            <pc:sldMk cId="2705494240" sldId="6939"/>
            <ac:spMk id="13" creationId="{1E251030-6EA5-4C93-90A0-70BA0D7E81E2}"/>
          </ac:spMkLst>
        </pc:spChg>
        <pc:spChg chg="mod">
          <ac:chgData name="Millward, Lauren" userId="4ab8603d-fd39-4476-bfa1-904414e8bc63" providerId="ADAL" clId="{8AA433CF-969E-4D22-A487-384EB43D7658}" dt="2023-04-17T14:57:03.665" v="10" actId="113"/>
          <ac:spMkLst>
            <pc:docMk/>
            <pc:sldMk cId="2705494240" sldId="6939"/>
            <ac:spMk id="14" creationId="{39B1F2F0-AAB2-4A83-A3BD-B8C34D0D1B10}"/>
          </ac:spMkLst>
        </pc:spChg>
        <pc:spChg chg="mod">
          <ac:chgData name="Millward, Lauren" userId="4ab8603d-fd39-4476-bfa1-904414e8bc63" providerId="ADAL" clId="{8AA433CF-969E-4D22-A487-384EB43D7658}" dt="2023-04-17T14:56:56.386" v="9" actId="255"/>
          <ac:spMkLst>
            <pc:docMk/>
            <pc:sldMk cId="2705494240" sldId="6939"/>
            <ac:spMk id="15" creationId="{AA381F42-86DC-44D4-8D43-11408912141D}"/>
          </ac:spMkLst>
        </pc:spChg>
        <pc:spChg chg="mod">
          <ac:chgData name="Millward, Lauren" userId="4ab8603d-fd39-4476-bfa1-904414e8bc63" providerId="ADAL" clId="{8AA433CF-969E-4D22-A487-384EB43D7658}" dt="2023-04-17T14:56:56.386" v="9" actId="255"/>
          <ac:spMkLst>
            <pc:docMk/>
            <pc:sldMk cId="2705494240" sldId="6939"/>
            <ac:spMk id="16" creationId="{C8134E88-ABB0-4AF1-A744-8797F0F143D5}"/>
          </ac:spMkLst>
        </pc:spChg>
        <pc:spChg chg="mod">
          <ac:chgData name="Millward, Lauren" userId="4ab8603d-fd39-4476-bfa1-904414e8bc63" providerId="ADAL" clId="{8AA433CF-969E-4D22-A487-384EB43D7658}" dt="2023-04-17T14:56:56.386" v="9" actId="255"/>
          <ac:spMkLst>
            <pc:docMk/>
            <pc:sldMk cId="2705494240" sldId="6939"/>
            <ac:spMk id="17" creationId="{7784AAAD-31CA-DB17-CFDE-5DD6D336D4D5}"/>
          </ac:spMkLst>
        </pc:spChg>
        <pc:spChg chg="mod">
          <ac:chgData name="Millward, Lauren" userId="4ab8603d-fd39-4476-bfa1-904414e8bc63" providerId="ADAL" clId="{8AA433CF-969E-4D22-A487-384EB43D7658}" dt="2023-04-17T14:56:56.386" v="9" actId="255"/>
          <ac:spMkLst>
            <pc:docMk/>
            <pc:sldMk cId="2705494240" sldId="6939"/>
            <ac:spMk id="18" creationId="{BAD84AF4-82F0-56B6-4763-9B5CDF5B2B56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678432359552953"/>
          <c:y val="0.19994415876586857"/>
          <c:w val="0.40924509597245901"/>
          <c:h val="0.74206672826610964"/>
        </c:manualLayout>
      </c:layout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Manchester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Sheet1!$A$2:$A$7</c:f>
              <c:strCache>
                <c:ptCount val="6"/>
                <c:pt idx="0">
                  <c:v>ISP Commercial opportunity</c:v>
                </c:pt>
                <c:pt idx="1">
                  <c:v>ISP Social Value opportunity</c:v>
                </c:pt>
                <c:pt idx="2">
                  <c:v>ISP CSR Support</c:v>
                </c:pt>
                <c:pt idx="3">
                  <c:v>Social Housing Provider Needs</c:v>
                </c:pt>
                <c:pt idx="4">
                  <c:v>Local Authority Needs</c:v>
                </c:pt>
                <c:pt idx="5">
                  <c:v>Voluntary sector capacity 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35</c:v>
                </c:pt>
                <c:pt idx="1">
                  <c:v>32</c:v>
                </c:pt>
                <c:pt idx="2">
                  <c:v>15</c:v>
                </c:pt>
                <c:pt idx="3">
                  <c:v>25</c:v>
                </c:pt>
                <c:pt idx="4">
                  <c:v>25</c:v>
                </c:pt>
                <c:pt idx="5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EA-4461-81C3-BAFEF666070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Bolton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Sheet1!$A$2:$A$7</c:f>
              <c:strCache>
                <c:ptCount val="6"/>
                <c:pt idx="0">
                  <c:v>ISP Commercial opportunity</c:v>
                </c:pt>
                <c:pt idx="1">
                  <c:v>ISP Social Value opportunity</c:v>
                </c:pt>
                <c:pt idx="2">
                  <c:v>ISP CSR Support</c:v>
                </c:pt>
                <c:pt idx="3">
                  <c:v>Social Housing Provider Needs</c:v>
                </c:pt>
                <c:pt idx="4">
                  <c:v>Local Authority Needs</c:v>
                </c:pt>
                <c:pt idx="5">
                  <c:v>Voluntary sector capacity 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25</c:v>
                </c:pt>
                <c:pt idx="1">
                  <c:v>20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EA-4461-81C3-BAFEF666070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Wigan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Sheet1!$A$2:$A$7</c:f>
              <c:strCache>
                <c:ptCount val="6"/>
                <c:pt idx="0">
                  <c:v>ISP Commercial opportunity</c:v>
                </c:pt>
                <c:pt idx="1">
                  <c:v>ISP Social Value opportunity</c:v>
                </c:pt>
                <c:pt idx="2">
                  <c:v>ISP CSR Support</c:v>
                </c:pt>
                <c:pt idx="3">
                  <c:v>Social Housing Provider Needs</c:v>
                </c:pt>
                <c:pt idx="4">
                  <c:v>Local Authority Needs</c:v>
                </c:pt>
                <c:pt idx="5">
                  <c:v>Voluntary sector capacity 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20</c:v>
                </c:pt>
                <c:pt idx="1">
                  <c:v>15</c:v>
                </c:pt>
                <c:pt idx="2">
                  <c:v>25</c:v>
                </c:pt>
                <c:pt idx="3">
                  <c:v>20</c:v>
                </c:pt>
                <c:pt idx="4">
                  <c:v>20</c:v>
                </c:pt>
                <c:pt idx="5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EA-4461-81C3-BAFEF66607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9121919"/>
        <c:axId val="1109112351"/>
      </c:radarChart>
      <c:catAx>
        <c:axId val="1109121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9112351"/>
        <c:crosses val="autoZero"/>
        <c:auto val="1"/>
        <c:lblAlgn val="ctr"/>
        <c:lblOffset val="100"/>
        <c:noMultiLvlLbl val="0"/>
      </c:catAx>
      <c:valAx>
        <c:axId val="110911235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091219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2615539328651976E-2"/>
          <c:y val="0.11073979591836734"/>
          <c:w val="0.34167670955114038"/>
          <c:h val="4.907239273662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258A40-2E42-434F-8301-182E387718E6}" type="doc">
      <dgm:prSet loTypeId="urn:microsoft.com/office/officeart/2005/8/layout/chart3" loCatId="cycle" qsTypeId="urn:microsoft.com/office/officeart/2005/8/quickstyle/simple1" qsCatId="simple" csTypeId="urn:microsoft.com/office/officeart/2005/8/colors/accent0_3" csCatId="mainScheme" phldr="1"/>
      <dgm:spPr/>
    </dgm:pt>
    <dgm:pt modelId="{C5BD5D14-0BB4-4FD9-A31B-18AA0869F5C3}">
      <dgm:prSet phldrT="[Text]"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ISP Responsible Business (social value and CSR)</a:t>
          </a:r>
        </a:p>
      </dgm:t>
    </dgm:pt>
    <dgm:pt modelId="{84844D24-48D1-4D77-A3D5-2FF7F91E38D2}" type="parTrans" cxnId="{2588E22D-9211-49AE-B8BB-C26A09167D45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2596CF-F98E-49BC-A7C2-BCA3B5D0111F}" type="sibTrans" cxnId="{2588E22D-9211-49AE-B8BB-C26A09167D45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5E9136-4586-4470-B9EF-60EDF519197E}">
      <dgm:prSet phldrT="[Text]"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Housing provider services /Local authority services/ Gov’t Intervention</a:t>
          </a:r>
        </a:p>
      </dgm:t>
    </dgm:pt>
    <dgm:pt modelId="{9F394095-F0D9-49D3-BA36-DA4DF9DF5124}" type="parTrans" cxnId="{6889E90C-19CF-4697-93AB-8483D3ED7194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B691C3-5337-4812-856F-63B56B95F2AE}" type="sibTrans" cxnId="{6889E90C-19CF-4697-93AB-8483D3ED7194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A89B1D-E4D5-42DE-B7D2-B5B38A057DF4}">
      <dgm:prSet phldrT="[Text]"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ISP Commercial Opportunity</a:t>
          </a:r>
        </a:p>
      </dgm:t>
    </dgm:pt>
    <dgm:pt modelId="{F98ADDA6-5F05-4A23-8C73-1DC89D73DA73}" type="parTrans" cxnId="{907E901A-0B17-470E-8744-18DD1BC69381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559CD9-56C5-4B78-8FC1-49457CCA265C}" type="sibTrans" cxnId="{907E901A-0B17-470E-8744-18DD1BC69381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F90303-6BD9-48E9-8527-00FD204EF3CC}" type="pres">
      <dgm:prSet presAssocID="{79258A40-2E42-434F-8301-182E387718E6}" presName="compositeShape" presStyleCnt="0">
        <dgm:presLayoutVars>
          <dgm:chMax val="7"/>
          <dgm:dir/>
          <dgm:resizeHandles val="exact"/>
        </dgm:presLayoutVars>
      </dgm:prSet>
      <dgm:spPr/>
    </dgm:pt>
    <dgm:pt modelId="{E568A9BE-46AA-4B78-9580-E5BB9F2E0E6D}" type="pres">
      <dgm:prSet presAssocID="{79258A40-2E42-434F-8301-182E387718E6}" presName="wedge1" presStyleLbl="node1" presStyleIdx="0" presStyleCnt="3" custLinFactNeighborX="-2805" custLinFactNeighborY="1400"/>
      <dgm:spPr/>
    </dgm:pt>
    <dgm:pt modelId="{7BA8F4EE-A950-455E-9297-C39277C4E6D0}" type="pres">
      <dgm:prSet presAssocID="{79258A40-2E42-434F-8301-182E387718E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8D1B2FE-F9A2-49A8-BB7B-8318DFAFF5B2}" type="pres">
      <dgm:prSet presAssocID="{79258A40-2E42-434F-8301-182E387718E6}" presName="wedge2" presStyleLbl="node1" presStyleIdx="1" presStyleCnt="3" custLinFactNeighborX="-744" custLinFactNeighborY="3348"/>
      <dgm:spPr/>
    </dgm:pt>
    <dgm:pt modelId="{64BEB663-F1CA-4556-A4FC-3B9ED0923B36}" type="pres">
      <dgm:prSet presAssocID="{79258A40-2E42-434F-8301-182E387718E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0A7A1CE-22CD-4BF5-8301-D41E6CBC1706}" type="pres">
      <dgm:prSet presAssocID="{79258A40-2E42-434F-8301-182E387718E6}" presName="wedge3" presStyleLbl="node1" presStyleIdx="2" presStyleCnt="3" custLinFactNeighborX="-3720" custLinFactNeighborY="-1488"/>
      <dgm:spPr/>
    </dgm:pt>
    <dgm:pt modelId="{F82DEDA3-6761-4BD8-8F65-7CC7F67F32D8}" type="pres">
      <dgm:prSet presAssocID="{79258A40-2E42-434F-8301-182E387718E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6889E90C-19CF-4697-93AB-8483D3ED7194}" srcId="{79258A40-2E42-434F-8301-182E387718E6}" destId="{235E9136-4586-4470-B9EF-60EDF519197E}" srcOrd="1" destOrd="0" parTransId="{9F394095-F0D9-49D3-BA36-DA4DF9DF5124}" sibTransId="{CFB691C3-5337-4812-856F-63B56B95F2AE}"/>
    <dgm:cxn modelId="{907E901A-0B17-470E-8744-18DD1BC69381}" srcId="{79258A40-2E42-434F-8301-182E387718E6}" destId="{65A89B1D-E4D5-42DE-B7D2-B5B38A057DF4}" srcOrd="2" destOrd="0" parTransId="{F98ADDA6-5F05-4A23-8C73-1DC89D73DA73}" sibTransId="{C6559CD9-56C5-4B78-8FC1-49457CCA265C}"/>
    <dgm:cxn modelId="{2588E22D-9211-49AE-B8BB-C26A09167D45}" srcId="{79258A40-2E42-434F-8301-182E387718E6}" destId="{C5BD5D14-0BB4-4FD9-A31B-18AA0869F5C3}" srcOrd="0" destOrd="0" parTransId="{84844D24-48D1-4D77-A3D5-2FF7F91E38D2}" sibTransId="{042596CF-F98E-49BC-A7C2-BCA3B5D0111F}"/>
    <dgm:cxn modelId="{3526F26E-FAE5-4AAC-87E9-B25FD34AFD4F}" type="presOf" srcId="{65A89B1D-E4D5-42DE-B7D2-B5B38A057DF4}" destId="{50A7A1CE-22CD-4BF5-8301-D41E6CBC1706}" srcOrd="0" destOrd="0" presId="urn:microsoft.com/office/officeart/2005/8/layout/chart3"/>
    <dgm:cxn modelId="{5D2A8978-E9D0-4C23-9818-76705A093B20}" type="presOf" srcId="{C5BD5D14-0BB4-4FD9-A31B-18AA0869F5C3}" destId="{7BA8F4EE-A950-455E-9297-C39277C4E6D0}" srcOrd="1" destOrd="0" presId="urn:microsoft.com/office/officeart/2005/8/layout/chart3"/>
    <dgm:cxn modelId="{1468E493-617E-40F7-A0D2-EA05849D6102}" type="presOf" srcId="{235E9136-4586-4470-B9EF-60EDF519197E}" destId="{98D1B2FE-F9A2-49A8-BB7B-8318DFAFF5B2}" srcOrd="0" destOrd="0" presId="urn:microsoft.com/office/officeart/2005/8/layout/chart3"/>
    <dgm:cxn modelId="{3DA5C5D8-41C6-4209-A1C1-7D4F0418DBE5}" type="presOf" srcId="{65A89B1D-E4D5-42DE-B7D2-B5B38A057DF4}" destId="{F82DEDA3-6761-4BD8-8F65-7CC7F67F32D8}" srcOrd="1" destOrd="0" presId="urn:microsoft.com/office/officeart/2005/8/layout/chart3"/>
    <dgm:cxn modelId="{7937E9DD-1CC6-4D31-BB70-E1F2E7468E97}" type="presOf" srcId="{79258A40-2E42-434F-8301-182E387718E6}" destId="{35F90303-6BD9-48E9-8527-00FD204EF3CC}" srcOrd="0" destOrd="0" presId="urn:microsoft.com/office/officeart/2005/8/layout/chart3"/>
    <dgm:cxn modelId="{BDAE7DEB-4A2D-4A6D-A86E-9BEA0CBB52A7}" type="presOf" srcId="{C5BD5D14-0BB4-4FD9-A31B-18AA0869F5C3}" destId="{E568A9BE-46AA-4B78-9580-E5BB9F2E0E6D}" srcOrd="0" destOrd="0" presId="urn:microsoft.com/office/officeart/2005/8/layout/chart3"/>
    <dgm:cxn modelId="{99EF87F3-5631-44D7-97EF-83FDDFC26C23}" type="presOf" srcId="{235E9136-4586-4470-B9EF-60EDF519197E}" destId="{64BEB663-F1CA-4556-A4FC-3B9ED0923B36}" srcOrd="1" destOrd="0" presId="urn:microsoft.com/office/officeart/2005/8/layout/chart3"/>
    <dgm:cxn modelId="{4CA30C25-C065-41B7-98CA-D40B3028DB70}" type="presParOf" srcId="{35F90303-6BD9-48E9-8527-00FD204EF3CC}" destId="{E568A9BE-46AA-4B78-9580-E5BB9F2E0E6D}" srcOrd="0" destOrd="0" presId="urn:microsoft.com/office/officeart/2005/8/layout/chart3"/>
    <dgm:cxn modelId="{3927159D-1723-4EFF-9EB1-4BBE2E0BEB16}" type="presParOf" srcId="{35F90303-6BD9-48E9-8527-00FD204EF3CC}" destId="{7BA8F4EE-A950-455E-9297-C39277C4E6D0}" srcOrd="1" destOrd="0" presId="urn:microsoft.com/office/officeart/2005/8/layout/chart3"/>
    <dgm:cxn modelId="{4DD4C405-1A89-4601-864B-63D7268AC3EF}" type="presParOf" srcId="{35F90303-6BD9-48E9-8527-00FD204EF3CC}" destId="{98D1B2FE-F9A2-49A8-BB7B-8318DFAFF5B2}" srcOrd="2" destOrd="0" presId="urn:microsoft.com/office/officeart/2005/8/layout/chart3"/>
    <dgm:cxn modelId="{F003203C-9C47-4FCD-BCAE-F637C7192B69}" type="presParOf" srcId="{35F90303-6BD9-48E9-8527-00FD204EF3CC}" destId="{64BEB663-F1CA-4556-A4FC-3B9ED0923B36}" srcOrd="3" destOrd="0" presId="urn:microsoft.com/office/officeart/2005/8/layout/chart3"/>
    <dgm:cxn modelId="{F64CAF20-62F5-43B0-8E07-5214DEACFB6C}" type="presParOf" srcId="{35F90303-6BD9-48E9-8527-00FD204EF3CC}" destId="{50A7A1CE-22CD-4BF5-8301-D41E6CBC1706}" srcOrd="4" destOrd="0" presId="urn:microsoft.com/office/officeart/2005/8/layout/chart3"/>
    <dgm:cxn modelId="{BF0EDC7F-4A76-4ACF-8702-E10E12AB50BA}" type="presParOf" srcId="{35F90303-6BD9-48E9-8527-00FD204EF3CC}" destId="{F82DEDA3-6761-4BD8-8F65-7CC7F67F32D8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68A9BE-46AA-4B78-9580-E5BB9F2E0E6D}">
      <dsp:nvSpPr>
        <dsp:cNvPr id="0" name=""/>
        <dsp:cNvSpPr/>
      </dsp:nvSpPr>
      <dsp:spPr>
        <a:xfrm>
          <a:off x="1777799" y="429483"/>
          <a:ext cx="4551680" cy="4551680"/>
        </a:xfrm>
        <a:prstGeom prst="pie">
          <a:avLst>
            <a:gd name="adj1" fmla="val 16200000"/>
            <a:gd name="adj2" fmla="val 18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Arial" panose="020B0604020202020204" pitchFamily="34" charset="0"/>
              <a:cs typeface="Arial" panose="020B0604020202020204" pitchFamily="34" charset="0"/>
            </a:rPr>
            <a:t>ISP Responsible Business (social value and CSR)</a:t>
          </a:r>
        </a:p>
      </dsp:txBody>
      <dsp:txXfrm>
        <a:off x="4252504" y="1269376"/>
        <a:ext cx="1544320" cy="1517226"/>
      </dsp:txXfrm>
    </dsp:sp>
    <dsp:sp modelId="{98D1B2FE-F9A2-49A8-BB7B-8318DFAFF5B2}">
      <dsp:nvSpPr>
        <dsp:cNvPr id="0" name=""/>
        <dsp:cNvSpPr/>
      </dsp:nvSpPr>
      <dsp:spPr>
        <a:xfrm>
          <a:off x="1636981" y="653616"/>
          <a:ext cx="4551680" cy="4551680"/>
        </a:xfrm>
        <a:prstGeom prst="pie">
          <a:avLst>
            <a:gd name="adj1" fmla="val 1800000"/>
            <a:gd name="adj2" fmla="val 90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Arial" panose="020B0604020202020204" pitchFamily="34" charset="0"/>
              <a:cs typeface="Arial" panose="020B0604020202020204" pitchFamily="34" charset="0"/>
            </a:rPr>
            <a:t>Housing provider services /Local authority services/ Gov’t Intervention</a:t>
          </a:r>
        </a:p>
      </dsp:txBody>
      <dsp:txXfrm>
        <a:off x="2883274" y="3525510"/>
        <a:ext cx="2059093" cy="1408853"/>
      </dsp:txXfrm>
    </dsp:sp>
    <dsp:sp modelId="{50A7A1CE-22CD-4BF5-8301-D41E6CBC1706}">
      <dsp:nvSpPr>
        <dsp:cNvPr id="0" name=""/>
        <dsp:cNvSpPr/>
      </dsp:nvSpPr>
      <dsp:spPr>
        <a:xfrm>
          <a:off x="1501523" y="433497"/>
          <a:ext cx="4551680" cy="4551680"/>
        </a:xfrm>
        <a:prstGeom prst="pie">
          <a:avLst>
            <a:gd name="adj1" fmla="val 90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Arial" panose="020B0604020202020204" pitchFamily="34" charset="0"/>
              <a:cs typeface="Arial" panose="020B0604020202020204" pitchFamily="34" charset="0"/>
            </a:rPr>
            <a:t>ISP Commercial Opportunity</a:t>
          </a:r>
        </a:p>
      </dsp:txBody>
      <dsp:txXfrm>
        <a:off x="1989203" y="1327577"/>
        <a:ext cx="1544320" cy="15172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0.87376</cdr:x>
      <cdr:y>0.09066</cdr:y>
    </cdr:from>
    <cdr:to>
      <cdr:x>0.96763</cdr:x>
      <cdr:y>0.24996</cdr:y>
    </cdr:to>
    <cdr:grpSp>
      <cdr:nvGrpSpPr>
        <cdr:cNvPr id="2" name="Group 1">
          <a:extLst xmlns:a="http://schemas.openxmlformats.org/drawingml/2006/main">
            <a:ext uri="{FF2B5EF4-FFF2-40B4-BE49-F238E27FC236}">
              <a16:creationId xmlns:a16="http://schemas.microsoft.com/office/drawing/2014/main" id="{5F3BB67E-2536-43CE-9B3F-E0F18AD94951}"/>
            </a:ext>
          </a:extLst>
        </cdr:cNvPr>
        <cdr:cNvGrpSpPr/>
      </cdr:nvGrpSpPr>
      <cdr:grpSpPr>
        <a:xfrm xmlns:a="http://schemas.openxmlformats.org/drawingml/2006/main">
          <a:off x="10516740" y="601814"/>
          <a:ext cx="1129755" cy="1057412"/>
          <a:chOff x="429220" y="120410"/>
          <a:chExt cx="1707838" cy="1668730"/>
        </a:xfrm>
      </cdr:grpSpPr>
      <cdr:sp macro="" textlink="">
        <cdr:nvSpPr>
          <cdr:cNvPr id="4" name="Partial Circle 4">
            <a:extLst xmlns:a="http://schemas.openxmlformats.org/drawingml/2006/main">
              <a:ext uri="{FF2B5EF4-FFF2-40B4-BE49-F238E27FC236}">
                <a16:creationId xmlns:a16="http://schemas.microsoft.com/office/drawing/2014/main" id="{A9AF49B5-A76D-4DF8-BDFC-F9F3C1F3FE26}"/>
              </a:ext>
            </a:extLst>
          </cdr:cNvPr>
          <cdr:cNvSpPr txBox="1"/>
        </cdr:nvSpPr>
        <cdr:spPr>
          <a:xfrm xmlns:a="http://schemas.openxmlformats.org/drawingml/2006/main">
            <a:off x="429220" y="120410"/>
            <a:ext cx="1707838" cy="1668730"/>
          </a:xfrm>
          <a:prstGeom xmlns:a="http://schemas.openxmlformats.org/drawingml/2006/main" prst="rect">
            <a:avLst/>
          </a:prstGeom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spcFirstLastPara="0" vert="horz" wrap="square" lIns="20003" tIns="20003" rIns="20003" bIns="20003" numCol="1" spcCol="1270" anchor="ctr" anchorCtr="0">
            <a:noAutofit/>
          </a:bodyPr>
          <a:lstStyle xmlns:a="http://schemas.openxmlformats.org/drawingml/2006/main"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 xmlns:a="http://schemas.openxmlformats.org/drawingml/2006/main">
            <a:pPr algn="ctr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kern="1200" dirty="0"/>
              <a:t>GM Digital Inclusion Social Housing Pilot </a:t>
            </a:r>
          </a:p>
        </cdr:txBody>
      </cdr:sp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E740B-C764-4C94-BC1C-1690BAD8DB6F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0D02F-4FC0-4FDF-A504-8DC96C20BF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17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mailto:gmcadigital@greatermanchester-ca.gov.uk" TargetMode="External"/><Relationship Id="rId3" Type="http://schemas.openxmlformats.org/officeDocument/2006/relationships/hyperlink" Target="https://freepngimg.com/png/69765-logo-twitter-computer-business-icons-free-frame" TargetMode="External"/><Relationship Id="rId7" Type="http://schemas.openxmlformats.org/officeDocument/2006/relationships/hyperlink" Target="http://www.pngall.com/mouse-cursor-click-png" TargetMode="External"/><Relationship Id="rId12" Type="http://schemas.openxmlformats.org/officeDocument/2006/relationships/hyperlink" Target="http://www.greatermanchester-ca.gov.uk/digital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hyperlink" Target="https://www.linkedin.com/company/greater-manchester-combined-authority/mycompany/?viewAsMember=true" TargetMode="External"/><Relationship Id="rId5" Type="http://schemas.openxmlformats.org/officeDocument/2006/relationships/hyperlink" Target="http://www.pngall.com/linkedin-png" TargetMode="External"/><Relationship Id="rId10" Type="http://schemas.openxmlformats.org/officeDocument/2006/relationships/hyperlink" Target="https://twitter.com/GMCAdigital" TargetMode="External"/><Relationship Id="rId4" Type="http://schemas.openxmlformats.org/officeDocument/2006/relationships/image" Target="../media/image12.png"/><Relationship Id="rId9" Type="http://schemas.openxmlformats.org/officeDocument/2006/relationships/hyperlink" Target="http://pngimg.com/download/19942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611E529E-8913-4CD5-86B8-014E8150F0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8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012" y="3560322"/>
            <a:ext cx="3000101" cy="300010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DBAD1C9-BFC1-49E1-81BA-F442C9561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500188"/>
          </a:xfrm>
        </p:spPr>
        <p:txBody>
          <a:bodyPr anchor="b"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3AFF72C-C163-45BA-86DF-69220BB23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369415"/>
            <a:ext cx="10515600" cy="2720235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B751E5-ECE9-4C15-8FF9-87DD93805118}"/>
              </a:ext>
            </a:extLst>
          </p:cNvPr>
          <p:cNvSpPr txBox="1"/>
          <p:nvPr userDrawn="1"/>
        </p:nvSpPr>
        <p:spPr>
          <a:xfrm>
            <a:off x="11661083" y="159488"/>
            <a:ext cx="324000" cy="3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fld id="{3BD31F1A-9B03-4975-BEE4-DC3E4F742477}" type="slidenum">
              <a:rPr lang="en-GB" sz="800" b="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GB" sz="9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3244A9D-EE30-4C20-8655-0B43E7E740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012" y="321488"/>
            <a:ext cx="1862711" cy="67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85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3 Left hand column content with imag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yellow bus on a street&#10;&#10;Description automatically generated with low confidence">
            <a:extLst>
              <a:ext uri="{FF2B5EF4-FFF2-40B4-BE49-F238E27FC236}">
                <a16:creationId xmlns:a16="http://schemas.microsoft.com/office/drawing/2014/main" id="{E2AE0769-A8EB-4017-8D36-06605A4987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1487" y="1021570"/>
            <a:ext cx="5511543" cy="46173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0E529D-FC63-4FCC-8CF0-3D408AA99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9257" y="3255257"/>
            <a:ext cx="3602743" cy="3602743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CF1D27-42AA-4279-868F-3583927D6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880FC-5CFC-48B5-94D3-6DC703014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667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9403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4 Left hand column content with imag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using a touch screen device&#10;&#10;Description automatically generated with low confidence">
            <a:extLst>
              <a:ext uri="{FF2B5EF4-FFF2-40B4-BE49-F238E27FC236}">
                <a16:creationId xmlns:a16="http://schemas.microsoft.com/office/drawing/2014/main" id="{076F3900-3DF6-4F60-9A2C-4C721911A0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310350" y="1021570"/>
            <a:ext cx="5512679" cy="37630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0E529D-FC63-4FCC-8CF0-3D408AA99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9257" y="3255257"/>
            <a:ext cx="3602743" cy="3602743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CF1D27-42AA-4279-868F-3583927D6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880FC-5CFC-48B5-94D3-6DC703014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667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7605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1 Comparison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E012E-09B7-42CA-8ECD-8EBEB5CAA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8852C7-E7C0-4DE1-ACA9-30A2E09E6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60883"/>
            <a:ext cx="5157787" cy="46319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0F6C61-C521-46B9-A21C-AD1E7DE829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44842"/>
            <a:ext cx="5183188" cy="4648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5597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2 Comparison silver baby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E012E-09B7-42CA-8ECD-8EBEB5CAA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8852C7-E7C0-4DE1-ACA9-30A2E09E6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60883"/>
            <a:ext cx="5157787" cy="46319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0F6C61-C521-46B9-A21C-AD1E7DE829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44842"/>
            <a:ext cx="5183188" cy="4648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3190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2 Title only Manchester city centre DO NOT USE FOR TEXT HEAVY SLIDES">
    <p:bg>
      <p:bgPr>
        <a:solidFill>
          <a:srgbClr val="AFB9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ky, outdoor, several&#10;&#10;Description automatically generated">
            <a:extLst>
              <a:ext uri="{FF2B5EF4-FFF2-40B4-BE49-F238E27FC236}">
                <a16:creationId xmlns:a16="http://schemas.microsoft.com/office/drawing/2014/main" id="{55906EA0-D51C-4981-AE5F-C0FF7FBF4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E6E2AC-6163-4CD1-8D43-4AAE6D4DF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0AFF23-6D4C-4538-8D60-35864599767B}"/>
              </a:ext>
            </a:extLst>
          </p:cNvPr>
          <p:cNvSpPr txBox="1"/>
          <p:nvPr userDrawn="1"/>
        </p:nvSpPr>
        <p:spPr>
          <a:xfrm>
            <a:off x="11661083" y="159488"/>
            <a:ext cx="324000" cy="3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fld id="{3BD31F1A-9B03-4975-BEE4-DC3E4F742477}" type="slidenum">
              <a:rPr lang="en-GB" sz="800" b="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GB" sz="9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491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3 Title only Manchester city centre DO NOT USE FOR TEXT HEAVY SLIDES">
    <p:bg>
      <p:bgPr>
        <a:solidFill>
          <a:srgbClr val="AFB9B6">
            <a:alpha val="9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using a touch screen device&#10;&#10;Description automatically generated with low confidence">
            <a:extLst>
              <a:ext uri="{FF2B5EF4-FFF2-40B4-BE49-F238E27FC236}">
                <a16:creationId xmlns:a16="http://schemas.microsoft.com/office/drawing/2014/main" id="{B3A6B799-979F-410E-926F-74A4B4083E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38100" y="0"/>
            <a:ext cx="12230099" cy="68784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E6E2AC-6163-4CD1-8D43-4AAE6D4DF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0AFF23-6D4C-4538-8D60-35864599767B}"/>
              </a:ext>
            </a:extLst>
          </p:cNvPr>
          <p:cNvSpPr txBox="1"/>
          <p:nvPr userDrawn="1"/>
        </p:nvSpPr>
        <p:spPr>
          <a:xfrm>
            <a:off x="11661083" y="159488"/>
            <a:ext cx="324000" cy="3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fld id="{3BD31F1A-9B03-4975-BEE4-DC3E4F742477}" type="slidenum">
              <a:rPr lang="en-GB" sz="800" b="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GB" sz="9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882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. Contact u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88246E7-77C3-D341-A562-A7AF192ED81E}"/>
              </a:ext>
            </a:extLst>
          </p:cNvPr>
          <p:cNvSpPr/>
          <p:nvPr userDrawn="1"/>
        </p:nvSpPr>
        <p:spPr>
          <a:xfrm>
            <a:off x="266701" y="275589"/>
            <a:ext cx="11652647" cy="630618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>
              <a:solidFill>
                <a:schemeClr val="tx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8234878-7686-44DA-A30F-31F76C13C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062" y="808160"/>
            <a:ext cx="5172075" cy="90134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Contact us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CA888A-5C6D-4AB9-A068-DABC85234901}"/>
              </a:ext>
            </a:extLst>
          </p:cNvPr>
          <p:cNvSpPr txBox="1"/>
          <p:nvPr userDrawn="1"/>
        </p:nvSpPr>
        <p:spPr>
          <a:xfrm>
            <a:off x="11649348" y="275589"/>
            <a:ext cx="270000" cy="27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br>
              <a:rPr lang="en-GB" sz="900" b="1" dirty="0">
                <a:solidFill>
                  <a:schemeClr val="tx1"/>
                </a:solidFill>
              </a:rPr>
            </a:br>
            <a:fld id="{213236A4-3417-44F9-886A-252B6E79646B}" type="slidenum">
              <a:rPr lang="en-GB" sz="900" b="1" smtClean="0">
                <a:solidFill>
                  <a:schemeClr val="tx1"/>
                </a:solidFill>
              </a:rPr>
              <a:pPr algn="ctr"/>
              <a:t>‹#›</a:t>
            </a:fld>
            <a:br>
              <a:rPr lang="en-GB" sz="900" b="1" dirty="0">
                <a:solidFill>
                  <a:schemeClr val="tx1"/>
                </a:solidFill>
              </a:rPr>
            </a:br>
            <a:endParaRPr lang="en-GB" sz="9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6037382-EA78-4718-AE78-516A08221B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5062" y="1985091"/>
            <a:ext cx="971549" cy="728662"/>
          </a:xfrm>
          <a:prstGeom prst="rect">
            <a:avLst/>
          </a:prstGeom>
        </p:spPr>
      </p:pic>
      <p:pic>
        <p:nvPicPr>
          <p:cNvPr id="11" name="Picture 10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F4340258-F64D-4B89-BA1A-B8E89F2D597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08246" y="2984960"/>
            <a:ext cx="745180" cy="658553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BC4B526B-0CF4-475C-A9AE-9F19C7A2AD1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66701" y="3914720"/>
            <a:ext cx="1550307" cy="970279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519C94E3-69F4-47C5-A972-0F5C229ED92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80786" y="5156206"/>
            <a:ext cx="800100" cy="8001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8171D31-A3BB-486C-9E0D-41B691C36B3E}"/>
              </a:ext>
            </a:extLst>
          </p:cNvPr>
          <p:cNvSpPr txBox="1"/>
          <p:nvPr userDrawn="1"/>
        </p:nvSpPr>
        <p:spPr>
          <a:xfrm>
            <a:off x="1714500" y="1985091"/>
            <a:ext cx="4476750" cy="36009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br>
              <a:rPr lang="en-GB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@GMCADigital</a:t>
            </a:r>
            <a:endParaRPr lang="en-GB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br>
              <a:rPr lang="en-GB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Greater Manchester Combined Authority</a:t>
            </a:r>
            <a:endParaRPr lang="en-GB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br>
              <a:rPr lang="en-GB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greatermanchester-ca.gov.uk/digital</a:t>
            </a:r>
            <a:endParaRPr lang="en-GB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br>
              <a:rPr lang="en-GB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gmcadigital@greatermanchester-ca.gov.uk</a:t>
            </a:r>
            <a:endParaRPr lang="en-GB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46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D2FAD-D279-4146-B0C6-E8EF2B4C76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HOW TO USE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6B310F-5BEE-428F-AC84-1F0B6A8521AB}"/>
              </a:ext>
            </a:extLst>
          </p:cNvPr>
          <p:cNvSpPr txBox="1"/>
          <p:nvPr userDrawn="1"/>
        </p:nvSpPr>
        <p:spPr>
          <a:xfrm>
            <a:off x="838199" y="1690688"/>
            <a:ext cx="105156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a new slide as usual – right click and use the layout option to select a design appropriate for your content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new digital brand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colour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Silver Baby (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RGB: 175 / 185 / 182 HEX: AFB9B6)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When using a slide, or design elements with silver baby background please use black font only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Font – please use Arial throughout your slides for accessibility reasons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 Review – Check Accessibility within your toolbar to check the accessibility of your slide deck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DELETE THIS SLIDE BEFORE USE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6265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lis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EA8E642-2735-4EC2-9582-70246A155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1842" y="2065978"/>
            <a:ext cx="8096519" cy="4244071"/>
          </a:xfrm>
          <a:prstGeom prst="rect">
            <a:avLst/>
          </a:prstGeom>
        </p:spPr>
        <p:txBody>
          <a:bodyPr lIns="0" tIns="0" rIns="0" bIns="0" numCol="2"/>
          <a:lstStyle>
            <a:lvl1pPr>
              <a:lnSpc>
                <a:spcPts val="1999"/>
              </a:lnSpc>
              <a:spcAft>
                <a:spcPts val="567"/>
              </a:spcAft>
              <a:defRPr sz="1800" b="0">
                <a:solidFill>
                  <a:schemeClr val="tx1"/>
                </a:solidFill>
                <a:latin typeface="+mn-lt"/>
              </a:defRPr>
            </a:lvl1pPr>
            <a:lvl2pPr>
              <a:lnSpc>
                <a:spcPts val="1999"/>
              </a:lnSpc>
              <a:spcAft>
                <a:spcPts val="567"/>
              </a:spcAft>
              <a:defRPr sz="1800">
                <a:solidFill>
                  <a:schemeClr val="tx1"/>
                </a:solidFill>
                <a:latin typeface="+mn-lt"/>
              </a:defRPr>
            </a:lvl2pPr>
            <a:lvl3pPr>
              <a:lnSpc>
                <a:spcPts val="1999"/>
              </a:lnSpc>
              <a:spcAft>
                <a:spcPts val="567"/>
              </a:spcAft>
              <a:defRPr sz="1800">
                <a:solidFill>
                  <a:schemeClr val="tx1"/>
                </a:solidFill>
                <a:latin typeface="+mn-lt"/>
              </a:defRPr>
            </a:lvl3pPr>
            <a:lvl4pPr>
              <a:lnSpc>
                <a:spcPts val="1999"/>
              </a:lnSpc>
              <a:spcAft>
                <a:spcPts val="567"/>
              </a:spcAft>
              <a:defRPr sz="1800">
                <a:solidFill>
                  <a:schemeClr val="tx1"/>
                </a:solidFill>
                <a:latin typeface="+mn-lt"/>
              </a:defRPr>
            </a:lvl4pPr>
            <a:lvl5pPr>
              <a:lnSpc>
                <a:spcPts val="1999"/>
              </a:lnSpc>
              <a:defRPr sz="15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B2E8282-7E12-4F33-85CE-9F93B095A0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1842" y="653017"/>
            <a:ext cx="8096519" cy="6213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insert bullet list heading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C59913F-0E59-4B2A-B9B5-97128CDDFE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1842" y="1396803"/>
            <a:ext cx="8096519" cy="36576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67825CB-26C1-4570-99B1-69D37B6AE444}"/>
              </a:ext>
            </a:extLst>
          </p:cNvPr>
          <p:cNvSpPr>
            <a:spLocks/>
          </p:cNvSpPr>
          <p:nvPr userDrawn="1"/>
        </p:nvSpPr>
        <p:spPr bwMode="auto">
          <a:xfrm>
            <a:off x="9166578" y="0"/>
            <a:ext cx="3025423" cy="6858000"/>
          </a:xfrm>
          <a:custGeom>
            <a:avLst/>
            <a:gdLst>
              <a:gd name="connsiteX0" fmla="*/ 559584 w 559584"/>
              <a:gd name="connsiteY0" fmla="*/ 0 h 1194180"/>
              <a:gd name="connsiteX1" fmla="*/ 559584 w 559584"/>
              <a:gd name="connsiteY1" fmla="*/ 1194180 h 1194180"/>
              <a:gd name="connsiteX2" fmla="*/ 0 w 559584"/>
              <a:gd name="connsiteY2" fmla="*/ 1194180 h 1194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9584" h="1194180">
                <a:moveTo>
                  <a:pt x="559584" y="0"/>
                </a:moveTo>
                <a:lnTo>
                  <a:pt x="559584" y="1194180"/>
                </a:lnTo>
                <a:lnTo>
                  <a:pt x="0" y="119418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568590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03541-142F-8AD7-477C-BF3BAF482A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D1B180-B9BB-66BB-D915-2F1EAE256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B86864-C8CA-ACBD-0EE6-47D08D732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E5796-6C47-7A4A-846E-483EC308F186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B7356-91C7-4D99-F527-8F8E6EA15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14B1C-443A-BAD3-23C9-042C8DE90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91CA8-097E-244E-A64E-D1AFDAFA7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25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2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DBAD1C9-BFC1-49E1-81BA-F442C9561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24" y="1769324"/>
            <a:ext cx="10515600" cy="1500188"/>
          </a:xfrm>
        </p:spPr>
        <p:txBody>
          <a:bodyPr anchor="b"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3AFF72C-C163-45BA-86DF-69220BB23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924" y="3429000"/>
            <a:ext cx="10515600" cy="2720235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8D0750C-D6F5-4CFA-9E27-2A4FAD5818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012" y="321488"/>
            <a:ext cx="1862711" cy="674262"/>
          </a:xfrm>
          <a:prstGeom prst="rect">
            <a:avLst/>
          </a:prstGeom>
        </p:spPr>
      </p:pic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4B7BF4F-5586-45F7-8348-9EFA8FFE75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924" y="4562272"/>
            <a:ext cx="10807430" cy="205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84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.1 Content slide silver bab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6E2AC-6163-4CD1-8D43-4AAE6D4DF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C0259-4D89-49B1-9C67-602F2B5A7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332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.2 Content slide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6E2AC-6163-4CD1-8D43-4AAE6D4DF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C0259-4D89-49B1-9C67-602F2B5A7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530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.3 Content slide white background with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69D6DACF-5DF3-4FAE-A71E-10A0D33748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8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5011" y="4971011"/>
            <a:ext cx="1886989" cy="1886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E6E2AC-6163-4CD1-8D43-4AAE6D4DF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C0259-4D89-49B1-9C67-602F2B5A7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682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.3 Content slide image background">
    <p:bg>
      <p:bgPr>
        <a:solidFill>
          <a:srgbClr val="AFB9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1EBF7B16-0F11-459E-A3FC-0512E36F95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8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1899" y="3868530"/>
            <a:ext cx="3000101" cy="3000101"/>
          </a:xfrm>
          <a:prstGeom prst="rect">
            <a:avLst/>
          </a:prstGeom>
        </p:spPr>
      </p:pic>
      <p:pic>
        <p:nvPicPr>
          <p:cNvPr id="10" name="Picture 9" descr="A picture containing sky, outdoor, several&#10;&#10;Description automatically generated">
            <a:extLst>
              <a:ext uri="{FF2B5EF4-FFF2-40B4-BE49-F238E27FC236}">
                <a16:creationId xmlns:a16="http://schemas.microsoft.com/office/drawing/2014/main" id="{64751510-EFDF-425C-B276-AF1A31166D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E6E2AC-6163-4CD1-8D43-4AAE6D4DF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C0259-4D89-49B1-9C67-602F2B5A7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5C0049-00E7-4931-9868-361A702F60E9}"/>
              </a:ext>
            </a:extLst>
          </p:cNvPr>
          <p:cNvSpPr/>
          <p:nvPr userDrawn="1"/>
        </p:nvSpPr>
        <p:spPr>
          <a:xfrm>
            <a:off x="206916" y="159488"/>
            <a:ext cx="11778167" cy="654965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0AFF23-6D4C-4538-8D60-35864599767B}"/>
              </a:ext>
            </a:extLst>
          </p:cNvPr>
          <p:cNvSpPr txBox="1"/>
          <p:nvPr userDrawn="1"/>
        </p:nvSpPr>
        <p:spPr>
          <a:xfrm>
            <a:off x="11661083" y="159488"/>
            <a:ext cx="324000" cy="3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fld id="{3BD31F1A-9B03-4975-BEE4-DC3E4F742477}" type="slidenum">
              <a:rPr lang="en-GB" sz="800" b="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GB" sz="9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318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.4 Content slide image background">
    <p:bg>
      <p:bgPr>
        <a:solidFill>
          <a:srgbClr val="AFB9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2A1A8E58-9916-4A6B-9395-0DCB1AF504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8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1899" y="3868530"/>
            <a:ext cx="3000101" cy="3000101"/>
          </a:xfrm>
          <a:prstGeom prst="rect">
            <a:avLst/>
          </a:prstGeom>
        </p:spPr>
      </p:pic>
      <p:pic>
        <p:nvPicPr>
          <p:cNvPr id="6" name="Picture 5" descr="A person using a touch screen device&#10;&#10;Description automatically generated with low confidence">
            <a:extLst>
              <a:ext uri="{FF2B5EF4-FFF2-40B4-BE49-F238E27FC236}">
                <a16:creationId xmlns:a16="http://schemas.microsoft.com/office/drawing/2014/main" id="{B3A6B799-979F-410E-926F-74A4B4083E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230099" cy="68784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E6E2AC-6163-4CD1-8D43-4AAE6D4DF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C0259-4D89-49B1-9C67-602F2B5A7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5C0049-00E7-4931-9868-361A702F60E9}"/>
              </a:ext>
            </a:extLst>
          </p:cNvPr>
          <p:cNvSpPr/>
          <p:nvPr userDrawn="1"/>
        </p:nvSpPr>
        <p:spPr>
          <a:xfrm>
            <a:off x="206916" y="159488"/>
            <a:ext cx="11778167" cy="654965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0AFF23-6D4C-4538-8D60-35864599767B}"/>
              </a:ext>
            </a:extLst>
          </p:cNvPr>
          <p:cNvSpPr txBox="1"/>
          <p:nvPr userDrawn="1"/>
        </p:nvSpPr>
        <p:spPr>
          <a:xfrm>
            <a:off x="11661083" y="159488"/>
            <a:ext cx="324000" cy="3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fld id="{3BD31F1A-9B03-4975-BEE4-DC3E4F742477}" type="slidenum">
              <a:rPr lang="en-GB" sz="800" b="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GB" sz="9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713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.5 Content slide image background">
    <p:bg>
      <p:bgPr>
        <a:solidFill>
          <a:srgbClr val="AFB9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3638B652-427A-4418-8C07-6338B54C85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8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1899" y="3868530"/>
            <a:ext cx="3000101" cy="30001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F6BDF6-5578-4772-9A54-A67E80137CA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E6E2AC-6163-4CD1-8D43-4AAE6D4DF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C0259-4D89-49B1-9C67-602F2B5A7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5C0049-00E7-4931-9868-361A702F60E9}"/>
              </a:ext>
            </a:extLst>
          </p:cNvPr>
          <p:cNvSpPr/>
          <p:nvPr userDrawn="1"/>
        </p:nvSpPr>
        <p:spPr>
          <a:xfrm>
            <a:off x="206916" y="159488"/>
            <a:ext cx="11778167" cy="654965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0AFF23-6D4C-4538-8D60-35864599767B}"/>
              </a:ext>
            </a:extLst>
          </p:cNvPr>
          <p:cNvSpPr txBox="1"/>
          <p:nvPr userDrawn="1"/>
        </p:nvSpPr>
        <p:spPr>
          <a:xfrm>
            <a:off x="11661083" y="159488"/>
            <a:ext cx="324000" cy="3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fld id="{3BD31F1A-9B03-4975-BEE4-DC3E4F742477}" type="slidenum">
              <a:rPr lang="en-GB" sz="800" b="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GB" sz="9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520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 Left hand column content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person&#10;&#10;Description automatically generated">
            <a:extLst>
              <a:ext uri="{FF2B5EF4-FFF2-40B4-BE49-F238E27FC236}">
                <a16:creationId xmlns:a16="http://schemas.microsoft.com/office/drawing/2014/main" id="{6764812F-C962-4514-B69C-7FEA164382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6631" y="722506"/>
            <a:ext cx="5459863" cy="54129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0E529D-FC63-4FCC-8CF0-3D408AA99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9257" y="3255257"/>
            <a:ext cx="3602743" cy="3602743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CF1D27-42AA-4279-868F-3583927D6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880FC-5CFC-48B5-94D3-6DC703014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667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29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B9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EC9D9B-6362-4BC3-8C54-A2316CB0B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E2D1A-C892-4CBE-9ADE-6597510C4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20A3A8-69A7-4674-833B-00874BD0B5BA}"/>
              </a:ext>
            </a:extLst>
          </p:cNvPr>
          <p:cNvSpPr txBox="1"/>
          <p:nvPr userDrawn="1"/>
        </p:nvSpPr>
        <p:spPr>
          <a:xfrm>
            <a:off x="11661083" y="159488"/>
            <a:ext cx="324000" cy="324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fld id="{3BD31F1A-9B03-4975-BEE4-DC3E4F742477}" type="slidenum">
              <a:rPr lang="en-GB" sz="800" b="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GB" sz="9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A4BD5C-1771-467C-AFAB-69AC61D9A419}"/>
              </a:ext>
            </a:extLst>
          </p:cNvPr>
          <p:cNvSpPr/>
          <p:nvPr userDrawn="1"/>
        </p:nvSpPr>
        <p:spPr>
          <a:xfrm>
            <a:off x="206916" y="159488"/>
            <a:ext cx="11778167" cy="654965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 dirty="0"/>
          </a:p>
        </p:txBody>
      </p:sp>
    </p:spTree>
    <p:extLst>
      <p:ext uri="{BB962C8B-B14F-4D97-AF65-F5344CB8AC3E}">
        <p14:creationId xmlns:p14="http://schemas.microsoft.com/office/powerpoint/2010/main" val="292385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8" r:id="rId2"/>
    <p:sldLayoutId id="2147483650" r:id="rId3"/>
    <p:sldLayoutId id="2147483660" r:id="rId4"/>
    <p:sldLayoutId id="2147483678" r:id="rId5"/>
    <p:sldLayoutId id="2147483675" r:id="rId6"/>
    <p:sldLayoutId id="2147483662" r:id="rId7"/>
    <p:sldLayoutId id="2147483663" r:id="rId8"/>
    <p:sldLayoutId id="2147483652" r:id="rId9"/>
    <p:sldLayoutId id="2147483674" r:id="rId10"/>
    <p:sldLayoutId id="2147483676" r:id="rId11"/>
    <p:sldLayoutId id="2147483653" r:id="rId12"/>
    <p:sldLayoutId id="2147483666" r:id="rId13"/>
    <p:sldLayoutId id="2147483671" r:id="rId14"/>
    <p:sldLayoutId id="2147483672" r:id="rId15"/>
    <p:sldLayoutId id="2147483669" r:id="rId16"/>
    <p:sldLayoutId id="2147483677" r:id="rId17"/>
    <p:sldLayoutId id="2147483679" r:id="rId18"/>
    <p:sldLayoutId id="2147483680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959733-EE05-FC6F-52C4-83BB00BAE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/>
              <a:t>GM Digital Inclusion Social Housing Pilot </a:t>
            </a:r>
            <a:br>
              <a:rPr lang="en-GB" sz="4000" b="1" dirty="0"/>
            </a:b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2A8A1C-4E83-0624-4045-C20F07988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369415"/>
            <a:ext cx="10515600" cy="1500189"/>
          </a:xfrm>
        </p:spPr>
        <p:txBody>
          <a:bodyPr/>
          <a:lstStyle/>
          <a:p>
            <a:r>
              <a:rPr lang="en-GB" sz="2000" b="1" dirty="0"/>
              <a:t>John Steward – Digital Infrastructure Policy Lead GMCA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4533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D43802E-3EBB-DB4F-5CE2-9EEFCF5B2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9426377"/>
              </p:ext>
            </p:extLst>
          </p:nvPr>
        </p:nvGraphicFramePr>
        <p:xfrm>
          <a:off x="77920" y="0"/>
          <a:ext cx="12036161" cy="6637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39C4F8C7-15C4-27A0-5E50-77C4FB170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1467"/>
          </a:xfrm>
        </p:spPr>
        <p:txBody>
          <a:bodyPr>
            <a:normAutofit fontScale="90000"/>
          </a:bodyPr>
          <a:lstStyle/>
          <a:p>
            <a:r>
              <a:rPr lang="en-GB" sz="2500" dirty="0"/>
              <a:t>The challenge is likely to vary in different areas of GM </a:t>
            </a:r>
            <a:br>
              <a:rPr lang="en-GB" sz="2500" dirty="0"/>
            </a:b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2182804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F4D76-35B1-6EAA-317A-77FF0868F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GMCA Social Housing Pilot</a:t>
            </a:r>
            <a:br>
              <a:rPr lang="en-US" dirty="0"/>
            </a:br>
            <a:r>
              <a:rPr lang="en-US" dirty="0"/>
              <a:t>Research Sharing Session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6A1AA1-D619-9DEE-3B4B-22093F906E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Prof. Simeon Yates</a:t>
            </a:r>
          </a:p>
        </p:txBody>
      </p:sp>
    </p:spTree>
    <p:extLst>
      <p:ext uri="{BB962C8B-B14F-4D97-AF65-F5344CB8AC3E}">
        <p14:creationId xmlns:p14="http://schemas.microsoft.com/office/powerpoint/2010/main" val="410910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DA30D-A991-A259-57A2-6D4B2BC89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Insights from interviews with ISPs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D8F99-0AB9-C08E-515D-25095EBA2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Social Tariffs</a:t>
            </a:r>
          </a:p>
          <a:p>
            <a:pPr lvl="1"/>
            <a:r>
              <a:rPr lang="en-US" dirty="0"/>
              <a:t>We know from prior work that current social tariffs are higher than or at the upper end of the affordability ‘sweet spot’ for social housing tenants:</a:t>
            </a:r>
          </a:p>
          <a:p>
            <a:pPr lvl="2"/>
            <a:r>
              <a:rPr lang="en-US" dirty="0"/>
              <a:t>Stockport survey indicates that this in the £4 to £12 range</a:t>
            </a:r>
          </a:p>
          <a:p>
            <a:pPr lvl="2"/>
            <a:r>
              <a:rPr lang="en-US" dirty="0" err="1"/>
              <a:t>Ofcom</a:t>
            </a:r>
            <a:r>
              <a:rPr lang="en-US" dirty="0"/>
              <a:t> affordability data.  Looking at recent </a:t>
            </a:r>
            <a:r>
              <a:rPr lang="en-US" dirty="0" err="1"/>
              <a:t>Ofcom</a:t>
            </a:r>
            <a:r>
              <a:rPr lang="en-US" dirty="0"/>
              <a:t> data we see that the average UK household spends 1.3% of their total income on broadband:</a:t>
            </a:r>
          </a:p>
          <a:p>
            <a:pPr lvl="3"/>
            <a:r>
              <a:rPr lang="en-US" dirty="0"/>
              <a:t>For those on benefits this would be:</a:t>
            </a:r>
          </a:p>
          <a:p>
            <a:pPr lvl="4"/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1.3% * disposable income of full UC claimant (£325) = £4.23 per month</a:t>
            </a:r>
          </a:p>
          <a:p>
            <a:pPr lvl="4"/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1.3% * disposable income of part-time working UC claimant (£565) = £7.35</a:t>
            </a:r>
          </a:p>
          <a:p>
            <a:pPr lvl="3"/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These figures are at the lower end of the results from Stockport</a:t>
            </a:r>
          </a:p>
          <a:p>
            <a:pPr lvl="1"/>
            <a:r>
              <a:rPr lang="en-GB" sz="2200" dirty="0">
                <a:solidFill>
                  <a:srgbClr val="000000"/>
                </a:solidFill>
                <a:latin typeface="Calibri" panose="020F0502020204030204" pitchFamily="34" charset="0"/>
              </a:rPr>
              <a:t>I would argue therefore that there is a gap between what ISPs can afford commercially for social tariffs and what some (not all) residents can afford to pay.</a:t>
            </a:r>
          </a:p>
          <a:p>
            <a:pPr lvl="2"/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</a:rPr>
              <a:t>For me this leaves the question as to where the value lies of having social housing tenants online (other than themselves and income for ISPs)</a:t>
            </a:r>
          </a:p>
          <a:p>
            <a:pPr lvl="2"/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</a:rPr>
              <a:t>Therefore, a question as to where the gap between £4-10 (affordability) and £12-15 (social tariffs) is made up.</a:t>
            </a:r>
          </a:p>
          <a:p>
            <a:pPr lvl="2"/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Reducing VAT on broadband to 5% would take social tariffs closer to the £4-10 zone</a:t>
            </a:r>
          </a:p>
          <a:p>
            <a:pPr lvl="3"/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</a:rPr>
              <a:t>(£12 /1.2)*1.05 = £10.50 </a:t>
            </a:r>
          </a:p>
          <a:p>
            <a:pPr lvl="2"/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Additional support from other organisations (</a:t>
            </a:r>
            <a:r>
              <a:rPr lang="en-GB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Governmner</a:t>
            </a: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, Local Government, DWP, DHSC, Social Housing provider etc.) could reduce this to below £10.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76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3A08-E4D5-AA14-8696-2E775A95F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Insights from interviews with ISPs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D383F-B7BD-6434-FC9C-8DA540F01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Infrastructure</a:t>
            </a:r>
          </a:p>
          <a:p>
            <a:pPr lvl="1"/>
            <a:r>
              <a:rPr lang="en-US" dirty="0"/>
              <a:t>Not all social housing areas are well served by reasonable broadband access</a:t>
            </a:r>
          </a:p>
          <a:p>
            <a:pPr lvl="1"/>
            <a:r>
              <a:rPr lang="en-US" dirty="0"/>
              <a:t>ISPs identified multiple additional costs and challenges when dealing with:</a:t>
            </a:r>
          </a:p>
          <a:p>
            <a:pPr lvl="2"/>
            <a:r>
              <a:rPr lang="en-US" dirty="0"/>
              <a:t>Multi-occupancy buildings of all sizes</a:t>
            </a:r>
          </a:p>
          <a:p>
            <a:pPr lvl="2"/>
            <a:r>
              <a:rPr lang="en-US" dirty="0"/>
              <a:t>Older and very varied housing stock</a:t>
            </a:r>
          </a:p>
          <a:p>
            <a:pPr lvl="2"/>
            <a:r>
              <a:rPr lang="en-US" dirty="0"/>
              <a:t>Areas of low broadband take up</a:t>
            </a:r>
          </a:p>
          <a:p>
            <a:pPr lvl="1"/>
            <a:r>
              <a:rPr lang="en-US" dirty="0"/>
              <a:t>Additional costs cover:</a:t>
            </a:r>
          </a:p>
          <a:p>
            <a:pPr lvl="2"/>
            <a:r>
              <a:rPr lang="en-US" dirty="0"/>
              <a:t>Practicalities of getting infrastructure through the building</a:t>
            </a:r>
          </a:p>
          <a:p>
            <a:pPr lvl="3"/>
            <a:r>
              <a:rPr lang="en-US" dirty="0"/>
              <a:t>“We have ended up having to route cables through resident’s toilets and bathrooms”</a:t>
            </a:r>
          </a:p>
          <a:p>
            <a:pPr lvl="3"/>
            <a:r>
              <a:rPr lang="en-US" dirty="0"/>
              <a:t>Lack of modern infrastructure (interior ducting etc.)</a:t>
            </a:r>
          </a:p>
          <a:p>
            <a:pPr lvl="3"/>
            <a:r>
              <a:rPr lang="en-US" dirty="0"/>
              <a:t>Post installation maintenance and access costs</a:t>
            </a:r>
          </a:p>
          <a:p>
            <a:pPr lvl="2"/>
            <a:r>
              <a:rPr lang="en-US" dirty="0"/>
              <a:t>Legal costs (way leave etc.) of laying cable to and through building</a:t>
            </a:r>
          </a:p>
          <a:p>
            <a:pPr lvl="1"/>
            <a:r>
              <a:rPr lang="en-US" dirty="0"/>
              <a:t>I interpret these issues as meaning that these costs plus the lower than average take up of services by residents makes these less commercially viable installations.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575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1AF4B-B297-1341-E4B8-CF4219F2C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Insights from interviews with ISPs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B8ED9-5F23-6439-C527-7559823C6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Working with partners</a:t>
            </a:r>
          </a:p>
          <a:p>
            <a:pPr lvl="1"/>
            <a:r>
              <a:rPr lang="en-US" dirty="0"/>
              <a:t>All ISPs noted that on the ground partners (social housing colleagues) were under considerable pressure dealing with everyday issues and the impacts of the ‘cost-of-living’ crisis.</a:t>
            </a:r>
          </a:p>
          <a:p>
            <a:pPr lvl="1"/>
            <a:r>
              <a:rPr lang="en-US" dirty="0"/>
              <a:t>Both ISPs, social housing, and local government partner’s have noted the challenge of working across very different organizations with their own internal structures:</a:t>
            </a:r>
          </a:p>
          <a:p>
            <a:pPr lvl="2"/>
            <a:r>
              <a:rPr lang="en-US" dirty="0"/>
              <a:t>E.g. ISP lead may be in CSR, social housing lead is in elderly support, local government lead is in education</a:t>
            </a:r>
          </a:p>
          <a:p>
            <a:pPr lvl="3"/>
            <a:r>
              <a:rPr lang="en-US" dirty="0"/>
              <a:t>Each is having to link up frontline staff, infrastructure, and management colleagues to ensure project delivery</a:t>
            </a:r>
          </a:p>
          <a:p>
            <a:pPr lvl="1"/>
            <a:r>
              <a:rPr lang="en-US" dirty="0"/>
              <a:t>ISPs noted that timescales for delivery were slower for public sector partners</a:t>
            </a:r>
          </a:p>
          <a:p>
            <a:r>
              <a:rPr lang="en-US" dirty="0"/>
              <a:t>Dedicated digital inclusion roles</a:t>
            </a:r>
          </a:p>
          <a:p>
            <a:pPr lvl="1"/>
            <a:r>
              <a:rPr lang="en-US" dirty="0"/>
              <a:t>We noted that there were few if an dedicated full time ‘digital inclusion’ leads in any of the organizations (one or two notable exceptions)</a:t>
            </a:r>
          </a:p>
          <a:p>
            <a:pPr lvl="2"/>
            <a:r>
              <a:rPr lang="en-US" dirty="0"/>
              <a:t>Many people had this as a function within a wider portfolio – so not their main focus</a:t>
            </a:r>
          </a:p>
          <a:p>
            <a:pPr lvl="2"/>
            <a:r>
              <a:rPr lang="en-US" dirty="0"/>
              <a:t>Few were very senior with broad organizational oversight – often working withing a ‘silo’ (housing, education, CSR)</a:t>
            </a:r>
          </a:p>
          <a:p>
            <a:pPr lvl="2"/>
            <a:r>
              <a:rPr lang="en-US" dirty="0"/>
              <a:t>Often working above their ‘level’ when doing Digital Inclusion work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410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1764E-3085-EEE6-9D8F-5AF2824EB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Insights from interviews with ISPs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FD1DA-3DC7-3DC2-0659-63639FB7B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Working with communities and other delivery partners</a:t>
            </a:r>
          </a:p>
          <a:p>
            <a:pPr lvl="1"/>
            <a:r>
              <a:rPr lang="en-US" dirty="0"/>
              <a:t>There are examples of ISPs and Social Housing working to deliver either community support or to specific groups</a:t>
            </a:r>
          </a:p>
          <a:p>
            <a:pPr lvl="1"/>
            <a:r>
              <a:rPr lang="en-US" dirty="0"/>
              <a:t>Networking community centers to allow free access and a location to support training</a:t>
            </a:r>
          </a:p>
          <a:p>
            <a:pPr lvl="2"/>
            <a:r>
              <a:rPr lang="en-US" dirty="0"/>
              <a:t>Works well where local provider (social housing) can support ‘recruitment/engagement’ and where ISP provides expertise and infrastructure</a:t>
            </a:r>
          </a:p>
          <a:p>
            <a:pPr lvl="1"/>
            <a:r>
              <a:rPr lang="en-US" dirty="0"/>
              <a:t>Working with DWP or other public sector </a:t>
            </a:r>
            <a:r>
              <a:rPr lang="en-US" dirty="0" err="1"/>
              <a:t>organisations</a:t>
            </a:r>
            <a:r>
              <a:rPr lang="en-US" dirty="0"/>
              <a:t> to target specific groups or needs</a:t>
            </a:r>
          </a:p>
          <a:p>
            <a:pPr lvl="2"/>
            <a:r>
              <a:rPr lang="en-US" dirty="0"/>
              <a:t>Outside Manchester – Households into work in Liverpool</a:t>
            </a:r>
          </a:p>
          <a:p>
            <a:pPr lvl="2"/>
            <a:r>
              <a:rPr lang="en-US" dirty="0"/>
              <a:t>Inside Manchester – DWP with </a:t>
            </a:r>
            <a:r>
              <a:rPr lang="en-US" dirty="0" err="1"/>
              <a:t>TalkTalk</a:t>
            </a:r>
            <a:endParaRPr lang="en-US" dirty="0"/>
          </a:p>
          <a:p>
            <a:pPr lvl="2"/>
            <a:r>
              <a:rPr lang="en-US" dirty="0"/>
              <a:t>Works well as addressing a specific need – digital access and skills for employment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899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E5B4D-5065-92C9-1059-A61625877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initial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FDFC2-8974-7CBD-1216-3A3DEDF87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Social Tariffs don’t work well for social housing tenants as currently offered</a:t>
            </a:r>
          </a:p>
          <a:p>
            <a:pPr lvl="1"/>
            <a:r>
              <a:rPr lang="en-US" dirty="0"/>
              <a:t>Not clear ISPs can commercially address this</a:t>
            </a:r>
          </a:p>
          <a:p>
            <a:pPr lvl="1"/>
            <a:r>
              <a:rPr lang="en-US" dirty="0"/>
              <a:t>Could be a role for other ‘beneficiaries’ to help address the gap</a:t>
            </a:r>
          </a:p>
          <a:p>
            <a:r>
              <a:rPr lang="en-US" dirty="0"/>
              <a:t>Need for dedicated and supported digital inclusion roles in social housing and local government</a:t>
            </a:r>
          </a:p>
          <a:p>
            <a:pPr lvl="1"/>
            <a:r>
              <a:rPr lang="en-US" dirty="0"/>
              <a:t>Need for a supported strategy at this local level</a:t>
            </a:r>
          </a:p>
          <a:p>
            <a:pPr lvl="1"/>
            <a:r>
              <a:rPr lang="en-US" dirty="0"/>
              <a:t>Need for role to be across organization</a:t>
            </a:r>
          </a:p>
          <a:p>
            <a:r>
              <a:rPr lang="en-US" dirty="0"/>
              <a:t>Addressing practical issues to reduce cost of installations to social housing</a:t>
            </a:r>
          </a:p>
          <a:p>
            <a:pPr lvl="1"/>
            <a:r>
              <a:rPr lang="en-US" dirty="0"/>
              <a:t>Way leave costs</a:t>
            </a:r>
          </a:p>
          <a:p>
            <a:pPr lvl="1"/>
            <a:r>
              <a:rPr lang="en-US" dirty="0"/>
              <a:t>Building costs</a:t>
            </a:r>
          </a:p>
          <a:p>
            <a:r>
              <a:rPr lang="en-US" dirty="0"/>
              <a:t>Other models are out there</a:t>
            </a:r>
          </a:p>
          <a:p>
            <a:pPr lvl="1"/>
            <a:r>
              <a:rPr lang="en-US" dirty="0"/>
              <a:t>E.g. Rochdale</a:t>
            </a:r>
          </a:p>
          <a:p>
            <a:r>
              <a:rPr lang="en-US" dirty="0"/>
              <a:t>Skills were not a strong part of the pilot work so far</a:t>
            </a:r>
          </a:p>
        </p:txBody>
      </p:sp>
    </p:spTree>
    <p:extLst>
      <p:ext uri="{BB962C8B-B14F-4D97-AF65-F5344CB8AC3E}">
        <p14:creationId xmlns:p14="http://schemas.microsoft.com/office/powerpoint/2010/main" val="1236650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4717A-7E91-4A2F-A765-C87277CF6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b="1" dirty="0"/>
              <a:t>GM Social Housing Pilot Objectives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A69834-2B5A-B37F-FBA3-D2069DD8C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03426"/>
          </a:xfrm>
        </p:spPr>
        <p:txBody>
          <a:bodyPr>
            <a:normAutofit fontScale="85000" lnSpcReduction="20000"/>
          </a:bodyPr>
          <a:lstStyle/>
          <a:p>
            <a:pPr marL="457189" indent="-457189">
              <a:buAutoNum type="arabicPeriod"/>
            </a:pPr>
            <a:r>
              <a:rPr lang="en-GB" sz="2800" dirty="0"/>
              <a:t>A discovery programme aimed creating a </a:t>
            </a:r>
            <a:r>
              <a:rPr lang="en-GB" sz="2800" b="1" dirty="0"/>
              <a:t>long term sustainable solution to address digital exclusion in social housing. </a:t>
            </a:r>
            <a:endParaRPr lang="en-GB" sz="2800" dirty="0"/>
          </a:p>
          <a:p>
            <a:pPr marL="457189" indent="-457189">
              <a:buAutoNum type="arabicPeriod"/>
            </a:pPr>
            <a:r>
              <a:rPr lang="en-GB" sz="2800" dirty="0"/>
              <a:t>To determine what the </a:t>
            </a:r>
            <a:r>
              <a:rPr lang="en-GB" sz="2800" b="1" dirty="0"/>
              <a:t>role of the social housing provider working with the ISP and the local authority</a:t>
            </a:r>
            <a:r>
              <a:rPr lang="en-GB" sz="2800" dirty="0"/>
              <a:t> needs to be to make a model work</a:t>
            </a:r>
          </a:p>
          <a:p>
            <a:pPr marL="457189" indent="-457189">
              <a:buAutoNum type="arabicPeriod"/>
            </a:pPr>
            <a:r>
              <a:rPr lang="en-GB" sz="2800" dirty="0"/>
              <a:t>To </a:t>
            </a:r>
            <a:r>
              <a:rPr lang="en-GB" sz="2800" b="1" dirty="0"/>
              <a:t>determine the extent to which a viable commercial model is possible </a:t>
            </a:r>
            <a:r>
              <a:rPr lang="en-GB" sz="2800" dirty="0"/>
              <a:t>which is both attractive enough to tenants to get them to register AND is able to enable recycling of some revenues to support the digitally disadvantaged</a:t>
            </a:r>
          </a:p>
          <a:p>
            <a:pPr marL="457189" indent="-457189">
              <a:buAutoNum type="arabicPeriod"/>
            </a:pPr>
            <a:r>
              <a:rPr lang="en-GB" sz="2800" dirty="0"/>
              <a:t>To </a:t>
            </a:r>
            <a:r>
              <a:rPr lang="en-GB" sz="2800" b="1" dirty="0"/>
              <a:t>shape the optimum model for GM Wide Roll out </a:t>
            </a:r>
            <a:r>
              <a:rPr lang="en-GB" sz="2800" dirty="0"/>
              <a:t>– including standardising wayleaves to maximise investment and competition</a:t>
            </a:r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D90175-15BA-F4DF-4C58-E53763BE7F65}"/>
              </a:ext>
            </a:extLst>
          </p:cNvPr>
          <p:cNvSpPr/>
          <p:nvPr/>
        </p:nvSpPr>
        <p:spPr>
          <a:xfrm>
            <a:off x="499771" y="5236833"/>
            <a:ext cx="11276628" cy="12928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about discovery. No public sector funding involved. Industry support for research. Undertaken drawing upon the goodwill of all partners involved.  </a:t>
            </a:r>
          </a:p>
        </p:txBody>
      </p:sp>
    </p:spTree>
    <p:extLst>
      <p:ext uri="{BB962C8B-B14F-4D97-AF65-F5344CB8AC3E}">
        <p14:creationId xmlns:p14="http://schemas.microsoft.com/office/powerpoint/2010/main" val="1692189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C8DF25-FA71-4BFF-A96B-AB3FDBCC8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Social Housing Pilot &amp; Digital Inclusion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8A8922-C24F-4113-BB6B-34D46A774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26401" cy="466725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</a:pPr>
            <a:r>
              <a:rPr lang="en-GB" sz="2000" dirty="0"/>
              <a:t>Estimate is 1.2m DE people in GM</a:t>
            </a:r>
          </a:p>
          <a:p>
            <a:pPr>
              <a:lnSpc>
                <a:spcPct val="100000"/>
              </a:lnSpc>
            </a:pPr>
            <a:r>
              <a:rPr lang="en-GB" sz="2000" dirty="0"/>
              <a:t>260,000 tenants living in GMHP properties will be most affected - population includes more people on low incomes and receiving benefits</a:t>
            </a:r>
          </a:p>
          <a:p>
            <a:pPr>
              <a:lnSpc>
                <a:spcPct val="100000"/>
              </a:lnSpc>
            </a:pPr>
            <a:r>
              <a:rPr lang="en-GB" sz="2000" dirty="0"/>
              <a:t>Pandemic highlights inequalities and esp. visible in the communities GMHP work in</a:t>
            </a:r>
          </a:p>
          <a:p>
            <a:pPr>
              <a:lnSpc>
                <a:spcPct val="100000"/>
              </a:lnSpc>
            </a:pPr>
            <a:r>
              <a:rPr lang="en-GB" sz="2000" dirty="0"/>
              <a:t>HAs working to increase digital self service with personalised support programmes for tenants </a:t>
            </a:r>
          </a:p>
          <a:p>
            <a:pPr>
              <a:lnSpc>
                <a:spcPct val="100000"/>
              </a:lnSpc>
            </a:pPr>
            <a:r>
              <a:rPr lang="en-GB" sz="2000" dirty="0"/>
              <a:t>Shift over time enables resources to be targeted at those who need greater support and gives tenants more choice about how they access services – empowerment model</a:t>
            </a:r>
          </a:p>
          <a:p>
            <a:pPr>
              <a:lnSpc>
                <a:spcPct val="100000"/>
              </a:lnSpc>
            </a:pPr>
            <a:r>
              <a:rPr lang="en-GB" sz="2000" dirty="0"/>
              <a:t>Financial management, welfare advice, health advice, job search are key opportunity areas</a:t>
            </a:r>
          </a:p>
          <a:p>
            <a:endParaRPr lang="en-GB" sz="20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GB" sz="20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GB" sz="2000" dirty="0"/>
          </a:p>
        </p:txBody>
      </p:sp>
      <p:pic>
        <p:nvPicPr>
          <p:cNvPr id="4" name="Picture 3" descr="A person giving thumbs up holding a sign">
            <a:extLst>
              <a:ext uri="{FF2B5EF4-FFF2-40B4-BE49-F238E27FC236}">
                <a16:creationId xmlns:a16="http://schemas.microsoft.com/office/drawing/2014/main" id="{B174FEAA-B4AF-4A0D-9BC1-0F69E0865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606" y="1948042"/>
            <a:ext cx="5548998" cy="384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10718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EFD42-7EE8-44B6-AA33-0617A7F07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>
            <a:noAutofit/>
          </a:bodyPr>
          <a:lstStyle/>
          <a:p>
            <a:r>
              <a:rPr lang="en-GB" b="1" dirty="0"/>
              <a:t>Social housing digital inclusion- Pilots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16A9E-4515-479A-BAE2-265E40D5C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EED61CF-31C8-47BE-AA89-3EB805E9EF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30799"/>
              </p:ext>
            </p:extLst>
          </p:nvPr>
        </p:nvGraphicFramePr>
        <p:xfrm>
          <a:off x="833120" y="1088572"/>
          <a:ext cx="10652035" cy="544473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23344">
                  <a:extLst>
                    <a:ext uri="{9D8B030D-6E8A-4147-A177-3AD203B41FA5}">
                      <a16:colId xmlns:a16="http://schemas.microsoft.com/office/drawing/2014/main" val="2900758061"/>
                    </a:ext>
                  </a:extLst>
                </a:gridCol>
                <a:gridCol w="2142208">
                  <a:extLst>
                    <a:ext uri="{9D8B030D-6E8A-4147-A177-3AD203B41FA5}">
                      <a16:colId xmlns:a16="http://schemas.microsoft.com/office/drawing/2014/main" val="147848016"/>
                    </a:ext>
                  </a:extLst>
                </a:gridCol>
                <a:gridCol w="1507079">
                  <a:extLst>
                    <a:ext uri="{9D8B030D-6E8A-4147-A177-3AD203B41FA5}">
                      <a16:colId xmlns:a16="http://schemas.microsoft.com/office/drawing/2014/main" val="3629781575"/>
                    </a:ext>
                  </a:extLst>
                </a:gridCol>
                <a:gridCol w="1177717">
                  <a:extLst>
                    <a:ext uri="{9D8B030D-6E8A-4147-A177-3AD203B41FA5}">
                      <a16:colId xmlns:a16="http://schemas.microsoft.com/office/drawing/2014/main" val="1201915242"/>
                    </a:ext>
                  </a:extLst>
                </a:gridCol>
                <a:gridCol w="1427988">
                  <a:extLst>
                    <a:ext uri="{9D8B030D-6E8A-4147-A177-3AD203B41FA5}">
                      <a16:colId xmlns:a16="http://schemas.microsoft.com/office/drawing/2014/main" val="2463356706"/>
                    </a:ext>
                  </a:extLst>
                </a:gridCol>
                <a:gridCol w="2373699">
                  <a:extLst>
                    <a:ext uri="{9D8B030D-6E8A-4147-A177-3AD203B41FA5}">
                      <a16:colId xmlns:a16="http://schemas.microsoft.com/office/drawing/2014/main" val="2896881342"/>
                    </a:ext>
                  </a:extLst>
                </a:gridCol>
              </a:tblGrid>
              <a:tr h="910257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Housing Provider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ISP for Pilot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Size of portfolio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Pilot size 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Property Type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 Group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073695703"/>
                  </a:ext>
                </a:extLst>
              </a:tr>
              <a:tr h="644724">
                <a:tc>
                  <a:txBody>
                    <a:bodyPr/>
                    <a:lstStyle/>
                    <a:p>
                      <a:pPr algn="l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Wythenshawe Housing 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Virgin Media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14,000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 75s &amp; Care leavers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548639355"/>
                  </a:ext>
                </a:extLst>
              </a:tr>
              <a:tr h="637180">
                <a:tc>
                  <a:txBody>
                    <a:bodyPr/>
                    <a:lstStyle/>
                    <a:p>
                      <a:pPr algn="l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Bolton at Home 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Hyperoptic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18,000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 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626202253"/>
                  </a:ext>
                </a:extLst>
              </a:tr>
              <a:tr h="644724">
                <a:tc>
                  <a:txBody>
                    <a:bodyPr/>
                    <a:lstStyle/>
                    <a:p>
                      <a:pPr algn="l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Stockport Homes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BT / Openreach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12,000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 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Mix, incl. disabled groups 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503780668"/>
                  </a:ext>
                </a:extLst>
              </a:tr>
              <a:tr h="910257">
                <a:tc>
                  <a:txBody>
                    <a:bodyPr/>
                    <a:lstStyle/>
                    <a:p>
                      <a:pPr algn="l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Wigan and Leigh Housing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Talk </a:t>
                      </a:r>
                      <a:r>
                        <a:rPr lang="en-GB" sz="1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Talk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Freedom Fibre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22,000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 including unemployed groups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848833280"/>
                  </a:ext>
                </a:extLst>
              </a:tr>
              <a:tr h="644724">
                <a:tc>
                  <a:txBody>
                    <a:bodyPr/>
                    <a:lstStyle/>
                    <a:p>
                      <a:pPr algn="l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Southway Homes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Vodafone 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6,000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6,000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228795409"/>
                  </a:ext>
                </a:extLst>
              </a:tr>
              <a:tr h="468890">
                <a:tc>
                  <a:txBody>
                    <a:bodyPr/>
                    <a:lstStyle/>
                    <a:p>
                      <a:pPr algn="l"/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GB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72,000</a:t>
                      </a:r>
                      <a:endParaRPr lang="en-GB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10,000</a:t>
                      </a:r>
                      <a:endParaRPr lang="en-GB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/>
                      <a:endParaRPr lang="en-GB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/>
                      <a:endParaRPr lang="en-GB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585731075"/>
                  </a:ext>
                </a:extLst>
              </a:tr>
              <a:tr h="468890">
                <a:tc>
                  <a:txBody>
                    <a:bodyPr/>
                    <a:lstStyle/>
                    <a:p>
                      <a:pPr algn="l"/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TOTAL IN GM </a:t>
                      </a:r>
                      <a:endParaRPr lang="en-GB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203,000</a:t>
                      </a:r>
                      <a:endParaRPr lang="en-GB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/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/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/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779597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1543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416B1-80DE-4649-95F8-1A1D9C75B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6677"/>
          </a:xfrm>
        </p:spPr>
        <p:txBody>
          <a:bodyPr>
            <a:noAutofit/>
          </a:bodyPr>
          <a:lstStyle/>
          <a:p>
            <a:r>
              <a:rPr lang="en-GB" sz="4267" dirty="0"/>
              <a:t>Programme Timeline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1D52C9A-15A0-4001-A780-D64D30FE6311}"/>
              </a:ext>
            </a:extLst>
          </p:cNvPr>
          <p:cNvSpPr/>
          <p:nvPr/>
        </p:nvSpPr>
        <p:spPr>
          <a:xfrm>
            <a:off x="2007868" y="2314369"/>
            <a:ext cx="2394344" cy="2384731"/>
          </a:xfrm>
          <a:prstGeom prst="roundRect">
            <a:avLst/>
          </a:prstGeom>
          <a:solidFill>
            <a:srgbClr val="AFB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of expressions of interest to drive demand with close working between ISP and Housing Provider to maximise take up.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89998F9-8941-4BC9-853D-51E5D51A77F5}"/>
              </a:ext>
            </a:extLst>
          </p:cNvPr>
          <p:cNvSpPr/>
          <p:nvPr/>
        </p:nvSpPr>
        <p:spPr>
          <a:xfrm>
            <a:off x="4514096" y="2314369"/>
            <a:ext cx="1581905" cy="3737128"/>
          </a:xfrm>
          <a:prstGeom prst="roundRect">
            <a:avLst/>
          </a:prstGeom>
          <a:solidFill>
            <a:srgbClr val="AFB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/ Learning commission </a:t>
            </a:r>
          </a:p>
          <a:p>
            <a:pPr algn="ctr"/>
            <a:endParaRPr lang="en-GB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launch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85172CF-25DA-4AF0-9047-759D800926B2}"/>
              </a:ext>
            </a:extLst>
          </p:cNvPr>
          <p:cNvSpPr/>
          <p:nvPr/>
        </p:nvSpPr>
        <p:spPr>
          <a:xfrm>
            <a:off x="2003673" y="4917442"/>
            <a:ext cx="2357627" cy="1148079"/>
          </a:xfrm>
          <a:prstGeom prst="roundRect">
            <a:avLst/>
          </a:prstGeom>
          <a:solidFill>
            <a:srgbClr val="AFB9B6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of digital inclusion safety net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64EF762-B874-4AFC-8EFA-7DA841DD7463}"/>
              </a:ext>
            </a:extLst>
          </p:cNvPr>
          <p:cNvSpPr/>
          <p:nvPr/>
        </p:nvSpPr>
        <p:spPr>
          <a:xfrm>
            <a:off x="7830701" y="3685263"/>
            <a:ext cx="2235355" cy="1559755"/>
          </a:xfrm>
          <a:prstGeom prst="roundRect">
            <a:avLst/>
          </a:prstGeom>
          <a:solidFill>
            <a:srgbClr val="AFB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Continual shared learning between Social Housing Providers to inform approach to wider roll out.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D27F5DD-C0F6-4174-91A2-960F3BE2635F}"/>
              </a:ext>
            </a:extLst>
          </p:cNvPr>
          <p:cNvSpPr/>
          <p:nvPr/>
        </p:nvSpPr>
        <p:spPr>
          <a:xfrm>
            <a:off x="7812253" y="2359476"/>
            <a:ext cx="2253803" cy="1232665"/>
          </a:xfrm>
          <a:prstGeom prst="roundRect">
            <a:avLst/>
          </a:prstGeom>
          <a:solidFill>
            <a:srgbClr val="AFB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model testing with implementation of connectivity and digital inclusion programmes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0B1C15D-5474-4D33-BAB3-4222BE999321}"/>
              </a:ext>
            </a:extLst>
          </p:cNvPr>
          <p:cNvSpPr/>
          <p:nvPr/>
        </p:nvSpPr>
        <p:spPr>
          <a:xfrm>
            <a:off x="442938" y="1146072"/>
            <a:ext cx="1422684" cy="1010313"/>
          </a:xfrm>
          <a:prstGeom prst="roundRect">
            <a:avLst/>
          </a:prstGeom>
          <a:solidFill>
            <a:srgbClr val="AFB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 2021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25AD0E6-EBC4-448C-B6FE-F1398FF6D1DE}"/>
              </a:ext>
            </a:extLst>
          </p:cNvPr>
          <p:cNvSpPr/>
          <p:nvPr/>
        </p:nvSpPr>
        <p:spPr>
          <a:xfrm>
            <a:off x="442938" y="2328392"/>
            <a:ext cx="1422684" cy="3737128"/>
          </a:xfrm>
          <a:prstGeom prst="roundRect">
            <a:avLst/>
          </a:prstGeom>
          <a:solidFill>
            <a:srgbClr val="AFB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 partners in place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81B7B7C-9844-43F0-BFCB-4E5F3BB7F321}"/>
              </a:ext>
            </a:extLst>
          </p:cNvPr>
          <p:cNvSpPr/>
          <p:nvPr/>
        </p:nvSpPr>
        <p:spPr>
          <a:xfrm>
            <a:off x="4530461" y="1139789"/>
            <a:ext cx="1565540" cy="1010313"/>
          </a:xfrm>
          <a:prstGeom prst="roundRect">
            <a:avLst/>
          </a:prstGeom>
          <a:solidFill>
            <a:srgbClr val="AFB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 2022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AF8D74F-1BB8-4760-B306-C4A22C02ABAF}"/>
              </a:ext>
            </a:extLst>
          </p:cNvPr>
          <p:cNvSpPr/>
          <p:nvPr/>
        </p:nvSpPr>
        <p:spPr>
          <a:xfrm>
            <a:off x="2007379" y="1146070"/>
            <a:ext cx="2394344" cy="1010313"/>
          </a:xfrm>
          <a:prstGeom prst="roundRect">
            <a:avLst/>
          </a:prstGeom>
          <a:solidFill>
            <a:srgbClr val="AFB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 2022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E251030-6EA5-4C93-90A0-70BA0D7E81E2}"/>
              </a:ext>
            </a:extLst>
          </p:cNvPr>
          <p:cNvSpPr/>
          <p:nvPr/>
        </p:nvSpPr>
        <p:spPr>
          <a:xfrm>
            <a:off x="7812253" y="1139789"/>
            <a:ext cx="2253803" cy="1010313"/>
          </a:xfrm>
          <a:prstGeom prst="roundRect">
            <a:avLst/>
          </a:prstGeom>
          <a:solidFill>
            <a:srgbClr val="AFB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 - MARCH 2023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9B1F2F0-AAB2-4A83-A3BD-B8C34D0D1B10}"/>
              </a:ext>
            </a:extLst>
          </p:cNvPr>
          <p:cNvSpPr/>
          <p:nvPr/>
        </p:nvSpPr>
        <p:spPr>
          <a:xfrm>
            <a:off x="10184133" y="1146070"/>
            <a:ext cx="1286508" cy="1010313"/>
          </a:xfrm>
          <a:prstGeom prst="roundRect">
            <a:avLst/>
          </a:prstGeom>
          <a:solidFill>
            <a:srgbClr val="AFB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</a:p>
          <a:p>
            <a:pPr algn="ctr"/>
            <a:r>
              <a:rPr lang="en-GB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 2023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A381F42-86DC-44D4-8D43-11408912141D}"/>
              </a:ext>
            </a:extLst>
          </p:cNvPr>
          <p:cNvSpPr/>
          <p:nvPr/>
        </p:nvSpPr>
        <p:spPr>
          <a:xfrm>
            <a:off x="10184133" y="2314369"/>
            <a:ext cx="1286508" cy="3751152"/>
          </a:xfrm>
          <a:prstGeom prst="roundRect">
            <a:avLst/>
          </a:prstGeom>
          <a:solidFill>
            <a:srgbClr val="AFB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Large scale roll out across GM  Social Housing Providers following event in June 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C8134E88-ABB0-4AF1-A744-8797F0F14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5600" y="6187985"/>
            <a:ext cx="9650456" cy="436880"/>
          </a:xfrm>
          <a:prstGeom prst="rightArrow">
            <a:avLst/>
          </a:prstGeom>
          <a:solidFill>
            <a:srgbClr val="AFB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53324D5-8F96-988C-9245-E7AB48138A39}"/>
              </a:ext>
            </a:extLst>
          </p:cNvPr>
          <p:cNvSpPr/>
          <p:nvPr/>
        </p:nvSpPr>
        <p:spPr>
          <a:xfrm>
            <a:off x="6171357" y="1139788"/>
            <a:ext cx="1565540" cy="1010313"/>
          </a:xfrm>
          <a:prstGeom prst="roundRect">
            <a:avLst/>
          </a:prstGeom>
          <a:solidFill>
            <a:srgbClr val="AFB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 to DEC 2022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784AAAD-31CA-DB17-CFDE-5DD6D336D4D5}"/>
              </a:ext>
            </a:extLst>
          </p:cNvPr>
          <p:cNvSpPr/>
          <p:nvPr/>
        </p:nvSpPr>
        <p:spPr>
          <a:xfrm>
            <a:off x="6163174" y="2328392"/>
            <a:ext cx="1581905" cy="3737128"/>
          </a:xfrm>
          <a:prstGeom prst="roundRect">
            <a:avLst/>
          </a:prstGeom>
          <a:solidFill>
            <a:srgbClr val="AFB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Connectivity is in place in each pilot area.</a:t>
            </a:r>
          </a:p>
          <a:p>
            <a:pPr algn="ctr"/>
            <a:endParaRPr lang="en-GB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Offers finalised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AD84AF4-82F0-56B6-4763-9B5CDF5B2B56}"/>
              </a:ext>
            </a:extLst>
          </p:cNvPr>
          <p:cNvSpPr/>
          <p:nvPr/>
        </p:nvSpPr>
        <p:spPr>
          <a:xfrm>
            <a:off x="7821477" y="5338140"/>
            <a:ext cx="2235355" cy="713357"/>
          </a:xfrm>
          <a:prstGeom prst="roundRect">
            <a:avLst/>
          </a:prstGeom>
          <a:solidFill>
            <a:srgbClr val="AFB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evaluation by end of March</a:t>
            </a:r>
          </a:p>
        </p:txBody>
      </p:sp>
    </p:spTree>
    <p:extLst>
      <p:ext uri="{BB962C8B-B14F-4D97-AF65-F5344CB8AC3E}">
        <p14:creationId xmlns:p14="http://schemas.microsoft.com/office/powerpoint/2010/main" val="2705494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8D7BFDE-A61A-41E6-979B-24A144614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0548450"/>
              </p:ext>
            </p:extLst>
          </p:nvPr>
        </p:nvGraphicFramePr>
        <p:xfrm>
          <a:off x="1761067" y="123949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5B15FE91-3D03-4E90-A411-241E7234A4AB}"/>
              </a:ext>
            </a:extLst>
          </p:cNvPr>
          <p:cNvSpPr/>
          <p:nvPr/>
        </p:nvSpPr>
        <p:spPr>
          <a:xfrm>
            <a:off x="5058980" y="3598334"/>
            <a:ext cx="1261240" cy="1100959"/>
          </a:xfrm>
          <a:prstGeom prst="ellipse">
            <a:avLst/>
          </a:prstGeom>
          <a:solidFill>
            <a:srgbClr val="AFB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housing pilots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FBF580-522F-4381-8648-D868BA5A35D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7191" y="637359"/>
            <a:ext cx="10160000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GM Pilots are intended to determine what a sustainable model for digital inclusion for social housing providers</a:t>
            </a:r>
          </a:p>
        </p:txBody>
      </p:sp>
    </p:spTree>
    <p:extLst>
      <p:ext uri="{BB962C8B-B14F-4D97-AF65-F5344CB8AC3E}">
        <p14:creationId xmlns:p14="http://schemas.microsoft.com/office/powerpoint/2010/main" val="54459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03225-E3CF-1ADE-E968-BE22A0A6F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Next Steps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BD7B92-8F1F-6268-B30E-5AC63E190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189" indent="-457189">
              <a:buAutoNum type="arabicPeriod"/>
            </a:pPr>
            <a:r>
              <a:rPr lang="en-GB" sz="2667" dirty="0"/>
              <a:t>Completion of research in April / May</a:t>
            </a:r>
          </a:p>
          <a:p>
            <a:pPr marL="457189" indent="-457189">
              <a:buAutoNum type="arabicPeriod"/>
            </a:pPr>
            <a:r>
              <a:rPr lang="en-GB" sz="2667" dirty="0"/>
              <a:t>Share findings with social housing providers and ISPs during May and discuss recommendations</a:t>
            </a:r>
          </a:p>
          <a:p>
            <a:pPr marL="457189" indent="-457189">
              <a:buAutoNum type="arabicPeriod"/>
            </a:pPr>
            <a:r>
              <a:rPr lang="en-GB" sz="2667" dirty="0"/>
              <a:t>Dissemination event proposed in June 2023</a:t>
            </a:r>
          </a:p>
          <a:p>
            <a:pPr marL="457189" indent="-457189">
              <a:buAutoNum type="arabicPeriod"/>
            </a:pPr>
            <a:r>
              <a:rPr lang="en-GB" sz="2667" dirty="0"/>
              <a:t>From July 2023: Develop GM Roll Out model in discussion with GM SHPs and LA’s; engage with ISPs on commercial models; engage with Gov’t on policy implications</a:t>
            </a:r>
          </a:p>
          <a:p>
            <a:pPr lvl="2"/>
            <a:endParaRPr lang="en-GB" sz="2667" dirty="0"/>
          </a:p>
          <a:p>
            <a:pPr lvl="1"/>
            <a:endParaRPr lang="en-GB" sz="2667" dirty="0"/>
          </a:p>
          <a:p>
            <a:endParaRPr lang="en-GB" sz="2667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0557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EFD42-7EE8-44B6-AA33-0617A7F07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4109"/>
          </a:xfrm>
        </p:spPr>
        <p:txBody>
          <a:bodyPr>
            <a:noAutofit/>
          </a:bodyPr>
          <a:lstStyle/>
          <a:p>
            <a:r>
              <a:rPr lang="en-GB" sz="3200" dirty="0"/>
              <a:t>Social Housing Digital Inclusion Pilots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9645E-4FDE-7532-29B4-061F7E4BB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EED61CF-31C8-47BE-AA89-3EB805E9EF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548250"/>
              </p:ext>
            </p:extLst>
          </p:nvPr>
        </p:nvGraphicFramePr>
        <p:xfrm>
          <a:off x="415599" y="949234"/>
          <a:ext cx="11360801" cy="562573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53461">
                  <a:extLst>
                    <a:ext uri="{9D8B030D-6E8A-4147-A177-3AD203B41FA5}">
                      <a16:colId xmlns:a16="http://schemas.microsoft.com/office/drawing/2014/main" val="2900758061"/>
                    </a:ext>
                  </a:extLst>
                </a:gridCol>
                <a:gridCol w="3245708">
                  <a:extLst>
                    <a:ext uri="{9D8B030D-6E8A-4147-A177-3AD203B41FA5}">
                      <a16:colId xmlns:a16="http://schemas.microsoft.com/office/drawing/2014/main" val="147848016"/>
                    </a:ext>
                  </a:extLst>
                </a:gridCol>
                <a:gridCol w="3127909">
                  <a:extLst>
                    <a:ext uri="{9D8B030D-6E8A-4147-A177-3AD203B41FA5}">
                      <a16:colId xmlns:a16="http://schemas.microsoft.com/office/drawing/2014/main" val="3108568245"/>
                    </a:ext>
                  </a:extLst>
                </a:gridCol>
                <a:gridCol w="2733723">
                  <a:extLst>
                    <a:ext uri="{9D8B030D-6E8A-4147-A177-3AD203B41FA5}">
                      <a16:colId xmlns:a16="http://schemas.microsoft.com/office/drawing/2014/main" val="1905315691"/>
                    </a:ext>
                  </a:extLst>
                </a:gridCol>
              </a:tblGrid>
              <a:tr h="739009"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Housing Provider / ISP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OFFERS AND ACTIVITIES INCLUDES: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EMERGING CHALLENGES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IDENTIFIED INCLUDES: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EMERGING LEARNING INCLUDES: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073695703"/>
                  </a:ext>
                </a:extLst>
              </a:tr>
              <a:tr h="971368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Wythenshawe Housing Trust with Virgin Media/O2</a:t>
                      </a:r>
                    </a:p>
                  </a:txBody>
                  <a:tcPr marL="121920" marR="121920" marT="60960" marB="60960"/>
                </a:tc>
                <a:tc rowSpan="5">
                  <a:txBody>
                    <a:bodyPr/>
                    <a:lstStyle/>
                    <a:p>
                      <a:endParaRPr lang="en-GB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Connection of Community Hubs to promote offers</a:t>
                      </a:r>
                    </a:p>
                    <a:p>
                      <a:endParaRPr lang="en-GB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Volunteer support from ISPs</a:t>
                      </a:r>
                    </a:p>
                    <a:p>
                      <a:endParaRPr lang="en-GB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Tariffs – ranging from £12.50 to £15/month with no contract</a:t>
                      </a:r>
                    </a:p>
                    <a:p>
                      <a:endParaRPr lang="en-GB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Reduced fixed connectivity Tariffs of £5/month targeted at the discretion of the SHP</a:t>
                      </a:r>
                    </a:p>
                    <a:p>
                      <a:endParaRPr lang="en-GB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 mobile SIMs for six months (Southway) followed by 7gb discounted mobile data at £5/month</a:t>
                      </a:r>
                    </a:p>
                    <a:p>
                      <a:endParaRPr lang="en-GB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Investment in Skills / confidence support</a:t>
                      </a:r>
                    </a:p>
                  </a:txBody>
                  <a:tcPr marL="121920" marR="121920" marT="60960" marB="60960"/>
                </a:tc>
                <a:tc rowSpan="5">
                  <a:txBody>
                    <a:bodyPr/>
                    <a:lstStyle/>
                    <a:p>
                      <a:pPr algn="l"/>
                      <a:endParaRPr lang="en-GB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Wayleaves and standard specifications to increase speed on connectivity roll out – a joint agreement is being progress to address this.</a:t>
                      </a:r>
                    </a:p>
                    <a:p>
                      <a:pPr algn="l"/>
                      <a:endParaRPr lang="en-GB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Problem of targeting vulnerable people with no access to benefit  data – Full access to DWP API is now expected by end of Jan. </a:t>
                      </a:r>
                    </a:p>
                    <a:p>
                      <a:pPr algn="l"/>
                      <a:endParaRPr lang="en-GB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Capacity for some SHPs to manage implementation of projects. </a:t>
                      </a:r>
                    </a:p>
                    <a:p>
                      <a:pPr algn="l"/>
                      <a:endParaRPr lang="en-GB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Commercial limitation for some service providers to offer social tariffs when they don’t own fibre infrastructure</a:t>
                      </a:r>
                    </a:p>
                    <a:p>
                      <a:pPr algn="l"/>
                      <a:endParaRPr lang="en-GB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 rowSpan="5">
                  <a:txBody>
                    <a:bodyPr/>
                    <a:lstStyle/>
                    <a:p>
                      <a:pPr algn="l"/>
                      <a:endParaRPr lang="en-GB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Opportunity for social housing providers to use of digital infrastructure to manage its portfolio and keep tenants safe.</a:t>
                      </a:r>
                    </a:p>
                    <a:p>
                      <a:pPr algn="l"/>
                      <a:endParaRPr lang="en-GB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Opportunities to drive efficiencies in delivery of health services </a:t>
                      </a:r>
                    </a:p>
                    <a:p>
                      <a:pPr algn="l"/>
                      <a:endParaRPr lang="en-GB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Significant impact of cost of living crisis on pilot approach People choosing between broadband and heating their home.</a:t>
                      </a:r>
                    </a:p>
                    <a:p>
                      <a:pPr algn="l"/>
                      <a:endParaRPr lang="en-GB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Potential to consider digital infrastructure expertise pool to support SHPs. 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548639355"/>
                  </a:ext>
                </a:extLst>
              </a:tr>
              <a:tr h="687430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Bolton at Home with Hyperoptic</a:t>
                      </a:r>
                    </a:p>
                  </a:txBody>
                  <a:tcPr marL="121920" marR="121920" marT="60960" marB="60960"/>
                </a:tc>
                <a:tc vMerge="1">
                  <a:txBody>
                    <a:bodyPr/>
                    <a:lstStyle/>
                    <a:p>
                      <a:r>
                        <a:rPr lang="en-GB" sz="800" b="1" dirty="0"/>
                        <a:t>Hyperoptic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7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7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202253"/>
                  </a:ext>
                </a:extLst>
              </a:tr>
              <a:tr h="687430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Stockport Homes with BT/Openreach</a:t>
                      </a:r>
                    </a:p>
                  </a:txBody>
                  <a:tcPr marL="121920" marR="121920" marT="60960" marB="60960"/>
                </a:tc>
                <a:tc vMerge="1">
                  <a:txBody>
                    <a:bodyPr/>
                    <a:lstStyle/>
                    <a:p>
                      <a:r>
                        <a:rPr lang="en-GB" sz="800" b="1" dirty="0"/>
                        <a:t>BT / Openreach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GB" sz="9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GB" sz="9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780668"/>
                  </a:ext>
                </a:extLst>
              </a:tr>
              <a:tr h="971368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Wigan and Leigh Housing with Talk Talk/ Freedom Fibre</a:t>
                      </a:r>
                    </a:p>
                  </a:txBody>
                  <a:tcPr marL="121920" marR="121920" marT="60960" marB="60960"/>
                </a:tc>
                <a:tc vMerge="1">
                  <a:txBody>
                    <a:bodyPr/>
                    <a:lstStyle/>
                    <a:p>
                      <a:r>
                        <a:rPr lang="en-GB" sz="800" b="1" dirty="0"/>
                        <a:t>Talk </a:t>
                      </a:r>
                      <a:r>
                        <a:rPr lang="en-GB" sz="800" b="1" dirty="0" err="1"/>
                        <a:t>Talk</a:t>
                      </a:r>
                      <a:r>
                        <a:rPr lang="en-GB" sz="800" b="1" dirty="0"/>
                        <a:t> / Freedom Fibre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GB" sz="8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GB" sz="8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833280"/>
                  </a:ext>
                </a:extLst>
              </a:tr>
              <a:tr h="1569133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Southway Homes with Vodafone</a:t>
                      </a:r>
                    </a:p>
                  </a:txBody>
                  <a:tcPr marL="121920" marR="121920" marT="60960" marB="60960"/>
                </a:tc>
                <a:tc vMerge="1">
                  <a:txBody>
                    <a:bodyPr/>
                    <a:lstStyle/>
                    <a:p>
                      <a:r>
                        <a:rPr lang="en-GB" sz="800" b="1" dirty="0"/>
                        <a:t>Vodafone 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795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7297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42E7E-8FED-49FD-957E-017309FB4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Programme Outcomes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9F9D0B-C2C4-9FB9-7D0F-43752E32D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2800" dirty="0"/>
              <a:t>Learn the extent to which the market in partnership with the local authorities and social housing providers can address digital inclusion AT SCALE.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2800" dirty="0"/>
              <a:t>Learn the extent to which digital exclusion is impacting on local communities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2800" dirty="0"/>
              <a:t>Determine where additional public interventions may be needed because of commercial viability challenges (e.g. disabled groups, over 75’s)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2800" dirty="0"/>
              <a:t>Determine the optimum model for wider roll out across all Social Housing Providers in GM and the UK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3598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M Digital Inclusion Social Housing Pilot research sharing session 4 30.03.23.potx" id="{A4BB7740-62A9-4730-9D04-D08F78B86877}" vid="{227C4002-0026-49B9-B58D-F62C6A07D6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066e983a-f1d7-4d3c-91db-252f29f3e159">
      <Terms xmlns="http://schemas.microsoft.com/office/infopath/2007/PartnerControls"/>
    </lcf76f155ced4ddcb4097134ff3c332f>
    <TaxCatchAll xmlns="2e35a3c0-6932-4795-bc29-a2b24e50973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DC97FC8150DD49AD465F8A73657C42" ma:contentTypeVersion="18" ma:contentTypeDescription="Create a new document." ma:contentTypeScope="" ma:versionID="65050a7265af9ed70ad0365759df28e9">
  <xsd:schema xmlns:xsd="http://www.w3.org/2001/XMLSchema" xmlns:xs="http://www.w3.org/2001/XMLSchema" xmlns:p="http://schemas.microsoft.com/office/2006/metadata/properties" xmlns:ns1="http://schemas.microsoft.com/sharepoint/v3" xmlns:ns2="066e983a-f1d7-4d3c-91db-252f29f3e159" xmlns:ns3="2e35a3c0-6932-4795-bc29-a2b24e509738" targetNamespace="http://schemas.microsoft.com/office/2006/metadata/properties" ma:root="true" ma:fieldsID="78d7ecc35877e4f454ab73329b18a727" ns1:_="" ns2:_="" ns3:_="">
    <xsd:import namespace="http://schemas.microsoft.com/sharepoint/v3"/>
    <xsd:import namespace="066e983a-f1d7-4d3c-91db-252f29f3e159"/>
    <xsd:import namespace="2e35a3c0-6932-4795-bc29-a2b24e5097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6e983a-f1d7-4d3c-91db-252f29f3e1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3e4fde04-eaf7-46f4-90d8-754f3b92dd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35a3c0-6932-4795-bc29-a2b24e50973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6fb5d39b-e84e-445b-8f56-a419e7d54876}" ma:internalName="TaxCatchAll" ma:showField="CatchAllData" ma:web="2e35a3c0-6932-4795-bc29-a2b24e5097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72F1ED-1D74-45A2-B894-11604FBE0C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986F22-99D1-42EB-9D61-D2579704566C}">
  <ds:schemaRefs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2e35a3c0-6932-4795-bc29-a2b24e509738"/>
    <ds:schemaRef ds:uri="066e983a-f1d7-4d3c-91db-252f29f3e159"/>
    <ds:schemaRef ds:uri="http://schemas.microsoft.com/sharepoint/v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79C9819-5CC4-469C-A79E-CE1DDAF7B2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66e983a-f1d7-4d3c-91db-252f29f3e159"/>
    <ds:schemaRef ds:uri="2e35a3c0-6932-4795-bc29-a2b24e5097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1724</Words>
  <Application>Microsoft Office PowerPoint</Application>
  <PresentationFormat>Widescreen</PresentationFormat>
  <Paragraphs>202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GM Digital Inclusion Social Housing Pilot  </vt:lpstr>
      <vt:lpstr>GM Social Housing Pilot Objectives</vt:lpstr>
      <vt:lpstr>Social Housing Pilot &amp; Digital Inclusion</vt:lpstr>
      <vt:lpstr>Social housing digital inclusion- Pilots</vt:lpstr>
      <vt:lpstr>Programme Timeline</vt:lpstr>
      <vt:lpstr>GM Pilots are intended to determine what a sustainable model for digital inclusion for social housing providers</vt:lpstr>
      <vt:lpstr>Next Steps</vt:lpstr>
      <vt:lpstr>Social Housing Digital Inclusion Pilots Summary</vt:lpstr>
      <vt:lpstr>Programme Outcomes</vt:lpstr>
      <vt:lpstr>The challenge is likely to vary in different areas of GM  </vt:lpstr>
      <vt:lpstr>GMCA Social Housing Pilot Research Sharing Session 4</vt:lpstr>
      <vt:lpstr>Insights from interviews with ISPs</vt:lpstr>
      <vt:lpstr>Insights from interviews with ISPs</vt:lpstr>
      <vt:lpstr>Insights from interviews with ISPs</vt:lpstr>
      <vt:lpstr>Insights from interviews with ISPs</vt:lpstr>
      <vt:lpstr>Summary of initial 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Millward, Lauren</dc:creator>
  <cp:lastModifiedBy>Millward, Lauren</cp:lastModifiedBy>
  <cp:revision>4</cp:revision>
  <dcterms:created xsi:type="dcterms:W3CDTF">2021-03-25T14:22:00Z</dcterms:created>
  <dcterms:modified xsi:type="dcterms:W3CDTF">2023-04-17T14:57:10Z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0x01010063DC97FC8150DD49AD465F8A73657C42</vt:lpwstr>
  </property>
  <property fmtid="{D5CDD505-2E9C-101B-9397-08002B2CF9AE}" pid="3" name="MediaServiceImageTags">
    <vt:lpwstr/>
  </property>
</Properties>
</file>