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1.xml" ContentType="application/vnd.openxmlformats-officedocument.drawingml.chartshapes+xml"/>
  <Override PartName="/ppt/notesSlides/notesSlide15.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6.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7.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0.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21.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22.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23.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24.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25.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26.xml" ContentType="application/vnd.openxmlformats-officedocument.presentationml.notesSl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27.xml" ContentType="application/vnd.openxmlformats-officedocument.presentationml.notesSl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notesSlides/notesSlide28.xml" ContentType="application/vnd.openxmlformats-officedocument.presentationml.notesSlid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29.xml" ContentType="application/vnd.openxmlformats-officedocument.presentationml.notesSlid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30.xml" ContentType="application/vnd.openxmlformats-officedocument.presentationml.notesSlid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31.xml" ContentType="application/vnd.openxmlformats-officedocument.presentationml.notesSlid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notesSlides/notesSlide32.xml" ContentType="application/vnd.openxmlformats-officedocument.presentationml.notesSlid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33.xml" ContentType="application/vnd.openxmlformats-officedocument.presentationml.notesSlid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notesSlides/notesSlide34.xml" ContentType="application/vnd.openxmlformats-officedocument.presentationml.notesSlid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35.xml" ContentType="application/vnd.openxmlformats-officedocument.presentationml.notesSlid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36.xml" ContentType="application/vnd.openxmlformats-officedocument.presentationml.notesSlid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39.xml" ContentType="application/vnd.openxmlformats-officedocument.presentationml.notesSlid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42.xml" ContentType="application/vnd.openxmlformats-officedocument.presentationml.notesSlid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notesSlides/notesSlide43.xml" ContentType="application/vnd.openxmlformats-officedocument.presentationml.notesSlid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47.xml" ContentType="application/vnd.openxmlformats-officedocument.presentationml.notesSlid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harts/chart61.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62.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51.xml" ContentType="application/vnd.openxmlformats-officedocument.presentationml.notesSlide+xml"/>
  <Override PartName="/ppt/charts/chart63.xml" ContentType="application/vnd.openxmlformats-officedocument.drawingml.chart+xml"/>
  <Override PartName="/ppt/charts/style63.xml" ContentType="application/vnd.ms-office.chartstyle+xml"/>
  <Override PartName="/ppt/charts/colors63.xml" ContentType="application/vnd.ms-office.chartcolorstyle+xml"/>
  <Override PartName="/ppt/notesSlides/notesSlide52.xml" ContentType="application/vnd.openxmlformats-officedocument.presentationml.notesSlide+xml"/>
  <Override PartName="/ppt/charts/chart64.xml" ContentType="application/vnd.openxmlformats-officedocument.drawingml.chart+xml"/>
  <Override PartName="/ppt/charts/style64.xml" ContentType="application/vnd.ms-office.chartstyle+xml"/>
  <Override PartName="/ppt/charts/colors64.xml" ContentType="application/vnd.ms-office.chartcolorstyle+xml"/>
  <Override PartName="/ppt/notesSlides/notesSlide53.xml" ContentType="application/vnd.openxmlformats-officedocument.presentationml.notesSlide+xml"/>
  <Override PartName="/ppt/charts/chart65.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66.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54.xml" ContentType="application/vnd.openxmlformats-officedocument.presentationml.notesSlide+xml"/>
  <Override PartName="/ppt/charts/chart67.xml" ContentType="application/vnd.openxmlformats-officedocument.drawingml.chart+xml"/>
  <Override PartName="/ppt/charts/style67.xml" ContentType="application/vnd.ms-office.chartstyle+xml"/>
  <Override PartName="/ppt/charts/colors67.xml" ContentType="application/vnd.ms-office.chartcolorstyle+xml"/>
  <Override PartName="/ppt/notesSlides/notesSlide55.xml" ContentType="application/vnd.openxmlformats-officedocument.presentationml.notesSlide+xml"/>
  <Override PartName="/ppt/charts/chart68.xml" ContentType="application/vnd.openxmlformats-officedocument.drawingml.chart+xml"/>
  <Override PartName="/ppt/charts/style68.xml" ContentType="application/vnd.ms-office.chartstyle+xml"/>
  <Override PartName="/ppt/charts/colors68.xml" ContentType="application/vnd.ms-office.chartcolorstyle+xml"/>
  <Override PartName="/ppt/notesSlides/notesSlide56.xml" ContentType="application/vnd.openxmlformats-officedocument.presentationml.notesSlide+xml"/>
  <Override PartName="/ppt/charts/chart69.xml" ContentType="application/vnd.openxmlformats-officedocument.drawingml.chart+xml"/>
  <Override PartName="/ppt/charts/style69.xml" ContentType="application/vnd.ms-office.chartstyle+xml"/>
  <Override PartName="/ppt/charts/colors69.xml" ContentType="application/vnd.ms-office.chartcolorstyle+xml"/>
  <Override PartName="/ppt/notesSlides/notesSlide57.xml" ContentType="application/vnd.openxmlformats-officedocument.presentationml.notesSlide+xml"/>
  <Override PartName="/ppt/charts/chart70.xml" ContentType="application/vnd.openxmlformats-officedocument.drawingml.chart+xml"/>
  <Override PartName="/ppt/charts/style70.xml" ContentType="application/vnd.ms-office.chartstyle+xml"/>
  <Override PartName="/ppt/charts/colors70.xml" ContentType="application/vnd.ms-office.chartcolorstyle+xml"/>
  <Override PartName="/ppt/charts/chart71.xml" ContentType="application/vnd.openxmlformats-officedocument.drawingml.chart+xml"/>
  <Override PartName="/ppt/charts/style71.xml" ContentType="application/vnd.ms-office.chartstyle+xml"/>
  <Override PartName="/ppt/charts/colors71.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charts/chart72.xml" ContentType="application/vnd.openxmlformats-officedocument.drawingml.chart+xml"/>
  <Override PartName="/ppt/charts/style72.xml" ContentType="application/vnd.ms-office.chartstyle+xml"/>
  <Override PartName="/ppt/charts/colors72.xml" ContentType="application/vnd.ms-office.chartcolorstyle+xml"/>
  <Override PartName="/ppt/charts/chart73.xml" ContentType="application/vnd.openxmlformats-officedocument.drawingml.chart+xml"/>
  <Override PartName="/ppt/charts/style73.xml" ContentType="application/vnd.ms-office.chartstyle+xml"/>
  <Override PartName="/ppt/charts/colors73.xml" ContentType="application/vnd.ms-office.chartcolorstyle+xml"/>
  <Override PartName="/ppt/notesSlides/notesSlide61.xml" ContentType="application/vnd.openxmlformats-officedocument.presentationml.notesSlide+xml"/>
  <Override PartName="/ppt/charts/chart74.xml" ContentType="application/vnd.openxmlformats-officedocument.drawingml.chart+xml"/>
  <Override PartName="/ppt/charts/style74.xml" ContentType="application/vnd.ms-office.chartstyle+xml"/>
  <Override PartName="/ppt/charts/colors74.xml" ContentType="application/vnd.ms-office.chartcolorstyle+xml"/>
  <Override PartName="/ppt/notesSlides/notesSlide62.xml" ContentType="application/vnd.openxmlformats-officedocument.presentationml.notesSlide+xml"/>
  <Override PartName="/ppt/charts/chart75.xml" ContentType="application/vnd.openxmlformats-officedocument.drawingml.chart+xml"/>
  <Override PartName="/ppt/charts/style75.xml" ContentType="application/vnd.ms-office.chartstyle+xml"/>
  <Override PartName="/ppt/charts/colors75.xml" ContentType="application/vnd.ms-office.chartcolorstyle+xml"/>
  <Override PartName="/ppt/charts/chart76.xml" ContentType="application/vnd.openxmlformats-officedocument.drawingml.chart+xml"/>
  <Override PartName="/ppt/charts/style76.xml" ContentType="application/vnd.ms-office.chartstyle+xml"/>
  <Override PartName="/ppt/charts/colors76.xml" ContentType="application/vnd.ms-office.chartcolorstyle+xml"/>
  <Override PartName="/ppt/charts/chart77.xml" ContentType="application/vnd.openxmlformats-officedocument.drawingml.chart+xml"/>
  <Override PartName="/ppt/charts/style77.xml" ContentType="application/vnd.ms-office.chartstyle+xml"/>
  <Override PartName="/ppt/charts/colors77.xml" ContentType="application/vnd.ms-office.chartcolorstyle+xml"/>
  <Override PartName="/ppt/charts/chart78.xml" ContentType="application/vnd.openxmlformats-officedocument.drawingml.chart+xml"/>
  <Override PartName="/ppt/charts/style78.xml" ContentType="application/vnd.ms-office.chartstyle+xml"/>
  <Override PartName="/ppt/charts/colors78.xml" ContentType="application/vnd.ms-office.chartcolorstyle+xml"/>
  <Override PartName="/ppt/drawings/drawing2.xml" ContentType="application/vnd.openxmlformats-officedocument.drawingml.chartshapes+xml"/>
  <Override PartName="/ppt/notesSlides/notesSlide63.xml" ContentType="application/vnd.openxmlformats-officedocument.presentationml.notesSlide+xml"/>
  <Override PartName="/ppt/charts/chart79.xml" ContentType="application/vnd.openxmlformats-officedocument.drawingml.chart+xml"/>
  <Override PartName="/ppt/charts/style79.xml" ContentType="application/vnd.ms-office.chartstyle+xml"/>
  <Override PartName="/ppt/charts/colors79.xml" ContentType="application/vnd.ms-office.chartcolorstyle+xml"/>
  <Override PartName="/ppt/charts/chart80.xml" ContentType="application/vnd.openxmlformats-officedocument.drawingml.chart+xml"/>
  <Override PartName="/ppt/charts/style80.xml" ContentType="application/vnd.ms-office.chartstyle+xml"/>
  <Override PartName="/ppt/charts/colors80.xml" ContentType="application/vnd.ms-office.chartcolorstyle+xml"/>
  <Override PartName="/ppt/charts/chart81.xml" ContentType="application/vnd.openxmlformats-officedocument.drawingml.chart+xml"/>
  <Override PartName="/ppt/charts/style81.xml" ContentType="application/vnd.ms-office.chartstyle+xml"/>
  <Override PartName="/ppt/charts/colors81.xml" ContentType="application/vnd.ms-office.chartcolorstyl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6" r:id="rId2"/>
  </p:sldMasterIdLst>
  <p:notesMasterIdLst>
    <p:notesMasterId r:id="rId103"/>
  </p:notesMasterIdLst>
  <p:sldIdLst>
    <p:sldId id="266" r:id="rId3"/>
    <p:sldId id="1308" r:id="rId4"/>
    <p:sldId id="2091" r:id="rId5"/>
    <p:sldId id="1888" r:id="rId6"/>
    <p:sldId id="2187" r:id="rId7"/>
    <p:sldId id="2130" r:id="rId8"/>
    <p:sldId id="2094" r:id="rId9"/>
    <p:sldId id="2131" r:id="rId10"/>
    <p:sldId id="1814" r:id="rId11"/>
    <p:sldId id="2105" r:id="rId12"/>
    <p:sldId id="2000" r:id="rId13"/>
    <p:sldId id="2100" r:id="rId14"/>
    <p:sldId id="2137" r:id="rId15"/>
    <p:sldId id="2138" r:id="rId16"/>
    <p:sldId id="1992" r:id="rId17"/>
    <p:sldId id="1993" r:id="rId18"/>
    <p:sldId id="1994" r:id="rId19"/>
    <p:sldId id="1995" r:id="rId20"/>
    <p:sldId id="1996" r:id="rId21"/>
    <p:sldId id="1997" r:id="rId22"/>
    <p:sldId id="2139" r:id="rId23"/>
    <p:sldId id="1971" r:id="rId24"/>
    <p:sldId id="1972" r:id="rId25"/>
    <p:sldId id="1973" r:id="rId26"/>
    <p:sldId id="2088" r:id="rId27"/>
    <p:sldId id="2107" r:id="rId28"/>
    <p:sldId id="1817" r:id="rId29"/>
    <p:sldId id="2144" r:id="rId30"/>
    <p:sldId id="1835" r:id="rId31"/>
    <p:sldId id="2142" r:id="rId32"/>
    <p:sldId id="1837" r:id="rId33"/>
    <p:sldId id="1818" r:id="rId34"/>
    <p:sldId id="1949" r:id="rId35"/>
    <p:sldId id="2023" r:id="rId36"/>
    <p:sldId id="2183" r:id="rId37"/>
    <p:sldId id="1959" r:id="rId38"/>
    <p:sldId id="2184" r:id="rId39"/>
    <p:sldId id="1960" r:id="rId40"/>
    <p:sldId id="2038" r:id="rId41"/>
    <p:sldId id="2064" r:id="rId42"/>
    <p:sldId id="2039" r:id="rId43"/>
    <p:sldId id="2065" r:id="rId44"/>
    <p:sldId id="2043" r:id="rId45"/>
    <p:sldId id="2040" r:id="rId46"/>
    <p:sldId id="2071" r:id="rId47"/>
    <p:sldId id="2070" r:id="rId48"/>
    <p:sldId id="2189" r:id="rId49"/>
    <p:sldId id="1872" r:id="rId50"/>
    <p:sldId id="1873" r:id="rId51"/>
    <p:sldId id="1874" r:id="rId52"/>
    <p:sldId id="2145" r:id="rId53"/>
    <p:sldId id="2146" r:id="rId54"/>
    <p:sldId id="2147" r:id="rId55"/>
    <p:sldId id="2148" r:id="rId56"/>
    <p:sldId id="2149" r:id="rId57"/>
    <p:sldId id="2150" r:id="rId58"/>
    <p:sldId id="2151" r:id="rId59"/>
    <p:sldId id="2152" r:id="rId60"/>
    <p:sldId id="2153" r:id="rId61"/>
    <p:sldId id="2154" r:id="rId62"/>
    <p:sldId id="2155" r:id="rId63"/>
    <p:sldId id="2156" r:id="rId64"/>
    <p:sldId id="2157" r:id="rId65"/>
    <p:sldId id="2158" r:id="rId66"/>
    <p:sldId id="2159" r:id="rId67"/>
    <p:sldId id="1946" r:id="rId68"/>
    <p:sldId id="2161" r:id="rId69"/>
    <p:sldId id="2162" r:id="rId70"/>
    <p:sldId id="2163" r:id="rId71"/>
    <p:sldId id="2164" r:id="rId72"/>
    <p:sldId id="2165" r:id="rId73"/>
    <p:sldId id="2166" r:id="rId74"/>
    <p:sldId id="2167" r:id="rId75"/>
    <p:sldId id="2168" r:id="rId76"/>
    <p:sldId id="2169" r:id="rId77"/>
    <p:sldId id="2170" r:id="rId78"/>
    <p:sldId id="2171" r:id="rId79"/>
    <p:sldId id="2172" r:id="rId80"/>
    <p:sldId id="2173" r:id="rId81"/>
    <p:sldId id="2174" r:id="rId82"/>
    <p:sldId id="2175" r:id="rId83"/>
    <p:sldId id="2190" r:id="rId84"/>
    <p:sldId id="2141" r:id="rId85"/>
    <p:sldId id="2177" r:id="rId86"/>
    <p:sldId id="2178" r:id="rId87"/>
    <p:sldId id="2179" r:id="rId88"/>
    <p:sldId id="2180" r:id="rId89"/>
    <p:sldId id="2181" r:id="rId90"/>
    <p:sldId id="2186" r:id="rId91"/>
    <p:sldId id="1924" r:id="rId92"/>
    <p:sldId id="1791" r:id="rId93"/>
    <p:sldId id="1792" r:id="rId94"/>
    <p:sldId id="1793" r:id="rId95"/>
    <p:sldId id="1794" r:id="rId96"/>
    <p:sldId id="1795" r:id="rId97"/>
    <p:sldId id="1796" r:id="rId98"/>
    <p:sldId id="1797" r:id="rId99"/>
    <p:sldId id="1798" r:id="rId100"/>
    <p:sldId id="1799" r:id="rId101"/>
    <p:sldId id="1834" r:id="rId10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ntents" id="{C6A849E6-B320-4D5A-82DB-0064C29BE4AA}">
          <p14:sldIdLst>
            <p14:sldId id="266"/>
            <p14:sldId id="1308"/>
          </p14:sldIdLst>
        </p14:section>
        <p14:section name="Introduction" id="{8B9179FC-318B-4634-8227-1B5AAA7E25AA}">
          <p14:sldIdLst>
            <p14:sldId id="2091"/>
            <p14:sldId id="1888"/>
            <p14:sldId id="2187"/>
            <p14:sldId id="2130"/>
            <p14:sldId id="2094"/>
            <p14:sldId id="2131"/>
          </p14:sldIdLst>
        </p14:section>
        <p14:section name="Cost of Living" id="{0C9C625E-B63F-48DC-99BF-5E10E2238143}">
          <p14:sldIdLst>
            <p14:sldId id="1814"/>
            <p14:sldId id="2105"/>
            <p14:sldId id="2000"/>
            <p14:sldId id="2100"/>
            <p14:sldId id="2137"/>
            <p14:sldId id="2138"/>
            <p14:sldId id="1992"/>
            <p14:sldId id="1993"/>
            <p14:sldId id="1994"/>
            <p14:sldId id="1995"/>
            <p14:sldId id="1996"/>
            <p14:sldId id="1997"/>
            <p14:sldId id="2139"/>
            <p14:sldId id="1971"/>
            <p14:sldId id="1972"/>
            <p14:sldId id="1973"/>
            <p14:sldId id="2088"/>
            <p14:sldId id="2107"/>
            <p14:sldId id="1817"/>
            <p14:sldId id="2144"/>
            <p14:sldId id="1835"/>
            <p14:sldId id="2142"/>
            <p14:sldId id="1837"/>
            <p14:sldId id="1818"/>
            <p14:sldId id="1949"/>
            <p14:sldId id="2023"/>
            <p14:sldId id="2183"/>
            <p14:sldId id="1959"/>
            <p14:sldId id="2184"/>
            <p14:sldId id="1960"/>
            <p14:sldId id="2038"/>
            <p14:sldId id="2064"/>
            <p14:sldId id="2039"/>
            <p14:sldId id="2065"/>
            <p14:sldId id="2043"/>
            <p14:sldId id="2040"/>
            <p14:sldId id="2071"/>
            <p14:sldId id="2070"/>
            <p14:sldId id="2189"/>
            <p14:sldId id="1872"/>
            <p14:sldId id="1873"/>
            <p14:sldId id="1874"/>
          </p14:sldIdLst>
        </p14:section>
        <p14:section name="Personal Wellbeing" id="{90C530C9-CABE-48A0-AD9D-11CA81C6DAA8}">
          <p14:sldIdLst>
            <p14:sldId id="2145"/>
            <p14:sldId id="2146"/>
            <p14:sldId id="2147"/>
            <p14:sldId id="2148"/>
            <p14:sldId id="2149"/>
            <p14:sldId id="2150"/>
            <p14:sldId id="2151"/>
            <p14:sldId id="2152"/>
            <p14:sldId id="2153"/>
          </p14:sldIdLst>
        </p14:section>
        <p14:section name="Your Local Area" id="{EA2199F8-C89E-42A6-9653-7D526C16804F}">
          <p14:sldIdLst>
            <p14:sldId id="2154"/>
            <p14:sldId id="2155"/>
            <p14:sldId id="2156"/>
            <p14:sldId id="2157"/>
            <p14:sldId id="2158"/>
            <p14:sldId id="2159"/>
            <p14:sldId id="1946"/>
            <p14:sldId id="2161"/>
            <p14:sldId id="2162"/>
            <p14:sldId id="2163"/>
            <p14:sldId id="2164"/>
            <p14:sldId id="2165"/>
            <p14:sldId id="2166"/>
            <p14:sldId id="2167"/>
          </p14:sldIdLst>
        </p14:section>
        <p14:section name="Digital inclusion" id="{6DFAB682-5FCD-4A50-933A-E7A663AA2EBC}">
          <p14:sldIdLst>
            <p14:sldId id="2168"/>
            <p14:sldId id="2169"/>
            <p14:sldId id="2170"/>
            <p14:sldId id="2171"/>
            <p14:sldId id="2172"/>
            <p14:sldId id="2173"/>
            <p14:sldId id="2174"/>
            <p14:sldId id="2175"/>
            <p14:sldId id="2190"/>
            <p14:sldId id="2141"/>
            <p14:sldId id="2177"/>
            <p14:sldId id="2178"/>
            <p14:sldId id="2179"/>
            <p14:sldId id="2180"/>
            <p14:sldId id="2181"/>
          </p14:sldIdLst>
        </p14:section>
        <p14:section name="Local Authority Summaries" id="{881D1BC1-3C65-412C-8D98-44607D7385B8}">
          <p14:sldIdLst>
            <p14:sldId id="2186"/>
            <p14:sldId id="1924"/>
            <p14:sldId id="1791"/>
            <p14:sldId id="1792"/>
            <p14:sldId id="1793"/>
            <p14:sldId id="1794"/>
            <p14:sldId id="1795"/>
            <p14:sldId id="1796"/>
            <p14:sldId id="1797"/>
            <p14:sldId id="1798"/>
            <p14:sldId id="1799"/>
            <p14:sldId id="1834"/>
          </p14:sldIdLst>
        </p14:section>
      </p14:sectionLst>
    </p:ext>
    <p:ext uri="{EFAFB233-063F-42B5-8137-9DF3F51BA10A}">
      <p15:sldGuideLst xmlns:p15="http://schemas.microsoft.com/office/powerpoint/2012/main">
        <p15:guide id="1" orient="horz" pos="2160" userDrawn="1">
          <p15:clr>
            <a:srgbClr val="A4A3A4"/>
          </p15:clr>
        </p15:guide>
        <p15:guide id="2" pos="1685"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CEB903E-18AB-5E28-506F-2BB1A73DC315}" name="Beth Burls" initials="BB" userId="S::Beth.Burls@bmgresearch.com::e51db7cf-fd92-4430-83aa-abde93e81bf2" providerId="AD"/>
  <p188:author id="{CCE4E4B2-07A5-F1F8-7CC1-E606D367D23F}" name="Panayiota Papouridou" initials="PP" userId="S::Panayiota.Papouridou@bmgresearch.com::cb55ff90-0a81-49d1-9c8a-7f9d3a05a29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Pettit, Lucy" initials="PL" lastIdx="21" clrIdx="6">
    <p:extLst>
      <p:ext uri="{19B8F6BF-5375-455C-9EA6-DF929625EA0E}">
        <p15:presenceInfo xmlns:p15="http://schemas.microsoft.com/office/powerpoint/2012/main" userId="S::Lucy.Pettit@greatermanchester-ca.gov.uk::bdef355b-33a5-437e-9e8e-1c046d406f2d" providerId="AD"/>
      </p:ext>
    </p:extLst>
  </p:cmAuthor>
  <p:cmAuthor id="1" name="Adam King" initials="AK" lastIdx="100" clrIdx="0">
    <p:extLst>
      <p:ext uri="{19B8F6BF-5375-455C-9EA6-DF929625EA0E}">
        <p15:presenceInfo xmlns:p15="http://schemas.microsoft.com/office/powerpoint/2012/main" userId="S::Adam.King@bmgresearch.com::8053fbb0-ca35-4e61-affa-d3590efa4b31" providerId="AD"/>
      </p:ext>
    </p:extLst>
  </p:cmAuthor>
  <p:cmAuthor id="8" name="Pope, Christopher" initials="PC" lastIdx="5" clrIdx="7">
    <p:extLst>
      <p:ext uri="{19B8F6BF-5375-455C-9EA6-DF929625EA0E}">
        <p15:presenceInfo xmlns:p15="http://schemas.microsoft.com/office/powerpoint/2012/main" userId="S::christopher.pope@greatermanchester-ca.gov.uk::94ad3384-49a9-4033-9838-b6ce03556405" providerId="AD"/>
      </p:ext>
    </p:extLst>
  </p:cmAuthor>
  <p:cmAuthor id="2" name="Beth Burls" initials="BB" lastIdx="64" clrIdx="1">
    <p:extLst>
      <p:ext uri="{19B8F6BF-5375-455C-9EA6-DF929625EA0E}">
        <p15:presenceInfo xmlns:p15="http://schemas.microsoft.com/office/powerpoint/2012/main" userId="S::Beth.Burls@bmgresearch.com::e51db7cf-fd92-4430-83aa-abde93e81bf2" providerId="AD"/>
      </p:ext>
    </p:extLst>
  </p:cmAuthor>
  <p:cmAuthor id="9" name="Markus, Francis" initials="MF" lastIdx="52" clrIdx="8">
    <p:extLst>
      <p:ext uri="{19B8F6BF-5375-455C-9EA6-DF929625EA0E}">
        <p15:presenceInfo xmlns:p15="http://schemas.microsoft.com/office/powerpoint/2012/main" userId="S::Francis.Markus@greatermanchester-ca.gov.uk::ea2c85a8-147b-43c6-ae9c-bcac1cf1d645" providerId="AD"/>
      </p:ext>
    </p:extLst>
  </p:cmAuthor>
  <p:cmAuthor id="3" name="Panayiota Papouridou" initials="PP" lastIdx="130" clrIdx="2">
    <p:extLst>
      <p:ext uri="{19B8F6BF-5375-455C-9EA6-DF929625EA0E}">
        <p15:presenceInfo xmlns:p15="http://schemas.microsoft.com/office/powerpoint/2012/main" userId="S::Panayiota.Papouridou@bmgresearch.com::cb55ff90-0a81-49d1-9c8a-7f9d3a05a290" providerId="AD"/>
      </p:ext>
    </p:extLst>
  </p:cmAuthor>
  <p:cmAuthor id="10" name="Poolan, Emma" initials="PE" lastIdx="6" clrIdx="9">
    <p:extLst>
      <p:ext uri="{19B8F6BF-5375-455C-9EA6-DF929625EA0E}">
        <p15:presenceInfo xmlns:p15="http://schemas.microsoft.com/office/powerpoint/2012/main" userId="S::emma.poolan@greatermanchester-ca.gov.uk::794549c4-ea24-44d4-a708-ea489fba24b0" providerId="AD"/>
      </p:ext>
    </p:extLst>
  </p:cmAuthor>
  <p:cmAuthor id="4" name="Ottiwell, David" initials="OD" lastIdx="172" clrIdx="3">
    <p:extLst>
      <p:ext uri="{19B8F6BF-5375-455C-9EA6-DF929625EA0E}">
        <p15:presenceInfo xmlns:p15="http://schemas.microsoft.com/office/powerpoint/2012/main" userId="S::David.Ottiwell@greatermanchester-ca.gov.uk::fdacd154-9d7b-49cf-84b6-2b98f5918a2a" providerId="AD"/>
      </p:ext>
    </p:extLst>
  </p:cmAuthor>
  <p:cmAuthor id="5" name="Sainsbury, Martin" initials="SM" lastIdx="65" clrIdx="4">
    <p:extLst>
      <p:ext uri="{19B8F6BF-5375-455C-9EA6-DF929625EA0E}">
        <p15:presenceInfo xmlns:p15="http://schemas.microsoft.com/office/powerpoint/2012/main" userId="S::Martin.Sainsbury@greatermanchester-ca.gov.uk::bb1da36c-741f-4a0b-8c74-4693c0978d5e" providerId="AD"/>
      </p:ext>
    </p:extLst>
  </p:cmAuthor>
  <p:cmAuthor id="6" name="Harley, Rachel" initials="HR" lastIdx="51" clrIdx="5">
    <p:extLst>
      <p:ext uri="{19B8F6BF-5375-455C-9EA6-DF929625EA0E}">
        <p15:presenceInfo xmlns:p15="http://schemas.microsoft.com/office/powerpoint/2012/main" userId="S::rachel.harley@greatermanchester-ca.gov.uk::5910cac3-d4ed-4c49-abcd-943c7e8cd9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90"/>
    <a:srgbClr val="5C5B5A"/>
    <a:srgbClr val="6DD5CE"/>
    <a:srgbClr val="FFC5C5"/>
    <a:srgbClr val="9999FF"/>
    <a:srgbClr val="388A8C"/>
    <a:srgbClr val="A5A5A5"/>
    <a:srgbClr val="FF0101"/>
    <a:srgbClr val="FF7C80"/>
    <a:srgbClr val="B8EA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161D24-3886-4C61-8B08-5E06C457EC99}" v="1" dt="2023-05-09T15:04:10.6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2" autoAdjust="0"/>
    <p:restoredTop sz="94620" autoAdjust="0"/>
  </p:normalViewPr>
  <p:slideViewPr>
    <p:cSldViewPr snapToGrid="0">
      <p:cViewPr varScale="1">
        <p:scale>
          <a:sx n="104" d="100"/>
          <a:sy n="104" d="100"/>
        </p:scale>
        <p:origin x="756" y="108"/>
      </p:cViewPr>
      <p:guideLst>
        <p:guide orient="horz" pos="2160"/>
        <p:guide pos="1685"/>
      </p:guideLst>
    </p:cSldViewPr>
  </p:slideViewPr>
  <p:outlineViewPr>
    <p:cViewPr>
      <p:scale>
        <a:sx n="33" d="100"/>
        <a:sy n="33" d="100"/>
      </p:scale>
      <p:origin x="0" y="-1432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07" Type="http://schemas.openxmlformats.org/officeDocument/2006/relationships/theme" Target="theme/theme1.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notesMaster" Target="notesMasters/notesMaster1.xml"/><Relationship Id="rId108" Type="http://schemas.openxmlformats.org/officeDocument/2006/relationships/tableStyles" Target="tableStyles.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microsoft.com/office/2016/11/relationships/changesInfo" Target="changesInfos/changesInfo1.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commentAuthors" Target="commentAuthor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microsoft.com/office/2015/10/relationships/revisionInfo" Target="revisionInfo.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insbury, Martin" userId="bb1da36c-741f-4a0b-8c74-4693c0978d5e" providerId="ADAL" clId="{D9161D24-3886-4C61-8B08-5E06C457EC99}"/>
    <pc:docChg chg="addSld delSld modSld modSection">
      <pc:chgData name="Sainsbury, Martin" userId="bb1da36c-741f-4a0b-8c74-4693c0978d5e" providerId="ADAL" clId="{D9161D24-3886-4C61-8B08-5E06C457EC99}" dt="2023-05-09T15:04:14.492" v="1" actId="2696"/>
      <pc:docMkLst>
        <pc:docMk/>
      </pc:docMkLst>
      <pc:sldChg chg="del">
        <pc:chgData name="Sainsbury, Martin" userId="bb1da36c-741f-4a0b-8c74-4693c0978d5e" providerId="ADAL" clId="{D9161D24-3886-4C61-8B08-5E06C457EC99}" dt="2023-05-09T15:04:14.492" v="1" actId="2696"/>
        <pc:sldMkLst>
          <pc:docMk/>
          <pc:sldMk cId="4187486272" sldId="2176"/>
        </pc:sldMkLst>
      </pc:sldChg>
      <pc:sldChg chg="add">
        <pc:chgData name="Sainsbury, Martin" userId="bb1da36c-741f-4a0b-8c74-4693c0978d5e" providerId="ADAL" clId="{D9161D24-3886-4C61-8B08-5E06C457EC99}" dt="2023-05-09T15:04:10.663" v="0"/>
        <pc:sldMkLst>
          <pc:docMk/>
          <pc:sldMk cId="839310921" sldId="2190"/>
        </pc:sldMkLst>
      </pc:sldChg>
    </pc:docChg>
  </pc:docChgLst>
  <pc:docChgLst>
    <pc:chgData name="Sainsbury, Martin" userId="bb1da36c-741f-4a0b-8c74-4693c0978d5e" providerId="ADAL" clId="{A396ED5E-0BBE-46B4-8937-542A79120BE2}"/>
    <pc:docChg chg="undo custSel delSld modSld modSection">
      <pc:chgData name="Sainsbury, Martin" userId="bb1da36c-741f-4a0b-8c74-4693c0978d5e" providerId="ADAL" clId="{A396ED5E-0BBE-46B4-8937-542A79120BE2}" dt="2023-05-05T17:31:26.137" v="52" actId="20577"/>
      <pc:docMkLst>
        <pc:docMk/>
      </pc:docMkLst>
      <pc:sldChg chg="modSp mod">
        <pc:chgData name="Sainsbury, Martin" userId="bb1da36c-741f-4a0b-8c74-4693c0978d5e" providerId="ADAL" clId="{A396ED5E-0BBE-46B4-8937-542A79120BE2}" dt="2023-05-05T17:30:47.756" v="21" actId="20577"/>
        <pc:sldMkLst>
          <pc:docMk/>
          <pc:sldMk cId="2410310217" sldId="1308"/>
        </pc:sldMkLst>
        <pc:graphicFrameChg chg="modGraphic">
          <ac:chgData name="Sainsbury, Martin" userId="bb1da36c-741f-4a0b-8c74-4693c0978d5e" providerId="ADAL" clId="{A396ED5E-0BBE-46B4-8937-542A79120BE2}" dt="2023-05-05T17:30:47.756" v="21" actId="20577"/>
          <ac:graphicFrameMkLst>
            <pc:docMk/>
            <pc:sldMk cId="2410310217" sldId="1308"/>
            <ac:graphicFrameMk id="3" creationId="{8EB00543-B238-4289-B19F-0A41ADC004F4}"/>
          </ac:graphicFrameMkLst>
        </pc:graphicFrameChg>
      </pc:sldChg>
      <pc:sldChg chg="modSp mod">
        <pc:chgData name="Sainsbury, Martin" userId="bb1da36c-741f-4a0b-8c74-4693c0978d5e" providerId="ADAL" clId="{A396ED5E-0BBE-46B4-8937-542A79120BE2}" dt="2023-05-05T17:30:14.696" v="8" actId="20577"/>
        <pc:sldMkLst>
          <pc:docMk/>
          <pc:sldMk cId="2037054887" sldId="1791"/>
        </pc:sldMkLst>
        <pc:spChg chg="mod">
          <ac:chgData name="Sainsbury, Martin" userId="bb1da36c-741f-4a0b-8c74-4693c0978d5e" providerId="ADAL" clId="{A396ED5E-0BBE-46B4-8937-542A79120BE2}" dt="2023-05-05T17:30:14.696" v="8" actId="20577"/>
          <ac:spMkLst>
            <pc:docMk/>
            <pc:sldMk cId="2037054887" sldId="1791"/>
            <ac:spMk id="34" creationId="{602761E3-47A4-467C-9BCF-2F8D7DA46A04}"/>
          </ac:spMkLst>
        </pc:spChg>
      </pc:sldChg>
      <pc:sldChg chg="modSp mod">
        <pc:chgData name="Sainsbury, Martin" userId="bb1da36c-741f-4a0b-8c74-4693c0978d5e" providerId="ADAL" clId="{A396ED5E-0BBE-46B4-8937-542A79120BE2}" dt="2023-05-05T17:30:11.627" v="7" actId="20577"/>
        <pc:sldMkLst>
          <pc:docMk/>
          <pc:sldMk cId="3963078116" sldId="1792"/>
        </pc:sldMkLst>
        <pc:spChg chg="mod">
          <ac:chgData name="Sainsbury, Martin" userId="bb1da36c-741f-4a0b-8c74-4693c0978d5e" providerId="ADAL" clId="{A396ED5E-0BBE-46B4-8937-542A79120BE2}" dt="2023-05-05T17:30:11.627" v="7" actId="20577"/>
          <ac:spMkLst>
            <pc:docMk/>
            <pc:sldMk cId="3963078116" sldId="1792"/>
            <ac:spMk id="34" creationId="{602761E3-47A4-467C-9BCF-2F8D7DA46A04}"/>
          </ac:spMkLst>
        </pc:spChg>
      </pc:sldChg>
      <pc:sldChg chg="modSp mod">
        <pc:chgData name="Sainsbury, Martin" userId="bb1da36c-741f-4a0b-8c74-4693c0978d5e" providerId="ADAL" clId="{A396ED5E-0BBE-46B4-8937-542A79120BE2}" dt="2023-05-05T17:30:08.390" v="6" actId="20577"/>
        <pc:sldMkLst>
          <pc:docMk/>
          <pc:sldMk cId="3714862420" sldId="1793"/>
        </pc:sldMkLst>
        <pc:spChg chg="mod">
          <ac:chgData name="Sainsbury, Martin" userId="bb1da36c-741f-4a0b-8c74-4693c0978d5e" providerId="ADAL" clId="{A396ED5E-0BBE-46B4-8937-542A79120BE2}" dt="2023-05-05T17:30:08.390" v="6" actId="20577"/>
          <ac:spMkLst>
            <pc:docMk/>
            <pc:sldMk cId="3714862420" sldId="1793"/>
            <ac:spMk id="34" creationId="{602761E3-47A4-467C-9BCF-2F8D7DA46A04}"/>
          </ac:spMkLst>
        </pc:spChg>
      </pc:sldChg>
      <pc:sldChg chg="modSp mod">
        <pc:chgData name="Sainsbury, Martin" userId="bb1da36c-741f-4a0b-8c74-4693c0978d5e" providerId="ADAL" clId="{A396ED5E-0BBE-46B4-8937-542A79120BE2}" dt="2023-05-05T17:30:04.315" v="5" actId="20577"/>
        <pc:sldMkLst>
          <pc:docMk/>
          <pc:sldMk cId="277986735" sldId="1794"/>
        </pc:sldMkLst>
        <pc:spChg chg="mod">
          <ac:chgData name="Sainsbury, Martin" userId="bb1da36c-741f-4a0b-8c74-4693c0978d5e" providerId="ADAL" clId="{A396ED5E-0BBE-46B4-8937-542A79120BE2}" dt="2023-05-05T17:30:04.315" v="5" actId="20577"/>
          <ac:spMkLst>
            <pc:docMk/>
            <pc:sldMk cId="277986735" sldId="1794"/>
            <ac:spMk id="34" creationId="{602761E3-47A4-467C-9BCF-2F8D7DA46A04}"/>
          </ac:spMkLst>
        </pc:spChg>
      </pc:sldChg>
      <pc:sldChg chg="modSp mod">
        <pc:chgData name="Sainsbury, Martin" userId="bb1da36c-741f-4a0b-8c74-4693c0978d5e" providerId="ADAL" clId="{A396ED5E-0BBE-46B4-8937-542A79120BE2}" dt="2023-05-05T17:30:00.710" v="4" actId="20577"/>
        <pc:sldMkLst>
          <pc:docMk/>
          <pc:sldMk cId="1247959636" sldId="1795"/>
        </pc:sldMkLst>
        <pc:spChg chg="mod">
          <ac:chgData name="Sainsbury, Martin" userId="bb1da36c-741f-4a0b-8c74-4693c0978d5e" providerId="ADAL" clId="{A396ED5E-0BBE-46B4-8937-542A79120BE2}" dt="2023-05-05T17:30:00.710" v="4" actId="20577"/>
          <ac:spMkLst>
            <pc:docMk/>
            <pc:sldMk cId="1247959636" sldId="1795"/>
            <ac:spMk id="34" creationId="{602761E3-47A4-467C-9BCF-2F8D7DA46A04}"/>
          </ac:spMkLst>
        </pc:spChg>
      </pc:sldChg>
      <pc:sldChg chg="modSp mod">
        <pc:chgData name="Sainsbury, Martin" userId="bb1da36c-741f-4a0b-8c74-4693c0978d5e" providerId="ADAL" clId="{A396ED5E-0BBE-46B4-8937-542A79120BE2}" dt="2023-05-05T17:29:58.065" v="3" actId="20577"/>
        <pc:sldMkLst>
          <pc:docMk/>
          <pc:sldMk cId="3431002092" sldId="1796"/>
        </pc:sldMkLst>
        <pc:spChg chg="mod">
          <ac:chgData name="Sainsbury, Martin" userId="bb1da36c-741f-4a0b-8c74-4693c0978d5e" providerId="ADAL" clId="{A396ED5E-0BBE-46B4-8937-542A79120BE2}" dt="2023-05-05T17:29:58.065" v="3" actId="20577"/>
          <ac:spMkLst>
            <pc:docMk/>
            <pc:sldMk cId="3431002092" sldId="1796"/>
            <ac:spMk id="34" creationId="{602761E3-47A4-467C-9BCF-2F8D7DA46A04}"/>
          </ac:spMkLst>
        </pc:spChg>
      </pc:sldChg>
      <pc:sldChg chg="modSp mod">
        <pc:chgData name="Sainsbury, Martin" userId="bb1da36c-741f-4a0b-8c74-4693c0978d5e" providerId="ADAL" clId="{A396ED5E-0BBE-46B4-8937-542A79120BE2}" dt="2023-05-05T17:29:55.436" v="2" actId="20577"/>
        <pc:sldMkLst>
          <pc:docMk/>
          <pc:sldMk cId="2385869916" sldId="1797"/>
        </pc:sldMkLst>
        <pc:spChg chg="mod">
          <ac:chgData name="Sainsbury, Martin" userId="bb1da36c-741f-4a0b-8c74-4693c0978d5e" providerId="ADAL" clId="{A396ED5E-0BBE-46B4-8937-542A79120BE2}" dt="2023-05-05T17:29:55.436" v="2" actId="20577"/>
          <ac:spMkLst>
            <pc:docMk/>
            <pc:sldMk cId="2385869916" sldId="1797"/>
            <ac:spMk id="34" creationId="{602761E3-47A4-467C-9BCF-2F8D7DA46A04}"/>
          </ac:spMkLst>
        </pc:spChg>
      </pc:sldChg>
      <pc:sldChg chg="modSp mod">
        <pc:chgData name="Sainsbury, Martin" userId="bb1da36c-741f-4a0b-8c74-4693c0978d5e" providerId="ADAL" clId="{A396ED5E-0BBE-46B4-8937-542A79120BE2}" dt="2023-05-05T17:29:52.094" v="1" actId="20577"/>
        <pc:sldMkLst>
          <pc:docMk/>
          <pc:sldMk cId="3564045457" sldId="1798"/>
        </pc:sldMkLst>
        <pc:spChg chg="mod">
          <ac:chgData name="Sainsbury, Martin" userId="bb1da36c-741f-4a0b-8c74-4693c0978d5e" providerId="ADAL" clId="{A396ED5E-0BBE-46B4-8937-542A79120BE2}" dt="2023-05-05T17:29:52.094" v="1" actId="20577"/>
          <ac:spMkLst>
            <pc:docMk/>
            <pc:sldMk cId="3564045457" sldId="1798"/>
            <ac:spMk id="34" creationId="{602761E3-47A4-467C-9BCF-2F8D7DA46A04}"/>
          </ac:spMkLst>
        </pc:spChg>
      </pc:sldChg>
      <pc:sldChg chg="modSp mod">
        <pc:chgData name="Sainsbury, Martin" userId="bb1da36c-741f-4a0b-8c74-4693c0978d5e" providerId="ADAL" clId="{A396ED5E-0BBE-46B4-8937-542A79120BE2}" dt="2023-05-05T17:29:48.644" v="0" actId="20577"/>
        <pc:sldMkLst>
          <pc:docMk/>
          <pc:sldMk cId="3675109764" sldId="1799"/>
        </pc:sldMkLst>
        <pc:spChg chg="mod">
          <ac:chgData name="Sainsbury, Martin" userId="bb1da36c-741f-4a0b-8c74-4693c0978d5e" providerId="ADAL" clId="{A396ED5E-0BBE-46B4-8937-542A79120BE2}" dt="2023-05-05T17:29:48.644" v="0" actId="20577"/>
          <ac:spMkLst>
            <pc:docMk/>
            <pc:sldMk cId="3675109764" sldId="1799"/>
            <ac:spMk id="34" creationId="{602761E3-47A4-467C-9BCF-2F8D7DA46A04}"/>
          </ac:spMkLst>
        </pc:spChg>
      </pc:sldChg>
      <pc:sldChg chg="modSp mod">
        <pc:chgData name="Sainsbury, Martin" userId="bb1da36c-741f-4a0b-8c74-4693c0978d5e" providerId="ADAL" clId="{A396ED5E-0BBE-46B4-8937-542A79120BE2}" dt="2023-05-05T17:30:18.027" v="9" actId="20577"/>
        <pc:sldMkLst>
          <pc:docMk/>
          <pc:sldMk cId="2186308424" sldId="1924"/>
        </pc:sldMkLst>
        <pc:spChg chg="mod">
          <ac:chgData name="Sainsbury, Martin" userId="bb1da36c-741f-4a0b-8c74-4693c0978d5e" providerId="ADAL" clId="{A396ED5E-0BBE-46B4-8937-542A79120BE2}" dt="2023-05-05T17:30:18.027" v="9" actId="20577"/>
          <ac:spMkLst>
            <pc:docMk/>
            <pc:sldMk cId="2186308424" sldId="1924"/>
            <ac:spMk id="34" creationId="{602761E3-47A4-467C-9BCF-2F8D7DA46A04}"/>
          </ac:spMkLst>
        </pc:spChg>
      </pc:sldChg>
      <pc:sldChg chg="modSp mod">
        <pc:chgData name="Sainsbury, Martin" userId="bb1da36c-741f-4a0b-8c74-4693c0978d5e" providerId="ADAL" clId="{A396ED5E-0BBE-46B4-8937-542A79120BE2}" dt="2023-05-05T17:31:02.813" v="29" actId="6549"/>
        <pc:sldMkLst>
          <pc:docMk/>
          <pc:sldMk cId="292155800" sldId="2168"/>
        </pc:sldMkLst>
        <pc:graphicFrameChg chg="modGraphic">
          <ac:chgData name="Sainsbury, Martin" userId="bb1da36c-741f-4a0b-8c74-4693c0978d5e" providerId="ADAL" clId="{A396ED5E-0BBE-46B4-8937-542A79120BE2}" dt="2023-05-05T17:31:02.813" v="29" actId="6549"/>
          <ac:graphicFrameMkLst>
            <pc:docMk/>
            <pc:sldMk cId="292155800" sldId="2168"/>
            <ac:graphicFrameMk id="2" creationId="{0F0B6BE4-D7CA-BEA4-3B55-4104B3163BF6}"/>
          </ac:graphicFrameMkLst>
        </pc:graphicFrameChg>
      </pc:sldChg>
      <pc:sldChg chg="modSp mod">
        <pc:chgData name="Sainsbury, Martin" userId="bb1da36c-741f-4a0b-8c74-4693c0978d5e" providerId="ADAL" clId="{A396ED5E-0BBE-46B4-8937-542A79120BE2}" dt="2023-05-05T17:31:26.137" v="52" actId="20577"/>
        <pc:sldMkLst>
          <pc:docMk/>
          <pc:sldMk cId="2904514888" sldId="2186"/>
        </pc:sldMkLst>
        <pc:graphicFrameChg chg="modGraphic">
          <ac:chgData name="Sainsbury, Martin" userId="bb1da36c-741f-4a0b-8c74-4693c0978d5e" providerId="ADAL" clId="{A396ED5E-0BBE-46B4-8937-542A79120BE2}" dt="2023-05-05T17:31:15.044" v="39" actId="6549"/>
          <ac:graphicFrameMkLst>
            <pc:docMk/>
            <pc:sldMk cId="2904514888" sldId="2186"/>
            <ac:graphicFrameMk id="4" creationId="{6531FC1B-8AA0-7012-ED7D-10C23B64D53A}"/>
          </ac:graphicFrameMkLst>
        </pc:graphicFrameChg>
        <pc:graphicFrameChg chg="modGraphic">
          <ac:chgData name="Sainsbury, Martin" userId="bb1da36c-741f-4a0b-8c74-4693c0978d5e" providerId="ADAL" clId="{A396ED5E-0BBE-46B4-8937-542A79120BE2}" dt="2023-05-05T17:31:26.137" v="52" actId="20577"/>
          <ac:graphicFrameMkLst>
            <pc:docMk/>
            <pc:sldMk cId="2904514888" sldId="2186"/>
            <ac:graphicFrameMk id="5" creationId="{7F5AC790-AF27-64CC-C2CE-4C5217C676D4}"/>
          </ac:graphicFrameMkLst>
        </pc:graphicFrameChg>
      </pc:sldChg>
      <pc:sldChg chg="del">
        <pc:chgData name="Sainsbury, Martin" userId="bb1da36c-741f-4a0b-8c74-4693c0978d5e" providerId="ADAL" clId="{A396ED5E-0BBE-46B4-8937-542A79120BE2}" dt="2023-05-05T17:30:24.226" v="10" actId="2696"/>
        <pc:sldMkLst>
          <pc:docMk/>
          <pc:sldMk cId="273309677" sldId="2188"/>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52.xml"/><Relationship Id="rId1" Type="http://schemas.microsoft.com/office/2011/relationships/chartStyle" Target="style52.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53.xml"/><Relationship Id="rId1" Type="http://schemas.microsoft.com/office/2011/relationships/chartStyle" Target="style53.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54.xml"/><Relationship Id="rId1"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55.xml"/><Relationship Id="rId1" Type="http://schemas.microsoft.com/office/2011/relationships/chartStyle" Target="style55.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56.xml"/><Relationship Id="rId1" Type="http://schemas.microsoft.com/office/2011/relationships/chartStyle" Target="style56.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57.xml"/><Relationship Id="rId1" Type="http://schemas.microsoft.com/office/2011/relationships/chartStyle" Target="style57.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58.xml"/><Relationship Id="rId1" Type="http://schemas.microsoft.com/office/2011/relationships/chartStyle" Target="style58.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59.xml"/><Relationship Id="rId1" Type="http://schemas.microsoft.com/office/2011/relationships/chartStyle" Target="style59.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1.xml"/></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60.xml"/><Relationship Id="rId1" Type="http://schemas.microsoft.com/office/2011/relationships/chartStyle" Target="style60.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61.xml"/><Relationship Id="rId1" Type="http://schemas.microsoft.com/office/2011/relationships/chartStyle" Target="style61.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62.xml"/><Relationship Id="rId1" Type="http://schemas.microsoft.com/office/2011/relationships/chartStyle" Target="style62.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63.xml"/><Relationship Id="rId1" Type="http://schemas.microsoft.com/office/2011/relationships/chartStyle" Target="style63.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64.xml"/><Relationship Id="rId1" Type="http://schemas.microsoft.com/office/2011/relationships/chartStyle" Target="style64.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65.xml"/><Relationship Id="rId1" Type="http://schemas.microsoft.com/office/2011/relationships/chartStyle" Target="style65.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66.xml"/><Relationship Id="rId1" Type="http://schemas.microsoft.com/office/2011/relationships/chartStyle" Target="style66.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67.xml"/><Relationship Id="rId1" Type="http://schemas.microsoft.com/office/2011/relationships/chartStyle" Target="style67.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68.xml"/><Relationship Id="rId1" Type="http://schemas.microsoft.com/office/2011/relationships/chartStyle" Target="style68.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69.xml"/><Relationship Id="rId1" Type="http://schemas.microsoft.com/office/2011/relationships/chartStyle" Target="style69.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70.xml"/><Relationship Id="rId1" Type="http://schemas.microsoft.com/office/2011/relationships/chartStyle" Target="style70.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71.xml"/><Relationship Id="rId1" Type="http://schemas.microsoft.com/office/2011/relationships/chartStyle" Target="style71.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72.xml"/><Relationship Id="rId1" Type="http://schemas.microsoft.com/office/2011/relationships/chartStyle" Target="style72.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73.xml"/><Relationship Id="rId1" Type="http://schemas.microsoft.com/office/2011/relationships/chartStyle" Target="style73.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74.xml"/><Relationship Id="rId1" Type="http://schemas.microsoft.com/office/2011/relationships/chartStyle" Target="style74.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75.xml"/><Relationship Id="rId1" Type="http://schemas.microsoft.com/office/2011/relationships/chartStyle" Target="style75.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76.xml"/><Relationship Id="rId1" Type="http://schemas.microsoft.com/office/2011/relationships/chartStyle" Target="style76.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77.xml"/><Relationship Id="rId1" Type="http://schemas.microsoft.com/office/2011/relationships/chartStyle" Target="style77.xml"/></Relationships>
</file>

<file path=ppt/charts/_rels/chart78.xml.rels><?xml version="1.0" encoding="UTF-8" standalone="yes"?>
<Relationships xmlns="http://schemas.openxmlformats.org/package/2006/relationships"><Relationship Id="rId3" Type="http://schemas.openxmlformats.org/officeDocument/2006/relationships/package" Target="../embeddings/Microsoft_Excel_Worksheet77.xlsx"/><Relationship Id="rId2" Type="http://schemas.microsoft.com/office/2011/relationships/chartColorStyle" Target="colors78.xml"/><Relationship Id="rId1" Type="http://schemas.microsoft.com/office/2011/relationships/chartStyle" Target="style78.xml"/><Relationship Id="rId4" Type="http://schemas.openxmlformats.org/officeDocument/2006/relationships/chartUserShapes" Target="../drawings/drawing2.xml"/></Relationships>
</file>

<file path=ppt/charts/_rels/chart79.xml.rels><?xml version="1.0" encoding="UTF-8" standalone="yes"?>
<Relationships xmlns="http://schemas.openxmlformats.org/package/2006/relationships"><Relationship Id="rId3" Type="http://schemas.openxmlformats.org/officeDocument/2006/relationships/package" Target="../embeddings/Microsoft_Excel_Worksheet78.xlsx"/><Relationship Id="rId2" Type="http://schemas.microsoft.com/office/2011/relationships/chartColorStyle" Target="colors79.xml"/><Relationship Id="rId1" Type="http://schemas.microsoft.com/office/2011/relationships/chartStyle" Target="style79.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80.xml.rels><?xml version="1.0" encoding="UTF-8" standalone="yes"?>
<Relationships xmlns="http://schemas.openxmlformats.org/package/2006/relationships"><Relationship Id="rId3" Type="http://schemas.openxmlformats.org/officeDocument/2006/relationships/package" Target="../embeddings/Microsoft_Excel_Worksheet79.xlsx"/><Relationship Id="rId2" Type="http://schemas.microsoft.com/office/2011/relationships/chartColorStyle" Target="colors80.xml"/><Relationship Id="rId1" Type="http://schemas.microsoft.com/office/2011/relationships/chartStyle" Target="style80.xml"/></Relationships>
</file>

<file path=ppt/charts/_rels/chart81.xml.rels><?xml version="1.0" encoding="UTF-8" standalone="yes"?>
<Relationships xmlns="http://schemas.openxmlformats.org/package/2006/relationships"><Relationship Id="rId3" Type="http://schemas.openxmlformats.org/officeDocument/2006/relationships/package" Target="../embeddings/Microsoft_Excel_Worksheet80.xlsx"/><Relationship Id="rId2" Type="http://schemas.microsoft.com/office/2011/relationships/chartColorStyle" Target="colors81.xml"/><Relationship Id="rId1" Type="http://schemas.microsoft.com/office/2011/relationships/chartStyle" Target="style81.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801698601393423"/>
          <c:y val="3.6080219615576073E-2"/>
          <c:w val="0.51155681484293092"/>
          <c:h val="0.81310022062527543"/>
        </c:manualLayout>
      </c:layout>
      <c:barChart>
        <c:barDir val="bar"/>
        <c:grouping val="percentStacked"/>
        <c:varyColors val="0"/>
        <c:ser>
          <c:idx val="1"/>
          <c:order val="0"/>
          <c:tx>
            <c:strRef>
              <c:f>Sheet1!$A$2</c:f>
              <c:strCache>
                <c:ptCount val="1"/>
                <c:pt idx="0">
                  <c:v>Very worried </c:v>
                </c:pt>
              </c:strCache>
            </c:strRef>
          </c:tx>
          <c:spPr>
            <a:solidFill>
              <a:srgbClr val="FF0000"/>
            </a:solidFill>
            <a:ln w="19050">
              <a:solidFill>
                <a:schemeClr val="lt1"/>
              </a:solidFill>
            </a:ln>
            <a:effectLst/>
          </c:spPr>
          <c:invertIfNegative val="0"/>
          <c:dPt>
            <c:idx val="0"/>
            <c:invertIfNegative val="0"/>
            <c:bubble3D val="0"/>
            <c:spPr>
              <a:solidFill>
                <a:srgbClr val="FF0000"/>
              </a:solidFill>
              <a:ln w="19050">
                <a:solidFill>
                  <a:schemeClr val="lt1"/>
                </a:solidFill>
              </a:ln>
              <a:effectLst/>
            </c:spPr>
            <c:extLst>
              <c:ext xmlns:c16="http://schemas.microsoft.com/office/drawing/2014/chart" uri="{C3380CC4-5D6E-409C-BE32-E72D297353CC}">
                <c16:uniqueId val="{00000001-AA8B-4650-9AE0-408E9EA3862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Greater Manchester</c:v>
                </c:pt>
                <c:pt idx="1">
                  <c:v>GB benchmark</c:v>
                </c:pt>
              </c:strCache>
            </c:strRef>
          </c:cat>
          <c:val>
            <c:numRef>
              <c:f>Sheet1!$B$2:$C$2</c:f>
              <c:numCache>
                <c:formatCode>0%</c:formatCode>
                <c:ptCount val="2"/>
                <c:pt idx="0">
                  <c:v>0.3</c:v>
                </c:pt>
                <c:pt idx="1">
                  <c:v>0.23</c:v>
                </c:pt>
              </c:numCache>
            </c:numRef>
          </c:val>
          <c:extLst>
            <c:ext xmlns:c16="http://schemas.microsoft.com/office/drawing/2014/chart" uri="{C3380CC4-5D6E-409C-BE32-E72D297353CC}">
              <c16:uniqueId val="{00000006-4686-4682-A896-477FBF79C5E8}"/>
            </c:ext>
          </c:extLst>
        </c:ser>
        <c:ser>
          <c:idx val="2"/>
          <c:order val="1"/>
          <c:tx>
            <c:strRef>
              <c:f>Sheet1!$A$3</c:f>
              <c:strCache>
                <c:ptCount val="1"/>
                <c:pt idx="0">
                  <c:v>Somewhat worried</c:v>
                </c:pt>
              </c:strCache>
            </c:strRef>
          </c:tx>
          <c:spPr>
            <a:solidFill>
              <a:srgbClr val="FF9999"/>
            </a:solidFill>
            <a:ln w="19050">
              <a:solidFill>
                <a:schemeClr val="lt1"/>
              </a:solidFill>
            </a:ln>
            <a:effectLst/>
          </c:spPr>
          <c:invertIfNegative val="0"/>
          <c:dPt>
            <c:idx val="0"/>
            <c:invertIfNegative val="0"/>
            <c:bubble3D val="0"/>
            <c:spPr>
              <a:solidFill>
                <a:srgbClr val="FF9999"/>
              </a:solidFill>
              <a:ln w="19050">
                <a:solidFill>
                  <a:schemeClr val="lt1"/>
                </a:solidFill>
              </a:ln>
              <a:effectLst/>
            </c:spPr>
            <c:extLst>
              <c:ext xmlns:c16="http://schemas.microsoft.com/office/drawing/2014/chart" uri="{C3380CC4-5D6E-409C-BE32-E72D297353CC}">
                <c16:uniqueId val="{00000003-AA8B-4650-9AE0-408E9EA3862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Greater Manchester</c:v>
                </c:pt>
                <c:pt idx="1">
                  <c:v>GB benchmark</c:v>
                </c:pt>
              </c:strCache>
            </c:strRef>
          </c:cat>
          <c:val>
            <c:numRef>
              <c:f>Sheet1!$B$3:$C$3</c:f>
              <c:numCache>
                <c:formatCode>0%</c:formatCode>
                <c:ptCount val="2"/>
                <c:pt idx="0">
                  <c:v>0.42</c:v>
                </c:pt>
                <c:pt idx="1">
                  <c:v>0.47</c:v>
                </c:pt>
              </c:numCache>
            </c:numRef>
          </c:val>
          <c:extLst>
            <c:ext xmlns:c16="http://schemas.microsoft.com/office/drawing/2014/chart" uri="{C3380CC4-5D6E-409C-BE32-E72D297353CC}">
              <c16:uniqueId val="{00000007-4686-4682-A896-477FBF79C5E8}"/>
            </c:ext>
          </c:extLst>
        </c:ser>
        <c:ser>
          <c:idx val="0"/>
          <c:order val="2"/>
          <c:tx>
            <c:strRef>
              <c:f>Sheet1!$A$4</c:f>
              <c:strCache>
                <c:ptCount val="1"/>
                <c:pt idx="0">
                  <c:v>Not worried / DK</c:v>
                </c:pt>
              </c:strCache>
            </c:strRef>
          </c:tx>
          <c:spPr>
            <a:solidFill>
              <a:srgbClr val="E7E6E6"/>
            </a:solidFill>
            <a:ln w="19050">
              <a:solidFill>
                <a:schemeClr val="lt1"/>
              </a:solidFill>
            </a:ln>
            <a:effectLst/>
          </c:spPr>
          <c:invertIfNegative val="0"/>
          <c:dPt>
            <c:idx val="0"/>
            <c:invertIfNegative val="0"/>
            <c:bubble3D val="0"/>
            <c:spPr>
              <a:solidFill>
                <a:srgbClr val="E7E6E6"/>
              </a:solidFill>
              <a:ln w="19050">
                <a:solidFill>
                  <a:schemeClr val="lt1"/>
                </a:solidFill>
              </a:ln>
              <a:effectLst/>
            </c:spPr>
            <c:extLst>
              <c:ext xmlns:c16="http://schemas.microsoft.com/office/drawing/2014/chart" uri="{C3380CC4-5D6E-409C-BE32-E72D297353CC}">
                <c16:uniqueId val="{00000005-AA8B-4650-9AE0-408E9EA3862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Greater Manchester</c:v>
                </c:pt>
                <c:pt idx="1">
                  <c:v>GB benchmark</c:v>
                </c:pt>
              </c:strCache>
            </c:strRef>
          </c:cat>
          <c:val>
            <c:numRef>
              <c:f>Sheet1!$B$4:$C$4</c:f>
              <c:numCache>
                <c:formatCode>0%</c:formatCode>
                <c:ptCount val="2"/>
                <c:pt idx="0">
                  <c:v>0.28000000000000003</c:v>
                </c:pt>
                <c:pt idx="1">
                  <c:v>0.3</c:v>
                </c:pt>
              </c:numCache>
            </c:numRef>
          </c:val>
          <c:extLst>
            <c:ext xmlns:c16="http://schemas.microsoft.com/office/drawing/2014/chart" uri="{C3380CC4-5D6E-409C-BE32-E72D297353CC}">
              <c16:uniqueId val="{00000009-4686-4682-A896-477FBF79C5E8}"/>
            </c:ext>
          </c:extLst>
        </c:ser>
        <c:dLbls>
          <c:dLblPos val="ctr"/>
          <c:showLegendKey val="0"/>
          <c:showVal val="1"/>
          <c:showCatName val="0"/>
          <c:showSerName val="0"/>
          <c:showPercent val="0"/>
          <c:showBubbleSize val="0"/>
        </c:dLbls>
        <c:gapWidth val="100"/>
        <c:overlap val="100"/>
        <c:axId val="679964655"/>
        <c:axId val="768089967"/>
      </c:barChart>
      <c:valAx>
        <c:axId val="768089967"/>
        <c:scaling>
          <c:orientation val="minMax"/>
        </c:scaling>
        <c:delete val="1"/>
        <c:axPos val="t"/>
        <c:numFmt formatCode="0%" sourceLinked="1"/>
        <c:majorTickMark val="out"/>
        <c:minorTickMark val="none"/>
        <c:tickLblPos val="nextTo"/>
        <c:crossAx val="679964655"/>
        <c:crosses val="autoZero"/>
        <c:crossBetween val="between"/>
      </c:valAx>
      <c:catAx>
        <c:axId val="679964655"/>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68089967"/>
        <c:crosses val="autoZero"/>
        <c:auto val="1"/>
        <c:lblAlgn val="ctr"/>
        <c:lblOffset val="100"/>
        <c:noMultiLvlLbl val="0"/>
      </c:catAx>
      <c:spPr>
        <a:noFill/>
        <a:ln>
          <a:noFill/>
        </a:ln>
        <a:effectLst/>
      </c:spPr>
    </c:plotArea>
    <c:legend>
      <c:legendPos val="r"/>
      <c:layout>
        <c:manualLayout>
          <c:xMode val="edge"/>
          <c:yMode val="edge"/>
          <c:x val="0.77723752024936954"/>
          <c:y val="7.3182580211250736E-2"/>
          <c:w val="0.2056583982723531"/>
          <c:h val="0.8023172388526767"/>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650272067621009"/>
          <c:y val="2.3078799371320314E-3"/>
          <c:w val="0.53678802262429892"/>
          <c:h val="0.95586635702675993"/>
        </c:manualLayout>
      </c:layout>
      <c:barChart>
        <c:barDir val="bar"/>
        <c:grouping val="clustered"/>
        <c:varyColors val="0"/>
        <c:ser>
          <c:idx val="0"/>
          <c:order val="0"/>
          <c:tx>
            <c:strRef>
              <c:f>Sheet1!$B$1</c:f>
              <c:strCache>
                <c:ptCount val="1"/>
                <c:pt idx="0">
                  <c:v>Greater Manchester</c:v>
                </c:pt>
              </c:strCache>
            </c:strRef>
          </c:tx>
          <c:spPr>
            <a:solidFill>
              <a:srgbClr val="009690"/>
            </a:solidFill>
            <a:ln>
              <a:noFill/>
            </a:ln>
            <a:effectLst/>
          </c:spPr>
          <c:invertIfNegative val="0"/>
          <c:dPt>
            <c:idx val="7"/>
            <c:invertIfNegative val="0"/>
            <c:bubble3D val="0"/>
            <c:spPr>
              <a:solidFill>
                <a:srgbClr val="A5A5A5"/>
              </a:solidFill>
              <a:ln>
                <a:noFill/>
              </a:ln>
              <a:effectLst/>
            </c:spPr>
            <c:extLst>
              <c:ext xmlns:c16="http://schemas.microsoft.com/office/drawing/2014/chart" uri="{C3380CC4-5D6E-409C-BE32-E72D297353CC}">
                <c16:uniqueId val="{00000001-58B8-4A84-ABA1-055D931785F8}"/>
              </c:ext>
            </c:extLst>
          </c:dPt>
          <c:dPt>
            <c:idx val="11"/>
            <c:invertIfNegative val="0"/>
            <c:bubble3D val="0"/>
            <c:extLst>
              <c:ext xmlns:c16="http://schemas.microsoft.com/office/drawing/2014/chart" uri="{C3380CC4-5D6E-409C-BE32-E72D297353CC}">
                <c16:uniqueId val="{00000002-58B8-4A84-ABA1-055D931785F8}"/>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£0 - £499</c:v>
                </c:pt>
                <c:pt idx="1">
                  <c:v>£500 - £749</c:v>
                </c:pt>
                <c:pt idx="2">
                  <c:v>£750 - £999</c:v>
                </c:pt>
                <c:pt idx="3">
                  <c:v>£1000 - £1999</c:v>
                </c:pt>
                <c:pt idx="4">
                  <c:v>£2000 - £3999</c:v>
                </c:pt>
                <c:pt idx="5">
                  <c:v>£4000 to £4999</c:v>
                </c:pt>
                <c:pt idx="6">
                  <c:v>£5000 or more </c:v>
                </c:pt>
                <c:pt idx="7">
                  <c:v>Don't know / Prefer not to say</c:v>
                </c:pt>
              </c:strCache>
            </c:strRef>
          </c:cat>
          <c:val>
            <c:numRef>
              <c:f>Sheet1!$B$2:$B$9</c:f>
              <c:numCache>
                <c:formatCode>0%</c:formatCode>
                <c:ptCount val="8"/>
                <c:pt idx="0">
                  <c:v>0.41</c:v>
                </c:pt>
                <c:pt idx="1">
                  <c:v>0.12</c:v>
                </c:pt>
                <c:pt idx="2">
                  <c:v>0.1</c:v>
                </c:pt>
                <c:pt idx="3">
                  <c:v>0.12</c:v>
                </c:pt>
                <c:pt idx="4">
                  <c:v>0.08</c:v>
                </c:pt>
                <c:pt idx="5">
                  <c:v>1.8052369586712899E-2</c:v>
                </c:pt>
                <c:pt idx="6">
                  <c:v>7.0000000000000007E-2</c:v>
                </c:pt>
                <c:pt idx="7">
                  <c:v>0.08</c:v>
                </c:pt>
              </c:numCache>
            </c:numRef>
          </c:val>
          <c:extLst>
            <c:ext xmlns:c16="http://schemas.microsoft.com/office/drawing/2014/chart" uri="{C3380CC4-5D6E-409C-BE32-E72D297353CC}">
              <c16:uniqueId val="{00000003-58B8-4A84-ABA1-055D931785F8}"/>
            </c:ext>
          </c:extLst>
        </c:ser>
        <c:dLbls>
          <c:dLblPos val="outEnd"/>
          <c:showLegendKey val="0"/>
          <c:showVal val="1"/>
          <c:showCatName val="0"/>
          <c:showSerName val="0"/>
          <c:showPercent val="0"/>
          <c:showBubbleSize val="0"/>
        </c:dLbls>
        <c:gapWidth val="50"/>
        <c:axId val="1948624431"/>
        <c:axId val="1948599887"/>
        <c:extLst/>
      </c:barChart>
      <c:catAx>
        <c:axId val="1948624431"/>
        <c:scaling>
          <c:orientation val="maxMin"/>
        </c:scaling>
        <c:delete val="0"/>
        <c:axPos val="l"/>
        <c:numFmt formatCode="General" sourceLinked="1"/>
        <c:majorTickMark val="out"/>
        <c:minorTickMark val="none"/>
        <c:tickLblPos val="nextTo"/>
        <c:spPr>
          <a:noFill/>
          <a:ln w="9525" cap="flat" cmpd="sng" algn="ctr">
            <a:solidFill>
              <a:schemeClr val="bg1">
                <a:lumMod val="95000"/>
              </a:schemeClr>
            </a:solidFill>
            <a:round/>
          </a:ln>
          <a:effectLst/>
        </c:spPr>
        <c:txPr>
          <a:bodyPr rot="-60000000" spcFirstLastPara="1" vertOverflow="ellipsis" vert="horz" wrap="square" anchor="ctr" anchorCtr="1"/>
          <a:lstStyle/>
          <a:p>
            <a:pPr>
              <a:defRPr sz="1200" b="1"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crossAx val="1948599887"/>
        <c:crosses val="autoZero"/>
        <c:auto val="1"/>
        <c:lblAlgn val="ctr"/>
        <c:lblOffset val="100"/>
        <c:noMultiLvlLbl val="0"/>
      </c:catAx>
      <c:valAx>
        <c:axId val="1948599887"/>
        <c:scaling>
          <c:orientation val="minMax"/>
        </c:scaling>
        <c:delete val="1"/>
        <c:axPos val="t"/>
        <c:numFmt formatCode="0%" sourceLinked="1"/>
        <c:majorTickMark val="out"/>
        <c:minorTickMark val="none"/>
        <c:tickLblPos val="nextTo"/>
        <c:crossAx val="1948624431"/>
        <c:crosses val="autoZero"/>
        <c:crossBetween val="between"/>
      </c:valAx>
      <c:spPr>
        <a:noFill/>
        <a:ln w="25400">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650272067621009"/>
          <c:y val="2.3078799371320314E-3"/>
          <c:w val="0.53678802262429892"/>
          <c:h val="0.95586635702675993"/>
        </c:manualLayout>
      </c:layout>
      <c:barChart>
        <c:barDir val="bar"/>
        <c:grouping val="clustered"/>
        <c:varyColors val="0"/>
        <c:ser>
          <c:idx val="0"/>
          <c:order val="0"/>
          <c:tx>
            <c:strRef>
              <c:f>Sheet1!$B$1</c:f>
              <c:strCache>
                <c:ptCount val="1"/>
                <c:pt idx="0">
                  <c:v>Greater Manchester</c:v>
                </c:pt>
              </c:strCache>
            </c:strRef>
          </c:tx>
          <c:spPr>
            <a:solidFill>
              <a:srgbClr val="009690"/>
            </a:solidFill>
            <a:ln>
              <a:noFill/>
            </a:ln>
            <a:effectLst/>
          </c:spPr>
          <c:invertIfNegative val="0"/>
          <c:dPt>
            <c:idx val="0"/>
            <c:invertIfNegative val="0"/>
            <c:bubble3D val="0"/>
            <c:spPr>
              <a:solidFill>
                <a:schemeClr val="accent5"/>
              </a:solidFill>
              <a:ln>
                <a:noFill/>
              </a:ln>
              <a:effectLst/>
            </c:spPr>
            <c:extLst>
              <c:ext xmlns:c16="http://schemas.microsoft.com/office/drawing/2014/chart" uri="{C3380CC4-5D6E-409C-BE32-E72D297353CC}">
                <c16:uniqueId val="{00000001-3FDB-4533-A142-194FAE3C29A7}"/>
              </c:ext>
            </c:extLst>
          </c:dPt>
          <c:dPt>
            <c:idx val="11"/>
            <c:invertIfNegative val="0"/>
            <c:bubble3D val="0"/>
            <c:extLst>
              <c:ext xmlns:c16="http://schemas.microsoft.com/office/drawing/2014/chart" uri="{C3380CC4-5D6E-409C-BE32-E72D297353CC}">
                <c16:uniqueId val="{00000002-D1A0-41A0-B19B-BCB6C8E95ED3}"/>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Summary: All who borrowed from multiple personal connections</c:v>
                </c:pt>
                <c:pt idx="1">
                  <c:v>Other family member (non-parent)</c:v>
                </c:pt>
                <c:pt idx="2">
                  <c:v>A parent</c:v>
                </c:pt>
                <c:pt idx="3">
                  <c:v>A friend</c:v>
                </c:pt>
                <c:pt idx="4">
                  <c:v>A neighbour</c:v>
                </c:pt>
                <c:pt idx="5">
                  <c:v>Someone else</c:v>
                </c:pt>
              </c:strCache>
            </c:strRef>
          </c:cat>
          <c:val>
            <c:numRef>
              <c:f>Sheet1!$B$2:$B$7</c:f>
              <c:numCache>
                <c:formatCode>0%</c:formatCode>
                <c:ptCount val="6"/>
                <c:pt idx="0">
                  <c:v>0.26625987621379499</c:v>
                </c:pt>
                <c:pt idx="1">
                  <c:v>0.53193160449929</c:v>
                </c:pt>
                <c:pt idx="2">
                  <c:v>0.37962601734495599</c:v>
                </c:pt>
                <c:pt idx="3">
                  <c:v>0.30628694353720398</c:v>
                </c:pt>
                <c:pt idx="4">
                  <c:v>6.57657054667668E-2</c:v>
                </c:pt>
                <c:pt idx="5">
                  <c:v>4.47360908771266E-2</c:v>
                </c:pt>
              </c:numCache>
            </c:numRef>
          </c:val>
          <c:extLst>
            <c:ext xmlns:c16="http://schemas.microsoft.com/office/drawing/2014/chart" uri="{C3380CC4-5D6E-409C-BE32-E72D297353CC}">
              <c16:uniqueId val="{00000003-D1A0-41A0-B19B-BCB6C8E95ED3}"/>
            </c:ext>
          </c:extLst>
        </c:ser>
        <c:dLbls>
          <c:dLblPos val="outEnd"/>
          <c:showLegendKey val="0"/>
          <c:showVal val="1"/>
          <c:showCatName val="0"/>
          <c:showSerName val="0"/>
          <c:showPercent val="0"/>
          <c:showBubbleSize val="0"/>
        </c:dLbls>
        <c:gapWidth val="50"/>
        <c:axId val="1948624431"/>
        <c:axId val="1948599887"/>
        <c:extLst/>
      </c:barChart>
      <c:catAx>
        <c:axId val="1948624431"/>
        <c:scaling>
          <c:orientation val="maxMin"/>
        </c:scaling>
        <c:delete val="0"/>
        <c:axPos val="l"/>
        <c:numFmt formatCode="General" sourceLinked="1"/>
        <c:majorTickMark val="out"/>
        <c:minorTickMark val="none"/>
        <c:tickLblPos val="nextTo"/>
        <c:spPr>
          <a:noFill/>
          <a:ln w="9525" cap="flat" cmpd="sng" algn="ctr">
            <a:solidFill>
              <a:schemeClr val="bg1">
                <a:lumMod val="9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crossAx val="1948599887"/>
        <c:crosses val="autoZero"/>
        <c:auto val="1"/>
        <c:lblAlgn val="ctr"/>
        <c:lblOffset val="100"/>
        <c:noMultiLvlLbl val="0"/>
      </c:catAx>
      <c:valAx>
        <c:axId val="1948599887"/>
        <c:scaling>
          <c:orientation val="minMax"/>
        </c:scaling>
        <c:delete val="1"/>
        <c:axPos val="t"/>
        <c:numFmt formatCode="0%" sourceLinked="1"/>
        <c:majorTickMark val="out"/>
        <c:minorTickMark val="none"/>
        <c:tickLblPos val="nextTo"/>
        <c:crossAx val="1948624431"/>
        <c:crosses val="autoZero"/>
        <c:crossBetween val="between"/>
      </c:valAx>
      <c:spPr>
        <a:noFill/>
        <a:ln w="25400">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462189083417565"/>
          <c:y val="0"/>
          <c:w val="0.57166931406583321"/>
          <c:h val="0.8847132075057591"/>
        </c:manualLayout>
      </c:layout>
      <c:barChart>
        <c:barDir val="col"/>
        <c:grouping val="stacked"/>
        <c:varyColors val="0"/>
        <c:ser>
          <c:idx val="0"/>
          <c:order val="0"/>
          <c:tx>
            <c:strRef>
              <c:f>Sheet1!$B$1</c:f>
              <c:strCache>
                <c:ptCount val="1"/>
                <c:pt idx="0">
                  <c:v>Don't know / Prefer not to say </c:v>
                </c:pt>
              </c:strCache>
            </c:strRef>
          </c:tx>
          <c:spPr>
            <a:solidFill>
              <a:srgbClr val="5C5B5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How worried are you about being able to pay a loan back?</c:v>
                </c:pt>
              </c:strCache>
            </c:strRef>
          </c:cat>
          <c:val>
            <c:numRef>
              <c:f>Sheet1!$B$2</c:f>
              <c:numCache>
                <c:formatCode>0%</c:formatCode>
                <c:ptCount val="1"/>
                <c:pt idx="0">
                  <c:v>0.04</c:v>
                </c:pt>
              </c:numCache>
            </c:numRef>
          </c:val>
          <c:extLst>
            <c:ext xmlns:c16="http://schemas.microsoft.com/office/drawing/2014/chart" uri="{C3380CC4-5D6E-409C-BE32-E72D297353CC}">
              <c16:uniqueId val="{00000000-9ABB-4B92-8256-B84BB22E381D}"/>
            </c:ext>
          </c:extLst>
        </c:ser>
        <c:ser>
          <c:idx val="1"/>
          <c:order val="1"/>
          <c:tx>
            <c:strRef>
              <c:f>Sheet1!$C$1</c:f>
              <c:strCache>
                <c:ptCount val="1"/>
                <c:pt idx="0">
                  <c:v>Very worried</c:v>
                </c:pt>
              </c:strCache>
            </c:strRef>
          </c:tx>
          <c:spPr>
            <a:solidFill>
              <a:srgbClr val="FF010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How worried are you about being able to pay a loan back?</c:v>
                </c:pt>
              </c:strCache>
            </c:strRef>
          </c:cat>
          <c:val>
            <c:numRef>
              <c:f>Sheet1!$C$2</c:f>
              <c:numCache>
                <c:formatCode>0%</c:formatCode>
                <c:ptCount val="1"/>
                <c:pt idx="0">
                  <c:v>0.20145462138342199</c:v>
                </c:pt>
              </c:numCache>
            </c:numRef>
          </c:val>
          <c:extLst>
            <c:ext xmlns:c16="http://schemas.microsoft.com/office/drawing/2014/chart" uri="{C3380CC4-5D6E-409C-BE32-E72D297353CC}">
              <c16:uniqueId val="{00000001-9ABB-4B92-8256-B84BB22E381D}"/>
            </c:ext>
          </c:extLst>
        </c:ser>
        <c:ser>
          <c:idx val="2"/>
          <c:order val="2"/>
          <c:tx>
            <c:strRef>
              <c:f>Sheet1!$D$1</c:f>
              <c:strCache>
                <c:ptCount val="1"/>
                <c:pt idx="0">
                  <c:v>Somewhat worried</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How worried are you about being able to pay a loan back?</c:v>
                </c:pt>
              </c:strCache>
            </c:strRef>
          </c:cat>
          <c:val>
            <c:numRef>
              <c:f>Sheet1!$D$2</c:f>
              <c:numCache>
                <c:formatCode>0%</c:formatCode>
                <c:ptCount val="1"/>
                <c:pt idx="0">
                  <c:v>0.27</c:v>
                </c:pt>
              </c:numCache>
            </c:numRef>
          </c:val>
          <c:extLst>
            <c:ext xmlns:c16="http://schemas.microsoft.com/office/drawing/2014/chart" uri="{C3380CC4-5D6E-409C-BE32-E72D297353CC}">
              <c16:uniqueId val="{00000002-9ABB-4B92-8256-B84BB22E381D}"/>
            </c:ext>
          </c:extLst>
        </c:ser>
        <c:ser>
          <c:idx val="3"/>
          <c:order val="3"/>
          <c:tx>
            <c:strRef>
              <c:f>Sheet1!$E$1</c:f>
              <c:strCache>
                <c:ptCount val="1"/>
                <c:pt idx="0">
                  <c:v>Neither worried nor not worried</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How worried are you about being able to pay a loan back?</c:v>
                </c:pt>
              </c:strCache>
            </c:strRef>
          </c:cat>
          <c:val>
            <c:numRef>
              <c:f>Sheet1!$E$2</c:f>
              <c:numCache>
                <c:formatCode>0%</c:formatCode>
                <c:ptCount val="1"/>
                <c:pt idx="0">
                  <c:v>0.13</c:v>
                </c:pt>
              </c:numCache>
            </c:numRef>
          </c:val>
          <c:extLst>
            <c:ext xmlns:c16="http://schemas.microsoft.com/office/drawing/2014/chart" uri="{C3380CC4-5D6E-409C-BE32-E72D297353CC}">
              <c16:uniqueId val="{00000003-9ABB-4B92-8256-B84BB22E381D}"/>
            </c:ext>
          </c:extLst>
        </c:ser>
        <c:ser>
          <c:idx val="4"/>
          <c:order val="4"/>
          <c:tx>
            <c:strRef>
              <c:f>Sheet1!$F$1</c:f>
              <c:strCache>
                <c:ptCount val="1"/>
                <c:pt idx="0">
                  <c:v>Not that worried</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How worried are you about being able to pay a loan back?</c:v>
                </c:pt>
              </c:strCache>
            </c:strRef>
          </c:cat>
          <c:val>
            <c:numRef>
              <c:f>Sheet1!$F$2</c:f>
              <c:numCache>
                <c:formatCode>0%</c:formatCode>
                <c:ptCount val="1"/>
                <c:pt idx="0">
                  <c:v>0.13</c:v>
                </c:pt>
              </c:numCache>
            </c:numRef>
          </c:val>
          <c:extLst>
            <c:ext xmlns:c16="http://schemas.microsoft.com/office/drawing/2014/chart" uri="{C3380CC4-5D6E-409C-BE32-E72D297353CC}">
              <c16:uniqueId val="{00000004-9ABB-4B92-8256-B84BB22E381D}"/>
            </c:ext>
          </c:extLst>
        </c:ser>
        <c:ser>
          <c:idx val="5"/>
          <c:order val="5"/>
          <c:tx>
            <c:strRef>
              <c:f>Sheet1!$G$1</c:f>
              <c:strCache>
                <c:ptCount val="1"/>
                <c:pt idx="0">
                  <c:v>Not worried at all </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How worried are you about being able to pay a loan back?</c:v>
                </c:pt>
              </c:strCache>
            </c:strRef>
          </c:cat>
          <c:val>
            <c:numRef>
              <c:f>Sheet1!$G$2</c:f>
              <c:numCache>
                <c:formatCode>0%</c:formatCode>
                <c:ptCount val="1"/>
                <c:pt idx="0">
                  <c:v>0.23</c:v>
                </c:pt>
              </c:numCache>
            </c:numRef>
          </c:val>
          <c:extLst>
            <c:ext xmlns:c16="http://schemas.microsoft.com/office/drawing/2014/chart" uri="{C3380CC4-5D6E-409C-BE32-E72D297353CC}">
              <c16:uniqueId val="{00000000-675C-4446-8DAD-587112C1508A}"/>
            </c:ext>
          </c:extLst>
        </c:ser>
        <c:dLbls>
          <c:dLblPos val="inEnd"/>
          <c:showLegendKey val="0"/>
          <c:showVal val="1"/>
          <c:showCatName val="0"/>
          <c:showSerName val="0"/>
          <c:showPercent val="0"/>
          <c:showBubbleSize val="0"/>
        </c:dLbls>
        <c:gapWidth val="150"/>
        <c:overlap val="100"/>
        <c:axId val="1053779983"/>
        <c:axId val="1053790799"/>
      </c:barChart>
      <c:catAx>
        <c:axId val="10537799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053790799"/>
        <c:crosses val="autoZero"/>
        <c:auto val="1"/>
        <c:lblAlgn val="ctr"/>
        <c:lblOffset val="100"/>
        <c:noMultiLvlLbl val="0"/>
      </c:catAx>
      <c:valAx>
        <c:axId val="1053790799"/>
        <c:scaling>
          <c:orientation val="minMax"/>
        </c:scaling>
        <c:delete val="1"/>
        <c:axPos val="l"/>
        <c:numFmt formatCode="0%" sourceLinked="1"/>
        <c:majorTickMark val="none"/>
        <c:minorTickMark val="none"/>
        <c:tickLblPos val="nextTo"/>
        <c:crossAx val="1053779983"/>
        <c:crosses val="autoZero"/>
        <c:crossBetween val="between"/>
      </c:valAx>
      <c:spPr>
        <a:noFill/>
        <a:ln>
          <a:noFill/>
        </a:ln>
        <a:effectLst/>
      </c:spPr>
    </c:plotArea>
    <c:legend>
      <c:legendPos val="l"/>
      <c:layout>
        <c:manualLayout>
          <c:xMode val="edge"/>
          <c:yMode val="edge"/>
          <c:x val="1.8386615509086053E-2"/>
          <c:y val="0.10006374262595259"/>
          <c:w val="0.36704196757054658"/>
          <c:h val="0.86080965315079394"/>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716005323152249"/>
          <c:y val="2.578124841404722E-2"/>
          <c:w val="0.84069317284546963"/>
          <c:h val="0.86824673403231545"/>
        </c:manualLayout>
      </c:layout>
      <c:barChart>
        <c:barDir val="col"/>
        <c:grouping val="percentStacked"/>
        <c:varyColors val="0"/>
        <c:ser>
          <c:idx val="0"/>
          <c:order val="0"/>
          <c:tx>
            <c:strRef>
              <c:f>Sheet1!$B$1</c:f>
              <c:strCache>
                <c:ptCount val="1"/>
                <c:pt idx="0">
                  <c:v>Very low food security</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4"/>
                <c:pt idx="0">
                  <c:v>Sept '22 (S3)</c:v>
                </c:pt>
                <c:pt idx="1">
                  <c:v>Oct '22 (S4)</c:v>
                </c:pt>
                <c:pt idx="2">
                  <c:v>Dec '22 (S5)</c:v>
                </c:pt>
                <c:pt idx="3">
                  <c:v>Mar '23 (S6)</c:v>
                </c:pt>
              </c:strCache>
              <c:extLst/>
            </c:strRef>
          </c:cat>
          <c:val>
            <c:numRef>
              <c:f>Sheet1!$B$2:$B$6</c:f>
              <c:numCache>
                <c:formatCode>0%</c:formatCode>
                <c:ptCount val="4"/>
                <c:pt idx="0">
                  <c:v>0.24431104549530236</c:v>
                </c:pt>
                <c:pt idx="1">
                  <c:v>0.26302245966292703</c:v>
                </c:pt>
                <c:pt idx="2">
                  <c:v>0.22169950624541127</c:v>
                </c:pt>
                <c:pt idx="3">
                  <c:v>0.21934322751769308</c:v>
                </c:pt>
              </c:numCache>
              <c:extLst/>
            </c:numRef>
          </c:val>
          <c:extLst>
            <c:ext xmlns:c16="http://schemas.microsoft.com/office/drawing/2014/chart" uri="{C3380CC4-5D6E-409C-BE32-E72D297353CC}">
              <c16:uniqueId val="{00000000-9744-469F-9C3F-3FB3EC5E23A4}"/>
            </c:ext>
          </c:extLst>
        </c:ser>
        <c:ser>
          <c:idx val="1"/>
          <c:order val="1"/>
          <c:tx>
            <c:strRef>
              <c:f>Sheet1!$C$1</c:f>
              <c:strCache>
                <c:ptCount val="1"/>
                <c:pt idx="0">
                  <c:v>Low food security </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4"/>
                <c:pt idx="0">
                  <c:v>Sept '22 (S3)</c:v>
                </c:pt>
                <c:pt idx="1">
                  <c:v>Oct '22 (S4)</c:v>
                </c:pt>
                <c:pt idx="2">
                  <c:v>Dec '22 (S5)</c:v>
                </c:pt>
                <c:pt idx="3">
                  <c:v>Mar '23 (S6)</c:v>
                </c:pt>
              </c:strCache>
              <c:extLst/>
            </c:strRef>
          </c:cat>
          <c:val>
            <c:numRef>
              <c:f>Sheet1!$C$2:$C$6</c:f>
              <c:numCache>
                <c:formatCode>0%</c:formatCode>
                <c:ptCount val="4"/>
                <c:pt idx="0">
                  <c:v>0.17883313320887761</c:v>
                </c:pt>
                <c:pt idx="1">
                  <c:v>0.14307490051367713</c:v>
                </c:pt>
                <c:pt idx="2">
                  <c:v>0.17409173805137576</c:v>
                </c:pt>
                <c:pt idx="3">
                  <c:v>0.15511449382682127</c:v>
                </c:pt>
              </c:numCache>
              <c:extLst/>
            </c:numRef>
          </c:val>
          <c:extLst>
            <c:ext xmlns:c16="http://schemas.microsoft.com/office/drawing/2014/chart" uri="{C3380CC4-5D6E-409C-BE32-E72D297353CC}">
              <c16:uniqueId val="{00000001-9744-469F-9C3F-3FB3EC5E23A4}"/>
            </c:ext>
          </c:extLst>
        </c:ser>
        <c:ser>
          <c:idx val="2"/>
          <c:order val="2"/>
          <c:tx>
            <c:strRef>
              <c:f>Sheet1!$D$1</c:f>
              <c:strCache>
                <c:ptCount val="1"/>
                <c:pt idx="0">
                  <c:v>Marginal food security</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4"/>
                <c:pt idx="0">
                  <c:v>Sept '22 (S3)</c:v>
                </c:pt>
                <c:pt idx="1">
                  <c:v>Oct '22 (S4)</c:v>
                </c:pt>
                <c:pt idx="2">
                  <c:v>Dec '22 (S5)</c:v>
                </c:pt>
                <c:pt idx="3">
                  <c:v>Mar '23 (S6)</c:v>
                </c:pt>
              </c:strCache>
              <c:extLst/>
            </c:strRef>
          </c:cat>
          <c:val>
            <c:numRef>
              <c:f>Sheet1!$D$2:$D$6</c:f>
              <c:numCache>
                <c:formatCode>0%</c:formatCode>
                <c:ptCount val="4"/>
                <c:pt idx="0">
                  <c:v>0.1356878528360044</c:v>
                </c:pt>
                <c:pt idx="1">
                  <c:v>0.13299920860401493</c:v>
                </c:pt>
                <c:pt idx="2">
                  <c:v>0.14260380217686733</c:v>
                </c:pt>
                <c:pt idx="3">
                  <c:v>0.13389373944831776</c:v>
                </c:pt>
              </c:numCache>
              <c:extLst/>
            </c:numRef>
          </c:val>
          <c:extLst>
            <c:ext xmlns:c16="http://schemas.microsoft.com/office/drawing/2014/chart" uri="{C3380CC4-5D6E-409C-BE32-E72D297353CC}">
              <c16:uniqueId val="{00000002-9744-469F-9C3F-3FB3EC5E23A4}"/>
            </c:ext>
          </c:extLst>
        </c:ser>
        <c:ser>
          <c:idx val="3"/>
          <c:order val="3"/>
          <c:tx>
            <c:strRef>
              <c:f>Sheet1!$E$1</c:f>
              <c:strCache>
                <c:ptCount val="1"/>
                <c:pt idx="0">
                  <c:v>High food security</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4"/>
                <c:pt idx="0">
                  <c:v>Sept '22 (S3)</c:v>
                </c:pt>
                <c:pt idx="1">
                  <c:v>Oct '22 (S4)</c:v>
                </c:pt>
                <c:pt idx="2">
                  <c:v>Dec '22 (S5)</c:v>
                </c:pt>
                <c:pt idx="3">
                  <c:v>Mar '23 (S6)</c:v>
                </c:pt>
              </c:strCache>
              <c:extLst/>
            </c:strRef>
          </c:cat>
          <c:val>
            <c:numRef>
              <c:f>Sheet1!$E$2:$E$6</c:f>
              <c:numCache>
                <c:formatCode>0%</c:formatCode>
                <c:ptCount val="4"/>
                <c:pt idx="0">
                  <c:v>0.44116796845981598</c:v>
                </c:pt>
                <c:pt idx="1">
                  <c:v>0.46090343121938238</c:v>
                </c:pt>
                <c:pt idx="2">
                  <c:v>0.46160495352634928</c:v>
                </c:pt>
                <c:pt idx="3">
                  <c:v>0.49164853920716933</c:v>
                </c:pt>
              </c:numCache>
              <c:extLst/>
            </c:numRef>
          </c:val>
          <c:extLst>
            <c:ext xmlns:c16="http://schemas.microsoft.com/office/drawing/2014/chart" uri="{C3380CC4-5D6E-409C-BE32-E72D297353CC}">
              <c16:uniqueId val="{00000003-9744-469F-9C3F-3FB3EC5E23A4}"/>
            </c:ext>
          </c:extLst>
        </c:ser>
        <c:dLbls>
          <c:dLblPos val="ctr"/>
          <c:showLegendKey val="0"/>
          <c:showVal val="1"/>
          <c:showCatName val="0"/>
          <c:showSerName val="0"/>
          <c:showPercent val="0"/>
          <c:showBubbleSize val="0"/>
        </c:dLbls>
        <c:gapWidth val="50"/>
        <c:overlap val="100"/>
        <c:axId val="1040181088"/>
        <c:axId val="1040174200"/>
      </c:barChart>
      <c:catAx>
        <c:axId val="1040181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040174200"/>
        <c:crosses val="autoZero"/>
        <c:auto val="1"/>
        <c:lblAlgn val="ctr"/>
        <c:lblOffset val="100"/>
        <c:noMultiLvlLbl val="0"/>
      </c:catAx>
      <c:valAx>
        <c:axId val="1040174200"/>
        <c:scaling>
          <c:orientation val="minMax"/>
        </c:scaling>
        <c:delete val="1"/>
        <c:axPos val="l"/>
        <c:numFmt formatCode="0%" sourceLinked="1"/>
        <c:majorTickMark val="none"/>
        <c:minorTickMark val="none"/>
        <c:tickLblPos val="nextTo"/>
        <c:crossAx val="1040181088"/>
        <c:crosses val="autoZero"/>
        <c:crossBetween val="between"/>
      </c:valAx>
      <c:spPr>
        <a:noFill/>
        <a:ln>
          <a:noFill/>
        </a:ln>
        <a:effectLst/>
      </c:spPr>
    </c:plotArea>
    <c:legend>
      <c:legendPos val="b"/>
      <c:layout>
        <c:manualLayout>
          <c:xMode val="edge"/>
          <c:yMode val="edge"/>
          <c:x val="7.6852660792050605E-3"/>
          <c:y val="9.7398348964255921E-2"/>
          <c:w val="0.17156829625177611"/>
          <c:h val="0.7113800288641446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568487068268019E-2"/>
          <c:y val="6.2543829928059826E-3"/>
          <c:w val="0.94486302586346393"/>
          <c:h val="0.73823240302259063"/>
        </c:manualLayout>
      </c:layout>
      <c:barChart>
        <c:barDir val="col"/>
        <c:grouping val="clustered"/>
        <c:varyColors val="0"/>
        <c:ser>
          <c:idx val="0"/>
          <c:order val="0"/>
          <c:tx>
            <c:strRef>
              <c:f>Sheet1!$C$1</c:f>
              <c:strCache>
                <c:ptCount val="1"/>
                <c:pt idx="0">
                  <c:v>Sept '22 (S3)</c:v>
                </c:pt>
              </c:strCache>
            </c:strRef>
          </c:tx>
          <c:spPr>
            <a:solidFill>
              <a:srgbClr val="B8EA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5C5B5A"/>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Sheet1!$A$3:$A$6</c:f>
              <c:strCache>
                <c:ptCount val="4"/>
                <c:pt idx="0">
                  <c:v>High food security</c:v>
                </c:pt>
                <c:pt idx="1">
                  <c:v>Marginal food security</c:v>
                </c:pt>
                <c:pt idx="2">
                  <c:v>Low food security</c:v>
                </c:pt>
                <c:pt idx="3">
                  <c:v>Very low food security </c:v>
                </c:pt>
              </c:strCache>
            </c:strRef>
          </c:cat>
          <c:val>
            <c:numRef>
              <c:f>Sheet1!$C$3:$C$6</c:f>
              <c:numCache>
                <c:formatCode>0%</c:formatCode>
                <c:ptCount val="4"/>
                <c:pt idx="0">
                  <c:v>0.30545707976519548</c:v>
                </c:pt>
                <c:pt idx="1">
                  <c:v>0.13193829351193151</c:v>
                </c:pt>
                <c:pt idx="2">
                  <c:v>0.24245233376173228</c:v>
                </c:pt>
                <c:pt idx="3">
                  <c:v>0.32015229296114184</c:v>
                </c:pt>
              </c:numCache>
            </c:numRef>
          </c:val>
          <c:extLst>
            <c:ext xmlns:c16="http://schemas.microsoft.com/office/drawing/2014/chart" uri="{C3380CC4-5D6E-409C-BE32-E72D297353CC}">
              <c16:uniqueId val="{0000000A-5A3D-4858-9DE2-44E12BEB12BB}"/>
            </c:ext>
          </c:extLst>
        </c:ser>
        <c:ser>
          <c:idx val="1"/>
          <c:order val="1"/>
          <c:tx>
            <c:strRef>
              <c:f>Sheet1!$D$1</c:f>
              <c:strCache>
                <c:ptCount val="1"/>
                <c:pt idx="0">
                  <c:v>Oct '22 (S4)</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Sheet1!$A$3:$A$6</c:f>
              <c:strCache>
                <c:ptCount val="4"/>
                <c:pt idx="0">
                  <c:v>High food security</c:v>
                </c:pt>
                <c:pt idx="1">
                  <c:v>Marginal food security</c:v>
                </c:pt>
                <c:pt idx="2">
                  <c:v>Low food security</c:v>
                </c:pt>
                <c:pt idx="3">
                  <c:v>Very low food security </c:v>
                </c:pt>
              </c:strCache>
            </c:strRef>
          </c:cat>
          <c:val>
            <c:numRef>
              <c:f>Sheet1!$D$3:$D$6</c:f>
              <c:numCache>
                <c:formatCode>0%</c:formatCode>
                <c:ptCount val="4"/>
                <c:pt idx="0">
                  <c:v>0.3</c:v>
                </c:pt>
                <c:pt idx="1">
                  <c:v>0.11</c:v>
                </c:pt>
                <c:pt idx="2">
                  <c:v>0.2</c:v>
                </c:pt>
                <c:pt idx="3">
                  <c:v>0.39</c:v>
                </c:pt>
              </c:numCache>
            </c:numRef>
          </c:val>
          <c:extLst>
            <c:ext xmlns:c16="http://schemas.microsoft.com/office/drawing/2014/chart" uri="{C3380CC4-5D6E-409C-BE32-E72D297353CC}">
              <c16:uniqueId val="{0000000A-BF6A-4F2C-8F2A-F0028416DC5F}"/>
            </c:ext>
          </c:extLst>
        </c:ser>
        <c:ser>
          <c:idx val="2"/>
          <c:order val="2"/>
          <c:tx>
            <c:strRef>
              <c:f>Sheet1!$E$1</c:f>
              <c:strCache>
                <c:ptCount val="1"/>
                <c:pt idx="0">
                  <c:v>Dec '22 (S5)</c:v>
                </c:pt>
              </c:strCache>
            </c:strRef>
          </c:tx>
          <c:spPr>
            <a:solidFill>
              <a:srgbClr val="00B8A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Sheet1!$A$3:$A$6</c:f>
              <c:strCache>
                <c:ptCount val="4"/>
                <c:pt idx="0">
                  <c:v>High food security</c:v>
                </c:pt>
                <c:pt idx="1">
                  <c:v>Marginal food security</c:v>
                </c:pt>
                <c:pt idx="2">
                  <c:v>Low food security</c:v>
                </c:pt>
                <c:pt idx="3">
                  <c:v>Very low food security </c:v>
                </c:pt>
              </c:strCache>
            </c:strRef>
          </c:cat>
          <c:val>
            <c:numRef>
              <c:f>Sheet1!$E$3:$E$6</c:f>
              <c:numCache>
                <c:formatCode>0%</c:formatCode>
                <c:ptCount val="4"/>
                <c:pt idx="0">
                  <c:v>0.30556646172732721</c:v>
                </c:pt>
                <c:pt idx="1">
                  <c:v>0.16192997935606754</c:v>
                </c:pt>
                <c:pt idx="2">
                  <c:v>0.26277167737596363</c:v>
                </c:pt>
                <c:pt idx="3">
                  <c:v>0.26973188154064354</c:v>
                </c:pt>
              </c:numCache>
            </c:numRef>
          </c:val>
          <c:extLst>
            <c:ext xmlns:c16="http://schemas.microsoft.com/office/drawing/2014/chart" uri="{C3380CC4-5D6E-409C-BE32-E72D297353CC}">
              <c16:uniqueId val="{0000000C-E767-44C1-8810-5B267B5853D7}"/>
            </c:ext>
          </c:extLst>
        </c:ser>
        <c:ser>
          <c:idx val="3"/>
          <c:order val="3"/>
          <c:tx>
            <c:strRef>
              <c:f>Sheet1!$F$1</c:f>
              <c:strCache>
                <c:ptCount val="1"/>
                <c:pt idx="0">
                  <c:v>Mar '23 (S6)</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Sheet1!$A$3:$A$6</c:f>
              <c:strCache>
                <c:ptCount val="4"/>
                <c:pt idx="0">
                  <c:v>High food security</c:v>
                </c:pt>
                <c:pt idx="1">
                  <c:v>Marginal food security</c:v>
                </c:pt>
                <c:pt idx="2">
                  <c:v>Low food security</c:v>
                </c:pt>
                <c:pt idx="3">
                  <c:v>Very low food security </c:v>
                </c:pt>
              </c:strCache>
            </c:strRef>
          </c:cat>
          <c:val>
            <c:numRef>
              <c:f>Sheet1!$F$3:$F$6</c:f>
              <c:numCache>
                <c:formatCode>0%</c:formatCode>
                <c:ptCount val="4"/>
                <c:pt idx="0">
                  <c:v>0.41697760097037101</c:v>
                </c:pt>
                <c:pt idx="1">
                  <c:v>8.971709425425127E-2</c:v>
                </c:pt>
                <c:pt idx="2">
                  <c:v>0.17987030296527651</c:v>
                </c:pt>
                <c:pt idx="3">
                  <c:v>0.31343500181010148</c:v>
                </c:pt>
              </c:numCache>
            </c:numRef>
          </c:val>
          <c:extLst>
            <c:ext xmlns:c16="http://schemas.microsoft.com/office/drawing/2014/chart" uri="{C3380CC4-5D6E-409C-BE32-E72D297353CC}">
              <c16:uniqueId val="{00000000-629B-4491-92BA-3D804F3A9C86}"/>
            </c:ext>
          </c:extLst>
        </c:ser>
        <c:dLbls>
          <c:showLegendKey val="0"/>
          <c:showVal val="0"/>
          <c:showCatName val="0"/>
          <c:showSerName val="0"/>
          <c:showPercent val="0"/>
          <c:showBubbleSize val="0"/>
        </c:dLbls>
        <c:gapWidth val="50"/>
        <c:axId val="1266605248"/>
        <c:axId val="724100255"/>
      </c:barChart>
      <c:catAx>
        <c:axId val="1266605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crossAx val="724100255"/>
        <c:crosses val="autoZero"/>
        <c:auto val="1"/>
        <c:lblAlgn val="ctr"/>
        <c:lblOffset val="100"/>
        <c:noMultiLvlLbl val="0"/>
      </c:catAx>
      <c:valAx>
        <c:axId val="724100255"/>
        <c:scaling>
          <c:orientation val="minMax"/>
          <c:max val="0.75000000000000011"/>
          <c:min val="0"/>
        </c:scaling>
        <c:delete val="1"/>
        <c:axPos val="l"/>
        <c:numFmt formatCode="0%" sourceLinked="1"/>
        <c:majorTickMark val="out"/>
        <c:minorTickMark val="none"/>
        <c:tickLblPos val="nextTo"/>
        <c:crossAx val="1266605248"/>
        <c:crosses val="autoZero"/>
        <c:crossBetween val="between"/>
      </c:valAx>
      <c:spPr>
        <a:noFill/>
        <a:ln>
          <a:noFill/>
        </a:ln>
        <a:effectLst/>
      </c:spPr>
    </c:plotArea>
    <c:legend>
      <c:legendPos val="r"/>
      <c:layout>
        <c:manualLayout>
          <c:xMode val="edge"/>
          <c:yMode val="edge"/>
          <c:x val="0.17234803618864086"/>
          <c:y val="3.7022871706006676E-3"/>
          <c:w val="0.73982510553689396"/>
          <c:h val="0.14304695062046163"/>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5C5B5A"/>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568487068268019E-2"/>
          <c:y val="6.2543829928059826E-3"/>
          <c:w val="0.94486302586346393"/>
          <c:h val="0.73823240302259063"/>
        </c:manualLayout>
      </c:layout>
      <c:barChart>
        <c:barDir val="col"/>
        <c:grouping val="clustered"/>
        <c:varyColors val="0"/>
        <c:ser>
          <c:idx val="0"/>
          <c:order val="0"/>
          <c:tx>
            <c:strRef>
              <c:f>Sheet1!$C$1</c:f>
              <c:strCache>
                <c:ptCount val="1"/>
                <c:pt idx="0">
                  <c:v>Sept '22 (S3)</c:v>
                </c:pt>
              </c:strCache>
            </c:strRef>
          </c:tx>
          <c:spPr>
            <a:solidFill>
              <a:srgbClr val="B8EA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5C5B5A"/>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Sheet1!$A$3:$A$6</c:f>
              <c:strCache>
                <c:ptCount val="4"/>
                <c:pt idx="0">
                  <c:v>High food security</c:v>
                </c:pt>
                <c:pt idx="1">
                  <c:v>Marginal food security</c:v>
                </c:pt>
                <c:pt idx="2">
                  <c:v>Low food security</c:v>
                </c:pt>
                <c:pt idx="3">
                  <c:v>Very low food security </c:v>
                </c:pt>
              </c:strCache>
            </c:strRef>
          </c:cat>
          <c:val>
            <c:numRef>
              <c:f>Sheet1!$C$3:$C$6</c:f>
              <c:numCache>
                <c:formatCode>0%</c:formatCode>
                <c:ptCount val="4"/>
                <c:pt idx="0">
                  <c:v>0.52</c:v>
                </c:pt>
                <c:pt idx="1">
                  <c:v>0.14000000000000001</c:v>
                </c:pt>
                <c:pt idx="2">
                  <c:v>0.14000000000000001</c:v>
                </c:pt>
                <c:pt idx="3">
                  <c:v>0.2</c:v>
                </c:pt>
              </c:numCache>
            </c:numRef>
          </c:val>
          <c:extLst>
            <c:ext xmlns:c16="http://schemas.microsoft.com/office/drawing/2014/chart" uri="{C3380CC4-5D6E-409C-BE32-E72D297353CC}">
              <c16:uniqueId val="{0000000A-C716-482E-A859-FE60ADEE9D9C}"/>
            </c:ext>
          </c:extLst>
        </c:ser>
        <c:ser>
          <c:idx val="1"/>
          <c:order val="1"/>
          <c:tx>
            <c:strRef>
              <c:f>Sheet1!$D$1</c:f>
              <c:strCache>
                <c:ptCount val="1"/>
                <c:pt idx="0">
                  <c:v>Oct '22 (S4)</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5C5B5A"/>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Sheet1!$A$3:$A$6</c:f>
              <c:strCache>
                <c:ptCount val="4"/>
                <c:pt idx="0">
                  <c:v>High food security</c:v>
                </c:pt>
                <c:pt idx="1">
                  <c:v>Marginal food security</c:v>
                </c:pt>
                <c:pt idx="2">
                  <c:v>Low food security</c:v>
                </c:pt>
                <c:pt idx="3">
                  <c:v>Very low food security </c:v>
                </c:pt>
              </c:strCache>
            </c:strRef>
          </c:cat>
          <c:val>
            <c:numRef>
              <c:f>Sheet1!$D$3:$D$6</c:f>
              <c:numCache>
                <c:formatCode>0%</c:formatCode>
                <c:ptCount val="4"/>
                <c:pt idx="0">
                  <c:v>0.55000000000000004</c:v>
                </c:pt>
                <c:pt idx="1">
                  <c:v>0.14000000000000001</c:v>
                </c:pt>
                <c:pt idx="2">
                  <c:v>0.11</c:v>
                </c:pt>
                <c:pt idx="3">
                  <c:v>0.2</c:v>
                </c:pt>
              </c:numCache>
            </c:numRef>
          </c:val>
          <c:extLst>
            <c:ext xmlns:c16="http://schemas.microsoft.com/office/drawing/2014/chart" uri="{C3380CC4-5D6E-409C-BE32-E72D297353CC}">
              <c16:uniqueId val="{0000000D-C716-482E-A859-FE60ADEE9D9C}"/>
            </c:ext>
          </c:extLst>
        </c:ser>
        <c:ser>
          <c:idx val="2"/>
          <c:order val="2"/>
          <c:tx>
            <c:strRef>
              <c:f>Sheet1!$E$1</c:f>
              <c:strCache>
                <c:ptCount val="1"/>
                <c:pt idx="0">
                  <c:v>Dec '22 (S5)</c:v>
                </c:pt>
              </c:strCache>
            </c:strRef>
          </c:tx>
          <c:spPr>
            <a:solidFill>
              <a:srgbClr val="00B8A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Sheet1!$A$3:$A$6</c:f>
              <c:strCache>
                <c:ptCount val="4"/>
                <c:pt idx="0">
                  <c:v>High food security</c:v>
                </c:pt>
                <c:pt idx="1">
                  <c:v>Marginal food security</c:v>
                </c:pt>
                <c:pt idx="2">
                  <c:v>Low food security</c:v>
                </c:pt>
                <c:pt idx="3">
                  <c:v>Very low food security </c:v>
                </c:pt>
              </c:strCache>
            </c:strRef>
          </c:cat>
          <c:val>
            <c:numRef>
              <c:f>Sheet1!$E$3:$E$6</c:f>
              <c:numCache>
                <c:formatCode>0%</c:formatCode>
                <c:ptCount val="4"/>
                <c:pt idx="0">
                  <c:v>0.54605028209351192</c:v>
                </c:pt>
                <c:pt idx="1">
                  <c:v>0.13214480989215086</c:v>
                </c:pt>
                <c:pt idx="2">
                  <c:v>0.1260996911708778</c:v>
                </c:pt>
                <c:pt idx="3">
                  <c:v>0.19570521684346404</c:v>
                </c:pt>
              </c:numCache>
            </c:numRef>
          </c:val>
          <c:extLst>
            <c:ext xmlns:c16="http://schemas.microsoft.com/office/drawing/2014/chart" uri="{C3380CC4-5D6E-409C-BE32-E72D297353CC}">
              <c16:uniqueId val="{0000000C-A313-484D-B15F-F89C34DCD327}"/>
            </c:ext>
          </c:extLst>
        </c:ser>
        <c:ser>
          <c:idx val="3"/>
          <c:order val="3"/>
          <c:tx>
            <c:strRef>
              <c:f>Sheet1!$F$1</c:f>
              <c:strCache>
                <c:ptCount val="1"/>
                <c:pt idx="0">
                  <c:v>Mar '23 (S6)</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Sheet1!$A$3:$A$6</c:f>
              <c:strCache>
                <c:ptCount val="4"/>
                <c:pt idx="0">
                  <c:v>High food security</c:v>
                </c:pt>
                <c:pt idx="1">
                  <c:v>Marginal food security</c:v>
                </c:pt>
                <c:pt idx="2">
                  <c:v>Low food security</c:v>
                </c:pt>
                <c:pt idx="3">
                  <c:v>Very low food security </c:v>
                </c:pt>
              </c:strCache>
            </c:strRef>
          </c:cat>
          <c:val>
            <c:numRef>
              <c:f>Sheet1!$F$3:$F$6</c:f>
              <c:numCache>
                <c:formatCode>0%</c:formatCode>
                <c:ptCount val="4"/>
                <c:pt idx="0">
                  <c:v>0.52642888052784087</c:v>
                </c:pt>
                <c:pt idx="1">
                  <c:v>0.15447040333566997</c:v>
                </c:pt>
                <c:pt idx="2">
                  <c:v>0.14358369601128559</c:v>
                </c:pt>
                <c:pt idx="3">
                  <c:v>0.17551702012520554</c:v>
                </c:pt>
              </c:numCache>
            </c:numRef>
          </c:val>
          <c:extLst>
            <c:ext xmlns:c16="http://schemas.microsoft.com/office/drawing/2014/chart" uri="{C3380CC4-5D6E-409C-BE32-E72D297353CC}">
              <c16:uniqueId val="{00000000-F344-4C3C-AF20-356D1622616C}"/>
            </c:ext>
          </c:extLst>
        </c:ser>
        <c:dLbls>
          <c:showLegendKey val="0"/>
          <c:showVal val="0"/>
          <c:showCatName val="0"/>
          <c:showSerName val="0"/>
          <c:showPercent val="0"/>
          <c:showBubbleSize val="0"/>
        </c:dLbls>
        <c:gapWidth val="50"/>
        <c:axId val="1266605248"/>
        <c:axId val="724100255"/>
      </c:barChart>
      <c:catAx>
        <c:axId val="1266605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crossAx val="724100255"/>
        <c:crosses val="autoZero"/>
        <c:auto val="1"/>
        <c:lblAlgn val="ctr"/>
        <c:lblOffset val="100"/>
        <c:noMultiLvlLbl val="0"/>
      </c:catAx>
      <c:valAx>
        <c:axId val="724100255"/>
        <c:scaling>
          <c:orientation val="minMax"/>
          <c:max val="0.75000000000000011"/>
          <c:min val="0"/>
        </c:scaling>
        <c:delete val="1"/>
        <c:axPos val="l"/>
        <c:numFmt formatCode="0%" sourceLinked="1"/>
        <c:majorTickMark val="out"/>
        <c:minorTickMark val="none"/>
        <c:tickLblPos val="nextTo"/>
        <c:crossAx val="1266605248"/>
        <c:crosses val="autoZero"/>
        <c:crossBetween val="between"/>
      </c:valAx>
      <c:spPr>
        <a:noFill/>
        <a:ln>
          <a:noFill/>
        </a:ln>
        <a:effectLst/>
      </c:spPr>
    </c:plotArea>
    <c:legend>
      <c:legendPos val="r"/>
      <c:layout>
        <c:manualLayout>
          <c:xMode val="edge"/>
          <c:yMode val="edge"/>
          <c:x val="0.17234803618864086"/>
          <c:y val="1.5212457811146196E-2"/>
          <c:w val="0.77840346501711477"/>
          <c:h val="9.1251182738006767E-2"/>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5C5B5A"/>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814985548784207E-2"/>
          <c:y val="2.1109545835638472E-2"/>
          <c:w val="0.5178759917678103"/>
          <c:h val="0.96078205471873523"/>
        </c:manualLayout>
      </c:layout>
      <c:doughnutChart>
        <c:varyColors val="1"/>
        <c:ser>
          <c:idx val="0"/>
          <c:order val="0"/>
          <c:tx>
            <c:strRef>
              <c:f>Sheet1!$B$1</c:f>
              <c:strCache>
                <c:ptCount val="1"/>
                <c:pt idx="0">
                  <c:v>Column1</c:v>
                </c:pt>
              </c:strCache>
            </c:strRef>
          </c:tx>
          <c:spPr>
            <a:solidFill>
              <a:schemeClr val="accent6">
                <a:lumMod val="75000"/>
              </a:schemeClr>
            </a:solidFill>
          </c:spPr>
          <c:dPt>
            <c:idx val="0"/>
            <c:bubble3D val="0"/>
            <c:spPr>
              <a:solidFill>
                <a:srgbClr val="009690"/>
              </a:solidFill>
              <a:ln w="19050">
                <a:solidFill>
                  <a:schemeClr val="lt1"/>
                </a:solidFill>
              </a:ln>
              <a:effectLst/>
            </c:spPr>
            <c:extLst>
              <c:ext xmlns:c16="http://schemas.microsoft.com/office/drawing/2014/chart" uri="{C3380CC4-5D6E-409C-BE32-E72D297353CC}">
                <c16:uniqueId val="{00000001-EFC1-459D-BB99-D9FF2BD38709}"/>
              </c:ext>
            </c:extLst>
          </c:dPt>
          <c:dPt>
            <c:idx val="1"/>
            <c:bubble3D val="0"/>
            <c:spPr>
              <a:solidFill>
                <a:srgbClr val="6DD5CE"/>
              </a:solidFill>
              <a:ln w="19050">
                <a:solidFill>
                  <a:schemeClr val="lt1"/>
                </a:solidFill>
              </a:ln>
              <a:effectLst/>
            </c:spPr>
            <c:extLst>
              <c:ext xmlns:c16="http://schemas.microsoft.com/office/drawing/2014/chart" uri="{C3380CC4-5D6E-409C-BE32-E72D297353CC}">
                <c16:uniqueId val="{00000003-EFC1-459D-BB99-D9FF2BD38709}"/>
              </c:ext>
            </c:extLst>
          </c:dPt>
          <c:dPt>
            <c:idx val="2"/>
            <c:bubble3D val="0"/>
            <c:spPr>
              <a:solidFill>
                <a:srgbClr val="FF9999"/>
              </a:solidFill>
              <a:ln w="19050">
                <a:solidFill>
                  <a:schemeClr val="lt1"/>
                </a:solidFill>
              </a:ln>
              <a:effectLst/>
            </c:spPr>
            <c:extLst>
              <c:ext xmlns:c16="http://schemas.microsoft.com/office/drawing/2014/chart" uri="{C3380CC4-5D6E-409C-BE32-E72D297353CC}">
                <c16:uniqueId val="{00000005-EFC1-459D-BB99-D9FF2BD38709}"/>
              </c:ext>
            </c:extLst>
          </c:dPt>
          <c:dPt>
            <c:idx val="3"/>
            <c:bubble3D val="0"/>
            <c:spPr>
              <a:solidFill>
                <a:srgbClr val="FF0000"/>
              </a:solidFill>
              <a:ln w="19050">
                <a:solidFill>
                  <a:schemeClr val="lt1"/>
                </a:solidFill>
              </a:ln>
              <a:effectLst/>
            </c:spPr>
            <c:extLst>
              <c:ext xmlns:c16="http://schemas.microsoft.com/office/drawing/2014/chart" uri="{C3380CC4-5D6E-409C-BE32-E72D297353CC}">
                <c16:uniqueId val="{00000007-EFC1-459D-BB99-D9FF2BD38709}"/>
              </c:ext>
            </c:extLst>
          </c:dPt>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EFC1-459D-BB99-D9FF2BD38709}"/>
                </c:ext>
              </c:extLst>
            </c:dLbl>
            <c:dLbl>
              <c:idx val="3"/>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EFC1-459D-BB99-D9FF2BD3870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High food security</c:v>
                </c:pt>
                <c:pt idx="1">
                  <c:v>Marginal food security</c:v>
                </c:pt>
                <c:pt idx="2">
                  <c:v>Low food security</c:v>
                </c:pt>
                <c:pt idx="3">
                  <c:v>Very low food security</c:v>
                </c:pt>
              </c:strCache>
            </c:strRef>
          </c:cat>
          <c:val>
            <c:numRef>
              <c:f>Sheet1!$B$2:$B$5</c:f>
              <c:numCache>
                <c:formatCode>0%</c:formatCode>
                <c:ptCount val="4"/>
                <c:pt idx="0">
                  <c:v>0.49164853920716933</c:v>
                </c:pt>
                <c:pt idx="1">
                  <c:v>0.13389373944831776</c:v>
                </c:pt>
                <c:pt idx="2">
                  <c:v>0.15511449382682127</c:v>
                </c:pt>
                <c:pt idx="3">
                  <c:v>0.21934322751769308</c:v>
                </c:pt>
              </c:numCache>
            </c:numRef>
          </c:val>
          <c:extLst>
            <c:ext xmlns:c16="http://schemas.microsoft.com/office/drawing/2014/chart" uri="{C3380CC4-5D6E-409C-BE32-E72D297353CC}">
              <c16:uniqueId val="{00000008-EFC1-459D-BB99-D9FF2BD38709}"/>
            </c:ext>
          </c:extLst>
        </c:ser>
        <c:dLbls>
          <c:showLegendKey val="0"/>
          <c:showVal val="1"/>
          <c:showCatName val="0"/>
          <c:showSerName val="0"/>
          <c:showPercent val="0"/>
          <c:showBubbleSize val="0"/>
          <c:showLeaderLines val="1"/>
        </c:dLbls>
        <c:firstSliceAng val="0"/>
        <c:holeSize val="55"/>
      </c:doughnutChart>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030523316870434"/>
          <c:y val="7.1890060627491689E-2"/>
          <c:w val="0.70141821957687511"/>
          <c:h val="0.84481130192262721"/>
        </c:manualLayout>
      </c:layout>
      <c:doughnutChart>
        <c:varyColors val="1"/>
        <c:ser>
          <c:idx val="0"/>
          <c:order val="0"/>
          <c:tx>
            <c:strRef>
              <c:f>Sheet1!$B$1</c:f>
              <c:strCache>
                <c:ptCount val="1"/>
                <c:pt idx="0">
                  <c:v>Food insecure</c:v>
                </c:pt>
              </c:strCache>
            </c:strRef>
          </c:tx>
          <c:spPr>
            <a:solidFill>
              <a:schemeClr val="accent6">
                <a:lumMod val="75000"/>
              </a:schemeClr>
            </a:solidFill>
          </c:spPr>
          <c:dPt>
            <c:idx val="0"/>
            <c:bubble3D val="0"/>
            <c:spPr>
              <a:solidFill>
                <a:srgbClr val="009690"/>
              </a:solidFill>
              <a:ln w="19050">
                <a:solidFill>
                  <a:schemeClr val="lt1"/>
                </a:solidFill>
              </a:ln>
              <a:effectLst/>
            </c:spPr>
            <c:extLst>
              <c:ext xmlns:c16="http://schemas.microsoft.com/office/drawing/2014/chart" uri="{C3380CC4-5D6E-409C-BE32-E72D297353CC}">
                <c16:uniqueId val="{00000001-1261-46F5-93C0-E6FB568847CB}"/>
              </c:ext>
            </c:extLst>
          </c:dPt>
          <c:dPt>
            <c:idx val="1"/>
            <c:bubble3D val="0"/>
            <c:spPr>
              <a:solidFill>
                <a:srgbClr val="6DD5CE"/>
              </a:solidFill>
              <a:ln w="19050">
                <a:solidFill>
                  <a:schemeClr val="lt1"/>
                </a:solidFill>
              </a:ln>
              <a:effectLst/>
            </c:spPr>
            <c:extLst>
              <c:ext xmlns:c16="http://schemas.microsoft.com/office/drawing/2014/chart" uri="{C3380CC4-5D6E-409C-BE32-E72D297353CC}">
                <c16:uniqueId val="{00000003-1261-46F5-93C0-E6FB568847CB}"/>
              </c:ext>
            </c:extLst>
          </c:dPt>
          <c:dPt>
            <c:idx val="2"/>
            <c:bubble3D val="0"/>
            <c:spPr>
              <a:solidFill>
                <a:srgbClr val="FF9999"/>
              </a:solidFill>
              <a:ln w="19050">
                <a:solidFill>
                  <a:schemeClr val="lt1"/>
                </a:solidFill>
              </a:ln>
              <a:effectLst/>
            </c:spPr>
            <c:extLst>
              <c:ext xmlns:c16="http://schemas.microsoft.com/office/drawing/2014/chart" uri="{C3380CC4-5D6E-409C-BE32-E72D297353CC}">
                <c16:uniqueId val="{00000005-1261-46F5-93C0-E6FB568847CB}"/>
              </c:ext>
            </c:extLst>
          </c:dPt>
          <c:dPt>
            <c:idx val="3"/>
            <c:bubble3D val="0"/>
            <c:spPr>
              <a:solidFill>
                <a:srgbClr val="FF0000"/>
              </a:solidFill>
              <a:ln w="19050">
                <a:solidFill>
                  <a:schemeClr val="lt1"/>
                </a:solidFill>
              </a:ln>
              <a:effectLst/>
            </c:spPr>
            <c:extLst>
              <c:ext xmlns:c16="http://schemas.microsoft.com/office/drawing/2014/chart" uri="{C3380CC4-5D6E-409C-BE32-E72D297353CC}">
                <c16:uniqueId val="{00000007-1261-46F5-93C0-E6FB568847CB}"/>
              </c:ext>
            </c:extLst>
          </c:dPt>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1261-46F5-93C0-E6FB568847CB}"/>
                </c:ext>
              </c:extLst>
            </c:dLbl>
            <c:dLbl>
              <c:idx val="3"/>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1261-46F5-93C0-E6FB568847C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High food security</c:v>
                </c:pt>
                <c:pt idx="1">
                  <c:v>Marginal food security</c:v>
                </c:pt>
                <c:pt idx="2">
                  <c:v>Low food security</c:v>
                </c:pt>
                <c:pt idx="3">
                  <c:v>Very low food security</c:v>
                </c:pt>
              </c:strCache>
            </c:strRef>
          </c:cat>
          <c:val>
            <c:numRef>
              <c:f>Sheet1!$B$2:$B$5</c:f>
              <c:numCache>
                <c:formatCode>0%</c:formatCode>
                <c:ptCount val="4"/>
                <c:pt idx="0">
                  <c:v>0.52642888052784087</c:v>
                </c:pt>
                <c:pt idx="1">
                  <c:v>0.15447040333566997</c:v>
                </c:pt>
                <c:pt idx="2">
                  <c:v>0.14358369601128559</c:v>
                </c:pt>
                <c:pt idx="3">
                  <c:v>0.17551702012520554</c:v>
                </c:pt>
              </c:numCache>
            </c:numRef>
          </c:val>
          <c:extLst>
            <c:ext xmlns:c16="http://schemas.microsoft.com/office/drawing/2014/chart" uri="{C3380CC4-5D6E-409C-BE32-E72D297353CC}">
              <c16:uniqueId val="{00000008-1261-46F5-93C0-E6FB568847CB}"/>
            </c:ext>
          </c:extLst>
        </c:ser>
        <c:dLbls>
          <c:showLegendKey val="0"/>
          <c:showVal val="1"/>
          <c:showCatName val="0"/>
          <c:showSerName val="0"/>
          <c:showPercent val="0"/>
          <c:showBubbleSize val="0"/>
          <c:showLeaderLines val="1"/>
        </c:dLbls>
        <c:firstSliceAng val="0"/>
        <c:holeSize val="5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rgbClr val="5C5B5A"/>
                </a:solidFill>
                <a:latin typeface="Arial" panose="020B0604020202020204" pitchFamily="34" charset="0"/>
                <a:ea typeface="+mn-ea"/>
                <a:cs typeface="Arial" panose="020B0604020202020204" pitchFamily="34" charset="0"/>
              </a:defRPr>
            </a:pPr>
            <a:r>
              <a:rPr lang="en-US" sz="1800" b="1">
                <a:solidFill>
                  <a:srgbClr val="5C5B5A"/>
                </a:solidFill>
                <a:latin typeface="Arial" panose="020B0604020202020204" pitchFamily="34" charset="0"/>
                <a:cs typeface="Arial" panose="020B0604020202020204" pitchFamily="34" charset="0"/>
              </a:rPr>
              <a:t>% food insecurity higher</a:t>
            </a:r>
            <a:r>
              <a:rPr lang="en-US" sz="1800" b="1" baseline="0">
                <a:solidFill>
                  <a:srgbClr val="5C5B5A"/>
                </a:solidFill>
                <a:latin typeface="Arial" panose="020B0604020202020204" pitchFamily="34" charset="0"/>
                <a:cs typeface="Arial" panose="020B0604020202020204" pitchFamily="34" charset="0"/>
              </a:rPr>
              <a:t> among…</a:t>
            </a:r>
            <a:endParaRPr lang="en-US" sz="1800" b="1">
              <a:solidFill>
                <a:srgbClr val="5C5B5A"/>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800" b="0" i="0" u="none" strike="noStrike" kern="1200" spc="0" baseline="0">
              <a:solidFill>
                <a:srgbClr val="5C5B5A"/>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2.8820084690201624E-2"/>
          <c:y val="0.1315857939089953"/>
          <c:w val="0.94235983061959672"/>
          <c:h val="0.5444167754009418"/>
        </c:manualLayout>
      </c:layout>
      <c:barChart>
        <c:barDir val="col"/>
        <c:grouping val="clustered"/>
        <c:varyColors val="0"/>
        <c:ser>
          <c:idx val="0"/>
          <c:order val="0"/>
          <c:tx>
            <c:strRef>
              <c:f>Sheet1!$B$1</c:f>
              <c:strCache>
                <c:ptCount val="1"/>
                <c:pt idx="0">
                  <c:v>Food insecure</c:v>
                </c:pt>
              </c:strCache>
            </c:strRef>
          </c:tx>
          <c:spPr>
            <a:solidFill>
              <a:srgbClr val="009690"/>
            </a:solidFill>
            <a:ln>
              <a:noFill/>
            </a:ln>
            <a:effectLst/>
          </c:spPr>
          <c:invertIfNegative val="0"/>
          <c:dPt>
            <c:idx val="0"/>
            <c:invertIfNegative val="0"/>
            <c:bubble3D val="0"/>
            <c:spPr>
              <a:solidFill>
                <a:srgbClr val="009690"/>
              </a:solidFill>
              <a:ln>
                <a:noFill/>
              </a:ln>
              <a:effectLst/>
            </c:spPr>
            <c:extLst>
              <c:ext xmlns:c16="http://schemas.microsoft.com/office/drawing/2014/chart" uri="{C3380CC4-5D6E-409C-BE32-E72D297353CC}">
                <c16:uniqueId val="{00000001-2D7A-459B-8725-325ECD348438}"/>
              </c:ext>
            </c:extLst>
          </c:dPt>
          <c:dPt>
            <c:idx val="1"/>
            <c:invertIfNegative val="0"/>
            <c:bubble3D val="0"/>
            <c:spPr>
              <a:solidFill>
                <a:srgbClr val="009690"/>
              </a:solidFill>
              <a:ln>
                <a:noFill/>
              </a:ln>
              <a:effectLst/>
            </c:spPr>
            <c:extLst>
              <c:ext xmlns:c16="http://schemas.microsoft.com/office/drawing/2014/chart" uri="{C3380CC4-5D6E-409C-BE32-E72D297353CC}">
                <c16:uniqueId val="{00000003-8159-4A22-B840-765D0E539A37}"/>
              </c:ext>
            </c:extLst>
          </c:dPt>
          <c:dPt>
            <c:idx val="2"/>
            <c:invertIfNegative val="0"/>
            <c:bubble3D val="0"/>
            <c:spPr>
              <a:solidFill>
                <a:srgbClr val="009690"/>
              </a:solidFill>
              <a:ln>
                <a:noFill/>
              </a:ln>
              <a:effectLst/>
            </c:spPr>
            <c:extLst>
              <c:ext xmlns:c16="http://schemas.microsoft.com/office/drawing/2014/chart" uri="{C3380CC4-5D6E-409C-BE32-E72D297353CC}">
                <c16:uniqueId val="{00000003-8D4A-4F11-8395-D1826CE3DA8B}"/>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5C5B5A"/>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Total</c:v>
                </c:pt>
                <c:pt idx="1">
                  <c:v>16-24 yrs (n=70)</c:v>
                </c:pt>
                <c:pt idx="2">
                  <c:v>Racially minoritised groups (n=87)</c:v>
                </c:pt>
                <c:pt idx="3">
                  <c:v>Has a disability (n=331)</c:v>
                </c:pt>
                <c:pt idx="4">
                  <c:v>People with caring responsibilities (n=152)</c:v>
                </c:pt>
              </c:strCache>
            </c:strRef>
          </c:cat>
          <c:val>
            <c:numRef>
              <c:f>Sheet1!$B$2:$B$6</c:f>
              <c:numCache>
                <c:formatCode>0%</c:formatCode>
                <c:ptCount val="5"/>
                <c:pt idx="0">
                  <c:v>0.31910071613649099</c:v>
                </c:pt>
                <c:pt idx="1">
                  <c:v>0.596546103942727</c:v>
                </c:pt>
                <c:pt idx="2">
                  <c:v>0.50622591202757905</c:v>
                </c:pt>
                <c:pt idx="3">
                  <c:v>0.49297372304457399</c:v>
                </c:pt>
                <c:pt idx="4">
                  <c:v>0.42573950012415901</c:v>
                </c:pt>
              </c:numCache>
            </c:numRef>
          </c:val>
          <c:extLst>
            <c:ext xmlns:c16="http://schemas.microsoft.com/office/drawing/2014/chart" uri="{C3380CC4-5D6E-409C-BE32-E72D297353CC}">
              <c16:uniqueId val="{00000000-2D0A-447C-A361-C4568433A24A}"/>
            </c:ext>
          </c:extLst>
        </c:ser>
        <c:dLbls>
          <c:showLegendKey val="0"/>
          <c:showVal val="0"/>
          <c:showCatName val="0"/>
          <c:showSerName val="0"/>
          <c:showPercent val="0"/>
          <c:showBubbleSize val="0"/>
        </c:dLbls>
        <c:gapWidth val="75"/>
        <c:overlap val="-27"/>
        <c:axId val="1266605248"/>
        <c:axId val="724100255"/>
      </c:barChart>
      <c:catAx>
        <c:axId val="1266605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crossAx val="724100255"/>
        <c:crosses val="autoZero"/>
        <c:auto val="1"/>
        <c:lblAlgn val="ctr"/>
        <c:lblOffset val="100"/>
        <c:noMultiLvlLbl val="0"/>
      </c:catAx>
      <c:valAx>
        <c:axId val="724100255"/>
        <c:scaling>
          <c:orientation val="minMax"/>
          <c:max val="0.75000000000000011"/>
          <c:min val="0"/>
        </c:scaling>
        <c:delete val="1"/>
        <c:axPos val="l"/>
        <c:numFmt formatCode="0%" sourceLinked="1"/>
        <c:majorTickMark val="out"/>
        <c:minorTickMark val="none"/>
        <c:tickLblPos val="nextTo"/>
        <c:crossAx val="1266605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12216508241367"/>
          <c:y val="7.1889891993367233E-2"/>
          <c:w val="0.26908615057922897"/>
          <c:h val="0.83216346895991966"/>
        </c:manualLayout>
      </c:layout>
      <c:doughnutChart>
        <c:varyColors val="1"/>
        <c:ser>
          <c:idx val="0"/>
          <c:order val="0"/>
          <c:tx>
            <c:strRef>
              <c:f>Sheet1!$B$1</c:f>
              <c:strCache>
                <c:ptCount val="1"/>
                <c:pt idx="0">
                  <c:v>Food insecure</c:v>
                </c:pt>
              </c:strCache>
            </c:strRef>
          </c:tx>
          <c:spPr>
            <a:solidFill>
              <a:schemeClr val="accent6">
                <a:lumMod val="75000"/>
              </a:schemeClr>
            </a:solidFill>
          </c:spPr>
          <c:dPt>
            <c:idx val="0"/>
            <c:bubble3D val="0"/>
            <c:spPr>
              <a:solidFill>
                <a:srgbClr val="009690"/>
              </a:solidFill>
              <a:ln w="19050">
                <a:solidFill>
                  <a:schemeClr val="lt1"/>
                </a:solidFill>
              </a:ln>
              <a:effectLst/>
            </c:spPr>
            <c:extLst>
              <c:ext xmlns:c16="http://schemas.microsoft.com/office/drawing/2014/chart" uri="{C3380CC4-5D6E-409C-BE32-E72D297353CC}">
                <c16:uniqueId val="{00000001-C504-4272-96C3-679BCEC556E9}"/>
              </c:ext>
            </c:extLst>
          </c:dPt>
          <c:dPt>
            <c:idx val="1"/>
            <c:bubble3D val="0"/>
            <c:spPr>
              <a:solidFill>
                <a:srgbClr val="6DD5CE"/>
              </a:solidFill>
              <a:ln w="19050">
                <a:solidFill>
                  <a:schemeClr val="lt1"/>
                </a:solidFill>
              </a:ln>
              <a:effectLst/>
            </c:spPr>
            <c:extLst>
              <c:ext xmlns:c16="http://schemas.microsoft.com/office/drawing/2014/chart" uri="{C3380CC4-5D6E-409C-BE32-E72D297353CC}">
                <c16:uniqueId val="{00000003-C504-4272-96C3-679BCEC556E9}"/>
              </c:ext>
            </c:extLst>
          </c:dPt>
          <c:dPt>
            <c:idx val="2"/>
            <c:bubble3D val="0"/>
            <c:spPr>
              <a:solidFill>
                <a:srgbClr val="FF9999"/>
              </a:solidFill>
              <a:ln w="19050">
                <a:solidFill>
                  <a:schemeClr val="lt1"/>
                </a:solidFill>
              </a:ln>
              <a:effectLst/>
            </c:spPr>
            <c:extLst>
              <c:ext xmlns:c16="http://schemas.microsoft.com/office/drawing/2014/chart" uri="{C3380CC4-5D6E-409C-BE32-E72D297353CC}">
                <c16:uniqueId val="{00000005-C504-4272-96C3-679BCEC556E9}"/>
              </c:ext>
            </c:extLst>
          </c:dPt>
          <c:dPt>
            <c:idx val="3"/>
            <c:bubble3D val="0"/>
            <c:spPr>
              <a:solidFill>
                <a:srgbClr val="FF0000"/>
              </a:solidFill>
              <a:ln w="19050">
                <a:solidFill>
                  <a:schemeClr val="lt1"/>
                </a:solidFill>
              </a:ln>
              <a:effectLst/>
            </c:spPr>
            <c:extLst>
              <c:ext xmlns:c16="http://schemas.microsoft.com/office/drawing/2014/chart" uri="{C3380CC4-5D6E-409C-BE32-E72D297353CC}">
                <c16:uniqueId val="{00000007-C504-4272-96C3-679BCEC556E9}"/>
              </c:ext>
            </c:extLst>
          </c:dPt>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C504-4272-96C3-679BCEC556E9}"/>
                </c:ext>
              </c:extLst>
            </c:dLbl>
            <c:dLbl>
              <c:idx val="3"/>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C504-4272-96C3-679BCEC556E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High food security</c:v>
                </c:pt>
                <c:pt idx="1">
                  <c:v>Marginal food security</c:v>
                </c:pt>
                <c:pt idx="2">
                  <c:v>Low food security</c:v>
                </c:pt>
                <c:pt idx="3">
                  <c:v>Very low food security</c:v>
                </c:pt>
              </c:strCache>
            </c:strRef>
          </c:cat>
          <c:val>
            <c:numRef>
              <c:f>Sheet1!$B$2:$B$5</c:f>
              <c:numCache>
                <c:formatCode>0%</c:formatCode>
                <c:ptCount val="4"/>
                <c:pt idx="0">
                  <c:v>0.41697760097037101</c:v>
                </c:pt>
                <c:pt idx="1">
                  <c:v>8.971709425425127E-2</c:v>
                </c:pt>
                <c:pt idx="2">
                  <c:v>0.17987030296527651</c:v>
                </c:pt>
                <c:pt idx="3">
                  <c:v>0.31343500181010148</c:v>
                </c:pt>
              </c:numCache>
            </c:numRef>
          </c:val>
          <c:extLst>
            <c:ext xmlns:c16="http://schemas.microsoft.com/office/drawing/2014/chart" uri="{C3380CC4-5D6E-409C-BE32-E72D297353CC}">
              <c16:uniqueId val="{00000008-C504-4272-96C3-679BCEC556E9}"/>
            </c:ext>
          </c:extLst>
        </c:ser>
        <c:dLbls>
          <c:showLegendKey val="0"/>
          <c:showVal val="1"/>
          <c:showCatName val="0"/>
          <c:showSerName val="0"/>
          <c:showPercent val="0"/>
          <c:showBubbleSize val="0"/>
          <c:showLeaderLines val="1"/>
        </c:dLbls>
        <c:firstSliceAng val="0"/>
        <c:holeSize val="55"/>
      </c:doughnutChart>
      <c:spPr>
        <a:noFill/>
        <a:ln>
          <a:noFill/>
        </a:ln>
        <a:effectLst/>
      </c:spPr>
    </c:plotArea>
    <c:legend>
      <c:legendPos val="r"/>
      <c:layout>
        <c:manualLayout>
          <c:xMode val="edge"/>
          <c:yMode val="edge"/>
          <c:x val="0.72372279968530706"/>
          <c:y val="0.45906603393071449"/>
          <c:w val="0.27627720031469294"/>
          <c:h val="0.4866064803979662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371834650669338"/>
          <c:y val="3.6080219615576073E-2"/>
          <c:w val="0.48948808332980714"/>
          <c:h val="0.81310022062527543"/>
        </c:manualLayout>
      </c:layout>
      <c:barChart>
        <c:barDir val="bar"/>
        <c:grouping val="percentStacked"/>
        <c:varyColors val="0"/>
        <c:ser>
          <c:idx val="1"/>
          <c:order val="0"/>
          <c:tx>
            <c:strRef>
              <c:f>Sheet1!$A$2</c:f>
              <c:strCache>
                <c:ptCount val="1"/>
                <c:pt idx="0">
                  <c:v>My cost of living has increased</c:v>
                </c:pt>
              </c:strCache>
            </c:strRef>
          </c:tx>
          <c:spPr>
            <a:solidFill>
              <a:srgbClr val="FF0000"/>
            </a:solidFill>
            <a:ln w="19050">
              <a:solidFill>
                <a:schemeClr val="lt1"/>
              </a:solidFill>
            </a:ln>
            <a:effectLst/>
          </c:spPr>
          <c:invertIfNegative val="0"/>
          <c:dPt>
            <c:idx val="0"/>
            <c:invertIfNegative val="0"/>
            <c:bubble3D val="0"/>
            <c:spPr>
              <a:solidFill>
                <a:srgbClr val="FF0000"/>
              </a:solidFill>
              <a:ln w="19050">
                <a:solidFill>
                  <a:schemeClr val="lt1"/>
                </a:solidFill>
              </a:ln>
              <a:effectLst/>
            </c:spPr>
            <c:extLst>
              <c:ext xmlns:c16="http://schemas.microsoft.com/office/drawing/2014/chart" uri="{C3380CC4-5D6E-409C-BE32-E72D297353CC}">
                <c16:uniqueId val="{00000001-E6CC-4F0E-B676-AD36B3A7484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Greater Manchester</c:v>
                </c:pt>
                <c:pt idx="1">
                  <c:v>GB benchmark</c:v>
                </c:pt>
              </c:strCache>
            </c:strRef>
          </c:cat>
          <c:val>
            <c:numRef>
              <c:f>Sheet1!$B$2:$C$2</c:f>
              <c:numCache>
                <c:formatCode>0%</c:formatCode>
                <c:ptCount val="2"/>
                <c:pt idx="0">
                  <c:v>0.75</c:v>
                </c:pt>
                <c:pt idx="1">
                  <c:v>0.71</c:v>
                </c:pt>
              </c:numCache>
            </c:numRef>
          </c:val>
          <c:extLst>
            <c:ext xmlns:c16="http://schemas.microsoft.com/office/drawing/2014/chart" uri="{C3380CC4-5D6E-409C-BE32-E72D297353CC}">
              <c16:uniqueId val="{00000002-E6CC-4F0E-B676-AD36B3A74844}"/>
            </c:ext>
          </c:extLst>
        </c:ser>
        <c:ser>
          <c:idx val="2"/>
          <c:order val="1"/>
          <c:tx>
            <c:strRef>
              <c:f>Sheet1!$A$3</c:f>
              <c:strCache>
                <c:ptCount val="1"/>
                <c:pt idx="0">
                  <c:v>My cost of living has stayed the same</c:v>
                </c:pt>
              </c:strCache>
            </c:strRef>
          </c:tx>
          <c:spPr>
            <a:solidFill>
              <a:srgbClr val="E7E6E6"/>
            </a:solidFill>
            <a:ln w="19050">
              <a:solidFill>
                <a:schemeClr val="lt1"/>
              </a:solidFill>
            </a:ln>
            <a:effectLst/>
          </c:spPr>
          <c:invertIfNegative val="0"/>
          <c:dPt>
            <c:idx val="0"/>
            <c:invertIfNegative val="0"/>
            <c:bubble3D val="0"/>
            <c:spPr>
              <a:solidFill>
                <a:srgbClr val="E7E6E6"/>
              </a:solidFill>
              <a:ln w="19050">
                <a:solidFill>
                  <a:schemeClr val="lt1"/>
                </a:solidFill>
              </a:ln>
              <a:effectLst/>
            </c:spPr>
            <c:extLst>
              <c:ext xmlns:c16="http://schemas.microsoft.com/office/drawing/2014/chart" uri="{C3380CC4-5D6E-409C-BE32-E72D297353CC}">
                <c16:uniqueId val="{00000004-E6CC-4F0E-B676-AD36B3A7484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Greater Manchester</c:v>
                </c:pt>
                <c:pt idx="1">
                  <c:v>GB benchmark</c:v>
                </c:pt>
              </c:strCache>
            </c:strRef>
          </c:cat>
          <c:val>
            <c:numRef>
              <c:f>Sheet1!$B$3:$C$3</c:f>
              <c:numCache>
                <c:formatCode>0%</c:formatCode>
                <c:ptCount val="2"/>
                <c:pt idx="0">
                  <c:v>0.24</c:v>
                </c:pt>
                <c:pt idx="1">
                  <c:v>0.27</c:v>
                </c:pt>
              </c:numCache>
            </c:numRef>
          </c:val>
          <c:extLst>
            <c:ext xmlns:c16="http://schemas.microsoft.com/office/drawing/2014/chart" uri="{C3380CC4-5D6E-409C-BE32-E72D297353CC}">
              <c16:uniqueId val="{00000005-E6CC-4F0E-B676-AD36B3A74844}"/>
            </c:ext>
          </c:extLst>
        </c:ser>
        <c:ser>
          <c:idx val="0"/>
          <c:order val="2"/>
          <c:tx>
            <c:strRef>
              <c:f>Sheet1!$A$4</c:f>
              <c:strCache>
                <c:ptCount val="1"/>
                <c:pt idx="0">
                  <c:v>My cost of living has decreased</c:v>
                </c:pt>
              </c:strCache>
            </c:strRef>
          </c:tx>
          <c:spPr>
            <a:solidFill>
              <a:srgbClr val="009690"/>
            </a:solidFill>
            <a:ln w="19050">
              <a:solidFill>
                <a:schemeClr val="lt1"/>
              </a:solidFill>
            </a:ln>
            <a:effectLst/>
          </c:spPr>
          <c:invertIfNegative val="0"/>
          <c:dPt>
            <c:idx val="0"/>
            <c:invertIfNegative val="0"/>
            <c:bubble3D val="0"/>
            <c:spPr>
              <a:solidFill>
                <a:srgbClr val="009690"/>
              </a:solidFill>
              <a:ln w="19050">
                <a:solidFill>
                  <a:schemeClr val="lt1"/>
                </a:solidFill>
              </a:ln>
              <a:effectLst/>
            </c:spPr>
            <c:extLst>
              <c:ext xmlns:c16="http://schemas.microsoft.com/office/drawing/2014/chart" uri="{C3380CC4-5D6E-409C-BE32-E72D297353CC}">
                <c16:uniqueId val="{00000007-E6CC-4F0E-B676-AD36B3A74844}"/>
              </c:ext>
            </c:extLst>
          </c:dPt>
          <c:dLbls>
            <c:delete val="1"/>
          </c:dLbls>
          <c:cat>
            <c:strRef>
              <c:f>Sheet1!$B$1:$C$1</c:f>
              <c:strCache>
                <c:ptCount val="2"/>
                <c:pt idx="0">
                  <c:v>Greater Manchester</c:v>
                </c:pt>
                <c:pt idx="1">
                  <c:v>GB benchmark</c:v>
                </c:pt>
              </c:strCache>
            </c:strRef>
          </c:cat>
          <c:val>
            <c:numRef>
              <c:f>Sheet1!$B$4:$C$4</c:f>
              <c:numCache>
                <c:formatCode>0%</c:formatCode>
                <c:ptCount val="2"/>
                <c:pt idx="0">
                  <c:v>0.02</c:v>
                </c:pt>
                <c:pt idx="1">
                  <c:v>0.02</c:v>
                </c:pt>
              </c:numCache>
            </c:numRef>
          </c:val>
          <c:extLst>
            <c:ext xmlns:c16="http://schemas.microsoft.com/office/drawing/2014/chart" uri="{C3380CC4-5D6E-409C-BE32-E72D297353CC}">
              <c16:uniqueId val="{00000008-E6CC-4F0E-B676-AD36B3A74844}"/>
            </c:ext>
          </c:extLst>
        </c:ser>
        <c:dLbls>
          <c:dLblPos val="ctr"/>
          <c:showLegendKey val="0"/>
          <c:showVal val="1"/>
          <c:showCatName val="0"/>
          <c:showSerName val="0"/>
          <c:showPercent val="0"/>
          <c:showBubbleSize val="0"/>
        </c:dLbls>
        <c:gapWidth val="100"/>
        <c:overlap val="100"/>
        <c:axId val="679964655"/>
        <c:axId val="768089967"/>
      </c:barChart>
      <c:valAx>
        <c:axId val="768089967"/>
        <c:scaling>
          <c:orientation val="minMax"/>
          <c:min val="0"/>
        </c:scaling>
        <c:delete val="1"/>
        <c:axPos val="t"/>
        <c:numFmt formatCode="0%" sourceLinked="1"/>
        <c:majorTickMark val="out"/>
        <c:minorTickMark val="none"/>
        <c:tickLblPos val="nextTo"/>
        <c:crossAx val="679964655"/>
        <c:crosses val="autoZero"/>
        <c:crossBetween val="between"/>
      </c:valAx>
      <c:catAx>
        <c:axId val="679964655"/>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68089967"/>
        <c:crosses val="autoZero"/>
        <c:auto val="1"/>
        <c:lblAlgn val="ctr"/>
        <c:lblOffset val="100"/>
        <c:noMultiLvlLbl val="0"/>
      </c:catAx>
      <c:spPr>
        <a:noFill/>
        <a:ln>
          <a:noFill/>
        </a:ln>
        <a:effectLst/>
      </c:spPr>
    </c:plotArea>
    <c:legend>
      <c:legendPos val="r"/>
      <c:layout>
        <c:manualLayout>
          <c:xMode val="edge"/>
          <c:yMode val="edge"/>
          <c:x val="0.72907309250473784"/>
          <c:y val="4.6331307866992681E-2"/>
          <c:w val="0.24563907649632094"/>
          <c:h val="0.9358471624464712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814985548784207E-2"/>
          <c:y val="2.1109545835638472E-2"/>
          <c:w val="0.5178759917678103"/>
          <c:h val="0.96078205471873523"/>
        </c:manualLayout>
      </c:layout>
      <c:doughnutChart>
        <c:varyColors val="1"/>
        <c:ser>
          <c:idx val="0"/>
          <c:order val="0"/>
          <c:tx>
            <c:strRef>
              <c:f>Sheet1!$B$1</c:f>
              <c:strCache>
                <c:ptCount val="1"/>
                <c:pt idx="0">
                  <c:v>Column1</c:v>
                </c:pt>
              </c:strCache>
            </c:strRef>
          </c:tx>
          <c:spPr>
            <a:solidFill>
              <a:schemeClr val="accent6">
                <a:lumMod val="75000"/>
              </a:schemeClr>
            </a:solidFill>
          </c:spPr>
          <c:dPt>
            <c:idx val="0"/>
            <c:bubble3D val="0"/>
            <c:spPr>
              <a:solidFill>
                <a:srgbClr val="009690"/>
              </a:solidFill>
              <a:ln w="19050">
                <a:solidFill>
                  <a:schemeClr val="lt1"/>
                </a:solidFill>
              </a:ln>
              <a:effectLst/>
            </c:spPr>
            <c:extLst>
              <c:ext xmlns:c16="http://schemas.microsoft.com/office/drawing/2014/chart" uri="{C3380CC4-5D6E-409C-BE32-E72D297353CC}">
                <c16:uniqueId val="{00000001-9C38-4A4E-9EE0-59363F990882}"/>
              </c:ext>
            </c:extLst>
          </c:dPt>
          <c:dPt>
            <c:idx val="1"/>
            <c:bubble3D val="0"/>
            <c:spPr>
              <a:solidFill>
                <a:srgbClr val="6DD5CE"/>
              </a:solidFill>
              <a:ln w="19050">
                <a:solidFill>
                  <a:schemeClr val="lt1"/>
                </a:solidFill>
              </a:ln>
              <a:effectLst/>
            </c:spPr>
            <c:extLst>
              <c:ext xmlns:c16="http://schemas.microsoft.com/office/drawing/2014/chart" uri="{C3380CC4-5D6E-409C-BE32-E72D297353CC}">
                <c16:uniqueId val="{00000003-9C38-4A4E-9EE0-59363F990882}"/>
              </c:ext>
            </c:extLst>
          </c:dPt>
          <c:dPt>
            <c:idx val="2"/>
            <c:bubble3D val="0"/>
            <c:spPr>
              <a:solidFill>
                <a:srgbClr val="FF9999"/>
              </a:solidFill>
              <a:ln w="19050">
                <a:solidFill>
                  <a:schemeClr val="lt1"/>
                </a:solidFill>
              </a:ln>
              <a:effectLst/>
            </c:spPr>
            <c:extLst>
              <c:ext xmlns:c16="http://schemas.microsoft.com/office/drawing/2014/chart" uri="{C3380CC4-5D6E-409C-BE32-E72D297353CC}">
                <c16:uniqueId val="{00000005-9C38-4A4E-9EE0-59363F990882}"/>
              </c:ext>
            </c:extLst>
          </c:dPt>
          <c:dPt>
            <c:idx val="3"/>
            <c:bubble3D val="0"/>
            <c:spPr>
              <a:solidFill>
                <a:srgbClr val="FF0000"/>
              </a:solidFill>
              <a:ln w="19050">
                <a:solidFill>
                  <a:schemeClr val="lt1"/>
                </a:solidFill>
              </a:ln>
              <a:effectLst/>
            </c:spPr>
            <c:extLst>
              <c:ext xmlns:c16="http://schemas.microsoft.com/office/drawing/2014/chart" uri="{C3380CC4-5D6E-409C-BE32-E72D297353CC}">
                <c16:uniqueId val="{00000007-9C38-4A4E-9EE0-59363F990882}"/>
              </c:ext>
            </c:extLst>
          </c:dPt>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9C38-4A4E-9EE0-59363F990882}"/>
                </c:ext>
              </c:extLst>
            </c:dLbl>
            <c:dLbl>
              <c:idx val="3"/>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9C38-4A4E-9EE0-59363F99088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High food security</c:v>
                </c:pt>
                <c:pt idx="1">
                  <c:v>Marginal food security</c:v>
                </c:pt>
                <c:pt idx="2">
                  <c:v>Low food security</c:v>
                </c:pt>
                <c:pt idx="3">
                  <c:v>Very low food security</c:v>
                </c:pt>
              </c:strCache>
            </c:strRef>
          </c:cat>
          <c:val>
            <c:numRef>
              <c:f>Sheet1!$B$2:$B$5</c:f>
              <c:numCache>
                <c:formatCode>0%</c:formatCode>
                <c:ptCount val="4"/>
                <c:pt idx="0">
                  <c:v>0.49</c:v>
                </c:pt>
                <c:pt idx="1">
                  <c:v>0.13</c:v>
                </c:pt>
                <c:pt idx="2">
                  <c:v>0.16</c:v>
                </c:pt>
                <c:pt idx="3">
                  <c:v>0.22</c:v>
                </c:pt>
              </c:numCache>
            </c:numRef>
          </c:val>
          <c:extLst>
            <c:ext xmlns:c16="http://schemas.microsoft.com/office/drawing/2014/chart" uri="{C3380CC4-5D6E-409C-BE32-E72D297353CC}">
              <c16:uniqueId val="{00000008-9C38-4A4E-9EE0-59363F990882}"/>
            </c:ext>
          </c:extLst>
        </c:ser>
        <c:dLbls>
          <c:showLegendKey val="0"/>
          <c:showVal val="1"/>
          <c:showCatName val="0"/>
          <c:showSerName val="0"/>
          <c:showPercent val="0"/>
          <c:showBubbleSize val="0"/>
          <c:showLeaderLines val="1"/>
        </c:dLbls>
        <c:firstSliceAng val="0"/>
        <c:holeSize val="55"/>
      </c:doughnutChart>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030523316870434"/>
          <c:y val="7.1890060627491689E-2"/>
          <c:w val="0.70141821957687511"/>
          <c:h val="0.84481130192262721"/>
        </c:manualLayout>
      </c:layout>
      <c:doughnutChart>
        <c:varyColors val="1"/>
        <c:ser>
          <c:idx val="0"/>
          <c:order val="0"/>
          <c:tx>
            <c:strRef>
              <c:f>Sheet1!$B$1</c:f>
              <c:strCache>
                <c:ptCount val="1"/>
                <c:pt idx="0">
                  <c:v>Food insecure</c:v>
                </c:pt>
              </c:strCache>
            </c:strRef>
          </c:tx>
          <c:spPr>
            <a:solidFill>
              <a:schemeClr val="accent6">
                <a:lumMod val="75000"/>
              </a:schemeClr>
            </a:solidFill>
          </c:spPr>
          <c:dPt>
            <c:idx val="0"/>
            <c:bubble3D val="0"/>
            <c:spPr>
              <a:solidFill>
                <a:srgbClr val="009690"/>
              </a:solidFill>
              <a:ln w="19050">
                <a:solidFill>
                  <a:schemeClr val="lt1"/>
                </a:solidFill>
              </a:ln>
              <a:effectLst/>
            </c:spPr>
            <c:extLst>
              <c:ext xmlns:c16="http://schemas.microsoft.com/office/drawing/2014/chart" uri="{C3380CC4-5D6E-409C-BE32-E72D297353CC}">
                <c16:uniqueId val="{00000001-AAF3-4EF5-9F41-3DD4B85EB860}"/>
              </c:ext>
            </c:extLst>
          </c:dPt>
          <c:dPt>
            <c:idx val="1"/>
            <c:bubble3D val="0"/>
            <c:spPr>
              <a:solidFill>
                <a:srgbClr val="6DD5CE"/>
              </a:solidFill>
              <a:ln w="19050">
                <a:solidFill>
                  <a:schemeClr val="lt1"/>
                </a:solidFill>
              </a:ln>
              <a:effectLst/>
            </c:spPr>
            <c:extLst>
              <c:ext xmlns:c16="http://schemas.microsoft.com/office/drawing/2014/chart" uri="{C3380CC4-5D6E-409C-BE32-E72D297353CC}">
                <c16:uniqueId val="{00000003-AAF3-4EF5-9F41-3DD4B85EB860}"/>
              </c:ext>
            </c:extLst>
          </c:dPt>
          <c:dPt>
            <c:idx val="2"/>
            <c:bubble3D val="0"/>
            <c:spPr>
              <a:solidFill>
                <a:srgbClr val="FF9999"/>
              </a:solidFill>
              <a:ln w="19050">
                <a:solidFill>
                  <a:schemeClr val="lt1"/>
                </a:solidFill>
              </a:ln>
              <a:effectLst/>
            </c:spPr>
            <c:extLst>
              <c:ext xmlns:c16="http://schemas.microsoft.com/office/drawing/2014/chart" uri="{C3380CC4-5D6E-409C-BE32-E72D297353CC}">
                <c16:uniqueId val="{00000005-AAF3-4EF5-9F41-3DD4B85EB860}"/>
              </c:ext>
            </c:extLst>
          </c:dPt>
          <c:dPt>
            <c:idx val="3"/>
            <c:bubble3D val="0"/>
            <c:spPr>
              <a:solidFill>
                <a:srgbClr val="FF0000"/>
              </a:solidFill>
              <a:ln w="19050">
                <a:solidFill>
                  <a:schemeClr val="lt1"/>
                </a:solidFill>
              </a:ln>
              <a:effectLst/>
            </c:spPr>
            <c:extLst>
              <c:ext xmlns:c16="http://schemas.microsoft.com/office/drawing/2014/chart" uri="{C3380CC4-5D6E-409C-BE32-E72D297353CC}">
                <c16:uniqueId val="{00000007-AAF3-4EF5-9F41-3DD4B85EB860}"/>
              </c:ext>
            </c:extLst>
          </c:dPt>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AAF3-4EF5-9F41-3DD4B85EB860}"/>
                </c:ext>
              </c:extLst>
            </c:dLbl>
            <c:dLbl>
              <c:idx val="3"/>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AAF3-4EF5-9F41-3DD4B85EB86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High food security</c:v>
                </c:pt>
                <c:pt idx="1">
                  <c:v>Marginal food security</c:v>
                </c:pt>
                <c:pt idx="2">
                  <c:v>Low food security</c:v>
                </c:pt>
                <c:pt idx="3">
                  <c:v>Very low food security</c:v>
                </c:pt>
              </c:strCache>
            </c:strRef>
          </c:cat>
          <c:val>
            <c:numRef>
              <c:f>Sheet1!$B$2:$B$5</c:f>
              <c:numCache>
                <c:formatCode>0%</c:formatCode>
                <c:ptCount val="4"/>
                <c:pt idx="0">
                  <c:v>0.53</c:v>
                </c:pt>
                <c:pt idx="1">
                  <c:v>0.15</c:v>
                </c:pt>
                <c:pt idx="2">
                  <c:v>0.14000000000000001</c:v>
                </c:pt>
                <c:pt idx="3">
                  <c:v>0.18</c:v>
                </c:pt>
              </c:numCache>
            </c:numRef>
          </c:val>
          <c:extLst>
            <c:ext xmlns:c16="http://schemas.microsoft.com/office/drawing/2014/chart" uri="{C3380CC4-5D6E-409C-BE32-E72D297353CC}">
              <c16:uniqueId val="{00000008-AAF3-4EF5-9F41-3DD4B85EB860}"/>
            </c:ext>
          </c:extLst>
        </c:ser>
        <c:dLbls>
          <c:showLegendKey val="0"/>
          <c:showVal val="1"/>
          <c:showCatName val="0"/>
          <c:showSerName val="0"/>
          <c:showPercent val="0"/>
          <c:showBubbleSize val="0"/>
          <c:showLeaderLines val="1"/>
        </c:dLbls>
        <c:firstSliceAng val="0"/>
        <c:holeSize val="5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12216508241367"/>
          <c:y val="7.1889891993367233E-2"/>
          <c:w val="0.26908615057922897"/>
          <c:h val="0.83216346895991966"/>
        </c:manualLayout>
      </c:layout>
      <c:doughnutChart>
        <c:varyColors val="1"/>
        <c:ser>
          <c:idx val="0"/>
          <c:order val="0"/>
          <c:tx>
            <c:strRef>
              <c:f>Sheet1!$B$1</c:f>
              <c:strCache>
                <c:ptCount val="1"/>
                <c:pt idx="0">
                  <c:v>Food insecure</c:v>
                </c:pt>
              </c:strCache>
            </c:strRef>
          </c:tx>
          <c:spPr>
            <a:solidFill>
              <a:schemeClr val="accent6">
                <a:lumMod val="75000"/>
              </a:schemeClr>
            </a:solidFill>
          </c:spPr>
          <c:dPt>
            <c:idx val="0"/>
            <c:bubble3D val="0"/>
            <c:spPr>
              <a:solidFill>
                <a:srgbClr val="009690"/>
              </a:solidFill>
              <a:ln w="19050">
                <a:solidFill>
                  <a:schemeClr val="lt1"/>
                </a:solidFill>
              </a:ln>
              <a:effectLst/>
            </c:spPr>
            <c:extLst>
              <c:ext xmlns:c16="http://schemas.microsoft.com/office/drawing/2014/chart" uri="{C3380CC4-5D6E-409C-BE32-E72D297353CC}">
                <c16:uniqueId val="{00000001-D626-40C5-9CFF-1CA4118CE7EB}"/>
              </c:ext>
            </c:extLst>
          </c:dPt>
          <c:dPt>
            <c:idx val="1"/>
            <c:bubble3D val="0"/>
            <c:spPr>
              <a:solidFill>
                <a:srgbClr val="6DD5CE"/>
              </a:solidFill>
              <a:ln w="19050">
                <a:solidFill>
                  <a:schemeClr val="lt1"/>
                </a:solidFill>
              </a:ln>
              <a:effectLst/>
            </c:spPr>
            <c:extLst>
              <c:ext xmlns:c16="http://schemas.microsoft.com/office/drawing/2014/chart" uri="{C3380CC4-5D6E-409C-BE32-E72D297353CC}">
                <c16:uniqueId val="{00000003-D626-40C5-9CFF-1CA4118CE7EB}"/>
              </c:ext>
            </c:extLst>
          </c:dPt>
          <c:dPt>
            <c:idx val="2"/>
            <c:bubble3D val="0"/>
            <c:spPr>
              <a:solidFill>
                <a:srgbClr val="FF9999"/>
              </a:solidFill>
              <a:ln w="19050">
                <a:solidFill>
                  <a:schemeClr val="lt1"/>
                </a:solidFill>
              </a:ln>
              <a:effectLst/>
            </c:spPr>
            <c:extLst>
              <c:ext xmlns:c16="http://schemas.microsoft.com/office/drawing/2014/chart" uri="{C3380CC4-5D6E-409C-BE32-E72D297353CC}">
                <c16:uniqueId val="{00000005-D626-40C5-9CFF-1CA4118CE7EB}"/>
              </c:ext>
            </c:extLst>
          </c:dPt>
          <c:dPt>
            <c:idx val="3"/>
            <c:bubble3D val="0"/>
            <c:spPr>
              <a:solidFill>
                <a:srgbClr val="FF0000"/>
              </a:solidFill>
              <a:ln w="19050">
                <a:solidFill>
                  <a:schemeClr val="lt1"/>
                </a:solidFill>
              </a:ln>
              <a:effectLst/>
            </c:spPr>
            <c:extLst>
              <c:ext xmlns:c16="http://schemas.microsoft.com/office/drawing/2014/chart" uri="{C3380CC4-5D6E-409C-BE32-E72D297353CC}">
                <c16:uniqueId val="{00000007-D626-40C5-9CFF-1CA4118CE7EB}"/>
              </c:ext>
            </c:extLst>
          </c:dPt>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D626-40C5-9CFF-1CA4118CE7EB}"/>
                </c:ext>
              </c:extLst>
            </c:dLbl>
            <c:dLbl>
              <c:idx val="3"/>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D626-40C5-9CFF-1CA4118CE7E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High food security</c:v>
                </c:pt>
                <c:pt idx="1">
                  <c:v>Marginal food security</c:v>
                </c:pt>
                <c:pt idx="2">
                  <c:v>Low food security</c:v>
                </c:pt>
                <c:pt idx="3">
                  <c:v>Very low food security</c:v>
                </c:pt>
              </c:strCache>
            </c:strRef>
          </c:cat>
          <c:val>
            <c:numRef>
              <c:f>Sheet1!$B$2:$B$5</c:f>
              <c:numCache>
                <c:formatCode>0%</c:formatCode>
                <c:ptCount val="4"/>
                <c:pt idx="0">
                  <c:v>0.42</c:v>
                </c:pt>
                <c:pt idx="1">
                  <c:v>0.09</c:v>
                </c:pt>
                <c:pt idx="2">
                  <c:v>0.18</c:v>
                </c:pt>
                <c:pt idx="3">
                  <c:v>0.31</c:v>
                </c:pt>
              </c:numCache>
            </c:numRef>
          </c:val>
          <c:extLst>
            <c:ext xmlns:c16="http://schemas.microsoft.com/office/drawing/2014/chart" uri="{C3380CC4-5D6E-409C-BE32-E72D297353CC}">
              <c16:uniqueId val="{00000008-D626-40C5-9CFF-1CA4118CE7EB}"/>
            </c:ext>
          </c:extLst>
        </c:ser>
        <c:dLbls>
          <c:showLegendKey val="0"/>
          <c:showVal val="1"/>
          <c:showCatName val="0"/>
          <c:showSerName val="0"/>
          <c:showPercent val="0"/>
          <c:showBubbleSize val="0"/>
          <c:showLeaderLines val="1"/>
        </c:dLbls>
        <c:firstSliceAng val="0"/>
        <c:holeSize val="55"/>
      </c:doughnutChart>
      <c:spPr>
        <a:noFill/>
        <a:ln>
          <a:noFill/>
        </a:ln>
        <a:effectLst/>
      </c:spPr>
    </c:plotArea>
    <c:legend>
      <c:legendPos val="r"/>
      <c:layout>
        <c:manualLayout>
          <c:xMode val="edge"/>
          <c:yMode val="edge"/>
          <c:x val="0.72372279968530706"/>
          <c:y val="0.45906603393071449"/>
          <c:w val="0.27627720031469294"/>
          <c:h val="0.4866064803979662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rgbClr val="5C5B5A"/>
                </a:solidFill>
                <a:latin typeface="Arial" panose="020B0604020202020204" pitchFamily="34" charset="0"/>
                <a:ea typeface="+mn-ea"/>
                <a:cs typeface="Arial" panose="020B0604020202020204" pitchFamily="34" charset="0"/>
              </a:defRPr>
            </a:pPr>
            <a:r>
              <a:rPr lang="en-US" sz="1800" b="1">
                <a:solidFill>
                  <a:srgbClr val="5C5B5A"/>
                </a:solidFill>
                <a:latin typeface="Arial" panose="020B0604020202020204" pitchFamily="34" charset="0"/>
                <a:cs typeface="Arial" panose="020B0604020202020204" pitchFamily="34" charset="0"/>
              </a:rPr>
              <a:t>% food insecurity</a:t>
            </a:r>
            <a:r>
              <a:rPr lang="en-US" sz="1800" b="1" baseline="0">
                <a:solidFill>
                  <a:srgbClr val="5C5B5A"/>
                </a:solidFill>
                <a:latin typeface="Arial" panose="020B0604020202020204" pitchFamily="34" charset="0"/>
                <a:cs typeface="Arial" panose="020B0604020202020204" pitchFamily="34" charset="0"/>
              </a:rPr>
              <a:t> </a:t>
            </a:r>
            <a:r>
              <a:rPr lang="en-US" sz="1800" b="1">
                <a:solidFill>
                  <a:srgbClr val="5C5B5A"/>
                </a:solidFill>
                <a:latin typeface="Arial" panose="020B0604020202020204" pitchFamily="34" charset="0"/>
                <a:cs typeface="Arial" panose="020B0604020202020204" pitchFamily="34" charset="0"/>
              </a:rPr>
              <a:t>higher among…</a:t>
            </a:r>
          </a:p>
        </c:rich>
      </c:tx>
      <c:overlay val="0"/>
      <c:spPr>
        <a:noFill/>
        <a:ln>
          <a:noFill/>
        </a:ln>
        <a:effectLst/>
      </c:spPr>
      <c:txPr>
        <a:bodyPr rot="0" spcFirstLastPara="1" vertOverflow="ellipsis" vert="horz" wrap="square" anchor="ctr" anchorCtr="1"/>
        <a:lstStyle/>
        <a:p>
          <a:pPr>
            <a:defRPr sz="1800" b="0" i="0" u="none" strike="noStrike" kern="1200" spc="0" baseline="0">
              <a:solidFill>
                <a:srgbClr val="5C5B5A"/>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1.6013330281655951E-2"/>
          <c:y val="0.2150771491205285"/>
          <c:w val="0.97829962616952071"/>
          <c:h val="0.50963355084950468"/>
        </c:manualLayout>
      </c:layout>
      <c:barChart>
        <c:barDir val="col"/>
        <c:grouping val="clustered"/>
        <c:varyColors val="0"/>
        <c:ser>
          <c:idx val="0"/>
          <c:order val="0"/>
          <c:tx>
            <c:strRef>
              <c:f>Sheet1!$B$1</c:f>
              <c:strCache>
                <c:ptCount val="1"/>
                <c:pt idx="0">
                  <c:v>Food insecure</c:v>
                </c:pt>
              </c:strCache>
            </c:strRef>
          </c:tx>
          <c:spPr>
            <a:solidFill>
              <a:srgbClr val="009690"/>
            </a:solidFill>
            <a:ln>
              <a:noFill/>
            </a:ln>
            <a:effectLst/>
          </c:spPr>
          <c:invertIfNegative val="0"/>
          <c:dPt>
            <c:idx val="0"/>
            <c:invertIfNegative val="0"/>
            <c:bubble3D val="0"/>
            <c:spPr>
              <a:solidFill>
                <a:srgbClr val="009690"/>
              </a:solidFill>
              <a:ln>
                <a:noFill/>
              </a:ln>
              <a:effectLst/>
            </c:spPr>
            <c:extLst>
              <c:ext xmlns:c16="http://schemas.microsoft.com/office/drawing/2014/chart" uri="{C3380CC4-5D6E-409C-BE32-E72D297353CC}">
                <c16:uniqueId val="{00000003-FDD9-4627-A9ED-2AB9E009FB14}"/>
              </c:ext>
            </c:extLst>
          </c:dPt>
          <c:dPt>
            <c:idx val="2"/>
            <c:invertIfNegative val="0"/>
            <c:bubble3D val="0"/>
            <c:spPr>
              <a:solidFill>
                <a:srgbClr val="009690"/>
              </a:solidFill>
              <a:ln>
                <a:noFill/>
              </a:ln>
              <a:effectLst/>
            </c:spPr>
            <c:extLst>
              <c:ext xmlns:c16="http://schemas.microsoft.com/office/drawing/2014/chart" uri="{C3380CC4-5D6E-409C-BE32-E72D297353CC}">
                <c16:uniqueId val="{00000007-FDD9-4627-A9ED-2AB9E009FB14}"/>
              </c:ext>
            </c:extLst>
          </c:dPt>
          <c:dPt>
            <c:idx val="3"/>
            <c:invertIfNegative val="0"/>
            <c:bubble3D val="0"/>
            <c:spPr>
              <a:solidFill>
                <a:srgbClr val="009690"/>
              </a:solidFill>
              <a:ln>
                <a:noFill/>
              </a:ln>
              <a:effectLst/>
            </c:spPr>
            <c:extLst>
              <c:ext xmlns:c16="http://schemas.microsoft.com/office/drawing/2014/chart" uri="{C3380CC4-5D6E-409C-BE32-E72D297353CC}">
                <c16:uniqueId val="{00000005-1AAD-49AA-837D-6652787D7507}"/>
              </c:ext>
            </c:extLst>
          </c:dPt>
          <c:dPt>
            <c:idx val="4"/>
            <c:invertIfNegative val="0"/>
            <c:bubble3D val="0"/>
            <c:spPr>
              <a:solidFill>
                <a:srgbClr val="009690"/>
              </a:solidFill>
              <a:ln>
                <a:noFill/>
              </a:ln>
              <a:effectLst/>
            </c:spPr>
            <c:extLst>
              <c:ext xmlns:c16="http://schemas.microsoft.com/office/drawing/2014/chart" uri="{C3380CC4-5D6E-409C-BE32-E72D297353CC}">
                <c16:uniqueId val="{00000007-2E74-4568-9E58-6817C2AE3AE9}"/>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5C5B5A"/>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Total</c:v>
                </c:pt>
                <c:pt idx="1">
                  <c:v>Those with caring responsibilities (n=53)</c:v>
                </c:pt>
                <c:pt idx="2">
                  <c:v>Those with a disability (n=74)</c:v>
                </c:pt>
                <c:pt idx="3">
                  <c:v>Renters (n=131)</c:v>
                </c:pt>
                <c:pt idx="4">
                  <c:v>25-44 yrs (n=247)</c:v>
                </c:pt>
              </c:strCache>
            </c:strRef>
          </c:cat>
          <c:val>
            <c:numRef>
              <c:f>Sheet1!$B$2:$B$6</c:f>
              <c:numCache>
                <c:formatCode>0%</c:formatCode>
                <c:ptCount val="5"/>
                <c:pt idx="0">
                  <c:v>0.49330530477537754</c:v>
                </c:pt>
                <c:pt idx="1">
                  <c:v>0.79841539546454698</c:v>
                </c:pt>
                <c:pt idx="2">
                  <c:v>0.69275728054582797</c:v>
                </c:pt>
                <c:pt idx="3">
                  <c:v>0.655110659160135</c:v>
                </c:pt>
                <c:pt idx="4">
                  <c:v>0.53639491814517404</c:v>
                </c:pt>
              </c:numCache>
            </c:numRef>
          </c:val>
          <c:extLst>
            <c:ext xmlns:c16="http://schemas.microsoft.com/office/drawing/2014/chart" uri="{C3380CC4-5D6E-409C-BE32-E72D297353CC}">
              <c16:uniqueId val="{00000008-FDD9-4627-A9ED-2AB9E009FB14}"/>
            </c:ext>
          </c:extLst>
        </c:ser>
        <c:dLbls>
          <c:showLegendKey val="0"/>
          <c:showVal val="0"/>
          <c:showCatName val="0"/>
          <c:showSerName val="0"/>
          <c:showPercent val="0"/>
          <c:showBubbleSize val="0"/>
        </c:dLbls>
        <c:gapWidth val="75"/>
        <c:overlap val="-27"/>
        <c:axId val="1266605248"/>
        <c:axId val="724100255"/>
      </c:barChart>
      <c:catAx>
        <c:axId val="1266605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crossAx val="724100255"/>
        <c:crosses val="autoZero"/>
        <c:auto val="1"/>
        <c:lblAlgn val="ctr"/>
        <c:lblOffset val="100"/>
        <c:noMultiLvlLbl val="0"/>
      </c:catAx>
      <c:valAx>
        <c:axId val="724100255"/>
        <c:scaling>
          <c:orientation val="minMax"/>
          <c:min val="0"/>
        </c:scaling>
        <c:delete val="1"/>
        <c:axPos val="l"/>
        <c:numFmt formatCode="0%" sourceLinked="1"/>
        <c:majorTickMark val="out"/>
        <c:minorTickMark val="none"/>
        <c:tickLblPos val="nextTo"/>
        <c:crossAx val="1266605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068521608378241E-2"/>
          <c:y val="7.2338480762304161E-2"/>
          <c:w val="0.98993147839162166"/>
          <c:h val="0.76290798805690874"/>
        </c:manualLayout>
      </c:layout>
      <c:barChart>
        <c:barDir val="col"/>
        <c:grouping val="percentStacked"/>
        <c:varyColors val="0"/>
        <c:ser>
          <c:idx val="0"/>
          <c:order val="0"/>
          <c:tx>
            <c:strRef>
              <c:f>Sheet1!$B$1</c:f>
              <c:strCache>
                <c:ptCount val="1"/>
                <c:pt idx="0">
                  <c:v>Very low food security</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1"/>
                <c:pt idx="0">
                  <c:v>Greater Manchester
(Sep+Oct+Dec+Mar)</c:v>
                </c:pt>
              </c:strCache>
            </c:strRef>
          </c:cat>
          <c:val>
            <c:numRef>
              <c:f>Sheet1!$B$2:$B$5</c:f>
              <c:numCache>
                <c:formatCode>0%</c:formatCode>
                <c:ptCount val="1"/>
                <c:pt idx="0">
                  <c:v>0.24</c:v>
                </c:pt>
              </c:numCache>
            </c:numRef>
          </c:val>
          <c:extLst>
            <c:ext xmlns:c16="http://schemas.microsoft.com/office/drawing/2014/chart" uri="{C3380CC4-5D6E-409C-BE32-E72D297353CC}">
              <c16:uniqueId val="{00000000-CE0E-4EFD-B578-F2891BEE7DDC}"/>
            </c:ext>
          </c:extLst>
        </c:ser>
        <c:ser>
          <c:idx val="1"/>
          <c:order val="1"/>
          <c:tx>
            <c:strRef>
              <c:f>Sheet1!$C$1</c:f>
              <c:strCache>
                <c:ptCount val="1"/>
                <c:pt idx="0">
                  <c:v>Low food security </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1"/>
                <c:pt idx="0">
                  <c:v>Greater Manchester
(Sep+Oct+Dec+Mar)</c:v>
                </c:pt>
              </c:strCache>
            </c:strRef>
          </c:cat>
          <c:val>
            <c:numRef>
              <c:f>Sheet1!$C$2:$C$5</c:f>
              <c:numCache>
                <c:formatCode>0%</c:formatCode>
                <c:ptCount val="1"/>
                <c:pt idx="0">
                  <c:v>0.16</c:v>
                </c:pt>
              </c:numCache>
            </c:numRef>
          </c:val>
          <c:extLst>
            <c:ext xmlns:c16="http://schemas.microsoft.com/office/drawing/2014/chart" uri="{C3380CC4-5D6E-409C-BE32-E72D297353CC}">
              <c16:uniqueId val="{00000001-CE0E-4EFD-B578-F2891BEE7DDC}"/>
            </c:ext>
          </c:extLst>
        </c:ser>
        <c:ser>
          <c:idx val="2"/>
          <c:order val="2"/>
          <c:tx>
            <c:strRef>
              <c:f>Sheet1!$D$1</c:f>
              <c:strCache>
                <c:ptCount val="1"/>
                <c:pt idx="0">
                  <c:v>Marginal food security</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1"/>
                <c:pt idx="0">
                  <c:v>Greater Manchester
(Sep+Oct+Dec+Mar)</c:v>
                </c:pt>
              </c:strCache>
            </c:strRef>
          </c:cat>
          <c:val>
            <c:numRef>
              <c:f>Sheet1!$D$2:$D$5</c:f>
              <c:numCache>
                <c:formatCode>0%</c:formatCode>
                <c:ptCount val="1"/>
                <c:pt idx="0">
                  <c:v>0.14000000000000001</c:v>
                </c:pt>
              </c:numCache>
            </c:numRef>
          </c:val>
          <c:extLst>
            <c:ext xmlns:c16="http://schemas.microsoft.com/office/drawing/2014/chart" uri="{C3380CC4-5D6E-409C-BE32-E72D297353CC}">
              <c16:uniqueId val="{00000002-CE0E-4EFD-B578-F2891BEE7DDC}"/>
            </c:ext>
          </c:extLst>
        </c:ser>
        <c:ser>
          <c:idx val="3"/>
          <c:order val="3"/>
          <c:tx>
            <c:strRef>
              <c:f>Sheet1!$E$1</c:f>
              <c:strCache>
                <c:ptCount val="1"/>
                <c:pt idx="0">
                  <c:v>High food security</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1"/>
                <c:pt idx="0">
                  <c:v>Greater Manchester
(Sep+Oct+Dec+Mar)</c:v>
                </c:pt>
              </c:strCache>
            </c:strRef>
          </c:cat>
          <c:val>
            <c:numRef>
              <c:f>Sheet1!$E$2:$E$5</c:f>
              <c:numCache>
                <c:formatCode>0%</c:formatCode>
                <c:ptCount val="1"/>
                <c:pt idx="0">
                  <c:v>0.46</c:v>
                </c:pt>
              </c:numCache>
            </c:numRef>
          </c:val>
          <c:extLst>
            <c:ext xmlns:c16="http://schemas.microsoft.com/office/drawing/2014/chart" uri="{C3380CC4-5D6E-409C-BE32-E72D297353CC}">
              <c16:uniqueId val="{00000003-CE0E-4EFD-B578-F2891BEE7DDC}"/>
            </c:ext>
          </c:extLst>
        </c:ser>
        <c:dLbls>
          <c:dLblPos val="ctr"/>
          <c:showLegendKey val="0"/>
          <c:showVal val="1"/>
          <c:showCatName val="0"/>
          <c:showSerName val="0"/>
          <c:showPercent val="0"/>
          <c:showBubbleSize val="0"/>
        </c:dLbls>
        <c:gapWidth val="50"/>
        <c:overlap val="100"/>
        <c:axId val="1040181088"/>
        <c:axId val="1040174200"/>
      </c:barChart>
      <c:catAx>
        <c:axId val="1040181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040174200"/>
        <c:crosses val="autoZero"/>
        <c:auto val="1"/>
        <c:lblAlgn val="ctr"/>
        <c:lblOffset val="100"/>
        <c:noMultiLvlLbl val="0"/>
      </c:catAx>
      <c:valAx>
        <c:axId val="1040174200"/>
        <c:scaling>
          <c:orientation val="minMax"/>
        </c:scaling>
        <c:delete val="1"/>
        <c:axPos val="l"/>
        <c:numFmt formatCode="0%" sourceLinked="1"/>
        <c:majorTickMark val="none"/>
        <c:minorTickMark val="none"/>
        <c:tickLblPos val="nextTo"/>
        <c:crossAx val="10401810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422367457841734"/>
          <c:y val="7.2338480762304161E-2"/>
          <c:w val="0.7711190323878363"/>
          <c:h val="0.76290798805690874"/>
        </c:manualLayout>
      </c:layout>
      <c:barChart>
        <c:barDir val="col"/>
        <c:grouping val="percentStacked"/>
        <c:varyColors val="0"/>
        <c:ser>
          <c:idx val="0"/>
          <c:order val="0"/>
          <c:tx>
            <c:strRef>
              <c:f>Sheet1!$B$1</c:f>
              <c:strCache>
                <c:ptCount val="1"/>
                <c:pt idx="0">
                  <c:v>Very low food security</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0"/>
                <c:pt idx="0">
                  <c:v>Manchester</c:v>
                </c:pt>
                <c:pt idx="1">
                  <c:v>Salford</c:v>
                </c:pt>
                <c:pt idx="2">
                  <c:v>Bolton </c:v>
                </c:pt>
                <c:pt idx="3">
                  <c:v>Rochdale</c:v>
                </c:pt>
                <c:pt idx="4">
                  <c:v>Tameside </c:v>
                </c:pt>
                <c:pt idx="5">
                  <c:v>Oldham</c:v>
                </c:pt>
                <c:pt idx="6">
                  <c:v>Wigan</c:v>
                </c:pt>
                <c:pt idx="7">
                  <c:v>Bury</c:v>
                </c:pt>
                <c:pt idx="8">
                  <c:v>Trafford</c:v>
                </c:pt>
                <c:pt idx="9">
                  <c:v>Stockport</c:v>
                </c:pt>
              </c:strCache>
            </c:strRef>
          </c:cat>
          <c:val>
            <c:numRef>
              <c:f>Sheet1!$B$2:$B$14</c:f>
              <c:numCache>
                <c:formatCode>0%</c:formatCode>
                <c:ptCount val="10"/>
                <c:pt idx="0">
                  <c:v>0.31</c:v>
                </c:pt>
                <c:pt idx="1">
                  <c:v>0.26</c:v>
                </c:pt>
                <c:pt idx="2">
                  <c:v>0.26</c:v>
                </c:pt>
                <c:pt idx="3">
                  <c:v>0.24</c:v>
                </c:pt>
                <c:pt idx="4">
                  <c:v>0.25</c:v>
                </c:pt>
                <c:pt idx="5">
                  <c:v>0.22</c:v>
                </c:pt>
                <c:pt idx="6">
                  <c:v>0.21</c:v>
                </c:pt>
                <c:pt idx="7">
                  <c:v>0.2</c:v>
                </c:pt>
                <c:pt idx="8">
                  <c:v>0.15</c:v>
                </c:pt>
                <c:pt idx="9">
                  <c:v>0.15</c:v>
                </c:pt>
              </c:numCache>
            </c:numRef>
          </c:val>
          <c:extLst>
            <c:ext xmlns:c16="http://schemas.microsoft.com/office/drawing/2014/chart" uri="{C3380CC4-5D6E-409C-BE32-E72D297353CC}">
              <c16:uniqueId val="{00000000-9744-469F-9C3F-3FB3EC5E23A4}"/>
            </c:ext>
          </c:extLst>
        </c:ser>
        <c:ser>
          <c:idx val="1"/>
          <c:order val="1"/>
          <c:tx>
            <c:strRef>
              <c:f>Sheet1!$C$1</c:f>
              <c:strCache>
                <c:ptCount val="1"/>
                <c:pt idx="0">
                  <c:v>Low food security </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0"/>
                <c:pt idx="0">
                  <c:v>Manchester</c:v>
                </c:pt>
                <c:pt idx="1">
                  <c:v>Salford</c:v>
                </c:pt>
                <c:pt idx="2">
                  <c:v>Bolton </c:v>
                </c:pt>
                <c:pt idx="3">
                  <c:v>Rochdale</c:v>
                </c:pt>
                <c:pt idx="4">
                  <c:v>Tameside </c:v>
                </c:pt>
                <c:pt idx="5">
                  <c:v>Oldham</c:v>
                </c:pt>
                <c:pt idx="6">
                  <c:v>Wigan</c:v>
                </c:pt>
                <c:pt idx="7">
                  <c:v>Bury</c:v>
                </c:pt>
                <c:pt idx="8">
                  <c:v>Trafford</c:v>
                </c:pt>
                <c:pt idx="9">
                  <c:v>Stockport</c:v>
                </c:pt>
              </c:strCache>
            </c:strRef>
          </c:cat>
          <c:val>
            <c:numRef>
              <c:f>Sheet1!$C$2:$C$14</c:f>
              <c:numCache>
                <c:formatCode>0%</c:formatCode>
                <c:ptCount val="10"/>
                <c:pt idx="0">
                  <c:v>0.17</c:v>
                </c:pt>
                <c:pt idx="1">
                  <c:v>0.19</c:v>
                </c:pt>
                <c:pt idx="2">
                  <c:v>0.17</c:v>
                </c:pt>
                <c:pt idx="3">
                  <c:v>0.18</c:v>
                </c:pt>
                <c:pt idx="4">
                  <c:v>0.16</c:v>
                </c:pt>
                <c:pt idx="5">
                  <c:v>0.18</c:v>
                </c:pt>
                <c:pt idx="6">
                  <c:v>0.15</c:v>
                </c:pt>
                <c:pt idx="7">
                  <c:v>0.15</c:v>
                </c:pt>
                <c:pt idx="8">
                  <c:v>0.15</c:v>
                </c:pt>
                <c:pt idx="9">
                  <c:v>0.13</c:v>
                </c:pt>
              </c:numCache>
            </c:numRef>
          </c:val>
          <c:extLst>
            <c:ext xmlns:c16="http://schemas.microsoft.com/office/drawing/2014/chart" uri="{C3380CC4-5D6E-409C-BE32-E72D297353CC}">
              <c16:uniqueId val="{00000001-9744-469F-9C3F-3FB3EC5E23A4}"/>
            </c:ext>
          </c:extLst>
        </c:ser>
        <c:ser>
          <c:idx val="2"/>
          <c:order val="2"/>
          <c:tx>
            <c:strRef>
              <c:f>Sheet1!$D$1</c:f>
              <c:strCache>
                <c:ptCount val="1"/>
                <c:pt idx="0">
                  <c:v>Marginal food security</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0"/>
                <c:pt idx="0">
                  <c:v>Manchester</c:v>
                </c:pt>
                <c:pt idx="1">
                  <c:v>Salford</c:v>
                </c:pt>
                <c:pt idx="2">
                  <c:v>Bolton </c:v>
                </c:pt>
                <c:pt idx="3">
                  <c:v>Rochdale</c:v>
                </c:pt>
                <c:pt idx="4">
                  <c:v>Tameside </c:v>
                </c:pt>
                <c:pt idx="5">
                  <c:v>Oldham</c:v>
                </c:pt>
                <c:pt idx="6">
                  <c:v>Wigan</c:v>
                </c:pt>
                <c:pt idx="7">
                  <c:v>Bury</c:v>
                </c:pt>
                <c:pt idx="8">
                  <c:v>Trafford</c:v>
                </c:pt>
                <c:pt idx="9">
                  <c:v>Stockport</c:v>
                </c:pt>
              </c:strCache>
            </c:strRef>
          </c:cat>
          <c:val>
            <c:numRef>
              <c:f>Sheet1!$D$2:$D$14</c:f>
              <c:numCache>
                <c:formatCode>0%</c:formatCode>
                <c:ptCount val="10"/>
                <c:pt idx="0">
                  <c:v>0.14000000000000001</c:v>
                </c:pt>
                <c:pt idx="1">
                  <c:v>0.13</c:v>
                </c:pt>
                <c:pt idx="2">
                  <c:v>0.16</c:v>
                </c:pt>
                <c:pt idx="3">
                  <c:v>0.14000000000000001</c:v>
                </c:pt>
                <c:pt idx="4">
                  <c:v>0.14000000000000001</c:v>
                </c:pt>
                <c:pt idx="5">
                  <c:v>0.13</c:v>
                </c:pt>
                <c:pt idx="6">
                  <c:v>0.16</c:v>
                </c:pt>
                <c:pt idx="7">
                  <c:v>0.11</c:v>
                </c:pt>
                <c:pt idx="8">
                  <c:v>0.12</c:v>
                </c:pt>
                <c:pt idx="9">
                  <c:v>0.11</c:v>
                </c:pt>
              </c:numCache>
            </c:numRef>
          </c:val>
          <c:extLst>
            <c:ext xmlns:c16="http://schemas.microsoft.com/office/drawing/2014/chart" uri="{C3380CC4-5D6E-409C-BE32-E72D297353CC}">
              <c16:uniqueId val="{00000002-9744-469F-9C3F-3FB3EC5E23A4}"/>
            </c:ext>
          </c:extLst>
        </c:ser>
        <c:ser>
          <c:idx val="3"/>
          <c:order val="3"/>
          <c:tx>
            <c:strRef>
              <c:f>Sheet1!$E$1</c:f>
              <c:strCache>
                <c:ptCount val="1"/>
                <c:pt idx="0">
                  <c:v>High food security</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0"/>
                <c:pt idx="0">
                  <c:v>Manchester</c:v>
                </c:pt>
                <c:pt idx="1">
                  <c:v>Salford</c:v>
                </c:pt>
                <c:pt idx="2">
                  <c:v>Bolton </c:v>
                </c:pt>
                <c:pt idx="3">
                  <c:v>Rochdale</c:v>
                </c:pt>
                <c:pt idx="4">
                  <c:v>Tameside </c:v>
                </c:pt>
                <c:pt idx="5">
                  <c:v>Oldham</c:v>
                </c:pt>
                <c:pt idx="6">
                  <c:v>Wigan</c:v>
                </c:pt>
                <c:pt idx="7">
                  <c:v>Bury</c:v>
                </c:pt>
                <c:pt idx="8">
                  <c:v>Trafford</c:v>
                </c:pt>
                <c:pt idx="9">
                  <c:v>Stockport</c:v>
                </c:pt>
              </c:strCache>
            </c:strRef>
          </c:cat>
          <c:val>
            <c:numRef>
              <c:f>Sheet1!$E$2:$E$14</c:f>
              <c:numCache>
                <c:formatCode>0%</c:formatCode>
                <c:ptCount val="10"/>
                <c:pt idx="0">
                  <c:v>0.38</c:v>
                </c:pt>
                <c:pt idx="1">
                  <c:v>0.41</c:v>
                </c:pt>
                <c:pt idx="2">
                  <c:v>0.41</c:v>
                </c:pt>
                <c:pt idx="3">
                  <c:v>0.39</c:v>
                </c:pt>
                <c:pt idx="4">
                  <c:v>0.45</c:v>
                </c:pt>
                <c:pt idx="5">
                  <c:v>0.47</c:v>
                </c:pt>
                <c:pt idx="6">
                  <c:v>0.49</c:v>
                </c:pt>
                <c:pt idx="7">
                  <c:v>0.54</c:v>
                </c:pt>
                <c:pt idx="8">
                  <c:v>0.57999999999999996</c:v>
                </c:pt>
                <c:pt idx="9">
                  <c:v>0.61</c:v>
                </c:pt>
              </c:numCache>
            </c:numRef>
          </c:val>
          <c:extLst>
            <c:ext xmlns:c16="http://schemas.microsoft.com/office/drawing/2014/chart" uri="{C3380CC4-5D6E-409C-BE32-E72D297353CC}">
              <c16:uniqueId val="{00000003-9744-469F-9C3F-3FB3EC5E23A4}"/>
            </c:ext>
          </c:extLst>
        </c:ser>
        <c:dLbls>
          <c:dLblPos val="ctr"/>
          <c:showLegendKey val="0"/>
          <c:showVal val="1"/>
          <c:showCatName val="0"/>
          <c:showSerName val="0"/>
          <c:showPercent val="0"/>
          <c:showBubbleSize val="0"/>
        </c:dLbls>
        <c:gapWidth val="50"/>
        <c:overlap val="100"/>
        <c:axId val="1040181088"/>
        <c:axId val="1040174200"/>
      </c:barChart>
      <c:catAx>
        <c:axId val="1040181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040174200"/>
        <c:crosses val="autoZero"/>
        <c:auto val="1"/>
        <c:lblAlgn val="ctr"/>
        <c:lblOffset val="100"/>
        <c:noMultiLvlLbl val="0"/>
      </c:catAx>
      <c:valAx>
        <c:axId val="1040174200"/>
        <c:scaling>
          <c:orientation val="minMax"/>
        </c:scaling>
        <c:delete val="1"/>
        <c:axPos val="l"/>
        <c:numFmt formatCode="0%" sourceLinked="1"/>
        <c:majorTickMark val="none"/>
        <c:minorTickMark val="none"/>
        <c:tickLblPos val="nextTo"/>
        <c:crossAx val="1040181088"/>
        <c:crosses val="autoZero"/>
        <c:crossBetween val="between"/>
      </c:valAx>
      <c:spPr>
        <a:noFill/>
        <a:ln>
          <a:noFill/>
        </a:ln>
        <a:effectLst/>
      </c:spPr>
    </c:plotArea>
    <c:legend>
      <c:legendPos val="b"/>
      <c:layout>
        <c:manualLayout>
          <c:xMode val="edge"/>
          <c:yMode val="edge"/>
          <c:x val="6.5809432108210053E-3"/>
          <c:y val="8.6539512294047816E-3"/>
          <c:w val="0.99010311216044211"/>
          <c:h val="6.4896339831088903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441955312631892"/>
          <c:y val="3.8049240638468068E-2"/>
          <c:w val="0.80558044687368113"/>
          <c:h val="0.75283900897130418"/>
        </c:manualLayout>
      </c:layout>
      <c:barChart>
        <c:barDir val="col"/>
        <c:grouping val="percentStacked"/>
        <c:varyColors val="0"/>
        <c:ser>
          <c:idx val="0"/>
          <c:order val="0"/>
          <c:tx>
            <c:strRef>
              <c:f>Sheet1!$B$1</c:f>
              <c:strCache>
                <c:ptCount val="1"/>
                <c:pt idx="0">
                  <c:v>Don't know / Prefer not to say</c:v>
                </c:pt>
              </c:strCache>
            </c:strRef>
          </c:tx>
          <c:spPr>
            <a:solidFill>
              <a:schemeClr val="bg1">
                <a:lumMod val="75000"/>
              </a:schemeClr>
            </a:solidFill>
            <a:ln>
              <a:noFill/>
            </a:ln>
            <a:effectLst/>
          </c:spPr>
          <c:invertIfNegative val="0"/>
          <c:dLbls>
            <c:delete val="1"/>
          </c:dLbls>
          <c:cat>
            <c:strRef>
              <c:f>Sheet1!$A$2:$A$6</c:f>
              <c:strCache>
                <c:ptCount val="5"/>
                <c:pt idx="0">
                  <c:v>GM September (S3)</c:v>
                </c:pt>
                <c:pt idx="1">
                  <c:v>GM November (S4)</c:v>
                </c:pt>
                <c:pt idx="2">
                  <c:v>GM December 
(S5)</c:v>
                </c:pt>
                <c:pt idx="3">
                  <c:v>GM March
(S6)</c:v>
                </c:pt>
                <c:pt idx="4">
                  <c:v>GB Benchmark</c:v>
                </c:pt>
              </c:strCache>
            </c:strRef>
          </c:cat>
          <c:val>
            <c:numRef>
              <c:f>Sheet1!$B$2:$B$6</c:f>
              <c:numCache>
                <c:formatCode>0%</c:formatCode>
                <c:ptCount val="5"/>
                <c:pt idx="0">
                  <c:v>0.01</c:v>
                </c:pt>
                <c:pt idx="1">
                  <c:v>0.01</c:v>
                </c:pt>
                <c:pt idx="2">
                  <c:v>0</c:v>
                </c:pt>
                <c:pt idx="3">
                  <c:v>0.01</c:v>
                </c:pt>
                <c:pt idx="4">
                  <c:v>0.03</c:v>
                </c:pt>
              </c:numCache>
            </c:numRef>
          </c:val>
          <c:extLst>
            <c:ext xmlns:c16="http://schemas.microsoft.com/office/drawing/2014/chart" uri="{C3380CC4-5D6E-409C-BE32-E72D297353CC}">
              <c16:uniqueId val="{00000000-1EE0-47D0-A30F-ED7907AAE6B6}"/>
            </c:ext>
          </c:extLst>
        </c:ser>
        <c:ser>
          <c:idx val="1"/>
          <c:order val="1"/>
          <c:tx>
            <c:strRef>
              <c:f>Sheet1!$C$1</c:f>
              <c:strCache>
                <c:ptCount val="1"/>
                <c:pt idx="0">
                  <c:v>Not at all worried</c:v>
                </c:pt>
              </c:strCache>
            </c:strRef>
          </c:tx>
          <c:spPr>
            <a:solidFill>
              <a:srgbClr val="009690"/>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1-AC8D-4DBE-B579-59899F976A6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GM September (S3)</c:v>
                </c:pt>
                <c:pt idx="1">
                  <c:v>GM November (S4)</c:v>
                </c:pt>
                <c:pt idx="2">
                  <c:v>GM December 
(S5)</c:v>
                </c:pt>
                <c:pt idx="3">
                  <c:v>GM March
(S6)</c:v>
                </c:pt>
                <c:pt idx="4">
                  <c:v>GB Benchmark</c:v>
                </c:pt>
              </c:strCache>
            </c:strRef>
          </c:cat>
          <c:val>
            <c:numRef>
              <c:f>Sheet1!$C$2:$C$6</c:f>
              <c:numCache>
                <c:formatCode>0%</c:formatCode>
                <c:ptCount val="5"/>
                <c:pt idx="0">
                  <c:v>2.5901302332270702E-2</c:v>
                </c:pt>
                <c:pt idx="1">
                  <c:v>3.7778162430149302E-2</c:v>
                </c:pt>
                <c:pt idx="2">
                  <c:v>5.6469942465730401E-2</c:v>
                </c:pt>
                <c:pt idx="3">
                  <c:v>4.9688703940009002E-2</c:v>
                </c:pt>
                <c:pt idx="4">
                  <c:v>0.06</c:v>
                </c:pt>
              </c:numCache>
            </c:numRef>
          </c:val>
          <c:extLst>
            <c:ext xmlns:c16="http://schemas.microsoft.com/office/drawing/2014/chart" uri="{C3380CC4-5D6E-409C-BE32-E72D297353CC}">
              <c16:uniqueId val="{00000001-1EE0-47D0-A30F-ED7907AAE6B6}"/>
            </c:ext>
          </c:extLst>
        </c:ser>
        <c:ser>
          <c:idx val="2"/>
          <c:order val="2"/>
          <c:tx>
            <c:strRef>
              <c:f>Sheet1!$D$1</c:f>
              <c:strCache>
                <c:ptCount val="1"/>
                <c:pt idx="0">
                  <c:v>Not that worried</c:v>
                </c:pt>
              </c:strCache>
            </c:strRef>
          </c:tx>
          <c:spPr>
            <a:solidFill>
              <a:srgbClr val="61D1C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GM September (S3)</c:v>
                </c:pt>
                <c:pt idx="1">
                  <c:v>GM November (S4)</c:v>
                </c:pt>
                <c:pt idx="2">
                  <c:v>GM December 
(S5)</c:v>
                </c:pt>
                <c:pt idx="3">
                  <c:v>GM March
(S6)</c:v>
                </c:pt>
                <c:pt idx="4">
                  <c:v>GB Benchmark</c:v>
                </c:pt>
              </c:strCache>
            </c:strRef>
          </c:cat>
          <c:val>
            <c:numRef>
              <c:f>Sheet1!$D$2:$D$6</c:f>
              <c:numCache>
                <c:formatCode>0%</c:formatCode>
                <c:ptCount val="5"/>
                <c:pt idx="0">
                  <c:v>6.9693175719316103E-2</c:v>
                </c:pt>
                <c:pt idx="1">
                  <c:v>7.6953766892624995E-2</c:v>
                </c:pt>
                <c:pt idx="2">
                  <c:v>0.11292128694777399</c:v>
                </c:pt>
                <c:pt idx="3">
                  <c:v>0.102496180590765</c:v>
                </c:pt>
                <c:pt idx="4">
                  <c:v>0.05</c:v>
                </c:pt>
              </c:numCache>
            </c:numRef>
          </c:val>
          <c:extLst>
            <c:ext xmlns:c16="http://schemas.microsoft.com/office/drawing/2014/chart" uri="{C3380CC4-5D6E-409C-BE32-E72D297353CC}">
              <c16:uniqueId val="{00000002-1EE0-47D0-A30F-ED7907AAE6B6}"/>
            </c:ext>
          </c:extLst>
        </c:ser>
        <c:ser>
          <c:idx val="3"/>
          <c:order val="3"/>
          <c:tx>
            <c:strRef>
              <c:f>Sheet1!$E$1</c:f>
              <c:strCache>
                <c:ptCount val="1"/>
                <c:pt idx="0">
                  <c:v>Neither worried nor not worried</c:v>
                </c:pt>
              </c:strCache>
            </c:strRef>
          </c:tx>
          <c:spPr>
            <a:solidFill>
              <a:schemeClr val="bg2"/>
            </a:solidFill>
            <a:ln>
              <a:noFill/>
            </a:ln>
            <a:effectLst/>
          </c:spPr>
          <c:invertIfNegative val="0"/>
          <c:dPt>
            <c:idx val="0"/>
            <c:invertIfNegative val="0"/>
            <c:bubble3D val="0"/>
            <c:extLst>
              <c:ext xmlns:c16="http://schemas.microsoft.com/office/drawing/2014/chart" uri="{C3380CC4-5D6E-409C-BE32-E72D297353CC}">
                <c16:uniqueId val="{00000004-1EE0-47D0-A30F-ED7907AAE6B6}"/>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GM September (S3)</c:v>
                </c:pt>
                <c:pt idx="1">
                  <c:v>GM November (S4)</c:v>
                </c:pt>
                <c:pt idx="2">
                  <c:v>GM December 
(S5)</c:v>
                </c:pt>
                <c:pt idx="3">
                  <c:v>GM March
(S6)</c:v>
                </c:pt>
                <c:pt idx="4">
                  <c:v>GB Benchmark</c:v>
                </c:pt>
              </c:strCache>
            </c:strRef>
          </c:cat>
          <c:val>
            <c:numRef>
              <c:f>Sheet1!$E$2:$E$6</c:f>
              <c:numCache>
                <c:formatCode>0%</c:formatCode>
                <c:ptCount val="5"/>
                <c:pt idx="0">
                  <c:v>7.8338513570145304E-2</c:v>
                </c:pt>
                <c:pt idx="1">
                  <c:v>7.4730050956736904E-2</c:v>
                </c:pt>
                <c:pt idx="2">
                  <c:v>0.115414868003961</c:v>
                </c:pt>
                <c:pt idx="3">
                  <c:v>0.116173632621069</c:v>
                </c:pt>
                <c:pt idx="4">
                  <c:v>0.18</c:v>
                </c:pt>
              </c:numCache>
            </c:numRef>
          </c:val>
          <c:extLst>
            <c:ext xmlns:c16="http://schemas.microsoft.com/office/drawing/2014/chart" uri="{C3380CC4-5D6E-409C-BE32-E72D297353CC}">
              <c16:uniqueId val="{00000005-1EE0-47D0-A30F-ED7907AAE6B6}"/>
            </c:ext>
          </c:extLst>
        </c:ser>
        <c:ser>
          <c:idx val="4"/>
          <c:order val="4"/>
          <c:tx>
            <c:strRef>
              <c:f>Sheet1!$F$1</c:f>
              <c:strCache>
                <c:ptCount val="1"/>
                <c:pt idx="0">
                  <c:v>Somewhat worried</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GM September (S3)</c:v>
                </c:pt>
                <c:pt idx="1">
                  <c:v>GM November (S4)</c:v>
                </c:pt>
                <c:pt idx="2">
                  <c:v>GM December 
(S5)</c:v>
                </c:pt>
                <c:pt idx="3">
                  <c:v>GM March
(S6)</c:v>
                </c:pt>
                <c:pt idx="4">
                  <c:v>GB Benchmark</c:v>
                </c:pt>
              </c:strCache>
            </c:strRef>
          </c:cat>
          <c:val>
            <c:numRef>
              <c:f>Sheet1!$F$2:$F$6</c:f>
              <c:numCache>
                <c:formatCode>0%</c:formatCode>
                <c:ptCount val="5"/>
                <c:pt idx="0">
                  <c:v>0.41894038791254301</c:v>
                </c:pt>
                <c:pt idx="1">
                  <c:v>0.46146383158502202</c:v>
                </c:pt>
                <c:pt idx="2">
                  <c:v>0.41817545618056301</c:v>
                </c:pt>
                <c:pt idx="3">
                  <c:v>0.42178535051064497</c:v>
                </c:pt>
                <c:pt idx="4">
                  <c:v>0.48</c:v>
                </c:pt>
              </c:numCache>
            </c:numRef>
          </c:val>
          <c:extLst>
            <c:ext xmlns:c16="http://schemas.microsoft.com/office/drawing/2014/chart" uri="{C3380CC4-5D6E-409C-BE32-E72D297353CC}">
              <c16:uniqueId val="{00000001-5E1C-46E5-AD6E-363A08CE90AA}"/>
            </c:ext>
          </c:extLst>
        </c:ser>
        <c:ser>
          <c:idx val="5"/>
          <c:order val="5"/>
          <c:tx>
            <c:strRef>
              <c:f>Sheet1!$G$1</c:f>
              <c:strCache>
                <c:ptCount val="1"/>
                <c:pt idx="0">
                  <c:v>Very worried</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GM September (S3)</c:v>
                </c:pt>
                <c:pt idx="1">
                  <c:v>GM November (S4)</c:v>
                </c:pt>
                <c:pt idx="2">
                  <c:v>GM December 
(S5)</c:v>
                </c:pt>
                <c:pt idx="3">
                  <c:v>GM March
(S6)</c:v>
                </c:pt>
                <c:pt idx="4">
                  <c:v>GB Benchmark</c:v>
                </c:pt>
              </c:strCache>
            </c:strRef>
          </c:cat>
          <c:val>
            <c:numRef>
              <c:f>Sheet1!$G$2:$G$6</c:f>
              <c:numCache>
                <c:formatCode>0%</c:formatCode>
                <c:ptCount val="5"/>
                <c:pt idx="0">
                  <c:v>0.39212882399837101</c:v>
                </c:pt>
                <c:pt idx="1">
                  <c:v>0.340015419647617</c:v>
                </c:pt>
                <c:pt idx="2">
                  <c:v>0.29342486334015999</c:v>
                </c:pt>
                <c:pt idx="3">
                  <c:v>0.30191385014462202</c:v>
                </c:pt>
                <c:pt idx="4">
                  <c:v>0.21</c:v>
                </c:pt>
              </c:numCache>
            </c:numRef>
          </c:val>
          <c:extLst>
            <c:ext xmlns:c16="http://schemas.microsoft.com/office/drawing/2014/chart" uri="{C3380CC4-5D6E-409C-BE32-E72D297353CC}">
              <c16:uniqueId val="{00000002-5E1C-46E5-AD6E-363A08CE90AA}"/>
            </c:ext>
          </c:extLst>
        </c:ser>
        <c:dLbls>
          <c:dLblPos val="ctr"/>
          <c:showLegendKey val="0"/>
          <c:showVal val="1"/>
          <c:showCatName val="0"/>
          <c:showSerName val="0"/>
          <c:showPercent val="0"/>
          <c:showBubbleSize val="0"/>
        </c:dLbls>
        <c:gapWidth val="75"/>
        <c:overlap val="100"/>
        <c:axId val="1948619855"/>
        <c:axId val="1948612367"/>
      </c:barChart>
      <c:catAx>
        <c:axId val="1948619855"/>
        <c:scaling>
          <c:orientation val="minMax"/>
        </c:scaling>
        <c:delete val="0"/>
        <c:axPos val="b"/>
        <c:numFmt formatCode="General" sourceLinked="1"/>
        <c:majorTickMark val="out"/>
        <c:minorTickMark val="none"/>
        <c:tickLblPos val="nextTo"/>
        <c:spPr>
          <a:noFill/>
          <a:ln w="9525" cap="flat" cmpd="sng" algn="ctr">
            <a:solidFill>
              <a:schemeClr val="accent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948612367"/>
        <c:crosses val="autoZero"/>
        <c:auto val="1"/>
        <c:lblAlgn val="ctr"/>
        <c:lblOffset val="100"/>
        <c:noMultiLvlLbl val="0"/>
      </c:catAx>
      <c:valAx>
        <c:axId val="1948612367"/>
        <c:scaling>
          <c:orientation val="minMax"/>
        </c:scaling>
        <c:delete val="1"/>
        <c:axPos val="l"/>
        <c:numFmt formatCode="0%" sourceLinked="1"/>
        <c:majorTickMark val="none"/>
        <c:minorTickMark val="none"/>
        <c:tickLblPos val="nextTo"/>
        <c:crossAx val="1948619855"/>
        <c:crosses val="autoZero"/>
        <c:crossBetween val="between"/>
      </c:valAx>
      <c:spPr>
        <a:noFill/>
        <a:ln>
          <a:noFill/>
        </a:ln>
        <a:effectLst/>
      </c:spPr>
    </c:plotArea>
    <c:legend>
      <c:legendPos val="r"/>
      <c:layout>
        <c:manualLayout>
          <c:xMode val="edge"/>
          <c:yMode val="edge"/>
          <c:x val="6.7874504308379473E-3"/>
          <c:y val="5.9753744308279719E-2"/>
          <c:w val="0.18778029190771567"/>
          <c:h val="0.73424540856172493"/>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469252855070487"/>
          <c:y val="4.0716209141570037E-2"/>
          <c:w val="0.64932952098634333"/>
          <c:h val="0.84884987508297538"/>
        </c:manualLayout>
      </c:layout>
      <c:barChart>
        <c:barDir val="col"/>
        <c:grouping val="percentStacked"/>
        <c:varyColors val="0"/>
        <c:ser>
          <c:idx val="0"/>
          <c:order val="0"/>
          <c:tx>
            <c:strRef>
              <c:f>Sheet1!$B$1</c:f>
              <c:strCache>
                <c:ptCount val="1"/>
                <c:pt idx="0">
                  <c:v>Don't know / Prefer not to say</c:v>
                </c:pt>
              </c:strCache>
            </c:strRef>
          </c:tx>
          <c:spPr>
            <a:solidFill>
              <a:schemeClr val="bg1">
                <a:lumMod val="75000"/>
              </a:schemeClr>
            </a:solidFill>
            <a:ln>
              <a:noFill/>
            </a:ln>
            <a:effectLst/>
          </c:spPr>
          <c:invertIfNegative val="0"/>
          <c:dLbls>
            <c:delete val="1"/>
          </c:dLbls>
          <c:cat>
            <c:strRef>
              <c:f>Sheet1!$A$4:$A$9</c:f>
              <c:strCache>
                <c:ptCount val="6"/>
                <c:pt idx="0">
                  <c:v>I have cut the size of / skipped meals</c:v>
                </c:pt>
                <c:pt idx="1">
                  <c:v>Low life satisfaction (0-4)</c:v>
                </c:pt>
                <c:pt idx="2">
                  <c:v>Low happiness (0-4)</c:v>
                </c:pt>
                <c:pt idx="3">
                  <c:v>Low 'Life is worthwhile' (0-4)</c:v>
                </c:pt>
                <c:pt idx="4">
                  <c:v>I have not eaten all day for lack of money </c:v>
                </c:pt>
                <c:pt idx="5">
                  <c:v>High anxiety (6-10) </c:v>
                </c:pt>
              </c:strCache>
            </c:strRef>
          </c:cat>
          <c:val>
            <c:numRef>
              <c:f>Sheet1!$B$4:$B$9</c:f>
              <c:numCache>
                <c:formatCode>0%</c:formatCode>
                <c:ptCount val="6"/>
                <c:pt idx="1">
                  <c:v>6.02400142512144E-3</c:v>
                </c:pt>
                <c:pt idx="2">
                  <c:v>1.14243866095422E-2</c:v>
                </c:pt>
                <c:pt idx="3">
                  <c:v>1.19392358658918E-2</c:v>
                </c:pt>
                <c:pt idx="4">
                  <c:v>1.6701756881475599E-2</c:v>
                </c:pt>
              </c:numCache>
            </c:numRef>
          </c:val>
          <c:extLst>
            <c:ext xmlns:c16="http://schemas.microsoft.com/office/drawing/2014/chart" uri="{C3380CC4-5D6E-409C-BE32-E72D297353CC}">
              <c16:uniqueId val="{00000000-2185-43FD-8FCC-24D2C0E79B42}"/>
            </c:ext>
          </c:extLst>
        </c:ser>
        <c:ser>
          <c:idx val="1"/>
          <c:order val="1"/>
          <c:tx>
            <c:strRef>
              <c:f>Sheet1!$C$1</c:f>
              <c:strCache>
                <c:ptCount val="1"/>
                <c:pt idx="0">
                  <c:v>Not at all worried</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Sheet1!$A$4:$A$9</c:f>
              <c:strCache>
                <c:ptCount val="6"/>
                <c:pt idx="0">
                  <c:v>I have cut the size of / skipped meals</c:v>
                </c:pt>
                <c:pt idx="1">
                  <c:v>Low life satisfaction (0-4)</c:v>
                </c:pt>
                <c:pt idx="2">
                  <c:v>Low happiness (0-4)</c:v>
                </c:pt>
                <c:pt idx="3">
                  <c:v>Low 'Life is worthwhile' (0-4)</c:v>
                </c:pt>
                <c:pt idx="4">
                  <c:v>I have not eaten all day for lack of money </c:v>
                </c:pt>
                <c:pt idx="5">
                  <c:v>High anxiety (6-10) </c:v>
                </c:pt>
              </c:strCache>
            </c:strRef>
          </c:cat>
          <c:val>
            <c:numRef>
              <c:f>Sheet1!$C$4:$C$9</c:f>
              <c:numCache>
                <c:formatCode>0%</c:formatCode>
                <c:ptCount val="6"/>
                <c:pt idx="0">
                  <c:v>1.6275148369264799E-2</c:v>
                </c:pt>
                <c:pt idx="1">
                  <c:v>1.42095714988862E-2</c:v>
                </c:pt>
                <c:pt idx="2">
                  <c:v>1.1915537231964901E-2</c:v>
                </c:pt>
                <c:pt idx="3">
                  <c:v>1.3481647215491801E-2</c:v>
                </c:pt>
                <c:pt idx="4">
                  <c:v>3.2223254803215799E-2</c:v>
                </c:pt>
                <c:pt idx="5">
                  <c:v>2.4814397887563101E-2</c:v>
                </c:pt>
              </c:numCache>
            </c:numRef>
          </c:val>
          <c:extLst>
            <c:ext xmlns:c16="http://schemas.microsoft.com/office/drawing/2014/chart" uri="{C3380CC4-5D6E-409C-BE32-E72D297353CC}">
              <c16:uniqueId val="{00000002-2185-43FD-8FCC-24D2C0E79B42}"/>
            </c:ext>
          </c:extLst>
        </c:ser>
        <c:ser>
          <c:idx val="2"/>
          <c:order val="2"/>
          <c:tx>
            <c:strRef>
              <c:f>Sheet1!$D$1</c:f>
              <c:strCache>
                <c:ptCount val="1"/>
                <c:pt idx="0">
                  <c:v>Not that worried</c:v>
                </c:pt>
              </c:strCache>
            </c:strRef>
          </c:tx>
          <c:spPr>
            <a:solidFill>
              <a:srgbClr val="61D1C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Sheet1!$A$4:$A$9</c:f>
              <c:strCache>
                <c:ptCount val="6"/>
                <c:pt idx="0">
                  <c:v>I have cut the size of / skipped meals</c:v>
                </c:pt>
                <c:pt idx="1">
                  <c:v>Low life satisfaction (0-4)</c:v>
                </c:pt>
                <c:pt idx="2">
                  <c:v>Low happiness (0-4)</c:v>
                </c:pt>
                <c:pt idx="3">
                  <c:v>Low 'Life is worthwhile' (0-4)</c:v>
                </c:pt>
                <c:pt idx="4">
                  <c:v>I have not eaten all day for lack of money </c:v>
                </c:pt>
                <c:pt idx="5">
                  <c:v>High anxiety (6-10) </c:v>
                </c:pt>
              </c:strCache>
            </c:strRef>
          </c:cat>
          <c:val>
            <c:numRef>
              <c:f>Sheet1!$D$4:$D$9</c:f>
              <c:numCache>
                <c:formatCode>0%</c:formatCode>
                <c:ptCount val="6"/>
                <c:pt idx="0">
                  <c:v>2.7340966772346501E-2</c:v>
                </c:pt>
                <c:pt idx="1">
                  <c:v>1.63292541977836E-2</c:v>
                </c:pt>
                <c:pt idx="2">
                  <c:v>3.0325844306538601E-2</c:v>
                </c:pt>
                <c:pt idx="3">
                  <c:v>4.55763041225552E-2</c:v>
                </c:pt>
                <c:pt idx="4">
                  <c:v>3.2011938624252598E-2</c:v>
                </c:pt>
                <c:pt idx="5">
                  <c:v>7.5483870989294294E-2</c:v>
                </c:pt>
              </c:numCache>
            </c:numRef>
          </c:val>
          <c:extLst>
            <c:ext xmlns:c16="http://schemas.microsoft.com/office/drawing/2014/chart" uri="{C3380CC4-5D6E-409C-BE32-E72D297353CC}">
              <c16:uniqueId val="{00000003-2185-43FD-8FCC-24D2C0E79B42}"/>
            </c:ext>
          </c:extLst>
        </c:ser>
        <c:ser>
          <c:idx val="3"/>
          <c:order val="3"/>
          <c:tx>
            <c:strRef>
              <c:f>Sheet1!$E$1</c:f>
              <c:strCache>
                <c:ptCount val="1"/>
                <c:pt idx="0">
                  <c:v>Neither worried nor not worried</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Sheet1!$A$4:$A$9</c:f>
              <c:strCache>
                <c:ptCount val="6"/>
                <c:pt idx="0">
                  <c:v>I have cut the size of / skipped meals</c:v>
                </c:pt>
                <c:pt idx="1">
                  <c:v>Low life satisfaction (0-4)</c:v>
                </c:pt>
                <c:pt idx="2">
                  <c:v>Low happiness (0-4)</c:v>
                </c:pt>
                <c:pt idx="3">
                  <c:v>Low 'Life is worthwhile' (0-4)</c:v>
                </c:pt>
                <c:pt idx="4">
                  <c:v>I have not eaten all day for lack of money </c:v>
                </c:pt>
                <c:pt idx="5">
                  <c:v>High anxiety (6-10) </c:v>
                </c:pt>
              </c:strCache>
            </c:strRef>
          </c:cat>
          <c:val>
            <c:numRef>
              <c:f>Sheet1!$E$4:$E$9</c:f>
              <c:numCache>
                <c:formatCode>0%</c:formatCode>
                <c:ptCount val="6"/>
                <c:pt idx="0">
                  <c:v>4.2373809885166397E-2</c:v>
                </c:pt>
                <c:pt idx="1">
                  <c:v>6.6725702540054097E-2</c:v>
                </c:pt>
                <c:pt idx="2">
                  <c:v>5.1287719975246997E-2</c:v>
                </c:pt>
                <c:pt idx="3">
                  <c:v>6.5477901131851701E-2</c:v>
                </c:pt>
                <c:pt idx="4">
                  <c:v>6.6735521434863498E-2</c:v>
                </c:pt>
                <c:pt idx="5">
                  <c:v>8.3551102581649203E-2</c:v>
                </c:pt>
              </c:numCache>
            </c:numRef>
          </c:val>
          <c:extLst>
            <c:ext xmlns:c16="http://schemas.microsoft.com/office/drawing/2014/chart" uri="{C3380CC4-5D6E-409C-BE32-E72D297353CC}">
              <c16:uniqueId val="{00000005-2185-43FD-8FCC-24D2C0E79B42}"/>
            </c:ext>
          </c:extLst>
        </c:ser>
        <c:ser>
          <c:idx val="4"/>
          <c:order val="4"/>
          <c:tx>
            <c:strRef>
              <c:f>Sheet1!$F$1</c:f>
              <c:strCache>
                <c:ptCount val="1"/>
                <c:pt idx="0">
                  <c:v>Somewhat worried</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Sheet1!$A$4:$A$9</c:f>
              <c:strCache>
                <c:ptCount val="6"/>
                <c:pt idx="0">
                  <c:v>I have cut the size of / skipped meals</c:v>
                </c:pt>
                <c:pt idx="1">
                  <c:v>Low life satisfaction (0-4)</c:v>
                </c:pt>
                <c:pt idx="2">
                  <c:v>Low happiness (0-4)</c:v>
                </c:pt>
                <c:pt idx="3">
                  <c:v>Low 'Life is worthwhile' (0-4)</c:v>
                </c:pt>
                <c:pt idx="4">
                  <c:v>I have not eaten all day for lack of money </c:v>
                </c:pt>
                <c:pt idx="5">
                  <c:v>High anxiety (6-10) </c:v>
                </c:pt>
              </c:strCache>
            </c:strRef>
          </c:cat>
          <c:val>
            <c:numRef>
              <c:f>Sheet1!$F$4:$F$9</c:f>
              <c:numCache>
                <c:formatCode>0%</c:formatCode>
                <c:ptCount val="6"/>
                <c:pt idx="0">
                  <c:v>0.309300919139047</c:v>
                </c:pt>
                <c:pt idx="1">
                  <c:v>0.301518653335757</c:v>
                </c:pt>
                <c:pt idx="2">
                  <c:v>0.30665934554714103</c:v>
                </c:pt>
                <c:pt idx="3">
                  <c:v>0.35105999591050902</c:v>
                </c:pt>
                <c:pt idx="4">
                  <c:v>0.244548305393573</c:v>
                </c:pt>
                <c:pt idx="5">
                  <c:v>0.38646083251043201</c:v>
                </c:pt>
              </c:numCache>
            </c:numRef>
          </c:val>
          <c:extLst>
            <c:ext xmlns:c16="http://schemas.microsoft.com/office/drawing/2014/chart" uri="{C3380CC4-5D6E-409C-BE32-E72D297353CC}">
              <c16:uniqueId val="{00000006-2185-43FD-8FCC-24D2C0E79B42}"/>
            </c:ext>
          </c:extLst>
        </c:ser>
        <c:ser>
          <c:idx val="5"/>
          <c:order val="5"/>
          <c:tx>
            <c:strRef>
              <c:f>Sheet1!$G$1</c:f>
              <c:strCache>
                <c:ptCount val="1"/>
                <c:pt idx="0">
                  <c:v>Very worried</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Sheet1!$A$4:$A$9</c:f>
              <c:strCache>
                <c:ptCount val="6"/>
                <c:pt idx="0">
                  <c:v>I have cut the size of / skipped meals</c:v>
                </c:pt>
                <c:pt idx="1">
                  <c:v>Low life satisfaction (0-4)</c:v>
                </c:pt>
                <c:pt idx="2">
                  <c:v>Low happiness (0-4)</c:v>
                </c:pt>
                <c:pt idx="3">
                  <c:v>Low 'Life is worthwhile' (0-4)</c:v>
                </c:pt>
                <c:pt idx="4">
                  <c:v>I have not eaten all day for lack of money </c:v>
                </c:pt>
                <c:pt idx="5">
                  <c:v>High anxiety (6-10) </c:v>
                </c:pt>
              </c:strCache>
            </c:strRef>
          </c:cat>
          <c:val>
            <c:numRef>
              <c:f>Sheet1!$G$4:$G$9</c:f>
              <c:numCache>
                <c:formatCode>0%</c:formatCode>
                <c:ptCount val="6"/>
                <c:pt idx="0">
                  <c:v>0.60276247151526796</c:v>
                </c:pt>
                <c:pt idx="1">
                  <c:v>0.59247601872779299</c:v>
                </c:pt>
                <c:pt idx="2">
                  <c:v>0.58436237314482997</c:v>
                </c:pt>
                <c:pt idx="3">
                  <c:v>0.51246491575370001</c:v>
                </c:pt>
                <c:pt idx="4">
                  <c:v>0.60777922286261998</c:v>
                </c:pt>
                <c:pt idx="5">
                  <c:v>0.42430476030938602</c:v>
                </c:pt>
              </c:numCache>
            </c:numRef>
          </c:val>
          <c:extLst>
            <c:ext xmlns:c16="http://schemas.microsoft.com/office/drawing/2014/chart" uri="{C3380CC4-5D6E-409C-BE32-E72D297353CC}">
              <c16:uniqueId val="{00000007-2185-43FD-8FCC-24D2C0E79B42}"/>
            </c:ext>
          </c:extLst>
        </c:ser>
        <c:dLbls>
          <c:dLblPos val="ctr"/>
          <c:showLegendKey val="0"/>
          <c:showVal val="1"/>
          <c:showCatName val="0"/>
          <c:showSerName val="0"/>
          <c:showPercent val="0"/>
          <c:showBubbleSize val="0"/>
        </c:dLbls>
        <c:gapWidth val="75"/>
        <c:overlap val="100"/>
        <c:axId val="1948619855"/>
        <c:axId val="1948612367"/>
      </c:barChart>
      <c:catAx>
        <c:axId val="1948619855"/>
        <c:scaling>
          <c:orientation val="minMax"/>
        </c:scaling>
        <c:delete val="0"/>
        <c:axPos val="b"/>
        <c:numFmt formatCode="General" sourceLinked="1"/>
        <c:majorTickMark val="out"/>
        <c:minorTickMark val="none"/>
        <c:tickLblPos val="nextTo"/>
        <c:spPr>
          <a:noFill/>
          <a:ln w="9525" cap="flat" cmpd="sng" algn="ctr">
            <a:solidFill>
              <a:schemeClr val="accent1"/>
            </a:solidFill>
            <a:round/>
          </a:ln>
          <a:effectLst/>
        </c:spPr>
        <c:txPr>
          <a:bodyPr rot="-60000000" spcFirstLastPara="1" vertOverflow="ellipsis" vert="horz" wrap="square" anchor="ctr" anchorCtr="1"/>
          <a:lstStyle/>
          <a:p>
            <a:pPr>
              <a:defRPr sz="1050" b="0" i="0" u="none" strike="noStrike" kern="1200" baseline="0">
                <a:solidFill>
                  <a:srgbClr val="5C5B5A"/>
                </a:solidFill>
                <a:latin typeface="+mn-lt"/>
                <a:ea typeface="+mn-ea"/>
                <a:cs typeface="+mn-cs"/>
              </a:defRPr>
            </a:pPr>
            <a:endParaRPr lang="en-US"/>
          </a:p>
        </c:txPr>
        <c:crossAx val="1948612367"/>
        <c:crosses val="autoZero"/>
        <c:auto val="1"/>
        <c:lblAlgn val="ctr"/>
        <c:lblOffset val="100"/>
        <c:noMultiLvlLbl val="0"/>
      </c:catAx>
      <c:valAx>
        <c:axId val="1948612367"/>
        <c:scaling>
          <c:orientation val="minMax"/>
        </c:scaling>
        <c:delete val="1"/>
        <c:axPos val="l"/>
        <c:numFmt formatCode="0%" sourceLinked="1"/>
        <c:majorTickMark val="none"/>
        <c:minorTickMark val="none"/>
        <c:tickLblPos val="nextTo"/>
        <c:crossAx val="1948619855"/>
        <c:crosses val="autoZero"/>
        <c:crossBetween val="between"/>
      </c:valAx>
      <c:spPr>
        <a:noFill/>
        <a:ln>
          <a:noFill/>
        </a:ln>
        <a:effectLst/>
      </c:spPr>
    </c:plotArea>
    <c:legend>
      <c:legendPos val="r"/>
      <c:layout>
        <c:manualLayout>
          <c:xMode val="edge"/>
          <c:yMode val="edge"/>
          <c:x val="6.7874504308379473E-3"/>
          <c:y val="5.9753744308279719E-2"/>
          <c:w val="0.18778029190771567"/>
          <c:h val="0.73424540856172493"/>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441955312631892"/>
          <c:y val="3.8049240638468068E-2"/>
          <c:w val="0.80558044687368113"/>
          <c:h val="0.84884987508297538"/>
        </c:manualLayout>
      </c:layout>
      <c:barChart>
        <c:barDir val="col"/>
        <c:grouping val="percentStacked"/>
        <c:varyColors val="0"/>
        <c:ser>
          <c:idx val="0"/>
          <c:order val="0"/>
          <c:tx>
            <c:strRef>
              <c:f>Sheet1!$B$1</c:f>
              <c:strCache>
                <c:ptCount val="1"/>
                <c:pt idx="0">
                  <c:v>Don't know / Prefer not to say</c:v>
                </c:pt>
              </c:strCache>
            </c:strRef>
          </c:tx>
          <c:spPr>
            <a:solidFill>
              <a:schemeClr val="bg1">
                <a:lumMod val="75000"/>
              </a:schemeClr>
            </a:solidFill>
            <a:ln>
              <a:noFill/>
            </a:ln>
            <a:effectLst/>
          </c:spPr>
          <c:invertIfNegative val="0"/>
          <c:dLbls>
            <c:delete val="1"/>
          </c:dLbls>
          <c:cat>
            <c:strRef>
              <c:f>Sheet1!$A$2</c:f>
              <c:strCache>
                <c:ptCount val="1"/>
                <c:pt idx="0">
                  <c:v>GM March
(S6)</c:v>
                </c:pt>
              </c:strCache>
            </c:strRef>
          </c:cat>
          <c:val>
            <c:numRef>
              <c:f>Sheet1!$B$2</c:f>
              <c:numCache>
                <c:formatCode>0%</c:formatCode>
                <c:ptCount val="1"/>
                <c:pt idx="0">
                  <c:v>0.01</c:v>
                </c:pt>
              </c:numCache>
            </c:numRef>
          </c:val>
          <c:extLst>
            <c:ext xmlns:c16="http://schemas.microsoft.com/office/drawing/2014/chart" uri="{C3380CC4-5D6E-409C-BE32-E72D297353CC}">
              <c16:uniqueId val="{00000000-2870-4053-B8C6-3CD8AE5FC045}"/>
            </c:ext>
          </c:extLst>
        </c:ser>
        <c:ser>
          <c:idx val="1"/>
          <c:order val="1"/>
          <c:tx>
            <c:strRef>
              <c:f>Sheet1!$C$1</c:f>
              <c:strCache>
                <c:ptCount val="1"/>
                <c:pt idx="0">
                  <c:v>Not at all worried</c:v>
                </c:pt>
              </c:strCache>
            </c:strRef>
          </c:tx>
          <c:spPr>
            <a:solidFill>
              <a:srgbClr val="009690"/>
            </a:solidFill>
            <a:ln>
              <a:noFill/>
            </a:ln>
            <a:effectLst/>
          </c:spPr>
          <c:invertIfNegative val="0"/>
          <c:dLbls>
            <c:delete val="1"/>
          </c:dLbls>
          <c:cat>
            <c:strRef>
              <c:f>Sheet1!$A$2</c:f>
              <c:strCache>
                <c:ptCount val="1"/>
                <c:pt idx="0">
                  <c:v>GM March
(S6)</c:v>
                </c:pt>
              </c:strCache>
            </c:strRef>
          </c:cat>
          <c:val>
            <c:numRef>
              <c:f>Sheet1!$C$2</c:f>
              <c:numCache>
                <c:formatCode>0%</c:formatCode>
                <c:ptCount val="1"/>
                <c:pt idx="0">
                  <c:v>4.9688703940009002E-2</c:v>
                </c:pt>
              </c:numCache>
            </c:numRef>
          </c:val>
          <c:extLst>
            <c:ext xmlns:c16="http://schemas.microsoft.com/office/drawing/2014/chart" uri="{C3380CC4-5D6E-409C-BE32-E72D297353CC}">
              <c16:uniqueId val="{00000002-2870-4053-B8C6-3CD8AE5FC045}"/>
            </c:ext>
          </c:extLst>
        </c:ser>
        <c:ser>
          <c:idx val="2"/>
          <c:order val="2"/>
          <c:tx>
            <c:strRef>
              <c:f>Sheet1!$D$1</c:f>
              <c:strCache>
                <c:ptCount val="1"/>
                <c:pt idx="0">
                  <c:v>Not that worried</c:v>
                </c:pt>
              </c:strCache>
            </c:strRef>
          </c:tx>
          <c:spPr>
            <a:solidFill>
              <a:srgbClr val="61D1C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GM March
(S6)</c:v>
                </c:pt>
              </c:strCache>
            </c:strRef>
          </c:cat>
          <c:val>
            <c:numRef>
              <c:f>Sheet1!$D$2</c:f>
              <c:numCache>
                <c:formatCode>0%</c:formatCode>
                <c:ptCount val="1"/>
                <c:pt idx="0">
                  <c:v>0.102496180590765</c:v>
                </c:pt>
              </c:numCache>
            </c:numRef>
          </c:val>
          <c:extLst>
            <c:ext xmlns:c16="http://schemas.microsoft.com/office/drawing/2014/chart" uri="{C3380CC4-5D6E-409C-BE32-E72D297353CC}">
              <c16:uniqueId val="{00000003-2870-4053-B8C6-3CD8AE5FC045}"/>
            </c:ext>
          </c:extLst>
        </c:ser>
        <c:ser>
          <c:idx val="3"/>
          <c:order val="3"/>
          <c:tx>
            <c:strRef>
              <c:f>Sheet1!$E$1</c:f>
              <c:strCache>
                <c:ptCount val="1"/>
                <c:pt idx="0">
                  <c:v>Neither worried nor not worried</c:v>
                </c:pt>
              </c:strCache>
            </c:strRef>
          </c:tx>
          <c:spPr>
            <a:solidFill>
              <a:schemeClr val="bg2"/>
            </a:solidFill>
            <a:ln>
              <a:noFill/>
            </a:ln>
            <a:effectLst/>
          </c:spPr>
          <c:invertIfNegative val="0"/>
          <c:dPt>
            <c:idx val="0"/>
            <c:invertIfNegative val="0"/>
            <c:bubble3D val="0"/>
            <c:extLst>
              <c:ext xmlns:c16="http://schemas.microsoft.com/office/drawing/2014/chart" uri="{C3380CC4-5D6E-409C-BE32-E72D297353CC}">
                <c16:uniqueId val="{00000004-2870-4053-B8C6-3CD8AE5FC045}"/>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GM March
(S6)</c:v>
                </c:pt>
              </c:strCache>
            </c:strRef>
          </c:cat>
          <c:val>
            <c:numRef>
              <c:f>Sheet1!$E$2</c:f>
              <c:numCache>
                <c:formatCode>0%</c:formatCode>
                <c:ptCount val="1"/>
                <c:pt idx="0">
                  <c:v>0.116173632621069</c:v>
                </c:pt>
              </c:numCache>
            </c:numRef>
          </c:val>
          <c:extLst>
            <c:ext xmlns:c16="http://schemas.microsoft.com/office/drawing/2014/chart" uri="{C3380CC4-5D6E-409C-BE32-E72D297353CC}">
              <c16:uniqueId val="{00000005-2870-4053-B8C6-3CD8AE5FC045}"/>
            </c:ext>
          </c:extLst>
        </c:ser>
        <c:ser>
          <c:idx val="4"/>
          <c:order val="4"/>
          <c:tx>
            <c:strRef>
              <c:f>Sheet1!$F$1</c:f>
              <c:strCache>
                <c:ptCount val="1"/>
                <c:pt idx="0">
                  <c:v>Somewhat worried</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GM March
(S6)</c:v>
                </c:pt>
              </c:strCache>
            </c:strRef>
          </c:cat>
          <c:val>
            <c:numRef>
              <c:f>Sheet1!$F$2</c:f>
              <c:numCache>
                <c:formatCode>0%</c:formatCode>
                <c:ptCount val="1"/>
                <c:pt idx="0">
                  <c:v>0.42178535051064497</c:v>
                </c:pt>
              </c:numCache>
            </c:numRef>
          </c:val>
          <c:extLst>
            <c:ext xmlns:c16="http://schemas.microsoft.com/office/drawing/2014/chart" uri="{C3380CC4-5D6E-409C-BE32-E72D297353CC}">
              <c16:uniqueId val="{00000006-2870-4053-B8C6-3CD8AE5FC045}"/>
            </c:ext>
          </c:extLst>
        </c:ser>
        <c:ser>
          <c:idx val="5"/>
          <c:order val="5"/>
          <c:tx>
            <c:strRef>
              <c:f>Sheet1!$G$1</c:f>
              <c:strCache>
                <c:ptCount val="1"/>
                <c:pt idx="0">
                  <c:v>Very worried</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GM March
(S6)</c:v>
                </c:pt>
              </c:strCache>
            </c:strRef>
          </c:cat>
          <c:val>
            <c:numRef>
              <c:f>Sheet1!$G$2</c:f>
              <c:numCache>
                <c:formatCode>0%</c:formatCode>
                <c:ptCount val="1"/>
                <c:pt idx="0">
                  <c:v>0.30191385014462202</c:v>
                </c:pt>
              </c:numCache>
            </c:numRef>
          </c:val>
          <c:extLst>
            <c:ext xmlns:c16="http://schemas.microsoft.com/office/drawing/2014/chart" uri="{C3380CC4-5D6E-409C-BE32-E72D297353CC}">
              <c16:uniqueId val="{00000007-2870-4053-B8C6-3CD8AE5FC045}"/>
            </c:ext>
          </c:extLst>
        </c:ser>
        <c:dLbls>
          <c:dLblPos val="ctr"/>
          <c:showLegendKey val="0"/>
          <c:showVal val="1"/>
          <c:showCatName val="0"/>
          <c:showSerName val="0"/>
          <c:showPercent val="0"/>
          <c:showBubbleSize val="0"/>
        </c:dLbls>
        <c:gapWidth val="75"/>
        <c:overlap val="100"/>
        <c:axId val="1948619855"/>
        <c:axId val="1948612367"/>
      </c:barChart>
      <c:catAx>
        <c:axId val="1948619855"/>
        <c:scaling>
          <c:orientation val="minMax"/>
        </c:scaling>
        <c:delete val="0"/>
        <c:axPos val="b"/>
        <c:numFmt formatCode="General" sourceLinked="1"/>
        <c:majorTickMark val="out"/>
        <c:minorTickMark val="none"/>
        <c:tickLblPos val="nextTo"/>
        <c:spPr>
          <a:noFill/>
          <a:ln w="9525" cap="flat" cmpd="sng" algn="ctr">
            <a:solidFill>
              <a:schemeClr val="accent1"/>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crossAx val="1948612367"/>
        <c:crosses val="autoZero"/>
        <c:auto val="1"/>
        <c:lblAlgn val="ctr"/>
        <c:lblOffset val="100"/>
        <c:noMultiLvlLbl val="0"/>
      </c:catAx>
      <c:valAx>
        <c:axId val="1948612367"/>
        <c:scaling>
          <c:orientation val="minMax"/>
        </c:scaling>
        <c:delete val="1"/>
        <c:axPos val="l"/>
        <c:numFmt formatCode="0%" sourceLinked="1"/>
        <c:majorTickMark val="none"/>
        <c:minorTickMark val="none"/>
        <c:tickLblPos val="nextTo"/>
        <c:crossAx val="1948619855"/>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812042126071017"/>
          <c:y val="7.4699747756185597E-2"/>
          <c:w val="0.5469424574853633"/>
          <c:h val="0.82082417891521475"/>
        </c:manualLayout>
      </c:layout>
      <c:barChart>
        <c:barDir val="bar"/>
        <c:grouping val="percentStacked"/>
        <c:varyColors val="0"/>
        <c:ser>
          <c:idx val="1"/>
          <c:order val="0"/>
          <c:tx>
            <c:strRef>
              <c:f>Sheet1!$A$2</c:f>
              <c:strCache>
                <c:ptCount val="1"/>
                <c:pt idx="0">
                  <c:v>My cost of living has increased</c:v>
                </c:pt>
              </c:strCache>
            </c:strRef>
          </c:tx>
          <c:spPr>
            <a:solidFill>
              <a:srgbClr val="FF0000"/>
            </a:solidFill>
            <a:ln w="19050">
              <a:solidFill>
                <a:schemeClr val="lt1"/>
              </a:solidFill>
            </a:ln>
            <a:effectLst/>
          </c:spPr>
          <c:invertIfNegative val="0"/>
          <c:dPt>
            <c:idx val="0"/>
            <c:invertIfNegative val="0"/>
            <c:bubble3D val="0"/>
            <c:spPr>
              <a:solidFill>
                <a:srgbClr val="FF0000"/>
              </a:solidFill>
              <a:ln w="19050">
                <a:solidFill>
                  <a:schemeClr val="lt1"/>
                </a:solidFill>
              </a:ln>
              <a:effectLst/>
            </c:spPr>
            <c:extLst>
              <c:ext xmlns:c16="http://schemas.microsoft.com/office/drawing/2014/chart" uri="{C3380CC4-5D6E-409C-BE32-E72D297353CC}">
                <c16:uniqueId val="{00000001-3AA4-404F-BD0E-DE5D4DFFE0B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GM September (S3)</c:v>
                </c:pt>
                <c:pt idx="1">
                  <c:v>GM November (S4)</c:v>
                </c:pt>
                <c:pt idx="2">
                  <c:v>GM December (S5)</c:v>
                </c:pt>
                <c:pt idx="3">
                  <c:v>GM March (S6)</c:v>
                </c:pt>
                <c:pt idx="4">
                  <c:v>GB benchmark</c:v>
                </c:pt>
              </c:strCache>
            </c:strRef>
          </c:cat>
          <c:val>
            <c:numRef>
              <c:f>Sheet1!$B$2:$F$2</c:f>
              <c:numCache>
                <c:formatCode>0%</c:formatCode>
                <c:ptCount val="5"/>
                <c:pt idx="0">
                  <c:v>0.84384051695447104</c:v>
                </c:pt>
                <c:pt idx="1">
                  <c:v>0.81386801254924601</c:v>
                </c:pt>
                <c:pt idx="2">
                  <c:v>0.79845895795998201</c:v>
                </c:pt>
                <c:pt idx="3">
                  <c:v>0.74681044175306799</c:v>
                </c:pt>
                <c:pt idx="4">
                  <c:v>0.7</c:v>
                </c:pt>
              </c:numCache>
            </c:numRef>
          </c:val>
          <c:extLst>
            <c:ext xmlns:c16="http://schemas.microsoft.com/office/drawing/2014/chart" uri="{C3380CC4-5D6E-409C-BE32-E72D297353CC}">
              <c16:uniqueId val="{00000002-3AA4-404F-BD0E-DE5D4DFFE0B7}"/>
            </c:ext>
          </c:extLst>
        </c:ser>
        <c:ser>
          <c:idx val="2"/>
          <c:order val="1"/>
          <c:tx>
            <c:strRef>
              <c:f>Sheet1!$A$3</c:f>
              <c:strCache>
                <c:ptCount val="1"/>
                <c:pt idx="0">
                  <c:v>My cost of living has stayed the same</c:v>
                </c:pt>
              </c:strCache>
            </c:strRef>
          </c:tx>
          <c:spPr>
            <a:solidFill>
              <a:srgbClr val="E7E6E6"/>
            </a:solidFill>
            <a:ln w="19050">
              <a:solidFill>
                <a:schemeClr val="lt1"/>
              </a:solidFill>
            </a:ln>
            <a:effectLst/>
          </c:spPr>
          <c:invertIfNegative val="0"/>
          <c:dPt>
            <c:idx val="0"/>
            <c:invertIfNegative val="0"/>
            <c:bubble3D val="0"/>
            <c:spPr>
              <a:solidFill>
                <a:srgbClr val="E7E6E6"/>
              </a:solidFill>
              <a:ln w="19050">
                <a:solidFill>
                  <a:schemeClr val="lt1"/>
                </a:solidFill>
              </a:ln>
              <a:effectLst/>
            </c:spPr>
            <c:extLst>
              <c:ext xmlns:c16="http://schemas.microsoft.com/office/drawing/2014/chart" uri="{C3380CC4-5D6E-409C-BE32-E72D297353CC}">
                <c16:uniqueId val="{00000004-3AA4-404F-BD0E-DE5D4DFFE0B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GM September (S3)</c:v>
                </c:pt>
                <c:pt idx="1">
                  <c:v>GM November (S4)</c:v>
                </c:pt>
                <c:pt idx="2">
                  <c:v>GM December (S5)</c:v>
                </c:pt>
                <c:pt idx="3">
                  <c:v>GM March (S6)</c:v>
                </c:pt>
                <c:pt idx="4">
                  <c:v>GB benchmark</c:v>
                </c:pt>
              </c:strCache>
            </c:strRef>
          </c:cat>
          <c:val>
            <c:numRef>
              <c:f>Sheet1!$B$3:$F$3</c:f>
              <c:numCache>
                <c:formatCode>0%</c:formatCode>
                <c:ptCount val="5"/>
                <c:pt idx="0">
                  <c:v>0.146948080425823</c:v>
                </c:pt>
                <c:pt idx="1">
                  <c:v>0.17530085988438501</c:v>
                </c:pt>
                <c:pt idx="2">
                  <c:v>0.18276271035351499</c:v>
                </c:pt>
                <c:pt idx="3">
                  <c:v>0.236674375231615</c:v>
                </c:pt>
                <c:pt idx="4">
                  <c:v>0.28000000000000003</c:v>
                </c:pt>
              </c:numCache>
            </c:numRef>
          </c:val>
          <c:extLst>
            <c:ext xmlns:c16="http://schemas.microsoft.com/office/drawing/2014/chart" uri="{C3380CC4-5D6E-409C-BE32-E72D297353CC}">
              <c16:uniqueId val="{00000005-3AA4-404F-BD0E-DE5D4DFFE0B7}"/>
            </c:ext>
          </c:extLst>
        </c:ser>
        <c:ser>
          <c:idx val="0"/>
          <c:order val="2"/>
          <c:tx>
            <c:strRef>
              <c:f>Sheet1!$A$4</c:f>
              <c:strCache>
                <c:ptCount val="1"/>
                <c:pt idx="0">
                  <c:v>My cost of living has decreased</c:v>
                </c:pt>
              </c:strCache>
            </c:strRef>
          </c:tx>
          <c:spPr>
            <a:solidFill>
              <a:schemeClr val="accent1"/>
            </a:solidFill>
            <a:ln w="19050">
              <a:solidFill>
                <a:schemeClr val="lt1"/>
              </a:solidFill>
            </a:ln>
            <a:effectLst/>
          </c:spPr>
          <c:invertIfNegative val="0"/>
          <c:dLbls>
            <c:delete val="1"/>
          </c:dLbls>
          <c:cat>
            <c:strRef>
              <c:f>Sheet1!$B$1:$F$1</c:f>
              <c:strCache>
                <c:ptCount val="5"/>
                <c:pt idx="0">
                  <c:v>GM September (S3)</c:v>
                </c:pt>
                <c:pt idx="1">
                  <c:v>GM November (S4)</c:v>
                </c:pt>
                <c:pt idx="2">
                  <c:v>GM December (S5)</c:v>
                </c:pt>
                <c:pt idx="3">
                  <c:v>GM March (S6)</c:v>
                </c:pt>
                <c:pt idx="4">
                  <c:v>GB benchmark</c:v>
                </c:pt>
              </c:strCache>
            </c:strRef>
          </c:cat>
          <c:val>
            <c:numRef>
              <c:f>Sheet1!$B$4:$F$4</c:f>
              <c:numCache>
                <c:formatCode>0%</c:formatCode>
                <c:ptCount val="5"/>
                <c:pt idx="0">
                  <c:v>9.2114026197055096E-3</c:v>
                </c:pt>
                <c:pt idx="1">
                  <c:v>1.0831127566369499E-2</c:v>
                </c:pt>
                <c:pt idx="2">
                  <c:v>1.87783316865042E-2</c:v>
                </c:pt>
                <c:pt idx="3">
                  <c:v>1.65151830153197E-2</c:v>
                </c:pt>
                <c:pt idx="4">
                  <c:v>0.03</c:v>
                </c:pt>
              </c:numCache>
            </c:numRef>
          </c:val>
          <c:extLst>
            <c:ext xmlns:c16="http://schemas.microsoft.com/office/drawing/2014/chart" uri="{C3380CC4-5D6E-409C-BE32-E72D297353CC}">
              <c16:uniqueId val="{00000006-6919-4551-8BE8-5FFF9F013B87}"/>
            </c:ext>
          </c:extLst>
        </c:ser>
        <c:dLbls>
          <c:dLblPos val="ctr"/>
          <c:showLegendKey val="0"/>
          <c:showVal val="1"/>
          <c:showCatName val="0"/>
          <c:showSerName val="0"/>
          <c:showPercent val="0"/>
          <c:showBubbleSize val="0"/>
        </c:dLbls>
        <c:gapWidth val="100"/>
        <c:overlap val="100"/>
        <c:axId val="679964655"/>
        <c:axId val="768089967"/>
      </c:barChart>
      <c:valAx>
        <c:axId val="768089967"/>
        <c:scaling>
          <c:orientation val="minMax"/>
          <c:min val="0"/>
        </c:scaling>
        <c:delete val="1"/>
        <c:axPos val="t"/>
        <c:numFmt formatCode="0%" sourceLinked="1"/>
        <c:majorTickMark val="out"/>
        <c:minorTickMark val="none"/>
        <c:tickLblPos val="nextTo"/>
        <c:crossAx val="679964655"/>
        <c:crosses val="autoZero"/>
        <c:crossBetween val="between"/>
      </c:valAx>
      <c:catAx>
        <c:axId val="679964655"/>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68089967"/>
        <c:crosses val="autoZero"/>
        <c:auto val="1"/>
        <c:lblAlgn val="ctr"/>
        <c:lblOffset val="100"/>
        <c:noMultiLvlLbl val="0"/>
      </c:catAx>
      <c:spPr>
        <a:noFill/>
        <a:ln>
          <a:noFill/>
        </a:ln>
        <a:effectLst/>
      </c:spPr>
    </c:plotArea>
    <c:legend>
      <c:legendPos val="r"/>
      <c:layout>
        <c:manualLayout>
          <c:xMode val="edge"/>
          <c:yMode val="edge"/>
          <c:x val="0"/>
          <c:y val="1.7093585648102396E-2"/>
          <c:w val="0.20248119647995719"/>
          <c:h val="0.9825533642391557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47923547250508"/>
          <c:y val="1.4332222014920331E-2"/>
          <c:w val="0.84176274673708418"/>
          <c:h val="0.78150686401246194"/>
        </c:manualLayout>
      </c:layout>
      <c:barChart>
        <c:barDir val="col"/>
        <c:grouping val="percentStacked"/>
        <c:varyColors val="0"/>
        <c:ser>
          <c:idx val="0"/>
          <c:order val="0"/>
          <c:tx>
            <c:strRef>
              <c:f>Sheet1!$B$1</c:f>
              <c:strCache>
                <c:ptCount val="1"/>
                <c:pt idx="0">
                  <c:v>Don't know</c:v>
                </c:pt>
              </c:strCache>
            </c:strRef>
          </c:tx>
          <c:spPr>
            <a:solidFill>
              <a:srgbClr val="E7E6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Greater Manchester</c:v>
                </c:pt>
                <c:pt idx="1">
                  <c:v>GB Benchmarking</c:v>
                </c:pt>
              </c:strCache>
            </c:strRef>
          </c:cat>
          <c:val>
            <c:numRef>
              <c:f>Sheet1!$B$2:$B$3</c:f>
              <c:numCache>
                <c:formatCode>0%</c:formatCode>
                <c:ptCount val="2"/>
                <c:pt idx="0">
                  <c:v>0.15</c:v>
                </c:pt>
                <c:pt idx="1">
                  <c:v>0.19</c:v>
                </c:pt>
              </c:numCache>
            </c:numRef>
          </c:val>
          <c:extLst>
            <c:ext xmlns:c16="http://schemas.microsoft.com/office/drawing/2014/chart" uri="{C3380CC4-5D6E-409C-BE32-E72D297353CC}">
              <c16:uniqueId val="{00000000-B5E9-49AB-BDBB-123CBBFDF758}"/>
            </c:ext>
          </c:extLst>
        </c:ser>
        <c:ser>
          <c:idx val="1"/>
          <c:order val="1"/>
          <c:tx>
            <c:strRef>
              <c:f>Sheet1!$C$1</c:f>
              <c:strCache>
                <c:ptCount val="1"/>
                <c:pt idx="0">
                  <c:v>No</c:v>
                </c:pt>
              </c:strCache>
            </c:strRef>
          </c:tx>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Greater Manchester</c:v>
                </c:pt>
                <c:pt idx="1">
                  <c:v>GB Benchmarking</c:v>
                </c:pt>
              </c:strCache>
            </c:strRef>
          </c:cat>
          <c:val>
            <c:numRef>
              <c:f>Sheet1!$C$2:$C$3</c:f>
              <c:numCache>
                <c:formatCode>0%</c:formatCode>
                <c:ptCount val="2"/>
                <c:pt idx="0">
                  <c:v>0.44</c:v>
                </c:pt>
                <c:pt idx="1">
                  <c:v>0.41</c:v>
                </c:pt>
              </c:numCache>
            </c:numRef>
          </c:val>
          <c:extLst>
            <c:ext xmlns:c16="http://schemas.microsoft.com/office/drawing/2014/chart" uri="{C3380CC4-5D6E-409C-BE32-E72D297353CC}">
              <c16:uniqueId val="{00000001-B5E9-49AB-BDBB-123CBBFDF758}"/>
            </c:ext>
          </c:extLst>
        </c:ser>
        <c:ser>
          <c:idx val="2"/>
          <c:order val="2"/>
          <c:tx>
            <c:strRef>
              <c:f>Sheet1!$D$1</c:f>
              <c:strCache>
                <c:ptCount val="1"/>
                <c:pt idx="0">
                  <c:v>Yes</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Greater Manchester</c:v>
                </c:pt>
                <c:pt idx="1">
                  <c:v>GB Benchmarking</c:v>
                </c:pt>
              </c:strCache>
            </c:strRef>
          </c:cat>
          <c:val>
            <c:numRef>
              <c:f>Sheet1!$D$2:$D$3</c:f>
              <c:numCache>
                <c:formatCode>0%</c:formatCode>
                <c:ptCount val="2"/>
                <c:pt idx="0">
                  <c:v>0.4</c:v>
                </c:pt>
                <c:pt idx="1">
                  <c:v>0.38</c:v>
                </c:pt>
              </c:numCache>
            </c:numRef>
          </c:val>
          <c:extLst>
            <c:ext xmlns:c16="http://schemas.microsoft.com/office/drawing/2014/chart" uri="{C3380CC4-5D6E-409C-BE32-E72D297353CC}">
              <c16:uniqueId val="{00000002-B5E9-49AB-BDBB-123CBBFDF758}"/>
            </c:ext>
          </c:extLst>
        </c:ser>
        <c:dLbls>
          <c:dLblPos val="ctr"/>
          <c:showLegendKey val="0"/>
          <c:showVal val="1"/>
          <c:showCatName val="0"/>
          <c:showSerName val="0"/>
          <c:showPercent val="0"/>
          <c:showBubbleSize val="0"/>
        </c:dLbls>
        <c:gapWidth val="75"/>
        <c:overlap val="100"/>
        <c:axId val="397232120"/>
        <c:axId val="397228184"/>
      </c:barChart>
      <c:catAx>
        <c:axId val="397232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7228184"/>
        <c:crosses val="autoZero"/>
        <c:auto val="1"/>
        <c:lblAlgn val="ctr"/>
        <c:lblOffset val="100"/>
        <c:noMultiLvlLbl val="0"/>
      </c:catAx>
      <c:valAx>
        <c:axId val="397228184"/>
        <c:scaling>
          <c:orientation val="minMax"/>
        </c:scaling>
        <c:delete val="1"/>
        <c:axPos val="l"/>
        <c:numFmt formatCode="0%" sourceLinked="1"/>
        <c:majorTickMark val="none"/>
        <c:minorTickMark val="none"/>
        <c:tickLblPos val="nextTo"/>
        <c:crossAx val="397232120"/>
        <c:crosses val="autoZero"/>
        <c:crossBetween val="between"/>
      </c:valAx>
      <c:spPr>
        <a:noFill/>
        <a:ln>
          <a:noFill/>
        </a:ln>
        <a:effectLst/>
      </c:spPr>
    </c:plotArea>
    <c:legend>
      <c:legendPos val="l"/>
      <c:layout>
        <c:manualLayout>
          <c:xMode val="edge"/>
          <c:yMode val="edge"/>
          <c:x val="3.3459850934395804E-4"/>
          <c:y val="0.3401628040915986"/>
          <c:w val="0.19574826381900845"/>
          <c:h val="0.2424093707666474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752563607470212"/>
          <c:y val="2.3078799371320314E-3"/>
          <c:w val="0.41573015559891308"/>
          <c:h val="0.95586635702675993"/>
        </c:manualLayout>
      </c:layout>
      <c:barChart>
        <c:barDir val="bar"/>
        <c:grouping val="clustered"/>
        <c:varyColors val="0"/>
        <c:ser>
          <c:idx val="1"/>
          <c:order val="0"/>
          <c:tx>
            <c:strRef>
              <c:f>Sheet1!$C$1</c:f>
              <c:strCache>
                <c:ptCount val="1"/>
                <c:pt idx="0">
                  <c:v>GM September (S3)</c:v>
                </c:pt>
              </c:strCache>
            </c:strRef>
          </c:tx>
          <c:spPr>
            <a:solidFill>
              <a:srgbClr val="B8EAE6"/>
            </a:solidFill>
            <a:ln>
              <a:noFill/>
            </a:ln>
            <a:effectLst/>
          </c:spPr>
          <c:invertIfNegative val="0"/>
          <c:dLbls>
            <c:delete val="1"/>
          </c:dLbls>
          <c:cat>
            <c:strRef>
              <c:f>Sheet1!$A$2:$A$9</c:f>
              <c:strCache>
                <c:ptCount val="7"/>
                <c:pt idx="0">
                  <c:v>The price of my food shop has increased</c:v>
                </c:pt>
                <c:pt idx="1">
                  <c:v>My energy (gas or electricity) bills have increased</c:v>
                </c:pt>
                <c:pt idx="2">
                  <c:v>The price of my fuel has increased</c:v>
                </c:pt>
                <c:pt idx="3">
                  <c:v>The price of home broadband or mobile data plans has increased (not asked in ONS survey)</c:v>
                </c:pt>
                <c:pt idx="4">
                  <c:v>My rent or mortgage costs have increased</c:v>
                </c:pt>
                <c:pt idx="5">
                  <c:v>The price of my public transport has increased</c:v>
                </c:pt>
                <c:pt idx="6">
                  <c:v>The price of my childcare or other care costs have increased</c:v>
                </c:pt>
              </c:strCache>
              <c:extLst/>
            </c:strRef>
          </c:cat>
          <c:val>
            <c:numRef>
              <c:f>Sheet1!$C$2:$C$9</c:f>
              <c:numCache>
                <c:formatCode>0%</c:formatCode>
                <c:ptCount val="7"/>
                <c:pt idx="0">
                  <c:v>0.89433710566857805</c:v>
                </c:pt>
                <c:pt idx="1">
                  <c:v>0.80478848408971604</c:v>
                </c:pt>
                <c:pt idx="2">
                  <c:v>0.60991012460638605</c:v>
                </c:pt>
                <c:pt idx="3">
                  <c:v>0.243337386661656</c:v>
                </c:pt>
                <c:pt idx="4">
                  <c:v>0.21181215542448001</c:v>
                </c:pt>
                <c:pt idx="5">
                  <c:v>0.16027493283398001</c:v>
                </c:pt>
              </c:numCache>
              <c:extLst/>
            </c:numRef>
          </c:val>
          <c:extLst>
            <c:ext xmlns:c16="http://schemas.microsoft.com/office/drawing/2014/chart" uri="{C3380CC4-5D6E-409C-BE32-E72D297353CC}">
              <c16:uniqueId val="{00000001-9ACA-48E9-8293-CDD27F84A5CA}"/>
            </c:ext>
          </c:extLst>
        </c:ser>
        <c:ser>
          <c:idx val="2"/>
          <c:order val="1"/>
          <c:tx>
            <c:strRef>
              <c:f>Sheet1!$D$1</c:f>
              <c:strCache>
                <c:ptCount val="1"/>
                <c:pt idx="0">
                  <c:v>GM November (S4)</c:v>
                </c:pt>
              </c:strCache>
            </c:strRef>
          </c:tx>
          <c:spPr>
            <a:solidFill>
              <a:srgbClr val="6DD5CE"/>
            </a:solidFill>
            <a:ln>
              <a:noFill/>
            </a:ln>
            <a:effectLst/>
          </c:spPr>
          <c:invertIfNegative val="0"/>
          <c:dLbls>
            <c:delete val="1"/>
          </c:dLbls>
          <c:cat>
            <c:strRef>
              <c:f>Sheet1!$A$2:$A$9</c:f>
              <c:strCache>
                <c:ptCount val="7"/>
                <c:pt idx="0">
                  <c:v>The price of my food shop has increased</c:v>
                </c:pt>
                <c:pt idx="1">
                  <c:v>My energy (gas or electricity) bills have increased</c:v>
                </c:pt>
                <c:pt idx="2">
                  <c:v>The price of my fuel has increased</c:v>
                </c:pt>
                <c:pt idx="3">
                  <c:v>The price of home broadband or mobile data plans has increased (not asked in ONS survey)</c:v>
                </c:pt>
                <c:pt idx="4">
                  <c:v>My rent or mortgage costs have increased</c:v>
                </c:pt>
                <c:pt idx="5">
                  <c:v>The price of my public transport has increased</c:v>
                </c:pt>
                <c:pt idx="6">
                  <c:v>The price of my childcare or other care costs have increased</c:v>
                </c:pt>
              </c:strCache>
              <c:extLst/>
            </c:strRef>
          </c:cat>
          <c:val>
            <c:numRef>
              <c:f>Sheet1!$D$2:$D$9</c:f>
              <c:numCache>
                <c:formatCode>0%</c:formatCode>
                <c:ptCount val="7"/>
                <c:pt idx="0">
                  <c:v>0.91070928286139996</c:v>
                </c:pt>
                <c:pt idx="1">
                  <c:v>0.84419949032635</c:v>
                </c:pt>
                <c:pt idx="2">
                  <c:v>0.60469207646822298</c:v>
                </c:pt>
                <c:pt idx="3">
                  <c:v>0.19244379613113499</c:v>
                </c:pt>
                <c:pt idx="4">
                  <c:v>0.20091307482211501</c:v>
                </c:pt>
                <c:pt idx="5">
                  <c:v>0.14154897733888999</c:v>
                </c:pt>
              </c:numCache>
              <c:extLst/>
            </c:numRef>
          </c:val>
          <c:extLst>
            <c:ext xmlns:c16="http://schemas.microsoft.com/office/drawing/2014/chart" uri="{C3380CC4-5D6E-409C-BE32-E72D297353CC}">
              <c16:uniqueId val="{00000001-FA9E-49A5-9320-1217BA2570D6}"/>
            </c:ext>
          </c:extLst>
        </c:ser>
        <c:ser>
          <c:idx val="4"/>
          <c:order val="2"/>
          <c:tx>
            <c:strRef>
              <c:f>Sheet1!$E$1</c:f>
              <c:strCache>
                <c:ptCount val="1"/>
                <c:pt idx="0">
                  <c:v>GM December (S5)</c:v>
                </c:pt>
              </c:strCache>
            </c:strRef>
          </c:tx>
          <c:spPr>
            <a:solidFill>
              <a:srgbClr val="00B8A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7"/>
              <c:pt idx="0">
                <c:v>The price of my food shop has increased</c:v>
              </c:pt>
              <c:pt idx="1">
                <c:v>My energy (gas or electricity) bills have increased</c:v>
              </c:pt>
              <c:pt idx="2">
                <c:v>The price of my fuel has increased</c:v>
              </c:pt>
              <c:pt idx="3">
                <c:v>The price of home broadband or mobile data plans has increased (not asked in ONS survey)</c:v>
              </c:pt>
              <c:pt idx="4">
                <c:v>My rent or mortgage costs have increased</c:v>
              </c:pt>
              <c:pt idx="5">
                <c:v>The price of my public transport has increased</c:v>
              </c:pt>
              <c:pt idx="6">
                <c:v>The price of my childcare or other care costs have increased</c:v>
              </c:pt>
              <c:extLst>
                <c:ext xmlns:c15="http://schemas.microsoft.com/office/drawing/2012/chart" uri="{02D57815-91ED-43cb-92C2-25804820EDAC}">
                  <c15:autoCat val="1"/>
                </c:ext>
              </c:extLst>
            </c:strLit>
          </c:cat>
          <c:val>
            <c:numRef>
              <c:f>Sheet1!$E$2:$E$9</c:f>
              <c:numCache>
                <c:formatCode>0%</c:formatCode>
                <c:ptCount val="7"/>
                <c:pt idx="0">
                  <c:v>0.86420032519838597</c:v>
                </c:pt>
                <c:pt idx="1">
                  <c:v>0.82931536659364802</c:v>
                </c:pt>
                <c:pt idx="2">
                  <c:v>0.51036910987550599</c:v>
                </c:pt>
                <c:pt idx="3">
                  <c:v>0.160628853155384</c:v>
                </c:pt>
                <c:pt idx="4">
                  <c:v>0.207065996519297</c:v>
                </c:pt>
                <c:pt idx="5">
                  <c:v>0.12932431026785801</c:v>
                </c:pt>
              </c:numCache>
              <c:extLst/>
            </c:numRef>
          </c:val>
          <c:extLst>
            <c:ext xmlns:c16="http://schemas.microsoft.com/office/drawing/2014/chart" uri="{C3380CC4-5D6E-409C-BE32-E72D297353CC}">
              <c16:uniqueId val="{00000004-BECC-4D99-933E-F81C889AE060}"/>
            </c:ext>
          </c:extLst>
        </c:ser>
        <c:ser>
          <c:idx val="0"/>
          <c:order val="3"/>
          <c:tx>
            <c:strRef>
              <c:f>Sheet1!$B$1</c:f>
              <c:strCache>
                <c:ptCount val="1"/>
                <c:pt idx="0">
                  <c:v>Column2</c:v>
                </c:pt>
              </c:strCache>
            </c:strRef>
          </c:tx>
          <c:spPr>
            <a:solidFill>
              <a:schemeClr val="accent1"/>
            </a:solidFill>
            <a:ln>
              <a:noFill/>
            </a:ln>
            <a:effectLst/>
          </c:spPr>
          <c:invertIfNegative val="0"/>
          <c:dPt>
            <c:idx val="10"/>
            <c:invertIfNegative val="0"/>
            <c:bubble3D val="0"/>
            <c:extLst>
              <c:ext xmlns:c16="http://schemas.microsoft.com/office/drawing/2014/chart" uri="{C3380CC4-5D6E-409C-BE32-E72D297353CC}">
                <c16:uniqueId val="{00000000-2AEE-4230-B2D5-8C9B0079861C}"/>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The price of my food shop has increased</c:v>
                </c:pt>
                <c:pt idx="1">
                  <c:v>My energy (gas or electricity) bills have increased</c:v>
                </c:pt>
                <c:pt idx="2">
                  <c:v>The price of my fuel has increased</c:v>
                </c:pt>
                <c:pt idx="3">
                  <c:v>The price of home broadband or mobile data plans has increased (not asked in ONS survey)</c:v>
                </c:pt>
                <c:pt idx="4">
                  <c:v>My rent or mortgage costs have increased</c:v>
                </c:pt>
                <c:pt idx="5">
                  <c:v>The price of my public transport has increased</c:v>
                </c:pt>
                <c:pt idx="6">
                  <c:v>The price of my childcare or other care costs have increased</c:v>
                </c:pt>
                <c:pt idx="7">
                  <c:v>Other (please specify)</c:v>
                </c:pt>
              </c:strCache>
              <c:extLst/>
            </c:strRef>
          </c:cat>
          <c:val>
            <c:numRef>
              <c:f>Sheet1!$B$2:$B$9</c:f>
              <c:extLst/>
            </c:numRef>
          </c:val>
          <c:extLst>
            <c:ext xmlns:c16="http://schemas.microsoft.com/office/drawing/2014/chart" uri="{C3380CC4-5D6E-409C-BE32-E72D297353CC}">
              <c16:uniqueId val="{00000001-2AEE-4230-B2D5-8C9B0079861C}"/>
            </c:ext>
          </c:extLst>
        </c:ser>
        <c:ser>
          <c:idx val="5"/>
          <c:order val="4"/>
          <c:tx>
            <c:strRef>
              <c:f>Sheet1!$F$1</c:f>
              <c:strCache>
                <c:ptCount val="1"/>
                <c:pt idx="0">
                  <c:v>GM March (S6)</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7"/>
              <c:pt idx="0">
                <c:v>The price of my food shop has increased</c:v>
              </c:pt>
              <c:pt idx="1">
                <c:v>My energy (gas or electricity) bills have increased</c:v>
              </c:pt>
              <c:pt idx="2">
                <c:v>The price of my fuel has increased</c:v>
              </c:pt>
              <c:pt idx="3">
                <c:v>The price of home broadband or mobile data plans has increased (not asked in ONS survey)</c:v>
              </c:pt>
              <c:pt idx="4">
                <c:v>My rent or mortgage costs have increased</c:v>
              </c:pt>
              <c:pt idx="5">
                <c:v>The price of my public transport has increased</c:v>
              </c:pt>
              <c:pt idx="6">
                <c:v>The price of my childcare or other care costs have increased</c:v>
              </c:pt>
              <c:extLst>
                <c:ext xmlns:c15="http://schemas.microsoft.com/office/drawing/2012/chart" uri="{02D57815-91ED-43cb-92C2-25804820EDAC}">
                  <c15:autoCat val="1"/>
                </c:ext>
              </c:extLst>
            </c:strLit>
          </c:cat>
          <c:val>
            <c:numRef>
              <c:f>Sheet1!$F$2:$F$9</c:f>
              <c:numCache>
                <c:formatCode>0%</c:formatCode>
                <c:ptCount val="7"/>
                <c:pt idx="0">
                  <c:v>0.906044736514101</c:v>
                </c:pt>
                <c:pt idx="1">
                  <c:v>0.77826326633955101</c:v>
                </c:pt>
                <c:pt idx="2">
                  <c:v>0.44899832985319699</c:v>
                </c:pt>
                <c:pt idx="3">
                  <c:v>0.39806289575773002</c:v>
                </c:pt>
                <c:pt idx="4">
                  <c:v>0.235655158395569</c:v>
                </c:pt>
                <c:pt idx="5">
                  <c:v>0.136202194762125</c:v>
                </c:pt>
                <c:pt idx="6">
                  <c:v>6.1719020198705399E-2</c:v>
                </c:pt>
              </c:numCache>
              <c:extLst/>
            </c:numRef>
          </c:val>
          <c:extLst>
            <c:ext xmlns:c16="http://schemas.microsoft.com/office/drawing/2014/chart" uri="{C3380CC4-5D6E-409C-BE32-E72D297353CC}">
              <c16:uniqueId val="{00000001-6D0E-4208-B8CD-F2F411B28580}"/>
            </c:ext>
          </c:extLst>
        </c:ser>
        <c:ser>
          <c:idx val="3"/>
          <c:order val="5"/>
          <c:tx>
            <c:strRef>
              <c:f>Sheet1!$G$1</c:f>
              <c:strCache>
                <c:ptCount val="1"/>
                <c:pt idx="0">
                  <c:v>GB Benchmarking </c:v>
                </c:pt>
              </c:strCache>
            </c:strRef>
          </c:tx>
          <c:spPr>
            <a:solidFill>
              <a:srgbClr val="A5A5A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7"/>
                <c:pt idx="0">
                  <c:v>The price of my food shop has increased</c:v>
                </c:pt>
                <c:pt idx="1">
                  <c:v>My energy (gas or electricity) bills have increased</c:v>
                </c:pt>
                <c:pt idx="2">
                  <c:v>The price of my fuel has increased</c:v>
                </c:pt>
                <c:pt idx="3">
                  <c:v>The price of home broadband or mobile data plans has increased (not asked in ONS survey)</c:v>
                </c:pt>
                <c:pt idx="4">
                  <c:v>My rent or mortgage costs have increased</c:v>
                </c:pt>
                <c:pt idx="5">
                  <c:v>The price of my public transport has increased</c:v>
                </c:pt>
                <c:pt idx="6">
                  <c:v>The price of my childcare or other care costs have increased</c:v>
                </c:pt>
              </c:strCache>
              <c:extLst/>
            </c:strRef>
          </c:cat>
          <c:val>
            <c:numRef>
              <c:f>Sheet1!$G$2:$G$9</c:f>
              <c:numCache>
                <c:formatCode>0%</c:formatCode>
                <c:ptCount val="7"/>
                <c:pt idx="0">
                  <c:v>0.96</c:v>
                </c:pt>
                <c:pt idx="1">
                  <c:v>0.78</c:v>
                </c:pt>
                <c:pt idx="2">
                  <c:v>0.42</c:v>
                </c:pt>
                <c:pt idx="4">
                  <c:v>0.21</c:v>
                </c:pt>
                <c:pt idx="5">
                  <c:v>0.18</c:v>
                </c:pt>
                <c:pt idx="6">
                  <c:v>0.06</c:v>
                </c:pt>
              </c:numCache>
              <c:extLst/>
            </c:numRef>
          </c:val>
          <c:extLst>
            <c:ext xmlns:c16="http://schemas.microsoft.com/office/drawing/2014/chart" uri="{C3380CC4-5D6E-409C-BE32-E72D297353CC}">
              <c16:uniqueId val="{00000001-7E9A-4E5C-B525-C8E8D7FA7103}"/>
            </c:ext>
          </c:extLst>
        </c:ser>
        <c:dLbls>
          <c:dLblPos val="outEnd"/>
          <c:showLegendKey val="0"/>
          <c:showVal val="1"/>
          <c:showCatName val="0"/>
          <c:showSerName val="0"/>
          <c:showPercent val="0"/>
          <c:showBubbleSize val="0"/>
        </c:dLbls>
        <c:gapWidth val="50"/>
        <c:axId val="1948624431"/>
        <c:axId val="1948599887"/>
      </c:barChart>
      <c:catAx>
        <c:axId val="1948624431"/>
        <c:scaling>
          <c:orientation val="maxMin"/>
        </c:scaling>
        <c:delete val="0"/>
        <c:axPos val="l"/>
        <c:numFmt formatCode="General" sourceLinked="1"/>
        <c:majorTickMark val="out"/>
        <c:minorTickMark val="none"/>
        <c:tickLblPos val="nextTo"/>
        <c:spPr>
          <a:noFill/>
          <a:ln w="9525" cap="flat" cmpd="sng" algn="ctr">
            <a:solidFill>
              <a:schemeClr val="bg1">
                <a:lumMod val="9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crossAx val="1948599887"/>
        <c:crosses val="autoZero"/>
        <c:auto val="1"/>
        <c:lblAlgn val="ctr"/>
        <c:lblOffset val="100"/>
        <c:noMultiLvlLbl val="0"/>
      </c:catAx>
      <c:valAx>
        <c:axId val="1948599887"/>
        <c:scaling>
          <c:orientation val="minMax"/>
        </c:scaling>
        <c:delete val="1"/>
        <c:axPos val="t"/>
        <c:numFmt formatCode="0%" sourceLinked="1"/>
        <c:majorTickMark val="out"/>
        <c:minorTickMark val="none"/>
        <c:tickLblPos val="nextTo"/>
        <c:crossAx val="1948624431"/>
        <c:crosses val="autoZero"/>
        <c:crossBetween val="between"/>
      </c:valAx>
      <c:spPr>
        <a:noFill/>
        <a:ln w="25400">
          <a:noFill/>
        </a:ln>
        <a:effectLst/>
      </c:spPr>
    </c:plotArea>
    <c:legend>
      <c:legendPos val="r"/>
      <c:layout>
        <c:manualLayout>
          <c:xMode val="edge"/>
          <c:yMode val="edge"/>
          <c:x val="0.70249717935116285"/>
          <c:y val="0.60887539980285521"/>
          <c:w val="0.29375653440483812"/>
          <c:h val="0.18058664635936295"/>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83934961529133"/>
          <c:y val="1.9191591084328143E-2"/>
          <c:w val="0.21507138729511668"/>
          <c:h val="0.98080840891567189"/>
        </c:manualLayout>
      </c:layout>
      <c:barChart>
        <c:barDir val="bar"/>
        <c:grouping val="clustered"/>
        <c:varyColors val="0"/>
        <c:ser>
          <c:idx val="0"/>
          <c:order val="0"/>
          <c:tx>
            <c:strRef>
              <c:f>Sheet1!$B$1</c:f>
              <c:strCache>
                <c:ptCount val="1"/>
                <c:pt idx="0">
                  <c:v>GB Benchmarking </c:v>
                </c:pt>
              </c:strCache>
            </c:strRef>
          </c:tx>
          <c:spPr>
            <a:solidFill>
              <a:srgbClr val="A5A5A5"/>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85000"/>
                        <a:lumOff val="1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9"/>
                <c:pt idx="0">
                  <c:v>Spending less on non-essentials</c:v>
                </c:pt>
                <c:pt idx="1">
                  <c:v>Using less fuel such as gas or electricity in my home</c:v>
                </c:pt>
                <c:pt idx="2">
                  <c:v>Shopping around more</c:v>
                </c:pt>
                <c:pt idx="3">
                  <c:v>Spending less on food shopping and essentials</c:v>
                </c:pt>
                <c:pt idx="4">
                  <c:v>Cutting back on non-essential journeys in my own vehicle</c:v>
                </c:pt>
                <c:pt idx="5">
                  <c:v>Making energy efficiency improvements to my home</c:v>
                </c:pt>
                <c:pt idx="6">
                  <c:v>Using my savings</c:v>
                </c:pt>
                <c:pt idx="7">
                  <c:v>Using credit more than usual, for example, loans or overdrafts</c:v>
                </c:pt>
                <c:pt idx="8">
                  <c:v>Using support from charities, including food banks </c:v>
                </c:pt>
              </c:strCache>
              <c:extLst/>
            </c:strRef>
          </c:cat>
          <c:val>
            <c:numRef>
              <c:f>Sheet1!$B$2:$B$18</c:f>
              <c:numCache>
                <c:formatCode>0%</c:formatCode>
                <c:ptCount val="9"/>
                <c:pt idx="0">
                  <c:v>0.63</c:v>
                </c:pt>
                <c:pt idx="1">
                  <c:v>0.54</c:v>
                </c:pt>
                <c:pt idx="2">
                  <c:v>0.48</c:v>
                </c:pt>
                <c:pt idx="3">
                  <c:v>0.46</c:v>
                </c:pt>
                <c:pt idx="4">
                  <c:v>0.35</c:v>
                </c:pt>
                <c:pt idx="5">
                  <c:v>0.25</c:v>
                </c:pt>
                <c:pt idx="6">
                  <c:v>0.25</c:v>
                </c:pt>
                <c:pt idx="7">
                  <c:v>0.16</c:v>
                </c:pt>
                <c:pt idx="8">
                  <c:v>0.02</c:v>
                </c:pt>
              </c:numCache>
              <c:extLst/>
            </c:numRef>
          </c:val>
          <c:extLst>
            <c:ext xmlns:c16="http://schemas.microsoft.com/office/drawing/2014/chart" uri="{C3380CC4-5D6E-409C-BE32-E72D297353CC}">
              <c16:uniqueId val="{00000002-BAA7-4415-A407-3F94A36E8F61}"/>
            </c:ext>
          </c:extLst>
        </c:ser>
        <c:ser>
          <c:idx val="1"/>
          <c:order val="1"/>
          <c:tx>
            <c:strRef>
              <c:f>Sheet1!$C$1</c:f>
              <c:strCache>
                <c:ptCount val="1"/>
                <c:pt idx="0">
                  <c:v>GM March (S6)</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5C5B5A"/>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9"/>
                <c:pt idx="0">
                  <c:v>Spending less on non-essentials</c:v>
                </c:pt>
                <c:pt idx="1">
                  <c:v>Using less fuel such as gas or electricity in my home</c:v>
                </c:pt>
                <c:pt idx="2">
                  <c:v>Shopping around more</c:v>
                </c:pt>
                <c:pt idx="3">
                  <c:v>Spending less on food shopping and essentials</c:v>
                </c:pt>
                <c:pt idx="4">
                  <c:v>Cutting back on non-essential journeys in my own vehicle</c:v>
                </c:pt>
                <c:pt idx="5">
                  <c:v>Making energy efficiency improvements to my home</c:v>
                </c:pt>
                <c:pt idx="6">
                  <c:v>Using my savings</c:v>
                </c:pt>
                <c:pt idx="7">
                  <c:v>Using credit more than usual, for example, loans or overdrafts</c:v>
                </c:pt>
                <c:pt idx="8">
                  <c:v>Using support from charities, including food banks </c:v>
                </c:pt>
              </c:strCache>
              <c:extLst/>
            </c:strRef>
          </c:cat>
          <c:val>
            <c:numRef>
              <c:f>Sheet1!$C$2:$C$18</c:f>
              <c:numCache>
                <c:formatCode>0%</c:formatCode>
                <c:ptCount val="9"/>
                <c:pt idx="0">
                  <c:v>0.65416901250736104</c:v>
                </c:pt>
                <c:pt idx="1">
                  <c:v>0.59148926363518195</c:v>
                </c:pt>
                <c:pt idx="2">
                  <c:v>0.51078041896909498</c:v>
                </c:pt>
                <c:pt idx="3">
                  <c:v>0.46197433789317899</c:v>
                </c:pt>
                <c:pt idx="4">
                  <c:v>0.370791158222259</c:v>
                </c:pt>
                <c:pt idx="5">
                  <c:v>0.33540495232677697</c:v>
                </c:pt>
                <c:pt idx="6">
                  <c:v>0.32704520815291799</c:v>
                </c:pt>
                <c:pt idx="7">
                  <c:v>0.196894014940621</c:v>
                </c:pt>
                <c:pt idx="8">
                  <c:v>5.8749235859025299E-2</c:v>
                </c:pt>
              </c:numCache>
              <c:extLst/>
            </c:numRef>
          </c:val>
          <c:extLst>
            <c:ext xmlns:c16="http://schemas.microsoft.com/office/drawing/2014/chart" uri="{C3380CC4-5D6E-409C-BE32-E72D297353CC}">
              <c16:uniqueId val="{00000001-0294-47D7-B053-8F304485036B}"/>
            </c:ext>
          </c:extLst>
        </c:ser>
        <c:ser>
          <c:idx val="2"/>
          <c:order val="2"/>
          <c:tx>
            <c:strRef>
              <c:f>Sheet1!$D$1</c:f>
              <c:strCache>
                <c:ptCount val="1"/>
                <c:pt idx="0">
                  <c:v>GM December (S5)</c:v>
                </c:pt>
              </c:strCache>
            </c:strRef>
          </c:tx>
          <c:spPr>
            <a:solidFill>
              <a:srgbClr val="00B8AF"/>
            </a:solidFill>
            <a:ln>
              <a:noFill/>
            </a:ln>
            <a:effectLst/>
          </c:spPr>
          <c:invertIfNegative val="0"/>
          <c:dLbls>
            <c:delete val="1"/>
          </c:dLbls>
          <c:cat>
            <c:strRef>
              <c:f>Sheet1!$A$2:$A$18</c:f>
              <c:strCache>
                <c:ptCount val="9"/>
                <c:pt idx="0">
                  <c:v>Spending less on non-essentials</c:v>
                </c:pt>
                <c:pt idx="1">
                  <c:v>Using less fuel such as gas or electricity in my home</c:v>
                </c:pt>
                <c:pt idx="2">
                  <c:v>Shopping around more</c:v>
                </c:pt>
                <c:pt idx="3">
                  <c:v>Spending less on food shopping and essentials</c:v>
                </c:pt>
                <c:pt idx="4">
                  <c:v>Cutting back on non-essential journeys in my own vehicle</c:v>
                </c:pt>
                <c:pt idx="5">
                  <c:v>Making energy efficiency improvements to my home</c:v>
                </c:pt>
                <c:pt idx="6">
                  <c:v>Using my savings</c:v>
                </c:pt>
                <c:pt idx="7">
                  <c:v>Using credit more than usual, for example, loans or overdrafts</c:v>
                </c:pt>
                <c:pt idx="8">
                  <c:v>Using support from charities, including food banks </c:v>
                </c:pt>
              </c:strCache>
              <c:extLst/>
            </c:strRef>
          </c:cat>
          <c:val>
            <c:numRef>
              <c:f>Sheet1!$D$2:$D$18</c:f>
              <c:numCache>
                <c:formatCode>0%</c:formatCode>
                <c:ptCount val="9"/>
                <c:pt idx="0">
                  <c:v>0.61806034916016395</c:v>
                </c:pt>
                <c:pt idx="1">
                  <c:v>0.56707632757183901</c:v>
                </c:pt>
                <c:pt idx="2">
                  <c:v>0.470629265587509</c:v>
                </c:pt>
                <c:pt idx="3">
                  <c:v>0.460740753635005</c:v>
                </c:pt>
                <c:pt idx="4">
                  <c:v>0.36824507729977402</c:v>
                </c:pt>
                <c:pt idx="5">
                  <c:v>0.332869626209845</c:v>
                </c:pt>
                <c:pt idx="6">
                  <c:v>0.29274536636033899</c:v>
                </c:pt>
                <c:pt idx="7">
                  <c:v>0.17827110683865099</c:v>
                </c:pt>
                <c:pt idx="8">
                  <c:v>6.7284405137441494E-2</c:v>
                </c:pt>
              </c:numCache>
              <c:extLst/>
            </c:numRef>
          </c:val>
          <c:extLst>
            <c:ext xmlns:c16="http://schemas.microsoft.com/office/drawing/2014/chart" uri="{C3380CC4-5D6E-409C-BE32-E72D297353CC}">
              <c16:uniqueId val="{00000001-3ABE-4A38-8878-BD1800928D74}"/>
            </c:ext>
          </c:extLst>
        </c:ser>
        <c:ser>
          <c:idx val="3"/>
          <c:order val="3"/>
          <c:tx>
            <c:strRef>
              <c:f>Sheet1!$E$1</c:f>
              <c:strCache>
                <c:ptCount val="1"/>
                <c:pt idx="0">
                  <c:v>GM November (S4)</c:v>
                </c:pt>
              </c:strCache>
            </c:strRef>
          </c:tx>
          <c:spPr>
            <a:solidFill>
              <a:srgbClr val="A3E5E0"/>
            </a:solidFill>
            <a:ln>
              <a:noFill/>
            </a:ln>
            <a:effectLst/>
          </c:spPr>
          <c:invertIfNegative val="0"/>
          <c:dLbls>
            <c:delete val="1"/>
          </c:dLbls>
          <c:cat>
            <c:strRef>
              <c:f>Sheet1!$A$2:$A$18</c:f>
              <c:strCache>
                <c:ptCount val="9"/>
                <c:pt idx="0">
                  <c:v>Spending less on non-essentials</c:v>
                </c:pt>
                <c:pt idx="1">
                  <c:v>Using less fuel such as gas or electricity in my home</c:v>
                </c:pt>
                <c:pt idx="2">
                  <c:v>Shopping around more</c:v>
                </c:pt>
                <c:pt idx="3">
                  <c:v>Spending less on food shopping and essentials</c:v>
                </c:pt>
                <c:pt idx="4">
                  <c:v>Cutting back on non-essential journeys in my own vehicle</c:v>
                </c:pt>
                <c:pt idx="5">
                  <c:v>Making energy efficiency improvements to my home</c:v>
                </c:pt>
                <c:pt idx="6">
                  <c:v>Using my savings</c:v>
                </c:pt>
                <c:pt idx="7">
                  <c:v>Using credit more than usual, for example, loans or overdrafts</c:v>
                </c:pt>
                <c:pt idx="8">
                  <c:v>Using support from charities, including food banks </c:v>
                </c:pt>
              </c:strCache>
              <c:extLst/>
            </c:strRef>
          </c:cat>
          <c:val>
            <c:numRef>
              <c:f>Sheet1!$E$2:$E$18</c:f>
              <c:numCache>
                <c:formatCode>0%</c:formatCode>
                <c:ptCount val="9"/>
                <c:pt idx="0">
                  <c:v>0.65169872108282001</c:v>
                </c:pt>
                <c:pt idx="1">
                  <c:v>0.63234682801589703</c:v>
                </c:pt>
                <c:pt idx="2">
                  <c:v>0.51004862140999696</c:v>
                </c:pt>
                <c:pt idx="3">
                  <c:v>0.48759272597515901</c:v>
                </c:pt>
                <c:pt idx="4">
                  <c:v>0.41112238249007899</c:v>
                </c:pt>
                <c:pt idx="5">
                  <c:v>0.350543097380491</c:v>
                </c:pt>
                <c:pt idx="6">
                  <c:v>0.30742054054185203</c:v>
                </c:pt>
                <c:pt idx="7">
                  <c:v>0.196500782986339</c:v>
                </c:pt>
                <c:pt idx="8">
                  <c:v>7.8619293148935607E-2</c:v>
                </c:pt>
              </c:numCache>
              <c:extLst/>
            </c:numRef>
          </c:val>
          <c:extLst>
            <c:ext xmlns:c16="http://schemas.microsoft.com/office/drawing/2014/chart" uri="{C3380CC4-5D6E-409C-BE32-E72D297353CC}">
              <c16:uniqueId val="{00000001-1CA1-47C6-8FAD-B1C86157407A}"/>
            </c:ext>
          </c:extLst>
        </c:ser>
        <c:dLbls>
          <c:dLblPos val="outEnd"/>
          <c:showLegendKey val="0"/>
          <c:showVal val="1"/>
          <c:showCatName val="0"/>
          <c:showSerName val="0"/>
          <c:showPercent val="0"/>
          <c:showBubbleSize val="0"/>
        </c:dLbls>
        <c:gapWidth val="50"/>
        <c:axId val="1948624431"/>
        <c:axId val="1948599887"/>
      </c:barChart>
      <c:catAx>
        <c:axId val="1948624431"/>
        <c:scaling>
          <c:orientation val="maxMin"/>
        </c:scaling>
        <c:delete val="0"/>
        <c:axPos val="l"/>
        <c:numFmt formatCode="General" sourceLinked="1"/>
        <c:majorTickMark val="out"/>
        <c:minorTickMark val="none"/>
        <c:tickLblPos val="nextTo"/>
        <c:spPr>
          <a:noFill/>
          <a:ln w="9525" cap="flat" cmpd="sng" algn="ctr">
            <a:solidFill>
              <a:schemeClr val="bg1">
                <a:lumMod val="9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crossAx val="1948599887"/>
        <c:crosses val="autoZero"/>
        <c:auto val="1"/>
        <c:lblAlgn val="ctr"/>
        <c:lblOffset val="100"/>
        <c:noMultiLvlLbl val="0"/>
      </c:catAx>
      <c:valAx>
        <c:axId val="1948599887"/>
        <c:scaling>
          <c:orientation val="minMax"/>
          <c:max val="0.75000000000000011"/>
        </c:scaling>
        <c:delete val="1"/>
        <c:axPos val="t"/>
        <c:numFmt formatCode="0%" sourceLinked="1"/>
        <c:majorTickMark val="out"/>
        <c:minorTickMark val="none"/>
        <c:tickLblPos val="nextTo"/>
        <c:crossAx val="1948624431"/>
        <c:crosses val="autoZero"/>
        <c:crossBetween val="between"/>
      </c:valAx>
      <c:spPr>
        <a:noFill/>
        <a:ln w="25400">
          <a:noFill/>
        </a:ln>
        <a:effectLst/>
      </c:spPr>
    </c:plotArea>
    <c:legend>
      <c:legendPos val="r"/>
      <c:layout>
        <c:manualLayout>
          <c:xMode val="edge"/>
          <c:yMode val="edge"/>
          <c:x val="0.72646690313330387"/>
          <c:y val="0.7511949614109229"/>
          <c:w val="0.26848180198216104"/>
          <c:h val="0.24880503858907702"/>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rgbClr val="5C5B5A"/>
          </a:solidFill>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61355327033608"/>
          <c:y val="0"/>
          <c:w val="0.36330758377002786"/>
          <c:h val="0.99377902989963462"/>
        </c:manualLayout>
      </c:layout>
      <c:barChart>
        <c:barDir val="bar"/>
        <c:grouping val="clustered"/>
        <c:varyColors val="0"/>
        <c:ser>
          <c:idx val="0"/>
          <c:order val="0"/>
          <c:tx>
            <c:strRef>
              <c:f>Sheet1!$B$1</c:f>
              <c:strCache>
                <c:ptCount val="1"/>
                <c:pt idx="0">
                  <c:v>ONS Benchmarking </c:v>
                </c:pt>
              </c:strCache>
            </c:strRef>
          </c:tx>
          <c:spPr>
            <a:solidFill>
              <a:srgbClr val="A5A5A5"/>
            </a:solidFill>
            <a:ln>
              <a:noFill/>
            </a:ln>
            <a:effectLst/>
          </c:spPr>
          <c:invertIfNegative val="0"/>
          <c:dPt>
            <c:idx val="2"/>
            <c:invertIfNegative val="0"/>
            <c:bubble3D val="0"/>
            <c:extLst>
              <c:ext xmlns:c16="http://schemas.microsoft.com/office/drawing/2014/chart" uri="{C3380CC4-5D6E-409C-BE32-E72D297353CC}">
                <c16:uniqueId val="{00000000-9E37-4578-9C46-CE72F6F48832}"/>
              </c:ext>
            </c:extLst>
          </c:dPt>
          <c:dLbls>
            <c:spPr>
              <a:noFill/>
              <a:ln>
                <a:noFill/>
              </a:ln>
              <a:effectLst/>
            </c:spPr>
            <c:txPr>
              <a:bodyPr rot="0" spcFirstLastPara="1" vertOverflow="ellipsis" vert="horz" wrap="square" anchor="ctr" anchorCtr="1"/>
              <a:lstStyle/>
              <a:p>
                <a:pPr>
                  <a:defRPr sz="1100" b="0" i="0" u="none" strike="noStrike" kern="1200" baseline="0">
                    <a:solidFill>
                      <a:schemeClr val="tx1">
                        <a:lumMod val="85000"/>
                        <a:lumOff val="1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6"/>
                <c:pt idx="0">
                  <c:v>Walking more to save money</c:v>
                </c:pt>
                <c:pt idx="1">
                  <c:v>Checking that I am benefiting from all the financial support available to me</c:v>
                </c:pt>
                <c:pt idx="2">
                  <c:v>Cutting back on non-essential journeys on public transport</c:v>
                </c:pt>
                <c:pt idx="3">
                  <c:v>Cutting back on home broadband or mobile data plans</c:v>
                </c:pt>
                <c:pt idx="4">
                  <c:v>Looking for safe, warm and free places in my local community </c:v>
                </c:pt>
                <c:pt idx="5">
                  <c:v>Cycling more to save money</c:v>
                </c:pt>
              </c:strCache>
              <c:extLst/>
            </c:strRef>
          </c:cat>
          <c:val>
            <c:numRef>
              <c:f>Sheet1!$B$2:$B$18</c:f>
              <c:numCache>
                <c:formatCode>General</c:formatCode>
                <c:ptCount val="6"/>
              </c:numCache>
              <c:extLst/>
            </c:numRef>
          </c:val>
          <c:extLst>
            <c:ext xmlns:c16="http://schemas.microsoft.com/office/drawing/2014/chart" uri="{C3380CC4-5D6E-409C-BE32-E72D297353CC}">
              <c16:uniqueId val="{00000001-9E37-4578-9C46-CE72F6F48832}"/>
            </c:ext>
          </c:extLst>
        </c:ser>
        <c:ser>
          <c:idx val="1"/>
          <c:order val="1"/>
          <c:tx>
            <c:strRef>
              <c:f>Sheet1!$C$1</c:f>
              <c:strCache>
                <c:ptCount val="1"/>
                <c:pt idx="0">
                  <c:v>GM March (S6)</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5C5B5A"/>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6"/>
                <c:pt idx="0">
                  <c:v>Walking more to save money</c:v>
                </c:pt>
                <c:pt idx="1">
                  <c:v>Checking that I am benefiting from all the financial support available to me</c:v>
                </c:pt>
                <c:pt idx="2">
                  <c:v>Cutting back on non-essential journeys on public transport</c:v>
                </c:pt>
                <c:pt idx="3">
                  <c:v>Cutting back on home broadband or mobile data plans</c:v>
                </c:pt>
                <c:pt idx="4">
                  <c:v>Looking for safe, warm and free places in my local community </c:v>
                </c:pt>
                <c:pt idx="5">
                  <c:v>Cycling more to save money</c:v>
                </c:pt>
              </c:strCache>
              <c:extLst/>
            </c:strRef>
          </c:cat>
          <c:val>
            <c:numRef>
              <c:f>Sheet1!$C$2:$C$18</c:f>
              <c:numCache>
                <c:formatCode>0%</c:formatCode>
                <c:ptCount val="6"/>
                <c:pt idx="0">
                  <c:v>0.289571400305836</c:v>
                </c:pt>
                <c:pt idx="1">
                  <c:v>0.18366412391189799</c:v>
                </c:pt>
                <c:pt idx="2">
                  <c:v>0.242209801969577</c:v>
                </c:pt>
                <c:pt idx="3">
                  <c:v>0.157847820290313</c:v>
                </c:pt>
                <c:pt idx="4">
                  <c:v>5.6208550196955497E-2</c:v>
                </c:pt>
                <c:pt idx="5">
                  <c:v>6.5474201434868998E-2</c:v>
                </c:pt>
              </c:numCache>
              <c:extLst/>
            </c:numRef>
          </c:val>
          <c:extLst>
            <c:ext xmlns:c16="http://schemas.microsoft.com/office/drawing/2014/chart" uri="{C3380CC4-5D6E-409C-BE32-E72D297353CC}">
              <c16:uniqueId val="{00000002-9E37-4578-9C46-CE72F6F48832}"/>
            </c:ext>
          </c:extLst>
        </c:ser>
        <c:ser>
          <c:idx val="2"/>
          <c:order val="2"/>
          <c:tx>
            <c:strRef>
              <c:f>Sheet1!$D$1</c:f>
              <c:strCache>
                <c:ptCount val="1"/>
                <c:pt idx="0">
                  <c:v>GM January (S5)</c:v>
                </c:pt>
              </c:strCache>
            </c:strRef>
          </c:tx>
          <c:spPr>
            <a:solidFill>
              <a:srgbClr val="00B8AF"/>
            </a:solidFill>
            <a:ln>
              <a:noFill/>
            </a:ln>
            <a:effectLst/>
          </c:spPr>
          <c:invertIfNegative val="0"/>
          <c:dLbls>
            <c:delete val="1"/>
          </c:dLbls>
          <c:cat>
            <c:strRef>
              <c:f>Sheet1!$A$2:$A$18</c:f>
              <c:strCache>
                <c:ptCount val="6"/>
                <c:pt idx="0">
                  <c:v>Walking more to save money</c:v>
                </c:pt>
                <c:pt idx="1">
                  <c:v>Checking that I am benefiting from all the financial support available to me</c:v>
                </c:pt>
                <c:pt idx="2">
                  <c:v>Cutting back on non-essential journeys on public transport</c:v>
                </c:pt>
                <c:pt idx="3">
                  <c:v>Cutting back on home broadband or mobile data plans</c:v>
                </c:pt>
                <c:pt idx="4">
                  <c:v>Looking for safe, warm and free places in my local community </c:v>
                </c:pt>
                <c:pt idx="5">
                  <c:v>Cycling more to save money</c:v>
                </c:pt>
              </c:strCache>
              <c:extLst/>
            </c:strRef>
          </c:cat>
          <c:val>
            <c:numRef>
              <c:f>Sheet1!$D$2:$D$18</c:f>
              <c:numCache>
                <c:formatCode>0%</c:formatCode>
                <c:ptCount val="6"/>
                <c:pt idx="0">
                  <c:v>0.29583894271997502</c:v>
                </c:pt>
                <c:pt idx="1">
                  <c:v>0.19881876479426699</c:v>
                </c:pt>
                <c:pt idx="2">
                  <c:v>0.22857746218809</c:v>
                </c:pt>
                <c:pt idx="3">
                  <c:v>0.13749651199458501</c:v>
                </c:pt>
                <c:pt idx="4">
                  <c:v>9.7476805929658406E-2</c:v>
                </c:pt>
                <c:pt idx="5">
                  <c:v>7.6656444114403297E-2</c:v>
                </c:pt>
              </c:numCache>
              <c:extLst/>
            </c:numRef>
          </c:val>
          <c:extLst>
            <c:ext xmlns:c16="http://schemas.microsoft.com/office/drawing/2014/chart" uri="{C3380CC4-5D6E-409C-BE32-E72D297353CC}">
              <c16:uniqueId val="{00000003-9E37-4578-9C46-CE72F6F48832}"/>
            </c:ext>
          </c:extLst>
        </c:ser>
        <c:ser>
          <c:idx val="3"/>
          <c:order val="3"/>
          <c:tx>
            <c:strRef>
              <c:f>Sheet1!$E$1</c:f>
              <c:strCache>
                <c:ptCount val="1"/>
                <c:pt idx="0">
                  <c:v>GM November (S4)</c:v>
                </c:pt>
              </c:strCache>
            </c:strRef>
          </c:tx>
          <c:spPr>
            <a:solidFill>
              <a:srgbClr val="A3E5E0"/>
            </a:solidFill>
            <a:ln>
              <a:noFill/>
            </a:ln>
            <a:effectLst/>
          </c:spPr>
          <c:invertIfNegative val="0"/>
          <c:dLbls>
            <c:delete val="1"/>
          </c:dLbls>
          <c:cat>
            <c:strRef>
              <c:f>Sheet1!$A$2:$A$18</c:f>
              <c:strCache>
                <c:ptCount val="6"/>
                <c:pt idx="0">
                  <c:v>Walking more to save money</c:v>
                </c:pt>
                <c:pt idx="1">
                  <c:v>Checking that I am benefiting from all the financial support available to me</c:v>
                </c:pt>
                <c:pt idx="2">
                  <c:v>Cutting back on non-essential journeys on public transport</c:v>
                </c:pt>
                <c:pt idx="3">
                  <c:v>Cutting back on home broadband or mobile data plans</c:v>
                </c:pt>
                <c:pt idx="4">
                  <c:v>Looking for safe, warm and free places in my local community </c:v>
                </c:pt>
                <c:pt idx="5">
                  <c:v>Cycling more to save money</c:v>
                </c:pt>
              </c:strCache>
              <c:extLst/>
            </c:strRef>
          </c:cat>
          <c:val>
            <c:numRef>
              <c:f>Sheet1!$E$2:$E$18</c:f>
              <c:numCache>
                <c:formatCode>0%</c:formatCode>
                <c:ptCount val="6"/>
                <c:pt idx="0">
                  <c:v>0.29962988806447699</c:v>
                </c:pt>
                <c:pt idx="1">
                  <c:v>0.218580583145634</c:v>
                </c:pt>
                <c:pt idx="2">
                  <c:v>0.21239306025499699</c:v>
                </c:pt>
                <c:pt idx="3">
                  <c:v>0.12400146628351701</c:v>
                </c:pt>
                <c:pt idx="4">
                  <c:v>9.0544702696675999E-2</c:v>
                </c:pt>
                <c:pt idx="5">
                  <c:v>7.9665987896912399E-2</c:v>
                </c:pt>
              </c:numCache>
              <c:extLst/>
            </c:numRef>
          </c:val>
          <c:extLst>
            <c:ext xmlns:c16="http://schemas.microsoft.com/office/drawing/2014/chart" uri="{C3380CC4-5D6E-409C-BE32-E72D297353CC}">
              <c16:uniqueId val="{00000004-9E37-4578-9C46-CE72F6F48832}"/>
            </c:ext>
          </c:extLst>
        </c:ser>
        <c:dLbls>
          <c:dLblPos val="outEnd"/>
          <c:showLegendKey val="0"/>
          <c:showVal val="1"/>
          <c:showCatName val="0"/>
          <c:showSerName val="0"/>
          <c:showPercent val="0"/>
          <c:showBubbleSize val="0"/>
        </c:dLbls>
        <c:gapWidth val="50"/>
        <c:axId val="1948624431"/>
        <c:axId val="1948599887"/>
      </c:barChart>
      <c:catAx>
        <c:axId val="1948624431"/>
        <c:scaling>
          <c:orientation val="maxMin"/>
        </c:scaling>
        <c:delete val="0"/>
        <c:axPos val="l"/>
        <c:numFmt formatCode="General" sourceLinked="1"/>
        <c:majorTickMark val="out"/>
        <c:minorTickMark val="none"/>
        <c:tickLblPos val="nextTo"/>
        <c:spPr>
          <a:noFill/>
          <a:ln w="9525" cap="flat" cmpd="sng" algn="ctr">
            <a:solidFill>
              <a:schemeClr val="bg1">
                <a:lumMod val="9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crossAx val="1948599887"/>
        <c:crosses val="autoZero"/>
        <c:auto val="1"/>
        <c:lblAlgn val="ctr"/>
        <c:lblOffset val="100"/>
        <c:noMultiLvlLbl val="0"/>
      </c:catAx>
      <c:valAx>
        <c:axId val="1948599887"/>
        <c:scaling>
          <c:orientation val="minMax"/>
          <c:max val="0.75000000000000011"/>
        </c:scaling>
        <c:delete val="1"/>
        <c:axPos val="t"/>
        <c:numFmt formatCode="General" sourceLinked="1"/>
        <c:majorTickMark val="out"/>
        <c:minorTickMark val="none"/>
        <c:tickLblPos val="nextTo"/>
        <c:crossAx val="1948624431"/>
        <c:crosses val="autoZero"/>
        <c:crossBetween val="between"/>
      </c:valAx>
      <c:spPr>
        <a:noFill/>
        <a:ln w="25400">
          <a:noFill/>
        </a:ln>
        <a:effectLst/>
      </c:spPr>
    </c:plotArea>
    <c:plotVisOnly val="1"/>
    <c:dispBlanksAs val="gap"/>
    <c:showDLblsOverMax val="0"/>
  </c:chart>
  <c:spPr>
    <a:noFill/>
    <a:ln>
      <a:noFill/>
    </a:ln>
    <a:effectLst/>
  </c:spPr>
  <c:txPr>
    <a:bodyPr/>
    <a:lstStyle/>
    <a:p>
      <a:pPr>
        <a:defRPr sz="1200">
          <a:solidFill>
            <a:srgbClr val="5C5B5A"/>
          </a:solidFill>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69897584276973"/>
          <c:y val="2.5778830969162253E-2"/>
          <c:w val="0.8729136352998268"/>
          <c:h val="0.72427360965774468"/>
        </c:manualLayout>
      </c:layout>
      <c:barChart>
        <c:barDir val="col"/>
        <c:grouping val="percentStacked"/>
        <c:varyColors val="0"/>
        <c:ser>
          <c:idx val="0"/>
          <c:order val="0"/>
          <c:tx>
            <c:strRef>
              <c:f>Sheet1!$B$1</c:f>
              <c:strCache>
                <c:ptCount val="1"/>
                <c:pt idx="0">
                  <c:v>Don't know</c:v>
                </c:pt>
              </c:strCache>
            </c:strRef>
          </c:tx>
          <c:spPr>
            <a:solidFill>
              <a:srgbClr val="E7E6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GM Sept 
(S3)</c:v>
                </c:pt>
                <c:pt idx="1">
                  <c:v>GM Nov 
(S4)</c:v>
                </c:pt>
                <c:pt idx="2">
                  <c:v>GM Dec 
(S5)</c:v>
                </c:pt>
                <c:pt idx="3">
                  <c:v>GM March 
(S6)</c:v>
                </c:pt>
                <c:pt idx="4">
                  <c:v>GB Benchmarking</c:v>
                </c:pt>
              </c:strCache>
            </c:strRef>
          </c:cat>
          <c:val>
            <c:numRef>
              <c:f>Sheet1!$B$2:$B$6</c:f>
              <c:numCache>
                <c:formatCode>0%</c:formatCode>
                <c:ptCount val="5"/>
                <c:pt idx="0">
                  <c:v>0.2</c:v>
                </c:pt>
                <c:pt idx="1">
                  <c:v>0.17171669201439901</c:v>
                </c:pt>
                <c:pt idx="2">
                  <c:v>0.17171669201439901</c:v>
                </c:pt>
                <c:pt idx="3">
                  <c:v>0.16</c:v>
                </c:pt>
                <c:pt idx="4">
                  <c:v>0.21</c:v>
                </c:pt>
              </c:numCache>
            </c:numRef>
          </c:val>
          <c:extLst>
            <c:ext xmlns:c16="http://schemas.microsoft.com/office/drawing/2014/chart" uri="{C3380CC4-5D6E-409C-BE32-E72D297353CC}">
              <c16:uniqueId val="{00000000-F9C8-4CE9-B20D-1AE29F857F71}"/>
            </c:ext>
          </c:extLst>
        </c:ser>
        <c:ser>
          <c:idx val="1"/>
          <c:order val="1"/>
          <c:tx>
            <c:strRef>
              <c:f>Sheet1!$C$1</c:f>
              <c:strCache>
                <c:ptCount val="1"/>
                <c:pt idx="0">
                  <c:v>No</c:v>
                </c:pt>
              </c:strCache>
            </c:strRef>
          </c:tx>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GM Sept 
(S3)</c:v>
                </c:pt>
                <c:pt idx="1">
                  <c:v>GM Nov 
(S4)</c:v>
                </c:pt>
                <c:pt idx="2">
                  <c:v>GM Dec 
(S5)</c:v>
                </c:pt>
                <c:pt idx="3">
                  <c:v>GM March 
(S6)</c:v>
                </c:pt>
                <c:pt idx="4">
                  <c:v>GB Benchmarking</c:v>
                </c:pt>
              </c:strCache>
            </c:strRef>
          </c:cat>
          <c:val>
            <c:numRef>
              <c:f>Sheet1!$C$2:$C$6</c:f>
              <c:numCache>
                <c:formatCode>0%</c:formatCode>
                <c:ptCount val="5"/>
                <c:pt idx="0">
                  <c:v>0.47608166223217901</c:v>
                </c:pt>
                <c:pt idx="1">
                  <c:v>0.46045657647573601</c:v>
                </c:pt>
                <c:pt idx="2">
                  <c:v>0.41197454529507999</c:v>
                </c:pt>
                <c:pt idx="3">
                  <c:v>0.43531949142632897</c:v>
                </c:pt>
                <c:pt idx="4">
                  <c:v>0.41</c:v>
                </c:pt>
              </c:numCache>
            </c:numRef>
          </c:val>
          <c:extLst>
            <c:ext xmlns:c16="http://schemas.microsoft.com/office/drawing/2014/chart" uri="{C3380CC4-5D6E-409C-BE32-E72D297353CC}">
              <c16:uniqueId val="{00000001-F9C8-4CE9-B20D-1AE29F857F71}"/>
            </c:ext>
          </c:extLst>
        </c:ser>
        <c:ser>
          <c:idx val="2"/>
          <c:order val="2"/>
          <c:tx>
            <c:strRef>
              <c:f>Sheet1!$D$1</c:f>
              <c:strCache>
                <c:ptCount val="1"/>
                <c:pt idx="0">
                  <c:v>Yes</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GM Sept 
(S3)</c:v>
                </c:pt>
                <c:pt idx="1">
                  <c:v>GM Nov 
(S4)</c:v>
                </c:pt>
                <c:pt idx="2">
                  <c:v>GM Dec 
(S5)</c:v>
                </c:pt>
                <c:pt idx="3">
                  <c:v>GM March 
(S6)</c:v>
                </c:pt>
                <c:pt idx="4">
                  <c:v>GB Benchmarking</c:v>
                </c:pt>
              </c:strCache>
            </c:strRef>
          </c:cat>
          <c:val>
            <c:numRef>
              <c:f>Sheet1!$D$2:$D$6</c:f>
              <c:numCache>
                <c:formatCode>0%</c:formatCode>
                <c:ptCount val="5"/>
                <c:pt idx="0">
                  <c:v>0.32735926097486301</c:v>
                </c:pt>
                <c:pt idx="1">
                  <c:v>0.35812234905838503</c:v>
                </c:pt>
                <c:pt idx="2">
                  <c:v>0.41433127012023402</c:v>
                </c:pt>
                <c:pt idx="3">
                  <c:v>0.40099475791007599</c:v>
                </c:pt>
                <c:pt idx="4">
                  <c:v>0.38</c:v>
                </c:pt>
              </c:numCache>
            </c:numRef>
          </c:val>
          <c:extLst>
            <c:ext xmlns:c16="http://schemas.microsoft.com/office/drawing/2014/chart" uri="{C3380CC4-5D6E-409C-BE32-E72D297353CC}">
              <c16:uniqueId val="{00000002-F9C8-4CE9-B20D-1AE29F857F71}"/>
            </c:ext>
          </c:extLst>
        </c:ser>
        <c:dLbls>
          <c:dLblPos val="ctr"/>
          <c:showLegendKey val="0"/>
          <c:showVal val="1"/>
          <c:showCatName val="0"/>
          <c:showSerName val="0"/>
          <c:showPercent val="0"/>
          <c:showBubbleSize val="0"/>
        </c:dLbls>
        <c:gapWidth val="75"/>
        <c:overlap val="100"/>
        <c:axId val="397232120"/>
        <c:axId val="397228184"/>
      </c:barChart>
      <c:catAx>
        <c:axId val="397232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7228184"/>
        <c:crosses val="autoZero"/>
        <c:auto val="1"/>
        <c:lblAlgn val="ctr"/>
        <c:lblOffset val="100"/>
        <c:noMultiLvlLbl val="0"/>
      </c:catAx>
      <c:valAx>
        <c:axId val="397228184"/>
        <c:scaling>
          <c:orientation val="minMax"/>
        </c:scaling>
        <c:delete val="1"/>
        <c:axPos val="l"/>
        <c:numFmt formatCode="0%" sourceLinked="1"/>
        <c:majorTickMark val="none"/>
        <c:minorTickMark val="none"/>
        <c:tickLblPos val="nextTo"/>
        <c:crossAx val="397232120"/>
        <c:crosses val="autoZero"/>
        <c:crossBetween val="between"/>
      </c:valAx>
      <c:spPr>
        <a:noFill/>
        <a:ln>
          <a:noFill/>
        </a:ln>
        <a:effectLst/>
      </c:spPr>
    </c:plotArea>
    <c:legend>
      <c:legendPos val="l"/>
      <c:layout>
        <c:manualLayout>
          <c:xMode val="edge"/>
          <c:yMode val="edge"/>
          <c:x val="0"/>
          <c:y val="0.3401628040915986"/>
          <c:w val="0.16384097699990974"/>
          <c:h val="0.2996427196926884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29983930403403"/>
          <c:y val="2.5778830969162253E-2"/>
          <c:w val="0.85216185807185352"/>
          <c:h val="0.72999694455034869"/>
        </c:manualLayout>
      </c:layout>
      <c:barChart>
        <c:barDir val="col"/>
        <c:grouping val="percentStacked"/>
        <c:varyColors val="0"/>
        <c:ser>
          <c:idx val="0"/>
          <c:order val="0"/>
          <c:tx>
            <c:strRef>
              <c:f>Sheet1!$B$1</c:f>
              <c:strCache>
                <c:ptCount val="1"/>
                <c:pt idx="0">
                  <c:v>Don't know</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GM Sept 
(S3)</c:v>
                </c:pt>
                <c:pt idx="1">
                  <c:v>GM Nov 
(S4)</c:v>
                </c:pt>
                <c:pt idx="2">
                  <c:v>GM Dec 
(S5)</c:v>
                </c:pt>
                <c:pt idx="3">
                  <c:v>GM March 
(S6)</c:v>
                </c:pt>
                <c:pt idx="4">
                  <c:v>GB Benchmarking</c:v>
                </c:pt>
              </c:strCache>
            </c:strRef>
          </c:cat>
          <c:val>
            <c:numRef>
              <c:f>Sheet1!$B$2:$B$6</c:f>
              <c:numCache>
                <c:formatCode>0%</c:formatCode>
                <c:ptCount val="5"/>
                <c:pt idx="0">
                  <c:v>8.5642561321656901E-2</c:v>
                </c:pt>
                <c:pt idx="1">
                  <c:v>0.1</c:v>
                </c:pt>
                <c:pt idx="2">
                  <c:v>0.08</c:v>
                </c:pt>
                <c:pt idx="3">
                  <c:v>0.11</c:v>
                </c:pt>
                <c:pt idx="4">
                  <c:v>0.14000000000000001</c:v>
                </c:pt>
              </c:numCache>
            </c:numRef>
          </c:val>
          <c:extLst>
            <c:ext xmlns:c16="http://schemas.microsoft.com/office/drawing/2014/chart" uri="{C3380CC4-5D6E-409C-BE32-E72D297353CC}">
              <c16:uniqueId val="{00000000-B360-433C-BC9B-0D539C483A71}"/>
            </c:ext>
          </c:extLst>
        </c:ser>
        <c:ser>
          <c:idx val="1"/>
          <c:order val="1"/>
          <c:tx>
            <c:strRef>
              <c:f>Sheet1!$C$1</c:f>
              <c:strCache>
                <c:ptCount val="1"/>
                <c:pt idx="0">
                  <c:v>No</c:v>
                </c:pt>
              </c:strCache>
            </c:strRef>
          </c:tx>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GM Sept 
(S3)</c:v>
                </c:pt>
                <c:pt idx="1">
                  <c:v>GM Nov 
(S4)</c:v>
                </c:pt>
                <c:pt idx="2">
                  <c:v>GM Dec 
(S5)</c:v>
                </c:pt>
                <c:pt idx="3">
                  <c:v>GM March 
(S6)</c:v>
                </c:pt>
                <c:pt idx="4">
                  <c:v>GB Benchmarking</c:v>
                </c:pt>
              </c:strCache>
            </c:strRef>
          </c:cat>
          <c:val>
            <c:numRef>
              <c:f>Sheet1!$C$2:$C$6</c:f>
              <c:numCache>
                <c:formatCode>0%</c:formatCode>
                <c:ptCount val="5"/>
                <c:pt idx="0">
                  <c:v>0.43125620067057602</c:v>
                </c:pt>
                <c:pt idx="1">
                  <c:v>0.41303099817740302</c:v>
                </c:pt>
                <c:pt idx="2">
                  <c:v>0.39070608306839</c:v>
                </c:pt>
                <c:pt idx="3">
                  <c:v>0.40253008802643098</c:v>
                </c:pt>
                <c:pt idx="4">
                  <c:v>0.32</c:v>
                </c:pt>
              </c:numCache>
            </c:numRef>
          </c:val>
          <c:extLst>
            <c:ext xmlns:c16="http://schemas.microsoft.com/office/drawing/2014/chart" uri="{C3380CC4-5D6E-409C-BE32-E72D297353CC}">
              <c16:uniqueId val="{00000001-B360-433C-BC9B-0D539C483A71}"/>
            </c:ext>
          </c:extLst>
        </c:ser>
        <c:ser>
          <c:idx val="2"/>
          <c:order val="2"/>
          <c:tx>
            <c:strRef>
              <c:f>Sheet1!$D$1</c:f>
              <c:strCache>
                <c:ptCount val="1"/>
                <c:pt idx="0">
                  <c:v>Yes</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GM Sept 
(S3)</c:v>
                </c:pt>
                <c:pt idx="1">
                  <c:v>GM Nov 
(S4)</c:v>
                </c:pt>
                <c:pt idx="2">
                  <c:v>GM Dec 
(S5)</c:v>
                </c:pt>
                <c:pt idx="3">
                  <c:v>GM March 
(S6)</c:v>
                </c:pt>
                <c:pt idx="4">
                  <c:v>GB Benchmarking</c:v>
                </c:pt>
              </c:strCache>
            </c:strRef>
          </c:cat>
          <c:val>
            <c:numRef>
              <c:f>Sheet1!$D$2:$D$6</c:f>
              <c:numCache>
                <c:formatCode>0%</c:formatCode>
                <c:ptCount val="5"/>
                <c:pt idx="0">
                  <c:v>0.46664580157220398</c:v>
                </c:pt>
                <c:pt idx="1">
                  <c:v>0.48533339661461999</c:v>
                </c:pt>
                <c:pt idx="2">
                  <c:v>0.52971149417984298</c:v>
                </c:pt>
                <c:pt idx="3">
                  <c:v>0.48893158824072203</c:v>
                </c:pt>
                <c:pt idx="4">
                  <c:v>0.55000000000000004</c:v>
                </c:pt>
              </c:numCache>
            </c:numRef>
          </c:val>
          <c:extLst>
            <c:ext xmlns:c16="http://schemas.microsoft.com/office/drawing/2014/chart" uri="{C3380CC4-5D6E-409C-BE32-E72D297353CC}">
              <c16:uniqueId val="{00000002-B360-433C-BC9B-0D539C483A71}"/>
            </c:ext>
          </c:extLst>
        </c:ser>
        <c:dLbls>
          <c:dLblPos val="ctr"/>
          <c:showLegendKey val="0"/>
          <c:showVal val="1"/>
          <c:showCatName val="0"/>
          <c:showSerName val="0"/>
          <c:showPercent val="0"/>
          <c:showBubbleSize val="0"/>
        </c:dLbls>
        <c:gapWidth val="75"/>
        <c:overlap val="100"/>
        <c:axId val="397232120"/>
        <c:axId val="397228184"/>
      </c:barChart>
      <c:catAx>
        <c:axId val="397232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7228184"/>
        <c:crosses val="autoZero"/>
        <c:auto val="1"/>
        <c:lblAlgn val="ctr"/>
        <c:lblOffset val="100"/>
        <c:noMultiLvlLbl val="0"/>
      </c:catAx>
      <c:valAx>
        <c:axId val="397228184"/>
        <c:scaling>
          <c:orientation val="minMax"/>
        </c:scaling>
        <c:delete val="1"/>
        <c:axPos val="l"/>
        <c:numFmt formatCode="0%" sourceLinked="1"/>
        <c:majorTickMark val="none"/>
        <c:minorTickMark val="none"/>
        <c:tickLblPos val="nextTo"/>
        <c:crossAx val="397232120"/>
        <c:crosses val="autoZero"/>
        <c:crossBetween val="between"/>
      </c:valAx>
      <c:spPr>
        <a:noFill/>
        <a:ln>
          <a:noFill/>
        </a:ln>
        <a:effectLst/>
      </c:spPr>
    </c:plotArea>
    <c:legend>
      <c:legendPos val="l"/>
      <c:layout>
        <c:manualLayout>
          <c:xMode val="edge"/>
          <c:yMode val="edge"/>
          <c:x val="0"/>
          <c:y val="0.34302447153790067"/>
          <c:w val="0.151891505267017"/>
          <c:h val="0.3253977267094069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2.0492572494174104E-3"/>
          <c:w val="0.99202963734764493"/>
          <c:h val="0.70102266544532466"/>
        </c:manualLayout>
      </c:layout>
      <c:barChart>
        <c:barDir val="col"/>
        <c:grouping val="percentStacked"/>
        <c:varyColors val="0"/>
        <c:ser>
          <c:idx val="0"/>
          <c:order val="0"/>
          <c:tx>
            <c:strRef>
              <c:f>Sheet1!$B$1</c:f>
              <c:strCache>
                <c:ptCount val="1"/>
                <c:pt idx="0">
                  <c:v>Very easy</c:v>
                </c:pt>
              </c:strCache>
            </c:strRef>
          </c:tx>
          <c:spPr>
            <a:solidFill>
              <a:srgbClr val="33B0A6"/>
            </a:solidFill>
            <a:ln>
              <a:noFill/>
            </a:ln>
            <a:effectLst/>
          </c:spPr>
          <c:invertIfNegative val="0"/>
          <c:dPt>
            <c:idx val="0"/>
            <c:invertIfNegative val="0"/>
            <c:bubble3D val="0"/>
            <c:spPr>
              <a:solidFill>
                <a:srgbClr val="009690"/>
              </a:solidFill>
              <a:ln>
                <a:noFill/>
              </a:ln>
              <a:effectLst/>
            </c:spPr>
            <c:extLst>
              <c:ext xmlns:c16="http://schemas.microsoft.com/office/drawing/2014/chart" uri="{C3380CC4-5D6E-409C-BE32-E72D297353CC}">
                <c16:uniqueId val="{00000001-3125-4913-914F-55FD051877B9}"/>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GM Sept
(S3)</c:v>
                </c:pt>
                <c:pt idx="1">
                  <c:v>GM Oct
(S4)</c:v>
                </c:pt>
                <c:pt idx="2">
                  <c:v>GM Dec 
(S5)</c:v>
                </c:pt>
                <c:pt idx="3">
                  <c:v>GM March 
(S6)</c:v>
                </c:pt>
                <c:pt idx="4">
                  <c:v>GB Benchmarking</c:v>
                </c:pt>
              </c:strCache>
            </c:strRef>
          </c:cat>
          <c:val>
            <c:numRef>
              <c:f>Sheet1!$B$2:$B$6</c:f>
              <c:numCache>
                <c:formatCode>0%</c:formatCode>
                <c:ptCount val="5"/>
                <c:pt idx="0">
                  <c:v>6.9328896471611404E-2</c:v>
                </c:pt>
                <c:pt idx="1">
                  <c:v>8.3190056281671906E-2</c:v>
                </c:pt>
                <c:pt idx="2">
                  <c:v>0.11</c:v>
                </c:pt>
                <c:pt idx="3">
                  <c:v>0.103972575175257</c:v>
                </c:pt>
                <c:pt idx="4">
                  <c:v>0.09</c:v>
                </c:pt>
              </c:numCache>
            </c:numRef>
          </c:val>
          <c:extLst>
            <c:ext xmlns:c16="http://schemas.microsoft.com/office/drawing/2014/chart" uri="{C3380CC4-5D6E-409C-BE32-E72D297353CC}">
              <c16:uniqueId val="{00000000-EC9E-4300-B0E4-1B3E8E66DAE1}"/>
            </c:ext>
          </c:extLst>
        </c:ser>
        <c:ser>
          <c:idx val="1"/>
          <c:order val="1"/>
          <c:tx>
            <c:strRef>
              <c:f>Sheet1!$C$1</c:f>
              <c:strCache>
                <c:ptCount val="1"/>
                <c:pt idx="0">
                  <c:v>Somewhat easy</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GM Sept
(S3)</c:v>
                </c:pt>
                <c:pt idx="1">
                  <c:v>GM Oct
(S4)</c:v>
                </c:pt>
                <c:pt idx="2">
                  <c:v>GM Dec 
(S5)</c:v>
                </c:pt>
                <c:pt idx="3">
                  <c:v>GM March 
(S6)</c:v>
                </c:pt>
                <c:pt idx="4">
                  <c:v>GB Benchmarking</c:v>
                </c:pt>
              </c:strCache>
            </c:strRef>
          </c:cat>
          <c:val>
            <c:numRef>
              <c:f>Sheet1!$C$2:$C$6</c:f>
              <c:numCache>
                <c:formatCode>0%</c:formatCode>
                <c:ptCount val="5"/>
                <c:pt idx="0">
                  <c:v>0.29731195390881299</c:v>
                </c:pt>
                <c:pt idx="1">
                  <c:v>0.30247688760932601</c:v>
                </c:pt>
                <c:pt idx="2">
                  <c:v>0.32</c:v>
                </c:pt>
                <c:pt idx="3">
                  <c:v>0.301502160931089</c:v>
                </c:pt>
                <c:pt idx="4">
                  <c:v>0.34</c:v>
                </c:pt>
              </c:numCache>
            </c:numRef>
          </c:val>
          <c:extLst>
            <c:ext xmlns:c16="http://schemas.microsoft.com/office/drawing/2014/chart" uri="{C3380CC4-5D6E-409C-BE32-E72D297353CC}">
              <c16:uniqueId val="{00000001-EC9E-4300-B0E4-1B3E8E66DAE1}"/>
            </c:ext>
          </c:extLst>
        </c:ser>
        <c:ser>
          <c:idx val="2"/>
          <c:order val="2"/>
          <c:tx>
            <c:strRef>
              <c:f>Sheet1!$D$1</c:f>
              <c:strCache>
                <c:ptCount val="1"/>
                <c:pt idx="0">
                  <c:v>Somewhat difficult</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GM Sept
(S3)</c:v>
                </c:pt>
                <c:pt idx="1">
                  <c:v>GM Oct
(S4)</c:v>
                </c:pt>
                <c:pt idx="2">
                  <c:v>GM Dec 
(S5)</c:v>
                </c:pt>
                <c:pt idx="3">
                  <c:v>GM March 
(S6)</c:v>
                </c:pt>
                <c:pt idx="4">
                  <c:v>GB Benchmarking</c:v>
                </c:pt>
              </c:strCache>
            </c:strRef>
          </c:cat>
          <c:val>
            <c:numRef>
              <c:f>Sheet1!$D$2:$D$6</c:f>
              <c:numCache>
                <c:formatCode>0%</c:formatCode>
                <c:ptCount val="5"/>
                <c:pt idx="0">
                  <c:v>0.38141108591971401</c:v>
                </c:pt>
                <c:pt idx="1">
                  <c:v>0.38882827767322597</c:v>
                </c:pt>
                <c:pt idx="2">
                  <c:v>0.35</c:v>
                </c:pt>
                <c:pt idx="3">
                  <c:v>0.38570587688353197</c:v>
                </c:pt>
                <c:pt idx="4">
                  <c:v>0.36</c:v>
                </c:pt>
              </c:numCache>
            </c:numRef>
          </c:val>
          <c:extLst>
            <c:ext xmlns:c16="http://schemas.microsoft.com/office/drawing/2014/chart" uri="{C3380CC4-5D6E-409C-BE32-E72D297353CC}">
              <c16:uniqueId val="{00000002-EC9E-4300-B0E4-1B3E8E66DAE1}"/>
            </c:ext>
          </c:extLst>
        </c:ser>
        <c:ser>
          <c:idx val="3"/>
          <c:order val="3"/>
          <c:tx>
            <c:strRef>
              <c:f>Sheet1!$E$1</c:f>
              <c:strCache>
                <c:ptCount val="1"/>
                <c:pt idx="0">
                  <c:v>Very difficult</c:v>
                </c:pt>
              </c:strCache>
            </c:strRef>
          </c:tx>
          <c:spPr>
            <a:solidFill>
              <a:srgbClr val="FA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GM Sept
(S3)</c:v>
                </c:pt>
                <c:pt idx="1">
                  <c:v>GM Oct
(S4)</c:v>
                </c:pt>
                <c:pt idx="2">
                  <c:v>GM Dec 
(S5)</c:v>
                </c:pt>
                <c:pt idx="3">
                  <c:v>GM March 
(S6)</c:v>
                </c:pt>
                <c:pt idx="4">
                  <c:v>GB Benchmarking</c:v>
                </c:pt>
              </c:strCache>
            </c:strRef>
          </c:cat>
          <c:val>
            <c:numRef>
              <c:f>Sheet1!$E$2:$E$6</c:f>
              <c:numCache>
                <c:formatCode>0%</c:formatCode>
                <c:ptCount val="5"/>
                <c:pt idx="0">
                  <c:v>0.18193325390442799</c:v>
                </c:pt>
                <c:pt idx="1">
                  <c:v>0.17867020206061801</c:v>
                </c:pt>
                <c:pt idx="2">
                  <c:v>0.18</c:v>
                </c:pt>
                <c:pt idx="3">
                  <c:v>0.16545404523284499</c:v>
                </c:pt>
                <c:pt idx="4">
                  <c:v>0.13</c:v>
                </c:pt>
              </c:numCache>
            </c:numRef>
          </c:val>
          <c:extLst>
            <c:ext xmlns:c16="http://schemas.microsoft.com/office/drawing/2014/chart" uri="{C3380CC4-5D6E-409C-BE32-E72D297353CC}">
              <c16:uniqueId val="{00000004-EC9E-4300-B0E4-1B3E8E66DAE1}"/>
            </c:ext>
          </c:extLst>
        </c:ser>
        <c:ser>
          <c:idx val="4"/>
          <c:order val="4"/>
          <c:tx>
            <c:strRef>
              <c:f>Sheet1!$F$1</c:f>
              <c:strCache>
                <c:ptCount val="1"/>
                <c:pt idx="0">
                  <c:v>Don't know / Prefer not to say</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GM Sept
(S3)</c:v>
                </c:pt>
                <c:pt idx="1">
                  <c:v>GM Oct
(S4)</c:v>
                </c:pt>
                <c:pt idx="2">
                  <c:v>GM Dec 
(S5)</c:v>
                </c:pt>
                <c:pt idx="3">
                  <c:v>GM March 
(S6)</c:v>
                </c:pt>
                <c:pt idx="4">
                  <c:v>GB Benchmarking</c:v>
                </c:pt>
              </c:strCache>
            </c:strRef>
          </c:cat>
          <c:val>
            <c:numRef>
              <c:f>Sheet1!$F$2:$F$6</c:f>
              <c:numCache>
                <c:formatCode>0%</c:formatCode>
                <c:ptCount val="5"/>
                <c:pt idx="0">
                  <c:v>6.5609918822733801E-2</c:v>
                </c:pt>
                <c:pt idx="1">
                  <c:v>0.05</c:v>
                </c:pt>
                <c:pt idx="2">
                  <c:v>0.03</c:v>
                </c:pt>
                <c:pt idx="3">
                  <c:v>0.04</c:v>
                </c:pt>
                <c:pt idx="4">
                  <c:v>7.0000000000000007E-2</c:v>
                </c:pt>
              </c:numCache>
            </c:numRef>
          </c:val>
          <c:extLst>
            <c:ext xmlns:c16="http://schemas.microsoft.com/office/drawing/2014/chart" uri="{C3380CC4-5D6E-409C-BE32-E72D297353CC}">
              <c16:uniqueId val="{00000005-EC9E-4300-B0E4-1B3E8E66DAE1}"/>
            </c:ext>
          </c:extLst>
        </c:ser>
        <c:dLbls>
          <c:dLblPos val="ctr"/>
          <c:showLegendKey val="0"/>
          <c:showVal val="1"/>
          <c:showCatName val="0"/>
          <c:showSerName val="0"/>
          <c:showPercent val="0"/>
          <c:showBubbleSize val="0"/>
        </c:dLbls>
        <c:gapWidth val="80"/>
        <c:overlap val="100"/>
        <c:axId val="478529208"/>
        <c:axId val="478528880"/>
      </c:barChart>
      <c:catAx>
        <c:axId val="478529208"/>
        <c:scaling>
          <c:orientation val="minMax"/>
        </c:scaling>
        <c:delete val="0"/>
        <c:axPos val="t"/>
        <c:numFmt formatCode="General" sourceLinked="1"/>
        <c:majorTickMark val="none"/>
        <c:minorTickMark val="none"/>
        <c:tickLblPos val="high"/>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478528880"/>
        <c:crosses val="autoZero"/>
        <c:auto val="1"/>
        <c:lblAlgn val="ctr"/>
        <c:lblOffset val="100"/>
        <c:noMultiLvlLbl val="0"/>
      </c:catAx>
      <c:valAx>
        <c:axId val="478528880"/>
        <c:scaling>
          <c:orientation val="maxMin"/>
        </c:scaling>
        <c:delete val="1"/>
        <c:axPos val="l"/>
        <c:numFmt formatCode="0%" sourceLinked="1"/>
        <c:majorTickMark val="none"/>
        <c:minorTickMark val="none"/>
        <c:tickLblPos val="nextTo"/>
        <c:crossAx val="478529208"/>
        <c:crosses val="autoZero"/>
        <c:crossBetween val="between"/>
      </c:valAx>
      <c:spPr>
        <a:noFill/>
        <a:ln>
          <a:noFill/>
        </a:ln>
        <a:effectLst/>
      </c:spPr>
    </c:plotArea>
    <c:legend>
      <c:legendPos val="b"/>
      <c:layout>
        <c:manualLayout>
          <c:xMode val="edge"/>
          <c:yMode val="edge"/>
          <c:x val="8.8374543955300252E-4"/>
          <c:y val="0.81356073710266663"/>
          <c:w val="0.99911632170979348"/>
          <c:h val="0.1404252739248765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814985548784207E-2"/>
          <c:y val="0"/>
          <c:w val="0.5393495315863166"/>
          <c:h val="1"/>
        </c:manualLayout>
      </c:layout>
      <c:doughnutChart>
        <c:varyColors val="1"/>
        <c:ser>
          <c:idx val="0"/>
          <c:order val="0"/>
          <c:tx>
            <c:strRef>
              <c:f>Sheet1!$B$1</c:f>
              <c:strCache>
                <c:ptCount val="1"/>
                <c:pt idx="0">
                  <c:v>Column1</c:v>
                </c:pt>
              </c:strCache>
            </c:strRef>
          </c:tx>
          <c:spPr>
            <a:solidFill>
              <a:schemeClr val="accent3">
                <a:lumMod val="75000"/>
              </a:schemeClr>
            </a:solidFill>
          </c:spPr>
          <c:dPt>
            <c:idx val="0"/>
            <c:bubble3D val="0"/>
            <c:spPr>
              <a:solidFill>
                <a:srgbClr val="00706B"/>
              </a:solidFill>
              <a:ln w="19050">
                <a:solidFill>
                  <a:schemeClr val="lt1"/>
                </a:solidFill>
              </a:ln>
              <a:effectLst/>
            </c:spPr>
            <c:extLst>
              <c:ext xmlns:c16="http://schemas.microsoft.com/office/drawing/2014/chart" uri="{C3380CC4-5D6E-409C-BE32-E72D297353CC}">
                <c16:uniqueId val="{00000001-FA02-44A0-A4E2-391820E237EA}"/>
              </c:ext>
            </c:extLst>
          </c:dPt>
          <c:dPt>
            <c:idx val="1"/>
            <c:bubble3D val="0"/>
            <c:spPr>
              <a:solidFill>
                <a:srgbClr val="C00000"/>
              </a:solidFill>
              <a:ln w="19050">
                <a:solidFill>
                  <a:schemeClr val="lt1"/>
                </a:solidFill>
              </a:ln>
              <a:effectLst/>
            </c:spPr>
            <c:extLst>
              <c:ext xmlns:c16="http://schemas.microsoft.com/office/drawing/2014/chart" uri="{C3380CC4-5D6E-409C-BE32-E72D297353CC}">
                <c16:uniqueId val="{00000003-FA02-44A0-A4E2-391820E237EA}"/>
              </c:ext>
            </c:extLst>
          </c:dPt>
          <c:dPt>
            <c:idx val="2"/>
            <c:bubble3D val="0"/>
            <c:spPr>
              <a:noFill/>
              <a:ln w="19050">
                <a:solidFill>
                  <a:schemeClr val="lt1"/>
                </a:solidFill>
              </a:ln>
              <a:effectLst/>
            </c:spPr>
            <c:extLst>
              <c:ext xmlns:c16="http://schemas.microsoft.com/office/drawing/2014/chart" uri="{C3380CC4-5D6E-409C-BE32-E72D297353CC}">
                <c16:uniqueId val="{00000000-9484-4C40-A96E-2506038E7780}"/>
              </c:ext>
            </c:extLst>
          </c:dPt>
          <c:dLbls>
            <c:delete val="1"/>
          </c:dLbls>
          <c:cat>
            <c:strRef>
              <c:f>Sheet1!$A$2:$A$4</c:f>
              <c:strCache>
                <c:ptCount val="3"/>
                <c:pt idx="0">
                  <c:v>Yes</c:v>
                </c:pt>
                <c:pt idx="1">
                  <c:v>No</c:v>
                </c:pt>
                <c:pt idx="2">
                  <c:v>Don't know</c:v>
                </c:pt>
              </c:strCache>
            </c:strRef>
          </c:cat>
          <c:val>
            <c:numRef>
              <c:f>Sheet1!$B$2:$B$4</c:f>
              <c:numCache>
                <c:formatCode>0%</c:formatCode>
                <c:ptCount val="3"/>
                <c:pt idx="0">
                  <c:v>0.20030454950464899</c:v>
                </c:pt>
                <c:pt idx="1">
                  <c:v>0.73080024581153002</c:v>
                </c:pt>
                <c:pt idx="2">
                  <c:v>6.8895204683822597E-2</c:v>
                </c:pt>
              </c:numCache>
            </c:numRef>
          </c:val>
          <c:extLst>
            <c:ext xmlns:c16="http://schemas.microsoft.com/office/drawing/2014/chart" uri="{C3380CC4-5D6E-409C-BE32-E72D297353CC}">
              <c16:uniqueId val="{00000004-FA02-44A0-A4E2-391820E237EA}"/>
            </c:ext>
          </c:extLst>
        </c:ser>
        <c:dLbls>
          <c:showLegendKey val="0"/>
          <c:showVal val="1"/>
          <c:showCatName val="0"/>
          <c:showSerName val="0"/>
          <c:showPercent val="0"/>
          <c:showBubbleSize val="0"/>
          <c:showLeaderLines val="1"/>
        </c:dLbls>
        <c:firstSliceAng val="0"/>
        <c:holeSize val="5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415875441514503E-2"/>
          <c:y val="4.460727543155997E-2"/>
          <c:w val="0.44937847345698839"/>
          <c:h val="0.66541408824640069"/>
        </c:manualLayout>
      </c:layout>
      <c:doughnutChart>
        <c:varyColors val="1"/>
        <c:ser>
          <c:idx val="0"/>
          <c:order val="0"/>
          <c:tx>
            <c:strRef>
              <c:f>Sheet1!$B$1</c:f>
              <c:strCache>
                <c:ptCount val="1"/>
                <c:pt idx="0">
                  <c:v>Column1</c:v>
                </c:pt>
              </c:strCache>
            </c:strRef>
          </c:tx>
          <c:spPr>
            <a:solidFill>
              <a:schemeClr val="accent6">
                <a:lumMod val="75000"/>
              </a:schemeClr>
            </a:solidFill>
          </c:spPr>
          <c:dPt>
            <c:idx val="0"/>
            <c:bubble3D val="0"/>
            <c:spPr>
              <a:solidFill>
                <a:srgbClr val="009690"/>
              </a:solidFill>
              <a:ln w="19050">
                <a:solidFill>
                  <a:schemeClr val="lt1"/>
                </a:solidFill>
              </a:ln>
              <a:effectLst/>
            </c:spPr>
            <c:extLst>
              <c:ext xmlns:c16="http://schemas.microsoft.com/office/drawing/2014/chart" uri="{C3380CC4-5D6E-409C-BE32-E72D297353CC}">
                <c16:uniqueId val="{00000001-9442-48D5-9131-FD5F08E0358A}"/>
              </c:ext>
            </c:extLst>
          </c:dPt>
          <c:dPt>
            <c:idx val="1"/>
            <c:bubble3D val="0"/>
            <c:spPr>
              <a:solidFill>
                <a:srgbClr val="6DD5CE"/>
              </a:solidFill>
              <a:ln w="19050">
                <a:solidFill>
                  <a:schemeClr val="lt1"/>
                </a:solidFill>
              </a:ln>
              <a:effectLst/>
            </c:spPr>
            <c:extLst>
              <c:ext xmlns:c16="http://schemas.microsoft.com/office/drawing/2014/chart" uri="{C3380CC4-5D6E-409C-BE32-E72D297353CC}">
                <c16:uniqueId val="{00000003-9442-48D5-9131-FD5F08E0358A}"/>
              </c:ext>
            </c:extLst>
          </c:dPt>
          <c:dPt>
            <c:idx val="2"/>
            <c:bubble3D val="0"/>
            <c:spPr>
              <a:solidFill>
                <a:srgbClr val="B8EAE6"/>
              </a:solidFill>
              <a:ln w="19050">
                <a:solidFill>
                  <a:schemeClr val="lt1"/>
                </a:solidFill>
              </a:ln>
              <a:effectLst/>
            </c:spPr>
            <c:extLst>
              <c:ext xmlns:c16="http://schemas.microsoft.com/office/drawing/2014/chart" uri="{C3380CC4-5D6E-409C-BE32-E72D297353CC}">
                <c16:uniqueId val="{00000005-9442-48D5-9131-FD5F08E0358A}"/>
              </c:ext>
            </c:extLst>
          </c:dPt>
          <c:dPt>
            <c:idx val="3"/>
            <c:bubble3D val="0"/>
            <c:spPr>
              <a:solidFill>
                <a:srgbClr val="FF9999"/>
              </a:solidFill>
              <a:ln w="19050">
                <a:solidFill>
                  <a:schemeClr val="lt1"/>
                </a:solidFill>
              </a:ln>
              <a:effectLst/>
            </c:spPr>
            <c:extLst>
              <c:ext xmlns:c16="http://schemas.microsoft.com/office/drawing/2014/chart" uri="{C3380CC4-5D6E-409C-BE32-E72D297353CC}">
                <c16:uniqueId val="{00000007-9442-48D5-9131-FD5F08E0358A}"/>
              </c:ext>
            </c:extLst>
          </c:dPt>
          <c:dPt>
            <c:idx val="4"/>
            <c:bubble3D val="0"/>
            <c:spPr>
              <a:solidFill>
                <a:srgbClr val="FF0000"/>
              </a:solidFill>
              <a:ln w="19050">
                <a:solidFill>
                  <a:schemeClr val="lt1"/>
                </a:solidFill>
              </a:ln>
              <a:effectLst/>
            </c:spPr>
            <c:extLst>
              <c:ext xmlns:c16="http://schemas.microsoft.com/office/drawing/2014/chart" uri="{C3380CC4-5D6E-409C-BE32-E72D297353CC}">
                <c16:uniqueId val="{00000009-9442-48D5-9131-FD5F08E0358A}"/>
              </c:ext>
            </c:extLst>
          </c:dPt>
          <c:dPt>
            <c:idx val="5"/>
            <c:bubble3D val="0"/>
            <c:spPr>
              <a:solidFill>
                <a:schemeClr val="bg2"/>
              </a:solidFill>
              <a:ln w="19050">
                <a:solidFill>
                  <a:schemeClr val="lt1"/>
                </a:solidFill>
              </a:ln>
              <a:effectLst/>
            </c:spPr>
            <c:extLst>
              <c:ext xmlns:c16="http://schemas.microsoft.com/office/drawing/2014/chart" uri="{C3380CC4-5D6E-409C-BE32-E72D297353CC}">
                <c16:uniqueId val="{0000000B-9442-48D5-9131-FD5F08E0358A}"/>
              </c:ext>
            </c:extLst>
          </c:dPt>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9442-48D5-9131-FD5F08E0358A}"/>
                </c:ext>
              </c:extLst>
            </c:dLbl>
            <c:dLbl>
              <c:idx val="3"/>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9442-48D5-9131-FD5F08E0358A}"/>
                </c:ext>
              </c:extLst>
            </c:dLbl>
            <c:dLbl>
              <c:idx val="4"/>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9-9442-48D5-9131-FD5F08E0358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Yes, have had a PPM for more than 12 months</c:v>
                </c:pt>
                <c:pt idx="1">
                  <c:v>Yes, I have opted to switch to a PPM in the last 12 months</c:v>
                </c:pt>
                <c:pt idx="2">
                  <c:v>Yes, I was moved onto a PPM in the last 12 months</c:v>
                </c:pt>
                <c:pt idx="3">
                  <c:v>No, but I am considering switching to a PPM</c:v>
                </c:pt>
                <c:pt idx="4">
                  <c:v>No, and I have no plans to switch to a PPM</c:v>
                </c:pt>
                <c:pt idx="5">
                  <c:v>Don’t know/Prefer not to say</c:v>
                </c:pt>
              </c:strCache>
            </c:strRef>
          </c:cat>
          <c:val>
            <c:numRef>
              <c:f>Sheet1!$B$2:$B$7</c:f>
              <c:numCache>
                <c:formatCode>0%</c:formatCode>
                <c:ptCount val="6"/>
                <c:pt idx="0">
                  <c:v>0.14822653106029801</c:v>
                </c:pt>
                <c:pt idx="1">
                  <c:v>3.3122795989177202E-2</c:v>
                </c:pt>
                <c:pt idx="2">
                  <c:v>1.89552224551735E-2</c:v>
                </c:pt>
                <c:pt idx="3">
                  <c:v>3.25009791219905E-2</c:v>
                </c:pt>
                <c:pt idx="4">
                  <c:v>0.69829926668954001</c:v>
                </c:pt>
                <c:pt idx="5">
                  <c:v>6.8895204683822597E-2</c:v>
                </c:pt>
              </c:numCache>
            </c:numRef>
          </c:val>
          <c:extLst>
            <c:ext xmlns:c16="http://schemas.microsoft.com/office/drawing/2014/chart" uri="{C3380CC4-5D6E-409C-BE32-E72D297353CC}">
              <c16:uniqueId val="{0000000C-9442-48D5-9131-FD5F08E0358A}"/>
            </c:ext>
          </c:extLst>
        </c:ser>
        <c:dLbls>
          <c:showLegendKey val="0"/>
          <c:showVal val="1"/>
          <c:showCatName val="0"/>
          <c:showSerName val="0"/>
          <c:showPercent val="0"/>
          <c:showBubbleSize val="0"/>
          <c:showLeaderLines val="1"/>
        </c:dLbls>
        <c:firstSliceAng val="0"/>
        <c:holeSize val="55"/>
      </c:doughnutChart>
      <c:spPr>
        <a:noFill/>
        <a:ln>
          <a:noFill/>
        </a:ln>
        <a:effectLst/>
      </c:spPr>
    </c:plotArea>
    <c:legend>
      <c:legendPos val="r"/>
      <c:layout>
        <c:manualLayout>
          <c:xMode val="edge"/>
          <c:yMode val="edge"/>
          <c:x val="5.330027163238147E-2"/>
          <c:y val="0.75705364271220876"/>
          <c:w val="0.75051107776778681"/>
          <c:h val="0.24027458269300153"/>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5C5B5A"/>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5369105637911165"/>
          <c:y val="3.2449265445722601E-3"/>
          <c:w val="0.42047668147518669"/>
          <c:h val="0.95586635702675993"/>
        </c:manualLayout>
      </c:layout>
      <c:barChart>
        <c:barDir val="bar"/>
        <c:grouping val="clustered"/>
        <c:varyColors val="0"/>
        <c:ser>
          <c:idx val="0"/>
          <c:order val="0"/>
          <c:tx>
            <c:strRef>
              <c:f>Sheet1!$B$1</c:f>
              <c:strCache>
                <c:ptCount val="1"/>
                <c:pt idx="0">
                  <c:v>GM November (S4)</c:v>
                </c:pt>
              </c:strCache>
            </c:strRef>
          </c:tx>
          <c:spPr>
            <a:solidFill>
              <a:srgbClr val="6DD5CE"/>
            </a:solidFill>
            <a:ln>
              <a:noFill/>
            </a:ln>
            <a:effectLst/>
          </c:spPr>
          <c:invertIfNegative val="0"/>
          <c:dPt>
            <c:idx val="11"/>
            <c:invertIfNegative val="0"/>
            <c:bubble3D val="0"/>
            <c:extLst>
              <c:ext xmlns:c16="http://schemas.microsoft.com/office/drawing/2014/chart" uri="{C3380CC4-5D6E-409C-BE32-E72D297353CC}">
                <c16:uniqueId val="{00000000-CC6D-4624-8EA7-1D5D21FF6D2F}"/>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Keeping my pre-payment meter topped up and connected is a major daily concern</c:v>
                </c:pt>
                <c:pt idx="1">
                  <c:v>There have been times when I could not afford to top-up my pre-payment meter</c:v>
                </c:pt>
                <c:pt idx="2">
                  <c:v>I have the money to top up my pre-payment meter, but I am unable to get to my meter or to a shop to put more on it</c:v>
                </c:pt>
                <c:pt idx="3">
                  <c:v>I have deliberately disconnected my electricity / gas to save the remaining credit for later use.</c:v>
                </c:pt>
                <c:pt idx="4">
                  <c:v>None of these apply to me</c:v>
                </c:pt>
                <c:pt idx="5">
                  <c:v>Prefer not to say</c:v>
                </c:pt>
              </c:strCache>
            </c:strRef>
          </c:cat>
          <c:val>
            <c:numRef>
              <c:f>Sheet1!$B$2:$B$7</c:f>
              <c:numCache>
                <c:formatCode>0%</c:formatCode>
                <c:ptCount val="6"/>
                <c:pt idx="0">
                  <c:v>0.48652301536159398</c:v>
                </c:pt>
                <c:pt idx="1">
                  <c:v>0.31492466024237398</c:v>
                </c:pt>
                <c:pt idx="2">
                  <c:v>0.16214520249970699</c:v>
                </c:pt>
                <c:pt idx="3">
                  <c:v>7.4066680306572E-2</c:v>
                </c:pt>
                <c:pt idx="4">
                  <c:v>0.22279511029181501</c:v>
                </c:pt>
                <c:pt idx="5">
                  <c:v>2.4812172361239899E-2</c:v>
                </c:pt>
              </c:numCache>
            </c:numRef>
          </c:val>
          <c:extLst>
            <c:ext xmlns:c16="http://schemas.microsoft.com/office/drawing/2014/chart" uri="{C3380CC4-5D6E-409C-BE32-E72D297353CC}">
              <c16:uniqueId val="{00000001-CC6D-4624-8EA7-1D5D21FF6D2F}"/>
            </c:ext>
          </c:extLst>
        </c:ser>
        <c:ser>
          <c:idx val="1"/>
          <c:order val="1"/>
          <c:tx>
            <c:strRef>
              <c:f>Sheet1!$C$1</c:f>
              <c:strCache>
                <c:ptCount val="1"/>
                <c:pt idx="0">
                  <c:v>GM December (S5)</c:v>
                </c:pt>
              </c:strCache>
            </c:strRef>
          </c:tx>
          <c:spPr>
            <a:solidFill>
              <a:srgbClr val="00B8A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Keeping my pre-payment meter topped up and connected is a major daily concern</c:v>
                </c:pt>
                <c:pt idx="1">
                  <c:v>There have been times when I could not afford to top-up my pre-payment meter</c:v>
                </c:pt>
                <c:pt idx="2">
                  <c:v>I have the money to top up my pre-payment meter, but I am unable to get to my meter or to a shop to put more on it</c:v>
                </c:pt>
                <c:pt idx="3">
                  <c:v>I have deliberately disconnected my electricity / gas to save the remaining credit for later use.</c:v>
                </c:pt>
                <c:pt idx="4">
                  <c:v>None of these apply to me</c:v>
                </c:pt>
                <c:pt idx="5">
                  <c:v>Prefer not to say</c:v>
                </c:pt>
              </c:strCache>
            </c:strRef>
          </c:cat>
          <c:val>
            <c:numRef>
              <c:f>Sheet1!$C$2:$C$7</c:f>
              <c:numCache>
                <c:formatCode>0%</c:formatCode>
                <c:ptCount val="6"/>
                <c:pt idx="0">
                  <c:v>0.45809578947053797</c:v>
                </c:pt>
                <c:pt idx="1">
                  <c:v>0.32309240351430302</c:v>
                </c:pt>
                <c:pt idx="2">
                  <c:v>0.164388162496059</c:v>
                </c:pt>
                <c:pt idx="3">
                  <c:v>7.1290243523000604E-2</c:v>
                </c:pt>
                <c:pt idx="4">
                  <c:v>0.24866827333765401</c:v>
                </c:pt>
                <c:pt idx="5">
                  <c:v>1.17374023308682E-2</c:v>
                </c:pt>
              </c:numCache>
            </c:numRef>
          </c:val>
          <c:extLst>
            <c:ext xmlns:c16="http://schemas.microsoft.com/office/drawing/2014/chart" uri="{C3380CC4-5D6E-409C-BE32-E72D297353CC}">
              <c16:uniqueId val="{00000001-50CF-48AC-B71C-06C7781FBF23}"/>
            </c:ext>
          </c:extLst>
        </c:ser>
        <c:ser>
          <c:idx val="2"/>
          <c:order val="2"/>
          <c:tx>
            <c:strRef>
              <c:f>Sheet1!$D$1</c:f>
              <c:strCache>
                <c:ptCount val="1"/>
                <c:pt idx="0">
                  <c:v>GM March (S6)</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Keeping my pre-payment meter topped up and connected is a major daily concern</c:v>
                </c:pt>
                <c:pt idx="1">
                  <c:v>There have been times when I could not afford to top-up my pre-payment meter</c:v>
                </c:pt>
                <c:pt idx="2">
                  <c:v>I have the money to top up my pre-payment meter, but I am unable to get to my meter or to a shop to put more on it</c:v>
                </c:pt>
                <c:pt idx="3">
                  <c:v>I have deliberately disconnected my electricity / gas to save the remaining credit for later use.</c:v>
                </c:pt>
                <c:pt idx="4">
                  <c:v>None of these apply to me</c:v>
                </c:pt>
                <c:pt idx="5">
                  <c:v>Prefer not to say</c:v>
                </c:pt>
              </c:strCache>
            </c:strRef>
          </c:cat>
          <c:val>
            <c:numRef>
              <c:f>Sheet1!$D$2:$D$7</c:f>
              <c:numCache>
                <c:formatCode>0%</c:formatCode>
                <c:ptCount val="6"/>
                <c:pt idx="0">
                  <c:v>0.40708389043738602</c:v>
                </c:pt>
                <c:pt idx="1">
                  <c:v>0.40563435653478902</c:v>
                </c:pt>
                <c:pt idx="2">
                  <c:v>0.15607420944286399</c:v>
                </c:pt>
                <c:pt idx="3">
                  <c:v>7.3043373511457899E-2</c:v>
                </c:pt>
                <c:pt idx="4">
                  <c:v>0.24583909095865</c:v>
                </c:pt>
                <c:pt idx="5">
                  <c:v>1.1815325766248001E-2</c:v>
                </c:pt>
              </c:numCache>
            </c:numRef>
          </c:val>
          <c:extLst>
            <c:ext xmlns:c16="http://schemas.microsoft.com/office/drawing/2014/chart" uri="{C3380CC4-5D6E-409C-BE32-E72D297353CC}">
              <c16:uniqueId val="{00000001-E03D-43D6-8741-6AAE2BFB860D}"/>
            </c:ext>
          </c:extLst>
        </c:ser>
        <c:dLbls>
          <c:dLblPos val="outEnd"/>
          <c:showLegendKey val="0"/>
          <c:showVal val="1"/>
          <c:showCatName val="0"/>
          <c:showSerName val="0"/>
          <c:showPercent val="0"/>
          <c:showBubbleSize val="0"/>
        </c:dLbls>
        <c:gapWidth val="50"/>
        <c:axId val="1948624431"/>
        <c:axId val="1948599887"/>
      </c:barChart>
      <c:catAx>
        <c:axId val="1948624431"/>
        <c:scaling>
          <c:orientation val="maxMin"/>
        </c:scaling>
        <c:delete val="0"/>
        <c:axPos val="l"/>
        <c:numFmt formatCode="General" sourceLinked="1"/>
        <c:majorTickMark val="out"/>
        <c:minorTickMark val="none"/>
        <c:tickLblPos val="nextTo"/>
        <c:spPr>
          <a:noFill/>
          <a:ln w="9525" cap="flat" cmpd="sng" algn="ctr">
            <a:solidFill>
              <a:schemeClr val="bg1">
                <a:lumMod val="9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crossAx val="1948599887"/>
        <c:crosses val="autoZero"/>
        <c:auto val="1"/>
        <c:lblAlgn val="ctr"/>
        <c:lblOffset val="100"/>
        <c:noMultiLvlLbl val="0"/>
      </c:catAx>
      <c:valAx>
        <c:axId val="1948599887"/>
        <c:scaling>
          <c:orientation val="minMax"/>
        </c:scaling>
        <c:delete val="1"/>
        <c:axPos val="t"/>
        <c:numFmt formatCode="0%" sourceLinked="1"/>
        <c:majorTickMark val="out"/>
        <c:minorTickMark val="none"/>
        <c:tickLblPos val="nextTo"/>
        <c:crossAx val="1948624431"/>
        <c:crosses val="autoZero"/>
        <c:crossBetween val="between"/>
      </c:valAx>
      <c:spPr>
        <a:noFill/>
        <a:ln w="25400">
          <a:noFill/>
        </a:ln>
        <a:effectLst/>
      </c:spPr>
    </c:plotArea>
    <c:legend>
      <c:legendPos val="r"/>
      <c:layout>
        <c:manualLayout>
          <c:xMode val="edge"/>
          <c:yMode val="edge"/>
          <c:x val="0.75452013358834658"/>
          <c:y val="0.86902633296216814"/>
          <c:w val="0.23959280709512715"/>
          <c:h val="0.13097366703783175"/>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60712180475051E-2"/>
          <c:y val="0"/>
          <c:w val="0.97924327988417381"/>
          <c:h val="0.76263889401797991"/>
        </c:manualLayout>
      </c:layout>
      <c:barChart>
        <c:barDir val="col"/>
        <c:grouping val="percentStacked"/>
        <c:varyColors val="0"/>
        <c:ser>
          <c:idx val="0"/>
          <c:order val="0"/>
          <c:tx>
            <c:strRef>
              <c:f>Sheet1!$B$1</c:f>
              <c:strCache>
                <c:ptCount val="1"/>
                <c:pt idx="0">
                  <c:v>Don't know / Prefer not to say</c:v>
                </c:pt>
              </c:strCache>
            </c:strRef>
          </c:tx>
          <c:spPr>
            <a:solidFill>
              <a:srgbClr val="E7E6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Greater Manchester -
Mortgage holders</c:v>
                </c:pt>
                <c:pt idx="1">
                  <c:v>GB Benchmarking -
Mortgage holders</c:v>
                </c:pt>
                <c:pt idx="2">
                  <c:v>Greater Manchester -
Renters</c:v>
                </c:pt>
                <c:pt idx="3">
                  <c:v>GB Benchmarking -
Renters</c:v>
                </c:pt>
              </c:strCache>
            </c:strRef>
          </c:cat>
          <c:val>
            <c:numRef>
              <c:f>Sheet1!$B$2:$B$5</c:f>
              <c:numCache>
                <c:formatCode>0%</c:formatCode>
                <c:ptCount val="4"/>
                <c:pt idx="0">
                  <c:v>0.02</c:v>
                </c:pt>
                <c:pt idx="1">
                  <c:v>0.15</c:v>
                </c:pt>
                <c:pt idx="2">
                  <c:v>0.06</c:v>
                </c:pt>
                <c:pt idx="3">
                  <c:v>0.19</c:v>
                </c:pt>
              </c:numCache>
            </c:numRef>
          </c:val>
          <c:extLst>
            <c:ext xmlns:c16="http://schemas.microsoft.com/office/drawing/2014/chart" uri="{C3380CC4-5D6E-409C-BE32-E72D297353CC}">
              <c16:uniqueId val="{00000000-61AB-4764-8EBC-0A7F131E0E62}"/>
            </c:ext>
          </c:extLst>
        </c:ser>
        <c:ser>
          <c:idx val="1"/>
          <c:order val="1"/>
          <c:tx>
            <c:strRef>
              <c:f>Sheet1!$C$1</c:f>
              <c:strCache>
                <c:ptCount val="1"/>
                <c:pt idx="0">
                  <c:v>Very difficult</c:v>
                </c:pt>
              </c:strCache>
            </c:strRef>
          </c:tx>
          <c:spPr>
            <a:solidFill>
              <a:srgbClr val="FA0000"/>
            </a:solidFill>
            <a:ln>
              <a:noFill/>
            </a:ln>
            <a:effectLst/>
          </c:spPr>
          <c:invertIfNegative val="0"/>
          <c:dLbls>
            <c:dLbl>
              <c:idx val="0"/>
              <c:layout>
                <c:manualLayout>
                  <c:x val="-2.3170011510204952E-2"/>
                  <c:y val="-2.695425798748147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1AB-4764-8EBC-0A7F131E0E62}"/>
                </c:ext>
              </c:extLst>
            </c:dLbl>
            <c:dLbl>
              <c:idx val="1"/>
              <c:layout>
                <c:manualLayout>
                  <c:x val="-2.3170011510204931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1AB-4764-8EBC-0A7F131E0E62}"/>
                </c:ext>
              </c:extLst>
            </c:dLbl>
            <c:dLbl>
              <c:idx val="2"/>
              <c:layout>
                <c:manualLayout>
                  <c:x val="-2.5487012661225425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1AB-4764-8EBC-0A7F131E0E62}"/>
                </c:ext>
              </c:extLst>
            </c:dLbl>
            <c:dLbl>
              <c:idx val="3"/>
              <c:layout>
                <c:manualLayout>
                  <c:x val="-3.7072018416327887E-2"/>
                  <c:y val="-9.8831137581693524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1AB-4764-8EBC-0A7F131E0E62}"/>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Greater Manchester -
Mortgage holders</c:v>
                </c:pt>
                <c:pt idx="1">
                  <c:v>GB Benchmarking -
Mortgage holders</c:v>
                </c:pt>
                <c:pt idx="2">
                  <c:v>Greater Manchester -
Renters</c:v>
                </c:pt>
                <c:pt idx="3">
                  <c:v>GB Benchmarking -
Renters</c:v>
                </c:pt>
              </c:strCache>
            </c:strRef>
          </c:cat>
          <c:val>
            <c:numRef>
              <c:f>Sheet1!$C$2:$C$5</c:f>
              <c:numCache>
                <c:formatCode>0%</c:formatCode>
                <c:ptCount val="4"/>
                <c:pt idx="0">
                  <c:v>7.0000000000000007E-2</c:v>
                </c:pt>
                <c:pt idx="1">
                  <c:v>0.03</c:v>
                </c:pt>
                <c:pt idx="2">
                  <c:v>0.15</c:v>
                </c:pt>
                <c:pt idx="3">
                  <c:v>0.09</c:v>
                </c:pt>
              </c:numCache>
            </c:numRef>
          </c:val>
          <c:extLst>
            <c:ext xmlns:c16="http://schemas.microsoft.com/office/drawing/2014/chart" uri="{C3380CC4-5D6E-409C-BE32-E72D297353CC}">
              <c16:uniqueId val="{00000005-61AB-4764-8EBC-0A7F131E0E62}"/>
            </c:ext>
          </c:extLst>
        </c:ser>
        <c:ser>
          <c:idx val="2"/>
          <c:order val="2"/>
          <c:tx>
            <c:strRef>
              <c:f>Sheet1!$D$1</c:f>
              <c:strCache>
                <c:ptCount val="1"/>
                <c:pt idx="0">
                  <c:v>Somewhat difficult</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Greater Manchester -
Mortgage holders</c:v>
                </c:pt>
                <c:pt idx="1">
                  <c:v>GB Benchmarking -
Mortgage holders</c:v>
                </c:pt>
                <c:pt idx="2">
                  <c:v>Greater Manchester -
Renters</c:v>
                </c:pt>
                <c:pt idx="3">
                  <c:v>GB Benchmarking -
Renters</c:v>
                </c:pt>
              </c:strCache>
            </c:strRef>
          </c:cat>
          <c:val>
            <c:numRef>
              <c:f>Sheet1!$D$2:$D$5</c:f>
              <c:numCache>
                <c:formatCode>0%</c:formatCode>
                <c:ptCount val="4"/>
                <c:pt idx="0">
                  <c:v>0.28000000000000003</c:v>
                </c:pt>
                <c:pt idx="1">
                  <c:v>0.23</c:v>
                </c:pt>
                <c:pt idx="2">
                  <c:v>0.38</c:v>
                </c:pt>
                <c:pt idx="3">
                  <c:v>0.33</c:v>
                </c:pt>
              </c:numCache>
            </c:numRef>
          </c:val>
          <c:extLst>
            <c:ext xmlns:c16="http://schemas.microsoft.com/office/drawing/2014/chart" uri="{C3380CC4-5D6E-409C-BE32-E72D297353CC}">
              <c16:uniqueId val="{00000006-61AB-4764-8EBC-0A7F131E0E62}"/>
            </c:ext>
          </c:extLst>
        </c:ser>
        <c:ser>
          <c:idx val="3"/>
          <c:order val="3"/>
          <c:tx>
            <c:strRef>
              <c:f>Sheet1!$E$1</c:f>
              <c:strCache>
                <c:ptCount val="1"/>
                <c:pt idx="0">
                  <c:v>Somewhat easy</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Greater Manchester -
Mortgage holders</c:v>
                </c:pt>
                <c:pt idx="1">
                  <c:v>GB Benchmarking -
Mortgage holders</c:v>
                </c:pt>
                <c:pt idx="2">
                  <c:v>Greater Manchester -
Renters</c:v>
                </c:pt>
                <c:pt idx="3">
                  <c:v>GB Benchmarking -
Renters</c:v>
                </c:pt>
              </c:strCache>
            </c:strRef>
          </c:cat>
          <c:val>
            <c:numRef>
              <c:f>Sheet1!$E$2:$E$5</c:f>
              <c:numCache>
                <c:formatCode>0%</c:formatCode>
                <c:ptCount val="4"/>
                <c:pt idx="0">
                  <c:v>0.42</c:v>
                </c:pt>
                <c:pt idx="1">
                  <c:v>0.41</c:v>
                </c:pt>
                <c:pt idx="2">
                  <c:v>0.27</c:v>
                </c:pt>
                <c:pt idx="3">
                  <c:v>0.3</c:v>
                </c:pt>
              </c:numCache>
            </c:numRef>
          </c:val>
          <c:extLst>
            <c:ext xmlns:c16="http://schemas.microsoft.com/office/drawing/2014/chart" uri="{C3380CC4-5D6E-409C-BE32-E72D297353CC}">
              <c16:uniqueId val="{00000007-61AB-4764-8EBC-0A7F131E0E62}"/>
            </c:ext>
          </c:extLst>
        </c:ser>
        <c:ser>
          <c:idx val="4"/>
          <c:order val="4"/>
          <c:tx>
            <c:strRef>
              <c:f>Sheet1!$F$1</c:f>
              <c:strCache>
                <c:ptCount val="1"/>
                <c:pt idx="0">
                  <c:v>Very easy</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Greater Manchester -
Mortgage holders</c:v>
                </c:pt>
                <c:pt idx="1">
                  <c:v>GB Benchmarking -
Mortgage holders</c:v>
                </c:pt>
                <c:pt idx="2">
                  <c:v>Greater Manchester -
Renters</c:v>
                </c:pt>
                <c:pt idx="3">
                  <c:v>GB Benchmarking -
Renters</c:v>
                </c:pt>
              </c:strCache>
            </c:strRef>
          </c:cat>
          <c:val>
            <c:numRef>
              <c:f>Sheet1!$F$2:$F$5</c:f>
              <c:numCache>
                <c:formatCode>0%</c:formatCode>
                <c:ptCount val="4"/>
                <c:pt idx="0">
                  <c:v>0.21</c:v>
                </c:pt>
                <c:pt idx="1">
                  <c:v>0.18</c:v>
                </c:pt>
                <c:pt idx="2">
                  <c:v>0.15</c:v>
                </c:pt>
                <c:pt idx="3">
                  <c:v>0.1</c:v>
                </c:pt>
              </c:numCache>
            </c:numRef>
          </c:val>
          <c:extLst>
            <c:ext xmlns:c16="http://schemas.microsoft.com/office/drawing/2014/chart" uri="{C3380CC4-5D6E-409C-BE32-E72D297353CC}">
              <c16:uniqueId val="{00000008-61AB-4764-8EBC-0A7F131E0E62}"/>
            </c:ext>
          </c:extLst>
        </c:ser>
        <c:dLbls>
          <c:dLblPos val="ctr"/>
          <c:showLegendKey val="0"/>
          <c:showVal val="1"/>
          <c:showCatName val="0"/>
          <c:showSerName val="0"/>
          <c:showPercent val="0"/>
          <c:showBubbleSize val="0"/>
        </c:dLbls>
        <c:gapWidth val="75"/>
        <c:overlap val="100"/>
        <c:axId val="397232120"/>
        <c:axId val="397228184"/>
      </c:barChart>
      <c:catAx>
        <c:axId val="397232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7228184"/>
        <c:crosses val="autoZero"/>
        <c:auto val="1"/>
        <c:lblAlgn val="ctr"/>
        <c:lblOffset val="100"/>
        <c:noMultiLvlLbl val="0"/>
      </c:catAx>
      <c:valAx>
        <c:axId val="397228184"/>
        <c:scaling>
          <c:orientation val="minMax"/>
        </c:scaling>
        <c:delete val="1"/>
        <c:axPos val="l"/>
        <c:numFmt formatCode="0%" sourceLinked="1"/>
        <c:majorTickMark val="out"/>
        <c:minorTickMark val="none"/>
        <c:tickLblPos val="nextTo"/>
        <c:crossAx val="397232120"/>
        <c:crosses val="autoZero"/>
        <c:crossBetween val="between"/>
      </c:valAx>
      <c:spPr>
        <a:noFill/>
        <a:ln>
          <a:noFill/>
        </a:ln>
        <a:effectLst/>
      </c:spPr>
    </c:plotArea>
    <c:legend>
      <c:legendPos val="r"/>
      <c:layout>
        <c:manualLayout>
          <c:xMode val="edge"/>
          <c:yMode val="edge"/>
          <c:x val="0"/>
          <c:y val="0.86633277344882487"/>
          <c:w val="0.99849510412745102"/>
          <c:h val="6.548496633935618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052414123465178"/>
          <c:y val="1.4332222014920331E-2"/>
          <c:w val="0.85216185807185352"/>
          <c:h val="0.77864529113748349"/>
        </c:manualLayout>
      </c:layout>
      <c:barChart>
        <c:barDir val="col"/>
        <c:grouping val="percentStacked"/>
        <c:varyColors val="0"/>
        <c:ser>
          <c:idx val="0"/>
          <c:order val="0"/>
          <c:tx>
            <c:strRef>
              <c:f>Sheet1!$B$1</c:f>
              <c:strCache>
                <c:ptCount val="1"/>
                <c:pt idx="0">
                  <c:v>Don't know</c:v>
                </c:pt>
              </c:strCache>
            </c:strRef>
          </c:tx>
          <c:spPr>
            <a:solidFill>
              <a:schemeClr val="bg2"/>
            </a:solidFill>
            <a:ln>
              <a:noFill/>
            </a:ln>
            <a:effectLst/>
          </c:spPr>
          <c:invertIfNegative val="0"/>
          <c:dLbls>
            <c:dLbl>
              <c:idx val="0"/>
              <c:layout>
                <c:manualLayout>
                  <c:x val="-2.4996467034777369E-3"/>
                  <c:y val="-1.4308337231510353E-2"/>
                </c:manualLayout>
              </c:layout>
              <c:spPr>
                <a:noFill/>
                <a:ln>
                  <a:noFill/>
                </a:ln>
                <a:effectLst/>
              </c:spPr>
              <c:txPr>
                <a:bodyPr rot="0" spcFirstLastPara="1" vertOverflow="ellipsis" vert="horz" wrap="square" lIns="38100" tIns="19050" rIns="38100" bIns="19050" anchor="ctr" anchorCtr="0">
                  <a:spAutoFit/>
                </a:bodyPr>
                <a:lstStyle/>
                <a:p>
                  <a:pPr algn="ctr" rtl="0">
                    <a:defRPr lang="en-US" sz="1200" b="0" i="0" u="none" strike="noStrike" kern="1200" baseline="0">
                      <a:solidFill>
                        <a:prstClr val="black">
                          <a:lumMod val="75000"/>
                          <a:lumOff val="25000"/>
                        </a:prst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494-4302-8A1F-77BF94FB1704}"/>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Greater Manchester</c:v>
                </c:pt>
                <c:pt idx="1">
                  <c:v>GB Benchmarking</c:v>
                </c:pt>
              </c:strCache>
            </c:strRef>
          </c:cat>
          <c:val>
            <c:numRef>
              <c:f>Sheet1!$B$2:$B$3</c:f>
              <c:numCache>
                <c:formatCode>0%</c:formatCode>
                <c:ptCount val="2"/>
                <c:pt idx="0">
                  <c:v>0.08</c:v>
                </c:pt>
                <c:pt idx="1">
                  <c:v>0.09</c:v>
                </c:pt>
              </c:numCache>
            </c:numRef>
          </c:val>
          <c:extLst>
            <c:ext xmlns:c16="http://schemas.microsoft.com/office/drawing/2014/chart" uri="{C3380CC4-5D6E-409C-BE32-E72D297353CC}">
              <c16:uniqueId val="{00000000-9165-4B17-80B4-359C041184DD}"/>
            </c:ext>
          </c:extLst>
        </c:ser>
        <c:ser>
          <c:idx val="1"/>
          <c:order val="1"/>
          <c:tx>
            <c:strRef>
              <c:f>Sheet1!$C$1</c:f>
              <c:strCache>
                <c:ptCount val="1"/>
                <c:pt idx="0">
                  <c:v>No</c:v>
                </c:pt>
              </c:strCache>
            </c:strRef>
          </c:tx>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Greater Manchester</c:v>
                </c:pt>
                <c:pt idx="1">
                  <c:v>GB Benchmarking</c:v>
                </c:pt>
              </c:strCache>
            </c:strRef>
          </c:cat>
          <c:val>
            <c:numRef>
              <c:f>Sheet1!$C$2:$C$3</c:f>
              <c:numCache>
                <c:formatCode>0%</c:formatCode>
                <c:ptCount val="2"/>
                <c:pt idx="0">
                  <c:v>0.4</c:v>
                </c:pt>
                <c:pt idx="1">
                  <c:v>0.33</c:v>
                </c:pt>
              </c:numCache>
            </c:numRef>
          </c:val>
          <c:extLst>
            <c:ext xmlns:c16="http://schemas.microsoft.com/office/drawing/2014/chart" uri="{C3380CC4-5D6E-409C-BE32-E72D297353CC}">
              <c16:uniqueId val="{00000001-9165-4B17-80B4-359C041184DD}"/>
            </c:ext>
          </c:extLst>
        </c:ser>
        <c:ser>
          <c:idx val="2"/>
          <c:order val="2"/>
          <c:tx>
            <c:strRef>
              <c:f>Sheet1!$D$1</c:f>
              <c:strCache>
                <c:ptCount val="1"/>
                <c:pt idx="0">
                  <c:v>Yes</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Greater Manchester</c:v>
                </c:pt>
                <c:pt idx="1">
                  <c:v>GB Benchmarking</c:v>
                </c:pt>
              </c:strCache>
            </c:strRef>
          </c:cat>
          <c:val>
            <c:numRef>
              <c:f>Sheet1!$D$2:$D$3</c:f>
              <c:numCache>
                <c:formatCode>0%</c:formatCode>
                <c:ptCount val="2"/>
                <c:pt idx="0">
                  <c:v>0.49</c:v>
                </c:pt>
                <c:pt idx="1">
                  <c:v>0.55000000000000004</c:v>
                </c:pt>
              </c:numCache>
            </c:numRef>
          </c:val>
          <c:extLst>
            <c:ext xmlns:c16="http://schemas.microsoft.com/office/drawing/2014/chart" uri="{C3380CC4-5D6E-409C-BE32-E72D297353CC}">
              <c16:uniqueId val="{00000002-9165-4B17-80B4-359C041184DD}"/>
            </c:ext>
          </c:extLst>
        </c:ser>
        <c:dLbls>
          <c:dLblPos val="ctr"/>
          <c:showLegendKey val="0"/>
          <c:showVal val="1"/>
          <c:showCatName val="0"/>
          <c:showSerName val="0"/>
          <c:showPercent val="0"/>
          <c:showBubbleSize val="0"/>
        </c:dLbls>
        <c:gapWidth val="75"/>
        <c:overlap val="100"/>
        <c:axId val="397232120"/>
        <c:axId val="397228184"/>
      </c:barChart>
      <c:catAx>
        <c:axId val="397232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7228184"/>
        <c:crosses val="autoZero"/>
        <c:auto val="1"/>
        <c:lblAlgn val="ctr"/>
        <c:lblOffset val="100"/>
        <c:noMultiLvlLbl val="0"/>
      </c:catAx>
      <c:valAx>
        <c:axId val="397228184"/>
        <c:scaling>
          <c:orientation val="minMax"/>
        </c:scaling>
        <c:delete val="1"/>
        <c:axPos val="l"/>
        <c:numFmt formatCode="0%" sourceLinked="1"/>
        <c:majorTickMark val="none"/>
        <c:minorTickMark val="none"/>
        <c:tickLblPos val="nextTo"/>
        <c:crossAx val="397232120"/>
        <c:crosses val="autoZero"/>
        <c:crossBetween val="between"/>
      </c:valAx>
      <c:spPr>
        <a:noFill/>
        <a:ln>
          <a:noFill/>
        </a:ln>
        <a:effectLst/>
      </c:spPr>
    </c:plotArea>
    <c:legend>
      <c:legendPos val="l"/>
      <c:layout>
        <c:manualLayout>
          <c:xMode val="edge"/>
          <c:yMode val="edge"/>
          <c:x val="1.8175794278632064E-2"/>
          <c:y val="0.34302447153790067"/>
          <c:w val="0.18134433612911399"/>
          <c:h val="0.2395477033203454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60712180475051E-2"/>
          <c:y val="0"/>
          <c:w val="0.97924327988417381"/>
          <c:h val="0.76263889401797991"/>
        </c:manualLayout>
      </c:layout>
      <c:barChart>
        <c:barDir val="col"/>
        <c:grouping val="percentStacked"/>
        <c:varyColors val="0"/>
        <c:ser>
          <c:idx val="0"/>
          <c:order val="0"/>
          <c:tx>
            <c:strRef>
              <c:f>Sheet1!$B$1</c:f>
              <c:strCache>
                <c:ptCount val="1"/>
                <c:pt idx="0">
                  <c:v>Don't know / Prefer not to say</c:v>
                </c:pt>
              </c:strCache>
            </c:strRef>
          </c:tx>
          <c:spPr>
            <a:solidFill>
              <a:srgbClr val="E7E6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4"/>
                <c:pt idx="0">
                  <c:v>Being bought on a mortgage</c:v>
                </c:pt>
                <c:pt idx="1">
                  <c:v>Rented (Local Authority / Council)</c:v>
                </c:pt>
                <c:pt idx="2">
                  <c:v>Rented (Housing Association / Trust)</c:v>
                </c:pt>
                <c:pt idx="3">
                  <c:v>Rented (Private)</c:v>
                </c:pt>
              </c:strCache>
            </c:strRef>
          </c:cat>
          <c:val>
            <c:numRef>
              <c:f>Sheet1!$B$2:$B$6</c:f>
              <c:numCache>
                <c:formatCode>0%</c:formatCode>
                <c:ptCount val="4"/>
                <c:pt idx="0">
                  <c:v>0.02</c:v>
                </c:pt>
                <c:pt idx="1">
                  <c:v>0.12</c:v>
                </c:pt>
                <c:pt idx="2">
                  <c:v>0.04</c:v>
                </c:pt>
                <c:pt idx="3">
                  <c:v>0.03</c:v>
                </c:pt>
              </c:numCache>
            </c:numRef>
          </c:val>
          <c:extLst>
            <c:ext xmlns:c16="http://schemas.microsoft.com/office/drawing/2014/chart" uri="{C3380CC4-5D6E-409C-BE32-E72D297353CC}">
              <c16:uniqueId val="{00000000-61AB-4764-8EBC-0A7F131E0E62}"/>
            </c:ext>
          </c:extLst>
        </c:ser>
        <c:ser>
          <c:idx val="1"/>
          <c:order val="1"/>
          <c:tx>
            <c:strRef>
              <c:f>Sheet1!$C$1</c:f>
              <c:strCache>
                <c:ptCount val="1"/>
                <c:pt idx="0">
                  <c:v>Very difficult</c:v>
                </c:pt>
              </c:strCache>
            </c:strRef>
          </c:tx>
          <c:spPr>
            <a:solidFill>
              <a:srgbClr val="FA000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4"/>
                <c:pt idx="0">
                  <c:v>Being bought on a mortgage</c:v>
                </c:pt>
                <c:pt idx="1">
                  <c:v>Rented (Local Authority / Council)</c:v>
                </c:pt>
                <c:pt idx="2">
                  <c:v>Rented (Housing Association / Trust)</c:v>
                </c:pt>
                <c:pt idx="3">
                  <c:v>Rented (Private)</c:v>
                </c:pt>
              </c:strCache>
            </c:strRef>
          </c:cat>
          <c:val>
            <c:numRef>
              <c:f>Sheet1!$C$2:$C$6</c:f>
              <c:numCache>
                <c:formatCode>0%</c:formatCode>
                <c:ptCount val="4"/>
                <c:pt idx="0">
                  <c:v>7.0000000000000007E-2</c:v>
                </c:pt>
                <c:pt idx="1">
                  <c:v>0.18</c:v>
                </c:pt>
                <c:pt idx="2">
                  <c:v>0.09</c:v>
                </c:pt>
                <c:pt idx="3">
                  <c:v>0.15</c:v>
                </c:pt>
              </c:numCache>
            </c:numRef>
          </c:val>
          <c:extLst>
            <c:ext xmlns:c16="http://schemas.microsoft.com/office/drawing/2014/chart" uri="{C3380CC4-5D6E-409C-BE32-E72D297353CC}">
              <c16:uniqueId val="{00000005-61AB-4764-8EBC-0A7F131E0E62}"/>
            </c:ext>
          </c:extLst>
        </c:ser>
        <c:ser>
          <c:idx val="2"/>
          <c:order val="2"/>
          <c:tx>
            <c:strRef>
              <c:f>Sheet1!$D$1</c:f>
              <c:strCache>
                <c:ptCount val="1"/>
                <c:pt idx="0">
                  <c:v>Somewhat difficult</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4"/>
                <c:pt idx="0">
                  <c:v>Being bought on a mortgage</c:v>
                </c:pt>
                <c:pt idx="1">
                  <c:v>Rented (Local Authority / Council)</c:v>
                </c:pt>
                <c:pt idx="2">
                  <c:v>Rented (Housing Association / Trust)</c:v>
                </c:pt>
                <c:pt idx="3">
                  <c:v>Rented (Private)</c:v>
                </c:pt>
              </c:strCache>
            </c:strRef>
          </c:cat>
          <c:val>
            <c:numRef>
              <c:f>Sheet1!$D$2:$D$6</c:f>
              <c:numCache>
                <c:formatCode>0%</c:formatCode>
                <c:ptCount val="4"/>
                <c:pt idx="0">
                  <c:v>0.28000000000000003</c:v>
                </c:pt>
                <c:pt idx="1">
                  <c:v>0.31</c:v>
                </c:pt>
                <c:pt idx="2">
                  <c:v>0.48</c:v>
                </c:pt>
                <c:pt idx="3">
                  <c:v>0.38</c:v>
                </c:pt>
              </c:numCache>
            </c:numRef>
          </c:val>
          <c:extLst>
            <c:ext xmlns:c16="http://schemas.microsoft.com/office/drawing/2014/chart" uri="{C3380CC4-5D6E-409C-BE32-E72D297353CC}">
              <c16:uniqueId val="{00000006-61AB-4764-8EBC-0A7F131E0E62}"/>
            </c:ext>
          </c:extLst>
        </c:ser>
        <c:ser>
          <c:idx val="3"/>
          <c:order val="3"/>
          <c:tx>
            <c:strRef>
              <c:f>Sheet1!$E$1</c:f>
              <c:strCache>
                <c:ptCount val="1"/>
                <c:pt idx="0">
                  <c:v>Somewhat easy</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4"/>
                <c:pt idx="0">
                  <c:v>Being bought on a mortgage</c:v>
                </c:pt>
                <c:pt idx="1">
                  <c:v>Rented (Local Authority / Council)</c:v>
                </c:pt>
                <c:pt idx="2">
                  <c:v>Rented (Housing Association / Trust)</c:v>
                </c:pt>
                <c:pt idx="3">
                  <c:v>Rented (Private)</c:v>
                </c:pt>
              </c:strCache>
            </c:strRef>
          </c:cat>
          <c:val>
            <c:numRef>
              <c:f>Sheet1!$E$2:$E$6</c:f>
              <c:numCache>
                <c:formatCode>0%</c:formatCode>
                <c:ptCount val="4"/>
                <c:pt idx="0">
                  <c:v>0.43</c:v>
                </c:pt>
                <c:pt idx="1">
                  <c:v>0.23</c:v>
                </c:pt>
                <c:pt idx="2">
                  <c:v>0.25</c:v>
                </c:pt>
                <c:pt idx="3">
                  <c:v>0.3</c:v>
                </c:pt>
              </c:numCache>
            </c:numRef>
          </c:val>
          <c:extLst>
            <c:ext xmlns:c16="http://schemas.microsoft.com/office/drawing/2014/chart" uri="{C3380CC4-5D6E-409C-BE32-E72D297353CC}">
              <c16:uniqueId val="{00000007-61AB-4764-8EBC-0A7F131E0E62}"/>
            </c:ext>
          </c:extLst>
        </c:ser>
        <c:ser>
          <c:idx val="4"/>
          <c:order val="4"/>
          <c:tx>
            <c:strRef>
              <c:f>Sheet1!$F$1</c:f>
              <c:strCache>
                <c:ptCount val="1"/>
                <c:pt idx="0">
                  <c:v>Very easy</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4"/>
                <c:pt idx="0">
                  <c:v>Being bought on a mortgage</c:v>
                </c:pt>
                <c:pt idx="1">
                  <c:v>Rented (Local Authority / Council)</c:v>
                </c:pt>
                <c:pt idx="2">
                  <c:v>Rented (Housing Association / Trust)</c:v>
                </c:pt>
                <c:pt idx="3">
                  <c:v>Rented (Private)</c:v>
                </c:pt>
              </c:strCache>
            </c:strRef>
          </c:cat>
          <c:val>
            <c:numRef>
              <c:f>Sheet1!$F$2:$F$6</c:f>
              <c:numCache>
                <c:formatCode>0%</c:formatCode>
                <c:ptCount val="4"/>
                <c:pt idx="0">
                  <c:v>0.21</c:v>
                </c:pt>
                <c:pt idx="1">
                  <c:v>0.15</c:v>
                </c:pt>
                <c:pt idx="2">
                  <c:v>0.16</c:v>
                </c:pt>
                <c:pt idx="3">
                  <c:v>0.14000000000000001</c:v>
                </c:pt>
              </c:numCache>
            </c:numRef>
          </c:val>
          <c:extLst>
            <c:ext xmlns:c16="http://schemas.microsoft.com/office/drawing/2014/chart" uri="{C3380CC4-5D6E-409C-BE32-E72D297353CC}">
              <c16:uniqueId val="{00000008-61AB-4764-8EBC-0A7F131E0E62}"/>
            </c:ext>
          </c:extLst>
        </c:ser>
        <c:dLbls>
          <c:dLblPos val="ctr"/>
          <c:showLegendKey val="0"/>
          <c:showVal val="1"/>
          <c:showCatName val="0"/>
          <c:showSerName val="0"/>
          <c:showPercent val="0"/>
          <c:showBubbleSize val="0"/>
        </c:dLbls>
        <c:gapWidth val="75"/>
        <c:overlap val="100"/>
        <c:axId val="397232120"/>
        <c:axId val="397228184"/>
      </c:barChart>
      <c:catAx>
        <c:axId val="397232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7228184"/>
        <c:crosses val="autoZero"/>
        <c:auto val="1"/>
        <c:lblAlgn val="ctr"/>
        <c:lblOffset val="100"/>
        <c:noMultiLvlLbl val="0"/>
      </c:catAx>
      <c:valAx>
        <c:axId val="397228184"/>
        <c:scaling>
          <c:orientation val="minMax"/>
        </c:scaling>
        <c:delete val="1"/>
        <c:axPos val="l"/>
        <c:numFmt formatCode="0%" sourceLinked="1"/>
        <c:majorTickMark val="out"/>
        <c:minorTickMark val="none"/>
        <c:tickLblPos val="nextTo"/>
        <c:crossAx val="397232120"/>
        <c:crosses val="autoZero"/>
        <c:crossBetween val="between"/>
      </c:valAx>
      <c:spPr>
        <a:noFill/>
        <a:ln>
          <a:noFill/>
        </a:ln>
        <a:effectLst/>
      </c:spPr>
    </c:plotArea>
    <c:legend>
      <c:legendPos val="r"/>
      <c:layout>
        <c:manualLayout>
          <c:xMode val="edge"/>
          <c:yMode val="edge"/>
          <c:x val="0"/>
          <c:y val="0.86633277344882487"/>
          <c:w val="0.99849510412745102"/>
          <c:h val="6.548496633935618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9769830297106"/>
          <c:y val="2.1226254798548092E-2"/>
          <c:w val="0.7186450795524435"/>
          <c:h val="0.84350130355875708"/>
        </c:manualLayout>
      </c:layout>
      <c:barChart>
        <c:barDir val="bar"/>
        <c:grouping val="percentStacked"/>
        <c:varyColors val="0"/>
        <c:ser>
          <c:idx val="0"/>
          <c:order val="0"/>
          <c:tx>
            <c:strRef>
              <c:f>Sheet1!$B$1</c:f>
              <c:strCache>
                <c:ptCount val="1"/>
                <c:pt idx="0">
                  <c:v>Yes</c:v>
                </c:pt>
              </c:strCache>
            </c:strRef>
          </c:tx>
          <c:spPr>
            <a:solidFill>
              <a:schemeClr val="accent5"/>
            </a:solidFill>
            <a:ln w="19050">
              <a:solidFill>
                <a:schemeClr val="lt1"/>
              </a:solidFill>
            </a:ln>
            <a:effectLst/>
          </c:spPr>
          <c:invertIfNegative val="0"/>
          <c:dPt>
            <c:idx val="0"/>
            <c:invertIfNegative val="0"/>
            <c:bubble3D val="0"/>
            <c:spPr>
              <a:solidFill>
                <a:schemeClr val="accent5"/>
              </a:solidFill>
              <a:ln w="19050">
                <a:solidFill>
                  <a:schemeClr val="lt1"/>
                </a:solidFill>
              </a:ln>
              <a:effectLst/>
            </c:spPr>
            <c:extLst>
              <c:ext xmlns:c16="http://schemas.microsoft.com/office/drawing/2014/chart" uri="{C3380CC4-5D6E-409C-BE32-E72D297353CC}">
                <c16:uniqueId val="{00000001-C18A-468C-AF42-C9AAD6F5B3C8}"/>
              </c:ext>
            </c:extLst>
          </c:dPt>
          <c:dPt>
            <c:idx val="1"/>
            <c:invertIfNegative val="0"/>
            <c:bubble3D val="0"/>
            <c:spPr>
              <a:solidFill>
                <a:schemeClr val="accent5"/>
              </a:solidFill>
              <a:ln w="19050">
                <a:solidFill>
                  <a:schemeClr val="lt1"/>
                </a:solidFill>
              </a:ln>
              <a:effectLst/>
            </c:spPr>
            <c:extLst>
              <c:ext xmlns:c16="http://schemas.microsoft.com/office/drawing/2014/chart" uri="{C3380CC4-5D6E-409C-BE32-E72D297353CC}">
                <c16:uniqueId val="{00000005-C18A-468C-AF42-C9AAD6F5B3C8}"/>
              </c:ext>
            </c:extLst>
          </c:dPt>
          <c:dPt>
            <c:idx val="2"/>
            <c:invertIfNegative val="0"/>
            <c:bubble3D val="0"/>
            <c:spPr>
              <a:solidFill>
                <a:schemeClr val="accent5"/>
              </a:solidFill>
              <a:ln w="19050">
                <a:solidFill>
                  <a:schemeClr val="lt1"/>
                </a:solidFill>
              </a:ln>
              <a:effectLst/>
            </c:spPr>
            <c:extLst>
              <c:ext xmlns:c16="http://schemas.microsoft.com/office/drawing/2014/chart" uri="{C3380CC4-5D6E-409C-BE32-E72D297353CC}">
                <c16:uniqueId val="{00000009-C18A-468C-AF42-C9AAD6F5B3C8}"/>
              </c:ext>
            </c:extLst>
          </c:dPt>
          <c:dPt>
            <c:idx val="3"/>
            <c:invertIfNegative val="0"/>
            <c:bubble3D val="0"/>
            <c:spPr>
              <a:solidFill>
                <a:schemeClr val="accent5"/>
              </a:solidFill>
              <a:ln w="19050">
                <a:solidFill>
                  <a:schemeClr val="lt1"/>
                </a:solidFill>
              </a:ln>
              <a:effectLst/>
            </c:spPr>
            <c:extLst>
              <c:ext xmlns:c16="http://schemas.microsoft.com/office/drawing/2014/chart" uri="{C3380CC4-5D6E-409C-BE32-E72D297353CC}">
                <c16:uniqueId val="{0000000B-C18A-468C-AF42-C9AAD6F5B3C8}"/>
              </c:ext>
            </c:extLst>
          </c:dPt>
          <c:dLbls>
            <c:dLbl>
              <c:idx val="3"/>
              <c:layout>
                <c:manualLayout>
                  <c:x val="1.3552839533312773E-2"/>
                  <c:y val="-3.105457927891755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18A-468C-AF42-C9AAD6F5B3C8}"/>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GM Renters - March (S6)</c:v>
                </c:pt>
                <c:pt idx="1">
                  <c:v>GB benchmarking - Renters</c:v>
                </c:pt>
                <c:pt idx="2">
                  <c:v>GM Owners - March (S6)</c:v>
                </c:pt>
                <c:pt idx="3">
                  <c:v>GB benchmarking - Owners</c:v>
                </c:pt>
              </c:strCache>
            </c:strRef>
          </c:cat>
          <c:val>
            <c:numRef>
              <c:f>Sheet1!$B$2:$B$5</c:f>
              <c:numCache>
                <c:formatCode>0%</c:formatCode>
                <c:ptCount val="4"/>
                <c:pt idx="0">
                  <c:v>0.16350697855120999</c:v>
                </c:pt>
                <c:pt idx="1">
                  <c:v>7.0000000000000007E-2</c:v>
                </c:pt>
                <c:pt idx="2">
                  <c:v>7.0000000000000007E-2</c:v>
                </c:pt>
              </c:numCache>
            </c:numRef>
          </c:val>
          <c:extLst>
            <c:ext xmlns:c16="http://schemas.microsoft.com/office/drawing/2014/chart" uri="{C3380CC4-5D6E-409C-BE32-E72D297353CC}">
              <c16:uniqueId val="{0000000C-C18A-468C-AF42-C9AAD6F5B3C8}"/>
            </c:ext>
          </c:extLst>
        </c:ser>
        <c:ser>
          <c:idx val="1"/>
          <c:order val="1"/>
          <c:tx>
            <c:strRef>
              <c:f>Sheet1!$C$1</c:f>
              <c:strCache>
                <c:ptCount val="1"/>
                <c:pt idx="0">
                  <c:v>No</c:v>
                </c:pt>
              </c:strCache>
            </c:strRef>
          </c:tx>
          <c:spPr>
            <a:solidFill>
              <a:srgbClr val="7030A0"/>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GM Renters - March (S6)</c:v>
                </c:pt>
                <c:pt idx="1">
                  <c:v>GB benchmarking - Renters</c:v>
                </c:pt>
                <c:pt idx="2">
                  <c:v>GM Owners - March (S6)</c:v>
                </c:pt>
                <c:pt idx="3">
                  <c:v>GB benchmarking - Owners</c:v>
                </c:pt>
              </c:strCache>
            </c:strRef>
          </c:cat>
          <c:val>
            <c:numRef>
              <c:f>Sheet1!$C$2:$C$5</c:f>
              <c:numCache>
                <c:formatCode>0%</c:formatCode>
                <c:ptCount val="4"/>
                <c:pt idx="0">
                  <c:v>0.77164456973187301</c:v>
                </c:pt>
                <c:pt idx="1">
                  <c:v>0.87</c:v>
                </c:pt>
                <c:pt idx="2">
                  <c:v>0.86</c:v>
                </c:pt>
                <c:pt idx="3">
                  <c:v>0.93</c:v>
                </c:pt>
              </c:numCache>
            </c:numRef>
          </c:val>
          <c:extLst>
            <c:ext xmlns:c16="http://schemas.microsoft.com/office/drawing/2014/chart" uri="{C3380CC4-5D6E-409C-BE32-E72D297353CC}">
              <c16:uniqueId val="{0000000D-C18A-468C-AF42-C9AAD6F5B3C8}"/>
            </c:ext>
          </c:extLst>
        </c:ser>
        <c:ser>
          <c:idx val="2"/>
          <c:order val="2"/>
          <c:tx>
            <c:strRef>
              <c:f>Sheet1!$D$1</c:f>
              <c:strCache>
                <c:ptCount val="1"/>
                <c:pt idx="0">
                  <c:v>Don't know</c:v>
                </c:pt>
              </c:strCache>
            </c:strRef>
          </c:tx>
          <c:spPr>
            <a:solidFill>
              <a:schemeClr val="bg1">
                <a:lumMod val="5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GM Renters - March (S6)</c:v>
                </c:pt>
                <c:pt idx="1">
                  <c:v>GB benchmarking - Renters</c:v>
                </c:pt>
                <c:pt idx="2">
                  <c:v>GM Owners - March (S6)</c:v>
                </c:pt>
                <c:pt idx="3">
                  <c:v>GB benchmarking - Owners</c:v>
                </c:pt>
              </c:strCache>
            </c:strRef>
          </c:cat>
          <c:val>
            <c:numRef>
              <c:f>Sheet1!$D$2:$D$5</c:f>
              <c:numCache>
                <c:formatCode>0%</c:formatCode>
                <c:ptCount val="4"/>
                <c:pt idx="0">
                  <c:v>0.06</c:v>
                </c:pt>
                <c:pt idx="1">
                  <c:v>0.06</c:v>
                </c:pt>
                <c:pt idx="2">
                  <c:v>7.0000000000000007E-2</c:v>
                </c:pt>
                <c:pt idx="3">
                  <c:v>7.0000000000000007E-2</c:v>
                </c:pt>
              </c:numCache>
            </c:numRef>
          </c:val>
          <c:extLst>
            <c:ext xmlns:c16="http://schemas.microsoft.com/office/drawing/2014/chart" uri="{C3380CC4-5D6E-409C-BE32-E72D297353CC}">
              <c16:uniqueId val="{0000000E-C18A-468C-AF42-C9AAD6F5B3C8}"/>
            </c:ext>
          </c:extLst>
        </c:ser>
        <c:dLbls>
          <c:dLblPos val="ctr"/>
          <c:showLegendKey val="0"/>
          <c:showVal val="1"/>
          <c:showCatName val="0"/>
          <c:showSerName val="0"/>
          <c:showPercent val="0"/>
          <c:showBubbleSize val="0"/>
        </c:dLbls>
        <c:gapWidth val="50"/>
        <c:overlap val="100"/>
        <c:axId val="666918216"/>
        <c:axId val="666920184"/>
      </c:barChart>
      <c:valAx>
        <c:axId val="666920184"/>
        <c:scaling>
          <c:orientation val="minMax"/>
        </c:scaling>
        <c:delete val="1"/>
        <c:axPos val="t"/>
        <c:numFmt formatCode="0%" sourceLinked="1"/>
        <c:majorTickMark val="out"/>
        <c:minorTickMark val="none"/>
        <c:tickLblPos val="nextTo"/>
        <c:crossAx val="666918216"/>
        <c:crosses val="autoZero"/>
        <c:crossBetween val="between"/>
      </c:valAx>
      <c:catAx>
        <c:axId val="66691821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66920184"/>
        <c:crosses val="autoZero"/>
        <c:auto val="1"/>
        <c:lblAlgn val="ctr"/>
        <c:lblOffset val="100"/>
        <c:noMultiLvlLbl val="0"/>
      </c:catAx>
      <c:spPr>
        <a:noFill/>
        <a:ln>
          <a:noFill/>
        </a:ln>
        <a:effectLst/>
      </c:spPr>
    </c:plotArea>
    <c:legend>
      <c:legendPos val="r"/>
      <c:layout>
        <c:manualLayout>
          <c:xMode val="edge"/>
          <c:yMode val="edge"/>
          <c:x val="2.7858784038294697E-3"/>
          <c:y val="0.85763284880038848"/>
          <c:w val="0.99721404679353376"/>
          <c:h val="0.1423671511996115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9769830297106"/>
          <c:y val="2.1226254798548092E-2"/>
          <c:w val="0.7186450795524435"/>
          <c:h val="0.84350130355875708"/>
        </c:manualLayout>
      </c:layout>
      <c:barChart>
        <c:barDir val="bar"/>
        <c:grouping val="percentStacked"/>
        <c:varyColors val="0"/>
        <c:ser>
          <c:idx val="0"/>
          <c:order val="0"/>
          <c:tx>
            <c:strRef>
              <c:f>Sheet1!$B$1</c:f>
              <c:strCache>
                <c:ptCount val="1"/>
                <c:pt idx="0">
                  <c:v>Yes</c:v>
                </c:pt>
              </c:strCache>
            </c:strRef>
          </c:tx>
          <c:spPr>
            <a:solidFill>
              <a:schemeClr val="accent5"/>
            </a:solidFill>
            <a:ln w="19050">
              <a:solidFill>
                <a:schemeClr val="lt1"/>
              </a:solidFill>
            </a:ln>
            <a:effectLst/>
          </c:spPr>
          <c:invertIfNegative val="0"/>
          <c:dPt>
            <c:idx val="0"/>
            <c:invertIfNegative val="0"/>
            <c:bubble3D val="0"/>
            <c:spPr>
              <a:solidFill>
                <a:schemeClr val="accent5"/>
              </a:solidFill>
              <a:ln w="19050">
                <a:solidFill>
                  <a:schemeClr val="lt1"/>
                </a:solidFill>
              </a:ln>
              <a:effectLst/>
            </c:spPr>
            <c:extLst>
              <c:ext xmlns:c16="http://schemas.microsoft.com/office/drawing/2014/chart" uri="{C3380CC4-5D6E-409C-BE32-E72D297353CC}">
                <c16:uniqueId val="{00000001-C18A-468C-AF42-C9AAD6F5B3C8}"/>
              </c:ext>
            </c:extLst>
          </c:dPt>
          <c:dPt>
            <c:idx val="1"/>
            <c:invertIfNegative val="0"/>
            <c:bubble3D val="0"/>
            <c:spPr>
              <a:solidFill>
                <a:schemeClr val="accent5"/>
              </a:solidFill>
              <a:ln w="19050">
                <a:solidFill>
                  <a:schemeClr val="lt1"/>
                </a:solidFill>
              </a:ln>
              <a:effectLst/>
            </c:spPr>
            <c:extLst>
              <c:ext xmlns:c16="http://schemas.microsoft.com/office/drawing/2014/chart" uri="{C3380CC4-5D6E-409C-BE32-E72D297353CC}">
                <c16:uniqueId val="{00000005-C18A-468C-AF42-C9AAD6F5B3C8}"/>
              </c:ext>
            </c:extLst>
          </c:dPt>
          <c:dPt>
            <c:idx val="2"/>
            <c:invertIfNegative val="0"/>
            <c:bubble3D val="0"/>
            <c:spPr>
              <a:solidFill>
                <a:schemeClr val="accent5"/>
              </a:solidFill>
              <a:ln w="19050">
                <a:solidFill>
                  <a:schemeClr val="lt1"/>
                </a:solidFill>
              </a:ln>
              <a:effectLst/>
            </c:spPr>
            <c:extLst>
              <c:ext xmlns:c16="http://schemas.microsoft.com/office/drawing/2014/chart" uri="{C3380CC4-5D6E-409C-BE32-E72D297353CC}">
                <c16:uniqueId val="{00000009-C18A-468C-AF42-C9AAD6F5B3C8}"/>
              </c:ext>
            </c:extLst>
          </c:dPt>
          <c:dPt>
            <c:idx val="3"/>
            <c:invertIfNegative val="0"/>
            <c:bubble3D val="0"/>
            <c:spPr>
              <a:solidFill>
                <a:schemeClr val="accent5"/>
              </a:solidFill>
              <a:ln w="19050">
                <a:solidFill>
                  <a:schemeClr val="lt1"/>
                </a:solidFill>
              </a:ln>
              <a:effectLst/>
            </c:spPr>
            <c:extLst>
              <c:ext xmlns:c16="http://schemas.microsoft.com/office/drawing/2014/chart" uri="{C3380CC4-5D6E-409C-BE32-E72D297353CC}">
                <c16:uniqueId val="{0000000B-C18A-468C-AF42-C9AAD6F5B3C8}"/>
              </c:ext>
            </c:extLst>
          </c:dPt>
          <c:dLbls>
            <c:dLbl>
              <c:idx val="3"/>
              <c:layout>
                <c:manualLayout>
                  <c:x val="1.3552839533312773E-2"/>
                  <c:y val="-3.105457927891755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18A-468C-AF42-C9AAD6F5B3C8}"/>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Total</c:v>
                </c:pt>
                <c:pt idx="1">
                  <c:v>Shared ownership</c:v>
                </c:pt>
                <c:pt idx="2">
                  <c:v>Being bought on a mortgage</c:v>
                </c:pt>
                <c:pt idx="3">
                  <c:v>Rented (Local Authority / Council)</c:v>
                </c:pt>
                <c:pt idx="4">
                  <c:v>Rented (Housing Association / Trust)</c:v>
                </c:pt>
                <c:pt idx="5">
                  <c:v>Rented (Private)</c:v>
                </c:pt>
              </c:strCache>
            </c:strRef>
          </c:cat>
          <c:val>
            <c:numRef>
              <c:f>Sheet1!$B$2:$B$7</c:f>
              <c:numCache>
                <c:formatCode>0%</c:formatCode>
                <c:ptCount val="6"/>
                <c:pt idx="0">
                  <c:v>0.1</c:v>
                </c:pt>
                <c:pt idx="1">
                  <c:v>0.12</c:v>
                </c:pt>
                <c:pt idx="2">
                  <c:v>0.04</c:v>
                </c:pt>
                <c:pt idx="3">
                  <c:v>0.23</c:v>
                </c:pt>
                <c:pt idx="4">
                  <c:v>0.18</c:v>
                </c:pt>
                <c:pt idx="5">
                  <c:v>0.12</c:v>
                </c:pt>
              </c:numCache>
            </c:numRef>
          </c:val>
          <c:extLst>
            <c:ext xmlns:c16="http://schemas.microsoft.com/office/drawing/2014/chart" uri="{C3380CC4-5D6E-409C-BE32-E72D297353CC}">
              <c16:uniqueId val="{0000000C-C18A-468C-AF42-C9AAD6F5B3C8}"/>
            </c:ext>
          </c:extLst>
        </c:ser>
        <c:ser>
          <c:idx val="1"/>
          <c:order val="1"/>
          <c:tx>
            <c:strRef>
              <c:f>Sheet1!$C$1</c:f>
              <c:strCache>
                <c:ptCount val="1"/>
                <c:pt idx="0">
                  <c:v>No</c:v>
                </c:pt>
              </c:strCache>
            </c:strRef>
          </c:tx>
          <c:spPr>
            <a:solidFill>
              <a:srgbClr val="7030A0"/>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Total</c:v>
                </c:pt>
                <c:pt idx="1">
                  <c:v>Shared ownership</c:v>
                </c:pt>
                <c:pt idx="2">
                  <c:v>Being bought on a mortgage</c:v>
                </c:pt>
                <c:pt idx="3">
                  <c:v>Rented (Local Authority / Council)</c:v>
                </c:pt>
                <c:pt idx="4">
                  <c:v>Rented (Housing Association / Trust)</c:v>
                </c:pt>
                <c:pt idx="5">
                  <c:v>Rented (Private)</c:v>
                </c:pt>
              </c:strCache>
            </c:strRef>
          </c:cat>
          <c:val>
            <c:numRef>
              <c:f>Sheet1!$C$2:$C$7</c:f>
              <c:numCache>
                <c:formatCode>0%</c:formatCode>
                <c:ptCount val="6"/>
                <c:pt idx="0">
                  <c:v>0.85</c:v>
                </c:pt>
                <c:pt idx="1">
                  <c:v>0.83</c:v>
                </c:pt>
                <c:pt idx="2">
                  <c:v>0.94</c:v>
                </c:pt>
                <c:pt idx="3">
                  <c:v>0.66</c:v>
                </c:pt>
                <c:pt idx="4">
                  <c:v>0.77</c:v>
                </c:pt>
                <c:pt idx="5">
                  <c:v>0.84</c:v>
                </c:pt>
              </c:numCache>
            </c:numRef>
          </c:val>
          <c:extLst>
            <c:ext xmlns:c16="http://schemas.microsoft.com/office/drawing/2014/chart" uri="{C3380CC4-5D6E-409C-BE32-E72D297353CC}">
              <c16:uniqueId val="{0000000D-C18A-468C-AF42-C9AAD6F5B3C8}"/>
            </c:ext>
          </c:extLst>
        </c:ser>
        <c:ser>
          <c:idx val="2"/>
          <c:order val="2"/>
          <c:tx>
            <c:strRef>
              <c:f>Sheet1!$D$1</c:f>
              <c:strCache>
                <c:ptCount val="1"/>
                <c:pt idx="0">
                  <c:v>Don't know</c:v>
                </c:pt>
              </c:strCache>
            </c:strRef>
          </c:tx>
          <c:spPr>
            <a:solidFill>
              <a:schemeClr val="bg1">
                <a:lumMod val="5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Total</c:v>
                </c:pt>
                <c:pt idx="1">
                  <c:v>Shared ownership</c:v>
                </c:pt>
                <c:pt idx="2">
                  <c:v>Being bought on a mortgage</c:v>
                </c:pt>
                <c:pt idx="3">
                  <c:v>Rented (Local Authority / Council)</c:v>
                </c:pt>
                <c:pt idx="4">
                  <c:v>Rented (Housing Association / Trust)</c:v>
                </c:pt>
                <c:pt idx="5">
                  <c:v>Rented (Private)</c:v>
                </c:pt>
              </c:strCache>
            </c:strRef>
          </c:cat>
          <c:val>
            <c:numRef>
              <c:f>Sheet1!$D$2:$D$7</c:f>
              <c:numCache>
                <c:formatCode>0%</c:formatCode>
                <c:ptCount val="6"/>
                <c:pt idx="0">
                  <c:v>0.02</c:v>
                </c:pt>
                <c:pt idx="1">
                  <c:v>0</c:v>
                </c:pt>
                <c:pt idx="2">
                  <c:v>0.01</c:v>
                </c:pt>
                <c:pt idx="3">
                  <c:v>0.09</c:v>
                </c:pt>
                <c:pt idx="4">
                  <c:v>0.03</c:v>
                </c:pt>
                <c:pt idx="5">
                  <c:v>0.02</c:v>
                </c:pt>
              </c:numCache>
            </c:numRef>
          </c:val>
          <c:extLst>
            <c:ext xmlns:c16="http://schemas.microsoft.com/office/drawing/2014/chart" uri="{C3380CC4-5D6E-409C-BE32-E72D297353CC}">
              <c16:uniqueId val="{0000000E-C18A-468C-AF42-C9AAD6F5B3C8}"/>
            </c:ext>
          </c:extLst>
        </c:ser>
        <c:dLbls>
          <c:dLblPos val="ctr"/>
          <c:showLegendKey val="0"/>
          <c:showVal val="1"/>
          <c:showCatName val="0"/>
          <c:showSerName val="0"/>
          <c:showPercent val="0"/>
          <c:showBubbleSize val="0"/>
        </c:dLbls>
        <c:gapWidth val="50"/>
        <c:overlap val="100"/>
        <c:axId val="666918216"/>
        <c:axId val="666920184"/>
      </c:barChart>
      <c:valAx>
        <c:axId val="666920184"/>
        <c:scaling>
          <c:orientation val="minMax"/>
        </c:scaling>
        <c:delete val="1"/>
        <c:axPos val="t"/>
        <c:numFmt formatCode="0%" sourceLinked="1"/>
        <c:majorTickMark val="out"/>
        <c:minorTickMark val="none"/>
        <c:tickLblPos val="nextTo"/>
        <c:crossAx val="666918216"/>
        <c:crosses val="autoZero"/>
        <c:crossBetween val="between"/>
      </c:valAx>
      <c:catAx>
        <c:axId val="66691821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66920184"/>
        <c:crosses val="autoZero"/>
        <c:auto val="1"/>
        <c:lblAlgn val="ctr"/>
        <c:lblOffset val="100"/>
        <c:noMultiLvlLbl val="0"/>
      </c:catAx>
      <c:spPr>
        <a:noFill/>
        <a:ln>
          <a:noFill/>
        </a:ln>
        <a:effectLst/>
      </c:spPr>
    </c:plotArea>
    <c:legend>
      <c:legendPos val="r"/>
      <c:layout>
        <c:manualLayout>
          <c:xMode val="edge"/>
          <c:yMode val="edge"/>
          <c:x val="2.7858784038294697E-3"/>
          <c:y val="0.85763284880038848"/>
          <c:w val="0.99721404679353376"/>
          <c:h val="0.1423671511996115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143705862969704"/>
          <c:y val="2.5778830969162253E-2"/>
          <c:w val="0.83778374943410017"/>
          <c:h val="0.76147528645967122"/>
        </c:manualLayout>
      </c:layout>
      <c:barChart>
        <c:barDir val="col"/>
        <c:grouping val="percentStacked"/>
        <c:varyColors val="0"/>
        <c:ser>
          <c:idx val="0"/>
          <c:order val="0"/>
          <c:tx>
            <c:strRef>
              <c:f>Sheet1!$B$1</c:f>
              <c:strCache>
                <c:ptCount val="1"/>
                <c:pt idx="0">
                  <c:v>Don't know</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GM Sept
(S3)</c:v>
                </c:pt>
                <c:pt idx="1">
                  <c:v>GM Nov
(S4)</c:v>
                </c:pt>
                <c:pt idx="2">
                  <c:v>GM Dec
(S5)</c:v>
                </c:pt>
                <c:pt idx="3">
                  <c:v>GM March 
(S6)</c:v>
                </c:pt>
                <c:pt idx="4">
                  <c:v>GB 
Benchmarking</c:v>
                </c:pt>
              </c:strCache>
            </c:strRef>
          </c:cat>
          <c:val>
            <c:numRef>
              <c:f>Sheet1!$B$2:$B$6</c:f>
              <c:numCache>
                <c:formatCode>0%</c:formatCode>
                <c:ptCount val="5"/>
                <c:pt idx="0">
                  <c:v>0.04</c:v>
                </c:pt>
                <c:pt idx="1">
                  <c:v>0.04</c:v>
                </c:pt>
                <c:pt idx="2">
                  <c:v>0.03</c:v>
                </c:pt>
                <c:pt idx="3">
                  <c:v>0.05</c:v>
                </c:pt>
                <c:pt idx="4">
                  <c:v>0.06</c:v>
                </c:pt>
              </c:numCache>
            </c:numRef>
          </c:val>
          <c:extLst>
            <c:ext xmlns:c16="http://schemas.microsoft.com/office/drawing/2014/chart" uri="{C3380CC4-5D6E-409C-BE32-E72D297353CC}">
              <c16:uniqueId val="{00000000-98A6-4FFF-B3C9-8F6E37B0FCCD}"/>
            </c:ext>
          </c:extLst>
        </c:ser>
        <c:ser>
          <c:idx val="1"/>
          <c:order val="1"/>
          <c:tx>
            <c:strRef>
              <c:f>Sheet1!$C$1</c:f>
              <c:strCache>
                <c:ptCount val="1"/>
                <c:pt idx="0">
                  <c:v>No</c:v>
                </c:pt>
              </c:strCache>
            </c:strRef>
          </c:tx>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GM Sept
(S3)</c:v>
                </c:pt>
                <c:pt idx="1">
                  <c:v>GM Nov
(S4)</c:v>
                </c:pt>
                <c:pt idx="2">
                  <c:v>GM Dec
(S5)</c:v>
                </c:pt>
                <c:pt idx="3">
                  <c:v>GM March 
(S6)</c:v>
                </c:pt>
                <c:pt idx="4">
                  <c:v>GB 
Benchmarking</c:v>
                </c:pt>
              </c:strCache>
            </c:strRef>
          </c:cat>
          <c:val>
            <c:numRef>
              <c:f>Sheet1!$C$2:$C$6</c:f>
              <c:numCache>
                <c:formatCode>0%</c:formatCode>
                <c:ptCount val="5"/>
                <c:pt idx="0">
                  <c:v>0.60737591157924897</c:v>
                </c:pt>
                <c:pt idx="1">
                  <c:v>0.62562147088337605</c:v>
                </c:pt>
                <c:pt idx="2">
                  <c:v>0.65</c:v>
                </c:pt>
                <c:pt idx="3">
                  <c:v>0.61367075295818296</c:v>
                </c:pt>
                <c:pt idx="4">
                  <c:v>0.69</c:v>
                </c:pt>
              </c:numCache>
            </c:numRef>
          </c:val>
          <c:extLst>
            <c:ext xmlns:c16="http://schemas.microsoft.com/office/drawing/2014/chart" uri="{C3380CC4-5D6E-409C-BE32-E72D297353CC}">
              <c16:uniqueId val="{00000001-98A6-4FFF-B3C9-8F6E37B0FCCD}"/>
            </c:ext>
          </c:extLst>
        </c:ser>
        <c:ser>
          <c:idx val="2"/>
          <c:order val="2"/>
          <c:tx>
            <c:strRef>
              <c:f>Sheet1!$D$1</c:f>
              <c:strCache>
                <c:ptCount val="1"/>
                <c:pt idx="0">
                  <c:v>Yes</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GM Sept
(S3)</c:v>
                </c:pt>
                <c:pt idx="1">
                  <c:v>GM Nov
(S4)</c:v>
                </c:pt>
                <c:pt idx="2">
                  <c:v>GM Dec
(S5)</c:v>
                </c:pt>
                <c:pt idx="3">
                  <c:v>GM March 
(S6)</c:v>
                </c:pt>
                <c:pt idx="4">
                  <c:v>GB 
Benchmarking</c:v>
                </c:pt>
              </c:strCache>
            </c:strRef>
          </c:cat>
          <c:val>
            <c:numRef>
              <c:f>Sheet1!$D$2:$D$6</c:f>
              <c:numCache>
                <c:formatCode>0%</c:formatCode>
                <c:ptCount val="5"/>
                <c:pt idx="0">
                  <c:v>0.354519577492594</c:v>
                </c:pt>
                <c:pt idx="1">
                  <c:v>0.33047135581369702</c:v>
                </c:pt>
                <c:pt idx="2">
                  <c:v>0.3</c:v>
                </c:pt>
                <c:pt idx="3">
                  <c:v>0.33952713511456301</c:v>
                </c:pt>
                <c:pt idx="4">
                  <c:v>0.24</c:v>
                </c:pt>
              </c:numCache>
            </c:numRef>
          </c:val>
          <c:extLst>
            <c:ext xmlns:c16="http://schemas.microsoft.com/office/drawing/2014/chart" uri="{C3380CC4-5D6E-409C-BE32-E72D297353CC}">
              <c16:uniqueId val="{00000002-98A6-4FFF-B3C9-8F6E37B0FCCD}"/>
            </c:ext>
          </c:extLst>
        </c:ser>
        <c:dLbls>
          <c:dLblPos val="ctr"/>
          <c:showLegendKey val="0"/>
          <c:showVal val="1"/>
          <c:showCatName val="0"/>
          <c:showSerName val="0"/>
          <c:showPercent val="0"/>
          <c:showBubbleSize val="0"/>
        </c:dLbls>
        <c:gapWidth val="75"/>
        <c:overlap val="100"/>
        <c:axId val="397232120"/>
        <c:axId val="397228184"/>
      </c:barChart>
      <c:catAx>
        <c:axId val="397232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7228184"/>
        <c:crosses val="autoZero"/>
        <c:auto val="1"/>
        <c:lblAlgn val="ctr"/>
        <c:lblOffset val="100"/>
        <c:noMultiLvlLbl val="0"/>
      </c:catAx>
      <c:valAx>
        <c:axId val="397228184"/>
        <c:scaling>
          <c:orientation val="minMax"/>
        </c:scaling>
        <c:delete val="1"/>
        <c:axPos val="l"/>
        <c:numFmt formatCode="0%" sourceLinked="1"/>
        <c:majorTickMark val="none"/>
        <c:minorTickMark val="none"/>
        <c:tickLblPos val="nextTo"/>
        <c:crossAx val="397232120"/>
        <c:crosses val="autoZero"/>
        <c:crossBetween val="between"/>
      </c:valAx>
      <c:spPr>
        <a:noFill/>
        <a:ln>
          <a:noFill/>
        </a:ln>
        <a:effectLst/>
      </c:spPr>
    </c:plotArea>
    <c:legend>
      <c:legendPos val="l"/>
      <c:layout>
        <c:manualLayout>
          <c:xMode val="edge"/>
          <c:yMode val="edge"/>
          <c:x val="1.5740384204766981E-2"/>
          <c:y val="0.33443946919899448"/>
          <c:w val="0.17445334697578907"/>
          <c:h val="0.2452710382129495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752563607470212"/>
          <c:y val="2.3078799371320314E-3"/>
          <c:w val="0.59627708834633308"/>
          <c:h val="0.99405817052444523"/>
        </c:manualLayout>
      </c:layout>
      <c:barChart>
        <c:barDir val="bar"/>
        <c:grouping val="clustered"/>
        <c:varyColors val="0"/>
        <c:ser>
          <c:idx val="0"/>
          <c:order val="0"/>
          <c:tx>
            <c:strRef>
              <c:f>Sheet1!$B$1</c:f>
              <c:strCache>
                <c:ptCount val="1"/>
                <c:pt idx="0">
                  <c:v>GM October (S4)</c:v>
                </c:pt>
              </c:strCache>
            </c:strRef>
          </c:tx>
          <c:spPr>
            <a:solidFill>
              <a:srgbClr val="B8EA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0"/>
                <c:pt idx="0">
                  <c:v>Credit cards</c:v>
                </c:pt>
                <c:pt idx="1">
                  <c:v>Loan from a friend or family member</c:v>
                </c:pt>
                <c:pt idx="2">
                  <c:v>Bank overdraft</c:v>
                </c:pt>
                <c:pt idx="3">
                  <c:v>Personal loan from a bank</c:v>
                </c:pt>
                <c:pt idx="4">
                  <c:v>Store cards</c:v>
                </c:pt>
                <c:pt idx="5">
                  <c:v>Hire purchase arrangements</c:v>
                </c:pt>
                <c:pt idx="6">
                  <c:v>Payday loans</c:v>
                </c:pt>
                <c:pt idx="7">
                  <c:v>A credit union</c:v>
                </c:pt>
                <c:pt idx="8">
                  <c:v>Home credit (doorstep loans)</c:v>
                </c:pt>
                <c:pt idx="9">
                  <c:v>Pawnbroker</c:v>
                </c:pt>
              </c:strCache>
              <c:extLst/>
            </c:strRef>
          </c:cat>
          <c:val>
            <c:numRef>
              <c:f>Sheet1!$B$2:$B$13</c:f>
              <c:numCache>
                <c:formatCode>0%</c:formatCode>
                <c:ptCount val="10"/>
                <c:pt idx="0">
                  <c:v>0.50692041008121103</c:v>
                </c:pt>
                <c:pt idx="1">
                  <c:v>0.43840774268876398</c:v>
                </c:pt>
                <c:pt idx="2">
                  <c:v>0.33431316405873401</c:v>
                </c:pt>
                <c:pt idx="3">
                  <c:v>0.15076107639088901</c:v>
                </c:pt>
                <c:pt idx="4">
                  <c:v>7.9130453084004904E-2</c:v>
                </c:pt>
                <c:pt idx="5">
                  <c:v>0.102184327439482</c:v>
                </c:pt>
                <c:pt idx="6">
                  <c:v>0.100356687086662</c:v>
                </c:pt>
                <c:pt idx="8">
                  <c:v>5.6858202000465201E-2</c:v>
                </c:pt>
                <c:pt idx="9">
                  <c:v>6.3426676934964205E-2</c:v>
                </c:pt>
              </c:numCache>
              <c:extLst/>
            </c:numRef>
          </c:val>
          <c:extLst>
            <c:ext xmlns:c16="http://schemas.microsoft.com/office/drawing/2014/chart" uri="{C3380CC4-5D6E-409C-BE32-E72D297353CC}">
              <c16:uniqueId val="{00000001-54CD-4FBD-9BA5-187649CE0982}"/>
            </c:ext>
          </c:extLst>
        </c:ser>
        <c:ser>
          <c:idx val="1"/>
          <c:order val="1"/>
          <c:tx>
            <c:strRef>
              <c:f>Sheet1!$C$1</c:f>
              <c:strCache>
                <c:ptCount val="1"/>
                <c:pt idx="0">
                  <c:v>GM December (S5)</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1515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0"/>
                <c:pt idx="0">
                  <c:v>Credit cards</c:v>
                </c:pt>
                <c:pt idx="1">
                  <c:v>Loan from a friend or family member</c:v>
                </c:pt>
                <c:pt idx="2">
                  <c:v>Bank overdraft</c:v>
                </c:pt>
                <c:pt idx="3">
                  <c:v>Personal loan from a bank</c:v>
                </c:pt>
                <c:pt idx="4">
                  <c:v>Store cards</c:v>
                </c:pt>
                <c:pt idx="5">
                  <c:v>Hire purchase arrangements</c:v>
                </c:pt>
                <c:pt idx="6">
                  <c:v>Payday loans</c:v>
                </c:pt>
                <c:pt idx="7">
                  <c:v>A credit union</c:v>
                </c:pt>
                <c:pt idx="8">
                  <c:v>Home credit (doorstep loans)</c:v>
                </c:pt>
                <c:pt idx="9">
                  <c:v>Pawnbroker</c:v>
                </c:pt>
              </c:strCache>
              <c:extLst/>
            </c:strRef>
          </c:cat>
          <c:val>
            <c:numRef>
              <c:f>Sheet1!$C$2:$C$13</c:f>
              <c:numCache>
                <c:formatCode>0%</c:formatCode>
                <c:ptCount val="10"/>
                <c:pt idx="0">
                  <c:v>0.50505883573352395</c:v>
                </c:pt>
                <c:pt idx="1">
                  <c:v>0.43419025881427598</c:v>
                </c:pt>
                <c:pt idx="2">
                  <c:v>0.30852945614705002</c:v>
                </c:pt>
                <c:pt idx="3">
                  <c:v>0.131499617729021</c:v>
                </c:pt>
                <c:pt idx="4">
                  <c:v>0.13942799492288099</c:v>
                </c:pt>
                <c:pt idx="5">
                  <c:v>8.1474612252063705E-2</c:v>
                </c:pt>
                <c:pt idx="6">
                  <c:v>6.5742151702010296E-2</c:v>
                </c:pt>
                <c:pt idx="8">
                  <c:v>8.2125996480459901E-2</c:v>
                </c:pt>
                <c:pt idx="9">
                  <c:v>5.2899612134574898E-2</c:v>
                </c:pt>
              </c:numCache>
              <c:extLst/>
            </c:numRef>
          </c:val>
          <c:extLst>
            <c:ext xmlns:c16="http://schemas.microsoft.com/office/drawing/2014/chart" uri="{C3380CC4-5D6E-409C-BE32-E72D297353CC}">
              <c16:uniqueId val="{00000001-EDE1-4C9A-BB61-65D040BC2A74}"/>
            </c:ext>
          </c:extLst>
        </c:ser>
        <c:ser>
          <c:idx val="2"/>
          <c:order val="2"/>
          <c:tx>
            <c:strRef>
              <c:f>Sheet1!$D$1</c:f>
              <c:strCache>
                <c:ptCount val="1"/>
                <c:pt idx="0">
                  <c:v>GM March (S6)</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5C5B5A"/>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0"/>
                <c:pt idx="0">
                  <c:v>Credit cards</c:v>
                </c:pt>
                <c:pt idx="1">
                  <c:v>Loan from a friend or family member</c:v>
                </c:pt>
                <c:pt idx="2">
                  <c:v>Bank overdraft</c:v>
                </c:pt>
                <c:pt idx="3">
                  <c:v>Personal loan from a bank</c:v>
                </c:pt>
                <c:pt idx="4">
                  <c:v>Store cards</c:v>
                </c:pt>
                <c:pt idx="5">
                  <c:v>Hire purchase arrangements</c:v>
                </c:pt>
                <c:pt idx="6">
                  <c:v>Payday loans</c:v>
                </c:pt>
                <c:pt idx="7">
                  <c:v>A credit union</c:v>
                </c:pt>
                <c:pt idx="8">
                  <c:v>Home credit (doorstep loans)</c:v>
                </c:pt>
                <c:pt idx="9">
                  <c:v>Pawnbroker</c:v>
                </c:pt>
              </c:strCache>
              <c:extLst/>
            </c:strRef>
          </c:cat>
          <c:val>
            <c:numRef>
              <c:f>Sheet1!$D$2:$D$13</c:f>
              <c:numCache>
                <c:formatCode>0%</c:formatCode>
                <c:ptCount val="10"/>
                <c:pt idx="0">
                  <c:v>0.474523071558623</c:v>
                </c:pt>
                <c:pt idx="1">
                  <c:v>0.41782161526053702</c:v>
                </c:pt>
                <c:pt idx="2">
                  <c:v>0.306046272377969</c:v>
                </c:pt>
                <c:pt idx="3">
                  <c:v>0.13681827618144399</c:v>
                </c:pt>
                <c:pt idx="4">
                  <c:v>0.105597721982659</c:v>
                </c:pt>
                <c:pt idx="5">
                  <c:v>9.6088326220894693E-2</c:v>
                </c:pt>
                <c:pt idx="6">
                  <c:v>8.7521132381180297E-2</c:v>
                </c:pt>
                <c:pt idx="7">
                  <c:v>4.2108032469249601E-2</c:v>
                </c:pt>
                <c:pt idx="8">
                  <c:v>3.4423371027759102E-2</c:v>
                </c:pt>
                <c:pt idx="9">
                  <c:v>2.1320389257779199E-2</c:v>
                </c:pt>
              </c:numCache>
              <c:extLst/>
            </c:numRef>
          </c:val>
          <c:extLst>
            <c:ext xmlns:c16="http://schemas.microsoft.com/office/drawing/2014/chart" uri="{C3380CC4-5D6E-409C-BE32-E72D297353CC}">
              <c16:uniqueId val="{00000001-41B6-4691-91E7-F26B3E2E02B7}"/>
            </c:ext>
          </c:extLst>
        </c:ser>
        <c:dLbls>
          <c:dLblPos val="outEnd"/>
          <c:showLegendKey val="0"/>
          <c:showVal val="1"/>
          <c:showCatName val="0"/>
          <c:showSerName val="0"/>
          <c:showPercent val="0"/>
          <c:showBubbleSize val="0"/>
        </c:dLbls>
        <c:gapWidth val="50"/>
        <c:axId val="1948624431"/>
        <c:axId val="1948599887"/>
      </c:barChart>
      <c:catAx>
        <c:axId val="1948624431"/>
        <c:scaling>
          <c:orientation val="maxMin"/>
        </c:scaling>
        <c:delete val="0"/>
        <c:axPos val="l"/>
        <c:numFmt formatCode="General" sourceLinked="1"/>
        <c:majorTickMark val="out"/>
        <c:minorTickMark val="none"/>
        <c:tickLblPos val="nextTo"/>
        <c:spPr>
          <a:noFill/>
          <a:ln w="9525" cap="flat" cmpd="sng" algn="ctr">
            <a:solidFill>
              <a:schemeClr val="bg1">
                <a:lumMod val="9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crossAx val="1948599887"/>
        <c:crosses val="autoZero"/>
        <c:auto val="1"/>
        <c:lblAlgn val="ctr"/>
        <c:lblOffset val="100"/>
        <c:noMultiLvlLbl val="0"/>
      </c:catAx>
      <c:valAx>
        <c:axId val="1948599887"/>
        <c:scaling>
          <c:orientation val="minMax"/>
        </c:scaling>
        <c:delete val="1"/>
        <c:axPos val="t"/>
        <c:numFmt formatCode="0%" sourceLinked="1"/>
        <c:majorTickMark val="out"/>
        <c:minorTickMark val="none"/>
        <c:tickLblPos val="nextTo"/>
        <c:crossAx val="1948624431"/>
        <c:crosses val="autoZero"/>
        <c:crossBetween val="between"/>
      </c:valAx>
      <c:spPr>
        <a:noFill/>
        <a:ln w="25400">
          <a:noFill/>
        </a:ln>
        <a:effectLst/>
      </c:spPr>
    </c:plotArea>
    <c:legend>
      <c:legendPos val="r"/>
      <c:layout>
        <c:manualLayout>
          <c:xMode val="edge"/>
          <c:yMode val="edge"/>
          <c:x val="0.65867254467441361"/>
          <c:y val="0.51975416565365329"/>
          <c:w val="0.31675818387418231"/>
          <c:h val="0.21681388424003997"/>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515151"/>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752563607470212"/>
          <c:y val="2.3078799371320314E-3"/>
          <c:w val="0.59627708834633308"/>
          <c:h val="0.95586635702675993"/>
        </c:manualLayout>
      </c:layout>
      <c:barChart>
        <c:barDir val="bar"/>
        <c:grouping val="clustered"/>
        <c:varyColors val="0"/>
        <c:ser>
          <c:idx val="0"/>
          <c:order val="0"/>
          <c:tx>
            <c:strRef>
              <c:f>Sheet1!$B$1</c:f>
              <c:strCache>
                <c:ptCount val="1"/>
                <c:pt idx="0">
                  <c:v>GM December (S5)</c:v>
                </c:pt>
              </c:strCache>
            </c:strRef>
          </c:tx>
          <c:spPr>
            <a:solidFill>
              <a:srgbClr val="6DD5CE"/>
            </a:solidFill>
            <a:ln>
              <a:noFill/>
            </a:ln>
            <a:effectLst/>
          </c:spPr>
          <c:invertIfNegative val="0"/>
          <c:dPt>
            <c:idx val="11"/>
            <c:invertIfNegative val="0"/>
            <c:bubble3D val="0"/>
            <c:extLst>
              <c:ext xmlns:c16="http://schemas.microsoft.com/office/drawing/2014/chart" uri="{C3380CC4-5D6E-409C-BE32-E72D297353CC}">
                <c16:uniqueId val="{00000000-CB76-42D9-BC5C-25893B5B20B0}"/>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Parent</c:v>
                </c:pt>
                <c:pt idx="1">
                  <c:v>Another family member</c:v>
                </c:pt>
                <c:pt idx="2">
                  <c:v>A friend</c:v>
                </c:pt>
                <c:pt idx="3">
                  <c:v>A neighbour</c:v>
                </c:pt>
                <c:pt idx="4">
                  <c:v>Someone else</c:v>
                </c:pt>
              </c:strCache>
            </c:strRef>
          </c:cat>
          <c:val>
            <c:numRef>
              <c:f>Sheet1!$B$2:$B$6</c:f>
              <c:numCache>
                <c:formatCode>0%</c:formatCode>
                <c:ptCount val="5"/>
                <c:pt idx="0">
                  <c:v>0.497147027791072</c:v>
                </c:pt>
                <c:pt idx="1">
                  <c:v>0.47536815051995701</c:v>
                </c:pt>
                <c:pt idx="2">
                  <c:v>0.350449003046367</c:v>
                </c:pt>
                <c:pt idx="3">
                  <c:v>5.9920947443338202E-2</c:v>
                </c:pt>
                <c:pt idx="4">
                  <c:v>5.9920947443338202E-2</c:v>
                </c:pt>
              </c:numCache>
            </c:numRef>
          </c:val>
          <c:extLst>
            <c:ext xmlns:c16="http://schemas.microsoft.com/office/drawing/2014/chart" uri="{C3380CC4-5D6E-409C-BE32-E72D297353CC}">
              <c16:uniqueId val="{00000001-CB76-42D9-BC5C-25893B5B20B0}"/>
            </c:ext>
          </c:extLst>
        </c:ser>
        <c:ser>
          <c:idx val="1"/>
          <c:order val="1"/>
          <c:tx>
            <c:strRef>
              <c:f>Sheet1!$C$1</c:f>
              <c:strCache>
                <c:ptCount val="1"/>
                <c:pt idx="0">
                  <c:v>GM March (S6)</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Parent</c:v>
                </c:pt>
                <c:pt idx="1">
                  <c:v>Another family member</c:v>
                </c:pt>
                <c:pt idx="2">
                  <c:v>A friend</c:v>
                </c:pt>
                <c:pt idx="3">
                  <c:v>A neighbour</c:v>
                </c:pt>
                <c:pt idx="4">
                  <c:v>Someone else</c:v>
                </c:pt>
              </c:strCache>
            </c:strRef>
          </c:cat>
          <c:val>
            <c:numRef>
              <c:f>Sheet1!$C$2:$C$6</c:f>
              <c:numCache>
                <c:formatCode>0%</c:formatCode>
                <c:ptCount val="5"/>
                <c:pt idx="0">
                  <c:v>0.37962601734495599</c:v>
                </c:pt>
                <c:pt idx="1">
                  <c:v>0.53193160449929</c:v>
                </c:pt>
                <c:pt idx="2">
                  <c:v>0.30628694353720398</c:v>
                </c:pt>
                <c:pt idx="3">
                  <c:v>6.57657054667668E-2</c:v>
                </c:pt>
                <c:pt idx="4">
                  <c:v>4.47360908771266E-2</c:v>
                </c:pt>
              </c:numCache>
            </c:numRef>
          </c:val>
          <c:extLst>
            <c:ext xmlns:c16="http://schemas.microsoft.com/office/drawing/2014/chart" uri="{C3380CC4-5D6E-409C-BE32-E72D297353CC}">
              <c16:uniqueId val="{00000001-0DB9-4FC4-98B0-FD9871E259FE}"/>
            </c:ext>
          </c:extLst>
        </c:ser>
        <c:dLbls>
          <c:dLblPos val="outEnd"/>
          <c:showLegendKey val="0"/>
          <c:showVal val="1"/>
          <c:showCatName val="0"/>
          <c:showSerName val="0"/>
          <c:showPercent val="0"/>
          <c:showBubbleSize val="0"/>
        </c:dLbls>
        <c:gapWidth val="50"/>
        <c:axId val="1948624431"/>
        <c:axId val="1948599887"/>
      </c:barChart>
      <c:catAx>
        <c:axId val="1948624431"/>
        <c:scaling>
          <c:orientation val="maxMin"/>
        </c:scaling>
        <c:delete val="0"/>
        <c:axPos val="l"/>
        <c:numFmt formatCode="General" sourceLinked="1"/>
        <c:majorTickMark val="out"/>
        <c:minorTickMark val="none"/>
        <c:tickLblPos val="nextTo"/>
        <c:spPr>
          <a:noFill/>
          <a:ln w="9525" cap="flat" cmpd="sng" algn="ctr">
            <a:solidFill>
              <a:schemeClr val="bg1">
                <a:lumMod val="9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crossAx val="1948599887"/>
        <c:crosses val="autoZero"/>
        <c:auto val="1"/>
        <c:lblAlgn val="ctr"/>
        <c:lblOffset val="100"/>
        <c:noMultiLvlLbl val="0"/>
      </c:catAx>
      <c:valAx>
        <c:axId val="1948599887"/>
        <c:scaling>
          <c:orientation val="minMax"/>
          <c:max val="0.70000000000000007"/>
          <c:min val="0"/>
        </c:scaling>
        <c:delete val="1"/>
        <c:axPos val="t"/>
        <c:numFmt formatCode="0%" sourceLinked="1"/>
        <c:majorTickMark val="out"/>
        <c:minorTickMark val="none"/>
        <c:tickLblPos val="nextTo"/>
        <c:crossAx val="1948624431"/>
        <c:crosses val="autoZero"/>
        <c:crossBetween val="between"/>
      </c:valAx>
      <c:spPr>
        <a:noFill/>
        <a:ln w="25400">
          <a:noFill/>
        </a:ln>
        <a:effectLst/>
      </c:spPr>
    </c:plotArea>
    <c:legend>
      <c:legendPos val="r"/>
      <c:layout>
        <c:manualLayout>
          <c:xMode val="edge"/>
          <c:yMode val="edge"/>
          <c:x val="0.6102730828256222"/>
          <c:y val="0.61424959299243509"/>
          <c:w val="0.37152028044910662"/>
          <c:h val="0.11675650204570934"/>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650270153709713"/>
          <c:y val="2.3079058966074314E-3"/>
          <c:w val="0.53678802262429892"/>
          <c:h val="0.95586635702675993"/>
        </c:manualLayout>
      </c:layout>
      <c:barChart>
        <c:barDir val="bar"/>
        <c:grouping val="clustered"/>
        <c:varyColors val="0"/>
        <c:ser>
          <c:idx val="0"/>
          <c:order val="0"/>
          <c:tx>
            <c:strRef>
              <c:f>Sheet1!$B$1</c:f>
              <c:strCache>
                <c:ptCount val="1"/>
                <c:pt idx="0">
                  <c:v>Greater Manchester</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Less than £250</c:v>
                </c:pt>
                <c:pt idx="1">
                  <c:v>£250 - £499</c:v>
                </c:pt>
                <c:pt idx="2">
                  <c:v>£500 - £749</c:v>
                </c:pt>
                <c:pt idx="3">
                  <c:v>£750 - £999</c:v>
                </c:pt>
                <c:pt idx="4">
                  <c:v>£1000 - £1999</c:v>
                </c:pt>
                <c:pt idx="5">
                  <c:v>£2000 - £2999</c:v>
                </c:pt>
                <c:pt idx="6">
                  <c:v>£3000 - £3999</c:v>
                </c:pt>
                <c:pt idx="7">
                  <c:v>£4000 - £4999</c:v>
                </c:pt>
                <c:pt idx="8">
                  <c:v>£5000 - £9999</c:v>
                </c:pt>
                <c:pt idx="9">
                  <c:v>£10000 - £24999</c:v>
                </c:pt>
                <c:pt idx="10">
                  <c:v>£25000 or more </c:v>
                </c:pt>
              </c:strCache>
            </c:strRef>
          </c:cat>
          <c:val>
            <c:numRef>
              <c:f>Sheet1!$B$2:$B$12</c:f>
              <c:numCache>
                <c:formatCode>0%</c:formatCode>
                <c:ptCount val="11"/>
                <c:pt idx="0">
                  <c:v>0.21</c:v>
                </c:pt>
                <c:pt idx="1">
                  <c:v>0.24</c:v>
                </c:pt>
                <c:pt idx="2">
                  <c:v>0.13</c:v>
                </c:pt>
                <c:pt idx="3">
                  <c:v>0.11</c:v>
                </c:pt>
                <c:pt idx="4">
                  <c:v>0.13</c:v>
                </c:pt>
                <c:pt idx="5">
                  <c:v>0.05</c:v>
                </c:pt>
                <c:pt idx="6">
                  <c:v>0.03</c:v>
                </c:pt>
                <c:pt idx="7">
                  <c:v>0.02</c:v>
                </c:pt>
                <c:pt idx="8">
                  <c:v>0.05</c:v>
                </c:pt>
                <c:pt idx="9">
                  <c:v>0.02</c:v>
                </c:pt>
                <c:pt idx="10">
                  <c:v>0.02</c:v>
                </c:pt>
              </c:numCache>
            </c:numRef>
          </c:val>
          <c:extLst>
            <c:ext xmlns:c16="http://schemas.microsoft.com/office/drawing/2014/chart" uri="{C3380CC4-5D6E-409C-BE32-E72D297353CC}">
              <c16:uniqueId val="{00000001-0516-4FD6-957B-365371C09D6E}"/>
            </c:ext>
          </c:extLst>
        </c:ser>
        <c:dLbls>
          <c:dLblPos val="outEnd"/>
          <c:showLegendKey val="0"/>
          <c:showVal val="1"/>
          <c:showCatName val="0"/>
          <c:showSerName val="0"/>
          <c:showPercent val="0"/>
          <c:showBubbleSize val="0"/>
        </c:dLbls>
        <c:gapWidth val="50"/>
        <c:axId val="1948624431"/>
        <c:axId val="1948599887"/>
        <c:extLst/>
      </c:barChart>
      <c:catAx>
        <c:axId val="1948624431"/>
        <c:scaling>
          <c:orientation val="maxMin"/>
        </c:scaling>
        <c:delete val="0"/>
        <c:axPos val="l"/>
        <c:numFmt formatCode="General" sourceLinked="1"/>
        <c:majorTickMark val="out"/>
        <c:minorTickMark val="none"/>
        <c:tickLblPos val="nextTo"/>
        <c:spPr>
          <a:noFill/>
          <a:ln w="9525" cap="flat" cmpd="sng" algn="ctr">
            <a:solidFill>
              <a:schemeClr val="bg1">
                <a:lumMod val="9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crossAx val="1948599887"/>
        <c:crosses val="autoZero"/>
        <c:auto val="1"/>
        <c:lblAlgn val="ctr"/>
        <c:lblOffset val="100"/>
        <c:noMultiLvlLbl val="0"/>
      </c:catAx>
      <c:valAx>
        <c:axId val="1948599887"/>
        <c:scaling>
          <c:orientation val="minMax"/>
        </c:scaling>
        <c:delete val="1"/>
        <c:axPos val="t"/>
        <c:numFmt formatCode="0%" sourceLinked="1"/>
        <c:majorTickMark val="out"/>
        <c:minorTickMark val="none"/>
        <c:tickLblPos val="nextTo"/>
        <c:crossAx val="1948624431"/>
        <c:crosses val="autoZero"/>
        <c:crossBetween val="between"/>
      </c:valAx>
      <c:spPr>
        <a:noFill/>
        <a:ln w="25400">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906981653426278E-3"/>
          <c:y val="2.9804446985633275E-2"/>
          <c:w val="0.99458335244202167"/>
          <c:h val="0.67766731743933573"/>
        </c:manualLayout>
      </c:layout>
      <c:barChart>
        <c:barDir val="col"/>
        <c:grouping val="percentStacked"/>
        <c:varyColors val="0"/>
        <c:ser>
          <c:idx val="0"/>
          <c:order val="0"/>
          <c:tx>
            <c:strRef>
              <c:f>Sheet1!$B$1</c:f>
              <c:strCache>
                <c:ptCount val="1"/>
                <c:pt idx="0">
                  <c:v>Don’t know/ Prefer not to say</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Being able to pay someone back</c:v>
                </c:pt>
                <c:pt idx="1">
                  <c:v>Being able to pay the interest of the loan back</c:v>
                </c:pt>
                <c:pt idx="2">
                  <c:v>The terms of the loan being changed suddenly</c:v>
                </c:pt>
                <c:pt idx="3">
                  <c:v>Losing the relationship you have with the person you have a loan from</c:v>
                </c:pt>
              </c:strCache>
            </c:strRef>
          </c:cat>
          <c:val>
            <c:numRef>
              <c:f>Sheet1!$B$2:$B$5</c:f>
              <c:numCache>
                <c:formatCode>0%</c:formatCode>
                <c:ptCount val="4"/>
                <c:pt idx="0">
                  <c:v>0.04</c:v>
                </c:pt>
                <c:pt idx="1">
                  <c:v>0.06</c:v>
                </c:pt>
                <c:pt idx="2">
                  <c:v>0.06</c:v>
                </c:pt>
                <c:pt idx="3">
                  <c:v>0.06</c:v>
                </c:pt>
              </c:numCache>
            </c:numRef>
          </c:val>
          <c:extLst>
            <c:ext xmlns:c16="http://schemas.microsoft.com/office/drawing/2014/chart" uri="{C3380CC4-5D6E-409C-BE32-E72D297353CC}">
              <c16:uniqueId val="{00000000-F683-4A47-BF31-AE0371964E89}"/>
            </c:ext>
          </c:extLst>
        </c:ser>
        <c:ser>
          <c:idx val="1"/>
          <c:order val="1"/>
          <c:tx>
            <c:strRef>
              <c:f>Sheet1!$C$1</c:f>
              <c:strCache>
                <c:ptCount val="1"/>
                <c:pt idx="0">
                  <c:v>Very worried</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Being able to pay someone back</c:v>
                </c:pt>
                <c:pt idx="1">
                  <c:v>Being able to pay the interest of the loan back</c:v>
                </c:pt>
                <c:pt idx="2">
                  <c:v>The terms of the loan being changed suddenly</c:v>
                </c:pt>
                <c:pt idx="3">
                  <c:v>Losing the relationship you have with the person you have a loan from</c:v>
                </c:pt>
              </c:strCache>
            </c:strRef>
          </c:cat>
          <c:val>
            <c:numRef>
              <c:f>Sheet1!$C$2:$C$5</c:f>
              <c:numCache>
                <c:formatCode>0%</c:formatCode>
                <c:ptCount val="4"/>
                <c:pt idx="0">
                  <c:v>0.20145462138342199</c:v>
                </c:pt>
                <c:pt idx="1">
                  <c:v>0.208679687768586</c:v>
                </c:pt>
                <c:pt idx="2">
                  <c:v>0.19845316653199799</c:v>
                </c:pt>
                <c:pt idx="3">
                  <c:v>0.16461571492125401</c:v>
                </c:pt>
              </c:numCache>
            </c:numRef>
          </c:val>
          <c:extLst>
            <c:ext xmlns:c16="http://schemas.microsoft.com/office/drawing/2014/chart" uri="{C3380CC4-5D6E-409C-BE32-E72D297353CC}">
              <c16:uniqueId val="{00000001-F683-4A47-BF31-AE0371964E89}"/>
            </c:ext>
          </c:extLst>
        </c:ser>
        <c:ser>
          <c:idx val="2"/>
          <c:order val="2"/>
          <c:tx>
            <c:strRef>
              <c:f>Sheet1!$D$1</c:f>
              <c:strCache>
                <c:ptCount val="1"/>
                <c:pt idx="0">
                  <c:v>Somewhat worried</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Being able to pay someone back</c:v>
                </c:pt>
                <c:pt idx="1">
                  <c:v>Being able to pay the interest of the loan back</c:v>
                </c:pt>
                <c:pt idx="2">
                  <c:v>The terms of the loan being changed suddenly</c:v>
                </c:pt>
                <c:pt idx="3">
                  <c:v>Losing the relationship you have with the person you have a loan from</c:v>
                </c:pt>
              </c:strCache>
            </c:strRef>
          </c:cat>
          <c:val>
            <c:numRef>
              <c:f>Sheet1!$D$2:$D$5</c:f>
              <c:numCache>
                <c:formatCode>0%</c:formatCode>
                <c:ptCount val="4"/>
                <c:pt idx="0">
                  <c:v>0.26766513423227201</c:v>
                </c:pt>
                <c:pt idx="1">
                  <c:v>0.232543566893123</c:v>
                </c:pt>
                <c:pt idx="2">
                  <c:v>0.21634385002862799</c:v>
                </c:pt>
                <c:pt idx="3">
                  <c:v>0.16494659392887401</c:v>
                </c:pt>
              </c:numCache>
            </c:numRef>
          </c:val>
          <c:extLst>
            <c:ext xmlns:c16="http://schemas.microsoft.com/office/drawing/2014/chart" uri="{C3380CC4-5D6E-409C-BE32-E72D297353CC}">
              <c16:uniqueId val="{00000002-F683-4A47-BF31-AE0371964E89}"/>
            </c:ext>
          </c:extLst>
        </c:ser>
        <c:ser>
          <c:idx val="3"/>
          <c:order val="3"/>
          <c:tx>
            <c:strRef>
              <c:f>Sheet1!$E$1</c:f>
              <c:strCache>
                <c:ptCount val="1"/>
                <c:pt idx="0">
                  <c:v>Neither worried nor not worried</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Being able to pay someone back</c:v>
                </c:pt>
                <c:pt idx="1">
                  <c:v>Being able to pay the interest of the loan back</c:v>
                </c:pt>
                <c:pt idx="2">
                  <c:v>The terms of the loan being changed suddenly</c:v>
                </c:pt>
                <c:pt idx="3">
                  <c:v>Losing the relationship you have with the person you have a loan from</c:v>
                </c:pt>
              </c:strCache>
            </c:strRef>
          </c:cat>
          <c:val>
            <c:numRef>
              <c:f>Sheet1!$E$2:$E$5</c:f>
              <c:numCache>
                <c:formatCode>0%</c:formatCode>
                <c:ptCount val="4"/>
                <c:pt idx="0">
                  <c:v>0.134471270262422</c:v>
                </c:pt>
                <c:pt idx="1">
                  <c:v>7.87430748823649E-2</c:v>
                </c:pt>
                <c:pt idx="2">
                  <c:v>0.101081352432026</c:v>
                </c:pt>
                <c:pt idx="3">
                  <c:v>0.112193915940315</c:v>
                </c:pt>
              </c:numCache>
            </c:numRef>
          </c:val>
          <c:extLst>
            <c:ext xmlns:c16="http://schemas.microsoft.com/office/drawing/2014/chart" uri="{C3380CC4-5D6E-409C-BE32-E72D297353CC}">
              <c16:uniqueId val="{00000003-F683-4A47-BF31-AE0371964E89}"/>
            </c:ext>
          </c:extLst>
        </c:ser>
        <c:ser>
          <c:idx val="4"/>
          <c:order val="4"/>
          <c:tx>
            <c:strRef>
              <c:f>Sheet1!$F$1</c:f>
              <c:strCache>
                <c:ptCount val="1"/>
                <c:pt idx="0">
                  <c:v>Not that worried</c:v>
                </c:pt>
              </c:strCache>
            </c:strRef>
          </c:tx>
          <c:spPr>
            <a:solidFill>
              <a:srgbClr val="A3E5E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Being able to pay someone back</c:v>
                </c:pt>
                <c:pt idx="1">
                  <c:v>Being able to pay the interest of the loan back</c:v>
                </c:pt>
                <c:pt idx="2">
                  <c:v>The terms of the loan being changed suddenly</c:v>
                </c:pt>
                <c:pt idx="3">
                  <c:v>Losing the relationship you have with the person you have a loan from</c:v>
                </c:pt>
              </c:strCache>
            </c:strRef>
          </c:cat>
          <c:val>
            <c:numRef>
              <c:f>Sheet1!$F$2:$F$5</c:f>
              <c:numCache>
                <c:formatCode>0%</c:formatCode>
                <c:ptCount val="4"/>
                <c:pt idx="0">
                  <c:v>0.129940277130216</c:v>
                </c:pt>
                <c:pt idx="1">
                  <c:v>0.14657146768832099</c:v>
                </c:pt>
                <c:pt idx="2">
                  <c:v>0.152046260899217</c:v>
                </c:pt>
                <c:pt idx="3">
                  <c:v>0.162746964433782</c:v>
                </c:pt>
              </c:numCache>
            </c:numRef>
          </c:val>
          <c:extLst>
            <c:ext xmlns:c16="http://schemas.microsoft.com/office/drawing/2014/chart" uri="{C3380CC4-5D6E-409C-BE32-E72D297353CC}">
              <c16:uniqueId val="{00000004-F683-4A47-BF31-AE0371964E89}"/>
            </c:ext>
          </c:extLst>
        </c:ser>
        <c:ser>
          <c:idx val="5"/>
          <c:order val="5"/>
          <c:tx>
            <c:strRef>
              <c:f>Sheet1!$G$1</c:f>
              <c:strCache>
                <c:ptCount val="1"/>
                <c:pt idx="0">
                  <c:v>Not at all worried</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Being able to pay someone back</c:v>
                </c:pt>
                <c:pt idx="1">
                  <c:v>Being able to pay the interest of the loan back</c:v>
                </c:pt>
                <c:pt idx="2">
                  <c:v>The terms of the loan being changed suddenly</c:v>
                </c:pt>
                <c:pt idx="3">
                  <c:v>Losing the relationship you have with the person you have a loan from</c:v>
                </c:pt>
              </c:strCache>
            </c:strRef>
          </c:cat>
          <c:val>
            <c:numRef>
              <c:f>Sheet1!$G$2:$G$5</c:f>
              <c:numCache>
                <c:formatCode>0%</c:formatCode>
                <c:ptCount val="4"/>
                <c:pt idx="0">
                  <c:v>0.22888333954770701</c:v>
                </c:pt>
                <c:pt idx="1">
                  <c:v>0.27279654313789597</c:v>
                </c:pt>
                <c:pt idx="2">
                  <c:v>0.273264772681448</c:v>
                </c:pt>
                <c:pt idx="3">
                  <c:v>0.33386181312100199</c:v>
                </c:pt>
              </c:numCache>
            </c:numRef>
          </c:val>
          <c:extLst>
            <c:ext xmlns:c16="http://schemas.microsoft.com/office/drawing/2014/chart" uri="{C3380CC4-5D6E-409C-BE32-E72D297353CC}">
              <c16:uniqueId val="{00000005-F683-4A47-BF31-AE0371964E89}"/>
            </c:ext>
          </c:extLst>
        </c:ser>
        <c:dLbls>
          <c:dLblPos val="ctr"/>
          <c:showLegendKey val="0"/>
          <c:showVal val="1"/>
          <c:showCatName val="0"/>
          <c:showSerName val="0"/>
          <c:showPercent val="0"/>
          <c:showBubbleSize val="0"/>
        </c:dLbls>
        <c:gapWidth val="65"/>
        <c:overlap val="100"/>
        <c:axId val="1034635416"/>
        <c:axId val="1034636072"/>
      </c:barChart>
      <c:catAx>
        <c:axId val="1034635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34636072"/>
        <c:crosses val="autoZero"/>
        <c:auto val="1"/>
        <c:lblAlgn val="ctr"/>
        <c:lblOffset val="100"/>
        <c:noMultiLvlLbl val="0"/>
      </c:catAx>
      <c:valAx>
        <c:axId val="1034636072"/>
        <c:scaling>
          <c:orientation val="minMax"/>
        </c:scaling>
        <c:delete val="1"/>
        <c:axPos val="l"/>
        <c:numFmt formatCode="0%" sourceLinked="1"/>
        <c:majorTickMark val="none"/>
        <c:minorTickMark val="none"/>
        <c:tickLblPos val="nextTo"/>
        <c:crossAx val="1034635416"/>
        <c:crosses val="autoZero"/>
        <c:crossBetween val="between"/>
      </c:valAx>
      <c:spPr>
        <a:noFill/>
        <a:ln>
          <a:noFill/>
        </a:ln>
        <a:effectLst/>
      </c:spPr>
    </c:plotArea>
    <c:legend>
      <c:legendPos val="r"/>
      <c:layout>
        <c:manualLayout>
          <c:xMode val="edge"/>
          <c:yMode val="edge"/>
          <c:x val="0"/>
          <c:y val="0.92149204175260868"/>
          <c:w val="1"/>
          <c:h val="7.6877048411231275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572678877943106"/>
          <c:y val="0"/>
          <c:w val="0.68472458854307006"/>
          <c:h val="0.75348468420005654"/>
        </c:manualLayout>
      </c:layout>
      <c:doughnutChart>
        <c:varyColors val="1"/>
        <c:ser>
          <c:idx val="0"/>
          <c:order val="0"/>
          <c:tx>
            <c:strRef>
              <c:f>Sheet1!$B$1</c:f>
              <c:strCache>
                <c:ptCount val="1"/>
                <c:pt idx="0">
                  <c:v>Column1</c:v>
                </c:pt>
              </c:strCache>
            </c:strRef>
          </c:tx>
          <c:spPr>
            <a:solidFill>
              <a:schemeClr val="accent6">
                <a:lumMod val="75000"/>
              </a:schemeClr>
            </a:solidFill>
          </c:spPr>
          <c:dPt>
            <c:idx val="0"/>
            <c:bubble3D val="0"/>
            <c:spPr>
              <a:solidFill>
                <a:schemeClr val="accent5"/>
              </a:solidFill>
              <a:ln w="19050">
                <a:solidFill>
                  <a:schemeClr val="lt1"/>
                </a:solidFill>
              </a:ln>
              <a:effectLst/>
            </c:spPr>
            <c:extLst>
              <c:ext xmlns:c16="http://schemas.microsoft.com/office/drawing/2014/chart" uri="{C3380CC4-5D6E-409C-BE32-E72D297353CC}">
                <c16:uniqueId val="{00000001-4D92-4C48-88EB-D9E4E622FCE1}"/>
              </c:ext>
            </c:extLst>
          </c:dPt>
          <c:dPt>
            <c:idx val="1"/>
            <c:bubble3D val="0"/>
            <c:spPr>
              <a:solidFill>
                <a:srgbClr val="7030A0"/>
              </a:solidFill>
              <a:ln w="19050">
                <a:solidFill>
                  <a:schemeClr val="lt1"/>
                </a:solidFill>
              </a:ln>
              <a:effectLst/>
            </c:spPr>
            <c:extLst>
              <c:ext xmlns:c16="http://schemas.microsoft.com/office/drawing/2014/chart" uri="{C3380CC4-5D6E-409C-BE32-E72D297353CC}">
                <c16:uniqueId val="{00000003-4D92-4C48-88EB-D9E4E622FCE1}"/>
              </c:ext>
            </c:extLst>
          </c:dPt>
          <c:dPt>
            <c:idx val="2"/>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5-4D92-4C48-88EB-D9E4E622FCE1}"/>
              </c:ext>
            </c:extLst>
          </c:dPt>
          <c:dPt>
            <c:idx val="3"/>
            <c:bubble3D val="0"/>
            <c:spPr>
              <a:solidFill>
                <a:srgbClr val="FF9999"/>
              </a:solidFill>
              <a:ln w="19050">
                <a:solidFill>
                  <a:schemeClr val="lt1"/>
                </a:solidFill>
              </a:ln>
              <a:effectLst/>
            </c:spPr>
            <c:extLst>
              <c:ext xmlns:c16="http://schemas.microsoft.com/office/drawing/2014/chart" uri="{C3380CC4-5D6E-409C-BE32-E72D297353CC}">
                <c16:uniqueId val="{00000007-4D92-4C48-88EB-D9E4E622FCE1}"/>
              </c:ext>
            </c:extLst>
          </c:dPt>
          <c:dPt>
            <c:idx val="4"/>
            <c:bubble3D val="0"/>
            <c:spPr>
              <a:solidFill>
                <a:srgbClr val="FF0000"/>
              </a:solidFill>
              <a:ln w="19050">
                <a:solidFill>
                  <a:schemeClr val="lt1"/>
                </a:solidFill>
              </a:ln>
              <a:effectLst/>
            </c:spPr>
            <c:extLst>
              <c:ext xmlns:c16="http://schemas.microsoft.com/office/drawing/2014/chart" uri="{C3380CC4-5D6E-409C-BE32-E72D297353CC}">
                <c16:uniqueId val="{00000009-4D92-4C48-88EB-D9E4E622FCE1}"/>
              </c:ext>
            </c:extLst>
          </c:dPt>
          <c:dPt>
            <c:idx val="5"/>
            <c:bubble3D val="0"/>
            <c:spPr>
              <a:solidFill>
                <a:schemeClr val="bg2"/>
              </a:solidFill>
              <a:ln w="19050">
                <a:solidFill>
                  <a:schemeClr val="lt1"/>
                </a:solidFill>
              </a:ln>
              <a:effectLst/>
            </c:spPr>
            <c:extLst>
              <c:ext xmlns:c16="http://schemas.microsoft.com/office/drawing/2014/chart" uri="{C3380CC4-5D6E-409C-BE32-E72D297353CC}">
                <c16:uniqueId val="{0000000B-4D92-4C48-88EB-D9E4E622FCE1}"/>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Yes</c:v>
                </c:pt>
                <c:pt idx="1">
                  <c:v>No</c:v>
                </c:pt>
                <c:pt idx="2">
                  <c:v>Don't know / Prefer not to say</c:v>
                </c:pt>
              </c:strCache>
            </c:strRef>
          </c:cat>
          <c:val>
            <c:numRef>
              <c:f>Sheet1!$B$2:$B$4</c:f>
              <c:numCache>
                <c:formatCode>0%</c:formatCode>
                <c:ptCount val="3"/>
                <c:pt idx="0">
                  <c:v>0.21872792818032499</c:v>
                </c:pt>
                <c:pt idx="1">
                  <c:v>0.64820770331384403</c:v>
                </c:pt>
                <c:pt idx="2">
                  <c:v>0.13</c:v>
                </c:pt>
              </c:numCache>
            </c:numRef>
          </c:val>
          <c:extLst>
            <c:ext xmlns:c16="http://schemas.microsoft.com/office/drawing/2014/chart" uri="{C3380CC4-5D6E-409C-BE32-E72D297353CC}">
              <c16:uniqueId val="{0000000C-4D92-4C48-88EB-D9E4E622FCE1}"/>
            </c:ext>
          </c:extLst>
        </c:ser>
        <c:dLbls>
          <c:showLegendKey val="0"/>
          <c:showVal val="1"/>
          <c:showCatName val="0"/>
          <c:showSerName val="0"/>
          <c:showPercent val="0"/>
          <c:showBubbleSize val="0"/>
          <c:showLeaderLines val="1"/>
        </c:dLbls>
        <c:firstSliceAng val="0"/>
        <c:holeSize val="55"/>
      </c:doughnutChart>
      <c:spPr>
        <a:noFill/>
        <a:ln>
          <a:noFill/>
        </a:ln>
        <a:effectLst/>
      </c:spPr>
    </c:plotArea>
    <c:legend>
      <c:legendPos val="r"/>
      <c:layout>
        <c:manualLayout>
          <c:xMode val="edge"/>
          <c:yMode val="edge"/>
          <c:x val="0.12227882532414765"/>
          <c:y val="0.75676017060827061"/>
          <c:w val="0.75051107776778681"/>
          <c:h val="0.24027458269300153"/>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5C5B5A"/>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906981653426278E-3"/>
          <c:y val="2.9804446985633275E-2"/>
          <c:w val="0.99458335244202167"/>
          <c:h val="0.71891248938689833"/>
        </c:manualLayout>
      </c:layout>
      <c:barChart>
        <c:barDir val="col"/>
        <c:grouping val="percentStacked"/>
        <c:varyColors val="0"/>
        <c:ser>
          <c:idx val="0"/>
          <c:order val="0"/>
          <c:tx>
            <c:strRef>
              <c:f>Sheet1!$B$1</c:f>
              <c:strCache>
                <c:ptCount val="1"/>
                <c:pt idx="0">
                  <c:v>Prefer not to say</c:v>
                </c:pt>
              </c:strCache>
            </c:strRef>
          </c:tx>
          <c:spPr>
            <a:solidFill>
              <a:schemeClr val="bg1">
                <a:lumMod val="50000"/>
              </a:schemeClr>
            </a:solidFill>
            <a:ln>
              <a:noFill/>
            </a:ln>
            <a:effectLst/>
          </c:spPr>
          <c:invertIfNegative val="0"/>
          <c:dLbls>
            <c:delete val="1"/>
          </c:dLbls>
          <c:cat>
            <c:strRef>
              <c:f>Sheet1!$A$2:$A$13</c:f>
              <c:strCache>
                <c:ptCount val="12"/>
                <c:pt idx="0">
                  <c:v>Free school 
meals</c:v>
                </c:pt>
                <c:pt idx="1">
                  <c:v>Blue badges</c:v>
                </c:pt>
                <c:pt idx="2">
                  <c:v>Housing Benefit</c:v>
                </c:pt>
                <c:pt idx="3">
                  <c:v>Council Tax 
Discounts</c:v>
                </c:pt>
                <c:pt idx="4">
                  <c:v>Council tax 
reduction/support</c:v>
                </c:pt>
                <c:pt idx="5">
                  <c:v>Student support</c:v>
                </c:pt>
                <c:pt idx="6">
                  <c:v>Support with 
Energy Assistance Schemes</c:v>
                </c:pt>
                <c:pt idx="7">
                  <c:v>Pension Credit 
Top Up</c:v>
                </c:pt>
                <c:pt idx="8">
                  <c:v>Local welfare 
assistance schemes</c:v>
                </c:pt>
                <c:pt idx="9">
                  <c:v>Household support 
fund</c:v>
                </c:pt>
                <c:pt idx="10">
                  <c:v>Discretionary 
housing payment</c:v>
                </c:pt>
                <c:pt idx="11">
                  <c:v>Support for 
Mortgage Interest (SMI)</c:v>
                </c:pt>
              </c:strCache>
            </c:strRef>
          </c:cat>
          <c:val>
            <c:numRef>
              <c:f>Sheet1!$B$2:$B$13</c:f>
              <c:numCache>
                <c:formatCode>0%</c:formatCode>
                <c:ptCount val="12"/>
                <c:pt idx="0">
                  <c:v>3.0546094855372099E-2</c:v>
                </c:pt>
                <c:pt idx="1">
                  <c:v>1.8055600705082601E-2</c:v>
                </c:pt>
                <c:pt idx="2">
                  <c:v>1.9039872324970099E-2</c:v>
                </c:pt>
                <c:pt idx="3">
                  <c:v>1.9449840286001E-2</c:v>
                </c:pt>
                <c:pt idx="4">
                  <c:v>1.99006114281386E-2</c:v>
                </c:pt>
                <c:pt idx="5">
                  <c:v>2.6473090039799699E-2</c:v>
                </c:pt>
                <c:pt idx="6">
                  <c:v>2.2376821849493501E-2</c:v>
                </c:pt>
                <c:pt idx="7">
                  <c:v>2.9263640128849799E-2</c:v>
                </c:pt>
                <c:pt idx="8">
                  <c:v>2.3363943552626901E-2</c:v>
                </c:pt>
                <c:pt idx="9">
                  <c:v>1.8205550435821099E-2</c:v>
                </c:pt>
                <c:pt idx="10">
                  <c:v>2.4597770770402001E-2</c:v>
                </c:pt>
                <c:pt idx="11">
                  <c:v>2.8600175147260098E-2</c:v>
                </c:pt>
              </c:numCache>
            </c:numRef>
          </c:val>
          <c:extLst>
            <c:ext xmlns:c16="http://schemas.microsoft.com/office/drawing/2014/chart" uri="{C3380CC4-5D6E-409C-BE32-E72D297353CC}">
              <c16:uniqueId val="{00000000-F683-4A47-BF31-AE0371964E89}"/>
            </c:ext>
          </c:extLst>
        </c:ser>
        <c:ser>
          <c:idx val="1"/>
          <c:order val="1"/>
          <c:tx>
            <c:strRef>
              <c:f>Sheet1!$C$1</c:f>
              <c:strCache>
                <c:ptCount val="1"/>
                <c:pt idx="0">
                  <c:v>I have not heard of this before</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Free school 
meals</c:v>
                </c:pt>
                <c:pt idx="1">
                  <c:v>Blue badges</c:v>
                </c:pt>
                <c:pt idx="2">
                  <c:v>Housing Benefit</c:v>
                </c:pt>
                <c:pt idx="3">
                  <c:v>Council Tax 
Discounts</c:v>
                </c:pt>
                <c:pt idx="4">
                  <c:v>Council tax 
reduction/support</c:v>
                </c:pt>
                <c:pt idx="5">
                  <c:v>Student support</c:v>
                </c:pt>
                <c:pt idx="6">
                  <c:v>Support with 
Energy Assistance Schemes</c:v>
                </c:pt>
                <c:pt idx="7">
                  <c:v>Pension Credit 
Top Up</c:v>
                </c:pt>
                <c:pt idx="8">
                  <c:v>Local welfare 
assistance schemes</c:v>
                </c:pt>
                <c:pt idx="9">
                  <c:v>Household support 
fund</c:v>
                </c:pt>
                <c:pt idx="10">
                  <c:v>Discretionary 
housing payment</c:v>
                </c:pt>
                <c:pt idx="11">
                  <c:v>Support for 
Mortgage Interest (SMI)</c:v>
                </c:pt>
              </c:strCache>
            </c:strRef>
          </c:cat>
          <c:val>
            <c:numRef>
              <c:f>Sheet1!$C$2:$C$13</c:f>
              <c:numCache>
                <c:formatCode>0%</c:formatCode>
                <c:ptCount val="12"/>
                <c:pt idx="0">
                  <c:v>9.6410174592605702E-2</c:v>
                </c:pt>
                <c:pt idx="1">
                  <c:v>0.15637428144399601</c:v>
                </c:pt>
                <c:pt idx="2">
                  <c:v>0.161146413506117</c:v>
                </c:pt>
                <c:pt idx="3">
                  <c:v>0.19342465494854599</c:v>
                </c:pt>
                <c:pt idx="4">
                  <c:v>0.25585705031733602</c:v>
                </c:pt>
                <c:pt idx="5">
                  <c:v>0.31052014910002101</c:v>
                </c:pt>
                <c:pt idx="6">
                  <c:v>0.36714473654581797</c:v>
                </c:pt>
                <c:pt idx="7">
                  <c:v>0.379779321840018</c:v>
                </c:pt>
                <c:pt idx="8">
                  <c:v>0.51676240278595398</c:v>
                </c:pt>
                <c:pt idx="9">
                  <c:v>0.54271651438023305</c:v>
                </c:pt>
                <c:pt idx="10">
                  <c:v>0.63054216189529599</c:v>
                </c:pt>
                <c:pt idx="11">
                  <c:v>0.65127269549394395</c:v>
                </c:pt>
              </c:numCache>
            </c:numRef>
          </c:val>
          <c:extLst>
            <c:ext xmlns:c16="http://schemas.microsoft.com/office/drawing/2014/chart" uri="{C3380CC4-5D6E-409C-BE32-E72D297353CC}">
              <c16:uniqueId val="{00000001-F683-4A47-BF31-AE0371964E89}"/>
            </c:ext>
          </c:extLst>
        </c:ser>
        <c:ser>
          <c:idx val="2"/>
          <c:order val="2"/>
          <c:tx>
            <c:strRef>
              <c:f>Sheet1!$D$1</c:f>
              <c:strCache>
                <c:ptCount val="1"/>
                <c:pt idx="0">
                  <c:v>I have heard of this before </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Free school 
meals</c:v>
                </c:pt>
                <c:pt idx="1">
                  <c:v>Blue badges</c:v>
                </c:pt>
                <c:pt idx="2">
                  <c:v>Housing Benefit</c:v>
                </c:pt>
                <c:pt idx="3">
                  <c:v>Council Tax 
Discounts</c:v>
                </c:pt>
                <c:pt idx="4">
                  <c:v>Council tax 
reduction/support</c:v>
                </c:pt>
                <c:pt idx="5">
                  <c:v>Student support</c:v>
                </c:pt>
                <c:pt idx="6">
                  <c:v>Support with 
Energy Assistance Schemes</c:v>
                </c:pt>
                <c:pt idx="7">
                  <c:v>Pension Credit 
Top Up</c:v>
                </c:pt>
                <c:pt idx="8">
                  <c:v>Local welfare 
assistance schemes</c:v>
                </c:pt>
                <c:pt idx="9">
                  <c:v>Household support 
fund</c:v>
                </c:pt>
                <c:pt idx="10">
                  <c:v>Discretionary 
housing payment</c:v>
                </c:pt>
                <c:pt idx="11">
                  <c:v>Support for 
Mortgage Interest (SMI)</c:v>
                </c:pt>
              </c:strCache>
            </c:strRef>
          </c:cat>
          <c:val>
            <c:numRef>
              <c:f>Sheet1!$D$2:$D$13</c:f>
              <c:numCache>
                <c:formatCode>0%</c:formatCode>
                <c:ptCount val="12"/>
                <c:pt idx="0">
                  <c:v>0.873043730552023</c:v>
                </c:pt>
                <c:pt idx="1">
                  <c:v>0.82557011785092205</c:v>
                </c:pt>
                <c:pt idx="2">
                  <c:v>0.81981371416891402</c:v>
                </c:pt>
                <c:pt idx="3">
                  <c:v>0.78712550476545395</c:v>
                </c:pt>
                <c:pt idx="4">
                  <c:v>0.724242338254527</c:v>
                </c:pt>
                <c:pt idx="5">
                  <c:v>0.66300676086017996</c:v>
                </c:pt>
                <c:pt idx="6">
                  <c:v>0.610478441604691</c:v>
                </c:pt>
                <c:pt idx="7">
                  <c:v>0.59095703803113497</c:v>
                </c:pt>
                <c:pt idx="8">
                  <c:v>0.45987365366142302</c:v>
                </c:pt>
                <c:pt idx="9">
                  <c:v>0.439077935183949</c:v>
                </c:pt>
                <c:pt idx="10">
                  <c:v>0.34486006733430502</c:v>
                </c:pt>
                <c:pt idx="11">
                  <c:v>0.320127129358799</c:v>
                </c:pt>
              </c:numCache>
            </c:numRef>
          </c:val>
          <c:extLst>
            <c:ext xmlns:c16="http://schemas.microsoft.com/office/drawing/2014/chart" uri="{C3380CC4-5D6E-409C-BE32-E72D297353CC}">
              <c16:uniqueId val="{00000002-F683-4A47-BF31-AE0371964E89}"/>
            </c:ext>
          </c:extLst>
        </c:ser>
        <c:dLbls>
          <c:dLblPos val="ctr"/>
          <c:showLegendKey val="0"/>
          <c:showVal val="1"/>
          <c:showCatName val="0"/>
          <c:showSerName val="0"/>
          <c:showPercent val="0"/>
          <c:showBubbleSize val="0"/>
        </c:dLbls>
        <c:gapWidth val="65"/>
        <c:overlap val="100"/>
        <c:axId val="1034635416"/>
        <c:axId val="1034636072"/>
      </c:barChart>
      <c:catAx>
        <c:axId val="1034635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034636072"/>
        <c:crosses val="autoZero"/>
        <c:auto val="1"/>
        <c:lblAlgn val="ctr"/>
        <c:lblOffset val="100"/>
        <c:noMultiLvlLbl val="0"/>
      </c:catAx>
      <c:valAx>
        <c:axId val="1034636072"/>
        <c:scaling>
          <c:orientation val="minMax"/>
        </c:scaling>
        <c:delete val="1"/>
        <c:axPos val="l"/>
        <c:numFmt formatCode="0%" sourceLinked="1"/>
        <c:majorTickMark val="none"/>
        <c:minorTickMark val="none"/>
        <c:tickLblPos val="nextTo"/>
        <c:crossAx val="1034635416"/>
        <c:crosses val="autoZero"/>
        <c:crossBetween val="between"/>
      </c:valAx>
      <c:spPr>
        <a:noFill/>
        <a:ln>
          <a:noFill/>
        </a:ln>
        <a:effectLst/>
      </c:spPr>
    </c:plotArea>
    <c:legend>
      <c:legendPos val="r"/>
      <c:layout>
        <c:manualLayout>
          <c:xMode val="edge"/>
          <c:yMode val="edge"/>
          <c:x val="3.2333635257930364E-2"/>
          <c:y val="0.89147685982494063"/>
          <c:w val="0.89694260212314714"/>
          <c:h val="0.1056452168717782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47923547250508"/>
          <c:y val="8.5510791678392929E-4"/>
          <c:w val="0.39700263249154322"/>
          <c:h val="0.76263889401797991"/>
        </c:manualLayout>
      </c:layout>
      <c:barChart>
        <c:barDir val="col"/>
        <c:grouping val="percentStacked"/>
        <c:varyColors val="0"/>
        <c:ser>
          <c:idx val="0"/>
          <c:order val="0"/>
          <c:tx>
            <c:strRef>
              <c:f>Sheet1!$B$1</c:f>
              <c:strCache>
                <c:ptCount val="1"/>
                <c:pt idx="0">
                  <c:v>Don't know / Prefer not to say</c:v>
                </c:pt>
              </c:strCache>
            </c:strRef>
          </c:tx>
          <c:spPr>
            <a:solidFill>
              <a:srgbClr val="E7E6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Greater Manchester</c:v>
                </c:pt>
                <c:pt idx="1">
                  <c:v>GB Benchmarking</c:v>
                </c:pt>
              </c:strCache>
            </c:strRef>
          </c:cat>
          <c:val>
            <c:numRef>
              <c:f>Sheet1!$B$2:$B$3</c:f>
              <c:numCache>
                <c:formatCode>0%</c:formatCode>
                <c:ptCount val="2"/>
                <c:pt idx="0">
                  <c:v>0.02</c:v>
                </c:pt>
                <c:pt idx="1">
                  <c:v>0.05</c:v>
                </c:pt>
              </c:numCache>
            </c:numRef>
          </c:val>
          <c:extLst>
            <c:ext xmlns:c16="http://schemas.microsoft.com/office/drawing/2014/chart" uri="{C3380CC4-5D6E-409C-BE32-E72D297353CC}">
              <c16:uniqueId val="{00000000-26AD-47BC-87F8-1CF49034CC3F}"/>
            </c:ext>
          </c:extLst>
        </c:ser>
        <c:ser>
          <c:idx val="1"/>
          <c:order val="1"/>
          <c:tx>
            <c:strRef>
              <c:f>Sheet1!$C$1</c:f>
              <c:strCache>
                <c:ptCount val="1"/>
                <c:pt idx="0">
                  <c:v>Very difficult</c:v>
                </c:pt>
              </c:strCache>
            </c:strRef>
          </c:tx>
          <c:spPr>
            <a:solidFill>
              <a:srgbClr val="FA0000"/>
            </a:solidFill>
            <a:ln>
              <a:noFill/>
            </a:ln>
            <a:effectLst/>
          </c:spPr>
          <c:invertIfNegative val="0"/>
          <c:dLbls>
            <c:dLbl>
              <c:idx val="1"/>
              <c:layout>
                <c:manualLayout>
                  <c:x val="-2.4996476874520179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A83-4474-B10A-594D1C6FC29C}"/>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Greater Manchester</c:v>
                </c:pt>
                <c:pt idx="1">
                  <c:v>GB Benchmarking</c:v>
                </c:pt>
              </c:strCache>
            </c:strRef>
          </c:cat>
          <c:val>
            <c:numRef>
              <c:f>Sheet1!$C$2:$C$3</c:f>
              <c:numCache>
                <c:formatCode>0%</c:formatCode>
                <c:ptCount val="2"/>
                <c:pt idx="0">
                  <c:v>0.17</c:v>
                </c:pt>
                <c:pt idx="1">
                  <c:v>0.13</c:v>
                </c:pt>
              </c:numCache>
            </c:numRef>
          </c:val>
          <c:extLst>
            <c:ext xmlns:c16="http://schemas.microsoft.com/office/drawing/2014/chart" uri="{C3380CC4-5D6E-409C-BE32-E72D297353CC}">
              <c16:uniqueId val="{00000001-26AD-47BC-87F8-1CF49034CC3F}"/>
            </c:ext>
          </c:extLst>
        </c:ser>
        <c:ser>
          <c:idx val="2"/>
          <c:order val="2"/>
          <c:tx>
            <c:strRef>
              <c:f>Sheet1!$D$1</c:f>
              <c:strCache>
                <c:ptCount val="1"/>
                <c:pt idx="0">
                  <c:v>Somewhat difficult</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Greater Manchester</c:v>
                </c:pt>
                <c:pt idx="1">
                  <c:v>GB Benchmarking</c:v>
                </c:pt>
              </c:strCache>
            </c:strRef>
          </c:cat>
          <c:val>
            <c:numRef>
              <c:f>Sheet1!$D$2:$D$3</c:f>
              <c:numCache>
                <c:formatCode>0%</c:formatCode>
                <c:ptCount val="2"/>
                <c:pt idx="0">
                  <c:v>0.39</c:v>
                </c:pt>
                <c:pt idx="1">
                  <c:v>0.35</c:v>
                </c:pt>
              </c:numCache>
            </c:numRef>
          </c:val>
          <c:extLst>
            <c:ext xmlns:c16="http://schemas.microsoft.com/office/drawing/2014/chart" uri="{C3380CC4-5D6E-409C-BE32-E72D297353CC}">
              <c16:uniqueId val="{00000002-26AD-47BC-87F8-1CF49034CC3F}"/>
            </c:ext>
          </c:extLst>
        </c:ser>
        <c:ser>
          <c:idx val="3"/>
          <c:order val="3"/>
          <c:tx>
            <c:strRef>
              <c:f>Sheet1!$E$1</c:f>
              <c:strCache>
                <c:ptCount val="1"/>
                <c:pt idx="0">
                  <c:v>Somewhat easy</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Greater Manchester</c:v>
                </c:pt>
                <c:pt idx="1">
                  <c:v>GB Benchmarking</c:v>
                </c:pt>
              </c:strCache>
            </c:strRef>
          </c:cat>
          <c:val>
            <c:numRef>
              <c:f>Sheet1!$E$2:$E$3</c:f>
              <c:numCache>
                <c:formatCode>0%</c:formatCode>
                <c:ptCount val="2"/>
                <c:pt idx="0">
                  <c:v>0.3</c:v>
                </c:pt>
                <c:pt idx="1">
                  <c:v>0.36</c:v>
                </c:pt>
              </c:numCache>
            </c:numRef>
          </c:val>
          <c:extLst>
            <c:ext xmlns:c16="http://schemas.microsoft.com/office/drawing/2014/chart" uri="{C3380CC4-5D6E-409C-BE32-E72D297353CC}">
              <c16:uniqueId val="{00000003-26AD-47BC-87F8-1CF49034CC3F}"/>
            </c:ext>
          </c:extLst>
        </c:ser>
        <c:ser>
          <c:idx val="4"/>
          <c:order val="4"/>
          <c:tx>
            <c:strRef>
              <c:f>Sheet1!$F$1</c:f>
              <c:strCache>
                <c:ptCount val="1"/>
                <c:pt idx="0">
                  <c:v>Very easy</c:v>
                </c:pt>
              </c:strCache>
            </c:strRef>
          </c:tx>
          <c:spPr>
            <a:solidFill>
              <a:srgbClr val="009690"/>
            </a:solidFill>
            <a:ln>
              <a:noFill/>
            </a:ln>
            <a:effectLst/>
          </c:spPr>
          <c:invertIfNegative val="0"/>
          <c:dLbls>
            <c:dLbl>
              <c:idx val="0"/>
              <c:layout>
                <c:manualLayout>
                  <c:x val="-2.4601617581614702E-17"/>
                  <c:y val="-1.268972507930282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887-4C93-8A55-5D9B096D1A87}"/>
                </c:ext>
              </c:extLst>
            </c:dLbl>
            <c:dLbl>
              <c:idx val="1"/>
              <c:layout>
                <c:manualLayout>
                  <c:x val="0"/>
                  <c:y val="-8.086277396244146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887-4C93-8A55-5D9B096D1A87}"/>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Greater Manchester</c:v>
                </c:pt>
                <c:pt idx="1">
                  <c:v>GB Benchmarking</c:v>
                </c:pt>
              </c:strCache>
            </c:strRef>
          </c:cat>
          <c:val>
            <c:numRef>
              <c:f>Sheet1!$F$2:$F$3</c:f>
              <c:numCache>
                <c:formatCode>0%</c:formatCode>
                <c:ptCount val="2"/>
                <c:pt idx="0">
                  <c:v>0.1</c:v>
                </c:pt>
                <c:pt idx="1">
                  <c:v>0.09</c:v>
                </c:pt>
              </c:numCache>
            </c:numRef>
          </c:val>
          <c:extLst>
            <c:ext xmlns:c16="http://schemas.microsoft.com/office/drawing/2014/chart" uri="{C3380CC4-5D6E-409C-BE32-E72D297353CC}">
              <c16:uniqueId val="{00000004-26AD-47BC-87F8-1CF49034CC3F}"/>
            </c:ext>
          </c:extLst>
        </c:ser>
        <c:dLbls>
          <c:dLblPos val="ctr"/>
          <c:showLegendKey val="0"/>
          <c:showVal val="1"/>
          <c:showCatName val="0"/>
          <c:showSerName val="0"/>
          <c:showPercent val="0"/>
          <c:showBubbleSize val="0"/>
        </c:dLbls>
        <c:gapWidth val="75"/>
        <c:overlap val="100"/>
        <c:axId val="397232120"/>
        <c:axId val="397228184"/>
      </c:barChart>
      <c:catAx>
        <c:axId val="397232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7228184"/>
        <c:crosses val="autoZero"/>
        <c:auto val="1"/>
        <c:lblAlgn val="ctr"/>
        <c:lblOffset val="100"/>
        <c:noMultiLvlLbl val="0"/>
      </c:catAx>
      <c:valAx>
        <c:axId val="397228184"/>
        <c:scaling>
          <c:orientation val="minMax"/>
        </c:scaling>
        <c:delete val="1"/>
        <c:axPos val="l"/>
        <c:numFmt formatCode="0%" sourceLinked="1"/>
        <c:majorTickMark val="out"/>
        <c:minorTickMark val="none"/>
        <c:tickLblPos val="nextTo"/>
        <c:crossAx val="397232120"/>
        <c:crosses val="autoZero"/>
        <c:crossBetween val="between"/>
      </c:valAx>
      <c:spPr>
        <a:noFill/>
        <a:ln>
          <a:noFill/>
        </a:ln>
        <a:effectLst/>
      </c:spPr>
    </c:plotArea>
    <c:legend>
      <c:legendPos val="l"/>
      <c:layout>
        <c:manualLayout>
          <c:xMode val="edge"/>
          <c:yMode val="edge"/>
          <c:x val="0.18288853024470106"/>
          <c:y val="0.86147745277946786"/>
          <c:w val="0.81711146975529902"/>
          <c:h val="0.13741879565133097"/>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888888888888888E-2"/>
          <c:y val="2.1712783893046587E-2"/>
          <c:w val="0.97222222222222221"/>
          <c:h val="0.68336544134454491"/>
        </c:manualLayout>
      </c:layout>
      <c:barChart>
        <c:barDir val="col"/>
        <c:grouping val="percentStacked"/>
        <c:varyColors val="0"/>
        <c:ser>
          <c:idx val="0"/>
          <c:order val="0"/>
          <c:tx>
            <c:strRef>
              <c:f>Sheet1!$B$1</c:f>
              <c:strCache>
                <c:ptCount val="1"/>
                <c:pt idx="0">
                  <c:v>Don't know</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Spring (S1+2)</c:v>
                </c:pt>
                <c:pt idx="1">
                  <c:v>September (S3)</c:v>
                </c:pt>
                <c:pt idx="2">
                  <c:v>November (S4)</c:v>
                </c:pt>
                <c:pt idx="3">
                  <c:v>December (S5)</c:v>
                </c:pt>
                <c:pt idx="4">
                  <c:v>March (S6)</c:v>
                </c:pt>
              </c:strCache>
            </c:strRef>
          </c:cat>
          <c:val>
            <c:numRef>
              <c:f>Sheet1!$B$2:$B$6</c:f>
              <c:numCache>
                <c:formatCode>0%</c:formatCode>
                <c:ptCount val="5"/>
                <c:pt idx="0">
                  <c:v>2.56938894795198E-2</c:v>
                </c:pt>
                <c:pt idx="1">
                  <c:v>4.91536345788713E-2</c:v>
                </c:pt>
                <c:pt idx="2">
                  <c:v>4.2774246947652902E-2</c:v>
                </c:pt>
                <c:pt idx="3">
                  <c:v>2.7203832760578601E-2</c:v>
                </c:pt>
                <c:pt idx="4">
                  <c:v>5.5343645026521997E-2</c:v>
                </c:pt>
              </c:numCache>
            </c:numRef>
          </c:val>
          <c:extLst>
            <c:ext xmlns:c16="http://schemas.microsoft.com/office/drawing/2014/chart" uri="{C3380CC4-5D6E-409C-BE32-E72D297353CC}">
              <c16:uniqueId val="{00000000-B3E0-4AA0-96C9-BA204D45FB2B}"/>
            </c:ext>
          </c:extLst>
        </c:ser>
        <c:ser>
          <c:idx val="3"/>
          <c:order val="1"/>
          <c:tx>
            <c:strRef>
              <c:f>Sheet1!$C$1</c:f>
              <c:strCache>
                <c:ptCount val="1"/>
                <c:pt idx="0">
                  <c:v>Never</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Spring (S1+2)</c:v>
                </c:pt>
                <c:pt idx="1">
                  <c:v>September (S3)</c:v>
                </c:pt>
                <c:pt idx="2">
                  <c:v>November (S4)</c:v>
                </c:pt>
                <c:pt idx="3">
                  <c:v>December (S5)</c:v>
                </c:pt>
                <c:pt idx="4">
                  <c:v>March (S6)</c:v>
                </c:pt>
              </c:strCache>
            </c:strRef>
          </c:cat>
          <c:val>
            <c:numRef>
              <c:f>Sheet1!$C$2:$C$6</c:f>
              <c:numCache>
                <c:formatCode>0%</c:formatCode>
                <c:ptCount val="5"/>
                <c:pt idx="0">
                  <c:v>0.65408284138356398</c:v>
                </c:pt>
                <c:pt idx="1">
                  <c:v>0.54408989690685705</c:v>
                </c:pt>
                <c:pt idx="2">
                  <c:v>0.56074124282953897</c:v>
                </c:pt>
                <c:pt idx="3">
                  <c:v>0.58306452718062396</c:v>
                </c:pt>
                <c:pt idx="4">
                  <c:v>0.57873785055998905</c:v>
                </c:pt>
              </c:numCache>
            </c:numRef>
          </c:val>
          <c:extLst>
            <c:ext xmlns:c16="http://schemas.microsoft.com/office/drawing/2014/chart" uri="{C3380CC4-5D6E-409C-BE32-E72D297353CC}">
              <c16:uniqueId val="{00000002-27F0-484B-845F-2323DDBEACFE}"/>
            </c:ext>
          </c:extLst>
        </c:ser>
        <c:ser>
          <c:idx val="1"/>
          <c:order val="2"/>
          <c:tx>
            <c:strRef>
              <c:f>Sheet1!$D$1</c:f>
              <c:strCache>
                <c:ptCount val="1"/>
                <c:pt idx="0">
                  <c:v>Sometimes true</c:v>
                </c:pt>
              </c:strCache>
            </c:strRef>
          </c:tx>
          <c:spPr>
            <a:solidFill>
              <a:srgbClr val="FF757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Spring (S1+2)</c:v>
                </c:pt>
                <c:pt idx="1">
                  <c:v>September (S3)</c:v>
                </c:pt>
                <c:pt idx="2">
                  <c:v>November (S4)</c:v>
                </c:pt>
                <c:pt idx="3">
                  <c:v>December (S5)</c:v>
                </c:pt>
                <c:pt idx="4">
                  <c:v>March (S6)</c:v>
                </c:pt>
              </c:strCache>
            </c:strRef>
          </c:cat>
          <c:val>
            <c:numRef>
              <c:f>Sheet1!$D$2:$D$6</c:f>
              <c:numCache>
                <c:formatCode>0%</c:formatCode>
                <c:ptCount val="5"/>
                <c:pt idx="0">
                  <c:v>0.21334759068179901</c:v>
                </c:pt>
                <c:pt idx="1">
                  <c:v>0.25478064239248299</c:v>
                </c:pt>
                <c:pt idx="2">
                  <c:v>0.249708189195046</c:v>
                </c:pt>
                <c:pt idx="3">
                  <c:v>0.25060331906608602</c:v>
                </c:pt>
                <c:pt idx="4">
                  <c:v>0.23648501104071901</c:v>
                </c:pt>
              </c:numCache>
            </c:numRef>
          </c:val>
          <c:extLst>
            <c:ext xmlns:c16="http://schemas.microsoft.com/office/drawing/2014/chart" uri="{C3380CC4-5D6E-409C-BE32-E72D297353CC}">
              <c16:uniqueId val="{00000001-B3E0-4AA0-96C9-BA204D45FB2B}"/>
            </c:ext>
          </c:extLst>
        </c:ser>
        <c:ser>
          <c:idx val="2"/>
          <c:order val="3"/>
          <c:tx>
            <c:strRef>
              <c:f>Sheet1!$E$1</c:f>
              <c:strCache>
                <c:ptCount val="1"/>
                <c:pt idx="0">
                  <c:v>Often true</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Spring (S1+2)</c:v>
                </c:pt>
                <c:pt idx="1">
                  <c:v>September (S3)</c:v>
                </c:pt>
                <c:pt idx="2">
                  <c:v>November (S4)</c:v>
                </c:pt>
                <c:pt idx="3">
                  <c:v>December (S5)</c:v>
                </c:pt>
                <c:pt idx="4">
                  <c:v>March (S6)</c:v>
                </c:pt>
              </c:strCache>
            </c:strRef>
          </c:cat>
          <c:val>
            <c:numRef>
              <c:f>Sheet1!$E$2:$E$6</c:f>
              <c:numCache>
                <c:formatCode>0%</c:formatCode>
                <c:ptCount val="5"/>
                <c:pt idx="0">
                  <c:v>0.106875678455121</c:v>
                </c:pt>
                <c:pt idx="1">
                  <c:v>0.151975826121789</c:v>
                </c:pt>
                <c:pt idx="2">
                  <c:v>0.14564148005392</c:v>
                </c:pt>
                <c:pt idx="3">
                  <c:v>0.139128320992711</c:v>
                </c:pt>
                <c:pt idx="4">
                  <c:v>0.12943349337277099</c:v>
                </c:pt>
              </c:numCache>
            </c:numRef>
          </c:val>
          <c:extLst>
            <c:ext xmlns:c16="http://schemas.microsoft.com/office/drawing/2014/chart" uri="{C3380CC4-5D6E-409C-BE32-E72D297353CC}">
              <c16:uniqueId val="{00000002-B3E0-4AA0-96C9-BA204D45FB2B}"/>
            </c:ext>
          </c:extLst>
        </c:ser>
        <c:dLbls>
          <c:dLblPos val="ctr"/>
          <c:showLegendKey val="0"/>
          <c:showVal val="1"/>
          <c:showCatName val="0"/>
          <c:showSerName val="0"/>
          <c:showPercent val="0"/>
          <c:showBubbleSize val="0"/>
        </c:dLbls>
        <c:gapWidth val="65"/>
        <c:overlap val="100"/>
        <c:axId val="535919984"/>
        <c:axId val="535920640"/>
      </c:barChart>
      <c:catAx>
        <c:axId val="53591998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rgbClr val="5C5B5A"/>
                </a:solidFill>
                <a:latin typeface="+mn-lt"/>
                <a:ea typeface="+mn-ea"/>
                <a:cs typeface="+mn-cs"/>
              </a:defRPr>
            </a:pPr>
            <a:endParaRPr lang="en-US"/>
          </a:p>
        </c:txPr>
        <c:crossAx val="535920640"/>
        <c:crosses val="autoZero"/>
        <c:auto val="1"/>
        <c:lblAlgn val="ctr"/>
        <c:lblOffset val="100"/>
        <c:noMultiLvlLbl val="0"/>
      </c:catAx>
      <c:valAx>
        <c:axId val="535920640"/>
        <c:scaling>
          <c:orientation val="minMax"/>
        </c:scaling>
        <c:delete val="1"/>
        <c:axPos val="l"/>
        <c:numFmt formatCode="0%" sourceLinked="1"/>
        <c:majorTickMark val="out"/>
        <c:minorTickMark val="none"/>
        <c:tickLblPos val="nextTo"/>
        <c:crossAx val="5359199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9.2988066384857987E-3"/>
          <c:w val="1"/>
          <c:h val="0.90358694751745272"/>
        </c:manualLayout>
      </c:layout>
      <c:barChart>
        <c:barDir val="col"/>
        <c:grouping val="percentStacked"/>
        <c:varyColors val="0"/>
        <c:ser>
          <c:idx val="0"/>
          <c:order val="0"/>
          <c:tx>
            <c:strRef>
              <c:f>Sheet1!$B$1</c:f>
              <c:strCache>
                <c:ptCount val="1"/>
                <c:pt idx="0">
                  <c:v>Don't know</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Spring (S1+2)</c:v>
                </c:pt>
                <c:pt idx="1">
                  <c:v>September (S3)</c:v>
                </c:pt>
                <c:pt idx="2">
                  <c:v>November (S4)</c:v>
                </c:pt>
                <c:pt idx="3">
                  <c:v>January (S5)</c:v>
                </c:pt>
                <c:pt idx="4">
                  <c:v>March (S6)</c:v>
                </c:pt>
              </c:strCache>
            </c:strRef>
          </c:cat>
          <c:val>
            <c:numRef>
              <c:f>Sheet1!$B$2:$B$6</c:f>
              <c:numCache>
                <c:formatCode>0%</c:formatCode>
                <c:ptCount val="5"/>
                <c:pt idx="0">
                  <c:v>2.38352404881889E-2</c:v>
                </c:pt>
                <c:pt idx="1">
                  <c:v>4.8135667455224997E-2</c:v>
                </c:pt>
                <c:pt idx="2">
                  <c:v>4.8076502693175503E-2</c:v>
                </c:pt>
                <c:pt idx="3">
                  <c:v>2.1033735270382398E-2</c:v>
                </c:pt>
                <c:pt idx="4">
                  <c:v>5.4761277022714799E-2</c:v>
                </c:pt>
              </c:numCache>
            </c:numRef>
          </c:val>
          <c:extLst>
            <c:ext xmlns:c16="http://schemas.microsoft.com/office/drawing/2014/chart" uri="{C3380CC4-5D6E-409C-BE32-E72D297353CC}">
              <c16:uniqueId val="{00000000-894C-4135-8026-1C391F95798C}"/>
            </c:ext>
          </c:extLst>
        </c:ser>
        <c:ser>
          <c:idx val="3"/>
          <c:order val="1"/>
          <c:tx>
            <c:strRef>
              <c:f>Sheet1!$C$1</c:f>
              <c:strCache>
                <c:ptCount val="1"/>
                <c:pt idx="0">
                  <c:v>Never</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Spring (S1+2)</c:v>
                </c:pt>
                <c:pt idx="1">
                  <c:v>September (S3)</c:v>
                </c:pt>
                <c:pt idx="2">
                  <c:v>November (S4)</c:v>
                </c:pt>
                <c:pt idx="3">
                  <c:v>January (S5)</c:v>
                </c:pt>
                <c:pt idx="4">
                  <c:v>March (S6)</c:v>
                </c:pt>
              </c:strCache>
            </c:strRef>
          </c:cat>
          <c:val>
            <c:numRef>
              <c:f>Sheet1!$C$2:$C$6</c:f>
              <c:numCache>
                <c:formatCode>0%</c:formatCode>
                <c:ptCount val="5"/>
                <c:pt idx="0">
                  <c:v>0.64465149292102097</c:v>
                </c:pt>
                <c:pt idx="1">
                  <c:v>0.51341862049161402</c:v>
                </c:pt>
                <c:pt idx="2">
                  <c:v>0.545740352189103</c:v>
                </c:pt>
                <c:pt idx="3">
                  <c:v>0.55919011583021005</c:v>
                </c:pt>
                <c:pt idx="4">
                  <c:v>0.556486037140831</c:v>
                </c:pt>
              </c:numCache>
            </c:numRef>
          </c:val>
          <c:extLst>
            <c:ext xmlns:c16="http://schemas.microsoft.com/office/drawing/2014/chart" uri="{C3380CC4-5D6E-409C-BE32-E72D297353CC}">
              <c16:uniqueId val="{00000001-894C-4135-8026-1C391F95798C}"/>
            </c:ext>
          </c:extLst>
        </c:ser>
        <c:ser>
          <c:idx val="1"/>
          <c:order val="2"/>
          <c:tx>
            <c:strRef>
              <c:f>Sheet1!$D$1</c:f>
              <c:strCache>
                <c:ptCount val="1"/>
                <c:pt idx="0">
                  <c:v>Sometimes true</c:v>
                </c:pt>
              </c:strCache>
            </c:strRef>
          </c:tx>
          <c:spPr>
            <a:solidFill>
              <a:srgbClr val="FF757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Spring (S1+2)</c:v>
                </c:pt>
                <c:pt idx="1">
                  <c:v>September (S3)</c:v>
                </c:pt>
                <c:pt idx="2">
                  <c:v>November (S4)</c:v>
                </c:pt>
                <c:pt idx="3">
                  <c:v>January (S5)</c:v>
                </c:pt>
                <c:pt idx="4">
                  <c:v>March (S6)</c:v>
                </c:pt>
              </c:strCache>
            </c:strRef>
          </c:cat>
          <c:val>
            <c:numRef>
              <c:f>Sheet1!$D$2:$D$6</c:f>
              <c:numCache>
                <c:formatCode>0%</c:formatCode>
                <c:ptCount val="5"/>
                <c:pt idx="0">
                  <c:v>0.218686070067898</c:v>
                </c:pt>
                <c:pt idx="1">
                  <c:v>0.29080618782946099</c:v>
                </c:pt>
                <c:pt idx="2">
                  <c:v>0.24333584234163</c:v>
                </c:pt>
                <c:pt idx="3">
                  <c:v>0.277478163393231</c:v>
                </c:pt>
                <c:pt idx="4">
                  <c:v>0.26973234740515001</c:v>
                </c:pt>
              </c:numCache>
            </c:numRef>
          </c:val>
          <c:extLst>
            <c:ext xmlns:c16="http://schemas.microsoft.com/office/drawing/2014/chart" uri="{C3380CC4-5D6E-409C-BE32-E72D297353CC}">
              <c16:uniqueId val="{00000002-894C-4135-8026-1C391F95798C}"/>
            </c:ext>
          </c:extLst>
        </c:ser>
        <c:ser>
          <c:idx val="2"/>
          <c:order val="3"/>
          <c:tx>
            <c:strRef>
              <c:f>Sheet1!$E$1</c:f>
              <c:strCache>
                <c:ptCount val="1"/>
                <c:pt idx="0">
                  <c:v>Often true</c:v>
                </c:pt>
              </c:strCache>
            </c:strRef>
          </c:tx>
          <c:spPr>
            <a:solidFill>
              <a:srgbClr val="FA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Spring (S1+2)</c:v>
                </c:pt>
                <c:pt idx="1">
                  <c:v>September (S3)</c:v>
                </c:pt>
                <c:pt idx="2">
                  <c:v>November (S4)</c:v>
                </c:pt>
                <c:pt idx="3">
                  <c:v>January (S5)</c:v>
                </c:pt>
                <c:pt idx="4">
                  <c:v>March (S6)</c:v>
                </c:pt>
              </c:strCache>
            </c:strRef>
          </c:cat>
          <c:val>
            <c:numRef>
              <c:f>Sheet1!$E$2:$E$6</c:f>
              <c:numCache>
                <c:formatCode>0%</c:formatCode>
                <c:ptCount val="5"/>
                <c:pt idx="0">
                  <c:v>0.11282719652289699</c:v>
                </c:pt>
                <c:pt idx="1">
                  <c:v>0.147639524223701</c:v>
                </c:pt>
                <c:pt idx="2">
                  <c:v>0.162847302776088</c:v>
                </c:pt>
                <c:pt idx="3">
                  <c:v>0.14229798550617601</c:v>
                </c:pt>
                <c:pt idx="4">
                  <c:v>0.119020338431305</c:v>
                </c:pt>
              </c:numCache>
            </c:numRef>
          </c:val>
          <c:extLst>
            <c:ext xmlns:c16="http://schemas.microsoft.com/office/drawing/2014/chart" uri="{C3380CC4-5D6E-409C-BE32-E72D297353CC}">
              <c16:uniqueId val="{00000003-894C-4135-8026-1C391F95798C}"/>
            </c:ext>
          </c:extLst>
        </c:ser>
        <c:dLbls>
          <c:dLblPos val="ctr"/>
          <c:showLegendKey val="0"/>
          <c:showVal val="1"/>
          <c:showCatName val="0"/>
          <c:showSerName val="0"/>
          <c:showPercent val="0"/>
          <c:showBubbleSize val="0"/>
        </c:dLbls>
        <c:gapWidth val="65"/>
        <c:overlap val="100"/>
        <c:axId val="535919984"/>
        <c:axId val="535920640"/>
      </c:barChart>
      <c:catAx>
        <c:axId val="53591998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5C5B5A"/>
                </a:solidFill>
                <a:latin typeface="+mn-lt"/>
                <a:ea typeface="+mn-ea"/>
                <a:cs typeface="+mn-cs"/>
              </a:defRPr>
            </a:pPr>
            <a:endParaRPr lang="en-US"/>
          </a:p>
        </c:txPr>
        <c:crossAx val="535920640"/>
        <c:crosses val="autoZero"/>
        <c:auto val="1"/>
        <c:lblAlgn val="ctr"/>
        <c:lblOffset val="100"/>
        <c:noMultiLvlLbl val="0"/>
      </c:catAx>
      <c:valAx>
        <c:axId val="535920640"/>
        <c:scaling>
          <c:orientation val="minMax"/>
        </c:scaling>
        <c:delete val="1"/>
        <c:axPos val="l"/>
        <c:numFmt formatCode="0%" sourceLinked="1"/>
        <c:majorTickMark val="out"/>
        <c:minorTickMark val="none"/>
        <c:tickLblPos val="nextTo"/>
        <c:crossAx val="5359199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888888888888888E-2"/>
          <c:y val="2.1712783893046587E-2"/>
          <c:w val="0.97222222222222221"/>
          <c:h val="0.68813111725294396"/>
        </c:manualLayout>
      </c:layout>
      <c:barChart>
        <c:barDir val="col"/>
        <c:grouping val="percentStacked"/>
        <c:varyColors val="0"/>
        <c:ser>
          <c:idx val="0"/>
          <c:order val="0"/>
          <c:tx>
            <c:strRef>
              <c:f>Sheet1!$B$1</c:f>
              <c:strCache>
                <c:ptCount val="1"/>
                <c:pt idx="0">
                  <c:v>Don't know</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Spring (S1+2)</c:v>
                </c:pt>
                <c:pt idx="1">
                  <c:v>September (S3)</c:v>
                </c:pt>
                <c:pt idx="2">
                  <c:v>November (S4)</c:v>
                </c:pt>
                <c:pt idx="3">
                  <c:v>December (S5)</c:v>
                </c:pt>
                <c:pt idx="4">
                  <c:v>March (S6)</c:v>
                </c:pt>
              </c:strCache>
            </c:strRef>
          </c:cat>
          <c:val>
            <c:numRef>
              <c:f>Sheet1!$B$2:$B$6</c:f>
              <c:numCache>
                <c:formatCode>0%</c:formatCode>
                <c:ptCount val="5"/>
                <c:pt idx="0">
                  <c:v>2.5536103642342101E-2</c:v>
                </c:pt>
                <c:pt idx="1">
                  <c:v>5.4644168733670097E-2</c:v>
                </c:pt>
                <c:pt idx="2">
                  <c:v>4.5763886690351897E-2</c:v>
                </c:pt>
                <c:pt idx="3">
                  <c:v>2.41113309912762E-2</c:v>
                </c:pt>
                <c:pt idx="4">
                  <c:v>6.1016012258357497E-2</c:v>
                </c:pt>
              </c:numCache>
            </c:numRef>
          </c:val>
          <c:extLst>
            <c:ext xmlns:c16="http://schemas.microsoft.com/office/drawing/2014/chart" uri="{C3380CC4-5D6E-409C-BE32-E72D297353CC}">
              <c16:uniqueId val="{00000000-D02D-4FFC-8144-BADB1A3C1130}"/>
            </c:ext>
          </c:extLst>
        </c:ser>
        <c:ser>
          <c:idx val="3"/>
          <c:order val="1"/>
          <c:tx>
            <c:strRef>
              <c:f>Sheet1!$C$1</c:f>
              <c:strCache>
                <c:ptCount val="1"/>
                <c:pt idx="0">
                  <c:v>Never</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Spring (S1+2)</c:v>
                </c:pt>
                <c:pt idx="1">
                  <c:v>September (S3)</c:v>
                </c:pt>
                <c:pt idx="2">
                  <c:v>November (S4)</c:v>
                </c:pt>
                <c:pt idx="3">
                  <c:v>December (S5)</c:v>
                </c:pt>
                <c:pt idx="4">
                  <c:v>March (S6)</c:v>
                </c:pt>
              </c:strCache>
            </c:strRef>
          </c:cat>
          <c:val>
            <c:numRef>
              <c:f>Sheet1!$C$2:$C$6</c:f>
              <c:numCache>
                <c:formatCode>0%</c:formatCode>
                <c:ptCount val="5"/>
                <c:pt idx="0">
                  <c:v>0.695241311261247</c:v>
                </c:pt>
                <c:pt idx="1">
                  <c:v>0.558116801852098</c:v>
                </c:pt>
                <c:pt idx="2">
                  <c:v>0.58943668280866501</c:v>
                </c:pt>
                <c:pt idx="3">
                  <c:v>0.62525325648333296</c:v>
                </c:pt>
                <c:pt idx="4">
                  <c:v>0.60540625711839102</c:v>
                </c:pt>
              </c:numCache>
            </c:numRef>
          </c:val>
          <c:extLst>
            <c:ext xmlns:c16="http://schemas.microsoft.com/office/drawing/2014/chart" uri="{C3380CC4-5D6E-409C-BE32-E72D297353CC}">
              <c16:uniqueId val="{00000001-D02D-4FFC-8144-BADB1A3C1130}"/>
            </c:ext>
          </c:extLst>
        </c:ser>
        <c:ser>
          <c:idx val="1"/>
          <c:order val="2"/>
          <c:tx>
            <c:strRef>
              <c:f>Sheet1!$D$1</c:f>
              <c:strCache>
                <c:ptCount val="1"/>
                <c:pt idx="0">
                  <c:v>Sometimes true</c:v>
                </c:pt>
              </c:strCache>
            </c:strRef>
          </c:tx>
          <c:spPr>
            <a:solidFill>
              <a:srgbClr val="FF757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Spring (S1+2)</c:v>
                </c:pt>
                <c:pt idx="1">
                  <c:v>September (S3)</c:v>
                </c:pt>
                <c:pt idx="2">
                  <c:v>November (S4)</c:v>
                </c:pt>
                <c:pt idx="3">
                  <c:v>December (S5)</c:v>
                </c:pt>
                <c:pt idx="4">
                  <c:v>March (S6)</c:v>
                </c:pt>
              </c:strCache>
            </c:strRef>
          </c:cat>
          <c:val>
            <c:numRef>
              <c:f>Sheet1!$D$2:$D$6</c:f>
              <c:numCache>
                <c:formatCode>0%</c:formatCode>
                <c:ptCount val="5"/>
                <c:pt idx="0">
                  <c:v>0.191477504469485</c:v>
                </c:pt>
                <c:pt idx="1">
                  <c:v>0.27721252693464199</c:v>
                </c:pt>
                <c:pt idx="2">
                  <c:v>0.233624938437208</c:v>
                </c:pt>
                <c:pt idx="3">
                  <c:v>0.23127760622709501</c:v>
                </c:pt>
                <c:pt idx="4">
                  <c:v>0.216227507974149</c:v>
                </c:pt>
              </c:numCache>
            </c:numRef>
          </c:val>
          <c:extLst>
            <c:ext xmlns:c16="http://schemas.microsoft.com/office/drawing/2014/chart" uri="{C3380CC4-5D6E-409C-BE32-E72D297353CC}">
              <c16:uniqueId val="{00000002-D02D-4FFC-8144-BADB1A3C1130}"/>
            </c:ext>
          </c:extLst>
        </c:ser>
        <c:ser>
          <c:idx val="2"/>
          <c:order val="3"/>
          <c:tx>
            <c:strRef>
              <c:f>Sheet1!$E$1</c:f>
              <c:strCache>
                <c:ptCount val="1"/>
                <c:pt idx="0">
                  <c:v>Often true</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Spring (S1+2)</c:v>
                </c:pt>
                <c:pt idx="1">
                  <c:v>September (S3)</c:v>
                </c:pt>
                <c:pt idx="2">
                  <c:v>November (S4)</c:v>
                </c:pt>
                <c:pt idx="3">
                  <c:v>December (S5)</c:v>
                </c:pt>
                <c:pt idx="4">
                  <c:v>March (S6)</c:v>
                </c:pt>
              </c:strCache>
            </c:strRef>
          </c:cat>
          <c:val>
            <c:numRef>
              <c:f>Sheet1!$E$2:$E$6</c:f>
              <c:numCache>
                <c:formatCode>0%</c:formatCode>
                <c:ptCount val="5"/>
                <c:pt idx="0">
                  <c:v>8.7745080626929498E-2</c:v>
                </c:pt>
                <c:pt idx="1">
                  <c:v>0.110026502479591</c:v>
                </c:pt>
                <c:pt idx="2">
                  <c:v>0.13117449206377099</c:v>
                </c:pt>
                <c:pt idx="3">
                  <c:v>0.119357806298296</c:v>
                </c:pt>
                <c:pt idx="4">
                  <c:v>0.117350222649104</c:v>
                </c:pt>
              </c:numCache>
            </c:numRef>
          </c:val>
          <c:extLst>
            <c:ext xmlns:c16="http://schemas.microsoft.com/office/drawing/2014/chart" uri="{C3380CC4-5D6E-409C-BE32-E72D297353CC}">
              <c16:uniqueId val="{00000003-D02D-4FFC-8144-BADB1A3C1130}"/>
            </c:ext>
          </c:extLst>
        </c:ser>
        <c:dLbls>
          <c:dLblPos val="ctr"/>
          <c:showLegendKey val="0"/>
          <c:showVal val="1"/>
          <c:showCatName val="0"/>
          <c:showSerName val="0"/>
          <c:showPercent val="0"/>
          <c:showBubbleSize val="0"/>
        </c:dLbls>
        <c:gapWidth val="65"/>
        <c:overlap val="100"/>
        <c:axId val="535919984"/>
        <c:axId val="535920640"/>
      </c:barChart>
      <c:catAx>
        <c:axId val="53591998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rgbClr val="5C5B5A"/>
                </a:solidFill>
                <a:latin typeface="+mn-lt"/>
                <a:ea typeface="+mn-ea"/>
                <a:cs typeface="+mn-cs"/>
              </a:defRPr>
            </a:pPr>
            <a:endParaRPr lang="en-US"/>
          </a:p>
        </c:txPr>
        <c:crossAx val="535920640"/>
        <c:crosses val="autoZero"/>
        <c:auto val="1"/>
        <c:lblAlgn val="ctr"/>
        <c:lblOffset val="100"/>
        <c:noMultiLvlLbl val="0"/>
      </c:catAx>
      <c:valAx>
        <c:axId val="535920640"/>
        <c:scaling>
          <c:orientation val="minMax"/>
        </c:scaling>
        <c:delete val="1"/>
        <c:axPos val="l"/>
        <c:numFmt formatCode="0%" sourceLinked="1"/>
        <c:majorTickMark val="out"/>
        <c:minorTickMark val="none"/>
        <c:tickLblPos val="nextTo"/>
        <c:crossAx val="5359199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487056024860697"/>
          <c:y val="1.1621615331805116E-2"/>
          <c:w val="0.5286044994303456"/>
          <c:h val="0.86264079610259958"/>
        </c:manualLayout>
      </c:layout>
      <c:barChart>
        <c:barDir val="bar"/>
        <c:grouping val="clustered"/>
        <c:varyColors val="0"/>
        <c:ser>
          <c:idx val="1"/>
          <c:order val="1"/>
          <c:tx>
            <c:strRef>
              <c:f>Sheet1!$C$1</c:f>
              <c:strCache>
                <c:ptCount val="1"/>
                <c:pt idx="0">
                  <c:v>September (S3)</c:v>
                </c:pt>
              </c:strCache>
            </c:strRef>
          </c:tx>
          <c:spPr>
            <a:solidFill>
              <a:srgbClr val="A3E5E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Ate less than you felt you should because there wasn't enough money for food</c:v>
                </c:pt>
                <c:pt idx="1">
                  <c:v>Cut the size of meals or skipped meals because there wasn't enough money for food</c:v>
                </c:pt>
                <c:pt idx="2">
                  <c:v>Were hungry but didn't eat because there wasn't enough money for food</c:v>
                </c:pt>
                <c:pt idx="3">
                  <c:v>Lost weight because there wasn't enough money for food</c:v>
                </c:pt>
                <c:pt idx="4">
                  <c:v>Didn't eat for a whole day because there wasn't enough money for food</c:v>
                </c:pt>
              </c:strCache>
            </c:strRef>
          </c:cat>
          <c:val>
            <c:numRef>
              <c:f>Sheet1!$C$2:$C$6</c:f>
              <c:numCache>
                <c:formatCode>0%</c:formatCode>
                <c:ptCount val="5"/>
                <c:pt idx="0">
                  <c:v>0.33488504957565202</c:v>
                </c:pt>
                <c:pt idx="1">
                  <c:v>0.35</c:v>
                </c:pt>
                <c:pt idx="2">
                  <c:v>0.26</c:v>
                </c:pt>
                <c:pt idx="3">
                  <c:v>0.24</c:v>
                </c:pt>
                <c:pt idx="4">
                  <c:v>0.22</c:v>
                </c:pt>
              </c:numCache>
            </c:numRef>
          </c:val>
          <c:extLst>
            <c:ext xmlns:c16="http://schemas.microsoft.com/office/drawing/2014/chart" uri="{C3380CC4-5D6E-409C-BE32-E72D297353CC}">
              <c16:uniqueId val="{00000002-BB49-4959-AFA7-CBC8260F0426}"/>
            </c:ext>
          </c:extLst>
        </c:ser>
        <c:ser>
          <c:idx val="2"/>
          <c:order val="2"/>
          <c:tx>
            <c:strRef>
              <c:f>Sheet1!$D$1</c:f>
              <c:strCache>
                <c:ptCount val="1"/>
                <c:pt idx="0">
                  <c:v>November (S4)</c:v>
                </c:pt>
              </c:strCache>
            </c:strRef>
          </c:tx>
          <c:spPr>
            <a:solidFill>
              <a:srgbClr val="33B0A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Ate less than you felt you should because there wasn't enough money for food</c:v>
                </c:pt>
                <c:pt idx="1">
                  <c:v>Cut the size of meals or skipped meals because there wasn't enough money for food</c:v>
                </c:pt>
                <c:pt idx="2">
                  <c:v>Were hungry but didn't eat because there wasn't enough money for food</c:v>
                </c:pt>
                <c:pt idx="3">
                  <c:v>Lost weight because there wasn't enough money for food</c:v>
                </c:pt>
                <c:pt idx="4">
                  <c:v>Didn't eat for a whole day because there wasn't enough money for food</c:v>
                </c:pt>
              </c:strCache>
            </c:strRef>
          </c:cat>
          <c:val>
            <c:numRef>
              <c:f>Sheet1!$D$2:$D$6</c:f>
              <c:numCache>
                <c:formatCode>0%</c:formatCode>
                <c:ptCount val="5"/>
                <c:pt idx="0">
                  <c:v>0.32620071493589597</c:v>
                </c:pt>
                <c:pt idx="1">
                  <c:v>0.34518529785817897</c:v>
                </c:pt>
                <c:pt idx="2">
                  <c:v>0.265753997039682</c:v>
                </c:pt>
                <c:pt idx="3">
                  <c:v>0.23288141616548699</c:v>
                </c:pt>
                <c:pt idx="4">
                  <c:v>0.224576621023717</c:v>
                </c:pt>
              </c:numCache>
            </c:numRef>
          </c:val>
          <c:extLst>
            <c:ext xmlns:c16="http://schemas.microsoft.com/office/drawing/2014/chart" uri="{C3380CC4-5D6E-409C-BE32-E72D297353CC}">
              <c16:uniqueId val="{00000001-A71B-4BAA-B83B-BF1DF28FB172}"/>
            </c:ext>
          </c:extLst>
        </c:ser>
        <c:ser>
          <c:idx val="3"/>
          <c:order val="3"/>
          <c:tx>
            <c:strRef>
              <c:f>Sheet1!$E$1</c:f>
              <c:strCache>
                <c:ptCount val="1"/>
                <c:pt idx="0">
                  <c:v>December (S5)</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Ate less than you felt you should because there wasn't enough money for food</c:v>
                </c:pt>
                <c:pt idx="1">
                  <c:v>Cut the size of meals or skipped meals because there wasn't enough money for food</c:v>
                </c:pt>
                <c:pt idx="2">
                  <c:v>Were hungry but didn't eat because there wasn't enough money for food</c:v>
                </c:pt>
                <c:pt idx="3">
                  <c:v>Lost weight because there wasn't enough money for food</c:v>
                </c:pt>
                <c:pt idx="4">
                  <c:v>Didn't eat for a whole day because there wasn't enough money for food</c:v>
                </c:pt>
              </c:strCache>
            </c:strRef>
          </c:cat>
          <c:val>
            <c:numRef>
              <c:f>Sheet1!$E$2:$E$6</c:f>
              <c:numCache>
                <c:formatCode>0%</c:formatCode>
                <c:ptCount val="5"/>
                <c:pt idx="0">
                  <c:v>0.29318943675550702</c:v>
                </c:pt>
                <c:pt idx="1">
                  <c:v>0.31086807112777598</c:v>
                </c:pt>
                <c:pt idx="2">
                  <c:v>0.25354834987103098</c:v>
                </c:pt>
                <c:pt idx="3">
                  <c:v>0.205849064210785</c:v>
                </c:pt>
                <c:pt idx="4">
                  <c:v>0.19090988511633999</c:v>
                </c:pt>
              </c:numCache>
            </c:numRef>
          </c:val>
          <c:extLst>
            <c:ext xmlns:c16="http://schemas.microsoft.com/office/drawing/2014/chart" uri="{C3380CC4-5D6E-409C-BE32-E72D297353CC}">
              <c16:uniqueId val="{00000001-B9A1-40A0-88D6-CB2ECF26A200}"/>
            </c:ext>
          </c:extLst>
        </c:ser>
        <c:ser>
          <c:idx val="4"/>
          <c:order val="4"/>
          <c:tx>
            <c:strRef>
              <c:f>Sheet1!$F$1</c:f>
              <c:strCache>
                <c:ptCount val="1"/>
                <c:pt idx="0">
                  <c:v>March (S6)</c:v>
                </c:pt>
              </c:strCache>
            </c:strRef>
          </c:tx>
          <c:spPr>
            <a:solidFill>
              <a:srgbClr val="388A8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Ate less than you felt you should because there wasn't enough money for food</c:v>
                </c:pt>
                <c:pt idx="1">
                  <c:v>Cut the size of meals or skipped meals because there wasn't enough money for food</c:v>
                </c:pt>
                <c:pt idx="2">
                  <c:v>Were hungry but didn't eat because there wasn't enough money for food</c:v>
                </c:pt>
                <c:pt idx="3">
                  <c:v>Lost weight because there wasn't enough money for food</c:v>
                </c:pt>
                <c:pt idx="4">
                  <c:v>Didn't eat for a whole day because there wasn't enough money for food</c:v>
                </c:pt>
              </c:strCache>
            </c:strRef>
          </c:cat>
          <c:val>
            <c:numRef>
              <c:f>Sheet1!$F$2:$F$6</c:f>
              <c:numCache>
                <c:formatCode>0%</c:formatCode>
                <c:ptCount val="5"/>
                <c:pt idx="0">
                  <c:v>0.29707335075645103</c:v>
                </c:pt>
                <c:pt idx="1">
                  <c:v>0.32302559579472501</c:v>
                </c:pt>
                <c:pt idx="2">
                  <c:v>0.24350464790354501</c:v>
                </c:pt>
                <c:pt idx="3">
                  <c:v>0.18609722845209101</c:v>
                </c:pt>
                <c:pt idx="4">
                  <c:v>0.184644060800501</c:v>
                </c:pt>
              </c:numCache>
            </c:numRef>
          </c:val>
          <c:extLst>
            <c:ext xmlns:c16="http://schemas.microsoft.com/office/drawing/2014/chart" uri="{C3380CC4-5D6E-409C-BE32-E72D297353CC}">
              <c16:uniqueId val="{00000001-129F-476A-BD03-AFA5677370CA}"/>
            </c:ext>
          </c:extLst>
        </c:ser>
        <c:dLbls>
          <c:dLblPos val="outEnd"/>
          <c:showLegendKey val="0"/>
          <c:showVal val="1"/>
          <c:showCatName val="0"/>
          <c:showSerName val="0"/>
          <c:showPercent val="0"/>
          <c:showBubbleSize val="0"/>
        </c:dLbls>
        <c:gapWidth val="90"/>
        <c:axId val="1948624431"/>
        <c:axId val="1948599887"/>
        <c:extLst>
          <c:ext xmlns:c15="http://schemas.microsoft.com/office/drawing/2012/chart" uri="{02D57815-91ED-43cb-92C2-25804820EDAC}">
            <c15:filteredBarSeries>
              <c15:ser>
                <c:idx val="0"/>
                <c:order val="0"/>
                <c:tx>
                  <c:strRef>
                    <c:extLst>
                      <c:ext uri="{02D57815-91ED-43cb-92C2-25804820EDAC}">
                        <c15:formulaRef>
                          <c15:sqref>Sheet1!$B$1</c15:sqref>
                        </c15:formulaRef>
                      </c:ext>
                    </c:extLst>
                    <c:strCache>
                      <c:ptCount val="1"/>
                      <c:pt idx="0">
                        <c:v>Spring (S1+2)</c:v>
                      </c:pt>
                    </c:strCache>
                  </c:strRef>
                </c:tx>
                <c:spPr>
                  <a:solidFill>
                    <a:schemeClr val="accent5">
                      <a:lumMod val="60000"/>
                      <a:lumOff val="40000"/>
                    </a:schemeClr>
                  </a:solidFill>
                  <a:ln>
                    <a:noFill/>
                  </a:ln>
                  <a:effectLst/>
                </c:spPr>
                <c:invertIfNegative val="0"/>
                <c:dPt>
                  <c:idx val="11"/>
                  <c:invertIfNegative val="0"/>
                  <c:bubble3D val="0"/>
                  <c:extLst>
                    <c:ext xmlns:c16="http://schemas.microsoft.com/office/drawing/2014/chart" uri="{C3380CC4-5D6E-409C-BE32-E72D297353CC}">
                      <c16:uniqueId val="{00000001-F942-491C-8FF9-0D5152607CCE}"/>
                    </c:ext>
                  </c:extLst>
                </c:dPt>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Sheet1!$A$2:$A$6</c15:sqref>
                        </c15:formulaRef>
                      </c:ext>
                    </c:extLst>
                    <c:strCache>
                      <c:ptCount val="5"/>
                      <c:pt idx="0">
                        <c:v>Ate less than you felt you should because there wasn't enough money for food</c:v>
                      </c:pt>
                      <c:pt idx="1">
                        <c:v>Cut the size of meals or skipped meals because there wasn't enough money for food</c:v>
                      </c:pt>
                      <c:pt idx="2">
                        <c:v>Were hungry but didn't eat because there wasn't enough money for food</c:v>
                      </c:pt>
                      <c:pt idx="3">
                        <c:v>Lost weight because there wasn't enough money for food</c:v>
                      </c:pt>
                      <c:pt idx="4">
                        <c:v>Didn't eat for a whole day because there wasn't enough money for food</c:v>
                      </c:pt>
                    </c:strCache>
                  </c:strRef>
                </c:cat>
                <c:val>
                  <c:numRef>
                    <c:extLst>
                      <c:ext uri="{02D57815-91ED-43cb-92C2-25804820EDAC}">
                        <c15:formulaRef>
                          <c15:sqref>Sheet1!$B$2:$B$6</c15:sqref>
                        </c15:formulaRef>
                      </c:ext>
                    </c:extLst>
                    <c:numCache>
                      <c:formatCode>0%</c:formatCode>
                      <c:ptCount val="5"/>
                      <c:pt idx="0">
                        <c:v>0.25996022364655602</c:v>
                      </c:pt>
                      <c:pt idx="1">
                        <c:v>0.25319792013076098</c:v>
                      </c:pt>
                      <c:pt idx="2">
                        <c:v>0.193178731884972</c:v>
                      </c:pt>
                      <c:pt idx="3">
                        <c:v>0.158471067714862</c:v>
                      </c:pt>
                      <c:pt idx="4">
                        <c:v>0.152259987887639</c:v>
                      </c:pt>
                    </c:numCache>
                  </c:numRef>
                </c:val>
                <c:extLst>
                  <c:ext xmlns:c16="http://schemas.microsoft.com/office/drawing/2014/chart" uri="{C3380CC4-5D6E-409C-BE32-E72D297353CC}">
                    <c16:uniqueId val="{00000002-F942-491C-8FF9-0D5152607CCE}"/>
                  </c:ext>
                </c:extLst>
              </c15:ser>
            </c15:filteredBarSeries>
          </c:ext>
        </c:extLst>
      </c:barChart>
      <c:catAx>
        <c:axId val="1948624431"/>
        <c:scaling>
          <c:orientation val="maxMin"/>
        </c:scaling>
        <c:delete val="0"/>
        <c:axPos val="l"/>
        <c:numFmt formatCode="General" sourceLinked="1"/>
        <c:majorTickMark val="out"/>
        <c:minorTickMark val="none"/>
        <c:tickLblPos val="nextTo"/>
        <c:spPr>
          <a:noFill/>
          <a:ln w="9525" cap="flat" cmpd="sng" algn="ctr">
            <a:solidFill>
              <a:schemeClr val="bg1">
                <a:lumMod val="9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crossAx val="1948599887"/>
        <c:crosses val="autoZero"/>
        <c:auto val="1"/>
        <c:lblAlgn val="ctr"/>
        <c:lblOffset val="100"/>
        <c:noMultiLvlLbl val="0"/>
      </c:catAx>
      <c:valAx>
        <c:axId val="1948599887"/>
        <c:scaling>
          <c:orientation val="minMax"/>
        </c:scaling>
        <c:delete val="1"/>
        <c:axPos val="t"/>
        <c:numFmt formatCode="0%" sourceLinked="1"/>
        <c:majorTickMark val="out"/>
        <c:minorTickMark val="none"/>
        <c:tickLblPos val="nextTo"/>
        <c:crossAx val="1948624431"/>
        <c:crosses val="autoZero"/>
        <c:crossBetween val="between"/>
      </c:valAx>
      <c:spPr>
        <a:noFill/>
        <a:ln w="25400">
          <a:noFill/>
        </a:ln>
        <a:effectLst/>
      </c:spPr>
    </c:plotArea>
    <c:legend>
      <c:legendPos val="r"/>
      <c:layout>
        <c:manualLayout>
          <c:xMode val="edge"/>
          <c:yMode val="edge"/>
          <c:x val="0.67991527798205542"/>
          <c:y val="0.72955647838444593"/>
          <c:w val="0.16578876041211804"/>
          <c:h val="0.18926784577010095"/>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167211285298853"/>
          <c:y val="0"/>
          <c:w val="0.73832794086404885"/>
          <c:h val="0.80349460244340309"/>
        </c:manualLayout>
      </c:layout>
      <c:barChart>
        <c:barDir val="bar"/>
        <c:grouping val="clustered"/>
        <c:varyColors val="0"/>
        <c:ser>
          <c:idx val="1"/>
          <c:order val="0"/>
          <c:tx>
            <c:strRef>
              <c:f>Sheet1!$B$1</c:f>
              <c:strCache>
                <c:ptCount val="1"/>
                <c:pt idx="0">
                  <c:v>March (S6)</c:v>
                </c:pt>
              </c:strCache>
            </c:strRef>
          </c:tx>
          <c:spPr>
            <a:solidFill>
              <a:srgbClr val="C00000"/>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Don't know / Prefer not to say</c:v>
                </c:pt>
                <c:pt idx="1">
                  <c:v>Every month</c:v>
                </c:pt>
                <c:pt idx="2">
                  <c:v>Most months (7-11 months)</c:v>
                </c:pt>
                <c:pt idx="3">
                  <c:v>Some months (3-6 months)</c:v>
                </c:pt>
                <c:pt idx="4">
                  <c:v>Only 1 or 2 months</c:v>
                </c:pt>
              </c:strCache>
            </c:strRef>
          </c:cat>
          <c:val>
            <c:numRef>
              <c:f>Sheet1!$B$2:$B$6</c:f>
              <c:numCache>
                <c:formatCode>0%</c:formatCode>
                <c:ptCount val="5"/>
                <c:pt idx="0">
                  <c:v>0.12</c:v>
                </c:pt>
                <c:pt idx="1">
                  <c:v>0.33247340140558101</c:v>
                </c:pt>
                <c:pt idx="2">
                  <c:v>0.199486463380499</c:v>
                </c:pt>
                <c:pt idx="3">
                  <c:v>0.20737717331956501</c:v>
                </c:pt>
                <c:pt idx="4">
                  <c:v>0.14247297190025299</c:v>
                </c:pt>
              </c:numCache>
            </c:numRef>
          </c:val>
          <c:extLst>
            <c:ext xmlns:c16="http://schemas.microsoft.com/office/drawing/2014/chart" uri="{C3380CC4-5D6E-409C-BE32-E72D297353CC}">
              <c16:uniqueId val="{00000000-023C-4F70-9EF3-19E61B888701}"/>
            </c:ext>
          </c:extLst>
        </c:ser>
        <c:ser>
          <c:idx val="0"/>
          <c:order val="1"/>
          <c:tx>
            <c:strRef>
              <c:f>Sheet1!$C$1</c:f>
              <c:strCache>
                <c:ptCount val="1"/>
                <c:pt idx="0">
                  <c:v>December (S5)</c:v>
                </c:pt>
              </c:strCache>
            </c:strRef>
          </c:tx>
          <c:spPr>
            <a:solidFill>
              <a:srgbClr val="FF0000"/>
            </a:solidFill>
            <a:ln>
              <a:noFill/>
            </a:ln>
            <a:effectLst/>
          </c:spPr>
          <c:invertIfNegative val="0"/>
          <c:dPt>
            <c:idx val="11"/>
            <c:invertIfNegative val="0"/>
            <c:bubble3D val="0"/>
            <c:extLst>
              <c:ext xmlns:c16="http://schemas.microsoft.com/office/drawing/2014/chart" uri="{C3380CC4-5D6E-409C-BE32-E72D297353CC}">
                <c16:uniqueId val="{00000002-023C-4F70-9EF3-19E61B888701}"/>
              </c:ext>
            </c:extLst>
          </c:dPt>
          <c:dLbls>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Don't know / Prefer not to say</c:v>
                </c:pt>
                <c:pt idx="1">
                  <c:v>Every month</c:v>
                </c:pt>
                <c:pt idx="2">
                  <c:v>Most months (7-11 months)</c:v>
                </c:pt>
                <c:pt idx="3">
                  <c:v>Some months (3-6 months)</c:v>
                </c:pt>
                <c:pt idx="4">
                  <c:v>Only 1 or 2 months</c:v>
                </c:pt>
              </c:strCache>
            </c:strRef>
          </c:cat>
          <c:val>
            <c:numRef>
              <c:f>Sheet1!$C$2:$C$6</c:f>
              <c:numCache>
                <c:formatCode>0%</c:formatCode>
                <c:ptCount val="5"/>
                <c:pt idx="0">
                  <c:v>0.1</c:v>
                </c:pt>
                <c:pt idx="1">
                  <c:v>0.292015900677767</c:v>
                </c:pt>
                <c:pt idx="2">
                  <c:v>0.200931853435249</c:v>
                </c:pt>
                <c:pt idx="3">
                  <c:v>0.19030742699095601</c:v>
                </c:pt>
                <c:pt idx="4">
                  <c:v>0.21473649595674699</c:v>
                </c:pt>
              </c:numCache>
            </c:numRef>
          </c:val>
          <c:extLst>
            <c:ext xmlns:c16="http://schemas.microsoft.com/office/drawing/2014/chart" uri="{C3380CC4-5D6E-409C-BE32-E72D297353CC}">
              <c16:uniqueId val="{00000003-023C-4F70-9EF3-19E61B888701}"/>
            </c:ext>
          </c:extLst>
        </c:ser>
        <c:ser>
          <c:idx val="2"/>
          <c:order val="2"/>
          <c:tx>
            <c:strRef>
              <c:f>Sheet1!$D$1</c:f>
              <c:strCache>
                <c:ptCount val="1"/>
                <c:pt idx="0">
                  <c:v>November (S4)</c:v>
                </c:pt>
              </c:strCache>
            </c:strRef>
          </c:tx>
          <c:spPr>
            <a:solidFill>
              <a:srgbClr val="FF7C80"/>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Don't know / Prefer not to say</c:v>
                </c:pt>
                <c:pt idx="1">
                  <c:v>Every month</c:v>
                </c:pt>
                <c:pt idx="2">
                  <c:v>Most months (7-11 months)</c:v>
                </c:pt>
                <c:pt idx="3">
                  <c:v>Some months (3-6 months)</c:v>
                </c:pt>
                <c:pt idx="4">
                  <c:v>Only 1 or 2 months</c:v>
                </c:pt>
              </c:strCache>
            </c:strRef>
          </c:cat>
          <c:val>
            <c:numRef>
              <c:f>Sheet1!$D$2:$D$6</c:f>
              <c:numCache>
                <c:formatCode>0%</c:formatCode>
                <c:ptCount val="5"/>
                <c:pt idx="0">
                  <c:v>0.09</c:v>
                </c:pt>
                <c:pt idx="1">
                  <c:v>0.32527228826927002</c:v>
                </c:pt>
                <c:pt idx="2">
                  <c:v>0.220421554298209</c:v>
                </c:pt>
                <c:pt idx="3">
                  <c:v>0.21225880548133799</c:v>
                </c:pt>
                <c:pt idx="4">
                  <c:v>0.153417957010689</c:v>
                </c:pt>
              </c:numCache>
            </c:numRef>
          </c:val>
          <c:extLst>
            <c:ext xmlns:c16="http://schemas.microsoft.com/office/drawing/2014/chart" uri="{C3380CC4-5D6E-409C-BE32-E72D297353CC}">
              <c16:uniqueId val="{00000001-E702-4F2D-A051-93F0A6E59451}"/>
            </c:ext>
          </c:extLst>
        </c:ser>
        <c:ser>
          <c:idx val="3"/>
          <c:order val="3"/>
          <c:tx>
            <c:strRef>
              <c:f>Sheet1!$E$1</c:f>
              <c:strCache>
                <c:ptCount val="1"/>
                <c:pt idx="0">
                  <c:v>September (S3)</c:v>
                </c:pt>
              </c:strCache>
            </c:strRef>
          </c:tx>
          <c:spPr>
            <a:solidFill>
              <a:srgbClr val="FFC5C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Don't know / Prefer not to say</c:v>
                </c:pt>
                <c:pt idx="1">
                  <c:v>Every month</c:v>
                </c:pt>
                <c:pt idx="2">
                  <c:v>Most months (7-11 months)</c:v>
                </c:pt>
                <c:pt idx="3">
                  <c:v>Some months (3-6 months)</c:v>
                </c:pt>
                <c:pt idx="4">
                  <c:v>Only 1 or 2 months</c:v>
                </c:pt>
              </c:strCache>
            </c:strRef>
          </c:cat>
          <c:val>
            <c:numRef>
              <c:f>Sheet1!$E$2:$E$6</c:f>
              <c:numCache>
                <c:formatCode>0%</c:formatCode>
                <c:ptCount val="5"/>
                <c:pt idx="0">
                  <c:v>0.09</c:v>
                </c:pt>
                <c:pt idx="1">
                  <c:v>0.31517083814820601</c:v>
                </c:pt>
                <c:pt idx="2">
                  <c:v>0.2</c:v>
                </c:pt>
                <c:pt idx="3">
                  <c:v>0.2</c:v>
                </c:pt>
                <c:pt idx="4">
                  <c:v>0.19</c:v>
                </c:pt>
              </c:numCache>
            </c:numRef>
          </c:val>
          <c:extLst>
            <c:ext xmlns:c16="http://schemas.microsoft.com/office/drawing/2014/chart" uri="{C3380CC4-5D6E-409C-BE32-E72D297353CC}">
              <c16:uniqueId val="{00000001-CA3C-4E22-9954-90B61C07E9AA}"/>
            </c:ext>
          </c:extLst>
        </c:ser>
        <c:dLbls>
          <c:dLblPos val="outEnd"/>
          <c:showLegendKey val="0"/>
          <c:showVal val="1"/>
          <c:showCatName val="0"/>
          <c:showSerName val="0"/>
          <c:showPercent val="0"/>
          <c:showBubbleSize val="0"/>
        </c:dLbls>
        <c:gapWidth val="90"/>
        <c:axId val="1948624431"/>
        <c:axId val="1948599887"/>
        <c:extLst>
          <c:ext xmlns:c15="http://schemas.microsoft.com/office/drawing/2012/chart" uri="{02D57815-91ED-43cb-92C2-25804820EDAC}">
            <c15:filteredBarSeries>
              <c15:ser>
                <c:idx val="4"/>
                <c:order val="4"/>
                <c:tx>
                  <c:strRef>
                    <c:extLst>
                      <c:ext uri="{02D57815-91ED-43cb-92C2-25804820EDAC}">
                        <c15:formulaRef>
                          <c15:sqref>Sheet1!$F$1</c15:sqref>
                        </c15:formulaRef>
                      </c:ext>
                    </c:extLst>
                    <c:strCache>
                      <c:ptCount val="1"/>
                      <c:pt idx="0">
                        <c:v>Spring (S1+2)</c:v>
                      </c:pt>
                    </c:strCache>
                  </c:strRef>
                </c:tx>
                <c:spPr>
                  <a:solidFill>
                    <a:srgbClr val="FFC5C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Sheet1!$A$2:$A$6</c15:sqref>
                        </c15:formulaRef>
                      </c:ext>
                    </c:extLst>
                    <c:strCache>
                      <c:ptCount val="5"/>
                      <c:pt idx="0">
                        <c:v>Don't know / Prefer not to say</c:v>
                      </c:pt>
                      <c:pt idx="1">
                        <c:v>Every month</c:v>
                      </c:pt>
                      <c:pt idx="2">
                        <c:v>Most months (7-11 months)</c:v>
                      </c:pt>
                      <c:pt idx="3">
                        <c:v>Some months (3-6 months)</c:v>
                      </c:pt>
                      <c:pt idx="4">
                        <c:v>Only 1 or 2 months</c:v>
                      </c:pt>
                    </c:strCache>
                  </c:strRef>
                </c:cat>
                <c:val>
                  <c:numRef>
                    <c:extLst>
                      <c:ext uri="{02D57815-91ED-43cb-92C2-25804820EDAC}">
                        <c15:formulaRef>
                          <c15:sqref>Sheet1!$F$2:$F$6</c15:sqref>
                        </c15:formulaRef>
                      </c:ext>
                    </c:extLst>
                    <c:numCache>
                      <c:formatCode>0%</c:formatCode>
                      <c:ptCount val="5"/>
                      <c:pt idx="0">
                        <c:v>0.13</c:v>
                      </c:pt>
                      <c:pt idx="1">
                        <c:v>0.29162291510456101</c:v>
                      </c:pt>
                      <c:pt idx="2">
                        <c:v>0.16279267910090101</c:v>
                      </c:pt>
                      <c:pt idx="3">
                        <c:v>0.22493471618150301</c:v>
                      </c:pt>
                      <c:pt idx="4">
                        <c:v>0.187817805606175</c:v>
                      </c:pt>
                    </c:numCache>
                  </c:numRef>
                </c:val>
                <c:extLst>
                  <c:ext xmlns:c16="http://schemas.microsoft.com/office/drawing/2014/chart" uri="{C3380CC4-5D6E-409C-BE32-E72D297353CC}">
                    <c16:uniqueId val="{00000001-ECCD-43E2-B7E7-A0571E4FF9AC}"/>
                  </c:ext>
                </c:extLst>
              </c15:ser>
            </c15:filteredBarSeries>
          </c:ext>
        </c:extLst>
      </c:barChart>
      <c:catAx>
        <c:axId val="1948624431"/>
        <c:scaling>
          <c:orientation val="minMax"/>
        </c:scaling>
        <c:delete val="0"/>
        <c:axPos val="l"/>
        <c:numFmt formatCode="General" sourceLinked="1"/>
        <c:majorTickMark val="out"/>
        <c:minorTickMark val="none"/>
        <c:tickLblPos val="nextTo"/>
        <c:spPr>
          <a:noFill/>
          <a:ln w="9525" cap="flat" cmpd="sng" algn="ctr">
            <a:solidFill>
              <a:schemeClr val="bg1">
                <a:lumMod val="9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crossAx val="1948599887"/>
        <c:crosses val="autoZero"/>
        <c:auto val="1"/>
        <c:lblAlgn val="ctr"/>
        <c:lblOffset val="100"/>
        <c:noMultiLvlLbl val="0"/>
      </c:catAx>
      <c:valAx>
        <c:axId val="1948599887"/>
        <c:scaling>
          <c:orientation val="minMax"/>
        </c:scaling>
        <c:delete val="1"/>
        <c:axPos val="b"/>
        <c:numFmt formatCode="0%" sourceLinked="1"/>
        <c:majorTickMark val="out"/>
        <c:minorTickMark val="none"/>
        <c:tickLblPos val="nextTo"/>
        <c:crossAx val="1948624431"/>
        <c:crosses val="autoZero"/>
        <c:crossBetween val="between"/>
      </c:valAx>
      <c:spPr>
        <a:noFill/>
        <a:ln w="25400">
          <a:noFill/>
        </a:ln>
        <a:effectLst/>
      </c:spPr>
    </c:plotArea>
    <c:legend>
      <c:legendPos val="b"/>
      <c:layout>
        <c:manualLayout>
          <c:xMode val="edge"/>
          <c:yMode val="edge"/>
          <c:x val="9.1909563123340463E-2"/>
          <c:y val="0.85284621243272118"/>
          <c:w val="0.90809043687665958"/>
          <c:h val="6.1717622790977582E-2"/>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6744143684308876"/>
          <c:y val="0"/>
          <c:w val="0.24058001321817385"/>
          <c:h val="0.86126000524242396"/>
        </c:manualLayout>
      </c:layout>
      <c:barChart>
        <c:barDir val="bar"/>
        <c:grouping val="clustered"/>
        <c:varyColors val="0"/>
        <c:ser>
          <c:idx val="1"/>
          <c:order val="0"/>
          <c:tx>
            <c:strRef>
              <c:f>Sheet1!$B$1</c:f>
              <c:strCache>
                <c:ptCount val="1"/>
                <c:pt idx="0">
                  <c:v>March (S6)</c:v>
                </c:pt>
              </c:strCache>
            </c:strRef>
          </c:tx>
          <c:spPr>
            <a:solidFill>
              <a:srgbClr val="C00000"/>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Don't know / Prefer not to say</c:v>
                </c:pt>
                <c:pt idx="1">
                  <c:v>Every month</c:v>
                </c:pt>
                <c:pt idx="2">
                  <c:v>Most months (7-11 months)</c:v>
                </c:pt>
                <c:pt idx="3">
                  <c:v>Some months (3-6 months)</c:v>
                </c:pt>
                <c:pt idx="4">
                  <c:v>Only 1 or 2 months</c:v>
                </c:pt>
              </c:strCache>
            </c:strRef>
          </c:cat>
          <c:val>
            <c:numRef>
              <c:f>Sheet1!$B$2:$B$6</c:f>
              <c:numCache>
                <c:formatCode>0%</c:formatCode>
                <c:ptCount val="5"/>
                <c:pt idx="0">
                  <c:v>0.13</c:v>
                </c:pt>
                <c:pt idx="1">
                  <c:v>0.31637279873427598</c:v>
                </c:pt>
                <c:pt idx="2">
                  <c:v>0.18699886727988399</c:v>
                </c:pt>
                <c:pt idx="3">
                  <c:v>0.19099307386895101</c:v>
                </c:pt>
                <c:pt idx="4">
                  <c:v>0.17605170007846699</c:v>
                </c:pt>
              </c:numCache>
            </c:numRef>
          </c:val>
          <c:extLst>
            <c:ext xmlns:c16="http://schemas.microsoft.com/office/drawing/2014/chart" uri="{C3380CC4-5D6E-409C-BE32-E72D297353CC}">
              <c16:uniqueId val="{00000000-D251-4879-A129-548FB9AE5D13}"/>
            </c:ext>
          </c:extLst>
        </c:ser>
        <c:ser>
          <c:idx val="0"/>
          <c:order val="1"/>
          <c:tx>
            <c:strRef>
              <c:f>Sheet1!$C$1</c:f>
              <c:strCache>
                <c:ptCount val="1"/>
                <c:pt idx="0">
                  <c:v>January (S5)</c:v>
                </c:pt>
              </c:strCache>
            </c:strRef>
          </c:tx>
          <c:spPr>
            <a:solidFill>
              <a:srgbClr val="FF0000"/>
            </a:solidFill>
            <a:ln>
              <a:noFill/>
            </a:ln>
            <a:effectLst/>
          </c:spPr>
          <c:invertIfNegative val="0"/>
          <c:dPt>
            <c:idx val="11"/>
            <c:invertIfNegative val="0"/>
            <c:bubble3D val="0"/>
            <c:extLst>
              <c:ext xmlns:c16="http://schemas.microsoft.com/office/drawing/2014/chart" uri="{C3380CC4-5D6E-409C-BE32-E72D297353CC}">
                <c16:uniqueId val="{00000001-D251-4879-A129-548FB9AE5D13}"/>
              </c:ext>
            </c:extLst>
          </c:dPt>
          <c:dLbls>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Don't know / Prefer not to say</c:v>
                </c:pt>
                <c:pt idx="1">
                  <c:v>Every month</c:v>
                </c:pt>
                <c:pt idx="2">
                  <c:v>Most months (7-11 months)</c:v>
                </c:pt>
                <c:pt idx="3">
                  <c:v>Some months (3-6 months)</c:v>
                </c:pt>
                <c:pt idx="4">
                  <c:v>Only 1 or 2 months</c:v>
                </c:pt>
              </c:strCache>
            </c:strRef>
          </c:cat>
          <c:val>
            <c:numRef>
              <c:f>Sheet1!$C$2:$C$6</c:f>
              <c:numCache>
                <c:formatCode>0%</c:formatCode>
                <c:ptCount val="5"/>
                <c:pt idx="0">
                  <c:v>0.11</c:v>
                </c:pt>
                <c:pt idx="1">
                  <c:v>0.33264847560807198</c:v>
                </c:pt>
                <c:pt idx="2">
                  <c:v>0.18545331514991101</c:v>
                </c:pt>
                <c:pt idx="3">
                  <c:v>0.226755598372089</c:v>
                </c:pt>
                <c:pt idx="4">
                  <c:v>0.14747919954481301</c:v>
                </c:pt>
              </c:numCache>
            </c:numRef>
          </c:val>
          <c:extLst>
            <c:ext xmlns:c16="http://schemas.microsoft.com/office/drawing/2014/chart" uri="{C3380CC4-5D6E-409C-BE32-E72D297353CC}">
              <c16:uniqueId val="{00000002-D251-4879-A129-548FB9AE5D13}"/>
            </c:ext>
          </c:extLst>
        </c:ser>
        <c:ser>
          <c:idx val="2"/>
          <c:order val="2"/>
          <c:tx>
            <c:strRef>
              <c:f>Sheet1!$D$1</c:f>
              <c:strCache>
                <c:ptCount val="1"/>
                <c:pt idx="0">
                  <c:v>October S4</c:v>
                </c:pt>
              </c:strCache>
            </c:strRef>
          </c:tx>
          <c:spPr>
            <a:solidFill>
              <a:srgbClr val="FF7C80"/>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Don't know / Prefer not to say</c:v>
                </c:pt>
                <c:pt idx="1">
                  <c:v>Every month</c:v>
                </c:pt>
                <c:pt idx="2">
                  <c:v>Most months (7-11 months)</c:v>
                </c:pt>
                <c:pt idx="3">
                  <c:v>Some months (3-6 months)</c:v>
                </c:pt>
                <c:pt idx="4">
                  <c:v>Only 1 or 2 months</c:v>
                </c:pt>
              </c:strCache>
            </c:strRef>
          </c:cat>
          <c:val>
            <c:numRef>
              <c:f>Sheet1!$D$2:$D$6</c:f>
              <c:numCache>
                <c:formatCode>0%</c:formatCode>
                <c:ptCount val="5"/>
                <c:pt idx="0">
                  <c:v>0.09</c:v>
                </c:pt>
                <c:pt idx="1">
                  <c:v>0.364752167112671</c:v>
                </c:pt>
                <c:pt idx="2">
                  <c:v>0.22913912997718699</c:v>
                </c:pt>
                <c:pt idx="3">
                  <c:v>0.19583591793042199</c:v>
                </c:pt>
                <c:pt idx="4">
                  <c:v>0.124112713512693</c:v>
                </c:pt>
              </c:numCache>
            </c:numRef>
          </c:val>
          <c:extLst>
            <c:ext xmlns:c16="http://schemas.microsoft.com/office/drawing/2014/chart" uri="{C3380CC4-5D6E-409C-BE32-E72D297353CC}">
              <c16:uniqueId val="{00000001-0C9F-46C8-A906-E3F2CD26B667}"/>
            </c:ext>
          </c:extLst>
        </c:ser>
        <c:ser>
          <c:idx val="3"/>
          <c:order val="3"/>
          <c:tx>
            <c:strRef>
              <c:f>Sheet1!$E$1</c:f>
              <c:strCache>
                <c:ptCount val="1"/>
                <c:pt idx="0">
                  <c:v>Survey 3</c:v>
                </c:pt>
              </c:strCache>
            </c:strRef>
          </c:tx>
          <c:spPr>
            <a:solidFill>
              <a:srgbClr val="FFC5C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Don't know / Prefer not to say</c:v>
                </c:pt>
                <c:pt idx="1">
                  <c:v>Every month</c:v>
                </c:pt>
                <c:pt idx="2">
                  <c:v>Most months (7-11 months)</c:v>
                </c:pt>
                <c:pt idx="3">
                  <c:v>Some months (3-6 months)</c:v>
                </c:pt>
                <c:pt idx="4">
                  <c:v>Only 1 or 2 months</c:v>
                </c:pt>
              </c:strCache>
            </c:strRef>
          </c:cat>
          <c:val>
            <c:numRef>
              <c:f>Sheet1!$E$2:$E$6</c:f>
              <c:numCache>
                <c:formatCode>0%</c:formatCode>
                <c:ptCount val="5"/>
                <c:pt idx="0">
                  <c:v>0.15</c:v>
                </c:pt>
                <c:pt idx="1">
                  <c:v>0.33</c:v>
                </c:pt>
                <c:pt idx="2">
                  <c:v>0.16</c:v>
                </c:pt>
                <c:pt idx="3">
                  <c:v>0.25</c:v>
                </c:pt>
                <c:pt idx="4">
                  <c:v>0.11</c:v>
                </c:pt>
              </c:numCache>
            </c:numRef>
          </c:val>
          <c:extLst>
            <c:ext xmlns:c16="http://schemas.microsoft.com/office/drawing/2014/chart" uri="{C3380CC4-5D6E-409C-BE32-E72D297353CC}">
              <c16:uniqueId val="{00000001-3622-4E9C-96D1-4C3B468EE5D1}"/>
            </c:ext>
          </c:extLst>
        </c:ser>
        <c:dLbls>
          <c:dLblPos val="outEnd"/>
          <c:showLegendKey val="0"/>
          <c:showVal val="1"/>
          <c:showCatName val="0"/>
          <c:showSerName val="0"/>
          <c:showPercent val="0"/>
          <c:showBubbleSize val="0"/>
        </c:dLbls>
        <c:gapWidth val="90"/>
        <c:axId val="1948624431"/>
        <c:axId val="1948599887"/>
        <c:extLst>
          <c:ext xmlns:c15="http://schemas.microsoft.com/office/drawing/2012/chart" uri="{02D57815-91ED-43cb-92C2-25804820EDAC}">
            <c15:filteredBarSeries>
              <c15:ser>
                <c:idx val="4"/>
                <c:order val="4"/>
                <c:tx>
                  <c:strRef>
                    <c:extLst>
                      <c:ext uri="{02D57815-91ED-43cb-92C2-25804820EDAC}">
                        <c15:formulaRef>
                          <c15:sqref>Sheet1!$F$1</c15:sqref>
                        </c15:formulaRef>
                      </c:ext>
                    </c:extLst>
                    <c:strCache>
                      <c:ptCount val="1"/>
                      <c:pt idx="0">
                        <c:v>Survey 1+2</c:v>
                      </c:pt>
                    </c:strCache>
                  </c:strRef>
                </c:tx>
                <c:spPr>
                  <a:solidFill>
                    <a:srgbClr val="FFC5C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Sheet1!$A$2:$A$6</c15:sqref>
                        </c15:formulaRef>
                      </c:ext>
                    </c:extLst>
                    <c:strCache>
                      <c:ptCount val="5"/>
                      <c:pt idx="0">
                        <c:v>Don't know / Prefer not to say</c:v>
                      </c:pt>
                      <c:pt idx="1">
                        <c:v>Every month</c:v>
                      </c:pt>
                      <c:pt idx="2">
                        <c:v>Most months (7-11 months)</c:v>
                      </c:pt>
                      <c:pt idx="3">
                        <c:v>Some months (3-6 months)</c:v>
                      </c:pt>
                      <c:pt idx="4">
                        <c:v>Only 1 or 2 months</c:v>
                      </c:pt>
                    </c:strCache>
                  </c:strRef>
                </c:cat>
                <c:val>
                  <c:numRef>
                    <c:extLst>
                      <c:ext uri="{02D57815-91ED-43cb-92C2-25804820EDAC}">
                        <c15:formulaRef>
                          <c15:sqref>Sheet1!$F$2:$F$6</c15:sqref>
                        </c15:formulaRef>
                      </c:ext>
                    </c:extLst>
                    <c:numCache>
                      <c:formatCode>0%</c:formatCode>
                      <c:ptCount val="5"/>
                      <c:pt idx="0">
                        <c:v>0.11</c:v>
                      </c:pt>
                      <c:pt idx="1">
                        <c:v>0.34362313782579401</c:v>
                      </c:pt>
                      <c:pt idx="2">
                        <c:v>0.174062376964774</c:v>
                      </c:pt>
                      <c:pt idx="3">
                        <c:v>0.24802304367467901</c:v>
                      </c:pt>
                      <c:pt idx="4">
                        <c:v>0.119518348453596</c:v>
                      </c:pt>
                    </c:numCache>
                  </c:numRef>
                </c:val>
                <c:extLst>
                  <c:ext xmlns:c16="http://schemas.microsoft.com/office/drawing/2014/chart" uri="{C3380CC4-5D6E-409C-BE32-E72D297353CC}">
                    <c16:uniqueId val="{00000001-C2E6-4572-8908-FB79D41CEB31}"/>
                  </c:ext>
                </c:extLst>
              </c15:ser>
            </c15:filteredBarSeries>
          </c:ext>
        </c:extLst>
      </c:barChart>
      <c:catAx>
        <c:axId val="1948624431"/>
        <c:scaling>
          <c:orientation val="minMax"/>
        </c:scaling>
        <c:delete val="0"/>
        <c:axPos val="l"/>
        <c:numFmt formatCode="General" sourceLinked="1"/>
        <c:majorTickMark val="out"/>
        <c:minorTickMark val="none"/>
        <c:tickLblPos val="nextTo"/>
        <c:spPr>
          <a:noFill/>
          <a:ln w="9525" cap="flat" cmpd="sng" algn="ctr">
            <a:solidFill>
              <a:schemeClr val="bg1">
                <a:lumMod val="9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crossAx val="1948599887"/>
        <c:crosses val="autoZero"/>
        <c:auto val="1"/>
        <c:lblAlgn val="ctr"/>
        <c:lblOffset val="100"/>
        <c:noMultiLvlLbl val="0"/>
      </c:catAx>
      <c:valAx>
        <c:axId val="1948599887"/>
        <c:scaling>
          <c:orientation val="minMax"/>
        </c:scaling>
        <c:delete val="1"/>
        <c:axPos val="b"/>
        <c:numFmt formatCode="0%" sourceLinked="1"/>
        <c:majorTickMark val="out"/>
        <c:minorTickMark val="none"/>
        <c:tickLblPos val="nextTo"/>
        <c:crossAx val="1948624431"/>
        <c:crosses val="autoZero"/>
        <c:crossBetween val="between"/>
      </c:valAx>
      <c:spPr>
        <a:noFill/>
        <a:ln w="25400">
          <a:noFill/>
        </a:ln>
        <a:effectLst/>
      </c:spPr>
    </c:plotArea>
    <c:plotVisOnly val="1"/>
    <c:dispBlanksAs val="gap"/>
    <c:showDLblsOverMax val="0"/>
  </c:chart>
  <c:spPr>
    <a:noFill/>
    <a:ln>
      <a:noFill/>
    </a:ln>
    <a:effectLst/>
  </c:spPr>
  <c:txPr>
    <a:bodyPr/>
    <a:lstStyle/>
    <a:p>
      <a:pPr>
        <a:defRPr sz="1200">
          <a:solidFill>
            <a:srgbClr val="5C5B5A"/>
          </a:solidFill>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5C5B5A"/>
                </a:solidFill>
                <a:latin typeface="Arial" panose="020B0604020202020204" pitchFamily="34" charset="0"/>
                <a:ea typeface="+mn-ea"/>
                <a:cs typeface="Arial" panose="020B0604020202020204" pitchFamily="34" charset="0"/>
              </a:defRPr>
            </a:pPr>
            <a:r>
              <a:rPr lang="en-GB" sz="1400" b="1" i="0" baseline="0">
                <a:solidFill>
                  <a:srgbClr val="5C5B5A"/>
                </a:solidFill>
                <a:effectLst/>
              </a:rPr>
              <a:t>In the last year… </a:t>
            </a:r>
          </a:p>
        </c:rich>
      </c:tx>
      <c:layout>
        <c:manualLayout>
          <c:xMode val="edge"/>
          <c:yMode val="edge"/>
          <c:x val="0.35461490840797405"/>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rgbClr val="5C5B5A"/>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51597979452693532"/>
          <c:y val="8.0873239504943489E-2"/>
          <c:w val="0.44508350995353047"/>
          <c:h val="0.83154747165424625"/>
        </c:manualLayout>
      </c:layout>
      <c:barChart>
        <c:barDir val="bar"/>
        <c:grouping val="percentStacked"/>
        <c:varyColors val="0"/>
        <c:ser>
          <c:idx val="0"/>
          <c:order val="0"/>
          <c:tx>
            <c:strRef>
              <c:f>Sheet1!$B$1</c:f>
              <c:strCache>
                <c:ptCount val="1"/>
                <c:pt idx="0">
                  <c:v>Often</c:v>
                </c:pt>
              </c:strCache>
            </c:strRef>
          </c:tx>
          <c:spPr>
            <a:solidFill>
              <a:srgbClr val="FF0000"/>
            </a:solidFill>
            <a:ln>
              <a:noFill/>
            </a:ln>
            <a:effectLst/>
          </c:spPr>
          <c:invertIfNegative val="0"/>
          <c:dLbls>
            <c:dLbl>
              <c:idx val="1"/>
              <c:layout>
                <c:manualLayout>
                  <c:x val="3.8936667211370512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EB3-40F1-AC1D-26A35241189A}"/>
                </c:ext>
              </c:extLst>
            </c:dLbl>
            <c:dLbl>
              <c:idx val="2"/>
              <c:layout>
                <c:manualLayout>
                  <c:x val="3.8830807445363272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298-4264-B7F7-370334D7AD47}"/>
                </c:ext>
              </c:extLst>
            </c:dLbl>
            <c:dLbl>
              <c:idx val="3"/>
              <c:delete val="1"/>
              <c:extLst>
                <c:ext xmlns:c15="http://schemas.microsoft.com/office/drawing/2012/chart" uri="{CE6537A1-D6FC-4f65-9D91-7224C49458BB}"/>
                <c:ext xmlns:c16="http://schemas.microsoft.com/office/drawing/2014/chart" uri="{C3380CC4-5D6E-409C-BE32-E72D297353CC}">
                  <c16:uniqueId val="{00000001-8298-4264-B7F7-370334D7AD47}"/>
                </c:ext>
              </c:extLst>
            </c:dLbl>
            <c:dLbl>
              <c:idx val="4"/>
              <c:delete val="1"/>
              <c:extLst>
                <c:ext xmlns:c15="http://schemas.microsoft.com/office/drawing/2012/chart" uri="{CE6537A1-D6FC-4f65-9D91-7224C49458BB}"/>
                <c:ext xmlns:c16="http://schemas.microsoft.com/office/drawing/2014/chart" uri="{C3380CC4-5D6E-409C-BE32-E72D297353CC}">
                  <c16:uniqueId val="{00000001-BEB3-40F1-AC1D-26A35241189A}"/>
                </c:ext>
              </c:extLst>
            </c:dLbl>
            <c:dLbl>
              <c:idx val="5"/>
              <c:delete val="1"/>
              <c:extLst>
                <c:ext xmlns:c15="http://schemas.microsoft.com/office/drawing/2012/chart" uri="{CE6537A1-D6FC-4f65-9D91-7224C49458BB}"/>
                <c:ext xmlns:c16="http://schemas.microsoft.com/office/drawing/2014/chart" uri="{C3380CC4-5D6E-409C-BE32-E72D297353CC}">
                  <c16:uniqueId val="{00000000-BEB3-40F1-AC1D-26A35241189A}"/>
                </c:ext>
              </c:extLst>
            </c:dLbl>
            <c:dLbl>
              <c:idx val="6"/>
              <c:delete val="1"/>
              <c:extLst>
                <c:ext xmlns:c15="http://schemas.microsoft.com/office/drawing/2012/chart" uri="{CE6537A1-D6FC-4f65-9D91-7224C49458BB}"/>
                <c:ext xmlns:c16="http://schemas.microsoft.com/office/drawing/2014/chart" uri="{C3380CC4-5D6E-409C-BE32-E72D297353CC}">
                  <c16:uniqueId val="{00000000-8298-4264-B7F7-370334D7AD47}"/>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I relied on only a few kinds of low-cost food to feed the children in my household because I was running out of money to buy food</c:v>
                </c:pt>
                <c:pt idx="1">
                  <c:v>I couldn't feed the children in my household a balanced meal, because I couldn't afford that</c:v>
                </c:pt>
                <c:pt idx="2">
                  <c:v>I cut the size of any of the children's meals because there wasn't enough money for food</c:v>
                </c:pt>
                <c:pt idx="3">
                  <c:v>The children in my household were not eating enough because I just couldn't afford enough food</c:v>
                </c:pt>
                <c:pt idx="4">
                  <c:v>Any of my children were hungry but I just couldn't afford more food</c:v>
                </c:pt>
                <c:pt idx="5">
                  <c:v>Any of my children skipped a meal because there wasn't enough money for food</c:v>
                </c:pt>
                <c:pt idx="6">
                  <c:v>Any of my children did not eat for a whole day because there wasn't enough money for food</c:v>
                </c:pt>
              </c:strCache>
            </c:strRef>
          </c:cat>
          <c:val>
            <c:numRef>
              <c:f>Sheet1!$B$2:$B$8</c:f>
              <c:numCache>
                <c:formatCode>0%</c:formatCode>
                <c:ptCount val="7"/>
                <c:pt idx="0">
                  <c:v>8.1896673403134598E-2</c:v>
                </c:pt>
                <c:pt idx="1">
                  <c:v>4.6326529240438299E-2</c:v>
                </c:pt>
                <c:pt idx="2">
                  <c:v>5.0696556657177198E-2</c:v>
                </c:pt>
                <c:pt idx="3">
                  <c:v>3.1096489834304901E-2</c:v>
                </c:pt>
                <c:pt idx="4">
                  <c:v>4.06550296592295E-2</c:v>
                </c:pt>
                <c:pt idx="5">
                  <c:v>4.1805594462643002E-2</c:v>
                </c:pt>
                <c:pt idx="6">
                  <c:v>2.77080886814162E-2</c:v>
                </c:pt>
              </c:numCache>
            </c:numRef>
          </c:val>
          <c:extLst>
            <c:ext xmlns:c16="http://schemas.microsoft.com/office/drawing/2014/chart" uri="{C3380CC4-5D6E-409C-BE32-E72D297353CC}">
              <c16:uniqueId val="{00000000-7FB1-4EB6-9246-DEE6481016AD}"/>
            </c:ext>
          </c:extLst>
        </c:ser>
        <c:ser>
          <c:idx val="1"/>
          <c:order val="1"/>
          <c:tx>
            <c:strRef>
              <c:f>Sheet1!$C$1</c:f>
              <c:strCache>
                <c:ptCount val="1"/>
                <c:pt idx="0">
                  <c:v>Sometimes</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I relied on only a few kinds of low-cost food to feed the children in my household because I was running out of money to buy food</c:v>
                </c:pt>
                <c:pt idx="1">
                  <c:v>I couldn't feed the children in my household a balanced meal, because I couldn't afford that</c:v>
                </c:pt>
                <c:pt idx="2">
                  <c:v>I cut the size of any of the children's meals because there wasn't enough money for food</c:v>
                </c:pt>
                <c:pt idx="3">
                  <c:v>The children in my household were not eating enough because I just couldn't afford enough food</c:v>
                </c:pt>
                <c:pt idx="4">
                  <c:v>Any of my children were hungry but I just couldn't afford more food</c:v>
                </c:pt>
                <c:pt idx="5">
                  <c:v>Any of my children skipped a meal because there wasn't enough money for food</c:v>
                </c:pt>
                <c:pt idx="6">
                  <c:v>Any of my children did not eat for a whole day because there wasn't enough money for food</c:v>
                </c:pt>
              </c:strCache>
            </c:strRef>
          </c:cat>
          <c:val>
            <c:numRef>
              <c:f>Sheet1!$C$2:$C$8</c:f>
              <c:numCache>
                <c:formatCode>0%</c:formatCode>
                <c:ptCount val="7"/>
                <c:pt idx="0">
                  <c:v>0.22667103340650899</c:v>
                </c:pt>
                <c:pt idx="1">
                  <c:v>0.17984703131683599</c:v>
                </c:pt>
                <c:pt idx="2">
                  <c:v>0.145988200324565</c:v>
                </c:pt>
                <c:pt idx="3">
                  <c:v>0.12304635586180999</c:v>
                </c:pt>
                <c:pt idx="4">
                  <c:v>0.14089697185276501</c:v>
                </c:pt>
                <c:pt idx="5">
                  <c:v>0.124737547299973</c:v>
                </c:pt>
                <c:pt idx="6">
                  <c:v>0.100104750631371</c:v>
                </c:pt>
              </c:numCache>
            </c:numRef>
          </c:val>
          <c:extLst>
            <c:ext xmlns:c16="http://schemas.microsoft.com/office/drawing/2014/chart" uri="{C3380CC4-5D6E-409C-BE32-E72D297353CC}">
              <c16:uniqueId val="{00000002-7FB1-4EB6-9246-DEE6481016AD}"/>
            </c:ext>
          </c:extLst>
        </c:ser>
        <c:ser>
          <c:idx val="2"/>
          <c:order val="2"/>
          <c:tx>
            <c:strRef>
              <c:f>Sheet1!$D$1</c:f>
              <c:strCache>
                <c:ptCount val="1"/>
                <c:pt idx="0">
                  <c:v>Never</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I relied on only a few kinds of low-cost food to feed the children in my household because I was running out of money to buy food</c:v>
                </c:pt>
                <c:pt idx="1">
                  <c:v>I couldn't feed the children in my household a balanced meal, because I couldn't afford that</c:v>
                </c:pt>
                <c:pt idx="2">
                  <c:v>I cut the size of any of the children's meals because there wasn't enough money for food</c:v>
                </c:pt>
                <c:pt idx="3">
                  <c:v>The children in my household were not eating enough because I just couldn't afford enough food</c:v>
                </c:pt>
                <c:pt idx="4">
                  <c:v>Any of my children were hungry but I just couldn't afford more food</c:v>
                </c:pt>
                <c:pt idx="5">
                  <c:v>Any of my children skipped a meal because there wasn't enough money for food</c:v>
                </c:pt>
                <c:pt idx="6">
                  <c:v>Any of my children did not eat for a whole day because there wasn't enough money for food</c:v>
                </c:pt>
              </c:strCache>
            </c:strRef>
          </c:cat>
          <c:val>
            <c:numRef>
              <c:f>Sheet1!$D$2:$D$8</c:f>
              <c:numCache>
                <c:formatCode>0%</c:formatCode>
                <c:ptCount val="7"/>
                <c:pt idx="0">
                  <c:v>0.69143229319035604</c:v>
                </c:pt>
                <c:pt idx="1">
                  <c:v>0.773826439442725</c:v>
                </c:pt>
                <c:pt idx="2">
                  <c:v>0.80331524301825796</c:v>
                </c:pt>
                <c:pt idx="3">
                  <c:v>0.84585715430388497</c:v>
                </c:pt>
                <c:pt idx="4">
                  <c:v>0.81844799848800498</c:v>
                </c:pt>
                <c:pt idx="5">
                  <c:v>0.83345685823738402</c:v>
                </c:pt>
                <c:pt idx="6">
                  <c:v>0.87218716068721203</c:v>
                </c:pt>
              </c:numCache>
            </c:numRef>
          </c:val>
          <c:extLst>
            <c:ext xmlns:c16="http://schemas.microsoft.com/office/drawing/2014/chart" uri="{C3380CC4-5D6E-409C-BE32-E72D297353CC}">
              <c16:uniqueId val="{00000000-1D26-42E5-99A3-C4BC608D1098}"/>
            </c:ext>
          </c:extLst>
        </c:ser>
        <c:dLbls>
          <c:dLblPos val="ctr"/>
          <c:showLegendKey val="0"/>
          <c:showVal val="1"/>
          <c:showCatName val="0"/>
          <c:showSerName val="0"/>
          <c:showPercent val="0"/>
          <c:showBubbleSize val="0"/>
        </c:dLbls>
        <c:gapWidth val="100"/>
        <c:overlap val="100"/>
        <c:axId val="2068775232"/>
        <c:axId val="2068776896"/>
      </c:barChart>
      <c:catAx>
        <c:axId val="2068775232"/>
        <c:scaling>
          <c:orientation val="maxMin"/>
        </c:scaling>
        <c:delete val="0"/>
        <c:axPos val="l"/>
        <c:numFmt formatCode="General" sourceLinked="1"/>
        <c:majorTickMark val="none"/>
        <c:minorTickMark val="none"/>
        <c:tickLblPos val="nextTo"/>
        <c:spPr>
          <a:noFill/>
          <a:ln w="9525" cap="flat" cmpd="sng" algn="ctr">
            <a:solidFill>
              <a:schemeClr val="bg1">
                <a:lumMod val="9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Arial" panose="020B0604020202020204" pitchFamily="34" charset="0"/>
              </a:defRPr>
            </a:pPr>
            <a:endParaRPr lang="en-US"/>
          </a:p>
        </c:txPr>
        <c:crossAx val="2068776896"/>
        <c:crosses val="autoZero"/>
        <c:auto val="1"/>
        <c:lblAlgn val="ctr"/>
        <c:lblOffset val="100"/>
        <c:noMultiLvlLbl val="0"/>
      </c:catAx>
      <c:valAx>
        <c:axId val="2068776896"/>
        <c:scaling>
          <c:orientation val="minMax"/>
        </c:scaling>
        <c:delete val="1"/>
        <c:axPos val="t"/>
        <c:numFmt formatCode="0%" sourceLinked="1"/>
        <c:majorTickMark val="none"/>
        <c:minorTickMark val="none"/>
        <c:tickLblPos val="nextTo"/>
        <c:crossAx val="2068775232"/>
        <c:crosses val="autoZero"/>
        <c:crossBetween val="between"/>
      </c:valAx>
      <c:spPr>
        <a:noFill/>
        <a:ln>
          <a:noFill/>
        </a:ln>
        <a:effectLst/>
      </c:spPr>
    </c:plotArea>
    <c:legend>
      <c:legendPos val="b"/>
      <c:layout>
        <c:manualLayout>
          <c:xMode val="edge"/>
          <c:yMode val="edge"/>
          <c:x val="0.37649314145859936"/>
          <c:y val="0.92221551658938539"/>
          <c:w val="0.52344628674248872"/>
          <c:h val="5.3979143840381348E-2"/>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mn-lt"/>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481098363469492E-2"/>
          <c:y val="2.5759092929603704E-2"/>
          <c:w val="0.90739778664872761"/>
          <c:h val="0.83398571110357722"/>
        </c:manualLayout>
      </c:layout>
      <c:barChart>
        <c:barDir val="col"/>
        <c:grouping val="percentStacked"/>
        <c:varyColors val="0"/>
        <c:ser>
          <c:idx val="0"/>
          <c:order val="0"/>
          <c:tx>
            <c:strRef>
              <c:f>Sheet1!$B$1</c:f>
              <c:strCache>
                <c:ptCount val="1"/>
                <c:pt idx="0">
                  <c:v>Low (0-4)</c:v>
                </c:pt>
              </c:strCache>
            </c:strRef>
          </c:tx>
          <c:spPr>
            <a:solidFill>
              <a:srgbClr val="FF000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Feb '22 
(S1)</c:v>
                </c:pt>
                <c:pt idx="1">
                  <c:v>Apr '22
(S2)</c:v>
                </c:pt>
                <c:pt idx="2">
                  <c:v>Sept '22 
(S3)</c:v>
                </c:pt>
                <c:pt idx="3">
                  <c:v>Nov '22
(S4)</c:v>
                </c:pt>
                <c:pt idx="4">
                  <c:v>Dec '22
(S5)</c:v>
                </c:pt>
                <c:pt idx="5">
                  <c:v>Mar '23 
(S6)</c:v>
                </c:pt>
              </c:strCache>
            </c:strRef>
          </c:cat>
          <c:val>
            <c:numRef>
              <c:f>Sheet1!$B$2:$B$7</c:f>
              <c:numCache>
                <c:formatCode>0%</c:formatCode>
                <c:ptCount val="6"/>
                <c:pt idx="0">
                  <c:v>0.13</c:v>
                </c:pt>
                <c:pt idx="1">
                  <c:v>0.14000000000000001</c:v>
                </c:pt>
                <c:pt idx="2">
                  <c:v>0.16</c:v>
                </c:pt>
                <c:pt idx="3">
                  <c:v>0.15010720356634799</c:v>
                </c:pt>
                <c:pt idx="4">
                  <c:v>0.151115622013787</c:v>
                </c:pt>
                <c:pt idx="5">
                  <c:v>0.16</c:v>
                </c:pt>
              </c:numCache>
            </c:numRef>
          </c:val>
          <c:extLst>
            <c:ext xmlns:c16="http://schemas.microsoft.com/office/drawing/2014/chart" uri="{C3380CC4-5D6E-409C-BE32-E72D297353CC}">
              <c16:uniqueId val="{00000000-B3B3-446C-9B67-EAAB730F6D0F}"/>
            </c:ext>
          </c:extLst>
        </c:ser>
        <c:ser>
          <c:idx val="1"/>
          <c:order val="1"/>
          <c:tx>
            <c:strRef>
              <c:f>Sheet1!$C$1</c:f>
              <c:strCache>
                <c:ptCount val="1"/>
                <c:pt idx="0">
                  <c:v>Medium (5-6)</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Feb '22 
(S1)</c:v>
                </c:pt>
                <c:pt idx="1">
                  <c:v>Apr '22
(S2)</c:v>
                </c:pt>
                <c:pt idx="2">
                  <c:v>Sept '22 
(S3)</c:v>
                </c:pt>
                <c:pt idx="3">
                  <c:v>Nov '22
(S4)</c:v>
                </c:pt>
                <c:pt idx="4">
                  <c:v>Dec '22
(S5)</c:v>
                </c:pt>
                <c:pt idx="5">
                  <c:v>Mar '23 
(S6)</c:v>
                </c:pt>
              </c:strCache>
            </c:strRef>
          </c:cat>
          <c:val>
            <c:numRef>
              <c:f>Sheet1!$C$2:$C$7</c:f>
              <c:numCache>
                <c:formatCode>0%</c:formatCode>
                <c:ptCount val="6"/>
                <c:pt idx="0">
                  <c:v>0.21</c:v>
                </c:pt>
                <c:pt idx="1">
                  <c:v>0.23</c:v>
                </c:pt>
                <c:pt idx="2">
                  <c:v>0.24</c:v>
                </c:pt>
                <c:pt idx="3">
                  <c:v>0.23</c:v>
                </c:pt>
                <c:pt idx="4">
                  <c:v>0.23</c:v>
                </c:pt>
                <c:pt idx="5">
                  <c:v>0.21</c:v>
                </c:pt>
              </c:numCache>
            </c:numRef>
          </c:val>
          <c:extLst>
            <c:ext xmlns:c16="http://schemas.microsoft.com/office/drawing/2014/chart" uri="{C3380CC4-5D6E-409C-BE32-E72D297353CC}">
              <c16:uniqueId val="{00000001-B3B3-446C-9B67-EAAB730F6D0F}"/>
            </c:ext>
          </c:extLst>
        </c:ser>
        <c:ser>
          <c:idx val="2"/>
          <c:order val="2"/>
          <c:tx>
            <c:strRef>
              <c:f>Sheet1!$D$1</c:f>
              <c:strCache>
                <c:ptCount val="1"/>
                <c:pt idx="0">
                  <c:v>High (7-8)</c:v>
                </c:pt>
              </c:strCache>
            </c:strRef>
          </c:tx>
          <c:spPr>
            <a:solidFill>
              <a:schemeClr val="tx1">
                <a:lumMod val="25000"/>
                <a:lumOff val="75000"/>
              </a:schemeClr>
            </a:solidFill>
            <a:ln>
              <a:noFill/>
            </a:ln>
            <a:effectLst/>
          </c:spPr>
          <c:invertIfNegative val="0"/>
          <c:dPt>
            <c:idx val="0"/>
            <c:invertIfNegative val="0"/>
            <c:bubble3D val="0"/>
            <c:spPr>
              <a:solidFill>
                <a:srgbClr val="6DD5CE"/>
              </a:solidFill>
              <a:ln>
                <a:noFill/>
              </a:ln>
              <a:effectLst/>
            </c:spPr>
            <c:extLst>
              <c:ext xmlns:c16="http://schemas.microsoft.com/office/drawing/2014/chart" uri="{C3380CC4-5D6E-409C-BE32-E72D297353CC}">
                <c16:uniqueId val="{00000003-B3B3-446C-9B67-EAAB730F6D0F}"/>
              </c:ext>
            </c:extLst>
          </c:dPt>
          <c:dPt>
            <c:idx val="1"/>
            <c:invertIfNegative val="0"/>
            <c:bubble3D val="0"/>
            <c:spPr>
              <a:solidFill>
                <a:srgbClr val="6DD5CE"/>
              </a:solidFill>
              <a:ln>
                <a:noFill/>
              </a:ln>
              <a:effectLst/>
            </c:spPr>
            <c:extLst>
              <c:ext xmlns:c16="http://schemas.microsoft.com/office/drawing/2014/chart" uri="{C3380CC4-5D6E-409C-BE32-E72D297353CC}">
                <c16:uniqueId val="{00000005-B3B3-446C-9B67-EAAB730F6D0F}"/>
              </c:ext>
            </c:extLst>
          </c:dPt>
          <c:dPt>
            <c:idx val="2"/>
            <c:invertIfNegative val="0"/>
            <c:bubble3D val="0"/>
            <c:spPr>
              <a:solidFill>
                <a:srgbClr val="6DD5CE"/>
              </a:solidFill>
              <a:ln>
                <a:noFill/>
              </a:ln>
              <a:effectLst/>
            </c:spPr>
            <c:extLst>
              <c:ext xmlns:c16="http://schemas.microsoft.com/office/drawing/2014/chart" uri="{C3380CC4-5D6E-409C-BE32-E72D297353CC}">
                <c16:uniqueId val="{00000007-B3B3-446C-9B67-EAAB730F6D0F}"/>
              </c:ext>
            </c:extLst>
          </c:dPt>
          <c:dPt>
            <c:idx val="3"/>
            <c:invertIfNegative val="0"/>
            <c:bubble3D val="0"/>
            <c:spPr>
              <a:solidFill>
                <a:srgbClr val="6DD5CE"/>
              </a:solidFill>
              <a:ln>
                <a:noFill/>
              </a:ln>
              <a:effectLst/>
            </c:spPr>
            <c:extLst>
              <c:ext xmlns:c16="http://schemas.microsoft.com/office/drawing/2014/chart" uri="{C3380CC4-5D6E-409C-BE32-E72D297353CC}">
                <c16:uniqueId val="{00000009-B3B3-446C-9B67-EAAB730F6D0F}"/>
              </c:ext>
            </c:extLst>
          </c:dPt>
          <c:dPt>
            <c:idx val="4"/>
            <c:invertIfNegative val="0"/>
            <c:bubble3D val="0"/>
            <c:spPr>
              <a:solidFill>
                <a:srgbClr val="6DD5CE"/>
              </a:solidFill>
              <a:ln>
                <a:noFill/>
              </a:ln>
              <a:effectLst/>
            </c:spPr>
            <c:extLst>
              <c:ext xmlns:c16="http://schemas.microsoft.com/office/drawing/2014/chart" uri="{C3380CC4-5D6E-409C-BE32-E72D297353CC}">
                <c16:uniqueId val="{0000000B-B3B3-446C-9B67-EAAB730F6D0F}"/>
              </c:ext>
            </c:extLst>
          </c:dPt>
          <c:dPt>
            <c:idx val="5"/>
            <c:invertIfNegative val="0"/>
            <c:bubble3D val="0"/>
            <c:spPr>
              <a:solidFill>
                <a:srgbClr val="6DD5CE"/>
              </a:solidFill>
              <a:ln>
                <a:noFill/>
              </a:ln>
              <a:effectLst/>
            </c:spPr>
            <c:extLst>
              <c:ext xmlns:c16="http://schemas.microsoft.com/office/drawing/2014/chart" uri="{C3380CC4-5D6E-409C-BE32-E72D297353CC}">
                <c16:uniqueId val="{0000000D-B3B3-446C-9B67-EAAB730F6D0F}"/>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Feb '22 
(S1)</c:v>
                </c:pt>
                <c:pt idx="1">
                  <c:v>Apr '22
(S2)</c:v>
                </c:pt>
                <c:pt idx="2">
                  <c:v>Sept '22 
(S3)</c:v>
                </c:pt>
                <c:pt idx="3">
                  <c:v>Nov '22
(S4)</c:v>
                </c:pt>
                <c:pt idx="4">
                  <c:v>Dec '22
(S5)</c:v>
                </c:pt>
                <c:pt idx="5">
                  <c:v>Mar '23 
(S6)</c:v>
                </c:pt>
              </c:strCache>
            </c:strRef>
          </c:cat>
          <c:val>
            <c:numRef>
              <c:f>Sheet1!$D$2:$D$7</c:f>
              <c:numCache>
                <c:formatCode>0%</c:formatCode>
                <c:ptCount val="6"/>
                <c:pt idx="0">
                  <c:v>0.44</c:v>
                </c:pt>
                <c:pt idx="1">
                  <c:v>0.44</c:v>
                </c:pt>
                <c:pt idx="2">
                  <c:v>0.43</c:v>
                </c:pt>
                <c:pt idx="3">
                  <c:v>0.46</c:v>
                </c:pt>
                <c:pt idx="4">
                  <c:v>0.43</c:v>
                </c:pt>
                <c:pt idx="5">
                  <c:v>0.43</c:v>
                </c:pt>
              </c:numCache>
            </c:numRef>
          </c:val>
          <c:extLst>
            <c:ext xmlns:c16="http://schemas.microsoft.com/office/drawing/2014/chart" uri="{C3380CC4-5D6E-409C-BE32-E72D297353CC}">
              <c16:uniqueId val="{0000000E-B3B3-446C-9B67-EAAB730F6D0F}"/>
            </c:ext>
          </c:extLst>
        </c:ser>
        <c:ser>
          <c:idx val="3"/>
          <c:order val="3"/>
          <c:tx>
            <c:strRef>
              <c:f>Sheet1!$E$1</c:f>
              <c:strCache>
                <c:ptCount val="1"/>
                <c:pt idx="0">
                  <c:v>Very high (9-10)</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Feb '22 
(S1)</c:v>
                </c:pt>
                <c:pt idx="1">
                  <c:v>Apr '22
(S2)</c:v>
                </c:pt>
                <c:pt idx="2">
                  <c:v>Sept '22 
(S3)</c:v>
                </c:pt>
                <c:pt idx="3">
                  <c:v>Nov '22
(S4)</c:v>
                </c:pt>
                <c:pt idx="4">
                  <c:v>Dec '22
(S5)</c:v>
                </c:pt>
                <c:pt idx="5">
                  <c:v>Mar '23 
(S6)</c:v>
                </c:pt>
              </c:strCache>
            </c:strRef>
          </c:cat>
          <c:val>
            <c:numRef>
              <c:f>Sheet1!$E$2:$E$7</c:f>
              <c:numCache>
                <c:formatCode>0%</c:formatCode>
                <c:ptCount val="6"/>
                <c:pt idx="0">
                  <c:v>0.22</c:v>
                </c:pt>
                <c:pt idx="1">
                  <c:v>0.19</c:v>
                </c:pt>
                <c:pt idx="2">
                  <c:v>0.17286028087842301</c:v>
                </c:pt>
                <c:pt idx="3">
                  <c:v>0.156660413478867</c:v>
                </c:pt>
                <c:pt idx="4">
                  <c:v>0.18416821028569899</c:v>
                </c:pt>
                <c:pt idx="5">
                  <c:v>0.2</c:v>
                </c:pt>
              </c:numCache>
            </c:numRef>
          </c:val>
          <c:extLst>
            <c:ext xmlns:c16="http://schemas.microsoft.com/office/drawing/2014/chart" uri="{C3380CC4-5D6E-409C-BE32-E72D297353CC}">
              <c16:uniqueId val="{0000000F-B3B3-446C-9B67-EAAB730F6D0F}"/>
            </c:ext>
          </c:extLst>
        </c:ser>
        <c:dLbls>
          <c:showLegendKey val="0"/>
          <c:showVal val="0"/>
          <c:showCatName val="0"/>
          <c:showSerName val="0"/>
          <c:showPercent val="0"/>
          <c:showBubbleSize val="0"/>
        </c:dLbls>
        <c:gapWidth val="75"/>
        <c:overlap val="100"/>
        <c:axId val="1948619855"/>
        <c:axId val="1948612367"/>
      </c:barChart>
      <c:catAx>
        <c:axId val="1948619855"/>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crossAx val="1948612367"/>
        <c:crosses val="autoZero"/>
        <c:auto val="1"/>
        <c:lblAlgn val="ctr"/>
        <c:lblOffset val="100"/>
        <c:noMultiLvlLbl val="0"/>
      </c:catAx>
      <c:valAx>
        <c:axId val="1948612367"/>
        <c:scaling>
          <c:orientation val="minMax"/>
        </c:scaling>
        <c:delete val="1"/>
        <c:axPos val="l"/>
        <c:numFmt formatCode="0%" sourceLinked="1"/>
        <c:majorTickMark val="out"/>
        <c:minorTickMark val="none"/>
        <c:tickLblPos val="nextTo"/>
        <c:crossAx val="1948619855"/>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125365757406187E-2"/>
          <c:y val="2.5759092929603704E-2"/>
          <c:w val="0.90211666573191196"/>
          <c:h val="0.83927835801255679"/>
        </c:manualLayout>
      </c:layout>
      <c:barChart>
        <c:barDir val="col"/>
        <c:grouping val="percentStacked"/>
        <c:varyColors val="0"/>
        <c:ser>
          <c:idx val="0"/>
          <c:order val="0"/>
          <c:tx>
            <c:strRef>
              <c:f>Sheet1!$B$1</c:f>
              <c:strCache>
                <c:ptCount val="1"/>
                <c:pt idx="0">
                  <c:v>Very low (0-1)</c:v>
                </c:pt>
              </c:strCache>
            </c:strRef>
          </c:tx>
          <c:spPr>
            <a:solidFill>
              <a:srgbClr val="00969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Feb '22 
(S1)</c:v>
                </c:pt>
                <c:pt idx="1">
                  <c:v>Apr '22
(S2)</c:v>
                </c:pt>
                <c:pt idx="2">
                  <c:v>Sept '22 
(S3)</c:v>
                </c:pt>
                <c:pt idx="3">
                  <c:v>Nov '22
(S4)</c:v>
                </c:pt>
                <c:pt idx="4">
                  <c:v>Dec '22
(S5)</c:v>
                </c:pt>
                <c:pt idx="5">
                  <c:v>Mar '23 
(S6)</c:v>
                </c:pt>
              </c:strCache>
            </c:strRef>
          </c:cat>
          <c:val>
            <c:numRef>
              <c:f>Sheet1!$B$2:$B$7</c:f>
              <c:numCache>
                <c:formatCode>0%</c:formatCode>
                <c:ptCount val="6"/>
                <c:pt idx="0">
                  <c:v>0.24</c:v>
                </c:pt>
                <c:pt idx="1">
                  <c:v>0.24</c:v>
                </c:pt>
                <c:pt idx="2">
                  <c:v>0.212072706620933</c:v>
                </c:pt>
                <c:pt idx="3">
                  <c:v>0.19933525940267299</c:v>
                </c:pt>
                <c:pt idx="4">
                  <c:v>0.23886319341472301</c:v>
                </c:pt>
                <c:pt idx="5">
                  <c:v>0.24</c:v>
                </c:pt>
              </c:numCache>
            </c:numRef>
          </c:val>
          <c:extLst>
            <c:ext xmlns:c16="http://schemas.microsoft.com/office/drawing/2014/chart" uri="{C3380CC4-5D6E-409C-BE32-E72D297353CC}">
              <c16:uniqueId val="{00000000-75D0-47C4-9219-F918B5BAF49D}"/>
            </c:ext>
          </c:extLst>
        </c:ser>
        <c:ser>
          <c:idx val="1"/>
          <c:order val="1"/>
          <c:tx>
            <c:strRef>
              <c:f>Sheet1!$C$1</c:f>
              <c:strCache>
                <c:ptCount val="1"/>
                <c:pt idx="0">
                  <c:v>Low (2-3)</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Feb '22 
(S1)</c:v>
                </c:pt>
                <c:pt idx="1">
                  <c:v>Apr '22
(S2)</c:v>
                </c:pt>
                <c:pt idx="2">
                  <c:v>Sept '22 
(S3)</c:v>
                </c:pt>
                <c:pt idx="3">
                  <c:v>Nov '22
(S4)</c:v>
                </c:pt>
                <c:pt idx="4">
                  <c:v>Dec '22
(S5)</c:v>
                </c:pt>
                <c:pt idx="5">
                  <c:v>Mar '23 
(S6)</c:v>
                </c:pt>
              </c:strCache>
            </c:strRef>
          </c:cat>
          <c:val>
            <c:numRef>
              <c:f>Sheet1!$C$2:$C$7</c:f>
              <c:numCache>
                <c:formatCode>0%</c:formatCode>
                <c:ptCount val="6"/>
                <c:pt idx="0">
                  <c:v>0.17</c:v>
                </c:pt>
                <c:pt idx="1">
                  <c:v>0.18</c:v>
                </c:pt>
                <c:pt idx="2">
                  <c:v>0.17</c:v>
                </c:pt>
                <c:pt idx="3">
                  <c:v>0.18</c:v>
                </c:pt>
                <c:pt idx="4">
                  <c:v>0.16</c:v>
                </c:pt>
                <c:pt idx="5">
                  <c:v>0.18</c:v>
                </c:pt>
              </c:numCache>
            </c:numRef>
          </c:val>
          <c:extLst>
            <c:ext xmlns:c16="http://schemas.microsoft.com/office/drawing/2014/chart" uri="{C3380CC4-5D6E-409C-BE32-E72D297353CC}">
              <c16:uniqueId val="{00000001-75D0-47C4-9219-F918B5BAF49D}"/>
            </c:ext>
          </c:extLst>
        </c:ser>
        <c:ser>
          <c:idx val="2"/>
          <c:order val="2"/>
          <c:tx>
            <c:strRef>
              <c:f>Sheet1!$D$1</c:f>
              <c:strCache>
                <c:ptCount val="1"/>
                <c:pt idx="0">
                  <c:v>Medium (4-5)</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Feb '22 
(S1)</c:v>
                </c:pt>
                <c:pt idx="1">
                  <c:v>Apr '22
(S2)</c:v>
                </c:pt>
                <c:pt idx="2">
                  <c:v>Sept '22 
(S3)</c:v>
                </c:pt>
                <c:pt idx="3">
                  <c:v>Nov '22
(S4)</c:v>
                </c:pt>
                <c:pt idx="4">
                  <c:v>Dec '22
(S5)</c:v>
                </c:pt>
                <c:pt idx="5">
                  <c:v>Mar '23 
(S6)</c:v>
                </c:pt>
              </c:strCache>
            </c:strRef>
          </c:cat>
          <c:val>
            <c:numRef>
              <c:f>Sheet1!$D$2:$D$7</c:f>
              <c:numCache>
                <c:formatCode>0%</c:formatCode>
                <c:ptCount val="6"/>
                <c:pt idx="0">
                  <c:v>0.2</c:v>
                </c:pt>
                <c:pt idx="1">
                  <c:v>0.18</c:v>
                </c:pt>
                <c:pt idx="2">
                  <c:v>0.19</c:v>
                </c:pt>
                <c:pt idx="3">
                  <c:v>0.19</c:v>
                </c:pt>
                <c:pt idx="4">
                  <c:v>0.18</c:v>
                </c:pt>
                <c:pt idx="5">
                  <c:v>0.17</c:v>
                </c:pt>
              </c:numCache>
            </c:numRef>
          </c:val>
          <c:extLst>
            <c:ext xmlns:c16="http://schemas.microsoft.com/office/drawing/2014/chart" uri="{C3380CC4-5D6E-409C-BE32-E72D297353CC}">
              <c16:uniqueId val="{00000002-75D0-47C4-9219-F918B5BAF49D}"/>
            </c:ext>
          </c:extLst>
        </c:ser>
        <c:ser>
          <c:idx val="3"/>
          <c:order val="3"/>
          <c:tx>
            <c:strRef>
              <c:f>Sheet1!$E$1</c:f>
              <c:strCache>
                <c:ptCount val="1"/>
                <c:pt idx="0">
                  <c:v>High (6-10)</c:v>
                </c:pt>
              </c:strCache>
            </c:strRef>
          </c:tx>
          <c:spPr>
            <a:solidFill>
              <a:srgbClr val="FF0000"/>
            </a:solidFill>
            <a:ln>
              <a:noFill/>
            </a:ln>
            <a:effectLst/>
          </c:spPr>
          <c:invertIfNegative val="0"/>
          <c:dPt>
            <c:idx val="0"/>
            <c:invertIfNegative val="0"/>
            <c:bubble3D val="0"/>
            <c:extLst>
              <c:ext xmlns:c16="http://schemas.microsoft.com/office/drawing/2014/chart" uri="{C3380CC4-5D6E-409C-BE32-E72D297353CC}">
                <c16:uniqueId val="{00000003-75D0-47C4-9219-F918B5BAF49D}"/>
              </c:ext>
            </c:extLst>
          </c:dPt>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Feb '22 
(S1)</c:v>
                </c:pt>
                <c:pt idx="1">
                  <c:v>Apr '22
(S2)</c:v>
                </c:pt>
                <c:pt idx="2">
                  <c:v>Sept '22 
(S3)</c:v>
                </c:pt>
                <c:pt idx="3">
                  <c:v>Nov '22
(S4)</c:v>
                </c:pt>
                <c:pt idx="4">
                  <c:v>Dec '22
(S5)</c:v>
                </c:pt>
                <c:pt idx="5">
                  <c:v>Mar '23 
(S6)</c:v>
                </c:pt>
              </c:strCache>
            </c:strRef>
          </c:cat>
          <c:val>
            <c:numRef>
              <c:f>Sheet1!$E$2:$E$7</c:f>
              <c:numCache>
                <c:formatCode>0%</c:formatCode>
                <c:ptCount val="6"/>
                <c:pt idx="0">
                  <c:v>0.39</c:v>
                </c:pt>
                <c:pt idx="1">
                  <c:v>0.4</c:v>
                </c:pt>
                <c:pt idx="2">
                  <c:v>0.43320390242123302</c:v>
                </c:pt>
                <c:pt idx="3">
                  <c:v>0.43440679628231099</c:v>
                </c:pt>
                <c:pt idx="4">
                  <c:v>0.415586212987271</c:v>
                </c:pt>
                <c:pt idx="5">
                  <c:v>0.41</c:v>
                </c:pt>
              </c:numCache>
            </c:numRef>
          </c:val>
          <c:extLst>
            <c:ext xmlns:c16="http://schemas.microsoft.com/office/drawing/2014/chart" uri="{C3380CC4-5D6E-409C-BE32-E72D297353CC}">
              <c16:uniqueId val="{00000004-75D0-47C4-9219-F918B5BAF49D}"/>
            </c:ext>
          </c:extLst>
        </c:ser>
        <c:dLbls>
          <c:showLegendKey val="0"/>
          <c:showVal val="0"/>
          <c:showCatName val="0"/>
          <c:showSerName val="0"/>
          <c:showPercent val="0"/>
          <c:showBubbleSize val="0"/>
        </c:dLbls>
        <c:gapWidth val="75"/>
        <c:overlap val="100"/>
        <c:axId val="1948619855"/>
        <c:axId val="1948612367"/>
      </c:barChart>
      <c:catAx>
        <c:axId val="1948619855"/>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crossAx val="1948612367"/>
        <c:crosses val="autoZero"/>
        <c:auto val="1"/>
        <c:lblAlgn val="ctr"/>
        <c:lblOffset val="100"/>
        <c:noMultiLvlLbl val="0"/>
      </c:catAx>
      <c:valAx>
        <c:axId val="1948612367"/>
        <c:scaling>
          <c:orientation val="minMax"/>
        </c:scaling>
        <c:delete val="1"/>
        <c:axPos val="l"/>
        <c:numFmt formatCode="0%" sourceLinked="1"/>
        <c:majorTickMark val="none"/>
        <c:minorTickMark val="none"/>
        <c:tickLblPos val="nextTo"/>
        <c:crossAx val="1948619855"/>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481098363469492E-2"/>
          <c:y val="2.5759092929603704E-2"/>
          <c:w val="0.77401362739094692"/>
          <c:h val="0.83398571110357722"/>
        </c:manualLayout>
      </c:layout>
      <c:barChart>
        <c:barDir val="col"/>
        <c:grouping val="percentStacked"/>
        <c:varyColors val="0"/>
        <c:ser>
          <c:idx val="0"/>
          <c:order val="0"/>
          <c:tx>
            <c:strRef>
              <c:f>Sheet1!$B$1</c:f>
              <c:strCache>
                <c:ptCount val="1"/>
                <c:pt idx="0">
                  <c:v>Not worthwhile (0-4)</c:v>
                </c:pt>
              </c:strCache>
            </c:strRef>
          </c:tx>
          <c:spPr>
            <a:solidFill>
              <a:srgbClr val="FF000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c:f>
              <c:strCache>
                <c:ptCount val="1"/>
                <c:pt idx="0">
                  <c:v>Greater Manchester 
March (S6)</c:v>
                </c:pt>
              </c:strCache>
            </c:strRef>
          </c:cat>
          <c:val>
            <c:numRef>
              <c:f>Sheet1!$B$2:$B$2</c:f>
              <c:numCache>
                <c:formatCode>0%</c:formatCode>
                <c:ptCount val="1"/>
                <c:pt idx="0">
                  <c:v>0.13</c:v>
                </c:pt>
              </c:numCache>
            </c:numRef>
          </c:val>
          <c:extLst>
            <c:ext xmlns:c16="http://schemas.microsoft.com/office/drawing/2014/chart" uri="{C3380CC4-5D6E-409C-BE32-E72D297353CC}">
              <c16:uniqueId val="{00000000-E89A-42B1-823C-658B0400EF2A}"/>
            </c:ext>
          </c:extLst>
        </c:ser>
        <c:ser>
          <c:idx val="1"/>
          <c:order val="1"/>
          <c:tx>
            <c:strRef>
              <c:f>Sheet1!$C$1</c:f>
              <c:strCache>
                <c:ptCount val="1"/>
                <c:pt idx="0">
                  <c:v>Neither/nor (5-6)</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c:f>
              <c:strCache>
                <c:ptCount val="1"/>
                <c:pt idx="0">
                  <c:v>Greater Manchester 
March (S6)</c:v>
                </c:pt>
              </c:strCache>
            </c:strRef>
          </c:cat>
          <c:val>
            <c:numRef>
              <c:f>Sheet1!$C$2:$C$2</c:f>
              <c:numCache>
                <c:formatCode>0%</c:formatCode>
                <c:ptCount val="1"/>
                <c:pt idx="0">
                  <c:v>0.21</c:v>
                </c:pt>
              </c:numCache>
            </c:numRef>
          </c:val>
          <c:extLst>
            <c:ext xmlns:c16="http://schemas.microsoft.com/office/drawing/2014/chart" uri="{C3380CC4-5D6E-409C-BE32-E72D297353CC}">
              <c16:uniqueId val="{00000001-E89A-42B1-823C-658B0400EF2A}"/>
            </c:ext>
          </c:extLst>
        </c:ser>
        <c:ser>
          <c:idx val="2"/>
          <c:order val="2"/>
          <c:tx>
            <c:strRef>
              <c:f>Sheet1!$D$1</c:f>
              <c:strCache>
                <c:ptCount val="1"/>
                <c:pt idx="0">
                  <c:v>Quite worthwhile (7-8)</c:v>
                </c:pt>
              </c:strCache>
            </c:strRef>
          </c:tx>
          <c:spPr>
            <a:solidFill>
              <a:schemeClr val="tx1">
                <a:lumMod val="25000"/>
                <a:lumOff val="75000"/>
              </a:schemeClr>
            </a:solidFill>
            <a:ln>
              <a:noFill/>
            </a:ln>
            <a:effectLst/>
          </c:spPr>
          <c:invertIfNegative val="0"/>
          <c:dPt>
            <c:idx val="0"/>
            <c:invertIfNegative val="0"/>
            <c:bubble3D val="0"/>
            <c:spPr>
              <a:solidFill>
                <a:srgbClr val="6DD5CE"/>
              </a:solidFill>
              <a:ln>
                <a:noFill/>
              </a:ln>
              <a:effectLst/>
            </c:spPr>
            <c:extLst>
              <c:ext xmlns:c16="http://schemas.microsoft.com/office/drawing/2014/chart" uri="{C3380CC4-5D6E-409C-BE32-E72D297353CC}">
                <c16:uniqueId val="{00000000-8C79-4982-9F2A-0A9E3DE3965B}"/>
              </c:ext>
            </c:extLst>
          </c:dPt>
          <c:dPt>
            <c:idx val="2"/>
            <c:invertIfNegative val="0"/>
            <c:bubble3D val="0"/>
            <c:spPr>
              <a:solidFill>
                <a:srgbClr val="6DD5CE"/>
              </a:solidFill>
              <a:ln>
                <a:noFill/>
              </a:ln>
              <a:effectLst/>
            </c:spPr>
            <c:extLst>
              <c:ext xmlns:c16="http://schemas.microsoft.com/office/drawing/2014/chart" uri="{C3380CC4-5D6E-409C-BE32-E72D297353CC}">
                <c16:uniqueId val="{00000004-470B-4999-AD93-CD3F18BF8440}"/>
              </c:ext>
            </c:extLst>
          </c:dPt>
          <c:dPt>
            <c:idx val="3"/>
            <c:invertIfNegative val="0"/>
            <c:bubble3D val="0"/>
            <c:spPr>
              <a:solidFill>
                <a:srgbClr val="6DD5CE"/>
              </a:solidFill>
              <a:ln>
                <a:noFill/>
              </a:ln>
              <a:effectLst/>
            </c:spPr>
            <c:extLst>
              <c:ext xmlns:c16="http://schemas.microsoft.com/office/drawing/2014/chart" uri="{C3380CC4-5D6E-409C-BE32-E72D297353CC}">
                <c16:uniqueId val="{00000006-7BBD-43FE-A6F8-CE24762D8935}"/>
              </c:ext>
            </c:extLst>
          </c:dPt>
          <c:dPt>
            <c:idx val="4"/>
            <c:invertIfNegative val="0"/>
            <c:bubble3D val="0"/>
            <c:spPr>
              <a:solidFill>
                <a:srgbClr val="6DD5CE"/>
              </a:solidFill>
              <a:ln>
                <a:noFill/>
              </a:ln>
              <a:effectLst/>
            </c:spPr>
            <c:extLst>
              <c:ext xmlns:c16="http://schemas.microsoft.com/office/drawing/2014/chart" uri="{C3380CC4-5D6E-409C-BE32-E72D297353CC}">
                <c16:uniqueId val="{00000008-D6F3-4122-9EC6-92D7A27DE411}"/>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c:f>
              <c:strCache>
                <c:ptCount val="1"/>
                <c:pt idx="0">
                  <c:v>Greater Manchester 
March (S6)</c:v>
                </c:pt>
              </c:strCache>
            </c:strRef>
          </c:cat>
          <c:val>
            <c:numRef>
              <c:f>Sheet1!$D$2:$D$2</c:f>
              <c:numCache>
                <c:formatCode>0%</c:formatCode>
                <c:ptCount val="1"/>
                <c:pt idx="0">
                  <c:v>0.39</c:v>
                </c:pt>
              </c:numCache>
            </c:numRef>
          </c:val>
          <c:extLst>
            <c:ext xmlns:c16="http://schemas.microsoft.com/office/drawing/2014/chart" uri="{C3380CC4-5D6E-409C-BE32-E72D297353CC}">
              <c16:uniqueId val="{00000002-E89A-42B1-823C-658B0400EF2A}"/>
            </c:ext>
          </c:extLst>
        </c:ser>
        <c:ser>
          <c:idx val="3"/>
          <c:order val="3"/>
          <c:tx>
            <c:strRef>
              <c:f>Sheet1!$E$1</c:f>
              <c:strCache>
                <c:ptCount val="1"/>
                <c:pt idx="0">
                  <c:v>Very worthwhile (9-10)</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c:f>
              <c:strCache>
                <c:ptCount val="1"/>
                <c:pt idx="0">
                  <c:v>Greater Manchester 
March (S6)</c:v>
                </c:pt>
              </c:strCache>
            </c:strRef>
          </c:cat>
          <c:val>
            <c:numRef>
              <c:f>Sheet1!$E$2:$E$2</c:f>
              <c:numCache>
                <c:formatCode>0%</c:formatCode>
                <c:ptCount val="1"/>
                <c:pt idx="0">
                  <c:v>0.26</c:v>
                </c:pt>
              </c:numCache>
            </c:numRef>
          </c:val>
          <c:extLst>
            <c:ext xmlns:c16="http://schemas.microsoft.com/office/drawing/2014/chart" uri="{C3380CC4-5D6E-409C-BE32-E72D297353CC}">
              <c16:uniqueId val="{00000001-48F3-4073-AB3F-8B778662BEDC}"/>
            </c:ext>
          </c:extLst>
        </c:ser>
        <c:dLbls>
          <c:showLegendKey val="0"/>
          <c:showVal val="0"/>
          <c:showCatName val="0"/>
          <c:showSerName val="0"/>
          <c:showPercent val="0"/>
          <c:showBubbleSize val="0"/>
        </c:dLbls>
        <c:gapWidth val="75"/>
        <c:overlap val="100"/>
        <c:axId val="1948619855"/>
        <c:axId val="1948612367"/>
      </c:barChart>
      <c:catAx>
        <c:axId val="1948619855"/>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crossAx val="1948612367"/>
        <c:crosses val="autoZero"/>
        <c:auto val="1"/>
        <c:lblAlgn val="ctr"/>
        <c:lblOffset val="100"/>
        <c:noMultiLvlLbl val="0"/>
      </c:catAx>
      <c:valAx>
        <c:axId val="1948612367"/>
        <c:scaling>
          <c:orientation val="minMax"/>
        </c:scaling>
        <c:delete val="1"/>
        <c:axPos val="l"/>
        <c:numFmt formatCode="0%" sourceLinked="1"/>
        <c:majorTickMark val="out"/>
        <c:minorTickMark val="none"/>
        <c:tickLblPos val="nextTo"/>
        <c:crossAx val="1948619855"/>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60712180475051E-2"/>
          <c:y val="0"/>
          <c:w val="0.97924327988417381"/>
          <c:h val="0.76263889401797991"/>
        </c:manualLayout>
      </c:layout>
      <c:barChart>
        <c:barDir val="col"/>
        <c:grouping val="percentStacked"/>
        <c:varyColors val="0"/>
        <c:ser>
          <c:idx val="0"/>
          <c:order val="0"/>
          <c:tx>
            <c:strRef>
              <c:f>Sheet1!$B$1</c:f>
              <c:strCache>
                <c:ptCount val="1"/>
                <c:pt idx="0">
                  <c:v>Don't know / Prefer not to say</c:v>
                </c:pt>
              </c:strCache>
            </c:strRef>
          </c:tx>
          <c:spPr>
            <a:solidFill>
              <a:srgbClr val="E7E6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Greater Manchester -
Mortgage holders</c:v>
                </c:pt>
                <c:pt idx="1">
                  <c:v>GB Benchmarking -
Mortgage holders</c:v>
                </c:pt>
                <c:pt idx="2">
                  <c:v>Greater Manchester -
Renters</c:v>
                </c:pt>
                <c:pt idx="3">
                  <c:v>GB Benchmarking -
Renters</c:v>
                </c:pt>
              </c:strCache>
            </c:strRef>
          </c:cat>
          <c:val>
            <c:numRef>
              <c:f>Sheet1!$B$2:$B$5</c:f>
              <c:numCache>
                <c:formatCode>0%</c:formatCode>
                <c:ptCount val="4"/>
                <c:pt idx="0">
                  <c:v>0.01</c:v>
                </c:pt>
                <c:pt idx="1">
                  <c:v>0.1</c:v>
                </c:pt>
                <c:pt idx="2">
                  <c:v>0.02</c:v>
                </c:pt>
                <c:pt idx="3">
                  <c:v>0.11</c:v>
                </c:pt>
              </c:numCache>
            </c:numRef>
          </c:val>
          <c:extLst>
            <c:ext xmlns:c16="http://schemas.microsoft.com/office/drawing/2014/chart" uri="{C3380CC4-5D6E-409C-BE32-E72D297353CC}">
              <c16:uniqueId val="{00000000-DE57-43A1-A756-EFCED19BB121}"/>
            </c:ext>
          </c:extLst>
        </c:ser>
        <c:ser>
          <c:idx val="1"/>
          <c:order val="1"/>
          <c:tx>
            <c:strRef>
              <c:f>Sheet1!$C$1</c:f>
              <c:strCache>
                <c:ptCount val="1"/>
                <c:pt idx="0">
                  <c:v>Very difficult</c:v>
                </c:pt>
              </c:strCache>
            </c:strRef>
          </c:tx>
          <c:spPr>
            <a:solidFill>
              <a:srgbClr val="FA0000"/>
            </a:solidFill>
            <a:ln>
              <a:noFill/>
            </a:ln>
            <a:effectLst/>
          </c:spPr>
          <c:invertIfNegative val="0"/>
          <c:dLbls>
            <c:dLbl>
              <c:idx val="0"/>
              <c:layout>
                <c:manualLayout>
                  <c:x val="-4.2864703734914633E-2"/>
                  <c:y val="-2.6954257987479502E-3"/>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6.0485223826872214E-2"/>
                      <c:h val="5.4151104296848301E-2"/>
                    </c:manualLayout>
                  </c15:layout>
                </c:ext>
                <c:ext xmlns:c16="http://schemas.microsoft.com/office/drawing/2014/chart" uri="{C3380CC4-5D6E-409C-BE32-E72D297353CC}">
                  <c16:uniqueId val="{00000000-B64E-4F10-8221-69D717749A46}"/>
                </c:ext>
              </c:extLst>
            </c:dLbl>
            <c:dLbl>
              <c:idx val="1"/>
              <c:layout>
                <c:manualLayout>
                  <c:x val="-3.0121014963266451E-2"/>
                  <c:y val="-2.69542579874804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64E-4F10-8221-69D717749A46}"/>
                </c:ext>
              </c:extLst>
            </c:dLbl>
            <c:dLbl>
              <c:idx val="2"/>
              <c:layout>
                <c:manualLayout>
                  <c:x val="0"/>
                  <c:y val="-2.156340638998439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64E-4F10-8221-69D717749A46}"/>
                </c:ext>
              </c:extLst>
            </c:dLbl>
            <c:dLbl>
              <c:idx val="3"/>
              <c:layout>
                <c:manualLayout>
                  <c:x val="-2.3170011510204929E-3"/>
                  <c:y val="-1.078170319499219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64E-4F10-8221-69D717749A46}"/>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Greater Manchester -
Mortgage holders</c:v>
                </c:pt>
                <c:pt idx="1">
                  <c:v>GB Benchmarking -
Mortgage holders</c:v>
                </c:pt>
                <c:pt idx="2">
                  <c:v>Greater Manchester -
Renters</c:v>
                </c:pt>
                <c:pt idx="3">
                  <c:v>GB Benchmarking -
Renters</c:v>
                </c:pt>
              </c:strCache>
            </c:strRef>
          </c:cat>
          <c:val>
            <c:numRef>
              <c:f>Sheet1!$C$2:$C$5</c:f>
              <c:numCache>
                <c:formatCode>0%</c:formatCode>
                <c:ptCount val="4"/>
                <c:pt idx="0">
                  <c:v>7.0000000000000007E-2</c:v>
                </c:pt>
                <c:pt idx="1">
                  <c:v>0.05</c:v>
                </c:pt>
                <c:pt idx="2">
                  <c:v>0.15</c:v>
                </c:pt>
                <c:pt idx="3">
                  <c:v>0.11</c:v>
                </c:pt>
              </c:numCache>
            </c:numRef>
          </c:val>
          <c:extLst>
            <c:ext xmlns:c16="http://schemas.microsoft.com/office/drawing/2014/chart" uri="{C3380CC4-5D6E-409C-BE32-E72D297353CC}">
              <c16:uniqueId val="{00000001-DE57-43A1-A756-EFCED19BB121}"/>
            </c:ext>
          </c:extLst>
        </c:ser>
        <c:ser>
          <c:idx val="2"/>
          <c:order val="2"/>
          <c:tx>
            <c:strRef>
              <c:f>Sheet1!$D$1</c:f>
              <c:strCache>
                <c:ptCount val="1"/>
                <c:pt idx="0">
                  <c:v>Somewhat difficult</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Greater Manchester -
Mortgage holders</c:v>
                </c:pt>
                <c:pt idx="1">
                  <c:v>GB Benchmarking -
Mortgage holders</c:v>
                </c:pt>
                <c:pt idx="2">
                  <c:v>Greater Manchester -
Renters</c:v>
                </c:pt>
                <c:pt idx="3">
                  <c:v>GB Benchmarking -
Renters</c:v>
                </c:pt>
              </c:strCache>
            </c:strRef>
          </c:cat>
          <c:val>
            <c:numRef>
              <c:f>Sheet1!$D$2:$D$5</c:f>
              <c:numCache>
                <c:formatCode>0%</c:formatCode>
                <c:ptCount val="4"/>
                <c:pt idx="0">
                  <c:v>0.28000000000000003</c:v>
                </c:pt>
                <c:pt idx="1">
                  <c:v>0.21</c:v>
                </c:pt>
                <c:pt idx="2">
                  <c:v>0.38</c:v>
                </c:pt>
                <c:pt idx="3">
                  <c:v>0.28999999999999998</c:v>
                </c:pt>
              </c:numCache>
            </c:numRef>
          </c:val>
          <c:extLst>
            <c:ext xmlns:c16="http://schemas.microsoft.com/office/drawing/2014/chart" uri="{C3380CC4-5D6E-409C-BE32-E72D297353CC}">
              <c16:uniqueId val="{00000002-DE57-43A1-A756-EFCED19BB121}"/>
            </c:ext>
          </c:extLst>
        </c:ser>
        <c:ser>
          <c:idx val="3"/>
          <c:order val="3"/>
          <c:tx>
            <c:strRef>
              <c:f>Sheet1!$E$1</c:f>
              <c:strCache>
                <c:ptCount val="1"/>
                <c:pt idx="0">
                  <c:v>Somewhat easy</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Greater Manchester -
Mortgage holders</c:v>
                </c:pt>
                <c:pt idx="1">
                  <c:v>GB Benchmarking -
Mortgage holders</c:v>
                </c:pt>
                <c:pt idx="2">
                  <c:v>Greater Manchester -
Renters</c:v>
                </c:pt>
                <c:pt idx="3">
                  <c:v>GB Benchmarking -
Renters</c:v>
                </c:pt>
              </c:strCache>
            </c:strRef>
          </c:cat>
          <c:val>
            <c:numRef>
              <c:f>Sheet1!$E$2:$E$5</c:f>
              <c:numCache>
                <c:formatCode>0%</c:formatCode>
                <c:ptCount val="4"/>
                <c:pt idx="0">
                  <c:v>0.42</c:v>
                </c:pt>
                <c:pt idx="1">
                  <c:v>0.43</c:v>
                </c:pt>
                <c:pt idx="2">
                  <c:v>0.27</c:v>
                </c:pt>
                <c:pt idx="3">
                  <c:v>0.33</c:v>
                </c:pt>
              </c:numCache>
            </c:numRef>
          </c:val>
          <c:extLst>
            <c:ext xmlns:c16="http://schemas.microsoft.com/office/drawing/2014/chart" uri="{C3380CC4-5D6E-409C-BE32-E72D297353CC}">
              <c16:uniqueId val="{00000003-DE57-43A1-A756-EFCED19BB121}"/>
            </c:ext>
          </c:extLst>
        </c:ser>
        <c:ser>
          <c:idx val="4"/>
          <c:order val="4"/>
          <c:tx>
            <c:strRef>
              <c:f>Sheet1!$F$1</c:f>
              <c:strCache>
                <c:ptCount val="1"/>
                <c:pt idx="0">
                  <c:v>Very easy</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Greater Manchester -
Mortgage holders</c:v>
                </c:pt>
                <c:pt idx="1">
                  <c:v>GB Benchmarking -
Mortgage holders</c:v>
                </c:pt>
                <c:pt idx="2">
                  <c:v>Greater Manchester -
Renters</c:v>
                </c:pt>
                <c:pt idx="3">
                  <c:v>GB Benchmarking -
Renters</c:v>
                </c:pt>
              </c:strCache>
            </c:strRef>
          </c:cat>
          <c:val>
            <c:numRef>
              <c:f>Sheet1!$F$2:$F$5</c:f>
              <c:numCache>
                <c:formatCode>0%</c:formatCode>
                <c:ptCount val="4"/>
                <c:pt idx="0">
                  <c:v>0.20944481134814899</c:v>
                </c:pt>
                <c:pt idx="1">
                  <c:v>0.17</c:v>
                </c:pt>
                <c:pt idx="2">
                  <c:v>0.15</c:v>
                </c:pt>
                <c:pt idx="3">
                  <c:v>0.09</c:v>
                </c:pt>
              </c:numCache>
            </c:numRef>
          </c:val>
          <c:extLst>
            <c:ext xmlns:c16="http://schemas.microsoft.com/office/drawing/2014/chart" uri="{C3380CC4-5D6E-409C-BE32-E72D297353CC}">
              <c16:uniqueId val="{00000004-DE57-43A1-A756-EFCED19BB121}"/>
            </c:ext>
          </c:extLst>
        </c:ser>
        <c:dLbls>
          <c:dLblPos val="ctr"/>
          <c:showLegendKey val="0"/>
          <c:showVal val="1"/>
          <c:showCatName val="0"/>
          <c:showSerName val="0"/>
          <c:showPercent val="0"/>
          <c:showBubbleSize val="0"/>
        </c:dLbls>
        <c:gapWidth val="75"/>
        <c:overlap val="100"/>
        <c:axId val="397232120"/>
        <c:axId val="397228184"/>
      </c:barChart>
      <c:catAx>
        <c:axId val="397232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7228184"/>
        <c:crosses val="autoZero"/>
        <c:auto val="1"/>
        <c:lblAlgn val="ctr"/>
        <c:lblOffset val="100"/>
        <c:noMultiLvlLbl val="0"/>
      </c:catAx>
      <c:valAx>
        <c:axId val="397228184"/>
        <c:scaling>
          <c:orientation val="minMax"/>
        </c:scaling>
        <c:delete val="1"/>
        <c:axPos val="l"/>
        <c:numFmt formatCode="0%" sourceLinked="1"/>
        <c:majorTickMark val="out"/>
        <c:minorTickMark val="none"/>
        <c:tickLblPos val="nextTo"/>
        <c:crossAx val="3972321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481098363469492E-2"/>
          <c:y val="2.5759092929603704E-2"/>
          <c:w val="0.77401362739094692"/>
          <c:h val="0.83398571110357722"/>
        </c:manualLayout>
      </c:layout>
      <c:barChart>
        <c:barDir val="col"/>
        <c:grouping val="percentStacked"/>
        <c:varyColors val="0"/>
        <c:ser>
          <c:idx val="0"/>
          <c:order val="0"/>
          <c:tx>
            <c:strRef>
              <c:f>Sheet1!$B$1</c:f>
              <c:strCache>
                <c:ptCount val="1"/>
                <c:pt idx="0">
                  <c:v>Not happy (0-4)</c:v>
                </c:pt>
              </c:strCache>
            </c:strRef>
          </c:tx>
          <c:spPr>
            <a:solidFill>
              <a:srgbClr val="FF000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c:f>
              <c:strCache>
                <c:ptCount val="1"/>
                <c:pt idx="0">
                  <c:v>Greater Manchester
March (S6)</c:v>
                </c:pt>
              </c:strCache>
            </c:strRef>
          </c:cat>
          <c:val>
            <c:numRef>
              <c:f>Sheet1!$B$2:$B$2</c:f>
              <c:numCache>
                <c:formatCode>0%</c:formatCode>
                <c:ptCount val="1"/>
                <c:pt idx="0">
                  <c:v>0.17</c:v>
                </c:pt>
              </c:numCache>
            </c:numRef>
          </c:val>
          <c:extLst>
            <c:ext xmlns:c16="http://schemas.microsoft.com/office/drawing/2014/chart" uri="{C3380CC4-5D6E-409C-BE32-E72D297353CC}">
              <c16:uniqueId val="{00000000-BB77-43EB-8857-C1B205D3BC83}"/>
            </c:ext>
          </c:extLst>
        </c:ser>
        <c:ser>
          <c:idx val="1"/>
          <c:order val="1"/>
          <c:tx>
            <c:strRef>
              <c:f>Sheet1!$C$1</c:f>
              <c:strCache>
                <c:ptCount val="1"/>
                <c:pt idx="0">
                  <c:v>Neither/nor (5-6)</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c:f>
              <c:strCache>
                <c:ptCount val="1"/>
                <c:pt idx="0">
                  <c:v>Greater Manchester
March (S6)</c:v>
                </c:pt>
              </c:strCache>
            </c:strRef>
          </c:cat>
          <c:val>
            <c:numRef>
              <c:f>Sheet1!$C$2:$C$2</c:f>
              <c:numCache>
                <c:formatCode>0%</c:formatCode>
                <c:ptCount val="1"/>
                <c:pt idx="0">
                  <c:v>0.22</c:v>
                </c:pt>
              </c:numCache>
            </c:numRef>
          </c:val>
          <c:extLst>
            <c:ext xmlns:c16="http://schemas.microsoft.com/office/drawing/2014/chart" uri="{C3380CC4-5D6E-409C-BE32-E72D297353CC}">
              <c16:uniqueId val="{00000001-BB77-43EB-8857-C1B205D3BC83}"/>
            </c:ext>
          </c:extLst>
        </c:ser>
        <c:ser>
          <c:idx val="2"/>
          <c:order val="2"/>
          <c:tx>
            <c:strRef>
              <c:f>Sheet1!$D$1</c:f>
              <c:strCache>
                <c:ptCount val="1"/>
                <c:pt idx="0">
                  <c:v>Quite happy (7-8)</c:v>
                </c:pt>
              </c:strCache>
            </c:strRef>
          </c:tx>
          <c:spPr>
            <a:solidFill>
              <a:schemeClr val="tx1">
                <a:lumMod val="25000"/>
                <a:lumOff val="75000"/>
              </a:schemeClr>
            </a:solidFill>
            <a:ln>
              <a:noFill/>
            </a:ln>
            <a:effectLst/>
          </c:spPr>
          <c:invertIfNegative val="0"/>
          <c:dPt>
            <c:idx val="0"/>
            <c:invertIfNegative val="0"/>
            <c:bubble3D val="0"/>
            <c:spPr>
              <a:solidFill>
                <a:srgbClr val="6DD5CE"/>
              </a:solidFill>
              <a:ln>
                <a:noFill/>
              </a:ln>
              <a:effectLst/>
            </c:spPr>
            <c:extLst>
              <c:ext xmlns:c16="http://schemas.microsoft.com/office/drawing/2014/chart" uri="{C3380CC4-5D6E-409C-BE32-E72D297353CC}">
                <c16:uniqueId val="{00000003-BB77-43EB-8857-C1B205D3BC83}"/>
              </c:ext>
            </c:extLst>
          </c:dPt>
          <c:dPt>
            <c:idx val="2"/>
            <c:invertIfNegative val="0"/>
            <c:bubble3D val="0"/>
            <c:spPr>
              <a:solidFill>
                <a:srgbClr val="6DD5CE"/>
              </a:solidFill>
              <a:ln>
                <a:noFill/>
              </a:ln>
              <a:effectLst/>
            </c:spPr>
            <c:extLst>
              <c:ext xmlns:c16="http://schemas.microsoft.com/office/drawing/2014/chart" uri="{C3380CC4-5D6E-409C-BE32-E72D297353CC}">
                <c16:uniqueId val="{00000007-BB77-43EB-8857-C1B205D3BC83}"/>
              </c:ext>
            </c:extLst>
          </c:dPt>
          <c:dPt>
            <c:idx val="3"/>
            <c:invertIfNegative val="0"/>
            <c:bubble3D val="0"/>
            <c:spPr>
              <a:solidFill>
                <a:srgbClr val="6DD5CE"/>
              </a:solidFill>
              <a:ln>
                <a:noFill/>
              </a:ln>
              <a:effectLst/>
            </c:spPr>
            <c:extLst>
              <c:ext xmlns:c16="http://schemas.microsoft.com/office/drawing/2014/chart" uri="{C3380CC4-5D6E-409C-BE32-E72D297353CC}">
                <c16:uniqueId val="{00000009-BB77-43EB-8857-C1B205D3BC83}"/>
              </c:ext>
            </c:extLst>
          </c:dPt>
          <c:dPt>
            <c:idx val="4"/>
            <c:invertIfNegative val="0"/>
            <c:bubble3D val="0"/>
            <c:spPr>
              <a:solidFill>
                <a:srgbClr val="6DD5CE"/>
              </a:solidFill>
              <a:ln>
                <a:noFill/>
              </a:ln>
              <a:effectLst/>
            </c:spPr>
            <c:extLst>
              <c:ext xmlns:c16="http://schemas.microsoft.com/office/drawing/2014/chart" uri="{C3380CC4-5D6E-409C-BE32-E72D297353CC}">
                <c16:uniqueId val="{0000000B-BB77-43EB-8857-C1B205D3BC83}"/>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c:f>
              <c:strCache>
                <c:ptCount val="1"/>
                <c:pt idx="0">
                  <c:v>Greater Manchester
March (S6)</c:v>
                </c:pt>
              </c:strCache>
            </c:strRef>
          </c:cat>
          <c:val>
            <c:numRef>
              <c:f>Sheet1!$D$2:$D$2</c:f>
              <c:numCache>
                <c:formatCode>0%</c:formatCode>
                <c:ptCount val="1"/>
                <c:pt idx="0">
                  <c:v>0.39</c:v>
                </c:pt>
              </c:numCache>
            </c:numRef>
          </c:val>
          <c:extLst>
            <c:ext xmlns:c16="http://schemas.microsoft.com/office/drawing/2014/chart" uri="{C3380CC4-5D6E-409C-BE32-E72D297353CC}">
              <c16:uniqueId val="{0000000C-BB77-43EB-8857-C1B205D3BC83}"/>
            </c:ext>
          </c:extLst>
        </c:ser>
        <c:ser>
          <c:idx val="3"/>
          <c:order val="3"/>
          <c:tx>
            <c:strRef>
              <c:f>Sheet1!$E$1</c:f>
              <c:strCache>
                <c:ptCount val="1"/>
                <c:pt idx="0">
                  <c:v>Very happy (9-10)</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c:f>
              <c:strCache>
                <c:ptCount val="1"/>
                <c:pt idx="0">
                  <c:v>Greater Manchester
March (S6)</c:v>
                </c:pt>
              </c:strCache>
            </c:strRef>
          </c:cat>
          <c:val>
            <c:numRef>
              <c:f>Sheet1!$E$2:$E$2</c:f>
              <c:numCache>
                <c:formatCode>0%</c:formatCode>
                <c:ptCount val="1"/>
                <c:pt idx="0">
                  <c:v>0.23</c:v>
                </c:pt>
              </c:numCache>
            </c:numRef>
          </c:val>
          <c:extLst>
            <c:ext xmlns:c16="http://schemas.microsoft.com/office/drawing/2014/chart" uri="{C3380CC4-5D6E-409C-BE32-E72D297353CC}">
              <c16:uniqueId val="{0000000D-BB77-43EB-8857-C1B205D3BC83}"/>
            </c:ext>
          </c:extLst>
        </c:ser>
        <c:dLbls>
          <c:showLegendKey val="0"/>
          <c:showVal val="0"/>
          <c:showCatName val="0"/>
          <c:showSerName val="0"/>
          <c:showPercent val="0"/>
          <c:showBubbleSize val="0"/>
        </c:dLbls>
        <c:gapWidth val="75"/>
        <c:overlap val="100"/>
        <c:axId val="1948619855"/>
        <c:axId val="1948612367"/>
      </c:barChart>
      <c:catAx>
        <c:axId val="1948619855"/>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crossAx val="1948612367"/>
        <c:crosses val="autoZero"/>
        <c:auto val="1"/>
        <c:lblAlgn val="ctr"/>
        <c:lblOffset val="100"/>
        <c:noMultiLvlLbl val="0"/>
      </c:catAx>
      <c:valAx>
        <c:axId val="1948612367"/>
        <c:scaling>
          <c:orientation val="minMax"/>
        </c:scaling>
        <c:delete val="1"/>
        <c:axPos val="l"/>
        <c:numFmt formatCode="0%" sourceLinked="1"/>
        <c:majorTickMark val="out"/>
        <c:minorTickMark val="none"/>
        <c:tickLblPos val="nextTo"/>
        <c:crossAx val="1948619855"/>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610147558080679E-2"/>
          <c:y val="0.13005785279757134"/>
          <c:w val="0.94877970488383867"/>
          <c:h val="0.53675186865711944"/>
        </c:manualLayout>
      </c:layout>
      <c:barChart>
        <c:barDir val="col"/>
        <c:grouping val="percentStacked"/>
        <c:varyColors val="0"/>
        <c:ser>
          <c:idx val="4"/>
          <c:order val="0"/>
          <c:tx>
            <c:strRef>
              <c:f>Sheet1!$F$1</c:f>
              <c:strCache>
                <c:ptCount val="1"/>
                <c:pt idx="0">
                  <c:v>Very dissatisfied </c:v>
                </c:pt>
              </c:strCache>
            </c:strRef>
          </c:tx>
          <c:spPr>
            <a:solidFill>
              <a:srgbClr val="FF010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Greater Manchester </c:v>
                </c:pt>
                <c:pt idx="1">
                  <c:v>England benchmarking</c:v>
                </c:pt>
              </c:strCache>
            </c:strRef>
          </c:cat>
          <c:val>
            <c:numRef>
              <c:f>Sheet1!$F$2:$F$3</c:f>
              <c:numCache>
                <c:formatCode>0%</c:formatCode>
                <c:ptCount val="2"/>
                <c:pt idx="0">
                  <c:v>0.06</c:v>
                </c:pt>
                <c:pt idx="1">
                  <c:v>0.02</c:v>
                </c:pt>
              </c:numCache>
            </c:numRef>
          </c:val>
          <c:extLst>
            <c:ext xmlns:c16="http://schemas.microsoft.com/office/drawing/2014/chart" uri="{C3380CC4-5D6E-409C-BE32-E72D297353CC}">
              <c16:uniqueId val="{00000004-4DD4-4135-9587-831991CF9B13}"/>
            </c:ext>
          </c:extLst>
        </c:ser>
        <c:ser>
          <c:idx val="3"/>
          <c:order val="1"/>
          <c:tx>
            <c:strRef>
              <c:f>Sheet1!$E$1</c:f>
              <c:strCache>
                <c:ptCount val="1"/>
                <c:pt idx="0">
                  <c:v>Fairly dissatisfied</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Greater Manchester </c:v>
                </c:pt>
                <c:pt idx="1">
                  <c:v>England benchmarking</c:v>
                </c:pt>
              </c:strCache>
            </c:strRef>
          </c:cat>
          <c:val>
            <c:numRef>
              <c:f>Sheet1!$E$2:$E$3</c:f>
              <c:numCache>
                <c:formatCode>0%</c:formatCode>
                <c:ptCount val="2"/>
                <c:pt idx="0">
                  <c:v>0.1</c:v>
                </c:pt>
                <c:pt idx="1">
                  <c:v>0.06</c:v>
                </c:pt>
              </c:numCache>
            </c:numRef>
          </c:val>
          <c:extLst>
            <c:ext xmlns:c16="http://schemas.microsoft.com/office/drawing/2014/chart" uri="{C3380CC4-5D6E-409C-BE32-E72D297353CC}">
              <c16:uniqueId val="{00000003-4DD4-4135-9587-831991CF9B13}"/>
            </c:ext>
          </c:extLst>
        </c:ser>
        <c:ser>
          <c:idx val="2"/>
          <c:order val="2"/>
          <c:tx>
            <c:strRef>
              <c:f>Sheet1!$D$1</c:f>
              <c:strCache>
                <c:ptCount val="1"/>
                <c:pt idx="0">
                  <c:v>Neither satisfied nor dissatisfied</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Greater Manchester </c:v>
                </c:pt>
                <c:pt idx="1">
                  <c:v>England benchmarking</c:v>
                </c:pt>
              </c:strCache>
            </c:strRef>
          </c:cat>
          <c:val>
            <c:numRef>
              <c:f>Sheet1!$D$2:$D$3</c:f>
              <c:numCache>
                <c:formatCode>0%</c:formatCode>
                <c:ptCount val="2"/>
                <c:pt idx="0">
                  <c:v>0.13</c:v>
                </c:pt>
                <c:pt idx="1">
                  <c:v>0.15</c:v>
                </c:pt>
              </c:numCache>
            </c:numRef>
          </c:val>
          <c:extLst>
            <c:ext xmlns:c16="http://schemas.microsoft.com/office/drawing/2014/chart" uri="{C3380CC4-5D6E-409C-BE32-E72D297353CC}">
              <c16:uniqueId val="{00000002-4DD4-4135-9587-831991CF9B13}"/>
            </c:ext>
          </c:extLst>
        </c:ser>
        <c:ser>
          <c:idx val="1"/>
          <c:order val="3"/>
          <c:tx>
            <c:strRef>
              <c:f>Sheet1!$C$1</c:f>
              <c:strCache>
                <c:ptCount val="1"/>
                <c:pt idx="0">
                  <c:v>Fairly satisfied</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Greater Manchester </c:v>
                </c:pt>
                <c:pt idx="1">
                  <c:v>England benchmarking</c:v>
                </c:pt>
              </c:strCache>
            </c:strRef>
          </c:cat>
          <c:val>
            <c:numRef>
              <c:f>Sheet1!$C$2:$C$3</c:f>
              <c:numCache>
                <c:formatCode>0%</c:formatCode>
                <c:ptCount val="2"/>
                <c:pt idx="0">
                  <c:v>0.47</c:v>
                </c:pt>
                <c:pt idx="1">
                  <c:v>0.47</c:v>
                </c:pt>
              </c:numCache>
            </c:numRef>
          </c:val>
          <c:extLst>
            <c:ext xmlns:c16="http://schemas.microsoft.com/office/drawing/2014/chart" uri="{C3380CC4-5D6E-409C-BE32-E72D297353CC}">
              <c16:uniqueId val="{00000001-4DD4-4135-9587-831991CF9B13}"/>
            </c:ext>
          </c:extLst>
        </c:ser>
        <c:ser>
          <c:idx val="0"/>
          <c:order val="4"/>
          <c:tx>
            <c:strRef>
              <c:f>Sheet1!$B$1</c:f>
              <c:strCache>
                <c:ptCount val="1"/>
                <c:pt idx="0">
                  <c:v>Very satisfied</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Greater Manchester </c:v>
                </c:pt>
                <c:pt idx="1">
                  <c:v>England benchmarking</c:v>
                </c:pt>
              </c:strCache>
            </c:strRef>
          </c:cat>
          <c:val>
            <c:numRef>
              <c:f>Sheet1!$B$2:$B$3</c:f>
              <c:numCache>
                <c:formatCode>0%</c:formatCode>
                <c:ptCount val="2"/>
                <c:pt idx="0">
                  <c:v>0.25</c:v>
                </c:pt>
                <c:pt idx="1">
                  <c:v>0.3</c:v>
                </c:pt>
              </c:numCache>
            </c:numRef>
          </c:val>
          <c:extLst>
            <c:ext xmlns:c16="http://schemas.microsoft.com/office/drawing/2014/chart" uri="{C3380CC4-5D6E-409C-BE32-E72D297353CC}">
              <c16:uniqueId val="{00000000-4DD4-4135-9587-831991CF9B13}"/>
            </c:ext>
          </c:extLst>
        </c:ser>
        <c:dLbls>
          <c:dLblPos val="ctr"/>
          <c:showLegendKey val="0"/>
          <c:showVal val="1"/>
          <c:showCatName val="0"/>
          <c:showSerName val="0"/>
          <c:showPercent val="0"/>
          <c:showBubbleSize val="0"/>
        </c:dLbls>
        <c:gapWidth val="85"/>
        <c:overlap val="100"/>
        <c:axId val="995150208"/>
        <c:axId val="995148896"/>
      </c:barChart>
      <c:catAx>
        <c:axId val="995150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95148896"/>
        <c:crosses val="autoZero"/>
        <c:auto val="1"/>
        <c:lblAlgn val="ctr"/>
        <c:lblOffset val="100"/>
        <c:noMultiLvlLbl val="0"/>
      </c:catAx>
      <c:valAx>
        <c:axId val="995148896"/>
        <c:scaling>
          <c:orientation val="minMax"/>
        </c:scaling>
        <c:delete val="1"/>
        <c:axPos val="l"/>
        <c:numFmt formatCode="0%" sourceLinked="1"/>
        <c:majorTickMark val="none"/>
        <c:minorTickMark val="none"/>
        <c:tickLblPos val="nextTo"/>
        <c:crossAx val="995150208"/>
        <c:crosses val="autoZero"/>
        <c:crossBetween val="between"/>
      </c:valAx>
      <c:spPr>
        <a:noFill/>
        <a:ln>
          <a:noFill/>
        </a:ln>
        <a:effectLst/>
      </c:spPr>
    </c:plotArea>
    <c:legend>
      <c:legendPos val="b"/>
      <c:layout>
        <c:manualLayout>
          <c:xMode val="edge"/>
          <c:yMode val="edge"/>
          <c:x val="1.9882420641082303E-2"/>
          <c:y val="0.8591732128613524"/>
          <c:w val="0.98011757935891775"/>
          <c:h val="0.1235041355666316"/>
        </c:manualLayout>
      </c:layout>
      <c:overlay val="0"/>
      <c:spPr>
        <a:noFill/>
        <a:ln>
          <a:noFill/>
        </a:ln>
        <a:effectLst/>
      </c:spPr>
      <c:txPr>
        <a:bodyPr rot="0" spcFirstLastPara="1" vertOverflow="ellipsis" vert="horz" wrap="square" anchor="ctr" anchorCtr="1"/>
        <a:lstStyle/>
        <a:p>
          <a:pPr>
            <a:defRPr sz="1100" b="0" i="0" u="none" strike="noStrike" kern="1200" baseline="0">
              <a:solidFill>
                <a:srgbClr val="5C5B5A"/>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105517954216392E-2"/>
          <c:y val="5.9221276756057858E-2"/>
          <c:w val="0.92956907037711656"/>
          <c:h val="0.61750463542052636"/>
        </c:manualLayout>
      </c:layout>
      <c:barChart>
        <c:barDir val="col"/>
        <c:grouping val="stacked"/>
        <c:varyColors val="0"/>
        <c:ser>
          <c:idx val="4"/>
          <c:order val="0"/>
          <c:tx>
            <c:strRef>
              <c:f>Sheet1!$F$1</c:f>
              <c:strCache>
                <c:ptCount val="1"/>
                <c:pt idx="0">
                  <c:v>Don't know </c:v>
                </c:pt>
              </c:strCache>
            </c:strRef>
          </c:tx>
          <c:spPr>
            <a:solidFill>
              <a:srgbClr val="5C5B5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Greater Manchester</c:v>
                </c:pt>
              </c:strCache>
            </c:strRef>
          </c:cat>
          <c:val>
            <c:numRef>
              <c:f>Sheet1!$F$2</c:f>
              <c:numCache>
                <c:formatCode>0%</c:formatCode>
                <c:ptCount val="1"/>
                <c:pt idx="0">
                  <c:v>0.03</c:v>
                </c:pt>
              </c:numCache>
            </c:numRef>
          </c:val>
          <c:extLst>
            <c:ext xmlns:c16="http://schemas.microsoft.com/office/drawing/2014/chart" uri="{C3380CC4-5D6E-409C-BE32-E72D297353CC}">
              <c16:uniqueId val="{00000004-0C1A-49D1-AB6C-C85D41981CE0}"/>
            </c:ext>
          </c:extLst>
        </c:ser>
        <c:ser>
          <c:idx val="3"/>
          <c:order val="1"/>
          <c:tx>
            <c:strRef>
              <c:f>Sheet1!$E$1</c:f>
              <c:strCache>
                <c:ptCount val="1"/>
                <c:pt idx="0">
                  <c:v>Definitely disagree</c:v>
                </c:pt>
              </c:strCache>
            </c:strRef>
          </c:tx>
          <c:spPr>
            <a:solidFill>
              <a:srgbClr val="FF010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Greater Manchester</c:v>
                </c:pt>
              </c:strCache>
            </c:strRef>
          </c:cat>
          <c:val>
            <c:numRef>
              <c:f>Sheet1!$E$2</c:f>
              <c:numCache>
                <c:formatCode>0%</c:formatCode>
                <c:ptCount val="1"/>
                <c:pt idx="0">
                  <c:v>7.0000000000000007E-2</c:v>
                </c:pt>
              </c:numCache>
            </c:numRef>
          </c:val>
          <c:extLst>
            <c:ext xmlns:c16="http://schemas.microsoft.com/office/drawing/2014/chart" uri="{C3380CC4-5D6E-409C-BE32-E72D297353CC}">
              <c16:uniqueId val="{00000003-0C1A-49D1-AB6C-C85D41981CE0}"/>
            </c:ext>
          </c:extLst>
        </c:ser>
        <c:ser>
          <c:idx val="2"/>
          <c:order val="2"/>
          <c:tx>
            <c:strRef>
              <c:f>Sheet1!$D$1</c:f>
              <c:strCache>
                <c:ptCount val="1"/>
                <c:pt idx="0">
                  <c:v>Tend to disagree</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Greater Manchester</c:v>
                </c:pt>
              </c:strCache>
            </c:strRef>
          </c:cat>
          <c:val>
            <c:numRef>
              <c:f>Sheet1!$D$2</c:f>
              <c:numCache>
                <c:formatCode>0%</c:formatCode>
                <c:ptCount val="1"/>
                <c:pt idx="0">
                  <c:v>0.14000000000000001</c:v>
                </c:pt>
              </c:numCache>
            </c:numRef>
          </c:val>
          <c:extLst>
            <c:ext xmlns:c16="http://schemas.microsoft.com/office/drawing/2014/chart" uri="{C3380CC4-5D6E-409C-BE32-E72D297353CC}">
              <c16:uniqueId val="{00000002-0C1A-49D1-AB6C-C85D41981CE0}"/>
            </c:ext>
          </c:extLst>
        </c:ser>
        <c:ser>
          <c:idx val="1"/>
          <c:order val="3"/>
          <c:tx>
            <c:strRef>
              <c:f>Sheet1!$C$1</c:f>
              <c:strCache>
                <c:ptCount val="1"/>
                <c:pt idx="0">
                  <c:v>Tend to agree</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Greater Manchester</c:v>
                </c:pt>
              </c:strCache>
            </c:strRef>
          </c:cat>
          <c:val>
            <c:numRef>
              <c:f>Sheet1!$C$2</c:f>
              <c:numCache>
                <c:formatCode>0%</c:formatCode>
                <c:ptCount val="1"/>
                <c:pt idx="0">
                  <c:v>0.5</c:v>
                </c:pt>
              </c:numCache>
            </c:numRef>
          </c:val>
          <c:extLst>
            <c:ext xmlns:c16="http://schemas.microsoft.com/office/drawing/2014/chart" uri="{C3380CC4-5D6E-409C-BE32-E72D297353CC}">
              <c16:uniqueId val="{00000001-0C1A-49D1-AB6C-C85D41981CE0}"/>
            </c:ext>
          </c:extLst>
        </c:ser>
        <c:ser>
          <c:idx val="0"/>
          <c:order val="4"/>
          <c:tx>
            <c:strRef>
              <c:f>Sheet1!$B$1</c:f>
              <c:strCache>
                <c:ptCount val="1"/>
                <c:pt idx="0">
                  <c:v>Definitely agree</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Greater Manchester</c:v>
                </c:pt>
              </c:strCache>
            </c:strRef>
          </c:cat>
          <c:val>
            <c:numRef>
              <c:f>Sheet1!$B$2</c:f>
              <c:numCache>
                <c:formatCode>0%</c:formatCode>
                <c:ptCount val="1"/>
                <c:pt idx="0">
                  <c:v>0.27</c:v>
                </c:pt>
              </c:numCache>
            </c:numRef>
          </c:val>
          <c:extLst>
            <c:ext xmlns:c16="http://schemas.microsoft.com/office/drawing/2014/chart" uri="{C3380CC4-5D6E-409C-BE32-E72D297353CC}">
              <c16:uniqueId val="{00000000-0C1A-49D1-AB6C-C85D41981CE0}"/>
            </c:ext>
          </c:extLst>
        </c:ser>
        <c:dLbls>
          <c:dLblPos val="ctr"/>
          <c:showLegendKey val="0"/>
          <c:showVal val="1"/>
          <c:showCatName val="0"/>
          <c:showSerName val="0"/>
          <c:showPercent val="0"/>
          <c:showBubbleSize val="0"/>
        </c:dLbls>
        <c:gapWidth val="150"/>
        <c:overlap val="100"/>
        <c:axId val="542284431"/>
        <c:axId val="542308143"/>
      </c:barChart>
      <c:catAx>
        <c:axId val="5422844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42308143"/>
        <c:crosses val="autoZero"/>
        <c:auto val="1"/>
        <c:lblAlgn val="ctr"/>
        <c:lblOffset val="100"/>
        <c:noMultiLvlLbl val="0"/>
      </c:catAx>
      <c:valAx>
        <c:axId val="542308143"/>
        <c:scaling>
          <c:orientation val="minMax"/>
        </c:scaling>
        <c:delete val="1"/>
        <c:axPos val="l"/>
        <c:numFmt formatCode="0%" sourceLinked="1"/>
        <c:majorTickMark val="out"/>
        <c:minorTickMark val="none"/>
        <c:tickLblPos val="nextTo"/>
        <c:crossAx val="542284431"/>
        <c:crosses val="autoZero"/>
        <c:crossBetween val="between"/>
      </c:valAx>
      <c:spPr>
        <a:noFill/>
        <a:ln>
          <a:noFill/>
        </a:ln>
        <a:effectLst/>
      </c:spPr>
    </c:plotArea>
    <c:legend>
      <c:legendPos val="r"/>
      <c:layout>
        <c:manualLayout>
          <c:xMode val="edge"/>
          <c:yMode val="edge"/>
          <c:x val="1.7647584410098956E-2"/>
          <c:y val="0.8647229913074731"/>
          <c:w val="0.94664453300921225"/>
          <c:h val="8.4790767511824364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770024437581235E-2"/>
          <c:y val="7.0367474251652004E-2"/>
          <c:w val="0.98363361202635669"/>
          <c:h val="0.6987637206225108"/>
        </c:manualLayout>
      </c:layout>
      <c:barChart>
        <c:barDir val="col"/>
        <c:grouping val="percentStacked"/>
        <c:varyColors val="0"/>
        <c:ser>
          <c:idx val="3"/>
          <c:order val="3"/>
          <c:tx>
            <c:strRef>
              <c:f>Sheet1!$E$1</c:f>
              <c:strCache>
                <c:ptCount val="1"/>
                <c:pt idx="0">
                  <c:v>Definitely disagree</c:v>
                </c:pt>
              </c:strCache>
            </c:strRef>
          </c:tx>
          <c:spPr>
            <a:solidFill>
              <a:srgbClr val="FF010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 feel a strong sense of belonging to my local area - Great Manchester </c:v>
                </c:pt>
                <c:pt idx="1">
                  <c:v>I feel a strong sense of belonging to my local area - England benchmarking*</c:v>
                </c:pt>
                <c:pt idx="3">
                  <c:v>People in my local area pull together to improve it - Greater Manchester</c:v>
                </c:pt>
                <c:pt idx="4">
                  <c:v>People in my local area pull together to improve it - England benchmarking*</c:v>
                </c:pt>
              </c:strCache>
            </c:strRef>
          </c:cat>
          <c:val>
            <c:numRef>
              <c:f>Sheet1!$E$2:$E$6</c:f>
              <c:numCache>
                <c:formatCode>0%</c:formatCode>
                <c:ptCount val="5"/>
                <c:pt idx="0">
                  <c:v>0.12875640458894799</c:v>
                </c:pt>
                <c:pt idx="1">
                  <c:v>0.12</c:v>
                </c:pt>
                <c:pt idx="3">
                  <c:v>0.13919645957479199</c:v>
                </c:pt>
                <c:pt idx="4">
                  <c:v>0.12</c:v>
                </c:pt>
              </c:numCache>
            </c:numRef>
          </c:val>
          <c:extLst>
            <c:ext xmlns:c16="http://schemas.microsoft.com/office/drawing/2014/chart" uri="{C3380CC4-5D6E-409C-BE32-E72D297353CC}">
              <c16:uniqueId val="{00000003-2D59-47C5-AEF5-8C77A3583080}"/>
            </c:ext>
          </c:extLst>
        </c:ser>
        <c:ser>
          <c:idx val="2"/>
          <c:order val="4"/>
          <c:tx>
            <c:strRef>
              <c:f>Sheet1!$D$1</c:f>
              <c:strCache>
                <c:ptCount val="1"/>
                <c:pt idx="0">
                  <c:v>Tend to disagree</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 feel a strong sense of belonging to my local area - Great Manchester </c:v>
                </c:pt>
                <c:pt idx="1">
                  <c:v>I feel a strong sense of belonging to my local area - England benchmarking*</c:v>
                </c:pt>
                <c:pt idx="3">
                  <c:v>People in my local area pull together to improve it - Greater Manchester</c:v>
                </c:pt>
                <c:pt idx="4">
                  <c:v>People in my local area pull together to improve it - England benchmarking*</c:v>
                </c:pt>
              </c:strCache>
            </c:strRef>
          </c:cat>
          <c:val>
            <c:numRef>
              <c:f>Sheet1!$D$2:$D$6</c:f>
              <c:numCache>
                <c:formatCode>0%</c:formatCode>
                <c:ptCount val="5"/>
                <c:pt idx="0">
                  <c:v>0.20567916821436999</c:v>
                </c:pt>
                <c:pt idx="1">
                  <c:v>0.26</c:v>
                </c:pt>
                <c:pt idx="3">
                  <c:v>0.28571266719431898</c:v>
                </c:pt>
                <c:pt idx="4">
                  <c:v>0.23</c:v>
                </c:pt>
              </c:numCache>
            </c:numRef>
          </c:val>
          <c:extLst>
            <c:ext xmlns:c16="http://schemas.microsoft.com/office/drawing/2014/chart" uri="{C3380CC4-5D6E-409C-BE32-E72D297353CC}">
              <c16:uniqueId val="{00000002-2D59-47C5-AEF5-8C77A3583080}"/>
            </c:ext>
          </c:extLst>
        </c:ser>
        <c:ser>
          <c:idx val="1"/>
          <c:order val="5"/>
          <c:tx>
            <c:strRef>
              <c:f>Sheet1!$C$1</c:f>
              <c:strCache>
                <c:ptCount val="1"/>
                <c:pt idx="0">
                  <c:v>Tend to agree</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 feel a strong sense of belonging to my local area - Great Manchester </c:v>
                </c:pt>
                <c:pt idx="1">
                  <c:v>I feel a strong sense of belonging to my local area - England benchmarking*</c:v>
                </c:pt>
                <c:pt idx="3">
                  <c:v>People in my local area pull together to improve it - Greater Manchester</c:v>
                </c:pt>
                <c:pt idx="4">
                  <c:v>People in my local area pull together to improve it - England benchmarking*</c:v>
                </c:pt>
              </c:strCache>
            </c:strRef>
          </c:cat>
          <c:val>
            <c:numRef>
              <c:f>Sheet1!$C$2:$C$6</c:f>
              <c:numCache>
                <c:formatCode>0%</c:formatCode>
                <c:ptCount val="5"/>
                <c:pt idx="0">
                  <c:v>0.46265878628013801</c:v>
                </c:pt>
                <c:pt idx="1">
                  <c:v>0.44</c:v>
                </c:pt>
                <c:pt idx="3">
                  <c:v>0.43009609751016598</c:v>
                </c:pt>
                <c:pt idx="4">
                  <c:v>0.42</c:v>
                </c:pt>
              </c:numCache>
            </c:numRef>
          </c:val>
          <c:extLst>
            <c:ext xmlns:c16="http://schemas.microsoft.com/office/drawing/2014/chart" uri="{C3380CC4-5D6E-409C-BE32-E72D297353CC}">
              <c16:uniqueId val="{00000001-2D59-47C5-AEF5-8C77A3583080}"/>
            </c:ext>
          </c:extLst>
        </c:ser>
        <c:ser>
          <c:idx val="0"/>
          <c:order val="6"/>
          <c:tx>
            <c:strRef>
              <c:f>Sheet1!$B$1</c:f>
              <c:strCache>
                <c:ptCount val="1"/>
                <c:pt idx="0">
                  <c:v>Definitely agree</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 feel a strong sense of belonging to my local area - Great Manchester </c:v>
                </c:pt>
                <c:pt idx="1">
                  <c:v>I feel a strong sense of belonging to my local area - England benchmarking*</c:v>
                </c:pt>
                <c:pt idx="3">
                  <c:v>People in my local area pull together to improve it - Greater Manchester</c:v>
                </c:pt>
                <c:pt idx="4">
                  <c:v>People in my local area pull together to improve it - England benchmarking*</c:v>
                </c:pt>
              </c:strCache>
            </c:strRef>
          </c:cat>
          <c:val>
            <c:numRef>
              <c:f>Sheet1!$B$2:$B$6</c:f>
              <c:numCache>
                <c:formatCode>0%</c:formatCode>
                <c:ptCount val="5"/>
                <c:pt idx="0">
                  <c:v>0.202905640916547</c:v>
                </c:pt>
                <c:pt idx="1">
                  <c:v>0.18</c:v>
                </c:pt>
                <c:pt idx="3">
                  <c:v>0.144994775720727</c:v>
                </c:pt>
                <c:pt idx="4">
                  <c:v>0.14000000000000001</c:v>
                </c:pt>
              </c:numCache>
            </c:numRef>
          </c:val>
          <c:extLst>
            <c:ext xmlns:c16="http://schemas.microsoft.com/office/drawing/2014/chart" uri="{C3380CC4-5D6E-409C-BE32-E72D297353CC}">
              <c16:uniqueId val="{00000000-2D59-47C5-AEF5-8C77A3583080}"/>
            </c:ext>
          </c:extLst>
        </c:ser>
        <c:dLbls>
          <c:showLegendKey val="0"/>
          <c:showVal val="0"/>
          <c:showCatName val="0"/>
          <c:showSerName val="0"/>
          <c:showPercent val="0"/>
          <c:showBubbleSize val="0"/>
        </c:dLbls>
        <c:gapWidth val="150"/>
        <c:overlap val="100"/>
        <c:axId val="542284431"/>
        <c:axId val="542308143"/>
        <c:extLst>
          <c:ext xmlns:c15="http://schemas.microsoft.com/office/drawing/2012/chart" uri="{02D57815-91ED-43cb-92C2-25804820EDAC}">
            <c15:filteredBarSeries>
              <c15:ser>
                <c:idx val="6"/>
                <c:order val="0"/>
                <c:tx>
                  <c:strRef>
                    <c:extLst>
                      <c:ext uri="{02D57815-91ED-43cb-92C2-25804820EDAC}">
                        <c15:formulaRef>
                          <c15:sqref>Sheet1!$H$1</c15:sqref>
                        </c15:formulaRef>
                      </c:ext>
                    </c:extLst>
                    <c:strCache>
                      <c:ptCount val="1"/>
                    </c:strCache>
                  </c:strRef>
                </c:tx>
                <c:spPr>
                  <a:solidFill>
                    <a:srgbClr val="5C5B5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Sheet1!$A$2:$A$6</c15:sqref>
                        </c15:formulaRef>
                      </c:ext>
                    </c:extLst>
                    <c:strCache>
                      <c:ptCount val="5"/>
                      <c:pt idx="0">
                        <c:v>I feel a strong sense of belonging to my local area - Great Manchester </c:v>
                      </c:pt>
                      <c:pt idx="1">
                        <c:v>I feel a strong sense of belonging to my local area - England benchmarking*</c:v>
                      </c:pt>
                      <c:pt idx="3">
                        <c:v>People in my local area pull together to improve it - Greater Manchester</c:v>
                      </c:pt>
                      <c:pt idx="4">
                        <c:v>People in my local area pull together to improve it - England benchmarking*</c:v>
                      </c:pt>
                    </c:strCache>
                  </c:strRef>
                </c:cat>
                <c:val>
                  <c:numRef>
                    <c:extLst>
                      <c:ext uri="{02D57815-91ED-43cb-92C2-25804820EDAC}">
                        <c15:formulaRef>
                          <c15:sqref>Sheet1!$H$2:$H$6</c15:sqref>
                        </c15:formulaRef>
                      </c:ext>
                    </c:extLst>
                    <c:numCache>
                      <c:formatCode>General</c:formatCode>
                      <c:ptCount val="5"/>
                    </c:numCache>
                  </c:numRef>
                </c:val>
                <c:extLst>
                  <c:ext xmlns:c16="http://schemas.microsoft.com/office/drawing/2014/chart" uri="{C3380CC4-5D6E-409C-BE32-E72D297353CC}">
                    <c16:uniqueId val="{00000002-7464-4AAE-908E-E85B3EB92856}"/>
                  </c:ext>
                </c:extLst>
              </c15:ser>
            </c15:filteredBarSeries>
            <c15:filteredBarSeries>
              <c15:ser>
                <c:idx val="5"/>
                <c:order val="1"/>
                <c:tx>
                  <c:strRef>
                    <c:extLst xmlns:c15="http://schemas.microsoft.com/office/drawing/2012/chart">
                      <c:ext xmlns:c15="http://schemas.microsoft.com/office/drawing/2012/chart" uri="{02D57815-91ED-43cb-92C2-25804820EDAC}">
                        <c15:formulaRef>
                          <c15:sqref>Sheet1!$G$1</c15:sqref>
                        </c15:formulaRef>
                      </c:ext>
                    </c:extLst>
                    <c:strCache>
                      <c:ptCount val="1"/>
                    </c:strCache>
                  </c:strRef>
                </c:tx>
                <c:spPr>
                  <a:solidFill>
                    <a:srgbClr val="A5A5A5"/>
                  </a:solidFill>
                  <a:ln>
                    <a:noFill/>
                  </a:ln>
                  <a:effectLst/>
                </c:spPr>
                <c:invertIfNegative val="0"/>
                <c:dLbls>
                  <c:dLbl>
                    <c:idx val="1"/>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00-A3A1-4821-96EA-98DC8D0C28BC}"/>
                      </c:ext>
                    </c:extLst>
                  </c:dLbl>
                  <c:dLbl>
                    <c:idx val="2"/>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02-CB37-4420-9BF5-99E9D130ECED}"/>
                      </c:ext>
                    </c:extLst>
                  </c:dLbl>
                  <c:dLbl>
                    <c:idx val="3"/>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03-CB37-4420-9BF5-99E9D130ECED}"/>
                      </c:ext>
                    </c:extLst>
                  </c:dLbl>
                  <c:dLbl>
                    <c:idx val="4"/>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04-CB37-4420-9BF5-99E9D130ECED}"/>
                      </c:ext>
                    </c:extLst>
                  </c:dLbl>
                  <c:dLbl>
                    <c:idx val="5"/>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05-CB37-4420-9BF5-99E9D130ECED}"/>
                      </c:ext>
                    </c:extLst>
                  </c:dLbl>
                  <c:dLbl>
                    <c:idx val="6"/>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06-CB37-4420-9BF5-99E9D130ECE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Sheet1!$A$2:$A$6</c15:sqref>
                        </c15:formulaRef>
                      </c:ext>
                    </c:extLst>
                    <c:strCache>
                      <c:ptCount val="5"/>
                      <c:pt idx="0">
                        <c:v>I feel a strong sense of belonging to my local area - Great Manchester </c:v>
                      </c:pt>
                      <c:pt idx="1">
                        <c:v>I feel a strong sense of belonging to my local area - England benchmarking*</c:v>
                      </c:pt>
                      <c:pt idx="3">
                        <c:v>People in my local area pull together to improve it - Greater Manchester</c:v>
                      </c:pt>
                      <c:pt idx="4">
                        <c:v>People in my local area pull together to improve it - England benchmarking*</c:v>
                      </c:pt>
                    </c:strCache>
                  </c:strRef>
                </c:cat>
                <c:val>
                  <c:numRef>
                    <c:extLst xmlns:c15="http://schemas.microsoft.com/office/drawing/2012/chart">
                      <c:ext xmlns:c15="http://schemas.microsoft.com/office/drawing/2012/chart" uri="{02D57815-91ED-43cb-92C2-25804820EDAC}">
                        <c15:formulaRef>
                          <c15:sqref>Sheet1!$G$2:$G$6</c15:sqref>
                        </c15:formulaRef>
                      </c:ext>
                    </c:extLst>
                    <c:numCache>
                      <c:formatCode>General</c:formatCode>
                      <c:ptCount val="5"/>
                    </c:numCache>
                  </c:numRef>
                </c:val>
                <c:extLst xmlns:c15="http://schemas.microsoft.com/office/drawing/2012/chart">
                  <c:ext xmlns:c16="http://schemas.microsoft.com/office/drawing/2014/chart" uri="{C3380CC4-5D6E-409C-BE32-E72D297353CC}">
                    <c16:uniqueId val="{00000001-7464-4AAE-908E-E85B3EB92856}"/>
                  </c:ext>
                </c:extLst>
              </c15:ser>
            </c15:filteredBarSeries>
            <c15:filteredBarSeries>
              <c15:ser>
                <c:idx val="4"/>
                <c:order val="2"/>
                <c:tx>
                  <c:strRef>
                    <c:extLst xmlns:c15="http://schemas.microsoft.com/office/drawing/2012/chart">
                      <c:ext xmlns:c15="http://schemas.microsoft.com/office/drawing/2012/chart" uri="{02D57815-91ED-43cb-92C2-25804820EDAC}">
                        <c15:formulaRef>
                          <c15:sqref>Sheet1!$F$1</c15:sqref>
                        </c15:formulaRef>
                      </c:ext>
                    </c:extLst>
                    <c:strCache>
                      <c:ptCount val="1"/>
                    </c:strCache>
                  </c:strRef>
                </c:tx>
                <c:spPr>
                  <a:solidFill>
                    <a:schemeClr val="tx1"/>
                  </a:solidFill>
                  <a:ln>
                    <a:noFill/>
                  </a:ln>
                  <a:effectLst/>
                </c:spPr>
                <c:invertIfNegative val="0"/>
                <c:cat>
                  <c:strRef>
                    <c:extLst xmlns:c15="http://schemas.microsoft.com/office/drawing/2012/chart">
                      <c:ext xmlns:c15="http://schemas.microsoft.com/office/drawing/2012/chart" uri="{02D57815-91ED-43cb-92C2-25804820EDAC}">
                        <c15:formulaRef>
                          <c15:sqref>Sheet1!$A$2:$A$6</c15:sqref>
                        </c15:formulaRef>
                      </c:ext>
                    </c:extLst>
                    <c:strCache>
                      <c:ptCount val="5"/>
                      <c:pt idx="0">
                        <c:v>I feel a strong sense of belonging to my local area - Great Manchester </c:v>
                      </c:pt>
                      <c:pt idx="1">
                        <c:v>I feel a strong sense of belonging to my local area - England benchmarking*</c:v>
                      </c:pt>
                      <c:pt idx="3">
                        <c:v>People in my local area pull together to improve it - Greater Manchester</c:v>
                      </c:pt>
                      <c:pt idx="4">
                        <c:v>People in my local area pull together to improve it - England benchmarking*</c:v>
                      </c:pt>
                    </c:strCache>
                  </c:strRef>
                </c:cat>
                <c:val>
                  <c:numRef>
                    <c:extLst xmlns:c15="http://schemas.microsoft.com/office/drawing/2012/chart">
                      <c:ext xmlns:c15="http://schemas.microsoft.com/office/drawing/2012/chart" uri="{02D57815-91ED-43cb-92C2-25804820EDAC}">
                        <c15:formulaRef>
                          <c15:sqref>Sheet1!$F$2:$F$6</c15:sqref>
                        </c15:formulaRef>
                      </c:ext>
                    </c:extLst>
                    <c:numCache>
                      <c:formatCode>General</c:formatCode>
                      <c:ptCount val="5"/>
                    </c:numCache>
                  </c:numRef>
                </c:val>
                <c:extLst xmlns:c15="http://schemas.microsoft.com/office/drawing/2012/chart">
                  <c:ext xmlns:c16="http://schemas.microsoft.com/office/drawing/2014/chart" uri="{C3380CC4-5D6E-409C-BE32-E72D297353CC}">
                    <c16:uniqueId val="{00000000-7464-4AAE-908E-E85B3EB92856}"/>
                  </c:ext>
                </c:extLst>
              </c15:ser>
            </c15:filteredBarSeries>
          </c:ext>
        </c:extLst>
      </c:barChart>
      <c:catAx>
        <c:axId val="542284431"/>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42308143"/>
        <c:crosses val="autoZero"/>
        <c:auto val="1"/>
        <c:lblAlgn val="ctr"/>
        <c:lblOffset val="100"/>
        <c:noMultiLvlLbl val="0"/>
      </c:catAx>
      <c:valAx>
        <c:axId val="542308143"/>
        <c:scaling>
          <c:orientation val="minMax"/>
        </c:scaling>
        <c:delete val="1"/>
        <c:axPos val="l"/>
        <c:numFmt formatCode="0%" sourceLinked="1"/>
        <c:majorTickMark val="none"/>
        <c:minorTickMark val="none"/>
        <c:tickLblPos val="nextTo"/>
        <c:crossAx val="542284431"/>
        <c:crosses val="autoZero"/>
        <c:crossBetween val="between"/>
      </c:valAx>
      <c:spPr>
        <a:noFill/>
        <a:ln w="25400">
          <a:noFill/>
        </a:ln>
        <a:effectLst/>
      </c:spPr>
    </c:plotArea>
    <c:legend>
      <c:legendPos val="r"/>
      <c:layout>
        <c:manualLayout>
          <c:xMode val="edge"/>
          <c:yMode val="edge"/>
          <c:x val="1.6053951389393646E-2"/>
          <c:y val="0.91258558204867979"/>
          <c:w val="0.96886698199709154"/>
          <c:h val="8.7414417951320184E-2"/>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831939868216366E-3"/>
          <c:y val="0.16366587074218031"/>
          <c:w val="0.98363361202635669"/>
          <c:h val="0.62467381752709117"/>
        </c:manualLayout>
      </c:layout>
      <c:barChart>
        <c:barDir val="col"/>
        <c:grouping val="percentStacked"/>
        <c:varyColors val="0"/>
        <c:ser>
          <c:idx val="3"/>
          <c:order val="3"/>
          <c:tx>
            <c:strRef>
              <c:f>Sheet1!$E$1</c:f>
              <c:strCache>
                <c:ptCount val="1"/>
                <c:pt idx="0">
                  <c:v>Definitely disagree</c:v>
                </c:pt>
              </c:strCache>
            </c:strRef>
          </c:tx>
          <c:spPr>
            <a:solidFill>
              <a:srgbClr val="FF010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5"/>
                <c:pt idx="0">
                  <c:v>My local area is a place where people from different backgrounds get on well together*</c:v>
                </c:pt>
                <c:pt idx="1">
                  <c:v>My local area is a place where people look out for each other</c:v>
                </c:pt>
                <c:pt idx="2">
                  <c:v>I am proud of my local area</c:v>
                </c:pt>
                <c:pt idx="3">
                  <c:v>My local area is well maintained</c:v>
                </c:pt>
                <c:pt idx="4">
                  <c:v>I have a say about what happens in my local area</c:v>
                </c:pt>
              </c:strCache>
              <c:extLst/>
            </c:strRef>
          </c:cat>
          <c:val>
            <c:numRef>
              <c:f>Sheet1!$E$2:$E$8</c:f>
              <c:numCache>
                <c:formatCode>0%</c:formatCode>
                <c:ptCount val="5"/>
                <c:pt idx="0">
                  <c:v>6.2220502103018098E-2</c:v>
                </c:pt>
                <c:pt idx="1">
                  <c:v>9.2015754717902395E-2</c:v>
                </c:pt>
                <c:pt idx="2">
                  <c:v>0.115051794432608</c:v>
                </c:pt>
                <c:pt idx="3">
                  <c:v>0.186164106355487</c:v>
                </c:pt>
                <c:pt idx="4">
                  <c:v>0.30264079563586899</c:v>
                </c:pt>
              </c:numCache>
              <c:extLst/>
            </c:numRef>
          </c:val>
          <c:extLst>
            <c:ext xmlns:c16="http://schemas.microsoft.com/office/drawing/2014/chart" uri="{C3380CC4-5D6E-409C-BE32-E72D297353CC}">
              <c16:uniqueId val="{00000003-2D59-47C5-AEF5-8C77A3583080}"/>
            </c:ext>
          </c:extLst>
        </c:ser>
        <c:ser>
          <c:idx val="2"/>
          <c:order val="4"/>
          <c:tx>
            <c:strRef>
              <c:f>Sheet1!$D$1</c:f>
              <c:strCache>
                <c:ptCount val="1"/>
                <c:pt idx="0">
                  <c:v>Tend to disagree</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5"/>
                <c:pt idx="0">
                  <c:v>My local area is a place where people from different backgrounds get on well together*</c:v>
                </c:pt>
                <c:pt idx="1">
                  <c:v>My local area is a place where people look out for each other</c:v>
                </c:pt>
                <c:pt idx="2">
                  <c:v>I am proud of my local area</c:v>
                </c:pt>
                <c:pt idx="3">
                  <c:v>My local area is well maintained</c:v>
                </c:pt>
                <c:pt idx="4">
                  <c:v>I have a say about what happens in my local area</c:v>
                </c:pt>
              </c:strCache>
              <c:extLst/>
            </c:strRef>
          </c:cat>
          <c:val>
            <c:numRef>
              <c:f>Sheet1!$D$2:$D$8</c:f>
              <c:numCache>
                <c:formatCode>0%</c:formatCode>
                <c:ptCount val="5"/>
                <c:pt idx="0">
                  <c:v>0.146059571562211</c:v>
                </c:pt>
                <c:pt idx="1">
                  <c:v>0.20207907625042101</c:v>
                </c:pt>
                <c:pt idx="2">
                  <c:v>0.20545768970725301</c:v>
                </c:pt>
                <c:pt idx="3">
                  <c:v>0.24676611872604701</c:v>
                </c:pt>
                <c:pt idx="4">
                  <c:v>0.33949037002916699</c:v>
                </c:pt>
              </c:numCache>
              <c:extLst/>
            </c:numRef>
          </c:val>
          <c:extLst>
            <c:ext xmlns:c16="http://schemas.microsoft.com/office/drawing/2014/chart" uri="{C3380CC4-5D6E-409C-BE32-E72D297353CC}">
              <c16:uniqueId val="{00000002-2D59-47C5-AEF5-8C77A3583080}"/>
            </c:ext>
          </c:extLst>
        </c:ser>
        <c:ser>
          <c:idx val="1"/>
          <c:order val="5"/>
          <c:tx>
            <c:strRef>
              <c:f>Sheet1!$C$1</c:f>
              <c:strCache>
                <c:ptCount val="1"/>
                <c:pt idx="0">
                  <c:v>Tend to agree</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5"/>
                <c:pt idx="0">
                  <c:v>My local area is a place where people from different backgrounds get on well together*</c:v>
                </c:pt>
                <c:pt idx="1">
                  <c:v>My local area is a place where people look out for each other</c:v>
                </c:pt>
                <c:pt idx="2">
                  <c:v>I am proud of my local area</c:v>
                </c:pt>
                <c:pt idx="3">
                  <c:v>My local area is well maintained</c:v>
                </c:pt>
                <c:pt idx="4">
                  <c:v>I have a say about what happens in my local area</c:v>
                </c:pt>
              </c:strCache>
              <c:extLst/>
            </c:strRef>
          </c:cat>
          <c:val>
            <c:numRef>
              <c:f>Sheet1!$C$2:$C$8</c:f>
              <c:numCache>
                <c:formatCode>0%</c:formatCode>
                <c:ptCount val="5"/>
                <c:pt idx="0">
                  <c:v>0.550287293100021</c:v>
                </c:pt>
                <c:pt idx="1">
                  <c:v>0.53477182588806305</c:v>
                </c:pt>
                <c:pt idx="2">
                  <c:v>0.47611561421458298</c:v>
                </c:pt>
                <c:pt idx="3">
                  <c:v>0.42789803961214501</c:v>
                </c:pt>
                <c:pt idx="4">
                  <c:v>0.26733505662565299</c:v>
                </c:pt>
              </c:numCache>
              <c:extLst/>
            </c:numRef>
          </c:val>
          <c:extLst>
            <c:ext xmlns:c16="http://schemas.microsoft.com/office/drawing/2014/chart" uri="{C3380CC4-5D6E-409C-BE32-E72D297353CC}">
              <c16:uniqueId val="{00000001-2D59-47C5-AEF5-8C77A3583080}"/>
            </c:ext>
          </c:extLst>
        </c:ser>
        <c:ser>
          <c:idx val="0"/>
          <c:order val="6"/>
          <c:tx>
            <c:strRef>
              <c:f>Sheet1!$B$1</c:f>
              <c:strCache>
                <c:ptCount val="1"/>
                <c:pt idx="0">
                  <c:v>Definitely agree</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5"/>
                <c:pt idx="0">
                  <c:v>My local area is a place where people from different backgrounds get on well together*</c:v>
                </c:pt>
                <c:pt idx="1">
                  <c:v>My local area is a place where people look out for each other</c:v>
                </c:pt>
                <c:pt idx="2">
                  <c:v>I am proud of my local area</c:v>
                </c:pt>
                <c:pt idx="3">
                  <c:v>My local area is well maintained</c:v>
                </c:pt>
                <c:pt idx="4">
                  <c:v>I have a say about what happens in my local area</c:v>
                </c:pt>
              </c:strCache>
              <c:extLst/>
            </c:strRef>
          </c:cat>
          <c:val>
            <c:numRef>
              <c:f>Sheet1!$B$2:$B$8</c:f>
              <c:numCache>
                <c:formatCode>0%</c:formatCode>
                <c:ptCount val="5"/>
                <c:pt idx="0">
                  <c:v>0.19813295063421699</c:v>
                </c:pt>
                <c:pt idx="1">
                  <c:v>0.171133343143616</c:v>
                </c:pt>
                <c:pt idx="2">
                  <c:v>0.20337490164555899</c:v>
                </c:pt>
                <c:pt idx="3">
                  <c:v>0.13917173530632401</c:v>
                </c:pt>
                <c:pt idx="4">
                  <c:v>9.0533777709314797E-2</c:v>
                </c:pt>
              </c:numCache>
              <c:extLst/>
            </c:numRef>
          </c:val>
          <c:extLst>
            <c:ext xmlns:c16="http://schemas.microsoft.com/office/drawing/2014/chart" uri="{C3380CC4-5D6E-409C-BE32-E72D297353CC}">
              <c16:uniqueId val="{00000000-2D59-47C5-AEF5-8C77A3583080}"/>
            </c:ext>
          </c:extLst>
        </c:ser>
        <c:dLbls>
          <c:showLegendKey val="0"/>
          <c:showVal val="0"/>
          <c:showCatName val="0"/>
          <c:showSerName val="0"/>
          <c:showPercent val="0"/>
          <c:showBubbleSize val="0"/>
        </c:dLbls>
        <c:gapWidth val="150"/>
        <c:overlap val="100"/>
        <c:axId val="542284431"/>
        <c:axId val="542308143"/>
        <c:extLst>
          <c:ext xmlns:c15="http://schemas.microsoft.com/office/drawing/2012/chart" uri="{02D57815-91ED-43cb-92C2-25804820EDAC}">
            <c15:filteredBarSeries>
              <c15:ser>
                <c:idx val="6"/>
                <c:order val="0"/>
                <c:tx>
                  <c:strRef>
                    <c:extLst>
                      <c:ext uri="{02D57815-91ED-43cb-92C2-25804820EDAC}">
                        <c15:formulaRef>
                          <c15:sqref>Sheet1!$H$1</c15:sqref>
                        </c15:formulaRef>
                      </c:ext>
                    </c:extLst>
                    <c:strCache>
                      <c:ptCount val="1"/>
                    </c:strCache>
                  </c:strRef>
                </c:tx>
                <c:spPr>
                  <a:solidFill>
                    <a:srgbClr val="5C5B5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Sheet1!$A$2:$A$8</c15:sqref>
                        </c15:formulaRef>
                      </c:ext>
                    </c:extLst>
                    <c:strCache>
                      <c:ptCount val="5"/>
                      <c:pt idx="0">
                        <c:v>My local area is a place where people from different backgrounds get on well together*</c:v>
                      </c:pt>
                      <c:pt idx="1">
                        <c:v>My local area is a place where people look out for each other</c:v>
                      </c:pt>
                      <c:pt idx="2">
                        <c:v>I am proud of my local area</c:v>
                      </c:pt>
                      <c:pt idx="3">
                        <c:v>My local area is well maintained</c:v>
                      </c:pt>
                      <c:pt idx="4">
                        <c:v>I have a say about what happens in my local area</c:v>
                      </c:pt>
                    </c:strCache>
                  </c:strRef>
                </c:cat>
                <c:val>
                  <c:numRef>
                    <c:extLst>
                      <c:ext uri="{02D57815-91ED-43cb-92C2-25804820EDAC}">
                        <c15:formulaRef>
                          <c15:sqref>Sheet1!$H$3:$H$8</c15:sqref>
                        </c15:formulaRef>
                      </c:ext>
                    </c:extLst>
                    <c:numCache>
                      <c:formatCode>General</c:formatCode>
                      <c:ptCount val="4"/>
                    </c:numCache>
                  </c:numRef>
                </c:val>
                <c:extLst>
                  <c:ext xmlns:c16="http://schemas.microsoft.com/office/drawing/2014/chart" uri="{C3380CC4-5D6E-409C-BE32-E72D297353CC}">
                    <c16:uniqueId val="{00000002-7464-4AAE-908E-E85B3EB92856}"/>
                  </c:ext>
                </c:extLst>
              </c15:ser>
            </c15:filteredBarSeries>
            <c15:filteredBarSeries>
              <c15:ser>
                <c:idx val="5"/>
                <c:order val="1"/>
                <c:tx>
                  <c:strRef>
                    <c:extLst xmlns:c15="http://schemas.microsoft.com/office/drawing/2012/chart">
                      <c:ext xmlns:c15="http://schemas.microsoft.com/office/drawing/2012/chart" uri="{02D57815-91ED-43cb-92C2-25804820EDAC}">
                        <c15:formulaRef>
                          <c15:sqref>Sheet1!$G$1</c15:sqref>
                        </c15:formulaRef>
                      </c:ext>
                    </c:extLst>
                    <c:strCache>
                      <c:ptCount val="1"/>
                      <c:pt idx="0">
                        <c:v>People in this area are all of the same background </c:v>
                      </c:pt>
                    </c:strCache>
                  </c:strRef>
                </c:tx>
                <c:spPr>
                  <a:solidFill>
                    <a:srgbClr val="A5A5A5"/>
                  </a:solidFill>
                  <a:ln>
                    <a:noFill/>
                  </a:ln>
                  <a:effectLst/>
                </c:spPr>
                <c:invertIfNegative val="0"/>
                <c:dLbls>
                  <c:dLbl>
                    <c:idx val="1"/>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00-5943-4A12-914C-1064E34BCC9B}"/>
                      </c:ext>
                    </c:extLst>
                  </c:dLbl>
                  <c:dLbl>
                    <c:idx val="2"/>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02-CB37-4420-9BF5-99E9D130ECED}"/>
                      </c:ext>
                    </c:extLst>
                  </c:dLbl>
                  <c:dLbl>
                    <c:idx val="3"/>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05-CB37-4420-9BF5-99E9D130ECED}"/>
                      </c:ext>
                    </c:extLst>
                  </c:dLbl>
                  <c:dLbl>
                    <c:idx val="4"/>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06-CB37-4420-9BF5-99E9D130ECE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Sheet1!$A$2:$A$8</c15:sqref>
                        </c15:formulaRef>
                      </c:ext>
                    </c:extLst>
                    <c:strCache>
                      <c:ptCount val="5"/>
                      <c:pt idx="0">
                        <c:v>My local area is a place where people from different backgrounds get on well together*</c:v>
                      </c:pt>
                      <c:pt idx="1">
                        <c:v>My local area is a place where people look out for each other</c:v>
                      </c:pt>
                      <c:pt idx="2">
                        <c:v>I am proud of my local area</c:v>
                      </c:pt>
                      <c:pt idx="3">
                        <c:v>My local area is well maintained</c:v>
                      </c:pt>
                      <c:pt idx="4">
                        <c:v>I have a say about what happens in my local area</c:v>
                      </c:pt>
                    </c:strCache>
                  </c:strRef>
                </c:cat>
                <c:val>
                  <c:numRef>
                    <c:extLst xmlns:c15="http://schemas.microsoft.com/office/drawing/2012/chart">
                      <c:ext xmlns:c15="http://schemas.microsoft.com/office/drawing/2012/chart" uri="{02D57815-91ED-43cb-92C2-25804820EDAC}">
                        <c15:formulaRef>
                          <c15:sqref>Sheet1!$G$2:$G$8</c15:sqref>
                        </c15:formulaRef>
                      </c:ext>
                    </c:extLst>
                    <c:numCache>
                      <c:formatCode>0%</c:formatCode>
                      <c:ptCount val="5"/>
                      <c:pt idx="0">
                        <c:v>3.6290960602452002E-2</c:v>
                      </c:pt>
                      <c:pt idx="1">
                        <c:v>0</c:v>
                      </c:pt>
                      <c:pt idx="2">
                        <c:v>0</c:v>
                      </c:pt>
                      <c:pt idx="3">
                        <c:v>0</c:v>
                      </c:pt>
                      <c:pt idx="4">
                        <c:v>0</c:v>
                      </c:pt>
                    </c:numCache>
                  </c:numRef>
                </c:val>
                <c:extLst xmlns:c15="http://schemas.microsoft.com/office/drawing/2012/chart">
                  <c:ext xmlns:c16="http://schemas.microsoft.com/office/drawing/2014/chart" uri="{C3380CC4-5D6E-409C-BE32-E72D297353CC}">
                    <c16:uniqueId val="{00000001-7464-4AAE-908E-E85B3EB92856}"/>
                  </c:ext>
                </c:extLst>
              </c15:ser>
            </c15:filteredBarSeries>
            <c15:filteredBarSeries>
              <c15:ser>
                <c:idx val="4"/>
                <c:order val="2"/>
                <c:tx>
                  <c:strRef>
                    <c:extLst xmlns:c15="http://schemas.microsoft.com/office/drawing/2012/chart">
                      <c:ext xmlns:c15="http://schemas.microsoft.com/office/drawing/2012/chart" uri="{02D57815-91ED-43cb-92C2-25804820EDAC}">
                        <c15:formulaRef>
                          <c15:sqref>Sheet1!$F$1</c15:sqref>
                        </c15:formulaRef>
                      </c:ext>
                    </c:extLst>
                    <c:strCache>
                      <c:ptCount val="1"/>
                      <c:pt idx="0">
                        <c:v>There are too few people in the local area </c:v>
                      </c:pt>
                    </c:strCache>
                  </c:strRef>
                </c:tx>
                <c:spPr>
                  <a:solidFill>
                    <a:schemeClr val="tx1"/>
                  </a:solidFill>
                  <a:ln>
                    <a:noFill/>
                  </a:ln>
                  <a:effectLst/>
                </c:spPr>
                <c:invertIfNegative val="0"/>
                <c:cat>
                  <c:strRef>
                    <c:extLst xmlns:c15="http://schemas.microsoft.com/office/drawing/2012/chart">
                      <c:ext xmlns:c15="http://schemas.microsoft.com/office/drawing/2012/chart" uri="{02D57815-91ED-43cb-92C2-25804820EDAC}">
                        <c15:formulaRef>
                          <c15:sqref>Sheet1!$A$2:$A$8</c15:sqref>
                        </c15:formulaRef>
                      </c:ext>
                    </c:extLst>
                    <c:strCache>
                      <c:ptCount val="5"/>
                      <c:pt idx="0">
                        <c:v>My local area is a place where people from different backgrounds get on well together*</c:v>
                      </c:pt>
                      <c:pt idx="1">
                        <c:v>My local area is a place where people look out for each other</c:v>
                      </c:pt>
                      <c:pt idx="2">
                        <c:v>I am proud of my local area</c:v>
                      </c:pt>
                      <c:pt idx="3">
                        <c:v>My local area is well maintained</c:v>
                      </c:pt>
                      <c:pt idx="4">
                        <c:v>I have a say about what happens in my local area</c:v>
                      </c:pt>
                    </c:strCache>
                  </c:strRef>
                </c:cat>
                <c:val>
                  <c:numRef>
                    <c:extLst xmlns:c15="http://schemas.microsoft.com/office/drawing/2012/chart">
                      <c:ext xmlns:c15="http://schemas.microsoft.com/office/drawing/2012/chart" uri="{02D57815-91ED-43cb-92C2-25804820EDAC}">
                        <c15:formulaRef>
                          <c15:sqref>Sheet1!$F$2:$F$8</c15:sqref>
                        </c15:formulaRef>
                      </c:ext>
                    </c:extLst>
                    <c:numCache>
                      <c:formatCode>0%</c:formatCode>
                      <c:ptCount val="5"/>
                      <c:pt idx="0">
                        <c:v>7.0087219980821602E-3</c:v>
                      </c:pt>
                      <c:pt idx="1">
                        <c:v>0</c:v>
                      </c:pt>
                      <c:pt idx="2">
                        <c:v>0</c:v>
                      </c:pt>
                      <c:pt idx="3">
                        <c:v>0</c:v>
                      </c:pt>
                      <c:pt idx="4">
                        <c:v>0</c:v>
                      </c:pt>
                    </c:numCache>
                  </c:numRef>
                </c:val>
                <c:extLst xmlns:c15="http://schemas.microsoft.com/office/drawing/2012/chart">
                  <c:ext xmlns:c16="http://schemas.microsoft.com/office/drawing/2014/chart" uri="{C3380CC4-5D6E-409C-BE32-E72D297353CC}">
                    <c16:uniqueId val="{00000000-7464-4AAE-908E-E85B3EB92856}"/>
                  </c:ext>
                </c:extLst>
              </c15:ser>
            </c15:filteredBarSeries>
          </c:ext>
        </c:extLst>
      </c:barChart>
      <c:catAx>
        <c:axId val="542284431"/>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42308143"/>
        <c:crosses val="autoZero"/>
        <c:auto val="1"/>
        <c:lblAlgn val="ctr"/>
        <c:lblOffset val="100"/>
        <c:noMultiLvlLbl val="0"/>
      </c:catAx>
      <c:valAx>
        <c:axId val="542308143"/>
        <c:scaling>
          <c:orientation val="minMax"/>
        </c:scaling>
        <c:delete val="1"/>
        <c:axPos val="l"/>
        <c:numFmt formatCode="0%" sourceLinked="1"/>
        <c:majorTickMark val="none"/>
        <c:minorTickMark val="none"/>
        <c:tickLblPos val="nextTo"/>
        <c:crossAx val="542284431"/>
        <c:crosses val="autoZero"/>
        <c:crossBetween val="between"/>
      </c:valAx>
      <c:spPr>
        <a:noFill/>
        <a:ln w="25400">
          <a:noFill/>
        </a:ln>
        <a:effectLst/>
      </c:spPr>
    </c:plotArea>
    <c:legend>
      <c:legendPos val="tr"/>
      <c:layout>
        <c:manualLayout>
          <c:xMode val="edge"/>
          <c:yMode val="edge"/>
          <c:x val="6.8616596158748979E-3"/>
          <c:y val="8.9055242460234205E-2"/>
          <c:w val="0.99313834683523761"/>
          <c:h val="6.647694408210951E-2"/>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831939868216366E-3"/>
          <c:y val="0.16366587074218031"/>
          <c:w val="0.98363361202635669"/>
          <c:h val="0.62467381752709117"/>
        </c:manualLayout>
      </c:layout>
      <c:barChart>
        <c:barDir val="col"/>
        <c:grouping val="clustered"/>
        <c:varyColors val="0"/>
        <c:ser>
          <c:idx val="6"/>
          <c:order val="0"/>
          <c:tx>
            <c:strRef>
              <c:f>Sheet1!$C$1</c:f>
              <c:strCache>
                <c:ptCount val="1"/>
                <c:pt idx="0">
                  <c:v>Those who have a disability </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My local area is a place where people from different backgrounds get on well together*</c:v>
                </c:pt>
                <c:pt idx="1">
                  <c:v>My local area is a place where people look out for each other</c:v>
                </c:pt>
                <c:pt idx="2">
                  <c:v>I am proud of my local area</c:v>
                </c:pt>
                <c:pt idx="3">
                  <c:v>I feel a strong sense of belonging to my local area</c:v>
                </c:pt>
                <c:pt idx="4">
                  <c:v>People in my local area pull together to improve it</c:v>
                </c:pt>
                <c:pt idx="5">
                  <c:v>My local area is well maintained</c:v>
                </c:pt>
                <c:pt idx="6">
                  <c:v>I have a say about what happens in my local area</c:v>
                </c:pt>
              </c:strCache>
            </c:strRef>
          </c:cat>
          <c:val>
            <c:numRef>
              <c:f>Sheet1!$C$2:$C$8</c:f>
              <c:numCache>
                <c:formatCode>0%</c:formatCode>
                <c:ptCount val="7"/>
                <c:pt idx="0">
                  <c:v>0.69344380158058105</c:v>
                </c:pt>
                <c:pt idx="1">
                  <c:v>0.64527907919065897</c:v>
                </c:pt>
                <c:pt idx="2">
                  <c:v>0.58664034430321499</c:v>
                </c:pt>
                <c:pt idx="3">
                  <c:v>0.58341929066377196</c:v>
                </c:pt>
                <c:pt idx="4">
                  <c:v>0.48542743275517802</c:v>
                </c:pt>
                <c:pt idx="5">
                  <c:v>0.53883168369494105</c:v>
                </c:pt>
                <c:pt idx="6">
                  <c:v>0.29628017088221797</c:v>
                </c:pt>
              </c:numCache>
            </c:numRef>
          </c:val>
          <c:extLst xmlns:c15="http://schemas.microsoft.com/office/drawing/2012/chart">
            <c:ext xmlns:c16="http://schemas.microsoft.com/office/drawing/2014/chart" uri="{C3380CC4-5D6E-409C-BE32-E72D297353CC}">
              <c16:uniqueId val="{00000002-7464-4AAE-908E-E85B3EB92856}"/>
            </c:ext>
          </c:extLst>
        </c:ser>
        <c:ser>
          <c:idx val="5"/>
          <c:order val="1"/>
          <c:tx>
            <c:strRef>
              <c:f>Sheet1!$B$1</c:f>
              <c:strCache>
                <c:ptCount val="1"/>
                <c:pt idx="0">
                  <c:v>GM average</c:v>
                </c:pt>
              </c:strCache>
            </c:strRef>
          </c:tx>
          <c:spPr>
            <a:solidFill>
              <a:srgbClr val="B8EA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My local area is a place where people from different backgrounds get on well together*</c:v>
                </c:pt>
                <c:pt idx="1">
                  <c:v>My local area is a place where people look out for each other</c:v>
                </c:pt>
                <c:pt idx="2">
                  <c:v>I am proud of my local area</c:v>
                </c:pt>
                <c:pt idx="3">
                  <c:v>I feel a strong sense of belonging to my local area</c:v>
                </c:pt>
                <c:pt idx="4">
                  <c:v>People in my local area pull together to improve it</c:v>
                </c:pt>
                <c:pt idx="5">
                  <c:v>My local area is well maintained</c:v>
                </c:pt>
                <c:pt idx="6">
                  <c:v>I have a say about what happens in my local area</c:v>
                </c:pt>
              </c:strCache>
            </c:strRef>
          </c:cat>
          <c:val>
            <c:numRef>
              <c:f>Sheet1!$B$2:$B$8</c:f>
              <c:numCache>
                <c:formatCode>0%</c:formatCode>
                <c:ptCount val="7"/>
                <c:pt idx="0">
                  <c:v>0.74842024373423699</c:v>
                </c:pt>
                <c:pt idx="1">
                  <c:v>0.70590516903167799</c:v>
                </c:pt>
                <c:pt idx="2">
                  <c:v>0.67949051586014098</c:v>
                </c:pt>
                <c:pt idx="3">
                  <c:v>0.66556442719668496</c:v>
                </c:pt>
                <c:pt idx="4">
                  <c:v>0.57509087323089203</c:v>
                </c:pt>
                <c:pt idx="5">
                  <c:v>0.56706977491846799</c:v>
                </c:pt>
                <c:pt idx="6">
                  <c:v>0.35786883433496802</c:v>
                </c:pt>
              </c:numCache>
            </c:numRef>
          </c:val>
          <c:extLst xmlns:c15="http://schemas.microsoft.com/office/drawing/2012/chart">
            <c:ext xmlns:c16="http://schemas.microsoft.com/office/drawing/2014/chart" uri="{C3380CC4-5D6E-409C-BE32-E72D297353CC}">
              <c16:uniqueId val="{00000001-7464-4AAE-908E-E85B3EB92856}"/>
            </c:ext>
          </c:extLst>
        </c:ser>
        <c:dLbls>
          <c:showLegendKey val="0"/>
          <c:showVal val="0"/>
          <c:showCatName val="0"/>
          <c:showSerName val="0"/>
          <c:showPercent val="0"/>
          <c:showBubbleSize val="0"/>
        </c:dLbls>
        <c:gapWidth val="150"/>
        <c:axId val="542284431"/>
        <c:axId val="542308143"/>
        <c:extLst/>
      </c:barChart>
      <c:catAx>
        <c:axId val="542284431"/>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42308143"/>
        <c:crosses val="autoZero"/>
        <c:auto val="1"/>
        <c:lblAlgn val="ctr"/>
        <c:lblOffset val="100"/>
        <c:noMultiLvlLbl val="0"/>
      </c:catAx>
      <c:valAx>
        <c:axId val="542308143"/>
        <c:scaling>
          <c:orientation val="minMax"/>
        </c:scaling>
        <c:delete val="1"/>
        <c:axPos val="l"/>
        <c:numFmt formatCode="0%" sourceLinked="1"/>
        <c:majorTickMark val="none"/>
        <c:minorTickMark val="none"/>
        <c:tickLblPos val="nextTo"/>
        <c:crossAx val="542284431"/>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65769991526844"/>
          <c:y val="3.2666365802500603E-2"/>
          <c:w val="0.82090148064396007"/>
          <c:h val="0.72848661427265304"/>
        </c:manualLayout>
      </c:layout>
      <c:barChart>
        <c:barDir val="col"/>
        <c:grouping val="percentStacked"/>
        <c:varyColors val="0"/>
        <c:ser>
          <c:idx val="0"/>
          <c:order val="0"/>
          <c:tx>
            <c:strRef>
              <c:f>Sheet1!$G$1</c:f>
              <c:strCache>
                <c:ptCount val="1"/>
                <c:pt idx="0">
                  <c:v>Don’t know </c:v>
                </c:pt>
              </c:strCache>
            </c:strRef>
          </c:tx>
          <c:spPr>
            <a:solidFill>
              <a:srgbClr val="5C5B5A"/>
            </a:solidFill>
            <a:ln>
              <a:noFill/>
            </a:ln>
            <a:effectLst/>
          </c:spPr>
          <c:invertIfNegative val="0"/>
          <c:cat>
            <c:strRef>
              <c:f>Sheet1!$A$2:$A$5</c:f>
              <c:strCache>
                <c:ptCount val="4"/>
                <c:pt idx="0">
                  <c:v>Parks and other green spaces</c:v>
                </c:pt>
                <c:pt idx="1">
                  <c:v>Local services and amenities</c:v>
                </c:pt>
                <c:pt idx="2">
                  <c:v>Your nearest town centre</c:v>
                </c:pt>
                <c:pt idx="3">
                  <c:v>Cultural facilities (such as museums, theatres and events)</c:v>
                </c:pt>
              </c:strCache>
            </c:strRef>
          </c:cat>
          <c:val>
            <c:numRef>
              <c:f>Sheet1!$G$2:$G$5</c:f>
              <c:numCache>
                <c:formatCode>0%</c:formatCode>
                <c:ptCount val="4"/>
                <c:pt idx="0">
                  <c:v>0</c:v>
                </c:pt>
                <c:pt idx="1">
                  <c:v>0</c:v>
                </c:pt>
                <c:pt idx="2">
                  <c:v>0</c:v>
                </c:pt>
                <c:pt idx="3">
                  <c:v>0.03</c:v>
                </c:pt>
              </c:numCache>
            </c:numRef>
          </c:val>
          <c:extLst>
            <c:ext xmlns:c16="http://schemas.microsoft.com/office/drawing/2014/chart" uri="{C3380CC4-5D6E-409C-BE32-E72D297353CC}">
              <c16:uniqueId val="{00000000-D0C3-4EB8-BC07-BA15F6BB2083}"/>
            </c:ext>
          </c:extLst>
        </c:ser>
        <c:ser>
          <c:idx val="1"/>
          <c:order val="1"/>
          <c:tx>
            <c:strRef>
              <c:f>Sheet1!$F$1</c:f>
              <c:strCache>
                <c:ptCount val="1"/>
                <c:pt idx="0">
                  <c:v>Very dissatisfied </c:v>
                </c:pt>
              </c:strCache>
            </c:strRef>
          </c:tx>
          <c:spPr>
            <a:solidFill>
              <a:srgbClr val="FF010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Parks and other green spaces</c:v>
                </c:pt>
                <c:pt idx="1">
                  <c:v>Local services and amenities</c:v>
                </c:pt>
                <c:pt idx="2">
                  <c:v>Your nearest town centre</c:v>
                </c:pt>
                <c:pt idx="3">
                  <c:v>Cultural facilities (such as museums, theatres and events)</c:v>
                </c:pt>
              </c:strCache>
            </c:strRef>
          </c:cat>
          <c:val>
            <c:numRef>
              <c:f>Sheet1!$F$2:$F$5</c:f>
              <c:numCache>
                <c:formatCode>0%</c:formatCode>
                <c:ptCount val="4"/>
                <c:pt idx="0">
                  <c:v>0.05</c:v>
                </c:pt>
                <c:pt idx="1">
                  <c:v>0.06</c:v>
                </c:pt>
                <c:pt idx="2">
                  <c:v>0.14000000000000001</c:v>
                </c:pt>
                <c:pt idx="3">
                  <c:v>0.15</c:v>
                </c:pt>
              </c:numCache>
            </c:numRef>
          </c:val>
          <c:extLst>
            <c:ext xmlns:c16="http://schemas.microsoft.com/office/drawing/2014/chart" uri="{C3380CC4-5D6E-409C-BE32-E72D297353CC}">
              <c16:uniqueId val="{00000001-D0C3-4EB8-BC07-BA15F6BB2083}"/>
            </c:ext>
          </c:extLst>
        </c:ser>
        <c:ser>
          <c:idx val="2"/>
          <c:order val="2"/>
          <c:tx>
            <c:strRef>
              <c:f>Sheet1!$E$1</c:f>
              <c:strCache>
                <c:ptCount val="1"/>
                <c:pt idx="0">
                  <c:v>Fairly dissatisfied</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Parks and other green spaces</c:v>
                </c:pt>
                <c:pt idx="1">
                  <c:v>Local services and amenities</c:v>
                </c:pt>
                <c:pt idx="2">
                  <c:v>Your nearest town centre</c:v>
                </c:pt>
                <c:pt idx="3">
                  <c:v>Cultural facilities (such as museums, theatres and events)</c:v>
                </c:pt>
              </c:strCache>
            </c:strRef>
          </c:cat>
          <c:val>
            <c:numRef>
              <c:f>Sheet1!$E$2:$E$5</c:f>
              <c:numCache>
                <c:formatCode>0%</c:formatCode>
                <c:ptCount val="4"/>
                <c:pt idx="0">
                  <c:v>0.11</c:v>
                </c:pt>
                <c:pt idx="1">
                  <c:v>0.13</c:v>
                </c:pt>
                <c:pt idx="2">
                  <c:v>0.16</c:v>
                </c:pt>
                <c:pt idx="3">
                  <c:v>0.17</c:v>
                </c:pt>
              </c:numCache>
            </c:numRef>
          </c:val>
          <c:extLst>
            <c:ext xmlns:c16="http://schemas.microsoft.com/office/drawing/2014/chart" uri="{C3380CC4-5D6E-409C-BE32-E72D297353CC}">
              <c16:uniqueId val="{00000002-D0C3-4EB8-BC07-BA15F6BB2083}"/>
            </c:ext>
          </c:extLst>
        </c:ser>
        <c:ser>
          <c:idx val="3"/>
          <c:order val="3"/>
          <c:tx>
            <c:strRef>
              <c:f>Sheet1!$D$1</c:f>
              <c:strCache>
                <c:ptCount val="1"/>
                <c:pt idx="0">
                  <c:v>Neither satisfied nor dissatisfied</c:v>
                </c:pt>
              </c:strCache>
            </c:strRef>
          </c:tx>
          <c:spPr>
            <a:solidFill>
              <a:srgbClr val="A5A5A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Parks and other green spaces</c:v>
                </c:pt>
                <c:pt idx="1">
                  <c:v>Local services and amenities</c:v>
                </c:pt>
                <c:pt idx="2">
                  <c:v>Your nearest town centre</c:v>
                </c:pt>
                <c:pt idx="3">
                  <c:v>Cultural facilities (such as museums, theatres and events)</c:v>
                </c:pt>
              </c:strCache>
            </c:strRef>
          </c:cat>
          <c:val>
            <c:numRef>
              <c:f>Sheet1!$D$2:$D$5</c:f>
              <c:numCache>
                <c:formatCode>0%</c:formatCode>
                <c:ptCount val="4"/>
                <c:pt idx="0">
                  <c:v>0.12</c:v>
                </c:pt>
                <c:pt idx="1">
                  <c:v>0.16</c:v>
                </c:pt>
                <c:pt idx="2">
                  <c:v>0.14000000000000001</c:v>
                </c:pt>
                <c:pt idx="3">
                  <c:v>0.23</c:v>
                </c:pt>
              </c:numCache>
            </c:numRef>
          </c:val>
          <c:extLst>
            <c:ext xmlns:c16="http://schemas.microsoft.com/office/drawing/2014/chart" uri="{C3380CC4-5D6E-409C-BE32-E72D297353CC}">
              <c16:uniqueId val="{00000003-D0C3-4EB8-BC07-BA15F6BB2083}"/>
            </c:ext>
          </c:extLst>
        </c:ser>
        <c:ser>
          <c:idx val="4"/>
          <c:order val="4"/>
          <c:tx>
            <c:strRef>
              <c:f>Sheet1!$C$1</c:f>
              <c:strCache>
                <c:ptCount val="1"/>
                <c:pt idx="0">
                  <c:v>Fairly satisfied</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Parks and other green spaces</c:v>
                </c:pt>
                <c:pt idx="1">
                  <c:v>Local services and amenities</c:v>
                </c:pt>
                <c:pt idx="2">
                  <c:v>Your nearest town centre</c:v>
                </c:pt>
                <c:pt idx="3">
                  <c:v>Cultural facilities (such as museums, theatres and events)</c:v>
                </c:pt>
              </c:strCache>
            </c:strRef>
          </c:cat>
          <c:val>
            <c:numRef>
              <c:f>Sheet1!$C$2:$C$5</c:f>
              <c:numCache>
                <c:formatCode>0%</c:formatCode>
                <c:ptCount val="4"/>
                <c:pt idx="0">
                  <c:v>0.4</c:v>
                </c:pt>
                <c:pt idx="1">
                  <c:v>0.4</c:v>
                </c:pt>
                <c:pt idx="2">
                  <c:v>0.31</c:v>
                </c:pt>
                <c:pt idx="3">
                  <c:v>0.28000000000000003</c:v>
                </c:pt>
              </c:numCache>
            </c:numRef>
          </c:val>
          <c:extLst>
            <c:ext xmlns:c16="http://schemas.microsoft.com/office/drawing/2014/chart" uri="{C3380CC4-5D6E-409C-BE32-E72D297353CC}">
              <c16:uniqueId val="{00000004-D0C3-4EB8-BC07-BA15F6BB2083}"/>
            </c:ext>
          </c:extLst>
        </c:ser>
        <c:ser>
          <c:idx val="5"/>
          <c:order val="5"/>
          <c:tx>
            <c:strRef>
              <c:f>Sheet1!$B$1</c:f>
              <c:strCache>
                <c:ptCount val="1"/>
                <c:pt idx="0">
                  <c:v>Very satisfied</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Parks and other green spaces</c:v>
                </c:pt>
                <c:pt idx="1">
                  <c:v>Local services and amenities</c:v>
                </c:pt>
                <c:pt idx="2">
                  <c:v>Your nearest town centre</c:v>
                </c:pt>
                <c:pt idx="3">
                  <c:v>Cultural facilities (such as museums, theatres and events)</c:v>
                </c:pt>
              </c:strCache>
            </c:strRef>
          </c:cat>
          <c:val>
            <c:numRef>
              <c:f>Sheet1!$B$2:$B$5</c:f>
              <c:numCache>
                <c:formatCode>0%</c:formatCode>
                <c:ptCount val="4"/>
                <c:pt idx="0">
                  <c:v>0.32</c:v>
                </c:pt>
                <c:pt idx="1">
                  <c:v>0.24</c:v>
                </c:pt>
                <c:pt idx="2">
                  <c:v>0.24</c:v>
                </c:pt>
                <c:pt idx="3">
                  <c:v>0.14000000000000001</c:v>
                </c:pt>
              </c:numCache>
            </c:numRef>
          </c:val>
          <c:extLst>
            <c:ext xmlns:c16="http://schemas.microsoft.com/office/drawing/2014/chart" uri="{C3380CC4-5D6E-409C-BE32-E72D297353CC}">
              <c16:uniqueId val="{00000005-D0C3-4EB8-BC07-BA15F6BB2083}"/>
            </c:ext>
          </c:extLst>
        </c:ser>
        <c:dLbls>
          <c:showLegendKey val="0"/>
          <c:showVal val="0"/>
          <c:showCatName val="0"/>
          <c:showSerName val="0"/>
          <c:showPercent val="0"/>
          <c:showBubbleSize val="0"/>
        </c:dLbls>
        <c:gapWidth val="150"/>
        <c:overlap val="100"/>
        <c:axId val="542284431"/>
        <c:axId val="542308143"/>
      </c:barChart>
      <c:catAx>
        <c:axId val="5422844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42308143"/>
        <c:crosses val="autoZero"/>
        <c:auto val="1"/>
        <c:lblAlgn val="ctr"/>
        <c:lblOffset val="100"/>
        <c:noMultiLvlLbl val="0"/>
      </c:catAx>
      <c:valAx>
        <c:axId val="542308143"/>
        <c:scaling>
          <c:orientation val="minMax"/>
        </c:scaling>
        <c:delete val="1"/>
        <c:axPos val="l"/>
        <c:numFmt formatCode="0%" sourceLinked="1"/>
        <c:majorTickMark val="none"/>
        <c:minorTickMark val="none"/>
        <c:tickLblPos val="nextTo"/>
        <c:crossAx val="542284431"/>
        <c:crosses val="autoZero"/>
        <c:crossBetween val="between"/>
      </c:valAx>
      <c:spPr>
        <a:noFill/>
        <a:ln w="25400">
          <a:noFill/>
        </a:ln>
        <a:effectLst/>
      </c:spPr>
    </c:plotArea>
    <c:legend>
      <c:legendPos val="l"/>
      <c:layout>
        <c:manualLayout>
          <c:xMode val="edge"/>
          <c:yMode val="edge"/>
          <c:x val="0"/>
          <c:y val="0.11871873955062118"/>
          <c:w val="0.17199449109778672"/>
          <c:h val="0.57547333493898145"/>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610147558080679E-2"/>
          <c:y val="0.13005785279757134"/>
          <c:w val="0.94877970488383867"/>
          <c:h val="0.65235884892162732"/>
        </c:manualLayout>
      </c:layout>
      <c:barChart>
        <c:barDir val="col"/>
        <c:grouping val="percentStacked"/>
        <c:varyColors val="0"/>
        <c:ser>
          <c:idx val="4"/>
          <c:order val="0"/>
          <c:tx>
            <c:strRef>
              <c:f>Sheet1!$F$1</c:f>
              <c:strCache>
                <c:ptCount val="1"/>
                <c:pt idx="0">
                  <c:v>Very dissatisfied </c:v>
                </c:pt>
              </c:strCache>
            </c:strRef>
          </c:tx>
          <c:spPr>
            <a:solidFill>
              <a:srgbClr val="FF010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Greater Manchester </c:v>
                </c:pt>
                <c:pt idx="1">
                  <c:v>England benchmarking</c:v>
                </c:pt>
              </c:strCache>
            </c:strRef>
          </c:cat>
          <c:val>
            <c:numRef>
              <c:f>Sheet1!$F$2:$F$3</c:f>
              <c:numCache>
                <c:formatCode>0%</c:formatCode>
                <c:ptCount val="2"/>
                <c:pt idx="0">
                  <c:v>0.06</c:v>
                </c:pt>
                <c:pt idx="1">
                  <c:v>0.02</c:v>
                </c:pt>
              </c:numCache>
            </c:numRef>
          </c:val>
          <c:extLst>
            <c:ext xmlns:c16="http://schemas.microsoft.com/office/drawing/2014/chart" uri="{C3380CC4-5D6E-409C-BE32-E72D297353CC}">
              <c16:uniqueId val="{00000000-A0DE-4142-8B41-8EA4E8ABC9AC}"/>
            </c:ext>
          </c:extLst>
        </c:ser>
        <c:ser>
          <c:idx val="3"/>
          <c:order val="1"/>
          <c:tx>
            <c:strRef>
              <c:f>Sheet1!$E$1</c:f>
              <c:strCache>
                <c:ptCount val="1"/>
                <c:pt idx="0">
                  <c:v>Fairly dissatisfied</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Greater Manchester </c:v>
                </c:pt>
                <c:pt idx="1">
                  <c:v>England benchmarking</c:v>
                </c:pt>
              </c:strCache>
            </c:strRef>
          </c:cat>
          <c:val>
            <c:numRef>
              <c:f>Sheet1!$E$2:$E$3</c:f>
              <c:numCache>
                <c:formatCode>0%</c:formatCode>
                <c:ptCount val="2"/>
                <c:pt idx="0">
                  <c:v>0.1</c:v>
                </c:pt>
                <c:pt idx="1">
                  <c:v>0.06</c:v>
                </c:pt>
              </c:numCache>
            </c:numRef>
          </c:val>
          <c:extLst>
            <c:ext xmlns:c16="http://schemas.microsoft.com/office/drawing/2014/chart" uri="{C3380CC4-5D6E-409C-BE32-E72D297353CC}">
              <c16:uniqueId val="{00000001-A0DE-4142-8B41-8EA4E8ABC9AC}"/>
            </c:ext>
          </c:extLst>
        </c:ser>
        <c:ser>
          <c:idx val="2"/>
          <c:order val="2"/>
          <c:tx>
            <c:strRef>
              <c:f>Sheet1!$D$1</c:f>
              <c:strCache>
                <c:ptCount val="1"/>
                <c:pt idx="0">
                  <c:v>Neither satisfied nor dissatisfied</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Greater Manchester </c:v>
                </c:pt>
                <c:pt idx="1">
                  <c:v>England benchmarking</c:v>
                </c:pt>
              </c:strCache>
            </c:strRef>
          </c:cat>
          <c:val>
            <c:numRef>
              <c:f>Sheet1!$D$2:$D$3</c:f>
              <c:numCache>
                <c:formatCode>0%</c:formatCode>
                <c:ptCount val="2"/>
                <c:pt idx="0">
                  <c:v>0.13</c:v>
                </c:pt>
                <c:pt idx="1">
                  <c:v>0.15</c:v>
                </c:pt>
              </c:numCache>
            </c:numRef>
          </c:val>
          <c:extLst>
            <c:ext xmlns:c16="http://schemas.microsoft.com/office/drawing/2014/chart" uri="{C3380CC4-5D6E-409C-BE32-E72D297353CC}">
              <c16:uniqueId val="{00000002-A0DE-4142-8B41-8EA4E8ABC9AC}"/>
            </c:ext>
          </c:extLst>
        </c:ser>
        <c:ser>
          <c:idx val="1"/>
          <c:order val="3"/>
          <c:tx>
            <c:strRef>
              <c:f>Sheet1!$C$1</c:f>
              <c:strCache>
                <c:ptCount val="1"/>
                <c:pt idx="0">
                  <c:v>Fairly satisfied</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Greater Manchester </c:v>
                </c:pt>
                <c:pt idx="1">
                  <c:v>England benchmarking</c:v>
                </c:pt>
              </c:strCache>
            </c:strRef>
          </c:cat>
          <c:val>
            <c:numRef>
              <c:f>Sheet1!$C$2:$C$3</c:f>
              <c:numCache>
                <c:formatCode>0%</c:formatCode>
                <c:ptCount val="2"/>
                <c:pt idx="0">
                  <c:v>0.47</c:v>
                </c:pt>
                <c:pt idx="1">
                  <c:v>0.47</c:v>
                </c:pt>
              </c:numCache>
            </c:numRef>
          </c:val>
          <c:extLst>
            <c:ext xmlns:c16="http://schemas.microsoft.com/office/drawing/2014/chart" uri="{C3380CC4-5D6E-409C-BE32-E72D297353CC}">
              <c16:uniqueId val="{00000003-A0DE-4142-8B41-8EA4E8ABC9AC}"/>
            </c:ext>
          </c:extLst>
        </c:ser>
        <c:ser>
          <c:idx val="0"/>
          <c:order val="4"/>
          <c:tx>
            <c:strRef>
              <c:f>Sheet1!$B$1</c:f>
              <c:strCache>
                <c:ptCount val="1"/>
                <c:pt idx="0">
                  <c:v>Very satisfied</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Greater Manchester </c:v>
                </c:pt>
                <c:pt idx="1">
                  <c:v>England benchmarking</c:v>
                </c:pt>
              </c:strCache>
            </c:strRef>
          </c:cat>
          <c:val>
            <c:numRef>
              <c:f>Sheet1!$B$2:$B$3</c:f>
              <c:numCache>
                <c:formatCode>0%</c:formatCode>
                <c:ptCount val="2"/>
                <c:pt idx="0">
                  <c:v>0.25</c:v>
                </c:pt>
                <c:pt idx="1">
                  <c:v>0.3</c:v>
                </c:pt>
              </c:numCache>
            </c:numRef>
          </c:val>
          <c:extLst>
            <c:ext xmlns:c16="http://schemas.microsoft.com/office/drawing/2014/chart" uri="{C3380CC4-5D6E-409C-BE32-E72D297353CC}">
              <c16:uniqueId val="{00000004-A0DE-4142-8B41-8EA4E8ABC9AC}"/>
            </c:ext>
          </c:extLst>
        </c:ser>
        <c:dLbls>
          <c:dLblPos val="ctr"/>
          <c:showLegendKey val="0"/>
          <c:showVal val="1"/>
          <c:showCatName val="0"/>
          <c:showSerName val="0"/>
          <c:showPercent val="0"/>
          <c:showBubbleSize val="0"/>
        </c:dLbls>
        <c:gapWidth val="85"/>
        <c:overlap val="100"/>
        <c:axId val="995150208"/>
        <c:axId val="995148896"/>
      </c:barChart>
      <c:catAx>
        <c:axId val="995150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95148896"/>
        <c:crosses val="autoZero"/>
        <c:auto val="1"/>
        <c:lblAlgn val="ctr"/>
        <c:lblOffset val="100"/>
        <c:noMultiLvlLbl val="0"/>
      </c:catAx>
      <c:valAx>
        <c:axId val="995148896"/>
        <c:scaling>
          <c:orientation val="minMax"/>
        </c:scaling>
        <c:delete val="1"/>
        <c:axPos val="l"/>
        <c:numFmt formatCode="0%" sourceLinked="1"/>
        <c:majorTickMark val="none"/>
        <c:minorTickMark val="none"/>
        <c:tickLblPos val="nextTo"/>
        <c:crossAx val="995150208"/>
        <c:crosses val="autoZero"/>
        <c:crossBetween val="between"/>
      </c:valAx>
      <c:spPr>
        <a:noFill/>
        <a:ln>
          <a:noFill/>
        </a:ln>
        <a:effectLst/>
      </c:spPr>
    </c:plotArea>
    <c:legend>
      <c:legendPos val="b"/>
      <c:layout>
        <c:manualLayout>
          <c:xMode val="edge"/>
          <c:yMode val="edge"/>
          <c:x val="1.9882420641082303E-2"/>
          <c:y val="0.8591732128613524"/>
          <c:w val="0.98011757935891775"/>
          <c:h val="0.1235041355666316"/>
        </c:manualLayout>
      </c:layout>
      <c:overlay val="0"/>
      <c:spPr>
        <a:noFill/>
        <a:ln>
          <a:noFill/>
        </a:ln>
        <a:effectLst/>
      </c:spPr>
      <c:txPr>
        <a:bodyPr rot="0" spcFirstLastPara="1" vertOverflow="ellipsis" vert="horz" wrap="square" anchor="ctr" anchorCtr="1"/>
        <a:lstStyle/>
        <a:p>
          <a:pPr>
            <a:defRPr sz="1100" b="0" i="0" u="none" strike="noStrike" kern="1200" baseline="0">
              <a:solidFill>
                <a:srgbClr val="5C5B5A"/>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610147558080679E-2"/>
          <c:y val="0.13005785279757134"/>
          <c:w val="0.94877970488383867"/>
          <c:h val="0.65235884892162732"/>
        </c:manualLayout>
      </c:layout>
      <c:doughnutChart>
        <c:varyColors val="1"/>
        <c:ser>
          <c:idx val="4"/>
          <c:order val="0"/>
          <c:tx>
            <c:strRef>
              <c:f>Sheet1!$B$1</c:f>
              <c:strCache>
                <c:ptCount val="1"/>
                <c:pt idx="0">
                  <c:v>Greater Manchester </c:v>
                </c:pt>
              </c:strCache>
            </c:strRef>
          </c:tx>
          <c:spPr>
            <a:solidFill>
              <a:srgbClr val="009690"/>
            </a:solidFill>
          </c:spPr>
          <c:dPt>
            <c:idx val="0"/>
            <c:bubble3D val="0"/>
            <c:spPr>
              <a:solidFill>
                <a:srgbClr val="009690"/>
              </a:solidFill>
              <a:ln>
                <a:noFill/>
              </a:ln>
              <a:effectLst/>
            </c:spPr>
            <c:extLst>
              <c:ext xmlns:c16="http://schemas.microsoft.com/office/drawing/2014/chart" uri="{C3380CC4-5D6E-409C-BE32-E72D297353CC}">
                <c16:uniqueId val="{00000001-86AA-4ABC-9638-2568FBDA3595}"/>
              </c:ext>
            </c:extLst>
          </c:dPt>
          <c:dPt>
            <c:idx val="1"/>
            <c:bubble3D val="0"/>
            <c:spPr>
              <a:solidFill>
                <a:srgbClr val="6DD5CE"/>
              </a:solidFill>
              <a:ln>
                <a:noFill/>
              </a:ln>
              <a:effectLst/>
            </c:spPr>
            <c:extLst>
              <c:ext xmlns:c16="http://schemas.microsoft.com/office/drawing/2014/chart" uri="{C3380CC4-5D6E-409C-BE32-E72D297353CC}">
                <c16:uniqueId val="{00000001-3946-477E-852B-ED326555EA66}"/>
              </c:ext>
            </c:extLst>
          </c:dPt>
          <c:dPt>
            <c:idx val="2"/>
            <c:bubble3D val="0"/>
            <c:spPr>
              <a:solidFill>
                <a:srgbClr val="FFC5C5"/>
              </a:solidFill>
              <a:ln>
                <a:noFill/>
              </a:ln>
              <a:effectLst/>
            </c:spPr>
            <c:extLst>
              <c:ext xmlns:c16="http://schemas.microsoft.com/office/drawing/2014/chart" uri="{C3380CC4-5D6E-409C-BE32-E72D297353CC}">
                <c16:uniqueId val="{00000002-3946-477E-852B-ED326555EA66}"/>
              </c:ext>
            </c:extLst>
          </c:dPt>
          <c:dPt>
            <c:idx val="3"/>
            <c:bubble3D val="0"/>
            <c:spPr>
              <a:solidFill>
                <a:srgbClr val="FF0101"/>
              </a:solidFill>
              <a:ln>
                <a:noFill/>
              </a:ln>
              <a:effectLst/>
            </c:spPr>
            <c:extLst>
              <c:ext xmlns:c16="http://schemas.microsoft.com/office/drawing/2014/chart" uri="{C3380CC4-5D6E-409C-BE32-E72D297353CC}">
                <c16:uniqueId val="{00000003-3946-477E-852B-ED326555EA66}"/>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Definitely agree</c:v>
                </c:pt>
                <c:pt idx="1">
                  <c:v>Tend to agree</c:v>
                </c:pt>
                <c:pt idx="2">
                  <c:v>Tend to disagree</c:v>
                </c:pt>
                <c:pt idx="3">
                  <c:v>Definitely disagree</c:v>
                </c:pt>
              </c:strCache>
            </c:strRef>
          </c:cat>
          <c:val>
            <c:numRef>
              <c:f>Sheet1!$B$2:$B$5</c:f>
              <c:numCache>
                <c:formatCode>0%</c:formatCode>
                <c:ptCount val="4"/>
                <c:pt idx="0">
                  <c:v>0.2</c:v>
                </c:pt>
                <c:pt idx="1">
                  <c:v>0.55000000000000004</c:v>
                </c:pt>
                <c:pt idx="2">
                  <c:v>0.15</c:v>
                </c:pt>
                <c:pt idx="3">
                  <c:v>0.06</c:v>
                </c:pt>
              </c:numCache>
            </c:numRef>
          </c:val>
          <c:extLst>
            <c:ext xmlns:c16="http://schemas.microsoft.com/office/drawing/2014/chart" uri="{C3380CC4-5D6E-409C-BE32-E72D297353CC}">
              <c16:uniqueId val="{00000000-A0DE-4142-8B41-8EA4E8ABC9AC}"/>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rgbClr val="5C5B5A"/>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dPt>
            <c:idx val="0"/>
            <c:bubble3D val="0"/>
            <c:spPr>
              <a:solidFill>
                <a:srgbClr val="FF0101"/>
              </a:solidFill>
              <a:ln w="19050">
                <a:solidFill>
                  <a:schemeClr val="lt1"/>
                </a:solidFill>
              </a:ln>
              <a:effectLst/>
            </c:spPr>
            <c:extLst>
              <c:ext xmlns:c16="http://schemas.microsoft.com/office/drawing/2014/chart" uri="{C3380CC4-5D6E-409C-BE32-E72D297353CC}">
                <c16:uniqueId val="{00000006-B0BA-41D9-B16A-FA905047F18E}"/>
              </c:ext>
            </c:extLst>
          </c:dPt>
          <c:dPt>
            <c:idx val="1"/>
            <c:bubble3D val="0"/>
            <c:spPr>
              <a:solidFill>
                <a:srgbClr val="FF9999"/>
              </a:solidFill>
              <a:ln w="19050">
                <a:solidFill>
                  <a:schemeClr val="lt1"/>
                </a:solidFill>
              </a:ln>
              <a:effectLst/>
            </c:spPr>
            <c:extLst>
              <c:ext xmlns:c16="http://schemas.microsoft.com/office/drawing/2014/chart" uri="{C3380CC4-5D6E-409C-BE32-E72D297353CC}">
                <c16:uniqueId val="{00000005-B0BA-41D9-B16A-FA905047F18E}"/>
              </c:ext>
            </c:extLst>
          </c:dPt>
          <c:dPt>
            <c:idx val="2"/>
            <c:bubble3D val="0"/>
            <c:spPr>
              <a:solidFill>
                <a:srgbClr val="A5A5A5"/>
              </a:solidFill>
              <a:ln w="19050">
                <a:solidFill>
                  <a:schemeClr val="lt1"/>
                </a:solidFill>
              </a:ln>
              <a:effectLst/>
            </c:spPr>
            <c:extLst>
              <c:ext xmlns:c16="http://schemas.microsoft.com/office/drawing/2014/chart" uri="{C3380CC4-5D6E-409C-BE32-E72D297353CC}">
                <c16:uniqueId val="{00000004-B0BA-41D9-B16A-FA905047F18E}"/>
              </c:ext>
            </c:extLst>
          </c:dPt>
          <c:dPt>
            <c:idx val="3"/>
            <c:bubble3D val="0"/>
            <c:spPr>
              <a:solidFill>
                <a:srgbClr val="B8EAE6"/>
              </a:solidFill>
              <a:ln w="19050">
                <a:solidFill>
                  <a:schemeClr val="lt1"/>
                </a:solidFill>
              </a:ln>
              <a:effectLst/>
            </c:spPr>
            <c:extLst>
              <c:ext xmlns:c16="http://schemas.microsoft.com/office/drawing/2014/chart" uri="{C3380CC4-5D6E-409C-BE32-E72D297353CC}">
                <c16:uniqueId val="{00000003-B0BA-41D9-B16A-FA905047F18E}"/>
              </c:ext>
            </c:extLst>
          </c:dPt>
          <c:dPt>
            <c:idx val="4"/>
            <c:bubble3D val="0"/>
            <c:spPr>
              <a:solidFill>
                <a:srgbClr val="00B8AF"/>
              </a:solidFill>
              <a:ln w="19050">
                <a:solidFill>
                  <a:schemeClr val="lt1"/>
                </a:solidFill>
              </a:ln>
              <a:effectLst/>
            </c:spPr>
            <c:extLst>
              <c:ext xmlns:c16="http://schemas.microsoft.com/office/drawing/2014/chart" uri="{C3380CC4-5D6E-409C-BE32-E72D297353CC}">
                <c16:uniqueId val="{00000002-B0BA-41D9-B16A-FA905047F18E}"/>
              </c:ext>
            </c:extLst>
          </c:dPt>
          <c:dPt>
            <c:idx val="5"/>
            <c:bubble3D val="0"/>
            <c:spPr>
              <a:solidFill>
                <a:srgbClr val="009690"/>
              </a:solidFill>
              <a:ln w="19050">
                <a:solidFill>
                  <a:schemeClr val="lt1"/>
                </a:solidFill>
              </a:ln>
              <a:effectLst/>
            </c:spPr>
            <c:extLst>
              <c:ext xmlns:c16="http://schemas.microsoft.com/office/drawing/2014/chart" uri="{C3380CC4-5D6E-409C-BE32-E72D297353CC}">
                <c16:uniqueId val="{00000001-B0BA-41D9-B16A-FA905047F18E}"/>
              </c:ext>
            </c:extLst>
          </c:dPt>
          <c:dLbls>
            <c:dLbl>
              <c:idx val="3"/>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5C5B5A"/>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B0BA-41D9-B16A-FA905047F18E}"/>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Up to 1 year</c:v>
                </c:pt>
                <c:pt idx="1">
                  <c:v>1-5 years</c:v>
                </c:pt>
                <c:pt idx="2">
                  <c:v>6-10 years</c:v>
                </c:pt>
                <c:pt idx="3">
                  <c:v>11-15 years</c:v>
                </c:pt>
                <c:pt idx="4">
                  <c:v>16-20 years</c:v>
                </c:pt>
                <c:pt idx="5">
                  <c:v>21+ years</c:v>
                </c:pt>
              </c:strCache>
            </c:strRef>
          </c:cat>
          <c:val>
            <c:numRef>
              <c:f>Sheet1!$B$2:$B$7</c:f>
              <c:numCache>
                <c:formatCode>0%</c:formatCode>
                <c:ptCount val="6"/>
                <c:pt idx="0">
                  <c:v>0.01</c:v>
                </c:pt>
                <c:pt idx="1">
                  <c:v>0.15</c:v>
                </c:pt>
                <c:pt idx="2">
                  <c:v>0.13</c:v>
                </c:pt>
                <c:pt idx="3">
                  <c:v>0.08</c:v>
                </c:pt>
                <c:pt idx="4">
                  <c:v>0.13</c:v>
                </c:pt>
                <c:pt idx="5">
                  <c:v>0.49</c:v>
                </c:pt>
              </c:numCache>
            </c:numRef>
          </c:val>
          <c:extLst>
            <c:ext xmlns:c16="http://schemas.microsoft.com/office/drawing/2014/chart" uri="{C3380CC4-5D6E-409C-BE32-E72D297353CC}">
              <c16:uniqueId val="{00000000-B0BA-41D9-B16A-FA905047F18E}"/>
            </c:ext>
          </c:extLst>
        </c:ser>
        <c:dLbls>
          <c:showLegendKey val="0"/>
          <c:showVal val="1"/>
          <c:showCatName val="0"/>
          <c:showSerName val="0"/>
          <c:showPercent val="0"/>
          <c:showBubbleSize val="0"/>
          <c:showLeaderLines val="1"/>
        </c:dLbls>
        <c:firstSliceAng val="0"/>
        <c:holeSize val="50"/>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63178041834186"/>
          <c:y val="2.5449248914779531E-2"/>
          <c:w val="0.59336281921823897"/>
          <c:h val="0.95425654907481605"/>
        </c:manualLayout>
      </c:layout>
      <c:doughnutChart>
        <c:varyColors val="1"/>
        <c:ser>
          <c:idx val="0"/>
          <c:order val="0"/>
          <c:tx>
            <c:strRef>
              <c:f>Sheet1!$B$1</c:f>
              <c:strCache>
                <c:ptCount val="1"/>
                <c:pt idx="0">
                  <c:v>Column1</c:v>
                </c:pt>
              </c:strCache>
            </c:strRef>
          </c:tx>
          <c:dPt>
            <c:idx val="0"/>
            <c:bubble3D val="0"/>
            <c:spPr>
              <a:solidFill>
                <a:schemeClr val="accent5"/>
              </a:solidFill>
              <a:ln w="19050">
                <a:solidFill>
                  <a:schemeClr val="lt1"/>
                </a:solidFill>
              </a:ln>
              <a:effectLst/>
            </c:spPr>
            <c:extLst>
              <c:ext xmlns:c16="http://schemas.microsoft.com/office/drawing/2014/chart" uri="{C3380CC4-5D6E-409C-BE32-E72D297353CC}">
                <c16:uniqueId val="{00000001-64CE-4137-AC37-9D90518AEA45}"/>
              </c:ext>
            </c:extLst>
          </c:dPt>
          <c:dPt>
            <c:idx val="1"/>
            <c:bubble3D val="0"/>
            <c:spPr>
              <a:solidFill>
                <a:srgbClr val="7030A0"/>
              </a:solidFill>
              <a:ln w="19050">
                <a:solidFill>
                  <a:schemeClr val="lt1"/>
                </a:solidFill>
              </a:ln>
              <a:effectLst/>
            </c:spPr>
            <c:extLst>
              <c:ext xmlns:c16="http://schemas.microsoft.com/office/drawing/2014/chart" uri="{C3380CC4-5D6E-409C-BE32-E72D297353CC}">
                <c16:uniqueId val="{00000003-64CE-4137-AC37-9D90518AEA4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7C9-469F-AEF9-68438BB3BEE3}"/>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Yes</c:v>
                </c:pt>
                <c:pt idx="1">
                  <c:v>No</c:v>
                </c:pt>
                <c:pt idx="2">
                  <c:v>Don't know / Prefer not to say</c:v>
                </c:pt>
              </c:strCache>
            </c:strRef>
          </c:cat>
          <c:val>
            <c:numRef>
              <c:f>Sheet1!$B$2:$B$4</c:f>
              <c:numCache>
                <c:formatCode>0%</c:formatCode>
                <c:ptCount val="3"/>
                <c:pt idx="0">
                  <c:v>0.21872792818032499</c:v>
                </c:pt>
                <c:pt idx="1">
                  <c:v>0.64820770331384403</c:v>
                </c:pt>
                <c:pt idx="2">
                  <c:v>0.13</c:v>
                </c:pt>
              </c:numCache>
            </c:numRef>
          </c:val>
          <c:extLst>
            <c:ext xmlns:c16="http://schemas.microsoft.com/office/drawing/2014/chart" uri="{C3380CC4-5D6E-409C-BE32-E72D297353CC}">
              <c16:uniqueId val="{00000004-64CE-4137-AC37-9D90518AEA45}"/>
            </c:ext>
          </c:extLst>
        </c:ser>
        <c:dLbls>
          <c:showLegendKey val="0"/>
          <c:showVal val="0"/>
          <c:showCatName val="0"/>
          <c:showSerName val="0"/>
          <c:showPercent val="0"/>
          <c:showBubbleSize val="0"/>
          <c:showLeaderLines val="1"/>
        </c:dLbls>
        <c:firstSliceAng val="0"/>
        <c:holeSize val="55"/>
      </c:doughnutChart>
      <c:spPr>
        <a:noFill/>
        <a:ln>
          <a:noFill/>
        </a:ln>
        <a:effectLst/>
      </c:spPr>
    </c:plotArea>
    <c:legend>
      <c:legendPos val="r"/>
      <c:layout>
        <c:manualLayout>
          <c:xMode val="edge"/>
          <c:yMode val="edge"/>
          <c:x val="0.71912148457828617"/>
          <c:y val="0.30093225491754882"/>
          <c:w val="0.25248562035246436"/>
          <c:h val="0.50468005071952549"/>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610143819569657E-2"/>
          <c:y val="0.13246633155308193"/>
          <c:w val="0.94877970488383867"/>
          <c:h val="0.65235884892162732"/>
        </c:manualLayout>
      </c:layout>
      <c:barChart>
        <c:barDir val="col"/>
        <c:grouping val="percentStacked"/>
        <c:varyColors val="0"/>
        <c:ser>
          <c:idx val="4"/>
          <c:order val="0"/>
          <c:tx>
            <c:strRef>
              <c:f>Sheet1!$B$1</c:f>
              <c:strCache>
                <c:ptCount val="1"/>
                <c:pt idx="0">
                  <c:v>Don't know</c:v>
                </c:pt>
              </c:strCache>
            </c:strRef>
          </c:tx>
          <c:spPr>
            <a:solidFill>
              <a:schemeClr val="tx1">
                <a:lumMod val="65000"/>
                <a:lumOff val="3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Green spaces in your local area</c:v>
                </c:pt>
                <c:pt idx="1">
                  <c:v>Local services and amenities in your local area</c:v>
                </c:pt>
                <c:pt idx="2">
                  <c:v>Your nearest town centre</c:v>
                </c:pt>
                <c:pt idx="3">
                  <c:v>Cultural facilities (such as museums, theatres and events) in my local area</c:v>
                </c:pt>
              </c:strCache>
            </c:strRef>
          </c:cat>
          <c:val>
            <c:numRef>
              <c:f>Sheet1!$B$2:$B$5</c:f>
              <c:numCache>
                <c:formatCode>General</c:formatCode>
                <c:ptCount val="4"/>
                <c:pt idx="3" formatCode="0%">
                  <c:v>0.03</c:v>
                </c:pt>
              </c:numCache>
            </c:numRef>
          </c:val>
          <c:extLst>
            <c:ext xmlns:c16="http://schemas.microsoft.com/office/drawing/2014/chart" uri="{C3380CC4-5D6E-409C-BE32-E72D297353CC}">
              <c16:uniqueId val="{00000000-A0DE-4142-8B41-8EA4E8ABC9AC}"/>
            </c:ext>
          </c:extLst>
        </c:ser>
        <c:ser>
          <c:idx val="3"/>
          <c:order val="1"/>
          <c:tx>
            <c:strRef>
              <c:f>Sheet1!$C$1</c:f>
              <c:strCache>
                <c:ptCount val="1"/>
                <c:pt idx="0">
                  <c:v>Very dissatisfied </c:v>
                </c:pt>
              </c:strCache>
            </c:strRef>
          </c:tx>
          <c:spPr>
            <a:solidFill>
              <a:srgbClr val="FF010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Green spaces in your local area</c:v>
                </c:pt>
                <c:pt idx="1">
                  <c:v>Local services and amenities in your local area</c:v>
                </c:pt>
                <c:pt idx="2">
                  <c:v>Your nearest town centre</c:v>
                </c:pt>
                <c:pt idx="3">
                  <c:v>Cultural facilities (such as museums, theatres and events) in my local area</c:v>
                </c:pt>
              </c:strCache>
            </c:strRef>
          </c:cat>
          <c:val>
            <c:numRef>
              <c:f>Sheet1!$C$2:$C$5</c:f>
              <c:numCache>
                <c:formatCode>0%</c:formatCode>
                <c:ptCount val="4"/>
                <c:pt idx="0">
                  <c:v>0.05</c:v>
                </c:pt>
                <c:pt idx="1">
                  <c:v>0.06</c:v>
                </c:pt>
                <c:pt idx="2">
                  <c:v>0.14000000000000001</c:v>
                </c:pt>
                <c:pt idx="3">
                  <c:v>0.15</c:v>
                </c:pt>
              </c:numCache>
            </c:numRef>
          </c:val>
          <c:extLst>
            <c:ext xmlns:c16="http://schemas.microsoft.com/office/drawing/2014/chart" uri="{C3380CC4-5D6E-409C-BE32-E72D297353CC}">
              <c16:uniqueId val="{00000001-A0DE-4142-8B41-8EA4E8ABC9AC}"/>
            </c:ext>
          </c:extLst>
        </c:ser>
        <c:ser>
          <c:idx val="2"/>
          <c:order val="2"/>
          <c:tx>
            <c:strRef>
              <c:f>Sheet1!$D$1</c:f>
              <c:strCache>
                <c:ptCount val="1"/>
                <c:pt idx="0">
                  <c:v>Fairly dissatisfied</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Green spaces in your local area</c:v>
                </c:pt>
                <c:pt idx="1">
                  <c:v>Local services and amenities in your local area</c:v>
                </c:pt>
                <c:pt idx="2">
                  <c:v>Your nearest town centre</c:v>
                </c:pt>
                <c:pt idx="3">
                  <c:v>Cultural facilities (such as museums, theatres and events) in my local area</c:v>
                </c:pt>
              </c:strCache>
            </c:strRef>
          </c:cat>
          <c:val>
            <c:numRef>
              <c:f>Sheet1!$D$2:$D$5</c:f>
              <c:numCache>
                <c:formatCode>0%</c:formatCode>
                <c:ptCount val="4"/>
                <c:pt idx="0">
                  <c:v>0.11</c:v>
                </c:pt>
                <c:pt idx="1">
                  <c:v>0.13</c:v>
                </c:pt>
                <c:pt idx="2">
                  <c:v>0.16</c:v>
                </c:pt>
                <c:pt idx="3">
                  <c:v>0.17</c:v>
                </c:pt>
              </c:numCache>
            </c:numRef>
          </c:val>
          <c:extLst>
            <c:ext xmlns:c16="http://schemas.microsoft.com/office/drawing/2014/chart" uri="{C3380CC4-5D6E-409C-BE32-E72D297353CC}">
              <c16:uniqueId val="{00000002-A0DE-4142-8B41-8EA4E8ABC9AC}"/>
            </c:ext>
          </c:extLst>
        </c:ser>
        <c:ser>
          <c:idx val="1"/>
          <c:order val="3"/>
          <c:tx>
            <c:strRef>
              <c:f>Sheet1!$E$1</c:f>
              <c:strCache>
                <c:ptCount val="1"/>
                <c:pt idx="0">
                  <c:v>Neither satisfied nor dissatisfied</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Green spaces in your local area</c:v>
                </c:pt>
                <c:pt idx="1">
                  <c:v>Local services and amenities in your local area</c:v>
                </c:pt>
                <c:pt idx="2">
                  <c:v>Your nearest town centre</c:v>
                </c:pt>
                <c:pt idx="3">
                  <c:v>Cultural facilities (such as museums, theatres and events) in my local area</c:v>
                </c:pt>
              </c:strCache>
            </c:strRef>
          </c:cat>
          <c:val>
            <c:numRef>
              <c:f>Sheet1!$E$2:$E$5</c:f>
              <c:numCache>
                <c:formatCode>0%</c:formatCode>
                <c:ptCount val="4"/>
                <c:pt idx="0">
                  <c:v>0.12</c:v>
                </c:pt>
                <c:pt idx="1">
                  <c:v>0.16</c:v>
                </c:pt>
                <c:pt idx="2">
                  <c:v>0.14000000000000001</c:v>
                </c:pt>
                <c:pt idx="3">
                  <c:v>0.23</c:v>
                </c:pt>
              </c:numCache>
            </c:numRef>
          </c:val>
          <c:extLst>
            <c:ext xmlns:c16="http://schemas.microsoft.com/office/drawing/2014/chart" uri="{C3380CC4-5D6E-409C-BE32-E72D297353CC}">
              <c16:uniqueId val="{00000003-A0DE-4142-8B41-8EA4E8ABC9AC}"/>
            </c:ext>
          </c:extLst>
        </c:ser>
        <c:ser>
          <c:idx val="0"/>
          <c:order val="4"/>
          <c:tx>
            <c:strRef>
              <c:f>Sheet1!$F$1</c:f>
              <c:strCache>
                <c:ptCount val="1"/>
                <c:pt idx="0">
                  <c:v>Fairly satisfied</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Green spaces in your local area</c:v>
                </c:pt>
                <c:pt idx="1">
                  <c:v>Local services and amenities in your local area</c:v>
                </c:pt>
                <c:pt idx="2">
                  <c:v>Your nearest town centre</c:v>
                </c:pt>
                <c:pt idx="3">
                  <c:v>Cultural facilities (such as museums, theatres and events) in my local area</c:v>
                </c:pt>
              </c:strCache>
            </c:strRef>
          </c:cat>
          <c:val>
            <c:numRef>
              <c:f>Sheet1!$F$2:$F$5</c:f>
              <c:numCache>
                <c:formatCode>0%</c:formatCode>
                <c:ptCount val="4"/>
                <c:pt idx="0">
                  <c:v>0.4</c:v>
                </c:pt>
                <c:pt idx="1">
                  <c:v>0.4</c:v>
                </c:pt>
                <c:pt idx="2">
                  <c:v>0.31</c:v>
                </c:pt>
                <c:pt idx="3">
                  <c:v>0.28000000000000003</c:v>
                </c:pt>
              </c:numCache>
            </c:numRef>
          </c:val>
          <c:extLst>
            <c:ext xmlns:c16="http://schemas.microsoft.com/office/drawing/2014/chart" uri="{C3380CC4-5D6E-409C-BE32-E72D297353CC}">
              <c16:uniqueId val="{00000004-A0DE-4142-8B41-8EA4E8ABC9AC}"/>
            </c:ext>
          </c:extLst>
        </c:ser>
        <c:ser>
          <c:idx val="5"/>
          <c:order val="5"/>
          <c:tx>
            <c:strRef>
              <c:f>Sheet1!$G$1</c:f>
              <c:strCache>
                <c:ptCount val="1"/>
                <c:pt idx="0">
                  <c:v>Very satisfied</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Green spaces in your local area</c:v>
                </c:pt>
                <c:pt idx="1">
                  <c:v>Local services and amenities in your local area</c:v>
                </c:pt>
                <c:pt idx="2">
                  <c:v>Your nearest town centre</c:v>
                </c:pt>
                <c:pt idx="3">
                  <c:v>Cultural facilities (such as museums, theatres and events) in my local area</c:v>
                </c:pt>
              </c:strCache>
            </c:strRef>
          </c:cat>
          <c:val>
            <c:numRef>
              <c:f>Sheet1!$G$2:$G$5</c:f>
              <c:numCache>
                <c:formatCode>0%</c:formatCode>
                <c:ptCount val="4"/>
                <c:pt idx="0">
                  <c:v>0.32</c:v>
                </c:pt>
                <c:pt idx="1">
                  <c:v>0.24</c:v>
                </c:pt>
                <c:pt idx="2">
                  <c:v>0.24</c:v>
                </c:pt>
                <c:pt idx="3">
                  <c:v>0.14000000000000001</c:v>
                </c:pt>
              </c:numCache>
            </c:numRef>
          </c:val>
          <c:extLst>
            <c:ext xmlns:c16="http://schemas.microsoft.com/office/drawing/2014/chart" uri="{C3380CC4-5D6E-409C-BE32-E72D297353CC}">
              <c16:uniqueId val="{00000000-E6BB-48D9-8024-FB57764D1314}"/>
            </c:ext>
          </c:extLst>
        </c:ser>
        <c:dLbls>
          <c:dLblPos val="ctr"/>
          <c:showLegendKey val="0"/>
          <c:showVal val="1"/>
          <c:showCatName val="0"/>
          <c:showSerName val="0"/>
          <c:showPercent val="0"/>
          <c:showBubbleSize val="0"/>
        </c:dLbls>
        <c:gapWidth val="85"/>
        <c:overlap val="100"/>
        <c:axId val="995150208"/>
        <c:axId val="995148896"/>
      </c:barChart>
      <c:catAx>
        <c:axId val="995150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95148896"/>
        <c:crosses val="autoZero"/>
        <c:auto val="1"/>
        <c:lblAlgn val="ctr"/>
        <c:lblOffset val="100"/>
        <c:noMultiLvlLbl val="0"/>
      </c:catAx>
      <c:valAx>
        <c:axId val="995148896"/>
        <c:scaling>
          <c:orientation val="minMax"/>
        </c:scaling>
        <c:delete val="1"/>
        <c:axPos val="l"/>
        <c:numFmt formatCode="0%" sourceLinked="1"/>
        <c:majorTickMark val="none"/>
        <c:minorTickMark val="none"/>
        <c:tickLblPos val="nextTo"/>
        <c:crossAx val="995150208"/>
        <c:crosses val="autoZero"/>
        <c:crossBetween val="between"/>
      </c:valAx>
      <c:spPr>
        <a:noFill/>
        <a:ln>
          <a:noFill/>
        </a:ln>
        <a:effectLst/>
      </c:spPr>
    </c:plotArea>
    <c:legend>
      <c:legendPos val="b"/>
      <c:layout>
        <c:manualLayout>
          <c:xMode val="edge"/>
          <c:yMode val="edge"/>
          <c:x val="9.3412110668545892E-2"/>
          <c:y val="0.90493430921605345"/>
          <c:w val="0.79789238491073866"/>
          <c:h val="8.3896986898254852E-2"/>
        </c:manualLayout>
      </c:layout>
      <c:overlay val="0"/>
      <c:spPr>
        <a:noFill/>
        <a:ln>
          <a:noFill/>
        </a:ln>
        <a:effectLst/>
      </c:spPr>
      <c:txPr>
        <a:bodyPr rot="0" spcFirstLastPara="1" vertOverflow="ellipsis" vert="horz" wrap="square" anchor="ctr" anchorCtr="1"/>
        <a:lstStyle/>
        <a:p>
          <a:pPr>
            <a:defRPr sz="1100" b="0" i="0" u="none" strike="noStrike" kern="1200" baseline="0">
              <a:solidFill>
                <a:srgbClr val="5C5B5A"/>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61007521338322E-2"/>
          <c:y val="0.13246633155308193"/>
          <c:w val="0.94877970488383867"/>
          <c:h val="0.65235884892162732"/>
        </c:manualLayout>
      </c:layout>
      <c:barChart>
        <c:barDir val="col"/>
        <c:grouping val="percentStacked"/>
        <c:varyColors val="0"/>
        <c:ser>
          <c:idx val="3"/>
          <c:order val="0"/>
          <c:tx>
            <c:strRef>
              <c:f>Sheet1!$B$1</c:f>
              <c:strCache>
                <c:ptCount val="1"/>
                <c:pt idx="0">
                  <c:v>Don't know</c:v>
                </c:pt>
              </c:strCache>
            </c:strRef>
          </c:tx>
          <c:spPr>
            <a:solidFill>
              <a:schemeClr val="tx1">
                <a:lumMod val="65000"/>
                <a:lumOff val="3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Opportunities to take part in cultural events and activities</c:v>
                </c:pt>
              </c:strCache>
            </c:strRef>
          </c:cat>
          <c:val>
            <c:numRef>
              <c:f>Sheet1!$B$2</c:f>
              <c:numCache>
                <c:formatCode>0%</c:formatCode>
                <c:ptCount val="1"/>
                <c:pt idx="0">
                  <c:v>0.09</c:v>
                </c:pt>
              </c:numCache>
            </c:numRef>
          </c:val>
          <c:extLst>
            <c:ext xmlns:c16="http://schemas.microsoft.com/office/drawing/2014/chart" uri="{C3380CC4-5D6E-409C-BE32-E72D297353CC}">
              <c16:uniqueId val="{00000001-0313-49CE-8109-413038663535}"/>
            </c:ext>
          </c:extLst>
        </c:ser>
        <c:ser>
          <c:idx val="2"/>
          <c:order val="1"/>
          <c:tx>
            <c:strRef>
              <c:f>Sheet1!$C$1</c:f>
              <c:strCache>
                <c:ptCount val="1"/>
                <c:pt idx="0">
                  <c:v>Definitely disagree</c:v>
                </c:pt>
              </c:strCache>
            </c:strRef>
          </c:tx>
          <c:spPr>
            <a:solidFill>
              <a:srgbClr val="FF010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Opportunities to take part in cultural events and activities</c:v>
                </c:pt>
              </c:strCache>
            </c:strRef>
          </c:cat>
          <c:val>
            <c:numRef>
              <c:f>Sheet1!$C$2</c:f>
              <c:numCache>
                <c:formatCode>0%</c:formatCode>
                <c:ptCount val="1"/>
                <c:pt idx="0">
                  <c:v>0.11</c:v>
                </c:pt>
              </c:numCache>
            </c:numRef>
          </c:val>
          <c:extLst>
            <c:ext xmlns:c16="http://schemas.microsoft.com/office/drawing/2014/chart" uri="{C3380CC4-5D6E-409C-BE32-E72D297353CC}">
              <c16:uniqueId val="{00000002-0313-49CE-8109-413038663535}"/>
            </c:ext>
          </c:extLst>
        </c:ser>
        <c:ser>
          <c:idx val="1"/>
          <c:order val="2"/>
          <c:tx>
            <c:strRef>
              <c:f>Sheet1!$D$1</c:f>
              <c:strCache>
                <c:ptCount val="1"/>
                <c:pt idx="0">
                  <c:v>Tend to disagree</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Opportunities to take part in cultural events and activities</c:v>
                </c:pt>
              </c:strCache>
            </c:strRef>
          </c:cat>
          <c:val>
            <c:numRef>
              <c:f>Sheet1!$D$2</c:f>
              <c:numCache>
                <c:formatCode>0%</c:formatCode>
                <c:ptCount val="1"/>
                <c:pt idx="0">
                  <c:v>0.28000000000000003</c:v>
                </c:pt>
              </c:numCache>
            </c:numRef>
          </c:val>
          <c:extLst>
            <c:ext xmlns:c16="http://schemas.microsoft.com/office/drawing/2014/chart" uri="{C3380CC4-5D6E-409C-BE32-E72D297353CC}">
              <c16:uniqueId val="{00000003-0313-49CE-8109-413038663535}"/>
            </c:ext>
          </c:extLst>
        </c:ser>
        <c:ser>
          <c:idx val="0"/>
          <c:order val="3"/>
          <c:tx>
            <c:strRef>
              <c:f>Sheet1!$E$1</c:f>
              <c:strCache>
                <c:ptCount val="1"/>
                <c:pt idx="0">
                  <c:v>Tend to agree</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Opportunities to take part in cultural events and activities</c:v>
                </c:pt>
              </c:strCache>
            </c:strRef>
          </c:cat>
          <c:val>
            <c:numRef>
              <c:f>Sheet1!$E$2</c:f>
              <c:numCache>
                <c:formatCode>0%</c:formatCode>
                <c:ptCount val="1"/>
                <c:pt idx="0">
                  <c:v>0.39</c:v>
                </c:pt>
              </c:numCache>
            </c:numRef>
          </c:val>
          <c:extLst>
            <c:ext xmlns:c16="http://schemas.microsoft.com/office/drawing/2014/chart" uri="{C3380CC4-5D6E-409C-BE32-E72D297353CC}">
              <c16:uniqueId val="{00000004-0313-49CE-8109-413038663535}"/>
            </c:ext>
          </c:extLst>
        </c:ser>
        <c:ser>
          <c:idx val="5"/>
          <c:order val="4"/>
          <c:tx>
            <c:strRef>
              <c:f>Sheet1!$F$1</c:f>
              <c:strCache>
                <c:ptCount val="1"/>
                <c:pt idx="0">
                  <c:v>Definitely agree</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Opportunities to take part in cultural events and activities</c:v>
                </c:pt>
              </c:strCache>
            </c:strRef>
          </c:cat>
          <c:val>
            <c:numRef>
              <c:f>Sheet1!$F$2</c:f>
              <c:numCache>
                <c:formatCode>0%</c:formatCode>
                <c:ptCount val="1"/>
                <c:pt idx="0">
                  <c:v>0.14000000000000001</c:v>
                </c:pt>
              </c:numCache>
            </c:numRef>
          </c:val>
          <c:extLst>
            <c:ext xmlns:c16="http://schemas.microsoft.com/office/drawing/2014/chart" uri="{C3380CC4-5D6E-409C-BE32-E72D297353CC}">
              <c16:uniqueId val="{00000005-0313-49CE-8109-413038663535}"/>
            </c:ext>
          </c:extLst>
        </c:ser>
        <c:dLbls>
          <c:dLblPos val="ctr"/>
          <c:showLegendKey val="0"/>
          <c:showVal val="1"/>
          <c:showCatName val="0"/>
          <c:showSerName val="0"/>
          <c:showPercent val="0"/>
          <c:showBubbleSize val="0"/>
        </c:dLbls>
        <c:gapWidth val="85"/>
        <c:overlap val="100"/>
        <c:axId val="995150208"/>
        <c:axId val="995148896"/>
      </c:barChart>
      <c:catAx>
        <c:axId val="995150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95148896"/>
        <c:crosses val="autoZero"/>
        <c:auto val="1"/>
        <c:lblAlgn val="ctr"/>
        <c:lblOffset val="100"/>
        <c:noMultiLvlLbl val="0"/>
      </c:catAx>
      <c:valAx>
        <c:axId val="995148896"/>
        <c:scaling>
          <c:orientation val="minMax"/>
        </c:scaling>
        <c:delete val="1"/>
        <c:axPos val="l"/>
        <c:numFmt formatCode="0%" sourceLinked="1"/>
        <c:majorTickMark val="none"/>
        <c:minorTickMark val="none"/>
        <c:tickLblPos val="nextTo"/>
        <c:crossAx val="995150208"/>
        <c:crosses val="autoZero"/>
        <c:crossBetween val="between"/>
      </c:valAx>
      <c:spPr>
        <a:noFill/>
        <a:ln>
          <a:noFill/>
        </a:ln>
        <a:effectLst/>
      </c:spPr>
    </c:plotArea>
    <c:legend>
      <c:legendPos val="b"/>
      <c:layout>
        <c:manualLayout>
          <c:xMode val="edge"/>
          <c:yMode val="edge"/>
          <c:x val="0"/>
          <c:y val="0.86431825448631316"/>
          <c:w val="1"/>
          <c:h val="0.13568174551368681"/>
        </c:manualLayout>
      </c:layout>
      <c:overlay val="0"/>
      <c:spPr>
        <a:noFill/>
        <a:ln>
          <a:noFill/>
        </a:ln>
        <a:effectLst/>
      </c:spPr>
      <c:txPr>
        <a:bodyPr rot="0" spcFirstLastPara="1" vertOverflow="ellipsis" vert="horz" wrap="square" anchor="ctr" anchorCtr="1"/>
        <a:lstStyle/>
        <a:p>
          <a:pPr>
            <a:defRPr sz="1100" b="0" i="0" u="none" strike="noStrike" kern="1200" baseline="0">
              <a:solidFill>
                <a:srgbClr val="5C5B5A"/>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63178041834186"/>
          <c:y val="2.5449248914779531E-2"/>
          <c:w val="0.59336281921823897"/>
          <c:h val="0.95425654907481605"/>
        </c:manualLayout>
      </c:layout>
      <c:doughnutChart>
        <c:varyColors val="1"/>
        <c:ser>
          <c:idx val="0"/>
          <c:order val="0"/>
          <c:tx>
            <c:strRef>
              <c:f>Sheet1!$B$1</c:f>
              <c:strCache>
                <c:ptCount val="1"/>
                <c:pt idx="0">
                  <c:v>Column1</c:v>
                </c:pt>
              </c:strCache>
            </c:strRef>
          </c:tx>
          <c:dPt>
            <c:idx val="0"/>
            <c:bubble3D val="0"/>
            <c:spPr>
              <a:solidFill>
                <a:srgbClr val="009690"/>
              </a:solidFill>
              <a:ln w="19050">
                <a:solidFill>
                  <a:schemeClr val="lt1"/>
                </a:solidFill>
              </a:ln>
              <a:effectLst/>
            </c:spPr>
            <c:extLst>
              <c:ext xmlns:c16="http://schemas.microsoft.com/office/drawing/2014/chart" uri="{C3380CC4-5D6E-409C-BE32-E72D297353CC}">
                <c16:uniqueId val="{00000001-7A72-499D-AF6B-EE7C3F5AC8C8}"/>
              </c:ext>
            </c:extLst>
          </c:dPt>
          <c:dPt>
            <c:idx val="1"/>
            <c:bubble3D val="0"/>
            <c:spPr>
              <a:solidFill>
                <a:srgbClr val="FA0000"/>
              </a:solidFill>
              <a:ln w="19050">
                <a:solidFill>
                  <a:schemeClr val="lt1"/>
                </a:solidFill>
              </a:ln>
              <a:effectLst/>
            </c:spPr>
            <c:extLst>
              <c:ext xmlns:c16="http://schemas.microsoft.com/office/drawing/2014/chart" uri="{C3380CC4-5D6E-409C-BE32-E72D297353CC}">
                <c16:uniqueId val="{00000003-7A72-499D-AF6B-EE7C3F5AC8C8}"/>
              </c:ext>
            </c:extLst>
          </c:dPt>
          <c:cat>
            <c:strRef>
              <c:f>Sheet1!$A$2:$A$3</c:f>
              <c:strCache>
                <c:ptCount val="2"/>
                <c:pt idx="0">
                  <c:v>Confident</c:v>
                </c:pt>
                <c:pt idx="1">
                  <c:v>NOT confident</c:v>
                </c:pt>
              </c:strCache>
            </c:strRef>
          </c:cat>
          <c:val>
            <c:numRef>
              <c:f>Sheet1!$B$2:$B$3</c:f>
              <c:numCache>
                <c:formatCode>0%</c:formatCode>
                <c:ptCount val="2"/>
                <c:pt idx="0">
                  <c:v>0.83</c:v>
                </c:pt>
                <c:pt idx="1">
                  <c:v>0.16</c:v>
                </c:pt>
              </c:numCache>
            </c:numRef>
          </c:val>
          <c:extLst>
            <c:ext xmlns:c16="http://schemas.microsoft.com/office/drawing/2014/chart" uri="{C3380CC4-5D6E-409C-BE32-E72D297353CC}">
              <c16:uniqueId val="{00000004-7A72-499D-AF6B-EE7C3F5AC8C8}"/>
            </c:ext>
          </c:extLst>
        </c:ser>
        <c:dLbls>
          <c:showLegendKey val="0"/>
          <c:showVal val="0"/>
          <c:showCatName val="0"/>
          <c:showSerName val="0"/>
          <c:showPercent val="0"/>
          <c:showBubbleSize val="0"/>
          <c:showLeaderLines val="1"/>
        </c:dLbls>
        <c:firstSliceAng val="0"/>
        <c:holeSize val="55"/>
      </c:doughnutChart>
      <c:spPr>
        <a:noFill/>
        <a:ln>
          <a:noFill/>
        </a:ln>
        <a:effectLst/>
      </c:spPr>
    </c:plotArea>
    <c:legend>
      <c:legendPos val="r"/>
      <c:layout>
        <c:manualLayout>
          <c:xMode val="edge"/>
          <c:yMode val="edge"/>
          <c:x val="0.71912148457828617"/>
          <c:y val="0.30093225491754882"/>
          <c:w val="0.25248562035246436"/>
          <c:h val="0.50468005071952549"/>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5C5B5A"/>
                </a:solidFill>
                <a:latin typeface="Arial" panose="020B0604020202020204" pitchFamily="34" charset="0"/>
                <a:ea typeface="+mn-ea"/>
                <a:cs typeface="Arial" panose="020B0604020202020204" pitchFamily="34" charset="0"/>
              </a:defRPr>
            </a:pPr>
            <a:r>
              <a:rPr lang="en-GB" sz="1400" b="1">
                <a:solidFill>
                  <a:srgbClr val="5C5B5A"/>
                </a:solidFill>
              </a:rPr>
              <a:t>Number of aspects of digital exclusion experienced*</a:t>
            </a:r>
          </a:p>
        </c:rich>
      </c:tx>
      <c:overlay val="0"/>
      <c:spPr>
        <a:noFill/>
        <a:ln>
          <a:noFill/>
        </a:ln>
        <a:effectLst/>
      </c:spPr>
      <c:txPr>
        <a:bodyPr rot="0" spcFirstLastPara="1" vertOverflow="ellipsis" vert="horz" wrap="square" anchor="ctr" anchorCtr="1"/>
        <a:lstStyle/>
        <a:p>
          <a:pPr>
            <a:defRPr sz="1400" b="1" i="0" u="none" strike="noStrike" kern="1200" spc="0" baseline="0">
              <a:solidFill>
                <a:srgbClr val="5C5B5A"/>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3.0323533866623526E-2"/>
          <c:y val="8.0873239504943489E-2"/>
          <c:w val="0.95188820681363329"/>
          <c:h val="0.71953375835334554"/>
        </c:manualLayout>
      </c:layout>
      <c:barChart>
        <c:barDir val="col"/>
        <c:grouping val="clustered"/>
        <c:varyColors val="0"/>
        <c:ser>
          <c:idx val="0"/>
          <c:order val="0"/>
          <c:tx>
            <c:strRef>
              <c:f>Sheet1!$B$1</c:f>
              <c:strCache>
                <c:ptCount val="1"/>
                <c:pt idx="0">
                  <c:v>Total</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Sheet1!$B$2:$B$7</c:f>
              <c:numCache>
                <c:formatCode>0%</c:formatCode>
                <c:ptCount val="6"/>
                <c:pt idx="0">
                  <c:v>0.64</c:v>
                </c:pt>
                <c:pt idx="1">
                  <c:v>0.19</c:v>
                </c:pt>
                <c:pt idx="2">
                  <c:v>0.08</c:v>
                </c:pt>
                <c:pt idx="3">
                  <c:v>0.04</c:v>
                </c:pt>
                <c:pt idx="4">
                  <c:v>0.02</c:v>
                </c:pt>
                <c:pt idx="5">
                  <c:v>0.03</c:v>
                </c:pt>
              </c:numCache>
            </c:numRef>
          </c:val>
          <c:extLst>
            <c:ext xmlns:c16="http://schemas.microsoft.com/office/drawing/2014/chart" uri="{C3380CC4-5D6E-409C-BE32-E72D297353CC}">
              <c16:uniqueId val="{00000000-B8C7-46A5-B84E-F69ECA0E8571}"/>
            </c:ext>
          </c:extLst>
        </c:ser>
        <c:ser>
          <c:idx val="1"/>
          <c:order val="1"/>
          <c:tx>
            <c:strRef>
              <c:f>Sheet1!$C$1</c:f>
              <c:strCache>
                <c:ptCount val="1"/>
                <c:pt idx="0">
                  <c:v>16-24 (n=117)</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Sheet1!$C$2:$C$7</c:f>
              <c:numCache>
                <c:formatCode>0%</c:formatCode>
                <c:ptCount val="6"/>
                <c:pt idx="0">
                  <c:v>0.70838942873302801</c:v>
                </c:pt>
                <c:pt idx="1">
                  <c:v>0.14601732131102199</c:v>
                </c:pt>
                <c:pt idx="2">
                  <c:v>8.7233910150074798E-2</c:v>
                </c:pt>
                <c:pt idx="3">
                  <c:v>1.1504929697242899E-2</c:v>
                </c:pt>
                <c:pt idx="4">
                  <c:v>2.16254426637826E-2</c:v>
                </c:pt>
                <c:pt idx="5">
                  <c:v>2.52289674448497E-2</c:v>
                </c:pt>
              </c:numCache>
            </c:numRef>
          </c:val>
          <c:extLst>
            <c:ext xmlns:c16="http://schemas.microsoft.com/office/drawing/2014/chart" uri="{C3380CC4-5D6E-409C-BE32-E72D297353CC}">
              <c16:uniqueId val="{00000001-B8C7-46A5-B84E-F69ECA0E8571}"/>
            </c:ext>
          </c:extLst>
        </c:ser>
        <c:ser>
          <c:idx val="2"/>
          <c:order val="2"/>
          <c:tx>
            <c:strRef>
              <c:f>Sheet1!$D$1</c:f>
              <c:strCache>
                <c:ptCount val="1"/>
                <c:pt idx="0">
                  <c:v>75+ (n=127)</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Sheet1!$D$2:$D$7</c:f>
              <c:numCache>
                <c:formatCode>0%</c:formatCode>
                <c:ptCount val="6"/>
                <c:pt idx="0">
                  <c:v>0.289050654335199</c:v>
                </c:pt>
                <c:pt idx="1">
                  <c:v>0.21741056894412</c:v>
                </c:pt>
                <c:pt idx="2">
                  <c:v>0.15465923771194501</c:v>
                </c:pt>
                <c:pt idx="3">
                  <c:v>8.1823609009469001E-2</c:v>
                </c:pt>
                <c:pt idx="4">
                  <c:v>7.8870671406878895E-2</c:v>
                </c:pt>
                <c:pt idx="5">
                  <c:v>0.17818525859238801</c:v>
                </c:pt>
              </c:numCache>
            </c:numRef>
          </c:val>
          <c:extLst>
            <c:ext xmlns:c16="http://schemas.microsoft.com/office/drawing/2014/chart" uri="{C3380CC4-5D6E-409C-BE32-E72D297353CC}">
              <c16:uniqueId val="{00000002-B8C7-46A5-B84E-F69ECA0E8571}"/>
            </c:ext>
          </c:extLst>
        </c:ser>
        <c:ser>
          <c:idx val="3"/>
          <c:order val="3"/>
          <c:tx>
            <c:strRef>
              <c:f>Sheet1!$E$1</c:f>
              <c:strCache>
                <c:ptCount val="1"/>
                <c:pt idx="0">
                  <c:v>Disabled (n=206)</c:v>
                </c:pt>
              </c:strCache>
            </c:strRef>
          </c:tx>
          <c:spPr>
            <a:solidFill>
              <a:srgbClr val="6DD5CE"/>
            </a:solidFill>
            <a:ln>
              <a:noFill/>
            </a:ln>
            <a:effectLst/>
          </c:spPr>
          <c:invertIfNegative val="0"/>
          <c:dLbls>
            <c:dLbl>
              <c:idx val="1"/>
              <c:layout>
                <c:manualLayout>
                  <c:x val="8.8368013951848207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8C7-46A5-B84E-F69ECA0E8571}"/>
                </c:ext>
              </c:extLst>
            </c:dLbl>
            <c:spPr>
              <a:noFill/>
              <a:ln>
                <a:noFill/>
              </a:ln>
              <a:effectLst/>
            </c:spPr>
            <c:txPr>
              <a:bodyPr rot="0" spcFirstLastPara="1" vertOverflow="ellipsis" vert="horz" wrap="square" anchor="ctr" anchorCtr="1"/>
              <a:lstStyle/>
              <a:p>
                <a:pPr>
                  <a:defRPr sz="11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Sheet1!$E$2:$E$7</c:f>
              <c:numCache>
                <c:formatCode>0%</c:formatCode>
                <c:ptCount val="6"/>
                <c:pt idx="0">
                  <c:v>0.46471494908674599</c:v>
                </c:pt>
                <c:pt idx="1">
                  <c:v>0.216552515823526</c:v>
                </c:pt>
                <c:pt idx="2">
                  <c:v>0.12786183954786301</c:v>
                </c:pt>
                <c:pt idx="3">
                  <c:v>8.7780937661151998E-2</c:v>
                </c:pt>
                <c:pt idx="4">
                  <c:v>2.39227892735864E-2</c:v>
                </c:pt>
                <c:pt idx="5">
                  <c:v>7.9166968607127103E-2</c:v>
                </c:pt>
              </c:numCache>
            </c:numRef>
          </c:val>
          <c:extLst>
            <c:ext xmlns:c16="http://schemas.microsoft.com/office/drawing/2014/chart" uri="{C3380CC4-5D6E-409C-BE32-E72D297353CC}">
              <c16:uniqueId val="{00000004-B8C7-46A5-B84E-F69ECA0E8571}"/>
            </c:ext>
          </c:extLst>
        </c:ser>
        <c:dLbls>
          <c:dLblPos val="outEnd"/>
          <c:showLegendKey val="0"/>
          <c:showVal val="1"/>
          <c:showCatName val="0"/>
          <c:showSerName val="0"/>
          <c:showPercent val="0"/>
          <c:showBubbleSize val="0"/>
        </c:dLbls>
        <c:gapWidth val="100"/>
        <c:axId val="2068775232"/>
        <c:axId val="2068776896"/>
      </c:barChart>
      <c:catAx>
        <c:axId val="2068775232"/>
        <c:scaling>
          <c:orientation val="minMax"/>
        </c:scaling>
        <c:delete val="0"/>
        <c:axPos val="b"/>
        <c:numFmt formatCode="General" sourceLinked="1"/>
        <c:majorTickMark val="none"/>
        <c:minorTickMark val="none"/>
        <c:tickLblPos val="nextTo"/>
        <c:spPr>
          <a:noFill/>
          <a:ln w="9525" cap="flat" cmpd="sng" algn="ctr">
            <a:solidFill>
              <a:schemeClr val="bg1">
                <a:lumMod val="95000"/>
              </a:schemeClr>
            </a:solidFill>
            <a:round/>
          </a:ln>
          <a:effectLst/>
        </c:spPr>
        <c:txPr>
          <a:bodyPr rot="-60000000" spcFirstLastPara="1" vertOverflow="ellipsis" vert="horz" wrap="square" anchor="ctr" anchorCtr="1"/>
          <a:lstStyle/>
          <a:p>
            <a:pPr>
              <a:defRPr sz="1200" b="1"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crossAx val="2068776896"/>
        <c:crosses val="autoZero"/>
        <c:auto val="1"/>
        <c:lblAlgn val="ctr"/>
        <c:lblOffset val="100"/>
        <c:noMultiLvlLbl val="0"/>
      </c:catAx>
      <c:valAx>
        <c:axId val="2068776896"/>
        <c:scaling>
          <c:orientation val="minMax"/>
        </c:scaling>
        <c:delete val="1"/>
        <c:axPos val="l"/>
        <c:numFmt formatCode="0%" sourceLinked="1"/>
        <c:majorTickMark val="none"/>
        <c:minorTickMark val="none"/>
        <c:tickLblPos val="nextTo"/>
        <c:crossAx val="2068775232"/>
        <c:crosses val="autoZero"/>
        <c:crossBetween val="between"/>
      </c:valAx>
      <c:spPr>
        <a:noFill/>
        <a:ln>
          <a:noFill/>
        </a:ln>
        <a:effectLst/>
      </c:spPr>
    </c:plotArea>
    <c:legend>
      <c:legendPos val="b"/>
      <c:layout>
        <c:manualLayout>
          <c:xMode val="edge"/>
          <c:yMode val="edge"/>
          <c:x val="0.11483792192943418"/>
          <c:y val="0.94602085615961862"/>
          <c:w val="0.68869451636812196"/>
          <c:h val="5.3979143840381348E-2"/>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rgbClr val="5C5B5A"/>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5C5B5A"/>
                </a:solidFill>
                <a:latin typeface="Arial" panose="020B0604020202020204" pitchFamily="34" charset="0"/>
                <a:ea typeface="+mn-ea"/>
                <a:cs typeface="Arial" panose="020B0604020202020204" pitchFamily="34" charset="0"/>
              </a:defRPr>
            </a:pPr>
            <a:r>
              <a:rPr lang="en-GB" sz="1400" b="1">
                <a:solidFill>
                  <a:srgbClr val="5C5B5A"/>
                </a:solidFill>
              </a:rPr>
              <a:t>Number of aspects of digital exclusion experienced**</a:t>
            </a:r>
          </a:p>
        </c:rich>
      </c:tx>
      <c:overlay val="0"/>
      <c:spPr>
        <a:noFill/>
        <a:ln>
          <a:noFill/>
        </a:ln>
        <a:effectLst/>
      </c:spPr>
      <c:txPr>
        <a:bodyPr rot="0" spcFirstLastPara="1" vertOverflow="ellipsis" vert="horz" wrap="square" anchor="ctr" anchorCtr="1"/>
        <a:lstStyle/>
        <a:p>
          <a:pPr>
            <a:defRPr sz="1400" b="1" i="0" u="none" strike="noStrike" kern="1200" spc="0" baseline="0">
              <a:solidFill>
                <a:srgbClr val="5C5B5A"/>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3.2320610443850534E-3"/>
          <c:y val="8.0873239504943489E-2"/>
          <c:w val="0.99389396795199259"/>
          <c:h val="0.71953375835334554"/>
        </c:manualLayout>
      </c:layout>
      <c:barChart>
        <c:barDir val="col"/>
        <c:grouping val="clustered"/>
        <c:varyColors val="0"/>
        <c:ser>
          <c:idx val="0"/>
          <c:order val="0"/>
          <c:tx>
            <c:strRef>
              <c:f>Sheet1!$B$1</c:f>
              <c:strCache>
                <c:ptCount val="1"/>
                <c:pt idx="0">
                  <c:v>Total</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Sheet1!$B$2:$B$7</c:f>
              <c:numCache>
                <c:formatCode>0%</c:formatCode>
                <c:ptCount val="6"/>
                <c:pt idx="0">
                  <c:v>0.64</c:v>
                </c:pt>
                <c:pt idx="1">
                  <c:v>0.19</c:v>
                </c:pt>
                <c:pt idx="2">
                  <c:v>0.08</c:v>
                </c:pt>
                <c:pt idx="3">
                  <c:v>0.04</c:v>
                </c:pt>
                <c:pt idx="4">
                  <c:v>0.02</c:v>
                </c:pt>
                <c:pt idx="5">
                  <c:v>0.03</c:v>
                </c:pt>
              </c:numCache>
            </c:numRef>
          </c:val>
          <c:extLst>
            <c:ext xmlns:c16="http://schemas.microsoft.com/office/drawing/2014/chart" uri="{C3380CC4-5D6E-409C-BE32-E72D297353CC}">
              <c16:uniqueId val="{00000000-B8C7-46A5-B84E-F69ECA0E8571}"/>
            </c:ext>
          </c:extLst>
        </c:ser>
        <c:ser>
          <c:idx val="1"/>
          <c:order val="1"/>
          <c:tx>
            <c:strRef>
              <c:f>Sheet1!$C$1</c:f>
              <c:strCache>
                <c:ptCount val="1"/>
                <c:pt idx="0">
                  <c:v>Sept (S3)</c:v>
                </c:pt>
              </c:strCache>
            </c:strRef>
          </c:tx>
          <c:spPr>
            <a:solidFill>
              <a:srgbClr val="B8EA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Sheet1!$C$2:$C$7</c:f>
              <c:numCache>
                <c:formatCode>0%</c:formatCode>
                <c:ptCount val="6"/>
                <c:pt idx="0">
                  <c:v>0.62712975263938697</c:v>
                </c:pt>
                <c:pt idx="1">
                  <c:v>0.17671659299324399</c:v>
                </c:pt>
                <c:pt idx="2">
                  <c:v>9.1286628762400901E-2</c:v>
                </c:pt>
                <c:pt idx="3">
                  <c:v>4.5865971142744898E-2</c:v>
                </c:pt>
                <c:pt idx="4">
                  <c:v>2.6595052850682002E-2</c:v>
                </c:pt>
                <c:pt idx="5">
                  <c:v>3.2406001611541502E-2</c:v>
                </c:pt>
              </c:numCache>
            </c:numRef>
          </c:val>
          <c:extLst>
            <c:ext xmlns:c16="http://schemas.microsoft.com/office/drawing/2014/chart" uri="{C3380CC4-5D6E-409C-BE32-E72D297353CC}">
              <c16:uniqueId val="{00000001-B8C7-46A5-B84E-F69ECA0E8571}"/>
            </c:ext>
          </c:extLst>
        </c:ser>
        <c:ser>
          <c:idx val="2"/>
          <c:order val="2"/>
          <c:tx>
            <c:strRef>
              <c:f>Sheet1!$D$1</c:f>
              <c:strCache>
                <c:ptCount val="1"/>
                <c:pt idx="0">
                  <c:v>Oct (S4)</c:v>
                </c:pt>
              </c:strCache>
            </c:strRef>
          </c:tx>
          <c:spPr>
            <a:solidFill>
              <a:srgbClr val="00B8AF"/>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Sheet1!$D$2:$D$7</c:f>
              <c:numCache>
                <c:formatCode>0%</c:formatCode>
                <c:ptCount val="6"/>
                <c:pt idx="0">
                  <c:v>0.69847890202575602</c:v>
                </c:pt>
                <c:pt idx="1">
                  <c:v>0.17700805700017899</c:v>
                </c:pt>
                <c:pt idx="2">
                  <c:v>6.2924569049595896E-2</c:v>
                </c:pt>
                <c:pt idx="3">
                  <c:v>3.0965501896066901E-2</c:v>
                </c:pt>
                <c:pt idx="4">
                  <c:v>1.6294574847528401E-2</c:v>
                </c:pt>
                <c:pt idx="5">
                  <c:v>1.43283951808739E-2</c:v>
                </c:pt>
              </c:numCache>
            </c:numRef>
          </c:val>
          <c:extLst>
            <c:ext xmlns:c16="http://schemas.microsoft.com/office/drawing/2014/chart" uri="{C3380CC4-5D6E-409C-BE32-E72D297353CC}">
              <c16:uniqueId val="{00000002-B8C7-46A5-B84E-F69ECA0E8571}"/>
            </c:ext>
          </c:extLst>
        </c:ser>
        <c:ser>
          <c:idx val="3"/>
          <c:order val="3"/>
          <c:tx>
            <c:strRef>
              <c:f>Sheet1!$E$1</c:f>
              <c:strCache>
                <c:ptCount val="1"/>
                <c:pt idx="0">
                  <c:v>Dec (S5)</c:v>
                </c:pt>
              </c:strCache>
            </c:strRef>
          </c:tx>
          <c:spPr>
            <a:solidFill>
              <a:srgbClr val="009690"/>
            </a:solidFill>
            <a:ln>
              <a:noFill/>
            </a:ln>
            <a:effectLst/>
          </c:spPr>
          <c:invertIfNegative val="0"/>
          <c:dLbls>
            <c:dLbl>
              <c:idx val="1"/>
              <c:layout>
                <c:manualLayout>
                  <c:x val="-2.4682950552810873E-5"/>
                  <c:y val="5.360168503438744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8C7-46A5-B84E-F69ECA0E8571}"/>
                </c:ext>
              </c:extLst>
            </c:dLbl>
            <c:spPr>
              <a:noFill/>
              <a:ln>
                <a:noFill/>
              </a:ln>
              <a:effectLst/>
            </c:spPr>
            <c:txPr>
              <a:bodyPr rot="0" spcFirstLastPara="1" vertOverflow="ellipsis" vert="horz" wrap="square" anchor="ctr" anchorCtr="1"/>
              <a:lstStyle/>
              <a:p>
                <a:pPr>
                  <a:defRPr sz="11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Sheet1!$E$2:$E$7</c:f>
              <c:numCache>
                <c:formatCode>0%</c:formatCode>
                <c:ptCount val="6"/>
                <c:pt idx="0">
                  <c:v>0.59885752350545096</c:v>
                </c:pt>
                <c:pt idx="1">
                  <c:v>0.20066415176956401</c:v>
                </c:pt>
                <c:pt idx="2">
                  <c:v>8.7008995288151106E-2</c:v>
                </c:pt>
                <c:pt idx="3">
                  <c:v>3.7912374230924799E-2</c:v>
                </c:pt>
                <c:pt idx="4">
                  <c:v>2.7119020626034301E-2</c:v>
                </c:pt>
                <c:pt idx="5">
                  <c:v>4.8437934579874303E-2</c:v>
                </c:pt>
              </c:numCache>
            </c:numRef>
          </c:val>
          <c:extLst>
            <c:ext xmlns:c16="http://schemas.microsoft.com/office/drawing/2014/chart" uri="{C3380CC4-5D6E-409C-BE32-E72D297353CC}">
              <c16:uniqueId val="{00000004-B8C7-46A5-B84E-F69ECA0E8571}"/>
            </c:ext>
          </c:extLst>
        </c:ser>
        <c:ser>
          <c:idx val="4"/>
          <c:order val="4"/>
          <c:tx>
            <c:strRef>
              <c:f>Sheet1!$F$1</c:f>
              <c:strCache>
                <c:ptCount val="1"/>
                <c:pt idx="0">
                  <c:v>Mar (S6)</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Sheet1!$F$2:$F$7</c:f>
              <c:numCache>
                <c:formatCode>0%</c:formatCode>
                <c:ptCount val="6"/>
                <c:pt idx="0">
                  <c:v>0.61052422522983496</c:v>
                </c:pt>
                <c:pt idx="1">
                  <c:v>0.19911795490106701</c:v>
                </c:pt>
                <c:pt idx="2">
                  <c:v>8.48146220288091E-2</c:v>
                </c:pt>
                <c:pt idx="3">
                  <c:v>2.67678511060923E-2</c:v>
                </c:pt>
                <c:pt idx="4">
                  <c:v>2.99184747986601E-2</c:v>
                </c:pt>
                <c:pt idx="5">
                  <c:v>4.8856871935535999E-2</c:v>
                </c:pt>
              </c:numCache>
            </c:numRef>
          </c:val>
          <c:extLst>
            <c:ext xmlns:c16="http://schemas.microsoft.com/office/drawing/2014/chart" uri="{C3380CC4-5D6E-409C-BE32-E72D297353CC}">
              <c16:uniqueId val="{00000001-ADAF-4C6C-821C-AE915BD6E796}"/>
            </c:ext>
          </c:extLst>
        </c:ser>
        <c:dLbls>
          <c:dLblPos val="outEnd"/>
          <c:showLegendKey val="0"/>
          <c:showVal val="1"/>
          <c:showCatName val="0"/>
          <c:showSerName val="0"/>
          <c:showPercent val="0"/>
          <c:showBubbleSize val="0"/>
        </c:dLbls>
        <c:gapWidth val="100"/>
        <c:axId val="2068775232"/>
        <c:axId val="2068776896"/>
      </c:barChart>
      <c:catAx>
        <c:axId val="2068775232"/>
        <c:scaling>
          <c:orientation val="minMax"/>
        </c:scaling>
        <c:delete val="0"/>
        <c:axPos val="b"/>
        <c:numFmt formatCode="General" sourceLinked="1"/>
        <c:majorTickMark val="none"/>
        <c:minorTickMark val="none"/>
        <c:tickLblPos val="nextTo"/>
        <c:spPr>
          <a:noFill/>
          <a:ln w="9525" cap="flat" cmpd="sng" algn="ctr">
            <a:solidFill>
              <a:schemeClr val="bg1">
                <a:lumMod val="95000"/>
              </a:schemeClr>
            </a:solidFill>
            <a:round/>
          </a:ln>
          <a:effectLst/>
        </c:spPr>
        <c:txPr>
          <a:bodyPr rot="-60000000" spcFirstLastPara="1" vertOverflow="ellipsis" vert="horz" wrap="square" anchor="ctr" anchorCtr="1"/>
          <a:lstStyle/>
          <a:p>
            <a:pPr>
              <a:defRPr sz="1200" b="1"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crossAx val="2068776896"/>
        <c:crosses val="autoZero"/>
        <c:auto val="1"/>
        <c:lblAlgn val="ctr"/>
        <c:lblOffset val="100"/>
        <c:noMultiLvlLbl val="0"/>
      </c:catAx>
      <c:valAx>
        <c:axId val="2068776896"/>
        <c:scaling>
          <c:orientation val="minMax"/>
        </c:scaling>
        <c:delete val="1"/>
        <c:axPos val="l"/>
        <c:numFmt formatCode="0%" sourceLinked="1"/>
        <c:majorTickMark val="none"/>
        <c:minorTickMark val="none"/>
        <c:tickLblPos val="nextTo"/>
        <c:crossAx val="2068775232"/>
        <c:crosses val="autoZero"/>
        <c:crossBetween val="between"/>
      </c:valAx>
      <c:spPr>
        <a:noFill/>
        <a:ln>
          <a:noFill/>
        </a:ln>
        <a:effectLst/>
      </c:spPr>
    </c:plotArea>
    <c:legend>
      <c:legendPos val="b"/>
      <c:layout>
        <c:manualLayout>
          <c:xMode val="edge"/>
          <c:yMode val="edge"/>
          <c:x val="0.4634147243298099"/>
          <c:y val="0.1821967700975192"/>
          <c:w val="0.36476568989631764"/>
          <c:h val="5.1661050799836329E-2"/>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rgbClr val="5C5B5A"/>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400" b="1" u="none">
                <a:latin typeface="+mj-lt"/>
              </a:rPr>
              <a:t>How confident</a:t>
            </a:r>
            <a:r>
              <a:rPr lang="en-GB" sz="1400" b="1" u="none" baseline="0">
                <a:latin typeface="+mj-lt"/>
              </a:rPr>
              <a:t> are you in using digital services online?</a:t>
            </a:r>
            <a:endParaRPr lang="en-GB" sz="1400" b="1" u="none">
              <a:latin typeface="+mj-lt"/>
            </a:endParaRPr>
          </a:p>
        </c:rich>
      </c:tx>
      <c:layout>
        <c:manualLayout>
          <c:xMode val="edge"/>
          <c:yMode val="edge"/>
          <c:x val="0.32387500203088221"/>
          <c:y val="7.3422711339497612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3199983500999374"/>
          <c:y val="1.2241700661844676E-2"/>
          <c:w val="0.763890946304011"/>
          <c:h val="0.8744225536611695"/>
        </c:manualLayout>
      </c:layout>
      <c:barChart>
        <c:barDir val="col"/>
        <c:grouping val="stacked"/>
        <c:varyColors val="0"/>
        <c:ser>
          <c:idx val="0"/>
          <c:order val="0"/>
          <c:tx>
            <c:strRef>
              <c:f>Sheet1!$B$1</c:f>
              <c:strCache>
                <c:ptCount val="1"/>
                <c:pt idx="0">
                  <c:v>Prefer not to say</c:v>
                </c:pt>
              </c:strCache>
            </c:strRef>
          </c:tx>
          <c:spPr>
            <a:solidFill>
              <a:schemeClr val="bg2"/>
            </a:solidFill>
            <a:ln>
              <a:noFill/>
            </a:ln>
            <a:effectLst/>
          </c:spPr>
          <c:invertIfNegative val="0"/>
          <c:dLbls>
            <c:delete val="1"/>
          </c:dLbls>
          <c:cat>
            <c:strRef>
              <c:f>Sheet1!$A$2:$A$3</c:f>
              <c:strCache>
                <c:ptCount val="2"/>
                <c:pt idx="0">
                  <c:v>Someone else in
 your household</c:v>
                </c:pt>
                <c:pt idx="1">
                  <c:v>You</c:v>
                </c:pt>
              </c:strCache>
            </c:strRef>
          </c:cat>
          <c:val>
            <c:numRef>
              <c:f>Sheet1!$B$2:$B$3</c:f>
              <c:numCache>
                <c:formatCode>0%</c:formatCode>
                <c:ptCount val="2"/>
                <c:pt idx="0">
                  <c:v>0.02</c:v>
                </c:pt>
                <c:pt idx="1">
                  <c:v>0.01</c:v>
                </c:pt>
              </c:numCache>
            </c:numRef>
          </c:val>
          <c:extLst>
            <c:ext xmlns:c16="http://schemas.microsoft.com/office/drawing/2014/chart" uri="{C3380CC4-5D6E-409C-BE32-E72D297353CC}">
              <c16:uniqueId val="{00000000-6BA3-45A5-B382-40D7FC9AED71}"/>
            </c:ext>
          </c:extLst>
        </c:ser>
        <c:ser>
          <c:idx val="1"/>
          <c:order val="1"/>
          <c:tx>
            <c:strRef>
              <c:f>Sheet1!$C$1</c:f>
              <c:strCache>
                <c:ptCount val="1"/>
                <c:pt idx="0">
                  <c:v>Not at all confident</c:v>
                </c:pt>
              </c:strCache>
            </c:strRef>
          </c:tx>
          <c:spPr>
            <a:solidFill>
              <a:srgbClr val="FA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Someone else in
 your household</c:v>
                </c:pt>
                <c:pt idx="1">
                  <c:v>You</c:v>
                </c:pt>
              </c:strCache>
            </c:strRef>
          </c:cat>
          <c:val>
            <c:numRef>
              <c:f>Sheet1!$C$2:$C$3</c:f>
              <c:numCache>
                <c:formatCode>0%</c:formatCode>
                <c:ptCount val="2"/>
                <c:pt idx="0">
                  <c:v>0.03</c:v>
                </c:pt>
                <c:pt idx="1">
                  <c:v>0.05</c:v>
                </c:pt>
              </c:numCache>
            </c:numRef>
          </c:val>
          <c:extLst>
            <c:ext xmlns:c16="http://schemas.microsoft.com/office/drawing/2014/chart" uri="{C3380CC4-5D6E-409C-BE32-E72D297353CC}">
              <c16:uniqueId val="{00000001-6BA3-45A5-B382-40D7FC9AED71}"/>
            </c:ext>
          </c:extLst>
        </c:ser>
        <c:ser>
          <c:idx val="2"/>
          <c:order val="2"/>
          <c:tx>
            <c:strRef>
              <c:f>Sheet1!$D$1</c:f>
              <c:strCache>
                <c:ptCount val="1"/>
                <c:pt idx="0">
                  <c:v>Not very confident</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Someone else in
 your household</c:v>
                </c:pt>
                <c:pt idx="1">
                  <c:v>You</c:v>
                </c:pt>
              </c:strCache>
            </c:strRef>
          </c:cat>
          <c:val>
            <c:numRef>
              <c:f>Sheet1!$D$2:$D$3</c:f>
              <c:numCache>
                <c:formatCode>0%</c:formatCode>
                <c:ptCount val="2"/>
                <c:pt idx="0">
                  <c:v>0.08</c:v>
                </c:pt>
                <c:pt idx="1">
                  <c:v>0.06</c:v>
                </c:pt>
              </c:numCache>
            </c:numRef>
          </c:val>
          <c:extLst>
            <c:ext xmlns:c16="http://schemas.microsoft.com/office/drawing/2014/chart" uri="{C3380CC4-5D6E-409C-BE32-E72D297353CC}">
              <c16:uniqueId val="{00000002-6BA3-45A5-B382-40D7FC9AED71}"/>
            </c:ext>
          </c:extLst>
        </c:ser>
        <c:ser>
          <c:idx val="3"/>
          <c:order val="3"/>
          <c:tx>
            <c:strRef>
              <c:f>Sheet1!$E$1</c:f>
              <c:strCache>
                <c:ptCount val="1"/>
                <c:pt idx="0">
                  <c:v>Quite confident </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Someone else in
 your household</c:v>
                </c:pt>
                <c:pt idx="1">
                  <c:v>You</c:v>
                </c:pt>
              </c:strCache>
            </c:strRef>
          </c:cat>
          <c:val>
            <c:numRef>
              <c:f>Sheet1!$E$2:$E$3</c:f>
              <c:numCache>
                <c:formatCode>0%</c:formatCode>
                <c:ptCount val="2"/>
                <c:pt idx="0">
                  <c:v>0.28999999999999998</c:v>
                </c:pt>
                <c:pt idx="1">
                  <c:v>0.26</c:v>
                </c:pt>
              </c:numCache>
            </c:numRef>
          </c:val>
          <c:extLst>
            <c:ext xmlns:c16="http://schemas.microsoft.com/office/drawing/2014/chart" uri="{C3380CC4-5D6E-409C-BE32-E72D297353CC}">
              <c16:uniqueId val="{00000003-6BA3-45A5-B382-40D7FC9AED71}"/>
            </c:ext>
          </c:extLst>
        </c:ser>
        <c:ser>
          <c:idx val="4"/>
          <c:order val="4"/>
          <c:tx>
            <c:strRef>
              <c:f>Sheet1!$F$1</c:f>
              <c:strCache>
                <c:ptCount val="1"/>
                <c:pt idx="0">
                  <c:v>Very confident</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Someone else in
 your household</c:v>
                </c:pt>
                <c:pt idx="1">
                  <c:v>You</c:v>
                </c:pt>
              </c:strCache>
            </c:strRef>
          </c:cat>
          <c:val>
            <c:numRef>
              <c:f>Sheet1!$F$2:$F$3</c:f>
              <c:numCache>
                <c:formatCode>0%</c:formatCode>
                <c:ptCount val="2"/>
                <c:pt idx="0">
                  <c:v>0.57999999999999996</c:v>
                </c:pt>
                <c:pt idx="1">
                  <c:v>0.62</c:v>
                </c:pt>
              </c:numCache>
            </c:numRef>
          </c:val>
          <c:extLst>
            <c:ext xmlns:c16="http://schemas.microsoft.com/office/drawing/2014/chart" uri="{C3380CC4-5D6E-409C-BE32-E72D297353CC}">
              <c16:uniqueId val="{00000004-6BA3-45A5-B382-40D7FC9AED71}"/>
            </c:ext>
          </c:extLst>
        </c:ser>
        <c:dLbls>
          <c:dLblPos val="ctr"/>
          <c:showLegendKey val="0"/>
          <c:showVal val="1"/>
          <c:showCatName val="0"/>
          <c:showSerName val="0"/>
          <c:showPercent val="0"/>
          <c:showBubbleSize val="0"/>
        </c:dLbls>
        <c:gapWidth val="66"/>
        <c:overlap val="100"/>
        <c:axId val="676988536"/>
        <c:axId val="676986568"/>
      </c:barChart>
      <c:catAx>
        <c:axId val="676988536"/>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76986568"/>
        <c:crosses val="autoZero"/>
        <c:auto val="1"/>
        <c:lblAlgn val="ctr"/>
        <c:lblOffset val="100"/>
        <c:noMultiLvlLbl val="0"/>
      </c:catAx>
      <c:valAx>
        <c:axId val="676986568"/>
        <c:scaling>
          <c:orientation val="minMax"/>
        </c:scaling>
        <c:delete val="1"/>
        <c:axPos val="r"/>
        <c:numFmt formatCode="0%" sourceLinked="1"/>
        <c:majorTickMark val="none"/>
        <c:minorTickMark val="none"/>
        <c:tickLblPos val="nextTo"/>
        <c:crossAx val="676988536"/>
        <c:crosses val="autoZero"/>
        <c:crossBetween val="between"/>
      </c:valAx>
      <c:spPr>
        <a:noFill/>
        <a:ln>
          <a:noFill/>
        </a:ln>
        <a:effectLst/>
      </c:spPr>
    </c:plotArea>
    <c:legend>
      <c:legendPos val="l"/>
      <c:layout>
        <c:manualLayout>
          <c:xMode val="edge"/>
          <c:yMode val="edge"/>
          <c:x val="1.0616302437517686E-2"/>
          <c:y val="0.14305669546654592"/>
          <c:w val="0.23343706746298529"/>
          <c:h val="0.75705367936314116"/>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5C5B5A"/>
                </a:solidFill>
                <a:latin typeface="Arial" panose="020B0604020202020204" pitchFamily="34" charset="0"/>
                <a:ea typeface="+mn-ea"/>
                <a:cs typeface="Arial" panose="020B0604020202020204" pitchFamily="34" charset="0"/>
              </a:defRPr>
            </a:pPr>
            <a:r>
              <a:rPr lang="en-GB" sz="1400" b="1">
                <a:solidFill>
                  <a:srgbClr val="5C5B5A"/>
                </a:solidFill>
              </a:rPr>
              <a:t>Number of aspects of digital exclusion experienced</a:t>
            </a:r>
          </a:p>
        </c:rich>
      </c:tx>
      <c:overlay val="0"/>
      <c:spPr>
        <a:noFill/>
        <a:ln>
          <a:noFill/>
        </a:ln>
        <a:effectLst/>
      </c:spPr>
      <c:txPr>
        <a:bodyPr rot="0" spcFirstLastPara="1" vertOverflow="ellipsis" vert="horz" wrap="square" anchor="ctr" anchorCtr="1"/>
        <a:lstStyle/>
        <a:p>
          <a:pPr>
            <a:defRPr sz="1400" b="1" i="0" u="none" strike="noStrike" kern="1200" spc="0" baseline="0">
              <a:solidFill>
                <a:srgbClr val="5C5B5A"/>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3.0323533866623526E-2"/>
          <c:y val="8.0873239504943489E-2"/>
          <c:w val="0.95188820681363329"/>
          <c:h val="0.70431151902700995"/>
        </c:manualLayout>
      </c:layout>
      <c:barChart>
        <c:barDir val="col"/>
        <c:grouping val="clustered"/>
        <c:varyColors val="0"/>
        <c:ser>
          <c:idx val="0"/>
          <c:order val="0"/>
          <c:tx>
            <c:strRef>
              <c:f>Sheet1!$B$1</c:f>
              <c:strCache>
                <c:ptCount val="1"/>
                <c:pt idx="0">
                  <c:v>Spring (S1+S2): Total</c:v>
                </c:pt>
              </c:strCache>
              <c:extLst xmlns:c15="http://schemas.microsoft.com/office/drawing/2012/chart"/>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extLst xmlns:c15="http://schemas.microsoft.com/office/drawing/2012/chart"/>
            </c:strRef>
          </c:cat>
          <c:val>
            <c:numRef>
              <c:f>Sheet1!$B$2:$B$7</c:f>
              <c:extLst xmlns:c15="http://schemas.microsoft.com/office/drawing/2012/chart"/>
            </c:numRef>
          </c:val>
          <c:extLst xmlns:c15="http://schemas.microsoft.com/office/drawing/2012/chart">
            <c:ext xmlns:c16="http://schemas.microsoft.com/office/drawing/2014/chart" uri="{C3380CC4-5D6E-409C-BE32-E72D297353CC}">
              <c16:uniqueId val="{00000000-7FB1-4EB6-9246-DEE6481016AD}"/>
            </c:ext>
          </c:extLst>
        </c:ser>
        <c:ser>
          <c:idx val="1"/>
          <c:order val="1"/>
          <c:tx>
            <c:strRef>
              <c:f>Sheet1!$C$1</c:f>
              <c:strCache>
                <c:ptCount val="1"/>
                <c:pt idx="0">
                  <c:v>Autumn (S3+S4+S5+S6):Total</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Sheet1!$C$2:$C$7</c:f>
              <c:numCache>
                <c:formatCode>0%</c:formatCode>
                <c:ptCount val="6"/>
                <c:pt idx="0">
                  <c:v>0.71</c:v>
                </c:pt>
                <c:pt idx="1">
                  <c:v>0.15</c:v>
                </c:pt>
                <c:pt idx="2">
                  <c:v>0.09</c:v>
                </c:pt>
                <c:pt idx="3">
                  <c:v>0.01</c:v>
                </c:pt>
                <c:pt idx="4">
                  <c:v>0.02</c:v>
                </c:pt>
                <c:pt idx="5">
                  <c:v>0.03</c:v>
                </c:pt>
              </c:numCache>
            </c:numRef>
          </c:val>
          <c:extLst>
            <c:ext xmlns:c16="http://schemas.microsoft.com/office/drawing/2014/chart" uri="{C3380CC4-5D6E-409C-BE32-E72D297353CC}">
              <c16:uniqueId val="{00000002-7FB1-4EB6-9246-DEE6481016AD}"/>
            </c:ext>
          </c:extLst>
        </c:ser>
        <c:ser>
          <c:idx val="2"/>
          <c:order val="2"/>
          <c:tx>
            <c:strRef>
              <c:f>Sheet1!$D$1</c:f>
              <c:strCache>
                <c:ptCount val="1"/>
                <c:pt idx="0">
                  <c:v>16-24 (n=117)</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Sheet1!$D$2:$D$7</c:f>
              <c:numCache>
                <c:formatCode>0%</c:formatCode>
                <c:ptCount val="6"/>
                <c:pt idx="0">
                  <c:v>0.28999999999999998</c:v>
                </c:pt>
                <c:pt idx="1">
                  <c:v>0.22</c:v>
                </c:pt>
                <c:pt idx="2">
                  <c:v>0.15</c:v>
                </c:pt>
                <c:pt idx="3">
                  <c:v>0.08</c:v>
                </c:pt>
                <c:pt idx="4">
                  <c:v>0.08</c:v>
                </c:pt>
                <c:pt idx="5">
                  <c:v>0.18</c:v>
                </c:pt>
              </c:numCache>
            </c:numRef>
          </c:val>
          <c:extLst>
            <c:ext xmlns:c16="http://schemas.microsoft.com/office/drawing/2014/chart" uri="{C3380CC4-5D6E-409C-BE32-E72D297353CC}">
              <c16:uniqueId val="{00000000-1D26-42E5-99A3-C4BC608D1098}"/>
            </c:ext>
          </c:extLst>
        </c:ser>
        <c:ser>
          <c:idx val="3"/>
          <c:order val="3"/>
          <c:tx>
            <c:strRef>
              <c:f>Sheet1!$E$1</c:f>
              <c:strCache>
                <c:ptCount val="1"/>
                <c:pt idx="0">
                  <c:v>75+ (n=127)</c:v>
                </c:pt>
              </c:strCache>
            </c:strRef>
          </c:tx>
          <c:spPr>
            <a:solidFill>
              <a:srgbClr val="6DD5CE"/>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Sheet1!$E$2:$E$7</c:f>
              <c:numCache>
                <c:formatCode>0%</c:formatCode>
                <c:ptCount val="6"/>
                <c:pt idx="0">
                  <c:v>0.46</c:v>
                </c:pt>
                <c:pt idx="1">
                  <c:v>0.22</c:v>
                </c:pt>
                <c:pt idx="2">
                  <c:v>0.13</c:v>
                </c:pt>
                <c:pt idx="3">
                  <c:v>0.09</c:v>
                </c:pt>
                <c:pt idx="4">
                  <c:v>0.02</c:v>
                </c:pt>
                <c:pt idx="5">
                  <c:v>0.08</c:v>
                </c:pt>
              </c:numCache>
            </c:numRef>
          </c:val>
          <c:extLst>
            <c:ext xmlns:c16="http://schemas.microsoft.com/office/drawing/2014/chart" uri="{C3380CC4-5D6E-409C-BE32-E72D297353CC}">
              <c16:uniqueId val="{00000001-13FD-495C-B1CA-D8CAF4617FBA}"/>
            </c:ext>
          </c:extLst>
        </c:ser>
        <c:ser>
          <c:idx val="4"/>
          <c:order val="4"/>
          <c:tx>
            <c:strRef>
              <c:f>Sheet1!$F$1</c:f>
              <c:strCache>
                <c:ptCount val="1"/>
                <c:pt idx="0">
                  <c:v>Disabled (n=206)</c:v>
                </c:pt>
              </c:strCache>
            </c:strRef>
          </c:tx>
          <c:spPr>
            <a:solidFill>
              <a:srgbClr val="A3E5E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Sheet1!$F$2:$F$7</c:f>
              <c:numCache>
                <c:formatCode>0%</c:formatCode>
                <c:ptCount val="6"/>
                <c:pt idx="0">
                  <c:v>0.53</c:v>
                </c:pt>
                <c:pt idx="1">
                  <c:v>0.2</c:v>
                </c:pt>
                <c:pt idx="2">
                  <c:v>0.12</c:v>
                </c:pt>
                <c:pt idx="3">
                  <c:v>0.08</c:v>
                </c:pt>
                <c:pt idx="4">
                  <c:v>0.02</c:v>
                </c:pt>
                <c:pt idx="5">
                  <c:v>0.05</c:v>
                </c:pt>
              </c:numCache>
            </c:numRef>
          </c:val>
          <c:extLst>
            <c:ext xmlns:c16="http://schemas.microsoft.com/office/drawing/2014/chart" uri="{C3380CC4-5D6E-409C-BE32-E72D297353CC}">
              <c16:uniqueId val="{00000003-2A69-4A3D-9464-D1086846F46B}"/>
            </c:ext>
          </c:extLst>
        </c:ser>
        <c:dLbls>
          <c:dLblPos val="outEnd"/>
          <c:showLegendKey val="0"/>
          <c:showVal val="1"/>
          <c:showCatName val="0"/>
          <c:showSerName val="0"/>
          <c:showPercent val="0"/>
          <c:showBubbleSize val="0"/>
        </c:dLbls>
        <c:gapWidth val="100"/>
        <c:axId val="2068775232"/>
        <c:axId val="2068776896"/>
        <c:extLst/>
      </c:barChart>
      <c:catAx>
        <c:axId val="2068775232"/>
        <c:scaling>
          <c:orientation val="minMax"/>
        </c:scaling>
        <c:delete val="0"/>
        <c:axPos val="b"/>
        <c:numFmt formatCode="General" sourceLinked="1"/>
        <c:majorTickMark val="none"/>
        <c:minorTickMark val="none"/>
        <c:tickLblPos val="nextTo"/>
        <c:spPr>
          <a:noFill/>
          <a:ln w="9525" cap="flat" cmpd="sng" algn="ctr">
            <a:solidFill>
              <a:schemeClr val="bg1">
                <a:lumMod val="9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crossAx val="2068776896"/>
        <c:crosses val="autoZero"/>
        <c:auto val="1"/>
        <c:lblAlgn val="ctr"/>
        <c:lblOffset val="100"/>
        <c:noMultiLvlLbl val="0"/>
      </c:catAx>
      <c:valAx>
        <c:axId val="2068776896"/>
        <c:scaling>
          <c:orientation val="minMax"/>
        </c:scaling>
        <c:delete val="1"/>
        <c:axPos val="l"/>
        <c:numFmt formatCode="0%" sourceLinked="1"/>
        <c:majorTickMark val="none"/>
        <c:minorTickMark val="none"/>
        <c:tickLblPos val="nextTo"/>
        <c:crossAx val="2068775232"/>
        <c:crosses val="autoZero"/>
        <c:crossBetween val="between"/>
      </c:valAx>
      <c:spPr>
        <a:noFill/>
        <a:ln>
          <a:noFill/>
        </a:ln>
        <a:effectLst/>
      </c:spPr>
    </c:plotArea>
    <c:legend>
      <c:legendPos val="b"/>
      <c:layout>
        <c:manualLayout>
          <c:xMode val="edge"/>
          <c:yMode val="edge"/>
          <c:x val="8.5970332724033593E-2"/>
          <c:y val="0.9434195568864483"/>
          <c:w val="0.75556137029352011"/>
          <c:h val="5.0141430113451332E-2"/>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rgbClr val="5C5B5A"/>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4087724144711131E-2"/>
          <c:y val="1.9882898891036616E-2"/>
          <c:w val="0.90094077068673273"/>
          <c:h val="0.86824673403231545"/>
        </c:manualLayout>
      </c:layout>
      <c:barChart>
        <c:barDir val="col"/>
        <c:grouping val="percentStacked"/>
        <c:varyColors val="0"/>
        <c:ser>
          <c:idx val="1"/>
          <c:order val="0"/>
          <c:tx>
            <c:strRef>
              <c:f>Sheet1!$B$1</c:f>
              <c:strCache>
                <c:ptCount val="1"/>
                <c:pt idx="0">
                  <c:v>1 or more aspect of digital exclusion</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1"/>
                <c:pt idx="0">
                  <c:v>Greater Manchester
(1005)</c:v>
                </c:pt>
                <c:pt idx="1">
                  <c:v>Stockport
(98)</c:v>
                </c:pt>
                <c:pt idx="2">
                  <c:v>Trafford
(104)</c:v>
                </c:pt>
                <c:pt idx="3">
                  <c:v>Salford
(98)</c:v>
                </c:pt>
                <c:pt idx="4">
                  <c:v>Tameside
(88)</c:v>
                </c:pt>
                <c:pt idx="5">
                  <c:v>Manchester
(109)</c:v>
                </c:pt>
                <c:pt idx="6">
                  <c:v>Bury
(99)</c:v>
                </c:pt>
                <c:pt idx="7">
                  <c:v>Bolton
(105)</c:v>
                </c:pt>
                <c:pt idx="8">
                  <c:v>Oldham
(109)</c:v>
                </c:pt>
                <c:pt idx="9">
                  <c:v>Rochdale
(98)</c:v>
                </c:pt>
                <c:pt idx="10">
                  <c:v>Wigan
(102)</c:v>
                </c:pt>
              </c:strCache>
            </c:strRef>
          </c:cat>
          <c:val>
            <c:numRef>
              <c:f>Sheet1!$B$2:$B$15</c:f>
              <c:numCache>
                <c:formatCode>0%</c:formatCode>
                <c:ptCount val="11"/>
                <c:pt idx="0">
                  <c:v>0.36</c:v>
                </c:pt>
                <c:pt idx="1">
                  <c:v>0.24</c:v>
                </c:pt>
                <c:pt idx="2">
                  <c:v>0.26</c:v>
                </c:pt>
                <c:pt idx="3">
                  <c:v>0.28999999999999998</c:v>
                </c:pt>
                <c:pt idx="4">
                  <c:v>0.33</c:v>
                </c:pt>
                <c:pt idx="5">
                  <c:v>0.35</c:v>
                </c:pt>
                <c:pt idx="6">
                  <c:v>0.37</c:v>
                </c:pt>
                <c:pt idx="7">
                  <c:v>0.4</c:v>
                </c:pt>
                <c:pt idx="8">
                  <c:v>0.41</c:v>
                </c:pt>
                <c:pt idx="9">
                  <c:v>0.43</c:v>
                </c:pt>
                <c:pt idx="10">
                  <c:v>0.52</c:v>
                </c:pt>
              </c:numCache>
            </c:numRef>
          </c:val>
          <c:extLst>
            <c:ext xmlns:c16="http://schemas.microsoft.com/office/drawing/2014/chart" uri="{C3380CC4-5D6E-409C-BE32-E72D297353CC}">
              <c16:uniqueId val="{00000001-82AE-416B-9FED-2DAB91597A5C}"/>
            </c:ext>
          </c:extLst>
        </c:ser>
        <c:ser>
          <c:idx val="2"/>
          <c:order val="1"/>
          <c:tx>
            <c:strRef>
              <c:f>Sheet1!$C$1</c:f>
              <c:strCache>
                <c:ptCount val="1"/>
                <c:pt idx="0">
                  <c:v>No digital exclusion</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1"/>
                <c:pt idx="0">
                  <c:v>Greater Manchester
(1005)</c:v>
                </c:pt>
                <c:pt idx="1">
                  <c:v>Stockport
(98)</c:v>
                </c:pt>
                <c:pt idx="2">
                  <c:v>Trafford
(104)</c:v>
                </c:pt>
                <c:pt idx="3">
                  <c:v>Salford
(98)</c:v>
                </c:pt>
                <c:pt idx="4">
                  <c:v>Tameside
(88)</c:v>
                </c:pt>
                <c:pt idx="5">
                  <c:v>Manchester
(109)</c:v>
                </c:pt>
                <c:pt idx="6">
                  <c:v>Bury
(99)</c:v>
                </c:pt>
                <c:pt idx="7">
                  <c:v>Bolton
(105)</c:v>
                </c:pt>
                <c:pt idx="8">
                  <c:v>Oldham
(109)</c:v>
                </c:pt>
                <c:pt idx="9">
                  <c:v>Rochdale
(98)</c:v>
                </c:pt>
                <c:pt idx="10">
                  <c:v>Wigan
(102)</c:v>
                </c:pt>
              </c:strCache>
            </c:strRef>
          </c:cat>
          <c:val>
            <c:numRef>
              <c:f>Sheet1!$C$2:$C$15</c:f>
              <c:numCache>
                <c:formatCode>0%</c:formatCode>
                <c:ptCount val="11"/>
                <c:pt idx="0">
                  <c:v>0.64</c:v>
                </c:pt>
                <c:pt idx="1">
                  <c:v>0.76</c:v>
                </c:pt>
                <c:pt idx="2">
                  <c:v>0.74</c:v>
                </c:pt>
                <c:pt idx="3">
                  <c:v>0.71</c:v>
                </c:pt>
                <c:pt idx="4">
                  <c:v>0.67</c:v>
                </c:pt>
                <c:pt idx="5">
                  <c:v>0.65</c:v>
                </c:pt>
                <c:pt idx="6">
                  <c:v>0.63</c:v>
                </c:pt>
                <c:pt idx="7">
                  <c:v>0.6</c:v>
                </c:pt>
                <c:pt idx="8">
                  <c:v>0.59</c:v>
                </c:pt>
                <c:pt idx="9">
                  <c:v>0.56999999999999995</c:v>
                </c:pt>
                <c:pt idx="10">
                  <c:v>0.48</c:v>
                </c:pt>
              </c:numCache>
            </c:numRef>
          </c:val>
          <c:extLst>
            <c:ext xmlns:c16="http://schemas.microsoft.com/office/drawing/2014/chart" uri="{C3380CC4-5D6E-409C-BE32-E72D297353CC}">
              <c16:uniqueId val="{00000002-82AE-416B-9FED-2DAB91597A5C}"/>
            </c:ext>
          </c:extLst>
        </c:ser>
        <c:dLbls>
          <c:dLblPos val="ctr"/>
          <c:showLegendKey val="0"/>
          <c:showVal val="1"/>
          <c:showCatName val="0"/>
          <c:showSerName val="0"/>
          <c:showPercent val="0"/>
          <c:showBubbleSize val="0"/>
        </c:dLbls>
        <c:gapWidth val="50"/>
        <c:overlap val="100"/>
        <c:axId val="1040181088"/>
        <c:axId val="1040174200"/>
      </c:barChart>
      <c:catAx>
        <c:axId val="1040181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040174200"/>
        <c:crosses val="autoZero"/>
        <c:auto val="1"/>
        <c:lblAlgn val="ctr"/>
        <c:lblOffset val="100"/>
        <c:noMultiLvlLbl val="0"/>
      </c:catAx>
      <c:valAx>
        <c:axId val="1040174200"/>
        <c:scaling>
          <c:orientation val="minMax"/>
        </c:scaling>
        <c:delete val="1"/>
        <c:axPos val="l"/>
        <c:numFmt formatCode="0%" sourceLinked="1"/>
        <c:majorTickMark val="none"/>
        <c:minorTickMark val="none"/>
        <c:tickLblPos val="nextTo"/>
        <c:crossAx val="1040181088"/>
        <c:crosses val="autoZero"/>
        <c:crossBetween val="between"/>
      </c:valAx>
      <c:spPr>
        <a:noFill/>
        <a:ln>
          <a:noFill/>
        </a:ln>
        <a:effectLst/>
      </c:spPr>
    </c:plotArea>
    <c:legend>
      <c:legendPos val="l"/>
      <c:layout>
        <c:manualLayout>
          <c:xMode val="edge"/>
          <c:yMode val="edge"/>
          <c:x val="4.2758761632192832E-3"/>
          <c:y val="0.36182008766560375"/>
          <c:w val="7.0727031937596455E-2"/>
          <c:h val="0.40022301876943056"/>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5C5B5A"/>
                </a:solidFill>
                <a:latin typeface="Arial" panose="020B0604020202020204" pitchFamily="34" charset="0"/>
                <a:ea typeface="+mn-ea"/>
                <a:cs typeface="Arial" panose="020B0604020202020204" pitchFamily="34" charset="0"/>
              </a:defRPr>
            </a:pPr>
            <a:r>
              <a:rPr lang="en-GB" sz="1400" b="1"/>
              <a:t>How often…? (Respondents reporting</a:t>
            </a:r>
            <a:r>
              <a:rPr lang="en-GB" sz="1400" b="1" baseline="0"/>
              <a:t> digital exclusion)*</a:t>
            </a:r>
            <a:r>
              <a:rPr lang="en-GB" sz="1400" b="1"/>
              <a:t> </a:t>
            </a:r>
          </a:p>
        </c:rich>
      </c:tx>
      <c:overlay val="0"/>
      <c:spPr>
        <a:noFill/>
        <a:ln>
          <a:noFill/>
        </a:ln>
        <a:effectLst/>
      </c:spPr>
      <c:txPr>
        <a:bodyPr rot="0" spcFirstLastPara="1" vertOverflow="ellipsis" vert="horz" wrap="square" anchor="ctr" anchorCtr="1"/>
        <a:lstStyle/>
        <a:p>
          <a:pPr>
            <a:defRPr sz="1400" b="1" i="0" u="none" strike="noStrike" kern="1200" spc="0" baseline="0">
              <a:solidFill>
                <a:srgbClr val="5C5B5A"/>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8.1366421166737066E-3"/>
          <c:y val="0"/>
          <c:w val="0.98524573650591662"/>
          <c:h val="0.58767129204513824"/>
        </c:manualLayout>
      </c:layout>
      <c:barChart>
        <c:barDir val="col"/>
        <c:grouping val="stacked"/>
        <c:varyColors val="0"/>
        <c:ser>
          <c:idx val="1"/>
          <c:order val="0"/>
          <c:tx>
            <c:strRef>
              <c:f>Sheet1!$B$1</c:f>
              <c:strCache>
                <c:ptCount val="1"/>
                <c:pt idx="0">
                  <c:v>1 - Never do / Never have</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…do you have access to an internet connection? </c:v>
                </c:pt>
                <c:pt idx="1">
                  <c:v>…do other members of your HH have access to an internet connection? </c:v>
                </c:pt>
                <c:pt idx="2">
                  <c:v>….do you have access to devices that allow you to access the internet? </c:v>
                </c:pt>
                <c:pt idx="3">
                  <c:v>…do other members of your HH have access to devices that allow you to access the internet? </c:v>
                </c:pt>
                <c:pt idx="4">
                  <c:v>…can you afford access to the internet? </c:v>
                </c:pt>
                <c:pt idx="5">
                  <c:v>…can other members of your HH afford access to the internet? </c:v>
                </c:pt>
                <c:pt idx="6">
                  <c:v>…do you have the skills you need to access / use digital services online? </c:v>
                </c:pt>
                <c:pt idx="7">
                  <c:v>…do other members of your HH have the skills they need to access / use digital services online? </c:v>
                </c:pt>
                <c:pt idx="8">
                  <c:v>…do you have the support you need to access / use digital services online? </c:v>
                </c:pt>
                <c:pt idx="9">
                  <c:v>…do other members of your HH have the support it needs to access / use digital services online? </c:v>
                </c:pt>
              </c:strCache>
            </c:strRef>
          </c:cat>
          <c:val>
            <c:numRef>
              <c:f>Sheet1!$B$2:$B$11</c:f>
              <c:numCache>
                <c:formatCode>0%</c:formatCode>
                <c:ptCount val="10"/>
                <c:pt idx="0">
                  <c:v>0.03</c:v>
                </c:pt>
                <c:pt idx="1">
                  <c:v>0.02</c:v>
                </c:pt>
                <c:pt idx="2">
                  <c:v>0.04</c:v>
                </c:pt>
                <c:pt idx="3">
                  <c:v>0.02</c:v>
                </c:pt>
                <c:pt idx="4">
                  <c:v>1.52439424364386E-2</c:v>
                </c:pt>
                <c:pt idx="5">
                  <c:v>0.03</c:v>
                </c:pt>
                <c:pt idx="6">
                  <c:v>0.06</c:v>
                </c:pt>
                <c:pt idx="7">
                  <c:v>0.04</c:v>
                </c:pt>
                <c:pt idx="8">
                  <c:v>0.1</c:v>
                </c:pt>
                <c:pt idx="9">
                  <c:v>0.06</c:v>
                </c:pt>
              </c:numCache>
            </c:numRef>
          </c:val>
          <c:extLst>
            <c:ext xmlns:c16="http://schemas.microsoft.com/office/drawing/2014/chart" uri="{C3380CC4-5D6E-409C-BE32-E72D297353CC}">
              <c16:uniqueId val="{00000002-7FB1-4EB6-9246-DEE6481016AD}"/>
            </c:ext>
          </c:extLst>
        </c:ser>
        <c:ser>
          <c:idx val="2"/>
          <c:order val="1"/>
          <c:tx>
            <c:strRef>
              <c:f>Sheet1!$C$1</c:f>
              <c:strCache>
                <c:ptCount val="1"/>
                <c:pt idx="0">
                  <c:v>2 - Rarely do / Rarely have</c:v>
                </c:pt>
              </c:strCache>
            </c:strRef>
          </c:tx>
          <c:spPr>
            <a:solidFill>
              <a:srgbClr val="FF9999"/>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3-8A6D-452E-9F29-C52440CC6B24}"/>
                </c:ext>
              </c:extLst>
            </c:dLbl>
            <c:dLbl>
              <c:idx val="1"/>
              <c:delete val="1"/>
              <c:extLst>
                <c:ext xmlns:c15="http://schemas.microsoft.com/office/drawing/2012/chart" uri="{CE6537A1-D6FC-4f65-9D91-7224C49458BB}"/>
                <c:ext xmlns:c16="http://schemas.microsoft.com/office/drawing/2014/chart" uri="{C3380CC4-5D6E-409C-BE32-E72D297353CC}">
                  <c16:uniqueId val="{00000002-8A6D-452E-9F29-C52440CC6B24}"/>
                </c:ext>
              </c:extLst>
            </c:dLbl>
            <c:dLbl>
              <c:idx val="2"/>
              <c:delete val="1"/>
              <c:extLst>
                <c:ext xmlns:c15="http://schemas.microsoft.com/office/drawing/2012/chart" uri="{CE6537A1-D6FC-4f65-9D91-7224C49458BB}"/>
                <c:ext xmlns:c16="http://schemas.microsoft.com/office/drawing/2014/chart" uri="{C3380CC4-5D6E-409C-BE32-E72D297353CC}">
                  <c16:uniqueId val="{00000004-7A40-4399-990D-145EA77FC025}"/>
                </c:ext>
              </c:extLst>
            </c:dLbl>
            <c:dLbl>
              <c:idx val="3"/>
              <c:delete val="1"/>
              <c:extLst>
                <c:ext xmlns:c15="http://schemas.microsoft.com/office/drawing/2012/chart" uri="{CE6537A1-D6FC-4f65-9D91-7224C49458BB}"/>
                <c:ext xmlns:c16="http://schemas.microsoft.com/office/drawing/2014/chart" uri="{C3380CC4-5D6E-409C-BE32-E72D297353CC}">
                  <c16:uniqueId val="{00000003-7A40-4399-990D-145EA77FC025}"/>
                </c:ext>
              </c:extLst>
            </c:dLbl>
            <c:dLbl>
              <c:idx val="4"/>
              <c:delete val="1"/>
              <c:extLst>
                <c:ext xmlns:c15="http://schemas.microsoft.com/office/drawing/2012/chart" uri="{CE6537A1-D6FC-4f65-9D91-7224C49458BB}"/>
                <c:ext xmlns:c16="http://schemas.microsoft.com/office/drawing/2014/chart" uri="{C3380CC4-5D6E-409C-BE32-E72D297353CC}">
                  <c16:uniqueId val="{00000001-7A40-4399-990D-145EA77FC025}"/>
                </c:ext>
              </c:extLst>
            </c:dLbl>
            <c:dLbl>
              <c:idx val="5"/>
              <c:delete val="1"/>
              <c:extLst>
                <c:ext xmlns:c15="http://schemas.microsoft.com/office/drawing/2012/chart" uri="{CE6537A1-D6FC-4f65-9D91-7224C49458BB}"/>
                <c:ext xmlns:c16="http://schemas.microsoft.com/office/drawing/2014/chart" uri="{C3380CC4-5D6E-409C-BE32-E72D297353CC}">
                  <c16:uniqueId val="{00000002-7A40-4399-990D-145EA77FC025}"/>
                </c:ext>
              </c:extLst>
            </c:dLbl>
            <c:dLbl>
              <c:idx val="7"/>
              <c:delete val="1"/>
              <c:extLst>
                <c:ext xmlns:c15="http://schemas.microsoft.com/office/drawing/2012/chart" uri="{CE6537A1-D6FC-4f65-9D91-7224C49458BB}"/>
                <c:ext xmlns:c16="http://schemas.microsoft.com/office/drawing/2014/chart" uri="{C3380CC4-5D6E-409C-BE32-E72D297353CC}">
                  <c16:uniqueId val="{00000001-8A6D-452E-9F29-C52440CC6B24}"/>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…do you have access to an internet connection? </c:v>
                </c:pt>
                <c:pt idx="1">
                  <c:v>…do other members of your HH have access to an internet connection? </c:v>
                </c:pt>
                <c:pt idx="2">
                  <c:v>….do you have access to devices that allow you to access the internet? </c:v>
                </c:pt>
                <c:pt idx="3">
                  <c:v>…do other members of your HH have access to devices that allow you to access the internet? </c:v>
                </c:pt>
                <c:pt idx="4">
                  <c:v>…can you afford access to the internet? </c:v>
                </c:pt>
                <c:pt idx="5">
                  <c:v>…can other members of your HH afford access to the internet? </c:v>
                </c:pt>
                <c:pt idx="6">
                  <c:v>…do you have the skills you need to access / use digital services online? </c:v>
                </c:pt>
                <c:pt idx="7">
                  <c:v>…do other members of your HH have the skills they need to access / use digital services online? </c:v>
                </c:pt>
                <c:pt idx="8">
                  <c:v>…do you have the support you need to access / use digital services online? </c:v>
                </c:pt>
                <c:pt idx="9">
                  <c:v>…do other members of your HH have the support it needs to access / use digital services online? </c:v>
                </c:pt>
              </c:strCache>
            </c:strRef>
          </c:cat>
          <c:val>
            <c:numRef>
              <c:f>Sheet1!$C$2:$C$11</c:f>
              <c:numCache>
                <c:formatCode>0%</c:formatCode>
                <c:ptCount val="10"/>
                <c:pt idx="0">
                  <c:v>0.01</c:v>
                </c:pt>
                <c:pt idx="1">
                  <c:v>0.01</c:v>
                </c:pt>
                <c:pt idx="2">
                  <c:v>0.01</c:v>
                </c:pt>
                <c:pt idx="3">
                  <c:v>0.01</c:v>
                </c:pt>
                <c:pt idx="4">
                  <c:v>0.02</c:v>
                </c:pt>
                <c:pt idx="5">
                  <c:v>0.02</c:v>
                </c:pt>
                <c:pt idx="6">
                  <c:v>0.01</c:v>
                </c:pt>
                <c:pt idx="7">
                  <c:v>0.02</c:v>
                </c:pt>
                <c:pt idx="8">
                  <c:v>0.03</c:v>
                </c:pt>
                <c:pt idx="9">
                  <c:v>0.03</c:v>
                </c:pt>
              </c:numCache>
            </c:numRef>
          </c:val>
          <c:extLst>
            <c:ext xmlns:c16="http://schemas.microsoft.com/office/drawing/2014/chart" uri="{C3380CC4-5D6E-409C-BE32-E72D297353CC}">
              <c16:uniqueId val="{00000000-1D26-42E5-99A3-C4BC608D1098}"/>
            </c:ext>
          </c:extLst>
        </c:ser>
        <c:ser>
          <c:idx val="0"/>
          <c:order val="2"/>
          <c:tx>
            <c:strRef>
              <c:f>Sheet1!$D$1</c:f>
              <c:strCache>
                <c:ptCount val="1"/>
                <c:pt idx="0">
                  <c:v>3 - Usually do / Usually have</c:v>
                </c:pt>
              </c:strCache>
            </c:strRef>
          </c:tx>
          <c:spPr>
            <a:solidFill>
              <a:srgbClr val="FFC5C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…do you have access to an internet connection? </c:v>
                </c:pt>
                <c:pt idx="1">
                  <c:v>…do other members of your HH have access to an internet connection? </c:v>
                </c:pt>
                <c:pt idx="2">
                  <c:v>….do you have access to devices that allow you to access the internet? </c:v>
                </c:pt>
                <c:pt idx="3">
                  <c:v>…do other members of your HH have access to devices that allow you to access the internet? </c:v>
                </c:pt>
                <c:pt idx="4">
                  <c:v>…can you afford access to the internet? </c:v>
                </c:pt>
                <c:pt idx="5">
                  <c:v>…can other members of your HH afford access to the internet? </c:v>
                </c:pt>
                <c:pt idx="6">
                  <c:v>…do you have the skills you need to access / use digital services online? </c:v>
                </c:pt>
                <c:pt idx="7">
                  <c:v>…do other members of your HH have the skills they need to access / use digital services online? </c:v>
                </c:pt>
                <c:pt idx="8">
                  <c:v>…do you have the support you need to access / use digital services online? </c:v>
                </c:pt>
                <c:pt idx="9">
                  <c:v>…do other members of your HH have the support it needs to access / use digital services online? </c:v>
                </c:pt>
              </c:strCache>
            </c:strRef>
          </c:cat>
          <c:val>
            <c:numRef>
              <c:f>Sheet1!$D$2:$D$11</c:f>
              <c:numCache>
                <c:formatCode>0%</c:formatCode>
                <c:ptCount val="10"/>
                <c:pt idx="0">
                  <c:v>0.05</c:v>
                </c:pt>
                <c:pt idx="1">
                  <c:v>0.05</c:v>
                </c:pt>
                <c:pt idx="2">
                  <c:v>0.02</c:v>
                </c:pt>
                <c:pt idx="3">
                  <c:v>0.02</c:v>
                </c:pt>
                <c:pt idx="4">
                  <c:v>0.05</c:v>
                </c:pt>
                <c:pt idx="5">
                  <c:v>0.04</c:v>
                </c:pt>
                <c:pt idx="6">
                  <c:v>0.06</c:v>
                </c:pt>
                <c:pt idx="7">
                  <c:v>0.08</c:v>
                </c:pt>
                <c:pt idx="8">
                  <c:v>7.0000000000000007E-2</c:v>
                </c:pt>
                <c:pt idx="9">
                  <c:v>0.06</c:v>
                </c:pt>
              </c:numCache>
            </c:numRef>
          </c:val>
          <c:extLst>
            <c:ext xmlns:c16="http://schemas.microsoft.com/office/drawing/2014/chart" uri="{C3380CC4-5D6E-409C-BE32-E72D297353CC}">
              <c16:uniqueId val="{00000000-7A40-4399-990D-145EA77FC025}"/>
            </c:ext>
          </c:extLst>
        </c:ser>
        <c:dLbls>
          <c:dLblPos val="ctr"/>
          <c:showLegendKey val="0"/>
          <c:showVal val="1"/>
          <c:showCatName val="0"/>
          <c:showSerName val="0"/>
          <c:showPercent val="0"/>
          <c:showBubbleSize val="0"/>
        </c:dLbls>
        <c:gapWidth val="65"/>
        <c:overlap val="100"/>
        <c:axId val="2068775232"/>
        <c:axId val="2068776896"/>
        <c:extLst/>
      </c:barChart>
      <c:catAx>
        <c:axId val="2068775232"/>
        <c:scaling>
          <c:orientation val="minMax"/>
        </c:scaling>
        <c:delete val="0"/>
        <c:axPos val="b"/>
        <c:numFmt formatCode="General" sourceLinked="1"/>
        <c:majorTickMark val="none"/>
        <c:minorTickMark val="none"/>
        <c:tickLblPos val="nextTo"/>
        <c:spPr>
          <a:noFill/>
          <a:ln w="9525" cap="flat" cmpd="sng" algn="ctr">
            <a:solidFill>
              <a:schemeClr val="bg1">
                <a:lumMod val="9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crossAx val="2068776896"/>
        <c:crosses val="autoZero"/>
        <c:auto val="1"/>
        <c:lblAlgn val="ctr"/>
        <c:lblOffset val="100"/>
        <c:noMultiLvlLbl val="0"/>
      </c:catAx>
      <c:valAx>
        <c:axId val="2068776896"/>
        <c:scaling>
          <c:orientation val="minMax"/>
          <c:max val="0.35000000000000003"/>
        </c:scaling>
        <c:delete val="1"/>
        <c:axPos val="l"/>
        <c:numFmt formatCode="0%" sourceLinked="1"/>
        <c:majorTickMark val="out"/>
        <c:minorTickMark val="none"/>
        <c:tickLblPos val="nextTo"/>
        <c:crossAx val="2068775232"/>
        <c:crosses val="autoZero"/>
        <c:crossBetween val="between"/>
      </c:valAx>
      <c:spPr>
        <a:noFill/>
        <a:ln>
          <a:noFill/>
        </a:ln>
        <a:effectLst/>
      </c:spPr>
    </c:plotArea>
    <c:legend>
      <c:legendPos val="b"/>
      <c:layout>
        <c:manualLayout>
          <c:xMode val="edge"/>
          <c:yMode val="edge"/>
          <c:x val="0.14642722221495311"/>
          <c:y val="0.92593326155560907"/>
          <c:w val="0.70833481608923643"/>
          <c:h val="5.6803752634420231E-2"/>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rgbClr val="5C5B5A"/>
          </a:solidFill>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499445876573374"/>
          <c:y val="2.8124998269869694E-2"/>
          <c:w val="0.67500554123426637"/>
          <c:h val="0.81379248688427808"/>
        </c:manualLayout>
      </c:layout>
      <c:barChart>
        <c:barDir val="col"/>
        <c:grouping val="stacked"/>
        <c:varyColors val="0"/>
        <c:ser>
          <c:idx val="5"/>
          <c:order val="0"/>
          <c:tx>
            <c:strRef>
              <c:f>Sheet1!$B$1</c:f>
              <c:strCache>
                <c:ptCount val="1"/>
                <c:pt idx="0">
                  <c:v>Prefer not to say</c:v>
                </c:pt>
              </c:strCache>
            </c:strRef>
          </c:tx>
          <c:spPr>
            <a:solidFill>
              <a:srgbClr val="5C5B5A"/>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2-A0F5-4C01-B8FA-B9D2248877EC}"/>
                </c:ext>
              </c:extLst>
            </c:dLbl>
            <c:dLbl>
              <c:idx val="2"/>
              <c:delete val="1"/>
              <c:extLst>
                <c:ext xmlns:c15="http://schemas.microsoft.com/office/drawing/2012/chart" uri="{CE6537A1-D6FC-4f65-9D91-7224C49458BB}"/>
                <c:ext xmlns:c16="http://schemas.microsoft.com/office/drawing/2014/chart" uri="{C3380CC4-5D6E-409C-BE32-E72D297353CC}">
                  <c16:uniqueId val="{00000003-A0F5-4C01-B8FA-B9D2248877E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Me</c:v>
                </c:pt>
                <c:pt idx="1">
                  <c:v>Someone else in my  household</c:v>
                </c:pt>
                <c:pt idx="2">
                  <c:v>NET: Me or someone else in my household</c:v>
                </c:pt>
              </c:strCache>
              <c:extLst/>
            </c:strRef>
          </c:cat>
          <c:val>
            <c:numRef>
              <c:f>Sheet1!$B$2:$B$4</c:f>
              <c:numCache>
                <c:formatCode>0%</c:formatCode>
                <c:ptCount val="3"/>
                <c:pt idx="0">
                  <c:v>0.01</c:v>
                </c:pt>
                <c:pt idx="1">
                  <c:v>0.03</c:v>
                </c:pt>
                <c:pt idx="2">
                  <c:v>0.01</c:v>
                </c:pt>
              </c:numCache>
              <c:extLst/>
            </c:numRef>
          </c:val>
          <c:extLst>
            <c:ext xmlns:c16="http://schemas.microsoft.com/office/drawing/2014/chart" uri="{C3380CC4-5D6E-409C-BE32-E72D297353CC}">
              <c16:uniqueId val="{00000000-840A-43A9-AEA4-4C11B00C3399}"/>
            </c:ext>
          </c:extLst>
        </c:ser>
        <c:ser>
          <c:idx val="0"/>
          <c:order val="1"/>
          <c:tx>
            <c:strRef>
              <c:f>Sheet1!$C$1</c:f>
              <c:strCache>
                <c:ptCount val="1"/>
                <c:pt idx="0">
                  <c:v>I do not use digital services online and do not want to use them</c:v>
                </c:pt>
              </c:strCache>
            </c:strRef>
          </c:tx>
          <c:spPr>
            <a:solidFill>
              <a:srgbClr val="FA0000"/>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Me</c:v>
                </c:pt>
                <c:pt idx="1">
                  <c:v>Someone else in my  household</c:v>
                </c:pt>
                <c:pt idx="2">
                  <c:v>NET: Me or someone else in my household</c:v>
                </c:pt>
              </c:strCache>
              <c:extLst/>
            </c:strRef>
          </c:cat>
          <c:val>
            <c:numRef>
              <c:f>Sheet1!$C$2:$C$4</c:f>
              <c:numCache>
                <c:formatCode>0%</c:formatCode>
                <c:ptCount val="3"/>
                <c:pt idx="0">
                  <c:v>0.06</c:v>
                </c:pt>
                <c:pt idx="1">
                  <c:v>0.04</c:v>
                </c:pt>
                <c:pt idx="2">
                  <c:v>7.0000000000000007E-2</c:v>
                </c:pt>
              </c:numCache>
              <c:extLst/>
            </c:numRef>
          </c:val>
          <c:extLst>
            <c:ext xmlns:c16="http://schemas.microsoft.com/office/drawing/2014/chart" uri="{C3380CC4-5D6E-409C-BE32-E72D297353CC}">
              <c16:uniqueId val="{00000001-840A-43A9-AEA4-4C11B00C3399}"/>
            </c:ext>
          </c:extLst>
        </c:ser>
        <c:ser>
          <c:idx val="1"/>
          <c:order val="2"/>
          <c:tx>
            <c:strRef>
              <c:f>Sheet1!$D$1</c:f>
              <c:strCache>
                <c:ptCount val="1"/>
                <c:pt idx="0">
                  <c:v>I do not use digital services online, but want to use them</c:v>
                </c:pt>
              </c:strCache>
            </c:strRef>
          </c:tx>
          <c:spPr>
            <a:solidFill>
              <a:srgbClr val="FF9999"/>
            </a:solidFill>
            <a:ln>
              <a:noFill/>
            </a:ln>
            <a:effectLst/>
          </c:spPr>
          <c:invertIfNegative val="0"/>
          <c:dLbls>
            <c:delete val="1"/>
          </c:dLbls>
          <c:cat>
            <c:strRef>
              <c:f>Sheet1!$A$2:$A$4</c:f>
              <c:strCache>
                <c:ptCount val="3"/>
                <c:pt idx="0">
                  <c:v>Me</c:v>
                </c:pt>
                <c:pt idx="1">
                  <c:v>Someone else in my  household</c:v>
                </c:pt>
                <c:pt idx="2">
                  <c:v>NET: Me or someone else in my household</c:v>
                </c:pt>
              </c:strCache>
              <c:extLst/>
            </c:strRef>
          </c:cat>
          <c:val>
            <c:numRef>
              <c:f>Sheet1!$D$2:$D$4</c:f>
              <c:numCache>
                <c:formatCode>0%</c:formatCode>
                <c:ptCount val="3"/>
                <c:pt idx="0">
                  <c:v>0.01</c:v>
                </c:pt>
                <c:pt idx="1">
                  <c:v>0.01</c:v>
                </c:pt>
                <c:pt idx="2">
                  <c:v>0.01</c:v>
                </c:pt>
              </c:numCache>
              <c:extLst/>
            </c:numRef>
          </c:val>
          <c:extLst>
            <c:ext xmlns:c16="http://schemas.microsoft.com/office/drawing/2014/chart" uri="{C3380CC4-5D6E-409C-BE32-E72D297353CC}">
              <c16:uniqueId val="{00000004-840A-43A9-AEA4-4C11B00C3399}"/>
            </c:ext>
          </c:extLst>
        </c:ser>
        <c:ser>
          <c:idx val="2"/>
          <c:order val="3"/>
          <c:tx>
            <c:strRef>
              <c:f>Sheet1!$E$1</c:f>
              <c:strCache>
                <c:ptCount val="1"/>
                <c:pt idx="0">
                  <c:v>I use digital services online, but want to use them less</c:v>
                </c:pt>
              </c:strCache>
            </c:strRef>
          </c:tx>
          <c:spPr>
            <a:solidFill>
              <a:srgbClr val="A3E5E0"/>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40A-43A9-AEA4-4C11B00C3399}"/>
                </c:ext>
              </c:extLst>
            </c:dLbl>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Me</c:v>
                </c:pt>
                <c:pt idx="1">
                  <c:v>Someone else in my  household</c:v>
                </c:pt>
                <c:pt idx="2">
                  <c:v>NET: Me or someone else in my household</c:v>
                </c:pt>
              </c:strCache>
              <c:extLst/>
            </c:strRef>
          </c:cat>
          <c:val>
            <c:numRef>
              <c:f>Sheet1!$E$2:$E$4</c:f>
              <c:numCache>
                <c:formatCode>0%</c:formatCode>
                <c:ptCount val="3"/>
                <c:pt idx="0">
                  <c:v>0.08</c:v>
                </c:pt>
                <c:pt idx="1">
                  <c:v>7.0000000000000007E-2</c:v>
                </c:pt>
                <c:pt idx="2">
                  <c:v>0.1</c:v>
                </c:pt>
              </c:numCache>
              <c:extLst/>
            </c:numRef>
          </c:val>
          <c:extLst>
            <c:ext xmlns:c16="http://schemas.microsoft.com/office/drawing/2014/chart" uri="{C3380CC4-5D6E-409C-BE32-E72D297353CC}">
              <c16:uniqueId val="{00000008-840A-43A9-AEA4-4C11B00C3399}"/>
            </c:ext>
          </c:extLst>
        </c:ser>
        <c:ser>
          <c:idx val="3"/>
          <c:order val="4"/>
          <c:tx>
            <c:strRef>
              <c:f>Sheet1!$F$1</c:f>
              <c:strCache>
                <c:ptCount val="1"/>
                <c:pt idx="0">
                  <c:v>Column1</c:v>
                </c:pt>
              </c:strCache>
            </c:strRef>
          </c:tx>
          <c:spPr>
            <a:solidFill>
              <a:schemeClr val="bg1">
                <a:lumMod val="95000"/>
              </a:schemeClr>
            </a:solidFill>
            <a:ln>
              <a:noFill/>
            </a:ln>
            <a:effectLst/>
          </c:spPr>
          <c:invertIfNegative val="0"/>
          <c:dLbls>
            <c:delete val="1"/>
          </c:dLbls>
          <c:cat>
            <c:strRef>
              <c:f>Sheet1!$A$2:$A$4</c:f>
              <c:strCache>
                <c:ptCount val="3"/>
                <c:pt idx="0">
                  <c:v>Me</c:v>
                </c:pt>
                <c:pt idx="1">
                  <c:v>Someone else in my  household</c:v>
                </c:pt>
                <c:pt idx="2">
                  <c:v>NET: Me or someone else in my household</c:v>
                </c:pt>
              </c:strCache>
              <c:extLst/>
            </c:strRef>
          </c:cat>
          <c:val>
            <c:numRef>
              <c:f>Sheet1!$F$2:$F$4</c:f>
              <c:extLst/>
            </c:numRef>
          </c:val>
          <c:extLst xmlns:c15="http://schemas.microsoft.com/office/drawing/2012/chart">
            <c:ext xmlns:c16="http://schemas.microsoft.com/office/drawing/2014/chart" uri="{C3380CC4-5D6E-409C-BE32-E72D297353CC}">
              <c16:uniqueId val="{00000009-840A-43A9-AEA4-4C11B00C3399}"/>
            </c:ext>
          </c:extLst>
        </c:ser>
        <c:ser>
          <c:idx val="4"/>
          <c:order val="5"/>
          <c:tx>
            <c:strRef>
              <c:f>Sheet1!$G$1</c:f>
              <c:strCache>
                <c:ptCount val="1"/>
                <c:pt idx="0">
                  <c:v>I use digital services online, and want to use them more</c:v>
                </c:pt>
              </c:strCache>
            </c:strRef>
          </c:tx>
          <c:spPr>
            <a:solidFill>
              <a:srgbClr val="009690"/>
            </a:solidFill>
            <a:ln>
              <a:noFill/>
            </a:ln>
            <a:effectLst/>
          </c:spPr>
          <c:invertIfNegative val="0"/>
          <c:dPt>
            <c:idx val="0"/>
            <c:invertIfNegative val="0"/>
            <c:bubble3D val="0"/>
            <c:spPr>
              <a:solidFill>
                <a:srgbClr val="009690"/>
              </a:solidFill>
              <a:ln>
                <a:noFill/>
              </a:ln>
              <a:effectLst/>
            </c:spPr>
            <c:extLst xmlns:c15="http://schemas.microsoft.com/office/drawing/2012/chart">
              <c:ext xmlns:c16="http://schemas.microsoft.com/office/drawing/2014/chart" uri="{C3380CC4-5D6E-409C-BE32-E72D297353CC}">
                <c16:uniqueId val="{0000000D-840A-43A9-AEA4-4C11B00C3399}"/>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Me</c:v>
                </c:pt>
                <c:pt idx="1">
                  <c:v>Someone else in my  household</c:v>
                </c:pt>
                <c:pt idx="2">
                  <c:v>NET: Me or someone else in my household</c:v>
                </c:pt>
              </c:strCache>
              <c:extLst/>
            </c:strRef>
          </c:cat>
          <c:val>
            <c:numRef>
              <c:f>Sheet1!$G$2:$G$4</c:f>
              <c:numCache>
                <c:formatCode>0%</c:formatCode>
                <c:ptCount val="3"/>
                <c:pt idx="0">
                  <c:v>0.15</c:v>
                </c:pt>
                <c:pt idx="1">
                  <c:v>0.17</c:v>
                </c:pt>
                <c:pt idx="2">
                  <c:v>0.18</c:v>
                </c:pt>
              </c:numCache>
              <c:extLst/>
            </c:numRef>
          </c:val>
          <c:extLst xmlns:c15="http://schemas.microsoft.com/office/drawing/2012/chart">
            <c:ext xmlns:c16="http://schemas.microsoft.com/office/drawing/2014/chart" uri="{C3380CC4-5D6E-409C-BE32-E72D297353CC}">
              <c16:uniqueId val="{0000000E-840A-43A9-AEA4-4C11B00C3399}"/>
            </c:ext>
          </c:extLst>
        </c:ser>
        <c:ser>
          <c:idx val="6"/>
          <c:order val="6"/>
          <c:tx>
            <c:strRef>
              <c:f>Sheet1!$H$1</c:f>
              <c:strCache>
                <c:ptCount val="1"/>
                <c:pt idx="0">
                  <c:v>I use digital services online, and am happy with my level of use</c:v>
                </c:pt>
              </c:strCache>
            </c:strRef>
          </c:tx>
          <c:spPr>
            <a:solidFill>
              <a:srgbClr val="F2F2F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Me</c:v>
                </c:pt>
                <c:pt idx="1">
                  <c:v>Someone else in my  household</c:v>
                </c:pt>
                <c:pt idx="2">
                  <c:v>NET: Me or someone else in my household</c:v>
                </c:pt>
              </c:strCache>
              <c:extLst/>
            </c:strRef>
          </c:cat>
          <c:val>
            <c:numRef>
              <c:f>Sheet1!$H$2:$H$4</c:f>
              <c:numCache>
                <c:formatCode>0%</c:formatCode>
                <c:ptCount val="3"/>
                <c:pt idx="0">
                  <c:v>0.7</c:v>
                </c:pt>
                <c:pt idx="1">
                  <c:v>0.68</c:v>
                </c:pt>
                <c:pt idx="2">
                  <c:v>0.74</c:v>
                </c:pt>
              </c:numCache>
              <c:extLst/>
            </c:numRef>
          </c:val>
          <c:extLst>
            <c:ext xmlns:c16="http://schemas.microsoft.com/office/drawing/2014/chart" uri="{C3380CC4-5D6E-409C-BE32-E72D297353CC}">
              <c16:uniqueId val="{0000000F-840A-43A9-AEA4-4C11B00C3399}"/>
            </c:ext>
          </c:extLst>
        </c:ser>
        <c:dLbls>
          <c:dLblPos val="ctr"/>
          <c:showLegendKey val="0"/>
          <c:showVal val="1"/>
          <c:showCatName val="0"/>
          <c:showSerName val="0"/>
          <c:showPercent val="0"/>
          <c:showBubbleSize val="0"/>
        </c:dLbls>
        <c:gapWidth val="75"/>
        <c:overlap val="100"/>
        <c:axId val="477871824"/>
        <c:axId val="477869856"/>
        <c:extLst/>
      </c:barChart>
      <c:catAx>
        <c:axId val="47787182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77869856"/>
        <c:crosses val="autoZero"/>
        <c:auto val="1"/>
        <c:lblAlgn val="ctr"/>
        <c:lblOffset val="100"/>
        <c:noMultiLvlLbl val="0"/>
      </c:catAx>
      <c:valAx>
        <c:axId val="477869856"/>
        <c:scaling>
          <c:orientation val="minMax"/>
          <c:max val="1"/>
        </c:scaling>
        <c:delete val="1"/>
        <c:axPos val="l"/>
        <c:numFmt formatCode="0%" sourceLinked="1"/>
        <c:majorTickMark val="out"/>
        <c:minorTickMark val="none"/>
        <c:tickLblPos val="nextTo"/>
        <c:crossAx val="477871824"/>
        <c:crosses val="autoZero"/>
        <c:crossBetween val="between"/>
      </c:valAx>
      <c:spPr>
        <a:noFill/>
        <a:ln>
          <a:noFill/>
        </a:ln>
        <a:effectLst/>
      </c:spPr>
    </c:plotArea>
    <c:legend>
      <c:legendPos val="l"/>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143705862969704"/>
          <c:y val="2.5778830969162253E-2"/>
          <c:w val="0.80402492412716275"/>
          <c:h val="0.87945550816084772"/>
        </c:manualLayout>
      </c:layout>
      <c:barChart>
        <c:barDir val="col"/>
        <c:grouping val="percentStacked"/>
        <c:varyColors val="0"/>
        <c:ser>
          <c:idx val="0"/>
          <c:order val="0"/>
          <c:tx>
            <c:strRef>
              <c:f>Sheet1!$B$1</c:f>
              <c:strCache>
                <c:ptCount val="1"/>
                <c:pt idx="0">
                  <c:v>Don't know</c:v>
                </c:pt>
              </c:strCache>
            </c:strRef>
          </c:tx>
          <c:spPr>
            <a:solidFill>
              <a:schemeClr val="bg2"/>
            </a:solidFill>
            <a:ln>
              <a:noFill/>
            </a:ln>
            <a:effectLst/>
          </c:spPr>
          <c:invertIfNegative val="0"/>
          <c:dLbls>
            <c:dLbl>
              <c:idx val="1"/>
              <c:layout>
                <c:manualLayout>
                  <c:x val="-4.0471837308428717E-2"/>
                  <c:y val="-1.3177979124813768E-1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2ED-4839-A507-CFE9BA2B1083}"/>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Greater Manchester</c:v>
                </c:pt>
                <c:pt idx="1">
                  <c:v>GB Benchmarking</c:v>
                </c:pt>
              </c:strCache>
            </c:strRef>
          </c:cat>
          <c:val>
            <c:numRef>
              <c:f>Sheet1!$B$2:$B$3</c:f>
              <c:numCache>
                <c:formatCode>0%</c:formatCode>
                <c:ptCount val="2"/>
                <c:pt idx="0">
                  <c:v>0.02</c:v>
                </c:pt>
                <c:pt idx="1">
                  <c:v>0.02</c:v>
                </c:pt>
              </c:numCache>
            </c:numRef>
          </c:val>
          <c:extLst>
            <c:ext xmlns:c16="http://schemas.microsoft.com/office/drawing/2014/chart" uri="{C3380CC4-5D6E-409C-BE32-E72D297353CC}">
              <c16:uniqueId val="{00000000-6483-4220-AD24-D9CDB269D968}"/>
            </c:ext>
          </c:extLst>
        </c:ser>
        <c:ser>
          <c:idx val="1"/>
          <c:order val="1"/>
          <c:tx>
            <c:strRef>
              <c:f>Sheet1!$C$1</c:f>
              <c:strCache>
                <c:ptCount val="1"/>
                <c:pt idx="0">
                  <c:v>No</c:v>
                </c:pt>
              </c:strCache>
            </c:strRef>
          </c:tx>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Greater Manchester</c:v>
                </c:pt>
                <c:pt idx="1">
                  <c:v>GB Benchmarking</c:v>
                </c:pt>
              </c:strCache>
            </c:strRef>
          </c:cat>
          <c:val>
            <c:numRef>
              <c:f>Sheet1!$C$2:$C$3</c:f>
              <c:numCache>
                <c:formatCode>0%</c:formatCode>
                <c:ptCount val="2"/>
                <c:pt idx="0">
                  <c:v>0.61</c:v>
                </c:pt>
                <c:pt idx="1">
                  <c:v>0.73</c:v>
                </c:pt>
              </c:numCache>
            </c:numRef>
          </c:val>
          <c:extLst>
            <c:ext xmlns:c16="http://schemas.microsoft.com/office/drawing/2014/chart" uri="{C3380CC4-5D6E-409C-BE32-E72D297353CC}">
              <c16:uniqueId val="{00000001-6483-4220-AD24-D9CDB269D968}"/>
            </c:ext>
          </c:extLst>
        </c:ser>
        <c:ser>
          <c:idx val="2"/>
          <c:order val="2"/>
          <c:tx>
            <c:strRef>
              <c:f>Sheet1!$D$1</c:f>
              <c:strCache>
                <c:ptCount val="1"/>
                <c:pt idx="0">
                  <c:v>Yes</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Greater Manchester</c:v>
                </c:pt>
                <c:pt idx="1">
                  <c:v>GB Benchmarking</c:v>
                </c:pt>
              </c:strCache>
            </c:strRef>
          </c:cat>
          <c:val>
            <c:numRef>
              <c:f>Sheet1!$D$2:$D$3</c:f>
              <c:numCache>
                <c:formatCode>0%</c:formatCode>
                <c:ptCount val="2"/>
                <c:pt idx="0">
                  <c:v>0.34</c:v>
                </c:pt>
                <c:pt idx="1">
                  <c:v>0.23</c:v>
                </c:pt>
              </c:numCache>
            </c:numRef>
          </c:val>
          <c:extLst>
            <c:ext xmlns:c16="http://schemas.microsoft.com/office/drawing/2014/chart" uri="{C3380CC4-5D6E-409C-BE32-E72D297353CC}">
              <c16:uniqueId val="{00000002-6483-4220-AD24-D9CDB269D968}"/>
            </c:ext>
          </c:extLst>
        </c:ser>
        <c:dLbls>
          <c:dLblPos val="ctr"/>
          <c:showLegendKey val="0"/>
          <c:showVal val="1"/>
          <c:showCatName val="0"/>
          <c:showSerName val="0"/>
          <c:showPercent val="0"/>
          <c:showBubbleSize val="0"/>
        </c:dLbls>
        <c:gapWidth val="75"/>
        <c:overlap val="100"/>
        <c:axId val="397232120"/>
        <c:axId val="397228184"/>
      </c:barChart>
      <c:catAx>
        <c:axId val="397232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7228184"/>
        <c:crosses val="autoZero"/>
        <c:auto val="1"/>
        <c:lblAlgn val="ctr"/>
        <c:lblOffset val="100"/>
        <c:noMultiLvlLbl val="0"/>
      </c:catAx>
      <c:valAx>
        <c:axId val="397228184"/>
        <c:scaling>
          <c:orientation val="minMax"/>
        </c:scaling>
        <c:delete val="1"/>
        <c:axPos val="l"/>
        <c:numFmt formatCode="0%" sourceLinked="1"/>
        <c:majorTickMark val="none"/>
        <c:minorTickMark val="none"/>
        <c:tickLblPos val="nextTo"/>
        <c:crossAx val="397232120"/>
        <c:crosses val="autoZero"/>
        <c:crossBetween val="between"/>
      </c:valAx>
      <c:spPr>
        <a:noFill/>
        <a:ln>
          <a:noFill/>
        </a:ln>
        <a:effectLst/>
      </c:spPr>
    </c:plotArea>
    <c:legend>
      <c:legendPos val="l"/>
      <c:layout>
        <c:manualLayout>
          <c:xMode val="edge"/>
          <c:yMode val="edge"/>
          <c:x val="6.0448400709226637E-3"/>
          <c:y val="0.45486178653066672"/>
          <c:w val="0.17445334697578907"/>
          <c:h val="0.5327940204299712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577163865323205"/>
          <c:y val="0"/>
          <c:w val="0.48138880450007759"/>
          <c:h val="0.9830965004458031"/>
        </c:manualLayout>
      </c:layout>
      <c:barChart>
        <c:barDir val="bar"/>
        <c:grouping val="clustered"/>
        <c:varyColors val="0"/>
        <c:ser>
          <c:idx val="0"/>
          <c:order val="0"/>
          <c:tx>
            <c:strRef>
              <c:f>Sheet1!$B$1</c:f>
              <c:strCache>
                <c:ptCount val="1"/>
                <c:pt idx="0">
                  <c:v>Me</c:v>
                </c:pt>
              </c:strCache>
            </c:strRef>
          </c:tx>
          <c:spPr>
            <a:solidFill>
              <a:schemeClr val="accent5">
                <a:lumMod val="75000"/>
              </a:schemeClr>
            </a:solidFill>
            <a:ln>
              <a:noFill/>
            </a:ln>
            <a:effectLst/>
          </c:spPr>
          <c:invertIfNegative val="0"/>
          <c:dPt>
            <c:idx val="14"/>
            <c:invertIfNegative val="0"/>
            <c:bubble3D val="0"/>
            <c:extLst>
              <c:ext xmlns:c16="http://schemas.microsoft.com/office/drawing/2014/chart" uri="{C3380CC4-5D6E-409C-BE32-E72D297353CC}">
                <c16:uniqueId val="{00000001-66D5-4BBE-AEF8-C75484BDB87D}"/>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Sending / receiving e-mails</c:v>
                </c:pt>
                <c:pt idx="1">
                  <c:v>Online shopping</c:v>
                </c:pt>
                <c:pt idx="2">
                  <c:v>Online banking</c:v>
                </c:pt>
                <c:pt idx="3">
                  <c:v>Watching video clips</c:v>
                </c:pt>
                <c:pt idx="4">
                  <c:v>Making voice or video calls </c:v>
                </c:pt>
                <c:pt idx="5">
                  <c:v>Looking online for public services information on government sites </c:v>
                </c:pt>
                <c:pt idx="6">
                  <c:v>Watching TV programmes/ films content online</c:v>
                </c:pt>
                <c:pt idx="7">
                  <c:v>Finding information for your leisure time</c:v>
                </c:pt>
                <c:pt idx="8">
                  <c:v>Completing government processes online</c:v>
                </c:pt>
                <c:pt idx="9">
                  <c:v>Paying bills or checking bills online</c:v>
                </c:pt>
                <c:pt idx="10">
                  <c:v>Accessing news websites or websites about politics or current affairs</c:v>
                </c:pt>
                <c:pt idx="11">
                  <c:v>Looking at job opportunities or applying for a job online</c:v>
                </c:pt>
                <c:pt idx="12">
                  <c:v>Using streamed audio services</c:v>
                </c:pt>
                <c:pt idx="13">
                  <c:v>Signing an online petition or using a campaigning website</c:v>
                </c:pt>
                <c:pt idx="14">
                  <c:v>Paying for your council tax or another local council service online </c:v>
                </c:pt>
                <c:pt idx="15">
                  <c:v>Listening to live, catch-up or on-demand radio</c:v>
                </c:pt>
                <c:pt idx="16">
                  <c:v>Completing a tax return online </c:v>
                </c:pt>
                <c:pt idx="17">
                  <c:v>None of the above</c:v>
                </c:pt>
                <c:pt idx="18">
                  <c:v>Prefer not to say</c:v>
                </c:pt>
              </c:strCache>
            </c:strRef>
          </c:cat>
          <c:val>
            <c:numRef>
              <c:f>Sheet1!$B$2:$B$20</c:f>
              <c:numCache>
                <c:formatCode>0%</c:formatCode>
                <c:ptCount val="19"/>
                <c:pt idx="0">
                  <c:v>0.84</c:v>
                </c:pt>
                <c:pt idx="1">
                  <c:v>0.79</c:v>
                </c:pt>
                <c:pt idx="2">
                  <c:v>0.79</c:v>
                </c:pt>
                <c:pt idx="3">
                  <c:v>0.72</c:v>
                </c:pt>
                <c:pt idx="4">
                  <c:v>0.63</c:v>
                </c:pt>
                <c:pt idx="5">
                  <c:v>0.64</c:v>
                </c:pt>
                <c:pt idx="6">
                  <c:v>0.72</c:v>
                </c:pt>
                <c:pt idx="7">
                  <c:v>0.65</c:v>
                </c:pt>
                <c:pt idx="8">
                  <c:v>0.6</c:v>
                </c:pt>
                <c:pt idx="9">
                  <c:v>0.75</c:v>
                </c:pt>
                <c:pt idx="10">
                  <c:v>0.62</c:v>
                </c:pt>
                <c:pt idx="11">
                  <c:v>0.51</c:v>
                </c:pt>
                <c:pt idx="12">
                  <c:v>0.51</c:v>
                </c:pt>
                <c:pt idx="13">
                  <c:v>0.51</c:v>
                </c:pt>
                <c:pt idx="14">
                  <c:v>0.51</c:v>
                </c:pt>
                <c:pt idx="15">
                  <c:v>0.45</c:v>
                </c:pt>
                <c:pt idx="16">
                  <c:v>0.25</c:v>
                </c:pt>
                <c:pt idx="17">
                  <c:v>0.02</c:v>
                </c:pt>
                <c:pt idx="18">
                  <c:v>0.01</c:v>
                </c:pt>
              </c:numCache>
            </c:numRef>
          </c:val>
          <c:extLst>
            <c:ext xmlns:c16="http://schemas.microsoft.com/office/drawing/2014/chart" uri="{C3380CC4-5D6E-409C-BE32-E72D297353CC}">
              <c16:uniqueId val="{00000002-BAA7-4415-A407-3F94A36E8F61}"/>
            </c:ext>
          </c:extLst>
        </c:ser>
        <c:ser>
          <c:idx val="1"/>
          <c:order val="1"/>
          <c:tx>
            <c:strRef>
              <c:f>Sheet1!$C$1</c:f>
              <c:strCache>
                <c:ptCount val="1"/>
                <c:pt idx="0">
                  <c:v>Others in my household</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Sending / receiving e-mails</c:v>
                </c:pt>
                <c:pt idx="1">
                  <c:v>Online shopping</c:v>
                </c:pt>
                <c:pt idx="2">
                  <c:v>Online banking</c:v>
                </c:pt>
                <c:pt idx="3">
                  <c:v>Watching video clips</c:v>
                </c:pt>
                <c:pt idx="4">
                  <c:v>Making voice or video calls </c:v>
                </c:pt>
                <c:pt idx="5">
                  <c:v>Looking online for public services information on government sites </c:v>
                </c:pt>
                <c:pt idx="6">
                  <c:v>Watching TV programmes/ films content online</c:v>
                </c:pt>
                <c:pt idx="7">
                  <c:v>Finding information for your leisure time</c:v>
                </c:pt>
                <c:pt idx="8">
                  <c:v>Completing government processes online</c:v>
                </c:pt>
                <c:pt idx="9">
                  <c:v>Paying bills or checking bills online</c:v>
                </c:pt>
                <c:pt idx="10">
                  <c:v>Accessing news websites or websites about politics or current affairs</c:v>
                </c:pt>
                <c:pt idx="11">
                  <c:v>Looking at job opportunities or applying for a job online</c:v>
                </c:pt>
                <c:pt idx="12">
                  <c:v>Using streamed audio services</c:v>
                </c:pt>
                <c:pt idx="13">
                  <c:v>Signing an online petition or using a campaigning website</c:v>
                </c:pt>
                <c:pt idx="14">
                  <c:v>Paying for your council tax or another local council service online </c:v>
                </c:pt>
                <c:pt idx="15">
                  <c:v>Listening to live, catch-up or on-demand radio</c:v>
                </c:pt>
                <c:pt idx="16">
                  <c:v>Completing a tax return online </c:v>
                </c:pt>
                <c:pt idx="17">
                  <c:v>None of the above</c:v>
                </c:pt>
                <c:pt idx="18">
                  <c:v>Prefer not to say</c:v>
                </c:pt>
              </c:strCache>
            </c:strRef>
          </c:cat>
          <c:val>
            <c:numRef>
              <c:f>Sheet1!$C$2:$C$20</c:f>
              <c:numCache>
                <c:formatCode>0%</c:formatCode>
                <c:ptCount val="19"/>
                <c:pt idx="0">
                  <c:v>0.64</c:v>
                </c:pt>
                <c:pt idx="1">
                  <c:v>0.57999999999999996</c:v>
                </c:pt>
                <c:pt idx="2">
                  <c:v>0.57999999999999996</c:v>
                </c:pt>
                <c:pt idx="3">
                  <c:v>0.56999999999999995</c:v>
                </c:pt>
                <c:pt idx="4">
                  <c:v>0.52</c:v>
                </c:pt>
                <c:pt idx="5">
                  <c:v>0.41</c:v>
                </c:pt>
                <c:pt idx="6">
                  <c:v>0.59</c:v>
                </c:pt>
                <c:pt idx="7">
                  <c:v>0.49</c:v>
                </c:pt>
                <c:pt idx="8">
                  <c:v>0.44</c:v>
                </c:pt>
                <c:pt idx="9">
                  <c:v>0.5</c:v>
                </c:pt>
                <c:pt idx="10">
                  <c:v>0.46</c:v>
                </c:pt>
                <c:pt idx="11">
                  <c:v>0.36</c:v>
                </c:pt>
                <c:pt idx="12">
                  <c:v>0.44</c:v>
                </c:pt>
                <c:pt idx="13">
                  <c:v>0.28000000000000003</c:v>
                </c:pt>
                <c:pt idx="14">
                  <c:v>0.36</c:v>
                </c:pt>
                <c:pt idx="15">
                  <c:v>0.36</c:v>
                </c:pt>
                <c:pt idx="16">
                  <c:v>0.23</c:v>
                </c:pt>
                <c:pt idx="17">
                  <c:v>7.0000000000000007E-2</c:v>
                </c:pt>
                <c:pt idx="18">
                  <c:v>0.05</c:v>
                </c:pt>
              </c:numCache>
            </c:numRef>
          </c:val>
          <c:extLst>
            <c:ext xmlns:c16="http://schemas.microsoft.com/office/drawing/2014/chart" uri="{C3380CC4-5D6E-409C-BE32-E72D297353CC}">
              <c16:uniqueId val="{00000001-91E5-4F16-8881-F7D8D5650D8E}"/>
            </c:ext>
          </c:extLst>
        </c:ser>
        <c:dLbls>
          <c:dLblPos val="outEnd"/>
          <c:showLegendKey val="0"/>
          <c:showVal val="1"/>
          <c:showCatName val="0"/>
          <c:showSerName val="0"/>
          <c:showPercent val="0"/>
          <c:showBubbleSize val="0"/>
        </c:dLbls>
        <c:gapWidth val="50"/>
        <c:axId val="1948624431"/>
        <c:axId val="1948599887"/>
      </c:barChart>
      <c:catAx>
        <c:axId val="1948624431"/>
        <c:scaling>
          <c:orientation val="maxMin"/>
        </c:scaling>
        <c:delete val="0"/>
        <c:axPos val="l"/>
        <c:numFmt formatCode="General" sourceLinked="1"/>
        <c:majorTickMark val="out"/>
        <c:minorTickMark val="none"/>
        <c:tickLblPos val="nextTo"/>
        <c:spPr>
          <a:noFill/>
          <a:ln w="9525" cap="flat" cmpd="sng" algn="ctr">
            <a:solidFill>
              <a:schemeClr val="bg1">
                <a:lumMod val="9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crossAx val="1948599887"/>
        <c:crosses val="autoZero"/>
        <c:auto val="1"/>
        <c:lblAlgn val="ctr"/>
        <c:lblOffset val="100"/>
        <c:noMultiLvlLbl val="0"/>
      </c:catAx>
      <c:valAx>
        <c:axId val="1948599887"/>
        <c:scaling>
          <c:orientation val="minMax"/>
        </c:scaling>
        <c:delete val="1"/>
        <c:axPos val="t"/>
        <c:numFmt formatCode="0%" sourceLinked="1"/>
        <c:majorTickMark val="out"/>
        <c:minorTickMark val="none"/>
        <c:tickLblPos val="nextTo"/>
        <c:crossAx val="1948624431"/>
        <c:crosses val="autoZero"/>
        <c:crossBetween val="between"/>
      </c:valAx>
      <c:spPr>
        <a:noFill/>
        <a:ln w="25400">
          <a:noFill/>
        </a:ln>
        <a:effectLst/>
      </c:spPr>
    </c:plotArea>
    <c:legend>
      <c:legendPos val="r"/>
      <c:layout>
        <c:manualLayout>
          <c:xMode val="edge"/>
          <c:yMode val="edge"/>
          <c:x val="0.76414695516734354"/>
          <c:y val="0.91960896379311718"/>
          <c:w val="0.2216854921538457"/>
          <c:h val="7.1601328141165974E-2"/>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577163865323205"/>
          <c:y val="0"/>
          <c:w val="0.48138880450007759"/>
          <c:h val="0.9830965004458031"/>
        </c:manualLayout>
      </c:layout>
      <c:barChart>
        <c:barDir val="bar"/>
        <c:grouping val="clustered"/>
        <c:varyColors val="0"/>
        <c:ser>
          <c:idx val="0"/>
          <c:order val="0"/>
          <c:tx>
            <c:strRef>
              <c:f>Sheet1!$B$1</c:f>
              <c:strCache>
                <c:ptCount val="1"/>
                <c:pt idx="0">
                  <c:v>W3</c:v>
                </c:pt>
              </c:strCache>
            </c:strRef>
          </c:tx>
          <c:spPr>
            <a:solidFill>
              <a:schemeClr val="accent5">
                <a:lumMod val="75000"/>
              </a:schemeClr>
            </a:solidFill>
            <a:ln>
              <a:noFill/>
            </a:ln>
            <a:effectLst/>
          </c:spPr>
          <c:invertIfNegative val="0"/>
          <c:dPt>
            <c:idx val="14"/>
            <c:invertIfNegative val="0"/>
            <c:bubble3D val="0"/>
            <c:extLst>
              <c:ext xmlns:c16="http://schemas.microsoft.com/office/drawing/2014/chart" uri="{C3380CC4-5D6E-409C-BE32-E72D297353CC}">
                <c16:uniqueId val="{00000001-66D5-4BBE-AEF8-C75484BDB87D}"/>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Online shopping</c:v>
                </c:pt>
                <c:pt idx="1">
                  <c:v>Watching video clips</c:v>
                </c:pt>
                <c:pt idx="2">
                  <c:v>Making voice or video calls </c:v>
                </c:pt>
                <c:pt idx="3">
                  <c:v>Looking online for public services information on government sites </c:v>
                </c:pt>
                <c:pt idx="4">
                  <c:v>Finding information for your leisure time</c:v>
                </c:pt>
                <c:pt idx="5">
                  <c:v>Completing government processes online</c:v>
                </c:pt>
                <c:pt idx="6">
                  <c:v>Accessing news websites or websites about politics or current affairs</c:v>
                </c:pt>
                <c:pt idx="7">
                  <c:v>Looking at job opportunities or applying for a job online</c:v>
                </c:pt>
                <c:pt idx="8">
                  <c:v>Using streamed audio services</c:v>
                </c:pt>
                <c:pt idx="9">
                  <c:v>Signing an online petition or using a campaigning website</c:v>
                </c:pt>
                <c:pt idx="10">
                  <c:v>Paying for your council tax or another local council service online </c:v>
                </c:pt>
                <c:pt idx="11">
                  <c:v>Listening to live, catch-up or on-demand radio</c:v>
                </c:pt>
                <c:pt idx="12">
                  <c:v>Completing a tax return online </c:v>
                </c:pt>
              </c:strCache>
            </c:strRef>
          </c:cat>
          <c:val>
            <c:numRef>
              <c:f>Sheet1!$B$2:$B$14</c:f>
              <c:numCache>
                <c:formatCode>0%</c:formatCode>
                <c:ptCount val="13"/>
                <c:pt idx="0">
                  <c:v>0.85</c:v>
                </c:pt>
                <c:pt idx="1">
                  <c:v>0.8</c:v>
                </c:pt>
                <c:pt idx="2">
                  <c:v>0.71</c:v>
                </c:pt>
                <c:pt idx="3">
                  <c:v>0.74</c:v>
                </c:pt>
                <c:pt idx="4">
                  <c:v>0.75</c:v>
                </c:pt>
                <c:pt idx="5">
                  <c:v>0.71</c:v>
                </c:pt>
                <c:pt idx="6">
                  <c:v>0.71</c:v>
                </c:pt>
                <c:pt idx="7">
                  <c:v>0.61</c:v>
                </c:pt>
                <c:pt idx="8">
                  <c:v>0.6</c:v>
                </c:pt>
                <c:pt idx="9">
                  <c:v>0.59</c:v>
                </c:pt>
                <c:pt idx="10">
                  <c:v>0.62</c:v>
                </c:pt>
                <c:pt idx="11">
                  <c:v>0.55000000000000004</c:v>
                </c:pt>
                <c:pt idx="12">
                  <c:v>0.36</c:v>
                </c:pt>
              </c:numCache>
            </c:numRef>
          </c:val>
          <c:extLst>
            <c:ext xmlns:c16="http://schemas.microsoft.com/office/drawing/2014/chart" uri="{C3380CC4-5D6E-409C-BE32-E72D297353CC}">
              <c16:uniqueId val="{00000002-BAA7-4415-A407-3F94A36E8F61}"/>
            </c:ext>
          </c:extLst>
        </c:ser>
        <c:ser>
          <c:idx val="1"/>
          <c:order val="1"/>
          <c:tx>
            <c:strRef>
              <c:f>Sheet1!$C$1</c:f>
              <c:strCache>
                <c:ptCount val="1"/>
                <c:pt idx="0">
                  <c:v>W6</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Online shopping</c:v>
                </c:pt>
                <c:pt idx="1">
                  <c:v>Watching video clips</c:v>
                </c:pt>
                <c:pt idx="2">
                  <c:v>Making voice or video calls </c:v>
                </c:pt>
                <c:pt idx="3">
                  <c:v>Looking online for public services information on government sites </c:v>
                </c:pt>
                <c:pt idx="4">
                  <c:v>Finding information for your leisure time</c:v>
                </c:pt>
                <c:pt idx="5">
                  <c:v>Completing government processes online</c:v>
                </c:pt>
                <c:pt idx="6">
                  <c:v>Accessing news websites or websites about politics or current affairs</c:v>
                </c:pt>
                <c:pt idx="7">
                  <c:v>Looking at job opportunities or applying for a job online</c:v>
                </c:pt>
                <c:pt idx="8">
                  <c:v>Using streamed audio services</c:v>
                </c:pt>
                <c:pt idx="9">
                  <c:v>Signing an online petition or using a campaigning website</c:v>
                </c:pt>
                <c:pt idx="10">
                  <c:v>Paying for your council tax or another local council service online </c:v>
                </c:pt>
                <c:pt idx="11">
                  <c:v>Listening to live, catch-up or on-demand radio</c:v>
                </c:pt>
                <c:pt idx="12">
                  <c:v>Completing a tax return online </c:v>
                </c:pt>
              </c:strCache>
            </c:strRef>
          </c:cat>
          <c:val>
            <c:numRef>
              <c:f>Sheet1!$C$2:$C$14</c:f>
              <c:numCache>
                <c:formatCode>0%</c:formatCode>
                <c:ptCount val="13"/>
                <c:pt idx="0">
                  <c:v>0.79</c:v>
                </c:pt>
                <c:pt idx="1">
                  <c:v>0.73</c:v>
                </c:pt>
                <c:pt idx="2">
                  <c:v>0.65</c:v>
                </c:pt>
                <c:pt idx="3">
                  <c:v>0.62</c:v>
                </c:pt>
                <c:pt idx="4">
                  <c:v>0.62</c:v>
                </c:pt>
                <c:pt idx="5">
                  <c:v>0.61</c:v>
                </c:pt>
                <c:pt idx="6">
                  <c:v>0.63</c:v>
                </c:pt>
                <c:pt idx="7">
                  <c:v>0.55000000000000004</c:v>
                </c:pt>
                <c:pt idx="8">
                  <c:v>0.55000000000000004</c:v>
                </c:pt>
                <c:pt idx="9">
                  <c:v>0.47</c:v>
                </c:pt>
                <c:pt idx="10">
                  <c:v>0.56000000000000005</c:v>
                </c:pt>
                <c:pt idx="11">
                  <c:v>0.48</c:v>
                </c:pt>
                <c:pt idx="12">
                  <c:v>0.32</c:v>
                </c:pt>
              </c:numCache>
            </c:numRef>
          </c:val>
          <c:extLst>
            <c:ext xmlns:c16="http://schemas.microsoft.com/office/drawing/2014/chart" uri="{C3380CC4-5D6E-409C-BE32-E72D297353CC}">
              <c16:uniqueId val="{00000001-91E5-4F16-8881-F7D8D5650D8E}"/>
            </c:ext>
          </c:extLst>
        </c:ser>
        <c:dLbls>
          <c:dLblPos val="outEnd"/>
          <c:showLegendKey val="0"/>
          <c:showVal val="1"/>
          <c:showCatName val="0"/>
          <c:showSerName val="0"/>
          <c:showPercent val="0"/>
          <c:showBubbleSize val="0"/>
        </c:dLbls>
        <c:gapWidth val="50"/>
        <c:axId val="1948624431"/>
        <c:axId val="1948599887"/>
      </c:barChart>
      <c:catAx>
        <c:axId val="1948624431"/>
        <c:scaling>
          <c:orientation val="maxMin"/>
        </c:scaling>
        <c:delete val="0"/>
        <c:axPos val="l"/>
        <c:numFmt formatCode="General" sourceLinked="1"/>
        <c:majorTickMark val="out"/>
        <c:minorTickMark val="none"/>
        <c:tickLblPos val="nextTo"/>
        <c:spPr>
          <a:noFill/>
          <a:ln w="9525" cap="flat" cmpd="sng" algn="ctr">
            <a:solidFill>
              <a:schemeClr val="bg1">
                <a:lumMod val="9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crossAx val="1948599887"/>
        <c:crosses val="autoZero"/>
        <c:auto val="1"/>
        <c:lblAlgn val="ctr"/>
        <c:lblOffset val="100"/>
        <c:noMultiLvlLbl val="0"/>
      </c:catAx>
      <c:valAx>
        <c:axId val="1948599887"/>
        <c:scaling>
          <c:orientation val="minMax"/>
        </c:scaling>
        <c:delete val="1"/>
        <c:axPos val="t"/>
        <c:numFmt formatCode="0%" sourceLinked="1"/>
        <c:majorTickMark val="out"/>
        <c:minorTickMark val="none"/>
        <c:tickLblPos val="nextTo"/>
        <c:crossAx val="1948624431"/>
        <c:crosses val="autoZero"/>
        <c:crossBetween val="between"/>
      </c:valAx>
      <c:spPr>
        <a:noFill/>
        <a:ln w="25400">
          <a:noFill/>
        </a:ln>
        <a:effectLst/>
      </c:spPr>
    </c:plotArea>
    <c:legend>
      <c:legendPos val="r"/>
      <c:layout>
        <c:manualLayout>
          <c:xMode val="edge"/>
          <c:yMode val="edge"/>
          <c:x val="0.76414695516734354"/>
          <c:y val="0.91960896379311718"/>
          <c:w val="0.16005614987183295"/>
          <c:h val="7.1601328141165974E-2"/>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398672167844867"/>
          <c:y val="6.7285678562431662E-3"/>
          <c:w val="0.37830793378518174"/>
          <c:h val="0.95586635702675993"/>
        </c:manualLayout>
      </c:layout>
      <c:barChart>
        <c:barDir val="bar"/>
        <c:grouping val="clustered"/>
        <c:varyColors val="0"/>
        <c:ser>
          <c:idx val="0"/>
          <c:order val="0"/>
          <c:tx>
            <c:strRef>
              <c:f>Sheet1!$B$1</c:f>
              <c:strCache>
                <c:ptCount val="1"/>
                <c:pt idx="0">
                  <c:v>GM December (S5)</c:v>
                </c:pt>
              </c:strCache>
            </c:strRef>
          </c:tx>
          <c:spPr>
            <a:solidFill>
              <a:srgbClr val="009690"/>
            </a:solidFill>
            <a:ln>
              <a:noFill/>
            </a:ln>
            <a:effectLst/>
          </c:spPr>
          <c:invertIfNegative val="0"/>
          <c:dPt>
            <c:idx val="0"/>
            <c:invertIfNegative val="0"/>
            <c:bubble3D val="0"/>
            <c:spPr>
              <a:solidFill>
                <a:schemeClr val="accent5"/>
              </a:solidFill>
              <a:ln>
                <a:noFill/>
              </a:ln>
              <a:effectLst/>
            </c:spPr>
            <c:extLst>
              <c:ext xmlns:c16="http://schemas.microsoft.com/office/drawing/2014/chart" uri="{C3380CC4-5D6E-409C-BE32-E72D297353CC}">
                <c16:uniqueId val="{00000001-976A-4AAF-8B09-44F65FED63D7}"/>
              </c:ext>
            </c:extLst>
          </c:dPt>
          <c:dPt>
            <c:idx val="12"/>
            <c:invertIfNegative val="0"/>
            <c:bubble3D val="0"/>
            <c:extLst>
              <c:ext xmlns:c16="http://schemas.microsoft.com/office/drawing/2014/chart" uri="{C3380CC4-5D6E-409C-BE32-E72D297353CC}">
                <c16:uniqueId val="{00000000-0390-4909-B39B-CAEF059200B9}"/>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Summary: All who borrowed from multiple places </c:v>
                </c:pt>
                <c:pt idx="1">
                  <c:v>Credit cards</c:v>
                </c:pt>
                <c:pt idx="2">
                  <c:v>Loan from a friend or family member</c:v>
                </c:pt>
                <c:pt idx="3">
                  <c:v>Bank overdraft</c:v>
                </c:pt>
                <c:pt idx="4">
                  <c:v>Personal loan from a bank</c:v>
                </c:pt>
                <c:pt idx="5">
                  <c:v>Store cards</c:v>
                </c:pt>
                <c:pt idx="6">
                  <c:v>Hire purchase arrangements</c:v>
                </c:pt>
                <c:pt idx="7">
                  <c:v>Payday loans</c:v>
                </c:pt>
                <c:pt idx="8">
                  <c:v>A credit union </c:v>
                </c:pt>
                <c:pt idx="9">
                  <c:v>Home credit (e.g. doorstep loans)</c:v>
                </c:pt>
                <c:pt idx="10">
                  <c:v>Pawnbroker</c:v>
                </c:pt>
                <c:pt idx="11">
                  <c:v>Can't remember</c:v>
                </c:pt>
                <c:pt idx="12">
                  <c:v>Prefer not to say</c:v>
                </c:pt>
              </c:strCache>
            </c:strRef>
          </c:cat>
          <c:val>
            <c:numRef>
              <c:f>Sheet1!$B$2:$B$14</c:f>
              <c:numCache>
                <c:formatCode>0%</c:formatCode>
                <c:ptCount val="13"/>
                <c:pt idx="0">
                  <c:v>0.45295823650778599</c:v>
                </c:pt>
                <c:pt idx="1">
                  <c:v>0.47</c:v>
                </c:pt>
                <c:pt idx="2">
                  <c:v>0.42</c:v>
                </c:pt>
                <c:pt idx="3">
                  <c:v>0.31</c:v>
                </c:pt>
                <c:pt idx="4">
                  <c:v>0.14000000000000001</c:v>
                </c:pt>
                <c:pt idx="5">
                  <c:v>0.11</c:v>
                </c:pt>
                <c:pt idx="6">
                  <c:v>0.1</c:v>
                </c:pt>
                <c:pt idx="7">
                  <c:v>8.7521132381180297E-2</c:v>
                </c:pt>
                <c:pt idx="8">
                  <c:v>0.04</c:v>
                </c:pt>
                <c:pt idx="9">
                  <c:v>0.03</c:v>
                </c:pt>
                <c:pt idx="10">
                  <c:v>0.02</c:v>
                </c:pt>
                <c:pt idx="11">
                  <c:v>0.03</c:v>
                </c:pt>
                <c:pt idx="12">
                  <c:v>0.04</c:v>
                </c:pt>
              </c:numCache>
            </c:numRef>
          </c:val>
          <c:extLst>
            <c:ext xmlns:c16="http://schemas.microsoft.com/office/drawing/2014/chart" uri="{C3380CC4-5D6E-409C-BE32-E72D297353CC}">
              <c16:uniqueId val="{00000001-7166-4055-A3C4-4A165E1393E3}"/>
            </c:ext>
          </c:extLst>
        </c:ser>
        <c:dLbls>
          <c:dLblPos val="outEnd"/>
          <c:showLegendKey val="0"/>
          <c:showVal val="1"/>
          <c:showCatName val="0"/>
          <c:showSerName val="0"/>
          <c:showPercent val="0"/>
          <c:showBubbleSize val="0"/>
        </c:dLbls>
        <c:gapWidth val="50"/>
        <c:axId val="1948624431"/>
        <c:axId val="1948599887"/>
      </c:barChart>
      <c:catAx>
        <c:axId val="1948624431"/>
        <c:scaling>
          <c:orientation val="maxMin"/>
        </c:scaling>
        <c:delete val="0"/>
        <c:axPos val="l"/>
        <c:numFmt formatCode="General" sourceLinked="1"/>
        <c:majorTickMark val="out"/>
        <c:minorTickMark val="none"/>
        <c:tickLblPos val="nextTo"/>
        <c:spPr>
          <a:noFill/>
          <a:ln w="9525" cap="flat" cmpd="sng" algn="ctr">
            <a:solidFill>
              <a:schemeClr val="bg1">
                <a:lumMod val="9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crossAx val="1948599887"/>
        <c:crosses val="autoZero"/>
        <c:auto val="1"/>
        <c:lblAlgn val="ctr"/>
        <c:lblOffset val="100"/>
        <c:noMultiLvlLbl val="0"/>
      </c:catAx>
      <c:valAx>
        <c:axId val="1948599887"/>
        <c:scaling>
          <c:orientation val="minMax"/>
        </c:scaling>
        <c:delete val="1"/>
        <c:axPos val="t"/>
        <c:numFmt formatCode="0%" sourceLinked="1"/>
        <c:majorTickMark val="out"/>
        <c:minorTickMark val="none"/>
        <c:tickLblPos val="nextTo"/>
        <c:crossAx val="1948624431"/>
        <c:crosses val="autoZero"/>
        <c:crossBetween val="between"/>
      </c:valAx>
      <c:spPr>
        <a:noFill/>
        <a:ln w="25400">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0.28788</cdr:x>
      <cdr:y>0.48756</cdr:y>
    </cdr:from>
    <cdr:to>
      <cdr:x>0.30833</cdr:x>
      <cdr:y>0.67842</cdr:y>
    </cdr:to>
    <cdr:sp macro="" textlink="">
      <cdr:nvSpPr>
        <cdr:cNvPr id="2" name="Right Brace 1">
          <a:extLst xmlns:a="http://schemas.openxmlformats.org/drawingml/2006/main">
            <a:ext uri="{FF2B5EF4-FFF2-40B4-BE49-F238E27FC236}">
              <a16:creationId xmlns:a16="http://schemas.microsoft.com/office/drawing/2014/main" id="{4CFFB640-7DFF-79F4-32B0-14225082DD68}"/>
            </a:ext>
          </a:extLst>
        </cdr:cNvPr>
        <cdr:cNvSpPr/>
      </cdr:nvSpPr>
      <cdr:spPr>
        <a:xfrm xmlns:a="http://schemas.openxmlformats.org/drawingml/2006/main" rot="10800000">
          <a:off x="1577960" y="2297236"/>
          <a:ext cx="112091" cy="899272"/>
        </a:xfrm>
        <a:prstGeom xmlns:a="http://schemas.openxmlformats.org/drawingml/2006/main" prst="rightBrace">
          <a:avLst>
            <a:gd name="adj1" fmla="val 54487"/>
            <a:gd name="adj2" fmla="val 49265"/>
          </a:avLst>
        </a:prstGeom>
        <a:ln xmlns:a="http://schemas.openxmlformats.org/drawingml/2006/main" w="19050">
          <a:solidFill>
            <a:srgbClr val="C0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endParaRPr lang="en-US" dirty="0"/>
        </a:p>
      </cdr:txBody>
    </cdr:sp>
  </cdr:relSizeAnchor>
</c:userShapes>
</file>

<file path=ppt/drawings/drawing2.xml><?xml version="1.0" encoding="utf-8"?>
<c:userShapes xmlns:c="http://schemas.openxmlformats.org/drawingml/2006/chart">
  <cdr:relSizeAnchor xmlns:cdr="http://schemas.openxmlformats.org/drawingml/2006/chartDrawing">
    <cdr:from>
      <cdr:x>0.06481</cdr:x>
      <cdr:y>0.08214</cdr:y>
    </cdr:from>
    <cdr:to>
      <cdr:x>0.13864</cdr:x>
      <cdr:y>0.1587</cdr:y>
    </cdr:to>
    <cdr:sp macro="" textlink="">
      <cdr:nvSpPr>
        <cdr:cNvPr id="2" name="TextBox 1">
          <a:extLst xmlns:a="http://schemas.openxmlformats.org/drawingml/2006/main">
            <a:ext uri="{FF2B5EF4-FFF2-40B4-BE49-F238E27FC236}">
              <a16:creationId xmlns:a16="http://schemas.microsoft.com/office/drawing/2014/main" id="{03200984-8A2E-6F60-2399-3708CAC09613}"/>
            </a:ext>
          </a:extLst>
        </cdr:cNvPr>
        <cdr:cNvSpPr txBox="1"/>
      </cdr:nvSpPr>
      <cdr:spPr>
        <a:xfrm xmlns:a="http://schemas.openxmlformats.org/drawingml/2006/main">
          <a:off x="777688" y="398531"/>
          <a:ext cx="885821" cy="37147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GB" sz="1400" b="1" dirty="0">
              <a:solidFill>
                <a:srgbClr val="5C5B5A"/>
              </a:solidFill>
            </a:rPr>
            <a:t>Connectivity</a:t>
          </a:r>
        </a:p>
      </cdr:txBody>
    </cdr:sp>
  </cdr:relSizeAnchor>
  <cdr:relSizeAnchor xmlns:cdr="http://schemas.openxmlformats.org/drawingml/2006/chartDrawing">
    <cdr:from>
      <cdr:x>0.26587</cdr:x>
      <cdr:y>0.08214</cdr:y>
    </cdr:from>
    <cdr:to>
      <cdr:x>0.3397</cdr:x>
      <cdr:y>0.1587</cdr:y>
    </cdr:to>
    <cdr:sp macro="" textlink="">
      <cdr:nvSpPr>
        <cdr:cNvPr id="3" name="TextBox 1">
          <a:extLst xmlns:a="http://schemas.openxmlformats.org/drawingml/2006/main">
            <a:ext uri="{FF2B5EF4-FFF2-40B4-BE49-F238E27FC236}">
              <a16:creationId xmlns:a16="http://schemas.microsoft.com/office/drawing/2014/main" id="{3CD55C8D-4060-E312-ED37-D8042BF6C257}"/>
            </a:ext>
          </a:extLst>
        </cdr:cNvPr>
        <cdr:cNvSpPr txBox="1"/>
      </cdr:nvSpPr>
      <cdr:spPr>
        <a:xfrm xmlns:a="http://schemas.openxmlformats.org/drawingml/2006/main">
          <a:off x="3190222" y="398531"/>
          <a:ext cx="885821" cy="37147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400" b="1" dirty="0">
              <a:solidFill>
                <a:srgbClr val="5C5B5A"/>
              </a:solidFill>
            </a:rPr>
            <a:t>Devices</a:t>
          </a:r>
        </a:p>
      </cdr:txBody>
    </cdr:sp>
  </cdr:relSizeAnchor>
  <cdr:relSizeAnchor xmlns:cdr="http://schemas.openxmlformats.org/drawingml/2006/chartDrawing">
    <cdr:from>
      <cdr:x>0.46484</cdr:x>
      <cdr:y>0.08214</cdr:y>
    </cdr:from>
    <cdr:to>
      <cdr:x>0.53866</cdr:x>
      <cdr:y>0.1587</cdr:y>
    </cdr:to>
    <cdr:sp macro="" textlink="">
      <cdr:nvSpPr>
        <cdr:cNvPr id="4" name="TextBox 1">
          <a:extLst xmlns:a="http://schemas.openxmlformats.org/drawingml/2006/main">
            <a:ext uri="{FF2B5EF4-FFF2-40B4-BE49-F238E27FC236}">
              <a16:creationId xmlns:a16="http://schemas.microsoft.com/office/drawing/2014/main" id="{92A61911-E61D-16E7-A727-6FE425EC4FB4}"/>
            </a:ext>
          </a:extLst>
        </cdr:cNvPr>
        <cdr:cNvSpPr txBox="1"/>
      </cdr:nvSpPr>
      <cdr:spPr>
        <a:xfrm xmlns:a="http://schemas.openxmlformats.org/drawingml/2006/main">
          <a:off x="5577588" y="398531"/>
          <a:ext cx="885821" cy="37147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400" b="1" dirty="0">
              <a:solidFill>
                <a:srgbClr val="5C5B5A"/>
              </a:solidFill>
            </a:rPr>
            <a:t>Affordability</a:t>
          </a:r>
        </a:p>
      </cdr:txBody>
    </cdr:sp>
  </cdr:relSizeAnchor>
  <cdr:relSizeAnchor xmlns:cdr="http://schemas.openxmlformats.org/drawingml/2006/chartDrawing">
    <cdr:from>
      <cdr:x>0.65832</cdr:x>
      <cdr:y>0.08214</cdr:y>
    </cdr:from>
    <cdr:to>
      <cdr:x>0.73215</cdr:x>
      <cdr:y>0.1587</cdr:y>
    </cdr:to>
    <cdr:sp macro="" textlink="">
      <cdr:nvSpPr>
        <cdr:cNvPr id="5" name="TextBox 1">
          <a:extLst xmlns:a="http://schemas.openxmlformats.org/drawingml/2006/main">
            <a:ext uri="{FF2B5EF4-FFF2-40B4-BE49-F238E27FC236}">
              <a16:creationId xmlns:a16="http://schemas.microsoft.com/office/drawing/2014/main" id="{EDE1F479-1D33-0AA3-25B4-20BB7B92C61C}"/>
            </a:ext>
          </a:extLst>
        </cdr:cNvPr>
        <cdr:cNvSpPr txBox="1"/>
      </cdr:nvSpPr>
      <cdr:spPr>
        <a:xfrm xmlns:a="http://schemas.openxmlformats.org/drawingml/2006/main">
          <a:off x="7899243" y="398531"/>
          <a:ext cx="885821" cy="37147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400" b="1" dirty="0">
              <a:solidFill>
                <a:srgbClr val="5C5B5A"/>
              </a:solidFill>
            </a:rPr>
            <a:t>Skills</a:t>
          </a:r>
        </a:p>
      </cdr:txBody>
    </cdr:sp>
  </cdr:relSizeAnchor>
  <cdr:relSizeAnchor xmlns:cdr="http://schemas.openxmlformats.org/drawingml/2006/chartDrawing">
    <cdr:from>
      <cdr:x>0.85897</cdr:x>
      <cdr:y>0.08214</cdr:y>
    </cdr:from>
    <cdr:to>
      <cdr:x>0.9328</cdr:x>
      <cdr:y>0.1587</cdr:y>
    </cdr:to>
    <cdr:sp macro="" textlink="">
      <cdr:nvSpPr>
        <cdr:cNvPr id="6" name="TextBox 1">
          <a:extLst xmlns:a="http://schemas.openxmlformats.org/drawingml/2006/main">
            <a:ext uri="{FF2B5EF4-FFF2-40B4-BE49-F238E27FC236}">
              <a16:creationId xmlns:a16="http://schemas.microsoft.com/office/drawing/2014/main" id="{8E21955C-77B2-D8FE-D89C-123ED73BE1CA}"/>
            </a:ext>
          </a:extLst>
        </cdr:cNvPr>
        <cdr:cNvSpPr txBox="1"/>
      </cdr:nvSpPr>
      <cdr:spPr>
        <a:xfrm xmlns:a="http://schemas.openxmlformats.org/drawingml/2006/main">
          <a:off x="10306883" y="398531"/>
          <a:ext cx="885821" cy="37147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400" b="1" dirty="0">
              <a:solidFill>
                <a:srgbClr val="5C5B5A"/>
              </a:solidFill>
            </a:rPr>
            <a:t>Support</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694C56-12D3-48EE-9703-4C50371FEE35}" type="datetimeFigureOut">
              <a:rPr lang="en-GB" smtClean="0"/>
              <a:t>09/05/2023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D56AD6-0BA7-4D54-8FF8-0C6644A05EEC}" type="slidenum">
              <a:rPr lang="en-GB" smtClean="0"/>
              <a:t>‹#›</a:t>
            </a:fld>
            <a:endParaRPr lang="en-GB"/>
          </a:p>
        </p:txBody>
      </p:sp>
    </p:spTree>
    <p:extLst>
      <p:ext uri="{BB962C8B-B14F-4D97-AF65-F5344CB8AC3E}">
        <p14:creationId xmlns:p14="http://schemas.microsoft.com/office/powerpoint/2010/main" val="2278439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C3250-6B3B-5E49-8010-DD707763E9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52380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6CB10FE-945D-410D-898A-FE70916EFDF3}" type="slidenum">
              <a:rPr lang="en-GB" smtClean="0"/>
              <a:t>13</a:t>
            </a:fld>
            <a:endParaRPr lang="en-GB"/>
          </a:p>
        </p:txBody>
      </p:sp>
    </p:spTree>
    <p:extLst>
      <p:ext uri="{BB962C8B-B14F-4D97-AF65-F5344CB8AC3E}">
        <p14:creationId xmlns:p14="http://schemas.microsoft.com/office/powerpoint/2010/main" val="36434923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6CB10FE-945D-410D-898A-FE70916EFDF3}" type="slidenum">
              <a:rPr lang="en-GB" smtClean="0"/>
              <a:t>14</a:t>
            </a:fld>
            <a:endParaRPr lang="en-GB"/>
          </a:p>
        </p:txBody>
      </p:sp>
    </p:spTree>
    <p:extLst>
      <p:ext uri="{BB962C8B-B14F-4D97-AF65-F5344CB8AC3E}">
        <p14:creationId xmlns:p14="http://schemas.microsoft.com/office/powerpoint/2010/main" val="30342276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u="none"/>
          </a:p>
        </p:txBody>
      </p:sp>
      <p:sp>
        <p:nvSpPr>
          <p:cNvPr id="4" name="Slide Number Placeholder 3"/>
          <p:cNvSpPr>
            <a:spLocks noGrp="1"/>
          </p:cNvSpPr>
          <p:nvPr>
            <p:ph type="sldNum" sz="quarter" idx="5"/>
          </p:nvPr>
        </p:nvSpPr>
        <p:spPr/>
        <p:txBody>
          <a:bodyPr/>
          <a:lstStyle/>
          <a:p>
            <a:fld id="{C6CB10FE-945D-410D-898A-FE70916EFDF3}" type="slidenum">
              <a:rPr lang="en-GB" smtClean="0"/>
              <a:t>15</a:t>
            </a:fld>
            <a:endParaRPr lang="en-GB"/>
          </a:p>
        </p:txBody>
      </p:sp>
    </p:spTree>
    <p:extLst>
      <p:ext uri="{BB962C8B-B14F-4D97-AF65-F5344CB8AC3E}">
        <p14:creationId xmlns:p14="http://schemas.microsoft.com/office/powerpoint/2010/main" val="37743053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u="sng"/>
          </a:p>
        </p:txBody>
      </p:sp>
      <p:sp>
        <p:nvSpPr>
          <p:cNvPr id="4" name="Slide Number Placeholder 3"/>
          <p:cNvSpPr>
            <a:spLocks noGrp="1"/>
          </p:cNvSpPr>
          <p:nvPr>
            <p:ph type="sldNum" sz="quarter" idx="5"/>
          </p:nvPr>
        </p:nvSpPr>
        <p:spPr/>
        <p:txBody>
          <a:bodyPr/>
          <a:lstStyle/>
          <a:p>
            <a:fld id="{C6CB10FE-945D-410D-898A-FE70916EFDF3}" type="slidenum">
              <a:rPr lang="en-GB" smtClean="0"/>
              <a:t>16</a:t>
            </a:fld>
            <a:endParaRPr lang="en-GB"/>
          </a:p>
        </p:txBody>
      </p:sp>
    </p:spTree>
    <p:extLst>
      <p:ext uri="{BB962C8B-B14F-4D97-AF65-F5344CB8AC3E}">
        <p14:creationId xmlns:p14="http://schemas.microsoft.com/office/powerpoint/2010/main" val="42883485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u="sng"/>
          </a:p>
        </p:txBody>
      </p:sp>
      <p:sp>
        <p:nvSpPr>
          <p:cNvPr id="4" name="Slide Number Placeholder 3"/>
          <p:cNvSpPr>
            <a:spLocks noGrp="1"/>
          </p:cNvSpPr>
          <p:nvPr>
            <p:ph type="sldNum" sz="quarter" idx="5"/>
          </p:nvPr>
        </p:nvSpPr>
        <p:spPr/>
        <p:txBody>
          <a:bodyPr/>
          <a:lstStyle/>
          <a:p>
            <a:fld id="{C6CB10FE-945D-410D-898A-FE70916EFDF3}" type="slidenum">
              <a:rPr lang="en-GB" smtClean="0"/>
              <a:t>17</a:t>
            </a:fld>
            <a:endParaRPr lang="en-GB"/>
          </a:p>
        </p:txBody>
      </p:sp>
    </p:spTree>
    <p:extLst>
      <p:ext uri="{BB962C8B-B14F-4D97-AF65-F5344CB8AC3E}">
        <p14:creationId xmlns:p14="http://schemas.microsoft.com/office/powerpoint/2010/main" val="17937780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u="sng"/>
          </a:p>
        </p:txBody>
      </p:sp>
      <p:sp>
        <p:nvSpPr>
          <p:cNvPr id="4" name="Slide Number Placeholder 3"/>
          <p:cNvSpPr>
            <a:spLocks noGrp="1"/>
          </p:cNvSpPr>
          <p:nvPr>
            <p:ph type="sldNum" sz="quarter" idx="5"/>
          </p:nvPr>
        </p:nvSpPr>
        <p:spPr/>
        <p:txBody>
          <a:bodyPr/>
          <a:lstStyle/>
          <a:p>
            <a:fld id="{C6CB10FE-945D-410D-898A-FE70916EFDF3}" type="slidenum">
              <a:rPr lang="en-GB" smtClean="0"/>
              <a:t>18</a:t>
            </a:fld>
            <a:endParaRPr lang="en-GB"/>
          </a:p>
        </p:txBody>
      </p:sp>
    </p:spTree>
    <p:extLst>
      <p:ext uri="{BB962C8B-B14F-4D97-AF65-F5344CB8AC3E}">
        <p14:creationId xmlns:p14="http://schemas.microsoft.com/office/powerpoint/2010/main" val="35014972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u="sng" dirty="0"/>
          </a:p>
        </p:txBody>
      </p:sp>
      <p:sp>
        <p:nvSpPr>
          <p:cNvPr id="4" name="Slide Number Placeholder 3"/>
          <p:cNvSpPr>
            <a:spLocks noGrp="1"/>
          </p:cNvSpPr>
          <p:nvPr>
            <p:ph type="sldNum" sz="quarter" idx="5"/>
          </p:nvPr>
        </p:nvSpPr>
        <p:spPr/>
        <p:txBody>
          <a:bodyPr/>
          <a:lstStyle/>
          <a:p>
            <a:fld id="{C6CB10FE-945D-410D-898A-FE70916EFDF3}" type="slidenum">
              <a:rPr lang="en-GB" smtClean="0"/>
              <a:t>19</a:t>
            </a:fld>
            <a:endParaRPr lang="en-GB"/>
          </a:p>
        </p:txBody>
      </p:sp>
    </p:spTree>
    <p:extLst>
      <p:ext uri="{BB962C8B-B14F-4D97-AF65-F5344CB8AC3E}">
        <p14:creationId xmlns:p14="http://schemas.microsoft.com/office/powerpoint/2010/main" val="10909173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u="sng"/>
          </a:p>
        </p:txBody>
      </p:sp>
      <p:sp>
        <p:nvSpPr>
          <p:cNvPr id="4" name="Slide Number Placeholder 3"/>
          <p:cNvSpPr>
            <a:spLocks noGrp="1"/>
          </p:cNvSpPr>
          <p:nvPr>
            <p:ph type="sldNum" sz="quarter" idx="5"/>
          </p:nvPr>
        </p:nvSpPr>
        <p:spPr/>
        <p:txBody>
          <a:bodyPr/>
          <a:lstStyle/>
          <a:p>
            <a:fld id="{C6CB10FE-945D-410D-898A-FE70916EFDF3}" type="slidenum">
              <a:rPr lang="en-GB" smtClean="0"/>
              <a:t>20</a:t>
            </a:fld>
            <a:endParaRPr lang="en-GB"/>
          </a:p>
        </p:txBody>
      </p:sp>
    </p:spTree>
    <p:extLst>
      <p:ext uri="{BB962C8B-B14F-4D97-AF65-F5344CB8AC3E}">
        <p14:creationId xmlns:p14="http://schemas.microsoft.com/office/powerpoint/2010/main" val="987002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6CB10FE-945D-410D-898A-FE70916EFDF3}" type="slidenum">
              <a:rPr lang="en-GB" smtClean="0"/>
              <a:t>21</a:t>
            </a:fld>
            <a:endParaRPr lang="en-GB"/>
          </a:p>
        </p:txBody>
      </p:sp>
    </p:spTree>
    <p:extLst>
      <p:ext uri="{BB962C8B-B14F-4D97-AF65-F5344CB8AC3E}">
        <p14:creationId xmlns:p14="http://schemas.microsoft.com/office/powerpoint/2010/main" val="18327582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0066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Note from Martin – bits I’ve added but people might want to check are highlighted in green. Small textual changes I have made but not highlighted.</a:t>
            </a:r>
          </a:p>
        </p:txBody>
      </p:sp>
      <p:sp>
        <p:nvSpPr>
          <p:cNvPr id="4" name="Slide Number Placeholder 3"/>
          <p:cNvSpPr>
            <a:spLocks noGrp="1"/>
          </p:cNvSpPr>
          <p:nvPr>
            <p:ph type="sldNum" sz="quarter" idx="5"/>
          </p:nvPr>
        </p:nvSpPr>
        <p:spPr/>
        <p:txBody>
          <a:bodyPr/>
          <a:lstStyle/>
          <a:p>
            <a:fld id="{64D56AD6-0BA7-4D54-8FF8-0C6644A05EEC}" type="slidenum">
              <a:rPr lang="en-GB" smtClean="0"/>
              <a:t>2</a:t>
            </a:fld>
            <a:endParaRPr lang="en-GB"/>
          </a:p>
        </p:txBody>
      </p:sp>
    </p:spTree>
    <p:extLst>
      <p:ext uri="{BB962C8B-B14F-4D97-AF65-F5344CB8AC3E}">
        <p14:creationId xmlns:p14="http://schemas.microsoft.com/office/powerpoint/2010/main" val="11715984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69991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56093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05948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4620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24469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27406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51695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73956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79488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23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C3250-6B3B-5E49-8010-DD707763E9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6343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02460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47581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32329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3062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19618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44844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3478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C3250-6B3B-5E49-8010-DD707763E9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67358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63514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4765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C3250-6B3B-5E49-8010-DD707763E9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58599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C3250-6B3B-5E49-8010-DD707763E9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78460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086157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36139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086365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6CB10FE-945D-410D-898A-FE70916EFDF3}" type="slidenum">
              <a:rPr lang="en-GB" smtClean="0"/>
              <a:t>53</a:t>
            </a:fld>
            <a:endParaRPr lang="en-GB"/>
          </a:p>
        </p:txBody>
      </p:sp>
    </p:spTree>
    <p:extLst>
      <p:ext uri="{BB962C8B-B14F-4D97-AF65-F5344CB8AC3E}">
        <p14:creationId xmlns:p14="http://schemas.microsoft.com/office/powerpoint/2010/main" val="177184948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6CB10FE-945D-410D-898A-FE70916EFDF3}" type="slidenum">
              <a:rPr lang="en-GB" smtClean="0"/>
              <a:t>54</a:t>
            </a:fld>
            <a:endParaRPr lang="en-GB"/>
          </a:p>
        </p:txBody>
      </p:sp>
    </p:spTree>
    <p:extLst>
      <p:ext uri="{BB962C8B-B14F-4D97-AF65-F5344CB8AC3E}">
        <p14:creationId xmlns:p14="http://schemas.microsoft.com/office/powerpoint/2010/main" val="330995112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29C3250-6B3B-5E49-8010-DD707763E9F6}" type="slidenum">
              <a:rPr lang="en-US" smtClean="0"/>
              <a:t>56</a:t>
            </a:fld>
            <a:endParaRPr lang="en-US"/>
          </a:p>
        </p:txBody>
      </p:sp>
    </p:spTree>
    <p:extLst>
      <p:ext uri="{BB962C8B-B14F-4D97-AF65-F5344CB8AC3E}">
        <p14:creationId xmlns:p14="http://schemas.microsoft.com/office/powerpoint/2010/main" val="355227145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29C3250-6B3B-5E49-8010-DD707763E9F6}" type="slidenum">
              <a:rPr lang="en-US" smtClean="0"/>
              <a:t>58</a:t>
            </a:fld>
            <a:endParaRPr lang="en-US"/>
          </a:p>
        </p:txBody>
      </p:sp>
    </p:spTree>
    <p:extLst>
      <p:ext uri="{BB962C8B-B14F-4D97-AF65-F5344CB8AC3E}">
        <p14:creationId xmlns:p14="http://schemas.microsoft.com/office/powerpoint/2010/main" val="404815603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6CB10FE-945D-410D-898A-FE70916EFDF3}" type="slidenum">
              <a:rPr lang="en-GB" smtClean="0"/>
              <a:t>59</a:t>
            </a:fld>
            <a:endParaRPr lang="en-GB"/>
          </a:p>
        </p:txBody>
      </p:sp>
    </p:spTree>
    <p:extLst>
      <p:ext uri="{BB962C8B-B14F-4D97-AF65-F5344CB8AC3E}">
        <p14:creationId xmlns:p14="http://schemas.microsoft.com/office/powerpoint/2010/main" val="40723013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6CB10FE-945D-410D-898A-FE70916EFDF3}" type="slidenum">
              <a:rPr lang="en-GB" smtClean="0"/>
              <a:t>62</a:t>
            </a:fld>
            <a:endParaRPr lang="en-GB"/>
          </a:p>
        </p:txBody>
      </p:sp>
    </p:spTree>
    <p:extLst>
      <p:ext uri="{BB962C8B-B14F-4D97-AF65-F5344CB8AC3E}">
        <p14:creationId xmlns:p14="http://schemas.microsoft.com/office/powerpoint/2010/main" val="2006845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C3250-6B3B-5E49-8010-DD707763E9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816510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6CB10FE-945D-410D-898A-FE70916EFDF3}" type="slidenum">
              <a:rPr lang="en-GB" smtClean="0"/>
              <a:t>63</a:t>
            </a:fld>
            <a:endParaRPr lang="en-GB"/>
          </a:p>
        </p:txBody>
      </p:sp>
    </p:spTree>
    <p:extLst>
      <p:ext uri="{BB962C8B-B14F-4D97-AF65-F5344CB8AC3E}">
        <p14:creationId xmlns:p14="http://schemas.microsoft.com/office/powerpoint/2010/main" val="267239276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u="none"/>
          </a:p>
        </p:txBody>
      </p:sp>
      <p:sp>
        <p:nvSpPr>
          <p:cNvPr id="4" name="Slide Number Placeholder 3"/>
          <p:cNvSpPr>
            <a:spLocks noGrp="1"/>
          </p:cNvSpPr>
          <p:nvPr>
            <p:ph type="sldNum" sz="quarter" idx="5"/>
          </p:nvPr>
        </p:nvSpPr>
        <p:spPr/>
        <p:txBody>
          <a:bodyPr/>
          <a:lstStyle/>
          <a:p>
            <a:fld id="{C6CB10FE-945D-410D-898A-FE70916EFDF3}" type="slidenum">
              <a:rPr lang="en-GB" smtClean="0"/>
              <a:t>65</a:t>
            </a:fld>
            <a:endParaRPr lang="en-GB"/>
          </a:p>
        </p:txBody>
      </p:sp>
    </p:spTree>
    <p:extLst>
      <p:ext uri="{BB962C8B-B14F-4D97-AF65-F5344CB8AC3E}">
        <p14:creationId xmlns:p14="http://schemas.microsoft.com/office/powerpoint/2010/main" val="26508357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u="none"/>
          </a:p>
        </p:txBody>
      </p:sp>
      <p:sp>
        <p:nvSpPr>
          <p:cNvPr id="4" name="Slide Number Placeholder 3"/>
          <p:cNvSpPr>
            <a:spLocks noGrp="1"/>
          </p:cNvSpPr>
          <p:nvPr>
            <p:ph type="sldNum" sz="quarter" idx="5"/>
          </p:nvPr>
        </p:nvSpPr>
        <p:spPr/>
        <p:txBody>
          <a:bodyPr/>
          <a:lstStyle/>
          <a:p>
            <a:fld id="{C6CB10FE-945D-410D-898A-FE70916EFDF3}" type="slidenum">
              <a:rPr lang="en-GB" smtClean="0"/>
              <a:t>66</a:t>
            </a:fld>
            <a:endParaRPr lang="en-GB"/>
          </a:p>
        </p:txBody>
      </p:sp>
    </p:spTree>
    <p:extLst>
      <p:ext uri="{BB962C8B-B14F-4D97-AF65-F5344CB8AC3E}">
        <p14:creationId xmlns:p14="http://schemas.microsoft.com/office/powerpoint/2010/main" val="339816024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u="none"/>
          </a:p>
        </p:txBody>
      </p:sp>
      <p:sp>
        <p:nvSpPr>
          <p:cNvPr id="4" name="Slide Number Placeholder 3"/>
          <p:cNvSpPr>
            <a:spLocks noGrp="1"/>
          </p:cNvSpPr>
          <p:nvPr>
            <p:ph type="sldNum" sz="quarter" idx="5"/>
          </p:nvPr>
        </p:nvSpPr>
        <p:spPr/>
        <p:txBody>
          <a:bodyPr/>
          <a:lstStyle/>
          <a:p>
            <a:fld id="{C6CB10FE-945D-410D-898A-FE70916EFDF3}" type="slidenum">
              <a:rPr lang="en-GB" smtClean="0"/>
              <a:t>67</a:t>
            </a:fld>
            <a:endParaRPr lang="en-GB"/>
          </a:p>
        </p:txBody>
      </p:sp>
    </p:spTree>
    <p:extLst>
      <p:ext uri="{BB962C8B-B14F-4D97-AF65-F5344CB8AC3E}">
        <p14:creationId xmlns:p14="http://schemas.microsoft.com/office/powerpoint/2010/main" val="155446735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C3250-6B3B-5E49-8010-DD707763E9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227145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C3250-6B3B-5E49-8010-DD707763E9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402290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C3250-6B3B-5E49-8010-DD707763E9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094966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C3250-6B3B-5E49-8010-DD707763E9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534851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6CB10FE-945D-410D-898A-FE70916EFDF3}" type="slidenum">
              <a:rPr lang="en-GB" smtClean="0"/>
              <a:t>76</a:t>
            </a:fld>
            <a:endParaRPr lang="en-GB"/>
          </a:p>
        </p:txBody>
      </p:sp>
    </p:spTree>
    <p:extLst>
      <p:ext uri="{BB962C8B-B14F-4D97-AF65-F5344CB8AC3E}">
        <p14:creationId xmlns:p14="http://schemas.microsoft.com/office/powerpoint/2010/main" val="91897371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6CB10FE-945D-410D-898A-FE70916EFDF3}" type="slidenum">
              <a:rPr lang="en-GB" smtClean="0"/>
              <a:t>77</a:t>
            </a:fld>
            <a:endParaRPr lang="en-GB"/>
          </a:p>
        </p:txBody>
      </p:sp>
    </p:spTree>
    <p:extLst>
      <p:ext uri="{BB962C8B-B14F-4D97-AF65-F5344CB8AC3E}">
        <p14:creationId xmlns:p14="http://schemas.microsoft.com/office/powerpoint/2010/main" val="7366168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29C3250-6B3B-5E49-8010-DD707763E9F6}" type="slidenum">
              <a:rPr lang="en-US" smtClean="0"/>
              <a:t>7</a:t>
            </a:fld>
            <a:endParaRPr lang="en-US"/>
          </a:p>
        </p:txBody>
      </p:sp>
    </p:spTree>
    <p:extLst>
      <p:ext uri="{BB962C8B-B14F-4D97-AF65-F5344CB8AC3E}">
        <p14:creationId xmlns:p14="http://schemas.microsoft.com/office/powerpoint/2010/main" val="298354498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29C3250-6B3B-5E49-8010-DD707763E9F6}" type="slidenum">
              <a:rPr lang="en-US" smtClean="0"/>
              <a:t>78</a:t>
            </a:fld>
            <a:endParaRPr lang="en-US"/>
          </a:p>
        </p:txBody>
      </p:sp>
    </p:spTree>
    <p:extLst>
      <p:ext uri="{BB962C8B-B14F-4D97-AF65-F5344CB8AC3E}">
        <p14:creationId xmlns:p14="http://schemas.microsoft.com/office/powerpoint/2010/main" val="177481395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29C3250-6B3B-5E49-8010-DD707763E9F6}" type="slidenum">
              <a:rPr lang="en-US" smtClean="0"/>
              <a:t>79</a:t>
            </a:fld>
            <a:endParaRPr lang="en-US"/>
          </a:p>
        </p:txBody>
      </p:sp>
    </p:spTree>
    <p:extLst>
      <p:ext uri="{BB962C8B-B14F-4D97-AF65-F5344CB8AC3E}">
        <p14:creationId xmlns:p14="http://schemas.microsoft.com/office/powerpoint/2010/main" val="234385222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C3250-6B3B-5E49-8010-DD707763E9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689266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547929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C3250-6B3B-5E49-8010-DD707763E9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865184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C3250-6B3B-5E49-8010-DD707763E9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35813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C3250-6B3B-5E49-8010-DD707763E9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8628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6CB10FE-945D-410D-898A-FE70916EFDF3}" type="slidenum">
              <a:rPr lang="en-GB" smtClean="0"/>
              <a:t>11</a:t>
            </a:fld>
            <a:endParaRPr lang="en-GB"/>
          </a:p>
        </p:txBody>
      </p:sp>
    </p:spTree>
    <p:extLst>
      <p:ext uri="{BB962C8B-B14F-4D97-AF65-F5344CB8AC3E}">
        <p14:creationId xmlns:p14="http://schemas.microsoft.com/office/powerpoint/2010/main" val="9228883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C3250-6B3B-5E49-8010-DD707763E9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3136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2.xml"/><Relationship Id="rId1" Type="http://schemas.openxmlformats.org/officeDocument/2006/relationships/tags" Target="../tags/tag1.xml"/><Relationship Id="rId5" Type="http://schemas.openxmlformats.org/officeDocument/2006/relationships/image" Target="../media/image9.jpeg"/><Relationship Id="rId4" Type="http://schemas.openxmlformats.org/officeDocument/2006/relationships/image" Target="../media/image8.emf"/></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12.jpeg"/></Relationships>
</file>

<file path=ppt/slideLayouts/_rels/slideLayout3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tags" Target="../tags/tag2.xml"/><Relationship Id="rId4" Type="http://schemas.openxmlformats.org/officeDocument/2006/relationships/image" Target="../media/image13.emf"/></Relationships>
</file>

<file path=ppt/slideLayouts/_rels/slideLayout3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2.xml"/><Relationship Id="rId1" Type="http://schemas.openxmlformats.org/officeDocument/2006/relationships/tags" Target="../tags/tag3.xml"/><Relationship Id="rId4" Type="http://schemas.openxmlformats.org/officeDocument/2006/relationships/image" Target="../media/image8.emf"/></Relationships>
</file>

<file path=ppt/slideLayouts/_rels/slideLayout3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2.xml"/><Relationship Id="rId1" Type="http://schemas.openxmlformats.org/officeDocument/2006/relationships/tags" Target="../tags/tag4.xml"/><Relationship Id="rId4" Type="http://schemas.openxmlformats.org/officeDocument/2006/relationships/image" Target="../media/image13.emf"/></Relationships>
</file>

<file path=ppt/slideLayouts/_rels/slideLayout3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2.xml"/><Relationship Id="rId1" Type="http://schemas.openxmlformats.org/officeDocument/2006/relationships/tags" Target="../tags/tag5.xml"/><Relationship Id="rId4" Type="http://schemas.openxmlformats.org/officeDocument/2006/relationships/image" Target="../media/image13.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FFE03-029D-2468-5140-D09DDB97101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50CF073-6D85-1695-4D0E-F796C8A37B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E22D521-C8AB-A606-B03D-45FD5125CF8C}"/>
              </a:ext>
            </a:extLst>
          </p:cNvPr>
          <p:cNvSpPr>
            <a:spLocks noGrp="1"/>
          </p:cNvSpPr>
          <p:nvPr>
            <p:ph type="dt" sz="half" idx="10"/>
          </p:nvPr>
        </p:nvSpPr>
        <p:spPr/>
        <p:txBody>
          <a:bodyPr/>
          <a:lstStyle/>
          <a:p>
            <a:fld id="{E4CF0BE3-6A8D-4984-B760-ED0626AB0082}" type="datetimeFigureOut">
              <a:rPr lang="en-GB" smtClean="0"/>
              <a:t>09/05/2023</a:t>
            </a:fld>
            <a:endParaRPr lang="en-GB"/>
          </a:p>
        </p:txBody>
      </p:sp>
      <p:sp>
        <p:nvSpPr>
          <p:cNvPr id="5" name="Footer Placeholder 4">
            <a:extLst>
              <a:ext uri="{FF2B5EF4-FFF2-40B4-BE49-F238E27FC236}">
                <a16:creationId xmlns:a16="http://schemas.microsoft.com/office/drawing/2014/main" id="{A6495C2B-A9CA-DA34-9986-46D6E7D850A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9C60E7D-C661-9C41-EC32-D5846D6513E6}"/>
              </a:ext>
            </a:extLst>
          </p:cNvPr>
          <p:cNvSpPr>
            <a:spLocks noGrp="1"/>
          </p:cNvSpPr>
          <p:nvPr>
            <p:ph type="sldNum" sz="quarter" idx="12"/>
          </p:nvPr>
        </p:nvSpPr>
        <p:spPr/>
        <p:txBody>
          <a:bodyPr/>
          <a:lstStyle/>
          <a:p>
            <a:fld id="{39C0EAFD-05BE-4049-801D-226FD712920F}" type="slidenum">
              <a:rPr lang="en-GB" smtClean="0"/>
              <a:t>‹#›</a:t>
            </a:fld>
            <a:endParaRPr lang="en-GB"/>
          </a:p>
        </p:txBody>
      </p:sp>
    </p:spTree>
    <p:extLst>
      <p:ext uri="{BB962C8B-B14F-4D97-AF65-F5344CB8AC3E}">
        <p14:creationId xmlns:p14="http://schemas.microsoft.com/office/powerpoint/2010/main" val="2919380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BE317-C7A2-CCF6-2D6C-1D0D2EDBF38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E2EC9E1-BE82-7157-4141-C6C8EFAD0FF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C5BAD99-2072-E804-E3D4-5A5A63353417}"/>
              </a:ext>
            </a:extLst>
          </p:cNvPr>
          <p:cNvSpPr>
            <a:spLocks noGrp="1"/>
          </p:cNvSpPr>
          <p:nvPr>
            <p:ph type="dt" sz="half" idx="10"/>
          </p:nvPr>
        </p:nvSpPr>
        <p:spPr/>
        <p:txBody>
          <a:bodyPr/>
          <a:lstStyle/>
          <a:p>
            <a:fld id="{E4CF0BE3-6A8D-4984-B760-ED0626AB0082}" type="datetimeFigureOut">
              <a:rPr lang="en-GB" smtClean="0"/>
              <a:t>09/05/2023</a:t>
            </a:fld>
            <a:endParaRPr lang="en-GB"/>
          </a:p>
        </p:txBody>
      </p:sp>
      <p:sp>
        <p:nvSpPr>
          <p:cNvPr id="5" name="Footer Placeholder 4">
            <a:extLst>
              <a:ext uri="{FF2B5EF4-FFF2-40B4-BE49-F238E27FC236}">
                <a16:creationId xmlns:a16="http://schemas.microsoft.com/office/drawing/2014/main" id="{3BC901BC-8ECE-4DFE-8DC1-DE28ABF376C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2B93EDE-7FA8-A0FE-A7E1-E55D09A54259}"/>
              </a:ext>
            </a:extLst>
          </p:cNvPr>
          <p:cNvSpPr>
            <a:spLocks noGrp="1"/>
          </p:cNvSpPr>
          <p:nvPr>
            <p:ph type="sldNum" sz="quarter" idx="12"/>
          </p:nvPr>
        </p:nvSpPr>
        <p:spPr/>
        <p:txBody>
          <a:bodyPr/>
          <a:lstStyle/>
          <a:p>
            <a:fld id="{39C0EAFD-05BE-4049-801D-226FD712920F}" type="slidenum">
              <a:rPr lang="en-GB" smtClean="0"/>
              <a:t>‹#›</a:t>
            </a:fld>
            <a:endParaRPr lang="en-GB"/>
          </a:p>
        </p:txBody>
      </p:sp>
    </p:spTree>
    <p:extLst>
      <p:ext uri="{BB962C8B-B14F-4D97-AF65-F5344CB8AC3E}">
        <p14:creationId xmlns:p14="http://schemas.microsoft.com/office/powerpoint/2010/main" val="3916185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CDF737-0357-5856-5DCC-C0837E7EA49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FDB28B0-DFCC-7903-7BEB-C3FA01997A5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CB70900-BF9D-E6CE-6147-BA242AF2735F}"/>
              </a:ext>
            </a:extLst>
          </p:cNvPr>
          <p:cNvSpPr>
            <a:spLocks noGrp="1"/>
          </p:cNvSpPr>
          <p:nvPr>
            <p:ph type="dt" sz="half" idx="10"/>
          </p:nvPr>
        </p:nvSpPr>
        <p:spPr/>
        <p:txBody>
          <a:bodyPr/>
          <a:lstStyle/>
          <a:p>
            <a:fld id="{E4CF0BE3-6A8D-4984-B760-ED0626AB0082}" type="datetimeFigureOut">
              <a:rPr lang="en-GB" smtClean="0"/>
              <a:t>09/05/2023</a:t>
            </a:fld>
            <a:endParaRPr lang="en-GB"/>
          </a:p>
        </p:txBody>
      </p:sp>
      <p:sp>
        <p:nvSpPr>
          <p:cNvPr id="5" name="Footer Placeholder 4">
            <a:extLst>
              <a:ext uri="{FF2B5EF4-FFF2-40B4-BE49-F238E27FC236}">
                <a16:creationId xmlns:a16="http://schemas.microsoft.com/office/drawing/2014/main" id="{C8D1C756-7BB5-6559-1932-A1521118176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E722FFC-BC9E-8D21-BFDA-813690484EDD}"/>
              </a:ext>
            </a:extLst>
          </p:cNvPr>
          <p:cNvSpPr>
            <a:spLocks noGrp="1"/>
          </p:cNvSpPr>
          <p:nvPr>
            <p:ph type="sldNum" sz="quarter" idx="12"/>
          </p:nvPr>
        </p:nvSpPr>
        <p:spPr/>
        <p:txBody>
          <a:bodyPr/>
          <a:lstStyle/>
          <a:p>
            <a:fld id="{39C0EAFD-05BE-4049-801D-226FD712920F}" type="slidenum">
              <a:rPr lang="en-GB" smtClean="0"/>
              <a:t>‹#›</a:t>
            </a:fld>
            <a:endParaRPr lang="en-GB"/>
          </a:p>
        </p:txBody>
      </p:sp>
    </p:spTree>
    <p:extLst>
      <p:ext uri="{BB962C8B-B14F-4D97-AF65-F5344CB8AC3E}">
        <p14:creationId xmlns:p14="http://schemas.microsoft.com/office/powerpoint/2010/main" val="42086292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ig pip on grey background">
    <p:spTree>
      <p:nvGrpSpPr>
        <p:cNvPr id="1" name=""/>
        <p:cNvGrpSpPr/>
        <p:nvPr/>
      </p:nvGrpSpPr>
      <p:grpSpPr>
        <a:xfrm>
          <a:off x="0" y="0"/>
          <a:ext cx="0" cy="0"/>
          <a:chOff x="0" y="0"/>
          <a:chExt cx="0" cy="0"/>
        </a:xfrm>
      </p:grpSpPr>
      <p:sp>
        <p:nvSpPr>
          <p:cNvPr id="3" name="Rectangle 2" descr="Background colour" title="artefacts"/>
          <p:cNvSpPr/>
          <p:nvPr userDrawn="1"/>
        </p:nvSpPr>
        <p:spPr>
          <a:xfrm>
            <a:off x="0" y="0"/>
            <a:ext cx="12192000" cy="6858000"/>
          </a:xfrm>
          <a:prstGeom prst="rect">
            <a:avLst/>
          </a:prstGeom>
          <a:solidFill>
            <a:srgbClr val="5C5B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586800" y="583200"/>
            <a:ext cx="5495023" cy="1116000"/>
          </a:xfrm>
        </p:spPr>
        <p:txBody>
          <a:bodyPr>
            <a:normAutofit/>
          </a:bodyPr>
          <a:lstStyle>
            <a:lvl1pPr>
              <a:defRPr sz="3600">
                <a:solidFill>
                  <a:schemeClr val="bg1"/>
                </a:solidFill>
              </a:defRPr>
            </a:lvl1pPr>
          </a:lstStyle>
          <a:p>
            <a:r>
              <a:rPr lang="en-US"/>
              <a:t>Click to edit Master title style</a:t>
            </a:r>
          </a:p>
        </p:txBody>
      </p:sp>
      <p:cxnSp>
        <p:nvCxnSpPr>
          <p:cNvPr id="5" name="Straight Connector 4"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a:t>Click to edit Master text styles</a:t>
            </a:r>
          </a:p>
        </p:txBody>
      </p:sp>
      <p:pic>
        <p:nvPicPr>
          <p:cNvPr id="8" name="Picture 7" descr="Decorative shape holding statistic or key information" title="Decorative shap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08775" y="584200"/>
            <a:ext cx="4897437" cy="4897437"/>
          </a:xfrm>
          <a:prstGeom prst="rect">
            <a:avLst/>
          </a:prstGeom>
        </p:spPr>
      </p:pic>
      <p:sp>
        <p:nvSpPr>
          <p:cNvPr id="10" name="Text Placeholder 9"/>
          <p:cNvSpPr>
            <a:spLocks noGrp="1"/>
          </p:cNvSpPr>
          <p:nvPr>
            <p:ph type="body" sz="quarter" idx="12"/>
          </p:nvPr>
        </p:nvSpPr>
        <p:spPr>
          <a:xfrm>
            <a:off x="6708775" y="583200"/>
            <a:ext cx="4895850" cy="4898437"/>
          </a:xfrm>
        </p:spPr>
        <p:txBody>
          <a:bodyPr anchor="ctr" anchorCtr="0"/>
          <a:lstStyle>
            <a:lvl1pPr marL="0" indent="0" algn="ctr">
              <a:buNone/>
              <a:defRPr b="1">
                <a:solidFill>
                  <a:schemeClr val="bg1"/>
                </a:solidFill>
              </a:defRPr>
            </a:lvl1pPr>
            <a:lvl2pPr marL="457200" indent="0">
              <a:buNone/>
              <a:defRPr b="1"/>
            </a:lvl2pPr>
            <a:lvl3pPr marL="914400" indent="0">
              <a:buNone/>
              <a:defRPr b="1"/>
            </a:lvl3pPr>
            <a:lvl4pPr marL="1371600" indent="0">
              <a:buNone/>
              <a:defRPr b="1"/>
            </a:lvl4pPr>
            <a:lvl5pPr marL="1828800" indent="0">
              <a:buNone/>
              <a:defRPr b="1"/>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2686636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Pip background, turquoise background">
    <p:spTree>
      <p:nvGrpSpPr>
        <p:cNvPr id="1" name=""/>
        <p:cNvGrpSpPr/>
        <p:nvPr/>
      </p:nvGrpSpPr>
      <p:grpSpPr>
        <a:xfrm>
          <a:off x="0" y="0"/>
          <a:ext cx="0" cy="0"/>
          <a:chOff x="0" y="0"/>
          <a:chExt cx="0" cy="0"/>
        </a:xfrm>
      </p:grpSpPr>
      <p:sp>
        <p:nvSpPr>
          <p:cNvPr id="3" name="Rectangle 2" descr="Background colour" title="Background colour"/>
          <p:cNvSpPr/>
          <p:nvPr userDrawn="1"/>
        </p:nvSpPr>
        <p:spPr>
          <a:xfrm>
            <a:off x="0" y="0"/>
            <a:ext cx="12192000" cy="6858000"/>
          </a:xfrm>
          <a:prstGeom prst="rect">
            <a:avLst/>
          </a:prstGeom>
          <a:solidFill>
            <a:srgbClr val="33B0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56700" y="1757366"/>
            <a:ext cx="3724272" cy="3724272"/>
          </a:xfrm>
          <a:prstGeom prst="rect">
            <a:avLst/>
          </a:prstGeom>
        </p:spPr>
      </p:pic>
      <p:cxnSp>
        <p:nvCxnSpPr>
          <p:cNvPr id="5" name="Straight Connector 4" descr="Line" title="Line"/>
          <p:cNvCxnSpPr/>
          <p:nvPr userDrawn="1"/>
        </p:nvCxnSpPr>
        <p:spPr>
          <a:xfrm>
            <a:off x="587375" y="6129338"/>
            <a:ext cx="1101725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84019" y="590069"/>
            <a:ext cx="4897440" cy="4897440"/>
          </a:xfrm>
          <a:prstGeom prst="rect">
            <a:avLst/>
          </a:prstGeom>
        </p:spPr>
      </p:pic>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23964" y="-2445230"/>
            <a:ext cx="7932739" cy="7932739"/>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156700" y="584199"/>
            <a:ext cx="2454589" cy="2454589"/>
          </a:xfrm>
          <a:prstGeom prst="rect">
            <a:avLst/>
          </a:prstGeom>
        </p:spPr>
      </p:pic>
      <p:sp>
        <p:nvSpPr>
          <p:cNvPr id="9" name="Title 1"/>
          <p:cNvSpPr>
            <a:spLocks noGrp="1"/>
          </p:cNvSpPr>
          <p:nvPr>
            <p:ph type="title"/>
          </p:nvPr>
        </p:nvSpPr>
        <p:spPr>
          <a:xfrm>
            <a:off x="586800" y="583200"/>
            <a:ext cx="5495023" cy="1116000"/>
          </a:xfrm>
        </p:spPr>
        <p:txBody>
          <a:bodyPr>
            <a:normAutofit/>
          </a:bodyPr>
          <a:lstStyle>
            <a:lvl1pPr>
              <a:defRPr sz="3600">
                <a:solidFill>
                  <a:schemeClr val="bg1"/>
                </a:solidFill>
              </a:defRPr>
            </a:lvl1pPr>
          </a:lstStyle>
          <a:p>
            <a:r>
              <a:rPr lang="en-US"/>
              <a:t>Click to edit Master title style</a:t>
            </a:r>
          </a:p>
        </p:txBody>
      </p:sp>
      <p:sp>
        <p:nvSpPr>
          <p:cNvPr id="10"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6891157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Large type, turquoise background">
    <p:spTree>
      <p:nvGrpSpPr>
        <p:cNvPr id="1" name=""/>
        <p:cNvGrpSpPr/>
        <p:nvPr/>
      </p:nvGrpSpPr>
      <p:grpSpPr>
        <a:xfrm>
          <a:off x="0" y="0"/>
          <a:ext cx="0" cy="0"/>
          <a:chOff x="0" y="0"/>
          <a:chExt cx="0" cy="0"/>
        </a:xfrm>
      </p:grpSpPr>
      <p:sp>
        <p:nvSpPr>
          <p:cNvPr id="3" name="Rectangle 2" descr="Background colour" title="artefacts"/>
          <p:cNvSpPr/>
          <p:nvPr userDrawn="1"/>
        </p:nvSpPr>
        <p:spPr>
          <a:xfrm>
            <a:off x="0" y="0"/>
            <a:ext cx="12192000" cy="6858000"/>
          </a:xfrm>
          <a:prstGeom prst="rect">
            <a:avLst/>
          </a:prstGeom>
          <a:solidFill>
            <a:srgbClr val="0096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27B0F"/>
              </a:solidFill>
            </a:endParaRPr>
          </a:p>
        </p:txBody>
      </p:sp>
      <p:sp>
        <p:nvSpPr>
          <p:cNvPr id="4" name="Title 1"/>
          <p:cNvSpPr>
            <a:spLocks noGrp="1"/>
          </p:cNvSpPr>
          <p:nvPr>
            <p:ph type="title"/>
          </p:nvPr>
        </p:nvSpPr>
        <p:spPr>
          <a:xfrm>
            <a:off x="586800" y="583200"/>
            <a:ext cx="10515600" cy="1116000"/>
          </a:xfrm>
        </p:spPr>
        <p:txBody>
          <a:bodyPr>
            <a:normAutofit/>
          </a:bodyPr>
          <a:lstStyle>
            <a:lvl1pPr>
              <a:defRPr sz="3600">
                <a:solidFill>
                  <a:schemeClr val="bg1"/>
                </a:solidFill>
              </a:defRPr>
            </a:lvl1pPr>
          </a:lstStyle>
          <a:p>
            <a:r>
              <a:rPr lang="en-US"/>
              <a:t>Click to edit Master title style</a:t>
            </a:r>
          </a:p>
        </p:txBody>
      </p:sp>
      <p:cxnSp>
        <p:nvCxnSpPr>
          <p:cNvPr id="5" name="Straight Connector 4" descr="Line" title="Line"/>
          <p:cNvCxnSpPr/>
          <p:nvPr userDrawn="1"/>
        </p:nvCxnSpPr>
        <p:spPr>
          <a:xfrm>
            <a:off x="587375" y="6129338"/>
            <a:ext cx="1101725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3539888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586800" y="583200"/>
            <a:ext cx="10515600" cy="586800"/>
          </a:xfrm>
          <a:prstGeom prst="rect">
            <a:avLst/>
          </a:prstGeom>
        </p:spPr>
        <p:txBody>
          <a:bodyPr/>
          <a:lstStyle/>
          <a:p>
            <a:r>
              <a:rPr lang="en-US"/>
              <a:t>Click to edit Master title style</a:t>
            </a:r>
          </a:p>
        </p:txBody>
      </p:sp>
      <p:cxnSp>
        <p:nvCxnSpPr>
          <p:cNvPr id="6" name="Straight Connector 5" descr="Line" title="Line"/>
          <p:cNvCxnSpPr/>
          <p:nvPr userDrawn="1"/>
        </p:nvCxnSpPr>
        <p:spPr>
          <a:xfrm>
            <a:off x="587375" y="6341482"/>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5" name="Text Placeholder 5"/>
          <p:cNvSpPr>
            <a:spLocks noGrp="1"/>
          </p:cNvSpPr>
          <p:nvPr>
            <p:ph type="body" sz="quarter" idx="11"/>
          </p:nvPr>
        </p:nvSpPr>
        <p:spPr>
          <a:xfrm>
            <a:off x="586799" y="6274800"/>
            <a:ext cx="11017826" cy="382588"/>
          </a:xfrm>
        </p:spPr>
        <p:txBody>
          <a:bodyPr>
            <a:normAutofit/>
          </a:bodyPr>
          <a:lstStyle>
            <a:lvl1pPr marL="0" indent="0">
              <a:buNone/>
              <a:defRPr sz="1600"/>
            </a:lvl1pPr>
          </a:lstStyle>
          <a:p>
            <a:pPr lvl="0"/>
            <a:r>
              <a:rPr lang="en-US"/>
              <a:t>Click to edit Master text styles</a:t>
            </a:r>
          </a:p>
        </p:txBody>
      </p:sp>
    </p:spTree>
    <p:extLst>
      <p:ext uri="{BB962C8B-B14F-4D97-AF65-F5344CB8AC3E}">
        <p14:creationId xmlns:p14="http://schemas.microsoft.com/office/powerpoint/2010/main" val="9977110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6800" y="583200"/>
            <a:ext cx="11017824" cy="926623"/>
          </a:xfrm>
          <a:prstGeom prst="rect">
            <a:avLst/>
          </a:prstGeom>
        </p:spPr>
        <p:txBody>
          <a:bodyPr lIns="0" tIns="0" rIns="0" bIns="0"/>
          <a:lstStyle>
            <a:lvl1pPr>
              <a:defRPr>
                <a:solidFill>
                  <a:srgbClr val="5C5B5A"/>
                </a:solidFill>
              </a:defRPr>
            </a:lvl1pPr>
          </a:lstStyle>
          <a:p>
            <a:r>
              <a:rPr lang="en-US"/>
              <a:t>Click to edit Master title style</a:t>
            </a:r>
          </a:p>
        </p:txBody>
      </p:sp>
      <p:sp>
        <p:nvSpPr>
          <p:cNvPr id="3" name="Content Placeholder 2"/>
          <p:cNvSpPr>
            <a:spLocks noGrp="1"/>
          </p:cNvSpPr>
          <p:nvPr>
            <p:ph idx="1"/>
          </p:nvPr>
        </p:nvSpPr>
        <p:spPr>
          <a:xfrm>
            <a:off x="586799" y="1807200"/>
            <a:ext cx="11017825" cy="4351338"/>
          </a:xfrm>
          <a:prstGeom prst="rect">
            <a:avLst/>
          </a:prstGeom>
        </p:spPr>
        <p:txBody>
          <a:bodyPr bIns="0"/>
          <a:lstStyle>
            <a:lvl1pPr>
              <a:defRPr>
                <a:solidFill>
                  <a:srgbClr val="5C5B5A"/>
                </a:solidFill>
              </a:defRPr>
            </a:lvl1pPr>
            <a:lvl2pPr>
              <a:defRPr>
                <a:solidFill>
                  <a:srgbClr val="5C5B5A"/>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lvl1pPr>
          </a:lstStyle>
          <a:p>
            <a:pPr lvl="0"/>
            <a:r>
              <a:rPr lang="en-US"/>
              <a:t>Click to edit Master text styles</a:t>
            </a:r>
          </a:p>
        </p:txBody>
      </p:sp>
    </p:spTree>
    <p:extLst>
      <p:ext uri="{BB962C8B-B14F-4D97-AF65-F5344CB8AC3E}">
        <p14:creationId xmlns:p14="http://schemas.microsoft.com/office/powerpoint/2010/main" val="32897353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descr="Background colour" title="artefacts"/>
          <p:cNvSpPr/>
          <p:nvPr userDrawn="1"/>
        </p:nvSpPr>
        <p:spPr>
          <a:xfrm>
            <a:off x="0" y="0"/>
            <a:ext cx="12192000" cy="6858000"/>
          </a:xfrm>
          <a:prstGeom prst="rect">
            <a:avLst/>
          </a:prstGeom>
          <a:solidFill>
            <a:srgbClr val="5C5B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Greater Manchester – Going Things Differently" title="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62976" y="487951"/>
            <a:ext cx="2669913" cy="962326"/>
          </a:xfrm>
          <a:prstGeom prst="rect">
            <a:avLst/>
          </a:prstGeom>
        </p:spPr>
      </p:pic>
      <p:pic>
        <p:nvPicPr>
          <p:cNvPr id="10" name="Picture 9" descr="Decorative pattern" title="Decorative pattern"/>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7375" y="3513007"/>
            <a:ext cx="11017250" cy="2760793"/>
          </a:xfrm>
          <a:prstGeom prst="rect">
            <a:avLst/>
          </a:prstGeom>
        </p:spPr>
      </p:pic>
      <p:sp>
        <p:nvSpPr>
          <p:cNvPr id="2" name="Title 1"/>
          <p:cNvSpPr>
            <a:spLocks noGrp="1"/>
          </p:cNvSpPr>
          <p:nvPr>
            <p:ph type="title"/>
          </p:nvPr>
        </p:nvSpPr>
        <p:spPr>
          <a:xfrm>
            <a:off x="586800" y="1807200"/>
            <a:ext cx="10515600" cy="1116000"/>
          </a:xfrm>
        </p:spPr>
        <p:txBody>
          <a:bodyPr/>
          <a:lstStyle>
            <a:lvl1pPr>
              <a:defRPr>
                <a:solidFill>
                  <a:schemeClr val="bg1"/>
                </a:solidFill>
              </a:defRPr>
            </a:lvl1pPr>
          </a:lstStyle>
          <a:p>
            <a:r>
              <a:rPr lang="en-US"/>
              <a:t>Click to edit Master title style</a:t>
            </a:r>
          </a:p>
        </p:txBody>
      </p:sp>
      <p:sp>
        <p:nvSpPr>
          <p:cNvPr id="6" name="Text Placeholder 5"/>
          <p:cNvSpPr>
            <a:spLocks noGrp="1"/>
          </p:cNvSpPr>
          <p:nvPr>
            <p:ph type="body" sz="quarter" idx="10" hasCustomPrompt="1"/>
          </p:nvPr>
        </p:nvSpPr>
        <p:spPr>
          <a:xfrm>
            <a:off x="586800" y="2678400"/>
            <a:ext cx="5278438" cy="742950"/>
          </a:xfrm>
        </p:spPr>
        <p:txBody>
          <a:bodyPr>
            <a:normAutofit/>
          </a:bodyPr>
          <a:lstStyle>
            <a:lvl1pPr marL="0" indent="0">
              <a:buNone/>
              <a:defRPr sz="2400" b="1">
                <a:solidFill>
                  <a:schemeClr val="bg1"/>
                </a:solidFill>
              </a:defRPr>
            </a:lvl1pPr>
          </a:lstStyle>
          <a:p>
            <a:pPr lvl="0"/>
            <a:r>
              <a:rPr lang="en-US"/>
              <a:t>Sub-heading</a:t>
            </a:r>
          </a:p>
        </p:txBody>
      </p:sp>
    </p:spTree>
    <p:extLst>
      <p:ext uri="{BB962C8B-B14F-4D97-AF65-F5344CB8AC3E}">
        <p14:creationId xmlns:p14="http://schemas.microsoft.com/office/powerpoint/2010/main" val="13868011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6800" y="583200"/>
            <a:ext cx="11017824" cy="926623"/>
          </a:xfrm>
          <a:prstGeom prst="rect">
            <a:avLst/>
          </a:prstGeom>
        </p:spPr>
        <p:txBody>
          <a:bodyPr lIns="0" tIns="0" rIns="0" bIns="0"/>
          <a:lstStyle>
            <a:lvl1pPr>
              <a:defRPr>
                <a:solidFill>
                  <a:srgbClr val="5C5B5A"/>
                </a:solidFill>
              </a:defRPr>
            </a:lvl1pPr>
          </a:lstStyle>
          <a:p>
            <a:r>
              <a:rPr lang="en-US"/>
              <a:t>Click to edit Master title style</a:t>
            </a:r>
          </a:p>
        </p:txBody>
      </p:sp>
      <p:sp>
        <p:nvSpPr>
          <p:cNvPr id="3" name="Content Placeholder 2"/>
          <p:cNvSpPr>
            <a:spLocks noGrp="1"/>
          </p:cNvSpPr>
          <p:nvPr>
            <p:ph idx="1"/>
          </p:nvPr>
        </p:nvSpPr>
        <p:spPr>
          <a:xfrm>
            <a:off x="586799" y="1807200"/>
            <a:ext cx="11017825" cy="4351338"/>
          </a:xfrm>
          <a:prstGeom prst="rect">
            <a:avLst/>
          </a:prstGeom>
        </p:spPr>
        <p:txBody>
          <a:bodyPr bIns="0"/>
          <a:lstStyle>
            <a:lvl1pPr>
              <a:defRPr>
                <a:solidFill>
                  <a:srgbClr val="5C5B5A"/>
                </a:solidFill>
              </a:defRPr>
            </a:lvl1pPr>
            <a:lvl2pPr>
              <a:defRPr>
                <a:solidFill>
                  <a:srgbClr val="5C5B5A"/>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lvl1pPr>
          </a:lstStyle>
          <a:p>
            <a:pPr lvl="0"/>
            <a:r>
              <a:rPr lang="en-US"/>
              <a:t>Click to edit Master text styles</a:t>
            </a:r>
          </a:p>
        </p:txBody>
      </p:sp>
    </p:spTree>
    <p:extLst>
      <p:ext uri="{BB962C8B-B14F-4D97-AF65-F5344CB8AC3E}">
        <p14:creationId xmlns:p14="http://schemas.microsoft.com/office/powerpoint/2010/main" val="7025583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86800" y="1710000"/>
            <a:ext cx="10515600" cy="2852737"/>
          </a:xfrm>
          <a:prstGeom prst="rect">
            <a:avLst/>
          </a:prstGeom>
        </p:spPr>
        <p:txBody>
          <a:bodyPr anchor="t" anchorCtr="0"/>
          <a:lstStyle>
            <a:lvl1pPr>
              <a:defRPr sz="6000"/>
            </a:lvl1pPr>
          </a:lstStyle>
          <a:p>
            <a:r>
              <a:rPr lang="en-US"/>
              <a:t>Click to edit Master title style</a:t>
            </a:r>
          </a:p>
        </p:txBody>
      </p:sp>
      <p:cxnSp>
        <p:nvCxnSpPr>
          <p:cNvPr id="9" name="Straight Connector 8"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5" name="Text Placeholder 5"/>
          <p:cNvSpPr>
            <a:spLocks noGrp="1"/>
          </p:cNvSpPr>
          <p:nvPr>
            <p:ph type="body" sz="quarter" idx="11"/>
          </p:nvPr>
        </p:nvSpPr>
        <p:spPr>
          <a:xfrm>
            <a:off x="586799" y="6274800"/>
            <a:ext cx="11017826" cy="382588"/>
          </a:xfrm>
        </p:spPr>
        <p:txBody>
          <a:bodyPr>
            <a:normAutofit/>
          </a:bodyPr>
          <a:lstStyle>
            <a:lvl1pPr marL="0" indent="0">
              <a:buNone/>
              <a:defRPr sz="1600"/>
            </a:lvl1pPr>
          </a:lstStyle>
          <a:p>
            <a:pPr lvl="0"/>
            <a:r>
              <a:rPr lang="en-US"/>
              <a:t>Click to edit Master text styles</a:t>
            </a:r>
          </a:p>
        </p:txBody>
      </p:sp>
    </p:spTree>
    <p:extLst>
      <p:ext uri="{BB962C8B-B14F-4D97-AF65-F5344CB8AC3E}">
        <p14:creationId xmlns:p14="http://schemas.microsoft.com/office/powerpoint/2010/main" val="3327000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26876-4492-40F4-9593-50CDF23D9E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E50C26B-DAE0-E0F4-3435-FC2C2EC9524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74F1646-EF59-AAEA-F8D4-DE2581C54ADB}"/>
              </a:ext>
            </a:extLst>
          </p:cNvPr>
          <p:cNvSpPr>
            <a:spLocks noGrp="1"/>
          </p:cNvSpPr>
          <p:nvPr>
            <p:ph type="dt" sz="half" idx="10"/>
          </p:nvPr>
        </p:nvSpPr>
        <p:spPr/>
        <p:txBody>
          <a:bodyPr/>
          <a:lstStyle/>
          <a:p>
            <a:fld id="{E4CF0BE3-6A8D-4984-B760-ED0626AB0082}" type="datetimeFigureOut">
              <a:rPr lang="en-GB" smtClean="0"/>
              <a:t>09/05/2023</a:t>
            </a:fld>
            <a:endParaRPr lang="en-GB"/>
          </a:p>
        </p:txBody>
      </p:sp>
      <p:sp>
        <p:nvSpPr>
          <p:cNvPr id="5" name="Footer Placeholder 4">
            <a:extLst>
              <a:ext uri="{FF2B5EF4-FFF2-40B4-BE49-F238E27FC236}">
                <a16:creationId xmlns:a16="http://schemas.microsoft.com/office/drawing/2014/main" id="{3261367D-9F00-5A88-BBDC-53E046A1B7E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5BF9FC-5FB4-33BD-084F-C5D70E1CF40A}"/>
              </a:ext>
            </a:extLst>
          </p:cNvPr>
          <p:cNvSpPr>
            <a:spLocks noGrp="1"/>
          </p:cNvSpPr>
          <p:nvPr>
            <p:ph type="sldNum" sz="quarter" idx="12"/>
          </p:nvPr>
        </p:nvSpPr>
        <p:spPr/>
        <p:txBody>
          <a:bodyPr/>
          <a:lstStyle/>
          <a:p>
            <a:fld id="{39C0EAFD-05BE-4049-801D-226FD712920F}" type="slidenum">
              <a:rPr lang="en-GB" smtClean="0"/>
              <a:t>‹#›</a:t>
            </a:fld>
            <a:endParaRPr lang="en-GB"/>
          </a:p>
        </p:txBody>
      </p:sp>
    </p:spTree>
    <p:extLst>
      <p:ext uri="{BB962C8B-B14F-4D97-AF65-F5344CB8AC3E}">
        <p14:creationId xmlns:p14="http://schemas.microsoft.com/office/powerpoint/2010/main" val="40201536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6800" y="583200"/>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586800" y="1807200"/>
            <a:ext cx="5292000" cy="3671999"/>
          </a:xfrm>
          <a:prstGeom prst="rect">
            <a:avLst/>
          </a:prstGeom>
        </p:spPr>
        <p:txBody>
          <a:bodyPr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10800" y="1807200"/>
            <a:ext cx="5292000" cy="367199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7" name="Text Placeholder 5"/>
          <p:cNvSpPr>
            <a:spLocks noGrp="1"/>
          </p:cNvSpPr>
          <p:nvPr>
            <p:ph type="body" sz="quarter" idx="11"/>
          </p:nvPr>
        </p:nvSpPr>
        <p:spPr>
          <a:xfrm>
            <a:off x="586799" y="6274800"/>
            <a:ext cx="11017826" cy="382588"/>
          </a:xfrm>
        </p:spPr>
        <p:txBody>
          <a:bodyPr>
            <a:normAutofit/>
          </a:bodyPr>
          <a:lstStyle>
            <a:lvl1pPr marL="0" indent="0">
              <a:buNone/>
              <a:defRPr sz="1600"/>
            </a:lvl1pPr>
          </a:lstStyle>
          <a:p>
            <a:pPr lvl="0"/>
            <a:r>
              <a:rPr lang="en-US"/>
              <a:t>Click to edit Master text styles</a:t>
            </a:r>
          </a:p>
        </p:txBody>
      </p:sp>
    </p:spTree>
    <p:extLst>
      <p:ext uri="{BB962C8B-B14F-4D97-AF65-F5344CB8AC3E}">
        <p14:creationId xmlns:p14="http://schemas.microsoft.com/office/powerpoint/2010/main" val="32154537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86800" y="586800"/>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586799" y="1807200"/>
            <a:ext cx="5292000" cy="823912"/>
          </a:xfrm>
          <a:prstGeom prst="rect">
            <a:avLst/>
          </a:prstGeo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6799" y="2520000"/>
            <a:ext cx="5292000" cy="2962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10800" y="1807200"/>
            <a:ext cx="5292000" cy="823912"/>
          </a:xfrm>
          <a:prstGeom prst="rect">
            <a:avLst/>
          </a:prstGeo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10800" y="2520000"/>
            <a:ext cx="5292000" cy="2962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9" name="Text Placeholder 5"/>
          <p:cNvSpPr>
            <a:spLocks noGrp="1"/>
          </p:cNvSpPr>
          <p:nvPr>
            <p:ph type="body" sz="quarter" idx="11"/>
          </p:nvPr>
        </p:nvSpPr>
        <p:spPr>
          <a:xfrm>
            <a:off x="586799" y="6274800"/>
            <a:ext cx="11017826" cy="382588"/>
          </a:xfrm>
        </p:spPr>
        <p:txBody>
          <a:bodyPr>
            <a:normAutofit/>
          </a:bodyPr>
          <a:lstStyle>
            <a:lvl1pPr marL="0" indent="0">
              <a:buNone/>
              <a:defRPr sz="1600"/>
            </a:lvl1pPr>
          </a:lstStyle>
          <a:p>
            <a:pPr lvl="0"/>
            <a:r>
              <a:rPr lang="en-US"/>
              <a:t>Click to edit Master text styles</a:t>
            </a:r>
          </a:p>
        </p:txBody>
      </p:sp>
    </p:spTree>
    <p:extLst>
      <p:ext uri="{BB962C8B-B14F-4D97-AF65-F5344CB8AC3E}">
        <p14:creationId xmlns:p14="http://schemas.microsoft.com/office/powerpoint/2010/main" val="4728320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86800" y="583200"/>
            <a:ext cx="10515600" cy="586800"/>
          </a:xfrm>
          <a:prstGeom prst="rect">
            <a:avLst/>
          </a:prstGeom>
        </p:spPr>
        <p:txBody>
          <a:bodyPr/>
          <a:lstStyle/>
          <a:p>
            <a:r>
              <a:rPr lang="en-US"/>
              <a:t>Click to edit Master title style</a:t>
            </a:r>
          </a:p>
        </p:txBody>
      </p:sp>
      <p:cxnSp>
        <p:nvCxnSpPr>
          <p:cNvPr id="6" name="Straight Connector 5" descr="Line" title="Line"/>
          <p:cNvCxnSpPr/>
          <p:nvPr userDrawn="1"/>
        </p:nvCxnSpPr>
        <p:spPr>
          <a:xfrm>
            <a:off x="587375" y="6341482"/>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5" name="Text Placeholder 5"/>
          <p:cNvSpPr>
            <a:spLocks noGrp="1"/>
          </p:cNvSpPr>
          <p:nvPr>
            <p:ph type="body" sz="quarter" idx="11"/>
          </p:nvPr>
        </p:nvSpPr>
        <p:spPr>
          <a:xfrm>
            <a:off x="586799" y="6274800"/>
            <a:ext cx="11017826" cy="382588"/>
          </a:xfrm>
        </p:spPr>
        <p:txBody>
          <a:bodyPr>
            <a:normAutofit/>
          </a:bodyPr>
          <a:lstStyle>
            <a:lvl1pPr marL="0" indent="0">
              <a:buNone/>
              <a:defRPr sz="1600"/>
            </a:lvl1pPr>
          </a:lstStyle>
          <a:p>
            <a:pPr lvl="0"/>
            <a:r>
              <a:rPr lang="en-US"/>
              <a:t>Click to edit Master text styles</a:t>
            </a:r>
          </a:p>
        </p:txBody>
      </p:sp>
    </p:spTree>
    <p:extLst>
      <p:ext uri="{BB962C8B-B14F-4D97-AF65-F5344CB8AC3E}">
        <p14:creationId xmlns:p14="http://schemas.microsoft.com/office/powerpoint/2010/main" val="40069446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9186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arge type, grey background">
    <p:spTree>
      <p:nvGrpSpPr>
        <p:cNvPr id="1" name=""/>
        <p:cNvGrpSpPr/>
        <p:nvPr/>
      </p:nvGrpSpPr>
      <p:grpSpPr>
        <a:xfrm>
          <a:off x="0" y="0"/>
          <a:ext cx="0" cy="0"/>
          <a:chOff x="0" y="0"/>
          <a:chExt cx="0" cy="0"/>
        </a:xfrm>
      </p:grpSpPr>
      <p:sp>
        <p:nvSpPr>
          <p:cNvPr id="5" name="Rectangle 4" descr="Background colour" title="artefacts"/>
          <p:cNvSpPr/>
          <p:nvPr userDrawn="1"/>
        </p:nvSpPr>
        <p:spPr>
          <a:xfrm>
            <a:off x="0" y="0"/>
            <a:ext cx="12192000" cy="6858000"/>
          </a:xfrm>
          <a:prstGeom prst="rect">
            <a:avLst/>
          </a:prstGeom>
          <a:solidFill>
            <a:srgbClr val="5C5B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title"/>
          </p:nvPr>
        </p:nvSpPr>
        <p:spPr>
          <a:xfrm>
            <a:off x="586800" y="583200"/>
            <a:ext cx="10515600" cy="1116000"/>
          </a:xfrm>
        </p:spPr>
        <p:txBody>
          <a:bodyPr>
            <a:normAutofit/>
          </a:bodyPr>
          <a:lstStyle>
            <a:lvl1pPr>
              <a:defRPr sz="3600">
                <a:solidFill>
                  <a:schemeClr val="bg1"/>
                </a:solidFill>
              </a:defRPr>
            </a:lvl1pPr>
          </a:lstStyle>
          <a:p>
            <a:r>
              <a:rPr lang="en-US"/>
              <a:t>Click to edit Master title style</a:t>
            </a:r>
          </a:p>
        </p:txBody>
      </p:sp>
      <p:cxnSp>
        <p:nvCxnSpPr>
          <p:cNvPr id="3" name="Straight Connector 2"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9"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261802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arge type, turquoise background">
    <p:spTree>
      <p:nvGrpSpPr>
        <p:cNvPr id="1" name=""/>
        <p:cNvGrpSpPr/>
        <p:nvPr/>
      </p:nvGrpSpPr>
      <p:grpSpPr>
        <a:xfrm>
          <a:off x="0" y="0"/>
          <a:ext cx="0" cy="0"/>
          <a:chOff x="0" y="0"/>
          <a:chExt cx="0" cy="0"/>
        </a:xfrm>
      </p:grpSpPr>
      <p:sp>
        <p:nvSpPr>
          <p:cNvPr id="3" name="Rectangle 2" descr="Background colour" title="artefacts"/>
          <p:cNvSpPr/>
          <p:nvPr userDrawn="1"/>
        </p:nvSpPr>
        <p:spPr>
          <a:xfrm>
            <a:off x="0" y="0"/>
            <a:ext cx="12192000" cy="6858000"/>
          </a:xfrm>
          <a:prstGeom prst="rect">
            <a:avLst/>
          </a:prstGeom>
          <a:solidFill>
            <a:srgbClr val="0096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27B0F"/>
              </a:solidFill>
            </a:endParaRPr>
          </a:p>
        </p:txBody>
      </p:sp>
      <p:sp>
        <p:nvSpPr>
          <p:cNvPr id="4" name="Title 1"/>
          <p:cNvSpPr>
            <a:spLocks noGrp="1"/>
          </p:cNvSpPr>
          <p:nvPr>
            <p:ph type="title"/>
          </p:nvPr>
        </p:nvSpPr>
        <p:spPr>
          <a:xfrm>
            <a:off x="586800" y="583200"/>
            <a:ext cx="10515600" cy="1116000"/>
          </a:xfrm>
        </p:spPr>
        <p:txBody>
          <a:bodyPr>
            <a:normAutofit/>
          </a:bodyPr>
          <a:lstStyle>
            <a:lvl1pPr>
              <a:defRPr sz="3600">
                <a:solidFill>
                  <a:schemeClr val="bg1"/>
                </a:solidFill>
              </a:defRPr>
            </a:lvl1pPr>
          </a:lstStyle>
          <a:p>
            <a:r>
              <a:rPr lang="en-US"/>
              <a:t>Click to edit Master title style</a:t>
            </a:r>
          </a:p>
        </p:txBody>
      </p:sp>
      <p:cxnSp>
        <p:nvCxnSpPr>
          <p:cNvPr id="5" name="Straight Connector 4" descr="Line" title="Line"/>
          <p:cNvCxnSpPr/>
          <p:nvPr userDrawn="1"/>
        </p:nvCxnSpPr>
        <p:spPr>
          <a:xfrm>
            <a:off x="587375" y="6129338"/>
            <a:ext cx="1101725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3356006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ig pip on grey background">
    <p:spTree>
      <p:nvGrpSpPr>
        <p:cNvPr id="1" name=""/>
        <p:cNvGrpSpPr/>
        <p:nvPr/>
      </p:nvGrpSpPr>
      <p:grpSpPr>
        <a:xfrm>
          <a:off x="0" y="0"/>
          <a:ext cx="0" cy="0"/>
          <a:chOff x="0" y="0"/>
          <a:chExt cx="0" cy="0"/>
        </a:xfrm>
      </p:grpSpPr>
      <p:sp>
        <p:nvSpPr>
          <p:cNvPr id="3" name="Rectangle 2" descr="Background colour" title="artefacts"/>
          <p:cNvSpPr/>
          <p:nvPr userDrawn="1"/>
        </p:nvSpPr>
        <p:spPr>
          <a:xfrm>
            <a:off x="0" y="0"/>
            <a:ext cx="12192000" cy="6858000"/>
          </a:xfrm>
          <a:prstGeom prst="rect">
            <a:avLst/>
          </a:prstGeom>
          <a:solidFill>
            <a:srgbClr val="5C5B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586800" y="583200"/>
            <a:ext cx="5495023" cy="1116000"/>
          </a:xfrm>
        </p:spPr>
        <p:txBody>
          <a:bodyPr>
            <a:normAutofit/>
          </a:bodyPr>
          <a:lstStyle>
            <a:lvl1pPr>
              <a:defRPr sz="3600">
                <a:solidFill>
                  <a:schemeClr val="bg1"/>
                </a:solidFill>
              </a:defRPr>
            </a:lvl1pPr>
          </a:lstStyle>
          <a:p>
            <a:r>
              <a:rPr lang="en-US"/>
              <a:t>Click to edit Master title style</a:t>
            </a:r>
          </a:p>
        </p:txBody>
      </p:sp>
      <p:cxnSp>
        <p:nvCxnSpPr>
          <p:cNvPr id="5" name="Straight Connector 4"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a:t>Click to edit Master text styles</a:t>
            </a:r>
          </a:p>
        </p:txBody>
      </p:sp>
      <p:pic>
        <p:nvPicPr>
          <p:cNvPr id="8" name="Picture 7" descr="Decorative shape holding statistic or key information" title="Decorative shap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08775" y="584200"/>
            <a:ext cx="4897437" cy="4897437"/>
          </a:xfrm>
          <a:prstGeom prst="rect">
            <a:avLst/>
          </a:prstGeom>
        </p:spPr>
      </p:pic>
      <p:sp>
        <p:nvSpPr>
          <p:cNvPr id="10" name="Text Placeholder 9"/>
          <p:cNvSpPr>
            <a:spLocks noGrp="1"/>
          </p:cNvSpPr>
          <p:nvPr>
            <p:ph type="body" sz="quarter" idx="12"/>
          </p:nvPr>
        </p:nvSpPr>
        <p:spPr>
          <a:xfrm>
            <a:off x="6708775" y="583200"/>
            <a:ext cx="4895850" cy="4898437"/>
          </a:xfrm>
        </p:spPr>
        <p:txBody>
          <a:bodyPr anchor="ctr" anchorCtr="0"/>
          <a:lstStyle>
            <a:lvl1pPr marL="0" indent="0" algn="ctr">
              <a:buNone/>
              <a:defRPr b="1">
                <a:solidFill>
                  <a:schemeClr val="bg1"/>
                </a:solidFill>
              </a:defRPr>
            </a:lvl1pPr>
            <a:lvl2pPr marL="457200" indent="0">
              <a:buNone/>
              <a:defRPr b="1"/>
            </a:lvl2pPr>
            <a:lvl3pPr marL="914400" indent="0">
              <a:buNone/>
              <a:defRPr b="1"/>
            </a:lvl3pPr>
            <a:lvl4pPr marL="1371600" indent="0">
              <a:buNone/>
              <a:defRPr b="1"/>
            </a:lvl4pPr>
            <a:lvl5pPr marL="1828800" indent="0">
              <a:buNone/>
              <a:defRPr b="1"/>
            </a:lvl5pPr>
          </a:lstStyle>
          <a:p>
            <a:pPr lvl="0"/>
            <a:r>
              <a:rPr lang="en-US"/>
              <a:t>Click to edit</a:t>
            </a:r>
          </a:p>
          <a:p>
            <a:pPr lvl="0"/>
            <a:r>
              <a:rPr lang="en-US"/>
              <a:t>Master text</a:t>
            </a:r>
          </a:p>
          <a:p>
            <a:pPr lvl="0"/>
            <a:r>
              <a:rPr lang="en-US"/>
              <a:t>styles</a:t>
            </a:r>
          </a:p>
        </p:txBody>
      </p:sp>
    </p:spTree>
    <p:extLst>
      <p:ext uri="{BB962C8B-B14F-4D97-AF65-F5344CB8AC3E}">
        <p14:creationId xmlns:p14="http://schemas.microsoft.com/office/powerpoint/2010/main" val="16559571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ig pip on white background">
    <p:spTree>
      <p:nvGrpSpPr>
        <p:cNvPr id="1" name=""/>
        <p:cNvGrpSpPr/>
        <p:nvPr/>
      </p:nvGrpSpPr>
      <p:grpSpPr>
        <a:xfrm>
          <a:off x="0" y="0"/>
          <a:ext cx="0" cy="0"/>
          <a:chOff x="0" y="0"/>
          <a:chExt cx="0" cy="0"/>
        </a:xfrm>
      </p:grpSpPr>
      <p:sp>
        <p:nvSpPr>
          <p:cNvPr id="4" name="Title 1"/>
          <p:cNvSpPr>
            <a:spLocks noGrp="1"/>
          </p:cNvSpPr>
          <p:nvPr>
            <p:ph type="title"/>
          </p:nvPr>
        </p:nvSpPr>
        <p:spPr>
          <a:xfrm>
            <a:off x="586800" y="583200"/>
            <a:ext cx="5495023" cy="1116000"/>
          </a:xfrm>
        </p:spPr>
        <p:txBody>
          <a:bodyPr>
            <a:normAutofit/>
          </a:bodyPr>
          <a:lstStyle>
            <a:lvl1pPr>
              <a:defRPr sz="3600">
                <a:solidFill>
                  <a:srgbClr val="5C5B5A"/>
                </a:solidFill>
              </a:defRPr>
            </a:lvl1pPr>
          </a:lstStyle>
          <a:p>
            <a:r>
              <a:rPr lang="en-US"/>
              <a:t>Click to edit Master title style</a:t>
            </a:r>
          </a:p>
        </p:txBody>
      </p:sp>
      <p:cxnSp>
        <p:nvCxnSpPr>
          <p:cNvPr id="5" name="Straight Connector 4"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rgbClr val="5C5B5A"/>
                </a:solidFill>
              </a:defRPr>
            </a:lvl1pPr>
          </a:lstStyle>
          <a:p>
            <a:pPr lvl="0"/>
            <a:r>
              <a:rPr lang="en-US"/>
              <a:t>Click to edit Master text styles</a:t>
            </a:r>
          </a:p>
        </p:txBody>
      </p:sp>
      <p:pic>
        <p:nvPicPr>
          <p:cNvPr id="7" name="Picture 6" descr="Decorative shape holding statistic or key information" title="Decorative shap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08775" y="584200"/>
            <a:ext cx="4897437" cy="4897437"/>
          </a:xfrm>
          <a:prstGeom prst="rect">
            <a:avLst/>
          </a:prstGeom>
        </p:spPr>
      </p:pic>
      <p:sp>
        <p:nvSpPr>
          <p:cNvPr id="8" name="Text Placeholder 9"/>
          <p:cNvSpPr>
            <a:spLocks noGrp="1"/>
          </p:cNvSpPr>
          <p:nvPr>
            <p:ph type="body" sz="quarter" idx="12"/>
          </p:nvPr>
        </p:nvSpPr>
        <p:spPr>
          <a:xfrm>
            <a:off x="6708775" y="583200"/>
            <a:ext cx="4895850" cy="4898437"/>
          </a:xfrm>
        </p:spPr>
        <p:txBody>
          <a:bodyPr anchor="ctr" anchorCtr="0"/>
          <a:lstStyle>
            <a:lvl1pPr marL="0" indent="0" algn="ctr">
              <a:buNone/>
              <a:defRPr b="1">
                <a:solidFill>
                  <a:schemeClr val="bg1"/>
                </a:solidFill>
              </a:defRPr>
            </a:lvl1pPr>
            <a:lvl2pPr marL="457200" indent="0">
              <a:buNone/>
              <a:defRPr b="1"/>
            </a:lvl2pPr>
            <a:lvl3pPr marL="914400" indent="0">
              <a:buNone/>
              <a:defRPr b="1"/>
            </a:lvl3pPr>
            <a:lvl4pPr marL="1371600" indent="0">
              <a:buNone/>
              <a:defRPr b="1"/>
            </a:lvl4pPr>
            <a:lvl5pPr marL="1828800" indent="0">
              <a:buNone/>
              <a:defRPr b="1"/>
            </a:lvl5pPr>
          </a:lstStyle>
          <a:p>
            <a:pPr lvl="0"/>
            <a:r>
              <a:rPr lang="en-US"/>
              <a:t>Click to edit</a:t>
            </a:r>
          </a:p>
          <a:p>
            <a:pPr lvl="0"/>
            <a:r>
              <a:rPr lang="en-US"/>
              <a:t>Master text</a:t>
            </a:r>
          </a:p>
          <a:p>
            <a:pPr lvl="0"/>
            <a:r>
              <a:rPr lang="en-US"/>
              <a:t>styles</a:t>
            </a:r>
          </a:p>
        </p:txBody>
      </p:sp>
    </p:spTree>
    <p:extLst>
      <p:ext uri="{BB962C8B-B14F-4D97-AF65-F5344CB8AC3E}">
        <p14:creationId xmlns:p14="http://schemas.microsoft.com/office/powerpoint/2010/main" val="2772108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ig pip on turquoise background">
    <p:spTree>
      <p:nvGrpSpPr>
        <p:cNvPr id="1" name=""/>
        <p:cNvGrpSpPr/>
        <p:nvPr/>
      </p:nvGrpSpPr>
      <p:grpSpPr>
        <a:xfrm>
          <a:off x="0" y="0"/>
          <a:ext cx="0" cy="0"/>
          <a:chOff x="0" y="0"/>
          <a:chExt cx="0" cy="0"/>
        </a:xfrm>
      </p:grpSpPr>
      <p:sp>
        <p:nvSpPr>
          <p:cNvPr id="3" name="Rectangle 2" descr="Background colour" title="artefacts"/>
          <p:cNvSpPr/>
          <p:nvPr userDrawn="1"/>
        </p:nvSpPr>
        <p:spPr>
          <a:xfrm>
            <a:off x="0" y="0"/>
            <a:ext cx="12192000" cy="6858000"/>
          </a:xfrm>
          <a:prstGeom prst="rect">
            <a:avLst/>
          </a:prstGeom>
          <a:solidFill>
            <a:srgbClr val="33B0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08625" y="585637"/>
            <a:ext cx="4896000" cy="4896000"/>
          </a:xfrm>
          <a:prstGeom prst="rect">
            <a:avLst/>
          </a:prstGeom>
        </p:spPr>
      </p:pic>
      <p:sp>
        <p:nvSpPr>
          <p:cNvPr id="5" name="Title 1"/>
          <p:cNvSpPr>
            <a:spLocks noGrp="1"/>
          </p:cNvSpPr>
          <p:nvPr>
            <p:ph type="title"/>
          </p:nvPr>
        </p:nvSpPr>
        <p:spPr>
          <a:xfrm>
            <a:off x="586800" y="583200"/>
            <a:ext cx="5495023" cy="1116000"/>
          </a:xfrm>
        </p:spPr>
        <p:txBody>
          <a:bodyPr>
            <a:normAutofit/>
          </a:bodyPr>
          <a:lstStyle>
            <a:lvl1pPr>
              <a:defRPr sz="3600">
                <a:solidFill>
                  <a:schemeClr val="bg1"/>
                </a:solidFill>
              </a:defRPr>
            </a:lvl1pPr>
          </a:lstStyle>
          <a:p>
            <a:r>
              <a:rPr lang="en-US"/>
              <a:t>Click to edit Master title style</a:t>
            </a:r>
          </a:p>
        </p:txBody>
      </p:sp>
      <p:cxnSp>
        <p:nvCxnSpPr>
          <p:cNvPr id="6" name="Straight Connector 5" descr="Line" title="Line"/>
          <p:cNvCxnSpPr/>
          <p:nvPr userDrawn="1"/>
        </p:nvCxnSpPr>
        <p:spPr>
          <a:xfrm>
            <a:off x="587375" y="6129338"/>
            <a:ext cx="1101725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a:t>Click to edit Master text styles</a:t>
            </a:r>
          </a:p>
        </p:txBody>
      </p:sp>
      <p:sp>
        <p:nvSpPr>
          <p:cNvPr id="8" name="Text Placeholder 9"/>
          <p:cNvSpPr>
            <a:spLocks noGrp="1"/>
          </p:cNvSpPr>
          <p:nvPr>
            <p:ph type="body" sz="quarter" idx="12"/>
          </p:nvPr>
        </p:nvSpPr>
        <p:spPr>
          <a:xfrm>
            <a:off x="6708775" y="583200"/>
            <a:ext cx="4895850" cy="4898437"/>
          </a:xfrm>
        </p:spPr>
        <p:txBody>
          <a:bodyPr anchor="ctr" anchorCtr="0"/>
          <a:lstStyle>
            <a:lvl1pPr marL="0" indent="0" algn="ctr">
              <a:buNone/>
              <a:defRPr b="1">
                <a:solidFill>
                  <a:schemeClr val="bg1"/>
                </a:solidFill>
              </a:defRPr>
            </a:lvl1pPr>
            <a:lvl2pPr marL="457200" indent="0">
              <a:buNone/>
              <a:defRPr b="1"/>
            </a:lvl2pPr>
            <a:lvl3pPr marL="914400" indent="0">
              <a:buNone/>
              <a:defRPr b="1"/>
            </a:lvl3pPr>
            <a:lvl4pPr marL="1371600" indent="0">
              <a:buNone/>
              <a:defRPr b="1"/>
            </a:lvl4pPr>
            <a:lvl5pPr marL="1828800" indent="0">
              <a:buNone/>
              <a:defRPr b="1"/>
            </a:lvl5pPr>
          </a:lstStyle>
          <a:p>
            <a:pPr lvl="0"/>
            <a:r>
              <a:rPr lang="en-US"/>
              <a:t>Click to edit</a:t>
            </a:r>
          </a:p>
          <a:p>
            <a:pPr lvl="0"/>
            <a:r>
              <a:rPr lang="en-US"/>
              <a:t>Master text</a:t>
            </a:r>
          </a:p>
          <a:p>
            <a:pPr lvl="0"/>
            <a:r>
              <a:rPr lang="en-US"/>
              <a:t>styles</a:t>
            </a:r>
          </a:p>
        </p:txBody>
      </p:sp>
    </p:spTree>
    <p:extLst>
      <p:ext uri="{BB962C8B-B14F-4D97-AF65-F5344CB8AC3E}">
        <p14:creationId xmlns:p14="http://schemas.microsoft.com/office/powerpoint/2010/main" val="12070724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arge type with imag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6706800" y="583200"/>
            <a:ext cx="4896000" cy="4896000"/>
          </a:xfrm>
          <a:noFill/>
        </p:spPr>
        <p:txBody>
          <a:bodyPr/>
          <a:lstStyle/>
          <a:p>
            <a:endParaRPr lang="en-US"/>
          </a:p>
        </p:txBody>
      </p:sp>
      <p:sp>
        <p:nvSpPr>
          <p:cNvPr id="5" name="Title 1"/>
          <p:cNvSpPr>
            <a:spLocks noGrp="1"/>
          </p:cNvSpPr>
          <p:nvPr>
            <p:ph type="title"/>
          </p:nvPr>
        </p:nvSpPr>
        <p:spPr>
          <a:xfrm>
            <a:off x="586800" y="583200"/>
            <a:ext cx="5495023" cy="1116000"/>
          </a:xfrm>
        </p:spPr>
        <p:txBody>
          <a:bodyPr>
            <a:normAutofit/>
          </a:bodyPr>
          <a:lstStyle>
            <a:lvl1pPr>
              <a:defRPr sz="3600">
                <a:solidFill>
                  <a:srgbClr val="5C5B5A"/>
                </a:solidFill>
              </a:defRPr>
            </a:lvl1pPr>
          </a:lstStyle>
          <a:p>
            <a:r>
              <a:rPr lang="en-US"/>
              <a:t>Click to edit Master title style</a:t>
            </a:r>
          </a:p>
        </p:txBody>
      </p:sp>
      <p:cxnSp>
        <p:nvCxnSpPr>
          <p:cNvPr id="6" name="Straight Connector 5"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7"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rgbClr val="5C5B5A"/>
                </a:solidFill>
              </a:defRPr>
            </a:lvl1pPr>
          </a:lstStyle>
          <a:p>
            <a:pPr lvl="0"/>
            <a:r>
              <a:rPr lang="en-US"/>
              <a:t>Click to edit Master text styles</a:t>
            </a:r>
          </a:p>
        </p:txBody>
      </p:sp>
    </p:spTree>
    <p:extLst>
      <p:ext uri="{BB962C8B-B14F-4D97-AF65-F5344CB8AC3E}">
        <p14:creationId xmlns:p14="http://schemas.microsoft.com/office/powerpoint/2010/main" val="682560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D2DBC-4754-2A37-4928-6BF0AEB30E5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D5CCEC2-4B5B-374C-1FC0-46B4D756BC6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72B927B-5964-7196-EC6F-C0B7FA0A8450}"/>
              </a:ext>
            </a:extLst>
          </p:cNvPr>
          <p:cNvSpPr>
            <a:spLocks noGrp="1"/>
          </p:cNvSpPr>
          <p:nvPr>
            <p:ph type="dt" sz="half" idx="10"/>
          </p:nvPr>
        </p:nvSpPr>
        <p:spPr/>
        <p:txBody>
          <a:bodyPr/>
          <a:lstStyle/>
          <a:p>
            <a:fld id="{E4CF0BE3-6A8D-4984-B760-ED0626AB0082}" type="datetimeFigureOut">
              <a:rPr lang="en-GB" smtClean="0"/>
              <a:t>09/05/2023</a:t>
            </a:fld>
            <a:endParaRPr lang="en-GB"/>
          </a:p>
        </p:txBody>
      </p:sp>
      <p:sp>
        <p:nvSpPr>
          <p:cNvPr id="5" name="Footer Placeholder 4">
            <a:extLst>
              <a:ext uri="{FF2B5EF4-FFF2-40B4-BE49-F238E27FC236}">
                <a16:creationId xmlns:a16="http://schemas.microsoft.com/office/drawing/2014/main" id="{EBE7518F-139E-3F3C-CD79-31E90672AA4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10A66CA-328C-FC4D-CA1D-493309B986D8}"/>
              </a:ext>
            </a:extLst>
          </p:cNvPr>
          <p:cNvSpPr>
            <a:spLocks noGrp="1"/>
          </p:cNvSpPr>
          <p:nvPr>
            <p:ph type="sldNum" sz="quarter" idx="12"/>
          </p:nvPr>
        </p:nvSpPr>
        <p:spPr/>
        <p:txBody>
          <a:bodyPr/>
          <a:lstStyle/>
          <a:p>
            <a:fld id="{39C0EAFD-05BE-4049-801D-226FD712920F}" type="slidenum">
              <a:rPr lang="en-GB" smtClean="0"/>
              <a:t>‹#›</a:t>
            </a:fld>
            <a:endParaRPr lang="en-GB"/>
          </a:p>
        </p:txBody>
      </p:sp>
    </p:spTree>
    <p:extLst>
      <p:ext uri="{BB962C8B-B14F-4D97-AF65-F5344CB8AC3E}">
        <p14:creationId xmlns:p14="http://schemas.microsoft.com/office/powerpoint/2010/main" val="20934690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ip background, turquoise background">
    <p:spTree>
      <p:nvGrpSpPr>
        <p:cNvPr id="1" name=""/>
        <p:cNvGrpSpPr/>
        <p:nvPr/>
      </p:nvGrpSpPr>
      <p:grpSpPr>
        <a:xfrm>
          <a:off x="0" y="0"/>
          <a:ext cx="0" cy="0"/>
          <a:chOff x="0" y="0"/>
          <a:chExt cx="0" cy="0"/>
        </a:xfrm>
      </p:grpSpPr>
      <p:sp>
        <p:nvSpPr>
          <p:cNvPr id="3" name="Rectangle 2" descr="Background colour" title="Background colour"/>
          <p:cNvSpPr/>
          <p:nvPr userDrawn="1"/>
        </p:nvSpPr>
        <p:spPr>
          <a:xfrm>
            <a:off x="0" y="0"/>
            <a:ext cx="12192000" cy="6858000"/>
          </a:xfrm>
          <a:prstGeom prst="rect">
            <a:avLst/>
          </a:prstGeom>
          <a:solidFill>
            <a:srgbClr val="33B0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56700" y="1757366"/>
            <a:ext cx="3724272" cy="3724272"/>
          </a:xfrm>
          <a:prstGeom prst="rect">
            <a:avLst/>
          </a:prstGeom>
        </p:spPr>
      </p:pic>
      <p:cxnSp>
        <p:nvCxnSpPr>
          <p:cNvPr id="5" name="Straight Connector 4" descr="Line" title="Line"/>
          <p:cNvCxnSpPr/>
          <p:nvPr userDrawn="1"/>
        </p:nvCxnSpPr>
        <p:spPr>
          <a:xfrm>
            <a:off x="587375" y="6129338"/>
            <a:ext cx="1101725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84019" y="590069"/>
            <a:ext cx="4897440" cy="4897440"/>
          </a:xfrm>
          <a:prstGeom prst="rect">
            <a:avLst/>
          </a:prstGeom>
        </p:spPr>
      </p:pic>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23964" y="-2445230"/>
            <a:ext cx="7932739" cy="7932739"/>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156700" y="584199"/>
            <a:ext cx="2454589" cy="2454589"/>
          </a:xfrm>
          <a:prstGeom prst="rect">
            <a:avLst/>
          </a:prstGeom>
        </p:spPr>
      </p:pic>
      <p:sp>
        <p:nvSpPr>
          <p:cNvPr id="9" name="Title 1"/>
          <p:cNvSpPr>
            <a:spLocks noGrp="1"/>
          </p:cNvSpPr>
          <p:nvPr>
            <p:ph type="title"/>
          </p:nvPr>
        </p:nvSpPr>
        <p:spPr>
          <a:xfrm>
            <a:off x="586800" y="583200"/>
            <a:ext cx="5495023" cy="1116000"/>
          </a:xfrm>
        </p:spPr>
        <p:txBody>
          <a:bodyPr>
            <a:normAutofit/>
          </a:bodyPr>
          <a:lstStyle>
            <a:lvl1pPr>
              <a:defRPr sz="3600">
                <a:solidFill>
                  <a:schemeClr val="bg1"/>
                </a:solidFill>
              </a:defRPr>
            </a:lvl1pPr>
          </a:lstStyle>
          <a:p>
            <a:r>
              <a:rPr lang="en-US"/>
              <a:t>Click to edit Master title style</a:t>
            </a:r>
          </a:p>
        </p:txBody>
      </p:sp>
      <p:sp>
        <p:nvSpPr>
          <p:cNvPr id="10"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5542117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ip background, grey background">
    <p:spTree>
      <p:nvGrpSpPr>
        <p:cNvPr id="1" name=""/>
        <p:cNvGrpSpPr/>
        <p:nvPr/>
      </p:nvGrpSpPr>
      <p:grpSpPr>
        <a:xfrm>
          <a:off x="0" y="0"/>
          <a:ext cx="0" cy="0"/>
          <a:chOff x="0" y="0"/>
          <a:chExt cx="0" cy="0"/>
        </a:xfrm>
      </p:grpSpPr>
      <p:sp>
        <p:nvSpPr>
          <p:cNvPr id="3" name="Rectangle 2" descr="Background colour" title="Background colour"/>
          <p:cNvSpPr/>
          <p:nvPr userDrawn="1"/>
        </p:nvSpPr>
        <p:spPr>
          <a:xfrm>
            <a:off x="0" y="0"/>
            <a:ext cx="12192000" cy="6858000"/>
          </a:xfrm>
          <a:prstGeom prst="rect">
            <a:avLst/>
          </a:prstGeom>
          <a:solidFill>
            <a:srgbClr val="5C5B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56700" y="1757366"/>
            <a:ext cx="3724272" cy="3724272"/>
          </a:xfrm>
          <a:prstGeom prst="rect">
            <a:avLst/>
          </a:prstGeom>
        </p:spPr>
      </p:pic>
      <p:cxnSp>
        <p:nvCxnSpPr>
          <p:cNvPr id="5" name="Straight Connector 4" descr="Line" title="Line"/>
          <p:cNvCxnSpPr/>
          <p:nvPr userDrawn="1"/>
        </p:nvCxnSpPr>
        <p:spPr>
          <a:xfrm>
            <a:off x="587375" y="6129338"/>
            <a:ext cx="11017250" cy="0"/>
          </a:xfrm>
          <a:prstGeom prst="line">
            <a:avLst/>
          </a:prstGeom>
          <a:ln w="38100">
            <a:solidFill>
              <a:srgbClr val="33B0A6"/>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84019" y="590069"/>
            <a:ext cx="4897440" cy="4897440"/>
          </a:xfrm>
          <a:prstGeom prst="rect">
            <a:avLst/>
          </a:prstGeom>
        </p:spPr>
      </p:pic>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23964" y="-2445230"/>
            <a:ext cx="7932739" cy="7932739"/>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156700" y="584199"/>
            <a:ext cx="2454589" cy="2454589"/>
          </a:xfrm>
          <a:prstGeom prst="rect">
            <a:avLst/>
          </a:prstGeom>
        </p:spPr>
      </p:pic>
      <p:sp>
        <p:nvSpPr>
          <p:cNvPr id="9" name="Title 1"/>
          <p:cNvSpPr>
            <a:spLocks noGrp="1"/>
          </p:cNvSpPr>
          <p:nvPr>
            <p:ph type="title"/>
          </p:nvPr>
        </p:nvSpPr>
        <p:spPr>
          <a:xfrm>
            <a:off x="586800" y="583200"/>
            <a:ext cx="5495023" cy="1116000"/>
          </a:xfrm>
        </p:spPr>
        <p:txBody>
          <a:bodyPr>
            <a:normAutofit/>
          </a:bodyPr>
          <a:lstStyle>
            <a:lvl1pPr>
              <a:defRPr sz="3600">
                <a:solidFill>
                  <a:schemeClr val="bg1"/>
                </a:solidFill>
              </a:defRPr>
            </a:lvl1pPr>
          </a:lstStyle>
          <a:p>
            <a:r>
              <a:rPr lang="en-US"/>
              <a:t>Click to edit Master title style</a:t>
            </a:r>
          </a:p>
        </p:txBody>
      </p:sp>
      <p:sp>
        <p:nvSpPr>
          <p:cNvPr id="10"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4812797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3" name="Picture Placeholder 3"/>
          <p:cNvSpPr>
            <a:spLocks noGrp="1"/>
          </p:cNvSpPr>
          <p:nvPr>
            <p:ph type="pic" sz="quarter" idx="10"/>
          </p:nvPr>
        </p:nvSpPr>
        <p:spPr>
          <a:xfrm>
            <a:off x="5484624" y="0"/>
            <a:ext cx="6707375" cy="6858000"/>
          </a:xfrm>
          <a:noFill/>
        </p:spPr>
        <p:txBody>
          <a:bodyPr/>
          <a:lstStyle/>
          <a:p>
            <a:endParaRPr lang="en-US"/>
          </a:p>
        </p:txBody>
      </p:sp>
      <p:sp>
        <p:nvSpPr>
          <p:cNvPr id="4" name="Title 1"/>
          <p:cNvSpPr>
            <a:spLocks noGrp="1"/>
          </p:cNvSpPr>
          <p:nvPr>
            <p:ph type="title"/>
          </p:nvPr>
        </p:nvSpPr>
        <p:spPr>
          <a:xfrm>
            <a:off x="586800" y="583200"/>
            <a:ext cx="4320000" cy="1116000"/>
          </a:xfrm>
        </p:spPr>
        <p:txBody>
          <a:bodyPr>
            <a:normAutofit/>
          </a:bodyPr>
          <a:lstStyle>
            <a:lvl1pPr>
              <a:defRPr sz="3600">
                <a:solidFill>
                  <a:srgbClr val="5C5B5A"/>
                </a:solidFill>
              </a:defRPr>
            </a:lvl1pPr>
          </a:lstStyle>
          <a:p>
            <a:r>
              <a:rPr lang="en-US"/>
              <a:t>Click to edit Master title style</a:t>
            </a:r>
          </a:p>
        </p:txBody>
      </p: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rgbClr val="5C5B5A"/>
                </a:solidFill>
              </a:defRPr>
            </a:lvl1pPr>
          </a:lstStyle>
          <a:p>
            <a:pPr lvl="0"/>
            <a:r>
              <a:rPr lang="en-US"/>
              <a:t>Click to edit Master text styles</a:t>
            </a:r>
          </a:p>
        </p:txBody>
      </p:sp>
      <p:cxnSp>
        <p:nvCxnSpPr>
          <p:cNvPr id="5" name="Straight Connector 4"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78601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p pattern on whit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587375" y="2136267"/>
            <a:ext cx="11024774" cy="4137533"/>
          </a:xfrm>
          <a:prstGeom prst="rect">
            <a:avLst/>
          </a:prstGeom>
        </p:spPr>
      </p:pic>
      <p:sp>
        <p:nvSpPr>
          <p:cNvPr id="5" name="Title 1"/>
          <p:cNvSpPr>
            <a:spLocks noGrp="1"/>
          </p:cNvSpPr>
          <p:nvPr>
            <p:ph type="title"/>
          </p:nvPr>
        </p:nvSpPr>
        <p:spPr>
          <a:xfrm>
            <a:off x="586800" y="583200"/>
            <a:ext cx="10515600" cy="586800"/>
          </a:xfrm>
          <a:prstGeom prst="rect">
            <a:avLst/>
          </a:prstGeom>
        </p:spPr>
        <p:txBody>
          <a:bodyPr>
            <a:normAutofit/>
          </a:bodyPr>
          <a:lstStyle>
            <a:lvl1pPr>
              <a:defRPr sz="3600"/>
            </a:lvl1pPr>
          </a:lstStyle>
          <a:p>
            <a:r>
              <a:rPr lang="en-US"/>
              <a:t>Click to edit Master title style</a:t>
            </a:r>
          </a:p>
        </p:txBody>
      </p:sp>
    </p:spTree>
    <p:extLst>
      <p:ext uri="{BB962C8B-B14F-4D97-AF65-F5344CB8AC3E}">
        <p14:creationId xmlns:p14="http://schemas.microsoft.com/office/powerpoint/2010/main" val="42677134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79E9FAB8-EBFA-425C-9C6D-0243AE8AABF0}"/>
              </a:ext>
            </a:extLst>
          </p:cNvPr>
          <p:cNvGraphicFramePr>
            <a:graphicFrameLocks noChangeAspect="1"/>
          </p:cNvGraphicFramePr>
          <p:nvPr userDrawn="1">
            <p:custDataLst>
              <p:tags r:id="rId1"/>
            </p:custDataLst>
            <p:extLst>
              <p:ext uri="{D42A27DB-BD31-4B8C-83A1-F6EECF244321}">
                <p14:modId xmlns:p14="http://schemas.microsoft.com/office/powerpoint/2010/main" val="41402687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16" imgH="318" progId="TCLayout.ActiveDocument.1">
                  <p:embed/>
                </p:oleObj>
              </mc:Choice>
              <mc:Fallback>
                <p:oleObj name="think-cell Slide" r:id="rId3" imgW="316" imgH="318" progId="TCLayout.ActiveDocument.1">
                  <p:embed/>
                  <p:pic>
                    <p:nvPicPr>
                      <p:cNvPr id="8" name="Object 7" hidden="1">
                        <a:extLst>
                          <a:ext uri="{FF2B5EF4-FFF2-40B4-BE49-F238E27FC236}">
                            <a16:creationId xmlns:a16="http://schemas.microsoft.com/office/drawing/2014/main" id="{79E9FAB8-EBFA-425C-9C6D-0243AE8AABF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CAA1876-46FA-440E-A015-60CCD9D877B1}"/>
              </a:ext>
            </a:extLst>
          </p:cNvPr>
          <p:cNvSpPr>
            <a:spLocks noGrp="1" noChangeAspect="1"/>
          </p:cNvSpPr>
          <p:nvPr>
            <p:ph type="title"/>
          </p:nvPr>
        </p:nvSpPr>
        <p:spPr>
          <a:xfrm>
            <a:off x="359757" y="136525"/>
            <a:ext cx="28678937" cy="923330"/>
          </a:xfrm>
        </p:spPr>
        <p:txBody>
          <a:bodyPr vert="horz">
            <a:noAutofit/>
          </a:bodyPr>
          <a:lstStyle>
            <a:lvl1pPr>
              <a:lnSpc>
                <a:spcPct val="100000"/>
              </a:lnSpc>
              <a:defRPr/>
            </a:lvl1pPr>
          </a:lstStyle>
          <a:p>
            <a:r>
              <a:rPr lang="en-US"/>
              <a:t>Click to edit Master title style</a:t>
            </a:r>
            <a:endParaRPr lang="en-IN"/>
          </a:p>
        </p:txBody>
      </p:sp>
      <p:sp>
        <p:nvSpPr>
          <p:cNvPr id="5" name="Text Placeholder 4">
            <a:extLst>
              <a:ext uri="{FF2B5EF4-FFF2-40B4-BE49-F238E27FC236}">
                <a16:creationId xmlns:a16="http://schemas.microsoft.com/office/drawing/2014/main" id="{802D3927-608A-4226-8AE9-B31DBD09E932}"/>
              </a:ext>
            </a:extLst>
          </p:cNvPr>
          <p:cNvSpPr>
            <a:spLocks noGrp="1"/>
          </p:cNvSpPr>
          <p:nvPr>
            <p:ph type="body" sz="quarter" idx="11"/>
          </p:nvPr>
        </p:nvSpPr>
        <p:spPr>
          <a:xfrm>
            <a:off x="359756" y="1141730"/>
            <a:ext cx="5317144" cy="5068570"/>
          </a:xfrm>
        </p:spPr>
        <p:txBody>
          <a:bodyPr>
            <a:normAutofit/>
          </a:bodyPr>
          <a:lstStyle>
            <a:lvl1pPr marL="0" indent="0">
              <a:lnSpc>
                <a:spcPct val="130000"/>
              </a:lnSpc>
              <a:spcBef>
                <a:spcPts val="1000"/>
              </a:spcBef>
              <a:spcAft>
                <a:spcPts val="1000"/>
              </a:spcAft>
              <a:buNone/>
              <a:defRPr lang="en-IN" sz="1800" kern="1200" dirty="0">
                <a:solidFill>
                  <a:schemeClr val="tx1"/>
                </a:solidFill>
                <a:latin typeface="+mn-lt"/>
                <a:ea typeface="+mn-ea"/>
                <a:cs typeface="+mn-cs"/>
              </a:defRPr>
            </a:lvl1pPr>
            <a:lvl2pPr marL="457200" indent="0">
              <a:spcBef>
                <a:spcPts val="600"/>
              </a:spcBef>
              <a:spcAft>
                <a:spcPts val="600"/>
              </a:spcAft>
              <a:buNone/>
              <a:defRPr sz="1800"/>
            </a:lvl2pPr>
            <a:lvl3pPr marL="914400" indent="0">
              <a:spcBef>
                <a:spcPts val="600"/>
              </a:spcBef>
              <a:spcAft>
                <a:spcPts val="600"/>
              </a:spcAft>
              <a:buNone/>
              <a:defRPr sz="1800"/>
            </a:lvl3pPr>
            <a:lvl4pPr marL="1371600" indent="0">
              <a:spcBef>
                <a:spcPts val="600"/>
              </a:spcBef>
              <a:spcAft>
                <a:spcPts val="600"/>
              </a:spcAft>
              <a:buNone/>
              <a:defRPr sz="1800"/>
            </a:lvl4pPr>
            <a:lvl5pPr marL="1828800" indent="0">
              <a:spcBef>
                <a:spcPts val="600"/>
              </a:spcBef>
              <a:spcAft>
                <a:spcPts val="600"/>
              </a:spcAft>
              <a:buNone/>
              <a:defRPr sz="1800"/>
            </a:lvl5pPr>
          </a:lstStyle>
          <a:p>
            <a:pPr lvl="0"/>
            <a:r>
              <a:rPr lang="en-US"/>
              <a:t>Click to edit Master text styles</a:t>
            </a:r>
          </a:p>
        </p:txBody>
      </p:sp>
      <p:pic>
        <p:nvPicPr>
          <p:cNvPr id="7" name="Picture 2" descr="people walking on sidewalk near buildings">
            <a:extLst>
              <a:ext uri="{FF2B5EF4-FFF2-40B4-BE49-F238E27FC236}">
                <a16:creationId xmlns:a16="http://schemas.microsoft.com/office/drawing/2014/main" id="{435550B5-4B18-4032-9598-BB900CA034EE}"/>
              </a:ext>
            </a:extLst>
          </p:cNvPr>
          <p:cNvPicPr>
            <a:picLocks noChangeAspect="1" noChangeArrowheads="1"/>
          </p:cNvPicPr>
          <p:nvPr userDrawn="1"/>
        </p:nvPicPr>
        <p:blipFill rotWithShape="1">
          <a:blip r:embed="rId5">
            <a:extLst>
              <a:ext uri="{28A0092B-C50C-407E-A947-70E740481C1C}">
                <a14:useLocalDpi xmlns:a14="http://schemas.microsoft.com/office/drawing/2010/main" val="0"/>
              </a:ext>
            </a:extLst>
          </a:blip>
          <a:srcRect t="13398"/>
          <a:stretch/>
        </p:blipFill>
        <p:spPr bwMode="auto">
          <a:xfrm>
            <a:off x="6832600" y="0"/>
            <a:ext cx="53594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5818251D-E5FA-45AA-8053-90F45DC4B338}"/>
              </a:ext>
            </a:extLst>
          </p:cNvPr>
          <p:cNvSpPr>
            <a:spLocks noGrp="1"/>
          </p:cNvSpPr>
          <p:nvPr>
            <p:ph type="sldNum" sz="quarter" idx="10"/>
          </p:nvPr>
        </p:nvSpPr>
        <p:spPr>
          <a:xfrm>
            <a:off x="11312769" y="6356350"/>
            <a:ext cx="482356" cy="365125"/>
          </a:xfrm>
          <a:prstGeom prst="rect">
            <a:avLst/>
          </a:prstGeom>
        </p:spPr>
        <p:txBody>
          <a:bodyPr/>
          <a:lstStyle>
            <a:lvl1pPr>
              <a:defRPr>
                <a:solidFill>
                  <a:schemeClr val="bg1"/>
                </a:solidFill>
              </a:defRPr>
            </a:lvl1pPr>
          </a:lstStyle>
          <a:p>
            <a:fld id="{FD5D5F4F-603C-4AB0-922F-C42AF3B2CB87}" type="slidenum">
              <a:rPr lang="en-GB" smtClean="0"/>
              <a:pPr/>
              <a:t>‹#›</a:t>
            </a:fld>
            <a:endParaRPr lang="en-GB">
              <a:solidFill>
                <a:schemeClr val="bg1"/>
              </a:solidFill>
            </a:endParaRPr>
          </a:p>
        </p:txBody>
      </p:sp>
    </p:spTree>
    <p:extLst>
      <p:ext uri="{BB962C8B-B14F-4D97-AF65-F5344CB8AC3E}">
        <p14:creationId xmlns:p14="http://schemas.microsoft.com/office/powerpoint/2010/main" val="1058974543"/>
      </p:ext>
    </p:extLst>
  </p:cSld>
  <p:clrMapOvr>
    <a:masterClrMapping/>
  </p:clrMapOvr>
  <p:hf hdr="0"/>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47913" y="3860800"/>
            <a:ext cx="6687075" cy="935789"/>
          </a:xfrm>
          <a:prstGeom prst="rect">
            <a:avLst/>
          </a:prstGeom>
        </p:spPr>
        <p:txBody>
          <a:bodyPr>
            <a:normAutofit/>
          </a:bodyPr>
          <a:lstStyle>
            <a:lvl1pPr>
              <a:defRPr sz="3600" b="1">
                <a:latin typeface="+mn-lt"/>
              </a:defRPr>
            </a:lvl1pPr>
          </a:lstStyle>
          <a:p>
            <a:r>
              <a:rPr lang="en-US"/>
              <a:t>Click to edit Master title style</a:t>
            </a:r>
            <a:endParaRPr lang="en-GB"/>
          </a:p>
        </p:txBody>
      </p:sp>
      <p:sp>
        <p:nvSpPr>
          <p:cNvPr id="11" name="Text Placeholder 10"/>
          <p:cNvSpPr>
            <a:spLocks noGrp="1"/>
          </p:cNvSpPr>
          <p:nvPr>
            <p:ph type="body" sz="quarter" idx="14"/>
          </p:nvPr>
        </p:nvSpPr>
        <p:spPr>
          <a:xfrm>
            <a:off x="547688" y="5214438"/>
            <a:ext cx="3559175" cy="368216"/>
          </a:xfrm>
        </p:spPr>
        <p:txBody>
          <a:bodyPr>
            <a:normAutofit/>
          </a:bodyPr>
          <a:lstStyle>
            <a:lvl1pPr>
              <a:defRPr sz="1400"/>
            </a:lvl1pPr>
          </a:lstStyle>
          <a:p>
            <a:pPr lvl="0"/>
            <a:r>
              <a:rPr lang="en-US"/>
              <a:t>Click to edit Master text styles</a:t>
            </a:r>
          </a:p>
        </p:txBody>
      </p:sp>
      <p:sp>
        <p:nvSpPr>
          <p:cNvPr id="12" name="Text Placeholder 10"/>
          <p:cNvSpPr>
            <a:spLocks noGrp="1"/>
          </p:cNvSpPr>
          <p:nvPr>
            <p:ph type="body" sz="quarter" idx="15" hasCustomPrompt="1"/>
          </p:nvPr>
        </p:nvSpPr>
        <p:spPr>
          <a:xfrm>
            <a:off x="6192253" y="5214438"/>
            <a:ext cx="1042736" cy="368216"/>
          </a:xfrm>
        </p:spPr>
        <p:txBody>
          <a:bodyPr>
            <a:normAutofit/>
          </a:bodyPr>
          <a:lstStyle>
            <a:lvl1pPr marL="0" indent="0" algn="l">
              <a:buNone/>
              <a:defRPr sz="1400">
                <a:solidFill>
                  <a:schemeClr val="accent3"/>
                </a:solidFill>
              </a:defRPr>
            </a:lvl1pPr>
          </a:lstStyle>
          <a:p>
            <a:pPr lvl="0"/>
            <a:r>
              <a:rPr lang="en-US"/>
              <a:t>Page No.</a:t>
            </a:r>
            <a:endParaRPr lang="en-GB"/>
          </a:p>
        </p:txBody>
      </p:sp>
      <p:pic>
        <p:nvPicPr>
          <p:cNvPr id="6" name="Picture 5">
            <a:extLst>
              <a:ext uri="{FF2B5EF4-FFF2-40B4-BE49-F238E27FC236}">
                <a16:creationId xmlns:a16="http://schemas.microsoft.com/office/drawing/2014/main" id="{9250EF83-1BE8-417E-AA12-66A0194DC027}"/>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547688" y="6201451"/>
            <a:ext cx="2452024" cy="295737"/>
          </a:xfrm>
          <a:prstGeom prst="rect">
            <a:avLst/>
          </a:prstGeom>
        </p:spPr>
      </p:pic>
      <p:pic>
        <p:nvPicPr>
          <p:cNvPr id="7" name="Picture 2" descr="GMCA Logo">
            <a:extLst>
              <a:ext uri="{FF2B5EF4-FFF2-40B4-BE49-F238E27FC236}">
                <a16:creationId xmlns:a16="http://schemas.microsoft.com/office/drawing/2014/main" id="{5462AAB3-A01E-4400-AA29-7E8E11359DDE}"/>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35473"/>
          <a:stretch/>
        </p:blipFill>
        <p:spPr bwMode="auto">
          <a:xfrm>
            <a:off x="3138045" y="6087845"/>
            <a:ext cx="1987826" cy="770155"/>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2">
            <a:extLst>
              <a:ext uri="{FF2B5EF4-FFF2-40B4-BE49-F238E27FC236}">
                <a16:creationId xmlns:a16="http://schemas.microsoft.com/office/drawing/2014/main" id="{15A34A5F-5B16-4B7D-9DAE-217742250DA9}"/>
              </a:ext>
            </a:extLst>
          </p:cNvPr>
          <p:cNvSpPr txBox="1">
            <a:spLocks/>
          </p:cNvSpPr>
          <p:nvPr userDrawn="1"/>
        </p:nvSpPr>
        <p:spPr>
          <a:xfrm>
            <a:off x="5142339" y="6357356"/>
            <a:ext cx="4152134" cy="516554"/>
          </a:xfrm>
          <a:prstGeom prst="rect">
            <a:avLst/>
          </a:prstGeom>
        </p:spPr>
        <p:txBody>
          <a:bodyPr vert="horz" lIns="91440" tIns="45720" rIns="91440" bIns="45720" rtlCol="0">
            <a:normAutofit/>
          </a:bodyPr>
          <a:lstStyle>
            <a:lvl1pPr marL="0" indent="0" algn="r" defTabSz="914400" rtl="0" eaLnBrk="1" latinLnBrk="0" hangingPunct="1">
              <a:lnSpc>
                <a:spcPct val="80000"/>
              </a:lnSpc>
              <a:spcBef>
                <a:spcPts val="0"/>
              </a:spcBef>
              <a:buFont typeface="Arial" panose="020B0604020202020204" pitchFamily="34" charset="0"/>
              <a:buNone/>
              <a:defRPr sz="4000" b="1" kern="1200" spc="-100" baseline="0">
                <a:solidFill>
                  <a:schemeClr val="bg1"/>
                </a:solidFill>
                <a:effectLst>
                  <a:outerShdw blurRad="127000" algn="ctr" rotWithShape="0">
                    <a:schemeClr val="tx2">
                      <a:alpha val="60000"/>
                    </a:schemeClr>
                  </a:outerShdw>
                </a:effectLst>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GB" sz="1400">
                <a:solidFill>
                  <a:srgbClr val="5C5B5A"/>
                </a:solidFill>
                <a:effectLst/>
                <a:latin typeface="Arial" panose="020B0604020202020204" pitchFamily="34" charset="0"/>
                <a:cs typeface="Arial" panose="020B0604020202020204" pitchFamily="34" charset="0"/>
              </a:rPr>
              <a:t>Carried out on behalf of Greater Manchester partners</a:t>
            </a:r>
            <a:endParaRPr lang="en-US" sz="1400">
              <a:solidFill>
                <a:srgbClr val="5C5B5A"/>
              </a:solidFill>
              <a:effectLst/>
              <a:latin typeface="Arial" panose="020B0604020202020204" pitchFamily="34" charset="0"/>
              <a:cs typeface="Arial" panose="020B0604020202020204" pitchFamily="34" charset="0"/>
            </a:endParaRPr>
          </a:p>
        </p:txBody>
      </p:sp>
      <p:sp>
        <p:nvSpPr>
          <p:cNvPr id="10" name="Slide Number Placeholder 2">
            <a:extLst>
              <a:ext uri="{FF2B5EF4-FFF2-40B4-BE49-F238E27FC236}">
                <a16:creationId xmlns:a16="http://schemas.microsoft.com/office/drawing/2014/main" id="{7B922843-66D3-4D71-B6B9-31D805CF522E}"/>
              </a:ext>
            </a:extLst>
          </p:cNvPr>
          <p:cNvSpPr>
            <a:spLocks noGrp="1"/>
          </p:cNvSpPr>
          <p:nvPr>
            <p:ph type="sldNum" sz="quarter" idx="10"/>
          </p:nvPr>
        </p:nvSpPr>
        <p:spPr>
          <a:xfrm>
            <a:off x="11312769" y="6400413"/>
            <a:ext cx="482356" cy="276999"/>
          </a:xfrm>
          <a:prstGeom prst="rect">
            <a:avLst/>
          </a:prstGeom>
        </p:spPr>
        <p:txBody>
          <a:bodyPr anchor="ctr">
            <a:spAutoFit/>
          </a:bodyPr>
          <a:lstStyle>
            <a:lvl1pPr algn="r">
              <a:defRPr>
                <a:solidFill>
                  <a:schemeClr val="tx2"/>
                </a:solidFill>
              </a:defRPr>
            </a:lvl1pPr>
          </a:lstStyle>
          <a:p>
            <a:fld id="{FD5D5F4F-603C-4AB0-922F-C42AF3B2CB87}" type="slidenum">
              <a:rPr lang="en-GB" smtClean="0"/>
              <a:pPr/>
              <a:t>‹#›</a:t>
            </a:fld>
            <a:endParaRPr lang="en-GB"/>
          </a:p>
        </p:txBody>
      </p:sp>
      <p:pic>
        <p:nvPicPr>
          <p:cNvPr id="15" name="Picture 2" descr="yellow and black tram on road during daytime">
            <a:extLst>
              <a:ext uri="{FF2B5EF4-FFF2-40B4-BE49-F238E27FC236}">
                <a16:creationId xmlns:a16="http://schemas.microsoft.com/office/drawing/2014/main" id="{DB174E63-639E-4A2B-BFF6-93C4CFDC6A3E}"/>
              </a:ext>
            </a:extLst>
          </p:cNvPr>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t="-11" b="43669"/>
          <a:stretch/>
        </p:blipFill>
        <p:spPr bwMode="auto">
          <a:xfrm>
            <a:off x="1" y="0"/>
            <a:ext cx="12192000" cy="3755254"/>
          </a:xfrm>
          <a:prstGeom prst="rect">
            <a:avLst/>
          </a:prstGeom>
          <a:noFill/>
          <a:effectLst>
            <a:glow>
              <a:schemeClr val="accent1"/>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85695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3 point column">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B3F1D219-95D4-4F62-B058-7C495178AF59}"/>
              </a:ext>
            </a:extLst>
          </p:cNvPr>
          <p:cNvGraphicFramePr>
            <a:graphicFrameLocks noChangeAspect="1"/>
          </p:cNvGraphicFramePr>
          <p:nvPr userDrawn="1">
            <p:custDataLst>
              <p:tags r:id="rId1"/>
            </p:custDataLst>
            <p:extLst>
              <p:ext uri="{D42A27DB-BD31-4B8C-83A1-F6EECF244321}">
                <p14:modId xmlns:p14="http://schemas.microsoft.com/office/powerpoint/2010/main" val="30804781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78" imgH="377" progId="TCLayout.ActiveDocument.1">
                  <p:embed/>
                </p:oleObj>
              </mc:Choice>
              <mc:Fallback>
                <p:oleObj name="think-cell Slide" r:id="rId3" imgW="378" imgH="377" progId="TCLayout.ActiveDocument.1">
                  <p:embed/>
                  <p:pic>
                    <p:nvPicPr>
                      <p:cNvPr id="6" name="Object 5" hidden="1">
                        <a:extLst>
                          <a:ext uri="{FF2B5EF4-FFF2-40B4-BE49-F238E27FC236}">
                            <a16:creationId xmlns:a16="http://schemas.microsoft.com/office/drawing/2014/main" id="{B3F1D219-95D4-4F62-B058-7C495178AF5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1" name="Text Placeholder 2">
            <a:extLst>
              <a:ext uri="{FF2B5EF4-FFF2-40B4-BE49-F238E27FC236}">
                <a16:creationId xmlns:a16="http://schemas.microsoft.com/office/drawing/2014/main" id="{8D082E66-EDDA-4917-9421-9B501325FDE6}"/>
              </a:ext>
            </a:extLst>
          </p:cNvPr>
          <p:cNvSpPr>
            <a:spLocks noGrp="1"/>
          </p:cNvSpPr>
          <p:nvPr>
            <p:ph type="body" sz="quarter" idx="16" hasCustomPrompt="1"/>
          </p:nvPr>
        </p:nvSpPr>
        <p:spPr>
          <a:xfrm>
            <a:off x="359756" y="2021305"/>
            <a:ext cx="5394960" cy="3818021"/>
          </a:xfrm>
          <a:ln>
            <a:solidFill>
              <a:srgbClr val="0039A6"/>
            </a:solidFill>
          </a:ln>
        </p:spPr>
        <p:txBody>
          <a:bodyPr numCol="1" spcCol="457200">
            <a:noAutofit/>
          </a:bodyPr>
          <a:lstStyle>
            <a:lvl1pPr marL="171450" indent="-171450">
              <a:lnSpc>
                <a:spcPct val="100000"/>
              </a:lnSpc>
              <a:spcBef>
                <a:spcPts val="0"/>
              </a:spcBef>
              <a:spcAft>
                <a:spcPts val="600"/>
              </a:spcAft>
              <a:buFont typeface="Arial" panose="020B0604020202020204" pitchFamily="34" charset="0"/>
              <a:buChar char="•"/>
              <a:defRPr lang="en-US" sz="1600" kern="1200" dirty="0">
                <a:solidFill>
                  <a:schemeClr val="tx1"/>
                </a:solidFill>
                <a:latin typeface="+mn-lt"/>
                <a:ea typeface="+mn-ea"/>
                <a:cs typeface="+mn-cs"/>
              </a:defRPr>
            </a:lvl1pPr>
            <a:lvl2pPr marL="457200" indent="0">
              <a:buNone/>
              <a:defRPr/>
            </a:lvl2pPr>
          </a:lstStyle>
          <a:p>
            <a:pPr marL="228600" lvl="0" indent="-228600" algn="l" defTabSz="914400" rtl="0" eaLnBrk="1" latinLnBrk="0" hangingPunct="1">
              <a:lnSpc>
                <a:spcPct val="90000"/>
              </a:lnSpc>
              <a:spcBef>
                <a:spcPts val="1000"/>
              </a:spcBef>
              <a:buFont typeface="Arial" panose="020B0604020202020204" pitchFamily="34" charset="0"/>
              <a:buChar char="•"/>
            </a:pPr>
            <a:r>
              <a:rPr lang="en-US"/>
              <a:t>Ga. </a:t>
            </a:r>
            <a:r>
              <a:rPr lang="en-US" err="1"/>
              <a:t>Occusae</a:t>
            </a:r>
            <a:r>
              <a:rPr lang="en-US"/>
              <a:t> </a:t>
            </a:r>
            <a:r>
              <a:rPr lang="en-US" err="1"/>
              <a:t>inulparum</a:t>
            </a:r>
            <a:r>
              <a:rPr lang="en-US"/>
              <a:t> </a:t>
            </a:r>
            <a:r>
              <a:rPr lang="en-US" err="1"/>
              <a:t>volor</a:t>
            </a:r>
            <a:r>
              <a:rPr lang="en-US"/>
              <a:t> </a:t>
            </a:r>
            <a:r>
              <a:rPr lang="en-US" err="1"/>
              <a:t>rehendae</a:t>
            </a:r>
            <a:r>
              <a:rPr lang="en-US"/>
              <a:t> </a:t>
            </a:r>
            <a:r>
              <a:rPr lang="en-US" err="1"/>
              <a:t>cupta</a:t>
            </a:r>
            <a:r>
              <a:rPr lang="en-US"/>
              <a:t> num </a:t>
            </a:r>
            <a:r>
              <a:rPr lang="en-US" err="1"/>
              <a:t>vernam</a:t>
            </a:r>
            <a:r>
              <a:rPr lang="en-US"/>
              <a:t> </a:t>
            </a:r>
            <a:r>
              <a:rPr lang="en-US" err="1"/>
              <a:t>faccatis</a:t>
            </a:r>
            <a:r>
              <a:rPr lang="en-US"/>
              <a:t> </a:t>
            </a:r>
            <a:r>
              <a:rPr lang="en-US" err="1"/>
              <a:t>anim</a:t>
            </a:r>
            <a:r>
              <a:rPr lang="en-US"/>
              <a:t> </a:t>
            </a:r>
            <a:r>
              <a:rPr lang="en-US" err="1"/>
              <a:t>quatium</a:t>
            </a:r>
            <a:r>
              <a:rPr lang="en-US"/>
              <a:t> </a:t>
            </a:r>
            <a:r>
              <a:rPr lang="en-US" err="1"/>
              <a:t>incipitatem</a:t>
            </a:r>
            <a:r>
              <a:rPr lang="en-US"/>
              <a:t> </a:t>
            </a:r>
            <a:r>
              <a:rPr lang="en-US" err="1"/>
              <a:t>iunt</a:t>
            </a:r>
            <a:r>
              <a:rPr lang="en-US"/>
              <a:t> </a:t>
            </a:r>
            <a:r>
              <a:rPr lang="en-US" err="1"/>
              <a:t>labo</a:t>
            </a:r>
            <a:r>
              <a:rPr lang="en-US"/>
              <a:t>. </a:t>
            </a:r>
            <a:r>
              <a:rPr lang="en-US" err="1"/>
              <a:t>Itatur</a:t>
            </a:r>
            <a:r>
              <a:rPr lang="en-US"/>
              <a:t>, </a:t>
            </a:r>
            <a:r>
              <a:rPr lang="en-US" err="1"/>
              <a:t>aut</a:t>
            </a:r>
            <a:r>
              <a:rPr lang="en-US"/>
              <a:t> qui </a:t>
            </a:r>
            <a:r>
              <a:rPr lang="en-US" err="1"/>
              <a:t>volor</a:t>
            </a:r>
            <a:r>
              <a:rPr lang="en-US"/>
              <a:t> </a:t>
            </a:r>
            <a:r>
              <a:rPr lang="en-US" err="1"/>
              <a:t>maximpe</a:t>
            </a:r>
            <a:r>
              <a:rPr lang="en-US"/>
              <a:t> </a:t>
            </a:r>
            <a:r>
              <a:rPr lang="en-US" err="1"/>
              <a:t>disimi</a:t>
            </a:r>
            <a:r>
              <a:rPr lang="en-US"/>
              <a:t>, </a:t>
            </a:r>
            <a:r>
              <a:rPr lang="en-US" err="1"/>
              <a:t>solore</a:t>
            </a:r>
            <a:r>
              <a:rPr lang="en-US"/>
              <a:t>, que </a:t>
            </a:r>
            <a:r>
              <a:rPr lang="en-US" err="1"/>
              <a:t>offici</a:t>
            </a:r>
            <a:r>
              <a:rPr lang="en-US"/>
              <a:t> </a:t>
            </a:r>
            <a:r>
              <a:rPr lang="en-US" err="1"/>
              <a:t>coratur</a:t>
            </a:r>
            <a:r>
              <a:rPr lang="en-US"/>
              <a:t>? </a:t>
            </a:r>
            <a:r>
              <a:rPr lang="en-US" err="1"/>
              <a:t>Quiandeles</a:t>
            </a:r>
            <a:r>
              <a:rPr lang="en-US"/>
              <a:t> </a:t>
            </a:r>
            <a:r>
              <a:rPr lang="en-US" err="1"/>
              <a:t>dendus</a:t>
            </a:r>
            <a:r>
              <a:rPr lang="en-US"/>
              <a:t>.</a:t>
            </a:r>
          </a:p>
          <a:p>
            <a:pPr marL="228600" lvl="0" indent="-228600" algn="l" defTabSz="914400" rtl="0" eaLnBrk="1" latinLnBrk="0" hangingPunct="1">
              <a:lnSpc>
                <a:spcPct val="90000"/>
              </a:lnSpc>
              <a:spcBef>
                <a:spcPts val="1000"/>
              </a:spcBef>
              <a:buFont typeface="Arial" panose="020B0604020202020204" pitchFamily="34" charset="0"/>
              <a:buChar char="•"/>
            </a:pPr>
            <a:r>
              <a:rPr lang="en-US" err="1"/>
              <a:t>Occullo</a:t>
            </a:r>
            <a:r>
              <a:rPr lang="en-US"/>
              <a:t> </a:t>
            </a:r>
            <a:r>
              <a:rPr lang="en-US" err="1"/>
              <a:t>volor</a:t>
            </a:r>
            <a:r>
              <a:rPr lang="en-US"/>
              <a:t> </a:t>
            </a:r>
            <a:r>
              <a:rPr lang="en-US" err="1"/>
              <a:t>repernam</a:t>
            </a:r>
            <a:r>
              <a:rPr lang="en-US"/>
              <a:t> id maxim </a:t>
            </a:r>
            <a:r>
              <a:rPr lang="en-US" err="1"/>
              <a:t>dolorep</a:t>
            </a:r>
            <a:r>
              <a:rPr lang="en-US"/>
              <a:t> </a:t>
            </a:r>
            <a:r>
              <a:rPr lang="en-US" err="1"/>
              <a:t>tatio</a:t>
            </a:r>
            <a:r>
              <a:rPr lang="en-US"/>
              <a:t>. </a:t>
            </a:r>
            <a:r>
              <a:rPr lang="en-US" err="1"/>
              <a:t>Bitatin</a:t>
            </a:r>
            <a:r>
              <a:rPr lang="en-US"/>
              <a:t> </a:t>
            </a:r>
            <a:r>
              <a:rPr lang="en-US" err="1"/>
              <a:t>vendaec</a:t>
            </a:r>
            <a:r>
              <a:rPr lang="en-US"/>
              <a:t> </a:t>
            </a:r>
            <a:r>
              <a:rPr lang="en-US" err="1"/>
              <a:t>ullendae</a:t>
            </a:r>
            <a:r>
              <a:rPr lang="en-US"/>
              <a:t> </a:t>
            </a:r>
            <a:r>
              <a:rPr lang="en-US" err="1"/>
              <a:t>enimintest</a:t>
            </a:r>
            <a:r>
              <a:rPr lang="en-US"/>
              <a:t> </a:t>
            </a:r>
            <a:r>
              <a:rPr lang="en-US" err="1"/>
              <a:t>eosa</a:t>
            </a:r>
            <a:r>
              <a:rPr lang="en-US"/>
              <a:t> et </a:t>
            </a:r>
            <a:r>
              <a:rPr lang="en-US" err="1"/>
              <a:t>est</a:t>
            </a:r>
            <a:r>
              <a:rPr lang="en-US"/>
              <a:t> </a:t>
            </a:r>
            <a:r>
              <a:rPr lang="en-US" err="1"/>
              <a:t>labo</a:t>
            </a:r>
            <a:r>
              <a:rPr lang="en-US"/>
              <a:t>. Is </a:t>
            </a:r>
            <a:r>
              <a:rPr lang="en-US" err="1"/>
              <a:t>volorporro</a:t>
            </a:r>
            <a:r>
              <a:rPr lang="en-US"/>
              <a:t> </a:t>
            </a:r>
            <a:r>
              <a:rPr lang="en-US" err="1"/>
              <a:t>enihil</a:t>
            </a:r>
            <a:r>
              <a:rPr lang="en-US"/>
              <a:t> is </a:t>
            </a:r>
            <a:r>
              <a:rPr lang="en-US" err="1"/>
              <a:t>volo</a:t>
            </a:r>
            <a:r>
              <a:rPr lang="en-US"/>
              <a:t> </a:t>
            </a:r>
            <a:r>
              <a:rPr lang="en-US" err="1"/>
              <a:t>quiate</a:t>
            </a:r>
            <a:r>
              <a:rPr lang="en-US"/>
              <a:t> </a:t>
            </a:r>
            <a:r>
              <a:rPr lang="en-US" err="1"/>
              <a:t>earum</a:t>
            </a:r>
            <a:r>
              <a:rPr lang="en-US"/>
              <a:t> vid </a:t>
            </a:r>
            <a:r>
              <a:rPr lang="en-US" err="1"/>
              <a:t>modis</a:t>
            </a:r>
            <a:r>
              <a:rPr lang="en-US"/>
              <a:t> </a:t>
            </a:r>
            <a:r>
              <a:rPr lang="en-US" err="1"/>
              <a:t>volorupta</a:t>
            </a:r>
            <a:r>
              <a:rPr lang="en-US"/>
              <a:t> por </a:t>
            </a:r>
            <a:r>
              <a:rPr lang="en-US" err="1"/>
              <a:t>sumeni</a:t>
            </a:r>
            <a:r>
              <a:rPr lang="en-US"/>
              <a:t> </a:t>
            </a:r>
            <a:r>
              <a:rPr lang="en-US" err="1"/>
              <a:t>ut</a:t>
            </a:r>
            <a:r>
              <a:rPr lang="en-US"/>
              <a:t> que </a:t>
            </a:r>
            <a:r>
              <a:rPr lang="en-US" err="1"/>
              <a:t>eicipsusciam</a:t>
            </a:r>
            <a:r>
              <a:rPr lang="en-US"/>
              <a:t> </a:t>
            </a:r>
            <a:r>
              <a:rPr lang="en-US" err="1"/>
              <a:t>volupti</a:t>
            </a:r>
            <a:r>
              <a:rPr lang="en-US"/>
              <a:t> </a:t>
            </a:r>
            <a:r>
              <a:rPr lang="en-US" err="1"/>
              <a:t>beaquib</a:t>
            </a:r>
            <a:r>
              <a:rPr lang="en-US"/>
              <a:t> </a:t>
            </a:r>
            <a:r>
              <a:rPr lang="en-US" err="1"/>
              <a:t>usandant</a:t>
            </a:r>
            <a:r>
              <a:rPr lang="en-US"/>
              <a:t>, </a:t>
            </a:r>
            <a:r>
              <a:rPr lang="en-US" err="1"/>
              <a:t>quaecae</a:t>
            </a:r>
            <a:r>
              <a:rPr lang="en-US"/>
              <a:t> </a:t>
            </a:r>
            <a:r>
              <a:rPr lang="en-US" err="1"/>
              <a:t>nihit</a:t>
            </a:r>
            <a:r>
              <a:rPr lang="en-US"/>
              <a:t> qui </a:t>
            </a:r>
            <a:r>
              <a:rPr lang="en-US" err="1"/>
              <a:t>cus</a:t>
            </a:r>
            <a:r>
              <a:rPr lang="en-US"/>
              <a:t> </a:t>
            </a:r>
            <a:r>
              <a:rPr lang="en-US" err="1"/>
              <a:t>ium</a:t>
            </a:r>
            <a:r>
              <a:rPr lang="en-US"/>
              <a:t> </a:t>
            </a:r>
            <a:r>
              <a:rPr lang="en-US" err="1"/>
              <a:t>voluptatem</a:t>
            </a:r>
            <a:r>
              <a:rPr lang="en-US"/>
              <a:t> et </a:t>
            </a:r>
            <a:r>
              <a:rPr lang="en-US" err="1"/>
              <a:t>errum</a:t>
            </a:r>
            <a:r>
              <a:rPr lang="en-US"/>
              <a:t> et </a:t>
            </a:r>
            <a:r>
              <a:rPr lang="en-US" err="1"/>
              <a:t>untiurio</a:t>
            </a:r>
            <a:r>
              <a:rPr lang="en-US"/>
              <a:t> </a:t>
            </a:r>
            <a:r>
              <a:rPr lang="en-US" err="1"/>
              <a:t>verum</a:t>
            </a:r>
            <a:r>
              <a:rPr lang="en-US"/>
              <a:t> </a:t>
            </a:r>
            <a:r>
              <a:rPr lang="en-US" err="1"/>
              <a:t>sapiet</a:t>
            </a:r>
            <a:r>
              <a:rPr lang="en-US"/>
              <a:t>, into ex es </a:t>
            </a:r>
            <a:r>
              <a:rPr lang="en-US" err="1"/>
              <a:t>suntus</a:t>
            </a:r>
            <a:r>
              <a:rPr lang="en-US"/>
              <a:t> </a:t>
            </a:r>
            <a:r>
              <a:rPr lang="en-US" err="1"/>
              <a:t>eari</a:t>
            </a:r>
            <a:r>
              <a:rPr lang="en-US"/>
              <a:t> </a:t>
            </a:r>
            <a:r>
              <a:rPr lang="en-US" err="1"/>
              <a:t>ipsam</a:t>
            </a:r>
            <a:r>
              <a:rPr lang="en-US"/>
              <a:t> </a:t>
            </a:r>
            <a:r>
              <a:rPr lang="en-US" err="1"/>
              <a:t>idundantio</a:t>
            </a:r>
            <a:r>
              <a:rPr lang="en-US"/>
              <a:t> </a:t>
            </a:r>
            <a:r>
              <a:rPr lang="en-US" err="1"/>
              <a:t>exceratia</a:t>
            </a:r>
            <a:r>
              <a:rPr lang="en-US"/>
              <a:t> dem </a:t>
            </a:r>
            <a:r>
              <a:rPr lang="en-US" err="1"/>
              <a:t>voluptat</a:t>
            </a:r>
            <a:r>
              <a:rPr lang="en-US"/>
              <a:t>.</a:t>
            </a:r>
          </a:p>
          <a:p>
            <a:pPr marL="228600" lvl="0" indent="-228600" algn="l" defTabSz="914400" rtl="0" eaLnBrk="1" latinLnBrk="0" hangingPunct="1">
              <a:lnSpc>
                <a:spcPct val="90000"/>
              </a:lnSpc>
              <a:spcBef>
                <a:spcPts val="1000"/>
              </a:spcBef>
              <a:buFont typeface="Arial" panose="020B0604020202020204" pitchFamily="34" charset="0"/>
              <a:buChar char="•"/>
            </a:pPr>
            <a:r>
              <a:rPr lang="en-US" err="1"/>
              <a:t>Agnam</a:t>
            </a:r>
            <a:r>
              <a:rPr lang="en-US"/>
              <a:t> de mil </a:t>
            </a:r>
            <a:r>
              <a:rPr lang="en-US" err="1"/>
              <a:t>ilignimus</a:t>
            </a:r>
            <a:r>
              <a:rPr lang="en-US"/>
              <a:t> </a:t>
            </a:r>
            <a:r>
              <a:rPr lang="en-US" err="1"/>
              <a:t>apedist</a:t>
            </a:r>
            <a:r>
              <a:rPr lang="en-US"/>
              <a:t> quasi </a:t>
            </a:r>
            <a:r>
              <a:rPr lang="en-US" err="1"/>
              <a:t>sita</a:t>
            </a:r>
            <a:r>
              <a:rPr lang="en-US"/>
              <a:t> </a:t>
            </a:r>
            <a:r>
              <a:rPr lang="en-US" err="1"/>
              <a:t>quame</a:t>
            </a:r>
            <a:r>
              <a:rPr lang="en-US"/>
              <a:t> peris es core </a:t>
            </a:r>
            <a:r>
              <a:rPr lang="en-US" err="1"/>
              <a:t>venim</a:t>
            </a:r>
            <a:r>
              <a:rPr lang="en-US"/>
              <a:t> que </a:t>
            </a:r>
            <a:r>
              <a:rPr lang="en-US" err="1"/>
              <a:t>perum</a:t>
            </a:r>
            <a:r>
              <a:rPr lang="en-US"/>
              <a:t> </a:t>
            </a:r>
            <a:r>
              <a:rPr lang="en-US" err="1"/>
              <a:t>volo</a:t>
            </a:r>
            <a:r>
              <a:rPr lang="en-US"/>
              <a:t> to </a:t>
            </a:r>
            <a:r>
              <a:rPr lang="en-US" err="1"/>
              <a:t>venimus</a:t>
            </a:r>
            <a:r>
              <a:rPr lang="en-US"/>
              <a:t>.</a:t>
            </a:r>
          </a:p>
          <a:p>
            <a:pPr marL="228600" lvl="0" indent="-228600" algn="l" defTabSz="914400" rtl="0" eaLnBrk="1" latinLnBrk="0" hangingPunct="1">
              <a:lnSpc>
                <a:spcPct val="90000"/>
              </a:lnSpc>
              <a:spcBef>
                <a:spcPts val="1000"/>
              </a:spcBef>
              <a:buFont typeface="Arial" panose="020B0604020202020204" pitchFamily="34" charset="0"/>
              <a:buChar char="•"/>
            </a:pPr>
            <a:endParaRPr lang="en-US"/>
          </a:p>
        </p:txBody>
      </p:sp>
      <p:sp>
        <p:nvSpPr>
          <p:cNvPr id="24" name="Text Placeholder 2">
            <a:extLst>
              <a:ext uri="{FF2B5EF4-FFF2-40B4-BE49-F238E27FC236}">
                <a16:creationId xmlns:a16="http://schemas.microsoft.com/office/drawing/2014/main" id="{4830DF0B-A43F-40DE-BF5E-109F76A239FC}"/>
              </a:ext>
            </a:extLst>
          </p:cNvPr>
          <p:cNvSpPr>
            <a:spLocks noGrp="1"/>
          </p:cNvSpPr>
          <p:nvPr>
            <p:ph type="body" sz="quarter" idx="19" hasCustomPrompt="1"/>
          </p:nvPr>
        </p:nvSpPr>
        <p:spPr>
          <a:xfrm>
            <a:off x="6412229" y="2021305"/>
            <a:ext cx="5394960" cy="3818021"/>
          </a:xfrm>
          <a:ln>
            <a:solidFill>
              <a:srgbClr val="0039A6"/>
            </a:solidFill>
          </a:ln>
        </p:spPr>
        <p:txBody>
          <a:bodyPr numCol="1" spcCol="457200">
            <a:noAutofit/>
          </a:bodyPr>
          <a:lstStyle>
            <a:lvl1pPr marL="171450" indent="-171450">
              <a:lnSpc>
                <a:spcPct val="100000"/>
              </a:lnSpc>
              <a:spcBef>
                <a:spcPts val="0"/>
              </a:spcBef>
              <a:spcAft>
                <a:spcPts val="600"/>
              </a:spcAft>
              <a:buFont typeface="Arial" panose="020B0604020202020204" pitchFamily="34" charset="0"/>
              <a:buChar char="•"/>
              <a:defRPr lang="en-US" sz="1600" kern="1200" dirty="0">
                <a:solidFill>
                  <a:schemeClr val="tx1"/>
                </a:solidFill>
                <a:latin typeface="+mn-lt"/>
                <a:ea typeface="+mn-ea"/>
                <a:cs typeface="+mn-cs"/>
              </a:defRPr>
            </a:lvl1pPr>
            <a:lvl2pPr marL="457200" indent="0">
              <a:buNone/>
              <a:defRPr/>
            </a:lvl2pPr>
          </a:lstStyle>
          <a:p>
            <a:pPr marL="228600" lvl="0" indent="-228600" algn="l" defTabSz="914400" rtl="0" eaLnBrk="1" latinLnBrk="0" hangingPunct="1">
              <a:lnSpc>
                <a:spcPct val="90000"/>
              </a:lnSpc>
              <a:spcBef>
                <a:spcPts val="1000"/>
              </a:spcBef>
              <a:spcAft>
                <a:spcPts val="600"/>
              </a:spcAft>
              <a:buFont typeface="Arial" panose="020B0604020202020204" pitchFamily="34" charset="0"/>
              <a:buChar char="•"/>
            </a:pPr>
            <a:r>
              <a:rPr lang="en-US"/>
              <a:t>Ga. </a:t>
            </a:r>
            <a:r>
              <a:rPr lang="en-US" err="1"/>
              <a:t>Occusae</a:t>
            </a:r>
            <a:r>
              <a:rPr lang="en-US"/>
              <a:t> </a:t>
            </a:r>
            <a:r>
              <a:rPr lang="en-US" err="1"/>
              <a:t>inulparum</a:t>
            </a:r>
            <a:r>
              <a:rPr lang="en-US"/>
              <a:t> </a:t>
            </a:r>
            <a:r>
              <a:rPr lang="en-US" err="1"/>
              <a:t>volor</a:t>
            </a:r>
            <a:r>
              <a:rPr lang="en-US"/>
              <a:t> </a:t>
            </a:r>
            <a:r>
              <a:rPr lang="en-US" err="1"/>
              <a:t>rehendae</a:t>
            </a:r>
            <a:r>
              <a:rPr lang="en-US"/>
              <a:t> </a:t>
            </a:r>
            <a:r>
              <a:rPr lang="en-US" err="1"/>
              <a:t>cupta</a:t>
            </a:r>
            <a:r>
              <a:rPr lang="en-US"/>
              <a:t> num </a:t>
            </a:r>
            <a:r>
              <a:rPr lang="en-US" err="1"/>
              <a:t>vernam</a:t>
            </a:r>
            <a:r>
              <a:rPr lang="en-US"/>
              <a:t> </a:t>
            </a:r>
            <a:r>
              <a:rPr lang="en-US" err="1"/>
              <a:t>faccatis</a:t>
            </a:r>
            <a:r>
              <a:rPr lang="en-US"/>
              <a:t> </a:t>
            </a:r>
            <a:r>
              <a:rPr lang="en-US" err="1"/>
              <a:t>anim</a:t>
            </a:r>
            <a:r>
              <a:rPr lang="en-US"/>
              <a:t> </a:t>
            </a:r>
            <a:r>
              <a:rPr lang="en-US" err="1"/>
              <a:t>quatium</a:t>
            </a:r>
            <a:r>
              <a:rPr lang="en-US"/>
              <a:t> </a:t>
            </a:r>
            <a:r>
              <a:rPr lang="en-US" err="1"/>
              <a:t>incipitatem</a:t>
            </a:r>
            <a:r>
              <a:rPr lang="en-US"/>
              <a:t> </a:t>
            </a:r>
            <a:r>
              <a:rPr lang="en-US" err="1"/>
              <a:t>iunt</a:t>
            </a:r>
            <a:r>
              <a:rPr lang="en-US"/>
              <a:t> </a:t>
            </a:r>
            <a:r>
              <a:rPr lang="en-US" err="1"/>
              <a:t>labo</a:t>
            </a:r>
            <a:r>
              <a:rPr lang="en-US"/>
              <a:t>. </a:t>
            </a:r>
            <a:r>
              <a:rPr lang="en-US" err="1"/>
              <a:t>Itatur</a:t>
            </a:r>
            <a:r>
              <a:rPr lang="en-US"/>
              <a:t>, </a:t>
            </a:r>
            <a:r>
              <a:rPr lang="en-US" err="1"/>
              <a:t>aut</a:t>
            </a:r>
            <a:r>
              <a:rPr lang="en-US"/>
              <a:t> qui </a:t>
            </a:r>
            <a:r>
              <a:rPr lang="en-US" err="1"/>
              <a:t>volor</a:t>
            </a:r>
            <a:r>
              <a:rPr lang="en-US"/>
              <a:t> </a:t>
            </a:r>
            <a:r>
              <a:rPr lang="en-US" err="1"/>
              <a:t>maximpe</a:t>
            </a:r>
            <a:r>
              <a:rPr lang="en-US"/>
              <a:t> </a:t>
            </a:r>
            <a:r>
              <a:rPr lang="en-US" err="1"/>
              <a:t>disimi</a:t>
            </a:r>
            <a:r>
              <a:rPr lang="en-US"/>
              <a:t>, </a:t>
            </a:r>
            <a:r>
              <a:rPr lang="en-US" err="1"/>
              <a:t>solore</a:t>
            </a:r>
            <a:r>
              <a:rPr lang="en-US"/>
              <a:t>, que </a:t>
            </a:r>
            <a:r>
              <a:rPr lang="en-US" err="1"/>
              <a:t>offici</a:t>
            </a:r>
            <a:r>
              <a:rPr lang="en-US"/>
              <a:t> </a:t>
            </a:r>
            <a:r>
              <a:rPr lang="en-US" err="1"/>
              <a:t>coratur</a:t>
            </a:r>
            <a:r>
              <a:rPr lang="en-US"/>
              <a:t>? </a:t>
            </a:r>
            <a:r>
              <a:rPr lang="en-US" err="1"/>
              <a:t>Quiandeles</a:t>
            </a:r>
            <a:r>
              <a:rPr lang="en-US"/>
              <a:t> </a:t>
            </a:r>
            <a:r>
              <a:rPr lang="en-US" err="1"/>
              <a:t>dendus</a:t>
            </a:r>
            <a:r>
              <a:rPr lang="en-US"/>
              <a:t>.</a:t>
            </a:r>
          </a:p>
          <a:p>
            <a:pPr marL="228600" lvl="0" indent="-228600" algn="l" defTabSz="914400" rtl="0" eaLnBrk="1" latinLnBrk="0" hangingPunct="1">
              <a:lnSpc>
                <a:spcPct val="90000"/>
              </a:lnSpc>
              <a:spcBef>
                <a:spcPts val="1000"/>
              </a:spcBef>
              <a:spcAft>
                <a:spcPts val="600"/>
              </a:spcAft>
              <a:buFont typeface="Arial" panose="020B0604020202020204" pitchFamily="34" charset="0"/>
              <a:buChar char="•"/>
            </a:pPr>
            <a:r>
              <a:rPr lang="en-US" err="1"/>
              <a:t>Occullo</a:t>
            </a:r>
            <a:r>
              <a:rPr lang="en-US"/>
              <a:t> </a:t>
            </a:r>
            <a:r>
              <a:rPr lang="en-US" err="1"/>
              <a:t>volor</a:t>
            </a:r>
            <a:r>
              <a:rPr lang="en-US"/>
              <a:t> </a:t>
            </a:r>
            <a:r>
              <a:rPr lang="en-US" err="1"/>
              <a:t>repernam</a:t>
            </a:r>
            <a:r>
              <a:rPr lang="en-US"/>
              <a:t> id maxim </a:t>
            </a:r>
            <a:r>
              <a:rPr lang="en-US" err="1"/>
              <a:t>dolorep</a:t>
            </a:r>
            <a:r>
              <a:rPr lang="en-US"/>
              <a:t> </a:t>
            </a:r>
            <a:r>
              <a:rPr lang="en-US" err="1"/>
              <a:t>tatio</a:t>
            </a:r>
            <a:r>
              <a:rPr lang="en-US"/>
              <a:t>. </a:t>
            </a:r>
            <a:r>
              <a:rPr lang="en-US" err="1"/>
              <a:t>Bitatin</a:t>
            </a:r>
            <a:r>
              <a:rPr lang="en-US"/>
              <a:t> </a:t>
            </a:r>
            <a:r>
              <a:rPr lang="en-US" err="1"/>
              <a:t>vendaec</a:t>
            </a:r>
            <a:r>
              <a:rPr lang="en-US"/>
              <a:t> </a:t>
            </a:r>
            <a:r>
              <a:rPr lang="en-US" err="1"/>
              <a:t>ullendae</a:t>
            </a:r>
            <a:r>
              <a:rPr lang="en-US"/>
              <a:t> </a:t>
            </a:r>
            <a:r>
              <a:rPr lang="en-US" err="1"/>
              <a:t>enimintest</a:t>
            </a:r>
            <a:r>
              <a:rPr lang="en-US"/>
              <a:t> </a:t>
            </a:r>
            <a:r>
              <a:rPr lang="en-US" err="1"/>
              <a:t>eosa</a:t>
            </a:r>
            <a:r>
              <a:rPr lang="en-US"/>
              <a:t> et </a:t>
            </a:r>
            <a:r>
              <a:rPr lang="en-US" err="1"/>
              <a:t>est</a:t>
            </a:r>
            <a:r>
              <a:rPr lang="en-US"/>
              <a:t> </a:t>
            </a:r>
            <a:r>
              <a:rPr lang="en-US" err="1"/>
              <a:t>labo</a:t>
            </a:r>
            <a:r>
              <a:rPr lang="en-US"/>
              <a:t>. Is </a:t>
            </a:r>
            <a:r>
              <a:rPr lang="en-US" err="1"/>
              <a:t>volorporro</a:t>
            </a:r>
            <a:r>
              <a:rPr lang="en-US"/>
              <a:t> </a:t>
            </a:r>
            <a:r>
              <a:rPr lang="en-US" err="1"/>
              <a:t>enihil</a:t>
            </a:r>
            <a:r>
              <a:rPr lang="en-US"/>
              <a:t> is </a:t>
            </a:r>
            <a:r>
              <a:rPr lang="en-US" err="1"/>
              <a:t>volo</a:t>
            </a:r>
            <a:r>
              <a:rPr lang="en-US"/>
              <a:t> </a:t>
            </a:r>
            <a:r>
              <a:rPr lang="en-US" err="1"/>
              <a:t>quiate</a:t>
            </a:r>
            <a:r>
              <a:rPr lang="en-US"/>
              <a:t> </a:t>
            </a:r>
            <a:r>
              <a:rPr lang="en-US" err="1"/>
              <a:t>earum</a:t>
            </a:r>
            <a:r>
              <a:rPr lang="en-US"/>
              <a:t> vid </a:t>
            </a:r>
            <a:r>
              <a:rPr lang="en-US" err="1"/>
              <a:t>modis</a:t>
            </a:r>
            <a:r>
              <a:rPr lang="en-US"/>
              <a:t> </a:t>
            </a:r>
            <a:r>
              <a:rPr lang="en-US" err="1"/>
              <a:t>volorupta</a:t>
            </a:r>
            <a:r>
              <a:rPr lang="en-US"/>
              <a:t> por </a:t>
            </a:r>
            <a:r>
              <a:rPr lang="en-US" err="1"/>
              <a:t>sumeni</a:t>
            </a:r>
            <a:r>
              <a:rPr lang="en-US"/>
              <a:t> </a:t>
            </a:r>
            <a:r>
              <a:rPr lang="en-US" err="1"/>
              <a:t>ut</a:t>
            </a:r>
            <a:r>
              <a:rPr lang="en-US"/>
              <a:t> que </a:t>
            </a:r>
            <a:r>
              <a:rPr lang="en-US" err="1"/>
              <a:t>eicipsusciam</a:t>
            </a:r>
            <a:r>
              <a:rPr lang="en-US"/>
              <a:t> </a:t>
            </a:r>
            <a:r>
              <a:rPr lang="en-US" err="1"/>
              <a:t>volupti</a:t>
            </a:r>
            <a:r>
              <a:rPr lang="en-US"/>
              <a:t> </a:t>
            </a:r>
            <a:r>
              <a:rPr lang="en-US" err="1"/>
              <a:t>beaquib</a:t>
            </a:r>
            <a:r>
              <a:rPr lang="en-US"/>
              <a:t> </a:t>
            </a:r>
            <a:r>
              <a:rPr lang="en-US" err="1"/>
              <a:t>usandant</a:t>
            </a:r>
            <a:r>
              <a:rPr lang="en-US"/>
              <a:t>, </a:t>
            </a:r>
            <a:r>
              <a:rPr lang="en-US" err="1"/>
              <a:t>quaecae</a:t>
            </a:r>
            <a:r>
              <a:rPr lang="en-US"/>
              <a:t> </a:t>
            </a:r>
            <a:r>
              <a:rPr lang="en-US" err="1"/>
              <a:t>nihit</a:t>
            </a:r>
            <a:r>
              <a:rPr lang="en-US"/>
              <a:t> qui </a:t>
            </a:r>
            <a:r>
              <a:rPr lang="en-US" err="1"/>
              <a:t>cus</a:t>
            </a:r>
            <a:r>
              <a:rPr lang="en-US"/>
              <a:t> </a:t>
            </a:r>
            <a:r>
              <a:rPr lang="en-US" err="1"/>
              <a:t>ium</a:t>
            </a:r>
            <a:r>
              <a:rPr lang="en-US"/>
              <a:t> </a:t>
            </a:r>
            <a:r>
              <a:rPr lang="en-US" err="1"/>
              <a:t>voluptatem</a:t>
            </a:r>
            <a:r>
              <a:rPr lang="en-US"/>
              <a:t> et </a:t>
            </a:r>
            <a:r>
              <a:rPr lang="en-US" err="1"/>
              <a:t>errum</a:t>
            </a:r>
            <a:r>
              <a:rPr lang="en-US"/>
              <a:t> et </a:t>
            </a:r>
            <a:r>
              <a:rPr lang="en-US" err="1"/>
              <a:t>untiurio</a:t>
            </a:r>
            <a:r>
              <a:rPr lang="en-US"/>
              <a:t> </a:t>
            </a:r>
            <a:r>
              <a:rPr lang="en-US" err="1"/>
              <a:t>verum</a:t>
            </a:r>
            <a:r>
              <a:rPr lang="en-US"/>
              <a:t> </a:t>
            </a:r>
            <a:r>
              <a:rPr lang="en-US" err="1"/>
              <a:t>sapiet</a:t>
            </a:r>
            <a:r>
              <a:rPr lang="en-US"/>
              <a:t>, into ex es </a:t>
            </a:r>
            <a:r>
              <a:rPr lang="en-US" err="1"/>
              <a:t>suntus</a:t>
            </a:r>
            <a:r>
              <a:rPr lang="en-US"/>
              <a:t> </a:t>
            </a:r>
            <a:r>
              <a:rPr lang="en-US" err="1"/>
              <a:t>eari</a:t>
            </a:r>
            <a:r>
              <a:rPr lang="en-US"/>
              <a:t> </a:t>
            </a:r>
            <a:r>
              <a:rPr lang="en-US" err="1"/>
              <a:t>ipsam</a:t>
            </a:r>
            <a:r>
              <a:rPr lang="en-US"/>
              <a:t> </a:t>
            </a:r>
            <a:r>
              <a:rPr lang="en-US" err="1"/>
              <a:t>idundantio</a:t>
            </a:r>
            <a:r>
              <a:rPr lang="en-US"/>
              <a:t> </a:t>
            </a:r>
            <a:r>
              <a:rPr lang="en-US" err="1"/>
              <a:t>exceratia</a:t>
            </a:r>
            <a:r>
              <a:rPr lang="en-US"/>
              <a:t> dem </a:t>
            </a:r>
            <a:r>
              <a:rPr lang="en-US" err="1"/>
              <a:t>voluptat</a:t>
            </a:r>
            <a:r>
              <a:rPr lang="en-US"/>
              <a:t>.</a:t>
            </a:r>
          </a:p>
          <a:p>
            <a:pPr marL="228600" lvl="0" indent="-228600" algn="l" defTabSz="914400" rtl="0" eaLnBrk="1" latinLnBrk="0" hangingPunct="1">
              <a:lnSpc>
                <a:spcPct val="90000"/>
              </a:lnSpc>
              <a:spcBef>
                <a:spcPts val="1000"/>
              </a:spcBef>
              <a:spcAft>
                <a:spcPts val="600"/>
              </a:spcAft>
              <a:buFont typeface="Arial" panose="020B0604020202020204" pitchFamily="34" charset="0"/>
              <a:buChar char="•"/>
            </a:pPr>
            <a:r>
              <a:rPr lang="en-US" err="1"/>
              <a:t>Agnam</a:t>
            </a:r>
            <a:r>
              <a:rPr lang="en-US"/>
              <a:t> de mil </a:t>
            </a:r>
            <a:r>
              <a:rPr lang="en-US" err="1"/>
              <a:t>ilignimus</a:t>
            </a:r>
            <a:r>
              <a:rPr lang="en-US"/>
              <a:t> </a:t>
            </a:r>
            <a:r>
              <a:rPr lang="en-US" err="1"/>
              <a:t>apedist</a:t>
            </a:r>
            <a:r>
              <a:rPr lang="en-US"/>
              <a:t> quasi </a:t>
            </a:r>
            <a:r>
              <a:rPr lang="en-US" err="1"/>
              <a:t>sita</a:t>
            </a:r>
            <a:r>
              <a:rPr lang="en-US"/>
              <a:t> </a:t>
            </a:r>
            <a:r>
              <a:rPr lang="en-US" err="1"/>
              <a:t>quame</a:t>
            </a:r>
            <a:r>
              <a:rPr lang="en-US"/>
              <a:t> peris es core </a:t>
            </a:r>
            <a:r>
              <a:rPr lang="en-US" err="1"/>
              <a:t>venim</a:t>
            </a:r>
            <a:r>
              <a:rPr lang="en-US"/>
              <a:t> que </a:t>
            </a:r>
            <a:r>
              <a:rPr lang="en-US" err="1"/>
              <a:t>perum</a:t>
            </a:r>
            <a:r>
              <a:rPr lang="en-US"/>
              <a:t> </a:t>
            </a:r>
            <a:r>
              <a:rPr lang="en-US" err="1"/>
              <a:t>volo</a:t>
            </a:r>
            <a:r>
              <a:rPr lang="en-US"/>
              <a:t> to </a:t>
            </a:r>
            <a:r>
              <a:rPr lang="en-US" err="1"/>
              <a:t>venimus</a:t>
            </a:r>
            <a:r>
              <a:rPr lang="en-US"/>
              <a:t>.</a:t>
            </a:r>
          </a:p>
          <a:p>
            <a:pPr marL="228600" lvl="0" indent="-228600" algn="l" defTabSz="914400" rtl="0" eaLnBrk="1" latinLnBrk="0" hangingPunct="1">
              <a:lnSpc>
                <a:spcPct val="90000"/>
              </a:lnSpc>
              <a:spcBef>
                <a:spcPts val="1000"/>
              </a:spcBef>
              <a:spcAft>
                <a:spcPts val="600"/>
              </a:spcAft>
              <a:buFont typeface="Arial" panose="020B0604020202020204" pitchFamily="34" charset="0"/>
              <a:buChar char="•"/>
            </a:pPr>
            <a:endParaRPr lang="en-US"/>
          </a:p>
        </p:txBody>
      </p:sp>
      <p:sp>
        <p:nvSpPr>
          <p:cNvPr id="3" name="Text Placeholder 2"/>
          <p:cNvSpPr>
            <a:spLocks noGrp="1"/>
          </p:cNvSpPr>
          <p:nvPr>
            <p:ph type="body" sz="quarter" idx="20"/>
          </p:nvPr>
        </p:nvSpPr>
        <p:spPr>
          <a:xfrm>
            <a:off x="360362" y="1571625"/>
            <a:ext cx="5394960" cy="449680"/>
          </a:xfrm>
          <a:solidFill>
            <a:schemeClr val="accent1"/>
          </a:solidFill>
          <a:ln>
            <a:solidFill>
              <a:srgbClr val="0039A6"/>
            </a:solidFill>
          </a:ln>
        </p:spPr>
        <p:txBody>
          <a:bodyPr anchor="ctr">
            <a:normAutofit/>
          </a:bodyPr>
          <a:lstStyle>
            <a:lvl1pPr marL="0" indent="0" algn="ctr">
              <a:buNone/>
              <a:defRPr sz="1600" b="1">
                <a:solidFill>
                  <a:schemeClr val="bg1"/>
                </a:solidFill>
              </a:defRPr>
            </a:lvl1pPr>
          </a:lstStyle>
          <a:p>
            <a:pPr lvl="0"/>
            <a:r>
              <a:rPr lang="en-US"/>
              <a:t>Click to edit Master text styles</a:t>
            </a:r>
          </a:p>
        </p:txBody>
      </p:sp>
      <p:sp>
        <p:nvSpPr>
          <p:cNvPr id="10" name="Text Placeholder 2"/>
          <p:cNvSpPr>
            <a:spLocks noGrp="1"/>
          </p:cNvSpPr>
          <p:nvPr>
            <p:ph type="body" sz="quarter" idx="21"/>
          </p:nvPr>
        </p:nvSpPr>
        <p:spPr>
          <a:xfrm>
            <a:off x="6412229" y="1571625"/>
            <a:ext cx="5394960" cy="449680"/>
          </a:xfrm>
          <a:solidFill>
            <a:schemeClr val="accent1"/>
          </a:solidFill>
          <a:ln>
            <a:solidFill>
              <a:srgbClr val="0039A6"/>
            </a:solidFill>
          </a:ln>
        </p:spPr>
        <p:txBody>
          <a:bodyPr anchor="ctr">
            <a:normAutofit/>
          </a:bodyPr>
          <a:lstStyle>
            <a:lvl1pPr marL="0" indent="0" algn="ctr">
              <a:buNone/>
              <a:defRPr sz="1600" b="1">
                <a:solidFill>
                  <a:schemeClr val="bg1"/>
                </a:solidFill>
              </a:defRPr>
            </a:lvl1pPr>
          </a:lstStyle>
          <a:p>
            <a:pPr lvl="0"/>
            <a:r>
              <a:rPr lang="en-US"/>
              <a:t>Click to edit Master text styles</a:t>
            </a:r>
          </a:p>
        </p:txBody>
      </p:sp>
      <p:sp>
        <p:nvSpPr>
          <p:cNvPr id="9" name="Footer Placeholder 7">
            <a:extLst>
              <a:ext uri="{FF2B5EF4-FFF2-40B4-BE49-F238E27FC236}">
                <a16:creationId xmlns:a16="http://schemas.microsoft.com/office/drawing/2014/main" id="{74D47C3D-5FA2-46D3-AB67-566A2C6AE2DB}"/>
              </a:ext>
            </a:extLst>
          </p:cNvPr>
          <p:cNvSpPr>
            <a:spLocks noGrp="1"/>
          </p:cNvSpPr>
          <p:nvPr>
            <p:ph type="ftr" sz="quarter" idx="24"/>
          </p:nvPr>
        </p:nvSpPr>
        <p:spPr>
          <a:xfrm>
            <a:off x="359754" y="6026987"/>
            <a:ext cx="9409887" cy="329364"/>
          </a:xfrm>
          <a:prstGeom prst="rect">
            <a:avLst/>
          </a:prstGeom>
        </p:spPr>
        <p:txBody>
          <a:bodyPr/>
          <a:lstStyle>
            <a:lvl1pPr algn="l">
              <a:defRPr sz="1000">
                <a:solidFill>
                  <a:schemeClr val="tx1"/>
                </a:solidFill>
              </a:defRPr>
            </a:lvl1pPr>
          </a:lstStyle>
          <a:p>
            <a:endParaRPr lang="en-GB"/>
          </a:p>
        </p:txBody>
      </p:sp>
      <p:sp>
        <p:nvSpPr>
          <p:cNvPr id="4" name="Title 3">
            <a:extLst>
              <a:ext uri="{FF2B5EF4-FFF2-40B4-BE49-F238E27FC236}">
                <a16:creationId xmlns:a16="http://schemas.microsoft.com/office/drawing/2014/main" id="{FC025EA1-5069-4E21-B647-BB16DFF9572F}"/>
              </a:ext>
            </a:extLst>
          </p:cNvPr>
          <p:cNvSpPr>
            <a:spLocks noGrp="1"/>
          </p:cNvSpPr>
          <p:nvPr>
            <p:ph type="title"/>
          </p:nvPr>
        </p:nvSpPr>
        <p:spPr>
          <a:xfrm>
            <a:off x="359757" y="136525"/>
            <a:ext cx="11447432" cy="923330"/>
          </a:xfrm>
        </p:spPr>
        <p:txBody>
          <a:bodyPr vert="horz">
            <a:noAutofit/>
          </a:bodyPr>
          <a:lstStyle/>
          <a:p>
            <a:r>
              <a:rPr lang="en-US"/>
              <a:t>Click to edit Master title style</a:t>
            </a:r>
            <a:endParaRPr lang="en-GB"/>
          </a:p>
        </p:txBody>
      </p:sp>
      <p:sp>
        <p:nvSpPr>
          <p:cNvPr id="11" name="Slide Number Placeholder 2">
            <a:extLst>
              <a:ext uri="{FF2B5EF4-FFF2-40B4-BE49-F238E27FC236}">
                <a16:creationId xmlns:a16="http://schemas.microsoft.com/office/drawing/2014/main" id="{88B84EA7-AE4B-4E84-AE24-26C6D808C121}"/>
              </a:ext>
            </a:extLst>
          </p:cNvPr>
          <p:cNvSpPr>
            <a:spLocks noGrp="1"/>
          </p:cNvSpPr>
          <p:nvPr>
            <p:ph type="sldNum" sz="quarter" idx="10"/>
          </p:nvPr>
        </p:nvSpPr>
        <p:spPr>
          <a:xfrm>
            <a:off x="11312769" y="6400413"/>
            <a:ext cx="482356" cy="276999"/>
          </a:xfrm>
          <a:prstGeom prst="rect">
            <a:avLst/>
          </a:prstGeom>
        </p:spPr>
        <p:txBody>
          <a:bodyPr anchor="ctr">
            <a:spAutoFit/>
          </a:bodyPr>
          <a:lstStyle>
            <a:lvl1pPr algn="r">
              <a:defRPr>
                <a:solidFill>
                  <a:schemeClr val="tx2"/>
                </a:solidFill>
              </a:defRPr>
            </a:lvl1pPr>
          </a:lstStyle>
          <a:p>
            <a:fld id="{FD5D5F4F-603C-4AB0-922F-C42AF3B2CB87}" type="slidenum">
              <a:rPr lang="en-GB" smtClean="0"/>
              <a:pPr/>
              <a:t>‹#›</a:t>
            </a:fld>
            <a:endParaRPr lang="en-GB"/>
          </a:p>
        </p:txBody>
      </p:sp>
      <p:sp>
        <p:nvSpPr>
          <p:cNvPr id="17" name="Text Placeholder 2">
            <a:extLst>
              <a:ext uri="{FF2B5EF4-FFF2-40B4-BE49-F238E27FC236}">
                <a16:creationId xmlns:a16="http://schemas.microsoft.com/office/drawing/2014/main" id="{895D7087-56EE-4579-AA47-34E0A7A0C67C}"/>
              </a:ext>
            </a:extLst>
          </p:cNvPr>
          <p:cNvSpPr>
            <a:spLocks noGrp="1"/>
          </p:cNvSpPr>
          <p:nvPr>
            <p:ph type="body" sz="quarter" idx="17" hasCustomPrompt="1"/>
          </p:nvPr>
        </p:nvSpPr>
        <p:spPr>
          <a:xfrm>
            <a:off x="359757" y="1121005"/>
            <a:ext cx="11447432" cy="350238"/>
          </a:xfrm>
        </p:spPr>
        <p:txBody>
          <a:bodyPr anchor="ctr">
            <a:normAutofit/>
          </a:bodyPr>
          <a:lstStyle>
            <a:lvl1pPr marL="0" indent="0">
              <a:lnSpc>
                <a:spcPct val="80000"/>
              </a:lnSpc>
              <a:spcBef>
                <a:spcPts val="0"/>
              </a:spcBef>
              <a:buNone/>
              <a:defRPr sz="1600" b="0" spc="-100" baseline="0">
                <a:solidFill>
                  <a:schemeClr val="tx2"/>
                </a:solidFill>
              </a:defRPr>
            </a:lvl1pPr>
            <a:lvl2pPr marL="457200" indent="0">
              <a:buNone/>
              <a:defRPr/>
            </a:lvl2pPr>
          </a:lstStyle>
          <a:p>
            <a:pPr lvl="0"/>
            <a:r>
              <a:rPr lang="en-US"/>
              <a:t>Insert sub title here</a:t>
            </a:r>
          </a:p>
        </p:txBody>
      </p:sp>
    </p:spTree>
    <p:extLst>
      <p:ext uri="{BB962C8B-B14F-4D97-AF65-F5344CB8AC3E}">
        <p14:creationId xmlns:p14="http://schemas.microsoft.com/office/powerpoint/2010/main" val="40793605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3_3 point column">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F7EE146-F018-4D9E-8213-73F745069F42}"/>
              </a:ext>
            </a:extLst>
          </p:cNvPr>
          <p:cNvGraphicFramePr>
            <a:graphicFrameLocks noChangeAspect="1"/>
          </p:cNvGraphicFramePr>
          <p:nvPr userDrawn="1">
            <p:custDataLst>
              <p:tags r:id="rId1"/>
            </p:custDataLst>
            <p:extLst>
              <p:ext uri="{D42A27DB-BD31-4B8C-83A1-F6EECF244321}">
                <p14:modId xmlns:p14="http://schemas.microsoft.com/office/powerpoint/2010/main" val="14415441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16" imgH="318" progId="TCLayout.ActiveDocument.1">
                  <p:embed/>
                </p:oleObj>
              </mc:Choice>
              <mc:Fallback>
                <p:oleObj name="think-cell Slide" r:id="rId3" imgW="316" imgH="318" progId="TCLayout.ActiveDocument.1">
                  <p:embed/>
                  <p:pic>
                    <p:nvPicPr>
                      <p:cNvPr id="5" name="Object 4" hidden="1">
                        <a:extLst>
                          <a:ext uri="{FF2B5EF4-FFF2-40B4-BE49-F238E27FC236}">
                            <a16:creationId xmlns:a16="http://schemas.microsoft.com/office/drawing/2014/main" id="{FF7EE146-F018-4D9E-8213-73F745069F4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1" name="Text Placeholder 2">
            <a:extLst>
              <a:ext uri="{FF2B5EF4-FFF2-40B4-BE49-F238E27FC236}">
                <a16:creationId xmlns:a16="http://schemas.microsoft.com/office/drawing/2014/main" id="{8D082E66-EDDA-4917-9421-9B501325FDE6}"/>
              </a:ext>
            </a:extLst>
          </p:cNvPr>
          <p:cNvSpPr>
            <a:spLocks noGrp="1"/>
          </p:cNvSpPr>
          <p:nvPr>
            <p:ph type="body" sz="quarter" idx="16" hasCustomPrompt="1"/>
          </p:nvPr>
        </p:nvSpPr>
        <p:spPr>
          <a:xfrm>
            <a:off x="359755" y="2021305"/>
            <a:ext cx="11447433" cy="3818021"/>
          </a:xfrm>
          <a:ln>
            <a:solidFill>
              <a:srgbClr val="0039A6"/>
            </a:solidFill>
          </a:ln>
        </p:spPr>
        <p:txBody>
          <a:bodyPr numCol="1" spcCol="457200">
            <a:noAutofit/>
          </a:bodyPr>
          <a:lstStyle>
            <a:lvl1pPr marL="171450" indent="-171450">
              <a:lnSpc>
                <a:spcPct val="100000"/>
              </a:lnSpc>
              <a:spcBef>
                <a:spcPts val="0"/>
              </a:spcBef>
              <a:spcAft>
                <a:spcPts val="600"/>
              </a:spcAft>
              <a:buFont typeface="Arial" panose="020B0604020202020204" pitchFamily="34" charset="0"/>
              <a:buChar char="•"/>
              <a:defRPr lang="en-US" sz="1600" kern="1200" dirty="0">
                <a:solidFill>
                  <a:schemeClr val="tx1"/>
                </a:solidFill>
                <a:latin typeface="+mn-lt"/>
                <a:ea typeface="+mn-ea"/>
                <a:cs typeface="+mn-cs"/>
              </a:defRPr>
            </a:lvl1pPr>
            <a:lvl2pPr marL="457200" indent="0">
              <a:buNone/>
              <a:defRPr/>
            </a:lvl2pPr>
          </a:lstStyle>
          <a:p>
            <a:pPr marL="228600" lvl="0" indent="-228600" algn="l" defTabSz="914400" rtl="0" eaLnBrk="1" latinLnBrk="0" hangingPunct="1">
              <a:lnSpc>
                <a:spcPct val="90000"/>
              </a:lnSpc>
              <a:spcBef>
                <a:spcPts val="1000"/>
              </a:spcBef>
              <a:buFont typeface="Arial" panose="020B0604020202020204" pitchFamily="34" charset="0"/>
              <a:buChar char="•"/>
            </a:pPr>
            <a:r>
              <a:rPr lang="en-US"/>
              <a:t>Ga. </a:t>
            </a:r>
            <a:r>
              <a:rPr lang="en-US" err="1"/>
              <a:t>Occusae</a:t>
            </a:r>
            <a:r>
              <a:rPr lang="en-US"/>
              <a:t> </a:t>
            </a:r>
            <a:r>
              <a:rPr lang="en-US" err="1"/>
              <a:t>inulparum</a:t>
            </a:r>
            <a:r>
              <a:rPr lang="en-US"/>
              <a:t> </a:t>
            </a:r>
            <a:r>
              <a:rPr lang="en-US" err="1"/>
              <a:t>volor</a:t>
            </a:r>
            <a:r>
              <a:rPr lang="en-US"/>
              <a:t> </a:t>
            </a:r>
            <a:r>
              <a:rPr lang="en-US" err="1"/>
              <a:t>rehendae</a:t>
            </a:r>
            <a:r>
              <a:rPr lang="en-US"/>
              <a:t> </a:t>
            </a:r>
            <a:r>
              <a:rPr lang="en-US" err="1"/>
              <a:t>cupta</a:t>
            </a:r>
            <a:r>
              <a:rPr lang="en-US"/>
              <a:t> num </a:t>
            </a:r>
            <a:r>
              <a:rPr lang="en-US" err="1"/>
              <a:t>vernam</a:t>
            </a:r>
            <a:r>
              <a:rPr lang="en-US"/>
              <a:t> </a:t>
            </a:r>
            <a:r>
              <a:rPr lang="en-US" err="1"/>
              <a:t>faccatis</a:t>
            </a:r>
            <a:r>
              <a:rPr lang="en-US"/>
              <a:t> </a:t>
            </a:r>
            <a:r>
              <a:rPr lang="en-US" err="1"/>
              <a:t>anim</a:t>
            </a:r>
            <a:r>
              <a:rPr lang="en-US"/>
              <a:t> </a:t>
            </a:r>
            <a:r>
              <a:rPr lang="en-US" err="1"/>
              <a:t>quatium</a:t>
            </a:r>
            <a:r>
              <a:rPr lang="en-US"/>
              <a:t> </a:t>
            </a:r>
            <a:r>
              <a:rPr lang="en-US" err="1"/>
              <a:t>incipitatem</a:t>
            </a:r>
            <a:r>
              <a:rPr lang="en-US"/>
              <a:t> </a:t>
            </a:r>
            <a:r>
              <a:rPr lang="en-US" err="1"/>
              <a:t>iunt</a:t>
            </a:r>
            <a:r>
              <a:rPr lang="en-US"/>
              <a:t> </a:t>
            </a:r>
            <a:r>
              <a:rPr lang="en-US" err="1"/>
              <a:t>labo</a:t>
            </a:r>
            <a:r>
              <a:rPr lang="en-US"/>
              <a:t>. </a:t>
            </a:r>
            <a:r>
              <a:rPr lang="en-US" err="1"/>
              <a:t>Itatur</a:t>
            </a:r>
            <a:r>
              <a:rPr lang="en-US"/>
              <a:t>, </a:t>
            </a:r>
            <a:r>
              <a:rPr lang="en-US" err="1"/>
              <a:t>aut</a:t>
            </a:r>
            <a:r>
              <a:rPr lang="en-US"/>
              <a:t> qui </a:t>
            </a:r>
            <a:r>
              <a:rPr lang="en-US" err="1"/>
              <a:t>volor</a:t>
            </a:r>
            <a:r>
              <a:rPr lang="en-US"/>
              <a:t> </a:t>
            </a:r>
            <a:r>
              <a:rPr lang="en-US" err="1"/>
              <a:t>maximpe</a:t>
            </a:r>
            <a:r>
              <a:rPr lang="en-US"/>
              <a:t> </a:t>
            </a:r>
            <a:r>
              <a:rPr lang="en-US" err="1"/>
              <a:t>disimi</a:t>
            </a:r>
            <a:r>
              <a:rPr lang="en-US"/>
              <a:t>, </a:t>
            </a:r>
            <a:r>
              <a:rPr lang="en-US" err="1"/>
              <a:t>solore</a:t>
            </a:r>
            <a:r>
              <a:rPr lang="en-US"/>
              <a:t>, que </a:t>
            </a:r>
            <a:r>
              <a:rPr lang="en-US" err="1"/>
              <a:t>offici</a:t>
            </a:r>
            <a:r>
              <a:rPr lang="en-US"/>
              <a:t> </a:t>
            </a:r>
            <a:r>
              <a:rPr lang="en-US" err="1"/>
              <a:t>coratur</a:t>
            </a:r>
            <a:r>
              <a:rPr lang="en-US"/>
              <a:t>? </a:t>
            </a:r>
            <a:r>
              <a:rPr lang="en-US" err="1"/>
              <a:t>Quiandeles</a:t>
            </a:r>
            <a:r>
              <a:rPr lang="en-US"/>
              <a:t> </a:t>
            </a:r>
            <a:r>
              <a:rPr lang="en-US" err="1"/>
              <a:t>dendus</a:t>
            </a:r>
            <a:r>
              <a:rPr lang="en-US"/>
              <a:t>.</a:t>
            </a:r>
          </a:p>
          <a:p>
            <a:pPr marL="228600" lvl="0" indent="-228600" algn="l" defTabSz="914400" rtl="0" eaLnBrk="1" latinLnBrk="0" hangingPunct="1">
              <a:lnSpc>
                <a:spcPct val="90000"/>
              </a:lnSpc>
              <a:spcBef>
                <a:spcPts val="1000"/>
              </a:spcBef>
              <a:buFont typeface="Arial" panose="020B0604020202020204" pitchFamily="34" charset="0"/>
              <a:buChar char="•"/>
            </a:pPr>
            <a:r>
              <a:rPr lang="en-US" err="1"/>
              <a:t>Occullo</a:t>
            </a:r>
            <a:r>
              <a:rPr lang="en-US"/>
              <a:t> </a:t>
            </a:r>
            <a:r>
              <a:rPr lang="en-US" err="1"/>
              <a:t>volor</a:t>
            </a:r>
            <a:r>
              <a:rPr lang="en-US"/>
              <a:t> </a:t>
            </a:r>
            <a:r>
              <a:rPr lang="en-US" err="1"/>
              <a:t>repernam</a:t>
            </a:r>
            <a:r>
              <a:rPr lang="en-US"/>
              <a:t> id maxim </a:t>
            </a:r>
            <a:r>
              <a:rPr lang="en-US" err="1"/>
              <a:t>dolorep</a:t>
            </a:r>
            <a:r>
              <a:rPr lang="en-US"/>
              <a:t> </a:t>
            </a:r>
            <a:r>
              <a:rPr lang="en-US" err="1"/>
              <a:t>tatio</a:t>
            </a:r>
            <a:r>
              <a:rPr lang="en-US"/>
              <a:t>. </a:t>
            </a:r>
            <a:r>
              <a:rPr lang="en-US" err="1"/>
              <a:t>Bitatin</a:t>
            </a:r>
            <a:r>
              <a:rPr lang="en-US"/>
              <a:t> </a:t>
            </a:r>
            <a:r>
              <a:rPr lang="en-US" err="1"/>
              <a:t>vendaec</a:t>
            </a:r>
            <a:r>
              <a:rPr lang="en-US"/>
              <a:t> </a:t>
            </a:r>
            <a:r>
              <a:rPr lang="en-US" err="1"/>
              <a:t>ullendae</a:t>
            </a:r>
            <a:r>
              <a:rPr lang="en-US"/>
              <a:t> </a:t>
            </a:r>
            <a:r>
              <a:rPr lang="en-US" err="1"/>
              <a:t>enimintest</a:t>
            </a:r>
            <a:r>
              <a:rPr lang="en-US"/>
              <a:t> </a:t>
            </a:r>
            <a:r>
              <a:rPr lang="en-US" err="1"/>
              <a:t>eosa</a:t>
            </a:r>
            <a:r>
              <a:rPr lang="en-US"/>
              <a:t> et </a:t>
            </a:r>
            <a:r>
              <a:rPr lang="en-US" err="1"/>
              <a:t>est</a:t>
            </a:r>
            <a:r>
              <a:rPr lang="en-US"/>
              <a:t> </a:t>
            </a:r>
            <a:r>
              <a:rPr lang="en-US" err="1"/>
              <a:t>labo</a:t>
            </a:r>
            <a:r>
              <a:rPr lang="en-US"/>
              <a:t>. Is </a:t>
            </a:r>
            <a:r>
              <a:rPr lang="en-US" err="1"/>
              <a:t>volorporro</a:t>
            </a:r>
            <a:r>
              <a:rPr lang="en-US"/>
              <a:t> </a:t>
            </a:r>
            <a:r>
              <a:rPr lang="en-US" err="1"/>
              <a:t>enihil</a:t>
            </a:r>
            <a:r>
              <a:rPr lang="en-US"/>
              <a:t> is </a:t>
            </a:r>
            <a:r>
              <a:rPr lang="en-US" err="1"/>
              <a:t>volo</a:t>
            </a:r>
            <a:r>
              <a:rPr lang="en-US"/>
              <a:t> </a:t>
            </a:r>
            <a:r>
              <a:rPr lang="en-US" err="1"/>
              <a:t>quiate</a:t>
            </a:r>
            <a:r>
              <a:rPr lang="en-US"/>
              <a:t> </a:t>
            </a:r>
            <a:r>
              <a:rPr lang="en-US" err="1"/>
              <a:t>earum</a:t>
            </a:r>
            <a:r>
              <a:rPr lang="en-US"/>
              <a:t> vid </a:t>
            </a:r>
            <a:r>
              <a:rPr lang="en-US" err="1"/>
              <a:t>modis</a:t>
            </a:r>
            <a:r>
              <a:rPr lang="en-US"/>
              <a:t> </a:t>
            </a:r>
            <a:r>
              <a:rPr lang="en-US" err="1"/>
              <a:t>volorupta</a:t>
            </a:r>
            <a:r>
              <a:rPr lang="en-US"/>
              <a:t> por </a:t>
            </a:r>
            <a:r>
              <a:rPr lang="en-US" err="1"/>
              <a:t>sumeni</a:t>
            </a:r>
            <a:r>
              <a:rPr lang="en-US"/>
              <a:t> </a:t>
            </a:r>
            <a:r>
              <a:rPr lang="en-US" err="1"/>
              <a:t>ut</a:t>
            </a:r>
            <a:r>
              <a:rPr lang="en-US"/>
              <a:t> que </a:t>
            </a:r>
            <a:r>
              <a:rPr lang="en-US" err="1"/>
              <a:t>eicipsusciam</a:t>
            </a:r>
            <a:r>
              <a:rPr lang="en-US"/>
              <a:t> </a:t>
            </a:r>
            <a:r>
              <a:rPr lang="en-US" err="1"/>
              <a:t>volupti</a:t>
            </a:r>
            <a:r>
              <a:rPr lang="en-US"/>
              <a:t> </a:t>
            </a:r>
            <a:r>
              <a:rPr lang="en-US" err="1"/>
              <a:t>beaquib</a:t>
            </a:r>
            <a:r>
              <a:rPr lang="en-US"/>
              <a:t> </a:t>
            </a:r>
            <a:r>
              <a:rPr lang="en-US" err="1"/>
              <a:t>usandant</a:t>
            </a:r>
            <a:r>
              <a:rPr lang="en-US"/>
              <a:t>, </a:t>
            </a:r>
            <a:r>
              <a:rPr lang="en-US" err="1"/>
              <a:t>quaecae</a:t>
            </a:r>
            <a:r>
              <a:rPr lang="en-US"/>
              <a:t> </a:t>
            </a:r>
            <a:r>
              <a:rPr lang="en-US" err="1"/>
              <a:t>nihit</a:t>
            </a:r>
            <a:r>
              <a:rPr lang="en-US"/>
              <a:t> qui </a:t>
            </a:r>
            <a:r>
              <a:rPr lang="en-US" err="1"/>
              <a:t>cus</a:t>
            </a:r>
            <a:r>
              <a:rPr lang="en-US"/>
              <a:t> </a:t>
            </a:r>
            <a:r>
              <a:rPr lang="en-US" err="1"/>
              <a:t>ium</a:t>
            </a:r>
            <a:r>
              <a:rPr lang="en-US"/>
              <a:t> </a:t>
            </a:r>
            <a:r>
              <a:rPr lang="en-US" err="1"/>
              <a:t>voluptatem</a:t>
            </a:r>
            <a:r>
              <a:rPr lang="en-US"/>
              <a:t> et </a:t>
            </a:r>
            <a:r>
              <a:rPr lang="en-US" err="1"/>
              <a:t>errum</a:t>
            </a:r>
            <a:r>
              <a:rPr lang="en-US"/>
              <a:t> et </a:t>
            </a:r>
            <a:r>
              <a:rPr lang="en-US" err="1"/>
              <a:t>untiurio</a:t>
            </a:r>
            <a:r>
              <a:rPr lang="en-US"/>
              <a:t> </a:t>
            </a:r>
            <a:r>
              <a:rPr lang="en-US" err="1"/>
              <a:t>verum</a:t>
            </a:r>
            <a:r>
              <a:rPr lang="en-US"/>
              <a:t> </a:t>
            </a:r>
            <a:r>
              <a:rPr lang="en-US" err="1"/>
              <a:t>sapiet</a:t>
            </a:r>
            <a:r>
              <a:rPr lang="en-US"/>
              <a:t>, into ex es </a:t>
            </a:r>
            <a:r>
              <a:rPr lang="en-US" err="1"/>
              <a:t>suntus</a:t>
            </a:r>
            <a:r>
              <a:rPr lang="en-US"/>
              <a:t> </a:t>
            </a:r>
            <a:r>
              <a:rPr lang="en-US" err="1"/>
              <a:t>eari</a:t>
            </a:r>
            <a:r>
              <a:rPr lang="en-US"/>
              <a:t> </a:t>
            </a:r>
            <a:r>
              <a:rPr lang="en-US" err="1"/>
              <a:t>ipsam</a:t>
            </a:r>
            <a:r>
              <a:rPr lang="en-US"/>
              <a:t> </a:t>
            </a:r>
            <a:r>
              <a:rPr lang="en-US" err="1"/>
              <a:t>idundantio</a:t>
            </a:r>
            <a:r>
              <a:rPr lang="en-US"/>
              <a:t> </a:t>
            </a:r>
            <a:r>
              <a:rPr lang="en-US" err="1"/>
              <a:t>exceratia</a:t>
            </a:r>
            <a:r>
              <a:rPr lang="en-US"/>
              <a:t> dem </a:t>
            </a:r>
            <a:r>
              <a:rPr lang="en-US" err="1"/>
              <a:t>voluptat</a:t>
            </a:r>
            <a:r>
              <a:rPr lang="en-US"/>
              <a:t>.</a:t>
            </a:r>
          </a:p>
          <a:p>
            <a:pPr marL="228600" lvl="0" indent="-228600" algn="l" defTabSz="914400" rtl="0" eaLnBrk="1" latinLnBrk="0" hangingPunct="1">
              <a:lnSpc>
                <a:spcPct val="90000"/>
              </a:lnSpc>
              <a:spcBef>
                <a:spcPts val="1000"/>
              </a:spcBef>
              <a:buFont typeface="Arial" panose="020B0604020202020204" pitchFamily="34" charset="0"/>
              <a:buChar char="•"/>
            </a:pPr>
            <a:r>
              <a:rPr lang="en-US" err="1"/>
              <a:t>Agnam</a:t>
            </a:r>
            <a:r>
              <a:rPr lang="en-US"/>
              <a:t> de mil </a:t>
            </a:r>
            <a:r>
              <a:rPr lang="en-US" err="1"/>
              <a:t>ilignimus</a:t>
            </a:r>
            <a:r>
              <a:rPr lang="en-US"/>
              <a:t> </a:t>
            </a:r>
            <a:r>
              <a:rPr lang="en-US" err="1"/>
              <a:t>apedist</a:t>
            </a:r>
            <a:r>
              <a:rPr lang="en-US"/>
              <a:t> quasi </a:t>
            </a:r>
            <a:r>
              <a:rPr lang="en-US" err="1"/>
              <a:t>sita</a:t>
            </a:r>
            <a:r>
              <a:rPr lang="en-US"/>
              <a:t> </a:t>
            </a:r>
            <a:r>
              <a:rPr lang="en-US" err="1"/>
              <a:t>quame</a:t>
            </a:r>
            <a:r>
              <a:rPr lang="en-US"/>
              <a:t> peris es core </a:t>
            </a:r>
            <a:r>
              <a:rPr lang="en-US" err="1"/>
              <a:t>venim</a:t>
            </a:r>
            <a:r>
              <a:rPr lang="en-US"/>
              <a:t> que </a:t>
            </a:r>
            <a:r>
              <a:rPr lang="en-US" err="1"/>
              <a:t>perum</a:t>
            </a:r>
            <a:r>
              <a:rPr lang="en-US"/>
              <a:t> </a:t>
            </a:r>
            <a:r>
              <a:rPr lang="en-US" err="1"/>
              <a:t>volo</a:t>
            </a:r>
            <a:r>
              <a:rPr lang="en-US"/>
              <a:t> to </a:t>
            </a:r>
            <a:r>
              <a:rPr lang="en-US" err="1"/>
              <a:t>venimus</a:t>
            </a:r>
            <a:r>
              <a:rPr lang="en-US"/>
              <a:t>.</a:t>
            </a:r>
          </a:p>
          <a:p>
            <a:pPr marL="228600" lvl="0" indent="-228600" algn="l" defTabSz="914400" rtl="0" eaLnBrk="1" latinLnBrk="0" hangingPunct="1">
              <a:lnSpc>
                <a:spcPct val="90000"/>
              </a:lnSpc>
              <a:spcBef>
                <a:spcPts val="1000"/>
              </a:spcBef>
              <a:buFont typeface="Arial" panose="020B0604020202020204" pitchFamily="34" charset="0"/>
              <a:buChar char="•"/>
            </a:pPr>
            <a:endParaRPr lang="en-US"/>
          </a:p>
        </p:txBody>
      </p:sp>
      <p:sp>
        <p:nvSpPr>
          <p:cNvPr id="3" name="Text Placeholder 2"/>
          <p:cNvSpPr>
            <a:spLocks noGrp="1"/>
          </p:cNvSpPr>
          <p:nvPr>
            <p:ph type="body" sz="quarter" idx="20"/>
          </p:nvPr>
        </p:nvSpPr>
        <p:spPr>
          <a:xfrm>
            <a:off x="360361" y="1571625"/>
            <a:ext cx="11447433" cy="449680"/>
          </a:xfrm>
          <a:solidFill>
            <a:schemeClr val="accent1"/>
          </a:solidFill>
          <a:ln>
            <a:solidFill>
              <a:srgbClr val="0039A6"/>
            </a:solidFill>
          </a:ln>
        </p:spPr>
        <p:txBody>
          <a:bodyPr anchor="ctr">
            <a:normAutofit/>
          </a:bodyPr>
          <a:lstStyle>
            <a:lvl1pPr marL="0" indent="0" algn="ctr">
              <a:buNone/>
              <a:defRPr sz="1600" b="1">
                <a:solidFill>
                  <a:schemeClr val="bg1"/>
                </a:solidFill>
              </a:defRPr>
            </a:lvl1pPr>
          </a:lstStyle>
          <a:p>
            <a:pPr lvl="0"/>
            <a:r>
              <a:rPr lang="en-US"/>
              <a:t>Click to edit Master text styles</a:t>
            </a:r>
          </a:p>
        </p:txBody>
      </p:sp>
      <p:sp>
        <p:nvSpPr>
          <p:cNvPr id="2" name="Title 1"/>
          <p:cNvSpPr>
            <a:spLocks noGrp="1"/>
          </p:cNvSpPr>
          <p:nvPr>
            <p:ph type="title"/>
          </p:nvPr>
        </p:nvSpPr>
        <p:spPr>
          <a:xfrm>
            <a:off x="359757" y="136525"/>
            <a:ext cx="11447432" cy="923330"/>
          </a:xfrm>
        </p:spPr>
        <p:txBody>
          <a:bodyPr vert="horz">
            <a:noAutofit/>
          </a:bodyPr>
          <a:lstStyle/>
          <a:p>
            <a:r>
              <a:rPr lang="en-US"/>
              <a:t>Click to edit Master title style</a:t>
            </a:r>
            <a:endParaRPr lang="en-GB"/>
          </a:p>
        </p:txBody>
      </p:sp>
      <p:sp>
        <p:nvSpPr>
          <p:cNvPr id="7" name="Slide Number Placeholder 2">
            <a:extLst>
              <a:ext uri="{FF2B5EF4-FFF2-40B4-BE49-F238E27FC236}">
                <a16:creationId xmlns:a16="http://schemas.microsoft.com/office/drawing/2014/main" id="{E127B7E4-942E-4131-908A-7C79C106E205}"/>
              </a:ext>
            </a:extLst>
          </p:cNvPr>
          <p:cNvSpPr>
            <a:spLocks noGrp="1"/>
          </p:cNvSpPr>
          <p:nvPr>
            <p:ph type="sldNum" sz="quarter" idx="10"/>
          </p:nvPr>
        </p:nvSpPr>
        <p:spPr>
          <a:xfrm>
            <a:off x="11312769" y="6400413"/>
            <a:ext cx="482356" cy="276999"/>
          </a:xfrm>
          <a:prstGeom prst="rect">
            <a:avLst/>
          </a:prstGeom>
        </p:spPr>
        <p:txBody>
          <a:bodyPr anchor="ctr">
            <a:spAutoFit/>
          </a:bodyPr>
          <a:lstStyle>
            <a:lvl1pPr algn="r">
              <a:defRPr>
                <a:solidFill>
                  <a:schemeClr val="tx2"/>
                </a:solidFill>
              </a:defRPr>
            </a:lvl1pPr>
          </a:lstStyle>
          <a:p>
            <a:fld id="{FD5D5F4F-603C-4AB0-922F-C42AF3B2CB87}" type="slidenum">
              <a:rPr lang="en-GB" smtClean="0"/>
              <a:pPr/>
              <a:t>‹#›</a:t>
            </a:fld>
            <a:endParaRPr lang="en-GB"/>
          </a:p>
        </p:txBody>
      </p:sp>
      <p:sp>
        <p:nvSpPr>
          <p:cNvPr id="8" name="Text Placeholder 2">
            <a:extLst>
              <a:ext uri="{FF2B5EF4-FFF2-40B4-BE49-F238E27FC236}">
                <a16:creationId xmlns:a16="http://schemas.microsoft.com/office/drawing/2014/main" id="{BF0E14AB-A6AB-4230-BC67-4367126A332C}"/>
              </a:ext>
            </a:extLst>
          </p:cNvPr>
          <p:cNvSpPr>
            <a:spLocks noGrp="1"/>
          </p:cNvSpPr>
          <p:nvPr>
            <p:ph type="body" sz="quarter" idx="17" hasCustomPrompt="1"/>
          </p:nvPr>
        </p:nvSpPr>
        <p:spPr>
          <a:xfrm>
            <a:off x="359757" y="1121005"/>
            <a:ext cx="11447432" cy="350238"/>
          </a:xfrm>
        </p:spPr>
        <p:txBody>
          <a:bodyPr anchor="ctr">
            <a:normAutofit/>
          </a:bodyPr>
          <a:lstStyle>
            <a:lvl1pPr marL="0" indent="0">
              <a:lnSpc>
                <a:spcPct val="80000"/>
              </a:lnSpc>
              <a:spcBef>
                <a:spcPts val="0"/>
              </a:spcBef>
              <a:buNone/>
              <a:defRPr sz="1600" b="0" spc="-100" baseline="0">
                <a:solidFill>
                  <a:schemeClr val="tx2"/>
                </a:solidFill>
              </a:defRPr>
            </a:lvl1pPr>
            <a:lvl2pPr marL="457200" indent="0">
              <a:buNone/>
              <a:defRPr/>
            </a:lvl2pPr>
          </a:lstStyle>
          <a:p>
            <a:pPr lvl="0"/>
            <a:r>
              <a:rPr lang="en-US"/>
              <a:t>Insert sub title here</a:t>
            </a:r>
          </a:p>
        </p:txBody>
      </p:sp>
    </p:spTree>
    <p:extLst>
      <p:ext uri="{BB962C8B-B14F-4D97-AF65-F5344CB8AC3E}">
        <p14:creationId xmlns:p14="http://schemas.microsoft.com/office/powerpoint/2010/main" val="40225939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_3 point column">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7F247C84-751B-410E-908A-F215AC753BDF}"/>
              </a:ext>
            </a:extLst>
          </p:cNvPr>
          <p:cNvGraphicFramePr>
            <a:graphicFrameLocks noChangeAspect="1"/>
          </p:cNvGraphicFramePr>
          <p:nvPr userDrawn="1">
            <p:custDataLst>
              <p:tags r:id="rId1"/>
            </p:custDataLst>
            <p:extLst>
              <p:ext uri="{D42A27DB-BD31-4B8C-83A1-F6EECF244321}">
                <p14:modId xmlns:p14="http://schemas.microsoft.com/office/powerpoint/2010/main" val="41379018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78" imgH="377" progId="TCLayout.ActiveDocument.1">
                  <p:embed/>
                </p:oleObj>
              </mc:Choice>
              <mc:Fallback>
                <p:oleObj name="think-cell Slide" r:id="rId3" imgW="378" imgH="377" progId="TCLayout.ActiveDocument.1">
                  <p:embed/>
                  <p:pic>
                    <p:nvPicPr>
                      <p:cNvPr id="6" name="Object 5" hidden="1">
                        <a:extLst>
                          <a:ext uri="{FF2B5EF4-FFF2-40B4-BE49-F238E27FC236}">
                            <a16:creationId xmlns:a16="http://schemas.microsoft.com/office/drawing/2014/main" id="{7F247C84-751B-410E-908A-F215AC753BD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1" name="Text Placeholder 2">
            <a:extLst>
              <a:ext uri="{FF2B5EF4-FFF2-40B4-BE49-F238E27FC236}">
                <a16:creationId xmlns:a16="http://schemas.microsoft.com/office/drawing/2014/main" id="{8D082E66-EDDA-4917-9421-9B501325FDE6}"/>
              </a:ext>
            </a:extLst>
          </p:cNvPr>
          <p:cNvSpPr>
            <a:spLocks noGrp="1"/>
          </p:cNvSpPr>
          <p:nvPr>
            <p:ph type="body" sz="quarter" idx="16" hasCustomPrompt="1"/>
          </p:nvPr>
        </p:nvSpPr>
        <p:spPr>
          <a:xfrm>
            <a:off x="359755" y="4944175"/>
            <a:ext cx="11447433" cy="802104"/>
          </a:xfrm>
          <a:ln>
            <a:solidFill>
              <a:srgbClr val="0039A6"/>
            </a:solidFill>
          </a:ln>
        </p:spPr>
        <p:txBody>
          <a:bodyPr numCol="1" spcCol="457200">
            <a:noAutofit/>
          </a:bodyPr>
          <a:lstStyle>
            <a:lvl1pPr marL="171450" indent="-171450">
              <a:lnSpc>
                <a:spcPct val="100000"/>
              </a:lnSpc>
              <a:spcBef>
                <a:spcPts val="0"/>
              </a:spcBef>
              <a:spcAft>
                <a:spcPts val="600"/>
              </a:spcAft>
              <a:buFont typeface="Arial" panose="020B0604020202020204" pitchFamily="34" charset="0"/>
              <a:buChar char="•"/>
              <a:defRPr lang="en-US" sz="1600" kern="1200" dirty="0">
                <a:solidFill>
                  <a:schemeClr val="tx1"/>
                </a:solidFill>
                <a:latin typeface="+mn-lt"/>
                <a:ea typeface="+mn-ea"/>
                <a:cs typeface="+mn-cs"/>
              </a:defRPr>
            </a:lvl1pPr>
            <a:lvl2pPr marL="457200" indent="0">
              <a:buNone/>
              <a:defRPr/>
            </a:lvl2pPr>
          </a:lstStyle>
          <a:p>
            <a:pPr marL="228600" lvl="0" indent="-228600" algn="l" defTabSz="914400" rtl="0" eaLnBrk="1" latinLnBrk="0" hangingPunct="1">
              <a:lnSpc>
                <a:spcPct val="90000"/>
              </a:lnSpc>
              <a:spcBef>
                <a:spcPts val="1000"/>
              </a:spcBef>
              <a:buFont typeface="Arial" panose="020B0604020202020204" pitchFamily="34" charset="0"/>
              <a:buChar char="•"/>
            </a:pPr>
            <a:r>
              <a:rPr lang="en-US" err="1"/>
              <a:t>Occullo</a:t>
            </a:r>
            <a:r>
              <a:rPr lang="en-US"/>
              <a:t> </a:t>
            </a:r>
            <a:r>
              <a:rPr lang="en-US" err="1"/>
              <a:t>volor</a:t>
            </a:r>
            <a:r>
              <a:rPr lang="en-US"/>
              <a:t> </a:t>
            </a:r>
            <a:r>
              <a:rPr lang="en-US" err="1"/>
              <a:t>repernam</a:t>
            </a:r>
            <a:r>
              <a:rPr lang="en-US"/>
              <a:t> id maxim </a:t>
            </a:r>
            <a:r>
              <a:rPr lang="en-US" err="1"/>
              <a:t>dolorep</a:t>
            </a:r>
            <a:r>
              <a:rPr lang="en-US"/>
              <a:t> </a:t>
            </a:r>
            <a:r>
              <a:rPr lang="en-US" err="1"/>
              <a:t>tatio</a:t>
            </a:r>
            <a:r>
              <a:rPr lang="en-US"/>
              <a:t>. </a:t>
            </a:r>
            <a:r>
              <a:rPr lang="en-US" err="1"/>
              <a:t>Bitatin</a:t>
            </a:r>
            <a:r>
              <a:rPr lang="en-US"/>
              <a:t> </a:t>
            </a:r>
            <a:r>
              <a:rPr lang="en-US" err="1"/>
              <a:t>vendaec</a:t>
            </a:r>
            <a:r>
              <a:rPr lang="en-US"/>
              <a:t> </a:t>
            </a:r>
            <a:r>
              <a:rPr lang="en-US" err="1"/>
              <a:t>ullendae</a:t>
            </a:r>
            <a:r>
              <a:rPr lang="en-US"/>
              <a:t> </a:t>
            </a:r>
            <a:r>
              <a:rPr lang="en-US" err="1"/>
              <a:t>enimintest</a:t>
            </a:r>
            <a:r>
              <a:rPr lang="en-US"/>
              <a:t> </a:t>
            </a:r>
            <a:r>
              <a:rPr lang="en-US" err="1"/>
              <a:t>eosa</a:t>
            </a:r>
            <a:r>
              <a:rPr lang="en-US"/>
              <a:t> et </a:t>
            </a:r>
            <a:r>
              <a:rPr lang="en-US" err="1"/>
              <a:t>est</a:t>
            </a:r>
            <a:r>
              <a:rPr lang="en-US"/>
              <a:t> </a:t>
            </a:r>
            <a:r>
              <a:rPr lang="en-US" err="1"/>
              <a:t>labo</a:t>
            </a:r>
            <a:r>
              <a:rPr lang="en-US"/>
              <a:t>. Is </a:t>
            </a:r>
            <a:r>
              <a:rPr lang="en-US" err="1"/>
              <a:t>volorporro</a:t>
            </a:r>
            <a:r>
              <a:rPr lang="en-US"/>
              <a:t> </a:t>
            </a:r>
            <a:r>
              <a:rPr lang="en-US" err="1"/>
              <a:t>enihil</a:t>
            </a:r>
            <a:r>
              <a:rPr lang="en-US"/>
              <a:t> is </a:t>
            </a:r>
            <a:r>
              <a:rPr lang="en-US" err="1"/>
              <a:t>volo</a:t>
            </a:r>
            <a:r>
              <a:rPr lang="en-US"/>
              <a:t> </a:t>
            </a:r>
            <a:r>
              <a:rPr lang="en-US" err="1"/>
              <a:t>quiate</a:t>
            </a:r>
            <a:r>
              <a:rPr lang="en-US"/>
              <a:t> </a:t>
            </a:r>
            <a:r>
              <a:rPr lang="en-US" err="1"/>
              <a:t>earum</a:t>
            </a:r>
            <a:r>
              <a:rPr lang="en-US"/>
              <a:t> vid </a:t>
            </a:r>
            <a:r>
              <a:rPr lang="en-US" err="1"/>
              <a:t>modis</a:t>
            </a:r>
            <a:r>
              <a:rPr lang="en-US"/>
              <a:t> </a:t>
            </a:r>
            <a:r>
              <a:rPr lang="en-US" err="1"/>
              <a:t>volorupta</a:t>
            </a:r>
            <a:r>
              <a:rPr lang="en-US"/>
              <a:t> por </a:t>
            </a:r>
            <a:r>
              <a:rPr lang="en-US" err="1"/>
              <a:t>sumeni</a:t>
            </a:r>
            <a:r>
              <a:rPr lang="en-US"/>
              <a:t> </a:t>
            </a:r>
            <a:r>
              <a:rPr lang="en-US" err="1"/>
              <a:t>ut</a:t>
            </a:r>
            <a:r>
              <a:rPr lang="en-US"/>
              <a:t> que </a:t>
            </a:r>
            <a:r>
              <a:rPr lang="en-US" err="1"/>
              <a:t>eicipsusciam</a:t>
            </a:r>
            <a:r>
              <a:rPr lang="en-US"/>
              <a:t> </a:t>
            </a:r>
            <a:r>
              <a:rPr lang="en-US" err="1"/>
              <a:t>volupti</a:t>
            </a:r>
            <a:r>
              <a:rPr lang="en-US"/>
              <a:t> </a:t>
            </a:r>
            <a:r>
              <a:rPr lang="en-US" err="1"/>
              <a:t>beaquib</a:t>
            </a:r>
            <a:r>
              <a:rPr lang="en-US"/>
              <a:t> </a:t>
            </a:r>
            <a:r>
              <a:rPr lang="en-US" err="1"/>
              <a:t>usandant</a:t>
            </a:r>
            <a:r>
              <a:rPr lang="en-US"/>
              <a:t>, </a:t>
            </a:r>
            <a:r>
              <a:rPr lang="en-US" err="1"/>
              <a:t>quaecae</a:t>
            </a:r>
            <a:r>
              <a:rPr lang="en-US"/>
              <a:t> </a:t>
            </a:r>
            <a:r>
              <a:rPr lang="en-US" err="1"/>
              <a:t>nihit</a:t>
            </a:r>
            <a:r>
              <a:rPr lang="en-US"/>
              <a:t> qui </a:t>
            </a:r>
            <a:r>
              <a:rPr lang="en-US" err="1"/>
              <a:t>cus</a:t>
            </a:r>
            <a:r>
              <a:rPr lang="en-US"/>
              <a:t> </a:t>
            </a:r>
            <a:r>
              <a:rPr lang="en-US" err="1"/>
              <a:t>ium</a:t>
            </a:r>
            <a:r>
              <a:rPr lang="en-US"/>
              <a:t> </a:t>
            </a:r>
            <a:r>
              <a:rPr lang="en-US" err="1"/>
              <a:t>voluptatem</a:t>
            </a:r>
            <a:r>
              <a:rPr lang="en-US"/>
              <a:t> et </a:t>
            </a:r>
            <a:r>
              <a:rPr lang="en-US" err="1"/>
              <a:t>errum</a:t>
            </a:r>
            <a:r>
              <a:rPr lang="en-US"/>
              <a:t> et </a:t>
            </a:r>
            <a:r>
              <a:rPr lang="en-US" err="1"/>
              <a:t>untiurio</a:t>
            </a:r>
            <a:r>
              <a:rPr lang="en-US"/>
              <a:t> </a:t>
            </a:r>
            <a:r>
              <a:rPr lang="en-US" err="1"/>
              <a:t>verum</a:t>
            </a:r>
            <a:r>
              <a:rPr lang="en-US"/>
              <a:t> </a:t>
            </a:r>
            <a:r>
              <a:rPr lang="en-US" err="1"/>
              <a:t>sapiet</a:t>
            </a:r>
            <a:r>
              <a:rPr lang="en-US"/>
              <a:t>, into ex es </a:t>
            </a:r>
            <a:r>
              <a:rPr lang="en-US" err="1"/>
              <a:t>suntus</a:t>
            </a:r>
            <a:r>
              <a:rPr lang="en-US"/>
              <a:t> </a:t>
            </a:r>
            <a:r>
              <a:rPr lang="en-US" err="1"/>
              <a:t>eari</a:t>
            </a:r>
            <a:r>
              <a:rPr lang="en-US"/>
              <a:t> </a:t>
            </a:r>
            <a:r>
              <a:rPr lang="en-US" err="1"/>
              <a:t>ipsam</a:t>
            </a:r>
            <a:r>
              <a:rPr lang="en-US"/>
              <a:t> </a:t>
            </a:r>
            <a:r>
              <a:rPr lang="en-US" err="1"/>
              <a:t>idundantio</a:t>
            </a:r>
            <a:r>
              <a:rPr lang="en-US"/>
              <a:t> </a:t>
            </a:r>
            <a:r>
              <a:rPr lang="en-US" err="1"/>
              <a:t>exceratia</a:t>
            </a:r>
            <a:r>
              <a:rPr lang="en-US"/>
              <a:t> dem </a:t>
            </a:r>
            <a:r>
              <a:rPr lang="en-US" err="1"/>
              <a:t>voluptat</a:t>
            </a:r>
            <a:r>
              <a:rPr lang="en-US"/>
              <a:t>.</a:t>
            </a:r>
          </a:p>
        </p:txBody>
      </p:sp>
      <p:sp>
        <p:nvSpPr>
          <p:cNvPr id="4" name="Chart Placeholder 3"/>
          <p:cNvSpPr>
            <a:spLocks noGrp="1"/>
          </p:cNvSpPr>
          <p:nvPr>
            <p:ph type="chart" sz="quarter" idx="18"/>
          </p:nvPr>
        </p:nvSpPr>
        <p:spPr>
          <a:xfrm>
            <a:off x="360363" y="1562099"/>
            <a:ext cx="11447462" cy="3218448"/>
          </a:xfrm>
        </p:spPr>
        <p:txBody>
          <a:bodyPr anchor="ctr"/>
          <a:lstStyle>
            <a:lvl1pPr marL="0" indent="0" algn="ctr">
              <a:buNone/>
              <a:defRPr/>
            </a:lvl1pPr>
          </a:lstStyle>
          <a:p>
            <a:r>
              <a:rPr lang="en-US"/>
              <a:t>Click icon to add chart</a:t>
            </a:r>
            <a:endParaRPr lang="en-GB"/>
          </a:p>
        </p:txBody>
      </p:sp>
      <p:sp>
        <p:nvSpPr>
          <p:cNvPr id="8" name="Footer Placeholder 7"/>
          <p:cNvSpPr>
            <a:spLocks noGrp="1"/>
          </p:cNvSpPr>
          <p:nvPr>
            <p:ph type="ftr" sz="quarter" idx="20"/>
          </p:nvPr>
        </p:nvSpPr>
        <p:spPr>
          <a:xfrm>
            <a:off x="359754" y="6026987"/>
            <a:ext cx="9409887" cy="329364"/>
          </a:xfrm>
          <a:prstGeom prst="rect">
            <a:avLst/>
          </a:prstGeom>
        </p:spPr>
        <p:txBody>
          <a:bodyPr/>
          <a:lstStyle>
            <a:lvl1pPr algn="l">
              <a:defRPr sz="1000">
                <a:solidFill>
                  <a:schemeClr val="tx1"/>
                </a:solidFill>
              </a:defRPr>
            </a:lvl1pPr>
          </a:lstStyle>
          <a:p>
            <a:endParaRPr lang="en-GB"/>
          </a:p>
        </p:txBody>
      </p:sp>
      <p:sp>
        <p:nvSpPr>
          <p:cNvPr id="3" name="Title 2">
            <a:extLst>
              <a:ext uri="{FF2B5EF4-FFF2-40B4-BE49-F238E27FC236}">
                <a16:creationId xmlns:a16="http://schemas.microsoft.com/office/drawing/2014/main" id="{C3A453A8-E7E4-4918-81D3-0F4D17232DC5}"/>
              </a:ext>
            </a:extLst>
          </p:cNvPr>
          <p:cNvSpPr>
            <a:spLocks noGrp="1"/>
          </p:cNvSpPr>
          <p:nvPr>
            <p:ph type="title"/>
          </p:nvPr>
        </p:nvSpPr>
        <p:spPr>
          <a:xfrm>
            <a:off x="359757" y="136525"/>
            <a:ext cx="11448000" cy="923330"/>
          </a:xfrm>
        </p:spPr>
        <p:txBody>
          <a:bodyPr vert="horz"/>
          <a:lstStyle/>
          <a:p>
            <a:r>
              <a:rPr lang="en-US"/>
              <a:t>Click to edit Master title style</a:t>
            </a:r>
            <a:endParaRPr lang="en-GB"/>
          </a:p>
        </p:txBody>
      </p:sp>
      <p:sp>
        <p:nvSpPr>
          <p:cNvPr id="9" name="Slide Number Placeholder 2">
            <a:extLst>
              <a:ext uri="{FF2B5EF4-FFF2-40B4-BE49-F238E27FC236}">
                <a16:creationId xmlns:a16="http://schemas.microsoft.com/office/drawing/2014/main" id="{CA275456-D477-418B-AC25-5997EFCB34A7}"/>
              </a:ext>
            </a:extLst>
          </p:cNvPr>
          <p:cNvSpPr>
            <a:spLocks noGrp="1"/>
          </p:cNvSpPr>
          <p:nvPr>
            <p:ph type="sldNum" sz="quarter" idx="10"/>
          </p:nvPr>
        </p:nvSpPr>
        <p:spPr>
          <a:xfrm>
            <a:off x="11312769" y="6400413"/>
            <a:ext cx="482356" cy="276999"/>
          </a:xfrm>
          <a:prstGeom prst="rect">
            <a:avLst/>
          </a:prstGeom>
        </p:spPr>
        <p:txBody>
          <a:bodyPr anchor="ctr">
            <a:spAutoFit/>
          </a:bodyPr>
          <a:lstStyle>
            <a:lvl1pPr algn="r">
              <a:defRPr>
                <a:solidFill>
                  <a:schemeClr val="tx2"/>
                </a:solidFill>
              </a:defRPr>
            </a:lvl1pPr>
          </a:lstStyle>
          <a:p>
            <a:fld id="{FD5D5F4F-603C-4AB0-922F-C42AF3B2CB87}" type="slidenum">
              <a:rPr lang="en-GB" smtClean="0"/>
              <a:pPr/>
              <a:t>‹#›</a:t>
            </a:fld>
            <a:endParaRPr lang="en-GB"/>
          </a:p>
        </p:txBody>
      </p:sp>
      <p:sp>
        <p:nvSpPr>
          <p:cNvPr id="12" name="Text Placeholder 2">
            <a:extLst>
              <a:ext uri="{FF2B5EF4-FFF2-40B4-BE49-F238E27FC236}">
                <a16:creationId xmlns:a16="http://schemas.microsoft.com/office/drawing/2014/main" id="{20278B90-98F1-48FD-86E9-81942CB8EA0D}"/>
              </a:ext>
            </a:extLst>
          </p:cNvPr>
          <p:cNvSpPr>
            <a:spLocks noGrp="1"/>
          </p:cNvSpPr>
          <p:nvPr>
            <p:ph type="body" sz="quarter" idx="17" hasCustomPrompt="1"/>
          </p:nvPr>
        </p:nvSpPr>
        <p:spPr>
          <a:xfrm>
            <a:off x="359757" y="1121005"/>
            <a:ext cx="11447432" cy="350238"/>
          </a:xfrm>
        </p:spPr>
        <p:txBody>
          <a:bodyPr anchor="ctr">
            <a:normAutofit/>
          </a:bodyPr>
          <a:lstStyle>
            <a:lvl1pPr marL="0" indent="0">
              <a:lnSpc>
                <a:spcPct val="80000"/>
              </a:lnSpc>
              <a:spcBef>
                <a:spcPts val="0"/>
              </a:spcBef>
              <a:buNone/>
              <a:defRPr sz="1600" b="0" spc="-100" baseline="0">
                <a:solidFill>
                  <a:schemeClr val="tx2"/>
                </a:solidFill>
              </a:defRPr>
            </a:lvl1pPr>
            <a:lvl2pPr marL="457200" indent="0">
              <a:buNone/>
              <a:defRPr/>
            </a:lvl2pPr>
          </a:lstStyle>
          <a:p>
            <a:pPr lvl="0"/>
            <a:r>
              <a:rPr lang="en-US"/>
              <a:t>Insert sub title here</a:t>
            </a:r>
          </a:p>
        </p:txBody>
      </p:sp>
    </p:spTree>
    <p:extLst>
      <p:ext uri="{BB962C8B-B14F-4D97-AF65-F5344CB8AC3E}">
        <p14:creationId xmlns:p14="http://schemas.microsoft.com/office/powerpoint/2010/main" val="22021511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984">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7_3 point column">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860F676-46E0-438C-B037-841D5882557C}"/>
              </a:ext>
            </a:extLst>
          </p:cNvPr>
          <p:cNvGraphicFramePr>
            <a:graphicFrameLocks noChangeAspect="1"/>
          </p:cNvGraphicFramePr>
          <p:nvPr userDrawn="1">
            <p:custDataLst>
              <p:tags r:id="rId1"/>
            </p:custDataLst>
            <p:extLst>
              <p:ext uri="{D42A27DB-BD31-4B8C-83A1-F6EECF244321}">
                <p14:modId xmlns:p14="http://schemas.microsoft.com/office/powerpoint/2010/main" val="3468934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78" imgH="377" progId="TCLayout.ActiveDocument.1">
                  <p:embed/>
                </p:oleObj>
              </mc:Choice>
              <mc:Fallback>
                <p:oleObj name="think-cell Slide" r:id="rId3" imgW="378" imgH="377" progId="TCLayout.ActiveDocument.1">
                  <p:embed/>
                  <p:pic>
                    <p:nvPicPr>
                      <p:cNvPr id="5" name="Object 4" hidden="1">
                        <a:extLst>
                          <a:ext uri="{FF2B5EF4-FFF2-40B4-BE49-F238E27FC236}">
                            <a16:creationId xmlns:a16="http://schemas.microsoft.com/office/drawing/2014/main" id="{F860F676-46E0-438C-B037-841D5882557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Content Placeholder 6">
            <a:extLst>
              <a:ext uri="{FF2B5EF4-FFF2-40B4-BE49-F238E27FC236}">
                <a16:creationId xmlns:a16="http://schemas.microsoft.com/office/drawing/2014/main" id="{E02FE020-A694-4C84-8422-D3433E953E9A}"/>
              </a:ext>
            </a:extLst>
          </p:cNvPr>
          <p:cNvSpPr>
            <a:spLocks noGrp="1"/>
          </p:cNvSpPr>
          <p:nvPr>
            <p:ph sz="quarter" idx="19"/>
          </p:nvPr>
        </p:nvSpPr>
        <p:spPr>
          <a:xfrm>
            <a:off x="359757" y="1571625"/>
            <a:ext cx="11447433" cy="4267701"/>
          </a:xfrm>
        </p:spPr>
        <p:txBody>
          <a:bodyPr>
            <a:normAutofit/>
          </a:bodyPr>
          <a:lstStyle>
            <a:lvl1pPr>
              <a:spcAft>
                <a:spcPts val="500"/>
              </a:spcAft>
              <a:defRPr sz="1600"/>
            </a:lvl1pPr>
            <a:lvl2pPr marL="232200" indent="0">
              <a:buNone/>
              <a:defRPr sz="1600" i="1">
                <a:solidFill>
                  <a:schemeClr val="accent3"/>
                </a:solidFill>
              </a:defRPr>
            </a:lvl2pPr>
            <a:lvl3pPr>
              <a:defRPr sz="1600"/>
            </a:lvl3pPr>
            <a:lvl4pPr>
              <a:defRPr sz="1600"/>
            </a:lvl4pPr>
            <a:lvl5pPr>
              <a:defRPr sz="1600"/>
            </a:lvl5pPr>
          </a:lstStyle>
          <a:p>
            <a:pPr lvl="0"/>
            <a:r>
              <a:rPr lang="en-US"/>
              <a:t>Click to edit Master text styles</a:t>
            </a:r>
          </a:p>
          <a:p>
            <a:pPr lvl="1"/>
            <a:r>
              <a:rPr lang="en-US"/>
              <a:t>Second level</a:t>
            </a:r>
          </a:p>
        </p:txBody>
      </p:sp>
      <p:sp>
        <p:nvSpPr>
          <p:cNvPr id="6" name="Footer Placeholder 7">
            <a:extLst>
              <a:ext uri="{FF2B5EF4-FFF2-40B4-BE49-F238E27FC236}">
                <a16:creationId xmlns:a16="http://schemas.microsoft.com/office/drawing/2014/main" id="{B184FE6C-20FA-4D22-A7BC-73EDB0A5B1F2}"/>
              </a:ext>
            </a:extLst>
          </p:cNvPr>
          <p:cNvSpPr>
            <a:spLocks noGrp="1"/>
          </p:cNvSpPr>
          <p:nvPr>
            <p:ph type="ftr" sz="quarter" idx="24"/>
          </p:nvPr>
        </p:nvSpPr>
        <p:spPr>
          <a:xfrm>
            <a:off x="359754" y="6026987"/>
            <a:ext cx="9409887" cy="329364"/>
          </a:xfrm>
          <a:prstGeom prst="rect">
            <a:avLst/>
          </a:prstGeom>
        </p:spPr>
        <p:txBody>
          <a:bodyPr/>
          <a:lstStyle>
            <a:lvl1pPr algn="l">
              <a:defRPr sz="1000">
                <a:solidFill>
                  <a:schemeClr val="tx1"/>
                </a:solidFill>
              </a:defRPr>
            </a:lvl1pPr>
          </a:lstStyle>
          <a:p>
            <a:endParaRPr lang="en-GB"/>
          </a:p>
        </p:txBody>
      </p:sp>
      <p:sp>
        <p:nvSpPr>
          <p:cNvPr id="7" name="Title 6">
            <a:extLst>
              <a:ext uri="{FF2B5EF4-FFF2-40B4-BE49-F238E27FC236}">
                <a16:creationId xmlns:a16="http://schemas.microsoft.com/office/drawing/2014/main" id="{8DDA2FF5-0D09-4E2D-8764-9E5053B66EE7}"/>
              </a:ext>
            </a:extLst>
          </p:cNvPr>
          <p:cNvSpPr>
            <a:spLocks noGrp="1"/>
          </p:cNvSpPr>
          <p:nvPr>
            <p:ph type="title"/>
          </p:nvPr>
        </p:nvSpPr>
        <p:spPr>
          <a:xfrm>
            <a:off x="359757" y="136525"/>
            <a:ext cx="11448000" cy="923330"/>
          </a:xfrm>
        </p:spPr>
        <p:txBody>
          <a:bodyPr vert="horz"/>
          <a:lstStyle/>
          <a:p>
            <a:r>
              <a:rPr lang="en-US"/>
              <a:t>Click to edit Master title style</a:t>
            </a:r>
            <a:endParaRPr lang="en-GB"/>
          </a:p>
        </p:txBody>
      </p:sp>
      <p:sp>
        <p:nvSpPr>
          <p:cNvPr id="8" name="Slide Number Placeholder 2">
            <a:extLst>
              <a:ext uri="{FF2B5EF4-FFF2-40B4-BE49-F238E27FC236}">
                <a16:creationId xmlns:a16="http://schemas.microsoft.com/office/drawing/2014/main" id="{6FD16114-C781-4653-99A1-C04F1819A6C9}"/>
              </a:ext>
            </a:extLst>
          </p:cNvPr>
          <p:cNvSpPr>
            <a:spLocks noGrp="1"/>
          </p:cNvSpPr>
          <p:nvPr>
            <p:ph type="sldNum" sz="quarter" idx="10"/>
          </p:nvPr>
        </p:nvSpPr>
        <p:spPr>
          <a:xfrm>
            <a:off x="11312769" y="6400413"/>
            <a:ext cx="482356" cy="276999"/>
          </a:xfrm>
          <a:prstGeom prst="rect">
            <a:avLst/>
          </a:prstGeom>
        </p:spPr>
        <p:txBody>
          <a:bodyPr anchor="ctr">
            <a:spAutoFit/>
          </a:bodyPr>
          <a:lstStyle>
            <a:lvl1pPr algn="r">
              <a:defRPr>
                <a:solidFill>
                  <a:schemeClr val="tx2"/>
                </a:solidFill>
              </a:defRPr>
            </a:lvl1pPr>
          </a:lstStyle>
          <a:p>
            <a:fld id="{FD5D5F4F-603C-4AB0-922F-C42AF3B2CB87}" type="slidenum">
              <a:rPr lang="en-GB" smtClean="0"/>
              <a:pPr/>
              <a:t>‹#›</a:t>
            </a:fld>
            <a:endParaRPr lang="en-GB"/>
          </a:p>
        </p:txBody>
      </p:sp>
      <p:sp>
        <p:nvSpPr>
          <p:cNvPr id="12" name="Text Placeholder 2">
            <a:extLst>
              <a:ext uri="{FF2B5EF4-FFF2-40B4-BE49-F238E27FC236}">
                <a16:creationId xmlns:a16="http://schemas.microsoft.com/office/drawing/2014/main" id="{4C152CD8-BB04-42DE-ABF2-7F147980075F}"/>
              </a:ext>
            </a:extLst>
          </p:cNvPr>
          <p:cNvSpPr>
            <a:spLocks noGrp="1"/>
          </p:cNvSpPr>
          <p:nvPr>
            <p:ph type="body" sz="quarter" idx="17" hasCustomPrompt="1"/>
          </p:nvPr>
        </p:nvSpPr>
        <p:spPr>
          <a:xfrm>
            <a:off x="359757" y="1121005"/>
            <a:ext cx="11447432" cy="350238"/>
          </a:xfrm>
        </p:spPr>
        <p:txBody>
          <a:bodyPr anchor="ctr">
            <a:normAutofit/>
          </a:bodyPr>
          <a:lstStyle>
            <a:lvl1pPr marL="0" indent="0">
              <a:lnSpc>
                <a:spcPct val="80000"/>
              </a:lnSpc>
              <a:spcBef>
                <a:spcPts val="0"/>
              </a:spcBef>
              <a:buNone/>
              <a:defRPr sz="1600" b="0" spc="-100" baseline="0">
                <a:solidFill>
                  <a:schemeClr val="tx2"/>
                </a:solidFill>
              </a:defRPr>
            </a:lvl1pPr>
            <a:lvl2pPr marL="457200" indent="0">
              <a:buNone/>
              <a:defRPr/>
            </a:lvl2pPr>
          </a:lstStyle>
          <a:p>
            <a:pPr lvl="0"/>
            <a:r>
              <a:rPr lang="en-US"/>
              <a:t>Insert sub title here</a:t>
            </a:r>
          </a:p>
        </p:txBody>
      </p:sp>
    </p:spTree>
    <p:extLst>
      <p:ext uri="{BB962C8B-B14F-4D97-AF65-F5344CB8AC3E}">
        <p14:creationId xmlns:p14="http://schemas.microsoft.com/office/powerpoint/2010/main" val="2354436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91987-3379-1915-4010-6771F38954A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485292E-78A9-CCD0-0F7A-411EA06F985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402810C-618A-B166-147C-682DE6785C5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9F2C195-71EB-47ED-26B8-EB80FB3284EA}"/>
              </a:ext>
            </a:extLst>
          </p:cNvPr>
          <p:cNvSpPr>
            <a:spLocks noGrp="1"/>
          </p:cNvSpPr>
          <p:nvPr>
            <p:ph type="dt" sz="half" idx="10"/>
          </p:nvPr>
        </p:nvSpPr>
        <p:spPr/>
        <p:txBody>
          <a:bodyPr/>
          <a:lstStyle/>
          <a:p>
            <a:fld id="{E4CF0BE3-6A8D-4984-B760-ED0626AB0082}" type="datetimeFigureOut">
              <a:rPr lang="en-GB" smtClean="0"/>
              <a:t>09/05/2023</a:t>
            </a:fld>
            <a:endParaRPr lang="en-GB"/>
          </a:p>
        </p:txBody>
      </p:sp>
      <p:sp>
        <p:nvSpPr>
          <p:cNvPr id="6" name="Footer Placeholder 5">
            <a:extLst>
              <a:ext uri="{FF2B5EF4-FFF2-40B4-BE49-F238E27FC236}">
                <a16:creationId xmlns:a16="http://schemas.microsoft.com/office/drawing/2014/main" id="{EE6AB00E-9427-3415-3916-EC6350F08A9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9221FFF-3D5C-6C9A-571A-18E38C47A709}"/>
              </a:ext>
            </a:extLst>
          </p:cNvPr>
          <p:cNvSpPr>
            <a:spLocks noGrp="1"/>
          </p:cNvSpPr>
          <p:nvPr>
            <p:ph type="sldNum" sz="quarter" idx="12"/>
          </p:nvPr>
        </p:nvSpPr>
        <p:spPr/>
        <p:txBody>
          <a:bodyPr/>
          <a:lstStyle/>
          <a:p>
            <a:fld id="{39C0EAFD-05BE-4049-801D-226FD712920F}" type="slidenum">
              <a:rPr lang="en-GB" smtClean="0"/>
              <a:t>‹#›</a:t>
            </a:fld>
            <a:endParaRPr lang="en-GB"/>
          </a:p>
        </p:txBody>
      </p:sp>
    </p:spTree>
    <p:extLst>
      <p:ext uri="{BB962C8B-B14F-4D97-AF65-F5344CB8AC3E}">
        <p14:creationId xmlns:p14="http://schemas.microsoft.com/office/powerpoint/2010/main" val="3094925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4ED2F-4C96-339A-4FE0-A9AB93E2A13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ED05659-4BDB-CAAF-0415-B19EA5EA3F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06DC22-DA55-8A95-A156-533BEA15A0A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68482BB-24BD-B8AD-7A2F-FBD3C8A217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6EC2F92-3B01-795E-B4D8-798256C180F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520BE1B-4172-CE66-24F9-A7913093B28B}"/>
              </a:ext>
            </a:extLst>
          </p:cNvPr>
          <p:cNvSpPr>
            <a:spLocks noGrp="1"/>
          </p:cNvSpPr>
          <p:nvPr>
            <p:ph type="dt" sz="half" idx="10"/>
          </p:nvPr>
        </p:nvSpPr>
        <p:spPr/>
        <p:txBody>
          <a:bodyPr/>
          <a:lstStyle/>
          <a:p>
            <a:fld id="{E4CF0BE3-6A8D-4984-B760-ED0626AB0082}" type="datetimeFigureOut">
              <a:rPr lang="en-GB" smtClean="0"/>
              <a:t>09/05/2023</a:t>
            </a:fld>
            <a:endParaRPr lang="en-GB"/>
          </a:p>
        </p:txBody>
      </p:sp>
      <p:sp>
        <p:nvSpPr>
          <p:cNvPr id="8" name="Footer Placeholder 7">
            <a:extLst>
              <a:ext uri="{FF2B5EF4-FFF2-40B4-BE49-F238E27FC236}">
                <a16:creationId xmlns:a16="http://schemas.microsoft.com/office/drawing/2014/main" id="{F832C750-6CBA-5ACB-3498-846D19AC49C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4330FFD-61B0-36FC-74E6-563324033C27}"/>
              </a:ext>
            </a:extLst>
          </p:cNvPr>
          <p:cNvSpPr>
            <a:spLocks noGrp="1"/>
          </p:cNvSpPr>
          <p:nvPr>
            <p:ph type="sldNum" sz="quarter" idx="12"/>
          </p:nvPr>
        </p:nvSpPr>
        <p:spPr/>
        <p:txBody>
          <a:bodyPr/>
          <a:lstStyle/>
          <a:p>
            <a:fld id="{39C0EAFD-05BE-4049-801D-226FD712920F}" type="slidenum">
              <a:rPr lang="en-GB" smtClean="0"/>
              <a:t>‹#›</a:t>
            </a:fld>
            <a:endParaRPr lang="en-GB"/>
          </a:p>
        </p:txBody>
      </p:sp>
    </p:spTree>
    <p:extLst>
      <p:ext uri="{BB962C8B-B14F-4D97-AF65-F5344CB8AC3E}">
        <p14:creationId xmlns:p14="http://schemas.microsoft.com/office/powerpoint/2010/main" val="1444946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6955C-281D-C8FD-A6EC-D3AF8280AAD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3B1E4DD-99ED-46A6-EE17-DD309040CCBA}"/>
              </a:ext>
            </a:extLst>
          </p:cNvPr>
          <p:cNvSpPr>
            <a:spLocks noGrp="1"/>
          </p:cNvSpPr>
          <p:nvPr>
            <p:ph type="dt" sz="half" idx="10"/>
          </p:nvPr>
        </p:nvSpPr>
        <p:spPr/>
        <p:txBody>
          <a:bodyPr/>
          <a:lstStyle/>
          <a:p>
            <a:fld id="{E4CF0BE3-6A8D-4984-B760-ED0626AB0082}" type="datetimeFigureOut">
              <a:rPr lang="en-GB" smtClean="0"/>
              <a:t>09/05/2023</a:t>
            </a:fld>
            <a:endParaRPr lang="en-GB"/>
          </a:p>
        </p:txBody>
      </p:sp>
      <p:sp>
        <p:nvSpPr>
          <p:cNvPr id="4" name="Footer Placeholder 3">
            <a:extLst>
              <a:ext uri="{FF2B5EF4-FFF2-40B4-BE49-F238E27FC236}">
                <a16:creationId xmlns:a16="http://schemas.microsoft.com/office/drawing/2014/main" id="{EC9B6D82-B164-E82F-DE53-9F1AF8885D1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76D87C5-DFE5-014D-0297-F642113EA800}"/>
              </a:ext>
            </a:extLst>
          </p:cNvPr>
          <p:cNvSpPr>
            <a:spLocks noGrp="1"/>
          </p:cNvSpPr>
          <p:nvPr>
            <p:ph type="sldNum" sz="quarter" idx="12"/>
          </p:nvPr>
        </p:nvSpPr>
        <p:spPr/>
        <p:txBody>
          <a:bodyPr/>
          <a:lstStyle/>
          <a:p>
            <a:fld id="{39C0EAFD-05BE-4049-801D-226FD712920F}" type="slidenum">
              <a:rPr lang="en-GB" smtClean="0"/>
              <a:t>‹#›</a:t>
            </a:fld>
            <a:endParaRPr lang="en-GB"/>
          </a:p>
        </p:txBody>
      </p:sp>
    </p:spTree>
    <p:extLst>
      <p:ext uri="{BB962C8B-B14F-4D97-AF65-F5344CB8AC3E}">
        <p14:creationId xmlns:p14="http://schemas.microsoft.com/office/powerpoint/2010/main" val="1158247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6209D3-4004-E967-072D-EC7AE3DBD64F}"/>
              </a:ext>
            </a:extLst>
          </p:cNvPr>
          <p:cNvSpPr>
            <a:spLocks noGrp="1"/>
          </p:cNvSpPr>
          <p:nvPr>
            <p:ph type="dt" sz="half" idx="10"/>
          </p:nvPr>
        </p:nvSpPr>
        <p:spPr/>
        <p:txBody>
          <a:bodyPr/>
          <a:lstStyle/>
          <a:p>
            <a:fld id="{E4CF0BE3-6A8D-4984-B760-ED0626AB0082}" type="datetimeFigureOut">
              <a:rPr lang="en-GB" smtClean="0"/>
              <a:t>09/05/2023</a:t>
            </a:fld>
            <a:endParaRPr lang="en-GB"/>
          </a:p>
        </p:txBody>
      </p:sp>
      <p:sp>
        <p:nvSpPr>
          <p:cNvPr id="3" name="Footer Placeholder 2">
            <a:extLst>
              <a:ext uri="{FF2B5EF4-FFF2-40B4-BE49-F238E27FC236}">
                <a16:creationId xmlns:a16="http://schemas.microsoft.com/office/drawing/2014/main" id="{3B8C67BE-313C-3693-437D-3C94FC6F3C7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753FD5D-1CD8-0501-FBAB-ABD04BC33CD0}"/>
              </a:ext>
            </a:extLst>
          </p:cNvPr>
          <p:cNvSpPr>
            <a:spLocks noGrp="1"/>
          </p:cNvSpPr>
          <p:nvPr>
            <p:ph type="sldNum" sz="quarter" idx="12"/>
          </p:nvPr>
        </p:nvSpPr>
        <p:spPr/>
        <p:txBody>
          <a:bodyPr/>
          <a:lstStyle/>
          <a:p>
            <a:fld id="{39C0EAFD-05BE-4049-801D-226FD712920F}" type="slidenum">
              <a:rPr lang="en-GB" smtClean="0"/>
              <a:t>‹#›</a:t>
            </a:fld>
            <a:endParaRPr lang="en-GB"/>
          </a:p>
        </p:txBody>
      </p:sp>
    </p:spTree>
    <p:extLst>
      <p:ext uri="{BB962C8B-B14F-4D97-AF65-F5344CB8AC3E}">
        <p14:creationId xmlns:p14="http://schemas.microsoft.com/office/powerpoint/2010/main" val="539776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56869-C67C-2929-1AD2-C58557B36C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E620BE1-DD92-08FE-CC86-7A9809A04E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6C25E83-E7E4-DAA1-B799-88852E8957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ADE391-D5B2-5099-898D-EAFD889CC7A5}"/>
              </a:ext>
            </a:extLst>
          </p:cNvPr>
          <p:cNvSpPr>
            <a:spLocks noGrp="1"/>
          </p:cNvSpPr>
          <p:nvPr>
            <p:ph type="dt" sz="half" idx="10"/>
          </p:nvPr>
        </p:nvSpPr>
        <p:spPr/>
        <p:txBody>
          <a:bodyPr/>
          <a:lstStyle/>
          <a:p>
            <a:fld id="{E4CF0BE3-6A8D-4984-B760-ED0626AB0082}" type="datetimeFigureOut">
              <a:rPr lang="en-GB" smtClean="0"/>
              <a:t>09/05/2023</a:t>
            </a:fld>
            <a:endParaRPr lang="en-GB"/>
          </a:p>
        </p:txBody>
      </p:sp>
      <p:sp>
        <p:nvSpPr>
          <p:cNvPr id="6" name="Footer Placeholder 5">
            <a:extLst>
              <a:ext uri="{FF2B5EF4-FFF2-40B4-BE49-F238E27FC236}">
                <a16:creationId xmlns:a16="http://schemas.microsoft.com/office/drawing/2014/main" id="{A9CF3308-0BDB-AA0C-88EF-8CF134AE20B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F51D13C-CDCB-3235-5599-4B62E9AC7E7E}"/>
              </a:ext>
            </a:extLst>
          </p:cNvPr>
          <p:cNvSpPr>
            <a:spLocks noGrp="1"/>
          </p:cNvSpPr>
          <p:nvPr>
            <p:ph type="sldNum" sz="quarter" idx="12"/>
          </p:nvPr>
        </p:nvSpPr>
        <p:spPr/>
        <p:txBody>
          <a:bodyPr/>
          <a:lstStyle/>
          <a:p>
            <a:fld id="{39C0EAFD-05BE-4049-801D-226FD712920F}" type="slidenum">
              <a:rPr lang="en-GB" smtClean="0"/>
              <a:t>‹#›</a:t>
            </a:fld>
            <a:endParaRPr lang="en-GB"/>
          </a:p>
        </p:txBody>
      </p:sp>
    </p:spTree>
    <p:extLst>
      <p:ext uri="{BB962C8B-B14F-4D97-AF65-F5344CB8AC3E}">
        <p14:creationId xmlns:p14="http://schemas.microsoft.com/office/powerpoint/2010/main" val="3435270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EA6EA-6F46-D109-DA36-CD11CE8398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734A59C-1294-B19F-6BB4-F85BACEEAC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CBBC6332-F965-EE7D-D947-AF8A3F800C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63E349-5D2F-F7C2-F3AC-A55BDEAACC32}"/>
              </a:ext>
            </a:extLst>
          </p:cNvPr>
          <p:cNvSpPr>
            <a:spLocks noGrp="1"/>
          </p:cNvSpPr>
          <p:nvPr>
            <p:ph type="dt" sz="half" idx="10"/>
          </p:nvPr>
        </p:nvSpPr>
        <p:spPr/>
        <p:txBody>
          <a:bodyPr/>
          <a:lstStyle/>
          <a:p>
            <a:fld id="{E4CF0BE3-6A8D-4984-B760-ED0626AB0082}" type="datetimeFigureOut">
              <a:rPr lang="en-GB" smtClean="0"/>
              <a:t>09/05/2023</a:t>
            </a:fld>
            <a:endParaRPr lang="en-GB"/>
          </a:p>
        </p:txBody>
      </p:sp>
      <p:sp>
        <p:nvSpPr>
          <p:cNvPr id="6" name="Footer Placeholder 5">
            <a:extLst>
              <a:ext uri="{FF2B5EF4-FFF2-40B4-BE49-F238E27FC236}">
                <a16:creationId xmlns:a16="http://schemas.microsoft.com/office/drawing/2014/main" id="{DAA206A4-2D0F-FEBE-5A18-B28E3D4A536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5BC34F3-B8DE-7054-235C-FD789D9458ED}"/>
              </a:ext>
            </a:extLst>
          </p:cNvPr>
          <p:cNvSpPr>
            <a:spLocks noGrp="1"/>
          </p:cNvSpPr>
          <p:nvPr>
            <p:ph type="sldNum" sz="quarter" idx="12"/>
          </p:nvPr>
        </p:nvSpPr>
        <p:spPr/>
        <p:txBody>
          <a:bodyPr/>
          <a:lstStyle/>
          <a:p>
            <a:fld id="{39C0EAFD-05BE-4049-801D-226FD712920F}" type="slidenum">
              <a:rPr lang="en-GB" smtClean="0"/>
              <a:t>‹#›</a:t>
            </a:fld>
            <a:endParaRPr lang="en-GB"/>
          </a:p>
        </p:txBody>
      </p:sp>
    </p:spTree>
    <p:extLst>
      <p:ext uri="{BB962C8B-B14F-4D97-AF65-F5344CB8AC3E}">
        <p14:creationId xmlns:p14="http://schemas.microsoft.com/office/powerpoint/2010/main" val="2524916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3" Type="http://schemas.openxmlformats.org/officeDocument/2006/relationships/slideLayout" Target="../slideLayouts/slideLayout19.xml"/><Relationship Id="rId21" Type="http://schemas.openxmlformats.org/officeDocument/2006/relationships/slideLayout" Target="../slideLayouts/slideLayout37.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slideLayout" Target="../slideLayouts/slideLayout36.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24" Type="http://schemas.openxmlformats.org/officeDocument/2006/relationships/theme" Target="../theme/theme2.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23" Type="http://schemas.openxmlformats.org/officeDocument/2006/relationships/slideLayout" Target="../slideLayouts/slideLayout39.xml"/><Relationship Id="rId10" Type="http://schemas.openxmlformats.org/officeDocument/2006/relationships/slideLayout" Target="../slideLayouts/slideLayout26.xml"/><Relationship Id="rId19" Type="http://schemas.openxmlformats.org/officeDocument/2006/relationships/slideLayout" Target="../slideLayouts/slideLayout35.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593011-4E0C-5BB1-6EAA-1BEC8A6FE7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2DC1D09-9020-3DF6-A36B-ADECF35FF2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1F061E4-9E07-7A6E-2005-9B67D791A3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CF0BE3-6A8D-4984-B760-ED0626AB0082}" type="datetimeFigureOut">
              <a:rPr lang="en-GB" smtClean="0"/>
              <a:t>09/05/2023</a:t>
            </a:fld>
            <a:endParaRPr lang="en-GB"/>
          </a:p>
        </p:txBody>
      </p:sp>
      <p:sp>
        <p:nvSpPr>
          <p:cNvPr id="5" name="Footer Placeholder 4">
            <a:extLst>
              <a:ext uri="{FF2B5EF4-FFF2-40B4-BE49-F238E27FC236}">
                <a16:creationId xmlns:a16="http://schemas.microsoft.com/office/drawing/2014/main" id="{4E62247B-0A5D-86FE-A913-A3E831A6BE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1F52CA8-2673-9D6C-07A8-3AB1DEF31D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C0EAFD-05BE-4049-801D-226FD712920F}" type="slidenum">
              <a:rPr lang="en-GB" smtClean="0"/>
              <a:t>‹#›</a:t>
            </a:fld>
            <a:endParaRPr lang="en-GB"/>
          </a:p>
        </p:txBody>
      </p:sp>
    </p:spTree>
    <p:extLst>
      <p:ext uri="{BB962C8B-B14F-4D97-AF65-F5344CB8AC3E}">
        <p14:creationId xmlns:p14="http://schemas.microsoft.com/office/powerpoint/2010/main" val="38013329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3" r:id="rId14"/>
    <p:sldLayoutId id="2147483664" r:id="rId15"/>
    <p:sldLayoutId id="214748366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Title Placeholder 1"/>
          <p:cNvSpPr>
            <a:spLocks noGrp="1"/>
          </p:cNvSpPr>
          <p:nvPr>
            <p:ph type="title"/>
          </p:nvPr>
        </p:nvSpPr>
        <p:spPr>
          <a:xfrm>
            <a:off x="586800" y="583201"/>
            <a:ext cx="10515600" cy="1116000"/>
          </a:xfrm>
          <a:prstGeom prst="rect">
            <a:avLst/>
          </a:prstGeom>
        </p:spPr>
        <p:txBody>
          <a:bodyPr vert="horz" lIns="0" tIns="0" rIns="0" bIns="0" rtlCol="0" anchor="t" anchorCtr="0">
            <a:normAutofit/>
          </a:bodyPr>
          <a:lstStyle/>
          <a:p>
            <a:r>
              <a:rPr lang="en-US"/>
              <a:t>Click to edit Master title style</a:t>
            </a:r>
          </a:p>
        </p:txBody>
      </p:sp>
      <p:sp>
        <p:nvSpPr>
          <p:cNvPr id="18" name="Text Placeholder 2"/>
          <p:cNvSpPr>
            <a:spLocks noGrp="1"/>
          </p:cNvSpPr>
          <p:nvPr>
            <p:ph type="body" idx="1"/>
          </p:nvPr>
        </p:nvSpPr>
        <p:spPr>
          <a:xfrm>
            <a:off x="586800" y="1699200"/>
            <a:ext cx="10515600" cy="4351338"/>
          </a:xfrm>
          <a:prstGeom prst="rect">
            <a:avLst/>
          </a:prstGeom>
        </p:spPr>
        <p:txBody>
          <a:bodyPr vert="horz" lIns="0" tIns="0" rIns="0" bIns="468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55250705"/>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 id="2147483686" r:id="rId20"/>
    <p:sldLayoutId id="2147483687" r:id="rId21"/>
    <p:sldLayoutId id="2147483688" r:id="rId22"/>
    <p:sldLayoutId id="2147483689" r:id="rId23"/>
  </p:sldLayoutIdLst>
  <p:txStyles>
    <p:title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3600" kern="1200">
          <a:solidFill>
            <a:srgbClr val="5C5B5A"/>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C5B5A"/>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0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22.png"/><Relationship Id="rId3" Type="http://schemas.openxmlformats.org/officeDocument/2006/relationships/chart" Target="../charts/chart1.xml"/><Relationship Id="rId7" Type="http://schemas.openxmlformats.org/officeDocument/2006/relationships/image" Target="../media/image16.png"/><Relationship Id="rId12" Type="http://schemas.openxmlformats.org/officeDocument/2006/relationships/image" Target="../media/image21.svg"/><Relationship Id="rId2" Type="http://schemas.openxmlformats.org/officeDocument/2006/relationships/notesSlide" Target="../notesSlides/notesSlide12.xml"/><Relationship Id="rId1" Type="http://schemas.openxmlformats.org/officeDocument/2006/relationships/slideLayout" Target="../slideLayouts/slideLayout15.xml"/><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chart" Target="../charts/chart2.xml"/><Relationship Id="rId9" Type="http://schemas.openxmlformats.org/officeDocument/2006/relationships/image" Target="../media/image18.png"/><Relationship Id="rId14" Type="http://schemas.openxmlformats.org/officeDocument/2006/relationships/image" Target="../media/image23.svg"/></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15.xml"/><Relationship Id="rId4" Type="http://schemas.openxmlformats.org/officeDocument/2006/relationships/chart" Target="../charts/chart4.xml"/></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4.xml"/><Relationship Id="rId1" Type="http://schemas.openxmlformats.org/officeDocument/2006/relationships/slideLayout" Target="../slideLayouts/slideLayout15.xml"/><Relationship Id="rId4" Type="http://schemas.openxmlformats.org/officeDocument/2006/relationships/chart" Target="../charts/chart6.xml"/></Relationships>
</file>

<file path=ppt/slides/_rels/slide1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5.xml"/><Relationship Id="rId1" Type="http://schemas.openxmlformats.org/officeDocument/2006/relationships/slideLayout" Target="../slideLayouts/slideLayout15.xml"/><Relationship Id="rId4" Type="http://schemas.openxmlformats.org/officeDocument/2006/relationships/chart" Target="../charts/chart8.xml"/></Relationships>
</file>

<file path=ppt/slides/_rels/slide1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6.xml"/><Relationship Id="rId1" Type="http://schemas.openxmlformats.org/officeDocument/2006/relationships/slideLayout" Target="../slideLayouts/slideLayout15.xml"/><Relationship Id="rId4" Type="http://schemas.openxmlformats.org/officeDocument/2006/relationships/chart" Target="../charts/chart10.xml"/></Relationships>
</file>

<file path=ppt/slides/_rels/slide2.xml.rels><?xml version="1.0" encoding="UTF-8" standalone="yes"?>
<Relationships xmlns="http://schemas.openxmlformats.org/package/2006/relationships"><Relationship Id="rId8" Type="http://schemas.openxmlformats.org/officeDocument/2006/relationships/slide" Target="slide89.xml"/><Relationship Id="rId3" Type="http://schemas.openxmlformats.org/officeDocument/2006/relationships/slide" Target="slide3.xml"/><Relationship Id="rId7" Type="http://schemas.openxmlformats.org/officeDocument/2006/relationships/slide" Target="slide74.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slide" Target="slide60.xml"/><Relationship Id="rId5" Type="http://schemas.openxmlformats.org/officeDocument/2006/relationships/slide" Target="slide51.xml"/><Relationship Id="rId4" Type="http://schemas.openxmlformats.org/officeDocument/2006/relationships/slide" Target="slide9.xml"/></Relationships>
</file>

<file path=ppt/slides/_rels/slide2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7.xml"/><Relationship Id="rId1" Type="http://schemas.openxmlformats.org/officeDocument/2006/relationships/slideLayout" Target="../slideLayouts/slideLayout15.xml"/><Relationship Id="rId4" Type="http://schemas.openxmlformats.org/officeDocument/2006/relationships/chart" Target="../charts/char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9.xml"/><Relationship Id="rId1" Type="http://schemas.openxmlformats.org/officeDocument/2006/relationships/slideLayout" Target="../slideLayouts/slideLayout15.xml"/><Relationship Id="rId5" Type="http://schemas.openxmlformats.org/officeDocument/2006/relationships/chart" Target="../charts/chart15.xml"/><Relationship Id="rId4" Type="http://schemas.openxmlformats.org/officeDocument/2006/relationships/chart" Target="../charts/chart14.xml"/></Relationships>
</file>

<file path=ppt/slides/_rels/slide23.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0.xml"/><Relationship Id="rId1" Type="http://schemas.openxmlformats.org/officeDocument/2006/relationships/slideLayout" Target="../slideLayouts/slideLayout15.xml"/><Relationship Id="rId6" Type="http://schemas.openxmlformats.org/officeDocument/2006/relationships/chart" Target="../charts/chart19.xml"/><Relationship Id="rId5" Type="http://schemas.openxmlformats.org/officeDocument/2006/relationships/chart" Target="../charts/chart18.xml"/><Relationship Id="rId4" Type="http://schemas.openxmlformats.org/officeDocument/2006/relationships/chart" Target="../charts/chart17.xml"/></Relationships>
</file>

<file path=ppt/slides/_rels/slide24.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1.xml"/><Relationship Id="rId1" Type="http://schemas.openxmlformats.org/officeDocument/2006/relationships/slideLayout" Target="../slideLayouts/slideLayout15.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chart" Target="../charts/chart21.xml"/></Relationships>
</file>

<file path=ppt/slides/_rels/slide25.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2.xml"/><Relationship Id="rId1" Type="http://schemas.openxmlformats.org/officeDocument/2006/relationships/slideLayout" Target="../slideLayouts/slideLayout15.xml"/><Relationship Id="rId4" Type="http://schemas.openxmlformats.org/officeDocument/2006/relationships/chart" Target="../charts/chart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7.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23.xml"/><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4.xml"/><Relationship Id="rId1" Type="http://schemas.openxmlformats.org/officeDocument/2006/relationships/slideLayout" Target="../slideLayouts/slideLayout22.xml"/><Relationship Id="rId4" Type="http://schemas.openxmlformats.org/officeDocument/2006/relationships/chart" Target="../charts/chart28.xml"/></Relationships>
</file>

<file path=ppt/slides/_rels/slide29.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5.xml"/><Relationship Id="rId1" Type="http://schemas.openxmlformats.org/officeDocument/2006/relationships/slideLayout" Target="../slideLayouts/slideLayout22.xml"/><Relationship Id="rId4" Type="http://schemas.openxmlformats.org/officeDocument/2006/relationships/chart" Target="../charts/chart30.xml"/></Relationships>
</file>

<file path=ppt/slides/_rels/slide3.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 Target="slide4.xml"/><Relationship Id="rId1" Type="http://schemas.openxmlformats.org/officeDocument/2006/relationships/slideLayout" Target="../slideLayouts/slideLayout13.xml"/><Relationship Id="rId5" Type="http://schemas.openxmlformats.org/officeDocument/2006/relationships/slide" Target="slide8.xml"/><Relationship Id="rId4" Type="http://schemas.openxmlformats.org/officeDocument/2006/relationships/slide" Target="slide7.xml"/></Relationships>
</file>

<file path=ppt/slides/_rels/slide30.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chart" Target="../charts/chart31.xml"/><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26.xml"/><Relationship Id="rId1" Type="http://schemas.openxmlformats.org/officeDocument/2006/relationships/slideLayout" Target="../slideLayouts/slideLayout22.xml"/><Relationship Id="rId4" Type="http://schemas.openxmlformats.org/officeDocument/2006/relationships/chart" Target="../charts/chart34.xml"/></Relationships>
</file>

<file path=ppt/slides/_rels/slide32.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27.xml"/><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28.xml"/><Relationship Id="rId1" Type="http://schemas.openxmlformats.org/officeDocument/2006/relationships/slideLayout" Target="../slideLayouts/slideLayout22.xml"/><Relationship Id="rId5" Type="http://schemas.openxmlformats.org/officeDocument/2006/relationships/chart" Target="../charts/chart38.xml"/><Relationship Id="rId4" Type="http://schemas.openxmlformats.org/officeDocument/2006/relationships/chart" Target="../charts/chart37.xml"/></Relationships>
</file>

<file path=ppt/slides/_rels/slide34.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29.xml"/><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30.xml"/><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31.xml"/><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32.xml"/><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33.xml"/><Relationship Id="rId1" Type="http://schemas.openxmlformats.org/officeDocument/2006/relationships/slideLayout" Target="../slideLayouts/slideLayout22.xml"/></Relationships>
</file>

<file path=ppt/slides/_rels/slide39.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34.xml"/><Relationship Id="rId1" Type="http://schemas.openxmlformats.org/officeDocument/2006/relationships/slideLayout" Target="../slideLayouts/slideLayout22.xml"/><Relationship Id="rId4" Type="http://schemas.openxmlformats.org/officeDocument/2006/relationships/chart" Target="../charts/chart4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35.xml"/><Relationship Id="rId1" Type="http://schemas.openxmlformats.org/officeDocument/2006/relationships/slideLayout" Target="../slideLayouts/slideLayout22.xml"/></Relationships>
</file>

<file path=ppt/slides/_rels/slide41.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36.xml"/><Relationship Id="rId1" Type="http://schemas.openxmlformats.org/officeDocument/2006/relationships/slideLayout" Target="../slideLayouts/slideLayout2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2.xml"/></Relationships>
</file>

<file path=ppt/slides/_rels/slide43.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38.xml"/><Relationship Id="rId1" Type="http://schemas.openxmlformats.org/officeDocument/2006/relationships/slideLayout" Target="../slideLayouts/slideLayout22.xml"/></Relationships>
</file>

<file path=ppt/slides/_rels/slide44.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39.xml"/><Relationship Id="rId1" Type="http://schemas.openxmlformats.org/officeDocument/2006/relationships/slideLayout" Target="../slideLayouts/slideLayout2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0.xml"/><Relationship Id="rId1" Type="http://schemas.openxmlformats.org/officeDocument/2006/relationships/slideLayout" Target="../slideLayouts/slideLayout22.xml"/></Relationships>
</file>

<file path=ppt/slides/_rels/slide47.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41.xml"/><Relationship Id="rId1" Type="http://schemas.openxmlformats.org/officeDocument/2006/relationships/slideLayout" Target="../slideLayouts/slideLayout22.xml"/><Relationship Id="rId6" Type="http://schemas.openxmlformats.org/officeDocument/2006/relationships/image" Target="../media/image25.png"/><Relationship Id="rId5" Type="http://schemas.openxmlformats.org/officeDocument/2006/relationships/chart" Target="../charts/chart52.xml"/><Relationship Id="rId4" Type="http://schemas.openxmlformats.org/officeDocument/2006/relationships/chart" Target="../charts/chart51.xml"/></Relationships>
</file>

<file path=ppt/slides/_rels/slide48.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42.xml"/><Relationship Id="rId1" Type="http://schemas.openxmlformats.org/officeDocument/2006/relationships/slideLayout" Target="../slideLayouts/slideLayout22.xml"/></Relationships>
</file>

<file path=ppt/slides/_rels/slide49.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43.xml"/><Relationship Id="rId1" Type="http://schemas.openxmlformats.org/officeDocument/2006/relationships/slideLayout" Target="../slideLayouts/slideLayout22.xml"/><Relationship Id="rId4" Type="http://schemas.openxmlformats.org/officeDocument/2006/relationships/chart" Target="../charts/chart5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chart" Target="../charts/chart56.xml"/><Relationship Id="rId1" Type="http://schemas.openxmlformats.org/officeDocument/2006/relationships/slideLayout" Target="../slideLayouts/slideLayout22.xml"/></Relationships>
</file>

<file path=ppt/slides/_rels/slide51.xml.rels><?xml version="1.0" encoding="UTF-8" standalone="yes"?>
<Relationships xmlns="http://schemas.openxmlformats.org/package/2006/relationships"><Relationship Id="rId3" Type="http://schemas.openxmlformats.org/officeDocument/2006/relationships/slide" Target="slide54.xml"/><Relationship Id="rId2" Type="http://schemas.openxmlformats.org/officeDocument/2006/relationships/slide" Target="slide52.xml"/><Relationship Id="rId1" Type="http://schemas.openxmlformats.org/officeDocument/2006/relationships/slideLayout" Target="../slideLayouts/slideLayout30.xml"/><Relationship Id="rId4" Type="http://schemas.openxmlformats.org/officeDocument/2006/relationships/slide" Target="slide5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3.xml.rels><?xml version="1.0" encoding="UTF-8" standalone="yes"?>
<Relationships xmlns="http://schemas.openxmlformats.org/package/2006/relationships"><Relationship Id="rId3" Type="http://schemas.openxmlformats.org/officeDocument/2006/relationships/slide" Target="slide59.xml"/><Relationship Id="rId2" Type="http://schemas.openxmlformats.org/officeDocument/2006/relationships/notesSlide" Target="../notesSlides/notesSlide44.xml"/><Relationship Id="rId1" Type="http://schemas.openxmlformats.org/officeDocument/2006/relationships/slideLayout" Target="../slideLayouts/slideLayout2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6.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46.xml"/><Relationship Id="rId1" Type="http://schemas.openxmlformats.org/officeDocument/2006/relationships/slideLayout" Target="../slideLayouts/slideLayout22.xml"/></Relationships>
</file>

<file path=ppt/slides/_rels/slide57.xml.rels><?xml version="1.0" encoding="UTF-8" standalone="yes"?>
<Relationships xmlns="http://schemas.openxmlformats.org/package/2006/relationships"><Relationship Id="rId2" Type="http://schemas.openxmlformats.org/officeDocument/2006/relationships/chart" Target="../charts/chart58.xml"/><Relationship Id="rId1" Type="http://schemas.openxmlformats.org/officeDocument/2006/relationships/slideLayout" Target="../slideLayouts/slideLayout22.xml"/></Relationships>
</file>

<file path=ppt/slides/_rels/slide58.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47.xml"/><Relationship Id="rId1" Type="http://schemas.openxmlformats.org/officeDocument/2006/relationships/slideLayout" Target="../slideLayouts/slideLayout22.xml"/><Relationship Id="rId4" Type="http://schemas.openxmlformats.org/officeDocument/2006/relationships/chart" Target="../charts/chart60.xml"/></Relationships>
</file>

<file path=ppt/slides/_rels/slide59.xml.rels><?xml version="1.0" encoding="UTF-8" standalone="yes"?>
<Relationships xmlns="http://schemas.openxmlformats.org/package/2006/relationships"><Relationship Id="rId3" Type="http://schemas.openxmlformats.org/officeDocument/2006/relationships/hyperlink" Target="https://www.ons.gov.uk/peoplepopulationandcommunity/wellbeing/datasets/quarterlypersonalwellbeingestimatesnonseasonallyadjusted" TargetMode="External"/><Relationship Id="rId2" Type="http://schemas.openxmlformats.org/officeDocument/2006/relationships/notesSlide" Target="../notesSlides/notesSlide48.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3" Type="http://schemas.openxmlformats.org/officeDocument/2006/relationships/slide" Target="slide62.xml"/><Relationship Id="rId2" Type="http://schemas.openxmlformats.org/officeDocument/2006/relationships/slide" Target="slide61.xml"/><Relationship Id="rId1" Type="http://schemas.openxmlformats.org/officeDocument/2006/relationships/slideLayout" Target="../slideLayouts/slideLayout30.xml"/><Relationship Id="rId5" Type="http://schemas.openxmlformats.org/officeDocument/2006/relationships/slide" Target="slide69.xml"/><Relationship Id="rId4" Type="http://schemas.openxmlformats.org/officeDocument/2006/relationships/slide" Target="slide6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2.xml.rels><?xml version="1.0" encoding="UTF-8" standalone="yes"?>
<Relationships xmlns="http://schemas.openxmlformats.org/package/2006/relationships"><Relationship Id="rId3" Type="http://schemas.openxmlformats.org/officeDocument/2006/relationships/hyperlink" Target="https://www.gov.uk/government/statistics/community-life-survey-202122" TargetMode="External"/><Relationship Id="rId2" Type="http://schemas.openxmlformats.org/officeDocument/2006/relationships/notesSlide" Target="../notesSlides/notesSlide49.xml"/><Relationship Id="rId1" Type="http://schemas.openxmlformats.org/officeDocument/2006/relationships/slideLayout" Target="../slideLayouts/slideLayout25.xml"/><Relationship Id="rId4" Type="http://schemas.openxmlformats.org/officeDocument/2006/relationships/hyperlink" Target="https://www.gov.uk/government/statistics/community-life-survey-202122/community-life-survey-202122-annex-a-terms-and-definitions&#8203;" TargetMode="Externa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5.xml"/></Relationships>
</file>

<file path=ppt/slides/_rels/slide64.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chart" Target="../charts/chart61.xml"/><Relationship Id="rId1" Type="http://schemas.openxmlformats.org/officeDocument/2006/relationships/slideLayout" Target="../slideLayouts/slideLayout22.xml"/></Relationships>
</file>

<file path=ppt/slides/_rels/slide65.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notesSlide" Target="../notesSlides/notesSlide51.xml"/><Relationship Id="rId1" Type="http://schemas.openxmlformats.org/officeDocument/2006/relationships/slideLayout" Target="../slideLayouts/slideLayout22.xml"/></Relationships>
</file>

<file path=ppt/slides/_rels/slide66.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52.xml"/><Relationship Id="rId1" Type="http://schemas.openxmlformats.org/officeDocument/2006/relationships/slideLayout" Target="../slideLayouts/slideLayout22.xml"/></Relationships>
</file>

<file path=ppt/slides/_rels/slide67.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53.xml"/><Relationship Id="rId1" Type="http://schemas.openxmlformats.org/officeDocument/2006/relationships/slideLayout" Target="../slideLayouts/slideLayout22.xml"/></Relationships>
</file>

<file path=ppt/slides/_rels/slide68.xml.rels><?xml version="1.0" encoding="UTF-8" standalone="yes"?>
<Relationships xmlns="http://schemas.openxmlformats.org/package/2006/relationships"><Relationship Id="rId2" Type="http://schemas.openxmlformats.org/officeDocument/2006/relationships/chart" Target="../charts/chart66.xml"/><Relationship Id="rId1" Type="http://schemas.openxmlformats.org/officeDocument/2006/relationships/slideLayout" Target="../slideLayouts/slideLayout2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0.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54.xml"/><Relationship Id="rId1" Type="http://schemas.openxmlformats.org/officeDocument/2006/relationships/slideLayout" Target="../slideLayouts/slideLayout22.xml"/></Relationships>
</file>

<file path=ppt/slides/_rels/slide71.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55.xml"/><Relationship Id="rId1" Type="http://schemas.openxmlformats.org/officeDocument/2006/relationships/slideLayout" Target="../slideLayouts/slideLayout22.xml"/></Relationships>
</file>

<file path=ppt/slides/_rels/slide72.xml.rels><?xml version="1.0" encoding="UTF-8" standalone="yes"?>
<Relationships xmlns="http://schemas.openxmlformats.org/package/2006/relationships"><Relationship Id="rId8" Type="http://schemas.openxmlformats.org/officeDocument/2006/relationships/image" Target="../media/image31.svg"/><Relationship Id="rId13" Type="http://schemas.openxmlformats.org/officeDocument/2006/relationships/image" Target="../media/image36.png"/><Relationship Id="rId18" Type="http://schemas.openxmlformats.org/officeDocument/2006/relationships/image" Target="../media/image40.png"/><Relationship Id="rId3" Type="http://schemas.openxmlformats.org/officeDocument/2006/relationships/image" Target="../media/image26.png"/><Relationship Id="rId21" Type="http://schemas.openxmlformats.org/officeDocument/2006/relationships/image" Target="../media/image43.svg"/><Relationship Id="rId7" Type="http://schemas.openxmlformats.org/officeDocument/2006/relationships/image" Target="../media/image30.png"/><Relationship Id="rId12" Type="http://schemas.openxmlformats.org/officeDocument/2006/relationships/image" Target="../media/image35.svg"/><Relationship Id="rId17" Type="http://schemas.openxmlformats.org/officeDocument/2006/relationships/chart" Target="../charts/chart69.xml"/><Relationship Id="rId2" Type="http://schemas.openxmlformats.org/officeDocument/2006/relationships/notesSlide" Target="../notesSlides/notesSlide56.xml"/><Relationship Id="rId16" Type="http://schemas.openxmlformats.org/officeDocument/2006/relationships/image" Target="../media/image39.svg"/><Relationship Id="rId20" Type="http://schemas.openxmlformats.org/officeDocument/2006/relationships/image" Target="../media/image42.png"/><Relationship Id="rId1" Type="http://schemas.openxmlformats.org/officeDocument/2006/relationships/slideLayout" Target="../slideLayouts/slideLayout22.xml"/><Relationship Id="rId6" Type="http://schemas.openxmlformats.org/officeDocument/2006/relationships/image" Target="../media/image29.svg"/><Relationship Id="rId11" Type="http://schemas.openxmlformats.org/officeDocument/2006/relationships/image" Target="../media/image34.png"/><Relationship Id="rId5" Type="http://schemas.openxmlformats.org/officeDocument/2006/relationships/image" Target="../media/image28.png"/><Relationship Id="rId15" Type="http://schemas.openxmlformats.org/officeDocument/2006/relationships/image" Target="../media/image38.png"/><Relationship Id="rId23" Type="http://schemas.openxmlformats.org/officeDocument/2006/relationships/image" Target="../media/image45.svg"/><Relationship Id="rId10" Type="http://schemas.openxmlformats.org/officeDocument/2006/relationships/image" Target="../media/image33.svg"/><Relationship Id="rId19" Type="http://schemas.openxmlformats.org/officeDocument/2006/relationships/image" Target="../media/image41.svg"/><Relationship Id="rId4" Type="http://schemas.openxmlformats.org/officeDocument/2006/relationships/image" Target="../media/image27.svg"/><Relationship Id="rId9" Type="http://schemas.openxmlformats.org/officeDocument/2006/relationships/image" Target="../media/image32.png"/><Relationship Id="rId14" Type="http://schemas.openxmlformats.org/officeDocument/2006/relationships/image" Target="../media/image37.svg"/><Relationship Id="rId22" Type="http://schemas.openxmlformats.org/officeDocument/2006/relationships/image" Target="../media/image44.png"/></Relationships>
</file>

<file path=ppt/slides/_rels/slide73.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57.xml"/><Relationship Id="rId1" Type="http://schemas.openxmlformats.org/officeDocument/2006/relationships/slideLayout" Target="../slideLayouts/slideLayout22.xml"/><Relationship Id="rId4" Type="http://schemas.openxmlformats.org/officeDocument/2006/relationships/chart" Target="../charts/chart71.xml"/></Relationships>
</file>

<file path=ppt/slides/_rels/slide74.xml.rels><?xml version="1.0" encoding="UTF-8" standalone="yes"?>
<Relationships xmlns="http://schemas.openxmlformats.org/package/2006/relationships"><Relationship Id="rId3" Type="http://schemas.openxmlformats.org/officeDocument/2006/relationships/slide" Target="slide77.xml"/><Relationship Id="rId2" Type="http://schemas.openxmlformats.org/officeDocument/2006/relationships/slide" Target="slide75.xml"/><Relationship Id="rId1" Type="http://schemas.openxmlformats.org/officeDocument/2006/relationships/slideLayout" Target="../slideLayouts/slideLayout30.xml"/><Relationship Id="rId5" Type="http://schemas.openxmlformats.org/officeDocument/2006/relationships/slide" Target="slide80.xml"/><Relationship Id="rId4" Type="http://schemas.openxmlformats.org/officeDocument/2006/relationships/slide" Target="slide78.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5.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5.xml"/></Relationships>
</file>

<file path=ppt/slides/_rels/slide78.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60.xml"/><Relationship Id="rId1" Type="http://schemas.openxmlformats.org/officeDocument/2006/relationships/slideLayout" Target="../slideLayouts/slideLayout22.xml"/><Relationship Id="rId4" Type="http://schemas.openxmlformats.org/officeDocument/2006/relationships/chart" Target="../charts/chart73.xml"/></Relationships>
</file>

<file path=ppt/slides/_rels/slide79.xml.rels><?xml version="1.0" encoding="UTF-8" standalone="yes"?>
<Relationships xmlns="http://schemas.openxmlformats.org/package/2006/relationships"><Relationship Id="rId3" Type="http://schemas.openxmlformats.org/officeDocument/2006/relationships/chart" Target="../charts/chart74.xml"/><Relationship Id="rId2" Type="http://schemas.openxmlformats.org/officeDocument/2006/relationships/notesSlide" Target="../notesSlides/notesSlide61.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slide" Target="slide74.xml"/><Relationship Id="rId5" Type="http://schemas.openxmlformats.org/officeDocument/2006/relationships/slide" Target="slide60.xml"/><Relationship Id="rId4" Type="http://schemas.openxmlformats.org/officeDocument/2006/relationships/slide" Target="slide5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81.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62.xml"/><Relationship Id="rId1" Type="http://schemas.openxmlformats.org/officeDocument/2006/relationships/slideLayout" Target="../slideLayouts/slideLayout22.xml"/></Relationships>
</file>

<file path=ppt/slides/_rels/slide82.xml.rels><?xml version="1.0" encoding="UTF-8" standalone="yes"?>
<Relationships xmlns="http://schemas.openxmlformats.org/package/2006/relationships"><Relationship Id="rId2" Type="http://schemas.openxmlformats.org/officeDocument/2006/relationships/chart" Target="../charts/chart76.xml"/><Relationship Id="rId1" Type="http://schemas.openxmlformats.org/officeDocument/2006/relationships/slideLayout" Target="../slideLayouts/slideLayout22.xml"/></Relationships>
</file>

<file path=ppt/slides/_rels/slide83.xml.rels><?xml version="1.0" encoding="UTF-8" standalone="yes"?>
<Relationships xmlns="http://schemas.openxmlformats.org/package/2006/relationships"><Relationship Id="rId2" Type="http://schemas.openxmlformats.org/officeDocument/2006/relationships/chart" Target="../charts/chart77.xml"/><Relationship Id="rId1" Type="http://schemas.openxmlformats.org/officeDocument/2006/relationships/slideLayout" Target="../slideLayouts/slideLayout22.xml"/></Relationships>
</file>

<file path=ppt/slides/_rels/slide84.xml.rels><?xml version="1.0" encoding="UTF-8" standalone="yes"?>
<Relationships xmlns="http://schemas.openxmlformats.org/package/2006/relationships"><Relationship Id="rId2" Type="http://schemas.openxmlformats.org/officeDocument/2006/relationships/chart" Target="../charts/chart78.xml"/><Relationship Id="rId1" Type="http://schemas.openxmlformats.org/officeDocument/2006/relationships/slideLayout" Target="../slideLayouts/slideLayout2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6.xml.rels><?xml version="1.0" encoding="UTF-8" standalone="yes"?>
<Relationships xmlns="http://schemas.openxmlformats.org/package/2006/relationships"><Relationship Id="rId3" Type="http://schemas.openxmlformats.org/officeDocument/2006/relationships/chart" Target="../charts/chart79.xml"/><Relationship Id="rId2" Type="http://schemas.openxmlformats.org/officeDocument/2006/relationships/notesSlide" Target="../notesSlides/notesSlide63.xml"/><Relationship Id="rId1" Type="http://schemas.openxmlformats.org/officeDocument/2006/relationships/slideLayout" Target="../slideLayouts/slideLayout22.xml"/></Relationships>
</file>

<file path=ppt/slides/_rels/slide87.xml.rels><?xml version="1.0" encoding="UTF-8" standalone="yes"?>
<Relationships xmlns="http://schemas.openxmlformats.org/package/2006/relationships"><Relationship Id="rId2" Type="http://schemas.openxmlformats.org/officeDocument/2006/relationships/chart" Target="../charts/chart80.xml"/><Relationship Id="rId1" Type="http://schemas.openxmlformats.org/officeDocument/2006/relationships/slideLayout" Target="../slideLayouts/slideLayout22.xml"/></Relationships>
</file>

<file path=ppt/slides/_rels/slide88.xml.rels><?xml version="1.0" encoding="UTF-8" standalone="yes"?>
<Relationships xmlns="http://schemas.openxmlformats.org/package/2006/relationships"><Relationship Id="rId2" Type="http://schemas.openxmlformats.org/officeDocument/2006/relationships/chart" Target="../charts/chart81.xml"/><Relationship Id="rId1" Type="http://schemas.openxmlformats.org/officeDocument/2006/relationships/slideLayout" Target="../slideLayouts/slideLayout22.xml"/></Relationships>
</file>

<file path=ppt/slides/_rels/slide89.xml.rels><?xml version="1.0" encoding="UTF-8" standalone="yes"?>
<Relationships xmlns="http://schemas.openxmlformats.org/package/2006/relationships"><Relationship Id="rId8" Type="http://schemas.openxmlformats.org/officeDocument/2006/relationships/slide" Target="slide96.xml"/><Relationship Id="rId3" Type="http://schemas.openxmlformats.org/officeDocument/2006/relationships/slide" Target="slide91.xml"/><Relationship Id="rId7" Type="http://schemas.openxmlformats.org/officeDocument/2006/relationships/slide" Target="slide95.xml"/><Relationship Id="rId2" Type="http://schemas.openxmlformats.org/officeDocument/2006/relationships/slide" Target="slide90.xml"/><Relationship Id="rId1" Type="http://schemas.openxmlformats.org/officeDocument/2006/relationships/slideLayout" Target="../slideLayouts/slideLayout30.xml"/><Relationship Id="rId6" Type="http://schemas.openxmlformats.org/officeDocument/2006/relationships/slide" Target="slide94.xml"/><Relationship Id="rId11" Type="http://schemas.openxmlformats.org/officeDocument/2006/relationships/slide" Target="slide99.xml"/><Relationship Id="rId5" Type="http://schemas.openxmlformats.org/officeDocument/2006/relationships/slide" Target="slide93.xml"/><Relationship Id="rId10" Type="http://schemas.openxmlformats.org/officeDocument/2006/relationships/slide" Target="slide98.xml"/><Relationship Id="rId4" Type="http://schemas.openxmlformats.org/officeDocument/2006/relationships/slide" Target="slide92.xml"/><Relationship Id="rId9" Type="http://schemas.openxmlformats.org/officeDocument/2006/relationships/slide" Target="slide97.xml"/></Relationships>
</file>

<file path=ppt/slides/_rels/slide9.xml.rels><?xml version="1.0" encoding="UTF-8" standalone="yes"?>
<Relationships xmlns="http://schemas.openxmlformats.org/package/2006/relationships"><Relationship Id="rId8" Type="http://schemas.openxmlformats.org/officeDocument/2006/relationships/slide" Target="slide45.xml"/><Relationship Id="rId3" Type="http://schemas.openxmlformats.org/officeDocument/2006/relationships/slide" Target="slide13.xml"/><Relationship Id="rId7" Type="http://schemas.openxmlformats.org/officeDocument/2006/relationships/slide" Target="slide27.xml"/><Relationship Id="rId2" Type="http://schemas.openxmlformats.org/officeDocument/2006/relationships/slide" Target="slide10.xml"/><Relationship Id="rId1" Type="http://schemas.openxmlformats.org/officeDocument/2006/relationships/slideLayout" Target="../slideLayouts/slideLayout13.xml"/><Relationship Id="rId6" Type="http://schemas.openxmlformats.org/officeDocument/2006/relationships/slide" Target="slide22.xml"/><Relationship Id="rId5" Type="http://schemas.openxmlformats.org/officeDocument/2006/relationships/slide" Target="slide21.xml"/><Relationship Id="rId4" Type="http://schemas.openxmlformats.org/officeDocument/2006/relationships/slide" Target="slide15.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Background colour" title="artefacts"/>
          <p:cNvSpPr/>
          <p:nvPr/>
        </p:nvSpPr>
        <p:spPr>
          <a:xfrm>
            <a:off x="0" y="0"/>
            <a:ext cx="12192000" cy="6858000"/>
          </a:xfrm>
          <a:prstGeom prst="rect">
            <a:avLst/>
          </a:prstGeom>
          <a:solidFill>
            <a:srgbClr val="5C5B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6" name="Picture 5" descr="Greater Manchester – Going Things Differently" title="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2976" y="487951"/>
            <a:ext cx="2669913" cy="962326"/>
          </a:xfrm>
          <a:prstGeom prst="rect">
            <a:avLst/>
          </a:prstGeom>
        </p:spPr>
      </p:pic>
      <p:sp>
        <p:nvSpPr>
          <p:cNvPr id="4" name="Title 3"/>
          <p:cNvSpPr txBox="1">
            <a:spLocks noGrp="1"/>
          </p:cNvSpPr>
          <p:nvPr>
            <p:ph type="title" idx="4294967295"/>
          </p:nvPr>
        </p:nvSpPr>
        <p:spPr>
          <a:xfrm>
            <a:off x="587375" y="1346297"/>
            <a:ext cx="9793288" cy="61555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Arial" charset="0"/>
                <a:ea typeface="Arial" charset="0"/>
                <a:cs typeface="Arial" charset="0"/>
              </a:rPr>
              <a:t>Greater Manchester Residents’ Survey</a:t>
            </a:r>
          </a:p>
        </p:txBody>
      </p:sp>
      <p:sp>
        <p:nvSpPr>
          <p:cNvPr id="9" name="TextBox 8"/>
          <p:cNvSpPr txBox="1"/>
          <p:nvPr/>
        </p:nvSpPr>
        <p:spPr>
          <a:xfrm>
            <a:off x="587375" y="2131936"/>
            <a:ext cx="9793288" cy="43088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white"/>
                </a:solidFill>
                <a:effectLst/>
                <a:uLnTx/>
                <a:uFillTx/>
                <a:latin typeface="Arial" charset="0"/>
                <a:ea typeface="Arial" charset="0"/>
                <a:cs typeface="Arial" charset="0"/>
              </a:rPr>
              <a:t>Survey 6 (main report)</a:t>
            </a:r>
          </a:p>
        </p:txBody>
      </p:sp>
      <p:sp>
        <p:nvSpPr>
          <p:cNvPr id="7" name="TextBox 6">
            <a:extLst>
              <a:ext uri="{FF2B5EF4-FFF2-40B4-BE49-F238E27FC236}">
                <a16:creationId xmlns:a16="http://schemas.microsoft.com/office/drawing/2014/main" id="{FAD1713C-20AE-EE6F-ED05-DFCEF0CA1FBA}"/>
              </a:ext>
            </a:extLst>
          </p:cNvPr>
          <p:cNvSpPr txBox="1"/>
          <p:nvPr/>
        </p:nvSpPr>
        <p:spPr>
          <a:xfrm>
            <a:off x="587375" y="2570547"/>
            <a:ext cx="9793288" cy="861774"/>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chemeClr val="bg1"/>
                </a:solidFill>
                <a:effectLst/>
                <a:uLnTx/>
                <a:uFillTx/>
                <a:latin typeface="Arial"/>
                <a:ea typeface="Arial" charset="0"/>
                <a:cs typeface="Arial"/>
              </a:rPr>
              <a:t>April 2023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chemeClr val="bg1"/>
                </a:solidFill>
                <a:effectLst/>
                <a:uLnTx/>
                <a:uFillTx/>
                <a:latin typeface="Arial"/>
                <a:ea typeface="Arial" charset="0"/>
                <a:cs typeface="Arial"/>
              </a:rPr>
              <a:t>Fieldwork conducted </a:t>
            </a:r>
            <a:r>
              <a:rPr lang="en-GB" sz="2800" dirty="0">
                <a:solidFill>
                  <a:schemeClr val="bg1"/>
                </a:solidFill>
                <a:latin typeface="Arial"/>
                <a:ea typeface="Arial" charset="0"/>
                <a:cs typeface="Arial"/>
              </a:rPr>
              <a:t>2</a:t>
            </a:r>
            <a:r>
              <a:rPr lang="en-GB" sz="2800" baseline="30000" dirty="0">
                <a:solidFill>
                  <a:schemeClr val="bg1"/>
                </a:solidFill>
                <a:latin typeface="Arial"/>
                <a:ea typeface="Arial" charset="0"/>
                <a:cs typeface="Arial"/>
              </a:rPr>
              <a:t>nd</a:t>
            </a:r>
            <a:r>
              <a:rPr lang="en-GB" sz="2800" dirty="0">
                <a:solidFill>
                  <a:schemeClr val="bg1"/>
                </a:solidFill>
                <a:latin typeface="Arial"/>
                <a:ea typeface="Arial" charset="0"/>
                <a:cs typeface="Arial"/>
              </a:rPr>
              <a:t> </a:t>
            </a:r>
            <a:r>
              <a:rPr kumimoji="0" lang="en-GB" sz="2800" b="0" i="0" u="none" strike="noStrike" kern="1200" cap="none" spc="0" normalizeH="0" baseline="0" noProof="0" dirty="0">
                <a:ln>
                  <a:noFill/>
                </a:ln>
                <a:solidFill>
                  <a:schemeClr val="bg1"/>
                </a:solidFill>
                <a:effectLst/>
                <a:uLnTx/>
                <a:uFillTx/>
                <a:latin typeface="Arial"/>
                <a:ea typeface="Arial" charset="0"/>
                <a:cs typeface="Arial"/>
              </a:rPr>
              <a:t>– </a:t>
            </a:r>
            <a:r>
              <a:rPr lang="en-GB" sz="2800" dirty="0">
                <a:solidFill>
                  <a:schemeClr val="bg1"/>
                </a:solidFill>
                <a:latin typeface="Arial"/>
                <a:ea typeface="Arial" charset="0"/>
                <a:cs typeface="Arial"/>
              </a:rPr>
              <a:t>14</a:t>
            </a:r>
            <a:r>
              <a:rPr lang="en-GB" sz="2800" baseline="30000" dirty="0">
                <a:solidFill>
                  <a:schemeClr val="bg1"/>
                </a:solidFill>
                <a:latin typeface="Arial"/>
                <a:ea typeface="Arial" charset="0"/>
                <a:cs typeface="Arial"/>
              </a:rPr>
              <a:t>th</a:t>
            </a:r>
            <a:r>
              <a:rPr kumimoji="0" lang="en-GB" sz="2800" b="0" i="0" u="none" strike="noStrike" kern="1200" cap="none" spc="0" normalizeH="0" baseline="0" noProof="0" dirty="0">
                <a:ln>
                  <a:noFill/>
                </a:ln>
                <a:solidFill>
                  <a:schemeClr val="bg1"/>
                </a:solidFill>
                <a:effectLst/>
                <a:uLnTx/>
                <a:uFillTx/>
                <a:latin typeface="Arial"/>
                <a:ea typeface="Arial" charset="0"/>
                <a:cs typeface="Arial"/>
              </a:rPr>
              <a:t> March</a:t>
            </a:r>
            <a:endParaRPr lang="en-GB" sz="2800" b="0" i="0" u="none" strike="noStrike" kern="1200" cap="none" spc="0" normalizeH="0" baseline="0" noProof="0" dirty="0">
              <a:ln>
                <a:noFill/>
              </a:ln>
              <a:solidFill>
                <a:schemeClr val="bg1"/>
              </a:solidFill>
              <a:effectLst/>
              <a:uLnTx/>
              <a:uFillTx/>
              <a:latin typeface="Arial"/>
              <a:ea typeface="Arial" charset="0"/>
              <a:cs typeface="Arial"/>
            </a:endParaRPr>
          </a:p>
        </p:txBody>
      </p:sp>
      <p:pic>
        <p:nvPicPr>
          <p:cNvPr id="8" name="Picture 7" descr="Decorative pattern" title="Decorative patter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7375" y="3513007"/>
            <a:ext cx="11017250" cy="2760793"/>
          </a:xfrm>
          <a:prstGeom prst="rect">
            <a:avLst/>
          </a:prstGeom>
        </p:spPr>
      </p:pic>
    </p:spTree>
    <p:extLst>
      <p:ext uri="{BB962C8B-B14F-4D97-AF65-F5344CB8AC3E}">
        <p14:creationId xmlns:p14="http://schemas.microsoft.com/office/powerpoint/2010/main" val="462249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32836-66C5-E5E1-AD36-8DF7C23C9ADD}"/>
              </a:ext>
            </a:extLst>
          </p:cNvPr>
          <p:cNvSpPr>
            <a:spLocks noGrp="1"/>
          </p:cNvSpPr>
          <p:nvPr>
            <p:ph type="title"/>
          </p:nvPr>
        </p:nvSpPr>
        <p:spPr>
          <a:xfrm>
            <a:off x="601200" y="1411200"/>
            <a:ext cx="5495023" cy="1513229"/>
          </a:xfrm>
        </p:spPr>
        <p:txBody>
          <a:bodyPr>
            <a:normAutofit/>
          </a:bodyPr>
          <a:lstStyle/>
          <a:p>
            <a:r>
              <a:rPr lang="en-GB"/>
              <a:t>Overview:</a:t>
            </a:r>
            <a:br>
              <a:rPr lang="en-GB"/>
            </a:br>
            <a:r>
              <a:rPr lang="en-GB"/>
              <a:t>Cost of living and </a:t>
            </a:r>
            <a:br>
              <a:rPr lang="en-GB"/>
            </a:br>
            <a:r>
              <a:rPr lang="en-GB"/>
              <a:t>food security</a:t>
            </a:r>
          </a:p>
        </p:txBody>
      </p:sp>
      <p:sp>
        <p:nvSpPr>
          <p:cNvPr id="3" name="Text Placeholder 2">
            <a:extLst>
              <a:ext uri="{FF2B5EF4-FFF2-40B4-BE49-F238E27FC236}">
                <a16:creationId xmlns:a16="http://schemas.microsoft.com/office/drawing/2014/main" id="{0F5235E6-B3F0-53C3-9546-36323FA23B1D}"/>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260804302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1B5DEF-CAEA-847B-288A-3AF3A23D41EE}"/>
              </a:ext>
            </a:extLst>
          </p:cNvPr>
          <p:cNvSpPr>
            <a:spLocks noGrp="1"/>
          </p:cNvSpPr>
          <p:nvPr>
            <p:ph type="title"/>
          </p:nvPr>
        </p:nvSpPr>
        <p:spPr>
          <a:xfrm>
            <a:off x="332798" y="3010824"/>
            <a:ext cx="6195002" cy="836352"/>
          </a:xfrm>
        </p:spPr>
        <p:txBody>
          <a:bodyPr>
            <a:normAutofit/>
          </a:bodyPr>
          <a:lstStyle/>
          <a:p>
            <a:r>
              <a:rPr lang="en-GB" sz="2800" b="1"/>
              <a:t>Carried out on behalf of Greater Manchester partners by</a:t>
            </a:r>
          </a:p>
        </p:txBody>
      </p:sp>
      <p:pic>
        <p:nvPicPr>
          <p:cNvPr id="2050" name="Picture 2" descr="See the source image">
            <a:extLst>
              <a:ext uri="{FF2B5EF4-FFF2-40B4-BE49-F238E27FC236}">
                <a16:creationId xmlns:a16="http://schemas.microsoft.com/office/drawing/2014/main" id="{10CD2434-B2D0-6096-C5A8-F2F993277A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3137" y="3521372"/>
            <a:ext cx="1502863" cy="150286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ee the source image">
            <a:extLst>
              <a:ext uri="{FF2B5EF4-FFF2-40B4-BE49-F238E27FC236}">
                <a16:creationId xmlns:a16="http://schemas.microsoft.com/office/drawing/2014/main" id="{8ACC1FF6-CDA9-168A-8273-47340A574D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798" y="6201296"/>
            <a:ext cx="2132038" cy="656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29251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586799" y="249698"/>
            <a:ext cx="10515600" cy="693150"/>
          </a:xfrm>
        </p:spPr>
        <p:txBody>
          <a:bodyPr>
            <a:normAutofit fontScale="90000"/>
          </a:bodyPr>
          <a:lstStyle/>
          <a:p>
            <a:r>
              <a:rPr lang="en-GB">
                <a:latin typeface="Arial" panose="020B0604020202020204" pitchFamily="34" charset="0"/>
                <a:cs typeface="Arial" panose="020B0604020202020204" pitchFamily="34" charset="0"/>
              </a:rPr>
              <a:t>Cost of living and food security – context and approach</a:t>
            </a:r>
            <a:endParaRPr lang="en-US">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5808E5A-A430-F9BE-050D-2E7DC1DD7D4D}"/>
              </a:ext>
            </a:extLst>
          </p:cNvPr>
          <p:cNvSpPr txBox="1"/>
          <p:nvPr/>
        </p:nvSpPr>
        <p:spPr>
          <a:xfrm>
            <a:off x="193964" y="844879"/>
            <a:ext cx="11804072" cy="5147756"/>
          </a:xfrm>
          <a:prstGeom prst="rect">
            <a:avLst/>
          </a:prstGeom>
          <a:noFill/>
        </p:spPr>
        <p:txBody>
          <a:bodyPr wrap="square" lIns="91440" tIns="45720" rIns="91440" bIns="45720" rtlCol="0" anchor="t">
            <a:spAutoFit/>
          </a:bodyPr>
          <a:lstStyle/>
          <a:p>
            <a:pPr>
              <a:lnSpc>
                <a:spcPct val="114000"/>
              </a:lnSpc>
              <a:spcAft>
                <a:spcPts val="800"/>
              </a:spcAft>
            </a:pPr>
            <a:r>
              <a:rPr lang="en-GB" sz="1300" dirty="0">
                <a:solidFill>
                  <a:schemeClr val="bg1"/>
                </a:solidFill>
                <a:latin typeface="Arial"/>
                <a:cs typeface="Arial"/>
              </a:rPr>
              <a:t>This report presents summary findings for surveys survey 3, 4, 5 and 6 of the research study of a representative sample of the Greater Manchester population. The information within this section provides the findings on the surveys’ cost of living and food security questions. Cost of living has been a central theme in the Greater Manchester Residents' Surveys since September 2022 (and has therefore now been covered across six waves). Food security is one vital element of the survey, and the questionnaire has included questions on this topic since February 2022. No comparisons to national sources are made due to differences in methodology.</a:t>
            </a:r>
          </a:p>
          <a:p>
            <a:pPr>
              <a:lnSpc>
                <a:spcPct val="114000"/>
              </a:lnSpc>
              <a:spcAft>
                <a:spcPts val="800"/>
              </a:spcAft>
            </a:pPr>
            <a:r>
              <a:rPr lang="en-GB" sz="1300" dirty="0">
                <a:solidFill>
                  <a:schemeClr val="bg1"/>
                </a:solidFill>
                <a:latin typeface="Arial"/>
                <a:cs typeface="Arial"/>
              </a:rPr>
              <a:t>This survey is the fourth time questions on cost of living have been asked, and as such, we have tracked data over time. We have also merged data where possible, meaning that the sample is larger and more robust and greater analysis of sub-groups is possible. Questions within this section use a merged sample from the results from surveys 3, 4, 5 and 6. </a:t>
            </a:r>
            <a:endParaRPr lang="en-GB" sz="1300" dirty="0">
              <a:solidFill>
                <a:schemeClr val="bg1"/>
              </a:solidFill>
              <a:latin typeface="Arial" panose="020B0604020202020204" pitchFamily="34" charset="0"/>
              <a:cs typeface="Arial" panose="020B0604020202020204" pitchFamily="34" charset="0"/>
            </a:endParaRPr>
          </a:p>
          <a:p>
            <a:pPr>
              <a:lnSpc>
                <a:spcPct val="114000"/>
              </a:lnSpc>
              <a:spcAft>
                <a:spcPts val="800"/>
              </a:spcAft>
            </a:pPr>
            <a:r>
              <a:rPr lang="en-GB" sz="1300" dirty="0">
                <a:solidFill>
                  <a:schemeClr val="bg1"/>
                </a:solidFill>
                <a:latin typeface="Arial"/>
                <a:cs typeface="Arial"/>
              </a:rPr>
              <a:t>The focus of this research is to provide a growing base of evidence, one which can initially serve as a way to highlight potential trends and indicators which individual localities can explore in greater detail. As this evidence base grows across multiple surveys we are able to provide greater depth on which groups are likely to be more affected by the issues explored, highlighting those where more investigation would prove useful. </a:t>
            </a:r>
          </a:p>
          <a:p>
            <a:pPr>
              <a:lnSpc>
                <a:spcPct val="114000"/>
              </a:lnSpc>
              <a:spcAft>
                <a:spcPts val="800"/>
              </a:spcAft>
            </a:pPr>
            <a:r>
              <a:rPr lang="en-GB" sz="1300" dirty="0">
                <a:solidFill>
                  <a:schemeClr val="bg1"/>
                </a:solidFill>
                <a:latin typeface="Arial"/>
                <a:cs typeface="Arial"/>
              </a:rPr>
              <a:t>Where possible, data in the Cost of Living section has been compared against the latest survey results from the ONS’ Opinions and Lifestyle Survey in Great Britain. Fieldwork for this survey in Great Britain is completed fortnightly and so comparisons of the GM survey (fieldwork  2 – 14 March 2023) have been compared to the ONS results from fieldwork conducted between 8 – 19 March 2023. ONS uses a mixed methodology, both online and telephone interviews. Please note that some questions in this section have had their wording or answers options adjusted to reflect changes to the ONS’ Opinions and Lifestyle Survey and comparisons with survey 3 and 4 findings may therefore not always be possible. </a:t>
            </a:r>
            <a:endParaRPr lang="en-GB" sz="1300" dirty="0">
              <a:solidFill>
                <a:schemeClr val="bg1"/>
              </a:solidFill>
              <a:latin typeface="Arial" panose="020B0604020202020204" pitchFamily="34" charset="0"/>
              <a:cs typeface="Arial" panose="020B0604020202020204" pitchFamily="34" charset="0"/>
            </a:endParaRPr>
          </a:p>
          <a:p>
            <a:pPr>
              <a:lnSpc>
                <a:spcPct val="114000"/>
              </a:lnSpc>
              <a:spcAft>
                <a:spcPts val="800"/>
              </a:spcAft>
            </a:pPr>
            <a:r>
              <a:rPr lang="en-GB" sz="1300" dirty="0">
                <a:solidFill>
                  <a:schemeClr val="bg1"/>
                </a:solidFill>
                <a:latin typeface="Arial"/>
                <a:cs typeface="Arial"/>
              </a:rPr>
              <a:t>On some questions responses have been filtered on those who were asked relevant questions (e.g. those in work or with children), and bases may be lower than the full sample. Where relevant, this has been noted on the slides, along with the unweighted base sizes. </a:t>
            </a:r>
          </a:p>
          <a:p>
            <a:pPr>
              <a:lnSpc>
                <a:spcPct val="114000"/>
              </a:lnSpc>
              <a:spcAft>
                <a:spcPts val="1400"/>
              </a:spcAft>
            </a:pPr>
            <a:r>
              <a:rPr lang="en-GB" sz="1300" dirty="0">
                <a:solidFill>
                  <a:schemeClr val="bg1"/>
                </a:solidFill>
                <a:latin typeface="Arial"/>
                <a:cs typeface="Arial"/>
              </a:rPr>
              <a:t>This section contains a food security score. The methodology for this is broadly as used in the Department for Work &amp; Pensions Family Resources Survey, and based on the US Department of Agriculture’s approach to defining food security which is detailed here.</a:t>
            </a:r>
            <a:endParaRPr lang="en-GB" sz="1300" dirty="0">
              <a:solidFill>
                <a:schemeClr val="bg1"/>
              </a:solidFill>
              <a:cs typeface="Calibri" panose="020F0502020204030204"/>
            </a:endParaRPr>
          </a:p>
        </p:txBody>
      </p:sp>
    </p:spTree>
    <p:extLst>
      <p:ext uri="{BB962C8B-B14F-4D97-AF65-F5344CB8AC3E}">
        <p14:creationId xmlns:p14="http://schemas.microsoft.com/office/powerpoint/2010/main" val="31748139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573F8-5CFE-D251-BA06-4506DFC6CC56}"/>
              </a:ext>
            </a:extLst>
          </p:cNvPr>
          <p:cNvSpPr>
            <a:spLocks noGrp="1"/>
          </p:cNvSpPr>
          <p:nvPr>
            <p:ph type="title"/>
          </p:nvPr>
        </p:nvSpPr>
        <p:spPr>
          <a:xfrm>
            <a:off x="586800" y="309790"/>
            <a:ext cx="10515600" cy="586800"/>
          </a:xfrm>
        </p:spPr>
        <p:txBody>
          <a:bodyPr/>
          <a:lstStyle/>
          <a:p>
            <a:pPr rtl="0" eaLnBrk="1" latinLnBrk="0" hangingPunct="1"/>
            <a:r>
              <a:rPr lang="en-GB" sz="1800" b="1" kern="1200">
                <a:effectLst/>
                <a:latin typeface="Arial" panose="020B0604020202020204" pitchFamily="34" charset="0"/>
                <a:ea typeface="+mn-ea"/>
                <a:cs typeface="+mn-cs"/>
              </a:rPr>
              <a:t>Sample – Cost of Living and Food Security</a:t>
            </a:r>
            <a:endParaRPr lang="en-GB">
              <a:effectLst/>
            </a:endParaRPr>
          </a:p>
        </p:txBody>
      </p:sp>
      <p:sp>
        <p:nvSpPr>
          <p:cNvPr id="14" name="Text Placeholder 7">
            <a:extLst>
              <a:ext uri="{FF2B5EF4-FFF2-40B4-BE49-F238E27FC236}">
                <a16:creationId xmlns:a16="http://schemas.microsoft.com/office/drawing/2014/main" id="{CDAB3359-6991-4379-B08F-B4DD16BD94AE}"/>
              </a:ext>
            </a:extLst>
          </p:cNvPr>
          <p:cNvSpPr txBox="1">
            <a:spLocks/>
          </p:cNvSpPr>
          <p:nvPr/>
        </p:nvSpPr>
        <p:spPr>
          <a:xfrm>
            <a:off x="586792" y="651978"/>
            <a:ext cx="11449508" cy="306734"/>
          </a:xfrm>
          <a:prstGeom prst="rect">
            <a:avLst/>
          </a:prstGeom>
          <a:solidFill>
            <a:srgbClr val="5C5B5A"/>
          </a:solidFill>
          <a:ln/>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100" b="1" i="0" u="none" strike="noStrike" kern="1200" cap="none" spc="0" normalizeH="0" baseline="0" noProof="0">
                <a:ln>
                  <a:noFill/>
                </a:ln>
                <a:solidFill>
                  <a:prstClr val="white"/>
                </a:solidFill>
                <a:effectLst/>
                <a:uLnTx/>
                <a:uFillTx/>
                <a:latin typeface="Arial"/>
                <a:ea typeface="+mn-ea"/>
                <a:cs typeface="+mn-cs"/>
              </a:rPr>
              <a:t>Sample breakdown</a:t>
            </a:r>
          </a:p>
        </p:txBody>
      </p:sp>
      <p:graphicFrame>
        <p:nvGraphicFramePr>
          <p:cNvPr id="9" name="Table 8">
            <a:extLst>
              <a:ext uri="{FF2B5EF4-FFF2-40B4-BE49-F238E27FC236}">
                <a16:creationId xmlns:a16="http://schemas.microsoft.com/office/drawing/2014/main" id="{28210A69-FE58-4442-829A-E759254BAC17}"/>
              </a:ext>
            </a:extLst>
          </p:cNvPr>
          <p:cNvGraphicFramePr>
            <a:graphicFrameLocks noGrp="1"/>
          </p:cNvGraphicFramePr>
          <p:nvPr>
            <p:extLst>
              <p:ext uri="{D42A27DB-BD31-4B8C-83A1-F6EECF244321}">
                <p14:modId xmlns:p14="http://schemas.microsoft.com/office/powerpoint/2010/main" val="97669516"/>
              </p:ext>
            </p:extLst>
          </p:nvPr>
        </p:nvGraphicFramePr>
        <p:xfrm>
          <a:off x="586800" y="1274323"/>
          <a:ext cx="11449497" cy="4332013"/>
        </p:xfrm>
        <a:graphic>
          <a:graphicData uri="http://schemas.openxmlformats.org/drawingml/2006/table">
            <a:tbl>
              <a:tblPr firstRow="1" bandRow="1">
                <a:tableStyleId>{69C7853C-536D-4A76-A0AE-DD22124D55A5}</a:tableStyleId>
              </a:tblPr>
              <a:tblGrid>
                <a:gridCol w="1963244">
                  <a:extLst>
                    <a:ext uri="{9D8B030D-6E8A-4147-A177-3AD203B41FA5}">
                      <a16:colId xmlns:a16="http://schemas.microsoft.com/office/drawing/2014/main" val="2475330351"/>
                    </a:ext>
                  </a:extLst>
                </a:gridCol>
                <a:gridCol w="2014352">
                  <a:extLst>
                    <a:ext uri="{9D8B030D-6E8A-4147-A177-3AD203B41FA5}">
                      <a16:colId xmlns:a16="http://schemas.microsoft.com/office/drawing/2014/main" val="1317947662"/>
                    </a:ext>
                  </a:extLst>
                </a:gridCol>
                <a:gridCol w="2014352">
                  <a:extLst>
                    <a:ext uri="{9D8B030D-6E8A-4147-A177-3AD203B41FA5}">
                      <a16:colId xmlns:a16="http://schemas.microsoft.com/office/drawing/2014/main" val="1245112500"/>
                    </a:ext>
                  </a:extLst>
                </a:gridCol>
                <a:gridCol w="1819183">
                  <a:extLst>
                    <a:ext uri="{9D8B030D-6E8A-4147-A177-3AD203B41FA5}">
                      <a16:colId xmlns:a16="http://schemas.microsoft.com/office/drawing/2014/main" val="3418454132"/>
                    </a:ext>
                  </a:extLst>
                </a:gridCol>
                <a:gridCol w="1819183">
                  <a:extLst>
                    <a:ext uri="{9D8B030D-6E8A-4147-A177-3AD203B41FA5}">
                      <a16:colId xmlns:a16="http://schemas.microsoft.com/office/drawing/2014/main" val="4116327247"/>
                    </a:ext>
                  </a:extLst>
                </a:gridCol>
                <a:gridCol w="1819183">
                  <a:extLst>
                    <a:ext uri="{9D8B030D-6E8A-4147-A177-3AD203B41FA5}">
                      <a16:colId xmlns:a16="http://schemas.microsoft.com/office/drawing/2014/main" val="414830390"/>
                    </a:ext>
                  </a:extLst>
                </a:gridCol>
              </a:tblGrid>
              <a:tr h="61885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b="1" kern="1200">
                        <a:solidFill>
                          <a:schemeClr val="bg1"/>
                        </a:solidFill>
                        <a:latin typeface="+mn-lt"/>
                        <a:ea typeface="+mn-ea"/>
                        <a:cs typeface="+mn-cs"/>
                      </a:endParaRPr>
                    </a:p>
                  </a:txBody>
                  <a:tcPr marL="36000" marR="36000" marT="9144" marB="9144" anchor="ctr">
                    <a:lnB w="12700" cap="flat" cmpd="sng" algn="ctr">
                      <a:solidFill>
                        <a:schemeClr val="tx1"/>
                      </a:solidFill>
                      <a:prstDash val="solid"/>
                      <a:round/>
                      <a:headEnd type="none" w="med" len="med"/>
                      <a:tailEnd type="none" w="med" len="med"/>
                    </a:lnB>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Spring</a:t>
                      </a:r>
                    </a:p>
                  </a:txBody>
                  <a:tcPr marL="36000" marR="36000" marT="9144" marB="9144" anchor="ctr">
                    <a:lnB w="12700" cap="flat" cmpd="sng" algn="ctr">
                      <a:solidFill>
                        <a:schemeClr val="tx1"/>
                      </a:solidFill>
                      <a:prstDash val="solid"/>
                      <a:round/>
                      <a:headEnd type="none" w="med" len="med"/>
                      <a:tailEnd type="none" w="med" len="med"/>
                    </a:lnB>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September </a:t>
                      </a:r>
                    </a:p>
                  </a:txBody>
                  <a:tcPr marL="36000" marR="36000" marT="9144" marB="9144" anchor="ctr">
                    <a:lnB w="12700" cap="flat" cmpd="sng" algn="ctr">
                      <a:solidFill>
                        <a:schemeClr val="tx1"/>
                      </a:solidFill>
                      <a:prstDash val="solid"/>
                      <a:round/>
                      <a:headEnd type="none" w="med" len="med"/>
                      <a:tailEnd type="none" w="med" len="med"/>
                    </a:lnB>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November </a:t>
                      </a:r>
                    </a:p>
                  </a:txBody>
                  <a:tcPr marL="36000" marR="36000" marT="9144" marB="9144" anchor="ctr">
                    <a:lnB w="12700" cap="flat" cmpd="sng" algn="ctr">
                      <a:solidFill>
                        <a:schemeClr val="tx1"/>
                      </a:solidFill>
                      <a:prstDash val="solid"/>
                      <a:round/>
                      <a:headEnd type="none" w="med" len="med"/>
                      <a:tailEnd type="none" w="med" len="med"/>
                    </a:lnB>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err="1">
                          <a:solidFill>
                            <a:schemeClr val="bg1"/>
                          </a:solidFill>
                          <a:latin typeface="+mn-lt"/>
                          <a:ea typeface="+mn-ea"/>
                          <a:cs typeface="+mn-cs"/>
                        </a:rPr>
                        <a:t>Decembrt</a:t>
                      </a:r>
                      <a:endParaRPr lang="en-GB" sz="1100" b="1" kern="1200">
                        <a:solidFill>
                          <a:schemeClr val="bg1"/>
                        </a:solidFill>
                        <a:latin typeface="+mn-lt"/>
                        <a:ea typeface="+mn-ea"/>
                        <a:cs typeface="+mn-cs"/>
                      </a:endParaRPr>
                    </a:p>
                  </a:txBody>
                  <a:tcPr marL="36000" marR="36000" marT="9144" marB="9144" anchor="ctr">
                    <a:lnB w="12700" cap="flat" cmpd="sng" algn="ctr">
                      <a:solidFill>
                        <a:schemeClr val="tx1"/>
                      </a:solidFill>
                      <a:prstDash val="solid"/>
                      <a:round/>
                      <a:headEnd type="none" w="med" len="med"/>
                      <a:tailEnd type="none" w="med" len="med"/>
                    </a:lnB>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March</a:t>
                      </a:r>
                    </a:p>
                  </a:txBody>
                  <a:tcPr marL="36000" marR="36000" marT="9144" marB="9144" anchor="ctr">
                    <a:lnB w="12700" cap="flat" cmpd="sng" algn="ctr">
                      <a:solidFill>
                        <a:schemeClr val="tx1"/>
                      </a:solidFill>
                      <a:prstDash val="solid"/>
                      <a:round/>
                      <a:headEnd type="none" w="med" len="med"/>
                      <a:tailEnd type="none" w="med" len="med"/>
                    </a:lnB>
                    <a:solidFill>
                      <a:srgbClr val="5C5B5A"/>
                    </a:solidFill>
                  </a:tcPr>
                </a:tc>
                <a:extLst>
                  <a:ext uri="{0D108BD9-81ED-4DB2-BD59-A6C34878D82A}">
                    <a16:rowId xmlns:a16="http://schemas.microsoft.com/office/drawing/2014/main" val="1770932822"/>
                  </a:ext>
                </a:extLst>
              </a:tr>
              <a:tr h="61885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a:solidFill>
                            <a:srgbClr val="5C5B5A"/>
                          </a:solidFill>
                        </a:rPr>
                        <a:t>Fieldwork start</a:t>
                      </a:r>
                      <a:endParaRPr lang="en-GB" sz="1100" b="1" kern="1200">
                        <a:solidFill>
                          <a:srgbClr val="5C5B5A"/>
                        </a:solidFill>
                        <a:latin typeface="+mn-lt"/>
                        <a:ea typeface="+mn-ea"/>
                        <a:cs typeface="+mn-cs"/>
                      </a:endParaRPr>
                    </a:p>
                  </a:txBody>
                  <a:tcPr marL="36000" marR="3600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a:solidFill>
                            <a:srgbClr val="5C5B5A"/>
                          </a:solidFill>
                        </a:rPr>
                        <a:t>9 February 2022</a:t>
                      </a:r>
                      <a:endParaRPr lang="en-GB" sz="1100" b="1" kern="1200">
                        <a:solidFill>
                          <a:srgbClr val="5C5B5A"/>
                        </a:solidFill>
                        <a:latin typeface="+mn-lt"/>
                        <a:ea typeface="+mn-ea"/>
                        <a:cs typeface="+mn-cs"/>
                      </a:endParaRPr>
                    </a:p>
                  </a:txBody>
                  <a:tcPr marL="36000" marR="3600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a:solidFill>
                            <a:srgbClr val="5C5B5A"/>
                          </a:solidFill>
                        </a:rPr>
                        <a:t>1 September 2022</a:t>
                      </a:r>
                      <a:endParaRPr lang="en-GB" sz="1100" b="1" kern="1200">
                        <a:solidFill>
                          <a:srgbClr val="5C5B5A"/>
                        </a:solidFill>
                        <a:latin typeface="+mn-lt"/>
                        <a:ea typeface="+mn-ea"/>
                        <a:cs typeface="+mn-cs"/>
                      </a:endParaRPr>
                    </a:p>
                  </a:txBody>
                  <a:tcPr marL="36000" marR="3600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a:solidFill>
                            <a:srgbClr val="5C5B5A"/>
                          </a:solidFill>
                          <a:latin typeface="+mn-lt"/>
                          <a:ea typeface="+mn-ea"/>
                          <a:cs typeface="+mn-cs"/>
                        </a:rPr>
                        <a:t>20 October 2022</a:t>
                      </a:r>
                    </a:p>
                  </a:txBody>
                  <a:tcPr marL="36000" marR="3600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a:solidFill>
                            <a:srgbClr val="5C5B5A"/>
                          </a:solidFill>
                          <a:latin typeface="+mn-lt"/>
                          <a:ea typeface="+mn-ea"/>
                          <a:cs typeface="+mn-cs"/>
                        </a:rPr>
                        <a:t>7 December 2022</a:t>
                      </a:r>
                    </a:p>
                  </a:txBody>
                  <a:tcPr marL="36000" marR="3600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a:solidFill>
                            <a:srgbClr val="5C5B5A"/>
                          </a:solidFill>
                          <a:latin typeface="+mn-lt"/>
                          <a:ea typeface="+mn-ea"/>
                          <a:cs typeface="+mn-cs"/>
                        </a:rPr>
                        <a:t>2 March 2023</a:t>
                      </a:r>
                    </a:p>
                  </a:txBody>
                  <a:tcPr marL="36000" marR="3600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63452399"/>
                  </a:ext>
                </a:extLst>
              </a:tr>
              <a:tr h="61885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a:solidFill>
                            <a:srgbClr val="5C5B5A"/>
                          </a:solidFill>
                        </a:rPr>
                        <a:t>Fieldwork end</a:t>
                      </a:r>
                      <a:endParaRPr lang="en-GB" sz="1100" b="1" kern="1200">
                        <a:solidFill>
                          <a:srgbClr val="5C5B5A"/>
                        </a:solidFill>
                        <a:latin typeface="+mn-lt"/>
                        <a:ea typeface="+mn-ea"/>
                        <a:cs typeface="+mn-cs"/>
                      </a:endParaRPr>
                    </a:p>
                  </a:txBody>
                  <a:tcPr marL="36000" marR="3600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rgbClr val="5C5B5A"/>
                          </a:solidFill>
                        </a:rPr>
                        <a:t>11 April 2022</a:t>
                      </a:r>
                    </a:p>
                  </a:txBody>
                  <a:tcPr marL="36000" marR="3600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rgbClr val="5C5B5A"/>
                          </a:solidFill>
                        </a:rPr>
                        <a:t>30 September 2022</a:t>
                      </a:r>
                    </a:p>
                  </a:txBody>
                  <a:tcPr marL="36000" marR="3600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rgbClr val="5C5B5A"/>
                          </a:solidFill>
                        </a:rPr>
                        <a:t>3 November 2022</a:t>
                      </a:r>
                    </a:p>
                  </a:txBody>
                  <a:tcPr marL="36000" marR="3600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rgbClr val="5C5B5A"/>
                          </a:solidFill>
                        </a:rPr>
                        <a:t>21 December 2022</a:t>
                      </a:r>
                    </a:p>
                  </a:txBody>
                  <a:tcPr marL="36000" marR="3600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rgbClr val="5C5B5A"/>
                          </a:solidFill>
                        </a:rPr>
                        <a:t>14 March 2023</a:t>
                      </a:r>
                    </a:p>
                  </a:txBody>
                  <a:tcPr marL="36000" marR="3600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05425755"/>
                  </a:ext>
                </a:extLst>
              </a:tr>
              <a:tr h="61885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a:solidFill>
                            <a:srgbClr val="5C5B5A"/>
                          </a:solidFill>
                        </a:rPr>
                        <a:t>Total respondents</a:t>
                      </a:r>
                      <a:endParaRPr lang="en-GB" sz="1100" b="1" kern="1200">
                        <a:solidFill>
                          <a:srgbClr val="5C5B5A"/>
                        </a:solidFill>
                        <a:latin typeface="+mn-lt"/>
                        <a:ea typeface="+mn-ea"/>
                        <a:cs typeface="+mn-cs"/>
                      </a:endParaRPr>
                    </a:p>
                  </a:txBody>
                  <a:tcPr marL="36000" marR="3600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rgbClr val="5C5B5A"/>
                          </a:solidFill>
                        </a:rPr>
                        <a:t>2852</a:t>
                      </a:r>
                    </a:p>
                  </a:txBody>
                  <a:tcPr marL="36000" marR="3600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rgbClr val="5C5B5A"/>
                          </a:solidFill>
                        </a:rPr>
                        <a:t>1677</a:t>
                      </a:r>
                    </a:p>
                  </a:txBody>
                  <a:tcPr marL="36000" marR="3600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rgbClr val="5C5B5A"/>
                          </a:solidFill>
                        </a:rPr>
                        <a:t>1636</a:t>
                      </a:r>
                    </a:p>
                  </a:txBody>
                  <a:tcPr marL="36000" marR="3600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rgbClr val="5C5B5A"/>
                          </a:solidFill>
                        </a:rPr>
                        <a:t>1470</a:t>
                      </a:r>
                    </a:p>
                  </a:txBody>
                  <a:tcPr marL="36000" marR="3600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rgbClr val="5C5B5A"/>
                          </a:solidFill>
                        </a:rPr>
                        <a:t>1767</a:t>
                      </a:r>
                    </a:p>
                  </a:txBody>
                  <a:tcPr marL="36000" marR="3600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47118354"/>
                  </a:ext>
                </a:extLst>
              </a:tr>
              <a:tr h="61885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rgbClr val="5C5B5A"/>
                          </a:solidFill>
                        </a:rPr>
                        <a:t>Sample used in Food Security score </a:t>
                      </a:r>
                      <a:endParaRPr lang="en-GB" sz="1100" b="1" kern="1200" dirty="0">
                        <a:solidFill>
                          <a:srgbClr val="5C5B5A"/>
                        </a:solidFill>
                        <a:latin typeface="+mn-lt"/>
                        <a:ea typeface="+mn-ea"/>
                        <a:cs typeface="+mn-cs"/>
                      </a:endParaRPr>
                    </a:p>
                  </a:txBody>
                  <a:tcPr marL="36000" marR="3600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rgbClr val="5C5B5A"/>
                          </a:solidFill>
                        </a:rPr>
                        <a:t>2340</a:t>
                      </a:r>
                    </a:p>
                  </a:txBody>
                  <a:tcPr marL="36000" marR="3600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rgbClr val="5C5B5A"/>
                          </a:solidFill>
                        </a:rPr>
                        <a:t>1442</a:t>
                      </a:r>
                    </a:p>
                  </a:txBody>
                  <a:tcPr marL="36000" marR="3600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rgbClr val="5C5B5A"/>
                          </a:solidFill>
                        </a:rPr>
                        <a:t>1366</a:t>
                      </a:r>
                    </a:p>
                  </a:txBody>
                  <a:tcPr marL="36000" marR="3600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rgbClr val="5C5B5A"/>
                          </a:solidFill>
                        </a:rPr>
                        <a:t>1185</a:t>
                      </a:r>
                    </a:p>
                  </a:txBody>
                  <a:tcPr marL="36000" marR="3600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rgbClr val="5C5B5A"/>
                          </a:solidFill>
                        </a:rPr>
                        <a:t>1457</a:t>
                      </a:r>
                    </a:p>
                  </a:txBody>
                  <a:tcPr marL="36000" marR="3600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18822789"/>
                  </a:ext>
                </a:extLst>
              </a:tr>
              <a:tr h="61885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a:solidFill>
                            <a:srgbClr val="5C5B5A"/>
                          </a:solidFill>
                        </a:rPr>
                        <a:t>Live with children u18</a:t>
                      </a:r>
                      <a:endParaRPr lang="en-GB" sz="1100" b="1" kern="1200">
                        <a:solidFill>
                          <a:srgbClr val="5C5B5A"/>
                        </a:solidFill>
                        <a:latin typeface="+mn-lt"/>
                        <a:ea typeface="+mn-ea"/>
                        <a:cs typeface="+mn-cs"/>
                      </a:endParaRPr>
                    </a:p>
                  </a:txBody>
                  <a:tcPr marL="36000" marR="3600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rgbClr val="5C5B5A"/>
                          </a:solidFill>
                        </a:rPr>
                        <a:t>698</a:t>
                      </a:r>
                    </a:p>
                  </a:txBody>
                  <a:tcPr marL="36000" marR="3600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rgbClr val="5C5B5A"/>
                          </a:solidFill>
                        </a:rPr>
                        <a:t>400</a:t>
                      </a:r>
                    </a:p>
                  </a:txBody>
                  <a:tcPr marL="36000" marR="3600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rgbClr val="5C5B5A"/>
                          </a:solidFill>
                        </a:rPr>
                        <a:t>419</a:t>
                      </a:r>
                    </a:p>
                  </a:txBody>
                  <a:tcPr marL="36000" marR="3600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rgbClr val="5C5B5A"/>
                          </a:solidFill>
                        </a:rPr>
                        <a:t>416</a:t>
                      </a:r>
                    </a:p>
                  </a:txBody>
                  <a:tcPr marL="36000" marR="3600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rgbClr val="5C5B5A"/>
                          </a:solidFill>
                        </a:rPr>
                        <a:t>463</a:t>
                      </a:r>
                    </a:p>
                  </a:txBody>
                  <a:tcPr marL="36000" marR="3600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37227323"/>
                  </a:ext>
                </a:extLst>
              </a:tr>
              <a:tr h="61885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a:solidFill>
                            <a:srgbClr val="5C5B5A"/>
                          </a:solidFill>
                        </a:rPr>
                        <a:t>Do not live with children u18</a:t>
                      </a:r>
                      <a:endParaRPr lang="en-GB" sz="1100" b="1" kern="1200">
                        <a:solidFill>
                          <a:srgbClr val="5C5B5A"/>
                        </a:solidFill>
                        <a:latin typeface="+mn-lt"/>
                        <a:ea typeface="+mn-ea"/>
                        <a:cs typeface="+mn-cs"/>
                      </a:endParaRPr>
                    </a:p>
                  </a:txBody>
                  <a:tcPr marL="36000" marR="3600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rgbClr val="5C5B5A"/>
                          </a:solidFill>
                        </a:rPr>
                        <a:t>1642</a:t>
                      </a:r>
                    </a:p>
                  </a:txBody>
                  <a:tcPr marL="36000" marR="3600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rgbClr val="5C5B5A"/>
                          </a:solidFill>
                        </a:rPr>
                        <a:t>1042</a:t>
                      </a:r>
                    </a:p>
                  </a:txBody>
                  <a:tcPr marL="36000" marR="3600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rgbClr val="5C5B5A"/>
                          </a:solidFill>
                        </a:rPr>
                        <a:t>947</a:t>
                      </a:r>
                    </a:p>
                  </a:txBody>
                  <a:tcPr marL="36000" marR="3600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rgbClr val="5C5B5A"/>
                          </a:solidFill>
                        </a:rPr>
                        <a:t>769</a:t>
                      </a:r>
                    </a:p>
                  </a:txBody>
                  <a:tcPr marL="36000" marR="3600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rgbClr val="5C5B5A"/>
                          </a:solidFill>
                        </a:rPr>
                        <a:t>994</a:t>
                      </a:r>
                    </a:p>
                  </a:txBody>
                  <a:tcPr marL="36000" marR="3600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90465893"/>
                  </a:ext>
                </a:extLst>
              </a:tr>
            </a:tbl>
          </a:graphicData>
        </a:graphic>
      </p:graphicFrame>
      <p:sp>
        <p:nvSpPr>
          <p:cNvPr id="3" name="TextBox 2">
            <a:extLst>
              <a:ext uri="{FF2B5EF4-FFF2-40B4-BE49-F238E27FC236}">
                <a16:creationId xmlns:a16="http://schemas.microsoft.com/office/drawing/2014/main" id="{A3244070-659A-0CBF-8F1F-CF02CDBBFC4E}"/>
              </a:ext>
            </a:extLst>
          </p:cNvPr>
          <p:cNvSpPr txBox="1"/>
          <p:nvPr/>
        </p:nvSpPr>
        <p:spPr>
          <a:xfrm>
            <a:off x="1367782" y="5783447"/>
            <a:ext cx="9456435" cy="276999"/>
          </a:xfrm>
          <a:prstGeom prst="rect">
            <a:avLst/>
          </a:prstGeom>
          <a:noFill/>
        </p:spPr>
        <p:txBody>
          <a:bodyPr wrap="none" lIns="91440" tIns="45720" rIns="91440" bIns="45720" rtlCol="0" anchor="t">
            <a:spAutoFit/>
          </a:bodyPr>
          <a:lstStyle/>
          <a:p>
            <a:r>
              <a:rPr lang="en-GB" sz="1200" dirty="0"/>
              <a:t>Food Security questions were first included in the survey in Spring 2022, whereas Cost of Living were first introduced in September 2022</a:t>
            </a:r>
          </a:p>
        </p:txBody>
      </p:sp>
      <p:sp>
        <p:nvSpPr>
          <p:cNvPr id="10" name="Slide Number Placeholder 4">
            <a:extLst>
              <a:ext uri="{FF2B5EF4-FFF2-40B4-BE49-F238E27FC236}">
                <a16:creationId xmlns:a16="http://schemas.microsoft.com/office/drawing/2014/main" id="{12854640-E397-4611-8B8B-A53CD05F7095}"/>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7596588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586799" y="249698"/>
            <a:ext cx="10515600" cy="693150"/>
          </a:xfrm>
        </p:spPr>
        <p:txBody>
          <a:bodyPr/>
          <a:lstStyle/>
          <a:p>
            <a:r>
              <a:rPr lang="en-GB">
                <a:latin typeface="Arial" panose="020B0604020202020204" pitchFamily="34" charset="0"/>
                <a:cs typeface="Arial" panose="020B0604020202020204" pitchFamily="34" charset="0"/>
              </a:rPr>
              <a:t>Cost of living – key findings</a:t>
            </a:r>
            <a:endParaRPr lang="en-US">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5808E5A-A430-F9BE-050D-2E7DC1DD7D4D}"/>
              </a:ext>
            </a:extLst>
          </p:cNvPr>
          <p:cNvSpPr txBox="1"/>
          <p:nvPr/>
        </p:nvSpPr>
        <p:spPr>
          <a:xfrm>
            <a:off x="586798" y="859724"/>
            <a:ext cx="11018403" cy="5120120"/>
          </a:xfrm>
          <a:prstGeom prst="rect">
            <a:avLst/>
          </a:prstGeom>
          <a:noFill/>
        </p:spPr>
        <p:txBody>
          <a:bodyPr wrap="square" lIns="91440" tIns="45720" rIns="91440" bIns="45720" rtlCol="0" anchor="t">
            <a:spAutoFit/>
          </a:bodyPr>
          <a:lstStyle/>
          <a:p>
            <a:r>
              <a:rPr lang="en-GB" sz="1300" dirty="0">
                <a:solidFill>
                  <a:schemeClr val="bg1"/>
                </a:solidFill>
                <a:latin typeface="Arial"/>
                <a:cs typeface="Arial"/>
              </a:rPr>
              <a:t>Questions mirror those asked nationally by the Office for National Statistics so that benchmarking can be undertaken </a:t>
            </a:r>
            <a:endParaRPr lang="en-GB" sz="1300" dirty="0">
              <a:solidFill>
                <a:schemeClr val="bg1"/>
              </a:solidFill>
              <a:latin typeface="Arial" panose="020B0604020202020204" pitchFamily="34" charset="0"/>
              <a:cs typeface="Arial" panose="020B0604020202020204" pitchFamily="34" charset="0"/>
            </a:endParaRPr>
          </a:p>
          <a:p>
            <a:endParaRPr lang="en-GB" sz="1300" dirty="0">
              <a:solidFill>
                <a:schemeClr val="bg1"/>
              </a:solidFill>
              <a:latin typeface="Arial" panose="020B0604020202020204" pitchFamily="34" charset="0"/>
              <a:cs typeface="Arial" panose="020B0604020202020204" pitchFamily="34" charset="0"/>
            </a:endParaRPr>
          </a:p>
          <a:p>
            <a:pPr>
              <a:lnSpc>
                <a:spcPct val="114000"/>
              </a:lnSpc>
              <a:spcAft>
                <a:spcPts val="600"/>
              </a:spcAft>
            </a:pPr>
            <a:r>
              <a:rPr lang="en-GB" sz="1300" b="1" dirty="0">
                <a:solidFill>
                  <a:schemeClr val="bg1"/>
                </a:solidFill>
                <a:latin typeface="Arial"/>
                <a:cs typeface="Arial"/>
              </a:rPr>
              <a:t>CONCERNS AROUND COST OF LIVING</a:t>
            </a:r>
            <a:endParaRPr lang="en-GB" sz="1300" dirty="0">
              <a:solidFill>
                <a:schemeClr val="bg1"/>
              </a:solidFill>
              <a:latin typeface="Arial"/>
              <a:cs typeface="Arial"/>
            </a:endParaRPr>
          </a:p>
          <a:p>
            <a:pPr marL="742950" lvl="1" indent="-285750">
              <a:lnSpc>
                <a:spcPct val="114000"/>
              </a:lnSpc>
              <a:spcAft>
                <a:spcPts val="600"/>
              </a:spcAft>
              <a:buFont typeface="Arial" panose="020B0604020202020204" pitchFamily="34" charset="0"/>
              <a:buChar char="•"/>
            </a:pPr>
            <a:r>
              <a:rPr lang="en-GB" sz="1300" dirty="0">
                <a:solidFill>
                  <a:schemeClr val="bg1"/>
                </a:solidFill>
                <a:latin typeface="Arial"/>
                <a:cs typeface="Arial"/>
              </a:rPr>
              <a:t>Impacts of and worries about the cost of living crisis continue to raise challenges, and reach far beyond ‘disadvantaged’ parts of the population:</a:t>
            </a:r>
          </a:p>
          <a:p>
            <a:pPr marL="1200150" lvl="2" indent="-285750">
              <a:lnSpc>
                <a:spcPct val="114000"/>
              </a:lnSpc>
              <a:spcAft>
                <a:spcPts val="600"/>
              </a:spcAft>
              <a:buFont typeface="Courier New" panose="02070309020205020404" pitchFamily="49" charset="0"/>
              <a:buChar char="o"/>
            </a:pPr>
            <a:r>
              <a:rPr lang="en-GB" sz="1300" dirty="0">
                <a:solidFill>
                  <a:schemeClr val="bg1"/>
                </a:solidFill>
                <a:latin typeface="Arial"/>
                <a:cs typeface="Arial"/>
              </a:rPr>
              <a:t>Three quarters (75%) of Greater Manchester respondents say their cost of living has increased over the past month. This has fallen significantly since January (80%), a trend which has continued since September 2022 (84%)</a:t>
            </a:r>
          </a:p>
          <a:p>
            <a:pPr marL="1200150" lvl="2" indent="-285750">
              <a:lnSpc>
                <a:spcPct val="114000"/>
              </a:lnSpc>
              <a:spcAft>
                <a:spcPts val="600"/>
              </a:spcAft>
              <a:buFont typeface="Courier New" panose="02070309020205020404" pitchFamily="49" charset="0"/>
              <a:buChar char="o"/>
            </a:pPr>
            <a:r>
              <a:rPr lang="en-GB" sz="1300" dirty="0">
                <a:solidFill>
                  <a:schemeClr val="bg1"/>
                </a:solidFill>
                <a:latin typeface="Arial"/>
                <a:cs typeface="Arial"/>
              </a:rPr>
              <a:t>Almost three quarters (72%) say they are worried about the rising cost of living; this remains largely unchanged since January but has fallen significantly since September 2022 (81%)</a:t>
            </a:r>
          </a:p>
          <a:p>
            <a:pPr marL="742950" lvl="1" indent="-285750">
              <a:lnSpc>
                <a:spcPct val="114000"/>
              </a:lnSpc>
              <a:spcAft>
                <a:spcPts val="1200"/>
              </a:spcAft>
              <a:buFont typeface="Arial" panose="020B0604020202020204" pitchFamily="34" charset="0"/>
              <a:buChar char="•"/>
            </a:pPr>
            <a:r>
              <a:rPr lang="en-GB" sz="1300" dirty="0">
                <a:solidFill>
                  <a:schemeClr val="bg1"/>
                </a:solidFill>
                <a:latin typeface="Arial"/>
                <a:cs typeface="Arial"/>
              </a:rPr>
              <a:t>Greater Manchester respondents remain substantially more likely to be ‘very worried’ (30%) than those across Great Britain as a whole (23%). This continues a trend seen over several previous surveys.</a:t>
            </a:r>
          </a:p>
          <a:p>
            <a:pPr>
              <a:lnSpc>
                <a:spcPct val="114000"/>
              </a:lnSpc>
              <a:spcAft>
                <a:spcPts val="600"/>
              </a:spcAft>
            </a:pPr>
            <a:r>
              <a:rPr lang="en-GB" sz="1300" b="1" dirty="0">
                <a:solidFill>
                  <a:schemeClr val="bg1"/>
                </a:solidFill>
                <a:latin typeface="Arial"/>
                <a:cs typeface="Arial"/>
              </a:rPr>
              <a:t>COST OF LIVING IMPACTS </a:t>
            </a:r>
            <a:endParaRPr lang="en-GB" sz="1300" b="1" dirty="0">
              <a:solidFill>
                <a:schemeClr val="bg1"/>
              </a:solidFill>
              <a:latin typeface="Arial" panose="020B0604020202020204" pitchFamily="34" charset="0"/>
              <a:cs typeface="Arial" panose="020B0604020202020204" pitchFamily="34" charset="0"/>
            </a:endParaRPr>
          </a:p>
          <a:p>
            <a:pPr marL="742950" lvl="1" indent="-285750">
              <a:lnSpc>
                <a:spcPct val="114000"/>
              </a:lnSpc>
              <a:spcAft>
                <a:spcPts val="600"/>
              </a:spcAft>
              <a:buFont typeface="Arial" panose="020B0604020202020204" pitchFamily="34" charset="0"/>
              <a:buChar char="•"/>
            </a:pPr>
            <a:r>
              <a:rPr lang="en-GB" sz="1300" dirty="0">
                <a:solidFill>
                  <a:schemeClr val="bg1"/>
                </a:solidFill>
                <a:latin typeface="Arial"/>
                <a:cs typeface="Arial"/>
              </a:rPr>
              <a:t>The most common reasons for increases in costs of living include rising food prices (experienced by 91% of those whose costs have increased) and energy bills (78%). </a:t>
            </a:r>
          </a:p>
          <a:p>
            <a:pPr marL="800100" lvl="1" indent="-342900">
              <a:lnSpc>
                <a:spcPct val="114000"/>
              </a:lnSpc>
              <a:spcAft>
                <a:spcPts val="1200"/>
              </a:spcAft>
              <a:buFont typeface="Arial" panose="020B0604020202020204" pitchFamily="34" charset="0"/>
              <a:buChar char="•"/>
            </a:pPr>
            <a:r>
              <a:rPr lang="en-GB" sz="1300" dirty="0">
                <a:solidFill>
                  <a:schemeClr val="bg1"/>
                </a:solidFill>
                <a:latin typeface="Arial"/>
                <a:cs typeface="Arial"/>
              </a:rPr>
              <a:t>This survey also finds a higher proportion of these respondents seeing an increase in their home broadband or mobile data plans compared to January (experienced by 40% of those whose costs have increased, compared to 16% in January).</a:t>
            </a:r>
          </a:p>
          <a:p>
            <a:pPr marL="742950" lvl="1" indent="-285750">
              <a:lnSpc>
                <a:spcPct val="114000"/>
              </a:lnSpc>
              <a:spcAft>
                <a:spcPts val="1200"/>
              </a:spcAft>
              <a:buFont typeface="Arial" panose="020B0604020202020204" pitchFamily="34" charset="0"/>
              <a:buChar char="•"/>
            </a:pPr>
            <a:r>
              <a:rPr lang="en-GB" sz="1300" dirty="0">
                <a:solidFill>
                  <a:schemeClr val="bg1"/>
                </a:solidFill>
                <a:latin typeface="Arial"/>
                <a:cs typeface="Arial"/>
              </a:rPr>
              <a:t>Greater Manchester respondents are doing more in response to rising costs than across Great Britain as a whole – being more likely to be using less fuel in their home, shopping around more and cutting back on non-essential journeys. This continues a trend that has been observed across multiple survey waves.</a:t>
            </a:r>
          </a:p>
        </p:txBody>
      </p:sp>
    </p:spTree>
    <p:extLst>
      <p:ext uri="{BB962C8B-B14F-4D97-AF65-F5344CB8AC3E}">
        <p14:creationId xmlns:p14="http://schemas.microsoft.com/office/powerpoint/2010/main" val="41256459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586799" y="249698"/>
            <a:ext cx="10515600" cy="693150"/>
          </a:xfrm>
        </p:spPr>
        <p:txBody>
          <a:bodyPr/>
          <a:lstStyle/>
          <a:p>
            <a:r>
              <a:rPr lang="en-GB">
                <a:latin typeface="Arial" panose="020B0604020202020204" pitchFamily="34" charset="0"/>
                <a:cs typeface="Arial" panose="020B0604020202020204" pitchFamily="34" charset="0"/>
              </a:rPr>
              <a:t>Cost of living – key findings </a:t>
            </a:r>
            <a:r>
              <a:rPr lang="en-GB" sz="2000">
                <a:latin typeface="Arial" panose="020B0604020202020204" pitchFamily="34" charset="0"/>
                <a:cs typeface="Arial" panose="020B0604020202020204" pitchFamily="34" charset="0"/>
              </a:rPr>
              <a:t>(continued)</a:t>
            </a:r>
            <a:endParaRPr lang="en-US">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5808E5A-A430-F9BE-050D-2E7DC1DD7D4D}"/>
              </a:ext>
            </a:extLst>
          </p:cNvPr>
          <p:cNvSpPr txBox="1"/>
          <p:nvPr/>
        </p:nvSpPr>
        <p:spPr>
          <a:xfrm>
            <a:off x="342900" y="942848"/>
            <a:ext cx="11350336" cy="4974310"/>
          </a:xfrm>
          <a:prstGeom prst="rect">
            <a:avLst/>
          </a:prstGeom>
          <a:noFill/>
        </p:spPr>
        <p:txBody>
          <a:bodyPr wrap="square" lIns="91440" tIns="45720" rIns="91440" bIns="45720" rtlCol="0" anchor="t">
            <a:spAutoFit/>
          </a:bodyPr>
          <a:lstStyle/>
          <a:p>
            <a:pPr>
              <a:lnSpc>
                <a:spcPct val="114000"/>
              </a:lnSpc>
              <a:spcAft>
                <a:spcPts val="600"/>
              </a:spcAft>
            </a:pPr>
            <a:r>
              <a:rPr lang="en-GB" sz="1600" b="1" dirty="0">
                <a:solidFill>
                  <a:schemeClr val="bg1"/>
                </a:solidFill>
                <a:latin typeface="Arial"/>
                <a:cs typeface="Arial"/>
              </a:rPr>
              <a:t>FINANCIAL SITUATION AND BORROWING</a:t>
            </a:r>
          </a:p>
          <a:p>
            <a:pPr marL="742950" lvl="1" indent="-285750">
              <a:lnSpc>
                <a:spcPct val="114000"/>
              </a:lnSpc>
              <a:spcAft>
                <a:spcPts val="600"/>
              </a:spcAft>
              <a:buFont typeface="Arial" panose="020B0604020202020204" pitchFamily="34" charset="0"/>
              <a:buChar char="•"/>
            </a:pPr>
            <a:r>
              <a:rPr lang="en-GB" sz="1400" dirty="0">
                <a:solidFill>
                  <a:schemeClr val="bg1"/>
                </a:solidFill>
                <a:latin typeface="Arial"/>
                <a:cs typeface="Arial"/>
              </a:rPr>
              <a:t>Some of the positive results seen briefly in January’s survey have not been sustained in March’s results, and more closely resemble those seen last Autumn:</a:t>
            </a:r>
          </a:p>
          <a:p>
            <a:pPr marL="1200150" lvl="2" indent="-285750">
              <a:lnSpc>
                <a:spcPct val="114000"/>
              </a:lnSpc>
              <a:spcAft>
                <a:spcPts val="600"/>
              </a:spcAft>
              <a:buFont typeface="Courier New" panose="02070309020205020404" pitchFamily="49" charset="0"/>
              <a:buChar char="o"/>
            </a:pPr>
            <a:r>
              <a:rPr lang="en-GB" sz="1400" dirty="0">
                <a:solidFill>
                  <a:schemeClr val="bg1"/>
                </a:solidFill>
                <a:latin typeface="Arial"/>
                <a:cs typeface="Arial"/>
              </a:rPr>
              <a:t>Slightly more respondents say they will struggle to save money (40%, was 39% in January) </a:t>
            </a:r>
          </a:p>
          <a:p>
            <a:pPr marL="1200150" lvl="2" indent="-285750">
              <a:lnSpc>
                <a:spcPct val="114000"/>
              </a:lnSpc>
              <a:spcAft>
                <a:spcPts val="600"/>
              </a:spcAft>
              <a:buFont typeface="Courier New" panose="02070309020205020404" pitchFamily="49" charset="0"/>
              <a:buChar char="o"/>
            </a:pPr>
            <a:r>
              <a:rPr lang="en-GB" sz="1400" dirty="0">
                <a:solidFill>
                  <a:schemeClr val="bg1"/>
                </a:solidFill>
                <a:latin typeface="Arial"/>
                <a:cs typeface="Arial"/>
              </a:rPr>
              <a:t>Slightly fewer say they would be able to afford an unexpected, but necessary, expense of £850 (49%, was 53% in January)</a:t>
            </a:r>
          </a:p>
          <a:p>
            <a:pPr marL="1200150" lvl="2" indent="-285750">
              <a:lnSpc>
                <a:spcPct val="114000"/>
              </a:lnSpc>
              <a:spcAft>
                <a:spcPts val="600"/>
              </a:spcAft>
              <a:buFont typeface="Courier New" panose="02070309020205020404" pitchFamily="49" charset="0"/>
              <a:buChar char="o"/>
            </a:pPr>
            <a:r>
              <a:rPr lang="en-GB" sz="1400" dirty="0">
                <a:solidFill>
                  <a:schemeClr val="bg1"/>
                </a:solidFill>
                <a:latin typeface="Arial"/>
                <a:cs typeface="Arial"/>
              </a:rPr>
              <a:t>Slightly more say they have borrowed more in the past month than this time last year (34%, was 30% in January).</a:t>
            </a:r>
          </a:p>
          <a:p>
            <a:pPr marL="742950" lvl="1" indent="-285750">
              <a:lnSpc>
                <a:spcPct val="114000"/>
              </a:lnSpc>
              <a:spcAft>
                <a:spcPts val="600"/>
              </a:spcAft>
              <a:buFont typeface="Arial" panose="020B0604020202020204" pitchFamily="34" charset="0"/>
              <a:buChar char="•"/>
            </a:pPr>
            <a:r>
              <a:rPr lang="en-GB" sz="1400" dirty="0">
                <a:solidFill>
                  <a:schemeClr val="bg1"/>
                </a:solidFill>
                <a:latin typeface="Arial"/>
                <a:cs typeface="Arial"/>
              </a:rPr>
              <a:t>Energy costs remain a substantial challenge – with slightly more Greater Manchester respondents reporting difficulties in this area than in January’s survey (55%, was 53%). </a:t>
            </a:r>
            <a:endParaRPr lang="en-GB" sz="1400" dirty="0">
              <a:solidFill>
                <a:schemeClr val="bg1"/>
              </a:solidFill>
              <a:latin typeface="Arial" panose="020B0604020202020204" pitchFamily="34" charset="0"/>
              <a:cs typeface="Arial" panose="020B0604020202020204" pitchFamily="34" charset="0"/>
            </a:endParaRPr>
          </a:p>
          <a:p>
            <a:pPr marL="1200150" lvl="2" indent="-285750">
              <a:lnSpc>
                <a:spcPct val="114000"/>
              </a:lnSpc>
              <a:spcAft>
                <a:spcPts val="600"/>
              </a:spcAft>
              <a:buFont typeface="Arial" panose="020B0604020202020204" pitchFamily="34" charset="0"/>
              <a:buChar char="•"/>
            </a:pPr>
            <a:r>
              <a:rPr lang="en-GB" sz="1400" dirty="0">
                <a:solidFill>
                  <a:schemeClr val="bg1"/>
                </a:solidFill>
                <a:latin typeface="Arial"/>
                <a:cs typeface="Arial"/>
              </a:rPr>
              <a:t>This compares to no change in energy cost challenges across Great Britain as a whole – meaning the "gap" in experience between Greater Manchester and elsewhere may have slightly widened. </a:t>
            </a:r>
            <a:endParaRPr lang="en-GB" sz="1400" dirty="0">
              <a:solidFill>
                <a:schemeClr val="bg1"/>
              </a:solidFill>
              <a:latin typeface="Arial" panose="020B0604020202020204" pitchFamily="34" charset="0"/>
              <a:cs typeface="Arial" panose="020B0604020202020204" pitchFamily="34" charset="0"/>
            </a:endParaRPr>
          </a:p>
          <a:p>
            <a:pPr marL="742950" lvl="1" indent="-285750">
              <a:lnSpc>
                <a:spcPct val="114000"/>
              </a:lnSpc>
              <a:spcAft>
                <a:spcPts val="600"/>
              </a:spcAft>
              <a:buFont typeface="Arial" panose="020B0604020202020204" pitchFamily="34" charset="0"/>
              <a:buChar char="•"/>
            </a:pPr>
            <a:r>
              <a:rPr lang="en-GB" sz="1400" dirty="0">
                <a:solidFill>
                  <a:schemeClr val="bg1"/>
                </a:solidFill>
                <a:latin typeface="Arial"/>
                <a:cs typeface="Arial"/>
              </a:rPr>
              <a:t>Greater Manchester respondents continue to report difficulties in affording their rents (53% of renters) and mortgages (35% of mortgage holders) – and more than appears in Great Britain figures (36% and 27% respectively). The gap between Greater Manchester and Great Britain findings is at least as wide, and in some instances wider, than in previous surveys.</a:t>
            </a:r>
          </a:p>
          <a:p>
            <a:pPr marL="742950" lvl="1" indent="-285750">
              <a:lnSpc>
                <a:spcPct val="114000"/>
              </a:lnSpc>
              <a:spcAft>
                <a:spcPts val="600"/>
              </a:spcAft>
              <a:buFont typeface="Arial" panose="020B0604020202020204" pitchFamily="34" charset="0"/>
              <a:buChar char="•"/>
            </a:pPr>
            <a:r>
              <a:rPr lang="en-GB" sz="1400" dirty="0">
                <a:solidFill>
                  <a:schemeClr val="bg1"/>
                </a:solidFill>
                <a:latin typeface="Arial"/>
                <a:cs typeface="Arial"/>
              </a:rPr>
              <a:t>Of the 1 in 3 (34%) who have borrowed more money than this time last year, 41% have borrowed up to £500 more, 45% have borrowed from multiple sources and 27% have borrowing from more than one personal connection.</a:t>
            </a:r>
          </a:p>
          <a:p>
            <a:pPr marL="742950" lvl="1" indent="-285750">
              <a:lnSpc>
                <a:spcPct val="114000"/>
              </a:lnSpc>
              <a:spcAft>
                <a:spcPts val="600"/>
              </a:spcAft>
              <a:buFont typeface="Arial" panose="020B0604020202020204" pitchFamily="34" charset="0"/>
              <a:buChar char="•"/>
            </a:pPr>
            <a:r>
              <a:rPr lang="en-GB" sz="1400" dirty="0">
                <a:solidFill>
                  <a:schemeClr val="bg1"/>
                </a:solidFill>
                <a:latin typeface="Arial"/>
                <a:cs typeface="Arial"/>
              </a:rPr>
              <a:t>March results strengthen a finding from January in relation to mental health and wellbeing impacts of borrowing: around half (47%) of respondents who have borrowed more money are very or somewhat worried about being able to pay this back.</a:t>
            </a:r>
          </a:p>
        </p:txBody>
      </p:sp>
    </p:spTree>
    <p:extLst>
      <p:ext uri="{BB962C8B-B14F-4D97-AF65-F5344CB8AC3E}">
        <p14:creationId xmlns:p14="http://schemas.microsoft.com/office/powerpoint/2010/main" val="8773535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2DA983-7C25-45F4-B087-E006BF2978F9}"/>
              </a:ext>
            </a:extLst>
          </p:cNvPr>
          <p:cNvSpPr>
            <a:spLocks noGrp="1"/>
          </p:cNvSpPr>
          <p:nvPr>
            <p:ph type="title"/>
          </p:nvPr>
        </p:nvSpPr>
        <p:spPr>
          <a:xfrm>
            <a:off x="261334" y="161914"/>
            <a:ext cx="10515600" cy="307777"/>
          </a:xfrm>
          <a:noFill/>
        </p:spPr>
        <p:txBody>
          <a:bodyPr vert="horz" wrap="square" lIns="0" tIns="0" rIns="0" bIns="0" rtlCol="0" anchor="ctr">
            <a:spAutoFit/>
          </a:bodyPr>
          <a:lstStyle/>
          <a:p>
            <a:pPr>
              <a:lnSpc>
                <a:spcPct val="100000"/>
              </a:lnSpc>
              <a:spcBef>
                <a:spcPts val="0"/>
              </a:spcBef>
            </a:pPr>
            <a:r>
              <a:rPr lang="en-GB" sz="2000" b="1">
                <a:solidFill>
                  <a:srgbClr val="5C5B5A"/>
                </a:solidFill>
                <a:latin typeface="Arial"/>
                <a:ea typeface="+mn-ea"/>
                <a:cs typeface="+mn-cs"/>
              </a:rPr>
              <a:t>Summary: Cost of living </a:t>
            </a:r>
          </a:p>
        </p:txBody>
      </p:sp>
      <p:sp>
        <p:nvSpPr>
          <p:cNvPr id="18" name="TextBox 17">
            <a:extLst>
              <a:ext uri="{FF2B5EF4-FFF2-40B4-BE49-F238E27FC236}">
                <a16:creationId xmlns:a16="http://schemas.microsoft.com/office/drawing/2014/main" id="{DA0E8B38-6C5C-4C39-95D4-F490ADD487B9}"/>
              </a:ext>
              <a:ext uri="{C183D7F6-B498-43B3-948B-1728B52AA6E4}">
                <adec:decorative xmlns:adec="http://schemas.microsoft.com/office/drawing/2017/decorative" val="1"/>
              </a:ext>
            </a:extLst>
          </p:cNvPr>
          <p:cNvSpPr txBox="1"/>
          <p:nvPr/>
        </p:nvSpPr>
        <p:spPr>
          <a:xfrm>
            <a:off x="193854" y="584734"/>
            <a:ext cx="4986988" cy="923330"/>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a:ln>
                  <a:noFill/>
                </a:ln>
                <a:solidFill>
                  <a:srgbClr val="5C5B5A"/>
                </a:solidFill>
                <a:effectLst/>
                <a:uLnTx/>
                <a:uFillTx/>
                <a:latin typeface="Arial"/>
                <a:ea typeface="+mn-ea"/>
                <a:cs typeface="+mn-cs"/>
              </a:rPr>
              <a:t>The majority of Greater Manchester respondents continue to worry about the rising cost of living, and are just as likely to worry as they were in January. This trend is replicated across the UK.</a:t>
            </a:r>
          </a:p>
        </p:txBody>
      </p:sp>
      <p:sp>
        <p:nvSpPr>
          <p:cNvPr id="48" name="TextBox 47">
            <a:extLst>
              <a:ext uri="{FF2B5EF4-FFF2-40B4-BE49-F238E27FC236}">
                <a16:creationId xmlns:a16="http://schemas.microsoft.com/office/drawing/2014/main" id="{B67DADD0-7FAD-4248-9BB7-354EDF9C9F8F}"/>
              </a:ext>
              <a:ext uri="{C183D7F6-B498-43B3-948B-1728B52AA6E4}">
                <adec:decorative xmlns:adec="http://schemas.microsoft.com/office/drawing/2017/decorative" val="1"/>
              </a:ext>
            </a:extLst>
          </p:cNvPr>
          <p:cNvSpPr txBox="1"/>
          <p:nvPr/>
        </p:nvSpPr>
        <p:spPr>
          <a:xfrm>
            <a:off x="1719143" y="1571132"/>
            <a:ext cx="2911852"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a:solidFill>
                  <a:srgbClr val="5C5B5A"/>
                </a:solidFill>
                <a:latin typeface="Arial"/>
              </a:rPr>
              <a:t>Figures in brackets show change since Dec (S5)</a:t>
            </a:r>
            <a:endParaRPr kumimoji="0" lang="en-GB" sz="1000" i="0" u="none" strike="noStrike" kern="1200" cap="none" spc="0" normalizeH="0" baseline="0" noProof="0">
              <a:ln>
                <a:noFill/>
              </a:ln>
              <a:solidFill>
                <a:srgbClr val="5C5B5A"/>
              </a:solidFill>
              <a:effectLst/>
              <a:uLnTx/>
              <a:uFillTx/>
              <a:latin typeface="Arial"/>
              <a:ea typeface="+mn-ea"/>
              <a:cs typeface="+mn-cs"/>
            </a:endParaRPr>
          </a:p>
        </p:txBody>
      </p:sp>
      <p:graphicFrame>
        <p:nvGraphicFramePr>
          <p:cNvPr id="22" name="Chart 21" descr="Stacked bar chart showing worry about the rising costs of living. 30% are very worried, compared to the GB average of 23%. 42% are somewhat worried, compared to the GB average of 47%.">
            <a:extLst>
              <a:ext uri="{FF2B5EF4-FFF2-40B4-BE49-F238E27FC236}">
                <a16:creationId xmlns:a16="http://schemas.microsoft.com/office/drawing/2014/main" id="{C03724ED-9A2D-B1E0-E6C9-12DF783DF08B}"/>
              </a:ext>
            </a:extLst>
          </p:cNvPr>
          <p:cNvGraphicFramePr/>
          <p:nvPr>
            <p:extLst>
              <p:ext uri="{D42A27DB-BD31-4B8C-83A1-F6EECF244321}">
                <p14:modId xmlns:p14="http://schemas.microsoft.com/office/powerpoint/2010/main" val="1871922021"/>
              </p:ext>
            </p:extLst>
          </p:nvPr>
        </p:nvGraphicFramePr>
        <p:xfrm>
          <a:off x="592282" y="1526194"/>
          <a:ext cx="4455077" cy="2227306"/>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6C5AF113-958B-EDE1-6F93-85BA76B7EB55}"/>
              </a:ext>
            </a:extLst>
          </p:cNvPr>
          <p:cNvSpPr txBox="1"/>
          <p:nvPr/>
        </p:nvSpPr>
        <p:spPr>
          <a:xfrm>
            <a:off x="1691045" y="2247433"/>
            <a:ext cx="595035" cy="43088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lumMod val="50000"/>
                  </a:prstClr>
                </a:solidFill>
                <a:effectLst/>
                <a:uLnTx/>
                <a:uFillTx/>
                <a:latin typeface="Arial" panose="020B0604020202020204"/>
                <a:ea typeface="+mn-ea"/>
                <a:cs typeface="+mn-cs"/>
              </a:rPr>
              <a:t>(+1pp)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white">
                  <a:lumMod val="50000"/>
                </a:prstClr>
              </a:solidFill>
              <a:effectLst/>
              <a:uLnTx/>
              <a:uFillTx/>
              <a:latin typeface="Arial" panose="020B0604020202020204"/>
              <a:ea typeface="+mn-ea"/>
              <a:cs typeface="+mn-cs"/>
            </a:endParaRPr>
          </a:p>
        </p:txBody>
      </p:sp>
      <p:sp>
        <p:nvSpPr>
          <p:cNvPr id="5" name="TextBox 4">
            <a:extLst>
              <a:ext uri="{FF2B5EF4-FFF2-40B4-BE49-F238E27FC236}">
                <a16:creationId xmlns:a16="http://schemas.microsoft.com/office/drawing/2014/main" id="{5C147D36-FF5C-B9E0-3283-B6A5A88AF44E}"/>
              </a:ext>
            </a:extLst>
          </p:cNvPr>
          <p:cNvSpPr txBox="1"/>
          <p:nvPr/>
        </p:nvSpPr>
        <p:spPr>
          <a:xfrm>
            <a:off x="2563367" y="2247433"/>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lumMod val="50000"/>
                  </a:prstClr>
                </a:solidFill>
                <a:effectLst/>
                <a:uLnTx/>
                <a:uFillTx/>
                <a:latin typeface="Arial" panose="020B0604020202020204"/>
                <a:ea typeface="+mn-ea"/>
                <a:cs typeface="+mn-cs"/>
              </a:rPr>
              <a:t>(+/-0pp)</a:t>
            </a:r>
          </a:p>
        </p:txBody>
      </p:sp>
      <p:sp>
        <p:nvSpPr>
          <p:cNvPr id="6" name="TextBox 5">
            <a:extLst>
              <a:ext uri="{FF2B5EF4-FFF2-40B4-BE49-F238E27FC236}">
                <a16:creationId xmlns:a16="http://schemas.microsoft.com/office/drawing/2014/main" id="{97282CD1-0C41-E510-83CA-41F2ABA377C0}"/>
              </a:ext>
            </a:extLst>
          </p:cNvPr>
          <p:cNvSpPr txBox="1"/>
          <p:nvPr/>
        </p:nvSpPr>
        <p:spPr>
          <a:xfrm>
            <a:off x="3330688" y="2247433"/>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lumMod val="50000"/>
                  </a:prstClr>
                </a:solidFill>
                <a:effectLst/>
                <a:uLnTx/>
                <a:uFillTx/>
                <a:latin typeface="Arial" panose="020B0604020202020204"/>
                <a:ea typeface="+mn-ea"/>
                <a:cs typeface="+mn-cs"/>
              </a:rPr>
              <a:t>(-1pp)</a:t>
            </a:r>
          </a:p>
        </p:txBody>
      </p:sp>
      <p:sp>
        <p:nvSpPr>
          <p:cNvPr id="7" name="TextBox 6">
            <a:extLst>
              <a:ext uri="{FF2B5EF4-FFF2-40B4-BE49-F238E27FC236}">
                <a16:creationId xmlns:a16="http://schemas.microsoft.com/office/drawing/2014/main" id="{69B1E192-B70D-DF34-2992-64C5EB259BD7}"/>
              </a:ext>
            </a:extLst>
          </p:cNvPr>
          <p:cNvSpPr txBox="1"/>
          <p:nvPr/>
        </p:nvSpPr>
        <p:spPr>
          <a:xfrm>
            <a:off x="1648631" y="3135090"/>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lumMod val="50000"/>
                  </a:prstClr>
                </a:solidFill>
                <a:effectLst/>
                <a:uLnTx/>
                <a:uFillTx/>
                <a:latin typeface="Arial" panose="020B0604020202020204"/>
                <a:ea typeface="+mn-ea"/>
                <a:cs typeface="+mn-cs"/>
              </a:rPr>
              <a:t>(+/-0pp)</a:t>
            </a:r>
          </a:p>
        </p:txBody>
      </p:sp>
      <p:sp>
        <p:nvSpPr>
          <p:cNvPr id="8" name="TextBox 7">
            <a:extLst>
              <a:ext uri="{FF2B5EF4-FFF2-40B4-BE49-F238E27FC236}">
                <a16:creationId xmlns:a16="http://schemas.microsoft.com/office/drawing/2014/main" id="{EA032DFC-155D-1B3E-5FA4-FD7642F9EB73}"/>
              </a:ext>
            </a:extLst>
          </p:cNvPr>
          <p:cNvSpPr txBox="1"/>
          <p:nvPr/>
        </p:nvSpPr>
        <p:spPr>
          <a:xfrm>
            <a:off x="2520953" y="3135090"/>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lumMod val="50000"/>
                  </a:prstClr>
                </a:solidFill>
                <a:effectLst/>
                <a:uLnTx/>
                <a:uFillTx/>
                <a:latin typeface="Arial" panose="020B0604020202020204"/>
                <a:ea typeface="+mn-ea"/>
                <a:cs typeface="+mn-cs"/>
              </a:rPr>
              <a:t>(-6pp)</a:t>
            </a:r>
          </a:p>
        </p:txBody>
      </p:sp>
      <p:sp>
        <p:nvSpPr>
          <p:cNvPr id="9" name="TextBox 8">
            <a:extLst>
              <a:ext uri="{FF2B5EF4-FFF2-40B4-BE49-F238E27FC236}">
                <a16:creationId xmlns:a16="http://schemas.microsoft.com/office/drawing/2014/main" id="{6D73474E-E82D-7698-2999-888E77AD7EA7}"/>
              </a:ext>
            </a:extLst>
          </p:cNvPr>
          <p:cNvSpPr txBox="1"/>
          <p:nvPr/>
        </p:nvSpPr>
        <p:spPr>
          <a:xfrm>
            <a:off x="3309748" y="3135090"/>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lumMod val="50000"/>
                  </a:prstClr>
                </a:solidFill>
                <a:effectLst/>
                <a:uLnTx/>
                <a:uFillTx/>
                <a:latin typeface="Arial" panose="020B0604020202020204"/>
                <a:ea typeface="+mn-ea"/>
                <a:cs typeface="+mn-cs"/>
              </a:rPr>
              <a:t>(+6pp)</a:t>
            </a:r>
          </a:p>
        </p:txBody>
      </p:sp>
      <p:sp>
        <p:nvSpPr>
          <p:cNvPr id="33" name="TextBox 32">
            <a:extLst>
              <a:ext uri="{FF2B5EF4-FFF2-40B4-BE49-F238E27FC236}">
                <a16:creationId xmlns:a16="http://schemas.microsoft.com/office/drawing/2014/main" id="{C989DF53-2C67-42DB-A77E-FEB062CB829E}"/>
              </a:ext>
            </a:extLst>
          </p:cNvPr>
          <p:cNvSpPr txBox="1"/>
          <p:nvPr/>
        </p:nvSpPr>
        <p:spPr>
          <a:xfrm>
            <a:off x="401935" y="3608274"/>
            <a:ext cx="4859228" cy="5539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b="1">
                <a:solidFill>
                  <a:srgbClr val="5C5B5A"/>
                </a:solidFill>
                <a:latin typeface="Arial"/>
              </a:rPr>
              <a:t>Three quarters </a:t>
            </a:r>
            <a:r>
              <a:rPr kumimoji="0" lang="en-GB" sz="1500" b="1" i="0" u="none" strike="noStrike" kern="1200" cap="none" spc="0" normalizeH="0" baseline="0" noProof="0">
                <a:ln>
                  <a:noFill/>
                </a:ln>
                <a:solidFill>
                  <a:srgbClr val="5C5B5A"/>
                </a:solidFill>
                <a:effectLst/>
                <a:uLnTx/>
                <a:uFillTx/>
                <a:latin typeface="Arial"/>
                <a:ea typeface="+mn-ea"/>
                <a:cs typeface="+mn-cs"/>
              </a:rPr>
              <a:t>say their cost of living has increased over the past month</a:t>
            </a:r>
          </a:p>
        </p:txBody>
      </p:sp>
      <p:graphicFrame>
        <p:nvGraphicFramePr>
          <p:cNvPr id="35" name="Chart 34" descr="Stacked bar chart showing changes in the cost of living. 75% say their cost of living has increased, compared to 71% of the GB average. 24% say their cost of living has stayed the same, compared to 27% of the GB average.">
            <a:extLst>
              <a:ext uri="{FF2B5EF4-FFF2-40B4-BE49-F238E27FC236}">
                <a16:creationId xmlns:a16="http://schemas.microsoft.com/office/drawing/2014/main" id="{1BDF15EC-1EF0-4DD4-8464-53F553D91D82}"/>
              </a:ext>
            </a:extLst>
          </p:cNvPr>
          <p:cNvGraphicFramePr/>
          <p:nvPr>
            <p:extLst>
              <p:ext uri="{D42A27DB-BD31-4B8C-83A1-F6EECF244321}">
                <p14:modId xmlns:p14="http://schemas.microsoft.com/office/powerpoint/2010/main" val="3015982741"/>
              </p:ext>
            </p:extLst>
          </p:nvPr>
        </p:nvGraphicFramePr>
        <p:xfrm>
          <a:off x="551293" y="4042293"/>
          <a:ext cx="4655621" cy="2227306"/>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a:extLst>
              <a:ext uri="{FF2B5EF4-FFF2-40B4-BE49-F238E27FC236}">
                <a16:creationId xmlns:a16="http://schemas.microsoft.com/office/drawing/2014/main" id="{FE610E26-074A-FCE2-0B41-67A2450C26B2}"/>
              </a:ext>
            </a:extLst>
          </p:cNvPr>
          <p:cNvSpPr txBox="1"/>
          <p:nvPr/>
        </p:nvSpPr>
        <p:spPr>
          <a:xfrm>
            <a:off x="2193514" y="4809608"/>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lumMod val="50000"/>
                  </a:prstClr>
                </a:solidFill>
                <a:effectLst/>
                <a:uLnTx/>
                <a:uFillTx/>
                <a:latin typeface="Arial" panose="020B0604020202020204"/>
                <a:ea typeface="+mn-ea"/>
                <a:cs typeface="+mn-cs"/>
              </a:rPr>
              <a:t>(-5pp)</a:t>
            </a:r>
          </a:p>
        </p:txBody>
      </p:sp>
      <p:sp>
        <p:nvSpPr>
          <p:cNvPr id="12" name="TextBox 11">
            <a:extLst>
              <a:ext uri="{FF2B5EF4-FFF2-40B4-BE49-F238E27FC236}">
                <a16:creationId xmlns:a16="http://schemas.microsoft.com/office/drawing/2014/main" id="{14FF4C3C-33D6-EA50-5138-B58AAA429C72}"/>
              </a:ext>
            </a:extLst>
          </p:cNvPr>
          <p:cNvSpPr txBox="1"/>
          <p:nvPr/>
        </p:nvSpPr>
        <p:spPr>
          <a:xfrm>
            <a:off x="3410998" y="4809608"/>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lumMod val="50000"/>
                  </a:prstClr>
                </a:solidFill>
                <a:effectLst/>
                <a:uLnTx/>
                <a:uFillTx/>
                <a:latin typeface="Arial" panose="020B0604020202020204"/>
                <a:ea typeface="+mn-ea"/>
                <a:cs typeface="+mn-cs"/>
              </a:rPr>
              <a:t>(+6pp)</a:t>
            </a:r>
          </a:p>
        </p:txBody>
      </p:sp>
      <p:sp>
        <p:nvSpPr>
          <p:cNvPr id="13" name="TextBox 12">
            <a:extLst>
              <a:ext uri="{FF2B5EF4-FFF2-40B4-BE49-F238E27FC236}">
                <a16:creationId xmlns:a16="http://schemas.microsoft.com/office/drawing/2014/main" id="{B5DBD0D7-A241-69C9-7E4C-38FF71173F89}"/>
              </a:ext>
            </a:extLst>
          </p:cNvPr>
          <p:cNvSpPr txBox="1"/>
          <p:nvPr/>
        </p:nvSpPr>
        <p:spPr>
          <a:xfrm>
            <a:off x="2151100" y="5697265"/>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lumMod val="50000"/>
                  </a:prstClr>
                </a:solidFill>
                <a:effectLst/>
                <a:uLnTx/>
                <a:uFillTx/>
                <a:latin typeface="Arial" panose="020B0604020202020204"/>
                <a:ea typeface="+mn-ea"/>
                <a:cs typeface="+mn-cs"/>
              </a:rPr>
              <a:t>(-5pp)</a:t>
            </a:r>
          </a:p>
        </p:txBody>
      </p:sp>
      <p:sp>
        <p:nvSpPr>
          <p:cNvPr id="15" name="TextBox 14">
            <a:extLst>
              <a:ext uri="{FF2B5EF4-FFF2-40B4-BE49-F238E27FC236}">
                <a16:creationId xmlns:a16="http://schemas.microsoft.com/office/drawing/2014/main" id="{3634B43E-576F-3371-04EF-8EE83355D267}"/>
              </a:ext>
            </a:extLst>
          </p:cNvPr>
          <p:cNvSpPr txBox="1"/>
          <p:nvPr/>
        </p:nvSpPr>
        <p:spPr>
          <a:xfrm>
            <a:off x="3342433" y="5697265"/>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lumMod val="50000"/>
                  </a:prstClr>
                </a:solidFill>
                <a:effectLst/>
                <a:uLnTx/>
                <a:uFillTx/>
                <a:latin typeface="Arial" panose="020B0604020202020204"/>
                <a:ea typeface="+mn-ea"/>
                <a:cs typeface="+mn-cs"/>
              </a:rPr>
              <a:t>(+5pp)</a:t>
            </a:r>
          </a:p>
        </p:txBody>
      </p:sp>
      <p:cxnSp>
        <p:nvCxnSpPr>
          <p:cNvPr id="47" name="Straight Connector 46">
            <a:extLst>
              <a:ext uri="{FF2B5EF4-FFF2-40B4-BE49-F238E27FC236}">
                <a16:creationId xmlns:a16="http://schemas.microsoft.com/office/drawing/2014/main" id="{995E651C-8367-AB56-1B28-FEBBDDF247AD}"/>
              </a:ext>
              <a:ext uri="{C183D7F6-B498-43B3-948B-1728B52AA6E4}">
                <adec:decorative xmlns:adec="http://schemas.microsoft.com/office/drawing/2017/decorative" val="1"/>
              </a:ext>
            </a:extLst>
          </p:cNvPr>
          <p:cNvCxnSpPr>
            <a:cxnSpLocks/>
          </p:cNvCxnSpPr>
          <p:nvPr/>
        </p:nvCxnSpPr>
        <p:spPr>
          <a:xfrm flipV="1">
            <a:off x="5315527" y="586523"/>
            <a:ext cx="0" cy="565725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F21286EF-8C22-4FCC-F69C-20A9A35AF3C0}"/>
              </a:ext>
              <a:ext uri="{C183D7F6-B498-43B3-948B-1728B52AA6E4}">
                <adec:decorative xmlns:adec="http://schemas.microsoft.com/office/drawing/2017/decorative" val="1"/>
              </a:ext>
            </a:extLst>
          </p:cNvPr>
          <p:cNvSpPr txBox="1"/>
          <p:nvPr/>
        </p:nvSpPr>
        <p:spPr>
          <a:xfrm>
            <a:off x="5460483" y="361958"/>
            <a:ext cx="6612160" cy="923330"/>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dirty="0">
                <a:ln>
                  <a:noFill/>
                </a:ln>
                <a:solidFill>
                  <a:srgbClr val="5C5B5A"/>
                </a:solidFill>
                <a:effectLst/>
                <a:uLnTx/>
                <a:uFillTx/>
                <a:latin typeface="Arial"/>
                <a:ea typeface="+mn-ea"/>
                <a:cs typeface="+mn-cs"/>
              </a:rPr>
              <a:t>Understandably, increases </a:t>
            </a:r>
            <a:r>
              <a:rPr lang="en-GB" sz="1500" b="1" dirty="0">
                <a:solidFill>
                  <a:srgbClr val="5C5B5A"/>
                </a:solidFill>
                <a:latin typeface="Arial"/>
              </a:rPr>
              <a:t>in food and energy costs are driving the rise in living costs over the last month, alongside rises in home broadband and mobile data plans. These proportions are similar to those seen across the UK.</a:t>
            </a:r>
          </a:p>
        </p:txBody>
      </p:sp>
      <p:sp>
        <p:nvSpPr>
          <p:cNvPr id="16" name="TextBox 15">
            <a:extLst>
              <a:ext uri="{FF2B5EF4-FFF2-40B4-BE49-F238E27FC236}">
                <a16:creationId xmlns:a16="http://schemas.microsoft.com/office/drawing/2014/main" id="{F413E459-2C27-9A9F-52A3-76F651EBAE56}"/>
              </a:ext>
              <a:ext uri="{C183D7F6-B498-43B3-948B-1728B52AA6E4}">
                <adec:decorative xmlns:adec="http://schemas.microsoft.com/office/drawing/2017/decorative" val="1"/>
              </a:ext>
            </a:extLst>
          </p:cNvPr>
          <p:cNvSpPr txBox="1"/>
          <p:nvPr/>
        </p:nvSpPr>
        <p:spPr>
          <a:xfrm>
            <a:off x="5883781" y="1354199"/>
            <a:ext cx="5699996" cy="492443"/>
          </a:xfrm>
          <a:prstGeom prst="rect">
            <a:avLst/>
          </a:prstGeom>
          <a:noFill/>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b="1" dirty="0">
                <a:solidFill>
                  <a:srgbClr val="5C5B5A"/>
                </a:solidFill>
                <a:latin typeface="Arial"/>
              </a:rPr>
              <a:t>91% </a:t>
            </a:r>
            <a:r>
              <a:rPr lang="en-GB" sz="1400" dirty="0">
                <a:solidFill>
                  <a:srgbClr val="5C5B5A"/>
                </a:solidFill>
                <a:latin typeface="Arial"/>
              </a:rPr>
              <a:t>say the price of their food shop has increased and</a:t>
            </a:r>
            <a:r>
              <a:rPr lang="en-GB" sz="1400" b="1" dirty="0">
                <a:solidFill>
                  <a:srgbClr val="5C5B5A"/>
                </a:solidFill>
                <a:latin typeface="Arial"/>
              </a:rPr>
              <a:t> </a:t>
            </a:r>
            <a:r>
              <a:rPr lang="en-GB" b="1" dirty="0">
                <a:solidFill>
                  <a:srgbClr val="5C5B5A"/>
                </a:solidFill>
                <a:latin typeface="Arial"/>
              </a:rPr>
              <a:t>78%</a:t>
            </a:r>
            <a:r>
              <a:rPr lang="en-GB" dirty="0">
                <a:solidFill>
                  <a:srgbClr val="5C5B5A"/>
                </a:solidFill>
                <a:latin typeface="Arial"/>
              </a:rPr>
              <a:t> </a:t>
            </a:r>
            <a:r>
              <a:rPr lang="en-GB" sz="1400" dirty="0">
                <a:solidFill>
                  <a:srgbClr val="5C5B5A"/>
                </a:solidFill>
                <a:latin typeface="Arial"/>
              </a:rPr>
              <a:t>say the price of their energy has gone up too</a:t>
            </a:r>
            <a:endParaRPr kumimoji="0" lang="en-GB" sz="1400" i="0" u="none" strike="noStrike" kern="1200" cap="none" spc="0" normalizeH="0" baseline="0" noProof="0" dirty="0">
              <a:ln>
                <a:noFill/>
              </a:ln>
              <a:solidFill>
                <a:srgbClr val="5C5B5A"/>
              </a:solidFill>
              <a:effectLst/>
              <a:uLnTx/>
              <a:uFillTx/>
              <a:latin typeface="Arial"/>
              <a:ea typeface="+mn-ea"/>
              <a:cs typeface="+mn-cs"/>
            </a:endParaRPr>
          </a:p>
        </p:txBody>
      </p:sp>
      <p:sp>
        <p:nvSpPr>
          <p:cNvPr id="11" name="TextBox 10">
            <a:extLst>
              <a:ext uri="{FF2B5EF4-FFF2-40B4-BE49-F238E27FC236}">
                <a16:creationId xmlns:a16="http://schemas.microsoft.com/office/drawing/2014/main" id="{77E3C16B-DD48-9274-D97F-C0293BE086ED}"/>
              </a:ext>
              <a:ext uri="{C183D7F6-B498-43B3-948B-1728B52AA6E4}">
                <adec:decorative xmlns:adec="http://schemas.microsoft.com/office/drawing/2017/decorative" val="1"/>
              </a:ext>
            </a:extLst>
          </p:cNvPr>
          <p:cNvSpPr txBox="1"/>
          <p:nvPr/>
        </p:nvSpPr>
        <p:spPr>
          <a:xfrm>
            <a:off x="5883781" y="1997783"/>
            <a:ext cx="5699996" cy="707886"/>
          </a:xfrm>
          <a:prstGeom prst="rect">
            <a:avLst/>
          </a:prstGeom>
          <a:noFill/>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b="1" dirty="0">
                <a:solidFill>
                  <a:srgbClr val="5C5B5A"/>
                </a:solidFill>
                <a:latin typeface="Arial"/>
              </a:rPr>
              <a:t>40% </a:t>
            </a:r>
            <a:r>
              <a:rPr lang="en-GB" sz="1400" dirty="0">
                <a:solidFill>
                  <a:srgbClr val="5C5B5A"/>
                </a:solidFill>
                <a:latin typeface="Arial"/>
              </a:rPr>
              <a:t>are saying the price of their home broadband and mobile data plans have increased – a significant rise since January, where only 16% said this had increased  </a:t>
            </a:r>
            <a:endParaRPr kumimoji="0" lang="en-GB" sz="1400" i="0" u="none" strike="noStrike" kern="1200" cap="none" spc="0" normalizeH="0" baseline="0" noProof="0" dirty="0">
              <a:ln>
                <a:noFill/>
              </a:ln>
              <a:solidFill>
                <a:srgbClr val="5C5B5A"/>
              </a:solidFill>
              <a:effectLst/>
              <a:uLnTx/>
              <a:uFillTx/>
              <a:latin typeface="Arial"/>
              <a:ea typeface="+mn-ea"/>
              <a:cs typeface="+mn-cs"/>
            </a:endParaRPr>
          </a:p>
        </p:txBody>
      </p:sp>
      <p:sp>
        <p:nvSpPr>
          <p:cNvPr id="17" name="TextBox 16">
            <a:extLst>
              <a:ext uri="{FF2B5EF4-FFF2-40B4-BE49-F238E27FC236}">
                <a16:creationId xmlns:a16="http://schemas.microsoft.com/office/drawing/2014/main" id="{F311FDEF-7BED-A9E5-A56D-1D0118561012}"/>
              </a:ext>
              <a:ext uri="{C183D7F6-B498-43B3-948B-1728B52AA6E4}">
                <adec:decorative xmlns:adec="http://schemas.microsoft.com/office/drawing/2017/decorative" val="1"/>
              </a:ext>
            </a:extLst>
          </p:cNvPr>
          <p:cNvSpPr txBox="1"/>
          <p:nvPr/>
        </p:nvSpPr>
        <p:spPr>
          <a:xfrm>
            <a:off x="5883781" y="2858019"/>
            <a:ext cx="5699996" cy="492443"/>
          </a:xfrm>
          <a:prstGeom prst="rect">
            <a:avLst/>
          </a:prstGeom>
          <a:noFill/>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b="1" dirty="0">
                <a:solidFill>
                  <a:srgbClr val="5C5B5A"/>
                </a:solidFill>
                <a:latin typeface="Arial"/>
              </a:rPr>
              <a:t>6% </a:t>
            </a:r>
            <a:r>
              <a:rPr lang="en-GB" sz="1400" dirty="0">
                <a:solidFill>
                  <a:srgbClr val="5C5B5A"/>
                </a:solidFill>
                <a:latin typeface="Arial"/>
              </a:rPr>
              <a:t>are saying the price of their childcare costs or other costs have also increased</a:t>
            </a:r>
            <a:endParaRPr kumimoji="0" lang="en-GB" sz="1400" i="0" u="none" strike="noStrike" kern="1200" cap="none" spc="0" normalizeH="0" baseline="0" noProof="0" dirty="0">
              <a:ln>
                <a:noFill/>
              </a:ln>
              <a:solidFill>
                <a:srgbClr val="5C5B5A"/>
              </a:solidFill>
              <a:effectLst/>
              <a:uLnTx/>
              <a:uFillTx/>
              <a:latin typeface="Arial"/>
              <a:ea typeface="+mn-ea"/>
              <a:cs typeface="+mn-cs"/>
            </a:endParaRPr>
          </a:p>
        </p:txBody>
      </p:sp>
      <p:cxnSp>
        <p:nvCxnSpPr>
          <p:cNvPr id="54" name="Straight Connector 53">
            <a:extLst>
              <a:ext uri="{FF2B5EF4-FFF2-40B4-BE49-F238E27FC236}">
                <a16:creationId xmlns:a16="http://schemas.microsoft.com/office/drawing/2014/main" id="{9C441B7C-EA13-0F36-E855-727B21F56F42}"/>
              </a:ext>
              <a:ext uri="{C183D7F6-B498-43B3-948B-1728B52AA6E4}">
                <adec:decorative xmlns:adec="http://schemas.microsoft.com/office/drawing/2017/decorative" val="1"/>
              </a:ext>
            </a:extLst>
          </p:cNvPr>
          <p:cNvCxnSpPr>
            <a:cxnSpLocks/>
          </p:cNvCxnSpPr>
          <p:nvPr/>
        </p:nvCxnSpPr>
        <p:spPr>
          <a:xfrm>
            <a:off x="5424256" y="3493325"/>
            <a:ext cx="668461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2E2E3936-B44B-1576-E28F-6743B8E34D20}"/>
              </a:ext>
              <a:ext uri="{C183D7F6-B498-43B3-948B-1728B52AA6E4}">
                <adec:decorative xmlns:adec="http://schemas.microsoft.com/office/drawing/2017/decorative" val="1"/>
              </a:ext>
            </a:extLst>
          </p:cNvPr>
          <p:cNvSpPr txBox="1"/>
          <p:nvPr/>
        </p:nvSpPr>
        <p:spPr>
          <a:xfrm>
            <a:off x="5646915" y="3608274"/>
            <a:ext cx="6105150" cy="23083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dirty="0">
                <a:ln>
                  <a:noFill/>
                </a:ln>
                <a:solidFill>
                  <a:srgbClr val="5C5B5A"/>
                </a:solidFill>
                <a:effectLst/>
                <a:uLnTx/>
                <a:uFillTx/>
                <a:latin typeface="Arial"/>
                <a:ea typeface="+mn-ea"/>
                <a:cs typeface="+mn-cs"/>
              </a:rPr>
              <a:t>In response to rising costs of living…</a:t>
            </a:r>
            <a:endParaRPr lang="en-GB" sz="1500" b="1" dirty="0">
              <a:solidFill>
                <a:srgbClr val="5C5B5A"/>
              </a:solidFill>
              <a:latin typeface="Arial"/>
            </a:endParaRPr>
          </a:p>
        </p:txBody>
      </p:sp>
      <p:pic>
        <p:nvPicPr>
          <p:cNvPr id="61" name="Graphic 60" descr="Lollipop">
            <a:extLst>
              <a:ext uri="{FF2B5EF4-FFF2-40B4-BE49-F238E27FC236}">
                <a16:creationId xmlns:a16="http://schemas.microsoft.com/office/drawing/2014/main" id="{D61EFDEA-267D-B144-E6E5-A965BD0EA61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883781" y="3837449"/>
            <a:ext cx="403996" cy="403996"/>
          </a:xfrm>
          <a:prstGeom prst="rect">
            <a:avLst/>
          </a:prstGeom>
        </p:spPr>
      </p:pic>
      <p:sp>
        <p:nvSpPr>
          <p:cNvPr id="71" name="TextBox 70">
            <a:extLst>
              <a:ext uri="{FF2B5EF4-FFF2-40B4-BE49-F238E27FC236}">
                <a16:creationId xmlns:a16="http://schemas.microsoft.com/office/drawing/2014/main" id="{C509387A-A57E-8E1C-D4A8-A4219EFC1468}"/>
              </a:ext>
              <a:ext uri="{C183D7F6-B498-43B3-948B-1728B52AA6E4}">
                <adec:decorative xmlns:adec="http://schemas.microsoft.com/office/drawing/2017/decorative" val="1"/>
              </a:ext>
            </a:extLst>
          </p:cNvPr>
          <p:cNvSpPr txBox="1"/>
          <p:nvPr/>
        </p:nvSpPr>
        <p:spPr>
          <a:xfrm>
            <a:off x="6132829" y="3876662"/>
            <a:ext cx="1016872"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5C5B5A"/>
                </a:solidFill>
                <a:effectLst/>
                <a:uLnTx/>
                <a:uFillTx/>
                <a:latin typeface="Arial"/>
                <a:ea typeface="+mn-ea"/>
                <a:cs typeface="+mn-cs"/>
              </a:rPr>
              <a:t>65%</a:t>
            </a:r>
          </a:p>
        </p:txBody>
      </p:sp>
      <p:sp>
        <p:nvSpPr>
          <p:cNvPr id="73" name="TextBox 72">
            <a:extLst>
              <a:ext uri="{FF2B5EF4-FFF2-40B4-BE49-F238E27FC236}">
                <a16:creationId xmlns:a16="http://schemas.microsoft.com/office/drawing/2014/main" id="{11EBB918-ECB5-177A-3E4E-441AEB35CD52}"/>
              </a:ext>
              <a:ext uri="{C183D7F6-B498-43B3-948B-1728B52AA6E4}">
                <adec:decorative xmlns:adec="http://schemas.microsoft.com/office/drawing/2017/decorative" val="1"/>
              </a:ext>
            </a:extLst>
          </p:cNvPr>
          <p:cNvSpPr txBox="1"/>
          <p:nvPr/>
        </p:nvSpPr>
        <p:spPr>
          <a:xfrm>
            <a:off x="6977156" y="3919167"/>
            <a:ext cx="4148286" cy="215444"/>
          </a:xfrm>
          <a:prstGeom prst="rect">
            <a:avLst/>
          </a:prstGeom>
          <a:noFill/>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1400" dirty="0">
                <a:solidFill>
                  <a:srgbClr val="5C5B5A"/>
                </a:solidFill>
                <a:latin typeface="Arial"/>
              </a:rPr>
              <a:t>Are s</a:t>
            </a:r>
            <a:r>
              <a:rPr kumimoji="0" lang="en-GB" sz="1400" i="0" u="none" strike="noStrike" kern="1200" cap="none" spc="0" normalizeH="0" baseline="0" noProof="0" dirty="0">
                <a:ln>
                  <a:noFill/>
                </a:ln>
                <a:solidFill>
                  <a:srgbClr val="5C5B5A"/>
                </a:solidFill>
                <a:effectLst/>
                <a:uLnTx/>
                <a:uFillTx/>
                <a:latin typeface="Arial"/>
                <a:ea typeface="+mn-ea"/>
                <a:cs typeface="+mn-cs"/>
              </a:rPr>
              <a:t>pending less on non-essentials</a:t>
            </a:r>
          </a:p>
        </p:txBody>
      </p:sp>
      <p:sp>
        <p:nvSpPr>
          <p:cNvPr id="39" name="TextBox 38">
            <a:extLst>
              <a:ext uri="{FF2B5EF4-FFF2-40B4-BE49-F238E27FC236}">
                <a16:creationId xmlns:a16="http://schemas.microsoft.com/office/drawing/2014/main" id="{8EC5FCD4-022F-419F-AED7-138B0169D897}"/>
              </a:ext>
              <a:ext uri="{C183D7F6-B498-43B3-948B-1728B52AA6E4}">
                <adec:decorative xmlns:adec="http://schemas.microsoft.com/office/drawing/2017/decorative" val="1"/>
              </a:ext>
            </a:extLst>
          </p:cNvPr>
          <p:cNvSpPr txBox="1"/>
          <p:nvPr/>
        </p:nvSpPr>
        <p:spPr>
          <a:xfrm>
            <a:off x="6085779" y="4133185"/>
            <a:ext cx="1016872"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i="0" u="none" strike="noStrike" kern="1200" cap="none" spc="0" normalizeH="0" baseline="0" noProof="0" dirty="0">
                <a:ln>
                  <a:noFill/>
                </a:ln>
                <a:solidFill>
                  <a:srgbClr val="5C5B5A"/>
                </a:solidFill>
                <a:effectLst/>
                <a:uLnTx/>
                <a:uFillTx/>
                <a:latin typeface="Arial"/>
                <a:ea typeface="+mn-ea"/>
                <a:cs typeface="+mn-cs"/>
              </a:rPr>
              <a:t>(66%)</a:t>
            </a:r>
          </a:p>
        </p:txBody>
      </p:sp>
      <p:pic>
        <p:nvPicPr>
          <p:cNvPr id="63" name="Graphic 62" descr="Power">
            <a:extLst>
              <a:ext uri="{FF2B5EF4-FFF2-40B4-BE49-F238E27FC236}">
                <a16:creationId xmlns:a16="http://schemas.microsoft.com/office/drawing/2014/main" id="{A929FBF2-B871-A4DD-13EB-B7DDD166349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883781" y="4307530"/>
            <a:ext cx="403996" cy="403996"/>
          </a:xfrm>
          <a:prstGeom prst="rect">
            <a:avLst/>
          </a:prstGeom>
        </p:spPr>
      </p:pic>
      <p:sp>
        <p:nvSpPr>
          <p:cNvPr id="75" name="TextBox 74">
            <a:extLst>
              <a:ext uri="{FF2B5EF4-FFF2-40B4-BE49-F238E27FC236}">
                <a16:creationId xmlns:a16="http://schemas.microsoft.com/office/drawing/2014/main" id="{0BC95A5C-921D-CA68-5A1B-C0D732FFB4D4}"/>
              </a:ext>
              <a:ext uri="{C183D7F6-B498-43B3-948B-1728B52AA6E4}">
                <adec:decorative xmlns:adec="http://schemas.microsoft.com/office/drawing/2017/decorative" val="1"/>
              </a:ext>
            </a:extLst>
          </p:cNvPr>
          <p:cNvSpPr txBox="1"/>
          <p:nvPr/>
        </p:nvSpPr>
        <p:spPr>
          <a:xfrm>
            <a:off x="6085779" y="4311871"/>
            <a:ext cx="1016872"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dirty="0">
                <a:solidFill>
                  <a:srgbClr val="5C5B5A"/>
                </a:solidFill>
                <a:latin typeface="Arial"/>
              </a:rPr>
              <a:t>59</a:t>
            </a:r>
            <a:r>
              <a:rPr kumimoji="0" lang="en-GB" b="1" i="0" u="none" strike="noStrike" kern="1200" cap="none" spc="0" normalizeH="0" baseline="0" noProof="0" dirty="0">
                <a:ln>
                  <a:noFill/>
                </a:ln>
                <a:solidFill>
                  <a:srgbClr val="5C5B5A"/>
                </a:solidFill>
                <a:effectLst/>
                <a:uLnTx/>
                <a:uFillTx/>
                <a:latin typeface="Arial"/>
                <a:ea typeface="+mn-ea"/>
                <a:cs typeface="+mn-cs"/>
              </a:rPr>
              <a:t>%</a:t>
            </a:r>
          </a:p>
        </p:txBody>
      </p:sp>
      <p:sp>
        <p:nvSpPr>
          <p:cNvPr id="77" name="TextBox 76">
            <a:extLst>
              <a:ext uri="{FF2B5EF4-FFF2-40B4-BE49-F238E27FC236}">
                <a16:creationId xmlns:a16="http://schemas.microsoft.com/office/drawing/2014/main" id="{5EAF9DAC-50D8-D666-4076-15C0666F5D3D}"/>
              </a:ext>
              <a:ext uri="{C183D7F6-B498-43B3-948B-1728B52AA6E4}">
                <adec:decorative xmlns:adec="http://schemas.microsoft.com/office/drawing/2017/decorative" val="1"/>
              </a:ext>
            </a:extLst>
          </p:cNvPr>
          <p:cNvSpPr txBox="1"/>
          <p:nvPr/>
        </p:nvSpPr>
        <p:spPr>
          <a:xfrm>
            <a:off x="6977156" y="4390835"/>
            <a:ext cx="3131749" cy="215444"/>
          </a:xfrm>
          <a:prstGeom prst="rect">
            <a:avLst/>
          </a:prstGeom>
          <a:noFill/>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1400" dirty="0">
                <a:solidFill>
                  <a:srgbClr val="5C5B5A"/>
                </a:solidFill>
                <a:latin typeface="Arial"/>
              </a:rPr>
              <a:t>Are u</a:t>
            </a:r>
            <a:r>
              <a:rPr kumimoji="0" lang="en-GB" sz="1400" i="0" u="none" strike="noStrike" kern="1200" cap="none" spc="0" normalizeH="0" baseline="0" noProof="0" dirty="0">
                <a:ln>
                  <a:noFill/>
                </a:ln>
                <a:solidFill>
                  <a:srgbClr val="5C5B5A"/>
                </a:solidFill>
                <a:effectLst/>
                <a:uLnTx/>
                <a:uFillTx/>
                <a:latin typeface="Arial"/>
                <a:ea typeface="+mn-ea"/>
                <a:cs typeface="+mn-cs"/>
              </a:rPr>
              <a:t>sing less fuel in their home </a:t>
            </a:r>
          </a:p>
        </p:txBody>
      </p:sp>
      <p:sp>
        <p:nvSpPr>
          <p:cNvPr id="41" name="TextBox 40">
            <a:extLst>
              <a:ext uri="{FF2B5EF4-FFF2-40B4-BE49-F238E27FC236}">
                <a16:creationId xmlns:a16="http://schemas.microsoft.com/office/drawing/2014/main" id="{4D519A73-0D89-4B53-9C6D-727DC04A4C6B}"/>
              </a:ext>
              <a:ext uri="{C183D7F6-B498-43B3-948B-1728B52AA6E4}">
                <adec:decorative xmlns:adec="http://schemas.microsoft.com/office/drawing/2017/decorative" val="1"/>
              </a:ext>
            </a:extLst>
          </p:cNvPr>
          <p:cNvSpPr txBox="1"/>
          <p:nvPr/>
        </p:nvSpPr>
        <p:spPr>
          <a:xfrm>
            <a:off x="6085779" y="4550841"/>
            <a:ext cx="1016872"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i="0" u="none" strike="noStrike" kern="1200" cap="none" spc="0" normalizeH="0" baseline="0" noProof="0" dirty="0">
                <a:ln>
                  <a:noFill/>
                </a:ln>
                <a:solidFill>
                  <a:srgbClr val="5C5B5A"/>
                </a:solidFill>
                <a:effectLst/>
                <a:uLnTx/>
                <a:uFillTx/>
                <a:latin typeface="Arial"/>
                <a:ea typeface="+mn-ea"/>
                <a:cs typeface="+mn-cs"/>
              </a:rPr>
              <a:t>(56%)</a:t>
            </a:r>
          </a:p>
        </p:txBody>
      </p:sp>
      <p:pic>
        <p:nvPicPr>
          <p:cNvPr id="67" name="Graphic 66" descr="Store">
            <a:extLst>
              <a:ext uri="{FF2B5EF4-FFF2-40B4-BE49-F238E27FC236}">
                <a16:creationId xmlns:a16="http://schemas.microsoft.com/office/drawing/2014/main" id="{2A01F095-E6DF-D830-694D-890013DBA36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899722" y="4706229"/>
            <a:ext cx="403996" cy="403996"/>
          </a:xfrm>
          <a:prstGeom prst="rect">
            <a:avLst/>
          </a:prstGeom>
        </p:spPr>
      </p:pic>
      <p:sp>
        <p:nvSpPr>
          <p:cNvPr id="83" name="TextBox 82">
            <a:extLst>
              <a:ext uri="{FF2B5EF4-FFF2-40B4-BE49-F238E27FC236}">
                <a16:creationId xmlns:a16="http://schemas.microsoft.com/office/drawing/2014/main" id="{46DA44D9-9C8A-8678-64C7-52BE8A209DA6}"/>
              </a:ext>
              <a:ext uri="{C183D7F6-B498-43B3-948B-1728B52AA6E4}">
                <adec:decorative xmlns:adec="http://schemas.microsoft.com/office/drawing/2017/decorative" val="1"/>
              </a:ext>
            </a:extLst>
          </p:cNvPr>
          <p:cNvSpPr txBox="1"/>
          <p:nvPr/>
        </p:nvSpPr>
        <p:spPr>
          <a:xfrm>
            <a:off x="6085779" y="4737248"/>
            <a:ext cx="1016872"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dirty="0">
                <a:solidFill>
                  <a:srgbClr val="5C5B5A"/>
                </a:solidFill>
                <a:latin typeface="Arial"/>
              </a:rPr>
              <a:t>51</a:t>
            </a:r>
            <a:r>
              <a:rPr kumimoji="0" lang="en-GB" b="1" i="0" u="none" strike="noStrike" kern="1200" cap="none" spc="0" normalizeH="0" baseline="0" noProof="0" dirty="0">
                <a:ln>
                  <a:noFill/>
                </a:ln>
                <a:solidFill>
                  <a:srgbClr val="5C5B5A"/>
                </a:solidFill>
                <a:effectLst/>
                <a:uLnTx/>
                <a:uFillTx/>
                <a:latin typeface="Arial"/>
                <a:ea typeface="+mn-ea"/>
                <a:cs typeface="+mn-cs"/>
              </a:rPr>
              <a:t>%</a:t>
            </a:r>
          </a:p>
        </p:txBody>
      </p:sp>
      <p:sp>
        <p:nvSpPr>
          <p:cNvPr id="85" name="TextBox 84">
            <a:extLst>
              <a:ext uri="{FF2B5EF4-FFF2-40B4-BE49-F238E27FC236}">
                <a16:creationId xmlns:a16="http://schemas.microsoft.com/office/drawing/2014/main" id="{372DE9FA-C274-0F92-2B9B-5EC261374584}"/>
              </a:ext>
              <a:ext uri="{C183D7F6-B498-43B3-948B-1728B52AA6E4}">
                <adec:decorative xmlns:adec="http://schemas.microsoft.com/office/drawing/2017/decorative" val="1"/>
              </a:ext>
            </a:extLst>
          </p:cNvPr>
          <p:cNvSpPr txBox="1"/>
          <p:nvPr/>
        </p:nvSpPr>
        <p:spPr>
          <a:xfrm>
            <a:off x="6977156" y="4781452"/>
            <a:ext cx="2888060" cy="215444"/>
          </a:xfrm>
          <a:prstGeom prst="rect">
            <a:avLst/>
          </a:prstGeom>
          <a:noFill/>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1400" dirty="0">
                <a:solidFill>
                  <a:srgbClr val="5C5B5A"/>
                </a:solidFill>
                <a:latin typeface="Arial"/>
              </a:rPr>
              <a:t>Are s</a:t>
            </a:r>
            <a:r>
              <a:rPr kumimoji="0" lang="en-GB" sz="1400" i="0" u="none" strike="noStrike" kern="1200" cap="none" spc="0" normalizeH="0" baseline="0" noProof="0" dirty="0">
                <a:ln>
                  <a:noFill/>
                </a:ln>
                <a:solidFill>
                  <a:srgbClr val="5C5B5A"/>
                </a:solidFill>
                <a:effectLst/>
                <a:uLnTx/>
                <a:uFillTx/>
                <a:latin typeface="Arial"/>
                <a:ea typeface="+mn-ea"/>
                <a:cs typeface="+mn-cs"/>
              </a:rPr>
              <a:t>hopping around more</a:t>
            </a:r>
          </a:p>
        </p:txBody>
      </p:sp>
      <p:sp>
        <p:nvSpPr>
          <p:cNvPr id="43" name="TextBox 42">
            <a:extLst>
              <a:ext uri="{FF2B5EF4-FFF2-40B4-BE49-F238E27FC236}">
                <a16:creationId xmlns:a16="http://schemas.microsoft.com/office/drawing/2014/main" id="{3FED6AF9-8819-4556-9504-708A524D0644}"/>
              </a:ext>
              <a:ext uri="{C183D7F6-B498-43B3-948B-1728B52AA6E4}">
                <adec:decorative xmlns:adec="http://schemas.microsoft.com/office/drawing/2017/decorative" val="1"/>
              </a:ext>
            </a:extLst>
          </p:cNvPr>
          <p:cNvSpPr txBox="1"/>
          <p:nvPr/>
        </p:nvSpPr>
        <p:spPr>
          <a:xfrm>
            <a:off x="6085779" y="4954050"/>
            <a:ext cx="1016872"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i="0" u="none" strike="noStrike" kern="1200" cap="none" spc="0" normalizeH="0" baseline="0" noProof="0" dirty="0">
                <a:ln>
                  <a:noFill/>
                </a:ln>
                <a:solidFill>
                  <a:srgbClr val="5C5B5A"/>
                </a:solidFill>
                <a:effectLst/>
                <a:uLnTx/>
                <a:uFillTx/>
                <a:latin typeface="Arial"/>
                <a:ea typeface="+mn-ea"/>
                <a:cs typeface="+mn-cs"/>
              </a:rPr>
              <a:t>(</a:t>
            </a:r>
            <a:r>
              <a:rPr lang="en-GB" sz="1200" dirty="0">
                <a:solidFill>
                  <a:srgbClr val="5C5B5A"/>
                </a:solidFill>
                <a:latin typeface="Arial"/>
              </a:rPr>
              <a:t>45</a:t>
            </a:r>
            <a:r>
              <a:rPr kumimoji="0" lang="en-GB" sz="1200" i="0" u="none" strike="noStrike" kern="1200" cap="none" spc="0" normalizeH="0" baseline="0" noProof="0" dirty="0">
                <a:ln>
                  <a:noFill/>
                </a:ln>
                <a:solidFill>
                  <a:srgbClr val="5C5B5A"/>
                </a:solidFill>
                <a:effectLst/>
                <a:uLnTx/>
                <a:uFillTx/>
                <a:latin typeface="Arial"/>
                <a:ea typeface="+mn-ea"/>
                <a:cs typeface="+mn-cs"/>
              </a:rPr>
              <a:t>%)</a:t>
            </a:r>
          </a:p>
        </p:txBody>
      </p:sp>
      <p:pic>
        <p:nvPicPr>
          <p:cNvPr id="65" name="Graphic 64" descr="Shopping cart">
            <a:extLst>
              <a:ext uri="{FF2B5EF4-FFF2-40B4-BE49-F238E27FC236}">
                <a16:creationId xmlns:a16="http://schemas.microsoft.com/office/drawing/2014/main" id="{E60516C5-3AC9-E1FB-59A5-596B0BBAA42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930831" y="5177197"/>
            <a:ext cx="403996" cy="403996"/>
          </a:xfrm>
          <a:prstGeom prst="rect">
            <a:avLst/>
          </a:prstGeom>
        </p:spPr>
      </p:pic>
      <p:sp>
        <p:nvSpPr>
          <p:cNvPr id="79" name="TextBox 78">
            <a:extLst>
              <a:ext uri="{FF2B5EF4-FFF2-40B4-BE49-F238E27FC236}">
                <a16:creationId xmlns:a16="http://schemas.microsoft.com/office/drawing/2014/main" id="{785144BE-FEC6-2896-5051-98D2A9BB2039}"/>
              </a:ext>
              <a:ext uri="{C183D7F6-B498-43B3-948B-1728B52AA6E4}">
                <adec:decorative xmlns:adec="http://schemas.microsoft.com/office/drawing/2017/decorative" val="1"/>
              </a:ext>
            </a:extLst>
          </p:cNvPr>
          <p:cNvSpPr txBox="1"/>
          <p:nvPr/>
        </p:nvSpPr>
        <p:spPr>
          <a:xfrm>
            <a:off x="6085779" y="5176310"/>
            <a:ext cx="1016872"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5C5B5A"/>
                </a:solidFill>
                <a:effectLst/>
                <a:uLnTx/>
                <a:uFillTx/>
                <a:latin typeface="Arial"/>
                <a:ea typeface="+mn-ea"/>
                <a:cs typeface="+mn-cs"/>
              </a:rPr>
              <a:t>46%</a:t>
            </a:r>
          </a:p>
        </p:txBody>
      </p:sp>
      <p:sp>
        <p:nvSpPr>
          <p:cNvPr id="81" name="TextBox 80">
            <a:extLst>
              <a:ext uri="{FF2B5EF4-FFF2-40B4-BE49-F238E27FC236}">
                <a16:creationId xmlns:a16="http://schemas.microsoft.com/office/drawing/2014/main" id="{D355A92B-D6BF-5703-7C5C-96B9BA923027}"/>
              </a:ext>
              <a:ext uri="{C183D7F6-B498-43B3-948B-1728B52AA6E4}">
                <adec:decorative xmlns:adec="http://schemas.microsoft.com/office/drawing/2017/decorative" val="1"/>
              </a:ext>
            </a:extLst>
          </p:cNvPr>
          <p:cNvSpPr txBox="1"/>
          <p:nvPr/>
        </p:nvSpPr>
        <p:spPr>
          <a:xfrm>
            <a:off x="6977156" y="5279932"/>
            <a:ext cx="4148287" cy="215444"/>
          </a:xfrm>
          <a:prstGeom prst="rect">
            <a:avLst/>
          </a:prstGeom>
          <a:noFill/>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1400" dirty="0">
                <a:solidFill>
                  <a:srgbClr val="5C5B5A"/>
                </a:solidFill>
                <a:latin typeface="Arial"/>
              </a:rPr>
              <a:t>Are s</a:t>
            </a:r>
            <a:r>
              <a:rPr kumimoji="0" lang="en-GB" sz="1400" i="0" u="none" strike="noStrike" kern="1200" cap="none" spc="0" normalizeH="0" baseline="0" noProof="0" dirty="0">
                <a:ln>
                  <a:noFill/>
                </a:ln>
                <a:solidFill>
                  <a:srgbClr val="5C5B5A"/>
                </a:solidFill>
                <a:effectLst/>
                <a:uLnTx/>
                <a:uFillTx/>
                <a:latin typeface="Arial"/>
                <a:ea typeface="+mn-ea"/>
                <a:cs typeface="+mn-cs"/>
              </a:rPr>
              <a:t>pending less on food shopping / essentials</a:t>
            </a:r>
          </a:p>
        </p:txBody>
      </p:sp>
      <p:sp>
        <p:nvSpPr>
          <p:cNvPr id="42" name="TextBox 41">
            <a:extLst>
              <a:ext uri="{FF2B5EF4-FFF2-40B4-BE49-F238E27FC236}">
                <a16:creationId xmlns:a16="http://schemas.microsoft.com/office/drawing/2014/main" id="{0C9C41C2-51AF-4BF4-89C6-4CE1523547D9}"/>
              </a:ext>
              <a:ext uri="{C183D7F6-B498-43B3-948B-1728B52AA6E4}">
                <adec:decorative xmlns:adec="http://schemas.microsoft.com/office/drawing/2017/decorative" val="1"/>
              </a:ext>
            </a:extLst>
          </p:cNvPr>
          <p:cNvSpPr txBox="1"/>
          <p:nvPr/>
        </p:nvSpPr>
        <p:spPr>
          <a:xfrm>
            <a:off x="6085779" y="5400937"/>
            <a:ext cx="1016872"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i="0" u="none" strike="noStrike" kern="1200" cap="none" spc="0" normalizeH="0" baseline="0" noProof="0" dirty="0">
                <a:ln>
                  <a:noFill/>
                </a:ln>
                <a:solidFill>
                  <a:srgbClr val="5C5B5A"/>
                </a:solidFill>
                <a:effectLst/>
                <a:uLnTx/>
                <a:uFillTx/>
                <a:latin typeface="Arial"/>
                <a:ea typeface="+mn-ea"/>
                <a:cs typeface="+mn-cs"/>
              </a:rPr>
              <a:t>(43%)</a:t>
            </a:r>
          </a:p>
        </p:txBody>
      </p:sp>
      <p:pic>
        <p:nvPicPr>
          <p:cNvPr id="69" name="Graphic 68" descr="Car">
            <a:extLst>
              <a:ext uri="{FF2B5EF4-FFF2-40B4-BE49-F238E27FC236}">
                <a16:creationId xmlns:a16="http://schemas.microsoft.com/office/drawing/2014/main" id="{5E0AAD35-FCD4-9F39-6A29-7B54C43F375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937286" y="5618529"/>
            <a:ext cx="403996" cy="403996"/>
          </a:xfrm>
          <a:prstGeom prst="rect">
            <a:avLst/>
          </a:prstGeom>
        </p:spPr>
      </p:pic>
      <p:sp>
        <p:nvSpPr>
          <p:cNvPr id="87" name="TextBox 86">
            <a:extLst>
              <a:ext uri="{FF2B5EF4-FFF2-40B4-BE49-F238E27FC236}">
                <a16:creationId xmlns:a16="http://schemas.microsoft.com/office/drawing/2014/main" id="{20319248-305F-CC76-3F44-E07A09B3EAB9}"/>
              </a:ext>
              <a:ext uri="{C183D7F6-B498-43B3-948B-1728B52AA6E4}">
                <adec:decorative xmlns:adec="http://schemas.microsoft.com/office/drawing/2017/decorative" val="1"/>
              </a:ext>
            </a:extLst>
          </p:cNvPr>
          <p:cNvSpPr txBox="1"/>
          <p:nvPr/>
        </p:nvSpPr>
        <p:spPr>
          <a:xfrm>
            <a:off x="6100418" y="5658383"/>
            <a:ext cx="1016872"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a:solidFill>
                  <a:srgbClr val="5C5B5A"/>
                </a:solidFill>
                <a:latin typeface="Arial"/>
              </a:rPr>
              <a:t>37</a:t>
            </a:r>
            <a:r>
              <a:rPr kumimoji="0" lang="en-GB" b="1" i="0" u="none" strike="noStrike" kern="1200" cap="none" spc="0" normalizeH="0" baseline="0" noProof="0">
                <a:ln>
                  <a:noFill/>
                </a:ln>
                <a:solidFill>
                  <a:srgbClr val="5C5B5A"/>
                </a:solidFill>
                <a:effectLst/>
                <a:uLnTx/>
                <a:uFillTx/>
                <a:latin typeface="Arial"/>
                <a:ea typeface="+mn-ea"/>
                <a:cs typeface="+mn-cs"/>
              </a:rPr>
              <a:t>%</a:t>
            </a:r>
          </a:p>
        </p:txBody>
      </p:sp>
      <p:sp>
        <p:nvSpPr>
          <p:cNvPr id="89" name="TextBox 88">
            <a:extLst>
              <a:ext uri="{FF2B5EF4-FFF2-40B4-BE49-F238E27FC236}">
                <a16:creationId xmlns:a16="http://schemas.microsoft.com/office/drawing/2014/main" id="{DF1F088D-EDF8-3518-4893-4D6333DEDFF6}"/>
              </a:ext>
              <a:ext uri="{C183D7F6-B498-43B3-948B-1728B52AA6E4}">
                <adec:decorative xmlns:adec="http://schemas.microsoft.com/office/drawing/2017/decorative" val="1"/>
              </a:ext>
            </a:extLst>
          </p:cNvPr>
          <p:cNvSpPr txBox="1"/>
          <p:nvPr/>
        </p:nvSpPr>
        <p:spPr>
          <a:xfrm>
            <a:off x="6977156" y="5744649"/>
            <a:ext cx="5059845" cy="215444"/>
          </a:xfrm>
          <a:prstGeom prst="rect">
            <a:avLst/>
          </a:prstGeom>
          <a:noFill/>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400" i="0" u="none" strike="noStrike" kern="1200" cap="none" spc="0" normalizeH="0" baseline="0" noProof="0">
                <a:ln>
                  <a:noFill/>
                </a:ln>
                <a:solidFill>
                  <a:srgbClr val="5C5B5A"/>
                </a:solidFill>
                <a:effectLst/>
                <a:uLnTx/>
                <a:uFillTx/>
                <a:latin typeface="Arial"/>
                <a:ea typeface="+mn-ea"/>
                <a:cs typeface="+mn-cs"/>
              </a:rPr>
              <a:t>Are cutting back on non-essential journeys in their own vehicle </a:t>
            </a:r>
          </a:p>
        </p:txBody>
      </p:sp>
      <p:sp>
        <p:nvSpPr>
          <p:cNvPr id="44" name="TextBox 43">
            <a:extLst>
              <a:ext uri="{FF2B5EF4-FFF2-40B4-BE49-F238E27FC236}">
                <a16:creationId xmlns:a16="http://schemas.microsoft.com/office/drawing/2014/main" id="{057C385F-6816-4F37-A464-3B4CE64AC538}"/>
              </a:ext>
              <a:ext uri="{C183D7F6-B498-43B3-948B-1728B52AA6E4}">
                <adec:decorative xmlns:adec="http://schemas.microsoft.com/office/drawing/2017/decorative" val="1"/>
              </a:ext>
            </a:extLst>
          </p:cNvPr>
          <p:cNvSpPr txBox="1"/>
          <p:nvPr/>
        </p:nvSpPr>
        <p:spPr>
          <a:xfrm>
            <a:off x="6100418" y="5894430"/>
            <a:ext cx="1016872"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i="0" u="none" strike="noStrike" kern="1200" cap="none" spc="0" normalizeH="0" baseline="0" noProof="0">
                <a:ln>
                  <a:noFill/>
                </a:ln>
                <a:solidFill>
                  <a:srgbClr val="5C5B5A"/>
                </a:solidFill>
                <a:effectLst/>
                <a:uLnTx/>
                <a:uFillTx/>
                <a:latin typeface="Arial"/>
                <a:ea typeface="+mn-ea"/>
                <a:cs typeface="+mn-cs"/>
              </a:rPr>
              <a:t>(33%)</a:t>
            </a:r>
          </a:p>
        </p:txBody>
      </p:sp>
      <p:sp>
        <p:nvSpPr>
          <p:cNvPr id="38" name="TextBox 37">
            <a:extLst>
              <a:ext uri="{FF2B5EF4-FFF2-40B4-BE49-F238E27FC236}">
                <a16:creationId xmlns:a16="http://schemas.microsoft.com/office/drawing/2014/main" id="{8AA140C0-3E7D-4C08-A778-E0DBAF9605AE}"/>
              </a:ext>
              <a:ext uri="{C183D7F6-B498-43B3-948B-1728B52AA6E4}">
                <adec:decorative xmlns:adec="http://schemas.microsoft.com/office/drawing/2017/decorative" val="1"/>
              </a:ext>
            </a:extLst>
          </p:cNvPr>
          <p:cNvSpPr txBox="1"/>
          <p:nvPr/>
        </p:nvSpPr>
        <p:spPr>
          <a:xfrm>
            <a:off x="8543030" y="6022525"/>
            <a:ext cx="3467637"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rgbClr val="5C5B5A"/>
                </a:solidFill>
                <a:latin typeface="Arial"/>
              </a:rPr>
              <a:t>(figures in brackets from GB benchmarking)</a:t>
            </a:r>
            <a:endParaRPr kumimoji="0" lang="en-GB" sz="1200" i="0" u="none" strike="noStrike" kern="1200" cap="none" spc="0" normalizeH="0" baseline="0" noProof="0">
              <a:ln>
                <a:noFill/>
              </a:ln>
              <a:solidFill>
                <a:srgbClr val="5C5B5A"/>
              </a:solidFill>
              <a:effectLst/>
              <a:uLnTx/>
              <a:uFillTx/>
              <a:latin typeface="Arial"/>
              <a:ea typeface="+mn-ea"/>
              <a:cs typeface="+mn-cs"/>
            </a:endParaRPr>
          </a:p>
        </p:txBody>
      </p:sp>
      <p:sp>
        <p:nvSpPr>
          <p:cNvPr id="2" name="Footer Placeholder 4">
            <a:extLst>
              <a:ext uri="{FF2B5EF4-FFF2-40B4-BE49-F238E27FC236}">
                <a16:creationId xmlns:a16="http://schemas.microsoft.com/office/drawing/2014/main" id="{56ADBB06-7022-284B-45CA-872D0848CB17}"/>
              </a:ext>
            </a:extLst>
          </p:cNvPr>
          <p:cNvSpPr txBox="1">
            <a:spLocks/>
          </p:cNvSpPr>
          <p:nvPr/>
        </p:nvSpPr>
        <p:spPr>
          <a:xfrm>
            <a:off x="391549" y="6353526"/>
            <a:ext cx="10953012" cy="36648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cs typeface="Arial" panose="020B0604020202020204" pitchFamily="34" charset="0"/>
              </a:rPr>
              <a:t>All data is from  March (S6). ONS data was published on </a:t>
            </a:r>
            <a:r>
              <a:rPr lang="en-GB" sz="1000">
                <a:solidFill>
                  <a:srgbClr val="FFFFFF">
                    <a:lumMod val="50000"/>
                  </a:srgbClr>
                </a:solidFill>
                <a:latin typeface="Arial" panose="020B0604020202020204" pitchFamily="34" charset="0"/>
                <a:cs typeface="Arial" panose="020B0604020202020204" pitchFamily="34" charset="0"/>
              </a:rPr>
              <a:t>10th</a:t>
            </a: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cs typeface="Arial" panose="020B0604020202020204" pitchFamily="34" charset="0"/>
              </a:rPr>
              <a:t> March 2023. Unweighted base: </a:t>
            </a:r>
            <a:r>
              <a:rPr lang="en-GB" sz="1000">
                <a:solidFill>
                  <a:srgbClr val="FFFFFF">
                    <a:lumMod val="50000"/>
                  </a:srgbClr>
                </a:solidFill>
                <a:latin typeface="Arial" panose="020B0604020202020204" pitchFamily="34" charset="0"/>
                <a:cs typeface="Arial" panose="020B0604020202020204" pitchFamily="34" charset="0"/>
              </a:rPr>
              <a:t>1767</a:t>
            </a: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cs typeface="Arial" panose="020B0604020202020204" pitchFamily="34" charset="0"/>
              </a:rPr>
              <a:t> (All respondents)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rgbClr val="FFFFFF">
                    <a:lumMod val="50000"/>
                  </a:srgbClr>
                </a:solidFill>
                <a:latin typeface="Arial" panose="020B0604020202020204" pitchFamily="34" charset="0"/>
                <a:cs typeface="Arial" panose="020B0604020202020204" pitchFamily="34" charset="0"/>
              </a:rPr>
              <a:t>*Not asked in the ONS survey</a:t>
            </a: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cs typeface="Arial" panose="020B0604020202020204" pitchFamily="34" charset="0"/>
              </a:rPr>
              <a:t>	</a:t>
            </a:r>
          </a:p>
        </p:txBody>
      </p:sp>
      <p:sp>
        <p:nvSpPr>
          <p:cNvPr id="40" name="Slide Number Placeholder 4">
            <a:extLst>
              <a:ext uri="{FF2B5EF4-FFF2-40B4-BE49-F238E27FC236}">
                <a16:creationId xmlns:a16="http://schemas.microsoft.com/office/drawing/2014/main" id="{BFDDA40A-C568-4D72-B229-0FA6A80D17A5}"/>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1792100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DABA7130-94EA-DDAA-872C-CE25F811C9FC}"/>
              </a:ext>
            </a:extLst>
          </p:cNvPr>
          <p:cNvSpPr>
            <a:spLocks noGrp="1"/>
          </p:cNvSpPr>
          <p:nvPr>
            <p:ph type="title"/>
          </p:nvPr>
        </p:nvSpPr>
        <p:spPr>
          <a:xfrm>
            <a:off x="261334" y="161914"/>
            <a:ext cx="10515600" cy="307777"/>
          </a:xfrm>
          <a:noFill/>
        </p:spPr>
        <p:txBody>
          <a:bodyPr wrap="square" lIns="0" tIns="0" rIns="0" bIns="0" rtlCol="0">
            <a:spAutoFit/>
          </a:bodyPr>
          <a:lstStyle/>
          <a:p>
            <a:pPr>
              <a:lnSpc>
                <a:spcPct val="100000"/>
              </a:lnSpc>
              <a:spcBef>
                <a:spcPts val="0"/>
              </a:spcBef>
            </a:pPr>
            <a:r>
              <a:rPr lang="en-GB" sz="2000" b="1">
                <a:solidFill>
                  <a:srgbClr val="5C5B5A"/>
                </a:solidFill>
                <a:latin typeface="Arial"/>
                <a:ea typeface="+mn-ea"/>
                <a:cs typeface="+mn-cs"/>
              </a:rPr>
              <a:t>Summary: Financial security</a:t>
            </a:r>
          </a:p>
        </p:txBody>
      </p:sp>
      <p:sp>
        <p:nvSpPr>
          <p:cNvPr id="3" name="TextBox 2">
            <a:extLst>
              <a:ext uri="{FF2B5EF4-FFF2-40B4-BE49-F238E27FC236}">
                <a16:creationId xmlns:a16="http://schemas.microsoft.com/office/drawing/2014/main" id="{37CD6D49-6489-7625-E1D6-22B8AB940E25}"/>
              </a:ext>
              <a:ext uri="{C183D7F6-B498-43B3-948B-1728B52AA6E4}">
                <adec:decorative xmlns:adec="http://schemas.microsoft.com/office/drawing/2017/decorative" val="1"/>
              </a:ext>
            </a:extLst>
          </p:cNvPr>
          <p:cNvSpPr txBox="1"/>
          <p:nvPr/>
        </p:nvSpPr>
        <p:spPr>
          <a:xfrm>
            <a:off x="773143" y="862079"/>
            <a:ext cx="4952145" cy="69249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b="1">
                <a:solidFill>
                  <a:srgbClr val="5C5B5A"/>
                </a:solidFill>
                <a:latin typeface="Arial"/>
              </a:rPr>
              <a:t>Respondents in Greater Manchester now say they are slightly less likely to be able to save money in the next year than they were in January. </a:t>
            </a:r>
            <a:endParaRPr kumimoji="0" lang="en-GB" sz="1500" b="1" i="0" u="none" strike="noStrike" kern="1200" cap="none" spc="0" normalizeH="0" baseline="0" noProof="0">
              <a:ln>
                <a:noFill/>
              </a:ln>
              <a:solidFill>
                <a:srgbClr val="5C5B5A"/>
              </a:solidFill>
              <a:effectLst/>
              <a:uLnTx/>
              <a:uFillTx/>
              <a:latin typeface="Arial"/>
              <a:ea typeface="+mn-ea"/>
              <a:cs typeface="+mn-cs"/>
            </a:endParaRPr>
          </a:p>
        </p:txBody>
      </p:sp>
      <p:graphicFrame>
        <p:nvGraphicFramePr>
          <p:cNvPr id="18" name="Chart 17" descr="Stacked bar chart showing proportion of respondents who think they will be able to save money in the next 12 months. 40% of Greater Manchester residents say they will be able to, compared to 38% of the GB average.">
            <a:extLst>
              <a:ext uri="{FF2B5EF4-FFF2-40B4-BE49-F238E27FC236}">
                <a16:creationId xmlns:a16="http://schemas.microsoft.com/office/drawing/2014/main" id="{A855231E-5FC3-4D0E-B5F0-04A328887E68}"/>
              </a:ext>
            </a:extLst>
          </p:cNvPr>
          <p:cNvGraphicFramePr/>
          <p:nvPr>
            <p:extLst>
              <p:ext uri="{D42A27DB-BD31-4B8C-83A1-F6EECF244321}">
                <p14:modId xmlns:p14="http://schemas.microsoft.com/office/powerpoint/2010/main" val="3157645387"/>
              </p:ext>
            </p:extLst>
          </p:nvPr>
        </p:nvGraphicFramePr>
        <p:xfrm>
          <a:off x="616262" y="1777512"/>
          <a:ext cx="5080716" cy="443797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BC780908-C6B4-ABE1-D67B-3BCA989AF2C8}"/>
              </a:ext>
              <a:ext uri="{C183D7F6-B498-43B3-948B-1728B52AA6E4}">
                <adec:decorative xmlns:adec="http://schemas.microsoft.com/office/drawing/2017/decorative" val="1"/>
              </a:ext>
            </a:extLst>
          </p:cNvPr>
          <p:cNvSpPr txBox="1"/>
          <p:nvPr/>
        </p:nvSpPr>
        <p:spPr>
          <a:xfrm>
            <a:off x="1192639" y="5618262"/>
            <a:ext cx="4228046" cy="55399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rgbClr val="515151"/>
                </a:solidFill>
                <a:effectLst/>
                <a:latin typeface="Arial" panose="020B0604020202020204" pitchFamily="34" charset="0"/>
                <a:ea typeface="Calibri" panose="020F0502020204030204" pitchFamily="34" charset="0"/>
                <a:cs typeface="Arial" panose="020B0604020202020204" pitchFamily="34" charset="0"/>
              </a:rPr>
              <a:t>In view of the general economic situation, do you think you will be able to save any money in the next 12 months?</a:t>
            </a:r>
            <a:endParaRPr kumimoji="0" lang="en-GB" sz="1050" b="1"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5BAD6BE5-9715-24A6-F4BE-0AA9E042157D}"/>
              </a:ext>
              <a:ext uri="{C183D7F6-B498-43B3-948B-1728B52AA6E4}">
                <adec:decorative xmlns:adec="http://schemas.microsoft.com/office/drawing/2017/decorative" val="1"/>
              </a:ext>
            </a:extLst>
          </p:cNvPr>
          <p:cNvSpPr txBox="1"/>
          <p:nvPr/>
        </p:nvSpPr>
        <p:spPr>
          <a:xfrm>
            <a:off x="1923564" y="2572318"/>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(-1pp)</a:t>
            </a:r>
          </a:p>
        </p:txBody>
      </p:sp>
      <p:sp>
        <p:nvSpPr>
          <p:cNvPr id="7" name="TextBox 6">
            <a:extLst>
              <a:ext uri="{FF2B5EF4-FFF2-40B4-BE49-F238E27FC236}">
                <a16:creationId xmlns:a16="http://schemas.microsoft.com/office/drawing/2014/main" id="{8822C5FA-1A5E-CDF0-0BE5-C368EE05863B}"/>
              </a:ext>
              <a:ext uri="{C183D7F6-B498-43B3-948B-1728B52AA6E4}">
                <adec:decorative xmlns:adec="http://schemas.microsoft.com/office/drawing/2017/decorative" val="1"/>
              </a:ext>
            </a:extLst>
          </p:cNvPr>
          <p:cNvSpPr txBox="1"/>
          <p:nvPr/>
        </p:nvSpPr>
        <p:spPr>
          <a:xfrm>
            <a:off x="1923564" y="4079500"/>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(+3pp)</a:t>
            </a:r>
          </a:p>
        </p:txBody>
      </p:sp>
      <p:sp>
        <p:nvSpPr>
          <p:cNvPr id="8" name="TextBox 7">
            <a:extLst>
              <a:ext uri="{FF2B5EF4-FFF2-40B4-BE49-F238E27FC236}">
                <a16:creationId xmlns:a16="http://schemas.microsoft.com/office/drawing/2014/main" id="{412A872B-DE43-3837-B488-B148D7431F8A}"/>
              </a:ext>
              <a:ext uri="{C183D7F6-B498-43B3-948B-1728B52AA6E4}">
                <adec:decorative xmlns:adec="http://schemas.microsoft.com/office/drawing/2017/decorative" val="1"/>
              </a:ext>
            </a:extLst>
          </p:cNvPr>
          <p:cNvSpPr txBox="1"/>
          <p:nvPr/>
        </p:nvSpPr>
        <p:spPr>
          <a:xfrm>
            <a:off x="1912771" y="5034368"/>
            <a:ext cx="562975"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chemeClr val="tx1">
                    <a:lumMod val="75000"/>
                    <a:lumOff val="25000"/>
                  </a:schemeClr>
                </a:solidFill>
              </a:rPr>
              <a:t>(-1pp</a:t>
            </a:r>
            <a:r>
              <a:rPr kumimoji="0" lang="en-GB" sz="1100" b="0" i="0" u="none" strike="noStrike" kern="1200" cap="none" spc="0" normalizeH="0" baseline="0" noProof="0">
                <a:ln>
                  <a:noFill/>
                </a:ln>
                <a:solidFill>
                  <a:schemeClr val="bg1">
                    <a:lumMod val="50000"/>
                  </a:schemeClr>
                </a:solidFill>
                <a:effectLst/>
                <a:uLnTx/>
                <a:uFillTx/>
                <a:latin typeface="Arial" panose="020B0604020202020204"/>
                <a:ea typeface="+mn-ea"/>
                <a:cs typeface="+mn-cs"/>
              </a:rPr>
              <a:t>)</a:t>
            </a:r>
          </a:p>
        </p:txBody>
      </p:sp>
      <p:sp>
        <p:nvSpPr>
          <p:cNvPr id="10" name="TextBox 9">
            <a:extLst>
              <a:ext uri="{FF2B5EF4-FFF2-40B4-BE49-F238E27FC236}">
                <a16:creationId xmlns:a16="http://schemas.microsoft.com/office/drawing/2014/main" id="{309C3E9B-BEBE-3609-CC5B-F039869A5185}"/>
              </a:ext>
            </a:extLst>
          </p:cNvPr>
          <p:cNvSpPr txBox="1"/>
          <p:nvPr/>
        </p:nvSpPr>
        <p:spPr>
          <a:xfrm>
            <a:off x="4057323" y="2582538"/>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(+3pp)</a:t>
            </a:r>
          </a:p>
        </p:txBody>
      </p:sp>
      <p:sp>
        <p:nvSpPr>
          <p:cNvPr id="11" name="TextBox 10">
            <a:extLst>
              <a:ext uri="{FF2B5EF4-FFF2-40B4-BE49-F238E27FC236}">
                <a16:creationId xmlns:a16="http://schemas.microsoft.com/office/drawing/2014/main" id="{E9D9213B-2925-9B26-5AAF-20C1C652590A}"/>
              </a:ext>
            </a:extLst>
          </p:cNvPr>
          <p:cNvSpPr txBox="1"/>
          <p:nvPr/>
        </p:nvSpPr>
        <p:spPr>
          <a:xfrm>
            <a:off x="4024462" y="3927271"/>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(-2pp)</a:t>
            </a:r>
          </a:p>
        </p:txBody>
      </p:sp>
      <p:sp>
        <p:nvSpPr>
          <p:cNvPr id="12" name="TextBox 11">
            <a:extLst>
              <a:ext uri="{FF2B5EF4-FFF2-40B4-BE49-F238E27FC236}">
                <a16:creationId xmlns:a16="http://schemas.microsoft.com/office/drawing/2014/main" id="{F912690B-031C-59F4-E01D-4811E4B25514}"/>
              </a:ext>
            </a:extLst>
          </p:cNvPr>
          <p:cNvSpPr txBox="1"/>
          <p:nvPr/>
        </p:nvSpPr>
        <p:spPr>
          <a:xfrm>
            <a:off x="4005226" y="4973596"/>
            <a:ext cx="562975"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chemeClr val="tx1">
                    <a:lumMod val="75000"/>
                    <a:lumOff val="25000"/>
                  </a:schemeClr>
                </a:solidFill>
              </a:rPr>
              <a:t>(-2pp)</a:t>
            </a:r>
          </a:p>
        </p:txBody>
      </p:sp>
      <p:cxnSp>
        <p:nvCxnSpPr>
          <p:cNvPr id="36" name="Straight Connector 35">
            <a:extLst>
              <a:ext uri="{FF2B5EF4-FFF2-40B4-BE49-F238E27FC236}">
                <a16:creationId xmlns:a16="http://schemas.microsoft.com/office/drawing/2014/main" id="{031E6163-535C-4241-AA61-570E87B0A327}"/>
              </a:ext>
              <a:ext uri="{C183D7F6-B498-43B3-948B-1728B52AA6E4}">
                <adec:decorative xmlns:adec="http://schemas.microsoft.com/office/drawing/2017/decorative" val="1"/>
              </a:ext>
            </a:extLst>
          </p:cNvPr>
          <p:cNvCxnSpPr>
            <a:cxnSpLocks/>
          </p:cNvCxnSpPr>
          <p:nvPr/>
        </p:nvCxnSpPr>
        <p:spPr>
          <a:xfrm>
            <a:off x="6096000" y="952507"/>
            <a:ext cx="0" cy="481964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A9FDBE02-07B5-3945-6510-710E3607AA5E}"/>
              </a:ext>
              <a:ext uri="{C183D7F6-B498-43B3-948B-1728B52AA6E4}">
                <adec:decorative xmlns:adec="http://schemas.microsoft.com/office/drawing/2017/decorative" val="1"/>
              </a:ext>
            </a:extLst>
          </p:cNvPr>
          <p:cNvSpPr txBox="1"/>
          <p:nvPr/>
        </p:nvSpPr>
        <p:spPr>
          <a:xfrm>
            <a:off x="6495024" y="862079"/>
            <a:ext cx="5014030" cy="923330"/>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b="1">
                <a:solidFill>
                  <a:srgbClr val="5C5B5A"/>
                </a:solidFill>
                <a:latin typeface="Arial"/>
              </a:rPr>
              <a:t>A</a:t>
            </a:r>
            <a:r>
              <a:rPr kumimoji="0" lang="en-GB" sz="1500" b="1" i="0" u="none" strike="noStrike" kern="1200" cap="none" spc="0" normalizeH="0" baseline="0" noProof="0">
                <a:ln>
                  <a:noFill/>
                </a:ln>
                <a:solidFill>
                  <a:srgbClr val="5C5B5A"/>
                </a:solidFill>
                <a:effectLst/>
                <a:uLnTx/>
                <a:uFillTx/>
                <a:latin typeface="Arial"/>
                <a:ea typeface="+mn-ea"/>
                <a:cs typeface="+mn-cs"/>
              </a:rPr>
              <a:t>round half of respondents in Greater Manchester say they would be able to afford to pay an unexpected, but necessary, expense of £850. This is slightly lower than those who could afford to in January</a:t>
            </a:r>
            <a:r>
              <a:rPr lang="en-GB" sz="1500" b="1">
                <a:solidFill>
                  <a:srgbClr val="5C5B5A"/>
                </a:solidFill>
                <a:latin typeface="Arial"/>
              </a:rPr>
              <a:t>.</a:t>
            </a:r>
            <a:endParaRPr kumimoji="0" lang="en-GB" sz="1500" b="1" i="0" u="none" strike="noStrike" kern="1200" cap="none" spc="0" normalizeH="0" baseline="0" noProof="0">
              <a:ln>
                <a:noFill/>
              </a:ln>
              <a:solidFill>
                <a:srgbClr val="5C5B5A"/>
              </a:solidFill>
              <a:effectLst/>
              <a:uLnTx/>
              <a:uFillTx/>
              <a:latin typeface="Arial"/>
              <a:ea typeface="+mn-ea"/>
              <a:cs typeface="+mn-cs"/>
            </a:endParaRPr>
          </a:p>
        </p:txBody>
      </p:sp>
      <p:graphicFrame>
        <p:nvGraphicFramePr>
          <p:cNvPr id="21" name="Chart 20" descr="Stacked bar chart showing proportion of respondents who think they can afford an unexpected, but necessary, expense of £850. 49% of Greater Manchester residents say they would be able to afford this, compared to 55% of the GB average.">
            <a:extLst>
              <a:ext uri="{FF2B5EF4-FFF2-40B4-BE49-F238E27FC236}">
                <a16:creationId xmlns:a16="http://schemas.microsoft.com/office/drawing/2014/main" id="{47B9C819-0D2F-48EA-A8D2-2DD7A0B9C16B}"/>
              </a:ext>
            </a:extLst>
          </p:cNvPr>
          <p:cNvGraphicFramePr/>
          <p:nvPr>
            <p:extLst>
              <p:ext uri="{D42A27DB-BD31-4B8C-83A1-F6EECF244321}">
                <p14:modId xmlns:p14="http://schemas.microsoft.com/office/powerpoint/2010/main" val="1266912697"/>
              </p:ext>
            </p:extLst>
          </p:nvPr>
        </p:nvGraphicFramePr>
        <p:xfrm>
          <a:off x="6473229" y="1794789"/>
          <a:ext cx="5080718" cy="4437972"/>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a:extLst>
              <a:ext uri="{FF2B5EF4-FFF2-40B4-BE49-F238E27FC236}">
                <a16:creationId xmlns:a16="http://schemas.microsoft.com/office/drawing/2014/main" id="{8007C0F0-2BC5-4B64-CB6C-9343036C76BA}"/>
              </a:ext>
              <a:ext uri="{C183D7F6-B498-43B3-948B-1728B52AA6E4}">
                <adec:decorative xmlns:adec="http://schemas.microsoft.com/office/drawing/2017/decorative" val="1"/>
              </a:ext>
            </a:extLst>
          </p:cNvPr>
          <p:cNvSpPr txBox="1"/>
          <p:nvPr/>
        </p:nvSpPr>
        <p:spPr>
          <a:xfrm>
            <a:off x="7116515" y="5618044"/>
            <a:ext cx="4228046" cy="36933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rgbClr val="515151"/>
                </a:solidFill>
                <a:effectLst/>
                <a:latin typeface="Arial" panose="020B0604020202020204" pitchFamily="34" charset="0"/>
                <a:ea typeface="Calibri" panose="020F0502020204030204" pitchFamily="34" charset="0"/>
                <a:cs typeface="Arial" panose="020B0604020202020204" pitchFamily="34" charset="0"/>
              </a:rPr>
              <a:t>Could your household afford to pay an unexpected, but necessary, expense of £850? </a:t>
            </a:r>
            <a:endParaRPr kumimoji="0" lang="en-GB" sz="1050" b="1" i="0" u="none" strike="noStrike" kern="1200" cap="none" spc="0" normalizeH="0" baseline="0" noProof="0">
              <a:ln>
                <a:noFill/>
              </a:ln>
              <a:solidFill>
                <a:srgbClr val="5C5B5A"/>
              </a:solidFill>
              <a:effectLst/>
              <a:uLnTx/>
              <a:uFillTx/>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CBD46A26-4C48-3831-A9B9-6FEAF35D3857}"/>
              </a:ext>
            </a:extLst>
          </p:cNvPr>
          <p:cNvSpPr txBox="1"/>
          <p:nvPr/>
        </p:nvSpPr>
        <p:spPr>
          <a:xfrm>
            <a:off x="7908393" y="2844148"/>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(-4pp)</a:t>
            </a:r>
          </a:p>
        </p:txBody>
      </p:sp>
      <p:sp>
        <p:nvSpPr>
          <p:cNvPr id="14" name="TextBox 13">
            <a:extLst>
              <a:ext uri="{FF2B5EF4-FFF2-40B4-BE49-F238E27FC236}">
                <a16:creationId xmlns:a16="http://schemas.microsoft.com/office/drawing/2014/main" id="{EF89A0AC-FBB8-ADE8-9133-EF2C0543C469}"/>
              </a:ext>
            </a:extLst>
          </p:cNvPr>
          <p:cNvSpPr txBox="1"/>
          <p:nvPr/>
        </p:nvSpPr>
        <p:spPr>
          <a:xfrm>
            <a:off x="7926025" y="4400373"/>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(+1pp)</a:t>
            </a:r>
          </a:p>
        </p:txBody>
      </p:sp>
      <p:sp>
        <p:nvSpPr>
          <p:cNvPr id="17" name="TextBox 16">
            <a:extLst>
              <a:ext uri="{FF2B5EF4-FFF2-40B4-BE49-F238E27FC236}">
                <a16:creationId xmlns:a16="http://schemas.microsoft.com/office/drawing/2014/main" id="{AC7623CD-8F3F-9DC1-3425-9D562FD2C8B0}"/>
              </a:ext>
            </a:extLst>
          </p:cNvPr>
          <p:cNvSpPr txBox="1"/>
          <p:nvPr/>
        </p:nvSpPr>
        <p:spPr>
          <a:xfrm>
            <a:off x="7908392" y="5092987"/>
            <a:ext cx="699230"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lang="en-US" sz="1200" b="0" i="0" u="none" strike="noStrike" kern="1200" baseline="0">
                <a:solidFill>
                  <a:prstClr val="black">
                    <a:lumMod val="75000"/>
                    <a:lumOff val="25000"/>
                  </a:prstClr>
                </a:solidFill>
                <a:latin typeface="+mn-lt"/>
                <a:ea typeface="+mn-ea"/>
                <a:cs typeface="+mn-cs"/>
              </a:defRPr>
            </a:pPr>
            <a:r>
              <a:rPr lang="en-GB" sz="1200">
                <a:solidFill>
                  <a:prstClr val="black">
                    <a:lumMod val="75000"/>
                    <a:lumOff val="25000"/>
                  </a:prstClr>
                </a:solidFill>
              </a:rPr>
              <a:t>(+2pp)</a:t>
            </a:r>
          </a:p>
        </p:txBody>
      </p:sp>
      <p:sp>
        <p:nvSpPr>
          <p:cNvPr id="23" name="TextBox 22">
            <a:extLst>
              <a:ext uri="{FF2B5EF4-FFF2-40B4-BE49-F238E27FC236}">
                <a16:creationId xmlns:a16="http://schemas.microsoft.com/office/drawing/2014/main" id="{803F54CD-F2D5-7DF3-974F-DD4443D1093E}"/>
              </a:ext>
            </a:extLst>
          </p:cNvPr>
          <p:cNvSpPr txBox="1"/>
          <p:nvPr/>
        </p:nvSpPr>
        <p:spPr>
          <a:xfrm>
            <a:off x="10104188" y="2844148"/>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(+2pp)</a:t>
            </a:r>
          </a:p>
        </p:txBody>
      </p:sp>
      <p:sp>
        <p:nvSpPr>
          <p:cNvPr id="25" name="TextBox 24">
            <a:extLst>
              <a:ext uri="{FF2B5EF4-FFF2-40B4-BE49-F238E27FC236}">
                <a16:creationId xmlns:a16="http://schemas.microsoft.com/office/drawing/2014/main" id="{295183D9-F8B3-704F-D2BC-5ED131A2197C}"/>
              </a:ext>
            </a:extLst>
          </p:cNvPr>
          <p:cNvSpPr txBox="1"/>
          <p:nvPr/>
        </p:nvSpPr>
        <p:spPr>
          <a:xfrm>
            <a:off x="10104188" y="4430856"/>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(+1pp)</a:t>
            </a:r>
          </a:p>
        </p:txBody>
      </p:sp>
      <p:sp>
        <p:nvSpPr>
          <p:cNvPr id="26" name="TextBox 25">
            <a:extLst>
              <a:ext uri="{FF2B5EF4-FFF2-40B4-BE49-F238E27FC236}">
                <a16:creationId xmlns:a16="http://schemas.microsoft.com/office/drawing/2014/main" id="{6C03959F-1CE5-6395-BCDE-E02749659505}"/>
              </a:ext>
            </a:extLst>
          </p:cNvPr>
          <p:cNvSpPr txBox="1"/>
          <p:nvPr/>
        </p:nvSpPr>
        <p:spPr>
          <a:xfrm>
            <a:off x="10120216" y="5096619"/>
            <a:ext cx="562976"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200" b="0" i="0" u="none" strike="noStrike" kern="1200" baseline="0">
                <a:solidFill>
                  <a:schemeClr val="tx1">
                    <a:lumMod val="75000"/>
                    <a:lumOff val="25000"/>
                  </a:schemeClr>
                </a:solidFill>
                <a:latin typeface="+mn-lt"/>
                <a:ea typeface="+mn-ea"/>
                <a:cs typeface="+mn-cs"/>
              </a:defRPr>
            </a:pPr>
            <a:r>
              <a:rPr lang="en-GB" sz="1200">
                <a:solidFill>
                  <a:schemeClr val="tx1">
                    <a:lumMod val="75000"/>
                    <a:lumOff val="25000"/>
                  </a:schemeClr>
                </a:solidFill>
              </a:rPr>
              <a:t>(-5pp)</a:t>
            </a:r>
          </a:p>
        </p:txBody>
      </p:sp>
      <p:sp>
        <p:nvSpPr>
          <p:cNvPr id="24" name="TextBox 23">
            <a:extLst>
              <a:ext uri="{FF2B5EF4-FFF2-40B4-BE49-F238E27FC236}">
                <a16:creationId xmlns:a16="http://schemas.microsoft.com/office/drawing/2014/main" id="{A9F89644-4975-4B58-9644-D0A8F1196A35}"/>
              </a:ext>
              <a:ext uri="{C183D7F6-B498-43B3-948B-1728B52AA6E4}">
                <adec:decorative xmlns:adec="http://schemas.microsoft.com/office/drawing/2017/decorative" val="1"/>
              </a:ext>
            </a:extLst>
          </p:cNvPr>
          <p:cNvSpPr txBox="1"/>
          <p:nvPr/>
        </p:nvSpPr>
        <p:spPr>
          <a:xfrm>
            <a:off x="4433278" y="6085960"/>
            <a:ext cx="3325445" cy="16927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solidFill>
                  <a:srgbClr val="5C5B5A"/>
                </a:solidFill>
                <a:latin typeface="Arial"/>
              </a:rPr>
              <a:t>Figures in brackets show change since Dec (S5)</a:t>
            </a:r>
            <a:endParaRPr kumimoji="0" lang="en-GB" sz="1100" i="0" u="none" strike="noStrike" kern="1200" cap="none" spc="0" normalizeH="0" baseline="0" noProof="0">
              <a:ln>
                <a:noFill/>
              </a:ln>
              <a:solidFill>
                <a:srgbClr val="5C5B5A"/>
              </a:solidFill>
              <a:effectLst/>
              <a:uLnTx/>
              <a:uFillTx/>
              <a:latin typeface="Arial"/>
              <a:ea typeface="+mn-ea"/>
              <a:cs typeface="+mn-cs"/>
            </a:endParaRPr>
          </a:p>
        </p:txBody>
      </p:sp>
      <p:sp>
        <p:nvSpPr>
          <p:cNvPr id="4" name="Footer Placeholder 4">
            <a:extLst>
              <a:ext uri="{FF2B5EF4-FFF2-40B4-BE49-F238E27FC236}">
                <a16:creationId xmlns:a16="http://schemas.microsoft.com/office/drawing/2014/main" id="{0EE3193C-01AB-23CE-6D66-EA7B65FAF880}"/>
              </a:ext>
            </a:extLst>
          </p:cNvPr>
          <p:cNvSpPr txBox="1">
            <a:spLocks/>
          </p:cNvSpPr>
          <p:nvPr/>
        </p:nvSpPr>
        <p:spPr>
          <a:xfrm>
            <a:off x="391549" y="6353526"/>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CL1. In view of the general economic situation, do you think you will be able to save any money in the next 12 months? CL2. Could your household afford to pay an unexpected, but necessary, expense of £850?  All data is from Survey 6. ONS data was published on 10</a:t>
            </a:r>
            <a:r>
              <a:rPr kumimoji="0" lang="en-GB" sz="1000" b="0" i="0" u="none" strike="noStrike" kern="1200" cap="none" spc="0" normalizeH="0" baseline="30000" noProof="0">
                <a:ln>
                  <a:noFill/>
                </a:ln>
                <a:solidFill>
                  <a:srgbClr val="FFFFFF">
                    <a:lumMod val="50000"/>
                  </a:srgbClr>
                </a:solidFill>
                <a:effectLst/>
                <a:uLnTx/>
                <a:uFillTx/>
                <a:latin typeface="Arial"/>
                <a:ea typeface="+mn-ea"/>
                <a:cs typeface="Arial" panose="020B0604020202020204" pitchFamily="34" charset="0"/>
              </a:rPr>
              <a:t>th</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March 2023. Unweighted base: All respondents, 1767 </a:t>
            </a:r>
            <a:endParaRPr kumimoji="0" lang="en-GB" sz="10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16" name="Slide Number Placeholder 4">
            <a:extLst>
              <a:ext uri="{FF2B5EF4-FFF2-40B4-BE49-F238E27FC236}">
                <a16:creationId xmlns:a16="http://schemas.microsoft.com/office/drawing/2014/main" id="{EBAE657D-8304-4178-B97B-8A92D1C82592}"/>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4525864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D7628161-6134-2C5A-CA62-22CDAB69C204}"/>
              </a:ext>
            </a:extLst>
          </p:cNvPr>
          <p:cNvSpPr txBox="1">
            <a:spLocks noGrp="1"/>
          </p:cNvSpPr>
          <p:nvPr>
            <p:ph type="title" idx="4294967295"/>
          </p:nvPr>
        </p:nvSpPr>
        <p:spPr>
          <a:xfrm>
            <a:off x="357094" y="202775"/>
            <a:ext cx="10515600" cy="307777"/>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lvl1pPr>
              <a:lnSpc>
                <a:spcPct val="100000"/>
              </a:lnSpc>
              <a:spcBef>
                <a:spcPts val="0"/>
              </a:spcBef>
              <a:buNone/>
              <a:defRPr sz="2000" b="1">
                <a:solidFill>
                  <a:srgbClr val="5C5B5A"/>
                </a:solidFill>
                <a:latin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5C5B5A"/>
                </a:solidFill>
                <a:effectLst/>
                <a:uLnTx/>
                <a:uFillTx/>
                <a:latin typeface="Arial"/>
                <a:ea typeface="+mn-ea"/>
                <a:cs typeface="+mn-cs"/>
              </a:rPr>
              <a:t>Summary: Household costs</a:t>
            </a:r>
          </a:p>
        </p:txBody>
      </p:sp>
      <p:sp>
        <p:nvSpPr>
          <p:cNvPr id="2" name="TextBox 1">
            <a:extLst>
              <a:ext uri="{FF2B5EF4-FFF2-40B4-BE49-F238E27FC236}">
                <a16:creationId xmlns:a16="http://schemas.microsoft.com/office/drawing/2014/main" id="{1F836A7F-5C8A-56B7-194E-2FC0CC2FF4A1}"/>
              </a:ext>
              <a:ext uri="{C183D7F6-B498-43B3-948B-1728B52AA6E4}">
                <adec:decorative xmlns:adec="http://schemas.microsoft.com/office/drawing/2017/decorative" val="1"/>
              </a:ext>
            </a:extLst>
          </p:cNvPr>
          <p:cNvSpPr txBox="1"/>
          <p:nvPr/>
        </p:nvSpPr>
        <p:spPr>
          <a:xfrm>
            <a:off x="615820" y="763441"/>
            <a:ext cx="4955647" cy="69249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a:ln>
                  <a:noFill/>
                </a:ln>
                <a:solidFill>
                  <a:srgbClr val="5C5B5A"/>
                </a:solidFill>
                <a:effectLst/>
                <a:uLnTx/>
                <a:uFillTx/>
                <a:latin typeface="Arial"/>
                <a:ea typeface="+mn-ea"/>
                <a:cs typeface="+mn-cs"/>
              </a:rPr>
              <a:t>More than half of Greater Manchester respondents say it is difficult to afford their energy costs, a similar figure compared to January (53%)</a:t>
            </a:r>
          </a:p>
        </p:txBody>
      </p:sp>
      <p:graphicFrame>
        <p:nvGraphicFramePr>
          <p:cNvPr id="5" name="Chart 4" descr="Stacked bar chart showing proportion of respondents who find it difficult to afford their energy costs. 55% of Greater Manchester residents say they find it diffuclt, compared to 48% of the GB average.">
            <a:extLst>
              <a:ext uri="{FF2B5EF4-FFF2-40B4-BE49-F238E27FC236}">
                <a16:creationId xmlns:a16="http://schemas.microsoft.com/office/drawing/2014/main" id="{A9DAF9C3-2FE9-A7AC-21BB-5E1291BDA2B6}"/>
              </a:ext>
            </a:extLst>
          </p:cNvPr>
          <p:cNvGraphicFramePr/>
          <p:nvPr>
            <p:extLst>
              <p:ext uri="{D42A27DB-BD31-4B8C-83A1-F6EECF244321}">
                <p14:modId xmlns:p14="http://schemas.microsoft.com/office/powerpoint/2010/main" val="1516748721"/>
              </p:ext>
            </p:extLst>
          </p:nvPr>
        </p:nvGraphicFramePr>
        <p:xfrm>
          <a:off x="398147" y="1503799"/>
          <a:ext cx="9464038" cy="4711686"/>
        </p:xfrm>
        <a:graphic>
          <a:graphicData uri="http://schemas.openxmlformats.org/drawingml/2006/chart">
            <c:chart xmlns:c="http://schemas.openxmlformats.org/drawingml/2006/chart" xmlns:r="http://schemas.openxmlformats.org/officeDocument/2006/relationships" r:id="rId3"/>
          </a:graphicData>
        </a:graphic>
      </p:graphicFrame>
      <p:sp>
        <p:nvSpPr>
          <p:cNvPr id="40" name="TextBox 39">
            <a:extLst>
              <a:ext uri="{FF2B5EF4-FFF2-40B4-BE49-F238E27FC236}">
                <a16:creationId xmlns:a16="http://schemas.microsoft.com/office/drawing/2014/main" id="{1126D96D-9B70-4DCD-37D1-FDE52974AE21}"/>
              </a:ext>
            </a:extLst>
          </p:cNvPr>
          <p:cNvSpPr txBox="1"/>
          <p:nvPr/>
        </p:nvSpPr>
        <p:spPr>
          <a:xfrm>
            <a:off x="2029398" y="1634296"/>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(-1pp)</a:t>
            </a:r>
          </a:p>
        </p:txBody>
      </p:sp>
      <p:sp>
        <p:nvSpPr>
          <p:cNvPr id="41" name="TextBox 40">
            <a:extLst>
              <a:ext uri="{FF2B5EF4-FFF2-40B4-BE49-F238E27FC236}">
                <a16:creationId xmlns:a16="http://schemas.microsoft.com/office/drawing/2014/main" id="{B1010D6E-86C0-7221-DC56-37F036658D01}"/>
              </a:ext>
            </a:extLst>
          </p:cNvPr>
          <p:cNvSpPr txBox="1"/>
          <p:nvPr/>
        </p:nvSpPr>
        <p:spPr>
          <a:xfrm>
            <a:off x="2002242" y="2508605"/>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rgbClr val="5C5B5A"/>
                </a:solidFill>
                <a:latin typeface="Arial" panose="020B0604020202020204"/>
              </a:rPr>
              <a:t>(-</a:t>
            </a:r>
            <a:r>
              <a:rPr kumimoji="0" lang="en-GB" sz="1100" b="0" i="0" u="none" strike="noStrike" kern="1200" cap="none" spc="0" normalizeH="0" baseline="0" noProof="0">
                <a:ln>
                  <a:noFill/>
                </a:ln>
                <a:solidFill>
                  <a:srgbClr val="5C5B5A"/>
                </a:solidFill>
                <a:effectLst/>
                <a:uLnTx/>
                <a:uFillTx/>
                <a:latin typeface="Arial" panose="020B0604020202020204"/>
                <a:ea typeface="+mn-ea"/>
                <a:cs typeface="+mn-cs"/>
              </a:rPr>
              <a:t>2pp)</a:t>
            </a:r>
          </a:p>
        </p:txBody>
      </p:sp>
      <p:sp>
        <p:nvSpPr>
          <p:cNvPr id="42" name="TextBox 41">
            <a:extLst>
              <a:ext uri="{FF2B5EF4-FFF2-40B4-BE49-F238E27FC236}">
                <a16:creationId xmlns:a16="http://schemas.microsoft.com/office/drawing/2014/main" id="{F8D4CB73-7E8F-06DD-1C16-71454C7141F3}"/>
              </a:ext>
            </a:extLst>
          </p:cNvPr>
          <p:cNvSpPr txBox="1"/>
          <p:nvPr/>
        </p:nvSpPr>
        <p:spPr>
          <a:xfrm>
            <a:off x="2029399" y="3716194"/>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5C5B5A"/>
                </a:solidFill>
                <a:effectLst/>
                <a:uLnTx/>
                <a:uFillTx/>
                <a:latin typeface="Arial" panose="020B0604020202020204"/>
                <a:ea typeface="+mn-ea"/>
                <a:cs typeface="+mn-cs"/>
              </a:rPr>
              <a:t>(+4pp)</a:t>
            </a:r>
          </a:p>
        </p:txBody>
      </p:sp>
      <p:sp>
        <p:nvSpPr>
          <p:cNvPr id="43" name="TextBox 42">
            <a:extLst>
              <a:ext uri="{FF2B5EF4-FFF2-40B4-BE49-F238E27FC236}">
                <a16:creationId xmlns:a16="http://schemas.microsoft.com/office/drawing/2014/main" id="{652BC732-DD78-F22A-38C9-69FCB799CE82}"/>
              </a:ext>
            </a:extLst>
          </p:cNvPr>
          <p:cNvSpPr txBox="1"/>
          <p:nvPr/>
        </p:nvSpPr>
        <p:spPr>
          <a:xfrm>
            <a:off x="2058985" y="4724541"/>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(-1pp)</a:t>
            </a:r>
          </a:p>
        </p:txBody>
      </p:sp>
      <p:sp>
        <p:nvSpPr>
          <p:cNvPr id="44" name="TextBox 43">
            <a:extLst>
              <a:ext uri="{FF2B5EF4-FFF2-40B4-BE49-F238E27FC236}">
                <a16:creationId xmlns:a16="http://schemas.microsoft.com/office/drawing/2014/main" id="{7AAEC6D8-1888-2043-7AA1-6236C5315EDC}"/>
              </a:ext>
            </a:extLst>
          </p:cNvPr>
          <p:cNvSpPr txBox="1"/>
          <p:nvPr/>
        </p:nvSpPr>
        <p:spPr>
          <a:xfrm>
            <a:off x="2402351" y="4928452"/>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5C5B5A"/>
                </a:solidFill>
                <a:effectLst/>
                <a:uLnTx/>
                <a:uFillTx/>
                <a:latin typeface="Arial" panose="020B0604020202020204"/>
                <a:ea typeface="+mn-ea"/>
                <a:cs typeface="+mn-cs"/>
              </a:rPr>
              <a:t>(+/-0pp)</a:t>
            </a:r>
          </a:p>
        </p:txBody>
      </p:sp>
      <p:sp>
        <p:nvSpPr>
          <p:cNvPr id="39" name="Right Brace 38">
            <a:extLst>
              <a:ext uri="{FF2B5EF4-FFF2-40B4-BE49-F238E27FC236}">
                <a16:creationId xmlns:a16="http://schemas.microsoft.com/office/drawing/2014/main" id="{38883717-9E81-D249-D83A-CB9F6F0952FA}"/>
              </a:ext>
              <a:ext uri="{C183D7F6-B498-43B3-948B-1728B52AA6E4}">
                <adec:decorative xmlns:adec="http://schemas.microsoft.com/office/drawing/2017/decorative" val="1"/>
              </a:ext>
            </a:extLst>
          </p:cNvPr>
          <p:cNvSpPr/>
          <p:nvPr/>
        </p:nvSpPr>
        <p:spPr>
          <a:xfrm>
            <a:off x="2903470" y="2989191"/>
            <a:ext cx="179766" cy="1927299"/>
          </a:xfrm>
          <a:prstGeom prst="rightBrace">
            <a:avLst>
              <a:gd name="adj1" fmla="val 54487"/>
              <a:gd name="adj2" fmla="val 49265"/>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38" name="TextBox 37">
            <a:extLst>
              <a:ext uri="{FF2B5EF4-FFF2-40B4-BE49-F238E27FC236}">
                <a16:creationId xmlns:a16="http://schemas.microsoft.com/office/drawing/2014/main" id="{DB4991D2-7387-3891-63D5-6C2F3DD56E8B}"/>
              </a:ext>
              <a:ext uri="{C183D7F6-B498-43B3-948B-1728B52AA6E4}">
                <adec:decorative xmlns:adec="http://schemas.microsoft.com/office/drawing/2017/decorative" val="1"/>
              </a:ext>
            </a:extLst>
          </p:cNvPr>
          <p:cNvSpPr txBox="1"/>
          <p:nvPr/>
        </p:nvSpPr>
        <p:spPr>
          <a:xfrm>
            <a:off x="2958850" y="3845118"/>
            <a:ext cx="781636"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55</a:t>
            </a:r>
            <a:r>
              <a:rPr kumimoji="0" lang="en-GB" sz="1400" b="1" i="0" u="none" strike="noStrike" kern="1200" cap="none" spc="0" normalizeH="0" baseline="0" noProof="0">
                <a:ln>
                  <a:noFill/>
                </a:ln>
                <a:solidFill>
                  <a:srgbClr val="5C5B5A"/>
                </a:solidFill>
                <a:effectLst/>
                <a:uLnTx/>
                <a:uFillTx/>
                <a:latin typeface="Arial"/>
                <a:ea typeface="+mn-ea"/>
                <a:cs typeface="+mn-cs"/>
              </a:rPr>
              <a:t>%</a:t>
            </a:r>
          </a:p>
        </p:txBody>
      </p:sp>
      <p:sp>
        <p:nvSpPr>
          <p:cNvPr id="45" name="TextBox 44">
            <a:extLst>
              <a:ext uri="{FF2B5EF4-FFF2-40B4-BE49-F238E27FC236}">
                <a16:creationId xmlns:a16="http://schemas.microsoft.com/office/drawing/2014/main" id="{2A60AB09-958A-8FD8-D3BD-439D795F68F9}"/>
              </a:ext>
            </a:extLst>
          </p:cNvPr>
          <p:cNvSpPr txBox="1"/>
          <p:nvPr/>
        </p:nvSpPr>
        <p:spPr>
          <a:xfrm>
            <a:off x="3929165" y="1634296"/>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(+1pp)</a:t>
            </a:r>
          </a:p>
        </p:txBody>
      </p:sp>
      <p:sp>
        <p:nvSpPr>
          <p:cNvPr id="46" name="TextBox 45">
            <a:extLst>
              <a:ext uri="{FF2B5EF4-FFF2-40B4-BE49-F238E27FC236}">
                <a16:creationId xmlns:a16="http://schemas.microsoft.com/office/drawing/2014/main" id="{58280CF9-12DF-30EC-1759-4F98DB5BB36E}"/>
              </a:ext>
            </a:extLst>
          </p:cNvPr>
          <p:cNvSpPr txBox="1"/>
          <p:nvPr/>
        </p:nvSpPr>
        <p:spPr>
          <a:xfrm>
            <a:off x="3931238" y="2553725"/>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5C5B5A"/>
                </a:solidFill>
                <a:effectLst/>
                <a:uLnTx/>
                <a:uFillTx/>
                <a:latin typeface="Arial" panose="020B0604020202020204"/>
                <a:ea typeface="+mn-ea"/>
                <a:cs typeface="+mn-cs"/>
              </a:rPr>
              <a:t>(+1pp)</a:t>
            </a:r>
          </a:p>
        </p:txBody>
      </p:sp>
      <p:sp>
        <p:nvSpPr>
          <p:cNvPr id="47" name="TextBox 46">
            <a:extLst>
              <a:ext uri="{FF2B5EF4-FFF2-40B4-BE49-F238E27FC236}">
                <a16:creationId xmlns:a16="http://schemas.microsoft.com/office/drawing/2014/main" id="{D502BB16-43FC-4FAB-C779-4A681C1ADDA4}"/>
              </a:ext>
            </a:extLst>
          </p:cNvPr>
          <p:cNvSpPr txBox="1"/>
          <p:nvPr/>
        </p:nvSpPr>
        <p:spPr>
          <a:xfrm>
            <a:off x="3893395" y="3802238"/>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5C5B5A"/>
                </a:solidFill>
                <a:effectLst/>
                <a:uLnTx/>
                <a:uFillTx/>
                <a:latin typeface="Arial" panose="020B0604020202020204"/>
                <a:ea typeface="+mn-ea"/>
                <a:cs typeface="+mn-cs"/>
              </a:rPr>
              <a:t>(+/-0pp)</a:t>
            </a:r>
          </a:p>
        </p:txBody>
      </p:sp>
      <p:sp>
        <p:nvSpPr>
          <p:cNvPr id="48" name="TextBox 47">
            <a:extLst>
              <a:ext uri="{FF2B5EF4-FFF2-40B4-BE49-F238E27FC236}">
                <a16:creationId xmlns:a16="http://schemas.microsoft.com/office/drawing/2014/main" id="{0C4DFCD1-B1BA-E35E-0A27-05721EBD17CB}"/>
              </a:ext>
            </a:extLst>
          </p:cNvPr>
          <p:cNvSpPr txBox="1"/>
          <p:nvPr/>
        </p:nvSpPr>
        <p:spPr>
          <a:xfrm>
            <a:off x="3878970" y="4705362"/>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(+/-0pp)</a:t>
            </a:r>
          </a:p>
        </p:txBody>
      </p:sp>
      <p:sp>
        <p:nvSpPr>
          <p:cNvPr id="49" name="TextBox 48">
            <a:extLst>
              <a:ext uri="{FF2B5EF4-FFF2-40B4-BE49-F238E27FC236}">
                <a16:creationId xmlns:a16="http://schemas.microsoft.com/office/drawing/2014/main" id="{45D1594D-1B9A-D677-9EC1-E247070E1506}"/>
              </a:ext>
            </a:extLst>
          </p:cNvPr>
          <p:cNvSpPr txBox="1"/>
          <p:nvPr/>
        </p:nvSpPr>
        <p:spPr>
          <a:xfrm>
            <a:off x="4244315" y="4892349"/>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5C5B5A"/>
                </a:solidFill>
                <a:effectLst/>
                <a:uLnTx/>
                <a:uFillTx/>
                <a:latin typeface="Arial" panose="020B0604020202020204"/>
                <a:ea typeface="+mn-ea"/>
                <a:cs typeface="+mn-cs"/>
              </a:rPr>
              <a:t>(-4pp)</a:t>
            </a:r>
          </a:p>
        </p:txBody>
      </p:sp>
      <p:sp>
        <p:nvSpPr>
          <p:cNvPr id="53" name="Right Brace 52">
            <a:extLst>
              <a:ext uri="{FF2B5EF4-FFF2-40B4-BE49-F238E27FC236}">
                <a16:creationId xmlns:a16="http://schemas.microsoft.com/office/drawing/2014/main" id="{6D4FD416-4CF2-9188-BE50-1B86BB1A868F}"/>
              </a:ext>
              <a:ext uri="{C183D7F6-B498-43B3-948B-1728B52AA6E4}">
                <adec:decorative xmlns:adec="http://schemas.microsoft.com/office/drawing/2017/decorative" val="1"/>
              </a:ext>
            </a:extLst>
          </p:cNvPr>
          <p:cNvSpPr/>
          <p:nvPr/>
        </p:nvSpPr>
        <p:spPr>
          <a:xfrm>
            <a:off x="4777705" y="3157802"/>
            <a:ext cx="178688" cy="1716204"/>
          </a:xfrm>
          <a:prstGeom prst="rightBrace">
            <a:avLst>
              <a:gd name="adj1" fmla="val 54487"/>
              <a:gd name="adj2" fmla="val 49265"/>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52" name="TextBox 51">
            <a:extLst>
              <a:ext uri="{FF2B5EF4-FFF2-40B4-BE49-F238E27FC236}">
                <a16:creationId xmlns:a16="http://schemas.microsoft.com/office/drawing/2014/main" id="{0B53126E-1D32-70E6-8496-A2F2D3A6A520}"/>
              </a:ext>
              <a:ext uri="{C183D7F6-B498-43B3-948B-1728B52AA6E4}">
                <adec:decorative xmlns:adec="http://schemas.microsoft.com/office/drawing/2017/decorative" val="1"/>
              </a:ext>
            </a:extLst>
          </p:cNvPr>
          <p:cNvSpPr txBox="1"/>
          <p:nvPr/>
        </p:nvSpPr>
        <p:spPr>
          <a:xfrm>
            <a:off x="4859545" y="3885099"/>
            <a:ext cx="781636"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rgbClr val="5C5B5A"/>
                </a:solidFill>
                <a:latin typeface="Arial"/>
              </a:rPr>
              <a:t>48</a:t>
            </a:r>
            <a:r>
              <a:rPr kumimoji="0" lang="en-GB" sz="1400" b="1" i="0" u="none" strike="noStrike" kern="1200" cap="none" spc="0" normalizeH="0" baseline="0" noProof="0" dirty="0">
                <a:ln>
                  <a:noFill/>
                </a:ln>
                <a:solidFill>
                  <a:srgbClr val="5C5B5A"/>
                </a:solidFill>
                <a:effectLst/>
                <a:uLnTx/>
                <a:uFillTx/>
                <a:latin typeface="Arial"/>
                <a:ea typeface="+mn-ea"/>
                <a:cs typeface="+mn-cs"/>
              </a:rPr>
              <a:t>%</a:t>
            </a:r>
          </a:p>
        </p:txBody>
      </p:sp>
      <p:cxnSp>
        <p:nvCxnSpPr>
          <p:cNvPr id="62" name="Straight Connector 61">
            <a:extLst>
              <a:ext uri="{FF2B5EF4-FFF2-40B4-BE49-F238E27FC236}">
                <a16:creationId xmlns:a16="http://schemas.microsoft.com/office/drawing/2014/main" id="{6C34AF17-13F9-4793-BA95-52566122CD0D}"/>
              </a:ext>
              <a:ext uri="{C183D7F6-B498-43B3-948B-1728B52AA6E4}">
                <adec:decorative xmlns:adec="http://schemas.microsoft.com/office/drawing/2017/decorative" val="1"/>
              </a:ext>
            </a:extLst>
          </p:cNvPr>
          <p:cNvCxnSpPr>
            <a:cxnSpLocks/>
          </p:cNvCxnSpPr>
          <p:nvPr/>
        </p:nvCxnSpPr>
        <p:spPr>
          <a:xfrm>
            <a:off x="5710894" y="930526"/>
            <a:ext cx="0" cy="450033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2955D23B-2CD0-CDA2-3C2B-9BBD74FF1FA3}"/>
              </a:ext>
              <a:ext uri="{C183D7F6-B498-43B3-948B-1728B52AA6E4}">
                <adec:decorative xmlns:adec="http://schemas.microsoft.com/office/drawing/2017/decorative" val="1"/>
              </a:ext>
            </a:extLst>
          </p:cNvPr>
          <p:cNvSpPr txBox="1"/>
          <p:nvPr/>
        </p:nvSpPr>
        <p:spPr>
          <a:xfrm>
            <a:off x="6163922" y="763441"/>
            <a:ext cx="5746316" cy="69249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b="1">
                <a:solidFill>
                  <a:srgbClr val="5C5B5A"/>
                </a:solidFill>
                <a:latin typeface="Arial"/>
              </a:rPr>
              <a:t>Over</a:t>
            </a:r>
            <a:r>
              <a:rPr kumimoji="0" lang="en-GB" sz="1500" b="1" i="0" u="none" strike="noStrike" kern="1200" cap="none" spc="0" normalizeH="0" baseline="0" noProof="0">
                <a:ln>
                  <a:noFill/>
                </a:ln>
                <a:solidFill>
                  <a:srgbClr val="5C5B5A"/>
                </a:solidFill>
                <a:effectLst/>
                <a:uLnTx/>
                <a:uFillTx/>
                <a:latin typeface="Arial"/>
                <a:ea typeface="+mn-ea"/>
                <a:cs typeface="+mn-cs"/>
              </a:rPr>
              <a:t> half of renters and over </a:t>
            </a:r>
            <a:r>
              <a:rPr lang="en-GB" sz="1500" b="1">
                <a:solidFill>
                  <a:srgbClr val="5C5B5A"/>
                </a:solidFill>
                <a:latin typeface="Arial"/>
              </a:rPr>
              <a:t>a</a:t>
            </a:r>
            <a:r>
              <a:rPr kumimoji="0" lang="en-GB" sz="1500" b="1" i="0" u="none" strike="noStrike" kern="1200" cap="none" spc="0" normalizeH="0" baseline="0" noProof="0">
                <a:ln>
                  <a:noFill/>
                </a:ln>
                <a:solidFill>
                  <a:srgbClr val="5C5B5A"/>
                </a:solidFill>
                <a:effectLst/>
                <a:uLnTx/>
                <a:uFillTx/>
                <a:latin typeface="Arial"/>
                <a:ea typeface="+mn-ea"/>
                <a:cs typeface="+mn-cs"/>
              </a:rPr>
              <a:t> third of mortgage </a:t>
            </a:r>
            <a:r>
              <a:rPr lang="en-GB" sz="1500" b="1">
                <a:solidFill>
                  <a:srgbClr val="5C5B5A"/>
                </a:solidFill>
                <a:latin typeface="Arial"/>
              </a:rPr>
              <a:t>holders in Greater Manchester </a:t>
            </a:r>
            <a:r>
              <a:rPr kumimoji="0" lang="en-GB" sz="1500" b="1" i="0" u="none" strike="noStrike" kern="1200" cap="none" spc="0" normalizeH="0" baseline="0" noProof="0">
                <a:ln>
                  <a:noFill/>
                </a:ln>
                <a:solidFill>
                  <a:srgbClr val="5C5B5A"/>
                </a:solidFill>
                <a:effectLst/>
                <a:uLnTx/>
                <a:uFillTx/>
                <a:latin typeface="Arial"/>
                <a:ea typeface="+mn-ea"/>
                <a:cs typeface="+mn-cs"/>
              </a:rPr>
              <a:t>say it is difficult to afford these costs. These figures have risen slightly since January (33% and 49%)</a:t>
            </a:r>
          </a:p>
        </p:txBody>
      </p:sp>
      <p:graphicFrame>
        <p:nvGraphicFramePr>
          <p:cNvPr id="51" name="Chart 50" descr="Stacked bar chart showing proportion of respondents who find it difficult to afford their rent or mortgage. 35% of Greater Manchester mortgage holders find it difficult, compared to 27% of the national average. 53% of Greater Manchester renters find it difficult, compared to 36% of the national average.">
            <a:extLst>
              <a:ext uri="{FF2B5EF4-FFF2-40B4-BE49-F238E27FC236}">
                <a16:creationId xmlns:a16="http://schemas.microsoft.com/office/drawing/2014/main" id="{89A6104C-28DA-DCCA-94D9-037B5FBFCC15}"/>
              </a:ext>
            </a:extLst>
          </p:cNvPr>
          <p:cNvGraphicFramePr/>
          <p:nvPr>
            <p:extLst>
              <p:ext uri="{D42A27DB-BD31-4B8C-83A1-F6EECF244321}">
                <p14:modId xmlns:p14="http://schemas.microsoft.com/office/powerpoint/2010/main" val="3283571149"/>
              </p:ext>
            </p:extLst>
          </p:nvPr>
        </p:nvGraphicFramePr>
        <p:xfrm>
          <a:off x="6162691" y="1503799"/>
          <a:ext cx="5481223" cy="4711686"/>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a:extLst>
              <a:ext uri="{FF2B5EF4-FFF2-40B4-BE49-F238E27FC236}">
                <a16:creationId xmlns:a16="http://schemas.microsoft.com/office/drawing/2014/main" id="{D5955370-1099-48D0-E778-6C4E85C23AA2}"/>
              </a:ext>
            </a:extLst>
          </p:cNvPr>
          <p:cNvSpPr txBox="1"/>
          <p:nvPr/>
        </p:nvSpPr>
        <p:spPr>
          <a:xfrm>
            <a:off x="6579132" y="1933351"/>
            <a:ext cx="633507"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(+/0pp)</a:t>
            </a:r>
          </a:p>
        </p:txBody>
      </p:sp>
      <p:sp>
        <p:nvSpPr>
          <p:cNvPr id="12" name="TextBox 11">
            <a:extLst>
              <a:ext uri="{FF2B5EF4-FFF2-40B4-BE49-F238E27FC236}">
                <a16:creationId xmlns:a16="http://schemas.microsoft.com/office/drawing/2014/main" id="{4FB8B6D1-8738-4E35-7388-31AEB829CEE2}"/>
              </a:ext>
            </a:extLst>
          </p:cNvPr>
          <p:cNvSpPr txBox="1"/>
          <p:nvPr/>
        </p:nvSpPr>
        <p:spPr>
          <a:xfrm>
            <a:off x="6596764" y="3077658"/>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5C5B5A"/>
                </a:solidFill>
                <a:effectLst/>
                <a:uLnTx/>
                <a:uFillTx/>
                <a:latin typeface="Arial" panose="020B0604020202020204"/>
                <a:ea typeface="+mn-ea"/>
                <a:cs typeface="+mn-cs"/>
              </a:rPr>
              <a:t>(-1pp)</a:t>
            </a:r>
          </a:p>
        </p:txBody>
      </p:sp>
      <p:sp>
        <p:nvSpPr>
          <p:cNvPr id="13" name="TextBox 12">
            <a:extLst>
              <a:ext uri="{FF2B5EF4-FFF2-40B4-BE49-F238E27FC236}">
                <a16:creationId xmlns:a16="http://schemas.microsoft.com/office/drawing/2014/main" id="{1BF1D39D-0C53-6A82-E914-52C68B30D497}"/>
              </a:ext>
            </a:extLst>
          </p:cNvPr>
          <p:cNvSpPr txBox="1"/>
          <p:nvPr/>
        </p:nvSpPr>
        <p:spPr>
          <a:xfrm>
            <a:off x="6613798" y="4371205"/>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5C5B5A"/>
                </a:solidFill>
                <a:effectLst/>
                <a:uLnTx/>
                <a:uFillTx/>
                <a:latin typeface="Arial" panose="020B0604020202020204"/>
                <a:ea typeface="+mn-ea"/>
                <a:cs typeface="+mn-cs"/>
              </a:rPr>
              <a:t>(+4pp)</a:t>
            </a:r>
          </a:p>
        </p:txBody>
      </p:sp>
      <p:sp>
        <p:nvSpPr>
          <p:cNvPr id="14" name="TextBox 13">
            <a:extLst>
              <a:ext uri="{FF2B5EF4-FFF2-40B4-BE49-F238E27FC236}">
                <a16:creationId xmlns:a16="http://schemas.microsoft.com/office/drawing/2014/main" id="{F25F1523-7318-BA8B-A8D2-A91FC5D5BAB8}"/>
              </a:ext>
            </a:extLst>
          </p:cNvPr>
          <p:cNvSpPr txBox="1"/>
          <p:nvPr/>
        </p:nvSpPr>
        <p:spPr>
          <a:xfrm>
            <a:off x="6708848" y="4774682"/>
            <a:ext cx="545342"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schemeClr val="bg1"/>
                </a:solidFill>
                <a:effectLst/>
                <a:uLnTx/>
                <a:uFillTx/>
                <a:latin typeface="Arial" panose="020B0604020202020204"/>
                <a:ea typeface="+mn-ea"/>
                <a:cs typeface="+mn-cs"/>
              </a:rPr>
              <a:t>(-2pp)</a:t>
            </a:r>
          </a:p>
        </p:txBody>
      </p:sp>
      <p:sp>
        <p:nvSpPr>
          <p:cNvPr id="15" name="TextBox 14">
            <a:extLst>
              <a:ext uri="{FF2B5EF4-FFF2-40B4-BE49-F238E27FC236}">
                <a16:creationId xmlns:a16="http://schemas.microsoft.com/office/drawing/2014/main" id="{51AA84CA-A532-8F6B-04F5-E924F0675F6F}"/>
              </a:ext>
            </a:extLst>
          </p:cNvPr>
          <p:cNvSpPr txBox="1"/>
          <p:nvPr/>
        </p:nvSpPr>
        <p:spPr>
          <a:xfrm>
            <a:off x="6915051" y="4979384"/>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5C5B5A"/>
                </a:solidFill>
                <a:effectLst/>
                <a:uLnTx/>
                <a:uFillTx/>
                <a:latin typeface="Arial" panose="020B0604020202020204"/>
                <a:ea typeface="+mn-ea"/>
                <a:cs typeface="+mn-cs"/>
              </a:rPr>
              <a:t>(-1pp)</a:t>
            </a:r>
          </a:p>
        </p:txBody>
      </p:sp>
      <p:sp>
        <p:nvSpPr>
          <p:cNvPr id="57" name="Right Brace 56">
            <a:extLst>
              <a:ext uri="{FF2B5EF4-FFF2-40B4-BE49-F238E27FC236}">
                <a16:creationId xmlns:a16="http://schemas.microsoft.com/office/drawing/2014/main" id="{4CFFB640-7DFF-79F4-32B0-14225082DD68}"/>
              </a:ext>
              <a:ext uri="{C183D7F6-B498-43B3-948B-1728B52AA6E4}">
                <adec:decorative xmlns:adec="http://schemas.microsoft.com/office/drawing/2017/decorative" val="1"/>
              </a:ext>
            </a:extLst>
          </p:cNvPr>
          <p:cNvSpPr/>
          <p:nvPr/>
        </p:nvSpPr>
        <p:spPr>
          <a:xfrm rot="10800000">
            <a:off x="6337958" y="3817908"/>
            <a:ext cx="166053" cy="1183210"/>
          </a:xfrm>
          <a:prstGeom prst="rightBrace">
            <a:avLst>
              <a:gd name="adj1" fmla="val 54487"/>
              <a:gd name="adj2" fmla="val 49265"/>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56" name="TextBox 55">
            <a:extLst>
              <a:ext uri="{FF2B5EF4-FFF2-40B4-BE49-F238E27FC236}">
                <a16:creationId xmlns:a16="http://schemas.microsoft.com/office/drawing/2014/main" id="{35C7A082-DA52-EF44-DEFE-4FCB1F106B05}"/>
              </a:ext>
              <a:ext uri="{C183D7F6-B498-43B3-948B-1728B52AA6E4}">
                <adec:decorative xmlns:adec="http://schemas.microsoft.com/office/drawing/2017/decorative" val="1"/>
              </a:ext>
            </a:extLst>
          </p:cNvPr>
          <p:cNvSpPr txBox="1"/>
          <p:nvPr/>
        </p:nvSpPr>
        <p:spPr>
          <a:xfrm>
            <a:off x="5688524" y="4298367"/>
            <a:ext cx="781636"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C5B5A"/>
                </a:solidFill>
                <a:effectLst/>
                <a:uLnTx/>
                <a:uFillTx/>
                <a:latin typeface="Arial"/>
                <a:ea typeface="+mn-ea"/>
                <a:cs typeface="+mn-cs"/>
              </a:rPr>
              <a:t>35%</a:t>
            </a:r>
          </a:p>
        </p:txBody>
      </p:sp>
      <p:sp>
        <p:nvSpPr>
          <p:cNvPr id="22" name="TextBox 21">
            <a:extLst>
              <a:ext uri="{FF2B5EF4-FFF2-40B4-BE49-F238E27FC236}">
                <a16:creationId xmlns:a16="http://schemas.microsoft.com/office/drawing/2014/main" id="{632D48AD-FD8A-1A19-7714-781A40C32CE1}"/>
              </a:ext>
            </a:extLst>
          </p:cNvPr>
          <p:cNvSpPr txBox="1"/>
          <p:nvPr/>
        </p:nvSpPr>
        <p:spPr>
          <a:xfrm>
            <a:off x="7935047" y="1820212"/>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(+2pp)</a:t>
            </a:r>
          </a:p>
        </p:txBody>
      </p:sp>
      <p:sp>
        <p:nvSpPr>
          <p:cNvPr id="24" name="TextBox 23">
            <a:extLst>
              <a:ext uri="{FF2B5EF4-FFF2-40B4-BE49-F238E27FC236}">
                <a16:creationId xmlns:a16="http://schemas.microsoft.com/office/drawing/2014/main" id="{F2D3742D-7EA1-215C-2157-22C3A9C4BE3F}"/>
              </a:ext>
            </a:extLst>
          </p:cNvPr>
          <p:cNvSpPr txBox="1"/>
          <p:nvPr/>
        </p:nvSpPr>
        <p:spPr>
          <a:xfrm>
            <a:off x="7960659" y="2956526"/>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5C5B5A"/>
                </a:solidFill>
                <a:effectLst/>
                <a:uLnTx/>
                <a:uFillTx/>
                <a:latin typeface="Arial" panose="020B0604020202020204"/>
                <a:ea typeface="+mn-ea"/>
                <a:cs typeface="+mn-cs"/>
              </a:rPr>
              <a:t>(+</a:t>
            </a:r>
            <a:r>
              <a:rPr lang="en-GB" sz="1100" dirty="0">
                <a:solidFill>
                  <a:srgbClr val="5C5B5A"/>
                </a:solidFill>
                <a:latin typeface="Arial" panose="020B0604020202020204"/>
              </a:rPr>
              <a:t>3</a:t>
            </a:r>
            <a:r>
              <a:rPr kumimoji="0" lang="en-GB" sz="1100" b="0" i="0" u="none" strike="noStrike" kern="1200" cap="none" spc="0" normalizeH="0" baseline="0" noProof="0" dirty="0">
                <a:ln>
                  <a:noFill/>
                </a:ln>
                <a:solidFill>
                  <a:srgbClr val="5C5B5A"/>
                </a:solidFill>
                <a:effectLst/>
                <a:uLnTx/>
                <a:uFillTx/>
                <a:latin typeface="Arial" panose="020B0604020202020204"/>
                <a:ea typeface="+mn-ea"/>
                <a:cs typeface="+mn-cs"/>
              </a:rPr>
              <a:t>pp)</a:t>
            </a:r>
          </a:p>
        </p:txBody>
      </p:sp>
      <p:sp>
        <p:nvSpPr>
          <p:cNvPr id="26" name="TextBox 25">
            <a:extLst>
              <a:ext uri="{FF2B5EF4-FFF2-40B4-BE49-F238E27FC236}">
                <a16:creationId xmlns:a16="http://schemas.microsoft.com/office/drawing/2014/main" id="{F22C125E-14E0-2AA6-1826-D50EFA9E5016}"/>
              </a:ext>
            </a:extLst>
          </p:cNvPr>
          <p:cNvSpPr txBox="1"/>
          <p:nvPr/>
        </p:nvSpPr>
        <p:spPr>
          <a:xfrm>
            <a:off x="7914175" y="4214407"/>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5C5B5A"/>
                </a:solidFill>
                <a:effectLst/>
                <a:uLnTx/>
                <a:uFillTx/>
                <a:latin typeface="Arial" panose="020B0604020202020204"/>
                <a:ea typeface="+mn-ea"/>
                <a:cs typeface="+mn-cs"/>
              </a:rPr>
              <a:t>(+/-0pp)</a:t>
            </a:r>
          </a:p>
        </p:txBody>
      </p:sp>
      <p:sp>
        <p:nvSpPr>
          <p:cNvPr id="28" name="TextBox 27">
            <a:extLst>
              <a:ext uri="{FF2B5EF4-FFF2-40B4-BE49-F238E27FC236}">
                <a16:creationId xmlns:a16="http://schemas.microsoft.com/office/drawing/2014/main" id="{64944AD8-41A3-2C61-6A54-1DF75E211DD0}"/>
              </a:ext>
            </a:extLst>
          </p:cNvPr>
          <p:cNvSpPr txBox="1"/>
          <p:nvPr/>
        </p:nvSpPr>
        <p:spPr>
          <a:xfrm>
            <a:off x="8111519" y="4502010"/>
            <a:ext cx="545342"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chemeClr val="bg1"/>
                </a:solidFill>
                <a:effectLst/>
                <a:uLnTx/>
                <a:uFillTx/>
                <a:latin typeface="Arial" panose="020B0604020202020204"/>
                <a:ea typeface="+mn-ea"/>
                <a:cs typeface="+mn-cs"/>
              </a:rPr>
              <a:t>(-1pp)</a:t>
            </a:r>
          </a:p>
        </p:txBody>
      </p:sp>
      <p:sp>
        <p:nvSpPr>
          <p:cNvPr id="34" name="TextBox 33">
            <a:extLst>
              <a:ext uri="{FF2B5EF4-FFF2-40B4-BE49-F238E27FC236}">
                <a16:creationId xmlns:a16="http://schemas.microsoft.com/office/drawing/2014/main" id="{27ACFCD5-4F57-B254-4BE2-4EFBF1FDB180}"/>
              </a:ext>
            </a:extLst>
          </p:cNvPr>
          <p:cNvSpPr txBox="1"/>
          <p:nvPr/>
        </p:nvSpPr>
        <p:spPr>
          <a:xfrm>
            <a:off x="8003138" y="4905487"/>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5C5B5A"/>
                </a:solidFill>
                <a:effectLst/>
                <a:uLnTx/>
                <a:uFillTx/>
                <a:latin typeface="Arial" panose="020B0604020202020204"/>
                <a:ea typeface="+mn-ea"/>
                <a:cs typeface="+mn-cs"/>
              </a:rPr>
              <a:t>(+6pp)</a:t>
            </a:r>
          </a:p>
        </p:txBody>
      </p:sp>
      <p:sp>
        <p:nvSpPr>
          <p:cNvPr id="31" name="TextBox 30">
            <a:extLst>
              <a:ext uri="{FF2B5EF4-FFF2-40B4-BE49-F238E27FC236}">
                <a16:creationId xmlns:a16="http://schemas.microsoft.com/office/drawing/2014/main" id="{6E594EA5-C6A5-42C4-886C-CA86D0288506}"/>
              </a:ext>
              <a:ext uri="{C183D7F6-B498-43B3-948B-1728B52AA6E4}">
                <adec:decorative xmlns:adec="http://schemas.microsoft.com/office/drawing/2017/decorative" val="1"/>
              </a:ext>
            </a:extLst>
          </p:cNvPr>
          <p:cNvSpPr txBox="1"/>
          <p:nvPr/>
        </p:nvSpPr>
        <p:spPr>
          <a:xfrm>
            <a:off x="7214168" y="4153812"/>
            <a:ext cx="661040"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C5B5A"/>
                </a:solidFill>
                <a:effectLst/>
                <a:uLnTx/>
                <a:uFillTx/>
                <a:latin typeface="Arial"/>
                <a:ea typeface="+mn-ea"/>
                <a:cs typeface="+mn-cs"/>
              </a:rPr>
              <a:t>27%</a:t>
            </a:r>
          </a:p>
        </p:txBody>
      </p:sp>
      <p:cxnSp>
        <p:nvCxnSpPr>
          <p:cNvPr id="7" name="Straight Connector 6">
            <a:extLst>
              <a:ext uri="{FF2B5EF4-FFF2-40B4-BE49-F238E27FC236}">
                <a16:creationId xmlns:a16="http://schemas.microsoft.com/office/drawing/2014/main" id="{D05544B0-BA7A-899B-BEF7-9A02B63C1B75}"/>
              </a:ext>
              <a:ext uri="{C183D7F6-B498-43B3-948B-1728B52AA6E4}">
                <adec:decorative xmlns:adec="http://schemas.microsoft.com/office/drawing/2017/decorative" val="1"/>
              </a:ext>
            </a:extLst>
          </p:cNvPr>
          <p:cNvCxnSpPr>
            <a:cxnSpLocks/>
          </p:cNvCxnSpPr>
          <p:nvPr/>
        </p:nvCxnSpPr>
        <p:spPr>
          <a:xfrm>
            <a:off x="8903302" y="1536021"/>
            <a:ext cx="0" cy="353896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78AA2DFB-42B1-122C-9C32-EC40DC773F06}"/>
              </a:ext>
            </a:extLst>
          </p:cNvPr>
          <p:cNvSpPr txBox="1"/>
          <p:nvPr/>
        </p:nvSpPr>
        <p:spPr>
          <a:xfrm>
            <a:off x="9286177" y="1826527"/>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(-2pp)</a:t>
            </a:r>
          </a:p>
        </p:txBody>
      </p:sp>
      <p:sp>
        <p:nvSpPr>
          <p:cNvPr id="18" name="TextBox 17">
            <a:extLst>
              <a:ext uri="{FF2B5EF4-FFF2-40B4-BE49-F238E27FC236}">
                <a16:creationId xmlns:a16="http://schemas.microsoft.com/office/drawing/2014/main" id="{0B41AB7E-515E-CC4D-7EC9-84F3396BF183}"/>
              </a:ext>
            </a:extLst>
          </p:cNvPr>
          <p:cNvSpPr txBox="1"/>
          <p:nvPr/>
        </p:nvSpPr>
        <p:spPr>
          <a:xfrm>
            <a:off x="9302416" y="2713302"/>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5C5B5A"/>
                </a:solidFill>
                <a:effectLst/>
                <a:uLnTx/>
                <a:uFillTx/>
                <a:latin typeface="Arial" panose="020B0604020202020204"/>
                <a:ea typeface="+mn-ea"/>
                <a:cs typeface="+mn-cs"/>
              </a:rPr>
              <a:t>(-4pp)</a:t>
            </a:r>
          </a:p>
        </p:txBody>
      </p:sp>
      <p:sp>
        <p:nvSpPr>
          <p:cNvPr id="19" name="TextBox 18">
            <a:extLst>
              <a:ext uri="{FF2B5EF4-FFF2-40B4-BE49-F238E27FC236}">
                <a16:creationId xmlns:a16="http://schemas.microsoft.com/office/drawing/2014/main" id="{47D3F321-0C3A-D655-36F3-C5F387A228E9}"/>
              </a:ext>
            </a:extLst>
          </p:cNvPr>
          <p:cNvSpPr txBox="1"/>
          <p:nvPr/>
        </p:nvSpPr>
        <p:spPr>
          <a:xfrm>
            <a:off x="9329688" y="3888884"/>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5C5B5A"/>
                </a:solidFill>
                <a:effectLst/>
                <a:uLnTx/>
                <a:uFillTx/>
                <a:latin typeface="Arial" panose="020B0604020202020204"/>
                <a:ea typeface="+mn-ea"/>
                <a:cs typeface="+mn-cs"/>
              </a:rPr>
              <a:t>(+2pp)</a:t>
            </a:r>
          </a:p>
        </p:txBody>
      </p:sp>
      <p:sp>
        <p:nvSpPr>
          <p:cNvPr id="20" name="TextBox 19">
            <a:extLst>
              <a:ext uri="{FF2B5EF4-FFF2-40B4-BE49-F238E27FC236}">
                <a16:creationId xmlns:a16="http://schemas.microsoft.com/office/drawing/2014/main" id="{21EDFDC6-A982-BE44-7B22-EA8E72013C9B}"/>
              </a:ext>
            </a:extLst>
          </p:cNvPr>
          <p:cNvSpPr txBox="1"/>
          <p:nvPr/>
        </p:nvSpPr>
        <p:spPr>
          <a:xfrm>
            <a:off x="9258095" y="4789909"/>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(+2pp)</a:t>
            </a:r>
          </a:p>
        </p:txBody>
      </p:sp>
      <p:sp>
        <p:nvSpPr>
          <p:cNvPr id="21" name="TextBox 20">
            <a:extLst>
              <a:ext uri="{FF2B5EF4-FFF2-40B4-BE49-F238E27FC236}">
                <a16:creationId xmlns:a16="http://schemas.microsoft.com/office/drawing/2014/main" id="{32A074A5-F09D-D3F4-402F-15C3FB439908}"/>
              </a:ext>
            </a:extLst>
          </p:cNvPr>
          <p:cNvSpPr txBox="1"/>
          <p:nvPr/>
        </p:nvSpPr>
        <p:spPr>
          <a:xfrm>
            <a:off x="9584203" y="4961641"/>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5C5B5A"/>
                </a:solidFill>
                <a:effectLst/>
                <a:uLnTx/>
                <a:uFillTx/>
                <a:latin typeface="Arial" panose="020B0604020202020204"/>
                <a:ea typeface="+mn-ea"/>
                <a:cs typeface="+mn-cs"/>
              </a:rPr>
              <a:t>(+/-0pp)</a:t>
            </a:r>
          </a:p>
        </p:txBody>
      </p:sp>
      <p:sp>
        <p:nvSpPr>
          <p:cNvPr id="6" name="Right Brace 5">
            <a:extLst>
              <a:ext uri="{FF2B5EF4-FFF2-40B4-BE49-F238E27FC236}">
                <a16:creationId xmlns:a16="http://schemas.microsoft.com/office/drawing/2014/main" id="{EA956604-756F-ADD8-A1A2-A6B9BFC570DA}"/>
              </a:ext>
              <a:ext uri="{C183D7F6-B498-43B3-948B-1728B52AA6E4}">
                <adec:decorative xmlns:adec="http://schemas.microsoft.com/office/drawing/2017/decorative" val="1"/>
              </a:ext>
            </a:extLst>
          </p:cNvPr>
          <p:cNvSpPr/>
          <p:nvPr/>
        </p:nvSpPr>
        <p:spPr>
          <a:xfrm>
            <a:off x="9964288" y="3077659"/>
            <a:ext cx="139609" cy="1869358"/>
          </a:xfrm>
          <a:prstGeom prst="rightBrace">
            <a:avLst>
              <a:gd name="adj1" fmla="val 54487"/>
              <a:gd name="adj2" fmla="val 49265"/>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3" name="TextBox 2">
            <a:extLst>
              <a:ext uri="{FF2B5EF4-FFF2-40B4-BE49-F238E27FC236}">
                <a16:creationId xmlns:a16="http://schemas.microsoft.com/office/drawing/2014/main" id="{103C28D7-0DAC-B2BC-7402-312E46D4BEF2}"/>
              </a:ext>
              <a:ext uri="{C183D7F6-B498-43B3-948B-1728B52AA6E4}">
                <adec:decorative xmlns:adec="http://schemas.microsoft.com/office/drawing/2017/decorative" val="1"/>
              </a:ext>
            </a:extLst>
          </p:cNvPr>
          <p:cNvSpPr txBox="1"/>
          <p:nvPr/>
        </p:nvSpPr>
        <p:spPr>
          <a:xfrm>
            <a:off x="10003411" y="3892486"/>
            <a:ext cx="661040"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53%</a:t>
            </a:r>
          </a:p>
        </p:txBody>
      </p:sp>
      <p:sp>
        <p:nvSpPr>
          <p:cNvPr id="23" name="TextBox 22">
            <a:extLst>
              <a:ext uri="{FF2B5EF4-FFF2-40B4-BE49-F238E27FC236}">
                <a16:creationId xmlns:a16="http://schemas.microsoft.com/office/drawing/2014/main" id="{C448CFD6-0F43-FC23-1F2C-F4A33524FBD2}"/>
              </a:ext>
            </a:extLst>
          </p:cNvPr>
          <p:cNvSpPr txBox="1"/>
          <p:nvPr/>
        </p:nvSpPr>
        <p:spPr>
          <a:xfrm>
            <a:off x="10644211" y="1699994"/>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(-4pp)</a:t>
            </a:r>
          </a:p>
        </p:txBody>
      </p:sp>
      <p:sp>
        <p:nvSpPr>
          <p:cNvPr id="25" name="TextBox 24">
            <a:extLst>
              <a:ext uri="{FF2B5EF4-FFF2-40B4-BE49-F238E27FC236}">
                <a16:creationId xmlns:a16="http://schemas.microsoft.com/office/drawing/2014/main" id="{6D663B1E-54FC-8206-ECCA-10322425B913}"/>
              </a:ext>
            </a:extLst>
          </p:cNvPr>
          <p:cNvSpPr txBox="1"/>
          <p:nvPr/>
        </p:nvSpPr>
        <p:spPr>
          <a:xfrm>
            <a:off x="10651347" y="2635159"/>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5C5B5A"/>
                </a:solidFill>
                <a:effectLst/>
                <a:uLnTx/>
                <a:uFillTx/>
                <a:latin typeface="Arial" panose="020B0604020202020204"/>
                <a:ea typeface="+mn-ea"/>
                <a:cs typeface="+mn-cs"/>
              </a:rPr>
              <a:t>(-1pp)</a:t>
            </a:r>
          </a:p>
        </p:txBody>
      </p:sp>
      <p:sp>
        <p:nvSpPr>
          <p:cNvPr id="27" name="TextBox 26">
            <a:extLst>
              <a:ext uri="{FF2B5EF4-FFF2-40B4-BE49-F238E27FC236}">
                <a16:creationId xmlns:a16="http://schemas.microsoft.com/office/drawing/2014/main" id="{A40B6DEF-BD30-6D9F-89EA-310EF2977A93}"/>
              </a:ext>
            </a:extLst>
          </p:cNvPr>
          <p:cNvSpPr txBox="1"/>
          <p:nvPr/>
        </p:nvSpPr>
        <p:spPr>
          <a:xfrm>
            <a:off x="10640281" y="3754294"/>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5C5B5A"/>
                </a:solidFill>
                <a:effectLst/>
                <a:uLnTx/>
                <a:uFillTx/>
                <a:latin typeface="Arial" panose="020B0604020202020204"/>
                <a:ea typeface="+mn-ea"/>
                <a:cs typeface="+mn-cs"/>
              </a:rPr>
              <a:t>(+/-0pp)</a:t>
            </a:r>
          </a:p>
        </p:txBody>
      </p:sp>
      <p:sp>
        <p:nvSpPr>
          <p:cNvPr id="29" name="TextBox 28">
            <a:extLst>
              <a:ext uri="{FF2B5EF4-FFF2-40B4-BE49-F238E27FC236}">
                <a16:creationId xmlns:a16="http://schemas.microsoft.com/office/drawing/2014/main" id="{286E205D-08E0-0028-F1D7-5FF331EA1F1D}"/>
              </a:ext>
            </a:extLst>
          </p:cNvPr>
          <p:cNvSpPr txBox="1"/>
          <p:nvPr/>
        </p:nvSpPr>
        <p:spPr>
          <a:xfrm>
            <a:off x="10613878" y="4425322"/>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(+4pp)</a:t>
            </a:r>
          </a:p>
        </p:txBody>
      </p:sp>
      <p:sp>
        <p:nvSpPr>
          <p:cNvPr id="35" name="TextBox 34">
            <a:extLst>
              <a:ext uri="{FF2B5EF4-FFF2-40B4-BE49-F238E27FC236}">
                <a16:creationId xmlns:a16="http://schemas.microsoft.com/office/drawing/2014/main" id="{E2028CFD-69FD-5D85-2952-12ACA7D10884}"/>
              </a:ext>
            </a:extLst>
          </p:cNvPr>
          <p:cNvSpPr txBox="1"/>
          <p:nvPr/>
        </p:nvSpPr>
        <p:spPr>
          <a:xfrm>
            <a:off x="10686613" y="4873429"/>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5C5B5A"/>
                </a:solidFill>
                <a:effectLst/>
                <a:uLnTx/>
                <a:uFillTx/>
                <a:latin typeface="Arial" panose="020B0604020202020204"/>
                <a:ea typeface="+mn-ea"/>
                <a:cs typeface="+mn-cs"/>
              </a:rPr>
              <a:t>(-5pp)</a:t>
            </a:r>
          </a:p>
        </p:txBody>
      </p:sp>
      <p:sp>
        <p:nvSpPr>
          <p:cNvPr id="55" name="Right Brace 54">
            <a:extLst>
              <a:ext uri="{FF2B5EF4-FFF2-40B4-BE49-F238E27FC236}">
                <a16:creationId xmlns:a16="http://schemas.microsoft.com/office/drawing/2014/main" id="{7411652B-6FF3-19F4-198A-EA7CBA96C1C4}"/>
              </a:ext>
              <a:ext uri="{C183D7F6-B498-43B3-948B-1728B52AA6E4}">
                <adec:decorative xmlns:adec="http://schemas.microsoft.com/office/drawing/2017/decorative" val="1"/>
              </a:ext>
            </a:extLst>
          </p:cNvPr>
          <p:cNvSpPr/>
          <p:nvPr/>
        </p:nvSpPr>
        <p:spPr>
          <a:xfrm>
            <a:off x="11327182" y="3157803"/>
            <a:ext cx="158800" cy="1507504"/>
          </a:xfrm>
          <a:prstGeom prst="rightBrace">
            <a:avLst>
              <a:gd name="adj1" fmla="val 54487"/>
              <a:gd name="adj2" fmla="val 49265"/>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32" name="TextBox 31">
            <a:extLst>
              <a:ext uri="{FF2B5EF4-FFF2-40B4-BE49-F238E27FC236}">
                <a16:creationId xmlns:a16="http://schemas.microsoft.com/office/drawing/2014/main" id="{63B17615-EB70-470A-A5B0-FC3F65270E14}"/>
              </a:ext>
              <a:ext uri="{C183D7F6-B498-43B3-948B-1728B52AA6E4}">
                <adec:decorative xmlns:adec="http://schemas.microsoft.com/office/drawing/2017/decorative" val="1"/>
              </a:ext>
            </a:extLst>
          </p:cNvPr>
          <p:cNvSpPr txBox="1"/>
          <p:nvPr/>
        </p:nvSpPr>
        <p:spPr>
          <a:xfrm>
            <a:off x="11411244" y="3784834"/>
            <a:ext cx="661040"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36</a:t>
            </a:r>
            <a:r>
              <a:rPr kumimoji="0" lang="en-GB" sz="1400" b="1" i="0" u="none" strike="noStrike" kern="1200" cap="none" spc="0" normalizeH="0" baseline="0" noProof="0">
                <a:ln>
                  <a:noFill/>
                </a:ln>
                <a:solidFill>
                  <a:srgbClr val="5C5B5A"/>
                </a:solidFill>
                <a:effectLst/>
                <a:uLnTx/>
                <a:uFillTx/>
                <a:latin typeface="Arial"/>
                <a:ea typeface="+mn-ea"/>
                <a:cs typeface="+mn-cs"/>
              </a:rPr>
              <a:t>%</a:t>
            </a:r>
          </a:p>
        </p:txBody>
      </p:sp>
      <p:sp>
        <p:nvSpPr>
          <p:cNvPr id="54" name="TextBox 53">
            <a:extLst>
              <a:ext uri="{FF2B5EF4-FFF2-40B4-BE49-F238E27FC236}">
                <a16:creationId xmlns:a16="http://schemas.microsoft.com/office/drawing/2014/main" id="{E2BC1553-711F-4BD6-A609-9F2C1587F966}"/>
              </a:ext>
              <a:ext uri="{C183D7F6-B498-43B3-948B-1728B52AA6E4}">
                <adec:decorative xmlns:adec="http://schemas.microsoft.com/office/drawing/2017/decorative" val="1"/>
              </a:ext>
            </a:extLst>
          </p:cNvPr>
          <p:cNvSpPr txBox="1"/>
          <p:nvPr/>
        </p:nvSpPr>
        <p:spPr>
          <a:xfrm>
            <a:off x="4395534" y="6107173"/>
            <a:ext cx="2911852"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a:solidFill>
                  <a:srgbClr val="5C5B5A"/>
                </a:solidFill>
                <a:latin typeface="Arial"/>
              </a:rPr>
              <a:t>Figures in brackets show change since Dec (S5)</a:t>
            </a:r>
            <a:endParaRPr kumimoji="0" lang="en-GB" sz="1000" i="0" u="none" strike="noStrike" kern="1200" cap="none" spc="0" normalizeH="0" baseline="0" noProof="0">
              <a:ln>
                <a:noFill/>
              </a:ln>
              <a:solidFill>
                <a:srgbClr val="5C5B5A"/>
              </a:solidFill>
              <a:effectLst/>
              <a:uLnTx/>
              <a:uFillTx/>
              <a:latin typeface="Arial"/>
              <a:ea typeface="+mn-ea"/>
              <a:cs typeface="+mn-cs"/>
            </a:endParaRPr>
          </a:p>
        </p:txBody>
      </p:sp>
      <p:sp>
        <p:nvSpPr>
          <p:cNvPr id="4" name="Footer Placeholder 4">
            <a:extLst>
              <a:ext uri="{FF2B5EF4-FFF2-40B4-BE49-F238E27FC236}">
                <a16:creationId xmlns:a16="http://schemas.microsoft.com/office/drawing/2014/main" id="{0EE3193C-01AB-23CE-6D66-EA7B65FAF880}"/>
              </a:ext>
            </a:extLst>
          </p:cNvPr>
          <p:cNvSpPr txBox="1">
            <a:spLocks/>
          </p:cNvSpPr>
          <p:nvPr/>
        </p:nvSpPr>
        <p:spPr>
          <a:xfrm>
            <a:off x="226250" y="6334202"/>
            <a:ext cx="11491261" cy="52787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CL9. How easy or difficult is it to afford the following? Data </a:t>
            </a:r>
            <a:r>
              <a:rPr lang="en-GB" sz="1000">
                <a:solidFill>
                  <a:srgbClr val="FFFFFF">
                    <a:lumMod val="50000"/>
                  </a:srgbClr>
                </a:solidFill>
                <a:latin typeface="Arial"/>
                <a:cs typeface="Arial" panose="020B0604020202020204" pitchFamily="34" charset="0"/>
              </a:rPr>
              <a:t>on energy costs is </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from </a:t>
            </a:r>
            <a:r>
              <a:rPr lang="en-GB" sz="1000">
                <a:solidFill>
                  <a:srgbClr val="FFFFFF">
                    <a:lumMod val="50000"/>
                  </a:srgbClr>
                </a:solidFill>
                <a:latin typeface="Arial"/>
                <a:cs typeface="Arial" panose="020B0604020202020204" pitchFamily="34" charset="0"/>
              </a:rPr>
              <a:t>S</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urvey 6. ONS data was published on 10</a:t>
            </a:r>
            <a:r>
              <a:rPr kumimoji="0" lang="en-GB" sz="1000" b="0" i="0" u="none" strike="noStrike" kern="1200" cap="none" spc="0" normalizeH="0" baseline="30000" noProof="0">
                <a:ln>
                  <a:noFill/>
                </a:ln>
                <a:solidFill>
                  <a:srgbClr val="FFFFFF">
                    <a:lumMod val="50000"/>
                  </a:srgbClr>
                </a:solidFill>
                <a:effectLst/>
                <a:uLnTx/>
                <a:uFillTx/>
                <a:latin typeface="Arial"/>
                <a:ea typeface="+mn-ea"/>
                <a:cs typeface="Arial" panose="020B0604020202020204" pitchFamily="34" charset="0"/>
              </a:rPr>
              <a:t>th</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March 2023.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Unweighted base: 1,767 (All respondents); 469 (</a:t>
            </a:r>
            <a:r>
              <a:rPr lang="en-GB" sz="1000">
                <a:solidFill>
                  <a:srgbClr val="FFFFFF">
                    <a:lumMod val="50000"/>
                  </a:srgbClr>
                </a:solidFill>
                <a:latin typeface="Arial"/>
                <a:cs typeface="Arial" panose="020B0604020202020204" pitchFamily="34" charset="0"/>
              </a:rPr>
              <a:t>Home owners </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who pay mortgage); </a:t>
            </a:r>
            <a:r>
              <a:rPr lang="en-GB" sz="1000">
                <a:solidFill>
                  <a:srgbClr val="FFFFFF">
                    <a:lumMod val="50000"/>
                  </a:srgbClr>
                </a:solidFill>
                <a:latin typeface="Arial"/>
                <a:cs typeface="Arial" panose="020B0604020202020204" pitchFamily="34" charset="0"/>
              </a:rPr>
              <a:t>405</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(Renters)</a:t>
            </a:r>
            <a:endParaRPr kumimoji="0" lang="en-GB" sz="10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16" name="Slide Number Placeholder 4">
            <a:extLst>
              <a:ext uri="{FF2B5EF4-FFF2-40B4-BE49-F238E27FC236}">
                <a16:creationId xmlns:a16="http://schemas.microsoft.com/office/drawing/2014/main" id="{EBAE657D-8304-4178-B97B-8A92D1C82592}"/>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9250168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A5E78C8D-40AF-93C4-95E9-903C38052382}"/>
              </a:ext>
            </a:extLst>
          </p:cNvPr>
          <p:cNvSpPr txBox="1">
            <a:spLocks noGrp="1"/>
          </p:cNvSpPr>
          <p:nvPr>
            <p:ph type="title" idx="4294967295"/>
          </p:nvPr>
        </p:nvSpPr>
        <p:spPr>
          <a:xfrm>
            <a:off x="357094" y="202775"/>
            <a:ext cx="10515600" cy="307777"/>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lvl1pPr>
              <a:lnSpc>
                <a:spcPct val="100000"/>
              </a:lnSpc>
              <a:spcBef>
                <a:spcPts val="0"/>
              </a:spcBef>
              <a:buNone/>
              <a:defRPr sz="2000" b="1">
                <a:solidFill>
                  <a:srgbClr val="5C5B5A"/>
                </a:solidFill>
                <a:latin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5C5B5A"/>
                </a:solidFill>
                <a:effectLst/>
                <a:uLnTx/>
                <a:uFillTx/>
                <a:latin typeface="Arial"/>
                <a:ea typeface="+mn-ea"/>
                <a:cs typeface="+mn-cs"/>
              </a:rPr>
              <a:t>Summary: Borrowing money</a:t>
            </a:r>
          </a:p>
        </p:txBody>
      </p:sp>
      <p:sp>
        <p:nvSpPr>
          <p:cNvPr id="15" name="TextBox 14">
            <a:extLst>
              <a:ext uri="{FF2B5EF4-FFF2-40B4-BE49-F238E27FC236}">
                <a16:creationId xmlns:a16="http://schemas.microsoft.com/office/drawing/2014/main" id="{7F7D1456-1FCC-4638-219B-E32D68B154C1}"/>
              </a:ext>
              <a:ext uri="{C183D7F6-B498-43B3-948B-1728B52AA6E4}">
                <adec:decorative xmlns:adec="http://schemas.microsoft.com/office/drawing/2017/decorative" val="1"/>
              </a:ext>
            </a:extLst>
          </p:cNvPr>
          <p:cNvSpPr txBox="1"/>
          <p:nvPr/>
        </p:nvSpPr>
        <p:spPr>
          <a:xfrm>
            <a:off x="887779" y="875903"/>
            <a:ext cx="4499708" cy="923330"/>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a:ln>
                  <a:noFill/>
                </a:ln>
                <a:solidFill>
                  <a:srgbClr val="5C5B5A"/>
                </a:solidFill>
                <a:effectLst/>
                <a:uLnTx/>
                <a:uFillTx/>
                <a:latin typeface="Arial"/>
                <a:ea typeface="+mn-ea"/>
                <a:cs typeface="+mn-cs"/>
              </a:rPr>
              <a:t>1 </a:t>
            </a:r>
            <a:r>
              <a:rPr lang="en-GB" sz="1500" b="1">
                <a:solidFill>
                  <a:srgbClr val="5C5B5A"/>
                </a:solidFill>
                <a:latin typeface="Arial"/>
              </a:rPr>
              <a:t>in 5 (22%) </a:t>
            </a:r>
            <a:r>
              <a:rPr kumimoji="0" lang="en-GB" sz="1500" b="1" i="0" u="none" strike="noStrike" kern="1200" cap="none" spc="0" normalizeH="0" baseline="0" noProof="0">
                <a:ln>
                  <a:noFill/>
                </a:ln>
                <a:solidFill>
                  <a:srgbClr val="5C5B5A"/>
                </a:solidFill>
                <a:effectLst/>
                <a:uLnTx/>
                <a:uFillTx/>
                <a:latin typeface="Arial"/>
                <a:ea typeface="+mn-ea"/>
                <a:cs typeface="+mn-cs"/>
              </a:rPr>
              <a:t>households have sought information, advice or support with the rising cost of living for the very first time, a figure that has dropped slightly since January (24%)</a:t>
            </a:r>
          </a:p>
        </p:txBody>
      </p:sp>
      <p:graphicFrame>
        <p:nvGraphicFramePr>
          <p:cNvPr id="14" name="Chart Placeholder 10" descr="Pie chart showing that 22% of respondents have sought information, advice or support with the rising cost of living for the very first time. ">
            <a:extLst>
              <a:ext uri="{FF2B5EF4-FFF2-40B4-BE49-F238E27FC236}">
                <a16:creationId xmlns:a16="http://schemas.microsoft.com/office/drawing/2014/main" id="{EC203991-F81A-6182-73ED-650F3BE2B574}"/>
              </a:ext>
            </a:extLst>
          </p:cNvPr>
          <p:cNvGraphicFramePr>
            <a:graphicFrameLocks/>
          </p:cNvGraphicFramePr>
          <p:nvPr>
            <p:extLst>
              <p:ext uri="{D42A27DB-BD31-4B8C-83A1-F6EECF244321}">
                <p14:modId xmlns:p14="http://schemas.microsoft.com/office/powerpoint/2010/main" val="358819568"/>
              </p:ext>
            </p:extLst>
          </p:nvPr>
        </p:nvGraphicFramePr>
        <p:xfrm>
          <a:off x="634752" y="2053808"/>
          <a:ext cx="5323819" cy="3163330"/>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Connector 5">
            <a:extLst>
              <a:ext uri="{FF2B5EF4-FFF2-40B4-BE49-F238E27FC236}">
                <a16:creationId xmlns:a16="http://schemas.microsoft.com/office/drawing/2014/main" id="{276F1363-E7B0-BC78-E8D3-DC22B43FCF02}"/>
              </a:ext>
              <a:ext uri="{C183D7F6-B498-43B3-948B-1728B52AA6E4}">
                <adec:decorative xmlns:adec="http://schemas.microsoft.com/office/drawing/2017/decorative" val="1"/>
              </a:ext>
            </a:extLst>
          </p:cNvPr>
          <p:cNvCxnSpPr>
            <a:cxnSpLocks/>
          </p:cNvCxnSpPr>
          <p:nvPr/>
        </p:nvCxnSpPr>
        <p:spPr>
          <a:xfrm>
            <a:off x="6096000" y="962576"/>
            <a:ext cx="0" cy="514221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1F836A7F-5C8A-56B7-194E-2FC0CC2FF4A1}"/>
              </a:ext>
              <a:ext uri="{C183D7F6-B498-43B3-948B-1728B52AA6E4}">
                <adec:decorative xmlns:adec="http://schemas.microsoft.com/office/drawing/2017/decorative" val="1"/>
              </a:ext>
            </a:extLst>
          </p:cNvPr>
          <p:cNvSpPr txBox="1"/>
          <p:nvPr/>
        </p:nvSpPr>
        <p:spPr>
          <a:xfrm>
            <a:off x="6880714" y="875904"/>
            <a:ext cx="4778647" cy="69249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a:ln>
                  <a:noFill/>
                </a:ln>
                <a:solidFill>
                  <a:srgbClr val="5C5B5A"/>
                </a:solidFill>
                <a:effectLst/>
                <a:uLnTx/>
                <a:uFillTx/>
                <a:latin typeface="Arial"/>
                <a:ea typeface="+mn-ea"/>
                <a:cs typeface="+mn-cs"/>
              </a:rPr>
              <a:t>A third (34%) of Greater Manchester respondents have had to borrow more money in the past month than they did at the same time last year.</a:t>
            </a:r>
          </a:p>
        </p:txBody>
      </p:sp>
      <p:sp>
        <p:nvSpPr>
          <p:cNvPr id="10" name="TextBox 9">
            <a:extLst>
              <a:ext uri="{FF2B5EF4-FFF2-40B4-BE49-F238E27FC236}">
                <a16:creationId xmlns:a16="http://schemas.microsoft.com/office/drawing/2014/main" id="{67112636-8194-E8CD-D549-ABBD2FED0055}"/>
              </a:ext>
              <a:ext uri="{C183D7F6-B498-43B3-948B-1728B52AA6E4}">
                <adec:decorative xmlns:adec="http://schemas.microsoft.com/office/drawing/2017/decorative" val="1"/>
              </a:ext>
            </a:extLst>
          </p:cNvPr>
          <p:cNvSpPr txBox="1"/>
          <p:nvPr/>
        </p:nvSpPr>
        <p:spPr>
          <a:xfrm>
            <a:off x="7814110" y="1817140"/>
            <a:ext cx="3004313" cy="36933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rgbClr val="5C5B5A"/>
                </a:solidFill>
                <a:latin typeface="Arial"/>
              </a:rPr>
              <a:t>Figures in brackets show change since Jan (S5)</a:t>
            </a:r>
            <a:endParaRPr kumimoji="0" lang="en-GB" sz="1200" i="0" u="none" strike="noStrike" kern="1200" cap="none" spc="0" normalizeH="0" baseline="0" noProof="0" dirty="0">
              <a:ln>
                <a:noFill/>
              </a:ln>
              <a:solidFill>
                <a:srgbClr val="5C5B5A"/>
              </a:solidFill>
              <a:effectLst/>
              <a:uLnTx/>
              <a:uFillTx/>
              <a:latin typeface="Arial"/>
              <a:ea typeface="+mn-ea"/>
              <a:cs typeface="+mn-cs"/>
            </a:endParaRPr>
          </a:p>
        </p:txBody>
      </p:sp>
      <p:graphicFrame>
        <p:nvGraphicFramePr>
          <p:cNvPr id="33" name="Chart 32" descr="Stacked bar chart showing proportion of respondents have borrowed more or used more credit in the last month. 34% of Greater Manchester residents say they have, compared to 23% of the national average.">
            <a:extLst>
              <a:ext uri="{FF2B5EF4-FFF2-40B4-BE49-F238E27FC236}">
                <a16:creationId xmlns:a16="http://schemas.microsoft.com/office/drawing/2014/main" id="{F0EB3384-8A83-44CD-A0B7-C4DD2CD84BC6}"/>
              </a:ext>
            </a:extLst>
          </p:cNvPr>
          <p:cNvGraphicFramePr/>
          <p:nvPr>
            <p:extLst>
              <p:ext uri="{D42A27DB-BD31-4B8C-83A1-F6EECF244321}">
                <p14:modId xmlns:p14="http://schemas.microsoft.com/office/powerpoint/2010/main" val="3025381042"/>
              </p:ext>
            </p:extLst>
          </p:nvPr>
        </p:nvGraphicFramePr>
        <p:xfrm>
          <a:off x="6419850" y="2053808"/>
          <a:ext cx="5239510" cy="4050980"/>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0FB1F5D2-9E53-D93D-F194-59CE351DB5BA}"/>
              </a:ext>
            </a:extLst>
          </p:cNvPr>
          <p:cNvSpPr txBox="1"/>
          <p:nvPr/>
        </p:nvSpPr>
        <p:spPr>
          <a:xfrm>
            <a:off x="8023923" y="2760178"/>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(+4pp)</a:t>
            </a:r>
          </a:p>
        </p:txBody>
      </p:sp>
      <p:sp>
        <p:nvSpPr>
          <p:cNvPr id="7" name="TextBox 6">
            <a:extLst>
              <a:ext uri="{FF2B5EF4-FFF2-40B4-BE49-F238E27FC236}">
                <a16:creationId xmlns:a16="http://schemas.microsoft.com/office/drawing/2014/main" id="{27918852-D838-B47A-B09C-256B3F776671}"/>
              </a:ext>
            </a:extLst>
          </p:cNvPr>
          <p:cNvSpPr txBox="1"/>
          <p:nvPr/>
        </p:nvSpPr>
        <p:spPr>
          <a:xfrm>
            <a:off x="8023923" y="4564347"/>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(-4pp)</a:t>
            </a:r>
          </a:p>
        </p:txBody>
      </p:sp>
      <p:sp>
        <p:nvSpPr>
          <p:cNvPr id="26" name="TextBox 25">
            <a:extLst>
              <a:ext uri="{FF2B5EF4-FFF2-40B4-BE49-F238E27FC236}">
                <a16:creationId xmlns:a16="http://schemas.microsoft.com/office/drawing/2014/main" id="{8A603EFB-BA78-989E-73F9-CA0FF8D8D0E7}"/>
              </a:ext>
            </a:extLst>
          </p:cNvPr>
          <p:cNvSpPr txBox="1"/>
          <p:nvPr/>
        </p:nvSpPr>
        <p:spPr>
          <a:xfrm>
            <a:off x="10130928" y="2652606"/>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(+2pp)</a:t>
            </a:r>
          </a:p>
        </p:txBody>
      </p:sp>
      <p:sp>
        <p:nvSpPr>
          <p:cNvPr id="27" name="TextBox 26">
            <a:extLst>
              <a:ext uri="{FF2B5EF4-FFF2-40B4-BE49-F238E27FC236}">
                <a16:creationId xmlns:a16="http://schemas.microsoft.com/office/drawing/2014/main" id="{3711D303-A069-D7D6-A3D0-613AF30ABC51}"/>
              </a:ext>
            </a:extLst>
          </p:cNvPr>
          <p:cNvSpPr txBox="1"/>
          <p:nvPr/>
        </p:nvSpPr>
        <p:spPr>
          <a:xfrm>
            <a:off x="10148560" y="4302737"/>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(+1pp)</a:t>
            </a:r>
          </a:p>
        </p:txBody>
      </p:sp>
      <p:sp>
        <p:nvSpPr>
          <p:cNvPr id="4" name="Footer Placeholder 4">
            <a:extLst>
              <a:ext uri="{FF2B5EF4-FFF2-40B4-BE49-F238E27FC236}">
                <a16:creationId xmlns:a16="http://schemas.microsoft.com/office/drawing/2014/main" id="{0EE3193C-01AB-23CE-6D66-EA7B65FAF880}"/>
              </a:ext>
            </a:extLst>
          </p:cNvPr>
          <p:cNvSpPr txBox="1">
            <a:spLocks/>
          </p:cNvSpPr>
          <p:nvPr/>
        </p:nvSpPr>
        <p:spPr>
          <a:xfrm>
            <a:off x="391549" y="6344001"/>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CL22. We know from many councils and charities that there are people who have previously managed financial downturns without assistance, who are now seeking information, advice or support with the rising cost of living for the very first time. Is this true of your household? CL3. Have you had to borrow more money or use more credit than usual in the last month, compared to a year ago? All </a:t>
            </a:r>
            <a:r>
              <a:rPr lang="en-GB" sz="1000">
                <a:solidFill>
                  <a:srgbClr val="FFFFFF">
                    <a:lumMod val="50000"/>
                  </a:srgbClr>
                </a:solidFill>
                <a:latin typeface="Arial"/>
                <a:cs typeface="Arial" panose="020B0604020202020204" pitchFamily="34" charset="0"/>
              </a:rPr>
              <a:t>d</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ata </a:t>
            </a:r>
            <a:r>
              <a:rPr lang="en-GB" sz="1000">
                <a:solidFill>
                  <a:srgbClr val="FFFFFF">
                    <a:lumMod val="50000"/>
                  </a:srgbClr>
                </a:solidFill>
                <a:latin typeface="Arial"/>
                <a:cs typeface="Arial" panose="020B0604020202020204" pitchFamily="34" charset="0"/>
              </a:rPr>
              <a:t>is </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from </a:t>
            </a:r>
            <a:r>
              <a:rPr lang="en-GB" sz="1000">
                <a:solidFill>
                  <a:srgbClr val="FFFFFF">
                    <a:lumMod val="50000"/>
                  </a:srgbClr>
                </a:solidFill>
                <a:latin typeface="Arial"/>
                <a:cs typeface="Arial" panose="020B0604020202020204" pitchFamily="34" charset="0"/>
              </a:rPr>
              <a:t>S</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urvey 6. ONS data was published on 10</a:t>
            </a:r>
            <a:r>
              <a:rPr kumimoji="0" lang="en-GB" sz="1000" b="0" i="0" u="none" strike="noStrike" kern="1200" cap="none" spc="0" normalizeH="0" baseline="30000" noProof="0">
                <a:ln>
                  <a:noFill/>
                </a:ln>
                <a:solidFill>
                  <a:srgbClr val="FFFFFF">
                    <a:lumMod val="50000"/>
                  </a:srgbClr>
                </a:solidFill>
                <a:effectLst/>
                <a:uLnTx/>
                <a:uFillTx/>
                <a:latin typeface="Arial"/>
                <a:ea typeface="+mn-ea"/>
                <a:cs typeface="Arial" panose="020B0604020202020204" pitchFamily="34" charset="0"/>
              </a:rPr>
              <a:t>th</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March 2023</a:t>
            </a:r>
            <a:r>
              <a:rPr lang="en-GB" sz="1000">
                <a:solidFill>
                  <a:srgbClr val="FFFFFF">
                    <a:lumMod val="50000"/>
                  </a:srgbClr>
                </a:solidFill>
                <a:latin typeface="Arial"/>
                <a:cs typeface="Arial" panose="020B0604020202020204" pitchFamily="34" charset="0"/>
              </a:rPr>
              <a:t>. Unweighted base: 1,767 (All respondents); 518 (All who have borrowed money/used more credit)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a:t>
            </a:r>
            <a:endParaRPr kumimoji="0" lang="en-GB" sz="10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16" name="Slide Number Placeholder 4">
            <a:extLst>
              <a:ext uri="{FF2B5EF4-FFF2-40B4-BE49-F238E27FC236}">
                <a16:creationId xmlns:a16="http://schemas.microsoft.com/office/drawing/2014/main" id="{EBAE657D-8304-4178-B97B-8A92D1C82592}"/>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582521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A5E78C8D-40AF-93C4-95E9-903C38052382}"/>
              </a:ext>
            </a:extLst>
          </p:cNvPr>
          <p:cNvSpPr txBox="1">
            <a:spLocks noGrp="1"/>
          </p:cNvSpPr>
          <p:nvPr>
            <p:ph type="title" idx="4294967295"/>
          </p:nvPr>
        </p:nvSpPr>
        <p:spPr>
          <a:xfrm>
            <a:off x="357094" y="202775"/>
            <a:ext cx="10515600" cy="307777"/>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lvl1pPr>
              <a:lnSpc>
                <a:spcPct val="100000"/>
              </a:lnSpc>
              <a:spcBef>
                <a:spcPts val="0"/>
              </a:spcBef>
              <a:buNone/>
              <a:defRPr sz="2000" b="1">
                <a:solidFill>
                  <a:srgbClr val="5C5B5A"/>
                </a:solidFill>
                <a:latin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5C5B5A"/>
                </a:solidFill>
                <a:effectLst/>
                <a:uLnTx/>
                <a:uFillTx/>
                <a:latin typeface="Arial"/>
                <a:ea typeface="+mn-ea"/>
                <a:cs typeface="+mn-cs"/>
              </a:rPr>
              <a:t>Summary: Borrowing money</a:t>
            </a:r>
            <a:r>
              <a:rPr kumimoji="0" lang="en-GB" sz="2000" b="0" i="0" u="none" strike="noStrike" kern="1200" cap="none" spc="0" normalizeH="0" baseline="0" noProof="0" dirty="0">
                <a:ln>
                  <a:noFill/>
                </a:ln>
                <a:solidFill>
                  <a:srgbClr val="5C5B5A"/>
                </a:solidFill>
                <a:effectLst/>
                <a:uLnTx/>
                <a:uFillTx/>
                <a:latin typeface="Arial"/>
                <a:ea typeface="+mn-ea"/>
                <a:cs typeface="+mn-cs"/>
              </a:rPr>
              <a:t> (part 1)</a:t>
            </a:r>
            <a:endParaRPr kumimoji="0" lang="en-GB" sz="2000" b="1" i="0" u="none" strike="noStrike" kern="1200" cap="none" spc="0" normalizeH="0" baseline="0" noProof="0" dirty="0">
              <a:ln>
                <a:noFill/>
              </a:ln>
              <a:solidFill>
                <a:srgbClr val="5C5B5A"/>
              </a:solidFill>
              <a:effectLst/>
              <a:uLnTx/>
              <a:uFillTx/>
              <a:latin typeface="Arial"/>
              <a:ea typeface="+mn-ea"/>
              <a:cs typeface="+mn-cs"/>
            </a:endParaRPr>
          </a:p>
        </p:txBody>
      </p:sp>
      <p:sp>
        <p:nvSpPr>
          <p:cNvPr id="9" name="TextBox 8">
            <a:extLst>
              <a:ext uri="{FF2B5EF4-FFF2-40B4-BE49-F238E27FC236}">
                <a16:creationId xmlns:a16="http://schemas.microsoft.com/office/drawing/2014/main" id="{599FD72F-86D4-0E97-5763-2406303991F2}"/>
              </a:ext>
              <a:ext uri="{C183D7F6-B498-43B3-948B-1728B52AA6E4}">
                <adec:decorative xmlns:adec="http://schemas.microsoft.com/office/drawing/2017/decorative" val="0"/>
              </a:ext>
            </a:extLst>
          </p:cNvPr>
          <p:cNvSpPr txBox="1"/>
          <p:nvPr/>
        </p:nvSpPr>
        <p:spPr>
          <a:xfrm>
            <a:off x="357094" y="749765"/>
            <a:ext cx="5370368" cy="923330"/>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dirty="0">
                <a:ln>
                  <a:noFill/>
                </a:ln>
                <a:solidFill>
                  <a:srgbClr val="5C5B5A"/>
                </a:solidFill>
                <a:effectLst/>
                <a:uLnTx/>
                <a:uFillTx/>
                <a:latin typeface="Arial"/>
                <a:ea typeface="+mn-ea"/>
                <a:cs typeface="+mn-cs"/>
              </a:rPr>
              <a:t>Of those who have borrowed more money or used more credit, around half have used credit cards (</a:t>
            </a:r>
            <a:r>
              <a:rPr lang="en-GB" sz="1500" b="1" dirty="0">
                <a:solidFill>
                  <a:srgbClr val="5C5B5A"/>
                </a:solidFill>
                <a:latin typeface="Arial"/>
              </a:rPr>
              <a:t>47</a:t>
            </a:r>
            <a:r>
              <a:rPr kumimoji="0" lang="en-GB" sz="1500" b="1" i="0" u="none" strike="noStrike" kern="1200" cap="none" spc="0" normalizeH="0" baseline="0" noProof="0" dirty="0">
                <a:ln>
                  <a:noFill/>
                </a:ln>
                <a:solidFill>
                  <a:srgbClr val="5C5B5A"/>
                </a:solidFill>
                <a:effectLst/>
                <a:uLnTx/>
                <a:uFillTx/>
                <a:latin typeface="Arial"/>
                <a:ea typeface="+mn-ea"/>
                <a:cs typeface="+mn-cs"/>
              </a:rPr>
              <a:t>%), over two fifths have loaned from friends and family (442), and a third have utilised their bank overdraft (31%) </a:t>
            </a:r>
          </a:p>
        </p:txBody>
      </p:sp>
      <p:graphicFrame>
        <p:nvGraphicFramePr>
          <p:cNvPr id="11" name="Chart Placeholder 9" descr="Bar charts showing where GM residents have borrowed money from. 45% have borrowed from more than one place. 47% have borrowed more using credit cards and 42% have taken a loan from a friend or family member">
            <a:extLst>
              <a:ext uri="{FF2B5EF4-FFF2-40B4-BE49-F238E27FC236}">
                <a16:creationId xmlns:a16="http://schemas.microsoft.com/office/drawing/2014/main" id="{CDB97F96-8694-F939-2EB0-798E9C67C104}"/>
              </a:ext>
            </a:extLst>
          </p:cNvPr>
          <p:cNvGraphicFramePr>
            <a:graphicFrameLocks/>
          </p:cNvGraphicFramePr>
          <p:nvPr>
            <p:extLst>
              <p:ext uri="{D42A27DB-BD31-4B8C-83A1-F6EECF244321}">
                <p14:modId xmlns:p14="http://schemas.microsoft.com/office/powerpoint/2010/main" val="3163107479"/>
              </p:ext>
            </p:extLst>
          </p:nvPr>
        </p:nvGraphicFramePr>
        <p:xfrm>
          <a:off x="257175" y="1781877"/>
          <a:ext cx="4923081" cy="4538911"/>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79FEEDED-2D46-B6E4-589D-A5A545DBE9D7}"/>
              </a:ext>
              <a:ext uri="{C183D7F6-B498-43B3-948B-1728B52AA6E4}">
                <adec:decorative xmlns:adec="http://schemas.microsoft.com/office/drawing/2017/decorative" val="0"/>
              </a:ext>
            </a:extLst>
          </p:cNvPr>
          <p:cNvSpPr txBox="1"/>
          <p:nvPr/>
        </p:nvSpPr>
        <p:spPr>
          <a:xfrm>
            <a:off x="4601436" y="2250333"/>
            <a:ext cx="559769" cy="261610"/>
          </a:xfrm>
          <a:prstGeom prst="rect">
            <a:avLst/>
          </a:prstGeom>
          <a:noFill/>
        </p:spPr>
        <p:txBody>
          <a:bodyPr wrap="none" rtlCol="0">
            <a:spAutoFit/>
          </a:bodyPr>
          <a:lstStyle>
            <a:defPPr>
              <a:defRPr lang="en-US"/>
            </a:defPPr>
            <a:lvl1pPr marR="0" lvl="0" indent="0" fontAlgn="auto">
              <a:lnSpc>
                <a:spcPct val="100000"/>
              </a:lnSpc>
              <a:spcBef>
                <a:spcPts val="0"/>
              </a:spcBef>
              <a:spcAft>
                <a:spcPts val="0"/>
              </a:spcAft>
              <a:buClrTx/>
              <a:buSzTx/>
              <a:buFontTx/>
              <a:buNone/>
              <a:tabLst/>
              <a:defRPr kumimoji="0" sz="1100" b="0" i="0" u="none" strike="noStrike" cap="none" spc="0" normalizeH="0" baseline="0">
                <a:ln>
                  <a:noFill/>
                </a:ln>
                <a:solidFill>
                  <a:srgbClr val="5C5B5A"/>
                </a:solidFill>
                <a:effectLst/>
                <a:uLnTx/>
                <a:uFillTx/>
                <a:latin typeface="Arial" panose="020B0604020202020204"/>
              </a:defRPr>
            </a:lvl1pPr>
          </a:lstStyle>
          <a:p>
            <a:r>
              <a:rPr lang="en-GB"/>
              <a:t>(-4pp)</a:t>
            </a:r>
          </a:p>
        </p:txBody>
      </p:sp>
      <p:sp>
        <p:nvSpPr>
          <p:cNvPr id="13" name="TextBox 12">
            <a:extLst>
              <a:ext uri="{FF2B5EF4-FFF2-40B4-BE49-F238E27FC236}">
                <a16:creationId xmlns:a16="http://schemas.microsoft.com/office/drawing/2014/main" id="{1CB242FB-23BF-244C-300A-83627DEEC5E1}"/>
              </a:ext>
              <a:ext uri="{C183D7F6-B498-43B3-948B-1728B52AA6E4}">
                <adec:decorative xmlns:adec="http://schemas.microsoft.com/office/drawing/2017/decorative" val="0"/>
              </a:ext>
            </a:extLst>
          </p:cNvPr>
          <p:cNvSpPr txBox="1"/>
          <p:nvPr/>
        </p:nvSpPr>
        <p:spPr>
          <a:xfrm>
            <a:off x="4452486" y="2607095"/>
            <a:ext cx="559769" cy="261610"/>
          </a:xfrm>
          <a:prstGeom prst="rect">
            <a:avLst/>
          </a:prstGeom>
          <a:noFill/>
        </p:spPr>
        <p:txBody>
          <a:bodyPr wrap="none" rtlCol="0">
            <a:spAutoFit/>
          </a:bodyPr>
          <a:lstStyle>
            <a:defPPr>
              <a:defRPr lang="en-US"/>
            </a:defPPr>
            <a:lvl1pPr marR="0" lvl="0" indent="0" fontAlgn="auto">
              <a:lnSpc>
                <a:spcPct val="100000"/>
              </a:lnSpc>
              <a:spcBef>
                <a:spcPts val="0"/>
              </a:spcBef>
              <a:spcAft>
                <a:spcPts val="0"/>
              </a:spcAft>
              <a:buClrTx/>
              <a:buSzTx/>
              <a:buFontTx/>
              <a:buNone/>
              <a:tabLst/>
              <a:defRPr kumimoji="0" sz="1100" b="0" i="0" u="none" strike="noStrike" cap="none" spc="0" normalizeH="0" baseline="0">
                <a:ln>
                  <a:noFill/>
                </a:ln>
                <a:solidFill>
                  <a:srgbClr val="5C5B5A"/>
                </a:solidFill>
                <a:effectLst/>
                <a:uLnTx/>
                <a:uFillTx/>
                <a:latin typeface="Arial" panose="020B0604020202020204"/>
              </a:defRPr>
            </a:lvl1pPr>
          </a:lstStyle>
          <a:p>
            <a:r>
              <a:rPr lang="en-GB"/>
              <a:t>(-1pp)</a:t>
            </a:r>
          </a:p>
        </p:txBody>
      </p:sp>
      <p:sp>
        <p:nvSpPr>
          <p:cNvPr id="14" name="TextBox 13">
            <a:extLst>
              <a:ext uri="{FF2B5EF4-FFF2-40B4-BE49-F238E27FC236}">
                <a16:creationId xmlns:a16="http://schemas.microsoft.com/office/drawing/2014/main" id="{D8934FFB-B4CB-43C8-9598-DF46C97590FF}"/>
              </a:ext>
              <a:ext uri="{C183D7F6-B498-43B3-948B-1728B52AA6E4}">
                <adec:decorative xmlns:adec="http://schemas.microsoft.com/office/drawing/2017/decorative" val="0"/>
              </a:ext>
            </a:extLst>
          </p:cNvPr>
          <p:cNvSpPr txBox="1"/>
          <p:nvPr/>
        </p:nvSpPr>
        <p:spPr>
          <a:xfrm>
            <a:off x="4009285" y="2914216"/>
            <a:ext cx="679994" cy="261610"/>
          </a:xfrm>
          <a:prstGeom prst="rect">
            <a:avLst/>
          </a:prstGeom>
          <a:noFill/>
        </p:spPr>
        <p:txBody>
          <a:bodyPr wrap="none" rtlCol="0">
            <a:spAutoFit/>
          </a:bodyPr>
          <a:lstStyle>
            <a:defPPr>
              <a:defRPr lang="en-US"/>
            </a:defPPr>
            <a:lvl1pPr marR="0" lvl="0" indent="0" fontAlgn="auto">
              <a:lnSpc>
                <a:spcPct val="100000"/>
              </a:lnSpc>
              <a:spcBef>
                <a:spcPts val="0"/>
              </a:spcBef>
              <a:spcAft>
                <a:spcPts val="0"/>
              </a:spcAft>
              <a:buClrTx/>
              <a:buSzTx/>
              <a:buFontTx/>
              <a:buNone/>
              <a:tabLst/>
              <a:defRPr kumimoji="0" sz="1100" b="0" i="0" u="none" strike="noStrike" cap="none" spc="0" normalizeH="0" baseline="0">
                <a:ln>
                  <a:noFill/>
                </a:ln>
                <a:solidFill>
                  <a:srgbClr val="5C5B5A"/>
                </a:solidFill>
                <a:effectLst/>
                <a:uLnTx/>
                <a:uFillTx/>
                <a:latin typeface="Arial" panose="020B0604020202020204"/>
              </a:defRPr>
            </a:lvl1pPr>
          </a:lstStyle>
          <a:p>
            <a:r>
              <a:rPr lang="en-GB"/>
              <a:t>(+/-0pp)</a:t>
            </a:r>
          </a:p>
        </p:txBody>
      </p:sp>
      <p:sp>
        <p:nvSpPr>
          <p:cNvPr id="18" name="TextBox 17">
            <a:extLst>
              <a:ext uri="{FF2B5EF4-FFF2-40B4-BE49-F238E27FC236}">
                <a16:creationId xmlns:a16="http://schemas.microsoft.com/office/drawing/2014/main" id="{BAB891FF-07B2-09F2-82A9-898CCF9223E8}"/>
              </a:ext>
              <a:ext uri="{C183D7F6-B498-43B3-948B-1728B52AA6E4}">
                <adec:decorative xmlns:adec="http://schemas.microsoft.com/office/drawing/2017/decorative" val="0"/>
              </a:ext>
            </a:extLst>
          </p:cNvPr>
          <p:cNvSpPr txBox="1"/>
          <p:nvPr/>
        </p:nvSpPr>
        <p:spPr>
          <a:xfrm>
            <a:off x="3403474" y="3272072"/>
            <a:ext cx="595035" cy="261610"/>
          </a:xfrm>
          <a:prstGeom prst="rect">
            <a:avLst/>
          </a:prstGeom>
          <a:noFill/>
        </p:spPr>
        <p:txBody>
          <a:bodyPr wrap="none" rtlCol="0">
            <a:spAutoFit/>
          </a:bodyPr>
          <a:lstStyle>
            <a:defPPr>
              <a:defRPr lang="en-US"/>
            </a:defPPr>
            <a:lvl1pPr marR="0" lvl="0" indent="0" fontAlgn="auto">
              <a:lnSpc>
                <a:spcPct val="100000"/>
              </a:lnSpc>
              <a:spcBef>
                <a:spcPts val="0"/>
              </a:spcBef>
              <a:spcAft>
                <a:spcPts val="0"/>
              </a:spcAft>
              <a:buClrTx/>
              <a:buSzTx/>
              <a:buFontTx/>
              <a:buNone/>
              <a:tabLst/>
              <a:defRPr kumimoji="0" sz="1100" b="0" i="0" u="none" strike="noStrike" cap="none" spc="0" normalizeH="0" baseline="0">
                <a:ln>
                  <a:noFill/>
                </a:ln>
                <a:solidFill>
                  <a:srgbClr val="5C5B5A"/>
                </a:solidFill>
                <a:effectLst/>
                <a:uLnTx/>
                <a:uFillTx/>
                <a:latin typeface="Arial" panose="020B0604020202020204"/>
              </a:defRPr>
            </a:lvl1pPr>
          </a:lstStyle>
          <a:p>
            <a:r>
              <a:rPr lang="en-GB" dirty="0"/>
              <a:t>(+1pp)</a:t>
            </a:r>
          </a:p>
        </p:txBody>
      </p:sp>
      <p:sp>
        <p:nvSpPr>
          <p:cNvPr id="15" name="TextBox 14">
            <a:extLst>
              <a:ext uri="{FF2B5EF4-FFF2-40B4-BE49-F238E27FC236}">
                <a16:creationId xmlns:a16="http://schemas.microsoft.com/office/drawing/2014/main" id="{699DB0A0-04C2-72AF-DDD8-ACDAD4E4F77B}"/>
              </a:ext>
            </a:extLst>
          </p:cNvPr>
          <p:cNvSpPr txBox="1"/>
          <p:nvPr/>
        </p:nvSpPr>
        <p:spPr>
          <a:xfrm>
            <a:off x="3292571" y="3613173"/>
            <a:ext cx="559769" cy="261610"/>
          </a:xfrm>
          <a:prstGeom prst="rect">
            <a:avLst/>
          </a:prstGeom>
          <a:noFill/>
        </p:spPr>
        <p:txBody>
          <a:bodyPr wrap="none" rtlCol="0">
            <a:spAutoFit/>
          </a:bodyPr>
          <a:lstStyle>
            <a:defPPr>
              <a:defRPr lang="en-US"/>
            </a:defPPr>
            <a:lvl1pPr marR="0" lvl="0" indent="0" fontAlgn="auto">
              <a:lnSpc>
                <a:spcPct val="100000"/>
              </a:lnSpc>
              <a:spcBef>
                <a:spcPts val="0"/>
              </a:spcBef>
              <a:spcAft>
                <a:spcPts val="0"/>
              </a:spcAft>
              <a:buClrTx/>
              <a:buSzTx/>
              <a:buFontTx/>
              <a:buNone/>
              <a:tabLst/>
              <a:defRPr kumimoji="0" sz="1100" b="0" i="0" u="none" strike="noStrike" cap="none" spc="0" normalizeH="0" baseline="0">
                <a:ln>
                  <a:noFill/>
                </a:ln>
                <a:solidFill>
                  <a:srgbClr val="5C5B5A"/>
                </a:solidFill>
                <a:effectLst/>
                <a:uLnTx/>
                <a:uFillTx/>
                <a:latin typeface="Arial" panose="020B0604020202020204"/>
              </a:defRPr>
            </a:lvl1pPr>
          </a:lstStyle>
          <a:p>
            <a:r>
              <a:rPr lang="en-GB"/>
              <a:t>(-3pp)</a:t>
            </a:r>
          </a:p>
        </p:txBody>
      </p:sp>
      <p:sp>
        <p:nvSpPr>
          <p:cNvPr id="17" name="TextBox 16">
            <a:extLst>
              <a:ext uri="{FF2B5EF4-FFF2-40B4-BE49-F238E27FC236}">
                <a16:creationId xmlns:a16="http://schemas.microsoft.com/office/drawing/2014/main" id="{BF035655-6D8F-61F0-4403-F9E955EBF0C7}"/>
              </a:ext>
            </a:extLst>
          </p:cNvPr>
          <p:cNvSpPr txBox="1"/>
          <p:nvPr/>
        </p:nvSpPr>
        <p:spPr>
          <a:xfrm>
            <a:off x="3257305" y="3973586"/>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5C5B5A"/>
                </a:solidFill>
                <a:effectLst/>
                <a:uLnTx/>
                <a:uFillTx/>
                <a:latin typeface="Arial" panose="020B0604020202020204"/>
                <a:ea typeface="+mn-ea"/>
                <a:cs typeface="+mn-cs"/>
              </a:rPr>
              <a:t>(+2pp)</a:t>
            </a:r>
          </a:p>
        </p:txBody>
      </p:sp>
      <p:sp>
        <p:nvSpPr>
          <p:cNvPr id="20" name="TextBox 19">
            <a:extLst>
              <a:ext uri="{FF2B5EF4-FFF2-40B4-BE49-F238E27FC236}">
                <a16:creationId xmlns:a16="http://schemas.microsoft.com/office/drawing/2014/main" id="{6F0AFF4A-9041-4FDC-A6F7-460AC561F81D}"/>
              </a:ext>
            </a:extLst>
          </p:cNvPr>
          <p:cNvSpPr txBox="1"/>
          <p:nvPr/>
        </p:nvSpPr>
        <p:spPr>
          <a:xfrm>
            <a:off x="3105957" y="4291222"/>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5C5B5A"/>
                </a:solidFill>
                <a:effectLst/>
                <a:uLnTx/>
                <a:uFillTx/>
                <a:latin typeface="Arial" panose="020B0604020202020204"/>
                <a:ea typeface="+mn-ea"/>
                <a:cs typeface="+mn-cs"/>
              </a:rPr>
              <a:t>(+2pp)</a:t>
            </a:r>
          </a:p>
        </p:txBody>
      </p:sp>
      <p:sp>
        <p:nvSpPr>
          <p:cNvPr id="22" name="TextBox 21">
            <a:extLst>
              <a:ext uri="{FF2B5EF4-FFF2-40B4-BE49-F238E27FC236}">
                <a16:creationId xmlns:a16="http://schemas.microsoft.com/office/drawing/2014/main" id="{6757F9F6-2704-CDAF-FA00-DE3D3763AD05}"/>
              </a:ext>
            </a:extLst>
          </p:cNvPr>
          <p:cNvSpPr txBox="1"/>
          <p:nvPr/>
        </p:nvSpPr>
        <p:spPr>
          <a:xfrm>
            <a:off x="2870596" y="4969271"/>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5C5B5A"/>
                </a:solidFill>
                <a:effectLst/>
                <a:uLnTx/>
                <a:uFillTx/>
                <a:latin typeface="Arial" panose="020B0604020202020204"/>
                <a:ea typeface="+mn-ea"/>
                <a:cs typeface="+mn-cs"/>
              </a:rPr>
              <a:t>(-5pp)</a:t>
            </a:r>
          </a:p>
        </p:txBody>
      </p:sp>
      <p:sp>
        <p:nvSpPr>
          <p:cNvPr id="30" name="Arrow: Down 29" descr="Down arrow signifies those using home credit are significantly lower than December">
            <a:extLst>
              <a:ext uri="{FF2B5EF4-FFF2-40B4-BE49-F238E27FC236}">
                <a16:creationId xmlns:a16="http://schemas.microsoft.com/office/drawing/2014/main" id="{98771C83-8EAF-F0F8-97CF-2A68A61EB492}"/>
              </a:ext>
              <a:ext uri="{C183D7F6-B498-43B3-948B-1728B52AA6E4}">
                <adec:decorative xmlns:adec="http://schemas.microsoft.com/office/drawing/2017/decorative" val="0"/>
              </a:ext>
            </a:extLst>
          </p:cNvPr>
          <p:cNvSpPr/>
          <p:nvPr/>
        </p:nvSpPr>
        <p:spPr>
          <a:xfrm>
            <a:off x="3395431" y="5004371"/>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9" name="TextBox 18">
            <a:extLst>
              <a:ext uri="{FF2B5EF4-FFF2-40B4-BE49-F238E27FC236}">
                <a16:creationId xmlns:a16="http://schemas.microsoft.com/office/drawing/2014/main" id="{DE2825D2-350A-4DCD-D40B-122560EDB61D}"/>
              </a:ext>
            </a:extLst>
          </p:cNvPr>
          <p:cNvSpPr txBox="1"/>
          <p:nvPr/>
        </p:nvSpPr>
        <p:spPr>
          <a:xfrm>
            <a:off x="2843706" y="5294503"/>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5C5B5A"/>
                </a:solidFill>
                <a:effectLst/>
                <a:uLnTx/>
                <a:uFillTx/>
                <a:latin typeface="Arial" panose="020B0604020202020204"/>
                <a:ea typeface="+mn-ea"/>
                <a:cs typeface="+mn-cs"/>
              </a:rPr>
              <a:t>(-3pp)</a:t>
            </a:r>
          </a:p>
        </p:txBody>
      </p:sp>
      <p:sp>
        <p:nvSpPr>
          <p:cNvPr id="31" name="Arrow: Down 30" descr="Down arrow signifies those using pawnbrokers are significantly lower than December">
            <a:extLst>
              <a:ext uri="{FF2B5EF4-FFF2-40B4-BE49-F238E27FC236}">
                <a16:creationId xmlns:a16="http://schemas.microsoft.com/office/drawing/2014/main" id="{DFA10901-F5F2-831C-6FBE-A892DF4A13D6}"/>
              </a:ext>
              <a:ext uri="{C183D7F6-B498-43B3-948B-1728B52AA6E4}">
                <adec:decorative xmlns:adec="http://schemas.microsoft.com/office/drawing/2017/decorative" val="0"/>
              </a:ext>
            </a:extLst>
          </p:cNvPr>
          <p:cNvSpPr/>
          <p:nvPr/>
        </p:nvSpPr>
        <p:spPr>
          <a:xfrm>
            <a:off x="3315735" y="5369501"/>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1" name="TextBox 20">
            <a:extLst>
              <a:ext uri="{FF2B5EF4-FFF2-40B4-BE49-F238E27FC236}">
                <a16:creationId xmlns:a16="http://schemas.microsoft.com/office/drawing/2014/main" id="{83185F0E-C5B9-7CBB-3C77-89AD8B46BB1D}"/>
              </a:ext>
              <a:ext uri="{C183D7F6-B498-43B3-948B-1728B52AA6E4}">
                <adec:decorative xmlns:adec="http://schemas.microsoft.com/office/drawing/2017/decorative" val="0"/>
              </a:ext>
            </a:extLst>
          </p:cNvPr>
          <p:cNvSpPr txBox="1"/>
          <p:nvPr/>
        </p:nvSpPr>
        <p:spPr>
          <a:xfrm>
            <a:off x="4864710" y="4165323"/>
            <a:ext cx="1192317" cy="738664"/>
          </a:xfrm>
          <a:prstGeom prst="rect">
            <a:avLst/>
          </a:prstGeom>
          <a:noFill/>
        </p:spPr>
        <p:txBody>
          <a:bodyPr wrap="square" lIns="0" tIns="0" rIns="0" bIns="0" rtlCol="0"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1200" dirty="0">
                <a:solidFill>
                  <a:srgbClr val="5C5B5A"/>
                </a:solidFill>
                <a:latin typeface="Arial"/>
              </a:rPr>
              <a:t>Figures in brackets show change since Dec (S5)</a:t>
            </a:r>
            <a:endParaRPr kumimoji="0" lang="en-GB" sz="1200" i="0" u="none" strike="noStrike" kern="1200" cap="none" spc="0" normalizeH="0" baseline="0" noProof="0" dirty="0">
              <a:ln>
                <a:noFill/>
              </a:ln>
              <a:solidFill>
                <a:srgbClr val="5C5B5A"/>
              </a:solidFill>
              <a:effectLst/>
              <a:uLnTx/>
              <a:uFillTx/>
              <a:latin typeface="Arial"/>
              <a:ea typeface="+mn-ea"/>
              <a:cs typeface="+mn-cs"/>
            </a:endParaRPr>
          </a:p>
        </p:txBody>
      </p:sp>
      <p:grpSp>
        <p:nvGrpSpPr>
          <p:cNvPr id="8" name="Group 7" descr="Arrows to signify when a statistic is significantly higher or lower than December">
            <a:extLst>
              <a:ext uri="{FF2B5EF4-FFF2-40B4-BE49-F238E27FC236}">
                <a16:creationId xmlns:a16="http://schemas.microsoft.com/office/drawing/2014/main" id="{5DDFB6FF-6436-A524-1499-524711824C0D}"/>
              </a:ext>
            </a:extLst>
          </p:cNvPr>
          <p:cNvGrpSpPr/>
          <p:nvPr/>
        </p:nvGrpSpPr>
        <p:grpSpPr>
          <a:xfrm>
            <a:off x="4533795" y="5007908"/>
            <a:ext cx="1443182" cy="646331"/>
            <a:chOff x="628695" y="5931244"/>
            <a:chExt cx="1905519" cy="646331"/>
          </a:xfrm>
        </p:grpSpPr>
        <p:sp>
          <p:nvSpPr>
            <p:cNvPr id="23" name="Arrow: Down 22">
              <a:extLst>
                <a:ext uri="{FF2B5EF4-FFF2-40B4-BE49-F238E27FC236}">
                  <a16:creationId xmlns:a16="http://schemas.microsoft.com/office/drawing/2014/main" id="{1DC45063-641C-FBF8-5598-CA32749DB2AD}"/>
                </a:ext>
              </a:extLst>
            </p:cNvPr>
            <p:cNvSpPr/>
            <p:nvPr/>
          </p:nvSpPr>
          <p:spPr>
            <a:xfrm>
              <a:off x="807040" y="6040818"/>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24" name="Group 23">
              <a:extLst>
                <a:ext uri="{FF2B5EF4-FFF2-40B4-BE49-F238E27FC236}">
                  <a16:creationId xmlns:a16="http://schemas.microsoft.com/office/drawing/2014/main" id="{442F46B5-DA65-A2D2-B9A0-90CC45D83EED}"/>
                </a:ext>
              </a:extLst>
            </p:cNvPr>
            <p:cNvGrpSpPr/>
            <p:nvPr/>
          </p:nvGrpSpPr>
          <p:grpSpPr>
            <a:xfrm>
              <a:off x="628695" y="5931244"/>
              <a:ext cx="1905519" cy="646331"/>
              <a:chOff x="573404" y="5730204"/>
              <a:chExt cx="1905519" cy="646331"/>
            </a:xfrm>
          </p:grpSpPr>
          <p:sp>
            <p:nvSpPr>
              <p:cNvPr id="25" name="Arrow: Down 24">
                <a:extLst>
                  <a:ext uri="{FF2B5EF4-FFF2-40B4-BE49-F238E27FC236}">
                    <a16:creationId xmlns:a16="http://schemas.microsoft.com/office/drawing/2014/main" id="{53A16EE6-5A80-7576-B7C2-27ED70AF0717}"/>
                  </a:ext>
                </a:extLst>
              </p:cNvPr>
              <p:cNvSpPr/>
              <p:nvPr/>
            </p:nvSpPr>
            <p:spPr>
              <a:xfrm rot="10800000">
                <a:off x="573404" y="5846716"/>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28" name="TextBox 27">
                <a:extLst>
                  <a:ext uri="{FF2B5EF4-FFF2-40B4-BE49-F238E27FC236}">
                    <a16:creationId xmlns:a16="http://schemas.microsoft.com/office/drawing/2014/main" id="{BD72622F-BE0F-D194-6E43-9686340FD665}"/>
                  </a:ext>
                </a:extLst>
              </p:cNvPr>
              <p:cNvSpPr txBox="1"/>
              <p:nvPr/>
            </p:nvSpPr>
            <p:spPr>
              <a:xfrm>
                <a:off x="884934" y="5730204"/>
                <a:ext cx="159398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C5B5A"/>
                    </a:solidFill>
                    <a:effectLst/>
                    <a:uLnTx/>
                    <a:uFillTx/>
                    <a:latin typeface="Arial"/>
                    <a:ea typeface="+mn-ea"/>
                    <a:cs typeface="+mn-cs"/>
                  </a:rPr>
                  <a:t>Significantly higher/lower than </a:t>
                </a:r>
                <a:r>
                  <a:rPr lang="en-GB" sz="1200" dirty="0">
                    <a:solidFill>
                      <a:srgbClr val="5C5B5A"/>
                    </a:solidFill>
                    <a:latin typeface="Arial"/>
                  </a:rPr>
                  <a:t>Dec (S5)</a:t>
                </a:r>
                <a:endParaRPr kumimoji="0" lang="en-GB" sz="1200" b="0" i="0" u="none" strike="noStrike" kern="1200" cap="none" spc="0" normalizeH="0" baseline="0" noProof="0" dirty="0">
                  <a:ln>
                    <a:noFill/>
                  </a:ln>
                  <a:solidFill>
                    <a:srgbClr val="5C5B5A"/>
                  </a:solidFill>
                  <a:effectLst/>
                  <a:uLnTx/>
                  <a:uFillTx/>
                  <a:latin typeface="Arial"/>
                  <a:ea typeface="+mn-ea"/>
                  <a:cs typeface="+mn-cs"/>
                </a:endParaRPr>
              </a:p>
            </p:txBody>
          </p:sp>
        </p:grpSp>
      </p:grpSp>
      <p:cxnSp>
        <p:nvCxnSpPr>
          <p:cNvPr id="6" name="Straight Connector 5">
            <a:extLst>
              <a:ext uri="{FF2B5EF4-FFF2-40B4-BE49-F238E27FC236}">
                <a16:creationId xmlns:a16="http://schemas.microsoft.com/office/drawing/2014/main" id="{276F1363-E7B0-BC78-E8D3-DC22B43FCF02}"/>
              </a:ext>
              <a:ext uri="{C183D7F6-B498-43B3-948B-1728B52AA6E4}">
                <adec:decorative xmlns:adec="http://schemas.microsoft.com/office/drawing/2017/decorative" val="1"/>
              </a:ext>
            </a:extLst>
          </p:cNvPr>
          <p:cNvCxnSpPr>
            <a:cxnSpLocks/>
          </p:cNvCxnSpPr>
          <p:nvPr/>
        </p:nvCxnSpPr>
        <p:spPr>
          <a:xfrm>
            <a:off x="6096000" y="962576"/>
            <a:ext cx="0" cy="501163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01704EDD-D70B-5EF0-5ABD-D6F2BF5E6C05}"/>
              </a:ext>
              <a:ext uri="{C183D7F6-B498-43B3-948B-1728B52AA6E4}">
                <adec:decorative xmlns:adec="http://schemas.microsoft.com/office/drawing/2017/decorative" val="0"/>
              </a:ext>
            </a:extLst>
          </p:cNvPr>
          <p:cNvSpPr txBox="1"/>
          <p:nvPr/>
        </p:nvSpPr>
        <p:spPr>
          <a:xfrm>
            <a:off x="6725662" y="749765"/>
            <a:ext cx="4940556" cy="69249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b="1" dirty="0">
                <a:solidFill>
                  <a:srgbClr val="5C5B5A"/>
                </a:solidFill>
                <a:latin typeface="Arial"/>
              </a:rPr>
              <a:t>2 in 5 (41%) of these borrowed up to £500 more in the last month compared to this time last year, with a third (34%) borrowing between £500 - £2000 more</a:t>
            </a:r>
            <a:endParaRPr kumimoji="0" lang="en-GB" sz="1500" b="1" i="0" u="none" strike="noStrike" kern="1200" cap="none" spc="0" normalizeH="0" baseline="0" noProof="0" dirty="0">
              <a:ln>
                <a:noFill/>
              </a:ln>
              <a:solidFill>
                <a:srgbClr val="5C5B5A"/>
              </a:solidFill>
              <a:effectLst/>
              <a:uLnTx/>
              <a:uFillTx/>
              <a:latin typeface="Arial"/>
              <a:ea typeface="+mn-ea"/>
              <a:cs typeface="+mn-cs"/>
            </a:endParaRPr>
          </a:p>
        </p:txBody>
      </p:sp>
      <p:graphicFrame>
        <p:nvGraphicFramePr>
          <p:cNvPr id="10" name="Chart Placeholder 9" descr="Bar charts showing how much more money GM residents had borrowed compared to this time last year. 41% have borrowed up to £500 more.">
            <a:extLst>
              <a:ext uri="{FF2B5EF4-FFF2-40B4-BE49-F238E27FC236}">
                <a16:creationId xmlns:a16="http://schemas.microsoft.com/office/drawing/2014/main" id="{E6DA27F3-F4D2-02C1-D4C5-F3AB88F4BC59}"/>
              </a:ext>
            </a:extLst>
          </p:cNvPr>
          <p:cNvGraphicFramePr>
            <a:graphicFrameLocks/>
          </p:cNvGraphicFramePr>
          <p:nvPr>
            <p:extLst>
              <p:ext uri="{D42A27DB-BD31-4B8C-83A1-F6EECF244321}">
                <p14:modId xmlns:p14="http://schemas.microsoft.com/office/powerpoint/2010/main" val="3888991688"/>
              </p:ext>
            </p:extLst>
          </p:nvPr>
        </p:nvGraphicFramePr>
        <p:xfrm>
          <a:off x="6893097" y="1781877"/>
          <a:ext cx="4843465" cy="4322911"/>
        </p:xfrm>
        <a:graphic>
          <a:graphicData uri="http://schemas.openxmlformats.org/drawingml/2006/chart">
            <c:chart xmlns:c="http://schemas.openxmlformats.org/drawingml/2006/chart" xmlns:r="http://schemas.openxmlformats.org/officeDocument/2006/relationships" r:id="rId4"/>
          </a:graphicData>
        </a:graphic>
      </p:graphicFrame>
      <p:sp>
        <p:nvSpPr>
          <p:cNvPr id="4" name="Footer Placeholder 4">
            <a:extLst>
              <a:ext uri="{FF2B5EF4-FFF2-40B4-BE49-F238E27FC236}">
                <a16:creationId xmlns:a16="http://schemas.microsoft.com/office/drawing/2014/main" id="{0EE3193C-01AB-23CE-6D66-EA7B65FAF880}"/>
              </a:ext>
            </a:extLst>
          </p:cNvPr>
          <p:cNvSpPr txBox="1">
            <a:spLocks/>
          </p:cNvSpPr>
          <p:nvPr/>
        </p:nvSpPr>
        <p:spPr>
          <a:xfrm>
            <a:off x="391549" y="6344001"/>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CL3D. How much more money have you borrowed or spent using credit, in the last month, compared to a year ago? CL3A. You said you have had to borrow more money or use more credit than usual in the last month compared to a year ago. Please select which of the following places you have borrowed this money or used credit from. All </a:t>
            </a:r>
            <a:r>
              <a:rPr lang="en-GB" sz="1000">
                <a:solidFill>
                  <a:srgbClr val="FFFFFF">
                    <a:lumMod val="50000"/>
                  </a:srgbClr>
                </a:solidFill>
                <a:latin typeface="Arial"/>
                <a:cs typeface="Arial" panose="020B0604020202020204" pitchFamily="34" charset="0"/>
              </a:rPr>
              <a:t>d</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ata </a:t>
            </a:r>
            <a:r>
              <a:rPr lang="en-GB" sz="1000">
                <a:solidFill>
                  <a:srgbClr val="FFFFFF">
                    <a:lumMod val="50000"/>
                  </a:srgbClr>
                </a:solidFill>
                <a:latin typeface="Arial"/>
                <a:cs typeface="Arial" panose="020B0604020202020204" pitchFamily="34" charset="0"/>
              </a:rPr>
              <a:t>is </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from </a:t>
            </a:r>
            <a:r>
              <a:rPr lang="en-GB" sz="1000">
                <a:solidFill>
                  <a:srgbClr val="FFFFFF">
                    <a:lumMod val="50000"/>
                  </a:srgbClr>
                </a:solidFill>
                <a:latin typeface="Arial"/>
                <a:cs typeface="Arial" panose="020B0604020202020204" pitchFamily="34" charset="0"/>
              </a:rPr>
              <a:t>S</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urvey 6. ONS data was published on 10</a:t>
            </a:r>
            <a:r>
              <a:rPr kumimoji="0" lang="en-GB" sz="1000" b="0" i="0" u="none" strike="noStrike" kern="1200" cap="none" spc="0" normalizeH="0" baseline="30000" noProof="0">
                <a:ln>
                  <a:noFill/>
                </a:ln>
                <a:solidFill>
                  <a:srgbClr val="FFFFFF">
                    <a:lumMod val="50000"/>
                  </a:srgbClr>
                </a:solidFill>
                <a:effectLst/>
                <a:uLnTx/>
                <a:uFillTx/>
                <a:latin typeface="Arial"/>
                <a:ea typeface="+mn-ea"/>
                <a:cs typeface="Arial" panose="020B0604020202020204" pitchFamily="34" charset="0"/>
              </a:rPr>
              <a:t>th</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March 2023</a:t>
            </a:r>
            <a:r>
              <a:rPr lang="en-GB" sz="1000">
                <a:solidFill>
                  <a:srgbClr val="FFFFFF">
                    <a:lumMod val="50000"/>
                  </a:srgbClr>
                </a:solidFill>
                <a:latin typeface="Arial"/>
                <a:cs typeface="Arial" panose="020B0604020202020204" pitchFamily="34" charset="0"/>
              </a:rPr>
              <a:t>. Unweighted base: 1,767 (All respondents); 518 (All who have borrowed money/used more credit)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a:t>
            </a:r>
            <a:endParaRPr kumimoji="0" lang="en-GB" sz="10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16" name="Slide Number Placeholder 4">
            <a:extLst>
              <a:ext uri="{FF2B5EF4-FFF2-40B4-BE49-F238E27FC236}">
                <a16:creationId xmlns:a16="http://schemas.microsoft.com/office/drawing/2014/main" id="{EBAE657D-8304-4178-B97B-8A92D1C82592}"/>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624222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4A2F112-8492-A3AC-B7E2-F38CE15C1D5E}"/>
              </a:ext>
            </a:extLst>
          </p:cNvPr>
          <p:cNvSpPr>
            <a:spLocks noGrp="1"/>
          </p:cNvSpPr>
          <p:nvPr>
            <p:ph type="title"/>
          </p:nvPr>
        </p:nvSpPr>
        <p:spPr>
          <a:xfrm>
            <a:off x="586800" y="583200"/>
            <a:ext cx="5495023" cy="1116000"/>
          </a:xfrm>
        </p:spPr>
        <p:txBody>
          <a:bodyPr>
            <a:normAutofit/>
          </a:bodyPr>
          <a:lstStyle/>
          <a:p>
            <a:r>
              <a:rPr lang="en-GB" sz="4400" b="1">
                <a:latin typeface="Arial" panose="020B0604020202020204" pitchFamily="34" charset="0"/>
                <a:cs typeface="Arial" panose="020B0604020202020204" pitchFamily="34" charset="0"/>
              </a:rPr>
              <a:t>Report contents</a:t>
            </a:r>
          </a:p>
        </p:txBody>
      </p:sp>
      <p:graphicFrame>
        <p:nvGraphicFramePr>
          <p:cNvPr id="3" name="Table 3">
            <a:extLst>
              <a:ext uri="{FF2B5EF4-FFF2-40B4-BE49-F238E27FC236}">
                <a16:creationId xmlns:a16="http://schemas.microsoft.com/office/drawing/2014/main" id="{8EB00543-B238-4289-B19F-0A41ADC004F4}"/>
              </a:ext>
            </a:extLst>
          </p:cNvPr>
          <p:cNvGraphicFramePr>
            <a:graphicFrameLocks noGrp="1"/>
          </p:cNvGraphicFramePr>
          <p:nvPr>
            <p:extLst>
              <p:ext uri="{D42A27DB-BD31-4B8C-83A1-F6EECF244321}">
                <p14:modId xmlns:p14="http://schemas.microsoft.com/office/powerpoint/2010/main" val="288167597"/>
              </p:ext>
            </p:extLst>
          </p:nvPr>
        </p:nvGraphicFramePr>
        <p:xfrm>
          <a:off x="586800" y="1699200"/>
          <a:ext cx="5767526" cy="4143800"/>
        </p:xfrm>
        <a:graphic>
          <a:graphicData uri="http://schemas.openxmlformats.org/drawingml/2006/table">
            <a:tbl>
              <a:tblPr firstRow="1" bandRow="1">
                <a:tableStyleId>{5C22544A-7EE6-4342-B048-85BDC9FD1C3A}</a:tableStyleId>
              </a:tblPr>
              <a:tblGrid>
                <a:gridCol w="5023556">
                  <a:extLst>
                    <a:ext uri="{9D8B030D-6E8A-4147-A177-3AD203B41FA5}">
                      <a16:colId xmlns:a16="http://schemas.microsoft.com/office/drawing/2014/main" val="493758898"/>
                    </a:ext>
                  </a:extLst>
                </a:gridCol>
                <a:gridCol w="743970">
                  <a:extLst>
                    <a:ext uri="{9D8B030D-6E8A-4147-A177-3AD203B41FA5}">
                      <a16:colId xmlns:a16="http://schemas.microsoft.com/office/drawing/2014/main" val="1751834853"/>
                    </a:ext>
                  </a:extLst>
                </a:gridCol>
              </a:tblGrid>
              <a:tr h="6885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000" b="1">
                          <a:solidFill>
                            <a:schemeClr val="bg1"/>
                          </a:solidFill>
                          <a:latin typeface="Arial" panose="020B0604020202020204" pitchFamily="34" charset="0"/>
                          <a:cs typeface="Arial" panose="020B0604020202020204" pitchFamily="34" charset="0"/>
                        </a:rPr>
                        <a:t>Introduction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b="0">
                          <a:solidFill>
                            <a:schemeClr val="bg1"/>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3</a:t>
                      </a:r>
                      <a:endParaRPr lang="en-US" sz="2000" b="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59480044"/>
                  </a:ext>
                </a:extLst>
              </a:tr>
              <a:tr h="688552">
                <a:tc>
                  <a:txBody>
                    <a:bodyPr/>
                    <a:lstStyle/>
                    <a:p>
                      <a:r>
                        <a:rPr lang="en-IN" sz="2000" b="1">
                          <a:solidFill>
                            <a:schemeClr val="bg1"/>
                          </a:solidFill>
                          <a:latin typeface="Arial" panose="020B0604020202020204" pitchFamily="34" charset="0"/>
                          <a:cs typeface="Arial" panose="020B0604020202020204" pitchFamily="34" charset="0"/>
                        </a:rPr>
                        <a:t>Cost of living</a:t>
                      </a:r>
                    </a:p>
                    <a:p>
                      <a:r>
                        <a:rPr lang="en-IN" sz="2000" b="1">
                          <a:solidFill>
                            <a:schemeClr val="bg1"/>
                          </a:solidFill>
                          <a:latin typeface="Arial" panose="020B0604020202020204" pitchFamily="34" charset="0"/>
                          <a:cs typeface="Arial" panose="020B0604020202020204" pitchFamily="34" charset="0"/>
                        </a:rPr>
                        <a:t>(including food security)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b="0">
                          <a:solidFill>
                            <a:schemeClr val="bg1"/>
                          </a:solidFill>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9</a:t>
                      </a:r>
                      <a:endParaRPr lang="en-US" sz="2000" b="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88010538"/>
                  </a:ext>
                </a:extLst>
              </a:tr>
              <a:tr h="688552">
                <a:tc>
                  <a:txBody>
                    <a:bodyPr/>
                    <a:lstStyle/>
                    <a:p>
                      <a:r>
                        <a:rPr lang="en-IN" sz="2000" b="1">
                          <a:solidFill>
                            <a:schemeClr val="bg1"/>
                          </a:solidFill>
                          <a:latin typeface="Arial" panose="020B0604020202020204" pitchFamily="34" charset="0"/>
                          <a:cs typeface="Arial" panose="020B0604020202020204" pitchFamily="34" charset="0"/>
                        </a:rPr>
                        <a:t>Wellbeing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b="0">
                          <a:solidFill>
                            <a:schemeClr val="bg1"/>
                          </a:solidFill>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51</a:t>
                      </a:r>
                      <a:endParaRPr lang="en-US" sz="2000" b="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70206585"/>
                  </a:ext>
                </a:extLst>
              </a:tr>
              <a:tr h="688552">
                <a:tc>
                  <a:txBody>
                    <a:bodyPr/>
                    <a:lstStyle/>
                    <a:p>
                      <a:r>
                        <a:rPr lang="en-IN" sz="2000" b="1">
                          <a:solidFill>
                            <a:schemeClr val="bg1"/>
                          </a:solidFill>
                          <a:latin typeface="Arial" panose="020B0604020202020204" pitchFamily="34" charset="0"/>
                          <a:cs typeface="Arial" panose="020B0604020202020204" pitchFamily="34" charset="0"/>
                        </a:rPr>
                        <a:t>Your local area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b="0">
                          <a:solidFill>
                            <a:schemeClr val="bg1"/>
                          </a:solidFill>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60</a:t>
                      </a:r>
                      <a:endParaRPr lang="en-US" sz="2000" b="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65811524"/>
                  </a:ext>
                </a:extLst>
              </a:tr>
              <a:tr h="6885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000" b="1" kern="1200">
                          <a:solidFill>
                            <a:schemeClr val="bg1"/>
                          </a:solidFill>
                          <a:latin typeface="Arial" panose="020B0604020202020204" pitchFamily="34" charset="0"/>
                          <a:ea typeface="+mn-ea"/>
                          <a:cs typeface="Arial" panose="020B0604020202020204" pitchFamily="34" charset="0"/>
                        </a:rPr>
                        <a:t>Digital inclusion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b="0" dirty="0">
                          <a:solidFill>
                            <a:schemeClr val="bg1"/>
                          </a:solidFill>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74</a:t>
                      </a:r>
                      <a:endParaRPr lang="en-US" sz="2000" b="0" dirty="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16944142"/>
                  </a:ext>
                </a:extLst>
              </a:tr>
              <a:tr h="6885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000" b="1" kern="1200">
                          <a:solidFill>
                            <a:schemeClr val="bg1"/>
                          </a:solidFill>
                          <a:latin typeface="Arial" panose="020B0604020202020204" pitchFamily="34" charset="0"/>
                          <a:ea typeface="+mn-ea"/>
                          <a:cs typeface="Arial" panose="020B0604020202020204" pitchFamily="34" charset="0"/>
                        </a:rPr>
                        <a:t>Local Authority summaries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b="0" dirty="0">
                          <a:solidFill>
                            <a:schemeClr val="bg1"/>
                          </a:solidFill>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89</a:t>
                      </a:r>
                      <a:endParaRPr lang="en-US" sz="2000" b="0" dirty="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88389482"/>
                  </a:ext>
                </a:extLst>
              </a:tr>
            </a:tbl>
          </a:graphicData>
        </a:graphic>
      </p:graphicFrame>
    </p:spTree>
    <p:extLst>
      <p:ext uri="{BB962C8B-B14F-4D97-AF65-F5344CB8AC3E}">
        <p14:creationId xmlns:p14="http://schemas.microsoft.com/office/powerpoint/2010/main" val="24103102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A5E78C8D-40AF-93C4-95E9-903C38052382}"/>
              </a:ext>
            </a:extLst>
          </p:cNvPr>
          <p:cNvSpPr txBox="1">
            <a:spLocks noGrp="1"/>
          </p:cNvSpPr>
          <p:nvPr>
            <p:ph type="title" idx="4294967295"/>
          </p:nvPr>
        </p:nvSpPr>
        <p:spPr>
          <a:xfrm>
            <a:off x="357094" y="202775"/>
            <a:ext cx="10515600" cy="307777"/>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lvl1pPr>
              <a:lnSpc>
                <a:spcPct val="100000"/>
              </a:lnSpc>
              <a:spcBef>
                <a:spcPts val="0"/>
              </a:spcBef>
              <a:buNone/>
              <a:defRPr sz="2000" b="1">
                <a:solidFill>
                  <a:srgbClr val="5C5B5A"/>
                </a:solidFill>
                <a:latin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5C5B5A"/>
                </a:solidFill>
                <a:effectLst/>
                <a:uLnTx/>
                <a:uFillTx/>
                <a:latin typeface="Arial"/>
                <a:ea typeface="+mn-ea"/>
                <a:cs typeface="+mn-cs"/>
              </a:rPr>
              <a:t>Summary: Borrowing money </a:t>
            </a:r>
            <a:r>
              <a:rPr kumimoji="0" lang="en-GB" sz="2000" b="0" i="0" u="none" strike="noStrike" kern="1200" cap="none" spc="0" normalizeH="0" baseline="0" noProof="0" dirty="0">
                <a:ln>
                  <a:noFill/>
                </a:ln>
                <a:solidFill>
                  <a:srgbClr val="5C5B5A"/>
                </a:solidFill>
                <a:effectLst/>
                <a:uLnTx/>
                <a:uFillTx/>
                <a:latin typeface="Arial"/>
                <a:ea typeface="+mn-ea"/>
                <a:cs typeface="+mn-cs"/>
              </a:rPr>
              <a:t>(part 2)</a:t>
            </a:r>
            <a:endParaRPr kumimoji="0" lang="en-GB" sz="2000" b="1" i="0" u="none" strike="noStrike" kern="1200" cap="none" spc="0" normalizeH="0" baseline="0" noProof="0" dirty="0">
              <a:ln>
                <a:noFill/>
              </a:ln>
              <a:solidFill>
                <a:srgbClr val="5C5B5A"/>
              </a:solidFill>
              <a:effectLst/>
              <a:uLnTx/>
              <a:uFillTx/>
              <a:latin typeface="Arial"/>
              <a:ea typeface="+mn-ea"/>
              <a:cs typeface="+mn-cs"/>
            </a:endParaRPr>
          </a:p>
        </p:txBody>
      </p:sp>
      <p:sp>
        <p:nvSpPr>
          <p:cNvPr id="19" name="TextBox 18">
            <a:extLst>
              <a:ext uri="{FF2B5EF4-FFF2-40B4-BE49-F238E27FC236}">
                <a16:creationId xmlns:a16="http://schemas.microsoft.com/office/drawing/2014/main" id="{203C6A67-DDF7-BDB0-BEB8-44EB4F2E6C6D}"/>
              </a:ext>
              <a:ext uri="{C183D7F6-B498-43B3-948B-1728B52AA6E4}">
                <adec:decorative xmlns:adec="http://schemas.microsoft.com/office/drawing/2017/decorative" val="1"/>
              </a:ext>
            </a:extLst>
          </p:cNvPr>
          <p:cNvSpPr txBox="1"/>
          <p:nvPr/>
        </p:nvSpPr>
        <p:spPr>
          <a:xfrm>
            <a:off x="266708" y="1191859"/>
            <a:ext cx="5728674" cy="923330"/>
          </a:xfrm>
          <a:prstGeom prst="rect">
            <a:avLst/>
          </a:prstGeom>
          <a:noFill/>
        </p:spPr>
        <p:txBody>
          <a:bodyPr wrap="square" lIns="0" tIns="0" rIns="0" bIns="0" rtlCol="0" anchor="t">
            <a:spAutoFit/>
          </a:bodyPr>
          <a:lstStyle/>
          <a:p>
            <a:pPr algn="ctr">
              <a:defRPr/>
            </a:pPr>
            <a:r>
              <a:rPr kumimoji="0" lang="en-GB" sz="1500" b="1" i="0" u="none" strike="noStrike" kern="1200" cap="none" spc="0" normalizeH="0" baseline="0" noProof="0" dirty="0">
                <a:ln>
                  <a:noFill/>
                </a:ln>
                <a:solidFill>
                  <a:srgbClr val="5C5B5A"/>
                </a:solidFill>
                <a:effectLst/>
                <a:uLnTx/>
                <a:uFillTx/>
                <a:latin typeface="Arial"/>
                <a:ea typeface="+mn-ea"/>
                <a:cs typeface="+mn-cs"/>
              </a:rPr>
              <a:t>Of those who have loaned from friends and family, around half have done so from another family member (53%) and a third </a:t>
            </a:r>
            <a:r>
              <a:rPr lang="en-GB" sz="1500" b="1" dirty="0">
                <a:solidFill>
                  <a:srgbClr val="5C5B5A"/>
                </a:solidFill>
                <a:latin typeface="Arial"/>
              </a:rPr>
              <a:t>or more </a:t>
            </a:r>
            <a:r>
              <a:rPr kumimoji="0" lang="en-GB" sz="1500" b="1" i="0" u="none" strike="noStrike" kern="1200" cap="none" spc="0" normalizeH="0" baseline="0" noProof="0" dirty="0">
                <a:ln>
                  <a:noFill/>
                </a:ln>
                <a:solidFill>
                  <a:srgbClr val="5C5B5A"/>
                </a:solidFill>
                <a:effectLst/>
                <a:uLnTx/>
                <a:uFillTx/>
                <a:latin typeface="Arial"/>
                <a:ea typeface="+mn-ea"/>
                <a:cs typeface="+mn-cs"/>
              </a:rPr>
              <a:t>have borrowed from a parent (38%). 1 in 4 (27%) have borrowed from more than one source</a:t>
            </a:r>
          </a:p>
        </p:txBody>
      </p:sp>
      <p:graphicFrame>
        <p:nvGraphicFramePr>
          <p:cNvPr id="2" name="Chart Placeholder 9" descr="Bar charts showing who respondents have borrowed money from, if they have taken a loan from a friend or family member. 27% have borrowed from multiple personal connections. 53% have borrowed from another family member. ">
            <a:extLst>
              <a:ext uri="{FF2B5EF4-FFF2-40B4-BE49-F238E27FC236}">
                <a16:creationId xmlns:a16="http://schemas.microsoft.com/office/drawing/2014/main" id="{DA18E7C8-652E-2E5A-E6DA-A84BD6DB6B55}"/>
              </a:ext>
            </a:extLst>
          </p:cNvPr>
          <p:cNvGraphicFramePr>
            <a:graphicFrameLocks/>
          </p:cNvGraphicFramePr>
          <p:nvPr>
            <p:extLst>
              <p:ext uri="{D42A27DB-BD31-4B8C-83A1-F6EECF244321}">
                <p14:modId xmlns:p14="http://schemas.microsoft.com/office/powerpoint/2010/main" val="2603109231"/>
              </p:ext>
            </p:extLst>
          </p:nvPr>
        </p:nvGraphicFramePr>
        <p:xfrm>
          <a:off x="592250" y="2238277"/>
          <a:ext cx="4843465" cy="3866511"/>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Connector 5">
            <a:extLst>
              <a:ext uri="{FF2B5EF4-FFF2-40B4-BE49-F238E27FC236}">
                <a16:creationId xmlns:a16="http://schemas.microsoft.com/office/drawing/2014/main" id="{276F1363-E7B0-BC78-E8D3-DC22B43FCF02}"/>
              </a:ext>
              <a:ext uri="{C183D7F6-B498-43B3-948B-1728B52AA6E4}">
                <adec:decorative xmlns:adec="http://schemas.microsoft.com/office/drawing/2017/decorative" val="1"/>
              </a:ext>
            </a:extLst>
          </p:cNvPr>
          <p:cNvCxnSpPr>
            <a:cxnSpLocks/>
          </p:cNvCxnSpPr>
          <p:nvPr/>
        </p:nvCxnSpPr>
        <p:spPr>
          <a:xfrm>
            <a:off x="6408517" y="962576"/>
            <a:ext cx="0" cy="514221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331C7BA4-32D0-B398-156F-09414F5EACFB}"/>
              </a:ext>
              <a:ext uri="{C183D7F6-B498-43B3-948B-1728B52AA6E4}">
                <adec:decorative xmlns:adec="http://schemas.microsoft.com/office/drawing/2017/decorative" val="1"/>
              </a:ext>
            </a:extLst>
          </p:cNvPr>
          <p:cNvSpPr txBox="1"/>
          <p:nvPr/>
        </p:nvSpPr>
        <p:spPr>
          <a:xfrm>
            <a:off x="6756286" y="1191859"/>
            <a:ext cx="4962962" cy="69249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b="1">
                <a:solidFill>
                  <a:srgbClr val="5C5B5A"/>
                </a:solidFill>
                <a:latin typeface="Arial"/>
              </a:rPr>
              <a:t>Nearly half (47</a:t>
            </a:r>
            <a:r>
              <a:rPr kumimoji="0" lang="en-GB" sz="1500" b="1" i="0" u="none" strike="noStrike" kern="1200" cap="none" spc="0" normalizeH="0" baseline="0" noProof="0">
                <a:ln>
                  <a:noFill/>
                </a:ln>
                <a:solidFill>
                  <a:srgbClr val="5C5B5A"/>
                </a:solidFill>
                <a:effectLst/>
                <a:uLnTx/>
                <a:uFillTx/>
                <a:latin typeface="Arial"/>
                <a:ea typeface="+mn-ea"/>
                <a:cs typeface="+mn-cs"/>
              </a:rPr>
              <a:t>%) of those who have borrowed money are worried about being able to pay a loan back, a fall from 53% in January</a:t>
            </a:r>
          </a:p>
        </p:txBody>
      </p:sp>
      <p:graphicFrame>
        <p:nvGraphicFramePr>
          <p:cNvPr id="17" name="Chart 16" descr="Stacked bar chart showing proportion of respondents who are worried about being able to pay a loan back. 47% of Greater Manchester residents say they are worried.">
            <a:extLst>
              <a:ext uri="{FF2B5EF4-FFF2-40B4-BE49-F238E27FC236}">
                <a16:creationId xmlns:a16="http://schemas.microsoft.com/office/drawing/2014/main" id="{C0F1EE16-1985-E5FA-BE15-F0E3D6282853}"/>
              </a:ext>
            </a:extLst>
          </p:cNvPr>
          <p:cNvGraphicFramePr/>
          <p:nvPr>
            <p:extLst>
              <p:ext uri="{D42A27DB-BD31-4B8C-83A1-F6EECF244321}">
                <p14:modId xmlns:p14="http://schemas.microsoft.com/office/powerpoint/2010/main" val="2263413348"/>
              </p:ext>
            </p:extLst>
          </p:nvPr>
        </p:nvGraphicFramePr>
        <p:xfrm>
          <a:off x="6989608" y="1476375"/>
          <a:ext cx="4144319" cy="4738548"/>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75603507-FC8E-EF3A-3A9B-EFFEA50EABFB}"/>
              </a:ext>
            </a:extLst>
          </p:cNvPr>
          <p:cNvSpPr txBox="1"/>
          <p:nvPr/>
        </p:nvSpPr>
        <p:spPr>
          <a:xfrm>
            <a:off x="9516821" y="2623259"/>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(+7pp)</a:t>
            </a:r>
          </a:p>
        </p:txBody>
      </p:sp>
      <p:sp>
        <p:nvSpPr>
          <p:cNvPr id="7" name="TextBox 6">
            <a:extLst>
              <a:ext uri="{FF2B5EF4-FFF2-40B4-BE49-F238E27FC236}">
                <a16:creationId xmlns:a16="http://schemas.microsoft.com/office/drawing/2014/main" id="{8153FF3A-A032-D1F3-DF10-56BCA4EB6D03}"/>
              </a:ext>
            </a:extLst>
          </p:cNvPr>
          <p:cNvSpPr txBox="1"/>
          <p:nvPr/>
        </p:nvSpPr>
        <p:spPr>
          <a:xfrm>
            <a:off x="9779337" y="3185789"/>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5C5B5A"/>
                </a:solidFill>
                <a:effectLst/>
                <a:uLnTx/>
                <a:uFillTx/>
                <a:latin typeface="Arial" panose="020B0604020202020204"/>
                <a:ea typeface="+mn-ea"/>
                <a:cs typeface="+mn-cs"/>
              </a:rPr>
              <a:t>(-4pp)</a:t>
            </a:r>
          </a:p>
        </p:txBody>
      </p:sp>
      <p:sp>
        <p:nvSpPr>
          <p:cNvPr id="8" name="TextBox 7">
            <a:extLst>
              <a:ext uri="{FF2B5EF4-FFF2-40B4-BE49-F238E27FC236}">
                <a16:creationId xmlns:a16="http://schemas.microsoft.com/office/drawing/2014/main" id="{F19DFD48-362A-BE7F-44F2-08432DF95D4D}"/>
              </a:ext>
            </a:extLst>
          </p:cNvPr>
          <p:cNvSpPr txBox="1"/>
          <p:nvPr/>
        </p:nvSpPr>
        <p:spPr>
          <a:xfrm>
            <a:off x="9779337" y="3612320"/>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5C5B5A"/>
                </a:solidFill>
                <a:effectLst/>
                <a:uLnTx/>
                <a:uFillTx/>
                <a:latin typeface="Arial" panose="020B0604020202020204"/>
                <a:ea typeface="+mn-ea"/>
                <a:cs typeface="+mn-cs"/>
              </a:rPr>
              <a:t>(+1pp)</a:t>
            </a:r>
          </a:p>
        </p:txBody>
      </p:sp>
      <p:sp>
        <p:nvSpPr>
          <p:cNvPr id="9" name="TextBox 8">
            <a:extLst>
              <a:ext uri="{FF2B5EF4-FFF2-40B4-BE49-F238E27FC236}">
                <a16:creationId xmlns:a16="http://schemas.microsoft.com/office/drawing/2014/main" id="{9656990B-9BB6-5F35-D572-A89F323BE3CC}"/>
              </a:ext>
            </a:extLst>
          </p:cNvPr>
          <p:cNvSpPr txBox="1"/>
          <p:nvPr/>
        </p:nvSpPr>
        <p:spPr>
          <a:xfrm>
            <a:off x="9534213" y="4413222"/>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5C5B5A"/>
                </a:solidFill>
                <a:effectLst/>
                <a:uLnTx/>
                <a:uFillTx/>
                <a:latin typeface="Arial" panose="020B0604020202020204"/>
                <a:ea typeface="+mn-ea"/>
                <a:cs typeface="+mn-cs"/>
              </a:rPr>
              <a:t>(-5pp)</a:t>
            </a:r>
          </a:p>
        </p:txBody>
      </p:sp>
      <p:sp>
        <p:nvSpPr>
          <p:cNvPr id="10" name="TextBox 9">
            <a:extLst>
              <a:ext uri="{FF2B5EF4-FFF2-40B4-BE49-F238E27FC236}">
                <a16:creationId xmlns:a16="http://schemas.microsoft.com/office/drawing/2014/main" id="{7FE3F8CE-433F-E2B2-A436-1359E6A869A3}"/>
              </a:ext>
            </a:extLst>
          </p:cNvPr>
          <p:cNvSpPr txBox="1"/>
          <p:nvPr/>
        </p:nvSpPr>
        <p:spPr>
          <a:xfrm>
            <a:off x="9516821" y="5187950"/>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(-1pp)</a:t>
            </a:r>
          </a:p>
        </p:txBody>
      </p:sp>
      <p:sp>
        <p:nvSpPr>
          <p:cNvPr id="31" name="Right Brace 30">
            <a:extLst>
              <a:ext uri="{FF2B5EF4-FFF2-40B4-BE49-F238E27FC236}">
                <a16:creationId xmlns:a16="http://schemas.microsoft.com/office/drawing/2014/main" id="{F91FE717-0A71-4CC6-8207-08A0E1455A59}"/>
              </a:ext>
              <a:ext uri="{C183D7F6-B498-43B3-948B-1728B52AA6E4}">
                <adec:decorative xmlns:adec="http://schemas.microsoft.com/office/drawing/2017/decorative" val="1"/>
              </a:ext>
            </a:extLst>
          </p:cNvPr>
          <p:cNvSpPr/>
          <p:nvPr/>
        </p:nvSpPr>
        <p:spPr>
          <a:xfrm>
            <a:off x="10300915" y="3885383"/>
            <a:ext cx="146915" cy="1629592"/>
          </a:xfrm>
          <a:prstGeom prst="rightBrace">
            <a:avLst>
              <a:gd name="adj1" fmla="val 54487"/>
              <a:gd name="adj2" fmla="val 49265"/>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30" name="TextBox 29">
            <a:extLst>
              <a:ext uri="{FF2B5EF4-FFF2-40B4-BE49-F238E27FC236}">
                <a16:creationId xmlns:a16="http://schemas.microsoft.com/office/drawing/2014/main" id="{A59E8581-6BAE-4FA2-B0BB-361597485952}"/>
              </a:ext>
              <a:ext uri="{C183D7F6-B498-43B3-948B-1728B52AA6E4}">
                <adec:decorative xmlns:adec="http://schemas.microsoft.com/office/drawing/2017/decorative" val="1"/>
              </a:ext>
            </a:extLst>
          </p:cNvPr>
          <p:cNvSpPr txBox="1"/>
          <p:nvPr/>
        </p:nvSpPr>
        <p:spPr>
          <a:xfrm>
            <a:off x="10452909" y="4533445"/>
            <a:ext cx="781636"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47% worried</a:t>
            </a:r>
          </a:p>
        </p:txBody>
      </p:sp>
      <p:sp>
        <p:nvSpPr>
          <p:cNvPr id="4" name="Footer Placeholder 4">
            <a:extLst>
              <a:ext uri="{FF2B5EF4-FFF2-40B4-BE49-F238E27FC236}">
                <a16:creationId xmlns:a16="http://schemas.microsoft.com/office/drawing/2014/main" id="{0EE3193C-01AB-23CE-6D66-EA7B65FAF880}"/>
              </a:ext>
            </a:extLst>
          </p:cNvPr>
          <p:cNvSpPr txBox="1">
            <a:spLocks/>
          </p:cNvSpPr>
          <p:nvPr/>
        </p:nvSpPr>
        <p:spPr>
          <a:xfrm>
            <a:off x="391549" y="6353526"/>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CL3B. You said that you have had a loan from a friend or family member, more specifically was this…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All </a:t>
            </a:r>
            <a:r>
              <a:rPr lang="en-GB" sz="1000">
                <a:solidFill>
                  <a:srgbClr val="FFFFFF">
                    <a:lumMod val="50000"/>
                  </a:srgbClr>
                </a:solidFill>
                <a:latin typeface="Arial"/>
                <a:cs typeface="Arial" panose="020B0604020202020204" pitchFamily="34" charset="0"/>
              </a:rPr>
              <a:t>d</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ata </a:t>
            </a:r>
            <a:r>
              <a:rPr lang="en-GB" sz="1000">
                <a:solidFill>
                  <a:srgbClr val="FFFFFF">
                    <a:lumMod val="50000"/>
                  </a:srgbClr>
                </a:solidFill>
                <a:latin typeface="Arial"/>
                <a:cs typeface="Arial" panose="020B0604020202020204" pitchFamily="34" charset="0"/>
              </a:rPr>
              <a:t>is </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from </a:t>
            </a:r>
            <a:r>
              <a:rPr lang="en-GB" sz="1000">
                <a:solidFill>
                  <a:srgbClr val="FFFFFF">
                    <a:lumMod val="50000"/>
                  </a:srgbClr>
                </a:solidFill>
                <a:latin typeface="Arial"/>
                <a:cs typeface="Arial" panose="020B0604020202020204" pitchFamily="34" charset="0"/>
              </a:rPr>
              <a:t>S</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urvey 6. </a:t>
            </a:r>
            <a:r>
              <a:rPr lang="en-GB" sz="1000">
                <a:solidFill>
                  <a:srgbClr val="FFFFFF">
                    <a:lumMod val="50000"/>
                  </a:srgbClr>
                </a:solidFill>
                <a:latin typeface="Arial"/>
                <a:cs typeface="Arial" panose="020B0604020202020204" pitchFamily="34" charset="0"/>
              </a:rPr>
              <a:t>Unweighted base: 1,767 (All respondents); 518 (All who have borrowed money/used more credit)</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a:t>
            </a:r>
            <a:endParaRPr kumimoji="0" lang="en-GB" sz="10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16" name="Slide Number Placeholder 4">
            <a:extLst>
              <a:ext uri="{FF2B5EF4-FFF2-40B4-BE49-F238E27FC236}">
                <a16:creationId xmlns:a16="http://schemas.microsoft.com/office/drawing/2014/main" id="{EBAE657D-8304-4178-B97B-8A92D1C82592}"/>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5634151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586799" y="249698"/>
            <a:ext cx="10515600" cy="693150"/>
          </a:xfrm>
        </p:spPr>
        <p:txBody>
          <a:bodyPr/>
          <a:lstStyle/>
          <a:p>
            <a:r>
              <a:rPr lang="en-GB">
                <a:latin typeface="Arial" panose="020B0604020202020204" pitchFamily="34" charset="0"/>
                <a:cs typeface="Arial" panose="020B0604020202020204" pitchFamily="34" charset="0"/>
              </a:rPr>
              <a:t>Food security – key findings</a:t>
            </a:r>
            <a:endParaRPr lang="en-US">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5808E5A-A430-F9BE-050D-2E7DC1DD7D4D}"/>
              </a:ext>
            </a:extLst>
          </p:cNvPr>
          <p:cNvSpPr txBox="1"/>
          <p:nvPr/>
        </p:nvSpPr>
        <p:spPr>
          <a:xfrm>
            <a:off x="498764" y="850485"/>
            <a:ext cx="11106438" cy="4970591"/>
          </a:xfrm>
          <a:prstGeom prst="rect">
            <a:avLst/>
          </a:prstGeom>
          <a:noFill/>
        </p:spPr>
        <p:txBody>
          <a:bodyPr wrap="square" lIns="91440" tIns="45720" rIns="91440" bIns="45720" rtlCol="0" anchor="t">
            <a:spAutoFit/>
          </a:bodyPr>
          <a:lstStyle/>
          <a:p>
            <a:pPr>
              <a:spcAft>
                <a:spcPts val="600"/>
              </a:spcAft>
            </a:pPr>
            <a:r>
              <a:rPr lang="en-GB" sz="1300" b="1" dirty="0">
                <a:solidFill>
                  <a:schemeClr val="bg1"/>
                </a:solidFill>
                <a:latin typeface="Arial"/>
                <a:cs typeface="Arial"/>
              </a:rPr>
              <a:t>EXTENT OF FOOD INSECURITY </a:t>
            </a:r>
          </a:p>
          <a:p>
            <a:pPr marL="742950" lvl="1" indent="-285750">
              <a:spcAft>
                <a:spcPts val="1200"/>
              </a:spcAft>
              <a:buFont typeface="Arial" panose="020B0604020202020204" pitchFamily="34" charset="0"/>
              <a:buChar char="•"/>
            </a:pPr>
            <a:r>
              <a:rPr lang="en-GB" sz="1300" dirty="0">
                <a:solidFill>
                  <a:schemeClr val="bg1"/>
                </a:solidFill>
                <a:latin typeface="Arial"/>
                <a:cs typeface="Arial"/>
              </a:rPr>
              <a:t>Overall, there is continuity in food security, with around 1 in 3 (37%) respondents still reporting ‘low’ or ‘very low’ food security. </a:t>
            </a:r>
          </a:p>
          <a:p>
            <a:pPr>
              <a:spcAft>
                <a:spcPts val="600"/>
              </a:spcAft>
            </a:pPr>
            <a:r>
              <a:rPr lang="en-GB" sz="1300" b="1" dirty="0">
                <a:solidFill>
                  <a:schemeClr val="bg1"/>
                </a:solidFill>
                <a:latin typeface="Arial"/>
                <a:cs typeface="Arial"/>
              </a:rPr>
              <a:t>SHORT TERM TRENDS SINCE JANUARY</a:t>
            </a:r>
          </a:p>
          <a:p>
            <a:pPr marL="741600" indent="-285750">
              <a:spcAft>
                <a:spcPts val="1200"/>
              </a:spcAft>
              <a:buFont typeface="Arial" panose="020B0604020202020204" pitchFamily="34" charset="0"/>
              <a:buChar char="•"/>
            </a:pPr>
            <a:r>
              <a:rPr lang="en-GB" sz="1300" dirty="0">
                <a:solidFill>
                  <a:schemeClr val="bg1"/>
                </a:solidFill>
                <a:latin typeface="Arial"/>
                <a:cs typeface="Arial"/>
              </a:rPr>
              <a:t>Food insecurity has dropped since January, but not significantly (37%, compared in 40% in January 2023 and October 2022, 42% in September 2022).</a:t>
            </a:r>
          </a:p>
          <a:p>
            <a:pPr>
              <a:spcAft>
                <a:spcPts val="600"/>
              </a:spcAft>
            </a:pPr>
            <a:r>
              <a:rPr lang="en-GB" sz="1300" b="1" dirty="0">
                <a:solidFill>
                  <a:schemeClr val="bg1"/>
                </a:solidFill>
                <a:latin typeface="Arial"/>
                <a:cs typeface="Arial"/>
              </a:rPr>
              <a:t>HOUSEHOLDS WITH CHILDREN</a:t>
            </a:r>
          </a:p>
          <a:p>
            <a:pPr marL="741600" indent="-285750">
              <a:spcAft>
                <a:spcPts val="600"/>
              </a:spcAft>
              <a:buFont typeface="Arial" panose="020B0604020202020204" pitchFamily="34" charset="0"/>
              <a:buChar char="•"/>
            </a:pPr>
            <a:r>
              <a:rPr lang="en-GB" sz="1300" dirty="0">
                <a:solidFill>
                  <a:schemeClr val="bg1"/>
                </a:solidFill>
                <a:latin typeface="Arial"/>
                <a:cs typeface="Arial"/>
              </a:rPr>
              <a:t>Food insecurity continues to impact disproportionately upon households with children (49% of such households experience ‘low’ or ‘very low’ food security, compared to 32% of those without children). </a:t>
            </a:r>
          </a:p>
          <a:p>
            <a:pPr marL="1198800" lvl="1" indent="-285750">
              <a:spcAft>
                <a:spcPts val="600"/>
              </a:spcAft>
              <a:buFont typeface="Courier New" panose="02070309020205020404" pitchFamily="49" charset="0"/>
              <a:buChar char="o"/>
            </a:pPr>
            <a:r>
              <a:rPr lang="en-GB" sz="1300" dirty="0">
                <a:solidFill>
                  <a:schemeClr val="bg1"/>
                </a:solidFill>
                <a:latin typeface="Arial"/>
                <a:cs typeface="Arial"/>
              </a:rPr>
              <a:t>Overall, this is a decrease since October 2022 (59%) and January 2023 (53%).</a:t>
            </a:r>
          </a:p>
          <a:p>
            <a:pPr marL="741600" indent="-285750">
              <a:spcAft>
                <a:spcPts val="600"/>
              </a:spcAft>
              <a:buFont typeface="Arial" panose="020B0604020202020204" pitchFamily="34" charset="0"/>
              <a:buChar char="•"/>
            </a:pPr>
            <a:r>
              <a:rPr lang="en-GB" sz="1300" dirty="0">
                <a:solidFill>
                  <a:schemeClr val="bg1"/>
                </a:solidFill>
                <a:latin typeface="Arial"/>
                <a:cs typeface="Arial"/>
              </a:rPr>
              <a:t>The proportions of households with children experiencing ‘high’ food security and ‘very low’ food security have both increased slightly since January– potentially suggesting growing inequality in food security.</a:t>
            </a:r>
          </a:p>
          <a:p>
            <a:pPr marL="741600" indent="-285750">
              <a:spcAft>
                <a:spcPts val="1200"/>
              </a:spcAft>
              <a:buFont typeface="Arial" panose="020B0604020202020204" pitchFamily="34" charset="0"/>
              <a:buChar char="•"/>
            </a:pPr>
            <a:r>
              <a:rPr lang="en-GB" sz="1300" dirty="0">
                <a:solidFill>
                  <a:schemeClr val="bg1"/>
                </a:solidFill>
                <a:latin typeface="Arial"/>
                <a:cs typeface="Arial"/>
              </a:rPr>
              <a:t>Food insecurity in households with children is significantly higher amongst those with caring responsibilities (80%), with a disability (69%), renters (66%) and aged 25-44 years (54%). This is consistent with previous results, continuing to stress the importance of targeting interventions. </a:t>
            </a:r>
          </a:p>
          <a:p>
            <a:pPr>
              <a:spcAft>
                <a:spcPts val="600"/>
              </a:spcAft>
            </a:pPr>
            <a:r>
              <a:rPr lang="en-GB" sz="1300" b="1" dirty="0">
                <a:solidFill>
                  <a:schemeClr val="bg1"/>
                </a:solidFill>
                <a:latin typeface="Arial"/>
                <a:cs typeface="Arial"/>
              </a:rPr>
              <a:t>HOUSEHOLDS WITHOUT CHILDREN </a:t>
            </a:r>
            <a:endParaRPr lang="en-GB" sz="1300" b="1" dirty="0">
              <a:solidFill>
                <a:schemeClr val="bg1"/>
              </a:solidFill>
              <a:latin typeface="Arial" panose="020B0604020202020204" pitchFamily="34" charset="0"/>
              <a:cs typeface="Arial" panose="020B0604020202020204" pitchFamily="34" charset="0"/>
            </a:endParaRPr>
          </a:p>
          <a:p>
            <a:pPr marL="741600" indent="-285750">
              <a:spcAft>
                <a:spcPts val="600"/>
              </a:spcAft>
              <a:buFont typeface="Arial" panose="020B0604020202020204" pitchFamily="34" charset="0"/>
              <a:buChar char="•"/>
            </a:pPr>
            <a:r>
              <a:rPr lang="en-GB" sz="1300" dirty="0">
                <a:solidFill>
                  <a:schemeClr val="bg1"/>
                </a:solidFill>
                <a:latin typeface="Arial"/>
                <a:cs typeface="Arial"/>
              </a:rPr>
              <a:t>Overall food insecurity for households without children has remained stable from January 2023 (32%). </a:t>
            </a:r>
          </a:p>
          <a:p>
            <a:pPr marL="741600" indent="-285750">
              <a:spcAft>
                <a:spcPts val="600"/>
              </a:spcAft>
              <a:buFont typeface="Arial" panose="020B0604020202020204" pitchFamily="34" charset="0"/>
              <a:buChar char="•"/>
            </a:pPr>
            <a:r>
              <a:rPr lang="en-GB" sz="1300" dirty="0">
                <a:solidFill>
                  <a:schemeClr val="bg1"/>
                </a:solidFill>
                <a:latin typeface="Arial"/>
                <a:cs typeface="Arial"/>
              </a:rPr>
              <a:t>March results continue to suggest that among households without children, respondents aged 16-24 (60%), from a racially </a:t>
            </a:r>
            <a:r>
              <a:rPr lang="en-GB" sz="1300" dirty="0" err="1">
                <a:solidFill>
                  <a:schemeClr val="bg1"/>
                </a:solidFill>
                <a:latin typeface="Arial"/>
                <a:cs typeface="Arial"/>
              </a:rPr>
              <a:t>minoritised</a:t>
            </a:r>
            <a:r>
              <a:rPr lang="en-GB" sz="1300" dirty="0">
                <a:solidFill>
                  <a:schemeClr val="bg1"/>
                </a:solidFill>
                <a:latin typeface="Arial"/>
                <a:cs typeface="Arial"/>
              </a:rPr>
              <a:t> group (51%) or with a disability (49%) are more likely to experience challenges of food insecurity. These latest results also highlight challenges for those with caring responsibilities for an adult family member or friend (43% of whom report ‘low’ or ‘very low’ food security).</a:t>
            </a:r>
          </a:p>
        </p:txBody>
      </p:sp>
    </p:spTree>
    <p:extLst>
      <p:ext uri="{BB962C8B-B14F-4D97-AF65-F5344CB8AC3E}">
        <p14:creationId xmlns:p14="http://schemas.microsoft.com/office/powerpoint/2010/main" val="28113308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308812" y="171669"/>
            <a:ext cx="10783731" cy="307777"/>
          </a:xfrm>
          <a:noFill/>
        </p:spPr>
        <p:txBody>
          <a:bodyPr vert="horz" wrap="square" lIns="0" tIns="0" rIns="0" bIns="0" rtlCol="0" anchor="ctr">
            <a:spAutoFit/>
          </a:bodyPr>
          <a:lstStyle/>
          <a:p>
            <a:pPr>
              <a:lnSpc>
                <a:spcPct val="100000"/>
              </a:lnSpc>
              <a:spcBef>
                <a:spcPts val="0"/>
              </a:spcBef>
            </a:pPr>
            <a:r>
              <a:rPr lang="en-GB" sz="2000" b="1">
                <a:solidFill>
                  <a:srgbClr val="5C5B5A"/>
                </a:solidFill>
                <a:latin typeface="Arial"/>
                <a:ea typeface="+mn-ea"/>
                <a:cs typeface="+mn-cs"/>
              </a:rPr>
              <a:t>Summary: Food security - Sept (S3), Oct (S4), Jan (S5) and Mar (S6) comparison</a:t>
            </a:r>
          </a:p>
        </p:txBody>
      </p:sp>
      <p:sp>
        <p:nvSpPr>
          <p:cNvPr id="27" name="TextBox 26">
            <a:extLst>
              <a:ext uri="{FF2B5EF4-FFF2-40B4-BE49-F238E27FC236}">
                <a16:creationId xmlns:a16="http://schemas.microsoft.com/office/drawing/2014/main" id="{36B929D9-4160-46C3-9BFB-B86CF3BBF781}"/>
              </a:ext>
              <a:ext uri="{C183D7F6-B498-43B3-948B-1728B52AA6E4}">
                <adec:decorative xmlns:adec="http://schemas.microsoft.com/office/drawing/2017/decorative" val="0"/>
              </a:ext>
            </a:extLst>
          </p:cNvPr>
          <p:cNvSpPr txBox="1"/>
          <p:nvPr/>
        </p:nvSpPr>
        <p:spPr>
          <a:xfrm>
            <a:off x="1425159" y="738938"/>
            <a:ext cx="4129034" cy="23083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a:ln>
                  <a:noFill/>
                </a:ln>
                <a:solidFill>
                  <a:srgbClr val="5C5B5A"/>
                </a:solidFill>
                <a:effectLst/>
                <a:uLnTx/>
                <a:uFillTx/>
                <a:latin typeface="Arial"/>
                <a:ea typeface="+mn-ea"/>
                <a:cs typeface="+mn-cs"/>
              </a:rPr>
              <a:t>Food security – Overall</a:t>
            </a:r>
          </a:p>
        </p:txBody>
      </p:sp>
      <p:graphicFrame>
        <p:nvGraphicFramePr>
          <p:cNvPr id="11" name="Chart 10" descr="Stacked bar chart showing proportion of respondents experiencing food security. 37% of Greater Manchester residents are food insecure in March 2023. 40% were food insecure in December 2022. ">
            <a:extLst>
              <a:ext uri="{FF2B5EF4-FFF2-40B4-BE49-F238E27FC236}">
                <a16:creationId xmlns:a16="http://schemas.microsoft.com/office/drawing/2014/main" id="{4A085F28-ED53-B066-ACEC-7388E7EF2856}"/>
              </a:ext>
            </a:extLst>
          </p:cNvPr>
          <p:cNvGraphicFramePr/>
          <p:nvPr>
            <p:extLst>
              <p:ext uri="{D42A27DB-BD31-4B8C-83A1-F6EECF244321}">
                <p14:modId xmlns:p14="http://schemas.microsoft.com/office/powerpoint/2010/main" val="998139691"/>
              </p:ext>
            </p:extLst>
          </p:nvPr>
        </p:nvGraphicFramePr>
        <p:xfrm>
          <a:off x="-40658" y="1093415"/>
          <a:ext cx="5949858" cy="4796262"/>
        </p:xfrm>
        <a:graphic>
          <a:graphicData uri="http://schemas.openxmlformats.org/drawingml/2006/chart">
            <c:chart xmlns:c="http://schemas.openxmlformats.org/drawingml/2006/chart" xmlns:r="http://schemas.openxmlformats.org/officeDocument/2006/relationships" r:id="rId3"/>
          </a:graphicData>
        </a:graphic>
      </p:graphicFrame>
      <p:sp>
        <p:nvSpPr>
          <p:cNvPr id="6" name="Right Brace 5">
            <a:extLst>
              <a:ext uri="{FF2B5EF4-FFF2-40B4-BE49-F238E27FC236}">
                <a16:creationId xmlns:a16="http://schemas.microsoft.com/office/drawing/2014/main" id="{E75F5AD4-E7A2-13E9-C4A2-C4D433CF8EF3}"/>
              </a:ext>
              <a:ext uri="{C183D7F6-B498-43B3-948B-1728B52AA6E4}">
                <adec:decorative xmlns:adec="http://schemas.microsoft.com/office/drawing/2017/decorative" val="1"/>
              </a:ext>
            </a:extLst>
          </p:cNvPr>
          <p:cNvSpPr/>
          <p:nvPr/>
        </p:nvSpPr>
        <p:spPr>
          <a:xfrm>
            <a:off x="1916081" y="3618169"/>
            <a:ext cx="159391" cy="1758503"/>
          </a:xfrm>
          <a:prstGeom prst="rightBrace">
            <a:avLst>
              <a:gd name="adj1" fmla="val 54487"/>
              <a:gd name="adj2" fmla="val 49265"/>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3" name="TextBox 2">
            <a:extLst>
              <a:ext uri="{FF2B5EF4-FFF2-40B4-BE49-F238E27FC236}">
                <a16:creationId xmlns:a16="http://schemas.microsoft.com/office/drawing/2014/main" id="{A76DA6F5-263B-AD5A-CDED-077C3890B838}"/>
              </a:ext>
              <a:ext uri="{C183D7F6-B498-43B3-948B-1728B52AA6E4}">
                <adec:decorative xmlns:adec="http://schemas.microsoft.com/office/drawing/2017/decorative" val="0"/>
              </a:ext>
            </a:extLst>
          </p:cNvPr>
          <p:cNvSpPr txBox="1"/>
          <p:nvPr/>
        </p:nvSpPr>
        <p:spPr>
          <a:xfrm>
            <a:off x="1847236" y="4389116"/>
            <a:ext cx="781636" cy="200055"/>
          </a:xfrm>
          <a:prstGeom prst="rect">
            <a:avLst/>
          </a:prstGeom>
          <a:noFill/>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dirty="0">
                <a:ln>
                  <a:noFill/>
                </a:ln>
                <a:solidFill>
                  <a:srgbClr val="5C5B5A"/>
                </a:solidFill>
                <a:effectLst/>
                <a:uLnTx/>
                <a:uFillTx/>
                <a:latin typeface="Arial"/>
                <a:ea typeface="+mn-ea"/>
                <a:cs typeface="+mn-cs"/>
              </a:rPr>
              <a:t>42%</a:t>
            </a:r>
          </a:p>
        </p:txBody>
      </p:sp>
      <p:sp>
        <p:nvSpPr>
          <p:cNvPr id="12" name="Right Brace 11">
            <a:extLst>
              <a:ext uri="{FF2B5EF4-FFF2-40B4-BE49-F238E27FC236}">
                <a16:creationId xmlns:a16="http://schemas.microsoft.com/office/drawing/2014/main" id="{ED24C4F9-8683-C48C-81A8-0F2ABD2787E0}"/>
              </a:ext>
              <a:ext uri="{C183D7F6-B498-43B3-948B-1728B52AA6E4}">
                <adec:decorative xmlns:adec="http://schemas.microsoft.com/office/drawing/2017/decorative" val="1"/>
              </a:ext>
            </a:extLst>
          </p:cNvPr>
          <p:cNvSpPr/>
          <p:nvPr/>
        </p:nvSpPr>
        <p:spPr>
          <a:xfrm>
            <a:off x="3157144" y="3680171"/>
            <a:ext cx="159391" cy="1696502"/>
          </a:xfrm>
          <a:prstGeom prst="rightBrace">
            <a:avLst>
              <a:gd name="adj1" fmla="val 54487"/>
              <a:gd name="adj2" fmla="val 49265"/>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10" name="TextBox 9">
            <a:extLst>
              <a:ext uri="{FF2B5EF4-FFF2-40B4-BE49-F238E27FC236}">
                <a16:creationId xmlns:a16="http://schemas.microsoft.com/office/drawing/2014/main" id="{985A33ED-EC68-62A0-E30F-7ADD07DD0281}"/>
              </a:ext>
              <a:ext uri="{C183D7F6-B498-43B3-948B-1728B52AA6E4}">
                <adec:decorative xmlns:adec="http://schemas.microsoft.com/office/drawing/2017/decorative" val="0"/>
              </a:ext>
            </a:extLst>
          </p:cNvPr>
          <p:cNvSpPr txBox="1"/>
          <p:nvPr/>
        </p:nvSpPr>
        <p:spPr>
          <a:xfrm>
            <a:off x="3079737" y="4414541"/>
            <a:ext cx="781636" cy="200055"/>
          </a:xfrm>
          <a:prstGeom prst="rect">
            <a:avLst/>
          </a:prstGeom>
          <a:noFill/>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dirty="0">
                <a:ln>
                  <a:noFill/>
                </a:ln>
                <a:solidFill>
                  <a:srgbClr val="5C5B5A"/>
                </a:solidFill>
                <a:effectLst/>
                <a:uLnTx/>
                <a:uFillTx/>
                <a:latin typeface="Arial"/>
                <a:ea typeface="+mn-ea"/>
                <a:cs typeface="+mn-cs"/>
              </a:rPr>
              <a:t>4</a:t>
            </a:r>
            <a:r>
              <a:rPr lang="en-GB" sz="1300" b="1" dirty="0">
                <a:solidFill>
                  <a:srgbClr val="5C5B5A"/>
                </a:solidFill>
                <a:latin typeface="Arial"/>
              </a:rPr>
              <a:t>0</a:t>
            </a:r>
            <a:r>
              <a:rPr kumimoji="0" lang="en-GB" sz="1300" b="1" i="0" u="none" strike="noStrike" kern="1200" cap="none" spc="0" normalizeH="0" baseline="0" noProof="0" dirty="0">
                <a:ln>
                  <a:noFill/>
                </a:ln>
                <a:solidFill>
                  <a:srgbClr val="5C5B5A"/>
                </a:solidFill>
                <a:effectLst/>
                <a:uLnTx/>
                <a:uFillTx/>
                <a:latin typeface="Arial"/>
                <a:ea typeface="+mn-ea"/>
                <a:cs typeface="+mn-cs"/>
              </a:rPr>
              <a:t>%</a:t>
            </a:r>
            <a:endParaRPr lang="en-GB" sz="1300" b="1" i="0" u="none" strike="noStrike" kern="1200" cap="none" spc="0" normalizeH="0" baseline="0" noProof="0" dirty="0">
              <a:ln>
                <a:noFill/>
              </a:ln>
              <a:solidFill>
                <a:srgbClr val="5C5B5A"/>
              </a:solidFill>
              <a:effectLst/>
              <a:uLnTx/>
              <a:uFillTx/>
              <a:latin typeface="Arial"/>
              <a:cs typeface="Arial"/>
            </a:endParaRPr>
          </a:p>
        </p:txBody>
      </p:sp>
      <p:sp>
        <p:nvSpPr>
          <p:cNvPr id="14" name="Right Brace 13">
            <a:extLst>
              <a:ext uri="{FF2B5EF4-FFF2-40B4-BE49-F238E27FC236}">
                <a16:creationId xmlns:a16="http://schemas.microsoft.com/office/drawing/2014/main" id="{093F7F28-616D-56A1-C1A3-A0614214A7DC}"/>
              </a:ext>
              <a:ext uri="{C183D7F6-B498-43B3-948B-1728B52AA6E4}">
                <adec:decorative xmlns:adec="http://schemas.microsoft.com/office/drawing/2017/decorative" val="1"/>
              </a:ext>
            </a:extLst>
          </p:cNvPr>
          <p:cNvSpPr/>
          <p:nvPr/>
        </p:nvSpPr>
        <p:spPr>
          <a:xfrm>
            <a:off x="4419694" y="3727673"/>
            <a:ext cx="159391" cy="1648999"/>
          </a:xfrm>
          <a:prstGeom prst="rightBrace">
            <a:avLst>
              <a:gd name="adj1" fmla="val 54487"/>
              <a:gd name="adj2" fmla="val 49265"/>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13" name="TextBox 12">
            <a:extLst>
              <a:ext uri="{FF2B5EF4-FFF2-40B4-BE49-F238E27FC236}">
                <a16:creationId xmlns:a16="http://schemas.microsoft.com/office/drawing/2014/main" id="{139828F1-4622-DFBD-5E62-4B0DB9FB4FA4}"/>
              </a:ext>
              <a:ext uri="{C183D7F6-B498-43B3-948B-1728B52AA6E4}">
                <adec:decorative xmlns:adec="http://schemas.microsoft.com/office/drawing/2017/decorative" val="0"/>
              </a:ext>
            </a:extLst>
          </p:cNvPr>
          <p:cNvSpPr txBox="1"/>
          <p:nvPr/>
        </p:nvSpPr>
        <p:spPr>
          <a:xfrm>
            <a:off x="4362505" y="4431664"/>
            <a:ext cx="781636" cy="200055"/>
          </a:xfrm>
          <a:prstGeom prst="rect">
            <a:avLst/>
          </a:prstGeom>
          <a:noFill/>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dirty="0">
                <a:ln>
                  <a:noFill/>
                </a:ln>
                <a:solidFill>
                  <a:srgbClr val="5C5B5A"/>
                </a:solidFill>
                <a:effectLst/>
                <a:uLnTx/>
                <a:uFillTx/>
                <a:latin typeface="Arial"/>
                <a:ea typeface="+mn-ea"/>
                <a:cs typeface="+mn-cs"/>
              </a:rPr>
              <a:t>4</a:t>
            </a:r>
            <a:r>
              <a:rPr lang="en-GB" sz="1300" b="1" dirty="0">
                <a:solidFill>
                  <a:srgbClr val="5C5B5A"/>
                </a:solidFill>
                <a:latin typeface="Arial"/>
              </a:rPr>
              <a:t>0</a:t>
            </a:r>
            <a:r>
              <a:rPr kumimoji="0" lang="en-GB" sz="1300" b="1" i="0" u="none" strike="noStrike" kern="1200" cap="none" spc="0" normalizeH="0" baseline="0" noProof="0" dirty="0">
                <a:ln>
                  <a:noFill/>
                </a:ln>
                <a:solidFill>
                  <a:srgbClr val="5C5B5A"/>
                </a:solidFill>
                <a:effectLst/>
                <a:uLnTx/>
                <a:uFillTx/>
                <a:latin typeface="Arial"/>
                <a:ea typeface="+mn-ea"/>
                <a:cs typeface="+mn-cs"/>
              </a:rPr>
              <a:t>%</a:t>
            </a:r>
            <a:endParaRPr lang="en-GB" sz="1300" b="1" i="0" u="none" strike="noStrike" kern="1200" cap="none" spc="0" normalizeH="0" baseline="0" noProof="0" dirty="0">
              <a:ln>
                <a:noFill/>
              </a:ln>
              <a:solidFill>
                <a:srgbClr val="5C5B5A"/>
              </a:solidFill>
              <a:effectLst/>
              <a:uLnTx/>
              <a:uFillTx/>
              <a:latin typeface="Arial"/>
              <a:cs typeface="Arial"/>
            </a:endParaRPr>
          </a:p>
        </p:txBody>
      </p:sp>
      <p:sp>
        <p:nvSpPr>
          <p:cNvPr id="16" name="Right Brace 15">
            <a:extLst>
              <a:ext uri="{FF2B5EF4-FFF2-40B4-BE49-F238E27FC236}">
                <a16:creationId xmlns:a16="http://schemas.microsoft.com/office/drawing/2014/main" id="{F2FB5230-887D-E0A1-029B-33FB99092E54}"/>
              </a:ext>
              <a:ext uri="{C183D7F6-B498-43B3-948B-1728B52AA6E4}">
                <adec:decorative xmlns:adec="http://schemas.microsoft.com/office/drawing/2017/decorative" val="1"/>
              </a:ext>
            </a:extLst>
          </p:cNvPr>
          <p:cNvSpPr/>
          <p:nvPr/>
        </p:nvSpPr>
        <p:spPr>
          <a:xfrm>
            <a:off x="5685560" y="3805382"/>
            <a:ext cx="159391" cy="1555101"/>
          </a:xfrm>
          <a:prstGeom prst="rightBrace">
            <a:avLst>
              <a:gd name="adj1" fmla="val 54487"/>
              <a:gd name="adj2" fmla="val 49265"/>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15" name="TextBox 14">
            <a:extLst>
              <a:ext uri="{FF2B5EF4-FFF2-40B4-BE49-F238E27FC236}">
                <a16:creationId xmlns:a16="http://schemas.microsoft.com/office/drawing/2014/main" id="{4A0959D1-B530-E707-DDDA-6D0883647DBB}"/>
              </a:ext>
              <a:ext uri="{C183D7F6-B498-43B3-948B-1728B52AA6E4}">
                <adec:decorative xmlns:adec="http://schemas.microsoft.com/office/drawing/2017/decorative" val="0"/>
              </a:ext>
            </a:extLst>
          </p:cNvPr>
          <p:cNvSpPr txBox="1"/>
          <p:nvPr/>
        </p:nvSpPr>
        <p:spPr>
          <a:xfrm>
            <a:off x="5627697" y="4480128"/>
            <a:ext cx="781636" cy="200055"/>
          </a:xfrm>
          <a:prstGeom prst="rect">
            <a:avLst/>
          </a:prstGeom>
          <a:noFill/>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300" b="1" dirty="0">
                <a:solidFill>
                  <a:srgbClr val="5C5B5A"/>
                </a:solidFill>
                <a:latin typeface="Arial"/>
              </a:rPr>
              <a:t>37</a:t>
            </a:r>
            <a:r>
              <a:rPr kumimoji="0" lang="en-GB" sz="1300" b="1" i="0" u="none" strike="noStrike" kern="1200" cap="none" spc="0" normalizeH="0" baseline="0" noProof="0" dirty="0">
                <a:ln>
                  <a:noFill/>
                </a:ln>
                <a:solidFill>
                  <a:srgbClr val="5C5B5A"/>
                </a:solidFill>
                <a:effectLst/>
                <a:uLnTx/>
                <a:uFillTx/>
                <a:latin typeface="Arial"/>
                <a:ea typeface="+mn-ea"/>
                <a:cs typeface="+mn-cs"/>
              </a:rPr>
              <a:t>%</a:t>
            </a:r>
            <a:endParaRPr lang="en-GB" sz="1300" b="1" i="0" u="none" strike="noStrike" kern="1200" cap="none" spc="0" normalizeH="0" baseline="0" noProof="0" dirty="0">
              <a:ln>
                <a:noFill/>
              </a:ln>
              <a:solidFill>
                <a:srgbClr val="5C5B5A"/>
              </a:solidFill>
              <a:effectLst/>
              <a:uLnTx/>
              <a:uFillTx/>
              <a:latin typeface="Arial"/>
              <a:cs typeface="Arial"/>
            </a:endParaRPr>
          </a:p>
        </p:txBody>
      </p:sp>
      <p:sp>
        <p:nvSpPr>
          <p:cNvPr id="17" name="TextBox 16">
            <a:extLst>
              <a:ext uri="{FF2B5EF4-FFF2-40B4-BE49-F238E27FC236}">
                <a16:creationId xmlns:a16="http://schemas.microsoft.com/office/drawing/2014/main" id="{549AB2DB-773E-AE07-C042-5977ED2C950C}"/>
              </a:ext>
              <a:ext uri="{C183D7F6-B498-43B3-948B-1728B52AA6E4}">
                <adec:decorative xmlns:adec="http://schemas.microsoft.com/office/drawing/2017/decorative" val="0"/>
              </a:ext>
            </a:extLst>
          </p:cNvPr>
          <p:cNvSpPr txBox="1"/>
          <p:nvPr/>
        </p:nvSpPr>
        <p:spPr>
          <a:xfrm>
            <a:off x="7100610" y="872529"/>
            <a:ext cx="4129034" cy="23083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dirty="0">
                <a:ln>
                  <a:noFill/>
                </a:ln>
                <a:solidFill>
                  <a:srgbClr val="5C5B5A"/>
                </a:solidFill>
                <a:effectLst/>
                <a:uLnTx/>
                <a:uFillTx/>
                <a:latin typeface="Arial"/>
                <a:ea typeface="+mn-ea"/>
                <a:cs typeface="+mn-cs"/>
              </a:rPr>
              <a:t>Food security – Households with children</a:t>
            </a:r>
          </a:p>
        </p:txBody>
      </p:sp>
      <p:graphicFrame>
        <p:nvGraphicFramePr>
          <p:cNvPr id="19" name="Chart 18" descr="Column chart showing groups more likely to be food insecure in households with children. High food security has significantly risen from 31% in December to 42% in March. ">
            <a:extLst>
              <a:ext uri="{FF2B5EF4-FFF2-40B4-BE49-F238E27FC236}">
                <a16:creationId xmlns:a16="http://schemas.microsoft.com/office/drawing/2014/main" id="{711DBD6E-B162-B677-82A2-8ED0238545C4}"/>
              </a:ext>
            </a:extLst>
          </p:cNvPr>
          <p:cNvGraphicFramePr/>
          <p:nvPr>
            <p:extLst>
              <p:ext uri="{D42A27DB-BD31-4B8C-83A1-F6EECF244321}">
                <p14:modId xmlns:p14="http://schemas.microsoft.com/office/powerpoint/2010/main" val="3312830426"/>
              </p:ext>
            </p:extLst>
          </p:nvPr>
        </p:nvGraphicFramePr>
        <p:xfrm>
          <a:off x="6221492" y="1102778"/>
          <a:ext cx="5846528" cy="2206744"/>
        </p:xfrm>
        <a:graphic>
          <a:graphicData uri="http://schemas.openxmlformats.org/drawingml/2006/chart">
            <c:chart xmlns:c="http://schemas.openxmlformats.org/drawingml/2006/chart" xmlns:r="http://schemas.openxmlformats.org/officeDocument/2006/relationships" r:id="rId4"/>
          </a:graphicData>
        </a:graphic>
      </p:graphicFrame>
      <p:sp>
        <p:nvSpPr>
          <p:cNvPr id="18" name="Arrow: Down 17" descr="Up arrow signifies high food security has significantly increased since December">
            <a:extLst>
              <a:ext uri="{FF2B5EF4-FFF2-40B4-BE49-F238E27FC236}">
                <a16:creationId xmlns:a16="http://schemas.microsoft.com/office/drawing/2014/main" id="{E2E10A39-F641-EF78-EDAF-31F5D53C2950}"/>
              </a:ext>
              <a:ext uri="{C183D7F6-B498-43B3-948B-1728B52AA6E4}">
                <adec:decorative xmlns:adec="http://schemas.microsoft.com/office/drawing/2017/decorative" val="0"/>
              </a:ext>
            </a:extLst>
          </p:cNvPr>
          <p:cNvSpPr/>
          <p:nvPr/>
        </p:nvSpPr>
        <p:spPr>
          <a:xfrm rot="10800000">
            <a:off x="7668123" y="1554238"/>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0" name="Arrow: Down 19" descr="Down arrow signifies marginal food security has significantly increased since December">
            <a:extLst>
              <a:ext uri="{FF2B5EF4-FFF2-40B4-BE49-F238E27FC236}">
                <a16:creationId xmlns:a16="http://schemas.microsoft.com/office/drawing/2014/main" id="{6FE01EAE-FFEB-D70B-66B1-7F53A980CA77}"/>
              </a:ext>
              <a:ext uri="{C183D7F6-B498-43B3-948B-1728B52AA6E4}">
                <adec:decorative xmlns:adec="http://schemas.microsoft.com/office/drawing/2017/decorative" val="0"/>
              </a:ext>
            </a:extLst>
          </p:cNvPr>
          <p:cNvSpPr/>
          <p:nvPr/>
        </p:nvSpPr>
        <p:spPr>
          <a:xfrm>
            <a:off x="9022102" y="2333195"/>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2" name="Arrow: Down 21" descr="Down arrow signifies low food security has significantly increased since December">
            <a:extLst>
              <a:ext uri="{FF2B5EF4-FFF2-40B4-BE49-F238E27FC236}">
                <a16:creationId xmlns:a16="http://schemas.microsoft.com/office/drawing/2014/main" id="{DA1AF0E6-238D-6EAB-5155-4875926C5073}"/>
              </a:ext>
              <a:ext uri="{C183D7F6-B498-43B3-948B-1728B52AA6E4}">
                <adec:decorative xmlns:adec="http://schemas.microsoft.com/office/drawing/2017/decorative" val="0"/>
              </a:ext>
            </a:extLst>
          </p:cNvPr>
          <p:cNvSpPr/>
          <p:nvPr/>
        </p:nvSpPr>
        <p:spPr>
          <a:xfrm>
            <a:off x="10438786" y="2152234"/>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1" name="TextBox 20">
            <a:extLst>
              <a:ext uri="{FF2B5EF4-FFF2-40B4-BE49-F238E27FC236}">
                <a16:creationId xmlns:a16="http://schemas.microsoft.com/office/drawing/2014/main" id="{B0A22AD7-BBE2-B528-2CD4-271FCA6A4139}"/>
              </a:ext>
              <a:ext uri="{C183D7F6-B498-43B3-948B-1728B52AA6E4}">
                <adec:decorative xmlns:adec="http://schemas.microsoft.com/office/drawing/2017/decorative" val="0"/>
              </a:ext>
            </a:extLst>
          </p:cNvPr>
          <p:cNvSpPr txBox="1"/>
          <p:nvPr/>
        </p:nvSpPr>
        <p:spPr>
          <a:xfrm>
            <a:off x="7100610" y="3649285"/>
            <a:ext cx="4129034" cy="23083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dirty="0">
                <a:ln>
                  <a:noFill/>
                </a:ln>
                <a:solidFill>
                  <a:srgbClr val="5C5B5A"/>
                </a:solidFill>
                <a:effectLst/>
                <a:uLnTx/>
                <a:uFillTx/>
                <a:latin typeface="Arial"/>
                <a:ea typeface="+mn-ea"/>
                <a:cs typeface="+mn-cs"/>
              </a:rPr>
              <a:t>Food security – Households without children</a:t>
            </a:r>
          </a:p>
        </p:txBody>
      </p:sp>
      <p:graphicFrame>
        <p:nvGraphicFramePr>
          <p:cNvPr id="25" name="Chart 24" descr="Column chart showing groups more likely to be food insecure in households without children. High food security has remained stable from 55% in December to 53% in March. ">
            <a:extLst>
              <a:ext uri="{FF2B5EF4-FFF2-40B4-BE49-F238E27FC236}">
                <a16:creationId xmlns:a16="http://schemas.microsoft.com/office/drawing/2014/main" id="{E310B356-2B61-6A15-3C52-51928B7D4C0B}"/>
              </a:ext>
            </a:extLst>
          </p:cNvPr>
          <p:cNvGraphicFramePr/>
          <p:nvPr>
            <p:extLst>
              <p:ext uri="{D42A27DB-BD31-4B8C-83A1-F6EECF244321}">
                <p14:modId xmlns:p14="http://schemas.microsoft.com/office/powerpoint/2010/main" val="1143624455"/>
              </p:ext>
            </p:extLst>
          </p:nvPr>
        </p:nvGraphicFramePr>
        <p:xfrm>
          <a:off x="6314519" y="3896072"/>
          <a:ext cx="5753499" cy="2206744"/>
        </p:xfrm>
        <a:graphic>
          <a:graphicData uri="http://schemas.openxmlformats.org/drawingml/2006/chart">
            <c:chart xmlns:c="http://schemas.openxmlformats.org/drawingml/2006/chart" xmlns:r="http://schemas.openxmlformats.org/officeDocument/2006/relationships" r:id="rId5"/>
          </a:graphicData>
        </a:graphic>
      </p:graphicFrame>
      <p:grpSp>
        <p:nvGrpSpPr>
          <p:cNvPr id="2" name="Group 1" descr="Key showing that Up/Down arrows signify findings that are significantly higher/lower than in December">
            <a:extLst>
              <a:ext uri="{FF2B5EF4-FFF2-40B4-BE49-F238E27FC236}">
                <a16:creationId xmlns:a16="http://schemas.microsoft.com/office/drawing/2014/main" id="{A4FAC21B-3272-5AF5-09FD-EAD7884DF287}"/>
              </a:ext>
            </a:extLst>
          </p:cNvPr>
          <p:cNvGrpSpPr/>
          <p:nvPr/>
        </p:nvGrpSpPr>
        <p:grpSpPr>
          <a:xfrm>
            <a:off x="6314519" y="6022443"/>
            <a:ext cx="5802524" cy="269304"/>
            <a:chOff x="229117" y="5927615"/>
            <a:chExt cx="5802524" cy="269304"/>
          </a:xfrm>
        </p:grpSpPr>
        <p:sp>
          <p:nvSpPr>
            <p:cNvPr id="26" name="Arrow: Down 25">
              <a:extLst>
                <a:ext uri="{FF2B5EF4-FFF2-40B4-BE49-F238E27FC236}">
                  <a16:creationId xmlns:a16="http://schemas.microsoft.com/office/drawing/2014/main" id="{DA6622A7-2D80-4B72-A6EA-C7FED3018E5B}"/>
                </a:ext>
                <a:ext uri="{C183D7F6-B498-43B3-948B-1728B52AA6E4}">
                  <adec:decorative xmlns:adec="http://schemas.microsoft.com/office/drawing/2017/decorative" val="0"/>
                </a:ext>
              </a:extLst>
            </p:cNvPr>
            <p:cNvSpPr/>
            <p:nvPr/>
          </p:nvSpPr>
          <p:spPr>
            <a:xfrm>
              <a:off x="443886" y="6007517"/>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28" name="Group 27" descr="Green and Red arrows to signify when a statistic is significantly higher or lower than the previous survey.">
              <a:extLst>
                <a:ext uri="{FF2B5EF4-FFF2-40B4-BE49-F238E27FC236}">
                  <a16:creationId xmlns:a16="http://schemas.microsoft.com/office/drawing/2014/main" id="{0671D2C4-D1FD-4A4E-B62E-C9AE0CBDDB49}"/>
                </a:ext>
              </a:extLst>
            </p:cNvPr>
            <p:cNvGrpSpPr/>
            <p:nvPr/>
          </p:nvGrpSpPr>
          <p:grpSpPr>
            <a:xfrm>
              <a:off x="229117" y="5927615"/>
              <a:ext cx="5802524" cy="269304"/>
              <a:chOff x="520117" y="5772736"/>
              <a:chExt cx="5802524" cy="269304"/>
            </a:xfrm>
          </p:grpSpPr>
          <p:sp>
            <p:nvSpPr>
              <p:cNvPr id="30" name="Arrow: Down 29">
                <a:extLst>
                  <a:ext uri="{FF2B5EF4-FFF2-40B4-BE49-F238E27FC236}">
                    <a16:creationId xmlns:a16="http://schemas.microsoft.com/office/drawing/2014/main" id="{CC631E88-4DB7-4889-8ABE-B0929B65A488}"/>
                  </a:ext>
                </a:extLst>
              </p:cNvPr>
              <p:cNvSpPr/>
              <p:nvPr/>
            </p:nvSpPr>
            <p:spPr>
              <a:xfrm rot="10800000">
                <a:off x="520117" y="583856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1" name="TextBox 30">
                <a:extLst>
                  <a:ext uri="{FF2B5EF4-FFF2-40B4-BE49-F238E27FC236}">
                    <a16:creationId xmlns:a16="http://schemas.microsoft.com/office/drawing/2014/main" id="{D1140B05-ED84-4196-80D9-6B9F89818499}"/>
                  </a:ext>
                </a:extLst>
              </p:cNvPr>
              <p:cNvSpPr txBox="1"/>
              <p:nvPr/>
            </p:nvSpPr>
            <p:spPr>
              <a:xfrm>
                <a:off x="884934" y="5772736"/>
                <a:ext cx="5437707" cy="2693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a:ln>
                      <a:noFill/>
                    </a:ln>
                    <a:solidFill>
                      <a:srgbClr val="5C5B5A"/>
                    </a:solidFill>
                    <a:effectLst/>
                    <a:uLnTx/>
                    <a:uFillTx/>
                    <a:latin typeface="Arial"/>
                    <a:ea typeface="+mn-ea"/>
                    <a:cs typeface="+mn-cs"/>
                  </a:rPr>
                  <a:t>Significantly higher/</a:t>
                </a:r>
                <a:r>
                  <a:rPr lang="en-GB" sz="1150" dirty="0">
                    <a:solidFill>
                      <a:srgbClr val="5C5B5A"/>
                    </a:solidFill>
                    <a:latin typeface="Arial"/>
                  </a:rPr>
                  <a:t>lower in S6 compared to Greater </a:t>
                </a:r>
                <a:r>
                  <a:rPr kumimoji="0" lang="en-GB" sz="1150" b="0" i="0" u="none" strike="noStrike" kern="1200" cap="none" spc="0" normalizeH="0" baseline="0" noProof="0" dirty="0">
                    <a:ln>
                      <a:noFill/>
                    </a:ln>
                    <a:solidFill>
                      <a:srgbClr val="5C5B5A"/>
                    </a:solidFill>
                    <a:effectLst/>
                    <a:uLnTx/>
                    <a:uFillTx/>
                    <a:latin typeface="Arial"/>
                    <a:ea typeface="+mn-ea"/>
                    <a:cs typeface="+mn-cs"/>
                  </a:rPr>
                  <a:t>Manchester Residents’ S5</a:t>
                </a:r>
              </a:p>
            </p:txBody>
          </p:sp>
        </p:grpSp>
      </p:grpSp>
      <p:sp>
        <p:nvSpPr>
          <p:cNvPr id="46" name="Footer Placeholder 4">
            <a:extLst>
              <a:ext uri="{FF2B5EF4-FFF2-40B4-BE49-F238E27FC236}">
                <a16:creationId xmlns:a16="http://schemas.microsoft.com/office/drawing/2014/main" id="{9B225FBC-431F-42E2-8665-C331F59F3290}"/>
              </a:ext>
            </a:extLst>
          </p:cNvPr>
          <p:cNvSpPr txBox="1">
            <a:spLocks/>
          </p:cNvSpPr>
          <p:nvPr/>
        </p:nvSpPr>
        <p:spPr>
          <a:xfrm>
            <a:off x="443886" y="6336417"/>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a:solidFill>
                  <a:schemeClr val="bg1">
                    <a:lumMod val="50000"/>
                  </a:schemeClr>
                </a:solidFill>
                <a:cs typeface="Arial" panose="020B0604020202020204" pitchFamily="34" charset="0"/>
              </a:rPr>
              <a:t>Greater Manchester Food security Score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chemeClr val="bg1">
                    <a:lumMod val="50000"/>
                  </a:schemeClr>
                </a:solidFill>
                <a:cs typeface="Arial" panose="020B0604020202020204" pitchFamily="34" charset="0"/>
              </a:rPr>
              <a:t>Unweighted base: Surveys 1+2, 2330; Survey 3, 1442; Survey 4, 1341; Survey 5, 1185; Survey 6, 1457 (Online respondents)</a:t>
            </a:r>
          </a:p>
        </p:txBody>
      </p:sp>
      <p:sp>
        <p:nvSpPr>
          <p:cNvPr id="29" name="Slide Number Placeholder 4">
            <a:extLst>
              <a:ext uri="{FF2B5EF4-FFF2-40B4-BE49-F238E27FC236}">
                <a16:creationId xmlns:a16="http://schemas.microsoft.com/office/drawing/2014/main" id="{86E99A7E-21FE-4652-A08B-A11C85F7D2FD}"/>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211085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586799" y="197529"/>
            <a:ext cx="10515600" cy="307777"/>
          </a:xfrm>
          <a:noFill/>
        </p:spPr>
        <p:txBody>
          <a:bodyPr vert="horz" wrap="square" lIns="0" tIns="0" rIns="0" bIns="0" rtlCol="0" anchor="ctr">
            <a:spAutoFit/>
          </a:bodyPr>
          <a:lstStyle/>
          <a:p>
            <a:pPr>
              <a:lnSpc>
                <a:spcPct val="100000"/>
              </a:lnSpc>
              <a:spcBef>
                <a:spcPts val="0"/>
              </a:spcBef>
            </a:pPr>
            <a:r>
              <a:rPr lang="en-GB" sz="2000" b="1" dirty="0">
                <a:solidFill>
                  <a:srgbClr val="5C5B5A"/>
                </a:solidFill>
                <a:latin typeface="Arial"/>
                <a:ea typeface="+mn-ea"/>
                <a:cs typeface="+mn-cs"/>
              </a:rPr>
              <a:t>Summary: Food security – Households without children (S6, March 2023) </a:t>
            </a:r>
          </a:p>
        </p:txBody>
      </p:sp>
      <p:graphicFrame>
        <p:nvGraphicFramePr>
          <p:cNvPr id="9" name="Chart Placeholder 10" descr="Pie chart showing the percentage of respondents who are classed as food insecure by the Greater Manchester food insecurity score. 37% of households are considered food insecure. 22% have very low security.">
            <a:extLst>
              <a:ext uri="{FF2B5EF4-FFF2-40B4-BE49-F238E27FC236}">
                <a16:creationId xmlns:a16="http://schemas.microsoft.com/office/drawing/2014/main" id="{FF5E1248-1825-151C-AF16-ED4D89B2445D}"/>
              </a:ext>
            </a:extLst>
          </p:cNvPr>
          <p:cNvGraphicFramePr>
            <a:graphicFrameLocks/>
          </p:cNvGraphicFramePr>
          <p:nvPr>
            <p:extLst>
              <p:ext uri="{D42A27DB-BD31-4B8C-83A1-F6EECF244321}">
                <p14:modId xmlns:p14="http://schemas.microsoft.com/office/powerpoint/2010/main" val="4294352853"/>
              </p:ext>
            </p:extLst>
          </p:nvPr>
        </p:nvGraphicFramePr>
        <p:xfrm>
          <a:off x="99431" y="448555"/>
          <a:ext cx="3913614" cy="2327173"/>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Box 18">
            <a:extLst>
              <a:ext uri="{FF2B5EF4-FFF2-40B4-BE49-F238E27FC236}">
                <a16:creationId xmlns:a16="http://schemas.microsoft.com/office/drawing/2014/main" id="{A94636EC-8F42-4962-8247-8EA5A55335B2}"/>
              </a:ext>
              <a:ext uri="{C183D7F6-B498-43B3-948B-1728B52AA6E4}">
                <adec:decorative xmlns:adec="http://schemas.microsoft.com/office/drawing/2017/decorative" val="1"/>
              </a:ext>
            </a:extLst>
          </p:cNvPr>
          <p:cNvSpPr txBox="1"/>
          <p:nvPr/>
        </p:nvSpPr>
        <p:spPr>
          <a:xfrm>
            <a:off x="827464" y="1263800"/>
            <a:ext cx="924849" cy="707886"/>
          </a:xfrm>
          <a:prstGeom prst="rect">
            <a:avLst/>
          </a:prstGeom>
          <a:noFill/>
        </p:spPr>
        <p:txBody>
          <a:bodyPr wrap="square" lIns="0" tIns="0" rIns="0" bIns="0" rtlCol="0">
            <a:spAutoFit/>
          </a:bodyPr>
          <a:lstStyle/>
          <a:p>
            <a:pPr algn="ctr">
              <a:defRPr/>
            </a:pPr>
            <a:r>
              <a:rPr lang="en-GB" b="1" dirty="0">
                <a:solidFill>
                  <a:srgbClr val="5C5B5A"/>
                </a:solidFill>
                <a:latin typeface="Arial"/>
              </a:rPr>
              <a:t>37</a:t>
            </a:r>
            <a:r>
              <a:rPr kumimoji="0" lang="en-GB" b="1" i="0" u="none" strike="noStrike" kern="1200" cap="none" spc="0" normalizeH="0" baseline="0" noProof="0" dirty="0">
                <a:ln>
                  <a:noFill/>
                </a:ln>
                <a:solidFill>
                  <a:srgbClr val="5C5B5A"/>
                </a:solidFill>
                <a:effectLst/>
                <a:uLnTx/>
                <a:uFillTx/>
                <a:latin typeface="Arial"/>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i="0" u="none" strike="noStrike" kern="1200" cap="none" spc="0" normalizeH="0" baseline="0" noProof="0" dirty="0">
                <a:ln>
                  <a:noFill/>
                </a:ln>
                <a:solidFill>
                  <a:srgbClr val="5C5B5A"/>
                </a:solidFill>
                <a:effectLst/>
                <a:uLnTx/>
                <a:uFillTx/>
                <a:latin typeface="Arial"/>
                <a:ea typeface="+mn-ea"/>
                <a:cs typeface="+mn-cs"/>
              </a:rPr>
              <a:t>Food insecure</a:t>
            </a:r>
          </a:p>
        </p:txBody>
      </p:sp>
      <p:sp>
        <p:nvSpPr>
          <p:cNvPr id="16" name="TextBox 15">
            <a:extLst>
              <a:ext uri="{FF2B5EF4-FFF2-40B4-BE49-F238E27FC236}">
                <a16:creationId xmlns:a16="http://schemas.microsoft.com/office/drawing/2014/main" id="{75D50B35-A73F-A113-3007-8FA15744EAE6}"/>
              </a:ext>
            </a:extLst>
          </p:cNvPr>
          <p:cNvSpPr txBox="1"/>
          <p:nvPr/>
        </p:nvSpPr>
        <p:spPr>
          <a:xfrm>
            <a:off x="2793347" y="999821"/>
            <a:ext cx="1541889" cy="923330"/>
          </a:xfrm>
          <a:prstGeom prst="rect">
            <a:avLst/>
          </a:prstGeom>
          <a:noFill/>
        </p:spPr>
        <p:txBody>
          <a:bodyPr wrap="square" rtlCol="0">
            <a:spAutoFit/>
          </a:bodyPr>
          <a:lstStyle/>
          <a:p>
            <a:r>
              <a:rPr lang="en-GB" b="1" dirty="0">
                <a:solidFill>
                  <a:srgbClr val="5C5B5A"/>
                </a:solidFill>
                <a:latin typeface="Arial" panose="020B0604020202020204" pitchFamily="34" charset="0"/>
                <a:cs typeface="Arial" panose="020B0604020202020204" pitchFamily="34" charset="0"/>
              </a:rPr>
              <a:t>Greater Manchester overall</a:t>
            </a:r>
          </a:p>
        </p:txBody>
      </p:sp>
      <p:graphicFrame>
        <p:nvGraphicFramePr>
          <p:cNvPr id="11" name="Chart Placeholder 10" descr="Pie chart showing the percentage of respondents without children who are classed as food insecure by the Greater Manchester food insecurity score. 32% of households are considered food insecure. 18% have very low security.">
            <a:extLst>
              <a:ext uri="{FF2B5EF4-FFF2-40B4-BE49-F238E27FC236}">
                <a16:creationId xmlns:a16="http://schemas.microsoft.com/office/drawing/2014/main" id="{8A7E23DC-0186-40E7-61C6-D0E996FA292E}"/>
              </a:ext>
            </a:extLst>
          </p:cNvPr>
          <p:cNvGraphicFramePr>
            <a:graphicFrameLocks/>
          </p:cNvGraphicFramePr>
          <p:nvPr>
            <p:extLst>
              <p:ext uri="{D42A27DB-BD31-4B8C-83A1-F6EECF244321}">
                <p14:modId xmlns:p14="http://schemas.microsoft.com/office/powerpoint/2010/main" val="2788408566"/>
              </p:ext>
            </p:extLst>
          </p:nvPr>
        </p:nvGraphicFramePr>
        <p:xfrm>
          <a:off x="-185651" y="2585601"/>
          <a:ext cx="2731348" cy="2008210"/>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a:extLst>
              <a:ext uri="{FF2B5EF4-FFF2-40B4-BE49-F238E27FC236}">
                <a16:creationId xmlns:a16="http://schemas.microsoft.com/office/drawing/2014/main" id="{73FF48A9-B5B8-FB32-C312-A7DDEFDF56D5}"/>
              </a:ext>
            </a:extLst>
          </p:cNvPr>
          <p:cNvSpPr txBox="1"/>
          <p:nvPr/>
        </p:nvSpPr>
        <p:spPr>
          <a:xfrm>
            <a:off x="746929" y="3320434"/>
            <a:ext cx="1051025" cy="677108"/>
          </a:xfrm>
          <a:prstGeom prst="rect">
            <a:avLst/>
          </a:prstGeom>
          <a:noFill/>
        </p:spPr>
        <p:txBody>
          <a:bodyPr wrap="square" rtlCol="0">
            <a:spAutoFit/>
          </a:bodyPr>
          <a:lstStyle/>
          <a:p>
            <a:pPr algn="ctr"/>
            <a:r>
              <a:rPr lang="en-GB" sz="1400" b="1" dirty="0">
                <a:solidFill>
                  <a:srgbClr val="5C5B5A"/>
                </a:solidFill>
                <a:latin typeface="Arial" panose="020B0604020202020204" pitchFamily="34" charset="0"/>
                <a:cs typeface="Arial" panose="020B0604020202020204" pitchFamily="34" charset="0"/>
              </a:rPr>
              <a:t>32% </a:t>
            </a:r>
          </a:p>
          <a:p>
            <a:pPr algn="ctr"/>
            <a:r>
              <a:rPr lang="en-GB" sz="1200" dirty="0">
                <a:solidFill>
                  <a:srgbClr val="5C5B5A"/>
                </a:solidFill>
                <a:latin typeface="Arial" panose="020B0604020202020204" pitchFamily="34" charset="0"/>
                <a:cs typeface="Arial" panose="020B0604020202020204" pitchFamily="34" charset="0"/>
              </a:rPr>
              <a:t>Food insecure</a:t>
            </a:r>
          </a:p>
        </p:txBody>
      </p:sp>
      <p:sp>
        <p:nvSpPr>
          <p:cNvPr id="17" name="TextBox 16">
            <a:extLst>
              <a:ext uri="{FF2B5EF4-FFF2-40B4-BE49-F238E27FC236}">
                <a16:creationId xmlns:a16="http://schemas.microsoft.com/office/drawing/2014/main" id="{A6196237-6FB8-9FC4-1012-265FD715F4E0}"/>
              </a:ext>
            </a:extLst>
          </p:cNvPr>
          <p:cNvSpPr txBox="1"/>
          <p:nvPr/>
        </p:nvSpPr>
        <p:spPr>
          <a:xfrm>
            <a:off x="2793347" y="3128041"/>
            <a:ext cx="1541889" cy="923330"/>
          </a:xfrm>
          <a:prstGeom prst="rect">
            <a:avLst/>
          </a:prstGeom>
          <a:noFill/>
        </p:spPr>
        <p:txBody>
          <a:bodyPr wrap="square" rtlCol="0">
            <a:spAutoFit/>
          </a:bodyPr>
          <a:lstStyle/>
          <a:p>
            <a:r>
              <a:rPr lang="en-GB" b="1" dirty="0">
                <a:solidFill>
                  <a:srgbClr val="5C5B5A"/>
                </a:solidFill>
                <a:latin typeface="Arial" panose="020B0604020202020204" pitchFamily="34" charset="0"/>
                <a:cs typeface="Arial" panose="020B0604020202020204" pitchFamily="34" charset="0"/>
              </a:rPr>
              <a:t>Households without children</a:t>
            </a:r>
          </a:p>
        </p:txBody>
      </p:sp>
      <p:sp>
        <p:nvSpPr>
          <p:cNvPr id="24" name="Rectangle 23">
            <a:extLst>
              <a:ext uri="{FF2B5EF4-FFF2-40B4-BE49-F238E27FC236}">
                <a16:creationId xmlns:a16="http://schemas.microsoft.com/office/drawing/2014/main" id="{8B7A2759-C4FC-9790-AA49-9FB949427D65}"/>
              </a:ext>
              <a:ext uri="{C183D7F6-B498-43B3-948B-1728B52AA6E4}">
                <adec:decorative xmlns:adec="http://schemas.microsoft.com/office/drawing/2017/decorative" val="1"/>
              </a:ext>
            </a:extLst>
          </p:cNvPr>
          <p:cNvSpPr/>
          <p:nvPr/>
        </p:nvSpPr>
        <p:spPr>
          <a:xfrm>
            <a:off x="254428" y="2676106"/>
            <a:ext cx="4080808" cy="177211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1" name="Straight Arrow Connector 20">
            <a:extLst>
              <a:ext uri="{FF2B5EF4-FFF2-40B4-BE49-F238E27FC236}">
                <a16:creationId xmlns:a16="http://schemas.microsoft.com/office/drawing/2014/main" id="{2B1F1013-2544-119C-2C39-6FB538FE4666}"/>
              </a:ext>
              <a:ext uri="{C183D7F6-B498-43B3-948B-1728B52AA6E4}">
                <adec:decorative xmlns:adec="http://schemas.microsoft.com/office/drawing/2017/decorative" val="1"/>
              </a:ext>
            </a:extLst>
          </p:cNvPr>
          <p:cNvCxnSpPr>
            <a:cxnSpLocks/>
          </p:cNvCxnSpPr>
          <p:nvPr/>
        </p:nvCxnSpPr>
        <p:spPr>
          <a:xfrm>
            <a:off x="4336200" y="3581400"/>
            <a:ext cx="1580003" cy="8561"/>
          </a:xfrm>
          <a:prstGeom prst="straightConnector1">
            <a:avLst/>
          </a:prstGeom>
          <a:ln w="28575">
            <a:solidFill>
              <a:srgbClr val="FA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7" name="Chart 6" descr="Column chart showing groups more likely to be food insecure in households without children. Those aged 16-24 (60%), those within racially minoritised communities (51%), those with a disability (49%) and those with caring responsibilities (43%) are all above the average.">
            <a:extLst>
              <a:ext uri="{FF2B5EF4-FFF2-40B4-BE49-F238E27FC236}">
                <a16:creationId xmlns:a16="http://schemas.microsoft.com/office/drawing/2014/main" id="{1142A269-43F0-4838-BF84-D64B0DC88C54}"/>
              </a:ext>
            </a:extLst>
          </p:cNvPr>
          <p:cNvGraphicFramePr/>
          <p:nvPr>
            <p:extLst>
              <p:ext uri="{D42A27DB-BD31-4B8C-83A1-F6EECF244321}">
                <p14:modId xmlns:p14="http://schemas.microsoft.com/office/powerpoint/2010/main" val="4043850823"/>
              </p:ext>
            </p:extLst>
          </p:nvPr>
        </p:nvGraphicFramePr>
        <p:xfrm>
          <a:off x="5552690" y="1823106"/>
          <a:ext cx="5961126" cy="322422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5" name="Chart Placeholder 10" descr="Pie chart showing the percentage of respondents with children who are classed as food insecure by the Greater Manchester food insecurity score. 49% of households are considered food insecure. 31% have very low security.">
            <a:extLst>
              <a:ext uri="{FF2B5EF4-FFF2-40B4-BE49-F238E27FC236}">
                <a16:creationId xmlns:a16="http://schemas.microsoft.com/office/drawing/2014/main" id="{214C9992-3DF5-47B4-ADE3-B89EC64139FA}"/>
              </a:ext>
            </a:extLst>
          </p:cNvPr>
          <p:cNvGraphicFramePr>
            <a:graphicFrameLocks/>
          </p:cNvGraphicFramePr>
          <p:nvPr>
            <p:extLst>
              <p:ext uri="{D42A27DB-BD31-4B8C-83A1-F6EECF244321}">
                <p14:modId xmlns:p14="http://schemas.microsoft.com/office/powerpoint/2010/main" val="1447202324"/>
              </p:ext>
            </p:extLst>
          </p:nvPr>
        </p:nvGraphicFramePr>
        <p:xfrm>
          <a:off x="-184167" y="4410366"/>
          <a:ext cx="6210498" cy="2008210"/>
        </p:xfrm>
        <a:graphic>
          <a:graphicData uri="http://schemas.openxmlformats.org/drawingml/2006/chart">
            <c:chart xmlns:c="http://schemas.openxmlformats.org/drawingml/2006/chart" xmlns:r="http://schemas.openxmlformats.org/officeDocument/2006/relationships" r:id="rId6"/>
          </a:graphicData>
        </a:graphic>
      </p:graphicFrame>
      <p:sp>
        <p:nvSpPr>
          <p:cNvPr id="8" name="TextBox 7">
            <a:extLst>
              <a:ext uri="{FF2B5EF4-FFF2-40B4-BE49-F238E27FC236}">
                <a16:creationId xmlns:a16="http://schemas.microsoft.com/office/drawing/2014/main" id="{932A83FC-103B-48AF-F8D3-9971455A3AC9}"/>
              </a:ext>
            </a:extLst>
          </p:cNvPr>
          <p:cNvSpPr txBox="1"/>
          <p:nvPr/>
        </p:nvSpPr>
        <p:spPr>
          <a:xfrm>
            <a:off x="751390" y="5112517"/>
            <a:ext cx="1051023" cy="677108"/>
          </a:xfrm>
          <a:prstGeom prst="rect">
            <a:avLst/>
          </a:prstGeom>
          <a:noFill/>
        </p:spPr>
        <p:txBody>
          <a:bodyPr wrap="square" rtlCol="0">
            <a:spAutoFit/>
          </a:bodyPr>
          <a:lstStyle/>
          <a:p>
            <a:pPr algn="ctr"/>
            <a:r>
              <a:rPr lang="en-GB" sz="1400" b="1" dirty="0">
                <a:solidFill>
                  <a:srgbClr val="5C5B5A"/>
                </a:solidFill>
                <a:latin typeface="Arial" panose="020B0604020202020204" pitchFamily="34" charset="0"/>
                <a:cs typeface="Arial" panose="020B0604020202020204" pitchFamily="34" charset="0"/>
              </a:rPr>
              <a:t>49% </a:t>
            </a:r>
          </a:p>
          <a:p>
            <a:pPr algn="ctr"/>
            <a:r>
              <a:rPr lang="en-GB" sz="1200" dirty="0">
                <a:solidFill>
                  <a:srgbClr val="5C5B5A"/>
                </a:solidFill>
                <a:latin typeface="Arial" panose="020B0604020202020204" pitchFamily="34" charset="0"/>
                <a:cs typeface="Arial" panose="020B0604020202020204" pitchFamily="34" charset="0"/>
              </a:rPr>
              <a:t>Food insecure</a:t>
            </a:r>
          </a:p>
        </p:txBody>
      </p:sp>
      <p:sp>
        <p:nvSpPr>
          <p:cNvPr id="18" name="TextBox 17">
            <a:extLst>
              <a:ext uri="{FF2B5EF4-FFF2-40B4-BE49-F238E27FC236}">
                <a16:creationId xmlns:a16="http://schemas.microsoft.com/office/drawing/2014/main" id="{1E8205EF-3BB5-01FE-C99F-C00DBCA270DD}"/>
              </a:ext>
            </a:extLst>
          </p:cNvPr>
          <p:cNvSpPr txBox="1"/>
          <p:nvPr/>
        </p:nvSpPr>
        <p:spPr>
          <a:xfrm>
            <a:off x="2793347" y="5047328"/>
            <a:ext cx="1541889" cy="923330"/>
          </a:xfrm>
          <a:prstGeom prst="rect">
            <a:avLst/>
          </a:prstGeom>
          <a:noFill/>
        </p:spPr>
        <p:txBody>
          <a:bodyPr wrap="square" rtlCol="0">
            <a:spAutoFit/>
          </a:bodyPr>
          <a:lstStyle/>
          <a:p>
            <a:r>
              <a:rPr lang="en-GB" b="1">
                <a:solidFill>
                  <a:srgbClr val="5C5B5A"/>
                </a:solidFill>
                <a:latin typeface="Arial" panose="020B0604020202020204" pitchFamily="34" charset="0"/>
                <a:cs typeface="Arial" panose="020B0604020202020204" pitchFamily="34" charset="0"/>
              </a:rPr>
              <a:t>Households with children</a:t>
            </a:r>
          </a:p>
        </p:txBody>
      </p:sp>
      <p:sp>
        <p:nvSpPr>
          <p:cNvPr id="10" name="Footer Placeholder 4">
            <a:extLst>
              <a:ext uri="{FF2B5EF4-FFF2-40B4-BE49-F238E27FC236}">
                <a16:creationId xmlns:a16="http://schemas.microsoft.com/office/drawing/2014/main" id="{2912CA2F-CA0B-4F97-BF0F-B6035F36D51C}"/>
              </a:ext>
            </a:extLst>
          </p:cNvPr>
          <p:cNvSpPr txBox="1">
            <a:spLocks/>
          </p:cNvSpPr>
          <p:nvPr/>
        </p:nvSpPr>
        <p:spPr>
          <a:xfrm>
            <a:off x="443886" y="6336417"/>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a:solidFill>
                  <a:schemeClr val="bg1">
                    <a:lumMod val="50000"/>
                  </a:schemeClr>
                </a:solidFill>
                <a:cs typeface="Arial" panose="020B0604020202020204" pitchFamily="34" charset="0"/>
              </a:rPr>
              <a:t>Greater Manchester Food security Score</a:t>
            </a:r>
          </a:p>
          <a:p>
            <a:r>
              <a:rPr lang="en-GB" sz="1000">
                <a:solidFill>
                  <a:schemeClr val="bg1">
                    <a:lumMod val="50000"/>
                  </a:schemeClr>
                </a:solidFill>
                <a:cs typeface="Arial" panose="020B0604020202020204" pitchFamily="34" charset="0"/>
              </a:rPr>
              <a:t>Unweighted base: 2838 (Online respondents without children)</a:t>
            </a:r>
          </a:p>
        </p:txBody>
      </p:sp>
      <p:sp>
        <p:nvSpPr>
          <p:cNvPr id="20" name="Slide Number Placeholder 4">
            <a:extLst>
              <a:ext uri="{FF2B5EF4-FFF2-40B4-BE49-F238E27FC236}">
                <a16:creationId xmlns:a16="http://schemas.microsoft.com/office/drawing/2014/main" id="{97A6A492-5E9F-407E-87F8-B4C53B1F94AD}"/>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4033034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586799" y="193495"/>
            <a:ext cx="10515600" cy="307777"/>
          </a:xfrm>
          <a:noFill/>
        </p:spPr>
        <p:txBody>
          <a:bodyPr vert="horz" wrap="square" lIns="0" tIns="0" rIns="0" bIns="0" rtlCol="0" anchor="ctr">
            <a:spAutoFit/>
          </a:bodyPr>
          <a:lstStyle/>
          <a:p>
            <a:pPr>
              <a:lnSpc>
                <a:spcPct val="100000"/>
              </a:lnSpc>
              <a:spcBef>
                <a:spcPts val="0"/>
              </a:spcBef>
            </a:pPr>
            <a:r>
              <a:rPr lang="en-GB" sz="2000" b="1">
                <a:solidFill>
                  <a:srgbClr val="5C5B5A"/>
                </a:solidFill>
                <a:latin typeface="Arial"/>
                <a:ea typeface="+mn-ea"/>
                <a:cs typeface="+mn-cs"/>
              </a:rPr>
              <a:t>Summary: Food security – Households with children (S6, March 2023) </a:t>
            </a:r>
          </a:p>
        </p:txBody>
      </p:sp>
      <p:graphicFrame>
        <p:nvGraphicFramePr>
          <p:cNvPr id="20" name="Chart Placeholder 10" descr="Pie chart showing the percentage of respondents who are classed as food insecure by the Greater Manchester food insecurity score. 37% of households are considered food insecure. 22% have very low security.">
            <a:extLst>
              <a:ext uri="{FF2B5EF4-FFF2-40B4-BE49-F238E27FC236}">
                <a16:creationId xmlns:a16="http://schemas.microsoft.com/office/drawing/2014/main" id="{DFD289F8-FEB8-45C6-9B60-C7082A6D9DE0}"/>
              </a:ext>
            </a:extLst>
          </p:cNvPr>
          <p:cNvGraphicFramePr>
            <a:graphicFrameLocks/>
          </p:cNvGraphicFramePr>
          <p:nvPr>
            <p:extLst>
              <p:ext uri="{D42A27DB-BD31-4B8C-83A1-F6EECF244321}">
                <p14:modId xmlns:p14="http://schemas.microsoft.com/office/powerpoint/2010/main" val="968028261"/>
              </p:ext>
            </p:extLst>
          </p:nvPr>
        </p:nvGraphicFramePr>
        <p:xfrm>
          <a:off x="99431" y="448555"/>
          <a:ext cx="3913614" cy="2327173"/>
        </p:xfrm>
        <a:graphic>
          <a:graphicData uri="http://schemas.openxmlformats.org/drawingml/2006/chart">
            <c:chart xmlns:c="http://schemas.openxmlformats.org/drawingml/2006/chart" xmlns:r="http://schemas.openxmlformats.org/officeDocument/2006/relationships" r:id="rId3"/>
          </a:graphicData>
        </a:graphic>
      </p:graphicFrame>
      <p:sp>
        <p:nvSpPr>
          <p:cNvPr id="28" name="TextBox 27">
            <a:extLst>
              <a:ext uri="{FF2B5EF4-FFF2-40B4-BE49-F238E27FC236}">
                <a16:creationId xmlns:a16="http://schemas.microsoft.com/office/drawing/2014/main" id="{9C5675F0-CA7F-43FE-97D7-8AB37A8223C8}"/>
              </a:ext>
              <a:ext uri="{C183D7F6-B498-43B3-948B-1728B52AA6E4}">
                <adec:decorative xmlns:adec="http://schemas.microsoft.com/office/drawing/2017/decorative" val="1"/>
              </a:ext>
            </a:extLst>
          </p:cNvPr>
          <p:cNvSpPr txBox="1"/>
          <p:nvPr/>
        </p:nvSpPr>
        <p:spPr>
          <a:xfrm>
            <a:off x="827464" y="1263800"/>
            <a:ext cx="924849" cy="707886"/>
          </a:xfrm>
          <a:prstGeom prst="rect">
            <a:avLst/>
          </a:prstGeom>
          <a:noFill/>
        </p:spPr>
        <p:txBody>
          <a:bodyPr wrap="square" lIns="0" tIns="0" rIns="0" bIns="0" rtlCol="0">
            <a:spAutoFit/>
          </a:bodyPr>
          <a:lstStyle/>
          <a:p>
            <a:pPr algn="ctr">
              <a:defRPr/>
            </a:pPr>
            <a:r>
              <a:rPr lang="en-GB" b="1" dirty="0">
                <a:solidFill>
                  <a:srgbClr val="5C5B5A"/>
                </a:solidFill>
                <a:latin typeface="Arial"/>
              </a:rPr>
              <a:t>37</a:t>
            </a:r>
            <a:r>
              <a:rPr kumimoji="0" lang="en-GB" b="1" i="0" u="none" strike="noStrike" kern="1200" cap="none" spc="0" normalizeH="0" baseline="0" noProof="0" dirty="0">
                <a:ln>
                  <a:noFill/>
                </a:ln>
                <a:solidFill>
                  <a:srgbClr val="5C5B5A"/>
                </a:solidFill>
                <a:effectLst/>
                <a:uLnTx/>
                <a:uFillTx/>
                <a:latin typeface="Arial"/>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i="0" u="none" strike="noStrike" kern="1200" cap="none" spc="0" normalizeH="0" baseline="0" noProof="0" dirty="0">
                <a:ln>
                  <a:noFill/>
                </a:ln>
                <a:solidFill>
                  <a:srgbClr val="5C5B5A"/>
                </a:solidFill>
                <a:effectLst/>
                <a:uLnTx/>
                <a:uFillTx/>
                <a:latin typeface="Arial"/>
                <a:ea typeface="+mn-ea"/>
                <a:cs typeface="+mn-cs"/>
              </a:rPr>
              <a:t>Food insecure</a:t>
            </a:r>
          </a:p>
        </p:txBody>
      </p:sp>
      <p:sp>
        <p:nvSpPr>
          <p:cNvPr id="22" name="TextBox 21">
            <a:extLst>
              <a:ext uri="{FF2B5EF4-FFF2-40B4-BE49-F238E27FC236}">
                <a16:creationId xmlns:a16="http://schemas.microsoft.com/office/drawing/2014/main" id="{51095E19-A81F-48EB-B6EB-C1D110C88BE8}"/>
              </a:ext>
            </a:extLst>
          </p:cNvPr>
          <p:cNvSpPr txBox="1"/>
          <p:nvPr/>
        </p:nvSpPr>
        <p:spPr>
          <a:xfrm>
            <a:off x="2793347" y="999821"/>
            <a:ext cx="1541889" cy="923330"/>
          </a:xfrm>
          <a:prstGeom prst="rect">
            <a:avLst/>
          </a:prstGeom>
          <a:noFill/>
        </p:spPr>
        <p:txBody>
          <a:bodyPr wrap="square" rtlCol="0">
            <a:spAutoFit/>
          </a:bodyPr>
          <a:lstStyle/>
          <a:p>
            <a:r>
              <a:rPr lang="en-GB" b="1" dirty="0">
                <a:solidFill>
                  <a:srgbClr val="5C5B5A"/>
                </a:solidFill>
                <a:latin typeface="Arial" panose="020B0604020202020204" pitchFamily="34" charset="0"/>
                <a:cs typeface="Arial" panose="020B0604020202020204" pitchFamily="34" charset="0"/>
              </a:rPr>
              <a:t>Greater Manchester overall</a:t>
            </a:r>
          </a:p>
        </p:txBody>
      </p:sp>
      <p:graphicFrame>
        <p:nvGraphicFramePr>
          <p:cNvPr id="23" name="Chart Placeholder 10" descr="Pie chart showing the percentage of respondents without children who are classed as food insecure by the Greater Manchester food insecurity score. 32% of households are considered food insecure. 18% have very low security.">
            <a:extLst>
              <a:ext uri="{FF2B5EF4-FFF2-40B4-BE49-F238E27FC236}">
                <a16:creationId xmlns:a16="http://schemas.microsoft.com/office/drawing/2014/main" id="{B38D0BBC-F090-4023-A623-E7CDE4C838C2}"/>
              </a:ext>
            </a:extLst>
          </p:cNvPr>
          <p:cNvGraphicFramePr>
            <a:graphicFrameLocks/>
          </p:cNvGraphicFramePr>
          <p:nvPr>
            <p:extLst>
              <p:ext uri="{D42A27DB-BD31-4B8C-83A1-F6EECF244321}">
                <p14:modId xmlns:p14="http://schemas.microsoft.com/office/powerpoint/2010/main" val="3059856535"/>
              </p:ext>
            </p:extLst>
          </p:nvPr>
        </p:nvGraphicFramePr>
        <p:xfrm>
          <a:off x="-185651" y="2585601"/>
          <a:ext cx="2731348" cy="2008210"/>
        </p:xfrm>
        <a:graphic>
          <a:graphicData uri="http://schemas.openxmlformats.org/drawingml/2006/chart">
            <c:chart xmlns:c="http://schemas.openxmlformats.org/drawingml/2006/chart" xmlns:r="http://schemas.openxmlformats.org/officeDocument/2006/relationships" r:id="rId4"/>
          </a:graphicData>
        </a:graphic>
      </p:graphicFrame>
      <p:sp>
        <p:nvSpPr>
          <p:cNvPr id="27" name="TextBox 26">
            <a:extLst>
              <a:ext uri="{FF2B5EF4-FFF2-40B4-BE49-F238E27FC236}">
                <a16:creationId xmlns:a16="http://schemas.microsoft.com/office/drawing/2014/main" id="{86C4CB7D-A832-4915-948B-055B4CD9D537}"/>
              </a:ext>
            </a:extLst>
          </p:cNvPr>
          <p:cNvSpPr txBox="1"/>
          <p:nvPr/>
        </p:nvSpPr>
        <p:spPr>
          <a:xfrm>
            <a:off x="746929" y="3320434"/>
            <a:ext cx="1051025" cy="677108"/>
          </a:xfrm>
          <a:prstGeom prst="rect">
            <a:avLst/>
          </a:prstGeom>
          <a:noFill/>
        </p:spPr>
        <p:txBody>
          <a:bodyPr wrap="square" rtlCol="0">
            <a:spAutoFit/>
          </a:bodyPr>
          <a:lstStyle/>
          <a:p>
            <a:pPr algn="ctr"/>
            <a:r>
              <a:rPr lang="en-GB" sz="1400" b="1" dirty="0">
                <a:solidFill>
                  <a:srgbClr val="5C5B5A"/>
                </a:solidFill>
                <a:latin typeface="Arial" panose="020B0604020202020204" pitchFamily="34" charset="0"/>
                <a:cs typeface="Arial" panose="020B0604020202020204" pitchFamily="34" charset="0"/>
              </a:rPr>
              <a:t>32% </a:t>
            </a:r>
          </a:p>
          <a:p>
            <a:pPr algn="ctr"/>
            <a:r>
              <a:rPr lang="en-GB" sz="1200" dirty="0">
                <a:solidFill>
                  <a:srgbClr val="5C5B5A"/>
                </a:solidFill>
                <a:latin typeface="Arial" panose="020B0604020202020204" pitchFamily="34" charset="0"/>
                <a:cs typeface="Arial" panose="020B0604020202020204" pitchFamily="34" charset="0"/>
              </a:rPr>
              <a:t>Food insecure</a:t>
            </a:r>
          </a:p>
        </p:txBody>
      </p:sp>
      <p:sp>
        <p:nvSpPr>
          <p:cNvPr id="25" name="TextBox 24">
            <a:extLst>
              <a:ext uri="{FF2B5EF4-FFF2-40B4-BE49-F238E27FC236}">
                <a16:creationId xmlns:a16="http://schemas.microsoft.com/office/drawing/2014/main" id="{2C7ADCB1-BB9C-44AE-B88B-EE175BF7BF46}"/>
              </a:ext>
            </a:extLst>
          </p:cNvPr>
          <p:cNvSpPr txBox="1"/>
          <p:nvPr/>
        </p:nvSpPr>
        <p:spPr>
          <a:xfrm>
            <a:off x="2793347" y="3128041"/>
            <a:ext cx="1541889" cy="923330"/>
          </a:xfrm>
          <a:prstGeom prst="rect">
            <a:avLst/>
          </a:prstGeom>
          <a:noFill/>
        </p:spPr>
        <p:txBody>
          <a:bodyPr wrap="square" rtlCol="0">
            <a:spAutoFit/>
          </a:bodyPr>
          <a:lstStyle/>
          <a:p>
            <a:r>
              <a:rPr lang="en-GB" b="1" dirty="0">
                <a:solidFill>
                  <a:srgbClr val="5C5B5A"/>
                </a:solidFill>
                <a:latin typeface="Arial" panose="020B0604020202020204" pitchFamily="34" charset="0"/>
                <a:cs typeface="Arial" panose="020B0604020202020204" pitchFamily="34" charset="0"/>
              </a:rPr>
              <a:t>Households without children</a:t>
            </a:r>
          </a:p>
        </p:txBody>
      </p:sp>
      <p:graphicFrame>
        <p:nvGraphicFramePr>
          <p:cNvPr id="29" name="Chart Placeholder 10" descr="Pie chart showing the percentage of respondents with children who are classed as food insecure by the Greater Manchester food insecurity score. 49% of households are considered food insecure. 31% have very low security.">
            <a:extLst>
              <a:ext uri="{FF2B5EF4-FFF2-40B4-BE49-F238E27FC236}">
                <a16:creationId xmlns:a16="http://schemas.microsoft.com/office/drawing/2014/main" id="{DB4D3775-A340-424E-8668-79FFBFD88985}"/>
              </a:ext>
            </a:extLst>
          </p:cNvPr>
          <p:cNvGraphicFramePr>
            <a:graphicFrameLocks/>
          </p:cNvGraphicFramePr>
          <p:nvPr>
            <p:extLst>
              <p:ext uri="{D42A27DB-BD31-4B8C-83A1-F6EECF244321}">
                <p14:modId xmlns:p14="http://schemas.microsoft.com/office/powerpoint/2010/main" val="1723970252"/>
              </p:ext>
            </p:extLst>
          </p:nvPr>
        </p:nvGraphicFramePr>
        <p:xfrm>
          <a:off x="-184167" y="4410366"/>
          <a:ext cx="6210498" cy="2008210"/>
        </p:xfrm>
        <a:graphic>
          <a:graphicData uri="http://schemas.openxmlformats.org/drawingml/2006/chart">
            <c:chart xmlns:c="http://schemas.openxmlformats.org/drawingml/2006/chart" xmlns:r="http://schemas.openxmlformats.org/officeDocument/2006/relationships" r:id="rId5"/>
          </a:graphicData>
        </a:graphic>
      </p:graphicFrame>
      <p:sp>
        <p:nvSpPr>
          <p:cNvPr id="30" name="TextBox 29">
            <a:extLst>
              <a:ext uri="{FF2B5EF4-FFF2-40B4-BE49-F238E27FC236}">
                <a16:creationId xmlns:a16="http://schemas.microsoft.com/office/drawing/2014/main" id="{76297843-A3D8-4B69-A041-53B0E66742E0}"/>
              </a:ext>
            </a:extLst>
          </p:cNvPr>
          <p:cNvSpPr txBox="1"/>
          <p:nvPr/>
        </p:nvSpPr>
        <p:spPr>
          <a:xfrm>
            <a:off x="751390" y="5112517"/>
            <a:ext cx="1051023" cy="677108"/>
          </a:xfrm>
          <a:prstGeom prst="rect">
            <a:avLst/>
          </a:prstGeom>
          <a:noFill/>
        </p:spPr>
        <p:txBody>
          <a:bodyPr wrap="square" rtlCol="0">
            <a:spAutoFit/>
          </a:bodyPr>
          <a:lstStyle/>
          <a:p>
            <a:pPr algn="ctr"/>
            <a:r>
              <a:rPr lang="en-GB" sz="1400" b="1" dirty="0">
                <a:solidFill>
                  <a:srgbClr val="5C5B5A"/>
                </a:solidFill>
                <a:latin typeface="Arial" panose="020B0604020202020204" pitchFamily="34" charset="0"/>
                <a:cs typeface="Arial" panose="020B0604020202020204" pitchFamily="34" charset="0"/>
              </a:rPr>
              <a:t>49% </a:t>
            </a:r>
          </a:p>
          <a:p>
            <a:pPr algn="ctr"/>
            <a:r>
              <a:rPr lang="en-GB" sz="1200" dirty="0">
                <a:solidFill>
                  <a:srgbClr val="5C5B5A"/>
                </a:solidFill>
                <a:latin typeface="Arial" panose="020B0604020202020204" pitchFamily="34" charset="0"/>
                <a:cs typeface="Arial" panose="020B0604020202020204" pitchFamily="34" charset="0"/>
              </a:rPr>
              <a:t>Food insecure</a:t>
            </a:r>
          </a:p>
        </p:txBody>
      </p:sp>
      <p:sp>
        <p:nvSpPr>
          <p:cNvPr id="26" name="TextBox 25">
            <a:extLst>
              <a:ext uri="{FF2B5EF4-FFF2-40B4-BE49-F238E27FC236}">
                <a16:creationId xmlns:a16="http://schemas.microsoft.com/office/drawing/2014/main" id="{A7D42C7C-1A2D-4D82-B55D-99D4CC609921}"/>
              </a:ext>
            </a:extLst>
          </p:cNvPr>
          <p:cNvSpPr txBox="1"/>
          <p:nvPr/>
        </p:nvSpPr>
        <p:spPr>
          <a:xfrm>
            <a:off x="2793347" y="5047328"/>
            <a:ext cx="1541889" cy="923330"/>
          </a:xfrm>
          <a:prstGeom prst="rect">
            <a:avLst/>
          </a:prstGeom>
          <a:noFill/>
        </p:spPr>
        <p:txBody>
          <a:bodyPr wrap="square" rtlCol="0">
            <a:spAutoFit/>
          </a:bodyPr>
          <a:lstStyle/>
          <a:p>
            <a:r>
              <a:rPr lang="en-GB" b="1" dirty="0">
                <a:solidFill>
                  <a:srgbClr val="5C5B5A"/>
                </a:solidFill>
                <a:latin typeface="Arial" panose="020B0604020202020204" pitchFamily="34" charset="0"/>
                <a:cs typeface="Arial" panose="020B0604020202020204" pitchFamily="34" charset="0"/>
              </a:rPr>
              <a:t>Households with children</a:t>
            </a:r>
          </a:p>
        </p:txBody>
      </p:sp>
      <p:sp>
        <p:nvSpPr>
          <p:cNvPr id="24" name="Rectangle 23">
            <a:extLst>
              <a:ext uri="{FF2B5EF4-FFF2-40B4-BE49-F238E27FC236}">
                <a16:creationId xmlns:a16="http://schemas.microsoft.com/office/drawing/2014/main" id="{8B7A2759-C4FC-9790-AA49-9FB949427D65}"/>
              </a:ext>
              <a:ext uri="{C183D7F6-B498-43B3-948B-1728B52AA6E4}">
                <adec:decorative xmlns:adec="http://schemas.microsoft.com/office/drawing/2017/decorative" val="1"/>
              </a:ext>
            </a:extLst>
          </p:cNvPr>
          <p:cNvSpPr/>
          <p:nvPr/>
        </p:nvSpPr>
        <p:spPr>
          <a:xfrm>
            <a:off x="254428" y="4488130"/>
            <a:ext cx="4080808" cy="177211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1" name="Straight Arrow Connector 20">
            <a:extLst>
              <a:ext uri="{FF2B5EF4-FFF2-40B4-BE49-F238E27FC236}">
                <a16:creationId xmlns:a16="http://schemas.microsoft.com/office/drawing/2014/main" id="{2B1F1013-2544-119C-2C39-6FB538FE4666}"/>
              </a:ext>
              <a:ext uri="{C183D7F6-B498-43B3-948B-1728B52AA6E4}">
                <adec:decorative xmlns:adec="http://schemas.microsoft.com/office/drawing/2017/decorative" val="1"/>
              </a:ext>
            </a:extLst>
          </p:cNvPr>
          <p:cNvCxnSpPr/>
          <p:nvPr/>
        </p:nvCxnSpPr>
        <p:spPr>
          <a:xfrm>
            <a:off x="4344761" y="5315043"/>
            <a:ext cx="1981200" cy="0"/>
          </a:xfrm>
          <a:prstGeom prst="straightConnector1">
            <a:avLst/>
          </a:prstGeom>
          <a:ln w="28575">
            <a:solidFill>
              <a:srgbClr val="FA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 name="Chart 1" descr="Column chart showing groups more likely to be food insecure in households with children. Those with caring responsibilities (80%), a disability (69%), renters (66%) and those aged 25-44 (54%) are more likely than average.">
            <a:extLst>
              <a:ext uri="{FF2B5EF4-FFF2-40B4-BE49-F238E27FC236}">
                <a16:creationId xmlns:a16="http://schemas.microsoft.com/office/drawing/2014/main" id="{E3F13850-ED97-A7EB-FBF7-1C716667A894}"/>
              </a:ext>
            </a:extLst>
          </p:cNvPr>
          <p:cNvGraphicFramePr/>
          <p:nvPr>
            <p:extLst>
              <p:ext uri="{D42A27DB-BD31-4B8C-83A1-F6EECF244321}">
                <p14:modId xmlns:p14="http://schemas.microsoft.com/office/powerpoint/2010/main" val="2477232363"/>
              </p:ext>
            </p:extLst>
          </p:nvPr>
        </p:nvGraphicFramePr>
        <p:xfrm>
          <a:off x="6183381" y="3072125"/>
          <a:ext cx="5767320" cy="3407103"/>
        </p:xfrm>
        <a:graphic>
          <a:graphicData uri="http://schemas.openxmlformats.org/drawingml/2006/chart">
            <c:chart xmlns:c="http://schemas.openxmlformats.org/drawingml/2006/chart" xmlns:r="http://schemas.openxmlformats.org/officeDocument/2006/relationships" r:id="rId6"/>
          </a:graphicData>
        </a:graphic>
      </p:graphicFrame>
      <p:sp>
        <p:nvSpPr>
          <p:cNvPr id="10" name="Footer Placeholder 4">
            <a:extLst>
              <a:ext uri="{FF2B5EF4-FFF2-40B4-BE49-F238E27FC236}">
                <a16:creationId xmlns:a16="http://schemas.microsoft.com/office/drawing/2014/main" id="{2912CA2F-CA0B-4F97-BF0F-B6035F36D51C}"/>
              </a:ext>
            </a:extLst>
          </p:cNvPr>
          <p:cNvSpPr txBox="1">
            <a:spLocks/>
          </p:cNvSpPr>
          <p:nvPr/>
        </p:nvSpPr>
        <p:spPr>
          <a:xfrm>
            <a:off x="443886" y="6336417"/>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a:solidFill>
                  <a:schemeClr val="bg1">
                    <a:lumMod val="50000"/>
                  </a:schemeClr>
                </a:solidFill>
                <a:cs typeface="Arial" panose="020B0604020202020204" pitchFamily="34" charset="0"/>
              </a:rPr>
              <a:t>Greater Manchester Food security Score</a:t>
            </a:r>
          </a:p>
          <a:p>
            <a:r>
              <a:rPr lang="en-GB" sz="1000">
                <a:solidFill>
                  <a:schemeClr val="bg1">
                    <a:lumMod val="50000"/>
                  </a:schemeClr>
                </a:solidFill>
                <a:cs typeface="Arial" panose="020B0604020202020204" pitchFamily="34" charset="0"/>
              </a:rPr>
              <a:t>Unweighted base: 1190 (Online respondents with children)</a:t>
            </a:r>
          </a:p>
        </p:txBody>
      </p:sp>
      <p:sp>
        <p:nvSpPr>
          <p:cNvPr id="17" name="Slide Number Placeholder 4">
            <a:extLst>
              <a:ext uri="{FF2B5EF4-FFF2-40B4-BE49-F238E27FC236}">
                <a16:creationId xmlns:a16="http://schemas.microsoft.com/office/drawing/2014/main" id="{664DCC60-3C2A-4478-8C8B-F475C4E20880}"/>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4806614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308812" y="145778"/>
            <a:ext cx="12011748" cy="307777"/>
          </a:xfrm>
          <a:noFill/>
        </p:spPr>
        <p:txBody>
          <a:bodyPr vert="horz" wrap="square" lIns="0" tIns="0" rIns="0" bIns="0" rtlCol="0" anchor="ctr">
            <a:spAutoFit/>
          </a:bodyPr>
          <a:lstStyle/>
          <a:p>
            <a:pPr>
              <a:lnSpc>
                <a:spcPct val="100000"/>
              </a:lnSpc>
              <a:spcBef>
                <a:spcPts val="0"/>
              </a:spcBef>
            </a:pPr>
            <a:r>
              <a:rPr lang="en-GB" sz="2000" b="1">
                <a:solidFill>
                  <a:srgbClr val="33B0A6"/>
                </a:solidFill>
                <a:latin typeface="Arial"/>
                <a:ea typeface="+mn-ea"/>
                <a:cs typeface="+mn-cs"/>
              </a:rPr>
              <a:t>Summary</a:t>
            </a:r>
            <a:r>
              <a:rPr lang="en-GB" sz="2000" b="1">
                <a:solidFill>
                  <a:srgbClr val="5C5B5A"/>
                </a:solidFill>
                <a:latin typeface="Arial"/>
                <a:ea typeface="+mn-ea"/>
                <a:cs typeface="+mn-cs"/>
              </a:rPr>
              <a:t>: Food security – merged data by locality (S3+4+5+6)</a:t>
            </a:r>
          </a:p>
        </p:txBody>
      </p:sp>
      <p:sp>
        <p:nvSpPr>
          <p:cNvPr id="27" name="TextBox 26">
            <a:extLst>
              <a:ext uri="{FF2B5EF4-FFF2-40B4-BE49-F238E27FC236}">
                <a16:creationId xmlns:a16="http://schemas.microsoft.com/office/drawing/2014/main" id="{36B929D9-4160-46C3-9BFB-B86CF3BBF781}"/>
              </a:ext>
              <a:ext uri="{C183D7F6-B498-43B3-948B-1728B52AA6E4}">
                <adec:decorative xmlns:adec="http://schemas.microsoft.com/office/drawing/2017/decorative" val="0"/>
              </a:ext>
            </a:extLst>
          </p:cNvPr>
          <p:cNvSpPr txBox="1"/>
          <p:nvPr/>
        </p:nvSpPr>
        <p:spPr>
          <a:xfrm>
            <a:off x="4031483" y="620066"/>
            <a:ext cx="4129034" cy="23083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a:ln>
                  <a:noFill/>
                </a:ln>
                <a:solidFill>
                  <a:srgbClr val="5C5B5A"/>
                </a:solidFill>
                <a:effectLst/>
                <a:uLnTx/>
                <a:uFillTx/>
                <a:latin typeface="Arial"/>
                <a:ea typeface="+mn-ea"/>
                <a:cs typeface="+mn-cs"/>
              </a:rPr>
              <a:t>Food security – by locality</a:t>
            </a:r>
          </a:p>
        </p:txBody>
      </p:sp>
      <p:graphicFrame>
        <p:nvGraphicFramePr>
          <p:cNvPr id="21" name="Chart 20" descr="Stacked bar chart showing food security across Greater Manchester. 46% experience very high food security. 24% experience very low food security">
            <a:extLst>
              <a:ext uri="{FF2B5EF4-FFF2-40B4-BE49-F238E27FC236}">
                <a16:creationId xmlns:a16="http://schemas.microsoft.com/office/drawing/2014/main" id="{8E92C95B-50EE-4C61-81B4-C40663C19695}"/>
              </a:ext>
            </a:extLst>
          </p:cNvPr>
          <p:cNvGraphicFramePr/>
          <p:nvPr>
            <p:extLst>
              <p:ext uri="{D42A27DB-BD31-4B8C-83A1-F6EECF244321}">
                <p14:modId xmlns:p14="http://schemas.microsoft.com/office/powerpoint/2010/main" val="1330442322"/>
              </p:ext>
            </p:extLst>
          </p:nvPr>
        </p:nvGraphicFramePr>
        <p:xfrm>
          <a:off x="561481" y="812148"/>
          <a:ext cx="1984787" cy="482253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descr="Stacked bar chart showing the proportion of Greater Manchester residents experiencing food insecurity by local authority. Manchester residents are more likely to experience very low food security than the GM average (31% cf. 24%)">
            <a:extLst>
              <a:ext uri="{FF2B5EF4-FFF2-40B4-BE49-F238E27FC236}">
                <a16:creationId xmlns:a16="http://schemas.microsoft.com/office/drawing/2014/main" id="{4A085F28-ED53-B066-ACEC-7388E7EF2856}"/>
              </a:ext>
            </a:extLst>
          </p:cNvPr>
          <p:cNvGraphicFramePr/>
          <p:nvPr>
            <p:extLst>
              <p:ext uri="{D42A27DB-BD31-4B8C-83A1-F6EECF244321}">
                <p14:modId xmlns:p14="http://schemas.microsoft.com/office/powerpoint/2010/main" val="1053987632"/>
              </p:ext>
            </p:extLst>
          </p:nvPr>
        </p:nvGraphicFramePr>
        <p:xfrm>
          <a:off x="1" y="816165"/>
          <a:ext cx="12130480" cy="482253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Table 6">
            <a:extLst>
              <a:ext uri="{FF2B5EF4-FFF2-40B4-BE49-F238E27FC236}">
                <a16:creationId xmlns:a16="http://schemas.microsoft.com/office/drawing/2014/main" id="{C8261F8B-1E01-45F3-9613-16C5031E6782}"/>
              </a:ext>
            </a:extLst>
          </p:cNvPr>
          <p:cNvGraphicFramePr>
            <a:graphicFrameLocks noGrp="1"/>
          </p:cNvGraphicFramePr>
          <p:nvPr/>
        </p:nvGraphicFramePr>
        <p:xfrm>
          <a:off x="0" y="5375565"/>
          <a:ext cx="1317147" cy="647091"/>
        </p:xfrm>
        <a:graphic>
          <a:graphicData uri="http://schemas.openxmlformats.org/drawingml/2006/table">
            <a:tbl>
              <a:tblPr firstRow="1" bandRow="1">
                <a:tableStyleId>{073A0DAA-6AF3-43AB-8588-CEC1D06C72B9}</a:tableStyleId>
              </a:tblPr>
              <a:tblGrid>
                <a:gridCol w="1317147">
                  <a:extLst>
                    <a:ext uri="{9D8B030D-6E8A-4147-A177-3AD203B41FA5}">
                      <a16:colId xmlns:a16="http://schemas.microsoft.com/office/drawing/2014/main" val="341472692"/>
                    </a:ext>
                  </a:extLst>
                </a:gridCol>
              </a:tblGrid>
              <a:tr h="2367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5C5B5A"/>
                          </a:solidFill>
                          <a:effectLst/>
                          <a:uLnTx/>
                          <a:uFillTx/>
                          <a:latin typeface="+mn-lt"/>
                          <a:ea typeface="+mn-ea"/>
                          <a:cs typeface="+mn-cs"/>
                        </a:rPr>
                        <a:t>Sum:</a:t>
                      </a:r>
                    </a:p>
                  </a:txBody>
                  <a:tcPr anchor="ctr">
                    <a:noFill/>
                  </a:tcPr>
                </a:tc>
                <a:extLst>
                  <a:ext uri="{0D108BD9-81ED-4DB2-BD59-A6C34878D82A}">
                    <a16:rowId xmlns:a16="http://schemas.microsoft.com/office/drawing/2014/main" val="3401908781"/>
                  </a:ext>
                </a:extLst>
              </a:tr>
              <a:tr h="3727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u="none" strike="noStrike" kern="1200" cap="none" spc="0" normalizeH="0" baseline="0" noProof="0">
                          <a:ln>
                            <a:noFill/>
                          </a:ln>
                          <a:solidFill>
                            <a:srgbClr val="FF9999"/>
                          </a:solidFill>
                          <a:effectLst/>
                          <a:uLnTx/>
                          <a:uFillTx/>
                        </a:rPr>
                        <a:t>Low</a:t>
                      </a:r>
                      <a:r>
                        <a:rPr kumimoji="0" lang="en-GB" sz="1200" b="1" u="none" strike="noStrike" kern="1200" cap="none" spc="0" normalizeH="0" baseline="0" noProof="0">
                          <a:ln>
                            <a:noFill/>
                          </a:ln>
                          <a:solidFill>
                            <a:srgbClr val="00B050"/>
                          </a:solidFill>
                          <a:effectLst/>
                          <a:uLnTx/>
                          <a:uFillTx/>
                        </a:rPr>
                        <a:t> </a:t>
                      </a:r>
                      <a:r>
                        <a:rPr kumimoji="0" lang="en-GB" sz="1200" b="1" u="none" strike="noStrike" kern="1200" cap="none" spc="0" normalizeH="0" baseline="0" noProof="0">
                          <a:ln>
                            <a:noFill/>
                          </a:ln>
                          <a:solidFill>
                            <a:srgbClr val="5C5B5A"/>
                          </a:solidFill>
                          <a:effectLst/>
                          <a:uLnTx/>
                          <a:uFillTx/>
                        </a:rPr>
                        <a:t>/ </a:t>
                      </a:r>
                      <a:r>
                        <a:rPr kumimoji="0" lang="en-GB" sz="1200" b="1" u="none" strike="noStrike" kern="1200" cap="none" spc="0" normalizeH="0" baseline="0" noProof="0">
                          <a:ln>
                            <a:noFill/>
                          </a:ln>
                          <a:solidFill>
                            <a:srgbClr val="FF0000"/>
                          </a:solidFill>
                          <a:effectLst/>
                          <a:uLnTx/>
                          <a:uFillTx/>
                        </a:rPr>
                        <a:t>Very low</a:t>
                      </a:r>
                      <a:endParaRPr kumimoji="0" lang="en-GB" sz="1200" b="1" i="0" u="none" strike="noStrike" kern="1200" cap="none" spc="0" normalizeH="0" baseline="0" noProof="0">
                        <a:ln>
                          <a:noFill/>
                        </a:ln>
                        <a:solidFill>
                          <a:srgbClr val="FF0000"/>
                        </a:solidFill>
                        <a:effectLst/>
                        <a:uLnTx/>
                        <a:uFillTx/>
                        <a:latin typeface="+mn-lt"/>
                        <a:ea typeface="+mn-ea"/>
                        <a:cs typeface="+mn-cs"/>
                      </a:endParaRPr>
                    </a:p>
                  </a:txBody>
                  <a:tcPr>
                    <a:noFill/>
                  </a:tcPr>
                </a:tc>
                <a:extLst>
                  <a:ext uri="{0D108BD9-81ED-4DB2-BD59-A6C34878D82A}">
                    <a16:rowId xmlns:a16="http://schemas.microsoft.com/office/drawing/2014/main" val="1644574752"/>
                  </a:ext>
                </a:extLst>
              </a:tr>
            </a:tbl>
          </a:graphicData>
        </a:graphic>
      </p:graphicFrame>
      <p:sp>
        <p:nvSpPr>
          <p:cNvPr id="28" name="TextBox 27">
            <a:extLst>
              <a:ext uri="{FF2B5EF4-FFF2-40B4-BE49-F238E27FC236}">
                <a16:creationId xmlns:a16="http://schemas.microsoft.com/office/drawing/2014/main" id="{E01282FB-4B5B-4C64-9B83-343BB41DAE8B}"/>
              </a:ext>
            </a:extLst>
          </p:cNvPr>
          <p:cNvSpPr txBox="1"/>
          <p:nvPr/>
        </p:nvSpPr>
        <p:spPr>
          <a:xfrm>
            <a:off x="1265515" y="5506703"/>
            <a:ext cx="601579" cy="338554"/>
          </a:xfrm>
          <a:prstGeom prst="rect">
            <a:avLst/>
          </a:prstGeom>
          <a:noFill/>
        </p:spPr>
        <p:txBody>
          <a:bodyPr wrap="square">
            <a:spAutoFit/>
          </a:bodyPr>
          <a:lstStyle/>
          <a:p>
            <a:pPr algn="ctr"/>
            <a:r>
              <a:rPr lang="en-GB" sz="1600" b="1">
                <a:solidFill>
                  <a:schemeClr val="tx1">
                    <a:lumMod val="85000"/>
                    <a:lumOff val="15000"/>
                  </a:schemeClr>
                </a:solidFill>
              </a:rPr>
              <a:t>40%</a:t>
            </a:r>
          </a:p>
        </p:txBody>
      </p:sp>
      <p:graphicFrame>
        <p:nvGraphicFramePr>
          <p:cNvPr id="12" name="Table 5">
            <a:extLst>
              <a:ext uri="{FF2B5EF4-FFF2-40B4-BE49-F238E27FC236}">
                <a16:creationId xmlns:a16="http://schemas.microsoft.com/office/drawing/2014/main" id="{29F76DA4-3968-CBBF-E3D0-DEA99697B06F}"/>
              </a:ext>
            </a:extLst>
          </p:cNvPr>
          <p:cNvGraphicFramePr>
            <a:graphicFrameLocks noGrp="1"/>
          </p:cNvGraphicFramePr>
          <p:nvPr>
            <p:extLst>
              <p:ext uri="{D42A27DB-BD31-4B8C-83A1-F6EECF244321}">
                <p14:modId xmlns:p14="http://schemas.microsoft.com/office/powerpoint/2010/main" val="3724678384"/>
              </p:ext>
            </p:extLst>
          </p:nvPr>
        </p:nvGraphicFramePr>
        <p:xfrm>
          <a:off x="1607127" y="5509977"/>
          <a:ext cx="10340463" cy="335280"/>
        </p:xfrm>
        <a:graphic>
          <a:graphicData uri="http://schemas.openxmlformats.org/drawingml/2006/table">
            <a:tbl>
              <a:tblPr firstRow="1" bandRow="1">
                <a:tableStyleId>{5C22544A-7EE6-4342-B048-85BDC9FD1C3A}</a:tableStyleId>
              </a:tblPr>
              <a:tblGrid>
                <a:gridCol w="947733">
                  <a:extLst>
                    <a:ext uri="{9D8B030D-6E8A-4147-A177-3AD203B41FA5}">
                      <a16:colId xmlns:a16="http://schemas.microsoft.com/office/drawing/2014/main" val="2728184328"/>
                    </a:ext>
                  </a:extLst>
                </a:gridCol>
                <a:gridCol w="939273">
                  <a:extLst>
                    <a:ext uri="{9D8B030D-6E8A-4147-A177-3AD203B41FA5}">
                      <a16:colId xmlns:a16="http://schemas.microsoft.com/office/drawing/2014/main" val="1027668848"/>
                    </a:ext>
                  </a:extLst>
                </a:gridCol>
                <a:gridCol w="939273">
                  <a:extLst>
                    <a:ext uri="{9D8B030D-6E8A-4147-A177-3AD203B41FA5}">
                      <a16:colId xmlns:a16="http://schemas.microsoft.com/office/drawing/2014/main" val="727705638"/>
                    </a:ext>
                  </a:extLst>
                </a:gridCol>
                <a:gridCol w="939273">
                  <a:extLst>
                    <a:ext uri="{9D8B030D-6E8A-4147-A177-3AD203B41FA5}">
                      <a16:colId xmlns:a16="http://schemas.microsoft.com/office/drawing/2014/main" val="2321375210"/>
                    </a:ext>
                  </a:extLst>
                </a:gridCol>
                <a:gridCol w="939273">
                  <a:extLst>
                    <a:ext uri="{9D8B030D-6E8A-4147-A177-3AD203B41FA5}">
                      <a16:colId xmlns:a16="http://schemas.microsoft.com/office/drawing/2014/main" val="1270071768"/>
                    </a:ext>
                  </a:extLst>
                </a:gridCol>
                <a:gridCol w="939273">
                  <a:extLst>
                    <a:ext uri="{9D8B030D-6E8A-4147-A177-3AD203B41FA5}">
                      <a16:colId xmlns:a16="http://schemas.microsoft.com/office/drawing/2014/main" val="51367811"/>
                    </a:ext>
                  </a:extLst>
                </a:gridCol>
                <a:gridCol w="939273">
                  <a:extLst>
                    <a:ext uri="{9D8B030D-6E8A-4147-A177-3AD203B41FA5}">
                      <a16:colId xmlns:a16="http://schemas.microsoft.com/office/drawing/2014/main" val="1770448695"/>
                    </a:ext>
                  </a:extLst>
                </a:gridCol>
                <a:gridCol w="939273">
                  <a:extLst>
                    <a:ext uri="{9D8B030D-6E8A-4147-A177-3AD203B41FA5}">
                      <a16:colId xmlns:a16="http://schemas.microsoft.com/office/drawing/2014/main" val="1834271638"/>
                    </a:ext>
                  </a:extLst>
                </a:gridCol>
                <a:gridCol w="939273">
                  <a:extLst>
                    <a:ext uri="{9D8B030D-6E8A-4147-A177-3AD203B41FA5}">
                      <a16:colId xmlns:a16="http://schemas.microsoft.com/office/drawing/2014/main" val="534550705"/>
                    </a:ext>
                  </a:extLst>
                </a:gridCol>
                <a:gridCol w="939273">
                  <a:extLst>
                    <a:ext uri="{9D8B030D-6E8A-4147-A177-3AD203B41FA5}">
                      <a16:colId xmlns:a16="http://schemas.microsoft.com/office/drawing/2014/main" val="175397873"/>
                    </a:ext>
                  </a:extLst>
                </a:gridCol>
                <a:gridCol w="939273">
                  <a:extLst>
                    <a:ext uri="{9D8B030D-6E8A-4147-A177-3AD203B41FA5}">
                      <a16:colId xmlns:a16="http://schemas.microsoft.com/office/drawing/2014/main" val="245786344"/>
                    </a:ext>
                  </a:extLst>
                </a:gridCol>
              </a:tblGrid>
              <a:tr h="252354">
                <a:tc>
                  <a:txBody>
                    <a:bodyPr/>
                    <a:lstStyle/>
                    <a:p>
                      <a:pPr algn="ctr"/>
                      <a:endParaRPr lang="en-GB" sz="1600">
                        <a:solidFill>
                          <a:schemeClr val="tx1">
                            <a:lumMod val="85000"/>
                            <a:lumOff val="15000"/>
                          </a:schemeClr>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algn="ctr"/>
                      <a:r>
                        <a:rPr lang="en-GB" sz="1600">
                          <a:solidFill>
                            <a:schemeClr val="tx1">
                              <a:lumMod val="85000"/>
                              <a:lumOff val="15000"/>
                            </a:schemeClr>
                          </a:solidFill>
                        </a:rPr>
                        <a:t>48%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a:solidFill>
                            <a:schemeClr val="tx1">
                              <a:lumMod val="85000"/>
                              <a:lumOff val="15000"/>
                            </a:schemeClr>
                          </a:solidFill>
                        </a:rPr>
                        <a:t>46%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a:solidFill>
                            <a:schemeClr val="tx1">
                              <a:lumMod val="85000"/>
                              <a:lumOff val="15000"/>
                            </a:schemeClr>
                          </a:solidFill>
                        </a:rPr>
                        <a:t>43%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a:solidFill>
                            <a:schemeClr val="tx1">
                              <a:lumMod val="85000"/>
                              <a:lumOff val="15000"/>
                            </a:schemeClr>
                          </a:solidFill>
                        </a:rPr>
                        <a:t>47%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a:solidFill>
                            <a:schemeClr val="tx1">
                              <a:lumMod val="85000"/>
                              <a:lumOff val="15000"/>
                            </a:schemeClr>
                          </a:solidFill>
                        </a:rPr>
                        <a:t>41%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a:solidFill>
                            <a:schemeClr val="tx1">
                              <a:lumMod val="85000"/>
                              <a:lumOff val="15000"/>
                            </a:schemeClr>
                          </a:solidFill>
                        </a:rPr>
                        <a:t>40%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a:solidFill>
                            <a:schemeClr val="tx1">
                              <a:lumMod val="85000"/>
                              <a:lumOff val="15000"/>
                            </a:schemeClr>
                          </a:solidFill>
                        </a:rPr>
                        <a:t>35%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a:solidFill>
                            <a:schemeClr val="tx1">
                              <a:lumMod val="85000"/>
                              <a:lumOff val="15000"/>
                            </a:schemeClr>
                          </a:solidFill>
                        </a:rPr>
                        <a:t>35%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a:solidFill>
                            <a:schemeClr val="tx1">
                              <a:lumMod val="85000"/>
                              <a:lumOff val="15000"/>
                            </a:schemeClr>
                          </a:solidFill>
                        </a:rPr>
                        <a:t>30%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a:solidFill>
                            <a:schemeClr val="tx1">
                              <a:lumMod val="85000"/>
                              <a:lumOff val="15000"/>
                            </a:schemeClr>
                          </a:solidFill>
                        </a:rPr>
                        <a:t>28%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01399859"/>
                  </a:ext>
                </a:extLst>
              </a:tr>
            </a:tbl>
          </a:graphicData>
        </a:graphic>
      </p:graphicFrame>
      <p:sp>
        <p:nvSpPr>
          <p:cNvPr id="26" name="Arrow: Down 25">
            <a:extLst>
              <a:ext uri="{FF2B5EF4-FFF2-40B4-BE49-F238E27FC236}">
                <a16:creationId xmlns:a16="http://schemas.microsoft.com/office/drawing/2014/main" id="{DA6622A7-2D80-4B72-A6EA-C7FED3018E5B}"/>
              </a:ext>
              <a:ext uri="{C183D7F6-B498-43B3-948B-1728B52AA6E4}">
                <adec:decorative xmlns:adec="http://schemas.microsoft.com/office/drawing/2017/decorative" val="1"/>
              </a:ext>
            </a:extLst>
          </p:cNvPr>
          <p:cNvSpPr/>
          <p:nvPr/>
        </p:nvSpPr>
        <p:spPr>
          <a:xfrm>
            <a:off x="498369" y="6086649"/>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1" name="TextBox 30">
            <a:extLst>
              <a:ext uri="{FF2B5EF4-FFF2-40B4-BE49-F238E27FC236}">
                <a16:creationId xmlns:a16="http://schemas.microsoft.com/office/drawing/2014/main" id="{D1140B05-ED84-4196-80D9-6B9F89818499}"/>
              </a:ext>
            </a:extLst>
          </p:cNvPr>
          <p:cNvSpPr txBox="1"/>
          <p:nvPr/>
        </p:nvSpPr>
        <p:spPr>
          <a:xfrm>
            <a:off x="655879" y="6023427"/>
            <a:ext cx="4743606" cy="2693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a:ln>
                  <a:noFill/>
                </a:ln>
                <a:solidFill>
                  <a:srgbClr val="5C5B5A"/>
                </a:solidFill>
                <a:effectLst/>
                <a:uLnTx/>
                <a:uFillTx/>
                <a:latin typeface="Arial"/>
                <a:ea typeface="+mn-ea"/>
                <a:cs typeface="+mn-cs"/>
              </a:rPr>
              <a:t>Significantly higher/</a:t>
            </a:r>
            <a:r>
              <a:rPr lang="en-GB" sz="1150">
                <a:solidFill>
                  <a:srgbClr val="5C5B5A"/>
                </a:solidFill>
                <a:latin typeface="Arial"/>
              </a:rPr>
              <a:t>lower in LA compared to Greater </a:t>
            </a:r>
            <a:r>
              <a:rPr kumimoji="0" lang="en-GB" sz="1150" b="0" i="0" u="none" strike="noStrike" kern="1200" cap="none" spc="0" normalizeH="0" baseline="0" noProof="0">
                <a:ln>
                  <a:noFill/>
                </a:ln>
                <a:solidFill>
                  <a:srgbClr val="5C5B5A"/>
                </a:solidFill>
                <a:effectLst/>
                <a:uLnTx/>
                <a:uFillTx/>
                <a:latin typeface="Arial"/>
                <a:ea typeface="+mn-ea"/>
                <a:cs typeface="+mn-cs"/>
              </a:rPr>
              <a:t>Manchester Total</a:t>
            </a:r>
          </a:p>
        </p:txBody>
      </p:sp>
      <p:sp>
        <p:nvSpPr>
          <p:cNvPr id="46" name="Footer Placeholder 4">
            <a:extLst>
              <a:ext uri="{FF2B5EF4-FFF2-40B4-BE49-F238E27FC236}">
                <a16:creationId xmlns:a16="http://schemas.microsoft.com/office/drawing/2014/main" id="{9B225FBC-431F-42E2-8665-C331F59F3290}"/>
              </a:ext>
            </a:extLst>
          </p:cNvPr>
          <p:cNvSpPr txBox="1">
            <a:spLocks/>
          </p:cNvSpPr>
          <p:nvPr/>
        </p:nvSpPr>
        <p:spPr>
          <a:xfrm>
            <a:off x="443886" y="6336417"/>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a:solidFill>
                  <a:schemeClr val="bg1">
                    <a:lumMod val="50000"/>
                  </a:schemeClr>
                </a:solidFill>
                <a:cs typeface="Arial" panose="020B0604020202020204" pitchFamily="34" charset="0"/>
              </a:rPr>
              <a:t>Greater Manchester Food security Score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chemeClr val="bg1">
                    <a:lumMod val="50000"/>
                  </a:schemeClr>
                </a:solidFill>
                <a:cs typeface="Arial" panose="020B0604020202020204" pitchFamily="34" charset="0"/>
              </a:rPr>
              <a:t>Unweighted base: Surveys 3+4+5+6, 5430 (Online respondents); Bolton, 560; Bury, 367; Manchester, 1029; Oldham, 454; Rochdale, 428; Salford, 466; Stockport, 594; Tameside, 446; Trafford, 454; Wigan, 632  </a:t>
            </a:r>
          </a:p>
        </p:txBody>
      </p:sp>
      <p:sp>
        <p:nvSpPr>
          <p:cNvPr id="29" name="Slide Number Placeholder 4">
            <a:extLst>
              <a:ext uri="{FF2B5EF4-FFF2-40B4-BE49-F238E27FC236}">
                <a16:creationId xmlns:a16="http://schemas.microsoft.com/office/drawing/2014/main" id="{86E99A7E-21FE-4652-A08B-A11C85F7D2FD}"/>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25" name="Arrow: Down 24">
            <a:extLst>
              <a:ext uri="{FF2B5EF4-FFF2-40B4-BE49-F238E27FC236}">
                <a16:creationId xmlns:a16="http://schemas.microsoft.com/office/drawing/2014/main" id="{50D2F989-CAED-4807-AF9D-A48AF9504912}"/>
              </a:ext>
              <a:ext uri="{C183D7F6-B498-43B3-948B-1728B52AA6E4}">
                <adec:decorative xmlns:adec="http://schemas.microsoft.com/office/drawing/2017/decorative" val="1"/>
              </a:ext>
            </a:extLst>
          </p:cNvPr>
          <p:cNvSpPr/>
          <p:nvPr/>
        </p:nvSpPr>
        <p:spPr>
          <a:xfrm rot="10800000">
            <a:off x="284495" y="6067599"/>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8" name="Arrow: Down 7">
            <a:extLst>
              <a:ext uri="{FF2B5EF4-FFF2-40B4-BE49-F238E27FC236}">
                <a16:creationId xmlns:a16="http://schemas.microsoft.com/office/drawing/2014/main" id="{A9DDB1E0-95EB-D791-F471-B696D3F42AF0}"/>
              </a:ext>
              <a:ext uri="{C183D7F6-B498-43B3-948B-1728B52AA6E4}">
                <adec:decorative xmlns:adec="http://schemas.microsoft.com/office/drawing/2017/decorative" val="1"/>
              </a:ext>
            </a:extLst>
          </p:cNvPr>
          <p:cNvSpPr/>
          <p:nvPr/>
        </p:nvSpPr>
        <p:spPr>
          <a:xfrm rot="10800000">
            <a:off x="3209180" y="4151054"/>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3" name="Arrow: Down 12">
            <a:extLst>
              <a:ext uri="{FF2B5EF4-FFF2-40B4-BE49-F238E27FC236}">
                <a16:creationId xmlns:a16="http://schemas.microsoft.com/office/drawing/2014/main" id="{6D24C8FF-BB6B-1AF3-44CB-4ACB49D553B3}"/>
              </a:ext>
              <a:ext uri="{C183D7F6-B498-43B3-948B-1728B52AA6E4}">
                <adec:decorative xmlns:adec="http://schemas.microsoft.com/office/drawing/2017/decorative" val="1"/>
              </a:ext>
            </a:extLst>
          </p:cNvPr>
          <p:cNvSpPr/>
          <p:nvPr/>
        </p:nvSpPr>
        <p:spPr>
          <a:xfrm rot="10800000">
            <a:off x="3209179" y="5595448"/>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8" name="Arrow: Down 17">
            <a:extLst>
              <a:ext uri="{FF2B5EF4-FFF2-40B4-BE49-F238E27FC236}">
                <a16:creationId xmlns:a16="http://schemas.microsoft.com/office/drawing/2014/main" id="{33F12033-84AE-F52C-E238-8A12FB43CA06}"/>
              </a:ext>
              <a:ext uri="{C183D7F6-B498-43B3-948B-1728B52AA6E4}">
                <adec:decorative xmlns:adec="http://schemas.microsoft.com/office/drawing/2017/decorative" val="1"/>
              </a:ext>
            </a:extLst>
          </p:cNvPr>
          <p:cNvSpPr/>
          <p:nvPr/>
        </p:nvSpPr>
        <p:spPr>
          <a:xfrm>
            <a:off x="3209179" y="1783254"/>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9" name="Arrow: Down 18">
            <a:extLst>
              <a:ext uri="{FF2B5EF4-FFF2-40B4-BE49-F238E27FC236}">
                <a16:creationId xmlns:a16="http://schemas.microsoft.com/office/drawing/2014/main" id="{2C8A910F-1AE7-DBA1-5B6F-41F94BE0694A}"/>
              </a:ext>
              <a:ext uri="{C183D7F6-B498-43B3-948B-1728B52AA6E4}">
                <adec:decorative xmlns:adec="http://schemas.microsoft.com/office/drawing/2017/decorative" val="1"/>
              </a:ext>
            </a:extLst>
          </p:cNvPr>
          <p:cNvSpPr/>
          <p:nvPr/>
        </p:nvSpPr>
        <p:spPr>
          <a:xfrm>
            <a:off x="4155907" y="1822363"/>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2" name="Arrow: Down 21">
            <a:extLst>
              <a:ext uri="{FF2B5EF4-FFF2-40B4-BE49-F238E27FC236}">
                <a16:creationId xmlns:a16="http://schemas.microsoft.com/office/drawing/2014/main" id="{BBD2A5EE-3411-1C2F-4A98-9513A01F51C0}"/>
              </a:ext>
              <a:ext uri="{C183D7F6-B498-43B3-948B-1728B52AA6E4}">
                <adec:decorative xmlns:adec="http://schemas.microsoft.com/office/drawing/2017/decorative" val="1"/>
              </a:ext>
            </a:extLst>
          </p:cNvPr>
          <p:cNvSpPr/>
          <p:nvPr/>
        </p:nvSpPr>
        <p:spPr>
          <a:xfrm rot="10800000">
            <a:off x="4155906" y="5595447"/>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0" name="Arrow: Down 29">
            <a:extLst>
              <a:ext uri="{FF2B5EF4-FFF2-40B4-BE49-F238E27FC236}">
                <a16:creationId xmlns:a16="http://schemas.microsoft.com/office/drawing/2014/main" id="{3080639E-06D4-0051-0FD0-CB8329EFF9E9}"/>
              </a:ext>
              <a:ext uri="{C183D7F6-B498-43B3-948B-1728B52AA6E4}">
                <adec:decorative xmlns:adec="http://schemas.microsoft.com/office/drawing/2017/decorative" val="1"/>
              </a:ext>
            </a:extLst>
          </p:cNvPr>
          <p:cNvSpPr/>
          <p:nvPr/>
        </p:nvSpPr>
        <p:spPr>
          <a:xfrm>
            <a:off x="5102635" y="1818900"/>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2" name="Arrow: Down 31">
            <a:extLst>
              <a:ext uri="{FF2B5EF4-FFF2-40B4-BE49-F238E27FC236}">
                <a16:creationId xmlns:a16="http://schemas.microsoft.com/office/drawing/2014/main" id="{3ACEA1C1-B2D1-2504-73E3-49E44350A2A6}"/>
              </a:ext>
              <a:ext uri="{C183D7F6-B498-43B3-948B-1728B52AA6E4}">
                <adec:decorative xmlns:adec="http://schemas.microsoft.com/office/drawing/2017/decorative" val="1"/>
              </a:ext>
            </a:extLst>
          </p:cNvPr>
          <p:cNvSpPr/>
          <p:nvPr/>
        </p:nvSpPr>
        <p:spPr>
          <a:xfrm rot="10800000">
            <a:off x="6014251" y="5595447"/>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3" name="Arrow: Down 32">
            <a:extLst>
              <a:ext uri="{FF2B5EF4-FFF2-40B4-BE49-F238E27FC236}">
                <a16:creationId xmlns:a16="http://schemas.microsoft.com/office/drawing/2014/main" id="{7D7EF690-8ABA-9D85-16E4-D7F555B925E7}"/>
              </a:ext>
              <a:ext uri="{C183D7F6-B498-43B3-948B-1728B52AA6E4}">
                <adec:decorative xmlns:adec="http://schemas.microsoft.com/office/drawing/2017/decorative" val="1"/>
              </a:ext>
            </a:extLst>
          </p:cNvPr>
          <p:cNvSpPr/>
          <p:nvPr/>
        </p:nvSpPr>
        <p:spPr>
          <a:xfrm>
            <a:off x="6035827" y="1818899"/>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4" name="Arrow: Down 33">
            <a:extLst>
              <a:ext uri="{FF2B5EF4-FFF2-40B4-BE49-F238E27FC236}">
                <a16:creationId xmlns:a16="http://schemas.microsoft.com/office/drawing/2014/main" id="{DF7B15D4-3FF3-E9A7-6720-ACF581A1A42B}"/>
              </a:ext>
              <a:ext uri="{C183D7F6-B498-43B3-948B-1728B52AA6E4}">
                <adec:decorative xmlns:adec="http://schemas.microsoft.com/office/drawing/2017/decorative" val="1"/>
              </a:ext>
            </a:extLst>
          </p:cNvPr>
          <p:cNvSpPr/>
          <p:nvPr/>
        </p:nvSpPr>
        <p:spPr>
          <a:xfrm>
            <a:off x="8838838" y="5595448"/>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5" name="Arrow: Down 34">
            <a:extLst>
              <a:ext uri="{FF2B5EF4-FFF2-40B4-BE49-F238E27FC236}">
                <a16:creationId xmlns:a16="http://schemas.microsoft.com/office/drawing/2014/main" id="{DDCD95AF-FFF6-B4F8-CBEA-6216FBE568CD}"/>
              </a:ext>
              <a:ext uri="{C183D7F6-B498-43B3-948B-1728B52AA6E4}">
                <adec:decorative xmlns:adec="http://schemas.microsoft.com/office/drawing/2017/decorative" val="1"/>
              </a:ext>
            </a:extLst>
          </p:cNvPr>
          <p:cNvSpPr/>
          <p:nvPr/>
        </p:nvSpPr>
        <p:spPr>
          <a:xfrm rot="10800000">
            <a:off x="9768832" y="2048465"/>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6" name="Arrow: Down 35">
            <a:extLst>
              <a:ext uri="{FF2B5EF4-FFF2-40B4-BE49-F238E27FC236}">
                <a16:creationId xmlns:a16="http://schemas.microsoft.com/office/drawing/2014/main" id="{1299F236-7871-5920-DA4A-18751B7BA510}"/>
              </a:ext>
              <a:ext uri="{C183D7F6-B498-43B3-948B-1728B52AA6E4}">
                <adec:decorative xmlns:adec="http://schemas.microsoft.com/office/drawing/2017/decorative" val="1"/>
              </a:ext>
            </a:extLst>
          </p:cNvPr>
          <p:cNvSpPr/>
          <p:nvPr/>
        </p:nvSpPr>
        <p:spPr>
          <a:xfrm rot="10800000">
            <a:off x="10706323" y="2142303"/>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7" name="Arrow: Down 36">
            <a:extLst>
              <a:ext uri="{FF2B5EF4-FFF2-40B4-BE49-F238E27FC236}">
                <a16:creationId xmlns:a16="http://schemas.microsoft.com/office/drawing/2014/main" id="{A9619F1F-4C97-AA36-A4AB-A4E8343322E7}"/>
              </a:ext>
              <a:ext uri="{C183D7F6-B498-43B3-948B-1728B52AA6E4}">
                <adec:decorative xmlns:adec="http://schemas.microsoft.com/office/drawing/2017/decorative" val="1"/>
              </a:ext>
            </a:extLst>
          </p:cNvPr>
          <p:cNvSpPr/>
          <p:nvPr/>
        </p:nvSpPr>
        <p:spPr>
          <a:xfrm>
            <a:off x="10706322" y="4466243"/>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8" name="Arrow: Down 37">
            <a:extLst>
              <a:ext uri="{FF2B5EF4-FFF2-40B4-BE49-F238E27FC236}">
                <a16:creationId xmlns:a16="http://schemas.microsoft.com/office/drawing/2014/main" id="{F53D8329-E8A9-863B-19A2-E9ABE8179EF3}"/>
              </a:ext>
              <a:ext uri="{C183D7F6-B498-43B3-948B-1728B52AA6E4}">
                <adec:decorative xmlns:adec="http://schemas.microsoft.com/office/drawing/2017/decorative" val="1"/>
              </a:ext>
            </a:extLst>
          </p:cNvPr>
          <p:cNvSpPr/>
          <p:nvPr/>
        </p:nvSpPr>
        <p:spPr>
          <a:xfrm>
            <a:off x="10706322" y="5595448"/>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9" name="Arrow: Down 38">
            <a:extLst>
              <a:ext uri="{FF2B5EF4-FFF2-40B4-BE49-F238E27FC236}">
                <a16:creationId xmlns:a16="http://schemas.microsoft.com/office/drawing/2014/main" id="{A7A9E9AA-34F9-AFB7-D182-8FC510F487FB}"/>
              </a:ext>
              <a:ext uri="{C183D7F6-B498-43B3-948B-1728B52AA6E4}">
                <adec:decorative xmlns:adec="http://schemas.microsoft.com/office/drawing/2017/decorative" val="1"/>
              </a:ext>
            </a:extLst>
          </p:cNvPr>
          <p:cNvSpPr/>
          <p:nvPr/>
        </p:nvSpPr>
        <p:spPr>
          <a:xfrm rot="10800000">
            <a:off x="11643814" y="2197719"/>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0" name="Arrow: Down 39">
            <a:extLst>
              <a:ext uri="{FF2B5EF4-FFF2-40B4-BE49-F238E27FC236}">
                <a16:creationId xmlns:a16="http://schemas.microsoft.com/office/drawing/2014/main" id="{1EE7F536-B9C3-866B-0CC4-579C7EA8ED3F}"/>
              </a:ext>
              <a:ext uri="{C183D7F6-B498-43B3-948B-1728B52AA6E4}">
                <adec:decorative xmlns:adec="http://schemas.microsoft.com/office/drawing/2017/decorative" val="1"/>
              </a:ext>
            </a:extLst>
          </p:cNvPr>
          <p:cNvSpPr/>
          <p:nvPr/>
        </p:nvSpPr>
        <p:spPr>
          <a:xfrm>
            <a:off x="11643814" y="3549787"/>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1" name="Arrow: Down 40">
            <a:extLst>
              <a:ext uri="{FF2B5EF4-FFF2-40B4-BE49-F238E27FC236}">
                <a16:creationId xmlns:a16="http://schemas.microsoft.com/office/drawing/2014/main" id="{B633CE80-A74F-94B6-A32C-21A928A4DF6F}"/>
              </a:ext>
              <a:ext uri="{C183D7F6-B498-43B3-948B-1728B52AA6E4}">
                <adec:decorative xmlns:adec="http://schemas.microsoft.com/office/drawing/2017/decorative" val="1"/>
              </a:ext>
            </a:extLst>
          </p:cNvPr>
          <p:cNvSpPr/>
          <p:nvPr/>
        </p:nvSpPr>
        <p:spPr>
          <a:xfrm>
            <a:off x="11643814" y="4465014"/>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2" name="Arrow: Down 41">
            <a:extLst>
              <a:ext uri="{FF2B5EF4-FFF2-40B4-BE49-F238E27FC236}">
                <a16:creationId xmlns:a16="http://schemas.microsoft.com/office/drawing/2014/main" id="{32F87B40-9572-7000-E531-2658EFE4C844}"/>
              </a:ext>
              <a:ext uri="{C183D7F6-B498-43B3-948B-1728B52AA6E4}">
                <adec:decorative xmlns:adec="http://schemas.microsoft.com/office/drawing/2017/decorative" val="1"/>
              </a:ext>
            </a:extLst>
          </p:cNvPr>
          <p:cNvSpPr/>
          <p:nvPr/>
        </p:nvSpPr>
        <p:spPr>
          <a:xfrm>
            <a:off x="11644917" y="5595448"/>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9508448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32836-66C5-E5E1-AD36-8DF7C23C9ADD}"/>
              </a:ext>
            </a:extLst>
          </p:cNvPr>
          <p:cNvSpPr>
            <a:spLocks noGrp="1"/>
          </p:cNvSpPr>
          <p:nvPr>
            <p:ph type="title"/>
          </p:nvPr>
        </p:nvSpPr>
        <p:spPr>
          <a:xfrm>
            <a:off x="601200" y="1411200"/>
            <a:ext cx="5495023" cy="1858918"/>
          </a:xfrm>
        </p:spPr>
        <p:txBody>
          <a:bodyPr>
            <a:normAutofit/>
          </a:bodyPr>
          <a:lstStyle/>
          <a:p>
            <a:r>
              <a:rPr lang="en-GB"/>
              <a:t>Detailed findings:</a:t>
            </a:r>
            <a:br>
              <a:rPr lang="en-GB"/>
            </a:br>
            <a:r>
              <a:rPr lang="en-GB"/>
              <a:t>Cost of living</a:t>
            </a:r>
          </a:p>
        </p:txBody>
      </p:sp>
      <p:sp>
        <p:nvSpPr>
          <p:cNvPr id="3" name="Text Placeholder 2">
            <a:extLst>
              <a:ext uri="{FF2B5EF4-FFF2-40B4-BE49-F238E27FC236}">
                <a16:creationId xmlns:a16="http://schemas.microsoft.com/office/drawing/2014/main" id="{0F5235E6-B3F0-53C3-9546-36323FA23B1D}"/>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4388617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3">
            <a:extLst>
              <a:ext uri="{FF2B5EF4-FFF2-40B4-BE49-F238E27FC236}">
                <a16:creationId xmlns:a16="http://schemas.microsoft.com/office/drawing/2014/main" id="{F016E36E-D500-4D6A-9DCC-6AF3F1FA2492}"/>
              </a:ext>
            </a:extLst>
          </p:cNvPr>
          <p:cNvSpPr>
            <a:spLocks noGrp="1"/>
          </p:cNvSpPr>
          <p:nvPr>
            <p:ph type="title"/>
          </p:nvPr>
        </p:nvSpPr>
        <p:spPr>
          <a:xfrm>
            <a:off x="349522" y="302446"/>
            <a:ext cx="11618869" cy="747897"/>
          </a:xfrm>
        </p:spPr>
        <p:txBody>
          <a:bodyPr vert="horz" wrap="square" anchor="t">
            <a:spAutoFit/>
          </a:bodyPr>
          <a:lstStyle/>
          <a:p>
            <a:r>
              <a:rPr lang="en-GB" sz="1800" b="1">
                <a:ea typeface="+mj-lt"/>
                <a:cs typeface="+mj-lt"/>
              </a:rPr>
              <a:t>7 in 10 (72%) respondents in Greater Manchester are </a:t>
            </a:r>
            <a:r>
              <a:rPr lang="en-GB" sz="1800" b="1">
                <a:solidFill>
                  <a:srgbClr val="009690"/>
                </a:solidFill>
                <a:ea typeface="+mj-lt"/>
                <a:cs typeface="+mj-lt"/>
              </a:rPr>
              <a:t>worried about the rising costs of living</a:t>
            </a:r>
            <a:r>
              <a:rPr lang="en-GB" sz="1800" b="1">
                <a:ea typeface="+mj-lt"/>
                <a:cs typeface="+mj-lt"/>
              </a:rPr>
              <a:t>, with 3 in 10 (30%) very worried – the latter being significantly higher than the ONS benchmark. Overall, worry has remained stable since January and is still higher than the GB average</a:t>
            </a:r>
            <a:endParaRPr lang="en-GB" sz="1800" b="1">
              <a:cs typeface="Arial"/>
            </a:endParaRPr>
          </a:p>
        </p:txBody>
      </p:sp>
      <p:sp>
        <p:nvSpPr>
          <p:cNvPr id="23" name="Text Placeholder 6">
            <a:extLst>
              <a:ext uri="{FF2B5EF4-FFF2-40B4-BE49-F238E27FC236}">
                <a16:creationId xmlns:a16="http://schemas.microsoft.com/office/drawing/2014/main" id="{8CC4B9EF-0893-431D-9B4F-487241FC6E98}"/>
              </a:ext>
            </a:extLst>
          </p:cNvPr>
          <p:cNvSpPr txBox="1">
            <a:spLocks/>
          </p:cNvSpPr>
          <p:nvPr/>
        </p:nvSpPr>
        <p:spPr>
          <a:xfrm>
            <a:off x="2397032" y="1339758"/>
            <a:ext cx="3308458" cy="449680"/>
          </a:xfrm>
          <a:prstGeom prst="rect">
            <a:avLst/>
          </a:prstGeom>
          <a:noFill/>
          <a:ln>
            <a:noFill/>
          </a:ln>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400" b="1" i="0" u="none" strike="noStrike" kern="1200" cap="none" spc="0" normalizeH="0" baseline="0" noProof="0">
                <a:ln>
                  <a:noFill/>
                </a:ln>
                <a:solidFill>
                  <a:srgbClr val="5C5B5A"/>
                </a:solidFill>
                <a:effectLst/>
                <a:uLnTx/>
                <a:uFillTx/>
                <a:latin typeface="Arial" panose="020B0604020202020204" pitchFamily="34" charset="0"/>
                <a:ea typeface="Calibri" panose="020F0502020204030204" pitchFamily="34" charset="0"/>
                <a:cs typeface="+mn-cs"/>
              </a:rPr>
              <a:t>Worried about rising costs of living </a:t>
            </a:r>
          </a:p>
        </p:txBody>
      </p:sp>
      <p:graphicFrame>
        <p:nvGraphicFramePr>
          <p:cNvPr id="21" name="Chart Placeholder 20" descr="Stacked bar chart showing worry about the rising costs of living. 30% are very worried, compared to the GB average of 21%. 42% are somewhat worried, compared to the GB average of 48%.">
            <a:extLst>
              <a:ext uri="{FF2B5EF4-FFF2-40B4-BE49-F238E27FC236}">
                <a16:creationId xmlns:a16="http://schemas.microsoft.com/office/drawing/2014/main" id="{D81FC709-54CF-4326-99E2-3385D9264750}"/>
              </a:ext>
            </a:extLst>
          </p:cNvPr>
          <p:cNvGraphicFramePr>
            <a:graphicFrameLocks/>
          </p:cNvGraphicFramePr>
          <p:nvPr>
            <p:extLst>
              <p:ext uri="{D42A27DB-BD31-4B8C-83A1-F6EECF244321}">
                <p14:modId xmlns:p14="http://schemas.microsoft.com/office/powerpoint/2010/main" val="2084219629"/>
              </p:ext>
            </p:extLst>
          </p:nvPr>
        </p:nvGraphicFramePr>
        <p:xfrm>
          <a:off x="-8389" y="1744988"/>
          <a:ext cx="7138763" cy="4761961"/>
        </p:xfrm>
        <a:graphic>
          <a:graphicData uri="http://schemas.openxmlformats.org/drawingml/2006/chart">
            <c:chart xmlns:c="http://schemas.openxmlformats.org/drawingml/2006/chart" xmlns:r="http://schemas.openxmlformats.org/officeDocument/2006/relationships" r:id="rId3"/>
          </a:graphicData>
        </a:graphic>
      </p:graphicFrame>
      <p:grpSp>
        <p:nvGrpSpPr>
          <p:cNvPr id="15" name="Group 14" descr="Green and Red arrows to signify when a statistic is significantly higher or lower than the previous survey.">
            <a:extLst>
              <a:ext uri="{FF2B5EF4-FFF2-40B4-BE49-F238E27FC236}">
                <a16:creationId xmlns:a16="http://schemas.microsoft.com/office/drawing/2014/main" id="{75CD3876-11DB-1494-93C7-189B964B20B5}"/>
              </a:ext>
            </a:extLst>
          </p:cNvPr>
          <p:cNvGrpSpPr/>
          <p:nvPr/>
        </p:nvGrpSpPr>
        <p:grpSpPr>
          <a:xfrm>
            <a:off x="575408" y="5999738"/>
            <a:ext cx="3927011" cy="276999"/>
            <a:chOff x="575408" y="5999738"/>
            <a:chExt cx="3927011" cy="276999"/>
          </a:xfrm>
        </p:grpSpPr>
        <p:sp>
          <p:nvSpPr>
            <p:cNvPr id="7" name="Arrow: Down 6">
              <a:extLst>
                <a:ext uri="{FF2B5EF4-FFF2-40B4-BE49-F238E27FC236}">
                  <a16:creationId xmlns:a16="http://schemas.microsoft.com/office/drawing/2014/main" id="{A12D6A3A-6E5B-8DD9-CDA1-027D57A7BF26}"/>
                </a:ext>
              </a:extLst>
            </p:cNvPr>
            <p:cNvSpPr/>
            <p:nvPr/>
          </p:nvSpPr>
          <p:spPr>
            <a:xfrm>
              <a:off x="807040" y="6040818"/>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8" name="Group 7">
              <a:extLst>
                <a:ext uri="{FF2B5EF4-FFF2-40B4-BE49-F238E27FC236}">
                  <a16:creationId xmlns:a16="http://schemas.microsoft.com/office/drawing/2014/main" id="{5CA53051-79E9-C27A-519C-B7DF4FE76D82}"/>
                </a:ext>
              </a:extLst>
            </p:cNvPr>
            <p:cNvGrpSpPr/>
            <p:nvPr/>
          </p:nvGrpSpPr>
          <p:grpSpPr>
            <a:xfrm>
              <a:off x="575408" y="5999738"/>
              <a:ext cx="3927011" cy="276999"/>
              <a:chOff x="520117" y="5798698"/>
              <a:chExt cx="3927011" cy="276999"/>
            </a:xfrm>
          </p:grpSpPr>
          <p:sp>
            <p:nvSpPr>
              <p:cNvPr id="9" name="Arrow: Down 8">
                <a:extLst>
                  <a:ext uri="{FF2B5EF4-FFF2-40B4-BE49-F238E27FC236}">
                    <a16:creationId xmlns:a16="http://schemas.microsoft.com/office/drawing/2014/main" id="{AA28DA4D-60D7-226D-80A3-594DD3B80BAA}"/>
                  </a:ext>
                </a:extLst>
              </p:cNvPr>
              <p:cNvSpPr/>
              <p:nvPr/>
            </p:nvSpPr>
            <p:spPr>
              <a:xfrm rot="10800000">
                <a:off x="520117" y="5838560"/>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10" name="TextBox 9">
                <a:extLst>
                  <a:ext uri="{FF2B5EF4-FFF2-40B4-BE49-F238E27FC236}">
                    <a16:creationId xmlns:a16="http://schemas.microsoft.com/office/drawing/2014/main" id="{6780F759-C8EB-FF93-EC98-35AB25A61547}"/>
                  </a:ext>
                </a:extLst>
              </p:cNvPr>
              <p:cNvSpPr txBox="1"/>
              <p:nvPr/>
            </p:nvSpPr>
            <p:spPr>
              <a:xfrm>
                <a:off x="884934" y="5798698"/>
                <a:ext cx="356219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Significantly higher/lower than the GB Benchmark</a:t>
                </a:r>
              </a:p>
            </p:txBody>
          </p:sp>
        </p:grpSp>
      </p:grpSp>
      <p:sp>
        <p:nvSpPr>
          <p:cNvPr id="27" name="TextBox 26">
            <a:extLst>
              <a:ext uri="{FF2B5EF4-FFF2-40B4-BE49-F238E27FC236}">
                <a16:creationId xmlns:a16="http://schemas.microsoft.com/office/drawing/2014/main" id="{DCB81C94-6A8F-475D-B7FB-B1EBE0858D03}"/>
              </a:ext>
              <a:ext uri="{C183D7F6-B498-43B3-948B-1728B52AA6E4}">
                <adec:decorative xmlns:adec="http://schemas.microsoft.com/office/drawing/2017/decorative" val="1"/>
              </a:ext>
            </a:extLst>
          </p:cNvPr>
          <p:cNvSpPr txBox="1"/>
          <p:nvPr/>
        </p:nvSpPr>
        <p:spPr>
          <a:xfrm>
            <a:off x="3549495" y="3197856"/>
            <a:ext cx="359073"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black">
                    <a:lumMod val="75000"/>
                    <a:lumOff val="25000"/>
                  </a:prstClr>
                </a:solidFill>
                <a:effectLst/>
                <a:uLnTx/>
                <a:uFillTx/>
                <a:latin typeface="Arial"/>
                <a:ea typeface="+mn-ea"/>
                <a:cs typeface="+mn-cs"/>
              </a:rPr>
              <a:t>80%</a:t>
            </a:r>
          </a:p>
        </p:txBody>
      </p:sp>
      <p:sp>
        <p:nvSpPr>
          <p:cNvPr id="28" name="Right Brace 27" descr="Arrow showing in total, 30% are worried about coronavirus.">
            <a:extLst>
              <a:ext uri="{FF2B5EF4-FFF2-40B4-BE49-F238E27FC236}">
                <a16:creationId xmlns:a16="http://schemas.microsoft.com/office/drawing/2014/main" id="{FCA6D3B3-4CCF-41C6-8763-C0D45DA984B9}"/>
              </a:ext>
              <a:ext uri="{C183D7F6-B498-43B3-948B-1728B52AA6E4}">
                <adec:decorative xmlns:adec="http://schemas.microsoft.com/office/drawing/2017/decorative" val="1"/>
              </a:ext>
            </a:extLst>
          </p:cNvPr>
          <p:cNvSpPr/>
          <p:nvPr/>
        </p:nvSpPr>
        <p:spPr>
          <a:xfrm>
            <a:off x="3397134" y="1937316"/>
            <a:ext cx="139303" cy="2839783"/>
          </a:xfrm>
          <a:prstGeom prst="rightBrace">
            <a:avLst>
              <a:gd name="adj1" fmla="val 28487"/>
              <a:gd name="adj2" fmla="val 47870"/>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F5F"/>
              </a:solidFill>
              <a:effectLst/>
              <a:uLnTx/>
              <a:uFillTx/>
              <a:latin typeface="Arial"/>
              <a:ea typeface="+mn-ea"/>
              <a:cs typeface="+mn-cs"/>
            </a:endParaRPr>
          </a:p>
        </p:txBody>
      </p:sp>
      <p:sp>
        <p:nvSpPr>
          <p:cNvPr id="4" name="TextBox 3">
            <a:extLst>
              <a:ext uri="{FF2B5EF4-FFF2-40B4-BE49-F238E27FC236}">
                <a16:creationId xmlns:a16="http://schemas.microsoft.com/office/drawing/2014/main" id="{BB98EA3F-4302-4E03-8DC1-C41E0C9A0AE4}"/>
              </a:ext>
              <a:ext uri="{C183D7F6-B498-43B3-948B-1728B52AA6E4}">
                <adec:decorative xmlns:adec="http://schemas.microsoft.com/office/drawing/2017/decorative" val="1"/>
              </a:ext>
            </a:extLst>
          </p:cNvPr>
          <p:cNvSpPr txBox="1"/>
          <p:nvPr/>
        </p:nvSpPr>
        <p:spPr>
          <a:xfrm>
            <a:off x="2422382" y="3240451"/>
            <a:ext cx="359073"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black">
                    <a:lumMod val="75000"/>
                    <a:lumOff val="25000"/>
                  </a:prstClr>
                </a:solidFill>
                <a:effectLst/>
                <a:uLnTx/>
                <a:uFillTx/>
                <a:latin typeface="Arial"/>
                <a:ea typeface="+mn-ea"/>
                <a:cs typeface="+mn-cs"/>
              </a:rPr>
              <a:t>81%</a:t>
            </a:r>
          </a:p>
        </p:txBody>
      </p:sp>
      <p:sp>
        <p:nvSpPr>
          <p:cNvPr id="6" name="Right Brace 5" descr="Arrow showing in total, 30% are worried about coronavirus.">
            <a:extLst>
              <a:ext uri="{FF2B5EF4-FFF2-40B4-BE49-F238E27FC236}">
                <a16:creationId xmlns:a16="http://schemas.microsoft.com/office/drawing/2014/main" id="{9C91001A-0408-0F61-625A-BC73F6B6DCE8}"/>
              </a:ext>
              <a:ext uri="{C183D7F6-B498-43B3-948B-1728B52AA6E4}">
                <adec:decorative xmlns:adec="http://schemas.microsoft.com/office/drawing/2017/decorative" val="1"/>
              </a:ext>
            </a:extLst>
          </p:cNvPr>
          <p:cNvSpPr/>
          <p:nvPr/>
        </p:nvSpPr>
        <p:spPr>
          <a:xfrm>
            <a:off x="2252091" y="1945326"/>
            <a:ext cx="139303" cy="2903131"/>
          </a:xfrm>
          <a:prstGeom prst="rightBrace">
            <a:avLst>
              <a:gd name="adj1" fmla="val 28487"/>
              <a:gd name="adj2" fmla="val 47870"/>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F5F"/>
              </a:solidFill>
              <a:effectLst/>
              <a:uLnTx/>
              <a:uFillTx/>
              <a:latin typeface="Arial"/>
              <a:ea typeface="+mn-ea"/>
              <a:cs typeface="+mn-cs"/>
            </a:endParaRPr>
          </a:p>
        </p:txBody>
      </p:sp>
      <p:sp>
        <p:nvSpPr>
          <p:cNvPr id="3" name="TextBox 2">
            <a:extLst>
              <a:ext uri="{FF2B5EF4-FFF2-40B4-BE49-F238E27FC236}">
                <a16:creationId xmlns:a16="http://schemas.microsoft.com/office/drawing/2014/main" id="{6AED256B-BB38-64DD-2F60-4FEE4E2E034A}"/>
              </a:ext>
              <a:ext uri="{C183D7F6-B498-43B3-948B-1728B52AA6E4}">
                <adec:decorative xmlns:adec="http://schemas.microsoft.com/office/drawing/2017/decorative" val="1"/>
              </a:ext>
            </a:extLst>
          </p:cNvPr>
          <p:cNvSpPr txBox="1"/>
          <p:nvPr/>
        </p:nvSpPr>
        <p:spPr>
          <a:xfrm>
            <a:off x="7029194" y="2991819"/>
            <a:ext cx="359073"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a:solidFill>
                  <a:prstClr val="black">
                    <a:lumMod val="75000"/>
                    <a:lumOff val="25000"/>
                  </a:prstClr>
                </a:solidFill>
                <a:latin typeface="Arial"/>
              </a:rPr>
              <a:t>69</a:t>
            </a:r>
            <a:r>
              <a:rPr kumimoji="0" lang="en-GB" sz="1400" b="1" i="0" u="none" strike="noStrike" kern="1200" cap="none" spc="0" normalizeH="0" baseline="0" noProof="0">
                <a:ln>
                  <a:noFill/>
                </a:ln>
                <a:solidFill>
                  <a:prstClr val="black">
                    <a:lumMod val="75000"/>
                    <a:lumOff val="25000"/>
                  </a:prstClr>
                </a:solidFill>
                <a:effectLst/>
                <a:uLnTx/>
                <a:uFillTx/>
                <a:latin typeface="Arial"/>
                <a:ea typeface="+mn-ea"/>
                <a:cs typeface="+mn-cs"/>
              </a:rPr>
              <a:t>%</a:t>
            </a:r>
          </a:p>
        </p:txBody>
      </p:sp>
      <p:sp>
        <p:nvSpPr>
          <p:cNvPr id="5" name="Right Brace 4" descr="Arrow showing in total, 30% are worried about coronavirus.">
            <a:extLst>
              <a:ext uri="{FF2B5EF4-FFF2-40B4-BE49-F238E27FC236}">
                <a16:creationId xmlns:a16="http://schemas.microsoft.com/office/drawing/2014/main" id="{AB4D0EEB-489D-EA67-6DB0-B351B0C6FCD8}"/>
              </a:ext>
              <a:ext uri="{C183D7F6-B498-43B3-948B-1728B52AA6E4}">
                <adec:decorative xmlns:adec="http://schemas.microsoft.com/office/drawing/2017/decorative" val="1"/>
              </a:ext>
            </a:extLst>
          </p:cNvPr>
          <p:cNvSpPr/>
          <p:nvPr/>
        </p:nvSpPr>
        <p:spPr>
          <a:xfrm>
            <a:off x="6862362" y="1945326"/>
            <a:ext cx="134892" cy="2431365"/>
          </a:xfrm>
          <a:prstGeom prst="rightBrace">
            <a:avLst>
              <a:gd name="adj1" fmla="val 28487"/>
              <a:gd name="adj2" fmla="val 47870"/>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F5F"/>
              </a:solidFill>
              <a:effectLst/>
              <a:uLnTx/>
              <a:uFillTx/>
              <a:latin typeface="Arial"/>
              <a:ea typeface="+mn-ea"/>
              <a:cs typeface="+mn-cs"/>
            </a:endParaRPr>
          </a:p>
        </p:txBody>
      </p:sp>
      <p:sp>
        <p:nvSpPr>
          <p:cNvPr id="34" name="Text Placeholder 30">
            <a:extLst>
              <a:ext uri="{FF2B5EF4-FFF2-40B4-BE49-F238E27FC236}">
                <a16:creationId xmlns:a16="http://schemas.microsoft.com/office/drawing/2014/main" id="{A623B652-9C91-2C31-2137-94FF3264BC5B}"/>
              </a:ext>
            </a:extLst>
          </p:cNvPr>
          <p:cNvSpPr txBox="1">
            <a:spLocks/>
          </p:cNvSpPr>
          <p:nvPr/>
        </p:nvSpPr>
        <p:spPr>
          <a:xfrm>
            <a:off x="7451387" y="1102080"/>
            <a:ext cx="4567339" cy="522758"/>
          </a:xfrm>
          <a:prstGeom prst="rect">
            <a:avLst/>
          </a:prstGeom>
          <a:solidFill>
            <a:srgbClr val="5C5B5A">
              <a:alpha val="21000"/>
            </a:srgbClr>
          </a:solidFill>
          <a:ln>
            <a:solidFill>
              <a:srgbClr val="5C5B5A"/>
            </a:solidFill>
          </a:ln>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 who are significantly more likely to feel very / somewhat worried compared to </a:t>
            </a:r>
            <a:r>
              <a:rPr lang="en-GB" sz="1200" b="1">
                <a:solidFill>
                  <a:srgbClr val="5C5B5A"/>
                </a:solidFill>
                <a:latin typeface="Arial" panose="020B0604020202020204" pitchFamily="34" charset="0"/>
                <a:cs typeface="Arial" panose="020B0604020202020204" pitchFamily="34" charset="0"/>
              </a:rPr>
              <a:t>S3-S6</a:t>
            </a: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 GM average (76%)*</a:t>
            </a:r>
            <a:endParaRPr kumimoji="0" lang="en-GB" sz="1200" b="1" i="0" u="none" strike="noStrike" kern="1200" cap="none" spc="0" normalizeH="0" baseline="0" noProof="0">
              <a:ln>
                <a:noFill/>
              </a:ln>
              <a:solidFill>
                <a:srgbClr val="5C5B5A"/>
              </a:solidFill>
              <a:effectLst/>
              <a:uLnTx/>
              <a:uFillTx/>
              <a:latin typeface="Arial"/>
              <a:ea typeface="+mn-ea"/>
              <a:cs typeface="+mn-cs"/>
            </a:endParaRPr>
          </a:p>
        </p:txBody>
      </p:sp>
      <p:sp>
        <p:nvSpPr>
          <p:cNvPr id="35" name="Content Placeholder 32">
            <a:extLst>
              <a:ext uri="{FF2B5EF4-FFF2-40B4-BE49-F238E27FC236}">
                <a16:creationId xmlns:a16="http://schemas.microsoft.com/office/drawing/2014/main" id="{208BE59F-ED79-06B7-9932-A87564403380}"/>
              </a:ext>
            </a:extLst>
          </p:cNvPr>
          <p:cNvSpPr txBox="1">
            <a:spLocks/>
          </p:cNvSpPr>
          <p:nvPr/>
        </p:nvSpPr>
        <p:spPr>
          <a:xfrm>
            <a:off x="7456880" y="1623651"/>
            <a:ext cx="4567339" cy="4415949"/>
          </a:xfrm>
          <a:prstGeom prst="rect">
            <a:avLst/>
          </a:prstGeom>
          <a:solidFill>
            <a:schemeClr val="bg1"/>
          </a:solidFill>
          <a:ln>
            <a:solidFill>
              <a:srgbClr val="5C5B5A"/>
            </a:solidFill>
          </a:ln>
        </p:spPr>
        <p:txBody>
          <a:bodyPr wrap="square" lIns="90000" tIns="90000" rIns="90000" bIns="9000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Demographics:</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dirty="0">
                <a:solidFill>
                  <a:srgbClr val="5C5B5A"/>
                </a:solidFill>
                <a:latin typeface="Arial" panose="020B0604020202020204" pitchFamily="34" charset="0"/>
                <a:cs typeface="Arial" panose="020B0604020202020204" pitchFamily="34" charset="0"/>
              </a:rPr>
              <a:t>Parents of children under the age of 5 (93%)</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dirty="0">
                <a:solidFill>
                  <a:srgbClr val="5C5B5A"/>
                </a:solidFill>
                <a:latin typeface="Arial" panose="020B0604020202020204" pitchFamily="34" charset="0"/>
                <a:cs typeface="Arial" panose="020B0604020202020204" pitchFamily="34" charset="0"/>
              </a:rPr>
              <a:t>Those with a first language that is not English (86%)</a:t>
            </a:r>
            <a:endPar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Individual and/or family circumstance:</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Those who find it difficult to afford their rent or mortgage (93%); or their energy costs (88%)</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dirty="0">
                <a:solidFill>
                  <a:srgbClr val="5C5B5A"/>
                </a:solidFill>
                <a:latin typeface="Arial" panose="020B0604020202020204" pitchFamily="34" charset="0"/>
                <a:cs typeface="Arial" panose="020B0604020202020204" pitchFamily="34" charset="0"/>
              </a:rPr>
              <a:t>Those who have cut the size or skipped a meal (91%)</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Those unable to save money in the next year (89%)</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dirty="0">
                <a:solidFill>
                  <a:srgbClr val="5C5B5A"/>
                </a:solidFill>
                <a:latin typeface="Arial" panose="020B0604020202020204" pitchFamily="34" charset="0"/>
                <a:cs typeface="Arial" panose="020B0604020202020204" pitchFamily="34" charset="0"/>
              </a:rPr>
              <a:t>Those who have borrowed more or used more credit using a bank overdraft (89%), credit cards (88%), a loan from a personal connection (86%)</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Those who have borrowed between £250 - £999 more in the last month compared to a year ago (88%), or £1000 - £5000 (86%)</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dirty="0">
                <a:solidFill>
                  <a:srgbClr val="5C5B5A"/>
                </a:solidFill>
                <a:latin typeface="Arial" panose="020B0604020202020204" pitchFamily="34" charset="0"/>
                <a:cs typeface="Arial" panose="020B0604020202020204" pitchFamily="34" charset="0"/>
              </a:rPr>
              <a:t>Those not in work due to ill health and disability (88%)</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Those</a:t>
            </a:r>
            <a:r>
              <a:rPr lang="en-GB" sz="1200" dirty="0">
                <a:solidFill>
                  <a:srgbClr val="5C5B5A"/>
                </a:solidFill>
                <a:latin typeface="Arial" panose="020B0604020202020204" pitchFamily="34" charset="0"/>
                <a:cs typeface="Arial" panose="020B0604020202020204" pitchFamily="34" charset="0"/>
              </a:rPr>
              <a:t> who are seeking help with the rising cost of living for the first time (86%)</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Those who have not eaten all day </a:t>
            </a:r>
            <a:r>
              <a:rPr lang="en-GB" sz="1200" dirty="0">
                <a:solidFill>
                  <a:srgbClr val="5C5B5A"/>
                </a:solidFill>
                <a:latin typeface="Arial" panose="020B0604020202020204" pitchFamily="34" charset="0"/>
                <a:cs typeface="Arial" panose="020B0604020202020204" pitchFamily="34" charset="0"/>
              </a:rPr>
              <a:t>for lack of money (85%)</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Those who have borrowed money or used more credit in the past month (85%)</a:t>
            </a:r>
          </a:p>
        </p:txBody>
      </p:sp>
      <p:sp>
        <p:nvSpPr>
          <p:cNvPr id="29" name="TextBox 28">
            <a:extLst>
              <a:ext uri="{FF2B5EF4-FFF2-40B4-BE49-F238E27FC236}">
                <a16:creationId xmlns:a16="http://schemas.microsoft.com/office/drawing/2014/main" id="{650C2330-EEC4-4964-B341-D8A993641EDF}"/>
              </a:ext>
            </a:extLst>
          </p:cNvPr>
          <p:cNvSpPr txBox="1"/>
          <p:nvPr/>
        </p:nvSpPr>
        <p:spPr>
          <a:xfrm>
            <a:off x="7397426" y="6039600"/>
            <a:ext cx="5107821"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 * Subgroup analysis uses merged data from S3-6</a:t>
            </a:r>
            <a:endParaRPr kumimoji="0" lang="en-GB" sz="1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 name="Footer Placeholder 4">
            <a:extLst>
              <a:ext uri="{FF2B5EF4-FFF2-40B4-BE49-F238E27FC236}">
                <a16:creationId xmlns:a16="http://schemas.microsoft.com/office/drawing/2014/main" id="{6964332A-81C2-494A-8ABD-F5032AFC2FC5}"/>
              </a:ext>
            </a:extLst>
          </p:cNvPr>
          <p:cNvSpPr txBox="1">
            <a:spLocks/>
          </p:cNvSpPr>
          <p:nvPr/>
        </p:nvSpPr>
        <p:spPr>
          <a:xfrm>
            <a:off x="391549" y="6334476"/>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CL4. In the past two weeks, how worried or not have you been about rising costs of living?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Unweighted base: Survey 3, 1677; Survey 4, 1636; Survey 5, 1470; Survey 6, 1767 (All respondents).</a:t>
            </a:r>
            <a:r>
              <a:rPr kumimoji="0" lang="en-GB"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ONS data, based on national fieldwork </a:t>
            </a:r>
            <a:r>
              <a:rPr lang="en-GB" sz="1000">
                <a:solidFill>
                  <a:srgbClr val="FFFFFF">
                    <a:lumMod val="50000"/>
                  </a:srgbClr>
                </a:solidFill>
                <a:latin typeface="Arial"/>
                <a:cs typeface="Arial" panose="020B0604020202020204" pitchFamily="34" charset="0"/>
              </a:rPr>
              <a:t>8</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 19 March 2023</a:t>
            </a:r>
            <a:endParaRPr kumimoji="0" lang="en-GB" sz="1000" b="0" i="0" u="none" strike="noStrike" kern="1200" cap="none" spc="0" normalizeH="0" baseline="0" noProof="0">
              <a:ln>
                <a:noFill/>
              </a:ln>
              <a:solidFill>
                <a:srgbClr val="FFFFFF">
                  <a:lumMod val="50000"/>
                </a:srgbClr>
              </a:solidFill>
              <a:effectLst/>
              <a:highlight>
                <a:srgbClr val="FFFF00"/>
              </a:highlight>
              <a:uLnTx/>
              <a:uFillTx/>
              <a:latin typeface="Arial"/>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24" name="Slide Number Placeholder 4">
            <a:extLst>
              <a:ext uri="{FF2B5EF4-FFF2-40B4-BE49-F238E27FC236}">
                <a16:creationId xmlns:a16="http://schemas.microsoft.com/office/drawing/2014/main" id="{82E64E43-E107-43DF-A7BC-32D4CC3F87C9}"/>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2" name="TextBox 1">
            <a:extLst>
              <a:ext uri="{FF2B5EF4-FFF2-40B4-BE49-F238E27FC236}">
                <a16:creationId xmlns:a16="http://schemas.microsoft.com/office/drawing/2014/main" id="{62832A00-3D24-3CBF-079D-5EA725272476}"/>
              </a:ext>
              <a:ext uri="{C183D7F6-B498-43B3-948B-1728B52AA6E4}">
                <adec:decorative xmlns:adec="http://schemas.microsoft.com/office/drawing/2017/decorative" val="1"/>
              </a:ext>
            </a:extLst>
          </p:cNvPr>
          <p:cNvSpPr txBox="1"/>
          <p:nvPr/>
        </p:nvSpPr>
        <p:spPr>
          <a:xfrm>
            <a:off x="4693765" y="3034988"/>
            <a:ext cx="359073"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black">
                    <a:lumMod val="75000"/>
                    <a:lumOff val="25000"/>
                  </a:prstClr>
                </a:solidFill>
                <a:effectLst/>
                <a:uLnTx/>
                <a:uFillTx/>
                <a:latin typeface="Arial"/>
                <a:ea typeface="+mn-ea"/>
                <a:cs typeface="+mn-cs"/>
              </a:rPr>
              <a:t>71%</a:t>
            </a:r>
          </a:p>
        </p:txBody>
      </p:sp>
      <p:sp>
        <p:nvSpPr>
          <p:cNvPr id="20" name="Right Brace 19" descr="Arrow showing in total, 30% are worried about coronavirus.">
            <a:extLst>
              <a:ext uri="{FF2B5EF4-FFF2-40B4-BE49-F238E27FC236}">
                <a16:creationId xmlns:a16="http://schemas.microsoft.com/office/drawing/2014/main" id="{F39722D6-CBE6-9EE9-56B9-FA3834401D21}"/>
              </a:ext>
              <a:ext uri="{C183D7F6-B498-43B3-948B-1728B52AA6E4}">
                <adec:decorative xmlns:adec="http://schemas.microsoft.com/office/drawing/2017/decorative" val="1"/>
              </a:ext>
            </a:extLst>
          </p:cNvPr>
          <p:cNvSpPr/>
          <p:nvPr/>
        </p:nvSpPr>
        <p:spPr>
          <a:xfrm>
            <a:off x="4545312" y="1940121"/>
            <a:ext cx="134892" cy="2531212"/>
          </a:xfrm>
          <a:prstGeom prst="rightBrace">
            <a:avLst>
              <a:gd name="adj1" fmla="val 28487"/>
              <a:gd name="adj2" fmla="val 47870"/>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F5F"/>
              </a:solidFill>
              <a:effectLst/>
              <a:uLnTx/>
              <a:uFillTx/>
              <a:latin typeface="Arial"/>
              <a:ea typeface="+mn-ea"/>
              <a:cs typeface="+mn-cs"/>
            </a:endParaRPr>
          </a:p>
        </p:txBody>
      </p:sp>
      <p:sp>
        <p:nvSpPr>
          <p:cNvPr id="12" name="TextBox 11">
            <a:extLst>
              <a:ext uri="{FF2B5EF4-FFF2-40B4-BE49-F238E27FC236}">
                <a16:creationId xmlns:a16="http://schemas.microsoft.com/office/drawing/2014/main" id="{BB5CAC6C-4EE7-6611-5AF9-EFB0D39400AD}"/>
              </a:ext>
              <a:ext uri="{C183D7F6-B498-43B3-948B-1728B52AA6E4}">
                <adec:decorative xmlns:adec="http://schemas.microsoft.com/office/drawing/2017/decorative" val="1"/>
              </a:ext>
            </a:extLst>
          </p:cNvPr>
          <p:cNvSpPr txBox="1"/>
          <p:nvPr/>
        </p:nvSpPr>
        <p:spPr>
          <a:xfrm>
            <a:off x="5853563" y="3027117"/>
            <a:ext cx="359073"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black">
                    <a:lumMod val="75000"/>
                    <a:lumOff val="25000"/>
                  </a:prstClr>
                </a:solidFill>
                <a:effectLst/>
                <a:uLnTx/>
                <a:uFillTx/>
                <a:latin typeface="Arial"/>
                <a:ea typeface="+mn-ea"/>
                <a:cs typeface="+mn-cs"/>
              </a:rPr>
              <a:t>72%</a:t>
            </a:r>
          </a:p>
        </p:txBody>
      </p:sp>
      <p:sp>
        <p:nvSpPr>
          <p:cNvPr id="13" name="Right Brace 12" descr="Arrow showing in total, 30% are worried about coronavirus.">
            <a:extLst>
              <a:ext uri="{FF2B5EF4-FFF2-40B4-BE49-F238E27FC236}">
                <a16:creationId xmlns:a16="http://schemas.microsoft.com/office/drawing/2014/main" id="{D0C94C98-B65A-3740-F32A-61C21E2ADDCA}"/>
              </a:ext>
              <a:ext uri="{C183D7F6-B498-43B3-948B-1728B52AA6E4}">
                <adec:decorative xmlns:adec="http://schemas.microsoft.com/office/drawing/2017/decorative" val="1"/>
              </a:ext>
            </a:extLst>
          </p:cNvPr>
          <p:cNvSpPr/>
          <p:nvPr/>
        </p:nvSpPr>
        <p:spPr>
          <a:xfrm>
            <a:off x="5705110" y="1932249"/>
            <a:ext cx="134892" cy="2539083"/>
          </a:xfrm>
          <a:prstGeom prst="rightBrace">
            <a:avLst>
              <a:gd name="adj1" fmla="val 28487"/>
              <a:gd name="adj2" fmla="val 47870"/>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F5F"/>
              </a:solidFill>
              <a:effectLst/>
              <a:uLnTx/>
              <a:uFillTx/>
              <a:latin typeface="Arial"/>
              <a:ea typeface="+mn-ea"/>
              <a:cs typeface="+mn-cs"/>
            </a:endParaRPr>
          </a:p>
        </p:txBody>
      </p:sp>
      <p:sp>
        <p:nvSpPr>
          <p:cNvPr id="17" name="Arrow: Down 16">
            <a:extLst>
              <a:ext uri="{FF2B5EF4-FFF2-40B4-BE49-F238E27FC236}">
                <a16:creationId xmlns:a16="http://schemas.microsoft.com/office/drawing/2014/main" id="{114EA1F8-49AA-F449-E5BA-E4FE87F291C7}"/>
              </a:ext>
              <a:ext uri="{C183D7F6-B498-43B3-948B-1728B52AA6E4}">
                <adec:decorative xmlns:adec="http://schemas.microsoft.com/office/drawing/2017/decorative" val="1"/>
              </a:ext>
            </a:extLst>
          </p:cNvPr>
          <p:cNvSpPr/>
          <p:nvPr/>
        </p:nvSpPr>
        <p:spPr>
          <a:xfrm rot="10800000">
            <a:off x="5531432" y="2359207"/>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18" name="Arrow: Down 17">
            <a:extLst>
              <a:ext uri="{FF2B5EF4-FFF2-40B4-BE49-F238E27FC236}">
                <a16:creationId xmlns:a16="http://schemas.microsoft.com/office/drawing/2014/main" id="{71326219-C21F-CEAA-E6BB-3947EBAC618D}"/>
              </a:ext>
              <a:ext uri="{C183D7F6-B498-43B3-948B-1728B52AA6E4}">
                <adec:decorative xmlns:adec="http://schemas.microsoft.com/office/drawing/2017/decorative" val="1"/>
              </a:ext>
            </a:extLst>
          </p:cNvPr>
          <p:cNvSpPr/>
          <p:nvPr/>
        </p:nvSpPr>
        <p:spPr>
          <a:xfrm>
            <a:off x="5531432" y="4607557"/>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2" name="Arrow: Down 21">
            <a:extLst>
              <a:ext uri="{FF2B5EF4-FFF2-40B4-BE49-F238E27FC236}">
                <a16:creationId xmlns:a16="http://schemas.microsoft.com/office/drawing/2014/main" id="{4B9E6885-4A04-C6C1-8ED5-63B72FD152CB}"/>
              </a:ext>
              <a:ext uri="{C183D7F6-B498-43B3-948B-1728B52AA6E4}">
                <adec:decorative xmlns:adec="http://schemas.microsoft.com/office/drawing/2017/decorative" val="1"/>
              </a:ext>
            </a:extLst>
          </p:cNvPr>
          <p:cNvSpPr/>
          <p:nvPr/>
        </p:nvSpPr>
        <p:spPr>
          <a:xfrm>
            <a:off x="5537242" y="3646251"/>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5" name="Arrow: Down 24">
            <a:extLst>
              <a:ext uri="{FF2B5EF4-FFF2-40B4-BE49-F238E27FC236}">
                <a16:creationId xmlns:a16="http://schemas.microsoft.com/office/drawing/2014/main" id="{D0BCFA08-88FA-C71C-450B-B5C382573A56}"/>
              </a:ext>
              <a:ext uri="{C183D7F6-B498-43B3-948B-1728B52AA6E4}">
                <adec:decorative xmlns:adec="http://schemas.microsoft.com/office/drawing/2017/decorative" val="1"/>
              </a:ext>
            </a:extLst>
          </p:cNvPr>
          <p:cNvSpPr/>
          <p:nvPr/>
        </p:nvSpPr>
        <p:spPr>
          <a:xfrm rot="10800000">
            <a:off x="5532069" y="4998058"/>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26" name="Arrow: Down 25">
            <a:extLst>
              <a:ext uri="{FF2B5EF4-FFF2-40B4-BE49-F238E27FC236}">
                <a16:creationId xmlns:a16="http://schemas.microsoft.com/office/drawing/2014/main" id="{163724BB-1390-6EC3-AB7E-C7EAAE5305A4}"/>
              </a:ext>
              <a:ext uri="{C183D7F6-B498-43B3-948B-1728B52AA6E4}">
                <adec:decorative xmlns:adec="http://schemas.microsoft.com/office/drawing/2017/decorative" val="1"/>
              </a:ext>
            </a:extLst>
          </p:cNvPr>
          <p:cNvSpPr/>
          <p:nvPr/>
        </p:nvSpPr>
        <p:spPr>
          <a:xfrm rot="10800000">
            <a:off x="6171586" y="2992829"/>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Tree>
    <p:extLst>
      <p:ext uri="{BB962C8B-B14F-4D97-AF65-F5344CB8AC3E}">
        <p14:creationId xmlns:p14="http://schemas.microsoft.com/office/powerpoint/2010/main" val="19592082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3">
            <a:extLst>
              <a:ext uri="{FF2B5EF4-FFF2-40B4-BE49-F238E27FC236}">
                <a16:creationId xmlns:a16="http://schemas.microsoft.com/office/drawing/2014/main" id="{F016E36E-D500-4D6A-9DCC-6AF3F1FA2492}"/>
              </a:ext>
            </a:extLst>
          </p:cNvPr>
          <p:cNvSpPr>
            <a:spLocks noGrp="1"/>
          </p:cNvSpPr>
          <p:nvPr>
            <p:ph type="title"/>
          </p:nvPr>
        </p:nvSpPr>
        <p:spPr>
          <a:xfrm>
            <a:off x="349522" y="302446"/>
            <a:ext cx="11618869" cy="498598"/>
          </a:xfrm>
        </p:spPr>
        <p:txBody>
          <a:bodyPr vert="horz" wrap="square" anchor="t">
            <a:spAutoFit/>
          </a:bodyPr>
          <a:lstStyle/>
          <a:p>
            <a:r>
              <a:rPr lang="en-GB" sz="1800" b="1" dirty="0">
                <a:ea typeface="+mj-lt"/>
                <a:cs typeface="+mj-lt"/>
              </a:rPr>
              <a:t>There is a significant crossover between those who are worried about the rising costs of living and measures of lower personal wellbeing and food insecurity</a:t>
            </a:r>
            <a:endParaRPr lang="en-GB" sz="1800" b="1" dirty="0">
              <a:cs typeface="Arial"/>
            </a:endParaRPr>
          </a:p>
        </p:txBody>
      </p:sp>
      <p:sp>
        <p:nvSpPr>
          <p:cNvPr id="16" name="Footer Placeholder 4">
            <a:extLst>
              <a:ext uri="{FF2B5EF4-FFF2-40B4-BE49-F238E27FC236}">
                <a16:creationId xmlns:a16="http://schemas.microsoft.com/office/drawing/2014/main" id="{6964332A-81C2-494A-8ABD-F5032AFC2FC5}"/>
              </a:ext>
            </a:extLst>
          </p:cNvPr>
          <p:cNvSpPr txBox="1">
            <a:spLocks/>
          </p:cNvSpPr>
          <p:nvPr/>
        </p:nvSpPr>
        <p:spPr>
          <a:xfrm>
            <a:off x="391549" y="6334476"/>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CL4. In the past two weeks, how worried or not have you been about rising costs of living?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Unweighted base: Survey 3, 1677; Survey 4, 1636; Survey 5, 1470; Survey 6, 1767 (All respondents).</a:t>
            </a:r>
            <a:r>
              <a:rPr kumimoji="0" lang="en-GB"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ONS data, based on national fieldwork </a:t>
            </a:r>
            <a:r>
              <a:rPr lang="en-GB" sz="1000">
                <a:solidFill>
                  <a:srgbClr val="FFFFFF">
                    <a:lumMod val="50000"/>
                  </a:srgbClr>
                </a:solidFill>
                <a:latin typeface="Arial"/>
                <a:cs typeface="Arial" panose="020B0604020202020204" pitchFamily="34" charset="0"/>
              </a:rPr>
              <a:t>8</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 19 March 2023</a:t>
            </a:r>
            <a:endParaRPr kumimoji="0" lang="en-GB" sz="1000" b="0" i="0" u="none" strike="noStrike" kern="1200" cap="none" spc="0" normalizeH="0" baseline="0" noProof="0">
              <a:ln>
                <a:noFill/>
              </a:ln>
              <a:solidFill>
                <a:srgbClr val="FFFFFF">
                  <a:lumMod val="50000"/>
                </a:srgbClr>
              </a:solidFill>
              <a:effectLst/>
              <a:highlight>
                <a:srgbClr val="FFFF00"/>
              </a:highlight>
              <a:uLnTx/>
              <a:uFillTx/>
              <a:latin typeface="Arial"/>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24" name="Slide Number Placeholder 4">
            <a:extLst>
              <a:ext uri="{FF2B5EF4-FFF2-40B4-BE49-F238E27FC236}">
                <a16:creationId xmlns:a16="http://schemas.microsoft.com/office/drawing/2014/main" id="{82E64E43-E107-43DF-A7BC-32D4CC3F87C9}"/>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graphicFrame>
        <p:nvGraphicFramePr>
          <p:cNvPr id="11" name="Chart Placeholder 20" descr="Stacked bar chart showing worry about the rising costs of living by personal wellbeing measures. 91% of those who have cut the size of skipped a meal are worried. 89% of those with low life satisfaction and low happiness are worried. 86% of those with low feelings of worthwhileness are worried. 85% of those who have not eaten all day for lack of money are worried. 81% of those with high feelings of anxiousness are worried.">
            <a:extLst>
              <a:ext uri="{FF2B5EF4-FFF2-40B4-BE49-F238E27FC236}">
                <a16:creationId xmlns:a16="http://schemas.microsoft.com/office/drawing/2014/main" id="{8798B743-1651-5E97-54C1-F1F65B6F7DBC}"/>
              </a:ext>
            </a:extLst>
          </p:cNvPr>
          <p:cNvGraphicFramePr>
            <a:graphicFrameLocks/>
          </p:cNvGraphicFramePr>
          <p:nvPr>
            <p:extLst>
              <p:ext uri="{D42A27DB-BD31-4B8C-83A1-F6EECF244321}">
                <p14:modId xmlns:p14="http://schemas.microsoft.com/office/powerpoint/2010/main" val="1244879192"/>
              </p:ext>
            </p:extLst>
          </p:nvPr>
        </p:nvGraphicFramePr>
        <p:xfrm>
          <a:off x="102447" y="1347824"/>
          <a:ext cx="11933856" cy="476196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Placeholder 20" descr="Stacked bar chart showing worry about the rising costs of living. 30% are very worried. 42% are somewhat worried.">
            <a:extLst>
              <a:ext uri="{FF2B5EF4-FFF2-40B4-BE49-F238E27FC236}">
                <a16:creationId xmlns:a16="http://schemas.microsoft.com/office/drawing/2014/main" id="{7782143F-4C5A-1755-8995-B28B619FB0FA}"/>
              </a:ext>
            </a:extLst>
          </p:cNvPr>
          <p:cNvGraphicFramePr>
            <a:graphicFrameLocks/>
          </p:cNvGraphicFramePr>
          <p:nvPr>
            <p:extLst>
              <p:ext uri="{D42A27DB-BD31-4B8C-83A1-F6EECF244321}">
                <p14:modId xmlns:p14="http://schemas.microsoft.com/office/powerpoint/2010/main" val="2584697123"/>
              </p:ext>
            </p:extLst>
          </p:nvPr>
        </p:nvGraphicFramePr>
        <p:xfrm>
          <a:off x="1403926" y="1351757"/>
          <a:ext cx="2715491" cy="4761961"/>
        </p:xfrm>
        <a:graphic>
          <a:graphicData uri="http://schemas.openxmlformats.org/drawingml/2006/chart">
            <c:chart xmlns:c="http://schemas.openxmlformats.org/drawingml/2006/chart" xmlns:r="http://schemas.openxmlformats.org/officeDocument/2006/relationships" r:id="rId4"/>
          </a:graphicData>
        </a:graphic>
      </p:graphicFrame>
      <p:sp>
        <p:nvSpPr>
          <p:cNvPr id="30" name="TextBox 29">
            <a:extLst>
              <a:ext uri="{FF2B5EF4-FFF2-40B4-BE49-F238E27FC236}">
                <a16:creationId xmlns:a16="http://schemas.microsoft.com/office/drawing/2014/main" id="{E1BF0E81-7ABE-E4A5-94D9-C0B2CEC1B56E}"/>
              </a:ext>
              <a:ext uri="{C183D7F6-B498-43B3-948B-1728B52AA6E4}">
                <adec:decorative xmlns:adec="http://schemas.microsoft.com/office/drawing/2017/decorative" val="1"/>
              </a:ext>
            </a:extLst>
          </p:cNvPr>
          <p:cNvSpPr txBox="1"/>
          <p:nvPr/>
        </p:nvSpPr>
        <p:spPr>
          <a:xfrm>
            <a:off x="3852704" y="2818942"/>
            <a:ext cx="359073"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black">
                    <a:lumMod val="75000"/>
                    <a:lumOff val="25000"/>
                  </a:prstClr>
                </a:solidFill>
                <a:effectLst/>
                <a:uLnTx/>
                <a:uFillTx/>
                <a:latin typeface="Arial"/>
                <a:ea typeface="+mn-ea"/>
                <a:cs typeface="+mn-cs"/>
              </a:rPr>
              <a:t>72%</a:t>
            </a:r>
          </a:p>
        </p:txBody>
      </p:sp>
      <p:sp>
        <p:nvSpPr>
          <p:cNvPr id="31" name="Right Brace 30" descr="Arrow showing in total, 30% are worried about coronavirus.">
            <a:extLst>
              <a:ext uri="{FF2B5EF4-FFF2-40B4-BE49-F238E27FC236}">
                <a16:creationId xmlns:a16="http://schemas.microsoft.com/office/drawing/2014/main" id="{0F0F4B3B-53C3-6223-E15B-C6FED4102BB8}"/>
              </a:ext>
              <a:ext uri="{C183D7F6-B498-43B3-948B-1728B52AA6E4}">
                <adec:decorative xmlns:adec="http://schemas.microsoft.com/office/drawing/2017/decorative" val="1"/>
              </a:ext>
            </a:extLst>
          </p:cNvPr>
          <p:cNvSpPr/>
          <p:nvPr/>
        </p:nvSpPr>
        <p:spPr>
          <a:xfrm>
            <a:off x="3658070" y="1542957"/>
            <a:ext cx="148453" cy="2908970"/>
          </a:xfrm>
          <a:prstGeom prst="rightBrace">
            <a:avLst>
              <a:gd name="adj1" fmla="val 28487"/>
              <a:gd name="adj2" fmla="val 47870"/>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F5F"/>
              </a:solidFill>
              <a:effectLst/>
              <a:uLnTx/>
              <a:uFillTx/>
              <a:latin typeface="Arial"/>
              <a:ea typeface="+mn-ea"/>
              <a:cs typeface="+mn-cs"/>
            </a:endParaRPr>
          </a:p>
        </p:txBody>
      </p:sp>
      <p:sp>
        <p:nvSpPr>
          <p:cNvPr id="32" name="TextBox 31">
            <a:extLst>
              <a:ext uri="{FF2B5EF4-FFF2-40B4-BE49-F238E27FC236}">
                <a16:creationId xmlns:a16="http://schemas.microsoft.com/office/drawing/2014/main" id="{36835F34-C542-A4E5-D49F-1E17C2D0C13E}"/>
              </a:ext>
              <a:ext uri="{C183D7F6-B498-43B3-948B-1728B52AA6E4}">
                <adec:decorative xmlns:adec="http://schemas.microsoft.com/office/drawing/2017/decorative" val="1"/>
              </a:ext>
            </a:extLst>
          </p:cNvPr>
          <p:cNvSpPr txBox="1"/>
          <p:nvPr/>
        </p:nvSpPr>
        <p:spPr>
          <a:xfrm>
            <a:off x="5447317" y="3213556"/>
            <a:ext cx="359073"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prstClr val="black">
                    <a:lumMod val="75000"/>
                    <a:lumOff val="25000"/>
                  </a:prstClr>
                </a:solidFill>
                <a:latin typeface="Arial"/>
              </a:rPr>
              <a:t>91</a:t>
            </a:r>
            <a:r>
              <a:rPr kumimoji="0" lang="en-GB" sz="1400" b="1" i="0" u="none" strike="noStrike" kern="1200" cap="none" spc="0" normalizeH="0" baseline="0" noProof="0" dirty="0">
                <a:ln>
                  <a:noFill/>
                </a:ln>
                <a:solidFill>
                  <a:prstClr val="black">
                    <a:lumMod val="75000"/>
                    <a:lumOff val="25000"/>
                  </a:prstClr>
                </a:solidFill>
                <a:effectLst/>
                <a:uLnTx/>
                <a:uFillTx/>
                <a:latin typeface="Arial"/>
                <a:ea typeface="+mn-ea"/>
                <a:cs typeface="+mn-cs"/>
              </a:rPr>
              <a:t>%</a:t>
            </a:r>
          </a:p>
        </p:txBody>
      </p:sp>
      <p:sp>
        <p:nvSpPr>
          <p:cNvPr id="33" name="Right Brace 32" descr="Arrow showing in total, 30% are worried about coronavirus.">
            <a:extLst>
              <a:ext uri="{FF2B5EF4-FFF2-40B4-BE49-F238E27FC236}">
                <a16:creationId xmlns:a16="http://schemas.microsoft.com/office/drawing/2014/main" id="{4632C3DE-8F2A-48DB-5B0E-2E9C571792CE}"/>
              </a:ext>
              <a:ext uri="{C183D7F6-B498-43B3-948B-1728B52AA6E4}">
                <adec:decorative xmlns:adec="http://schemas.microsoft.com/office/drawing/2017/decorative" val="1"/>
              </a:ext>
            </a:extLst>
          </p:cNvPr>
          <p:cNvSpPr/>
          <p:nvPr/>
        </p:nvSpPr>
        <p:spPr>
          <a:xfrm>
            <a:off x="5209319" y="1542956"/>
            <a:ext cx="220834" cy="3694062"/>
          </a:xfrm>
          <a:prstGeom prst="rightBrace">
            <a:avLst>
              <a:gd name="adj1" fmla="val 28487"/>
              <a:gd name="adj2" fmla="val 47870"/>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F5F"/>
              </a:solidFill>
              <a:effectLst/>
              <a:uLnTx/>
              <a:uFillTx/>
              <a:latin typeface="Arial"/>
              <a:ea typeface="+mn-ea"/>
              <a:cs typeface="+mn-cs"/>
            </a:endParaRPr>
          </a:p>
        </p:txBody>
      </p:sp>
      <p:sp>
        <p:nvSpPr>
          <p:cNvPr id="36" name="TextBox 35">
            <a:extLst>
              <a:ext uri="{FF2B5EF4-FFF2-40B4-BE49-F238E27FC236}">
                <a16:creationId xmlns:a16="http://schemas.microsoft.com/office/drawing/2014/main" id="{AA818E8C-0F88-C0CA-1E2E-D0C9DB63AE52}"/>
              </a:ext>
              <a:ext uri="{C183D7F6-B498-43B3-948B-1728B52AA6E4}">
                <adec:decorative xmlns:adec="http://schemas.microsoft.com/office/drawing/2017/decorative" val="1"/>
              </a:ext>
            </a:extLst>
          </p:cNvPr>
          <p:cNvSpPr txBox="1"/>
          <p:nvPr/>
        </p:nvSpPr>
        <p:spPr>
          <a:xfrm>
            <a:off x="11852149" y="3012903"/>
            <a:ext cx="359073"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a:solidFill>
                  <a:prstClr val="black">
                    <a:lumMod val="75000"/>
                    <a:lumOff val="25000"/>
                  </a:prstClr>
                </a:solidFill>
                <a:latin typeface="Arial"/>
              </a:rPr>
              <a:t>81</a:t>
            </a:r>
            <a:r>
              <a:rPr kumimoji="0" lang="en-GB" sz="1400" b="1" i="0" u="none" strike="noStrike" kern="1200" cap="none" spc="0" normalizeH="0" baseline="0" noProof="0">
                <a:ln>
                  <a:noFill/>
                </a:ln>
                <a:solidFill>
                  <a:prstClr val="black">
                    <a:lumMod val="75000"/>
                    <a:lumOff val="25000"/>
                  </a:prstClr>
                </a:solidFill>
                <a:effectLst/>
                <a:uLnTx/>
                <a:uFillTx/>
                <a:latin typeface="Arial"/>
                <a:ea typeface="+mn-ea"/>
                <a:cs typeface="+mn-cs"/>
              </a:rPr>
              <a:t>%</a:t>
            </a:r>
          </a:p>
        </p:txBody>
      </p:sp>
      <p:sp>
        <p:nvSpPr>
          <p:cNvPr id="37" name="Right Brace 36" descr="Arrow showing in total, 30% are worried about coronavirus.">
            <a:extLst>
              <a:ext uri="{FF2B5EF4-FFF2-40B4-BE49-F238E27FC236}">
                <a16:creationId xmlns:a16="http://schemas.microsoft.com/office/drawing/2014/main" id="{F9DD84DF-85FD-F87C-3D7B-DF5270B8C0D3}"/>
              </a:ext>
              <a:ext uri="{C183D7F6-B498-43B3-948B-1728B52AA6E4}">
                <adec:decorative xmlns:adec="http://schemas.microsoft.com/office/drawing/2017/decorative" val="1"/>
              </a:ext>
            </a:extLst>
          </p:cNvPr>
          <p:cNvSpPr/>
          <p:nvPr/>
        </p:nvSpPr>
        <p:spPr>
          <a:xfrm>
            <a:off x="11657515" y="1542955"/>
            <a:ext cx="194634" cy="3287663"/>
          </a:xfrm>
          <a:prstGeom prst="rightBrace">
            <a:avLst>
              <a:gd name="adj1" fmla="val 28487"/>
              <a:gd name="adj2" fmla="val 47870"/>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F5F"/>
              </a:solidFill>
              <a:effectLst/>
              <a:uLnTx/>
              <a:uFillTx/>
              <a:latin typeface="Arial"/>
              <a:ea typeface="+mn-ea"/>
              <a:cs typeface="+mn-cs"/>
            </a:endParaRPr>
          </a:p>
        </p:txBody>
      </p:sp>
      <p:sp>
        <p:nvSpPr>
          <p:cNvPr id="38" name="TextBox 37">
            <a:extLst>
              <a:ext uri="{FF2B5EF4-FFF2-40B4-BE49-F238E27FC236}">
                <a16:creationId xmlns:a16="http://schemas.microsoft.com/office/drawing/2014/main" id="{61B3B96E-433E-51D0-024E-1DDD068DAE9F}"/>
              </a:ext>
              <a:ext uri="{C183D7F6-B498-43B3-948B-1728B52AA6E4}">
                <adec:decorative xmlns:adec="http://schemas.microsoft.com/office/drawing/2017/decorative" val="1"/>
              </a:ext>
            </a:extLst>
          </p:cNvPr>
          <p:cNvSpPr txBox="1"/>
          <p:nvPr/>
        </p:nvSpPr>
        <p:spPr>
          <a:xfrm>
            <a:off x="9274192" y="3087589"/>
            <a:ext cx="359073"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a:solidFill>
                  <a:prstClr val="black">
                    <a:lumMod val="75000"/>
                    <a:lumOff val="25000"/>
                  </a:prstClr>
                </a:solidFill>
                <a:latin typeface="Arial"/>
              </a:rPr>
              <a:t>86</a:t>
            </a:r>
            <a:r>
              <a:rPr kumimoji="0" lang="en-GB" sz="1400" b="1" i="0" u="none" strike="noStrike" kern="1200" cap="none" spc="0" normalizeH="0" baseline="0" noProof="0">
                <a:ln>
                  <a:noFill/>
                </a:ln>
                <a:solidFill>
                  <a:prstClr val="black">
                    <a:lumMod val="75000"/>
                    <a:lumOff val="25000"/>
                  </a:prstClr>
                </a:solidFill>
                <a:effectLst/>
                <a:uLnTx/>
                <a:uFillTx/>
                <a:latin typeface="Arial"/>
                <a:ea typeface="+mn-ea"/>
                <a:cs typeface="+mn-cs"/>
              </a:rPr>
              <a:t>%</a:t>
            </a:r>
          </a:p>
        </p:txBody>
      </p:sp>
      <p:sp>
        <p:nvSpPr>
          <p:cNvPr id="39" name="Right Brace 38" descr="Arrow showing in total, 30% are worried about coronavirus.">
            <a:extLst>
              <a:ext uri="{FF2B5EF4-FFF2-40B4-BE49-F238E27FC236}">
                <a16:creationId xmlns:a16="http://schemas.microsoft.com/office/drawing/2014/main" id="{D5A7DF08-8F47-6F20-376D-9DFA399C34DB}"/>
              </a:ext>
              <a:ext uri="{C183D7F6-B498-43B3-948B-1728B52AA6E4}">
                <adec:decorative xmlns:adec="http://schemas.microsoft.com/office/drawing/2017/decorative" val="1"/>
              </a:ext>
            </a:extLst>
          </p:cNvPr>
          <p:cNvSpPr/>
          <p:nvPr/>
        </p:nvSpPr>
        <p:spPr>
          <a:xfrm>
            <a:off x="9079558" y="1562225"/>
            <a:ext cx="194634" cy="3443075"/>
          </a:xfrm>
          <a:prstGeom prst="rightBrace">
            <a:avLst>
              <a:gd name="adj1" fmla="val 28487"/>
              <a:gd name="adj2" fmla="val 47870"/>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F5F"/>
              </a:solidFill>
              <a:effectLst/>
              <a:uLnTx/>
              <a:uFillTx/>
              <a:latin typeface="Arial"/>
              <a:ea typeface="+mn-ea"/>
              <a:cs typeface="+mn-cs"/>
            </a:endParaRPr>
          </a:p>
        </p:txBody>
      </p:sp>
      <p:sp>
        <p:nvSpPr>
          <p:cNvPr id="40" name="TextBox 39">
            <a:extLst>
              <a:ext uri="{FF2B5EF4-FFF2-40B4-BE49-F238E27FC236}">
                <a16:creationId xmlns:a16="http://schemas.microsoft.com/office/drawing/2014/main" id="{8A6766E8-4EB7-636B-B347-DB6409C8DC7C}"/>
              </a:ext>
              <a:ext uri="{C183D7F6-B498-43B3-948B-1728B52AA6E4}">
                <adec:decorative xmlns:adec="http://schemas.microsoft.com/office/drawing/2017/decorative" val="1"/>
              </a:ext>
            </a:extLst>
          </p:cNvPr>
          <p:cNvSpPr txBox="1"/>
          <p:nvPr/>
        </p:nvSpPr>
        <p:spPr>
          <a:xfrm>
            <a:off x="7994210" y="3160682"/>
            <a:ext cx="359073"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a:solidFill>
                  <a:prstClr val="black">
                    <a:lumMod val="75000"/>
                    <a:lumOff val="25000"/>
                  </a:prstClr>
                </a:solidFill>
                <a:latin typeface="Arial"/>
              </a:rPr>
              <a:t>89</a:t>
            </a:r>
            <a:r>
              <a:rPr kumimoji="0" lang="en-GB" sz="1400" b="1" i="0" u="none" strike="noStrike" kern="1200" cap="none" spc="0" normalizeH="0" baseline="0" noProof="0">
                <a:ln>
                  <a:noFill/>
                </a:ln>
                <a:solidFill>
                  <a:prstClr val="black">
                    <a:lumMod val="75000"/>
                    <a:lumOff val="25000"/>
                  </a:prstClr>
                </a:solidFill>
                <a:effectLst/>
                <a:uLnTx/>
                <a:uFillTx/>
                <a:latin typeface="Arial"/>
                <a:ea typeface="+mn-ea"/>
                <a:cs typeface="+mn-cs"/>
              </a:rPr>
              <a:t>%</a:t>
            </a:r>
          </a:p>
        </p:txBody>
      </p:sp>
      <p:sp>
        <p:nvSpPr>
          <p:cNvPr id="41" name="Right Brace 40" descr="Arrow showing in total, 30% are worried about coronavirus.">
            <a:extLst>
              <a:ext uri="{FF2B5EF4-FFF2-40B4-BE49-F238E27FC236}">
                <a16:creationId xmlns:a16="http://schemas.microsoft.com/office/drawing/2014/main" id="{7484923C-5CE4-9B71-DDBD-DE78F1CBD1A7}"/>
              </a:ext>
              <a:ext uri="{C183D7F6-B498-43B3-948B-1728B52AA6E4}">
                <adec:decorative xmlns:adec="http://schemas.microsoft.com/office/drawing/2017/decorative" val="1"/>
              </a:ext>
            </a:extLst>
          </p:cNvPr>
          <p:cNvSpPr/>
          <p:nvPr/>
        </p:nvSpPr>
        <p:spPr>
          <a:xfrm>
            <a:off x="7799576" y="1542955"/>
            <a:ext cx="168434" cy="3601700"/>
          </a:xfrm>
          <a:prstGeom prst="rightBrace">
            <a:avLst>
              <a:gd name="adj1" fmla="val 28487"/>
              <a:gd name="adj2" fmla="val 47870"/>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F5F"/>
              </a:solidFill>
              <a:effectLst/>
              <a:uLnTx/>
              <a:uFillTx/>
              <a:latin typeface="Arial"/>
              <a:ea typeface="+mn-ea"/>
              <a:cs typeface="+mn-cs"/>
            </a:endParaRPr>
          </a:p>
        </p:txBody>
      </p:sp>
      <p:sp>
        <p:nvSpPr>
          <p:cNvPr id="42" name="TextBox 41">
            <a:extLst>
              <a:ext uri="{FF2B5EF4-FFF2-40B4-BE49-F238E27FC236}">
                <a16:creationId xmlns:a16="http://schemas.microsoft.com/office/drawing/2014/main" id="{706CCC6F-4B26-F183-5FDB-107176C339E9}"/>
              </a:ext>
              <a:ext uri="{C183D7F6-B498-43B3-948B-1728B52AA6E4}">
                <adec:decorative xmlns:adec="http://schemas.microsoft.com/office/drawing/2017/decorative" val="1"/>
              </a:ext>
            </a:extLst>
          </p:cNvPr>
          <p:cNvSpPr txBox="1"/>
          <p:nvPr/>
        </p:nvSpPr>
        <p:spPr>
          <a:xfrm>
            <a:off x="6710135" y="3151443"/>
            <a:ext cx="359073"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a:solidFill>
                  <a:prstClr val="black">
                    <a:lumMod val="75000"/>
                    <a:lumOff val="25000"/>
                  </a:prstClr>
                </a:solidFill>
                <a:latin typeface="Arial"/>
              </a:rPr>
              <a:t>89</a:t>
            </a:r>
            <a:r>
              <a:rPr kumimoji="0" lang="en-GB" sz="1400" b="1" i="0" u="none" strike="noStrike" kern="1200" cap="none" spc="0" normalizeH="0" baseline="0" noProof="0">
                <a:ln>
                  <a:noFill/>
                </a:ln>
                <a:solidFill>
                  <a:prstClr val="black">
                    <a:lumMod val="75000"/>
                    <a:lumOff val="25000"/>
                  </a:prstClr>
                </a:solidFill>
                <a:effectLst/>
                <a:uLnTx/>
                <a:uFillTx/>
                <a:latin typeface="Arial"/>
                <a:ea typeface="+mn-ea"/>
                <a:cs typeface="+mn-cs"/>
              </a:rPr>
              <a:t>%</a:t>
            </a:r>
          </a:p>
        </p:txBody>
      </p:sp>
      <p:sp>
        <p:nvSpPr>
          <p:cNvPr id="43" name="Right Brace 42" descr="Arrow showing in total, 30% are worried about coronavirus.">
            <a:extLst>
              <a:ext uri="{FF2B5EF4-FFF2-40B4-BE49-F238E27FC236}">
                <a16:creationId xmlns:a16="http://schemas.microsoft.com/office/drawing/2014/main" id="{4A410109-42C9-E86D-D7F0-A910B2C47D2B}"/>
              </a:ext>
              <a:ext uri="{C183D7F6-B498-43B3-948B-1728B52AA6E4}">
                <adec:decorative xmlns:adec="http://schemas.microsoft.com/office/drawing/2017/decorative" val="1"/>
              </a:ext>
            </a:extLst>
          </p:cNvPr>
          <p:cNvSpPr/>
          <p:nvPr/>
        </p:nvSpPr>
        <p:spPr>
          <a:xfrm>
            <a:off x="6515501" y="1542955"/>
            <a:ext cx="172527" cy="3601700"/>
          </a:xfrm>
          <a:prstGeom prst="rightBrace">
            <a:avLst>
              <a:gd name="adj1" fmla="val 28487"/>
              <a:gd name="adj2" fmla="val 47870"/>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F5F"/>
              </a:solidFill>
              <a:effectLst/>
              <a:uLnTx/>
              <a:uFillTx/>
              <a:latin typeface="Arial"/>
              <a:ea typeface="+mn-ea"/>
              <a:cs typeface="+mn-cs"/>
            </a:endParaRPr>
          </a:p>
        </p:txBody>
      </p:sp>
      <p:sp>
        <p:nvSpPr>
          <p:cNvPr id="46" name="TextBox 45">
            <a:extLst>
              <a:ext uri="{FF2B5EF4-FFF2-40B4-BE49-F238E27FC236}">
                <a16:creationId xmlns:a16="http://schemas.microsoft.com/office/drawing/2014/main" id="{9D25E33E-1BCF-F25C-1689-36E094C516A3}"/>
              </a:ext>
              <a:ext uri="{C183D7F6-B498-43B3-948B-1728B52AA6E4}">
                <adec:decorative xmlns:adec="http://schemas.microsoft.com/office/drawing/2017/decorative" val="1"/>
              </a:ext>
            </a:extLst>
          </p:cNvPr>
          <p:cNvSpPr txBox="1"/>
          <p:nvPr/>
        </p:nvSpPr>
        <p:spPr>
          <a:xfrm>
            <a:off x="10580374" y="3068322"/>
            <a:ext cx="359073"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a:solidFill>
                  <a:prstClr val="black">
                    <a:lumMod val="75000"/>
                    <a:lumOff val="25000"/>
                  </a:prstClr>
                </a:solidFill>
                <a:latin typeface="Arial"/>
              </a:rPr>
              <a:t>85</a:t>
            </a:r>
            <a:r>
              <a:rPr kumimoji="0" lang="en-GB" sz="1400" b="1" i="0" u="none" strike="noStrike" kern="1200" cap="none" spc="0" normalizeH="0" baseline="0" noProof="0">
                <a:ln>
                  <a:noFill/>
                </a:ln>
                <a:solidFill>
                  <a:prstClr val="black">
                    <a:lumMod val="75000"/>
                    <a:lumOff val="25000"/>
                  </a:prstClr>
                </a:solidFill>
                <a:effectLst/>
                <a:uLnTx/>
                <a:uFillTx/>
                <a:latin typeface="Arial"/>
                <a:ea typeface="+mn-ea"/>
                <a:cs typeface="+mn-cs"/>
              </a:rPr>
              <a:t>%</a:t>
            </a:r>
          </a:p>
        </p:txBody>
      </p:sp>
      <p:sp>
        <p:nvSpPr>
          <p:cNvPr id="47" name="Right Brace 46" descr="Arrow showing in total, 30% are worried about coronavirus.">
            <a:extLst>
              <a:ext uri="{FF2B5EF4-FFF2-40B4-BE49-F238E27FC236}">
                <a16:creationId xmlns:a16="http://schemas.microsoft.com/office/drawing/2014/main" id="{4BBD2416-0306-8DA3-303F-DE35BED5D00A}"/>
              </a:ext>
              <a:ext uri="{C183D7F6-B498-43B3-948B-1728B52AA6E4}">
                <adec:decorative xmlns:adec="http://schemas.microsoft.com/office/drawing/2017/decorative" val="1"/>
              </a:ext>
            </a:extLst>
          </p:cNvPr>
          <p:cNvSpPr/>
          <p:nvPr/>
        </p:nvSpPr>
        <p:spPr>
          <a:xfrm>
            <a:off x="10385740" y="1542955"/>
            <a:ext cx="168434" cy="3443075"/>
          </a:xfrm>
          <a:prstGeom prst="rightBrace">
            <a:avLst>
              <a:gd name="adj1" fmla="val 28487"/>
              <a:gd name="adj2" fmla="val 47870"/>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F5F"/>
              </a:solidFill>
              <a:effectLst/>
              <a:uLnTx/>
              <a:uFillTx/>
              <a:latin typeface="Arial"/>
              <a:ea typeface="+mn-ea"/>
              <a:cs typeface="+mn-cs"/>
            </a:endParaRPr>
          </a:p>
        </p:txBody>
      </p:sp>
      <p:sp>
        <p:nvSpPr>
          <p:cNvPr id="48" name="Rectangle 47">
            <a:extLst>
              <a:ext uri="{FF2B5EF4-FFF2-40B4-BE49-F238E27FC236}">
                <a16:creationId xmlns:a16="http://schemas.microsoft.com/office/drawing/2014/main" id="{EC99823C-7B92-E15E-9AB5-1F800B899D4A}"/>
              </a:ext>
            </a:extLst>
          </p:cNvPr>
          <p:cNvSpPr/>
          <p:nvPr/>
        </p:nvSpPr>
        <p:spPr>
          <a:xfrm>
            <a:off x="2658753" y="932873"/>
            <a:ext cx="9118495" cy="47775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en-GB" sz="1400" b="1">
                <a:solidFill>
                  <a:srgbClr val="5C5B5A"/>
                </a:solidFill>
              </a:rPr>
            </a:br>
            <a:r>
              <a:rPr lang="en-GB" sz="1400" b="1">
                <a:solidFill>
                  <a:srgbClr val="5C5B5A"/>
                </a:solidFill>
              </a:rPr>
              <a:t>In-depth analysis amongst those worried about the rising costs of living </a:t>
            </a:r>
          </a:p>
        </p:txBody>
      </p:sp>
    </p:spTree>
    <p:extLst>
      <p:ext uri="{BB962C8B-B14F-4D97-AF65-F5344CB8AC3E}">
        <p14:creationId xmlns:p14="http://schemas.microsoft.com/office/powerpoint/2010/main" val="7791724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586799" y="224248"/>
            <a:ext cx="11333956" cy="586800"/>
          </a:xfrm>
        </p:spPr>
        <p:txBody>
          <a:bodyPr>
            <a:noAutofit/>
          </a:bodyPr>
          <a:lstStyle/>
          <a:p>
            <a:r>
              <a:rPr lang="en-GB" sz="1800" b="1" dirty="0"/>
              <a:t>3 in 4 (75%) respondents say their </a:t>
            </a:r>
            <a:r>
              <a:rPr lang="en-GB" sz="1800" b="1" dirty="0">
                <a:solidFill>
                  <a:srgbClr val="009690"/>
                </a:solidFill>
              </a:rPr>
              <a:t>cost of living has increased </a:t>
            </a:r>
            <a:r>
              <a:rPr lang="en-GB" sz="1800" b="1" dirty="0"/>
              <a:t>in the last month, significantly more than the GB average (70%). Whilst the GM figure is higher than the GB average, both have fallen since January. Greater Manchester respondents are more likely than the GB average to say that increases are due to higher rent or mortgage costs (24% vs. 21%)</a:t>
            </a:r>
          </a:p>
        </p:txBody>
      </p:sp>
      <p:sp>
        <p:nvSpPr>
          <p:cNvPr id="27" name="TextBox 26">
            <a:extLst>
              <a:ext uri="{FF2B5EF4-FFF2-40B4-BE49-F238E27FC236}">
                <a16:creationId xmlns:a16="http://schemas.microsoft.com/office/drawing/2014/main" id="{36B929D9-4160-46C3-9BFB-B86CF3BBF781}"/>
              </a:ext>
              <a:ext uri="{C183D7F6-B498-43B3-948B-1728B52AA6E4}">
                <adec:decorative xmlns:adec="http://schemas.microsoft.com/office/drawing/2017/decorative" val="0"/>
              </a:ext>
            </a:extLst>
          </p:cNvPr>
          <p:cNvSpPr txBox="1"/>
          <p:nvPr/>
        </p:nvSpPr>
        <p:spPr>
          <a:xfrm>
            <a:off x="1156562" y="1408477"/>
            <a:ext cx="4780047"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Change in cost of living over the last month</a:t>
            </a:r>
          </a:p>
        </p:txBody>
      </p:sp>
      <p:graphicFrame>
        <p:nvGraphicFramePr>
          <p:cNvPr id="6" name="Chart 5" descr="Stacked bar chart showing changes in the cost of living. 75% say their cost of living has increased, compared to 70% of the GB average in March. 24% say their cost of living has stayed the same, compared to 28% of the GB average.">
            <a:extLst>
              <a:ext uri="{FF2B5EF4-FFF2-40B4-BE49-F238E27FC236}">
                <a16:creationId xmlns:a16="http://schemas.microsoft.com/office/drawing/2014/main" id="{604503BF-816D-61C3-8CC0-9AACA78C9570}"/>
              </a:ext>
            </a:extLst>
          </p:cNvPr>
          <p:cNvGraphicFramePr/>
          <p:nvPr>
            <p:extLst>
              <p:ext uri="{D42A27DB-BD31-4B8C-83A1-F6EECF244321}">
                <p14:modId xmlns:p14="http://schemas.microsoft.com/office/powerpoint/2010/main" val="2028180254"/>
              </p:ext>
            </p:extLst>
          </p:nvPr>
        </p:nvGraphicFramePr>
        <p:xfrm>
          <a:off x="271244" y="1653756"/>
          <a:ext cx="5903053" cy="4215919"/>
        </p:xfrm>
        <a:graphic>
          <a:graphicData uri="http://schemas.openxmlformats.org/drawingml/2006/chart">
            <c:chart xmlns:c="http://schemas.openxmlformats.org/drawingml/2006/chart" xmlns:r="http://schemas.openxmlformats.org/officeDocument/2006/relationships" r:id="rId3"/>
          </a:graphicData>
        </a:graphic>
      </p:graphicFrame>
      <p:sp>
        <p:nvSpPr>
          <p:cNvPr id="5" name="Arrow: Down 4">
            <a:extLst>
              <a:ext uri="{FF2B5EF4-FFF2-40B4-BE49-F238E27FC236}">
                <a16:creationId xmlns:a16="http://schemas.microsoft.com/office/drawing/2014/main" id="{CA027F0A-4862-D781-B100-6F745E45AA3E}"/>
              </a:ext>
              <a:ext uri="{C183D7F6-B498-43B3-948B-1728B52AA6E4}">
                <adec:decorative xmlns:adec="http://schemas.microsoft.com/office/drawing/2017/decorative" val="1"/>
              </a:ext>
            </a:extLst>
          </p:cNvPr>
          <p:cNvSpPr/>
          <p:nvPr/>
        </p:nvSpPr>
        <p:spPr>
          <a:xfrm rot="10800000">
            <a:off x="4323264" y="4301056"/>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13" name="Arrow: Down 12">
            <a:extLst>
              <a:ext uri="{FF2B5EF4-FFF2-40B4-BE49-F238E27FC236}">
                <a16:creationId xmlns:a16="http://schemas.microsoft.com/office/drawing/2014/main" id="{8AF4F1F4-22CE-329B-82F0-451A04BC8EE7}"/>
              </a:ext>
              <a:ext uri="{C183D7F6-B498-43B3-948B-1728B52AA6E4}">
                <adec:decorative xmlns:adec="http://schemas.microsoft.com/office/drawing/2017/decorative" val="1"/>
              </a:ext>
            </a:extLst>
          </p:cNvPr>
          <p:cNvSpPr/>
          <p:nvPr/>
        </p:nvSpPr>
        <p:spPr>
          <a:xfrm>
            <a:off x="5873792" y="4301922"/>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8" name="TextBox 7">
            <a:extLst>
              <a:ext uri="{FF2B5EF4-FFF2-40B4-BE49-F238E27FC236}">
                <a16:creationId xmlns:a16="http://schemas.microsoft.com/office/drawing/2014/main" id="{074F6179-7676-F4E0-8A59-D93C622D5F00}"/>
              </a:ext>
              <a:ext uri="{C183D7F6-B498-43B3-948B-1728B52AA6E4}">
                <adec:decorative xmlns:adec="http://schemas.microsoft.com/office/drawing/2017/decorative" val="0"/>
              </a:ext>
            </a:extLst>
          </p:cNvPr>
          <p:cNvSpPr txBox="1"/>
          <p:nvPr/>
        </p:nvSpPr>
        <p:spPr>
          <a:xfrm>
            <a:off x="6848015" y="1447011"/>
            <a:ext cx="4780047"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Reasons for increase in cost of living (n=1,385)</a:t>
            </a:r>
          </a:p>
        </p:txBody>
      </p:sp>
      <p:graphicFrame>
        <p:nvGraphicFramePr>
          <p:cNvPr id="3" name="Chart Placeholder 9" descr="Bar charts showing the comparison between Greater Manchester residents and the national average on reasons for rising costs of living. 91% of GM residents say the price of their food shop has increased, compared to 96% of the GB average. 78% say their energy bills have increased, compared to 78% of the GB average. ">
            <a:extLst>
              <a:ext uri="{FF2B5EF4-FFF2-40B4-BE49-F238E27FC236}">
                <a16:creationId xmlns:a16="http://schemas.microsoft.com/office/drawing/2014/main" id="{8CA46026-F219-263C-379D-2DAC9082CC76}"/>
              </a:ext>
            </a:extLst>
          </p:cNvPr>
          <p:cNvGraphicFramePr>
            <a:graphicFrameLocks/>
          </p:cNvGraphicFramePr>
          <p:nvPr>
            <p:extLst>
              <p:ext uri="{D42A27DB-BD31-4B8C-83A1-F6EECF244321}">
                <p14:modId xmlns:p14="http://schemas.microsoft.com/office/powerpoint/2010/main" val="3195748765"/>
              </p:ext>
            </p:extLst>
          </p:nvPr>
        </p:nvGraphicFramePr>
        <p:xfrm>
          <a:off x="6410498" y="1692290"/>
          <a:ext cx="5510257" cy="4584447"/>
        </p:xfrm>
        <a:graphic>
          <a:graphicData uri="http://schemas.openxmlformats.org/drawingml/2006/chart">
            <c:chart xmlns:c="http://schemas.openxmlformats.org/drawingml/2006/chart" xmlns:r="http://schemas.openxmlformats.org/officeDocument/2006/relationships" r:id="rId4"/>
          </a:graphicData>
        </a:graphic>
      </p:graphicFrame>
      <p:sp>
        <p:nvSpPr>
          <p:cNvPr id="16" name="Arrow: Down 15">
            <a:extLst>
              <a:ext uri="{FF2B5EF4-FFF2-40B4-BE49-F238E27FC236}">
                <a16:creationId xmlns:a16="http://schemas.microsoft.com/office/drawing/2014/main" id="{75263ACB-D0B4-0954-C75B-90741564255B}"/>
              </a:ext>
              <a:ext uri="{C183D7F6-B498-43B3-948B-1728B52AA6E4}">
                <adec:decorative xmlns:adec="http://schemas.microsoft.com/office/drawing/2017/decorative" val="1"/>
              </a:ext>
            </a:extLst>
          </p:cNvPr>
          <p:cNvSpPr/>
          <p:nvPr/>
        </p:nvSpPr>
        <p:spPr>
          <a:xfrm>
            <a:off x="11229583" y="2064700"/>
            <a:ext cx="132627" cy="157405"/>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8" name="Arrow: Down 17">
            <a:extLst>
              <a:ext uri="{FF2B5EF4-FFF2-40B4-BE49-F238E27FC236}">
                <a16:creationId xmlns:a16="http://schemas.microsoft.com/office/drawing/2014/main" id="{C7B305A5-E68B-0816-6220-6905152DBA64}"/>
              </a:ext>
              <a:ext uri="{C183D7F6-B498-43B3-948B-1728B52AA6E4}">
                <adec:decorative xmlns:adec="http://schemas.microsoft.com/office/drawing/2017/decorative" val="1"/>
              </a:ext>
            </a:extLst>
          </p:cNvPr>
          <p:cNvSpPr/>
          <p:nvPr/>
        </p:nvSpPr>
        <p:spPr>
          <a:xfrm rot="10800000">
            <a:off x="9897978" y="4649612"/>
            <a:ext cx="132627" cy="157405"/>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2" name="Arrow: Down 21">
            <a:extLst>
              <a:ext uri="{FF2B5EF4-FFF2-40B4-BE49-F238E27FC236}">
                <a16:creationId xmlns:a16="http://schemas.microsoft.com/office/drawing/2014/main" id="{F69C8C1A-D85C-2D0E-E3C2-A9FF37C6CDE6}"/>
              </a:ext>
              <a:ext uri="{C183D7F6-B498-43B3-948B-1728B52AA6E4}">
                <adec:decorative xmlns:adec="http://schemas.microsoft.com/office/drawing/2017/decorative" val="1"/>
              </a:ext>
            </a:extLst>
          </p:cNvPr>
          <p:cNvSpPr/>
          <p:nvPr/>
        </p:nvSpPr>
        <p:spPr>
          <a:xfrm>
            <a:off x="9765351" y="5296499"/>
            <a:ext cx="132627" cy="157405"/>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7" name="Group 6" descr="Green and Red arrows to signify when a statistic is significantly higher or lower than the previous survey.">
            <a:extLst>
              <a:ext uri="{FF2B5EF4-FFF2-40B4-BE49-F238E27FC236}">
                <a16:creationId xmlns:a16="http://schemas.microsoft.com/office/drawing/2014/main" id="{85C492DA-49B5-E765-CDE9-CC63403B0DCA}"/>
              </a:ext>
            </a:extLst>
          </p:cNvPr>
          <p:cNvGrpSpPr/>
          <p:nvPr/>
        </p:nvGrpSpPr>
        <p:grpSpPr>
          <a:xfrm>
            <a:off x="9643209" y="5815072"/>
            <a:ext cx="2416166" cy="461665"/>
            <a:chOff x="575408" y="5943562"/>
            <a:chExt cx="2744735" cy="461665"/>
          </a:xfrm>
        </p:grpSpPr>
        <p:sp>
          <p:nvSpPr>
            <p:cNvPr id="9" name="Arrow: Down 8">
              <a:extLst>
                <a:ext uri="{FF2B5EF4-FFF2-40B4-BE49-F238E27FC236}">
                  <a16:creationId xmlns:a16="http://schemas.microsoft.com/office/drawing/2014/main" id="{FB7FC9A8-5B03-2BF2-BB9C-AE0E59795A09}"/>
                </a:ext>
              </a:extLst>
            </p:cNvPr>
            <p:cNvSpPr/>
            <p:nvPr/>
          </p:nvSpPr>
          <p:spPr>
            <a:xfrm>
              <a:off x="807040" y="6040818"/>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10" name="Group 9">
              <a:extLst>
                <a:ext uri="{FF2B5EF4-FFF2-40B4-BE49-F238E27FC236}">
                  <a16:creationId xmlns:a16="http://schemas.microsoft.com/office/drawing/2014/main" id="{DA53405C-34E1-CF29-6985-2DD86EAF1C00}"/>
                </a:ext>
              </a:extLst>
            </p:cNvPr>
            <p:cNvGrpSpPr/>
            <p:nvPr/>
          </p:nvGrpSpPr>
          <p:grpSpPr>
            <a:xfrm>
              <a:off x="575408" y="5943562"/>
              <a:ext cx="2744735" cy="461665"/>
              <a:chOff x="520117" y="5742522"/>
              <a:chExt cx="2744735" cy="461665"/>
            </a:xfrm>
          </p:grpSpPr>
          <p:sp>
            <p:nvSpPr>
              <p:cNvPr id="12" name="Arrow: Down 11">
                <a:extLst>
                  <a:ext uri="{FF2B5EF4-FFF2-40B4-BE49-F238E27FC236}">
                    <a16:creationId xmlns:a16="http://schemas.microsoft.com/office/drawing/2014/main" id="{5A702C0E-043B-0E2B-0A03-FB04EAAC1279}"/>
                  </a:ext>
                </a:extLst>
              </p:cNvPr>
              <p:cNvSpPr/>
              <p:nvPr/>
            </p:nvSpPr>
            <p:spPr>
              <a:xfrm rot="10800000">
                <a:off x="520117" y="5838560"/>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14" name="TextBox 13">
                <a:extLst>
                  <a:ext uri="{FF2B5EF4-FFF2-40B4-BE49-F238E27FC236}">
                    <a16:creationId xmlns:a16="http://schemas.microsoft.com/office/drawing/2014/main" id="{DA974B85-41D7-0E55-2FEE-028C87D9E957}"/>
                  </a:ext>
                </a:extLst>
              </p:cNvPr>
              <p:cNvSpPr txBox="1"/>
              <p:nvPr/>
            </p:nvSpPr>
            <p:spPr>
              <a:xfrm>
                <a:off x="884934" y="5742522"/>
                <a:ext cx="237991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C5B5A"/>
                    </a:solidFill>
                    <a:effectLst/>
                    <a:uLnTx/>
                    <a:uFillTx/>
                    <a:latin typeface="Arial"/>
                    <a:ea typeface="+mn-ea"/>
                    <a:cs typeface="+mn-cs"/>
                  </a:rPr>
                  <a:t>Significantly higher/lower than the GB Benchmark</a:t>
                </a:r>
              </a:p>
            </p:txBody>
          </p:sp>
        </p:grpSp>
      </p:grpSp>
      <p:sp>
        <p:nvSpPr>
          <p:cNvPr id="11" name="Footer Placeholder 4">
            <a:extLst>
              <a:ext uri="{FF2B5EF4-FFF2-40B4-BE49-F238E27FC236}">
                <a16:creationId xmlns:a16="http://schemas.microsoft.com/office/drawing/2014/main" id="{4CE35C92-2B85-4A92-A8E4-951AE7DE3D96}"/>
              </a:ext>
            </a:extLst>
          </p:cNvPr>
          <p:cNvSpPr txBox="1">
            <a:spLocks/>
          </p:cNvSpPr>
          <p:nvPr/>
        </p:nvSpPr>
        <p:spPr>
          <a:xfrm>
            <a:off x="372281" y="6350623"/>
            <a:ext cx="11286324"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CL5. Has your cost of living changed compared to one month ago? CL6. Over the last month, in which ways has your cost of living increased? Base: S3, 1677; S4, 1636; S5, 1470; S6, 1767 (All respondents); S3, 1432; S4, 1365; S5, 1203; S6, 1385 (All whose cost of living has increased).</a:t>
            </a:r>
            <a:r>
              <a:rPr kumimoji="0" lang="en-GB"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ONS data, based on national fieldwork </a:t>
            </a:r>
            <a:r>
              <a:rPr lang="en-GB" sz="1000">
                <a:solidFill>
                  <a:srgbClr val="FFFFFF">
                    <a:lumMod val="50000"/>
                  </a:srgbClr>
                </a:solidFill>
                <a:latin typeface="Arial"/>
                <a:cs typeface="Arial" panose="020B0604020202020204" pitchFamily="34" charset="0"/>
              </a:rPr>
              <a:t>8</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 19 March 2023	</a:t>
            </a:r>
          </a:p>
        </p:txBody>
      </p:sp>
      <p:sp>
        <p:nvSpPr>
          <p:cNvPr id="23" name="Slide Number Placeholder 4">
            <a:extLst>
              <a:ext uri="{FF2B5EF4-FFF2-40B4-BE49-F238E27FC236}">
                <a16:creationId xmlns:a16="http://schemas.microsoft.com/office/drawing/2014/main" id="{B39F52C8-59A9-4195-9E76-ECCA3A707084}"/>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112348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977" y="1411200"/>
            <a:ext cx="5495023" cy="1728000"/>
          </a:xfrm>
        </p:spPr>
        <p:txBody>
          <a:bodyPr anchor="t">
            <a:normAutofit/>
          </a:bodyPr>
          <a:lstStyle/>
          <a:p>
            <a:r>
              <a:rPr lang="en-GB" sz="4400" b="1">
                <a:latin typeface="Arial" panose="020B0604020202020204" pitchFamily="34" charset="0"/>
                <a:cs typeface="Arial" panose="020B0604020202020204" pitchFamily="34" charset="0"/>
              </a:rPr>
              <a:t>Introduction and methodology</a:t>
            </a:r>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4294967295"/>
          </p:nvPr>
        </p:nvSpPr>
        <p:spPr>
          <a:xfrm>
            <a:off x="11709400" y="6400800"/>
            <a:ext cx="482600" cy="276225"/>
          </a:xfrm>
          <a:prstGeom prst="rect">
            <a:avLst/>
          </a:prstGeom>
        </p:spPr>
        <p:txBody>
          <a:bodyPr/>
          <a:lstStyle/>
          <a:p>
            <a:fld id="{FD5D5F4F-603C-4AB0-922F-C42AF3B2CB87}" type="slidenum">
              <a:rPr lang="en-GB" smtClean="0"/>
              <a:pPr/>
              <a:t>3</a:t>
            </a:fld>
            <a:endParaRPr lang="en-GB"/>
          </a:p>
        </p:txBody>
      </p:sp>
      <p:graphicFrame>
        <p:nvGraphicFramePr>
          <p:cNvPr id="3" name="Table 5">
            <a:extLst>
              <a:ext uri="{FF2B5EF4-FFF2-40B4-BE49-F238E27FC236}">
                <a16:creationId xmlns:a16="http://schemas.microsoft.com/office/drawing/2014/main" id="{79832960-B9FF-4D3E-BC48-91C229498074}"/>
              </a:ext>
            </a:extLst>
          </p:cNvPr>
          <p:cNvGraphicFramePr>
            <a:graphicFrameLocks noGrp="1"/>
          </p:cNvGraphicFramePr>
          <p:nvPr>
            <p:extLst>
              <p:ext uri="{D42A27DB-BD31-4B8C-83A1-F6EECF244321}">
                <p14:modId xmlns:p14="http://schemas.microsoft.com/office/powerpoint/2010/main" val="757255131"/>
              </p:ext>
            </p:extLst>
          </p:nvPr>
        </p:nvGraphicFramePr>
        <p:xfrm>
          <a:off x="590400" y="3718800"/>
          <a:ext cx="4922633" cy="1152000"/>
        </p:xfrm>
        <a:graphic>
          <a:graphicData uri="http://schemas.openxmlformats.org/drawingml/2006/table">
            <a:tbl>
              <a:tblPr firstRow="1" bandRow="1">
                <a:tableStyleId>{5C22544A-7EE6-4342-B048-85BDC9FD1C3A}</a:tableStyleId>
              </a:tblPr>
              <a:tblGrid>
                <a:gridCol w="3791184">
                  <a:extLst>
                    <a:ext uri="{9D8B030D-6E8A-4147-A177-3AD203B41FA5}">
                      <a16:colId xmlns:a16="http://schemas.microsoft.com/office/drawing/2014/main" val="4846203"/>
                    </a:ext>
                  </a:extLst>
                </a:gridCol>
                <a:gridCol w="1131449">
                  <a:extLst>
                    <a:ext uri="{9D8B030D-6E8A-4147-A177-3AD203B41FA5}">
                      <a16:colId xmlns:a16="http://schemas.microsoft.com/office/drawing/2014/main" val="4277008826"/>
                    </a:ext>
                  </a:extLst>
                </a:gridCol>
              </a:tblGrid>
              <a:tr h="288000">
                <a:tc>
                  <a:txBody>
                    <a:bodyPr/>
                    <a:lstStyle/>
                    <a:p>
                      <a:r>
                        <a:rPr lang="en-GB" sz="1400" b="1">
                          <a:solidFill>
                            <a:schemeClr val="bg1"/>
                          </a:solidFill>
                          <a:latin typeface="Arial" panose="020B0604020202020204" pitchFamily="34" charset="0"/>
                          <a:cs typeface="Arial" panose="020B0604020202020204" pitchFamily="34" charset="0"/>
                        </a:rPr>
                        <a:t>Background</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a:solidFill>
                            <a:schemeClr val="bg1"/>
                          </a:solidFill>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page 4</a:t>
                      </a:r>
                      <a:endParaRPr lang="en-GB" sz="1400" b="1" u="sng">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9449144"/>
                  </a:ext>
                </a:extLst>
              </a:tr>
              <a:tr h="288000">
                <a:tc>
                  <a:txBody>
                    <a:bodyPr/>
                    <a:lstStyle/>
                    <a:p>
                      <a:r>
                        <a:rPr lang="en-GB" sz="1400" b="1">
                          <a:solidFill>
                            <a:schemeClr val="bg1"/>
                          </a:solidFill>
                          <a:latin typeface="Arial" panose="020B0604020202020204" pitchFamily="34" charset="0"/>
                          <a:cs typeface="Arial" panose="020B0604020202020204" pitchFamily="34" charset="0"/>
                        </a:rPr>
                        <a:t>Methodology</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a:solidFill>
                            <a:schemeClr val="bg1"/>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page 5</a:t>
                      </a:r>
                      <a:endParaRPr lang="en-GB" sz="1400" b="1" u="sng">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8979111"/>
                  </a:ext>
                </a:extLst>
              </a:tr>
              <a:tr h="288000">
                <a:tc>
                  <a:txBody>
                    <a:bodyPr/>
                    <a:lstStyle/>
                    <a:p>
                      <a:r>
                        <a:rPr lang="en-GB" sz="1400" b="1">
                          <a:solidFill>
                            <a:schemeClr val="bg1"/>
                          </a:solidFill>
                          <a:latin typeface="Arial" panose="020B0604020202020204" pitchFamily="34" charset="0"/>
                          <a:cs typeface="Arial" panose="020B0604020202020204" pitchFamily="34" charset="0"/>
                        </a:rPr>
                        <a:t>Sample</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u="sng">
                          <a:solidFill>
                            <a:schemeClr val="bg1"/>
                          </a:solidFill>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page 6</a:t>
                      </a:r>
                      <a:endParaRPr lang="en-GB" sz="1400" b="1" u="sng">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06594278"/>
                  </a:ext>
                </a:extLst>
              </a:tr>
              <a:tr h="288000">
                <a:tc>
                  <a:txBody>
                    <a:bodyPr/>
                    <a:lstStyle/>
                    <a:p>
                      <a:r>
                        <a:rPr lang="en-GB" sz="1400" b="1">
                          <a:solidFill>
                            <a:schemeClr val="bg1"/>
                          </a:solidFill>
                          <a:latin typeface="Arial" panose="020B0604020202020204" pitchFamily="34" charset="0"/>
                          <a:cs typeface="Arial" panose="020B0604020202020204" pitchFamily="34" charset="0"/>
                        </a:rPr>
                        <a:t>Report contents and guidance</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a:solidFill>
                            <a:schemeClr val="bg1"/>
                          </a:solidFill>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page 7</a:t>
                      </a:r>
                      <a:endParaRPr lang="en-GB" sz="1400" b="1" u="sng">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4343523"/>
                  </a:ext>
                </a:extLst>
              </a:tr>
            </a:tbl>
          </a:graphicData>
        </a:graphic>
      </p:graphicFrame>
    </p:spTree>
    <p:extLst>
      <p:ext uri="{BB962C8B-B14F-4D97-AF65-F5344CB8AC3E}">
        <p14:creationId xmlns:p14="http://schemas.microsoft.com/office/powerpoint/2010/main" val="28355013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547651" y="167701"/>
            <a:ext cx="11357304" cy="1107996"/>
          </a:xfrm>
        </p:spPr>
        <p:txBody>
          <a:bodyPr vert="horz" wrap="square" anchor="t">
            <a:spAutoFit/>
          </a:bodyPr>
          <a:lstStyle/>
          <a:p>
            <a:pPr>
              <a:lnSpc>
                <a:spcPct val="100000"/>
              </a:lnSpc>
            </a:pPr>
            <a:r>
              <a:rPr lang="en-GB" sz="1800" b="1" spc="-30"/>
              <a:t>Respondents in Greater Manchester are more likely than the ONS GB average to be</a:t>
            </a:r>
            <a:r>
              <a:rPr lang="en-GB" sz="1800" b="1" spc="-30">
                <a:solidFill>
                  <a:srgbClr val="009690"/>
                </a:solidFill>
              </a:rPr>
              <a:t> using less energy in their home </a:t>
            </a:r>
            <a:r>
              <a:rPr lang="en-GB" sz="1800" b="1" spc="-30"/>
              <a:t>(59% vs 54%), </a:t>
            </a:r>
            <a:r>
              <a:rPr lang="en-GB" sz="1800" b="1" spc="-30">
                <a:solidFill>
                  <a:srgbClr val="009690"/>
                </a:solidFill>
              </a:rPr>
              <a:t>making energy efficient improvements </a:t>
            </a:r>
            <a:r>
              <a:rPr lang="en-GB" sz="1800" b="1" spc="-30"/>
              <a:t>(34% vs 25%),</a:t>
            </a:r>
            <a:r>
              <a:rPr lang="en-GB" sz="1800" b="1" spc="-30">
                <a:solidFill>
                  <a:srgbClr val="009690"/>
                </a:solidFill>
              </a:rPr>
              <a:t> using their savings</a:t>
            </a:r>
            <a:r>
              <a:rPr lang="en-GB" sz="1800" b="1" spc="-30"/>
              <a:t> (33% vs 25%), </a:t>
            </a:r>
            <a:r>
              <a:rPr lang="en-GB" sz="1800" b="1" spc="-30">
                <a:solidFill>
                  <a:srgbClr val="009690"/>
                </a:solidFill>
              </a:rPr>
              <a:t>using more credit </a:t>
            </a:r>
            <a:r>
              <a:rPr lang="en-GB" sz="1800" b="1" spc="-30"/>
              <a:t>(20% vs 16%) and </a:t>
            </a:r>
            <a:r>
              <a:rPr lang="en-GB" sz="1800" b="1" spc="-30">
                <a:solidFill>
                  <a:srgbClr val="009690"/>
                </a:solidFill>
              </a:rPr>
              <a:t>using support from charities </a:t>
            </a:r>
            <a:r>
              <a:rPr lang="en-GB" sz="1800" b="1" spc="-30"/>
              <a:t>(6% vs 2%), as a result of the rising cost of living</a:t>
            </a:r>
          </a:p>
        </p:txBody>
      </p:sp>
      <p:sp>
        <p:nvSpPr>
          <p:cNvPr id="17" name="TextBox 16">
            <a:extLst>
              <a:ext uri="{FF2B5EF4-FFF2-40B4-BE49-F238E27FC236}">
                <a16:creationId xmlns:a16="http://schemas.microsoft.com/office/drawing/2014/main" id="{9661472C-48B7-9692-EE3C-06C41D089764}"/>
              </a:ext>
            </a:extLst>
          </p:cNvPr>
          <p:cNvSpPr txBox="1"/>
          <p:nvPr/>
        </p:nvSpPr>
        <p:spPr>
          <a:xfrm>
            <a:off x="4225937" y="1217316"/>
            <a:ext cx="3740126" cy="307777"/>
          </a:xfrm>
          <a:prstGeom prst="rect">
            <a:avLst/>
          </a:prstGeom>
          <a:noFill/>
        </p:spPr>
        <p:txBody>
          <a:bodyPr wrap="none" rtlCol="0">
            <a:spAutoFit/>
          </a:bodyPr>
          <a:lstStyle/>
          <a:p>
            <a:r>
              <a:rPr lang="en-GB" sz="1400" b="1">
                <a:solidFill>
                  <a:srgbClr val="5C5B5A"/>
                </a:solidFill>
              </a:rPr>
              <a:t>Actions taken due to rise in cost of living*</a:t>
            </a:r>
          </a:p>
        </p:txBody>
      </p:sp>
      <p:graphicFrame>
        <p:nvGraphicFramePr>
          <p:cNvPr id="10" name="Chart Placeholder 9" descr="Bar chart showing actions taken due to the rise in cost of living. Main actions taken are spending less on non-essentials (65% in GM vs 63% for GB), using less energy in their home (59% in GM vs 54% GB), and shopping around more (51% in GM vs 48% GB).">
            <a:extLst>
              <a:ext uri="{FF2B5EF4-FFF2-40B4-BE49-F238E27FC236}">
                <a16:creationId xmlns:a16="http://schemas.microsoft.com/office/drawing/2014/main" id="{29AB2B8B-E5D2-424F-BA0A-EFE1DC7CD11D}"/>
              </a:ext>
            </a:extLst>
          </p:cNvPr>
          <p:cNvGraphicFramePr>
            <a:graphicFrameLocks/>
          </p:cNvGraphicFramePr>
          <p:nvPr>
            <p:extLst>
              <p:ext uri="{D42A27DB-BD31-4B8C-83A1-F6EECF244321}">
                <p14:modId xmlns:p14="http://schemas.microsoft.com/office/powerpoint/2010/main" val="448187197"/>
              </p:ext>
            </p:extLst>
          </p:nvPr>
        </p:nvGraphicFramePr>
        <p:xfrm>
          <a:off x="134310" y="1492469"/>
          <a:ext cx="10339725" cy="4473157"/>
        </p:xfrm>
        <a:graphic>
          <a:graphicData uri="http://schemas.openxmlformats.org/drawingml/2006/chart">
            <c:chart xmlns:c="http://schemas.openxmlformats.org/drawingml/2006/chart" xmlns:r="http://schemas.openxmlformats.org/officeDocument/2006/relationships" r:id="rId2"/>
          </a:graphicData>
        </a:graphic>
      </p:graphicFrame>
      <p:sp>
        <p:nvSpPr>
          <p:cNvPr id="23" name="Arrow: Down 22">
            <a:extLst>
              <a:ext uri="{FF2B5EF4-FFF2-40B4-BE49-F238E27FC236}">
                <a16:creationId xmlns:a16="http://schemas.microsoft.com/office/drawing/2014/main" id="{34171008-CB2E-586B-37EC-BF965ED9A4A6}"/>
              </a:ext>
              <a:ext uri="{C183D7F6-B498-43B3-948B-1728B52AA6E4}">
                <adec:decorative xmlns:adec="http://schemas.microsoft.com/office/drawing/2017/decorative" val="1"/>
              </a:ext>
            </a:extLst>
          </p:cNvPr>
          <p:cNvSpPr/>
          <p:nvPr/>
        </p:nvSpPr>
        <p:spPr>
          <a:xfrm rot="10800000">
            <a:off x="7337371" y="2116842"/>
            <a:ext cx="107317" cy="117642"/>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24" name="Arrow: Down 23">
            <a:extLst>
              <a:ext uri="{FF2B5EF4-FFF2-40B4-BE49-F238E27FC236}">
                <a16:creationId xmlns:a16="http://schemas.microsoft.com/office/drawing/2014/main" id="{459893D1-1DDA-82D7-B833-6CDC11FE1BEC}"/>
              </a:ext>
              <a:ext uri="{C183D7F6-B498-43B3-948B-1728B52AA6E4}">
                <adec:decorative xmlns:adec="http://schemas.microsoft.com/office/drawing/2017/decorative" val="1"/>
              </a:ext>
            </a:extLst>
          </p:cNvPr>
          <p:cNvSpPr/>
          <p:nvPr/>
        </p:nvSpPr>
        <p:spPr>
          <a:xfrm rot="10800000">
            <a:off x="6096000" y="4107278"/>
            <a:ext cx="107317" cy="117642"/>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25" name="Arrow: Down 24">
            <a:extLst>
              <a:ext uri="{FF2B5EF4-FFF2-40B4-BE49-F238E27FC236}">
                <a16:creationId xmlns:a16="http://schemas.microsoft.com/office/drawing/2014/main" id="{06532396-D3D7-98E8-C906-B9ABD41FE061}"/>
              </a:ext>
              <a:ext uri="{C183D7F6-B498-43B3-948B-1728B52AA6E4}">
                <adec:decorative xmlns:adec="http://schemas.microsoft.com/office/drawing/2017/decorative" val="1"/>
              </a:ext>
            </a:extLst>
          </p:cNvPr>
          <p:cNvSpPr/>
          <p:nvPr/>
        </p:nvSpPr>
        <p:spPr>
          <a:xfrm rot="10800000">
            <a:off x="6092271" y="4600557"/>
            <a:ext cx="107317" cy="117642"/>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26" name="Arrow: Down 25">
            <a:extLst>
              <a:ext uri="{FF2B5EF4-FFF2-40B4-BE49-F238E27FC236}">
                <a16:creationId xmlns:a16="http://schemas.microsoft.com/office/drawing/2014/main" id="{46EAC9B7-8496-45D9-8C68-9C8BC21DB9A5}"/>
              </a:ext>
              <a:ext uri="{C183D7F6-B498-43B3-948B-1728B52AA6E4}">
                <adec:decorative xmlns:adec="http://schemas.microsoft.com/office/drawing/2017/decorative" val="1"/>
              </a:ext>
            </a:extLst>
          </p:cNvPr>
          <p:cNvSpPr/>
          <p:nvPr/>
        </p:nvSpPr>
        <p:spPr>
          <a:xfrm rot="10800000">
            <a:off x="5459580" y="5103939"/>
            <a:ext cx="107317" cy="117642"/>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27" name="Arrow: Down 26">
            <a:extLst>
              <a:ext uri="{FF2B5EF4-FFF2-40B4-BE49-F238E27FC236}">
                <a16:creationId xmlns:a16="http://schemas.microsoft.com/office/drawing/2014/main" id="{BB91F4CA-A0BC-E9A4-020E-0184D56D759F}"/>
              </a:ext>
              <a:ext uri="{C183D7F6-B498-43B3-948B-1728B52AA6E4}">
                <adec:decorative xmlns:adec="http://schemas.microsoft.com/office/drawing/2017/decorative" val="1"/>
              </a:ext>
            </a:extLst>
          </p:cNvPr>
          <p:cNvSpPr/>
          <p:nvPr/>
        </p:nvSpPr>
        <p:spPr>
          <a:xfrm rot="10800000">
            <a:off x="4720671" y="5581863"/>
            <a:ext cx="107317" cy="117642"/>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graphicFrame>
        <p:nvGraphicFramePr>
          <p:cNvPr id="18" name="Chart Placeholder 9" descr="Bar chart showing actions taken due to the rise in cost of living. 29% are walking more to save money. 18% are checking they're benefitting from all the financial support they are eligible for. ">
            <a:extLst>
              <a:ext uri="{FF2B5EF4-FFF2-40B4-BE49-F238E27FC236}">
                <a16:creationId xmlns:a16="http://schemas.microsoft.com/office/drawing/2014/main" id="{032D26AC-09A0-0802-3458-D3A6282D1B13}"/>
              </a:ext>
            </a:extLst>
          </p:cNvPr>
          <p:cNvGraphicFramePr>
            <a:graphicFrameLocks/>
          </p:cNvGraphicFramePr>
          <p:nvPr>
            <p:extLst>
              <p:ext uri="{D42A27DB-BD31-4B8C-83A1-F6EECF244321}">
                <p14:modId xmlns:p14="http://schemas.microsoft.com/office/powerpoint/2010/main" val="862171112"/>
              </p:ext>
            </p:extLst>
          </p:nvPr>
        </p:nvGraphicFramePr>
        <p:xfrm>
          <a:off x="8260340" y="1400108"/>
          <a:ext cx="4427389" cy="3014876"/>
        </p:xfrm>
        <a:graphic>
          <a:graphicData uri="http://schemas.openxmlformats.org/drawingml/2006/chart">
            <c:chart xmlns:c="http://schemas.openxmlformats.org/drawingml/2006/chart" xmlns:r="http://schemas.openxmlformats.org/officeDocument/2006/relationships" r:id="rId3"/>
          </a:graphicData>
        </a:graphic>
      </p:graphicFrame>
      <p:sp>
        <p:nvSpPr>
          <p:cNvPr id="19" name="Rectangle 18">
            <a:extLst>
              <a:ext uri="{FF2B5EF4-FFF2-40B4-BE49-F238E27FC236}">
                <a16:creationId xmlns:a16="http://schemas.microsoft.com/office/drawing/2014/main" id="{3BBF9B3B-5E4E-014B-66B3-77FA691A738E}"/>
              </a:ext>
              <a:ext uri="{C183D7F6-B498-43B3-948B-1728B52AA6E4}">
                <adec:decorative xmlns:adec="http://schemas.microsoft.com/office/drawing/2017/decorative" val="1"/>
              </a:ext>
            </a:extLst>
          </p:cNvPr>
          <p:cNvSpPr/>
          <p:nvPr/>
        </p:nvSpPr>
        <p:spPr>
          <a:xfrm>
            <a:off x="8192655" y="1492469"/>
            <a:ext cx="3906951" cy="3199514"/>
          </a:xfrm>
          <a:prstGeom prst="rect">
            <a:avLst/>
          </a:prstGeom>
          <a:noFill/>
          <a:ln w="25400">
            <a:solidFill>
              <a:srgbClr val="33B0A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1" name="TextBox 20">
            <a:extLst>
              <a:ext uri="{FF2B5EF4-FFF2-40B4-BE49-F238E27FC236}">
                <a16:creationId xmlns:a16="http://schemas.microsoft.com/office/drawing/2014/main" id="{D2730EC9-D12B-CB0F-9854-CE5A58412674}"/>
              </a:ext>
            </a:extLst>
          </p:cNvPr>
          <p:cNvSpPr txBox="1"/>
          <p:nvPr/>
        </p:nvSpPr>
        <p:spPr>
          <a:xfrm>
            <a:off x="9492732" y="4433497"/>
            <a:ext cx="2661562"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33B0A6"/>
                </a:solidFill>
                <a:effectLst/>
                <a:uLnTx/>
                <a:uFillTx/>
                <a:latin typeface="Arial" panose="020B0604020202020204"/>
                <a:ea typeface="+mn-ea"/>
                <a:cs typeface="+mn-cs"/>
              </a:rPr>
              <a:t>Asked only in the Residents’ Tracker</a:t>
            </a:r>
          </a:p>
        </p:txBody>
      </p:sp>
      <p:grpSp>
        <p:nvGrpSpPr>
          <p:cNvPr id="4" name="Group 3" descr="Green and Red arrows to signify when a statistic is significantly higher or lower than the previous survey.">
            <a:extLst>
              <a:ext uri="{FF2B5EF4-FFF2-40B4-BE49-F238E27FC236}">
                <a16:creationId xmlns:a16="http://schemas.microsoft.com/office/drawing/2014/main" id="{FBA31253-A2D1-FBE4-EA92-4883C98BB0C8}"/>
              </a:ext>
            </a:extLst>
          </p:cNvPr>
          <p:cNvGrpSpPr/>
          <p:nvPr/>
        </p:nvGrpSpPr>
        <p:grpSpPr>
          <a:xfrm>
            <a:off x="469530" y="6064264"/>
            <a:ext cx="3927011" cy="276999"/>
            <a:chOff x="575408" y="5999738"/>
            <a:chExt cx="3927011" cy="276999"/>
          </a:xfrm>
        </p:grpSpPr>
        <p:sp>
          <p:nvSpPr>
            <p:cNvPr id="5" name="Arrow: Down 4">
              <a:extLst>
                <a:ext uri="{FF2B5EF4-FFF2-40B4-BE49-F238E27FC236}">
                  <a16:creationId xmlns:a16="http://schemas.microsoft.com/office/drawing/2014/main" id="{2E6DE2CD-0970-1756-12CB-7E788EF3A656}"/>
                </a:ext>
              </a:extLst>
            </p:cNvPr>
            <p:cNvSpPr/>
            <p:nvPr/>
          </p:nvSpPr>
          <p:spPr>
            <a:xfrm>
              <a:off x="807040" y="6040818"/>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6" name="Group 5">
              <a:extLst>
                <a:ext uri="{FF2B5EF4-FFF2-40B4-BE49-F238E27FC236}">
                  <a16:creationId xmlns:a16="http://schemas.microsoft.com/office/drawing/2014/main" id="{10229804-76BC-CE74-0A24-80F73D94E370}"/>
                </a:ext>
              </a:extLst>
            </p:cNvPr>
            <p:cNvGrpSpPr/>
            <p:nvPr/>
          </p:nvGrpSpPr>
          <p:grpSpPr>
            <a:xfrm>
              <a:off x="575408" y="5999738"/>
              <a:ext cx="3927011" cy="276999"/>
              <a:chOff x="520117" y="5798698"/>
              <a:chExt cx="3927011" cy="276999"/>
            </a:xfrm>
          </p:grpSpPr>
          <p:sp>
            <p:nvSpPr>
              <p:cNvPr id="7" name="Arrow: Down 6">
                <a:extLst>
                  <a:ext uri="{FF2B5EF4-FFF2-40B4-BE49-F238E27FC236}">
                    <a16:creationId xmlns:a16="http://schemas.microsoft.com/office/drawing/2014/main" id="{B501E888-0DF5-5EC6-8371-25131D85B597}"/>
                  </a:ext>
                </a:extLst>
              </p:cNvPr>
              <p:cNvSpPr/>
              <p:nvPr/>
            </p:nvSpPr>
            <p:spPr>
              <a:xfrm rot="10800000">
                <a:off x="520117" y="5838560"/>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8" name="TextBox 7">
                <a:extLst>
                  <a:ext uri="{FF2B5EF4-FFF2-40B4-BE49-F238E27FC236}">
                    <a16:creationId xmlns:a16="http://schemas.microsoft.com/office/drawing/2014/main" id="{FCCAF7FA-CC81-1A37-89F8-1107B1FBE829}"/>
                  </a:ext>
                </a:extLst>
              </p:cNvPr>
              <p:cNvSpPr txBox="1"/>
              <p:nvPr/>
            </p:nvSpPr>
            <p:spPr>
              <a:xfrm>
                <a:off x="884934" y="5798698"/>
                <a:ext cx="356219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Significantly higher/lower than the GB Benchmark</a:t>
                </a:r>
              </a:p>
            </p:txBody>
          </p:sp>
        </p:grpSp>
      </p:grpSp>
      <p:sp>
        <p:nvSpPr>
          <p:cNvPr id="11" name="Footer Placeholder 4">
            <a:extLst>
              <a:ext uri="{FF2B5EF4-FFF2-40B4-BE49-F238E27FC236}">
                <a16:creationId xmlns:a16="http://schemas.microsoft.com/office/drawing/2014/main" id="{F746DD38-3A24-4BB7-B45D-3D18E2D338AD}"/>
              </a:ext>
            </a:extLst>
          </p:cNvPr>
          <p:cNvSpPr txBox="1">
            <a:spLocks/>
          </p:cNvSpPr>
          <p:nvPr/>
        </p:nvSpPr>
        <p:spPr>
          <a:xfrm>
            <a:off x="372282" y="6341263"/>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CL7. Which of these, if any, are you doing because of the increases in the cost of living?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Unweighted base: Survey 4, 1636; Survey 5, 1470; Survey 6, 1767 (All respondents).</a:t>
            </a:r>
            <a:r>
              <a:rPr kumimoji="0" lang="en-GB"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ONS data, based on national fieldwork </a:t>
            </a:r>
            <a:r>
              <a:rPr lang="en-GB" sz="1000">
                <a:solidFill>
                  <a:srgbClr val="FFFFFF">
                    <a:lumMod val="50000"/>
                  </a:srgbClr>
                </a:solidFill>
                <a:latin typeface="Arial"/>
                <a:cs typeface="Arial" panose="020B0604020202020204" pitchFamily="34" charset="0"/>
              </a:rPr>
              <a:t>8</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 19 March 2023</a:t>
            </a:r>
            <a:endParaRPr kumimoji="0" lang="en-GB" sz="1000" b="0" i="0" u="none" strike="noStrike" kern="1200" cap="none" spc="0" normalizeH="0" baseline="0" noProof="0">
              <a:ln>
                <a:noFill/>
              </a:ln>
              <a:solidFill>
                <a:srgbClr val="FFFFFF">
                  <a:lumMod val="50000"/>
                </a:srgbClr>
              </a:solidFill>
              <a:effectLst/>
              <a:highlight>
                <a:srgbClr val="FFFF00"/>
              </a:highlight>
              <a:uLnTx/>
              <a:uFillTx/>
              <a:latin typeface="Arial"/>
              <a:ea typeface="+mn-ea"/>
              <a:cs typeface="Arial" panose="020B0604020202020204" pitchFamily="34" charset="0"/>
            </a:endParaRPr>
          </a:p>
        </p:txBody>
      </p:sp>
      <p:sp>
        <p:nvSpPr>
          <p:cNvPr id="20" name="Slide Number Placeholder 4">
            <a:extLst>
              <a:ext uri="{FF2B5EF4-FFF2-40B4-BE49-F238E27FC236}">
                <a16:creationId xmlns:a16="http://schemas.microsoft.com/office/drawing/2014/main" id="{E6E261CB-1C13-4C31-B8DB-D1530586103B}"/>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30</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8258504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586798" y="224248"/>
            <a:ext cx="11122601" cy="792832"/>
          </a:xfrm>
        </p:spPr>
        <p:txBody>
          <a:bodyPr>
            <a:noAutofit/>
          </a:bodyPr>
          <a:lstStyle/>
          <a:p>
            <a:r>
              <a:rPr lang="en-GB" sz="1800" b="1"/>
              <a:t>Significantly more respondents say they will not be able to </a:t>
            </a:r>
            <a:r>
              <a:rPr lang="en-GB" sz="1800" b="1">
                <a:solidFill>
                  <a:srgbClr val="009690"/>
                </a:solidFill>
              </a:rPr>
              <a:t>save money over the next 12 months </a:t>
            </a:r>
            <a:r>
              <a:rPr lang="en-GB" sz="1800" b="1"/>
              <a:t>(44%) than the GB average (41%). Greater Manchester respondents are less likely than the GB average to be able to </a:t>
            </a:r>
            <a:r>
              <a:rPr lang="en-GB" sz="1800" b="1">
                <a:solidFill>
                  <a:srgbClr val="009690"/>
                </a:solidFill>
              </a:rPr>
              <a:t>afford an unexpected expense of £850 </a:t>
            </a:r>
            <a:r>
              <a:rPr lang="en-GB" sz="1800" b="1"/>
              <a:t>(40% vs. 32% unable to afford)</a:t>
            </a:r>
          </a:p>
        </p:txBody>
      </p:sp>
      <p:sp>
        <p:nvSpPr>
          <p:cNvPr id="27" name="TextBox 26">
            <a:extLst>
              <a:ext uri="{FF2B5EF4-FFF2-40B4-BE49-F238E27FC236}">
                <a16:creationId xmlns:a16="http://schemas.microsoft.com/office/drawing/2014/main" id="{36B929D9-4160-46C3-9BFB-B86CF3BBF781}"/>
              </a:ext>
              <a:ext uri="{C183D7F6-B498-43B3-948B-1728B52AA6E4}">
                <adec:decorative xmlns:adec="http://schemas.microsoft.com/office/drawing/2017/decorative" val="0"/>
              </a:ext>
            </a:extLst>
          </p:cNvPr>
          <p:cNvSpPr txBox="1"/>
          <p:nvPr/>
        </p:nvSpPr>
        <p:spPr>
          <a:xfrm>
            <a:off x="1175839" y="1337540"/>
            <a:ext cx="4343071"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Will you be able to save money over the next 12 months?</a:t>
            </a:r>
          </a:p>
        </p:txBody>
      </p:sp>
      <p:graphicFrame>
        <p:nvGraphicFramePr>
          <p:cNvPr id="8" name="Chart 7" descr="Stacked bar chart showing proportion of respondents who think they will be able to save money in the next 12 months. 40% of Greater Manchester residents say they will be able to in March, compared to 38% of the GB average.">
            <a:extLst>
              <a:ext uri="{FF2B5EF4-FFF2-40B4-BE49-F238E27FC236}">
                <a16:creationId xmlns:a16="http://schemas.microsoft.com/office/drawing/2014/main" id="{D2DB5457-2BF7-6281-BF3C-B902CBA4D43D}"/>
              </a:ext>
            </a:extLst>
          </p:cNvPr>
          <p:cNvGraphicFramePr/>
          <p:nvPr>
            <p:extLst>
              <p:ext uri="{D42A27DB-BD31-4B8C-83A1-F6EECF244321}">
                <p14:modId xmlns:p14="http://schemas.microsoft.com/office/powerpoint/2010/main" val="1627951657"/>
              </p:ext>
            </p:extLst>
          </p:nvPr>
        </p:nvGraphicFramePr>
        <p:xfrm>
          <a:off x="155697" y="1917606"/>
          <a:ext cx="5853215" cy="4437972"/>
        </p:xfrm>
        <a:graphic>
          <a:graphicData uri="http://schemas.openxmlformats.org/drawingml/2006/chart">
            <c:chart xmlns:c="http://schemas.openxmlformats.org/drawingml/2006/chart" xmlns:r="http://schemas.openxmlformats.org/officeDocument/2006/relationships" r:id="rId3"/>
          </a:graphicData>
        </a:graphic>
      </p:graphicFrame>
      <p:sp>
        <p:nvSpPr>
          <p:cNvPr id="2" name="Arrow: Down 1">
            <a:extLst>
              <a:ext uri="{FF2B5EF4-FFF2-40B4-BE49-F238E27FC236}">
                <a16:creationId xmlns:a16="http://schemas.microsoft.com/office/drawing/2014/main" id="{A4C365A4-E20E-B637-E297-9CCAAB4344D0}"/>
              </a:ext>
              <a:ext uri="{C183D7F6-B498-43B3-948B-1728B52AA6E4}">
                <adec:decorative xmlns:adec="http://schemas.microsoft.com/office/drawing/2017/decorative" val="1"/>
              </a:ext>
            </a:extLst>
          </p:cNvPr>
          <p:cNvSpPr/>
          <p:nvPr/>
        </p:nvSpPr>
        <p:spPr>
          <a:xfrm rot="10800000">
            <a:off x="4559963" y="3921460"/>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16" name="Arrow: Down 15">
            <a:extLst>
              <a:ext uri="{FF2B5EF4-FFF2-40B4-BE49-F238E27FC236}">
                <a16:creationId xmlns:a16="http://schemas.microsoft.com/office/drawing/2014/main" id="{D534DEA0-3B4E-DAB4-155C-FBF3C82EAF74}"/>
              </a:ext>
              <a:ext uri="{C183D7F6-B498-43B3-948B-1728B52AA6E4}">
                <adec:decorative xmlns:adec="http://schemas.microsoft.com/office/drawing/2017/decorative" val="1"/>
              </a:ext>
            </a:extLst>
          </p:cNvPr>
          <p:cNvSpPr/>
          <p:nvPr/>
        </p:nvSpPr>
        <p:spPr>
          <a:xfrm>
            <a:off x="4559962" y="4885833"/>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cxnSp>
        <p:nvCxnSpPr>
          <p:cNvPr id="29" name="Straight Connector 28">
            <a:extLst>
              <a:ext uri="{FF2B5EF4-FFF2-40B4-BE49-F238E27FC236}">
                <a16:creationId xmlns:a16="http://schemas.microsoft.com/office/drawing/2014/main" id="{4F611E4E-D717-9EC6-07CF-7D8ACC6B0D56}"/>
              </a:ext>
              <a:ext uri="{C183D7F6-B498-43B3-948B-1728B52AA6E4}">
                <adec:decorative xmlns:adec="http://schemas.microsoft.com/office/drawing/2017/decorative" val="1"/>
              </a:ext>
            </a:extLst>
          </p:cNvPr>
          <p:cNvCxnSpPr>
            <a:cxnSpLocks/>
          </p:cNvCxnSpPr>
          <p:nvPr/>
        </p:nvCxnSpPr>
        <p:spPr>
          <a:xfrm>
            <a:off x="6096000" y="1351532"/>
            <a:ext cx="0" cy="4688068"/>
          </a:xfrm>
          <a:prstGeom prst="line">
            <a:avLst/>
          </a:prstGeom>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3F39FE5D-D15B-4104-A6F1-26AA6E6F4E88}"/>
              </a:ext>
              <a:ext uri="{C183D7F6-B498-43B3-948B-1728B52AA6E4}">
                <adec:decorative xmlns:adec="http://schemas.microsoft.com/office/drawing/2017/decorative" val="0"/>
              </a:ext>
            </a:extLst>
          </p:cNvPr>
          <p:cNvSpPr txBox="1"/>
          <p:nvPr/>
        </p:nvSpPr>
        <p:spPr>
          <a:xfrm>
            <a:off x="7065958" y="1351532"/>
            <a:ext cx="4343072"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Can you afford an unexpected but necessary expense of £850?</a:t>
            </a:r>
          </a:p>
        </p:txBody>
      </p:sp>
      <p:graphicFrame>
        <p:nvGraphicFramePr>
          <p:cNvPr id="12" name="Chart 11" descr="Stacked bar chart showing proportion of respondents who think they can afford an unexpected, but necessary, expense of £850. 49% of Greater Manchester residents say they would be able to afford this in March, compared to 55% of the GB average.">
            <a:extLst>
              <a:ext uri="{FF2B5EF4-FFF2-40B4-BE49-F238E27FC236}">
                <a16:creationId xmlns:a16="http://schemas.microsoft.com/office/drawing/2014/main" id="{1F3A1370-9CA5-E423-D409-F450E64402BB}"/>
              </a:ext>
            </a:extLst>
          </p:cNvPr>
          <p:cNvGraphicFramePr/>
          <p:nvPr>
            <p:extLst>
              <p:ext uri="{D42A27DB-BD31-4B8C-83A1-F6EECF244321}">
                <p14:modId xmlns:p14="http://schemas.microsoft.com/office/powerpoint/2010/main" val="3873465350"/>
              </p:ext>
            </p:extLst>
          </p:nvPr>
        </p:nvGraphicFramePr>
        <p:xfrm>
          <a:off x="6256603" y="1917606"/>
          <a:ext cx="5853215" cy="4437972"/>
        </p:xfrm>
        <a:graphic>
          <a:graphicData uri="http://schemas.openxmlformats.org/drawingml/2006/chart">
            <c:chart xmlns:c="http://schemas.openxmlformats.org/drawingml/2006/chart" xmlns:r="http://schemas.openxmlformats.org/officeDocument/2006/relationships" r:id="rId4"/>
          </a:graphicData>
        </a:graphic>
      </p:graphicFrame>
      <p:sp>
        <p:nvSpPr>
          <p:cNvPr id="17" name="Arrow: Down 16">
            <a:extLst>
              <a:ext uri="{FF2B5EF4-FFF2-40B4-BE49-F238E27FC236}">
                <a16:creationId xmlns:a16="http://schemas.microsoft.com/office/drawing/2014/main" id="{B8A42F9A-7777-8A94-DFE4-CD672ED914EA}"/>
              </a:ext>
              <a:ext uri="{C183D7F6-B498-43B3-948B-1728B52AA6E4}">
                <adec:decorative xmlns:adec="http://schemas.microsoft.com/office/drawing/2017/decorative" val="1"/>
              </a:ext>
            </a:extLst>
          </p:cNvPr>
          <p:cNvSpPr/>
          <p:nvPr/>
        </p:nvSpPr>
        <p:spPr>
          <a:xfrm>
            <a:off x="10553553" y="2740812"/>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8" name="Arrow: Down 17">
            <a:extLst>
              <a:ext uri="{FF2B5EF4-FFF2-40B4-BE49-F238E27FC236}">
                <a16:creationId xmlns:a16="http://schemas.microsoft.com/office/drawing/2014/main" id="{836876B3-A6B3-AF26-E280-B8668D37D2F9}"/>
              </a:ext>
              <a:ext uri="{C183D7F6-B498-43B3-948B-1728B52AA6E4}">
                <adec:decorative xmlns:adec="http://schemas.microsoft.com/office/drawing/2017/decorative" val="1"/>
              </a:ext>
            </a:extLst>
          </p:cNvPr>
          <p:cNvSpPr/>
          <p:nvPr/>
        </p:nvSpPr>
        <p:spPr>
          <a:xfrm rot="10800000">
            <a:off x="10548614" y="4166492"/>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19" name="Arrow: Down 18">
            <a:extLst>
              <a:ext uri="{FF2B5EF4-FFF2-40B4-BE49-F238E27FC236}">
                <a16:creationId xmlns:a16="http://schemas.microsoft.com/office/drawing/2014/main" id="{67501C2F-AF52-5222-267D-498DAEB281CF}"/>
              </a:ext>
              <a:ext uri="{C183D7F6-B498-43B3-948B-1728B52AA6E4}">
                <adec:decorative xmlns:adec="http://schemas.microsoft.com/office/drawing/2017/decorative" val="1"/>
              </a:ext>
            </a:extLst>
          </p:cNvPr>
          <p:cNvSpPr/>
          <p:nvPr/>
        </p:nvSpPr>
        <p:spPr>
          <a:xfrm>
            <a:off x="10544991" y="4978937"/>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3" name="Group 2" descr="Green and Red arrows to signify when a statistic is significantly higher or lower than the previous survey.">
            <a:extLst>
              <a:ext uri="{FF2B5EF4-FFF2-40B4-BE49-F238E27FC236}">
                <a16:creationId xmlns:a16="http://schemas.microsoft.com/office/drawing/2014/main" id="{6DF25471-F080-95AB-8900-5C499D25B261}"/>
              </a:ext>
            </a:extLst>
          </p:cNvPr>
          <p:cNvGrpSpPr/>
          <p:nvPr/>
        </p:nvGrpSpPr>
        <p:grpSpPr>
          <a:xfrm>
            <a:off x="8109292" y="5938437"/>
            <a:ext cx="3927011" cy="276999"/>
            <a:chOff x="575408" y="5999738"/>
            <a:chExt cx="3927011" cy="276999"/>
          </a:xfrm>
        </p:grpSpPr>
        <p:sp>
          <p:nvSpPr>
            <p:cNvPr id="6" name="Arrow: Down 5">
              <a:extLst>
                <a:ext uri="{FF2B5EF4-FFF2-40B4-BE49-F238E27FC236}">
                  <a16:creationId xmlns:a16="http://schemas.microsoft.com/office/drawing/2014/main" id="{CC9047B6-6920-1C2F-6F0B-6BD4EDDC41E2}"/>
                </a:ext>
              </a:extLst>
            </p:cNvPr>
            <p:cNvSpPr/>
            <p:nvPr/>
          </p:nvSpPr>
          <p:spPr>
            <a:xfrm>
              <a:off x="807040" y="6040818"/>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7" name="Group 6">
              <a:extLst>
                <a:ext uri="{FF2B5EF4-FFF2-40B4-BE49-F238E27FC236}">
                  <a16:creationId xmlns:a16="http://schemas.microsoft.com/office/drawing/2014/main" id="{247272D9-48AC-88CD-5521-D540F8924252}"/>
                </a:ext>
              </a:extLst>
            </p:cNvPr>
            <p:cNvGrpSpPr/>
            <p:nvPr/>
          </p:nvGrpSpPr>
          <p:grpSpPr>
            <a:xfrm>
              <a:off x="575408" y="5999738"/>
              <a:ext cx="3927011" cy="276999"/>
              <a:chOff x="520117" y="5798698"/>
              <a:chExt cx="3927011" cy="276999"/>
            </a:xfrm>
          </p:grpSpPr>
          <p:sp>
            <p:nvSpPr>
              <p:cNvPr id="13" name="Arrow: Down 12">
                <a:extLst>
                  <a:ext uri="{FF2B5EF4-FFF2-40B4-BE49-F238E27FC236}">
                    <a16:creationId xmlns:a16="http://schemas.microsoft.com/office/drawing/2014/main" id="{3D4BFD4C-0D90-F59D-F223-74A0A006EF98}"/>
                  </a:ext>
                </a:extLst>
              </p:cNvPr>
              <p:cNvSpPr/>
              <p:nvPr/>
            </p:nvSpPr>
            <p:spPr>
              <a:xfrm rot="10800000">
                <a:off x="520117" y="5838560"/>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14" name="TextBox 13">
                <a:extLst>
                  <a:ext uri="{FF2B5EF4-FFF2-40B4-BE49-F238E27FC236}">
                    <a16:creationId xmlns:a16="http://schemas.microsoft.com/office/drawing/2014/main" id="{68E81484-024E-A3AA-302B-03DF196811AD}"/>
                  </a:ext>
                </a:extLst>
              </p:cNvPr>
              <p:cNvSpPr txBox="1"/>
              <p:nvPr/>
            </p:nvSpPr>
            <p:spPr>
              <a:xfrm>
                <a:off x="884934" y="5798698"/>
                <a:ext cx="356219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Significantly higher/lower than the GB Benchmark</a:t>
                </a:r>
              </a:p>
            </p:txBody>
          </p:sp>
        </p:grpSp>
      </p:grpSp>
      <p:sp>
        <p:nvSpPr>
          <p:cNvPr id="11" name="Footer Placeholder 4">
            <a:extLst>
              <a:ext uri="{FF2B5EF4-FFF2-40B4-BE49-F238E27FC236}">
                <a16:creationId xmlns:a16="http://schemas.microsoft.com/office/drawing/2014/main" id="{4CE35C92-2B85-4A92-A8E4-951AE7DE3D96}"/>
              </a:ext>
            </a:extLst>
          </p:cNvPr>
          <p:cNvSpPr txBox="1">
            <a:spLocks/>
          </p:cNvSpPr>
          <p:nvPr/>
        </p:nvSpPr>
        <p:spPr>
          <a:xfrm>
            <a:off x="372282" y="6350623"/>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CL1. In view of the general economic situation, do you think you will be able to save any money in the next 12 months? CL2. Could your household afford to pay an unexpected, but necessary, expense of £850? Unweighted base: Survey 3, 1677; Survey 4, 1636; Survey 5, 1470; Survey 6, 1767 (All respondents).</a:t>
            </a:r>
            <a:r>
              <a:rPr kumimoji="0" lang="en-GB"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ONS data, based on national fieldwork </a:t>
            </a:r>
            <a:r>
              <a:rPr lang="en-GB" sz="1000">
                <a:solidFill>
                  <a:srgbClr val="FFFFFF">
                    <a:lumMod val="50000"/>
                  </a:srgbClr>
                </a:solidFill>
                <a:latin typeface="Arial"/>
                <a:cs typeface="Arial" panose="020B0604020202020204" pitchFamily="34" charset="0"/>
              </a:rPr>
              <a:t>8</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 19 March 2023</a:t>
            </a:r>
          </a:p>
        </p:txBody>
      </p:sp>
      <p:sp>
        <p:nvSpPr>
          <p:cNvPr id="21" name="Slide Number Placeholder 4">
            <a:extLst>
              <a:ext uri="{FF2B5EF4-FFF2-40B4-BE49-F238E27FC236}">
                <a16:creationId xmlns:a16="http://schemas.microsoft.com/office/drawing/2014/main" id="{B1F361A2-FC4E-452C-BD05-1B49C380CF76}"/>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31</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7287957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405015" y="261902"/>
            <a:ext cx="11304385" cy="720945"/>
          </a:xfrm>
        </p:spPr>
        <p:txBody>
          <a:bodyPr anchor="t">
            <a:noAutofit/>
          </a:bodyPr>
          <a:lstStyle/>
          <a:p>
            <a:r>
              <a:rPr lang="en-GB" sz="1800" b="1"/>
              <a:t>Over half (55%) say they have </a:t>
            </a:r>
            <a:r>
              <a:rPr lang="en-GB" sz="1800" b="1">
                <a:solidFill>
                  <a:srgbClr val="009690"/>
                </a:solidFill>
              </a:rPr>
              <a:t>difficulty affording energy costs</a:t>
            </a:r>
            <a:r>
              <a:rPr lang="en-GB" sz="1800" b="1"/>
              <a:t>, significantly higher than the GB average (49%). Disabled respondents, those with first language other than English and those who are financially vulnerable are significantly more likely to find energy costs difficult.</a:t>
            </a:r>
            <a:endParaRPr lang="en-GB" sz="1800" b="1">
              <a:solidFill>
                <a:srgbClr val="009690"/>
              </a:solidFill>
            </a:endParaRPr>
          </a:p>
        </p:txBody>
      </p:sp>
      <p:sp>
        <p:nvSpPr>
          <p:cNvPr id="22" name="Text Placeholder 4">
            <a:extLst>
              <a:ext uri="{FF2B5EF4-FFF2-40B4-BE49-F238E27FC236}">
                <a16:creationId xmlns:a16="http://schemas.microsoft.com/office/drawing/2014/main" id="{222BEAFA-68FF-41DA-A48D-364CA6B82846}"/>
              </a:ext>
            </a:extLst>
          </p:cNvPr>
          <p:cNvSpPr txBox="1">
            <a:spLocks/>
          </p:cNvSpPr>
          <p:nvPr/>
        </p:nvSpPr>
        <p:spPr>
          <a:xfrm>
            <a:off x="1097883" y="1181303"/>
            <a:ext cx="4672602" cy="215444"/>
          </a:xfrm>
          <a:prstGeom prst="rect">
            <a:avLst/>
          </a:prstGeom>
          <a:noFill/>
        </p:spPr>
        <p:txBody>
          <a:bodyPr wrap="square" lIns="0" tIns="0" rIns="0" bIns="0" rtlCol="0">
            <a:sp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rgbClr val="5C5B5A"/>
                </a:solidFill>
                <a:effectLst/>
                <a:uLnTx/>
                <a:uFillTx/>
                <a:latin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Ease of affording energy costs</a:t>
            </a:r>
          </a:p>
        </p:txBody>
      </p:sp>
      <p:graphicFrame>
        <p:nvGraphicFramePr>
          <p:cNvPr id="6" name="Chart 5" descr="100% stacked column chart showing ease of affording energy costs. 55% say they find it difficult to afford their energy costs, compared to the GB average of 49%.">
            <a:extLst>
              <a:ext uri="{FF2B5EF4-FFF2-40B4-BE49-F238E27FC236}">
                <a16:creationId xmlns:a16="http://schemas.microsoft.com/office/drawing/2014/main" id="{66EBAD9B-54D3-439E-AD46-6C7678FA2AA6}"/>
              </a:ext>
            </a:extLst>
          </p:cNvPr>
          <p:cNvGraphicFramePr/>
          <p:nvPr>
            <p:extLst>
              <p:ext uri="{D42A27DB-BD31-4B8C-83A1-F6EECF244321}">
                <p14:modId xmlns:p14="http://schemas.microsoft.com/office/powerpoint/2010/main" val="2996773296"/>
              </p:ext>
            </p:extLst>
          </p:nvPr>
        </p:nvGraphicFramePr>
        <p:xfrm>
          <a:off x="279776" y="1501629"/>
          <a:ext cx="6291269" cy="4635338"/>
        </p:xfrm>
        <a:graphic>
          <a:graphicData uri="http://schemas.openxmlformats.org/drawingml/2006/chart">
            <c:chart xmlns:c="http://schemas.openxmlformats.org/drawingml/2006/chart" xmlns:r="http://schemas.openxmlformats.org/officeDocument/2006/relationships" r:id="rId3"/>
          </a:graphicData>
        </a:graphic>
      </p:graphicFrame>
      <p:sp>
        <p:nvSpPr>
          <p:cNvPr id="17" name="Right Brace 16" descr="Arrow showing in total, 30% are worried about coronavirus.">
            <a:extLst>
              <a:ext uri="{FF2B5EF4-FFF2-40B4-BE49-F238E27FC236}">
                <a16:creationId xmlns:a16="http://schemas.microsoft.com/office/drawing/2014/main" id="{5C90D8B2-D3CA-061B-FDA2-ACA77D873BC5}"/>
              </a:ext>
              <a:ext uri="{C183D7F6-B498-43B3-948B-1728B52AA6E4}">
                <adec:decorative xmlns:adec="http://schemas.microsoft.com/office/drawing/2017/decorative" val="1"/>
              </a:ext>
            </a:extLst>
          </p:cNvPr>
          <p:cNvSpPr/>
          <p:nvPr/>
        </p:nvSpPr>
        <p:spPr>
          <a:xfrm>
            <a:off x="1250025" y="2715446"/>
            <a:ext cx="193566" cy="1785534"/>
          </a:xfrm>
          <a:prstGeom prst="rightBrace">
            <a:avLst>
              <a:gd name="adj1" fmla="val 28487"/>
              <a:gd name="adj2" fmla="val 49688"/>
            </a:avLst>
          </a:prstGeom>
          <a:ln w="19050">
            <a:solidFill>
              <a:srgbClr val="FA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F5F"/>
              </a:solidFill>
              <a:effectLst/>
              <a:uLnTx/>
              <a:uFillTx/>
              <a:latin typeface="Arial"/>
              <a:ea typeface="+mn-ea"/>
              <a:cs typeface="+mn-cs"/>
            </a:endParaRPr>
          </a:p>
        </p:txBody>
      </p:sp>
      <p:sp>
        <p:nvSpPr>
          <p:cNvPr id="16" name="TextBox 15">
            <a:extLst>
              <a:ext uri="{FF2B5EF4-FFF2-40B4-BE49-F238E27FC236}">
                <a16:creationId xmlns:a16="http://schemas.microsoft.com/office/drawing/2014/main" id="{F4C0D910-6137-D818-8CEB-DDCB27640E82}"/>
              </a:ext>
              <a:ext uri="{C183D7F6-B498-43B3-948B-1728B52AA6E4}">
                <adec:decorative xmlns:adec="http://schemas.microsoft.com/office/drawing/2017/decorative" val="1"/>
              </a:ext>
            </a:extLst>
          </p:cNvPr>
          <p:cNvSpPr txBox="1"/>
          <p:nvPr/>
        </p:nvSpPr>
        <p:spPr>
          <a:xfrm>
            <a:off x="1445424" y="3484325"/>
            <a:ext cx="359073"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C5B5A"/>
                </a:solidFill>
                <a:effectLst/>
                <a:uLnTx/>
                <a:uFillTx/>
                <a:latin typeface="Arial"/>
                <a:ea typeface="+mn-ea"/>
                <a:cs typeface="+mn-cs"/>
              </a:rPr>
              <a:t>56%</a:t>
            </a:r>
          </a:p>
        </p:txBody>
      </p:sp>
      <p:sp>
        <p:nvSpPr>
          <p:cNvPr id="5" name="Right Brace 4" descr="Arrow showing in total, 30% are worried about coronavirus.">
            <a:extLst>
              <a:ext uri="{FF2B5EF4-FFF2-40B4-BE49-F238E27FC236}">
                <a16:creationId xmlns:a16="http://schemas.microsoft.com/office/drawing/2014/main" id="{5B2DD95F-DF82-FB42-4B80-209B5899A9D4}"/>
              </a:ext>
              <a:ext uri="{C183D7F6-B498-43B3-948B-1728B52AA6E4}">
                <adec:decorative xmlns:adec="http://schemas.microsoft.com/office/drawing/2017/decorative" val="1"/>
              </a:ext>
            </a:extLst>
          </p:cNvPr>
          <p:cNvSpPr/>
          <p:nvPr/>
        </p:nvSpPr>
        <p:spPr>
          <a:xfrm>
            <a:off x="2492578" y="2790308"/>
            <a:ext cx="193566" cy="1785534"/>
          </a:xfrm>
          <a:prstGeom prst="rightBrace">
            <a:avLst>
              <a:gd name="adj1" fmla="val 28487"/>
              <a:gd name="adj2" fmla="val 49688"/>
            </a:avLst>
          </a:prstGeom>
          <a:ln w="19050">
            <a:solidFill>
              <a:srgbClr val="FA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F5F"/>
              </a:solidFill>
              <a:effectLst/>
              <a:uLnTx/>
              <a:uFillTx/>
              <a:latin typeface="Arial"/>
              <a:ea typeface="+mn-ea"/>
              <a:cs typeface="+mn-cs"/>
            </a:endParaRPr>
          </a:p>
        </p:txBody>
      </p:sp>
      <p:sp>
        <p:nvSpPr>
          <p:cNvPr id="10" name="TextBox 9">
            <a:extLst>
              <a:ext uri="{FF2B5EF4-FFF2-40B4-BE49-F238E27FC236}">
                <a16:creationId xmlns:a16="http://schemas.microsoft.com/office/drawing/2014/main" id="{F8F2D217-B870-8B96-0186-B554225106C6}"/>
              </a:ext>
              <a:ext uri="{C183D7F6-B498-43B3-948B-1728B52AA6E4}">
                <adec:decorative xmlns:adec="http://schemas.microsoft.com/office/drawing/2017/decorative" val="1"/>
              </a:ext>
            </a:extLst>
          </p:cNvPr>
          <p:cNvSpPr txBox="1"/>
          <p:nvPr/>
        </p:nvSpPr>
        <p:spPr>
          <a:xfrm>
            <a:off x="2714085" y="3576247"/>
            <a:ext cx="359073"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C5B5A"/>
                </a:solidFill>
                <a:effectLst/>
                <a:uLnTx/>
                <a:uFillTx/>
                <a:latin typeface="Arial"/>
                <a:ea typeface="+mn-ea"/>
                <a:cs typeface="+mn-cs"/>
              </a:rPr>
              <a:t>57%</a:t>
            </a:r>
          </a:p>
        </p:txBody>
      </p:sp>
      <p:sp>
        <p:nvSpPr>
          <p:cNvPr id="9" name="Right Brace 8" descr="Arrow showing in total, 30% are worried about coronavirus.">
            <a:extLst>
              <a:ext uri="{FF2B5EF4-FFF2-40B4-BE49-F238E27FC236}">
                <a16:creationId xmlns:a16="http://schemas.microsoft.com/office/drawing/2014/main" id="{63E23543-66C4-95BC-3CCB-E5208413BE63}"/>
              </a:ext>
              <a:ext uri="{C183D7F6-B498-43B3-948B-1728B52AA6E4}">
                <adec:decorative xmlns:adec="http://schemas.microsoft.com/office/drawing/2017/decorative" val="1"/>
              </a:ext>
            </a:extLst>
          </p:cNvPr>
          <p:cNvSpPr/>
          <p:nvPr/>
        </p:nvSpPr>
        <p:spPr>
          <a:xfrm>
            <a:off x="3755875" y="2926531"/>
            <a:ext cx="193566" cy="1705850"/>
          </a:xfrm>
          <a:prstGeom prst="rightBrace">
            <a:avLst>
              <a:gd name="adj1" fmla="val 28487"/>
              <a:gd name="adj2" fmla="val 49688"/>
            </a:avLst>
          </a:prstGeom>
          <a:ln w="19050">
            <a:solidFill>
              <a:srgbClr val="FA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F5F"/>
              </a:solidFill>
              <a:effectLst/>
              <a:uLnTx/>
              <a:uFillTx/>
              <a:latin typeface="Arial"/>
              <a:ea typeface="+mn-ea"/>
              <a:cs typeface="+mn-cs"/>
            </a:endParaRPr>
          </a:p>
        </p:txBody>
      </p:sp>
      <p:sp>
        <p:nvSpPr>
          <p:cNvPr id="28" name="TextBox 27">
            <a:extLst>
              <a:ext uri="{FF2B5EF4-FFF2-40B4-BE49-F238E27FC236}">
                <a16:creationId xmlns:a16="http://schemas.microsoft.com/office/drawing/2014/main" id="{00C99538-2DCB-93AA-BF70-30490C911EEE}"/>
              </a:ext>
              <a:ext uri="{C183D7F6-B498-43B3-948B-1728B52AA6E4}">
                <adec:decorative xmlns:adec="http://schemas.microsoft.com/office/drawing/2017/decorative" val="1"/>
              </a:ext>
            </a:extLst>
          </p:cNvPr>
          <p:cNvSpPr txBox="1"/>
          <p:nvPr/>
        </p:nvSpPr>
        <p:spPr>
          <a:xfrm>
            <a:off x="3958319" y="3665184"/>
            <a:ext cx="359073"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C5B5A"/>
                </a:solidFill>
                <a:effectLst/>
                <a:uLnTx/>
                <a:uFillTx/>
                <a:latin typeface="Arial"/>
                <a:ea typeface="+mn-ea"/>
                <a:cs typeface="+mn-cs"/>
              </a:rPr>
              <a:t>53%</a:t>
            </a:r>
          </a:p>
        </p:txBody>
      </p:sp>
      <p:sp>
        <p:nvSpPr>
          <p:cNvPr id="12" name="Right Brace 11" descr="Arrow showing in total, 30% are worried about coronavirus.">
            <a:extLst>
              <a:ext uri="{FF2B5EF4-FFF2-40B4-BE49-F238E27FC236}">
                <a16:creationId xmlns:a16="http://schemas.microsoft.com/office/drawing/2014/main" id="{1756EF45-5E2B-D18C-D01C-52EAC081BCFF}"/>
              </a:ext>
              <a:ext uri="{C183D7F6-B498-43B3-948B-1728B52AA6E4}">
                <adec:decorative xmlns:adec="http://schemas.microsoft.com/office/drawing/2017/decorative" val="1"/>
              </a:ext>
            </a:extLst>
          </p:cNvPr>
          <p:cNvSpPr/>
          <p:nvPr/>
        </p:nvSpPr>
        <p:spPr>
          <a:xfrm>
            <a:off x="5001416" y="2830149"/>
            <a:ext cx="159391" cy="1802231"/>
          </a:xfrm>
          <a:prstGeom prst="rightBrace">
            <a:avLst>
              <a:gd name="adj1" fmla="val 28487"/>
              <a:gd name="adj2" fmla="val 49688"/>
            </a:avLst>
          </a:prstGeom>
          <a:ln w="19050">
            <a:solidFill>
              <a:srgbClr val="FA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F5F"/>
              </a:solidFill>
              <a:effectLst/>
              <a:uLnTx/>
              <a:uFillTx/>
              <a:latin typeface="Arial"/>
              <a:ea typeface="+mn-ea"/>
              <a:cs typeface="+mn-cs"/>
            </a:endParaRPr>
          </a:p>
        </p:txBody>
      </p:sp>
      <p:sp>
        <p:nvSpPr>
          <p:cNvPr id="18" name="TextBox 17">
            <a:extLst>
              <a:ext uri="{FF2B5EF4-FFF2-40B4-BE49-F238E27FC236}">
                <a16:creationId xmlns:a16="http://schemas.microsoft.com/office/drawing/2014/main" id="{3B0E9D10-A3C9-37D2-B94C-7B574619517C}"/>
              </a:ext>
              <a:ext uri="{C183D7F6-B498-43B3-948B-1728B52AA6E4}">
                <adec:decorative xmlns:adec="http://schemas.microsoft.com/office/drawing/2017/decorative" val="1"/>
              </a:ext>
            </a:extLst>
          </p:cNvPr>
          <p:cNvSpPr txBox="1"/>
          <p:nvPr/>
        </p:nvSpPr>
        <p:spPr>
          <a:xfrm>
            <a:off x="5160758" y="3611949"/>
            <a:ext cx="359073"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C5B5A"/>
                </a:solidFill>
                <a:effectLst/>
                <a:uLnTx/>
                <a:uFillTx/>
                <a:latin typeface="Arial"/>
                <a:ea typeface="+mn-ea"/>
                <a:cs typeface="+mn-cs"/>
              </a:rPr>
              <a:t>55%</a:t>
            </a:r>
          </a:p>
        </p:txBody>
      </p:sp>
      <p:sp>
        <p:nvSpPr>
          <p:cNvPr id="27" name="Arrow: Down 26">
            <a:extLst>
              <a:ext uri="{FF2B5EF4-FFF2-40B4-BE49-F238E27FC236}">
                <a16:creationId xmlns:a16="http://schemas.microsoft.com/office/drawing/2014/main" id="{A32F4210-38BE-B3A8-BF0E-66E4451BDB40}"/>
              </a:ext>
              <a:ext uri="{C183D7F6-B498-43B3-948B-1728B52AA6E4}">
                <adec:decorative xmlns:adec="http://schemas.microsoft.com/office/drawing/2017/decorative" val="1"/>
              </a:ext>
            </a:extLst>
          </p:cNvPr>
          <p:cNvSpPr/>
          <p:nvPr/>
        </p:nvSpPr>
        <p:spPr>
          <a:xfrm rot="10800000">
            <a:off x="5484568" y="3622439"/>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29" name="Right Brace 28" descr="Arrow showing in total, 30% are worried about coronavirus.">
            <a:extLst>
              <a:ext uri="{FF2B5EF4-FFF2-40B4-BE49-F238E27FC236}">
                <a16:creationId xmlns:a16="http://schemas.microsoft.com/office/drawing/2014/main" id="{D38571B4-C1FC-612D-522A-20FE027EDF12}"/>
              </a:ext>
              <a:ext uri="{C183D7F6-B498-43B3-948B-1728B52AA6E4}">
                <adec:decorative xmlns:adec="http://schemas.microsoft.com/office/drawing/2017/decorative" val="1"/>
              </a:ext>
            </a:extLst>
          </p:cNvPr>
          <p:cNvSpPr/>
          <p:nvPr/>
        </p:nvSpPr>
        <p:spPr>
          <a:xfrm>
            <a:off x="6242888" y="2919981"/>
            <a:ext cx="159391" cy="1580999"/>
          </a:xfrm>
          <a:prstGeom prst="rightBrace">
            <a:avLst>
              <a:gd name="adj1" fmla="val 28487"/>
              <a:gd name="adj2" fmla="val 49688"/>
            </a:avLst>
          </a:prstGeom>
          <a:ln w="19050">
            <a:solidFill>
              <a:srgbClr val="FA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F5F"/>
              </a:solidFill>
              <a:effectLst/>
              <a:uLnTx/>
              <a:uFillTx/>
              <a:latin typeface="Arial"/>
              <a:ea typeface="+mn-ea"/>
              <a:cs typeface="+mn-cs"/>
            </a:endParaRPr>
          </a:p>
        </p:txBody>
      </p:sp>
      <p:sp>
        <p:nvSpPr>
          <p:cNvPr id="30" name="TextBox 29">
            <a:extLst>
              <a:ext uri="{FF2B5EF4-FFF2-40B4-BE49-F238E27FC236}">
                <a16:creationId xmlns:a16="http://schemas.microsoft.com/office/drawing/2014/main" id="{FF70D53B-1AF6-1AF0-37B2-227D66D380DF}"/>
              </a:ext>
              <a:ext uri="{C183D7F6-B498-43B3-948B-1728B52AA6E4}">
                <adec:decorative xmlns:adec="http://schemas.microsoft.com/office/drawing/2017/decorative" val="1"/>
              </a:ext>
            </a:extLst>
          </p:cNvPr>
          <p:cNvSpPr txBox="1"/>
          <p:nvPr/>
        </p:nvSpPr>
        <p:spPr>
          <a:xfrm>
            <a:off x="6421653" y="3579994"/>
            <a:ext cx="359073"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C5B5A"/>
                </a:solidFill>
                <a:effectLst/>
                <a:uLnTx/>
                <a:uFillTx/>
                <a:latin typeface="Arial"/>
                <a:ea typeface="+mn-ea"/>
                <a:cs typeface="+mn-cs"/>
              </a:rPr>
              <a:t>49%</a:t>
            </a:r>
          </a:p>
        </p:txBody>
      </p:sp>
      <p:sp>
        <p:nvSpPr>
          <p:cNvPr id="20" name="Arrow: Down 19">
            <a:extLst>
              <a:ext uri="{FF2B5EF4-FFF2-40B4-BE49-F238E27FC236}">
                <a16:creationId xmlns:a16="http://schemas.microsoft.com/office/drawing/2014/main" id="{494F29FB-5726-2E20-2C4B-E4B344701C59}"/>
              </a:ext>
              <a:ext uri="{C183D7F6-B498-43B3-948B-1728B52AA6E4}">
                <adec:decorative xmlns:adec="http://schemas.microsoft.com/office/drawing/2017/decorative" val="1"/>
              </a:ext>
            </a:extLst>
          </p:cNvPr>
          <p:cNvSpPr/>
          <p:nvPr/>
        </p:nvSpPr>
        <p:spPr>
          <a:xfrm>
            <a:off x="4842025" y="2233948"/>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1" name="Arrow: Down 20">
            <a:extLst>
              <a:ext uri="{FF2B5EF4-FFF2-40B4-BE49-F238E27FC236}">
                <a16:creationId xmlns:a16="http://schemas.microsoft.com/office/drawing/2014/main" id="{A19A4D66-E258-3590-D00D-959A1FC1C3BD}"/>
              </a:ext>
              <a:ext uri="{C183D7F6-B498-43B3-948B-1728B52AA6E4}">
                <adec:decorative xmlns:adec="http://schemas.microsoft.com/office/drawing/2017/decorative" val="1"/>
              </a:ext>
            </a:extLst>
          </p:cNvPr>
          <p:cNvSpPr/>
          <p:nvPr/>
        </p:nvSpPr>
        <p:spPr>
          <a:xfrm rot="10800000">
            <a:off x="4836852" y="3345641"/>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23" name="Arrow: Down 22">
            <a:extLst>
              <a:ext uri="{FF2B5EF4-FFF2-40B4-BE49-F238E27FC236}">
                <a16:creationId xmlns:a16="http://schemas.microsoft.com/office/drawing/2014/main" id="{516499B4-B2AC-51BF-C36A-B62A2028C315}"/>
              </a:ext>
              <a:ext uri="{C183D7F6-B498-43B3-948B-1728B52AA6E4}">
                <adec:decorative xmlns:adec="http://schemas.microsoft.com/office/drawing/2017/decorative" val="1"/>
              </a:ext>
            </a:extLst>
          </p:cNvPr>
          <p:cNvSpPr/>
          <p:nvPr/>
        </p:nvSpPr>
        <p:spPr>
          <a:xfrm rot="10800000">
            <a:off x="4859781" y="4255082"/>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24" name="Arrow: Down 23">
            <a:extLst>
              <a:ext uri="{FF2B5EF4-FFF2-40B4-BE49-F238E27FC236}">
                <a16:creationId xmlns:a16="http://schemas.microsoft.com/office/drawing/2014/main" id="{7E9D4404-8D03-F329-6AA7-277AA4C533F9}"/>
              </a:ext>
              <a:ext uri="{C183D7F6-B498-43B3-948B-1728B52AA6E4}">
                <adec:decorative xmlns:adec="http://schemas.microsoft.com/office/drawing/2017/decorative" val="1"/>
              </a:ext>
            </a:extLst>
          </p:cNvPr>
          <p:cNvSpPr/>
          <p:nvPr/>
        </p:nvSpPr>
        <p:spPr>
          <a:xfrm>
            <a:off x="4835308" y="4575842"/>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7" name="Group 6" descr="Green and Red arrows to signify when a statistic is significantly higher or lower than the previous survey.">
            <a:extLst>
              <a:ext uri="{FF2B5EF4-FFF2-40B4-BE49-F238E27FC236}">
                <a16:creationId xmlns:a16="http://schemas.microsoft.com/office/drawing/2014/main" id="{271E232F-D14C-65CD-8E55-BCEEE8C1EA44}"/>
              </a:ext>
            </a:extLst>
          </p:cNvPr>
          <p:cNvGrpSpPr/>
          <p:nvPr/>
        </p:nvGrpSpPr>
        <p:grpSpPr>
          <a:xfrm>
            <a:off x="643247" y="5941707"/>
            <a:ext cx="3858995" cy="276999"/>
            <a:chOff x="643424" y="5999738"/>
            <a:chExt cx="3858995" cy="276999"/>
          </a:xfrm>
        </p:grpSpPr>
        <p:sp>
          <p:nvSpPr>
            <p:cNvPr id="8" name="Arrow: Down 7">
              <a:extLst>
                <a:ext uri="{FF2B5EF4-FFF2-40B4-BE49-F238E27FC236}">
                  <a16:creationId xmlns:a16="http://schemas.microsoft.com/office/drawing/2014/main" id="{7E817CB7-4A7A-93FB-8AA6-81E22AC4B88E}"/>
                </a:ext>
              </a:extLst>
            </p:cNvPr>
            <p:cNvSpPr/>
            <p:nvPr/>
          </p:nvSpPr>
          <p:spPr>
            <a:xfrm>
              <a:off x="807040" y="6040818"/>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13" name="Group 12">
              <a:extLst>
                <a:ext uri="{FF2B5EF4-FFF2-40B4-BE49-F238E27FC236}">
                  <a16:creationId xmlns:a16="http://schemas.microsoft.com/office/drawing/2014/main" id="{4FAFDE93-21E0-F4A9-52C9-C5B625E56655}"/>
                </a:ext>
              </a:extLst>
            </p:cNvPr>
            <p:cNvGrpSpPr/>
            <p:nvPr/>
          </p:nvGrpSpPr>
          <p:grpSpPr>
            <a:xfrm>
              <a:off x="643424" y="5999738"/>
              <a:ext cx="3858995" cy="276999"/>
              <a:chOff x="588133" y="5798698"/>
              <a:chExt cx="3858995" cy="276999"/>
            </a:xfrm>
          </p:grpSpPr>
          <p:sp>
            <p:nvSpPr>
              <p:cNvPr id="14" name="Arrow: Down 13">
                <a:extLst>
                  <a:ext uri="{FF2B5EF4-FFF2-40B4-BE49-F238E27FC236}">
                    <a16:creationId xmlns:a16="http://schemas.microsoft.com/office/drawing/2014/main" id="{ED38A417-CC3A-C68E-E958-7ACFAFC13B83}"/>
                  </a:ext>
                </a:extLst>
              </p:cNvPr>
              <p:cNvSpPr/>
              <p:nvPr/>
            </p:nvSpPr>
            <p:spPr>
              <a:xfrm rot="10800000">
                <a:off x="588133" y="5840993"/>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15" name="TextBox 14">
                <a:extLst>
                  <a:ext uri="{FF2B5EF4-FFF2-40B4-BE49-F238E27FC236}">
                    <a16:creationId xmlns:a16="http://schemas.microsoft.com/office/drawing/2014/main" id="{15A839DD-407E-E2E0-C285-1BEAB45AB8AB}"/>
                  </a:ext>
                </a:extLst>
              </p:cNvPr>
              <p:cNvSpPr txBox="1"/>
              <p:nvPr/>
            </p:nvSpPr>
            <p:spPr>
              <a:xfrm>
                <a:off x="884934" y="5798698"/>
                <a:ext cx="356219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Significantly higher/lower than the GB Benchmark</a:t>
                </a:r>
              </a:p>
            </p:txBody>
          </p:sp>
        </p:grpSp>
      </p:grpSp>
      <p:sp>
        <p:nvSpPr>
          <p:cNvPr id="46" name="Text Placeholder 30">
            <a:extLst>
              <a:ext uri="{FF2B5EF4-FFF2-40B4-BE49-F238E27FC236}">
                <a16:creationId xmlns:a16="http://schemas.microsoft.com/office/drawing/2014/main" id="{1CB9A01B-C952-F96C-2D80-C969A6778E5D}"/>
              </a:ext>
            </a:extLst>
          </p:cNvPr>
          <p:cNvSpPr txBox="1">
            <a:spLocks/>
          </p:cNvSpPr>
          <p:nvPr/>
        </p:nvSpPr>
        <p:spPr>
          <a:xfrm>
            <a:off x="6781448" y="1102080"/>
            <a:ext cx="5186944" cy="471238"/>
          </a:xfrm>
          <a:prstGeom prst="rect">
            <a:avLst/>
          </a:prstGeom>
          <a:solidFill>
            <a:schemeClr val="bg2">
              <a:lumMod val="90000"/>
              <a:alpha val="21000"/>
            </a:schemeClr>
          </a:solidFill>
          <a:ln>
            <a:solidFill>
              <a:srgbClr val="5C5B5A"/>
            </a:solidFill>
          </a:ln>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 who are significantly more likely to find it very/somewhat difficult to afford their energy costs compared to </a:t>
            </a:r>
            <a:r>
              <a:rPr lang="en-GB" sz="1200" b="1">
                <a:solidFill>
                  <a:srgbClr val="5C5B5A"/>
                </a:solidFill>
                <a:latin typeface="Arial" panose="020B0604020202020204" pitchFamily="34" charset="0"/>
                <a:cs typeface="Arial" panose="020B0604020202020204" pitchFamily="34" charset="0"/>
              </a:rPr>
              <a:t>S3-6 </a:t>
            </a: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(56%)*</a:t>
            </a:r>
          </a:p>
        </p:txBody>
      </p:sp>
      <p:sp>
        <p:nvSpPr>
          <p:cNvPr id="47" name="Content Placeholder 32">
            <a:extLst>
              <a:ext uri="{FF2B5EF4-FFF2-40B4-BE49-F238E27FC236}">
                <a16:creationId xmlns:a16="http://schemas.microsoft.com/office/drawing/2014/main" id="{B62886DC-603D-9A8B-86D3-B94384D6D138}"/>
              </a:ext>
            </a:extLst>
          </p:cNvPr>
          <p:cNvSpPr txBox="1">
            <a:spLocks/>
          </p:cNvSpPr>
          <p:nvPr/>
        </p:nvSpPr>
        <p:spPr>
          <a:xfrm>
            <a:off x="6786941" y="1555562"/>
            <a:ext cx="5186944" cy="4527658"/>
          </a:xfrm>
          <a:prstGeom prst="rect">
            <a:avLst/>
          </a:prstGeom>
          <a:solidFill>
            <a:schemeClr val="bg1"/>
          </a:solidFill>
          <a:ln>
            <a:solidFill>
              <a:srgbClr val="5C5B5A"/>
            </a:solidFill>
          </a:ln>
        </p:spPr>
        <p:txBody>
          <a:bodyPr wrap="square" lIns="90000" tIns="90000" rIns="90000" bIns="9000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dirty="0">
                <a:ln>
                  <a:noFill/>
                </a:ln>
                <a:solidFill>
                  <a:srgbClr val="5C5B5A"/>
                </a:solidFill>
                <a:effectLst/>
                <a:uLnTx/>
                <a:uFillTx/>
                <a:latin typeface="Arial"/>
                <a:cs typeface="Arial"/>
              </a:rPr>
              <a:t>Demographics:</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C5B5A"/>
                </a:solidFill>
                <a:effectLst/>
                <a:uLnTx/>
                <a:uFillTx/>
                <a:latin typeface="Arial"/>
                <a:cs typeface="Arial"/>
              </a:rPr>
              <a:t>Disabled respondents (69%); including those with mental ill health (</a:t>
            </a:r>
            <a:r>
              <a:rPr lang="en-GB" sz="1200" dirty="0">
                <a:solidFill>
                  <a:srgbClr val="5C5B5A"/>
                </a:solidFill>
                <a:latin typeface="Arial"/>
                <a:cs typeface="Arial"/>
              </a:rPr>
              <a:t>73</a:t>
            </a:r>
            <a:r>
              <a:rPr kumimoji="0" lang="en-GB" sz="1200" b="0" i="0" u="none" strike="noStrike" kern="1200" cap="none" spc="0" normalizeH="0" baseline="0" noProof="0" dirty="0">
                <a:ln>
                  <a:noFill/>
                </a:ln>
                <a:solidFill>
                  <a:srgbClr val="5C5B5A"/>
                </a:solidFill>
                <a:effectLst/>
                <a:uLnTx/>
                <a:uFillTx/>
                <a:latin typeface="Arial"/>
                <a:cs typeface="Arial"/>
              </a:rPr>
              <a:t>%), mobility disability (71%)</a:t>
            </a:r>
            <a:endParaRPr lang="en-GB" sz="1200" b="0" i="0" u="none" strike="noStrike" kern="1200" cap="none" spc="0" normalizeH="0" baseline="0" noProof="0" dirty="0">
              <a:ln>
                <a:noFill/>
              </a:ln>
              <a:solidFill>
                <a:srgbClr val="5C5B5A"/>
              </a:solidFill>
              <a:effectLst/>
              <a:uLnTx/>
              <a:uFillTx/>
              <a:latin typeface="Arial"/>
              <a:cs typeface="Arial"/>
            </a:endParaRPr>
          </a:p>
          <a:p>
            <a:pPr marL="171450" indent="-171450">
              <a:lnSpc>
                <a:spcPct val="100000"/>
              </a:lnSpc>
              <a:spcBef>
                <a:spcPts val="0"/>
              </a:spcBef>
              <a:spcAft>
                <a:spcPts val="400"/>
              </a:spcAft>
              <a:defRPr/>
            </a:pPr>
            <a:r>
              <a:rPr lang="en-GB" sz="1200" dirty="0">
                <a:solidFill>
                  <a:srgbClr val="5C5B5A"/>
                </a:solidFill>
                <a:latin typeface="Arial"/>
                <a:cs typeface="Arial"/>
              </a:rPr>
              <a:t>Home-makers (someone who manages a home and family) (72%)</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C5B5A"/>
                </a:solidFill>
                <a:effectLst/>
                <a:uLnTx/>
                <a:uFillTx/>
                <a:latin typeface="Arial"/>
                <a:cs typeface="Arial"/>
              </a:rPr>
              <a:t>Those w</a:t>
            </a:r>
            <a:r>
              <a:rPr lang="en-GB" sz="1200" dirty="0">
                <a:solidFill>
                  <a:srgbClr val="5C5B5A"/>
                </a:solidFill>
                <a:latin typeface="Arial"/>
                <a:cs typeface="Arial"/>
              </a:rPr>
              <a:t>hose first language is not English (72%)</a:t>
            </a:r>
            <a:endParaRPr lang="en-GB" sz="1200" b="0" i="0" u="none" strike="noStrike" kern="1200" cap="none" spc="0" normalizeH="0" baseline="0" noProof="0" dirty="0">
              <a:ln>
                <a:noFill/>
              </a:ln>
              <a:solidFill>
                <a:srgbClr val="5C5B5A"/>
              </a:solidFill>
              <a:effectLst/>
              <a:uLnTx/>
              <a:uFillTx/>
              <a:latin typeface="Arial"/>
              <a:cs typeface="Arial"/>
            </a:endParaRP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srgbClr val="5C5B5A"/>
                </a:solidFill>
                <a:effectLst/>
                <a:uLnTx/>
                <a:uFillTx/>
                <a:latin typeface="Arial"/>
                <a:cs typeface="Arial"/>
              </a:rPr>
              <a:t>Individual and/or family circumstance:</a:t>
            </a:r>
            <a:endParaRPr lang="en-GB" sz="1200" b="1" i="0" u="none" strike="noStrike" kern="1200" cap="none" spc="0" normalizeH="0" baseline="0" noProof="0" dirty="0">
              <a:ln>
                <a:noFill/>
              </a:ln>
              <a:solidFill>
                <a:srgbClr val="5C5B5A"/>
              </a:solidFill>
              <a:effectLst/>
              <a:uLnTx/>
              <a:uFillTx/>
              <a:latin typeface="Arial"/>
              <a:cs typeface="Arial"/>
            </a:endParaRP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C5B5A"/>
                </a:solidFill>
                <a:effectLst/>
                <a:uLnTx/>
                <a:uFillTx/>
                <a:latin typeface="Arial"/>
                <a:cs typeface="Arial"/>
              </a:rPr>
              <a:t>Those who find it difficult to afford rent or mortgage payments (91%)</a:t>
            </a:r>
            <a:endParaRPr lang="en-GB" sz="1200" b="0" i="0" u="none" strike="noStrike" kern="1200" cap="none" spc="0" normalizeH="0" baseline="0" noProof="0" dirty="0">
              <a:ln>
                <a:noFill/>
              </a:ln>
              <a:solidFill>
                <a:srgbClr val="5C5B5A"/>
              </a:solidFill>
              <a:effectLst/>
              <a:uLnTx/>
              <a:uFillTx/>
              <a:latin typeface="Arial"/>
              <a:cs typeface="Arial"/>
            </a:endParaRP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dirty="0">
                <a:solidFill>
                  <a:srgbClr val="5C5B5A"/>
                </a:solidFill>
                <a:latin typeface="Arial"/>
                <a:cs typeface="Arial"/>
              </a:rPr>
              <a:t>Those who have borrowed money using a bank overdraft (80%), a loan from a personal connection (74%); credit cards (72%)</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C5B5A"/>
                </a:solidFill>
                <a:effectLst/>
                <a:uLnTx/>
                <a:uFillTx/>
                <a:latin typeface="Arial"/>
                <a:cs typeface="Arial"/>
              </a:rPr>
              <a:t>Those unable to save money in the next year (79%)</a:t>
            </a:r>
            <a:endParaRPr lang="en-GB" sz="1200" b="0" i="0" u="none" strike="noStrike" kern="1200" cap="none" spc="0" normalizeH="0" baseline="0" noProof="0" dirty="0">
              <a:ln>
                <a:noFill/>
              </a:ln>
              <a:solidFill>
                <a:srgbClr val="5C5B5A"/>
              </a:solidFill>
              <a:effectLst/>
              <a:uLnTx/>
              <a:uFillTx/>
              <a:latin typeface="Arial"/>
              <a:cs typeface="Arial"/>
            </a:endParaRP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dirty="0">
                <a:solidFill>
                  <a:srgbClr val="5C5B5A"/>
                </a:solidFill>
                <a:latin typeface="Arial"/>
                <a:cs typeface="Arial"/>
              </a:rPr>
              <a:t>Those not in work due to ill health or disability (78%)</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C5B5A"/>
                </a:solidFill>
                <a:effectLst/>
                <a:uLnTx/>
                <a:uFillTx/>
                <a:latin typeface="Arial"/>
                <a:cs typeface="Arial"/>
              </a:rPr>
              <a:t>Those who have cut the siz</a:t>
            </a:r>
            <a:r>
              <a:rPr lang="en-GB" sz="1200" dirty="0">
                <a:solidFill>
                  <a:srgbClr val="5C5B5A"/>
                </a:solidFill>
                <a:latin typeface="Arial"/>
                <a:cs typeface="Arial"/>
              </a:rPr>
              <a:t>e or skipped a meal (77%), or someone else in their household has done so (70%)</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C5B5A"/>
                </a:solidFill>
                <a:effectLst/>
                <a:uLnTx/>
                <a:uFillTx/>
                <a:latin typeface="Arial"/>
                <a:cs typeface="Arial"/>
              </a:rPr>
              <a:t>Those who have borrowed between £250 - £999 more in the last month compared to a year ago (77%), between £1000 - £5000 (72%)</a:t>
            </a:r>
            <a:endParaRPr lang="en-GB" sz="1200" b="0" i="0" u="none" strike="noStrike" kern="1200" cap="none" spc="0" normalizeH="0" baseline="0" noProof="0" dirty="0">
              <a:ln>
                <a:noFill/>
              </a:ln>
              <a:solidFill>
                <a:srgbClr val="5C5B5A"/>
              </a:solidFill>
              <a:effectLst/>
              <a:uLnTx/>
              <a:uFillTx/>
              <a:latin typeface="Arial"/>
              <a:cs typeface="Arial"/>
            </a:endParaRP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dirty="0">
                <a:solidFill>
                  <a:srgbClr val="5C5B5A"/>
                </a:solidFill>
                <a:latin typeface="Arial"/>
                <a:cs typeface="Arial"/>
              </a:rPr>
              <a:t>Those who have not eaten the whole day for lack of money (74%)</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C5B5A"/>
                </a:solidFill>
                <a:effectLst/>
                <a:uLnTx/>
                <a:uFillTx/>
                <a:latin typeface="Arial"/>
                <a:cs typeface="Arial"/>
              </a:rPr>
              <a:t>Those who are dissatisfied with their local area (72%)</a:t>
            </a:r>
            <a:endParaRPr lang="en-GB" sz="1200" b="0" i="0" u="none" strike="noStrike" kern="1200" cap="none" spc="0" normalizeH="0" baseline="0" noProof="0" dirty="0">
              <a:ln>
                <a:noFill/>
              </a:ln>
              <a:solidFill>
                <a:srgbClr val="5C5B5A"/>
              </a:solidFill>
              <a:effectLst/>
              <a:uLnTx/>
              <a:uFillTx/>
              <a:latin typeface="Arial"/>
              <a:cs typeface="Arial"/>
            </a:endParaRP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dirty="0">
                <a:solidFill>
                  <a:srgbClr val="5C5B5A"/>
                </a:solidFill>
                <a:latin typeface="Arial"/>
                <a:cs typeface="Arial"/>
              </a:rPr>
              <a:t>Those who have had to borrow more money or use more credit in the last month (71%)</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C5B5A"/>
                </a:solidFill>
                <a:effectLst/>
                <a:uLnTx/>
                <a:uFillTx/>
                <a:latin typeface="Arial"/>
                <a:cs typeface="Arial"/>
              </a:rPr>
              <a:t>Those who would not recommend their local area (71%)</a:t>
            </a:r>
            <a:endParaRPr lang="en-GB" sz="1200" b="0" i="0" u="none" strike="noStrike" kern="1200" cap="none" spc="0" normalizeH="0" baseline="0" noProof="0" dirty="0">
              <a:ln>
                <a:noFill/>
              </a:ln>
              <a:solidFill>
                <a:srgbClr val="5C5B5A"/>
              </a:solidFill>
              <a:effectLst/>
              <a:uLnTx/>
              <a:uFillTx/>
              <a:latin typeface="Arial"/>
              <a:cs typeface="Arial"/>
            </a:endParaRPr>
          </a:p>
        </p:txBody>
      </p:sp>
      <p:sp>
        <p:nvSpPr>
          <p:cNvPr id="26" name="TextBox 25">
            <a:extLst>
              <a:ext uri="{FF2B5EF4-FFF2-40B4-BE49-F238E27FC236}">
                <a16:creationId xmlns:a16="http://schemas.microsoft.com/office/drawing/2014/main" id="{93C7F2C3-A529-4A8D-849B-F48FEAD542C0}"/>
              </a:ext>
            </a:extLst>
          </p:cNvPr>
          <p:cNvSpPr txBox="1"/>
          <p:nvPr/>
        </p:nvSpPr>
        <p:spPr>
          <a:xfrm>
            <a:off x="6697890" y="6100976"/>
            <a:ext cx="3274505"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 * Subgroup analysis uses merged data from S3-6</a:t>
            </a:r>
            <a:endParaRPr kumimoji="0" lang="en-GB" sz="1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 name="Footer Placeholder 4">
            <a:extLst>
              <a:ext uri="{FF2B5EF4-FFF2-40B4-BE49-F238E27FC236}">
                <a16:creationId xmlns:a16="http://schemas.microsoft.com/office/drawing/2014/main" id="{4CE35C92-2B85-4A92-A8E4-951AE7DE3D96}"/>
              </a:ext>
            </a:extLst>
          </p:cNvPr>
          <p:cNvSpPr txBox="1">
            <a:spLocks/>
          </p:cNvSpPr>
          <p:nvPr/>
        </p:nvSpPr>
        <p:spPr>
          <a:xfrm>
            <a:off x="576033" y="6327692"/>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CL9. How easy or difficult is it to afford the following?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Unweighted base: Survey 3, 1677; Survey 4, 1636; Survey 5, 1424; Survey 6, 1674 (All respondents who pay their energy costs).</a:t>
            </a:r>
            <a:r>
              <a:rPr kumimoji="0" lang="en-GB"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ONS data, based on national fieldwork </a:t>
            </a:r>
            <a:r>
              <a:rPr lang="en-GB" sz="1000">
                <a:solidFill>
                  <a:srgbClr val="FFFFFF">
                    <a:lumMod val="50000"/>
                  </a:srgbClr>
                </a:solidFill>
                <a:latin typeface="Arial"/>
                <a:cs typeface="Arial" panose="020B0604020202020204" pitchFamily="34" charset="0"/>
              </a:rPr>
              <a:t>8</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 19 March 2023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	</a:t>
            </a:r>
            <a:endPar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endParaRPr>
          </a:p>
        </p:txBody>
      </p:sp>
      <p:sp>
        <p:nvSpPr>
          <p:cNvPr id="25" name="Slide Number Placeholder 4">
            <a:extLst>
              <a:ext uri="{FF2B5EF4-FFF2-40B4-BE49-F238E27FC236}">
                <a16:creationId xmlns:a16="http://schemas.microsoft.com/office/drawing/2014/main" id="{67748F33-BF14-414E-8BB8-BBFD9475F855}"/>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32</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1697478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CF32D23-6A45-CBAE-29D9-B26CC8861DFB}"/>
              </a:ext>
            </a:extLst>
          </p:cNvPr>
          <p:cNvSpPr>
            <a:spLocks noGrp="1"/>
          </p:cNvSpPr>
          <p:nvPr>
            <p:ph type="title"/>
          </p:nvPr>
        </p:nvSpPr>
        <p:spPr>
          <a:xfrm>
            <a:off x="405014" y="270478"/>
            <a:ext cx="11384532" cy="778871"/>
          </a:xfrm>
        </p:spPr>
        <p:txBody>
          <a:bodyPr>
            <a:noAutofit/>
          </a:bodyPr>
          <a:lstStyle/>
          <a:p>
            <a:pPr rtl="0" eaLnBrk="1" latinLnBrk="0" hangingPunct="1"/>
            <a:r>
              <a:rPr lang="en-GB" sz="1800" b="1" kern="1200">
                <a:effectLst/>
                <a:latin typeface="Arial" panose="020B0604020202020204" pitchFamily="34" charset="0"/>
                <a:ea typeface="+mn-ea"/>
                <a:cs typeface="+mn-cs"/>
              </a:rPr>
              <a:t>1 in 5 respondents reported </a:t>
            </a:r>
            <a:r>
              <a:rPr lang="en-GB" sz="1800" b="1" kern="1200">
                <a:solidFill>
                  <a:srgbClr val="009690"/>
                </a:solidFill>
                <a:effectLst/>
                <a:latin typeface="Arial" panose="020B0604020202020204" pitchFamily="34" charset="0"/>
                <a:ea typeface="+mn-ea"/>
                <a:cs typeface="+mn-cs"/>
              </a:rPr>
              <a:t>being on a pre-payment meter </a:t>
            </a:r>
            <a:r>
              <a:rPr lang="en-GB" sz="1800" b="1" kern="1200">
                <a:effectLst/>
                <a:latin typeface="Arial" panose="020B0604020202020204" pitchFamily="34" charset="0"/>
                <a:ea typeface="+mn-ea"/>
                <a:cs typeface="+mn-cs"/>
              </a:rPr>
              <a:t>(PPM) (20%). 3 in 4 (74%) report some difficulty associated with having a PPM. 2 in 5 of these (41%) say keepin</a:t>
            </a:r>
            <a:r>
              <a:rPr lang="en-GB" sz="1800" b="1">
                <a:latin typeface="Arial" panose="020B0604020202020204" pitchFamily="34" charset="0"/>
                <a:ea typeface="+mn-ea"/>
                <a:cs typeface="+mn-cs"/>
              </a:rPr>
              <a:t>g topped up and connected is a daily concern and that there have been times when they could not afford to top up</a:t>
            </a:r>
            <a:endParaRPr lang="en-GB" sz="1800">
              <a:effectLst/>
            </a:endParaRPr>
          </a:p>
        </p:txBody>
      </p:sp>
      <p:sp>
        <p:nvSpPr>
          <p:cNvPr id="27" name="TextBox 26">
            <a:extLst>
              <a:ext uri="{FF2B5EF4-FFF2-40B4-BE49-F238E27FC236}">
                <a16:creationId xmlns:a16="http://schemas.microsoft.com/office/drawing/2014/main" id="{36B929D9-4160-46C3-9BFB-B86CF3BBF781}"/>
              </a:ext>
              <a:ext uri="{C183D7F6-B498-43B3-948B-1728B52AA6E4}">
                <adec:decorative xmlns:adec="http://schemas.microsoft.com/office/drawing/2017/decorative" val="0"/>
              </a:ext>
            </a:extLst>
          </p:cNvPr>
          <p:cNvSpPr txBox="1"/>
          <p:nvPr/>
        </p:nvSpPr>
        <p:spPr>
          <a:xfrm>
            <a:off x="937600" y="1351506"/>
            <a:ext cx="4129034"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Do you have a pre-payment meter? (PPM)</a:t>
            </a:r>
          </a:p>
        </p:txBody>
      </p:sp>
      <p:graphicFrame>
        <p:nvGraphicFramePr>
          <p:cNvPr id="18" name="Chart Placeholder 10" descr="Pie chart showing that 58% of parents have children aged 12-17 that have all had their coronavirus vaccine">
            <a:extLst>
              <a:ext uri="{FF2B5EF4-FFF2-40B4-BE49-F238E27FC236}">
                <a16:creationId xmlns:a16="http://schemas.microsoft.com/office/drawing/2014/main" id="{08DAB34B-13D2-49CB-8E3F-5C5E2595515E}"/>
              </a:ext>
            </a:extLst>
          </p:cNvPr>
          <p:cNvGraphicFramePr>
            <a:graphicFrameLocks/>
          </p:cNvGraphicFramePr>
          <p:nvPr>
            <p:extLst>
              <p:ext uri="{D42A27DB-BD31-4B8C-83A1-F6EECF244321}">
                <p14:modId xmlns:p14="http://schemas.microsoft.com/office/powerpoint/2010/main" val="4248608806"/>
              </p:ext>
            </p:extLst>
          </p:nvPr>
        </p:nvGraphicFramePr>
        <p:xfrm>
          <a:off x="904288" y="1706787"/>
          <a:ext cx="6209576" cy="332583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Placeholder 10" descr="Pie chart showing the percentage of respondents who have a pre-payment meter. 20% of respondents do have a pre-payment meter, 73% do not.">
            <a:extLst>
              <a:ext uri="{FF2B5EF4-FFF2-40B4-BE49-F238E27FC236}">
                <a16:creationId xmlns:a16="http://schemas.microsoft.com/office/drawing/2014/main" id="{052A983E-40D1-A03D-83CA-3E4B922A687E}"/>
              </a:ext>
            </a:extLst>
          </p:cNvPr>
          <p:cNvGraphicFramePr>
            <a:graphicFrameLocks/>
          </p:cNvGraphicFramePr>
          <p:nvPr>
            <p:extLst>
              <p:ext uri="{D42A27DB-BD31-4B8C-83A1-F6EECF244321}">
                <p14:modId xmlns:p14="http://schemas.microsoft.com/office/powerpoint/2010/main" val="1835725845"/>
              </p:ext>
            </p:extLst>
          </p:nvPr>
        </p:nvGraphicFramePr>
        <p:xfrm>
          <a:off x="982995" y="1588682"/>
          <a:ext cx="7038557" cy="4753395"/>
        </p:xfrm>
        <a:graphic>
          <a:graphicData uri="http://schemas.openxmlformats.org/drawingml/2006/chart">
            <c:chart xmlns:c="http://schemas.openxmlformats.org/drawingml/2006/chart" xmlns:r="http://schemas.openxmlformats.org/officeDocument/2006/relationships" r:id="rId4"/>
          </a:graphicData>
        </a:graphic>
      </p:graphicFrame>
      <p:cxnSp>
        <p:nvCxnSpPr>
          <p:cNvPr id="6" name="Straight Connector 5">
            <a:extLst>
              <a:ext uri="{FF2B5EF4-FFF2-40B4-BE49-F238E27FC236}">
                <a16:creationId xmlns:a16="http://schemas.microsoft.com/office/drawing/2014/main" id="{1D2129DC-441E-E9B5-DA24-5906D6F2912C}"/>
              </a:ext>
              <a:ext uri="{C183D7F6-B498-43B3-948B-1728B52AA6E4}">
                <adec:decorative xmlns:adec="http://schemas.microsoft.com/office/drawing/2017/decorative" val="1"/>
              </a:ext>
            </a:extLst>
          </p:cNvPr>
          <p:cNvCxnSpPr>
            <a:cxnSpLocks/>
          </p:cNvCxnSpPr>
          <p:nvPr/>
        </p:nvCxnSpPr>
        <p:spPr>
          <a:xfrm flipH="1">
            <a:off x="4280157" y="2147184"/>
            <a:ext cx="181836" cy="251099"/>
          </a:xfrm>
          <a:prstGeom prst="line">
            <a:avLst/>
          </a:prstGeom>
          <a:ln w="31750">
            <a:solidFill>
              <a:srgbClr val="5C5B5A"/>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6B636FC-A8AB-DA83-3BA6-A32048777C72}"/>
              </a:ext>
              <a:ext uri="{C183D7F6-B498-43B3-948B-1728B52AA6E4}">
                <adec:decorative xmlns:adec="http://schemas.microsoft.com/office/drawing/2017/decorative" val="1"/>
              </a:ext>
            </a:extLst>
          </p:cNvPr>
          <p:cNvSpPr txBox="1"/>
          <p:nvPr/>
        </p:nvSpPr>
        <p:spPr>
          <a:xfrm>
            <a:off x="4130453" y="1820717"/>
            <a:ext cx="1110003" cy="246221"/>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5C5B5A"/>
                </a:solidFill>
                <a:effectLst/>
                <a:uLnTx/>
                <a:uFillTx/>
                <a:latin typeface="Arial"/>
                <a:ea typeface="+mn-ea"/>
                <a:cs typeface="+mn-cs"/>
              </a:rPr>
              <a:t>Yes = 20%</a:t>
            </a:r>
          </a:p>
        </p:txBody>
      </p:sp>
      <p:sp>
        <p:nvSpPr>
          <p:cNvPr id="21" name="Arrow: Down 20">
            <a:extLst>
              <a:ext uri="{FF2B5EF4-FFF2-40B4-BE49-F238E27FC236}">
                <a16:creationId xmlns:a16="http://schemas.microsoft.com/office/drawing/2014/main" id="{9CE5955F-266B-0A81-0889-DA9F46F53942}"/>
              </a:ext>
              <a:ext uri="{C183D7F6-B498-43B3-948B-1728B52AA6E4}">
                <adec:decorative xmlns:adec="http://schemas.microsoft.com/office/drawing/2017/decorative" val="1"/>
              </a:ext>
            </a:extLst>
          </p:cNvPr>
          <p:cNvSpPr/>
          <p:nvPr/>
        </p:nvSpPr>
        <p:spPr>
          <a:xfrm>
            <a:off x="5288696" y="1859022"/>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cxnSp>
        <p:nvCxnSpPr>
          <p:cNvPr id="8" name="Straight Connector 7">
            <a:extLst>
              <a:ext uri="{FF2B5EF4-FFF2-40B4-BE49-F238E27FC236}">
                <a16:creationId xmlns:a16="http://schemas.microsoft.com/office/drawing/2014/main" id="{A023B0B2-6BAE-DA33-4BD8-D9A01F118F8C}"/>
              </a:ext>
              <a:ext uri="{C183D7F6-B498-43B3-948B-1728B52AA6E4}">
                <adec:decorative xmlns:adec="http://schemas.microsoft.com/office/drawing/2017/decorative" val="1"/>
              </a:ext>
            </a:extLst>
          </p:cNvPr>
          <p:cNvCxnSpPr>
            <a:cxnSpLocks/>
          </p:cNvCxnSpPr>
          <p:nvPr/>
        </p:nvCxnSpPr>
        <p:spPr>
          <a:xfrm flipH="1">
            <a:off x="1279443" y="4602572"/>
            <a:ext cx="181836" cy="251099"/>
          </a:xfrm>
          <a:prstGeom prst="line">
            <a:avLst/>
          </a:prstGeom>
          <a:ln w="31750">
            <a:solidFill>
              <a:srgbClr val="5C5B5A"/>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2E8BC8-F65C-459A-BD99-B9C8BFC12EEC}"/>
              </a:ext>
              <a:ext uri="{C183D7F6-B498-43B3-948B-1728B52AA6E4}">
                <adec:decorative xmlns:adec="http://schemas.microsoft.com/office/drawing/2017/decorative" val="1"/>
              </a:ext>
            </a:extLst>
          </p:cNvPr>
          <p:cNvSpPr txBox="1"/>
          <p:nvPr/>
        </p:nvSpPr>
        <p:spPr>
          <a:xfrm>
            <a:off x="480200" y="4906853"/>
            <a:ext cx="1110003" cy="246221"/>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5C5B5A"/>
                </a:solidFill>
                <a:effectLst/>
                <a:uLnTx/>
                <a:uFillTx/>
                <a:latin typeface="Arial"/>
                <a:ea typeface="+mn-ea"/>
                <a:cs typeface="+mn-cs"/>
              </a:rPr>
              <a:t>No = </a:t>
            </a:r>
            <a:r>
              <a:rPr lang="en-GB" sz="1600">
                <a:solidFill>
                  <a:srgbClr val="5C5B5A"/>
                </a:solidFill>
                <a:latin typeface="Arial"/>
              </a:rPr>
              <a:t>73</a:t>
            </a:r>
            <a:r>
              <a:rPr kumimoji="0" lang="en-GB" sz="1600" b="0" i="0" u="none" strike="noStrike" kern="1200" cap="none" spc="0" normalizeH="0" baseline="0" noProof="0">
                <a:ln>
                  <a:noFill/>
                </a:ln>
                <a:solidFill>
                  <a:srgbClr val="5C5B5A"/>
                </a:solidFill>
                <a:effectLst/>
                <a:uLnTx/>
                <a:uFillTx/>
                <a:latin typeface="Arial"/>
                <a:ea typeface="+mn-ea"/>
                <a:cs typeface="+mn-cs"/>
              </a:rPr>
              <a:t>%</a:t>
            </a:r>
          </a:p>
        </p:txBody>
      </p:sp>
      <p:sp>
        <p:nvSpPr>
          <p:cNvPr id="19" name="Arrow: Down 18">
            <a:extLst>
              <a:ext uri="{FF2B5EF4-FFF2-40B4-BE49-F238E27FC236}">
                <a16:creationId xmlns:a16="http://schemas.microsoft.com/office/drawing/2014/main" id="{6E43B768-92D5-6599-5A5E-D3FF7158F1CB}"/>
              </a:ext>
              <a:ext uri="{C183D7F6-B498-43B3-948B-1728B52AA6E4}">
                <adec:decorative xmlns:adec="http://schemas.microsoft.com/office/drawing/2017/decorative" val="1"/>
              </a:ext>
            </a:extLst>
          </p:cNvPr>
          <p:cNvSpPr/>
          <p:nvPr/>
        </p:nvSpPr>
        <p:spPr>
          <a:xfrm rot="10800000">
            <a:off x="1590203" y="4940656"/>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15" name="TextBox 14">
            <a:extLst>
              <a:ext uri="{FF2B5EF4-FFF2-40B4-BE49-F238E27FC236}">
                <a16:creationId xmlns:a16="http://schemas.microsoft.com/office/drawing/2014/main" id="{30D4D79E-824E-E358-4318-658A4915A318}"/>
              </a:ext>
              <a:ext uri="{C183D7F6-B498-43B3-948B-1728B52AA6E4}">
                <adec:decorative xmlns:adec="http://schemas.microsoft.com/office/drawing/2017/decorative" val="0"/>
              </a:ext>
            </a:extLst>
          </p:cNvPr>
          <p:cNvSpPr txBox="1"/>
          <p:nvPr/>
        </p:nvSpPr>
        <p:spPr>
          <a:xfrm>
            <a:off x="6595507" y="1275306"/>
            <a:ext cx="4780047"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Of those with a pre-payment meter, any of these happened in the past month? (n=</a:t>
            </a:r>
            <a:r>
              <a:rPr lang="en-GB" sz="1400" b="1">
                <a:solidFill>
                  <a:srgbClr val="5C5B5A"/>
                </a:solidFill>
                <a:latin typeface="Arial"/>
              </a:rPr>
              <a:t>294</a:t>
            </a:r>
            <a:r>
              <a:rPr kumimoji="0" lang="en-GB" sz="1400" b="1" i="0" u="none" strike="noStrike" kern="1200" cap="none" spc="0" normalizeH="0" baseline="0" noProof="0">
                <a:ln>
                  <a:noFill/>
                </a:ln>
                <a:solidFill>
                  <a:srgbClr val="5C5B5A"/>
                </a:solidFill>
                <a:effectLst/>
                <a:uLnTx/>
                <a:uFillTx/>
                <a:latin typeface="Arial"/>
                <a:ea typeface="+mn-ea"/>
                <a:cs typeface="+mn-cs"/>
              </a:rPr>
              <a:t>)</a:t>
            </a:r>
          </a:p>
        </p:txBody>
      </p:sp>
      <p:graphicFrame>
        <p:nvGraphicFramePr>
          <p:cNvPr id="14" name="Chart Placeholder 9" descr="Bar charts showing actions that have occurred to those with a pre-payment meter in the past month. 41% say keeping their PPM topped up and connected is a major daily concern, down from 46% in December. 41% say there have been times when they could not afford to top-up their PPM compared to 32% in December. ">
            <a:extLst>
              <a:ext uri="{FF2B5EF4-FFF2-40B4-BE49-F238E27FC236}">
                <a16:creationId xmlns:a16="http://schemas.microsoft.com/office/drawing/2014/main" id="{549A2D58-F358-A631-FDAD-72B4133D9E4B}"/>
              </a:ext>
            </a:extLst>
          </p:cNvPr>
          <p:cNvGraphicFramePr>
            <a:graphicFrameLocks/>
          </p:cNvGraphicFramePr>
          <p:nvPr>
            <p:extLst>
              <p:ext uri="{D42A27DB-BD31-4B8C-83A1-F6EECF244321}">
                <p14:modId xmlns:p14="http://schemas.microsoft.com/office/powerpoint/2010/main" val="3071066411"/>
              </p:ext>
            </p:extLst>
          </p:nvPr>
        </p:nvGraphicFramePr>
        <p:xfrm>
          <a:off x="5292324" y="1931548"/>
          <a:ext cx="6497222" cy="4053502"/>
        </p:xfrm>
        <a:graphic>
          <a:graphicData uri="http://schemas.openxmlformats.org/drawingml/2006/chart">
            <c:chart xmlns:c="http://schemas.openxmlformats.org/drawingml/2006/chart" xmlns:r="http://schemas.openxmlformats.org/officeDocument/2006/relationships" r:id="rId5"/>
          </a:graphicData>
        </a:graphic>
      </p:graphicFrame>
      <p:grpSp>
        <p:nvGrpSpPr>
          <p:cNvPr id="10" name="Group 9" descr="Green and Red arrows to signify when a statistic is significantly higher or lower than the previous survey.">
            <a:extLst>
              <a:ext uri="{FF2B5EF4-FFF2-40B4-BE49-F238E27FC236}">
                <a16:creationId xmlns:a16="http://schemas.microsoft.com/office/drawing/2014/main" id="{0265A506-4307-E4D6-224C-C02B1CAB7FC2}"/>
              </a:ext>
            </a:extLst>
          </p:cNvPr>
          <p:cNvGrpSpPr/>
          <p:nvPr/>
        </p:nvGrpSpPr>
        <p:grpSpPr>
          <a:xfrm>
            <a:off x="5763759" y="5971077"/>
            <a:ext cx="3891055" cy="276999"/>
            <a:chOff x="643424" y="5999738"/>
            <a:chExt cx="3891055" cy="276999"/>
          </a:xfrm>
        </p:grpSpPr>
        <p:sp>
          <p:nvSpPr>
            <p:cNvPr id="12" name="Arrow: Down 11">
              <a:extLst>
                <a:ext uri="{FF2B5EF4-FFF2-40B4-BE49-F238E27FC236}">
                  <a16:creationId xmlns:a16="http://schemas.microsoft.com/office/drawing/2014/main" id="{59C9548C-5A5F-86B7-30BF-94CC44F25C22}"/>
                </a:ext>
              </a:extLst>
            </p:cNvPr>
            <p:cNvSpPr/>
            <p:nvPr/>
          </p:nvSpPr>
          <p:spPr>
            <a:xfrm>
              <a:off x="807040" y="6040818"/>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13" name="Group 12">
              <a:extLst>
                <a:ext uri="{FF2B5EF4-FFF2-40B4-BE49-F238E27FC236}">
                  <a16:creationId xmlns:a16="http://schemas.microsoft.com/office/drawing/2014/main" id="{1C6E696E-5DFD-FAC7-5E86-FB300B057B5A}"/>
                </a:ext>
              </a:extLst>
            </p:cNvPr>
            <p:cNvGrpSpPr/>
            <p:nvPr/>
          </p:nvGrpSpPr>
          <p:grpSpPr>
            <a:xfrm>
              <a:off x="643424" y="5999738"/>
              <a:ext cx="3891055" cy="276999"/>
              <a:chOff x="588133" y="5798698"/>
              <a:chExt cx="3891055" cy="276999"/>
            </a:xfrm>
          </p:grpSpPr>
          <p:sp>
            <p:nvSpPr>
              <p:cNvPr id="16" name="Arrow: Down 15">
                <a:extLst>
                  <a:ext uri="{FF2B5EF4-FFF2-40B4-BE49-F238E27FC236}">
                    <a16:creationId xmlns:a16="http://schemas.microsoft.com/office/drawing/2014/main" id="{3BAF9D8B-CCA3-8E33-0EA3-27883B11A8BD}"/>
                  </a:ext>
                </a:extLst>
              </p:cNvPr>
              <p:cNvSpPr/>
              <p:nvPr/>
            </p:nvSpPr>
            <p:spPr>
              <a:xfrm rot="10800000">
                <a:off x="588133" y="5840993"/>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17" name="TextBox 16">
                <a:extLst>
                  <a:ext uri="{FF2B5EF4-FFF2-40B4-BE49-F238E27FC236}">
                    <a16:creationId xmlns:a16="http://schemas.microsoft.com/office/drawing/2014/main" id="{93D916F7-34F1-7020-DC55-6B590C4E8F17}"/>
                  </a:ext>
                </a:extLst>
              </p:cNvPr>
              <p:cNvSpPr txBox="1"/>
              <p:nvPr/>
            </p:nvSpPr>
            <p:spPr>
              <a:xfrm>
                <a:off x="884934" y="5798698"/>
                <a:ext cx="359425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Significantly higher/lower than the previous survey</a:t>
                </a:r>
              </a:p>
            </p:txBody>
          </p:sp>
        </p:grpSp>
      </p:grpSp>
      <p:sp>
        <p:nvSpPr>
          <p:cNvPr id="11" name="Footer Placeholder 4">
            <a:extLst>
              <a:ext uri="{FF2B5EF4-FFF2-40B4-BE49-F238E27FC236}">
                <a16:creationId xmlns:a16="http://schemas.microsoft.com/office/drawing/2014/main" id="{4CE35C92-2B85-4A92-A8E4-951AE7DE3D96}"/>
              </a:ext>
            </a:extLst>
          </p:cNvPr>
          <p:cNvSpPr txBox="1">
            <a:spLocks/>
          </p:cNvSpPr>
          <p:nvPr/>
        </p:nvSpPr>
        <p:spPr>
          <a:xfrm>
            <a:off x="287253" y="6345000"/>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CL8. Do you have a prepayment meter (pay-as-you-go meter) in your current home? CL8A. Citizens Advice are reporting that across the UK many energy customers with a prepayment meter are having to go without pay-as-you-go power (known as self-disconnection). Thinking about your use of your pre-payment meter, please select whether any of the following have happened to you in the last month?  Unweighted base: S3, 1677; S4, 1636; S5, 1470; S6, 1767 (All respondents); S4, 345; S5, 311; S6, 294 (All with a pre-payment meter)</a:t>
            </a:r>
          </a:p>
        </p:txBody>
      </p:sp>
      <p:sp>
        <p:nvSpPr>
          <p:cNvPr id="5" name="Slide Number Placeholder 4">
            <a:extLst>
              <a:ext uri="{FF2B5EF4-FFF2-40B4-BE49-F238E27FC236}">
                <a16:creationId xmlns:a16="http://schemas.microsoft.com/office/drawing/2014/main" id="{C19FC5AD-00D1-4CD5-9A10-51BB20591883}"/>
              </a:ext>
            </a:extLst>
          </p:cNvPr>
          <p:cNvSpPr>
            <a:spLocks noGrp="1"/>
          </p:cNvSpPr>
          <p:nvPr>
            <p:ph type="sldNum" sz="quarter" idx="4294967295"/>
          </p:nvPr>
        </p:nvSpPr>
        <p:spPr>
          <a:xfrm>
            <a:off x="11709400" y="6400800"/>
            <a:ext cx="482600" cy="2762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200" b="0" i="0" u="none" strike="noStrike" kern="1200" cap="none" spc="0" normalizeH="0" baseline="0" noProof="0" dirty="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1622951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405015" y="261903"/>
            <a:ext cx="11373128" cy="586800"/>
          </a:xfrm>
        </p:spPr>
        <p:txBody>
          <a:bodyPr anchor="t">
            <a:noAutofit/>
          </a:bodyPr>
          <a:lstStyle/>
          <a:p>
            <a:r>
              <a:rPr lang="en-GB" sz="1800" b="1" dirty="0"/>
              <a:t>GM respondents are more likely than the GB average to find it </a:t>
            </a:r>
            <a:r>
              <a:rPr lang="en-GB" sz="1800" b="1" dirty="0">
                <a:solidFill>
                  <a:srgbClr val="009690"/>
                </a:solidFill>
              </a:rPr>
              <a:t>difficult to afford their rent </a:t>
            </a:r>
            <a:r>
              <a:rPr lang="en-GB" sz="1800" b="1" dirty="0"/>
              <a:t>(53% vs. 42%) or</a:t>
            </a:r>
            <a:r>
              <a:rPr lang="en-GB" sz="1800" b="1" dirty="0">
                <a:solidFill>
                  <a:srgbClr val="009690"/>
                </a:solidFill>
              </a:rPr>
              <a:t> mortgage payments </a:t>
            </a:r>
            <a:r>
              <a:rPr lang="en-GB" sz="1800" b="1" dirty="0"/>
              <a:t>(35% vs. 26%) </a:t>
            </a:r>
          </a:p>
        </p:txBody>
      </p:sp>
      <p:sp>
        <p:nvSpPr>
          <p:cNvPr id="22" name="Text Placeholder 4">
            <a:extLst>
              <a:ext uri="{FF2B5EF4-FFF2-40B4-BE49-F238E27FC236}">
                <a16:creationId xmlns:a16="http://schemas.microsoft.com/office/drawing/2014/main" id="{222BEAFA-68FF-41DA-A48D-364CA6B82846}"/>
              </a:ext>
            </a:extLst>
          </p:cNvPr>
          <p:cNvSpPr txBox="1">
            <a:spLocks/>
          </p:cNvSpPr>
          <p:nvPr/>
        </p:nvSpPr>
        <p:spPr>
          <a:xfrm>
            <a:off x="1921932" y="1105802"/>
            <a:ext cx="4051574" cy="215444"/>
          </a:xfrm>
          <a:prstGeom prst="rect">
            <a:avLst/>
          </a:prstGeom>
          <a:noFill/>
        </p:spPr>
        <p:txBody>
          <a:bodyPr wrap="square" lIns="0" tIns="0" rIns="0" bIns="0" rtlCol="0">
            <a:sp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rgbClr val="5C5B5A"/>
                </a:solidFill>
                <a:effectLst/>
                <a:uLnTx/>
                <a:uFillTx/>
                <a:latin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Ease of affording rent or mortgage payments </a:t>
            </a:r>
          </a:p>
        </p:txBody>
      </p:sp>
      <p:graphicFrame>
        <p:nvGraphicFramePr>
          <p:cNvPr id="5" name="Chart 4" descr="Stacked bar chart showing proportion of respondents who find it difficult to afford their rent or mortgage. 35% of Greater Manchester mortgage holders find it difficult, compared to 27% of the national average. 53% of Greater Manchester renters find it difficult, compared to 36% of the national average.">
            <a:extLst>
              <a:ext uri="{FF2B5EF4-FFF2-40B4-BE49-F238E27FC236}">
                <a16:creationId xmlns:a16="http://schemas.microsoft.com/office/drawing/2014/main" id="{197B64DF-36E8-3CBA-C12D-3D068825B377}"/>
              </a:ext>
            </a:extLst>
          </p:cNvPr>
          <p:cNvGraphicFramePr/>
          <p:nvPr>
            <p:extLst>
              <p:ext uri="{D42A27DB-BD31-4B8C-83A1-F6EECF244321}">
                <p14:modId xmlns:p14="http://schemas.microsoft.com/office/powerpoint/2010/main" val="3407548484"/>
              </p:ext>
            </p:extLst>
          </p:nvPr>
        </p:nvGraphicFramePr>
        <p:xfrm>
          <a:off x="381088" y="1427341"/>
          <a:ext cx="7105475" cy="4765506"/>
        </p:xfrm>
        <a:graphic>
          <a:graphicData uri="http://schemas.openxmlformats.org/drawingml/2006/chart">
            <c:chart xmlns:c="http://schemas.openxmlformats.org/drawingml/2006/chart" xmlns:r="http://schemas.openxmlformats.org/officeDocument/2006/relationships" r:id="rId3"/>
          </a:graphicData>
        </a:graphic>
      </p:graphicFrame>
      <p:sp>
        <p:nvSpPr>
          <p:cNvPr id="24" name="TextBox 23">
            <a:extLst>
              <a:ext uri="{FF2B5EF4-FFF2-40B4-BE49-F238E27FC236}">
                <a16:creationId xmlns:a16="http://schemas.microsoft.com/office/drawing/2014/main" id="{A8928607-EDD2-7A5B-0125-BE0B4414BCC0}"/>
              </a:ext>
            </a:extLst>
          </p:cNvPr>
          <p:cNvSpPr txBox="1"/>
          <p:nvPr/>
        </p:nvSpPr>
        <p:spPr>
          <a:xfrm>
            <a:off x="860977" y="5801929"/>
            <a:ext cx="6173485"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1" u="none" strike="noStrike" kern="1200" cap="none" spc="0" normalizeH="0" baseline="0" noProof="0" dirty="0">
                <a:ln>
                  <a:noFill/>
                </a:ln>
                <a:solidFill>
                  <a:srgbClr val="515151"/>
                </a:solidFill>
                <a:effectLst/>
                <a:uLnTx/>
                <a:uFillTx/>
                <a:latin typeface="Arial" panose="020B0604020202020204"/>
                <a:ea typeface="+mn-ea"/>
                <a:cs typeface="+mn-cs"/>
              </a:rPr>
              <a:t>(Results may be being impacted by a large difference between the proportion of respondents answering “don’t know”)</a:t>
            </a:r>
          </a:p>
        </p:txBody>
      </p:sp>
      <p:grpSp>
        <p:nvGrpSpPr>
          <p:cNvPr id="7" name="Group 6" descr="Green and Red arrows to signify when a statistic is significantly higher or lower than the previous survey.">
            <a:extLst>
              <a:ext uri="{FF2B5EF4-FFF2-40B4-BE49-F238E27FC236}">
                <a16:creationId xmlns:a16="http://schemas.microsoft.com/office/drawing/2014/main" id="{271E232F-D14C-65CD-8E55-BCEEE8C1EA44}"/>
              </a:ext>
            </a:extLst>
          </p:cNvPr>
          <p:cNvGrpSpPr/>
          <p:nvPr/>
        </p:nvGrpSpPr>
        <p:grpSpPr>
          <a:xfrm>
            <a:off x="385769" y="6027282"/>
            <a:ext cx="3843959" cy="276999"/>
            <a:chOff x="658460" y="5999738"/>
            <a:chExt cx="3843959" cy="276999"/>
          </a:xfrm>
        </p:grpSpPr>
        <p:sp>
          <p:nvSpPr>
            <p:cNvPr id="8" name="Arrow: Down 7">
              <a:extLst>
                <a:ext uri="{FF2B5EF4-FFF2-40B4-BE49-F238E27FC236}">
                  <a16:creationId xmlns:a16="http://schemas.microsoft.com/office/drawing/2014/main" id="{7E817CB7-4A7A-93FB-8AA6-81E22AC4B88E}"/>
                </a:ext>
              </a:extLst>
            </p:cNvPr>
            <p:cNvSpPr/>
            <p:nvPr/>
          </p:nvSpPr>
          <p:spPr>
            <a:xfrm>
              <a:off x="807040" y="6040818"/>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13" name="Group 12">
              <a:extLst>
                <a:ext uri="{FF2B5EF4-FFF2-40B4-BE49-F238E27FC236}">
                  <a16:creationId xmlns:a16="http://schemas.microsoft.com/office/drawing/2014/main" id="{4FAFDE93-21E0-F4A9-52C9-C5B625E56655}"/>
                </a:ext>
              </a:extLst>
            </p:cNvPr>
            <p:cNvGrpSpPr/>
            <p:nvPr/>
          </p:nvGrpSpPr>
          <p:grpSpPr>
            <a:xfrm>
              <a:off x="658460" y="5999738"/>
              <a:ext cx="3843959" cy="276999"/>
              <a:chOff x="603169" y="5798698"/>
              <a:chExt cx="3843959" cy="276999"/>
            </a:xfrm>
          </p:grpSpPr>
          <p:sp>
            <p:nvSpPr>
              <p:cNvPr id="14" name="Arrow: Down 13">
                <a:extLst>
                  <a:ext uri="{FF2B5EF4-FFF2-40B4-BE49-F238E27FC236}">
                    <a16:creationId xmlns:a16="http://schemas.microsoft.com/office/drawing/2014/main" id="{ED38A417-CC3A-C68E-E958-7ACFAFC13B83}"/>
                  </a:ext>
                </a:extLst>
              </p:cNvPr>
              <p:cNvSpPr/>
              <p:nvPr/>
            </p:nvSpPr>
            <p:spPr>
              <a:xfrm rot="10800000">
                <a:off x="603169" y="5818840"/>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15" name="TextBox 14">
                <a:extLst>
                  <a:ext uri="{FF2B5EF4-FFF2-40B4-BE49-F238E27FC236}">
                    <a16:creationId xmlns:a16="http://schemas.microsoft.com/office/drawing/2014/main" id="{15A839DD-407E-E2E0-C285-1BEAB45AB8AB}"/>
                  </a:ext>
                </a:extLst>
              </p:cNvPr>
              <p:cNvSpPr txBox="1"/>
              <p:nvPr/>
            </p:nvSpPr>
            <p:spPr>
              <a:xfrm>
                <a:off x="884934" y="5798698"/>
                <a:ext cx="356219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Significantly higher/lower than the GB Benchmark</a:t>
                </a:r>
              </a:p>
            </p:txBody>
          </p:sp>
        </p:grpSp>
      </p:grpSp>
      <p:sp>
        <p:nvSpPr>
          <p:cNvPr id="18" name="TextBox 17">
            <a:extLst>
              <a:ext uri="{FF2B5EF4-FFF2-40B4-BE49-F238E27FC236}">
                <a16:creationId xmlns:a16="http://schemas.microsoft.com/office/drawing/2014/main" id="{23C3736B-F8B9-D50C-1DD1-4DE2E8D96B51}"/>
              </a:ext>
              <a:ext uri="{C183D7F6-B498-43B3-948B-1728B52AA6E4}">
                <adec:decorative xmlns:adec="http://schemas.microsoft.com/office/drawing/2017/decorative" val="1"/>
              </a:ext>
            </a:extLst>
          </p:cNvPr>
          <p:cNvSpPr txBox="1"/>
          <p:nvPr/>
        </p:nvSpPr>
        <p:spPr>
          <a:xfrm>
            <a:off x="4433278" y="6085960"/>
            <a:ext cx="3325445" cy="16927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a:solidFill>
                  <a:srgbClr val="5C5B5A"/>
                </a:solidFill>
                <a:latin typeface="Arial"/>
              </a:rPr>
              <a:t>Figures in brackets show change since Dec (S5)</a:t>
            </a:r>
            <a:endParaRPr kumimoji="0" lang="en-GB" sz="1100" i="0" u="none" strike="noStrike" kern="1200" cap="none" spc="0" normalizeH="0" baseline="0" noProof="0" dirty="0">
              <a:ln>
                <a:noFill/>
              </a:ln>
              <a:solidFill>
                <a:srgbClr val="5C5B5A"/>
              </a:solidFill>
              <a:effectLst/>
              <a:uLnTx/>
              <a:uFillTx/>
              <a:latin typeface="Arial"/>
              <a:ea typeface="+mn-ea"/>
              <a:cs typeface="+mn-cs"/>
            </a:endParaRPr>
          </a:p>
        </p:txBody>
      </p:sp>
      <p:sp>
        <p:nvSpPr>
          <p:cNvPr id="35" name="TextBox 34">
            <a:extLst>
              <a:ext uri="{FF2B5EF4-FFF2-40B4-BE49-F238E27FC236}">
                <a16:creationId xmlns:a16="http://schemas.microsoft.com/office/drawing/2014/main" id="{11CA9827-1A9B-AABB-3713-43E05A68631D}"/>
              </a:ext>
              <a:ext uri="{C183D7F6-B498-43B3-948B-1728B52AA6E4}">
                <adec:decorative xmlns:adec="http://schemas.microsoft.com/office/drawing/2017/decorative" val="1"/>
              </a:ext>
            </a:extLst>
          </p:cNvPr>
          <p:cNvSpPr txBox="1"/>
          <p:nvPr/>
        </p:nvSpPr>
        <p:spPr>
          <a:xfrm>
            <a:off x="982926" y="1883527"/>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Arial" panose="020B0604020202020204"/>
                <a:ea typeface="+mn-ea"/>
                <a:cs typeface="+mn-cs"/>
              </a:rPr>
              <a:t>(+/-0pp)</a:t>
            </a:r>
          </a:p>
        </p:txBody>
      </p:sp>
      <p:sp>
        <p:nvSpPr>
          <p:cNvPr id="36" name="TextBox 35">
            <a:extLst>
              <a:ext uri="{FF2B5EF4-FFF2-40B4-BE49-F238E27FC236}">
                <a16:creationId xmlns:a16="http://schemas.microsoft.com/office/drawing/2014/main" id="{E91505A6-C564-0273-17BE-D571112938E4}"/>
              </a:ext>
              <a:ext uri="{C183D7F6-B498-43B3-948B-1728B52AA6E4}">
                <adec:decorative xmlns:adec="http://schemas.microsoft.com/office/drawing/2017/decorative" val="1"/>
              </a:ext>
            </a:extLst>
          </p:cNvPr>
          <p:cNvSpPr txBox="1"/>
          <p:nvPr/>
        </p:nvSpPr>
        <p:spPr>
          <a:xfrm>
            <a:off x="1027191" y="3036712"/>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5C5B5A"/>
                </a:solidFill>
                <a:effectLst/>
                <a:uLnTx/>
                <a:uFillTx/>
                <a:latin typeface="Arial" panose="020B0604020202020204"/>
                <a:ea typeface="+mn-ea"/>
                <a:cs typeface="+mn-cs"/>
              </a:rPr>
              <a:t>(-1pp)</a:t>
            </a:r>
          </a:p>
        </p:txBody>
      </p:sp>
      <p:sp>
        <p:nvSpPr>
          <p:cNvPr id="37" name="TextBox 36">
            <a:extLst>
              <a:ext uri="{FF2B5EF4-FFF2-40B4-BE49-F238E27FC236}">
                <a16:creationId xmlns:a16="http://schemas.microsoft.com/office/drawing/2014/main" id="{FF490AC0-8CA1-259F-A5AB-4F95446158DE}"/>
              </a:ext>
              <a:ext uri="{C183D7F6-B498-43B3-948B-1728B52AA6E4}">
                <adec:decorative xmlns:adec="http://schemas.microsoft.com/office/drawing/2017/decorative" val="1"/>
              </a:ext>
            </a:extLst>
          </p:cNvPr>
          <p:cNvSpPr txBox="1"/>
          <p:nvPr/>
        </p:nvSpPr>
        <p:spPr>
          <a:xfrm>
            <a:off x="1042960" y="4240169"/>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5C5B5A"/>
                </a:solidFill>
                <a:effectLst/>
                <a:uLnTx/>
                <a:uFillTx/>
                <a:latin typeface="Arial" panose="020B0604020202020204"/>
                <a:ea typeface="+mn-ea"/>
                <a:cs typeface="+mn-cs"/>
              </a:rPr>
              <a:t>(+4pp)</a:t>
            </a:r>
          </a:p>
        </p:txBody>
      </p:sp>
      <p:sp>
        <p:nvSpPr>
          <p:cNvPr id="38" name="TextBox 37">
            <a:extLst>
              <a:ext uri="{FF2B5EF4-FFF2-40B4-BE49-F238E27FC236}">
                <a16:creationId xmlns:a16="http://schemas.microsoft.com/office/drawing/2014/main" id="{90000C11-A340-6274-F636-56E5E772753D}"/>
              </a:ext>
              <a:ext uri="{C183D7F6-B498-43B3-948B-1728B52AA6E4}">
                <adec:decorative xmlns:adec="http://schemas.microsoft.com/office/drawing/2017/decorative" val="1"/>
              </a:ext>
            </a:extLst>
          </p:cNvPr>
          <p:cNvSpPr txBox="1"/>
          <p:nvPr/>
        </p:nvSpPr>
        <p:spPr>
          <a:xfrm>
            <a:off x="1236295" y="4715880"/>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Arial" panose="020B0604020202020204"/>
                <a:ea typeface="+mn-ea"/>
                <a:cs typeface="+mn-cs"/>
              </a:rPr>
              <a:t>(-2pp)</a:t>
            </a:r>
          </a:p>
        </p:txBody>
      </p:sp>
      <p:sp>
        <p:nvSpPr>
          <p:cNvPr id="26" name="Arrow: Down 25">
            <a:extLst>
              <a:ext uri="{FF2B5EF4-FFF2-40B4-BE49-F238E27FC236}">
                <a16:creationId xmlns:a16="http://schemas.microsoft.com/office/drawing/2014/main" id="{7EA5A75A-8D24-3381-02FB-367411826AAE}"/>
              </a:ext>
              <a:ext uri="{C183D7F6-B498-43B3-948B-1728B52AA6E4}">
                <adec:decorative xmlns:adec="http://schemas.microsoft.com/office/drawing/2017/decorative" val="1"/>
              </a:ext>
            </a:extLst>
          </p:cNvPr>
          <p:cNvSpPr/>
          <p:nvPr/>
        </p:nvSpPr>
        <p:spPr>
          <a:xfrm rot="10800000">
            <a:off x="1698767" y="4743798"/>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27" name="Arrow: Down 26">
            <a:extLst>
              <a:ext uri="{FF2B5EF4-FFF2-40B4-BE49-F238E27FC236}">
                <a16:creationId xmlns:a16="http://schemas.microsoft.com/office/drawing/2014/main" id="{6DF868E9-6BF4-FF69-B591-0CB1E89C46BF}"/>
              </a:ext>
              <a:ext uri="{C183D7F6-B498-43B3-948B-1728B52AA6E4}">
                <adec:decorative xmlns:adec="http://schemas.microsoft.com/office/drawing/2017/decorative" val="1"/>
              </a:ext>
            </a:extLst>
          </p:cNvPr>
          <p:cNvSpPr/>
          <p:nvPr/>
        </p:nvSpPr>
        <p:spPr>
          <a:xfrm>
            <a:off x="1015185" y="4987046"/>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9" name="TextBox 38">
            <a:extLst>
              <a:ext uri="{FF2B5EF4-FFF2-40B4-BE49-F238E27FC236}">
                <a16:creationId xmlns:a16="http://schemas.microsoft.com/office/drawing/2014/main" id="{9AD98037-6ED2-CB27-30DE-D4DFC90392A9}"/>
              </a:ext>
              <a:ext uri="{C183D7F6-B498-43B3-948B-1728B52AA6E4}">
                <adec:decorative xmlns:adec="http://schemas.microsoft.com/office/drawing/2017/decorative" val="1"/>
              </a:ext>
            </a:extLst>
          </p:cNvPr>
          <p:cNvSpPr txBox="1"/>
          <p:nvPr/>
        </p:nvSpPr>
        <p:spPr>
          <a:xfrm>
            <a:off x="1359732" y="4878643"/>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5C5B5A"/>
                </a:solidFill>
                <a:effectLst/>
                <a:uLnTx/>
                <a:uFillTx/>
                <a:latin typeface="Arial" panose="020B0604020202020204"/>
                <a:ea typeface="+mn-ea"/>
                <a:cs typeface="+mn-cs"/>
              </a:rPr>
              <a:t>(+1pp)</a:t>
            </a:r>
          </a:p>
        </p:txBody>
      </p:sp>
      <p:sp>
        <p:nvSpPr>
          <p:cNvPr id="20" name="Right Brace 19">
            <a:extLst>
              <a:ext uri="{FF2B5EF4-FFF2-40B4-BE49-F238E27FC236}">
                <a16:creationId xmlns:a16="http://schemas.microsoft.com/office/drawing/2014/main" id="{75944395-B4E1-B35F-8406-1B9E9F68F7F0}"/>
              </a:ext>
              <a:ext uri="{C183D7F6-B498-43B3-948B-1728B52AA6E4}">
                <adec:decorative xmlns:adec="http://schemas.microsoft.com/office/drawing/2017/decorative" val="1"/>
              </a:ext>
            </a:extLst>
          </p:cNvPr>
          <p:cNvSpPr/>
          <p:nvPr/>
        </p:nvSpPr>
        <p:spPr>
          <a:xfrm rot="10800000">
            <a:off x="669184" y="3741450"/>
            <a:ext cx="166053" cy="1183210"/>
          </a:xfrm>
          <a:prstGeom prst="rightBrace">
            <a:avLst>
              <a:gd name="adj1" fmla="val 54487"/>
              <a:gd name="adj2" fmla="val 49265"/>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9" name="TextBox 18">
            <a:extLst>
              <a:ext uri="{FF2B5EF4-FFF2-40B4-BE49-F238E27FC236}">
                <a16:creationId xmlns:a16="http://schemas.microsoft.com/office/drawing/2014/main" id="{6C7E0117-1168-6774-743E-DEF58F73E9F8}"/>
              </a:ext>
              <a:ext uri="{C183D7F6-B498-43B3-948B-1728B52AA6E4}">
                <adec:decorative xmlns:adec="http://schemas.microsoft.com/office/drawing/2017/decorative" val="1"/>
              </a:ext>
            </a:extLst>
          </p:cNvPr>
          <p:cNvSpPr txBox="1"/>
          <p:nvPr/>
        </p:nvSpPr>
        <p:spPr>
          <a:xfrm>
            <a:off x="19750" y="4305799"/>
            <a:ext cx="781636"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C5B5A"/>
                </a:solidFill>
                <a:effectLst/>
                <a:uLnTx/>
                <a:uFillTx/>
                <a:latin typeface="Arial"/>
                <a:ea typeface="+mn-ea"/>
                <a:cs typeface="+mn-cs"/>
              </a:rPr>
              <a:t>35%</a:t>
            </a:r>
          </a:p>
        </p:txBody>
      </p:sp>
      <p:sp>
        <p:nvSpPr>
          <p:cNvPr id="28" name="Arrow: Down 27">
            <a:extLst>
              <a:ext uri="{FF2B5EF4-FFF2-40B4-BE49-F238E27FC236}">
                <a16:creationId xmlns:a16="http://schemas.microsoft.com/office/drawing/2014/main" id="{80F840EE-2F82-94AA-6B3D-5B27C89217F8}"/>
              </a:ext>
              <a:ext uri="{C183D7F6-B498-43B3-948B-1728B52AA6E4}">
                <adec:decorative xmlns:adec="http://schemas.microsoft.com/office/drawing/2017/decorative" val="1"/>
              </a:ext>
            </a:extLst>
          </p:cNvPr>
          <p:cNvSpPr/>
          <p:nvPr/>
        </p:nvSpPr>
        <p:spPr>
          <a:xfrm rot="10800000">
            <a:off x="77625" y="4307436"/>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45" name="TextBox 44">
            <a:extLst>
              <a:ext uri="{FF2B5EF4-FFF2-40B4-BE49-F238E27FC236}">
                <a16:creationId xmlns:a16="http://schemas.microsoft.com/office/drawing/2014/main" id="{EE5EA62A-5482-0BD0-6D64-1C996D8CBFEC}"/>
              </a:ext>
              <a:ext uri="{C183D7F6-B498-43B3-948B-1728B52AA6E4}">
                <adec:decorative xmlns:adec="http://schemas.microsoft.com/office/drawing/2017/decorative" val="1"/>
              </a:ext>
            </a:extLst>
          </p:cNvPr>
          <p:cNvSpPr txBox="1"/>
          <p:nvPr/>
        </p:nvSpPr>
        <p:spPr>
          <a:xfrm>
            <a:off x="2752835" y="1859164"/>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Arial" panose="020B0604020202020204"/>
                <a:ea typeface="+mn-ea"/>
                <a:cs typeface="+mn-cs"/>
              </a:rPr>
              <a:t>(+3pp)</a:t>
            </a:r>
          </a:p>
        </p:txBody>
      </p:sp>
      <p:sp>
        <p:nvSpPr>
          <p:cNvPr id="47" name="TextBox 46">
            <a:extLst>
              <a:ext uri="{FF2B5EF4-FFF2-40B4-BE49-F238E27FC236}">
                <a16:creationId xmlns:a16="http://schemas.microsoft.com/office/drawing/2014/main" id="{0D7AFAA9-3C3A-9195-73F2-A302558745AC}"/>
              </a:ext>
              <a:ext uri="{C183D7F6-B498-43B3-948B-1728B52AA6E4}">
                <adec:decorative xmlns:adec="http://schemas.microsoft.com/office/drawing/2017/decorative" val="1"/>
              </a:ext>
            </a:extLst>
          </p:cNvPr>
          <p:cNvSpPr txBox="1"/>
          <p:nvPr/>
        </p:nvSpPr>
        <p:spPr>
          <a:xfrm>
            <a:off x="2767844" y="2904722"/>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5C5B5A"/>
                </a:solidFill>
                <a:effectLst/>
                <a:uLnTx/>
                <a:uFillTx/>
                <a:latin typeface="Arial" panose="020B0604020202020204"/>
                <a:ea typeface="+mn-ea"/>
                <a:cs typeface="+mn-cs"/>
              </a:rPr>
              <a:t>(+1pp)</a:t>
            </a:r>
          </a:p>
        </p:txBody>
      </p:sp>
      <p:sp>
        <p:nvSpPr>
          <p:cNvPr id="49" name="TextBox 48">
            <a:extLst>
              <a:ext uri="{FF2B5EF4-FFF2-40B4-BE49-F238E27FC236}">
                <a16:creationId xmlns:a16="http://schemas.microsoft.com/office/drawing/2014/main" id="{5ED6897A-4919-557A-251C-03BEC006E459}"/>
              </a:ext>
              <a:ext uri="{C183D7F6-B498-43B3-948B-1728B52AA6E4}">
                <adec:decorative xmlns:adec="http://schemas.microsoft.com/office/drawing/2017/decorative" val="1"/>
              </a:ext>
            </a:extLst>
          </p:cNvPr>
          <p:cNvSpPr txBox="1"/>
          <p:nvPr/>
        </p:nvSpPr>
        <p:spPr>
          <a:xfrm>
            <a:off x="2724844" y="4066282"/>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5C5B5A"/>
                </a:solidFill>
                <a:effectLst/>
                <a:uLnTx/>
                <a:uFillTx/>
                <a:latin typeface="Arial" panose="020B0604020202020204"/>
                <a:ea typeface="+mn-ea"/>
                <a:cs typeface="+mn-cs"/>
              </a:rPr>
              <a:t>(+2pp)</a:t>
            </a:r>
          </a:p>
        </p:txBody>
      </p:sp>
      <p:sp>
        <p:nvSpPr>
          <p:cNvPr id="51" name="TextBox 50">
            <a:extLst>
              <a:ext uri="{FF2B5EF4-FFF2-40B4-BE49-F238E27FC236}">
                <a16:creationId xmlns:a16="http://schemas.microsoft.com/office/drawing/2014/main" id="{79CA4E6F-B9B5-BFE1-E0EA-F7DDB83FC1F0}"/>
              </a:ext>
              <a:ext uri="{C183D7F6-B498-43B3-948B-1728B52AA6E4}">
                <adec:decorative xmlns:adec="http://schemas.microsoft.com/office/drawing/2017/decorative" val="1"/>
              </a:ext>
            </a:extLst>
          </p:cNvPr>
          <p:cNvSpPr txBox="1"/>
          <p:nvPr/>
        </p:nvSpPr>
        <p:spPr>
          <a:xfrm>
            <a:off x="2959513" y="4346440"/>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Arial" panose="020B0604020202020204"/>
                <a:ea typeface="+mn-ea"/>
                <a:cs typeface="+mn-cs"/>
              </a:rPr>
              <a:t>(-3pp)</a:t>
            </a:r>
          </a:p>
        </p:txBody>
      </p:sp>
      <p:sp>
        <p:nvSpPr>
          <p:cNvPr id="53" name="TextBox 52">
            <a:extLst>
              <a:ext uri="{FF2B5EF4-FFF2-40B4-BE49-F238E27FC236}">
                <a16:creationId xmlns:a16="http://schemas.microsoft.com/office/drawing/2014/main" id="{3DD8401B-C969-CC57-B2C8-39CABB398BAF}"/>
              </a:ext>
              <a:ext uri="{C183D7F6-B498-43B3-948B-1728B52AA6E4}">
                <adec:decorative xmlns:adec="http://schemas.microsoft.com/office/drawing/2017/decorative" val="1"/>
              </a:ext>
            </a:extLst>
          </p:cNvPr>
          <p:cNvSpPr txBox="1"/>
          <p:nvPr/>
        </p:nvSpPr>
        <p:spPr>
          <a:xfrm>
            <a:off x="2750212" y="4837384"/>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5C5B5A"/>
                </a:solidFill>
                <a:effectLst/>
                <a:uLnTx/>
                <a:uFillTx/>
                <a:latin typeface="Arial" panose="020B0604020202020204"/>
                <a:ea typeface="+mn-ea"/>
                <a:cs typeface="+mn-cs"/>
              </a:rPr>
              <a:t>(-4pp)</a:t>
            </a:r>
          </a:p>
        </p:txBody>
      </p:sp>
      <p:sp>
        <p:nvSpPr>
          <p:cNvPr id="2" name="Right Brace 1">
            <a:extLst>
              <a:ext uri="{FF2B5EF4-FFF2-40B4-BE49-F238E27FC236}">
                <a16:creationId xmlns:a16="http://schemas.microsoft.com/office/drawing/2014/main" id="{D88A8F28-A560-7D83-2907-4A9DD70B2475}"/>
              </a:ext>
              <a:ext uri="{C183D7F6-B498-43B3-948B-1728B52AA6E4}">
                <adec:decorative xmlns:adec="http://schemas.microsoft.com/office/drawing/2017/decorative" val="1"/>
              </a:ext>
            </a:extLst>
          </p:cNvPr>
          <p:cNvSpPr/>
          <p:nvPr/>
        </p:nvSpPr>
        <p:spPr>
          <a:xfrm rot="10800000">
            <a:off x="2408435" y="3580020"/>
            <a:ext cx="152752" cy="954418"/>
          </a:xfrm>
          <a:prstGeom prst="rightBrace">
            <a:avLst>
              <a:gd name="adj1" fmla="val 54487"/>
              <a:gd name="adj2" fmla="val 49265"/>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3" name="TextBox 32">
            <a:extLst>
              <a:ext uri="{FF2B5EF4-FFF2-40B4-BE49-F238E27FC236}">
                <a16:creationId xmlns:a16="http://schemas.microsoft.com/office/drawing/2014/main" id="{803BC2A0-496E-2B62-EDAC-4FC5EA063A21}"/>
              </a:ext>
              <a:ext uri="{C183D7F6-B498-43B3-948B-1728B52AA6E4}">
                <adec:decorative xmlns:adec="http://schemas.microsoft.com/office/drawing/2017/decorative" val="1"/>
              </a:ext>
            </a:extLst>
          </p:cNvPr>
          <p:cNvSpPr txBox="1"/>
          <p:nvPr/>
        </p:nvSpPr>
        <p:spPr>
          <a:xfrm>
            <a:off x="1869830" y="3945016"/>
            <a:ext cx="661040"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C5B5A"/>
                </a:solidFill>
                <a:effectLst/>
                <a:uLnTx/>
                <a:uFillTx/>
                <a:latin typeface="Arial"/>
                <a:ea typeface="+mn-ea"/>
                <a:cs typeface="+mn-cs"/>
              </a:rPr>
              <a:t>26%</a:t>
            </a:r>
          </a:p>
        </p:txBody>
      </p:sp>
      <p:cxnSp>
        <p:nvCxnSpPr>
          <p:cNvPr id="17" name="Straight Connector 16">
            <a:extLst>
              <a:ext uri="{FF2B5EF4-FFF2-40B4-BE49-F238E27FC236}">
                <a16:creationId xmlns:a16="http://schemas.microsoft.com/office/drawing/2014/main" id="{4DF5E50A-C9AB-7330-1412-1D75C0F66EFB}"/>
              </a:ext>
              <a:ext uri="{C183D7F6-B498-43B3-948B-1728B52AA6E4}">
                <adec:decorative xmlns:adec="http://schemas.microsoft.com/office/drawing/2017/decorative" val="1"/>
              </a:ext>
            </a:extLst>
          </p:cNvPr>
          <p:cNvCxnSpPr/>
          <p:nvPr/>
        </p:nvCxnSpPr>
        <p:spPr>
          <a:xfrm>
            <a:off x="3952875" y="1486834"/>
            <a:ext cx="0" cy="3437826"/>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40" name="TextBox 39">
            <a:extLst>
              <a:ext uri="{FF2B5EF4-FFF2-40B4-BE49-F238E27FC236}">
                <a16:creationId xmlns:a16="http://schemas.microsoft.com/office/drawing/2014/main" id="{C45573A2-B290-4AAF-15FC-EE269CC8F4C3}"/>
              </a:ext>
              <a:ext uri="{C183D7F6-B498-43B3-948B-1728B52AA6E4}">
                <adec:decorative xmlns:adec="http://schemas.microsoft.com/office/drawing/2017/decorative" val="1"/>
              </a:ext>
            </a:extLst>
          </p:cNvPr>
          <p:cNvSpPr txBox="1"/>
          <p:nvPr/>
        </p:nvSpPr>
        <p:spPr>
          <a:xfrm>
            <a:off x="4515026" y="1803337"/>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Arial" panose="020B0604020202020204"/>
                <a:ea typeface="+mn-ea"/>
                <a:cs typeface="+mn-cs"/>
              </a:rPr>
              <a:t>(-2pp)</a:t>
            </a:r>
          </a:p>
        </p:txBody>
      </p:sp>
      <p:sp>
        <p:nvSpPr>
          <p:cNvPr id="29" name="Arrow: Down 28">
            <a:extLst>
              <a:ext uri="{FF2B5EF4-FFF2-40B4-BE49-F238E27FC236}">
                <a16:creationId xmlns:a16="http://schemas.microsoft.com/office/drawing/2014/main" id="{11F6C801-AAC1-622A-1F64-8DEAD6B3BBE2}"/>
              </a:ext>
              <a:ext uri="{C183D7F6-B498-43B3-948B-1728B52AA6E4}">
                <adec:decorative xmlns:adec="http://schemas.microsoft.com/office/drawing/2017/decorative" val="1"/>
              </a:ext>
            </a:extLst>
          </p:cNvPr>
          <p:cNvSpPr/>
          <p:nvPr/>
        </p:nvSpPr>
        <p:spPr>
          <a:xfrm rot="10800000">
            <a:off x="5014474" y="1573988"/>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41" name="TextBox 40">
            <a:extLst>
              <a:ext uri="{FF2B5EF4-FFF2-40B4-BE49-F238E27FC236}">
                <a16:creationId xmlns:a16="http://schemas.microsoft.com/office/drawing/2014/main" id="{7030C6D9-F1AA-9FDC-D3B0-7C4135610BB0}"/>
              </a:ext>
              <a:ext uri="{C183D7F6-B498-43B3-948B-1728B52AA6E4}">
                <adec:decorative xmlns:adec="http://schemas.microsoft.com/office/drawing/2017/decorative" val="1"/>
              </a:ext>
            </a:extLst>
          </p:cNvPr>
          <p:cNvSpPr txBox="1"/>
          <p:nvPr/>
        </p:nvSpPr>
        <p:spPr>
          <a:xfrm>
            <a:off x="4531265" y="2636844"/>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5C5B5A"/>
                </a:solidFill>
                <a:effectLst/>
                <a:uLnTx/>
                <a:uFillTx/>
                <a:latin typeface="Arial" panose="020B0604020202020204"/>
                <a:ea typeface="+mn-ea"/>
                <a:cs typeface="+mn-cs"/>
              </a:rPr>
              <a:t>(-4pp)</a:t>
            </a:r>
          </a:p>
        </p:txBody>
      </p:sp>
      <p:sp>
        <p:nvSpPr>
          <p:cNvPr id="42" name="TextBox 41">
            <a:extLst>
              <a:ext uri="{FF2B5EF4-FFF2-40B4-BE49-F238E27FC236}">
                <a16:creationId xmlns:a16="http://schemas.microsoft.com/office/drawing/2014/main" id="{09EA7136-6DE9-65DB-9F2B-C1EB4C4AE780}"/>
              </a:ext>
              <a:ext uri="{C183D7F6-B498-43B3-948B-1728B52AA6E4}">
                <adec:decorative xmlns:adec="http://schemas.microsoft.com/office/drawing/2017/decorative" val="1"/>
              </a:ext>
            </a:extLst>
          </p:cNvPr>
          <p:cNvSpPr txBox="1"/>
          <p:nvPr/>
        </p:nvSpPr>
        <p:spPr>
          <a:xfrm>
            <a:off x="4514147" y="3839060"/>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5C5B5A"/>
                </a:solidFill>
                <a:effectLst/>
                <a:uLnTx/>
                <a:uFillTx/>
                <a:latin typeface="Arial" panose="020B0604020202020204"/>
                <a:ea typeface="+mn-ea"/>
                <a:cs typeface="+mn-cs"/>
              </a:rPr>
              <a:t>(+2pp)</a:t>
            </a:r>
          </a:p>
        </p:txBody>
      </p:sp>
      <p:sp>
        <p:nvSpPr>
          <p:cNvPr id="30" name="Arrow: Down 29">
            <a:extLst>
              <a:ext uri="{FF2B5EF4-FFF2-40B4-BE49-F238E27FC236}">
                <a16:creationId xmlns:a16="http://schemas.microsoft.com/office/drawing/2014/main" id="{80EB4AED-C63B-2A41-F0C0-1A23CC413267}"/>
              </a:ext>
              <a:ext uri="{C183D7F6-B498-43B3-948B-1728B52AA6E4}">
                <adec:decorative xmlns:adec="http://schemas.microsoft.com/office/drawing/2017/decorative" val="1"/>
              </a:ext>
            </a:extLst>
          </p:cNvPr>
          <p:cNvSpPr/>
          <p:nvPr/>
        </p:nvSpPr>
        <p:spPr>
          <a:xfrm rot="10800000">
            <a:off x="4271507" y="4477245"/>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43" name="TextBox 42">
            <a:extLst>
              <a:ext uri="{FF2B5EF4-FFF2-40B4-BE49-F238E27FC236}">
                <a16:creationId xmlns:a16="http://schemas.microsoft.com/office/drawing/2014/main" id="{B8A58B7E-6A7E-D107-E2A4-F429B4732E84}"/>
              </a:ext>
              <a:ext uri="{C183D7F6-B498-43B3-948B-1728B52AA6E4}">
                <adec:decorative xmlns:adec="http://schemas.microsoft.com/office/drawing/2017/decorative" val="1"/>
              </a:ext>
            </a:extLst>
          </p:cNvPr>
          <p:cNvSpPr txBox="1"/>
          <p:nvPr/>
        </p:nvSpPr>
        <p:spPr>
          <a:xfrm>
            <a:off x="4741321" y="4521334"/>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Arial" panose="020B0604020202020204"/>
                <a:ea typeface="+mn-ea"/>
                <a:cs typeface="+mn-cs"/>
              </a:rPr>
              <a:t>(-2pp)</a:t>
            </a:r>
          </a:p>
        </p:txBody>
      </p:sp>
      <p:sp>
        <p:nvSpPr>
          <p:cNvPr id="31" name="Arrow: Down 30">
            <a:extLst>
              <a:ext uri="{FF2B5EF4-FFF2-40B4-BE49-F238E27FC236}">
                <a16:creationId xmlns:a16="http://schemas.microsoft.com/office/drawing/2014/main" id="{F8BDC03E-3705-C4DB-F208-B365F5CAEFC4}"/>
              </a:ext>
              <a:ext uri="{C183D7F6-B498-43B3-948B-1728B52AA6E4}">
                <adec:decorative xmlns:adec="http://schemas.microsoft.com/office/drawing/2017/decorative" val="1"/>
              </a:ext>
            </a:extLst>
          </p:cNvPr>
          <p:cNvSpPr/>
          <p:nvPr/>
        </p:nvSpPr>
        <p:spPr>
          <a:xfrm>
            <a:off x="4488048" y="4862665"/>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4" name="TextBox 43">
            <a:extLst>
              <a:ext uri="{FF2B5EF4-FFF2-40B4-BE49-F238E27FC236}">
                <a16:creationId xmlns:a16="http://schemas.microsoft.com/office/drawing/2014/main" id="{6F6DC317-FE8B-23AE-BCBA-3B3A9D979A0F}"/>
              </a:ext>
              <a:ext uri="{C183D7F6-B498-43B3-948B-1728B52AA6E4}">
                <adec:decorative xmlns:adec="http://schemas.microsoft.com/office/drawing/2017/decorative" val="1"/>
              </a:ext>
            </a:extLst>
          </p:cNvPr>
          <p:cNvSpPr txBox="1"/>
          <p:nvPr/>
        </p:nvSpPr>
        <p:spPr>
          <a:xfrm>
            <a:off x="4830176" y="4842374"/>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5C5B5A"/>
                </a:solidFill>
                <a:effectLst/>
                <a:uLnTx/>
                <a:uFillTx/>
                <a:latin typeface="Arial" panose="020B0604020202020204"/>
                <a:ea typeface="+mn-ea"/>
                <a:cs typeface="+mn-cs"/>
              </a:rPr>
              <a:t>(-2pp)</a:t>
            </a:r>
          </a:p>
        </p:txBody>
      </p:sp>
      <p:sp>
        <p:nvSpPr>
          <p:cNvPr id="23" name="Right Brace 22">
            <a:extLst>
              <a:ext uri="{FF2B5EF4-FFF2-40B4-BE49-F238E27FC236}">
                <a16:creationId xmlns:a16="http://schemas.microsoft.com/office/drawing/2014/main" id="{3009CF8F-4BBF-FABD-466E-A3FE42E44B62}"/>
              </a:ext>
              <a:ext uri="{C183D7F6-B498-43B3-948B-1728B52AA6E4}">
                <adec:decorative xmlns:adec="http://schemas.microsoft.com/office/drawing/2017/decorative" val="1"/>
              </a:ext>
            </a:extLst>
          </p:cNvPr>
          <p:cNvSpPr/>
          <p:nvPr/>
        </p:nvSpPr>
        <p:spPr>
          <a:xfrm>
            <a:off x="5305712" y="2929868"/>
            <a:ext cx="105804" cy="1876487"/>
          </a:xfrm>
          <a:prstGeom prst="rightBrace">
            <a:avLst>
              <a:gd name="adj1" fmla="val 54487"/>
              <a:gd name="adj2" fmla="val 49265"/>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1" name="TextBox 20">
            <a:extLst>
              <a:ext uri="{FF2B5EF4-FFF2-40B4-BE49-F238E27FC236}">
                <a16:creationId xmlns:a16="http://schemas.microsoft.com/office/drawing/2014/main" id="{F207B31A-B4D4-9161-9FF9-7CDB0E8B726C}"/>
              </a:ext>
              <a:ext uri="{C183D7F6-B498-43B3-948B-1728B52AA6E4}">
                <adec:decorative xmlns:adec="http://schemas.microsoft.com/office/drawing/2017/decorative" val="1"/>
              </a:ext>
            </a:extLst>
          </p:cNvPr>
          <p:cNvSpPr txBox="1"/>
          <p:nvPr/>
        </p:nvSpPr>
        <p:spPr>
          <a:xfrm>
            <a:off x="5354416" y="3774811"/>
            <a:ext cx="661040"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rgbClr val="5C5B5A"/>
                </a:solidFill>
                <a:latin typeface="Arial"/>
              </a:rPr>
              <a:t>53</a:t>
            </a:r>
            <a:r>
              <a:rPr kumimoji="0" lang="en-GB" sz="1400" b="1" i="0" u="none" strike="noStrike" kern="1200" cap="none" spc="0" normalizeH="0" baseline="0" noProof="0" dirty="0">
                <a:ln>
                  <a:noFill/>
                </a:ln>
                <a:solidFill>
                  <a:srgbClr val="5C5B5A"/>
                </a:solidFill>
                <a:effectLst/>
                <a:uLnTx/>
                <a:uFillTx/>
                <a:latin typeface="Arial"/>
                <a:ea typeface="+mn-ea"/>
                <a:cs typeface="+mn-cs"/>
              </a:rPr>
              <a:t>%</a:t>
            </a:r>
          </a:p>
        </p:txBody>
      </p:sp>
      <p:sp>
        <p:nvSpPr>
          <p:cNvPr id="32" name="Arrow: Down 31">
            <a:extLst>
              <a:ext uri="{FF2B5EF4-FFF2-40B4-BE49-F238E27FC236}">
                <a16:creationId xmlns:a16="http://schemas.microsoft.com/office/drawing/2014/main" id="{F42A249E-49A2-6CE9-7EB9-4888621E6561}"/>
              </a:ext>
              <a:ext uri="{C183D7F6-B498-43B3-948B-1728B52AA6E4}">
                <adec:decorative xmlns:adec="http://schemas.microsoft.com/office/drawing/2017/decorative" val="1"/>
              </a:ext>
            </a:extLst>
          </p:cNvPr>
          <p:cNvSpPr/>
          <p:nvPr/>
        </p:nvSpPr>
        <p:spPr>
          <a:xfrm rot="10800000">
            <a:off x="5845589" y="3767363"/>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46" name="TextBox 45">
            <a:extLst>
              <a:ext uri="{FF2B5EF4-FFF2-40B4-BE49-F238E27FC236}">
                <a16:creationId xmlns:a16="http://schemas.microsoft.com/office/drawing/2014/main" id="{3C988205-D018-69DC-5765-66A4644DDF4D}"/>
              </a:ext>
              <a:ext uri="{C183D7F6-B498-43B3-948B-1728B52AA6E4}">
                <adec:decorative xmlns:adec="http://schemas.microsoft.com/office/drawing/2017/decorative" val="1"/>
              </a:ext>
            </a:extLst>
          </p:cNvPr>
          <p:cNvSpPr txBox="1"/>
          <p:nvPr/>
        </p:nvSpPr>
        <p:spPr>
          <a:xfrm>
            <a:off x="6235464" y="1720802"/>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Arial" panose="020B0604020202020204"/>
                <a:ea typeface="+mn-ea"/>
                <a:cs typeface="+mn-cs"/>
              </a:rPr>
              <a:t>(-3pp)</a:t>
            </a:r>
          </a:p>
        </p:txBody>
      </p:sp>
      <p:sp>
        <p:nvSpPr>
          <p:cNvPr id="48" name="TextBox 47">
            <a:extLst>
              <a:ext uri="{FF2B5EF4-FFF2-40B4-BE49-F238E27FC236}">
                <a16:creationId xmlns:a16="http://schemas.microsoft.com/office/drawing/2014/main" id="{FED08665-0131-2CB8-A7E2-A9CFB0B2CEC9}"/>
              </a:ext>
              <a:ext uri="{C183D7F6-B498-43B3-948B-1728B52AA6E4}">
                <adec:decorative xmlns:adec="http://schemas.microsoft.com/office/drawing/2017/decorative" val="1"/>
              </a:ext>
            </a:extLst>
          </p:cNvPr>
          <p:cNvSpPr txBox="1"/>
          <p:nvPr/>
        </p:nvSpPr>
        <p:spPr>
          <a:xfrm>
            <a:off x="6257701" y="2381147"/>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5C5B5A"/>
                </a:solidFill>
                <a:effectLst/>
                <a:uLnTx/>
                <a:uFillTx/>
                <a:latin typeface="Arial" panose="020B0604020202020204"/>
                <a:ea typeface="+mn-ea"/>
                <a:cs typeface="+mn-cs"/>
              </a:rPr>
              <a:t>(-4pp)</a:t>
            </a:r>
          </a:p>
        </p:txBody>
      </p:sp>
      <p:sp>
        <p:nvSpPr>
          <p:cNvPr id="50" name="TextBox 49">
            <a:extLst>
              <a:ext uri="{FF2B5EF4-FFF2-40B4-BE49-F238E27FC236}">
                <a16:creationId xmlns:a16="http://schemas.microsoft.com/office/drawing/2014/main" id="{73A5F87D-F4B9-6343-A5DE-724AF684BB7F}"/>
              </a:ext>
              <a:ext uri="{C183D7F6-B498-43B3-948B-1728B52AA6E4}">
                <adec:decorative xmlns:adec="http://schemas.microsoft.com/office/drawing/2017/decorative" val="1"/>
              </a:ext>
            </a:extLst>
          </p:cNvPr>
          <p:cNvSpPr txBox="1"/>
          <p:nvPr/>
        </p:nvSpPr>
        <p:spPr>
          <a:xfrm>
            <a:off x="6246635" y="3615690"/>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5C5B5A"/>
                </a:solidFill>
                <a:effectLst/>
                <a:uLnTx/>
                <a:uFillTx/>
                <a:latin typeface="Arial" panose="020B0604020202020204"/>
                <a:ea typeface="+mn-ea"/>
                <a:cs typeface="+mn-cs"/>
              </a:rPr>
              <a:t>(+4pp)</a:t>
            </a:r>
          </a:p>
        </p:txBody>
      </p:sp>
      <p:sp>
        <p:nvSpPr>
          <p:cNvPr id="52" name="TextBox 51">
            <a:extLst>
              <a:ext uri="{FF2B5EF4-FFF2-40B4-BE49-F238E27FC236}">
                <a16:creationId xmlns:a16="http://schemas.microsoft.com/office/drawing/2014/main" id="{8D100592-F98C-F06E-511B-BB9DB4BFBDA5}"/>
              </a:ext>
              <a:ext uri="{C183D7F6-B498-43B3-948B-1728B52AA6E4}">
                <adec:decorative xmlns:adec="http://schemas.microsoft.com/office/drawing/2017/decorative" val="1"/>
              </a:ext>
            </a:extLst>
          </p:cNvPr>
          <p:cNvSpPr txBox="1"/>
          <p:nvPr/>
        </p:nvSpPr>
        <p:spPr>
          <a:xfrm>
            <a:off x="6397482" y="4148555"/>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Arial" panose="020B0604020202020204"/>
                <a:ea typeface="+mn-ea"/>
                <a:cs typeface="+mn-cs"/>
              </a:rPr>
              <a:t>(+2pp)</a:t>
            </a:r>
          </a:p>
        </p:txBody>
      </p:sp>
      <p:sp>
        <p:nvSpPr>
          <p:cNvPr id="54" name="TextBox 53">
            <a:extLst>
              <a:ext uri="{FF2B5EF4-FFF2-40B4-BE49-F238E27FC236}">
                <a16:creationId xmlns:a16="http://schemas.microsoft.com/office/drawing/2014/main" id="{FC0D6966-F7ED-006B-E490-6FD06127E8AF}"/>
              </a:ext>
              <a:ext uri="{C183D7F6-B498-43B3-948B-1728B52AA6E4}">
                <adec:decorative xmlns:adec="http://schemas.microsoft.com/office/drawing/2017/decorative" val="1"/>
              </a:ext>
            </a:extLst>
          </p:cNvPr>
          <p:cNvSpPr txBox="1"/>
          <p:nvPr/>
        </p:nvSpPr>
        <p:spPr>
          <a:xfrm>
            <a:off x="6272395" y="4764837"/>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5C5B5A"/>
                </a:solidFill>
                <a:effectLst/>
                <a:uLnTx/>
                <a:uFillTx/>
                <a:latin typeface="Arial" panose="020B0604020202020204"/>
                <a:ea typeface="+mn-ea"/>
                <a:cs typeface="+mn-cs"/>
              </a:rPr>
              <a:t>(+2pp)</a:t>
            </a:r>
          </a:p>
        </p:txBody>
      </p:sp>
      <p:sp>
        <p:nvSpPr>
          <p:cNvPr id="9" name="Right Brace 8">
            <a:extLst>
              <a:ext uri="{FF2B5EF4-FFF2-40B4-BE49-F238E27FC236}">
                <a16:creationId xmlns:a16="http://schemas.microsoft.com/office/drawing/2014/main" id="{E8639575-FDBA-B19F-4200-C111B6386025}"/>
              </a:ext>
              <a:ext uri="{C183D7F6-B498-43B3-948B-1728B52AA6E4}">
                <adec:decorative xmlns:adec="http://schemas.microsoft.com/office/drawing/2017/decorative" val="1"/>
              </a:ext>
            </a:extLst>
          </p:cNvPr>
          <p:cNvSpPr/>
          <p:nvPr/>
        </p:nvSpPr>
        <p:spPr>
          <a:xfrm>
            <a:off x="7039181" y="2873742"/>
            <a:ext cx="128556" cy="1472698"/>
          </a:xfrm>
          <a:prstGeom prst="rightBrace">
            <a:avLst>
              <a:gd name="adj1" fmla="val 54487"/>
              <a:gd name="adj2" fmla="val 49265"/>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4" name="TextBox 33">
            <a:extLst>
              <a:ext uri="{FF2B5EF4-FFF2-40B4-BE49-F238E27FC236}">
                <a16:creationId xmlns:a16="http://schemas.microsoft.com/office/drawing/2014/main" id="{1F14B4CD-B52E-5B6E-EE98-32653C6517E3}"/>
              </a:ext>
              <a:ext uri="{C183D7F6-B498-43B3-948B-1728B52AA6E4}">
                <adec:decorative xmlns:adec="http://schemas.microsoft.com/office/drawing/2017/decorative" val="1"/>
              </a:ext>
            </a:extLst>
          </p:cNvPr>
          <p:cNvSpPr txBox="1"/>
          <p:nvPr/>
        </p:nvSpPr>
        <p:spPr>
          <a:xfrm>
            <a:off x="7055632" y="3509438"/>
            <a:ext cx="661040"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42</a:t>
            </a:r>
            <a:r>
              <a:rPr kumimoji="0" lang="en-GB" sz="1400" b="1" i="0" u="none" strike="noStrike" kern="1200" cap="none" spc="0" normalizeH="0" baseline="0" noProof="0">
                <a:ln>
                  <a:noFill/>
                </a:ln>
                <a:solidFill>
                  <a:srgbClr val="5C5B5A"/>
                </a:solidFill>
                <a:effectLst/>
                <a:uLnTx/>
                <a:uFillTx/>
                <a:latin typeface="Arial"/>
                <a:ea typeface="+mn-ea"/>
                <a:cs typeface="+mn-cs"/>
              </a:rPr>
              <a:t>%</a:t>
            </a:r>
          </a:p>
        </p:txBody>
      </p:sp>
      <p:sp>
        <p:nvSpPr>
          <p:cNvPr id="3" name="Text Placeholder 30">
            <a:extLst>
              <a:ext uri="{FF2B5EF4-FFF2-40B4-BE49-F238E27FC236}">
                <a16:creationId xmlns:a16="http://schemas.microsoft.com/office/drawing/2014/main" id="{07A9A60E-DCE0-300D-90DC-93D842E427FA}"/>
              </a:ext>
            </a:extLst>
          </p:cNvPr>
          <p:cNvSpPr txBox="1">
            <a:spLocks/>
          </p:cNvSpPr>
          <p:nvPr/>
        </p:nvSpPr>
        <p:spPr>
          <a:xfrm>
            <a:off x="7643664" y="1102080"/>
            <a:ext cx="4466323" cy="521572"/>
          </a:xfrm>
          <a:prstGeom prst="rect">
            <a:avLst/>
          </a:prstGeom>
          <a:solidFill>
            <a:srgbClr val="5C5B5A">
              <a:alpha val="21000"/>
            </a:srgbClr>
          </a:solidFill>
          <a:ln>
            <a:solidFill>
              <a:srgbClr val="5C5B5A"/>
            </a:solidFill>
          </a:ln>
        </p:spPr>
        <p:txBody>
          <a:bodyPr anchor="ct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 who are significantly more likely to find it difficult to afford mortgage payments compared to the S3-6 average (34%):</a:t>
            </a:r>
            <a:endParaRPr kumimoji="0" lang="en-GB" sz="1200" b="1" i="0" u="none" strike="noStrike" kern="1200" cap="none" spc="0" normalizeH="0" baseline="0" noProof="0">
              <a:ln>
                <a:noFill/>
              </a:ln>
              <a:solidFill>
                <a:srgbClr val="5C5B5A"/>
              </a:solidFill>
              <a:effectLst/>
              <a:uLnTx/>
              <a:uFillTx/>
              <a:latin typeface="Arial"/>
              <a:ea typeface="+mn-ea"/>
              <a:cs typeface="+mn-cs"/>
            </a:endParaRPr>
          </a:p>
        </p:txBody>
      </p:sp>
      <p:sp>
        <p:nvSpPr>
          <p:cNvPr id="6" name="Content Placeholder 32">
            <a:extLst>
              <a:ext uri="{FF2B5EF4-FFF2-40B4-BE49-F238E27FC236}">
                <a16:creationId xmlns:a16="http://schemas.microsoft.com/office/drawing/2014/main" id="{6053CB89-0C3A-02D6-CF37-251BA2C86A78}"/>
              </a:ext>
            </a:extLst>
          </p:cNvPr>
          <p:cNvSpPr txBox="1">
            <a:spLocks/>
          </p:cNvSpPr>
          <p:nvPr/>
        </p:nvSpPr>
        <p:spPr>
          <a:xfrm>
            <a:off x="7635143" y="1570724"/>
            <a:ext cx="4471132" cy="2072066"/>
          </a:xfrm>
          <a:prstGeom prst="rect">
            <a:avLst/>
          </a:prstGeom>
          <a:solidFill>
            <a:schemeClr val="bg1"/>
          </a:solidFill>
          <a:ln>
            <a:solidFill>
              <a:srgbClr val="5C5B5A"/>
            </a:solidFill>
          </a:ln>
        </p:spPr>
        <p:txBody>
          <a:bodyPr wrap="square" lIns="90000" tIns="90000" rIns="90000" bIns="9000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GB" sz="11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Individual and/or family circumstance</a:t>
            </a:r>
            <a:endParaRPr kumimoji="0" lang="en-GB" sz="11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who have cut the size or skipped a meal (</a:t>
            </a:r>
            <a:r>
              <a:rPr lang="en-GB" sz="1100">
                <a:solidFill>
                  <a:srgbClr val="5C5B5A"/>
                </a:solidFill>
                <a:latin typeface="Arial" panose="020B0604020202020204" pitchFamily="34" charset="0"/>
                <a:cs typeface="Arial" panose="020B0604020202020204" pitchFamily="34" charset="0"/>
              </a:rPr>
              <a:t>65</a:t>
            </a:r>
            <a:r>
              <a:rPr kumimoji="0" lang="en-GB" sz="11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a:t>
            </a:r>
          </a:p>
          <a:p>
            <a:pPr marL="228600" marR="0" lvl="0" indent="-2286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100">
                <a:solidFill>
                  <a:srgbClr val="5C5B5A"/>
                </a:solidFill>
                <a:latin typeface="Arial" panose="020B0604020202020204" pitchFamily="34" charset="0"/>
                <a:cs typeface="Arial" panose="020B0604020202020204" pitchFamily="34" charset="0"/>
              </a:rPr>
              <a:t>Those who have borrowed money or used more credit from a personal connection (59%); bank overdraft (57%)</a:t>
            </a:r>
          </a:p>
          <a:p>
            <a:pPr marL="228600" marR="0" lvl="0" indent="-2286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who </a:t>
            </a:r>
            <a:r>
              <a:rPr lang="en-GB" sz="1100">
                <a:solidFill>
                  <a:srgbClr val="5C5B5A"/>
                </a:solidFill>
                <a:latin typeface="Arial" panose="020B0604020202020204" pitchFamily="34" charset="0"/>
                <a:cs typeface="Arial" panose="020B0604020202020204" pitchFamily="34" charset="0"/>
              </a:rPr>
              <a:t>find it difficult to afford their energy costs (59%)</a:t>
            </a:r>
          </a:p>
          <a:p>
            <a:pPr>
              <a:lnSpc>
                <a:spcPct val="100000"/>
              </a:lnSpc>
              <a:spcBef>
                <a:spcPts val="0"/>
              </a:spcBef>
              <a:spcAft>
                <a:spcPts val="400"/>
              </a:spcAft>
              <a:defRPr/>
            </a:pPr>
            <a:r>
              <a:rPr kumimoji="0" lang="en-GB" sz="11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who have borrowed between £250 - £999 more in the last month compared to a year ago (54%)</a:t>
            </a:r>
          </a:p>
          <a:p>
            <a:pPr>
              <a:lnSpc>
                <a:spcPct val="100000"/>
              </a:lnSpc>
              <a:spcBef>
                <a:spcPts val="0"/>
              </a:spcBef>
              <a:spcAft>
                <a:spcPts val="400"/>
              </a:spcAft>
              <a:defRPr/>
            </a:pPr>
            <a:r>
              <a:rPr lang="en-GB" sz="1100">
                <a:solidFill>
                  <a:srgbClr val="5C5B5A"/>
                </a:solidFill>
                <a:latin typeface="Arial" panose="020B0604020202020204" pitchFamily="34" charset="0"/>
                <a:cs typeface="Arial" panose="020B0604020202020204" pitchFamily="34" charset="0"/>
              </a:rPr>
              <a:t>Those unable to save money in the next year (54%)</a:t>
            </a:r>
          </a:p>
          <a:p>
            <a:pPr>
              <a:lnSpc>
                <a:spcPct val="100000"/>
              </a:lnSpc>
              <a:spcBef>
                <a:spcPts val="0"/>
              </a:spcBef>
              <a:spcAft>
                <a:spcPts val="400"/>
              </a:spcAft>
              <a:defRPr/>
            </a:pPr>
            <a:r>
              <a:rPr kumimoji="0" lang="en-GB" sz="11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who have sought help with the rising cost of living for th</a:t>
            </a:r>
            <a:r>
              <a:rPr lang="en-GB" sz="1100">
                <a:solidFill>
                  <a:srgbClr val="5C5B5A"/>
                </a:solidFill>
                <a:latin typeface="Arial" panose="020B0604020202020204" pitchFamily="34" charset="0"/>
                <a:cs typeface="Arial" panose="020B0604020202020204" pitchFamily="34" charset="0"/>
              </a:rPr>
              <a:t>e first time (51%)</a:t>
            </a:r>
            <a:endParaRPr kumimoji="0" lang="en-GB" sz="11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400"/>
              </a:spcAft>
              <a:buClrTx/>
              <a:buSzTx/>
              <a:buFont typeface="Arial" panose="020B0604020202020204" pitchFamily="34" charset="0"/>
              <a:buNone/>
              <a:tabLst/>
              <a:defRPr/>
            </a:pPr>
            <a:endParaRPr kumimoji="0" lang="en-GB" sz="11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kumimoji="0" lang="en-GB" sz="11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kumimoji="0" lang="en-GB" sz="11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p:txBody>
      </p:sp>
      <p:sp>
        <p:nvSpPr>
          <p:cNvPr id="10" name="Text Placeholder 30">
            <a:extLst>
              <a:ext uri="{FF2B5EF4-FFF2-40B4-BE49-F238E27FC236}">
                <a16:creationId xmlns:a16="http://schemas.microsoft.com/office/drawing/2014/main" id="{FCB6FF02-64CB-E84B-1CEF-C3A23AD4826D}"/>
              </a:ext>
            </a:extLst>
          </p:cNvPr>
          <p:cNvSpPr txBox="1">
            <a:spLocks/>
          </p:cNvSpPr>
          <p:nvPr/>
        </p:nvSpPr>
        <p:spPr>
          <a:xfrm>
            <a:off x="7635143" y="3636368"/>
            <a:ext cx="4471132" cy="490191"/>
          </a:xfrm>
          <a:prstGeom prst="rect">
            <a:avLst/>
          </a:prstGeom>
          <a:solidFill>
            <a:srgbClr val="5C5B5A">
              <a:alpha val="21000"/>
            </a:srgbClr>
          </a:solidFill>
          <a:ln>
            <a:solidFill>
              <a:srgbClr val="5C5B5A"/>
            </a:solidFill>
          </a:ln>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 who are significantly more likely to find it difficult to afford rent compared to the S3-6 average (52%):</a:t>
            </a:r>
            <a:endParaRPr kumimoji="0" lang="en-GB" sz="1200" b="1" i="0" u="none" strike="noStrike" kern="1200" cap="none" spc="0" normalizeH="0" baseline="0" noProof="0">
              <a:ln>
                <a:noFill/>
              </a:ln>
              <a:solidFill>
                <a:srgbClr val="5C5B5A"/>
              </a:solidFill>
              <a:effectLst/>
              <a:uLnTx/>
              <a:uFillTx/>
              <a:latin typeface="Arial"/>
              <a:ea typeface="+mn-ea"/>
              <a:cs typeface="+mn-cs"/>
            </a:endParaRPr>
          </a:p>
        </p:txBody>
      </p:sp>
      <p:sp>
        <p:nvSpPr>
          <p:cNvPr id="12" name="Content Placeholder 32">
            <a:extLst>
              <a:ext uri="{FF2B5EF4-FFF2-40B4-BE49-F238E27FC236}">
                <a16:creationId xmlns:a16="http://schemas.microsoft.com/office/drawing/2014/main" id="{81EEFF10-FA94-8599-E73F-BE24B145B3F3}"/>
              </a:ext>
            </a:extLst>
          </p:cNvPr>
          <p:cNvSpPr txBox="1">
            <a:spLocks/>
          </p:cNvSpPr>
          <p:nvPr/>
        </p:nvSpPr>
        <p:spPr>
          <a:xfrm>
            <a:off x="7635143" y="4114835"/>
            <a:ext cx="4471132" cy="1953527"/>
          </a:xfrm>
          <a:prstGeom prst="rect">
            <a:avLst/>
          </a:prstGeom>
          <a:solidFill>
            <a:schemeClr val="bg1"/>
          </a:solidFill>
          <a:ln>
            <a:solidFill>
              <a:srgbClr val="5C5B5A"/>
            </a:solidFill>
          </a:ln>
        </p:spPr>
        <p:txBody>
          <a:bodyPr wrap="square" lIns="90000" tIns="90000" rIns="90000" bIns="9000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GB" sz="11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Individual and/or family circumstance</a:t>
            </a:r>
            <a:endParaRPr kumimoji="0" lang="en-GB" sz="11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who find it difficult to afford their energy costs (75%)</a:t>
            </a:r>
          </a:p>
          <a:p>
            <a:pPr marL="228600" marR="0" lvl="0" indent="-2286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100">
                <a:solidFill>
                  <a:srgbClr val="5C5B5A"/>
                </a:solidFill>
                <a:latin typeface="Arial" panose="020B0604020202020204" pitchFamily="34" charset="0"/>
                <a:cs typeface="Arial" panose="020B0604020202020204" pitchFamily="34" charset="0"/>
              </a:rPr>
              <a:t>Those who have borrowed more or used more credit from a personal connection (72%)</a:t>
            </a:r>
          </a:p>
          <a:p>
            <a:pPr marL="228600" marR="0" lvl="0" indent="-2286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who </a:t>
            </a:r>
            <a:r>
              <a:rPr lang="en-GB" sz="1100">
                <a:solidFill>
                  <a:srgbClr val="5C5B5A"/>
                </a:solidFill>
                <a:latin typeface="Arial" panose="020B0604020202020204" pitchFamily="34" charset="0"/>
                <a:cs typeface="Arial" panose="020B0604020202020204" pitchFamily="34" charset="0"/>
              </a:rPr>
              <a:t>are unable to save money over the next year (70%)</a:t>
            </a:r>
          </a:p>
          <a:p>
            <a:pPr marL="228600" marR="0" lvl="0" indent="-2286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who have the cut the size or skipped a meal (68%)</a:t>
            </a:r>
          </a:p>
          <a:p>
            <a:pPr marL="228600" marR="0" lvl="0" indent="-2286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100">
                <a:solidFill>
                  <a:srgbClr val="5C5B5A"/>
                </a:solidFill>
                <a:latin typeface="Arial" panose="020B0604020202020204" pitchFamily="34" charset="0"/>
                <a:cs typeface="Arial" panose="020B0604020202020204" pitchFamily="34" charset="0"/>
              </a:rPr>
              <a:t>Those dissatisfied with their local area (68%)</a:t>
            </a:r>
          </a:p>
          <a:p>
            <a:pPr marL="228600" marR="0" lvl="0" indent="-2286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who have borrowed </a:t>
            </a:r>
            <a:r>
              <a:rPr lang="en-GB" sz="1100">
                <a:solidFill>
                  <a:srgbClr val="5C5B5A"/>
                </a:solidFill>
                <a:latin typeface="Arial" panose="020B0604020202020204" pitchFamily="34" charset="0"/>
                <a:cs typeface="Arial" panose="020B0604020202020204" pitchFamily="34" charset="0"/>
              </a:rPr>
              <a:t>between £250 - £999 more in the last month compared to a year ago (68%)</a:t>
            </a:r>
            <a:endParaRPr kumimoji="0" lang="en-GB" sz="11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p:txBody>
      </p:sp>
      <p:sp>
        <p:nvSpPr>
          <p:cNvPr id="11" name="Footer Placeholder 4">
            <a:extLst>
              <a:ext uri="{FF2B5EF4-FFF2-40B4-BE49-F238E27FC236}">
                <a16:creationId xmlns:a16="http://schemas.microsoft.com/office/drawing/2014/main" id="{4CE35C92-2B85-4A92-A8E4-951AE7DE3D96}"/>
              </a:ext>
            </a:extLst>
          </p:cNvPr>
          <p:cNvSpPr txBox="1">
            <a:spLocks/>
          </p:cNvSpPr>
          <p:nvPr/>
        </p:nvSpPr>
        <p:spPr>
          <a:xfrm>
            <a:off x="576033" y="6327692"/>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CL9. How easy or difficult is it to afford your...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Base: 469 (Mortgage holders); 405, (Renters).</a:t>
            </a:r>
            <a:r>
              <a:rPr kumimoji="0" lang="en-GB"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ONS data, based on national fieldwork  </a:t>
            </a:r>
            <a:r>
              <a:rPr lang="en-GB" sz="1000">
                <a:solidFill>
                  <a:srgbClr val="FFFFFF">
                    <a:lumMod val="50000"/>
                  </a:srgbClr>
                </a:solidFill>
                <a:latin typeface="Arial"/>
                <a:cs typeface="Arial" panose="020B0604020202020204" pitchFamily="34" charset="0"/>
              </a:rPr>
              <a:t>8</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 19 March 2023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endParaRPr>
          </a:p>
        </p:txBody>
      </p:sp>
      <p:sp>
        <p:nvSpPr>
          <p:cNvPr id="25" name="Slide Number Placeholder 4">
            <a:extLst>
              <a:ext uri="{FF2B5EF4-FFF2-40B4-BE49-F238E27FC236}">
                <a16:creationId xmlns:a16="http://schemas.microsoft.com/office/drawing/2014/main" id="{67748F33-BF14-414E-8BB8-BBFD9475F855}"/>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34</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8993691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405015" y="261903"/>
            <a:ext cx="11373128" cy="586800"/>
          </a:xfrm>
        </p:spPr>
        <p:txBody>
          <a:bodyPr anchor="t">
            <a:noAutofit/>
          </a:bodyPr>
          <a:lstStyle/>
          <a:p>
            <a:r>
              <a:rPr lang="en-GB" sz="1800" b="1"/>
              <a:t>Renters are generally more likely to find it difficult to afford their rent, no matter the type of tenancy, than those with mortgage payments</a:t>
            </a:r>
          </a:p>
        </p:txBody>
      </p:sp>
      <p:sp>
        <p:nvSpPr>
          <p:cNvPr id="22" name="Text Placeholder 4">
            <a:extLst>
              <a:ext uri="{FF2B5EF4-FFF2-40B4-BE49-F238E27FC236}">
                <a16:creationId xmlns:a16="http://schemas.microsoft.com/office/drawing/2014/main" id="{222BEAFA-68FF-41DA-A48D-364CA6B82846}"/>
              </a:ext>
            </a:extLst>
          </p:cNvPr>
          <p:cNvSpPr txBox="1">
            <a:spLocks/>
          </p:cNvSpPr>
          <p:nvPr/>
        </p:nvSpPr>
        <p:spPr>
          <a:xfrm>
            <a:off x="4070213" y="1105802"/>
            <a:ext cx="4051574" cy="215444"/>
          </a:xfrm>
          <a:prstGeom prst="rect">
            <a:avLst/>
          </a:prstGeom>
          <a:noFill/>
        </p:spPr>
        <p:txBody>
          <a:bodyPr wrap="square" lIns="0" tIns="0" rIns="0" bIns="0" rtlCol="0">
            <a:sp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rgbClr val="5C5B5A"/>
                </a:solidFill>
                <a:effectLst/>
                <a:uLnTx/>
                <a:uFillTx/>
                <a:latin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Ease of affording rent or mortgage payments </a:t>
            </a:r>
          </a:p>
        </p:txBody>
      </p:sp>
      <p:graphicFrame>
        <p:nvGraphicFramePr>
          <p:cNvPr id="5" name="Chart 4" descr="Stacked bar chart showing proportion of respondents who think it is difficult to afford their mortgage or rent. 34% of those in Greater Manchester who have mortgages say it is difficult to afford their mortgage payments. 42% of those with shared ownership say it is difficult to afford their mortgage payments. 50% of those renting from local authority or council in Greater Manchester say it is difficult to afford their rent. 57% of those renting from a housing association or a trust in Greater Manchester say it is difficult to afford their rent. 53% of those renting privately in Greater Manchester say it is difficult to afford their rent.">
            <a:extLst>
              <a:ext uri="{FF2B5EF4-FFF2-40B4-BE49-F238E27FC236}">
                <a16:creationId xmlns:a16="http://schemas.microsoft.com/office/drawing/2014/main" id="{197B64DF-36E8-3CBA-C12D-3D068825B377}"/>
              </a:ext>
            </a:extLst>
          </p:cNvPr>
          <p:cNvGraphicFramePr/>
          <p:nvPr>
            <p:extLst>
              <p:ext uri="{D42A27DB-BD31-4B8C-83A1-F6EECF244321}">
                <p14:modId xmlns:p14="http://schemas.microsoft.com/office/powerpoint/2010/main" val="833709925"/>
              </p:ext>
            </p:extLst>
          </p:nvPr>
        </p:nvGraphicFramePr>
        <p:xfrm>
          <a:off x="619494" y="1427341"/>
          <a:ext cx="10953012" cy="4765506"/>
        </p:xfrm>
        <a:graphic>
          <a:graphicData uri="http://schemas.openxmlformats.org/drawingml/2006/chart">
            <c:chart xmlns:c="http://schemas.openxmlformats.org/drawingml/2006/chart" xmlns:r="http://schemas.openxmlformats.org/officeDocument/2006/relationships" r:id="rId3"/>
          </a:graphicData>
        </a:graphic>
      </p:graphicFrame>
      <p:sp>
        <p:nvSpPr>
          <p:cNvPr id="16" name="Right Brace 15">
            <a:extLst>
              <a:ext uri="{FF2B5EF4-FFF2-40B4-BE49-F238E27FC236}">
                <a16:creationId xmlns:a16="http://schemas.microsoft.com/office/drawing/2014/main" id="{11B06202-D215-1A57-7076-0A5DDB5C4C4E}"/>
              </a:ext>
              <a:ext uri="{C183D7F6-B498-43B3-948B-1728B52AA6E4}">
                <adec:decorative xmlns:adec="http://schemas.microsoft.com/office/drawing/2017/decorative" val="1"/>
              </a:ext>
            </a:extLst>
          </p:cNvPr>
          <p:cNvSpPr/>
          <p:nvPr/>
        </p:nvSpPr>
        <p:spPr>
          <a:xfrm>
            <a:off x="2836832" y="3752467"/>
            <a:ext cx="128556" cy="1216697"/>
          </a:xfrm>
          <a:prstGeom prst="rightBrace">
            <a:avLst>
              <a:gd name="adj1" fmla="val 54487"/>
              <a:gd name="adj2" fmla="val 49265"/>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5" name="TextBox 54">
            <a:extLst>
              <a:ext uri="{FF2B5EF4-FFF2-40B4-BE49-F238E27FC236}">
                <a16:creationId xmlns:a16="http://schemas.microsoft.com/office/drawing/2014/main" id="{B138CA27-29A8-D067-FEA0-612E2A499AB3}"/>
              </a:ext>
              <a:ext uri="{C183D7F6-B498-43B3-948B-1728B52AA6E4}">
                <adec:decorative xmlns:adec="http://schemas.microsoft.com/office/drawing/2017/decorative" val="1"/>
              </a:ext>
            </a:extLst>
          </p:cNvPr>
          <p:cNvSpPr txBox="1"/>
          <p:nvPr/>
        </p:nvSpPr>
        <p:spPr>
          <a:xfrm>
            <a:off x="2853283" y="4249619"/>
            <a:ext cx="661040"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C5B5A"/>
                </a:solidFill>
                <a:effectLst/>
                <a:uLnTx/>
                <a:uFillTx/>
                <a:latin typeface="Arial"/>
                <a:ea typeface="+mn-ea"/>
                <a:cs typeface="+mn-cs"/>
              </a:rPr>
              <a:t>34%</a:t>
            </a:r>
          </a:p>
        </p:txBody>
      </p:sp>
      <p:sp>
        <p:nvSpPr>
          <p:cNvPr id="56" name="Right Brace 55">
            <a:extLst>
              <a:ext uri="{FF2B5EF4-FFF2-40B4-BE49-F238E27FC236}">
                <a16:creationId xmlns:a16="http://schemas.microsoft.com/office/drawing/2014/main" id="{2669AB05-6D33-A6D9-604B-6C151AC8F770}"/>
              </a:ext>
              <a:ext uri="{C183D7F6-B498-43B3-948B-1728B52AA6E4}">
                <adec:decorative xmlns:adec="http://schemas.microsoft.com/office/drawing/2017/decorative" val="1"/>
              </a:ext>
            </a:extLst>
          </p:cNvPr>
          <p:cNvSpPr/>
          <p:nvPr/>
        </p:nvSpPr>
        <p:spPr>
          <a:xfrm>
            <a:off x="5534697" y="2832281"/>
            <a:ext cx="128556" cy="1776664"/>
          </a:xfrm>
          <a:prstGeom prst="rightBrace">
            <a:avLst>
              <a:gd name="adj1" fmla="val 54487"/>
              <a:gd name="adj2" fmla="val 49265"/>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7" name="TextBox 56">
            <a:extLst>
              <a:ext uri="{FF2B5EF4-FFF2-40B4-BE49-F238E27FC236}">
                <a16:creationId xmlns:a16="http://schemas.microsoft.com/office/drawing/2014/main" id="{777AAD71-F3C5-9A02-D7E2-6C39F5D8D627}"/>
              </a:ext>
              <a:ext uri="{C183D7F6-B498-43B3-948B-1728B52AA6E4}">
                <adec:decorative xmlns:adec="http://schemas.microsoft.com/office/drawing/2017/decorative" val="1"/>
              </a:ext>
            </a:extLst>
          </p:cNvPr>
          <p:cNvSpPr txBox="1"/>
          <p:nvPr/>
        </p:nvSpPr>
        <p:spPr>
          <a:xfrm>
            <a:off x="5551148" y="3597284"/>
            <a:ext cx="661040"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rgbClr val="5C5B5A"/>
                </a:solidFill>
                <a:latin typeface="Arial"/>
              </a:rPr>
              <a:t>50</a:t>
            </a:r>
            <a:r>
              <a:rPr kumimoji="0" lang="en-GB" sz="1400" b="1" i="0" u="none" strike="noStrike" kern="1200" cap="none" spc="0" normalizeH="0" baseline="0" noProof="0" dirty="0">
                <a:ln>
                  <a:noFill/>
                </a:ln>
                <a:solidFill>
                  <a:srgbClr val="5C5B5A"/>
                </a:solidFill>
                <a:effectLst/>
                <a:uLnTx/>
                <a:uFillTx/>
                <a:latin typeface="Arial"/>
                <a:ea typeface="+mn-ea"/>
                <a:cs typeface="+mn-cs"/>
              </a:rPr>
              <a:t>%</a:t>
            </a:r>
          </a:p>
        </p:txBody>
      </p:sp>
      <p:sp>
        <p:nvSpPr>
          <p:cNvPr id="58" name="Right Brace 57">
            <a:extLst>
              <a:ext uri="{FF2B5EF4-FFF2-40B4-BE49-F238E27FC236}">
                <a16:creationId xmlns:a16="http://schemas.microsoft.com/office/drawing/2014/main" id="{EF621E97-F814-062C-6114-F86FF6C525AB}"/>
              </a:ext>
              <a:ext uri="{C183D7F6-B498-43B3-948B-1728B52AA6E4}">
                <adec:decorative xmlns:adec="http://schemas.microsoft.com/office/drawing/2017/decorative" val="1"/>
              </a:ext>
            </a:extLst>
          </p:cNvPr>
          <p:cNvSpPr/>
          <p:nvPr/>
        </p:nvSpPr>
        <p:spPr>
          <a:xfrm>
            <a:off x="8199041" y="2924848"/>
            <a:ext cx="128556" cy="1941932"/>
          </a:xfrm>
          <a:prstGeom prst="rightBrace">
            <a:avLst>
              <a:gd name="adj1" fmla="val 54487"/>
              <a:gd name="adj2" fmla="val 49265"/>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9" name="TextBox 58">
            <a:extLst>
              <a:ext uri="{FF2B5EF4-FFF2-40B4-BE49-F238E27FC236}">
                <a16:creationId xmlns:a16="http://schemas.microsoft.com/office/drawing/2014/main" id="{CD2C9197-B199-C358-2867-F8E2D51E049D}"/>
              </a:ext>
              <a:ext uri="{C183D7F6-B498-43B3-948B-1728B52AA6E4}">
                <adec:decorative xmlns:adec="http://schemas.microsoft.com/office/drawing/2017/decorative" val="1"/>
              </a:ext>
            </a:extLst>
          </p:cNvPr>
          <p:cNvSpPr txBox="1"/>
          <p:nvPr/>
        </p:nvSpPr>
        <p:spPr>
          <a:xfrm>
            <a:off x="8215492" y="3765174"/>
            <a:ext cx="661040"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rgbClr val="5C5B5A"/>
                </a:solidFill>
                <a:latin typeface="Arial"/>
              </a:rPr>
              <a:t>57</a:t>
            </a:r>
            <a:r>
              <a:rPr kumimoji="0" lang="en-GB" sz="1400" b="1" i="0" u="none" strike="noStrike" kern="1200" cap="none" spc="0" normalizeH="0" baseline="0" noProof="0" dirty="0">
                <a:ln>
                  <a:noFill/>
                </a:ln>
                <a:solidFill>
                  <a:srgbClr val="5C5B5A"/>
                </a:solidFill>
                <a:effectLst/>
                <a:uLnTx/>
                <a:uFillTx/>
                <a:latin typeface="Arial"/>
                <a:ea typeface="+mn-ea"/>
                <a:cs typeface="+mn-cs"/>
              </a:rPr>
              <a:t>%</a:t>
            </a:r>
          </a:p>
        </p:txBody>
      </p:sp>
      <p:sp>
        <p:nvSpPr>
          <p:cNvPr id="60" name="Right Brace 59">
            <a:extLst>
              <a:ext uri="{FF2B5EF4-FFF2-40B4-BE49-F238E27FC236}">
                <a16:creationId xmlns:a16="http://schemas.microsoft.com/office/drawing/2014/main" id="{ACE2ECE0-3769-65D7-07E4-7CD71DD368A1}"/>
              </a:ext>
              <a:ext uri="{C183D7F6-B498-43B3-948B-1728B52AA6E4}">
                <adec:decorative xmlns:adec="http://schemas.microsoft.com/office/drawing/2017/decorative" val="1"/>
              </a:ext>
            </a:extLst>
          </p:cNvPr>
          <p:cNvSpPr/>
          <p:nvPr/>
        </p:nvSpPr>
        <p:spPr>
          <a:xfrm>
            <a:off x="10890403" y="3027232"/>
            <a:ext cx="128556" cy="1941932"/>
          </a:xfrm>
          <a:prstGeom prst="rightBrace">
            <a:avLst>
              <a:gd name="adj1" fmla="val 54487"/>
              <a:gd name="adj2" fmla="val 49265"/>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1" name="TextBox 60">
            <a:extLst>
              <a:ext uri="{FF2B5EF4-FFF2-40B4-BE49-F238E27FC236}">
                <a16:creationId xmlns:a16="http://schemas.microsoft.com/office/drawing/2014/main" id="{C3669393-D7CC-1B8A-1491-475186FE6DA3}"/>
              </a:ext>
              <a:ext uri="{C183D7F6-B498-43B3-948B-1728B52AA6E4}">
                <adec:decorative xmlns:adec="http://schemas.microsoft.com/office/drawing/2017/decorative" val="1"/>
              </a:ext>
            </a:extLst>
          </p:cNvPr>
          <p:cNvSpPr txBox="1"/>
          <p:nvPr/>
        </p:nvSpPr>
        <p:spPr>
          <a:xfrm>
            <a:off x="10906854" y="3856890"/>
            <a:ext cx="661040"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rgbClr val="5C5B5A"/>
                </a:solidFill>
                <a:latin typeface="Arial"/>
              </a:rPr>
              <a:t>53</a:t>
            </a:r>
            <a:r>
              <a:rPr kumimoji="0" lang="en-GB" sz="1400" b="1" i="0" u="none" strike="noStrike" kern="1200" cap="none" spc="0" normalizeH="0" baseline="0" noProof="0" dirty="0">
                <a:ln>
                  <a:noFill/>
                </a:ln>
                <a:solidFill>
                  <a:srgbClr val="5C5B5A"/>
                </a:solidFill>
                <a:effectLst/>
                <a:uLnTx/>
                <a:uFillTx/>
                <a:latin typeface="Arial"/>
                <a:ea typeface="+mn-ea"/>
                <a:cs typeface="+mn-cs"/>
              </a:rPr>
              <a:t>%</a:t>
            </a:r>
          </a:p>
        </p:txBody>
      </p:sp>
      <p:sp>
        <p:nvSpPr>
          <p:cNvPr id="24" name="TextBox 23">
            <a:extLst>
              <a:ext uri="{FF2B5EF4-FFF2-40B4-BE49-F238E27FC236}">
                <a16:creationId xmlns:a16="http://schemas.microsoft.com/office/drawing/2014/main" id="{A8928607-EDD2-7A5B-0125-BE0B4414BCC0}"/>
              </a:ext>
            </a:extLst>
          </p:cNvPr>
          <p:cNvSpPr txBox="1"/>
          <p:nvPr/>
        </p:nvSpPr>
        <p:spPr>
          <a:xfrm>
            <a:off x="3170958" y="6059089"/>
            <a:ext cx="6173485"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1" u="none" strike="noStrike" kern="1200" cap="none" spc="0" normalizeH="0" baseline="0" noProof="0">
                <a:ln>
                  <a:noFill/>
                </a:ln>
                <a:solidFill>
                  <a:srgbClr val="515151"/>
                </a:solidFill>
                <a:effectLst/>
                <a:uLnTx/>
                <a:uFillTx/>
                <a:latin typeface="Arial" panose="020B0604020202020204"/>
                <a:ea typeface="+mn-ea"/>
                <a:cs typeface="+mn-cs"/>
              </a:rPr>
              <a:t>(Results may be being impacted by a large difference between the proportion of respondents answering “don’t know”)</a:t>
            </a:r>
          </a:p>
        </p:txBody>
      </p:sp>
      <p:sp>
        <p:nvSpPr>
          <p:cNvPr id="11" name="Footer Placeholder 4">
            <a:extLst>
              <a:ext uri="{FF2B5EF4-FFF2-40B4-BE49-F238E27FC236}">
                <a16:creationId xmlns:a16="http://schemas.microsoft.com/office/drawing/2014/main" id="{4CE35C92-2B85-4A92-A8E4-951AE7DE3D96}"/>
              </a:ext>
            </a:extLst>
          </p:cNvPr>
          <p:cNvSpPr txBox="1">
            <a:spLocks/>
          </p:cNvSpPr>
          <p:nvPr/>
        </p:nvSpPr>
        <p:spPr>
          <a:xfrm>
            <a:off x="576033" y="6327692"/>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CL9. How easy or difficult is it to afford your...		*low base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Base: 18 (Shared ownership); 451 (Being bought on a mortgage); 110 (Rented (Local Authority / Council)); 98 (Rented (Housing Association/Trust)); 197 (Rented (Private))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endParaRPr>
          </a:p>
        </p:txBody>
      </p:sp>
      <p:sp>
        <p:nvSpPr>
          <p:cNvPr id="25" name="Slide Number Placeholder 4">
            <a:extLst>
              <a:ext uri="{FF2B5EF4-FFF2-40B4-BE49-F238E27FC236}">
                <a16:creationId xmlns:a16="http://schemas.microsoft.com/office/drawing/2014/main" id="{67748F33-BF14-414E-8BB8-BBFD9475F855}"/>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35</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6222751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405015" y="261903"/>
            <a:ext cx="11373128" cy="586800"/>
          </a:xfrm>
        </p:spPr>
        <p:txBody>
          <a:bodyPr anchor="t">
            <a:noAutofit/>
          </a:bodyPr>
          <a:lstStyle/>
          <a:p>
            <a:r>
              <a:rPr lang="en-GB" sz="1800" b="1"/>
              <a:t>Significantly more GM renter and mortgage owner respondents say they’re </a:t>
            </a:r>
            <a:r>
              <a:rPr lang="en-GB" sz="1800" b="1">
                <a:solidFill>
                  <a:srgbClr val="009690"/>
                </a:solidFill>
              </a:rPr>
              <a:t>behind on their rent and mortgage payments</a:t>
            </a:r>
            <a:r>
              <a:rPr lang="en-GB" sz="1800" b="1"/>
              <a:t> than the ONS GB average (16% vs 7% renters; 7% vs. 0% home owners)</a:t>
            </a:r>
            <a:endParaRPr lang="en-GB" sz="1800" b="1">
              <a:solidFill>
                <a:srgbClr val="009690"/>
              </a:solidFill>
            </a:endParaRPr>
          </a:p>
        </p:txBody>
      </p:sp>
      <p:sp>
        <p:nvSpPr>
          <p:cNvPr id="5" name="Text Placeholder 4">
            <a:extLst>
              <a:ext uri="{FF2B5EF4-FFF2-40B4-BE49-F238E27FC236}">
                <a16:creationId xmlns:a16="http://schemas.microsoft.com/office/drawing/2014/main" id="{C4A903AC-8375-B186-D01D-A9A9E6D28F9C}"/>
              </a:ext>
            </a:extLst>
          </p:cNvPr>
          <p:cNvSpPr txBox="1">
            <a:spLocks/>
          </p:cNvSpPr>
          <p:nvPr/>
        </p:nvSpPr>
        <p:spPr>
          <a:xfrm>
            <a:off x="2865573" y="1424318"/>
            <a:ext cx="6460855" cy="215444"/>
          </a:xfrm>
          <a:prstGeom prst="rect">
            <a:avLst/>
          </a:prstGeom>
          <a:noFill/>
        </p:spPr>
        <p:txBody>
          <a:bodyPr wrap="square" lIns="0" tIns="0" rIns="0" bIns="0" rtlCol="0">
            <a:sp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rgbClr val="5C5B5A"/>
                </a:solidFill>
                <a:effectLst/>
                <a:uLnTx/>
                <a:uFillTx/>
                <a:latin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Are you behind on rent or mortgage payments? </a:t>
            </a:r>
          </a:p>
        </p:txBody>
      </p:sp>
      <p:graphicFrame>
        <p:nvGraphicFramePr>
          <p:cNvPr id="9" name="Chart Placeholder 10" descr="Stacked column chart showing the proportion of GM residents who are behind on their rent and their mortgage payments. 16% are behind on their rent compared to 7% in GB. 7% are behind on their mortgage payments, compared to 0% in GB.">
            <a:extLst>
              <a:ext uri="{FF2B5EF4-FFF2-40B4-BE49-F238E27FC236}">
                <a16:creationId xmlns:a16="http://schemas.microsoft.com/office/drawing/2014/main" id="{6A840FA6-EB08-6634-ACBF-BAF158D30F7C}"/>
              </a:ext>
            </a:extLst>
          </p:cNvPr>
          <p:cNvGraphicFramePr>
            <a:graphicFrameLocks/>
          </p:cNvGraphicFramePr>
          <p:nvPr>
            <p:extLst>
              <p:ext uri="{D42A27DB-BD31-4B8C-83A1-F6EECF244321}">
                <p14:modId xmlns:p14="http://schemas.microsoft.com/office/powerpoint/2010/main" val="4028311101"/>
              </p:ext>
            </p:extLst>
          </p:nvPr>
        </p:nvGraphicFramePr>
        <p:xfrm>
          <a:off x="807039" y="1896286"/>
          <a:ext cx="10307803" cy="4089574"/>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Group 6" descr="Green and Red arrows to signify when a statistic is significantly higher or lower than the previous survey.">
            <a:extLst>
              <a:ext uri="{FF2B5EF4-FFF2-40B4-BE49-F238E27FC236}">
                <a16:creationId xmlns:a16="http://schemas.microsoft.com/office/drawing/2014/main" id="{271E232F-D14C-65CD-8E55-BCEEE8C1EA44}"/>
              </a:ext>
            </a:extLst>
          </p:cNvPr>
          <p:cNvGrpSpPr/>
          <p:nvPr/>
        </p:nvGrpSpPr>
        <p:grpSpPr>
          <a:xfrm>
            <a:off x="575408" y="5999738"/>
            <a:ext cx="3927011" cy="276999"/>
            <a:chOff x="575408" y="5999738"/>
            <a:chExt cx="3927011" cy="276999"/>
          </a:xfrm>
        </p:grpSpPr>
        <p:sp>
          <p:nvSpPr>
            <p:cNvPr id="8" name="Arrow: Down 7">
              <a:extLst>
                <a:ext uri="{FF2B5EF4-FFF2-40B4-BE49-F238E27FC236}">
                  <a16:creationId xmlns:a16="http://schemas.microsoft.com/office/drawing/2014/main" id="{7E817CB7-4A7A-93FB-8AA6-81E22AC4B88E}"/>
                </a:ext>
              </a:extLst>
            </p:cNvPr>
            <p:cNvSpPr/>
            <p:nvPr/>
          </p:nvSpPr>
          <p:spPr>
            <a:xfrm>
              <a:off x="807040" y="6040818"/>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13" name="Group 12">
              <a:extLst>
                <a:ext uri="{FF2B5EF4-FFF2-40B4-BE49-F238E27FC236}">
                  <a16:creationId xmlns:a16="http://schemas.microsoft.com/office/drawing/2014/main" id="{4FAFDE93-21E0-F4A9-52C9-C5B625E56655}"/>
                </a:ext>
              </a:extLst>
            </p:cNvPr>
            <p:cNvGrpSpPr/>
            <p:nvPr/>
          </p:nvGrpSpPr>
          <p:grpSpPr>
            <a:xfrm>
              <a:off x="575408" y="5999738"/>
              <a:ext cx="3927011" cy="276999"/>
              <a:chOff x="520117" y="5798698"/>
              <a:chExt cx="3927011" cy="276999"/>
            </a:xfrm>
          </p:grpSpPr>
          <p:sp>
            <p:nvSpPr>
              <p:cNvPr id="14" name="Arrow: Down 13">
                <a:extLst>
                  <a:ext uri="{FF2B5EF4-FFF2-40B4-BE49-F238E27FC236}">
                    <a16:creationId xmlns:a16="http://schemas.microsoft.com/office/drawing/2014/main" id="{ED38A417-CC3A-C68E-E958-7ACFAFC13B83}"/>
                  </a:ext>
                </a:extLst>
              </p:cNvPr>
              <p:cNvSpPr/>
              <p:nvPr/>
            </p:nvSpPr>
            <p:spPr>
              <a:xfrm rot="10800000">
                <a:off x="520117" y="5838560"/>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15" name="TextBox 14">
                <a:extLst>
                  <a:ext uri="{FF2B5EF4-FFF2-40B4-BE49-F238E27FC236}">
                    <a16:creationId xmlns:a16="http://schemas.microsoft.com/office/drawing/2014/main" id="{15A839DD-407E-E2E0-C285-1BEAB45AB8AB}"/>
                  </a:ext>
                </a:extLst>
              </p:cNvPr>
              <p:cNvSpPr txBox="1"/>
              <p:nvPr/>
            </p:nvSpPr>
            <p:spPr>
              <a:xfrm>
                <a:off x="884934" y="5798698"/>
                <a:ext cx="356219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Significantly higher/lower than the GB Benchmark</a:t>
                </a:r>
              </a:p>
            </p:txBody>
          </p:sp>
        </p:grpSp>
      </p:grpSp>
      <p:sp>
        <p:nvSpPr>
          <p:cNvPr id="11" name="Footer Placeholder 4">
            <a:extLst>
              <a:ext uri="{FF2B5EF4-FFF2-40B4-BE49-F238E27FC236}">
                <a16:creationId xmlns:a16="http://schemas.microsoft.com/office/drawing/2014/main" id="{4CE35C92-2B85-4A92-A8E4-951AE7DE3D96}"/>
              </a:ext>
            </a:extLst>
          </p:cNvPr>
          <p:cNvSpPr txBox="1">
            <a:spLocks/>
          </p:cNvSpPr>
          <p:nvPr/>
        </p:nvSpPr>
        <p:spPr>
          <a:xfrm>
            <a:off x="576033" y="6327692"/>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CL6A. Are you behind on your rent or mortgage payments? </a:t>
            </a:r>
          </a:p>
          <a:p>
            <a:pPr>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Unweighted base: 487 (All who have a mortgage payment); 454 (All who pay rent).</a:t>
            </a:r>
            <a:r>
              <a:rPr kumimoji="0" lang="en-GB"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ONS data, based on national fieldwork </a:t>
            </a:r>
            <a:r>
              <a:rPr lang="en-GB" sz="1000">
                <a:solidFill>
                  <a:srgbClr val="FFFFFF">
                    <a:lumMod val="50000"/>
                  </a:srgbClr>
                </a:solidFill>
                <a:latin typeface="Arial"/>
                <a:cs typeface="Arial" panose="020B0604020202020204" pitchFamily="34" charset="0"/>
              </a:rPr>
              <a:t>8</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 19 March 2023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endParaRPr>
          </a:p>
        </p:txBody>
      </p:sp>
      <p:sp>
        <p:nvSpPr>
          <p:cNvPr id="25" name="Slide Number Placeholder 4">
            <a:extLst>
              <a:ext uri="{FF2B5EF4-FFF2-40B4-BE49-F238E27FC236}">
                <a16:creationId xmlns:a16="http://schemas.microsoft.com/office/drawing/2014/main" id="{67748F33-BF14-414E-8BB8-BBFD9475F855}"/>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36</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cxnSp>
        <p:nvCxnSpPr>
          <p:cNvPr id="10" name="Straight Connector 9">
            <a:extLst>
              <a:ext uri="{FF2B5EF4-FFF2-40B4-BE49-F238E27FC236}">
                <a16:creationId xmlns:a16="http://schemas.microsoft.com/office/drawing/2014/main" id="{80DFC24D-E0E7-55FB-D2A1-A940BFD67156}"/>
              </a:ext>
              <a:ext uri="{C183D7F6-B498-43B3-948B-1728B52AA6E4}">
                <adec:decorative xmlns:adec="http://schemas.microsoft.com/office/drawing/2017/decorative" val="1"/>
              </a:ext>
            </a:extLst>
          </p:cNvPr>
          <p:cNvCxnSpPr/>
          <p:nvPr/>
        </p:nvCxnSpPr>
        <p:spPr>
          <a:xfrm>
            <a:off x="506027" y="3710866"/>
            <a:ext cx="11272116" cy="0"/>
          </a:xfrm>
          <a:prstGeom prst="line">
            <a:avLst/>
          </a:prstGeom>
          <a:ln w="19050">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17" name="Arrow: Down 16">
            <a:extLst>
              <a:ext uri="{FF2B5EF4-FFF2-40B4-BE49-F238E27FC236}">
                <a16:creationId xmlns:a16="http://schemas.microsoft.com/office/drawing/2014/main" id="{B1DA904B-3485-22C3-5C1A-766ECE99F79E}"/>
              </a:ext>
              <a:ext uri="{C183D7F6-B498-43B3-948B-1728B52AA6E4}">
                <adec:decorative xmlns:adec="http://schemas.microsoft.com/office/drawing/2017/decorative" val="1"/>
              </a:ext>
            </a:extLst>
          </p:cNvPr>
          <p:cNvSpPr/>
          <p:nvPr/>
        </p:nvSpPr>
        <p:spPr>
          <a:xfrm rot="10800000">
            <a:off x="4533329" y="2311973"/>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18" name="Arrow: Down 17">
            <a:extLst>
              <a:ext uri="{FF2B5EF4-FFF2-40B4-BE49-F238E27FC236}">
                <a16:creationId xmlns:a16="http://schemas.microsoft.com/office/drawing/2014/main" id="{6E243E6B-463B-422B-9F19-D14A0F7318A2}"/>
              </a:ext>
              <a:ext uri="{C183D7F6-B498-43B3-948B-1728B52AA6E4}">
                <adec:decorative xmlns:adec="http://schemas.microsoft.com/office/drawing/2017/decorative" val="1"/>
              </a:ext>
            </a:extLst>
          </p:cNvPr>
          <p:cNvSpPr/>
          <p:nvPr/>
        </p:nvSpPr>
        <p:spPr>
          <a:xfrm>
            <a:off x="8043821" y="2311973"/>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9" name="Arrow: Down 18">
            <a:extLst>
              <a:ext uri="{FF2B5EF4-FFF2-40B4-BE49-F238E27FC236}">
                <a16:creationId xmlns:a16="http://schemas.microsoft.com/office/drawing/2014/main" id="{463C489E-2835-899E-FD51-CE82E4477BB2}"/>
              </a:ext>
              <a:ext uri="{C183D7F6-B498-43B3-948B-1728B52AA6E4}">
                <adec:decorative xmlns:adec="http://schemas.microsoft.com/office/drawing/2017/decorative" val="1"/>
              </a:ext>
            </a:extLst>
          </p:cNvPr>
          <p:cNvSpPr/>
          <p:nvPr/>
        </p:nvSpPr>
        <p:spPr>
          <a:xfrm rot="10800000">
            <a:off x="4090925" y="4047384"/>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22" name="TextBox 21">
            <a:extLst>
              <a:ext uri="{FF2B5EF4-FFF2-40B4-BE49-F238E27FC236}">
                <a16:creationId xmlns:a16="http://schemas.microsoft.com/office/drawing/2014/main" id="{EFBF77ED-7E0E-188D-FED3-925772D69A88}"/>
              </a:ext>
              <a:ext uri="{C183D7F6-B498-43B3-948B-1728B52AA6E4}">
                <adec:decorative xmlns:adec="http://schemas.microsoft.com/office/drawing/2017/decorative" val="1"/>
              </a:ext>
            </a:extLst>
          </p:cNvPr>
          <p:cNvSpPr txBox="1"/>
          <p:nvPr/>
        </p:nvSpPr>
        <p:spPr>
          <a:xfrm>
            <a:off x="4000233" y="2452369"/>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Arial" panose="020B0604020202020204"/>
                <a:ea typeface="+mn-ea"/>
                <a:cs typeface="+mn-cs"/>
              </a:rPr>
              <a:t>(+3pp)</a:t>
            </a:r>
          </a:p>
        </p:txBody>
      </p:sp>
      <p:sp>
        <p:nvSpPr>
          <p:cNvPr id="23" name="TextBox 22">
            <a:extLst>
              <a:ext uri="{FF2B5EF4-FFF2-40B4-BE49-F238E27FC236}">
                <a16:creationId xmlns:a16="http://schemas.microsoft.com/office/drawing/2014/main" id="{D00EEF32-1035-1C4B-2D3A-59EB7D43A75E}"/>
              </a:ext>
              <a:ext uri="{C183D7F6-B498-43B3-948B-1728B52AA6E4}">
                <adec:decorative xmlns:adec="http://schemas.microsoft.com/office/drawing/2017/decorative" val="1"/>
              </a:ext>
            </a:extLst>
          </p:cNvPr>
          <p:cNvSpPr txBox="1"/>
          <p:nvPr/>
        </p:nvSpPr>
        <p:spPr>
          <a:xfrm>
            <a:off x="7464756" y="2468042"/>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Arial" panose="020B0604020202020204"/>
                <a:ea typeface="+mn-ea"/>
                <a:cs typeface="+mn-cs"/>
              </a:rPr>
              <a:t>(-6pp)</a:t>
            </a:r>
          </a:p>
        </p:txBody>
      </p:sp>
      <p:sp>
        <p:nvSpPr>
          <p:cNvPr id="24" name="TextBox 23">
            <a:extLst>
              <a:ext uri="{FF2B5EF4-FFF2-40B4-BE49-F238E27FC236}">
                <a16:creationId xmlns:a16="http://schemas.microsoft.com/office/drawing/2014/main" id="{FF5C163A-9B99-C350-DCD0-F955851B397F}"/>
              </a:ext>
              <a:ext uri="{C183D7F6-B498-43B3-948B-1728B52AA6E4}">
                <adec:decorative xmlns:adec="http://schemas.microsoft.com/office/drawing/2017/decorative" val="1"/>
              </a:ext>
            </a:extLst>
          </p:cNvPr>
          <p:cNvSpPr txBox="1"/>
          <p:nvPr/>
        </p:nvSpPr>
        <p:spPr>
          <a:xfrm>
            <a:off x="10591517" y="2459643"/>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Arial" panose="020B0604020202020204"/>
                <a:ea typeface="+mn-ea"/>
                <a:cs typeface="+mn-cs"/>
              </a:rPr>
              <a:t>(+1pp)</a:t>
            </a:r>
          </a:p>
        </p:txBody>
      </p:sp>
      <p:sp>
        <p:nvSpPr>
          <p:cNvPr id="26" name="TextBox 25">
            <a:extLst>
              <a:ext uri="{FF2B5EF4-FFF2-40B4-BE49-F238E27FC236}">
                <a16:creationId xmlns:a16="http://schemas.microsoft.com/office/drawing/2014/main" id="{90B3A3FC-56CD-2F42-883D-9035605D5655}"/>
              </a:ext>
              <a:ext uri="{C183D7F6-B498-43B3-948B-1728B52AA6E4}">
                <adec:decorative xmlns:adec="http://schemas.microsoft.com/office/drawing/2017/decorative" val="1"/>
              </a:ext>
            </a:extLst>
          </p:cNvPr>
          <p:cNvSpPr txBox="1"/>
          <p:nvPr/>
        </p:nvSpPr>
        <p:spPr>
          <a:xfrm>
            <a:off x="3607523" y="4182440"/>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Arial" panose="020B0604020202020204"/>
                <a:ea typeface="+mn-ea"/>
                <a:cs typeface="+mn-cs"/>
              </a:rPr>
              <a:t>(+/-0pp)</a:t>
            </a:r>
          </a:p>
        </p:txBody>
      </p:sp>
      <p:sp>
        <p:nvSpPr>
          <p:cNvPr id="27" name="TextBox 26">
            <a:extLst>
              <a:ext uri="{FF2B5EF4-FFF2-40B4-BE49-F238E27FC236}">
                <a16:creationId xmlns:a16="http://schemas.microsoft.com/office/drawing/2014/main" id="{7715FD92-35C8-7C3E-6B10-FEC88D773904}"/>
              </a:ext>
              <a:ext uri="{C183D7F6-B498-43B3-948B-1728B52AA6E4}">
                <adec:decorative xmlns:adec="http://schemas.microsoft.com/office/drawing/2017/decorative" val="1"/>
              </a:ext>
            </a:extLst>
          </p:cNvPr>
          <p:cNvSpPr txBox="1"/>
          <p:nvPr/>
        </p:nvSpPr>
        <p:spPr>
          <a:xfrm>
            <a:off x="7087543" y="4197209"/>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Arial" panose="020B0604020202020204"/>
                <a:ea typeface="+mn-ea"/>
                <a:cs typeface="+mn-cs"/>
              </a:rPr>
              <a:t>(-5pp)</a:t>
            </a:r>
          </a:p>
        </p:txBody>
      </p:sp>
      <p:sp>
        <p:nvSpPr>
          <p:cNvPr id="28" name="TextBox 27">
            <a:extLst>
              <a:ext uri="{FF2B5EF4-FFF2-40B4-BE49-F238E27FC236}">
                <a16:creationId xmlns:a16="http://schemas.microsoft.com/office/drawing/2014/main" id="{7393E278-94DC-EEB0-F9B6-0306BEB03688}"/>
              </a:ext>
              <a:ext uri="{C183D7F6-B498-43B3-948B-1728B52AA6E4}">
                <adec:decorative xmlns:adec="http://schemas.microsoft.com/office/drawing/2017/decorative" val="1"/>
              </a:ext>
            </a:extLst>
          </p:cNvPr>
          <p:cNvSpPr txBox="1"/>
          <p:nvPr/>
        </p:nvSpPr>
        <p:spPr>
          <a:xfrm>
            <a:off x="10521508" y="4192451"/>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Arial" panose="020B0604020202020204"/>
                <a:ea typeface="+mn-ea"/>
                <a:cs typeface="+mn-cs"/>
              </a:rPr>
              <a:t>(+5pp)</a:t>
            </a:r>
          </a:p>
        </p:txBody>
      </p:sp>
      <p:sp>
        <p:nvSpPr>
          <p:cNvPr id="2" name="TextBox 1">
            <a:extLst>
              <a:ext uri="{FF2B5EF4-FFF2-40B4-BE49-F238E27FC236}">
                <a16:creationId xmlns:a16="http://schemas.microsoft.com/office/drawing/2014/main" id="{55E1E359-307C-3638-4764-B2A1FDBD23BA}"/>
              </a:ext>
              <a:ext uri="{C183D7F6-B498-43B3-948B-1728B52AA6E4}">
                <adec:decorative xmlns:adec="http://schemas.microsoft.com/office/drawing/2017/decorative" val="1"/>
              </a:ext>
            </a:extLst>
          </p:cNvPr>
          <p:cNvSpPr txBox="1"/>
          <p:nvPr/>
        </p:nvSpPr>
        <p:spPr>
          <a:xfrm>
            <a:off x="5119078" y="6085960"/>
            <a:ext cx="3325445" cy="16927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solidFill>
                  <a:srgbClr val="5C5B5A"/>
                </a:solidFill>
                <a:latin typeface="Arial"/>
              </a:rPr>
              <a:t>Figures in brackets show change since Dec (S5)</a:t>
            </a:r>
            <a:endParaRPr kumimoji="0" lang="en-GB" sz="1100" i="0" u="none" strike="noStrike" kern="1200" cap="none" spc="0" normalizeH="0" baseline="0" noProof="0">
              <a:ln>
                <a:noFill/>
              </a:ln>
              <a:solidFill>
                <a:srgbClr val="5C5B5A"/>
              </a:solidFill>
              <a:effectLst/>
              <a:uLnTx/>
              <a:uFillTx/>
              <a:latin typeface="Arial"/>
              <a:ea typeface="+mn-ea"/>
              <a:cs typeface="+mn-cs"/>
            </a:endParaRPr>
          </a:p>
        </p:txBody>
      </p:sp>
      <p:sp>
        <p:nvSpPr>
          <p:cNvPr id="3" name="Arrow: Down 2">
            <a:extLst>
              <a:ext uri="{FF2B5EF4-FFF2-40B4-BE49-F238E27FC236}">
                <a16:creationId xmlns:a16="http://schemas.microsoft.com/office/drawing/2014/main" id="{529F2FE3-0AC9-9F1B-B925-F11D43822086}"/>
              </a:ext>
              <a:ext uri="{C183D7F6-B498-43B3-948B-1728B52AA6E4}">
                <adec:decorative xmlns:adec="http://schemas.microsoft.com/office/drawing/2017/decorative" val="1"/>
              </a:ext>
            </a:extLst>
          </p:cNvPr>
          <p:cNvSpPr/>
          <p:nvPr/>
        </p:nvSpPr>
        <p:spPr>
          <a:xfrm>
            <a:off x="7664944" y="4046500"/>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139950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405015" y="261903"/>
            <a:ext cx="11373128" cy="586800"/>
          </a:xfrm>
        </p:spPr>
        <p:txBody>
          <a:bodyPr anchor="t">
            <a:noAutofit/>
          </a:bodyPr>
          <a:lstStyle/>
          <a:p>
            <a:r>
              <a:rPr lang="en-GB" sz="1800" b="1"/>
              <a:t>Those renting from their local authority or council (23%) and those renting from a housing association or trust (18%) are more likely to say they are behind on their rent than the Greater Manchester average (10%). Those with a mortgage (4%) are less likely to say they are behind with their mortgage payments</a:t>
            </a:r>
            <a:endParaRPr lang="en-GB" sz="1800" b="1">
              <a:solidFill>
                <a:srgbClr val="009690"/>
              </a:solidFill>
            </a:endParaRPr>
          </a:p>
        </p:txBody>
      </p:sp>
      <p:sp>
        <p:nvSpPr>
          <p:cNvPr id="5" name="Text Placeholder 4">
            <a:extLst>
              <a:ext uri="{FF2B5EF4-FFF2-40B4-BE49-F238E27FC236}">
                <a16:creationId xmlns:a16="http://schemas.microsoft.com/office/drawing/2014/main" id="{C4A903AC-8375-B186-D01D-A9A9E6D28F9C}"/>
              </a:ext>
            </a:extLst>
          </p:cNvPr>
          <p:cNvSpPr txBox="1">
            <a:spLocks/>
          </p:cNvSpPr>
          <p:nvPr/>
        </p:nvSpPr>
        <p:spPr>
          <a:xfrm>
            <a:off x="2865573" y="1424318"/>
            <a:ext cx="6460855" cy="215444"/>
          </a:xfrm>
          <a:prstGeom prst="rect">
            <a:avLst/>
          </a:prstGeom>
          <a:noFill/>
        </p:spPr>
        <p:txBody>
          <a:bodyPr wrap="square" lIns="0" tIns="0" rIns="0" bIns="0" rtlCol="0">
            <a:sp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rgbClr val="5C5B5A"/>
                </a:solidFill>
                <a:effectLst/>
                <a:uLnTx/>
                <a:uFillTx/>
                <a:latin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Are you behind on rent or mortgage payments? </a:t>
            </a:r>
          </a:p>
        </p:txBody>
      </p:sp>
      <p:graphicFrame>
        <p:nvGraphicFramePr>
          <p:cNvPr id="9" name="Chart Placeholder 10" descr="Stacked column chart showing the proportion of GM residents who are behind on their rent and their mortgage payments. 12% of those with shared ownerships are behind on their mortgage payments. 4% of mortgage holders are behind on their mortgage payments. 23% of those renting from a local authority or council are behind on their rent. 18% of those renting from a housing association or trust are behind on their rent. 12% of those renting privately are behind on their rent ">
            <a:extLst>
              <a:ext uri="{FF2B5EF4-FFF2-40B4-BE49-F238E27FC236}">
                <a16:creationId xmlns:a16="http://schemas.microsoft.com/office/drawing/2014/main" id="{6A840FA6-EB08-6634-ACBF-BAF158D30F7C}"/>
              </a:ext>
            </a:extLst>
          </p:cNvPr>
          <p:cNvGraphicFramePr>
            <a:graphicFrameLocks/>
          </p:cNvGraphicFramePr>
          <p:nvPr>
            <p:extLst>
              <p:ext uri="{D42A27DB-BD31-4B8C-83A1-F6EECF244321}">
                <p14:modId xmlns:p14="http://schemas.microsoft.com/office/powerpoint/2010/main" val="1953310732"/>
              </p:ext>
            </p:extLst>
          </p:nvPr>
        </p:nvGraphicFramePr>
        <p:xfrm>
          <a:off x="807039" y="1712217"/>
          <a:ext cx="10307803" cy="4273643"/>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Group 6" descr="Green and Red arrows to signify when a statistic is significantly higher or lower than the previous survey.">
            <a:extLst>
              <a:ext uri="{FF2B5EF4-FFF2-40B4-BE49-F238E27FC236}">
                <a16:creationId xmlns:a16="http://schemas.microsoft.com/office/drawing/2014/main" id="{271E232F-D14C-65CD-8E55-BCEEE8C1EA44}"/>
              </a:ext>
            </a:extLst>
          </p:cNvPr>
          <p:cNvGrpSpPr/>
          <p:nvPr/>
        </p:nvGrpSpPr>
        <p:grpSpPr>
          <a:xfrm>
            <a:off x="575408" y="5999738"/>
            <a:ext cx="3927011" cy="276999"/>
            <a:chOff x="575408" y="5999738"/>
            <a:chExt cx="3927011" cy="276999"/>
          </a:xfrm>
        </p:grpSpPr>
        <p:sp>
          <p:nvSpPr>
            <p:cNvPr id="8" name="Arrow: Down 7">
              <a:extLst>
                <a:ext uri="{FF2B5EF4-FFF2-40B4-BE49-F238E27FC236}">
                  <a16:creationId xmlns:a16="http://schemas.microsoft.com/office/drawing/2014/main" id="{7E817CB7-4A7A-93FB-8AA6-81E22AC4B88E}"/>
                </a:ext>
              </a:extLst>
            </p:cNvPr>
            <p:cNvSpPr/>
            <p:nvPr/>
          </p:nvSpPr>
          <p:spPr>
            <a:xfrm>
              <a:off x="807040" y="6040818"/>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13" name="Group 12">
              <a:extLst>
                <a:ext uri="{FF2B5EF4-FFF2-40B4-BE49-F238E27FC236}">
                  <a16:creationId xmlns:a16="http://schemas.microsoft.com/office/drawing/2014/main" id="{4FAFDE93-21E0-F4A9-52C9-C5B625E56655}"/>
                </a:ext>
              </a:extLst>
            </p:cNvPr>
            <p:cNvGrpSpPr/>
            <p:nvPr/>
          </p:nvGrpSpPr>
          <p:grpSpPr>
            <a:xfrm>
              <a:off x="575408" y="5999738"/>
              <a:ext cx="3927011" cy="276999"/>
              <a:chOff x="520117" y="5798698"/>
              <a:chExt cx="3927011" cy="276999"/>
            </a:xfrm>
          </p:grpSpPr>
          <p:sp>
            <p:nvSpPr>
              <p:cNvPr id="14" name="Arrow: Down 13">
                <a:extLst>
                  <a:ext uri="{FF2B5EF4-FFF2-40B4-BE49-F238E27FC236}">
                    <a16:creationId xmlns:a16="http://schemas.microsoft.com/office/drawing/2014/main" id="{ED38A417-CC3A-C68E-E958-7ACFAFC13B83}"/>
                  </a:ext>
                </a:extLst>
              </p:cNvPr>
              <p:cNvSpPr/>
              <p:nvPr/>
            </p:nvSpPr>
            <p:spPr>
              <a:xfrm rot="10800000">
                <a:off x="520117" y="5838560"/>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15" name="TextBox 14">
                <a:extLst>
                  <a:ext uri="{FF2B5EF4-FFF2-40B4-BE49-F238E27FC236}">
                    <a16:creationId xmlns:a16="http://schemas.microsoft.com/office/drawing/2014/main" id="{15A839DD-407E-E2E0-C285-1BEAB45AB8AB}"/>
                  </a:ext>
                </a:extLst>
              </p:cNvPr>
              <p:cNvSpPr txBox="1"/>
              <p:nvPr/>
            </p:nvSpPr>
            <p:spPr>
              <a:xfrm>
                <a:off x="884934" y="5798698"/>
                <a:ext cx="356219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Significantly higher/lower than the GB Benchmark</a:t>
                </a:r>
              </a:p>
            </p:txBody>
          </p:sp>
        </p:grpSp>
      </p:grpSp>
      <p:sp>
        <p:nvSpPr>
          <p:cNvPr id="11" name="Footer Placeholder 4">
            <a:extLst>
              <a:ext uri="{FF2B5EF4-FFF2-40B4-BE49-F238E27FC236}">
                <a16:creationId xmlns:a16="http://schemas.microsoft.com/office/drawing/2014/main" id="{4CE35C92-2B85-4A92-A8E4-951AE7DE3D96}"/>
              </a:ext>
            </a:extLst>
          </p:cNvPr>
          <p:cNvSpPr txBox="1">
            <a:spLocks/>
          </p:cNvSpPr>
          <p:nvPr/>
        </p:nvSpPr>
        <p:spPr>
          <a:xfrm>
            <a:off x="576033" y="6327692"/>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CL6A. Are you behind on your rent or mortgage payments?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Unweighted base: 941 (All who pay rent or mortgage payments); 20 (Shared ownership); 467 (Being bought on a mortgage); 134 (Rented (Local Authority / Council)); 116 (Rented (Housing Association/Trust)); 204 (Rented (Private))</a:t>
            </a:r>
          </a:p>
        </p:txBody>
      </p:sp>
      <p:sp>
        <p:nvSpPr>
          <p:cNvPr id="25" name="Slide Number Placeholder 4">
            <a:extLst>
              <a:ext uri="{FF2B5EF4-FFF2-40B4-BE49-F238E27FC236}">
                <a16:creationId xmlns:a16="http://schemas.microsoft.com/office/drawing/2014/main" id="{67748F33-BF14-414E-8BB8-BBFD9475F855}"/>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37</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6" name="Arrow: Down 5">
            <a:extLst>
              <a:ext uri="{FF2B5EF4-FFF2-40B4-BE49-F238E27FC236}">
                <a16:creationId xmlns:a16="http://schemas.microsoft.com/office/drawing/2014/main" id="{7DACFF7C-664A-77DA-4BEF-8C209FDD8BE2}"/>
              </a:ext>
              <a:ext uri="{C183D7F6-B498-43B3-948B-1728B52AA6E4}">
                <adec:decorative xmlns:adec="http://schemas.microsoft.com/office/drawing/2017/decorative" val="1"/>
              </a:ext>
            </a:extLst>
          </p:cNvPr>
          <p:cNvSpPr/>
          <p:nvPr/>
        </p:nvSpPr>
        <p:spPr>
          <a:xfrm rot="10800000">
            <a:off x="4931979" y="3812094"/>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12" name="Arrow: Down 11">
            <a:extLst>
              <a:ext uri="{FF2B5EF4-FFF2-40B4-BE49-F238E27FC236}">
                <a16:creationId xmlns:a16="http://schemas.microsoft.com/office/drawing/2014/main" id="{8CF4D466-3752-6DF7-092B-AC60D80D9277}"/>
              </a:ext>
              <a:ext uri="{C183D7F6-B498-43B3-948B-1728B52AA6E4}">
                <adec:decorative xmlns:adec="http://schemas.microsoft.com/office/drawing/2017/decorative" val="1"/>
              </a:ext>
            </a:extLst>
          </p:cNvPr>
          <p:cNvSpPr/>
          <p:nvPr/>
        </p:nvSpPr>
        <p:spPr>
          <a:xfrm rot="10800000">
            <a:off x="4567143" y="4380131"/>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31" name="Arrow: Down 30">
            <a:extLst>
              <a:ext uri="{FF2B5EF4-FFF2-40B4-BE49-F238E27FC236}">
                <a16:creationId xmlns:a16="http://schemas.microsoft.com/office/drawing/2014/main" id="{512B71FE-83A8-E528-63FC-088764B5CD36}"/>
              </a:ext>
              <a:ext uri="{C183D7F6-B498-43B3-948B-1728B52AA6E4}">
                <adec:decorative xmlns:adec="http://schemas.microsoft.com/office/drawing/2017/decorative" val="1"/>
              </a:ext>
            </a:extLst>
          </p:cNvPr>
          <p:cNvSpPr/>
          <p:nvPr/>
        </p:nvSpPr>
        <p:spPr>
          <a:xfrm>
            <a:off x="4022805" y="3248039"/>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2" name="Arrow: Down 31">
            <a:extLst>
              <a:ext uri="{FF2B5EF4-FFF2-40B4-BE49-F238E27FC236}">
                <a16:creationId xmlns:a16="http://schemas.microsoft.com/office/drawing/2014/main" id="{B52CF068-4776-6DCD-EE22-2CAC7D2F3FD8}"/>
              </a:ext>
              <a:ext uri="{C183D7F6-B498-43B3-948B-1728B52AA6E4}">
                <adec:decorative xmlns:adec="http://schemas.microsoft.com/office/drawing/2017/decorative" val="1"/>
              </a:ext>
            </a:extLst>
          </p:cNvPr>
          <p:cNvSpPr/>
          <p:nvPr/>
        </p:nvSpPr>
        <p:spPr>
          <a:xfrm rot="10800000">
            <a:off x="7716743" y="3205791"/>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33" name="Arrow: Down 32">
            <a:extLst>
              <a:ext uri="{FF2B5EF4-FFF2-40B4-BE49-F238E27FC236}">
                <a16:creationId xmlns:a16="http://schemas.microsoft.com/office/drawing/2014/main" id="{D94FC623-2B03-EB5A-6A7D-B0DBE9308160}"/>
              </a:ext>
              <a:ext uri="{C183D7F6-B498-43B3-948B-1728B52AA6E4}">
                <adec:decorative xmlns:adec="http://schemas.microsoft.com/office/drawing/2017/decorative" val="1"/>
              </a:ext>
            </a:extLst>
          </p:cNvPr>
          <p:cNvSpPr/>
          <p:nvPr/>
        </p:nvSpPr>
        <p:spPr>
          <a:xfrm>
            <a:off x="8129519" y="3812095"/>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4" name="Arrow: Down 33">
            <a:extLst>
              <a:ext uri="{FF2B5EF4-FFF2-40B4-BE49-F238E27FC236}">
                <a16:creationId xmlns:a16="http://schemas.microsoft.com/office/drawing/2014/main" id="{FAD3AEC7-A8D1-C15B-2DFA-8D561AF0B0F5}"/>
              </a:ext>
              <a:ext uri="{C183D7F6-B498-43B3-948B-1728B52AA6E4}">
                <adec:decorative xmlns:adec="http://schemas.microsoft.com/office/drawing/2017/decorative" val="1"/>
              </a:ext>
            </a:extLst>
          </p:cNvPr>
          <p:cNvSpPr/>
          <p:nvPr/>
        </p:nvSpPr>
        <p:spPr>
          <a:xfrm>
            <a:off x="8209214" y="4380132"/>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9822183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586798" y="224248"/>
            <a:ext cx="11122601" cy="792832"/>
          </a:xfrm>
        </p:spPr>
        <p:txBody>
          <a:bodyPr>
            <a:noAutofit/>
          </a:bodyPr>
          <a:lstStyle/>
          <a:p>
            <a:r>
              <a:rPr lang="en-GB" sz="1800" b="1" dirty="0"/>
              <a:t>Compared with the GB average, Greater Manchester respondents are more likely to have </a:t>
            </a:r>
            <a:r>
              <a:rPr lang="en-GB" sz="1800" b="1" dirty="0">
                <a:solidFill>
                  <a:srgbClr val="009690"/>
                </a:solidFill>
              </a:rPr>
              <a:t>borrowed more money in the past month compared to the same time last year </a:t>
            </a:r>
            <a:r>
              <a:rPr lang="en-GB" sz="1800" b="1" dirty="0"/>
              <a:t>(34% vs. 24%). These include in particular parents of young children, people whose first language isn’t English and those aged 16-24 </a:t>
            </a:r>
            <a:endParaRPr lang="en-GB" sz="1800" b="1" dirty="0">
              <a:cs typeface="Arial"/>
            </a:endParaRPr>
          </a:p>
        </p:txBody>
      </p:sp>
      <p:sp>
        <p:nvSpPr>
          <p:cNvPr id="16" name="TextBox 15">
            <a:extLst>
              <a:ext uri="{FF2B5EF4-FFF2-40B4-BE49-F238E27FC236}">
                <a16:creationId xmlns:a16="http://schemas.microsoft.com/office/drawing/2014/main" id="{3FF3CE78-9174-FFA5-5419-8FAC2D196101}"/>
              </a:ext>
              <a:ext uri="{C183D7F6-B498-43B3-948B-1728B52AA6E4}">
                <adec:decorative xmlns:adec="http://schemas.microsoft.com/office/drawing/2017/decorative" val="0"/>
              </a:ext>
            </a:extLst>
          </p:cNvPr>
          <p:cNvSpPr txBox="1"/>
          <p:nvPr/>
        </p:nvSpPr>
        <p:spPr>
          <a:xfrm>
            <a:off x="906116" y="1340641"/>
            <a:ext cx="4422968"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Have you borrowed more or used more credit in the last month than compared to a year ago?</a:t>
            </a:r>
          </a:p>
        </p:txBody>
      </p:sp>
      <p:graphicFrame>
        <p:nvGraphicFramePr>
          <p:cNvPr id="23" name="Chart 22" descr="Stacked bar chart showing proportion of respondents have borrowed more or used more credit in the last month. 34% of Greater Manchester residents say they have, compared to 24% of the GB average.">
            <a:extLst>
              <a:ext uri="{FF2B5EF4-FFF2-40B4-BE49-F238E27FC236}">
                <a16:creationId xmlns:a16="http://schemas.microsoft.com/office/drawing/2014/main" id="{8CB9DA0E-F029-4E19-97B9-F32C2EE2F087}"/>
              </a:ext>
            </a:extLst>
          </p:cNvPr>
          <p:cNvGraphicFramePr/>
          <p:nvPr>
            <p:extLst>
              <p:ext uri="{D42A27DB-BD31-4B8C-83A1-F6EECF244321}">
                <p14:modId xmlns:p14="http://schemas.microsoft.com/office/powerpoint/2010/main" val="3170730246"/>
              </p:ext>
            </p:extLst>
          </p:nvPr>
        </p:nvGraphicFramePr>
        <p:xfrm>
          <a:off x="-4679" y="1937740"/>
          <a:ext cx="6019175" cy="4437972"/>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2" descr="Green and Red arrows to signify when a statistic is significantly higher or lower than the previous survey.">
            <a:extLst>
              <a:ext uri="{FF2B5EF4-FFF2-40B4-BE49-F238E27FC236}">
                <a16:creationId xmlns:a16="http://schemas.microsoft.com/office/drawing/2014/main" id="{6DF25471-F080-95AB-8900-5C499D25B261}"/>
              </a:ext>
            </a:extLst>
          </p:cNvPr>
          <p:cNvGrpSpPr/>
          <p:nvPr/>
        </p:nvGrpSpPr>
        <p:grpSpPr>
          <a:xfrm>
            <a:off x="575408" y="5999738"/>
            <a:ext cx="4037617" cy="276999"/>
            <a:chOff x="575408" y="5999738"/>
            <a:chExt cx="4037617" cy="276999"/>
          </a:xfrm>
        </p:grpSpPr>
        <p:sp>
          <p:nvSpPr>
            <p:cNvPr id="6" name="Arrow: Down 5">
              <a:extLst>
                <a:ext uri="{FF2B5EF4-FFF2-40B4-BE49-F238E27FC236}">
                  <a16:creationId xmlns:a16="http://schemas.microsoft.com/office/drawing/2014/main" id="{CC9047B6-6920-1C2F-6F0B-6BD4EDDC41E2}"/>
                </a:ext>
              </a:extLst>
            </p:cNvPr>
            <p:cNvSpPr/>
            <p:nvPr/>
          </p:nvSpPr>
          <p:spPr>
            <a:xfrm>
              <a:off x="807040" y="6040818"/>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7" name="Group 6">
              <a:extLst>
                <a:ext uri="{FF2B5EF4-FFF2-40B4-BE49-F238E27FC236}">
                  <a16:creationId xmlns:a16="http://schemas.microsoft.com/office/drawing/2014/main" id="{247272D9-48AC-88CD-5521-D540F8924252}"/>
                </a:ext>
              </a:extLst>
            </p:cNvPr>
            <p:cNvGrpSpPr/>
            <p:nvPr/>
          </p:nvGrpSpPr>
          <p:grpSpPr>
            <a:xfrm>
              <a:off x="575408" y="5999738"/>
              <a:ext cx="4037617" cy="276999"/>
              <a:chOff x="520117" y="5798698"/>
              <a:chExt cx="4037617" cy="276999"/>
            </a:xfrm>
          </p:grpSpPr>
          <p:sp>
            <p:nvSpPr>
              <p:cNvPr id="13" name="Arrow: Down 12">
                <a:extLst>
                  <a:ext uri="{FF2B5EF4-FFF2-40B4-BE49-F238E27FC236}">
                    <a16:creationId xmlns:a16="http://schemas.microsoft.com/office/drawing/2014/main" id="{3D4BFD4C-0D90-F59D-F223-74A0A006EF98}"/>
                  </a:ext>
                </a:extLst>
              </p:cNvPr>
              <p:cNvSpPr/>
              <p:nvPr/>
            </p:nvSpPr>
            <p:spPr>
              <a:xfrm rot="10800000">
                <a:off x="520117" y="5838560"/>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14" name="TextBox 13">
                <a:extLst>
                  <a:ext uri="{FF2B5EF4-FFF2-40B4-BE49-F238E27FC236}">
                    <a16:creationId xmlns:a16="http://schemas.microsoft.com/office/drawing/2014/main" id="{68E81484-024E-A3AA-302B-03DF196811AD}"/>
                  </a:ext>
                </a:extLst>
              </p:cNvPr>
              <p:cNvSpPr txBox="1"/>
              <p:nvPr/>
            </p:nvSpPr>
            <p:spPr>
              <a:xfrm>
                <a:off x="884934" y="5798698"/>
                <a:ext cx="367280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Significantly higher/lower than the ONS Benchmark</a:t>
                </a:r>
              </a:p>
            </p:txBody>
          </p:sp>
        </p:grpSp>
      </p:grpSp>
      <p:sp>
        <p:nvSpPr>
          <p:cNvPr id="8" name="Text Placeholder 7">
            <a:extLst>
              <a:ext uri="{FF2B5EF4-FFF2-40B4-BE49-F238E27FC236}">
                <a16:creationId xmlns:a16="http://schemas.microsoft.com/office/drawing/2014/main" id="{80355145-B16C-39F6-5F8E-78A42849395B}"/>
              </a:ext>
            </a:extLst>
          </p:cNvPr>
          <p:cNvSpPr txBox="1">
            <a:spLocks/>
          </p:cNvSpPr>
          <p:nvPr/>
        </p:nvSpPr>
        <p:spPr>
          <a:xfrm>
            <a:off x="6096000" y="1097833"/>
            <a:ext cx="5763168" cy="537730"/>
          </a:xfrm>
          <a:prstGeom prst="rect">
            <a:avLst/>
          </a:prstGeom>
          <a:solidFill>
            <a:srgbClr val="5C5B5A"/>
          </a:solidFill>
          <a:ln>
            <a:solidFill>
              <a:srgbClr val="5C5B5A"/>
            </a:solidFill>
          </a:ln>
        </p:spPr>
        <p:txBody>
          <a:bodyPr vert="horz" lIns="91440" tIns="45720" rIns="91440" bIns="45720" rtlCol="0" anchor="ctr">
            <a:noAutofit/>
          </a:bodyPr>
          <a:lstStyle>
            <a:defPPr>
              <a:defRPr lang="en-US"/>
            </a:defPPr>
            <a:lvl1pPr indent="0" algn="ctr">
              <a:lnSpc>
                <a:spcPct val="100000"/>
              </a:lnSpc>
              <a:spcBef>
                <a:spcPts val="0"/>
              </a:spcBef>
              <a:buFont typeface="Arial" panose="020B0604020202020204" pitchFamily="34" charset="0"/>
              <a:buNone/>
              <a:defRPr sz="1200" b="1">
                <a:solidFill>
                  <a:srgbClr val="FFFFFF"/>
                </a:solidFill>
                <a:latin typeface="Aria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FFFFFF"/>
                </a:solidFill>
                <a:effectLst/>
                <a:uLnTx/>
                <a:uFillTx/>
                <a:latin typeface="Arial"/>
                <a:ea typeface="+mn-ea"/>
                <a:cs typeface="+mn-cs"/>
              </a:rPr>
              <a:t>Borrowed more or used more credit in the past month compared to a year ago*</a:t>
            </a:r>
          </a:p>
        </p:txBody>
      </p:sp>
      <p:sp>
        <p:nvSpPr>
          <p:cNvPr id="9" name="Text Placeholder 4">
            <a:extLst>
              <a:ext uri="{FF2B5EF4-FFF2-40B4-BE49-F238E27FC236}">
                <a16:creationId xmlns:a16="http://schemas.microsoft.com/office/drawing/2014/main" id="{7C69490F-A23D-6151-C1E6-A6E4DB61395D}"/>
              </a:ext>
            </a:extLst>
          </p:cNvPr>
          <p:cNvSpPr txBox="1">
            <a:spLocks/>
          </p:cNvSpPr>
          <p:nvPr/>
        </p:nvSpPr>
        <p:spPr>
          <a:xfrm>
            <a:off x="6096000" y="1635563"/>
            <a:ext cx="5763168" cy="4179311"/>
          </a:xfrm>
          <a:prstGeom prst="rect">
            <a:avLst/>
          </a:prstGeom>
          <a:ln>
            <a:solidFill>
              <a:srgbClr val="5C5B5A"/>
            </a:solidFill>
          </a:ln>
        </p:spPr>
        <p:txBody>
          <a:bodyPr vert="horz" lIns="91440" tIns="108000" rIns="91440" bIns="45720" numCol="1" spcCol="457200" rtlCol="0" anchor="t">
            <a:noAutofit/>
          </a:bodyPr>
          <a:lstStyle>
            <a:lvl1pPr marL="171450" indent="-171450" algn="l" defTabSz="914400" rtl="0" eaLnBrk="1" latinLnBrk="0" hangingPunct="1">
              <a:lnSpc>
                <a:spcPct val="100000"/>
              </a:lnSpc>
              <a:spcBef>
                <a:spcPts val="0"/>
              </a:spcBef>
              <a:spcAft>
                <a:spcPts val="600"/>
              </a:spcAft>
              <a:buFont typeface="Arial" panose="020B0604020202020204" pitchFamily="34" charset="0"/>
              <a:buChar char="•"/>
              <a:defRPr lang="en-US" sz="1600" kern="1200" dirty="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GB" sz="1200" b="1" i="0" u="none" strike="noStrike" kern="1200" cap="none" spc="0" normalizeH="0" baseline="0" noProof="0" dirty="0">
                <a:ln>
                  <a:noFill/>
                </a:ln>
                <a:solidFill>
                  <a:srgbClr val="009690"/>
                </a:solidFill>
                <a:effectLst/>
                <a:uLnTx/>
                <a:uFillTx/>
                <a:latin typeface="Arial"/>
                <a:cs typeface="Arial"/>
              </a:rPr>
              <a:t>Greater Manchester average: 33%</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C5B5A"/>
                </a:solidFill>
                <a:effectLst/>
                <a:uLnTx/>
                <a:uFillTx/>
                <a:latin typeface="Arial"/>
                <a:cs typeface="Arial"/>
              </a:rPr>
              <a:t>Parents of children </a:t>
            </a:r>
            <a:r>
              <a:rPr lang="en-GB" sz="1200" dirty="0">
                <a:solidFill>
                  <a:srgbClr val="5C5B5A"/>
                </a:solidFill>
                <a:latin typeface="Arial"/>
                <a:cs typeface="Arial"/>
              </a:rPr>
              <a:t>under 5 (53%)</a:t>
            </a:r>
          </a:p>
          <a:p>
            <a:pPr>
              <a:spcAft>
                <a:spcPts val="200"/>
              </a:spcAft>
              <a:defRPr/>
            </a:pPr>
            <a:r>
              <a:rPr lang="en-GB" sz="1200" dirty="0">
                <a:solidFill>
                  <a:srgbClr val="5C5B5A"/>
                </a:solidFill>
                <a:latin typeface="Arial"/>
                <a:cs typeface="Arial"/>
              </a:rPr>
              <a:t>Those who self-report a disability (45%), including those with mental ill health (53%)</a:t>
            </a:r>
          </a:p>
          <a:p>
            <a:pPr>
              <a:spcAft>
                <a:spcPts val="200"/>
              </a:spcAft>
              <a:defRPr/>
            </a:pPr>
            <a:r>
              <a:rPr lang="en-GB" sz="1200" dirty="0">
                <a:solidFill>
                  <a:srgbClr val="5C5B5A"/>
                </a:solidFill>
                <a:latin typeface="Arial"/>
                <a:cs typeface="Arial"/>
              </a:rPr>
              <a:t>Those whose first language is not English (52%)</a:t>
            </a:r>
          </a:p>
          <a:p>
            <a:pPr>
              <a:spcAft>
                <a:spcPts val="200"/>
              </a:spcAft>
              <a:defRPr/>
            </a:pPr>
            <a:r>
              <a:rPr lang="en-GB" sz="1200" dirty="0">
                <a:solidFill>
                  <a:srgbClr val="5C5B5A"/>
                </a:solidFill>
                <a:latin typeface="Arial"/>
                <a:cs typeface="Arial"/>
              </a:rPr>
              <a:t>Those aged 16-24 (50%)</a:t>
            </a:r>
          </a:p>
          <a:p>
            <a:pPr marL="0" indent="0">
              <a:spcAft>
                <a:spcPts val="200"/>
              </a:spcAft>
              <a:buNone/>
              <a:defRPr/>
            </a:pPr>
            <a:r>
              <a:rPr kumimoji="0" lang="en-GB" sz="1200" b="1" i="0" u="none" strike="noStrike" kern="1200" cap="none" spc="0" normalizeH="0" baseline="0" noProof="0" dirty="0">
                <a:ln>
                  <a:noFill/>
                </a:ln>
                <a:solidFill>
                  <a:srgbClr val="009690"/>
                </a:solidFill>
                <a:effectLst/>
                <a:uLnTx/>
                <a:uFillTx/>
                <a:latin typeface="Arial"/>
                <a:cs typeface="Arial"/>
              </a:rPr>
              <a:t>Individual and/or family circumstance:</a:t>
            </a:r>
            <a:r>
              <a:rPr lang="en-GB" sz="1200" b="1" dirty="0">
                <a:solidFill>
                  <a:srgbClr val="009690"/>
                </a:solidFill>
                <a:latin typeface="Arial"/>
                <a:cs typeface="Arial"/>
              </a:rPr>
              <a:t> </a:t>
            </a:r>
            <a:endParaRPr lang="en-GB" sz="1200" b="1" i="0" u="none" strike="noStrike" kern="1200" cap="none" spc="0" normalizeH="0" baseline="0" noProof="0" dirty="0">
              <a:ln>
                <a:noFill/>
              </a:ln>
              <a:solidFill>
                <a:srgbClr val="009690"/>
              </a:solidFill>
              <a:effectLst/>
              <a:uLnTx/>
              <a:uFillTx/>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C5B5A"/>
                </a:solidFill>
                <a:effectLst/>
                <a:uLnTx/>
                <a:uFillTx/>
                <a:latin typeface="Arial"/>
                <a:cs typeface="Arial"/>
              </a:rPr>
              <a:t>Those who have not eaten the whole day for lack of money (70%), or someone else has done so (60%)</a:t>
            </a:r>
            <a:endParaRPr lang="en-GB" sz="1200" b="0" i="0" u="none" strike="noStrike" kern="1200" cap="none" spc="0" normalizeH="0" baseline="0" noProof="0" dirty="0">
              <a:ln>
                <a:noFill/>
              </a:ln>
              <a:solidFill>
                <a:srgbClr val="5C5B5A"/>
              </a:solidFill>
              <a:effectLst/>
              <a:uLnTx/>
              <a:uFillTx/>
              <a:latin typeface="Arial"/>
              <a:cs typeface="Arial"/>
            </a:endParaRP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dirty="0">
                <a:solidFill>
                  <a:srgbClr val="5C5B5A"/>
                </a:solidFill>
                <a:latin typeface="Arial"/>
                <a:cs typeface="Arial"/>
              </a:rPr>
              <a:t>Those who have cut the size or skipped a meal (63%), or someone else has done so (56%)</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C5B5A"/>
                </a:solidFill>
                <a:effectLst/>
                <a:uLnTx/>
                <a:uFillTx/>
                <a:latin typeface="Arial"/>
                <a:cs typeface="Arial"/>
              </a:rPr>
              <a:t>Those who find it difficult to afford their rent or mortgage (59%)</a:t>
            </a:r>
            <a:endParaRPr lang="en-GB" sz="1200" b="0" i="0" u="none" strike="noStrike" kern="1200" cap="none" spc="0" normalizeH="0" baseline="0" noProof="0" dirty="0">
              <a:ln>
                <a:noFill/>
              </a:ln>
              <a:solidFill>
                <a:srgbClr val="5C5B5A"/>
              </a:solidFill>
              <a:effectLst/>
              <a:uLnTx/>
              <a:uFillTx/>
              <a:latin typeface="Arial"/>
              <a:cs typeface="Arial"/>
            </a:endParaRP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dirty="0">
                <a:solidFill>
                  <a:srgbClr val="5C5B5A"/>
                </a:solidFill>
                <a:latin typeface="Arial"/>
                <a:cs typeface="Arial"/>
              </a:rPr>
              <a:t>Those seeking help with the rising cost of living for the first time (56%)</a:t>
            </a:r>
            <a:endParaRPr lang="en-GB" sz="1200" b="0" i="0" u="none" strike="noStrike" kern="1200" cap="none" spc="0" normalizeH="0" baseline="0" noProof="0" dirty="0">
              <a:ln>
                <a:noFill/>
              </a:ln>
              <a:solidFill>
                <a:srgbClr val="5C5B5A"/>
              </a:solidFill>
              <a:effectLst/>
              <a:uLnTx/>
              <a:uFillTx/>
              <a:latin typeface="Arial"/>
              <a:cs typeface="Arial"/>
            </a:endParaRP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C5B5A"/>
                </a:solidFill>
                <a:effectLst/>
                <a:uLnTx/>
                <a:uFillTx/>
                <a:latin typeface="Arial"/>
                <a:cs typeface="Arial"/>
              </a:rPr>
              <a:t>Those with a prepayment meter in their home (52%)</a:t>
            </a:r>
            <a:endParaRPr lang="en-GB" sz="1200" b="0" i="0" u="none" strike="noStrike" kern="1200" cap="none" spc="0" normalizeH="0" baseline="0" noProof="0" dirty="0">
              <a:ln>
                <a:noFill/>
              </a:ln>
              <a:solidFill>
                <a:srgbClr val="5C5B5A"/>
              </a:solidFill>
              <a:effectLst/>
              <a:uLnTx/>
              <a:uFillTx/>
              <a:latin typeface="Arial"/>
              <a:cs typeface="Arial"/>
            </a:endParaRP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dirty="0">
                <a:solidFill>
                  <a:srgbClr val="5C5B5A"/>
                </a:solidFill>
                <a:latin typeface="Arial"/>
                <a:cs typeface="Arial"/>
              </a:rPr>
              <a:t>Those unable to save money in the next year (50%)</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C5B5A"/>
                </a:solidFill>
                <a:effectLst/>
                <a:uLnTx/>
                <a:uFillTx/>
                <a:latin typeface="Arial"/>
                <a:cs typeface="Arial"/>
              </a:rPr>
              <a:t>Those who are renting (49%)</a:t>
            </a:r>
            <a:endParaRPr lang="en-GB" sz="1200" b="0" i="0" u="none" strike="noStrike" kern="1200" cap="none" spc="0" normalizeH="0" baseline="0" noProof="0" dirty="0">
              <a:ln>
                <a:noFill/>
              </a:ln>
              <a:solidFill>
                <a:srgbClr val="5C5B5A"/>
              </a:solidFill>
              <a:effectLst/>
              <a:uLnTx/>
              <a:uFillTx/>
              <a:latin typeface="Arial"/>
              <a:cs typeface="Arial"/>
            </a:endParaRP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p:txBody>
      </p:sp>
      <p:sp>
        <p:nvSpPr>
          <p:cNvPr id="18" name="TextBox 17">
            <a:extLst>
              <a:ext uri="{FF2B5EF4-FFF2-40B4-BE49-F238E27FC236}">
                <a16:creationId xmlns:a16="http://schemas.microsoft.com/office/drawing/2014/main" id="{BA80B6C9-2E82-4980-9775-C85395B333D8}"/>
              </a:ext>
            </a:extLst>
          </p:cNvPr>
          <p:cNvSpPr txBox="1"/>
          <p:nvPr/>
        </p:nvSpPr>
        <p:spPr>
          <a:xfrm>
            <a:off x="6014496" y="5821714"/>
            <a:ext cx="3274505"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 * Subgroup analysis uses merged data from S3-6</a:t>
            </a:r>
            <a:endParaRPr kumimoji="0" lang="en-GB" sz="1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 name="Footer Placeholder 4">
            <a:extLst>
              <a:ext uri="{FF2B5EF4-FFF2-40B4-BE49-F238E27FC236}">
                <a16:creationId xmlns:a16="http://schemas.microsoft.com/office/drawing/2014/main" id="{4CE35C92-2B85-4A92-A8E4-951AE7DE3D96}"/>
              </a:ext>
            </a:extLst>
          </p:cNvPr>
          <p:cNvSpPr txBox="1">
            <a:spLocks/>
          </p:cNvSpPr>
          <p:nvPr/>
        </p:nvSpPr>
        <p:spPr>
          <a:xfrm>
            <a:off x="372282" y="6350623"/>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CL3. Have you had to borrow more money or use more credit than usual in the last month, compared to a year ago? </a:t>
            </a:r>
          </a:p>
          <a:p>
            <a:pPr>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Unweighted base: Survey 3, 1677; Survey 4, 1636; Survey 5, 1470; Survey 6, 1767 (All respondents).</a:t>
            </a:r>
            <a:r>
              <a:rPr kumimoji="0" lang="en-GB"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ONS data, based on national fieldwork </a:t>
            </a:r>
            <a:r>
              <a:rPr lang="en-GB" sz="1000">
                <a:solidFill>
                  <a:srgbClr val="FFFFFF">
                    <a:lumMod val="50000"/>
                  </a:srgbClr>
                </a:solidFill>
                <a:latin typeface="Arial"/>
                <a:cs typeface="Arial" panose="020B0604020202020204" pitchFamily="34" charset="0"/>
              </a:rPr>
              <a:t>8</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 19 March 2023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endParaRPr>
          </a:p>
        </p:txBody>
      </p:sp>
      <p:sp>
        <p:nvSpPr>
          <p:cNvPr id="21" name="Slide Number Placeholder 4">
            <a:extLst>
              <a:ext uri="{FF2B5EF4-FFF2-40B4-BE49-F238E27FC236}">
                <a16:creationId xmlns:a16="http://schemas.microsoft.com/office/drawing/2014/main" id="{B1F361A2-FC4E-452C-BD05-1B49C380CF76}"/>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38</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5" name="Arrow: Down 4">
            <a:extLst>
              <a:ext uri="{FF2B5EF4-FFF2-40B4-BE49-F238E27FC236}">
                <a16:creationId xmlns:a16="http://schemas.microsoft.com/office/drawing/2014/main" id="{D1BC5BDB-63F9-431B-2E88-3689BEB7D948}"/>
              </a:ext>
              <a:ext uri="{C183D7F6-B498-43B3-948B-1728B52AA6E4}">
                <adec:decorative xmlns:adec="http://schemas.microsoft.com/office/drawing/2017/decorative" val="1"/>
              </a:ext>
            </a:extLst>
          </p:cNvPr>
          <p:cNvSpPr/>
          <p:nvPr/>
        </p:nvSpPr>
        <p:spPr>
          <a:xfrm rot="10800000">
            <a:off x="4613025" y="2511227"/>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17" name="Arrow: Down 16">
            <a:extLst>
              <a:ext uri="{FF2B5EF4-FFF2-40B4-BE49-F238E27FC236}">
                <a16:creationId xmlns:a16="http://schemas.microsoft.com/office/drawing/2014/main" id="{B45207E6-0B82-D0E5-23F8-8AF04745C190}"/>
              </a:ext>
              <a:ext uri="{C183D7F6-B498-43B3-948B-1728B52AA6E4}">
                <adec:decorative xmlns:adec="http://schemas.microsoft.com/office/drawing/2017/decorative" val="1"/>
              </a:ext>
            </a:extLst>
          </p:cNvPr>
          <p:cNvSpPr/>
          <p:nvPr/>
        </p:nvSpPr>
        <p:spPr>
          <a:xfrm>
            <a:off x="4613010" y="4143668"/>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857084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586798" y="224248"/>
            <a:ext cx="11122601" cy="792832"/>
          </a:xfrm>
        </p:spPr>
        <p:txBody>
          <a:bodyPr>
            <a:noAutofit/>
          </a:bodyPr>
          <a:lstStyle/>
          <a:p>
            <a:r>
              <a:rPr lang="en-GB" sz="1800" b="1"/>
              <a:t>Of those who have borrowed more money compared to this time last year, almost half have used </a:t>
            </a:r>
            <a:r>
              <a:rPr lang="en-GB" sz="1800" b="1">
                <a:solidFill>
                  <a:srgbClr val="33B0A6"/>
                </a:solidFill>
              </a:rPr>
              <a:t>credit cards </a:t>
            </a:r>
            <a:r>
              <a:rPr lang="en-GB" sz="1800" b="1"/>
              <a:t>(47%) and done so from multiple places (45%). Of those who </a:t>
            </a:r>
            <a:r>
              <a:rPr lang="en-GB" sz="1800" b="1">
                <a:solidFill>
                  <a:srgbClr val="33B0A6"/>
                </a:solidFill>
              </a:rPr>
              <a:t>borrowed from a friend or family member</a:t>
            </a:r>
            <a:r>
              <a:rPr lang="en-GB" sz="1800" b="1"/>
              <a:t>, 1 in 4 (27%) have done so from more than one person</a:t>
            </a:r>
          </a:p>
        </p:txBody>
      </p:sp>
      <p:sp>
        <p:nvSpPr>
          <p:cNvPr id="12" name="TextBox 11">
            <a:extLst>
              <a:ext uri="{FF2B5EF4-FFF2-40B4-BE49-F238E27FC236}">
                <a16:creationId xmlns:a16="http://schemas.microsoft.com/office/drawing/2014/main" id="{1E612173-E271-88E6-69DB-1E8D17FAD592}"/>
              </a:ext>
              <a:ext uri="{C183D7F6-B498-43B3-948B-1728B52AA6E4}">
                <adec:decorative xmlns:adec="http://schemas.microsoft.com/office/drawing/2017/decorative" val="0"/>
              </a:ext>
            </a:extLst>
          </p:cNvPr>
          <p:cNvSpPr txBox="1"/>
          <p:nvPr/>
        </p:nvSpPr>
        <p:spPr>
          <a:xfrm>
            <a:off x="258860" y="1134071"/>
            <a:ext cx="6501037"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Which of the following places have you borrowed money or used credit from</a:t>
            </a:r>
          </a:p>
        </p:txBody>
      </p:sp>
      <p:graphicFrame>
        <p:nvGraphicFramePr>
          <p:cNvPr id="5" name="Chart Placeholder 9" descr="Bar charts showing where residents are borrowed money or used credit from. 47% of GM residents have used credit cards, 42% a loan from a friend or family member, 31% a bank overdraft.">
            <a:extLst>
              <a:ext uri="{FF2B5EF4-FFF2-40B4-BE49-F238E27FC236}">
                <a16:creationId xmlns:a16="http://schemas.microsoft.com/office/drawing/2014/main" id="{7DED6DE2-78C8-8014-9449-3B591687375C}"/>
              </a:ext>
            </a:extLst>
          </p:cNvPr>
          <p:cNvGraphicFramePr>
            <a:graphicFrameLocks/>
          </p:cNvGraphicFramePr>
          <p:nvPr>
            <p:extLst>
              <p:ext uri="{D42A27DB-BD31-4B8C-83A1-F6EECF244321}">
                <p14:modId xmlns:p14="http://schemas.microsoft.com/office/powerpoint/2010/main" val="3522086249"/>
              </p:ext>
            </p:extLst>
          </p:nvPr>
        </p:nvGraphicFramePr>
        <p:xfrm>
          <a:off x="249660" y="1465249"/>
          <a:ext cx="5510257" cy="46009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A41FB4AB-82E2-A286-DAAC-1DA4750E20FD}"/>
              </a:ext>
            </a:extLst>
          </p:cNvPr>
          <p:cNvSpPr txBox="1"/>
          <p:nvPr/>
        </p:nvSpPr>
        <p:spPr>
          <a:xfrm>
            <a:off x="3820006" y="4964949"/>
            <a:ext cx="1941601" cy="892552"/>
          </a:xfrm>
          <a:prstGeom prst="rect">
            <a:avLst/>
          </a:prstGeom>
          <a:noFill/>
          <a:ln>
            <a:solidFill>
              <a:srgbClr val="51515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dirty="0">
                <a:solidFill>
                  <a:srgbClr val="009690"/>
                </a:solidFill>
                <a:latin typeface="Arial" panose="020B0604020202020204"/>
              </a:rPr>
              <a:t>45</a:t>
            </a:r>
            <a:r>
              <a:rPr kumimoji="0" lang="en-GB" sz="2800" b="1" i="0" u="none" strike="noStrike" kern="1200" cap="none" spc="0" normalizeH="0" baseline="0" noProof="0" dirty="0">
                <a:ln>
                  <a:noFill/>
                </a:ln>
                <a:solidFill>
                  <a:srgbClr val="009690"/>
                </a:solidFill>
                <a:effectLst/>
                <a:uLnTx/>
                <a:uFillTx/>
                <a:latin typeface="Arial" panose="020B0604020202020204"/>
                <a:ea typeface="+mn-ea"/>
                <a:cs typeface="+mn-cs"/>
              </a:rPr>
              <a:t>%</a:t>
            </a:r>
            <a:r>
              <a:rPr kumimoji="0" lang="en-GB" sz="2400" b="1" i="0" u="none" strike="noStrike" kern="1200" cap="none" spc="0" normalizeH="0" baseline="0" noProof="0" dirty="0">
                <a:ln>
                  <a:noFill/>
                </a:ln>
                <a:solidFill>
                  <a:srgbClr val="009690"/>
                </a:solidFill>
                <a:effectLst/>
                <a:uLnTx/>
                <a:uFillTx/>
                <a:latin typeface="Arial" panose="020B0604020202020204"/>
                <a:ea typeface="+mn-ea"/>
                <a:cs typeface="+mn-cs"/>
              </a:rPr>
              <a:t> </a:t>
            </a:r>
            <a:r>
              <a:rPr lang="en-GB" sz="1100" dirty="0">
                <a:solidFill>
                  <a:srgbClr val="515151"/>
                </a:solidFill>
                <a:latin typeface="Arial" panose="020B0604020202020204"/>
              </a:rPr>
              <a:t>(-5pp)</a:t>
            </a:r>
            <a:endParaRPr lang="en-GB" sz="1200" dirty="0">
              <a:solidFill>
                <a:srgbClr val="515151"/>
              </a:solidFill>
              <a:latin typeface="Arial" panose="020B060402020202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15151"/>
                </a:solidFill>
                <a:effectLst/>
                <a:uLnTx/>
                <a:uFillTx/>
                <a:latin typeface="Arial" panose="020B0604020202020204"/>
                <a:ea typeface="+mn-ea"/>
                <a:cs typeface="+mn-cs"/>
              </a:rPr>
              <a:t>Borrowed from more than one place </a:t>
            </a:r>
          </a:p>
        </p:txBody>
      </p:sp>
      <p:sp>
        <p:nvSpPr>
          <p:cNvPr id="18" name="Arrow: Right 17">
            <a:extLst>
              <a:ext uri="{FF2B5EF4-FFF2-40B4-BE49-F238E27FC236}">
                <a16:creationId xmlns:a16="http://schemas.microsoft.com/office/drawing/2014/main" id="{F8CD0A24-9251-0B1F-5815-A154C95B7715}"/>
              </a:ext>
              <a:ext uri="{C183D7F6-B498-43B3-948B-1728B52AA6E4}">
                <adec:decorative xmlns:adec="http://schemas.microsoft.com/office/drawing/2017/decorative" val="1"/>
              </a:ext>
            </a:extLst>
          </p:cNvPr>
          <p:cNvSpPr/>
          <p:nvPr/>
        </p:nvSpPr>
        <p:spPr>
          <a:xfrm>
            <a:off x="5539494" y="2181138"/>
            <a:ext cx="2855475" cy="272232"/>
          </a:xfrm>
          <a:prstGeom prst="rightArrow">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472C4">
                  <a:lumMod val="20000"/>
                  <a:lumOff val="80000"/>
                </a:srgbClr>
              </a:solidFill>
              <a:effectLst/>
              <a:uLnTx/>
              <a:uFillTx/>
              <a:latin typeface="Arial" panose="020B0604020202020204"/>
              <a:ea typeface="+mn-ea"/>
              <a:cs typeface="+mn-cs"/>
            </a:endParaRPr>
          </a:p>
        </p:txBody>
      </p:sp>
      <p:sp>
        <p:nvSpPr>
          <p:cNvPr id="17" name="TextBox 16">
            <a:extLst>
              <a:ext uri="{FF2B5EF4-FFF2-40B4-BE49-F238E27FC236}">
                <a16:creationId xmlns:a16="http://schemas.microsoft.com/office/drawing/2014/main" id="{9DCDA8DD-BE0B-4CC2-AF5C-149BE8F77ABE}"/>
              </a:ext>
              <a:ext uri="{C183D7F6-B498-43B3-948B-1728B52AA6E4}">
                <adec:decorative xmlns:adec="http://schemas.microsoft.com/office/drawing/2017/decorative" val="0"/>
              </a:ext>
            </a:extLst>
          </p:cNvPr>
          <p:cNvSpPr txBox="1"/>
          <p:nvPr/>
        </p:nvSpPr>
        <p:spPr>
          <a:xfrm>
            <a:off x="7077311" y="1134071"/>
            <a:ext cx="5097292"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Of those borrowing from a friend or family member (n=202)</a:t>
            </a:r>
          </a:p>
        </p:txBody>
      </p:sp>
      <p:graphicFrame>
        <p:nvGraphicFramePr>
          <p:cNvPr id="16" name="Chart Placeholder 9" descr="Bar charts showing who residents borrowed from if they have borrowed money from a personal connection. 38% have borrowed from a parent, 53% from another family member. ">
            <a:extLst>
              <a:ext uri="{FF2B5EF4-FFF2-40B4-BE49-F238E27FC236}">
                <a16:creationId xmlns:a16="http://schemas.microsoft.com/office/drawing/2014/main" id="{02DDCEDB-29C7-9BD1-C61B-C112920203E2}"/>
              </a:ext>
            </a:extLst>
          </p:cNvPr>
          <p:cNvGraphicFramePr>
            <a:graphicFrameLocks/>
          </p:cNvGraphicFramePr>
          <p:nvPr>
            <p:extLst>
              <p:ext uri="{D42A27DB-BD31-4B8C-83A1-F6EECF244321}">
                <p14:modId xmlns:p14="http://schemas.microsoft.com/office/powerpoint/2010/main" val="556598080"/>
              </p:ext>
            </p:extLst>
          </p:nvPr>
        </p:nvGraphicFramePr>
        <p:xfrm>
          <a:off x="7533314" y="1806326"/>
          <a:ext cx="4185287" cy="4193411"/>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a:extLst>
              <a:ext uri="{FF2B5EF4-FFF2-40B4-BE49-F238E27FC236}">
                <a16:creationId xmlns:a16="http://schemas.microsoft.com/office/drawing/2014/main" id="{27DA0DD3-4C25-CBB9-4C66-ACCCF9CDA80D}"/>
              </a:ext>
            </a:extLst>
          </p:cNvPr>
          <p:cNvSpPr txBox="1"/>
          <p:nvPr/>
        </p:nvSpPr>
        <p:spPr>
          <a:xfrm>
            <a:off x="10096393" y="5178014"/>
            <a:ext cx="1939910" cy="892552"/>
          </a:xfrm>
          <a:prstGeom prst="rect">
            <a:avLst/>
          </a:prstGeom>
          <a:noFill/>
          <a:ln>
            <a:solidFill>
              <a:srgbClr val="515151"/>
            </a:solidFill>
          </a:ln>
        </p:spPr>
        <p:txBody>
          <a:bodyPr wrap="square" rtlCol="0">
            <a:spAutoFit/>
          </a:bodyPr>
          <a:lstStyle/>
          <a:p>
            <a:pPr algn="ctr">
              <a:defRPr/>
            </a:pPr>
            <a:r>
              <a:rPr kumimoji="0" lang="en-GB" sz="2800" b="1" i="0" u="none" strike="noStrike" kern="1200" cap="none" spc="0" normalizeH="0" baseline="0" noProof="0">
                <a:ln>
                  <a:noFill/>
                </a:ln>
                <a:solidFill>
                  <a:srgbClr val="009690"/>
                </a:solidFill>
                <a:effectLst/>
                <a:uLnTx/>
                <a:uFillTx/>
                <a:latin typeface="Arial" panose="020B0604020202020204"/>
                <a:ea typeface="+mn-ea"/>
                <a:cs typeface="+mn-cs"/>
              </a:rPr>
              <a:t>27%</a:t>
            </a:r>
            <a:r>
              <a:rPr lang="en-GB" sz="1200">
                <a:solidFill>
                  <a:srgbClr val="515151"/>
                </a:solidFill>
                <a:latin typeface="Arial" panose="020B0604020202020204"/>
              </a:rPr>
              <a:t> (-1pp)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15151"/>
                </a:solidFill>
                <a:effectLst/>
                <a:uLnTx/>
                <a:uFillTx/>
                <a:latin typeface="Arial" panose="020B0604020202020204"/>
                <a:ea typeface="+mn-ea"/>
                <a:cs typeface="+mn-cs"/>
              </a:rPr>
              <a:t>Borrowed from more than one personal connection</a:t>
            </a:r>
          </a:p>
        </p:txBody>
      </p:sp>
      <p:grpSp>
        <p:nvGrpSpPr>
          <p:cNvPr id="9" name="Group 8" descr="Green and Red arrows to signify when a statistic is significantly higher or lower than the previous survey.">
            <a:extLst>
              <a:ext uri="{FF2B5EF4-FFF2-40B4-BE49-F238E27FC236}">
                <a16:creationId xmlns:a16="http://schemas.microsoft.com/office/drawing/2014/main" id="{400E4978-71A7-BAEA-3AE9-F4D953199F14}"/>
              </a:ext>
            </a:extLst>
          </p:cNvPr>
          <p:cNvGrpSpPr/>
          <p:nvPr/>
        </p:nvGrpSpPr>
        <p:grpSpPr>
          <a:xfrm>
            <a:off x="4709962" y="6038705"/>
            <a:ext cx="3789213" cy="276999"/>
            <a:chOff x="4709962" y="5974053"/>
            <a:chExt cx="3789213" cy="276999"/>
          </a:xfrm>
        </p:grpSpPr>
        <p:sp>
          <p:nvSpPr>
            <p:cNvPr id="10" name="Arrow: Down 9">
              <a:extLst>
                <a:ext uri="{FF2B5EF4-FFF2-40B4-BE49-F238E27FC236}">
                  <a16:creationId xmlns:a16="http://schemas.microsoft.com/office/drawing/2014/main" id="{0171C526-5214-07A3-A2BD-0EC84B96B135}"/>
                </a:ext>
              </a:extLst>
            </p:cNvPr>
            <p:cNvSpPr/>
            <p:nvPr/>
          </p:nvSpPr>
          <p:spPr>
            <a:xfrm>
              <a:off x="4856770" y="6023694"/>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19" name="Group 18">
              <a:extLst>
                <a:ext uri="{FF2B5EF4-FFF2-40B4-BE49-F238E27FC236}">
                  <a16:creationId xmlns:a16="http://schemas.microsoft.com/office/drawing/2014/main" id="{78B6D33E-871B-50D7-8E6E-E647EF689103}"/>
                </a:ext>
              </a:extLst>
            </p:cNvPr>
            <p:cNvGrpSpPr/>
            <p:nvPr/>
          </p:nvGrpSpPr>
          <p:grpSpPr>
            <a:xfrm>
              <a:off x="4709962" y="5974053"/>
              <a:ext cx="3789213" cy="276999"/>
              <a:chOff x="4654671" y="5773013"/>
              <a:chExt cx="3789213" cy="276999"/>
            </a:xfrm>
          </p:grpSpPr>
          <p:sp>
            <p:nvSpPr>
              <p:cNvPr id="20" name="Arrow: Down 19">
                <a:extLst>
                  <a:ext uri="{FF2B5EF4-FFF2-40B4-BE49-F238E27FC236}">
                    <a16:creationId xmlns:a16="http://schemas.microsoft.com/office/drawing/2014/main" id="{92243F17-3917-655F-4596-21D371E24E1E}"/>
                  </a:ext>
                </a:extLst>
              </p:cNvPr>
              <p:cNvSpPr/>
              <p:nvPr/>
            </p:nvSpPr>
            <p:spPr>
              <a:xfrm rot="10800000">
                <a:off x="4654671" y="5803907"/>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22" name="TextBox 21">
                <a:extLst>
                  <a:ext uri="{FF2B5EF4-FFF2-40B4-BE49-F238E27FC236}">
                    <a16:creationId xmlns:a16="http://schemas.microsoft.com/office/drawing/2014/main" id="{C90CE614-5454-38B0-D424-D62822595555}"/>
                  </a:ext>
                </a:extLst>
              </p:cNvPr>
              <p:cNvSpPr txBox="1"/>
              <p:nvPr/>
            </p:nvSpPr>
            <p:spPr>
              <a:xfrm>
                <a:off x="4883294" y="5773013"/>
                <a:ext cx="356059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Significantly higher/lower than the previous survey</a:t>
                </a:r>
              </a:p>
            </p:txBody>
          </p:sp>
        </p:grpSp>
      </p:grpSp>
      <p:sp>
        <p:nvSpPr>
          <p:cNvPr id="24" name="Arrow: Down 23">
            <a:extLst>
              <a:ext uri="{FF2B5EF4-FFF2-40B4-BE49-F238E27FC236}">
                <a16:creationId xmlns:a16="http://schemas.microsoft.com/office/drawing/2014/main" id="{5BB53DEB-B6D0-F396-E945-493F338AD000}"/>
              </a:ext>
              <a:ext uri="{C183D7F6-B498-43B3-948B-1728B52AA6E4}">
                <adec:decorative xmlns:adec="http://schemas.microsoft.com/office/drawing/2017/decorative" val="1"/>
              </a:ext>
            </a:extLst>
          </p:cNvPr>
          <p:cNvSpPr/>
          <p:nvPr/>
        </p:nvSpPr>
        <p:spPr>
          <a:xfrm>
            <a:off x="3004788" y="5411225"/>
            <a:ext cx="159391" cy="14689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3" name="Arrow: Down 22">
            <a:extLst>
              <a:ext uri="{FF2B5EF4-FFF2-40B4-BE49-F238E27FC236}">
                <a16:creationId xmlns:a16="http://schemas.microsoft.com/office/drawing/2014/main" id="{B6730FBC-073C-F088-2026-03CFE6A9C4D9}"/>
              </a:ext>
              <a:ext uri="{C183D7F6-B498-43B3-948B-1728B52AA6E4}">
                <adec:decorative xmlns:adec="http://schemas.microsoft.com/office/drawing/2017/decorative" val="1"/>
              </a:ext>
            </a:extLst>
          </p:cNvPr>
          <p:cNvSpPr/>
          <p:nvPr/>
        </p:nvSpPr>
        <p:spPr>
          <a:xfrm>
            <a:off x="2925092" y="5896505"/>
            <a:ext cx="159391" cy="14689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5" name="Arrow: Down 24">
            <a:extLst>
              <a:ext uri="{FF2B5EF4-FFF2-40B4-BE49-F238E27FC236}">
                <a16:creationId xmlns:a16="http://schemas.microsoft.com/office/drawing/2014/main" id="{1DA829B5-0D75-338A-5B35-D694ED5A976A}"/>
              </a:ext>
              <a:ext uri="{C183D7F6-B498-43B3-948B-1728B52AA6E4}">
                <adec:decorative xmlns:adec="http://schemas.microsoft.com/office/drawing/2017/decorative" val="1"/>
              </a:ext>
            </a:extLst>
          </p:cNvPr>
          <p:cNvSpPr/>
          <p:nvPr/>
        </p:nvSpPr>
        <p:spPr>
          <a:xfrm>
            <a:off x="10986652" y="2311019"/>
            <a:ext cx="159391" cy="14689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1" name="Footer Placeholder 4">
            <a:extLst>
              <a:ext uri="{FF2B5EF4-FFF2-40B4-BE49-F238E27FC236}">
                <a16:creationId xmlns:a16="http://schemas.microsoft.com/office/drawing/2014/main" id="{4CE35C92-2B85-4A92-A8E4-951AE7DE3D96}"/>
              </a:ext>
            </a:extLst>
          </p:cNvPr>
          <p:cNvSpPr txBox="1">
            <a:spLocks/>
          </p:cNvSpPr>
          <p:nvPr/>
        </p:nvSpPr>
        <p:spPr>
          <a:xfrm>
            <a:off x="372282" y="6350623"/>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CL3A. You said you have had to borrow more money or use more credit than usual in the last month compared to a year ago. Please select which of the following places you have borrowed this money or used credit from. / CL3B. You said that you have had a loan from a friend or family member, more specifically was this... Unweighted base: Survey 4, 515; Survey 5, 407; Survey 6, 518 (All who have borrowed more money or used more credit) / Survey 5, 172; Survey 6, 202 (All who have borrowed money from a friend or family member)</a:t>
            </a:r>
          </a:p>
        </p:txBody>
      </p:sp>
      <p:sp>
        <p:nvSpPr>
          <p:cNvPr id="21" name="Slide Number Placeholder 4">
            <a:extLst>
              <a:ext uri="{FF2B5EF4-FFF2-40B4-BE49-F238E27FC236}">
                <a16:creationId xmlns:a16="http://schemas.microsoft.com/office/drawing/2014/main" id="{B1F361A2-FC4E-452C-BD05-1B49C380CF76}"/>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39</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71831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77BB602-D932-DA67-33B2-58A7CA941A15}"/>
              </a:ext>
            </a:extLst>
          </p:cNvPr>
          <p:cNvSpPr>
            <a:spLocks noGrp="1"/>
          </p:cNvSpPr>
          <p:nvPr>
            <p:ph type="title"/>
          </p:nvPr>
        </p:nvSpPr>
        <p:spPr>
          <a:xfrm>
            <a:off x="586799" y="225693"/>
            <a:ext cx="11017824" cy="926623"/>
          </a:xfrm>
        </p:spPr>
        <p:txBody>
          <a:bodyPr>
            <a:normAutofit/>
          </a:bodyPr>
          <a:lstStyle/>
          <a:p>
            <a:r>
              <a:rPr lang="en-GB" sz="1800" b="1"/>
              <a:t>Background</a:t>
            </a:r>
          </a:p>
        </p:txBody>
      </p:sp>
      <p:sp>
        <p:nvSpPr>
          <p:cNvPr id="4" name="Text Placeholder 2">
            <a:extLst>
              <a:ext uri="{FF2B5EF4-FFF2-40B4-BE49-F238E27FC236}">
                <a16:creationId xmlns:a16="http://schemas.microsoft.com/office/drawing/2014/main" id="{2F8BFAD0-D6BB-75B4-5B90-46A39CE55BD7}"/>
              </a:ext>
            </a:extLst>
          </p:cNvPr>
          <p:cNvSpPr txBox="1">
            <a:spLocks/>
          </p:cNvSpPr>
          <p:nvPr/>
        </p:nvSpPr>
        <p:spPr>
          <a:xfrm>
            <a:off x="586798" y="586811"/>
            <a:ext cx="11017825" cy="5733977"/>
          </a:xfrm>
          <a:prstGeom prst="rect">
            <a:avLst/>
          </a:prstGeom>
          <a:ln>
            <a:noFill/>
          </a:ln>
        </p:spPr>
        <p:txBody>
          <a:bodyPr lIns="45720" tIns="45720" rIns="45720" bIns="45720" anchor="t">
            <a:noAutofit/>
          </a:bodyPr>
          <a:lstStyle>
            <a:lvl1pPr marL="228600" indent="-228600" algn="l" defTabSz="914400" rtl="0" eaLnBrk="1" latinLnBrk="0" hangingPunct="1">
              <a:lnSpc>
                <a:spcPct val="90000"/>
              </a:lnSpc>
              <a:spcBef>
                <a:spcPts val="1000"/>
              </a:spcBef>
              <a:buFont typeface="Arial"/>
              <a:buChar char="•"/>
              <a:defRPr sz="3600" kern="1200">
                <a:solidFill>
                  <a:srgbClr val="5C5B5A"/>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C5B5A"/>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spcBef>
                <a:spcPts val="0"/>
              </a:spcBef>
              <a:spcAft>
                <a:spcPts val="600"/>
              </a:spcAft>
              <a:defRPr/>
            </a:pPr>
            <a:r>
              <a:rPr kumimoji="0" lang="en-GB" sz="1350" b="0" i="0" u="none" strike="noStrike" kern="1200" cap="none" spc="0" normalizeH="0" baseline="0" noProof="0" dirty="0">
                <a:ln>
                  <a:noFill/>
                </a:ln>
                <a:solidFill>
                  <a:srgbClr val="5C5B5A"/>
                </a:solidFill>
                <a:effectLst/>
                <a:uLnTx/>
                <a:uFillTx/>
                <a:latin typeface="Arial" panose="020B0604020202020204"/>
                <a:ea typeface="+mn-ea"/>
                <a:cs typeface="+mn-cs"/>
              </a:rPr>
              <a:t>This report presents summary findings from a quantitative survey carried out between </a:t>
            </a:r>
            <a:r>
              <a:rPr lang="en-GB" sz="1350" dirty="0">
                <a:latin typeface="Arial" panose="020B0604020202020204"/>
              </a:rPr>
              <a:t>2</a:t>
            </a:r>
            <a:r>
              <a:rPr kumimoji="0" lang="en-GB" sz="1350" b="0" i="0" u="none" strike="noStrike" kern="1200" cap="none" spc="0" normalizeH="0" baseline="0" noProof="0" dirty="0">
                <a:ln>
                  <a:noFill/>
                </a:ln>
                <a:solidFill>
                  <a:srgbClr val="5C5B5A"/>
                </a:solidFill>
                <a:effectLst/>
                <a:uLnTx/>
                <a:uFillTx/>
                <a:latin typeface="Arial" panose="020B0604020202020204"/>
                <a:ea typeface="+mn-ea"/>
                <a:cs typeface="+mn-cs"/>
              </a:rPr>
              <a:t> March and</a:t>
            </a:r>
            <a:r>
              <a:rPr lang="en-GB" sz="1350" dirty="0">
                <a:latin typeface="Arial" panose="020B0604020202020204"/>
              </a:rPr>
              <a:t> 14</a:t>
            </a:r>
            <a:r>
              <a:rPr kumimoji="0" lang="en-GB" sz="1350" b="0" i="0" u="none" strike="noStrike" kern="1200" cap="none" spc="0" normalizeH="0" baseline="0" noProof="0" dirty="0">
                <a:ln>
                  <a:noFill/>
                </a:ln>
                <a:solidFill>
                  <a:srgbClr val="5C5B5A"/>
                </a:solidFill>
                <a:effectLst/>
                <a:uLnTx/>
                <a:uFillTx/>
                <a:latin typeface="Arial" panose="020B0604020202020204"/>
                <a:ea typeface="+mn-ea"/>
                <a:cs typeface="+mn-cs"/>
              </a:rPr>
              <a:t> March 2023, with a representative sample of </a:t>
            </a:r>
            <a:r>
              <a:rPr lang="en-GB" sz="1350" dirty="0">
                <a:latin typeface="Arial" panose="020B0604020202020204"/>
              </a:rPr>
              <a:t>1,767</a:t>
            </a:r>
            <a:r>
              <a:rPr kumimoji="0" lang="en-GB" sz="1350" b="0" i="0" u="none" strike="noStrike" kern="1200" cap="none" spc="0" normalizeH="0" baseline="0" noProof="0" dirty="0">
                <a:ln>
                  <a:noFill/>
                </a:ln>
                <a:solidFill>
                  <a:srgbClr val="5C5B5A"/>
                </a:solidFill>
                <a:effectLst/>
                <a:uLnTx/>
                <a:uFillTx/>
                <a:latin typeface="Arial" panose="020B0604020202020204"/>
                <a:ea typeface="+mn-ea"/>
                <a:cs typeface="+mn-cs"/>
              </a:rPr>
              <a:t> residents from across all ten Greater Manchester local authority areas.</a:t>
            </a:r>
            <a:r>
              <a:rPr lang="en-GB" sz="1350" dirty="0">
                <a:latin typeface="Arial" panose="020B0604020202020204"/>
              </a:rPr>
              <a:t> </a:t>
            </a:r>
            <a:endParaRPr kumimoji="0" lang="en-GB" sz="1350" b="0" i="0" u="none" strike="noStrike" kern="1200" cap="none" spc="0" normalizeH="0" baseline="0" noProof="0" dirty="0">
              <a:ln>
                <a:noFill/>
              </a:ln>
              <a:solidFill>
                <a:srgbClr val="5C5B5A"/>
              </a:solidFill>
              <a:effectLst/>
              <a:uLnTx/>
              <a:uFillTx/>
              <a:latin typeface="Arial" panose="020B0604020202020204"/>
              <a:ea typeface="+mn-ea"/>
              <a:cs typeface="+mn-cs"/>
            </a:endParaRPr>
          </a:p>
          <a:p>
            <a:pPr>
              <a:lnSpc>
                <a:spcPct val="100000"/>
              </a:lnSpc>
              <a:spcBef>
                <a:spcPts val="0"/>
              </a:spcBef>
              <a:spcAft>
                <a:spcPts val="600"/>
              </a:spcAft>
              <a:defRPr/>
            </a:pPr>
            <a:r>
              <a:rPr kumimoji="0" lang="en-GB" sz="1350" b="0" i="0" u="none" strike="noStrike" kern="1200" cap="none" spc="0" normalizeH="0" baseline="0" noProof="0" dirty="0">
                <a:ln>
                  <a:noFill/>
                </a:ln>
                <a:solidFill>
                  <a:srgbClr val="5C5B5A"/>
                </a:solidFill>
                <a:effectLst/>
                <a:uLnTx/>
                <a:uFillTx/>
                <a:latin typeface="Arial" panose="020B0604020202020204"/>
                <a:ea typeface="+mn-ea"/>
                <a:cs typeface="+mn-cs"/>
              </a:rPr>
              <a:t>Data from March 2023 (survey 6) </a:t>
            </a:r>
            <a:r>
              <a:rPr lang="en-GB" sz="1350" dirty="0">
                <a:latin typeface="Arial" panose="020B0604020202020204"/>
              </a:rPr>
              <a:t>is</a:t>
            </a:r>
            <a:r>
              <a:rPr kumimoji="0" lang="en-GB" sz="1350" b="0" i="0" u="none" strike="noStrike" kern="1200" cap="none" spc="0" normalizeH="0" baseline="0" noProof="0" dirty="0">
                <a:ln>
                  <a:noFill/>
                </a:ln>
                <a:solidFill>
                  <a:srgbClr val="5C5B5A"/>
                </a:solidFill>
                <a:effectLst/>
                <a:uLnTx/>
                <a:uFillTx/>
                <a:latin typeface="Arial" panose="020B0604020202020204"/>
                <a:ea typeface="+mn-ea"/>
                <a:cs typeface="+mn-cs"/>
              </a:rPr>
              <a:t> presented alongside that from similar GM resident surveys undertaken in February 2022 (survey 1), April 2022 (survey 2), September 2022 (survey 3), November 2022 (survey 4) and January 2023 (survey 5).</a:t>
            </a:r>
            <a:r>
              <a:rPr lang="en-GB" sz="1350" dirty="0">
                <a:latin typeface="Arial" panose="020B0604020202020204"/>
              </a:rPr>
              <a:t> </a:t>
            </a:r>
            <a:endParaRPr lang="en-GB" sz="1350" b="0" i="0" u="none" strike="noStrike" kern="1200" cap="none" spc="0" normalizeH="0" baseline="0" noProof="0" dirty="0">
              <a:ln>
                <a:noFill/>
              </a:ln>
              <a:solidFill>
                <a:srgbClr val="5C5B5A"/>
              </a:solidFill>
              <a:effectLst/>
              <a:uLnTx/>
              <a:uFillTx/>
              <a:latin typeface="Arial" panose="020B0604020202020204"/>
              <a:cs typeface="Arial"/>
            </a:endParaRPr>
          </a:p>
          <a:p>
            <a:pPr marL="228600" marR="0" lvl="0" indent="-228600" algn="l" defTabSz="914400" rtl="0" eaLnBrk="1" fontAlgn="auto" latinLnBrk="0" hangingPunct="1">
              <a:lnSpc>
                <a:spcPct val="100000"/>
              </a:lnSpc>
              <a:spcBef>
                <a:spcPts val="0"/>
              </a:spcBef>
              <a:spcAft>
                <a:spcPts val="600"/>
              </a:spcAft>
              <a:buClrTx/>
              <a:buSzTx/>
              <a:buFont typeface="Arial"/>
              <a:buChar char="•"/>
              <a:tabLst/>
              <a:defRPr/>
            </a:pPr>
            <a:r>
              <a:rPr kumimoji="0" lang="en-GB" sz="1350" b="0" i="0" u="none" strike="noStrike" kern="1200" cap="none" spc="0" normalizeH="0" baseline="0" noProof="0" dirty="0">
                <a:ln>
                  <a:noFill/>
                </a:ln>
                <a:solidFill>
                  <a:srgbClr val="5C5B5A"/>
                </a:solidFill>
                <a:effectLst/>
                <a:uLnTx/>
                <a:uFillTx/>
                <a:latin typeface="Arial" panose="020B0604020202020204"/>
                <a:ea typeface="+mn-ea"/>
                <a:cs typeface="+mn-cs"/>
              </a:rPr>
              <a:t>These surveys build on the GMCA Covid-19 Tracker conducted between December 2020 and December 2021, by also looking at some key issues for the wider Greater Manchester Strategy and its vision for a fairer, greener and more prosperous city region. More information can be found on the next slide.</a:t>
            </a:r>
            <a:endParaRPr lang="en-GB" sz="1350" b="0" i="0" u="none" strike="noStrike" kern="1200" cap="none" spc="0" normalizeH="0" baseline="0" noProof="0" dirty="0">
              <a:ln>
                <a:noFill/>
              </a:ln>
              <a:solidFill>
                <a:srgbClr val="5C5B5A"/>
              </a:solidFill>
              <a:effectLst/>
              <a:uLnTx/>
              <a:uFillTx/>
              <a:latin typeface="Arial" panose="020B0604020202020204"/>
              <a:cs typeface="Arial"/>
            </a:endParaRPr>
          </a:p>
          <a:p>
            <a:pPr marL="228600" marR="0" lvl="0" indent="-228600" algn="l" defTabSz="914400" rtl="0" eaLnBrk="1" fontAlgn="auto" latinLnBrk="0" hangingPunct="1">
              <a:lnSpc>
                <a:spcPct val="100000"/>
              </a:lnSpc>
              <a:spcBef>
                <a:spcPts val="0"/>
              </a:spcBef>
              <a:spcAft>
                <a:spcPts val="600"/>
              </a:spcAft>
              <a:buClrTx/>
              <a:buSzTx/>
              <a:buFont typeface="Arial"/>
              <a:buChar char="•"/>
              <a:tabLst/>
              <a:defRPr/>
            </a:pPr>
            <a:r>
              <a:rPr kumimoji="0" lang="en-GB" sz="1350" b="0" i="0" u="none" strike="noStrike" kern="1200" cap="none" spc="0" normalizeH="0" baseline="0" noProof="0" dirty="0">
                <a:ln>
                  <a:noFill/>
                </a:ln>
                <a:solidFill>
                  <a:srgbClr val="5C5B5A"/>
                </a:solidFill>
                <a:effectLst/>
                <a:uLnTx/>
                <a:uFillTx/>
                <a:latin typeface="Arial" panose="020B0604020202020204"/>
                <a:ea typeface="+mn-ea"/>
                <a:cs typeface="+mn-cs"/>
              </a:rPr>
              <a:t>To provide a national comparison, where available, Greater Manchester findings are presented alongside the most recent benchmarking data from relevant ONS surveys</a:t>
            </a:r>
            <a:r>
              <a:rPr lang="en-GB" sz="1350" dirty="0">
                <a:latin typeface="Arial" panose="020B0604020202020204"/>
              </a:rPr>
              <a:t>.</a:t>
            </a:r>
            <a:endParaRPr lang="en-GB" sz="1350" b="0" i="0" u="none" strike="noStrike" kern="1200" cap="none" spc="0" normalizeH="0" baseline="0" noProof="0" dirty="0">
              <a:ln>
                <a:noFill/>
              </a:ln>
              <a:solidFill>
                <a:srgbClr val="5C5B5A"/>
              </a:solidFill>
              <a:effectLst/>
              <a:uLnTx/>
              <a:uFillTx/>
              <a:latin typeface="Arial" panose="020B0604020202020204"/>
              <a:cs typeface="Arial"/>
            </a:endParaRPr>
          </a:p>
          <a:p>
            <a:pPr marL="228600" marR="0" lvl="0" indent="-228600" algn="l" defTabSz="914400" rtl="0" eaLnBrk="1" fontAlgn="auto" latinLnBrk="0" hangingPunct="1">
              <a:lnSpc>
                <a:spcPct val="100000"/>
              </a:lnSpc>
              <a:spcBef>
                <a:spcPts val="0"/>
              </a:spcBef>
              <a:spcAft>
                <a:spcPts val="600"/>
              </a:spcAft>
              <a:buClrTx/>
              <a:buSzTx/>
              <a:buFont typeface="Arial"/>
              <a:buChar char="•"/>
              <a:tabLst/>
              <a:defRPr/>
            </a:pPr>
            <a:r>
              <a:rPr kumimoji="0" lang="en-GB" sz="1350" b="0" i="0" u="none" strike="noStrike" kern="1200" cap="none" spc="0" normalizeH="0" baseline="0" noProof="0" dirty="0">
                <a:ln>
                  <a:noFill/>
                </a:ln>
                <a:solidFill>
                  <a:srgbClr val="5C5B5A"/>
                </a:solidFill>
                <a:effectLst/>
                <a:uLnTx/>
                <a:uFillTx/>
                <a:latin typeface="Arial" panose="020B0604020202020204"/>
                <a:ea typeface="+mn-ea"/>
                <a:cs typeface="+mn-cs"/>
              </a:rPr>
              <a:t>In presenting Greater Manchester data, results from surveys 3, 4, 5 and 6 have been merged where possible. This allows for larger and therefore more stable and robust sample sizes for analysis into specific sub-groups within the overall population over a </a:t>
            </a:r>
            <a:r>
              <a:rPr lang="en-GB" sz="1350" dirty="0">
                <a:latin typeface="Arial" panose="020B0604020202020204"/>
              </a:rPr>
              <a:t>six-month</a:t>
            </a:r>
            <a:r>
              <a:rPr kumimoji="0" lang="en-GB" sz="1350" b="0" i="0" u="none" strike="noStrike" kern="1200" cap="none" spc="0" normalizeH="0" baseline="0" noProof="0" dirty="0">
                <a:ln>
                  <a:noFill/>
                </a:ln>
                <a:solidFill>
                  <a:srgbClr val="5C5B5A"/>
                </a:solidFill>
                <a:effectLst/>
                <a:uLnTx/>
                <a:uFillTx/>
                <a:latin typeface="Arial" panose="020B0604020202020204"/>
                <a:ea typeface="+mn-ea"/>
                <a:cs typeface="+mn-cs"/>
              </a:rPr>
              <a:t> period. The following approaches have been used, as felt most appropriate for the datasets in each theme:</a:t>
            </a:r>
            <a:endParaRPr lang="en-GB" sz="1350" b="0" i="0" u="none" strike="noStrike" kern="1200" cap="none" spc="0" normalizeH="0" baseline="0" noProof="0" dirty="0">
              <a:ln>
                <a:noFill/>
              </a:ln>
              <a:solidFill>
                <a:srgbClr val="5C5B5A"/>
              </a:solidFill>
              <a:effectLst/>
              <a:uLnTx/>
              <a:uFillTx/>
              <a:latin typeface="Arial" panose="020B0604020202020204"/>
              <a:cs typeface="Arial"/>
            </a:endParaRPr>
          </a:p>
          <a:p>
            <a:pPr lvl="1">
              <a:lnSpc>
                <a:spcPct val="100000"/>
              </a:lnSpc>
              <a:spcBef>
                <a:spcPts val="0"/>
              </a:spcBef>
              <a:spcAft>
                <a:spcPts val="600"/>
              </a:spcAft>
              <a:defRPr/>
            </a:pPr>
            <a:r>
              <a:rPr kumimoji="0" lang="en-GB" sz="1350" b="0" i="0" u="none" strike="noStrike" kern="1200" cap="none" spc="0" normalizeH="0" baseline="0" noProof="0" dirty="0">
                <a:ln>
                  <a:noFill/>
                </a:ln>
                <a:solidFill>
                  <a:srgbClr val="5C5B5A"/>
                </a:solidFill>
                <a:effectLst/>
                <a:uLnTx/>
                <a:uFillTx/>
                <a:latin typeface="Arial" panose="020B0604020202020204"/>
                <a:ea typeface="+mn-ea"/>
                <a:cs typeface="+mn-cs"/>
              </a:rPr>
              <a:t>ensuring digital inclusion for all – merged data for surveys 3+4+5+6 is used</a:t>
            </a:r>
            <a:endParaRPr lang="en-GB" sz="1350" b="0" i="0" u="none" strike="noStrike" kern="1200" cap="none" spc="0" normalizeH="0" baseline="0" noProof="0" dirty="0">
              <a:ln>
                <a:noFill/>
              </a:ln>
              <a:solidFill>
                <a:srgbClr val="5C5B5A"/>
              </a:solidFill>
              <a:effectLst/>
              <a:uLnTx/>
              <a:uFillTx/>
              <a:latin typeface="Arial" panose="020B0604020202020204"/>
              <a:cs typeface="Arial"/>
            </a:endParaRPr>
          </a:p>
          <a:p>
            <a:pPr lvl="1">
              <a:lnSpc>
                <a:spcPct val="100000"/>
              </a:lnSpc>
              <a:spcBef>
                <a:spcPts val="0"/>
              </a:spcBef>
              <a:spcAft>
                <a:spcPts val="600"/>
              </a:spcAft>
              <a:defRPr/>
            </a:pPr>
            <a:r>
              <a:rPr kumimoji="0" lang="en-GB" sz="1350" b="0" i="0" u="none" strike="noStrike" kern="1200" cap="none" spc="0" normalizeH="0" baseline="0" noProof="0" dirty="0">
                <a:ln>
                  <a:noFill/>
                </a:ln>
                <a:solidFill>
                  <a:srgbClr val="5C5B5A"/>
                </a:solidFill>
                <a:effectLst/>
                <a:uLnTx/>
                <a:uFillTx/>
                <a:latin typeface="Arial" panose="020B0604020202020204"/>
                <a:ea typeface="+mn-ea"/>
                <a:cs typeface="+mn-cs"/>
              </a:rPr>
              <a:t>cost of living – data from individual surveys is shown separately, along with merged results for autumn 2022 (surveys 3+4+5)</a:t>
            </a:r>
            <a:endParaRPr lang="en-GB" sz="1350" b="0" i="0" u="none" strike="noStrike" kern="1200" cap="none" spc="0" normalizeH="0" baseline="0" noProof="0" dirty="0">
              <a:ln>
                <a:noFill/>
              </a:ln>
              <a:solidFill>
                <a:srgbClr val="5C5B5A"/>
              </a:solidFill>
              <a:effectLst/>
              <a:uLnTx/>
              <a:uFillTx/>
              <a:latin typeface="Arial" panose="020B0604020202020204"/>
              <a:cs typeface="Arial"/>
            </a:endParaRPr>
          </a:p>
          <a:p>
            <a:pPr lvl="1">
              <a:lnSpc>
                <a:spcPct val="100000"/>
              </a:lnSpc>
              <a:spcBef>
                <a:spcPts val="0"/>
              </a:spcBef>
              <a:spcAft>
                <a:spcPts val="600"/>
              </a:spcAft>
              <a:defRPr/>
            </a:pPr>
            <a:r>
              <a:rPr kumimoji="0" lang="en-GB" sz="1350" b="0" i="0" u="none" strike="noStrike" kern="1200" cap="none" spc="0" normalizeH="0" baseline="0" noProof="0" dirty="0">
                <a:ln>
                  <a:noFill/>
                </a:ln>
                <a:solidFill>
                  <a:srgbClr val="5C5B5A"/>
                </a:solidFill>
                <a:effectLst/>
                <a:uLnTx/>
                <a:uFillTx/>
                <a:latin typeface="Arial" panose="020B0604020202020204"/>
                <a:ea typeface="+mn-ea"/>
                <a:cs typeface="+mn-cs"/>
              </a:rPr>
              <a:t>within this, food and fuel poverty includes merged data for spring (survey 1+2), and autumn (surveys 3+4+5)</a:t>
            </a:r>
            <a:r>
              <a:rPr lang="en-GB" sz="1350" dirty="0">
                <a:latin typeface="Arial" panose="020B0604020202020204"/>
              </a:rPr>
              <a:t> </a:t>
            </a:r>
            <a:endParaRPr lang="en-GB" sz="1350" b="0" i="0" u="none" strike="noStrike" kern="1200" cap="none" spc="0" normalizeH="0" baseline="0" noProof="0" dirty="0">
              <a:ln>
                <a:noFill/>
              </a:ln>
              <a:solidFill>
                <a:srgbClr val="5C5B5A"/>
              </a:solidFill>
              <a:effectLst/>
              <a:uLnTx/>
              <a:uFillTx/>
              <a:latin typeface="Arial" panose="020B0604020202020204"/>
              <a:cs typeface="Arial"/>
            </a:endParaRPr>
          </a:p>
          <a:p>
            <a:pPr marL="228600" marR="0" lvl="0" indent="-228600" algn="l" defTabSz="914400" rtl="0" eaLnBrk="1" fontAlgn="auto" latinLnBrk="0" hangingPunct="1">
              <a:lnSpc>
                <a:spcPct val="100000"/>
              </a:lnSpc>
              <a:spcBef>
                <a:spcPts val="0"/>
              </a:spcBef>
              <a:spcAft>
                <a:spcPts val="600"/>
              </a:spcAft>
              <a:buClrTx/>
              <a:buSzTx/>
              <a:buFont typeface="Arial"/>
              <a:buChar char="•"/>
              <a:tabLst/>
              <a:defRPr/>
            </a:pPr>
            <a:r>
              <a:rPr kumimoji="0" lang="en-GB" sz="1350" b="0" i="0" u="none" strike="noStrike" kern="1200" cap="none" spc="0" normalizeH="0" baseline="0" noProof="0" dirty="0">
                <a:ln>
                  <a:noFill/>
                </a:ln>
                <a:solidFill>
                  <a:srgbClr val="5C5B5A"/>
                </a:solidFill>
                <a:effectLst/>
                <a:uLnTx/>
                <a:uFillTx/>
                <a:latin typeface="Arial" panose="020B0604020202020204"/>
                <a:ea typeface="+mn-ea"/>
                <a:cs typeface="+mn-cs"/>
              </a:rPr>
              <a:t>These surveys will continue on a bi-monthly basis, until spring 2024. These regular ongoing insights are designed to give Greater Manchester</a:t>
            </a:r>
            <a:r>
              <a:rPr lang="en-GB" sz="1350" dirty="0">
                <a:latin typeface="Arial" panose="020B0604020202020204"/>
              </a:rPr>
              <a:t>-level organisations, the ten local authorities and other city region </a:t>
            </a:r>
            <a:r>
              <a:rPr kumimoji="0" lang="en-GB" sz="1350" b="0" i="0" u="none" strike="noStrike" kern="1200" cap="none" spc="0" normalizeH="0" baseline="0" noProof="0" dirty="0">
                <a:ln>
                  <a:noFill/>
                </a:ln>
                <a:solidFill>
                  <a:srgbClr val="5C5B5A"/>
                </a:solidFill>
                <a:effectLst/>
                <a:uLnTx/>
                <a:uFillTx/>
                <a:latin typeface="Arial" panose="020B0604020202020204"/>
                <a:ea typeface="+mn-ea"/>
                <a:cs typeface="+mn-cs"/>
              </a:rPr>
              <a:t>stakeholders information about where to prioritise and target support, communications / engagement activities and resources to support our vision of good lives for all in fairer, greener, more prosperous Greater Manchester.</a:t>
            </a:r>
            <a:endParaRPr lang="en-GB" sz="1350" b="0" i="0" u="none" strike="noStrike" kern="1200" cap="none" spc="0" normalizeH="0" baseline="0" noProof="0" dirty="0">
              <a:ln>
                <a:noFill/>
              </a:ln>
              <a:solidFill>
                <a:srgbClr val="5C5B5A"/>
              </a:solidFill>
              <a:effectLst/>
              <a:uLnTx/>
              <a:uFillTx/>
              <a:latin typeface="Arial" panose="020B0604020202020204"/>
              <a:cs typeface="Arial"/>
            </a:endParaRPr>
          </a:p>
          <a:p>
            <a:pPr marL="0" marR="0" lvl="0" indent="0" algn="l" defTabSz="914400" rtl="0" eaLnBrk="1" fontAlgn="auto" latinLnBrk="0" hangingPunct="1">
              <a:lnSpc>
                <a:spcPct val="90000"/>
              </a:lnSpc>
              <a:spcBef>
                <a:spcPts val="1000"/>
              </a:spcBef>
              <a:spcAft>
                <a:spcPts val="0"/>
              </a:spcAft>
              <a:buClrTx/>
              <a:buSzTx/>
              <a:buNone/>
              <a:tabLst/>
              <a:defRPr/>
            </a:pPr>
            <a:endParaRPr kumimoji="0" lang="en-GB" sz="1300" b="0" i="0" u="none" strike="noStrike" kern="1200" cap="none" spc="0" normalizeH="0" baseline="0" noProof="0" dirty="0">
              <a:ln>
                <a:noFill/>
              </a:ln>
              <a:solidFill>
                <a:srgbClr val="5C5B5A"/>
              </a:solidFill>
              <a:effectLst/>
              <a:uLnTx/>
              <a:uFillTx/>
              <a:latin typeface="Arial" panose="020B0604020202020204"/>
              <a:ea typeface="+mn-ea"/>
              <a:cs typeface="+mn-cs"/>
            </a:endParaRPr>
          </a:p>
        </p:txBody>
      </p:sp>
      <p:sp>
        <p:nvSpPr>
          <p:cNvPr id="6" name="Slide Number Placeholder 4">
            <a:extLst>
              <a:ext uri="{FF2B5EF4-FFF2-40B4-BE49-F238E27FC236}">
                <a16:creationId xmlns:a16="http://schemas.microsoft.com/office/drawing/2014/main" id="{02F6667E-0ED3-42DD-8AED-A92F5D04128C}"/>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9234281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586798" y="486365"/>
            <a:ext cx="11122601" cy="792832"/>
          </a:xfrm>
        </p:spPr>
        <p:txBody>
          <a:bodyPr>
            <a:noAutofit/>
          </a:bodyPr>
          <a:lstStyle/>
          <a:p>
            <a:r>
              <a:rPr lang="en-GB" sz="1800" b="1"/>
              <a:t>Among respondents who have </a:t>
            </a:r>
            <a:r>
              <a:rPr lang="en-GB" sz="1800" b="1">
                <a:solidFill>
                  <a:srgbClr val="33B0A6"/>
                </a:solidFill>
              </a:rPr>
              <a:t>borrowed money or used more credit</a:t>
            </a:r>
            <a:r>
              <a:rPr lang="en-GB" sz="1800" b="1"/>
              <a:t> in the last month compared to a year ago, around 30% reported that they have borrowed at least £1,000 more</a:t>
            </a:r>
          </a:p>
        </p:txBody>
      </p:sp>
      <p:sp>
        <p:nvSpPr>
          <p:cNvPr id="9" name="TextBox 8">
            <a:extLst>
              <a:ext uri="{FF2B5EF4-FFF2-40B4-BE49-F238E27FC236}">
                <a16:creationId xmlns:a16="http://schemas.microsoft.com/office/drawing/2014/main" id="{FF26FE03-15B5-8ABB-9B4B-B93640629DB1}"/>
              </a:ext>
              <a:ext uri="{C183D7F6-B498-43B3-948B-1728B52AA6E4}">
                <adec:decorative xmlns:adec="http://schemas.microsoft.com/office/drawing/2017/decorative" val="0"/>
              </a:ext>
            </a:extLst>
          </p:cNvPr>
          <p:cNvSpPr txBox="1"/>
          <p:nvPr/>
        </p:nvSpPr>
        <p:spPr>
          <a:xfrm>
            <a:off x="1333506" y="1301555"/>
            <a:ext cx="9524988"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Additional amount borrowed or spent using credit in the last month, compared to a year ago</a:t>
            </a:r>
          </a:p>
        </p:txBody>
      </p:sp>
      <p:graphicFrame>
        <p:nvGraphicFramePr>
          <p:cNvPr id="2" name="Chart Placeholder 9" descr="Bar charts showing the amount Greater Manchester residents have borrowed more than usual compared to this time last year. 21% have borrowed less than £250. 24% have borrowed between £250-£499. ">
            <a:extLst>
              <a:ext uri="{FF2B5EF4-FFF2-40B4-BE49-F238E27FC236}">
                <a16:creationId xmlns:a16="http://schemas.microsoft.com/office/drawing/2014/main" id="{D484E316-9931-C32D-40B3-C25D16E38FA5}"/>
              </a:ext>
            </a:extLst>
          </p:cNvPr>
          <p:cNvGraphicFramePr>
            <a:graphicFrameLocks/>
          </p:cNvGraphicFramePr>
          <p:nvPr>
            <p:extLst>
              <p:ext uri="{D42A27DB-BD31-4B8C-83A1-F6EECF244321}">
                <p14:modId xmlns:p14="http://schemas.microsoft.com/office/powerpoint/2010/main" val="3874699590"/>
              </p:ext>
            </p:extLst>
          </p:nvPr>
        </p:nvGraphicFramePr>
        <p:xfrm>
          <a:off x="1538500" y="1801474"/>
          <a:ext cx="4609598" cy="3961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 name="Table 24">
            <a:extLst>
              <a:ext uri="{FF2B5EF4-FFF2-40B4-BE49-F238E27FC236}">
                <a16:creationId xmlns:a16="http://schemas.microsoft.com/office/drawing/2014/main" id="{204DCDFD-64B9-D49F-A5D2-9275066073A0}"/>
              </a:ext>
            </a:extLst>
          </p:cNvPr>
          <p:cNvGraphicFramePr>
            <a:graphicFrameLocks noGrp="1"/>
          </p:cNvGraphicFramePr>
          <p:nvPr>
            <p:extLst>
              <p:ext uri="{D42A27DB-BD31-4B8C-83A1-F6EECF244321}">
                <p14:modId xmlns:p14="http://schemas.microsoft.com/office/powerpoint/2010/main" val="3637010493"/>
              </p:ext>
            </p:extLst>
          </p:nvPr>
        </p:nvGraphicFramePr>
        <p:xfrm>
          <a:off x="6635693" y="2812758"/>
          <a:ext cx="4609598" cy="1694640"/>
        </p:xfrm>
        <a:graphic>
          <a:graphicData uri="http://schemas.openxmlformats.org/drawingml/2006/table">
            <a:tbl>
              <a:tblPr firstRow="1" bandRow="1">
                <a:tableStyleId>{5C22544A-7EE6-4342-B048-85BDC9FD1C3A}</a:tableStyleId>
              </a:tblPr>
              <a:tblGrid>
                <a:gridCol w="3201591">
                  <a:extLst>
                    <a:ext uri="{9D8B030D-6E8A-4147-A177-3AD203B41FA5}">
                      <a16:colId xmlns:a16="http://schemas.microsoft.com/office/drawing/2014/main" val="1212122700"/>
                    </a:ext>
                  </a:extLst>
                </a:gridCol>
                <a:gridCol w="1408007">
                  <a:extLst>
                    <a:ext uri="{9D8B030D-6E8A-4147-A177-3AD203B41FA5}">
                      <a16:colId xmlns:a16="http://schemas.microsoft.com/office/drawing/2014/main" val="2120179224"/>
                    </a:ext>
                  </a:extLst>
                </a:gridCol>
              </a:tblGrid>
              <a:tr h="5648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0">
                          <a:solidFill>
                            <a:srgbClr val="5C5B5A"/>
                          </a:solidFill>
                          <a:latin typeface="+mn-lt"/>
                          <a:cs typeface="Arial"/>
                        </a:rPr>
                        <a:t>Up to £1,000</a:t>
                      </a:r>
                      <a:endParaRPr lang="en-GB" sz="1600" b="0">
                        <a:solidFill>
                          <a:srgbClr val="5C5B5A"/>
                        </a:solidFill>
                        <a:cs typeface="Arial"/>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tc>
                  <a:txBody>
                    <a:bodyPr/>
                    <a:lstStyle/>
                    <a:p>
                      <a:pPr algn="ctr"/>
                      <a:r>
                        <a:rPr lang="en-GB" sz="1600" b="1">
                          <a:solidFill>
                            <a:srgbClr val="5C5B5A"/>
                          </a:solidFill>
                        </a:rPr>
                        <a:t>69%</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155784824"/>
                  </a:ext>
                </a:extLst>
              </a:tr>
              <a:tr h="5648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0">
                          <a:solidFill>
                            <a:srgbClr val="5C5B5A"/>
                          </a:solidFill>
                          <a:latin typeface="+mn-lt"/>
                          <a:cs typeface="Arial"/>
                        </a:rPr>
                        <a:t>Between £1,000 - £5,000</a:t>
                      </a:r>
                      <a:endParaRPr lang="en-GB" sz="1600" b="0">
                        <a:solidFill>
                          <a:srgbClr val="5C5B5A"/>
                        </a:solidFill>
                        <a:cs typeface="Arial"/>
                      </a:endParaRPr>
                    </a:p>
                  </a:txBody>
                  <a:tcPr anchor="ctr">
                    <a:lnL w="12700" cap="flat" cmpd="sng" algn="ctr">
                      <a:solidFill>
                        <a:schemeClr val="tx1"/>
                      </a:solidFill>
                      <a:prstDash val="solid"/>
                      <a:round/>
                      <a:headEnd type="none" w="med" len="med"/>
                      <a:tailEnd type="none" w="med" len="med"/>
                    </a:lnL>
                    <a:solidFill>
                      <a:schemeClr val="bg1"/>
                    </a:solidFill>
                  </a:tcPr>
                </a:tc>
                <a:tc>
                  <a:txBody>
                    <a:bodyPr/>
                    <a:lstStyle/>
                    <a:p>
                      <a:pPr algn="ctr"/>
                      <a:r>
                        <a:rPr lang="en-GB" sz="1600" b="1">
                          <a:solidFill>
                            <a:srgbClr val="5C5B5A"/>
                          </a:solidFill>
                        </a:rPr>
                        <a:t>23%</a:t>
                      </a:r>
                    </a:p>
                  </a:txBody>
                  <a:tcPr anchor="ct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3721076121"/>
                  </a:ext>
                </a:extLst>
              </a:tr>
              <a:tr h="5648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0">
                          <a:solidFill>
                            <a:srgbClr val="5C5B5A"/>
                          </a:solidFill>
                          <a:latin typeface="+mn-lt"/>
                          <a:cs typeface="Arial"/>
                        </a:rPr>
                        <a:t>Over £5,000</a:t>
                      </a:r>
                      <a:endParaRPr lang="en-GB" sz="1600" b="0">
                        <a:solidFill>
                          <a:srgbClr val="5C5B5A"/>
                        </a:solidFill>
                        <a:cs typeface="Arial"/>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600" b="1">
                          <a:solidFill>
                            <a:srgbClr val="5C5B5A"/>
                          </a:solidFill>
                        </a:rPr>
                        <a:t>8%</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33844976"/>
                  </a:ext>
                </a:extLst>
              </a:tr>
            </a:tbl>
          </a:graphicData>
        </a:graphic>
      </p:graphicFrame>
      <p:sp>
        <p:nvSpPr>
          <p:cNvPr id="11" name="Footer Placeholder 4">
            <a:extLst>
              <a:ext uri="{FF2B5EF4-FFF2-40B4-BE49-F238E27FC236}">
                <a16:creationId xmlns:a16="http://schemas.microsoft.com/office/drawing/2014/main" id="{4CE35C92-2B85-4A92-A8E4-951AE7DE3D96}"/>
              </a:ext>
            </a:extLst>
          </p:cNvPr>
          <p:cNvSpPr txBox="1">
            <a:spLocks/>
          </p:cNvSpPr>
          <p:nvPr/>
        </p:nvSpPr>
        <p:spPr>
          <a:xfrm>
            <a:off x="372282" y="6350623"/>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CL3D. How much more money have you borrowed or spent using credit, in the last month, compared to a year ago?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Unweighted base: 518 (All who have borrowed more money or used more credit)</a:t>
            </a:r>
          </a:p>
        </p:txBody>
      </p:sp>
      <p:sp>
        <p:nvSpPr>
          <p:cNvPr id="21" name="Slide Number Placeholder 4">
            <a:extLst>
              <a:ext uri="{FF2B5EF4-FFF2-40B4-BE49-F238E27FC236}">
                <a16:creationId xmlns:a16="http://schemas.microsoft.com/office/drawing/2014/main" id="{B1F361A2-FC4E-452C-BD05-1B49C380CF76}"/>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40</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628077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405015" y="261903"/>
            <a:ext cx="11124029" cy="743698"/>
          </a:xfrm>
        </p:spPr>
        <p:txBody>
          <a:bodyPr anchor="t">
            <a:noAutofit/>
          </a:bodyPr>
          <a:lstStyle/>
          <a:p>
            <a:r>
              <a:rPr lang="en-GB" sz="1800" b="1" dirty="0"/>
              <a:t>Almost half (47%) of respondents who have borrowed more money or used more credit are </a:t>
            </a:r>
            <a:r>
              <a:rPr lang="en-GB" sz="1800" b="1" dirty="0">
                <a:solidFill>
                  <a:srgbClr val="009690"/>
                </a:solidFill>
              </a:rPr>
              <a:t>worried about their ability to pay someone back</a:t>
            </a:r>
            <a:r>
              <a:rPr lang="en-GB" sz="1800" b="1" dirty="0"/>
              <a:t>. Over 2 in 5 (44%) are worried about their ability to pay the loan’s interest or the terms of the loan being changed suddenly </a:t>
            </a:r>
          </a:p>
        </p:txBody>
      </p:sp>
      <p:sp>
        <p:nvSpPr>
          <p:cNvPr id="9" name="TextBox 8">
            <a:extLst>
              <a:ext uri="{FF2B5EF4-FFF2-40B4-BE49-F238E27FC236}">
                <a16:creationId xmlns:a16="http://schemas.microsoft.com/office/drawing/2014/main" id="{A1AFE953-7AA9-4BB4-7B91-35E4DBB926A3}"/>
              </a:ext>
              <a:ext uri="{C183D7F6-B498-43B3-948B-1728B52AA6E4}">
                <adec:decorative xmlns:adec="http://schemas.microsoft.com/office/drawing/2017/decorative" val="0"/>
              </a:ext>
            </a:extLst>
          </p:cNvPr>
          <p:cNvSpPr txBox="1"/>
          <p:nvPr/>
        </p:nvSpPr>
        <p:spPr>
          <a:xfrm>
            <a:off x="2838755" y="1146453"/>
            <a:ext cx="6514491"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Extent of worry about the following…</a:t>
            </a:r>
          </a:p>
        </p:txBody>
      </p:sp>
      <p:sp>
        <p:nvSpPr>
          <p:cNvPr id="2" name="TextBox 1">
            <a:extLst>
              <a:ext uri="{FF2B5EF4-FFF2-40B4-BE49-F238E27FC236}">
                <a16:creationId xmlns:a16="http://schemas.microsoft.com/office/drawing/2014/main" id="{099E733C-D989-9EC7-5A81-63C718C322C1}"/>
              </a:ext>
              <a:ext uri="{C183D7F6-B498-43B3-948B-1728B52AA6E4}">
                <adec:decorative xmlns:adec="http://schemas.microsoft.com/office/drawing/2017/decorative" val="0"/>
              </a:ext>
            </a:extLst>
          </p:cNvPr>
          <p:cNvSpPr txBox="1"/>
          <p:nvPr/>
        </p:nvSpPr>
        <p:spPr>
          <a:xfrm>
            <a:off x="4304306" y="1362374"/>
            <a:ext cx="3325445" cy="16927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a:solidFill>
                  <a:srgbClr val="5C5B5A"/>
                </a:solidFill>
                <a:latin typeface="Arial"/>
              </a:rPr>
              <a:t>Figures in brackets show change since Dec (S5)</a:t>
            </a:r>
            <a:endParaRPr kumimoji="0" lang="en-GB" sz="1100" i="0" u="none" strike="noStrike" kern="1200" cap="none" spc="0" normalizeH="0" baseline="0" noProof="0" dirty="0">
              <a:ln>
                <a:noFill/>
              </a:ln>
              <a:solidFill>
                <a:srgbClr val="5C5B5A"/>
              </a:solidFill>
              <a:effectLst/>
              <a:uLnTx/>
              <a:uFillTx/>
              <a:latin typeface="Arial"/>
              <a:ea typeface="+mn-ea"/>
              <a:cs typeface="+mn-cs"/>
            </a:endParaRPr>
          </a:p>
        </p:txBody>
      </p:sp>
      <p:graphicFrame>
        <p:nvGraphicFramePr>
          <p:cNvPr id="13" name="Chart 12" descr="Stacked bar chart showing proportion of Greater Manchester residents who are worried about being able to pay a loan back. 47% are worried about being able to pay a loan back. 44% are worried about being able to pay the interest of the loan back and 41% are worried about the terms of the loan changing suddenly. ">
            <a:extLst>
              <a:ext uri="{FF2B5EF4-FFF2-40B4-BE49-F238E27FC236}">
                <a16:creationId xmlns:a16="http://schemas.microsoft.com/office/drawing/2014/main" id="{E211A827-03DE-5826-8C34-87282CA9545D}"/>
              </a:ext>
            </a:extLst>
          </p:cNvPr>
          <p:cNvGraphicFramePr/>
          <p:nvPr>
            <p:extLst>
              <p:ext uri="{D42A27DB-BD31-4B8C-83A1-F6EECF244321}">
                <p14:modId xmlns:p14="http://schemas.microsoft.com/office/powerpoint/2010/main" val="1363147734"/>
              </p:ext>
            </p:extLst>
          </p:nvPr>
        </p:nvGraphicFramePr>
        <p:xfrm>
          <a:off x="824180" y="1467828"/>
          <a:ext cx="11070021" cy="48598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5">
            <a:extLst>
              <a:ext uri="{FF2B5EF4-FFF2-40B4-BE49-F238E27FC236}">
                <a16:creationId xmlns:a16="http://schemas.microsoft.com/office/drawing/2014/main" id="{311C0382-AF2E-D714-2FAA-BDD4827C2DD7}"/>
              </a:ext>
            </a:extLst>
          </p:cNvPr>
          <p:cNvGraphicFramePr>
            <a:graphicFrameLocks noGrp="1"/>
          </p:cNvGraphicFramePr>
          <p:nvPr>
            <p:extLst>
              <p:ext uri="{D42A27DB-BD31-4B8C-83A1-F6EECF244321}">
                <p14:modId xmlns:p14="http://schemas.microsoft.com/office/powerpoint/2010/main" val="2177037239"/>
              </p:ext>
            </p:extLst>
          </p:nvPr>
        </p:nvGraphicFramePr>
        <p:xfrm>
          <a:off x="65186" y="5297365"/>
          <a:ext cx="11645846" cy="457200"/>
        </p:xfrm>
        <a:graphic>
          <a:graphicData uri="http://schemas.openxmlformats.org/drawingml/2006/table">
            <a:tbl>
              <a:tblPr firstRow="1" bandRow="1">
                <a:tableStyleId>{5C22544A-7EE6-4342-B048-85BDC9FD1C3A}</a:tableStyleId>
              </a:tblPr>
              <a:tblGrid>
                <a:gridCol w="1545500">
                  <a:extLst>
                    <a:ext uri="{9D8B030D-6E8A-4147-A177-3AD203B41FA5}">
                      <a16:colId xmlns:a16="http://schemas.microsoft.com/office/drawing/2014/main" val="2728184328"/>
                    </a:ext>
                  </a:extLst>
                </a:gridCol>
                <a:gridCol w="2324739">
                  <a:extLst>
                    <a:ext uri="{9D8B030D-6E8A-4147-A177-3AD203B41FA5}">
                      <a16:colId xmlns:a16="http://schemas.microsoft.com/office/drawing/2014/main" val="2908041576"/>
                    </a:ext>
                  </a:extLst>
                </a:gridCol>
                <a:gridCol w="2591869">
                  <a:extLst>
                    <a:ext uri="{9D8B030D-6E8A-4147-A177-3AD203B41FA5}">
                      <a16:colId xmlns:a16="http://schemas.microsoft.com/office/drawing/2014/main" val="1027668848"/>
                    </a:ext>
                  </a:extLst>
                </a:gridCol>
                <a:gridCol w="2591869">
                  <a:extLst>
                    <a:ext uri="{9D8B030D-6E8A-4147-A177-3AD203B41FA5}">
                      <a16:colId xmlns:a16="http://schemas.microsoft.com/office/drawing/2014/main" val="727705638"/>
                    </a:ext>
                  </a:extLst>
                </a:gridCol>
                <a:gridCol w="2591869">
                  <a:extLst>
                    <a:ext uri="{9D8B030D-6E8A-4147-A177-3AD203B41FA5}">
                      <a16:colId xmlns:a16="http://schemas.microsoft.com/office/drawing/2014/main" val="2321375210"/>
                    </a:ext>
                  </a:extLst>
                </a:gridCol>
              </a:tblGrid>
              <a:tr h="369333">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b="1">
                          <a:solidFill>
                            <a:srgbClr val="5C5B5A"/>
                          </a:solidFill>
                          <a:latin typeface="+mn-lt"/>
                        </a:rPr>
                        <a:t>S</a:t>
                      </a:r>
                      <a:r>
                        <a:rPr kumimoji="0" lang="en-GB" sz="1200" b="1" i="0" u="none" strike="noStrike" kern="1200" cap="none" spc="0" normalizeH="0" baseline="0" noProof="0">
                          <a:ln>
                            <a:noFill/>
                          </a:ln>
                          <a:solidFill>
                            <a:srgbClr val="5C5B5A"/>
                          </a:solidFill>
                          <a:effectLst/>
                          <a:uLnTx/>
                          <a:uFillTx/>
                          <a:latin typeface="+mn-lt"/>
                          <a:ea typeface="+mn-ea"/>
                          <a:cs typeface="+mn-cs"/>
                        </a:rPr>
                        <a:t>um: </a:t>
                      </a:r>
                      <a:r>
                        <a:rPr kumimoji="0" lang="en-GB" sz="1200" b="1" i="0" u="none" strike="noStrike" kern="1200" cap="none" spc="0" normalizeH="0" baseline="0" noProof="0">
                          <a:ln>
                            <a:noFill/>
                          </a:ln>
                          <a:solidFill>
                            <a:srgbClr val="FF9999"/>
                          </a:solidFill>
                          <a:effectLst/>
                          <a:uLnTx/>
                          <a:uFillTx/>
                          <a:latin typeface="+mn-lt"/>
                          <a:ea typeface="+mn-ea"/>
                          <a:cs typeface="+mn-cs"/>
                        </a:rPr>
                        <a:t>Somewhat</a:t>
                      </a:r>
                      <a:r>
                        <a:rPr kumimoji="0" lang="en-GB" sz="1200" b="1" i="0" u="none" strike="noStrike" kern="1200" cap="none" spc="0" normalizeH="0" baseline="0" noProof="0">
                          <a:ln>
                            <a:noFill/>
                          </a:ln>
                          <a:solidFill>
                            <a:srgbClr val="00B050"/>
                          </a:solidFill>
                          <a:effectLst/>
                          <a:uLnTx/>
                          <a:uFillTx/>
                          <a:latin typeface="+mn-lt"/>
                          <a:ea typeface="+mn-ea"/>
                          <a:cs typeface="+mn-cs"/>
                        </a:rPr>
                        <a:t> </a:t>
                      </a:r>
                      <a:r>
                        <a:rPr kumimoji="0" lang="en-GB" sz="1200" b="1" i="0" u="none" strike="noStrike" kern="1200" cap="none" spc="0" normalizeH="0" baseline="0" noProof="0">
                          <a:ln>
                            <a:noFill/>
                          </a:ln>
                          <a:solidFill>
                            <a:srgbClr val="5C5B5A"/>
                          </a:solidFill>
                          <a:effectLst/>
                          <a:uLnTx/>
                          <a:uFillTx/>
                          <a:latin typeface="+mn-lt"/>
                          <a:ea typeface="+mn-ea"/>
                          <a:cs typeface="+mn-cs"/>
                        </a:rPr>
                        <a:t>/ </a:t>
                      </a:r>
                      <a:r>
                        <a:rPr kumimoji="0" lang="en-GB" sz="1200" b="1" i="0" u="none" strike="noStrike" kern="1200" cap="none" spc="0" normalizeH="0" baseline="0" noProof="0">
                          <a:ln>
                            <a:noFill/>
                          </a:ln>
                          <a:solidFill>
                            <a:srgbClr val="FF0000"/>
                          </a:solidFill>
                          <a:effectLst/>
                          <a:uLnTx/>
                          <a:uFillTx/>
                          <a:latin typeface="+mn-lt"/>
                          <a:ea typeface="+mn-ea"/>
                          <a:cs typeface="+mn-cs"/>
                        </a:rPr>
                        <a:t>Very worried</a:t>
                      </a:r>
                    </a:p>
                  </a:txBody>
                  <a:tcPr>
                    <a:lnR w="12700" cap="flat" cmpd="sng" algn="ctr">
                      <a:noFill/>
                      <a:prstDash val="solid"/>
                      <a:round/>
                      <a:headEnd type="none" w="med" len="med"/>
                      <a:tailEnd type="none" w="med" len="med"/>
                    </a:lnR>
                    <a:noFill/>
                  </a:tcPr>
                </a:tc>
                <a:tc>
                  <a:txBody>
                    <a:bodyPr/>
                    <a:lstStyle/>
                    <a:p>
                      <a:pPr algn="l"/>
                      <a:r>
                        <a:rPr lang="en-GB" sz="1600">
                          <a:solidFill>
                            <a:schemeClr val="tx1">
                              <a:lumMod val="85000"/>
                              <a:lumOff val="15000"/>
                            </a:schemeClr>
                          </a:solidFill>
                        </a:rPr>
                        <a:t>     47%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600">
                          <a:solidFill>
                            <a:schemeClr val="tx1">
                              <a:lumMod val="85000"/>
                              <a:lumOff val="15000"/>
                            </a:schemeClr>
                          </a:solidFill>
                        </a:rPr>
                        <a:t>             44%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a:solidFill>
                            <a:schemeClr val="tx1">
                              <a:lumMod val="85000"/>
                              <a:lumOff val="15000"/>
                            </a:schemeClr>
                          </a:solidFill>
                        </a:rPr>
                        <a:t>  41%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dirty="0">
                          <a:solidFill>
                            <a:schemeClr val="tx1">
                              <a:lumMod val="85000"/>
                              <a:lumOff val="15000"/>
                            </a:schemeClr>
                          </a:solidFill>
                        </a:rPr>
                        <a:t>       33%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01399859"/>
                  </a:ext>
                </a:extLst>
              </a:tr>
            </a:tbl>
          </a:graphicData>
        </a:graphic>
      </p:graphicFrame>
      <p:sp>
        <p:nvSpPr>
          <p:cNvPr id="32" name="TextBox 31">
            <a:extLst>
              <a:ext uri="{FF2B5EF4-FFF2-40B4-BE49-F238E27FC236}">
                <a16:creationId xmlns:a16="http://schemas.microsoft.com/office/drawing/2014/main" id="{60A3ADE4-1FFD-139F-43E1-1C04E12B2B58}"/>
              </a:ext>
            </a:extLst>
          </p:cNvPr>
          <p:cNvSpPr txBox="1"/>
          <p:nvPr/>
        </p:nvSpPr>
        <p:spPr>
          <a:xfrm>
            <a:off x="1845922" y="5658779"/>
            <a:ext cx="593432" cy="276999"/>
          </a:xfrm>
          <a:prstGeom prst="rect">
            <a:avLst/>
          </a:prstGeom>
          <a:noFill/>
        </p:spPr>
        <p:txBody>
          <a:bodyPr wrap="none" rtlCol="0">
            <a:spAutoFit/>
          </a:bodyPr>
          <a:lstStyle/>
          <a:p>
            <a:r>
              <a:rPr lang="en-GB" sz="1200"/>
              <a:t>(-6pp)</a:t>
            </a:r>
          </a:p>
        </p:txBody>
      </p:sp>
      <p:sp>
        <p:nvSpPr>
          <p:cNvPr id="33" name="TextBox 32">
            <a:extLst>
              <a:ext uri="{FF2B5EF4-FFF2-40B4-BE49-F238E27FC236}">
                <a16:creationId xmlns:a16="http://schemas.microsoft.com/office/drawing/2014/main" id="{4E37D474-833B-D16D-A1A8-146047FD9F85}"/>
              </a:ext>
            </a:extLst>
          </p:cNvPr>
          <p:cNvSpPr txBox="1"/>
          <p:nvPr/>
        </p:nvSpPr>
        <p:spPr>
          <a:xfrm>
            <a:off x="4645983" y="5686913"/>
            <a:ext cx="726481" cy="276999"/>
          </a:xfrm>
          <a:prstGeom prst="rect">
            <a:avLst/>
          </a:prstGeom>
          <a:noFill/>
        </p:spPr>
        <p:txBody>
          <a:bodyPr wrap="none" rtlCol="0">
            <a:spAutoFit/>
          </a:bodyPr>
          <a:lstStyle/>
          <a:p>
            <a:r>
              <a:rPr lang="en-GB" sz="1200" dirty="0"/>
              <a:t>(+/-0pp)</a:t>
            </a:r>
          </a:p>
        </p:txBody>
      </p:sp>
      <p:sp>
        <p:nvSpPr>
          <p:cNvPr id="34" name="TextBox 33">
            <a:extLst>
              <a:ext uri="{FF2B5EF4-FFF2-40B4-BE49-F238E27FC236}">
                <a16:creationId xmlns:a16="http://schemas.microsoft.com/office/drawing/2014/main" id="{2F6AE642-674F-3FC5-9EA0-D3B41FE0DCFC}"/>
              </a:ext>
            </a:extLst>
          </p:cNvPr>
          <p:cNvSpPr txBox="1"/>
          <p:nvPr/>
        </p:nvSpPr>
        <p:spPr>
          <a:xfrm>
            <a:off x="7567475" y="5658569"/>
            <a:ext cx="593432" cy="276999"/>
          </a:xfrm>
          <a:prstGeom prst="rect">
            <a:avLst/>
          </a:prstGeom>
          <a:noFill/>
        </p:spPr>
        <p:txBody>
          <a:bodyPr wrap="none" rtlCol="0">
            <a:spAutoFit/>
          </a:bodyPr>
          <a:lstStyle/>
          <a:p>
            <a:r>
              <a:rPr lang="en-GB" sz="1200"/>
              <a:t>(-3pp)</a:t>
            </a:r>
          </a:p>
        </p:txBody>
      </p:sp>
      <p:sp>
        <p:nvSpPr>
          <p:cNvPr id="35" name="TextBox 34">
            <a:extLst>
              <a:ext uri="{FF2B5EF4-FFF2-40B4-BE49-F238E27FC236}">
                <a16:creationId xmlns:a16="http://schemas.microsoft.com/office/drawing/2014/main" id="{8EF3D632-58C8-AC43-FA5A-27777D3C5E0B}"/>
              </a:ext>
            </a:extLst>
          </p:cNvPr>
          <p:cNvSpPr txBox="1"/>
          <p:nvPr/>
        </p:nvSpPr>
        <p:spPr>
          <a:xfrm>
            <a:off x="10291491" y="5686223"/>
            <a:ext cx="631904" cy="276999"/>
          </a:xfrm>
          <a:prstGeom prst="rect">
            <a:avLst/>
          </a:prstGeom>
          <a:noFill/>
        </p:spPr>
        <p:txBody>
          <a:bodyPr wrap="none" rtlCol="0">
            <a:spAutoFit/>
          </a:bodyPr>
          <a:lstStyle/>
          <a:p>
            <a:r>
              <a:rPr lang="en-GB" sz="1200"/>
              <a:t>(+1pp)</a:t>
            </a:r>
          </a:p>
        </p:txBody>
      </p:sp>
      <p:sp>
        <p:nvSpPr>
          <p:cNvPr id="3" name="TextBox 2">
            <a:extLst>
              <a:ext uri="{FF2B5EF4-FFF2-40B4-BE49-F238E27FC236}">
                <a16:creationId xmlns:a16="http://schemas.microsoft.com/office/drawing/2014/main" id="{8F2DC908-054F-CCEA-1DAF-771E70F70E89}"/>
              </a:ext>
              <a:ext uri="{C183D7F6-B498-43B3-948B-1728B52AA6E4}">
                <adec:decorative xmlns:adec="http://schemas.microsoft.com/office/drawing/2017/decorative" val="1"/>
              </a:ext>
            </a:extLst>
          </p:cNvPr>
          <p:cNvSpPr txBox="1"/>
          <p:nvPr/>
        </p:nvSpPr>
        <p:spPr>
          <a:xfrm>
            <a:off x="1882066" y="2024109"/>
            <a:ext cx="631904" cy="276999"/>
          </a:xfrm>
          <a:prstGeom prst="rect">
            <a:avLst/>
          </a:prstGeom>
          <a:noFill/>
        </p:spPr>
        <p:txBody>
          <a:bodyPr wrap="none" rtlCol="0">
            <a:spAutoFit/>
          </a:bodyPr>
          <a:lstStyle/>
          <a:p>
            <a:r>
              <a:rPr lang="en-GB" sz="1200" dirty="0">
                <a:solidFill>
                  <a:schemeClr val="bg1"/>
                </a:solidFill>
              </a:rPr>
              <a:t>(+7pp)</a:t>
            </a:r>
          </a:p>
        </p:txBody>
      </p:sp>
      <p:sp>
        <p:nvSpPr>
          <p:cNvPr id="11" name="TextBox 10">
            <a:extLst>
              <a:ext uri="{FF2B5EF4-FFF2-40B4-BE49-F238E27FC236}">
                <a16:creationId xmlns:a16="http://schemas.microsoft.com/office/drawing/2014/main" id="{DAF000D0-23A1-211F-5377-E598F8ED3859}"/>
              </a:ext>
              <a:ext uri="{C183D7F6-B498-43B3-948B-1728B52AA6E4}">
                <adec:decorative xmlns:adec="http://schemas.microsoft.com/office/drawing/2017/decorative" val="1"/>
              </a:ext>
            </a:extLst>
          </p:cNvPr>
          <p:cNvSpPr txBox="1"/>
          <p:nvPr/>
        </p:nvSpPr>
        <p:spPr>
          <a:xfrm>
            <a:off x="2328909" y="2419086"/>
            <a:ext cx="631904" cy="276999"/>
          </a:xfrm>
          <a:prstGeom prst="rect">
            <a:avLst/>
          </a:prstGeom>
          <a:noFill/>
        </p:spPr>
        <p:txBody>
          <a:bodyPr wrap="none" rtlCol="0">
            <a:spAutoFit/>
          </a:bodyPr>
          <a:lstStyle/>
          <a:p>
            <a:r>
              <a:rPr lang="en-GB" sz="1200" dirty="0">
                <a:solidFill>
                  <a:srgbClr val="5C5B5A"/>
                </a:solidFill>
              </a:rPr>
              <a:t>(+4pp)</a:t>
            </a:r>
          </a:p>
        </p:txBody>
      </p:sp>
      <p:sp>
        <p:nvSpPr>
          <p:cNvPr id="16" name="TextBox 15">
            <a:extLst>
              <a:ext uri="{FF2B5EF4-FFF2-40B4-BE49-F238E27FC236}">
                <a16:creationId xmlns:a16="http://schemas.microsoft.com/office/drawing/2014/main" id="{CCC386E0-1384-4239-A621-2B086002B18C}"/>
              </a:ext>
              <a:ext uri="{C183D7F6-B498-43B3-948B-1728B52AA6E4}">
                <adec:decorative xmlns:adec="http://schemas.microsoft.com/office/drawing/2017/decorative" val="1"/>
              </a:ext>
            </a:extLst>
          </p:cNvPr>
          <p:cNvSpPr txBox="1"/>
          <p:nvPr/>
        </p:nvSpPr>
        <p:spPr>
          <a:xfrm>
            <a:off x="2329771" y="2857389"/>
            <a:ext cx="631904" cy="276999"/>
          </a:xfrm>
          <a:prstGeom prst="rect">
            <a:avLst/>
          </a:prstGeom>
          <a:noFill/>
        </p:spPr>
        <p:txBody>
          <a:bodyPr wrap="none" rtlCol="0">
            <a:spAutoFit/>
          </a:bodyPr>
          <a:lstStyle/>
          <a:p>
            <a:r>
              <a:rPr lang="en-GB" sz="1200" dirty="0">
                <a:solidFill>
                  <a:srgbClr val="5C5B5A"/>
                </a:solidFill>
              </a:rPr>
              <a:t>(+1pp)</a:t>
            </a:r>
          </a:p>
        </p:txBody>
      </p:sp>
      <p:sp>
        <p:nvSpPr>
          <p:cNvPr id="20" name="TextBox 19">
            <a:extLst>
              <a:ext uri="{FF2B5EF4-FFF2-40B4-BE49-F238E27FC236}">
                <a16:creationId xmlns:a16="http://schemas.microsoft.com/office/drawing/2014/main" id="{0313C43F-506C-A3D8-76D2-F3184D9A7695}"/>
              </a:ext>
              <a:ext uri="{C183D7F6-B498-43B3-948B-1728B52AA6E4}">
                <adec:decorative xmlns:adec="http://schemas.microsoft.com/office/drawing/2017/decorative" val="1"/>
              </a:ext>
            </a:extLst>
          </p:cNvPr>
          <p:cNvSpPr txBox="1"/>
          <p:nvPr/>
        </p:nvSpPr>
        <p:spPr>
          <a:xfrm>
            <a:off x="1882066" y="3724859"/>
            <a:ext cx="593432" cy="276999"/>
          </a:xfrm>
          <a:prstGeom prst="rect">
            <a:avLst/>
          </a:prstGeom>
          <a:noFill/>
        </p:spPr>
        <p:txBody>
          <a:bodyPr wrap="none" rtlCol="0">
            <a:spAutoFit/>
          </a:bodyPr>
          <a:lstStyle/>
          <a:p>
            <a:r>
              <a:rPr lang="en-GB" sz="1200" dirty="0">
                <a:solidFill>
                  <a:srgbClr val="5C5B5A"/>
                </a:solidFill>
              </a:rPr>
              <a:t>(-5pp)</a:t>
            </a:r>
          </a:p>
        </p:txBody>
      </p:sp>
      <p:sp>
        <p:nvSpPr>
          <p:cNvPr id="24" name="TextBox 23">
            <a:extLst>
              <a:ext uri="{FF2B5EF4-FFF2-40B4-BE49-F238E27FC236}">
                <a16:creationId xmlns:a16="http://schemas.microsoft.com/office/drawing/2014/main" id="{4215A8F8-F5A6-3BD8-18A8-5BCE521EF32C}"/>
              </a:ext>
              <a:ext uri="{C183D7F6-B498-43B3-948B-1728B52AA6E4}">
                <adec:decorative xmlns:adec="http://schemas.microsoft.com/office/drawing/2017/decorative" val="1"/>
              </a:ext>
            </a:extLst>
          </p:cNvPr>
          <p:cNvSpPr txBox="1"/>
          <p:nvPr/>
        </p:nvSpPr>
        <p:spPr>
          <a:xfrm>
            <a:off x="1882066" y="4467159"/>
            <a:ext cx="593432" cy="276999"/>
          </a:xfrm>
          <a:prstGeom prst="rect">
            <a:avLst/>
          </a:prstGeom>
          <a:noFill/>
        </p:spPr>
        <p:txBody>
          <a:bodyPr wrap="none" rtlCol="0">
            <a:spAutoFit/>
          </a:bodyPr>
          <a:lstStyle/>
          <a:p>
            <a:r>
              <a:rPr lang="en-GB" sz="1200" dirty="0">
                <a:solidFill>
                  <a:schemeClr val="bg1"/>
                </a:solidFill>
              </a:rPr>
              <a:t>(-1pp)</a:t>
            </a:r>
          </a:p>
        </p:txBody>
      </p:sp>
      <p:sp>
        <p:nvSpPr>
          <p:cNvPr id="31" name="TextBox 30">
            <a:extLst>
              <a:ext uri="{FF2B5EF4-FFF2-40B4-BE49-F238E27FC236}">
                <a16:creationId xmlns:a16="http://schemas.microsoft.com/office/drawing/2014/main" id="{63564C58-607D-F38A-98B2-E139911FCD44}"/>
              </a:ext>
              <a:ext uri="{C183D7F6-B498-43B3-948B-1728B52AA6E4}">
                <adec:decorative xmlns:adec="http://schemas.microsoft.com/office/drawing/2017/decorative" val="1"/>
              </a:ext>
            </a:extLst>
          </p:cNvPr>
          <p:cNvSpPr txBox="1"/>
          <p:nvPr/>
        </p:nvSpPr>
        <p:spPr>
          <a:xfrm>
            <a:off x="2286624" y="4682157"/>
            <a:ext cx="631904" cy="276999"/>
          </a:xfrm>
          <a:prstGeom prst="rect">
            <a:avLst/>
          </a:prstGeom>
          <a:noFill/>
        </p:spPr>
        <p:txBody>
          <a:bodyPr wrap="none" rtlCol="0">
            <a:spAutoFit/>
          </a:bodyPr>
          <a:lstStyle/>
          <a:p>
            <a:r>
              <a:rPr lang="en-GB" sz="1200" dirty="0">
                <a:solidFill>
                  <a:schemeClr val="bg1"/>
                </a:solidFill>
              </a:rPr>
              <a:t>(+1pp)</a:t>
            </a:r>
          </a:p>
        </p:txBody>
      </p:sp>
      <p:sp>
        <p:nvSpPr>
          <p:cNvPr id="6" name="TextBox 5">
            <a:extLst>
              <a:ext uri="{FF2B5EF4-FFF2-40B4-BE49-F238E27FC236}">
                <a16:creationId xmlns:a16="http://schemas.microsoft.com/office/drawing/2014/main" id="{5AC277F2-6412-92A8-2DD8-CA0BC68094BE}"/>
              </a:ext>
              <a:ext uri="{C183D7F6-B498-43B3-948B-1728B52AA6E4}">
                <adec:decorative xmlns:adec="http://schemas.microsoft.com/office/drawing/2017/decorative" val="1"/>
              </a:ext>
            </a:extLst>
          </p:cNvPr>
          <p:cNvSpPr txBox="1"/>
          <p:nvPr/>
        </p:nvSpPr>
        <p:spPr>
          <a:xfrm>
            <a:off x="4626747" y="2135974"/>
            <a:ext cx="631904" cy="276999"/>
          </a:xfrm>
          <a:prstGeom prst="rect">
            <a:avLst/>
          </a:prstGeom>
          <a:noFill/>
        </p:spPr>
        <p:txBody>
          <a:bodyPr wrap="none" rtlCol="0">
            <a:spAutoFit/>
          </a:bodyPr>
          <a:lstStyle/>
          <a:p>
            <a:r>
              <a:rPr lang="en-GB" sz="1200" dirty="0">
                <a:solidFill>
                  <a:schemeClr val="bg1"/>
                </a:solidFill>
              </a:rPr>
              <a:t>(+4pp)</a:t>
            </a:r>
          </a:p>
        </p:txBody>
      </p:sp>
      <p:sp>
        <p:nvSpPr>
          <p:cNvPr id="12" name="TextBox 11">
            <a:extLst>
              <a:ext uri="{FF2B5EF4-FFF2-40B4-BE49-F238E27FC236}">
                <a16:creationId xmlns:a16="http://schemas.microsoft.com/office/drawing/2014/main" id="{0C9A792C-BAB2-5132-8D42-DC3BE790A4DE}"/>
              </a:ext>
              <a:ext uri="{C183D7F6-B498-43B3-948B-1728B52AA6E4}">
                <adec:decorative xmlns:adec="http://schemas.microsoft.com/office/drawing/2017/decorative" val="1"/>
              </a:ext>
            </a:extLst>
          </p:cNvPr>
          <p:cNvSpPr txBox="1"/>
          <p:nvPr/>
        </p:nvSpPr>
        <p:spPr>
          <a:xfrm>
            <a:off x="5100222" y="2596980"/>
            <a:ext cx="593432" cy="276999"/>
          </a:xfrm>
          <a:prstGeom prst="rect">
            <a:avLst/>
          </a:prstGeom>
          <a:noFill/>
        </p:spPr>
        <p:txBody>
          <a:bodyPr wrap="none" rtlCol="0">
            <a:spAutoFit/>
          </a:bodyPr>
          <a:lstStyle/>
          <a:p>
            <a:r>
              <a:rPr lang="en-GB" sz="1200" dirty="0">
                <a:solidFill>
                  <a:srgbClr val="5C5B5A"/>
                </a:solidFill>
              </a:rPr>
              <a:t>(-2pp)</a:t>
            </a:r>
          </a:p>
        </p:txBody>
      </p:sp>
      <p:sp>
        <p:nvSpPr>
          <p:cNvPr id="17" name="TextBox 16">
            <a:extLst>
              <a:ext uri="{FF2B5EF4-FFF2-40B4-BE49-F238E27FC236}">
                <a16:creationId xmlns:a16="http://schemas.microsoft.com/office/drawing/2014/main" id="{FA27C834-3EB7-9706-F5E8-77D594184F0F}"/>
              </a:ext>
              <a:ext uri="{C183D7F6-B498-43B3-948B-1728B52AA6E4}">
                <adec:decorative xmlns:adec="http://schemas.microsoft.com/office/drawing/2017/decorative" val="1"/>
              </a:ext>
            </a:extLst>
          </p:cNvPr>
          <p:cNvSpPr txBox="1"/>
          <p:nvPr/>
        </p:nvSpPr>
        <p:spPr>
          <a:xfrm>
            <a:off x="5080986" y="2946466"/>
            <a:ext cx="593432" cy="276999"/>
          </a:xfrm>
          <a:prstGeom prst="rect">
            <a:avLst/>
          </a:prstGeom>
          <a:noFill/>
        </p:spPr>
        <p:txBody>
          <a:bodyPr wrap="none" rtlCol="0">
            <a:spAutoFit/>
          </a:bodyPr>
          <a:lstStyle/>
          <a:p>
            <a:r>
              <a:rPr lang="en-GB" sz="1200">
                <a:solidFill>
                  <a:srgbClr val="5C5B5A"/>
                </a:solidFill>
              </a:rPr>
              <a:t>(-3pp)</a:t>
            </a:r>
          </a:p>
        </p:txBody>
      </p:sp>
      <p:sp>
        <p:nvSpPr>
          <p:cNvPr id="21" name="TextBox 20">
            <a:extLst>
              <a:ext uri="{FF2B5EF4-FFF2-40B4-BE49-F238E27FC236}">
                <a16:creationId xmlns:a16="http://schemas.microsoft.com/office/drawing/2014/main" id="{3A2EBF11-914A-3834-6ED6-534193BA5279}"/>
              </a:ext>
              <a:ext uri="{C183D7F6-B498-43B3-948B-1728B52AA6E4}">
                <adec:decorative xmlns:adec="http://schemas.microsoft.com/office/drawing/2017/decorative" val="1"/>
              </a:ext>
            </a:extLst>
          </p:cNvPr>
          <p:cNvSpPr txBox="1"/>
          <p:nvPr/>
        </p:nvSpPr>
        <p:spPr>
          <a:xfrm>
            <a:off x="4626747" y="3677412"/>
            <a:ext cx="593432" cy="276999"/>
          </a:xfrm>
          <a:prstGeom prst="rect">
            <a:avLst/>
          </a:prstGeom>
          <a:noFill/>
        </p:spPr>
        <p:txBody>
          <a:bodyPr wrap="none" rtlCol="0">
            <a:spAutoFit/>
          </a:bodyPr>
          <a:lstStyle/>
          <a:p>
            <a:r>
              <a:rPr lang="en-GB" sz="1200" dirty="0">
                <a:solidFill>
                  <a:srgbClr val="5C5B5A"/>
                </a:solidFill>
              </a:rPr>
              <a:t>(-5pp)</a:t>
            </a:r>
          </a:p>
        </p:txBody>
      </p:sp>
      <p:sp>
        <p:nvSpPr>
          <p:cNvPr id="25" name="TextBox 24">
            <a:extLst>
              <a:ext uri="{FF2B5EF4-FFF2-40B4-BE49-F238E27FC236}">
                <a16:creationId xmlns:a16="http://schemas.microsoft.com/office/drawing/2014/main" id="{7357CA8F-8C0A-1A7D-9636-D01FFF58888D}"/>
              </a:ext>
              <a:ext uri="{C183D7F6-B498-43B3-948B-1728B52AA6E4}">
                <adec:decorative xmlns:adec="http://schemas.microsoft.com/office/drawing/2017/decorative" val="1"/>
              </a:ext>
            </a:extLst>
          </p:cNvPr>
          <p:cNvSpPr txBox="1"/>
          <p:nvPr/>
        </p:nvSpPr>
        <p:spPr>
          <a:xfrm>
            <a:off x="4626747" y="4414785"/>
            <a:ext cx="631904" cy="276999"/>
          </a:xfrm>
          <a:prstGeom prst="rect">
            <a:avLst/>
          </a:prstGeom>
          <a:noFill/>
        </p:spPr>
        <p:txBody>
          <a:bodyPr wrap="none" rtlCol="0">
            <a:spAutoFit/>
          </a:bodyPr>
          <a:lstStyle/>
          <a:p>
            <a:r>
              <a:rPr lang="en-GB" sz="1200" dirty="0">
                <a:solidFill>
                  <a:schemeClr val="bg1"/>
                </a:solidFill>
              </a:rPr>
              <a:t>(+5pp)</a:t>
            </a:r>
          </a:p>
        </p:txBody>
      </p:sp>
      <p:sp>
        <p:nvSpPr>
          <p:cNvPr id="30" name="TextBox 29">
            <a:extLst>
              <a:ext uri="{FF2B5EF4-FFF2-40B4-BE49-F238E27FC236}">
                <a16:creationId xmlns:a16="http://schemas.microsoft.com/office/drawing/2014/main" id="{AB7AF877-AA33-4929-394A-F046CED73CE1}"/>
              </a:ext>
              <a:ext uri="{C183D7F6-B498-43B3-948B-1728B52AA6E4}">
                <adec:decorative xmlns:adec="http://schemas.microsoft.com/office/drawing/2017/decorative" val="1"/>
              </a:ext>
            </a:extLst>
          </p:cNvPr>
          <p:cNvSpPr txBox="1"/>
          <p:nvPr/>
        </p:nvSpPr>
        <p:spPr>
          <a:xfrm>
            <a:off x="5014461" y="4664545"/>
            <a:ext cx="631904" cy="276999"/>
          </a:xfrm>
          <a:prstGeom prst="rect">
            <a:avLst/>
          </a:prstGeom>
          <a:noFill/>
        </p:spPr>
        <p:txBody>
          <a:bodyPr wrap="none" rtlCol="0">
            <a:spAutoFit/>
          </a:bodyPr>
          <a:lstStyle/>
          <a:p>
            <a:r>
              <a:rPr lang="en-GB" sz="1200" dirty="0">
                <a:solidFill>
                  <a:schemeClr val="bg1"/>
                </a:solidFill>
              </a:rPr>
              <a:t>(+1pp)</a:t>
            </a:r>
          </a:p>
        </p:txBody>
      </p:sp>
      <p:sp>
        <p:nvSpPr>
          <p:cNvPr id="7" name="TextBox 6">
            <a:extLst>
              <a:ext uri="{FF2B5EF4-FFF2-40B4-BE49-F238E27FC236}">
                <a16:creationId xmlns:a16="http://schemas.microsoft.com/office/drawing/2014/main" id="{7A478969-CA8F-0B5B-585F-C4767C5A003D}"/>
              </a:ext>
              <a:ext uri="{C183D7F6-B498-43B3-948B-1728B52AA6E4}">
                <adec:decorative xmlns:adec="http://schemas.microsoft.com/office/drawing/2017/decorative" val="1"/>
              </a:ext>
            </a:extLst>
          </p:cNvPr>
          <p:cNvSpPr txBox="1"/>
          <p:nvPr/>
        </p:nvSpPr>
        <p:spPr>
          <a:xfrm>
            <a:off x="7383375" y="2127912"/>
            <a:ext cx="631904" cy="276999"/>
          </a:xfrm>
          <a:prstGeom prst="rect">
            <a:avLst/>
          </a:prstGeom>
          <a:noFill/>
        </p:spPr>
        <p:txBody>
          <a:bodyPr wrap="none" rtlCol="0">
            <a:spAutoFit/>
          </a:bodyPr>
          <a:lstStyle/>
          <a:p>
            <a:r>
              <a:rPr lang="en-GB" sz="1200" dirty="0">
                <a:solidFill>
                  <a:schemeClr val="bg1"/>
                </a:solidFill>
              </a:rPr>
              <a:t>(+2pp)</a:t>
            </a:r>
          </a:p>
        </p:txBody>
      </p:sp>
      <p:sp>
        <p:nvSpPr>
          <p:cNvPr id="14" name="TextBox 13">
            <a:extLst>
              <a:ext uri="{FF2B5EF4-FFF2-40B4-BE49-F238E27FC236}">
                <a16:creationId xmlns:a16="http://schemas.microsoft.com/office/drawing/2014/main" id="{77128840-6065-FA09-0A0B-7534581EFD66}"/>
              </a:ext>
              <a:ext uri="{C183D7F6-B498-43B3-948B-1728B52AA6E4}">
                <adec:decorative xmlns:adec="http://schemas.microsoft.com/office/drawing/2017/decorative" val="1"/>
              </a:ext>
            </a:extLst>
          </p:cNvPr>
          <p:cNvSpPr txBox="1"/>
          <p:nvPr/>
        </p:nvSpPr>
        <p:spPr>
          <a:xfrm>
            <a:off x="7833063" y="2590139"/>
            <a:ext cx="631904" cy="276999"/>
          </a:xfrm>
          <a:prstGeom prst="rect">
            <a:avLst/>
          </a:prstGeom>
          <a:noFill/>
        </p:spPr>
        <p:txBody>
          <a:bodyPr wrap="none" rtlCol="0">
            <a:spAutoFit/>
          </a:bodyPr>
          <a:lstStyle/>
          <a:p>
            <a:r>
              <a:rPr lang="en-GB" sz="1200" dirty="0">
                <a:solidFill>
                  <a:srgbClr val="5C5B5A"/>
                </a:solidFill>
              </a:rPr>
              <a:t>(+1pp)</a:t>
            </a:r>
          </a:p>
        </p:txBody>
      </p:sp>
      <p:sp>
        <p:nvSpPr>
          <p:cNvPr id="18" name="TextBox 17">
            <a:extLst>
              <a:ext uri="{FF2B5EF4-FFF2-40B4-BE49-F238E27FC236}">
                <a16:creationId xmlns:a16="http://schemas.microsoft.com/office/drawing/2014/main" id="{BF73EB3F-CCD2-AF4E-2273-DF4E693FC47A}"/>
              </a:ext>
              <a:ext uri="{C183D7F6-B498-43B3-948B-1728B52AA6E4}">
                <adec:decorative xmlns:adec="http://schemas.microsoft.com/office/drawing/2017/decorative" val="1"/>
              </a:ext>
            </a:extLst>
          </p:cNvPr>
          <p:cNvSpPr txBox="1"/>
          <p:nvPr/>
        </p:nvSpPr>
        <p:spPr>
          <a:xfrm>
            <a:off x="7823445" y="3039867"/>
            <a:ext cx="593432" cy="276999"/>
          </a:xfrm>
          <a:prstGeom prst="rect">
            <a:avLst/>
          </a:prstGeom>
          <a:noFill/>
        </p:spPr>
        <p:txBody>
          <a:bodyPr wrap="none" rtlCol="0">
            <a:spAutoFit/>
          </a:bodyPr>
          <a:lstStyle/>
          <a:p>
            <a:r>
              <a:rPr lang="en-GB" sz="1200" dirty="0">
                <a:solidFill>
                  <a:srgbClr val="5C5B5A"/>
                </a:solidFill>
              </a:rPr>
              <a:t>(-1pp)</a:t>
            </a:r>
          </a:p>
        </p:txBody>
      </p:sp>
      <p:sp>
        <p:nvSpPr>
          <p:cNvPr id="22" name="TextBox 21">
            <a:extLst>
              <a:ext uri="{FF2B5EF4-FFF2-40B4-BE49-F238E27FC236}">
                <a16:creationId xmlns:a16="http://schemas.microsoft.com/office/drawing/2014/main" id="{747C2E92-500A-3B50-F219-FCABCDAD9989}"/>
              </a:ext>
              <a:ext uri="{C183D7F6-B498-43B3-948B-1728B52AA6E4}">
                <adec:decorative xmlns:adec="http://schemas.microsoft.com/office/drawing/2017/decorative" val="1"/>
              </a:ext>
            </a:extLst>
          </p:cNvPr>
          <p:cNvSpPr txBox="1"/>
          <p:nvPr/>
        </p:nvSpPr>
        <p:spPr>
          <a:xfrm>
            <a:off x="7380415" y="3732508"/>
            <a:ext cx="593432" cy="276999"/>
          </a:xfrm>
          <a:prstGeom prst="rect">
            <a:avLst/>
          </a:prstGeom>
          <a:noFill/>
        </p:spPr>
        <p:txBody>
          <a:bodyPr wrap="none" rtlCol="0">
            <a:spAutoFit/>
          </a:bodyPr>
          <a:lstStyle/>
          <a:p>
            <a:r>
              <a:rPr lang="en-GB" sz="1200" dirty="0">
                <a:solidFill>
                  <a:srgbClr val="5C5B5A"/>
                </a:solidFill>
              </a:rPr>
              <a:t>(-3pp)</a:t>
            </a:r>
          </a:p>
        </p:txBody>
      </p:sp>
      <p:sp>
        <p:nvSpPr>
          <p:cNvPr id="26" name="TextBox 25">
            <a:extLst>
              <a:ext uri="{FF2B5EF4-FFF2-40B4-BE49-F238E27FC236}">
                <a16:creationId xmlns:a16="http://schemas.microsoft.com/office/drawing/2014/main" id="{6EB320AF-7B61-6DA3-DA8D-CAD676FF36FA}"/>
              </a:ext>
              <a:ext uri="{C183D7F6-B498-43B3-948B-1728B52AA6E4}">
                <adec:decorative xmlns:adec="http://schemas.microsoft.com/office/drawing/2017/decorative" val="1"/>
              </a:ext>
            </a:extLst>
          </p:cNvPr>
          <p:cNvSpPr txBox="1"/>
          <p:nvPr/>
        </p:nvSpPr>
        <p:spPr>
          <a:xfrm>
            <a:off x="7380415" y="4424214"/>
            <a:ext cx="631904" cy="276999"/>
          </a:xfrm>
          <a:prstGeom prst="rect">
            <a:avLst/>
          </a:prstGeom>
          <a:noFill/>
        </p:spPr>
        <p:txBody>
          <a:bodyPr wrap="none" rtlCol="0">
            <a:spAutoFit/>
          </a:bodyPr>
          <a:lstStyle/>
          <a:p>
            <a:r>
              <a:rPr lang="en-GB" sz="1200" dirty="0">
                <a:solidFill>
                  <a:schemeClr val="bg1"/>
                </a:solidFill>
              </a:rPr>
              <a:t>(+2pp)</a:t>
            </a:r>
          </a:p>
        </p:txBody>
      </p:sp>
      <p:sp>
        <p:nvSpPr>
          <p:cNvPr id="29" name="TextBox 28">
            <a:extLst>
              <a:ext uri="{FF2B5EF4-FFF2-40B4-BE49-F238E27FC236}">
                <a16:creationId xmlns:a16="http://schemas.microsoft.com/office/drawing/2014/main" id="{ED5AE4DE-63F8-0621-A552-33DE06475B37}"/>
              </a:ext>
              <a:ext uri="{C183D7F6-B498-43B3-948B-1728B52AA6E4}">
                <adec:decorative xmlns:adec="http://schemas.microsoft.com/office/drawing/2017/decorative" val="1"/>
              </a:ext>
            </a:extLst>
          </p:cNvPr>
          <p:cNvSpPr txBox="1"/>
          <p:nvPr/>
        </p:nvSpPr>
        <p:spPr>
          <a:xfrm>
            <a:off x="7823445" y="4654700"/>
            <a:ext cx="726481" cy="276999"/>
          </a:xfrm>
          <a:prstGeom prst="rect">
            <a:avLst/>
          </a:prstGeom>
          <a:noFill/>
        </p:spPr>
        <p:txBody>
          <a:bodyPr wrap="none" rtlCol="0">
            <a:spAutoFit/>
          </a:bodyPr>
          <a:lstStyle/>
          <a:p>
            <a:r>
              <a:rPr lang="en-GB" sz="1200" dirty="0">
                <a:solidFill>
                  <a:schemeClr val="bg1"/>
                </a:solidFill>
              </a:rPr>
              <a:t>(+/-0pp)</a:t>
            </a:r>
          </a:p>
        </p:txBody>
      </p:sp>
      <p:sp>
        <p:nvSpPr>
          <p:cNvPr id="10" name="TextBox 9">
            <a:extLst>
              <a:ext uri="{FF2B5EF4-FFF2-40B4-BE49-F238E27FC236}">
                <a16:creationId xmlns:a16="http://schemas.microsoft.com/office/drawing/2014/main" id="{DD935FB1-A039-4489-16B7-C4708718C88D}"/>
              </a:ext>
              <a:ext uri="{C183D7F6-B498-43B3-948B-1728B52AA6E4}">
                <adec:decorative xmlns:adec="http://schemas.microsoft.com/office/drawing/2017/decorative" val="1"/>
              </a:ext>
            </a:extLst>
          </p:cNvPr>
          <p:cNvSpPr txBox="1"/>
          <p:nvPr/>
        </p:nvSpPr>
        <p:spPr>
          <a:xfrm>
            <a:off x="10128056" y="2274473"/>
            <a:ext cx="631904" cy="276999"/>
          </a:xfrm>
          <a:prstGeom prst="rect">
            <a:avLst/>
          </a:prstGeom>
          <a:noFill/>
        </p:spPr>
        <p:txBody>
          <a:bodyPr wrap="none" rtlCol="0">
            <a:spAutoFit/>
          </a:bodyPr>
          <a:lstStyle/>
          <a:p>
            <a:r>
              <a:rPr lang="en-GB" sz="1200" dirty="0">
                <a:solidFill>
                  <a:schemeClr val="bg1"/>
                </a:solidFill>
              </a:rPr>
              <a:t>(+1pp)</a:t>
            </a:r>
          </a:p>
        </p:txBody>
      </p:sp>
      <p:sp>
        <p:nvSpPr>
          <p:cNvPr id="15" name="TextBox 14">
            <a:extLst>
              <a:ext uri="{FF2B5EF4-FFF2-40B4-BE49-F238E27FC236}">
                <a16:creationId xmlns:a16="http://schemas.microsoft.com/office/drawing/2014/main" id="{C71328EB-8F58-EB4E-B608-652997C7E9D7}"/>
              </a:ext>
              <a:ext uri="{C183D7F6-B498-43B3-948B-1728B52AA6E4}">
                <adec:decorative xmlns:adec="http://schemas.microsoft.com/office/drawing/2017/decorative" val="1"/>
              </a:ext>
            </a:extLst>
          </p:cNvPr>
          <p:cNvSpPr txBox="1"/>
          <p:nvPr/>
        </p:nvSpPr>
        <p:spPr>
          <a:xfrm>
            <a:off x="10565904" y="2847600"/>
            <a:ext cx="726481" cy="276999"/>
          </a:xfrm>
          <a:prstGeom prst="rect">
            <a:avLst/>
          </a:prstGeom>
          <a:noFill/>
        </p:spPr>
        <p:txBody>
          <a:bodyPr wrap="none" rtlCol="0">
            <a:spAutoFit/>
          </a:bodyPr>
          <a:lstStyle/>
          <a:p>
            <a:r>
              <a:rPr lang="en-GB" sz="1200">
                <a:solidFill>
                  <a:srgbClr val="5C5B5A"/>
                </a:solidFill>
              </a:rPr>
              <a:t>(+/-0pp)</a:t>
            </a:r>
          </a:p>
        </p:txBody>
      </p:sp>
      <p:sp>
        <p:nvSpPr>
          <p:cNvPr id="19" name="TextBox 18">
            <a:extLst>
              <a:ext uri="{FF2B5EF4-FFF2-40B4-BE49-F238E27FC236}">
                <a16:creationId xmlns:a16="http://schemas.microsoft.com/office/drawing/2014/main" id="{44BE7CF8-A0AF-9D52-D92C-F52320E873AA}"/>
              </a:ext>
              <a:ext uri="{C183D7F6-B498-43B3-948B-1728B52AA6E4}">
                <adec:decorative xmlns:adec="http://schemas.microsoft.com/office/drawing/2017/decorative" val="1"/>
              </a:ext>
            </a:extLst>
          </p:cNvPr>
          <p:cNvSpPr txBox="1"/>
          <p:nvPr/>
        </p:nvSpPr>
        <p:spPr>
          <a:xfrm>
            <a:off x="10588207" y="3277276"/>
            <a:ext cx="593432" cy="276999"/>
          </a:xfrm>
          <a:prstGeom prst="rect">
            <a:avLst/>
          </a:prstGeom>
          <a:noFill/>
        </p:spPr>
        <p:txBody>
          <a:bodyPr wrap="none" rtlCol="0">
            <a:spAutoFit/>
          </a:bodyPr>
          <a:lstStyle/>
          <a:p>
            <a:r>
              <a:rPr lang="en-GB" sz="1200" dirty="0">
                <a:solidFill>
                  <a:srgbClr val="5C5B5A"/>
                </a:solidFill>
              </a:rPr>
              <a:t>(-3pp)</a:t>
            </a:r>
          </a:p>
        </p:txBody>
      </p:sp>
      <p:sp>
        <p:nvSpPr>
          <p:cNvPr id="23" name="TextBox 22">
            <a:extLst>
              <a:ext uri="{FF2B5EF4-FFF2-40B4-BE49-F238E27FC236}">
                <a16:creationId xmlns:a16="http://schemas.microsoft.com/office/drawing/2014/main" id="{CBD2CCA1-12D0-4EA8-DC38-DF095FDB708C}"/>
              </a:ext>
              <a:ext uri="{C183D7F6-B498-43B3-948B-1728B52AA6E4}">
                <adec:decorative xmlns:adec="http://schemas.microsoft.com/office/drawing/2017/decorative" val="1"/>
              </a:ext>
            </a:extLst>
          </p:cNvPr>
          <p:cNvSpPr txBox="1"/>
          <p:nvPr/>
        </p:nvSpPr>
        <p:spPr>
          <a:xfrm>
            <a:off x="10147516" y="3913952"/>
            <a:ext cx="593432" cy="276999"/>
          </a:xfrm>
          <a:prstGeom prst="rect">
            <a:avLst/>
          </a:prstGeom>
          <a:noFill/>
        </p:spPr>
        <p:txBody>
          <a:bodyPr wrap="none" rtlCol="0">
            <a:spAutoFit/>
          </a:bodyPr>
          <a:lstStyle/>
          <a:p>
            <a:r>
              <a:rPr lang="en-GB" sz="1200" dirty="0">
                <a:solidFill>
                  <a:srgbClr val="5C5B5A"/>
                </a:solidFill>
              </a:rPr>
              <a:t>(-5pp)</a:t>
            </a:r>
          </a:p>
        </p:txBody>
      </p:sp>
      <p:sp>
        <p:nvSpPr>
          <p:cNvPr id="27" name="TextBox 26">
            <a:extLst>
              <a:ext uri="{FF2B5EF4-FFF2-40B4-BE49-F238E27FC236}">
                <a16:creationId xmlns:a16="http://schemas.microsoft.com/office/drawing/2014/main" id="{F70CCA68-6976-230D-A258-499F1D0BC52D}"/>
              </a:ext>
              <a:ext uri="{C183D7F6-B498-43B3-948B-1728B52AA6E4}">
                <adec:decorative xmlns:adec="http://schemas.microsoft.com/office/drawing/2017/decorative" val="1"/>
              </a:ext>
            </a:extLst>
          </p:cNvPr>
          <p:cNvSpPr txBox="1"/>
          <p:nvPr/>
        </p:nvSpPr>
        <p:spPr>
          <a:xfrm>
            <a:off x="10149215" y="4466198"/>
            <a:ext cx="631904" cy="276999"/>
          </a:xfrm>
          <a:prstGeom prst="rect">
            <a:avLst/>
          </a:prstGeom>
          <a:noFill/>
        </p:spPr>
        <p:txBody>
          <a:bodyPr wrap="none" rtlCol="0">
            <a:spAutoFit/>
          </a:bodyPr>
          <a:lstStyle/>
          <a:p>
            <a:r>
              <a:rPr lang="en-GB" sz="1200" dirty="0">
                <a:solidFill>
                  <a:schemeClr val="bg1"/>
                </a:solidFill>
              </a:rPr>
              <a:t>(+5pp)</a:t>
            </a:r>
          </a:p>
        </p:txBody>
      </p:sp>
      <p:sp>
        <p:nvSpPr>
          <p:cNvPr id="28" name="TextBox 27">
            <a:extLst>
              <a:ext uri="{FF2B5EF4-FFF2-40B4-BE49-F238E27FC236}">
                <a16:creationId xmlns:a16="http://schemas.microsoft.com/office/drawing/2014/main" id="{F0F9A001-E2A3-00BB-5E21-8D4CD88B47B4}"/>
              </a:ext>
              <a:ext uri="{C183D7F6-B498-43B3-948B-1728B52AA6E4}">
                <adec:decorative xmlns:adec="http://schemas.microsoft.com/office/drawing/2017/decorative" val="1"/>
              </a:ext>
            </a:extLst>
          </p:cNvPr>
          <p:cNvSpPr txBox="1"/>
          <p:nvPr/>
        </p:nvSpPr>
        <p:spPr>
          <a:xfrm>
            <a:off x="10568971" y="4653178"/>
            <a:ext cx="726481" cy="276999"/>
          </a:xfrm>
          <a:prstGeom prst="rect">
            <a:avLst/>
          </a:prstGeom>
          <a:noFill/>
        </p:spPr>
        <p:txBody>
          <a:bodyPr wrap="none" rtlCol="0">
            <a:spAutoFit/>
          </a:bodyPr>
          <a:lstStyle/>
          <a:p>
            <a:r>
              <a:rPr lang="en-GB" sz="1200" dirty="0">
                <a:solidFill>
                  <a:schemeClr val="bg1"/>
                </a:solidFill>
              </a:rPr>
              <a:t>(+/-0pp)</a:t>
            </a:r>
          </a:p>
        </p:txBody>
      </p:sp>
      <p:sp>
        <p:nvSpPr>
          <p:cNvPr id="44" name="Footer Placeholder 4">
            <a:extLst>
              <a:ext uri="{FF2B5EF4-FFF2-40B4-BE49-F238E27FC236}">
                <a16:creationId xmlns:a16="http://schemas.microsoft.com/office/drawing/2014/main" id="{958CBB95-4CEA-3B2A-D4BE-ECCFC34F586E}"/>
              </a:ext>
              <a:ext uri="{C183D7F6-B498-43B3-948B-1728B52AA6E4}">
                <adec:decorative xmlns:adec="http://schemas.microsoft.com/office/drawing/2017/decorative" val="0"/>
              </a:ext>
            </a:extLst>
          </p:cNvPr>
          <p:cNvSpPr txBox="1">
            <a:spLocks/>
          </p:cNvSpPr>
          <p:nvPr/>
        </p:nvSpPr>
        <p:spPr>
          <a:xfrm>
            <a:off x="576033" y="6327692"/>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CL3C. How worried are you about any of the following?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Unweighted base: 600 (All who have borrowed money or used more credit)</a:t>
            </a:r>
          </a:p>
        </p:txBody>
      </p:sp>
      <p:sp>
        <p:nvSpPr>
          <p:cNvPr id="8" name="Slide Number Placeholder 4">
            <a:extLst>
              <a:ext uri="{FF2B5EF4-FFF2-40B4-BE49-F238E27FC236}">
                <a16:creationId xmlns:a16="http://schemas.microsoft.com/office/drawing/2014/main" id="{A48A595C-2501-442A-97AC-51D3327FE4E2}"/>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41</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6326576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7D96C-B17E-8EBF-FA6D-BF4403997C80}"/>
              </a:ext>
            </a:extLst>
          </p:cNvPr>
          <p:cNvSpPr>
            <a:spLocks noGrp="1"/>
          </p:cNvSpPr>
          <p:nvPr>
            <p:ph type="title"/>
          </p:nvPr>
        </p:nvSpPr>
        <p:spPr>
          <a:xfrm>
            <a:off x="352407" y="126636"/>
            <a:ext cx="11526336" cy="586800"/>
          </a:xfrm>
        </p:spPr>
        <p:txBody>
          <a:bodyPr>
            <a:noAutofit/>
          </a:bodyPr>
          <a:lstStyle/>
          <a:p>
            <a:pPr rtl="0" eaLnBrk="1" fontAlgn="auto" latinLnBrk="0" hangingPunct="1"/>
            <a:r>
              <a:rPr lang="en-GB" sz="1800" b="1" i="0" kern="1200" spc="0" baseline="0">
                <a:ln>
                  <a:noFill/>
                </a:ln>
                <a:solidFill>
                  <a:srgbClr val="5C5B5A"/>
                </a:solidFill>
                <a:effectLst/>
                <a:latin typeface="Arial" panose="020B0604020202020204" pitchFamily="34" charset="0"/>
                <a:ea typeface="+mn-ea"/>
                <a:cs typeface="+mn-cs"/>
              </a:rPr>
              <a:t>Those particularly worried about their </a:t>
            </a:r>
            <a:r>
              <a:rPr lang="en-GB" sz="1800" b="1">
                <a:solidFill>
                  <a:srgbClr val="009690"/>
                </a:solidFill>
                <a:latin typeface="Arial" panose="020B0604020202020204" pitchFamily="34" charset="0"/>
                <a:ea typeface="+mn-ea"/>
                <a:cs typeface="Arial" panose="020B0604020202020204" pitchFamily="34" charset="0"/>
              </a:rPr>
              <a:t>ability to pay someone back</a:t>
            </a:r>
            <a:r>
              <a:rPr lang="en-GB" sz="1800" b="1" i="0" kern="1200" spc="0" baseline="0">
                <a:ln>
                  <a:noFill/>
                </a:ln>
                <a:solidFill>
                  <a:srgbClr val="5C5B5A"/>
                </a:solidFill>
                <a:effectLst/>
                <a:latin typeface="Arial" panose="020B0604020202020204" pitchFamily="34" charset="0"/>
                <a:ea typeface="+mn-ea"/>
                <a:cs typeface="+mn-cs"/>
              </a:rPr>
              <a:t> include disabled respondents, renters and those whose cost of living has increased in the past month</a:t>
            </a:r>
            <a:endParaRPr lang="en-GB" sz="1800">
              <a:solidFill>
                <a:srgbClr val="009690"/>
              </a:solidFill>
              <a:effectLst/>
            </a:endParaRPr>
          </a:p>
        </p:txBody>
      </p:sp>
      <p:sp>
        <p:nvSpPr>
          <p:cNvPr id="6" name="Text Placeholder 7">
            <a:extLst>
              <a:ext uri="{FF2B5EF4-FFF2-40B4-BE49-F238E27FC236}">
                <a16:creationId xmlns:a16="http://schemas.microsoft.com/office/drawing/2014/main" id="{B9B88471-85A8-F8A0-0085-C00167F7B54B}"/>
              </a:ext>
            </a:extLst>
          </p:cNvPr>
          <p:cNvSpPr txBox="1">
            <a:spLocks/>
          </p:cNvSpPr>
          <p:nvPr/>
        </p:nvSpPr>
        <p:spPr>
          <a:xfrm>
            <a:off x="352407" y="865970"/>
            <a:ext cx="5763168" cy="448480"/>
          </a:xfrm>
          <a:prstGeom prst="rect">
            <a:avLst/>
          </a:prstGeom>
          <a:solidFill>
            <a:srgbClr val="5C5B5A"/>
          </a:solidFill>
          <a:ln>
            <a:solidFill>
              <a:srgbClr val="5C5B5A"/>
            </a:solidFill>
          </a:ln>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100" b="1" i="0" u="none" strike="noStrike" kern="1200" cap="none" spc="0" normalizeH="0" baseline="0" noProof="0">
                <a:ln>
                  <a:noFill/>
                </a:ln>
                <a:solidFill>
                  <a:prstClr val="white"/>
                </a:solidFill>
                <a:effectLst/>
                <a:uLnTx/>
                <a:uFillTx/>
                <a:latin typeface="Arial" panose="020B0604020202020204"/>
                <a:ea typeface="+mn-ea"/>
                <a:cs typeface="+mn-cs"/>
              </a:rPr>
              <a:t>Those more likely to be worried about their ability to pay someone back compared to the GM average (50%)</a:t>
            </a:r>
            <a:endParaRPr kumimoji="0" lang="en-GB" sz="1050" b="1" i="0" u="none" strike="noStrike" kern="1200" cap="none" spc="0" normalizeH="0" baseline="0" noProof="0">
              <a:ln>
                <a:noFill/>
              </a:ln>
              <a:solidFill>
                <a:srgbClr val="FFFFFF"/>
              </a:solidFill>
              <a:effectLst/>
              <a:uLnTx/>
              <a:uFillTx/>
              <a:latin typeface="Arial"/>
              <a:ea typeface="+mn-ea"/>
              <a:cs typeface="+mn-cs"/>
            </a:endParaRPr>
          </a:p>
        </p:txBody>
      </p:sp>
      <p:sp>
        <p:nvSpPr>
          <p:cNvPr id="7" name="Text Placeholder 4">
            <a:extLst>
              <a:ext uri="{FF2B5EF4-FFF2-40B4-BE49-F238E27FC236}">
                <a16:creationId xmlns:a16="http://schemas.microsoft.com/office/drawing/2014/main" id="{4001AA91-7CB2-C56F-E401-2AA076B6693C}"/>
              </a:ext>
            </a:extLst>
          </p:cNvPr>
          <p:cNvSpPr txBox="1">
            <a:spLocks/>
          </p:cNvSpPr>
          <p:nvPr/>
        </p:nvSpPr>
        <p:spPr>
          <a:xfrm>
            <a:off x="352407" y="1314449"/>
            <a:ext cx="5763168" cy="4509154"/>
          </a:xfrm>
          <a:prstGeom prst="rect">
            <a:avLst/>
          </a:prstGeom>
          <a:ln>
            <a:solidFill>
              <a:srgbClr val="5C5B5A"/>
            </a:solidFill>
          </a:ln>
        </p:spPr>
        <p:txBody>
          <a:bodyPr vert="horz" lIns="91440" tIns="108000" rIns="91440" bIns="45720" numCol="1" spcCol="457200" rtlCol="0">
            <a:noAutofit/>
          </a:bodyPr>
          <a:lstStyle>
            <a:lvl1pPr marL="171450" indent="-171450" algn="l" defTabSz="914400" rtl="0" eaLnBrk="1" latinLnBrk="0" hangingPunct="1">
              <a:lnSpc>
                <a:spcPct val="100000"/>
              </a:lnSpc>
              <a:spcBef>
                <a:spcPts val="0"/>
              </a:spcBef>
              <a:spcAft>
                <a:spcPts val="600"/>
              </a:spcAft>
              <a:buFont typeface="Arial" panose="020B0604020202020204" pitchFamily="34" charset="0"/>
              <a:buChar char="•"/>
              <a:defRPr lang="en-US" sz="1600" kern="1200" dirty="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009690"/>
                </a:solidFill>
                <a:effectLst/>
                <a:uLnTx/>
                <a:uFillTx/>
                <a:latin typeface="Arial" panose="020B0604020202020204" pitchFamily="34" charset="0"/>
                <a:ea typeface="+mn-ea"/>
                <a:cs typeface="Arial" panose="020B0604020202020204" pitchFamily="34" charset="0"/>
              </a:rPr>
              <a:t>Demographics:</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Disabled respondents (60%); including those with mental ill health (</a:t>
            </a:r>
            <a:r>
              <a:rPr lang="en-GB" sz="1200">
                <a:solidFill>
                  <a:srgbClr val="5C5B5A"/>
                </a:solidFill>
                <a:latin typeface="Arial" panose="020B0604020202020204" pitchFamily="34" charset="0"/>
                <a:cs typeface="Arial" panose="020B0604020202020204" pitchFamily="34" charset="0"/>
              </a:rPr>
              <a:t>65</a:t>
            </a: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Females (54%)</a:t>
            </a:r>
            <a:endPar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kumimoji="0" lang="en-GB" sz="12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009690"/>
                </a:solidFill>
                <a:effectLst/>
                <a:uLnTx/>
                <a:uFillTx/>
                <a:latin typeface="Arial" panose="020B0604020202020204" pitchFamily="34" charset="0"/>
                <a:ea typeface="+mn-ea"/>
                <a:cs typeface="Arial" panose="020B0604020202020204" pitchFamily="34" charset="0"/>
              </a:rPr>
              <a:t>Individual and/or family circumstance:</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who have borrowed using payday loans (70%), store cards (62%), loan from a personal connection (61%), bank overdraft (57%)</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who have not eaten the whole day for lack of money (69%)</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who find it difficult to afford their rent or mortgage (68%)</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who have cut the size or skipped a meal (66%), or have had someone else in their household do so (62%)</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not in work due to ill health or disability (63%)</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dissatisfied with their local area (63%)</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seeking help with the rising cost of living for the first time (60%)</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Renters (59%)</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who would not recommend their local area (59%)</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who find it difficult to afford their energy costs (59%)</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unable to save money in the next year (58%)</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earning up to £15,599 a year (57%)</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with a prepayment meter in their home (57%)</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worried about the rising cost of living (57%)</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p:txBody>
      </p:sp>
      <p:sp>
        <p:nvSpPr>
          <p:cNvPr id="15" name="Text Placeholder 7">
            <a:extLst>
              <a:ext uri="{FF2B5EF4-FFF2-40B4-BE49-F238E27FC236}">
                <a16:creationId xmlns:a16="http://schemas.microsoft.com/office/drawing/2014/main" id="{864A08FB-C497-4B99-9278-DECFCEAD27F1}"/>
              </a:ext>
            </a:extLst>
          </p:cNvPr>
          <p:cNvSpPr txBox="1">
            <a:spLocks/>
          </p:cNvSpPr>
          <p:nvPr/>
        </p:nvSpPr>
        <p:spPr>
          <a:xfrm>
            <a:off x="6115575" y="865970"/>
            <a:ext cx="5763168" cy="448346"/>
          </a:xfrm>
          <a:prstGeom prst="rect">
            <a:avLst/>
          </a:prstGeom>
          <a:solidFill>
            <a:srgbClr val="5C5B5A"/>
          </a:solidFill>
          <a:ln>
            <a:solidFill>
              <a:srgbClr val="5C5B5A"/>
            </a:solidFill>
          </a:ln>
        </p:spPr>
        <p:txBody>
          <a:bodyPr vert="horz" lIns="91440" tIns="45720" rIns="91440" bIns="45720" rtlCol="0" anchor="ctr">
            <a:noAutofit/>
          </a:bodyPr>
          <a:lstStyle>
            <a:defPPr>
              <a:defRPr lang="en-US"/>
            </a:defPPr>
            <a:lvl1pPr indent="0" algn="ctr">
              <a:lnSpc>
                <a:spcPct val="100000"/>
              </a:lnSpc>
              <a:spcBef>
                <a:spcPts val="0"/>
              </a:spcBef>
              <a:buFont typeface="Arial" panose="020B0604020202020204" pitchFamily="34" charset="0"/>
              <a:buNone/>
              <a:defRPr sz="1200" b="1">
                <a:solidFill>
                  <a:srgbClr val="FFFFFF"/>
                </a:solidFill>
                <a:latin typeface="Aria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100" b="1" i="0" u="none" strike="noStrike" kern="1200" cap="none" spc="0" normalizeH="0" baseline="0" noProof="0">
                <a:ln>
                  <a:noFill/>
                </a:ln>
                <a:solidFill>
                  <a:srgbClr val="FFFFFF"/>
                </a:solidFill>
                <a:effectLst/>
                <a:uLnTx/>
                <a:uFillTx/>
                <a:latin typeface="Arial"/>
                <a:ea typeface="+mn-ea"/>
                <a:cs typeface="+mn-cs"/>
              </a:rPr>
              <a:t>Those more likely to be worried about their ability to pay the interest on a loan to the GM average (44%)</a:t>
            </a:r>
            <a:endParaRPr kumimoji="0" lang="en-GB" sz="1050" b="1" i="0" u="none" strike="noStrike" kern="1200" cap="none" spc="0" normalizeH="0" baseline="0" noProof="0">
              <a:ln>
                <a:noFill/>
              </a:ln>
              <a:solidFill>
                <a:srgbClr val="FFFFFF"/>
              </a:solidFill>
              <a:effectLst/>
              <a:uLnTx/>
              <a:uFillTx/>
              <a:latin typeface="Arial"/>
              <a:ea typeface="+mn-ea"/>
              <a:cs typeface="+mn-cs"/>
            </a:endParaRPr>
          </a:p>
        </p:txBody>
      </p:sp>
      <p:sp>
        <p:nvSpPr>
          <p:cNvPr id="13" name="Text Placeholder 4">
            <a:extLst>
              <a:ext uri="{FF2B5EF4-FFF2-40B4-BE49-F238E27FC236}">
                <a16:creationId xmlns:a16="http://schemas.microsoft.com/office/drawing/2014/main" id="{8FD70117-7E60-488D-A7F6-B64950DC3B7A}"/>
              </a:ext>
            </a:extLst>
          </p:cNvPr>
          <p:cNvSpPr txBox="1">
            <a:spLocks/>
          </p:cNvSpPr>
          <p:nvPr/>
        </p:nvSpPr>
        <p:spPr>
          <a:xfrm>
            <a:off x="6115575" y="1288843"/>
            <a:ext cx="5763168" cy="4534759"/>
          </a:xfrm>
          <a:prstGeom prst="rect">
            <a:avLst/>
          </a:prstGeom>
          <a:ln>
            <a:solidFill>
              <a:srgbClr val="5C5B5A"/>
            </a:solidFill>
          </a:ln>
        </p:spPr>
        <p:txBody>
          <a:bodyPr vert="horz" lIns="91440" tIns="108000" rIns="91440" bIns="45720" numCol="1" spcCol="457200" rtlCol="0">
            <a:noAutofit/>
          </a:bodyPr>
          <a:lstStyle>
            <a:lvl1pPr marL="171450" indent="-171450" algn="l" defTabSz="914400" rtl="0" eaLnBrk="1" latinLnBrk="0" hangingPunct="1">
              <a:lnSpc>
                <a:spcPct val="100000"/>
              </a:lnSpc>
              <a:spcBef>
                <a:spcPts val="0"/>
              </a:spcBef>
              <a:spcAft>
                <a:spcPts val="600"/>
              </a:spcAft>
              <a:buFont typeface="Arial" panose="020B0604020202020204" pitchFamily="34" charset="0"/>
              <a:buChar char="•"/>
              <a:defRPr lang="en-US" sz="1600" kern="1200" dirty="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009690"/>
                </a:solidFill>
                <a:effectLst/>
                <a:uLnTx/>
                <a:uFillTx/>
                <a:latin typeface="Arial" panose="020B0604020202020204" pitchFamily="34" charset="0"/>
                <a:ea typeface="+mn-ea"/>
                <a:cs typeface="Arial" panose="020B0604020202020204" pitchFamily="34" charset="0"/>
              </a:rPr>
              <a:t>Demographics:</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Parents (</a:t>
            </a:r>
            <a:r>
              <a:rPr lang="en-GB" sz="1200">
                <a:solidFill>
                  <a:srgbClr val="5C5B5A"/>
                </a:solidFill>
                <a:latin typeface="Arial" panose="020B0604020202020204" pitchFamily="34" charset="0"/>
                <a:cs typeface="Arial" panose="020B0604020202020204" pitchFamily="34" charset="0"/>
              </a:rPr>
              <a:t>49</a:t>
            </a: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 including those with children aged 5-15-years-old (</a:t>
            </a:r>
            <a:r>
              <a:rPr lang="en-GB" sz="1200">
                <a:solidFill>
                  <a:srgbClr val="5C5B5A"/>
                </a:solidFill>
                <a:latin typeface="Arial" panose="020B0604020202020204" pitchFamily="34" charset="0"/>
                <a:cs typeface="Arial" panose="020B0604020202020204" pitchFamily="34" charset="0"/>
              </a:rPr>
              <a:t>50</a:t>
            </a: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009690"/>
                </a:solidFill>
                <a:effectLst/>
                <a:uLnTx/>
                <a:uFillTx/>
                <a:latin typeface="Arial" panose="020B0604020202020204" pitchFamily="34" charset="0"/>
                <a:ea typeface="+mn-ea"/>
                <a:cs typeface="Arial" panose="020B0604020202020204" pitchFamily="34" charset="0"/>
              </a:rPr>
              <a:t>Individual and/or family circumstance:</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who have borrowed using payday loans (73%), store cards (61%), hire purchase agreements (58%), personal loan from a bank (55%), bank overdraft (53%)</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dissatisfied with their local area (65%)</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who have not eaten all day for lack of money (61%)</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who find it difficult to afford rent or mortgage (58%)</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who have cut the size or skipped a meal (58%)</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working from home all the time (55%)</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who would not recommend the local area (55%)</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who have a prepayment meter in their home (54%)</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who disagree that people in their local area look out for each other (52%)</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who disagree there are cultural opportunities in their local area (52%)</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who find it difficult to afford their energy costs (51%)</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seeking help with the rising cost of living for the first time (51%)</a:t>
            </a:r>
          </a:p>
          <a:p>
            <a:pPr>
              <a:spcAft>
                <a:spcPts val="200"/>
              </a:spcAft>
              <a:defRPr/>
            </a:pPr>
            <a:r>
              <a:rPr lang="en-GB" sz="1200">
                <a:solidFill>
                  <a:srgbClr val="5C5B5A"/>
                </a:solidFill>
                <a:latin typeface="Arial" panose="020B0604020202020204" pitchFamily="34" charset="0"/>
                <a:cs typeface="Arial" panose="020B0604020202020204" pitchFamily="34" charset="0"/>
              </a:rPr>
              <a:t>Those who have borrowed less than £250 more in the last month compared to a year ago (51%)</a:t>
            </a:r>
            <a:endPar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GB" sz="1200">
              <a:solidFill>
                <a:srgbClr val="5C5B5A"/>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endPar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p:txBody>
      </p:sp>
      <p:sp>
        <p:nvSpPr>
          <p:cNvPr id="4" name="Footer Placeholder 4">
            <a:extLst>
              <a:ext uri="{FF2B5EF4-FFF2-40B4-BE49-F238E27FC236}">
                <a16:creationId xmlns:a16="http://schemas.microsoft.com/office/drawing/2014/main" id="{91F380E3-FE07-3AE9-7766-7220C665DF18}"/>
              </a:ext>
            </a:extLst>
          </p:cNvPr>
          <p:cNvSpPr txBox="1">
            <a:spLocks/>
          </p:cNvSpPr>
          <p:nvPr/>
        </p:nvSpPr>
        <p:spPr>
          <a:xfrm>
            <a:off x="723900" y="6358899"/>
            <a:ext cx="10601394"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CL3C. How worried are you about any of the following?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Unweighted base: 925 (All who have borrowed money or used more credit)</a:t>
            </a:r>
          </a:p>
        </p:txBody>
      </p:sp>
      <p:sp>
        <p:nvSpPr>
          <p:cNvPr id="10" name="Slide Number Placeholder 4">
            <a:extLst>
              <a:ext uri="{FF2B5EF4-FFF2-40B4-BE49-F238E27FC236}">
                <a16:creationId xmlns:a16="http://schemas.microsoft.com/office/drawing/2014/main" id="{9CD072F9-3D03-4404-B548-BA13CA892026}"/>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42</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9" name="TextBox 8">
            <a:extLst>
              <a:ext uri="{FF2B5EF4-FFF2-40B4-BE49-F238E27FC236}">
                <a16:creationId xmlns:a16="http://schemas.microsoft.com/office/drawing/2014/main" id="{A5090AF7-3493-4DA2-8C4D-564DA27A4FDE}"/>
              </a:ext>
            </a:extLst>
          </p:cNvPr>
          <p:cNvSpPr txBox="1"/>
          <p:nvPr/>
        </p:nvSpPr>
        <p:spPr>
          <a:xfrm>
            <a:off x="9156534" y="6629366"/>
            <a:ext cx="5107821"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 *Groups with a base size below 50 are not included</a:t>
            </a:r>
            <a:endParaRPr kumimoji="0" lang="en-GB" sz="10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8188630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586798" y="224248"/>
            <a:ext cx="11122601" cy="792832"/>
          </a:xfrm>
        </p:spPr>
        <p:txBody>
          <a:bodyPr>
            <a:noAutofit/>
          </a:bodyPr>
          <a:lstStyle/>
          <a:p>
            <a:r>
              <a:rPr lang="en-GB" sz="1800" b="1"/>
              <a:t>1 in 5 (22%) Greater Manchester respondents say they are </a:t>
            </a:r>
            <a:r>
              <a:rPr lang="en-GB" sz="1800" b="1">
                <a:solidFill>
                  <a:srgbClr val="009690"/>
                </a:solidFill>
              </a:rPr>
              <a:t>seeking financial information or support for the first time</a:t>
            </a:r>
            <a:r>
              <a:rPr lang="en-GB" sz="1800" b="1"/>
              <a:t>, with disabled residents and parents with young children amongst the groups over-represented.</a:t>
            </a:r>
          </a:p>
        </p:txBody>
      </p:sp>
      <p:sp>
        <p:nvSpPr>
          <p:cNvPr id="16" name="TextBox 15">
            <a:extLst>
              <a:ext uri="{FF2B5EF4-FFF2-40B4-BE49-F238E27FC236}">
                <a16:creationId xmlns:a16="http://schemas.microsoft.com/office/drawing/2014/main" id="{3FF3CE78-9174-FFA5-5419-8FAC2D196101}"/>
              </a:ext>
              <a:ext uri="{C183D7F6-B498-43B3-948B-1728B52AA6E4}">
                <adec:decorative xmlns:adec="http://schemas.microsoft.com/office/drawing/2017/decorative" val="0"/>
              </a:ext>
            </a:extLst>
          </p:cNvPr>
          <p:cNvSpPr txBox="1"/>
          <p:nvPr/>
        </p:nvSpPr>
        <p:spPr>
          <a:xfrm>
            <a:off x="906116" y="1340641"/>
            <a:ext cx="4422968"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Are you seeking information, advice or support for the first time to help with the rising cost of living?</a:t>
            </a:r>
          </a:p>
        </p:txBody>
      </p:sp>
      <p:graphicFrame>
        <p:nvGraphicFramePr>
          <p:cNvPr id="10" name="Chart Placeholder 10" descr="Pie chart showing the percentage of respondents who have sought information, advice or support for the first time with the rising cost of living. 22% of respondents have sought help for the first time. ">
            <a:extLst>
              <a:ext uri="{FF2B5EF4-FFF2-40B4-BE49-F238E27FC236}">
                <a16:creationId xmlns:a16="http://schemas.microsoft.com/office/drawing/2014/main" id="{6C98488F-28E6-2757-007F-509C4D96C61C}"/>
              </a:ext>
            </a:extLst>
          </p:cNvPr>
          <p:cNvGraphicFramePr>
            <a:graphicFrameLocks/>
          </p:cNvGraphicFramePr>
          <p:nvPr>
            <p:extLst>
              <p:ext uri="{D42A27DB-BD31-4B8C-83A1-F6EECF244321}">
                <p14:modId xmlns:p14="http://schemas.microsoft.com/office/powerpoint/2010/main" val="16791876"/>
              </p:ext>
            </p:extLst>
          </p:nvPr>
        </p:nvGraphicFramePr>
        <p:xfrm>
          <a:off x="1037872" y="1912243"/>
          <a:ext cx="4422968" cy="3959467"/>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B7403885-06C0-5331-FDC1-E7BDC05183BD}"/>
              </a:ext>
              <a:ext uri="{C183D7F6-B498-43B3-948B-1728B52AA6E4}">
                <adec:decorative xmlns:adec="http://schemas.microsoft.com/office/drawing/2017/decorative" val="1"/>
              </a:ext>
            </a:extLst>
          </p:cNvPr>
          <p:cNvSpPr txBox="1"/>
          <p:nvPr/>
        </p:nvSpPr>
        <p:spPr>
          <a:xfrm>
            <a:off x="1537678" y="5866885"/>
            <a:ext cx="3325445" cy="16927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a:solidFill>
                  <a:srgbClr val="5C5B5A"/>
                </a:solidFill>
                <a:latin typeface="Arial"/>
              </a:rPr>
              <a:t>Figures in brackets show change since Jan (S5)</a:t>
            </a:r>
            <a:endParaRPr kumimoji="0" lang="en-GB" sz="1100" i="0" u="none" strike="noStrike" kern="1200" cap="none" spc="0" normalizeH="0" baseline="0" noProof="0" dirty="0">
              <a:ln>
                <a:noFill/>
              </a:ln>
              <a:solidFill>
                <a:srgbClr val="5C5B5A"/>
              </a:solidFill>
              <a:effectLst/>
              <a:uLnTx/>
              <a:uFillTx/>
              <a:latin typeface="Arial"/>
              <a:ea typeface="+mn-ea"/>
              <a:cs typeface="+mn-cs"/>
            </a:endParaRPr>
          </a:p>
        </p:txBody>
      </p:sp>
      <p:sp>
        <p:nvSpPr>
          <p:cNvPr id="6" name="TextBox 5">
            <a:extLst>
              <a:ext uri="{FF2B5EF4-FFF2-40B4-BE49-F238E27FC236}">
                <a16:creationId xmlns:a16="http://schemas.microsoft.com/office/drawing/2014/main" id="{9C99F86E-78DE-8543-DE88-39895C7BD72C}"/>
              </a:ext>
            </a:extLst>
          </p:cNvPr>
          <p:cNvSpPr txBox="1"/>
          <p:nvPr/>
        </p:nvSpPr>
        <p:spPr>
          <a:xfrm>
            <a:off x="2422868" y="2389692"/>
            <a:ext cx="631904" cy="276999"/>
          </a:xfrm>
          <a:prstGeom prst="rect">
            <a:avLst/>
          </a:prstGeom>
          <a:noFill/>
        </p:spPr>
        <p:txBody>
          <a:bodyPr wrap="none" rtlCol="0">
            <a:spAutoFit/>
          </a:bodyPr>
          <a:lstStyle/>
          <a:p>
            <a:r>
              <a:rPr lang="en-GB" sz="1200">
                <a:solidFill>
                  <a:schemeClr val="bg1"/>
                </a:solidFill>
              </a:rPr>
              <a:t>(+1pp)</a:t>
            </a:r>
          </a:p>
        </p:txBody>
      </p:sp>
      <p:sp>
        <p:nvSpPr>
          <p:cNvPr id="3" name="TextBox 2">
            <a:extLst>
              <a:ext uri="{FF2B5EF4-FFF2-40B4-BE49-F238E27FC236}">
                <a16:creationId xmlns:a16="http://schemas.microsoft.com/office/drawing/2014/main" id="{BBAFE3AD-0B7A-E02F-1A36-8D6DAECA74F0}"/>
              </a:ext>
            </a:extLst>
          </p:cNvPr>
          <p:cNvSpPr txBox="1"/>
          <p:nvPr/>
        </p:nvSpPr>
        <p:spPr>
          <a:xfrm>
            <a:off x="3844031" y="2666691"/>
            <a:ext cx="593432" cy="276999"/>
          </a:xfrm>
          <a:prstGeom prst="rect">
            <a:avLst/>
          </a:prstGeom>
          <a:noFill/>
        </p:spPr>
        <p:txBody>
          <a:bodyPr wrap="none" rtlCol="0">
            <a:spAutoFit/>
          </a:bodyPr>
          <a:lstStyle/>
          <a:p>
            <a:r>
              <a:rPr lang="en-GB" sz="1200">
                <a:solidFill>
                  <a:schemeClr val="bg1"/>
                </a:solidFill>
              </a:rPr>
              <a:t>(-2pp)</a:t>
            </a:r>
          </a:p>
        </p:txBody>
      </p:sp>
      <p:sp>
        <p:nvSpPr>
          <p:cNvPr id="5" name="TextBox 4">
            <a:extLst>
              <a:ext uri="{FF2B5EF4-FFF2-40B4-BE49-F238E27FC236}">
                <a16:creationId xmlns:a16="http://schemas.microsoft.com/office/drawing/2014/main" id="{8C4EC2A1-622F-1A25-6D14-E3EFE0D7CCE9}"/>
              </a:ext>
            </a:extLst>
          </p:cNvPr>
          <p:cNvSpPr txBox="1"/>
          <p:nvPr/>
        </p:nvSpPr>
        <p:spPr>
          <a:xfrm>
            <a:off x="2820884" y="4567992"/>
            <a:ext cx="593432" cy="276999"/>
          </a:xfrm>
          <a:prstGeom prst="rect">
            <a:avLst/>
          </a:prstGeom>
          <a:noFill/>
        </p:spPr>
        <p:txBody>
          <a:bodyPr wrap="none" rtlCol="0">
            <a:spAutoFit/>
          </a:bodyPr>
          <a:lstStyle/>
          <a:p>
            <a:r>
              <a:rPr lang="en-GB" sz="1200">
                <a:solidFill>
                  <a:schemeClr val="bg1"/>
                </a:solidFill>
              </a:rPr>
              <a:t>(-1pp)</a:t>
            </a:r>
          </a:p>
        </p:txBody>
      </p:sp>
      <p:sp>
        <p:nvSpPr>
          <p:cNvPr id="8" name="Text Placeholder 7">
            <a:extLst>
              <a:ext uri="{FF2B5EF4-FFF2-40B4-BE49-F238E27FC236}">
                <a16:creationId xmlns:a16="http://schemas.microsoft.com/office/drawing/2014/main" id="{80355145-B16C-39F6-5F8E-78A42849395B}"/>
              </a:ext>
            </a:extLst>
          </p:cNvPr>
          <p:cNvSpPr txBox="1">
            <a:spLocks/>
          </p:cNvSpPr>
          <p:nvPr/>
        </p:nvSpPr>
        <p:spPr>
          <a:xfrm>
            <a:off x="6096000" y="1148633"/>
            <a:ext cx="5763168" cy="486930"/>
          </a:xfrm>
          <a:prstGeom prst="rect">
            <a:avLst/>
          </a:prstGeom>
          <a:solidFill>
            <a:srgbClr val="5C5B5A"/>
          </a:solidFill>
          <a:ln>
            <a:solidFill>
              <a:srgbClr val="5C5B5A"/>
            </a:solidFill>
          </a:ln>
        </p:spPr>
        <p:txBody>
          <a:bodyPr vert="horz" lIns="91440" tIns="45720" rIns="91440" bIns="45720" rtlCol="0" anchor="ctr">
            <a:noAutofit/>
          </a:bodyPr>
          <a:lstStyle>
            <a:defPPr>
              <a:defRPr lang="en-US"/>
            </a:defPPr>
            <a:lvl1pPr indent="0" algn="ctr">
              <a:lnSpc>
                <a:spcPct val="100000"/>
              </a:lnSpc>
              <a:spcBef>
                <a:spcPts val="0"/>
              </a:spcBef>
              <a:buFont typeface="Arial" panose="020B0604020202020204" pitchFamily="34" charset="0"/>
              <a:buNone/>
              <a:defRPr sz="1200" b="1">
                <a:solidFill>
                  <a:srgbClr val="FFFFFF"/>
                </a:solidFill>
                <a:latin typeface="Aria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FFFFFF"/>
                </a:solidFill>
                <a:effectLst/>
                <a:uLnTx/>
                <a:uFillTx/>
                <a:latin typeface="Arial"/>
                <a:ea typeface="+mn-ea"/>
                <a:cs typeface="+mn-cs"/>
              </a:rPr>
              <a:t>Those seeking information or advice on the rising cost of living for the first time compared to the S5-S6 average (23%):</a:t>
            </a:r>
          </a:p>
        </p:txBody>
      </p:sp>
      <p:sp>
        <p:nvSpPr>
          <p:cNvPr id="9" name="Text Placeholder 4">
            <a:extLst>
              <a:ext uri="{FF2B5EF4-FFF2-40B4-BE49-F238E27FC236}">
                <a16:creationId xmlns:a16="http://schemas.microsoft.com/office/drawing/2014/main" id="{7C69490F-A23D-6151-C1E6-A6E4DB61395D}"/>
              </a:ext>
            </a:extLst>
          </p:cNvPr>
          <p:cNvSpPr txBox="1">
            <a:spLocks/>
          </p:cNvSpPr>
          <p:nvPr/>
        </p:nvSpPr>
        <p:spPr>
          <a:xfrm>
            <a:off x="6096000" y="1635563"/>
            <a:ext cx="5763168" cy="4236147"/>
          </a:xfrm>
          <a:prstGeom prst="rect">
            <a:avLst/>
          </a:prstGeom>
          <a:ln>
            <a:solidFill>
              <a:srgbClr val="5C5B5A"/>
            </a:solidFill>
          </a:ln>
        </p:spPr>
        <p:txBody>
          <a:bodyPr vert="horz" lIns="91440" tIns="108000" rIns="91440" bIns="45720" numCol="1" spcCol="457200" rtlCol="0">
            <a:noAutofit/>
          </a:bodyPr>
          <a:lstStyle>
            <a:lvl1pPr marL="171450" indent="-171450" algn="l" defTabSz="914400" rtl="0" eaLnBrk="1" latinLnBrk="0" hangingPunct="1">
              <a:lnSpc>
                <a:spcPct val="100000"/>
              </a:lnSpc>
              <a:spcBef>
                <a:spcPts val="0"/>
              </a:spcBef>
              <a:spcAft>
                <a:spcPts val="600"/>
              </a:spcAft>
              <a:buFont typeface="Arial" panose="020B0604020202020204" pitchFamily="34" charset="0"/>
              <a:buChar char="•"/>
              <a:defRPr lang="en-US" sz="1600" kern="1200" dirty="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009690"/>
                </a:solidFill>
                <a:effectLst/>
                <a:uLnTx/>
                <a:uFillTx/>
                <a:latin typeface="Arial" panose="020B0604020202020204" pitchFamily="34" charset="0"/>
                <a:ea typeface="+mn-ea"/>
                <a:cs typeface="Arial" panose="020B0604020202020204" pitchFamily="34" charset="0"/>
              </a:rPr>
              <a:t>Demographics:</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Disabled respondents (35%); including those with a learning disability (47%), mental ill health (41%)</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Parents of children aged under 5 (37%)</a:t>
            </a:r>
            <a:endPar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endParaRPr kumimoji="0" lang="en-GB" sz="1200" b="1" i="0" u="none" strike="noStrike" kern="1200" cap="none" spc="0" normalizeH="0" baseline="0" noProof="0">
              <a:ln>
                <a:noFill/>
              </a:ln>
              <a:solidFill>
                <a:srgbClr val="00969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009690"/>
                </a:solidFill>
                <a:effectLst/>
                <a:uLnTx/>
                <a:uFillTx/>
                <a:latin typeface="Arial" panose="020B0604020202020204" pitchFamily="34" charset="0"/>
                <a:ea typeface="+mn-ea"/>
                <a:cs typeface="Arial" panose="020B0604020202020204" pitchFamily="34" charset="0"/>
              </a:rPr>
              <a:t>Individual and/or family circumstance:</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who have borrowed using store cards (58%), payday loans (50%), hire purchase agreements (44%), loan from a personal connection (42%), personal loan from a bank (41%), bank overdraft (39%)</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who have not eaten all day for lack of money 951%), or have had someone else do so (52%)</a:t>
            </a:r>
          </a:p>
          <a:p>
            <a:pPr>
              <a:spcAft>
                <a:spcPts val="200"/>
              </a:spcAft>
              <a:defRPr/>
            </a:pPr>
            <a:r>
              <a:rPr lang="en-GB" sz="1200">
                <a:solidFill>
                  <a:srgbClr val="5C5B5A"/>
                </a:solidFill>
                <a:latin typeface="Arial" panose="020B0604020202020204" pitchFamily="34" charset="0"/>
                <a:cs typeface="Arial" panose="020B0604020202020204" pitchFamily="34" charset="0"/>
              </a:rPr>
              <a:t>Those who have borrowed between £1000 - £5000 more in the last month compared to a year ago (44%)</a:t>
            </a:r>
          </a:p>
          <a:p>
            <a:pPr>
              <a:spcAft>
                <a:spcPts val="200"/>
              </a:spcAft>
              <a:defRPr/>
            </a:pP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not in work due to ill health or disability (43%)</a:t>
            </a:r>
          </a:p>
          <a:p>
            <a:pPr>
              <a:spcAft>
                <a:spcPts val="200"/>
              </a:spcAft>
              <a:defRPr/>
            </a:pPr>
            <a:r>
              <a:rPr lang="en-GB" sz="1200">
                <a:solidFill>
                  <a:srgbClr val="5C5B5A"/>
                </a:solidFill>
                <a:latin typeface="Arial" panose="020B0604020202020204" pitchFamily="34" charset="0"/>
                <a:cs typeface="Arial" panose="020B0604020202020204" pitchFamily="34" charset="0"/>
              </a:rPr>
              <a:t>Those with a prepayment meter in their home (43%)</a:t>
            </a:r>
          </a:p>
          <a:p>
            <a:pPr>
              <a:spcAft>
                <a:spcPts val="200"/>
              </a:spcAft>
              <a:defRPr/>
            </a:pP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who have cut the size or skipped a meal (42%), or have had </a:t>
            </a:r>
            <a:r>
              <a:rPr kumimoji="0" lang="en-GB" sz="1200" b="0" i="0" u="none" strike="noStrike" kern="1200" cap="none" spc="0" normalizeH="0" baseline="0" noProof="0" err="1">
                <a:ln>
                  <a:noFill/>
                </a:ln>
                <a:solidFill>
                  <a:srgbClr val="5C5B5A"/>
                </a:solidFill>
                <a:effectLst/>
                <a:uLnTx/>
                <a:uFillTx/>
                <a:latin typeface="Arial" panose="020B0604020202020204" pitchFamily="34" charset="0"/>
                <a:ea typeface="+mn-ea"/>
                <a:cs typeface="Arial" panose="020B0604020202020204" pitchFamily="34" charset="0"/>
              </a:rPr>
              <a:t>someo</a:t>
            </a:r>
            <a:r>
              <a:rPr lang="en-GB" sz="1200">
                <a:solidFill>
                  <a:srgbClr val="5C5B5A"/>
                </a:solidFill>
                <a:latin typeface="Arial" panose="020B0604020202020204" pitchFamily="34" charset="0"/>
                <a:cs typeface="Arial" panose="020B0604020202020204" pitchFamily="34" charset="0"/>
              </a:rPr>
              <a:t>ne else do so (48%)</a:t>
            </a:r>
          </a:p>
          <a:p>
            <a:pPr>
              <a:spcAft>
                <a:spcPts val="200"/>
              </a:spcAft>
              <a:defRPr/>
            </a:pPr>
            <a:r>
              <a:rPr lang="en-GB" sz="1200">
                <a:solidFill>
                  <a:srgbClr val="5C5B5A"/>
                </a:solidFill>
                <a:latin typeface="Arial" panose="020B0604020202020204" pitchFamily="34" charset="0"/>
                <a:cs typeface="Arial" panose="020B0604020202020204" pitchFamily="34" charset="0"/>
              </a:rPr>
              <a:t>Those not confident in using digital services (39%)</a:t>
            </a:r>
          </a:p>
          <a:p>
            <a:pPr>
              <a:spcAft>
                <a:spcPts val="200"/>
              </a:spcAft>
              <a:defRPr/>
            </a:pPr>
            <a:r>
              <a:rPr lang="en-GB" sz="1200">
                <a:solidFill>
                  <a:srgbClr val="5C5B5A"/>
                </a:solidFill>
                <a:latin typeface="Arial" panose="020B0604020202020204" pitchFamily="34" charset="0"/>
                <a:cs typeface="Arial" panose="020B0604020202020204" pitchFamily="34" charset="0"/>
              </a:rPr>
              <a:t>Those earning up to £15,599 (37%)</a:t>
            </a:r>
          </a:p>
          <a:p>
            <a:pPr>
              <a:spcAft>
                <a:spcPts val="200"/>
              </a:spcAft>
              <a:defRPr/>
            </a:pPr>
            <a:r>
              <a:rPr lang="en-GB" sz="1200">
                <a:solidFill>
                  <a:srgbClr val="5C5B5A"/>
                </a:solidFill>
                <a:latin typeface="Arial" panose="020B0604020202020204" pitchFamily="34" charset="0"/>
                <a:cs typeface="Arial" panose="020B0604020202020204" pitchFamily="34" charset="0"/>
              </a:rPr>
              <a:t>Those working from home all the time (37%)</a:t>
            </a:r>
          </a:p>
          <a:p>
            <a:pPr>
              <a:spcAft>
                <a:spcPts val="200"/>
              </a:spcAft>
              <a:defRPr/>
            </a:pPr>
            <a:endParaRPr lang="en-GB" sz="1200">
              <a:solidFill>
                <a:srgbClr val="5C5B5A"/>
              </a:solidFill>
              <a:latin typeface="Arial" panose="020B0604020202020204" pitchFamily="34" charset="0"/>
              <a:cs typeface="Arial" panose="020B0604020202020204" pitchFamily="34" charset="0"/>
            </a:endParaRPr>
          </a:p>
          <a:p>
            <a:pPr>
              <a:spcAft>
                <a:spcPts val="200"/>
              </a:spcAft>
              <a:defRPr/>
            </a:pPr>
            <a:endPar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p:txBody>
      </p:sp>
      <p:sp>
        <p:nvSpPr>
          <p:cNvPr id="11" name="Footer Placeholder 4">
            <a:extLst>
              <a:ext uri="{FF2B5EF4-FFF2-40B4-BE49-F238E27FC236}">
                <a16:creationId xmlns:a16="http://schemas.microsoft.com/office/drawing/2014/main" id="{4CE35C92-2B85-4A92-A8E4-951AE7DE3D96}"/>
              </a:ext>
            </a:extLst>
          </p:cNvPr>
          <p:cNvSpPr txBox="1">
            <a:spLocks/>
          </p:cNvSpPr>
          <p:nvPr/>
        </p:nvSpPr>
        <p:spPr>
          <a:xfrm>
            <a:off x="372282" y="6350623"/>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CL22. We know from many councils and charities that there are people who have previously managed financial downturns without assistance, who are now seeking information, advice or support with the rising cost of living for the very first time. Is this true of your household? Unweighted base: 1767 (All respondents)</a:t>
            </a:r>
          </a:p>
        </p:txBody>
      </p:sp>
      <p:sp>
        <p:nvSpPr>
          <p:cNvPr id="21" name="Slide Number Placeholder 4">
            <a:extLst>
              <a:ext uri="{FF2B5EF4-FFF2-40B4-BE49-F238E27FC236}">
                <a16:creationId xmlns:a16="http://schemas.microsoft.com/office/drawing/2014/main" id="{B1F361A2-FC4E-452C-BD05-1B49C380CF76}"/>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43</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609438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405015" y="173126"/>
            <a:ext cx="11404364" cy="743698"/>
          </a:xfrm>
        </p:spPr>
        <p:txBody>
          <a:bodyPr anchor="t">
            <a:noAutofit/>
          </a:bodyPr>
          <a:lstStyle/>
          <a:p>
            <a:r>
              <a:rPr lang="en-GB" sz="1800" b="1" dirty="0"/>
              <a:t>When asked about various forms of </a:t>
            </a:r>
            <a:r>
              <a:rPr lang="en-GB" sz="1800" b="1" dirty="0">
                <a:solidFill>
                  <a:srgbClr val="009690"/>
                </a:solidFill>
              </a:rPr>
              <a:t>financial support available</a:t>
            </a:r>
            <a:r>
              <a:rPr lang="en-GB" sz="1800" b="1" dirty="0"/>
              <a:t>, in many instances at least half of respondents said they were aware the support was available. However, this was not true for local welfare assistance schemes (46%), household support fund (44%), discretionary housing payment (34%) and Support for Mortgage Interest (32%) </a:t>
            </a:r>
            <a:endParaRPr lang="en-GB" sz="1800" b="1"/>
          </a:p>
        </p:txBody>
      </p:sp>
      <p:sp>
        <p:nvSpPr>
          <p:cNvPr id="9" name="TextBox 8">
            <a:extLst>
              <a:ext uri="{FF2B5EF4-FFF2-40B4-BE49-F238E27FC236}">
                <a16:creationId xmlns:a16="http://schemas.microsoft.com/office/drawing/2014/main" id="{A1AFE953-7AA9-4BB4-7B91-35E4DBB926A3}"/>
              </a:ext>
              <a:ext uri="{C183D7F6-B498-43B3-948B-1728B52AA6E4}">
                <adec:decorative xmlns:adec="http://schemas.microsoft.com/office/drawing/2017/decorative" val="0"/>
              </a:ext>
            </a:extLst>
          </p:cNvPr>
          <p:cNvSpPr txBox="1"/>
          <p:nvPr/>
        </p:nvSpPr>
        <p:spPr>
          <a:xfrm>
            <a:off x="2838755" y="1232178"/>
            <a:ext cx="6514491"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Awareness of types of financial support</a:t>
            </a:r>
          </a:p>
        </p:txBody>
      </p:sp>
      <p:graphicFrame>
        <p:nvGraphicFramePr>
          <p:cNvPr id="13" name="Chart 12" descr="Stacked bar charts showing awareness of different types of financial support. 87% are aware of free school meals, 83% are aware of blue badges and 82% are aware of housing benefit. ">
            <a:extLst>
              <a:ext uri="{FF2B5EF4-FFF2-40B4-BE49-F238E27FC236}">
                <a16:creationId xmlns:a16="http://schemas.microsoft.com/office/drawing/2014/main" id="{E211A827-03DE-5826-8C34-87282CA9545D}"/>
              </a:ext>
            </a:extLst>
          </p:cNvPr>
          <p:cNvGraphicFramePr/>
          <p:nvPr>
            <p:extLst>
              <p:ext uri="{D42A27DB-BD31-4B8C-83A1-F6EECF244321}">
                <p14:modId xmlns:p14="http://schemas.microsoft.com/office/powerpoint/2010/main" val="965635828"/>
              </p:ext>
            </p:extLst>
          </p:nvPr>
        </p:nvGraphicFramePr>
        <p:xfrm>
          <a:off x="0" y="1467828"/>
          <a:ext cx="12192000" cy="4773581"/>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92CE3AAF-7857-FB41-AEC9-65086ED40EDB}"/>
              </a:ext>
              <a:ext uri="{C183D7F6-B498-43B3-948B-1728B52AA6E4}">
                <adec:decorative xmlns:adec="http://schemas.microsoft.com/office/drawing/2017/decorative" val="1"/>
              </a:ext>
            </a:extLst>
          </p:cNvPr>
          <p:cNvSpPr txBox="1"/>
          <p:nvPr/>
        </p:nvSpPr>
        <p:spPr>
          <a:xfrm>
            <a:off x="4433278" y="6085960"/>
            <a:ext cx="3325445" cy="16927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a:solidFill>
                  <a:srgbClr val="5C5B5A"/>
                </a:solidFill>
                <a:latin typeface="Arial"/>
              </a:rPr>
              <a:t>Figures in brackets show change since Dec (S5)</a:t>
            </a:r>
            <a:endParaRPr kumimoji="0" lang="en-GB" sz="1100" i="0" u="none" strike="noStrike" kern="1200" cap="none" spc="0" normalizeH="0" baseline="0" noProof="0" dirty="0">
              <a:ln>
                <a:noFill/>
              </a:ln>
              <a:solidFill>
                <a:srgbClr val="5C5B5A"/>
              </a:solidFill>
              <a:effectLst/>
              <a:uLnTx/>
              <a:uFillTx/>
              <a:latin typeface="Arial"/>
              <a:ea typeface="+mn-ea"/>
              <a:cs typeface="+mn-cs"/>
            </a:endParaRPr>
          </a:p>
        </p:txBody>
      </p:sp>
      <p:sp>
        <p:nvSpPr>
          <p:cNvPr id="2" name="TextBox 1">
            <a:extLst>
              <a:ext uri="{FF2B5EF4-FFF2-40B4-BE49-F238E27FC236}">
                <a16:creationId xmlns:a16="http://schemas.microsoft.com/office/drawing/2014/main" id="{36DD5B60-05CB-D858-4AE4-7DD135282658}"/>
              </a:ext>
            </a:extLst>
          </p:cNvPr>
          <p:cNvSpPr txBox="1"/>
          <p:nvPr/>
        </p:nvSpPr>
        <p:spPr>
          <a:xfrm>
            <a:off x="159793" y="3217107"/>
            <a:ext cx="726481" cy="276999"/>
          </a:xfrm>
          <a:prstGeom prst="rect">
            <a:avLst/>
          </a:prstGeom>
          <a:noFill/>
        </p:spPr>
        <p:txBody>
          <a:bodyPr wrap="none" rtlCol="0">
            <a:spAutoFit/>
          </a:bodyPr>
          <a:lstStyle/>
          <a:p>
            <a:r>
              <a:rPr lang="en-GB" sz="1200">
                <a:solidFill>
                  <a:schemeClr val="bg1"/>
                </a:solidFill>
              </a:rPr>
              <a:t>(+/-0pp)</a:t>
            </a:r>
          </a:p>
        </p:txBody>
      </p:sp>
      <p:sp>
        <p:nvSpPr>
          <p:cNvPr id="3" name="TextBox 2">
            <a:extLst>
              <a:ext uri="{FF2B5EF4-FFF2-40B4-BE49-F238E27FC236}">
                <a16:creationId xmlns:a16="http://schemas.microsoft.com/office/drawing/2014/main" id="{1F99C01C-1A02-03C5-E7D4-97EDAABD1AEF}"/>
              </a:ext>
            </a:extLst>
          </p:cNvPr>
          <p:cNvSpPr txBox="1"/>
          <p:nvPr/>
        </p:nvSpPr>
        <p:spPr>
          <a:xfrm>
            <a:off x="1226594" y="3146084"/>
            <a:ext cx="631904" cy="276999"/>
          </a:xfrm>
          <a:prstGeom prst="rect">
            <a:avLst/>
          </a:prstGeom>
          <a:noFill/>
        </p:spPr>
        <p:txBody>
          <a:bodyPr wrap="none" rtlCol="0">
            <a:spAutoFit/>
          </a:bodyPr>
          <a:lstStyle/>
          <a:p>
            <a:r>
              <a:rPr lang="en-GB" sz="1200">
                <a:solidFill>
                  <a:schemeClr val="bg1"/>
                </a:solidFill>
              </a:rPr>
              <a:t>(+1pp)</a:t>
            </a:r>
          </a:p>
        </p:txBody>
      </p:sp>
      <p:sp>
        <p:nvSpPr>
          <p:cNvPr id="5" name="TextBox 4">
            <a:extLst>
              <a:ext uri="{FF2B5EF4-FFF2-40B4-BE49-F238E27FC236}">
                <a16:creationId xmlns:a16="http://schemas.microsoft.com/office/drawing/2014/main" id="{9FE64A32-7626-1D67-ED2B-F9CC89F8992C}"/>
              </a:ext>
            </a:extLst>
          </p:cNvPr>
          <p:cNvSpPr txBox="1"/>
          <p:nvPr/>
        </p:nvSpPr>
        <p:spPr>
          <a:xfrm>
            <a:off x="2235071" y="3078606"/>
            <a:ext cx="631904" cy="276999"/>
          </a:xfrm>
          <a:prstGeom prst="rect">
            <a:avLst/>
          </a:prstGeom>
          <a:noFill/>
        </p:spPr>
        <p:txBody>
          <a:bodyPr wrap="none" rtlCol="0">
            <a:spAutoFit/>
          </a:bodyPr>
          <a:lstStyle/>
          <a:p>
            <a:r>
              <a:rPr lang="en-GB" sz="1200">
                <a:solidFill>
                  <a:schemeClr val="bg1"/>
                </a:solidFill>
              </a:rPr>
              <a:t>(+1pp)</a:t>
            </a:r>
          </a:p>
        </p:txBody>
      </p:sp>
      <p:sp>
        <p:nvSpPr>
          <p:cNvPr id="6" name="TextBox 5">
            <a:extLst>
              <a:ext uri="{FF2B5EF4-FFF2-40B4-BE49-F238E27FC236}">
                <a16:creationId xmlns:a16="http://schemas.microsoft.com/office/drawing/2014/main" id="{97C7C703-8168-6676-BC3E-69A5D67D4E09}"/>
              </a:ext>
            </a:extLst>
          </p:cNvPr>
          <p:cNvSpPr txBox="1"/>
          <p:nvPr/>
        </p:nvSpPr>
        <p:spPr>
          <a:xfrm>
            <a:off x="3251682" y="3019149"/>
            <a:ext cx="631904" cy="276999"/>
          </a:xfrm>
          <a:prstGeom prst="rect">
            <a:avLst/>
          </a:prstGeom>
          <a:noFill/>
        </p:spPr>
        <p:txBody>
          <a:bodyPr wrap="none" rtlCol="0">
            <a:spAutoFit/>
          </a:bodyPr>
          <a:lstStyle/>
          <a:p>
            <a:r>
              <a:rPr lang="en-GB" sz="1200">
                <a:solidFill>
                  <a:schemeClr val="bg1"/>
                </a:solidFill>
              </a:rPr>
              <a:t>(+3pp)</a:t>
            </a:r>
          </a:p>
        </p:txBody>
      </p:sp>
      <p:sp>
        <p:nvSpPr>
          <p:cNvPr id="7" name="TextBox 6">
            <a:extLst>
              <a:ext uri="{FF2B5EF4-FFF2-40B4-BE49-F238E27FC236}">
                <a16:creationId xmlns:a16="http://schemas.microsoft.com/office/drawing/2014/main" id="{655C8B9B-21A5-E625-EE27-31E269EFB044}"/>
              </a:ext>
            </a:extLst>
          </p:cNvPr>
          <p:cNvSpPr txBox="1"/>
          <p:nvPr/>
        </p:nvSpPr>
        <p:spPr>
          <a:xfrm>
            <a:off x="4237578" y="3019148"/>
            <a:ext cx="631904" cy="276999"/>
          </a:xfrm>
          <a:prstGeom prst="rect">
            <a:avLst/>
          </a:prstGeom>
          <a:noFill/>
        </p:spPr>
        <p:txBody>
          <a:bodyPr wrap="none" rtlCol="0">
            <a:spAutoFit/>
          </a:bodyPr>
          <a:lstStyle/>
          <a:p>
            <a:r>
              <a:rPr lang="en-GB" sz="1200">
                <a:solidFill>
                  <a:schemeClr val="bg1"/>
                </a:solidFill>
              </a:rPr>
              <a:t>(+1pp)</a:t>
            </a:r>
          </a:p>
        </p:txBody>
      </p:sp>
      <p:sp>
        <p:nvSpPr>
          <p:cNvPr id="10" name="TextBox 9">
            <a:extLst>
              <a:ext uri="{FF2B5EF4-FFF2-40B4-BE49-F238E27FC236}">
                <a16:creationId xmlns:a16="http://schemas.microsoft.com/office/drawing/2014/main" id="{8813FDE2-110B-6D06-20EF-1E30716673B7}"/>
              </a:ext>
            </a:extLst>
          </p:cNvPr>
          <p:cNvSpPr txBox="1"/>
          <p:nvPr/>
        </p:nvSpPr>
        <p:spPr>
          <a:xfrm>
            <a:off x="5253064" y="2822790"/>
            <a:ext cx="593432" cy="276999"/>
          </a:xfrm>
          <a:prstGeom prst="rect">
            <a:avLst/>
          </a:prstGeom>
          <a:noFill/>
        </p:spPr>
        <p:txBody>
          <a:bodyPr wrap="none" rtlCol="0">
            <a:spAutoFit/>
          </a:bodyPr>
          <a:lstStyle/>
          <a:p>
            <a:r>
              <a:rPr lang="en-GB" sz="1200">
                <a:solidFill>
                  <a:schemeClr val="bg1"/>
                </a:solidFill>
              </a:rPr>
              <a:t>(-1pp)</a:t>
            </a:r>
          </a:p>
        </p:txBody>
      </p:sp>
      <p:sp>
        <p:nvSpPr>
          <p:cNvPr id="11" name="TextBox 10">
            <a:extLst>
              <a:ext uri="{FF2B5EF4-FFF2-40B4-BE49-F238E27FC236}">
                <a16:creationId xmlns:a16="http://schemas.microsoft.com/office/drawing/2014/main" id="{EA93C2D1-DF67-FF79-121F-8B4E810D702D}"/>
              </a:ext>
            </a:extLst>
          </p:cNvPr>
          <p:cNvSpPr txBox="1"/>
          <p:nvPr/>
        </p:nvSpPr>
        <p:spPr>
          <a:xfrm>
            <a:off x="6215273" y="2700448"/>
            <a:ext cx="726481" cy="276999"/>
          </a:xfrm>
          <a:prstGeom prst="rect">
            <a:avLst/>
          </a:prstGeom>
          <a:noFill/>
        </p:spPr>
        <p:txBody>
          <a:bodyPr wrap="none" rtlCol="0">
            <a:spAutoFit/>
          </a:bodyPr>
          <a:lstStyle/>
          <a:p>
            <a:r>
              <a:rPr lang="en-GB" sz="1200">
                <a:solidFill>
                  <a:schemeClr val="bg1"/>
                </a:solidFill>
              </a:rPr>
              <a:t>(+/-0pp)</a:t>
            </a:r>
          </a:p>
        </p:txBody>
      </p:sp>
      <p:sp>
        <p:nvSpPr>
          <p:cNvPr id="14" name="TextBox 13">
            <a:extLst>
              <a:ext uri="{FF2B5EF4-FFF2-40B4-BE49-F238E27FC236}">
                <a16:creationId xmlns:a16="http://schemas.microsoft.com/office/drawing/2014/main" id="{0FCCF4B4-4E82-24F7-19D9-E36F6E0C04E5}"/>
              </a:ext>
            </a:extLst>
          </p:cNvPr>
          <p:cNvSpPr txBox="1"/>
          <p:nvPr/>
        </p:nvSpPr>
        <p:spPr>
          <a:xfrm>
            <a:off x="8324806" y="2461491"/>
            <a:ext cx="593432" cy="276999"/>
          </a:xfrm>
          <a:prstGeom prst="rect">
            <a:avLst/>
          </a:prstGeom>
          <a:noFill/>
        </p:spPr>
        <p:txBody>
          <a:bodyPr wrap="none" rtlCol="0">
            <a:spAutoFit/>
          </a:bodyPr>
          <a:lstStyle/>
          <a:p>
            <a:r>
              <a:rPr lang="en-GB" sz="1200">
                <a:solidFill>
                  <a:schemeClr val="bg1"/>
                </a:solidFill>
              </a:rPr>
              <a:t>(-1pp)</a:t>
            </a:r>
          </a:p>
        </p:txBody>
      </p:sp>
      <p:sp>
        <p:nvSpPr>
          <p:cNvPr id="15" name="TextBox 14">
            <a:extLst>
              <a:ext uri="{FF2B5EF4-FFF2-40B4-BE49-F238E27FC236}">
                <a16:creationId xmlns:a16="http://schemas.microsoft.com/office/drawing/2014/main" id="{0A15172B-7FF4-99DB-A459-BAB24E63EE3F}"/>
              </a:ext>
            </a:extLst>
          </p:cNvPr>
          <p:cNvSpPr txBox="1"/>
          <p:nvPr/>
        </p:nvSpPr>
        <p:spPr>
          <a:xfrm>
            <a:off x="9285072" y="2414571"/>
            <a:ext cx="631904" cy="276999"/>
          </a:xfrm>
          <a:prstGeom prst="rect">
            <a:avLst/>
          </a:prstGeom>
          <a:noFill/>
        </p:spPr>
        <p:txBody>
          <a:bodyPr wrap="none" rtlCol="0">
            <a:spAutoFit/>
          </a:bodyPr>
          <a:lstStyle/>
          <a:p>
            <a:r>
              <a:rPr lang="en-GB" sz="1200">
                <a:solidFill>
                  <a:schemeClr val="bg1"/>
                </a:solidFill>
              </a:rPr>
              <a:t>(+3pp)</a:t>
            </a:r>
          </a:p>
        </p:txBody>
      </p:sp>
      <p:sp>
        <p:nvSpPr>
          <p:cNvPr id="16" name="TextBox 15">
            <a:extLst>
              <a:ext uri="{FF2B5EF4-FFF2-40B4-BE49-F238E27FC236}">
                <a16:creationId xmlns:a16="http://schemas.microsoft.com/office/drawing/2014/main" id="{28B8DE29-B1CA-F839-3BE1-113394267F7E}"/>
              </a:ext>
            </a:extLst>
          </p:cNvPr>
          <p:cNvSpPr txBox="1"/>
          <p:nvPr/>
        </p:nvSpPr>
        <p:spPr>
          <a:xfrm>
            <a:off x="10345954" y="2249437"/>
            <a:ext cx="593432" cy="276999"/>
          </a:xfrm>
          <a:prstGeom prst="rect">
            <a:avLst/>
          </a:prstGeom>
          <a:noFill/>
        </p:spPr>
        <p:txBody>
          <a:bodyPr wrap="none" rtlCol="0">
            <a:spAutoFit/>
          </a:bodyPr>
          <a:lstStyle/>
          <a:p>
            <a:r>
              <a:rPr lang="en-GB" sz="1200">
                <a:solidFill>
                  <a:schemeClr val="bg1"/>
                </a:solidFill>
              </a:rPr>
              <a:t>(-2pp)</a:t>
            </a:r>
          </a:p>
        </p:txBody>
      </p:sp>
      <p:sp>
        <p:nvSpPr>
          <p:cNvPr id="44" name="Footer Placeholder 4">
            <a:extLst>
              <a:ext uri="{FF2B5EF4-FFF2-40B4-BE49-F238E27FC236}">
                <a16:creationId xmlns:a16="http://schemas.microsoft.com/office/drawing/2014/main" id="{958CBB95-4CEA-3B2A-D4BE-ECCFC34F586E}"/>
              </a:ext>
            </a:extLst>
          </p:cNvPr>
          <p:cNvSpPr txBox="1">
            <a:spLocks/>
          </p:cNvSpPr>
          <p:nvPr/>
        </p:nvSpPr>
        <p:spPr>
          <a:xfrm>
            <a:off x="576033" y="6327692"/>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CL21. The following question asks about income maximisation. Are you aware of any of the following types of financial support?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Unweighted base: 1767 (All respondents)</a:t>
            </a:r>
          </a:p>
        </p:txBody>
      </p:sp>
      <p:sp>
        <p:nvSpPr>
          <p:cNvPr id="8" name="Slide Number Placeholder 4">
            <a:extLst>
              <a:ext uri="{FF2B5EF4-FFF2-40B4-BE49-F238E27FC236}">
                <a16:creationId xmlns:a16="http://schemas.microsoft.com/office/drawing/2014/main" id="{A48A595C-2501-442A-97AC-51D3327FE4E2}"/>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44</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9744142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32836-66C5-E5E1-AD36-8DF7C23C9ADD}"/>
              </a:ext>
            </a:extLst>
          </p:cNvPr>
          <p:cNvSpPr>
            <a:spLocks noGrp="1"/>
          </p:cNvSpPr>
          <p:nvPr>
            <p:ph type="title"/>
          </p:nvPr>
        </p:nvSpPr>
        <p:spPr>
          <a:xfrm>
            <a:off x="601200" y="1411200"/>
            <a:ext cx="5495023" cy="1116000"/>
          </a:xfrm>
        </p:spPr>
        <p:txBody>
          <a:bodyPr>
            <a:normAutofit/>
          </a:bodyPr>
          <a:lstStyle/>
          <a:p>
            <a:r>
              <a:rPr lang="en-GB"/>
              <a:t>Detailed findings:</a:t>
            </a:r>
            <a:br>
              <a:rPr lang="en-GB"/>
            </a:br>
            <a:r>
              <a:rPr lang="en-GB"/>
              <a:t>Food security</a:t>
            </a:r>
          </a:p>
        </p:txBody>
      </p:sp>
    </p:spTree>
    <p:extLst>
      <p:ext uri="{BB962C8B-B14F-4D97-AF65-F5344CB8AC3E}">
        <p14:creationId xmlns:p14="http://schemas.microsoft.com/office/powerpoint/2010/main" val="23559598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2DA983-7C25-45F4-B087-E006BF2978F9}"/>
              </a:ext>
            </a:extLst>
          </p:cNvPr>
          <p:cNvSpPr>
            <a:spLocks noGrp="1"/>
          </p:cNvSpPr>
          <p:nvPr>
            <p:ph type="title"/>
          </p:nvPr>
        </p:nvSpPr>
        <p:spPr>
          <a:xfrm>
            <a:off x="545933" y="270854"/>
            <a:ext cx="10515600" cy="586800"/>
          </a:xfrm>
        </p:spPr>
        <p:txBody>
          <a:bodyPr anchor="t">
            <a:normAutofit/>
          </a:bodyPr>
          <a:lstStyle/>
          <a:p>
            <a:r>
              <a:rPr lang="en-GB" sz="1800" b="1"/>
              <a:t>The food security score</a:t>
            </a:r>
          </a:p>
        </p:txBody>
      </p:sp>
      <p:sp>
        <p:nvSpPr>
          <p:cNvPr id="31" name="Text Placeholder 7">
            <a:extLst>
              <a:ext uri="{FF2B5EF4-FFF2-40B4-BE49-F238E27FC236}">
                <a16:creationId xmlns:a16="http://schemas.microsoft.com/office/drawing/2014/main" id="{6C0B38B2-F807-485A-8FD1-C8CCF7F52D38}"/>
              </a:ext>
            </a:extLst>
          </p:cNvPr>
          <p:cNvSpPr txBox="1">
            <a:spLocks/>
          </p:cNvSpPr>
          <p:nvPr/>
        </p:nvSpPr>
        <p:spPr>
          <a:xfrm>
            <a:off x="394865" y="733609"/>
            <a:ext cx="5429883" cy="261711"/>
          </a:xfrm>
          <a:prstGeom prst="rect">
            <a:avLst/>
          </a:prstGeom>
          <a:solidFill>
            <a:srgbClr val="5C5B5A"/>
          </a:solidFill>
          <a:ln>
            <a:solidFill>
              <a:srgbClr val="5C5B5A"/>
            </a:solidFill>
          </a:ln>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100" b="1" i="0" u="none" strike="noStrike" kern="1200" cap="none" spc="0" normalizeH="0" baseline="0" noProof="0">
                <a:ln>
                  <a:noFill/>
                </a:ln>
                <a:solidFill>
                  <a:srgbClr val="FFFFFF"/>
                </a:solidFill>
                <a:effectLst/>
                <a:uLnTx/>
                <a:uFillTx/>
                <a:latin typeface="Arial"/>
                <a:ea typeface="+mn-ea"/>
                <a:cs typeface="+mn-cs"/>
              </a:rPr>
              <a:t>Approach</a:t>
            </a:r>
          </a:p>
        </p:txBody>
      </p:sp>
      <p:sp>
        <p:nvSpPr>
          <p:cNvPr id="36" name="Text Placeholder 4">
            <a:extLst>
              <a:ext uri="{FF2B5EF4-FFF2-40B4-BE49-F238E27FC236}">
                <a16:creationId xmlns:a16="http://schemas.microsoft.com/office/drawing/2014/main" id="{0166E4AC-A609-43E5-9088-E92FDEAFA74F}"/>
              </a:ext>
            </a:extLst>
          </p:cNvPr>
          <p:cNvSpPr txBox="1">
            <a:spLocks/>
          </p:cNvSpPr>
          <p:nvPr/>
        </p:nvSpPr>
        <p:spPr>
          <a:xfrm>
            <a:off x="394866" y="990786"/>
            <a:ext cx="5429893" cy="4881694"/>
          </a:xfrm>
          <a:prstGeom prst="rect">
            <a:avLst/>
          </a:prstGeom>
          <a:ln>
            <a:solidFill>
              <a:srgbClr val="5C5B5A"/>
            </a:solidFill>
          </a:ln>
        </p:spPr>
        <p:txBody>
          <a:bodyPr vert="horz" lIns="45720" tIns="45720" rIns="45720" bIns="45720" rtlCol="0" anchor="t">
            <a:noAutofit/>
          </a:bodyPr>
          <a:lstStyle>
            <a:lvl1pPr marL="228600" indent="-228600" algn="l" defTabSz="914400" rtl="0" eaLnBrk="1" latinLnBrk="0" hangingPunct="1">
              <a:lnSpc>
                <a:spcPct val="90000"/>
              </a:lnSpc>
              <a:spcBef>
                <a:spcPts val="1000"/>
              </a:spcBef>
              <a:spcAft>
                <a:spcPts val="500"/>
              </a:spcAft>
              <a:buFont typeface="Arial" panose="020B0604020202020204" pitchFamily="34" charset="0"/>
              <a:buChar char="•"/>
              <a:defRPr sz="1600" kern="1200">
                <a:solidFill>
                  <a:schemeClr val="tx1"/>
                </a:solidFill>
                <a:latin typeface="+mn-lt"/>
                <a:ea typeface="+mn-ea"/>
                <a:cs typeface="+mn-cs"/>
              </a:defRPr>
            </a:lvl1pPr>
            <a:lvl2pPr marL="232200" indent="0" algn="l" defTabSz="914400" rtl="0" eaLnBrk="1" latinLnBrk="0" hangingPunct="1">
              <a:lnSpc>
                <a:spcPct val="90000"/>
              </a:lnSpc>
              <a:spcBef>
                <a:spcPts val="500"/>
              </a:spcBef>
              <a:buFont typeface="Arial" panose="020B0604020202020204" pitchFamily="34" charset="0"/>
              <a:buNone/>
              <a:defRPr sz="1600" i="1" kern="1200">
                <a:solidFill>
                  <a:schemeClr val="accent3"/>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5C5B5A"/>
                </a:solidFill>
                <a:effectLst/>
                <a:uLnTx/>
                <a:uFillTx/>
                <a:latin typeface="Arial"/>
                <a:ea typeface="+mn-ea"/>
                <a:cs typeface="+mn-cs"/>
              </a:rPr>
              <a:t>This food security score is based on an adapted version of the score used by the USDA.</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5C5B5A"/>
                </a:solidFill>
                <a:effectLst/>
                <a:uLnTx/>
                <a:uFillTx/>
                <a:latin typeface="Arial"/>
                <a:ea typeface="+mn-ea"/>
                <a:cs typeface="+mn-cs"/>
              </a:rPr>
              <a:t>As part of the residents’ survey, respondents were asked questions relating to food security. </a:t>
            </a:r>
          </a:p>
          <a:p>
            <a:pPr marL="450000" marR="0" lvl="0" indent="-450000" algn="l" defTabSz="914400" rtl="0" eaLnBrk="1" fontAlgn="auto" latinLnBrk="0" hangingPunct="1">
              <a:lnSpc>
                <a:spcPct val="90000"/>
              </a:lnSpc>
              <a:spcBef>
                <a:spcPts val="1000"/>
              </a:spcBef>
              <a:spcAft>
                <a:spcPts val="500"/>
              </a:spcAft>
              <a:buClrTx/>
              <a:buSzTx/>
              <a:buFont typeface="Courier New" panose="02070309020205020404" pitchFamily="49" charset="0"/>
              <a:buChar char="o"/>
              <a:tabLst/>
              <a:defRPr/>
            </a:pPr>
            <a:r>
              <a:rPr kumimoji="0" lang="en-GB" sz="1400" b="0" i="0" u="none" strike="noStrike" kern="1200" cap="none" spc="0" normalizeH="0" baseline="0" noProof="0">
                <a:ln>
                  <a:noFill/>
                </a:ln>
                <a:solidFill>
                  <a:srgbClr val="5C5B5A"/>
                </a:solidFill>
                <a:effectLst/>
                <a:uLnTx/>
                <a:uFillTx/>
                <a:latin typeface="Arial"/>
                <a:ea typeface="+mn-ea"/>
                <a:cs typeface="+mn-cs"/>
              </a:rPr>
              <a:t>All respondents: Questions B2 (statements 1-3), B3 (all statements), AD1a, AD1b</a:t>
            </a:r>
          </a:p>
          <a:p>
            <a:pPr marL="450000" marR="0" lvl="0" indent="-450000" algn="l" defTabSz="914400" rtl="0" eaLnBrk="1" fontAlgn="auto" latinLnBrk="0" hangingPunct="1">
              <a:lnSpc>
                <a:spcPct val="90000"/>
              </a:lnSpc>
              <a:spcBef>
                <a:spcPts val="1000"/>
              </a:spcBef>
              <a:spcAft>
                <a:spcPts val="500"/>
              </a:spcAft>
              <a:buClrTx/>
              <a:buSzTx/>
              <a:buFont typeface="Courier New" panose="02070309020205020404" pitchFamily="49" charset="0"/>
              <a:buChar char="o"/>
              <a:tabLst/>
              <a:defRPr/>
            </a:pPr>
            <a:r>
              <a:rPr kumimoji="0" lang="en-GB" sz="1400" b="0" i="0" u="none" strike="noStrike" kern="1200" cap="none" spc="0" normalizeH="0" baseline="0" noProof="0">
                <a:ln>
                  <a:noFill/>
                </a:ln>
                <a:solidFill>
                  <a:srgbClr val="5C5B5A"/>
                </a:solidFill>
                <a:effectLst/>
                <a:uLnTx/>
                <a:uFillTx/>
                <a:latin typeface="Arial"/>
                <a:ea typeface="+mn-ea"/>
                <a:cs typeface="+mn-cs"/>
              </a:rPr>
              <a:t>Children in household only: Questions CH1, CH1a</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5C5B5A"/>
                </a:solidFill>
                <a:effectLst/>
                <a:uLnTx/>
                <a:uFillTx/>
                <a:latin typeface="Arial"/>
                <a:ea typeface="+mn-ea"/>
                <a:cs typeface="+mn-cs"/>
              </a:rPr>
              <a:t>Slides relating to each question can be found throughout the following section of this report.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5C5B5A"/>
                </a:solidFill>
                <a:effectLst/>
                <a:uLnTx/>
                <a:uFillTx/>
                <a:latin typeface="Arial"/>
                <a:ea typeface="+mn-ea"/>
                <a:cs typeface="+mn-cs"/>
              </a:rPr>
              <a:t>For each question, if a positive response was given (e.g. “Yes, I have had to cut the size of my meals”), then the respondent was scored a point.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5C5B5A"/>
                </a:solidFill>
                <a:effectLst/>
                <a:uLnTx/>
                <a:uFillTx/>
                <a:latin typeface="Arial"/>
                <a:ea typeface="+mn-ea"/>
                <a:cs typeface="+mn-cs"/>
              </a:rPr>
              <a:t>Taking all above questions into consideration respondents’ points were totalled, and their score assessed on a scale of food security. This scale differs for those with or without children in their household. A breakdown of the scale can be seen to the right.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5C5B5A"/>
                </a:solidFill>
                <a:effectLst/>
                <a:uLnTx/>
                <a:uFillTx/>
                <a:latin typeface="Arial"/>
                <a:ea typeface="+mn-ea"/>
                <a:cs typeface="+mn-cs"/>
              </a:rPr>
              <a:t>The graphs on the summary slides of the cost of living section show the overall level of food security as well as food security amongst those with and without children in their household.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a:ln>
                <a:noFill/>
              </a:ln>
              <a:solidFill>
                <a:srgbClr val="002F5F"/>
              </a:solidFill>
              <a:effectLst/>
              <a:uLnTx/>
              <a:uFillTx/>
              <a:latin typeface="Arial"/>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a:ln>
                <a:noFill/>
              </a:ln>
              <a:solidFill>
                <a:srgbClr val="002F5F"/>
              </a:solidFill>
              <a:effectLst/>
              <a:uLnTx/>
              <a:uFillTx/>
              <a:latin typeface="Arial"/>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a:ln>
                <a:noFill/>
              </a:ln>
              <a:solidFill>
                <a:srgbClr val="002F5F"/>
              </a:solidFill>
              <a:effectLst/>
              <a:uLnTx/>
              <a:uFillTx/>
              <a:latin typeface="Arial"/>
              <a:ea typeface="+mn-ea"/>
              <a:cs typeface="+mn-cs"/>
            </a:endParaRPr>
          </a:p>
        </p:txBody>
      </p:sp>
      <p:cxnSp>
        <p:nvCxnSpPr>
          <p:cNvPr id="29" name="Straight Connector 28">
            <a:extLst>
              <a:ext uri="{FF2B5EF4-FFF2-40B4-BE49-F238E27FC236}">
                <a16:creationId xmlns:a16="http://schemas.microsoft.com/office/drawing/2014/main" id="{C5D1D1D4-5987-4D32-85F7-9C0EC7A0C4F3}"/>
              </a:ext>
              <a:ext uri="{C183D7F6-B498-43B3-948B-1728B52AA6E4}">
                <adec:decorative xmlns:adec="http://schemas.microsoft.com/office/drawing/2017/decorative" val="1"/>
              </a:ext>
            </a:extLst>
          </p:cNvPr>
          <p:cNvCxnSpPr>
            <a:cxnSpLocks/>
          </p:cNvCxnSpPr>
          <p:nvPr/>
        </p:nvCxnSpPr>
        <p:spPr>
          <a:xfrm flipV="1">
            <a:off x="5960377" y="664251"/>
            <a:ext cx="0" cy="551366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3" name="Picture 2" descr="Tables showing how points are allocated for responses to questions on food security, to identify where respondents appear on the food security scale">
            <a:extLst>
              <a:ext uri="{FF2B5EF4-FFF2-40B4-BE49-F238E27FC236}">
                <a16:creationId xmlns:a16="http://schemas.microsoft.com/office/drawing/2014/main" id="{612FAE91-3092-9C42-D3D1-CCA35D56B8FE}"/>
              </a:ext>
            </a:extLst>
          </p:cNvPr>
          <p:cNvPicPr>
            <a:picLocks noChangeAspect="1"/>
          </p:cNvPicPr>
          <p:nvPr/>
        </p:nvPicPr>
        <p:blipFill>
          <a:blip r:embed="rId3"/>
          <a:stretch>
            <a:fillRect/>
          </a:stretch>
        </p:blipFill>
        <p:spPr>
          <a:xfrm>
            <a:off x="6119864" y="740641"/>
            <a:ext cx="5541744" cy="5401524"/>
          </a:xfrm>
          <a:prstGeom prst="rect">
            <a:avLst/>
          </a:prstGeom>
        </p:spPr>
      </p:pic>
      <p:sp>
        <p:nvSpPr>
          <p:cNvPr id="9" name="Slide Number Placeholder 4">
            <a:extLst>
              <a:ext uri="{FF2B5EF4-FFF2-40B4-BE49-F238E27FC236}">
                <a16:creationId xmlns:a16="http://schemas.microsoft.com/office/drawing/2014/main" id="{1AEAADF8-71C1-470F-BE78-8BD8D28F4F13}"/>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4608971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586798" y="306183"/>
            <a:ext cx="11198112" cy="828685"/>
          </a:xfrm>
        </p:spPr>
        <p:txBody>
          <a:bodyPr anchor="t">
            <a:noAutofit/>
          </a:bodyPr>
          <a:lstStyle/>
          <a:p>
            <a:r>
              <a:rPr lang="en-GB" sz="1800" b="1" dirty="0"/>
              <a:t>The proportion of respondents who are </a:t>
            </a:r>
            <a:r>
              <a:rPr lang="en-GB" sz="1800" b="1" dirty="0">
                <a:solidFill>
                  <a:srgbClr val="009690"/>
                </a:solidFill>
              </a:rPr>
              <a:t>worried about their food running out </a:t>
            </a:r>
            <a:r>
              <a:rPr lang="en-GB" sz="1800" b="1" dirty="0"/>
              <a:t>(39%) has not changed significantly since January (37%). The proportions who </a:t>
            </a:r>
            <a:r>
              <a:rPr lang="en-GB" sz="1800" b="1" dirty="0">
                <a:solidFill>
                  <a:srgbClr val="009690"/>
                </a:solidFill>
              </a:rPr>
              <a:t>couldn’t afford balanced meals </a:t>
            </a:r>
            <a:r>
              <a:rPr lang="en-GB" sz="1800" b="1" dirty="0"/>
              <a:t>and whose </a:t>
            </a:r>
            <a:r>
              <a:rPr lang="en-GB" sz="1800" b="1" dirty="0">
                <a:solidFill>
                  <a:srgbClr val="009690"/>
                </a:solidFill>
              </a:rPr>
              <a:t>food didn’t last and couldn’t afford more </a:t>
            </a:r>
            <a:r>
              <a:rPr lang="en-GB" sz="1800" b="1" dirty="0"/>
              <a:t>often are also stable since the last survey.</a:t>
            </a:r>
          </a:p>
        </p:txBody>
      </p:sp>
      <p:sp>
        <p:nvSpPr>
          <p:cNvPr id="7" name="Text Placeholder 4">
            <a:extLst>
              <a:ext uri="{FF2B5EF4-FFF2-40B4-BE49-F238E27FC236}">
                <a16:creationId xmlns:a16="http://schemas.microsoft.com/office/drawing/2014/main" id="{DF0FD68D-CFEC-4BC0-8437-ADD75EF29134}"/>
              </a:ext>
            </a:extLst>
          </p:cNvPr>
          <p:cNvSpPr txBox="1">
            <a:spLocks/>
          </p:cNvSpPr>
          <p:nvPr/>
        </p:nvSpPr>
        <p:spPr>
          <a:xfrm>
            <a:off x="3494295" y="1076115"/>
            <a:ext cx="5799101" cy="339300"/>
          </a:xfrm>
          <a:prstGeom prst="rect">
            <a:avLst/>
          </a:prstGeom>
          <a:noFill/>
          <a:ln>
            <a:noFill/>
          </a:ln>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400" b="1" i="0" u="none" strike="noStrike" kern="1200" cap="none" spc="0" normalizeH="0" baseline="0" noProof="0" dirty="0">
                <a:ln>
                  <a:noFill/>
                </a:ln>
                <a:solidFill>
                  <a:srgbClr val="5C5B5A"/>
                </a:solidFill>
                <a:effectLst/>
                <a:uLnTx/>
                <a:uFillTx/>
                <a:latin typeface="Arial"/>
                <a:ea typeface="+mn-ea"/>
                <a:cs typeface="+mn-cs"/>
              </a:rPr>
              <a:t>In the past twelve months, have you…?</a:t>
            </a:r>
          </a:p>
        </p:txBody>
      </p:sp>
      <p:sp>
        <p:nvSpPr>
          <p:cNvPr id="35" name="TextBox 34">
            <a:extLst>
              <a:ext uri="{FF2B5EF4-FFF2-40B4-BE49-F238E27FC236}">
                <a16:creationId xmlns:a16="http://schemas.microsoft.com/office/drawing/2014/main" id="{6FDEB6CE-661A-461E-AF9C-9068D26AD459}"/>
              </a:ext>
            </a:extLst>
          </p:cNvPr>
          <p:cNvSpPr txBox="1"/>
          <p:nvPr/>
        </p:nvSpPr>
        <p:spPr>
          <a:xfrm>
            <a:off x="981387" y="1589344"/>
            <a:ext cx="3657153" cy="480131"/>
          </a:xfrm>
          <a:prstGeom prst="rect">
            <a:avLst/>
          </a:prstGeom>
          <a:noFill/>
          <a:ln>
            <a:noFill/>
          </a:ln>
        </p:spPr>
        <p:txBody>
          <a:bodyPr vert="horz" lIns="91440" tIns="45720" rIns="91440" bIns="45720" rtlCol="0" anchor="ctr">
            <a:noAutofit/>
          </a:bodyPr>
          <a:lstStyle>
            <a:defPPr>
              <a:defRPr lang="en-US"/>
            </a:defPPr>
            <a:lvl1pPr indent="0" algn="ctr">
              <a:lnSpc>
                <a:spcPct val="90000"/>
              </a:lnSpc>
              <a:spcBef>
                <a:spcPts val="1000"/>
              </a:spcBef>
              <a:buFont typeface="Arial" panose="020B0604020202020204" pitchFamily="34" charset="0"/>
              <a:buNone/>
              <a:defRPr sz="1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400" b="1" i="0" u="none" strike="noStrike" kern="1200" cap="none" spc="0" normalizeH="0" baseline="0" noProof="0" dirty="0">
                <a:ln>
                  <a:noFill/>
                </a:ln>
                <a:solidFill>
                  <a:srgbClr val="5C5B5A"/>
                </a:solidFill>
                <a:effectLst/>
                <a:uLnTx/>
                <a:uFillTx/>
                <a:latin typeface="Arial"/>
                <a:ea typeface="+mn-ea"/>
                <a:cs typeface="+mn-cs"/>
              </a:rPr>
              <a:t>…worried whether your food would run out before you got money to buy more</a:t>
            </a:r>
          </a:p>
        </p:txBody>
      </p:sp>
      <p:graphicFrame>
        <p:nvGraphicFramePr>
          <p:cNvPr id="17" name="Chart 16" descr="100% stacked column chart showing that the percentage of respondents saying they were often worried their food would run out before they got money to buy more has remained consistent in September (41%), November (40%), January (39%) and March (37%). ">
            <a:extLst>
              <a:ext uri="{FF2B5EF4-FFF2-40B4-BE49-F238E27FC236}">
                <a16:creationId xmlns:a16="http://schemas.microsoft.com/office/drawing/2014/main" id="{0F5F5C24-63FC-4A27-BEF7-0A33E0950E98}"/>
              </a:ext>
            </a:extLst>
          </p:cNvPr>
          <p:cNvGraphicFramePr/>
          <p:nvPr/>
        </p:nvGraphicFramePr>
        <p:xfrm>
          <a:off x="1081510" y="2056031"/>
          <a:ext cx="3441942" cy="3421133"/>
        </p:xfrm>
        <a:graphic>
          <a:graphicData uri="http://schemas.openxmlformats.org/drawingml/2006/chart">
            <c:chart xmlns:c="http://schemas.openxmlformats.org/drawingml/2006/chart" xmlns:r="http://schemas.openxmlformats.org/officeDocument/2006/relationships" r:id="rId3"/>
          </a:graphicData>
        </a:graphic>
      </p:graphicFrame>
      <p:sp>
        <p:nvSpPr>
          <p:cNvPr id="2" name="Arrow: Down 1">
            <a:extLst>
              <a:ext uri="{FF2B5EF4-FFF2-40B4-BE49-F238E27FC236}">
                <a16:creationId xmlns:a16="http://schemas.microsoft.com/office/drawing/2014/main" id="{DA2A2865-0F9B-8F3B-82F5-40832134AB4F}"/>
              </a:ext>
              <a:ext uri="{C183D7F6-B498-43B3-948B-1728B52AA6E4}">
                <adec:decorative xmlns:adec="http://schemas.microsoft.com/office/drawing/2017/decorative" val="1"/>
              </a:ext>
            </a:extLst>
          </p:cNvPr>
          <p:cNvSpPr/>
          <p:nvPr/>
        </p:nvSpPr>
        <p:spPr>
          <a:xfrm rot="10800000">
            <a:off x="4401754" y="4681200"/>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cxnSp>
        <p:nvCxnSpPr>
          <p:cNvPr id="10" name="Straight Connector 9">
            <a:extLst>
              <a:ext uri="{FF2B5EF4-FFF2-40B4-BE49-F238E27FC236}">
                <a16:creationId xmlns:a16="http://schemas.microsoft.com/office/drawing/2014/main" id="{FAA9B762-6433-C0ED-D4B3-8B5F0CF2B4CE}"/>
              </a:ext>
              <a:ext uri="{C183D7F6-B498-43B3-948B-1728B52AA6E4}">
                <adec:decorative xmlns:adec="http://schemas.microsoft.com/office/drawing/2017/decorative" val="1"/>
              </a:ext>
            </a:extLst>
          </p:cNvPr>
          <p:cNvCxnSpPr>
            <a:cxnSpLocks/>
          </p:cNvCxnSpPr>
          <p:nvPr/>
        </p:nvCxnSpPr>
        <p:spPr>
          <a:xfrm>
            <a:off x="4602925" y="1490893"/>
            <a:ext cx="0" cy="3727943"/>
          </a:xfrm>
          <a:prstGeom prst="line">
            <a:avLst/>
          </a:prstGeom>
        </p:spPr>
        <p:style>
          <a:lnRef idx="1">
            <a:schemeClr val="dk1"/>
          </a:lnRef>
          <a:fillRef idx="0">
            <a:schemeClr val="dk1"/>
          </a:fillRef>
          <a:effectRef idx="0">
            <a:schemeClr val="dk1"/>
          </a:effectRef>
          <a:fontRef idx="minor">
            <a:schemeClr val="tx1"/>
          </a:fontRef>
        </p:style>
      </p:cxnSp>
      <p:sp>
        <p:nvSpPr>
          <p:cNvPr id="37" name="TextBox 36">
            <a:extLst>
              <a:ext uri="{FF2B5EF4-FFF2-40B4-BE49-F238E27FC236}">
                <a16:creationId xmlns:a16="http://schemas.microsoft.com/office/drawing/2014/main" id="{46AEBEDD-3AF2-44CB-A82D-996F3A9EFCA0}"/>
              </a:ext>
            </a:extLst>
          </p:cNvPr>
          <p:cNvSpPr txBox="1"/>
          <p:nvPr/>
        </p:nvSpPr>
        <p:spPr>
          <a:xfrm>
            <a:off x="4561552" y="1589344"/>
            <a:ext cx="3643919" cy="480131"/>
          </a:xfrm>
          <a:prstGeom prst="rect">
            <a:avLst/>
          </a:prstGeom>
          <a:noFill/>
          <a:ln>
            <a:noFill/>
          </a:ln>
        </p:spPr>
        <p:txBody>
          <a:bodyPr vert="horz" lIns="91440" tIns="45720" rIns="91440" bIns="45720" rtlCol="0" anchor="ctr">
            <a:noAutofit/>
          </a:bodyPr>
          <a:lstStyle>
            <a:defPPr>
              <a:defRPr lang="en-US"/>
            </a:defPPr>
            <a:lvl1pPr indent="0" algn="ctr">
              <a:lnSpc>
                <a:spcPct val="90000"/>
              </a:lnSpc>
              <a:spcBef>
                <a:spcPts val="1000"/>
              </a:spcBef>
              <a:buFont typeface="Arial" panose="020B0604020202020204" pitchFamily="34" charset="0"/>
              <a:buNone/>
              <a:defRPr sz="1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400" b="1" i="0" u="none" strike="noStrike" kern="1200" cap="none" spc="0" normalizeH="0" baseline="0" noProof="0" dirty="0">
                <a:ln>
                  <a:noFill/>
                </a:ln>
                <a:solidFill>
                  <a:srgbClr val="5C5B5A"/>
                </a:solidFill>
                <a:effectLst/>
                <a:uLnTx/>
                <a:uFillTx/>
                <a:latin typeface="Arial"/>
                <a:ea typeface="+mn-ea"/>
                <a:cs typeface="+mn-cs"/>
              </a:rPr>
              <a:t>…</a:t>
            </a:r>
            <a:r>
              <a:rPr lang="en-GB" dirty="0">
                <a:solidFill>
                  <a:srgbClr val="5C5B5A"/>
                </a:solidFill>
                <a:latin typeface="Arial"/>
              </a:rPr>
              <a:t>been unable to</a:t>
            </a:r>
            <a:r>
              <a:rPr kumimoji="0" lang="en-GB" sz="1400" b="1" i="0" u="none" strike="noStrike" kern="1200" cap="none" spc="0" normalizeH="0" baseline="0" noProof="0" dirty="0">
                <a:ln>
                  <a:noFill/>
                </a:ln>
                <a:solidFill>
                  <a:srgbClr val="5C5B5A"/>
                </a:solidFill>
                <a:effectLst/>
                <a:uLnTx/>
                <a:uFillTx/>
                <a:latin typeface="Arial"/>
                <a:ea typeface="+mn-ea"/>
                <a:cs typeface="+mn-cs"/>
              </a:rPr>
              <a:t> afford to eat balanced meals</a:t>
            </a:r>
          </a:p>
        </p:txBody>
      </p:sp>
      <p:graphicFrame>
        <p:nvGraphicFramePr>
          <p:cNvPr id="33" name="Chart 32" descr="100% stacked column chart showing that the percentage of respondents saying they were often worried they couldn't afford to eat balanced meals has consistent between November (41%), January (42%) and March (39%).">
            <a:extLst>
              <a:ext uri="{FF2B5EF4-FFF2-40B4-BE49-F238E27FC236}">
                <a16:creationId xmlns:a16="http://schemas.microsoft.com/office/drawing/2014/main" id="{FEB68C0C-D5DA-429A-B3CA-618E7215AF75}"/>
              </a:ext>
            </a:extLst>
          </p:cNvPr>
          <p:cNvGraphicFramePr/>
          <p:nvPr>
            <p:extLst>
              <p:ext uri="{D42A27DB-BD31-4B8C-83A1-F6EECF244321}">
                <p14:modId xmlns:p14="http://schemas.microsoft.com/office/powerpoint/2010/main" val="2927815844"/>
              </p:ext>
            </p:extLst>
          </p:nvPr>
        </p:nvGraphicFramePr>
        <p:xfrm>
          <a:off x="4721941" y="2069475"/>
          <a:ext cx="3343811" cy="3316705"/>
        </p:xfrm>
        <a:graphic>
          <a:graphicData uri="http://schemas.openxmlformats.org/drawingml/2006/chart">
            <c:chart xmlns:c="http://schemas.openxmlformats.org/drawingml/2006/chart" xmlns:r="http://schemas.openxmlformats.org/officeDocument/2006/relationships" r:id="rId4"/>
          </a:graphicData>
        </a:graphic>
      </p:graphicFrame>
      <p:sp>
        <p:nvSpPr>
          <p:cNvPr id="9" name="Arrow: Down 8">
            <a:extLst>
              <a:ext uri="{FF2B5EF4-FFF2-40B4-BE49-F238E27FC236}">
                <a16:creationId xmlns:a16="http://schemas.microsoft.com/office/drawing/2014/main" id="{57B6A739-306E-5E09-E566-2AC0944A0FF2}"/>
              </a:ext>
              <a:ext uri="{C183D7F6-B498-43B3-948B-1728B52AA6E4}">
                <adec:decorative xmlns:adec="http://schemas.microsoft.com/office/drawing/2017/decorative" val="1"/>
              </a:ext>
            </a:extLst>
          </p:cNvPr>
          <p:cNvSpPr/>
          <p:nvPr/>
        </p:nvSpPr>
        <p:spPr>
          <a:xfrm rot="10800000">
            <a:off x="7892852" y="4713858"/>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cxnSp>
        <p:nvCxnSpPr>
          <p:cNvPr id="12" name="Straight Connector 11">
            <a:extLst>
              <a:ext uri="{FF2B5EF4-FFF2-40B4-BE49-F238E27FC236}">
                <a16:creationId xmlns:a16="http://schemas.microsoft.com/office/drawing/2014/main" id="{0A926C67-CAC4-1922-47C8-C34A9DB80777}"/>
              </a:ext>
              <a:ext uri="{C183D7F6-B498-43B3-948B-1728B52AA6E4}">
                <adec:decorative xmlns:adec="http://schemas.microsoft.com/office/drawing/2017/decorative" val="1"/>
              </a:ext>
            </a:extLst>
          </p:cNvPr>
          <p:cNvCxnSpPr>
            <a:cxnSpLocks/>
          </p:cNvCxnSpPr>
          <p:nvPr/>
        </p:nvCxnSpPr>
        <p:spPr>
          <a:xfrm>
            <a:off x="8144477" y="1490893"/>
            <a:ext cx="0" cy="3727943"/>
          </a:xfrm>
          <a:prstGeom prst="line">
            <a:avLst/>
          </a:prstGeom>
        </p:spPr>
        <p:style>
          <a:lnRef idx="1">
            <a:schemeClr val="dk1"/>
          </a:lnRef>
          <a:fillRef idx="0">
            <a:schemeClr val="dk1"/>
          </a:fillRef>
          <a:effectRef idx="0">
            <a:schemeClr val="dk1"/>
          </a:effectRef>
          <a:fontRef idx="minor">
            <a:schemeClr val="tx1"/>
          </a:fontRef>
        </p:style>
      </p:cxnSp>
      <p:sp>
        <p:nvSpPr>
          <p:cNvPr id="36" name="TextBox 35">
            <a:extLst>
              <a:ext uri="{FF2B5EF4-FFF2-40B4-BE49-F238E27FC236}">
                <a16:creationId xmlns:a16="http://schemas.microsoft.com/office/drawing/2014/main" id="{A218BA4A-09A6-4058-A96B-D08B624D6ABF}"/>
              </a:ext>
            </a:extLst>
          </p:cNvPr>
          <p:cNvSpPr txBox="1"/>
          <p:nvPr/>
        </p:nvSpPr>
        <p:spPr>
          <a:xfrm>
            <a:off x="8065752" y="1589344"/>
            <a:ext cx="4050048" cy="480131"/>
          </a:xfrm>
          <a:prstGeom prst="rect">
            <a:avLst/>
          </a:prstGeom>
          <a:noFill/>
          <a:ln>
            <a:noFill/>
          </a:ln>
        </p:spPr>
        <p:txBody>
          <a:bodyPr vert="horz" lIns="91440" tIns="45720" rIns="91440" bIns="45720" rtlCol="0" anchor="ctr">
            <a:noAutofit/>
          </a:bodyPr>
          <a:lstStyle>
            <a:defPPr>
              <a:defRPr lang="en-US"/>
            </a:defPPr>
            <a:lvl1pPr indent="0" algn="ctr">
              <a:lnSpc>
                <a:spcPct val="90000"/>
              </a:lnSpc>
              <a:spcBef>
                <a:spcPts val="1000"/>
              </a:spcBef>
              <a:buFont typeface="Arial" panose="020B0604020202020204" pitchFamily="34" charset="0"/>
              <a:buNone/>
              <a:defRPr sz="1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 experienced the food you bought didn't last, and you didn't have money to get more</a:t>
            </a:r>
          </a:p>
        </p:txBody>
      </p:sp>
      <p:graphicFrame>
        <p:nvGraphicFramePr>
          <p:cNvPr id="34" name="Chart 33" descr="100% stacked column chart showing that the percentage of respondents saying they were sometimes worried the food they bought just didn't last and they didn't have money to get more has stayed consistent between November (36%), January (35%) and March (33%). ">
            <a:extLst>
              <a:ext uri="{FF2B5EF4-FFF2-40B4-BE49-F238E27FC236}">
                <a16:creationId xmlns:a16="http://schemas.microsoft.com/office/drawing/2014/main" id="{E482C695-85A4-4A7E-AF30-7C920E1A2BDD}"/>
              </a:ext>
            </a:extLst>
          </p:cNvPr>
          <p:cNvGraphicFramePr/>
          <p:nvPr/>
        </p:nvGraphicFramePr>
        <p:xfrm>
          <a:off x="8342968" y="2056031"/>
          <a:ext cx="3441942" cy="3330150"/>
        </p:xfrm>
        <a:graphic>
          <a:graphicData uri="http://schemas.openxmlformats.org/drawingml/2006/chart">
            <c:chart xmlns:c="http://schemas.openxmlformats.org/drawingml/2006/chart" xmlns:r="http://schemas.openxmlformats.org/officeDocument/2006/relationships" r:id="rId5"/>
          </a:graphicData>
        </a:graphic>
      </p:graphicFrame>
      <p:sp>
        <p:nvSpPr>
          <p:cNvPr id="5" name="Arrow: Down 4">
            <a:extLst>
              <a:ext uri="{FF2B5EF4-FFF2-40B4-BE49-F238E27FC236}">
                <a16:creationId xmlns:a16="http://schemas.microsoft.com/office/drawing/2014/main" id="{040A2474-0786-BCEB-AE04-8E28490295F3}"/>
              </a:ext>
              <a:ext uri="{C183D7F6-B498-43B3-948B-1728B52AA6E4}">
                <adec:decorative xmlns:adec="http://schemas.microsoft.com/office/drawing/2017/decorative" val="1"/>
              </a:ext>
            </a:extLst>
          </p:cNvPr>
          <p:cNvSpPr/>
          <p:nvPr/>
        </p:nvSpPr>
        <p:spPr>
          <a:xfrm rot="10800000">
            <a:off x="11681079" y="4607565"/>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aphicFrame>
        <p:nvGraphicFramePr>
          <p:cNvPr id="13" name="Table 5">
            <a:extLst>
              <a:ext uri="{FF2B5EF4-FFF2-40B4-BE49-F238E27FC236}">
                <a16:creationId xmlns:a16="http://schemas.microsoft.com/office/drawing/2014/main" id="{A02C4DAC-9002-ADCB-02A9-CCEEF1922ED3}"/>
              </a:ext>
              <a:ext uri="{C183D7F6-B498-43B3-948B-1728B52AA6E4}">
                <adec:decorative xmlns:adec="http://schemas.microsoft.com/office/drawing/2017/decorative" val="0"/>
              </a:ext>
            </a:extLst>
          </p:cNvPr>
          <p:cNvGraphicFramePr>
            <a:graphicFrameLocks noGrp="1"/>
          </p:cNvGraphicFramePr>
          <p:nvPr/>
        </p:nvGraphicFramePr>
        <p:xfrm>
          <a:off x="71753" y="5284550"/>
          <a:ext cx="11713160" cy="640080"/>
        </p:xfrm>
        <a:graphic>
          <a:graphicData uri="http://schemas.openxmlformats.org/drawingml/2006/table">
            <a:tbl>
              <a:tblPr firstRow="1" bandRow="1">
                <a:tableStyleId>{5C22544A-7EE6-4342-B048-85BDC9FD1C3A}</a:tableStyleId>
              </a:tblPr>
              <a:tblGrid>
                <a:gridCol w="1060761">
                  <a:extLst>
                    <a:ext uri="{9D8B030D-6E8A-4147-A177-3AD203B41FA5}">
                      <a16:colId xmlns:a16="http://schemas.microsoft.com/office/drawing/2014/main" val="2728184328"/>
                    </a:ext>
                  </a:extLst>
                </a:gridCol>
                <a:gridCol w="838899">
                  <a:extLst>
                    <a:ext uri="{9D8B030D-6E8A-4147-A177-3AD203B41FA5}">
                      <a16:colId xmlns:a16="http://schemas.microsoft.com/office/drawing/2014/main" val="2908041576"/>
                    </a:ext>
                  </a:extLst>
                </a:gridCol>
                <a:gridCol w="838899">
                  <a:extLst>
                    <a:ext uri="{9D8B030D-6E8A-4147-A177-3AD203B41FA5}">
                      <a16:colId xmlns:a16="http://schemas.microsoft.com/office/drawing/2014/main" val="1027668848"/>
                    </a:ext>
                  </a:extLst>
                </a:gridCol>
                <a:gridCol w="838899">
                  <a:extLst>
                    <a:ext uri="{9D8B030D-6E8A-4147-A177-3AD203B41FA5}">
                      <a16:colId xmlns:a16="http://schemas.microsoft.com/office/drawing/2014/main" val="727705638"/>
                    </a:ext>
                  </a:extLst>
                </a:gridCol>
                <a:gridCol w="838899">
                  <a:extLst>
                    <a:ext uri="{9D8B030D-6E8A-4147-A177-3AD203B41FA5}">
                      <a16:colId xmlns:a16="http://schemas.microsoft.com/office/drawing/2014/main" val="2630543932"/>
                    </a:ext>
                  </a:extLst>
                </a:gridCol>
                <a:gridCol w="444617">
                  <a:extLst>
                    <a:ext uri="{9D8B030D-6E8A-4147-A177-3AD203B41FA5}">
                      <a16:colId xmlns:a16="http://schemas.microsoft.com/office/drawing/2014/main" val="1007675669"/>
                    </a:ext>
                  </a:extLst>
                </a:gridCol>
                <a:gridCol w="664827">
                  <a:extLst>
                    <a:ext uri="{9D8B030D-6E8A-4147-A177-3AD203B41FA5}">
                      <a16:colId xmlns:a16="http://schemas.microsoft.com/office/drawing/2014/main" val="3792808574"/>
                    </a:ext>
                  </a:extLst>
                </a:gridCol>
                <a:gridCol w="840996">
                  <a:extLst>
                    <a:ext uri="{9D8B030D-6E8A-4147-A177-3AD203B41FA5}">
                      <a16:colId xmlns:a16="http://schemas.microsoft.com/office/drawing/2014/main" val="392119709"/>
                    </a:ext>
                  </a:extLst>
                </a:gridCol>
                <a:gridCol w="840996">
                  <a:extLst>
                    <a:ext uri="{9D8B030D-6E8A-4147-A177-3AD203B41FA5}">
                      <a16:colId xmlns:a16="http://schemas.microsoft.com/office/drawing/2014/main" val="1597674190"/>
                    </a:ext>
                  </a:extLst>
                </a:gridCol>
                <a:gridCol w="840996">
                  <a:extLst>
                    <a:ext uri="{9D8B030D-6E8A-4147-A177-3AD203B41FA5}">
                      <a16:colId xmlns:a16="http://schemas.microsoft.com/office/drawing/2014/main" val="2752451643"/>
                    </a:ext>
                  </a:extLst>
                </a:gridCol>
                <a:gridCol w="293615">
                  <a:extLst>
                    <a:ext uri="{9D8B030D-6E8A-4147-A177-3AD203B41FA5}">
                      <a16:colId xmlns:a16="http://schemas.microsoft.com/office/drawing/2014/main" val="3766194404"/>
                    </a:ext>
                  </a:extLst>
                </a:gridCol>
                <a:gridCol w="842689">
                  <a:extLst>
                    <a:ext uri="{9D8B030D-6E8A-4147-A177-3AD203B41FA5}">
                      <a16:colId xmlns:a16="http://schemas.microsoft.com/office/drawing/2014/main" val="4278689821"/>
                    </a:ext>
                  </a:extLst>
                </a:gridCol>
                <a:gridCol w="842689">
                  <a:extLst>
                    <a:ext uri="{9D8B030D-6E8A-4147-A177-3AD203B41FA5}">
                      <a16:colId xmlns:a16="http://schemas.microsoft.com/office/drawing/2014/main" val="2321375210"/>
                    </a:ext>
                  </a:extLst>
                </a:gridCol>
                <a:gridCol w="842689">
                  <a:extLst>
                    <a:ext uri="{9D8B030D-6E8A-4147-A177-3AD203B41FA5}">
                      <a16:colId xmlns:a16="http://schemas.microsoft.com/office/drawing/2014/main" val="3827632164"/>
                    </a:ext>
                  </a:extLst>
                </a:gridCol>
                <a:gridCol w="842689">
                  <a:extLst>
                    <a:ext uri="{9D8B030D-6E8A-4147-A177-3AD203B41FA5}">
                      <a16:colId xmlns:a16="http://schemas.microsoft.com/office/drawing/2014/main" val="2365587902"/>
                    </a:ext>
                  </a:extLst>
                </a:gridCol>
              </a:tblGrid>
              <a:tr h="369333">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b="1">
                          <a:solidFill>
                            <a:srgbClr val="5C5B5A"/>
                          </a:solidFill>
                          <a:latin typeface="+mn-lt"/>
                        </a:rPr>
                        <a:t>S</a:t>
                      </a:r>
                      <a:r>
                        <a:rPr kumimoji="0" lang="en-GB" sz="1200" b="1" i="0" u="none" strike="noStrike" kern="1200" cap="none" spc="0" normalizeH="0" baseline="0" noProof="0">
                          <a:ln>
                            <a:noFill/>
                          </a:ln>
                          <a:solidFill>
                            <a:srgbClr val="5C5B5A"/>
                          </a:solidFill>
                          <a:effectLst/>
                          <a:uLnTx/>
                          <a:uFillTx/>
                          <a:latin typeface="+mn-lt"/>
                          <a:ea typeface="+mn-ea"/>
                          <a:cs typeface="+mn-cs"/>
                        </a:rPr>
                        <a:t>um: </a:t>
                      </a:r>
                      <a:r>
                        <a:rPr kumimoji="0" lang="en-GB" sz="1200" b="1" i="0" u="none" strike="noStrike" kern="1200" cap="none" spc="0" normalizeH="0" baseline="0" noProof="0">
                          <a:ln>
                            <a:noFill/>
                          </a:ln>
                          <a:solidFill>
                            <a:srgbClr val="FF0000"/>
                          </a:solidFill>
                          <a:effectLst/>
                          <a:uLnTx/>
                          <a:uFillTx/>
                          <a:latin typeface="+mn-lt"/>
                          <a:ea typeface="+mn-ea"/>
                          <a:cs typeface="+mn-cs"/>
                        </a:rPr>
                        <a:t>Often</a:t>
                      </a:r>
                      <a:r>
                        <a:rPr kumimoji="0" lang="en-GB" sz="1200" b="1" i="0" u="none" strike="noStrike" kern="1200" cap="none" spc="0" normalizeH="0" baseline="0" noProof="0">
                          <a:ln>
                            <a:noFill/>
                          </a:ln>
                          <a:solidFill>
                            <a:srgbClr val="5C5B5A"/>
                          </a:solidFill>
                          <a:effectLst/>
                          <a:uLnTx/>
                          <a:uFillTx/>
                          <a:latin typeface="+mn-lt"/>
                          <a:ea typeface="+mn-ea"/>
                          <a:cs typeface="+mn-cs"/>
                        </a:rPr>
                        <a:t>/ </a:t>
                      </a:r>
                      <a:r>
                        <a:rPr kumimoji="0" lang="en-GB" sz="1200" b="1" i="0" u="none" strike="noStrike" kern="1200" cap="none" spc="0" normalizeH="0" baseline="0" noProof="0">
                          <a:ln>
                            <a:noFill/>
                          </a:ln>
                          <a:solidFill>
                            <a:srgbClr val="FF7575"/>
                          </a:solidFill>
                          <a:effectLst/>
                          <a:uLnTx/>
                          <a:uFillTx/>
                          <a:latin typeface="+mn-lt"/>
                          <a:ea typeface="+mn-ea"/>
                          <a:cs typeface="+mn-cs"/>
                        </a:rPr>
                        <a:t>Sometimes true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a:solidFill>
                            <a:schemeClr val="tx1">
                              <a:lumMod val="85000"/>
                              <a:lumOff val="15000"/>
                            </a:schemeClr>
                          </a:solidFill>
                        </a:rPr>
                        <a:t>41%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a:solidFill>
                            <a:schemeClr val="tx1">
                              <a:lumMod val="85000"/>
                              <a:lumOff val="15000"/>
                            </a:schemeClr>
                          </a:solidFill>
                        </a:rPr>
                        <a:t>40%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a:solidFill>
                            <a:schemeClr val="tx1">
                              <a:lumMod val="85000"/>
                              <a:lumOff val="15000"/>
                            </a:schemeClr>
                          </a:solidFill>
                        </a:rPr>
                        <a:t>39%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a:solidFill>
                            <a:schemeClr val="tx1">
                              <a:lumMod val="85000"/>
                              <a:lumOff val="15000"/>
                            </a:schemeClr>
                          </a:solidFill>
                        </a:rPr>
                        <a:t>37%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400">
                        <a:solidFill>
                          <a:schemeClr val="tx1">
                            <a:lumMod val="85000"/>
                            <a:lumOff val="1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a:solidFill>
                            <a:schemeClr val="tx1">
                              <a:lumMod val="85000"/>
                              <a:lumOff val="15000"/>
                            </a:schemeClr>
                          </a:solidFill>
                        </a:rPr>
                        <a:t>44%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a:solidFill>
                            <a:schemeClr val="tx1">
                              <a:lumMod val="85000"/>
                              <a:lumOff val="15000"/>
                            </a:schemeClr>
                          </a:solidFill>
                        </a:rPr>
                        <a:t>41%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a:solidFill>
                            <a:schemeClr val="tx1">
                              <a:lumMod val="85000"/>
                              <a:lumOff val="15000"/>
                            </a:schemeClr>
                          </a:solidFill>
                        </a:rPr>
                        <a:t>42%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a:solidFill>
                            <a:schemeClr val="tx1">
                              <a:lumMod val="85000"/>
                              <a:lumOff val="15000"/>
                            </a:schemeClr>
                          </a:solidFill>
                        </a:rPr>
                        <a:t>39%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400">
                        <a:solidFill>
                          <a:schemeClr val="tx1">
                            <a:lumMod val="85000"/>
                            <a:lumOff val="1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a:solidFill>
                            <a:schemeClr val="tx1">
                              <a:lumMod val="85000"/>
                              <a:lumOff val="15000"/>
                            </a:schemeClr>
                          </a:solidFill>
                        </a:rPr>
                        <a:t>39%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a:solidFill>
                            <a:schemeClr val="tx1">
                              <a:lumMod val="85000"/>
                              <a:lumOff val="15000"/>
                            </a:schemeClr>
                          </a:solidFill>
                        </a:rPr>
                        <a:t>36%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a:solidFill>
                            <a:schemeClr val="tx1">
                              <a:lumMod val="85000"/>
                              <a:lumOff val="15000"/>
                            </a:schemeClr>
                          </a:solidFill>
                        </a:rPr>
                        <a:t>35%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a:solidFill>
                            <a:schemeClr val="tx1">
                              <a:lumMod val="85000"/>
                              <a:lumOff val="15000"/>
                            </a:schemeClr>
                          </a:solidFill>
                        </a:rPr>
                        <a:t>33%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01399859"/>
                  </a:ext>
                </a:extLst>
              </a:tr>
            </a:tbl>
          </a:graphicData>
        </a:graphic>
      </p:graphicFrame>
      <p:pic>
        <p:nvPicPr>
          <p:cNvPr id="8" name="Picture 7" descr="Key showing grey as don't know, green as never, orange as sometimes true and red as often true">
            <a:extLst>
              <a:ext uri="{FF2B5EF4-FFF2-40B4-BE49-F238E27FC236}">
                <a16:creationId xmlns:a16="http://schemas.microsoft.com/office/drawing/2014/main" id="{E6EC5ED6-D527-C626-4D4D-50FCCEDF446E}"/>
              </a:ext>
            </a:extLst>
          </p:cNvPr>
          <p:cNvPicPr>
            <a:picLocks noChangeAspect="1"/>
          </p:cNvPicPr>
          <p:nvPr/>
        </p:nvPicPr>
        <p:blipFill>
          <a:blip r:embed="rId6"/>
          <a:stretch>
            <a:fillRect/>
          </a:stretch>
        </p:blipFill>
        <p:spPr>
          <a:xfrm>
            <a:off x="5054939" y="5774297"/>
            <a:ext cx="2677812" cy="540063"/>
          </a:xfrm>
          <a:prstGeom prst="rect">
            <a:avLst/>
          </a:prstGeom>
        </p:spPr>
      </p:pic>
      <p:grpSp>
        <p:nvGrpSpPr>
          <p:cNvPr id="19" name="Group 18" descr="Green and Red arrows to signify when a statistic is significantly higher or lower than the previous survey.">
            <a:extLst>
              <a:ext uri="{FF2B5EF4-FFF2-40B4-BE49-F238E27FC236}">
                <a16:creationId xmlns:a16="http://schemas.microsoft.com/office/drawing/2014/main" id="{72B4C283-6827-42D0-BE4E-0FE80D271298}"/>
              </a:ext>
            </a:extLst>
          </p:cNvPr>
          <p:cNvGrpSpPr/>
          <p:nvPr/>
        </p:nvGrpSpPr>
        <p:grpSpPr>
          <a:xfrm>
            <a:off x="8862704" y="5968311"/>
            <a:ext cx="3173599" cy="276999"/>
            <a:chOff x="520117" y="5798698"/>
            <a:chExt cx="3173599" cy="276999"/>
          </a:xfrm>
        </p:grpSpPr>
        <p:sp>
          <p:nvSpPr>
            <p:cNvPr id="21" name="Arrow: Down 20">
              <a:extLst>
                <a:ext uri="{FF2B5EF4-FFF2-40B4-BE49-F238E27FC236}">
                  <a16:creationId xmlns:a16="http://schemas.microsoft.com/office/drawing/2014/main" id="{8FCEE61B-5772-42CB-B69B-4C146592F790}"/>
                </a:ext>
              </a:extLst>
            </p:cNvPr>
            <p:cNvSpPr/>
            <p:nvPr/>
          </p:nvSpPr>
          <p:spPr>
            <a:xfrm rot="10800000">
              <a:off x="520117" y="5838560"/>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2" name="TextBox 21">
              <a:extLst>
                <a:ext uri="{FF2B5EF4-FFF2-40B4-BE49-F238E27FC236}">
                  <a16:creationId xmlns:a16="http://schemas.microsoft.com/office/drawing/2014/main" id="{E7C28993-D70F-41E6-8C05-E49F8E43C34B}"/>
                </a:ext>
              </a:extLst>
            </p:cNvPr>
            <p:cNvSpPr txBox="1"/>
            <p:nvPr/>
          </p:nvSpPr>
          <p:spPr>
            <a:xfrm>
              <a:off x="884934" y="5798698"/>
              <a:ext cx="2808782"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C5B5A"/>
                  </a:solidFill>
                  <a:effectLst/>
                  <a:uLnTx/>
                  <a:uFillTx/>
                  <a:latin typeface="Arial"/>
                  <a:ea typeface="+mn-ea"/>
                  <a:cs typeface="+mn-cs"/>
                </a:rPr>
                <a:t>Significantly higher/lower than January</a:t>
              </a:r>
            </a:p>
          </p:txBody>
        </p:sp>
      </p:grpSp>
      <p:sp>
        <p:nvSpPr>
          <p:cNvPr id="23" name="Arrow: Down 22">
            <a:extLst>
              <a:ext uri="{FF2B5EF4-FFF2-40B4-BE49-F238E27FC236}">
                <a16:creationId xmlns:a16="http://schemas.microsoft.com/office/drawing/2014/main" id="{84744869-DEE0-4660-89B0-228B1996252B}"/>
              </a:ext>
              <a:ext uri="{C183D7F6-B498-43B3-948B-1728B52AA6E4}">
                <adec:decorative xmlns:adec="http://schemas.microsoft.com/office/drawing/2017/decorative" val="1"/>
              </a:ext>
            </a:extLst>
          </p:cNvPr>
          <p:cNvSpPr/>
          <p:nvPr/>
        </p:nvSpPr>
        <p:spPr>
          <a:xfrm>
            <a:off x="9093297" y="6008172"/>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1" name="Footer Placeholder 4">
            <a:extLst>
              <a:ext uri="{FF2B5EF4-FFF2-40B4-BE49-F238E27FC236}">
                <a16:creationId xmlns:a16="http://schemas.microsoft.com/office/drawing/2014/main" id="{4CE35C92-2B85-4A92-A8E4-951AE7DE3D96}"/>
              </a:ext>
            </a:extLst>
          </p:cNvPr>
          <p:cNvSpPr txBox="1">
            <a:spLocks/>
          </p:cNvSpPr>
          <p:nvPr/>
        </p:nvSpPr>
        <p:spPr>
          <a:xfrm>
            <a:off x="443886" y="6336417"/>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B2. How true would you say the following statements are when applied to your household for the last 12 months?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Unweighted base: Survey 3, 1442; Survey 4, 1366; Survey 5, 1220; Survey 6, 1517 (Online respondents)</a:t>
            </a:r>
          </a:p>
        </p:txBody>
      </p:sp>
      <p:sp>
        <p:nvSpPr>
          <p:cNvPr id="32" name="Slide Number Placeholder 4">
            <a:extLst>
              <a:ext uri="{FF2B5EF4-FFF2-40B4-BE49-F238E27FC236}">
                <a16:creationId xmlns:a16="http://schemas.microsoft.com/office/drawing/2014/main" id="{CA89DE75-4B41-4945-9A6B-EFEBAF35C926}"/>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3270599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400049" y="197201"/>
            <a:ext cx="11496675" cy="805661"/>
          </a:xfrm>
        </p:spPr>
        <p:txBody>
          <a:bodyPr>
            <a:noAutofit/>
          </a:bodyPr>
          <a:lstStyle/>
          <a:p>
            <a:r>
              <a:rPr lang="en-GB" sz="1750" b="1" dirty="0"/>
              <a:t>The proportion of households having their</a:t>
            </a:r>
            <a:r>
              <a:rPr lang="en-GB" sz="1750" b="1" dirty="0">
                <a:solidFill>
                  <a:srgbClr val="009690"/>
                </a:solidFill>
              </a:rPr>
              <a:t> eating habits impacted in any way due to lack of money</a:t>
            </a:r>
            <a:r>
              <a:rPr lang="en-GB" sz="1750" b="1" dirty="0"/>
              <a:t> has remained stable since January, but with those </a:t>
            </a:r>
            <a:r>
              <a:rPr lang="en-GB" sz="1750" b="1" dirty="0">
                <a:solidFill>
                  <a:srgbClr val="009690"/>
                </a:solidFill>
              </a:rPr>
              <a:t>cutting the size or skipping their meals </a:t>
            </a:r>
            <a:r>
              <a:rPr lang="en-GB" sz="1750" b="1" dirty="0"/>
              <a:t>and those </a:t>
            </a:r>
            <a:r>
              <a:rPr lang="en-GB" sz="1750" b="1" dirty="0">
                <a:solidFill>
                  <a:srgbClr val="009690"/>
                </a:solidFill>
              </a:rPr>
              <a:t>eating less than they should </a:t>
            </a:r>
            <a:r>
              <a:rPr lang="en-GB" sz="1750" b="1" dirty="0"/>
              <a:t>rising slightly</a:t>
            </a:r>
          </a:p>
        </p:txBody>
      </p:sp>
      <p:sp>
        <p:nvSpPr>
          <p:cNvPr id="7" name="Text Placeholder 4">
            <a:extLst>
              <a:ext uri="{FF2B5EF4-FFF2-40B4-BE49-F238E27FC236}">
                <a16:creationId xmlns:a16="http://schemas.microsoft.com/office/drawing/2014/main" id="{DF0FD68D-CFEC-4BC0-8437-ADD75EF29134}"/>
              </a:ext>
            </a:extLst>
          </p:cNvPr>
          <p:cNvSpPr txBox="1">
            <a:spLocks/>
          </p:cNvSpPr>
          <p:nvPr/>
        </p:nvSpPr>
        <p:spPr>
          <a:xfrm>
            <a:off x="1491475" y="1174767"/>
            <a:ext cx="5799101" cy="339300"/>
          </a:xfrm>
          <a:prstGeom prst="rect">
            <a:avLst/>
          </a:prstGeom>
          <a:noFill/>
          <a:ln>
            <a:noFill/>
          </a:ln>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In the past twelve months, have you…? (% saying yes, me or someone in the household )</a:t>
            </a:r>
          </a:p>
        </p:txBody>
      </p:sp>
      <p:graphicFrame>
        <p:nvGraphicFramePr>
          <p:cNvPr id="18" name="Chart Placeholder 9" descr="Bar chart showing 30% ate less than they should because there wasn't enough food, and 32% have had to cut the size of meals in the last 12 months. 24% were hungry but didn't eat because there wasn't enough money, 19% lost weight due to lack of food, and 18% didn't eat for a whole day due to lack of money. ">
            <a:extLst>
              <a:ext uri="{FF2B5EF4-FFF2-40B4-BE49-F238E27FC236}">
                <a16:creationId xmlns:a16="http://schemas.microsoft.com/office/drawing/2014/main" id="{521A2A6F-342C-4E2D-84A2-66406D1CABF0}"/>
              </a:ext>
            </a:extLst>
          </p:cNvPr>
          <p:cNvGraphicFramePr>
            <a:graphicFrameLocks/>
          </p:cNvGraphicFramePr>
          <p:nvPr>
            <p:extLst>
              <p:ext uri="{D42A27DB-BD31-4B8C-83A1-F6EECF244321}">
                <p14:modId xmlns:p14="http://schemas.microsoft.com/office/powerpoint/2010/main" val="2417183993"/>
              </p:ext>
            </p:extLst>
          </p:nvPr>
        </p:nvGraphicFramePr>
        <p:xfrm>
          <a:off x="257849" y="1503707"/>
          <a:ext cx="7873278" cy="5173705"/>
        </p:xfrm>
        <a:graphic>
          <a:graphicData uri="http://schemas.openxmlformats.org/drawingml/2006/chart">
            <c:chart xmlns:c="http://schemas.openxmlformats.org/drawingml/2006/chart" xmlns:r="http://schemas.openxmlformats.org/officeDocument/2006/relationships" r:id="rId3"/>
          </a:graphicData>
        </a:graphic>
      </p:graphicFrame>
      <p:cxnSp>
        <p:nvCxnSpPr>
          <p:cNvPr id="22" name="Straight Arrow Connector 21">
            <a:extLst>
              <a:ext uri="{FF2B5EF4-FFF2-40B4-BE49-F238E27FC236}">
                <a16:creationId xmlns:a16="http://schemas.microsoft.com/office/drawing/2014/main" id="{3EF63315-15E7-4C61-AE0A-41D09CD1D706}"/>
              </a:ext>
              <a:ext uri="{C183D7F6-B498-43B3-948B-1728B52AA6E4}">
                <adec:decorative xmlns:adec="http://schemas.microsoft.com/office/drawing/2017/decorative" val="1"/>
              </a:ext>
            </a:extLst>
          </p:cNvPr>
          <p:cNvCxnSpPr>
            <a:cxnSpLocks/>
          </p:cNvCxnSpPr>
          <p:nvPr/>
        </p:nvCxnSpPr>
        <p:spPr>
          <a:xfrm>
            <a:off x="7037483" y="1963790"/>
            <a:ext cx="669773" cy="0"/>
          </a:xfrm>
          <a:prstGeom prst="straightConnector1">
            <a:avLst/>
          </a:prstGeom>
          <a:ln>
            <a:solidFill>
              <a:srgbClr val="009690"/>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714E409F-3FFC-490D-86BA-78B816A5E1DC}"/>
              </a:ext>
            </a:extLst>
          </p:cNvPr>
          <p:cNvSpPr/>
          <p:nvPr/>
        </p:nvSpPr>
        <p:spPr>
          <a:xfrm>
            <a:off x="7861667" y="1128074"/>
            <a:ext cx="3731918" cy="29629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Results are significantly higher among*:</a:t>
            </a:r>
          </a:p>
        </p:txBody>
      </p:sp>
      <p:cxnSp>
        <p:nvCxnSpPr>
          <p:cNvPr id="27" name="Straight Arrow Connector 26">
            <a:extLst>
              <a:ext uri="{FF2B5EF4-FFF2-40B4-BE49-F238E27FC236}">
                <a16:creationId xmlns:a16="http://schemas.microsoft.com/office/drawing/2014/main" id="{FD33E892-7E85-48DC-AE9A-F3D31E8B1FDA}"/>
              </a:ext>
              <a:ext uri="{C183D7F6-B498-43B3-948B-1728B52AA6E4}">
                <adec:decorative xmlns:adec="http://schemas.microsoft.com/office/drawing/2017/decorative" val="1"/>
              </a:ext>
            </a:extLst>
          </p:cNvPr>
          <p:cNvCxnSpPr>
            <a:cxnSpLocks/>
          </p:cNvCxnSpPr>
          <p:nvPr/>
        </p:nvCxnSpPr>
        <p:spPr>
          <a:xfrm>
            <a:off x="7037483" y="2894230"/>
            <a:ext cx="669773" cy="0"/>
          </a:xfrm>
          <a:prstGeom prst="straightConnector1">
            <a:avLst/>
          </a:prstGeom>
          <a:ln>
            <a:solidFill>
              <a:srgbClr val="00969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6CDD2C6E-99E8-4299-8252-9C64FF03B282}"/>
              </a:ext>
              <a:ext uri="{C183D7F6-B498-43B3-948B-1728B52AA6E4}">
                <adec:decorative xmlns:adec="http://schemas.microsoft.com/office/drawing/2017/decorative" val="1"/>
              </a:ext>
            </a:extLst>
          </p:cNvPr>
          <p:cNvCxnSpPr>
            <a:cxnSpLocks/>
          </p:cNvCxnSpPr>
          <p:nvPr/>
        </p:nvCxnSpPr>
        <p:spPr>
          <a:xfrm>
            <a:off x="7037483" y="3801398"/>
            <a:ext cx="669773" cy="0"/>
          </a:xfrm>
          <a:prstGeom prst="straightConnector1">
            <a:avLst/>
          </a:prstGeom>
          <a:ln>
            <a:solidFill>
              <a:srgbClr val="00969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BBA20FD0-C192-4EC4-B3ED-C4D74A5C4695}"/>
              </a:ext>
              <a:ext uri="{C183D7F6-B498-43B3-948B-1728B52AA6E4}">
                <adec:decorative xmlns:adec="http://schemas.microsoft.com/office/drawing/2017/decorative" val="1"/>
              </a:ext>
            </a:extLst>
          </p:cNvPr>
          <p:cNvCxnSpPr>
            <a:cxnSpLocks/>
          </p:cNvCxnSpPr>
          <p:nvPr/>
        </p:nvCxnSpPr>
        <p:spPr>
          <a:xfrm>
            <a:off x="7037483" y="4696694"/>
            <a:ext cx="669773" cy="0"/>
          </a:xfrm>
          <a:prstGeom prst="straightConnector1">
            <a:avLst/>
          </a:prstGeom>
          <a:ln>
            <a:solidFill>
              <a:srgbClr val="00969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descr="94% of those who have received their first dose say they are likely to receive their second dose&#10;">
            <a:extLst>
              <a:ext uri="{FF2B5EF4-FFF2-40B4-BE49-F238E27FC236}">
                <a16:creationId xmlns:a16="http://schemas.microsoft.com/office/drawing/2014/main" id="{701D8DA9-EA06-4FDA-AF39-6C621C04193D}"/>
              </a:ext>
            </a:extLst>
          </p:cNvPr>
          <p:cNvSpPr txBox="1"/>
          <p:nvPr/>
        </p:nvSpPr>
        <p:spPr>
          <a:xfrm>
            <a:off x="7982285" y="1455637"/>
            <a:ext cx="3823235"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5C5B5A"/>
                </a:solidFill>
                <a:effectLst/>
                <a:uLnTx/>
                <a:uFillTx/>
                <a:latin typeface="Arial"/>
                <a:ea typeface="+mn-ea"/>
                <a:cs typeface="+mn-cs"/>
              </a:rPr>
              <a:t>55% -</a:t>
            </a:r>
            <a:r>
              <a:rPr kumimoji="0" lang="en-GB" sz="1200" b="0" i="0" u="none" strike="noStrike" kern="1200" cap="none" spc="0" normalizeH="0" baseline="0" noProof="0">
                <a:ln>
                  <a:noFill/>
                </a:ln>
                <a:solidFill>
                  <a:srgbClr val="5C5B5A"/>
                </a:solidFill>
                <a:effectLst/>
                <a:uLnTx/>
                <a:uFillTx/>
                <a:latin typeface="Arial"/>
                <a:ea typeface="+mn-ea"/>
                <a:cs typeface="+mn-cs"/>
              </a:rPr>
              <a:t> </a:t>
            </a:r>
            <a:r>
              <a:rPr kumimoji="0" lang="en-GB" sz="1200" b="1" i="0" u="none" strike="noStrike" kern="1200" cap="none" spc="0" normalizeH="0" baseline="0" noProof="0">
                <a:ln>
                  <a:noFill/>
                </a:ln>
                <a:solidFill>
                  <a:srgbClr val="5C5B5A"/>
                </a:solidFill>
                <a:effectLst/>
                <a:uLnTx/>
                <a:uFillTx/>
                <a:latin typeface="Arial"/>
                <a:ea typeface="+mn-ea"/>
                <a:cs typeface="+mn-cs"/>
              </a:rPr>
              <a:t>16-24 year olds (n=401)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5C5B5A"/>
                </a:solidFill>
                <a:effectLst/>
                <a:uLnTx/>
                <a:uFillTx/>
                <a:latin typeface="Arial"/>
                <a:ea typeface="+mn-ea"/>
                <a:cs typeface="+mn-cs"/>
              </a:rPr>
              <a:t>51% - Parents of children under 5 years (n=511)</a:t>
            </a:r>
          </a:p>
          <a:p>
            <a:pPr>
              <a:defRPr/>
            </a:pPr>
            <a:r>
              <a:rPr kumimoji="0" lang="en-GB" sz="1200" b="1" i="0" u="none" strike="noStrike" kern="1200" cap="none" spc="0" normalizeH="0" baseline="0" noProof="0">
                <a:ln>
                  <a:noFill/>
                </a:ln>
                <a:solidFill>
                  <a:srgbClr val="5C5B5A"/>
                </a:solidFill>
                <a:effectLst/>
                <a:uLnTx/>
                <a:uFillTx/>
                <a:latin typeface="Arial"/>
                <a:ea typeface="+mn-ea"/>
                <a:cs typeface="+mn-cs"/>
              </a:rPr>
              <a:t>48% -</a:t>
            </a:r>
            <a:r>
              <a:rPr kumimoji="0" lang="en-GB" sz="1200" b="0" i="0" u="none" strike="noStrike" kern="1200" cap="none" spc="0" normalizeH="0" baseline="0" noProof="0">
                <a:ln>
                  <a:noFill/>
                </a:ln>
                <a:solidFill>
                  <a:srgbClr val="5C5B5A"/>
                </a:solidFill>
                <a:effectLst/>
                <a:uLnTx/>
                <a:uFillTx/>
                <a:latin typeface="Arial"/>
                <a:ea typeface="+mn-ea"/>
                <a:cs typeface="+mn-cs"/>
              </a:rPr>
              <a:t> </a:t>
            </a:r>
            <a:r>
              <a:rPr kumimoji="0" lang="en-GB" sz="1200" b="1" i="0" u="none" strike="noStrike" kern="1200" cap="none" spc="0" normalizeH="0" baseline="0" noProof="0">
                <a:ln>
                  <a:noFill/>
                </a:ln>
                <a:solidFill>
                  <a:srgbClr val="5C5B5A"/>
                </a:solidFill>
                <a:effectLst/>
                <a:uLnTx/>
                <a:uFillTx/>
                <a:latin typeface="Arial"/>
                <a:ea typeface="+mn-ea"/>
                <a:cs typeface="+mn-cs"/>
              </a:rPr>
              <a:t>Disabled people (n=1469)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5C5B5A"/>
                </a:solidFill>
                <a:effectLst/>
                <a:uLnTx/>
                <a:uFillTx/>
                <a:latin typeface="Arial"/>
                <a:ea typeface="+mn-ea"/>
                <a:cs typeface="+mn-cs"/>
              </a:rPr>
              <a:t>46% - Households within racially minoritised communities (n=595)</a:t>
            </a:r>
          </a:p>
        </p:txBody>
      </p:sp>
      <p:sp>
        <p:nvSpPr>
          <p:cNvPr id="25" name="TextBox 24" descr="94% of those who have received their first dose say they are likely to receive their second dose&#10;">
            <a:extLst>
              <a:ext uri="{FF2B5EF4-FFF2-40B4-BE49-F238E27FC236}">
                <a16:creationId xmlns:a16="http://schemas.microsoft.com/office/drawing/2014/main" id="{9D541BC4-440E-443E-8AB8-AB1A4C7EE881}"/>
              </a:ext>
            </a:extLst>
          </p:cNvPr>
          <p:cNvSpPr txBox="1"/>
          <p:nvPr/>
        </p:nvSpPr>
        <p:spPr>
          <a:xfrm>
            <a:off x="7969201" y="2389710"/>
            <a:ext cx="4060873"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5C5B5A"/>
                </a:solidFill>
                <a:effectLst/>
                <a:uLnTx/>
                <a:uFillTx/>
                <a:latin typeface="Arial"/>
                <a:ea typeface="+mn-ea"/>
                <a:cs typeface="+mn-cs"/>
              </a:rPr>
              <a:t>56% -</a:t>
            </a:r>
            <a:r>
              <a:rPr kumimoji="0" lang="en-GB" sz="1200" b="0" i="0" u="none" strike="noStrike" kern="1200" cap="none" spc="0" normalizeH="0" baseline="0" noProof="0">
                <a:ln>
                  <a:noFill/>
                </a:ln>
                <a:solidFill>
                  <a:srgbClr val="5C5B5A"/>
                </a:solidFill>
                <a:effectLst/>
                <a:uLnTx/>
                <a:uFillTx/>
                <a:latin typeface="Arial"/>
                <a:ea typeface="+mn-ea"/>
                <a:cs typeface="+mn-cs"/>
              </a:rPr>
              <a:t> </a:t>
            </a:r>
            <a:r>
              <a:rPr kumimoji="0" lang="en-GB" sz="1200" b="1" i="0" u="none" strike="noStrike" kern="1200" cap="none" spc="0" normalizeH="0" baseline="0" noProof="0">
                <a:ln>
                  <a:noFill/>
                </a:ln>
                <a:solidFill>
                  <a:srgbClr val="5C5B5A"/>
                </a:solidFill>
                <a:effectLst/>
                <a:uLnTx/>
                <a:uFillTx/>
                <a:latin typeface="Arial"/>
                <a:ea typeface="+mn-ea"/>
                <a:cs typeface="+mn-cs"/>
              </a:rPr>
              <a:t>16-24 year olds (n=401)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5C5B5A"/>
                </a:solidFill>
                <a:effectLst/>
                <a:uLnTx/>
                <a:uFillTx/>
                <a:latin typeface="Arial"/>
                <a:ea typeface="+mn-ea"/>
                <a:cs typeface="+mn-cs"/>
              </a:rPr>
              <a:t>54% - Parents of children under 5 years (n=511)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5C5B5A"/>
                </a:solidFill>
                <a:effectLst/>
                <a:uLnTx/>
                <a:uFillTx/>
                <a:latin typeface="Arial"/>
                <a:ea typeface="+mn-ea"/>
                <a:cs typeface="+mn-cs"/>
              </a:rPr>
              <a:t>51% -</a:t>
            </a:r>
            <a:r>
              <a:rPr kumimoji="0" lang="en-GB" sz="1200" b="0" i="0" u="none" strike="noStrike" kern="1200" cap="none" spc="0" normalizeH="0" baseline="0" noProof="0">
                <a:ln>
                  <a:noFill/>
                </a:ln>
                <a:solidFill>
                  <a:srgbClr val="5C5B5A"/>
                </a:solidFill>
                <a:effectLst/>
                <a:uLnTx/>
                <a:uFillTx/>
                <a:latin typeface="Arial"/>
                <a:ea typeface="+mn-ea"/>
                <a:cs typeface="+mn-cs"/>
              </a:rPr>
              <a:t> </a:t>
            </a:r>
            <a:r>
              <a:rPr kumimoji="0" lang="en-GB" sz="1200" b="1" i="0" u="none" strike="noStrike" kern="1200" cap="none" spc="0" normalizeH="0" baseline="0" noProof="0">
                <a:ln>
                  <a:noFill/>
                </a:ln>
                <a:solidFill>
                  <a:srgbClr val="5C5B5A"/>
                </a:solidFill>
                <a:effectLst/>
                <a:uLnTx/>
                <a:uFillTx/>
                <a:latin typeface="Arial"/>
                <a:ea typeface="+mn-ea"/>
                <a:cs typeface="+mn-cs"/>
              </a:rPr>
              <a:t>Disabled people (n=1469)</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srgbClr val="5C5B5A"/>
                </a:solidFill>
                <a:latin typeface="Arial"/>
              </a:rPr>
              <a:t>48</a:t>
            </a:r>
            <a:r>
              <a:rPr kumimoji="0" lang="en-GB" sz="1200" b="1" i="0" u="none" strike="noStrike" kern="1200" cap="none" spc="0" normalizeH="0" baseline="0" noProof="0">
                <a:ln>
                  <a:noFill/>
                </a:ln>
                <a:solidFill>
                  <a:srgbClr val="5C5B5A"/>
                </a:solidFill>
                <a:effectLst/>
                <a:uLnTx/>
                <a:uFillTx/>
                <a:latin typeface="Arial"/>
                <a:ea typeface="+mn-ea"/>
                <a:cs typeface="+mn-cs"/>
              </a:rPr>
              <a:t>% - Households within racially minoritised communities (n=595)</a:t>
            </a:r>
          </a:p>
        </p:txBody>
      </p:sp>
      <p:sp>
        <p:nvSpPr>
          <p:cNvPr id="28" name="TextBox 27" descr="94% of those who have received their first dose say they are likely to receive their second dose&#10;">
            <a:extLst>
              <a:ext uri="{FF2B5EF4-FFF2-40B4-BE49-F238E27FC236}">
                <a16:creationId xmlns:a16="http://schemas.microsoft.com/office/drawing/2014/main" id="{999D1F8B-FD00-4F21-BCBD-812652F3805A}"/>
              </a:ext>
            </a:extLst>
          </p:cNvPr>
          <p:cNvSpPr txBox="1"/>
          <p:nvPr/>
        </p:nvSpPr>
        <p:spPr>
          <a:xfrm>
            <a:off x="7969202" y="3302009"/>
            <a:ext cx="4060873"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5C5B5A"/>
                </a:solidFill>
                <a:effectLst/>
                <a:uLnTx/>
                <a:uFillTx/>
                <a:latin typeface="Arial"/>
                <a:ea typeface="+mn-ea"/>
                <a:cs typeface="+mn-cs"/>
              </a:rPr>
              <a:t>51% - 16-24 year olds (n=401)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5C5B5A"/>
                </a:solidFill>
                <a:effectLst/>
                <a:uLnTx/>
                <a:uFillTx/>
                <a:latin typeface="Arial"/>
                <a:ea typeface="+mn-ea"/>
                <a:cs typeface="+mn-cs"/>
              </a:rPr>
              <a:t>44% - Parents of children under 5 years (n=511)</a:t>
            </a:r>
          </a:p>
          <a:p>
            <a:pPr>
              <a:defRPr/>
            </a:pPr>
            <a:r>
              <a:rPr kumimoji="0" lang="en-GB" sz="1200" b="1" i="0" u="none" strike="noStrike" kern="1200" cap="none" spc="0" normalizeH="0" baseline="0" noProof="0">
                <a:ln>
                  <a:noFill/>
                </a:ln>
                <a:solidFill>
                  <a:srgbClr val="5C5B5A"/>
                </a:solidFill>
                <a:effectLst/>
                <a:uLnTx/>
                <a:uFillTx/>
                <a:latin typeface="Arial"/>
                <a:ea typeface="+mn-ea"/>
                <a:cs typeface="+mn-cs"/>
              </a:rPr>
              <a:t>40% - Disabled people (n=1469)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5C5B5A"/>
                </a:solidFill>
                <a:effectLst/>
                <a:uLnTx/>
                <a:uFillTx/>
                <a:latin typeface="Arial"/>
                <a:ea typeface="+mn-ea"/>
                <a:cs typeface="+mn-cs"/>
              </a:rPr>
              <a:t>38% - Households within racially minoritised communities (n=595)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srgbClr val="5C5B5A"/>
              </a:solidFill>
              <a:effectLst/>
              <a:uLnTx/>
              <a:uFillTx/>
              <a:latin typeface="Arial"/>
              <a:ea typeface="+mn-ea"/>
              <a:cs typeface="+mn-cs"/>
            </a:endParaRPr>
          </a:p>
        </p:txBody>
      </p:sp>
      <p:sp>
        <p:nvSpPr>
          <p:cNvPr id="30" name="TextBox 29" descr="94% of those who have received their first dose say they are likely to receive their second dose&#10;">
            <a:extLst>
              <a:ext uri="{FF2B5EF4-FFF2-40B4-BE49-F238E27FC236}">
                <a16:creationId xmlns:a16="http://schemas.microsoft.com/office/drawing/2014/main" id="{E907B506-11F3-449F-8AA6-CC23870EFE37}"/>
              </a:ext>
            </a:extLst>
          </p:cNvPr>
          <p:cNvSpPr txBox="1"/>
          <p:nvPr/>
        </p:nvSpPr>
        <p:spPr>
          <a:xfrm>
            <a:off x="7969202" y="4293722"/>
            <a:ext cx="4060873" cy="830997"/>
          </a:xfrm>
          <a:prstGeom prst="rect">
            <a:avLst/>
          </a:prstGeom>
          <a:noFill/>
        </p:spPr>
        <p:txBody>
          <a:bodyPr wrap="square" rtlCol="0">
            <a:spAutoFit/>
          </a:bodyPr>
          <a:lstStyle/>
          <a:p>
            <a:pPr>
              <a:defRPr/>
            </a:pPr>
            <a:r>
              <a:rPr kumimoji="0" lang="en-GB" sz="1200" b="1" i="0" u="none" strike="noStrike" kern="1200" cap="none" spc="0" normalizeH="0" baseline="0" noProof="0">
                <a:ln>
                  <a:noFill/>
                </a:ln>
                <a:solidFill>
                  <a:srgbClr val="5C5B5A"/>
                </a:solidFill>
                <a:effectLst/>
                <a:uLnTx/>
                <a:uFillTx/>
                <a:latin typeface="Arial"/>
                <a:ea typeface="+mn-ea"/>
                <a:cs typeface="+mn-cs"/>
              </a:rPr>
              <a:t>45% - 16-24 year olds (n=401) </a:t>
            </a:r>
          </a:p>
          <a:p>
            <a:pPr>
              <a:defRPr/>
            </a:pPr>
            <a:r>
              <a:rPr kumimoji="0" lang="en-GB" sz="1200" b="1" i="0" u="none" strike="noStrike" kern="1200" cap="none" spc="0" normalizeH="0" baseline="0" noProof="0">
                <a:ln>
                  <a:noFill/>
                </a:ln>
                <a:solidFill>
                  <a:srgbClr val="5C5B5A"/>
                </a:solidFill>
                <a:effectLst/>
                <a:uLnTx/>
                <a:uFillTx/>
                <a:latin typeface="Arial"/>
                <a:ea typeface="+mn-ea"/>
                <a:cs typeface="+mn-cs"/>
              </a:rPr>
              <a:t>36% - Disabled people (n=1469)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5C5B5A"/>
                </a:solidFill>
                <a:effectLst/>
                <a:uLnTx/>
                <a:uFillTx/>
                <a:latin typeface="Arial"/>
                <a:ea typeface="+mn-ea"/>
                <a:cs typeface="+mn-cs"/>
              </a:rPr>
              <a:t>34% - Those with caring responsibilities (n=756)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5C5B5A"/>
                </a:solidFill>
                <a:effectLst/>
                <a:uLnTx/>
                <a:uFillTx/>
                <a:latin typeface="Arial"/>
                <a:ea typeface="+mn-ea"/>
                <a:cs typeface="+mn-cs"/>
              </a:rPr>
              <a:t>34% - Parents of children under 5 years (n=511)</a:t>
            </a:r>
          </a:p>
        </p:txBody>
      </p:sp>
      <p:sp>
        <p:nvSpPr>
          <p:cNvPr id="32" name="TextBox 31" descr="94% of those who have received their first dose say they are likely to receive their second dose&#10;">
            <a:extLst>
              <a:ext uri="{FF2B5EF4-FFF2-40B4-BE49-F238E27FC236}">
                <a16:creationId xmlns:a16="http://schemas.microsoft.com/office/drawing/2014/main" id="{D5503128-FD55-47FD-B4E9-80D0684776E5}"/>
              </a:ext>
            </a:extLst>
          </p:cNvPr>
          <p:cNvSpPr txBox="1"/>
          <p:nvPr/>
        </p:nvSpPr>
        <p:spPr>
          <a:xfrm>
            <a:off x="7969202" y="5213810"/>
            <a:ext cx="4060873"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5C5B5A"/>
                </a:solidFill>
                <a:effectLst/>
                <a:uLnTx/>
                <a:uFillTx/>
                <a:latin typeface="Arial"/>
                <a:ea typeface="+mn-ea"/>
                <a:cs typeface="+mn-cs"/>
              </a:rPr>
              <a:t>42% - 16-24 year olds (n=401)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5C5B5A"/>
                </a:solidFill>
                <a:effectLst/>
                <a:uLnTx/>
                <a:uFillTx/>
                <a:latin typeface="Arial"/>
                <a:ea typeface="+mn-ea"/>
                <a:cs typeface="+mn-cs"/>
              </a:rPr>
              <a:t>36% - Parents of children under 5 years (n=511)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5C5B5A"/>
                </a:solidFill>
                <a:effectLst/>
                <a:uLnTx/>
                <a:uFillTx/>
                <a:latin typeface="Arial"/>
                <a:ea typeface="+mn-ea"/>
                <a:cs typeface="+mn-cs"/>
              </a:rPr>
              <a:t>35% - Disabled people (n=1469)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5C5B5A"/>
                </a:solidFill>
                <a:effectLst/>
                <a:uLnTx/>
                <a:uFillTx/>
                <a:latin typeface="Arial"/>
                <a:ea typeface="+mn-ea"/>
                <a:cs typeface="+mn-cs"/>
              </a:rPr>
              <a:t>35% - Those with caring responsibilities (n=756)</a:t>
            </a:r>
          </a:p>
        </p:txBody>
      </p:sp>
      <p:cxnSp>
        <p:nvCxnSpPr>
          <p:cNvPr id="33" name="Straight Arrow Connector 32">
            <a:extLst>
              <a:ext uri="{FF2B5EF4-FFF2-40B4-BE49-F238E27FC236}">
                <a16:creationId xmlns:a16="http://schemas.microsoft.com/office/drawing/2014/main" id="{528D5C50-25EE-4584-B3A3-617E8EF4183A}"/>
              </a:ext>
              <a:ext uri="{C183D7F6-B498-43B3-948B-1728B52AA6E4}">
                <adec:decorative xmlns:adec="http://schemas.microsoft.com/office/drawing/2017/decorative" val="1"/>
              </a:ext>
            </a:extLst>
          </p:cNvPr>
          <p:cNvCxnSpPr>
            <a:cxnSpLocks/>
          </p:cNvCxnSpPr>
          <p:nvPr/>
        </p:nvCxnSpPr>
        <p:spPr>
          <a:xfrm>
            <a:off x="7037483" y="5610981"/>
            <a:ext cx="669773" cy="0"/>
          </a:xfrm>
          <a:prstGeom prst="straightConnector1">
            <a:avLst/>
          </a:prstGeom>
          <a:ln>
            <a:solidFill>
              <a:srgbClr val="009690"/>
            </a:solidFill>
            <a:tailEnd type="triangle"/>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9226A7B8-401B-4C1D-BC9A-5F59C9E7C65E}"/>
              </a:ext>
              <a:ext uri="{C183D7F6-B498-43B3-948B-1728B52AA6E4}">
                <adec:decorative xmlns:adec="http://schemas.microsoft.com/office/drawing/2017/decorative" val="1"/>
              </a:ext>
            </a:extLst>
          </p:cNvPr>
          <p:cNvCxnSpPr>
            <a:cxnSpLocks/>
          </p:cNvCxnSpPr>
          <p:nvPr/>
        </p:nvCxnSpPr>
        <p:spPr>
          <a:xfrm>
            <a:off x="257849" y="2406488"/>
            <a:ext cx="11335736" cy="7340"/>
          </a:xfrm>
          <a:prstGeom prst="line">
            <a:avLst/>
          </a:prstGeom>
          <a:ln>
            <a:solidFill>
              <a:schemeClr val="bg2">
                <a:lumMod val="6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D7916C5-0A89-46BD-9B7E-EDEA1E4D98A9}"/>
              </a:ext>
              <a:ext uri="{C183D7F6-B498-43B3-948B-1728B52AA6E4}">
                <adec:decorative xmlns:adec="http://schemas.microsoft.com/office/drawing/2017/decorative" val="1"/>
              </a:ext>
            </a:extLst>
          </p:cNvPr>
          <p:cNvCxnSpPr>
            <a:cxnSpLocks/>
          </p:cNvCxnSpPr>
          <p:nvPr/>
        </p:nvCxnSpPr>
        <p:spPr>
          <a:xfrm>
            <a:off x="257849" y="3348898"/>
            <a:ext cx="11335736" cy="0"/>
          </a:xfrm>
          <a:prstGeom prst="line">
            <a:avLst/>
          </a:prstGeom>
          <a:ln>
            <a:solidFill>
              <a:schemeClr val="bg2">
                <a:lumMod val="6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9765A82-FDBF-4DFF-AD3A-6463BFAA5901}"/>
              </a:ext>
              <a:ext uri="{C183D7F6-B498-43B3-948B-1728B52AA6E4}">
                <adec:decorative xmlns:adec="http://schemas.microsoft.com/office/drawing/2017/decorative" val="1"/>
              </a:ext>
            </a:extLst>
          </p:cNvPr>
          <p:cNvCxnSpPr>
            <a:cxnSpLocks/>
          </p:cNvCxnSpPr>
          <p:nvPr/>
        </p:nvCxnSpPr>
        <p:spPr>
          <a:xfrm>
            <a:off x="257849" y="4254173"/>
            <a:ext cx="11335736" cy="0"/>
          </a:xfrm>
          <a:prstGeom prst="line">
            <a:avLst/>
          </a:prstGeom>
          <a:ln>
            <a:solidFill>
              <a:schemeClr val="bg2">
                <a:lumMod val="6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7D8AAB1-5C06-43DC-93C1-F4157AA5D9D1}"/>
              </a:ext>
              <a:ext uri="{C183D7F6-B498-43B3-948B-1728B52AA6E4}">
                <adec:decorative xmlns:adec="http://schemas.microsoft.com/office/drawing/2017/decorative" val="1"/>
              </a:ext>
            </a:extLst>
          </p:cNvPr>
          <p:cNvCxnSpPr>
            <a:cxnSpLocks/>
          </p:cNvCxnSpPr>
          <p:nvPr/>
        </p:nvCxnSpPr>
        <p:spPr>
          <a:xfrm>
            <a:off x="257849" y="5151667"/>
            <a:ext cx="11335736" cy="10259"/>
          </a:xfrm>
          <a:prstGeom prst="line">
            <a:avLst/>
          </a:prstGeom>
          <a:ln>
            <a:solidFill>
              <a:schemeClr val="bg2">
                <a:lumMod val="65000"/>
              </a:schemeClr>
            </a:solidFill>
          </a:ln>
        </p:spPr>
        <p:style>
          <a:lnRef idx="1">
            <a:schemeClr val="accent1"/>
          </a:lnRef>
          <a:fillRef idx="0">
            <a:schemeClr val="accent1"/>
          </a:fillRef>
          <a:effectRef idx="0">
            <a:schemeClr val="accent1"/>
          </a:effectRef>
          <a:fontRef idx="minor">
            <a:schemeClr val="tx1"/>
          </a:fontRef>
        </p:style>
      </p:cxnSp>
      <p:grpSp>
        <p:nvGrpSpPr>
          <p:cNvPr id="24" name="Group 23" descr="Green and Red arrows to signify when a statistic is significantly higher or lower than the previous survey.">
            <a:extLst>
              <a:ext uri="{FF2B5EF4-FFF2-40B4-BE49-F238E27FC236}">
                <a16:creationId xmlns:a16="http://schemas.microsoft.com/office/drawing/2014/main" id="{966288BE-0AE7-46E8-873C-37DA61C1B8AB}"/>
              </a:ext>
            </a:extLst>
          </p:cNvPr>
          <p:cNvGrpSpPr/>
          <p:nvPr/>
        </p:nvGrpSpPr>
        <p:grpSpPr>
          <a:xfrm>
            <a:off x="530845" y="6033157"/>
            <a:ext cx="3335502" cy="276999"/>
            <a:chOff x="520117" y="5798698"/>
            <a:chExt cx="3335502" cy="276999"/>
          </a:xfrm>
        </p:grpSpPr>
        <p:sp>
          <p:nvSpPr>
            <p:cNvPr id="26" name="Arrow: Down 25">
              <a:extLst>
                <a:ext uri="{FF2B5EF4-FFF2-40B4-BE49-F238E27FC236}">
                  <a16:creationId xmlns:a16="http://schemas.microsoft.com/office/drawing/2014/main" id="{14B4864C-7681-4B48-BEBF-0F731A5812CF}"/>
                </a:ext>
              </a:extLst>
            </p:cNvPr>
            <p:cNvSpPr/>
            <p:nvPr/>
          </p:nvSpPr>
          <p:spPr>
            <a:xfrm rot="10800000">
              <a:off x="520117" y="5838560"/>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7" name="TextBox 36">
              <a:extLst>
                <a:ext uri="{FF2B5EF4-FFF2-40B4-BE49-F238E27FC236}">
                  <a16:creationId xmlns:a16="http://schemas.microsoft.com/office/drawing/2014/main" id="{675800C0-D549-4F56-A677-D8E595521910}"/>
                </a:ext>
              </a:extLst>
            </p:cNvPr>
            <p:cNvSpPr txBox="1"/>
            <p:nvPr/>
          </p:nvSpPr>
          <p:spPr>
            <a:xfrm>
              <a:off x="884934" y="5798698"/>
              <a:ext cx="2970685"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Significantly higher/lower than December</a:t>
              </a:r>
            </a:p>
          </p:txBody>
        </p:sp>
      </p:grpSp>
      <p:sp>
        <p:nvSpPr>
          <p:cNvPr id="38" name="Arrow: Down 37">
            <a:extLst>
              <a:ext uri="{FF2B5EF4-FFF2-40B4-BE49-F238E27FC236}">
                <a16:creationId xmlns:a16="http://schemas.microsoft.com/office/drawing/2014/main" id="{85D8D88C-A47A-4716-BAA5-8615E53AC1EB}"/>
              </a:ext>
              <a:ext uri="{C183D7F6-B498-43B3-948B-1728B52AA6E4}">
                <adec:decorative xmlns:adec="http://schemas.microsoft.com/office/drawing/2017/decorative" val="1"/>
              </a:ext>
            </a:extLst>
          </p:cNvPr>
          <p:cNvSpPr/>
          <p:nvPr/>
        </p:nvSpPr>
        <p:spPr>
          <a:xfrm>
            <a:off x="761438" y="6073018"/>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9" name="TextBox 38">
            <a:extLst>
              <a:ext uri="{FF2B5EF4-FFF2-40B4-BE49-F238E27FC236}">
                <a16:creationId xmlns:a16="http://schemas.microsoft.com/office/drawing/2014/main" id="{5852D9DE-DFB8-4AED-A6F0-A2CF85DA9938}"/>
              </a:ext>
            </a:extLst>
          </p:cNvPr>
          <p:cNvSpPr txBox="1"/>
          <p:nvPr/>
        </p:nvSpPr>
        <p:spPr>
          <a:xfrm>
            <a:off x="7969201" y="6033145"/>
            <a:ext cx="3691955"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 * Subgroup analysis uses merged data from S3-6</a:t>
            </a:r>
            <a:endParaRPr kumimoji="0" lang="en-GB" sz="1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 name="Footer Placeholder 4">
            <a:extLst>
              <a:ext uri="{FF2B5EF4-FFF2-40B4-BE49-F238E27FC236}">
                <a16:creationId xmlns:a16="http://schemas.microsoft.com/office/drawing/2014/main" id="{4CE35C92-2B85-4A92-A8E4-951AE7DE3D96}"/>
              </a:ext>
            </a:extLst>
          </p:cNvPr>
          <p:cNvSpPr txBox="1">
            <a:spLocks/>
          </p:cNvSpPr>
          <p:nvPr/>
        </p:nvSpPr>
        <p:spPr>
          <a:xfrm>
            <a:off x="149387" y="6348527"/>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B3. In the past 12 months have any of the following happened to you or someone else in your household? Unweighted base: Survey 1+2, 2340; Survey 3, 1442; Survey 4, 1366; Survey 5, 1220; Survey 6, 1517 (Online respondents)	Those with caring responsibilities denotes adults who care for an adult </a:t>
            </a:r>
            <a:r>
              <a:rPr kumimoji="0" lang="en-GB" sz="1000" b="0" i="0" u="none" strike="noStrike" kern="1200" cap="none" spc="0" normalizeH="0" baseline="0" noProof="0" err="1">
                <a:ln>
                  <a:noFill/>
                </a:ln>
                <a:solidFill>
                  <a:srgbClr val="FFFFFF">
                    <a:lumMod val="50000"/>
                  </a:srgbClr>
                </a:solidFill>
                <a:effectLst/>
                <a:uLnTx/>
                <a:uFillTx/>
                <a:latin typeface="Arial"/>
                <a:ea typeface="+mn-ea"/>
                <a:cs typeface="Arial" panose="020B0604020202020204" pitchFamily="34" charset="0"/>
              </a:rPr>
              <a:t>famil</a:t>
            </a:r>
            <a:r>
              <a:rPr lang="en-GB" sz="1000">
                <a:solidFill>
                  <a:srgbClr val="FFFFFF">
                    <a:lumMod val="50000"/>
                  </a:srgbClr>
                </a:solidFill>
                <a:latin typeface="Arial"/>
                <a:cs typeface="Arial" panose="020B0604020202020204" pitchFamily="34" charset="0"/>
              </a:rPr>
              <a:t>y member or friend</a:t>
            </a:r>
            <a:endPar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endParaRPr>
          </a:p>
        </p:txBody>
      </p:sp>
      <p:sp>
        <p:nvSpPr>
          <p:cNvPr id="45" name="Slide Number Placeholder 4">
            <a:extLst>
              <a:ext uri="{FF2B5EF4-FFF2-40B4-BE49-F238E27FC236}">
                <a16:creationId xmlns:a16="http://schemas.microsoft.com/office/drawing/2014/main" id="{6A8CA90A-413C-4A0B-BCBE-13829DFEF393}"/>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0433153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359948" y="268795"/>
            <a:ext cx="10940019" cy="586800"/>
          </a:xfrm>
        </p:spPr>
        <p:txBody>
          <a:bodyPr>
            <a:noAutofit/>
          </a:bodyPr>
          <a:lstStyle/>
          <a:p>
            <a:r>
              <a:rPr lang="en-GB" sz="1800" b="1" dirty="0"/>
              <a:t>A third of respondents who are </a:t>
            </a:r>
            <a:r>
              <a:rPr lang="en-GB" sz="1800" b="1" dirty="0">
                <a:solidFill>
                  <a:srgbClr val="009690"/>
                </a:solidFill>
              </a:rPr>
              <a:t>not eating for a whole day </a:t>
            </a:r>
            <a:r>
              <a:rPr lang="en-GB" sz="1800" b="1" dirty="0"/>
              <a:t>(33%) continue to have to do this every month. Almost 1 in 3 (32%) respondents who are </a:t>
            </a:r>
            <a:r>
              <a:rPr lang="en-GB" sz="1800" b="1" dirty="0">
                <a:solidFill>
                  <a:srgbClr val="009690"/>
                </a:solidFill>
              </a:rPr>
              <a:t>cutting the size of meals </a:t>
            </a:r>
            <a:r>
              <a:rPr lang="en-GB" sz="1800" b="1" dirty="0"/>
              <a:t>also continue to have to do this every month</a:t>
            </a:r>
          </a:p>
        </p:txBody>
      </p:sp>
      <p:sp>
        <p:nvSpPr>
          <p:cNvPr id="7" name="Text Placeholder 4">
            <a:extLst>
              <a:ext uri="{FF2B5EF4-FFF2-40B4-BE49-F238E27FC236}">
                <a16:creationId xmlns:a16="http://schemas.microsoft.com/office/drawing/2014/main" id="{DF0FD68D-CFEC-4BC0-8437-ADD75EF29134}"/>
              </a:ext>
            </a:extLst>
          </p:cNvPr>
          <p:cNvSpPr txBox="1">
            <a:spLocks/>
          </p:cNvSpPr>
          <p:nvPr/>
        </p:nvSpPr>
        <p:spPr>
          <a:xfrm>
            <a:off x="2493269" y="1185175"/>
            <a:ext cx="7180976" cy="387556"/>
          </a:xfrm>
          <a:prstGeom prst="rect">
            <a:avLst/>
          </a:prstGeom>
          <a:noFill/>
          <a:ln>
            <a:noFill/>
          </a:ln>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Of those who have cut the size of meals, or not eaten for a whole day, how often in the last twelve months, have you…?</a:t>
            </a:r>
          </a:p>
        </p:txBody>
      </p:sp>
      <p:sp>
        <p:nvSpPr>
          <p:cNvPr id="2" name="TextBox 1">
            <a:extLst>
              <a:ext uri="{FF2B5EF4-FFF2-40B4-BE49-F238E27FC236}">
                <a16:creationId xmlns:a16="http://schemas.microsoft.com/office/drawing/2014/main" id="{89249D05-2749-49AE-9855-929248DCCF45}"/>
              </a:ext>
            </a:extLst>
          </p:cNvPr>
          <p:cNvSpPr txBox="1"/>
          <p:nvPr/>
        </p:nvSpPr>
        <p:spPr>
          <a:xfrm>
            <a:off x="63848" y="1557034"/>
            <a:ext cx="379782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 cut the size of your meals or skip meals because there wasn’t enough money for food?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a:t>
            </a:r>
            <a:r>
              <a:rPr lang="en-GB" sz="1200">
                <a:solidFill>
                  <a:srgbClr val="5C5B5A"/>
                </a:solidFill>
                <a:latin typeface="Arial"/>
              </a:rPr>
              <a:t>27</a:t>
            </a:r>
            <a:r>
              <a:rPr kumimoji="0" lang="en-GB" sz="1200" b="0" i="0" u="none" strike="noStrike" kern="1200" cap="none" spc="0" normalizeH="0" baseline="0" noProof="0">
                <a:ln>
                  <a:noFill/>
                </a:ln>
                <a:solidFill>
                  <a:srgbClr val="5C5B5A"/>
                </a:solidFill>
                <a:effectLst/>
                <a:uLnTx/>
                <a:uFillTx/>
                <a:latin typeface="Arial"/>
                <a:ea typeface="+mn-ea"/>
                <a:cs typeface="+mn-cs"/>
              </a:rPr>
              <a:t>% of respondents, n=</a:t>
            </a:r>
            <a:r>
              <a:rPr lang="en-GB" sz="1200">
                <a:solidFill>
                  <a:srgbClr val="5C5B5A"/>
                </a:solidFill>
                <a:latin typeface="Arial"/>
              </a:rPr>
              <a:t>413</a:t>
            </a:r>
            <a:r>
              <a:rPr kumimoji="0" lang="en-GB" sz="1200" b="0" i="0" u="none" strike="noStrike" kern="1200" cap="none" spc="0" normalizeH="0" baseline="0" noProof="0">
                <a:ln>
                  <a:noFill/>
                </a:ln>
                <a:solidFill>
                  <a:srgbClr val="5C5B5A"/>
                </a:solidFill>
                <a:effectLst/>
                <a:uLnTx/>
                <a:uFillTx/>
                <a:latin typeface="Arial"/>
                <a:ea typeface="+mn-ea"/>
                <a:cs typeface="+mn-cs"/>
              </a:rPr>
              <a:t>)</a:t>
            </a:r>
          </a:p>
        </p:txBody>
      </p:sp>
      <p:graphicFrame>
        <p:nvGraphicFramePr>
          <p:cNvPr id="18" name="Chart Placeholder 9" descr="Bar chart showing that of those who have cut the size of their meals, 33% have had to do this every month compared to 29% in December.">
            <a:extLst>
              <a:ext uri="{FF2B5EF4-FFF2-40B4-BE49-F238E27FC236}">
                <a16:creationId xmlns:a16="http://schemas.microsoft.com/office/drawing/2014/main" id="{1D931CBA-7C05-4136-B405-9C7E3D605AE5}"/>
              </a:ext>
            </a:extLst>
          </p:cNvPr>
          <p:cNvGraphicFramePr>
            <a:graphicFrameLocks/>
          </p:cNvGraphicFramePr>
          <p:nvPr>
            <p:extLst>
              <p:ext uri="{D42A27DB-BD31-4B8C-83A1-F6EECF244321}">
                <p14:modId xmlns:p14="http://schemas.microsoft.com/office/powerpoint/2010/main" val="3440802447"/>
              </p:ext>
            </p:extLst>
          </p:nvPr>
        </p:nvGraphicFramePr>
        <p:xfrm>
          <a:off x="187266" y="2198241"/>
          <a:ext cx="3757755" cy="3966517"/>
        </p:xfrm>
        <a:graphic>
          <a:graphicData uri="http://schemas.openxmlformats.org/drawingml/2006/chart">
            <c:chart xmlns:c="http://schemas.openxmlformats.org/drawingml/2006/chart" xmlns:r="http://schemas.openxmlformats.org/officeDocument/2006/relationships" r:id="rId3"/>
          </a:graphicData>
        </a:graphic>
      </p:graphicFrame>
      <p:sp>
        <p:nvSpPr>
          <p:cNvPr id="9" name="Arrow: Down 8">
            <a:extLst>
              <a:ext uri="{FF2B5EF4-FFF2-40B4-BE49-F238E27FC236}">
                <a16:creationId xmlns:a16="http://schemas.microsoft.com/office/drawing/2014/main" id="{E7507205-C5DD-BE41-08AA-2B5934FCA1A1}"/>
              </a:ext>
              <a:ext uri="{C183D7F6-B498-43B3-948B-1728B52AA6E4}">
                <adec:decorative xmlns:adec="http://schemas.microsoft.com/office/drawing/2017/decorative" val="1"/>
              </a:ext>
            </a:extLst>
          </p:cNvPr>
          <p:cNvSpPr/>
          <p:nvPr/>
        </p:nvSpPr>
        <p:spPr>
          <a:xfrm>
            <a:off x="2596267" y="2645829"/>
            <a:ext cx="118436" cy="183046"/>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5" name="TextBox 14">
            <a:extLst>
              <a:ext uri="{FF2B5EF4-FFF2-40B4-BE49-F238E27FC236}">
                <a16:creationId xmlns:a16="http://schemas.microsoft.com/office/drawing/2014/main" id="{CC6CB2E9-593E-4B13-9F9A-206588CC290A}"/>
              </a:ext>
            </a:extLst>
          </p:cNvPr>
          <p:cNvSpPr txBox="1"/>
          <p:nvPr/>
        </p:nvSpPr>
        <p:spPr>
          <a:xfrm>
            <a:off x="4097991" y="1557034"/>
            <a:ext cx="363243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 not eaten for a whole day because there wasn’t enough money for food?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(15% of respondents, n=221)</a:t>
            </a:r>
          </a:p>
        </p:txBody>
      </p:sp>
      <p:graphicFrame>
        <p:nvGraphicFramePr>
          <p:cNvPr id="14" name="Chart Placeholder 9" descr="Of those who have not eaten for a whole day due to lack of food 32% have done so every month, consistent with 33% in December">
            <a:extLst>
              <a:ext uri="{FF2B5EF4-FFF2-40B4-BE49-F238E27FC236}">
                <a16:creationId xmlns:a16="http://schemas.microsoft.com/office/drawing/2014/main" id="{29C36411-0ADC-4A76-8FF7-53FEE9539E83}"/>
              </a:ext>
            </a:extLst>
          </p:cNvPr>
          <p:cNvGraphicFramePr>
            <a:graphicFrameLocks/>
          </p:cNvGraphicFramePr>
          <p:nvPr>
            <p:extLst>
              <p:ext uri="{D42A27DB-BD31-4B8C-83A1-F6EECF244321}">
                <p14:modId xmlns:p14="http://schemas.microsoft.com/office/powerpoint/2010/main" val="335519877"/>
              </p:ext>
            </p:extLst>
          </p:nvPr>
        </p:nvGraphicFramePr>
        <p:xfrm>
          <a:off x="4181342" y="2195691"/>
          <a:ext cx="3107699" cy="3685318"/>
        </p:xfrm>
        <a:graphic>
          <a:graphicData uri="http://schemas.openxmlformats.org/drawingml/2006/chart">
            <c:chart xmlns:c="http://schemas.openxmlformats.org/drawingml/2006/chart" xmlns:r="http://schemas.openxmlformats.org/officeDocument/2006/relationships" r:id="rId4"/>
          </a:graphicData>
        </a:graphic>
      </p:graphicFrame>
      <p:sp>
        <p:nvSpPr>
          <p:cNvPr id="8" name="Arrow: Down 7">
            <a:extLst>
              <a:ext uri="{FF2B5EF4-FFF2-40B4-BE49-F238E27FC236}">
                <a16:creationId xmlns:a16="http://schemas.microsoft.com/office/drawing/2014/main" id="{A767B875-8F82-9AEA-B964-BB3275ABE3B8}"/>
              </a:ext>
              <a:ext uri="{C183D7F6-B498-43B3-948B-1728B52AA6E4}">
                <adec:decorative xmlns:adec="http://schemas.microsoft.com/office/drawing/2017/decorative" val="1"/>
              </a:ext>
            </a:extLst>
          </p:cNvPr>
          <p:cNvSpPr/>
          <p:nvPr/>
        </p:nvSpPr>
        <p:spPr>
          <a:xfrm>
            <a:off x="7793605" y="6073018"/>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0" name="Text Placeholder 30">
            <a:extLst>
              <a:ext uri="{FF2B5EF4-FFF2-40B4-BE49-F238E27FC236}">
                <a16:creationId xmlns:a16="http://schemas.microsoft.com/office/drawing/2014/main" id="{7F68CB42-DA81-4F30-9685-5B75C5A967C7}"/>
              </a:ext>
            </a:extLst>
          </p:cNvPr>
          <p:cNvSpPr txBox="1">
            <a:spLocks/>
          </p:cNvSpPr>
          <p:nvPr/>
        </p:nvSpPr>
        <p:spPr>
          <a:xfrm>
            <a:off x="7655940" y="1724982"/>
            <a:ext cx="4446452" cy="586800"/>
          </a:xfrm>
          <a:prstGeom prst="rect">
            <a:avLst/>
          </a:prstGeom>
          <a:solidFill>
            <a:srgbClr val="5C5B5A">
              <a:alpha val="21000"/>
            </a:srgbClr>
          </a:solidFill>
          <a:ln>
            <a:solidFill>
              <a:srgbClr val="5C5B5A"/>
            </a:solidFill>
          </a:ln>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5C5B5A"/>
                </a:solidFill>
                <a:effectLst/>
                <a:uLnTx/>
                <a:uFillTx/>
                <a:latin typeface="Arial"/>
                <a:ea typeface="+mn-ea"/>
                <a:cs typeface="+mn-cs"/>
              </a:rPr>
              <a:t>% not eating for a whole day for lack of money for food every month is significantly higher compared to S3-S6 average (32%) among…*</a:t>
            </a:r>
          </a:p>
        </p:txBody>
      </p:sp>
      <p:sp>
        <p:nvSpPr>
          <p:cNvPr id="12" name="Content Placeholder 32">
            <a:extLst>
              <a:ext uri="{FF2B5EF4-FFF2-40B4-BE49-F238E27FC236}">
                <a16:creationId xmlns:a16="http://schemas.microsoft.com/office/drawing/2014/main" id="{7688D920-6F23-4E63-B278-280306FA0BFF}"/>
              </a:ext>
            </a:extLst>
          </p:cNvPr>
          <p:cNvSpPr txBox="1">
            <a:spLocks/>
          </p:cNvSpPr>
          <p:nvPr/>
        </p:nvSpPr>
        <p:spPr>
          <a:xfrm>
            <a:off x="7661433" y="2302801"/>
            <a:ext cx="4446452" cy="3148088"/>
          </a:xfrm>
          <a:prstGeom prst="rect">
            <a:avLst/>
          </a:prstGeom>
          <a:solidFill>
            <a:schemeClr val="bg1"/>
          </a:solidFill>
          <a:ln>
            <a:solidFill>
              <a:srgbClr val="5C5B5A"/>
            </a:solidFill>
          </a:ln>
        </p:spPr>
        <p:txBody>
          <a:bodyPr wrap="square" lIns="90000" tIns="90000" rIns="90000" bIns="9000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300"/>
              </a:spcBef>
              <a:spcAft>
                <a:spcPts val="300"/>
              </a:spcAft>
              <a:buClrTx/>
              <a:buSzTx/>
              <a:buFont typeface="Arial" panose="020B0604020202020204" pitchFamily="34" charset="0"/>
              <a:buNone/>
              <a:tabLst/>
              <a:defRPr/>
            </a:pPr>
            <a:r>
              <a:rPr kumimoji="0" lang="en-GB" sz="1400" b="1" i="0" u="none" strike="noStrike" kern="1200" cap="none" spc="0" normalizeH="0" baseline="0" noProof="0" dirty="0">
                <a:ln>
                  <a:noFill/>
                </a:ln>
                <a:solidFill>
                  <a:srgbClr val="009690"/>
                </a:solidFill>
                <a:effectLst/>
                <a:uLnTx/>
                <a:uFillTx/>
                <a:latin typeface="Arial"/>
                <a:cs typeface="Arial"/>
              </a:rPr>
              <a:t>Demographics:</a:t>
            </a:r>
          </a:p>
          <a:p>
            <a:pPr marL="171450" indent="-171450">
              <a:lnSpc>
                <a:spcPct val="100000"/>
              </a:lnSpc>
              <a:spcBef>
                <a:spcPts val="300"/>
              </a:spcBef>
              <a:spcAft>
                <a:spcPts val="300"/>
              </a:spcAft>
              <a:defRPr/>
            </a:pPr>
            <a:r>
              <a:rPr kumimoji="0" lang="en-GB" sz="1200" b="0" i="0" u="none" strike="noStrike" kern="1200" cap="none" spc="0" normalizeH="0" baseline="0" noProof="0" dirty="0">
                <a:ln>
                  <a:noFill/>
                </a:ln>
                <a:solidFill>
                  <a:srgbClr val="5C5B5A"/>
                </a:solidFill>
                <a:effectLst/>
                <a:uLnTx/>
                <a:uFillTx/>
                <a:latin typeface="Arial"/>
                <a:cs typeface="Arial"/>
              </a:rPr>
              <a:t>Disabled respondents (40%), including those </a:t>
            </a:r>
            <a:r>
              <a:rPr lang="en-GB" sz="1200" dirty="0">
                <a:solidFill>
                  <a:srgbClr val="5C5B5A"/>
                </a:solidFill>
                <a:latin typeface="Arial"/>
                <a:cs typeface="Arial"/>
              </a:rPr>
              <a:t>who self-report learning</a:t>
            </a:r>
            <a:r>
              <a:rPr kumimoji="0" lang="en-GB" sz="1200" b="0" i="0" u="none" strike="noStrike" kern="1200" cap="none" spc="0" normalizeH="0" baseline="0" noProof="0" dirty="0">
                <a:ln>
                  <a:noFill/>
                </a:ln>
                <a:solidFill>
                  <a:srgbClr val="5C5B5A"/>
                </a:solidFill>
                <a:effectLst/>
                <a:uLnTx/>
                <a:uFillTx/>
                <a:latin typeface="Arial"/>
                <a:cs typeface="Arial"/>
              </a:rPr>
              <a:t> disabilities (45%), </a:t>
            </a:r>
            <a:r>
              <a:rPr lang="en-GB" sz="1200" dirty="0">
                <a:solidFill>
                  <a:srgbClr val="5C5B5A"/>
                </a:solidFill>
                <a:latin typeface="Arial"/>
                <a:cs typeface="Arial"/>
              </a:rPr>
              <a:t>and mobility</a:t>
            </a:r>
            <a:r>
              <a:rPr kumimoji="0" lang="en-GB" sz="1200" b="0" i="0" u="none" strike="noStrike" kern="1200" cap="none" spc="0" normalizeH="0" baseline="0" noProof="0" dirty="0">
                <a:ln>
                  <a:noFill/>
                </a:ln>
                <a:solidFill>
                  <a:srgbClr val="5C5B5A"/>
                </a:solidFill>
                <a:effectLst/>
                <a:uLnTx/>
                <a:uFillTx/>
                <a:latin typeface="Arial"/>
                <a:cs typeface="Arial"/>
              </a:rPr>
              <a:t> disabilities (45%)</a:t>
            </a:r>
            <a:endParaRPr lang="en-GB" sz="1200" b="0" i="0" u="none" strike="noStrike" kern="1200" cap="none" spc="0" normalizeH="0" baseline="0" noProof="0" dirty="0">
              <a:ln>
                <a:noFill/>
              </a:ln>
              <a:solidFill>
                <a:srgbClr val="5C5B5A"/>
              </a:solidFill>
              <a:effectLst/>
              <a:uLnTx/>
              <a:uFillTx/>
              <a:latin typeface="Arial"/>
              <a:cs typeface="Arial"/>
            </a:endParaRPr>
          </a:p>
          <a:p>
            <a:pPr marL="171450" marR="0" lvl="0" indent="-1714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C5B5A"/>
                </a:solidFill>
                <a:effectLst/>
                <a:uLnTx/>
                <a:uFillTx/>
                <a:latin typeface="Arial"/>
                <a:cs typeface="Arial"/>
              </a:rPr>
              <a:t>45-54-year-olds (46%)</a:t>
            </a:r>
            <a:endParaRPr lang="en-GB" sz="1200" b="0" i="0" u="none" strike="noStrike" kern="1200" cap="none" spc="0" normalizeH="0" baseline="0" noProof="0" dirty="0">
              <a:ln>
                <a:noFill/>
              </a:ln>
              <a:solidFill>
                <a:srgbClr val="5C5B5A"/>
              </a:solidFill>
              <a:effectLst/>
              <a:uLnTx/>
              <a:uFillTx/>
              <a:latin typeface="Arial"/>
              <a:cs typeface="Arial"/>
            </a:endParaRPr>
          </a:p>
          <a:p>
            <a:pPr marL="0" marR="0" lvl="0" indent="0" algn="l" defTabSz="914400" rtl="0" eaLnBrk="1" fontAlgn="auto" latinLnBrk="0" hangingPunct="1">
              <a:lnSpc>
                <a:spcPct val="90000"/>
              </a:lnSpc>
              <a:spcBef>
                <a:spcPts val="1000"/>
              </a:spcBef>
              <a:spcAft>
                <a:spcPts val="200"/>
              </a:spcAft>
              <a:buClrTx/>
              <a:buSzTx/>
              <a:buFont typeface="Arial" panose="020B0604020202020204" pitchFamily="34" charset="0"/>
              <a:buNone/>
              <a:tabLst/>
              <a:defRPr/>
            </a:pPr>
            <a:r>
              <a:rPr kumimoji="0" lang="en-GB" sz="1400" b="1" i="0" u="none" strike="noStrike" kern="1200" cap="none" spc="0" normalizeH="0" baseline="0" noProof="0" dirty="0">
                <a:ln>
                  <a:noFill/>
                </a:ln>
                <a:solidFill>
                  <a:srgbClr val="009690"/>
                </a:solidFill>
                <a:effectLst/>
                <a:uLnTx/>
                <a:uFillTx/>
                <a:latin typeface="Arial"/>
                <a:cs typeface="Arial"/>
              </a:rPr>
              <a:t>Individual and/or family circumstance:</a:t>
            </a:r>
            <a:endParaRPr lang="en-GB" sz="1400" b="1" i="0" u="none" strike="noStrike" kern="1200" cap="none" spc="0" normalizeH="0" baseline="0" noProof="0" dirty="0">
              <a:ln>
                <a:noFill/>
              </a:ln>
              <a:solidFill>
                <a:srgbClr val="009690"/>
              </a:solidFill>
              <a:effectLst/>
              <a:uLnTx/>
              <a:uFillTx/>
              <a:latin typeface="Arial"/>
              <a:cs typeface="Arial"/>
            </a:endParaRPr>
          </a:p>
          <a:p>
            <a:pPr marL="171450" marR="0" lvl="0" indent="-1714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C5B5A"/>
                </a:solidFill>
                <a:effectLst/>
                <a:uLnTx/>
                <a:uFillTx/>
                <a:latin typeface="Arial"/>
                <a:cs typeface="Arial"/>
              </a:rPr>
              <a:t>Those not in work due to ill health or disability (</a:t>
            </a:r>
            <a:r>
              <a:rPr lang="en-GB" sz="1200" dirty="0">
                <a:solidFill>
                  <a:srgbClr val="5C5B5A"/>
                </a:solidFill>
                <a:latin typeface="Arial"/>
                <a:cs typeface="Arial"/>
              </a:rPr>
              <a:t>57</a:t>
            </a:r>
            <a:r>
              <a:rPr kumimoji="0" lang="en-GB" sz="1200" b="0" i="0" u="none" strike="noStrike" kern="1200" cap="none" spc="0" normalizeH="0" baseline="0" noProof="0" dirty="0">
                <a:ln>
                  <a:noFill/>
                </a:ln>
                <a:solidFill>
                  <a:srgbClr val="5C5B5A"/>
                </a:solidFill>
                <a:effectLst/>
                <a:uLnTx/>
                <a:uFillTx/>
                <a:latin typeface="Arial"/>
                <a:cs typeface="Arial"/>
              </a:rPr>
              <a:t>%)</a:t>
            </a:r>
            <a:endParaRPr lang="en-GB" sz="1200" b="0" i="0" u="none" strike="noStrike" kern="1200" cap="none" spc="0" normalizeH="0" baseline="0" noProof="0" dirty="0">
              <a:ln>
                <a:noFill/>
              </a:ln>
              <a:solidFill>
                <a:srgbClr val="5C5B5A"/>
              </a:solidFill>
              <a:effectLst/>
              <a:uLnTx/>
              <a:uFillTx/>
              <a:latin typeface="Arial"/>
              <a:cs typeface="Arial"/>
            </a:endParaRPr>
          </a:p>
          <a:p>
            <a:pPr marL="171450" marR="0" lvl="0" indent="-1714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GB" sz="1200" dirty="0">
                <a:solidFill>
                  <a:srgbClr val="5C5B5A"/>
                </a:solidFill>
                <a:latin typeface="Arial"/>
                <a:cs typeface="Arial"/>
              </a:rPr>
              <a:t>Those who have borrowed more using hire purchase agreements (56%), home credit (50%), payday loans (48%), store cards (45%)</a:t>
            </a:r>
          </a:p>
          <a:p>
            <a:pPr marL="171450" marR="0" lvl="0" indent="-1714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C5B5A"/>
                </a:solidFill>
                <a:effectLst/>
                <a:uLnTx/>
                <a:uFillTx/>
                <a:latin typeface="Arial"/>
                <a:cs typeface="Arial"/>
              </a:rPr>
              <a:t>Those who have not eaten all </a:t>
            </a:r>
            <a:r>
              <a:rPr lang="en-GB" sz="1200" dirty="0">
                <a:solidFill>
                  <a:srgbClr val="5C5B5A"/>
                </a:solidFill>
                <a:latin typeface="Arial"/>
                <a:cs typeface="Arial"/>
              </a:rPr>
              <a:t>da</a:t>
            </a:r>
            <a:r>
              <a:rPr kumimoji="0" lang="en-GB" sz="1200" b="0" i="0" u="none" strike="noStrike" kern="1200" cap="none" spc="0" normalizeH="0" baseline="0" noProof="0" dirty="0">
                <a:ln>
                  <a:noFill/>
                </a:ln>
                <a:solidFill>
                  <a:srgbClr val="5C5B5A"/>
                </a:solidFill>
                <a:effectLst/>
                <a:uLnTx/>
                <a:uFillTx/>
                <a:latin typeface="Arial"/>
                <a:cs typeface="Arial"/>
              </a:rPr>
              <a:t>y for lack of money (47%)</a:t>
            </a:r>
            <a:endParaRPr lang="en-GB" sz="1200" b="0" i="0" u="none" strike="noStrike" kern="1200" cap="none" spc="0" normalizeH="0" baseline="0" noProof="0" dirty="0">
              <a:ln>
                <a:noFill/>
              </a:ln>
              <a:solidFill>
                <a:srgbClr val="5C5B5A"/>
              </a:solidFill>
              <a:effectLst/>
              <a:uLnTx/>
              <a:uFillTx/>
              <a:latin typeface="Arial"/>
              <a:cs typeface="Arial"/>
            </a:endParaRPr>
          </a:p>
          <a:p>
            <a:pPr marL="171450" marR="0" lvl="0" indent="-1714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GB" sz="1200" dirty="0">
                <a:solidFill>
                  <a:srgbClr val="5C5B5A"/>
                </a:solidFill>
                <a:latin typeface="Arial"/>
                <a:cs typeface="Arial"/>
              </a:rPr>
              <a:t>Those who have borrowed between £1000-£5000 more in the last month compared to a year ago (45%)</a:t>
            </a:r>
            <a:endParaRPr lang="en-GB" sz="1200" b="0" i="0" u="none" strike="noStrike" kern="1200" cap="none" spc="0" normalizeH="0" baseline="0" noProof="0" dirty="0">
              <a:ln>
                <a:noFill/>
              </a:ln>
              <a:solidFill>
                <a:srgbClr val="5C5B5A"/>
              </a:solidFill>
              <a:effectLst/>
              <a:uLnTx/>
              <a:uFillTx/>
              <a:latin typeface="Arial"/>
              <a:cs typeface="Arial"/>
            </a:endParaRPr>
          </a:p>
          <a:p>
            <a:pPr marL="171450" marR="0" lvl="0" indent="-1714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endParaRPr>
          </a:p>
        </p:txBody>
      </p:sp>
      <p:sp>
        <p:nvSpPr>
          <p:cNvPr id="20" name="TextBox 19">
            <a:extLst>
              <a:ext uri="{FF2B5EF4-FFF2-40B4-BE49-F238E27FC236}">
                <a16:creationId xmlns:a16="http://schemas.microsoft.com/office/drawing/2014/main" id="{FB2DD8A7-C169-43B4-9455-C43F95AAF37E}"/>
              </a:ext>
            </a:extLst>
          </p:cNvPr>
          <p:cNvSpPr txBox="1"/>
          <p:nvPr/>
        </p:nvSpPr>
        <p:spPr>
          <a:xfrm>
            <a:off x="7578082" y="5455732"/>
            <a:ext cx="3399972"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 * Subgroup analysis uses merged data from S3-6</a:t>
            </a:r>
            <a:endParaRPr kumimoji="0" lang="en-GB" sz="10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nvGrpSpPr>
          <p:cNvPr id="3" name="Group 2" descr="Green and Red arrows to signify when a statistic is significantly higher or lower than the previous survey.">
            <a:extLst>
              <a:ext uri="{FF2B5EF4-FFF2-40B4-BE49-F238E27FC236}">
                <a16:creationId xmlns:a16="http://schemas.microsoft.com/office/drawing/2014/main" id="{6063664D-524F-E9D4-11BA-E1575E68C655}"/>
              </a:ext>
            </a:extLst>
          </p:cNvPr>
          <p:cNvGrpSpPr/>
          <p:nvPr/>
        </p:nvGrpSpPr>
        <p:grpSpPr>
          <a:xfrm>
            <a:off x="7625158" y="6033157"/>
            <a:ext cx="4447460" cy="276999"/>
            <a:chOff x="582263" y="5798698"/>
            <a:chExt cx="4447460" cy="276999"/>
          </a:xfrm>
        </p:grpSpPr>
        <p:sp>
          <p:nvSpPr>
            <p:cNvPr id="5" name="Arrow: Down 4">
              <a:extLst>
                <a:ext uri="{FF2B5EF4-FFF2-40B4-BE49-F238E27FC236}">
                  <a16:creationId xmlns:a16="http://schemas.microsoft.com/office/drawing/2014/main" id="{E324DB0E-489A-87A9-9126-9CDDB47813D4}"/>
                </a:ext>
              </a:extLst>
            </p:cNvPr>
            <p:cNvSpPr/>
            <p:nvPr/>
          </p:nvSpPr>
          <p:spPr>
            <a:xfrm rot="10800000">
              <a:off x="582263" y="5829682"/>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6" name="TextBox 5">
              <a:extLst>
                <a:ext uri="{FF2B5EF4-FFF2-40B4-BE49-F238E27FC236}">
                  <a16:creationId xmlns:a16="http://schemas.microsoft.com/office/drawing/2014/main" id="{485C3170-820F-D98E-114F-549EAF5502F3}"/>
                </a:ext>
              </a:extLst>
            </p:cNvPr>
            <p:cNvSpPr txBox="1"/>
            <p:nvPr/>
          </p:nvSpPr>
          <p:spPr>
            <a:xfrm>
              <a:off x="884934" y="5798698"/>
              <a:ext cx="4144789"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Significantly higher/lower than the GM Residents’ </a:t>
              </a:r>
              <a:r>
                <a:rPr lang="en-GB" sz="1200">
                  <a:solidFill>
                    <a:srgbClr val="5C5B5A"/>
                  </a:solidFill>
                  <a:latin typeface="Arial"/>
                </a:rPr>
                <a:t>survey 5</a:t>
              </a:r>
            </a:p>
          </p:txBody>
        </p:sp>
      </p:grpSp>
      <p:sp>
        <p:nvSpPr>
          <p:cNvPr id="16" name="Footer Placeholder 4">
            <a:extLst>
              <a:ext uri="{FF2B5EF4-FFF2-40B4-BE49-F238E27FC236}">
                <a16:creationId xmlns:a16="http://schemas.microsoft.com/office/drawing/2014/main" id="{CCD4DAA8-2676-4DD8-9407-51683D010A3F}"/>
              </a:ext>
            </a:extLst>
          </p:cNvPr>
          <p:cNvSpPr txBox="1">
            <a:spLocks/>
          </p:cNvSpPr>
          <p:nvPr/>
        </p:nvSpPr>
        <p:spPr>
          <a:xfrm>
            <a:off x="359948" y="6326340"/>
            <a:ext cx="11257285"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AD1a. How often in the last 12 months did you/ other adults in your household cut the size of your meals or skip meals because there wasn’t enough money for food? AD1b. How often in the last 12 months did you/ other adults in your household not eat for a whole day because there wasn’t enough money for food? Unweighted base: Anyone who has cut the size or skipped a meal: S3, 418; S4, 429; S5, 338; S6, 413. Anyone who did not eat for a full day: S3, 240; S4, 261; S5, 191; S6, 221 	</a:t>
            </a: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    	</a:t>
            </a:r>
            <a:endPar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endParaRPr>
          </a:p>
        </p:txBody>
      </p:sp>
      <p:sp>
        <p:nvSpPr>
          <p:cNvPr id="19" name="Slide Number Placeholder 4">
            <a:extLst>
              <a:ext uri="{FF2B5EF4-FFF2-40B4-BE49-F238E27FC236}">
                <a16:creationId xmlns:a16="http://schemas.microsoft.com/office/drawing/2014/main" id="{C57F7A04-684D-4C82-8BB4-3C7301CB9389}"/>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66692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4">
            <a:extLst>
              <a:ext uri="{FF2B5EF4-FFF2-40B4-BE49-F238E27FC236}">
                <a16:creationId xmlns:a16="http://schemas.microsoft.com/office/drawing/2014/main" id="{F1944235-3F29-EBD8-8BF2-8AFF000859C9}"/>
              </a:ext>
            </a:extLst>
          </p:cNvPr>
          <p:cNvSpPr>
            <a:spLocks noGrp="1"/>
          </p:cNvSpPr>
          <p:nvPr>
            <p:ph type="title"/>
          </p:nvPr>
        </p:nvSpPr>
        <p:spPr>
          <a:xfrm>
            <a:off x="586799" y="225693"/>
            <a:ext cx="11017824" cy="926623"/>
          </a:xfrm>
        </p:spPr>
        <p:txBody>
          <a:bodyPr>
            <a:normAutofit/>
          </a:bodyPr>
          <a:lstStyle/>
          <a:p>
            <a:r>
              <a:rPr lang="en-GB" sz="1800" b="1"/>
              <a:t>Topics included in each survey</a:t>
            </a:r>
          </a:p>
        </p:txBody>
      </p:sp>
      <p:graphicFrame>
        <p:nvGraphicFramePr>
          <p:cNvPr id="7" name="Table 7">
            <a:extLst>
              <a:ext uri="{FF2B5EF4-FFF2-40B4-BE49-F238E27FC236}">
                <a16:creationId xmlns:a16="http://schemas.microsoft.com/office/drawing/2014/main" id="{4BC7D21C-2973-4C61-0398-AF48A09BB096}"/>
              </a:ext>
            </a:extLst>
          </p:cNvPr>
          <p:cNvGraphicFramePr>
            <a:graphicFrameLocks noGrp="1"/>
          </p:cNvGraphicFramePr>
          <p:nvPr>
            <p:extLst>
              <p:ext uri="{D42A27DB-BD31-4B8C-83A1-F6EECF244321}">
                <p14:modId xmlns:p14="http://schemas.microsoft.com/office/powerpoint/2010/main" val="3477857708"/>
              </p:ext>
            </p:extLst>
          </p:nvPr>
        </p:nvGraphicFramePr>
        <p:xfrm>
          <a:off x="422464" y="583391"/>
          <a:ext cx="11206118" cy="5714945"/>
        </p:xfrm>
        <a:graphic>
          <a:graphicData uri="http://schemas.openxmlformats.org/drawingml/2006/table">
            <a:tbl>
              <a:tblPr firstRow="1" bandRow="1">
                <a:tableStyleId>{5C22544A-7EE6-4342-B048-85BDC9FD1C3A}</a:tableStyleId>
              </a:tblPr>
              <a:tblGrid>
                <a:gridCol w="1013041">
                  <a:extLst>
                    <a:ext uri="{9D8B030D-6E8A-4147-A177-3AD203B41FA5}">
                      <a16:colId xmlns:a16="http://schemas.microsoft.com/office/drawing/2014/main" val="2974978978"/>
                    </a:ext>
                  </a:extLst>
                </a:gridCol>
                <a:gridCol w="1127464">
                  <a:extLst>
                    <a:ext uri="{9D8B030D-6E8A-4147-A177-3AD203B41FA5}">
                      <a16:colId xmlns:a16="http://schemas.microsoft.com/office/drawing/2014/main" val="4167890495"/>
                    </a:ext>
                  </a:extLst>
                </a:gridCol>
                <a:gridCol w="915709">
                  <a:extLst>
                    <a:ext uri="{9D8B030D-6E8A-4147-A177-3AD203B41FA5}">
                      <a16:colId xmlns:a16="http://schemas.microsoft.com/office/drawing/2014/main" val="1666396671"/>
                    </a:ext>
                  </a:extLst>
                </a:gridCol>
                <a:gridCol w="1018738">
                  <a:extLst>
                    <a:ext uri="{9D8B030D-6E8A-4147-A177-3AD203B41FA5}">
                      <a16:colId xmlns:a16="http://schemas.microsoft.com/office/drawing/2014/main" val="3986277031"/>
                    </a:ext>
                  </a:extLst>
                </a:gridCol>
                <a:gridCol w="1018738">
                  <a:extLst>
                    <a:ext uri="{9D8B030D-6E8A-4147-A177-3AD203B41FA5}">
                      <a16:colId xmlns:a16="http://schemas.microsoft.com/office/drawing/2014/main" val="453114545"/>
                    </a:ext>
                  </a:extLst>
                </a:gridCol>
                <a:gridCol w="1018738">
                  <a:extLst>
                    <a:ext uri="{9D8B030D-6E8A-4147-A177-3AD203B41FA5}">
                      <a16:colId xmlns:a16="http://schemas.microsoft.com/office/drawing/2014/main" val="900504100"/>
                    </a:ext>
                  </a:extLst>
                </a:gridCol>
                <a:gridCol w="1018738">
                  <a:extLst>
                    <a:ext uri="{9D8B030D-6E8A-4147-A177-3AD203B41FA5}">
                      <a16:colId xmlns:a16="http://schemas.microsoft.com/office/drawing/2014/main" val="1780677923"/>
                    </a:ext>
                  </a:extLst>
                </a:gridCol>
                <a:gridCol w="1018738">
                  <a:extLst>
                    <a:ext uri="{9D8B030D-6E8A-4147-A177-3AD203B41FA5}">
                      <a16:colId xmlns:a16="http://schemas.microsoft.com/office/drawing/2014/main" val="1107491421"/>
                    </a:ext>
                  </a:extLst>
                </a:gridCol>
                <a:gridCol w="1018738">
                  <a:extLst>
                    <a:ext uri="{9D8B030D-6E8A-4147-A177-3AD203B41FA5}">
                      <a16:colId xmlns:a16="http://schemas.microsoft.com/office/drawing/2014/main" val="464874027"/>
                    </a:ext>
                  </a:extLst>
                </a:gridCol>
                <a:gridCol w="908499">
                  <a:extLst>
                    <a:ext uri="{9D8B030D-6E8A-4147-A177-3AD203B41FA5}">
                      <a16:colId xmlns:a16="http://schemas.microsoft.com/office/drawing/2014/main" val="3059510228"/>
                    </a:ext>
                  </a:extLst>
                </a:gridCol>
                <a:gridCol w="1128977">
                  <a:extLst>
                    <a:ext uri="{9D8B030D-6E8A-4147-A177-3AD203B41FA5}">
                      <a16:colId xmlns:a16="http://schemas.microsoft.com/office/drawing/2014/main" val="3510402284"/>
                    </a:ext>
                  </a:extLst>
                </a:gridCol>
              </a:tblGrid>
              <a:tr h="931905">
                <a:tc>
                  <a:txBody>
                    <a:bodyPr/>
                    <a:lstStyle/>
                    <a:p>
                      <a:pPr algn="ctr"/>
                      <a:r>
                        <a:rPr lang="en-GB" sz="1200" dirty="0">
                          <a:solidFill>
                            <a:schemeClr val="bg1"/>
                          </a:solidFill>
                        </a:rPr>
                        <a:t>Survey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C5B5A"/>
                    </a:solidFill>
                  </a:tcPr>
                </a:tc>
                <a:tc>
                  <a:txBody>
                    <a:bodyPr/>
                    <a:lstStyle/>
                    <a:p>
                      <a:pPr algn="ctr"/>
                      <a:r>
                        <a:rPr lang="en-GB" sz="1200" dirty="0"/>
                        <a:t>Month of publication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C5B5A"/>
                    </a:solidFill>
                  </a:tcPr>
                </a:tc>
                <a:tc>
                  <a:txBody>
                    <a:bodyPr/>
                    <a:lstStyle/>
                    <a:p>
                      <a:pPr algn="ctr"/>
                      <a:r>
                        <a:rPr lang="en-GB" sz="1200" dirty="0"/>
                        <a:t>COVID-19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C5B5A"/>
                    </a:solidFill>
                  </a:tcPr>
                </a:tc>
                <a:tc>
                  <a:txBody>
                    <a:bodyPr/>
                    <a:lstStyle/>
                    <a:p>
                      <a:pPr algn="ctr"/>
                      <a:r>
                        <a:rPr lang="en-GB" sz="1200" dirty="0"/>
                        <a:t>Food Security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C5B5A"/>
                    </a:solidFill>
                  </a:tcPr>
                </a:tc>
                <a:tc>
                  <a:txBody>
                    <a:bodyPr/>
                    <a:lstStyle/>
                    <a:p>
                      <a:pPr algn="ctr"/>
                      <a:r>
                        <a:rPr lang="en-GB" sz="1200" dirty="0"/>
                        <a:t>Cost of living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C5B5A"/>
                    </a:solidFill>
                  </a:tcPr>
                </a:tc>
                <a:tc>
                  <a:txBody>
                    <a:bodyPr/>
                    <a:lstStyle/>
                    <a:p>
                      <a:pPr algn="ctr"/>
                      <a:r>
                        <a:rPr lang="en-GB" sz="1200" dirty="0"/>
                        <a:t>Digital Inclusion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C5B5A"/>
                    </a:solidFill>
                  </a:tcPr>
                </a:tc>
                <a:tc>
                  <a:txBody>
                    <a:bodyPr/>
                    <a:lstStyle/>
                    <a:p>
                      <a:pPr algn="ctr"/>
                      <a:r>
                        <a:rPr lang="en-GB" sz="1200" dirty="0"/>
                        <a:t>Good Work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C5B5A"/>
                    </a:solidFill>
                  </a:tcPr>
                </a:tc>
                <a:tc>
                  <a:txBody>
                    <a:bodyPr/>
                    <a:lstStyle/>
                    <a:p>
                      <a:pPr algn="ctr"/>
                      <a:r>
                        <a:rPr lang="en-GB" sz="1200" dirty="0"/>
                        <a:t>Wellbeing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C5B5A"/>
                    </a:solidFill>
                  </a:tcPr>
                </a:tc>
                <a:tc>
                  <a:txBody>
                    <a:bodyPr/>
                    <a:lstStyle/>
                    <a:p>
                      <a:pPr algn="ctr"/>
                      <a:r>
                        <a:rPr lang="en-GB" sz="1200" dirty="0"/>
                        <a:t>Your local area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C5B5A"/>
                    </a:solidFill>
                  </a:tcPr>
                </a:tc>
                <a:tc>
                  <a:txBody>
                    <a:bodyPr/>
                    <a:lstStyle/>
                    <a:p>
                      <a:pPr algn="ctr"/>
                      <a:r>
                        <a:rPr lang="en-GB" sz="1200" dirty="0"/>
                        <a:t>Health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C5B5A"/>
                    </a:solidFill>
                  </a:tcPr>
                </a:tc>
                <a:tc>
                  <a:txBody>
                    <a:bodyPr/>
                    <a:lstStyle/>
                    <a:p>
                      <a:pPr algn="ctr"/>
                      <a:r>
                        <a:rPr lang="en-GB" sz="1200" dirty="0"/>
                        <a:t>Devolution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C5B5A"/>
                    </a:solidFill>
                  </a:tcPr>
                </a:tc>
                <a:extLst>
                  <a:ext uri="{0D108BD9-81ED-4DB2-BD59-A6C34878D82A}">
                    <a16:rowId xmlns:a16="http://schemas.microsoft.com/office/drawing/2014/main" val="1622447958"/>
                  </a:ext>
                </a:extLst>
              </a:tr>
              <a:tr h="503394">
                <a:tc>
                  <a:txBody>
                    <a:bodyPr/>
                    <a:lstStyle/>
                    <a:p>
                      <a:pPr algn="ctr"/>
                      <a:r>
                        <a:rPr lang="en-GB" sz="1400" dirty="0"/>
                        <a:t>COVID-19 trackers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400" dirty="0"/>
                        <a:t>Multiple 2020/21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100" dirty="0"/>
                        <a:t>Included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kern="120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kern="120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kern="120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kern="120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kern="1200" dirty="0">
                          <a:solidFill>
                            <a:schemeClr val="dk1"/>
                          </a:solidFill>
                          <a:latin typeface="+mn-lt"/>
                          <a:ea typeface="+mn-ea"/>
                          <a:cs typeface="+mn-cs"/>
                        </a:rPr>
                        <a:t>Included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kern="120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kern="1200" dirty="0">
                          <a:solidFill>
                            <a:schemeClr val="dk1"/>
                          </a:solidFill>
                          <a:latin typeface="+mn-lt"/>
                          <a:ea typeface="+mn-ea"/>
                          <a:cs typeface="+mn-cs"/>
                        </a:rPr>
                        <a:t>Included</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kern="1200" dirty="0">
                          <a:solidFill>
                            <a:schemeClr val="dk1"/>
                          </a:solidFill>
                          <a:latin typeface="+mn-lt"/>
                          <a:ea typeface="+mn-ea"/>
                          <a:cs typeface="+mn-cs"/>
                        </a:rPr>
                        <a:t>(selected surveys)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kern="120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04504575"/>
                  </a:ext>
                </a:extLst>
              </a:tr>
              <a:tr h="416905">
                <a:tc>
                  <a:txBody>
                    <a:bodyPr/>
                    <a:lstStyle/>
                    <a:p>
                      <a:pPr algn="ctr"/>
                      <a:r>
                        <a:rPr lang="en-GB" sz="1400" dirty="0"/>
                        <a:t>One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400" dirty="0"/>
                        <a:t>Feb 2022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kern="1200" dirty="0">
                          <a:solidFill>
                            <a:schemeClr val="dk1"/>
                          </a:solidFill>
                          <a:latin typeface="+mn-lt"/>
                          <a:ea typeface="+mn-ea"/>
                          <a:cs typeface="+mn-cs"/>
                        </a:rPr>
                        <a:t>Included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kern="1200" dirty="0">
                          <a:solidFill>
                            <a:schemeClr val="dk1"/>
                          </a:solidFill>
                          <a:latin typeface="+mn-lt"/>
                          <a:ea typeface="+mn-ea"/>
                          <a:cs typeface="+mn-cs"/>
                        </a:rPr>
                        <a:t>Included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kern="120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kern="1200" noProof="0" dirty="0">
                          <a:solidFill>
                            <a:schemeClr val="dk1"/>
                          </a:solidFill>
                          <a:latin typeface="+mn-lt"/>
                          <a:ea typeface="+mn-ea"/>
                          <a:cs typeface="+mn-cs"/>
                        </a:rPr>
                        <a:t>Included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kern="1200" noProof="0" dirty="0">
                          <a:solidFill>
                            <a:schemeClr val="dk1"/>
                          </a:solidFill>
                          <a:latin typeface="+mn-lt"/>
                          <a:ea typeface="+mn-ea"/>
                          <a:cs typeface="+mn-cs"/>
                        </a:rPr>
                        <a:t>Included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kern="120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kern="120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kern="120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kern="120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02691972"/>
                  </a:ext>
                </a:extLst>
              </a:tr>
              <a:tr h="416905">
                <a:tc>
                  <a:txBody>
                    <a:bodyPr/>
                    <a:lstStyle/>
                    <a:p>
                      <a:pPr algn="ctr"/>
                      <a:r>
                        <a:rPr lang="en-GB" sz="1400" dirty="0"/>
                        <a:t>Two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400" dirty="0"/>
                        <a:t>April 2022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a:ea typeface="+mn-ea"/>
                          <a:cs typeface="+mn-cs"/>
                        </a:rPr>
                        <a:t>Included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kern="1200" noProof="0" dirty="0">
                          <a:solidFill>
                            <a:schemeClr val="dk1"/>
                          </a:solidFill>
                          <a:latin typeface="+mn-lt"/>
                          <a:ea typeface="+mn-ea"/>
                          <a:cs typeface="+mn-cs"/>
                        </a:rPr>
                        <a:t>Included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kern="120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kern="1200" noProof="0" dirty="0">
                          <a:solidFill>
                            <a:schemeClr val="dk1"/>
                          </a:solidFill>
                          <a:latin typeface="+mn-lt"/>
                          <a:ea typeface="+mn-ea"/>
                          <a:cs typeface="+mn-cs"/>
                        </a:rPr>
                        <a:t>Included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kern="1200" noProof="0" dirty="0">
                          <a:solidFill>
                            <a:schemeClr val="dk1"/>
                          </a:solidFill>
                          <a:latin typeface="+mn-lt"/>
                          <a:ea typeface="+mn-ea"/>
                          <a:cs typeface="+mn-cs"/>
                        </a:rPr>
                        <a:t>Included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kern="120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kern="120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kern="120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kern="120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81126334"/>
                  </a:ext>
                </a:extLst>
              </a:tr>
              <a:tr h="416905">
                <a:tc>
                  <a:txBody>
                    <a:bodyPr/>
                    <a:lstStyle/>
                    <a:p>
                      <a:pPr algn="ctr"/>
                      <a:r>
                        <a:rPr lang="en-GB" sz="1400" dirty="0"/>
                        <a:t>Three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400" dirty="0"/>
                        <a:t>Sept 2022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a:ea typeface="+mn-ea"/>
                          <a:cs typeface="+mn-cs"/>
                        </a:rPr>
                        <a:t>Included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kern="1200" noProof="0" dirty="0">
                          <a:solidFill>
                            <a:schemeClr val="dk1"/>
                          </a:solidFill>
                          <a:latin typeface="+mn-lt"/>
                          <a:ea typeface="+mn-ea"/>
                          <a:cs typeface="+mn-cs"/>
                        </a:rPr>
                        <a:t>Included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kern="1200" noProof="0" dirty="0">
                          <a:solidFill>
                            <a:schemeClr val="dk1"/>
                          </a:solidFill>
                          <a:latin typeface="+mn-lt"/>
                          <a:ea typeface="+mn-ea"/>
                          <a:cs typeface="+mn-cs"/>
                        </a:rPr>
                        <a:t>Included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kern="1200" noProof="0" dirty="0">
                          <a:solidFill>
                            <a:schemeClr val="dk1"/>
                          </a:solidFill>
                          <a:latin typeface="+mn-lt"/>
                          <a:ea typeface="+mn-ea"/>
                          <a:cs typeface="+mn-cs"/>
                        </a:rPr>
                        <a:t>Included*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kern="120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kern="120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kern="120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kern="120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kern="120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97313926"/>
                  </a:ext>
                </a:extLst>
              </a:tr>
              <a:tr h="416905">
                <a:tc>
                  <a:txBody>
                    <a:bodyPr/>
                    <a:lstStyle/>
                    <a:p>
                      <a:pPr algn="ctr"/>
                      <a:r>
                        <a:rPr lang="en-GB" sz="1400" dirty="0"/>
                        <a:t>Four </a:t>
                      </a:r>
                      <a:endParaRPr lang="en-GB" sz="1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400" dirty="0"/>
                        <a:t>Nov 2022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a:ea typeface="+mn-ea"/>
                          <a:cs typeface="+mn-cs"/>
                        </a:rPr>
                        <a:t>Included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kern="1200" noProof="0" dirty="0">
                          <a:solidFill>
                            <a:schemeClr val="dk1"/>
                          </a:solidFill>
                          <a:latin typeface="+mn-lt"/>
                          <a:ea typeface="+mn-ea"/>
                          <a:cs typeface="+mn-cs"/>
                        </a:rPr>
                        <a:t>Included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kern="1200" noProof="0" dirty="0">
                          <a:solidFill>
                            <a:schemeClr val="dk1"/>
                          </a:solidFill>
                          <a:latin typeface="+mn-lt"/>
                          <a:ea typeface="+mn-ea"/>
                          <a:cs typeface="+mn-cs"/>
                        </a:rPr>
                        <a:t>Included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kern="1200" noProof="0" dirty="0">
                          <a:solidFill>
                            <a:schemeClr val="dk1"/>
                          </a:solidFill>
                          <a:latin typeface="+mn-lt"/>
                          <a:ea typeface="+mn-ea"/>
                          <a:cs typeface="+mn-cs"/>
                        </a:rPr>
                        <a:t>Included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kern="120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kern="120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kern="120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kern="120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kern="120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62383034"/>
                  </a:ext>
                </a:extLst>
              </a:tr>
              <a:tr h="416905">
                <a:tc>
                  <a:txBody>
                    <a:bodyPr/>
                    <a:lstStyle/>
                    <a:p>
                      <a:pPr algn="ctr"/>
                      <a:r>
                        <a:rPr lang="en-GB" sz="1400" dirty="0"/>
                        <a:t>Five </a:t>
                      </a:r>
                      <a:endParaRPr lang="en-GB" sz="1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400" dirty="0"/>
                        <a:t>Jan 2023 </a:t>
                      </a:r>
                      <a:endParaRPr lang="en-GB" sz="1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a:ea typeface="+mn-ea"/>
                          <a:cs typeface="+mn-cs"/>
                        </a:rPr>
                        <a:t>Included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kern="1200" noProof="0" dirty="0">
                          <a:solidFill>
                            <a:schemeClr val="dk1"/>
                          </a:solidFill>
                          <a:latin typeface="+mn-lt"/>
                          <a:ea typeface="+mn-ea"/>
                          <a:cs typeface="+mn-cs"/>
                        </a:rPr>
                        <a:t>Included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kern="1200" noProof="0" dirty="0">
                          <a:solidFill>
                            <a:schemeClr val="dk1"/>
                          </a:solidFill>
                          <a:latin typeface="+mn-lt"/>
                          <a:ea typeface="+mn-ea"/>
                          <a:cs typeface="+mn-cs"/>
                        </a:rPr>
                        <a:t>Included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kern="1200" noProof="0" dirty="0">
                          <a:solidFill>
                            <a:schemeClr val="dk1"/>
                          </a:solidFill>
                          <a:latin typeface="+mn-lt"/>
                          <a:ea typeface="+mn-ea"/>
                          <a:cs typeface="+mn-cs"/>
                        </a:rPr>
                        <a:t>Included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kern="1200" dirty="0">
                          <a:solidFill>
                            <a:schemeClr val="dk1"/>
                          </a:solidFill>
                          <a:latin typeface="+mn-lt"/>
                          <a:ea typeface="+mn-ea"/>
                          <a:cs typeface="+mn-cs"/>
                        </a:rPr>
                        <a:t>Included</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kern="120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kern="120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kern="120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kern="120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kern="120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25759462"/>
                  </a:ext>
                </a:extLst>
              </a:tr>
              <a:tr h="416905">
                <a:tc>
                  <a:txBody>
                    <a:bodyPr/>
                    <a:lstStyle/>
                    <a:p>
                      <a:pPr algn="ctr"/>
                      <a:r>
                        <a:rPr lang="en-GB" sz="1400" dirty="0"/>
                        <a:t>Six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400" dirty="0"/>
                        <a:t>April 2023 </a:t>
                      </a:r>
                      <a:endParaRPr lang="en-GB" sz="1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kern="1200" dirty="0">
                          <a:solidFill>
                            <a:schemeClr val="dk1"/>
                          </a:solidFill>
                          <a:latin typeface="+mn-lt"/>
                          <a:ea typeface="+mn-ea"/>
                          <a:cs typeface="+mn-cs"/>
                        </a:rPr>
                        <a:t>Included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kern="1200" noProof="0" dirty="0">
                          <a:solidFill>
                            <a:schemeClr val="dk1"/>
                          </a:solidFill>
                          <a:latin typeface="+mn-lt"/>
                          <a:ea typeface="+mn-ea"/>
                          <a:cs typeface="+mn-cs"/>
                        </a:rPr>
                        <a:t>Included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kern="1200" noProof="0" dirty="0">
                          <a:solidFill>
                            <a:schemeClr val="dk1"/>
                          </a:solidFill>
                          <a:latin typeface="+mn-lt"/>
                          <a:ea typeface="+mn-ea"/>
                          <a:cs typeface="+mn-cs"/>
                        </a:rPr>
                        <a:t>Included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kern="120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kern="1200" noProof="0" dirty="0">
                          <a:solidFill>
                            <a:schemeClr val="dk1"/>
                          </a:solidFill>
                          <a:latin typeface="+mn-lt"/>
                          <a:ea typeface="+mn-ea"/>
                          <a:cs typeface="+mn-cs"/>
                        </a:rPr>
                        <a:t>Included**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kern="1200" noProof="0" dirty="0">
                          <a:solidFill>
                            <a:schemeClr val="dk1"/>
                          </a:solidFill>
                          <a:latin typeface="+mn-lt"/>
                          <a:ea typeface="+mn-ea"/>
                          <a:cs typeface="+mn-cs"/>
                        </a:rPr>
                        <a:t>Included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kern="120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kern="120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65964390"/>
                  </a:ext>
                </a:extLst>
              </a:tr>
              <a:tr h="416905">
                <a:tc>
                  <a:txBody>
                    <a:bodyPr/>
                    <a:lstStyle/>
                    <a:p>
                      <a:pPr algn="ctr"/>
                      <a:r>
                        <a:rPr lang="en-GB" sz="1400" i="1" dirty="0"/>
                        <a:t>Seven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sz="1400" i="1" dirty="0"/>
                        <a:t>Tbc – May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GB" sz="1400" i="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kern="120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kern="1200" noProof="0" dirty="0">
                          <a:solidFill>
                            <a:schemeClr val="dk1"/>
                          </a:solidFill>
                          <a:latin typeface="+mn-lt"/>
                          <a:ea typeface="+mn-ea"/>
                          <a:cs typeface="+mn-cs"/>
                        </a:rPr>
                        <a:t>Included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kern="1200" noProof="0" dirty="0">
                          <a:solidFill>
                            <a:schemeClr val="dk1"/>
                          </a:solidFill>
                          <a:latin typeface="+mn-lt"/>
                          <a:ea typeface="+mn-ea"/>
                          <a:cs typeface="+mn-cs"/>
                        </a:rPr>
                        <a:t>Included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kern="120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kern="120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kern="120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kern="1200" noProof="0" dirty="0">
                          <a:solidFill>
                            <a:schemeClr val="dk1"/>
                          </a:solidFill>
                          <a:latin typeface="+mn-lt"/>
                          <a:ea typeface="+mn-ea"/>
                          <a:cs typeface="+mn-cs"/>
                        </a:rPr>
                        <a:t>Included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kern="1200" noProof="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775287372"/>
                  </a:ext>
                </a:extLst>
              </a:tr>
              <a:tr h="416905">
                <a:tc>
                  <a:txBody>
                    <a:bodyPr/>
                    <a:lstStyle/>
                    <a:p>
                      <a:pPr algn="ctr"/>
                      <a:r>
                        <a:rPr lang="en-GB" sz="1400" i="1" dirty="0"/>
                        <a:t>Eight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a:t>Tbc – July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GB" sz="1400" i="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lvl="0" algn="ctr">
                        <a:lnSpc>
                          <a:spcPct val="100000"/>
                        </a:lnSpc>
                        <a:spcBef>
                          <a:spcPts val="0"/>
                        </a:spcBef>
                        <a:spcAft>
                          <a:spcPts val="0"/>
                        </a:spcAft>
                        <a:buNone/>
                      </a:pPr>
                      <a:r>
                        <a:rPr lang="en-GB" sz="1100" b="0" i="0" u="none" strike="noStrike" kern="1200" cap="none" spc="0" normalizeH="0" baseline="0" noProof="0" dirty="0">
                          <a:ln>
                            <a:noFill/>
                          </a:ln>
                          <a:solidFill>
                            <a:schemeClr val="dk1"/>
                          </a:solidFill>
                          <a:effectLst/>
                          <a:uLnTx/>
                          <a:uFillTx/>
                          <a:latin typeface="Arial" panose="020B0604020202020204"/>
                        </a:rPr>
                        <a:t>details </a:t>
                      </a:r>
                      <a:r>
                        <a:rPr kumimoji="0" lang="en-GB" sz="1100" b="0" i="0" u="none" strike="noStrike" kern="1200" cap="none" spc="0" normalizeH="0" baseline="0" noProof="0" dirty="0">
                          <a:ln>
                            <a:noFill/>
                          </a:ln>
                          <a:solidFill>
                            <a:schemeClr val="dk1"/>
                          </a:solidFill>
                          <a:effectLst/>
                          <a:uLnTx/>
                          <a:uFillTx/>
                          <a:latin typeface="Arial" panose="020B0604020202020204"/>
                        </a:rPr>
                        <a:t>tbc</a:t>
                      </a:r>
                      <a:endParaRPr lang="en-GB" sz="1100" b="0" i="0" u="none" strike="noStrike" kern="1200" cap="none" spc="0" normalizeH="0" baseline="0" noProof="0" dirty="0">
                        <a:ln>
                          <a:noFill/>
                        </a:ln>
                        <a:solidFill>
                          <a:schemeClr val="dk1"/>
                        </a:solidFill>
                        <a:effectLst/>
                        <a:uLnTx/>
                        <a:uFillTx/>
                        <a:latin typeface="Arial" panose="020B0604020202020204"/>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a:lnSpc>
                          <a:spcPct val="100000"/>
                        </a:lnSpc>
                        <a:spcBef>
                          <a:spcPts val="0"/>
                        </a:spcBef>
                        <a:spcAft>
                          <a:spcPts val="0"/>
                        </a:spcAft>
                        <a:buNone/>
                      </a:pPr>
                      <a:r>
                        <a:rPr lang="en-GB" sz="1100" b="0" i="0" u="none" strike="noStrike" kern="1200" cap="none" spc="0" normalizeH="0" baseline="0" noProof="0" dirty="0">
                          <a:ln>
                            <a:noFill/>
                          </a:ln>
                          <a:solidFill>
                            <a:schemeClr val="dk1"/>
                          </a:solidFill>
                          <a:effectLst/>
                          <a:uLnTx/>
                          <a:uFillTx/>
                          <a:latin typeface="Arial" panose="020B0604020202020204"/>
                        </a:rPr>
                        <a:t>details tbc</a:t>
                      </a:r>
                      <a:endParaRPr kumimoji="0" lang="en-GB" sz="1100" b="0" i="0" u="none" strike="noStrike" kern="1200" cap="none" spc="0" normalizeH="0" baseline="0" noProof="0" dirty="0">
                        <a:ln>
                          <a:noFill/>
                        </a:ln>
                        <a:effectLst/>
                        <a:uLnTx/>
                        <a:uFillTx/>
                        <a:latin typeface="Arial" panose="020B0604020202020204"/>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kern="1200" noProof="0" dirty="0">
                          <a:solidFill>
                            <a:schemeClr val="dk1"/>
                          </a:solidFill>
                          <a:latin typeface="+mn-lt"/>
                          <a:ea typeface="+mn-ea"/>
                          <a:cs typeface="+mn-cs"/>
                        </a:rPr>
                        <a:t>Included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kern="1200" dirty="0">
                          <a:solidFill>
                            <a:schemeClr val="dk1"/>
                          </a:solidFill>
                          <a:latin typeface="+mn-lt"/>
                          <a:ea typeface="+mn-ea"/>
                          <a:cs typeface="+mn-cs"/>
                        </a:rPr>
                        <a:t>Included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rtl="0">
                        <a:lnSpc>
                          <a:spcPct val="100000"/>
                        </a:lnSpc>
                        <a:spcBef>
                          <a:spcPts val="0"/>
                        </a:spcBef>
                        <a:spcAft>
                          <a:spcPts val="0"/>
                        </a:spcAft>
                        <a:buClrTx/>
                        <a:buSzTx/>
                        <a:buFontTx/>
                        <a:buNone/>
                      </a:pPr>
                      <a:r>
                        <a:rPr lang="en-GB" sz="1100" kern="1200" dirty="0">
                          <a:solidFill>
                            <a:schemeClr val="dk1"/>
                          </a:solidFill>
                          <a:latin typeface="+mn-lt"/>
                          <a:ea typeface="+mn-ea"/>
                          <a:cs typeface="+mn-cs"/>
                        </a:rPr>
                        <a:t>details tbc</a:t>
                      </a: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rtl="0">
                        <a:lnSpc>
                          <a:spcPct val="100000"/>
                        </a:lnSpc>
                        <a:spcBef>
                          <a:spcPts val="0"/>
                        </a:spcBef>
                        <a:spcAft>
                          <a:spcPts val="0"/>
                        </a:spcAft>
                        <a:buClrTx/>
                        <a:buSzTx/>
                        <a:buFontTx/>
                        <a:buNone/>
                      </a:pPr>
                      <a:r>
                        <a:rPr lang="en-GB" sz="1100" kern="1200" dirty="0">
                          <a:solidFill>
                            <a:schemeClr val="dk1"/>
                          </a:solidFill>
                          <a:latin typeface="+mn-lt"/>
                          <a:ea typeface="+mn-ea"/>
                          <a:cs typeface="+mn-cs"/>
                        </a:rPr>
                        <a:t>details tbc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GB" sz="1100" kern="1200" dirty="0">
                          <a:solidFill>
                            <a:schemeClr val="dk1"/>
                          </a:solidFill>
                          <a:latin typeface="+mn-lt"/>
                          <a:ea typeface="+mn-ea"/>
                          <a:cs typeface="+mn-cs"/>
                        </a:rPr>
                        <a:t>details tbc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kern="1200" noProof="0" dirty="0">
                          <a:solidFill>
                            <a:schemeClr val="dk1"/>
                          </a:solidFill>
                          <a:latin typeface="+mn-lt"/>
                          <a:ea typeface="+mn-ea"/>
                          <a:cs typeface="+mn-cs"/>
                        </a:rPr>
                        <a:t>Included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988087583"/>
                  </a:ext>
                </a:extLst>
              </a:tr>
              <a:tr h="416905">
                <a:tc>
                  <a:txBody>
                    <a:bodyPr/>
                    <a:lstStyle/>
                    <a:p>
                      <a:pPr algn="ctr"/>
                      <a:r>
                        <a:rPr lang="en-GB" sz="1400" i="1" dirty="0"/>
                        <a:t>Nine </a:t>
                      </a:r>
                      <a:endParaRPr lang="en-GB" sz="1400" i="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a:t>Tbc – Sept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GB" sz="1400" i="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lvl="0" algn="ctr">
                        <a:lnSpc>
                          <a:spcPct val="100000"/>
                        </a:lnSpc>
                        <a:spcBef>
                          <a:spcPts val="0"/>
                        </a:spcBef>
                        <a:spcAft>
                          <a:spcPts val="0"/>
                        </a:spcAft>
                        <a:buNone/>
                      </a:pPr>
                      <a:r>
                        <a:rPr lang="en-GB" sz="1100" b="0" i="0" u="none" strike="noStrike" kern="1200" noProof="0" dirty="0">
                          <a:solidFill>
                            <a:schemeClr val="dk1"/>
                          </a:solidFill>
                          <a:latin typeface="Arial"/>
                        </a:rPr>
                        <a:t>details tbc</a:t>
                      </a:r>
                      <a:endParaRPr lang="en-GB" sz="1100" b="0" i="0" u="none" strike="noStrike" kern="1200" noProof="0" dirty="0">
                        <a:solidFill>
                          <a:srgbClr val="000000"/>
                        </a:solidFill>
                        <a:latin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lvl="0" algn="ctr">
                        <a:lnSpc>
                          <a:spcPct val="100000"/>
                        </a:lnSpc>
                        <a:spcBef>
                          <a:spcPts val="0"/>
                        </a:spcBef>
                        <a:spcAft>
                          <a:spcPts val="0"/>
                        </a:spcAft>
                        <a:buNone/>
                      </a:pPr>
                      <a:r>
                        <a:rPr lang="en-GB" sz="1100" b="0" i="0" u="none" strike="noStrike" kern="1200" noProof="0" dirty="0">
                          <a:solidFill>
                            <a:schemeClr val="dk1"/>
                          </a:solidFill>
                          <a:latin typeface="Arial"/>
                        </a:rPr>
                        <a:t>details tbc</a:t>
                      </a:r>
                      <a:endParaRPr lang="en-GB" sz="1100" b="0" i="0" u="none" strike="noStrike" kern="1200" noProof="0" dirty="0">
                        <a:solidFill>
                          <a:srgbClr val="000000"/>
                        </a:solidFill>
                        <a:latin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kern="1200" noProof="0" dirty="0">
                          <a:solidFill>
                            <a:schemeClr val="dk1"/>
                          </a:solidFill>
                          <a:latin typeface="+mn-lt"/>
                          <a:ea typeface="+mn-ea"/>
                          <a:cs typeface="+mn-cs"/>
                        </a:rPr>
                        <a:t>Included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kern="120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rtl="0">
                        <a:lnSpc>
                          <a:spcPct val="100000"/>
                        </a:lnSpc>
                        <a:spcBef>
                          <a:spcPts val="0"/>
                        </a:spcBef>
                        <a:spcAft>
                          <a:spcPts val="0"/>
                        </a:spcAft>
                        <a:buClrTx/>
                        <a:buSzTx/>
                        <a:buFontTx/>
                        <a:buNone/>
                      </a:pPr>
                      <a:r>
                        <a:rPr lang="en-GB" sz="1100" kern="1200" dirty="0">
                          <a:solidFill>
                            <a:schemeClr val="dk1"/>
                          </a:solidFill>
                          <a:latin typeface="+mn-lt"/>
                          <a:ea typeface="+mn-ea"/>
                          <a:cs typeface="+mn-cs"/>
                        </a:rPr>
                        <a:t>details tbc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rtl="0">
                        <a:lnSpc>
                          <a:spcPct val="100000"/>
                        </a:lnSpc>
                        <a:spcBef>
                          <a:spcPts val="0"/>
                        </a:spcBef>
                        <a:spcAft>
                          <a:spcPts val="0"/>
                        </a:spcAft>
                        <a:buClrTx/>
                        <a:buSzTx/>
                        <a:buFontTx/>
                        <a:buNone/>
                      </a:pPr>
                      <a:r>
                        <a:rPr lang="en-GB" sz="1100" kern="1200" dirty="0">
                          <a:solidFill>
                            <a:schemeClr val="dk1"/>
                          </a:solidFill>
                          <a:latin typeface="+mn-lt"/>
                          <a:ea typeface="+mn-ea"/>
                          <a:cs typeface="+mn-cs"/>
                        </a:rPr>
                        <a:t>details tbc</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GB" sz="1100" kern="1200" dirty="0">
                          <a:solidFill>
                            <a:schemeClr val="dk1"/>
                          </a:solidFill>
                          <a:latin typeface="+mn-lt"/>
                          <a:ea typeface="+mn-ea"/>
                          <a:cs typeface="+mn-cs"/>
                        </a:rPr>
                        <a:t>details tbc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kern="1200" dirty="0">
                          <a:solidFill>
                            <a:schemeClr val="dk1"/>
                          </a:solidFill>
                          <a:latin typeface="+mn-lt"/>
                          <a:ea typeface="+mn-ea"/>
                          <a:cs typeface="+mn-cs"/>
                        </a:rPr>
                        <a:t>tbc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79507847"/>
                  </a:ext>
                </a:extLst>
              </a:tr>
              <a:tr h="416905">
                <a:tc>
                  <a:txBody>
                    <a:bodyPr/>
                    <a:lstStyle/>
                    <a:p>
                      <a:pPr algn="ctr"/>
                      <a:r>
                        <a:rPr lang="en-GB" sz="1400" i="1" dirty="0"/>
                        <a:t>Ten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a:t>Tbc – Nov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GB" sz="1400" i="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lvl="0" algn="ctr">
                        <a:lnSpc>
                          <a:spcPct val="100000"/>
                        </a:lnSpc>
                        <a:spcBef>
                          <a:spcPts val="0"/>
                        </a:spcBef>
                        <a:spcAft>
                          <a:spcPts val="0"/>
                        </a:spcAft>
                        <a:buNone/>
                      </a:pPr>
                      <a:r>
                        <a:rPr lang="en-GB" sz="1100" b="0" i="0" u="none" strike="noStrike" kern="1200" cap="none" spc="0" normalizeH="0" baseline="0" noProof="0" dirty="0">
                          <a:ln>
                            <a:noFill/>
                          </a:ln>
                          <a:solidFill>
                            <a:schemeClr val="dk1"/>
                          </a:solidFill>
                          <a:effectLst/>
                          <a:uLnTx/>
                          <a:uFillTx/>
                          <a:latin typeface="Arial" panose="020B0604020202020204"/>
                        </a:rPr>
                        <a:t>details tbc</a:t>
                      </a:r>
                      <a:endParaRPr lang="en-GB" sz="1100" b="0" i="0" u="none" strike="noStrike" kern="1200" cap="none" spc="0" normalizeH="0" baseline="0" noProof="0" dirty="0">
                        <a:ln>
                          <a:noFill/>
                        </a:ln>
                        <a:solidFill>
                          <a:srgbClr val="000000"/>
                        </a:solidFill>
                        <a:effectLst/>
                        <a:uLnTx/>
                        <a:uFillTx/>
                        <a:latin typeface="Arial" panose="020B0604020202020204"/>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lvl="0" algn="ctr">
                        <a:lnSpc>
                          <a:spcPct val="100000"/>
                        </a:lnSpc>
                        <a:spcBef>
                          <a:spcPts val="0"/>
                        </a:spcBef>
                        <a:spcAft>
                          <a:spcPts val="0"/>
                        </a:spcAft>
                        <a:buNone/>
                      </a:pPr>
                      <a:r>
                        <a:rPr lang="en-GB" sz="1100" b="0" i="0" u="none" strike="noStrike" kern="1200" cap="none" spc="0" normalizeH="0" baseline="0" noProof="0" dirty="0">
                          <a:ln>
                            <a:noFill/>
                          </a:ln>
                          <a:solidFill>
                            <a:schemeClr val="dk1"/>
                          </a:solidFill>
                          <a:effectLst/>
                          <a:uLnTx/>
                          <a:uFillTx/>
                          <a:latin typeface="Arial" panose="020B0604020202020204"/>
                        </a:rPr>
                        <a:t>details </a:t>
                      </a:r>
                      <a:r>
                        <a:rPr kumimoji="0" lang="en-GB" sz="1100" b="0" i="0" u="none" strike="noStrike" kern="1200" cap="none" spc="0" normalizeH="0" baseline="0" noProof="0" dirty="0">
                          <a:ln>
                            <a:noFill/>
                          </a:ln>
                          <a:solidFill>
                            <a:schemeClr val="dk1"/>
                          </a:solidFill>
                          <a:effectLst/>
                          <a:uLnTx/>
                          <a:uFillTx/>
                          <a:latin typeface="Arial" panose="020B0604020202020204"/>
                        </a:rPr>
                        <a:t>tbc</a:t>
                      </a:r>
                      <a:endParaRPr lang="en-GB" sz="1100" b="0" i="0" u="none" strike="noStrike" kern="1200" cap="none" spc="0" normalizeH="0" baseline="0" noProof="0" dirty="0">
                        <a:ln>
                          <a:noFill/>
                        </a:ln>
                        <a:solidFill>
                          <a:schemeClr val="dk1"/>
                        </a:solidFill>
                        <a:effectLst/>
                        <a:uLnTx/>
                        <a:uFillTx/>
                        <a:latin typeface="Arial" panose="020B0604020202020204"/>
                      </a:endParaRPr>
                    </a:p>
                    <a:p>
                      <a:pPr marL="0" marR="0" lvl="0" indent="0" algn="ctr" defTabSz="914400">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black"/>
                        </a:solidFill>
                        <a:effectLst/>
                        <a:uLnTx/>
                        <a:uFillTx/>
                        <a:latin typeface="Arial"/>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kern="1200" noProof="0" dirty="0">
                          <a:solidFill>
                            <a:schemeClr val="dk1"/>
                          </a:solidFill>
                          <a:latin typeface="+mn-lt"/>
                          <a:ea typeface="+mn-ea"/>
                          <a:cs typeface="+mn-cs"/>
                        </a:rPr>
                        <a:t>Included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kern="120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rtl="0">
                        <a:lnSpc>
                          <a:spcPct val="100000"/>
                        </a:lnSpc>
                        <a:spcBef>
                          <a:spcPts val="0"/>
                        </a:spcBef>
                        <a:spcAft>
                          <a:spcPts val="0"/>
                        </a:spcAft>
                        <a:buClrTx/>
                        <a:buSzTx/>
                        <a:buFontTx/>
                        <a:buNone/>
                      </a:pPr>
                      <a:r>
                        <a:rPr lang="en-GB" sz="1100" kern="1200" dirty="0">
                          <a:solidFill>
                            <a:schemeClr val="dk1"/>
                          </a:solidFill>
                          <a:latin typeface="+mn-lt"/>
                          <a:ea typeface="+mn-ea"/>
                          <a:cs typeface="+mn-cs"/>
                        </a:rPr>
                        <a:t>details tbc</a:t>
                      </a: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rtl="0">
                        <a:lnSpc>
                          <a:spcPct val="100000"/>
                        </a:lnSpc>
                        <a:spcBef>
                          <a:spcPts val="0"/>
                        </a:spcBef>
                        <a:spcAft>
                          <a:spcPts val="0"/>
                        </a:spcAft>
                        <a:buClrTx/>
                        <a:buSzTx/>
                        <a:buFontTx/>
                        <a:buNone/>
                      </a:pPr>
                      <a:r>
                        <a:rPr lang="en-GB" sz="1100" kern="1200" dirty="0">
                          <a:solidFill>
                            <a:schemeClr val="dk1"/>
                          </a:solidFill>
                          <a:latin typeface="+mn-lt"/>
                          <a:ea typeface="+mn-ea"/>
                          <a:cs typeface="+mn-cs"/>
                        </a:rPr>
                        <a:t>details tbc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GB" sz="1100" kern="1200" dirty="0">
                          <a:solidFill>
                            <a:schemeClr val="dk1"/>
                          </a:solidFill>
                          <a:latin typeface="+mn-lt"/>
                          <a:ea typeface="+mn-ea"/>
                          <a:cs typeface="+mn-cs"/>
                        </a:rPr>
                        <a:t>details tbc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kern="120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376359618"/>
                  </a:ext>
                </a:extLst>
              </a:tr>
            </a:tbl>
          </a:graphicData>
        </a:graphic>
      </p:graphicFrame>
      <p:cxnSp>
        <p:nvCxnSpPr>
          <p:cNvPr id="12" name="Straight Connector 11">
            <a:extLst>
              <a:ext uri="{FF2B5EF4-FFF2-40B4-BE49-F238E27FC236}">
                <a16:creationId xmlns:a16="http://schemas.microsoft.com/office/drawing/2014/main" id="{10E5DAF7-286E-A976-E9B6-2C6FDF05D7D7}"/>
              </a:ext>
              <a:ext uri="{C183D7F6-B498-43B3-948B-1728B52AA6E4}">
                <adec:decorative xmlns:adec="http://schemas.microsoft.com/office/drawing/2017/decorative" val="1"/>
              </a:ext>
            </a:extLst>
          </p:cNvPr>
          <p:cNvCxnSpPr>
            <a:cxnSpLocks/>
          </p:cNvCxnSpPr>
          <p:nvPr/>
        </p:nvCxnSpPr>
        <p:spPr>
          <a:xfrm>
            <a:off x="424873" y="4613277"/>
            <a:ext cx="11203709" cy="0"/>
          </a:xfrm>
          <a:prstGeom prst="line">
            <a:avLst/>
          </a:prstGeom>
          <a:ln w="31750">
            <a:solidFill>
              <a:schemeClr val="accent6"/>
            </a:solidFill>
          </a:ln>
        </p:spPr>
        <p:style>
          <a:lnRef idx="1">
            <a:schemeClr val="accent1"/>
          </a:lnRef>
          <a:fillRef idx="0">
            <a:schemeClr val="accent1"/>
          </a:fillRef>
          <a:effectRef idx="0">
            <a:schemeClr val="accent1"/>
          </a:effectRef>
          <a:fontRef idx="minor">
            <a:schemeClr val="tx1"/>
          </a:fontRef>
        </p:style>
      </p:cxnSp>
      <p:sp>
        <p:nvSpPr>
          <p:cNvPr id="6" name="Slide Number Placeholder 4">
            <a:extLst>
              <a:ext uri="{FF2B5EF4-FFF2-40B4-BE49-F238E27FC236}">
                <a16:creationId xmlns:a16="http://schemas.microsoft.com/office/drawing/2014/main" id="{02F6667E-0ED3-42DD-8AED-A92F5D04128C}"/>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7243961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72282" y="144987"/>
            <a:ext cx="11382838" cy="830997"/>
          </a:xfrm>
        </p:spPr>
        <p:txBody>
          <a:bodyPr vert="horz" wrap="square" anchor="t">
            <a:spAutoFit/>
          </a:bodyPr>
          <a:lstStyle/>
          <a:p>
            <a:pPr>
              <a:lnSpc>
                <a:spcPct val="100000"/>
              </a:lnSpc>
            </a:pPr>
            <a:r>
              <a:rPr lang="en-GB" sz="1800" b="1"/>
              <a:t>Food insecurity continues to </a:t>
            </a:r>
            <a:r>
              <a:rPr lang="en-GB" sz="1800" b="1">
                <a:solidFill>
                  <a:srgbClr val="009690"/>
                </a:solidFill>
              </a:rPr>
              <a:t>impact families </a:t>
            </a:r>
            <a:r>
              <a:rPr lang="en-GB" sz="1800" b="1"/>
              <a:t>– with no significant movement on any impacts since January. Those with previous caring responsibilities are more likely to rely on low-cost food to feed children in their households</a:t>
            </a:r>
          </a:p>
        </p:txBody>
      </p:sp>
      <p:graphicFrame>
        <p:nvGraphicFramePr>
          <p:cNvPr id="37" name="Table Placeholder 6" descr="Stacked bar chart showing the percentage of parents who have had trouble providing food in the last year. 8% have often had to rely on a few kinds of low cost foods to feed their children because they're running out of money. 23% have had to do this sometimes.">
            <a:extLst>
              <a:ext uri="{FF2B5EF4-FFF2-40B4-BE49-F238E27FC236}">
                <a16:creationId xmlns:a16="http://schemas.microsoft.com/office/drawing/2014/main" id="{313F2446-7939-4AC7-B046-82FBC0D5B429}"/>
              </a:ext>
            </a:extLst>
          </p:cNvPr>
          <p:cNvGraphicFramePr>
            <a:graphicFrameLocks/>
          </p:cNvGraphicFramePr>
          <p:nvPr>
            <p:extLst>
              <p:ext uri="{D42A27DB-BD31-4B8C-83A1-F6EECF244321}">
                <p14:modId xmlns:p14="http://schemas.microsoft.com/office/powerpoint/2010/main" val="1950683961"/>
              </p:ext>
            </p:extLst>
          </p:nvPr>
        </p:nvGraphicFramePr>
        <p:xfrm>
          <a:off x="-48119" y="1284389"/>
          <a:ext cx="6523414" cy="4813205"/>
        </p:xfrm>
        <a:graphic>
          <a:graphicData uri="http://schemas.openxmlformats.org/drawingml/2006/chart">
            <c:chart xmlns:c="http://schemas.openxmlformats.org/drawingml/2006/chart" xmlns:r="http://schemas.openxmlformats.org/officeDocument/2006/relationships" r:id="rId2"/>
          </a:graphicData>
        </a:graphic>
      </p:graphicFrame>
      <p:sp>
        <p:nvSpPr>
          <p:cNvPr id="17" name="Arrow: Down 16">
            <a:extLst>
              <a:ext uri="{FF2B5EF4-FFF2-40B4-BE49-F238E27FC236}">
                <a16:creationId xmlns:a16="http://schemas.microsoft.com/office/drawing/2014/main" id="{A0A574EA-5B20-4D05-853E-295DB0423B9C}"/>
              </a:ext>
              <a:ext uri="{C183D7F6-B498-43B3-948B-1728B52AA6E4}">
                <adec:decorative xmlns:adec="http://schemas.microsoft.com/office/drawing/2017/decorative" val="1"/>
              </a:ext>
            </a:extLst>
          </p:cNvPr>
          <p:cNvSpPr/>
          <p:nvPr/>
        </p:nvSpPr>
        <p:spPr>
          <a:xfrm>
            <a:off x="761438" y="6073018"/>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13" name="Group 12" descr="Green and Red arrows to signify when a statistic is significantly higher or lower than the previous survey.">
            <a:extLst>
              <a:ext uri="{FF2B5EF4-FFF2-40B4-BE49-F238E27FC236}">
                <a16:creationId xmlns:a16="http://schemas.microsoft.com/office/drawing/2014/main" id="{45164995-A5F9-4215-B675-691AE29364F8}"/>
              </a:ext>
            </a:extLst>
          </p:cNvPr>
          <p:cNvGrpSpPr/>
          <p:nvPr/>
        </p:nvGrpSpPr>
        <p:grpSpPr>
          <a:xfrm>
            <a:off x="530845" y="6033157"/>
            <a:ext cx="5925057" cy="276999"/>
            <a:chOff x="520117" y="5798698"/>
            <a:chExt cx="5925057" cy="276999"/>
          </a:xfrm>
        </p:grpSpPr>
        <p:sp>
          <p:nvSpPr>
            <p:cNvPr id="15" name="Arrow: Down 14">
              <a:extLst>
                <a:ext uri="{FF2B5EF4-FFF2-40B4-BE49-F238E27FC236}">
                  <a16:creationId xmlns:a16="http://schemas.microsoft.com/office/drawing/2014/main" id="{EFD180F3-C571-43A0-8811-1F7D2E434D7E}"/>
                </a:ext>
              </a:extLst>
            </p:cNvPr>
            <p:cNvSpPr/>
            <p:nvPr/>
          </p:nvSpPr>
          <p:spPr>
            <a:xfrm rot="10800000">
              <a:off x="520117" y="5838560"/>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6" name="TextBox 15">
              <a:extLst>
                <a:ext uri="{FF2B5EF4-FFF2-40B4-BE49-F238E27FC236}">
                  <a16:creationId xmlns:a16="http://schemas.microsoft.com/office/drawing/2014/main" id="{CC7A7718-9BAE-4738-A5C3-D3CFB6417615}"/>
                </a:ext>
              </a:extLst>
            </p:cNvPr>
            <p:cNvSpPr txBox="1"/>
            <p:nvPr/>
          </p:nvSpPr>
          <p:spPr>
            <a:xfrm>
              <a:off x="884934" y="5798698"/>
              <a:ext cx="556024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Significantly higher/lower than the Greater Manchester Residents’ January (S5)</a:t>
              </a:r>
            </a:p>
          </p:txBody>
        </p:sp>
      </p:grpSp>
      <p:sp>
        <p:nvSpPr>
          <p:cNvPr id="7" name="TextBox 6">
            <a:extLst>
              <a:ext uri="{FF2B5EF4-FFF2-40B4-BE49-F238E27FC236}">
                <a16:creationId xmlns:a16="http://schemas.microsoft.com/office/drawing/2014/main" id="{3070B0EB-4374-46E1-63F0-23C8BA1DF2EC}"/>
              </a:ext>
              <a:ext uri="{C183D7F6-B498-43B3-948B-1728B52AA6E4}">
                <adec:decorative xmlns:adec="http://schemas.microsoft.com/office/drawing/2017/decorative" val="0"/>
              </a:ext>
            </a:extLst>
          </p:cNvPr>
          <p:cNvSpPr txBox="1"/>
          <p:nvPr/>
        </p:nvSpPr>
        <p:spPr>
          <a:xfrm>
            <a:off x="5931238" y="1069299"/>
            <a:ext cx="3274501" cy="200055"/>
          </a:xfrm>
          <a:prstGeom prst="rect">
            <a:avLst/>
          </a:prstGeom>
          <a:noFill/>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dirty="0">
                <a:ln>
                  <a:noFill/>
                </a:ln>
                <a:solidFill>
                  <a:srgbClr val="5C5B5A"/>
                </a:solidFill>
                <a:effectLst/>
                <a:uLnTx/>
                <a:uFillTx/>
                <a:latin typeface="Arial"/>
                <a:ea typeface="+mn-ea"/>
                <a:cs typeface="+mn-cs"/>
              </a:rPr>
              <a:t>% saying ‘Often’ or ‘Sometimes’</a:t>
            </a:r>
            <a:endParaRPr lang="en-GB" sz="1300" b="1" i="0" u="none" strike="noStrike" kern="1200" cap="none" spc="0" normalizeH="0" baseline="0" noProof="0" dirty="0">
              <a:ln>
                <a:noFill/>
              </a:ln>
              <a:solidFill>
                <a:srgbClr val="5C5B5A"/>
              </a:solidFill>
              <a:effectLst/>
              <a:uLnTx/>
              <a:uFillTx/>
              <a:latin typeface="Arial"/>
              <a:cs typeface="Arial"/>
            </a:endParaRPr>
          </a:p>
        </p:txBody>
      </p:sp>
      <p:graphicFrame>
        <p:nvGraphicFramePr>
          <p:cNvPr id="23" name="Table Placeholder 16" descr="Table showing wave on wave change in % who think coronavirus is a risk. Overall, there has been a decline in the proportion who think coronavirus is a threat to the UK as a whole, their local community or them personally. ">
            <a:extLst>
              <a:ext uri="{FF2B5EF4-FFF2-40B4-BE49-F238E27FC236}">
                <a16:creationId xmlns:a16="http://schemas.microsoft.com/office/drawing/2014/main" id="{D539DCD4-7D0A-4C87-8518-3F09BA5AF281}"/>
              </a:ext>
            </a:extLst>
          </p:cNvPr>
          <p:cNvGraphicFramePr>
            <a:graphicFrameLocks/>
          </p:cNvGraphicFramePr>
          <p:nvPr>
            <p:extLst>
              <p:ext uri="{D42A27DB-BD31-4B8C-83A1-F6EECF244321}">
                <p14:modId xmlns:p14="http://schemas.microsoft.com/office/powerpoint/2010/main" val="3408071654"/>
              </p:ext>
            </p:extLst>
          </p:nvPr>
        </p:nvGraphicFramePr>
        <p:xfrm>
          <a:off x="6352117" y="1318082"/>
          <a:ext cx="2415619" cy="4463255"/>
        </p:xfrm>
        <a:graphic>
          <a:graphicData uri="http://schemas.openxmlformats.org/drawingml/2006/table">
            <a:tbl>
              <a:tblPr firstRow="1" bandRow="1">
                <a:tableStyleId>{5C22544A-7EE6-4342-B048-85BDC9FD1C3A}</a:tableStyleId>
              </a:tblPr>
              <a:tblGrid>
                <a:gridCol w="721453">
                  <a:extLst>
                    <a:ext uri="{9D8B030D-6E8A-4147-A177-3AD203B41FA5}">
                      <a16:colId xmlns:a16="http://schemas.microsoft.com/office/drawing/2014/main" val="671024736"/>
                    </a:ext>
                  </a:extLst>
                </a:gridCol>
                <a:gridCol w="564722">
                  <a:extLst>
                    <a:ext uri="{9D8B030D-6E8A-4147-A177-3AD203B41FA5}">
                      <a16:colId xmlns:a16="http://schemas.microsoft.com/office/drawing/2014/main" val="3796637519"/>
                    </a:ext>
                  </a:extLst>
                </a:gridCol>
                <a:gridCol w="564722">
                  <a:extLst>
                    <a:ext uri="{9D8B030D-6E8A-4147-A177-3AD203B41FA5}">
                      <a16:colId xmlns:a16="http://schemas.microsoft.com/office/drawing/2014/main" val="2717857182"/>
                    </a:ext>
                  </a:extLst>
                </a:gridCol>
                <a:gridCol w="564722">
                  <a:extLst>
                    <a:ext uri="{9D8B030D-6E8A-4147-A177-3AD203B41FA5}">
                      <a16:colId xmlns:a16="http://schemas.microsoft.com/office/drawing/2014/main" val="2399647972"/>
                    </a:ext>
                  </a:extLst>
                </a:gridCol>
              </a:tblGrid>
              <a:tr h="504000">
                <a:tc>
                  <a:txBody>
                    <a:bodyPr/>
                    <a:lstStyle/>
                    <a:p>
                      <a:pPr marL="0" algn="ctr" defTabSz="914400" rtl="0" eaLnBrk="1" latinLnBrk="0" hangingPunct="1"/>
                      <a:r>
                        <a:rPr lang="en-GB" sz="1400" b="0" kern="1200">
                          <a:solidFill>
                            <a:srgbClr val="5C5B5A"/>
                          </a:solidFill>
                          <a:latin typeface="+mn-lt"/>
                          <a:ea typeface="+mn-ea"/>
                          <a:cs typeface="+mn-cs"/>
                        </a:rPr>
                        <a:t>Sept S3</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marL="0" algn="ctr" defTabSz="914400" rtl="0" eaLnBrk="1" latinLnBrk="0" hangingPunct="1"/>
                      <a:r>
                        <a:rPr lang="en-GB" sz="1400" b="0" kern="1200">
                          <a:solidFill>
                            <a:srgbClr val="5C5B5A"/>
                          </a:solidFill>
                          <a:latin typeface="+mn-lt"/>
                          <a:ea typeface="+mn-ea"/>
                          <a:cs typeface="+mn-cs"/>
                        </a:rPr>
                        <a:t>Nov S4</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marL="0" algn="ctr" defTabSz="914400" rtl="0" eaLnBrk="1" latinLnBrk="0" hangingPunct="1"/>
                      <a:r>
                        <a:rPr lang="en-GB" sz="1400" b="0" kern="1200">
                          <a:solidFill>
                            <a:srgbClr val="5C5B5A"/>
                          </a:solidFill>
                          <a:latin typeface="+mn-lt"/>
                          <a:ea typeface="+mn-ea"/>
                          <a:cs typeface="+mn-cs"/>
                        </a:rPr>
                        <a:t>Dec</a:t>
                      </a:r>
                    </a:p>
                    <a:p>
                      <a:pPr marL="0" algn="ctr" defTabSz="914400" rtl="0" eaLnBrk="1" latinLnBrk="0" hangingPunct="1"/>
                      <a:r>
                        <a:rPr lang="en-GB" sz="1400" b="0" kern="1200">
                          <a:solidFill>
                            <a:srgbClr val="5C5B5A"/>
                          </a:solidFill>
                          <a:latin typeface="+mn-lt"/>
                          <a:ea typeface="+mn-ea"/>
                          <a:cs typeface="+mn-cs"/>
                        </a:rPr>
                        <a:t>S5</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marL="0" algn="ctr" defTabSz="914400" rtl="0" eaLnBrk="1" latinLnBrk="0" hangingPunct="1"/>
                      <a:r>
                        <a:rPr lang="en-GB" sz="1400" b="0" kern="1200">
                          <a:solidFill>
                            <a:srgbClr val="5C5B5A"/>
                          </a:solidFill>
                          <a:latin typeface="+mn-lt"/>
                          <a:ea typeface="+mn-ea"/>
                          <a:cs typeface="+mn-cs"/>
                        </a:rPr>
                        <a:t>Mar</a:t>
                      </a:r>
                    </a:p>
                    <a:p>
                      <a:pPr marL="0" algn="ctr" defTabSz="914400" rtl="0" eaLnBrk="1" latinLnBrk="0" hangingPunct="1"/>
                      <a:r>
                        <a:rPr lang="en-GB" sz="1400" b="0" kern="1200">
                          <a:solidFill>
                            <a:srgbClr val="5C5B5A"/>
                          </a:solidFill>
                          <a:latin typeface="+mn-lt"/>
                          <a:ea typeface="+mn-ea"/>
                          <a:cs typeface="+mn-cs"/>
                        </a:rPr>
                        <a:t>S6</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2918900264"/>
                  </a:ext>
                </a:extLst>
              </a:tr>
              <a:tr h="563585">
                <a:tc>
                  <a:txBody>
                    <a:bodyPr/>
                    <a:lstStyle/>
                    <a:p>
                      <a:pPr marL="0" algn="ctr" defTabSz="914400" rtl="0" eaLnBrk="1" latinLnBrk="0" hangingPunct="1"/>
                      <a:r>
                        <a:rPr lang="en-GB" sz="1400" b="0" kern="1200">
                          <a:solidFill>
                            <a:srgbClr val="5C5B5A"/>
                          </a:solidFill>
                          <a:latin typeface="+mn-lt"/>
                          <a:ea typeface="+mn-ea"/>
                          <a:cs typeface="+mn-cs"/>
                        </a:rPr>
                        <a:t>36%</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marL="0" algn="ctr" defTabSz="914400" rtl="0" eaLnBrk="1" latinLnBrk="0" hangingPunct="1"/>
                      <a:r>
                        <a:rPr lang="en-GB" sz="1400" b="0" kern="1200">
                          <a:solidFill>
                            <a:srgbClr val="5C5B5A"/>
                          </a:solidFill>
                          <a:latin typeface="+mn-lt"/>
                          <a:ea typeface="+mn-ea"/>
                          <a:cs typeface="+mn-cs"/>
                        </a:rPr>
                        <a:t>37%</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marL="0" algn="ctr" defTabSz="914400" rtl="0" eaLnBrk="1" latinLnBrk="0" hangingPunct="1"/>
                      <a:r>
                        <a:rPr lang="en-GB" sz="1400" b="0" kern="1200">
                          <a:solidFill>
                            <a:srgbClr val="5C5B5A"/>
                          </a:solidFill>
                          <a:latin typeface="+mn-lt"/>
                          <a:ea typeface="+mn-ea"/>
                          <a:cs typeface="+mn-cs"/>
                        </a:rPr>
                        <a:t>32%</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marL="0" algn="ctr" defTabSz="914400" rtl="0" eaLnBrk="1" latinLnBrk="0" hangingPunct="1"/>
                      <a:r>
                        <a:rPr lang="en-GB" sz="1400" b="0" kern="1200">
                          <a:solidFill>
                            <a:srgbClr val="5C5B5A"/>
                          </a:solidFill>
                          <a:latin typeface="+mn-lt"/>
                          <a:ea typeface="+mn-ea"/>
                          <a:cs typeface="+mn-cs"/>
                        </a:rPr>
                        <a:t>31%</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92656631"/>
                  </a:ext>
                </a:extLst>
              </a:tr>
              <a:tr h="563585">
                <a:tc>
                  <a:txBody>
                    <a:bodyPr/>
                    <a:lstStyle/>
                    <a:p>
                      <a:pPr algn="ctr"/>
                      <a:r>
                        <a:rPr lang="en-GB" sz="1400" b="0">
                          <a:solidFill>
                            <a:srgbClr val="5C5B5A"/>
                          </a:solidFill>
                        </a:rPr>
                        <a:t>25%</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a:r>
                        <a:rPr lang="en-GB" sz="1400" b="0">
                          <a:solidFill>
                            <a:srgbClr val="5C5B5A"/>
                          </a:solidFill>
                        </a:rPr>
                        <a:t>24%</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a:r>
                        <a:rPr lang="en-GB" sz="1400" b="0">
                          <a:solidFill>
                            <a:srgbClr val="5C5B5A"/>
                          </a:solidFill>
                        </a:rPr>
                        <a:t>27%</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a:r>
                        <a:rPr lang="en-GB" sz="1400" b="0">
                          <a:solidFill>
                            <a:srgbClr val="5C5B5A"/>
                          </a:solidFill>
                        </a:rPr>
                        <a:t>23%</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056468508"/>
                  </a:ext>
                </a:extLst>
              </a:tr>
              <a:tr h="563585">
                <a:tc>
                  <a:txBody>
                    <a:bodyPr/>
                    <a:lstStyle/>
                    <a:p>
                      <a:pPr algn="ctr"/>
                      <a:r>
                        <a:rPr lang="en-GB" sz="1400" b="0">
                          <a:solidFill>
                            <a:srgbClr val="5C5B5A"/>
                          </a:solidFill>
                        </a:rPr>
                        <a:t>17%</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a:r>
                        <a:rPr lang="en-GB" sz="1400" b="0">
                          <a:solidFill>
                            <a:srgbClr val="5C5B5A"/>
                          </a:solidFill>
                        </a:rPr>
                        <a:t>22%</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a:r>
                        <a:rPr lang="en-GB" sz="1400" b="0">
                          <a:solidFill>
                            <a:srgbClr val="5C5B5A"/>
                          </a:solidFill>
                        </a:rPr>
                        <a:t>21%</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a:r>
                        <a:rPr lang="en-GB" sz="1400" b="0">
                          <a:solidFill>
                            <a:srgbClr val="5C5B5A"/>
                          </a:solidFill>
                        </a:rPr>
                        <a:t>20%</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4076774659"/>
                  </a:ext>
                </a:extLst>
              </a:tr>
              <a:tr h="563585">
                <a:tc>
                  <a:txBody>
                    <a:bodyPr/>
                    <a:lstStyle/>
                    <a:p>
                      <a:pPr algn="ctr"/>
                      <a:r>
                        <a:rPr lang="en-GB" sz="1400" b="0">
                          <a:solidFill>
                            <a:srgbClr val="5C5B5A"/>
                          </a:solidFill>
                        </a:rPr>
                        <a:t>19%</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a:r>
                        <a:rPr lang="en-GB" sz="1400" b="0">
                          <a:solidFill>
                            <a:srgbClr val="5C5B5A"/>
                          </a:solidFill>
                        </a:rPr>
                        <a:t>21%</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a:r>
                        <a:rPr lang="en-GB" sz="1400" b="0">
                          <a:solidFill>
                            <a:srgbClr val="5C5B5A"/>
                          </a:solidFill>
                        </a:rPr>
                        <a:t>19%</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a:r>
                        <a:rPr lang="en-GB" sz="1400" b="0">
                          <a:solidFill>
                            <a:srgbClr val="5C5B5A"/>
                          </a:solidFill>
                        </a:rPr>
                        <a:t>15%</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712820413"/>
                  </a:ext>
                </a:extLst>
              </a:tr>
              <a:tr h="563585">
                <a:tc>
                  <a:txBody>
                    <a:bodyPr/>
                    <a:lstStyle/>
                    <a:p>
                      <a:pPr algn="ctr"/>
                      <a:r>
                        <a:rPr lang="en-GB" sz="1400" b="0">
                          <a:solidFill>
                            <a:srgbClr val="5C5B5A"/>
                          </a:solidFill>
                        </a:rPr>
                        <a:t>17%</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a:r>
                        <a:rPr lang="en-GB" sz="1400" b="0">
                          <a:solidFill>
                            <a:srgbClr val="5C5B5A"/>
                          </a:solidFill>
                        </a:rPr>
                        <a:t>21%</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a:r>
                        <a:rPr lang="en-GB" sz="1400" b="0">
                          <a:solidFill>
                            <a:srgbClr val="5C5B5A"/>
                          </a:solidFill>
                        </a:rPr>
                        <a:t>19%</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a:r>
                        <a:rPr lang="en-GB" sz="1400" b="0">
                          <a:solidFill>
                            <a:srgbClr val="5C5B5A"/>
                          </a:solidFill>
                        </a:rPr>
                        <a:t>18%</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905514104"/>
                  </a:ext>
                </a:extLst>
              </a:tr>
              <a:tr h="563585">
                <a:tc>
                  <a:txBody>
                    <a:bodyPr/>
                    <a:lstStyle/>
                    <a:p>
                      <a:pPr algn="ctr"/>
                      <a:r>
                        <a:rPr lang="en-GB" sz="1400" b="0">
                          <a:solidFill>
                            <a:srgbClr val="5C5B5A"/>
                          </a:solidFill>
                        </a:rPr>
                        <a:t>22%</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a:r>
                        <a:rPr lang="en-GB" sz="1400" b="0">
                          <a:solidFill>
                            <a:srgbClr val="5C5B5A"/>
                          </a:solidFill>
                        </a:rPr>
                        <a:t>22%</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a:r>
                        <a:rPr lang="en-GB" sz="1400" b="0">
                          <a:solidFill>
                            <a:srgbClr val="5C5B5A"/>
                          </a:solidFill>
                        </a:rPr>
                        <a:t>17%</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a:r>
                        <a:rPr lang="en-GB" sz="1400" b="0">
                          <a:solidFill>
                            <a:srgbClr val="5C5B5A"/>
                          </a:solidFill>
                        </a:rPr>
                        <a:t>17%</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563524619"/>
                  </a:ext>
                </a:extLst>
              </a:tr>
              <a:tr h="563585">
                <a:tc>
                  <a:txBody>
                    <a:bodyPr/>
                    <a:lstStyle/>
                    <a:p>
                      <a:pPr algn="ctr"/>
                      <a:r>
                        <a:rPr lang="en-GB" sz="1400" b="0">
                          <a:solidFill>
                            <a:srgbClr val="5C5B5A"/>
                          </a:solidFill>
                        </a:rPr>
                        <a:t>17%</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a:r>
                        <a:rPr lang="en-GB" sz="1400" b="0">
                          <a:solidFill>
                            <a:srgbClr val="5C5B5A"/>
                          </a:solidFill>
                        </a:rPr>
                        <a:t>16%</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a:r>
                        <a:rPr lang="en-GB" sz="1400" b="0">
                          <a:solidFill>
                            <a:srgbClr val="5C5B5A"/>
                          </a:solidFill>
                        </a:rPr>
                        <a:t>17%</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a:r>
                        <a:rPr lang="en-GB" sz="1400" b="0" dirty="0">
                          <a:solidFill>
                            <a:srgbClr val="5C5B5A"/>
                          </a:solidFill>
                        </a:rPr>
                        <a:t>13%</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87515694"/>
                  </a:ext>
                </a:extLst>
              </a:tr>
            </a:tbl>
          </a:graphicData>
        </a:graphic>
      </p:graphicFrame>
      <p:cxnSp>
        <p:nvCxnSpPr>
          <p:cNvPr id="6" name="Straight Connector 5">
            <a:extLst>
              <a:ext uri="{FF2B5EF4-FFF2-40B4-BE49-F238E27FC236}">
                <a16:creationId xmlns:a16="http://schemas.microsoft.com/office/drawing/2014/main" id="{119E92C4-6A3A-4983-A2F6-823F6841DF68}"/>
              </a:ext>
              <a:ext uri="{C183D7F6-B498-43B3-948B-1728B52AA6E4}">
                <adec:decorative xmlns:adec="http://schemas.microsoft.com/office/drawing/2017/decorative" val="1"/>
              </a:ext>
            </a:extLst>
          </p:cNvPr>
          <p:cNvCxnSpPr>
            <a:cxnSpLocks/>
          </p:cNvCxnSpPr>
          <p:nvPr/>
        </p:nvCxnSpPr>
        <p:spPr>
          <a:xfrm flipV="1">
            <a:off x="3413081" y="868218"/>
            <a:ext cx="2928996" cy="832849"/>
          </a:xfrm>
          <a:prstGeom prst="line">
            <a:avLst/>
          </a:prstGeom>
          <a:ln w="31750">
            <a:solidFill>
              <a:srgbClr val="FA0000"/>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383708C-2382-4F06-A9DE-B73E62D883A2}"/>
              </a:ext>
              <a:ext uri="{C183D7F6-B498-43B3-948B-1728B52AA6E4}">
                <adec:decorative xmlns:adec="http://schemas.microsoft.com/office/drawing/2017/decorative" val="1"/>
              </a:ext>
            </a:extLst>
          </p:cNvPr>
          <p:cNvCxnSpPr>
            <a:cxnSpLocks/>
          </p:cNvCxnSpPr>
          <p:nvPr/>
        </p:nvCxnSpPr>
        <p:spPr>
          <a:xfrm>
            <a:off x="6373364" y="868218"/>
            <a:ext cx="2898970" cy="0"/>
          </a:xfrm>
          <a:prstGeom prst="line">
            <a:avLst/>
          </a:prstGeom>
          <a:ln w="31750">
            <a:solidFill>
              <a:srgbClr val="FA0000"/>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83984C45-7950-4BC0-A18A-9BBD34CCB87E}"/>
              </a:ext>
              <a:ext uri="{C183D7F6-B498-43B3-948B-1728B52AA6E4}">
                <adec:decorative xmlns:adec="http://schemas.microsoft.com/office/drawing/2017/decorative" val="1"/>
              </a:ext>
            </a:extLst>
          </p:cNvPr>
          <p:cNvCxnSpPr>
            <a:cxnSpLocks/>
          </p:cNvCxnSpPr>
          <p:nvPr/>
        </p:nvCxnSpPr>
        <p:spPr>
          <a:xfrm>
            <a:off x="9272334" y="868218"/>
            <a:ext cx="0" cy="347840"/>
          </a:xfrm>
          <a:prstGeom prst="straightConnector1">
            <a:avLst/>
          </a:prstGeom>
          <a:ln w="31750">
            <a:solidFill>
              <a:srgbClr val="FA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8" name="Text Placeholder 30">
            <a:extLst>
              <a:ext uri="{FF2B5EF4-FFF2-40B4-BE49-F238E27FC236}">
                <a16:creationId xmlns:a16="http://schemas.microsoft.com/office/drawing/2014/main" id="{40DDBCC4-7154-4E83-9585-F6F47F746CB1}"/>
              </a:ext>
            </a:extLst>
          </p:cNvPr>
          <p:cNvSpPr txBox="1">
            <a:spLocks/>
          </p:cNvSpPr>
          <p:nvPr/>
        </p:nvSpPr>
        <p:spPr>
          <a:xfrm>
            <a:off x="8837946" y="1107662"/>
            <a:ext cx="3274504" cy="854270"/>
          </a:xfrm>
          <a:prstGeom prst="rect">
            <a:avLst/>
          </a:prstGeom>
          <a:solidFill>
            <a:srgbClr val="5C5B5A">
              <a:alpha val="21000"/>
            </a:srgbClr>
          </a:solidFill>
          <a:ln>
            <a:solidFill>
              <a:srgbClr val="5C5B5A"/>
            </a:solidFill>
          </a:ln>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5C5B5A"/>
                </a:solidFill>
                <a:effectLst/>
                <a:uLnTx/>
                <a:uFillTx/>
                <a:latin typeface="Arial"/>
                <a:ea typeface="+mn-ea"/>
                <a:cs typeface="+mn-cs"/>
              </a:rPr>
              <a:t>Parts of the population significantly more likely to often rely on low-cost food to feed children compared to Autumn average (9%) include*:</a:t>
            </a:r>
          </a:p>
        </p:txBody>
      </p:sp>
      <p:sp>
        <p:nvSpPr>
          <p:cNvPr id="22" name="Content Placeholder 32">
            <a:extLst>
              <a:ext uri="{FF2B5EF4-FFF2-40B4-BE49-F238E27FC236}">
                <a16:creationId xmlns:a16="http://schemas.microsoft.com/office/drawing/2014/main" id="{7AD7383F-FE2E-4B45-B9DE-BDA4DA4C3489}"/>
              </a:ext>
            </a:extLst>
          </p:cNvPr>
          <p:cNvSpPr txBox="1">
            <a:spLocks/>
          </p:cNvSpPr>
          <p:nvPr/>
        </p:nvSpPr>
        <p:spPr>
          <a:xfrm>
            <a:off x="8837946" y="1972871"/>
            <a:ext cx="3274504" cy="3866310"/>
          </a:xfrm>
          <a:prstGeom prst="rect">
            <a:avLst/>
          </a:prstGeom>
          <a:solidFill>
            <a:schemeClr val="bg1"/>
          </a:solidFill>
          <a:ln>
            <a:solidFill>
              <a:srgbClr val="5C5B5A"/>
            </a:solidFill>
          </a:ln>
        </p:spPr>
        <p:txBody>
          <a:bodyPr wrap="square" lIns="90000" tIns="90000" rIns="90000" bIns="9000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1" i="0" u="none" strike="noStrike" kern="1200" cap="none" spc="0" normalizeH="0" baseline="0" noProof="0" dirty="0">
                <a:ln>
                  <a:noFill/>
                </a:ln>
                <a:solidFill>
                  <a:srgbClr val="009690"/>
                </a:solidFill>
                <a:effectLst/>
                <a:uLnTx/>
                <a:uFillTx/>
                <a:latin typeface="Arial" panose="020B0604020202020204" pitchFamily="34" charset="0"/>
                <a:ea typeface="+mn-ea"/>
                <a:cs typeface="Arial" panose="020B0604020202020204" pitchFamily="34" charset="0"/>
              </a:rPr>
              <a:t>Demographics:</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Those who previously had caring res</a:t>
            </a:r>
            <a:r>
              <a:rPr lang="en-GB" sz="1200" dirty="0" err="1">
                <a:solidFill>
                  <a:srgbClr val="5C5B5A"/>
                </a:solidFill>
                <a:latin typeface="Arial" panose="020B0604020202020204" pitchFamily="34" charset="0"/>
                <a:cs typeface="Arial" panose="020B0604020202020204" pitchFamily="34" charset="0"/>
              </a:rPr>
              <a:t>ponsibilities</a:t>
            </a:r>
            <a:r>
              <a:rPr lang="en-GB" sz="1200" dirty="0">
                <a:solidFill>
                  <a:srgbClr val="5C5B5A"/>
                </a:solidFill>
                <a:latin typeface="Arial" panose="020B0604020202020204" pitchFamily="34" charset="0"/>
                <a:cs typeface="Arial" panose="020B0604020202020204" pitchFamily="34" charset="0"/>
              </a:rPr>
              <a:t> (19%)</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1" i="0" u="none" strike="noStrike" kern="1200" cap="none" spc="0" normalizeH="0" baseline="0" noProof="0" dirty="0">
                <a:ln>
                  <a:noFill/>
                </a:ln>
                <a:solidFill>
                  <a:srgbClr val="009690"/>
                </a:solidFill>
                <a:effectLst/>
                <a:uLnTx/>
                <a:uFillTx/>
                <a:latin typeface="Arial" panose="020B0604020202020204" pitchFamily="34" charset="0"/>
                <a:ea typeface="+mn-ea"/>
                <a:cs typeface="Arial" panose="020B0604020202020204" pitchFamily="34" charset="0"/>
              </a:rPr>
              <a:t>Individual / family circumstance: </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Those who have borrowed more using a payday loan (28%), hire purchase agreements (25%), loan from a personal connection (21%), store cards (20%), personal loan from a bank (19%)</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srgbClr val="5C5B5A"/>
                </a:solidFill>
                <a:latin typeface="Arial" panose="020B0604020202020204" pitchFamily="34" charset="0"/>
                <a:cs typeface="Arial" panose="020B0604020202020204" pitchFamily="34" charset="0"/>
              </a:rPr>
              <a:t>Those who have not eaten the whole day for lack of money (26%), or have had someone else do so (29%)</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Those working from home all of the time (18%)</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srgbClr val="5C5B5A"/>
                </a:solidFill>
                <a:latin typeface="Arial" panose="020B0604020202020204" pitchFamily="34" charset="0"/>
                <a:cs typeface="Arial" panose="020B0604020202020204" pitchFamily="34" charset="0"/>
              </a:rPr>
              <a:t>Those renting from the local authority or council (18%)</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Those seeking help with the rising cost of living for the first time (18%)</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srgbClr val="5C5B5A"/>
                </a:solidFill>
                <a:latin typeface="Arial" panose="020B0604020202020204" pitchFamily="34" charset="0"/>
                <a:cs typeface="Arial" panose="020B0604020202020204" pitchFamily="34" charset="0"/>
              </a:rPr>
              <a:t>Those with a prepayment meter (17%)</a:t>
            </a:r>
            <a:endPar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20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20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endParaRPr>
          </a:p>
        </p:txBody>
      </p:sp>
      <p:sp>
        <p:nvSpPr>
          <p:cNvPr id="21" name="TextBox 20">
            <a:extLst>
              <a:ext uri="{FF2B5EF4-FFF2-40B4-BE49-F238E27FC236}">
                <a16:creationId xmlns:a16="http://schemas.microsoft.com/office/drawing/2014/main" id="{6BFF4A05-0BD7-41D4-90E9-8E195569A981}"/>
              </a:ext>
            </a:extLst>
          </p:cNvPr>
          <p:cNvSpPr txBox="1"/>
          <p:nvPr/>
        </p:nvSpPr>
        <p:spPr>
          <a:xfrm>
            <a:off x="8757696" y="5956874"/>
            <a:ext cx="3274505"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 * Subgroup analysis uses merged data from S3-6</a:t>
            </a:r>
            <a:endParaRPr kumimoji="0" lang="en-GB" sz="1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1" name="Footer Placeholder 4">
            <a:extLst>
              <a:ext uri="{FF2B5EF4-FFF2-40B4-BE49-F238E27FC236}">
                <a16:creationId xmlns:a16="http://schemas.microsoft.com/office/drawing/2014/main" id="{F8C62A70-5705-47A5-8983-DF8D61846B42}"/>
              </a:ext>
            </a:extLst>
          </p:cNvPr>
          <p:cNvSpPr txBox="1">
            <a:spLocks/>
          </p:cNvSpPr>
          <p:nvPr/>
        </p:nvSpPr>
        <p:spPr>
          <a:xfrm>
            <a:off x="372282" y="6405382"/>
            <a:ext cx="10953012" cy="36870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CH1. How often in the past 12 months have the following happened?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Unweighted base: Survey 1+2, 698; Survey 3, 400; Survey 4, 419; Survey 5, 371; Survey 6, 391 (Online respondents with children in their household)</a:t>
            </a:r>
          </a:p>
        </p:txBody>
      </p:sp>
      <p:sp>
        <p:nvSpPr>
          <p:cNvPr id="20" name="Slide Number Placeholder 4">
            <a:extLst>
              <a:ext uri="{FF2B5EF4-FFF2-40B4-BE49-F238E27FC236}">
                <a16:creationId xmlns:a16="http://schemas.microsoft.com/office/drawing/2014/main" id="{2C2EA698-F7FF-4758-BA39-CA2F17BAF145}"/>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7956705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8C4158-0364-91BE-2E76-BB3299846CC8}"/>
              </a:ext>
            </a:extLst>
          </p:cNvPr>
          <p:cNvSpPr>
            <a:spLocks noGrp="1"/>
          </p:cNvSpPr>
          <p:nvPr>
            <p:ph type="title"/>
          </p:nvPr>
        </p:nvSpPr>
        <p:spPr>
          <a:xfrm>
            <a:off x="601200" y="1411200"/>
            <a:ext cx="5495023" cy="1116000"/>
          </a:xfrm>
        </p:spPr>
        <p:txBody>
          <a:bodyPr anchor="t" anchorCtr="0">
            <a:normAutofit/>
          </a:bodyPr>
          <a:lstStyle/>
          <a:p>
            <a:r>
              <a:rPr lang="en-GB" sz="4400" b="1">
                <a:latin typeface="Arial" panose="020B0604020202020204" pitchFamily="34" charset="0"/>
                <a:cs typeface="Arial" panose="020B0604020202020204" pitchFamily="34" charset="0"/>
              </a:rPr>
              <a:t>Personal Wellbeing</a:t>
            </a:r>
          </a:p>
        </p:txBody>
      </p:sp>
      <p:graphicFrame>
        <p:nvGraphicFramePr>
          <p:cNvPr id="2" name="Table 5">
            <a:extLst>
              <a:ext uri="{FF2B5EF4-FFF2-40B4-BE49-F238E27FC236}">
                <a16:creationId xmlns:a16="http://schemas.microsoft.com/office/drawing/2014/main" id="{36FAC488-3597-8F01-2E89-E627B012B9D6}"/>
              </a:ext>
            </a:extLst>
          </p:cNvPr>
          <p:cNvGraphicFramePr>
            <a:graphicFrameLocks noGrp="1"/>
          </p:cNvGraphicFramePr>
          <p:nvPr>
            <p:extLst>
              <p:ext uri="{D42A27DB-BD31-4B8C-83A1-F6EECF244321}">
                <p14:modId xmlns:p14="http://schemas.microsoft.com/office/powerpoint/2010/main" val="1168277649"/>
              </p:ext>
            </p:extLst>
          </p:nvPr>
        </p:nvGraphicFramePr>
        <p:xfrm>
          <a:off x="590400" y="3718800"/>
          <a:ext cx="4922633" cy="864000"/>
        </p:xfrm>
        <a:graphic>
          <a:graphicData uri="http://schemas.openxmlformats.org/drawingml/2006/table">
            <a:tbl>
              <a:tblPr firstRow="1" bandRow="1">
                <a:tableStyleId>{5C22544A-7EE6-4342-B048-85BDC9FD1C3A}</a:tableStyleId>
              </a:tblPr>
              <a:tblGrid>
                <a:gridCol w="3791184">
                  <a:extLst>
                    <a:ext uri="{9D8B030D-6E8A-4147-A177-3AD203B41FA5}">
                      <a16:colId xmlns:a16="http://schemas.microsoft.com/office/drawing/2014/main" val="4846203"/>
                    </a:ext>
                  </a:extLst>
                </a:gridCol>
                <a:gridCol w="1131449">
                  <a:extLst>
                    <a:ext uri="{9D8B030D-6E8A-4147-A177-3AD203B41FA5}">
                      <a16:colId xmlns:a16="http://schemas.microsoft.com/office/drawing/2014/main" val="4277008826"/>
                    </a:ext>
                  </a:extLst>
                </a:gridCol>
              </a:tblGrid>
              <a:tr h="288000">
                <a:tc>
                  <a:txBody>
                    <a:bodyPr/>
                    <a:lstStyle/>
                    <a:p>
                      <a:r>
                        <a:rPr lang="en-GB" sz="1400" b="1">
                          <a:solidFill>
                            <a:schemeClr val="bg1"/>
                          </a:solidFill>
                          <a:latin typeface="Arial" panose="020B0604020202020204" pitchFamily="34" charset="0"/>
                          <a:cs typeface="Arial" panose="020B0604020202020204" pitchFamily="34" charset="0"/>
                        </a:rPr>
                        <a:t>Overview</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a:solidFill>
                            <a:schemeClr val="bg1"/>
                          </a:solidFill>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page 53</a:t>
                      </a:r>
                      <a:endParaRPr lang="en-GB" sz="1400" b="1" u="sng">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9449144"/>
                  </a:ext>
                </a:extLst>
              </a:tr>
              <a:tr h="288000">
                <a:tc>
                  <a:txBody>
                    <a:bodyPr/>
                    <a:lstStyle/>
                    <a:p>
                      <a:r>
                        <a:rPr lang="en-GB" sz="1400" b="1" dirty="0">
                          <a:solidFill>
                            <a:schemeClr val="bg1"/>
                          </a:solidFill>
                          <a:latin typeface="Arial" panose="020B0604020202020204" pitchFamily="34" charset="0"/>
                          <a:cs typeface="Arial" panose="020B0604020202020204" pitchFamily="34" charset="0"/>
                        </a:rPr>
                        <a:t>Key findings</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a:solidFill>
                            <a:schemeClr val="bg1"/>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page 54</a:t>
                      </a:r>
                      <a:endParaRPr lang="en-GB" sz="1400" b="1" u="sng">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8979111"/>
                  </a:ext>
                </a:extLst>
              </a:tr>
              <a:tr h="288000">
                <a:tc>
                  <a:txBody>
                    <a:bodyPr/>
                    <a:lstStyle/>
                    <a:p>
                      <a:r>
                        <a:rPr lang="en-GB" sz="1400" b="1" dirty="0">
                          <a:solidFill>
                            <a:schemeClr val="bg1"/>
                          </a:solidFill>
                          <a:latin typeface="Arial" panose="020B0604020202020204" pitchFamily="34" charset="0"/>
                          <a:cs typeface="Arial" panose="020B0604020202020204" pitchFamily="34" charset="0"/>
                        </a:rPr>
                        <a:t>Detailed findings</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u="sng" dirty="0">
                          <a:solidFill>
                            <a:schemeClr val="bg1"/>
                          </a:solidFill>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page 55</a:t>
                      </a:r>
                      <a:endParaRPr lang="en-GB" sz="1400" b="1" u="sng" dirty="0">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06594278"/>
                  </a:ext>
                </a:extLst>
              </a:tr>
            </a:tbl>
          </a:graphicData>
        </a:graphic>
      </p:graphicFrame>
    </p:spTree>
    <p:extLst>
      <p:ext uri="{BB962C8B-B14F-4D97-AF65-F5344CB8AC3E}">
        <p14:creationId xmlns:p14="http://schemas.microsoft.com/office/powerpoint/2010/main" val="37264047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32836-66C5-E5E1-AD36-8DF7C23C9ADD}"/>
              </a:ext>
            </a:extLst>
          </p:cNvPr>
          <p:cNvSpPr>
            <a:spLocks noGrp="1"/>
          </p:cNvSpPr>
          <p:nvPr>
            <p:ph type="title"/>
          </p:nvPr>
        </p:nvSpPr>
        <p:spPr>
          <a:xfrm>
            <a:off x="601200" y="1411200"/>
            <a:ext cx="5495023" cy="1513229"/>
          </a:xfrm>
        </p:spPr>
        <p:txBody>
          <a:bodyPr anchor="t">
            <a:normAutofit/>
          </a:bodyPr>
          <a:lstStyle/>
          <a:p>
            <a:r>
              <a:rPr lang="en-GB">
                <a:latin typeface="Arial" panose="020B0604020202020204" pitchFamily="34" charset="0"/>
                <a:cs typeface="Arial" panose="020B0604020202020204" pitchFamily="34" charset="0"/>
              </a:rPr>
              <a:t>Overview:</a:t>
            </a:r>
            <a:br>
              <a:rPr lang="en-GB">
                <a:latin typeface="Arial" panose="020B0604020202020204" pitchFamily="34" charset="0"/>
                <a:cs typeface="Arial" panose="020B0604020202020204" pitchFamily="34" charset="0"/>
              </a:rPr>
            </a:br>
            <a:r>
              <a:rPr lang="en-GB">
                <a:latin typeface="Arial" panose="020B0604020202020204" pitchFamily="34" charset="0"/>
                <a:cs typeface="Arial" panose="020B0604020202020204" pitchFamily="34" charset="0"/>
              </a:rPr>
              <a:t>Personal wellbeing</a:t>
            </a:r>
          </a:p>
        </p:txBody>
      </p:sp>
    </p:spTree>
    <p:extLst>
      <p:ext uri="{BB962C8B-B14F-4D97-AF65-F5344CB8AC3E}">
        <p14:creationId xmlns:p14="http://schemas.microsoft.com/office/powerpoint/2010/main" val="95222422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586799" y="249698"/>
            <a:ext cx="10515600" cy="693150"/>
          </a:xfrm>
        </p:spPr>
        <p:txBody>
          <a:bodyPr/>
          <a:lstStyle/>
          <a:p>
            <a:r>
              <a:rPr lang="en-GB">
                <a:latin typeface="Arial" panose="020B0604020202020204" pitchFamily="34" charset="0"/>
                <a:cs typeface="Arial" panose="020B0604020202020204" pitchFamily="34" charset="0"/>
              </a:rPr>
              <a:t>Wellbeing – context</a:t>
            </a:r>
            <a:endParaRPr lang="en-US">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5808E5A-A430-F9BE-050D-2E7DC1DD7D4D}"/>
              </a:ext>
            </a:extLst>
          </p:cNvPr>
          <p:cNvSpPr txBox="1"/>
          <p:nvPr/>
        </p:nvSpPr>
        <p:spPr>
          <a:xfrm>
            <a:off x="776806" y="942848"/>
            <a:ext cx="10515600" cy="4539704"/>
          </a:xfrm>
          <a:prstGeom prst="rect">
            <a:avLst/>
          </a:prstGeom>
          <a:noFill/>
        </p:spPr>
        <p:txBody>
          <a:bodyPr wrap="square" lIns="91440" tIns="45720" rIns="91440" bIns="45720" rtlCol="0" anchor="t">
            <a:spAutoFit/>
          </a:bodyPr>
          <a:lstStyle/>
          <a:p>
            <a:pPr>
              <a:lnSpc>
                <a:spcPct val="114000"/>
              </a:lnSpc>
              <a:spcAft>
                <a:spcPts val="1400"/>
              </a:spcAft>
            </a:pPr>
            <a:r>
              <a:rPr lang="en-GB" sz="1400" dirty="0">
                <a:solidFill>
                  <a:schemeClr val="bg1"/>
                </a:solidFill>
                <a:latin typeface="Arial" panose="020B0604020202020204" pitchFamily="34" charset="0"/>
                <a:cs typeface="Arial" panose="020B0604020202020204" pitchFamily="34" charset="0"/>
              </a:rPr>
              <a:t>This wave of the Greater Manchester Residents' Survey includes, for the first time, all four measures of personal wellbeing commonly asked in national surveys. Due to survey time constraints, previous waves have asked about two of these measures – life satisfaction and levels of anxiety. Changes across the survey have allowed us to make capacity for exploring wellbeing in broader terms.</a:t>
            </a:r>
            <a:endParaRPr lang="en-US" sz="1400" dirty="0">
              <a:solidFill>
                <a:schemeClr val="bg1"/>
              </a:solidFill>
              <a:latin typeface="Arial" panose="020B0604020202020204" pitchFamily="34" charset="0"/>
              <a:cs typeface="Arial" panose="020B0604020202020204" pitchFamily="34" charset="0"/>
            </a:endParaRPr>
          </a:p>
          <a:p>
            <a:pPr>
              <a:lnSpc>
                <a:spcPct val="114000"/>
              </a:lnSpc>
              <a:spcAft>
                <a:spcPts val="1400"/>
              </a:spcAft>
            </a:pPr>
            <a:r>
              <a:rPr lang="en-GB" sz="1400" dirty="0">
                <a:solidFill>
                  <a:schemeClr val="bg1"/>
                </a:solidFill>
                <a:latin typeface="Arial" panose="020B0604020202020204" pitchFamily="34" charset="0"/>
                <a:cs typeface="Arial" panose="020B0604020202020204" pitchFamily="34" charset="0"/>
              </a:rPr>
              <a:t>We will repeat the full four questions in the next survey (fieldwork in May 2023 tbc). We are also exploring adding a small number of further questions relating to broader health and wellbeing considerations.</a:t>
            </a:r>
          </a:p>
          <a:p>
            <a:pPr>
              <a:lnSpc>
                <a:spcPct val="114000"/>
              </a:lnSpc>
              <a:spcAft>
                <a:spcPts val="1400"/>
              </a:spcAft>
            </a:pPr>
            <a:r>
              <a:rPr lang="en-GB" sz="1400" dirty="0">
                <a:solidFill>
                  <a:schemeClr val="bg1"/>
                </a:solidFill>
                <a:latin typeface="Arial"/>
                <a:cs typeface="Arial"/>
              </a:rPr>
              <a:t>The metrics used in this survey are replicated from the ONS’ Annual Population Survey (APS). These are nationally recognised metrics of wellbeing, used in their current form since 2011. </a:t>
            </a:r>
            <a:r>
              <a:rPr lang="en-GB" sz="1400" dirty="0">
                <a:solidFill>
                  <a:schemeClr val="bg1"/>
                </a:solidFill>
                <a:latin typeface="Arial" panose="020B0604020202020204" pitchFamily="34" charset="0"/>
                <a:cs typeface="Arial" panose="020B0604020202020204" pitchFamily="34" charset="0"/>
              </a:rPr>
              <a:t>Because this is the first time we have asked all four questions, findings around happiness and feelings that things in life are worthwhile remain exploratory / indicative. More robust conclusions – as we are already able to make around life satisfaction and anxiety – will become available as we repeat these additional questions over subsequent surveys. </a:t>
            </a:r>
          </a:p>
          <a:p>
            <a:pPr>
              <a:lnSpc>
                <a:spcPct val="114000"/>
              </a:lnSpc>
              <a:spcAft>
                <a:spcPts val="600"/>
              </a:spcAft>
            </a:pPr>
            <a:r>
              <a:rPr lang="en-GB" sz="1400" dirty="0">
                <a:solidFill>
                  <a:schemeClr val="bg1"/>
                </a:solidFill>
                <a:latin typeface="Arial" panose="020B0604020202020204" pitchFamily="34" charset="0"/>
                <a:cs typeface="Arial" panose="020B0604020202020204" pitchFamily="34" charset="0"/>
              </a:rPr>
              <a:t>Benchmarks to set the Greater Manchester figures in a wider Great Britain or United Kingdom context are difficult in this thematic area, but some details are included on latest UK-level published findings from the Annual Population Survey (July – Sep 2022).  A more detailed discussion of the complexities of these comparisons is included on </a:t>
            </a:r>
            <a:r>
              <a:rPr lang="en-GB" sz="1400" dirty="0">
                <a:solidFill>
                  <a:schemeClr val="bg1"/>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here</a:t>
            </a:r>
            <a:r>
              <a:rPr lang="en-GB" sz="1400" dirty="0">
                <a:solidFill>
                  <a:schemeClr val="bg1"/>
                </a:solidFill>
                <a:latin typeface="Arial" panose="020B0604020202020204" pitchFamily="34" charset="0"/>
                <a:cs typeface="Arial" panose="020B0604020202020204" pitchFamily="34" charset="0"/>
              </a:rPr>
              <a:t>. The main challenge with drawing clear conclusions from the benchmarking is that the national wellbeing data is drawn from surveys conducted face-to-face, which tend to produce somewhat different results to surveys conducted online or over the telephone.</a:t>
            </a:r>
            <a:endParaRPr lang="en-GB" sz="1550" dirty="0">
              <a:solidFill>
                <a:schemeClr val="bg1"/>
              </a:solidFill>
              <a:cs typeface="Calibri" panose="020F0502020204030204"/>
            </a:endParaRPr>
          </a:p>
        </p:txBody>
      </p:sp>
    </p:spTree>
    <p:extLst>
      <p:ext uri="{BB962C8B-B14F-4D97-AF65-F5344CB8AC3E}">
        <p14:creationId xmlns:p14="http://schemas.microsoft.com/office/powerpoint/2010/main" val="18439948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586799" y="249698"/>
            <a:ext cx="10515600" cy="693150"/>
          </a:xfrm>
        </p:spPr>
        <p:txBody>
          <a:bodyPr/>
          <a:lstStyle/>
          <a:p>
            <a:r>
              <a:rPr lang="en-GB">
                <a:latin typeface="Arial" panose="020B0604020202020204" pitchFamily="34" charset="0"/>
                <a:cs typeface="Arial" panose="020B0604020202020204" pitchFamily="34" charset="0"/>
              </a:rPr>
              <a:t>Wellbeing – key findings</a:t>
            </a:r>
            <a:endParaRPr lang="en-US">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5808E5A-A430-F9BE-050D-2E7DC1DD7D4D}"/>
              </a:ext>
            </a:extLst>
          </p:cNvPr>
          <p:cNvSpPr txBox="1"/>
          <p:nvPr/>
        </p:nvSpPr>
        <p:spPr>
          <a:xfrm>
            <a:off x="776806" y="942848"/>
            <a:ext cx="10515600" cy="4860177"/>
          </a:xfrm>
          <a:prstGeom prst="rect">
            <a:avLst/>
          </a:prstGeom>
          <a:noFill/>
        </p:spPr>
        <p:txBody>
          <a:bodyPr wrap="square" lIns="91440" tIns="45720" rIns="91440" bIns="45720" rtlCol="0" anchor="t">
            <a:spAutoFit/>
          </a:bodyPr>
          <a:lstStyle/>
          <a:p>
            <a:pPr>
              <a:spcAft>
                <a:spcPts val="600"/>
              </a:spcAft>
            </a:pPr>
            <a:r>
              <a:rPr lang="en-GB" sz="1600" b="1">
                <a:solidFill>
                  <a:schemeClr val="bg1"/>
                </a:solidFill>
                <a:latin typeface="Arial"/>
                <a:cs typeface="Arial"/>
              </a:rPr>
              <a:t>LIFE SATISFACTION</a:t>
            </a:r>
          </a:p>
          <a:p>
            <a:pPr marL="742950" lvl="1" indent="-285750">
              <a:lnSpc>
                <a:spcPct val="114000"/>
              </a:lnSpc>
              <a:spcAft>
                <a:spcPts val="600"/>
              </a:spcAft>
              <a:buFont typeface="Arial" panose="020B0604020202020204" pitchFamily="34" charset="0"/>
              <a:buChar char="•"/>
            </a:pPr>
            <a:r>
              <a:rPr lang="en-GB" sz="1400">
                <a:solidFill>
                  <a:schemeClr val="bg1"/>
                </a:solidFill>
                <a:latin typeface="Arial"/>
                <a:cs typeface="Arial"/>
              </a:rPr>
              <a:t>Just over 3 in 5 (63%) Greater Manchester respondents say they have ‘high’ or ‘very high’ life satisfaction.</a:t>
            </a:r>
          </a:p>
          <a:p>
            <a:pPr marL="742950" lvl="1" indent="-285750">
              <a:lnSpc>
                <a:spcPct val="114000"/>
              </a:lnSpc>
              <a:spcAft>
                <a:spcPts val="600"/>
              </a:spcAft>
              <a:buFont typeface="Arial" panose="020B0604020202020204" pitchFamily="34" charset="0"/>
              <a:buChar char="•"/>
            </a:pPr>
            <a:r>
              <a:rPr lang="en-GB" sz="1400">
                <a:solidFill>
                  <a:schemeClr val="bg1"/>
                </a:solidFill>
                <a:latin typeface="Arial"/>
                <a:cs typeface="Arial"/>
              </a:rPr>
              <a:t>16% of respondents say they have low life satisfaction.</a:t>
            </a:r>
          </a:p>
          <a:p>
            <a:pPr marL="742950" lvl="1" indent="-285750">
              <a:lnSpc>
                <a:spcPct val="114000"/>
              </a:lnSpc>
              <a:spcAft>
                <a:spcPts val="1400"/>
              </a:spcAft>
              <a:buFont typeface="Arial" panose="020B0604020202020204" pitchFamily="34" charset="0"/>
              <a:buChar char="•"/>
            </a:pPr>
            <a:r>
              <a:rPr lang="en-GB" sz="1400">
                <a:solidFill>
                  <a:schemeClr val="bg1"/>
                </a:solidFill>
                <a:latin typeface="Arial"/>
                <a:cs typeface="Arial"/>
              </a:rPr>
              <a:t>These findings have shown little change over the past year.</a:t>
            </a:r>
          </a:p>
          <a:p>
            <a:pPr marL="0" lvl="1">
              <a:lnSpc>
                <a:spcPct val="113999"/>
              </a:lnSpc>
              <a:spcAft>
                <a:spcPts val="600"/>
              </a:spcAft>
            </a:pPr>
            <a:r>
              <a:rPr lang="en-GB" sz="1600" b="1">
                <a:solidFill>
                  <a:schemeClr val="bg1"/>
                </a:solidFill>
                <a:latin typeface="Arial"/>
                <a:cs typeface="Arial"/>
              </a:rPr>
              <a:t>ANXIETY</a:t>
            </a:r>
          </a:p>
          <a:p>
            <a:pPr marL="742950" lvl="1" indent="-285750">
              <a:lnSpc>
                <a:spcPct val="113999"/>
              </a:lnSpc>
              <a:spcAft>
                <a:spcPts val="600"/>
              </a:spcAft>
              <a:buFont typeface="Arial,Sans-Serif" panose="020B0604020202020204" pitchFamily="34" charset="0"/>
              <a:buChar char="•"/>
            </a:pPr>
            <a:r>
              <a:rPr lang="en-GB" sz="1400">
                <a:solidFill>
                  <a:schemeClr val="bg1"/>
                </a:solidFill>
                <a:latin typeface="Arial"/>
                <a:cs typeface="Arial"/>
              </a:rPr>
              <a:t>2 in 5 (41%) respondents said they were highly anxious, when asked how anxious they felt yesterday.</a:t>
            </a:r>
          </a:p>
          <a:p>
            <a:pPr marL="742950" lvl="1" indent="-285750">
              <a:lnSpc>
                <a:spcPct val="113999"/>
              </a:lnSpc>
              <a:spcAft>
                <a:spcPts val="600"/>
              </a:spcAft>
              <a:buFont typeface="Arial,Sans-Serif" panose="020B0604020202020204" pitchFamily="34" charset="0"/>
              <a:buChar char="•"/>
            </a:pPr>
            <a:r>
              <a:rPr lang="en-GB" sz="1400">
                <a:solidFill>
                  <a:schemeClr val="bg1"/>
                </a:solidFill>
                <a:latin typeface="Arial"/>
                <a:cs typeface="Arial"/>
              </a:rPr>
              <a:t>A quarter (24%) of respondents said they did not feel anxious at all.  </a:t>
            </a:r>
          </a:p>
          <a:p>
            <a:pPr marL="742950" lvl="1" indent="-285750">
              <a:lnSpc>
                <a:spcPct val="113999"/>
              </a:lnSpc>
              <a:spcAft>
                <a:spcPts val="1400"/>
              </a:spcAft>
              <a:buFont typeface="Arial,Sans-Serif" panose="020B0604020202020204" pitchFamily="34" charset="0"/>
              <a:buChar char="•"/>
            </a:pPr>
            <a:r>
              <a:rPr lang="en-GB" sz="1400">
                <a:solidFill>
                  <a:schemeClr val="bg1"/>
                </a:solidFill>
                <a:latin typeface="Arial"/>
                <a:cs typeface="Arial"/>
              </a:rPr>
              <a:t>As with life satisfaction, these findings have shown little change over the past year.</a:t>
            </a:r>
          </a:p>
          <a:p>
            <a:pPr>
              <a:spcAft>
                <a:spcPts val="600"/>
              </a:spcAft>
            </a:pPr>
            <a:r>
              <a:rPr lang="en-GB" sz="1600" b="1">
                <a:solidFill>
                  <a:schemeClr val="bg1"/>
                </a:solidFill>
                <a:latin typeface="Arial"/>
                <a:cs typeface="Arial"/>
              </a:rPr>
              <a:t>FEELINGS THAT LIFE IS WORTHWHILE</a:t>
            </a:r>
            <a:r>
              <a:rPr lang="en-GB" sz="1600">
                <a:solidFill>
                  <a:schemeClr val="bg1"/>
                </a:solidFill>
                <a:latin typeface="Arial"/>
                <a:cs typeface="Arial"/>
              </a:rPr>
              <a:t> </a:t>
            </a:r>
            <a:r>
              <a:rPr lang="en-GB" sz="1200">
                <a:solidFill>
                  <a:schemeClr val="bg1"/>
                </a:solidFill>
                <a:latin typeface="Arial"/>
                <a:cs typeface="Arial"/>
              </a:rPr>
              <a:t>(new question in this survey)</a:t>
            </a:r>
            <a:endParaRPr lang="en-GB" sz="1200" b="1">
              <a:solidFill>
                <a:schemeClr val="bg1"/>
              </a:solidFill>
              <a:latin typeface="Arial"/>
              <a:cs typeface="Arial"/>
            </a:endParaRPr>
          </a:p>
          <a:p>
            <a:pPr marL="742950" lvl="1" indent="-285750">
              <a:lnSpc>
                <a:spcPct val="114000"/>
              </a:lnSpc>
              <a:spcAft>
                <a:spcPts val="600"/>
              </a:spcAft>
              <a:buFont typeface="Arial" panose="020B0604020202020204" pitchFamily="34" charset="0"/>
              <a:buChar char="•"/>
            </a:pPr>
            <a:r>
              <a:rPr lang="en-GB" sz="1400">
                <a:solidFill>
                  <a:schemeClr val="bg1"/>
                </a:solidFill>
                <a:latin typeface="Arial"/>
                <a:cs typeface="Arial"/>
              </a:rPr>
              <a:t>Around two thirds (65%) of respondents say they feel that the things they do in their life are worthwhile. </a:t>
            </a:r>
          </a:p>
          <a:p>
            <a:pPr marL="742950" lvl="1" indent="-285750">
              <a:lnSpc>
                <a:spcPct val="114000"/>
              </a:lnSpc>
              <a:spcAft>
                <a:spcPts val="1400"/>
              </a:spcAft>
              <a:buFont typeface="Arial" panose="020B0604020202020204" pitchFamily="34" charset="0"/>
              <a:buChar char="•"/>
            </a:pPr>
            <a:r>
              <a:rPr lang="en-GB" sz="1400">
                <a:solidFill>
                  <a:schemeClr val="bg1"/>
                </a:solidFill>
                <a:latin typeface="Arial"/>
                <a:cs typeface="Arial"/>
              </a:rPr>
              <a:t>Conversely, 13% say that they do not feel the things they do in their life are worthwhile.</a:t>
            </a:r>
            <a:endParaRPr lang="en-GB" sz="1500" b="1">
              <a:solidFill>
                <a:schemeClr val="bg1"/>
              </a:solidFill>
              <a:latin typeface="Arial"/>
              <a:cs typeface="Arial"/>
            </a:endParaRPr>
          </a:p>
          <a:p>
            <a:pPr>
              <a:spcAft>
                <a:spcPts val="600"/>
              </a:spcAft>
            </a:pPr>
            <a:r>
              <a:rPr lang="en-GB" sz="1600" b="1">
                <a:solidFill>
                  <a:schemeClr val="bg1"/>
                </a:solidFill>
                <a:latin typeface="Arial"/>
                <a:cs typeface="Arial"/>
              </a:rPr>
              <a:t>HAPPINESS </a:t>
            </a:r>
            <a:r>
              <a:rPr lang="en-GB" sz="1200">
                <a:solidFill>
                  <a:schemeClr val="bg1"/>
                </a:solidFill>
                <a:latin typeface="Arial"/>
                <a:cs typeface="Arial"/>
              </a:rPr>
              <a:t>(new question in this survey)</a:t>
            </a:r>
            <a:endParaRPr lang="en-GB" sz="1200" b="1">
              <a:solidFill>
                <a:schemeClr val="bg1"/>
              </a:solidFill>
              <a:latin typeface="Arial"/>
              <a:cs typeface="Arial"/>
            </a:endParaRPr>
          </a:p>
          <a:p>
            <a:pPr marL="742950" lvl="1" indent="-285750">
              <a:lnSpc>
                <a:spcPct val="114000"/>
              </a:lnSpc>
              <a:spcAft>
                <a:spcPts val="600"/>
              </a:spcAft>
              <a:buFont typeface="Arial" panose="020B0604020202020204" pitchFamily="34" charset="0"/>
              <a:buChar char="•"/>
            </a:pPr>
            <a:r>
              <a:rPr lang="en-GB" sz="1400">
                <a:solidFill>
                  <a:schemeClr val="bg1"/>
                </a:solidFill>
                <a:latin typeface="Arial"/>
                <a:cs typeface="Arial"/>
              </a:rPr>
              <a:t>3 in 5 (62%) respondents said that they felt happy, when asked how happy they felt yesterday. </a:t>
            </a:r>
          </a:p>
          <a:p>
            <a:pPr marL="742950" lvl="1" indent="-285750">
              <a:lnSpc>
                <a:spcPct val="114000"/>
              </a:lnSpc>
              <a:spcAft>
                <a:spcPts val="600"/>
              </a:spcAft>
              <a:buFont typeface="Arial" panose="020B0604020202020204" pitchFamily="34" charset="0"/>
              <a:buChar char="•"/>
            </a:pPr>
            <a:r>
              <a:rPr lang="en-GB" sz="1400">
                <a:solidFill>
                  <a:schemeClr val="bg1"/>
                </a:solidFill>
                <a:latin typeface="Arial"/>
                <a:cs typeface="Arial"/>
              </a:rPr>
              <a:t>17% said they felt unhappy.</a:t>
            </a:r>
            <a:endParaRPr lang="en-GB" sz="1550">
              <a:solidFill>
                <a:schemeClr val="bg1"/>
              </a:solidFill>
              <a:cs typeface="Calibri" panose="020F0502020204030204"/>
            </a:endParaRPr>
          </a:p>
        </p:txBody>
      </p:sp>
    </p:spTree>
    <p:extLst>
      <p:ext uri="{BB962C8B-B14F-4D97-AF65-F5344CB8AC3E}">
        <p14:creationId xmlns:p14="http://schemas.microsoft.com/office/powerpoint/2010/main" val="23663695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32836-66C5-E5E1-AD36-8DF7C23C9ADD}"/>
              </a:ext>
            </a:extLst>
          </p:cNvPr>
          <p:cNvSpPr>
            <a:spLocks noGrp="1"/>
          </p:cNvSpPr>
          <p:nvPr>
            <p:ph type="title"/>
          </p:nvPr>
        </p:nvSpPr>
        <p:spPr>
          <a:xfrm>
            <a:off x="601200" y="1411200"/>
            <a:ext cx="5495023" cy="1513229"/>
          </a:xfrm>
        </p:spPr>
        <p:txBody>
          <a:bodyPr anchor="t">
            <a:normAutofit/>
          </a:bodyPr>
          <a:lstStyle/>
          <a:p>
            <a:r>
              <a:rPr lang="en-GB">
                <a:latin typeface="Arial" panose="020B0604020202020204" pitchFamily="34" charset="0"/>
                <a:cs typeface="Arial" panose="020B0604020202020204" pitchFamily="34" charset="0"/>
              </a:rPr>
              <a:t>Detailed findings:</a:t>
            </a:r>
            <a:br>
              <a:rPr lang="en-GB">
                <a:latin typeface="Arial" panose="020B0604020202020204" pitchFamily="34" charset="0"/>
                <a:cs typeface="Arial" panose="020B0604020202020204" pitchFamily="34" charset="0"/>
              </a:rPr>
            </a:br>
            <a:r>
              <a:rPr lang="en-GB">
                <a:latin typeface="Arial" panose="020B0604020202020204" pitchFamily="34" charset="0"/>
                <a:cs typeface="Arial" panose="020B0604020202020204" pitchFamily="34" charset="0"/>
              </a:rPr>
              <a:t>Personal wellbeing</a:t>
            </a:r>
          </a:p>
        </p:txBody>
      </p:sp>
    </p:spTree>
    <p:extLst>
      <p:ext uri="{BB962C8B-B14F-4D97-AF65-F5344CB8AC3E}">
        <p14:creationId xmlns:p14="http://schemas.microsoft.com/office/powerpoint/2010/main" val="197512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59757" y="164305"/>
            <a:ext cx="11483900" cy="830997"/>
          </a:xfrm>
        </p:spPr>
        <p:txBody>
          <a:bodyPr vert="horz" wrap="square" lIns="0" tIns="0" rIns="0" bIns="0" rtlCol="0" anchor="t" anchorCtr="0">
            <a:spAutoFit/>
          </a:bodyPr>
          <a:lstStyle/>
          <a:p>
            <a:pPr>
              <a:lnSpc>
                <a:spcPct val="100000"/>
              </a:lnSpc>
            </a:pPr>
            <a:r>
              <a:rPr lang="en-GB" sz="1800" b="1">
                <a:solidFill>
                  <a:srgbClr val="5C5B5A"/>
                </a:solidFill>
                <a:latin typeface="Arial"/>
                <a:ea typeface="+mn-ea"/>
                <a:cs typeface="+mn-cs"/>
              </a:rPr>
              <a:t>The proportion of respondents who say they have very high </a:t>
            </a:r>
            <a:r>
              <a:rPr lang="en-GB" sz="1800" b="1">
                <a:solidFill>
                  <a:srgbClr val="388A8C"/>
                </a:solidFill>
                <a:latin typeface="Arial"/>
                <a:ea typeface="+mn-ea"/>
                <a:cs typeface="+mn-cs"/>
              </a:rPr>
              <a:t>life satisfaction </a:t>
            </a:r>
            <a:r>
              <a:rPr lang="en-GB" sz="1800" b="1">
                <a:solidFill>
                  <a:srgbClr val="5C5B5A"/>
                </a:solidFill>
                <a:latin typeface="Arial"/>
                <a:ea typeface="+mn-ea"/>
                <a:cs typeface="+mn-cs"/>
              </a:rPr>
              <a:t>has increased slightly since November (20% vs. 16%) but remains statistically similar to 12 months ago. Those with lower life satisfaction continue to include disabled respondents and those in financially precarious situations. </a:t>
            </a:r>
          </a:p>
        </p:txBody>
      </p:sp>
      <p:sp>
        <p:nvSpPr>
          <p:cNvPr id="27" name="TextBox 26">
            <a:extLst>
              <a:ext uri="{FF2B5EF4-FFF2-40B4-BE49-F238E27FC236}">
                <a16:creationId xmlns:a16="http://schemas.microsoft.com/office/drawing/2014/main" id="{8F4A9E68-6AB0-4D51-AE80-1E43340FC2A7}"/>
              </a:ext>
            </a:extLst>
          </p:cNvPr>
          <p:cNvSpPr txBox="1"/>
          <p:nvPr/>
        </p:nvSpPr>
        <p:spPr>
          <a:xfrm>
            <a:off x="2375985" y="1077822"/>
            <a:ext cx="4496744" cy="3231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strike="noStrike" kern="1200" cap="none" spc="0" normalizeH="0" baseline="0" noProof="0">
                <a:ln>
                  <a:noFill/>
                </a:ln>
                <a:solidFill>
                  <a:srgbClr val="5C5B5A"/>
                </a:solidFill>
                <a:effectLst/>
                <a:uLnTx/>
                <a:uFillTx/>
                <a:latin typeface="Arial"/>
                <a:ea typeface="+mn-ea"/>
                <a:cs typeface="+mn-cs"/>
              </a:rPr>
              <a:t>How satisfied are you with your life nowadays?</a:t>
            </a:r>
          </a:p>
        </p:txBody>
      </p:sp>
      <p:sp>
        <p:nvSpPr>
          <p:cNvPr id="29" name="TextBox 28">
            <a:extLst>
              <a:ext uri="{FF2B5EF4-FFF2-40B4-BE49-F238E27FC236}">
                <a16:creationId xmlns:a16="http://schemas.microsoft.com/office/drawing/2014/main" id="{31960407-4E4B-4254-A7CE-26EE912E6E81}"/>
              </a:ext>
              <a:ext uri="{C183D7F6-B498-43B3-948B-1728B52AA6E4}">
                <adec:decorative xmlns:adec="http://schemas.microsoft.com/office/drawing/2017/decorative" val="1"/>
              </a:ext>
            </a:extLst>
          </p:cNvPr>
          <p:cNvSpPr txBox="1"/>
          <p:nvPr/>
        </p:nvSpPr>
        <p:spPr>
          <a:xfrm>
            <a:off x="213689" y="1809295"/>
            <a:ext cx="1297349"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Very high (9-10)</a:t>
            </a:r>
          </a:p>
        </p:txBody>
      </p:sp>
      <p:sp>
        <p:nvSpPr>
          <p:cNvPr id="24" name="TextBox 23">
            <a:extLst>
              <a:ext uri="{FF2B5EF4-FFF2-40B4-BE49-F238E27FC236}">
                <a16:creationId xmlns:a16="http://schemas.microsoft.com/office/drawing/2014/main" id="{EAF0DCBA-C08D-4C88-A53E-D8318B7EA599}"/>
              </a:ext>
              <a:ext uri="{C183D7F6-B498-43B3-948B-1728B52AA6E4}">
                <adec:decorative xmlns:adec="http://schemas.microsoft.com/office/drawing/2017/decorative" val="1"/>
              </a:ext>
            </a:extLst>
          </p:cNvPr>
          <p:cNvSpPr txBox="1"/>
          <p:nvPr/>
        </p:nvSpPr>
        <p:spPr>
          <a:xfrm>
            <a:off x="213689" y="3237396"/>
            <a:ext cx="1297349"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High (7-8)</a:t>
            </a:r>
          </a:p>
        </p:txBody>
      </p:sp>
      <p:sp>
        <p:nvSpPr>
          <p:cNvPr id="26" name="TextBox 25">
            <a:extLst>
              <a:ext uri="{FF2B5EF4-FFF2-40B4-BE49-F238E27FC236}">
                <a16:creationId xmlns:a16="http://schemas.microsoft.com/office/drawing/2014/main" id="{030E42DD-3461-4256-B9E6-DD26EF7445C5}"/>
              </a:ext>
              <a:ext uri="{C183D7F6-B498-43B3-948B-1728B52AA6E4}">
                <adec:decorative xmlns:adec="http://schemas.microsoft.com/office/drawing/2017/decorative" val="1"/>
              </a:ext>
            </a:extLst>
          </p:cNvPr>
          <p:cNvSpPr txBox="1"/>
          <p:nvPr/>
        </p:nvSpPr>
        <p:spPr>
          <a:xfrm>
            <a:off x="213689" y="4555023"/>
            <a:ext cx="1297349"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Medium (5-6)</a:t>
            </a:r>
          </a:p>
        </p:txBody>
      </p:sp>
      <p:sp>
        <p:nvSpPr>
          <p:cNvPr id="28" name="TextBox 27">
            <a:extLst>
              <a:ext uri="{FF2B5EF4-FFF2-40B4-BE49-F238E27FC236}">
                <a16:creationId xmlns:a16="http://schemas.microsoft.com/office/drawing/2014/main" id="{F13097EF-CAFC-48C9-98B5-FDB0B1C2EA18}"/>
              </a:ext>
              <a:ext uri="{C183D7F6-B498-43B3-948B-1728B52AA6E4}">
                <adec:decorative xmlns:adec="http://schemas.microsoft.com/office/drawing/2017/decorative" val="1"/>
              </a:ext>
            </a:extLst>
          </p:cNvPr>
          <p:cNvSpPr txBox="1"/>
          <p:nvPr/>
        </p:nvSpPr>
        <p:spPr>
          <a:xfrm>
            <a:off x="213689" y="5296460"/>
            <a:ext cx="1297349"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Low (0-4)</a:t>
            </a:r>
          </a:p>
        </p:txBody>
      </p:sp>
      <p:graphicFrame>
        <p:nvGraphicFramePr>
          <p:cNvPr id="22" name="Chart Placeholder 20" descr="Bar chart showing people's feelings of satisfaction. 20% reported very high levels of satisfaction in January. 18% report very high levels of satisfaction in December. ">
            <a:extLst>
              <a:ext uri="{FF2B5EF4-FFF2-40B4-BE49-F238E27FC236}">
                <a16:creationId xmlns:a16="http://schemas.microsoft.com/office/drawing/2014/main" id="{201836AB-500C-4B24-806B-D95A5225D84B}"/>
              </a:ext>
            </a:extLst>
          </p:cNvPr>
          <p:cNvGraphicFramePr>
            <a:graphicFrameLocks/>
          </p:cNvGraphicFramePr>
          <p:nvPr>
            <p:extLst>
              <p:ext uri="{D42A27DB-BD31-4B8C-83A1-F6EECF244321}">
                <p14:modId xmlns:p14="http://schemas.microsoft.com/office/powerpoint/2010/main" val="1121825871"/>
              </p:ext>
            </p:extLst>
          </p:nvPr>
        </p:nvGraphicFramePr>
        <p:xfrm>
          <a:off x="1029366" y="1441991"/>
          <a:ext cx="5843363" cy="4799111"/>
        </p:xfrm>
        <a:graphic>
          <a:graphicData uri="http://schemas.openxmlformats.org/drawingml/2006/chart">
            <c:chart xmlns:c="http://schemas.openxmlformats.org/drawingml/2006/chart" xmlns:r="http://schemas.openxmlformats.org/officeDocument/2006/relationships" r:id="rId3"/>
          </a:graphicData>
        </a:graphic>
      </p:graphicFrame>
      <p:sp>
        <p:nvSpPr>
          <p:cNvPr id="30" name="Arrow: Down 29">
            <a:extLst>
              <a:ext uri="{FF2B5EF4-FFF2-40B4-BE49-F238E27FC236}">
                <a16:creationId xmlns:a16="http://schemas.microsoft.com/office/drawing/2014/main" id="{B4CD9241-85C2-4EDA-8CE3-8C14C7153978}"/>
              </a:ext>
              <a:ext uri="{C183D7F6-B498-43B3-948B-1728B52AA6E4}">
                <adec:decorative xmlns:adec="http://schemas.microsoft.com/office/drawing/2017/decorative" val="1"/>
              </a:ext>
            </a:extLst>
          </p:cNvPr>
          <p:cNvSpPr/>
          <p:nvPr/>
        </p:nvSpPr>
        <p:spPr>
          <a:xfrm>
            <a:off x="806001" y="6047090"/>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37" name="Group 36" descr="Green and Red arrows to signify when a statistic is significantly higher or lower than the previous survey.">
            <a:extLst>
              <a:ext uri="{FF2B5EF4-FFF2-40B4-BE49-F238E27FC236}">
                <a16:creationId xmlns:a16="http://schemas.microsoft.com/office/drawing/2014/main" id="{DEFD5817-8C61-427E-B1BA-6A191FD281C3}"/>
              </a:ext>
            </a:extLst>
          </p:cNvPr>
          <p:cNvGrpSpPr/>
          <p:nvPr/>
        </p:nvGrpSpPr>
        <p:grpSpPr>
          <a:xfrm>
            <a:off x="575408" y="5999738"/>
            <a:ext cx="5976353" cy="276999"/>
            <a:chOff x="520117" y="5798698"/>
            <a:chExt cx="5976353" cy="276999"/>
          </a:xfrm>
        </p:grpSpPr>
        <p:sp>
          <p:nvSpPr>
            <p:cNvPr id="38" name="Arrow: Down 37">
              <a:extLst>
                <a:ext uri="{FF2B5EF4-FFF2-40B4-BE49-F238E27FC236}">
                  <a16:creationId xmlns:a16="http://schemas.microsoft.com/office/drawing/2014/main" id="{487B0404-850B-40F2-9080-6E5E1586FBF1}"/>
                </a:ext>
              </a:extLst>
            </p:cNvPr>
            <p:cNvSpPr/>
            <p:nvPr/>
          </p:nvSpPr>
          <p:spPr>
            <a:xfrm rot="10800000">
              <a:off x="520117" y="5838560"/>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9" name="TextBox 38">
              <a:extLst>
                <a:ext uri="{FF2B5EF4-FFF2-40B4-BE49-F238E27FC236}">
                  <a16:creationId xmlns:a16="http://schemas.microsoft.com/office/drawing/2014/main" id="{A2C68019-E99D-4E15-A5FB-A8505E9E79A8}"/>
                </a:ext>
              </a:extLst>
            </p:cNvPr>
            <p:cNvSpPr txBox="1"/>
            <p:nvPr/>
          </p:nvSpPr>
          <p:spPr>
            <a:xfrm>
              <a:off x="884934" y="5798698"/>
              <a:ext cx="561153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Significantly higher/lower than the Greater Manchester Residents’ Survey before</a:t>
              </a:r>
            </a:p>
          </p:txBody>
        </p:sp>
      </p:grpSp>
      <p:sp>
        <p:nvSpPr>
          <p:cNvPr id="3" name="Speech Bubble: Rectangle 2">
            <a:extLst>
              <a:ext uri="{FF2B5EF4-FFF2-40B4-BE49-F238E27FC236}">
                <a16:creationId xmlns:a16="http://schemas.microsoft.com/office/drawing/2014/main" id="{CBF1039C-456D-5AD4-A177-1F02F7A9D8C9}"/>
              </a:ext>
              <a:ext uri="{C183D7F6-B498-43B3-948B-1728B52AA6E4}">
                <adec:decorative xmlns:adec="http://schemas.microsoft.com/office/drawing/2017/decorative" val="0"/>
              </a:ext>
            </a:extLst>
          </p:cNvPr>
          <p:cNvSpPr/>
          <p:nvPr/>
        </p:nvSpPr>
        <p:spPr>
          <a:xfrm>
            <a:off x="7515658" y="1423399"/>
            <a:ext cx="4520645" cy="4308286"/>
          </a:xfrm>
          <a:prstGeom prst="wedgeRectCallout">
            <a:avLst>
              <a:gd name="adj1" fmla="val -63313"/>
              <a:gd name="adj2" fmla="val 39056"/>
            </a:avLst>
          </a:prstGeom>
          <a:solidFill>
            <a:schemeClr val="bg1"/>
          </a:solidFill>
          <a:ln w="9525">
            <a:solidFill>
              <a:srgbClr val="009690"/>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dirty="0">
                <a:ln>
                  <a:noFill/>
                </a:ln>
                <a:solidFill>
                  <a:srgbClr val="5C5B5A"/>
                </a:solidFill>
                <a:effectLst/>
                <a:uLnTx/>
                <a:uFillTx/>
                <a:latin typeface="Arial"/>
                <a:cs typeface="Arial"/>
              </a:rPr>
              <a:t>% with ‘low’ life satisfaction higher compared to S3-6 average (16%)*:</a:t>
            </a:r>
          </a:p>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dirty="0">
                <a:ln>
                  <a:noFill/>
                </a:ln>
                <a:solidFill>
                  <a:srgbClr val="5C5B5A"/>
                </a:solidFill>
                <a:effectLst/>
                <a:uLnTx/>
                <a:uFillTx/>
                <a:latin typeface="Arial"/>
                <a:cs typeface="Arial"/>
              </a:rPr>
              <a:t>Demographics:</a:t>
            </a:r>
            <a:endParaRPr lang="en-GB" sz="1200" b="1" i="0" u="none" strike="noStrike" kern="1200" cap="none" spc="0" normalizeH="0" baseline="0" noProof="0" dirty="0">
              <a:ln>
                <a:noFill/>
              </a:ln>
              <a:solidFill>
                <a:srgbClr val="5C5B5A"/>
              </a:solidFill>
              <a:effectLst/>
              <a:uLnTx/>
              <a:uFillTx/>
              <a:latin typeface="Arial"/>
              <a:cs typeface="Arial"/>
            </a:endParaRPr>
          </a:p>
          <a:p>
            <a:pPr marL="171450" indent="-171450">
              <a:spcAft>
                <a:spcPts val="400"/>
              </a:spcAft>
              <a:buFont typeface="Arial" panose="020B0604020202020204" pitchFamily="34" charset="0"/>
              <a:buChar char="•"/>
              <a:defRPr/>
            </a:pPr>
            <a:r>
              <a:rPr kumimoji="0" lang="en-GB" sz="1200" b="0" i="0" u="none" strike="noStrike" kern="1200" cap="none" spc="0" normalizeH="0" baseline="0" noProof="0" dirty="0">
                <a:ln>
                  <a:noFill/>
                </a:ln>
                <a:solidFill>
                  <a:srgbClr val="5C5B5A"/>
                </a:solidFill>
                <a:effectLst/>
                <a:uLnTx/>
                <a:uFillTx/>
                <a:latin typeface="Arial"/>
                <a:cs typeface="Arial"/>
              </a:rPr>
              <a:t>Disabled respondents (30%); including those who </a:t>
            </a:r>
            <a:r>
              <a:rPr lang="en-GB" sz="1200" dirty="0">
                <a:solidFill>
                  <a:srgbClr val="5C5B5A"/>
                </a:solidFill>
                <a:latin typeface="Arial"/>
                <a:cs typeface="Arial"/>
              </a:rPr>
              <a:t>self-report</a:t>
            </a:r>
            <a:r>
              <a:rPr kumimoji="0" lang="en-GB" sz="1200" b="0" i="0" u="none" strike="noStrike" kern="1200" cap="none" spc="0" normalizeH="0" baseline="0" noProof="0" dirty="0">
                <a:ln>
                  <a:noFill/>
                </a:ln>
                <a:solidFill>
                  <a:srgbClr val="5C5B5A"/>
                </a:solidFill>
                <a:effectLst/>
                <a:uLnTx/>
                <a:uFillTx/>
                <a:latin typeface="Arial"/>
                <a:cs typeface="Arial"/>
              </a:rPr>
              <a:t> </a:t>
            </a:r>
            <a:r>
              <a:rPr lang="en-GB" sz="1200" dirty="0">
                <a:solidFill>
                  <a:srgbClr val="5C5B5A"/>
                </a:solidFill>
                <a:latin typeface="Arial"/>
                <a:cs typeface="Arial"/>
              </a:rPr>
              <a:t>mental ill</a:t>
            </a:r>
            <a:r>
              <a:rPr kumimoji="0" lang="en-GB" sz="1200" b="0" i="0" u="none" strike="noStrike" kern="1200" cap="none" spc="0" normalizeH="0" baseline="0" noProof="0" dirty="0">
                <a:ln>
                  <a:noFill/>
                </a:ln>
                <a:solidFill>
                  <a:srgbClr val="5C5B5A"/>
                </a:solidFill>
                <a:effectLst/>
                <a:uLnTx/>
                <a:uFillTx/>
                <a:latin typeface="Arial"/>
                <a:cs typeface="Arial"/>
              </a:rPr>
              <a:t> health (</a:t>
            </a:r>
            <a:r>
              <a:rPr lang="en-GB" sz="1200" dirty="0">
                <a:solidFill>
                  <a:srgbClr val="5C5B5A"/>
                </a:solidFill>
                <a:latin typeface="Arial"/>
                <a:cs typeface="Arial"/>
              </a:rPr>
              <a:t>42</a:t>
            </a:r>
            <a:r>
              <a:rPr kumimoji="0" lang="en-GB" sz="1200" b="0" i="0" u="none" strike="noStrike" kern="1200" cap="none" spc="0" normalizeH="0" baseline="0" noProof="0" dirty="0">
                <a:ln>
                  <a:noFill/>
                </a:ln>
                <a:solidFill>
                  <a:srgbClr val="5C5B5A"/>
                </a:solidFill>
                <a:effectLst/>
                <a:uLnTx/>
                <a:uFillTx/>
                <a:latin typeface="Arial"/>
                <a:cs typeface="Arial"/>
              </a:rPr>
              <a:t>%), learning disability (30%), mobility </a:t>
            </a:r>
            <a:r>
              <a:rPr lang="en-GB" sz="1200" dirty="0">
                <a:solidFill>
                  <a:srgbClr val="5C5B5A"/>
                </a:solidFill>
                <a:latin typeface="Arial"/>
                <a:cs typeface="Arial"/>
              </a:rPr>
              <a:t>disability (29%)</a:t>
            </a:r>
            <a:endParaRPr lang="en-GB" sz="1200" b="0" i="0" u="none" strike="noStrike" kern="1200" cap="none" spc="0" normalizeH="0" baseline="0" noProof="0" dirty="0">
              <a:ln>
                <a:noFill/>
              </a:ln>
              <a:solidFill>
                <a:srgbClr val="5C5B5A"/>
              </a:solidFill>
              <a:effectLst/>
              <a:uLnTx/>
              <a:uFillTx/>
              <a:latin typeface="Arial"/>
              <a:cs typeface="Arial"/>
            </a:endParaRPr>
          </a:p>
          <a:p>
            <a:pPr marR="0" lvl="0" algn="l" defTabSz="914400" rtl="0" eaLnBrk="1" fontAlgn="auto" latinLnBrk="0" hangingPunct="1">
              <a:lnSpc>
                <a:spcPct val="100000"/>
              </a:lnSpc>
              <a:spcBef>
                <a:spcPts val="0"/>
              </a:spcBef>
              <a:spcAft>
                <a:spcPts val="400"/>
              </a:spcAft>
              <a:buClrTx/>
              <a:buSzTx/>
              <a:tabLst/>
              <a:defRPr/>
            </a:pPr>
            <a:r>
              <a:rPr kumimoji="0" lang="en-GB" sz="1200" b="1" i="0" u="none" strike="noStrike" kern="1200" cap="none" spc="0" normalizeH="0" baseline="0" noProof="0" dirty="0">
                <a:ln>
                  <a:noFill/>
                </a:ln>
                <a:solidFill>
                  <a:srgbClr val="5C5B5A"/>
                </a:solidFill>
                <a:effectLst/>
                <a:uLnTx/>
                <a:uFillTx/>
                <a:latin typeface="Arial"/>
                <a:cs typeface="Arial"/>
              </a:rPr>
              <a:t>Individual and/or family circumstance:</a:t>
            </a:r>
            <a:endParaRPr lang="en-GB" sz="1200" b="1" i="0" u="none" strike="noStrike" kern="1200" cap="none" spc="0" normalizeH="0" baseline="0" noProof="0" dirty="0">
              <a:ln>
                <a:noFill/>
              </a:ln>
              <a:solidFill>
                <a:srgbClr val="5C5B5A"/>
              </a:solidFill>
              <a:effectLst/>
              <a:uLnTx/>
              <a:uFillTx/>
              <a:latin typeface="Arial"/>
              <a:cs typeface="Arial"/>
            </a:endParaRP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dirty="0">
                <a:solidFill>
                  <a:srgbClr val="5C5B5A"/>
                </a:solidFill>
                <a:latin typeface="Arial"/>
                <a:cs typeface="Arial"/>
              </a:rPr>
              <a:t>Those not in work due to ill health or disability (47%)</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dirty="0">
                <a:solidFill>
                  <a:srgbClr val="5C5B5A"/>
                </a:solidFill>
                <a:latin typeface="Arial"/>
                <a:cs typeface="Arial"/>
              </a:rPr>
              <a:t>Those who have borrowed using pawnbroker (41%), loan from a personal connection (31%), payday loans (30%), bank overdraft (28%), hire purchase agreements (27%)</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C5B5A"/>
                </a:solidFill>
                <a:effectLst/>
                <a:uLnTx/>
                <a:uFillTx/>
                <a:latin typeface="Arial"/>
                <a:cs typeface="Arial"/>
              </a:rPr>
              <a:t>Those who have not eaten the whole day for lack of money (34%)</a:t>
            </a:r>
            <a:endParaRPr lang="en-GB" sz="1200" b="0" i="0" u="none" strike="noStrike" kern="1200" cap="none" spc="0" normalizeH="0" baseline="0" noProof="0" dirty="0">
              <a:ln>
                <a:noFill/>
              </a:ln>
              <a:solidFill>
                <a:srgbClr val="5C5B5A"/>
              </a:solidFill>
              <a:effectLst/>
              <a:uLnTx/>
              <a:uFillTx/>
              <a:latin typeface="Arial"/>
              <a:cs typeface="Arial"/>
            </a:endParaRP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dirty="0">
                <a:solidFill>
                  <a:srgbClr val="5C5B5A"/>
                </a:solidFill>
                <a:latin typeface="Arial"/>
                <a:cs typeface="Arial"/>
              </a:rPr>
              <a:t>Those who have been out of work for more than 6 months (33%)</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C5B5A"/>
                </a:solidFill>
                <a:effectLst/>
                <a:uLnTx/>
                <a:uFillTx/>
                <a:latin typeface="Arial"/>
                <a:cs typeface="Arial"/>
              </a:rPr>
              <a:t>Those who are dissatisfied with the local area (32%)</a:t>
            </a:r>
            <a:endParaRPr lang="en-GB" sz="1200" b="0" i="0" u="none" strike="noStrike" kern="1200" cap="none" spc="0" normalizeH="0" baseline="0" noProof="0" dirty="0">
              <a:ln>
                <a:noFill/>
              </a:ln>
              <a:solidFill>
                <a:srgbClr val="5C5B5A"/>
              </a:solidFill>
              <a:effectLst/>
              <a:uLnTx/>
              <a:uFillTx/>
              <a:latin typeface="Arial"/>
              <a:cs typeface="Arial"/>
            </a:endParaRP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dirty="0">
                <a:solidFill>
                  <a:srgbClr val="5C5B5A"/>
                </a:solidFill>
                <a:latin typeface="Arial"/>
                <a:cs typeface="Arial"/>
              </a:rPr>
              <a:t>Those who would not recommend their local area (31%)</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C5B5A"/>
                </a:solidFill>
                <a:effectLst/>
                <a:uLnTx/>
                <a:uFillTx/>
                <a:latin typeface="Arial"/>
                <a:cs typeface="Arial"/>
              </a:rPr>
              <a:t>Those who have cut the size or skipped a meal (31%)</a:t>
            </a:r>
            <a:endParaRPr lang="en-GB" sz="1200" b="0" i="0" u="none" strike="noStrike" kern="1200" cap="none" spc="0" normalizeH="0" baseline="0" noProof="0" dirty="0">
              <a:ln>
                <a:noFill/>
              </a:ln>
              <a:solidFill>
                <a:srgbClr val="5C5B5A"/>
              </a:solidFill>
              <a:effectLst/>
              <a:uLnTx/>
              <a:uFillTx/>
              <a:latin typeface="Arial"/>
              <a:cs typeface="Arial"/>
            </a:endParaRP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dirty="0">
                <a:solidFill>
                  <a:srgbClr val="5C5B5A"/>
                </a:solidFill>
                <a:latin typeface="Arial"/>
                <a:cs typeface="Arial"/>
              </a:rPr>
              <a:t>Those who find it difficult to afford their rent or mortgage (27%)</a:t>
            </a:r>
            <a:endParaRPr lang="en-GB" sz="1200" b="0" i="0" u="none" strike="noStrike" kern="1200" cap="none" spc="0" normalizeH="0" baseline="0" noProof="0" dirty="0">
              <a:ln>
                <a:noFill/>
              </a:ln>
              <a:solidFill>
                <a:srgbClr val="5C5B5A"/>
              </a:solidFill>
              <a:effectLst/>
              <a:uLnTx/>
              <a:uFillTx/>
              <a:latin typeface="Arial"/>
              <a:cs typeface="Arial"/>
            </a:endParaRPr>
          </a:p>
        </p:txBody>
      </p:sp>
      <p:sp>
        <p:nvSpPr>
          <p:cNvPr id="17" name="TextBox 16">
            <a:extLst>
              <a:ext uri="{FF2B5EF4-FFF2-40B4-BE49-F238E27FC236}">
                <a16:creationId xmlns:a16="http://schemas.microsoft.com/office/drawing/2014/main" id="{1F27670B-F2A8-478D-AE70-BB5DB634AE4D}"/>
              </a:ext>
            </a:extLst>
          </p:cNvPr>
          <p:cNvSpPr txBox="1"/>
          <p:nvPr/>
        </p:nvSpPr>
        <p:spPr>
          <a:xfrm>
            <a:off x="7374125" y="5731685"/>
            <a:ext cx="3472215" cy="246221"/>
          </a:xfrm>
          <a:prstGeom prst="rect">
            <a:avLst/>
          </a:prstGeom>
          <a:noFill/>
        </p:spPr>
        <p:txBody>
          <a:bodyPr wrap="square">
            <a:spAutoFit/>
          </a:bodyPr>
          <a:lstStyle/>
          <a:p>
            <a:r>
              <a:rPr lang="en-GB" sz="1000">
                <a:solidFill>
                  <a:srgbClr val="FFFFFF">
                    <a:lumMod val="50000"/>
                  </a:srgbClr>
                </a:solidFill>
                <a:latin typeface="Arial" panose="020B0604020202020204" pitchFamily="34" charset="0"/>
                <a:cs typeface="Arial" panose="020B0604020202020204" pitchFamily="34" charset="0"/>
              </a:rPr>
              <a:t> * Subgroup analysis uses merged data from S3-6</a:t>
            </a:r>
            <a:endParaRPr lang="en-GB" sz="1000"/>
          </a:p>
        </p:txBody>
      </p:sp>
      <p:sp>
        <p:nvSpPr>
          <p:cNvPr id="23" name="Footer Placeholder 4">
            <a:extLst>
              <a:ext uri="{FF2B5EF4-FFF2-40B4-BE49-F238E27FC236}">
                <a16:creationId xmlns:a16="http://schemas.microsoft.com/office/drawing/2014/main" id="{BD24FF10-0D0E-45CB-AE3C-FB09009413E5}"/>
              </a:ext>
            </a:extLst>
          </p:cNvPr>
          <p:cNvSpPr txBox="1">
            <a:spLocks/>
          </p:cNvSpPr>
          <p:nvPr/>
        </p:nvSpPr>
        <p:spPr>
          <a:xfrm>
            <a:off x="359757" y="6395930"/>
            <a:ext cx="10604334" cy="5300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A1. Where 0 is “not at all” and 10 is “completely”…			</a:t>
            </a:r>
            <a:r>
              <a:rPr lang="en-GB" sz="1000">
                <a:solidFill>
                  <a:srgbClr val="FFFFFF">
                    <a:lumMod val="50000"/>
                  </a:srgbClr>
                </a:solidFill>
                <a:latin typeface="Arial" panose="020B0604020202020204" pitchFamily="34" charset="0"/>
                <a:cs typeface="Arial" panose="020B0604020202020204" pitchFamily="34" charset="0"/>
              </a:rPr>
              <a:t>  </a:t>
            </a:r>
            <a:endPar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Unweighted base: Greater Manchester Residents Survey 1, 1385; Survey 2, 1467, Survey 3, 1677; Survey 4, 1636; Survey 5, 1470; Survey 6, 1767 </a:t>
            </a:r>
          </a:p>
        </p:txBody>
      </p:sp>
      <p:sp>
        <p:nvSpPr>
          <p:cNvPr id="19" name="Slide Number Placeholder 4">
            <a:extLst>
              <a:ext uri="{FF2B5EF4-FFF2-40B4-BE49-F238E27FC236}">
                <a16:creationId xmlns:a16="http://schemas.microsoft.com/office/drawing/2014/main" id="{5A608B4B-B225-4410-B793-22CBFAF2FBF4}"/>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91915612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421336" y="184507"/>
            <a:ext cx="11288063" cy="553998"/>
          </a:xfrm>
        </p:spPr>
        <p:txBody>
          <a:bodyPr vert="horz" wrap="square" lIns="0" tIns="0" rIns="0" bIns="0" rtlCol="0" anchor="t" anchorCtr="0">
            <a:spAutoFit/>
          </a:bodyPr>
          <a:lstStyle/>
          <a:p>
            <a:pPr>
              <a:lnSpc>
                <a:spcPct val="100000"/>
              </a:lnSpc>
            </a:pPr>
            <a:r>
              <a:rPr lang="en-GB" sz="1800" b="1" dirty="0">
                <a:solidFill>
                  <a:srgbClr val="5C5B5A"/>
                </a:solidFill>
                <a:latin typeface="Arial"/>
                <a:ea typeface="+mn-ea"/>
                <a:cs typeface="+mn-cs"/>
              </a:rPr>
              <a:t>Over two fifths (41%) of respondents report </a:t>
            </a:r>
            <a:r>
              <a:rPr lang="en-GB" sz="1800" b="1" dirty="0">
                <a:latin typeface="Arial"/>
                <a:ea typeface="+mn-ea"/>
                <a:cs typeface="+mn-cs"/>
              </a:rPr>
              <a:t>feeling </a:t>
            </a:r>
            <a:r>
              <a:rPr lang="en-GB" sz="1800" b="1" dirty="0">
                <a:solidFill>
                  <a:srgbClr val="009690"/>
                </a:solidFill>
                <a:latin typeface="Arial"/>
                <a:ea typeface="+mn-ea"/>
                <a:cs typeface="+mn-cs"/>
              </a:rPr>
              <a:t>a high level of anxiety</a:t>
            </a:r>
            <a:r>
              <a:rPr lang="en-GB" sz="1800" b="1" dirty="0">
                <a:solidFill>
                  <a:srgbClr val="5C5B5A"/>
                </a:solidFill>
                <a:latin typeface="Arial"/>
                <a:ea typeface="+mn-ea"/>
                <a:cs typeface="+mn-cs"/>
              </a:rPr>
              <a:t>. This has stayed relatively consistent since tracking began in February 2022.</a:t>
            </a:r>
            <a:r>
              <a:rPr lang="en-GB" sz="1800" b="1" dirty="0">
                <a:latin typeface="Arial"/>
                <a:ea typeface="+mn-ea"/>
                <a:cs typeface="+mn-cs"/>
              </a:rPr>
              <a:t> </a:t>
            </a:r>
            <a:endParaRPr lang="en-GB" sz="1800" b="1">
              <a:solidFill>
                <a:srgbClr val="5C5B5A"/>
              </a:solidFill>
              <a:latin typeface="Arial"/>
              <a:ea typeface="+mn-ea"/>
              <a:cs typeface="+mn-cs"/>
            </a:endParaRPr>
          </a:p>
        </p:txBody>
      </p:sp>
      <p:sp>
        <p:nvSpPr>
          <p:cNvPr id="2" name="TextBox 1">
            <a:extLst>
              <a:ext uri="{FF2B5EF4-FFF2-40B4-BE49-F238E27FC236}">
                <a16:creationId xmlns:a16="http://schemas.microsoft.com/office/drawing/2014/main" id="{839F0CED-B7D2-4B73-86EA-C928F6CE42BA}"/>
              </a:ext>
            </a:extLst>
          </p:cNvPr>
          <p:cNvSpPr txBox="1"/>
          <p:nvPr/>
        </p:nvSpPr>
        <p:spPr>
          <a:xfrm>
            <a:off x="2342871" y="1191064"/>
            <a:ext cx="3558988" cy="3231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strike="noStrike" kern="1200" cap="none" spc="0" normalizeH="0" baseline="0" noProof="0">
                <a:ln>
                  <a:noFill/>
                </a:ln>
                <a:solidFill>
                  <a:srgbClr val="5C5B5A"/>
                </a:solidFill>
                <a:effectLst/>
                <a:uLnTx/>
                <a:uFillTx/>
                <a:latin typeface="Arial"/>
                <a:ea typeface="+mn-ea"/>
                <a:cs typeface="+mn-cs"/>
              </a:rPr>
              <a:t>How anxious did you feel yesterday?</a:t>
            </a:r>
          </a:p>
        </p:txBody>
      </p:sp>
      <p:sp>
        <p:nvSpPr>
          <p:cNvPr id="34" name="TextBox 33">
            <a:extLst>
              <a:ext uri="{FF2B5EF4-FFF2-40B4-BE49-F238E27FC236}">
                <a16:creationId xmlns:a16="http://schemas.microsoft.com/office/drawing/2014/main" id="{0A16C70B-1B7D-42BA-A852-239B307B5B00}"/>
              </a:ext>
              <a:ext uri="{C183D7F6-B498-43B3-948B-1728B52AA6E4}">
                <adec:decorative xmlns:adec="http://schemas.microsoft.com/office/drawing/2017/decorative" val="1"/>
              </a:ext>
            </a:extLst>
          </p:cNvPr>
          <p:cNvSpPr txBox="1"/>
          <p:nvPr/>
        </p:nvSpPr>
        <p:spPr>
          <a:xfrm>
            <a:off x="278361" y="2129485"/>
            <a:ext cx="1297349"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High (6-10)</a:t>
            </a:r>
          </a:p>
        </p:txBody>
      </p:sp>
      <p:sp>
        <p:nvSpPr>
          <p:cNvPr id="35" name="TextBox 34">
            <a:extLst>
              <a:ext uri="{FF2B5EF4-FFF2-40B4-BE49-F238E27FC236}">
                <a16:creationId xmlns:a16="http://schemas.microsoft.com/office/drawing/2014/main" id="{E06DCCED-D8D6-4607-B19B-ACA86C88D7CA}"/>
              </a:ext>
              <a:ext uri="{C183D7F6-B498-43B3-948B-1728B52AA6E4}">
                <adec:decorative xmlns:adec="http://schemas.microsoft.com/office/drawing/2017/decorative" val="1"/>
              </a:ext>
            </a:extLst>
          </p:cNvPr>
          <p:cNvSpPr txBox="1"/>
          <p:nvPr/>
        </p:nvSpPr>
        <p:spPr>
          <a:xfrm>
            <a:off x="278361" y="3422080"/>
            <a:ext cx="1297349"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Medium (4-5)</a:t>
            </a:r>
          </a:p>
        </p:txBody>
      </p:sp>
      <p:sp>
        <p:nvSpPr>
          <p:cNvPr id="18" name="TextBox 17">
            <a:extLst>
              <a:ext uri="{FF2B5EF4-FFF2-40B4-BE49-F238E27FC236}">
                <a16:creationId xmlns:a16="http://schemas.microsoft.com/office/drawing/2014/main" id="{6B0DA277-4979-459F-93E2-47B1A800B0D4}"/>
              </a:ext>
              <a:ext uri="{C183D7F6-B498-43B3-948B-1728B52AA6E4}">
                <adec:decorative xmlns:adec="http://schemas.microsoft.com/office/drawing/2017/decorative" val="1"/>
              </a:ext>
            </a:extLst>
          </p:cNvPr>
          <p:cNvSpPr txBox="1"/>
          <p:nvPr/>
        </p:nvSpPr>
        <p:spPr>
          <a:xfrm>
            <a:off x="278361" y="4217530"/>
            <a:ext cx="1297349"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Low (2-3)</a:t>
            </a:r>
          </a:p>
        </p:txBody>
      </p:sp>
      <p:sp>
        <p:nvSpPr>
          <p:cNvPr id="37" name="TextBox 36">
            <a:extLst>
              <a:ext uri="{FF2B5EF4-FFF2-40B4-BE49-F238E27FC236}">
                <a16:creationId xmlns:a16="http://schemas.microsoft.com/office/drawing/2014/main" id="{C73B4353-DCDA-493D-9B53-F8628DEE39D6}"/>
              </a:ext>
              <a:ext uri="{C183D7F6-B498-43B3-948B-1728B52AA6E4}">
                <adec:decorative xmlns:adec="http://schemas.microsoft.com/office/drawing/2017/decorative" val="1"/>
              </a:ext>
            </a:extLst>
          </p:cNvPr>
          <p:cNvSpPr txBox="1"/>
          <p:nvPr/>
        </p:nvSpPr>
        <p:spPr>
          <a:xfrm>
            <a:off x="278361" y="5076429"/>
            <a:ext cx="1297349"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Very low (0-1)</a:t>
            </a:r>
          </a:p>
        </p:txBody>
      </p:sp>
      <p:graphicFrame>
        <p:nvGraphicFramePr>
          <p:cNvPr id="19" name="Chart Placeholder 20" descr="Bar chart showing people's feelings of anxiety. 41% reported high levels of anxiety in December. 42% reported high levels of anxiety in December. ">
            <a:extLst>
              <a:ext uri="{FF2B5EF4-FFF2-40B4-BE49-F238E27FC236}">
                <a16:creationId xmlns:a16="http://schemas.microsoft.com/office/drawing/2014/main" id="{1B3D0F48-4BF5-49E0-89D0-507AC7C4494F}"/>
              </a:ext>
            </a:extLst>
          </p:cNvPr>
          <p:cNvGraphicFramePr>
            <a:graphicFrameLocks/>
          </p:cNvGraphicFramePr>
          <p:nvPr>
            <p:extLst>
              <p:ext uri="{D42A27DB-BD31-4B8C-83A1-F6EECF244321}">
                <p14:modId xmlns:p14="http://schemas.microsoft.com/office/powerpoint/2010/main" val="1880984358"/>
              </p:ext>
            </p:extLst>
          </p:nvPr>
        </p:nvGraphicFramePr>
        <p:xfrm>
          <a:off x="1176517" y="1441991"/>
          <a:ext cx="5509467" cy="4799111"/>
        </p:xfrm>
        <a:graphic>
          <a:graphicData uri="http://schemas.openxmlformats.org/drawingml/2006/chart">
            <c:chart xmlns:c="http://schemas.openxmlformats.org/drawingml/2006/chart" xmlns:r="http://schemas.openxmlformats.org/officeDocument/2006/relationships" r:id="rId2"/>
          </a:graphicData>
        </a:graphic>
      </p:graphicFrame>
      <p:sp>
        <p:nvSpPr>
          <p:cNvPr id="7" name="Arrow: Down 6">
            <a:extLst>
              <a:ext uri="{FF2B5EF4-FFF2-40B4-BE49-F238E27FC236}">
                <a16:creationId xmlns:a16="http://schemas.microsoft.com/office/drawing/2014/main" id="{50D7D4D8-E47C-5683-CF81-0CA8DCEB89BB}"/>
              </a:ext>
              <a:ext uri="{C183D7F6-B498-43B3-948B-1728B52AA6E4}">
                <adec:decorative xmlns:adec="http://schemas.microsoft.com/office/drawing/2017/decorative" val="1"/>
              </a:ext>
            </a:extLst>
          </p:cNvPr>
          <p:cNvSpPr/>
          <p:nvPr/>
        </p:nvSpPr>
        <p:spPr>
          <a:xfrm rot="10800000">
            <a:off x="5535886" y="4996595"/>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4" name="Group 3" descr="Green and Red arrows to signify when a statistic is significantly higher or lower than the previous survey.">
            <a:extLst>
              <a:ext uri="{FF2B5EF4-FFF2-40B4-BE49-F238E27FC236}">
                <a16:creationId xmlns:a16="http://schemas.microsoft.com/office/drawing/2014/main" id="{FD28C11A-DB12-E150-934F-47F4EF6D52AB}"/>
              </a:ext>
            </a:extLst>
          </p:cNvPr>
          <p:cNvGrpSpPr/>
          <p:nvPr/>
        </p:nvGrpSpPr>
        <p:grpSpPr>
          <a:xfrm>
            <a:off x="575408" y="5999738"/>
            <a:ext cx="5976353" cy="276999"/>
            <a:chOff x="520117" y="5798698"/>
            <a:chExt cx="5976353" cy="276999"/>
          </a:xfrm>
        </p:grpSpPr>
        <p:sp>
          <p:nvSpPr>
            <p:cNvPr id="5" name="Arrow: Down 4">
              <a:extLst>
                <a:ext uri="{FF2B5EF4-FFF2-40B4-BE49-F238E27FC236}">
                  <a16:creationId xmlns:a16="http://schemas.microsoft.com/office/drawing/2014/main" id="{027BF022-3704-706C-4923-0EC859E650C8}"/>
                </a:ext>
              </a:extLst>
            </p:cNvPr>
            <p:cNvSpPr/>
            <p:nvPr/>
          </p:nvSpPr>
          <p:spPr>
            <a:xfrm rot="10800000">
              <a:off x="520117" y="5838560"/>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6" name="TextBox 5">
              <a:extLst>
                <a:ext uri="{FF2B5EF4-FFF2-40B4-BE49-F238E27FC236}">
                  <a16:creationId xmlns:a16="http://schemas.microsoft.com/office/drawing/2014/main" id="{78A96FCE-A82B-1209-E271-F0BAAE5BDE42}"/>
                </a:ext>
              </a:extLst>
            </p:cNvPr>
            <p:cNvSpPr txBox="1"/>
            <p:nvPr/>
          </p:nvSpPr>
          <p:spPr>
            <a:xfrm>
              <a:off x="884934" y="5798698"/>
              <a:ext cx="561153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Significantly higher/lower than the Greater Manchester Residents’ Survey before</a:t>
              </a:r>
            </a:p>
          </p:txBody>
        </p:sp>
      </p:grpSp>
      <p:sp>
        <p:nvSpPr>
          <p:cNvPr id="3" name="Arrow: Down 2">
            <a:extLst>
              <a:ext uri="{FF2B5EF4-FFF2-40B4-BE49-F238E27FC236}">
                <a16:creationId xmlns:a16="http://schemas.microsoft.com/office/drawing/2014/main" id="{4CEA9480-E085-C9D2-CE5B-498D632E470B}"/>
              </a:ext>
              <a:ext uri="{C183D7F6-B498-43B3-948B-1728B52AA6E4}">
                <adec:decorative xmlns:adec="http://schemas.microsoft.com/office/drawing/2017/decorative" val="1"/>
              </a:ext>
            </a:extLst>
          </p:cNvPr>
          <p:cNvSpPr/>
          <p:nvPr/>
        </p:nvSpPr>
        <p:spPr>
          <a:xfrm>
            <a:off x="806001" y="6047090"/>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0" name="Speech Bubble: Rectangle 19">
            <a:extLst>
              <a:ext uri="{FF2B5EF4-FFF2-40B4-BE49-F238E27FC236}">
                <a16:creationId xmlns:a16="http://schemas.microsoft.com/office/drawing/2014/main" id="{38C5B493-45C5-4C7F-A22B-F51364F8C1E0}"/>
              </a:ext>
              <a:ext uri="{C183D7F6-B498-43B3-948B-1728B52AA6E4}">
                <adec:decorative xmlns:adec="http://schemas.microsoft.com/office/drawing/2017/decorative" val="0"/>
              </a:ext>
            </a:extLst>
          </p:cNvPr>
          <p:cNvSpPr/>
          <p:nvPr/>
        </p:nvSpPr>
        <p:spPr>
          <a:xfrm>
            <a:off x="7089667" y="1218001"/>
            <a:ext cx="4973506" cy="4799111"/>
          </a:xfrm>
          <a:prstGeom prst="wedgeRectCallout">
            <a:avLst>
              <a:gd name="adj1" fmla="val -59444"/>
              <a:gd name="adj2" fmla="val -19821"/>
            </a:avLst>
          </a:prstGeom>
          <a:solidFill>
            <a:schemeClr val="bg1"/>
          </a:solidFill>
          <a:ln w="9525">
            <a:solidFill>
              <a:srgbClr val="009690"/>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dirty="0">
                <a:ln>
                  <a:noFill/>
                </a:ln>
                <a:solidFill>
                  <a:srgbClr val="5C5B5A"/>
                </a:solidFill>
                <a:effectLst/>
                <a:uLnTx/>
                <a:uFillTx/>
                <a:latin typeface="Arial"/>
                <a:cs typeface="Arial"/>
              </a:rPr>
              <a:t>% </a:t>
            </a:r>
            <a:r>
              <a:rPr lang="en-GB" sz="1200" b="1" dirty="0">
                <a:solidFill>
                  <a:srgbClr val="5C5B5A"/>
                </a:solidFill>
                <a:latin typeface="Arial"/>
                <a:cs typeface="Arial"/>
              </a:rPr>
              <a:t>who felt ‘highly anxious’ </a:t>
            </a:r>
            <a:r>
              <a:rPr kumimoji="0" lang="en-GB" sz="1200" b="1" i="0" u="none" strike="noStrike" kern="1200" cap="none" spc="0" normalizeH="0" baseline="0" noProof="0" dirty="0">
                <a:ln>
                  <a:noFill/>
                </a:ln>
                <a:solidFill>
                  <a:srgbClr val="5C5B5A"/>
                </a:solidFill>
                <a:effectLst/>
                <a:uLnTx/>
                <a:uFillTx/>
                <a:latin typeface="Arial"/>
                <a:cs typeface="Arial"/>
              </a:rPr>
              <a:t>higher compared to Autumn GM average (41%) among)*:</a:t>
            </a:r>
          </a:p>
          <a:p>
            <a:pPr>
              <a:spcAft>
                <a:spcPts val="400"/>
              </a:spcAft>
              <a:defRPr/>
            </a:pPr>
            <a:r>
              <a:rPr kumimoji="0" lang="en-GB" sz="1200" b="1" i="0" u="none" strike="noStrike" kern="1200" cap="none" spc="0" normalizeH="0" baseline="0" noProof="0" dirty="0">
                <a:ln>
                  <a:noFill/>
                </a:ln>
                <a:solidFill>
                  <a:srgbClr val="5C5B5A"/>
                </a:solidFill>
                <a:effectLst/>
                <a:uLnTx/>
                <a:uFillTx/>
                <a:latin typeface="Arial"/>
                <a:cs typeface="Arial"/>
              </a:rPr>
              <a:t>Demographics:</a:t>
            </a:r>
            <a:r>
              <a:rPr lang="en-GB" sz="1200" b="1" dirty="0">
                <a:solidFill>
                  <a:srgbClr val="5C5B5A"/>
                </a:solidFill>
                <a:latin typeface="Arial"/>
                <a:cs typeface="Arial"/>
              </a:rPr>
              <a:t> </a:t>
            </a:r>
            <a:endParaRPr lang="en-GB" sz="1200" b="1"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endParaRPr>
          </a:p>
          <a:p>
            <a:pPr marL="171450" marR="0" lvl="0" indent="-171450"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dirty="0">
                <a:solidFill>
                  <a:srgbClr val="5C5B5A"/>
                </a:solidFill>
                <a:latin typeface="Arial"/>
                <a:cs typeface="Arial"/>
              </a:rPr>
              <a:t>Disabled respondents (58%), including those who self-report mental ill health (74%), learning disability (62%), sensory disability (58%), other disability (55%)</a:t>
            </a:r>
          </a:p>
          <a:p>
            <a:pPr marL="171450" marR="0" lvl="0" indent="-171450"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dirty="0">
                <a:solidFill>
                  <a:srgbClr val="5C5B5A"/>
                </a:solidFill>
                <a:latin typeface="Arial"/>
                <a:cs typeface="Arial"/>
              </a:rPr>
              <a:t>Those who identify as transgender (66%)</a:t>
            </a:r>
          </a:p>
          <a:p>
            <a:pPr marL="171450" marR="0" lvl="0" indent="-171450"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dirty="0">
                <a:solidFill>
                  <a:srgbClr val="5C5B5A"/>
                </a:solidFill>
                <a:latin typeface="Arial"/>
                <a:cs typeface="Arial"/>
              </a:rPr>
              <a:t>Parents of children under 5 (56%)</a:t>
            </a:r>
          </a:p>
          <a:p>
            <a:pPr marL="171450" marR="0" lvl="0" indent="-171450"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dirty="0">
                <a:solidFill>
                  <a:srgbClr val="5C5B5A"/>
                </a:solidFill>
                <a:latin typeface="Arial"/>
                <a:cs typeface="Arial"/>
              </a:rPr>
              <a:t>Those with caring responsibilities (55%)</a:t>
            </a:r>
          </a:p>
          <a:p>
            <a:pPr marR="0" lvl="0" defTabSz="914400" rtl="0" eaLnBrk="1" fontAlgn="auto" latinLnBrk="0" hangingPunct="1">
              <a:lnSpc>
                <a:spcPct val="100000"/>
              </a:lnSpc>
              <a:spcBef>
                <a:spcPts val="0"/>
              </a:spcBef>
              <a:spcAft>
                <a:spcPts val="400"/>
              </a:spcAft>
              <a:buClrTx/>
              <a:buSzTx/>
              <a:tabLst/>
              <a:defRPr/>
            </a:pPr>
            <a:r>
              <a:rPr lang="en-GB" sz="1200" b="1" dirty="0">
                <a:solidFill>
                  <a:srgbClr val="5C5B5A"/>
                </a:solidFill>
                <a:latin typeface="Arial"/>
                <a:cs typeface="Arial"/>
              </a:rPr>
              <a:t>Individual and/or family circumstance:</a:t>
            </a:r>
            <a:endParaRPr lang="en-GB" sz="1200" b="1" dirty="0">
              <a:solidFill>
                <a:srgbClr val="5C5B5A"/>
              </a:solidFill>
              <a:latin typeface="Arial" panose="020B0604020202020204" pitchFamily="34" charset="0"/>
              <a:cs typeface="Arial" panose="020B0604020202020204" pitchFamily="34" charset="0"/>
            </a:endParaRPr>
          </a:p>
          <a:p>
            <a:pPr marL="171450" indent="-171450">
              <a:spcAft>
                <a:spcPts val="400"/>
              </a:spcAft>
              <a:buFont typeface="Arial" panose="020B0604020202020204" pitchFamily="34" charset="0"/>
              <a:buChar char="•"/>
              <a:defRPr/>
            </a:pPr>
            <a:r>
              <a:rPr lang="en-GB" sz="1200" dirty="0">
                <a:solidFill>
                  <a:srgbClr val="5C5B5A"/>
                </a:solidFill>
                <a:latin typeface="Arial"/>
                <a:cs typeface="Arial"/>
              </a:rPr>
              <a:t>Those who borrow more using home credit (76%), pawnbroker (71%), payday loans (66%), hire purchase agreements (63%), personal loan from a bank (62%), store cards (60%), loan from a personal connection (57%)</a:t>
            </a:r>
          </a:p>
          <a:p>
            <a:pPr marL="171450" indent="-171450">
              <a:spcAft>
                <a:spcPts val="400"/>
              </a:spcAft>
              <a:buFont typeface="Arial" panose="020B0604020202020204" pitchFamily="34" charset="0"/>
              <a:buChar char="•"/>
              <a:defRPr/>
            </a:pPr>
            <a:r>
              <a:rPr lang="en-GB" sz="1200" dirty="0">
                <a:solidFill>
                  <a:srgbClr val="5C5B5A"/>
                </a:solidFill>
                <a:latin typeface="Arial"/>
                <a:cs typeface="Arial"/>
              </a:rPr>
              <a:t>Those who have not eaten all day for lack of money (68%), or have someone else in their house (66%)</a:t>
            </a:r>
          </a:p>
          <a:p>
            <a:pPr marL="171450" indent="-171450">
              <a:spcAft>
                <a:spcPts val="400"/>
              </a:spcAft>
              <a:buFont typeface="Arial" panose="020B0604020202020204" pitchFamily="34" charset="0"/>
              <a:buChar char="•"/>
              <a:defRPr/>
            </a:pPr>
            <a:r>
              <a:rPr lang="en-GB" sz="1200" dirty="0">
                <a:solidFill>
                  <a:srgbClr val="5C5B5A"/>
                </a:solidFill>
                <a:latin typeface="Arial"/>
                <a:cs typeface="Arial"/>
              </a:rPr>
              <a:t>Those who have the size or skipped a meal (63%), or have had someone else in their household do so (66%)</a:t>
            </a:r>
          </a:p>
          <a:p>
            <a:pPr marL="171450" indent="-171450">
              <a:spcAft>
                <a:spcPts val="400"/>
              </a:spcAft>
              <a:buFont typeface="Arial" panose="020B0604020202020204" pitchFamily="34" charset="0"/>
              <a:buChar char="•"/>
              <a:defRPr/>
            </a:pPr>
            <a:r>
              <a:rPr lang="en-GB" sz="1200" dirty="0">
                <a:solidFill>
                  <a:srgbClr val="5C5B5A"/>
                </a:solidFill>
                <a:latin typeface="Arial"/>
                <a:cs typeface="Arial"/>
              </a:rPr>
              <a:t>Those not in work due to ill health or disability (63%)</a:t>
            </a:r>
          </a:p>
          <a:p>
            <a:pPr marL="171450" indent="-171450">
              <a:spcAft>
                <a:spcPts val="400"/>
              </a:spcAft>
              <a:buFont typeface="Arial" panose="020B0604020202020204" pitchFamily="34" charset="0"/>
              <a:buChar char="•"/>
              <a:defRPr/>
            </a:pPr>
            <a:r>
              <a:rPr lang="en-GB" sz="1200" dirty="0">
                <a:solidFill>
                  <a:srgbClr val="5C5B5A"/>
                </a:solidFill>
                <a:latin typeface="Arial"/>
                <a:cs typeface="Arial"/>
              </a:rPr>
              <a:t>Those out of work for 6 months or less (63%)</a:t>
            </a:r>
          </a:p>
          <a:p>
            <a:pPr marL="171450" indent="-171450">
              <a:spcAft>
                <a:spcPts val="400"/>
              </a:spcAft>
              <a:buFont typeface="Arial" panose="020B0604020202020204" pitchFamily="34" charset="0"/>
              <a:buChar char="•"/>
              <a:defRPr/>
            </a:pPr>
            <a:r>
              <a:rPr lang="en-GB" sz="1200" dirty="0">
                <a:solidFill>
                  <a:srgbClr val="5C5B5A"/>
                </a:solidFill>
                <a:latin typeface="Arial"/>
                <a:cs typeface="Arial"/>
              </a:rPr>
              <a:t>Those who have borrowed between £1000-£5000 more in the last month compared to a year ago (60%)</a:t>
            </a:r>
          </a:p>
          <a:p>
            <a:pPr marL="171450" indent="-171450">
              <a:spcAft>
                <a:spcPts val="400"/>
              </a:spcAft>
              <a:buFont typeface="Arial" panose="020B0604020202020204" pitchFamily="34" charset="0"/>
              <a:buChar char="•"/>
              <a:defRPr/>
            </a:pPr>
            <a:endParaRPr lang="en-GB" sz="1200" i="0" u="none" strike="noStrike" kern="1200" cap="none" spc="0" normalizeH="0" baseline="0" noProof="0">
              <a:ln>
                <a:noFill/>
              </a:ln>
              <a:solidFill>
                <a:srgbClr val="5C5B5A"/>
              </a:solidFill>
              <a:effectLst/>
              <a:uLnTx/>
              <a:uFillTx/>
              <a:latin typeface="Arial"/>
              <a:cs typeface="Arial"/>
            </a:endParaRPr>
          </a:p>
        </p:txBody>
      </p:sp>
      <p:sp>
        <p:nvSpPr>
          <p:cNvPr id="8" name="TextBox 7">
            <a:extLst>
              <a:ext uri="{FF2B5EF4-FFF2-40B4-BE49-F238E27FC236}">
                <a16:creationId xmlns:a16="http://schemas.microsoft.com/office/drawing/2014/main" id="{54A96D33-AC49-3FAF-CAF7-19C6AC29C723}"/>
              </a:ext>
            </a:extLst>
          </p:cNvPr>
          <p:cNvSpPr txBox="1"/>
          <p:nvPr/>
        </p:nvSpPr>
        <p:spPr>
          <a:xfrm>
            <a:off x="7078814" y="5992453"/>
            <a:ext cx="5107821" cy="246221"/>
          </a:xfrm>
          <a:prstGeom prst="rect">
            <a:avLst/>
          </a:prstGeom>
          <a:noFill/>
        </p:spPr>
        <p:txBody>
          <a:bodyPr wrap="square">
            <a:spAutoFit/>
          </a:bodyPr>
          <a:lstStyle/>
          <a:p>
            <a:r>
              <a:rPr lang="en-GB" sz="1000">
                <a:solidFill>
                  <a:srgbClr val="FFFFFF">
                    <a:lumMod val="50000"/>
                  </a:srgbClr>
                </a:solidFill>
                <a:latin typeface="Arial" panose="020B0604020202020204" pitchFamily="34" charset="0"/>
                <a:cs typeface="Arial" panose="020B0604020202020204" pitchFamily="34" charset="0"/>
              </a:rPr>
              <a:t> * Subgroup analysis uses merged data from S3-6</a:t>
            </a:r>
            <a:endParaRPr lang="en-GB" sz="1000"/>
          </a:p>
        </p:txBody>
      </p:sp>
      <p:sp>
        <p:nvSpPr>
          <p:cNvPr id="23" name="Footer Placeholder 4">
            <a:extLst>
              <a:ext uri="{FF2B5EF4-FFF2-40B4-BE49-F238E27FC236}">
                <a16:creationId xmlns:a16="http://schemas.microsoft.com/office/drawing/2014/main" id="{BD24FF10-0D0E-45CB-AE3C-FB09009413E5}"/>
              </a:ext>
            </a:extLst>
          </p:cNvPr>
          <p:cNvSpPr txBox="1">
            <a:spLocks/>
          </p:cNvSpPr>
          <p:nvPr/>
        </p:nvSpPr>
        <p:spPr>
          <a:xfrm>
            <a:off x="359757" y="6399249"/>
            <a:ext cx="10813340" cy="5300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A2. Where 0 is “not at all” and 10 is “completely”…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Unweighted base: Greater Manchester Residents Survey 1, 1385; Survey 2, 1467, Survey 3, </a:t>
            </a:r>
            <a:r>
              <a:rPr lang="en-GB" sz="1000">
                <a:solidFill>
                  <a:srgbClr val="FFFFFF">
                    <a:lumMod val="50000"/>
                  </a:srgbClr>
                </a:solidFill>
                <a:latin typeface="Arial" panose="020B0604020202020204" pitchFamily="34" charset="0"/>
                <a:cs typeface="Arial" panose="020B0604020202020204" pitchFamily="34" charset="0"/>
              </a:rPr>
              <a:t>1677; Survey 4, 1636; Survey 5, 1470; </a:t>
            </a: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Survey 6, 1767</a:t>
            </a:r>
          </a:p>
        </p:txBody>
      </p:sp>
      <p:sp>
        <p:nvSpPr>
          <p:cNvPr id="24" name="Slide Number Placeholder 4">
            <a:extLst>
              <a:ext uri="{FF2B5EF4-FFF2-40B4-BE49-F238E27FC236}">
                <a16:creationId xmlns:a16="http://schemas.microsoft.com/office/drawing/2014/main" id="{9263DD61-DD41-4140-8EF8-C85CB8CDAD53}"/>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18153503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3">
            <a:extLst>
              <a:ext uri="{FF2B5EF4-FFF2-40B4-BE49-F238E27FC236}">
                <a16:creationId xmlns:a16="http://schemas.microsoft.com/office/drawing/2014/main" id="{A366E12D-AC3F-42D6-8455-74D614471728}"/>
              </a:ext>
            </a:extLst>
          </p:cNvPr>
          <p:cNvSpPr>
            <a:spLocks noGrp="1"/>
          </p:cNvSpPr>
          <p:nvPr>
            <p:ph type="title"/>
          </p:nvPr>
        </p:nvSpPr>
        <p:spPr>
          <a:xfrm>
            <a:off x="421336" y="184507"/>
            <a:ext cx="11288063" cy="553998"/>
          </a:xfrm>
        </p:spPr>
        <p:txBody>
          <a:bodyPr vert="horz" wrap="square" lIns="0" tIns="0" rIns="0" bIns="0" rtlCol="0" anchor="t" anchorCtr="0">
            <a:spAutoFit/>
          </a:bodyPr>
          <a:lstStyle/>
          <a:p>
            <a:pPr>
              <a:lnSpc>
                <a:spcPct val="100000"/>
              </a:lnSpc>
            </a:pPr>
            <a:r>
              <a:rPr lang="en-GB" sz="1800" b="1">
                <a:solidFill>
                  <a:srgbClr val="5C5B5A"/>
                </a:solidFill>
                <a:latin typeface="Arial"/>
                <a:ea typeface="+mn-ea"/>
                <a:cs typeface="+mn-cs"/>
              </a:rPr>
              <a:t>Over a quarter (26%) of respondents strongly </a:t>
            </a:r>
            <a:r>
              <a:rPr lang="en-GB" sz="1800" b="1">
                <a:solidFill>
                  <a:srgbClr val="388A8C"/>
                </a:solidFill>
                <a:latin typeface="Arial"/>
                <a:ea typeface="+mn-ea"/>
                <a:cs typeface="+mn-cs"/>
              </a:rPr>
              <a:t>feel that the things they do in their life are worthwhile</a:t>
            </a:r>
            <a:r>
              <a:rPr lang="en-GB" sz="1800" b="1">
                <a:solidFill>
                  <a:srgbClr val="5C5B5A"/>
                </a:solidFill>
                <a:latin typeface="Arial"/>
                <a:ea typeface="+mn-ea"/>
                <a:cs typeface="+mn-cs"/>
              </a:rPr>
              <a:t>; slightly fewer (23%) are very </a:t>
            </a:r>
            <a:r>
              <a:rPr lang="en-GB" sz="1800" b="1">
                <a:solidFill>
                  <a:srgbClr val="388A8C"/>
                </a:solidFill>
                <a:latin typeface="Arial"/>
                <a:ea typeface="+mn-ea"/>
                <a:cs typeface="+mn-cs"/>
              </a:rPr>
              <a:t>happy with their lives</a:t>
            </a:r>
            <a:r>
              <a:rPr lang="en-GB" sz="1800" b="1">
                <a:solidFill>
                  <a:srgbClr val="5C5B5A"/>
                </a:solidFill>
                <a:latin typeface="Arial"/>
                <a:ea typeface="+mn-ea"/>
                <a:cs typeface="+mn-cs"/>
              </a:rPr>
              <a:t>.</a:t>
            </a:r>
          </a:p>
        </p:txBody>
      </p:sp>
      <p:sp>
        <p:nvSpPr>
          <p:cNvPr id="27" name="TextBox 26">
            <a:extLst>
              <a:ext uri="{FF2B5EF4-FFF2-40B4-BE49-F238E27FC236}">
                <a16:creationId xmlns:a16="http://schemas.microsoft.com/office/drawing/2014/main" id="{8F4A9E68-6AB0-4D51-AE80-1E43340FC2A7}"/>
              </a:ext>
            </a:extLst>
          </p:cNvPr>
          <p:cNvSpPr txBox="1"/>
          <p:nvPr/>
        </p:nvSpPr>
        <p:spPr>
          <a:xfrm>
            <a:off x="730809" y="1065812"/>
            <a:ext cx="5820952" cy="3231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strike="noStrike" kern="1200" cap="none" spc="0" normalizeH="0" baseline="0" noProof="0">
                <a:ln>
                  <a:noFill/>
                </a:ln>
                <a:solidFill>
                  <a:srgbClr val="5C5B5A"/>
                </a:solidFill>
                <a:effectLst/>
                <a:uLnTx/>
                <a:uFillTx/>
                <a:latin typeface="Arial"/>
                <a:ea typeface="+mn-ea"/>
                <a:cs typeface="+mn-cs"/>
              </a:rPr>
              <a:t>To what extent are the things you do in your life worthwhile?</a:t>
            </a:r>
          </a:p>
        </p:txBody>
      </p:sp>
      <p:sp>
        <p:nvSpPr>
          <p:cNvPr id="20" name="TextBox 19">
            <a:extLst>
              <a:ext uri="{FF2B5EF4-FFF2-40B4-BE49-F238E27FC236}">
                <a16:creationId xmlns:a16="http://schemas.microsoft.com/office/drawing/2014/main" id="{C4836D76-C64D-4C0B-B228-0BF56F4B7540}"/>
              </a:ext>
              <a:ext uri="{C183D7F6-B498-43B3-948B-1728B52AA6E4}">
                <adec:decorative xmlns:adec="http://schemas.microsoft.com/office/drawing/2017/decorative" val="1"/>
              </a:ext>
            </a:extLst>
          </p:cNvPr>
          <p:cNvSpPr txBox="1"/>
          <p:nvPr/>
        </p:nvSpPr>
        <p:spPr>
          <a:xfrm>
            <a:off x="213689" y="1809295"/>
            <a:ext cx="1297349"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Very high (9-10)</a:t>
            </a:r>
          </a:p>
        </p:txBody>
      </p:sp>
      <p:sp>
        <p:nvSpPr>
          <p:cNvPr id="16" name="TextBox 15">
            <a:extLst>
              <a:ext uri="{FF2B5EF4-FFF2-40B4-BE49-F238E27FC236}">
                <a16:creationId xmlns:a16="http://schemas.microsoft.com/office/drawing/2014/main" id="{0D82B386-1E36-40C9-94A9-FE882BF8D29C}"/>
              </a:ext>
              <a:ext uri="{C183D7F6-B498-43B3-948B-1728B52AA6E4}">
                <adec:decorative xmlns:adec="http://schemas.microsoft.com/office/drawing/2017/decorative" val="1"/>
              </a:ext>
            </a:extLst>
          </p:cNvPr>
          <p:cNvSpPr txBox="1"/>
          <p:nvPr/>
        </p:nvSpPr>
        <p:spPr>
          <a:xfrm>
            <a:off x="213689" y="3237396"/>
            <a:ext cx="1297349"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High (7-8)</a:t>
            </a:r>
          </a:p>
        </p:txBody>
      </p:sp>
      <p:sp>
        <p:nvSpPr>
          <p:cNvPr id="18" name="TextBox 17">
            <a:extLst>
              <a:ext uri="{FF2B5EF4-FFF2-40B4-BE49-F238E27FC236}">
                <a16:creationId xmlns:a16="http://schemas.microsoft.com/office/drawing/2014/main" id="{438423F1-0FA6-4871-B382-067400BD397A}"/>
              </a:ext>
              <a:ext uri="{C183D7F6-B498-43B3-948B-1728B52AA6E4}">
                <adec:decorative xmlns:adec="http://schemas.microsoft.com/office/drawing/2017/decorative" val="1"/>
              </a:ext>
            </a:extLst>
          </p:cNvPr>
          <p:cNvSpPr txBox="1"/>
          <p:nvPr/>
        </p:nvSpPr>
        <p:spPr>
          <a:xfrm>
            <a:off x="213689" y="4555023"/>
            <a:ext cx="1297349"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Medium (5-6)</a:t>
            </a:r>
          </a:p>
        </p:txBody>
      </p:sp>
      <p:sp>
        <p:nvSpPr>
          <p:cNvPr id="21" name="TextBox 20">
            <a:extLst>
              <a:ext uri="{FF2B5EF4-FFF2-40B4-BE49-F238E27FC236}">
                <a16:creationId xmlns:a16="http://schemas.microsoft.com/office/drawing/2014/main" id="{8F377412-68E3-47E9-8AF1-656AFF71C79A}"/>
              </a:ext>
              <a:ext uri="{C183D7F6-B498-43B3-948B-1728B52AA6E4}">
                <adec:decorative xmlns:adec="http://schemas.microsoft.com/office/drawing/2017/decorative" val="1"/>
              </a:ext>
            </a:extLst>
          </p:cNvPr>
          <p:cNvSpPr txBox="1"/>
          <p:nvPr/>
        </p:nvSpPr>
        <p:spPr>
          <a:xfrm>
            <a:off x="213689" y="5296460"/>
            <a:ext cx="1297349"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Low (0-4)</a:t>
            </a:r>
          </a:p>
        </p:txBody>
      </p:sp>
      <p:graphicFrame>
        <p:nvGraphicFramePr>
          <p:cNvPr id="25" name="Chart Placeholder 20" descr="Bar chart showing people's belief the things they do in their life are worthwhile. 26% reported very high levels of worthwhileness in March. ">
            <a:extLst>
              <a:ext uri="{FF2B5EF4-FFF2-40B4-BE49-F238E27FC236}">
                <a16:creationId xmlns:a16="http://schemas.microsoft.com/office/drawing/2014/main" id="{81F41478-D068-4200-A035-1B7110E6F386}"/>
              </a:ext>
            </a:extLst>
          </p:cNvPr>
          <p:cNvGraphicFramePr>
            <a:graphicFrameLocks/>
          </p:cNvGraphicFramePr>
          <p:nvPr>
            <p:extLst>
              <p:ext uri="{D42A27DB-BD31-4B8C-83A1-F6EECF244321}">
                <p14:modId xmlns:p14="http://schemas.microsoft.com/office/powerpoint/2010/main" val="3980995481"/>
              </p:ext>
            </p:extLst>
          </p:nvPr>
        </p:nvGraphicFramePr>
        <p:xfrm>
          <a:off x="1029366" y="1441991"/>
          <a:ext cx="5522395" cy="4799111"/>
        </p:xfrm>
        <a:graphic>
          <a:graphicData uri="http://schemas.openxmlformats.org/drawingml/2006/chart">
            <c:chart xmlns:c="http://schemas.openxmlformats.org/drawingml/2006/chart" xmlns:r="http://schemas.openxmlformats.org/officeDocument/2006/relationships" r:id="rId3"/>
          </a:graphicData>
        </a:graphic>
      </p:graphicFrame>
      <p:sp>
        <p:nvSpPr>
          <p:cNvPr id="32" name="TextBox 31">
            <a:extLst>
              <a:ext uri="{FF2B5EF4-FFF2-40B4-BE49-F238E27FC236}">
                <a16:creationId xmlns:a16="http://schemas.microsoft.com/office/drawing/2014/main" id="{D43F96E2-CF73-409A-BEFA-10AFAE4816AE}"/>
              </a:ext>
            </a:extLst>
          </p:cNvPr>
          <p:cNvSpPr txBox="1"/>
          <p:nvPr/>
        </p:nvSpPr>
        <p:spPr>
          <a:xfrm>
            <a:off x="7525355" y="1084867"/>
            <a:ext cx="3398687" cy="3231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strike="noStrike" kern="1200" cap="none" spc="0" normalizeH="0" baseline="0" noProof="0">
                <a:ln>
                  <a:noFill/>
                </a:ln>
                <a:solidFill>
                  <a:srgbClr val="5C5B5A"/>
                </a:solidFill>
                <a:effectLst/>
                <a:uLnTx/>
                <a:uFillTx/>
                <a:latin typeface="Arial"/>
                <a:ea typeface="+mn-ea"/>
                <a:cs typeface="+mn-cs"/>
              </a:rPr>
              <a:t>How happy did you feel yesterday?</a:t>
            </a:r>
          </a:p>
        </p:txBody>
      </p:sp>
      <p:sp>
        <p:nvSpPr>
          <p:cNvPr id="44" name="TextBox 43">
            <a:extLst>
              <a:ext uri="{FF2B5EF4-FFF2-40B4-BE49-F238E27FC236}">
                <a16:creationId xmlns:a16="http://schemas.microsoft.com/office/drawing/2014/main" id="{B3317D66-C670-484F-AC1A-914AAE2AE94C}"/>
              </a:ext>
              <a:ext uri="{C183D7F6-B498-43B3-948B-1728B52AA6E4}">
                <adec:decorative xmlns:adec="http://schemas.microsoft.com/office/drawing/2017/decorative" val="1"/>
              </a:ext>
            </a:extLst>
          </p:cNvPr>
          <p:cNvSpPr txBox="1"/>
          <p:nvPr/>
        </p:nvSpPr>
        <p:spPr>
          <a:xfrm>
            <a:off x="6551759" y="1684947"/>
            <a:ext cx="1297349"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Very high (9-10)</a:t>
            </a:r>
          </a:p>
        </p:txBody>
      </p:sp>
      <p:sp>
        <p:nvSpPr>
          <p:cNvPr id="41" name="TextBox 40">
            <a:extLst>
              <a:ext uri="{FF2B5EF4-FFF2-40B4-BE49-F238E27FC236}">
                <a16:creationId xmlns:a16="http://schemas.microsoft.com/office/drawing/2014/main" id="{E87BBB1F-642E-4467-9E74-587F1EC68BC8}"/>
              </a:ext>
              <a:ext uri="{C183D7F6-B498-43B3-948B-1728B52AA6E4}">
                <adec:decorative xmlns:adec="http://schemas.microsoft.com/office/drawing/2017/decorative" val="1"/>
              </a:ext>
            </a:extLst>
          </p:cNvPr>
          <p:cNvSpPr txBox="1"/>
          <p:nvPr/>
        </p:nvSpPr>
        <p:spPr>
          <a:xfrm>
            <a:off x="6551759" y="3113048"/>
            <a:ext cx="1297349"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High (7-8)</a:t>
            </a:r>
          </a:p>
        </p:txBody>
      </p:sp>
      <p:sp>
        <p:nvSpPr>
          <p:cNvPr id="42" name="TextBox 41">
            <a:extLst>
              <a:ext uri="{FF2B5EF4-FFF2-40B4-BE49-F238E27FC236}">
                <a16:creationId xmlns:a16="http://schemas.microsoft.com/office/drawing/2014/main" id="{FB10D84D-309B-44B2-A85D-5CA81A6EEEFA}"/>
              </a:ext>
              <a:ext uri="{C183D7F6-B498-43B3-948B-1728B52AA6E4}">
                <adec:decorative xmlns:adec="http://schemas.microsoft.com/office/drawing/2017/decorative" val="1"/>
              </a:ext>
            </a:extLst>
          </p:cNvPr>
          <p:cNvSpPr txBox="1"/>
          <p:nvPr/>
        </p:nvSpPr>
        <p:spPr>
          <a:xfrm>
            <a:off x="6551759" y="4430675"/>
            <a:ext cx="1297349"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Medium (5-6)</a:t>
            </a:r>
          </a:p>
        </p:txBody>
      </p:sp>
      <p:sp>
        <p:nvSpPr>
          <p:cNvPr id="43" name="TextBox 42">
            <a:extLst>
              <a:ext uri="{FF2B5EF4-FFF2-40B4-BE49-F238E27FC236}">
                <a16:creationId xmlns:a16="http://schemas.microsoft.com/office/drawing/2014/main" id="{AB0DEA50-B81D-4B6C-9890-EE86E7CB278A}"/>
              </a:ext>
              <a:ext uri="{C183D7F6-B498-43B3-948B-1728B52AA6E4}">
                <adec:decorative xmlns:adec="http://schemas.microsoft.com/office/drawing/2017/decorative" val="1"/>
              </a:ext>
            </a:extLst>
          </p:cNvPr>
          <p:cNvSpPr txBox="1"/>
          <p:nvPr/>
        </p:nvSpPr>
        <p:spPr>
          <a:xfrm>
            <a:off x="6551759" y="5172112"/>
            <a:ext cx="1297349"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Low (0-4)</a:t>
            </a:r>
          </a:p>
        </p:txBody>
      </p:sp>
      <p:graphicFrame>
        <p:nvGraphicFramePr>
          <p:cNvPr id="24" name="Chart Placeholder 20" descr="Bar chart showing people's feelings of happiness. 23% reported very high levels of happiness in March. ">
            <a:extLst>
              <a:ext uri="{FF2B5EF4-FFF2-40B4-BE49-F238E27FC236}">
                <a16:creationId xmlns:a16="http://schemas.microsoft.com/office/drawing/2014/main" id="{D1B5D0F0-91DF-4575-B342-B4FAA92DA9AB}"/>
              </a:ext>
            </a:extLst>
          </p:cNvPr>
          <p:cNvGraphicFramePr>
            <a:graphicFrameLocks/>
          </p:cNvGraphicFramePr>
          <p:nvPr>
            <p:extLst>
              <p:ext uri="{D42A27DB-BD31-4B8C-83A1-F6EECF244321}">
                <p14:modId xmlns:p14="http://schemas.microsoft.com/office/powerpoint/2010/main" val="909883237"/>
              </p:ext>
            </p:extLst>
          </p:nvPr>
        </p:nvGraphicFramePr>
        <p:xfrm>
          <a:off x="7033431" y="1441991"/>
          <a:ext cx="5522395" cy="4799111"/>
        </p:xfrm>
        <a:graphic>
          <a:graphicData uri="http://schemas.openxmlformats.org/drawingml/2006/chart">
            <c:chart xmlns:c="http://schemas.openxmlformats.org/drawingml/2006/chart" xmlns:r="http://schemas.openxmlformats.org/officeDocument/2006/relationships" r:id="rId4"/>
          </a:graphicData>
        </a:graphic>
      </p:graphicFrame>
      <p:sp>
        <p:nvSpPr>
          <p:cNvPr id="23" name="Footer Placeholder 4">
            <a:extLst>
              <a:ext uri="{FF2B5EF4-FFF2-40B4-BE49-F238E27FC236}">
                <a16:creationId xmlns:a16="http://schemas.microsoft.com/office/drawing/2014/main" id="{BD24FF10-0D0E-45CB-AE3C-FB09009413E5}"/>
              </a:ext>
            </a:extLst>
          </p:cNvPr>
          <p:cNvSpPr txBox="1">
            <a:spLocks/>
          </p:cNvSpPr>
          <p:nvPr/>
        </p:nvSpPr>
        <p:spPr>
          <a:xfrm>
            <a:off x="575406" y="6348611"/>
            <a:ext cx="11185333" cy="509390"/>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000">
                <a:solidFill>
                  <a:srgbClr val="FFFFFF">
                    <a:lumMod val="50000"/>
                  </a:srgbClr>
                </a:solidFill>
                <a:latin typeface="Arial" panose="020B0604020202020204" pitchFamily="34" charset="0"/>
                <a:cs typeface="Arial" panose="020B0604020202020204" pitchFamily="34" charset="0"/>
              </a:rPr>
              <a:t>Q10. Overall, to what extent do you feel that the things you do in your life are worthwhile, on a scale of 0 to 10, where 0 is “not at all” and 10 is “completely”? / Q11. Overall, how happy did you feel yesterday, on a scale of 0 to 10, where 0 is “not at all” and 10 is “completely”?   Thresholds are applied to responses to convert the 11-point scale into the categories shown. Unweighted base: Greater Manchester Residents Survey 6, 1767</a:t>
            </a:r>
          </a:p>
        </p:txBody>
      </p:sp>
      <p:sp>
        <p:nvSpPr>
          <p:cNvPr id="19" name="Slide Number Placeholder 4">
            <a:extLst>
              <a:ext uri="{FF2B5EF4-FFF2-40B4-BE49-F238E27FC236}">
                <a16:creationId xmlns:a16="http://schemas.microsoft.com/office/drawing/2014/main" id="{5A608B4B-B225-4410-B793-22CBFAF2FBF4}"/>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56387502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586799" y="249698"/>
            <a:ext cx="10969375" cy="693150"/>
          </a:xfrm>
        </p:spPr>
        <p:txBody>
          <a:bodyPr>
            <a:normAutofit fontScale="90000"/>
          </a:bodyPr>
          <a:lstStyle/>
          <a:p>
            <a:r>
              <a:rPr lang="en-GB">
                <a:latin typeface="Arial" panose="020B0604020202020204" pitchFamily="34" charset="0"/>
                <a:cs typeface="Arial" panose="020B0604020202020204" pitchFamily="34" charset="0"/>
              </a:rPr>
              <a:t>Wellbeing– Greater Manchester comparisons with ONS data</a:t>
            </a:r>
            <a:endParaRPr lang="en-US">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5808E5A-A430-F9BE-050D-2E7DC1DD7D4D}"/>
              </a:ext>
            </a:extLst>
          </p:cNvPr>
          <p:cNvSpPr txBox="1"/>
          <p:nvPr/>
        </p:nvSpPr>
        <p:spPr>
          <a:xfrm>
            <a:off x="776806" y="942848"/>
            <a:ext cx="10515600" cy="4001095"/>
          </a:xfrm>
          <a:prstGeom prst="rect">
            <a:avLst/>
          </a:prstGeom>
          <a:noFill/>
        </p:spPr>
        <p:txBody>
          <a:bodyPr wrap="square" lIns="91440" tIns="45720" rIns="91440" bIns="45720" rtlCol="0" anchor="t">
            <a:spAutoFit/>
          </a:bodyPr>
          <a:lstStyle/>
          <a:p>
            <a:pPr>
              <a:spcAft>
                <a:spcPts val="600"/>
              </a:spcAft>
            </a:pPr>
            <a:r>
              <a:rPr lang="en-GB" sz="1200">
                <a:solidFill>
                  <a:schemeClr val="bg1"/>
                </a:solidFill>
                <a:latin typeface="Arial"/>
                <a:cs typeface="Arial"/>
              </a:rPr>
              <a:t>The metrics used in this survey are replicated from the ONS’ the Annual Population Survey (APS). These are nationally recognised metrics of wellbeing, used in their current form since 2011. While these provide an ideal template for the GMCA to base their own wellbeing metrics on, the differences in approach between the APS and this residents’ survey make comparisons between the two something that should be approach with extreme caution. </a:t>
            </a:r>
          </a:p>
          <a:p>
            <a:pPr>
              <a:spcAft>
                <a:spcPts val="600"/>
              </a:spcAft>
            </a:pPr>
            <a:r>
              <a:rPr lang="en-GB" sz="1200">
                <a:solidFill>
                  <a:schemeClr val="bg1"/>
                </a:solidFill>
                <a:latin typeface="Arial"/>
                <a:cs typeface="Arial"/>
              </a:rPr>
              <a:t>The APS is conducted using a combination of face-to-face and telephone interviewing, while the Residents’ Survey is conducted using a primarily online methodology with a small portion of telephone interviews. Sensitive questions such as these are shown to elicit significantly different responses between modes – with the presence of an interviewer in person or on the phone increasing the proportion providing a positive response. This can be demonstrated by comparing responses between telephone and online responses within survey 6 of this Residents’ Survey:</a:t>
            </a:r>
          </a:p>
          <a:p>
            <a:pPr>
              <a:spcAft>
                <a:spcPts val="600"/>
              </a:spcAft>
            </a:pPr>
            <a:endParaRPr lang="en-GB" sz="1200">
              <a:solidFill>
                <a:schemeClr val="bg1"/>
              </a:solidFill>
              <a:latin typeface="Arial"/>
              <a:cs typeface="Arial"/>
            </a:endParaRPr>
          </a:p>
          <a:p>
            <a:pPr>
              <a:spcAft>
                <a:spcPts val="600"/>
              </a:spcAft>
            </a:pPr>
            <a:endParaRPr lang="en-GB" sz="1200">
              <a:solidFill>
                <a:schemeClr val="bg1"/>
              </a:solidFill>
              <a:latin typeface="Arial"/>
              <a:cs typeface="Arial"/>
            </a:endParaRPr>
          </a:p>
          <a:p>
            <a:pPr>
              <a:spcAft>
                <a:spcPts val="600"/>
              </a:spcAft>
            </a:pPr>
            <a:endParaRPr lang="en-GB" sz="1200">
              <a:solidFill>
                <a:schemeClr val="bg1"/>
              </a:solidFill>
              <a:latin typeface="Arial"/>
              <a:cs typeface="Arial"/>
            </a:endParaRPr>
          </a:p>
          <a:p>
            <a:pPr>
              <a:spcAft>
                <a:spcPts val="600"/>
              </a:spcAft>
            </a:pPr>
            <a:endParaRPr lang="en-GB" sz="1200">
              <a:solidFill>
                <a:schemeClr val="bg1"/>
              </a:solidFill>
              <a:latin typeface="Arial"/>
              <a:cs typeface="Arial"/>
            </a:endParaRPr>
          </a:p>
          <a:p>
            <a:pPr>
              <a:spcAft>
                <a:spcPts val="600"/>
              </a:spcAft>
            </a:pPr>
            <a:endParaRPr lang="en-GB" sz="1200">
              <a:solidFill>
                <a:schemeClr val="bg1"/>
              </a:solidFill>
              <a:latin typeface="Arial"/>
              <a:cs typeface="Arial"/>
            </a:endParaRPr>
          </a:p>
          <a:p>
            <a:pPr>
              <a:spcAft>
                <a:spcPts val="600"/>
              </a:spcAft>
            </a:pPr>
            <a:endParaRPr lang="en-GB" sz="1200">
              <a:solidFill>
                <a:schemeClr val="bg1"/>
              </a:solidFill>
              <a:latin typeface="Arial"/>
              <a:cs typeface="Arial"/>
            </a:endParaRPr>
          </a:p>
          <a:p>
            <a:pPr>
              <a:spcAft>
                <a:spcPts val="600"/>
              </a:spcAft>
            </a:pPr>
            <a:r>
              <a:rPr lang="en-GB" sz="1200">
                <a:solidFill>
                  <a:schemeClr val="bg1"/>
                </a:solidFill>
                <a:latin typeface="Arial"/>
                <a:cs typeface="Arial"/>
              </a:rPr>
              <a:t>Given this, the comparisons provided below cannot be said to show that those in Greater Manchester are less likely to be satisfied, happy, not anxious, or see their life as worthwhile:</a:t>
            </a:r>
          </a:p>
          <a:p>
            <a:pPr>
              <a:spcAft>
                <a:spcPts val="600"/>
              </a:spcAft>
            </a:pPr>
            <a:endParaRPr lang="en-GB" sz="1200">
              <a:solidFill>
                <a:schemeClr val="bg1"/>
              </a:solidFill>
              <a:latin typeface="Arial"/>
              <a:cs typeface="Arial"/>
            </a:endParaRPr>
          </a:p>
          <a:p>
            <a:pPr>
              <a:spcAft>
                <a:spcPts val="600"/>
              </a:spcAft>
            </a:pPr>
            <a:endParaRPr lang="en-GB" sz="1200">
              <a:solidFill>
                <a:schemeClr val="bg1"/>
              </a:solidFill>
              <a:latin typeface="Arial"/>
              <a:cs typeface="Arial"/>
            </a:endParaRPr>
          </a:p>
        </p:txBody>
      </p:sp>
      <p:graphicFrame>
        <p:nvGraphicFramePr>
          <p:cNvPr id="2" name="Table 2">
            <a:extLst>
              <a:ext uri="{FF2B5EF4-FFF2-40B4-BE49-F238E27FC236}">
                <a16:creationId xmlns:a16="http://schemas.microsoft.com/office/drawing/2014/main" id="{7B402BE1-4A0B-4087-AB5E-41A4419464F5}"/>
              </a:ext>
            </a:extLst>
          </p:cNvPr>
          <p:cNvGraphicFramePr>
            <a:graphicFrameLocks noGrp="1"/>
          </p:cNvGraphicFramePr>
          <p:nvPr>
            <p:extLst>
              <p:ext uri="{D42A27DB-BD31-4B8C-83A1-F6EECF244321}">
                <p14:modId xmlns:p14="http://schemas.microsoft.com/office/powerpoint/2010/main" val="1477388560"/>
              </p:ext>
            </p:extLst>
          </p:nvPr>
        </p:nvGraphicFramePr>
        <p:xfrm>
          <a:off x="838199" y="2433344"/>
          <a:ext cx="10392813" cy="1402080"/>
        </p:xfrm>
        <a:graphic>
          <a:graphicData uri="http://schemas.openxmlformats.org/drawingml/2006/table">
            <a:tbl>
              <a:tblPr firstRow="1">
                <a:tableStyleId>{5C22544A-7EE6-4342-B048-85BDC9FD1C3A}</a:tableStyleId>
              </a:tblPr>
              <a:tblGrid>
                <a:gridCol w="4282441">
                  <a:extLst>
                    <a:ext uri="{9D8B030D-6E8A-4147-A177-3AD203B41FA5}">
                      <a16:colId xmlns:a16="http://schemas.microsoft.com/office/drawing/2014/main" val="53423877"/>
                    </a:ext>
                  </a:extLst>
                </a:gridCol>
                <a:gridCol w="3055186">
                  <a:extLst>
                    <a:ext uri="{9D8B030D-6E8A-4147-A177-3AD203B41FA5}">
                      <a16:colId xmlns:a16="http://schemas.microsoft.com/office/drawing/2014/main" val="1982679651"/>
                    </a:ext>
                  </a:extLst>
                </a:gridCol>
                <a:gridCol w="3055186">
                  <a:extLst>
                    <a:ext uri="{9D8B030D-6E8A-4147-A177-3AD203B41FA5}">
                      <a16:colId xmlns:a16="http://schemas.microsoft.com/office/drawing/2014/main" val="3549345334"/>
                    </a:ext>
                  </a:extLst>
                </a:gridCol>
              </a:tblGrid>
              <a:tr h="229767">
                <a:tc>
                  <a:txBody>
                    <a:bodyPr/>
                    <a:lstStyle/>
                    <a:p>
                      <a:pPr algn="r"/>
                      <a:r>
                        <a:rPr lang="en-GB" sz="1400" b="1" kern="1200" dirty="0">
                          <a:solidFill>
                            <a:schemeClr val="lt1"/>
                          </a:solidFill>
                          <a:latin typeface="Arial" panose="020B0604020202020204" pitchFamily="34" charset="0"/>
                          <a:ea typeface="+mn-ea"/>
                          <a:cs typeface="Arial" panose="020B0604020202020204" pitchFamily="34" charset="0"/>
                        </a:rPr>
                        <a:t>Metric (scale answers included out of 10)</a:t>
                      </a:r>
                    </a:p>
                  </a:txBody>
                  <a:tcPr>
                    <a:solidFill>
                      <a:srgbClr val="388A8C"/>
                    </a:solidFill>
                  </a:tcPr>
                </a:tc>
                <a:tc>
                  <a:txBody>
                    <a:bodyPr/>
                    <a:lstStyle/>
                    <a:p>
                      <a:pPr algn="ctr"/>
                      <a:r>
                        <a:rPr lang="en-GB" sz="1400" b="1" dirty="0">
                          <a:latin typeface="Arial" panose="020B0604020202020204" pitchFamily="34" charset="0"/>
                          <a:cs typeface="Arial" panose="020B0604020202020204" pitchFamily="34" charset="0"/>
                        </a:rPr>
                        <a:t>Online</a:t>
                      </a:r>
                    </a:p>
                  </a:txBody>
                  <a:tcPr>
                    <a:solidFill>
                      <a:srgbClr val="388A8C"/>
                    </a:solidFill>
                  </a:tcPr>
                </a:tc>
                <a:tc>
                  <a:txBody>
                    <a:bodyPr/>
                    <a:lstStyle/>
                    <a:p>
                      <a:pPr algn="ctr"/>
                      <a:r>
                        <a:rPr lang="en-GB" sz="1400" b="1" dirty="0">
                          <a:latin typeface="Arial" panose="020B0604020202020204" pitchFamily="34" charset="0"/>
                          <a:cs typeface="Arial" panose="020B0604020202020204" pitchFamily="34" charset="0"/>
                        </a:rPr>
                        <a:t>Telephone</a:t>
                      </a:r>
                    </a:p>
                  </a:txBody>
                  <a:tcPr>
                    <a:solidFill>
                      <a:srgbClr val="388A8C"/>
                    </a:solidFill>
                  </a:tcPr>
                </a:tc>
                <a:extLst>
                  <a:ext uri="{0D108BD9-81ED-4DB2-BD59-A6C34878D82A}">
                    <a16:rowId xmlns:a16="http://schemas.microsoft.com/office/drawing/2014/main" val="1409428657"/>
                  </a:ext>
                </a:extLst>
              </a:tr>
              <a:tr h="187991">
                <a:tc>
                  <a:txBody>
                    <a:bodyPr/>
                    <a:lstStyle/>
                    <a:p>
                      <a:pPr algn="r"/>
                      <a:r>
                        <a:rPr lang="en-GB" sz="1200">
                          <a:latin typeface="Arial" panose="020B0604020202020204" pitchFamily="34" charset="0"/>
                          <a:cs typeface="Arial" panose="020B0604020202020204" pitchFamily="34" charset="0"/>
                        </a:rPr>
                        <a:t>% who are satisfied (9-10/10)</a:t>
                      </a:r>
                    </a:p>
                  </a:txBody>
                  <a:tcPr anchor="ctr"/>
                </a:tc>
                <a:tc>
                  <a:txBody>
                    <a:bodyPr/>
                    <a:lstStyle/>
                    <a:p>
                      <a:pPr algn="ctr"/>
                      <a:r>
                        <a:rPr lang="en-GB" sz="1200">
                          <a:latin typeface="Arial" panose="020B0604020202020204" pitchFamily="34" charset="0"/>
                          <a:cs typeface="Arial" panose="020B0604020202020204" pitchFamily="34" charset="0"/>
                        </a:rPr>
                        <a:t>20%</a:t>
                      </a:r>
                    </a:p>
                  </a:txBody>
                  <a:tcPr anchor="ctr"/>
                </a:tc>
                <a:tc>
                  <a:txBody>
                    <a:bodyPr/>
                    <a:lstStyle/>
                    <a:p>
                      <a:pPr algn="ctr"/>
                      <a:r>
                        <a:rPr lang="en-GB" sz="1200">
                          <a:latin typeface="Arial" panose="020B0604020202020204" pitchFamily="34" charset="0"/>
                          <a:cs typeface="Arial" panose="020B0604020202020204" pitchFamily="34" charset="0"/>
                        </a:rPr>
                        <a:t>19%</a:t>
                      </a:r>
                    </a:p>
                  </a:txBody>
                  <a:tcPr anchor="ctr"/>
                </a:tc>
                <a:extLst>
                  <a:ext uri="{0D108BD9-81ED-4DB2-BD59-A6C34878D82A}">
                    <a16:rowId xmlns:a16="http://schemas.microsoft.com/office/drawing/2014/main" val="1954909866"/>
                  </a:ext>
                </a:extLst>
              </a:tr>
              <a:tr h="187991">
                <a:tc>
                  <a:txBody>
                    <a:bodyPr/>
                    <a:lstStyle/>
                    <a:p>
                      <a:pPr algn="r"/>
                      <a:r>
                        <a:rPr lang="en-GB" sz="1200">
                          <a:latin typeface="Arial" panose="020B0604020202020204" pitchFamily="34" charset="0"/>
                          <a:cs typeface="Arial" panose="020B0604020202020204" pitchFamily="34" charset="0"/>
                        </a:rPr>
                        <a:t>% who are happy (7-10/10)</a:t>
                      </a:r>
                    </a:p>
                  </a:txBody>
                  <a:tcPr anchor="ctr"/>
                </a:tc>
                <a:tc>
                  <a:txBody>
                    <a:bodyPr/>
                    <a:lstStyle/>
                    <a:p>
                      <a:pPr algn="ctr"/>
                      <a:r>
                        <a:rPr lang="en-GB" sz="1200">
                          <a:latin typeface="Arial" panose="020B0604020202020204" pitchFamily="34" charset="0"/>
                          <a:cs typeface="Arial" panose="020B0604020202020204" pitchFamily="34" charset="0"/>
                        </a:rPr>
                        <a:t>59%</a:t>
                      </a:r>
                    </a:p>
                  </a:txBody>
                  <a:tcPr anchor="ctr"/>
                </a:tc>
                <a:tc>
                  <a:txBody>
                    <a:bodyPr/>
                    <a:lstStyle/>
                    <a:p>
                      <a:pPr algn="ctr"/>
                      <a:r>
                        <a:rPr lang="en-GB" sz="1200">
                          <a:latin typeface="Arial" panose="020B0604020202020204" pitchFamily="34" charset="0"/>
                          <a:cs typeface="Arial" panose="020B0604020202020204" pitchFamily="34" charset="0"/>
                        </a:rPr>
                        <a:t>74%</a:t>
                      </a:r>
                    </a:p>
                  </a:txBody>
                  <a:tcPr anchor="ctr"/>
                </a:tc>
                <a:extLst>
                  <a:ext uri="{0D108BD9-81ED-4DB2-BD59-A6C34878D82A}">
                    <a16:rowId xmlns:a16="http://schemas.microsoft.com/office/drawing/2014/main" val="4123741495"/>
                  </a:ext>
                </a:extLst>
              </a:tr>
              <a:tr h="187991">
                <a:tc>
                  <a:txBody>
                    <a:bodyPr/>
                    <a:lstStyle/>
                    <a:p>
                      <a:pPr algn="r"/>
                      <a:r>
                        <a:rPr lang="en-GB" sz="1200">
                          <a:latin typeface="Arial" panose="020B0604020202020204" pitchFamily="34" charset="0"/>
                          <a:cs typeface="Arial" panose="020B0604020202020204" pitchFamily="34" charset="0"/>
                        </a:rPr>
                        <a:t>% who are not anxious(0-1/10)</a:t>
                      </a:r>
                    </a:p>
                  </a:txBody>
                  <a:tcPr anchor="ctr"/>
                </a:tc>
                <a:tc>
                  <a:txBody>
                    <a:bodyPr/>
                    <a:lstStyle/>
                    <a:p>
                      <a:pPr algn="ctr"/>
                      <a:r>
                        <a:rPr lang="en-GB" sz="1200">
                          <a:latin typeface="Arial" panose="020B0604020202020204" pitchFamily="34" charset="0"/>
                          <a:cs typeface="Arial" panose="020B0604020202020204" pitchFamily="34" charset="0"/>
                        </a:rPr>
                        <a:t>21%</a:t>
                      </a:r>
                    </a:p>
                  </a:txBody>
                  <a:tcPr anchor="ctr"/>
                </a:tc>
                <a:tc>
                  <a:txBody>
                    <a:bodyPr/>
                    <a:lstStyle/>
                    <a:p>
                      <a:pPr algn="ctr"/>
                      <a:r>
                        <a:rPr lang="en-GB" sz="1200">
                          <a:latin typeface="Arial" panose="020B0604020202020204" pitchFamily="34" charset="0"/>
                          <a:cs typeface="Arial" panose="020B0604020202020204" pitchFamily="34" charset="0"/>
                        </a:rPr>
                        <a:t>38%</a:t>
                      </a:r>
                    </a:p>
                  </a:txBody>
                  <a:tcPr anchor="ctr"/>
                </a:tc>
                <a:extLst>
                  <a:ext uri="{0D108BD9-81ED-4DB2-BD59-A6C34878D82A}">
                    <a16:rowId xmlns:a16="http://schemas.microsoft.com/office/drawing/2014/main" val="2378795475"/>
                  </a:ext>
                </a:extLst>
              </a:tr>
              <a:tr h="209136">
                <a:tc>
                  <a:txBody>
                    <a:bodyPr/>
                    <a:lstStyle/>
                    <a:p>
                      <a:pPr algn="r"/>
                      <a:r>
                        <a:rPr lang="en-GB" sz="1200">
                          <a:latin typeface="Arial" panose="020B0604020202020204" pitchFamily="34" charset="0"/>
                          <a:cs typeface="Arial" panose="020B0604020202020204" pitchFamily="34" charset="0"/>
                        </a:rPr>
                        <a:t>% who do things that make their life worthwhile (7-10/10)</a:t>
                      </a:r>
                    </a:p>
                  </a:txBody>
                  <a:tcPr anchor="ctr"/>
                </a:tc>
                <a:tc>
                  <a:txBody>
                    <a:bodyPr/>
                    <a:lstStyle/>
                    <a:p>
                      <a:pPr algn="ctr"/>
                      <a:r>
                        <a:rPr lang="en-GB" sz="1200">
                          <a:latin typeface="Arial" panose="020B0604020202020204" pitchFamily="34" charset="0"/>
                          <a:cs typeface="Arial" panose="020B0604020202020204" pitchFamily="34" charset="0"/>
                        </a:rPr>
                        <a:t>63%</a:t>
                      </a:r>
                    </a:p>
                  </a:txBody>
                  <a:tcPr anchor="ctr"/>
                </a:tc>
                <a:tc>
                  <a:txBody>
                    <a:bodyPr/>
                    <a:lstStyle/>
                    <a:p>
                      <a:pPr algn="ctr"/>
                      <a:r>
                        <a:rPr lang="en-GB" sz="1200" b="0" dirty="0">
                          <a:latin typeface="Arial" panose="020B0604020202020204" pitchFamily="34" charset="0"/>
                          <a:cs typeface="Arial" panose="020B0604020202020204" pitchFamily="34" charset="0"/>
                        </a:rPr>
                        <a:t>77%</a:t>
                      </a:r>
                    </a:p>
                  </a:txBody>
                  <a:tcPr anchor="ctr"/>
                </a:tc>
                <a:extLst>
                  <a:ext uri="{0D108BD9-81ED-4DB2-BD59-A6C34878D82A}">
                    <a16:rowId xmlns:a16="http://schemas.microsoft.com/office/drawing/2014/main" val="165845590"/>
                  </a:ext>
                </a:extLst>
              </a:tr>
            </a:tbl>
          </a:graphicData>
        </a:graphic>
      </p:graphicFrame>
      <p:graphicFrame>
        <p:nvGraphicFramePr>
          <p:cNvPr id="8" name="Table 2">
            <a:extLst>
              <a:ext uri="{FF2B5EF4-FFF2-40B4-BE49-F238E27FC236}">
                <a16:creationId xmlns:a16="http://schemas.microsoft.com/office/drawing/2014/main" id="{6BE9EC26-8C36-40D0-AC2C-4D38D45FB1E8}"/>
              </a:ext>
            </a:extLst>
          </p:cNvPr>
          <p:cNvGraphicFramePr>
            <a:graphicFrameLocks noGrp="1"/>
          </p:cNvGraphicFramePr>
          <p:nvPr>
            <p:extLst>
              <p:ext uri="{D42A27DB-BD31-4B8C-83A1-F6EECF244321}">
                <p14:modId xmlns:p14="http://schemas.microsoft.com/office/powerpoint/2010/main" val="924992419"/>
              </p:ext>
            </p:extLst>
          </p:nvPr>
        </p:nvGraphicFramePr>
        <p:xfrm>
          <a:off x="868895" y="4400913"/>
          <a:ext cx="10392813" cy="1615440"/>
        </p:xfrm>
        <a:graphic>
          <a:graphicData uri="http://schemas.openxmlformats.org/drawingml/2006/table">
            <a:tbl>
              <a:tblPr firstRow="1">
                <a:tableStyleId>{5C22544A-7EE6-4342-B048-85BDC9FD1C3A}</a:tableStyleId>
              </a:tblPr>
              <a:tblGrid>
                <a:gridCol w="4282441">
                  <a:extLst>
                    <a:ext uri="{9D8B030D-6E8A-4147-A177-3AD203B41FA5}">
                      <a16:colId xmlns:a16="http://schemas.microsoft.com/office/drawing/2014/main" val="53423877"/>
                    </a:ext>
                  </a:extLst>
                </a:gridCol>
                <a:gridCol w="3055186">
                  <a:extLst>
                    <a:ext uri="{9D8B030D-6E8A-4147-A177-3AD203B41FA5}">
                      <a16:colId xmlns:a16="http://schemas.microsoft.com/office/drawing/2014/main" val="1982679651"/>
                    </a:ext>
                  </a:extLst>
                </a:gridCol>
                <a:gridCol w="3055186">
                  <a:extLst>
                    <a:ext uri="{9D8B030D-6E8A-4147-A177-3AD203B41FA5}">
                      <a16:colId xmlns:a16="http://schemas.microsoft.com/office/drawing/2014/main" val="3549345334"/>
                    </a:ext>
                  </a:extLst>
                </a:gridCol>
              </a:tblGrid>
              <a:tr h="229767">
                <a:tc>
                  <a:txBody>
                    <a:bodyPr/>
                    <a:lstStyle/>
                    <a:p>
                      <a:pPr algn="r"/>
                      <a:r>
                        <a:rPr lang="en-GB" sz="1400" b="1" kern="1200" dirty="0">
                          <a:solidFill>
                            <a:schemeClr val="lt1"/>
                          </a:solidFill>
                          <a:latin typeface="Arial" panose="020B0604020202020204" pitchFamily="34" charset="0"/>
                          <a:ea typeface="+mn-ea"/>
                          <a:cs typeface="Arial" panose="020B0604020202020204" pitchFamily="34" charset="0"/>
                        </a:rPr>
                        <a:t>Metric (scale answers included out of 10)</a:t>
                      </a:r>
                    </a:p>
                  </a:txBody>
                  <a:tcPr>
                    <a:solidFill>
                      <a:srgbClr val="388A8C"/>
                    </a:solidFill>
                  </a:tcPr>
                </a:tc>
                <a:tc>
                  <a:txBody>
                    <a:bodyPr/>
                    <a:lstStyle/>
                    <a:p>
                      <a:pPr algn="ctr"/>
                      <a:r>
                        <a:rPr lang="en-GB" sz="1400" b="1">
                          <a:latin typeface="Arial" panose="020B0604020202020204" pitchFamily="34" charset="0"/>
                          <a:cs typeface="Arial" panose="020B0604020202020204" pitchFamily="34" charset="0"/>
                        </a:rPr>
                        <a:t>GM Residents’ Survey (March ‘23)</a:t>
                      </a:r>
                    </a:p>
                  </a:txBody>
                  <a:tcPr>
                    <a:solidFill>
                      <a:srgbClr val="388A8C"/>
                    </a:solidFill>
                  </a:tcPr>
                </a:tc>
                <a:tc>
                  <a:txBody>
                    <a:bodyPr/>
                    <a:lstStyle/>
                    <a:p>
                      <a:pPr algn="ctr"/>
                      <a:r>
                        <a:rPr lang="en-GB" sz="1400" b="1" dirty="0">
                          <a:latin typeface="Arial" panose="020B0604020202020204" pitchFamily="34" charset="0"/>
                          <a:cs typeface="Arial" panose="020B0604020202020204" pitchFamily="34" charset="0"/>
                        </a:rPr>
                        <a:t>ONS UK quarterly estimates (July-Sept ‘22)*</a:t>
                      </a:r>
                    </a:p>
                  </a:txBody>
                  <a:tcPr>
                    <a:solidFill>
                      <a:srgbClr val="388A8C"/>
                    </a:solidFill>
                  </a:tcPr>
                </a:tc>
                <a:extLst>
                  <a:ext uri="{0D108BD9-81ED-4DB2-BD59-A6C34878D82A}">
                    <a16:rowId xmlns:a16="http://schemas.microsoft.com/office/drawing/2014/main" val="1409428657"/>
                  </a:ext>
                </a:extLst>
              </a:tr>
              <a:tr h="187991">
                <a:tc>
                  <a:txBody>
                    <a:bodyPr/>
                    <a:lstStyle/>
                    <a:p>
                      <a:pPr algn="r"/>
                      <a:r>
                        <a:rPr lang="en-GB" sz="1200">
                          <a:latin typeface="Arial" panose="020B0604020202020204" pitchFamily="34" charset="0"/>
                          <a:cs typeface="Arial" panose="020B0604020202020204" pitchFamily="34" charset="0"/>
                        </a:rPr>
                        <a:t>% who are satisfied (9-10/10)</a:t>
                      </a:r>
                    </a:p>
                  </a:txBody>
                  <a:tcPr anchor="ctr"/>
                </a:tc>
                <a:tc>
                  <a:txBody>
                    <a:bodyPr/>
                    <a:lstStyle/>
                    <a:p>
                      <a:pPr algn="ctr"/>
                      <a:r>
                        <a:rPr lang="en-GB" sz="1200">
                          <a:latin typeface="Arial" panose="020B0604020202020204" pitchFamily="34" charset="0"/>
                          <a:cs typeface="Arial" panose="020B0604020202020204" pitchFamily="34" charset="0"/>
                        </a:rPr>
                        <a:t>20%</a:t>
                      </a:r>
                    </a:p>
                  </a:txBody>
                  <a:tcPr anchor="ctr"/>
                </a:tc>
                <a:tc>
                  <a:txBody>
                    <a:bodyPr/>
                    <a:lstStyle/>
                    <a:p>
                      <a:pPr algn="ctr"/>
                      <a:r>
                        <a:rPr lang="en-GB" sz="1200">
                          <a:latin typeface="Arial" panose="020B0604020202020204" pitchFamily="34" charset="0"/>
                          <a:cs typeface="Arial" panose="020B0604020202020204" pitchFamily="34" charset="0"/>
                        </a:rPr>
                        <a:t>24%</a:t>
                      </a:r>
                    </a:p>
                  </a:txBody>
                  <a:tcPr anchor="ctr"/>
                </a:tc>
                <a:extLst>
                  <a:ext uri="{0D108BD9-81ED-4DB2-BD59-A6C34878D82A}">
                    <a16:rowId xmlns:a16="http://schemas.microsoft.com/office/drawing/2014/main" val="1954909866"/>
                  </a:ext>
                </a:extLst>
              </a:tr>
              <a:tr h="187991">
                <a:tc>
                  <a:txBody>
                    <a:bodyPr/>
                    <a:lstStyle/>
                    <a:p>
                      <a:pPr algn="r"/>
                      <a:r>
                        <a:rPr lang="en-GB" sz="1200">
                          <a:latin typeface="Arial" panose="020B0604020202020204" pitchFamily="34" charset="0"/>
                          <a:cs typeface="Arial" panose="020B0604020202020204" pitchFamily="34" charset="0"/>
                        </a:rPr>
                        <a:t>% who are happy (7-10/10)</a:t>
                      </a:r>
                    </a:p>
                  </a:txBody>
                  <a:tcPr anchor="ctr"/>
                </a:tc>
                <a:tc>
                  <a:txBody>
                    <a:bodyPr/>
                    <a:lstStyle/>
                    <a:p>
                      <a:pPr algn="ctr"/>
                      <a:r>
                        <a:rPr lang="en-GB" sz="1200">
                          <a:latin typeface="Arial" panose="020B0604020202020204" pitchFamily="34" charset="0"/>
                          <a:cs typeface="Arial" panose="020B0604020202020204" pitchFamily="34" charset="0"/>
                        </a:rPr>
                        <a:t>62%</a:t>
                      </a:r>
                    </a:p>
                  </a:txBody>
                  <a:tcPr anchor="ctr"/>
                </a:tc>
                <a:tc>
                  <a:txBody>
                    <a:bodyPr/>
                    <a:lstStyle/>
                    <a:p>
                      <a:pPr algn="ctr"/>
                      <a:r>
                        <a:rPr lang="en-GB" sz="1200">
                          <a:latin typeface="Arial" panose="020B0604020202020204" pitchFamily="34" charset="0"/>
                          <a:cs typeface="Arial" panose="020B0604020202020204" pitchFamily="34" charset="0"/>
                        </a:rPr>
                        <a:t>75%</a:t>
                      </a:r>
                    </a:p>
                  </a:txBody>
                  <a:tcPr anchor="ctr"/>
                </a:tc>
                <a:extLst>
                  <a:ext uri="{0D108BD9-81ED-4DB2-BD59-A6C34878D82A}">
                    <a16:rowId xmlns:a16="http://schemas.microsoft.com/office/drawing/2014/main" val="4123741495"/>
                  </a:ext>
                </a:extLst>
              </a:tr>
              <a:tr h="187991">
                <a:tc>
                  <a:txBody>
                    <a:bodyPr/>
                    <a:lstStyle/>
                    <a:p>
                      <a:pPr algn="r"/>
                      <a:r>
                        <a:rPr lang="en-GB" sz="1200">
                          <a:latin typeface="Arial" panose="020B0604020202020204" pitchFamily="34" charset="0"/>
                          <a:cs typeface="Arial" panose="020B0604020202020204" pitchFamily="34" charset="0"/>
                        </a:rPr>
                        <a:t>% who are not anxious(0-1/10)</a:t>
                      </a:r>
                    </a:p>
                  </a:txBody>
                  <a:tcPr anchor="ctr"/>
                </a:tc>
                <a:tc>
                  <a:txBody>
                    <a:bodyPr/>
                    <a:lstStyle/>
                    <a:p>
                      <a:pPr algn="ctr"/>
                      <a:r>
                        <a:rPr lang="en-GB" sz="1200">
                          <a:latin typeface="Arial" panose="020B0604020202020204" pitchFamily="34" charset="0"/>
                          <a:cs typeface="Arial" panose="020B0604020202020204" pitchFamily="34" charset="0"/>
                        </a:rPr>
                        <a:t>24%</a:t>
                      </a:r>
                    </a:p>
                  </a:txBody>
                  <a:tcPr anchor="ctr"/>
                </a:tc>
                <a:tc>
                  <a:txBody>
                    <a:bodyPr/>
                    <a:lstStyle/>
                    <a:p>
                      <a:pPr algn="ctr"/>
                      <a:r>
                        <a:rPr lang="en-GB" sz="1200">
                          <a:latin typeface="Arial" panose="020B0604020202020204" pitchFamily="34" charset="0"/>
                          <a:cs typeface="Arial" panose="020B0604020202020204" pitchFamily="34" charset="0"/>
                        </a:rPr>
                        <a:t>35%</a:t>
                      </a:r>
                    </a:p>
                  </a:txBody>
                  <a:tcPr anchor="ctr"/>
                </a:tc>
                <a:extLst>
                  <a:ext uri="{0D108BD9-81ED-4DB2-BD59-A6C34878D82A}">
                    <a16:rowId xmlns:a16="http://schemas.microsoft.com/office/drawing/2014/main" val="2378795475"/>
                  </a:ext>
                </a:extLst>
              </a:tr>
              <a:tr h="209136">
                <a:tc>
                  <a:txBody>
                    <a:bodyPr/>
                    <a:lstStyle/>
                    <a:p>
                      <a:pPr algn="r"/>
                      <a:r>
                        <a:rPr lang="en-GB" sz="1200">
                          <a:latin typeface="Arial" panose="020B0604020202020204" pitchFamily="34" charset="0"/>
                          <a:cs typeface="Arial" panose="020B0604020202020204" pitchFamily="34" charset="0"/>
                        </a:rPr>
                        <a:t>% who do things that make their life worthwhile (7-10/10)</a:t>
                      </a:r>
                    </a:p>
                  </a:txBody>
                  <a:tcPr anchor="ctr"/>
                </a:tc>
                <a:tc>
                  <a:txBody>
                    <a:bodyPr/>
                    <a:lstStyle/>
                    <a:p>
                      <a:pPr algn="ctr"/>
                      <a:r>
                        <a:rPr lang="en-GB" sz="1200">
                          <a:latin typeface="Arial" panose="020B0604020202020204" pitchFamily="34" charset="0"/>
                          <a:cs typeface="Arial" panose="020B0604020202020204" pitchFamily="34" charset="0"/>
                        </a:rPr>
                        <a:t>65%</a:t>
                      </a:r>
                    </a:p>
                  </a:txBody>
                  <a:tcPr anchor="ctr"/>
                </a:tc>
                <a:tc>
                  <a:txBody>
                    <a:bodyPr/>
                    <a:lstStyle/>
                    <a:p>
                      <a:pPr algn="ctr"/>
                      <a:r>
                        <a:rPr lang="en-GB" sz="1200" dirty="0">
                          <a:latin typeface="Arial" panose="020B0604020202020204" pitchFamily="34" charset="0"/>
                          <a:cs typeface="Arial" panose="020B0604020202020204" pitchFamily="34" charset="0"/>
                        </a:rPr>
                        <a:t>83%</a:t>
                      </a:r>
                    </a:p>
                  </a:txBody>
                  <a:tcPr anchor="ctr"/>
                </a:tc>
                <a:extLst>
                  <a:ext uri="{0D108BD9-81ED-4DB2-BD59-A6C34878D82A}">
                    <a16:rowId xmlns:a16="http://schemas.microsoft.com/office/drawing/2014/main" val="165845590"/>
                  </a:ext>
                </a:extLst>
              </a:tr>
            </a:tbl>
          </a:graphicData>
        </a:graphic>
      </p:graphicFrame>
      <p:sp>
        <p:nvSpPr>
          <p:cNvPr id="5" name="Text Placeholder 4">
            <a:extLst>
              <a:ext uri="{FF2B5EF4-FFF2-40B4-BE49-F238E27FC236}">
                <a16:creationId xmlns:a16="http://schemas.microsoft.com/office/drawing/2014/main" id="{93E2A203-5A15-40F7-BBF9-CC7594468C43}"/>
              </a:ext>
            </a:extLst>
          </p:cNvPr>
          <p:cNvSpPr>
            <a:spLocks noGrp="1"/>
          </p:cNvSpPr>
          <p:nvPr>
            <p:ph type="body" sz="quarter" idx="11"/>
          </p:nvPr>
        </p:nvSpPr>
        <p:spPr>
          <a:xfrm>
            <a:off x="586799" y="6274800"/>
            <a:ext cx="11017826" cy="521133"/>
          </a:xfrm>
        </p:spPr>
        <p:txBody>
          <a:bodyPr vert="horz" lIns="91440" tIns="45720" rIns="91440" bIns="45720" rtlCol="0" anchor="t">
            <a:normAutofit/>
          </a:bodyPr>
          <a:lstStyle/>
          <a:p>
            <a:r>
              <a:rPr lang="en-GB" sz="1000">
                <a:latin typeface="Arial"/>
                <a:cs typeface="Arial"/>
              </a:rPr>
              <a:t>*Comparison with the ONS’ most recently non-seasonally adjusted </a:t>
            </a:r>
            <a:r>
              <a:rPr lang="en-GB" sz="1000">
                <a:latin typeface="Arial"/>
                <a:cs typeface="Arial"/>
                <a:hlinkClick r:id="rId3">
                  <a:extLst>
                    <a:ext uri="{A12FA001-AC4F-418D-AE19-62706E023703}">
                      <ahyp:hlinkClr xmlns:ahyp="http://schemas.microsoft.com/office/drawing/2018/hyperlinkcolor" val="tx"/>
                    </a:ext>
                  </a:extLst>
                </a:hlinkClick>
              </a:rPr>
              <a:t>quarterly estimates of personal well-being in the UK: April 2011 to September 2022</a:t>
            </a:r>
            <a:r>
              <a:rPr lang="en-GB" sz="1000">
                <a:latin typeface="Arial"/>
                <a:cs typeface="Arial"/>
              </a:rPr>
              <a:t>,  (July 2022 – September 2022, published 10 February 2023).  These p</a:t>
            </a:r>
            <a:r>
              <a:rPr lang="en-GB" sz="1000">
                <a:latin typeface="Arial"/>
                <a:ea typeface="+mn-lt"/>
                <a:cs typeface="+mn-lt"/>
              </a:rPr>
              <a:t>ersonal well-being estimates  are produced using the Annual Population Survey (APS),  a household survey of people in the UK. It covers those resident at private addresses, and well-being questions are only asked of persons aged 16 years and over who gave a personal interview.</a:t>
            </a:r>
            <a:endParaRPr lang="en-GB" sz="1000">
              <a:latin typeface="Arial"/>
              <a:cs typeface="Calibri"/>
            </a:endParaRPr>
          </a:p>
        </p:txBody>
      </p:sp>
    </p:spTree>
    <p:extLst>
      <p:ext uri="{BB962C8B-B14F-4D97-AF65-F5344CB8AC3E}">
        <p14:creationId xmlns:p14="http://schemas.microsoft.com/office/powerpoint/2010/main" val="11853475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77BB602-D932-DA67-33B2-58A7CA941A15}"/>
              </a:ext>
            </a:extLst>
          </p:cNvPr>
          <p:cNvSpPr>
            <a:spLocks noGrp="1"/>
          </p:cNvSpPr>
          <p:nvPr>
            <p:ph type="title"/>
          </p:nvPr>
        </p:nvSpPr>
        <p:spPr>
          <a:xfrm>
            <a:off x="586799" y="225693"/>
            <a:ext cx="11017824" cy="926623"/>
          </a:xfrm>
        </p:spPr>
        <p:txBody>
          <a:bodyPr>
            <a:normAutofit/>
          </a:bodyPr>
          <a:lstStyle/>
          <a:p>
            <a:r>
              <a:rPr lang="en-GB" sz="1800" b="1"/>
              <a:t>Methodology</a:t>
            </a:r>
          </a:p>
        </p:txBody>
      </p:sp>
      <p:sp>
        <p:nvSpPr>
          <p:cNvPr id="4" name="Text Placeholder 2">
            <a:extLst>
              <a:ext uri="{FF2B5EF4-FFF2-40B4-BE49-F238E27FC236}">
                <a16:creationId xmlns:a16="http://schemas.microsoft.com/office/drawing/2014/main" id="{2F8BFAD0-D6BB-75B4-5B90-46A39CE55BD7}"/>
              </a:ext>
            </a:extLst>
          </p:cNvPr>
          <p:cNvSpPr txBox="1">
            <a:spLocks/>
          </p:cNvSpPr>
          <p:nvPr/>
        </p:nvSpPr>
        <p:spPr>
          <a:xfrm>
            <a:off x="586798" y="586811"/>
            <a:ext cx="11017825" cy="5733977"/>
          </a:xfrm>
          <a:prstGeom prst="rect">
            <a:avLst/>
          </a:prstGeom>
          <a:ln>
            <a:noFill/>
          </a:ln>
        </p:spPr>
        <p:txBody>
          <a:bodyPr lIns="45720" tIns="45720" rIns="45720" bIns="45720" anchor="t">
            <a:noAutofit/>
          </a:bodyPr>
          <a:lstStyle>
            <a:lvl1pPr marL="228600" indent="-228600" algn="l" defTabSz="914400" rtl="0" eaLnBrk="1" latinLnBrk="0" hangingPunct="1">
              <a:lnSpc>
                <a:spcPct val="90000"/>
              </a:lnSpc>
              <a:spcBef>
                <a:spcPts val="1000"/>
              </a:spcBef>
              <a:buFont typeface="Arial"/>
              <a:buChar char="•"/>
              <a:defRPr sz="3600" kern="1200">
                <a:solidFill>
                  <a:srgbClr val="5C5B5A"/>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C5B5A"/>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0"/>
              </a:spcBef>
              <a:spcAft>
                <a:spcPts val="600"/>
              </a:spcAft>
              <a:buClrTx/>
              <a:buSzTx/>
              <a:buFont typeface="Arial"/>
              <a:buChar char="•"/>
              <a:tabLst/>
              <a:defRPr/>
            </a:pP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Between February 2022 and March 2023, BMG Research has undertaken six surveys, each comprising of circa 1,500 residents from across Greater Manchester. Each intended sample included around 750 online panel respondents, 250 telephone respondents, and 500 online ‘river sampled’ respondents (those who responded to adverts, offers and invitations to take part in the surveys).* </a:t>
            </a:r>
          </a:p>
          <a:p>
            <a:pPr marL="228600" marR="0" lvl="0" indent="-228600" algn="l" defTabSz="914400" rtl="0" eaLnBrk="1" fontAlgn="auto" latinLnBrk="0" hangingPunct="1">
              <a:lnSpc>
                <a:spcPct val="100000"/>
              </a:lnSpc>
              <a:spcBef>
                <a:spcPts val="0"/>
              </a:spcBef>
              <a:spcAft>
                <a:spcPts val="600"/>
              </a:spcAft>
              <a:buClrTx/>
              <a:buSzTx/>
              <a:buFont typeface="Arial"/>
              <a:buChar char="•"/>
              <a:tabLst/>
              <a:defRPr/>
            </a:pP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The mix of using majority online sampling with a smaller telephone element was selected so that a representative and robust sample of Greater Manchester residents could be sourced.</a:t>
            </a:r>
          </a:p>
          <a:p>
            <a:pPr marL="228600" marR="0" lvl="0" indent="-228600" algn="l" defTabSz="914400" rtl="0" eaLnBrk="1" fontAlgn="auto" latinLnBrk="0" hangingPunct="1">
              <a:lnSpc>
                <a:spcPct val="100000"/>
              </a:lnSpc>
              <a:spcBef>
                <a:spcPts val="0"/>
              </a:spcBef>
              <a:spcAft>
                <a:spcPts val="600"/>
              </a:spcAft>
              <a:buClrTx/>
              <a:buSzTx/>
              <a:buFont typeface="Arial"/>
              <a:buChar char="•"/>
              <a:tabLst/>
              <a:defRPr/>
            </a:pP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The telephone element was included so that those without internet access could take part in the survey. This was particularly important for the questions on digital inclusion. However, readers should be aware that insights based on the telephone-only data are less robust because of the smaller base size.</a:t>
            </a:r>
          </a:p>
          <a:p>
            <a:pPr marL="228600" marR="0" lvl="0" indent="-228600" algn="l" defTabSz="914400" rtl="0" eaLnBrk="1" fontAlgn="auto" latinLnBrk="0" hangingPunct="1">
              <a:lnSpc>
                <a:spcPct val="100000"/>
              </a:lnSpc>
              <a:spcBef>
                <a:spcPts val="0"/>
              </a:spcBef>
              <a:spcAft>
                <a:spcPts val="600"/>
              </a:spcAft>
              <a:buClrTx/>
              <a:buSzTx/>
              <a:buFont typeface="Arial"/>
              <a:buChar char="•"/>
              <a:tabLst/>
              <a:defRPr/>
            </a:pP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Each survey is designed to take 15 minutes on average for respondents to complete; however, due to the emotive nature of the topics covered, interviews by telephone tend to take longer than this.</a:t>
            </a:r>
          </a:p>
          <a:p>
            <a:pPr marL="228600" marR="0" lvl="0" indent="-228600" algn="l" defTabSz="914400" rtl="0" eaLnBrk="1" fontAlgn="auto" latinLnBrk="0" hangingPunct="1">
              <a:lnSpc>
                <a:spcPct val="100000"/>
              </a:lnSpc>
              <a:spcBef>
                <a:spcPts val="0"/>
              </a:spcBef>
              <a:spcAft>
                <a:spcPts val="600"/>
              </a:spcAft>
              <a:buClrTx/>
              <a:buSzTx/>
              <a:buFont typeface="Arial"/>
              <a:buChar char="•"/>
              <a:tabLst/>
              <a:defRPr/>
            </a:pP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Quotas are set to ensure the sample broadly reflects the profile of Greater Manchester’s population by gender, age, ethnicity and disability, with further consideration for wider protected and key characteristics. </a:t>
            </a:r>
          </a:p>
          <a:p>
            <a:pPr marL="228600" marR="0" lvl="0" indent="-228600" algn="l" defTabSz="914400" rtl="0" eaLnBrk="1" fontAlgn="auto" latinLnBrk="0" hangingPunct="1">
              <a:lnSpc>
                <a:spcPct val="100000"/>
              </a:lnSpc>
              <a:spcBef>
                <a:spcPts val="0"/>
              </a:spcBef>
              <a:spcAft>
                <a:spcPts val="600"/>
              </a:spcAft>
              <a:buClrTx/>
              <a:buSzTx/>
              <a:buFont typeface="Arial"/>
              <a:buChar char="•"/>
              <a:tabLst/>
              <a:defRPr/>
            </a:pP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Weights have been applied to the data gathered to ensure the sample matches the population profile by age, gender and locality, and to ensure consistency between individual surveys. </a:t>
            </a:r>
          </a:p>
          <a:p>
            <a:pPr marL="0" marR="0" lvl="0" indent="0" algn="l" defTabSz="914400" rtl="0" eaLnBrk="1" fontAlgn="auto" latinLnBrk="0" hangingPunct="1">
              <a:lnSpc>
                <a:spcPct val="90000"/>
              </a:lnSpc>
              <a:spcBef>
                <a:spcPts val="1000"/>
              </a:spcBef>
              <a:spcAft>
                <a:spcPts val="0"/>
              </a:spcAft>
              <a:buClrTx/>
              <a:buSzTx/>
              <a:buNone/>
              <a:tabLst/>
              <a:defRPr/>
            </a:pPr>
            <a:endPar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endParaRPr>
          </a:p>
        </p:txBody>
      </p:sp>
      <p:sp>
        <p:nvSpPr>
          <p:cNvPr id="3" name="TextBox 2">
            <a:extLst>
              <a:ext uri="{FF2B5EF4-FFF2-40B4-BE49-F238E27FC236}">
                <a16:creationId xmlns:a16="http://schemas.microsoft.com/office/drawing/2014/main" id="{2396E029-C601-2337-6C07-2214800E5698}"/>
              </a:ext>
            </a:extLst>
          </p:cNvPr>
          <p:cNvSpPr txBox="1"/>
          <p:nvPr/>
        </p:nvSpPr>
        <p:spPr>
          <a:xfrm>
            <a:off x="361950" y="6223518"/>
            <a:ext cx="11191997" cy="461665"/>
          </a:xfrm>
          <a:prstGeom prst="rect">
            <a:avLst/>
          </a:prstGeom>
          <a:noFill/>
        </p:spPr>
        <p:txBody>
          <a:bodyPr wrap="square" rtlCol="0">
            <a:spAutoFit/>
          </a:bodyPr>
          <a:lstStyle/>
          <a:p>
            <a:r>
              <a:rPr lang="en-GB" sz="1200"/>
              <a:t>* </a:t>
            </a:r>
            <a:r>
              <a:rPr lang="en-GB" sz="1200">
                <a:solidFill>
                  <a:srgbClr val="5C5B5A"/>
                </a:solidFill>
              </a:rPr>
              <a:t>Drawing on learnings from surveys 1 and 2, BMG increased the number of invitations and revised their targeting for the ‘river sampling’ approach in the last four surveys. This has proved effective, particularly in reaching potential respondents at off-peak times to capture the working population outside of core hours. </a:t>
            </a:r>
            <a:endParaRPr kumimoji="0" lang="en-GB" sz="1200" b="0" i="0" u="none" strike="noStrike" kern="1200" cap="none" spc="0" normalizeH="0" baseline="0" noProof="0">
              <a:ln>
                <a:noFill/>
              </a:ln>
              <a:solidFill>
                <a:srgbClr val="5C5B5A"/>
              </a:solidFill>
              <a:effectLst/>
              <a:uLnTx/>
              <a:uFillTx/>
              <a:ea typeface="+mn-ea"/>
              <a:cs typeface="+mn-cs"/>
            </a:endParaRPr>
          </a:p>
        </p:txBody>
      </p:sp>
      <p:sp>
        <p:nvSpPr>
          <p:cNvPr id="6" name="Slide Number Placeholder 4">
            <a:extLst>
              <a:ext uri="{FF2B5EF4-FFF2-40B4-BE49-F238E27FC236}">
                <a16:creationId xmlns:a16="http://schemas.microsoft.com/office/drawing/2014/main" id="{02F6667E-0ED3-42DD-8AED-A92F5D04128C}"/>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44862811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8C4158-0364-91BE-2E76-BB3299846CC8}"/>
              </a:ext>
            </a:extLst>
          </p:cNvPr>
          <p:cNvSpPr>
            <a:spLocks noGrp="1"/>
          </p:cNvSpPr>
          <p:nvPr>
            <p:ph type="title"/>
          </p:nvPr>
        </p:nvSpPr>
        <p:spPr>
          <a:xfrm>
            <a:off x="601200" y="1411200"/>
            <a:ext cx="5495023" cy="1116000"/>
          </a:xfrm>
        </p:spPr>
        <p:txBody>
          <a:bodyPr anchor="t">
            <a:normAutofit/>
          </a:bodyPr>
          <a:lstStyle/>
          <a:p>
            <a:r>
              <a:rPr lang="en-GB" sz="4400" b="1">
                <a:latin typeface="Arial" panose="020B0604020202020204" pitchFamily="34" charset="0"/>
                <a:cs typeface="Arial" panose="020B0604020202020204" pitchFamily="34" charset="0"/>
              </a:rPr>
              <a:t>Your local area</a:t>
            </a:r>
          </a:p>
        </p:txBody>
      </p:sp>
      <p:graphicFrame>
        <p:nvGraphicFramePr>
          <p:cNvPr id="3" name="Table 5">
            <a:extLst>
              <a:ext uri="{FF2B5EF4-FFF2-40B4-BE49-F238E27FC236}">
                <a16:creationId xmlns:a16="http://schemas.microsoft.com/office/drawing/2014/main" id="{C5F8FBF4-29AC-913A-D763-D1818C6D888E}"/>
              </a:ext>
            </a:extLst>
          </p:cNvPr>
          <p:cNvGraphicFramePr>
            <a:graphicFrameLocks noGrp="1"/>
          </p:cNvGraphicFramePr>
          <p:nvPr>
            <p:extLst>
              <p:ext uri="{D42A27DB-BD31-4B8C-83A1-F6EECF244321}">
                <p14:modId xmlns:p14="http://schemas.microsoft.com/office/powerpoint/2010/main" val="67202123"/>
              </p:ext>
            </p:extLst>
          </p:nvPr>
        </p:nvGraphicFramePr>
        <p:xfrm>
          <a:off x="590400" y="3718800"/>
          <a:ext cx="4922633" cy="1149360"/>
        </p:xfrm>
        <a:graphic>
          <a:graphicData uri="http://schemas.openxmlformats.org/drawingml/2006/table">
            <a:tbl>
              <a:tblPr firstRow="1" bandRow="1">
                <a:tableStyleId>{5C22544A-7EE6-4342-B048-85BDC9FD1C3A}</a:tableStyleId>
              </a:tblPr>
              <a:tblGrid>
                <a:gridCol w="3791184">
                  <a:extLst>
                    <a:ext uri="{9D8B030D-6E8A-4147-A177-3AD203B41FA5}">
                      <a16:colId xmlns:a16="http://schemas.microsoft.com/office/drawing/2014/main" val="4846203"/>
                    </a:ext>
                  </a:extLst>
                </a:gridCol>
                <a:gridCol w="1131449">
                  <a:extLst>
                    <a:ext uri="{9D8B030D-6E8A-4147-A177-3AD203B41FA5}">
                      <a16:colId xmlns:a16="http://schemas.microsoft.com/office/drawing/2014/main" val="4277008826"/>
                    </a:ext>
                  </a:extLst>
                </a:gridCol>
              </a:tblGrid>
              <a:tr h="288000">
                <a:tc>
                  <a:txBody>
                    <a:bodyPr/>
                    <a:lstStyle/>
                    <a:p>
                      <a:r>
                        <a:rPr lang="en-GB" sz="1400" b="1">
                          <a:solidFill>
                            <a:schemeClr val="bg1"/>
                          </a:solidFill>
                          <a:latin typeface="Arial" panose="020B0604020202020204" pitchFamily="34" charset="0"/>
                          <a:cs typeface="Arial" panose="020B0604020202020204" pitchFamily="34" charset="0"/>
                        </a:rPr>
                        <a:t>Overview</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a:solidFill>
                            <a:schemeClr val="bg1"/>
                          </a:solidFill>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page 61</a:t>
                      </a:r>
                      <a:endParaRPr lang="en-GB" sz="1400" b="1" u="sng">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9449144"/>
                  </a:ext>
                </a:extLst>
              </a:tr>
              <a:tr h="288000">
                <a:tc>
                  <a:txBody>
                    <a:bodyPr/>
                    <a:lstStyle/>
                    <a:p>
                      <a:r>
                        <a:rPr lang="en-GB" sz="1400" b="1" dirty="0">
                          <a:solidFill>
                            <a:schemeClr val="bg1"/>
                          </a:solidFill>
                          <a:latin typeface="Arial" panose="020B0604020202020204" pitchFamily="34" charset="0"/>
                          <a:cs typeface="Arial" panose="020B0604020202020204" pitchFamily="34" charset="0"/>
                        </a:rPr>
                        <a:t>Key findings</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a:solidFill>
                            <a:schemeClr val="bg1"/>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page 63</a:t>
                      </a:r>
                      <a:endParaRPr lang="en-GB" sz="1400" b="1" u="sng">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8979111"/>
                  </a:ext>
                </a:extLst>
              </a:tr>
              <a:tr h="288000">
                <a:tc>
                  <a:txBody>
                    <a:bodyPr/>
                    <a:lstStyle/>
                    <a:p>
                      <a:r>
                        <a:rPr lang="en-GB" sz="1400" b="1" dirty="0">
                          <a:solidFill>
                            <a:schemeClr val="bg1"/>
                          </a:solidFill>
                          <a:latin typeface="Arial" panose="020B0604020202020204" pitchFamily="34" charset="0"/>
                          <a:cs typeface="Arial" panose="020B0604020202020204" pitchFamily="34" charset="0"/>
                        </a:rPr>
                        <a:t>Summary</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u="sng">
                          <a:solidFill>
                            <a:schemeClr val="bg1"/>
                          </a:solidFill>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page 64</a:t>
                      </a:r>
                      <a:endParaRPr lang="en-GB" sz="1400" b="1" u="sng">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06594278"/>
                  </a:ext>
                </a:extLst>
              </a:tr>
              <a:tr h="210873">
                <a:tc>
                  <a:txBody>
                    <a:bodyPr/>
                    <a:lstStyle/>
                    <a:p>
                      <a:r>
                        <a:rPr lang="en-GB" sz="1400" b="1" dirty="0">
                          <a:solidFill>
                            <a:schemeClr val="bg1"/>
                          </a:solidFill>
                          <a:latin typeface="Arial" panose="020B0604020202020204" pitchFamily="34" charset="0"/>
                          <a:cs typeface="Arial" panose="020B0604020202020204" pitchFamily="34" charset="0"/>
                        </a:rPr>
                        <a:t>Detailed findings</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u="sng" dirty="0">
                          <a:solidFill>
                            <a:schemeClr val="bg1"/>
                          </a:solidFill>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page 69</a:t>
                      </a:r>
                      <a:endParaRPr lang="en-GB" sz="1400" b="1" u="sng" dirty="0">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98613590"/>
                  </a:ext>
                </a:extLst>
              </a:tr>
            </a:tbl>
          </a:graphicData>
        </a:graphic>
      </p:graphicFrame>
    </p:spTree>
    <p:extLst>
      <p:ext uri="{BB962C8B-B14F-4D97-AF65-F5344CB8AC3E}">
        <p14:creationId xmlns:p14="http://schemas.microsoft.com/office/powerpoint/2010/main" val="184221444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32836-66C5-E5E1-AD36-8DF7C23C9ADD}"/>
              </a:ext>
            </a:extLst>
          </p:cNvPr>
          <p:cNvSpPr>
            <a:spLocks noGrp="1"/>
          </p:cNvSpPr>
          <p:nvPr>
            <p:ph type="title"/>
          </p:nvPr>
        </p:nvSpPr>
        <p:spPr>
          <a:xfrm>
            <a:off x="601200" y="1411200"/>
            <a:ext cx="5495023" cy="1513229"/>
          </a:xfrm>
        </p:spPr>
        <p:txBody>
          <a:bodyPr>
            <a:normAutofit/>
          </a:bodyPr>
          <a:lstStyle/>
          <a:p>
            <a:r>
              <a:rPr lang="en-GB"/>
              <a:t>Overview:</a:t>
            </a:r>
            <a:br>
              <a:rPr lang="en-GB"/>
            </a:br>
            <a:r>
              <a:rPr lang="en-GB"/>
              <a:t>Your local area</a:t>
            </a:r>
          </a:p>
        </p:txBody>
      </p:sp>
    </p:spTree>
    <p:extLst>
      <p:ext uri="{BB962C8B-B14F-4D97-AF65-F5344CB8AC3E}">
        <p14:creationId xmlns:p14="http://schemas.microsoft.com/office/powerpoint/2010/main" val="86961231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586799" y="249698"/>
            <a:ext cx="10515600" cy="693150"/>
          </a:xfrm>
        </p:spPr>
        <p:txBody>
          <a:bodyPr/>
          <a:lstStyle/>
          <a:p>
            <a:r>
              <a:rPr lang="en-GB">
                <a:latin typeface="Arial" panose="020B0604020202020204" pitchFamily="34" charset="0"/>
                <a:cs typeface="Arial" panose="020B0604020202020204" pitchFamily="34" charset="0"/>
              </a:rPr>
              <a:t>Your local area – context</a:t>
            </a:r>
            <a:endParaRPr lang="en-US">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5808E5A-A430-F9BE-050D-2E7DC1DD7D4D}"/>
              </a:ext>
            </a:extLst>
          </p:cNvPr>
          <p:cNvSpPr txBox="1"/>
          <p:nvPr/>
        </p:nvSpPr>
        <p:spPr>
          <a:xfrm>
            <a:off x="776806" y="942848"/>
            <a:ext cx="10515600" cy="4473019"/>
          </a:xfrm>
          <a:prstGeom prst="rect">
            <a:avLst/>
          </a:prstGeom>
          <a:noFill/>
        </p:spPr>
        <p:txBody>
          <a:bodyPr wrap="square" lIns="91440" tIns="45720" rIns="91440" bIns="45720" rtlCol="0" anchor="t">
            <a:spAutoFit/>
          </a:bodyPr>
          <a:lstStyle/>
          <a:p>
            <a:pPr>
              <a:lnSpc>
                <a:spcPct val="114000"/>
              </a:lnSpc>
              <a:spcAft>
                <a:spcPts val="1400"/>
              </a:spcAft>
            </a:pPr>
            <a:r>
              <a:rPr lang="en-GB" sz="1400" dirty="0">
                <a:solidFill>
                  <a:schemeClr val="bg1"/>
                </a:solidFill>
                <a:latin typeface="Arial"/>
                <a:cs typeface="Arial"/>
              </a:rPr>
              <a:t>The March 2023 Residents' Survey includes, for the first time, a number of questions designed to explore residents' experiences of their local area, along with their sense of community, local pride and belonging.</a:t>
            </a:r>
          </a:p>
          <a:p>
            <a:pPr>
              <a:lnSpc>
                <a:spcPct val="114000"/>
              </a:lnSpc>
              <a:spcAft>
                <a:spcPts val="1400"/>
              </a:spcAft>
            </a:pPr>
            <a:r>
              <a:rPr lang="en-GB" sz="1400" dirty="0">
                <a:solidFill>
                  <a:schemeClr val="bg1"/>
                </a:solidFill>
                <a:latin typeface="Arial"/>
                <a:cs typeface="Arial"/>
              </a:rPr>
              <a:t>The questions have been included to explore how this kind of data may be able to inform local monitoring and evaluation of pride in place and life chances interventions (including through the UK Shared Prosperity Fund to invest and empower local communities), as one part of a wider approach.</a:t>
            </a:r>
          </a:p>
          <a:p>
            <a:pPr>
              <a:lnSpc>
                <a:spcPct val="114000"/>
              </a:lnSpc>
              <a:spcAft>
                <a:spcPts val="1400"/>
              </a:spcAft>
            </a:pPr>
            <a:r>
              <a:rPr lang="en-GB" sz="1400" dirty="0">
                <a:solidFill>
                  <a:schemeClr val="bg1"/>
                </a:solidFill>
                <a:latin typeface="Arial"/>
                <a:cs typeface="Arial"/>
              </a:rPr>
              <a:t>Because these questions are being asked here for the first time, tracked data is not yet available. Results should be considered exploratory. </a:t>
            </a:r>
            <a:r>
              <a:rPr lang="en-GB" sz="1400" dirty="0">
                <a:solidFill>
                  <a:schemeClr val="bg1"/>
                </a:solidFill>
              </a:rPr>
              <a:t>We aim to grow the base of evidence over subsequent surveys. Initially, the results will highlight potential trends and indicators which individual localities can explore in greater detail. Over time, we will be able to provide greater depth on which groups are likely to be more affected by the issues explored, highlighting those where more investigation would prove useful. </a:t>
            </a:r>
            <a:endParaRPr lang="en-GB" sz="1400" dirty="0">
              <a:solidFill>
                <a:schemeClr val="bg1"/>
              </a:solidFill>
              <a:cs typeface="Arial"/>
            </a:endParaRPr>
          </a:p>
          <a:p>
            <a:pPr>
              <a:lnSpc>
                <a:spcPct val="114000"/>
              </a:lnSpc>
              <a:spcAft>
                <a:spcPts val="1400"/>
              </a:spcAft>
            </a:pPr>
            <a:r>
              <a:rPr lang="en-GB" sz="1400" dirty="0">
                <a:solidFill>
                  <a:schemeClr val="bg1"/>
                </a:solidFill>
                <a:latin typeface="Arial"/>
                <a:cs typeface="Arial"/>
              </a:rPr>
              <a:t>Benchmarks, where included, reflect October 2021-September 2022 England figures from the DCMS' Community Life Survey*. The DCMS survey is conducted through self-completion, either online or on a paper questionnaire. This is comparable with the Residents’ Survey, which is either self-conducted online or through a telephone interview. </a:t>
            </a:r>
            <a:endParaRPr lang="en-GB" sz="1550" b="1">
              <a:solidFill>
                <a:schemeClr val="bg1"/>
              </a:solidFill>
              <a:cs typeface="Calibri" panose="020F0502020204030204"/>
            </a:endParaRPr>
          </a:p>
          <a:p>
            <a:endParaRPr lang="en-GB" sz="1550" b="1">
              <a:solidFill>
                <a:schemeClr val="bg1"/>
              </a:solidFill>
              <a:cs typeface="Calibri" panose="020F0502020204030204"/>
            </a:endParaRPr>
          </a:p>
          <a:p>
            <a:pPr marL="742950" lvl="1" indent="-285750">
              <a:buFont typeface="Arial" panose="020B0604020202020204" pitchFamily="34" charset="0"/>
              <a:buChar char="•"/>
            </a:pPr>
            <a:endParaRPr lang="en-GB" sz="1550">
              <a:solidFill>
                <a:schemeClr val="bg1"/>
              </a:solidFill>
            </a:endParaRPr>
          </a:p>
          <a:p>
            <a:pPr marL="742950" lvl="1" indent="-285750">
              <a:buFont typeface="Arial" panose="020B0604020202020204" pitchFamily="34" charset="0"/>
              <a:buChar char="•"/>
            </a:pPr>
            <a:endParaRPr lang="en-GB" sz="1550">
              <a:solidFill>
                <a:schemeClr val="bg1"/>
              </a:solidFill>
              <a:cs typeface="Calibri" panose="020F0502020204030204"/>
            </a:endParaRPr>
          </a:p>
        </p:txBody>
      </p:sp>
      <p:sp>
        <p:nvSpPr>
          <p:cNvPr id="3" name="Text Placeholder 4">
            <a:extLst>
              <a:ext uri="{FF2B5EF4-FFF2-40B4-BE49-F238E27FC236}">
                <a16:creationId xmlns:a16="http://schemas.microsoft.com/office/drawing/2014/main" id="{F35CD49A-8265-44EC-74BC-15EC5E47D64B}"/>
              </a:ext>
            </a:extLst>
          </p:cNvPr>
          <p:cNvSpPr>
            <a:spLocks noGrp="1"/>
          </p:cNvSpPr>
          <p:nvPr>
            <p:ph type="body" sz="quarter" idx="11"/>
          </p:nvPr>
        </p:nvSpPr>
        <p:spPr>
          <a:xfrm>
            <a:off x="586799" y="6274800"/>
            <a:ext cx="11017826" cy="382588"/>
          </a:xfrm>
        </p:spPr>
        <p:txBody>
          <a:bodyPr vert="horz" lIns="91440" tIns="45720" rIns="91440" bIns="45720" rtlCol="0" anchor="t">
            <a:normAutofit fontScale="85000" lnSpcReduction="20000"/>
          </a:bodyPr>
          <a:lstStyle/>
          <a:p>
            <a:r>
              <a:rPr lang="en-GB" sz="1200" dirty="0">
                <a:latin typeface="Arial"/>
                <a:cs typeface="Arial"/>
              </a:rPr>
              <a:t>*</a:t>
            </a:r>
            <a:r>
              <a:rPr lang="en-GB" sz="1400" dirty="0">
                <a:ea typeface="+mn-lt"/>
                <a:cs typeface="+mn-lt"/>
              </a:rPr>
              <a:t> Comparisons are from the October 2021-September 2022 England figures from the DCMS Community Life Survey 2021/22, full results online</a:t>
            </a:r>
            <a:r>
              <a:rPr lang="en-GB" sz="1400" b="1" dirty="0">
                <a:ea typeface="+mn-lt"/>
                <a:cs typeface="+mn-lt"/>
              </a:rPr>
              <a:t> </a:t>
            </a:r>
            <a:r>
              <a:rPr lang="en-GB" sz="1400" b="1" dirty="0">
                <a:ea typeface="+mn-lt"/>
                <a:cs typeface="+mn-lt"/>
                <a:hlinkClick r:id="rId3"/>
              </a:rPr>
              <a:t>here</a:t>
            </a:r>
            <a:r>
              <a:rPr lang="en-GB" sz="1400" b="1" dirty="0">
                <a:ea typeface="+mn-lt"/>
                <a:cs typeface="+mn-lt"/>
              </a:rPr>
              <a:t>.</a:t>
            </a:r>
            <a:r>
              <a:rPr lang="en-GB" sz="1400" dirty="0">
                <a:ea typeface="+mn-lt"/>
                <a:cs typeface="+mn-lt"/>
              </a:rPr>
              <a:t> Wider details on the DCMS survey methodology are available</a:t>
            </a:r>
            <a:r>
              <a:rPr lang="en-GB" sz="1400" b="1" dirty="0">
                <a:ea typeface="+mn-lt"/>
                <a:cs typeface="+mn-lt"/>
              </a:rPr>
              <a:t> </a:t>
            </a:r>
            <a:r>
              <a:rPr lang="en-GB" sz="1400" b="1" dirty="0">
                <a:ea typeface="+mn-lt"/>
                <a:cs typeface="+mn-lt"/>
                <a:hlinkClick r:id="rId4"/>
              </a:rPr>
              <a:t>here</a:t>
            </a:r>
            <a:r>
              <a:rPr lang="en-GB" sz="1400" b="1" dirty="0">
                <a:ea typeface="+mn-lt"/>
                <a:cs typeface="+mn-lt"/>
              </a:rPr>
              <a:t>. </a:t>
            </a:r>
            <a:endParaRPr lang="en-GB" sz="1000" b="1" dirty="0">
              <a:solidFill>
                <a:srgbClr val="0000EE"/>
              </a:solidFill>
              <a:latin typeface="Segoe UI"/>
              <a:cs typeface="Segoe UI"/>
            </a:endParaRPr>
          </a:p>
        </p:txBody>
      </p:sp>
    </p:spTree>
    <p:extLst>
      <p:ext uri="{BB962C8B-B14F-4D97-AF65-F5344CB8AC3E}">
        <p14:creationId xmlns:p14="http://schemas.microsoft.com/office/powerpoint/2010/main" val="18832492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586799" y="249698"/>
            <a:ext cx="10515600" cy="693150"/>
          </a:xfrm>
        </p:spPr>
        <p:txBody>
          <a:bodyPr/>
          <a:lstStyle/>
          <a:p>
            <a:r>
              <a:rPr lang="en-GB">
                <a:latin typeface="Arial" panose="020B0604020202020204" pitchFamily="34" charset="0"/>
                <a:cs typeface="Arial" panose="020B0604020202020204" pitchFamily="34" charset="0"/>
              </a:rPr>
              <a:t>Your Local Area – key findings</a:t>
            </a:r>
            <a:endParaRPr lang="en-US">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5808E5A-A430-F9BE-050D-2E7DC1DD7D4D}"/>
              </a:ext>
            </a:extLst>
          </p:cNvPr>
          <p:cNvSpPr txBox="1"/>
          <p:nvPr/>
        </p:nvSpPr>
        <p:spPr>
          <a:xfrm>
            <a:off x="718191" y="1165587"/>
            <a:ext cx="10515600" cy="4672818"/>
          </a:xfrm>
          <a:prstGeom prst="rect">
            <a:avLst/>
          </a:prstGeom>
          <a:noFill/>
        </p:spPr>
        <p:txBody>
          <a:bodyPr wrap="square" lIns="91440" tIns="45720" rIns="91440" bIns="45720" rtlCol="0" anchor="t">
            <a:spAutoFit/>
          </a:bodyPr>
          <a:lstStyle/>
          <a:p>
            <a:pPr>
              <a:spcAft>
                <a:spcPts val="600"/>
              </a:spcAft>
            </a:pPr>
            <a:r>
              <a:rPr lang="en-GB" sz="1600" b="1" dirty="0">
                <a:solidFill>
                  <a:schemeClr val="bg1"/>
                </a:solidFill>
                <a:latin typeface="Arial" panose="020B0604020202020204" pitchFamily="34" charset="0"/>
                <a:cs typeface="Arial" panose="020B0604020202020204" pitchFamily="34" charset="0"/>
              </a:rPr>
              <a:t>OVERALL SATISFACTION WITH LOCAL AREA</a:t>
            </a:r>
          </a:p>
          <a:p>
            <a:pPr marL="742950" lvl="1" indent="-285750">
              <a:lnSpc>
                <a:spcPct val="114000"/>
              </a:lnSpc>
              <a:spcAft>
                <a:spcPts val="600"/>
              </a:spcAft>
              <a:buFont typeface="Arial" panose="020B0604020202020204" pitchFamily="34" charset="0"/>
              <a:buChar char="•"/>
            </a:pPr>
            <a:r>
              <a:rPr lang="en-GB" sz="1400" dirty="0">
                <a:solidFill>
                  <a:schemeClr val="bg1"/>
                </a:solidFill>
                <a:latin typeface="Arial"/>
                <a:cs typeface="Arial"/>
              </a:rPr>
              <a:t>7 in 10 (72%) Greater Manchester respondents say they are satisfied with their local area as a place to live, including a quarter (25%) saying they are very satisfied. </a:t>
            </a:r>
          </a:p>
          <a:p>
            <a:pPr marL="742950" lvl="1" indent="-285750">
              <a:lnSpc>
                <a:spcPct val="114000"/>
              </a:lnSpc>
              <a:spcAft>
                <a:spcPts val="1200"/>
              </a:spcAft>
              <a:buFont typeface="Arial" panose="020B0604020202020204" pitchFamily="34" charset="0"/>
              <a:buChar char="•"/>
            </a:pPr>
            <a:r>
              <a:rPr lang="en-GB" sz="1400" dirty="0">
                <a:solidFill>
                  <a:schemeClr val="bg1"/>
                </a:solidFill>
                <a:latin typeface="Arial"/>
                <a:cs typeface="Arial"/>
              </a:rPr>
              <a:t>These are similar to national figures from the DCMS Community Life Survey* report (76% satisfied, including 30% very satisfied). </a:t>
            </a:r>
          </a:p>
          <a:p>
            <a:pPr>
              <a:lnSpc>
                <a:spcPct val="114000"/>
              </a:lnSpc>
              <a:spcAft>
                <a:spcPts val="600"/>
              </a:spcAft>
            </a:pPr>
            <a:r>
              <a:rPr lang="en-GB" sz="1600" b="1" dirty="0">
                <a:solidFill>
                  <a:schemeClr val="bg1"/>
                </a:solidFill>
                <a:latin typeface="Arial" panose="020B0604020202020204" pitchFamily="34" charset="0"/>
                <a:cs typeface="Arial" panose="020B0604020202020204" pitchFamily="34" charset="0"/>
              </a:rPr>
              <a:t>RECOMMENDING THE AREA</a:t>
            </a:r>
            <a:endParaRPr lang="en-GB" sz="1600" dirty="0">
              <a:solidFill>
                <a:schemeClr val="bg1"/>
              </a:solidFill>
              <a:latin typeface="Arial" panose="020B0604020202020204" pitchFamily="34" charset="0"/>
              <a:cs typeface="Arial" panose="020B0604020202020204" pitchFamily="34" charset="0"/>
            </a:endParaRPr>
          </a:p>
          <a:p>
            <a:pPr marL="742950" lvl="1" indent="-285750">
              <a:lnSpc>
                <a:spcPct val="114000"/>
              </a:lnSpc>
              <a:spcAft>
                <a:spcPts val="1200"/>
              </a:spcAft>
              <a:buFont typeface="Arial" panose="020B0604020202020204" pitchFamily="34" charset="0"/>
              <a:buChar char="•"/>
            </a:pPr>
            <a:r>
              <a:rPr lang="en-GB" sz="1400" dirty="0">
                <a:solidFill>
                  <a:schemeClr val="bg1"/>
                </a:solidFill>
                <a:latin typeface="Arial" panose="020B0604020202020204" pitchFamily="34" charset="0"/>
                <a:cs typeface="Arial" panose="020B0604020202020204" pitchFamily="34" charset="0"/>
              </a:rPr>
              <a:t>Over three quarters (77%) of respondents agree that they would recommend their local area as a place to live - but 1 in 5 (21%) say that they would not. </a:t>
            </a:r>
          </a:p>
          <a:p>
            <a:pPr>
              <a:lnSpc>
                <a:spcPct val="114000"/>
              </a:lnSpc>
              <a:spcAft>
                <a:spcPts val="600"/>
              </a:spcAft>
            </a:pPr>
            <a:r>
              <a:rPr lang="en-GB" sz="1600" b="1" dirty="0">
                <a:solidFill>
                  <a:schemeClr val="bg1"/>
                </a:solidFill>
                <a:latin typeface="Arial"/>
                <a:cs typeface="Arial"/>
              </a:rPr>
              <a:t>NEIGHBOURHOOD AND COMMUNITY </a:t>
            </a:r>
          </a:p>
          <a:p>
            <a:pPr marL="742950" lvl="1" indent="-285750">
              <a:lnSpc>
                <a:spcPct val="114000"/>
              </a:lnSpc>
              <a:spcAft>
                <a:spcPts val="600"/>
              </a:spcAft>
              <a:buFont typeface="Arial" panose="020B0604020202020204" pitchFamily="34" charset="0"/>
              <a:buChar char="•"/>
            </a:pPr>
            <a:r>
              <a:rPr lang="en-GB" sz="1400" dirty="0">
                <a:solidFill>
                  <a:schemeClr val="bg1"/>
                </a:solidFill>
                <a:latin typeface="Arial"/>
                <a:cs typeface="Arial"/>
              </a:rPr>
              <a:t>Three quarters of respondents agree that their local area is a place where people from different backgrounds get on well together (75%) and seven in ten agree their local area is a place where people look out for each other (71%).</a:t>
            </a:r>
          </a:p>
          <a:p>
            <a:pPr marL="742950" lvl="1" indent="-285750">
              <a:lnSpc>
                <a:spcPct val="114000"/>
              </a:lnSpc>
              <a:spcAft>
                <a:spcPts val="600"/>
              </a:spcAft>
              <a:buFont typeface="Arial" panose="020B0604020202020204" pitchFamily="34" charset="0"/>
              <a:buChar char="•"/>
            </a:pPr>
            <a:r>
              <a:rPr lang="en-GB" sz="1400" dirty="0">
                <a:solidFill>
                  <a:schemeClr val="bg1"/>
                </a:solidFill>
                <a:latin typeface="Arial" panose="020B0604020202020204" pitchFamily="34" charset="0"/>
                <a:cs typeface="Arial" panose="020B0604020202020204" pitchFamily="34" charset="0"/>
              </a:rPr>
              <a:t>2 in 3 respondents agree that they </a:t>
            </a:r>
            <a:r>
              <a:rPr lang="en-GB" sz="1400" dirty="0">
                <a:solidFill>
                  <a:schemeClr val="bg1"/>
                </a:solidFill>
                <a:latin typeface="Arial"/>
                <a:cs typeface="Arial"/>
              </a:rPr>
              <a:t>are proud of their local area (68%) and </a:t>
            </a:r>
            <a:r>
              <a:rPr lang="en-GB" sz="1400" dirty="0">
                <a:solidFill>
                  <a:schemeClr val="bg1"/>
                </a:solidFill>
                <a:latin typeface="Arial" panose="020B0604020202020204" pitchFamily="34" charset="0"/>
                <a:cs typeface="Arial" panose="020B0604020202020204" pitchFamily="34" charset="0"/>
              </a:rPr>
              <a:t>feel a strong sense of belonging in their local area (67%).</a:t>
            </a:r>
          </a:p>
          <a:p>
            <a:pPr marL="742950" lvl="1" indent="-285750">
              <a:lnSpc>
                <a:spcPct val="114000"/>
              </a:lnSpc>
              <a:spcAft>
                <a:spcPts val="600"/>
              </a:spcAft>
              <a:buFont typeface="Arial" panose="020B0604020202020204" pitchFamily="34" charset="0"/>
              <a:buChar char="•"/>
            </a:pPr>
            <a:r>
              <a:rPr lang="en-GB" sz="1400" dirty="0">
                <a:solidFill>
                  <a:schemeClr val="bg1"/>
                </a:solidFill>
                <a:latin typeface="Arial"/>
                <a:cs typeface="Arial"/>
              </a:rPr>
              <a:t>Over half agree that their local area is well maintained (57%) and that people pull together to improve it (58%). </a:t>
            </a:r>
          </a:p>
          <a:p>
            <a:pPr marL="742950" lvl="1" indent="-285750">
              <a:lnSpc>
                <a:spcPct val="114000"/>
              </a:lnSpc>
              <a:spcAft>
                <a:spcPts val="600"/>
              </a:spcAft>
              <a:buFont typeface="Arial" panose="020B0604020202020204" pitchFamily="34" charset="0"/>
              <a:buChar char="•"/>
            </a:pPr>
            <a:r>
              <a:rPr lang="en-GB" sz="1400" dirty="0">
                <a:solidFill>
                  <a:schemeClr val="bg1"/>
                </a:solidFill>
                <a:latin typeface="Arial"/>
                <a:cs typeface="Arial"/>
              </a:rPr>
              <a:t>However, only around 1 in 3 (36%) respondents agree that they have a say about what happens in their local area. </a:t>
            </a:r>
            <a:endParaRPr lang="en-GB" sz="1550" dirty="0">
              <a:solidFill>
                <a:schemeClr val="bg1"/>
              </a:solidFill>
              <a:latin typeface="Arial"/>
              <a:cs typeface="Arial"/>
            </a:endParaRPr>
          </a:p>
        </p:txBody>
      </p:sp>
      <p:sp>
        <p:nvSpPr>
          <p:cNvPr id="5" name="Text Placeholder 4">
            <a:extLst>
              <a:ext uri="{FF2B5EF4-FFF2-40B4-BE49-F238E27FC236}">
                <a16:creationId xmlns:a16="http://schemas.microsoft.com/office/drawing/2014/main" id="{93E2A203-5A15-40F7-BBF9-CC7594468C43}"/>
              </a:ext>
            </a:extLst>
          </p:cNvPr>
          <p:cNvSpPr>
            <a:spLocks noGrp="1"/>
          </p:cNvSpPr>
          <p:nvPr>
            <p:ph type="body" sz="quarter" idx="11"/>
          </p:nvPr>
        </p:nvSpPr>
        <p:spPr>
          <a:xfrm>
            <a:off x="586799" y="6274800"/>
            <a:ext cx="11017826" cy="382588"/>
          </a:xfrm>
        </p:spPr>
        <p:txBody>
          <a:bodyPr vert="horz" lIns="91440" tIns="45720" rIns="91440" bIns="45720" rtlCol="0" anchor="t">
            <a:normAutofit/>
          </a:bodyPr>
          <a:lstStyle/>
          <a:p>
            <a:r>
              <a:rPr lang="en-GB" sz="1200">
                <a:latin typeface="Arial"/>
                <a:cs typeface="Arial"/>
              </a:rPr>
              <a:t>*</a:t>
            </a:r>
            <a:r>
              <a:rPr lang="en-GB" sz="1400">
                <a:ea typeface="+mn-lt"/>
                <a:cs typeface="+mn-lt"/>
              </a:rPr>
              <a:t> Comparisons are from the October 2021-September 2022 England figures from the DCMS Community Life Survey 2021/22</a:t>
            </a:r>
            <a:endParaRPr lang="en-GB" sz="1200">
              <a:highlight>
                <a:srgbClr val="FF0000"/>
              </a:highligh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792494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3">
            <a:extLst>
              <a:ext uri="{FF2B5EF4-FFF2-40B4-BE49-F238E27FC236}">
                <a16:creationId xmlns:a16="http://schemas.microsoft.com/office/drawing/2014/main" id="{0258258D-36B1-9109-705C-F288CF3A6066}"/>
              </a:ext>
            </a:extLst>
          </p:cNvPr>
          <p:cNvSpPr>
            <a:spLocks noGrp="1"/>
          </p:cNvSpPr>
          <p:nvPr>
            <p:ph type="title"/>
          </p:nvPr>
        </p:nvSpPr>
        <p:spPr>
          <a:xfrm>
            <a:off x="261334" y="161914"/>
            <a:ext cx="10515600" cy="307777"/>
          </a:xfrm>
          <a:noFill/>
        </p:spPr>
        <p:txBody>
          <a:bodyPr wrap="square" lIns="0" tIns="0" rIns="0" bIns="0" rtlCol="0">
            <a:spAutoFit/>
          </a:bodyPr>
          <a:lstStyle/>
          <a:p>
            <a:pPr>
              <a:lnSpc>
                <a:spcPct val="100000"/>
              </a:lnSpc>
              <a:spcBef>
                <a:spcPts val="0"/>
              </a:spcBef>
            </a:pPr>
            <a:r>
              <a:rPr lang="en-GB" sz="2000" b="1">
                <a:solidFill>
                  <a:srgbClr val="5C5B5A"/>
                </a:solidFill>
                <a:latin typeface="Arial"/>
                <a:ea typeface="+mn-ea"/>
                <a:cs typeface="+mn-cs"/>
              </a:rPr>
              <a:t>Summary: Satisfaction with local area</a:t>
            </a:r>
          </a:p>
        </p:txBody>
      </p:sp>
      <p:sp>
        <p:nvSpPr>
          <p:cNvPr id="12" name="TextBox 11">
            <a:extLst>
              <a:ext uri="{FF2B5EF4-FFF2-40B4-BE49-F238E27FC236}">
                <a16:creationId xmlns:a16="http://schemas.microsoft.com/office/drawing/2014/main" id="{8DF7E580-31D9-6F6C-E056-20DBDBBC30DA}"/>
              </a:ext>
            </a:extLst>
          </p:cNvPr>
          <p:cNvSpPr txBox="1"/>
          <p:nvPr/>
        </p:nvSpPr>
        <p:spPr>
          <a:xfrm>
            <a:off x="561976" y="954604"/>
            <a:ext cx="5375362" cy="553998"/>
          </a:xfrm>
          <a:prstGeom prst="rect">
            <a:avLst/>
          </a:prstGeom>
          <a:noFill/>
        </p:spPr>
        <p:txBody>
          <a:bodyPr wrap="square" rtlCol="0">
            <a:spAutoFit/>
          </a:bodyPr>
          <a:lstStyle/>
          <a:p>
            <a:pPr algn="ctr"/>
            <a:r>
              <a:rPr lang="en-GB" sz="1500" b="1">
                <a:solidFill>
                  <a:srgbClr val="5C5B5A"/>
                </a:solidFill>
                <a:latin typeface="Arial"/>
              </a:rPr>
              <a:t>7 in 10 (72%) Greater Manchester respondents say that they are satisfied with their local area as a place to live</a:t>
            </a:r>
          </a:p>
        </p:txBody>
      </p:sp>
      <p:graphicFrame>
        <p:nvGraphicFramePr>
          <p:cNvPr id="7" name="Chart 6" descr="Stacked bar chart showing satisfaction with local area. 72% reported being satisfied compared to 76% England average. ">
            <a:extLst>
              <a:ext uri="{FF2B5EF4-FFF2-40B4-BE49-F238E27FC236}">
                <a16:creationId xmlns:a16="http://schemas.microsoft.com/office/drawing/2014/main" id="{D16A2566-5754-B08D-73D8-0ED76AEB3BF9}"/>
              </a:ext>
            </a:extLst>
          </p:cNvPr>
          <p:cNvGraphicFramePr/>
          <p:nvPr>
            <p:extLst>
              <p:ext uri="{D42A27DB-BD31-4B8C-83A1-F6EECF244321}">
                <p14:modId xmlns:p14="http://schemas.microsoft.com/office/powerpoint/2010/main" val="3154304720"/>
              </p:ext>
            </p:extLst>
          </p:nvPr>
        </p:nvGraphicFramePr>
        <p:xfrm>
          <a:off x="482469" y="1047750"/>
          <a:ext cx="5454869" cy="5273038"/>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a:extLst>
              <a:ext uri="{FF2B5EF4-FFF2-40B4-BE49-F238E27FC236}">
                <a16:creationId xmlns:a16="http://schemas.microsoft.com/office/drawing/2014/main" id="{C87AC989-06D0-0A03-CAB4-8B4B07C518DC}"/>
              </a:ext>
              <a:ext uri="{C183D7F6-B498-43B3-948B-1728B52AA6E4}">
                <adec:decorative xmlns:adec="http://schemas.microsoft.com/office/drawing/2017/decorative" val="1"/>
              </a:ext>
            </a:extLst>
          </p:cNvPr>
          <p:cNvSpPr txBox="1"/>
          <p:nvPr/>
        </p:nvSpPr>
        <p:spPr>
          <a:xfrm>
            <a:off x="585751" y="5008252"/>
            <a:ext cx="5044348" cy="461665"/>
          </a:xfrm>
          <a:prstGeom prst="rect">
            <a:avLst/>
          </a:prstGeom>
          <a:noFill/>
        </p:spPr>
        <p:txBody>
          <a:bodyPr wrap="square" rtlCol="0">
            <a:spAutoFit/>
          </a:bodyPr>
          <a:lstStyle/>
          <a:p>
            <a:pPr algn="ctr" rtl="0">
              <a:defRPr sz="1200" b="0" i="0" u="none" strike="noStrike" kern="1200" spc="0" baseline="0">
                <a:solidFill>
                  <a:prstClr val="black">
                    <a:lumMod val="65000"/>
                    <a:lumOff val="35000"/>
                  </a:prstClr>
                </a:solidFill>
                <a:latin typeface="+mn-lt"/>
                <a:ea typeface="+mn-ea"/>
                <a:cs typeface="+mn-cs"/>
              </a:defRPr>
            </a:pPr>
            <a:r>
              <a:rPr lang="en-GB" sz="1200" b="1" dirty="0">
                <a:latin typeface="Arial" panose="020B0604020202020204" pitchFamily="34" charset="0"/>
                <a:cs typeface="Arial" panose="020B0604020202020204" pitchFamily="34" charset="0"/>
              </a:rPr>
              <a:t>Overall, how satisfied</a:t>
            </a:r>
            <a:r>
              <a:rPr lang="en-GB" sz="1200" b="1" baseline="0" dirty="0">
                <a:latin typeface="Arial" panose="020B0604020202020204" pitchFamily="34" charset="0"/>
                <a:cs typeface="Arial" panose="020B0604020202020204" pitchFamily="34" charset="0"/>
              </a:rPr>
              <a:t> or dissatisfied are you with your local area as a place to live?*</a:t>
            </a:r>
            <a:endParaRPr lang="en-GB" sz="1200" b="1" dirty="0">
              <a:latin typeface="Arial" panose="020B0604020202020204" pitchFamily="34" charset="0"/>
              <a:cs typeface="Arial" panose="020B0604020202020204" pitchFamily="34" charset="0"/>
            </a:endParaRPr>
          </a:p>
        </p:txBody>
      </p:sp>
      <p:sp>
        <p:nvSpPr>
          <p:cNvPr id="3" name="Right Brace 2">
            <a:extLst>
              <a:ext uri="{FF2B5EF4-FFF2-40B4-BE49-F238E27FC236}">
                <a16:creationId xmlns:a16="http://schemas.microsoft.com/office/drawing/2014/main" id="{33B34C34-6CD9-3F36-85B6-D91FE5C488A7}"/>
              </a:ext>
              <a:ext uri="{C183D7F6-B498-43B3-948B-1728B52AA6E4}">
                <adec:decorative xmlns:adec="http://schemas.microsoft.com/office/drawing/2017/decorative" val="1"/>
              </a:ext>
            </a:extLst>
          </p:cNvPr>
          <p:cNvSpPr/>
          <p:nvPr/>
        </p:nvSpPr>
        <p:spPr>
          <a:xfrm>
            <a:off x="2625718" y="1755894"/>
            <a:ext cx="165107" cy="2016005"/>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6" name="TextBox 15">
            <a:extLst>
              <a:ext uri="{FF2B5EF4-FFF2-40B4-BE49-F238E27FC236}">
                <a16:creationId xmlns:a16="http://schemas.microsoft.com/office/drawing/2014/main" id="{A846061E-C53E-C3B3-7E32-D6FE3CC12058}"/>
              </a:ext>
            </a:extLst>
          </p:cNvPr>
          <p:cNvSpPr txBox="1"/>
          <p:nvPr/>
        </p:nvSpPr>
        <p:spPr>
          <a:xfrm>
            <a:off x="2692145" y="2610007"/>
            <a:ext cx="734984" cy="307777"/>
          </a:xfrm>
          <a:prstGeom prst="rect">
            <a:avLst/>
          </a:prstGeom>
          <a:noFill/>
        </p:spPr>
        <p:txBody>
          <a:bodyPr wrap="square" rtlCol="0">
            <a:spAutoFit/>
          </a:bodyPr>
          <a:lstStyle/>
          <a:p>
            <a:pPr algn="ctr"/>
            <a:r>
              <a:rPr lang="en-GB" sz="1400" b="1" dirty="0">
                <a:solidFill>
                  <a:srgbClr val="5C5B5A"/>
                </a:solidFill>
                <a:latin typeface="Arial"/>
              </a:rPr>
              <a:t>72%</a:t>
            </a:r>
          </a:p>
        </p:txBody>
      </p:sp>
      <p:sp>
        <p:nvSpPr>
          <p:cNvPr id="8" name="Right Brace 7">
            <a:extLst>
              <a:ext uri="{FF2B5EF4-FFF2-40B4-BE49-F238E27FC236}">
                <a16:creationId xmlns:a16="http://schemas.microsoft.com/office/drawing/2014/main" id="{6F60B924-28B0-47FB-546D-510AD442D2CF}"/>
              </a:ext>
              <a:ext uri="{C183D7F6-B498-43B3-948B-1728B52AA6E4}">
                <adec:decorative xmlns:adec="http://schemas.microsoft.com/office/drawing/2017/decorative" val="1"/>
              </a:ext>
            </a:extLst>
          </p:cNvPr>
          <p:cNvSpPr/>
          <p:nvPr/>
        </p:nvSpPr>
        <p:spPr>
          <a:xfrm>
            <a:off x="5206254" y="1755894"/>
            <a:ext cx="165107" cy="2142336"/>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 name="TextBox 9">
            <a:extLst>
              <a:ext uri="{FF2B5EF4-FFF2-40B4-BE49-F238E27FC236}">
                <a16:creationId xmlns:a16="http://schemas.microsoft.com/office/drawing/2014/main" id="{623F367B-B362-CD43-397D-E1A6F01B5E71}"/>
              </a:ext>
            </a:extLst>
          </p:cNvPr>
          <p:cNvSpPr txBox="1"/>
          <p:nvPr/>
        </p:nvSpPr>
        <p:spPr>
          <a:xfrm>
            <a:off x="5272681" y="2667157"/>
            <a:ext cx="734984" cy="307777"/>
          </a:xfrm>
          <a:prstGeom prst="rect">
            <a:avLst/>
          </a:prstGeom>
          <a:noFill/>
        </p:spPr>
        <p:txBody>
          <a:bodyPr wrap="square" rtlCol="0">
            <a:spAutoFit/>
          </a:bodyPr>
          <a:lstStyle/>
          <a:p>
            <a:pPr algn="ctr"/>
            <a:r>
              <a:rPr lang="en-GB" sz="1400" b="1" dirty="0">
                <a:solidFill>
                  <a:srgbClr val="5C5B5A"/>
                </a:solidFill>
                <a:latin typeface="Arial"/>
              </a:rPr>
              <a:t>76%</a:t>
            </a:r>
          </a:p>
        </p:txBody>
      </p:sp>
      <p:cxnSp>
        <p:nvCxnSpPr>
          <p:cNvPr id="9" name="Straight Connector 8">
            <a:extLst>
              <a:ext uri="{FF2B5EF4-FFF2-40B4-BE49-F238E27FC236}">
                <a16:creationId xmlns:a16="http://schemas.microsoft.com/office/drawing/2014/main" id="{578CB801-CC7B-1E91-EEFC-C588F459446C}"/>
              </a:ext>
              <a:ext uri="{C183D7F6-B498-43B3-948B-1728B52AA6E4}">
                <adec:decorative xmlns:adec="http://schemas.microsoft.com/office/drawing/2017/decorative" val="1"/>
              </a:ext>
            </a:extLst>
          </p:cNvPr>
          <p:cNvCxnSpPr>
            <a:cxnSpLocks/>
          </p:cNvCxnSpPr>
          <p:nvPr/>
        </p:nvCxnSpPr>
        <p:spPr>
          <a:xfrm>
            <a:off x="6019061" y="2032986"/>
            <a:ext cx="0" cy="387210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CB0EEFBD-33A6-D6C6-5003-225B66D8F0E6}"/>
              </a:ext>
            </a:extLst>
          </p:cNvPr>
          <p:cNvSpPr txBox="1"/>
          <p:nvPr/>
        </p:nvSpPr>
        <p:spPr>
          <a:xfrm>
            <a:off x="6968359" y="954604"/>
            <a:ext cx="4123621" cy="784830"/>
          </a:xfrm>
          <a:prstGeom prst="rect">
            <a:avLst/>
          </a:prstGeom>
          <a:noFill/>
        </p:spPr>
        <p:txBody>
          <a:bodyPr wrap="square" rtlCol="0">
            <a:spAutoFit/>
          </a:bodyPr>
          <a:lstStyle/>
          <a:p>
            <a:pPr algn="ctr"/>
            <a:r>
              <a:rPr lang="en-GB" sz="1500" b="1" dirty="0">
                <a:solidFill>
                  <a:srgbClr val="5C5B5A"/>
                </a:solidFill>
                <a:latin typeface="Arial"/>
              </a:rPr>
              <a:t>Over three quarters (77%) of respondents agree that they would recommend their local area as a place to live</a:t>
            </a:r>
          </a:p>
        </p:txBody>
      </p:sp>
      <p:graphicFrame>
        <p:nvGraphicFramePr>
          <p:cNvPr id="2" name="Chart 1" descr="Bar chart showing if people would recommend their local area as a place to live. 77% would recommend it. ">
            <a:extLst>
              <a:ext uri="{FF2B5EF4-FFF2-40B4-BE49-F238E27FC236}">
                <a16:creationId xmlns:a16="http://schemas.microsoft.com/office/drawing/2014/main" id="{F1FA2A8D-546F-92C1-E270-A80E8C1F7592}"/>
              </a:ext>
            </a:extLst>
          </p:cNvPr>
          <p:cNvGraphicFramePr/>
          <p:nvPr>
            <p:extLst>
              <p:ext uri="{D42A27DB-BD31-4B8C-83A1-F6EECF244321}">
                <p14:modId xmlns:p14="http://schemas.microsoft.com/office/powerpoint/2010/main" val="346680750"/>
              </p:ext>
            </p:extLst>
          </p:nvPr>
        </p:nvGraphicFramePr>
        <p:xfrm>
          <a:off x="6629477" y="977152"/>
          <a:ext cx="4924470" cy="5343636"/>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Box 18">
            <a:extLst>
              <a:ext uri="{FF2B5EF4-FFF2-40B4-BE49-F238E27FC236}">
                <a16:creationId xmlns:a16="http://schemas.microsoft.com/office/drawing/2014/main" id="{02975C94-0A23-B726-023F-D3E274BB85DB}"/>
              </a:ext>
              <a:ext uri="{C183D7F6-B498-43B3-948B-1728B52AA6E4}">
                <adec:decorative xmlns:adec="http://schemas.microsoft.com/office/drawing/2017/decorative" val="1"/>
              </a:ext>
            </a:extLst>
          </p:cNvPr>
          <p:cNvSpPr txBox="1"/>
          <p:nvPr/>
        </p:nvSpPr>
        <p:spPr>
          <a:xfrm>
            <a:off x="6671524" y="5008251"/>
            <a:ext cx="5044348" cy="461665"/>
          </a:xfrm>
          <a:prstGeom prst="rect">
            <a:avLst/>
          </a:prstGeom>
          <a:noFill/>
        </p:spPr>
        <p:txBody>
          <a:bodyPr wrap="square" rtlCol="0">
            <a:spAutoFit/>
          </a:bodyPr>
          <a:lstStyle/>
          <a:p>
            <a:pPr algn="ctr" rtl="0">
              <a:defRPr sz="1200" b="0" i="0" u="none" strike="noStrike" kern="1200" spc="0" baseline="0">
                <a:solidFill>
                  <a:prstClr val="black">
                    <a:lumMod val="65000"/>
                    <a:lumOff val="35000"/>
                  </a:prstClr>
                </a:solidFill>
                <a:latin typeface="+mn-lt"/>
                <a:ea typeface="+mn-ea"/>
                <a:cs typeface="+mn-cs"/>
              </a:defRPr>
            </a:pPr>
            <a:r>
              <a:rPr lang="en-GB" sz="1200" b="1" dirty="0">
                <a:latin typeface="Arial" panose="020B0604020202020204" pitchFamily="34" charset="0"/>
                <a:cs typeface="Arial" panose="020B0604020202020204" pitchFamily="34" charset="0"/>
              </a:rPr>
              <a:t>To what extent do you agree or disagree with the statement: I would recommend my local area as a place to live. </a:t>
            </a:r>
          </a:p>
        </p:txBody>
      </p:sp>
      <p:sp>
        <p:nvSpPr>
          <p:cNvPr id="15" name="Right Brace 14">
            <a:extLst>
              <a:ext uri="{FF2B5EF4-FFF2-40B4-BE49-F238E27FC236}">
                <a16:creationId xmlns:a16="http://schemas.microsoft.com/office/drawing/2014/main" id="{BF435EFF-FD38-B6C6-22DF-0F033F665A27}"/>
              </a:ext>
              <a:ext uri="{C183D7F6-B498-43B3-948B-1728B52AA6E4}">
                <adec:decorative xmlns:adec="http://schemas.microsoft.com/office/drawing/2017/decorative" val="1"/>
              </a:ext>
            </a:extLst>
          </p:cNvPr>
          <p:cNvSpPr/>
          <p:nvPr/>
        </p:nvSpPr>
        <p:spPr>
          <a:xfrm>
            <a:off x="10110320" y="1832322"/>
            <a:ext cx="211697" cy="2065908"/>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 name="TextBox 16">
            <a:extLst>
              <a:ext uri="{FF2B5EF4-FFF2-40B4-BE49-F238E27FC236}">
                <a16:creationId xmlns:a16="http://schemas.microsoft.com/office/drawing/2014/main" id="{F86A1A03-2D9F-47B8-282D-6D8883F8C6A7}"/>
              </a:ext>
            </a:extLst>
          </p:cNvPr>
          <p:cNvSpPr txBox="1"/>
          <p:nvPr/>
        </p:nvSpPr>
        <p:spPr>
          <a:xfrm>
            <a:off x="10313806" y="2706487"/>
            <a:ext cx="700350" cy="307777"/>
          </a:xfrm>
          <a:prstGeom prst="rect">
            <a:avLst/>
          </a:prstGeom>
          <a:noFill/>
        </p:spPr>
        <p:txBody>
          <a:bodyPr wrap="square" rtlCol="0">
            <a:spAutoFit/>
          </a:bodyPr>
          <a:lstStyle/>
          <a:p>
            <a:pPr algn="ctr"/>
            <a:r>
              <a:rPr lang="en-GB" sz="1400" b="1">
                <a:solidFill>
                  <a:srgbClr val="5C5B5A"/>
                </a:solidFill>
                <a:latin typeface="Arial"/>
              </a:rPr>
              <a:t>77%</a:t>
            </a:r>
          </a:p>
        </p:txBody>
      </p:sp>
      <p:sp>
        <p:nvSpPr>
          <p:cNvPr id="14" name="Footer Placeholder 4">
            <a:extLst>
              <a:ext uri="{FF2B5EF4-FFF2-40B4-BE49-F238E27FC236}">
                <a16:creationId xmlns:a16="http://schemas.microsoft.com/office/drawing/2014/main" id="{7C2C0539-6055-477E-B6BF-5C95DFB8310D}"/>
              </a:ext>
            </a:extLst>
          </p:cNvPr>
          <p:cNvSpPr txBox="1">
            <a:spLocks/>
          </p:cNvSpPr>
          <p:nvPr/>
        </p:nvSpPr>
        <p:spPr>
          <a:xfrm>
            <a:off x="391549" y="6370972"/>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LA2. Overall, how satisfied or dissatisfied are you with your local area as a place to live? LA3. To what extent do you agree or disagree with the statement: I would recommend my local area as a good place to live. </a:t>
            </a:r>
            <a:r>
              <a:rPr lang="en-GB" sz="1000" dirty="0">
                <a:solidFill>
                  <a:srgbClr val="FFFFFF">
                    <a:lumMod val="50000"/>
                  </a:srgbClr>
                </a:solidFill>
                <a:latin typeface="Arial"/>
                <a:cs typeface="Arial" panose="020B0604020202020204" pitchFamily="34" charset="0"/>
              </a:rPr>
              <a:t>Unweighted base: Survey 6, 1767 (Valid responses)</a:t>
            </a: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 GB benchmarking from DCMS Community Life Survey 2021. *Only valid responses shown</a:t>
            </a:r>
            <a:endParaRPr kumimoji="0" lang="en-GB" sz="1000" b="0" i="1" u="none" strike="noStrike" kern="1200" cap="none" spc="0" normalizeH="0" baseline="0" noProof="0" dirty="0">
              <a:ln>
                <a:noFill/>
              </a:ln>
              <a:solidFill>
                <a:srgbClr val="0039A6"/>
              </a:solidFill>
              <a:effectLst/>
              <a:uLnTx/>
              <a:uFillTx/>
              <a:latin typeface="Arial"/>
              <a:ea typeface="+mn-ea"/>
              <a:cs typeface="Arial" panose="020B0604020202020204" pitchFamily="34" charset="0"/>
            </a:endParaRPr>
          </a:p>
        </p:txBody>
      </p:sp>
      <p:sp>
        <p:nvSpPr>
          <p:cNvPr id="20" name="Slide Number Placeholder 4">
            <a:extLst>
              <a:ext uri="{FF2B5EF4-FFF2-40B4-BE49-F238E27FC236}">
                <a16:creationId xmlns:a16="http://schemas.microsoft.com/office/drawing/2014/main" id="{E6E261CB-1C13-4C31-B8DB-D1530586103B}"/>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33614381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2DA983-7C25-45F4-B087-E006BF2978F9}"/>
              </a:ext>
            </a:extLst>
          </p:cNvPr>
          <p:cNvSpPr>
            <a:spLocks noGrp="1"/>
          </p:cNvSpPr>
          <p:nvPr>
            <p:ph type="title"/>
          </p:nvPr>
        </p:nvSpPr>
        <p:spPr>
          <a:xfrm>
            <a:off x="261334" y="161914"/>
            <a:ext cx="10515600" cy="307777"/>
          </a:xfrm>
          <a:noFill/>
        </p:spPr>
        <p:txBody>
          <a:bodyPr wrap="square" lIns="0" tIns="0" rIns="0" bIns="0" rtlCol="0">
            <a:spAutoFit/>
          </a:bodyPr>
          <a:lstStyle/>
          <a:p>
            <a:pPr>
              <a:lnSpc>
                <a:spcPct val="100000"/>
              </a:lnSpc>
              <a:spcBef>
                <a:spcPts val="0"/>
              </a:spcBef>
            </a:pPr>
            <a:r>
              <a:rPr lang="en-GB" sz="2000" b="1">
                <a:solidFill>
                  <a:srgbClr val="5C5B5A"/>
                </a:solidFill>
                <a:latin typeface="Arial"/>
                <a:ea typeface="+mn-ea"/>
                <a:cs typeface="+mn-cs"/>
              </a:rPr>
              <a:t>Summary: Neighbourhood and community</a:t>
            </a:r>
          </a:p>
        </p:txBody>
      </p:sp>
      <p:sp>
        <p:nvSpPr>
          <p:cNvPr id="3" name="TextBox 2">
            <a:extLst>
              <a:ext uri="{FF2B5EF4-FFF2-40B4-BE49-F238E27FC236}">
                <a16:creationId xmlns:a16="http://schemas.microsoft.com/office/drawing/2014/main" id="{420A24BF-D3F1-3739-AF7C-E183F3FAB699}"/>
              </a:ext>
            </a:extLst>
          </p:cNvPr>
          <p:cNvSpPr txBox="1"/>
          <p:nvPr/>
        </p:nvSpPr>
        <p:spPr>
          <a:xfrm>
            <a:off x="742951" y="836679"/>
            <a:ext cx="4847622" cy="784830"/>
          </a:xfrm>
          <a:prstGeom prst="rect">
            <a:avLst/>
          </a:prstGeom>
          <a:noFill/>
        </p:spPr>
        <p:txBody>
          <a:bodyPr wrap="square" rtlCol="0">
            <a:spAutoFit/>
          </a:bodyPr>
          <a:lstStyle/>
          <a:p>
            <a:pPr algn="ctr"/>
            <a:r>
              <a:rPr lang="en-GB" sz="1500" b="1" dirty="0">
                <a:solidFill>
                  <a:srgbClr val="5C5B5A"/>
                </a:solidFill>
                <a:latin typeface="Arial"/>
              </a:rPr>
              <a:t>2 in 3 residents in Greater Manchester (67%) say they feel a strong sense of belonging to their local area, in line with the Community Life Survey*.</a:t>
            </a:r>
          </a:p>
        </p:txBody>
      </p:sp>
      <p:graphicFrame>
        <p:nvGraphicFramePr>
          <p:cNvPr id="10" name="Chart 9" descr="Stacked bar chart showing 67% feel a strong sense of belonging to their local area, compared to 63% England average. 58% of GM residents say people in their local area pull together to improve it, same as the England average. ">
            <a:extLst>
              <a:ext uri="{FF2B5EF4-FFF2-40B4-BE49-F238E27FC236}">
                <a16:creationId xmlns:a16="http://schemas.microsoft.com/office/drawing/2014/main" id="{E89470C3-29C9-70EE-C1B6-546B8E49D8BA}"/>
              </a:ext>
            </a:extLst>
          </p:cNvPr>
          <p:cNvGraphicFramePr/>
          <p:nvPr>
            <p:extLst>
              <p:ext uri="{D42A27DB-BD31-4B8C-83A1-F6EECF244321}">
                <p14:modId xmlns:p14="http://schemas.microsoft.com/office/powerpoint/2010/main" val="3936302426"/>
              </p:ext>
            </p:extLst>
          </p:nvPr>
        </p:nvGraphicFramePr>
        <p:xfrm>
          <a:off x="602495" y="1392514"/>
          <a:ext cx="11075155" cy="4628161"/>
        </p:xfrm>
        <a:graphic>
          <a:graphicData uri="http://schemas.openxmlformats.org/drawingml/2006/chart">
            <c:chart xmlns:c="http://schemas.openxmlformats.org/drawingml/2006/chart" xmlns:r="http://schemas.openxmlformats.org/officeDocument/2006/relationships" r:id="rId3"/>
          </a:graphicData>
        </a:graphic>
      </p:graphicFrame>
      <p:sp>
        <p:nvSpPr>
          <p:cNvPr id="5" name="Right Brace 4">
            <a:extLst>
              <a:ext uri="{FF2B5EF4-FFF2-40B4-BE49-F238E27FC236}">
                <a16:creationId xmlns:a16="http://schemas.microsoft.com/office/drawing/2014/main" id="{5556DC6B-910D-2D2B-266D-CB140E0C854E}"/>
              </a:ext>
              <a:ext uri="{C183D7F6-B498-43B3-948B-1728B52AA6E4}">
                <adec:decorative xmlns:adec="http://schemas.microsoft.com/office/drawing/2017/decorative" val="1"/>
              </a:ext>
            </a:extLst>
          </p:cNvPr>
          <p:cNvSpPr/>
          <p:nvPr/>
        </p:nvSpPr>
        <p:spPr>
          <a:xfrm>
            <a:off x="2273099" y="1715678"/>
            <a:ext cx="143958" cy="2132421"/>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 name="TextBox 5">
            <a:extLst>
              <a:ext uri="{FF2B5EF4-FFF2-40B4-BE49-F238E27FC236}">
                <a16:creationId xmlns:a16="http://schemas.microsoft.com/office/drawing/2014/main" id="{976A22A2-E23E-D194-0030-0ED20E8A4B52}"/>
              </a:ext>
            </a:extLst>
          </p:cNvPr>
          <p:cNvSpPr txBox="1"/>
          <p:nvPr/>
        </p:nvSpPr>
        <p:spPr>
          <a:xfrm>
            <a:off x="2353056" y="2624432"/>
            <a:ext cx="639701" cy="307777"/>
          </a:xfrm>
          <a:prstGeom prst="rect">
            <a:avLst/>
          </a:prstGeom>
          <a:noFill/>
        </p:spPr>
        <p:txBody>
          <a:bodyPr wrap="square" rtlCol="0">
            <a:spAutoFit/>
          </a:bodyPr>
          <a:lstStyle/>
          <a:p>
            <a:pPr algn="ctr"/>
            <a:r>
              <a:rPr lang="en-GB" sz="1400" b="1">
                <a:solidFill>
                  <a:srgbClr val="5C5B5A"/>
                </a:solidFill>
                <a:latin typeface="Arial"/>
              </a:rPr>
              <a:t>67%</a:t>
            </a:r>
          </a:p>
        </p:txBody>
      </p:sp>
      <p:sp>
        <p:nvSpPr>
          <p:cNvPr id="9" name="Right Brace 8">
            <a:extLst>
              <a:ext uri="{FF2B5EF4-FFF2-40B4-BE49-F238E27FC236}">
                <a16:creationId xmlns:a16="http://schemas.microsoft.com/office/drawing/2014/main" id="{8F0BD361-FE5E-F4BA-BCFD-5580695F67A5}"/>
              </a:ext>
              <a:ext uri="{C183D7F6-B498-43B3-948B-1728B52AA6E4}">
                <adec:decorative xmlns:adec="http://schemas.microsoft.com/office/drawing/2017/decorative" val="1"/>
              </a:ext>
            </a:extLst>
          </p:cNvPr>
          <p:cNvSpPr/>
          <p:nvPr/>
        </p:nvSpPr>
        <p:spPr>
          <a:xfrm>
            <a:off x="4447468" y="1715678"/>
            <a:ext cx="153484" cy="1991783"/>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 name="TextBox 10">
            <a:extLst>
              <a:ext uri="{FF2B5EF4-FFF2-40B4-BE49-F238E27FC236}">
                <a16:creationId xmlns:a16="http://schemas.microsoft.com/office/drawing/2014/main" id="{8D4B2C73-3841-B9B7-720E-D75DAF6CA9C9}"/>
              </a:ext>
            </a:extLst>
          </p:cNvPr>
          <p:cNvSpPr txBox="1"/>
          <p:nvPr/>
        </p:nvSpPr>
        <p:spPr>
          <a:xfrm>
            <a:off x="4560103" y="2635900"/>
            <a:ext cx="577744" cy="307777"/>
          </a:xfrm>
          <a:prstGeom prst="rect">
            <a:avLst/>
          </a:prstGeom>
          <a:noFill/>
        </p:spPr>
        <p:txBody>
          <a:bodyPr wrap="square" rtlCol="0">
            <a:spAutoFit/>
          </a:bodyPr>
          <a:lstStyle/>
          <a:p>
            <a:pPr algn="ctr"/>
            <a:r>
              <a:rPr lang="en-GB" sz="1400" b="1">
                <a:solidFill>
                  <a:srgbClr val="5C5B5A"/>
                </a:solidFill>
                <a:latin typeface="Arial"/>
              </a:rPr>
              <a:t>63%</a:t>
            </a:r>
          </a:p>
        </p:txBody>
      </p:sp>
      <p:sp>
        <p:nvSpPr>
          <p:cNvPr id="2" name="TextBox 1">
            <a:extLst>
              <a:ext uri="{FF2B5EF4-FFF2-40B4-BE49-F238E27FC236}">
                <a16:creationId xmlns:a16="http://schemas.microsoft.com/office/drawing/2014/main" id="{A425AC01-FFC6-0E91-9874-1B3533831984}"/>
              </a:ext>
            </a:extLst>
          </p:cNvPr>
          <p:cNvSpPr txBox="1"/>
          <p:nvPr/>
        </p:nvSpPr>
        <p:spPr>
          <a:xfrm>
            <a:off x="6856073" y="836679"/>
            <a:ext cx="4849200" cy="784830"/>
          </a:xfrm>
          <a:prstGeom prst="rect">
            <a:avLst/>
          </a:prstGeom>
          <a:noFill/>
        </p:spPr>
        <p:txBody>
          <a:bodyPr wrap="square" rtlCol="0">
            <a:spAutoFit/>
          </a:bodyPr>
          <a:lstStyle/>
          <a:p>
            <a:pPr algn="ctr"/>
            <a:r>
              <a:rPr lang="en-GB" sz="1500" b="1">
                <a:solidFill>
                  <a:srgbClr val="5C5B5A"/>
                </a:solidFill>
                <a:latin typeface="Arial"/>
              </a:rPr>
              <a:t>Nearly 2 in 5 (58%) say the people in their local area pull together to improve it, the same figure reported in the Community Life Survey</a:t>
            </a:r>
          </a:p>
        </p:txBody>
      </p:sp>
      <p:sp>
        <p:nvSpPr>
          <p:cNvPr id="12" name="Right Brace 11">
            <a:extLst>
              <a:ext uri="{FF2B5EF4-FFF2-40B4-BE49-F238E27FC236}">
                <a16:creationId xmlns:a16="http://schemas.microsoft.com/office/drawing/2014/main" id="{93FB44F1-8EE6-1BD6-08C0-B101B627DD8B}"/>
              </a:ext>
              <a:ext uri="{C183D7F6-B498-43B3-948B-1728B52AA6E4}">
                <adec:decorative xmlns:adec="http://schemas.microsoft.com/office/drawing/2017/decorative" val="1"/>
              </a:ext>
            </a:extLst>
          </p:cNvPr>
          <p:cNvSpPr/>
          <p:nvPr/>
        </p:nvSpPr>
        <p:spPr>
          <a:xfrm>
            <a:off x="8806437" y="1721026"/>
            <a:ext cx="153484" cy="1860374"/>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 name="TextBox 12">
            <a:extLst>
              <a:ext uri="{FF2B5EF4-FFF2-40B4-BE49-F238E27FC236}">
                <a16:creationId xmlns:a16="http://schemas.microsoft.com/office/drawing/2014/main" id="{4671E279-B97B-C37E-DB6B-E8D3E48BAC8C}"/>
              </a:ext>
            </a:extLst>
          </p:cNvPr>
          <p:cNvSpPr txBox="1"/>
          <p:nvPr/>
        </p:nvSpPr>
        <p:spPr>
          <a:xfrm>
            <a:off x="8937060" y="2506772"/>
            <a:ext cx="721290" cy="307777"/>
          </a:xfrm>
          <a:prstGeom prst="rect">
            <a:avLst/>
          </a:prstGeom>
          <a:noFill/>
        </p:spPr>
        <p:txBody>
          <a:bodyPr wrap="square" rtlCol="0">
            <a:spAutoFit/>
          </a:bodyPr>
          <a:lstStyle/>
          <a:p>
            <a:pPr algn="ctr"/>
            <a:r>
              <a:rPr lang="en-GB" sz="1400" b="1">
                <a:solidFill>
                  <a:srgbClr val="5C5B5A"/>
                </a:solidFill>
                <a:latin typeface="Arial"/>
              </a:rPr>
              <a:t>58%</a:t>
            </a:r>
          </a:p>
        </p:txBody>
      </p:sp>
      <p:sp>
        <p:nvSpPr>
          <p:cNvPr id="14" name="Right Brace 13">
            <a:extLst>
              <a:ext uri="{FF2B5EF4-FFF2-40B4-BE49-F238E27FC236}">
                <a16:creationId xmlns:a16="http://schemas.microsoft.com/office/drawing/2014/main" id="{953649B9-6625-E94E-83A4-90FF5814EB7D}"/>
              </a:ext>
              <a:ext uri="{C183D7F6-B498-43B3-948B-1728B52AA6E4}">
                <adec:decorative xmlns:adec="http://schemas.microsoft.com/office/drawing/2017/decorative" val="1"/>
              </a:ext>
            </a:extLst>
          </p:cNvPr>
          <p:cNvSpPr/>
          <p:nvPr/>
        </p:nvSpPr>
        <p:spPr>
          <a:xfrm>
            <a:off x="10992851" y="1721235"/>
            <a:ext cx="153484" cy="1991783"/>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 name="TextBox 14">
            <a:extLst>
              <a:ext uri="{FF2B5EF4-FFF2-40B4-BE49-F238E27FC236}">
                <a16:creationId xmlns:a16="http://schemas.microsoft.com/office/drawing/2014/main" id="{9408500C-2182-C766-E37B-7B48021E2075}"/>
              </a:ext>
            </a:extLst>
          </p:cNvPr>
          <p:cNvSpPr txBox="1"/>
          <p:nvPr/>
        </p:nvSpPr>
        <p:spPr>
          <a:xfrm>
            <a:off x="11060432" y="2562876"/>
            <a:ext cx="642072" cy="307777"/>
          </a:xfrm>
          <a:prstGeom prst="rect">
            <a:avLst/>
          </a:prstGeom>
          <a:noFill/>
        </p:spPr>
        <p:txBody>
          <a:bodyPr wrap="square" rtlCol="0">
            <a:spAutoFit/>
          </a:bodyPr>
          <a:lstStyle/>
          <a:p>
            <a:pPr algn="ctr"/>
            <a:r>
              <a:rPr lang="en-GB" sz="1400" b="1">
                <a:solidFill>
                  <a:srgbClr val="5C5B5A"/>
                </a:solidFill>
                <a:latin typeface="Arial"/>
              </a:rPr>
              <a:t>58%</a:t>
            </a:r>
          </a:p>
        </p:txBody>
      </p:sp>
      <p:sp>
        <p:nvSpPr>
          <p:cNvPr id="25" name="Footer Placeholder 4">
            <a:extLst>
              <a:ext uri="{FF2B5EF4-FFF2-40B4-BE49-F238E27FC236}">
                <a16:creationId xmlns:a16="http://schemas.microsoft.com/office/drawing/2014/main" id="{670832CC-9A38-4C83-A464-A40CFEF8D30A}"/>
              </a:ext>
            </a:extLst>
          </p:cNvPr>
          <p:cNvSpPr txBox="1">
            <a:spLocks/>
          </p:cNvSpPr>
          <p:nvPr/>
        </p:nvSpPr>
        <p:spPr>
          <a:xfrm>
            <a:off x="391549" y="6370972"/>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LA6. To what extent do you agree or disagree with the following statements about your local area? </a:t>
            </a:r>
            <a:r>
              <a:rPr lang="en-GB" sz="1000">
                <a:solidFill>
                  <a:srgbClr val="FFFFFF">
                    <a:lumMod val="50000"/>
                  </a:srgbClr>
                </a:solidFill>
                <a:latin typeface="Arial"/>
                <a:cs typeface="Arial" panose="020B0604020202020204" pitchFamily="34" charset="0"/>
              </a:rPr>
              <a:t>Unweighted base: All respondents Survey 6, 1488 – 1716 (Valid responses)</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GB benchmarking from DCMS Community Life Survey 2021. Only valid responses shown. *Caution should be exercised when drawing comparisons regarding sense of belonging due to difference in scales. DCMS survey uses a 4-point scale of Very strongly – Not at all strongly.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40" name="Slide Number Placeholder 4">
            <a:extLst>
              <a:ext uri="{FF2B5EF4-FFF2-40B4-BE49-F238E27FC236}">
                <a16:creationId xmlns:a16="http://schemas.microsoft.com/office/drawing/2014/main" id="{BFDDA40A-C568-4D72-B229-0FA6A80D17A5}"/>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63674747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2DA983-7C25-45F4-B087-E006BF2978F9}"/>
              </a:ext>
            </a:extLst>
          </p:cNvPr>
          <p:cNvSpPr>
            <a:spLocks noGrp="1"/>
          </p:cNvSpPr>
          <p:nvPr>
            <p:ph type="title"/>
          </p:nvPr>
        </p:nvSpPr>
        <p:spPr>
          <a:xfrm>
            <a:off x="261334" y="161914"/>
            <a:ext cx="10515600" cy="307777"/>
          </a:xfrm>
          <a:noFill/>
        </p:spPr>
        <p:txBody>
          <a:bodyPr wrap="square" lIns="0" tIns="0" rIns="0" bIns="0" rtlCol="0">
            <a:spAutoFit/>
          </a:bodyPr>
          <a:lstStyle/>
          <a:p>
            <a:pPr>
              <a:lnSpc>
                <a:spcPct val="100000"/>
              </a:lnSpc>
              <a:spcBef>
                <a:spcPts val="0"/>
              </a:spcBef>
            </a:pPr>
            <a:r>
              <a:rPr lang="en-GB" sz="2000" b="1" dirty="0">
                <a:solidFill>
                  <a:srgbClr val="5C5B5A"/>
                </a:solidFill>
                <a:latin typeface="Arial"/>
                <a:ea typeface="+mn-ea"/>
                <a:cs typeface="+mn-cs"/>
              </a:rPr>
              <a:t>Summary: Neighbourhood and community </a:t>
            </a:r>
            <a:r>
              <a:rPr kumimoji="0" lang="en-GB" sz="2000" b="0" i="0" u="none" strike="noStrike" kern="1200" cap="none" spc="0" normalizeH="0" baseline="0" noProof="0" dirty="0">
                <a:ln>
                  <a:noFill/>
                </a:ln>
                <a:solidFill>
                  <a:srgbClr val="5C5B5A"/>
                </a:solidFill>
                <a:effectLst/>
                <a:uLnTx/>
                <a:uFillTx/>
                <a:latin typeface="Arial"/>
                <a:ea typeface="+mn-ea"/>
                <a:cs typeface="+mn-cs"/>
              </a:rPr>
              <a:t>(part 1)</a:t>
            </a:r>
            <a:endParaRPr lang="en-GB" sz="2000" b="1" dirty="0">
              <a:solidFill>
                <a:srgbClr val="5C5B5A"/>
              </a:solidFill>
              <a:latin typeface="Arial"/>
              <a:ea typeface="+mn-ea"/>
              <a:cs typeface="+mn-cs"/>
            </a:endParaRPr>
          </a:p>
        </p:txBody>
      </p:sp>
      <p:sp>
        <p:nvSpPr>
          <p:cNvPr id="3" name="TextBox 2">
            <a:extLst>
              <a:ext uri="{FF2B5EF4-FFF2-40B4-BE49-F238E27FC236}">
                <a16:creationId xmlns:a16="http://schemas.microsoft.com/office/drawing/2014/main" id="{420A24BF-D3F1-3739-AF7C-E183F3FAB699}"/>
              </a:ext>
            </a:extLst>
          </p:cNvPr>
          <p:cNvSpPr txBox="1"/>
          <p:nvPr/>
        </p:nvSpPr>
        <p:spPr>
          <a:xfrm>
            <a:off x="377081" y="846610"/>
            <a:ext cx="11484730" cy="784830"/>
          </a:xfrm>
          <a:prstGeom prst="rect">
            <a:avLst/>
          </a:prstGeom>
          <a:noFill/>
        </p:spPr>
        <p:txBody>
          <a:bodyPr wrap="square" rtlCol="0">
            <a:spAutoFit/>
          </a:bodyPr>
          <a:lstStyle/>
          <a:p>
            <a:pPr algn="ctr"/>
            <a:r>
              <a:rPr lang="en-GB" sz="1500" b="1" dirty="0">
                <a:solidFill>
                  <a:srgbClr val="5C5B5A"/>
                </a:solidFill>
                <a:latin typeface="Arial"/>
              </a:rPr>
              <a:t>Around 7 in 10 residents agree their local area is a place where people from different backgrounds get on together, where people look out for each other and is somewhere they are proud of (75%, 71%, 68%). Over half agree their local area is well maintained (57%) and only 1 in 3 (36%) agree they have a say over what happens in their local area</a:t>
            </a:r>
          </a:p>
        </p:txBody>
      </p:sp>
      <p:graphicFrame>
        <p:nvGraphicFramePr>
          <p:cNvPr id="10" name="Chart 9" descr="Bar chart showing 75% of GM residents agreeing my local area is a place where people from different backgrounds get on well together, 71% that it is a place where people look out for each other, 68% that they are proud of their local area, 57% that their local area is well maintained and 36% that they have a say about what happens in their local areas">
            <a:extLst>
              <a:ext uri="{FF2B5EF4-FFF2-40B4-BE49-F238E27FC236}">
                <a16:creationId xmlns:a16="http://schemas.microsoft.com/office/drawing/2014/main" id="{E89470C3-29C9-70EE-C1B6-546B8E49D8BA}"/>
              </a:ext>
            </a:extLst>
          </p:cNvPr>
          <p:cNvGraphicFramePr/>
          <p:nvPr>
            <p:extLst>
              <p:ext uri="{D42A27DB-BD31-4B8C-83A1-F6EECF244321}">
                <p14:modId xmlns:p14="http://schemas.microsoft.com/office/powerpoint/2010/main" val="1996349944"/>
              </p:ext>
            </p:extLst>
          </p:nvPr>
        </p:nvGraphicFramePr>
        <p:xfrm>
          <a:off x="122158" y="1492032"/>
          <a:ext cx="8260538" cy="4628161"/>
        </p:xfrm>
        <a:graphic>
          <a:graphicData uri="http://schemas.openxmlformats.org/drawingml/2006/chart">
            <c:chart xmlns:c="http://schemas.openxmlformats.org/drawingml/2006/chart" xmlns:r="http://schemas.openxmlformats.org/officeDocument/2006/relationships" r:id="rId3"/>
          </a:graphicData>
        </a:graphic>
      </p:graphicFrame>
      <p:sp>
        <p:nvSpPr>
          <p:cNvPr id="5" name="Right Brace 4">
            <a:extLst>
              <a:ext uri="{FF2B5EF4-FFF2-40B4-BE49-F238E27FC236}">
                <a16:creationId xmlns:a16="http://schemas.microsoft.com/office/drawing/2014/main" id="{5556DC6B-910D-2D2B-266D-CB140E0C854E}"/>
              </a:ext>
              <a:ext uri="{C183D7F6-B498-43B3-948B-1728B52AA6E4}">
                <adec:decorative xmlns:adec="http://schemas.microsoft.com/office/drawing/2017/decorative" val="1"/>
              </a:ext>
            </a:extLst>
          </p:cNvPr>
          <p:cNvSpPr/>
          <p:nvPr/>
        </p:nvSpPr>
        <p:spPr>
          <a:xfrm>
            <a:off x="1337787" y="2265289"/>
            <a:ext cx="130740" cy="2247189"/>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 name="TextBox 5">
            <a:extLst>
              <a:ext uri="{FF2B5EF4-FFF2-40B4-BE49-F238E27FC236}">
                <a16:creationId xmlns:a16="http://schemas.microsoft.com/office/drawing/2014/main" id="{976A22A2-E23E-D194-0030-0ED20E8A4B52}"/>
              </a:ext>
            </a:extLst>
          </p:cNvPr>
          <p:cNvSpPr txBox="1"/>
          <p:nvPr/>
        </p:nvSpPr>
        <p:spPr>
          <a:xfrm>
            <a:off x="1409333" y="3244341"/>
            <a:ext cx="489661" cy="276999"/>
          </a:xfrm>
          <a:prstGeom prst="rect">
            <a:avLst/>
          </a:prstGeom>
          <a:noFill/>
        </p:spPr>
        <p:txBody>
          <a:bodyPr wrap="square" rtlCol="0">
            <a:spAutoFit/>
          </a:bodyPr>
          <a:lstStyle/>
          <a:p>
            <a:pPr algn="ctr"/>
            <a:r>
              <a:rPr lang="en-GB" sz="1200" b="1" dirty="0">
                <a:solidFill>
                  <a:srgbClr val="5C5B5A"/>
                </a:solidFill>
                <a:latin typeface="Arial"/>
              </a:rPr>
              <a:t>75%</a:t>
            </a:r>
          </a:p>
        </p:txBody>
      </p:sp>
      <p:sp>
        <p:nvSpPr>
          <p:cNvPr id="7" name="Right Brace 6">
            <a:extLst>
              <a:ext uri="{FF2B5EF4-FFF2-40B4-BE49-F238E27FC236}">
                <a16:creationId xmlns:a16="http://schemas.microsoft.com/office/drawing/2014/main" id="{4B3E9698-0759-4DAE-B17A-01F88165C30C}"/>
              </a:ext>
              <a:ext uri="{C183D7F6-B498-43B3-948B-1728B52AA6E4}">
                <adec:decorative xmlns:adec="http://schemas.microsoft.com/office/drawing/2017/decorative" val="1"/>
              </a:ext>
            </a:extLst>
          </p:cNvPr>
          <p:cNvSpPr/>
          <p:nvPr/>
        </p:nvSpPr>
        <p:spPr>
          <a:xfrm>
            <a:off x="2983284" y="2276862"/>
            <a:ext cx="173210" cy="1996340"/>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 name="TextBox 7">
            <a:extLst>
              <a:ext uri="{FF2B5EF4-FFF2-40B4-BE49-F238E27FC236}">
                <a16:creationId xmlns:a16="http://schemas.microsoft.com/office/drawing/2014/main" id="{DBD8CA8B-0EF7-E9B2-6A3B-A3B1D685D53E}"/>
              </a:ext>
            </a:extLst>
          </p:cNvPr>
          <p:cNvSpPr txBox="1"/>
          <p:nvPr/>
        </p:nvSpPr>
        <p:spPr>
          <a:xfrm>
            <a:off x="2977292" y="3148772"/>
            <a:ext cx="708707" cy="276999"/>
          </a:xfrm>
          <a:prstGeom prst="rect">
            <a:avLst/>
          </a:prstGeom>
          <a:noFill/>
        </p:spPr>
        <p:txBody>
          <a:bodyPr wrap="square" rtlCol="0">
            <a:spAutoFit/>
          </a:bodyPr>
          <a:lstStyle/>
          <a:p>
            <a:pPr algn="ctr"/>
            <a:r>
              <a:rPr lang="en-GB" sz="1200" b="1" dirty="0">
                <a:solidFill>
                  <a:srgbClr val="5C5B5A"/>
                </a:solidFill>
                <a:latin typeface="Arial"/>
              </a:rPr>
              <a:t>71%</a:t>
            </a:r>
          </a:p>
        </p:txBody>
      </p:sp>
      <p:sp>
        <p:nvSpPr>
          <p:cNvPr id="9" name="Right Brace 8">
            <a:extLst>
              <a:ext uri="{FF2B5EF4-FFF2-40B4-BE49-F238E27FC236}">
                <a16:creationId xmlns:a16="http://schemas.microsoft.com/office/drawing/2014/main" id="{8F0BD361-FE5E-F4BA-BCFD-5580695F67A5}"/>
              </a:ext>
              <a:ext uri="{C183D7F6-B498-43B3-948B-1728B52AA6E4}">
                <adec:decorative xmlns:adec="http://schemas.microsoft.com/office/drawing/2017/decorative" val="1"/>
              </a:ext>
            </a:extLst>
          </p:cNvPr>
          <p:cNvSpPr/>
          <p:nvPr/>
        </p:nvSpPr>
        <p:spPr>
          <a:xfrm>
            <a:off x="4620338" y="2265289"/>
            <a:ext cx="128519" cy="1996340"/>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 name="TextBox 10">
            <a:extLst>
              <a:ext uri="{FF2B5EF4-FFF2-40B4-BE49-F238E27FC236}">
                <a16:creationId xmlns:a16="http://schemas.microsoft.com/office/drawing/2014/main" id="{8D4B2C73-3841-B9B7-720E-D75DAF6CA9C9}"/>
              </a:ext>
            </a:extLst>
          </p:cNvPr>
          <p:cNvSpPr txBox="1"/>
          <p:nvPr/>
        </p:nvSpPr>
        <p:spPr>
          <a:xfrm>
            <a:off x="4665986" y="3124959"/>
            <a:ext cx="577744" cy="276999"/>
          </a:xfrm>
          <a:prstGeom prst="rect">
            <a:avLst/>
          </a:prstGeom>
          <a:noFill/>
        </p:spPr>
        <p:txBody>
          <a:bodyPr wrap="square" rtlCol="0">
            <a:spAutoFit/>
          </a:bodyPr>
          <a:lstStyle/>
          <a:p>
            <a:pPr algn="ctr"/>
            <a:r>
              <a:rPr lang="en-GB" sz="1200" b="1" dirty="0">
                <a:solidFill>
                  <a:srgbClr val="5C5B5A"/>
                </a:solidFill>
                <a:latin typeface="Arial"/>
              </a:rPr>
              <a:t>68%</a:t>
            </a:r>
          </a:p>
        </p:txBody>
      </p:sp>
      <p:sp>
        <p:nvSpPr>
          <p:cNvPr id="16" name="Right Brace 15">
            <a:extLst>
              <a:ext uri="{FF2B5EF4-FFF2-40B4-BE49-F238E27FC236}">
                <a16:creationId xmlns:a16="http://schemas.microsoft.com/office/drawing/2014/main" id="{F59AB082-BC69-BEFB-1244-DD07CF3670C8}"/>
              </a:ext>
              <a:ext uri="{C183D7F6-B498-43B3-948B-1728B52AA6E4}">
                <adec:decorative xmlns:adec="http://schemas.microsoft.com/office/drawing/2017/decorative" val="1"/>
              </a:ext>
            </a:extLst>
          </p:cNvPr>
          <p:cNvSpPr/>
          <p:nvPr/>
        </p:nvSpPr>
        <p:spPr>
          <a:xfrm>
            <a:off x="6218760" y="2279996"/>
            <a:ext cx="143959" cy="1607567"/>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 name="TextBox 16">
            <a:extLst>
              <a:ext uri="{FF2B5EF4-FFF2-40B4-BE49-F238E27FC236}">
                <a16:creationId xmlns:a16="http://schemas.microsoft.com/office/drawing/2014/main" id="{90990FBB-80CF-29DE-5263-BFFB1904EF6A}"/>
              </a:ext>
            </a:extLst>
          </p:cNvPr>
          <p:cNvSpPr txBox="1"/>
          <p:nvPr/>
        </p:nvSpPr>
        <p:spPr>
          <a:xfrm>
            <a:off x="6258596" y="2960415"/>
            <a:ext cx="514366" cy="276999"/>
          </a:xfrm>
          <a:prstGeom prst="rect">
            <a:avLst/>
          </a:prstGeom>
          <a:noFill/>
        </p:spPr>
        <p:txBody>
          <a:bodyPr wrap="square" rtlCol="0">
            <a:spAutoFit/>
          </a:bodyPr>
          <a:lstStyle/>
          <a:p>
            <a:pPr algn="ctr"/>
            <a:r>
              <a:rPr lang="en-GB" sz="1200" b="1" dirty="0">
                <a:solidFill>
                  <a:srgbClr val="5C5B5A"/>
                </a:solidFill>
                <a:latin typeface="Arial"/>
              </a:rPr>
              <a:t>57%</a:t>
            </a:r>
          </a:p>
        </p:txBody>
      </p:sp>
      <p:sp>
        <p:nvSpPr>
          <p:cNvPr id="18" name="Right Brace 17">
            <a:extLst>
              <a:ext uri="{FF2B5EF4-FFF2-40B4-BE49-F238E27FC236}">
                <a16:creationId xmlns:a16="http://schemas.microsoft.com/office/drawing/2014/main" id="{6FC18889-96D3-7CB6-5D16-246C35072EF8}"/>
              </a:ext>
              <a:ext uri="{C183D7F6-B498-43B3-948B-1728B52AA6E4}">
                <adec:decorative xmlns:adec="http://schemas.microsoft.com/office/drawing/2017/decorative" val="1"/>
              </a:ext>
            </a:extLst>
          </p:cNvPr>
          <p:cNvSpPr/>
          <p:nvPr/>
        </p:nvSpPr>
        <p:spPr>
          <a:xfrm>
            <a:off x="7877465" y="2276862"/>
            <a:ext cx="143959" cy="940413"/>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9" name="TextBox 18">
            <a:extLst>
              <a:ext uri="{FF2B5EF4-FFF2-40B4-BE49-F238E27FC236}">
                <a16:creationId xmlns:a16="http://schemas.microsoft.com/office/drawing/2014/main" id="{1B1BC5B1-B983-3140-9ED2-6E7F4BF5F33A}"/>
              </a:ext>
            </a:extLst>
          </p:cNvPr>
          <p:cNvSpPr txBox="1"/>
          <p:nvPr/>
        </p:nvSpPr>
        <p:spPr>
          <a:xfrm>
            <a:off x="7938755" y="2608568"/>
            <a:ext cx="514365" cy="276999"/>
          </a:xfrm>
          <a:prstGeom prst="rect">
            <a:avLst/>
          </a:prstGeom>
          <a:noFill/>
        </p:spPr>
        <p:txBody>
          <a:bodyPr wrap="square" rtlCol="0">
            <a:spAutoFit/>
          </a:bodyPr>
          <a:lstStyle/>
          <a:p>
            <a:pPr algn="ctr"/>
            <a:r>
              <a:rPr lang="en-GB" sz="1200" b="1" dirty="0">
                <a:solidFill>
                  <a:srgbClr val="5C5B5A"/>
                </a:solidFill>
                <a:latin typeface="Arial"/>
              </a:rPr>
              <a:t>36%</a:t>
            </a:r>
          </a:p>
        </p:txBody>
      </p:sp>
      <p:graphicFrame>
        <p:nvGraphicFramePr>
          <p:cNvPr id="22" name="Table 2">
            <a:extLst>
              <a:ext uri="{FF2B5EF4-FFF2-40B4-BE49-F238E27FC236}">
                <a16:creationId xmlns:a16="http://schemas.microsoft.com/office/drawing/2014/main" id="{137EC27B-DA04-4038-B347-E1A692DADE47}"/>
              </a:ext>
            </a:extLst>
          </p:cNvPr>
          <p:cNvGraphicFramePr>
            <a:graphicFrameLocks noGrp="1"/>
          </p:cNvGraphicFramePr>
          <p:nvPr>
            <p:extLst>
              <p:ext uri="{D42A27DB-BD31-4B8C-83A1-F6EECF244321}">
                <p14:modId xmlns:p14="http://schemas.microsoft.com/office/powerpoint/2010/main" val="3493597580"/>
              </p:ext>
            </p:extLst>
          </p:nvPr>
        </p:nvGraphicFramePr>
        <p:xfrm>
          <a:off x="8650665" y="2201458"/>
          <a:ext cx="3385638" cy="2124000"/>
        </p:xfrm>
        <a:graphic>
          <a:graphicData uri="http://schemas.openxmlformats.org/drawingml/2006/table">
            <a:tbl>
              <a:tblPr firstRow="1">
                <a:tableStyleId>{5C22544A-7EE6-4342-B048-85BDC9FD1C3A}</a:tableStyleId>
              </a:tblPr>
              <a:tblGrid>
                <a:gridCol w="1404000">
                  <a:extLst>
                    <a:ext uri="{9D8B030D-6E8A-4147-A177-3AD203B41FA5}">
                      <a16:colId xmlns:a16="http://schemas.microsoft.com/office/drawing/2014/main" val="53423877"/>
                    </a:ext>
                  </a:extLst>
                </a:gridCol>
                <a:gridCol w="990819">
                  <a:extLst>
                    <a:ext uri="{9D8B030D-6E8A-4147-A177-3AD203B41FA5}">
                      <a16:colId xmlns:a16="http://schemas.microsoft.com/office/drawing/2014/main" val="1982679651"/>
                    </a:ext>
                  </a:extLst>
                </a:gridCol>
                <a:gridCol w="990819">
                  <a:extLst>
                    <a:ext uri="{9D8B030D-6E8A-4147-A177-3AD203B41FA5}">
                      <a16:colId xmlns:a16="http://schemas.microsoft.com/office/drawing/2014/main" val="3549345334"/>
                    </a:ext>
                  </a:extLst>
                </a:gridCol>
              </a:tblGrid>
              <a:tr h="900000">
                <a:tc>
                  <a:txBody>
                    <a:bodyPr/>
                    <a:lstStyle/>
                    <a:p>
                      <a:pPr algn="ctr"/>
                      <a:endParaRPr lang="en-GB" sz="1600" b="0" kern="1200" dirty="0">
                        <a:solidFill>
                          <a:schemeClr val="lt1"/>
                        </a:solidFill>
                        <a:latin typeface="+mn-lt"/>
                        <a:ea typeface="+mn-ea"/>
                        <a:cs typeface="+mn-cs"/>
                      </a:endParaRPr>
                    </a:p>
                  </a:txBody>
                  <a:tcPr anchor="ctr">
                    <a:solidFill>
                      <a:schemeClr val="tx1">
                        <a:lumMod val="65000"/>
                        <a:lumOff val="35000"/>
                      </a:schemeClr>
                    </a:solidFill>
                  </a:tcPr>
                </a:tc>
                <a:tc>
                  <a:txBody>
                    <a:bodyPr/>
                    <a:lstStyle/>
                    <a:p>
                      <a:pPr algn="ctr"/>
                      <a:r>
                        <a:rPr lang="en-GB" sz="1200" b="0" dirty="0"/>
                        <a:t>GM Residents’ Survey (March ‘23)</a:t>
                      </a:r>
                    </a:p>
                  </a:txBody>
                  <a:tcPr anchor="ctr">
                    <a:solidFill>
                      <a:schemeClr val="tx1">
                        <a:lumMod val="65000"/>
                        <a:lumOff val="35000"/>
                      </a:schemeClr>
                    </a:solidFill>
                  </a:tcPr>
                </a:tc>
                <a:tc>
                  <a:txBody>
                    <a:bodyPr/>
                    <a:lstStyle/>
                    <a:p>
                      <a:pPr algn="ctr"/>
                      <a:r>
                        <a:rPr lang="en-GB" sz="1200" b="0" dirty="0"/>
                        <a:t>DCMS Community Life Survey (2021/22)</a:t>
                      </a:r>
                    </a:p>
                  </a:txBody>
                  <a:tcPr anchor="ctr">
                    <a:solidFill>
                      <a:schemeClr val="tx1">
                        <a:lumMod val="65000"/>
                        <a:lumOff val="35000"/>
                      </a:schemeClr>
                    </a:solidFill>
                  </a:tcPr>
                </a:tc>
                <a:extLst>
                  <a:ext uri="{0D108BD9-81ED-4DB2-BD59-A6C34878D82A}">
                    <a16:rowId xmlns:a16="http://schemas.microsoft.com/office/drawing/2014/main" val="1409428657"/>
                  </a:ext>
                </a:extLst>
              </a:tr>
              <a:tr h="1224000">
                <a:tc>
                  <a:txBody>
                    <a:bodyPr/>
                    <a:lstStyle/>
                    <a:p>
                      <a:pPr algn="r"/>
                      <a:r>
                        <a:rPr lang="en-GB" sz="1100" dirty="0"/>
                        <a:t>% who agree that their local area is a place where people from different backgrounds get on well together </a:t>
                      </a:r>
                    </a:p>
                  </a:txBody>
                  <a:tcPr anchor="ctr"/>
                </a:tc>
                <a:tc>
                  <a:txBody>
                    <a:bodyPr/>
                    <a:lstStyle/>
                    <a:p>
                      <a:pPr algn="ctr"/>
                      <a:r>
                        <a:rPr lang="en-GB" sz="1400" dirty="0"/>
                        <a:t>75%</a:t>
                      </a:r>
                    </a:p>
                  </a:txBody>
                  <a:tcPr anchor="ctr"/>
                </a:tc>
                <a:tc>
                  <a:txBody>
                    <a:bodyPr/>
                    <a:lstStyle/>
                    <a:p>
                      <a:pPr algn="ctr"/>
                      <a:r>
                        <a:rPr lang="en-GB" sz="1400" dirty="0"/>
                        <a:t>84%</a:t>
                      </a:r>
                    </a:p>
                  </a:txBody>
                  <a:tcPr anchor="ctr"/>
                </a:tc>
                <a:extLst>
                  <a:ext uri="{0D108BD9-81ED-4DB2-BD59-A6C34878D82A}">
                    <a16:rowId xmlns:a16="http://schemas.microsoft.com/office/drawing/2014/main" val="1954909866"/>
                  </a:ext>
                </a:extLst>
              </a:tr>
            </a:tbl>
          </a:graphicData>
        </a:graphic>
      </p:graphicFrame>
      <p:sp>
        <p:nvSpPr>
          <p:cNvPr id="2" name="Speech Bubble: Rectangle 1">
            <a:extLst>
              <a:ext uri="{FF2B5EF4-FFF2-40B4-BE49-F238E27FC236}">
                <a16:creationId xmlns:a16="http://schemas.microsoft.com/office/drawing/2014/main" id="{6DA9026D-EF11-3B0B-4058-013AC266952E}"/>
              </a:ext>
              <a:ext uri="{C183D7F6-B498-43B3-948B-1728B52AA6E4}">
                <adec:decorative xmlns:adec="http://schemas.microsoft.com/office/drawing/2017/decorative" val="0"/>
              </a:ext>
            </a:extLst>
          </p:cNvPr>
          <p:cNvSpPr/>
          <p:nvPr/>
        </p:nvSpPr>
        <p:spPr>
          <a:xfrm>
            <a:off x="9003437" y="4512478"/>
            <a:ext cx="2858374" cy="691110"/>
          </a:xfrm>
          <a:prstGeom prst="wedgeRectCallout">
            <a:avLst>
              <a:gd name="adj1" fmla="val -71311"/>
              <a:gd name="adj2" fmla="val -47778"/>
            </a:avLst>
          </a:prstGeom>
          <a:solidFill>
            <a:schemeClr val="bg1"/>
          </a:solidFill>
          <a:ln w="15875">
            <a:solidFill>
              <a:srgbClr val="00969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marR="0" lvl="0" algn="ctr" defTabSz="914400" rtl="0" eaLnBrk="1" fontAlgn="auto" latinLnBrk="0" hangingPunct="1">
              <a:lnSpc>
                <a:spcPct val="100000"/>
              </a:lnSpc>
              <a:spcBef>
                <a:spcPts val="0"/>
              </a:spcBef>
              <a:spcAft>
                <a:spcPts val="400"/>
              </a:spcAft>
              <a:buClrTx/>
              <a:buSzTx/>
              <a:tabLst/>
              <a:defRPr/>
            </a:pPr>
            <a:r>
              <a:rPr lang="en-GB" sz="1200" dirty="0">
                <a:solidFill>
                  <a:srgbClr val="5C5B5A"/>
                </a:solidFill>
                <a:latin typeface="Arial" panose="020B0604020202020204" pitchFamily="34" charset="0"/>
                <a:cs typeface="Arial" panose="020B0604020202020204" pitchFamily="34" charset="0"/>
              </a:rPr>
              <a:t>Respondents who have a disability are less likely to agree with all of the statements</a:t>
            </a:r>
          </a:p>
          <a:p>
            <a:pPr marL="171450" marR="0" lvl="0" indent="-171450" algn="ctr"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endParaRPr>
          </a:p>
          <a:p>
            <a:pPr marL="171450" marR="0" lvl="0" indent="-171450" algn="ctr"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endParaRPr>
          </a:p>
        </p:txBody>
      </p:sp>
      <p:sp>
        <p:nvSpPr>
          <p:cNvPr id="25" name="Footer Placeholder 4">
            <a:extLst>
              <a:ext uri="{FF2B5EF4-FFF2-40B4-BE49-F238E27FC236}">
                <a16:creationId xmlns:a16="http://schemas.microsoft.com/office/drawing/2014/main" id="{670832CC-9A38-4C83-A464-A40CFEF8D30A}"/>
              </a:ext>
            </a:extLst>
          </p:cNvPr>
          <p:cNvSpPr txBox="1">
            <a:spLocks/>
          </p:cNvSpPr>
          <p:nvPr/>
        </p:nvSpPr>
        <p:spPr>
          <a:xfrm>
            <a:off x="-18758" y="6389289"/>
            <a:ext cx="11808796" cy="508555"/>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GB" sz="1000" b="0" i="0" u="none" strike="noStrike" kern="1200" cap="none" spc="0" normalizeH="0" baseline="0" noProof="0" dirty="0">
                <a:ln>
                  <a:noFill/>
                </a:ln>
                <a:solidFill>
                  <a:schemeClr val="tx1">
                    <a:lumMod val="50000"/>
                    <a:lumOff val="50000"/>
                  </a:schemeClr>
                </a:solidFill>
                <a:effectLst/>
                <a:uLnTx/>
                <a:uFillTx/>
                <a:latin typeface="Arial"/>
                <a:ea typeface="+mn-ea"/>
                <a:cs typeface="Arial"/>
              </a:rPr>
              <a:t>LA6. To what extent do you agree or disagree with the following statements about your local area? </a:t>
            </a:r>
            <a:r>
              <a:rPr lang="en-GB" sz="1000" dirty="0">
                <a:solidFill>
                  <a:schemeClr val="tx1">
                    <a:lumMod val="50000"/>
                    <a:lumOff val="50000"/>
                  </a:schemeClr>
                </a:solidFill>
                <a:latin typeface="Arial"/>
                <a:cs typeface="Arial"/>
              </a:rPr>
              <a:t>Unweighted base: All respondents Survey 6, 1488 – 1716 (valid responses)</a:t>
            </a:r>
            <a:r>
              <a:rPr kumimoji="0" lang="en-GB" sz="1000" b="0" i="0" u="none" strike="noStrike" kern="1200" cap="none" spc="0" normalizeH="0" baseline="0" noProof="0" dirty="0">
                <a:ln>
                  <a:noFill/>
                </a:ln>
                <a:solidFill>
                  <a:schemeClr val="tx1">
                    <a:lumMod val="50000"/>
                    <a:lumOff val="50000"/>
                  </a:schemeClr>
                </a:solidFill>
                <a:effectLst/>
                <a:uLnTx/>
                <a:uFillTx/>
                <a:latin typeface="Arial"/>
                <a:ea typeface="+mn-ea"/>
                <a:cs typeface="Arial"/>
              </a:rPr>
              <a:t> Only valid responses shown </a:t>
            </a:r>
            <a:r>
              <a:rPr kumimoji="0" lang="en-GB" sz="1000" b="1" i="0" u="none" strike="noStrike" kern="1200" cap="none" spc="0" normalizeH="0" baseline="0" noProof="0" dirty="0">
                <a:ln>
                  <a:noFill/>
                </a:ln>
                <a:solidFill>
                  <a:schemeClr val="tx1">
                    <a:lumMod val="50000"/>
                    <a:lumOff val="50000"/>
                  </a:schemeClr>
                </a:solidFill>
                <a:effectLst/>
                <a:uLnTx/>
                <a:uFillTx/>
                <a:latin typeface="Arial"/>
                <a:ea typeface="+mn-ea"/>
                <a:cs typeface="Arial"/>
              </a:rPr>
              <a:t>*</a:t>
            </a:r>
            <a:r>
              <a:rPr kumimoji="0" lang="en-GB" sz="1000" b="0" i="0" u="none" strike="noStrike" kern="1200" cap="none" spc="0" normalizeH="0" baseline="0" noProof="0" dirty="0">
                <a:ln>
                  <a:noFill/>
                </a:ln>
                <a:solidFill>
                  <a:schemeClr val="tx1">
                    <a:lumMod val="50000"/>
                    <a:lumOff val="50000"/>
                  </a:schemeClr>
                </a:solidFill>
                <a:effectLst/>
                <a:uLnTx/>
                <a:uFillTx/>
                <a:latin typeface="Arial"/>
                <a:ea typeface="+mn-ea"/>
                <a:cs typeface="Arial"/>
              </a:rPr>
              <a:t>The codes ‘There are too few people in the local area’ and ‘People in this area are all of the same background’ have been removed from this chart for visual purposes, meaning chart doesn’t add up to 100%</a:t>
            </a:r>
            <a:endParaRPr lang="en-GB" sz="1000" b="0" i="1" u="none" strike="noStrike" kern="1200" cap="none" spc="0" normalizeH="0" baseline="0" noProof="0" dirty="0">
              <a:ln>
                <a:noFill/>
              </a:ln>
              <a:solidFill>
                <a:schemeClr val="tx1">
                  <a:lumMod val="50000"/>
                  <a:lumOff val="50000"/>
                </a:schemeClr>
              </a:solidFill>
              <a:effectLst/>
              <a:uLnTx/>
              <a:uFillTx/>
              <a:latin typeface="Arial"/>
              <a:cs typeface="Arial"/>
            </a:endParaRPr>
          </a:p>
        </p:txBody>
      </p:sp>
      <p:sp>
        <p:nvSpPr>
          <p:cNvPr id="40" name="Slide Number Placeholder 4">
            <a:extLst>
              <a:ext uri="{FF2B5EF4-FFF2-40B4-BE49-F238E27FC236}">
                <a16:creationId xmlns:a16="http://schemas.microsoft.com/office/drawing/2014/main" id="{BFDDA40A-C568-4D72-B229-0FA6A80D17A5}"/>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49348744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2DA983-7C25-45F4-B087-E006BF2978F9}"/>
              </a:ext>
            </a:extLst>
          </p:cNvPr>
          <p:cNvSpPr>
            <a:spLocks noGrp="1"/>
          </p:cNvSpPr>
          <p:nvPr>
            <p:ph type="title"/>
          </p:nvPr>
        </p:nvSpPr>
        <p:spPr>
          <a:xfrm>
            <a:off x="261334" y="161914"/>
            <a:ext cx="10515600" cy="307777"/>
          </a:xfrm>
          <a:noFill/>
        </p:spPr>
        <p:txBody>
          <a:bodyPr wrap="square" lIns="0" tIns="0" rIns="0" bIns="0" rtlCol="0">
            <a:spAutoFit/>
          </a:bodyPr>
          <a:lstStyle/>
          <a:p>
            <a:pPr>
              <a:lnSpc>
                <a:spcPct val="100000"/>
              </a:lnSpc>
              <a:spcBef>
                <a:spcPts val="0"/>
              </a:spcBef>
            </a:pPr>
            <a:r>
              <a:rPr lang="en-GB" sz="2000" b="1" dirty="0">
                <a:solidFill>
                  <a:srgbClr val="5C5B5A"/>
                </a:solidFill>
                <a:latin typeface="Arial"/>
                <a:ea typeface="+mn-ea"/>
                <a:cs typeface="+mn-cs"/>
              </a:rPr>
              <a:t>Summary: Neighbourhood and community </a:t>
            </a:r>
            <a:r>
              <a:rPr kumimoji="0" lang="en-GB" sz="2000" b="0" i="0" u="none" strike="noStrike" kern="1200" cap="none" spc="0" normalizeH="0" baseline="0" noProof="0" dirty="0">
                <a:ln>
                  <a:noFill/>
                </a:ln>
                <a:solidFill>
                  <a:srgbClr val="5C5B5A"/>
                </a:solidFill>
                <a:effectLst/>
                <a:uLnTx/>
                <a:uFillTx/>
                <a:latin typeface="Arial"/>
                <a:ea typeface="+mn-ea"/>
                <a:cs typeface="+mn-cs"/>
              </a:rPr>
              <a:t>(part 2)</a:t>
            </a:r>
            <a:endParaRPr lang="en-GB" sz="2000" b="1" dirty="0">
              <a:solidFill>
                <a:srgbClr val="5C5B5A"/>
              </a:solidFill>
              <a:latin typeface="Arial"/>
              <a:ea typeface="+mn-ea"/>
              <a:cs typeface="+mn-cs"/>
            </a:endParaRPr>
          </a:p>
        </p:txBody>
      </p:sp>
      <p:sp>
        <p:nvSpPr>
          <p:cNvPr id="3" name="TextBox 2">
            <a:extLst>
              <a:ext uri="{FF2B5EF4-FFF2-40B4-BE49-F238E27FC236}">
                <a16:creationId xmlns:a16="http://schemas.microsoft.com/office/drawing/2014/main" id="{420A24BF-D3F1-3739-AF7C-E183F3FAB699}"/>
              </a:ext>
            </a:extLst>
          </p:cNvPr>
          <p:cNvSpPr txBox="1"/>
          <p:nvPr/>
        </p:nvSpPr>
        <p:spPr>
          <a:xfrm>
            <a:off x="353635" y="1191175"/>
            <a:ext cx="11484730" cy="323165"/>
          </a:xfrm>
          <a:prstGeom prst="rect">
            <a:avLst/>
          </a:prstGeom>
          <a:noFill/>
        </p:spPr>
        <p:txBody>
          <a:bodyPr wrap="square" rtlCol="0">
            <a:spAutoFit/>
          </a:bodyPr>
          <a:lstStyle/>
          <a:p>
            <a:pPr algn="ctr"/>
            <a:r>
              <a:rPr lang="en-GB" sz="1500" b="1" dirty="0">
                <a:solidFill>
                  <a:srgbClr val="5C5B5A"/>
                </a:solidFill>
                <a:latin typeface="Arial"/>
              </a:rPr>
              <a:t>Those who are disabled are significantly less likely to agree with a number of statements relating to their local area...</a:t>
            </a:r>
          </a:p>
        </p:txBody>
      </p:sp>
      <p:graphicFrame>
        <p:nvGraphicFramePr>
          <p:cNvPr id="10" name="Chart 9" descr="Bar chart showing agreement with statements about their local area compared to disabled residents. 75% agree their local area is a place where people from different backgrounds get on well together. 71% say their local area is a place where people look out for each other. ">
            <a:extLst>
              <a:ext uri="{FF2B5EF4-FFF2-40B4-BE49-F238E27FC236}">
                <a16:creationId xmlns:a16="http://schemas.microsoft.com/office/drawing/2014/main" id="{E89470C3-29C9-70EE-C1B6-546B8E49D8BA}"/>
              </a:ext>
            </a:extLst>
          </p:cNvPr>
          <p:cNvGraphicFramePr/>
          <p:nvPr>
            <p:extLst>
              <p:ext uri="{D42A27DB-BD31-4B8C-83A1-F6EECF244321}">
                <p14:modId xmlns:p14="http://schemas.microsoft.com/office/powerpoint/2010/main" val="1954536828"/>
              </p:ext>
            </p:extLst>
          </p:nvPr>
        </p:nvGraphicFramePr>
        <p:xfrm>
          <a:off x="1965731" y="1426044"/>
          <a:ext cx="8260538" cy="4628161"/>
        </p:xfrm>
        <a:graphic>
          <a:graphicData uri="http://schemas.openxmlformats.org/drawingml/2006/chart">
            <c:chart xmlns:c="http://schemas.openxmlformats.org/drawingml/2006/chart" xmlns:r="http://schemas.openxmlformats.org/officeDocument/2006/relationships" r:id="rId3"/>
          </a:graphicData>
        </a:graphic>
      </p:graphicFrame>
      <p:sp>
        <p:nvSpPr>
          <p:cNvPr id="2" name="Arrow: Down 1">
            <a:extLst>
              <a:ext uri="{FF2B5EF4-FFF2-40B4-BE49-F238E27FC236}">
                <a16:creationId xmlns:a16="http://schemas.microsoft.com/office/drawing/2014/main" id="{C8BBDCE3-7344-BB9D-4F28-FB9921F6967A}"/>
              </a:ext>
              <a:ext uri="{C183D7F6-B498-43B3-948B-1728B52AA6E4}">
                <adec:decorative xmlns:adec="http://schemas.microsoft.com/office/drawing/2017/decorative" val="1"/>
              </a:ext>
            </a:extLst>
          </p:cNvPr>
          <p:cNvSpPr/>
          <p:nvPr/>
        </p:nvSpPr>
        <p:spPr>
          <a:xfrm>
            <a:off x="2342150" y="2673663"/>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4" name="Arrow: Down 23">
            <a:extLst>
              <a:ext uri="{FF2B5EF4-FFF2-40B4-BE49-F238E27FC236}">
                <a16:creationId xmlns:a16="http://schemas.microsoft.com/office/drawing/2014/main" id="{30D33092-7834-0453-CE01-B951CD8899A1}"/>
              </a:ext>
              <a:ext uri="{C183D7F6-B498-43B3-948B-1728B52AA6E4}">
                <adec:decorative xmlns:adec="http://schemas.microsoft.com/office/drawing/2017/decorative" val="1"/>
              </a:ext>
            </a:extLst>
          </p:cNvPr>
          <p:cNvSpPr/>
          <p:nvPr/>
        </p:nvSpPr>
        <p:spPr>
          <a:xfrm>
            <a:off x="3505601" y="2673036"/>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4" name="Arrow: Down 13">
            <a:extLst>
              <a:ext uri="{FF2B5EF4-FFF2-40B4-BE49-F238E27FC236}">
                <a16:creationId xmlns:a16="http://schemas.microsoft.com/office/drawing/2014/main" id="{61961FD9-E2C5-9D15-0CE1-3F4BFA72DD56}"/>
              </a:ext>
              <a:ext uri="{C183D7F6-B498-43B3-948B-1728B52AA6E4}">
                <adec:decorative xmlns:adec="http://schemas.microsoft.com/office/drawing/2017/decorative" val="1"/>
              </a:ext>
            </a:extLst>
          </p:cNvPr>
          <p:cNvSpPr/>
          <p:nvPr/>
        </p:nvSpPr>
        <p:spPr>
          <a:xfrm>
            <a:off x="4704604" y="2749020"/>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5" name="Arrow: Down 14">
            <a:extLst>
              <a:ext uri="{FF2B5EF4-FFF2-40B4-BE49-F238E27FC236}">
                <a16:creationId xmlns:a16="http://schemas.microsoft.com/office/drawing/2014/main" id="{60EB67AF-BBD8-6D9C-9DDA-73E37F8AAD94}"/>
              </a:ext>
              <a:ext uri="{C183D7F6-B498-43B3-948B-1728B52AA6E4}">
                <adec:decorative xmlns:adec="http://schemas.microsoft.com/office/drawing/2017/decorative" val="1"/>
              </a:ext>
            </a:extLst>
          </p:cNvPr>
          <p:cNvSpPr/>
          <p:nvPr/>
        </p:nvSpPr>
        <p:spPr>
          <a:xfrm>
            <a:off x="5868055" y="2772526"/>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0" name="Arrow: Down 19">
            <a:extLst>
              <a:ext uri="{FF2B5EF4-FFF2-40B4-BE49-F238E27FC236}">
                <a16:creationId xmlns:a16="http://schemas.microsoft.com/office/drawing/2014/main" id="{E8C05D99-0546-9B14-FDDD-5D3171E312B3}"/>
              </a:ext>
              <a:ext uri="{C183D7F6-B498-43B3-948B-1728B52AA6E4}">
                <adec:decorative xmlns:adec="http://schemas.microsoft.com/office/drawing/2017/decorative" val="1"/>
              </a:ext>
            </a:extLst>
          </p:cNvPr>
          <p:cNvSpPr/>
          <p:nvPr/>
        </p:nvSpPr>
        <p:spPr>
          <a:xfrm>
            <a:off x="7021154" y="3002532"/>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3" name="Arrow: Down 22">
            <a:extLst>
              <a:ext uri="{FF2B5EF4-FFF2-40B4-BE49-F238E27FC236}">
                <a16:creationId xmlns:a16="http://schemas.microsoft.com/office/drawing/2014/main" id="{C0E4DA36-9F3E-9C82-D44E-23799FAADCFE}"/>
              </a:ext>
              <a:ext uri="{C183D7F6-B498-43B3-948B-1728B52AA6E4}">
                <adec:decorative xmlns:adec="http://schemas.microsoft.com/office/drawing/2017/decorative" val="1"/>
              </a:ext>
            </a:extLst>
          </p:cNvPr>
          <p:cNvSpPr/>
          <p:nvPr/>
        </p:nvSpPr>
        <p:spPr>
          <a:xfrm>
            <a:off x="9359035" y="3588879"/>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6" name="Arrow: Down 25">
            <a:extLst>
              <a:ext uri="{FF2B5EF4-FFF2-40B4-BE49-F238E27FC236}">
                <a16:creationId xmlns:a16="http://schemas.microsoft.com/office/drawing/2014/main" id="{5BC57053-7584-EBF7-3558-3FFBB52E0334}"/>
              </a:ext>
              <a:ext uri="{C183D7F6-B498-43B3-948B-1728B52AA6E4}">
                <adec:decorative xmlns:adec="http://schemas.microsoft.com/office/drawing/2017/decorative" val="1"/>
              </a:ext>
            </a:extLst>
          </p:cNvPr>
          <p:cNvSpPr/>
          <p:nvPr/>
        </p:nvSpPr>
        <p:spPr>
          <a:xfrm>
            <a:off x="10399742" y="6014863"/>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7" name="TextBox 26">
            <a:extLst>
              <a:ext uri="{FF2B5EF4-FFF2-40B4-BE49-F238E27FC236}">
                <a16:creationId xmlns:a16="http://schemas.microsoft.com/office/drawing/2014/main" id="{A113D56B-EBA1-3F79-D724-5B2C83CEFED6}"/>
              </a:ext>
            </a:extLst>
          </p:cNvPr>
          <p:cNvSpPr txBox="1"/>
          <p:nvPr/>
        </p:nvSpPr>
        <p:spPr>
          <a:xfrm>
            <a:off x="10559133" y="5889901"/>
            <a:ext cx="1570856" cy="430887"/>
          </a:xfrm>
          <a:prstGeom prst="rect">
            <a:avLst/>
          </a:prstGeom>
          <a:noFill/>
        </p:spPr>
        <p:txBody>
          <a:bodyPr wrap="square" rtlCol="0">
            <a:spAutoFit/>
          </a:bodyPr>
          <a:lstStyle/>
          <a:p>
            <a:r>
              <a:rPr lang="en-GB" sz="1100"/>
              <a:t>Significantly lower than the GM average</a:t>
            </a:r>
          </a:p>
        </p:txBody>
      </p:sp>
      <p:sp>
        <p:nvSpPr>
          <p:cNvPr id="25" name="Footer Placeholder 4">
            <a:extLst>
              <a:ext uri="{FF2B5EF4-FFF2-40B4-BE49-F238E27FC236}">
                <a16:creationId xmlns:a16="http://schemas.microsoft.com/office/drawing/2014/main" id="{670832CC-9A38-4C83-A464-A40CFEF8D30A}"/>
              </a:ext>
            </a:extLst>
          </p:cNvPr>
          <p:cNvSpPr txBox="1">
            <a:spLocks/>
          </p:cNvSpPr>
          <p:nvPr/>
        </p:nvSpPr>
        <p:spPr>
          <a:xfrm>
            <a:off x="391549" y="6342397"/>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LA6. To what extent do you agree or disagree with the following statements about your local area? </a:t>
            </a:r>
            <a:r>
              <a:rPr lang="en-GB" sz="1000" dirty="0">
                <a:solidFill>
                  <a:srgbClr val="FFFFFF">
                    <a:lumMod val="50000"/>
                  </a:srgbClr>
                </a:solidFill>
                <a:latin typeface="Arial"/>
                <a:cs typeface="Arial" panose="020B0604020202020204" pitchFamily="34" charset="0"/>
              </a:rPr>
              <a:t>Unweighted base: All respondents Survey 6, 1767. Those with a disability, 388. (Valid responses)</a:t>
            </a: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 Only valid responses shown </a:t>
            </a:r>
            <a:endParaRPr kumimoji="0" lang="en-GB" sz="1000" b="0" i="1" u="none" strike="noStrike" kern="1200" cap="none" spc="0" normalizeH="0" baseline="0" noProof="0" dirty="0">
              <a:ln>
                <a:noFill/>
              </a:ln>
              <a:solidFill>
                <a:srgbClr val="0039A6"/>
              </a:solidFill>
              <a:effectLst/>
              <a:uLnTx/>
              <a:uFillTx/>
              <a:latin typeface="Arial"/>
              <a:ea typeface="+mn-ea"/>
              <a:cs typeface="Arial" panose="020B0604020202020204" pitchFamily="34" charset="0"/>
            </a:endParaRPr>
          </a:p>
        </p:txBody>
      </p:sp>
      <p:sp>
        <p:nvSpPr>
          <p:cNvPr id="40" name="Slide Number Placeholder 4">
            <a:extLst>
              <a:ext uri="{FF2B5EF4-FFF2-40B4-BE49-F238E27FC236}">
                <a16:creationId xmlns:a16="http://schemas.microsoft.com/office/drawing/2014/main" id="{BFDDA40A-C568-4D72-B229-0FA6A80D17A5}"/>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33114692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3">
            <a:extLst>
              <a:ext uri="{FF2B5EF4-FFF2-40B4-BE49-F238E27FC236}">
                <a16:creationId xmlns:a16="http://schemas.microsoft.com/office/drawing/2014/main" id="{698EA8F4-5671-5847-98D3-026A985862D0}"/>
              </a:ext>
            </a:extLst>
          </p:cNvPr>
          <p:cNvSpPr txBox="1">
            <a:spLocks noGrp="1"/>
          </p:cNvSpPr>
          <p:nvPr>
            <p:ph type="title" idx="4294967295"/>
          </p:nvPr>
        </p:nvSpPr>
        <p:spPr>
          <a:xfrm>
            <a:off x="261334" y="161914"/>
            <a:ext cx="10515600" cy="307777"/>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5C5B5A"/>
                </a:solidFill>
                <a:effectLst/>
                <a:uLnTx/>
                <a:uFillTx/>
                <a:latin typeface="Arial"/>
                <a:ea typeface="+mn-ea"/>
                <a:cs typeface="+mn-cs"/>
              </a:rPr>
              <a:t>Summary: Your local services</a:t>
            </a:r>
          </a:p>
        </p:txBody>
      </p:sp>
      <p:sp>
        <p:nvSpPr>
          <p:cNvPr id="18" name="TextBox 17">
            <a:extLst>
              <a:ext uri="{FF2B5EF4-FFF2-40B4-BE49-F238E27FC236}">
                <a16:creationId xmlns:a16="http://schemas.microsoft.com/office/drawing/2014/main" id="{BC750069-C2D3-A72E-E5FF-ED8884158649}"/>
              </a:ext>
            </a:extLst>
          </p:cNvPr>
          <p:cNvSpPr txBox="1"/>
          <p:nvPr/>
        </p:nvSpPr>
        <p:spPr>
          <a:xfrm>
            <a:off x="1192924" y="909331"/>
            <a:ext cx="9806151" cy="1015663"/>
          </a:xfrm>
          <a:prstGeom prst="rect">
            <a:avLst/>
          </a:prstGeom>
          <a:noFill/>
        </p:spPr>
        <p:txBody>
          <a:bodyPr wrap="square" rtlCol="0">
            <a:spAutoFit/>
          </a:bodyPr>
          <a:lstStyle/>
          <a:p>
            <a:pPr algn="ctr"/>
            <a:r>
              <a:rPr lang="en-GB" sz="1500" b="1" dirty="0">
                <a:solidFill>
                  <a:srgbClr val="5C5B5A"/>
                </a:solidFill>
                <a:latin typeface="Arial"/>
              </a:rPr>
              <a:t>7 in 10 (72%) are satisfied with the parks and other green spaces in their area, and 2 in 3 (64%) are satisfied with the local services and amenities. Over half (55%) are satisfied with their nearest town centre. Satisfaction levels are lower in respect of cultural facilities, though this is driven principally by more respondents being neither satisfied or dissatisfied, rather than actually dissatisfied.</a:t>
            </a:r>
          </a:p>
        </p:txBody>
      </p:sp>
      <p:graphicFrame>
        <p:nvGraphicFramePr>
          <p:cNvPr id="4" name="Chart 3" descr="Stacked bar chart showing satisfaction with local services. 72% are satisfied with the parks and other green spaces in their area. 64% are satisfied with the local services and amenities. 55% with their nearest town centre and 42% with cultural facilities in their local area. ">
            <a:extLst>
              <a:ext uri="{FF2B5EF4-FFF2-40B4-BE49-F238E27FC236}">
                <a16:creationId xmlns:a16="http://schemas.microsoft.com/office/drawing/2014/main" id="{5C15CF79-5723-7F96-FF7B-4B6BAA71F806}"/>
              </a:ext>
            </a:extLst>
          </p:cNvPr>
          <p:cNvGraphicFramePr/>
          <p:nvPr>
            <p:extLst>
              <p:ext uri="{D42A27DB-BD31-4B8C-83A1-F6EECF244321}">
                <p14:modId xmlns:p14="http://schemas.microsoft.com/office/powerpoint/2010/main" val="1079122004"/>
              </p:ext>
            </p:extLst>
          </p:nvPr>
        </p:nvGraphicFramePr>
        <p:xfrm>
          <a:off x="123826" y="1875448"/>
          <a:ext cx="11858624" cy="4276570"/>
        </p:xfrm>
        <a:graphic>
          <a:graphicData uri="http://schemas.openxmlformats.org/drawingml/2006/chart">
            <c:chart xmlns:c="http://schemas.openxmlformats.org/drawingml/2006/chart" xmlns:r="http://schemas.openxmlformats.org/officeDocument/2006/relationships" r:id="rId2"/>
          </a:graphicData>
        </a:graphic>
      </p:graphicFrame>
      <p:sp>
        <p:nvSpPr>
          <p:cNvPr id="14" name="Right Brace 13">
            <a:extLst>
              <a:ext uri="{FF2B5EF4-FFF2-40B4-BE49-F238E27FC236}">
                <a16:creationId xmlns:a16="http://schemas.microsoft.com/office/drawing/2014/main" id="{8C100656-6B83-4BD3-91E2-6779E622AEC0}"/>
              </a:ext>
              <a:ext uri="{C183D7F6-B498-43B3-948B-1728B52AA6E4}">
                <adec:decorative xmlns:adec="http://schemas.microsoft.com/office/drawing/2017/decorative" val="1"/>
              </a:ext>
            </a:extLst>
          </p:cNvPr>
          <p:cNvSpPr/>
          <p:nvPr/>
        </p:nvSpPr>
        <p:spPr>
          <a:xfrm>
            <a:off x="3795765" y="2024429"/>
            <a:ext cx="215616" cy="2239326"/>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 name="TextBox 14">
            <a:extLst>
              <a:ext uri="{FF2B5EF4-FFF2-40B4-BE49-F238E27FC236}">
                <a16:creationId xmlns:a16="http://schemas.microsoft.com/office/drawing/2014/main" id="{710E3A62-2DAC-4574-801B-D2DDBD6EE024}"/>
              </a:ext>
            </a:extLst>
          </p:cNvPr>
          <p:cNvSpPr txBox="1"/>
          <p:nvPr/>
        </p:nvSpPr>
        <p:spPr>
          <a:xfrm>
            <a:off x="4019160" y="2990203"/>
            <a:ext cx="603706" cy="307777"/>
          </a:xfrm>
          <a:prstGeom prst="rect">
            <a:avLst/>
          </a:prstGeom>
          <a:noFill/>
        </p:spPr>
        <p:txBody>
          <a:bodyPr wrap="square" rtlCol="0">
            <a:spAutoFit/>
          </a:bodyPr>
          <a:lstStyle/>
          <a:p>
            <a:pPr algn="ctr"/>
            <a:r>
              <a:rPr lang="en-GB" sz="1400" b="1">
                <a:solidFill>
                  <a:srgbClr val="5C5B5A"/>
                </a:solidFill>
                <a:latin typeface="Arial"/>
              </a:rPr>
              <a:t>72%</a:t>
            </a:r>
          </a:p>
        </p:txBody>
      </p:sp>
      <p:sp>
        <p:nvSpPr>
          <p:cNvPr id="5" name="Right Brace 4">
            <a:extLst>
              <a:ext uri="{FF2B5EF4-FFF2-40B4-BE49-F238E27FC236}">
                <a16:creationId xmlns:a16="http://schemas.microsoft.com/office/drawing/2014/main" id="{75C254DC-6D37-7F9D-3066-3F6153890DFC}"/>
              </a:ext>
              <a:ext uri="{C183D7F6-B498-43B3-948B-1728B52AA6E4}">
                <adec:decorative xmlns:adec="http://schemas.microsoft.com/office/drawing/2017/decorative" val="1"/>
              </a:ext>
            </a:extLst>
          </p:cNvPr>
          <p:cNvSpPr/>
          <p:nvPr/>
        </p:nvSpPr>
        <p:spPr>
          <a:xfrm>
            <a:off x="6245319" y="2024029"/>
            <a:ext cx="215615" cy="2015990"/>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 name="TextBox 5">
            <a:extLst>
              <a:ext uri="{FF2B5EF4-FFF2-40B4-BE49-F238E27FC236}">
                <a16:creationId xmlns:a16="http://schemas.microsoft.com/office/drawing/2014/main" id="{04588B59-4732-E5BE-6E1B-C8E937800E62}"/>
              </a:ext>
            </a:extLst>
          </p:cNvPr>
          <p:cNvSpPr txBox="1"/>
          <p:nvPr/>
        </p:nvSpPr>
        <p:spPr>
          <a:xfrm>
            <a:off x="6460934" y="2878923"/>
            <a:ext cx="707135" cy="307777"/>
          </a:xfrm>
          <a:prstGeom prst="rect">
            <a:avLst/>
          </a:prstGeom>
          <a:noFill/>
        </p:spPr>
        <p:txBody>
          <a:bodyPr wrap="square" rtlCol="0">
            <a:spAutoFit/>
          </a:bodyPr>
          <a:lstStyle/>
          <a:p>
            <a:pPr algn="ctr"/>
            <a:r>
              <a:rPr lang="en-GB" sz="1400" b="1">
                <a:solidFill>
                  <a:srgbClr val="5C5B5A"/>
                </a:solidFill>
                <a:latin typeface="Arial"/>
              </a:rPr>
              <a:t>64%</a:t>
            </a:r>
          </a:p>
        </p:txBody>
      </p:sp>
      <p:sp>
        <p:nvSpPr>
          <p:cNvPr id="7" name="Right Brace 6">
            <a:extLst>
              <a:ext uri="{FF2B5EF4-FFF2-40B4-BE49-F238E27FC236}">
                <a16:creationId xmlns:a16="http://schemas.microsoft.com/office/drawing/2014/main" id="{CB7BA24B-6402-9AB7-1774-19D752D2E27A}"/>
              </a:ext>
              <a:ext uri="{C183D7F6-B498-43B3-948B-1728B52AA6E4}">
                <adec:decorative xmlns:adec="http://schemas.microsoft.com/office/drawing/2017/decorative" val="1"/>
              </a:ext>
            </a:extLst>
          </p:cNvPr>
          <p:cNvSpPr/>
          <p:nvPr/>
        </p:nvSpPr>
        <p:spPr>
          <a:xfrm>
            <a:off x="8680420" y="2051040"/>
            <a:ext cx="215615" cy="1692285"/>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 name="TextBox 9">
            <a:extLst>
              <a:ext uri="{FF2B5EF4-FFF2-40B4-BE49-F238E27FC236}">
                <a16:creationId xmlns:a16="http://schemas.microsoft.com/office/drawing/2014/main" id="{69DC8AE0-32FD-6D1B-4E58-2C469F680498}"/>
              </a:ext>
            </a:extLst>
          </p:cNvPr>
          <p:cNvSpPr txBox="1"/>
          <p:nvPr/>
        </p:nvSpPr>
        <p:spPr>
          <a:xfrm>
            <a:off x="8839837" y="2754907"/>
            <a:ext cx="659321" cy="307777"/>
          </a:xfrm>
          <a:prstGeom prst="rect">
            <a:avLst/>
          </a:prstGeom>
          <a:noFill/>
        </p:spPr>
        <p:txBody>
          <a:bodyPr wrap="square" rtlCol="0">
            <a:spAutoFit/>
          </a:bodyPr>
          <a:lstStyle/>
          <a:p>
            <a:pPr algn="ctr"/>
            <a:r>
              <a:rPr lang="en-GB" sz="1400" b="1">
                <a:solidFill>
                  <a:srgbClr val="5C5B5A"/>
                </a:solidFill>
                <a:latin typeface="Arial"/>
              </a:rPr>
              <a:t>55%</a:t>
            </a:r>
          </a:p>
        </p:txBody>
      </p:sp>
      <p:sp>
        <p:nvSpPr>
          <p:cNvPr id="9" name="Right Brace 8">
            <a:extLst>
              <a:ext uri="{FF2B5EF4-FFF2-40B4-BE49-F238E27FC236}">
                <a16:creationId xmlns:a16="http://schemas.microsoft.com/office/drawing/2014/main" id="{E7210515-2F47-1E18-A3F1-DBC546BA9D9D}"/>
              </a:ext>
              <a:ext uri="{C183D7F6-B498-43B3-948B-1728B52AA6E4}">
                <adec:decorative xmlns:adec="http://schemas.microsoft.com/office/drawing/2017/decorative" val="1"/>
              </a:ext>
            </a:extLst>
          </p:cNvPr>
          <p:cNvSpPr/>
          <p:nvPr/>
        </p:nvSpPr>
        <p:spPr>
          <a:xfrm>
            <a:off x="11101768" y="2019139"/>
            <a:ext cx="215615" cy="1319314"/>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 name="TextBox 7">
            <a:extLst>
              <a:ext uri="{FF2B5EF4-FFF2-40B4-BE49-F238E27FC236}">
                <a16:creationId xmlns:a16="http://schemas.microsoft.com/office/drawing/2014/main" id="{C712FE18-06E0-9BF7-6422-9957D1388AE3}"/>
              </a:ext>
            </a:extLst>
          </p:cNvPr>
          <p:cNvSpPr txBox="1"/>
          <p:nvPr/>
        </p:nvSpPr>
        <p:spPr>
          <a:xfrm>
            <a:off x="11319613" y="2524907"/>
            <a:ext cx="734813" cy="307777"/>
          </a:xfrm>
          <a:prstGeom prst="rect">
            <a:avLst/>
          </a:prstGeom>
          <a:noFill/>
        </p:spPr>
        <p:txBody>
          <a:bodyPr wrap="square" rtlCol="0">
            <a:spAutoFit/>
          </a:bodyPr>
          <a:lstStyle/>
          <a:p>
            <a:pPr algn="ctr"/>
            <a:r>
              <a:rPr lang="en-GB" sz="1400" b="1">
                <a:solidFill>
                  <a:srgbClr val="5C5B5A"/>
                </a:solidFill>
                <a:latin typeface="Arial"/>
              </a:rPr>
              <a:t>42%</a:t>
            </a:r>
          </a:p>
        </p:txBody>
      </p:sp>
      <p:sp>
        <p:nvSpPr>
          <p:cNvPr id="13" name="Footer Placeholder 4">
            <a:extLst>
              <a:ext uri="{FF2B5EF4-FFF2-40B4-BE49-F238E27FC236}">
                <a16:creationId xmlns:a16="http://schemas.microsoft.com/office/drawing/2014/main" id="{0B47C60C-AC66-2446-F95E-A802AD1ECB15}"/>
              </a:ext>
            </a:extLst>
          </p:cNvPr>
          <p:cNvSpPr txBox="1">
            <a:spLocks/>
          </p:cNvSpPr>
          <p:nvPr/>
        </p:nvSpPr>
        <p:spPr>
          <a:xfrm>
            <a:off x="391549" y="6370972"/>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LA4. Generally, how satisfied or dissatisfied are you with…?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rgbClr val="FFFFFF">
                    <a:lumMod val="50000"/>
                  </a:srgbClr>
                </a:solidFill>
                <a:latin typeface="Arial"/>
                <a:cs typeface="Arial" panose="020B0604020202020204" pitchFamily="34" charset="0"/>
              </a:rPr>
              <a:t>Unweighted base: All respondents Survey 6, 1767</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a:t>
            </a:r>
            <a:endParaRPr kumimoji="0" lang="en-GB" sz="10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316044081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32836-66C5-E5E1-AD36-8DF7C23C9ADD}"/>
              </a:ext>
            </a:extLst>
          </p:cNvPr>
          <p:cNvSpPr>
            <a:spLocks noGrp="1"/>
          </p:cNvSpPr>
          <p:nvPr>
            <p:ph type="title"/>
          </p:nvPr>
        </p:nvSpPr>
        <p:spPr>
          <a:xfrm>
            <a:off x="601200" y="1411200"/>
            <a:ext cx="5495023" cy="1858918"/>
          </a:xfrm>
        </p:spPr>
        <p:txBody>
          <a:bodyPr>
            <a:normAutofit/>
          </a:bodyPr>
          <a:lstStyle/>
          <a:p>
            <a:r>
              <a:rPr lang="en-GB"/>
              <a:t>Detailed findings:</a:t>
            </a:r>
            <a:br>
              <a:rPr lang="en-GB"/>
            </a:br>
            <a:r>
              <a:rPr lang="en-GB"/>
              <a:t>Your local area</a:t>
            </a:r>
          </a:p>
        </p:txBody>
      </p:sp>
    </p:spTree>
    <p:extLst>
      <p:ext uri="{BB962C8B-B14F-4D97-AF65-F5344CB8AC3E}">
        <p14:creationId xmlns:p14="http://schemas.microsoft.com/office/powerpoint/2010/main" val="122391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4">
            <a:extLst>
              <a:ext uri="{FF2B5EF4-FFF2-40B4-BE49-F238E27FC236}">
                <a16:creationId xmlns:a16="http://schemas.microsoft.com/office/drawing/2014/main" id="{EC21D1C2-0CD4-B226-7947-A2BEAAAC9B7B}"/>
              </a:ext>
            </a:extLst>
          </p:cNvPr>
          <p:cNvSpPr txBox="1">
            <a:spLocks noGrp="1"/>
          </p:cNvSpPr>
          <p:nvPr>
            <p:ph type="title" idx="4294967295"/>
          </p:nvPr>
        </p:nvSpPr>
        <p:spPr>
          <a:xfrm>
            <a:off x="586799" y="225693"/>
            <a:ext cx="11017824" cy="92662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rgbClr val="5C5B5A"/>
                </a:solidFill>
                <a:effectLst/>
                <a:uLnTx/>
                <a:uFillTx/>
                <a:latin typeface="Arial" panose="020B0604020202020204"/>
                <a:ea typeface="+mj-ea"/>
                <a:cs typeface="+mj-cs"/>
              </a:rPr>
              <a:t>Sample</a:t>
            </a:r>
          </a:p>
        </p:txBody>
      </p:sp>
      <p:sp>
        <p:nvSpPr>
          <p:cNvPr id="3" name="Text Placeholder 7">
            <a:extLst>
              <a:ext uri="{FF2B5EF4-FFF2-40B4-BE49-F238E27FC236}">
                <a16:creationId xmlns:a16="http://schemas.microsoft.com/office/drawing/2014/main" id="{C33AD3FC-339E-9D60-A2A8-DFAF35E1C852}"/>
              </a:ext>
            </a:extLst>
          </p:cNvPr>
          <p:cNvSpPr txBox="1">
            <a:spLocks/>
          </p:cNvSpPr>
          <p:nvPr/>
        </p:nvSpPr>
        <p:spPr>
          <a:xfrm>
            <a:off x="403914" y="657115"/>
            <a:ext cx="5780316" cy="546651"/>
          </a:xfrm>
          <a:prstGeom prst="rect">
            <a:avLst/>
          </a:prstGeom>
          <a:solidFill>
            <a:schemeClr val="tx1">
              <a:lumMod val="65000"/>
              <a:lumOff val="35000"/>
            </a:schemeClr>
          </a:solidFill>
          <a:ln>
            <a:solidFill>
              <a:schemeClr val="tx1">
                <a:lumMod val="65000"/>
                <a:lumOff val="35000"/>
              </a:schemeClr>
            </a:solidFill>
          </a:ln>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sz="1400">
                <a:latin typeface="Arial" panose="020B0604020202020204" pitchFamily="34" charset="0"/>
                <a:cs typeface="Arial" panose="020B0604020202020204" pitchFamily="34" charset="0"/>
              </a:rPr>
              <a:t>Sample information</a:t>
            </a:r>
          </a:p>
        </p:txBody>
      </p:sp>
      <p:graphicFrame>
        <p:nvGraphicFramePr>
          <p:cNvPr id="4" name="Table 8">
            <a:extLst>
              <a:ext uri="{FF2B5EF4-FFF2-40B4-BE49-F238E27FC236}">
                <a16:creationId xmlns:a16="http://schemas.microsoft.com/office/drawing/2014/main" id="{E80E7816-C258-D4E7-B6EA-A56FB98B955D}"/>
              </a:ext>
            </a:extLst>
          </p:cNvPr>
          <p:cNvGraphicFramePr>
            <a:graphicFrameLocks noGrp="1"/>
          </p:cNvGraphicFramePr>
          <p:nvPr>
            <p:extLst>
              <p:ext uri="{D42A27DB-BD31-4B8C-83A1-F6EECF244321}">
                <p14:modId xmlns:p14="http://schemas.microsoft.com/office/powerpoint/2010/main" val="3080683391"/>
              </p:ext>
            </p:extLst>
          </p:nvPr>
        </p:nvGraphicFramePr>
        <p:xfrm>
          <a:off x="426082" y="1374319"/>
          <a:ext cx="5758148" cy="3460959"/>
        </p:xfrm>
        <a:graphic>
          <a:graphicData uri="http://schemas.openxmlformats.org/drawingml/2006/table">
            <a:tbl>
              <a:tblPr firstRow="1" bandRow="1">
                <a:tableStyleId>{D7AC3CCA-C797-4891-BE02-D94E43425B78}</a:tableStyleId>
              </a:tblPr>
              <a:tblGrid>
                <a:gridCol w="1110746">
                  <a:extLst>
                    <a:ext uri="{9D8B030D-6E8A-4147-A177-3AD203B41FA5}">
                      <a16:colId xmlns:a16="http://schemas.microsoft.com/office/drawing/2014/main" val="2475330351"/>
                    </a:ext>
                  </a:extLst>
                </a:gridCol>
                <a:gridCol w="774567">
                  <a:extLst>
                    <a:ext uri="{9D8B030D-6E8A-4147-A177-3AD203B41FA5}">
                      <a16:colId xmlns:a16="http://schemas.microsoft.com/office/drawing/2014/main" val="1879578340"/>
                    </a:ext>
                  </a:extLst>
                </a:gridCol>
                <a:gridCol w="774567">
                  <a:extLst>
                    <a:ext uri="{9D8B030D-6E8A-4147-A177-3AD203B41FA5}">
                      <a16:colId xmlns:a16="http://schemas.microsoft.com/office/drawing/2014/main" val="1245112500"/>
                    </a:ext>
                  </a:extLst>
                </a:gridCol>
                <a:gridCol w="774567">
                  <a:extLst>
                    <a:ext uri="{9D8B030D-6E8A-4147-A177-3AD203B41FA5}">
                      <a16:colId xmlns:a16="http://schemas.microsoft.com/office/drawing/2014/main" val="463256089"/>
                    </a:ext>
                  </a:extLst>
                </a:gridCol>
                <a:gridCol w="774567">
                  <a:extLst>
                    <a:ext uri="{9D8B030D-6E8A-4147-A177-3AD203B41FA5}">
                      <a16:colId xmlns:a16="http://schemas.microsoft.com/office/drawing/2014/main" val="3989623761"/>
                    </a:ext>
                  </a:extLst>
                </a:gridCol>
                <a:gridCol w="774567">
                  <a:extLst>
                    <a:ext uri="{9D8B030D-6E8A-4147-A177-3AD203B41FA5}">
                      <a16:colId xmlns:a16="http://schemas.microsoft.com/office/drawing/2014/main" val="2669063577"/>
                    </a:ext>
                  </a:extLst>
                </a:gridCol>
                <a:gridCol w="774567">
                  <a:extLst>
                    <a:ext uri="{9D8B030D-6E8A-4147-A177-3AD203B41FA5}">
                      <a16:colId xmlns:a16="http://schemas.microsoft.com/office/drawing/2014/main" val="2313577419"/>
                    </a:ext>
                  </a:extLst>
                </a:gridCol>
              </a:tblGrid>
              <a:tr h="3539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Arial" panose="020B0604020202020204" pitchFamily="34" charset="0"/>
                          <a:ea typeface="+mn-ea"/>
                          <a:cs typeface="Arial" panose="020B0604020202020204" pitchFamily="34" charset="0"/>
                        </a:rPr>
                        <a:t>Survey</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Arial" panose="020B0604020202020204" pitchFamily="34" charset="0"/>
                          <a:ea typeface="+mn-ea"/>
                          <a:cs typeface="Arial" panose="020B0604020202020204" pitchFamily="34" charset="0"/>
                        </a:rPr>
                        <a:t>1</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Arial" panose="020B0604020202020204" pitchFamily="34" charset="0"/>
                          <a:ea typeface="+mn-ea"/>
                          <a:cs typeface="Arial" panose="020B0604020202020204" pitchFamily="34" charset="0"/>
                        </a:rPr>
                        <a:t>2</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Arial" panose="020B0604020202020204" pitchFamily="34" charset="0"/>
                          <a:ea typeface="+mn-ea"/>
                          <a:cs typeface="Arial" panose="020B0604020202020204" pitchFamily="34" charset="0"/>
                        </a:rPr>
                        <a:t>3</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Arial" panose="020B0604020202020204" pitchFamily="34" charset="0"/>
                          <a:ea typeface="+mn-ea"/>
                          <a:cs typeface="Arial" panose="020B0604020202020204" pitchFamily="34" charset="0"/>
                        </a:rPr>
                        <a:t>4</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Arial" panose="020B0604020202020204" pitchFamily="34" charset="0"/>
                          <a:ea typeface="+mn-ea"/>
                          <a:cs typeface="Arial" panose="020B0604020202020204" pitchFamily="34" charset="0"/>
                        </a:rPr>
                        <a:t>5</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Arial" panose="020B0604020202020204" pitchFamily="34" charset="0"/>
                          <a:ea typeface="+mn-ea"/>
                          <a:cs typeface="Arial" panose="020B0604020202020204" pitchFamily="34" charset="0"/>
                        </a:rPr>
                        <a:t>6</a:t>
                      </a:r>
                    </a:p>
                  </a:txBody>
                  <a:tcPr marL="36000" marR="36000" marT="9144" marB="9144" anchor="ctr">
                    <a:solidFill>
                      <a:srgbClr val="5C5B5A"/>
                    </a:solidFill>
                  </a:tcPr>
                </a:tc>
                <a:extLst>
                  <a:ext uri="{0D108BD9-81ED-4DB2-BD59-A6C34878D82A}">
                    <a16:rowId xmlns:a16="http://schemas.microsoft.com/office/drawing/2014/main" val="3974806476"/>
                  </a:ext>
                </a:extLst>
              </a:tr>
              <a:tr h="44385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rgbClr val="5C5B5A"/>
                          </a:solidFill>
                          <a:latin typeface="Arial" panose="020B0604020202020204" pitchFamily="34" charset="0"/>
                          <a:ea typeface="+mn-ea"/>
                          <a:cs typeface="Arial" panose="020B0604020202020204" pitchFamily="34" charset="0"/>
                        </a:rPr>
                        <a:t>Fieldwork start</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panose="020B0604020202020204" pitchFamily="34" charset="0"/>
                          <a:ea typeface="+mn-ea"/>
                          <a:cs typeface="Arial" panose="020B0604020202020204" pitchFamily="34" charset="0"/>
                        </a:rPr>
                        <a:t>9 Feb 22</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panose="020B0604020202020204" pitchFamily="34" charset="0"/>
                          <a:ea typeface="+mn-ea"/>
                          <a:cs typeface="Arial" panose="020B0604020202020204" pitchFamily="34" charset="0"/>
                        </a:rPr>
                        <a:t>25 Mar 22</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panose="020B0604020202020204" pitchFamily="34" charset="0"/>
                          <a:ea typeface="+mn-ea"/>
                          <a:cs typeface="Arial" panose="020B0604020202020204" pitchFamily="34" charset="0"/>
                        </a:rPr>
                        <a:t>1 Sep 22</a:t>
                      </a:r>
                    </a:p>
                  </a:txBody>
                  <a:tcPr marL="36000" marR="36000" marT="9144" marB="9144" anchor="ctr">
                    <a:solidFill>
                      <a:srgbClr val="5C5B5A">
                        <a:alpha val="21000"/>
                      </a:srgbClr>
                    </a:solid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GB" sz="1200" b="0" kern="1200">
                          <a:solidFill>
                            <a:srgbClr val="5C5B5A"/>
                          </a:solidFill>
                          <a:latin typeface="Arial" panose="020B0604020202020204" pitchFamily="34" charset="0"/>
                          <a:ea typeface="+mn-ea"/>
                          <a:cs typeface="Arial" panose="020B0604020202020204" pitchFamily="34" charset="0"/>
                        </a:rPr>
                        <a:t>20 Oct 22 </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panose="020B0604020202020204" pitchFamily="34" charset="0"/>
                          <a:ea typeface="+mn-ea"/>
                          <a:cs typeface="Arial" panose="020B0604020202020204" pitchFamily="34" charset="0"/>
                        </a:rPr>
                        <a:t>7 Dec 22</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panose="020B0604020202020204" pitchFamily="34" charset="0"/>
                          <a:ea typeface="+mn-ea"/>
                          <a:cs typeface="Arial" panose="020B0604020202020204" pitchFamily="34" charset="0"/>
                        </a:rPr>
                        <a:t>2 Mar 23</a:t>
                      </a:r>
                    </a:p>
                  </a:txBody>
                  <a:tcPr marL="36000" marR="36000" marT="9144" marB="9144" anchor="ctr">
                    <a:solidFill>
                      <a:srgbClr val="5C5B5A">
                        <a:alpha val="21000"/>
                      </a:srgbClr>
                    </a:solidFill>
                  </a:tcPr>
                </a:tc>
                <a:extLst>
                  <a:ext uri="{0D108BD9-81ED-4DB2-BD59-A6C34878D82A}">
                    <a16:rowId xmlns:a16="http://schemas.microsoft.com/office/drawing/2014/main" val="1563452399"/>
                  </a:ext>
                </a:extLst>
              </a:tr>
              <a:tr h="44385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rgbClr val="5C5B5A"/>
                          </a:solidFill>
                          <a:latin typeface="Arial" panose="020B0604020202020204" pitchFamily="34" charset="0"/>
                          <a:ea typeface="+mn-ea"/>
                          <a:cs typeface="Arial" panose="020B0604020202020204" pitchFamily="34" charset="0"/>
                        </a:rPr>
                        <a:t>Fieldwork end</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panose="020B0604020202020204" pitchFamily="34" charset="0"/>
                          <a:ea typeface="+mn-ea"/>
                          <a:cs typeface="Arial" panose="020B0604020202020204" pitchFamily="34" charset="0"/>
                        </a:rPr>
                        <a:t>25 Feb 22</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panose="020B0604020202020204" pitchFamily="34" charset="0"/>
                          <a:ea typeface="+mn-ea"/>
                          <a:cs typeface="Arial" panose="020B0604020202020204" pitchFamily="34" charset="0"/>
                        </a:rPr>
                        <a:t>11 April 22</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panose="020B0604020202020204" pitchFamily="34" charset="0"/>
                          <a:ea typeface="+mn-ea"/>
                          <a:cs typeface="Arial" panose="020B0604020202020204" pitchFamily="34" charset="0"/>
                        </a:rPr>
                        <a:t>24 Sep 22</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panose="020B0604020202020204" pitchFamily="34" charset="0"/>
                          <a:ea typeface="+mn-ea"/>
                          <a:cs typeface="Arial" panose="020B0604020202020204" pitchFamily="34" charset="0"/>
                        </a:rPr>
                        <a:t>3 Nov 22</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panose="020B0604020202020204" pitchFamily="34" charset="0"/>
                          <a:ea typeface="+mn-ea"/>
                          <a:cs typeface="Arial" panose="020B0604020202020204" pitchFamily="34" charset="0"/>
                        </a:rPr>
                        <a:t>21 Dec 22</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panose="020B0604020202020204" pitchFamily="34" charset="0"/>
                          <a:ea typeface="+mn-ea"/>
                          <a:cs typeface="Arial" panose="020B0604020202020204" pitchFamily="34" charset="0"/>
                        </a:rPr>
                        <a:t>14 Mar 23</a:t>
                      </a:r>
                    </a:p>
                  </a:txBody>
                  <a:tcPr marL="36000" marR="36000" marT="9144" marB="9144" anchor="ctr">
                    <a:solidFill>
                      <a:srgbClr val="5C5B5A">
                        <a:alpha val="21000"/>
                      </a:srgbClr>
                    </a:solidFill>
                  </a:tcPr>
                </a:tc>
                <a:extLst>
                  <a:ext uri="{0D108BD9-81ED-4DB2-BD59-A6C34878D82A}">
                    <a16:rowId xmlns:a16="http://schemas.microsoft.com/office/drawing/2014/main" val="2605425755"/>
                  </a:ext>
                </a:extLst>
              </a:tr>
              <a:tr h="443855">
                <a:tc>
                  <a:txBody>
                    <a:bodyPr/>
                    <a:lstStyle/>
                    <a:p>
                      <a:pPr marL="0" lvl="0" indent="0" algn="ctr">
                        <a:lnSpc>
                          <a:spcPct val="100000"/>
                        </a:lnSpc>
                        <a:spcBef>
                          <a:spcPts val="0"/>
                        </a:spcBef>
                        <a:spcAft>
                          <a:spcPts val="0"/>
                        </a:spcAft>
                        <a:buNone/>
                      </a:pPr>
                      <a:r>
                        <a:rPr lang="en-GB" sz="1200" b="1" kern="1200">
                          <a:solidFill>
                            <a:srgbClr val="5C5B5A"/>
                          </a:solidFill>
                          <a:latin typeface="Arial" panose="020B0604020202020204" pitchFamily="34" charset="0"/>
                          <a:ea typeface="+mn-ea"/>
                          <a:cs typeface="Arial" panose="020B0604020202020204" pitchFamily="34" charset="0"/>
                        </a:rPr>
                        <a:t>Report publication</a:t>
                      </a:r>
                    </a:p>
                  </a:txBody>
                  <a:tcPr marL="36000" marR="36000" marT="9144" marB="9144" anchor="ctr">
                    <a:solidFill>
                      <a:srgbClr val="5C5B5A">
                        <a:alpha val="21000"/>
                      </a:srgbClr>
                    </a:solidFill>
                  </a:tcPr>
                </a:tc>
                <a:tc>
                  <a:txBody>
                    <a:bodyPr/>
                    <a:lstStyle/>
                    <a:p>
                      <a:pPr marL="0" lvl="0" indent="0" algn="ctr" defTabSz="914400">
                        <a:lnSpc>
                          <a:spcPct val="100000"/>
                        </a:lnSpc>
                        <a:spcBef>
                          <a:spcPts val="0"/>
                        </a:spcBef>
                        <a:spcAft>
                          <a:spcPts val="0"/>
                        </a:spcAft>
                        <a:buNone/>
                        <a:tabLst/>
                        <a:defRPr/>
                      </a:pPr>
                      <a:r>
                        <a:rPr lang="en-GB" sz="1200" b="0" kern="1200">
                          <a:solidFill>
                            <a:srgbClr val="5C5B5A"/>
                          </a:solidFill>
                          <a:latin typeface="Arial" panose="020B0604020202020204" pitchFamily="34" charset="0"/>
                          <a:ea typeface="+mn-ea"/>
                          <a:cs typeface="Arial" panose="020B0604020202020204" pitchFamily="34" charset="0"/>
                        </a:rPr>
                        <a:t>Mar 22</a:t>
                      </a:r>
                    </a:p>
                  </a:txBody>
                  <a:tcPr marL="36000" marR="36000" marT="9144" marB="9144" anchor="ctr">
                    <a:solidFill>
                      <a:srgbClr val="5C5B5A">
                        <a:alpha val="21000"/>
                      </a:srgbClr>
                    </a:solidFill>
                  </a:tcPr>
                </a:tc>
                <a:tc>
                  <a:txBody>
                    <a:bodyPr/>
                    <a:lstStyle/>
                    <a:p>
                      <a:pPr marL="0" lvl="0" indent="0" algn="ctr" defTabSz="914400">
                        <a:lnSpc>
                          <a:spcPct val="100000"/>
                        </a:lnSpc>
                        <a:spcBef>
                          <a:spcPts val="0"/>
                        </a:spcBef>
                        <a:spcAft>
                          <a:spcPts val="0"/>
                        </a:spcAft>
                        <a:buNone/>
                        <a:tabLst/>
                        <a:defRPr/>
                      </a:pPr>
                      <a:r>
                        <a:rPr lang="en-GB" sz="1200" b="0" kern="1200">
                          <a:solidFill>
                            <a:srgbClr val="5C5B5A"/>
                          </a:solidFill>
                          <a:latin typeface="Arial" panose="020B0604020202020204" pitchFamily="34" charset="0"/>
                          <a:ea typeface="+mn-ea"/>
                          <a:cs typeface="Arial" panose="020B0604020202020204" pitchFamily="34" charset="0"/>
                        </a:rPr>
                        <a:t>Apr 22</a:t>
                      </a:r>
                    </a:p>
                  </a:txBody>
                  <a:tcPr marL="36000" marR="36000" marT="9144" marB="9144" anchor="ctr">
                    <a:solidFill>
                      <a:srgbClr val="5C5B5A">
                        <a:alpha val="21000"/>
                      </a:srgbClr>
                    </a:solidFill>
                  </a:tcPr>
                </a:tc>
                <a:tc>
                  <a:txBody>
                    <a:bodyPr/>
                    <a:lstStyle/>
                    <a:p>
                      <a:pPr marL="0" lvl="0" indent="0" algn="ctr">
                        <a:lnSpc>
                          <a:spcPct val="100000"/>
                        </a:lnSpc>
                        <a:spcBef>
                          <a:spcPts val="0"/>
                        </a:spcBef>
                        <a:spcAft>
                          <a:spcPts val="0"/>
                        </a:spcAft>
                        <a:buNone/>
                      </a:pPr>
                      <a:r>
                        <a:rPr lang="en-GB" sz="1200" b="0" kern="1200">
                          <a:solidFill>
                            <a:srgbClr val="5C5B5A"/>
                          </a:solidFill>
                          <a:latin typeface="Arial" panose="020B0604020202020204" pitchFamily="34" charset="0"/>
                          <a:ea typeface="+mn-ea"/>
                          <a:cs typeface="Arial" panose="020B0604020202020204" pitchFamily="34" charset="0"/>
                        </a:rPr>
                        <a:t>Sep 2022</a:t>
                      </a:r>
                    </a:p>
                  </a:txBody>
                  <a:tcPr marL="36000" marR="36000" marT="9144" marB="9144" anchor="ctr">
                    <a:solidFill>
                      <a:srgbClr val="5C5B5A">
                        <a:alpha val="21000"/>
                      </a:srgbClr>
                    </a:solidFill>
                  </a:tcPr>
                </a:tc>
                <a:tc>
                  <a:txBody>
                    <a:bodyPr/>
                    <a:lstStyle/>
                    <a:p>
                      <a:pPr marL="0" lvl="0" indent="0" algn="ctr">
                        <a:lnSpc>
                          <a:spcPct val="100000"/>
                        </a:lnSpc>
                        <a:spcBef>
                          <a:spcPts val="0"/>
                        </a:spcBef>
                        <a:spcAft>
                          <a:spcPts val="0"/>
                        </a:spcAft>
                        <a:buNone/>
                      </a:pPr>
                      <a:r>
                        <a:rPr lang="en-GB" sz="1200" b="0" kern="1200">
                          <a:solidFill>
                            <a:srgbClr val="5C5B5A"/>
                          </a:solidFill>
                          <a:latin typeface="Arial" panose="020B0604020202020204" pitchFamily="34" charset="0"/>
                          <a:ea typeface="+mn-ea"/>
                          <a:cs typeface="Arial" panose="020B0604020202020204" pitchFamily="34" charset="0"/>
                        </a:rPr>
                        <a:t>Nov 2022</a:t>
                      </a:r>
                    </a:p>
                  </a:txBody>
                  <a:tcPr marL="36000" marR="36000" marT="9144" marB="9144" anchor="ctr">
                    <a:solidFill>
                      <a:srgbClr val="5C5B5A">
                        <a:alpha val="21000"/>
                      </a:srgbClr>
                    </a:solidFill>
                  </a:tcPr>
                </a:tc>
                <a:tc>
                  <a:txBody>
                    <a:bodyPr/>
                    <a:lstStyle/>
                    <a:p>
                      <a:pPr marL="0" lvl="0" indent="0" algn="ctr">
                        <a:lnSpc>
                          <a:spcPct val="100000"/>
                        </a:lnSpc>
                        <a:spcBef>
                          <a:spcPts val="0"/>
                        </a:spcBef>
                        <a:spcAft>
                          <a:spcPts val="0"/>
                        </a:spcAft>
                        <a:buNone/>
                      </a:pPr>
                      <a:r>
                        <a:rPr lang="en-GB" sz="1200" b="0" kern="1200">
                          <a:solidFill>
                            <a:srgbClr val="5C5B5A"/>
                          </a:solidFill>
                          <a:latin typeface="Arial" panose="020B0604020202020204" pitchFamily="34" charset="0"/>
                          <a:ea typeface="+mn-ea"/>
                          <a:cs typeface="Arial" panose="020B0604020202020204" pitchFamily="34" charset="0"/>
                        </a:rPr>
                        <a:t>Jan 2023</a:t>
                      </a:r>
                    </a:p>
                  </a:txBody>
                  <a:tcPr marL="36000" marR="36000" marT="9144" marB="9144" anchor="ctr">
                    <a:solidFill>
                      <a:srgbClr val="5C5B5A">
                        <a:alpha val="21000"/>
                      </a:srgbClr>
                    </a:solidFill>
                  </a:tcPr>
                </a:tc>
                <a:tc>
                  <a:txBody>
                    <a:bodyPr/>
                    <a:lstStyle/>
                    <a:p>
                      <a:pPr marL="0" lvl="0" indent="0" algn="ctr">
                        <a:lnSpc>
                          <a:spcPct val="100000"/>
                        </a:lnSpc>
                        <a:spcBef>
                          <a:spcPts val="0"/>
                        </a:spcBef>
                        <a:spcAft>
                          <a:spcPts val="0"/>
                        </a:spcAft>
                        <a:buNone/>
                      </a:pPr>
                      <a:r>
                        <a:rPr lang="en-GB" sz="1200" b="0" kern="1200">
                          <a:solidFill>
                            <a:srgbClr val="5C5B5A"/>
                          </a:solidFill>
                          <a:latin typeface="Arial" panose="020B0604020202020204" pitchFamily="34" charset="0"/>
                          <a:ea typeface="+mn-ea"/>
                          <a:cs typeface="Arial" panose="020B0604020202020204" pitchFamily="34" charset="0"/>
                        </a:rPr>
                        <a:t>Apr 2023</a:t>
                      </a:r>
                    </a:p>
                  </a:txBody>
                  <a:tcPr marL="36000" marR="36000" marT="9144" marB="9144" anchor="ctr">
                    <a:solidFill>
                      <a:srgbClr val="5C5B5A">
                        <a:alpha val="21000"/>
                      </a:srgbClr>
                    </a:solidFill>
                  </a:tcPr>
                </a:tc>
                <a:extLst>
                  <a:ext uri="{0D108BD9-81ED-4DB2-BD59-A6C34878D82A}">
                    <a16:rowId xmlns:a16="http://schemas.microsoft.com/office/drawing/2014/main" val="664872476"/>
                  </a:ext>
                </a:extLst>
              </a:tr>
              <a:tr h="44385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rgbClr val="5C5B5A"/>
                          </a:solidFill>
                          <a:latin typeface="Arial" panose="020B0604020202020204" pitchFamily="34" charset="0"/>
                          <a:ea typeface="+mn-ea"/>
                          <a:cs typeface="Arial" panose="020B0604020202020204" pitchFamily="34" charset="0"/>
                        </a:rPr>
                        <a:t>Total respondents</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panose="020B0604020202020204" pitchFamily="34" charset="0"/>
                          <a:ea typeface="+mn-ea"/>
                          <a:cs typeface="Arial" panose="020B0604020202020204" pitchFamily="34" charset="0"/>
                        </a:rPr>
                        <a:t>1385</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panose="020B0604020202020204" pitchFamily="34" charset="0"/>
                          <a:ea typeface="+mn-ea"/>
                          <a:cs typeface="Arial" panose="020B0604020202020204" pitchFamily="34" charset="0"/>
                        </a:rPr>
                        <a:t>1467</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panose="020B0604020202020204" pitchFamily="34" charset="0"/>
                          <a:ea typeface="+mn-ea"/>
                          <a:cs typeface="Arial" panose="020B0604020202020204" pitchFamily="34" charset="0"/>
                        </a:rPr>
                        <a:t>1677</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panose="020B0604020202020204" pitchFamily="34" charset="0"/>
                          <a:ea typeface="+mn-ea"/>
                          <a:cs typeface="Arial" panose="020B0604020202020204" pitchFamily="34" charset="0"/>
                        </a:rPr>
                        <a:t>1636</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panose="020B0604020202020204" pitchFamily="34" charset="0"/>
                          <a:ea typeface="+mn-ea"/>
                          <a:cs typeface="Arial" panose="020B0604020202020204" pitchFamily="34" charset="0"/>
                        </a:rPr>
                        <a:t>1470</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panose="020B0604020202020204" pitchFamily="34" charset="0"/>
                          <a:ea typeface="+mn-ea"/>
                          <a:cs typeface="Arial" panose="020B0604020202020204" pitchFamily="34" charset="0"/>
                        </a:rPr>
                        <a:t>1767</a:t>
                      </a:r>
                    </a:p>
                  </a:txBody>
                  <a:tcPr marL="36000" marR="36000" marT="9144" marB="9144" anchor="ctr">
                    <a:solidFill>
                      <a:srgbClr val="5C5B5A">
                        <a:alpha val="21000"/>
                      </a:srgbClr>
                    </a:solidFill>
                  </a:tcPr>
                </a:tc>
                <a:extLst>
                  <a:ext uri="{0D108BD9-81ED-4DB2-BD59-A6C34878D82A}">
                    <a16:rowId xmlns:a16="http://schemas.microsoft.com/office/drawing/2014/main" val="1647118354"/>
                  </a:ext>
                </a:extLst>
              </a:tr>
              <a:tr h="44385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rgbClr val="5C5B5A"/>
                          </a:solidFill>
                          <a:latin typeface="Arial" panose="020B0604020202020204" pitchFamily="34" charset="0"/>
                          <a:ea typeface="+mn-ea"/>
                          <a:cs typeface="Arial" panose="020B0604020202020204" pitchFamily="34" charset="0"/>
                        </a:rPr>
                        <a:t>Web respondents</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panose="020B0604020202020204" pitchFamily="34" charset="0"/>
                          <a:ea typeface="+mn-ea"/>
                          <a:cs typeface="Arial" panose="020B0604020202020204" pitchFamily="34" charset="0"/>
                        </a:rPr>
                        <a:t>762</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panose="020B0604020202020204" pitchFamily="34" charset="0"/>
                          <a:ea typeface="+mn-ea"/>
                          <a:cs typeface="Arial" panose="020B0604020202020204" pitchFamily="34" charset="0"/>
                        </a:rPr>
                        <a:t>(55%)</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panose="020B0604020202020204" pitchFamily="34" charset="0"/>
                          <a:ea typeface="+mn-ea"/>
                          <a:cs typeface="Arial" panose="020B0604020202020204" pitchFamily="34" charset="0"/>
                        </a:rPr>
                        <a:t>794</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panose="020B0604020202020204" pitchFamily="34" charset="0"/>
                          <a:ea typeface="+mn-ea"/>
                          <a:cs typeface="Arial" panose="020B0604020202020204" pitchFamily="34" charset="0"/>
                        </a:rPr>
                        <a:t>(54%)</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panose="020B0604020202020204" pitchFamily="34" charset="0"/>
                          <a:ea typeface="+mn-ea"/>
                          <a:cs typeface="Arial" panose="020B0604020202020204" pitchFamily="34" charset="0"/>
                        </a:rPr>
                        <a:t>785</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panose="020B0604020202020204" pitchFamily="34" charset="0"/>
                          <a:ea typeface="+mn-ea"/>
                          <a:cs typeface="Arial" panose="020B0604020202020204" pitchFamily="34" charset="0"/>
                        </a:rPr>
                        <a:t>(47%)</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panose="020B0604020202020204" pitchFamily="34" charset="0"/>
                          <a:ea typeface="+mn-ea"/>
                          <a:cs typeface="Arial" panose="020B0604020202020204" pitchFamily="34" charset="0"/>
                        </a:rPr>
                        <a:t>791</a:t>
                      </a:r>
                    </a:p>
                    <a:p>
                      <a:pPr marL="0" marR="0" lvl="0" indent="0" algn="ctr" rtl="0" eaLnBrk="1" fontAlgn="auto" latinLnBrk="0" hangingPunct="1">
                        <a:lnSpc>
                          <a:spcPct val="100000"/>
                        </a:lnSpc>
                        <a:spcBef>
                          <a:spcPts val="0"/>
                        </a:spcBef>
                        <a:spcAft>
                          <a:spcPts val="0"/>
                        </a:spcAft>
                        <a:buClrTx/>
                        <a:buSzTx/>
                        <a:buFontTx/>
                        <a:buNone/>
                      </a:pPr>
                      <a:r>
                        <a:rPr lang="en-GB" sz="1200" b="0" kern="1200">
                          <a:solidFill>
                            <a:srgbClr val="5C5B5A"/>
                          </a:solidFill>
                          <a:latin typeface="Arial" panose="020B0604020202020204" pitchFamily="34" charset="0"/>
                          <a:ea typeface="+mn-ea"/>
                          <a:cs typeface="Arial" panose="020B0604020202020204" pitchFamily="34" charset="0"/>
                        </a:rPr>
                        <a:t>(48%) </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panose="020B0604020202020204" pitchFamily="34" charset="0"/>
                          <a:ea typeface="+mn-ea"/>
                          <a:cs typeface="Arial" panose="020B0604020202020204" pitchFamily="34" charset="0"/>
                        </a:rPr>
                        <a:t>721</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panose="020B0604020202020204" pitchFamily="34" charset="0"/>
                          <a:ea typeface="+mn-ea"/>
                          <a:cs typeface="Arial" panose="020B0604020202020204" pitchFamily="34" charset="0"/>
                        </a:rPr>
                        <a:t>(49%)</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panose="020B0604020202020204" pitchFamily="34" charset="0"/>
                          <a:ea typeface="+mn-ea"/>
                          <a:cs typeface="Arial" panose="020B0604020202020204" pitchFamily="34" charset="0"/>
                        </a:rPr>
                        <a:t>765</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panose="020B0604020202020204" pitchFamily="34" charset="0"/>
                          <a:ea typeface="+mn-ea"/>
                          <a:cs typeface="Arial" panose="020B0604020202020204" pitchFamily="34" charset="0"/>
                        </a:rPr>
                        <a:t>(43%)</a:t>
                      </a:r>
                    </a:p>
                  </a:txBody>
                  <a:tcPr marL="36000" marR="36000" marT="9144" marB="9144" anchor="ctr">
                    <a:solidFill>
                      <a:srgbClr val="5C5B5A">
                        <a:alpha val="21000"/>
                      </a:srgbClr>
                    </a:solidFill>
                  </a:tcPr>
                </a:tc>
                <a:extLst>
                  <a:ext uri="{0D108BD9-81ED-4DB2-BD59-A6C34878D82A}">
                    <a16:rowId xmlns:a16="http://schemas.microsoft.com/office/drawing/2014/main" val="3018822789"/>
                  </a:ext>
                </a:extLst>
              </a:tr>
              <a:tr h="44385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rgbClr val="5C5B5A"/>
                          </a:solidFill>
                          <a:latin typeface="Arial" panose="020B0604020202020204" pitchFamily="34" charset="0"/>
                          <a:ea typeface="+mn-ea"/>
                          <a:cs typeface="Arial" panose="020B0604020202020204" pitchFamily="34" charset="0"/>
                        </a:rPr>
                        <a:t>Phone respondents</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panose="020B0604020202020204" pitchFamily="34" charset="0"/>
                          <a:ea typeface="+mn-ea"/>
                          <a:cs typeface="Arial" panose="020B0604020202020204" pitchFamily="34" charset="0"/>
                        </a:rPr>
                        <a:t>250</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panose="020B0604020202020204" pitchFamily="34" charset="0"/>
                          <a:ea typeface="+mn-ea"/>
                          <a:cs typeface="Arial" panose="020B0604020202020204" pitchFamily="34" charset="0"/>
                        </a:rPr>
                        <a:t>(18%)</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panose="020B0604020202020204" pitchFamily="34" charset="0"/>
                          <a:ea typeface="+mn-ea"/>
                          <a:cs typeface="Arial" panose="020B0604020202020204" pitchFamily="34" charset="0"/>
                        </a:rPr>
                        <a:t>250</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panose="020B0604020202020204" pitchFamily="34" charset="0"/>
                          <a:ea typeface="+mn-ea"/>
                          <a:cs typeface="Arial" panose="020B0604020202020204" pitchFamily="34" charset="0"/>
                        </a:rPr>
                        <a:t>(17%)</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panose="020B0604020202020204" pitchFamily="34" charset="0"/>
                          <a:ea typeface="+mn-ea"/>
                          <a:cs typeface="Arial" panose="020B0604020202020204" pitchFamily="34" charset="0"/>
                        </a:rPr>
                        <a:t>235</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panose="020B0604020202020204" pitchFamily="34" charset="0"/>
                          <a:ea typeface="+mn-ea"/>
                          <a:cs typeface="Arial" panose="020B0604020202020204" pitchFamily="34" charset="0"/>
                        </a:rPr>
                        <a:t>(14%)</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panose="020B0604020202020204" pitchFamily="34" charset="0"/>
                          <a:ea typeface="+mn-ea"/>
                          <a:cs typeface="Arial" panose="020B0604020202020204" pitchFamily="34" charset="0"/>
                        </a:rPr>
                        <a:t>270</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panose="020B0604020202020204" pitchFamily="34" charset="0"/>
                          <a:ea typeface="+mn-ea"/>
                          <a:cs typeface="Arial" panose="020B0604020202020204" pitchFamily="34" charset="0"/>
                        </a:rPr>
                        <a:t>(17%)</a:t>
                      </a:r>
                    </a:p>
                  </a:txBody>
                  <a:tcPr marL="36000" marR="36000" marT="9144" marB="9144" anchor="ctr">
                    <a:solidFill>
                      <a:srgbClr val="5C5B5A">
                        <a:alpha val="21000"/>
                      </a:srgbClr>
                    </a:solid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GB" sz="1200" b="0" kern="1200">
                          <a:solidFill>
                            <a:srgbClr val="5C5B5A"/>
                          </a:solidFill>
                          <a:latin typeface="Arial" panose="020B0604020202020204" pitchFamily="34" charset="0"/>
                          <a:ea typeface="+mn-ea"/>
                          <a:cs typeface="Arial" panose="020B0604020202020204" pitchFamily="34" charset="0"/>
                        </a:rPr>
                        <a:t>250 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panose="020B0604020202020204" pitchFamily="34" charset="0"/>
                          <a:ea typeface="+mn-ea"/>
                          <a:cs typeface="Arial" panose="020B0604020202020204" pitchFamily="34" charset="0"/>
                        </a:rPr>
                        <a:t>(17%)</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panose="020B0604020202020204" pitchFamily="34" charset="0"/>
                          <a:ea typeface="+mn-ea"/>
                          <a:cs typeface="Arial" panose="020B0604020202020204" pitchFamily="34" charset="0"/>
                        </a:rPr>
                        <a:t>250</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panose="020B0604020202020204" pitchFamily="34" charset="0"/>
                          <a:ea typeface="+mn-ea"/>
                          <a:cs typeface="Arial" panose="020B0604020202020204" pitchFamily="34" charset="0"/>
                        </a:rPr>
                        <a:t>(14%)</a:t>
                      </a:r>
                    </a:p>
                  </a:txBody>
                  <a:tcPr marL="36000" marR="36000" marT="9144" marB="9144" anchor="ctr">
                    <a:solidFill>
                      <a:srgbClr val="5C5B5A">
                        <a:alpha val="21000"/>
                      </a:srgbClr>
                    </a:solidFill>
                  </a:tcPr>
                </a:tc>
                <a:extLst>
                  <a:ext uri="{0D108BD9-81ED-4DB2-BD59-A6C34878D82A}">
                    <a16:rowId xmlns:a16="http://schemas.microsoft.com/office/drawing/2014/main" val="3637227323"/>
                  </a:ext>
                </a:extLst>
              </a:tr>
              <a:tr h="44385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rgbClr val="5C5B5A"/>
                          </a:solidFill>
                          <a:latin typeface="Arial" panose="020B0604020202020204" pitchFamily="34" charset="0"/>
                          <a:ea typeface="+mn-ea"/>
                          <a:cs typeface="Arial" panose="020B0604020202020204" pitchFamily="34" charset="0"/>
                        </a:rPr>
                        <a:t>River sampling</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panose="020B0604020202020204" pitchFamily="34" charset="0"/>
                          <a:ea typeface="+mn-ea"/>
                          <a:cs typeface="Arial" panose="020B0604020202020204" pitchFamily="34" charset="0"/>
                        </a:rPr>
                        <a:t>373</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panose="020B0604020202020204" pitchFamily="34" charset="0"/>
                          <a:ea typeface="+mn-ea"/>
                          <a:cs typeface="Arial" panose="020B0604020202020204" pitchFamily="34" charset="0"/>
                        </a:rPr>
                        <a:t>(27%)</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panose="020B0604020202020204" pitchFamily="34" charset="0"/>
                          <a:ea typeface="+mn-ea"/>
                          <a:cs typeface="Arial" panose="020B0604020202020204" pitchFamily="34" charset="0"/>
                        </a:rPr>
                        <a:t>423</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panose="020B0604020202020204" pitchFamily="34" charset="0"/>
                          <a:ea typeface="+mn-ea"/>
                          <a:cs typeface="Arial" panose="020B0604020202020204" pitchFamily="34" charset="0"/>
                        </a:rPr>
                        <a:t>(29%)</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panose="020B0604020202020204" pitchFamily="34" charset="0"/>
                          <a:ea typeface="+mn-ea"/>
                          <a:cs typeface="Arial" panose="020B0604020202020204" pitchFamily="34" charset="0"/>
                        </a:rPr>
                        <a:t>657</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panose="020B0604020202020204" pitchFamily="34" charset="0"/>
                          <a:ea typeface="+mn-ea"/>
                          <a:cs typeface="Arial" panose="020B0604020202020204" pitchFamily="34" charset="0"/>
                        </a:rPr>
                        <a:t>(39%)</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panose="020B0604020202020204" pitchFamily="34" charset="0"/>
                          <a:ea typeface="+mn-ea"/>
                          <a:cs typeface="Arial" panose="020B0604020202020204" pitchFamily="34" charset="0"/>
                        </a:rPr>
                        <a:t>575</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panose="020B0604020202020204" pitchFamily="34" charset="0"/>
                          <a:ea typeface="+mn-ea"/>
                          <a:cs typeface="Arial" panose="020B0604020202020204" pitchFamily="34" charset="0"/>
                        </a:rPr>
                        <a:t>(35%)</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panose="020B0604020202020204" pitchFamily="34" charset="0"/>
                          <a:ea typeface="+mn-ea"/>
                          <a:cs typeface="Arial" panose="020B0604020202020204" pitchFamily="34" charset="0"/>
                        </a:rPr>
                        <a:t>499</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panose="020B0604020202020204" pitchFamily="34" charset="0"/>
                          <a:ea typeface="+mn-ea"/>
                          <a:cs typeface="Arial" panose="020B0604020202020204" pitchFamily="34" charset="0"/>
                        </a:rPr>
                        <a:t>(33%)</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752</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(43%)</a:t>
                      </a:r>
                    </a:p>
                  </a:txBody>
                  <a:tcPr marL="36000" marR="36000" marT="9144" marB="9144" anchor="ctr">
                    <a:solidFill>
                      <a:srgbClr val="5C5B5A">
                        <a:alpha val="21000"/>
                      </a:srgbClr>
                    </a:solidFill>
                  </a:tcPr>
                </a:tc>
                <a:extLst>
                  <a:ext uri="{0D108BD9-81ED-4DB2-BD59-A6C34878D82A}">
                    <a16:rowId xmlns:a16="http://schemas.microsoft.com/office/drawing/2014/main" val="3890465893"/>
                  </a:ext>
                </a:extLst>
              </a:tr>
            </a:tbl>
          </a:graphicData>
        </a:graphic>
      </p:graphicFrame>
      <p:sp>
        <p:nvSpPr>
          <p:cNvPr id="6" name="Text Placeholder 7">
            <a:extLst>
              <a:ext uri="{FF2B5EF4-FFF2-40B4-BE49-F238E27FC236}">
                <a16:creationId xmlns:a16="http://schemas.microsoft.com/office/drawing/2014/main" id="{2D65519B-CCC3-4292-5E25-3F8B638A1987}"/>
              </a:ext>
            </a:extLst>
          </p:cNvPr>
          <p:cNvSpPr txBox="1">
            <a:spLocks/>
          </p:cNvSpPr>
          <p:nvPr/>
        </p:nvSpPr>
        <p:spPr>
          <a:xfrm>
            <a:off x="6424676" y="657115"/>
            <a:ext cx="5220000" cy="546651"/>
          </a:xfrm>
          <a:prstGeom prst="rect">
            <a:avLst/>
          </a:prstGeom>
          <a:solidFill>
            <a:schemeClr val="tx1">
              <a:lumMod val="65000"/>
              <a:lumOff val="35000"/>
            </a:schemeClr>
          </a:solidFill>
          <a:ln>
            <a:solidFill>
              <a:schemeClr val="tx1">
                <a:lumMod val="65000"/>
                <a:lumOff val="35000"/>
              </a:schemeClr>
            </a:solidFill>
          </a:ln>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sz="1400">
                <a:latin typeface="Arial" panose="020B0604020202020204" pitchFamily="34" charset="0"/>
                <a:cs typeface="Arial" panose="020B0604020202020204" pitchFamily="34" charset="0"/>
              </a:rPr>
              <a:t>Key demographics</a:t>
            </a:r>
          </a:p>
          <a:p>
            <a:pPr>
              <a:lnSpc>
                <a:spcPct val="100000"/>
              </a:lnSpc>
              <a:spcBef>
                <a:spcPts val="0"/>
              </a:spcBef>
            </a:pPr>
            <a:r>
              <a:rPr lang="en-GB" sz="1400">
                <a:latin typeface="Arial" panose="020B0604020202020204" pitchFamily="34" charset="0"/>
                <a:cs typeface="Arial" panose="020B0604020202020204" pitchFamily="34" charset="0"/>
              </a:rPr>
              <a:t>(before weighting applied)</a:t>
            </a:r>
          </a:p>
        </p:txBody>
      </p:sp>
      <p:graphicFrame>
        <p:nvGraphicFramePr>
          <p:cNvPr id="7" name="Table 6">
            <a:extLst>
              <a:ext uri="{FF2B5EF4-FFF2-40B4-BE49-F238E27FC236}">
                <a16:creationId xmlns:a16="http://schemas.microsoft.com/office/drawing/2014/main" id="{FB0407FF-E858-D7EF-A69F-F22526A9C555}"/>
              </a:ext>
            </a:extLst>
          </p:cNvPr>
          <p:cNvGraphicFramePr>
            <a:graphicFrameLocks noGrp="1"/>
          </p:cNvGraphicFramePr>
          <p:nvPr>
            <p:extLst>
              <p:ext uri="{D42A27DB-BD31-4B8C-83A1-F6EECF244321}">
                <p14:modId xmlns:p14="http://schemas.microsoft.com/office/powerpoint/2010/main" val="1809944310"/>
              </p:ext>
            </p:extLst>
          </p:nvPr>
        </p:nvGraphicFramePr>
        <p:xfrm>
          <a:off x="6424676" y="1374319"/>
          <a:ext cx="5219996" cy="3199984"/>
        </p:xfrm>
        <a:graphic>
          <a:graphicData uri="http://schemas.openxmlformats.org/drawingml/2006/table">
            <a:tbl>
              <a:tblPr firstRow="1" bandRow="1">
                <a:tableStyleId>{D7AC3CCA-C797-4891-BE02-D94E43425B78}</a:tableStyleId>
              </a:tblPr>
              <a:tblGrid>
                <a:gridCol w="1057214">
                  <a:extLst>
                    <a:ext uri="{9D8B030D-6E8A-4147-A177-3AD203B41FA5}">
                      <a16:colId xmlns:a16="http://schemas.microsoft.com/office/drawing/2014/main" val="1657065372"/>
                    </a:ext>
                  </a:extLst>
                </a:gridCol>
                <a:gridCol w="693797">
                  <a:extLst>
                    <a:ext uri="{9D8B030D-6E8A-4147-A177-3AD203B41FA5}">
                      <a16:colId xmlns:a16="http://schemas.microsoft.com/office/drawing/2014/main" val="2117730278"/>
                    </a:ext>
                  </a:extLst>
                </a:gridCol>
                <a:gridCol w="693797">
                  <a:extLst>
                    <a:ext uri="{9D8B030D-6E8A-4147-A177-3AD203B41FA5}">
                      <a16:colId xmlns:a16="http://schemas.microsoft.com/office/drawing/2014/main" val="886160411"/>
                    </a:ext>
                  </a:extLst>
                </a:gridCol>
                <a:gridCol w="693797">
                  <a:extLst>
                    <a:ext uri="{9D8B030D-6E8A-4147-A177-3AD203B41FA5}">
                      <a16:colId xmlns:a16="http://schemas.microsoft.com/office/drawing/2014/main" val="2118861217"/>
                    </a:ext>
                  </a:extLst>
                </a:gridCol>
                <a:gridCol w="693797">
                  <a:extLst>
                    <a:ext uri="{9D8B030D-6E8A-4147-A177-3AD203B41FA5}">
                      <a16:colId xmlns:a16="http://schemas.microsoft.com/office/drawing/2014/main" val="1048187716"/>
                    </a:ext>
                  </a:extLst>
                </a:gridCol>
                <a:gridCol w="693797">
                  <a:extLst>
                    <a:ext uri="{9D8B030D-6E8A-4147-A177-3AD203B41FA5}">
                      <a16:colId xmlns:a16="http://schemas.microsoft.com/office/drawing/2014/main" val="559171377"/>
                    </a:ext>
                  </a:extLst>
                </a:gridCol>
                <a:gridCol w="693797">
                  <a:extLst>
                    <a:ext uri="{9D8B030D-6E8A-4147-A177-3AD203B41FA5}">
                      <a16:colId xmlns:a16="http://schemas.microsoft.com/office/drawing/2014/main" val="3958360860"/>
                    </a:ext>
                  </a:extLst>
                </a:gridCol>
              </a:tblGrid>
              <a:tr h="3062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Arial" panose="020B0604020202020204" pitchFamily="34" charset="0"/>
                          <a:ea typeface="+mn-ea"/>
                          <a:cs typeface="Arial" panose="020B0604020202020204" pitchFamily="34" charset="0"/>
                        </a:rPr>
                        <a:t>Survey</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Arial" panose="020B0604020202020204" pitchFamily="34" charset="0"/>
                          <a:ea typeface="+mn-ea"/>
                          <a:cs typeface="Arial" panose="020B0604020202020204" pitchFamily="34" charset="0"/>
                        </a:rPr>
                        <a:t>1</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Arial" panose="020B0604020202020204" pitchFamily="34" charset="0"/>
                          <a:ea typeface="+mn-ea"/>
                          <a:cs typeface="Arial" panose="020B0604020202020204" pitchFamily="34" charset="0"/>
                        </a:rPr>
                        <a:t>2</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Arial" panose="020B0604020202020204" pitchFamily="34" charset="0"/>
                          <a:ea typeface="+mn-ea"/>
                          <a:cs typeface="Arial" panose="020B0604020202020204" pitchFamily="34" charset="0"/>
                        </a:rPr>
                        <a:t>3</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Arial" panose="020B0604020202020204" pitchFamily="34" charset="0"/>
                          <a:ea typeface="+mn-ea"/>
                          <a:cs typeface="Arial" panose="020B0604020202020204" pitchFamily="34" charset="0"/>
                        </a:rPr>
                        <a:t>4</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Arial" panose="020B0604020202020204" pitchFamily="34" charset="0"/>
                          <a:ea typeface="+mn-ea"/>
                          <a:cs typeface="Arial" panose="020B0604020202020204" pitchFamily="34" charset="0"/>
                        </a:rPr>
                        <a:t>5</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Arial" panose="020B0604020202020204" pitchFamily="34" charset="0"/>
                          <a:ea typeface="+mn-ea"/>
                          <a:cs typeface="Arial" panose="020B0604020202020204" pitchFamily="34" charset="0"/>
                        </a:rPr>
                        <a:t>6</a:t>
                      </a:r>
                    </a:p>
                  </a:txBody>
                  <a:tcPr marL="36000" marR="36000" marT="9144" marB="9144" anchor="ctr">
                    <a:solidFill>
                      <a:srgbClr val="5C5B5A"/>
                    </a:solidFill>
                  </a:tcPr>
                </a:tc>
                <a:extLst>
                  <a:ext uri="{0D108BD9-81ED-4DB2-BD59-A6C34878D82A}">
                    <a16:rowId xmlns:a16="http://schemas.microsoft.com/office/drawing/2014/main" val="36748008"/>
                  </a:ext>
                </a:extLst>
              </a:tr>
              <a:tr h="306272">
                <a:tc>
                  <a:txBody>
                    <a:bodyPr/>
                    <a:lstStyle/>
                    <a:p>
                      <a:pPr algn="ctr"/>
                      <a:r>
                        <a:rPr lang="en-GB" sz="1200" b="1" kern="1200">
                          <a:solidFill>
                            <a:srgbClr val="5C5B5A"/>
                          </a:solidFill>
                          <a:latin typeface="Arial" panose="020B0604020202020204" pitchFamily="34" charset="0"/>
                          <a:ea typeface="+mn-ea"/>
                          <a:cs typeface="Arial" panose="020B0604020202020204" pitchFamily="34" charset="0"/>
                        </a:rPr>
                        <a:t>Male</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panose="020B0604020202020204" pitchFamily="34" charset="0"/>
                          <a:ea typeface="+mn-ea"/>
                          <a:cs typeface="Arial" panose="020B0604020202020204" pitchFamily="34" charset="0"/>
                        </a:rPr>
                        <a:t>597</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panose="020B0604020202020204" pitchFamily="34" charset="0"/>
                          <a:ea typeface="+mn-ea"/>
                          <a:cs typeface="Arial" panose="020B0604020202020204" pitchFamily="34" charset="0"/>
                        </a:rPr>
                        <a:t>593</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panose="020B0604020202020204" pitchFamily="34" charset="0"/>
                          <a:ea typeface="+mn-ea"/>
                          <a:cs typeface="Arial" panose="020B0604020202020204" pitchFamily="34" charset="0"/>
                        </a:rPr>
                        <a:t>739</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panose="020B0604020202020204" pitchFamily="34" charset="0"/>
                          <a:ea typeface="+mn-ea"/>
                          <a:cs typeface="Arial" panose="020B0604020202020204" pitchFamily="34" charset="0"/>
                        </a:rPr>
                        <a:t>666</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panose="020B0604020202020204" pitchFamily="34" charset="0"/>
                          <a:ea typeface="+mn-ea"/>
                          <a:cs typeface="Arial" panose="020B0604020202020204" pitchFamily="34" charset="0"/>
                        </a:rPr>
                        <a:t>686</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panose="020B0604020202020204" pitchFamily="34" charset="0"/>
                          <a:ea typeface="+mn-ea"/>
                          <a:cs typeface="Arial" panose="020B0604020202020204" pitchFamily="34" charset="0"/>
                        </a:rPr>
                        <a:t>782</a:t>
                      </a:r>
                    </a:p>
                  </a:txBody>
                  <a:tcPr marL="36000" marR="36000" marT="9144" marB="9144" anchor="ctr">
                    <a:solidFill>
                      <a:srgbClr val="5C5B5A">
                        <a:alpha val="21176"/>
                      </a:srgbClr>
                    </a:solidFill>
                  </a:tcPr>
                </a:tc>
                <a:extLst>
                  <a:ext uri="{0D108BD9-81ED-4DB2-BD59-A6C34878D82A}">
                    <a16:rowId xmlns:a16="http://schemas.microsoft.com/office/drawing/2014/main" val="3516966643"/>
                  </a:ext>
                </a:extLst>
              </a:tr>
              <a:tr h="3062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rgbClr val="5C5B5A"/>
                          </a:solidFill>
                          <a:latin typeface="Arial" panose="020B0604020202020204" pitchFamily="34" charset="0"/>
                          <a:cs typeface="Arial" panose="020B0604020202020204" pitchFamily="34" charset="0"/>
                        </a:rPr>
                        <a:t>Female</a:t>
                      </a:r>
                      <a:endParaRPr lang="en-GB" sz="1200" b="1" kern="1200">
                        <a:solidFill>
                          <a:srgbClr val="5C5B5A"/>
                        </a:solidFill>
                        <a:latin typeface="Arial" panose="020B0604020202020204" pitchFamily="34" charset="0"/>
                        <a:ea typeface="+mn-ea"/>
                        <a:cs typeface="Arial" panose="020B0604020202020204" pitchFamily="34" charset="0"/>
                      </a:endParaRP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panose="020B0604020202020204" pitchFamily="34" charset="0"/>
                          <a:ea typeface="+mn-ea"/>
                          <a:cs typeface="Arial" panose="020B0604020202020204" pitchFamily="34" charset="0"/>
                        </a:rPr>
                        <a:t>761</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panose="020B0604020202020204" pitchFamily="34" charset="0"/>
                          <a:ea typeface="+mn-ea"/>
                          <a:cs typeface="Arial" panose="020B0604020202020204" pitchFamily="34" charset="0"/>
                        </a:rPr>
                        <a:t>843</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panose="020B0604020202020204" pitchFamily="34" charset="0"/>
                          <a:ea typeface="+mn-ea"/>
                          <a:cs typeface="Arial" panose="020B0604020202020204" pitchFamily="34" charset="0"/>
                        </a:rPr>
                        <a:t>906</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panose="020B0604020202020204" pitchFamily="34" charset="0"/>
                          <a:ea typeface="+mn-ea"/>
                          <a:cs typeface="Arial" panose="020B0604020202020204" pitchFamily="34" charset="0"/>
                        </a:rPr>
                        <a:t>970</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panose="020B0604020202020204" pitchFamily="34" charset="0"/>
                          <a:ea typeface="+mn-ea"/>
                          <a:cs typeface="Arial" panose="020B0604020202020204" pitchFamily="34" charset="0"/>
                        </a:rPr>
                        <a:t>784</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panose="020B0604020202020204" pitchFamily="34" charset="0"/>
                          <a:ea typeface="+mn-ea"/>
                          <a:cs typeface="Arial" panose="020B0604020202020204" pitchFamily="34" charset="0"/>
                        </a:rPr>
                        <a:t>964</a:t>
                      </a:r>
                    </a:p>
                  </a:txBody>
                  <a:tcPr marL="36000" marR="36000" marT="9144" marB="9144" anchor="ctr">
                    <a:solidFill>
                      <a:srgbClr val="5C5B5A">
                        <a:alpha val="21176"/>
                      </a:srgbClr>
                    </a:solidFill>
                  </a:tcPr>
                </a:tc>
                <a:extLst>
                  <a:ext uri="{0D108BD9-81ED-4DB2-BD59-A6C34878D82A}">
                    <a16:rowId xmlns:a16="http://schemas.microsoft.com/office/drawing/2014/main" val="2960091541"/>
                  </a:ext>
                </a:extLst>
              </a:tr>
              <a:tr h="3062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rgbClr val="5C5B5A"/>
                          </a:solidFill>
                          <a:latin typeface="Arial" panose="020B0604020202020204" pitchFamily="34" charset="0"/>
                          <a:cs typeface="Arial" panose="020B0604020202020204" pitchFamily="34" charset="0"/>
                        </a:rPr>
                        <a:t>16-24</a:t>
                      </a:r>
                      <a:endParaRPr lang="en-GB" sz="1200" b="1" kern="1200">
                        <a:solidFill>
                          <a:srgbClr val="5C5B5A"/>
                        </a:solidFill>
                        <a:latin typeface="Arial" panose="020B0604020202020204" pitchFamily="34" charset="0"/>
                        <a:ea typeface="+mn-ea"/>
                        <a:cs typeface="Arial" panose="020B0604020202020204" pitchFamily="34" charset="0"/>
                      </a:endParaRP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panose="020B0604020202020204" pitchFamily="34" charset="0"/>
                          <a:ea typeface="+mn-ea"/>
                          <a:cs typeface="Arial" panose="020B0604020202020204" pitchFamily="34" charset="0"/>
                        </a:rPr>
                        <a:t>113</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panose="020B0604020202020204" pitchFamily="34" charset="0"/>
                          <a:ea typeface="+mn-ea"/>
                          <a:cs typeface="Arial" panose="020B0604020202020204" pitchFamily="34" charset="0"/>
                        </a:rPr>
                        <a:t>96</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panose="020B0604020202020204" pitchFamily="34" charset="0"/>
                          <a:ea typeface="+mn-ea"/>
                          <a:cs typeface="Arial" panose="020B0604020202020204" pitchFamily="34" charset="0"/>
                        </a:rPr>
                        <a:t>123</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panose="020B0604020202020204" pitchFamily="34" charset="0"/>
                          <a:ea typeface="+mn-ea"/>
                          <a:cs typeface="Arial" panose="020B0604020202020204" pitchFamily="34" charset="0"/>
                        </a:rPr>
                        <a:t>170</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panose="020B0604020202020204" pitchFamily="34" charset="0"/>
                          <a:ea typeface="+mn-ea"/>
                          <a:cs typeface="Arial" panose="020B0604020202020204" pitchFamily="34" charset="0"/>
                        </a:rPr>
                        <a:t>111</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panose="020B0604020202020204" pitchFamily="34" charset="0"/>
                          <a:ea typeface="+mn-ea"/>
                          <a:cs typeface="Arial" panose="020B0604020202020204" pitchFamily="34" charset="0"/>
                        </a:rPr>
                        <a:t>114</a:t>
                      </a:r>
                    </a:p>
                  </a:txBody>
                  <a:tcPr marL="36000" marR="36000" marT="9144" marB="9144" anchor="ctr">
                    <a:solidFill>
                      <a:srgbClr val="5C5B5A">
                        <a:alpha val="21176"/>
                      </a:srgbClr>
                    </a:solidFill>
                  </a:tcPr>
                </a:tc>
                <a:extLst>
                  <a:ext uri="{0D108BD9-81ED-4DB2-BD59-A6C34878D82A}">
                    <a16:rowId xmlns:a16="http://schemas.microsoft.com/office/drawing/2014/main" val="1033443542"/>
                  </a:ext>
                </a:extLst>
              </a:tr>
              <a:tr h="3062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rgbClr val="5C5B5A"/>
                          </a:solidFill>
                          <a:latin typeface="Arial" panose="020B0604020202020204" pitchFamily="34" charset="0"/>
                          <a:cs typeface="Arial" panose="020B0604020202020204" pitchFamily="34" charset="0"/>
                        </a:rPr>
                        <a:t>25-44</a:t>
                      </a:r>
                      <a:endParaRPr lang="en-GB" sz="1200" b="1" kern="1200">
                        <a:solidFill>
                          <a:srgbClr val="5C5B5A"/>
                        </a:solidFill>
                        <a:latin typeface="Arial" panose="020B0604020202020204" pitchFamily="34" charset="0"/>
                        <a:ea typeface="+mn-ea"/>
                        <a:cs typeface="Arial" panose="020B0604020202020204" pitchFamily="34" charset="0"/>
                      </a:endParaRP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panose="020B0604020202020204" pitchFamily="34" charset="0"/>
                          <a:ea typeface="+mn-ea"/>
                          <a:cs typeface="Arial" panose="020B0604020202020204" pitchFamily="34" charset="0"/>
                        </a:rPr>
                        <a:t>413</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panose="020B0604020202020204" pitchFamily="34" charset="0"/>
                          <a:ea typeface="+mn-ea"/>
                          <a:cs typeface="Arial" panose="020B0604020202020204" pitchFamily="34" charset="0"/>
                        </a:rPr>
                        <a:t>421</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panose="020B0604020202020204" pitchFamily="34" charset="0"/>
                          <a:ea typeface="+mn-ea"/>
                          <a:cs typeface="Arial" panose="020B0604020202020204" pitchFamily="34" charset="0"/>
                        </a:rPr>
                        <a:t>455</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panose="020B0604020202020204" pitchFamily="34" charset="0"/>
                          <a:ea typeface="+mn-ea"/>
                          <a:cs typeface="Arial" panose="020B0604020202020204" pitchFamily="34" charset="0"/>
                        </a:rPr>
                        <a:t>503</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panose="020B0604020202020204" pitchFamily="34" charset="0"/>
                          <a:ea typeface="+mn-ea"/>
                          <a:cs typeface="Arial" panose="020B0604020202020204" pitchFamily="34" charset="0"/>
                        </a:rPr>
                        <a:t>440</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panose="020B0604020202020204" pitchFamily="34" charset="0"/>
                          <a:ea typeface="+mn-ea"/>
                          <a:cs typeface="Arial" panose="020B0604020202020204" pitchFamily="34" charset="0"/>
                        </a:rPr>
                        <a:t>483</a:t>
                      </a:r>
                    </a:p>
                  </a:txBody>
                  <a:tcPr marL="36000" marR="36000" marT="9144" marB="9144" anchor="ctr">
                    <a:solidFill>
                      <a:srgbClr val="5C5B5A">
                        <a:alpha val="21176"/>
                      </a:srgbClr>
                    </a:solidFill>
                  </a:tcPr>
                </a:tc>
                <a:extLst>
                  <a:ext uri="{0D108BD9-81ED-4DB2-BD59-A6C34878D82A}">
                    <a16:rowId xmlns:a16="http://schemas.microsoft.com/office/drawing/2014/main" val="2867391786"/>
                  </a:ext>
                </a:extLst>
              </a:tr>
              <a:tr h="3062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rgbClr val="5C5B5A"/>
                          </a:solidFill>
                          <a:latin typeface="Arial" panose="020B0604020202020204" pitchFamily="34" charset="0"/>
                          <a:cs typeface="Arial" panose="020B0604020202020204" pitchFamily="34" charset="0"/>
                        </a:rPr>
                        <a:t>45-64</a:t>
                      </a:r>
                      <a:endParaRPr lang="en-GB" sz="1200" b="1" kern="1200">
                        <a:solidFill>
                          <a:srgbClr val="5C5B5A"/>
                        </a:solidFill>
                        <a:latin typeface="Arial" panose="020B0604020202020204" pitchFamily="34" charset="0"/>
                        <a:ea typeface="+mn-ea"/>
                        <a:cs typeface="Arial" panose="020B0604020202020204" pitchFamily="34" charset="0"/>
                      </a:endParaRP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panose="020B0604020202020204" pitchFamily="34" charset="0"/>
                          <a:ea typeface="+mn-ea"/>
                          <a:cs typeface="Arial" panose="020B0604020202020204" pitchFamily="34" charset="0"/>
                        </a:rPr>
                        <a:t>484</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panose="020B0604020202020204" pitchFamily="34" charset="0"/>
                          <a:ea typeface="+mn-ea"/>
                          <a:cs typeface="Arial" panose="020B0604020202020204" pitchFamily="34" charset="0"/>
                        </a:rPr>
                        <a:t>538</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panose="020B0604020202020204" pitchFamily="34" charset="0"/>
                          <a:ea typeface="+mn-ea"/>
                          <a:cs typeface="Arial" panose="020B0604020202020204" pitchFamily="34" charset="0"/>
                        </a:rPr>
                        <a:t>525</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panose="020B0604020202020204" pitchFamily="34" charset="0"/>
                          <a:ea typeface="+mn-ea"/>
                          <a:cs typeface="Arial" panose="020B0604020202020204" pitchFamily="34" charset="0"/>
                        </a:rPr>
                        <a:t>565</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panose="020B0604020202020204" pitchFamily="34" charset="0"/>
                          <a:ea typeface="+mn-ea"/>
                          <a:cs typeface="Arial" panose="020B0604020202020204" pitchFamily="34" charset="0"/>
                        </a:rPr>
                        <a:t>570</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panose="020B0604020202020204" pitchFamily="34" charset="0"/>
                          <a:ea typeface="+mn-ea"/>
                          <a:cs typeface="Arial" panose="020B0604020202020204" pitchFamily="34" charset="0"/>
                        </a:rPr>
                        <a:t>644</a:t>
                      </a:r>
                    </a:p>
                  </a:txBody>
                  <a:tcPr marL="36000" marR="36000" marT="9144" marB="9144" anchor="ctr">
                    <a:solidFill>
                      <a:srgbClr val="5C5B5A">
                        <a:alpha val="21176"/>
                      </a:srgbClr>
                    </a:solidFill>
                  </a:tcPr>
                </a:tc>
                <a:extLst>
                  <a:ext uri="{0D108BD9-81ED-4DB2-BD59-A6C34878D82A}">
                    <a16:rowId xmlns:a16="http://schemas.microsoft.com/office/drawing/2014/main" val="2602298177"/>
                  </a:ext>
                </a:extLst>
              </a:tr>
              <a:tr h="3062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rgbClr val="5C5B5A"/>
                          </a:solidFill>
                          <a:latin typeface="Arial" panose="020B0604020202020204" pitchFamily="34" charset="0"/>
                          <a:cs typeface="Arial" panose="020B0604020202020204" pitchFamily="34" charset="0"/>
                        </a:rPr>
                        <a:t>65+</a:t>
                      </a:r>
                      <a:endParaRPr lang="en-GB" sz="1200" b="1" kern="1200">
                        <a:solidFill>
                          <a:srgbClr val="5C5B5A"/>
                        </a:solidFill>
                        <a:latin typeface="Arial" panose="020B0604020202020204" pitchFamily="34" charset="0"/>
                        <a:ea typeface="+mn-ea"/>
                        <a:cs typeface="Arial" panose="020B0604020202020204" pitchFamily="34" charset="0"/>
                      </a:endParaRP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panose="020B0604020202020204" pitchFamily="34" charset="0"/>
                          <a:ea typeface="+mn-ea"/>
                          <a:cs typeface="Arial" panose="020B0604020202020204" pitchFamily="34" charset="0"/>
                        </a:rPr>
                        <a:t>375</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panose="020B0604020202020204" pitchFamily="34" charset="0"/>
                          <a:ea typeface="+mn-ea"/>
                          <a:cs typeface="Arial" panose="020B0604020202020204" pitchFamily="34" charset="0"/>
                        </a:rPr>
                        <a:t>412</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panose="020B0604020202020204" pitchFamily="34" charset="0"/>
                          <a:ea typeface="+mn-ea"/>
                          <a:cs typeface="Arial" panose="020B0604020202020204" pitchFamily="34" charset="0"/>
                        </a:rPr>
                        <a:t>574</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panose="020B0604020202020204" pitchFamily="34" charset="0"/>
                          <a:ea typeface="+mn-ea"/>
                          <a:cs typeface="Arial" panose="020B0604020202020204" pitchFamily="34" charset="0"/>
                        </a:rPr>
                        <a:t>398</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panose="020B0604020202020204" pitchFamily="34" charset="0"/>
                          <a:ea typeface="+mn-ea"/>
                          <a:cs typeface="Arial" panose="020B0604020202020204" pitchFamily="34" charset="0"/>
                        </a:rPr>
                        <a:t>349</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panose="020B0604020202020204" pitchFamily="34" charset="0"/>
                          <a:ea typeface="+mn-ea"/>
                          <a:cs typeface="Arial" panose="020B0604020202020204" pitchFamily="34" charset="0"/>
                        </a:rPr>
                        <a:t>526</a:t>
                      </a:r>
                    </a:p>
                  </a:txBody>
                  <a:tcPr marL="36000" marR="36000" marT="9144" marB="9144" anchor="ctr">
                    <a:solidFill>
                      <a:srgbClr val="5C5B5A">
                        <a:alpha val="21176"/>
                      </a:srgbClr>
                    </a:solidFill>
                  </a:tcPr>
                </a:tc>
                <a:extLst>
                  <a:ext uri="{0D108BD9-81ED-4DB2-BD59-A6C34878D82A}">
                    <a16:rowId xmlns:a16="http://schemas.microsoft.com/office/drawing/2014/main" val="4190322652"/>
                  </a:ext>
                </a:extLst>
              </a:tr>
              <a:tr h="3062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rgbClr val="5C5B5A"/>
                          </a:solidFill>
                          <a:latin typeface="Arial" panose="020B0604020202020204" pitchFamily="34" charset="0"/>
                          <a:cs typeface="Arial" panose="020B0604020202020204" pitchFamily="34" charset="0"/>
                        </a:rPr>
                        <a:t>White</a:t>
                      </a:r>
                      <a:endParaRPr lang="en-GB" sz="1200" b="1" kern="1200">
                        <a:solidFill>
                          <a:srgbClr val="5C5B5A"/>
                        </a:solidFill>
                        <a:latin typeface="Arial" panose="020B0604020202020204" pitchFamily="34" charset="0"/>
                        <a:ea typeface="+mn-ea"/>
                        <a:cs typeface="Arial" panose="020B0604020202020204" pitchFamily="34" charset="0"/>
                      </a:endParaRP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panose="020B0604020202020204" pitchFamily="34" charset="0"/>
                          <a:ea typeface="+mn-ea"/>
                          <a:cs typeface="Arial" panose="020B0604020202020204" pitchFamily="34" charset="0"/>
                        </a:rPr>
                        <a:t>1201</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panose="020B0604020202020204" pitchFamily="34" charset="0"/>
                          <a:ea typeface="+mn-ea"/>
                          <a:cs typeface="Arial" panose="020B0604020202020204" pitchFamily="34" charset="0"/>
                        </a:rPr>
                        <a:t>1314</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panose="020B0604020202020204" pitchFamily="34" charset="0"/>
                          <a:ea typeface="+mn-ea"/>
                          <a:cs typeface="Arial" panose="020B0604020202020204" pitchFamily="34" charset="0"/>
                        </a:rPr>
                        <a:t>1503</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panose="020B0604020202020204" pitchFamily="34" charset="0"/>
                          <a:ea typeface="+mn-ea"/>
                          <a:cs typeface="Arial" panose="020B0604020202020204" pitchFamily="34" charset="0"/>
                        </a:rPr>
                        <a:t>1405</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panose="020B0604020202020204" pitchFamily="34" charset="0"/>
                          <a:ea typeface="+mn-ea"/>
                          <a:cs typeface="Arial" panose="020B0604020202020204" pitchFamily="34" charset="0"/>
                        </a:rPr>
                        <a:t>1297</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panose="020B0604020202020204" pitchFamily="34" charset="0"/>
                          <a:ea typeface="+mn-ea"/>
                          <a:cs typeface="Arial" panose="020B0604020202020204" pitchFamily="34" charset="0"/>
                        </a:rPr>
                        <a:t>1572</a:t>
                      </a:r>
                    </a:p>
                  </a:txBody>
                  <a:tcPr marL="36000" marR="36000" marT="9144" marB="9144" anchor="ctr">
                    <a:solidFill>
                      <a:srgbClr val="5C5B5A">
                        <a:alpha val="21176"/>
                      </a:srgbClr>
                    </a:solidFill>
                  </a:tcPr>
                </a:tc>
                <a:extLst>
                  <a:ext uri="{0D108BD9-81ED-4DB2-BD59-A6C34878D82A}">
                    <a16:rowId xmlns:a16="http://schemas.microsoft.com/office/drawing/2014/main" val="3567551040"/>
                  </a:ext>
                </a:extLst>
              </a:tr>
              <a:tr h="3062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rgbClr val="5C5B5A"/>
                          </a:solidFill>
                          <a:latin typeface="Arial" panose="020B0604020202020204" pitchFamily="34" charset="0"/>
                          <a:cs typeface="Arial" panose="020B0604020202020204" pitchFamily="34" charset="0"/>
                        </a:rPr>
                        <a:t>Within racially minoritised communities</a:t>
                      </a:r>
                      <a:endParaRPr lang="en-GB" sz="1200" b="1" kern="1200">
                        <a:solidFill>
                          <a:srgbClr val="5C5B5A"/>
                        </a:solidFill>
                        <a:latin typeface="Arial" panose="020B0604020202020204" pitchFamily="34" charset="0"/>
                        <a:ea typeface="+mn-ea"/>
                        <a:cs typeface="Arial" panose="020B0604020202020204" pitchFamily="34" charset="0"/>
                      </a:endParaRP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panose="020B0604020202020204" pitchFamily="34" charset="0"/>
                          <a:ea typeface="+mn-ea"/>
                          <a:cs typeface="Arial" panose="020B0604020202020204" pitchFamily="34" charset="0"/>
                        </a:rPr>
                        <a:t>166</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panose="020B0604020202020204" pitchFamily="34" charset="0"/>
                          <a:ea typeface="+mn-ea"/>
                          <a:cs typeface="Arial" panose="020B0604020202020204" pitchFamily="34" charset="0"/>
                        </a:rPr>
                        <a:t>137</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panose="020B0604020202020204" pitchFamily="34" charset="0"/>
                          <a:ea typeface="+mn-ea"/>
                          <a:cs typeface="Arial" panose="020B0604020202020204" pitchFamily="34" charset="0"/>
                        </a:rPr>
                        <a:t>159</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panose="020B0604020202020204" pitchFamily="34" charset="0"/>
                          <a:ea typeface="+mn-ea"/>
                          <a:cs typeface="Arial" panose="020B0604020202020204" pitchFamily="34" charset="0"/>
                        </a:rPr>
                        <a:t>208</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panose="020B0604020202020204" pitchFamily="34" charset="0"/>
                          <a:ea typeface="+mn-ea"/>
                          <a:cs typeface="Arial" panose="020B0604020202020204" pitchFamily="34" charset="0"/>
                        </a:rPr>
                        <a:t>173</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181</a:t>
                      </a:r>
                    </a:p>
                  </a:txBody>
                  <a:tcPr marL="36000" marR="36000" marT="9144" marB="9144" anchor="ctr">
                    <a:solidFill>
                      <a:srgbClr val="5C5B5A">
                        <a:alpha val="21176"/>
                      </a:srgbClr>
                    </a:solidFill>
                  </a:tcPr>
                </a:tc>
                <a:extLst>
                  <a:ext uri="{0D108BD9-81ED-4DB2-BD59-A6C34878D82A}">
                    <a16:rowId xmlns:a16="http://schemas.microsoft.com/office/drawing/2014/main" val="2560140518"/>
                  </a:ext>
                </a:extLst>
              </a:tr>
            </a:tbl>
          </a:graphicData>
        </a:graphic>
      </p:graphicFrame>
      <p:sp>
        <p:nvSpPr>
          <p:cNvPr id="10" name="Slide Number Placeholder 4">
            <a:extLst>
              <a:ext uri="{FF2B5EF4-FFF2-40B4-BE49-F238E27FC236}">
                <a16:creationId xmlns:a16="http://schemas.microsoft.com/office/drawing/2014/main" id="{EF8AE009-0E60-4BB3-B64A-CFAD2F600F62}"/>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01007514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59757" y="164305"/>
            <a:ext cx="11483900" cy="553998"/>
          </a:xfrm>
        </p:spPr>
        <p:txBody>
          <a:bodyPr vert="horz" wrap="square" lIns="0" tIns="0" rIns="0" bIns="0" rtlCol="0" anchor="t" anchorCtr="0">
            <a:spAutoFit/>
          </a:bodyPr>
          <a:lstStyle/>
          <a:p>
            <a:pPr>
              <a:lnSpc>
                <a:spcPct val="100000"/>
              </a:lnSpc>
            </a:pPr>
            <a:r>
              <a:rPr lang="en-GB" sz="1800" b="1" dirty="0">
                <a:cs typeface="Calibri" panose="020F0502020204030204" pitchFamily="34" charset="0"/>
              </a:rPr>
              <a:t>7 in 10 (72%) respondents say that they are </a:t>
            </a:r>
            <a:r>
              <a:rPr lang="en-GB" sz="1800" b="1" dirty="0">
                <a:solidFill>
                  <a:srgbClr val="388A8C"/>
                </a:solidFill>
                <a:cs typeface="Calibri" panose="020F0502020204030204" pitchFamily="34" charset="0"/>
              </a:rPr>
              <a:t>satisfied with their local area </a:t>
            </a:r>
            <a:r>
              <a:rPr lang="en-GB" sz="1800" b="1" dirty="0">
                <a:cs typeface="Calibri" panose="020F0502020204030204" pitchFamily="34" charset="0"/>
              </a:rPr>
              <a:t>as a place to live. This is slightly lower than the England average at 76%</a:t>
            </a:r>
          </a:p>
        </p:txBody>
      </p:sp>
      <p:sp>
        <p:nvSpPr>
          <p:cNvPr id="27" name="TextBox 26">
            <a:extLst>
              <a:ext uri="{FF2B5EF4-FFF2-40B4-BE49-F238E27FC236}">
                <a16:creationId xmlns:a16="http://schemas.microsoft.com/office/drawing/2014/main" id="{8F4A9E68-6AB0-4D51-AE80-1E43340FC2A7}"/>
              </a:ext>
            </a:extLst>
          </p:cNvPr>
          <p:cNvSpPr txBox="1"/>
          <p:nvPr/>
        </p:nvSpPr>
        <p:spPr>
          <a:xfrm>
            <a:off x="1929186" y="1233576"/>
            <a:ext cx="3409908" cy="3231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sng" strike="noStrike" kern="1200" cap="none" spc="0" normalizeH="0" baseline="0" noProof="0" dirty="0">
                <a:ln>
                  <a:noFill/>
                </a:ln>
                <a:solidFill>
                  <a:srgbClr val="5C5B5A"/>
                </a:solidFill>
                <a:effectLst/>
                <a:uLnTx/>
                <a:uFillTx/>
                <a:latin typeface="Arial"/>
                <a:ea typeface="+mn-ea"/>
                <a:cs typeface="+mn-cs"/>
              </a:rPr>
              <a:t>Level of satisfaction with local area</a:t>
            </a:r>
          </a:p>
        </p:txBody>
      </p:sp>
      <p:graphicFrame>
        <p:nvGraphicFramePr>
          <p:cNvPr id="2" name="Chart 1" descr="Stacked bar chart showing satisfaction with local area. 72% reported being satisfied compared to 76% England average. ">
            <a:extLst>
              <a:ext uri="{FF2B5EF4-FFF2-40B4-BE49-F238E27FC236}">
                <a16:creationId xmlns:a16="http://schemas.microsoft.com/office/drawing/2014/main" id="{E8F17911-9239-5613-7278-8FDDAED70ECC}"/>
              </a:ext>
            </a:extLst>
          </p:cNvPr>
          <p:cNvGraphicFramePr/>
          <p:nvPr>
            <p:extLst>
              <p:ext uri="{D42A27DB-BD31-4B8C-83A1-F6EECF244321}">
                <p14:modId xmlns:p14="http://schemas.microsoft.com/office/powerpoint/2010/main" val="858984166"/>
              </p:ext>
            </p:extLst>
          </p:nvPr>
        </p:nvGraphicFramePr>
        <p:xfrm>
          <a:off x="482469" y="1047750"/>
          <a:ext cx="6303342" cy="5273038"/>
        </p:xfrm>
        <a:graphic>
          <a:graphicData uri="http://schemas.openxmlformats.org/drawingml/2006/chart">
            <c:chart xmlns:c="http://schemas.openxmlformats.org/drawingml/2006/chart" xmlns:r="http://schemas.openxmlformats.org/officeDocument/2006/relationships" r:id="rId3"/>
          </a:graphicData>
        </a:graphic>
      </p:graphicFrame>
      <p:sp>
        <p:nvSpPr>
          <p:cNvPr id="4" name="Right Brace 3">
            <a:extLst>
              <a:ext uri="{FF2B5EF4-FFF2-40B4-BE49-F238E27FC236}">
                <a16:creationId xmlns:a16="http://schemas.microsoft.com/office/drawing/2014/main" id="{844DCA81-40E2-E2E8-B351-C5FC713A20A0}"/>
              </a:ext>
              <a:ext uri="{C183D7F6-B498-43B3-948B-1728B52AA6E4}">
                <adec:decorative xmlns:adec="http://schemas.microsoft.com/office/drawing/2017/decorative" val="1"/>
              </a:ext>
            </a:extLst>
          </p:cNvPr>
          <p:cNvSpPr/>
          <p:nvPr/>
        </p:nvSpPr>
        <p:spPr>
          <a:xfrm>
            <a:off x="2972228" y="1755894"/>
            <a:ext cx="165107" cy="2421470"/>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 name="TextBox 4">
            <a:extLst>
              <a:ext uri="{FF2B5EF4-FFF2-40B4-BE49-F238E27FC236}">
                <a16:creationId xmlns:a16="http://schemas.microsoft.com/office/drawing/2014/main" id="{662E9714-BDFE-5A86-F249-859A3E5FB07A}"/>
              </a:ext>
            </a:extLst>
          </p:cNvPr>
          <p:cNvSpPr txBox="1"/>
          <p:nvPr/>
        </p:nvSpPr>
        <p:spPr>
          <a:xfrm>
            <a:off x="3056820" y="2821045"/>
            <a:ext cx="734984" cy="307777"/>
          </a:xfrm>
          <a:prstGeom prst="rect">
            <a:avLst/>
          </a:prstGeom>
          <a:noFill/>
        </p:spPr>
        <p:txBody>
          <a:bodyPr wrap="square" rtlCol="0">
            <a:spAutoFit/>
          </a:bodyPr>
          <a:lstStyle/>
          <a:p>
            <a:pPr algn="ctr"/>
            <a:r>
              <a:rPr lang="en-GB" sz="1400" b="1">
                <a:solidFill>
                  <a:srgbClr val="5C5B5A"/>
                </a:solidFill>
                <a:latin typeface="Arial"/>
              </a:rPr>
              <a:t>72%</a:t>
            </a:r>
          </a:p>
        </p:txBody>
      </p:sp>
      <p:sp>
        <p:nvSpPr>
          <p:cNvPr id="6" name="Right Brace 5">
            <a:extLst>
              <a:ext uri="{FF2B5EF4-FFF2-40B4-BE49-F238E27FC236}">
                <a16:creationId xmlns:a16="http://schemas.microsoft.com/office/drawing/2014/main" id="{CA5BCDF8-CEDC-0D21-D30B-190209E0D7E9}"/>
              </a:ext>
              <a:ext uri="{C183D7F6-B498-43B3-948B-1728B52AA6E4}">
                <adec:decorative xmlns:adec="http://schemas.microsoft.com/office/drawing/2017/decorative" val="1"/>
              </a:ext>
            </a:extLst>
          </p:cNvPr>
          <p:cNvSpPr/>
          <p:nvPr/>
        </p:nvSpPr>
        <p:spPr>
          <a:xfrm>
            <a:off x="5957024" y="1755894"/>
            <a:ext cx="165107" cy="2633226"/>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 name="TextBox 6">
            <a:extLst>
              <a:ext uri="{FF2B5EF4-FFF2-40B4-BE49-F238E27FC236}">
                <a16:creationId xmlns:a16="http://schemas.microsoft.com/office/drawing/2014/main" id="{5C55BCB9-F99E-E6E4-70C0-50C0759B0D7B}"/>
              </a:ext>
            </a:extLst>
          </p:cNvPr>
          <p:cNvSpPr txBox="1"/>
          <p:nvPr/>
        </p:nvSpPr>
        <p:spPr>
          <a:xfrm>
            <a:off x="6050827" y="2918618"/>
            <a:ext cx="734984" cy="307777"/>
          </a:xfrm>
          <a:prstGeom prst="rect">
            <a:avLst/>
          </a:prstGeom>
          <a:noFill/>
        </p:spPr>
        <p:txBody>
          <a:bodyPr wrap="square" rtlCol="0">
            <a:spAutoFit/>
          </a:bodyPr>
          <a:lstStyle/>
          <a:p>
            <a:pPr algn="ctr"/>
            <a:r>
              <a:rPr lang="en-GB" sz="1400" b="1">
                <a:solidFill>
                  <a:srgbClr val="5C5B5A"/>
                </a:solidFill>
                <a:latin typeface="Arial"/>
              </a:rPr>
              <a:t>76%</a:t>
            </a:r>
          </a:p>
        </p:txBody>
      </p:sp>
      <p:sp>
        <p:nvSpPr>
          <p:cNvPr id="3" name="Speech Bubble: Rectangle 2">
            <a:extLst>
              <a:ext uri="{FF2B5EF4-FFF2-40B4-BE49-F238E27FC236}">
                <a16:creationId xmlns:a16="http://schemas.microsoft.com/office/drawing/2014/main" id="{CBF1039C-456D-5AD4-A177-1F02F7A9D8C9}"/>
              </a:ext>
              <a:ext uri="{C183D7F6-B498-43B3-948B-1728B52AA6E4}">
                <adec:decorative xmlns:adec="http://schemas.microsoft.com/office/drawing/2017/decorative" val="0"/>
              </a:ext>
            </a:extLst>
          </p:cNvPr>
          <p:cNvSpPr/>
          <p:nvPr/>
        </p:nvSpPr>
        <p:spPr>
          <a:xfrm>
            <a:off x="7500779" y="1005672"/>
            <a:ext cx="4520645" cy="4685009"/>
          </a:xfrm>
          <a:prstGeom prst="wedgeRectCallout">
            <a:avLst>
              <a:gd name="adj1" fmla="val -63313"/>
              <a:gd name="adj2" fmla="val 39056"/>
            </a:avLst>
          </a:prstGeom>
          <a:solidFill>
            <a:schemeClr val="bg1"/>
          </a:solidFill>
          <a:ln w="9525">
            <a:solidFill>
              <a:srgbClr val="00969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 with ‘low’ satisfaction of local area compared to GM average (</a:t>
            </a:r>
            <a:r>
              <a:rPr lang="en-GB" sz="1200" b="1">
                <a:solidFill>
                  <a:srgbClr val="5C5B5A"/>
                </a:solidFill>
                <a:latin typeface="Arial" panose="020B0604020202020204" pitchFamily="34" charset="0"/>
                <a:cs typeface="Arial" panose="020B0604020202020204" pitchFamily="34" charset="0"/>
              </a:rPr>
              <a:t>16</a:t>
            </a: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Demographics:</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aged 55-64 (20%)</a:t>
            </a:r>
          </a:p>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Individual and/or family circumstance:</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20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who disagree that people from different backgrounds get on together (41%)</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who do not think that people look out for each other in the local area (38%)</a:t>
            </a:r>
            <a:endParaRPr kumimoji="0" lang="en-GB" sz="120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who are not in work due to ill health or disability (31%)</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who have a disability (21%) including those with mental ill health (28%), and those with a mobility disability (21%)</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who are renting (19%), specifically those who are renting from a Housing Association/Trust (24%) </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who have children aged 19-25 years old in the house (22%)</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who have cut the size of or skipped meals (20%) and those who have not eaten for a whole day for lack of money (22%)</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who will not be able to save any money in the next 12 months (20%)</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p:txBody>
      </p:sp>
      <p:sp>
        <p:nvSpPr>
          <p:cNvPr id="23" name="Footer Placeholder 4">
            <a:extLst>
              <a:ext uri="{FF2B5EF4-FFF2-40B4-BE49-F238E27FC236}">
                <a16:creationId xmlns:a16="http://schemas.microsoft.com/office/drawing/2014/main" id="{BD24FF10-0D0E-45CB-AE3C-FB09009413E5}"/>
              </a:ext>
            </a:extLst>
          </p:cNvPr>
          <p:cNvSpPr txBox="1">
            <a:spLocks/>
          </p:cNvSpPr>
          <p:nvPr/>
        </p:nvSpPr>
        <p:spPr>
          <a:xfrm>
            <a:off x="272208" y="6347996"/>
            <a:ext cx="10604334" cy="5300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LA2. Overall, how satisfied or dissatisfied are you with your local area as a place to </a:t>
            </a:r>
            <a:r>
              <a:rPr lang="en-GB" sz="1000" dirty="0">
                <a:solidFill>
                  <a:srgbClr val="FFFFFF">
                    <a:lumMod val="50000"/>
                  </a:srgbClr>
                </a:solidFill>
                <a:latin typeface="Arial" panose="020B0604020202020204" pitchFamily="34" charset="0"/>
                <a:cs typeface="Arial" panose="020B0604020202020204" pitchFamily="34" charset="0"/>
              </a:rPr>
              <a:t>live? *Relates to the 10% of respondents who said they are fairly dissatisfied with their local area, and the further 6% who said they are very dissatisfied. </a:t>
            </a:r>
            <a:r>
              <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Unweighted base: Greater Manchester Residents Survey 6: 1767</a:t>
            </a:r>
          </a:p>
        </p:txBody>
      </p:sp>
      <p:sp>
        <p:nvSpPr>
          <p:cNvPr id="19" name="Slide Number Placeholder 4">
            <a:extLst>
              <a:ext uri="{FF2B5EF4-FFF2-40B4-BE49-F238E27FC236}">
                <a16:creationId xmlns:a16="http://schemas.microsoft.com/office/drawing/2014/main" id="{5A608B4B-B225-4410-B793-22CBFAF2FBF4}"/>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70</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19569450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59757" y="164305"/>
            <a:ext cx="11483900" cy="553998"/>
          </a:xfrm>
        </p:spPr>
        <p:txBody>
          <a:bodyPr vert="horz" wrap="square" lIns="0" tIns="0" rIns="0" bIns="0" rtlCol="0" anchor="t" anchorCtr="0">
            <a:spAutoFit/>
          </a:bodyPr>
          <a:lstStyle/>
          <a:p>
            <a:pPr>
              <a:lnSpc>
                <a:spcPct val="100000"/>
              </a:lnSpc>
            </a:pPr>
            <a:r>
              <a:rPr lang="en-GB" sz="1800" b="1">
                <a:cs typeface="Calibri" panose="020F0502020204030204" pitchFamily="34" charset="0"/>
              </a:rPr>
              <a:t>Three quarters (75%) of respondents say that their local area is a place where </a:t>
            </a:r>
            <a:r>
              <a:rPr lang="en-GB" sz="1800" b="1">
                <a:solidFill>
                  <a:srgbClr val="388A8C"/>
                </a:solidFill>
                <a:cs typeface="Calibri" panose="020F0502020204030204" pitchFamily="34" charset="0"/>
              </a:rPr>
              <a:t>people from different backgrounds get on well together</a:t>
            </a:r>
            <a:r>
              <a:rPr lang="en-GB" sz="1800" b="1">
                <a:cs typeface="Calibri" panose="020F0502020204030204" pitchFamily="34" charset="0"/>
              </a:rPr>
              <a:t>. This is slightly lower than the England average at 84%</a:t>
            </a:r>
          </a:p>
        </p:txBody>
      </p:sp>
      <p:sp>
        <p:nvSpPr>
          <p:cNvPr id="27" name="TextBox 26">
            <a:extLst>
              <a:ext uri="{FF2B5EF4-FFF2-40B4-BE49-F238E27FC236}">
                <a16:creationId xmlns:a16="http://schemas.microsoft.com/office/drawing/2014/main" id="{8F4A9E68-6AB0-4D51-AE80-1E43340FC2A7}"/>
              </a:ext>
            </a:extLst>
          </p:cNvPr>
          <p:cNvSpPr txBox="1"/>
          <p:nvPr/>
        </p:nvSpPr>
        <p:spPr>
          <a:xfrm>
            <a:off x="1487398" y="1033225"/>
            <a:ext cx="4293484"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b="1" u="sng" dirty="0">
                <a:solidFill>
                  <a:srgbClr val="5C5B5A"/>
                </a:solidFill>
                <a:latin typeface="Arial"/>
              </a:rPr>
              <a:t>My l</a:t>
            </a:r>
            <a:r>
              <a:rPr kumimoji="0" lang="en-GB" sz="1500" b="1" i="0" u="sng" strike="noStrike" kern="1200" cap="none" spc="0" normalizeH="0" baseline="0" noProof="0" dirty="0" err="1">
                <a:ln>
                  <a:noFill/>
                </a:ln>
                <a:solidFill>
                  <a:srgbClr val="5C5B5A"/>
                </a:solidFill>
                <a:effectLst/>
                <a:uLnTx/>
                <a:uFillTx/>
                <a:latin typeface="Arial"/>
                <a:ea typeface="+mn-ea"/>
                <a:cs typeface="+mn-cs"/>
              </a:rPr>
              <a:t>ocal</a:t>
            </a:r>
            <a:r>
              <a:rPr kumimoji="0" lang="en-GB" sz="1500" b="1" i="0" u="sng" strike="noStrike" kern="1200" cap="none" spc="0" normalizeH="0" baseline="0" noProof="0" dirty="0">
                <a:ln>
                  <a:noFill/>
                </a:ln>
                <a:solidFill>
                  <a:srgbClr val="5C5B5A"/>
                </a:solidFill>
                <a:effectLst/>
                <a:uLnTx/>
                <a:uFillTx/>
                <a:latin typeface="Arial"/>
                <a:ea typeface="+mn-ea"/>
                <a:cs typeface="+mn-cs"/>
              </a:rPr>
              <a:t> area is a place where people from different backgrounds get on well together </a:t>
            </a:r>
          </a:p>
        </p:txBody>
      </p:sp>
      <p:graphicFrame>
        <p:nvGraphicFramePr>
          <p:cNvPr id="2" name="Chart 1" descr="Pie chart showing 75% agree that their local area is a place where people from different backgrounds get on well together">
            <a:extLst>
              <a:ext uri="{FF2B5EF4-FFF2-40B4-BE49-F238E27FC236}">
                <a16:creationId xmlns:a16="http://schemas.microsoft.com/office/drawing/2014/main" id="{E8F17911-9239-5613-7278-8FDDAED70ECC}"/>
              </a:ext>
            </a:extLst>
          </p:cNvPr>
          <p:cNvGraphicFramePr/>
          <p:nvPr>
            <p:extLst>
              <p:ext uri="{D42A27DB-BD31-4B8C-83A1-F6EECF244321}">
                <p14:modId xmlns:p14="http://schemas.microsoft.com/office/powerpoint/2010/main" val="4092299061"/>
              </p:ext>
            </p:extLst>
          </p:nvPr>
        </p:nvGraphicFramePr>
        <p:xfrm>
          <a:off x="482469" y="1047750"/>
          <a:ext cx="6303342" cy="5273038"/>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933E3C96-4B6A-D464-66FA-B268A9BD4A5C}"/>
              </a:ext>
              <a:ext uri="{C183D7F6-B498-43B3-948B-1728B52AA6E4}">
                <adec:decorative xmlns:adec="http://schemas.microsoft.com/office/drawing/2017/decorative" val="1"/>
              </a:ext>
            </a:extLst>
          </p:cNvPr>
          <p:cNvSpPr txBox="1"/>
          <p:nvPr/>
        </p:nvSpPr>
        <p:spPr>
          <a:xfrm>
            <a:off x="3223771" y="3130580"/>
            <a:ext cx="820738" cy="76944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rgbClr val="5C5B5A"/>
                </a:solidFill>
                <a:effectLst/>
                <a:uLnTx/>
                <a:uFillTx/>
                <a:latin typeface="Arial"/>
                <a:ea typeface="+mn-ea"/>
                <a:cs typeface="+mn-cs"/>
              </a:rPr>
              <a:t>75%</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b="1">
                <a:solidFill>
                  <a:srgbClr val="5C5B5A"/>
                </a:solidFill>
                <a:latin typeface="Arial"/>
              </a:rPr>
              <a:t>agree</a:t>
            </a:r>
            <a:endParaRPr kumimoji="0" lang="en-GB" sz="1600" b="1" i="0" u="none" strike="noStrike" kern="1200" cap="none" spc="0" normalizeH="0" baseline="0" noProof="0">
              <a:ln>
                <a:noFill/>
              </a:ln>
              <a:solidFill>
                <a:srgbClr val="5C5B5A"/>
              </a:solidFill>
              <a:effectLst/>
              <a:uLnTx/>
              <a:uFillTx/>
              <a:latin typeface="Arial"/>
              <a:ea typeface="+mn-ea"/>
              <a:cs typeface="+mn-cs"/>
            </a:endParaRPr>
          </a:p>
        </p:txBody>
      </p:sp>
      <p:graphicFrame>
        <p:nvGraphicFramePr>
          <p:cNvPr id="20" name="Table 2">
            <a:extLst>
              <a:ext uri="{FF2B5EF4-FFF2-40B4-BE49-F238E27FC236}">
                <a16:creationId xmlns:a16="http://schemas.microsoft.com/office/drawing/2014/main" id="{0B824F8B-AE05-433A-BCC2-079B42B56CBE}"/>
              </a:ext>
            </a:extLst>
          </p:cNvPr>
          <p:cNvGraphicFramePr>
            <a:graphicFrameLocks noGrp="1"/>
          </p:cNvGraphicFramePr>
          <p:nvPr>
            <p:extLst>
              <p:ext uri="{D42A27DB-BD31-4B8C-83A1-F6EECF244321}">
                <p14:modId xmlns:p14="http://schemas.microsoft.com/office/powerpoint/2010/main" val="2615052939"/>
              </p:ext>
            </p:extLst>
          </p:nvPr>
        </p:nvGraphicFramePr>
        <p:xfrm>
          <a:off x="6991407" y="2457345"/>
          <a:ext cx="4562540" cy="1838914"/>
        </p:xfrm>
        <a:graphic>
          <a:graphicData uri="http://schemas.openxmlformats.org/drawingml/2006/table">
            <a:tbl>
              <a:tblPr firstRow="1">
                <a:tableStyleId>{5C22544A-7EE6-4342-B048-85BDC9FD1C3A}</a:tableStyleId>
              </a:tblPr>
              <a:tblGrid>
                <a:gridCol w="2592000">
                  <a:extLst>
                    <a:ext uri="{9D8B030D-6E8A-4147-A177-3AD203B41FA5}">
                      <a16:colId xmlns:a16="http://schemas.microsoft.com/office/drawing/2014/main" val="53423877"/>
                    </a:ext>
                  </a:extLst>
                </a:gridCol>
                <a:gridCol w="985270">
                  <a:extLst>
                    <a:ext uri="{9D8B030D-6E8A-4147-A177-3AD203B41FA5}">
                      <a16:colId xmlns:a16="http://schemas.microsoft.com/office/drawing/2014/main" val="1982679651"/>
                    </a:ext>
                  </a:extLst>
                </a:gridCol>
                <a:gridCol w="985270">
                  <a:extLst>
                    <a:ext uri="{9D8B030D-6E8A-4147-A177-3AD203B41FA5}">
                      <a16:colId xmlns:a16="http://schemas.microsoft.com/office/drawing/2014/main" val="3549345334"/>
                    </a:ext>
                  </a:extLst>
                </a:gridCol>
              </a:tblGrid>
              <a:tr h="746276">
                <a:tc>
                  <a:txBody>
                    <a:bodyPr/>
                    <a:lstStyle/>
                    <a:p>
                      <a:pPr algn="ctr"/>
                      <a:endParaRPr lang="en-GB" sz="1600" b="0" kern="1200" dirty="0">
                        <a:solidFill>
                          <a:schemeClr val="lt1"/>
                        </a:solidFill>
                        <a:latin typeface="+mn-lt"/>
                        <a:ea typeface="+mn-ea"/>
                        <a:cs typeface="+mn-cs"/>
                      </a:endParaRPr>
                    </a:p>
                  </a:txBody>
                  <a:tcPr anchor="ctr">
                    <a:solidFill>
                      <a:schemeClr val="tx1">
                        <a:lumMod val="65000"/>
                        <a:lumOff val="35000"/>
                      </a:schemeClr>
                    </a:solidFill>
                  </a:tcPr>
                </a:tc>
                <a:tc>
                  <a:txBody>
                    <a:bodyPr/>
                    <a:lstStyle/>
                    <a:p>
                      <a:pPr algn="ctr"/>
                      <a:r>
                        <a:rPr lang="en-GB" sz="1200" b="0" dirty="0"/>
                        <a:t>GM Residents’ Survey (March ‘23)</a:t>
                      </a:r>
                    </a:p>
                  </a:txBody>
                  <a:tcPr anchor="ctr">
                    <a:solidFill>
                      <a:schemeClr val="tx1">
                        <a:lumMod val="65000"/>
                        <a:lumOff val="35000"/>
                      </a:schemeClr>
                    </a:solidFill>
                  </a:tcPr>
                </a:tc>
                <a:tc>
                  <a:txBody>
                    <a:bodyPr/>
                    <a:lstStyle/>
                    <a:p>
                      <a:pPr algn="ctr"/>
                      <a:r>
                        <a:rPr lang="en-GB" sz="1200" b="0" dirty="0"/>
                        <a:t>DCMS Community Life Survey (2021/22)</a:t>
                      </a:r>
                    </a:p>
                  </a:txBody>
                  <a:tcPr anchor="ctr">
                    <a:solidFill>
                      <a:schemeClr val="tx1">
                        <a:lumMod val="65000"/>
                        <a:lumOff val="35000"/>
                      </a:schemeClr>
                    </a:solidFill>
                  </a:tcPr>
                </a:tc>
                <a:extLst>
                  <a:ext uri="{0D108BD9-81ED-4DB2-BD59-A6C34878D82A}">
                    <a16:rowId xmlns:a16="http://schemas.microsoft.com/office/drawing/2014/main" val="1409428657"/>
                  </a:ext>
                </a:extLst>
              </a:tr>
              <a:tr h="1015954">
                <a:tc>
                  <a:txBody>
                    <a:bodyPr/>
                    <a:lstStyle/>
                    <a:p>
                      <a:pPr marL="0" algn="ctr" defTabSz="914400" rtl="0" eaLnBrk="1" latinLnBrk="0" hangingPunct="1"/>
                      <a:r>
                        <a:rPr lang="en-GB" sz="1200" kern="1200">
                          <a:solidFill>
                            <a:schemeClr val="dk1"/>
                          </a:solidFill>
                          <a:latin typeface="+mn-lt"/>
                          <a:ea typeface="+mn-ea"/>
                          <a:cs typeface="+mn-cs"/>
                        </a:rPr>
                        <a:t>% who agree that their local area is a place where people from different backgrounds get on well together </a:t>
                      </a:r>
                    </a:p>
                  </a:txBody>
                  <a:tcPr anchor="ctr"/>
                </a:tc>
                <a:tc>
                  <a:txBody>
                    <a:bodyPr/>
                    <a:lstStyle/>
                    <a:p>
                      <a:pPr algn="ctr"/>
                      <a:r>
                        <a:rPr lang="en-GB" sz="1400"/>
                        <a:t>75%</a:t>
                      </a:r>
                    </a:p>
                  </a:txBody>
                  <a:tcPr anchor="ctr"/>
                </a:tc>
                <a:tc>
                  <a:txBody>
                    <a:bodyPr/>
                    <a:lstStyle/>
                    <a:p>
                      <a:pPr algn="ctr"/>
                      <a:r>
                        <a:rPr lang="en-GB" sz="1400" dirty="0"/>
                        <a:t>84%</a:t>
                      </a:r>
                    </a:p>
                  </a:txBody>
                  <a:tcPr anchor="ctr"/>
                </a:tc>
                <a:extLst>
                  <a:ext uri="{0D108BD9-81ED-4DB2-BD59-A6C34878D82A}">
                    <a16:rowId xmlns:a16="http://schemas.microsoft.com/office/drawing/2014/main" val="1954909866"/>
                  </a:ext>
                </a:extLst>
              </a:tr>
            </a:tbl>
          </a:graphicData>
        </a:graphic>
      </p:graphicFrame>
      <p:sp>
        <p:nvSpPr>
          <p:cNvPr id="23" name="Footer Placeholder 4">
            <a:extLst>
              <a:ext uri="{FF2B5EF4-FFF2-40B4-BE49-F238E27FC236}">
                <a16:creationId xmlns:a16="http://schemas.microsoft.com/office/drawing/2014/main" id="{BD24FF10-0D0E-45CB-AE3C-FB09009413E5}"/>
              </a:ext>
            </a:extLst>
          </p:cNvPr>
          <p:cNvSpPr txBox="1">
            <a:spLocks/>
          </p:cNvSpPr>
          <p:nvPr/>
        </p:nvSpPr>
        <p:spPr>
          <a:xfrm>
            <a:off x="537426" y="6351652"/>
            <a:ext cx="10604334" cy="5300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LA6. To what extent do you agree or disagree with the following statements about your local area? </a:t>
            </a:r>
            <a:r>
              <a:rPr lang="en-GB" sz="1000">
                <a:solidFill>
                  <a:srgbClr val="FFFFFF">
                    <a:lumMod val="50000"/>
                  </a:srgbClr>
                </a:solidFill>
                <a:latin typeface="Arial"/>
                <a:cs typeface="Arial" panose="020B0604020202020204" pitchFamily="34" charset="0"/>
              </a:rPr>
              <a:t>Unweighted base: All respondents Survey 6, 1488 (Valid responses)</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Only valid responses shown. The codes ‘There are too few people in the local area’ and ‘People in this area are all of the same background’ have been removed from this chart for visual purposes, meaning chart doesn’t add up to 100%</a:t>
            </a:r>
            <a:endParaRPr kumimoji="0" lang="en-GB" sz="10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19" name="Slide Number Placeholder 4">
            <a:extLst>
              <a:ext uri="{FF2B5EF4-FFF2-40B4-BE49-F238E27FC236}">
                <a16:creationId xmlns:a16="http://schemas.microsoft.com/office/drawing/2014/main" id="{5A608B4B-B225-4410-B793-22CBFAF2FBF4}"/>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71</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4285876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59757" y="164305"/>
            <a:ext cx="11483900" cy="553998"/>
          </a:xfrm>
        </p:spPr>
        <p:txBody>
          <a:bodyPr vert="horz" wrap="square" lIns="0" tIns="0" rIns="0" bIns="0" rtlCol="0" anchor="t" anchorCtr="0">
            <a:spAutoFit/>
          </a:bodyPr>
          <a:lstStyle/>
          <a:p>
            <a:pPr>
              <a:lnSpc>
                <a:spcPct val="100000"/>
              </a:lnSpc>
            </a:pPr>
            <a:r>
              <a:rPr lang="en-GB" sz="1800" b="1">
                <a:cs typeface="Calibri" panose="020F0502020204030204" pitchFamily="34" charset="0"/>
              </a:rPr>
              <a:t>Around half (49%) of respondents have </a:t>
            </a:r>
            <a:r>
              <a:rPr lang="en-GB" sz="1800" b="1">
                <a:solidFill>
                  <a:srgbClr val="388A8C"/>
                </a:solidFill>
                <a:cs typeface="Calibri" panose="020F0502020204030204" pitchFamily="34" charset="0"/>
              </a:rPr>
              <a:t>lived in their local area </a:t>
            </a:r>
            <a:r>
              <a:rPr lang="en-GB" sz="1800" b="1">
                <a:cs typeface="Calibri" panose="020F0502020204030204" pitchFamily="34" charset="0"/>
              </a:rPr>
              <a:t>for over 21 years, while 15% have lived in their local area for 1-5 years.</a:t>
            </a:r>
          </a:p>
        </p:txBody>
      </p:sp>
      <p:sp>
        <p:nvSpPr>
          <p:cNvPr id="27" name="TextBox 26">
            <a:extLst>
              <a:ext uri="{FF2B5EF4-FFF2-40B4-BE49-F238E27FC236}">
                <a16:creationId xmlns:a16="http://schemas.microsoft.com/office/drawing/2014/main" id="{8F4A9E68-6AB0-4D51-AE80-1E43340FC2A7}"/>
              </a:ext>
            </a:extLst>
          </p:cNvPr>
          <p:cNvSpPr txBox="1"/>
          <p:nvPr/>
        </p:nvSpPr>
        <p:spPr>
          <a:xfrm>
            <a:off x="4416694" y="698901"/>
            <a:ext cx="3358612" cy="3231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b="1" u="sng" dirty="0">
                <a:solidFill>
                  <a:srgbClr val="5C5B5A"/>
                </a:solidFill>
                <a:latin typeface="Arial"/>
              </a:rPr>
              <a:t>Number of years lived in local area</a:t>
            </a:r>
            <a:endParaRPr kumimoji="0" lang="en-GB" sz="1500" b="1" i="0" u="sng" strike="noStrike" kern="1200" cap="none" spc="0" normalizeH="0" baseline="0" noProof="0" dirty="0">
              <a:ln>
                <a:noFill/>
              </a:ln>
              <a:solidFill>
                <a:srgbClr val="5C5B5A"/>
              </a:solidFill>
              <a:effectLst/>
              <a:uLnTx/>
              <a:uFillTx/>
              <a:latin typeface="Arial"/>
              <a:ea typeface="+mn-ea"/>
              <a:cs typeface="+mn-cs"/>
            </a:endParaRPr>
          </a:p>
        </p:txBody>
      </p:sp>
      <p:sp>
        <p:nvSpPr>
          <p:cNvPr id="2" name="Rectangle 1">
            <a:extLst>
              <a:ext uri="{FF2B5EF4-FFF2-40B4-BE49-F238E27FC236}">
                <a16:creationId xmlns:a16="http://schemas.microsoft.com/office/drawing/2014/main" id="{990084BC-2266-A660-0964-9090750EDD91}"/>
              </a:ext>
            </a:extLst>
          </p:cNvPr>
          <p:cNvSpPr/>
          <p:nvPr/>
        </p:nvSpPr>
        <p:spPr>
          <a:xfrm>
            <a:off x="353329" y="1270738"/>
            <a:ext cx="3813730" cy="452054"/>
          </a:xfrm>
          <a:prstGeom prst="rect">
            <a:avLst/>
          </a:prstGeom>
          <a:solidFill>
            <a:srgbClr val="009690"/>
          </a:solidFill>
          <a:ln>
            <a:solidFill>
              <a:srgbClr val="0096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Long-term residents (21+ years)</a:t>
            </a:r>
          </a:p>
        </p:txBody>
      </p:sp>
      <p:pic>
        <p:nvPicPr>
          <p:cNvPr id="45" name="Graphic 44" descr="Target Audience with solid fill">
            <a:extLst>
              <a:ext uri="{FF2B5EF4-FFF2-40B4-BE49-F238E27FC236}">
                <a16:creationId xmlns:a16="http://schemas.microsoft.com/office/drawing/2014/main" id="{0AAEA2EC-4417-38E9-2F70-67ED5EBE392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1769" y="1697745"/>
            <a:ext cx="547729" cy="547729"/>
          </a:xfrm>
          <a:prstGeom prst="rect">
            <a:avLst/>
          </a:prstGeom>
        </p:spPr>
      </p:pic>
      <p:sp>
        <p:nvSpPr>
          <p:cNvPr id="46" name="TextBox 45">
            <a:extLst>
              <a:ext uri="{FF2B5EF4-FFF2-40B4-BE49-F238E27FC236}">
                <a16:creationId xmlns:a16="http://schemas.microsoft.com/office/drawing/2014/main" id="{80C32FB2-D4AA-8BD9-CF03-837D6EB280A4}"/>
              </a:ext>
            </a:extLst>
          </p:cNvPr>
          <p:cNvSpPr txBox="1"/>
          <p:nvPr/>
        </p:nvSpPr>
        <p:spPr>
          <a:xfrm>
            <a:off x="902999" y="1840404"/>
            <a:ext cx="3220556" cy="461665"/>
          </a:xfrm>
          <a:prstGeom prst="rect">
            <a:avLst/>
          </a:prstGeom>
          <a:noFill/>
        </p:spPr>
        <p:txBody>
          <a:bodyPr wrap="square" lIns="91440" tIns="45720" rIns="91440" bIns="45720" rtlCol="0" anchor="t">
            <a:spAutoFit/>
          </a:bodyPr>
          <a:lstStyle/>
          <a:p>
            <a:r>
              <a:rPr lang="en-GB" sz="1200" dirty="0"/>
              <a:t>82% of those aged 75+</a:t>
            </a:r>
          </a:p>
          <a:p>
            <a:endParaRPr lang="en-GB" sz="1200" dirty="0"/>
          </a:p>
        </p:txBody>
      </p:sp>
      <p:cxnSp>
        <p:nvCxnSpPr>
          <p:cNvPr id="6" name="Connector: Elbow 5">
            <a:extLst>
              <a:ext uri="{FF2B5EF4-FFF2-40B4-BE49-F238E27FC236}">
                <a16:creationId xmlns:a16="http://schemas.microsoft.com/office/drawing/2014/main" id="{0BC24A78-CBEC-3B0B-2BF6-7FC5A4C8BB4F}"/>
              </a:ext>
              <a:ext uri="{C183D7F6-B498-43B3-948B-1728B52AA6E4}">
                <adec:decorative xmlns:adec="http://schemas.microsoft.com/office/drawing/2017/decorative" val="1"/>
              </a:ext>
            </a:extLst>
          </p:cNvPr>
          <p:cNvCxnSpPr/>
          <p:nvPr/>
        </p:nvCxnSpPr>
        <p:spPr>
          <a:xfrm rot="10800000" flipV="1">
            <a:off x="4232635" y="4524865"/>
            <a:ext cx="801278" cy="358219"/>
          </a:xfrm>
          <a:prstGeom prst="bentConnector3">
            <a:avLst/>
          </a:prstGeom>
          <a:ln>
            <a:solidFill>
              <a:srgbClr val="388A8C"/>
            </a:solidFill>
            <a:tailEnd type="triangle"/>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3E8AF89F-07DB-F44B-2D13-C733DCFE855F}"/>
              </a:ext>
              <a:ext uri="{C183D7F6-B498-43B3-948B-1728B52AA6E4}">
                <adec:decorative xmlns:adec="http://schemas.microsoft.com/office/drawing/2017/decorative" val="1"/>
              </a:ext>
            </a:extLst>
          </p:cNvPr>
          <p:cNvSpPr/>
          <p:nvPr/>
        </p:nvSpPr>
        <p:spPr>
          <a:xfrm>
            <a:off x="359757" y="1270738"/>
            <a:ext cx="3800875" cy="4217859"/>
          </a:xfrm>
          <a:prstGeom prst="rect">
            <a:avLst/>
          </a:prstGeom>
          <a:noFill/>
          <a:ln w="25400">
            <a:solidFill>
              <a:srgbClr val="0096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2" name="Graphic 51" descr="Bar graph with upward trend with solid fill">
            <a:extLst>
              <a:ext uri="{FF2B5EF4-FFF2-40B4-BE49-F238E27FC236}">
                <a16:creationId xmlns:a16="http://schemas.microsoft.com/office/drawing/2014/main" id="{86B560D1-8576-CCBA-5786-AF5094802AD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93259" y="2211475"/>
            <a:ext cx="526330" cy="526330"/>
          </a:xfrm>
          <a:prstGeom prst="rect">
            <a:avLst/>
          </a:prstGeom>
        </p:spPr>
      </p:pic>
      <p:sp>
        <p:nvSpPr>
          <p:cNvPr id="53" name="TextBox 52">
            <a:extLst>
              <a:ext uri="{FF2B5EF4-FFF2-40B4-BE49-F238E27FC236}">
                <a16:creationId xmlns:a16="http://schemas.microsoft.com/office/drawing/2014/main" id="{8517826C-3305-23D2-10A6-F745C1F3501A}"/>
              </a:ext>
            </a:extLst>
          </p:cNvPr>
          <p:cNvSpPr txBox="1"/>
          <p:nvPr/>
        </p:nvSpPr>
        <p:spPr>
          <a:xfrm>
            <a:off x="960285" y="2325982"/>
            <a:ext cx="3220556" cy="461665"/>
          </a:xfrm>
          <a:prstGeom prst="rect">
            <a:avLst/>
          </a:prstGeom>
          <a:noFill/>
        </p:spPr>
        <p:txBody>
          <a:bodyPr wrap="square" rtlCol="0">
            <a:spAutoFit/>
          </a:bodyPr>
          <a:lstStyle/>
          <a:p>
            <a:r>
              <a:rPr lang="en-GB" sz="1200" dirty="0"/>
              <a:t>55% are British</a:t>
            </a:r>
          </a:p>
          <a:p>
            <a:endParaRPr lang="en-GB" sz="1200" dirty="0"/>
          </a:p>
        </p:txBody>
      </p:sp>
      <p:pic>
        <p:nvPicPr>
          <p:cNvPr id="57" name="Graphic 56" descr="Home with solid fill">
            <a:extLst>
              <a:ext uri="{FF2B5EF4-FFF2-40B4-BE49-F238E27FC236}">
                <a16:creationId xmlns:a16="http://schemas.microsoft.com/office/drawing/2014/main" id="{A0A17C3D-0AF2-E31C-AE64-6473DAB0BE8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7308" y="2686799"/>
            <a:ext cx="558718" cy="558718"/>
          </a:xfrm>
          <a:prstGeom prst="rect">
            <a:avLst/>
          </a:prstGeom>
        </p:spPr>
      </p:pic>
      <p:sp>
        <p:nvSpPr>
          <p:cNvPr id="58" name="TextBox 57">
            <a:extLst>
              <a:ext uri="{FF2B5EF4-FFF2-40B4-BE49-F238E27FC236}">
                <a16:creationId xmlns:a16="http://schemas.microsoft.com/office/drawing/2014/main" id="{A8898018-86EA-63C4-481B-8935DAC68AC4}"/>
              </a:ext>
            </a:extLst>
          </p:cNvPr>
          <p:cNvSpPr txBox="1"/>
          <p:nvPr/>
        </p:nvSpPr>
        <p:spPr>
          <a:xfrm>
            <a:off x="952897" y="2829372"/>
            <a:ext cx="3220556" cy="461665"/>
          </a:xfrm>
          <a:prstGeom prst="rect">
            <a:avLst/>
          </a:prstGeom>
          <a:noFill/>
        </p:spPr>
        <p:txBody>
          <a:bodyPr wrap="square" rtlCol="0">
            <a:spAutoFit/>
          </a:bodyPr>
          <a:lstStyle/>
          <a:p>
            <a:r>
              <a:rPr lang="en-GB" sz="1200" dirty="0"/>
              <a:t>70% own their property outright</a:t>
            </a:r>
          </a:p>
          <a:p>
            <a:endParaRPr lang="en-GB" sz="1200" dirty="0"/>
          </a:p>
        </p:txBody>
      </p:sp>
      <p:cxnSp>
        <p:nvCxnSpPr>
          <p:cNvPr id="55" name="Straight Connector 54">
            <a:extLst>
              <a:ext uri="{FF2B5EF4-FFF2-40B4-BE49-F238E27FC236}">
                <a16:creationId xmlns:a16="http://schemas.microsoft.com/office/drawing/2014/main" id="{4FE38974-106F-4D02-588D-09FB60EBF6AB}"/>
              </a:ext>
              <a:ext uri="{C183D7F6-B498-43B3-948B-1728B52AA6E4}">
                <adec:decorative xmlns:adec="http://schemas.microsoft.com/office/drawing/2017/decorative" val="1"/>
              </a:ext>
            </a:extLst>
          </p:cNvPr>
          <p:cNvCxnSpPr>
            <a:cxnSpLocks/>
          </p:cNvCxnSpPr>
          <p:nvPr/>
        </p:nvCxnSpPr>
        <p:spPr>
          <a:xfrm>
            <a:off x="346936" y="3252247"/>
            <a:ext cx="3800875" cy="0"/>
          </a:xfrm>
          <a:prstGeom prst="line">
            <a:avLst/>
          </a:prstGeom>
          <a:ln>
            <a:solidFill>
              <a:srgbClr val="009690"/>
            </a:solidFill>
          </a:ln>
        </p:spPr>
        <p:style>
          <a:lnRef idx="1">
            <a:schemeClr val="accent1"/>
          </a:lnRef>
          <a:fillRef idx="0">
            <a:schemeClr val="accent1"/>
          </a:fillRef>
          <a:effectRef idx="0">
            <a:schemeClr val="accent1"/>
          </a:effectRef>
          <a:fontRef idx="minor">
            <a:schemeClr val="tx1"/>
          </a:fontRef>
        </p:style>
      </p:cxnSp>
      <p:pic>
        <p:nvPicPr>
          <p:cNvPr id="16" name="Graphic 15" descr="Sad face outline with solid fill">
            <a:extLst>
              <a:ext uri="{FF2B5EF4-FFF2-40B4-BE49-F238E27FC236}">
                <a16:creationId xmlns:a16="http://schemas.microsoft.com/office/drawing/2014/main" id="{8F11668B-FD9A-6135-86E5-E0ABBCBA4AB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9092" y="3361624"/>
            <a:ext cx="452054" cy="452054"/>
          </a:xfrm>
          <a:prstGeom prst="rect">
            <a:avLst/>
          </a:prstGeom>
        </p:spPr>
      </p:pic>
      <p:sp>
        <p:nvSpPr>
          <p:cNvPr id="18" name="TextBox 17">
            <a:extLst>
              <a:ext uri="{FF2B5EF4-FFF2-40B4-BE49-F238E27FC236}">
                <a16:creationId xmlns:a16="http://schemas.microsoft.com/office/drawing/2014/main" id="{8098CF9A-A3B6-5C55-FB88-24E25CD3D5FF}"/>
              </a:ext>
            </a:extLst>
          </p:cNvPr>
          <p:cNvSpPr txBox="1"/>
          <p:nvPr/>
        </p:nvSpPr>
        <p:spPr>
          <a:xfrm>
            <a:off x="902999" y="3376631"/>
            <a:ext cx="3220556" cy="461665"/>
          </a:xfrm>
          <a:prstGeom prst="rect">
            <a:avLst/>
          </a:prstGeom>
          <a:noFill/>
        </p:spPr>
        <p:txBody>
          <a:bodyPr wrap="square" rtlCol="0">
            <a:spAutoFit/>
          </a:bodyPr>
          <a:lstStyle/>
          <a:p>
            <a:r>
              <a:rPr lang="en-GB" sz="1200" dirty="0"/>
              <a:t>Less likely to be satisfied with their local area (69% vs 72%*)</a:t>
            </a:r>
          </a:p>
        </p:txBody>
      </p:sp>
      <p:pic>
        <p:nvPicPr>
          <p:cNvPr id="24" name="Graphic 23" descr="City with solid fill">
            <a:extLst>
              <a:ext uri="{FF2B5EF4-FFF2-40B4-BE49-F238E27FC236}">
                <a16:creationId xmlns:a16="http://schemas.microsoft.com/office/drawing/2014/main" id="{7E8672AA-FB8F-F199-A692-E9F5A174064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6055" y="3838329"/>
            <a:ext cx="524615" cy="524615"/>
          </a:xfrm>
          <a:prstGeom prst="rect">
            <a:avLst/>
          </a:prstGeom>
        </p:spPr>
      </p:pic>
      <p:sp>
        <p:nvSpPr>
          <p:cNvPr id="25" name="TextBox 24">
            <a:extLst>
              <a:ext uri="{FF2B5EF4-FFF2-40B4-BE49-F238E27FC236}">
                <a16:creationId xmlns:a16="http://schemas.microsoft.com/office/drawing/2014/main" id="{84D20C84-62EE-59B4-91A5-D4290D0C98AA}"/>
              </a:ext>
            </a:extLst>
          </p:cNvPr>
          <p:cNvSpPr txBox="1"/>
          <p:nvPr/>
        </p:nvSpPr>
        <p:spPr>
          <a:xfrm>
            <a:off x="981146" y="3869718"/>
            <a:ext cx="3220556" cy="461665"/>
          </a:xfrm>
          <a:prstGeom prst="rect">
            <a:avLst/>
          </a:prstGeom>
          <a:noFill/>
        </p:spPr>
        <p:txBody>
          <a:bodyPr wrap="square" rtlCol="0">
            <a:spAutoFit/>
          </a:bodyPr>
          <a:lstStyle/>
          <a:p>
            <a:r>
              <a:rPr lang="en-GB" sz="1200" dirty="0"/>
              <a:t>Less likely to be satisfied with the services and local amenities (56% vs 64%*) </a:t>
            </a:r>
          </a:p>
        </p:txBody>
      </p:sp>
      <p:pic>
        <p:nvPicPr>
          <p:cNvPr id="28" name="Graphic 27" descr="Bank with solid fill">
            <a:extLst>
              <a:ext uri="{FF2B5EF4-FFF2-40B4-BE49-F238E27FC236}">
                <a16:creationId xmlns:a16="http://schemas.microsoft.com/office/drawing/2014/main" id="{D74A802A-B011-052D-2AB4-99E73102691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04857" y="4376497"/>
            <a:ext cx="498631" cy="498631"/>
          </a:xfrm>
          <a:prstGeom prst="rect">
            <a:avLst/>
          </a:prstGeom>
        </p:spPr>
      </p:pic>
      <p:sp>
        <p:nvSpPr>
          <p:cNvPr id="32" name="TextBox 31">
            <a:extLst>
              <a:ext uri="{FF2B5EF4-FFF2-40B4-BE49-F238E27FC236}">
                <a16:creationId xmlns:a16="http://schemas.microsoft.com/office/drawing/2014/main" id="{1F53B280-98A3-2BB6-C2C1-9C49659B5892}"/>
              </a:ext>
            </a:extLst>
          </p:cNvPr>
          <p:cNvSpPr txBox="1"/>
          <p:nvPr/>
        </p:nvSpPr>
        <p:spPr>
          <a:xfrm>
            <a:off x="941754" y="4401096"/>
            <a:ext cx="3220556" cy="461665"/>
          </a:xfrm>
          <a:prstGeom prst="rect">
            <a:avLst/>
          </a:prstGeom>
          <a:noFill/>
        </p:spPr>
        <p:txBody>
          <a:bodyPr wrap="square" rtlCol="0">
            <a:spAutoFit/>
          </a:bodyPr>
          <a:lstStyle/>
          <a:p>
            <a:r>
              <a:rPr lang="en-GB" sz="1200" dirty="0"/>
              <a:t>Less likely to be satisfied with cultural facilities (37% vs 42%*) </a:t>
            </a:r>
          </a:p>
        </p:txBody>
      </p:sp>
      <p:pic>
        <p:nvPicPr>
          <p:cNvPr id="34" name="Graphic 33" descr="Chat with solid fill">
            <a:extLst>
              <a:ext uri="{FF2B5EF4-FFF2-40B4-BE49-F238E27FC236}">
                <a16:creationId xmlns:a16="http://schemas.microsoft.com/office/drawing/2014/main" id="{1FDBF9BD-96A9-E5B7-5842-3FB2BADE8DBE}"/>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97395" y="4881858"/>
            <a:ext cx="498631" cy="498631"/>
          </a:xfrm>
          <a:prstGeom prst="rect">
            <a:avLst/>
          </a:prstGeom>
        </p:spPr>
      </p:pic>
      <p:sp>
        <p:nvSpPr>
          <p:cNvPr id="35" name="TextBox 34">
            <a:extLst>
              <a:ext uri="{FF2B5EF4-FFF2-40B4-BE49-F238E27FC236}">
                <a16:creationId xmlns:a16="http://schemas.microsoft.com/office/drawing/2014/main" id="{25D21206-34ED-C748-7393-02551423DB31}"/>
              </a:ext>
            </a:extLst>
          </p:cNvPr>
          <p:cNvSpPr txBox="1"/>
          <p:nvPr/>
        </p:nvSpPr>
        <p:spPr>
          <a:xfrm>
            <a:off x="946502" y="4883085"/>
            <a:ext cx="3220556" cy="461665"/>
          </a:xfrm>
          <a:prstGeom prst="rect">
            <a:avLst/>
          </a:prstGeom>
          <a:noFill/>
        </p:spPr>
        <p:txBody>
          <a:bodyPr wrap="square" rtlCol="0">
            <a:spAutoFit/>
          </a:bodyPr>
          <a:lstStyle/>
          <a:p>
            <a:r>
              <a:rPr lang="en-GB" sz="1200"/>
              <a:t>Less likely to feel they have a say in their local area (26% vs 31%*)</a:t>
            </a:r>
          </a:p>
        </p:txBody>
      </p:sp>
      <p:graphicFrame>
        <p:nvGraphicFramePr>
          <p:cNvPr id="11" name="Chart 10" descr="Pie chart showing 49% have live in their local area for 21+ years.">
            <a:extLst>
              <a:ext uri="{FF2B5EF4-FFF2-40B4-BE49-F238E27FC236}">
                <a16:creationId xmlns:a16="http://schemas.microsoft.com/office/drawing/2014/main" id="{5EA8537F-94D2-2B87-31CA-F5AE36C07CC9}"/>
              </a:ext>
            </a:extLst>
          </p:cNvPr>
          <p:cNvGraphicFramePr/>
          <p:nvPr>
            <p:extLst>
              <p:ext uri="{D42A27DB-BD31-4B8C-83A1-F6EECF244321}">
                <p14:modId xmlns:p14="http://schemas.microsoft.com/office/powerpoint/2010/main" val="1413330774"/>
              </p:ext>
            </p:extLst>
          </p:nvPr>
        </p:nvGraphicFramePr>
        <p:xfrm>
          <a:off x="3994518" y="1087234"/>
          <a:ext cx="4113017" cy="4587624"/>
        </p:xfrm>
        <a:graphic>
          <a:graphicData uri="http://schemas.openxmlformats.org/drawingml/2006/chart">
            <c:chart xmlns:c="http://schemas.openxmlformats.org/drawingml/2006/chart" xmlns:r="http://schemas.openxmlformats.org/officeDocument/2006/relationships" r:id="rId17"/>
          </a:graphicData>
        </a:graphic>
      </p:graphicFrame>
      <p:cxnSp>
        <p:nvCxnSpPr>
          <p:cNvPr id="10" name="Connector: Elbow 9">
            <a:extLst>
              <a:ext uri="{FF2B5EF4-FFF2-40B4-BE49-F238E27FC236}">
                <a16:creationId xmlns:a16="http://schemas.microsoft.com/office/drawing/2014/main" id="{55E393F6-DA84-DBAB-BDED-C37718863B0A}"/>
              </a:ext>
              <a:ext uri="{C183D7F6-B498-43B3-948B-1728B52AA6E4}">
                <adec:decorative xmlns:adec="http://schemas.microsoft.com/office/drawing/2017/decorative" val="1"/>
              </a:ext>
            </a:extLst>
          </p:cNvPr>
          <p:cNvCxnSpPr/>
          <p:nvPr/>
        </p:nvCxnSpPr>
        <p:spPr>
          <a:xfrm flipV="1">
            <a:off x="7381188" y="1517715"/>
            <a:ext cx="565608" cy="490194"/>
          </a:xfrm>
          <a:prstGeom prst="bentConnector3">
            <a:avLst/>
          </a:prstGeom>
          <a:ln>
            <a:solidFill>
              <a:srgbClr val="FF9999"/>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0DAC6D6B-5F63-8A53-7BA1-86D8F59ECA0C}"/>
              </a:ext>
            </a:extLst>
          </p:cNvPr>
          <p:cNvSpPr/>
          <p:nvPr/>
        </p:nvSpPr>
        <p:spPr>
          <a:xfrm>
            <a:off x="8018515" y="1270738"/>
            <a:ext cx="3813730" cy="452054"/>
          </a:xfrm>
          <a:prstGeom prst="rect">
            <a:avLst/>
          </a:prstGeom>
          <a:solidFill>
            <a:srgbClr val="FF9999"/>
          </a:solid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lumMod val="65000"/>
                    <a:lumOff val="35000"/>
                  </a:schemeClr>
                </a:solidFill>
              </a:rPr>
              <a:t>Shorter-term residents (1-5 years)</a:t>
            </a:r>
          </a:p>
        </p:txBody>
      </p:sp>
      <p:sp>
        <p:nvSpPr>
          <p:cNvPr id="8" name="Rectangle 7">
            <a:extLst>
              <a:ext uri="{FF2B5EF4-FFF2-40B4-BE49-F238E27FC236}">
                <a16:creationId xmlns:a16="http://schemas.microsoft.com/office/drawing/2014/main" id="{9FE07662-1F51-0581-83D6-73DD4A09E72E}"/>
              </a:ext>
              <a:ext uri="{C183D7F6-B498-43B3-948B-1728B52AA6E4}">
                <adec:decorative xmlns:adec="http://schemas.microsoft.com/office/drawing/2017/decorative" val="1"/>
              </a:ext>
            </a:extLst>
          </p:cNvPr>
          <p:cNvSpPr/>
          <p:nvPr/>
        </p:nvSpPr>
        <p:spPr>
          <a:xfrm>
            <a:off x="8024943" y="1270738"/>
            <a:ext cx="3800875" cy="4217859"/>
          </a:xfrm>
          <a:prstGeom prst="rect">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3" name="Graphic 42" descr="Target Audience with solid fill">
            <a:extLst>
              <a:ext uri="{FF2B5EF4-FFF2-40B4-BE49-F238E27FC236}">
                <a16:creationId xmlns:a16="http://schemas.microsoft.com/office/drawing/2014/main" id="{6650ADB6-ED45-0C49-08D8-1D05D92D45E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52211" y="1745601"/>
            <a:ext cx="547729" cy="547729"/>
          </a:xfrm>
          <a:prstGeom prst="rect">
            <a:avLst/>
          </a:prstGeom>
        </p:spPr>
      </p:pic>
      <p:sp>
        <p:nvSpPr>
          <p:cNvPr id="44" name="TextBox 43">
            <a:extLst>
              <a:ext uri="{FF2B5EF4-FFF2-40B4-BE49-F238E27FC236}">
                <a16:creationId xmlns:a16="http://schemas.microsoft.com/office/drawing/2014/main" id="{C470869E-6717-F62B-D800-0F905F1D4BDE}"/>
              </a:ext>
            </a:extLst>
          </p:cNvPr>
          <p:cNvSpPr txBox="1"/>
          <p:nvPr/>
        </p:nvSpPr>
        <p:spPr>
          <a:xfrm>
            <a:off x="8577697" y="1785655"/>
            <a:ext cx="3220556" cy="461665"/>
          </a:xfrm>
          <a:prstGeom prst="rect">
            <a:avLst/>
          </a:prstGeom>
          <a:noFill/>
        </p:spPr>
        <p:txBody>
          <a:bodyPr wrap="square" rtlCol="0">
            <a:spAutoFit/>
          </a:bodyPr>
          <a:lstStyle/>
          <a:p>
            <a:r>
              <a:rPr lang="en-GB" sz="1200" dirty="0"/>
              <a:t>32% of those aged 25-34</a:t>
            </a:r>
          </a:p>
          <a:p>
            <a:endParaRPr lang="en-GB" sz="1200" dirty="0"/>
          </a:p>
        </p:txBody>
      </p:sp>
      <p:pic>
        <p:nvPicPr>
          <p:cNvPr id="48" name="Graphic 47" descr="Bar graph with upward trend with solid fill">
            <a:extLst>
              <a:ext uri="{FF2B5EF4-FFF2-40B4-BE49-F238E27FC236}">
                <a16:creationId xmlns:a16="http://schemas.microsoft.com/office/drawing/2014/main" id="{1A7A7404-D012-139D-A5A7-D0E21DB1E3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082668" y="2279737"/>
            <a:ext cx="526330" cy="526330"/>
          </a:xfrm>
          <a:prstGeom prst="rect">
            <a:avLst/>
          </a:prstGeom>
        </p:spPr>
      </p:pic>
      <p:sp>
        <p:nvSpPr>
          <p:cNvPr id="49" name="TextBox 48">
            <a:extLst>
              <a:ext uri="{FF2B5EF4-FFF2-40B4-BE49-F238E27FC236}">
                <a16:creationId xmlns:a16="http://schemas.microsoft.com/office/drawing/2014/main" id="{4E5A19AD-418B-FB3B-5F4A-F081AE88170C}"/>
              </a:ext>
            </a:extLst>
          </p:cNvPr>
          <p:cNvSpPr txBox="1"/>
          <p:nvPr/>
        </p:nvSpPr>
        <p:spPr>
          <a:xfrm>
            <a:off x="8564845" y="2315833"/>
            <a:ext cx="3220556" cy="461665"/>
          </a:xfrm>
          <a:prstGeom prst="rect">
            <a:avLst/>
          </a:prstGeom>
          <a:noFill/>
        </p:spPr>
        <p:txBody>
          <a:bodyPr wrap="square" rtlCol="0">
            <a:spAutoFit/>
          </a:bodyPr>
          <a:lstStyle/>
          <a:p>
            <a:r>
              <a:rPr lang="en-GB" sz="1200" dirty="0"/>
              <a:t>28% are part of a Minority Ethnic Group</a:t>
            </a:r>
          </a:p>
          <a:p>
            <a:endParaRPr lang="en-GB" sz="1200" dirty="0"/>
          </a:p>
        </p:txBody>
      </p:sp>
      <p:pic>
        <p:nvPicPr>
          <p:cNvPr id="59" name="Graphic 58" descr="Home with solid fill">
            <a:extLst>
              <a:ext uri="{FF2B5EF4-FFF2-40B4-BE49-F238E27FC236}">
                <a16:creationId xmlns:a16="http://schemas.microsoft.com/office/drawing/2014/main" id="{FECF61F1-0C74-8516-1F99-9D053C618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084003" y="2716883"/>
            <a:ext cx="558718" cy="558718"/>
          </a:xfrm>
          <a:prstGeom prst="rect">
            <a:avLst/>
          </a:prstGeom>
        </p:spPr>
      </p:pic>
      <p:sp>
        <p:nvSpPr>
          <p:cNvPr id="60" name="TextBox 59">
            <a:extLst>
              <a:ext uri="{FF2B5EF4-FFF2-40B4-BE49-F238E27FC236}">
                <a16:creationId xmlns:a16="http://schemas.microsoft.com/office/drawing/2014/main" id="{9C944D70-D8D9-9838-2BC8-78D211D55228}"/>
              </a:ext>
            </a:extLst>
          </p:cNvPr>
          <p:cNvSpPr txBox="1"/>
          <p:nvPr/>
        </p:nvSpPr>
        <p:spPr>
          <a:xfrm>
            <a:off x="8599592" y="2859456"/>
            <a:ext cx="3220556" cy="461665"/>
          </a:xfrm>
          <a:prstGeom prst="rect">
            <a:avLst/>
          </a:prstGeom>
          <a:noFill/>
        </p:spPr>
        <p:txBody>
          <a:bodyPr wrap="square" rtlCol="0">
            <a:spAutoFit/>
          </a:bodyPr>
          <a:lstStyle/>
          <a:p>
            <a:r>
              <a:rPr lang="en-GB" sz="1200" dirty="0"/>
              <a:t>40% rent their property privately</a:t>
            </a:r>
          </a:p>
          <a:p>
            <a:endParaRPr lang="en-GB" sz="1200" dirty="0"/>
          </a:p>
        </p:txBody>
      </p:sp>
      <p:cxnSp>
        <p:nvCxnSpPr>
          <p:cNvPr id="51" name="Straight Connector 50">
            <a:extLst>
              <a:ext uri="{FF2B5EF4-FFF2-40B4-BE49-F238E27FC236}">
                <a16:creationId xmlns:a16="http://schemas.microsoft.com/office/drawing/2014/main" id="{DFC532DB-2261-701A-E3D3-1FAD5BC5621D}"/>
              </a:ext>
              <a:ext uri="{C183D7F6-B498-43B3-948B-1728B52AA6E4}">
                <adec:decorative xmlns:adec="http://schemas.microsoft.com/office/drawing/2017/decorative" val="1"/>
              </a:ext>
            </a:extLst>
          </p:cNvPr>
          <p:cNvCxnSpPr>
            <a:cxnSpLocks/>
          </p:cNvCxnSpPr>
          <p:nvPr/>
        </p:nvCxnSpPr>
        <p:spPr>
          <a:xfrm>
            <a:off x="8082668" y="3252247"/>
            <a:ext cx="3737828" cy="0"/>
          </a:xfrm>
          <a:prstGeom prst="line">
            <a:avLst/>
          </a:prstGeom>
          <a:ln>
            <a:solidFill>
              <a:srgbClr val="FF9999"/>
            </a:solidFill>
          </a:ln>
        </p:spPr>
        <p:style>
          <a:lnRef idx="1">
            <a:schemeClr val="accent1"/>
          </a:lnRef>
          <a:fillRef idx="0">
            <a:schemeClr val="accent1"/>
          </a:fillRef>
          <a:effectRef idx="0">
            <a:schemeClr val="accent1"/>
          </a:effectRef>
          <a:fontRef idx="minor">
            <a:schemeClr val="tx1"/>
          </a:fontRef>
        </p:style>
      </p:cxnSp>
      <p:pic>
        <p:nvPicPr>
          <p:cNvPr id="21" name="Graphic 20" descr="City with solid fill">
            <a:extLst>
              <a:ext uri="{FF2B5EF4-FFF2-40B4-BE49-F238E27FC236}">
                <a16:creationId xmlns:a16="http://schemas.microsoft.com/office/drawing/2014/main" id="{F3243B2B-201F-484E-92BA-7934576B1A5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084383" y="3327482"/>
            <a:ext cx="524615" cy="524615"/>
          </a:xfrm>
          <a:prstGeom prst="rect">
            <a:avLst/>
          </a:prstGeom>
        </p:spPr>
      </p:pic>
      <p:sp>
        <p:nvSpPr>
          <p:cNvPr id="22" name="TextBox 21">
            <a:extLst>
              <a:ext uri="{FF2B5EF4-FFF2-40B4-BE49-F238E27FC236}">
                <a16:creationId xmlns:a16="http://schemas.microsoft.com/office/drawing/2014/main" id="{323E90A7-4EF2-3C76-C4F9-A135CEAE7E47}"/>
              </a:ext>
            </a:extLst>
          </p:cNvPr>
          <p:cNvSpPr txBox="1"/>
          <p:nvPr/>
        </p:nvSpPr>
        <p:spPr>
          <a:xfrm>
            <a:off x="8577697" y="3364503"/>
            <a:ext cx="3220556" cy="461665"/>
          </a:xfrm>
          <a:prstGeom prst="rect">
            <a:avLst/>
          </a:prstGeom>
          <a:noFill/>
        </p:spPr>
        <p:txBody>
          <a:bodyPr wrap="square" rtlCol="0">
            <a:spAutoFit/>
          </a:bodyPr>
          <a:lstStyle/>
          <a:p>
            <a:r>
              <a:rPr lang="en-GB" sz="1200"/>
              <a:t>More likely to be satisfied with the services and local amenities (74% vs 64%*) </a:t>
            </a:r>
          </a:p>
        </p:txBody>
      </p:sp>
      <p:pic>
        <p:nvPicPr>
          <p:cNvPr id="30" name="Graphic 29" descr="Schoolhouse with solid fill">
            <a:extLst>
              <a:ext uri="{FF2B5EF4-FFF2-40B4-BE49-F238E27FC236}">
                <a16:creationId xmlns:a16="http://schemas.microsoft.com/office/drawing/2014/main" id="{2A5301B6-88A9-B360-8A10-7DB036F59010}"/>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8075325" y="3779368"/>
            <a:ext cx="605525" cy="605525"/>
          </a:xfrm>
          <a:prstGeom prst="rect">
            <a:avLst/>
          </a:prstGeom>
        </p:spPr>
      </p:pic>
      <p:sp>
        <p:nvSpPr>
          <p:cNvPr id="31" name="TextBox 30">
            <a:extLst>
              <a:ext uri="{FF2B5EF4-FFF2-40B4-BE49-F238E27FC236}">
                <a16:creationId xmlns:a16="http://schemas.microsoft.com/office/drawing/2014/main" id="{806A8257-9124-BCA2-B865-A3E2A1789C5F}"/>
              </a:ext>
            </a:extLst>
          </p:cNvPr>
          <p:cNvSpPr txBox="1"/>
          <p:nvPr/>
        </p:nvSpPr>
        <p:spPr>
          <a:xfrm>
            <a:off x="8599940" y="3890361"/>
            <a:ext cx="3220556" cy="461665"/>
          </a:xfrm>
          <a:prstGeom prst="rect">
            <a:avLst/>
          </a:prstGeom>
          <a:noFill/>
        </p:spPr>
        <p:txBody>
          <a:bodyPr wrap="square" rtlCol="0">
            <a:spAutoFit/>
          </a:bodyPr>
          <a:lstStyle/>
          <a:p>
            <a:r>
              <a:rPr lang="en-GB" sz="1200"/>
              <a:t>More likely to be satisfied with the town centre (66% vs 55%*) </a:t>
            </a:r>
          </a:p>
        </p:txBody>
      </p:sp>
      <p:pic>
        <p:nvPicPr>
          <p:cNvPr id="37" name="Graphic 36" descr="Gears with solid fill">
            <a:extLst>
              <a:ext uri="{FF2B5EF4-FFF2-40B4-BE49-F238E27FC236}">
                <a16:creationId xmlns:a16="http://schemas.microsoft.com/office/drawing/2014/main" id="{2A3CFA14-1C04-435F-2830-29EDD7465784}"/>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8086930" y="4310862"/>
            <a:ext cx="605525" cy="605525"/>
          </a:xfrm>
          <a:prstGeom prst="rect">
            <a:avLst/>
          </a:prstGeom>
        </p:spPr>
      </p:pic>
      <p:sp>
        <p:nvSpPr>
          <p:cNvPr id="38" name="TextBox 37">
            <a:extLst>
              <a:ext uri="{FF2B5EF4-FFF2-40B4-BE49-F238E27FC236}">
                <a16:creationId xmlns:a16="http://schemas.microsoft.com/office/drawing/2014/main" id="{7BD79C8F-4FC6-2EAA-9F20-CF6943F03C3B}"/>
              </a:ext>
            </a:extLst>
          </p:cNvPr>
          <p:cNvSpPr txBox="1"/>
          <p:nvPr/>
        </p:nvSpPr>
        <p:spPr>
          <a:xfrm>
            <a:off x="8629720" y="4387648"/>
            <a:ext cx="3220556" cy="461665"/>
          </a:xfrm>
          <a:prstGeom prst="rect">
            <a:avLst/>
          </a:prstGeom>
          <a:noFill/>
        </p:spPr>
        <p:txBody>
          <a:bodyPr wrap="square" rtlCol="0">
            <a:spAutoFit/>
          </a:bodyPr>
          <a:lstStyle/>
          <a:p>
            <a:r>
              <a:rPr lang="en-GB" sz="1200"/>
              <a:t>More likely to agree that their local area is well maintained (66% vs 55%*)</a:t>
            </a:r>
          </a:p>
        </p:txBody>
      </p:sp>
      <p:pic>
        <p:nvPicPr>
          <p:cNvPr id="40" name="Graphic 39" descr="Users with solid fill">
            <a:extLst>
              <a:ext uri="{FF2B5EF4-FFF2-40B4-BE49-F238E27FC236}">
                <a16:creationId xmlns:a16="http://schemas.microsoft.com/office/drawing/2014/main" id="{191AEDA9-4799-CE67-AB79-F26AF37C41B0}"/>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8107535" y="4822537"/>
            <a:ext cx="605525" cy="605525"/>
          </a:xfrm>
          <a:prstGeom prst="rect">
            <a:avLst/>
          </a:prstGeom>
        </p:spPr>
      </p:pic>
      <p:sp>
        <p:nvSpPr>
          <p:cNvPr id="41" name="TextBox 40">
            <a:extLst>
              <a:ext uri="{FF2B5EF4-FFF2-40B4-BE49-F238E27FC236}">
                <a16:creationId xmlns:a16="http://schemas.microsoft.com/office/drawing/2014/main" id="{80C71EC4-82B6-A147-C780-A7D7A17BA9BE}"/>
              </a:ext>
            </a:extLst>
          </p:cNvPr>
          <p:cNvSpPr txBox="1"/>
          <p:nvPr/>
        </p:nvSpPr>
        <p:spPr>
          <a:xfrm>
            <a:off x="8618114" y="4842266"/>
            <a:ext cx="3220556" cy="646331"/>
          </a:xfrm>
          <a:prstGeom prst="rect">
            <a:avLst/>
          </a:prstGeom>
          <a:noFill/>
        </p:spPr>
        <p:txBody>
          <a:bodyPr wrap="square" rtlCol="0">
            <a:spAutoFit/>
          </a:bodyPr>
          <a:lstStyle/>
          <a:p>
            <a:r>
              <a:rPr lang="en-GB" sz="1200"/>
              <a:t>More likely to agree that people in their local area pull together to improve it (59% vs 51%*)</a:t>
            </a:r>
          </a:p>
        </p:txBody>
      </p:sp>
      <p:sp>
        <p:nvSpPr>
          <p:cNvPr id="23" name="Footer Placeholder 4">
            <a:extLst>
              <a:ext uri="{FF2B5EF4-FFF2-40B4-BE49-F238E27FC236}">
                <a16:creationId xmlns:a16="http://schemas.microsoft.com/office/drawing/2014/main" id="{BD24FF10-0D0E-45CB-AE3C-FB09009413E5}"/>
              </a:ext>
            </a:extLst>
          </p:cNvPr>
          <p:cNvSpPr txBox="1">
            <a:spLocks/>
          </p:cNvSpPr>
          <p:nvPr/>
        </p:nvSpPr>
        <p:spPr>
          <a:xfrm>
            <a:off x="359757" y="6395930"/>
            <a:ext cx="10604334" cy="5300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LA1. Roughly how many years have you lived in your local area?	*Referencing the GB benchmarks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Unweighted base: Greater Manchester Residents Survey 6: 1767</a:t>
            </a:r>
          </a:p>
        </p:txBody>
      </p:sp>
      <p:sp>
        <p:nvSpPr>
          <p:cNvPr id="19" name="Slide Number Placeholder 4">
            <a:extLst>
              <a:ext uri="{FF2B5EF4-FFF2-40B4-BE49-F238E27FC236}">
                <a16:creationId xmlns:a16="http://schemas.microsoft.com/office/drawing/2014/main" id="{5A608B4B-B225-4410-B793-22CBFAF2FBF4}"/>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72</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71383937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59757" y="164305"/>
            <a:ext cx="11483900" cy="553998"/>
          </a:xfrm>
        </p:spPr>
        <p:txBody>
          <a:bodyPr vert="horz" wrap="square" lIns="0" tIns="0" rIns="0" bIns="0" rtlCol="0" anchor="t" anchorCtr="0">
            <a:spAutoFit/>
          </a:bodyPr>
          <a:lstStyle/>
          <a:p>
            <a:pPr>
              <a:lnSpc>
                <a:spcPct val="100000"/>
              </a:lnSpc>
            </a:pPr>
            <a:r>
              <a:rPr lang="en-GB" sz="1800" b="1" dirty="0">
                <a:cs typeface="Calibri" panose="020F0502020204030204" pitchFamily="34" charset="0"/>
              </a:rPr>
              <a:t>7 in 10 (72%) are satisfied with the </a:t>
            </a:r>
            <a:r>
              <a:rPr lang="en-GB" sz="1800" b="1" dirty="0">
                <a:solidFill>
                  <a:srgbClr val="388A8C"/>
                </a:solidFill>
                <a:cs typeface="Calibri" panose="020F0502020204030204" pitchFamily="34" charset="0"/>
              </a:rPr>
              <a:t>green spaces </a:t>
            </a:r>
            <a:r>
              <a:rPr lang="en-GB" sz="1800" b="1" dirty="0">
                <a:cs typeface="Calibri" panose="020F0502020204030204" pitchFamily="34" charset="0"/>
              </a:rPr>
              <a:t>in their local area, while only 4 in 10 (42%) are satisfied with the </a:t>
            </a:r>
            <a:r>
              <a:rPr lang="en-GB" sz="1800" b="1" dirty="0">
                <a:solidFill>
                  <a:srgbClr val="388A8C"/>
                </a:solidFill>
                <a:cs typeface="Calibri" panose="020F0502020204030204" pitchFamily="34" charset="0"/>
              </a:rPr>
              <a:t>cultural facilities</a:t>
            </a:r>
            <a:r>
              <a:rPr lang="en-GB" sz="1800" b="1" dirty="0">
                <a:cs typeface="Calibri" panose="020F0502020204030204" pitchFamily="34" charset="0"/>
              </a:rPr>
              <a:t>. Over half (52%) agree there are opportunities to take part in cultural events.</a:t>
            </a:r>
          </a:p>
        </p:txBody>
      </p:sp>
      <p:sp>
        <p:nvSpPr>
          <p:cNvPr id="27" name="TextBox 26">
            <a:extLst>
              <a:ext uri="{FF2B5EF4-FFF2-40B4-BE49-F238E27FC236}">
                <a16:creationId xmlns:a16="http://schemas.microsoft.com/office/drawing/2014/main" id="{8F4A9E68-6AB0-4D51-AE80-1E43340FC2A7}"/>
              </a:ext>
            </a:extLst>
          </p:cNvPr>
          <p:cNvSpPr txBox="1"/>
          <p:nvPr/>
        </p:nvSpPr>
        <p:spPr>
          <a:xfrm>
            <a:off x="719073" y="969528"/>
            <a:ext cx="2906565" cy="3231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sng" strike="noStrike" kern="1200" cap="none" spc="0" normalizeH="0" baseline="0" noProof="0">
                <a:ln>
                  <a:noFill/>
                </a:ln>
                <a:solidFill>
                  <a:srgbClr val="5C5B5A"/>
                </a:solidFill>
                <a:effectLst/>
                <a:uLnTx/>
                <a:uFillTx/>
                <a:latin typeface="Arial"/>
                <a:ea typeface="+mn-ea"/>
                <a:cs typeface="+mn-cs"/>
              </a:rPr>
              <a:t>How satisfied are you with…?</a:t>
            </a:r>
          </a:p>
        </p:txBody>
      </p:sp>
      <p:graphicFrame>
        <p:nvGraphicFramePr>
          <p:cNvPr id="2" name="Chart 1" descr="Stacked bar chart showing satisfaction with local services. 72% are satisfied with the parks and other green spaces in their area. 64% are satisfied with the local services and amenities. 55% with their nearest town centre and 42% with cultural facilities in their local area. ">
            <a:extLst>
              <a:ext uri="{FF2B5EF4-FFF2-40B4-BE49-F238E27FC236}">
                <a16:creationId xmlns:a16="http://schemas.microsoft.com/office/drawing/2014/main" id="{E8F17911-9239-5613-7278-8FDDAED70ECC}"/>
              </a:ext>
            </a:extLst>
          </p:cNvPr>
          <p:cNvGraphicFramePr/>
          <p:nvPr>
            <p:extLst>
              <p:ext uri="{D42A27DB-BD31-4B8C-83A1-F6EECF244321}">
                <p14:modId xmlns:p14="http://schemas.microsoft.com/office/powerpoint/2010/main" val="517630347"/>
              </p:ext>
            </p:extLst>
          </p:nvPr>
        </p:nvGraphicFramePr>
        <p:xfrm>
          <a:off x="151574" y="1034200"/>
          <a:ext cx="7945094" cy="5273038"/>
        </p:xfrm>
        <a:graphic>
          <a:graphicData uri="http://schemas.openxmlformats.org/drawingml/2006/chart">
            <c:chart xmlns:c="http://schemas.openxmlformats.org/drawingml/2006/chart" xmlns:r="http://schemas.openxmlformats.org/officeDocument/2006/relationships" r:id="rId3"/>
          </a:graphicData>
        </a:graphic>
      </p:graphicFrame>
      <p:sp>
        <p:nvSpPr>
          <p:cNvPr id="10" name="Right Brace 9">
            <a:extLst>
              <a:ext uri="{FF2B5EF4-FFF2-40B4-BE49-F238E27FC236}">
                <a16:creationId xmlns:a16="http://schemas.microsoft.com/office/drawing/2014/main" id="{25B3C3B1-73B5-69B0-786B-586080FA8547}"/>
              </a:ext>
              <a:ext uri="{C183D7F6-B498-43B3-948B-1728B52AA6E4}">
                <adec:decorative xmlns:adec="http://schemas.microsoft.com/office/drawing/2017/decorative" val="1"/>
              </a:ext>
            </a:extLst>
          </p:cNvPr>
          <p:cNvSpPr/>
          <p:nvPr/>
        </p:nvSpPr>
        <p:spPr>
          <a:xfrm>
            <a:off x="1844801" y="1771817"/>
            <a:ext cx="165107" cy="2420804"/>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 name="TextBox 10">
            <a:extLst>
              <a:ext uri="{FF2B5EF4-FFF2-40B4-BE49-F238E27FC236}">
                <a16:creationId xmlns:a16="http://schemas.microsoft.com/office/drawing/2014/main" id="{843A9574-8794-BEBE-6CF6-CE3AED67DDC7}"/>
              </a:ext>
            </a:extLst>
          </p:cNvPr>
          <p:cNvSpPr txBox="1"/>
          <p:nvPr/>
        </p:nvSpPr>
        <p:spPr>
          <a:xfrm>
            <a:off x="1884012" y="2847298"/>
            <a:ext cx="734984" cy="307777"/>
          </a:xfrm>
          <a:prstGeom prst="rect">
            <a:avLst/>
          </a:prstGeom>
          <a:noFill/>
        </p:spPr>
        <p:txBody>
          <a:bodyPr wrap="square" rtlCol="0">
            <a:spAutoFit/>
          </a:bodyPr>
          <a:lstStyle/>
          <a:p>
            <a:pPr algn="ctr"/>
            <a:r>
              <a:rPr lang="en-GB" sz="1400" b="1">
                <a:solidFill>
                  <a:srgbClr val="5C5B5A"/>
                </a:solidFill>
                <a:latin typeface="Arial"/>
              </a:rPr>
              <a:t>72%</a:t>
            </a:r>
          </a:p>
        </p:txBody>
      </p:sp>
      <p:sp>
        <p:nvSpPr>
          <p:cNvPr id="4" name="Right Brace 3">
            <a:extLst>
              <a:ext uri="{FF2B5EF4-FFF2-40B4-BE49-F238E27FC236}">
                <a16:creationId xmlns:a16="http://schemas.microsoft.com/office/drawing/2014/main" id="{844DCA81-40E2-E2E8-B351-C5FC713A20A0}"/>
              </a:ext>
              <a:ext uri="{C183D7F6-B498-43B3-948B-1728B52AA6E4}">
                <adec:decorative xmlns:adec="http://schemas.microsoft.com/office/drawing/2017/decorative" val="1"/>
              </a:ext>
            </a:extLst>
          </p:cNvPr>
          <p:cNvSpPr/>
          <p:nvPr/>
        </p:nvSpPr>
        <p:spPr>
          <a:xfrm>
            <a:off x="3707529" y="1771817"/>
            <a:ext cx="165107" cy="2152382"/>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 name="TextBox 4">
            <a:extLst>
              <a:ext uri="{FF2B5EF4-FFF2-40B4-BE49-F238E27FC236}">
                <a16:creationId xmlns:a16="http://schemas.microsoft.com/office/drawing/2014/main" id="{662E9714-BDFE-5A86-F249-859A3E5FB07A}"/>
              </a:ext>
            </a:extLst>
          </p:cNvPr>
          <p:cNvSpPr txBox="1"/>
          <p:nvPr/>
        </p:nvSpPr>
        <p:spPr>
          <a:xfrm>
            <a:off x="3730983" y="2684540"/>
            <a:ext cx="734984" cy="307777"/>
          </a:xfrm>
          <a:prstGeom prst="rect">
            <a:avLst/>
          </a:prstGeom>
          <a:noFill/>
        </p:spPr>
        <p:txBody>
          <a:bodyPr wrap="square" rtlCol="0">
            <a:spAutoFit/>
          </a:bodyPr>
          <a:lstStyle/>
          <a:p>
            <a:pPr algn="ctr"/>
            <a:r>
              <a:rPr lang="en-GB" sz="1400" b="1">
                <a:solidFill>
                  <a:srgbClr val="5C5B5A"/>
                </a:solidFill>
                <a:latin typeface="Arial"/>
              </a:rPr>
              <a:t>64%</a:t>
            </a:r>
          </a:p>
        </p:txBody>
      </p:sp>
      <p:sp>
        <p:nvSpPr>
          <p:cNvPr id="6" name="Right Brace 5">
            <a:extLst>
              <a:ext uri="{FF2B5EF4-FFF2-40B4-BE49-F238E27FC236}">
                <a16:creationId xmlns:a16="http://schemas.microsoft.com/office/drawing/2014/main" id="{CA5BCDF8-CEDC-0D21-D30B-190209E0D7E9}"/>
              </a:ext>
              <a:ext uri="{C183D7F6-B498-43B3-948B-1728B52AA6E4}">
                <adec:decorative xmlns:adec="http://schemas.microsoft.com/office/drawing/2017/decorative" val="1"/>
              </a:ext>
            </a:extLst>
          </p:cNvPr>
          <p:cNvSpPr/>
          <p:nvPr/>
        </p:nvSpPr>
        <p:spPr>
          <a:xfrm>
            <a:off x="5579370" y="1771817"/>
            <a:ext cx="165107" cy="1866928"/>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 name="TextBox 6">
            <a:extLst>
              <a:ext uri="{FF2B5EF4-FFF2-40B4-BE49-F238E27FC236}">
                <a16:creationId xmlns:a16="http://schemas.microsoft.com/office/drawing/2014/main" id="{5C55BCB9-F99E-E6E4-70C0-50C0759B0D7B}"/>
              </a:ext>
            </a:extLst>
          </p:cNvPr>
          <p:cNvSpPr txBox="1"/>
          <p:nvPr/>
        </p:nvSpPr>
        <p:spPr>
          <a:xfrm>
            <a:off x="5650162" y="2539521"/>
            <a:ext cx="734984" cy="307777"/>
          </a:xfrm>
          <a:prstGeom prst="rect">
            <a:avLst/>
          </a:prstGeom>
          <a:noFill/>
        </p:spPr>
        <p:txBody>
          <a:bodyPr wrap="square" rtlCol="0">
            <a:spAutoFit/>
          </a:bodyPr>
          <a:lstStyle/>
          <a:p>
            <a:pPr algn="ctr"/>
            <a:r>
              <a:rPr lang="en-GB" sz="1400" b="1">
                <a:solidFill>
                  <a:srgbClr val="5C5B5A"/>
                </a:solidFill>
                <a:latin typeface="Arial"/>
              </a:rPr>
              <a:t>55%</a:t>
            </a:r>
          </a:p>
        </p:txBody>
      </p:sp>
      <p:sp>
        <p:nvSpPr>
          <p:cNvPr id="3" name="Right Brace 2">
            <a:extLst>
              <a:ext uri="{FF2B5EF4-FFF2-40B4-BE49-F238E27FC236}">
                <a16:creationId xmlns:a16="http://schemas.microsoft.com/office/drawing/2014/main" id="{BBAC2DBA-40EB-A442-BDD3-D278485B9E6C}"/>
              </a:ext>
              <a:ext uri="{C183D7F6-B498-43B3-948B-1728B52AA6E4}">
                <adec:decorative xmlns:adec="http://schemas.microsoft.com/office/drawing/2017/decorative" val="1"/>
              </a:ext>
            </a:extLst>
          </p:cNvPr>
          <p:cNvSpPr/>
          <p:nvPr/>
        </p:nvSpPr>
        <p:spPr>
          <a:xfrm>
            <a:off x="7495393" y="1772777"/>
            <a:ext cx="171446" cy="1380885"/>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 name="TextBox 8">
            <a:extLst>
              <a:ext uri="{FF2B5EF4-FFF2-40B4-BE49-F238E27FC236}">
                <a16:creationId xmlns:a16="http://schemas.microsoft.com/office/drawing/2014/main" id="{49698BD0-E767-DE62-055C-2569C49D5B28}"/>
              </a:ext>
            </a:extLst>
          </p:cNvPr>
          <p:cNvSpPr txBox="1"/>
          <p:nvPr/>
        </p:nvSpPr>
        <p:spPr>
          <a:xfrm>
            <a:off x="7512029" y="2304897"/>
            <a:ext cx="734984" cy="307777"/>
          </a:xfrm>
          <a:prstGeom prst="rect">
            <a:avLst/>
          </a:prstGeom>
          <a:noFill/>
        </p:spPr>
        <p:txBody>
          <a:bodyPr wrap="square" rtlCol="0">
            <a:spAutoFit/>
          </a:bodyPr>
          <a:lstStyle/>
          <a:p>
            <a:pPr algn="ctr"/>
            <a:r>
              <a:rPr lang="en-GB" sz="1400" b="1">
                <a:solidFill>
                  <a:srgbClr val="5C5B5A"/>
                </a:solidFill>
                <a:latin typeface="Arial"/>
              </a:rPr>
              <a:t>42%</a:t>
            </a:r>
          </a:p>
        </p:txBody>
      </p:sp>
      <p:cxnSp>
        <p:nvCxnSpPr>
          <p:cNvPr id="13" name="Straight Connector 12">
            <a:extLst>
              <a:ext uri="{FF2B5EF4-FFF2-40B4-BE49-F238E27FC236}">
                <a16:creationId xmlns:a16="http://schemas.microsoft.com/office/drawing/2014/main" id="{D91906CA-D46B-5256-CF8E-9A322DED9FE6}"/>
              </a:ext>
              <a:ext uri="{C183D7F6-B498-43B3-948B-1728B52AA6E4}">
                <adec:decorative xmlns:adec="http://schemas.microsoft.com/office/drawing/2017/decorative" val="1"/>
              </a:ext>
            </a:extLst>
          </p:cNvPr>
          <p:cNvCxnSpPr>
            <a:cxnSpLocks/>
          </p:cNvCxnSpPr>
          <p:nvPr/>
        </p:nvCxnSpPr>
        <p:spPr>
          <a:xfrm>
            <a:off x="8096668" y="1412672"/>
            <a:ext cx="0" cy="4657588"/>
          </a:xfrm>
          <a:prstGeom prst="line">
            <a:avLst/>
          </a:prstGeom>
          <a:ln>
            <a:solidFill>
              <a:srgbClr val="388A8C"/>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3DB1E1A3-1A78-9535-8B1F-08256D06777A}"/>
              </a:ext>
            </a:extLst>
          </p:cNvPr>
          <p:cNvSpPr txBox="1"/>
          <p:nvPr/>
        </p:nvSpPr>
        <p:spPr>
          <a:xfrm>
            <a:off x="8215197" y="969528"/>
            <a:ext cx="3945924"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sng" strike="noStrike" kern="1200" cap="none" spc="0" normalizeH="0" baseline="0" noProof="0" dirty="0">
                <a:ln>
                  <a:noFill/>
                </a:ln>
                <a:solidFill>
                  <a:srgbClr val="5C5B5A"/>
                </a:solidFill>
                <a:effectLst/>
                <a:uLnTx/>
                <a:uFillTx/>
                <a:latin typeface="Arial"/>
                <a:ea typeface="+mn-ea"/>
                <a:cs typeface="+mn-cs"/>
              </a:rPr>
              <a:t>To what extent do you agree or disagree that there are…?</a:t>
            </a:r>
          </a:p>
        </p:txBody>
      </p:sp>
      <p:graphicFrame>
        <p:nvGraphicFramePr>
          <p:cNvPr id="12" name="Chart 11" descr="Stacked bar chart showing agreement that there are opportunities to take part in cultural events and activities. 52% agree. ">
            <a:extLst>
              <a:ext uri="{FF2B5EF4-FFF2-40B4-BE49-F238E27FC236}">
                <a16:creationId xmlns:a16="http://schemas.microsoft.com/office/drawing/2014/main" id="{526E849C-3414-1601-20E1-5DE6711C4551}"/>
              </a:ext>
            </a:extLst>
          </p:cNvPr>
          <p:cNvGraphicFramePr/>
          <p:nvPr>
            <p:extLst>
              <p:ext uri="{D42A27DB-BD31-4B8C-83A1-F6EECF244321}">
                <p14:modId xmlns:p14="http://schemas.microsoft.com/office/powerpoint/2010/main" val="1632540515"/>
              </p:ext>
            </p:extLst>
          </p:nvPr>
        </p:nvGraphicFramePr>
        <p:xfrm>
          <a:off x="9013529" y="1034200"/>
          <a:ext cx="2310115" cy="5273038"/>
        </p:xfrm>
        <a:graphic>
          <a:graphicData uri="http://schemas.openxmlformats.org/drawingml/2006/chart">
            <c:chart xmlns:c="http://schemas.openxmlformats.org/drawingml/2006/chart" xmlns:r="http://schemas.openxmlformats.org/officeDocument/2006/relationships" r:id="rId4"/>
          </a:graphicData>
        </a:graphic>
      </p:graphicFrame>
      <p:sp>
        <p:nvSpPr>
          <p:cNvPr id="18" name="Right Brace 17">
            <a:extLst>
              <a:ext uri="{FF2B5EF4-FFF2-40B4-BE49-F238E27FC236}">
                <a16:creationId xmlns:a16="http://schemas.microsoft.com/office/drawing/2014/main" id="{04429413-EA77-B3BC-0349-C9006BFDB5D9}"/>
              </a:ext>
              <a:ext uri="{C183D7F6-B498-43B3-948B-1728B52AA6E4}">
                <adec:decorative xmlns:adec="http://schemas.microsoft.com/office/drawing/2017/decorative" val="1"/>
              </a:ext>
            </a:extLst>
          </p:cNvPr>
          <p:cNvSpPr/>
          <p:nvPr/>
        </p:nvSpPr>
        <p:spPr>
          <a:xfrm>
            <a:off x="10807322" y="1771817"/>
            <a:ext cx="217059" cy="1749016"/>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6" name="TextBox 15">
            <a:extLst>
              <a:ext uri="{FF2B5EF4-FFF2-40B4-BE49-F238E27FC236}">
                <a16:creationId xmlns:a16="http://schemas.microsoft.com/office/drawing/2014/main" id="{54BB1B23-8BF9-DC63-A514-DB8B8936BFC7}"/>
              </a:ext>
            </a:extLst>
          </p:cNvPr>
          <p:cNvSpPr txBox="1"/>
          <p:nvPr/>
        </p:nvSpPr>
        <p:spPr>
          <a:xfrm>
            <a:off x="10851013" y="2492436"/>
            <a:ext cx="734984" cy="307777"/>
          </a:xfrm>
          <a:prstGeom prst="rect">
            <a:avLst/>
          </a:prstGeom>
          <a:noFill/>
        </p:spPr>
        <p:txBody>
          <a:bodyPr wrap="square" rtlCol="0">
            <a:spAutoFit/>
          </a:bodyPr>
          <a:lstStyle/>
          <a:p>
            <a:pPr algn="ctr"/>
            <a:r>
              <a:rPr lang="en-GB" sz="1400" b="1">
                <a:solidFill>
                  <a:srgbClr val="5C5B5A"/>
                </a:solidFill>
                <a:latin typeface="Arial"/>
              </a:rPr>
              <a:t>52%</a:t>
            </a:r>
          </a:p>
        </p:txBody>
      </p:sp>
      <p:sp>
        <p:nvSpPr>
          <p:cNvPr id="23" name="Footer Placeholder 4">
            <a:extLst>
              <a:ext uri="{FF2B5EF4-FFF2-40B4-BE49-F238E27FC236}">
                <a16:creationId xmlns:a16="http://schemas.microsoft.com/office/drawing/2014/main" id="{BD24FF10-0D0E-45CB-AE3C-FB09009413E5}"/>
              </a:ext>
            </a:extLst>
          </p:cNvPr>
          <p:cNvSpPr txBox="1">
            <a:spLocks/>
          </p:cNvSpPr>
          <p:nvPr/>
        </p:nvSpPr>
        <p:spPr>
          <a:xfrm>
            <a:off x="359757" y="6395930"/>
            <a:ext cx="10604334" cy="5300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LA4. Generally, how satisfied or dissatisfied are you with…/ LA5 To what extent do you agree or disagree that there are opportunities to take part in cultural events and activities</a:t>
            </a:r>
            <a:r>
              <a:rPr lang="en-GB" sz="1000">
                <a:solidFill>
                  <a:srgbClr val="FFFFFF">
                    <a:lumMod val="50000"/>
                  </a:srgbClr>
                </a:solidFill>
                <a:latin typeface="Arial" panose="020B0604020202020204" pitchFamily="34" charset="0"/>
                <a:cs typeface="Arial" panose="020B0604020202020204" pitchFamily="34" charset="0"/>
              </a:rPr>
              <a:t>s in your local area. </a:t>
            </a: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Unweighted base: Greater Manchester Residents Survey 6: 1767</a:t>
            </a:r>
          </a:p>
        </p:txBody>
      </p:sp>
      <p:sp>
        <p:nvSpPr>
          <p:cNvPr id="19" name="Slide Number Placeholder 4">
            <a:extLst>
              <a:ext uri="{FF2B5EF4-FFF2-40B4-BE49-F238E27FC236}">
                <a16:creationId xmlns:a16="http://schemas.microsoft.com/office/drawing/2014/main" id="{5A608B4B-B225-4410-B793-22CBFAF2FBF4}"/>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73</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86532438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04DEE2A-3D6A-ED6D-A6C4-F75DA480AFC0}"/>
              </a:ext>
            </a:extLst>
          </p:cNvPr>
          <p:cNvSpPr>
            <a:spLocks noGrp="1"/>
          </p:cNvSpPr>
          <p:nvPr>
            <p:ph type="title"/>
          </p:nvPr>
        </p:nvSpPr>
        <p:spPr>
          <a:xfrm>
            <a:off x="601200" y="1411200"/>
            <a:ext cx="5495023" cy="1116000"/>
          </a:xfrm>
        </p:spPr>
        <p:txBody>
          <a:bodyPr anchor="t">
            <a:normAutofit fontScale="90000"/>
          </a:bodyPr>
          <a:lstStyle/>
          <a:p>
            <a:r>
              <a:rPr lang="en-GB" sz="4900" b="1">
                <a:latin typeface="Arial" panose="020B0604020202020204" pitchFamily="34" charset="0"/>
                <a:cs typeface="Arial" panose="020B0604020202020204" pitchFamily="34" charset="0"/>
              </a:rPr>
              <a:t>Digital inclusion </a:t>
            </a:r>
            <a:br>
              <a:rPr lang="en-GB" b="1">
                <a:latin typeface="Arial" panose="020B0604020202020204" pitchFamily="34" charset="0"/>
                <a:cs typeface="Arial" panose="020B0604020202020204" pitchFamily="34" charset="0"/>
              </a:rPr>
            </a:br>
            <a:r>
              <a:rPr lang="en-GB" sz="2200">
                <a:latin typeface="Arial" panose="020B0604020202020204" pitchFamily="34" charset="0"/>
                <a:cs typeface="Arial" panose="020B0604020202020204" pitchFamily="34" charset="0"/>
              </a:rPr>
              <a:t>(Findings from merged Autumn 2022 – Spring 2023 surveys, telephone samples only)</a:t>
            </a:r>
          </a:p>
        </p:txBody>
      </p:sp>
      <p:sp>
        <p:nvSpPr>
          <p:cNvPr id="3" name="TextBox 2">
            <a:extLst>
              <a:ext uri="{FF2B5EF4-FFF2-40B4-BE49-F238E27FC236}">
                <a16:creationId xmlns:a16="http://schemas.microsoft.com/office/drawing/2014/main" id="{23EE214D-83F5-48E8-B55C-D7118ADA8546}"/>
              </a:ext>
            </a:extLst>
          </p:cNvPr>
          <p:cNvSpPr txBox="1"/>
          <p:nvPr/>
        </p:nvSpPr>
        <p:spPr>
          <a:xfrm>
            <a:off x="586799" y="6257836"/>
            <a:ext cx="10982952" cy="307777"/>
          </a:xfrm>
          <a:prstGeom prst="rect">
            <a:avLst/>
          </a:prstGeom>
          <a:noFill/>
        </p:spPr>
        <p:txBody>
          <a:bodyPr wrap="square" rtlCol="0">
            <a:spAutoFit/>
          </a:bodyPr>
          <a:lstStyle/>
          <a:p>
            <a:pPr>
              <a:defRPr/>
            </a:pPr>
            <a:r>
              <a:rPr kumimoji="0" lang="en-GB" sz="14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Unweighted base: 1005</a:t>
            </a:r>
            <a:r>
              <a:rPr kumimoji="0" lang="en-GB" sz="1400" b="0" i="0" u="none" strike="noStrike" kern="1200" cap="none" spc="0" normalizeH="0" baseline="0" noProof="0">
                <a:ln>
                  <a:noFill/>
                </a:ln>
                <a:solidFill>
                  <a:schemeClr val="bg1"/>
                </a:solidFill>
                <a:effectLst/>
                <a:uLnTx/>
                <a:uFillTx/>
                <a:latin typeface="Arial"/>
                <a:ea typeface="+mn-ea"/>
                <a:cs typeface="Arial" panose="020B0604020202020204" pitchFamily="34" charset="0"/>
              </a:rPr>
              <a:t> </a:t>
            </a:r>
            <a:r>
              <a:rPr kumimoji="0" lang="en-GB" sz="14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(Telephone respondents S3+S4+S5+S6)</a:t>
            </a:r>
            <a:endParaRPr kumimoji="0" lang="en-GB" sz="1400" b="0" i="0" u="none" strike="noStrike" kern="1200" cap="none" spc="0" normalizeH="0" baseline="0" noProof="0">
              <a:ln>
                <a:noFill/>
              </a:ln>
              <a:solidFill>
                <a:schemeClr val="bg1"/>
              </a:solidFill>
              <a:effectLst/>
              <a:uLnTx/>
              <a:uFillTx/>
              <a:latin typeface="Arial"/>
              <a:ea typeface="+mn-ea"/>
              <a:cs typeface="+mn-cs"/>
            </a:endParaRPr>
          </a:p>
        </p:txBody>
      </p:sp>
      <p:graphicFrame>
        <p:nvGraphicFramePr>
          <p:cNvPr id="2" name="Table 5">
            <a:extLst>
              <a:ext uri="{FF2B5EF4-FFF2-40B4-BE49-F238E27FC236}">
                <a16:creationId xmlns:a16="http://schemas.microsoft.com/office/drawing/2014/main" id="{0F0B6BE4-D7CA-BEA4-3B55-4104B3163BF6}"/>
              </a:ext>
            </a:extLst>
          </p:cNvPr>
          <p:cNvGraphicFramePr>
            <a:graphicFrameLocks noGrp="1"/>
          </p:cNvGraphicFramePr>
          <p:nvPr>
            <p:extLst>
              <p:ext uri="{D42A27DB-BD31-4B8C-83A1-F6EECF244321}">
                <p14:modId xmlns:p14="http://schemas.microsoft.com/office/powerpoint/2010/main" val="990998273"/>
              </p:ext>
            </p:extLst>
          </p:nvPr>
        </p:nvGraphicFramePr>
        <p:xfrm>
          <a:off x="590400" y="3718800"/>
          <a:ext cx="4922633" cy="1149360"/>
        </p:xfrm>
        <a:graphic>
          <a:graphicData uri="http://schemas.openxmlformats.org/drawingml/2006/table">
            <a:tbl>
              <a:tblPr firstRow="1" bandRow="1">
                <a:tableStyleId>{5C22544A-7EE6-4342-B048-85BDC9FD1C3A}</a:tableStyleId>
              </a:tblPr>
              <a:tblGrid>
                <a:gridCol w="3791184">
                  <a:extLst>
                    <a:ext uri="{9D8B030D-6E8A-4147-A177-3AD203B41FA5}">
                      <a16:colId xmlns:a16="http://schemas.microsoft.com/office/drawing/2014/main" val="4846203"/>
                    </a:ext>
                  </a:extLst>
                </a:gridCol>
                <a:gridCol w="1131449">
                  <a:extLst>
                    <a:ext uri="{9D8B030D-6E8A-4147-A177-3AD203B41FA5}">
                      <a16:colId xmlns:a16="http://schemas.microsoft.com/office/drawing/2014/main" val="4277008826"/>
                    </a:ext>
                  </a:extLst>
                </a:gridCol>
              </a:tblGrid>
              <a:tr h="288000">
                <a:tc>
                  <a:txBody>
                    <a:bodyPr/>
                    <a:lstStyle/>
                    <a:p>
                      <a:r>
                        <a:rPr lang="en-GB" sz="1400" b="1">
                          <a:solidFill>
                            <a:schemeClr val="bg1"/>
                          </a:solidFill>
                          <a:latin typeface="Arial" panose="020B0604020202020204" pitchFamily="34" charset="0"/>
                          <a:cs typeface="Arial" panose="020B0604020202020204" pitchFamily="34" charset="0"/>
                        </a:rPr>
                        <a:t>Overview</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dirty="0">
                          <a:solidFill>
                            <a:schemeClr val="bg1"/>
                          </a:solidFill>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page 75</a:t>
                      </a:r>
                      <a:endParaRPr lang="en-GB" sz="1400" b="1" u="sng" dirty="0">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9449144"/>
                  </a:ext>
                </a:extLst>
              </a:tr>
              <a:tr h="288000">
                <a:tc>
                  <a:txBody>
                    <a:bodyPr/>
                    <a:lstStyle/>
                    <a:p>
                      <a:r>
                        <a:rPr lang="en-GB" sz="1400" b="1" dirty="0">
                          <a:solidFill>
                            <a:schemeClr val="bg1"/>
                          </a:solidFill>
                          <a:latin typeface="Arial" panose="020B0604020202020204" pitchFamily="34" charset="0"/>
                          <a:cs typeface="Arial" panose="020B0604020202020204" pitchFamily="34" charset="0"/>
                        </a:rPr>
                        <a:t>Key findings</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dirty="0">
                          <a:solidFill>
                            <a:schemeClr val="bg1"/>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page 77</a:t>
                      </a:r>
                      <a:endParaRPr lang="en-GB" sz="1400" b="1" u="sng" dirty="0">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8979111"/>
                  </a:ext>
                </a:extLst>
              </a:tr>
              <a:tr h="288000">
                <a:tc>
                  <a:txBody>
                    <a:bodyPr/>
                    <a:lstStyle/>
                    <a:p>
                      <a:r>
                        <a:rPr lang="en-GB" sz="1400" b="1" dirty="0">
                          <a:solidFill>
                            <a:schemeClr val="bg1"/>
                          </a:solidFill>
                          <a:latin typeface="Arial" panose="020B0604020202020204" pitchFamily="34" charset="0"/>
                          <a:cs typeface="Arial" panose="020B0604020202020204" pitchFamily="34" charset="0"/>
                        </a:rPr>
                        <a:t>Summary</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u="sng" dirty="0">
                          <a:solidFill>
                            <a:schemeClr val="bg1"/>
                          </a:solidFill>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page 78</a:t>
                      </a:r>
                      <a:endParaRPr lang="en-GB" sz="1400" b="1" u="sng" dirty="0">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06594278"/>
                  </a:ext>
                </a:extLst>
              </a:tr>
              <a:tr h="210873">
                <a:tc>
                  <a:txBody>
                    <a:bodyPr/>
                    <a:lstStyle/>
                    <a:p>
                      <a:r>
                        <a:rPr lang="en-GB" sz="1400" b="1" dirty="0">
                          <a:solidFill>
                            <a:schemeClr val="bg1"/>
                          </a:solidFill>
                          <a:latin typeface="Arial" panose="020B0604020202020204" pitchFamily="34" charset="0"/>
                          <a:cs typeface="Arial" panose="020B0604020202020204" pitchFamily="34" charset="0"/>
                        </a:rPr>
                        <a:t>Detailed findings</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u="sng" dirty="0">
                          <a:solidFill>
                            <a:schemeClr val="bg1"/>
                          </a:solidFill>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page 80</a:t>
                      </a:r>
                      <a:endParaRPr lang="en-GB" sz="1400" b="1" u="sng" dirty="0">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98613590"/>
                  </a:ext>
                </a:extLst>
              </a:tr>
            </a:tbl>
          </a:graphicData>
        </a:graphic>
      </p:graphicFrame>
    </p:spTree>
    <p:extLst>
      <p:ext uri="{BB962C8B-B14F-4D97-AF65-F5344CB8AC3E}">
        <p14:creationId xmlns:p14="http://schemas.microsoft.com/office/powerpoint/2010/main" val="29215580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32836-66C5-E5E1-AD36-8DF7C23C9ADD}"/>
              </a:ext>
            </a:extLst>
          </p:cNvPr>
          <p:cNvSpPr>
            <a:spLocks noGrp="1"/>
          </p:cNvSpPr>
          <p:nvPr>
            <p:ph type="title"/>
          </p:nvPr>
        </p:nvSpPr>
        <p:spPr>
          <a:xfrm>
            <a:off x="601200" y="1411200"/>
            <a:ext cx="5495023" cy="1116000"/>
          </a:xfrm>
        </p:spPr>
        <p:txBody>
          <a:bodyPr>
            <a:normAutofit fontScale="90000"/>
          </a:bodyPr>
          <a:lstStyle/>
          <a:p>
            <a:r>
              <a:rPr lang="en-GB"/>
              <a:t>Overview:</a:t>
            </a:r>
            <a:br>
              <a:rPr lang="en-GB"/>
            </a:br>
            <a:r>
              <a:rPr lang="en-GB"/>
              <a:t>Digital inclusion</a:t>
            </a:r>
            <a:br>
              <a:rPr lang="en-GB"/>
            </a:br>
            <a:r>
              <a:rPr lang="en-GB" sz="2200"/>
              <a:t>(merged Autumn 2022-Spring 2023 data)</a:t>
            </a:r>
            <a:endParaRPr lang="en-GB"/>
          </a:p>
        </p:txBody>
      </p:sp>
      <p:sp>
        <p:nvSpPr>
          <p:cNvPr id="3" name="Text Placeholder 2">
            <a:extLst>
              <a:ext uri="{FF2B5EF4-FFF2-40B4-BE49-F238E27FC236}">
                <a16:creationId xmlns:a16="http://schemas.microsoft.com/office/drawing/2014/main" id="{0F5235E6-B3F0-53C3-9546-36323FA23B1D}"/>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279088664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586799" y="249698"/>
            <a:ext cx="10515600" cy="693150"/>
          </a:xfrm>
        </p:spPr>
        <p:txBody>
          <a:bodyPr/>
          <a:lstStyle/>
          <a:p>
            <a:r>
              <a:rPr lang="en-GB">
                <a:latin typeface="Arial" panose="020B0604020202020204" pitchFamily="34" charset="0"/>
                <a:cs typeface="Arial" panose="020B0604020202020204" pitchFamily="34" charset="0"/>
              </a:rPr>
              <a:t>Digital inclusion – context</a:t>
            </a:r>
            <a:endParaRPr lang="en-US">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5808E5A-A430-F9BE-050D-2E7DC1DD7D4D}"/>
              </a:ext>
            </a:extLst>
          </p:cNvPr>
          <p:cNvSpPr txBox="1"/>
          <p:nvPr/>
        </p:nvSpPr>
        <p:spPr>
          <a:xfrm>
            <a:off x="776806" y="942848"/>
            <a:ext cx="10515600" cy="3739485"/>
          </a:xfrm>
          <a:prstGeom prst="rect">
            <a:avLst/>
          </a:prstGeom>
          <a:noFill/>
        </p:spPr>
        <p:txBody>
          <a:bodyPr wrap="square" lIns="91440" tIns="45720" rIns="91440" bIns="45720" rtlCol="0" anchor="t">
            <a:spAutoFit/>
          </a:bodyPr>
          <a:lstStyle/>
          <a:p>
            <a:pPr>
              <a:lnSpc>
                <a:spcPct val="114000"/>
              </a:lnSpc>
              <a:spcAft>
                <a:spcPts val="600"/>
              </a:spcAft>
            </a:pPr>
            <a:r>
              <a:rPr lang="en-GB" sz="1400">
                <a:solidFill>
                  <a:schemeClr val="bg1"/>
                </a:solidFill>
                <a:latin typeface="Arial"/>
                <a:cs typeface="Arial"/>
              </a:rPr>
              <a:t>Digital inclusion questions have been included in the survey since Spring 2022 (though the methodology / approach was amended in September).</a:t>
            </a:r>
          </a:p>
          <a:p>
            <a:pPr>
              <a:lnSpc>
                <a:spcPct val="114000"/>
              </a:lnSpc>
              <a:spcAft>
                <a:spcPts val="600"/>
              </a:spcAft>
            </a:pPr>
            <a:r>
              <a:rPr lang="en-GB" sz="1400">
                <a:solidFill>
                  <a:schemeClr val="bg1"/>
                </a:solidFill>
              </a:rPr>
              <a:t>The reporting includes a particular focus on over 75 year olds, under 25 year olds, and disabled people – as priority groups for Greater Manchester activity to address digital exclusion.</a:t>
            </a:r>
            <a:endParaRPr lang="en-GB" sz="1400">
              <a:solidFill>
                <a:schemeClr val="bg1"/>
              </a:solidFill>
              <a:cs typeface="Arial"/>
            </a:endParaRPr>
          </a:p>
          <a:p>
            <a:pPr>
              <a:lnSpc>
                <a:spcPct val="114000"/>
              </a:lnSpc>
              <a:spcAft>
                <a:spcPts val="600"/>
              </a:spcAft>
            </a:pPr>
            <a:r>
              <a:rPr lang="en-GB" sz="1400">
                <a:solidFill>
                  <a:schemeClr val="bg1"/>
                </a:solidFill>
                <a:latin typeface="Arial"/>
                <a:cs typeface="Arial"/>
              </a:rPr>
              <a:t>Although early waves included digital inclusion questions for all survey respondents, we have taken the decision that digital inclusion questions are only asked in telephone samples (and not of respondents taking part in the survey online, who are therefore less likely to be digitally excluded than the population as a whole). This provides a sample of around 250 responses per survey.</a:t>
            </a:r>
          </a:p>
          <a:p>
            <a:pPr>
              <a:lnSpc>
                <a:spcPct val="114000"/>
              </a:lnSpc>
              <a:spcAft>
                <a:spcPts val="600"/>
              </a:spcAft>
            </a:pPr>
            <a:r>
              <a:rPr lang="en-GB" sz="1400">
                <a:solidFill>
                  <a:schemeClr val="bg1"/>
                </a:solidFill>
                <a:latin typeface="Arial"/>
                <a:cs typeface="Arial"/>
              </a:rPr>
              <a:t>For this report, we have merged findings for survey 6 (March 2023) with those from surveys 3, 4 and 5 (September 2022, November 2022, January 2023) to provide a robust sample size for sub-group analysis. </a:t>
            </a:r>
            <a:endParaRPr lang="en-GB" sz="1400">
              <a:solidFill>
                <a:schemeClr val="bg1"/>
              </a:solidFill>
              <a:cs typeface="Arial"/>
            </a:endParaRPr>
          </a:p>
          <a:p>
            <a:pPr>
              <a:lnSpc>
                <a:spcPct val="114000"/>
              </a:lnSpc>
              <a:spcAft>
                <a:spcPts val="600"/>
              </a:spcAft>
            </a:pPr>
            <a:r>
              <a:rPr lang="en-GB" sz="1400">
                <a:solidFill>
                  <a:schemeClr val="bg1"/>
                </a:solidFill>
                <a:latin typeface="Arial"/>
                <a:cs typeface="Arial"/>
              </a:rPr>
              <a:t>Our reporting convention going forwards, from Wave 7 onwards, will be to report headlines based on the most recent three waves combined, with careful analysis of individual differences between waves where appropriate. </a:t>
            </a:r>
          </a:p>
          <a:p>
            <a:pPr>
              <a:lnSpc>
                <a:spcPct val="90000"/>
              </a:lnSpc>
              <a:spcBef>
                <a:spcPts val="1000"/>
              </a:spcBef>
            </a:pPr>
            <a:endParaRPr lang="en-GB" sz="1500">
              <a:solidFill>
                <a:srgbClr val="5C5B5A"/>
              </a:solidFill>
              <a:cs typeface="Arial"/>
            </a:endParaRPr>
          </a:p>
          <a:p>
            <a:pPr>
              <a:lnSpc>
                <a:spcPct val="113999"/>
              </a:lnSpc>
              <a:spcAft>
                <a:spcPts val="600"/>
              </a:spcAft>
            </a:pPr>
            <a:endParaRPr lang="en-GB" sz="1400">
              <a:solidFill>
                <a:schemeClr val="bg1"/>
              </a:solidFill>
              <a:latin typeface="Arial"/>
              <a:cs typeface="Arial"/>
            </a:endParaRPr>
          </a:p>
        </p:txBody>
      </p:sp>
    </p:spTree>
    <p:extLst>
      <p:ext uri="{BB962C8B-B14F-4D97-AF65-F5344CB8AC3E}">
        <p14:creationId xmlns:p14="http://schemas.microsoft.com/office/powerpoint/2010/main" val="413806746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586799" y="249698"/>
            <a:ext cx="10515600" cy="693150"/>
          </a:xfrm>
        </p:spPr>
        <p:txBody>
          <a:bodyPr/>
          <a:lstStyle/>
          <a:p>
            <a:r>
              <a:rPr lang="en-GB">
                <a:latin typeface="Arial" panose="020B0604020202020204" pitchFamily="34" charset="0"/>
                <a:cs typeface="Arial" panose="020B0604020202020204" pitchFamily="34" charset="0"/>
              </a:rPr>
              <a:t>Digital inclusion – key findings</a:t>
            </a:r>
            <a:endParaRPr lang="en-US">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5808E5A-A430-F9BE-050D-2E7DC1DD7D4D}"/>
              </a:ext>
            </a:extLst>
          </p:cNvPr>
          <p:cNvSpPr txBox="1"/>
          <p:nvPr/>
        </p:nvSpPr>
        <p:spPr>
          <a:xfrm>
            <a:off x="776806" y="942848"/>
            <a:ext cx="10593158" cy="4869795"/>
          </a:xfrm>
          <a:prstGeom prst="rect">
            <a:avLst/>
          </a:prstGeom>
          <a:noFill/>
        </p:spPr>
        <p:txBody>
          <a:bodyPr wrap="square" lIns="91440" tIns="45720" rIns="91440" bIns="45720" rtlCol="0" anchor="t">
            <a:spAutoFit/>
          </a:bodyPr>
          <a:lstStyle/>
          <a:p>
            <a:pPr>
              <a:spcAft>
                <a:spcPts val="600"/>
              </a:spcAft>
            </a:pPr>
            <a:r>
              <a:rPr lang="en-GB" sz="1600" b="1">
                <a:solidFill>
                  <a:schemeClr val="bg1"/>
                </a:solidFill>
                <a:latin typeface="Arial"/>
                <a:cs typeface="Arial"/>
              </a:rPr>
              <a:t>OVER A THIRD EXPERIENCE DIGITAL EXCLUSION </a:t>
            </a:r>
            <a:endParaRPr lang="en-GB" sz="1600" b="1">
              <a:solidFill>
                <a:schemeClr val="bg1"/>
              </a:solidFill>
              <a:latin typeface="Arial" panose="020B0604020202020204" pitchFamily="34" charset="0"/>
              <a:cs typeface="Arial" panose="020B0604020202020204" pitchFamily="34" charset="0"/>
            </a:endParaRPr>
          </a:p>
          <a:p>
            <a:pPr marL="285750" indent="-285750">
              <a:lnSpc>
                <a:spcPct val="114000"/>
              </a:lnSpc>
              <a:spcAft>
                <a:spcPts val="1200"/>
              </a:spcAft>
              <a:buFont typeface="Arial" panose="020B0604020202020204" pitchFamily="34" charset="0"/>
              <a:buChar char="•"/>
            </a:pPr>
            <a:r>
              <a:rPr lang="en-GB" sz="1400">
                <a:solidFill>
                  <a:schemeClr val="bg1"/>
                </a:solidFill>
                <a:latin typeface="Arial"/>
                <a:cs typeface="Arial"/>
              </a:rPr>
              <a:t>Between September 2022 and March 2023 (surveys 3, 4, 5 and 6), around 1 in 3 (36%) respondents noted that their household experienced some form of digital exclusion. This included 19% of households experiencing one aspect of digital exclusion and 17% experiencing multiple aspects.</a:t>
            </a:r>
          </a:p>
          <a:p>
            <a:pPr>
              <a:spcAft>
                <a:spcPts val="600"/>
              </a:spcAft>
            </a:pPr>
            <a:r>
              <a:rPr lang="en-GB" sz="1600" b="1">
                <a:solidFill>
                  <a:schemeClr val="bg1"/>
                </a:solidFill>
                <a:latin typeface="Arial"/>
                <a:cs typeface="Arial"/>
              </a:rPr>
              <a:t>DISABLED PEOPLE AND OLDER RESIDENTS ARE MORE LIKELY TO EXPERIENCE DIGITAL EXCLUSION </a:t>
            </a:r>
            <a:endParaRPr lang="en-GB" sz="1600" b="1">
              <a:solidFill>
                <a:schemeClr val="bg1"/>
              </a:solidFill>
              <a:latin typeface="Arial" panose="020B0604020202020204" pitchFamily="34" charset="0"/>
              <a:cs typeface="Arial" panose="020B0604020202020204" pitchFamily="34" charset="0"/>
            </a:endParaRPr>
          </a:p>
          <a:p>
            <a:pPr marL="285750" indent="-285750">
              <a:lnSpc>
                <a:spcPct val="114000"/>
              </a:lnSpc>
              <a:spcAft>
                <a:spcPts val="600"/>
              </a:spcAft>
              <a:buFont typeface="Arial" panose="020B0604020202020204" pitchFamily="34" charset="0"/>
              <a:buChar char="•"/>
            </a:pPr>
            <a:r>
              <a:rPr lang="en-GB" sz="1400">
                <a:solidFill>
                  <a:schemeClr val="bg1"/>
                </a:solidFill>
                <a:latin typeface="Arial"/>
                <a:cs typeface="Arial"/>
              </a:rPr>
              <a:t>Different groups are impacted by digital exclusion in different ways:</a:t>
            </a:r>
          </a:p>
          <a:p>
            <a:pPr marL="742950" lvl="1" indent="-285750">
              <a:lnSpc>
                <a:spcPct val="114000"/>
              </a:lnSpc>
              <a:spcAft>
                <a:spcPts val="600"/>
              </a:spcAft>
              <a:buFont typeface="Courier New" panose="02070309020205020404" pitchFamily="49" charset="0"/>
              <a:buChar char="o"/>
            </a:pPr>
            <a:r>
              <a:rPr lang="en-GB" sz="1400">
                <a:solidFill>
                  <a:schemeClr val="bg1"/>
                </a:solidFill>
                <a:latin typeface="Arial"/>
                <a:cs typeface="Arial"/>
              </a:rPr>
              <a:t>71% of those aged 75+ and 54% of disabled people are likely to experience at least one aspect of digital exclusion </a:t>
            </a:r>
            <a:endParaRPr lang="en-GB" sz="1400">
              <a:solidFill>
                <a:schemeClr val="bg1"/>
              </a:solidFill>
              <a:latin typeface="Arial" panose="020B0604020202020204" pitchFamily="34" charset="0"/>
              <a:cs typeface="Arial" panose="020B0604020202020204" pitchFamily="34" charset="0"/>
            </a:endParaRPr>
          </a:p>
          <a:p>
            <a:pPr marL="742950" lvl="1" indent="-285750">
              <a:lnSpc>
                <a:spcPct val="114000"/>
              </a:lnSpc>
              <a:spcAft>
                <a:spcPts val="1200"/>
              </a:spcAft>
              <a:buFont typeface="Courier New" panose="02070309020205020404" pitchFamily="49" charset="0"/>
              <a:buChar char="o"/>
            </a:pPr>
            <a:r>
              <a:rPr lang="en-GB" sz="1400">
                <a:solidFill>
                  <a:schemeClr val="bg1"/>
                </a:solidFill>
                <a:latin typeface="Arial"/>
                <a:cs typeface="Arial"/>
              </a:rPr>
              <a:t>Those aged 16-24 are less likely to experience any aspects of digital exclusion (29%).</a:t>
            </a:r>
            <a:endParaRPr lang="en-GB" sz="1400" b="1">
              <a:solidFill>
                <a:schemeClr val="bg1"/>
              </a:solidFill>
              <a:latin typeface="Arial"/>
              <a:cs typeface="Arial"/>
            </a:endParaRPr>
          </a:p>
          <a:p>
            <a:pPr>
              <a:spcAft>
                <a:spcPts val="600"/>
              </a:spcAft>
            </a:pPr>
            <a:r>
              <a:rPr lang="en-GB" sz="1600" b="1">
                <a:solidFill>
                  <a:schemeClr val="bg1"/>
                </a:solidFill>
                <a:latin typeface="Arial"/>
                <a:cs typeface="Arial"/>
              </a:rPr>
              <a:t>SHORT TERM TRENDS IN DIGITAL EXCLUSION</a:t>
            </a:r>
            <a:endParaRPr lang="en-GB" sz="1600">
              <a:solidFill>
                <a:schemeClr val="bg1"/>
              </a:solidFill>
              <a:latin typeface="Arial"/>
              <a:cs typeface="Arial"/>
            </a:endParaRPr>
          </a:p>
          <a:p>
            <a:pPr marL="285750" indent="-285750">
              <a:lnSpc>
                <a:spcPct val="114000"/>
              </a:lnSpc>
              <a:spcAft>
                <a:spcPts val="1200"/>
              </a:spcAft>
              <a:buFont typeface="Arial" panose="020B0604020202020204" pitchFamily="34" charset="0"/>
              <a:buChar char="•"/>
            </a:pPr>
            <a:r>
              <a:rPr lang="en-GB" sz="1400">
                <a:solidFill>
                  <a:schemeClr val="bg1"/>
                </a:solidFill>
                <a:latin typeface="Arial"/>
                <a:cs typeface="Arial"/>
              </a:rPr>
              <a:t>The proportion of respondents experiencing at least one aspect of digital exclusion across Greater Manchester has remained broadly consistent between January (40%) and March (39%). </a:t>
            </a:r>
          </a:p>
          <a:p>
            <a:pPr>
              <a:lnSpc>
                <a:spcPct val="114000"/>
              </a:lnSpc>
              <a:spcAft>
                <a:spcPts val="600"/>
              </a:spcAft>
            </a:pPr>
            <a:r>
              <a:rPr lang="en-GB" sz="1600" b="1">
                <a:solidFill>
                  <a:schemeClr val="bg1"/>
                </a:solidFill>
                <a:latin typeface="Arial"/>
                <a:cs typeface="Arial"/>
              </a:rPr>
              <a:t>CONFIDENCE USING DIGITAL SERVICES </a:t>
            </a:r>
            <a:endParaRPr lang="en-GB" sz="1600" b="1">
              <a:solidFill>
                <a:schemeClr val="bg1"/>
              </a:solidFill>
              <a:latin typeface="Arial" panose="020B0604020202020204" pitchFamily="34" charset="0"/>
              <a:cs typeface="Arial" panose="020B0604020202020204" pitchFamily="34" charset="0"/>
            </a:endParaRPr>
          </a:p>
          <a:p>
            <a:pPr marL="285750" indent="-285750">
              <a:lnSpc>
                <a:spcPct val="114000"/>
              </a:lnSpc>
              <a:spcAft>
                <a:spcPts val="600"/>
              </a:spcAft>
              <a:buFont typeface="Arial" panose="020B0604020202020204" pitchFamily="34" charset="0"/>
              <a:buChar char="•"/>
            </a:pPr>
            <a:r>
              <a:rPr lang="en-GB" sz="1400">
                <a:solidFill>
                  <a:schemeClr val="bg1"/>
                </a:solidFill>
                <a:latin typeface="Arial"/>
                <a:cs typeface="Arial"/>
              </a:rPr>
              <a:t>11% of respondents say they are not confident using digital services online. </a:t>
            </a:r>
          </a:p>
          <a:p>
            <a:pPr marL="742950" lvl="1" indent="-285750">
              <a:lnSpc>
                <a:spcPct val="114000"/>
              </a:lnSpc>
              <a:spcAft>
                <a:spcPts val="600"/>
              </a:spcAft>
              <a:buFont typeface="Courier New" panose="02070309020205020404" pitchFamily="49" charset="0"/>
              <a:buChar char="o"/>
            </a:pPr>
            <a:r>
              <a:rPr lang="en-GB" sz="1400">
                <a:solidFill>
                  <a:schemeClr val="bg1"/>
                </a:solidFill>
                <a:latin typeface="Arial"/>
                <a:cs typeface="Arial"/>
              </a:rPr>
              <a:t>This figure rises among older cohorts aged 75+ (38%) and disabled respondents (23%).</a:t>
            </a:r>
          </a:p>
          <a:p>
            <a:pPr marL="285750" indent="-285750">
              <a:lnSpc>
                <a:spcPct val="113999"/>
              </a:lnSpc>
              <a:spcAft>
                <a:spcPts val="1200"/>
              </a:spcAft>
              <a:buFont typeface="Arial" panose="020B0604020202020204" pitchFamily="34" charset="0"/>
              <a:buChar char="•"/>
            </a:pPr>
            <a:r>
              <a:rPr lang="en-GB" sz="1400">
                <a:solidFill>
                  <a:schemeClr val="bg1"/>
                </a:solidFill>
                <a:latin typeface="Arial"/>
                <a:cs typeface="Arial"/>
              </a:rPr>
              <a:t>Under 25s are significantly less likely to lack confidence in using online services, with only 14% noting they are not confident.</a:t>
            </a:r>
          </a:p>
        </p:txBody>
      </p:sp>
    </p:spTree>
    <p:extLst>
      <p:ext uri="{BB962C8B-B14F-4D97-AF65-F5344CB8AC3E}">
        <p14:creationId xmlns:p14="http://schemas.microsoft.com/office/powerpoint/2010/main" val="23330944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2DA983-7C25-45F4-B087-E006BF2978F9}"/>
              </a:ext>
            </a:extLst>
          </p:cNvPr>
          <p:cNvSpPr>
            <a:spLocks noGrp="1"/>
          </p:cNvSpPr>
          <p:nvPr>
            <p:ph type="title"/>
          </p:nvPr>
        </p:nvSpPr>
        <p:spPr>
          <a:xfrm>
            <a:off x="303810" y="165648"/>
            <a:ext cx="10515600" cy="307777"/>
          </a:xfrm>
          <a:noFill/>
        </p:spPr>
        <p:txBody>
          <a:bodyPr vert="horz" wrap="square" lIns="0" tIns="0" rIns="0" bIns="0" rtlCol="0" anchor="ctr">
            <a:spAutoFit/>
          </a:bodyPr>
          <a:lstStyle/>
          <a:p>
            <a:pPr>
              <a:lnSpc>
                <a:spcPct val="100000"/>
              </a:lnSpc>
              <a:spcBef>
                <a:spcPts val="0"/>
              </a:spcBef>
            </a:pPr>
            <a:r>
              <a:rPr lang="en-GB" sz="2000" b="1" dirty="0">
                <a:solidFill>
                  <a:srgbClr val="5C5B5A"/>
                </a:solidFill>
                <a:latin typeface="Arial"/>
                <a:ea typeface="+mn-ea"/>
                <a:cs typeface="+mn-cs"/>
              </a:rPr>
              <a:t>Summary: Digital Inclusion </a:t>
            </a:r>
            <a:r>
              <a:rPr kumimoji="0" lang="en-GB" sz="2000" b="0" i="0" u="none" strike="noStrike" kern="1200" cap="none" spc="0" normalizeH="0" baseline="0" noProof="0" dirty="0">
                <a:ln>
                  <a:noFill/>
                </a:ln>
                <a:solidFill>
                  <a:srgbClr val="5C5B5A"/>
                </a:solidFill>
                <a:effectLst/>
                <a:uLnTx/>
                <a:uFillTx/>
                <a:latin typeface="Arial"/>
                <a:ea typeface="+mn-ea"/>
                <a:cs typeface="+mn-cs"/>
              </a:rPr>
              <a:t>(part 1)</a:t>
            </a:r>
            <a:endParaRPr lang="en-GB" sz="2000" b="1" dirty="0">
              <a:solidFill>
                <a:srgbClr val="5C5B5A"/>
              </a:solidFill>
              <a:latin typeface="Arial"/>
              <a:ea typeface="+mn-ea"/>
              <a:cs typeface="+mn-cs"/>
            </a:endParaRPr>
          </a:p>
        </p:txBody>
      </p:sp>
      <p:graphicFrame>
        <p:nvGraphicFramePr>
          <p:cNvPr id="8" name="Chart Placeholder 10" descr="Pie chart showing that 16% of respondents are not confident in using digital services online ">
            <a:extLst>
              <a:ext uri="{FF2B5EF4-FFF2-40B4-BE49-F238E27FC236}">
                <a16:creationId xmlns:a16="http://schemas.microsoft.com/office/drawing/2014/main" id="{703AB5B2-8537-46D3-BA5C-4A19F9F443D4}"/>
              </a:ext>
            </a:extLst>
          </p:cNvPr>
          <p:cNvGraphicFramePr>
            <a:graphicFrameLocks/>
          </p:cNvGraphicFramePr>
          <p:nvPr>
            <p:extLst>
              <p:ext uri="{D42A27DB-BD31-4B8C-83A1-F6EECF244321}">
                <p14:modId xmlns:p14="http://schemas.microsoft.com/office/powerpoint/2010/main" val="375932679"/>
              </p:ext>
            </p:extLst>
          </p:nvPr>
        </p:nvGraphicFramePr>
        <p:xfrm>
          <a:off x="720570" y="576675"/>
          <a:ext cx="4025655" cy="2503178"/>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A6351107-7E24-4CF7-AC83-AC4D7904FAF8}"/>
              </a:ext>
              <a:ext uri="{C183D7F6-B498-43B3-948B-1728B52AA6E4}">
                <adec:decorative xmlns:adec="http://schemas.microsoft.com/office/drawing/2017/decorative" val="0"/>
              </a:ext>
            </a:extLst>
          </p:cNvPr>
          <p:cNvSpPr txBox="1"/>
          <p:nvPr/>
        </p:nvSpPr>
        <p:spPr>
          <a:xfrm>
            <a:off x="1964670" y="1591771"/>
            <a:ext cx="820738" cy="492443"/>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b="1">
                <a:solidFill>
                  <a:srgbClr val="5C5B5A"/>
                </a:solidFill>
                <a:latin typeface="Arial"/>
              </a:rPr>
              <a:t>16</a:t>
            </a:r>
            <a:r>
              <a:rPr kumimoji="0" lang="en-GB" sz="3200" b="1" i="0" u="none" strike="noStrike" kern="1200" cap="none" spc="0" normalizeH="0" baseline="0" noProof="0">
                <a:ln>
                  <a:noFill/>
                </a:ln>
                <a:solidFill>
                  <a:srgbClr val="5C5B5A"/>
                </a:solidFill>
                <a:effectLst/>
                <a:uLnTx/>
                <a:uFillTx/>
                <a:latin typeface="Arial"/>
                <a:ea typeface="+mn-ea"/>
                <a:cs typeface="+mn-cs"/>
              </a:rPr>
              <a:t>%</a:t>
            </a:r>
          </a:p>
        </p:txBody>
      </p:sp>
      <p:sp>
        <p:nvSpPr>
          <p:cNvPr id="10" name="TextBox 9">
            <a:extLst>
              <a:ext uri="{FF2B5EF4-FFF2-40B4-BE49-F238E27FC236}">
                <a16:creationId xmlns:a16="http://schemas.microsoft.com/office/drawing/2014/main" id="{080E5C22-AC77-47F1-9B15-2CE6BC2ABD5D}"/>
              </a:ext>
              <a:ext uri="{C183D7F6-B498-43B3-948B-1728B52AA6E4}">
                <adec:decorative xmlns:adec="http://schemas.microsoft.com/office/drawing/2017/decorative" val="0"/>
              </a:ext>
            </a:extLst>
          </p:cNvPr>
          <p:cNvSpPr txBox="1"/>
          <p:nvPr/>
        </p:nvSpPr>
        <p:spPr>
          <a:xfrm>
            <a:off x="94271" y="3314956"/>
            <a:ext cx="4499708" cy="69249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a:ln>
                  <a:noFill/>
                </a:ln>
                <a:solidFill>
                  <a:srgbClr val="5C5B5A"/>
                </a:solidFill>
                <a:effectLst/>
                <a:uLnTx/>
                <a:uFillTx/>
                <a:latin typeface="Arial"/>
                <a:ea typeface="+mn-ea"/>
                <a:cs typeface="+mn-cs"/>
              </a:rPr>
              <a:t>… of households have someone (respondent or others) who is not confident in using digital services online </a:t>
            </a:r>
          </a:p>
        </p:txBody>
      </p:sp>
      <p:cxnSp>
        <p:nvCxnSpPr>
          <p:cNvPr id="2" name="Straight Connector 1">
            <a:extLst>
              <a:ext uri="{FF2B5EF4-FFF2-40B4-BE49-F238E27FC236}">
                <a16:creationId xmlns:a16="http://schemas.microsoft.com/office/drawing/2014/main" id="{0F5C982A-A6FA-BD53-56DC-D169B24F26E0}"/>
              </a:ext>
              <a:ext uri="{C183D7F6-B498-43B3-948B-1728B52AA6E4}">
                <adec:decorative xmlns:adec="http://schemas.microsoft.com/office/drawing/2017/decorative" val="1"/>
              </a:ext>
            </a:extLst>
          </p:cNvPr>
          <p:cNvCxnSpPr>
            <a:cxnSpLocks/>
          </p:cNvCxnSpPr>
          <p:nvPr/>
        </p:nvCxnSpPr>
        <p:spPr>
          <a:xfrm rot="5400000" flipV="1">
            <a:off x="2392628" y="2923837"/>
            <a:ext cx="0" cy="26280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BB518FC9-0F2A-4F2E-85AA-548CDB4591BA}"/>
              </a:ext>
            </a:extLst>
          </p:cNvPr>
          <p:cNvSpPr txBox="1"/>
          <p:nvPr/>
        </p:nvSpPr>
        <p:spPr>
          <a:xfrm>
            <a:off x="459493" y="4351395"/>
            <a:ext cx="4025657" cy="5539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dirty="0">
                <a:ln>
                  <a:noFill/>
                </a:ln>
                <a:solidFill>
                  <a:srgbClr val="5C5B5A"/>
                </a:solidFill>
                <a:effectLst/>
                <a:uLnTx/>
                <a:uFillTx/>
                <a:latin typeface="Arial"/>
                <a:ea typeface="+mn-ea"/>
                <a:cs typeface="+mn-cs"/>
              </a:rPr>
              <a:t>However, there are key</a:t>
            </a:r>
            <a:r>
              <a:rPr lang="en-GB" sz="1500" b="1" dirty="0">
                <a:solidFill>
                  <a:srgbClr val="5C5B5A"/>
                </a:solidFill>
                <a:latin typeface="Arial"/>
              </a:rPr>
              <a:t> differences for GM’s priority cohorts, as follows…</a:t>
            </a:r>
            <a:endParaRPr kumimoji="0" lang="en-GB" sz="1500" b="1" i="0" u="none" strike="noStrike" kern="1200" cap="none" spc="0" normalizeH="0" baseline="0" noProof="0" dirty="0">
              <a:ln>
                <a:noFill/>
              </a:ln>
              <a:solidFill>
                <a:srgbClr val="5C5B5A"/>
              </a:solidFill>
              <a:effectLst/>
              <a:uLnTx/>
              <a:uFillTx/>
              <a:latin typeface="Arial"/>
              <a:ea typeface="+mn-ea"/>
              <a:cs typeface="+mn-cs"/>
            </a:endParaRPr>
          </a:p>
        </p:txBody>
      </p:sp>
      <p:sp>
        <p:nvSpPr>
          <p:cNvPr id="14" name="TextBox 13">
            <a:extLst>
              <a:ext uri="{FF2B5EF4-FFF2-40B4-BE49-F238E27FC236}">
                <a16:creationId xmlns:a16="http://schemas.microsoft.com/office/drawing/2014/main" id="{03CFD511-1CD9-4615-89B1-D24DFDF63939}"/>
              </a:ext>
            </a:extLst>
          </p:cNvPr>
          <p:cNvSpPr txBox="1"/>
          <p:nvPr/>
        </p:nvSpPr>
        <p:spPr>
          <a:xfrm>
            <a:off x="772563" y="4873326"/>
            <a:ext cx="9525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5C5B5A"/>
                </a:solidFill>
                <a:effectLst/>
                <a:uLnTx/>
                <a:uFillTx/>
                <a:latin typeface="Arial"/>
                <a:ea typeface="+mn-ea"/>
                <a:cs typeface="+mn-cs"/>
              </a:rPr>
              <a:t>48%</a:t>
            </a:r>
          </a:p>
        </p:txBody>
      </p:sp>
      <p:sp>
        <p:nvSpPr>
          <p:cNvPr id="17" name="TextBox 16">
            <a:extLst>
              <a:ext uri="{FF2B5EF4-FFF2-40B4-BE49-F238E27FC236}">
                <a16:creationId xmlns:a16="http://schemas.microsoft.com/office/drawing/2014/main" id="{CD740EBC-EC23-4B27-819D-6B83D7C6A5C9}"/>
              </a:ext>
            </a:extLst>
          </p:cNvPr>
          <p:cNvSpPr txBox="1"/>
          <p:nvPr/>
        </p:nvSpPr>
        <p:spPr>
          <a:xfrm>
            <a:off x="562002" y="5353946"/>
            <a:ext cx="137362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5C5B5A"/>
                </a:solidFill>
                <a:effectLst/>
                <a:uLnTx/>
                <a:uFillTx/>
                <a:latin typeface="Arial"/>
                <a:ea typeface="+mn-ea"/>
                <a:cs typeface="+mn-cs"/>
              </a:rPr>
              <a:t>Aged 75+</a:t>
            </a:r>
          </a:p>
        </p:txBody>
      </p:sp>
      <p:sp>
        <p:nvSpPr>
          <p:cNvPr id="15" name="TextBox 14">
            <a:extLst>
              <a:ext uri="{FF2B5EF4-FFF2-40B4-BE49-F238E27FC236}">
                <a16:creationId xmlns:a16="http://schemas.microsoft.com/office/drawing/2014/main" id="{C4EDF393-3BD9-4F1D-8069-7B7ED81D84C6}"/>
              </a:ext>
            </a:extLst>
          </p:cNvPr>
          <p:cNvSpPr txBox="1"/>
          <p:nvPr/>
        </p:nvSpPr>
        <p:spPr>
          <a:xfrm>
            <a:off x="2088038" y="4873326"/>
            <a:ext cx="9525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dirty="0">
                <a:solidFill>
                  <a:srgbClr val="5C5B5A"/>
                </a:solidFill>
                <a:latin typeface="Arial"/>
              </a:rPr>
              <a:t>30</a:t>
            </a:r>
            <a:r>
              <a:rPr kumimoji="0" lang="en-GB" sz="2800" b="1" i="0" u="none" strike="noStrike" kern="1200" cap="none" spc="0" normalizeH="0" baseline="0" noProof="0" dirty="0">
                <a:ln>
                  <a:noFill/>
                </a:ln>
                <a:solidFill>
                  <a:srgbClr val="5C5B5A"/>
                </a:solidFill>
                <a:effectLst/>
                <a:uLnTx/>
                <a:uFillTx/>
                <a:latin typeface="Arial"/>
                <a:ea typeface="+mn-ea"/>
                <a:cs typeface="+mn-cs"/>
              </a:rPr>
              <a:t>%</a:t>
            </a:r>
          </a:p>
        </p:txBody>
      </p:sp>
      <p:sp>
        <p:nvSpPr>
          <p:cNvPr id="18" name="TextBox 17">
            <a:extLst>
              <a:ext uri="{FF2B5EF4-FFF2-40B4-BE49-F238E27FC236}">
                <a16:creationId xmlns:a16="http://schemas.microsoft.com/office/drawing/2014/main" id="{23A66902-8E74-4A61-ACFF-9FDA1BCA7E44}"/>
              </a:ext>
            </a:extLst>
          </p:cNvPr>
          <p:cNvSpPr txBox="1"/>
          <p:nvPr/>
        </p:nvSpPr>
        <p:spPr>
          <a:xfrm>
            <a:off x="1795415" y="5353946"/>
            <a:ext cx="148178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5C5B5A"/>
                </a:solidFill>
                <a:effectLst/>
                <a:uLnTx/>
                <a:uFillTx/>
                <a:latin typeface="Arial"/>
                <a:ea typeface="+mn-ea"/>
                <a:cs typeface="+mn-cs"/>
              </a:rPr>
              <a:t>Disabled respondents</a:t>
            </a:r>
          </a:p>
        </p:txBody>
      </p:sp>
      <p:sp>
        <p:nvSpPr>
          <p:cNvPr id="21" name="TextBox 20">
            <a:extLst>
              <a:ext uri="{FF2B5EF4-FFF2-40B4-BE49-F238E27FC236}">
                <a16:creationId xmlns:a16="http://schemas.microsoft.com/office/drawing/2014/main" id="{0FC9CB1F-93B4-4626-BD70-6C9E0B14987C}"/>
              </a:ext>
            </a:extLst>
          </p:cNvPr>
          <p:cNvSpPr txBox="1"/>
          <p:nvPr/>
        </p:nvSpPr>
        <p:spPr>
          <a:xfrm>
            <a:off x="3333161" y="4873326"/>
            <a:ext cx="9525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dirty="0">
                <a:solidFill>
                  <a:srgbClr val="5C5B5A"/>
                </a:solidFill>
                <a:latin typeface="Arial"/>
              </a:rPr>
              <a:t>8%</a:t>
            </a:r>
            <a:endParaRPr kumimoji="0" lang="en-GB" sz="2800" b="1" i="0" u="none" strike="noStrike" kern="1200" cap="none" spc="0" normalizeH="0" baseline="0" noProof="0" dirty="0">
              <a:ln>
                <a:noFill/>
              </a:ln>
              <a:solidFill>
                <a:srgbClr val="5C5B5A"/>
              </a:solidFill>
              <a:effectLst/>
              <a:uLnTx/>
              <a:uFillTx/>
              <a:latin typeface="Arial"/>
              <a:ea typeface="+mn-ea"/>
              <a:cs typeface="+mn-cs"/>
            </a:endParaRPr>
          </a:p>
        </p:txBody>
      </p:sp>
      <p:sp>
        <p:nvSpPr>
          <p:cNvPr id="22" name="TextBox 21">
            <a:extLst>
              <a:ext uri="{FF2B5EF4-FFF2-40B4-BE49-F238E27FC236}">
                <a16:creationId xmlns:a16="http://schemas.microsoft.com/office/drawing/2014/main" id="{6DA4E314-11A3-4DE8-BA8A-4883694A145D}"/>
              </a:ext>
            </a:extLst>
          </p:cNvPr>
          <p:cNvSpPr txBox="1"/>
          <p:nvPr/>
        </p:nvSpPr>
        <p:spPr>
          <a:xfrm>
            <a:off x="3341675" y="5353946"/>
            <a:ext cx="9525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5C5B5A"/>
                </a:solidFill>
                <a:effectLst/>
                <a:uLnTx/>
                <a:uFillTx/>
                <a:latin typeface="Arial"/>
                <a:ea typeface="+mn-ea"/>
                <a:cs typeface="+mn-cs"/>
              </a:rPr>
              <a:t>Aged </a:t>
            </a:r>
            <a:r>
              <a:rPr lang="en-GB" dirty="0">
                <a:solidFill>
                  <a:srgbClr val="5C5B5A"/>
                </a:solidFill>
                <a:latin typeface="Arial"/>
              </a:rPr>
              <a:t>16-24</a:t>
            </a:r>
            <a:endParaRPr kumimoji="0" lang="en-GB" sz="1800" b="0" i="0" u="none" strike="noStrike" kern="1200" cap="none" spc="0" normalizeH="0" baseline="0" noProof="0" dirty="0">
              <a:ln>
                <a:noFill/>
              </a:ln>
              <a:solidFill>
                <a:srgbClr val="5C5B5A"/>
              </a:solidFill>
              <a:effectLst/>
              <a:uLnTx/>
              <a:uFillTx/>
              <a:latin typeface="Arial"/>
              <a:ea typeface="+mn-ea"/>
              <a:cs typeface="+mn-cs"/>
            </a:endParaRPr>
          </a:p>
        </p:txBody>
      </p:sp>
      <p:cxnSp>
        <p:nvCxnSpPr>
          <p:cNvPr id="20" name="Straight Connector 19">
            <a:extLst>
              <a:ext uri="{FF2B5EF4-FFF2-40B4-BE49-F238E27FC236}">
                <a16:creationId xmlns:a16="http://schemas.microsoft.com/office/drawing/2014/main" id="{BF5980EB-F01A-463B-BCE3-3DA35FC2058E}"/>
              </a:ext>
              <a:ext uri="{C183D7F6-B498-43B3-948B-1728B52AA6E4}">
                <adec:decorative xmlns:adec="http://schemas.microsoft.com/office/drawing/2017/decorative" val="1"/>
              </a:ext>
            </a:extLst>
          </p:cNvPr>
          <p:cNvCxnSpPr>
            <a:cxnSpLocks/>
          </p:cNvCxnSpPr>
          <p:nvPr/>
        </p:nvCxnSpPr>
        <p:spPr>
          <a:xfrm flipV="1">
            <a:off x="4684640" y="473175"/>
            <a:ext cx="0" cy="55440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7975F9B-A57D-4455-BF87-1B2711E25337}"/>
              </a:ext>
            </a:extLst>
          </p:cNvPr>
          <p:cNvSpPr txBox="1"/>
          <p:nvPr/>
        </p:nvSpPr>
        <p:spPr>
          <a:xfrm>
            <a:off x="5035037" y="448885"/>
            <a:ext cx="7156963" cy="1077218"/>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5C5B5A"/>
                </a:solidFill>
                <a:latin typeface="Arial"/>
              </a:rPr>
              <a:t>Over a third (36%) of respondents have reported that either they or someone else in their household is digitally excluded in some way. This rises to over half for disabled respondents and over two thirds for respondents aged 75+</a:t>
            </a:r>
          </a:p>
        </p:txBody>
      </p:sp>
      <p:graphicFrame>
        <p:nvGraphicFramePr>
          <p:cNvPr id="3" name="Table Placeholder 6" descr="Column chart showing the proportion of respondents who answer 0 to 3 to statements at the previous question. 64% answer 0 to 3 to none of the statements, though this drops to 29% of over 75s.">
            <a:extLst>
              <a:ext uri="{FF2B5EF4-FFF2-40B4-BE49-F238E27FC236}">
                <a16:creationId xmlns:a16="http://schemas.microsoft.com/office/drawing/2014/main" id="{7DCAC85A-58FE-18C4-F9E9-11ECA9B0F17C}"/>
              </a:ext>
            </a:extLst>
          </p:cNvPr>
          <p:cNvGraphicFramePr>
            <a:graphicFrameLocks/>
          </p:cNvGraphicFramePr>
          <p:nvPr>
            <p:extLst>
              <p:ext uri="{D42A27DB-BD31-4B8C-83A1-F6EECF244321}">
                <p14:modId xmlns:p14="http://schemas.microsoft.com/office/powerpoint/2010/main" val="4058846024"/>
              </p:ext>
            </p:extLst>
          </p:nvPr>
        </p:nvGraphicFramePr>
        <p:xfrm>
          <a:off x="4844205" y="1654249"/>
          <a:ext cx="7185858" cy="4351969"/>
        </p:xfrm>
        <a:graphic>
          <a:graphicData uri="http://schemas.openxmlformats.org/drawingml/2006/chart">
            <c:chart xmlns:c="http://schemas.openxmlformats.org/drawingml/2006/chart" xmlns:r="http://schemas.openxmlformats.org/officeDocument/2006/relationships" r:id="rId4"/>
          </a:graphicData>
        </a:graphic>
      </p:graphicFrame>
      <p:sp>
        <p:nvSpPr>
          <p:cNvPr id="25" name="Right Brace 24" descr="Arrow showing in total, 30% are worried about coronavirus.">
            <a:extLst>
              <a:ext uri="{FF2B5EF4-FFF2-40B4-BE49-F238E27FC236}">
                <a16:creationId xmlns:a16="http://schemas.microsoft.com/office/drawing/2014/main" id="{65B0E7A3-55E6-4856-BF4C-B24D172D5593}"/>
              </a:ext>
              <a:ext uri="{C183D7F6-B498-43B3-948B-1728B52AA6E4}">
                <adec:decorative xmlns:adec="http://schemas.microsoft.com/office/drawing/2017/decorative" val="1"/>
              </a:ext>
            </a:extLst>
          </p:cNvPr>
          <p:cNvSpPr/>
          <p:nvPr/>
        </p:nvSpPr>
        <p:spPr>
          <a:xfrm rot="16200000">
            <a:off x="8770469" y="1002737"/>
            <a:ext cx="489679" cy="5661960"/>
          </a:xfrm>
          <a:prstGeom prst="rightBrace">
            <a:avLst>
              <a:gd name="adj1" fmla="val 28487"/>
              <a:gd name="adj2" fmla="val 50000"/>
            </a:avLst>
          </a:prstGeom>
          <a:ln>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F5F"/>
              </a:solidFill>
              <a:effectLst/>
              <a:uLnTx/>
              <a:uFillTx/>
              <a:latin typeface="Arial"/>
              <a:ea typeface="+mn-ea"/>
              <a:cs typeface="+mn-cs"/>
            </a:endParaRPr>
          </a:p>
        </p:txBody>
      </p:sp>
      <p:sp>
        <p:nvSpPr>
          <p:cNvPr id="6" name="TextBox 5">
            <a:extLst>
              <a:ext uri="{FF2B5EF4-FFF2-40B4-BE49-F238E27FC236}">
                <a16:creationId xmlns:a16="http://schemas.microsoft.com/office/drawing/2014/main" id="{0F38A651-60B0-2C86-B067-632BD57BD1C7}"/>
              </a:ext>
            </a:extLst>
          </p:cNvPr>
          <p:cNvSpPr txBox="1"/>
          <p:nvPr/>
        </p:nvSpPr>
        <p:spPr>
          <a:xfrm>
            <a:off x="6785674" y="2610396"/>
            <a:ext cx="4435384" cy="307777"/>
          </a:xfrm>
          <a:prstGeom prst="rect">
            <a:avLst/>
          </a:prstGeom>
          <a:noFill/>
        </p:spPr>
        <p:txBody>
          <a:bodyPr wrap="square" rtlCol="0">
            <a:spAutoFit/>
          </a:bodyPr>
          <a:lstStyle/>
          <a:p>
            <a:pPr algn="ctr"/>
            <a:r>
              <a:rPr lang="en-GB" sz="1400" b="1" dirty="0">
                <a:solidFill>
                  <a:srgbClr val="5C5B5A"/>
                </a:solidFill>
              </a:rPr>
              <a:t>1 or more aspect of digital inclusion:</a:t>
            </a:r>
          </a:p>
        </p:txBody>
      </p:sp>
      <p:graphicFrame>
        <p:nvGraphicFramePr>
          <p:cNvPr id="26" name="Table 4">
            <a:extLst>
              <a:ext uri="{FF2B5EF4-FFF2-40B4-BE49-F238E27FC236}">
                <a16:creationId xmlns:a16="http://schemas.microsoft.com/office/drawing/2014/main" id="{DCFCE3BD-A710-40B9-9B51-287528237188}"/>
              </a:ext>
            </a:extLst>
          </p:cNvPr>
          <p:cNvGraphicFramePr>
            <a:graphicFrameLocks noGrp="1"/>
          </p:cNvGraphicFramePr>
          <p:nvPr>
            <p:extLst>
              <p:ext uri="{D42A27DB-BD31-4B8C-83A1-F6EECF244321}">
                <p14:modId xmlns:p14="http://schemas.microsoft.com/office/powerpoint/2010/main" val="780571299"/>
              </p:ext>
            </p:extLst>
          </p:nvPr>
        </p:nvGraphicFramePr>
        <p:xfrm>
          <a:off x="7036046" y="2966845"/>
          <a:ext cx="3920152" cy="618074"/>
        </p:xfrm>
        <a:graphic>
          <a:graphicData uri="http://schemas.openxmlformats.org/drawingml/2006/table">
            <a:tbl>
              <a:tblPr firstRow="1" bandRow="1">
                <a:tableStyleId>{073A0DAA-6AF3-43AB-8588-CEC1D06C72B9}</a:tableStyleId>
              </a:tblPr>
              <a:tblGrid>
                <a:gridCol w="980038">
                  <a:extLst>
                    <a:ext uri="{9D8B030D-6E8A-4147-A177-3AD203B41FA5}">
                      <a16:colId xmlns:a16="http://schemas.microsoft.com/office/drawing/2014/main" val="1713235414"/>
                    </a:ext>
                  </a:extLst>
                </a:gridCol>
                <a:gridCol w="980038">
                  <a:extLst>
                    <a:ext uri="{9D8B030D-6E8A-4147-A177-3AD203B41FA5}">
                      <a16:colId xmlns:a16="http://schemas.microsoft.com/office/drawing/2014/main" val="1224245677"/>
                    </a:ext>
                  </a:extLst>
                </a:gridCol>
                <a:gridCol w="980038">
                  <a:extLst>
                    <a:ext uri="{9D8B030D-6E8A-4147-A177-3AD203B41FA5}">
                      <a16:colId xmlns:a16="http://schemas.microsoft.com/office/drawing/2014/main" val="969299503"/>
                    </a:ext>
                  </a:extLst>
                </a:gridCol>
                <a:gridCol w="980038">
                  <a:extLst>
                    <a:ext uri="{9D8B030D-6E8A-4147-A177-3AD203B41FA5}">
                      <a16:colId xmlns:a16="http://schemas.microsoft.com/office/drawing/2014/main" val="3681601464"/>
                    </a:ext>
                  </a:extLst>
                </a:gridCol>
              </a:tblGrid>
              <a:tr h="309037">
                <a:tc>
                  <a:txBody>
                    <a:bodyPr/>
                    <a:lstStyle/>
                    <a:p>
                      <a:pPr algn="ctr"/>
                      <a:r>
                        <a:rPr lang="en-GB" sz="1400" b="1" dirty="0">
                          <a:solidFill>
                            <a:srgbClr val="5C5B5A"/>
                          </a:solidFill>
                          <a:latin typeface="Arial"/>
                          <a:cs typeface="Arial"/>
                        </a:rPr>
                        <a:t>Total</a:t>
                      </a:r>
                    </a:p>
                  </a:txBody>
                  <a:tcPr>
                    <a:solidFill>
                      <a:srgbClr val="5C5B5A">
                        <a:alpha val="21000"/>
                      </a:srgbClr>
                    </a:solidFill>
                  </a:tcPr>
                </a:tc>
                <a:tc>
                  <a:txBody>
                    <a:bodyPr/>
                    <a:lstStyle/>
                    <a:p>
                      <a:pPr algn="ctr"/>
                      <a:r>
                        <a:rPr lang="en-GB" sz="1400" b="1" dirty="0">
                          <a:solidFill>
                            <a:srgbClr val="5C5B5A"/>
                          </a:solidFill>
                          <a:latin typeface="Arial"/>
                          <a:cs typeface="Arial"/>
                        </a:rPr>
                        <a:t>16-24s</a:t>
                      </a:r>
                    </a:p>
                  </a:txBody>
                  <a:tcPr>
                    <a:solidFill>
                      <a:srgbClr val="5C5B5A">
                        <a:alpha val="21000"/>
                      </a:srgbClr>
                    </a:solidFill>
                  </a:tcPr>
                </a:tc>
                <a:tc>
                  <a:txBody>
                    <a:bodyPr/>
                    <a:lstStyle/>
                    <a:p>
                      <a:pPr algn="ctr"/>
                      <a:r>
                        <a:rPr lang="en-GB" sz="1400" b="1" dirty="0">
                          <a:solidFill>
                            <a:srgbClr val="5C5B5A"/>
                          </a:solidFill>
                          <a:latin typeface="Arial"/>
                          <a:cs typeface="Arial"/>
                        </a:rPr>
                        <a:t>75+</a:t>
                      </a:r>
                    </a:p>
                  </a:txBody>
                  <a:tcPr>
                    <a:solidFill>
                      <a:srgbClr val="5C5B5A">
                        <a:alpha val="21000"/>
                      </a:srgbClr>
                    </a:solidFill>
                  </a:tcPr>
                </a:tc>
                <a:tc>
                  <a:txBody>
                    <a:bodyPr/>
                    <a:lstStyle/>
                    <a:p>
                      <a:pPr algn="ctr"/>
                      <a:r>
                        <a:rPr lang="en-GB" sz="1400" b="1" dirty="0">
                          <a:solidFill>
                            <a:srgbClr val="5C5B5A"/>
                          </a:solidFill>
                          <a:latin typeface="Arial"/>
                          <a:cs typeface="Arial"/>
                        </a:rPr>
                        <a:t>Disabled</a:t>
                      </a:r>
                    </a:p>
                  </a:txBody>
                  <a:tcPr>
                    <a:solidFill>
                      <a:srgbClr val="5C5B5A">
                        <a:alpha val="21000"/>
                      </a:srgbClr>
                    </a:solidFill>
                  </a:tcPr>
                </a:tc>
                <a:extLst>
                  <a:ext uri="{0D108BD9-81ED-4DB2-BD59-A6C34878D82A}">
                    <a16:rowId xmlns:a16="http://schemas.microsoft.com/office/drawing/2014/main" val="4051491824"/>
                  </a:ext>
                </a:extLst>
              </a:tr>
              <a:tr h="309037">
                <a:tc>
                  <a:txBody>
                    <a:bodyPr/>
                    <a:lstStyle/>
                    <a:p>
                      <a:pPr algn="ctr"/>
                      <a:r>
                        <a:rPr lang="en-GB" sz="1400" b="1">
                          <a:solidFill>
                            <a:srgbClr val="5C5B5A"/>
                          </a:solidFill>
                          <a:latin typeface="Arial"/>
                          <a:cs typeface="Arial"/>
                        </a:rPr>
                        <a:t>36%</a:t>
                      </a:r>
                    </a:p>
                  </a:txBody>
                  <a:tcPr>
                    <a:solidFill>
                      <a:srgbClr val="5C5B5A">
                        <a:alpha val="21000"/>
                      </a:srgbClr>
                    </a:solidFill>
                  </a:tcPr>
                </a:tc>
                <a:tc>
                  <a:txBody>
                    <a:bodyPr/>
                    <a:lstStyle/>
                    <a:p>
                      <a:pPr algn="ctr"/>
                      <a:r>
                        <a:rPr lang="en-GB" sz="1400" b="1">
                          <a:solidFill>
                            <a:srgbClr val="5C5B5A"/>
                          </a:solidFill>
                          <a:latin typeface="Arial"/>
                          <a:cs typeface="Arial"/>
                        </a:rPr>
                        <a:t>29%</a:t>
                      </a:r>
                    </a:p>
                  </a:txBody>
                  <a:tcPr>
                    <a:solidFill>
                      <a:srgbClr val="5C5B5A">
                        <a:alpha val="21000"/>
                      </a:srgbClr>
                    </a:solidFill>
                  </a:tcPr>
                </a:tc>
                <a:tc>
                  <a:txBody>
                    <a:bodyPr/>
                    <a:lstStyle/>
                    <a:p>
                      <a:pPr algn="ctr"/>
                      <a:r>
                        <a:rPr lang="en-GB" sz="1400" b="1">
                          <a:solidFill>
                            <a:srgbClr val="5C5B5A"/>
                          </a:solidFill>
                          <a:latin typeface="Arial"/>
                          <a:cs typeface="Arial"/>
                        </a:rPr>
                        <a:t>71%</a:t>
                      </a:r>
                    </a:p>
                  </a:txBody>
                  <a:tcPr>
                    <a:solidFill>
                      <a:srgbClr val="5C5B5A">
                        <a:alpha val="21000"/>
                      </a:srgbClr>
                    </a:solidFill>
                  </a:tcPr>
                </a:tc>
                <a:tc>
                  <a:txBody>
                    <a:bodyPr/>
                    <a:lstStyle/>
                    <a:p>
                      <a:pPr algn="ctr"/>
                      <a:r>
                        <a:rPr lang="en-GB" sz="1400" b="1" dirty="0">
                          <a:solidFill>
                            <a:srgbClr val="5C5B5A"/>
                          </a:solidFill>
                          <a:latin typeface="Arial"/>
                          <a:cs typeface="Arial"/>
                        </a:rPr>
                        <a:t>54%</a:t>
                      </a:r>
                    </a:p>
                  </a:txBody>
                  <a:tcPr>
                    <a:solidFill>
                      <a:srgbClr val="5C5B5A">
                        <a:alpha val="21000"/>
                      </a:srgbClr>
                    </a:solidFill>
                  </a:tcPr>
                </a:tc>
                <a:extLst>
                  <a:ext uri="{0D108BD9-81ED-4DB2-BD59-A6C34878D82A}">
                    <a16:rowId xmlns:a16="http://schemas.microsoft.com/office/drawing/2014/main" val="1926100124"/>
                  </a:ext>
                </a:extLst>
              </a:tr>
            </a:tbl>
          </a:graphicData>
        </a:graphic>
      </p:graphicFrame>
      <p:sp>
        <p:nvSpPr>
          <p:cNvPr id="23" name="TextBox 22">
            <a:extLst>
              <a:ext uri="{FF2B5EF4-FFF2-40B4-BE49-F238E27FC236}">
                <a16:creationId xmlns:a16="http://schemas.microsoft.com/office/drawing/2014/main" id="{C19DB154-4751-4B61-8003-DCA4863E8705}"/>
              </a:ext>
            </a:extLst>
          </p:cNvPr>
          <p:cNvSpPr txBox="1"/>
          <p:nvPr/>
        </p:nvSpPr>
        <p:spPr>
          <a:xfrm>
            <a:off x="564748" y="6400800"/>
            <a:ext cx="10982952" cy="600164"/>
          </a:xfrm>
          <a:prstGeom prst="rect">
            <a:avLst/>
          </a:prstGeom>
          <a:noFill/>
        </p:spPr>
        <p:txBody>
          <a:bodyPr wrap="square" rtlCol="0">
            <a:spAutoFit/>
          </a:bodyPr>
          <a:lstStyle/>
          <a:p>
            <a:pPr>
              <a:defRPr/>
            </a:pPr>
            <a:r>
              <a:rPr lang="en-GB" sz="1050">
                <a:solidFill>
                  <a:srgbClr val="FFFFFF">
                    <a:lumMod val="50000"/>
                  </a:srgbClr>
                </a:solidFill>
                <a:latin typeface="Arial" panose="020B0604020202020204" pitchFamily="34" charset="0"/>
                <a:cs typeface="Arial" panose="020B0604020202020204" pitchFamily="34" charset="0"/>
              </a:rPr>
              <a:t>Unweighted base: 1005 (Telephone respondents Autumn: S3+S4+S5+S6)  *Aspects of digital exclusion = consistent and reliable access to an internet connection at home; to devices that allow access to the internet; affording access to the internet; skills needed to access and use digital services online; support needed to access and use digital services online </a:t>
            </a:r>
            <a:endParaRPr kumimoji="0" lang="en-GB" sz="105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5C5B5A"/>
              </a:solidFill>
              <a:effectLst/>
              <a:uLnTx/>
              <a:uFillTx/>
              <a:latin typeface="Arial"/>
              <a:ea typeface="+mn-ea"/>
              <a:cs typeface="+mn-cs"/>
            </a:endParaRPr>
          </a:p>
        </p:txBody>
      </p:sp>
      <p:sp>
        <p:nvSpPr>
          <p:cNvPr id="27" name="Slide Number Placeholder 4">
            <a:extLst>
              <a:ext uri="{FF2B5EF4-FFF2-40B4-BE49-F238E27FC236}">
                <a16:creationId xmlns:a16="http://schemas.microsoft.com/office/drawing/2014/main" id="{2867C4B8-3C99-4EAA-8B1F-EB275B52156C}"/>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78</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95412568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2DA983-7C25-45F4-B087-E006BF2978F9}"/>
              </a:ext>
            </a:extLst>
          </p:cNvPr>
          <p:cNvSpPr>
            <a:spLocks noGrp="1"/>
          </p:cNvSpPr>
          <p:nvPr>
            <p:ph type="title"/>
          </p:nvPr>
        </p:nvSpPr>
        <p:spPr>
          <a:xfrm>
            <a:off x="303810" y="165648"/>
            <a:ext cx="10515600" cy="307777"/>
          </a:xfrm>
          <a:noFill/>
        </p:spPr>
        <p:txBody>
          <a:bodyPr vert="horz" wrap="square" lIns="0" tIns="0" rIns="0" bIns="0" rtlCol="0" anchor="ctr">
            <a:spAutoFit/>
          </a:bodyPr>
          <a:lstStyle/>
          <a:p>
            <a:pPr>
              <a:lnSpc>
                <a:spcPct val="100000"/>
              </a:lnSpc>
              <a:spcBef>
                <a:spcPts val="0"/>
              </a:spcBef>
            </a:pPr>
            <a:r>
              <a:rPr lang="en-GB" sz="2000" b="1" dirty="0">
                <a:solidFill>
                  <a:srgbClr val="5C5B5A"/>
                </a:solidFill>
                <a:latin typeface="Arial"/>
                <a:ea typeface="+mn-ea"/>
                <a:cs typeface="+mn-cs"/>
              </a:rPr>
              <a:t>Summary: Digital Inclusion </a:t>
            </a:r>
            <a:r>
              <a:rPr kumimoji="0" lang="en-GB" sz="2000" b="0" i="0" u="none" strike="noStrike" kern="1200" cap="none" spc="0" normalizeH="0" baseline="0" noProof="0" dirty="0">
                <a:ln>
                  <a:noFill/>
                </a:ln>
                <a:solidFill>
                  <a:srgbClr val="5C5B5A"/>
                </a:solidFill>
                <a:effectLst/>
                <a:uLnTx/>
                <a:uFillTx/>
                <a:latin typeface="Arial"/>
                <a:ea typeface="+mn-ea"/>
                <a:cs typeface="+mn-cs"/>
              </a:rPr>
              <a:t>(part 2)</a:t>
            </a:r>
            <a:endParaRPr lang="en-GB" sz="2000" b="1" dirty="0">
              <a:solidFill>
                <a:srgbClr val="5C5B5A"/>
              </a:solidFill>
              <a:latin typeface="Arial"/>
              <a:ea typeface="+mn-ea"/>
              <a:cs typeface="+mn-cs"/>
            </a:endParaRPr>
          </a:p>
        </p:txBody>
      </p:sp>
      <p:sp>
        <p:nvSpPr>
          <p:cNvPr id="5" name="TextBox 4">
            <a:extLst>
              <a:ext uri="{FF2B5EF4-FFF2-40B4-BE49-F238E27FC236}">
                <a16:creationId xmlns:a16="http://schemas.microsoft.com/office/drawing/2014/main" id="{810BEC93-0FC5-903B-B874-E5D3E3D3177B}"/>
              </a:ext>
            </a:extLst>
          </p:cNvPr>
          <p:cNvSpPr txBox="1"/>
          <p:nvPr/>
        </p:nvSpPr>
        <p:spPr>
          <a:xfrm>
            <a:off x="2145877" y="704335"/>
            <a:ext cx="7900247" cy="5539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b="1" dirty="0">
                <a:solidFill>
                  <a:srgbClr val="5C5B5A"/>
                </a:solidFill>
                <a:latin typeface="Arial"/>
              </a:rPr>
              <a:t>At least 3 in 5 respondents have not experienced digital exclusion throughout Autumn. Digital inclusion has remained consistent between January and March</a:t>
            </a:r>
          </a:p>
        </p:txBody>
      </p:sp>
      <p:graphicFrame>
        <p:nvGraphicFramePr>
          <p:cNvPr id="3" name="Table Placeholder 6" descr="Column chart showing the proportion of respondents who answer 0 to 3 to statements at the previous question. 64% answer 0 to 3 to none of the statements.">
            <a:extLst>
              <a:ext uri="{FF2B5EF4-FFF2-40B4-BE49-F238E27FC236}">
                <a16:creationId xmlns:a16="http://schemas.microsoft.com/office/drawing/2014/main" id="{7DCAC85A-58FE-18C4-F9E9-11ECA9B0F17C}"/>
              </a:ext>
            </a:extLst>
          </p:cNvPr>
          <p:cNvGraphicFramePr>
            <a:graphicFrameLocks/>
          </p:cNvGraphicFramePr>
          <p:nvPr>
            <p:extLst>
              <p:ext uri="{D42A27DB-BD31-4B8C-83A1-F6EECF244321}">
                <p14:modId xmlns:p14="http://schemas.microsoft.com/office/powerpoint/2010/main" val="1767598885"/>
              </p:ext>
            </p:extLst>
          </p:nvPr>
        </p:nvGraphicFramePr>
        <p:xfrm>
          <a:off x="363298" y="1267561"/>
          <a:ext cx="11465404" cy="4738657"/>
        </p:xfrm>
        <a:graphic>
          <a:graphicData uri="http://schemas.openxmlformats.org/drawingml/2006/chart">
            <c:chart xmlns:c="http://schemas.openxmlformats.org/drawingml/2006/chart" xmlns:r="http://schemas.openxmlformats.org/officeDocument/2006/relationships" r:id="rId3"/>
          </a:graphicData>
        </a:graphic>
      </p:graphicFrame>
      <p:grpSp>
        <p:nvGrpSpPr>
          <p:cNvPr id="11" name="Group 10" descr="Key showing that up / down arrows in charts indicate findings that are significantly higher/lower than in the previous survey ">
            <a:extLst>
              <a:ext uri="{FF2B5EF4-FFF2-40B4-BE49-F238E27FC236}">
                <a16:creationId xmlns:a16="http://schemas.microsoft.com/office/drawing/2014/main" id="{3F03B9CA-AA06-7D2F-843A-35729F22E339}"/>
              </a:ext>
            </a:extLst>
          </p:cNvPr>
          <p:cNvGrpSpPr/>
          <p:nvPr/>
        </p:nvGrpSpPr>
        <p:grpSpPr>
          <a:xfrm>
            <a:off x="229117" y="5927615"/>
            <a:ext cx="3406034" cy="269304"/>
            <a:chOff x="229117" y="5927615"/>
            <a:chExt cx="3406034" cy="269304"/>
          </a:xfrm>
        </p:grpSpPr>
        <p:sp>
          <p:nvSpPr>
            <p:cNvPr id="6" name="Arrow: Down 5">
              <a:extLst>
                <a:ext uri="{FF2B5EF4-FFF2-40B4-BE49-F238E27FC236}">
                  <a16:creationId xmlns:a16="http://schemas.microsoft.com/office/drawing/2014/main" id="{913BB391-BA7C-D6E6-E1B6-554ADB68AEB6}"/>
                </a:ext>
                <a:ext uri="{C183D7F6-B498-43B3-948B-1728B52AA6E4}">
                  <adec:decorative xmlns:adec="http://schemas.microsoft.com/office/drawing/2017/decorative" val="1"/>
                </a:ext>
              </a:extLst>
            </p:cNvPr>
            <p:cNvSpPr/>
            <p:nvPr/>
          </p:nvSpPr>
          <p:spPr>
            <a:xfrm>
              <a:off x="443886" y="6007517"/>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7" name="Group 6" descr="Green and Red arrows to signify when a statistic is significantly higher or lower than the previous survey.">
              <a:extLst>
                <a:ext uri="{FF2B5EF4-FFF2-40B4-BE49-F238E27FC236}">
                  <a16:creationId xmlns:a16="http://schemas.microsoft.com/office/drawing/2014/main" id="{77FF7991-DC92-F094-2B4C-ED5DA40B55DA}"/>
                </a:ext>
              </a:extLst>
            </p:cNvPr>
            <p:cNvGrpSpPr/>
            <p:nvPr/>
          </p:nvGrpSpPr>
          <p:grpSpPr>
            <a:xfrm>
              <a:off x="229117" y="5927615"/>
              <a:ext cx="3406034" cy="269304"/>
              <a:chOff x="520117" y="5772736"/>
              <a:chExt cx="3406034" cy="269304"/>
            </a:xfrm>
          </p:grpSpPr>
          <p:sp>
            <p:nvSpPr>
              <p:cNvPr id="8" name="Arrow: Down 7">
                <a:extLst>
                  <a:ext uri="{FF2B5EF4-FFF2-40B4-BE49-F238E27FC236}">
                    <a16:creationId xmlns:a16="http://schemas.microsoft.com/office/drawing/2014/main" id="{637DEE3C-3441-9A92-7538-723DAD9D26D2}"/>
                  </a:ext>
                </a:extLst>
              </p:cNvPr>
              <p:cNvSpPr/>
              <p:nvPr/>
            </p:nvSpPr>
            <p:spPr>
              <a:xfrm rot="10800000">
                <a:off x="520117" y="583856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9" name="TextBox 8">
                <a:extLst>
                  <a:ext uri="{FF2B5EF4-FFF2-40B4-BE49-F238E27FC236}">
                    <a16:creationId xmlns:a16="http://schemas.microsoft.com/office/drawing/2014/main" id="{BCD3FE39-311E-38DD-4F76-36490733B201}"/>
                  </a:ext>
                </a:extLst>
              </p:cNvPr>
              <p:cNvSpPr txBox="1"/>
              <p:nvPr/>
            </p:nvSpPr>
            <p:spPr>
              <a:xfrm>
                <a:off x="884934" y="5772736"/>
                <a:ext cx="3041217" cy="2693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a:ln>
                      <a:noFill/>
                    </a:ln>
                    <a:solidFill>
                      <a:srgbClr val="5C5B5A"/>
                    </a:solidFill>
                    <a:effectLst/>
                    <a:uLnTx/>
                    <a:uFillTx/>
                    <a:latin typeface="Arial"/>
                    <a:ea typeface="+mn-ea"/>
                    <a:cs typeface="+mn-cs"/>
                  </a:rPr>
                  <a:t>Significantly higher/</a:t>
                </a:r>
                <a:r>
                  <a:rPr lang="en-GB" sz="1150" dirty="0">
                    <a:solidFill>
                      <a:srgbClr val="5C5B5A"/>
                    </a:solidFill>
                    <a:latin typeface="Arial"/>
                  </a:rPr>
                  <a:t>lower in previous survey</a:t>
                </a:r>
                <a:endParaRPr kumimoji="0" lang="en-GB" sz="1150" b="0" i="0" u="none" strike="noStrike" kern="1200" cap="none" spc="0" normalizeH="0" baseline="0" noProof="0" dirty="0">
                  <a:ln>
                    <a:noFill/>
                  </a:ln>
                  <a:solidFill>
                    <a:srgbClr val="5C5B5A"/>
                  </a:solidFill>
                  <a:effectLst/>
                  <a:uLnTx/>
                  <a:uFillTx/>
                  <a:latin typeface="Arial"/>
                  <a:ea typeface="+mn-ea"/>
                  <a:cs typeface="+mn-cs"/>
                </a:endParaRPr>
              </a:p>
            </p:txBody>
          </p:sp>
        </p:grpSp>
      </p:grpSp>
      <p:sp>
        <p:nvSpPr>
          <p:cNvPr id="10" name="Arrow: Down 9">
            <a:extLst>
              <a:ext uri="{FF2B5EF4-FFF2-40B4-BE49-F238E27FC236}">
                <a16:creationId xmlns:a16="http://schemas.microsoft.com/office/drawing/2014/main" id="{510EA7BF-D12A-023C-5D61-46228B8C72EB}"/>
              </a:ext>
              <a:ext uri="{C183D7F6-B498-43B3-948B-1728B52AA6E4}">
                <adec:decorative xmlns:adec="http://schemas.microsoft.com/office/drawing/2017/decorative" val="1"/>
              </a:ext>
            </a:extLst>
          </p:cNvPr>
          <p:cNvSpPr/>
          <p:nvPr/>
        </p:nvSpPr>
        <p:spPr>
          <a:xfrm>
            <a:off x="1573519" y="2124981"/>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 name="Arrow: Down 1">
            <a:extLst>
              <a:ext uri="{FF2B5EF4-FFF2-40B4-BE49-F238E27FC236}">
                <a16:creationId xmlns:a16="http://schemas.microsoft.com/office/drawing/2014/main" id="{FF11AEC6-16C2-7A48-D0BA-27D52BAE7198}"/>
              </a:ext>
              <a:ext uri="{C183D7F6-B498-43B3-948B-1728B52AA6E4}">
                <adec:decorative xmlns:adec="http://schemas.microsoft.com/office/drawing/2017/decorative" val="1"/>
              </a:ext>
            </a:extLst>
          </p:cNvPr>
          <p:cNvSpPr/>
          <p:nvPr/>
        </p:nvSpPr>
        <p:spPr>
          <a:xfrm rot="10800000">
            <a:off x="11230492" y="4602789"/>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3" name="TextBox 22">
            <a:extLst>
              <a:ext uri="{FF2B5EF4-FFF2-40B4-BE49-F238E27FC236}">
                <a16:creationId xmlns:a16="http://schemas.microsoft.com/office/drawing/2014/main" id="{C19DB154-4751-4B61-8003-DCA4863E8705}"/>
              </a:ext>
            </a:extLst>
          </p:cNvPr>
          <p:cNvSpPr txBox="1"/>
          <p:nvPr/>
        </p:nvSpPr>
        <p:spPr>
          <a:xfrm>
            <a:off x="302001" y="6325299"/>
            <a:ext cx="11465404" cy="577081"/>
          </a:xfrm>
          <a:prstGeom prst="rect">
            <a:avLst/>
          </a:prstGeom>
          <a:noFill/>
        </p:spPr>
        <p:txBody>
          <a:bodyPr wrap="square" rtlCol="0">
            <a:spAutoFit/>
          </a:bodyPr>
          <a:lstStyle/>
          <a:p>
            <a:pPr>
              <a:defRPr/>
            </a:pPr>
            <a:r>
              <a:rPr lang="en-GB" sz="1050">
                <a:solidFill>
                  <a:srgbClr val="FFFFFF">
                    <a:lumMod val="50000"/>
                  </a:srgbClr>
                </a:solidFill>
                <a:latin typeface="Arial" panose="020B0604020202020204" pitchFamily="34" charset="0"/>
                <a:cs typeface="Arial" panose="020B0604020202020204" pitchFamily="34" charset="0"/>
              </a:rPr>
              <a:t>Unweighted base: Survey 3, 235; Survey 4, 270; Survey 5, 250, Survey 6, 250 (Telephone respondents)  **Aspects of digital exclusion = consistent and reliable access to an internet connection at home; to devices that allow access to the internet; affording access to the internet; skills needed to access and use digital services online; support needed to access and use digital services online </a:t>
            </a:r>
            <a:endParaRPr kumimoji="0" lang="en-GB" sz="105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endParaRPr>
          </a:p>
        </p:txBody>
      </p:sp>
      <p:sp>
        <p:nvSpPr>
          <p:cNvPr id="27" name="Slide Number Placeholder 4">
            <a:extLst>
              <a:ext uri="{FF2B5EF4-FFF2-40B4-BE49-F238E27FC236}">
                <a16:creationId xmlns:a16="http://schemas.microsoft.com/office/drawing/2014/main" id="{2867C4B8-3C99-4EAA-8B1F-EB275B52156C}"/>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79</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7144203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77BB602-D932-DA67-33B2-58A7CA941A15}"/>
              </a:ext>
            </a:extLst>
          </p:cNvPr>
          <p:cNvSpPr>
            <a:spLocks noGrp="1"/>
          </p:cNvSpPr>
          <p:nvPr>
            <p:ph type="title"/>
          </p:nvPr>
        </p:nvSpPr>
        <p:spPr>
          <a:xfrm>
            <a:off x="586799" y="225693"/>
            <a:ext cx="11017824" cy="926623"/>
          </a:xfrm>
        </p:spPr>
        <p:txBody>
          <a:bodyPr>
            <a:normAutofit/>
          </a:bodyPr>
          <a:lstStyle/>
          <a:p>
            <a:r>
              <a:rPr lang="en-GB" sz="1800" b="1"/>
              <a:t>Report contents and guidance</a:t>
            </a:r>
          </a:p>
        </p:txBody>
      </p:sp>
      <p:sp>
        <p:nvSpPr>
          <p:cNvPr id="2" name="Text Placeholder 10">
            <a:extLst>
              <a:ext uri="{FF2B5EF4-FFF2-40B4-BE49-F238E27FC236}">
                <a16:creationId xmlns:a16="http://schemas.microsoft.com/office/drawing/2014/main" id="{BA29E397-EAB5-EAC3-47C3-14A53BBFB84A}"/>
              </a:ext>
            </a:extLst>
          </p:cNvPr>
          <p:cNvSpPr txBox="1">
            <a:spLocks/>
          </p:cNvSpPr>
          <p:nvPr/>
        </p:nvSpPr>
        <p:spPr>
          <a:xfrm>
            <a:off x="344070" y="613514"/>
            <a:ext cx="11390730" cy="262883"/>
          </a:xfrm>
          <a:prstGeom prst="rect">
            <a:avLst/>
          </a:prstGeom>
          <a:solidFill>
            <a:schemeClr val="tx1">
              <a:lumMod val="65000"/>
              <a:lumOff val="35000"/>
            </a:schemeClr>
          </a:solidFill>
          <a:ln>
            <a:solidFill>
              <a:schemeClr val="tx1">
                <a:lumMod val="65000"/>
                <a:lumOff val="35000"/>
              </a:schemeClr>
            </a:solidFill>
          </a:ln>
        </p:spPr>
        <p:txBody>
          <a:bodyPr vert="horz" lIns="0" tIns="0" rIns="0" bIns="46800" rtlCol="0" anchor="ctr">
            <a:normAutofit/>
          </a:bodyPr>
          <a:lstStyle>
            <a:lvl1pPr marL="228600" indent="-228600" algn="l" defTabSz="914400" rtl="0" eaLnBrk="1" latinLnBrk="0" hangingPunct="1">
              <a:lnSpc>
                <a:spcPct val="90000"/>
              </a:lnSpc>
              <a:spcBef>
                <a:spcPts val="1000"/>
              </a:spcBef>
              <a:buFont typeface="Arial"/>
              <a:buChar char="•"/>
              <a:defRPr sz="3600" kern="1200">
                <a:solidFill>
                  <a:srgbClr val="5C5B5A"/>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C5B5A"/>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GB" sz="1200" b="1">
                <a:solidFill>
                  <a:schemeClr val="bg1"/>
                </a:solidFill>
                <a:cs typeface="Calibri" panose="020F0502020204030204" pitchFamily="34" charset="0"/>
              </a:rPr>
              <a:t>Report contents &amp; guidance</a:t>
            </a:r>
          </a:p>
        </p:txBody>
      </p:sp>
      <p:sp>
        <p:nvSpPr>
          <p:cNvPr id="4" name="Text Placeholder 2">
            <a:extLst>
              <a:ext uri="{FF2B5EF4-FFF2-40B4-BE49-F238E27FC236}">
                <a16:creationId xmlns:a16="http://schemas.microsoft.com/office/drawing/2014/main" id="{2F8BFAD0-D6BB-75B4-5B90-46A39CE55BD7}"/>
              </a:ext>
            </a:extLst>
          </p:cNvPr>
          <p:cNvSpPr txBox="1">
            <a:spLocks/>
          </p:cNvSpPr>
          <p:nvPr/>
        </p:nvSpPr>
        <p:spPr>
          <a:xfrm>
            <a:off x="485776" y="924022"/>
            <a:ext cx="11118848" cy="5444391"/>
          </a:xfrm>
          <a:prstGeom prst="rect">
            <a:avLst/>
          </a:prstGeom>
          <a:ln>
            <a:noFill/>
          </a:ln>
        </p:spPr>
        <p:txBody>
          <a:bodyPr lIns="45720" tIns="45720" rIns="45720" bIns="45720" anchor="t">
            <a:noAutofit/>
          </a:bodyPr>
          <a:lstStyle>
            <a:lvl1pPr marL="228600" indent="-228600" algn="l" defTabSz="914400" rtl="0" eaLnBrk="1" latinLnBrk="0" hangingPunct="1">
              <a:lnSpc>
                <a:spcPct val="90000"/>
              </a:lnSpc>
              <a:spcBef>
                <a:spcPts val="1000"/>
              </a:spcBef>
              <a:buFont typeface="Arial"/>
              <a:buChar char="•"/>
              <a:defRPr sz="3600" kern="1200">
                <a:solidFill>
                  <a:srgbClr val="5C5B5A"/>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C5B5A"/>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spcBef>
                <a:spcPts val="0"/>
              </a:spcBef>
              <a:spcAft>
                <a:spcPts val="600"/>
              </a:spcAft>
              <a:defRPr/>
            </a:pPr>
            <a:r>
              <a:rPr kumimoji="0" lang="en-GB" sz="1350" b="0" i="0" u="none" strike="noStrike" kern="1200" cap="none" spc="0" normalizeH="0" baseline="0" noProof="0" dirty="0">
                <a:ln>
                  <a:noFill/>
                </a:ln>
                <a:solidFill>
                  <a:srgbClr val="5C5B5A"/>
                </a:solidFill>
                <a:effectLst/>
                <a:uLnTx/>
                <a:uFillTx/>
                <a:latin typeface="Arial" panose="020B0604020202020204"/>
                <a:ea typeface="+mn-ea"/>
                <a:cs typeface="+mn-cs"/>
              </a:rPr>
              <a:t>This survey 6 report presents a range of tables and charts with accompanying narrative to highlight the key findings from each section of the survey among the sample (1,767 respondents). These are presented alongside findings for surveys 1 (1,385 respondents), 2 (1,465 respondents), 3 (1,656 respondents), 4 (1,636 respondents) and 5 (1,470 respondents).</a:t>
            </a:r>
            <a:r>
              <a:rPr lang="en-GB" sz="1350" dirty="0">
                <a:latin typeface="Arial" panose="020B0604020202020204"/>
              </a:rPr>
              <a:t> </a:t>
            </a:r>
            <a:endParaRPr kumimoji="0" lang="en-GB" sz="1350" b="0" i="0" u="none" strike="noStrike" kern="1200" cap="none" spc="0" normalizeH="0" baseline="0" noProof="0" dirty="0">
              <a:ln>
                <a:noFill/>
              </a:ln>
              <a:solidFill>
                <a:srgbClr val="5C5B5A"/>
              </a:solidFill>
              <a:effectLst/>
              <a:uLnTx/>
              <a:uFillTx/>
              <a:latin typeface="Arial" panose="020B0604020202020204"/>
              <a:ea typeface="+mn-ea"/>
              <a:cs typeface="+mn-cs"/>
            </a:endParaRPr>
          </a:p>
          <a:p>
            <a:pPr>
              <a:lnSpc>
                <a:spcPct val="100000"/>
              </a:lnSpc>
              <a:spcBef>
                <a:spcPts val="0"/>
              </a:spcBef>
              <a:spcAft>
                <a:spcPts val="600"/>
              </a:spcAft>
              <a:defRPr/>
            </a:pPr>
            <a:r>
              <a:rPr kumimoji="0" lang="en-GB" sz="1350" b="0" i="0" u="none" strike="noStrike" kern="1200" cap="none" spc="0" normalizeH="0" baseline="0" noProof="0" dirty="0">
                <a:ln>
                  <a:noFill/>
                </a:ln>
                <a:solidFill>
                  <a:srgbClr val="5C5B5A"/>
                </a:solidFill>
                <a:effectLst/>
                <a:uLnTx/>
                <a:uFillTx/>
                <a:latin typeface="Arial" panose="020B0604020202020204"/>
                <a:ea typeface="+mn-ea"/>
                <a:cs typeface="+mn-cs"/>
              </a:rPr>
              <a:t>Where relevant, differences in findings for specific demographic and other population characteristics compared to the Greater Manchester average are also reported. These differences are only highlighted where they are significantly different statistically (at the 95% level of confidence) compared with the ‘total’ figures (i.e. the Greater Manchester average).</a:t>
            </a:r>
            <a:r>
              <a:rPr lang="en-GB" sz="1350" dirty="0">
                <a:latin typeface="Arial" panose="020B0604020202020204"/>
              </a:rPr>
              <a:t> </a:t>
            </a:r>
            <a:endParaRPr lang="en-GB" sz="1350" b="0" i="0" u="none" strike="noStrike" kern="1200" cap="none" spc="0" normalizeH="0" baseline="0" noProof="0" dirty="0">
              <a:ln>
                <a:noFill/>
              </a:ln>
              <a:solidFill>
                <a:srgbClr val="5C5B5A"/>
              </a:solidFill>
              <a:effectLst/>
              <a:uLnTx/>
              <a:uFillTx/>
              <a:latin typeface="Arial" panose="020B0604020202020204"/>
              <a:cs typeface="Arial"/>
            </a:endParaRPr>
          </a:p>
          <a:p>
            <a:pPr marL="228600" marR="0" lvl="0" indent="-228600" algn="l" defTabSz="914400" rtl="0" eaLnBrk="1" fontAlgn="auto" latinLnBrk="0" hangingPunct="1">
              <a:lnSpc>
                <a:spcPct val="100000"/>
              </a:lnSpc>
              <a:spcBef>
                <a:spcPts val="0"/>
              </a:spcBef>
              <a:spcAft>
                <a:spcPts val="600"/>
              </a:spcAft>
              <a:buClrTx/>
              <a:buSzTx/>
              <a:buFont typeface="Arial"/>
              <a:buChar char="•"/>
              <a:tabLst/>
              <a:defRPr/>
            </a:pPr>
            <a:r>
              <a:rPr kumimoji="0" lang="en-GB" sz="1350" b="0" i="0" u="none" strike="noStrike" kern="1200" cap="none" spc="0" normalizeH="0" baseline="0" noProof="0" dirty="0">
                <a:ln>
                  <a:noFill/>
                </a:ln>
                <a:solidFill>
                  <a:srgbClr val="5C5B5A"/>
                </a:solidFill>
                <a:effectLst/>
                <a:uLnTx/>
                <a:uFillTx/>
                <a:latin typeface="Arial" panose="020B0604020202020204"/>
                <a:ea typeface="+mn-ea"/>
                <a:cs typeface="+mn-cs"/>
              </a:rPr>
              <a:t>On some questions, it should be noted that responses have been filtered only to include respondents to whom the question is relevant (e.g. those in work, or with children), and so bases are lower than the full sample of 1,767 respondents in some instances. Where the case, this has been noted in the footnotes of each slide, along with the unweighted base sizes.</a:t>
            </a:r>
            <a:endParaRPr lang="en-GB" sz="1350" b="0" i="0" u="none" strike="noStrike" kern="1200" cap="none" spc="0" normalizeH="0" baseline="0" noProof="0" dirty="0">
              <a:ln>
                <a:noFill/>
              </a:ln>
              <a:solidFill>
                <a:srgbClr val="5C5B5A"/>
              </a:solidFill>
              <a:effectLst/>
              <a:uLnTx/>
              <a:uFillTx/>
              <a:latin typeface="Arial" panose="020B0604020202020204"/>
              <a:cs typeface="Arial"/>
            </a:endParaRPr>
          </a:p>
          <a:p>
            <a:pPr marL="228600" marR="0" lvl="0" indent="-228600" algn="l" defTabSz="914400" rtl="0" eaLnBrk="1" fontAlgn="auto" latinLnBrk="0" hangingPunct="1">
              <a:lnSpc>
                <a:spcPct val="100000"/>
              </a:lnSpc>
              <a:spcBef>
                <a:spcPts val="0"/>
              </a:spcBef>
              <a:spcAft>
                <a:spcPts val="600"/>
              </a:spcAft>
              <a:buClrTx/>
              <a:buSzTx/>
              <a:buFont typeface="Arial"/>
              <a:buChar char="•"/>
              <a:tabLst/>
              <a:defRPr/>
            </a:pPr>
            <a:r>
              <a:rPr kumimoji="0" lang="en-GB" sz="1350" b="0" i="0" u="none" strike="noStrike" kern="1200" cap="none" spc="0" normalizeH="0" baseline="0" noProof="0" dirty="0">
                <a:ln>
                  <a:noFill/>
                </a:ln>
                <a:solidFill>
                  <a:srgbClr val="5C5B5A"/>
                </a:solidFill>
                <a:effectLst/>
                <a:uLnTx/>
                <a:uFillTx/>
                <a:latin typeface="Arial" panose="020B0604020202020204"/>
                <a:ea typeface="+mn-ea"/>
                <a:cs typeface="+mn-cs"/>
              </a:rPr>
              <a:t>The initial section provides an overview into </a:t>
            </a:r>
            <a:r>
              <a:rPr kumimoji="0" lang="en-GB" sz="1350" b="0" i="0" u="none" strike="noStrike" kern="1200" cap="none" spc="0" normalizeH="0" baseline="0" noProof="0" dirty="0">
                <a:ln>
                  <a:noFill/>
                </a:ln>
                <a:solidFill>
                  <a:srgbClr val="5C5B5A"/>
                </a:solidFill>
                <a:effectLst/>
                <a:uLnTx/>
                <a:uFillTx/>
                <a:latin typeface="Arial" panose="020B0604020202020204"/>
                <a:ea typeface="+mn-ea"/>
                <a:cs typeface="+mn-cs"/>
                <a:hlinkClick r:id="rId3" action="ppaction://hlinksldjump"/>
              </a:rPr>
              <a:t>costs of living and levels of food security</a:t>
            </a:r>
            <a:r>
              <a:rPr kumimoji="0" lang="en-GB" sz="1350" b="0" i="0" u="none" strike="noStrike" kern="1200" cap="none" spc="0" normalizeH="0" baseline="0" noProof="0" dirty="0">
                <a:ln>
                  <a:noFill/>
                </a:ln>
                <a:solidFill>
                  <a:srgbClr val="5C5B5A"/>
                </a:solidFill>
                <a:effectLst/>
                <a:uLnTx/>
                <a:uFillTx/>
                <a:latin typeface="Arial" panose="020B0604020202020204"/>
                <a:ea typeface="+mn-ea"/>
                <a:cs typeface="+mn-cs"/>
              </a:rPr>
              <a:t>, followed by insights into respondents’ </a:t>
            </a:r>
            <a:r>
              <a:rPr kumimoji="0" lang="en-GB" sz="1350" b="0" i="0" u="none" strike="noStrike" kern="1200" cap="none" spc="0" normalizeH="0" baseline="0" noProof="0" dirty="0">
                <a:ln>
                  <a:noFill/>
                </a:ln>
                <a:solidFill>
                  <a:srgbClr val="5C5B5A"/>
                </a:solidFill>
                <a:effectLst/>
                <a:uLnTx/>
                <a:uFillTx/>
                <a:latin typeface="Arial" panose="020B0604020202020204"/>
                <a:ea typeface="+mn-ea"/>
                <a:cs typeface="+mn-cs"/>
                <a:hlinkClick r:id="rId4" action="ppaction://hlinksldjump"/>
              </a:rPr>
              <a:t>personal wellbeing</a:t>
            </a:r>
            <a:r>
              <a:rPr kumimoji="0" lang="en-GB" sz="1350" b="0" i="0" u="none" strike="noStrike" kern="1200" cap="none" spc="0" normalizeH="0" baseline="0" noProof="0" dirty="0">
                <a:ln>
                  <a:noFill/>
                </a:ln>
                <a:solidFill>
                  <a:srgbClr val="5C5B5A"/>
                </a:solidFill>
                <a:effectLst/>
                <a:uLnTx/>
                <a:uFillTx/>
                <a:latin typeface="Arial" panose="020B0604020202020204"/>
                <a:ea typeface="+mn-ea"/>
                <a:cs typeface="+mn-cs"/>
              </a:rPr>
              <a:t>, then </a:t>
            </a:r>
            <a:r>
              <a:rPr kumimoji="0" lang="en-GB" sz="1350" b="0" i="0" u="none" strike="noStrike" kern="1200" cap="none" spc="0" normalizeH="0" baseline="0" noProof="0" dirty="0">
                <a:ln>
                  <a:noFill/>
                </a:ln>
                <a:solidFill>
                  <a:srgbClr val="5C5B5A"/>
                </a:solidFill>
                <a:effectLst/>
                <a:uLnTx/>
                <a:uFillTx/>
                <a:latin typeface="Arial" panose="020B0604020202020204"/>
                <a:ea typeface="+mn-ea"/>
                <a:cs typeface="+mn-cs"/>
                <a:hlinkClick r:id="rId5" action="ppaction://hlinksldjump"/>
              </a:rPr>
              <a:t>satisfaction with their local area </a:t>
            </a:r>
            <a:r>
              <a:rPr kumimoji="0" lang="en-GB" sz="1350" b="0" i="0" u="none" strike="noStrike" kern="1200" cap="none" spc="0" normalizeH="0" baseline="0" noProof="0" dirty="0">
                <a:ln>
                  <a:noFill/>
                </a:ln>
                <a:solidFill>
                  <a:srgbClr val="5C5B5A"/>
                </a:solidFill>
                <a:effectLst/>
                <a:uLnTx/>
                <a:uFillTx/>
                <a:latin typeface="Arial" panose="020B0604020202020204"/>
                <a:ea typeface="+mn-ea"/>
                <a:cs typeface="+mn-cs"/>
              </a:rPr>
              <a:t>and </a:t>
            </a:r>
            <a:r>
              <a:rPr kumimoji="0" lang="en-GB" sz="1350" b="0" i="0" u="none" strike="noStrike" kern="1200" cap="none" spc="0" normalizeH="0" baseline="0" noProof="0" dirty="0">
                <a:ln>
                  <a:noFill/>
                </a:ln>
                <a:solidFill>
                  <a:srgbClr val="5C5B5A"/>
                </a:solidFill>
                <a:effectLst/>
                <a:uLnTx/>
                <a:uFillTx/>
                <a:latin typeface="Arial" panose="020B0604020202020204"/>
                <a:ea typeface="+mn-ea"/>
                <a:cs typeface="+mn-cs"/>
                <a:hlinkClick r:id="rId6" action="ppaction://hlinksldjump"/>
              </a:rPr>
              <a:t>digital access</a:t>
            </a:r>
            <a:r>
              <a:rPr kumimoji="0" lang="en-GB" sz="1350" b="0" i="0" u="none" strike="noStrike" kern="1200" cap="none" spc="0" normalizeH="0" baseline="0" noProof="0" dirty="0">
                <a:ln>
                  <a:noFill/>
                </a:ln>
                <a:solidFill>
                  <a:srgbClr val="5C5B5A"/>
                </a:solidFill>
                <a:effectLst/>
                <a:uLnTx/>
                <a:uFillTx/>
                <a:latin typeface="Arial" panose="020B0604020202020204"/>
                <a:ea typeface="+mn-ea"/>
                <a:cs typeface="+mn-cs"/>
              </a:rPr>
              <a:t>.</a:t>
            </a:r>
            <a:endParaRPr lang="en-GB" sz="1350" b="0" i="0" u="none" strike="noStrike" kern="1200" cap="none" spc="0" normalizeH="0" baseline="0" noProof="0" dirty="0">
              <a:ln>
                <a:noFill/>
              </a:ln>
              <a:solidFill>
                <a:srgbClr val="5C5B5A"/>
              </a:solidFill>
              <a:effectLst/>
              <a:uLnTx/>
              <a:uFillTx/>
              <a:latin typeface="Arial" panose="020B0604020202020204"/>
              <a:cs typeface="Arial"/>
            </a:endParaRPr>
          </a:p>
          <a:p>
            <a:pPr marL="228600" marR="0" lvl="0" indent="-228600" algn="l" defTabSz="914400" rtl="0" eaLnBrk="1" fontAlgn="auto" latinLnBrk="0" hangingPunct="1">
              <a:lnSpc>
                <a:spcPct val="100000"/>
              </a:lnSpc>
              <a:spcBef>
                <a:spcPts val="0"/>
              </a:spcBef>
              <a:spcAft>
                <a:spcPts val="600"/>
              </a:spcAft>
              <a:buClrTx/>
              <a:buSzTx/>
              <a:buFont typeface="Arial"/>
              <a:buChar char="•"/>
              <a:tabLst/>
              <a:defRPr/>
            </a:pPr>
            <a:r>
              <a:rPr kumimoji="0" lang="en-GB" sz="1350" b="0" i="0" u="none" strike="noStrike" kern="1200" cap="none" spc="0" normalizeH="0" baseline="0" noProof="0" dirty="0">
                <a:ln>
                  <a:noFill/>
                </a:ln>
                <a:solidFill>
                  <a:srgbClr val="5C5B5A"/>
                </a:solidFill>
                <a:effectLst/>
                <a:uLnTx/>
                <a:uFillTx/>
                <a:latin typeface="Arial" panose="020B0604020202020204"/>
                <a:ea typeface="+mn-ea"/>
                <a:cs typeface="+mn-cs"/>
              </a:rPr>
              <a:t>Finally, and with regards to a key point of language, it should be noted that this report uses the term ‘from within racially </a:t>
            </a:r>
            <a:r>
              <a:rPr kumimoji="0" lang="en-GB" sz="1350" b="0" i="0" u="none" strike="noStrike" kern="1200" cap="none" spc="0" normalizeH="0" baseline="0" noProof="0" dirty="0" err="1">
                <a:ln>
                  <a:noFill/>
                </a:ln>
                <a:solidFill>
                  <a:srgbClr val="5C5B5A"/>
                </a:solidFill>
                <a:effectLst/>
                <a:uLnTx/>
                <a:uFillTx/>
                <a:latin typeface="Arial" panose="020B0604020202020204"/>
                <a:ea typeface="+mn-ea"/>
                <a:cs typeface="+mn-cs"/>
              </a:rPr>
              <a:t>minoritised</a:t>
            </a:r>
            <a:r>
              <a:rPr kumimoji="0" lang="en-GB" sz="1350" b="0" i="0" u="none" strike="noStrike" kern="1200" cap="none" spc="0" normalizeH="0" baseline="0" noProof="0" dirty="0">
                <a:ln>
                  <a:noFill/>
                </a:ln>
                <a:solidFill>
                  <a:srgbClr val="5C5B5A"/>
                </a:solidFill>
                <a:effectLst/>
                <a:uLnTx/>
                <a:uFillTx/>
                <a:latin typeface="Arial" panose="020B0604020202020204"/>
                <a:ea typeface="+mn-ea"/>
                <a:cs typeface="+mn-cs"/>
              </a:rPr>
              <a:t> communities’ to refer to people and communities experiencing racial inequality (the term recognises that individuals have been </a:t>
            </a:r>
            <a:r>
              <a:rPr kumimoji="0" lang="en-GB" sz="1350" b="0" i="0" u="none" strike="noStrike" kern="1200" cap="none" spc="0" normalizeH="0" baseline="0" noProof="0" dirty="0" err="1">
                <a:ln>
                  <a:noFill/>
                </a:ln>
                <a:solidFill>
                  <a:srgbClr val="5C5B5A"/>
                </a:solidFill>
                <a:effectLst/>
                <a:uLnTx/>
                <a:uFillTx/>
                <a:latin typeface="Arial" panose="020B0604020202020204"/>
                <a:ea typeface="+mn-ea"/>
                <a:cs typeface="+mn-cs"/>
              </a:rPr>
              <a:t>minoritised</a:t>
            </a:r>
            <a:r>
              <a:rPr kumimoji="0" lang="en-GB" sz="1350" b="0" i="0" u="none" strike="noStrike" kern="1200" cap="none" spc="0" normalizeH="0" baseline="0" noProof="0" dirty="0">
                <a:ln>
                  <a:noFill/>
                </a:ln>
                <a:solidFill>
                  <a:srgbClr val="5C5B5A"/>
                </a:solidFill>
                <a:effectLst/>
                <a:uLnTx/>
                <a:uFillTx/>
                <a:latin typeface="Arial" panose="020B0604020202020204"/>
                <a:ea typeface="+mn-ea"/>
                <a:cs typeface="+mn-cs"/>
              </a:rPr>
              <a:t> through social processes rather than just existing as distinct minorities, although it is important to acknowledge the negative consequence of grouping all </a:t>
            </a:r>
            <a:r>
              <a:rPr kumimoji="0" lang="en-GB" sz="1350" b="0" i="0" u="none" strike="noStrike" kern="1200" cap="none" spc="0" normalizeH="0" baseline="0" noProof="0" dirty="0" err="1">
                <a:ln>
                  <a:noFill/>
                </a:ln>
                <a:solidFill>
                  <a:srgbClr val="5C5B5A"/>
                </a:solidFill>
                <a:effectLst/>
                <a:uLnTx/>
                <a:uFillTx/>
                <a:latin typeface="Arial" panose="020B0604020202020204"/>
                <a:ea typeface="+mn-ea"/>
                <a:cs typeface="+mn-cs"/>
              </a:rPr>
              <a:t>minoritised</a:t>
            </a:r>
            <a:r>
              <a:rPr kumimoji="0" lang="en-GB" sz="1350" b="0" i="0" u="none" strike="noStrike" kern="1200" cap="none" spc="0" normalizeH="0" baseline="0" noProof="0" dirty="0">
                <a:ln>
                  <a:noFill/>
                </a:ln>
                <a:solidFill>
                  <a:srgbClr val="5C5B5A"/>
                </a:solidFill>
                <a:effectLst/>
                <a:uLnTx/>
                <a:uFillTx/>
                <a:latin typeface="Arial" panose="020B0604020202020204"/>
                <a:ea typeface="+mn-ea"/>
                <a:cs typeface="+mn-cs"/>
              </a:rPr>
              <a:t> individuals together under one term, as there are significant differences both between and within these groups</a:t>
            </a:r>
            <a:r>
              <a:rPr lang="en-GB" sz="1350" dirty="0">
                <a:latin typeface="Arial" panose="020B0604020202020204"/>
              </a:rPr>
              <a:t>.</a:t>
            </a:r>
            <a:r>
              <a:rPr kumimoji="0" lang="en-GB" sz="1350" b="0" i="0" u="none" strike="noStrike" kern="1200" cap="none" spc="0" normalizeH="0" baseline="0" noProof="0" dirty="0">
                <a:ln>
                  <a:noFill/>
                </a:ln>
                <a:solidFill>
                  <a:srgbClr val="5C5B5A"/>
                </a:solidFill>
                <a:effectLst/>
                <a:uLnTx/>
                <a:uFillTx/>
                <a:latin typeface="Arial" panose="020B0604020202020204"/>
                <a:ea typeface="+mn-ea"/>
                <a:cs typeface="+mn-cs"/>
              </a:rPr>
              <a:t> ‘From within’ has been added to recognise that not all in these communities will identify as </a:t>
            </a:r>
            <a:r>
              <a:rPr kumimoji="0" lang="en-GB" sz="1350" b="0" i="0" u="none" strike="noStrike" kern="1200" cap="none" spc="0" normalizeH="0" baseline="0" noProof="0" dirty="0" err="1">
                <a:ln>
                  <a:noFill/>
                </a:ln>
                <a:solidFill>
                  <a:srgbClr val="5C5B5A"/>
                </a:solidFill>
                <a:effectLst/>
                <a:uLnTx/>
                <a:uFillTx/>
                <a:latin typeface="Arial" panose="020B0604020202020204"/>
                <a:ea typeface="+mn-ea"/>
                <a:cs typeface="+mn-cs"/>
              </a:rPr>
              <a:t>minoritised</a:t>
            </a:r>
            <a:r>
              <a:rPr kumimoji="0" lang="en-GB" sz="1350" b="0" i="0" u="none" strike="noStrike" kern="1200" cap="none" spc="0" normalizeH="0" baseline="0" noProof="0" dirty="0">
                <a:ln>
                  <a:noFill/>
                </a:ln>
                <a:solidFill>
                  <a:srgbClr val="5C5B5A"/>
                </a:solidFill>
                <a:effectLst/>
                <a:uLnTx/>
                <a:uFillTx/>
                <a:latin typeface="Arial" panose="020B0604020202020204"/>
                <a:ea typeface="+mn-ea"/>
                <a:cs typeface="+mn-cs"/>
              </a:rPr>
              <a:t>). Due to limitations of sample size, we are generally unable to report survey findings for specific ethnic groups from a single survey wave. However, as more surveys have been conducted and we are now able to merge data from multiple surveys, the larger overall sample size allows us to look at smaller demographic groups in more detail. These differences, where currently possible, are included throughout this report.</a:t>
            </a:r>
            <a:endParaRPr lang="en-GB" sz="1350" b="0" i="0" u="none" strike="noStrike" kern="1200" cap="none" spc="0" normalizeH="0" baseline="0" noProof="0" dirty="0">
              <a:ln>
                <a:noFill/>
              </a:ln>
              <a:solidFill>
                <a:srgbClr val="5C5B5A"/>
              </a:solidFill>
              <a:effectLst/>
              <a:uLnTx/>
              <a:uFillTx/>
              <a:latin typeface="Arial" panose="020B0604020202020204"/>
              <a:cs typeface="Arial"/>
            </a:endParaRPr>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kumimoji="0" lang="en-GB" sz="1300" b="0" i="0" u="none" strike="noStrike" kern="1200" cap="none" spc="0" normalizeH="0" baseline="0" noProof="0" dirty="0">
              <a:ln>
                <a:noFill/>
              </a:ln>
              <a:solidFill>
                <a:srgbClr val="5C5B5A"/>
              </a:solidFill>
              <a:effectLst/>
              <a:uLnTx/>
              <a:uFillTx/>
              <a:latin typeface="Arial" panose="020B0604020202020204"/>
              <a:ea typeface="+mn-ea"/>
              <a:cs typeface="+mn-cs"/>
            </a:endParaRPr>
          </a:p>
        </p:txBody>
      </p:sp>
      <p:sp>
        <p:nvSpPr>
          <p:cNvPr id="6" name="Slide Number Placeholder 4">
            <a:extLst>
              <a:ext uri="{FF2B5EF4-FFF2-40B4-BE49-F238E27FC236}">
                <a16:creationId xmlns:a16="http://schemas.microsoft.com/office/drawing/2014/main" id="{02F6667E-0ED3-42DD-8AED-A92F5D04128C}"/>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8277145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32836-66C5-E5E1-AD36-8DF7C23C9ADD}"/>
              </a:ext>
            </a:extLst>
          </p:cNvPr>
          <p:cNvSpPr>
            <a:spLocks noGrp="1"/>
          </p:cNvSpPr>
          <p:nvPr>
            <p:ph type="title"/>
          </p:nvPr>
        </p:nvSpPr>
        <p:spPr>
          <a:xfrm>
            <a:off x="601200" y="1411200"/>
            <a:ext cx="5936663" cy="2371873"/>
          </a:xfrm>
        </p:spPr>
        <p:txBody>
          <a:bodyPr/>
          <a:lstStyle/>
          <a:p>
            <a:r>
              <a:rPr lang="en-GB"/>
              <a:t>Detailed findings:</a:t>
            </a:r>
            <a:br>
              <a:rPr lang="en-GB"/>
            </a:br>
            <a:r>
              <a:rPr lang="en-GB"/>
              <a:t>Digital inclusion</a:t>
            </a:r>
            <a:br>
              <a:rPr lang="en-GB"/>
            </a:br>
            <a:r>
              <a:rPr lang="en-GB" sz="2000"/>
              <a:t>(merged Autumn 2022-Spring 2023 data)</a:t>
            </a:r>
            <a:endParaRPr lang="en-GB"/>
          </a:p>
        </p:txBody>
      </p:sp>
    </p:spTree>
    <p:extLst>
      <p:ext uri="{BB962C8B-B14F-4D97-AF65-F5344CB8AC3E}">
        <p14:creationId xmlns:p14="http://schemas.microsoft.com/office/powerpoint/2010/main" val="282413994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51960" y="190401"/>
            <a:ext cx="11582587" cy="830997"/>
          </a:xfrm>
        </p:spPr>
        <p:txBody>
          <a:bodyPr vert="horz" wrap="square" anchor="t">
            <a:spAutoFit/>
          </a:bodyPr>
          <a:lstStyle/>
          <a:p>
            <a:pPr>
              <a:lnSpc>
                <a:spcPct val="100000"/>
              </a:lnSpc>
            </a:pPr>
            <a:r>
              <a:rPr lang="en-GB" sz="1800" b="1"/>
              <a:t>1 in 10 respondents (11%) say they themselves are </a:t>
            </a:r>
            <a:r>
              <a:rPr lang="en-GB" sz="1800" b="1">
                <a:solidFill>
                  <a:srgbClr val="009690"/>
                </a:solidFill>
              </a:rPr>
              <a:t>not confident using digital services online</a:t>
            </a:r>
            <a:r>
              <a:rPr lang="en-GB" sz="1800" b="1"/>
              <a:t>. The same proportion (11%) say there are others in their house who are not confident. Those more likely to say they are not confident are aged over 75, in single person households, or disabled</a:t>
            </a:r>
          </a:p>
        </p:txBody>
      </p:sp>
      <p:graphicFrame>
        <p:nvGraphicFramePr>
          <p:cNvPr id="5" name="Chart 4" descr="Stacked bar chart showing that 11% of respondents do not feel confident in using digital services online. 11% say someone else in their household is not confident in using digital services online.">
            <a:extLst>
              <a:ext uri="{FF2B5EF4-FFF2-40B4-BE49-F238E27FC236}">
                <a16:creationId xmlns:a16="http://schemas.microsoft.com/office/drawing/2014/main" id="{78B6C8C5-B66E-874F-FA58-7221AE2E5879}"/>
              </a:ext>
            </a:extLst>
          </p:cNvPr>
          <p:cNvGraphicFramePr/>
          <p:nvPr>
            <p:extLst>
              <p:ext uri="{D42A27DB-BD31-4B8C-83A1-F6EECF244321}">
                <p14:modId xmlns:p14="http://schemas.microsoft.com/office/powerpoint/2010/main" val="678619063"/>
              </p:ext>
            </p:extLst>
          </p:nvPr>
        </p:nvGraphicFramePr>
        <p:xfrm>
          <a:off x="257452" y="983503"/>
          <a:ext cx="8124548" cy="4946780"/>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Box">
            <a:extLst>
              <a:ext uri="{FF2B5EF4-FFF2-40B4-BE49-F238E27FC236}">
                <a16:creationId xmlns:a16="http://schemas.microsoft.com/office/drawing/2014/main" id="{8E9E13CA-D31E-4BF6-AD2D-9527F69C42CF}"/>
              </a:ext>
            </a:extLst>
          </p:cNvPr>
          <p:cNvGrpSpPr/>
          <p:nvPr/>
        </p:nvGrpSpPr>
        <p:grpSpPr>
          <a:xfrm>
            <a:off x="8483755" y="1283108"/>
            <a:ext cx="3552548" cy="4946779"/>
            <a:chOff x="6895709" y="343639"/>
            <a:chExt cx="5204392" cy="17448393"/>
          </a:xfrm>
        </p:grpSpPr>
        <p:sp>
          <p:nvSpPr>
            <p:cNvPr id="13" name="Text Placeholder 30">
              <a:extLst>
                <a:ext uri="{FF2B5EF4-FFF2-40B4-BE49-F238E27FC236}">
                  <a16:creationId xmlns:a16="http://schemas.microsoft.com/office/drawing/2014/main" id="{E05DD57E-59AF-4183-BE1E-51F864C37A1D}"/>
                </a:ext>
              </a:extLst>
            </p:cNvPr>
            <p:cNvSpPr txBox="1">
              <a:spLocks/>
            </p:cNvSpPr>
            <p:nvPr/>
          </p:nvSpPr>
          <p:spPr>
            <a:xfrm>
              <a:off x="6895710" y="343639"/>
              <a:ext cx="5204389" cy="3696774"/>
            </a:xfrm>
            <a:prstGeom prst="rect">
              <a:avLst/>
            </a:prstGeom>
            <a:solidFill>
              <a:srgbClr val="5C5B5A">
                <a:alpha val="21000"/>
              </a:srgbClr>
            </a:solidFill>
            <a:ln>
              <a:solidFill>
                <a:srgbClr val="5C5B5A"/>
              </a:solidFill>
            </a:ln>
          </p:spPr>
          <p:txBody>
            <a:bodyPr lIns="91440" tIns="45720" rIns="91440" bIns="4572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5C5B5A"/>
                  </a:solidFill>
                  <a:effectLst/>
                  <a:uLnTx/>
                  <a:uFillTx/>
                  <a:latin typeface="Arial"/>
                  <a:ea typeface="+mn-ea"/>
                  <a:cs typeface="+mn-cs"/>
                </a:rPr>
                <a:t>Respondents in the </a:t>
              </a:r>
              <a:r>
                <a:rPr lang="en-GB" sz="1200" b="1">
                  <a:solidFill>
                    <a:srgbClr val="5C5B5A"/>
                  </a:solidFill>
                  <a:latin typeface="Arial"/>
                </a:rPr>
                <a:t>telephone</a:t>
              </a:r>
              <a:r>
                <a:rPr kumimoji="0" lang="en-GB" sz="1200" b="1" i="0" u="none" strike="noStrike" kern="1200" cap="none" spc="0" normalizeH="0" baseline="0" noProof="0">
                  <a:ln>
                    <a:noFill/>
                  </a:ln>
                  <a:solidFill>
                    <a:srgbClr val="5C5B5A"/>
                  </a:solidFill>
                  <a:effectLst/>
                  <a:uLnTx/>
                  <a:uFillTx/>
                  <a:latin typeface="Arial"/>
                  <a:ea typeface="+mn-ea"/>
                  <a:cs typeface="+mn-cs"/>
                </a:rPr>
                <a:t> sample more likely to personally be not very/not at all confident in using digital services online</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5C5B5A"/>
                  </a:solidFill>
                  <a:effectLst/>
                  <a:uLnTx/>
                  <a:uFillTx/>
                  <a:latin typeface="Arial"/>
                  <a:ea typeface="+mn-ea"/>
                  <a:cs typeface="+mn-cs"/>
                </a:rPr>
                <a:t>(vs. 11% GM average):</a:t>
              </a:r>
              <a:endParaRPr lang="en-GB" sz="1200" b="1" i="0" u="none" strike="noStrike" kern="1200" cap="none" spc="0" normalizeH="0" baseline="0" noProof="0">
                <a:ln>
                  <a:noFill/>
                </a:ln>
                <a:solidFill>
                  <a:srgbClr val="5C5B5A"/>
                </a:solidFill>
                <a:effectLst/>
                <a:uLnTx/>
                <a:uFillTx/>
                <a:latin typeface="Arial"/>
                <a:cs typeface="Arial"/>
              </a:endParaRPr>
            </a:p>
          </p:txBody>
        </p:sp>
        <p:sp>
          <p:nvSpPr>
            <p:cNvPr id="15" name="Content Placeholder 32">
              <a:extLst>
                <a:ext uri="{FF2B5EF4-FFF2-40B4-BE49-F238E27FC236}">
                  <a16:creationId xmlns:a16="http://schemas.microsoft.com/office/drawing/2014/main" id="{48C4C77F-CD2A-4756-BEF6-480DC475D7DD}"/>
                </a:ext>
              </a:extLst>
            </p:cNvPr>
            <p:cNvSpPr txBox="1">
              <a:spLocks/>
            </p:cNvSpPr>
            <p:nvPr/>
          </p:nvSpPr>
          <p:spPr>
            <a:xfrm>
              <a:off x="6895709" y="4040412"/>
              <a:ext cx="5204392" cy="13751620"/>
            </a:xfrm>
            <a:prstGeom prst="rect">
              <a:avLst/>
            </a:prstGeom>
            <a:solidFill>
              <a:schemeClr val="bg1"/>
            </a:solidFill>
            <a:ln>
              <a:solidFill>
                <a:srgbClr val="5C5B5A"/>
              </a:solidFill>
            </a:ln>
          </p:spPr>
          <p:txBody>
            <a:bodyPr wrap="square" lIns="90000" tIns="90000" rIns="90000" bIns="9000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300"/>
                </a:spcBef>
                <a:spcAft>
                  <a:spcPts val="30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Demographics:</a:t>
              </a:r>
            </a:p>
            <a:p>
              <a:pPr>
                <a:spcBef>
                  <a:spcPts val="300"/>
                </a:spcBef>
                <a:spcAft>
                  <a:spcPts val="300"/>
                </a:spcAft>
                <a:defRPr/>
              </a:pP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aged 75+ (38%)</a:t>
              </a:r>
            </a:p>
            <a:p>
              <a:pPr marL="228600" marR="0" lvl="0" indent="-228600" algn="l" defTabSz="914400" rtl="0" eaLnBrk="1" fontAlgn="auto" latinLnBrk="0" hangingPunct="1">
                <a:lnSpc>
                  <a:spcPct val="90000"/>
                </a:lnSpc>
                <a:spcBef>
                  <a:spcPts val="300"/>
                </a:spcBef>
                <a:spcAft>
                  <a:spcPts val="30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aged 65+ and living alone (</a:t>
              </a:r>
              <a:r>
                <a:rPr lang="en-GB" sz="1200">
                  <a:solidFill>
                    <a:srgbClr val="5C5B5A"/>
                  </a:solidFill>
                  <a:latin typeface="Arial" panose="020B0604020202020204" pitchFamily="34" charset="0"/>
                  <a:cs typeface="Arial" panose="020B0604020202020204" pitchFamily="34" charset="0"/>
                </a:rPr>
                <a:t>36</a:t>
              </a: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a:t>
              </a:r>
            </a:p>
            <a:p>
              <a:pPr marL="228600" marR="0" lvl="0" indent="-228600" algn="l" defTabSz="914400" rtl="0" eaLnBrk="1" fontAlgn="auto" latinLnBrk="0" hangingPunct="1">
                <a:lnSpc>
                  <a:spcPct val="90000"/>
                </a:lnSpc>
                <a:spcBef>
                  <a:spcPts val="300"/>
                </a:spcBef>
                <a:spcAft>
                  <a:spcPts val="30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Retired respondents (</a:t>
              </a:r>
              <a:r>
                <a:rPr lang="en-GB" sz="1200">
                  <a:solidFill>
                    <a:srgbClr val="5C5B5A"/>
                  </a:solidFill>
                  <a:latin typeface="Arial" panose="020B0604020202020204" pitchFamily="34" charset="0"/>
                  <a:cs typeface="Arial" panose="020B0604020202020204" pitchFamily="34" charset="0"/>
                </a:rPr>
                <a:t>31</a:t>
              </a: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a:t>
              </a:r>
            </a:p>
            <a:p>
              <a:pPr marL="228600" marR="0" lvl="0" indent="-228600" algn="l" defTabSz="914400" rtl="0" eaLnBrk="1" fontAlgn="auto" latinLnBrk="0" hangingPunct="1">
                <a:lnSpc>
                  <a:spcPct val="90000"/>
                </a:lnSpc>
                <a:spcBef>
                  <a:spcPts val="300"/>
                </a:spcBef>
                <a:spcAft>
                  <a:spcPts val="30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Disabled respondents (23%); including those with a mobility disability (</a:t>
              </a:r>
              <a:r>
                <a:rPr lang="en-GB" sz="1200">
                  <a:solidFill>
                    <a:srgbClr val="5C5B5A"/>
                  </a:solidFill>
                  <a:latin typeface="Arial" panose="020B0604020202020204" pitchFamily="34" charset="0"/>
                  <a:cs typeface="Arial" panose="020B0604020202020204" pitchFamily="34" charset="0"/>
                </a:rPr>
                <a:t>36</a:t>
              </a: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a:t>
              </a:r>
            </a:p>
            <a:p>
              <a:pPr marL="228600" marR="0" lvl="0" indent="-228600" algn="l" defTabSz="914400" rtl="0" eaLnBrk="1" fontAlgn="auto" latinLnBrk="0" hangingPunct="1">
                <a:lnSpc>
                  <a:spcPct val="90000"/>
                </a:lnSpc>
                <a:spcBef>
                  <a:spcPts val="300"/>
                </a:spcBef>
                <a:spcAft>
                  <a:spcPts val="30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1 person households (</a:t>
              </a:r>
              <a:r>
                <a:rPr lang="en-GB" sz="1200">
                  <a:solidFill>
                    <a:srgbClr val="5C5B5A"/>
                  </a:solidFill>
                  <a:latin typeface="Arial" panose="020B0604020202020204" pitchFamily="34" charset="0"/>
                  <a:cs typeface="Arial" panose="020B0604020202020204" pitchFamily="34" charset="0"/>
                </a:rPr>
                <a:t>19</a:t>
              </a: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a:t>
              </a:r>
            </a:p>
            <a:p>
              <a:pPr marL="228600" marR="0" lvl="0" indent="-228600" algn="l" defTabSz="914400" rtl="0" eaLnBrk="1" fontAlgn="auto" latinLnBrk="0" hangingPunct="1">
                <a:lnSpc>
                  <a:spcPct val="90000"/>
                </a:lnSpc>
                <a:spcBef>
                  <a:spcPts val="300"/>
                </a:spcBef>
                <a:spcAft>
                  <a:spcPts val="30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without children under 25-years-old (14%)</a:t>
              </a:r>
            </a:p>
            <a:p>
              <a:pPr marL="0" marR="0" lvl="0" indent="0" algn="l" defTabSz="914400" rtl="0" eaLnBrk="1" fontAlgn="auto" latinLnBrk="0" hangingPunct="1">
                <a:lnSpc>
                  <a:spcPct val="90000"/>
                </a:lnSpc>
                <a:spcBef>
                  <a:spcPts val="300"/>
                </a:spcBef>
                <a:spcAft>
                  <a:spcPts val="30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Individual and/or family circumstance:</a:t>
              </a:r>
            </a:p>
            <a:p>
              <a:pPr marL="228600" marR="0" lvl="0" indent="-228600" algn="l" defTabSz="914400" rtl="0" eaLnBrk="1" fontAlgn="auto" latinLnBrk="0" hangingPunct="1">
                <a:lnSpc>
                  <a:spcPct val="90000"/>
                </a:lnSpc>
                <a:spcBef>
                  <a:spcPts val="300"/>
                </a:spcBef>
                <a:spcAft>
                  <a:spcPts val="30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earning up to £15,599 (26%)</a:t>
              </a:r>
            </a:p>
            <a:p>
              <a:pPr marL="228600" marR="0" lvl="0" indent="-228600" algn="l" defTabSz="914400" rtl="0" eaLnBrk="1" fontAlgn="auto" latinLnBrk="0" hangingPunct="1">
                <a:lnSpc>
                  <a:spcPct val="90000"/>
                </a:lnSpc>
                <a:spcBef>
                  <a:spcPts val="300"/>
                </a:spcBef>
                <a:spcAft>
                  <a:spcPts val="30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not in employment (</a:t>
              </a:r>
              <a:r>
                <a:rPr lang="en-GB" sz="1200">
                  <a:solidFill>
                    <a:srgbClr val="5C5B5A"/>
                  </a:solidFill>
                  <a:latin typeface="Arial" panose="020B0604020202020204" pitchFamily="34" charset="0"/>
                  <a:cs typeface="Arial" panose="020B0604020202020204" pitchFamily="34" charset="0"/>
                </a:rPr>
                <a:t>22</a:t>
              </a: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a:t>
              </a:r>
            </a:p>
            <a:p>
              <a:pPr marL="228600" marR="0" lvl="0" indent="-228600" algn="l" defTabSz="914400" rtl="0" eaLnBrk="1" fontAlgn="auto" latinLnBrk="0" hangingPunct="1">
                <a:lnSpc>
                  <a:spcPct val="90000"/>
                </a:lnSpc>
                <a:spcBef>
                  <a:spcPts val="300"/>
                </a:spcBef>
                <a:spcAft>
                  <a:spcPts val="30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whose cost of living has increased in the last month </a:t>
              </a:r>
            </a:p>
            <a:p>
              <a:pPr marL="228600" marR="0" lvl="0" indent="-228600" algn="l" defTabSz="914400" rtl="0" eaLnBrk="1" fontAlgn="auto" latinLnBrk="0" hangingPunct="1">
                <a:lnSpc>
                  <a:spcPct val="90000"/>
                </a:lnSpc>
                <a:spcBef>
                  <a:spcPts val="300"/>
                </a:spcBef>
                <a:spcAft>
                  <a:spcPts val="3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(12%)</a:t>
              </a:r>
              <a:endPar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300"/>
                </a:spcBef>
                <a:spcAft>
                  <a:spcPts val="30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unable to save money over the next year (15%)</a:t>
              </a:r>
            </a:p>
          </p:txBody>
        </p:sp>
      </p:grpSp>
      <p:sp>
        <p:nvSpPr>
          <p:cNvPr id="17" name="Footer Placeholder 4">
            <a:extLst>
              <a:ext uri="{FF2B5EF4-FFF2-40B4-BE49-F238E27FC236}">
                <a16:creationId xmlns:a16="http://schemas.microsoft.com/office/drawing/2014/main" id="{283B47D6-ECE0-445B-97B8-D06F98C8F8A3}"/>
              </a:ext>
            </a:extLst>
          </p:cNvPr>
          <p:cNvSpPr txBox="1">
            <a:spLocks/>
          </p:cNvSpPr>
          <p:nvPr/>
        </p:nvSpPr>
        <p:spPr>
          <a:xfrm>
            <a:off x="359756" y="6339760"/>
            <a:ext cx="11194191" cy="5300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DI10. Overall, how confident is your household in using the digital services online that it needs and wants?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Unweighted base: </a:t>
            </a:r>
            <a:r>
              <a:rPr lang="en-GB" sz="1000">
                <a:solidFill>
                  <a:srgbClr val="FFFFFF">
                    <a:lumMod val="50000"/>
                  </a:srgbClr>
                </a:solidFill>
                <a:latin typeface="Arial" panose="020B0604020202020204" pitchFamily="34" charset="0"/>
                <a:cs typeface="Arial" panose="020B0604020202020204" pitchFamily="34" charset="0"/>
              </a:rPr>
              <a:t>1005</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a:t>
            </a: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(Telephone respondents S3 + S4 +S5+S6) </a:t>
            </a:r>
          </a:p>
        </p:txBody>
      </p:sp>
      <p:sp>
        <p:nvSpPr>
          <p:cNvPr id="18" name="Slide Number Placeholder 4">
            <a:extLst>
              <a:ext uri="{FF2B5EF4-FFF2-40B4-BE49-F238E27FC236}">
                <a16:creationId xmlns:a16="http://schemas.microsoft.com/office/drawing/2014/main" id="{60217E46-F686-4BF8-9EC5-67CF8FCA9206}"/>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81</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3" name="Right Brace 2">
            <a:extLst>
              <a:ext uri="{FF2B5EF4-FFF2-40B4-BE49-F238E27FC236}">
                <a16:creationId xmlns:a16="http://schemas.microsoft.com/office/drawing/2014/main" id="{6DA4C4D4-72B7-009A-3909-85FE842CDFDB}"/>
              </a:ext>
              <a:ext uri="{C183D7F6-B498-43B3-948B-1728B52AA6E4}">
                <adec:decorative xmlns:adec="http://schemas.microsoft.com/office/drawing/2017/decorative" val="1"/>
              </a:ext>
            </a:extLst>
          </p:cNvPr>
          <p:cNvSpPr/>
          <p:nvPr/>
        </p:nvSpPr>
        <p:spPr>
          <a:xfrm>
            <a:off x="4629875" y="4916178"/>
            <a:ext cx="94914" cy="411694"/>
          </a:xfrm>
          <a:prstGeom prst="rightBrace">
            <a:avLst>
              <a:gd name="adj1" fmla="val 54487"/>
              <a:gd name="adj2" fmla="val 46235"/>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 name="TextBox 7">
            <a:extLst>
              <a:ext uri="{FF2B5EF4-FFF2-40B4-BE49-F238E27FC236}">
                <a16:creationId xmlns:a16="http://schemas.microsoft.com/office/drawing/2014/main" id="{CF47AF33-2912-6C73-1F84-138D03E342A0}"/>
              </a:ext>
              <a:ext uri="{C183D7F6-B498-43B3-948B-1728B52AA6E4}">
                <adec:decorative xmlns:adec="http://schemas.microsoft.com/office/drawing/2017/decorative" val="1"/>
              </a:ext>
            </a:extLst>
          </p:cNvPr>
          <p:cNvSpPr txBox="1"/>
          <p:nvPr/>
        </p:nvSpPr>
        <p:spPr>
          <a:xfrm>
            <a:off x="4812372" y="5004575"/>
            <a:ext cx="349198"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black">
                    <a:lumMod val="75000"/>
                    <a:lumOff val="25000"/>
                  </a:prstClr>
                </a:solidFill>
                <a:effectLst/>
                <a:uLnTx/>
                <a:uFillTx/>
                <a:latin typeface="Arial"/>
                <a:ea typeface="+mn-ea"/>
                <a:cs typeface="+mn-cs"/>
              </a:rPr>
              <a:t>11%</a:t>
            </a:r>
          </a:p>
        </p:txBody>
      </p:sp>
      <p:sp>
        <p:nvSpPr>
          <p:cNvPr id="2" name="Right Brace 1">
            <a:extLst>
              <a:ext uri="{FF2B5EF4-FFF2-40B4-BE49-F238E27FC236}">
                <a16:creationId xmlns:a16="http://schemas.microsoft.com/office/drawing/2014/main" id="{1E0D99B5-41A4-1A6D-8D91-6F9563679693}"/>
              </a:ext>
              <a:ext uri="{C183D7F6-B498-43B3-948B-1728B52AA6E4}">
                <adec:decorative xmlns:adec="http://schemas.microsoft.com/office/drawing/2017/decorative" val="1"/>
              </a:ext>
            </a:extLst>
          </p:cNvPr>
          <p:cNvSpPr/>
          <p:nvPr/>
        </p:nvSpPr>
        <p:spPr>
          <a:xfrm>
            <a:off x="7735078" y="4916178"/>
            <a:ext cx="94914" cy="382116"/>
          </a:xfrm>
          <a:prstGeom prst="rightBrace">
            <a:avLst>
              <a:gd name="adj1" fmla="val 54487"/>
              <a:gd name="adj2" fmla="val 49265"/>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 name="TextBox 3">
            <a:extLst>
              <a:ext uri="{FF2B5EF4-FFF2-40B4-BE49-F238E27FC236}">
                <a16:creationId xmlns:a16="http://schemas.microsoft.com/office/drawing/2014/main" id="{082B2807-D951-9302-C790-FC54AD0E6FA9}"/>
              </a:ext>
              <a:ext uri="{C183D7F6-B498-43B3-948B-1728B52AA6E4}">
                <adec:decorative xmlns:adec="http://schemas.microsoft.com/office/drawing/2017/decorative" val="1"/>
              </a:ext>
            </a:extLst>
          </p:cNvPr>
          <p:cNvSpPr txBox="1"/>
          <p:nvPr/>
        </p:nvSpPr>
        <p:spPr>
          <a:xfrm>
            <a:off x="7907816" y="5004575"/>
            <a:ext cx="349198"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black">
                    <a:lumMod val="75000"/>
                    <a:lumOff val="25000"/>
                  </a:prstClr>
                </a:solidFill>
                <a:effectLst/>
                <a:uLnTx/>
                <a:uFillTx/>
                <a:latin typeface="Arial"/>
                <a:ea typeface="+mn-ea"/>
                <a:cs typeface="+mn-cs"/>
              </a:rPr>
              <a:t>11%</a:t>
            </a:r>
          </a:p>
        </p:txBody>
      </p:sp>
    </p:spTree>
    <p:extLst>
      <p:ext uri="{BB962C8B-B14F-4D97-AF65-F5344CB8AC3E}">
        <p14:creationId xmlns:p14="http://schemas.microsoft.com/office/powerpoint/2010/main" val="256796543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72282" y="227529"/>
            <a:ext cx="10515600" cy="830997"/>
          </a:xfrm>
        </p:spPr>
        <p:txBody>
          <a:bodyPr vert="horz" wrap="square" anchor="t">
            <a:spAutoFit/>
          </a:bodyPr>
          <a:lstStyle/>
          <a:p>
            <a:pPr>
              <a:lnSpc>
                <a:spcPct val="100000"/>
              </a:lnSpc>
            </a:pPr>
            <a:r>
              <a:rPr lang="en-GB" sz="1800" b="1" dirty="0">
                <a:solidFill>
                  <a:srgbClr val="009690"/>
                </a:solidFill>
              </a:rPr>
              <a:t>At least one aspect of digital exclusion </a:t>
            </a:r>
            <a:r>
              <a:rPr lang="en-GB" sz="1800" b="1" dirty="0"/>
              <a:t>is experienced by over a third of respondents (36%). This rises to over half (54%) of disabled respondents and just over 7 in 10 (71%) of those aged over 75.</a:t>
            </a:r>
          </a:p>
        </p:txBody>
      </p:sp>
      <p:graphicFrame>
        <p:nvGraphicFramePr>
          <p:cNvPr id="37" name="Table Placeholder 6" descr="Column chart showing the proportion of respondents who are experiencing some form of digital exclusion. 69% are not experiencing any form of digital exclusion, 18% are experiencing one aspect, 6% two aspects, 3% 3 aspects, 2% 4 aspects and 2% are completely digitally excluded.">
            <a:extLst>
              <a:ext uri="{FF2B5EF4-FFF2-40B4-BE49-F238E27FC236}">
                <a16:creationId xmlns:a16="http://schemas.microsoft.com/office/drawing/2014/main" id="{313F2446-7939-4AC7-B046-82FBC0D5B429}"/>
              </a:ext>
            </a:extLst>
          </p:cNvPr>
          <p:cNvGraphicFramePr>
            <a:graphicFrameLocks/>
          </p:cNvGraphicFramePr>
          <p:nvPr/>
        </p:nvGraphicFramePr>
        <p:xfrm>
          <a:off x="556057" y="1213730"/>
          <a:ext cx="10953011" cy="4882270"/>
        </p:xfrm>
        <a:graphic>
          <a:graphicData uri="http://schemas.openxmlformats.org/drawingml/2006/chart">
            <c:chart xmlns:c="http://schemas.openxmlformats.org/drawingml/2006/chart" xmlns:r="http://schemas.openxmlformats.org/officeDocument/2006/relationships" r:id="rId2"/>
          </a:graphicData>
        </a:graphic>
      </p:graphicFrame>
      <p:sp>
        <p:nvSpPr>
          <p:cNvPr id="27" name="Right Brace 26" descr="Arrow showing in total, 30% are worried about coronavirus.">
            <a:extLst>
              <a:ext uri="{FF2B5EF4-FFF2-40B4-BE49-F238E27FC236}">
                <a16:creationId xmlns:a16="http://schemas.microsoft.com/office/drawing/2014/main" id="{AB234AF0-0245-4CFC-8FA3-E6C979D62152}"/>
              </a:ext>
              <a:ext uri="{C183D7F6-B498-43B3-948B-1728B52AA6E4}">
                <adec:decorative xmlns:adec="http://schemas.microsoft.com/office/drawing/2017/decorative" val="1"/>
              </a:ext>
            </a:extLst>
          </p:cNvPr>
          <p:cNvSpPr/>
          <p:nvPr/>
        </p:nvSpPr>
        <p:spPr>
          <a:xfrm rot="16200000">
            <a:off x="6765344" y="-959437"/>
            <a:ext cx="489679" cy="8630220"/>
          </a:xfrm>
          <a:prstGeom prst="rightBrace">
            <a:avLst>
              <a:gd name="adj1" fmla="val 28487"/>
              <a:gd name="adj2" fmla="val 50000"/>
            </a:avLst>
          </a:prstGeom>
          <a:ln>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F5F"/>
              </a:solidFill>
              <a:effectLst/>
              <a:uLnTx/>
              <a:uFillTx/>
              <a:latin typeface="Arial"/>
              <a:ea typeface="+mn-ea"/>
              <a:cs typeface="+mn-cs"/>
            </a:endParaRPr>
          </a:p>
        </p:txBody>
      </p:sp>
      <p:sp>
        <p:nvSpPr>
          <p:cNvPr id="2" name="TextBox 1">
            <a:extLst>
              <a:ext uri="{FF2B5EF4-FFF2-40B4-BE49-F238E27FC236}">
                <a16:creationId xmlns:a16="http://schemas.microsoft.com/office/drawing/2014/main" id="{1F07C3AF-41D8-3C5C-9DFD-3F884538279E}"/>
              </a:ext>
            </a:extLst>
          </p:cNvPr>
          <p:cNvSpPr txBox="1"/>
          <p:nvPr/>
        </p:nvSpPr>
        <p:spPr>
          <a:xfrm>
            <a:off x="4802239" y="2224625"/>
            <a:ext cx="4435384" cy="307777"/>
          </a:xfrm>
          <a:prstGeom prst="rect">
            <a:avLst/>
          </a:prstGeom>
          <a:noFill/>
        </p:spPr>
        <p:txBody>
          <a:bodyPr wrap="square" rtlCol="0">
            <a:spAutoFit/>
          </a:bodyPr>
          <a:lstStyle/>
          <a:p>
            <a:pPr algn="ctr"/>
            <a:r>
              <a:rPr lang="en-GB" sz="1400" b="1" dirty="0">
                <a:solidFill>
                  <a:srgbClr val="5C5B5A"/>
                </a:solidFill>
              </a:rPr>
              <a:t>1 or more aspect of digital inclusion:</a:t>
            </a:r>
          </a:p>
        </p:txBody>
      </p:sp>
      <p:graphicFrame>
        <p:nvGraphicFramePr>
          <p:cNvPr id="4" name="Table 4">
            <a:extLst>
              <a:ext uri="{FF2B5EF4-FFF2-40B4-BE49-F238E27FC236}">
                <a16:creationId xmlns:a16="http://schemas.microsoft.com/office/drawing/2014/main" id="{EBED9B89-4989-4F57-BEA3-24B94806094A}"/>
              </a:ext>
            </a:extLst>
          </p:cNvPr>
          <p:cNvGraphicFramePr>
            <a:graphicFrameLocks noGrp="1"/>
          </p:cNvGraphicFramePr>
          <p:nvPr/>
        </p:nvGraphicFramePr>
        <p:xfrm>
          <a:off x="4918685" y="2518866"/>
          <a:ext cx="4182996" cy="618074"/>
        </p:xfrm>
        <a:graphic>
          <a:graphicData uri="http://schemas.openxmlformats.org/drawingml/2006/table">
            <a:tbl>
              <a:tblPr firstRow="1" bandRow="1">
                <a:tableStyleId>{073A0DAA-6AF3-43AB-8588-CEC1D06C72B9}</a:tableStyleId>
              </a:tblPr>
              <a:tblGrid>
                <a:gridCol w="1045749">
                  <a:extLst>
                    <a:ext uri="{9D8B030D-6E8A-4147-A177-3AD203B41FA5}">
                      <a16:colId xmlns:a16="http://schemas.microsoft.com/office/drawing/2014/main" val="1713235414"/>
                    </a:ext>
                  </a:extLst>
                </a:gridCol>
                <a:gridCol w="1045749">
                  <a:extLst>
                    <a:ext uri="{9D8B030D-6E8A-4147-A177-3AD203B41FA5}">
                      <a16:colId xmlns:a16="http://schemas.microsoft.com/office/drawing/2014/main" val="847483999"/>
                    </a:ext>
                  </a:extLst>
                </a:gridCol>
                <a:gridCol w="1045749">
                  <a:extLst>
                    <a:ext uri="{9D8B030D-6E8A-4147-A177-3AD203B41FA5}">
                      <a16:colId xmlns:a16="http://schemas.microsoft.com/office/drawing/2014/main" val="969299503"/>
                    </a:ext>
                  </a:extLst>
                </a:gridCol>
                <a:gridCol w="1045749">
                  <a:extLst>
                    <a:ext uri="{9D8B030D-6E8A-4147-A177-3AD203B41FA5}">
                      <a16:colId xmlns:a16="http://schemas.microsoft.com/office/drawing/2014/main" val="3681601464"/>
                    </a:ext>
                  </a:extLst>
                </a:gridCol>
              </a:tblGrid>
              <a:tr h="309037">
                <a:tc>
                  <a:txBody>
                    <a:bodyPr/>
                    <a:lstStyle/>
                    <a:p>
                      <a:pPr algn="ctr"/>
                      <a:r>
                        <a:rPr lang="en-GB" sz="1400" b="1">
                          <a:solidFill>
                            <a:srgbClr val="5C5B5A"/>
                          </a:solidFill>
                        </a:rPr>
                        <a:t>Total</a:t>
                      </a:r>
                    </a:p>
                  </a:txBody>
                  <a:tcPr>
                    <a:solidFill>
                      <a:srgbClr val="5C5B5A">
                        <a:alpha val="21000"/>
                      </a:srgbClr>
                    </a:solidFill>
                  </a:tcPr>
                </a:tc>
                <a:tc>
                  <a:txBody>
                    <a:bodyPr/>
                    <a:lstStyle/>
                    <a:p>
                      <a:pPr algn="ctr"/>
                      <a:r>
                        <a:rPr lang="en-GB" sz="1400" b="1" dirty="0">
                          <a:solidFill>
                            <a:srgbClr val="5C5B5A"/>
                          </a:solidFill>
                        </a:rPr>
                        <a:t>16-24</a:t>
                      </a:r>
                    </a:p>
                  </a:txBody>
                  <a:tcPr>
                    <a:solidFill>
                      <a:srgbClr val="5C5B5A">
                        <a:alpha val="21000"/>
                      </a:srgbClr>
                    </a:solidFill>
                  </a:tcPr>
                </a:tc>
                <a:tc>
                  <a:txBody>
                    <a:bodyPr/>
                    <a:lstStyle/>
                    <a:p>
                      <a:pPr algn="ctr"/>
                      <a:r>
                        <a:rPr lang="en-GB" sz="1400" b="1">
                          <a:solidFill>
                            <a:srgbClr val="5C5B5A"/>
                          </a:solidFill>
                        </a:rPr>
                        <a:t>75+</a:t>
                      </a:r>
                    </a:p>
                  </a:txBody>
                  <a:tcPr>
                    <a:solidFill>
                      <a:srgbClr val="5C5B5A">
                        <a:alpha val="21000"/>
                      </a:srgbClr>
                    </a:solidFill>
                  </a:tcPr>
                </a:tc>
                <a:tc>
                  <a:txBody>
                    <a:bodyPr/>
                    <a:lstStyle/>
                    <a:p>
                      <a:pPr algn="ctr"/>
                      <a:r>
                        <a:rPr lang="en-GB" sz="1400" b="1" dirty="0">
                          <a:solidFill>
                            <a:srgbClr val="5C5B5A"/>
                          </a:solidFill>
                        </a:rPr>
                        <a:t>Disabled</a:t>
                      </a:r>
                    </a:p>
                  </a:txBody>
                  <a:tcPr>
                    <a:solidFill>
                      <a:srgbClr val="5C5B5A">
                        <a:alpha val="21000"/>
                      </a:srgbClr>
                    </a:solidFill>
                  </a:tcPr>
                </a:tc>
                <a:extLst>
                  <a:ext uri="{0D108BD9-81ED-4DB2-BD59-A6C34878D82A}">
                    <a16:rowId xmlns:a16="http://schemas.microsoft.com/office/drawing/2014/main" val="4051491824"/>
                  </a:ext>
                </a:extLst>
              </a:tr>
              <a:tr h="309037">
                <a:tc>
                  <a:txBody>
                    <a:bodyPr/>
                    <a:lstStyle/>
                    <a:p>
                      <a:pPr algn="ctr"/>
                      <a:r>
                        <a:rPr lang="en-GB" sz="1400" b="1" dirty="0">
                          <a:solidFill>
                            <a:srgbClr val="5C5B5A"/>
                          </a:solidFill>
                          <a:latin typeface="Arial"/>
                          <a:cs typeface="Arial"/>
                        </a:rPr>
                        <a:t>36%</a:t>
                      </a:r>
                    </a:p>
                  </a:txBody>
                  <a:tcPr>
                    <a:solidFill>
                      <a:srgbClr val="5C5B5A">
                        <a:alpha val="21000"/>
                      </a:srgbClr>
                    </a:solidFill>
                  </a:tcPr>
                </a:tc>
                <a:tc>
                  <a:txBody>
                    <a:bodyPr/>
                    <a:lstStyle/>
                    <a:p>
                      <a:pPr algn="ctr"/>
                      <a:r>
                        <a:rPr lang="en-GB" sz="1400" b="1">
                          <a:solidFill>
                            <a:srgbClr val="5C5B5A"/>
                          </a:solidFill>
                          <a:latin typeface="Arial"/>
                          <a:cs typeface="Arial"/>
                        </a:rPr>
                        <a:t>29%</a:t>
                      </a:r>
                    </a:p>
                  </a:txBody>
                  <a:tcPr>
                    <a:solidFill>
                      <a:srgbClr val="5C5B5A">
                        <a:alpha val="21000"/>
                      </a:srgbClr>
                    </a:solidFill>
                  </a:tcPr>
                </a:tc>
                <a:tc>
                  <a:txBody>
                    <a:bodyPr/>
                    <a:lstStyle/>
                    <a:p>
                      <a:pPr algn="ctr"/>
                      <a:r>
                        <a:rPr lang="en-GB" sz="1400" b="1" dirty="0">
                          <a:solidFill>
                            <a:srgbClr val="5C5B5A"/>
                          </a:solidFill>
                          <a:latin typeface="Arial"/>
                          <a:cs typeface="Arial"/>
                        </a:rPr>
                        <a:t>71%</a:t>
                      </a:r>
                    </a:p>
                  </a:txBody>
                  <a:tcPr>
                    <a:solidFill>
                      <a:srgbClr val="5C5B5A">
                        <a:alpha val="21000"/>
                      </a:srgbClr>
                    </a:solidFill>
                  </a:tcPr>
                </a:tc>
                <a:tc>
                  <a:txBody>
                    <a:bodyPr/>
                    <a:lstStyle/>
                    <a:p>
                      <a:pPr algn="ctr"/>
                      <a:r>
                        <a:rPr lang="en-GB" sz="1400" b="1" dirty="0">
                          <a:solidFill>
                            <a:srgbClr val="5C5B5A"/>
                          </a:solidFill>
                          <a:latin typeface="Arial"/>
                          <a:cs typeface="Arial"/>
                        </a:rPr>
                        <a:t>54%</a:t>
                      </a:r>
                    </a:p>
                  </a:txBody>
                  <a:tcPr>
                    <a:solidFill>
                      <a:srgbClr val="5C5B5A">
                        <a:alpha val="21000"/>
                      </a:srgbClr>
                    </a:solidFill>
                  </a:tcPr>
                </a:tc>
                <a:extLst>
                  <a:ext uri="{0D108BD9-81ED-4DB2-BD59-A6C34878D82A}">
                    <a16:rowId xmlns:a16="http://schemas.microsoft.com/office/drawing/2014/main" val="1926100124"/>
                  </a:ext>
                </a:extLst>
              </a:tr>
            </a:tbl>
          </a:graphicData>
        </a:graphic>
      </p:graphicFrame>
      <p:sp>
        <p:nvSpPr>
          <p:cNvPr id="9" name="Footer Placeholder 4">
            <a:extLst>
              <a:ext uri="{FF2B5EF4-FFF2-40B4-BE49-F238E27FC236}">
                <a16:creationId xmlns:a16="http://schemas.microsoft.com/office/drawing/2014/main" id="{2FF2F9BA-E6C9-4E23-997C-54983DEF4A68}"/>
              </a:ext>
            </a:extLst>
          </p:cNvPr>
          <p:cNvSpPr txBox="1">
            <a:spLocks/>
          </p:cNvSpPr>
          <p:nvPr/>
        </p:nvSpPr>
        <p:spPr>
          <a:xfrm>
            <a:off x="372281" y="6322598"/>
            <a:ext cx="11181665" cy="36870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DI11. How often…? Unweighted base: </a:t>
            </a:r>
            <a:r>
              <a:rPr lang="en-GB" sz="900">
                <a:solidFill>
                  <a:srgbClr val="FFFFFF">
                    <a:lumMod val="50000"/>
                  </a:srgbClr>
                </a:solidFill>
                <a:latin typeface="Arial"/>
                <a:cs typeface="Arial" panose="020B0604020202020204" pitchFamily="34" charset="0"/>
              </a:rPr>
              <a:t>1005</a:t>
            </a:r>
            <a:r>
              <a:rPr kumimoji="0" lang="en-GB" sz="9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a:t>
            </a:r>
            <a:r>
              <a:rPr kumimoji="0" lang="en-GB" sz="9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(Telephone respondents S3+ S4+S5+S6)</a:t>
            </a:r>
            <a:r>
              <a:rPr kumimoji="0" lang="en-GB" sz="9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Prefer not to say not shown. Question in S3 + S4 + S5 +S6 was asked as a grid, between “you” and “others in your household”. The data on this slide shows the percentages of households where there is someone (either you or others) who has said they are digitally excluded. </a:t>
            </a: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  </a:t>
            </a:r>
            <a:r>
              <a:rPr kumimoji="0" lang="en-GB" sz="9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*Aspects of digital exclusion = consistent and reliable access to an internet connection at home; to devices that allow access to the internet; affording access to the internet; skills needed to access and use digital services online; support needed to access and use digital services online </a:t>
            </a:r>
            <a:endParaRPr kumimoji="0" lang="en-GB" sz="900" b="0" i="0" u="none" strike="sngStrike" kern="1200" cap="none" spc="0" normalizeH="0" baseline="0" noProof="0">
              <a:ln>
                <a:noFill/>
              </a:ln>
              <a:solidFill>
                <a:srgbClr val="FFFFFF">
                  <a:lumMod val="50000"/>
                </a:srgbClr>
              </a:solidFill>
              <a:effectLst/>
              <a:uLnTx/>
              <a:uFillTx/>
              <a:latin typeface="Arial"/>
              <a:ea typeface="+mn-ea"/>
              <a:cs typeface="Arial" panose="020B0604020202020204" pitchFamily="34" charset="0"/>
            </a:endParaRPr>
          </a:p>
        </p:txBody>
      </p:sp>
      <p:sp>
        <p:nvSpPr>
          <p:cNvPr id="8" name="Slide Number Placeholder 4">
            <a:extLst>
              <a:ext uri="{FF2B5EF4-FFF2-40B4-BE49-F238E27FC236}">
                <a16:creationId xmlns:a16="http://schemas.microsoft.com/office/drawing/2014/main" id="{526A1F22-9ED9-45C1-B74C-92AB977583DE}"/>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82</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83931092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72281" y="338105"/>
            <a:ext cx="11238081" cy="553998"/>
          </a:xfrm>
        </p:spPr>
        <p:txBody>
          <a:bodyPr vert="horz" wrap="square" anchor="t">
            <a:spAutoFit/>
          </a:bodyPr>
          <a:lstStyle/>
          <a:p>
            <a:pPr>
              <a:lnSpc>
                <a:spcPct val="100000"/>
              </a:lnSpc>
            </a:pPr>
            <a:r>
              <a:rPr lang="en-GB" sz="1800" b="1"/>
              <a:t>Respondents in Wigan, Rochdale , Oldham and Bolton appear more likely than the Greater Manchester average </a:t>
            </a:r>
            <a:r>
              <a:rPr lang="en-GB" sz="1800" b="1">
                <a:solidFill>
                  <a:srgbClr val="009690"/>
                </a:solidFill>
              </a:rPr>
              <a:t>to be digitally excluded, </a:t>
            </a:r>
            <a:r>
              <a:rPr lang="en-GB" sz="1800" b="1"/>
              <a:t>whilst those in Trafford appear less likely to be digitally excluded*</a:t>
            </a:r>
          </a:p>
        </p:txBody>
      </p:sp>
      <p:sp>
        <p:nvSpPr>
          <p:cNvPr id="18" name="TextBox 17">
            <a:extLst>
              <a:ext uri="{FF2B5EF4-FFF2-40B4-BE49-F238E27FC236}">
                <a16:creationId xmlns:a16="http://schemas.microsoft.com/office/drawing/2014/main" id="{695E1543-A64D-41BF-B321-D4ECEA65105E}"/>
              </a:ext>
            </a:extLst>
          </p:cNvPr>
          <p:cNvSpPr txBox="1"/>
          <p:nvPr/>
        </p:nvSpPr>
        <p:spPr>
          <a:xfrm>
            <a:off x="1322385" y="1248951"/>
            <a:ext cx="9547230" cy="307777"/>
          </a:xfrm>
          <a:prstGeom prst="rect">
            <a:avLst/>
          </a:prstGeom>
          <a:noFill/>
        </p:spPr>
        <p:txBody>
          <a:bodyPr wrap="square" lIns="91440" tIns="45720" rIns="91440" bIns="45720" anchor="t">
            <a:spAutoFit/>
          </a:bodyPr>
          <a:lstStyle/>
          <a:p>
            <a:pPr algn="ctr"/>
            <a:r>
              <a:rPr kumimoji="0" lang="en-GB" sz="1400" b="1" i="0" u="none" strike="noStrike" kern="1200" cap="none" spc="0" normalizeH="0" baseline="0" noProof="0" dirty="0">
                <a:ln>
                  <a:noFill/>
                </a:ln>
                <a:solidFill>
                  <a:srgbClr val="5C5B5A"/>
                </a:solidFill>
                <a:effectLst/>
                <a:uLnTx/>
                <a:uFillTx/>
                <a:latin typeface="Arial"/>
                <a:ea typeface="+mn-ea"/>
                <a:cs typeface="Arial"/>
              </a:rPr>
              <a:t>Experience of digital exclusion by local authority</a:t>
            </a:r>
            <a:r>
              <a:rPr lang="en-GB" sz="1400" b="1" dirty="0">
                <a:solidFill>
                  <a:srgbClr val="5C5B5A"/>
                </a:solidFill>
                <a:latin typeface="Arial"/>
                <a:cs typeface="Arial"/>
              </a:rPr>
              <a:t> (</a:t>
            </a:r>
            <a:r>
              <a:rPr lang="en-GB" sz="1400" b="1" err="1">
                <a:solidFill>
                  <a:srgbClr val="5C5B5A"/>
                </a:solidFill>
                <a:latin typeface="Arial"/>
                <a:cs typeface="Arial"/>
              </a:rPr>
              <a:t>nb</a:t>
            </a:r>
            <a:r>
              <a:rPr lang="en-GB" sz="1400" b="1" dirty="0">
                <a:solidFill>
                  <a:srgbClr val="5C5B5A"/>
                </a:solidFill>
                <a:latin typeface="Arial"/>
                <a:cs typeface="Arial"/>
              </a:rPr>
              <a:t> indicative results only, sample sizes shown in brackets)</a:t>
            </a:r>
            <a:endParaRPr lang="en-GB" sz="1400" b="1" dirty="0">
              <a:solidFill>
                <a:srgbClr val="5C5B5A"/>
              </a:solidFill>
              <a:cs typeface="Arial"/>
            </a:endParaRPr>
          </a:p>
        </p:txBody>
      </p:sp>
      <p:graphicFrame>
        <p:nvGraphicFramePr>
          <p:cNvPr id="3" name="Chart 2" descr="100% stacked column chart show levels of digital exclusion across all Greater Manchester local authorities. Stockport has the lowest amount of digital exclusion at 24%, and Rochdale (43%) and Wigan (52%) have the highest levels">
            <a:extLst>
              <a:ext uri="{FF2B5EF4-FFF2-40B4-BE49-F238E27FC236}">
                <a16:creationId xmlns:a16="http://schemas.microsoft.com/office/drawing/2014/main" id="{19ECEB17-7064-233F-895E-67CD05384767}"/>
              </a:ext>
            </a:extLst>
          </p:cNvPr>
          <p:cNvGraphicFramePr/>
          <p:nvPr>
            <p:extLst>
              <p:ext uri="{D42A27DB-BD31-4B8C-83A1-F6EECF244321}">
                <p14:modId xmlns:p14="http://schemas.microsoft.com/office/powerpoint/2010/main" val="1688799261"/>
              </p:ext>
            </p:extLst>
          </p:nvPr>
        </p:nvGraphicFramePr>
        <p:xfrm>
          <a:off x="155698" y="1587505"/>
          <a:ext cx="11880606" cy="4540336"/>
        </p:xfrm>
        <a:graphic>
          <a:graphicData uri="http://schemas.openxmlformats.org/drawingml/2006/chart">
            <c:chart xmlns:c="http://schemas.openxmlformats.org/drawingml/2006/chart" xmlns:r="http://schemas.openxmlformats.org/officeDocument/2006/relationships" r:id="rId2"/>
          </a:graphicData>
        </a:graphic>
      </p:graphicFrame>
      <p:grpSp>
        <p:nvGrpSpPr>
          <p:cNvPr id="2" name="Group 1" descr="Green and Red arrows to signify when a statistic is significantly higher or lower than the previous survey.">
            <a:extLst>
              <a:ext uri="{FF2B5EF4-FFF2-40B4-BE49-F238E27FC236}">
                <a16:creationId xmlns:a16="http://schemas.microsoft.com/office/drawing/2014/main" id="{7FB20D73-CDC8-1415-C970-AF6E0253E3E1}"/>
              </a:ext>
            </a:extLst>
          </p:cNvPr>
          <p:cNvGrpSpPr/>
          <p:nvPr/>
        </p:nvGrpSpPr>
        <p:grpSpPr>
          <a:xfrm>
            <a:off x="143629" y="6085815"/>
            <a:ext cx="3473360" cy="276999"/>
            <a:chOff x="520117" y="5798698"/>
            <a:chExt cx="3473360" cy="276999"/>
          </a:xfrm>
        </p:grpSpPr>
        <p:sp>
          <p:nvSpPr>
            <p:cNvPr id="4" name="Arrow: Down 3">
              <a:extLst>
                <a:ext uri="{FF2B5EF4-FFF2-40B4-BE49-F238E27FC236}">
                  <a16:creationId xmlns:a16="http://schemas.microsoft.com/office/drawing/2014/main" id="{40AAA356-AD49-A05E-3D76-DE1DFD7AD8F8}"/>
                </a:ext>
              </a:extLst>
            </p:cNvPr>
            <p:cNvSpPr/>
            <p:nvPr/>
          </p:nvSpPr>
          <p:spPr>
            <a:xfrm rot="10800000">
              <a:off x="520117" y="5838560"/>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5" name="TextBox 4">
              <a:extLst>
                <a:ext uri="{FF2B5EF4-FFF2-40B4-BE49-F238E27FC236}">
                  <a16:creationId xmlns:a16="http://schemas.microsoft.com/office/drawing/2014/main" id="{A69D974C-1D3C-F105-83ED-88D8E65EE02F}"/>
                </a:ext>
              </a:extLst>
            </p:cNvPr>
            <p:cNvSpPr txBox="1"/>
            <p:nvPr/>
          </p:nvSpPr>
          <p:spPr>
            <a:xfrm>
              <a:off x="884934" y="5798698"/>
              <a:ext cx="3108543"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Significantly higher/lower than GM average</a:t>
              </a:r>
            </a:p>
          </p:txBody>
        </p:sp>
      </p:grpSp>
      <p:sp>
        <p:nvSpPr>
          <p:cNvPr id="11" name="Footer Placeholder 4">
            <a:extLst>
              <a:ext uri="{FF2B5EF4-FFF2-40B4-BE49-F238E27FC236}">
                <a16:creationId xmlns:a16="http://schemas.microsoft.com/office/drawing/2014/main" id="{F8C62A70-5705-47A5-8983-DF8D61846B42}"/>
              </a:ext>
            </a:extLst>
          </p:cNvPr>
          <p:cNvSpPr txBox="1">
            <a:spLocks/>
          </p:cNvSpPr>
          <p:nvPr/>
        </p:nvSpPr>
        <p:spPr>
          <a:xfrm>
            <a:off x="372282" y="6351160"/>
            <a:ext cx="10953012" cy="368701"/>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GB" sz="1000" b="0" i="0" u="none" strike="noStrike" kern="1200" cap="none" spc="0" normalizeH="0" baseline="0" noProof="0" dirty="0">
                <a:ln>
                  <a:noFill/>
                </a:ln>
                <a:solidFill>
                  <a:schemeClr val="bg1">
                    <a:lumMod val="50000"/>
                  </a:schemeClr>
                </a:solidFill>
                <a:effectLst/>
                <a:uLnTx/>
                <a:uFillTx/>
                <a:latin typeface="Arial"/>
                <a:ea typeface="+mn-ea"/>
                <a:cs typeface="Arial"/>
              </a:rPr>
              <a:t>DI_11. How often…? Unweighted base: </a:t>
            </a:r>
            <a:r>
              <a:rPr lang="en-GB" sz="1000" dirty="0">
                <a:solidFill>
                  <a:schemeClr val="bg1">
                    <a:lumMod val="50000"/>
                  </a:schemeClr>
                </a:solidFill>
                <a:latin typeface="Arial"/>
                <a:cs typeface="Arial"/>
              </a:rPr>
              <a:t>1005</a:t>
            </a:r>
            <a:r>
              <a:rPr kumimoji="0" lang="en-GB" sz="1000" b="0" i="0" u="none" strike="noStrike" kern="1200" cap="none" spc="0" normalizeH="0" baseline="0" noProof="0" dirty="0">
                <a:ln>
                  <a:noFill/>
                </a:ln>
                <a:solidFill>
                  <a:schemeClr val="bg1">
                    <a:lumMod val="50000"/>
                  </a:schemeClr>
                </a:solidFill>
                <a:effectLst/>
                <a:uLnTx/>
                <a:uFillTx/>
                <a:latin typeface="Arial"/>
                <a:ea typeface="+mn-ea"/>
                <a:cs typeface="Arial"/>
              </a:rPr>
              <a:t> </a:t>
            </a:r>
            <a:r>
              <a:rPr kumimoji="0" lang="en-GB" sz="1000" b="0" i="0" u="none" strike="noStrike" kern="1200" cap="none" spc="0" normalizeH="0" baseline="0" noProof="0" dirty="0">
                <a:ln>
                  <a:noFill/>
                </a:ln>
                <a:solidFill>
                  <a:schemeClr val="bg1">
                    <a:lumMod val="50000"/>
                  </a:schemeClr>
                </a:solidFill>
                <a:effectLst/>
                <a:uLnTx/>
                <a:uFillTx/>
                <a:latin typeface="Arial"/>
                <a:cs typeface="Arial"/>
              </a:rPr>
              <a:t>(Telephone respondents S3+S4+S5+S6); Local authority bases in parenthesis</a:t>
            </a:r>
            <a:r>
              <a:rPr lang="en-GB" sz="1000" dirty="0">
                <a:solidFill>
                  <a:schemeClr val="bg1">
                    <a:lumMod val="50000"/>
                  </a:schemeClr>
                </a:solidFill>
                <a:latin typeface="Arial"/>
                <a:cs typeface="Arial"/>
              </a:rPr>
              <a:t>  </a:t>
            </a:r>
            <a:endParaRPr lang="en-US" dirty="0">
              <a:solidFill>
                <a:schemeClr val="bg1">
                  <a:lumMod val="50000"/>
                </a:schemeClr>
              </a:solidFill>
              <a:cs typeface="Arial"/>
            </a:endParaRPr>
          </a:p>
          <a:p>
            <a:pPr>
              <a:defRPr/>
            </a:pPr>
            <a:r>
              <a:rPr kumimoji="0" lang="en-GB" sz="1000" b="1" i="0" u="none" strike="noStrike" kern="1200" cap="none" spc="0" normalizeH="0" baseline="0" noProof="0" dirty="0">
                <a:ln>
                  <a:noFill/>
                </a:ln>
                <a:solidFill>
                  <a:schemeClr val="bg1">
                    <a:lumMod val="50000"/>
                  </a:schemeClr>
                </a:solidFill>
                <a:effectLst/>
                <a:uLnTx/>
                <a:uFillTx/>
                <a:latin typeface="Arial"/>
                <a:cs typeface="Arial"/>
              </a:rPr>
              <a:t>*Please be aware that bases sizes are low and as a result, differences should be treated as indicative</a:t>
            </a:r>
            <a:endParaRPr lang="en-GB" b="1">
              <a:solidFill>
                <a:schemeClr val="bg1">
                  <a:lumMod val="50000"/>
                </a:schemeClr>
              </a:solidFill>
              <a:cs typeface="Arial"/>
            </a:endParaRPr>
          </a:p>
        </p:txBody>
      </p:sp>
      <p:sp>
        <p:nvSpPr>
          <p:cNvPr id="8" name="Slide Number Placeholder 4">
            <a:extLst>
              <a:ext uri="{FF2B5EF4-FFF2-40B4-BE49-F238E27FC236}">
                <a16:creationId xmlns:a16="http://schemas.microsoft.com/office/drawing/2014/main" id="{9A1DEEEB-B480-4DCE-8570-CDE26CC3ECE3}"/>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83</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6" name="Arrow: Down 5">
            <a:extLst>
              <a:ext uri="{FF2B5EF4-FFF2-40B4-BE49-F238E27FC236}">
                <a16:creationId xmlns:a16="http://schemas.microsoft.com/office/drawing/2014/main" id="{6D1FE63C-6817-5C5E-018E-B9E81F48EB9A}"/>
              </a:ext>
              <a:ext uri="{C183D7F6-B498-43B3-948B-1728B52AA6E4}">
                <adec:decorative xmlns:adec="http://schemas.microsoft.com/office/drawing/2017/decorative" val="1"/>
              </a:ext>
            </a:extLst>
          </p:cNvPr>
          <p:cNvSpPr/>
          <p:nvPr/>
        </p:nvSpPr>
        <p:spPr>
          <a:xfrm>
            <a:off x="303020" y="6144540"/>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43762290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72282" y="328022"/>
            <a:ext cx="11238081" cy="553998"/>
          </a:xfrm>
        </p:spPr>
        <p:txBody>
          <a:bodyPr vert="horz" wrap="square" anchor="t">
            <a:spAutoFit/>
          </a:bodyPr>
          <a:lstStyle/>
          <a:p>
            <a:pPr>
              <a:lnSpc>
                <a:spcPct val="100000"/>
              </a:lnSpc>
            </a:pPr>
            <a:r>
              <a:rPr lang="en-GB" sz="1800" b="1"/>
              <a:t>If respondents are experiencing digital exclusion, they are most likely to say that their household is digitally excluded </a:t>
            </a:r>
            <a:r>
              <a:rPr lang="en-GB" sz="1800" b="1">
                <a:solidFill>
                  <a:srgbClr val="009690"/>
                </a:solidFill>
              </a:rPr>
              <a:t>due to a lack of skills or support </a:t>
            </a:r>
            <a:r>
              <a:rPr lang="en-GB" sz="1800" b="1"/>
              <a:t>to allow them to access digital online services</a:t>
            </a:r>
            <a:endParaRPr lang="en-GB" sz="1800" b="1">
              <a:solidFill>
                <a:schemeClr val="accent3"/>
              </a:solidFill>
            </a:endParaRPr>
          </a:p>
        </p:txBody>
      </p:sp>
      <p:graphicFrame>
        <p:nvGraphicFramePr>
          <p:cNvPr id="37" name="Table Placeholder 6" descr="Stacked bar chart showing extent of digital inclusion across connectivity, devices, affordability, skills and support. Respondents and others in their household are least likely to have the skills or the support they need to access or use digital services online.">
            <a:extLst>
              <a:ext uri="{FF2B5EF4-FFF2-40B4-BE49-F238E27FC236}">
                <a16:creationId xmlns:a16="http://schemas.microsoft.com/office/drawing/2014/main" id="{313F2446-7939-4AC7-B046-82FBC0D5B429}"/>
              </a:ext>
            </a:extLst>
          </p:cNvPr>
          <p:cNvGraphicFramePr>
            <a:graphicFrameLocks/>
          </p:cNvGraphicFramePr>
          <p:nvPr/>
        </p:nvGraphicFramePr>
        <p:xfrm>
          <a:off x="75501" y="1358284"/>
          <a:ext cx="11999053" cy="4852016"/>
        </p:xfrm>
        <a:graphic>
          <a:graphicData uri="http://schemas.openxmlformats.org/drawingml/2006/chart">
            <c:chart xmlns:c="http://schemas.openxmlformats.org/drawingml/2006/chart" xmlns:r="http://schemas.openxmlformats.org/officeDocument/2006/relationships" r:id="rId2"/>
          </a:graphicData>
        </a:graphic>
      </p:graphicFrame>
      <p:sp>
        <p:nvSpPr>
          <p:cNvPr id="11" name="Footer Placeholder 4">
            <a:extLst>
              <a:ext uri="{FF2B5EF4-FFF2-40B4-BE49-F238E27FC236}">
                <a16:creationId xmlns:a16="http://schemas.microsoft.com/office/drawing/2014/main" id="{F8C62A70-5705-47A5-8983-DF8D61846B42}"/>
              </a:ext>
            </a:extLst>
          </p:cNvPr>
          <p:cNvSpPr txBox="1">
            <a:spLocks/>
          </p:cNvSpPr>
          <p:nvPr/>
        </p:nvSpPr>
        <p:spPr>
          <a:xfrm>
            <a:off x="372282" y="6351160"/>
            <a:ext cx="10953012" cy="36870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DI_11. How often…? Unweighted base: </a:t>
            </a:r>
            <a:r>
              <a:rPr lang="en-GB" sz="1000">
                <a:solidFill>
                  <a:srgbClr val="FFFFFF">
                    <a:lumMod val="50000"/>
                  </a:srgbClr>
                </a:solidFill>
                <a:latin typeface="Arial"/>
                <a:cs typeface="Arial" panose="020B0604020202020204" pitchFamily="34" charset="0"/>
              </a:rPr>
              <a:t>100</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5 </a:t>
            </a: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(Telephone respondents S3 + S4+S5+S6)</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*Prefer not to say, 4, and 5 not shown.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endParaRPr>
          </a:p>
        </p:txBody>
      </p:sp>
      <p:cxnSp>
        <p:nvCxnSpPr>
          <p:cNvPr id="5" name="Straight Connector 4">
            <a:extLst>
              <a:ext uri="{FF2B5EF4-FFF2-40B4-BE49-F238E27FC236}">
                <a16:creationId xmlns:a16="http://schemas.microsoft.com/office/drawing/2014/main" id="{7E7962CC-3FF4-9C81-B297-F670A2D1066D}"/>
              </a:ext>
              <a:ext uri="{C183D7F6-B498-43B3-948B-1728B52AA6E4}">
                <adec:decorative xmlns:adec="http://schemas.microsoft.com/office/drawing/2017/decorative" val="1"/>
              </a:ext>
            </a:extLst>
          </p:cNvPr>
          <p:cNvCxnSpPr>
            <a:cxnSpLocks/>
          </p:cNvCxnSpPr>
          <p:nvPr/>
        </p:nvCxnSpPr>
        <p:spPr>
          <a:xfrm>
            <a:off x="2516697" y="1756815"/>
            <a:ext cx="0" cy="2844000"/>
          </a:xfrm>
          <a:prstGeom prst="line">
            <a:avLst/>
          </a:prstGeom>
        </p:spPr>
        <p:style>
          <a:lnRef idx="1">
            <a:schemeClr val="accent3"/>
          </a:lnRef>
          <a:fillRef idx="0">
            <a:schemeClr val="accent3"/>
          </a:fillRef>
          <a:effectRef idx="0">
            <a:schemeClr val="accent3"/>
          </a:effectRef>
          <a:fontRef idx="minor">
            <a:schemeClr val="tx1"/>
          </a:fontRef>
        </p:style>
      </p:cxnSp>
      <p:cxnSp>
        <p:nvCxnSpPr>
          <p:cNvPr id="6" name="Straight Connector 5">
            <a:extLst>
              <a:ext uri="{FF2B5EF4-FFF2-40B4-BE49-F238E27FC236}">
                <a16:creationId xmlns:a16="http://schemas.microsoft.com/office/drawing/2014/main" id="{D5CC0A72-955B-0B18-079C-3E15E3AA7C51}"/>
              </a:ext>
              <a:ext uri="{C183D7F6-B498-43B3-948B-1728B52AA6E4}">
                <adec:decorative xmlns:adec="http://schemas.microsoft.com/office/drawing/2017/decorative" val="1"/>
              </a:ext>
            </a:extLst>
          </p:cNvPr>
          <p:cNvCxnSpPr>
            <a:cxnSpLocks/>
          </p:cNvCxnSpPr>
          <p:nvPr/>
        </p:nvCxnSpPr>
        <p:spPr>
          <a:xfrm>
            <a:off x="4900569" y="1756815"/>
            <a:ext cx="0" cy="2844000"/>
          </a:xfrm>
          <a:prstGeom prst="line">
            <a:avLst/>
          </a:prstGeom>
        </p:spPr>
        <p:style>
          <a:lnRef idx="1">
            <a:schemeClr val="accent3"/>
          </a:lnRef>
          <a:fillRef idx="0">
            <a:schemeClr val="accent3"/>
          </a:fillRef>
          <a:effectRef idx="0">
            <a:schemeClr val="accent3"/>
          </a:effectRef>
          <a:fontRef idx="minor">
            <a:schemeClr val="tx1"/>
          </a:fontRef>
        </p:style>
      </p:cxnSp>
      <p:cxnSp>
        <p:nvCxnSpPr>
          <p:cNvPr id="8" name="Straight Connector 7">
            <a:extLst>
              <a:ext uri="{FF2B5EF4-FFF2-40B4-BE49-F238E27FC236}">
                <a16:creationId xmlns:a16="http://schemas.microsoft.com/office/drawing/2014/main" id="{AB8AB063-16B9-73D4-1B03-B82DCBF839AF}"/>
              </a:ext>
              <a:ext uri="{C183D7F6-B498-43B3-948B-1728B52AA6E4}">
                <adec:decorative xmlns:adec="http://schemas.microsoft.com/office/drawing/2017/decorative" val="1"/>
              </a:ext>
            </a:extLst>
          </p:cNvPr>
          <p:cNvCxnSpPr>
            <a:cxnSpLocks/>
          </p:cNvCxnSpPr>
          <p:nvPr/>
        </p:nvCxnSpPr>
        <p:spPr>
          <a:xfrm>
            <a:off x="7259274" y="1756815"/>
            <a:ext cx="0" cy="2844000"/>
          </a:xfrm>
          <a:prstGeom prst="line">
            <a:avLst/>
          </a:prstGeom>
        </p:spPr>
        <p:style>
          <a:lnRef idx="1">
            <a:schemeClr val="accent3"/>
          </a:lnRef>
          <a:fillRef idx="0">
            <a:schemeClr val="accent3"/>
          </a:fillRef>
          <a:effectRef idx="0">
            <a:schemeClr val="accent3"/>
          </a:effectRef>
          <a:fontRef idx="minor">
            <a:schemeClr val="tx1"/>
          </a:fontRef>
        </p:style>
      </p:cxnSp>
      <p:cxnSp>
        <p:nvCxnSpPr>
          <p:cNvPr id="9" name="Straight Connector 8">
            <a:extLst>
              <a:ext uri="{FF2B5EF4-FFF2-40B4-BE49-F238E27FC236}">
                <a16:creationId xmlns:a16="http://schemas.microsoft.com/office/drawing/2014/main" id="{544E96CA-F70E-4522-2C39-BF5E04F3FD78}"/>
              </a:ext>
              <a:ext uri="{C183D7F6-B498-43B3-948B-1728B52AA6E4}">
                <adec:decorative xmlns:adec="http://schemas.microsoft.com/office/drawing/2017/decorative" val="1"/>
              </a:ext>
            </a:extLst>
          </p:cNvPr>
          <p:cNvCxnSpPr>
            <a:cxnSpLocks/>
          </p:cNvCxnSpPr>
          <p:nvPr/>
        </p:nvCxnSpPr>
        <p:spPr>
          <a:xfrm>
            <a:off x="9576034" y="1756815"/>
            <a:ext cx="0" cy="2844000"/>
          </a:xfrm>
          <a:prstGeom prst="line">
            <a:avLst/>
          </a:prstGeom>
        </p:spPr>
        <p:style>
          <a:lnRef idx="1">
            <a:schemeClr val="accent3"/>
          </a:lnRef>
          <a:fillRef idx="0">
            <a:schemeClr val="accent3"/>
          </a:fillRef>
          <a:effectRef idx="0">
            <a:schemeClr val="accent3"/>
          </a:effectRef>
          <a:fontRef idx="minor">
            <a:schemeClr val="tx1"/>
          </a:fontRef>
        </p:style>
      </p:cxnSp>
      <p:sp>
        <p:nvSpPr>
          <p:cNvPr id="10" name="Slide Number Placeholder 4">
            <a:extLst>
              <a:ext uri="{FF2B5EF4-FFF2-40B4-BE49-F238E27FC236}">
                <a16:creationId xmlns:a16="http://schemas.microsoft.com/office/drawing/2014/main" id="{0F82579C-B032-45D8-87B3-739A87952351}"/>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84</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06617298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72281" y="338105"/>
            <a:ext cx="11238081" cy="553998"/>
          </a:xfrm>
        </p:spPr>
        <p:txBody>
          <a:bodyPr vert="horz" wrap="square" anchor="t">
            <a:spAutoFit/>
          </a:bodyPr>
          <a:lstStyle/>
          <a:p>
            <a:pPr>
              <a:lnSpc>
                <a:spcPct val="100000"/>
              </a:lnSpc>
            </a:pPr>
            <a:r>
              <a:rPr lang="en-GB" sz="1800" b="1"/>
              <a:t>Disabled respondents and particularly those aged 75+ are far more likely </a:t>
            </a:r>
            <a:r>
              <a:rPr lang="en-GB" sz="1800" b="1">
                <a:solidFill>
                  <a:srgbClr val="009690"/>
                </a:solidFill>
              </a:rPr>
              <a:t>not to have access to enable them to get online all or most of the time, or the skills and support to do so</a:t>
            </a:r>
            <a:endParaRPr lang="en-GB" sz="1800" b="1">
              <a:solidFill>
                <a:schemeClr val="accent3"/>
              </a:solidFill>
            </a:endParaRPr>
          </a:p>
        </p:txBody>
      </p:sp>
      <p:sp>
        <p:nvSpPr>
          <p:cNvPr id="18" name="TextBox 17">
            <a:extLst>
              <a:ext uri="{FF2B5EF4-FFF2-40B4-BE49-F238E27FC236}">
                <a16:creationId xmlns:a16="http://schemas.microsoft.com/office/drawing/2014/main" id="{695E1543-A64D-41BF-B321-D4ECEA65105E}"/>
              </a:ext>
            </a:extLst>
          </p:cNvPr>
          <p:cNvSpPr txBox="1"/>
          <p:nvPr/>
        </p:nvSpPr>
        <p:spPr>
          <a:xfrm>
            <a:off x="1322385" y="1197793"/>
            <a:ext cx="9547230"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5C5B5A"/>
                </a:solidFill>
                <a:effectLst/>
                <a:uLnTx/>
                <a:uFillTx/>
                <a:latin typeface="Arial"/>
                <a:ea typeface="+mn-ea"/>
                <a:cs typeface="Arial" panose="020B0604020202020204" pitchFamily="34" charset="0"/>
              </a:rPr>
              <a:t>How often do you/do others in your household…? (Showing households without the access/skills to get online all/most of the time) </a:t>
            </a:r>
            <a:endParaRPr kumimoji="0" lang="en-GB" sz="1600" b="1" i="0" u="none" strike="noStrike" kern="1200" cap="none" spc="0" normalizeH="0" baseline="0" noProof="0">
              <a:ln>
                <a:noFill/>
              </a:ln>
              <a:solidFill>
                <a:srgbClr val="5C5B5A"/>
              </a:solidFill>
              <a:effectLst/>
              <a:uLnTx/>
              <a:uFillTx/>
              <a:latin typeface="Arial" panose="020B0604020202020204"/>
              <a:ea typeface="+mn-ea"/>
              <a:cs typeface="+mn-cs"/>
            </a:endParaRPr>
          </a:p>
        </p:txBody>
      </p:sp>
      <p:graphicFrame>
        <p:nvGraphicFramePr>
          <p:cNvPr id="17" name="Table 3">
            <a:extLst>
              <a:ext uri="{FF2B5EF4-FFF2-40B4-BE49-F238E27FC236}">
                <a16:creationId xmlns:a16="http://schemas.microsoft.com/office/drawing/2014/main" id="{718C9947-F756-4436-B51B-1801023D689D}"/>
              </a:ext>
            </a:extLst>
          </p:cNvPr>
          <p:cNvGraphicFramePr>
            <a:graphicFrameLocks noGrp="1"/>
          </p:cNvGraphicFramePr>
          <p:nvPr/>
        </p:nvGraphicFramePr>
        <p:xfrm>
          <a:off x="969334" y="1782568"/>
          <a:ext cx="10253332" cy="4476071"/>
        </p:xfrm>
        <a:graphic>
          <a:graphicData uri="http://schemas.openxmlformats.org/drawingml/2006/table">
            <a:tbl>
              <a:tblPr firstRow="1" bandRow="1">
                <a:tableStyleId>{D7AC3CCA-C797-4891-BE02-D94E43425B78}</a:tableStyleId>
              </a:tblPr>
              <a:tblGrid>
                <a:gridCol w="3155016">
                  <a:extLst>
                    <a:ext uri="{9D8B030D-6E8A-4147-A177-3AD203B41FA5}">
                      <a16:colId xmlns:a16="http://schemas.microsoft.com/office/drawing/2014/main" val="965915567"/>
                    </a:ext>
                  </a:extLst>
                </a:gridCol>
                <a:gridCol w="1774579">
                  <a:extLst>
                    <a:ext uri="{9D8B030D-6E8A-4147-A177-3AD203B41FA5}">
                      <a16:colId xmlns:a16="http://schemas.microsoft.com/office/drawing/2014/main" val="3310763469"/>
                    </a:ext>
                  </a:extLst>
                </a:gridCol>
                <a:gridCol w="1774579">
                  <a:extLst>
                    <a:ext uri="{9D8B030D-6E8A-4147-A177-3AD203B41FA5}">
                      <a16:colId xmlns:a16="http://schemas.microsoft.com/office/drawing/2014/main" val="3581706395"/>
                    </a:ext>
                  </a:extLst>
                </a:gridCol>
                <a:gridCol w="1774579">
                  <a:extLst>
                    <a:ext uri="{9D8B030D-6E8A-4147-A177-3AD203B41FA5}">
                      <a16:colId xmlns:a16="http://schemas.microsoft.com/office/drawing/2014/main" val="3752985692"/>
                    </a:ext>
                  </a:extLst>
                </a:gridCol>
                <a:gridCol w="1774579">
                  <a:extLst>
                    <a:ext uri="{9D8B030D-6E8A-4147-A177-3AD203B41FA5}">
                      <a16:colId xmlns:a16="http://schemas.microsoft.com/office/drawing/2014/main" val="808247925"/>
                    </a:ext>
                  </a:extLst>
                </a:gridCol>
              </a:tblGrid>
              <a:tr h="750650">
                <a:tc>
                  <a:txBody>
                    <a:bodyPr/>
                    <a:lstStyle/>
                    <a:p>
                      <a:pPr algn="ctr"/>
                      <a:endParaRPr lang="en-GB" sz="1200"/>
                    </a:p>
                  </a:txBody>
                  <a:tcPr anchor="b"/>
                </a:tc>
                <a:tc>
                  <a:txBody>
                    <a:bodyPr/>
                    <a:lstStyle/>
                    <a:p>
                      <a:pPr algn="ctr"/>
                      <a:r>
                        <a:rPr lang="en-GB" sz="1200"/>
                        <a:t>Total</a:t>
                      </a:r>
                    </a:p>
                  </a:txBody>
                  <a:tcPr anchor="b"/>
                </a:tc>
                <a:tc>
                  <a:txBody>
                    <a:bodyPr/>
                    <a:lstStyle/>
                    <a:p>
                      <a:pPr algn="ctr"/>
                      <a:r>
                        <a:rPr lang="en-GB" sz="1200"/>
                        <a:t>Aged 16-24 </a:t>
                      </a:r>
                    </a:p>
                    <a:p>
                      <a:pPr algn="ctr"/>
                      <a:r>
                        <a:rPr lang="en-GB" sz="1200"/>
                        <a:t>(n=117)</a:t>
                      </a:r>
                    </a:p>
                  </a:txBody>
                  <a:tcPr anchor="b"/>
                </a:tc>
                <a:tc>
                  <a:txBody>
                    <a:bodyPr/>
                    <a:lstStyle/>
                    <a:p>
                      <a:pPr algn="ctr"/>
                      <a:r>
                        <a:rPr lang="en-GB" sz="1200"/>
                        <a:t>Aged 75+ (n=127)</a:t>
                      </a:r>
                    </a:p>
                  </a:txBody>
                  <a:tcPr anchor="b"/>
                </a:tc>
                <a:tc>
                  <a:txBody>
                    <a:bodyPr/>
                    <a:lstStyle/>
                    <a:p>
                      <a:pPr algn="ctr"/>
                      <a:r>
                        <a:rPr lang="en-GB" sz="1200"/>
                        <a:t>Disabled respondents (n=206)</a:t>
                      </a:r>
                    </a:p>
                  </a:txBody>
                  <a:tcPr anchor="b"/>
                </a:tc>
                <a:extLst>
                  <a:ext uri="{0D108BD9-81ED-4DB2-BD59-A6C34878D82A}">
                    <a16:rowId xmlns:a16="http://schemas.microsoft.com/office/drawing/2014/main" val="1582872079"/>
                  </a:ext>
                </a:extLst>
              </a:tr>
              <a:tr h="607139">
                <a:tc>
                  <a:txBody>
                    <a:bodyPr/>
                    <a:lstStyle/>
                    <a:p>
                      <a:pPr algn="r"/>
                      <a:r>
                        <a:rPr lang="en-GB" sz="1400" b="1"/>
                        <a:t>…have consistent and reliable access to an internet connection at home?</a:t>
                      </a:r>
                    </a:p>
                  </a:txBody>
                  <a:tcPr anchor="ctr"/>
                </a:tc>
                <a:tc>
                  <a:txBody>
                    <a:bodyPr/>
                    <a:lstStyle/>
                    <a:p>
                      <a:pPr algn="ctr"/>
                      <a:r>
                        <a:rPr lang="en-GB" sz="1400" b="1">
                          <a:solidFill>
                            <a:schemeClr val="tx1"/>
                          </a:solidFill>
                        </a:rPr>
                        <a:t>10%</a:t>
                      </a:r>
                    </a:p>
                  </a:txBody>
                  <a:tcPr anchor="ctr">
                    <a:noFill/>
                  </a:tcPr>
                </a:tc>
                <a:tc>
                  <a:txBody>
                    <a:bodyPr/>
                    <a:lstStyle/>
                    <a:p>
                      <a:pPr algn="ctr"/>
                      <a:r>
                        <a:rPr lang="en-GB" sz="1400" b="1">
                          <a:solidFill>
                            <a:schemeClr val="tx1"/>
                          </a:solidFill>
                        </a:rPr>
                        <a:t>11%</a:t>
                      </a:r>
                    </a:p>
                  </a:txBody>
                  <a:tcPr anchor="ctr">
                    <a:noFill/>
                  </a:tcPr>
                </a:tc>
                <a:tc>
                  <a:txBody>
                    <a:bodyPr/>
                    <a:lstStyle/>
                    <a:p>
                      <a:pPr algn="ctr"/>
                      <a:r>
                        <a:rPr lang="en-GB" sz="1400" b="1">
                          <a:solidFill>
                            <a:schemeClr val="tx1"/>
                          </a:solidFill>
                        </a:rPr>
                        <a:t>30%</a:t>
                      </a:r>
                    </a:p>
                  </a:txBody>
                  <a:tcPr anchor="ctr">
                    <a:noFill/>
                  </a:tcPr>
                </a:tc>
                <a:tc>
                  <a:txBody>
                    <a:bodyPr/>
                    <a:lstStyle/>
                    <a:p>
                      <a:pPr algn="ctr"/>
                      <a:r>
                        <a:rPr lang="en-GB" sz="1400" b="1">
                          <a:solidFill>
                            <a:schemeClr val="tx1"/>
                          </a:solidFill>
                        </a:rPr>
                        <a:t>18%</a:t>
                      </a:r>
                    </a:p>
                  </a:txBody>
                  <a:tcPr anchor="ctr">
                    <a:noFill/>
                  </a:tcPr>
                </a:tc>
                <a:extLst>
                  <a:ext uri="{0D108BD9-81ED-4DB2-BD59-A6C34878D82A}">
                    <a16:rowId xmlns:a16="http://schemas.microsoft.com/office/drawing/2014/main" val="1690567108"/>
                  </a:ext>
                </a:extLst>
              </a:tr>
              <a:tr h="876978">
                <a:tc>
                  <a:txBody>
                    <a:bodyPr/>
                    <a:lstStyle/>
                    <a:p>
                      <a:pPr algn="r"/>
                      <a:r>
                        <a:rPr lang="en-GB" sz="1400" b="1"/>
                        <a:t>…have consistent and reliable access to devices that allow access to the internet and use digital services online?</a:t>
                      </a:r>
                    </a:p>
                  </a:txBody>
                  <a:tcPr anchor="ctr"/>
                </a:tc>
                <a:tc>
                  <a:txBody>
                    <a:bodyPr/>
                    <a:lstStyle/>
                    <a:p>
                      <a:pPr algn="ctr"/>
                      <a:r>
                        <a:rPr lang="en-GB" sz="1400" b="1">
                          <a:solidFill>
                            <a:schemeClr val="tx1"/>
                          </a:solidFill>
                        </a:rPr>
                        <a:t>8%</a:t>
                      </a:r>
                    </a:p>
                  </a:txBody>
                  <a:tcPr anchor="ctr">
                    <a:noFill/>
                  </a:tcPr>
                </a:tc>
                <a:tc>
                  <a:txBody>
                    <a:bodyPr/>
                    <a:lstStyle/>
                    <a:p>
                      <a:pPr algn="ctr"/>
                      <a:r>
                        <a:rPr lang="en-GB" sz="1400" b="1">
                          <a:solidFill>
                            <a:schemeClr val="tx1"/>
                          </a:solidFill>
                        </a:rPr>
                        <a:t>5%</a:t>
                      </a:r>
                    </a:p>
                  </a:txBody>
                  <a:tcPr anchor="ctr">
                    <a:noFill/>
                  </a:tcPr>
                </a:tc>
                <a:tc>
                  <a:txBody>
                    <a:bodyPr/>
                    <a:lstStyle/>
                    <a:p>
                      <a:pPr algn="ctr"/>
                      <a:r>
                        <a:rPr lang="en-GB" sz="1400" b="1">
                          <a:solidFill>
                            <a:schemeClr val="tx1"/>
                          </a:solidFill>
                        </a:rPr>
                        <a:t>34%</a:t>
                      </a:r>
                    </a:p>
                  </a:txBody>
                  <a:tcPr anchor="ctr">
                    <a:noFill/>
                  </a:tcPr>
                </a:tc>
                <a:tc>
                  <a:txBody>
                    <a:bodyPr/>
                    <a:lstStyle/>
                    <a:p>
                      <a:pPr algn="ctr"/>
                      <a:r>
                        <a:rPr lang="en-GB" sz="1400" b="1">
                          <a:solidFill>
                            <a:schemeClr val="tx1"/>
                          </a:solidFill>
                        </a:rPr>
                        <a:t>15%</a:t>
                      </a:r>
                    </a:p>
                  </a:txBody>
                  <a:tcPr anchor="ctr">
                    <a:noFill/>
                  </a:tcPr>
                </a:tc>
                <a:extLst>
                  <a:ext uri="{0D108BD9-81ED-4DB2-BD59-A6C34878D82A}">
                    <a16:rowId xmlns:a16="http://schemas.microsoft.com/office/drawing/2014/main" val="358379334"/>
                  </a:ext>
                </a:extLst>
              </a:tr>
              <a:tr h="585981">
                <a:tc>
                  <a:txBody>
                    <a:bodyPr/>
                    <a:lstStyle/>
                    <a:p>
                      <a:pPr algn="r"/>
                      <a:r>
                        <a:rPr lang="en-GB" sz="1400" b="1"/>
                        <a:t>…can afford access to the internet?</a:t>
                      </a:r>
                    </a:p>
                  </a:txBody>
                  <a:tcPr anchor="ctr"/>
                </a:tc>
                <a:tc>
                  <a:txBody>
                    <a:bodyPr/>
                    <a:lstStyle/>
                    <a:p>
                      <a:pPr algn="ctr"/>
                      <a:r>
                        <a:rPr lang="en-GB" sz="1400" b="1">
                          <a:solidFill>
                            <a:schemeClr val="tx1"/>
                          </a:solidFill>
                        </a:rPr>
                        <a:t>11%</a:t>
                      </a:r>
                    </a:p>
                  </a:txBody>
                  <a:tcPr anchor="ctr">
                    <a:noFill/>
                  </a:tcPr>
                </a:tc>
                <a:tc>
                  <a:txBody>
                    <a:bodyPr/>
                    <a:lstStyle/>
                    <a:p>
                      <a:pPr algn="ctr"/>
                      <a:r>
                        <a:rPr lang="en-GB" sz="1400" b="1"/>
                        <a:t>11%</a:t>
                      </a:r>
                    </a:p>
                  </a:txBody>
                  <a:tcPr anchor="ctr">
                    <a:noFill/>
                  </a:tcPr>
                </a:tc>
                <a:tc>
                  <a:txBody>
                    <a:bodyPr/>
                    <a:lstStyle/>
                    <a:p>
                      <a:pPr algn="ctr"/>
                      <a:r>
                        <a:rPr lang="en-GB" sz="1400" b="1"/>
                        <a:t>25%</a:t>
                      </a:r>
                    </a:p>
                  </a:txBody>
                  <a:tcPr anchor="ctr">
                    <a:noFill/>
                  </a:tcPr>
                </a:tc>
                <a:tc>
                  <a:txBody>
                    <a:bodyPr/>
                    <a:lstStyle/>
                    <a:p>
                      <a:pPr algn="ctr"/>
                      <a:r>
                        <a:rPr lang="en-GB" sz="1400" b="1"/>
                        <a:t>23%</a:t>
                      </a:r>
                    </a:p>
                  </a:txBody>
                  <a:tcPr anchor="ctr">
                    <a:noFill/>
                  </a:tcPr>
                </a:tc>
                <a:extLst>
                  <a:ext uri="{0D108BD9-81ED-4DB2-BD59-A6C34878D82A}">
                    <a16:rowId xmlns:a16="http://schemas.microsoft.com/office/drawing/2014/main" val="4285424795"/>
                  </a:ext>
                </a:extLst>
              </a:tr>
              <a:tr h="607139">
                <a:tc>
                  <a:txBody>
                    <a:bodyPr/>
                    <a:lstStyle/>
                    <a:p>
                      <a:pPr algn="r"/>
                      <a:r>
                        <a:rPr lang="en-GB" sz="1400" b="1"/>
                        <a:t>…have the skills they need to access and use digital services online?</a:t>
                      </a:r>
                    </a:p>
                  </a:txBody>
                  <a:tcPr anchor="ctr"/>
                </a:tc>
                <a:tc>
                  <a:txBody>
                    <a:bodyPr/>
                    <a:lstStyle/>
                    <a:p>
                      <a:pPr algn="ctr"/>
                      <a:r>
                        <a:rPr lang="en-GB" sz="1400" b="1">
                          <a:solidFill>
                            <a:schemeClr val="tx1"/>
                          </a:solidFill>
                        </a:rPr>
                        <a:t>20%</a:t>
                      </a:r>
                    </a:p>
                  </a:txBody>
                  <a:tcPr anchor="ctr">
                    <a:noFill/>
                  </a:tcPr>
                </a:tc>
                <a:tc>
                  <a:txBody>
                    <a:bodyPr/>
                    <a:lstStyle/>
                    <a:p>
                      <a:pPr algn="ctr"/>
                      <a:r>
                        <a:rPr lang="en-GB" sz="1400" b="1"/>
                        <a:t>15%</a:t>
                      </a:r>
                    </a:p>
                  </a:txBody>
                  <a:tcPr anchor="ctr">
                    <a:noFill/>
                  </a:tcPr>
                </a:tc>
                <a:tc>
                  <a:txBody>
                    <a:bodyPr/>
                    <a:lstStyle/>
                    <a:p>
                      <a:pPr algn="ctr"/>
                      <a:r>
                        <a:rPr lang="en-GB" sz="1400" b="1"/>
                        <a:t>63%</a:t>
                      </a:r>
                    </a:p>
                  </a:txBody>
                  <a:tcPr anchor="ctr">
                    <a:noFill/>
                  </a:tcPr>
                </a:tc>
                <a:tc>
                  <a:txBody>
                    <a:bodyPr/>
                    <a:lstStyle/>
                    <a:p>
                      <a:pPr algn="ctr"/>
                      <a:r>
                        <a:rPr lang="en-GB" sz="1400" b="1"/>
                        <a:t>35%</a:t>
                      </a:r>
                    </a:p>
                  </a:txBody>
                  <a:tcPr anchor="ctr">
                    <a:noFill/>
                  </a:tcPr>
                </a:tc>
                <a:extLst>
                  <a:ext uri="{0D108BD9-81ED-4DB2-BD59-A6C34878D82A}">
                    <a16:rowId xmlns:a16="http://schemas.microsoft.com/office/drawing/2014/main" val="2401446473"/>
                  </a:ext>
                </a:extLst>
              </a:tr>
              <a:tr h="607139">
                <a:tc>
                  <a:txBody>
                    <a:bodyPr/>
                    <a:lstStyle/>
                    <a:p>
                      <a:pPr algn="r"/>
                      <a:r>
                        <a:rPr lang="en-GB" sz="1400" b="1"/>
                        <a:t>…have the support needed to access and use digital services online?</a:t>
                      </a:r>
                    </a:p>
                  </a:txBody>
                  <a:tcPr anchor="ctr"/>
                </a:tc>
                <a:tc>
                  <a:txBody>
                    <a:bodyPr/>
                    <a:lstStyle/>
                    <a:p>
                      <a:pPr algn="ctr"/>
                      <a:r>
                        <a:rPr lang="en-GB" sz="1400" b="1">
                          <a:solidFill>
                            <a:schemeClr val="tx1"/>
                          </a:solidFill>
                        </a:rPr>
                        <a:t>22%</a:t>
                      </a:r>
                    </a:p>
                  </a:txBody>
                  <a:tcPr anchor="ctr">
                    <a:noFill/>
                  </a:tcPr>
                </a:tc>
                <a:tc>
                  <a:txBody>
                    <a:bodyPr/>
                    <a:lstStyle/>
                    <a:p>
                      <a:pPr algn="ctr"/>
                      <a:r>
                        <a:rPr lang="en-GB" sz="1400" b="1"/>
                        <a:t>15%</a:t>
                      </a:r>
                    </a:p>
                  </a:txBody>
                  <a:tcPr anchor="ctr">
                    <a:noFill/>
                  </a:tcPr>
                </a:tc>
                <a:tc>
                  <a:txBody>
                    <a:bodyPr/>
                    <a:lstStyle/>
                    <a:p>
                      <a:pPr algn="ctr"/>
                      <a:r>
                        <a:rPr lang="en-GB" sz="1400" b="1"/>
                        <a:t>47%</a:t>
                      </a:r>
                    </a:p>
                  </a:txBody>
                  <a:tcPr anchor="ctr">
                    <a:noFill/>
                  </a:tcPr>
                </a:tc>
                <a:tc>
                  <a:txBody>
                    <a:bodyPr/>
                    <a:lstStyle/>
                    <a:p>
                      <a:pPr algn="ctr"/>
                      <a:r>
                        <a:rPr lang="en-GB" sz="1400" b="1"/>
                        <a:t>32%</a:t>
                      </a:r>
                    </a:p>
                  </a:txBody>
                  <a:tcPr anchor="ctr">
                    <a:noFill/>
                  </a:tcPr>
                </a:tc>
                <a:extLst>
                  <a:ext uri="{0D108BD9-81ED-4DB2-BD59-A6C34878D82A}">
                    <a16:rowId xmlns:a16="http://schemas.microsoft.com/office/drawing/2014/main" val="3921736877"/>
                  </a:ext>
                </a:extLst>
              </a:tr>
            </a:tbl>
          </a:graphicData>
        </a:graphic>
      </p:graphicFrame>
      <p:sp>
        <p:nvSpPr>
          <p:cNvPr id="11" name="Footer Placeholder 4">
            <a:extLst>
              <a:ext uri="{FF2B5EF4-FFF2-40B4-BE49-F238E27FC236}">
                <a16:creationId xmlns:a16="http://schemas.microsoft.com/office/drawing/2014/main" id="{F8C62A70-5705-47A5-8983-DF8D61846B42}"/>
              </a:ext>
            </a:extLst>
          </p:cNvPr>
          <p:cNvSpPr txBox="1">
            <a:spLocks/>
          </p:cNvSpPr>
          <p:nvPr/>
        </p:nvSpPr>
        <p:spPr>
          <a:xfrm>
            <a:off x="372282" y="6351160"/>
            <a:ext cx="10953012" cy="36870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DI_11. How often…? Unweighted base: </a:t>
            </a:r>
            <a:r>
              <a:rPr lang="en-GB" sz="1000">
                <a:solidFill>
                  <a:srgbClr val="FFFFFF">
                    <a:lumMod val="50000"/>
                  </a:srgbClr>
                </a:solidFill>
                <a:latin typeface="Arial"/>
                <a:cs typeface="Arial" panose="020B0604020202020204" pitchFamily="34" charset="0"/>
              </a:rPr>
              <a:t>100</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5 </a:t>
            </a: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(Telephone respondents S3 +S4+S5+S6)</a:t>
            </a:r>
            <a:endPar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endParaRPr>
          </a:p>
        </p:txBody>
      </p:sp>
      <p:sp>
        <p:nvSpPr>
          <p:cNvPr id="8" name="Slide Number Placeholder 4">
            <a:extLst>
              <a:ext uri="{FF2B5EF4-FFF2-40B4-BE49-F238E27FC236}">
                <a16:creationId xmlns:a16="http://schemas.microsoft.com/office/drawing/2014/main" id="{9A1DEEEB-B480-4DCE-8570-CDE26CC3ECE3}"/>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85</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8015353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91A6C82-A0B5-40CB-ABD5-02C5A0277F65}"/>
              </a:ext>
            </a:extLst>
          </p:cNvPr>
          <p:cNvSpPr>
            <a:spLocks noGrp="1"/>
          </p:cNvSpPr>
          <p:nvPr>
            <p:ph type="title"/>
          </p:nvPr>
        </p:nvSpPr>
        <p:spPr>
          <a:xfrm>
            <a:off x="484464" y="200612"/>
            <a:ext cx="11402736" cy="586800"/>
          </a:xfrm>
        </p:spPr>
        <p:txBody>
          <a:bodyPr vert="horz" anchor="t">
            <a:noAutofit/>
          </a:bodyPr>
          <a:lstStyle/>
          <a:p>
            <a:pPr>
              <a:lnSpc>
                <a:spcPct val="100000"/>
              </a:lnSpc>
            </a:pPr>
            <a:r>
              <a:rPr lang="en-GB" sz="1800" b="1"/>
              <a:t>Over 1 in 7 respondents say they (15%) or someone in their household (17%) </a:t>
            </a:r>
            <a:r>
              <a:rPr lang="en-GB" sz="1800" b="1">
                <a:solidFill>
                  <a:srgbClr val="009690"/>
                </a:solidFill>
              </a:rPr>
              <a:t>use digital services, but want to use them more</a:t>
            </a:r>
          </a:p>
        </p:txBody>
      </p:sp>
      <p:sp>
        <p:nvSpPr>
          <p:cNvPr id="16" name="Text Placeholder 4">
            <a:extLst>
              <a:ext uri="{FF2B5EF4-FFF2-40B4-BE49-F238E27FC236}">
                <a16:creationId xmlns:a16="http://schemas.microsoft.com/office/drawing/2014/main" id="{82DE907B-92BD-4F17-A0C5-2AD21A3F6A5D}"/>
              </a:ext>
            </a:extLst>
          </p:cNvPr>
          <p:cNvSpPr txBox="1">
            <a:spLocks/>
          </p:cNvSpPr>
          <p:nvPr/>
        </p:nvSpPr>
        <p:spPr>
          <a:xfrm>
            <a:off x="2596298" y="1209723"/>
            <a:ext cx="6235926" cy="339300"/>
          </a:xfrm>
          <a:prstGeom prst="rect">
            <a:avLst/>
          </a:prstGeom>
          <a:noFill/>
          <a:ln>
            <a:noFill/>
          </a:ln>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600" b="1" i="0" u="none" strike="noStrike" kern="1200" cap="none" spc="0" normalizeH="0" baseline="0" noProof="0">
                <a:ln>
                  <a:noFill/>
                </a:ln>
                <a:solidFill>
                  <a:srgbClr val="5C5B5A"/>
                </a:solidFill>
                <a:effectLst/>
                <a:uLnTx/>
                <a:uFillTx/>
                <a:latin typeface="Arial"/>
                <a:ea typeface="+mn-ea"/>
                <a:cs typeface="+mn-cs"/>
              </a:rPr>
              <a:t>Current and intended future use of digital services online</a:t>
            </a:r>
          </a:p>
        </p:txBody>
      </p:sp>
      <p:graphicFrame>
        <p:nvGraphicFramePr>
          <p:cNvPr id="2" name="Chart 1" descr="Stacked column chart showing current and future use of digital services online. 8% use digital services online and want to use them less. 7% of others in their household use digital services online and want to use them less. 15% use digital services online and want to use them more. 17% of others in their household use digital services online and want to use them more.">
            <a:extLst>
              <a:ext uri="{FF2B5EF4-FFF2-40B4-BE49-F238E27FC236}">
                <a16:creationId xmlns:a16="http://schemas.microsoft.com/office/drawing/2014/main" id="{238D1F6D-AB83-B553-0F60-96726C7ECEB6}"/>
              </a:ext>
            </a:extLst>
          </p:cNvPr>
          <p:cNvGraphicFramePr/>
          <p:nvPr>
            <p:extLst>
              <p:ext uri="{D42A27DB-BD31-4B8C-83A1-F6EECF244321}">
                <p14:modId xmlns:p14="http://schemas.microsoft.com/office/powerpoint/2010/main" val="3090885948"/>
              </p:ext>
            </p:extLst>
          </p:nvPr>
        </p:nvGraphicFramePr>
        <p:xfrm>
          <a:off x="484463" y="1726790"/>
          <a:ext cx="10736911" cy="4574853"/>
        </p:xfrm>
        <a:graphic>
          <a:graphicData uri="http://schemas.openxmlformats.org/drawingml/2006/chart">
            <c:chart xmlns:c="http://schemas.openxmlformats.org/drawingml/2006/chart" xmlns:r="http://schemas.openxmlformats.org/officeDocument/2006/relationships" r:id="rId3"/>
          </a:graphicData>
        </a:graphic>
      </p:graphicFrame>
      <p:sp>
        <p:nvSpPr>
          <p:cNvPr id="34" name="Footer Placeholder 4">
            <a:extLst>
              <a:ext uri="{FF2B5EF4-FFF2-40B4-BE49-F238E27FC236}">
                <a16:creationId xmlns:a16="http://schemas.microsoft.com/office/drawing/2014/main" id="{0DE26B62-D587-4C1E-82CA-93CF015343D7}"/>
              </a:ext>
            </a:extLst>
          </p:cNvPr>
          <p:cNvSpPr txBox="1">
            <a:spLocks/>
          </p:cNvSpPr>
          <p:nvPr/>
        </p:nvSpPr>
        <p:spPr>
          <a:xfrm>
            <a:off x="396875" y="6317878"/>
            <a:ext cx="11120870" cy="39277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DI8. How would you describe your current and future intended use of digital services online?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Unweighted base: </a:t>
            </a:r>
            <a:r>
              <a:rPr lang="en-GB" sz="1000">
                <a:solidFill>
                  <a:srgbClr val="FFFFFF">
                    <a:lumMod val="50000"/>
                  </a:srgbClr>
                </a:solidFill>
                <a:latin typeface="Arial"/>
                <a:cs typeface="Arial" panose="020B0604020202020204" pitchFamily="34" charset="0"/>
              </a:rPr>
              <a:t>100</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5 </a:t>
            </a: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(Telephone respondents S3+ S4 + S5+S6)</a:t>
            </a:r>
          </a:p>
        </p:txBody>
      </p:sp>
      <p:sp>
        <p:nvSpPr>
          <p:cNvPr id="10" name="Slide Number Placeholder 4">
            <a:extLst>
              <a:ext uri="{FF2B5EF4-FFF2-40B4-BE49-F238E27FC236}">
                <a16:creationId xmlns:a16="http://schemas.microsoft.com/office/drawing/2014/main" id="{6383AEA8-03C5-4D8B-9AE1-1D2415B96538}"/>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86</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06251898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59756" y="246526"/>
            <a:ext cx="11698894" cy="830997"/>
          </a:xfrm>
        </p:spPr>
        <p:txBody>
          <a:bodyPr vert="horz" wrap="square" anchor="t">
            <a:spAutoFit/>
          </a:bodyPr>
          <a:lstStyle/>
          <a:p>
            <a:pPr>
              <a:lnSpc>
                <a:spcPct val="100000"/>
              </a:lnSpc>
            </a:pPr>
            <a:r>
              <a:rPr lang="en-GB" sz="1800" b="1" spc="-30"/>
              <a:t>GM respondents say that they personally are more likely than others in their household to do </a:t>
            </a:r>
            <a:r>
              <a:rPr lang="en-GB" sz="1800" b="1" spc="-30">
                <a:solidFill>
                  <a:srgbClr val="009690"/>
                </a:solidFill>
              </a:rPr>
              <a:t>online activities</a:t>
            </a:r>
            <a:r>
              <a:rPr lang="en-GB" sz="1800" b="1" spc="-30"/>
              <a:t>. The activities they are most likely to complete online include sending/receiving emails (84%) and online shopping/banking (79%)</a:t>
            </a:r>
          </a:p>
        </p:txBody>
      </p:sp>
      <p:sp>
        <p:nvSpPr>
          <p:cNvPr id="21" name="Text Placeholder 6">
            <a:extLst>
              <a:ext uri="{FF2B5EF4-FFF2-40B4-BE49-F238E27FC236}">
                <a16:creationId xmlns:a16="http://schemas.microsoft.com/office/drawing/2014/main" id="{44442F0C-84AF-4F2F-979A-68BEA753A614}"/>
              </a:ext>
            </a:extLst>
          </p:cNvPr>
          <p:cNvSpPr txBox="1">
            <a:spLocks/>
          </p:cNvSpPr>
          <p:nvPr/>
        </p:nvSpPr>
        <p:spPr>
          <a:xfrm>
            <a:off x="3092328" y="993968"/>
            <a:ext cx="6233749" cy="449680"/>
          </a:xfrm>
          <a:prstGeom prst="rect">
            <a:avLst/>
          </a:prstGeom>
          <a:noFill/>
          <a:ln>
            <a:noFill/>
          </a:ln>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400" b="1" i="0" u="none" strike="noStrike" kern="1200" cap="none" spc="0" normalizeH="0" baseline="0" noProof="0">
                <a:ln>
                  <a:noFill/>
                </a:ln>
                <a:solidFill>
                  <a:srgbClr val="5C5B5A"/>
                </a:solidFill>
                <a:effectLst/>
                <a:uLnTx/>
                <a:uFillTx/>
                <a:latin typeface="Arial" panose="020B0604020202020204" pitchFamily="34" charset="0"/>
                <a:ea typeface="Calibri" panose="020F0502020204030204" pitchFamily="34" charset="0"/>
                <a:cs typeface="+mn-cs"/>
              </a:rPr>
              <a:t>Online activities completed</a:t>
            </a:r>
          </a:p>
        </p:txBody>
      </p:sp>
      <p:graphicFrame>
        <p:nvGraphicFramePr>
          <p:cNvPr id="10" name="Chart Placeholder 9" descr="Bar chart showing most common activities done online. The top three are 84% send and receive emails, compared to 64% of others in the household, 79% do online shopping, compared to 58% of others in the household, 79% do online banking, compared to 58% of others in the household. Only 2% say they don't do any of the tested activities online.">
            <a:extLst>
              <a:ext uri="{FF2B5EF4-FFF2-40B4-BE49-F238E27FC236}">
                <a16:creationId xmlns:a16="http://schemas.microsoft.com/office/drawing/2014/main" id="{29AB2B8B-E5D2-424F-BA0A-EFE1DC7CD11D}"/>
              </a:ext>
            </a:extLst>
          </p:cNvPr>
          <p:cNvGraphicFramePr>
            <a:graphicFrameLocks/>
          </p:cNvGraphicFramePr>
          <p:nvPr>
            <p:extLst>
              <p:ext uri="{D42A27DB-BD31-4B8C-83A1-F6EECF244321}">
                <p14:modId xmlns:p14="http://schemas.microsoft.com/office/powerpoint/2010/main" val="1271809671"/>
              </p:ext>
            </p:extLst>
          </p:nvPr>
        </p:nvGraphicFramePr>
        <p:xfrm>
          <a:off x="-191624" y="1348110"/>
          <a:ext cx="9891385" cy="4914839"/>
        </p:xfrm>
        <a:graphic>
          <a:graphicData uri="http://schemas.openxmlformats.org/drawingml/2006/chart">
            <c:chart xmlns:c="http://schemas.openxmlformats.org/drawingml/2006/chart" xmlns:r="http://schemas.openxmlformats.org/officeDocument/2006/relationships" r:id="rId2"/>
          </a:graphicData>
        </a:graphic>
      </p:graphicFrame>
      <p:sp>
        <p:nvSpPr>
          <p:cNvPr id="11" name="Footer Placeholder 4">
            <a:extLst>
              <a:ext uri="{FF2B5EF4-FFF2-40B4-BE49-F238E27FC236}">
                <a16:creationId xmlns:a16="http://schemas.microsoft.com/office/drawing/2014/main" id="{F746DD38-3A24-4BB7-B45D-3D18E2D338AD}"/>
              </a:ext>
            </a:extLst>
          </p:cNvPr>
          <p:cNvSpPr txBox="1">
            <a:spLocks/>
          </p:cNvSpPr>
          <p:nvPr/>
        </p:nvSpPr>
        <p:spPr>
          <a:xfrm>
            <a:off x="359757" y="6319394"/>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DI9. Which of these have you ever done online? *This question was asked to all respondents as opposed to other questions in Digital Inclusion which were asked to CATI respondents only.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Unweighted base: </a:t>
            </a:r>
            <a:r>
              <a:rPr lang="en-GB" sz="1000">
                <a:solidFill>
                  <a:srgbClr val="FFFFFF">
                    <a:lumMod val="50000"/>
                  </a:srgbClr>
                </a:solidFill>
                <a:latin typeface="Arial"/>
                <a:cs typeface="Arial" panose="020B0604020202020204" pitchFamily="34" charset="0"/>
              </a:rPr>
              <a:t>6550</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a:t>
            </a: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(S3+ S4 +S5 + S6)</a:t>
            </a:r>
          </a:p>
        </p:txBody>
      </p:sp>
      <p:sp>
        <p:nvSpPr>
          <p:cNvPr id="13" name="Slide Number Placeholder 4">
            <a:extLst>
              <a:ext uri="{FF2B5EF4-FFF2-40B4-BE49-F238E27FC236}">
                <a16:creationId xmlns:a16="http://schemas.microsoft.com/office/drawing/2014/main" id="{B547DA7D-62E5-44D7-9BF3-FFFFA3F0912F}"/>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87</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32024097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59756" y="246526"/>
            <a:ext cx="11698894" cy="830997"/>
          </a:xfrm>
        </p:spPr>
        <p:txBody>
          <a:bodyPr vert="horz" wrap="square" anchor="t">
            <a:spAutoFit/>
          </a:bodyPr>
          <a:lstStyle/>
          <a:p>
            <a:pPr>
              <a:lnSpc>
                <a:spcPct val="100000"/>
              </a:lnSpc>
            </a:pPr>
            <a:r>
              <a:rPr lang="en-GB" sz="1800" b="1" spc="-30" dirty="0"/>
              <a:t>GM respondents are significantly less </a:t>
            </a:r>
            <a:r>
              <a:rPr lang="en-GB" sz="1800" b="1" spc="-30" dirty="0">
                <a:solidFill>
                  <a:srgbClr val="009690"/>
                </a:solidFill>
              </a:rPr>
              <a:t>likely to complete a number of online activities </a:t>
            </a:r>
            <a:r>
              <a:rPr lang="en-GB" sz="1800" b="1" spc="-30" dirty="0"/>
              <a:t>compared to September, with particular declines in finding information for leisure time (62% vs 75%) or looking for public service information on government sites (62% vs 74%).</a:t>
            </a:r>
          </a:p>
        </p:txBody>
      </p:sp>
      <p:sp>
        <p:nvSpPr>
          <p:cNvPr id="21" name="Text Placeholder 6">
            <a:extLst>
              <a:ext uri="{FF2B5EF4-FFF2-40B4-BE49-F238E27FC236}">
                <a16:creationId xmlns:a16="http://schemas.microsoft.com/office/drawing/2014/main" id="{44442F0C-84AF-4F2F-979A-68BEA753A614}"/>
              </a:ext>
            </a:extLst>
          </p:cNvPr>
          <p:cNvSpPr txBox="1">
            <a:spLocks/>
          </p:cNvSpPr>
          <p:nvPr/>
        </p:nvSpPr>
        <p:spPr>
          <a:xfrm>
            <a:off x="3092328" y="1016199"/>
            <a:ext cx="6233749" cy="449680"/>
          </a:xfrm>
          <a:prstGeom prst="rect">
            <a:avLst/>
          </a:prstGeom>
          <a:noFill/>
          <a:ln>
            <a:noFill/>
          </a:ln>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1400">
                <a:solidFill>
                  <a:srgbClr val="5C5B5A"/>
                </a:solidFill>
                <a:latin typeface="Arial" panose="020B0604020202020204" pitchFamily="34" charset="0"/>
                <a:ea typeface="Calibri" panose="020F0502020204030204" pitchFamily="34" charset="0"/>
              </a:rPr>
              <a:t>Significant decreases in o</a:t>
            </a:r>
            <a:r>
              <a:rPr kumimoji="0" lang="en-GB" sz="1400" b="1" i="0" u="none" strike="noStrike" kern="1200" cap="none" spc="0" normalizeH="0" baseline="0" noProof="0" err="1">
                <a:ln>
                  <a:noFill/>
                </a:ln>
                <a:solidFill>
                  <a:srgbClr val="5C5B5A"/>
                </a:solidFill>
                <a:effectLst/>
                <a:uLnTx/>
                <a:uFillTx/>
                <a:latin typeface="Arial" panose="020B0604020202020204" pitchFamily="34" charset="0"/>
                <a:ea typeface="Calibri" panose="020F0502020204030204" pitchFamily="34" charset="0"/>
                <a:cs typeface="+mn-cs"/>
              </a:rPr>
              <a:t>nline</a:t>
            </a:r>
            <a:r>
              <a:rPr kumimoji="0" lang="en-GB" sz="1400" b="1" i="0" u="none" strike="noStrike" kern="1200" cap="none" spc="0" normalizeH="0" baseline="0" noProof="0">
                <a:ln>
                  <a:noFill/>
                </a:ln>
                <a:solidFill>
                  <a:srgbClr val="5C5B5A"/>
                </a:solidFill>
                <a:effectLst/>
                <a:uLnTx/>
                <a:uFillTx/>
                <a:latin typeface="Arial" panose="020B0604020202020204" pitchFamily="34" charset="0"/>
                <a:ea typeface="Calibri" panose="020F0502020204030204" pitchFamily="34" charset="0"/>
                <a:cs typeface="+mn-cs"/>
              </a:rPr>
              <a:t> activities completed</a:t>
            </a:r>
          </a:p>
        </p:txBody>
      </p:sp>
      <p:graphicFrame>
        <p:nvGraphicFramePr>
          <p:cNvPr id="10" name="Chart Placeholder 9" descr="Bar chart showing most common activities done online. The top three are 85% do online shopping, compared to 79% of others in the household, 80% watch video clips, compared to 73% of others in the household. ">
            <a:extLst>
              <a:ext uri="{FF2B5EF4-FFF2-40B4-BE49-F238E27FC236}">
                <a16:creationId xmlns:a16="http://schemas.microsoft.com/office/drawing/2014/main" id="{29AB2B8B-E5D2-424F-BA0A-EFE1DC7CD11D}"/>
              </a:ext>
            </a:extLst>
          </p:cNvPr>
          <p:cNvGraphicFramePr>
            <a:graphicFrameLocks/>
          </p:cNvGraphicFramePr>
          <p:nvPr>
            <p:extLst>
              <p:ext uri="{D42A27DB-BD31-4B8C-83A1-F6EECF244321}">
                <p14:modId xmlns:p14="http://schemas.microsoft.com/office/powerpoint/2010/main" val="883156059"/>
              </p:ext>
            </p:extLst>
          </p:nvPr>
        </p:nvGraphicFramePr>
        <p:xfrm>
          <a:off x="0" y="1404555"/>
          <a:ext cx="9891385" cy="4914839"/>
        </p:xfrm>
        <a:graphic>
          <a:graphicData uri="http://schemas.openxmlformats.org/drawingml/2006/chart">
            <c:chart xmlns:c="http://schemas.openxmlformats.org/drawingml/2006/chart" xmlns:r="http://schemas.openxmlformats.org/officeDocument/2006/relationships" r:id="rId2"/>
          </a:graphicData>
        </a:graphic>
      </p:graphicFrame>
      <p:grpSp>
        <p:nvGrpSpPr>
          <p:cNvPr id="5" name="Group 4" descr="Key showing that up / down arrows indicate findings that are significantly higher / lower than in survey 3 ">
            <a:extLst>
              <a:ext uri="{FF2B5EF4-FFF2-40B4-BE49-F238E27FC236}">
                <a16:creationId xmlns:a16="http://schemas.microsoft.com/office/drawing/2014/main" id="{BBEDC385-4941-A87F-3EF0-7AB73FFDD39B}"/>
              </a:ext>
            </a:extLst>
          </p:cNvPr>
          <p:cNvGrpSpPr/>
          <p:nvPr/>
        </p:nvGrpSpPr>
        <p:grpSpPr>
          <a:xfrm>
            <a:off x="9423961" y="5931038"/>
            <a:ext cx="2768039" cy="269304"/>
            <a:chOff x="229117" y="5927615"/>
            <a:chExt cx="2768039" cy="269304"/>
          </a:xfrm>
        </p:grpSpPr>
        <p:sp>
          <p:nvSpPr>
            <p:cNvPr id="6" name="Arrow: Down 5">
              <a:extLst>
                <a:ext uri="{FF2B5EF4-FFF2-40B4-BE49-F238E27FC236}">
                  <a16:creationId xmlns:a16="http://schemas.microsoft.com/office/drawing/2014/main" id="{2FC3BFBF-276C-F9A5-AEA4-1A8DC851B36D}"/>
                </a:ext>
                <a:ext uri="{C183D7F6-B498-43B3-948B-1728B52AA6E4}">
                  <adec:decorative xmlns:adec="http://schemas.microsoft.com/office/drawing/2017/decorative" val="1"/>
                </a:ext>
              </a:extLst>
            </p:cNvPr>
            <p:cNvSpPr/>
            <p:nvPr/>
          </p:nvSpPr>
          <p:spPr>
            <a:xfrm>
              <a:off x="443886" y="6007517"/>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7" name="Group 6" descr="Green and Red arrows to signify when a statistic is significantly higher or lower than the previous survey.">
              <a:extLst>
                <a:ext uri="{FF2B5EF4-FFF2-40B4-BE49-F238E27FC236}">
                  <a16:creationId xmlns:a16="http://schemas.microsoft.com/office/drawing/2014/main" id="{3B1D6BDA-F531-5759-0BC9-27146FFD140F}"/>
                </a:ext>
              </a:extLst>
            </p:cNvPr>
            <p:cNvGrpSpPr/>
            <p:nvPr/>
          </p:nvGrpSpPr>
          <p:grpSpPr>
            <a:xfrm>
              <a:off x="229117" y="5927615"/>
              <a:ext cx="2768039" cy="269304"/>
              <a:chOff x="520117" y="5772736"/>
              <a:chExt cx="2768039" cy="269304"/>
            </a:xfrm>
          </p:grpSpPr>
          <p:sp>
            <p:nvSpPr>
              <p:cNvPr id="8" name="Arrow: Down 7">
                <a:extLst>
                  <a:ext uri="{FF2B5EF4-FFF2-40B4-BE49-F238E27FC236}">
                    <a16:creationId xmlns:a16="http://schemas.microsoft.com/office/drawing/2014/main" id="{3850AFC5-F824-AB7A-C39D-49E8E7EF3ED4}"/>
                  </a:ext>
                </a:extLst>
              </p:cNvPr>
              <p:cNvSpPr/>
              <p:nvPr/>
            </p:nvSpPr>
            <p:spPr>
              <a:xfrm rot="10800000">
                <a:off x="520117" y="583856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9" name="TextBox 8">
                <a:extLst>
                  <a:ext uri="{FF2B5EF4-FFF2-40B4-BE49-F238E27FC236}">
                    <a16:creationId xmlns:a16="http://schemas.microsoft.com/office/drawing/2014/main" id="{333AF506-694A-29BB-E212-6E726C8AD281}"/>
                  </a:ext>
                </a:extLst>
              </p:cNvPr>
              <p:cNvSpPr txBox="1"/>
              <p:nvPr/>
            </p:nvSpPr>
            <p:spPr>
              <a:xfrm>
                <a:off x="884934" y="5772736"/>
                <a:ext cx="2403222" cy="2693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a:ln>
                      <a:noFill/>
                    </a:ln>
                    <a:solidFill>
                      <a:srgbClr val="5C5B5A"/>
                    </a:solidFill>
                    <a:effectLst/>
                    <a:uLnTx/>
                    <a:uFillTx/>
                    <a:latin typeface="Arial"/>
                    <a:ea typeface="+mn-ea"/>
                    <a:cs typeface="+mn-cs"/>
                  </a:rPr>
                  <a:t>Significantly higher/</a:t>
                </a:r>
                <a:r>
                  <a:rPr lang="en-GB" sz="1150" dirty="0">
                    <a:solidFill>
                      <a:srgbClr val="5C5B5A"/>
                    </a:solidFill>
                    <a:latin typeface="Arial"/>
                  </a:rPr>
                  <a:t>lower than W3</a:t>
                </a:r>
                <a:endParaRPr kumimoji="0" lang="en-GB" sz="1150" b="0" i="0" u="none" strike="noStrike" kern="1200" cap="none" spc="0" normalizeH="0" baseline="0" noProof="0" dirty="0">
                  <a:ln>
                    <a:noFill/>
                  </a:ln>
                  <a:solidFill>
                    <a:srgbClr val="5C5B5A"/>
                  </a:solidFill>
                  <a:effectLst/>
                  <a:uLnTx/>
                  <a:uFillTx/>
                  <a:latin typeface="Arial"/>
                  <a:ea typeface="+mn-ea"/>
                  <a:cs typeface="+mn-cs"/>
                </a:endParaRPr>
              </a:p>
            </p:txBody>
          </p:sp>
        </p:grpSp>
      </p:grpSp>
      <p:sp>
        <p:nvSpPr>
          <p:cNvPr id="11" name="Footer Placeholder 4">
            <a:extLst>
              <a:ext uri="{FF2B5EF4-FFF2-40B4-BE49-F238E27FC236}">
                <a16:creationId xmlns:a16="http://schemas.microsoft.com/office/drawing/2014/main" id="{F746DD38-3A24-4BB7-B45D-3D18E2D338AD}"/>
              </a:ext>
            </a:extLst>
          </p:cNvPr>
          <p:cNvSpPr txBox="1">
            <a:spLocks/>
          </p:cNvSpPr>
          <p:nvPr/>
        </p:nvSpPr>
        <p:spPr>
          <a:xfrm>
            <a:off x="359757" y="6319394"/>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DI9. NET: Either you/someone else in your household. Which of these have you ever done online?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Unweighted base: </a:t>
            </a:r>
            <a:r>
              <a:rPr lang="en-GB" sz="1000">
                <a:solidFill>
                  <a:srgbClr val="FFFFFF">
                    <a:lumMod val="50000"/>
                  </a:srgbClr>
                </a:solidFill>
                <a:latin typeface="Arial"/>
                <a:cs typeface="Arial" panose="020B0604020202020204" pitchFamily="34" charset="0"/>
              </a:rPr>
              <a:t>W3: 1677. W6: 1767</a:t>
            </a:r>
            <a:endPar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endParaRPr>
          </a:p>
        </p:txBody>
      </p:sp>
      <p:sp>
        <p:nvSpPr>
          <p:cNvPr id="13" name="Slide Number Placeholder 4">
            <a:extLst>
              <a:ext uri="{FF2B5EF4-FFF2-40B4-BE49-F238E27FC236}">
                <a16:creationId xmlns:a16="http://schemas.microsoft.com/office/drawing/2014/main" id="{B547DA7D-62E5-44D7-9BF3-FFFFA3F0912F}"/>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88</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12" name="Arrow: Down 11">
            <a:extLst>
              <a:ext uri="{FF2B5EF4-FFF2-40B4-BE49-F238E27FC236}">
                <a16:creationId xmlns:a16="http://schemas.microsoft.com/office/drawing/2014/main" id="{854865AE-5E54-BB83-DA8D-A56F35E4CA6F}"/>
              </a:ext>
              <a:ext uri="{C183D7F6-B498-43B3-948B-1728B52AA6E4}">
                <adec:decorative xmlns:adec="http://schemas.microsoft.com/office/drawing/2017/decorative" val="1"/>
              </a:ext>
            </a:extLst>
          </p:cNvPr>
          <p:cNvSpPr/>
          <p:nvPr/>
        </p:nvSpPr>
        <p:spPr>
          <a:xfrm>
            <a:off x="9200850" y="1607449"/>
            <a:ext cx="125227" cy="168488"/>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5" name="Arrow: Down 14">
            <a:extLst>
              <a:ext uri="{FF2B5EF4-FFF2-40B4-BE49-F238E27FC236}">
                <a16:creationId xmlns:a16="http://schemas.microsoft.com/office/drawing/2014/main" id="{1EFE57E8-AA25-55DD-2B97-DCF9FBBA1ACF}"/>
              </a:ext>
              <a:ext uri="{C183D7F6-B498-43B3-948B-1728B52AA6E4}">
                <adec:decorative xmlns:adec="http://schemas.microsoft.com/office/drawing/2017/decorative" val="1"/>
              </a:ext>
            </a:extLst>
          </p:cNvPr>
          <p:cNvSpPr/>
          <p:nvPr/>
        </p:nvSpPr>
        <p:spPr>
          <a:xfrm>
            <a:off x="8891611" y="1955158"/>
            <a:ext cx="125227" cy="168488"/>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6" name="Arrow: Down 15">
            <a:extLst>
              <a:ext uri="{FF2B5EF4-FFF2-40B4-BE49-F238E27FC236}">
                <a16:creationId xmlns:a16="http://schemas.microsoft.com/office/drawing/2014/main" id="{A3F103AC-19F8-3CC0-A274-05E24CAAFA0D}"/>
              </a:ext>
              <a:ext uri="{C183D7F6-B498-43B3-948B-1728B52AA6E4}">
                <adec:decorative xmlns:adec="http://schemas.microsoft.com/office/drawing/2017/decorative" val="1"/>
              </a:ext>
            </a:extLst>
          </p:cNvPr>
          <p:cNvSpPr/>
          <p:nvPr/>
        </p:nvSpPr>
        <p:spPr>
          <a:xfrm>
            <a:off x="8520228" y="2338377"/>
            <a:ext cx="125227" cy="168488"/>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7" name="Arrow: Down 16">
            <a:extLst>
              <a:ext uri="{FF2B5EF4-FFF2-40B4-BE49-F238E27FC236}">
                <a16:creationId xmlns:a16="http://schemas.microsoft.com/office/drawing/2014/main" id="{94CE4C61-904A-09AD-B597-52F6A2983D0E}"/>
              </a:ext>
              <a:ext uri="{C183D7F6-B498-43B3-948B-1728B52AA6E4}">
                <adec:decorative xmlns:adec="http://schemas.microsoft.com/office/drawing/2017/decorative" val="1"/>
              </a:ext>
            </a:extLst>
          </p:cNvPr>
          <p:cNvSpPr/>
          <p:nvPr/>
        </p:nvSpPr>
        <p:spPr>
          <a:xfrm>
            <a:off x="8395001" y="2731055"/>
            <a:ext cx="125227" cy="168488"/>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8" name="Arrow: Down 17">
            <a:extLst>
              <a:ext uri="{FF2B5EF4-FFF2-40B4-BE49-F238E27FC236}">
                <a16:creationId xmlns:a16="http://schemas.microsoft.com/office/drawing/2014/main" id="{2C6449F9-F35C-E6DA-7826-9C284937A518}"/>
              </a:ext>
              <a:ext uri="{C183D7F6-B498-43B3-948B-1728B52AA6E4}">
                <adec:decorative xmlns:adec="http://schemas.microsoft.com/office/drawing/2017/decorative" val="1"/>
              </a:ext>
            </a:extLst>
          </p:cNvPr>
          <p:cNvSpPr/>
          <p:nvPr/>
        </p:nvSpPr>
        <p:spPr>
          <a:xfrm>
            <a:off x="8332387" y="3093693"/>
            <a:ext cx="125227" cy="168488"/>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9" name="Arrow: Down 18">
            <a:extLst>
              <a:ext uri="{FF2B5EF4-FFF2-40B4-BE49-F238E27FC236}">
                <a16:creationId xmlns:a16="http://schemas.microsoft.com/office/drawing/2014/main" id="{35635F6B-FB5B-F615-01C8-50E1DF6D7C50}"/>
              </a:ext>
              <a:ext uri="{C183D7F6-B498-43B3-948B-1728B52AA6E4}">
                <adec:decorative xmlns:adec="http://schemas.microsoft.com/office/drawing/2017/decorative" val="1"/>
              </a:ext>
            </a:extLst>
          </p:cNvPr>
          <p:cNvSpPr/>
          <p:nvPr/>
        </p:nvSpPr>
        <p:spPr>
          <a:xfrm>
            <a:off x="8303888" y="3456331"/>
            <a:ext cx="125227" cy="168488"/>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0" name="Arrow: Down 19">
            <a:extLst>
              <a:ext uri="{FF2B5EF4-FFF2-40B4-BE49-F238E27FC236}">
                <a16:creationId xmlns:a16="http://schemas.microsoft.com/office/drawing/2014/main" id="{3E468C01-3B5A-7C06-BC8C-10333219CAF8}"/>
              </a:ext>
              <a:ext uri="{C183D7F6-B498-43B3-948B-1728B52AA6E4}">
                <adec:decorative xmlns:adec="http://schemas.microsoft.com/office/drawing/2017/decorative" val="1"/>
              </a:ext>
            </a:extLst>
          </p:cNvPr>
          <p:cNvSpPr/>
          <p:nvPr/>
        </p:nvSpPr>
        <p:spPr>
          <a:xfrm>
            <a:off x="8395000" y="3824085"/>
            <a:ext cx="125227" cy="168488"/>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2" name="Arrow: Down 21">
            <a:extLst>
              <a:ext uri="{FF2B5EF4-FFF2-40B4-BE49-F238E27FC236}">
                <a16:creationId xmlns:a16="http://schemas.microsoft.com/office/drawing/2014/main" id="{7166D70B-BF44-3F44-134B-40048C319C91}"/>
              </a:ext>
              <a:ext uri="{C183D7F6-B498-43B3-948B-1728B52AA6E4}">
                <adec:decorative xmlns:adec="http://schemas.microsoft.com/office/drawing/2017/decorative" val="1"/>
              </a:ext>
            </a:extLst>
          </p:cNvPr>
          <p:cNvSpPr/>
          <p:nvPr/>
        </p:nvSpPr>
        <p:spPr>
          <a:xfrm>
            <a:off x="8014740" y="4200252"/>
            <a:ext cx="125227" cy="168488"/>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3" name="Arrow: Down 22">
            <a:extLst>
              <a:ext uri="{FF2B5EF4-FFF2-40B4-BE49-F238E27FC236}">
                <a16:creationId xmlns:a16="http://schemas.microsoft.com/office/drawing/2014/main" id="{7F093139-3EE4-7088-9EAC-DBB3D014F236}"/>
              </a:ext>
              <a:ext uri="{C183D7F6-B498-43B3-948B-1728B52AA6E4}">
                <adec:decorative xmlns:adec="http://schemas.microsoft.com/office/drawing/2017/decorative" val="1"/>
              </a:ext>
            </a:extLst>
          </p:cNvPr>
          <p:cNvSpPr/>
          <p:nvPr/>
        </p:nvSpPr>
        <p:spPr>
          <a:xfrm>
            <a:off x="8014740" y="4611528"/>
            <a:ext cx="125227" cy="168488"/>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4" name="Arrow: Down 23">
            <a:extLst>
              <a:ext uri="{FF2B5EF4-FFF2-40B4-BE49-F238E27FC236}">
                <a16:creationId xmlns:a16="http://schemas.microsoft.com/office/drawing/2014/main" id="{475FBB13-B907-A915-A34A-99FCE8C375CA}"/>
              </a:ext>
              <a:ext uri="{C183D7F6-B498-43B3-948B-1728B52AA6E4}">
                <adec:decorative xmlns:adec="http://schemas.microsoft.com/office/drawing/2017/decorative" val="1"/>
              </a:ext>
            </a:extLst>
          </p:cNvPr>
          <p:cNvSpPr/>
          <p:nvPr/>
        </p:nvSpPr>
        <p:spPr>
          <a:xfrm>
            <a:off x="7652235" y="4941318"/>
            <a:ext cx="125227" cy="168488"/>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5" name="Arrow: Down 24">
            <a:extLst>
              <a:ext uri="{FF2B5EF4-FFF2-40B4-BE49-F238E27FC236}">
                <a16:creationId xmlns:a16="http://schemas.microsoft.com/office/drawing/2014/main" id="{2FC56406-F502-5391-3E99-D6A2BC50DBBF}"/>
              </a:ext>
              <a:ext uri="{C183D7F6-B498-43B3-948B-1728B52AA6E4}">
                <adec:decorative xmlns:adec="http://schemas.microsoft.com/office/drawing/2017/decorative" val="1"/>
              </a:ext>
            </a:extLst>
          </p:cNvPr>
          <p:cNvSpPr/>
          <p:nvPr/>
        </p:nvSpPr>
        <p:spPr>
          <a:xfrm>
            <a:off x="8009598" y="5306145"/>
            <a:ext cx="125227" cy="168488"/>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6" name="Arrow: Down 25">
            <a:extLst>
              <a:ext uri="{FF2B5EF4-FFF2-40B4-BE49-F238E27FC236}">
                <a16:creationId xmlns:a16="http://schemas.microsoft.com/office/drawing/2014/main" id="{FB04095E-8F5F-299C-4651-ADD8F0664595}"/>
              </a:ext>
              <a:ext uri="{C183D7F6-B498-43B3-948B-1728B52AA6E4}">
                <adec:decorative xmlns:adec="http://schemas.microsoft.com/office/drawing/2017/decorative" val="1"/>
              </a:ext>
            </a:extLst>
          </p:cNvPr>
          <p:cNvSpPr/>
          <p:nvPr/>
        </p:nvSpPr>
        <p:spPr>
          <a:xfrm>
            <a:off x="7714848" y="5684432"/>
            <a:ext cx="125227" cy="168488"/>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dirty="0"/>
          </a:p>
        </p:txBody>
      </p:sp>
      <p:sp>
        <p:nvSpPr>
          <p:cNvPr id="27" name="Arrow: Down 26">
            <a:extLst>
              <a:ext uri="{FF2B5EF4-FFF2-40B4-BE49-F238E27FC236}">
                <a16:creationId xmlns:a16="http://schemas.microsoft.com/office/drawing/2014/main" id="{150490AB-D730-A0EC-2F12-330537487149}"/>
              </a:ext>
              <a:ext uri="{C183D7F6-B498-43B3-948B-1728B52AA6E4}">
                <adec:decorative xmlns:adec="http://schemas.microsoft.com/office/drawing/2017/decorative" val="1"/>
              </a:ext>
            </a:extLst>
          </p:cNvPr>
          <p:cNvSpPr/>
          <p:nvPr/>
        </p:nvSpPr>
        <p:spPr>
          <a:xfrm>
            <a:off x="6919124" y="6065690"/>
            <a:ext cx="125227" cy="168488"/>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08082006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04DEE2A-3D6A-ED6D-A6C4-F75DA480AFC0}"/>
              </a:ext>
            </a:extLst>
          </p:cNvPr>
          <p:cNvSpPr>
            <a:spLocks noGrp="1"/>
          </p:cNvSpPr>
          <p:nvPr>
            <p:ph type="title"/>
          </p:nvPr>
        </p:nvSpPr>
        <p:spPr>
          <a:xfrm>
            <a:off x="600977" y="1782392"/>
            <a:ext cx="5495023" cy="1116000"/>
          </a:xfrm>
        </p:spPr>
        <p:txBody>
          <a:bodyPr anchor="t">
            <a:normAutofit fontScale="90000"/>
          </a:bodyPr>
          <a:lstStyle/>
          <a:p>
            <a:r>
              <a:rPr lang="en-GB" sz="4900" b="1">
                <a:latin typeface="Arial" panose="020B0604020202020204" pitchFamily="34" charset="0"/>
                <a:cs typeface="Arial" panose="020B0604020202020204" pitchFamily="34" charset="0"/>
              </a:rPr>
              <a:t>Local Authority summaries</a:t>
            </a:r>
            <a:br>
              <a:rPr lang="en-GB" b="1">
                <a:latin typeface="Arial" panose="020B0604020202020204" pitchFamily="34" charset="0"/>
                <a:cs typeface="Arial" panose="020B0604020202020204" pitchFamily="34" charset="0"/>
              </a:rPr>
            </a:br>
            <a:endParaRPr lang="en-GB" sz="2200">
              <a:latin typeface="Arial" panose="020B0604020202020204" pitchFamily="34" charset="0"/>
              <a:cs typeface="Arial" panose="020B0604020202020204" pitchFamily="34" charset="0"/>
            </a:endParaRPr>
          </a:p>
        </p:txBody>
      </p:sp>
      <p:graphicFrame>
        <p:nvGraphicFramePr>
          <p:cNvPr id="4" name="Table 5">
            <a:extLst>
              <a:ext uri="{FF2B5EF4-FFF2-40B4-BE49-F238E27FC236}">
                <a16:creationId xmlns:a16="http://schemas.microsoft.com/office/drawing/2014/main" id="{6531FC1B-8AA0-7012-ED7D-10C23B64D53A}"/>
              </a:ext>
            </a:extLst>
          </p:cNvPr>
          <p:cNvGraphicFramePr>
            <a:graphicFrameLocks noGrp="1"/>
          </p:cNvGraphicFramePr>
          <p:nvPr>
            <p:extLst>
              <p:ext uri="{D42A27DB-BD31-4B8C-83A1-F6EECF244321}">
                <p14:modId xmlns:p14="http://schemas.microsoft.com/office/powerpoint/2010/main" val="263383328"/>
              </p:ext>
            </p:extLst>
          </p:nvPr>
        </p:nvGraphicFramePr>
        <p:xfrm>
          <a:off x="600977" y="3718800"/>
          <a:ext cx="4922633" cy="1434720"/>
        </p:xfrm>
        <a:graphic>
          <a:graphicData uri="http://schemas.openxmlformats.org/drawingml/2006/table">
            <a:tbl>
              <a:tblPr firstRow="1" bandRow="1">
                <a:tableStyleId>{5C22544A-7EE6-4342-B048-85BDC9FD1C3A}</a:tableStyleId>
              </a:tblPr>
              <a:tblGrid>
                <a:gridCol w="3791184">
                  <a:extLst>
                    <a:ext uri="{9D8B030D-6E8A-4147-A177-3AD203B41FA5}">
                      <a16:colId xmlns:a16="http://schemas.microsoft.com/office/drawing/2014/main" val="4846203"/>
                    </a:ext>
                  </a:extLst>
                </a:gridCol>
                <a:gridCol w="1131449">
                  <a:extLst>
                    <a:ext uri="{9D8B030D-6E8A-4147-A177-3AD203B41FA5}">
                      <a16:colId xmlns:a16="http://schemas.microsoft.com/office/drawing/2014/main" val="4277008826"/>
                    </a:ext>
                  </a:extLst>
                </a:gridCol>
              </a:tblGrid>
              <a:tr h="288000">
                <a:tc>
                  <a:txBody>
                    <a:bodyPr/>
                    <a:lstStyle/>
                    <a:p>
                      <a:r>
                        <a:rPr lang="en-GB" sz="1400" b="1">
                          <a:solidFill>
                            <a:schemeClr val="bg1"/>
                          </a:solidFill>
                          <a:latin typeface="Arial" panose="020B0604020202020204" pitchFamily="34" charset="0"/>
                          <a:cs typeface="Arial" panose="020B0604020202020204" pitchFamily="34" charset="0"/>
                        </a:rPr>
                        <a:t>Bolton</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dirty="0">
                          <a:solidFill>
                            <a:schemeClr val="bg1"/>
                          </a:solidFill>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page 90</a:t>
                      </a:r>
                      <a:endParaRPr lang="en-GB" sz="1400" b="1" u="sng" dirty="0">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9449144"/>
                  </a:ext>
                </a:extLst>
              </a:tr>
              <a:tr h="288000">
                <a:tc>
                  <a:txBody>
                    <a:bodyPr/>
                    <a:lstStyle/>
                    <a:p>
                      <a:r>
                        <a:rPr lang="en-GB" sz="1400" b="1">
                          <a:solidFill>
                            <a:schemeClr val="bg1"/>
                          </a:solidFill>
                          <a:latin typeface="Arial" panose="020B0604020202020204" pitchFamily="34" charset="0"/>
                          <a:cs typeface="Arial" panose="020B0604020202020204" pitchFamily="34" charset="0"/>
                        </a:rPr>
                        <a:t>Bury</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dirty="0">
                          <a:solidFill>
                            <a:schemeClr val="bg1"/>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page 91</a:t>
                      </a:r>
                      <a:endParaRPr lang="en-GB" sz="1400" b="1" u="sng" dirty="0">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8979111"/>
                  </a:ext>
                </a:extLst>
              </a:tr>
              <a:tr h="288000">
                <a:tc>
                  <a:txBody>
                    <a:bodyPr/>
                    <a:lstStyle/>
                    <a:p>
                      <a:r>
                        <a:rPr lang="en-GB" sz="1400" b="1">
                          <a:solidFill>
                            <a:schemeClr val="bg1"/>
                          </a:solidFill>
                          <a:latin typeface="Arial" panose="020B0604020202020204" pitchFamily="34" charset="0"/>
                          <a:cs typeface="Arial" panose="020B0604020202020204" pitchFamily="34" charset="0"/>
                        </a:rPr>
                        <a:t>Manchester</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u="sng" dirty="0">
                          <a:solidFill>
                            <a:schemeClr val="bg1"/>
                          </a:solidFill>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page 92</a:t>
                      </a:r>
                      <a:endParaRPr lang="en-GB" sz="1400" b="1" u="sng" dirty="0">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06594278"/>
                  </a:ext>
                </a:extLst>
              </a:tr>
              <a:tr h="210873">
                <a:tc>
                  <a:txBody>
                    <a:bodyPr/>
                    <a:lstStyle/>
                    <a:p>
                      <a:r>
                        <a:rPr lang="en-GB" sz="1400" b="1">
                          <a:solidFill>
                            <a:schemeClr val="bg1"/>
                          </a:solidFill>
                          <a:latin typeface="Arial" panose="020B0604020202020204" pitchFamily="34" charset="0"/>
                          <a:cs typeface="Arial" panose="020B0604020202020204" pitchFamily="34" charset="0"/>
                        </a:rPr>
                        <a:t>Oldham</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u="sng" dirty="0">
                          <a:solidFill>
                            <a:schemeClr val="bg1"/>
                          </a:solidFill>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page 93</a:t>
                      </a:r>
                      <a:endParaRPr lang="en-GB" sz="1400" b="1" u="sng" dirty="0">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98613590"/>
                  </a:ext>
                </a:extLst>
              </a:tr>
              <a:tr h="210873">
                <a:tc>
                  <a:txBody>
                    <a:bodyPr/>
                    <a:lstStyle/>
                    <a:p>
                      <a:r>
                        <a:rPr lang="en-GB" sz="1400" b="1">
                          <a:solidFill>
                            <a:schemeClr val="bg1"/>
                          </a:solidFill>
                          <a:latin typeface="Arial" panose="020B0604020202020204" pitchFamily="34" charset="0"/>
                          <a:cs typeface="Arial" panose="020B0604020202020204" pitchFamily="34" charset="0"/>
                        </a:rPr>
                        <a:t>Rochdale</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u="sng" dirty="0">
                          <a:solidFill>
                            <a:schemeClr val="bg1"/>
                          </a:solidFill>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page 94</a:t>
                      </a:r>
                      <a:endParaRPr lang="en-GB" sz="1400" b="1" u="sng" dirty="0">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56990968"/>
                  </a:ext>
                </a:extLst>
              </a:tr>
            </a:tbl>
          </a:graphicData>
        </a:graphic>
      </p:graphicFrame>
      <p:graphicFrame>
        <p:nvGraphicFramePr>
          <p:cNvPr id="5" name="Table 5">
            <a:extLst>
              <a:ext uri="{FF2B5EF4-FFF2-40B4-BE49-F238E27FC236}">
                <a16:creationId xmlns:a16="http://schemas.microsoft.com/office/drawing/2014/main" id="{7F5AC790-AF27-64CC-C2CE-4C5217C676D4}"/>
              </a:ext>
            </a:extLst>
          </p:cNvPr>
          <p:cNvGraphicFramePr>
            <a:graphicFrameLocks noGrp="1"/>
          </p:cNvGraphicFramePr>
          <p:nvPr>
            <p:extLst>
              <p:ext uri="{D42A27DB-BD31-4B8C-83A1-F6EECF244321}">
                <p14:modId xmlns:p14="http://schemas.microsoft.com/office/powerpoint/2010/main" val="3712935736"/>
              </p:ext>
            </p:extLst>
          </p:nvPr>
        </p:nvGraphicFramePr>
        <p:xfrm>
          <a:off x="6020970" y="3718800"/>
          <a:ext cx="4922633" cy="1434720"/>
        </p:xfrm>
        <a:graphic>
          <a:graphicData uri="http://schemas.openxmlformats.org/drawingml/2006/table">
            <a:tbl>
              <a:tblPr firstRow="1" bandRow="1">
                <a:tableStyleId>{5C22544A-7EE6-4342-B048-85BDC9FD1C3A}</a:tableStyleId>
              </a:tblPr>
              <a:tblGrid>
                <a:gridCol w="3791184">
                  <a:extLst>
                    <a:ext uri="{9D8B030D-6E8A-4147-A177-3AD203B41FA5}">
                      <a16:colId xmlns:a16="http://schemas.microsoft.com/office/drawing/2014/main" val="4846203"/>
                    </a:ext>
                  </a:extLst>
                </a:gridCol>
                <a:gridCol w="1131449">
                  <a:extLst>
                    <a:ext uri="{9D8B030D-6E8A-4147-A177-3AD203B41FA5}">
                      <a16:colId xmlns:a16="http://schemas.microsoft.com/office/drawing/2014/main" val="4277008826"/>
                    </a:ext>
                  </a:extLst>
                </a:gridCol>
              </a:tblGrid>
              <a:tr h="288000">
                <a:tc>
                  <a:txBody>
                    <a:bodyPr/>
                    <a:lstStyle/>
                    <a:p>
                      <a:r>
                        <a:rPr lang="en-GB" sz="1400" b="1">
                          <a:solidFill>
                            <a:schemeClr val="bg1"/>
                          </a:solidFill>
                          <a:latin typeface="Arial" panose="020B0604020202020204" pitchFamily="34" charset="0"/>
                          <a:cs typeface="Arial" panose="020B0604020202020204" pitchFamily="34" charset="0"/>
                        </a:rPr>
                        <a:t>Salford</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dirty="0">
                          <a:solidFill>
                            <a:schemeClr val="bg1"/>
                          </a:solidFill>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page 95</a:t>
                      </a:r>
                      <a:endParaRPr lang="en-GB" sz="1400" b="1" u="sng" dirty="0">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9449144"/>
                  </a:ext>
                </a:extLst>
              </a:tr>
              <a:tr h="288000">
                <a:tc>
                  <a:txBody>
                    <a:bodyPr/>
                    <a:lstStyle/>
                    <a:p>
                      <a:r>
                        <a:rPr lang="en-GB" sz="1400" b="1">
                          <a:solidFill>
                            <a:schemeClr val="bg1"/>
                          </a:solidFill>
                          <a:latin typeface="Arial" panose="020B0604020202020204" pitchFamily="34" charset="0"/>
                          <a:cs typeface="Arial" panose="020B0604020202020204" pitchFamily="34" charset="0"/>
                        </a:rPr>
                        <a:t>Stockport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dirty="0">
                          <a:solidFill>
                            <a:schemeClr val="bg1"/>
                          </a:solidFill>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page 96</a:t>
                      </a:r>
                      <a:endParaRPr lang="en-GB" sz="1400" b="1" u="sng" dirty="0">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8979111"/>
                  </a:ext>
                </a:extLst>
              </a:tr>
              <a:tr h="288000">
                <a:tc>
                  <a:txBody>
                    <a:bodyPr/>
                    <a:lstStyle/>
                    <a:p>
                      <a:r>
                        <a:rPr lang="en-GB" sz="1400" b="1">
                          <a:solidFill>
                            <a:schemeClr val="bg1"/>
                          </a:solidFill>
                          <a:latin typeface="Arial" panose="020B0604020202020204" pitchFamily="34" charset="0"/>
                          <a:cs typeface="Arial" panose="020B0604020202020204" pitchFamily="34" charset="0"/>
                        </a:rPr>
                        <a:t>Tameside</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u="sng" dirty="0">
                          <a:solidFill>
                            <a:schemeClr val="bg1"/>
                          </a:solidFill>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page 97</a:t>
                      </a:r>
                      <a:endParaRPr lang="en-GB" sz="1400" b="1" u="sng" dirty="0">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06594278"/>
                  </a:ext>
                </a:extLst>
              </a:tr>
              <a:tr h="210873">
                <a:tc>
                  <a:txBody>
                    <a:bodyPr/>
                    <a:lstStyle/>
                    <a:p>
                      <a:r>
                        <a:rPr lang="en-GB" sz="1400" b="1">
                          <a:solidFill>
                            <a:schemeClr val="bg1"/>
                          </a:solidFill>
                          <a:latin typeface="Arial" panose="020B0604020202020204" pitchFamily="34" charset="0"/>
                          <a:cs typeface="Arial" panose="020B0604020202020204" pitchFamily="34" charset="0"/>
                        </a:rPr>
                        <a:t>Trafford</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u="sng" dirty="0">
                          <a:solidFill>
                            <a:schemeClr val="bg1"/>
                          </a:solidFill>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page 98</a:t>
                      </a:r>
                      <a:endParaRPr lang="en-GB" sz="1400" b="1" u="sng" dirty="0">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98613590"/>
                  </a:ext>
                </a:extLst>
              </a:tr>
              <a:tr h="210873">
                <a:tc>
                  <a:txBody>
                    <a:bodyPr/>
                    <a:lstStyle/>
                    <a:p>
                      <a:r>
                        <a:rPr lang="en-GB" sz="1400" b="1">
                          <a:solidFill>
                            <a:schemeClr val="bg1"/>
                          </a:solidFill>
                          <a:latin typeface="Arial" panose="020B0604020202020204" pitchFamily="34" charset="0"/>
                          <a:cs typeface="Arial" panose="020B0604020202020204" pitchFamily="34" charset="0"/>
                        </a:rPr>
                        <a:t>Wigan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u="sng">
                          <a:solidFill>
                            <a:schemeClr val="bg1"/>
                          </a:solidFill>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page 99</a:t>
                      </a:r>
                      <a:endParaRPr lang="en-GB" sz="1400" b="1" u="sng" dirty="0">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56990968"/>
                  </a:ext>
                </a:extLst>
              </a:tr>
            </a:tbl>
          </a:graphicData>
        </a:graphic>
      </p:graphicFrame>
    </p:spTree>
    <p:extLst>
      <p:ext uri="{BB962C8B-B14F-4D97-AF65-F5344CB8AC3E}">
        <p14:creationId xmlns:p14="http://schemas.microsoft.com/office/powerpoint/2010/main" val="2904514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8C4158-0364-91BE-2E76-BB3299846CC8}"/>
              </a:ext>
            </a:extLst>
          </p:cNvPr>
          <p:cNvSpPr>
            <a:spLocks noGrp="1"/>
          </p:cNvSpPr>
          <p:nvPr>
            <p:ph type="title"/>
          </p:nvPr>
        </p:nvSpPr>
        <p:spPr>
          <a:xfrm>
            <a:off x="601200" y="1411200"/>
            <a:ext cx="5495023" cy="1640074"/>
          </a:xfrm>
        </p:spPr>
        <p:txBody>
          <a:bodyPr anchor="t" anchorCtr="0">
            <a:normAutofit/>
          </a:bodyPr>
          <a:lstStyle/>
          <a:p>
            <a:r>
              <a:rPr lang="en-GB" sz="4400" b="1">
                <a:latin typeface="Arial" panose="020B0604020202020204" pitchFamily="34" charset="0"/>
                <a:cs typeface="Arial" panose="020B0604020202020204" pitchFamily="34" charset="0"/>
              </a:rPr>
              <a:t>Cost of living and food security</a:t>
            </a:r>
          </a:p>
        </p:txBody>
      </p:sp>
      <p:graphicFrame>
        <p:nvGraphicFramePr>
          <p:cNvPr id="2" name="Table 5">
            <a:extLst>
              <a:ext uri="{FF2B5EF4-FFF2-40B4-BE49-F238E27FC236}">
                <a16:creationId xmlns:a16="http://schemas.microsoft.com/office/drawing/2014/main" id="{A0810909-EB47-329F-1121-56004F25A925}"/>
              </a:ext>
            </a:extLst>
          </p:cNvPr>
          <p:cNvGraphicFramePr>
            <a:graphicFrameLocks noGrp="1"/>
          </p:cNvGraphicFramePr>
          <p:nvPr>
            <p:extLst>
              <p:ext uri="{D42A27DB-BD31-4B8C-83A1-F6EECF244321}">
                <p14:modId xmlns:p14="http://schemas.microsoft.com/office/powerpoint/2010/main" val="2908126721"/>
              </p:ext>
            </p:extLst>
          </p:nvPr>
        </p:nvGraphicFramePr>
        <p:xfrm>
          <a:off x="590400" y="3718800"/>
          <a:ext cx="4922633" cy="2016000"/>
        </p:xfrm>
        <a:graphic>
          <a:graphicData uri="http://schemas.openxmlformats.org/drawingml/2006/table">
            <a:tbl>
              <a:tblPr firstRow="1" bandRow="1">
                <a:tableStyleId>{5C22544A-7EE6-4342-B048-85BDC9FD1C3A}</a:tableStyleId>
              </a:tblPr>
              <a:tblGrid>
                <a:gridCol w="3791184">
                  <a:extLst>
                    <a:ext uri="{9D8B030D-6E8A-4147-A177-3AD203B41FA5}">
                      <a16:colId xmlns:a16="http://schemas.microsoft.com/office/drawing/2014/main" val="4846203"/>
                    </a:ext>
                  </a:extLst>
                </a:gridCol>
                <a:gridCol w="1131449">
                  <a:extLst>
                    <a:ext uri="{9D8B030D-6E8A-4147-A177-3AD203B41FA5}">
                      <a16:colId xmlns:a16="http://schemas.microsoft.com/office/drawing/2014/main" val="4277008826"/>
                    </a:ext>
                  </a:extLst>
                </a:gridCol>
              </a:tblGrid>
              <a:tr h="288000">
                <a:tc>
                  <a:txBody>
                    <a:bodyPr/>
                    <a:lstStyle/>
                    <a:p>
                      <a:r>
                        <a:rPr lang="en-GB" sz="1400" b="1">
                          <a:solidFill>
                            <a:schemeClr val="bg1"/>
                          </a:solidFill>
                          <a:latin typeface="Arial" panose="020B0604020202020204" pitchFamily="34" charset="0"/>
                          <a:cs typeface="Arial" panose="020B0604020202020204" pitchFamily="34" charset="0"/>
                        </a:rPr>
                        <a:t>Overview</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a:solidFill>
                            <a:schemeClr val="bg1"/>
                          </a:solidFill>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page 10</a:t>
                      </a:r>
                      <a:endParaRPr lang="en-GB" sz="1400" b="1" u="sng">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9449144"/>
                  </a:ext>
                </a:extLst>
              </a:tr>
              <a:tr h="288000">
                <a:tc>
                  <a:txBody>
                    <a:bodyPr/>
                    <a:lstStyle/>
                    <a:p>
                      <a:r>
                        <a:rPr lang="en-GB" sz="1400" b="1" dirty="0">
                          <a:solidFill>
                            <a:schemeClr val="bg1"/>
                          </a:solidFill>
                          <a:latin typeface="Arial" panose="020B0604020202020204" pitchFamily="34" charset="0"/>
                          <a:cs typeface="Arial" panose="020B0604020202020204" pitchFamily="34" charset="0"/>
                        </a:rPr>
                        <a:t>Key findings – cost of living</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a:solidFill>
                            <a:schemeClr val="bg1"/>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page 13</a:t>
                      </a:r>
                      <a:endParaRPr lang="en-GB" sz="1400" b="1" u="sng">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8979111"/>
                  </a:ext>
                </a:extLst>
              </a:tr>
              <a:tr h="288000">
                <a:tc>
                  <a:txBody>
                    <a:bodyPr/>
                    <a:lstStyle/>
                    <a:p>
                      <a:r>
                        <a:rPr lang="en-GB" sz="1400" b="1" dirty="0">
                          <a:solidFill>
                            <a:schemeClr val="bg1"/>
                          </a:solidFill>
                          <a:latin typeface="Arial" panose="020B0604020202020204" pitchFamily="34" charset="0"/>
                          <a:cs typeface="Arial" panose="020B0604020202020204" pitchFamily="34" charset="0"/>
                        </a:rPr>
                        <a:t>Summary – cost of living</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u="sng">
                          <a:solidFill>
                            <a:schemeClr val="bg1"/>
                          </a:solidFill>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page 15</a:t>
                      </a:r>
                      <a:endParaRPr lang="en-GB" sz="1400" b="1" u="sng">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06594278"/>
                  </a:ext>
                </a:extLst>
              </a:tr>
              <a:tr h="288000">
                <a:tc>
                  <a:txBody>
                    <a:bodyPr/>
                    <a:lstStyle/>
                    <a:p>
                      <a:r>
                        <a:rPr lang="en-GB" sz="1400" b="1" dirty="0">
                          <a:solidFill>
                            <a:schemeClr val="bg1"/>
                          </a:solidFill>
                          <a:latin typeface="Arial" panose="020B0604020202020204" pitchFamily="34" charset="0"/>
                          <a:cs typeface="Arial" panose="020B0604020202020204" pitchFamily="34" charset="0"/>
                        </a:rPr>
                        <a:t>Key findings – food security</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a:solidFill>
                            <a:schemeClr val="bg1"/>
                          </a:solidFill>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page 21</a:t>
                      </a:r>
                      <a:endParaRPr lang="en-GB" sz="1400" b="1" u="sng">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4343523"/>
                  </a:ext>
                </a:extLst>
              </a:tr>
              <a:tr h="288000">
                <a:tc>
                  <a:txBody>
                    <a:bodyPr/>
                    <a:lstStyle/>
                    <a:p>
                      <a:r>
                        <a:rPr lang="en-GB" sz="1400" b="1" dirty="0">
                          <a:solidFill>
                            <a:schemeClr val="bg1"/>
                          </a:solidFill>
                          <a:latin typeface="Arial" panose="020B0604020202020204" pitchFamily="34" charset="0"/>
                          <a:cs typeface="Arial" panose="020B0604020202020204" pitchFamily="34" charset="0"/>
                        </a:rPr>
                        <a:t>Summary – food security</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a:solidFill>
                            <a:schemeClr val="bg1"/>
                          </a:solidFill>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page 22</a:t>
                      </a:r>
                      <a:endParaRPr lang="en-GB" sz="1400" b="1" u="sng">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70925763"/>
                  </a:ext>
                </a:extLst>
              </a:tr>
              <a:tr h="288000">
                <a:tc>
                  <a:txBody>
                    <a:bodyPr/>
                    <a:lstStyle/>
                    <a:p>
                      <a:r>
                        <a:rPr lang="en-GB" sz="1400" b="1" dirty="0">
                          <a:solidFill>
                            <a:schemeClr val="bg1"/>
                          </a:solidFill>
                          <a:latin typeface="Arial" panose="020B0604020202020204" pitchFamily="34" charset="0"/>
                          <a:cs typeface="Arial" panose="020B0604020202020204" pitchFamily="34" charset="0"/>
                        </a:rPr>
                        <a:t>Detailed findings – cost of living</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a:solidFill>
                            <a:schemeClr val="bg1"/>
                          </a:solidFill>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page 27</a:t>
                      </a:r>
                      <a:endParaRPr lang="en-GB" sz="1400" b="1" u="sng">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59912042"/>
                  </a:ext>
                </a:extLst>
              </a:tr>
              <a:tr h="28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chemeClr val="bg1"/>
                          </a:solidFill>
                          <a:latin typeface="Arial" panose="020B0604020202020204" pitchFamily="34" charset="0"/>
                          <a:cs typeface="Arial" panose="020B0604020202020204" pitchFamily="34" charset="0"/>
                        </a:rPr>
                        <a:t>Detailed findings – food security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dirty="0">
                          <a:solidFill>
                            <a:schemeClr val="bg1"/>
                          </a:solidFill>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page 45</a:t>
                      </a:r>
                      <a:endParaRPr lang="en-GB" sz="1400" b="1" u="sng" dirty="0">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0759306"/>
                  </a:ext>
                </a:extLst>
              </a:tr>
            </a:tbl>
          </a:graphicData>
        </a:graphic>
      </p:graphicFrame>
    </p:spTree>
    <p:extLst>
      <p:ext uri="{BB962C8B-B14F-4D97-AF65-F5344CB8AC3E}">
        <p14:creationId xmlns:p14="http://schemas.microsoft.com/office/powerpoint/2010/main" val="187129237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B3D0A8B9-C5A0-4A2A-87D4-2A257AA1A209}"/>
              </a:ext>
            </a:extLst>
          </p:cNvPr>
          <p:cNvSpPr>
            <a:spLocks noGrp="1"/>
          </p:cNvSpPr>
          <p:nvPr>
            <p:ph type="title"/>
          </p:nvPr>
        </p:nvSpPr>
        <p:spPr>
          <a:xfrm>
            <a:off x="536121" y="225554"/>
            <a:ext cx="10515600" cy="586800"/>
          </a:xfrm>
        </p:spPr>
        <p:txBody>
          <a:bodyPr vert="horz" lIns="91440" tIns="45720" rIns="91440" bIns="45720" rtlCol="0" anchor="ctr">
            <a:noAutofit/>
          </a:bodyPr>
          <a:lstStyle/>
          <a:p>
            <a:r>
              <a:rPr lang="en-GB" sz="1800" b="1"/>
              <a:t>Bolton</a:t>
            </a:r>
          </a:p>
        </p:txBody>
      </p:sp>
      <p:sp>
        <p:nvSpPr>
          <p:cNvPr id="34" name="Content Placeholder 33">
            <a:extLst>
              <a:ext uri="{FF2B5EF4-FFF2-40B4-BE49-F238E27FC236}">
                <a16:creationId xmlns:a16="http://schemas.microsoft.com/office/drawing/2014/main" id="{602761E3-47A4-467C-9BCF-2F8D7DA46A04}"/>
              </a:ext>
            </a:extLst>
          </p:cNvPr>
          <p:cNvSpPr>
            <a:spLocks noGrp="1"/>
          </p:cNvSpPr>
          <p:nvPr>
            <p:ph type="body" sz="quarter" idx="11"/>
          </p:nvPr>
        </p:nvSpPr>
        <p:spPr>
          <a:xfrm>
            <a:off x="536121" y="812354"/>
            <a:ext cx="11017826" cy="4992200"/>
          </a:xfrm>
        </p:spPr>
        <p:txBody>
          <a:bodyPr vert="horz" wrap="square" lIns="0" tIns="0" rIns="0" bIns="46800" rtlCol="0" anchor="t">
            <a:spAutoFit/>
          </a:bodyPr>
          <a:lstStyle/>
          <a:p>
            <a:pPr marL="0" indent="0" algn="just">
              <a:lnSpc>
                <a:spcPct val="100000"/>
              </a:lnSpc>
              <a:spcBef>
                <a:spcPts val="0"/>
              </a:spcBef>
              <a:spcAft>
                <a:spcPts val="200"/>
              </a:spcAft>
              <a:buNone/>
            </a:pPr>
            <a:r>
              <a:rPr lang="en-GB" sz="1200" b="1" dirty="0"/>
              <a:t>Cost of living:</a:t>
            </a:r>
            <a:endParaRPr lang="en-GB" sz="1200" b="1" dirty="0">
              <a:cs typeface="Arial"/>
            </a:endParaRPr>
          </a:p>
          <a:p>
            <a:pPr marL="171450" indent="-171450" algn="just">
              <a:lnSpc>
                <a:spcPct val="100000"/>
              </a:lnSpc>
              <a:spcBef>
                <a:spcPts val="0"/>
              </a:spcBef>
              <a:spcAft>
                <a:spcPts val="200"/>
              </a:spcAft>
              <a:buFont typeface="Arial" panose="020B0604020202020204" pitchFamily="34" charset="0"/>
              <a:buChar char="•"/>
            </a:pPr>
            <a:r>
              <a:rPr lang="en-GB" sz="1200" dirty="0"/>
              <a:t>Three quarters (75%) of respondents in Bolton say they have been ‘very worried’ or ‘somewhat worried’ about the cost of living, in line with the GM average (76%)</a:t>
            </a:r>
            <a:endParaRPr lang="en-GB" sz="1200" dirty="0">
              <a:cs typeface="Arial"/>
            </a:endParaRPr>
          </a:p>
          <a:p>
            <a:pPr marL="171450" indent="-171450" algn="just">
              <a:lnSpc>
                <a:spcPct val="100000"/>
              </a:lnSpc>
              <a:spcBef>
                <a:spcPts val="0"/>
              </a:spcBef>
              <a:spcAft>
                <a:spcPts val="200"/>
              </a:spcAft>
              <a:buFont typeface="Arial" panose="020B0604020202020204" pitchFamily="34" charset="0"/>
              <a:buChar char="•"/>
            </a:pPr>
            <a:r>
              <a:rPr lang="en-GB" sz="1200" dirty="0"/>
              <a:t>Over 8 in 10 (81%) of respondents in Bolton say that their cost of living has increased in the past month, similar to the GM average (80%)</a:t>
            </a:r>
            <a:endParaRPr lang="en-GB" sz="1200" dirty="0">
              <a:cs typeface="Arial"/>
            </a:endParaRPr>
          </a:p>
          <a:p>
            <a:pPr marL="171450" indent="-171450" algn="just">
              <a:lnSpc>
                <a:spcPct val="100000"/>
              </a:lnSpc>
              <a:spcBef>
                <a:spcPts val="0"/>
              </a:spcBef>
              <a:spcAft>
                <a:spcPts val="200"/>
              </a:spcAft>
              <a:buFont typeface="Arial" panose="020B0604020202020204" pitchFamily="34" charset="0"/>
              <a:buChar char="•"/>
            </a:pPr>
            <a:r>
              <a:rPr lang="en-GB" sz="1200" dirty="0"/>
              <a:t>48% of Bolton respondents say that they won’t be able to save any money in the next 12 months, compared to the GM average (45%)</a:t>
            </a:r>
            <a:endParaRPr lang="en-GB" sz="1200" dirty="0">
              <a:cs typeface="Arial"/>
            </a:endParaRPr>
          </a:p>
          <a:p>
            <a:pPr marL="171450" indent="-171450" algn="just">
              <a:lnSpc>
                <a:spcPct val="100000"/>
              </a:lnSpc>
              <a:spcBef>
                <a:spcPts val="0"/>
              </a:spcBef>
              <a:spcAft>
                <a:spcPts val="200"/>
              </a:spcAft>
              <a:buFont typeface="Arial" panose="020B0604020202020204" pitchFamily="34" charset="0"/>
              <a:buChar char="•"/>
            </a:pPr>
            <a:r>
              <a:rPr lang="en-GB" sz="1200" dirty="0"/>
              <a:t>Over half of respondents in Bolton say that it is hard to afford their energy costs (52%), in line with the GM average (53%), with over 2 in 5 (42%) saying that it is difficult to afford their rent or mortgage costs, again in line with the GM average (38%)</a:t>
            </a:r>
            <a:endParaRPr lang="en-GB" sz="1200" dirty="0">
              <a:cs typeface="Arial"/>
            </a:endParaRPr>
          </a:p>
          <a:p>
            <a:pPr marL="0" indent="0" algn="just">
              <a:lnSpc>
                <a:spcPct val="100000"/>
              </a:lnSpc>
              <a:spcBef>
                <a:spcPts val="0"/>
              </a:spcBef>
              <a:spcAft>
                <a:spcPts val="200"/>
              </a:spcAft>
              <a:buNone/>
            </a:pPr>
            <a:endParaRPr lang="en-GB" sz="800" b="1" dirty="0"/>
          </a:p>
          <a:p>
            <a:pPr marL="0" indent="0" algn="just">
              <a:lnSpc>
                <a:spcPct val="100000"/>
              </a:lnSpc>
              <a:spcBef>
                <a:spcPts val="0"/>
              </a:spcBef>
              <a:spcAft>
                <a:spcPts val="200"/>
              </a:spcAft>
              <a:buNone/>
            </a:pPr>
            <a:r>
              <a:rPr lang="en-GB" sz="1200" b="1" dirty="0"/>
              <a:t>Food insecurity:</a:t>
            </a:r>
            <a:endParaRPr lang="en-GB" sz="1200" b="1" dirty="0">
              <a:cs typeface="Arial"/>
            </a:endParaRPr>
          </a:p>
          <a:p>
            <a:pPr marL="171450" indent="-171450" algn="just">
              <a:lnSpc>
                <a:spcPct val="100000"/>
              </a:lnSpc>
              <a:spcBef>
                <a:spcPts val="0"/>
              </a:spcBef>
              <a:spcAft>
                <a:spcPts val="200"/>
              </a:spcAft>
              <a:buFont typeface="Arial" panose="020B0604020202020204" pitchFamily="34" charset="0"/>
              <a:buChar char="•"/>
            </a:pPr>
            <a:r>
              <a:rPr lang="en-GB" sz="1200" dirty="0"/>
              <a:t>Over half (55%) of Bolton respondents with children live in a food insecure household, similar to the GM average (54%)</a:t>
            </a:r>
            <a:endParaRPr lang="en-GB" sz="1200" dirty="0">
              <a:cs typeface="Arial"/>
            </a:endParaRPr>
          </a:p>
          <a:p>
            <a:pPr marL="171450" indent="-171450" algn="just">
              <a:lnSpc>
                <a:spcPct val="100000"/>
              </a:lnSpc>
              <a:spcBef>
                <a:spcPts val="0"/>
              </a:spcBef>
              <a:spcAft>
                <a:spcPts val="200"/>
              </a:spcAft>
              <a:buFont typeface="Arial" panose="020B0604020202020204" pitchFamily="34" charset="0"/>
              <a:buChar char="•"/>
            </a:pPr>
            <a:r>
              <a:rPr lang="en-GB" sz="1200" dirty="0"/>
              <a:t>Over a third (35%) of Bolton respondents have, at some point, cut the size of meals or skipped meals because there wasn’t enough money for food, compared to the GM average (33%)</a:t>
            </a:r>
            <a:endParaRPr lang="en-GB" sz="1200" dirty="0">
              <a:cs typeface="Arial"/>
            </a:endParaRPr>
          </a:p>
          <a:p>
            <a:pPr marL="171450" indent="-171450" algn="just">
              <a:lnSpc>
                <a:spcPct val="100000"/>
              </a:lnSpc>
              <a:spcBef>
                <a:spcPts val="0"/>
              </a:spcBef>
              <a:spcAft>
                <a:spcPts val="200"/>
              </a:spcAft>
              <a:buFont typeface="Arial" panose="020B0604020202020204" pitchFamily="34" charset="0"/>
              <a:buChar char="•"/>
            </a:pPr>
            <a:r>
              <a:rPr lang="en-GB" sz="1200" dirty="0"/>
              <a:t>23% of Bolton respondents have not eaten for a whole day because there wasn’t enough money for food, compared to the GM average (20%)</a:t>
            </a:r>
            <a:endParaRPr lang="en-GB" sz="1200" dirty="0">
              <a:cs typeface="Arial"/>
            </a:endParaRPr>
          </a:p>
          <a:p>
            <a:pPr marL="0" indent="0" algn="just">
              <a:lnSpc>
                <a:spcPct val="100000"/>
              </a:lnSpc>
              <a:spcBef>
                <a:spcPts val="0"/>
              </a:spcBef>
              <a:spcAft>
                <a:spcPts val="200"/>
              </a:spcAft>
              <a:buNone/>
            </a:pPr>
            <a:endParaRPr lang="en-GB" sz="800" b="1" dirty="0"/>
          </a:p>
          <a:p>
            <a:pPr algn="just">
              <a:lnSpc>
                <a:spcPct val="100000"/>
              </a:lnSpc>
              <a:spcBef>
                <a:spcPts val="0"/>
              </a:spcBef>
              <a:spcAft>
                <a:spcPts val="200"/>
              </a:spcAft>
            </a:pPr>
            <a:r>
              <a:rPr lang="en-GB" sz="1200" b="1" dirty="0"/>
              <a:t>Wellbeing: </a:t>
            </a:r>
          </a:p>
          <a:p>
            <a:pPr marL="171450" indent="-171450" algn="just">
              <a:lnSpc>
                <a:spcPct val="100000"/>
              </a:lnSpc>
              <a:spcBef>
                <a:spcPts val="0"/>
              </a:spcBef>
              <a:spcAft>
                <a:spcPts val="200"/>
              </a:spcAft>
              <a:buFont typeface="Arial" panose="020B0604020202020204" pitchFamily="34" charset="0"/>
              <a:buChar char="•"/>
            </a:pPr>
            <a:r>
              <a:rPr lang="en-GB" sz="1200" dirty="0"/>
              <a:t>15% of Bolton respondents are dissatisfied with their life nowadays, in line with the GM average (16%).</a:t>
            </a:r>
            <a:endParaRPr lang="en-GB" sz="1200" dirty="0">
              <a:cs typeface="Arial"/>
            </a:endParaRPr>
          </a:p>
          <a:p>
            <a:pPr marL="171450" indent="-171450" algn="just">
              <a:lnSpc>
                <a:spcPct val="100000"/>
              </a:lnSpc>
              <a:spcBef>
                <a:spcPts val="0"/>
              </a:spcBef>
              <a:spcAft>
                <a:spcPts val="200"/>
              </a:spcAft>
              <a:buFont typeface="Arial" panose="020B0604020202020204" pitchFamily="34" charset="0"/>
              <a:buChar char="•"/>
            </a:pPr>
            <a:r>
              <a:rPr lang="en-GB" sz="1200" dirty="0"/>
              <a:t>Over 4 in 10 (43%) of Bolton respondents say that they felt anxious, similar to the GM average (42%)</a:t>
            </a:r>
            <a:endParaRPr lang="en-GB" sz="1200" dirty="0">
              <a:cs typeface="Arial"/>
            </a:endParaRPr>
          </a:p>
          <a:p>
            <a:pPr marL="171450" indent="-171450" algn="just">
              <a:lnSpc>
                <a:spcPct val="100000"/>
              </a:lnSpc>
              <a:spcBef>
                <a:spcPts val="0"/>
              </a:spcBef>
              <a:spcAft>
                <a:spcPts val="200"/>
              </a:spcAft>
              <a:buFont typeface="Arial" panose="020B0604020202020204" pitchFamily="34" charset="0"/>
              <a:buChar char="•"/>
            </a:pPr>
            <a:r>
              <a:rPr lang="en-GB" sz="1200" dirty="0"/>
              <a:t>Just over 1 in 10 (11%) Bolton respondents do not feel that things in their life are worthwhile, in line with the GM average (13%).</a:t>
            </a:r>
            <a:endParaRPr lang="en-GB" sz="1200" dirty="0">
              <a:cs typeface="Arial"/>
            </a:endParaRPr>
          </a:p>
          <a:p>
            <a:pPr marL="171450" indent="-171450" algn="just">
              <a:lnSpc>
                <a:spcPct val="100000"/>
              </a:lnSpc>
              <a:spcBef>
                <a:spcPts val="0"/>
              </a:spcBef>
              <a:spcAft>
                <a:spcPts val="200"/>
              </a:spcAft>
              <a:buFont typeface="Arial" panose="020B0604020202020204" pitchFamily="34" charset="0"/>
              <a:buChar char="•"/>
            </a:pPr>
            <a:r>
              <a:rPr lang="en-GB" sz="1200" dirty="0"/>
              <a:t>15% of Bolton respondents report feeling ‘not at all happy’, in line with the GM average (17%)</a:t>
            </a:r>
            <a:endParaRPr lang="en-GB" sz="1200" dirty="0">
              <a:cs typeface="Arial"/>
            </a:endParaRPr>
          </a:p>
          <a:p>
            <a:pPr algn="just">
              <a:lnSpc>
                <a:spcPct val="100000"/>
              </a:lnSpc>
              <a:spcBef>
                <a:spcPts val="0"/>
              </a:spcBef>
              <a:spcAft>
                <a:spcPts val="200"/>
              </a:spcAft>
            </a:pPr>
            <a:endParaRPr lang="en-GB" sz="800" dirty="0"/>
          </a:p>
          <a:p>
            <a:pPr algn="just">
              <a:lnSpc>
                <a:spcPct val="100000"/>
              </a:lnSpc>
              <a:spcBef>
                <a:spcPts val="0"/>
              </a:spcBef>
              <a:spcAft>
                <a:spcPts val="200"/>
              </a:spcAft>
            </a:pPr>
            <a:r>
              <a:rPr lang="en-GB" sz="1200" b="1" dirty="0"/>
              <a:t>Digital Inclusion:</a:t>
            </a:r>
            <a:endParaRPr lang="en-GB" sz="1200" b="1" dirty="0">
              <a:cs typeface="Arial"/>
            </a:endParaRPr>
          </a:p>
          <a:p>
            <a:pPr marL="171450" indent="-171450" algn="just">
              <a:lnSpc>
                <a:spcPct val="100000"/>
              </a:lnSpc>
              <a:spcBef>
                <a:spcPts val="0"/>
              </a:spcBef>
              <a:spcAft>
                <a:spcPts val="200"/>
              </a:spcAft>
              <a:buFont typeface="Arial" panose="020B0604020202020204" pitchFamily="34" charset="0"/>
              <a:buChar char="•"/>
            </a:pPr>
            <a:r>
              <a:rPr lang="en-GB" sz="1200" dirty="0"/>
              <a:t>40% of respondents in Bolton have experienced some form of digital inclusion, compared to the GM average the GM average (36%)</a:t>
            </a:r>
            <a:endParaRPr lang="en-GB" sz="1200" b="1" dirty="0"/>
          </a:p>
          <a:p>
            <a:pPr marL="171450" indent="-171450" algn="just">
              <a:lnSpc>
                <a:spcPct val="100000"/>
              </a:lnSpc>
              <a:spcBef>
                <a:spcPts val="0"/>
              </a:spcBef>
              <a:spcAft>
                <a:spcPts val="200"/>
              </a:spcAft>
              <a:buFont typeface="Arial" panose="020B0604020202020204" pitchFamily="34" charset="0"/>
              <a:buChar char="•"/>
            </a:pPr>
            <a:r>
              <a:rPr lang="en-GB" sz="1200" dirty="0"/>
              <a:t>Around 1 in 5 (18%) of Bolton respondents are not confident in using digital services online or live with someone who is not confident, compared to the GM average (16%)</a:t>
            </a:r>
            <a:endParaRPr lang="en-GB" sz="1200" dirty="0">
              <a:cs typeface="Arial"/>
            </a:endParaRPr>
          </a:p>
          <a:p>
            <a:pPr marL="0" indent="0" algn="just">
              <a:lnSpc>
                <a:spcPct val="100000"/>
              </a:lnSpc>
              <a:spcBef>
                <a:spcPts val="0"/>
              </a:spcBef>
              <a:spcAft>
                <a:spcPts val="200"/>
              </a:spcAft>
              <a:buNone/>
            </a:pPr>
            <a:endParaRPr lang="en-GB" sz="1200" dirty="0"/>
          </a:p>
        </p:txBody>
      </p:sp>
      <p:sp>
        <p:nvSpPr>
          <p:cNvPr id="6" name="Slide Number Placeholder 4">
            <a:extLst>
              <a:ext uri="{FF2B5EF4-FFF2-40B4-BE49-F238E27FC236}">
                <a16:creationId xmlns:a16="http://schemas.microsoft.com/office/drawing/2014/main" id="{CBA358FD-361E-4F0B-B2D3-BDE5C5A25D67}"/>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90</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18630842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B3D0A8B9-C5A0-4A2A-87D4-2A257AA1A209}"/>
              </a:ext>
            </a:extLst>
          </p:cNvPr>
          <p:cNvSpPr>
            <a:spLocks noGrp="1"/>
          </p:cNvSpPr>
          <p:nvPr>
            <p:ph type="title"/>
          </p:nvPr>
        </p:nvSpPr>
        <p:spPr>
          <a:xfrm>
            <a:off x="519688" y="78999"/>
            <a:ext cx="10515600" cy="586800"/>
          </a:xfrm>
        </p:spPr>
        <p:txBody>
          <a:bodyPr vert="horz" lIns="91440" tIns="45720" rIns="91440" bIns="45720" rtlCol="0" anchor="ctr">
            <a:noAutofit/>
          </a:bodyPr>
          <a:lstStyle/>
          <a:p>
            <a:r>
              <a:rPr lang="en-GB" sz="1800" b="1"/>
              <a:t>Bury</a:t>
            </a:r>
          </a:p>
        </p:txBody>
      </p:sp>
      <p:sp>
        <p:nvSpPr>
          <p:cNvPr id="34" name="Content Placeholder 33">
            <a:extLst>
              <a:ext uri="{FF2B5EF4-FFF2-40B4-BE49-F238E27FC236}">
                <a16:creationId xmlns:a16="http://schemas.microsoft.com/office/drawing/2014/main" id="{602761E3-47A4-467C-9BCF-2F8D7DA46A04}"/>
              </a:ext>
            </a:extLst>
          </p:cNvPr>
          <p:cNvSpPr>
            <a:spLocks noGrp="1"/>
          </p:cNvSpPr>
          <p:nvPr>
            <p:ph type="body" sz="quarter" idx="11"/>
          </p:nvPr>
        </p:nvSpPr>
        <p:spPr>
          <a:xfrm>
            <a:off x="536400" y="813600"/>
            <a:ext cx="11017826" cy="4597221"/>
          </a:xfrm>
        </p:spPr>
        <p:txBody>
          <a:bodyPr vert="horz" wrap="square" lIns="0" tIns="0" rIns="0" bIns="46800" rtlCol="0" anchor="t">
            <a:spAutoFit/>
          </a:bodyPr>
          <a:lstStyle/>
          <a:p>
            <a:pPr marL="0" indent="0" algn="just">
              <a:lnSpc>
                <a:spcPct val="100000"/>
              </a:lnSpc>
              <a:spcBef>
                <a:spcPts val="0"/>
              </a:spcBef>
              <a:spcAft>
                <a:spcPts val="200"/>
              </a:spcAft>
              <a:buNone/>
            </a:pPr>
            <a:r>
              <a:rPr lang="en-GB" sz="1200" b="1" dirty="0"/>
              <a:t>Cost of Living:</a:t>
            </a:r>
          </a:p>
          <a:p>
            <a:pPr marL="171450" indent="-171450" algn="just">
              <a:lnSpc>
                <a:spcPct val="100000"/>
              </a:lnSpc>
              <a:spcBef>
                <a:spcPts val="0"/>
              </a:spcBef>
              <a:spcAft>
                <a:spcPts val="200"/>
              </a:spcAft>
              <a:buFont typeface="Arial" panose="020B0604020202020204" pitchFamily="34" charset="0"/>
              <a:buChar char="•"/>
            </a:pPr>
            <a:r>
              <a:rPr lang="en-GB" sz="1200" dirty="0"/>
              <a:t>Three quarters (75%) of respondents in Bury have been ‘very’ or ‘somewhat’ worried about the rising cost of living, compared to the GM average (76%)</a:t>
            </a:r>
            <a:endParaRPr lang="en-GB" sz="1200" dirty="0">
              <a:cs typeface="Arial"/>
            </a:endParaRPr>
          </a:p>
          <a:p>
            <a:pPr marL="171450" indent="-171450" algn="just">
              <a:lnSpc>
                <a:spcPct val="100000"/>
              </a:lnSpc>
              <a:spcBef>
                <a:spcPts val="0"/>
              </a:spcBef>
              <a:spcAft>
                <a:spcPts val="200"/>
              </a:spcAft>
              <a:buFont typeface="Arial" panose="020B0604020202020204" pitchFamily="34" charset="0"/>
              <a:buChar char="•"/>
            </a:pPr>
            <a:r>
              <a:rPr lang="en-GB" sz="1200" dirty="0"/>
              <a:t>Over 4 in 5 (81%) of Bury respondents say that their cost of living has increased over the last month, the same as the GM average (80%)</a:t>
            </a:r>
            <a:endParaRPr lang="en-GB" sz="1200" dirty="0">
              <a:cs typeface="Arial"/>
            </a:endParaRPr>
          </a:p>
          <a:p>
            <a:pPr marL="171450" indent="-171450" algn="just">
              <a:lnSpc>
                <a:spcPct val="100000"/>
              </a:lnSpc>
              <a:spcBef>
                <a:spcPts val="0"/>
              </a:spcBef>
              <a:spcAft>
                <a:spcPts val="200"/>
              </a:spcAft>
              <a:buFont typeface="Arial" panose="020B0604020202020204" pitchFamily="34" charset="0"/>
              <a:buChar char="•"/>
            </a:pPr>
            <a:r>
              <a:rPr lang="en-GB" sz="1200" dirty="0"/>
              <a:t>47% of respondents in Bury say that they will not be able to save any money in the next 12 months, similar to the GM average (45%)</a:t>
            </a:r>
            <a:endParaRPr lang="en-GB" sz="1200" dirty="0">
              <a:cs typeface="Arial"/>
            </a:endParaRPr>
          </a:p>
          <a:p>
            <a:pPr marL="171450" indent="-171450" algn="just">
              <a:lnSpc>
                <a:spcPct val="100000"/>
              </a:lnSpc>
              <a:spcBef>
                <a:spcPts val="0"/>
              </a:spcBef>
              <a:spcAft>
                <a:spcPts val="200"/>
              </a:spcAft>
              <a:buFont typeface="Arial" panose="020B0604020202020204" pitchFamily="34" charset="0"/>
              <a:buChar char="•"/>
            </a:pPr>
            <a:r>
              <a:rPr lang="en-GB" sz="1200" dirty="0"/>
              <a:t>57% of respondents in Bury say that it is difficult to afford their energy costs, compared to the GM average (53%), whilst over a third (36%) say that it is difficult to afford their rent or mortgage costs, in comparison to the GM average (38%)</a:t>
            </a:r>
            <a:endParaRPr lang="en-GB" sz="1200" dirty="0">
              <a:cs typeface="Arial"/>
            </a:endParaRPr>
          </a:p>
          <a:p>
            <a:pPr marL="0" indent="0" algn="just">
              <a:lnSpc>
                <a:spcPct val="100000"/>
              </a:lnSpc>
              <a:spcBef>
                <a:spcPts val="0"/>
              </a:spcBef>
              <a:spcAft>
                <a:spcPts val="200"/>
              </a:spcAft>
              <a:buNone/>
            </a:pPr>
            <a:endParaRPr lang="en-GB" sz="1200" b="1" dirty="0"/>
          </a:p>
          <a:p>
            <a:pPr marL="0" indent="0" algn="just">
              <a:lnSpc>
                <a:spcPct val="100000"/>
              </a:lnSpc>
              <a:spcBef>
                <a:spcPts val="0"/>
              </a:spcBef>
              <a:spcAft>
                <a:spcPts val="200"/>
              </a:spcAft>
              <a:buNone/>
            </a:pPr>
            <a:r>
              <a:rPr lang="en-GB" sz="1200" b="1" dirty="0"/>
              <a:t>Food security:</a:t>
            </a:r>
            <a:endParaRPr lang="en-GB" sz="1200" b="1" dirty="0">
              <a:cs typeface="Arial"/>
            </a:endParaRPr>
          </a:p>
          <a:p>
            <a:pPr marL="171450" indent="-171450" algn="just">
              <a:lnSpc>
                <a:spcPct val="100000"/>
              </a:lnSpc>
              <a:spcBef>
                <a:spcPts val="0"/>
              </a:spcBef>
              <a:spcAft>
                <a:spcPts val="200"/>
              </a:spcAft>
              <a:buFont typeface="Arial" panose="020B0604020202020204" pitchFamily="34" charset="0"/>
              <a:buChar char="•"/>
            </a:pPr>
            <a:r>
              <a:rPr lang="en-GB" sz="1200" dirty="0"/>
              <a:t>Over half (52%) of households with children in Bury are food insecure, similar to the GM average (54%)</a:t>
            </a:r>
            <a:endParaRPr lang="en-GB" sz="1200" dirty="0">
              <a:cs typeface="Arial"/>
            </a:endParaRPr>
          </a:p>
          <a:p>
            <a:pPr marL="171450" indent="-171450" algn="just">
              <a:lnSpc>
                <a:spcPct val="100000"/>
              </a:lnSpc>
              <a:spcBef>
                <a:spcPts val="0"/>
              </a:spcBef>
              <a:spcAft>
                <a:spcPts val="200"/>
              </a:spcAft>
              <a:buFont typeface="Arial" panose="020B0604020202020204" pitchFamily="34" charset="0"/>
              <a:buChar char="•"/>
            </a:pPr>
            <a:r>
              <a:rPr lang="en-GB" sz="1200" dirty="0"/>
              <a:t>30% of respondents in Bury say that someone in their household has cut the size of or skipped meals because there wasn’t enough money for food, compared to the GM average (33%)</a:t>
            </a:r>
            <a:endParaRPr lang="en-GB" sz="1200" dirty="0">
              <a:cs typeface="Arial"/>
            </a:endParaRPr>
          </a:p>
          <a:p>
            <a:pPr marL="171450" indent="-171450" algn="just">
              <a:lnSpc>
                <a:spcPct val="100000"/>
              </a:lnSpc>
              <a:spcBef>
                <a:spcPts val="0"/>
              </a:spcBef>
              <a:spcAft>
                <a:spcPts val="200"/>
              </a:spcAft>
              <a:buFont typeface="Arial" panose="020B0604020202020204" pitchFamily="34" charset="0"/>
              <a:buChar char="•"/>
            </a:pPr>
            <a:r>
              <a:rPr lang="en-GB" sz="1200" dirty="0"/>
              <a:t>15% of respondents in Bury say that someone in their household hasn’t eaten for a whole day due to lack of money for food, compared to the GM average (20%)</a:t>
            </a:r>
            <a:endParaRPr lang="en-GB" sz="1200" dirty="0">
              <a:cs typeface="Arial"/>
            </a:endParaRPr>
          </a:p>
          <a:p>
            <a:pPr marL="0" indent="0" algn="just">
              <a:lnSpc>
                <a:spcPct val="100000"/>
              </a:lnSpc>
              <a:spcBef>
                <a:spcPts val="0"/>
              </a:spcBef>
              <a:spcAft>
                <a:spcPts val="200"/>
              </a:spcAft>
              <a:buNone/>
            </a:pPr>
            <a:endParaRPr lang="en-GB" sz="1200" dirty="0"/>
          </a:p>
          <a:p>
            <a:pPr marL="0" indent="0" algn="just">
              <a:lnSpc>
                <a:spcPct val="100000"/>
              </a:lnSpc>
              <a:spcBef>
                <a:spcPts val="0"/>
              </a:spcBef>
              <a:spcAft>
                <a:spcPts val="200"/>
              </a:spcAft>
              <a:buNone/>
            </a:pPr>
            <a:r>
              <a:rPr lang="en-GB" sz="1200" b="1" dirty="0"/>
              <a:t>Wellbeing:</a:t>
            </a:r>
            <a:endParaRPr lang="en-GB" sz="1200" b="1" dirty="0">
              <a:cs typeface="Arial"/>
            </a:endParaRPr>
          </a:p>
          <a:p>
            <a:pPr marL="171450" indent="-171450" algn="just">
              <a:lnSpc>
                <a:spcPct val="100000"/>
              </a:lnSpc>
              <a:spcBef>
                <a:spcPts val="0"/>
              </a:spcBef>
              <a:spcAft>
                <a:spcPts val="200"/>
              </a:spcAft>
              <a:buFont typeface="Arial" panose="020B0604020202020204" pitchFamily="34" charset="0"/>
              <a:buChar char="•"/>
            </a:pPr>
            <a:r>
              <a:rPr lang="en-GB" sz="1200" dirty="0"/>
              <a:t>18% of Bury respondents are dissatisfied with their life nowadays, in line with the GM average (16%).</a:t>
            </a:r>
            <a:endParaRPr lang="en-GB" sz="1200" dirty="0">
              <a:cs typeface="Arial"/>
            </a:endParaRPr>
          </a:p>
          <a:p>
            <a:pPr marL="171450" indent="-171450" algn="just">
              <a:lnSpc>
                <a:spcPct val="100000"/>
              </a:lnSpc>
              <a:spcBef>
                <a:spcPts val="0"/>
              </a:spcBef>
              <a:spcAft>
                <a:spcPts val="200"/>
              </a:spcAft>
              <a:buFont typeface="Arial" panose="020B0604020202020204" pitchFamily="34" charset="0"/>
              <a:buChar char="•"/>
            </a:pPr>
            <a:r>
              <a:rPr lang="en-GB" sz="1200" dirty="0"/>
              <a:t>Over 4 in 10 (41%) of Bury respondents say that they felt anxious, similar to the GM average (42%)</a:t>
            </a:r>
            <a:endParaRPr lang="en-GB" sz="1200" dirty="0">
              <a:cs typeface="Arial"/>
            </a:endParaRPr>
          </a:p>
          <a:p>
            <a:pPr marL="171450" indent="-171450" algn="just">
              <a:lnSpc>
                <a:spcPct val="100000"/>
              </a:lnSpc>
              <a:spcBef>
                <a:spcPts val="0"/>
              </a:spcBef>
              <a:spcAft>
                <a:spcPts val="200"/>
              </a:spcAft>
              <a:buFont typeface="Arial" panose="020B0604020202020204" pitchFamily="34" charset="0"/>
              <a:buChar char="•"/>
            </a:pPr>
            <a:r>
              <a:rPr lang="en-GB" sz="1200" dirty="0"/>
              <a:t>18% of Bury respondents do not feel that things in their life are worthwhile, compared to the GM average (13%).</a:t>
            </a:r>
            <a:endParaRPr lang="en-GB" sz="1200" dirty="0">
              <a:cs typeface="Arial"/>
            </a:endParaRPr>
          </a:p>
          <a:p>
            <a:pPr marL="171450" indent="-171450" algn="just">
              <a:lnSpc>
                <a:spcPct val="100000"/>
              </a:lnSpc>
              <a:spcBef>
                <a:spcPts val="0"/>
              </a:spcBef>
              <a:spcAft>
                <a:spcPts val="200"/>
              </a:spcAft>
              <a:buFont typeface="Arial" panose="020B0604020202020204" pitchFamily="34" charset="0"/>
              <a:buChar char="•"/>
            </a:pPr>
            <a:r>
              <a:rPr lang="en-GB" sz="1200" dirty="0"/>
              <a:t>19% of Bury respondents report feeling ‘not at all happy’, in line with the GM average (17%)</a:t>
            </a:r>
            <a:endParaRPr lang="en-GB" sz="1200" dirty="0">
              <a:cs typeface="Arial"/>
            </a:endParaRPr>
          </a:p>
          <a:p>
            <a:pPr marL="0" indent="0" algn="just">
              <a:lnSpc>
                <a:spcPct val="100000"/>
              </a:lnSpc>
              <a:spcBef>
                <a:spcPts val="0"/>
              </a:spcBef>
              <a:spcAft>
                <a:spcPts val="200"/>
              </a:spcAft>
              <a:buNone/>
            </a:pPr>
            <a:endParaRPr lang="en-GB" sz="1200" b="1" dirty="0"/>
          </a:p>
          <a:p>
            <a:pPr algn="just">
              <a:lnSpc>
                <a:spcPct val="100000"/>
              </a:lnSpc>
              <a:spcBef>
                <a:spcPts val="0"/>
              </a:spcBef>
              <a:spcAft>
                <a:spcPts val="200"/>
              </a:spcAft>
            </a:pPr>
            <a:r>
              <a:rPr lang="en-GB" sz="1200" b="1" dirty="0"/>
              <a:t>Digital Inclusion: </a:t>
            </a:r>
            <a:endParaRPr lang="en-GB" sz="1200" b="1" dirty="0">
              <a:cs typeface="Arial"/>
            </a:endParaRPr>
          </a:p>
          <a:p>
            <a:pPr marL="171450" indent="-171450" algn="just">
              <a:lnSpc>
                <a:spcPct val="100000"/>
              </a:lnSpc>
              <a:spcBef>
                <a:spcPts val="0"/>
              </a:spcBef>
              <a:spcAft>
                <a:spcPts val="200"/>
              </a:spcAft>
              <a:buFont typeface="Arial" panose="020B0604020202020204" pitchFamily="34" charset="0"/>
              <a:buChar char="•"/>
            </a:pPr>
            <a:r>
              <a:rPr lang="en-GB" sz="1200" dirty="0"/>
              <a:t>37% of Bury respondents have experienced some form of digital exclusion, compared to the GM average (36%)</a:t>
            </a:r>
            <a:endParaRPr lang="en-GB" sz="1200" dirty="0">
              <a:cs typeface="Arial"/>
            </a:endParaRPr>
          </a:p>
          <a:p>
            <a:pPr marL="171450" indent="-171450" algn="just">
              <a:lnSpc>
                <a:spcPct val="100000"/>
              </a:lnSpc>
              <a:spcBef>
                <a:spcPts val="0"/>
              </a:spcBef>
              <a:spcAft>
                <a:spcPts val="200"/>
              </a:spcAft>
              <a:buFont typeface="Arial" panose="020B0604020202020204" pitchFamily="34" charset="0"/>
              <a:buChar char="•"/>
            </a:pPr>
            <a:r>
              <a:rPr lang="en-GB" sz="1200" dirty="0"/>
              <a:t>16% of respondents in Bury are not confident, or live with someone who is not confident in using digital services online, the same as the GM average (16%)</a:t>
            </a:r>
            <a:endParaRPr lang="en-GB" sz="1100" b="1" dirty="0"/>
          </a:p>
        </p:txBody>
      </p:sp>
      <p:sp>
        <p:nvSpPr>
          <p:cNvPr id="6" name="Slide Number Placeholder 4">
            <a:extLst>
              <a:ext uri="{FF2B5EF4-FFF2-40B4-BE49-F238E27FC236}">
                <a16:creationId xmlns:a16="http://schemas.microsoft.com/office/drawing/2014/main" id="{6951A96D-E69B-47FB-8BA0-9F7EA5D27EDF}"/>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91</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03705488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B3D0A8B9-C5A0-4A2A-87D4-2A257AA1A209}"/>
              </a:ext>
            </a:extLst>
          </p:cNvPr>
          <p:cNvSpPr>
            <a:spLocks noGrp="1"/>
          </p:cNvSpPr>
          <p:nvPr>
            <p:ph type="title"/>
          </p:nvPr>
        </p:nvSpPr>
        <p:spPr>
          <a:xfrm>
            <a:off x="508979" y="249274"/>
            <a:ext cx="10515600" cy="586800"/>
          </a:xfrm>
        </p:spPr>
        <p:txBody>
          <a:bodyPr vert="horz" lIns="91440" tIns="45720" rIns="91440" bIns="45720" rtlCol="0" anchor="ctr">
            <a:noAutofit/>
          </a:bodyPr>
          <a:lstStyle/>
          <a:p>
            <a:r>
              <a:rPr lang="en-GB" sz="1800" b="1" dirty="0"/>
              <a:t>Manchester</a:t>
            </a:r>
          </a:p>
        </p:txBody>
      </p:sp>
      <p:sp>
        <p:nvSpPr>
          <p:cNvPr id="34" name="Content Placeholder 33">
            <a:extLst>
              <a:ext uri="{FF2B5EF4-FFF2-40B4-BE49-F238E27FC236}">
                <a16:creationId xmlns:a16="http://schemas.microsoft.com/office/drawing/2014/main" id="{602761E3-47A4-467C-9BCF-2F8D7DA46A04}"/>
              </a:ext>
            </a:extLst>
          </p:cNvPr>
          <p:cNvSpPr>
            <a:spLocks noGrp="1"/>
          </p:cNvSpPr>
          <p:nvPr>
            <p:ph type="body" sz="quarter" idx="11"/>
          </p:nvPr>
        </p:nvSpPr>
        <p:spPr>
          <a:xfrm>
            <a:off x="536400" y="813600"/>
            <a:ext cx="11017826" cy="4781886"/>
          </a:xfrm>
        </p:spPr>
        <p:txBody>
          <a:bodyPr vert="horz" wrap="square" lIns="0" tIns="0" rIns="0" bIns="46800" rtlCol="0" anchor="t">
            <a:spAutoFit/>
          </a:bodyPr>
          <a:lstStyle/>
          <a:p>
            <a:pPr marL="0" indent="0" algn="just">
              <a:lnSpc>
                <a:spcPct val="100000"/>
              </a:lnSpc>
              <a:spcBef>
                <a:spcPts val="0"/>
              </a:spcBef>
              <a:spcAft>
                <a:spcPts val="200"/>
              </a:spcAft>
              <a:buNone/>
            </a:pPr>
            <a:r>
              <a:rPr lang="en-GB" sz="1200" b="1" dirty="0"/>
              <a:t>Cost of Living:</a:t>
            </a:r>
          </a:p>
          <a:p>
            <a:pPr marL="171450" indent="-171450" algn="just">
              <a:lnSpc>
                <a:spcPct val="100000"/>
              </a:lnSpc>
              <a:spcBef>
                <a:spcPts val="0"/>
              </a:spcBef>
              <a:spcAft>
                <a:spcPts val="200"/>
              </a:spcAft>
              <a:buFont typeface="Arial" panose="020B0604020202020204" pitchFamily="34" charset="0"/>
              <a:buChar char="•"/>
            </a:pPr>
            <a:r>
              <a:rPr lang="en-GB" sz="1200" dirty="0"/>
              <a:t>81% of Manchester respondents are ‘very’ or ‘somewhat’ worried about the rising costs of living, significantly higher than the GM average (76%)</a:t>
            </a:r>
            <a:endParaRPr lang="en-GB" sz="1200" dirty="0">
              <a:cs typeface="Arial"/>
            </a:endParaRPr>
          </a:p>
          <a:p>
            <a:pPr marL="171450" indent="-171450" algn="just">
              <a:lnSpc>
                <a:spcPct val="100000"/>
              </a:lnSpc>
              <a:spcBef>
                <a:spcPts val="0"/>
              </a:spcBef>
              <a:spcAft>
                <a:spcPts val="200"/>
              </a:spcAft>
              <a:buFont typeface="Arial" panose="020B0604020202020204" pitchFamily="34" charset="0"/>
              <a:buChar char="•"/>
            </a:pPr>
            <a:r>
              <a:rPr lang="en-GB" sz="1200" dirty="0"/>
              <a:t>80% of Manchester respondents say that their cost of living has increased in the last month, the same as the GM average (80%)</a:t>
            </a:r>
            <a:endParaRPr lang="en-GB" sz="1200" dirty="0">
              <a:cs typeface="Arial"/>
            </a:endParaRPr>
          </a:p>
          <a:p>
            <a:pPr marL="171450" indent="-171450" algn="just">
              <a:lnSpc>
                <a:spcPct val="100000"/>
              </a:lnSpc>
              <a:spcBef>
                <a:spcPts val="0"/>
              </a:spcBef>
              <a:spcAft>
                <a:spcPts val="200"/>
              </a:spcAft>
              <a:buFont typeface="Arial" panose="020B0604020202020204" pitchFamily="34" charset="0"/>
              <a:buChar char="•"/>
            </a:pPr>
            <a:r>
              <a:rPr lang="en-GB" sz="1200" dirty="0"/>
              <a:t>Around half (48%) of respondents in Manchester say that they will not be able to save any money in the next 12 months, higher than the GM average (45%)</a:t>
            </a:r>
            <a:endParaRPr lang="en-GB" sz="1200" dirty="0">
              <a:cs typeface="Arial"/>
            </a:endParaRPr>
          </a:p>
          <a:p>
            <a:pPr marL="171450" indent="-171450" algn="just">
              <a:lnSpc>
                <a:spcPct val="100000"/>
              </a:lnSpc>
              <a:spcBef>
                <a:spcPts val="0"/>
              </a:spcBef>
              <a:spcAft>
                <a:spcPts val="200"/>
              </a:spcAft>
              <a:buFont typeface="Arial" panose="020B0604020202020204" pitchFamily="34" charset="0"/>
              <a:buChar char="•"/>
            </a:pPr>
            <a:r>
              <a:rPr lang="en-GB" sz="1200" dirty="0"/>
              <a:t>57% of respondents in Manchester say that it is difficult to afford their energy costs, higher than the GM average (53%), with 42% finding it difficult to afford their rent or mortgage costs, again, higher than the GM average (38%)</a:t>
            </a:r>
            <a:endParaRPr lang="en-GB" sz="1200" dirty="0">
              <a:cs typeface="Arial"/>
            </a:endParaRPr>
          </a:p>
          <a:p>
            <a:pPr marL="0" indent="0" algn="just">
              <a:lnSpc>
                <a:spcPct val="100000"/>
              </a:lnSpc>
              <a:spcBef>
                <a:spcPts val="0"/>
              </a:spcBef>
              <a:spcAft>
                <a:spcPts val="200"/>
              </a:spcAft>
              <a:buNone/>
            </a:pPr>
            <a:endParaRPr lang="en-GB" sz="800" b="1" dirty="0"/>
          </a:p>
          <a:p>
            <a:pPr marL="0" indent="0" algn="just">
              <a:lnSpc>
                <a:spcPct val="100000"/>
              </a:lnSpc>
              <a:spcBef>
                <a:spcPts val="0"/>
              </a:spcBef>
              <a:spcAft>
                <a:spcPts val="200"/>
              </a:spcAft>
              <a:buNone/>
            </a:pPr>
            <a:r>
              <a:rPr lang="en-GB" sz="1200" b="1" dirty="0"/>
              <a:t>Food security:</a:t>
            </a:r>
            <a:endParaRPr lang="en-GB" sz="1200" b="1" dirty="0">
              <a:cs typeface="Arial"/>
            </a:endParaRPr>
          </a:p>
          <a:p>
            <a:pPr marL="171450" indent="-171450" algn="just">
              <a:lnSpc>
                <a:spcPct val="100000"/>
              </a:lnSpc>
              <a:spcBef>
                <a:spcPts val="0"/>
              </a:spcBef>
              <a:spcAft>
                <a:spcPts val="200"/>
              </a:spcAft>
              <a:buFont typeface="Arial" panose="020B0604020202020204" pitchFamily="34" charset="0"/>
              <a:buChar char="•"/>
            </a:pPr>
            <a:r>
              <a:rPr lang="en-GB" sz="1200" dirty="0"/>
              <a:t>Nearly 3 in 5 (58%) households of respondents with children in Manchester are food insecure, similar to the GM average (54%)</a:t>
            </a:r>
            <a:endParaRPr lang="en-GB" sz="1200" dirty="0">
              <a:cs typeface="Arial"/>
            </a:endParaRPr>
          </a:p>
          <a:p>
            <a:pPr marL="171450" indent="-171450" algn="just">
              <a:lnSpc>
                <a:spcPct val="100000"/>
              </a:lnSpc>
              <a:spcBef>
                <a:spcPts val="0"/>
              </a:spcBef>
              <a:spcAft>
                <a:spcPts val="200"/>
              </a:spcAft>
              <a:buFont typeface="Arial" panose="020B0604020202020204" pitchFamily="34" charset="0"/>
              <a:buChar char="•"/>
            </a:pPr>
            <a:r>
              <a:rPr lang="en-GB" sz="1200" dirty="0"/>
              <a:t>41% of respondents in Manchester say that someone in their household has cut the size of or skipped meals because there wasn’t enough money for food, higher than the GM average (33%)</a:t>
            </a:r>
            <a:endParaRPr lang="en-GB" sz="1200" dirty="0">
              <a:cs typeface="Arial"/>
            </a:endParaRPr>
          </a:p>
          <a:p>
            <a:pPr marL="171450" indent="-171450" algn="just">
              <a:lnSpc>
                <a:spcPct val="100000"/>
              </a:lnSpc>
              <a:spcBef>
                <a:spcPts val="0"/>
              </a:spcBef>
              <a:spcAft>
                <a:spcPts val="200"/>
              </a:spcAft>
              <a:buFont typeface="Arial" panose="020B0604020202020204" pitchFamily="34" charset="0"/>
              <a:buChar char="•"/>
            </a:pPr>
            <a:r>
              <a:rPr lang="en-GB" sz="1200" dirty="0"/>
              <a:t>26% of Manchester respondents say that someone in their household didn’t eat for a whole day because there wasn’t enough money for food, higher than the GM average (20%)</a:t>
            </a:r>
            <a:endParaRPr lang="en-GB" sz="1200" dirty="0">
              <a:cs typeface="Arial"/>
            </a:endParaRPr>
          </a:p>
          <a:p>
            <a:pPr algn="just">
              <a:lnSpc>
                <a:spcPct val="100000"/>
              </a:lnSpc>
              <a:spcBef>
                <a:spcPts val="0"/>
              </a:spcBef>
              <a:spcAft>
                <a:spcPts val="200"/>
              </a:spcAft>
            </a:pPr>
            <a:endParaRPr lang="en-GB" sz="800" b="1" dirty="0"/>
          </a:p>
          <a:p>
            <a:pPr algn="just">
              <a:lnSpc>
                <a:spcPct val="100000"/>
              </a:lnSpc>
              <a:spcBef>
                <a:spcPts val="0"/>
              </a:spcBef>
              <a:spcAft>
                <a:spcPts val="200"/>
              </a:spcAft>
            </a:pPr>
            <a:r>
              <a:rPr lang="en-GB" sz="1200" b="1" dirty="0"/>
              <a:t>Wellbeing: </a:t>
            </a:r>
            <a:endParaRPr lang="en-GB" sz="1200" b="1" dirty="0">
              <a:cs typeface="Arial"/>
            </a:endParaRPr>
          </a:p>
          <a:p>
            <a:pPr marL="171450" indent="-171450" algn="just">
              <a:lnSpc>
                <a:spcPct val="100000"/>
              </a:lnSpc>
              <a:spcBef>
                <a:spcPts val="0"/>
              </a:spcBef>
              <a:spcAft>
                <a:spcPts val="200"/>
              </a:spcAft>
              <a:buFont typeface="Arial" panose="020B0604020202020204" pitchFamily="34" charset="0"/>
              <a:buChar char="•"/>
            </a:pPr>
            <a:r>
              <a:rPr lang="en-GB" sz="1200" dirty="0"/>
              <a:t>18% of Manchester respondents are dissatisfied with their life nowadays, in line with the GM average (16%).</a:t>
            </a:r>
            <a:endParaRPr lang="en-GB" sz="1200" dirty="0">
              <a:cs typeface="Arial"/>
            </a:endParaRPr>
          </a:p>
          <a:p>
            <a:pPr marL="171450" indent="-171450" algn="just">
              <a:lnSpc>
                <a:spcPct val="100000"/>
              </a:lnSpc>
              <a:spcBef>
                <a:spcPts val="0"/>
              </a:spcBef>
              <a:spcAft>
                <a:spcPts val="200"/>
              </a:spcAft>
              <a:buFont typeface="Arial" panose="020B0604020202020204" pitchFamily="34" charset="0"/>
              <a:buChar char="•"/>
            </a:pPr>
            <a:r>
              <a:rPr lang="en-GB" sz="1200" dirty="0"/>
              <a:t>Over 4 in 10 (45%) say that they felt anxious, similar to the GM average (42%)</a:t>
            </a:r>
            <a:endParaRPr lang="en-GB" sz="1200" dirty="0">
              <a:cs typeface="Arial"/>
            </a:endParaRPr>
          </a:p>
          <a:p>
            <a:pPr marL="171450" indent="-171450" algn="just">
              <a:lnSpc>
                <a:spcPct val="100000"/>
              </a:lnSpc>
              <a:spcBef>
                <a:spcPts val="0"/>
              </a:spcBef>
              <a:spcAft>
                <a:spcPts val="200"/>
              </a:spcAft>
              <a:buFont typeface="Arial" panose="020B0604020202020204" pitchFamily="34" charset="0"/>
              <a:buChar char="•"/>
            </a:pPr>
            <a:r>
              <a:rPr lang="en-GB" sz="1200" dirty="0"/>
              <a:t>19% of Manchester respondents do not feel that things in their life are worthwhile, higher than the GM average (13%).</a:t>
            </a:r>
            <a:endParaRPr lang="en-GB" sz="1200" dirty="0">
              <a:cs typeface="Arial"/>
            </a:endParaRPr>
          </a:p>
          <a:p>
            <a:pPr marL="171450" indent="-171450" algn="just">
              <a:lnSpc>
                <a:spcPct val="100000"/>
              </a:lnSpc>
              <a:spcBef>
                <a:spcPts val="0"/>
              </a:spcBef>
              <a:spcAft>
                <a:spcPts val="200"/>
              </a:spcAft>
              <a:buFont typeface="Arial" panose="020B0604020202020204" pitchFamily="34" charset="0"/>
              <a:buChar char="•"/>
            </a:pPr>
            <a:r>
              <a:rPr lang="en-GB" sz="1200" dirty="0"/>
              <a:t>20% of Manchester respondents report feeling ‘not at all happy’, in line with the GM average (17%)</a:t>
            </a:r>
          </a:p>
          <a:p>
            <a:pPr algn="just">
              <a:lnSpc>
                <a:spcPct val="100000"/>
              </a:lnSpc>
              <a:spcBef>
                <a:spcPts val="0"/>
              </a:spcBef>
              <a:spcAft>
                <a:spcPts val="200"/>
              </a:spcAft>
            </a:pPr>
            <a:endParaRPr lang="en-GB" sz="800" b="1" dirty="0"/>
          </a:p>
          <a:p>
            <a:pPr algn="just">
              <a:lnSpc>
                <a:spcPct val="100000"/>
              </a:lnSpc>
              <a:spcBef>
                <a:spcPts val="0"/>
              </a:spcBef>
              <a:spcAft>
                <a:spcPts val="200"/>
              </a:spcAft>
            </a:pPr>
            <a:r>
              <a:rPr lang="en-GB" sz="1200" b="1" dirty="0"/>
              <a:t>Digital inclusion:</a:t>
            </a:r>
            <a:endParaRPr lang="en-GB" sz="1200" b="1" dirty="0">
              <a:cs typeface="Arial"/>
            </a:endParaRPr>
          </a:p>
          <a:p>
            <a:pPr marL="171450" indent="-171450" algn="just">
              <a:lnSpc>
                <a:spcPct val="100000"/>
              </a:lnSpc>
              <a:spcBef>
                <a:spcPts val="0"/>
              </a:spcBef>
              <a:spcAft>
                <a:spcPts val="200"/>
              </a:spcAft>
              <a:buFont typeface="Arial" panose="020B0604020202020204" pitchFamily="34" charset="0"/>
              <a:buChar char="•"/>
            </a:pPr>
            <a:r>
              <a:rPr lang="en-GB" sz="1200" dirty="0"/>
              <a:t>Over a third (35%) of households in Manchester have experienced some form of digital exclusion, similar to the GM average (36%)</a:t>
            </a:r>
            <a:endParaRPr lang="en-GB" sz="1200" dirty="0">
              <a:cs typeface="Arial"/>
            </a:endParaRPr>
          </a:p>
          <a:p>
            <a:pPr marL="171450" indent="-171450" algn="just">
              <a:lnSpc>
                <a:spcPct val="100000"/>
              </a:lnSpc>
              <a:spcBef>
                <a:spcPts val="0"/>
              </a:spcBef>
              <a:spcAft>
                <a:spcPts val="200"/>
              </a:spcAft>
              <a:buFont typeface="Arial" panose="020B0604020202020204" pitchFamily="34" charset="0"/>
              <a:buChar char="•"/>
            </a:pPr>
            <a:r>
              <a:rPr lang="en-GB" sz="1200" dirty="0"/>
              <a:t>16% of respondents in Manchester are not confident in using digital services online, or live with someone who is not confident compared to the GM average (16%)</a:t>
            </a:r>
            <a:endParaRPr lang="en-GB" sz="1200" dirty="0">
              <a:cs typeface="Arial"/>
            </a:endParaRPr>
          </a:p>
        </p:txBody>
      </p:sp>
      <p:sp>
        <p:nvSpPr>
          <p:cNvPr id="6" name="Slide Number Placeholder 4">
            <a:extLst>
              <a:ext uri="{FF2B5EF4-FFF2-40B4-BE49-F238E27FC236}">
                <a16:creationId xmlns:a16="http://schemas.microsoft.com/office/drawing/2014/main" id="{BFFF8AB4-989A-4103-B534-13816C746F06}"/>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92</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96307811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B3D0A8B9-C5A0-4A2A-87D4-2A257AA1A209}"/>
              </a:ext>
            </a:extLst>
          </p:cNvPr>
          <p:cNvSpPr>
            <a:spLocks noGrp="1"/>
          </p:cNvSpPr>
          <p:nvPr>
            <p:ph type="title"/>
          </p:nvPr>
        </p:nvSpPr>
        <p:spPr>
          <a:xfrm>
            <a:off x="508977" y="211380"/>
            <a:ext cx="10515600" cy="586800"/>
          </a:xfrm>
        </p:spPr>
        <p:txBody>
          <a:bodyPr vert="horz" lIns="91440" tIns="45720" rIns="91440" bIns="45720" rtlCol="0" anchor="ctr">
            <a:noAutofit/>
          </a:bodyPr>
          <a:lstStyle/>
          <a:p>
            <a:r>
              <a:rPr lang="en-GB" sz="1800" b="1"/>
              <a:t>Oldham</a:t>
            </a:r>
          </a:p>
        </p:txBody>
      </p:sp>
      <p:sp>
        <p:nvSpPr>
          <p:cNvPr id="34" name="Content Placeholder 33">
            <a:extLst>
              <a:ext uri="{FF2B5EF4-FFF2-40B4-BE49-F238E27FC236}">
                <a16:creationId xmlns:a16="http://schemas.microsoft.com/office/drawing/2014/main" id="{602761E3-47A4-467C-9BCF-2F8D7DA46A04}"/>
              </a:ext>
            </a:extLst>
          </p:cNvPr>
          <p:cNvSpPr>
            <a:spLocks noGrp="1"/>
          </p:cNvSpPr>
          <p:nvPr>
            <p:ph type="body" sz="quarter" idx="11"/>
          </p:nvPr>
        </p:nvSpPr>
        <p:spPr>
          <a:xfrm>
            <a:off x="536400" y="798180"/>
            <a:ext cx="11017826" cy="4781886"/>
          </a:xfrm>
        </p:spPr>
        <p:txBody>
          <a:bodyPr vert="horz" wrap="square" lIns="0" tIns="0" rIns="0" bIns="46800" rtlCol="0" anchor="t">
            <a:spAutoFit/>
          </a:bodyPr>
          <a:lstStyle/>
          <a:p>
            <a:pPr algn="just">
              <a:lnSpc>
                <a:spcPct val="100000"/>
              </a:lnSpc>
              <a:spcBef>
                <a:spcPts val="0"/>
              </a:spcBef>
              <a:spcAft>
                <a:spcPts val="200"/>
              </a:spcAft>
            </a:pPr>
            <a:r>
              <a:rPr lang="en-GB" sz="1200" b="1" dirty="0"/>
              <a:t>Cost of Living: </a:t>
            </a:r>
          </a:p>
          <a:p>
            <a:pPr marL="171450" indent="-171450" algn="just">
              <a:lnSpc>
                <a:spcPct val="100000"/>
              </a:lnSpc>
              <a:spcBef>
                <a:spcPts val="0"/>
              </a:spcBef>
              <a:spcAft>
                <a:spcPts val="200"/>
              </a:spcAft>
              <a:buFont typeface="Arial" panose="020B0604020202020204" pitchFamily="34" charset="0"/>
              <a:buChar char="•"/>
            </a:pPr>
            <a:r>
              <a:rPr lang="en-GB" sz="1200" dirty="0"/>
              <a:t>Three quarters (74%) of Oldham respondents say they have been ‘very’ or ‘somewhat’ worried about the rising cost of living, compared to the GM average (78%)</a:t>
            </a:r>
            <a:endParaRPr lang="en-GB" sz="1200" dirty="0">
              <a:cs typeface="Arial"/>
            </a:endParaRPr>
          </a:p>
          <a:p>
            <a:pPr marL="171450" indent="-171450" algn="just">
              <a:lnSpc>
                <a:spcPct val="100000"/>
              </a:lnSpc>
              <a:spcBef>
                <a:spcPts val="0"/>
              </a:spcBef>
              <a:spcAft>
                <a:spcPts val="200"/>
              </a:spcAft>
              <a:buFont typeface="Arial" panose="020B0604020202020204" pitchFamily="34" charset="0"/>
              <a:buChar char="•"/>
            </a:pPr>
            <a:r>
              <a:rPr lang="en-GB" sz="1200" dirty="0"/>
              <a:t>75% of respondents in Oldham say that their cost of living has increased, compared to the GM average (76%)</a:t>
            </a:r>
            <a:endParaRPr lang="en-GB" sz="1200" dirty="0">
              <a:cs typeface="Arial"/>
            </a:endParaRPr>
          </a:p>
          <a:p>
            <a:pPr marL="171450" indent="-171450" algn="just">
              <a:lnSpc>
                <a:spcPct val="100000"/>
              </a:lnSpc>
              <a:spcBef>
                <a:spcPts val="0"/>
              </a:spcBef>
              <a:spcAft>
                <a:spcPts val="200"/>
              </a:spcAft>
              <a:buFont typeface="Arial" panose="020B0604020202020204" pitchFamily="34" charset="0"/>
              <a:buChar char="•"/>
            </a:pPr>
            <a:r>
              <a:rPr lang="en-GB" sz="1200" dirty="0"/>
              <a:t>37% of respondents in Oldham say that they will not be able to save any money in the next 12 months, in line with the GM average (37%)</a:t>
            </a:r>
            <a:endParaRPr lang="en-GB" sz="1200" dirty="0">
              <a:cs typeface="Arial"/>
            </a:endParaRPr>
          </a:p>
          <a:p>
            <a:pPr marL="171450" indent="-171450" algn="just">
              <a:lnSpc>
                <a:spcPct val="100000"/>
              </a:lnSpc>
              <a:spcBef>
                <a:spcPts val="0"/>
              </a:spcBef>
              <a:spcAft>
                <a:spcPts val="200"/>
              </a:spcAft>
              <a:buFont typeface="Arial" panose="020B0604020202020204" pitchFamily="34" charset="0"/>
              <a:buChar char="•"/>
            </a:pPr>
            <a:r>
              <a:rPr lang="en-GB" sz="1200" dirty="0"/>
              <a:t>Over half (53%) of respondents in Oldham say that it is difficult to afford their energy costs, compared to the GM average (53%) and 33% say that it is difficult to afford their rent or mortgage, compared to the GM average (38%)</a:t>
            </a:r>
            <a:endParaRPr lang="en-GB" sz="1200" dirty="0">
              <a:cs typeface="Arial"/>
            </a:endParaRPr>
          </a:p>
          <a:p>
            <a:pPr marL="0" indent="0" algn="just">
              <a:lnSpc>
                <a:spcPct val="100000"/>
              </a:lnSpc>
              <a:spcBef>
                <a:spcPts val="0"/>
              </a:spcBef>
              <a:spcAft>
                <a:spcPts val="200"/>
              </a:spcAft>
              <a:buNone/>
            </a:pPr>
            <a:endParaRPr lang="en-GB" sz="800" dirty="0"/>
          </a:p>
          <a:p>
            <a:pPr algn="just">
              <a:lnSpc>
                <a:spcPct val="100000"/>
              </a:lnSpc>
              <a:spcBef>
                <a:spcPts val="0"/>
              </a:spcBef>
              <a:spcAft>
                <a:spcPts val="200"/>
              </a:spcAft>
            </a:pPr>
            <a:r>
              <a:rPr lang="en-GB" sz="1200" b="1" dirty="0"/>
              <a:t>Food security: </a:t>
            </a:r>
            <a:endParaRPr lang="en-GB" sz="1200" dirty="0"/>
          </a:p>
          <a:p>
            <a:pPr marL="171450" indent="-171450" algn="just">
              <a:lnSpc>
                <a:spcPct val="100000"/>
              </a:lnSpc>
              <a:spcBef>
                <a:spcPts val="0"/>
              </a:spcBef>
              <a:spcAft>
                <a:spcPts val="200"/>
              </a:spcAft>
              <a:buFont typeface="Arial" panose="020B0604020202020204" pitchFamily="34" charset="0"/>
              <a:buChar char="•"/>
            </a:pPr>
            <a:r>
              <a:rPr lang="en-GB" sz="1200" dirty="0"/>
              <a:t>49% of Oldham respondents with children live in a food insecure household, compared to the GM average (54%)</a:t>
            </a:r>
            <a:endParaRPr lang="en-GB" sz="1200" dirty="0">
              <a:cs typeface="Arial"/>
            </a:endParaRPr>
          </a:p>
          <a:p>
            <a:pPr marL="171450" indent="-171450" algn="just">
              <a:lnSpc>
                <a:spcPct val="100000"/>
              </a:lnSpc>
              <a:spcBef>
                <a:spcPts val="0"/>
              </a:spcBef>
              <a:spcAft>
                <a:spcPts val="200"/>
              </a:spcAft>
              <a:buFont typeface="Arial" panose="020B0604020202020204" pitchFamily="34" charset="0"/>
              <a:buChar char="•"/>
            </a:pPr>
            <a:r>
              <a:rPr lang="en-GB" sz="1200" dirty="0"/>
              <a:t>A third (33%) of Oldham respondents say that someone in their household has cut the size of or skipped meals because there wasn’t enough money for food, the same as the GM average (33%)</a:t>
            </a:r>
            <a:endParaRPr lang="en-GB" sz="1200" dirty="0">
              <a:cs typeface="Arial"/>
            </a:endParaRPr>
          </a:p>
          <a:p>
            <a:pPr marL="171450" indent="-171450" algn="just">
              <a:lnSpc>
                <a:spcPct val="100000"/>
              </a:lnSpc>
              <a:spcBef>
                <a:spcPts val="0"/>
              </a:spcBef>
              <a:spcAft>
                <a:spcPts val="200"/>
              </a:spcAft>
              <a:buFont typeface="Arial" panose="020B0604020202020204" pitchFamily="34" charset="0"/>
              <a:buChar char="•"/>
            </a:pPr>
            <a:r>
              <a:rPr lang="en-GB" sz="1200" dirty="0"/>
              <a:t>19% of Oldham respondents say that somebody in their household didn’t eat for a whole day because there wasn’t enough money for food, in comparison to the GM average (20%)</a:t>
            </a:r>
            <a:endParaRPr lang="en-GB" sz="1200" dirty="0">
              <a:cs typeface="Arial"/>
            </a:endParaRPr>
          </a:p>
          <a:p>
            <a:pPr marL="0" indent="0" algn="just">
              <a:lnSpc>
                <a:spcPct val="100000"/>
              </a:lnSpc>
              <a:spcBef>
                <a:spcPts val="0"/>
              </a:spcBef>
              <a:spcAft>
                <a:spcPts val="200"/>
              </a:spcAft>
              <a:buNone/>
            </a:pPr>
            <a:endParaRPr lang="en-GB" sz="800" dirty="0"/>
          </a:p>
          <a:p>
            <a:pPr marL="0" indent="0" algn="just">
              <a:lnSpc>
                <a:spcPct val="100000"/>
              </a:lnSpc>
              <a:spcBef>
                <a:spcPts val="0"/>
              </a:spcBef>
              <a:spcAft>
                <a:spcPts val="200"/>
              </a:spcAft>
              <a:buNone/>
            </a:pPr>
            <a:r>
              <a:rPr lang="en-GB" sz="1200" b="1" dirty="0"/>
              <a:t>Wellbeing:</a:t>
            </a:r>
            <a:endParaRPr lang="en-GB" sz="1200" b="1" dirty="0">
              <a:cs typeface="Arial"/>
            </a:endParaRPr>
          </a:p>
          <a:p>
            <a:pPr marL="171450" indent="-171450" algn="just">
              <a:lnSpc>
                <a:spcPct val="100000"/>
              </a:lnSpc>
              <a:spcBef>
                <a:spcPts val="0"/>
              </a:spcBef>
              <a:spcAft>
                <a:spcPts val="200"/>
              </a:spcAft>
              <a:buFont typeface="Arial" panose="020B0604020202020204" pitchFamily="34" charset="0"/>
              <a:buChar char="•"/>
            </a:pPr>
            <a:r>
              <a:rPr lang="en-GB" sz="1200" dirty="0"/>
              <a:t>13% of Oldham respondents are dissatisfied with their life nowadays, compared to the GM average (16%).</a:t>
            </a:r>
            <a:endParaRPr lang="en-GB" sz="1200" dirty="0">
              <a:cs typeface="Arial"/>
            </a:endParaRPr>
          </a:p>
          <a:p>
            <a:pPr marL="171450" indent="-171450" algn="just">
              <a:lnSpc>
                <a:spcPct val="100000"/>
              </a:lnSpc>
              <a:spcBef>
                <a:spcPts val="0"/>
              </a:spcBef>
              <a:spcAft>
                <a:spcPts val="200"/>
              </a:spcAft>
              <a:buFont typeface="Arial" panose="020B0604020202020204" pitchFamily="34" charset="0"/>
              <a:buChar char="•"/>
            </a:pPr>
            <a:r>
              <a:rPr lang="en-GB" sz="1200" dirty="0"/>
              <a:t>4 in 10 (40%) say that they felt anxious, similar to the GM average (42%)</a:t>
            </a:r>
            <a:endParaRPr lang="en-GB" sz="1200" dirty="0">
              <a:cs typeface="Arial"/>
            </a:endParaRPr>
          </a:p>
          <a:p>
            <a:pPr marL="171450" indent="-171450" algn="just">
              <a:lnSpc>
                <a:spcPct val="100000"/>
              </a:lnSpc>
              <a:spcBef>
                <a:spcPts val="0"/>
              </a:spcBef>
              <a:spcAft>
                <a:spcPts val="200"/>
              </a:spcAft>
              <a:buFont typeface="Arial" panose="020B0604020202020204" pitchFamily="34" charset="0"/>
              <a:buChar char="•"/>
            </a:pPr>
            <a:r>
              <a:rPr lang="en-GB" sz="1200" dirty="0"/>
              <a:t>Just over 1 in 10 (12%) Oldham respondents do not feel that things in their life are worthwhile, in line with the GM average (13%).</a:t>
            </a:r>
            <a:endParaRPr lang="en-GB" sz="1200" dirty="0">
              <a:cs typeface="Arial"/>
            </a:endParaRPr>
          </a:p>
          <a:p>
            <a:pPr marL="171450" indent="-171450" algn="just">
              <a:lnSpc>
                <a:spcPct val="100000"/>
              </a:lnSpc>
              <a:spcBef>
                <a:spcPts val="0"/>
              </a:spcBef>
              <a:spcAft>
                <a:spcPts val="200"/>
              </a:spcAft>
              <a:buFont typeface="Arial" panose="020B0604020202020204" pitchFamily="34" charset="0"/>
              <a:buChar char="•"/>
            </a:pPr>
            <a:r>
              <a:rPr lang="en-GB" sz="1200" dirty="0"/>
              <a:t>20% of Oldham respondents report feeling ‘not at all happy’, in line with the GM average (17%)</a:t>
            </a:r>
            <a:endParaRPr lang="en-GB" sz="1200" dirty="0">
              <a:cs typeface="Arial"/>
            </a:endParaRPr>
          </a:p>
          <a:p>
            <a:pPr marL="0" indent="0" algn="just">
              <a:lnSpc>
                <a:spcPct val="100000"/>
              </a:lnSpc>
              <a:spcBef>
                <a:spcPts val="0"/>
              </a:spcBef>
              <a:spcAft>
                <a:spcPts val="200"/>
              </a:spcAft>
              <a:buNone/>
            </a:pPr>
            <a:endParaRPr lang="en-GB" sz="800" b="1" dirty="0"/>
          </a:p>
          <a:p>
            <a:pPr algn="just">
              <a:lnSpc>
                <a:spcPct val="100000"/>
              </a:lnSpc>
              <a:spcBef>
                <a:spcPts val="0"/>
              </a:spcBef>
              <a:spcAft>
                <a:spcPts val="200"/>
              </a:spcAft>
            </a:pPr>
            <a:r>
              <a:rPr lang="en-GB" sz="1200" b="1" dirty="0"/>
              <a:t>Digital inclusion: </a:t>
            </a:r>
            <a:endParaRPr lang="en-GB" sz="1200" dirty="0"/>
          </a:p>
          <a:p>
            <a:pPr marL="171450" indent="-171450" algn="just">
              <a:lnSpc>
                <a:spcPct val="100000"/>
              </a:lnSpc>
              <a:spcBef>
                <a:spcPts val="0"/>
              </a:spcBef>
              <a:spcAft>
                <a:spcPts val="200"/>
              </a:spcAft>
              <a:buFont typeface="Arial" panose="020B0604020202020204" pitchFamily="34" charset="0"/>
              <a:buChar char="•"/>
            </a:pPr>
            <a:r>
              <a:rPr lang="en-GB" sz="1200" dirty="0"/>
              <a:t>41% of Oldham respondents have experienced some form of digital inclusion in their household, compared to the GM average (36%)</a:t>
            </a:r>
            <a:endParaRPr lang="en-GB" sz="1200" dirty="0">
              <a:cs typeface="Arial"/>
            </a:endParaRPr>
          </a:p>
          <a:p>
            <a:pPr marL="171450" indent="-171450" algn="just">
              <a:lnSpc>
                <a:spcPct val="100000"/>
              </a:lnSpc>
              <a:spcBef>
                <a:spcPts val="0"/>
              </a:spcBef>
              <a:spcAft>
                <a:spcPts val="200"/>
              </a:spcAft>
              <a:buFont typeface="Arial" panose="020B0604020202020204" pitchFamily="34" charset="0"/>
              <a:buChar char="•"/>
            </a:pPr>
            <a:r>
              <a:rPr lang="en-GB" sz="1200" dirty="0"/>
              <a:t>19% of respondents in Oldham are not confident, or have somebody in their household who is not confident in using digital services online, compared to the GM average (16%)</a:t>
            </a:r>
          </a:p>
        </p:txBody>
      </p:sp>
      <p:sp>
        <p:nvSpPr>
          <p:cNvPr id="6" name="Slide Number Placeholder 4">
            <a:extLst>
              <a:ext uri="{FF2B5EF4-FFF2-40B4-BE49-F238E27FC236}">
                <a16:creationId xmlns:a16="http://schemas.microsoft.com/office/drawing/2014/main" id="{019FDC09-4923-45EE-96EB-41F82D8380EF}"/>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93</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71486242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B3D0A8B9-C5A0-4A2A-87D4-2A257AA1A209}"/>
              </a:ext>
            </a:extLst>
          </p:cNvPr>
          <p:cNvSpPr>
            <a:spLocks noGrp="1"/>
          </p:cNvSpPr>
          <p:nvPr>
            <p:ph type="title"/>
          </p:nvPr>
        </p:nvSpPr>
        <p:spPr>
          <a:xfrm>
            <a:off x="587087" y="158231"/>
            <a:ext cx="10515600" cy="586800"/>
          </a:xfrm>
        </p:spPr>
        <p:txBody>
          <a:bodyPr vert="horz" lIns="91440" tIns="45720" rIns="91440" bIns="45720" rtlCol="0" anchor="ctr">
            <a:noAutofit/>
          </a:bodyPr>
          <a:lstStyle/>
          <a:p>
            <a:r>
              <a:rPr lang="en-GB" sz="1800" b="1"/>
              <a:t>Rochdale</a:t>
            </a:r>
          </a:p>
        </p:txBody>
      </p:sp>
      <p:sp>
        <p:nvSpPr>
          <p:cNvPr id="34" name="Content Placeholder 33">
            <a:extLst>
              <a:ext uri="{FF2B5EF4-FFF2-40B4-BE49-F238E27FC236}">
                <a16:creationId xmlns:a16="http://schemas.microsoft.com/office/drawing/2014/main" id="{602761E3-47A4-467C-9BCF-2F8D7DA46A04}"/>
              </a:ext>
            </a:extLst>
          </p:cNvPr>
          <p:cNvSpPr>
            <a:spLocks noGrp="1"/>
          </p:cNvSpPr>
          <p:nvPr>
            <p:ph type="body" sz="quarter" idx="11"/>
          </p:nvPr>
        </p:nvSpPr>
        <p:spPr>
          <a:xfrm>
            <a:off x="536400" y="813600"/>
            <a:ext cx="11017826" cy="4438203"/>
          </a:xfrm>
        </p:spPr>
        <p:txBody>
          <a:bodyPr vert="horz" wrap="square" lIns="0" tIns="0" rIns="0" bIns="46800" rtlCol="0" anchor="t">
            <a:spAutoFit/>
          </a:bodyPr>
          <a:lstStyle/>
          <a:p>
            <a:pPr marL="0" indent="0" algn="just">
              <a:lnSpc>
                <a:spcPct val="100000"/>
              </a:lnSpc>
              <a:spcBef>
                <a:spcPts val="0"/>
              </a:spcBef>
              <a:spcAft>
                <a:spcPts val="200"/>
              </a:spcAft>
              <a:buNone/>
            </a:pPr>
            <a:r>
              <a:rPr lang="en-GB" sz="1200" b="1" dirty="0"/>
              <a:t>Cost of Living:</a:t>
            </a:r>
          </a:p>
          <a:p>
            <a:pPr marL="171450" indent="-171450" algn="just">
              <a:lnSpc>
                <a:spcPct val="100000"/>
              </a:lnSpc>
              <a:spcBef>
                <a:spcPts val="0"/>
              </a:spcBef>
              <a:spcAft>
                <a:spcPts val="200"/>
              </a:spcAft>
              <a:buFont typeface="Arial" panose="020B0604020202020204" pitchFamily="34" charset="0"/>
              <a:buChar char="•"/>
            </a:pPr>
            <a:r>
              <a:rPr lang="en-GB" sz="1200" dirty="0"/>
              <a:t>76% of respondents in Rochdale say that they are worried about the rising cost of living, compared to the GM average (76%)</a:t>
            </a:r>
            <a:endParaRPr lang="en-GB" sz="1200" dirty="0">
              <a:cs typeface="Arial"/>
            </a:endParaRPr>
          </a:p>
          <a:p>
            <a:pPr marL="171450" indent="-171450" algn="just">
              <a:lnSpc>
                <a:spcPct val="100000"/>
              </a:lnSpc>
              <a:spcBef>
                <a:spcPts val="0"/>
              </a:spcBef>
              <a:spcAft>
                <a:spcPts val="200"/>
              </a:spcAft>
              <a:buFont typeface="Arial" panose="020B0604020202020204" pitchFamily="34" charset="0"/>
              <a:buChar char="•"/>
            </a:pPr>
            <a:r>
              <a:rPr lang="en-GB" sz="1200" dirty="0"/>
              <a:t>47% of respondents in Rochdale say that they will not be able to save any money in the next 12 months, similar to the GM average (45%)</a:t>
            </a:r>
            <a:endParaRPr lang="en-GB" sz="1200" dirty="0">
              <a:cs typeface="Arial"/>
            </a:endParaRPr>
          </a:p>
          <a:p>
            <a:pPr marL="171450" indent="-171450" algn="just">
              <a:lnSpc>
                <a:spcPct val="100000"/>
              </a:lnSpc>
              <a:spcBef>
                <a:spcPts val="0"/>
              </a:spcBef>
              <a:spcAft>
                <a:spcPts val="200"/>
              </a:spcAft>
              <a:buFont typeface="Arial" panose="020B0604020202020204" pitchFamily="34" charset="0"/>
              <a:buChar char="•"/>
            </a:pPr>
            <a:r>
              <a:rPr lang="en-GB" sz="1200" dirty="0"/>
              <a:t>60% of Rochdale respondents say that it is difficult to afford their energy costs, higher than the GM average (53%)</a:t>
            </a:r>
            <a:endParaRPr lang="en-GB" sz="1200" dirty="0">
              <a:cs typeface="Arial"/>
            </a:endParaRPr>
          </a:p>
          <a:p>
            <a:pPr marL="171450" indent="-171450" algn="just">
              <a:lnSpc>
                <a:spcPct val="100000"/>
              </a:lnSpc>
              <a:spcBef>
                <a:spcPts val="0"/>
              </a:spcBef>
              <a:spcAft>
                <a:spcPts val="200"/>
              </a:spcAft>
              <a:buFont typeface="Arial" panose="020B0604020202020204" pitchFamily="34" charset="0"/>
              <a:buChar char="•"/>
            </a:pPr>
            <a:r>
              <a:rPr lang="en-GB" sz="1200" dirty="0"/>
              <a:t>42% of Rochdale respondents say that it is difficult to afford their rent or mortgage costs, compared to the GM average (38%)</a:t>
            </a:r>
            <a:endParaRPr lang="en-GB" sz="1200" dirty="0">
              <a:cs typeface="Arial"/>
            </a:endParaRPr>
          </a:p>
          <a:p>
            <a:pPr marL="0" indent="0" algn="just">
              <a:lnSpc>
                <a:spcPct val="100000"/>
              </a:lnSpc>
              <a:spcBef>
                <a:spcPts val="0"/>
              </a:spcBef>
              <a:spcAft>
                <a:spcPts val="200"/>
              </a:spcAft>
              <a:buNone/>
            </a:pPr>
            <a:endParaRPr lang="en-GB" sz="800" dirty="0"/>
          </a:p>
          <a:p>
            <a:pPr algn="just">
              <a:lnSpc>
                <a:spcPct val="100000"/>
              </a:lnSpc>
              <a:spcBef>
                <a:spcPts val="0"/>
              </a:spcBef>
              <a:spcAft>
                <a:spcPts val="200"/>
              </a:spcAft>
            </a:pPr>
            <a:r>
              <a:rPr lang="en-GB" sz="1200" b="1" dirty="0"/>
              <a:t>Food security: </a:t>
            </a:r>
          </a:p>
          <a:p>
            <a:pPr marL="171450" indent="-171450" algn="just">
              <a:lnSpc>
                <a:spcPct val="100000"/>
              </a:lnSpc>
              <a:spcBef>
                <a:spcPts val="0"/>
              </a:spcBef>
              <a:spcAft>
                <a:spcPts val="200"/>
              </a:spcAft>
              <a:buFont typeface="Arial" panose="020B0604020202020204" pitchFamily="34" charset="0"/>
              <a:buChar char="•"/>
            </a:pPr>
            <a:r>
              <a:rPr lang="en-GB" sz="1200" dirty="0"/>
              <a:t>67% of Rochdale respondents with children live in a food insecure household, higher than the GM average (54%)</a:t>
            </a:r>
            <a:endParaRPr lang="en-GB" sz="1200" dirty="0">
              <a:cs typeface="Arial"/>
            </a:endParaRPr>
          </a:p>
          <a:p>
            <a:pPr marL="171450" indent="-171450" algn="just">
              <a:lnSpc>
                <a:spcPct val="100000"/>
              </a:lnSpc>
              <a:spcBef>
                <a:spcPts val="0"/>
              </a:spcBef>
              <a:spcAft>
                <a:spcPts val="200"/>
              </a:spcAft>
              <a:buFont typeface="Arial" panose="020B0604020202020204" pitchFamily="34" charset="0"/>
              <a:buChar char="•"/>
            </a:pPr>
            <a:r>
              <a:rPr lang="en-GB" sz="1200" dirty="0"/>
              <a:t>40% of Rochdale respondents have cut the size of or skipped meals because there wasn’t enough money for food, more than the GM average (33%)</a:t>
            </a:r>
            <a:endParaRPr lang="en-GB" sz="1200" dirty="0">
              <a:cs typeface="Arial"/>
            </a:endParaRPr>
          </a:p>
          <a:p>
            <a:pPr marL="171450" indent="-171450" algn="just">
              <a:lnSpc>
                <a:spcPct val="100000"/>
              </a:lnSpc>
              <a:spcBef>
                <a:spcPts val="0"/>
              </a:spcBef>
              <a:spcAft>
                <a:spcPts val="200"/>
              </a:spcAft>
              <a:buFont typeface="Arial" panose="020B0604020202020204" pitchFamily="34" charset="0"/>
              <a:buChar char="•"/>
            </a:pPr>
            <a:r>
              <a:rPr lang="en-GB" sz="1200" dirty="0"/>
              <a:t>27% of Rochdale respondents have not eaten for a whole day because there wasn’t enough money for food, higher than the GM average (20%) </a:t>
            </a:r>
            <a:endParaRPr lang="en-GB" sz="1200" dirty="0">
              <a:cs typeface="Arial"/>
            </a:endParaRPr>
          </a:p>
          <a:p>
            <a:pPr marL="0" indent="0" algn="just">
              <a:lnSpc>
                <a:spcPct val="100000"/>
              </a:lnSpc>
              <a:spcBef>
                <a:spcPts val="0"/>
              </a:spcBef>
              <a:spcAft>
                <a:spcPts val="200"/>
              </a:spcAft>
              <a:buNone/>
            </a:pPr>
            <a:endParaRPr lang="en-GB" sz="800" b="1" dirty="0"/>
          </a:p>
          <a:p>
            <a:pPr marL="0" indent="0" algn="just">
              <a:lnSpc>
                <a:spcPct val="100000"/>
              </a:lnSpc>
              <a:spcBef>
                <a:spcPts val="0"/>
              </a:spcBef>
              <a:spcAft>
                <a:spcPts val="200"/>
              </a:spcAft>
              <a:buNone/>
            </a:pPr>
            <a:r>
              <a:rPr lang="en-GB" sz="1200" b="1" dirty="0"/>
              <a:t>Wellbeing:</a:t>
            </a:r>
            <a:endParaRPr lang="en-GB" sz="1200" b="1" dirty="0">
              <a:cs typeface="Arial"/>
            </a:endParaRPr>
          </a:p>
          <a:p>
            <a:pPr marL="171450" indent="-171450" algn="just">
              <a:lnSpc>
                <a:spcPct val="100000"/>
              </a:lnSpc>
              <a:spcBef>
                <a:spcPts val="0"/>
              </a:spcBef>
              <a:spcAft>
                <a:spcPts val="200"/>
              </a:spcAft>
              <a:buFont typeface="Arial" panose="020B0604020202020204" pitchFamily="34" charset="0"/>
              <a:buChar char="•"/>
            </a:pPr>
            <a:r>
              <a:rPr lang="en-GB" sz="1200" dirty="0"/>
              <a:t>16% of Rochdale respondents are dissatisfied with their life nowadays, in line with the GM average (16%).</a:t>
            </a:r>
            <a:endParaRPr lang="en-GB" sz="1200" dirty="0">
              <a:cs typeface="Arial"/>
            </a:endParaRPr>
          </a:p>
          <a:p>
            <a:pPr marL="171450" indent="-171450" algn="just">
              <a:lnSpc>
                <a:spcPct val="100000"/>
              </a:lnSpc>
              <a:spcBef>
                <a:spcPts val="0"/>
              </a:spcBef>
              <a:spcAft>
                <a:spcPts val="200"/>
              </a:spcAft>
              <a:buFont typeface="Arial" panose="020B0604020202020204" pitchFamily="34" charset="0"/>
              <a:buChar char="•"/>
            </a:pPr>
            <a:r>
              <a:rPr lang="en-GB" sz="1200" dirty="0"/>
              <a:t>48% of Rochdale respondents say that they felt anxious, similar to the GM average (42%)</a:t>
            </a:r>
            <a:endParaRPr lang="en-GB" sz="1200" dirty="0">
              <a:cs typeface="Arial"/>
            </a:endParaRPr>
          </a:p>
          <a:p>
            <a:pPr marL="171450" indent="-171450" algn="just">
              <a:lnSpc>
                <a:spcPct val="100000"/>
              </a:lnSpc>
              <a:spcBef>
                <a:spcPts val="0"/>
              </a:spcBef>
              <a:spcAft>
                <a:spcPts val="200"/>
              </a:spcAft>
              <a:buFont typeface="Arial" panose="020B0604020202020204" pitchFamily="34" charset="0"/>
              <a:buChar char="•"/>
            </a:pPr>
            <a:r>
              <a:rPr lang="en-GB" sz="1200" dirty="0"/>
              <a:t>Just over 1 in 10 (12%) Rochdale respondents do not feel that things in their life are worthwhile, in line with the GM average (13%).</a:t>
            </a:r>
            <a:endParaRPr lang="en-GB" sz="1200" dirty="0">
              <a:cs typeface="Arial"/>
            </a:endParaRPr>
          </a:p>
          <a:p>
            <a:pPr marL="171450" indent="-171450" algn="just">
              <a:lnSpc>
                <a:spcPct val="100000"/>
              </a:lnSpc>
              <a:spcBef>
                <a:spcPts val="0"/>
              </a:spcBef>
              <a:spcAft>
                <a:spcPts val="200"/>
              </a:spcAft>
              <a:buFont typeface="Arial" panose="020B0604020202020204" pitchFamily="34" charset="0"/>
              <a:buChar char="•"/>
            </a:pPr>
            <a:r>
              <a:rPr lang="en-GB" sz="1200" dirty="0"/>
              <a:t>18% of Rochdale respondents report feeling ‘not at all happy’, in line with the GM average (17%)</a:t>
            </a:r>
          </a:p>
          <a:p>
            <a:pPr marL="0" indent="0" algn="just">
              <a:lnSpc>
                <a:spcPct val="100000"/>
              </a:lnSpc>
              <a:spcBef>
                <a:spcPts val="0"/>
              </a:spcBef>
              <a:spcAft>
                <a:spcPts val="200"/>
              </a:spcAft>
              <a:buNone/>
            </a:pPr>
            <a:endParaRPr lang="en-GB" sz="800" b="1" dirty="0"/>
          </a:p>
          <a:p>
            <a:pPr marL="0" indent="0" algn="just">
              <a:lnSpc>
                <a:spcPct val="100000"/>
              </a:lnSpc>
              <a:spcBef>
                <a:spcPts val="0"/>
              </a:spcBef>
              <a:spcAft>
                <a:spcPts val="200"/>
              </a:spcAft>
              <a:buNone/>
            </a:pPr>
            <a:r>
              <a:rPr lang="en-GB" sz="1200" b="1" dirty="0"/>
              <a:t>Digital inclusion:</a:t>
            </a:r>
            <a:endParaRPr lang="en-GB" sz="1200" b="1" dirty="0">
              <a:cs typeface="Arial"/>
            </a:endParaRPr>
          </a:p>
          <a:p>
            <a:pPr marL="171450" indent="-171450" algn="just">
              <a:lnSpc>
                <a:spcPct val="100000"/>
              </a:lnSpc>
              <a:spcBef>
                <a:spcPts val="0"/>
              </a:spcBef>
              <a:spcAft>
                <a:spcPts val="200"/>
              </a:spcAft>
              <a:buFont typeface="Arial" panose="020B0604020202020204" pitchFamily="34" charset="0"/>
              <a:buChar char="•"/>
            </a:pPr>
            <a:r>
              <a:rPr lang="en-GB" sz="1200" dirty="0"/>
              <a:t>43% of respondents in Rochdale have experienced some form of digital exclusion, compared to the GM average (36%)</a:t>
            </a:r>
            <a:endParaRPr lang="en-GB" sz="1200" dirty="0">
              <a:cs typeface="Arial"/>
            </a:endParaRPr>
          </a:p>
          <a:p>
            <a:pPr marL="171450" indent="-171450" algn="just">
              <a:lnSpc>
                <a:spcPct val="100000"/>
              </a:lnSpc>
              <a:spcBef>
                <a:spcPts val="0"/>
              </a:spcBef>
              <a:spcAft>
                <a:spcPts val="200"/>
              </a:spcAft>
              <a:buFont typeface="Arial" panose="020B0604020202020204" pitchFamily="34" charset="0"/>
              <a:buChar char="•"/>
            </a:pPr>
            <a:r>
              <a:rPr lang="en-GB" sz="1200" dirty="0"/>
              <a:t>17% of Rochdale respondents say that they, or someone else in their household, are not confident in using digital services online, similar to the GM average (16%)</a:t>
            </a:r>
          </a:p>
          <a:p>
            <a:pPr marL="0" indent="0" algn="just">
              <a:lnSpc>
                <a:spcPct val="100000"/>
              </a:lnSpc>
              <a:spcBef>
                <a:spcPts val="0"/>
              </a:spcBef>
              <a:spcAft>
                <a:spcPts val="200"/>
              </a:spcAft>
              <a:buNone/>
            </a:pPr>
            <a:endParaRPr lang="en-GB" sz="1200" dirty="0"/>
          </a:p>
        </p:txBody>
      </p:sp>
      <p:sp>
        <p:nvSpPr>
          <p:cNvPr id="6" name="Slide Number Placeholder 4">
            <a:extLst>
              <a:ext uri="{FF2B5EF4-FFF2-40B4-BE49-F238E27FC236}">
                <a16:creationId xmlns:a16="http://schemas.microsoft.com/office/drawing/2014/main" id="{3F937CF1-6327-4FCF-9A39-F3E77667138A}"/>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94</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7798673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B3D0A8B9-C5A0-4A2A-87D4-2A257AA1A209}"/>
              </a:ext>
            </a:extLst>
          </p:cNvPr>
          <p:cNvSpPr>
            <a:spLocks noGrp="1"/>
          </p:cNvSpPr>
          <p:nvPr>
            <p:ph type="title"/>
          </p:nvPr>
        </p:nvSpPr>
        <p:spPr>
          <a:xfrm>
            <a:off x="508978" y="149012"/>
            <a:ext cx="10515600" cy="586800"/>
          </a:xfrm>
        </p:spPr>
        <p:txBody>
          <a:bodyPr vert="horz" lIns="91440" tIns="45720" rIns="91440" bIns="45720" rtlCol="0" anchor="ctr">
            <a:noAutofit/>
          </a:bodyPr>
          <a:lstStyle/>
          <a:p>
            <a:r>
              <a:rPr lang="en-GB" sz="1800" b="1"/>
              <a:t>Salford</a:t>
            </a:r>
          </a:p>
        </p:txBody>
      </p:sp>
      <p:sp>
        <p:nvSpPr>
          <p:cNvPr id="34" name="Content Placeholder 33">
            <a:extLst>
              <a:ext uri="{FF2B5EF4-FFF2-40B4-BE49-F238E27FC236}">
                <a16:creationId xmlns:a16="http://schemas.microsoft.com/office/drawing/2014/main" id="{602761E3-47A4-467C-9BCF-2F8D7DA46A04}"/>
              </a:ext>
            </a:extLst>
          </p:cNvPr>
          <p:cNvSpPr>
            <a:spLocks noGrp="1"/>
          </p:cNvSpPr>
          <p:nvPr>
            <p:ph type="body" sz="quarter" idx="11"/>
          </p:nvPr>
        </p:nvSpPr>
        <p:spPr>
          <a:xfrm>
            <a:off x="536400" y="813600"/>
            <a:ext cx="11017826" cy="4622869"/>
          </a:xfrm>
        </p:spPr>
        <p:txBody>
          <a:bodyPr vert="horz" wrap="square" lIns="0" tIns="0" rIns="0" bIns="46800" rtlCol="0" anchor="t">
            <a:spAutoFit/>
          </a:bodyPr>
          <a:lstStyle/>
          <a:p>
            <a:pPr marL="0" indent="0" algn="just">
              <a:lnSpc>
                <a:spcPct val="100000"/>
              </a:lnSpc>
              <a:spcBef>
                <a:spcPts val="0"/>
              </a:spcBef>
              <a:spcAft>
                <a:spcPts val="200"/>
              </a:spcAft>
              <a:buNone/>
            </a:pPr>
            <a:r>
              <a:rPr lang="en-GB" sz="1200" b="1" dirty="0"/>
              <a:t>Cost of Living:</a:t>
            </a:r>
          </a:p>
          <a:p>
            <a:pPr marL="171450" indent="-171450" algn="just">
              <a:lnSpc>
                <a:spcPct val="100000"/>
              </a:lnSpc>
              <a:spcBef>
                <a:spcPts val="0"/>
              </a:spcBef>
              <a:spcAft>
                <a:spcPts val="200"/>
              </a:spcAft>
              <a:buFont typeface="Arial" panose="020B0604020202020204" pitchFamily="34" charset="0"/>
              <a:buChar char="•"/>
            </a:pPr>
            <a:r>
              <a:rPr lang="en-GB" sz="1200" dirty="0"/>
              <a:t>Around three quarters (73%) of respondents in Salford are ‘very’ or ‘somewhat’ worried about the rising cost of living, similar to the GM average (76%)</a:t>
            </a:r>
            <a:endParaRPr lang="en-GB" sz="1200" dirty="0">
              <a:cs typeface="Arial"/>
            </a:endParaRPr>
          </a:p>
          <a:p>
            <a:pPr marL="171450" indent="-171450" algn="just">
              <a:lnSpc>
                <a:spcPct val="100000"/>
              </a:lnSpc>
              <a:spcBef>
                <a:spcPts val="0"/>
              </a:spcBef>
              <a:spcAft>
                <a:spcPts val="200"/>
              </a:spcAft>
              <a:buFont typeface="Arial" panose="020B0604020202020204" pitchFamily="34" charset="0"/>
              <a:buChar char="•"/>
            </a:pPr>
            <a:r>
              <a:rPr lang="en-GB" sz="1200" dirty="0"/>
              <a:t>76% of respondents in Salford say that their cost of living has increased, lower than the GM average (80%)</a:t>
            </a:r>
            <a:endParaRPr lang="en-GB" sz="1200" dirty="0">
              <a:cs typeface="Arial"/>
            </a:endParaRPr>
          </a:p>
          <a:p>
            <a:pPr marL="171450" indent="-171450" algn="just">
              <a:lnSpc>
                <a:spcPct val="100000"/>
              </a:lnSpc>
              <a:spcBef>
                <a:spcPts val="0"/>
              </a:spcBef>
              <a:spcAft>
                <a:spcPts val="200"/>
              </a:spcAft>
              <a:buFont typeface="Arial" panose="020B0604020202020204" pitchFamily="34" charset="0"/>
              <a:buChar char="•"/>
            </a:pPr>
            <a:r>
              <a:rPr lang="en-GB" sz="1200" dirty="0"/>
              <a:t>41% of respondents in Salford say that they will not be able to save any money in the next 12 months, compared to the GM average (45%)</a:t>
            </a:r>
            <a:endParaRPr lang="en-GB" sz="1200" dirty="0">
              <a:cs typeface="Arial"/>
            </a:endParaRPr>
          </a:p>
          <a:p>
            <a:pPr marL="171450" indent="-171450" algn="just">
              <a:lnSpc>
                <a:spcPct val="100000"/>
              </a:lnSpc>
              <a:spcBef>
                <a:spcPts val="0"/>
              </a:spcBef>
              <a:spcAft>
                <a:spcPts val="200"/>
              </a:spcAft>
              <a:buFont typeface="Arial" panose="020B0604020202020204" pitchFamily="34" charset="0"/>
              <a:buChar char="•"/>
            </a:pPr>
            <a:r>
              <a:rPr lang="en-GB" sz="1200" dirty="0"/>
              <a:t>47% of respondents living in Salford say that it is difficult to afford their energy costs, lower than the GM average (53%)</a:t>
            </a:r>
            <a:endParaRPr lang="en-GB" sz="1200" dirty="0">
              <a:cs typeface="Arial"/>
            </a:endParaRPr>
          </a:p>
          <a:p>
            <a:pPr marL="171450" indent="-171450" algn="just">
              <a:lnSpc>
                <a:spcPct val="100000"/>
              </a:lnSpc>
              <a:spcBef>
                <a:spcPts val="0"/>
              </a:spcBef>
              <a:spcAft>
                <a:spcPts val="200"/>
              </a:spcAft>
              <a:buFont typeface="Arial" panose="020B0604020202020204" pitchFamily="34" charset="0"/>
              <a:buChar char="•"/>
            </a:pPr>
            <a:r>
              <a:rPr lang="en-GB" sz="1200" dirty="0"/>
              <a:t>36% of respondents in Salford say that it is difficult to afford their rent or mortgage costs, compared to the GM average (38%)</a:t>
            </a:r>
            <a:endParaRPr lang="en-GB" sz="1200" dirty="0">
              <a:cs typeface="Arial"/>
            </a:endParaRPr>
          </a:p>
          <a:p>
            <a:pPr marL="0" indent="0" algn="just">
              <a:lnSpc>
                <a:spcPct val="100000"/>
              </a:lnSpc>
              <a:spcBef>
                <a:spcPts val="0"/>
              </a:spcBef>
              <a:spcAft>
                <a:spcPts val="200"/>
              </a:spcAft>
              <a:buNone/>
            </a:pPr>
            <a:endParaRPr lang="en-GB" sz="800" dirty="0"/>
          </a:p>
          <a:p>
            <a:pPr algn="just">
              <a:lnSpc>
                <a:spcPct val="100000"/>
              </a:lnSpc>
              <a:spcBef>
                <a:spcPts val="0"/>
              </a:spcBef>
              <a:spcAft>
                <a:spcPts val="200"/>
              </a:spcAft>
            </a:pPr>
            <a:r>
              <a:rPr lang="en-GB" sz="1200" b="1" dirty="0"/>
              <a:t>Food security: </a:t>
            </a:r>
          </a:p>
          <a:p>
            <a:pPr marL="171450" indent="-171450" algn="just">
              <a:lnSpc>
                <a:spcPct val="100000"/>
              </a:lnSpc>
              <a:spcBef>
                <a:spcPts val="0"/>
              </a:spcBef>
              <a:spcAft>
                <a:spcPts val="200"/>
              </a:spcAft>
              <a:buFont typeface="Arial" panose="020B0604020202020204" pitchFamily="34" charset="0"/>
              <a:buChar char="•"/>
            </a:pPr>
            <a:r>
              <a:rPr lang="en-GB" sz="1200" dirty="0"/>
              <a:t>Over half (55%) of respondents in Salford with children live in a food insecure household, similar to the GM average (54%)</a:t>
            </a:r>
            <a:endParaRPr lang="en-GB" sz="1200" dirty="0">
              <a:cs typeface="Arial"/>
            </a:endParaRPr>
          </a:p>
          <a:p>
            <a:pPr marL="171450" indent="-171450" algn="just">
              <a:lnSpc>
                <a:spcPct val="100000"/>
              </a:lnSpc>
              <a:spcBef>
                <a:spcPts val="0"/>
              </a:spcBef>
              <a:spcAft>
                <a:spcPts val="200"/>
              </a:spcAft>
              <a:buFont typeface="Arial" panose="020B0604020202020204" pitchFamily="34" charset="0"/>
              <a:buChar char="•"/>
            </a:pPr>
            <a:r>
              <a:rPr lang="en-GB" sz="1200" dirty="0"/>
              <a:t>36% of respondents in Salford say that someone in their household has cut the size of or skipped meals because there wasn’t enough money for food, the same as the GM average (33%)</a:t>
            </a:r>
            <a:endParaRPr lang="en-GB" sz="1200" dirty="0">
              <a:cs typeface="Arial"/>
            </a:endParaRPr>
          </a:p>
          <a:p>
            <a:pPr marL="171450" indent="-171450" algn="just">
              <a:lnSpc>
                <a:spcPct val="100000"/>
              </a:lnSpc>
              <a:spcBef>
                <a:spcPts val="0"/>
              </a:spcBef>
              <a:spcAft>
                <a:spcPts val="200"/>
              </a:spcAft>
              <a:buFont typeface="Arial" panose="020B0604020202020204" pitchFamily="34" charset="0"/>
              <a:buChar char="•"/>
            </a:pPr>
            <a:r>
              <a:rPr lang="en-GB" sz="1200" dirty="0"/>
              <a:t>25% of respondents in Salford say that someone in their household hasn’t eaten for a whole day due to lack of money for food, higher than the GM average (20%)</a:t>
            </a:r>
            <a:endParaRPr lang="en-GB" sz="1200" dirty="0">
              <a:cs typeface="Arial"/>
            </a:endParaRPr>
          </a:p>
          <a:p>
            <a:pPr marL="0" indent="0" algn="just">
              <a:lnSpc>
                <a:spcPct val="100000"/>
              </a:lnSpc>
              <a:spcBef>
                <a:spcPts val="0"/>
              </a:spcBef>
              <a:spcAft>
                <a:spcPts val="200"/>
              </a:spcAft>
              <a:buNone/>
            </a:pPr>
            <a:endParaRPr lang="en-GB" sz="800" dirty="0"/>
          </a:p>
          <a:p>
            <a:pPr algn="just">
              <a:lnSpc>
                <a:spcPct val="100000"/>
              </a:lnSpc>
              <a:spcBef>
                <a:spcPts val="0"/>
              </a:spcBef>
              <a:spcAft>
                <a:spcPts val="200"/>
              </a:spcAft>
            </a:pPr>
            <a:r>
              <a:rPr lang="en-GB" sz="1200" b="1" dirty="0"/>
              <a:t>Wellbeing: </a:t>
            </a:r>
            <a:endParaRPr lang="en-GB" sz="1200" b="1" dirty="0">
              <a:cs typeface="Arial"/>
            </a:endParaRPr>
          </a:p>
          <a:p>
            <a:pPr marL="171450" indent="-171450" algn="just">
              <a:lnSpc>
                <a:spcPct val="100000"/>
              </a:lnSpc>
              <a:spcBef>
                <a:spcPts val="0"/>
              </a:spcBef>
              <a:spcAft>
                <a:spcPts val="200"/>
              </a:spcAft>
              <a:buFont typeface="Arial" panose="020B0604020202020204" pitchFamily="34" charset="0"/>
              <a:buChar char="•"/>
            </a:pPr>
            <a:r>
              <a:rPr lang="en-GB" sz="1200" dirty="0"/>
              <a:t>15% of respondents are dissatisfied with their life nowadays, in line with the GM average (16%).</a:t>
            </a:r>
            <a:endParaRPr lang="en-GB" sz="1200" dirty="0">
              <a:cs typeface="Arial"/>
            </a:endParaRPr>
          </a:p>
          <a:p>
            <a:pPr marL="171450" indent="-171450" algn="just">
              <a:lnSpc>
                <a:spcPct val="100000"/>
              </a:lnSpc>
              <a:spcBef>
                <a:spcPts val="0"/>
              </a:spcBef>
              <a:spcAft>
                <a:spcPts val="200"/>
              </a:spcAft>
              <a:buFont typeface="Arial" panose="020B0604020202020204" pitchFamily="34" charset="0"/>
              <a:buChar char="•"/>
            </a:pPr>
            <a:r>
              <a:rPr lang="en-GB" sz="1200" dirty="0"/>
              <a:t>Over 4 in 10 (45%) of Salford respondents say that they felt anxious, similar to the GM average (42%)</a:t>
            </a:r>
            <a:endParaRPr lang="en-GB" sz="1200" dirty="0">
              <a:cs typeface="Arial"/>
            </a:endParaRPr>
          </a:p>
          <a:p>
            <a:pPr marL="171450" indent="-171450" algn="just">
              <a:lnSpc>
                <a:spcPct val="100000"/>
              </a:lnSpc>
              <a:spcBef>
                <a:spcPts val="0"/>
              </a:spcBef>
              <a:spcAft>
                <a:spcPts val="200"/>
              </a:spcAft>
              <a:buFont typeface="Arial" panose="020B0604020202020204" pitchFamily="34" charset="0"/>
              <a:buChar char="•"/>
            </a:pPr>
            <a:r>
              <a:rPr lang="en-GB" sz="1200" dirty="0"/>
              <a:t>Just over 1 in 10 (12%) Salford respondents do not feel that things in their life are worthwhile, in line with the GM average (13%).</a:t>
            </a:r>
            <a:endParaRPr lang="en-GB" sz="1200" dirty="0">
              <a:cs typeface="Arial"/>
            </a:endParaRPr>
          </a:p>
          <a:p>
            <a:pPr marL="171450" indent="-171450" algn="just">
              <a:lnSpc>
                <a:spcPct val="100000"/>
              </a:lnSpc>
              <a:spcBef>
                <a:spcPts val="0"/>
              </a:spcBef>
              <a:spcAft>
                <a:spcPts val="200"/>
              </a:spcAft>
              <a:buFont typeface="Arial" panose="020B0604020202020204" pitchFamily="34" charset="0"/>
              <a:buChar char="•"/>
            </a:pPr>
            <a:r>
              <a:rPr lang="en-GB" sz="1200" dirty="0"/>
              <a:t>15% of Salford respondents report feeling ‘not at all happy’, in line with the GM average (17%)</a:t>
            </a:r>
          </a:p>
          <a:p>
            <a:pPr marL="0" indent="0" algn="just">
              <a:lnSpc>
                <a:spcPct val="100000"/>
              </a:lnSpc>
              <a:spcBef>
                <a:spcPts val="0"/>
              </a:spcBef>
              <a:spcAft>
                <a:spcPts val="200"/>
              </a:spcAft>
              <a:buNone/>
            </a:pPr>
            <a:endParaRPr lang="en-GB" sz="800" b="1" dirty="0"/>
          </a:p>
          <a:p>
            <a:pPr marL="0" indent="0" algn="just">
              <a:lnSpc>
                <a:spcPct val="100000"/>
              </a:lnSpc>
              <a:spcBef>
                <a:spcPts val="0"/>
              </a:spcBef>
              <a:spcAft>
                <a:spcPts val="200"/>
              </a:spcAft>
              <a:buNone/>
            </a:pPr>
            <a:r>
              <a:rPr lang="en-GB" sz="1200" b="1" dirty="0"/>
              <a:t>Digital inclusion:</a:t>
            </a:r>
            <a:endParaRPr lang="en-GB" sz="1200" b="1" dirty="0">
              <a:cs typeface="Arial"/>
            </a:endParaRPr>
          </a:p>
          <a:p>
            <a:pPr marL="171450" indent="-171450" algn="just">
              <a:lnSpc>
                <a:spcPct val="100000"/>
              </a:lnSpc>
              <a:spcBef>
                <a:spcPts val="0"/>
              </a:spcBef>
              <a:spcAft>
                <a:spcPts val="200"/>
              </a:spcAft>
              <a:buFont typeface="Arial" panose="020B0604020202020204" pitchFamily="34" charset="0"/>
              <a:buChar char="•"/>
            </a:pPr>
            <a:r>
              <a:rPr lang="en-GB" sz="1200" dirty="0"/>
              <a:t>29% of respondents in Salford have had someone in their household experience some form of digital exclusion, compared to the GM average (36%)</a:t>
            </a:r>
            <a:endParaRPr lang="en-GB" sz="1200" dirty="0">
              <a:cs typeface="Arial"/>
            </a:endParaRPr>
          </a:p>
          <a:p>
            <a:pPr marL="171450" indent="-171450" algn="just">
              <a:lnSpc>
                <a:spcPct val="100000"/>
              </a:lnSpc>
              <a:spcBef>
                <a:spcPts val="0"/>
              </a:spcBef>
              <a:spcAft>
                <a:spcPts val="200"/>
              </a:spcAft>
              <a:buFont typeface="Arial" panose="020B0604020202020204" pitchFamily="34" charset="0"/>
              <a:buChar char="•"/>
            </a:pPr>
            <a:r>
              <a:rPr lang="en-GB" sz="1200" dirty="0"/>
              <a:t>4% of respondents in Salford are not confident, or live with someone who is not confident in using digital services online, lower than the GM average (16%)</a:t>
            </a:r>
          </a:p>
        </p:txBody>
      </p:sp>
      <p:sp>
        <p:nvSpPr>
          <p:cNvPr id="6" name="Slide Number Placeholder 4">
            <a:extLst>
              <a:ext uri="{FF2B5EF4-FFF2-40B4-BE49-F238E27FC236}">
                <a16:creationId xmlns:a16="http://schemas.microsoft.com/office/drawing/2014/main" id="{F172D933-C283-4B81-A339-0B541A36F50F}"/>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95</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24795963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B3D0A8B9-C5A0-4A2A-87D4-2A257AA1A209}"/>
              </a:ext>
            </a:extLst>
          </p:cNvPr>
          <p:cNvSpPr>
            <a:spLocks noGrp="1"/>
          </p:cNvSpPr>
          <p:nvPr>
            <p:ph type="title"/>
          </p:nvPr>
        </p:nvSpPr>
        <p:spPr>
          <a:xfrm>
            <a:off x="465695" y="111635"/>
            <a:ext cx="10515600" cy="586800"/>
          </a:xfrm>
        </p:spPr>
        <p:txBody>
          <a:bodyPr vert="horz" lIns="91440" tIns="45720" rIns="91440" bIns="45720" rtlCol="0" anchor="ctr">
            <a:noAutofit/>
          </a:bodyPr>
          <a:lstStyle/>
          <a:p>
            <a:r>
              <a:rPr lang="en-GB" sz="1800" b="1"/>
              <a:t>Stockport</a:t>
            </a:r>
          </a:p>
        </p:txBody>
      </p:sp>
      <p:sp>
        <p:nvSpPr>
          <p:cNvPr id="34" name="Content Placeholder 33">
            <a:extLst>
              <a:ext uri="{FF2B5EF4-FFF2-40B4-BE49-F238E27FC236}">
                <a16:creationId xmlns:a16="http://schemas.microsoft.com/office/drawing/2014/main" id="{602761E3-47A4-467C-9BCF-2F8D7DA46A04}"/>
              </a:ext>
            </a:extLst>
          </p:cNvPr>
          <p:cNvSpPr>
            <a:spLocks noGrp="1"/>
          </p:cNvSpPr>
          <p:nvPr>
            <p:ph type="body" sz="quarter" idx="11"/>
          </p:nvPr>
        </p:nvSpPr>
        <p:spPr>
          <a:xfrm>
            <a:off x="536400" y="813600"/>
            <a:ext cx="11017826" cy="4781886"/>
          </a:xfrm>
        </p:spPr>
        <p:txBody>
          <a:bodyPr vert="horz" wrap="square" lIns="0" tIns="0" rIns="0" bIns="46800" rtlCol="0" anchor="t">
            <a:spAutoFit/>
          </a:bodyPr>
          <a:lstStyle/>
          <a:p>
            <a:pPr algn="just">
              <a:lnSpc>
                <a:spcPct val="100000"/>
              </a:lnSpc>
              <a:spcBef>
                <a:spcPts val="0"/>
              </a:spcBef>
              <a:spcAft>
                <a:spcPts val="200"/>
              </a:spcAft>
            </a:pPr>
            <a:r>
              <a:rPr lang="en-GB" sz="1200" b="1" dirty="0"/>
              <a:t>Cost of Living: </a:t>
            </a:r>
          </a:p>
          <a:p>
            <a:pPr marL="171450" indent="-171450" algn="just">
              <a:lnSpc>
                <a:spcPct val="100000"/>
              </a:lnSpc>
              <a:spcBef>
                <a:spcPts val="0"/>
              </a:spcBef>
              <a:spcAft>
                <a:spcPts val="200"/>
              </a:spcAft>
              <a:buFont typeface="Arial" panose="020B0604020202020204" pitchFamily="34" charset="0"/>
              <a:buChar char="•"/>
            </a:pPr>
            <a:r>
              <a:rPr lang="en-GB" sz="1200" dirty="0"/>
              <a:t>76% of respondents in Stockport are either ‘very’ or ‘somewhat’ worried about the rising cost of living, the same as the GM average (76%)</a:t>
            </a:r>
            <a:endParaRPr lang="en-GB" sz="1200" dirty="0">
              <a:cs typeface="Arial"/>
            </a:endParaRPr>
          </a:p>
          <a:p>
            <a:pPr marL="171450" indent="-171450" algn="just">
              <a:lnSpc>
                <a:spcPct val="100000"/>
              </a:lnSpc>
              <a:spcBef>
                <a:spcPts val="0"/>
              </a:spcBef>
              <a:spcAft>
                <a:spcPts val="200"/>
              </a:spcAft>
              <a:buFont typeface="Arial" panose="020B0604020202020204" pitchFamily="34" charset="0"/>
              <a:buChar char="•"/>
            </a:pPr>
            <a:r>
              <a:rPr lang="en-GB" sz="1200" dirty="0"/>
              <a:t>80% of Stockport respondents say that their cost of living has increased, in line with the GM average (80%)</a:t>
            </a:r>
            <a:endParaRPr lang="en-GB" sz="1200" dirty="0">
              <a:cs typeface="Arial"/>
            </a:endParaRPr>
          </a:p>
          <a:p>
            <a:pPr marL="171450" indent="-171450" algn="just">
              <a:lnSpc>
                <a:spcPct val="100000"/>
              </a:lnSpc>
              <a:spcBef>
                <a:spcPts val="0"/>
              </a:spcBef>
              <a:spcAft>
                <a:spcPts val="200"/>
              </a:spcAft>
              <a:buFont typeface="Arial" panose="020B0604020202020204" pitchFamily="34" charset="0"/>
              <a:buChar char="•"/>
            </a:pPr>
            <a:r>
              <a:rPr lang="en-GB" sz="1200" dirty="0"/>
              <a:t>44% of respondents in Stockport say that they will not be able to save any money in the next 12 months, compared to the GM average (45%)</a:t>
            </a:r>
            <a:endParaRPr lang="en-GB" sz="1200" dirty="0">
              <a:cs typeface="Arial"/>
            </a:endParaRPr>
          </a:p>
          <a:p>
            <a:pPr marL="171450" indent="-171450" algn="just">
              <a:lnSpc>
                <a:spcPct val="100000"/>
              </a:lnSpc>
              <a:spcBef>
                <a:spcPts val="0"/>
              </a:spcBef>
              <a:spcAft>
                <a:spcPts val="200"/>
              </a:spcAft>
              <a:buFont typeface="Arial" panose="020B0604020202020204" pitchFamily="34" charset="0"/>
              <a:buChar char="•"/>
            </a:pPr>
            <a:r>
              <a:rPr lang="en-GB" sz="1200" dirty="0"/>
              <a:t>51% of Stockport respondents say that it is difficult to afford their energy costs, similar to the GM average (53%), with 33% saying it is difficult to afford their rent or mortgage costs, compared to the GM average (38%)</a:t>
            </a:r>
            <a:endParaRPr lang="en-GB" sz="1200" dirty="0">
              <a:cs typeface="Arial"/>
            </a:endParaRPr>
          </a:p>
          <a:p>
            <a:pPr marL="0" indent="0" algn="just">
              <a:lnSpc>
                <a:spcPct val="100000"/>
              </a:lnSpc>
              <a:spcBef>
                <a:spcPts val="0"/>
              </a:spcBef>
              <a:spcAft>
                <a:spcPts val="200"/>
              </a:spcAft>
              <a:buNone/>
            </a:pPr>
            <a:endParaRPr lang="en-GB" sz="800" dirty="0"/>
          </a:p>
          <a:p>
            <a:pPr marL="0" indent="0" algn="just">
              <a:lnSpc>
                <a:spcPct val="100000"/>
              </a:lnSpc>
              <a:spcBef>
                <a:spcPts val="0"/>
              </a:spcBef>
              <a:spcAft>
                <a:spcPts val="200"/>
              </a:spcAft>
              <a:buNone/>
            </a:pPr>
            <a:r>
              <a:rPr lang="en-GB" sz="1200" b="1" dirty="0"/>
              <a:t>Food security:</a:t>
            </a:r>
            <a:endParaRPr lang="en-GB" sz="1200" b="1" dirty="0">
              <a:cs typeface="Arial"/>
            </a:endParaRPr>
          </a:p>
          <a:p>
            <a:pPr marL="171450" indent="-171450" algn="just">
              <a:lnSpc>
                <a:spcPct val="100000"/>
              </a:lnSpc>
              <a:spcBef>
                <a:spcPts val="0"/>
              </a:spcBef>
              <a:spcAft>
                <a:spcPts val="200"/>
              </a:spcAft>
              <a:buFont typeface="Arial" panose="020B0604020202020204" pitchFamily="34" charset="0"/>
              <a:buChar char="•"/>
            </a:pPr>
            <a:r>
              <a:rPr lang="en-GB" sz="1200" dirty="0"/>
              <a:t>46% of respondents in Stockport with children live in a food insecure household, lower than the GM average (54%)</a:t>
            </a:r>
            <a:endParaRPr lang="en-GB" sz="1200" dirty="0">
              <a:cs typeface="Arial"/>
            </a:endParaRPr>
          </a:p>
          <a:p>
            <a:pPr marL="171450" indent="-171450" algn="just">
              <a:lnSpc>
                <a:spcPct val="100000"/>
              </a:lnSpc>
              <a:spcBef>
                <a:spcPts val="0"/>
              </a:spcBef>
              <a:spcAft>
                <a:spcPts val="200"/>
              </a:spcAft>
              <a:buFont typeface="Arial" panose="020B0604020202020204" pitchFamily="34" charset="0"/>
              <a:buChar char="•"/>
            </a:pPr>
            <a:r>
              <a:rPr lang="en-GB" sz="1200" dirty="0"/>
              <a:t>25% of respondents in Stockport say that someone in their household has cut the size of or skipped meals because there wasn’t enough money for food, lower than the GM average (33%)</a:t>
            </a:r>
            <a:endParaRPr lang="en-GB" sz="1200" dirty="0">
              <a:cs typeface="Arial"/>
            </a:endParaRPr>
          </a:p>
          <a:p>
            <a:pPr marL="171450" indent="-171450" algn="just">
              <a:lnSpc>
                <a:spcPct val="100000"/>
              </a:lnSpc>
              <a:spcBef>
                <a:spcPts val="0"/>
              </a:spcBef>
              <a:spcAft>
                <a:spcPts val="200"/>
              </a:spcAft>
              <a:buFont typeface="Arial" panose="020B0604020202020204" pitchFamily="34" charset="0"/>
              <a:buChar char="•"/>
            </a:pPr>
            <a:r>
              <a:rPr lang="en-GB" sz="1200" dirty="0"/>
              <a:t>12% of respondents in Stockport say that someone in their household hasn’t eaten for a whole day due to lack of money for food, less than the GM average (20%)</a:t>
            </a:r>
            <a:endParaRPr lang="en-GB" sz="1200" dirty="0">
              <a:cs typeface="Arial"/>
            </a:endParaRPr>
          </a:p>
          <a:p>
            <a:pPr marL="0" indent="0" algn="just">
              <a:lnSpc>
                <a:spcPct val="100000"/>
              </a:lnSpc>
              <a:spcBef>
                <a:spcPts val="0"/>
              </a:spcBef>
              <a:spcAft>
                <a:spcPts val="200"/>
              </a:spcAft>
              <a:buNone/>
            </a:pPr>
            <a:endParaRPr lang="en-GB" sz="800" dirty="0"/>
          </a:p>
          <a:p>
            <a:pPr algn="just">
              <a:lnSpc>
                <a:spcPct val="100000"/>
              </a:lnSpc>
              <a:spcBef>
                <a:spcPts val="0"/>
              </a:spcBef>
              <a:spcAft>
                <a:spcPts val="200"/>
              </a:spcAft>
            </a:pPr>
            <a:r>
              <a:rPr lang="en-GB" sz="1200" b="1" dirty="0"/>
              <a:t>Wellbeing: </a:t>
            </a:r>
            <a:endParaRPr lang="en-GB" sz="1200" b="1" dirty="0">
              <a:cs typeface="Arial"/>
            </a:endParaRPr>
          </a:p>
          <a:p>
            <a:pPr marL="171450" indent="-171450" algn="just">
              <a:lnSpc>
                <a:spcPct val="100000"/>
              </a:lnSpc>
              <a:spcBef>
                <a:spcPts val="0"/>
              </a:spcBef>
              <a:spcAft>
                <a:spcPts val="200"/>
              </a:spcAft>
              <a:buFont typeface="Arial" panose="020B0604020202020204" pitchFamily="34" charset="0"/>
              <a:buChar char="•"/>
            </a:pPr>
            <a:r>
              <a:rPr lang="en-GB" sz="1200" dirty="0"/>
              <a:t>13% of Stockport respondents are dissatisfied with their life nowadays, in line with the GM average (16%).</a:t>
            </a:r>
            <a:endParaRPr lang="en-GB" sz="1200" dirty="0">
              <a:cs typeface="Arial"/>
            </a:endParaRPr>
          </a:p>
          <a:p>
            <a:pPr marL="171450" indent="-171450" algn="just">
              <a:lnSpc>
                <a:spcPct val="100000"/>
              </a:lnSpc>
              <a:spcBef>
                <a:spcPts val="0"/>
              </a:spcBef>
              <a:spcAft>
                <a:spcPts val="200"/>
              </a:spcAft>
              <a:buFont typeface="Arial" panose="020B0604020202020204" pitchFamily="34" charset="0"/>
              <a:buChar char="•"/>
            </a:pPr>
            <a:r>
              <a:rPr lang="en-GB" sz="1200" dirty="0"/>
              <a:t>38% of Stockport respondents say that they felt anxious, lower than the GM average (42%)</a:t>
            </a:r>
            <a:endParaRPr lang="en-GB" sz="1200" dirty="0">
              <a:cs typeface="Arial"/>
            </a:endParaRPr>
          </a:p>
          <a:p>
            <a:pPr marL="171450" indent="-171450" algn="just">
              <a:lnSpc>
                <a:spcPct val="100000"/>
              </a:lnSpc>
              <a:spcBef>
                <a:spcPts val="0"/>
              </a:spcBef>
              <a:spcAft>
                <a:spcPts val="200"/>
              </a:spcAft>
              <a:buFont typeface="Arial" panose="020B0604020202020204" pitchFamily="34" charset="0"/>
              <a:buChar char="•"/>
            </a:pPr>
            <a:r>
              <a:rPr lang="en-GB" sz="1200" dirty="0"/>
              <a:t>Just over 1 in 10 (11%) Stockport respondents do not feel that things in their life are worthwhile, in line with the GM average (13%).</a:t>
            </a:r>
            <a:endParaRPr lang="en-GB" sz="1200" dirty="0">
              <a:cs typeface="Arial"/>
            </a:endParaRPr>
          </a:p>
          <a:p>
            <a:pPr marL="171450" indent="-171450" algn="just">
              <a:lnSpc>
                <a:spcPct val="100000"/>
              </a:lnSpc>
              <a:spcBef>
                <a:spcPts val="0"/>
              </a:spcBef>
              <a:spcAft>
                <a:spcPts val="200"/>
              </a:spcAft>
              <a:buFont typeface="Arial" panose="020B0604020202020204" pitchFamily="34" charset="0"/>
              <a:buChar char="•"/>
            </a:pPr>
            <a:r>
              <a:rPr lang="en-GB" sz="1200" dirty="0"/>
              <a:t>13% of Stockport respondents report feeling ‘not at all happy’, in line with the GM average (17%)</a:t>
            </a:r>
          </a:p>
          <a:p>
            <a:pPr marL="0" indent="0" algn="just">
              <a:lnSpc>
                <a:spcPct val="100000"/>
              </a:lnSpc>
              <a:spcBef>
                <a:spcPts val="0"/>
              </a:spcBef>
              <a:spcAft>
                <a:spcPts val="200"/>
              </a:spcAft>
              <a:buNone/>
            </a:pPr>
            <a:endParaRPr lang="en-GB" sz="800" b="1" dirty="0"/>
          </a:p>
          <a:p>
            <a:pPr marL="0" indent="0" algn="just">
              <a:lnSpc>
                <a:spcPct val="100000"/>
              </a:lnSpc>
              <a:spcBef>
                <a:spcPts val="0"/>
              </a:spcBef>
              <a:spcAft>
                <a:spcPts val="200"/>
              </a:spcAft>
              <a:buNone/>
            </a:pPr>
            <a:r>
              <a:rPr lang="en-GB" sz="1200" b="1" dirty="0"/>
              <a:t>Digital inclusion:</a:t>
            </a:r>
            <a:endParaRPr lang="en-GB" sz="1200" b="1" dirty="0">
              <a:cs typeface="Arial"/>
            </a:endParaRPr>
          </a:p>
          <a:p>
            <a:pPr marL="171450" indent="-171450" algn="just">
              <a:lnSpc>
                <a:spcPct val="100000"/>
              </a:lnSpc>
              <a:spcBef>
                <a:spcPts val="0"/>
              </a:spcBef>
              <a:spcAft>
                <a:spcPts val="200"/>
              </a:spcAft>
              <a:buFont typeface="Arial" panose="020B0604020202020204" pitchFamily="34" charset="0"/>
              <a:buChar char="•"/>
            </a:pPr>
            <a:r>
              <a:rPr lang="en-GB" sz="1200" dirty="0"/>
              <a:t>A quarter (24%) of respondents in Stockport say somebody in their household has experienced some form of digital exclusion, lower than the GM average (36%)</a:t>
            </a:r>
            <a:endParaRPr lang="en-GB" sz="1200" dirty="0">
              <a:cs typeface="Arial"/>
            </a:endParaRPr>
          </a:p>
          <a:p>
            <a:pPr marL="171450" indent="-171450" algn="just">
              <a:lnSpc>
                <a:spcPct val="100000"/>
              </a:lnSpc>
              <a:spcBef>
                <a:spcPts val="0"/>
              </a:spcBef>
              <a:spcAft>
                <a:spcPts val="200"/>
              </a:spcAft>
              <a:buFont typeface="Arial" panose="020B0604020202020204" pitchFamily="34" charset="0"/>
              <a:buChar char="•"/>
            </a:pPr>
            <a:r>
              <a:rPr lang="en-GB" sz="1200" dirty="0"/>
              <a:t>15% of Stockport respondents are not confident, or have someone in their household who is not confident in using digital services online, in line with the GM average (16%)</a:t>
            </a:r>
          </a:p>
        </p:txBody>
      </p:sp>
      <p:sp>
        <p:nvSpPr>
          <p:cNvPr id="6" name="Slide Number Placeholder 4">
            <a:extLst>
              <a:ext uri="{FF2B5EF4-FFF2-40B4-BE49-F238E27FC236}">
                <a16:creationId xmlns:a16="http://schemas.microsoft.com/office/drawing/2014/main" id="{72846CD9-65C1-42C2-A742-03FC2C628E52}"/>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96</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43100209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B3D0A8B9-C5A0-4A2A-87D4-2A257AA1A209}"/>
              </a:ext>
            </a:extLst>
          </p:cNvPr>
          <p:cNvSpPr>
            <a:spLocks noGrp="1"/>
          </p:cNvSpPr>
          <p:nvPr>
            <p:ph type="title"/>
          </p:nvPr>
        </p:nvSpPr>
        <p:spPr>
          <a:xfrm>
            <a:off x="396875" y="162636"/>
            <a:ext cx="10515600" cy="586800"/>
          </a:xfrm>
        </p:spPr>
        <p:txBody>
          <a:bodyPr vert="horz" lIns="91440" tIns="45720" rIns="91440" bIns="45720" rtlCol="0" anchor="ctr">
            <a:noAutofit/>
          </a:bodyPr>
          <a:lstStyle/>
          <a:p>
            <a:r>
              <a:rPr lang="en-GB" sz="1800" b="1"/>
              <a:t>Tameside</a:t>
            </a:r>
          </a:p>
        </p:txBody>
      </p:sp>
      <p:sp>
        <p:nvSpPr>
          <p:cNvPr id="34" name="Content Placeholder 33">
            <a:extLst>
              <a:ext uri="{FF2B5EF4-FFF2-40B4-BE49-F238E27FC236}">
                <a16:creationId xmlns:a16="http://schemas.microsoft.com/office/drawing/2014/main" id="{602761E3-47A4-467C-9BCF-2F8D7DA46A04}"/>
              </a:ext>
            </a:extLst>
          </p:cNvPr>
          <p:cNvSpPr>
            <a:spLocks noGrp="1"/>
          </p:cNvSpPr>
          <p:nvPr>
            <p:ph type="body" sz="quarter" idx="11"/>
          </p:nvPr>
        </p:nvSpPr>
        <p:spPr>
          <a:xfrm>
            <a:off x="536400" y="813600"/>
            <a:ext cx="11017826" cy="4807535"/>
          </a:xfrm>
        </p:spPr>
        <p:txBody>
          <a:bodyPr vert="horz" wrap="square" lIns="0" tIns="0" rIns="0" bIns="46800" rtlCol="0" anchor="t">
            <a:spAutoFit/>
          </a:bodyPr>
          <a:lstStyle/>
          <a:p>
            <a:pPr algn="just">
              <a:lnSpc>
                <a:spcPct val="100000"/>
              </a:lnSpc>
              <a:spcBef>
                <a:spcPts val="0"/>
              </a:spcBef>
              <a:spcAft>
                <a:spcPts val="200"/>
              </a:spcAft>
            </a:pPr>
            <a:r>
              <a:rPr lang="en-GB" sz="1200" b="1" dirty="0"/>
              <a:t>Cost of Living: </a:t>
            </a:r>
          </a:p>
          <a:p>
            <a:pPr marL="171450" indent="-171450" algn="just">
              <a:lnSpc>
                <a:spcPct val="100000"/>
              </a:lnSpc>
              <a:spcBef>
                <a:spcPts val="0"/>
              </a:spcBef>
              <a:spcAft>
                <a:spcPts val="200"/>
              </a:spcAft>
              <a:buFont typeface="Arial" panose="020B0604020202020204" pitchFamily="34" charset="0"/>
              <a:buChar char="•"/>
            </a:pPr>
            <a:r>
              <a:rPr lang="en-GB" sz="1200" dirty="0"/>
              <a:t>77% of respondents in Tameside are ‘very’ or ‘somewhat’ worried about the rising cost of living, in line with the GM average (76%)</a:t>
            </a:r>
            <a:endParaRPr lang="en-GB" sz="1200" dirty="0">
              <a:cs typeface="Arial"/>
            </a:endParaRPr>
          </a:p>
          <a:p>
            <a:pPr marL="171450" indent="-171450" algn="just">
              <a:lnSpc>
                <a:spcPct val="100000"/>
              </a:lnSpc>
              <a:spcBef>
                <a:spcPts val="0"/>
              </a:spcBef>
              <a:spcAft>
                <a:spcPts val="200"/>
              </a:spcAft>
              <a:buFont typeface="Arial" panose="020B0604020202020204" pitchFamily="34" charset="0"/>
              <a:buChar char="•"/>
            </a:pPr>
            <a:r>
              <a:rPr lang="en-GB" sz="1200" dirty="0"/>
              <a:t> 8 in 10 (80%) Tameside respondents say that their cost of living has increased, the same as the GM average (80%)</a:t>
            </a:r>
            <a:endParaRPr lang="en-GB" sz="1200" dirty="0">
              <a:cs typeface="Arial"/>
            </a:endParaRPr>
          </a:p>
          <a:p>
            <a:pPr marL="171450" indent="-171450" algn="just">
              <a:lnSpc>
                <a:spcPct val="100000"/>
              </a:lnSpc>
              <a:spcBef>
                <a:spcPts val="0"/>
              </a:spcBef>
              <a:spcAft>
                <a:spcPts val="200"/>
              </a:spcAft>
              <a:buFont typeface="Arial" panose="020B0604020202020204" pitchFamily="34" charset="0"/>
              <a:buChar char="•"/>
            </a:pPr>
            <a:r>
              <a:rPr lang="en-GB" sz="1200" dirty="0"/>
              <a:t>44% of respondents in Tameside do not think that they will be able to save any money in the next 12 months, compared to the GM average (45%)</a:t>
            </a:r>
            <a:endParaRPr lang="en-GB" sz="1200" dirty="0">
              <a:cs typeface="Arial"/>
            </a:endParaRPr>
          </a:p>
          <a:p>
            <a:pPr marL="171450" indent="-171450" algn="just">
              <a:lnSpc>
                <a:spcPct val="100000"/>
              </a:lnSpc>
              <a:spcBef>
                <a:spcPts val="0"/>
              </a:spcBef>
              <a:spcAft>
                <a:spcPts val="200"/>
              </a:spcAft>
              <a:buFont typeface="Arial" panose="020B0604020202020204" pitchFamily="34" charset="0"/>
              <a:buChar char="•"/>
            </a:pPr>
            <a:r>
              <a:rPr lang="en-GB" sz="1200" dirty="0"/>
              <a:t>Over half of respondents in Tameside say that it is hard to afford their energy costs (56%), the same as the GM average (56%), with over 2 in 5 (44%) saying that it is difficult to afford their rent or mortgage costs, again in line with the GM average (43%)</a:t>
            </a:r>
            <a:endParaRPr lang="en-GB" sz="1200" dirty="0">
              <a:cs typeface="Arial"/>
            </a:endParaRPr>
          </a:p>
          <a:p>
            <a:pPr marL="0" indent="0" algn="just">
              <a:lnSpc>
                <a:spcPct val="100000"/>
              </a:lnSpc>
              <a:spcBef>
                <a:spcPts val="0"/>
              </a:spcBef>
              <a:spcAft>
                <a:spcPts val="200"/>
              </a:spcAft>
              <a:buNone/>
            </a:pPr>
            <a:endParaRPr lang="en-GB" sz="800" dirty="0"/>
          </a:p>
          <a:p>
            <a:pPr algn="just">
              <a:lnSpc>
                <a:spcPct val="100000"/>
              </a:lnSpc>
              <a:spcBef>
                <a:spcPts val="0"/>
              </a:spcBef>
              <a:spcAft>
                <a:spcPts val="200"/>
              </a:spcAft>
            </a:pPr>
            <a:r>
              <a:rPr lang="en-GB" sz="1200" b="1" dirty="0"/>
              <a:t>Food security: </a:t>
            </a:r>
            <a:endParaRPr lang="en-GB" sz="1200" b="1" dirty="0">
              <a:cs typeface="Arial"/>
            </a:endParaRPr>
          </a:p>
          <a:p>
            <a:pPr marL="171450" indent="-171450" algn="just">
              <a:lnSpc>
                <a:spcPct val="100000"/>
              </a:lnSpc>
              <a:spcBef>
                <a:spcPts val="0"/>
              </a:spcBef>
              <a:spcAft>
                <a:spcPts val="200"/>
              </a:spcAft>
              <a:buFont typeface="Arial" panose="020B0604020202020204" pitchFamily="34" charset="0"/>
              <a:buChar char="•"/>
            </a:pPr>
            <a:r>
              <a:rPr lang="en-GB" sz="1200" dirty="0"/>
              <a:t>Two thirds (67%) of respondents in Tameside with children live in a food insecure household, significantly higher than the GM average (54%)</a:t>
            </a:r>
            <a:endParaRPr lang="en-GB" sz="1200" dirty="0">
              <a:cs typeface="Arial"/>
            </a:endParaRPr>
          </a:p>
          <a:p>
            <a:pPr marL="171450" indent="-171450" algn="just">
              <a:lnSpc>
                <a:spcPct val="100000"/>
              </a:lnSpc>
              <a:spcBef>
                <a:spcPts val="0"/>
              </a:spcBef>
              <a:spcAft>
                <a:spcPts val="200"/>
              </a:spcAft>
              <a:buFont typeface="Arial" panose="020B0604020202020204" pitchFamily="34" charset="0"/>
              <a:buChar char="•"/>
            </a:pPr>
            <a:r>
              <a:rPr lang="en-GB" sz="1200" dirty="0"/>
              <a:t>35% of respondents in Tameside say that someone in their household has cut the size of or skipped meals because there wasn’t enough money for food, in line with the GM average (33%)</a:t>
            </a:r>
            <a:endParaRPr lang="en-GB" sz="1200" dirty="0">
              <a:cs typeface="Arial"/>
            </a:endParaRPr>
          </a:p>
          <a:p>
            <a:pPr marL="171450" indent="-171450" algn="just">
              <a:lnSpc>
                <a:spcPct val="100000"/>
              </a:lnSpc>
              <a:spcBef>
                <a:spcPts val="0"/>
              </a:spcBef>
              <a:spcAft>
                <a:spcPts val="200"/>
              </a:spcAft>
              <a:buFont typeface="Arial" panose="020B0604020202020204" pitchFamily="34" charset="0"/>
              <a:buChar char="•"/>
            </a:pPr>
            <a:r>
              <a:rPr lang="en-GB" sz="1200" dirty="0"/>
              <a:t>A quarter (23%) of respondents in Tameside have had someone in their household lose weight because there wasn’t enough money for food, similar to the GM average (22%)</a:t>
            </a:r>
            <a:endParaRPr lang="en-GB" sz="1200" dirty="0">
              <a:cs typeface="Arial"/>
            </a:endParaRPr>
          </a:p>
          <a:p>
            <a:pPr marL="171450" indent="-171450" algn="just">
              <a:lnSpc>
                <a:spcPct val="100000"/>
              </a:lnSpc>
              <a:spcBef>
                <a:spcPts val="0"/>
              </a:spcBef>
              <a:spcAft>
                <a:spcPts val="200"/>
              </a:spcAft>
              <a:buFont typeface="Arial" panose="020B0604020202020204" pitchFamily="34" charset="0"/>
              <a:buChar char="•"/>
            </a:pPr>
            <a:r>
              <a:rPr lang="en-GB" sz="1200" dirty="0"/>
              <a:t>19% of respondents in Tameside say someone in their household hasn’t eaten for a whole day due to lack of money for food, in line with the GM average (20%)</a:t>
            </a:r>
            <a:endParaRPr lang="en-GB" sz="1200" dirty="0">
              <a:cs typeface="Arial"/>
            </a:endParaRPr>
          </a:p>
          <a:p>
            <a:pPr marL="0" indent="0" algn="just">
              <a:lnSpc>
                <a:spcPct val="100000"/>
              </a:lnSpc>
              <a:spcBef>
                <a:spcPts val="0"/>
              </a:spcBef>
              <a:spcAft>
                <a:spcPts val="200"/>
              </a:spcAft>
              <a:buNone/>
            </a:pPr>
            <a:endParaRPr lang="en-GB" sz="800" dirty="0"/>
          </a:p>
          <a:p>
            <a:pPr marL="0" indent="0" algn="just">
              <a:lnSpc>
                <a:spcPct val="100000"/>
              </a:lnSpc>
              <a:spcBef>
                <a:spcPts val="0"/>
              </a:spcBef>
              <a:spcAft>
                <a:spcPts val="200"/>
              </a:spcAft>
              <a:buNone/>
            </a:pPr>
            <a:r>
              <a:rPr lang="en-GB" sz="1200" b="1" dirty="0"/>
              <a:t>Wellbeing:</a:t>
            </a:r>
            <a:endParaRPr lang="en-GB" sz="1200" b="1" dirty="0">
              <a:cs typeface="Arial"/>
            </a:endParaRPr>
          </a:p>
          <a:p>
            <a:pPr marL="171450" indent="-171450" algn="just">
              <a:lnSpc>
                <a:spcPct val="100000"/>
              </a:lnSpc>
              <a:spcBef>
                <a:spcPts val="0"/>
              </a:spcBef>
              <a:spcAft>
                <a:spcPts val="200"/>
              </a:spcAft>
              <a:buFont typeface="Arial" panose="020B0604020202020204" pitchFamily="34" charset="0"/>
              <a:buChar char="•"/>
            </a:pPr>
            <a:r>
              <a:rPr lang="en-GB" sz="1200" dirty="0"/>
              <a:t>16% of Tameside respondents are dissatisfied with their life nowadays, in line with the GM average (16%).</a:t>
            </a:r>
            <a:endParaRPr lang="en-GB" sz="1200" dirty="0">
              <a:cs typeface="Arial"/>
            </a:endParaRPr>
          </a:p>
          <a:p>
            <a:pPr marL="171450" indent="-171450" algn="just">
              <a:lnSpc>
                <a:spcPct val="100000"/>
              </a:lnSpc>
              <a:spcBef>
                <a:spcPts val="0"/>
              </a:spcBef>
              <a:spcAft>
                <a:spcPts val="200"/>
              </a:spcAft>
              <a:buFont typeface="Arial" panose="020B0604020202020204" pitchFamily="34" charset="0"/>
              <a:buChar char="•"/>
            </a:pPr>
            <a:r>
              <a:rPr lang="en-GB" sz="1200" dirty="0"/>
              <a:t>Over 4 in 10 (44%) of Tameside respondents say that they felt anxious, similar to the GM average (42%)</a:t>
            </a:r>
            <a:endParaRPr lang="en-GB" sz="1200" dirty="0">
              <a:cs typeface="Arial"/>
            </a:endParaRPr>
          </a:p>
          <a:p>
            <a:pPr marL="171450" indent="-171450" algn="just">
              <a:lnSpc>
                <a:spcPct val="100000"/>
              </a:lnSpc>
              <a:spcBef>
                <a:spcPts val="0"/>
              </a:spcBef>
              <a:spcAft>
                <a:spcPts val="200"/>
              </a:spcAft>
              <a:buFont typeface="Arial" panose="020B0604020202020204" pitchFamily="34" charset="0"/>
              <a:buChar char="•"/>
            </a:pPr>
            <a:r>
              <a:rPr lang="en-GB" sz="1200" dirty="0"/>
              <a:t>Over 1 in 10 (14%) Tameside respondents do not feel that things in their life are worthwhile, in line with the GM average (13%).</a:t>
            </a:r>
            <a:endParaRPr lang="en-GB" sz="1200" dirty="0">
              <a:cs typeface="Arial"/>
            </a:endParaRPr>
          </a:p>
          <a:p>
            <a:pPr marL="171450" indent="-171450" algn="just">
              <a:lnSpc>
                <a:spcPct val="100000"/>
              </a:lnSpc>
              <a:spcBef>
                <a:spcPts val="0"/>
              </a:spcBef>
              <a:spcAft>
                <a:spcPts val="200"/>
              </a:spcAft>
              <a:buFont typeface="Arial" panose="020B0604020202020204" pitchFamily="34" charset="0"/>
              <a:buChar char="•"/>
            </a:pPr>
            <a:r>
              <a:rPr lang="en-GB" sz="1200" dirty="0"/>
              <a:t>16% of Tameside respondents report feeling ‘not at all happy’, in line with the GM average (17%)</a:t>
            </a:r>
          </a:p>
          <a:p>
            <a:pPr marL="0" indent="0" algn="just">
              <a:lnSpc>
                <a:spcPct val="100000"/>
              </a:lnSpc>
              <a:spcBef>
                <a:spcPts val="0"/>
              </a:spcBef>
              <a:spcAft>
                <a:spcPts val="200"/>
              </a:spcAft>
              <a:buNone/>
            </a:pPr>
            <a:endParaRPr lang="en-GB" sz="800" b="1" dirty="0"/>
          </a:p>
          <a:p>
            <a:pPr marL="0" indent="0" algn="just">
              <a:lnSpc>
                <a:spcPct val="100000"/>
              </a:lnSpc>
              <a:spcBef>
                <a:spcPts val="0"/>
              </a:spcBef>
              <a:spcAft>
                <a:spcPts val="200"/>
              </a:spcAft>
              <a:buNone/>
            </a:pPr>
            <a:r>
              <a:rPr lang="en-GB" sz="1200" b="1" dirty="0"/>
              <a:t>Digital Inclusion:</a:t>
            </a:r>
            <a:endParaRPr lang="en-GB" sz="1200" b="1" dirty="0">
              <a:cs typeface="Arial"/>
            </a:endParaRPr>
          </a:p>
          <a:p>
            <a:pPr marL="171450" indent="-171450" algn="just">
              <a:lnSpc>
                <a:spcPct val="100000"/>
              </a:lnSpc>
              <a:spcBef>
                <a:spcPts val="0"/>
              </a:spcBef>
              <a:spcAft>
                <a:spcPts val="200"/>
              </a:spcAft>
              <a:buFont typeface="Arial" panose="020B0604020202020204" pitchFamily="34" charset="0"/>
              <a:buChar char="•"/>
            </a:pPr>
            <a:r>
              <a:rPr lang="en-GB" sz="1200" dirty="0"/>
              <a:t>3 in 10 (30%) Tameside respondents say that somebody in their household has experienced some form of digital inclusion</a:t>
            </a:r>
            <a:endParaRPr lang="en-GB" sz="1200" dirty="0">
              <a:cs typeface="Arial"/>
            </a:endParaRPr>
          </a:p>
          <a:p>
            <a:pPr marL="171450" indent="-171450" algn="just">
              <a:lnSpc>
                <a:spcPct val="100000"/>
              </a:lnSpc>
              <a:spcBef>
                <a:spcPts val="0"/>
              </a:spcBef>
              <a:spcAft>
                <a:spcPts val="200"/>
              </a:spcAft>
              <a:buFont typeface="Arial" panose="020B0604020202020204" pitchFamily="34" charset="0"/>
              <a:buChar char="•"/>
            </a:pPr>
            <a:r>
              <a:rPr lang="en-GB" sz="1200" dirty="0"/>
              <a:t>13% of respondents in Tameside say they or someone else in their household are not confident using digital services online, compared to the GM average (14%)</a:t>
            </a:r>
          </a:p>
        </p:txBody>
      </p:sp>
      <p:sp>
        <p:nvSpPr>
          <p:cNvPr id="6" name="Slide Number Placeholder 4">
            <a:extLst>
              <a:ext uri="{FF2B5EF4-FFF2-40B4-BE49-F238E27FC236}">
                <a16:creationId xmlns:a16="http://schemas.microsoft.com/office/drawing/2014/main" id="{1A718567-A9A3-49CF-8332-1AB4952D748E}"/>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97</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38586991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B3D0A8B9-C5A0-4A2A-87D4-2A257AA1A209}"/>
              </a:ext>
            </a:extLst>
          </p:cNvPr>
          <p:cNvSpPr>
            <a:spLocks noGrp="1"/>
          </p:cNvSpPr>
          <p:nvPr>
            <p:ph type="title"/>
          </p:nvPr>
        </p:nvSpPr>
        <p:spPr>
          <a:xfrm>
            <a:off x="307987" y="41756"/>
            <a:ext cx="10515600" cy="586800"/>
          </a:xfrm>
        </p:spPr>
        <p:txBody>
          <a:bodyPr vert="horz" lIns="91440" tIns="45720" rIns="91440" bIns="45720" rtlCol="0" anchor="ctr">
            <a:noAutofit/>
          </a:bodyPr>
          <a:lstStyle/>
          <a:p>
            <a:r>
              <a:rPr lang="en-GB" sz="1800" b="1"/>
              <a:t>Trafford</a:t>
            </a:r>
          </a:p>
        </p:txBody>
      </p:sp>
      <p:sp>
        <p:nvSpPr>
          <p:cNvPr id="34" name="Content Placeholder 33">
            <a:extLst>
              <a:ext uri="{FF2B5EF4-FFF2-40B4-BE49-F238E27FC236}">
                <a16:creationId xmlns:a16="http://schemas.microsoft.com/office/drawing/2014/main" id="{602761E3-47A4-467C-9BCF-2F8D7DA46A04}"/>
              </a:ext>
            </a:extLst>
          </p:cNvPr>
          <p:cNvSpPr>
            <a:spLocks noGrp="1"/>
          </p:cNvSpPr>
          <p:nvPr>
            <p:ph type="body" sz="quarter" idx="11"/>
          </p:nvPr>
        </p:nvSpPr>
        <p:spPr>
          <a:xfrm>
            <a:off x="536400" y="813600"/>
            <a:ext cx="11017826" cy="4807535"/>
          </a:xfrm>
        </p:spPr>
        <p:txBody>
          <a:bodyPr vert="horz" wrap="square" lIns="0" tIns="0" rIns="0" bIns="46800" rtlCol="0" anchor="t">
            <a:spAutoFit/>
          </a:bodyPr>
          <a:lstStyle/>
          <a:p>
            <a:pPr marL="0" indent="0" algn="just">
              <a:lnSpc>
                <a:spcPct val="100000"/>
              </a:lnSpc>
              <a:spcBef>
                <a:spcPts val="0"/>
              </a:spcBef>
              <a:spcAft>
                <a:spcPts val="200"/>
              </a:spcAft>
              <a:buNone/>
            </a:pPr>
            <a:r>
              <a:rPr lang="en-GB" sz="1200" b="1" dirty="0"/>
              <a:t>Cost of Living:</a:t>
            </a:r>
          </a:p>
          <a:p>
            <a:pPr marL="171450" indent="-171450" algn="just">
              <a:lnSpc>
                <a:spcPct val="100000"/>
              </a:lnSpc>
              <a:spcBef>
                <a:spcPts val="0"/>
              </a:spcBef>
              <a:spcAft>
                <a:spcPts val="200"/>
              </a:spcAft>
              <a:buFont typeface="Arial" panose="020B0604020202020204" pitchFamily="34" charset="0"/>
              <a:buChar char="•"/>
            </a:pPr>
            <a:r>
              <a:rPr lang="en-GB" sz="1200" dirty="0"/>
              <a:t>75% of respondents in Trafford are worried about the rising cost of living, in line with the GM average (76%)</a:t>
            </a:r>
            <a:endParaRPr lang="en-GB" sz="1200" dirty="0">
              <a:cs typeface="Arial"/>
            </a:endParaRPr>
          </a:p>
          <a:p>
            <a:pPr marL="171450" indent="-171450" algn="just">
              <a:lnSpc>
                <a:spcPct val="100000"/>
              </a:lnSpc>
              <a:spcBef>
                <a:spcPts val="0"/>
              </a:spcBef>
              <a:spcAft>
                <a:spcPts val="200"/>
              </a:spcAft>
              <a:buFont typeface="Arial" panose="020B0604020202020204" pitchFamily="34" charset="0"/>
              <a:buChar char="•"/>
            </a:pPr>
            <a:r>
              <a:rPr lang="en-GB" sz="1200" dirty="0"/>
              <a:t>80% of Trafford respondents say that their cost of living has increased, in line with the GM average (80%)</a:t>
            </a:r>
            <a:endParaRPr lang="en-GB" sz="1200" dirty="0">
              <a:cs typeface="Arial"/>
            </a:endParaRPr>
          </a:p>
          <a:p>
            <a:pPr marL="171450" indent="-171450" algn="just">
              <a:lnSpc>
                <a:spcPct val="100000"/>
              </a:lnSpc>
              <a:spcBef>
                <a:spcPts val="0"/>
              </a:spcBef>
              <a:spcAft>
                <a:spcPts val="200"/>
              </a:spcAft>
              <a:buFont typeface="Arial" panose="020B0604020202020204" pitchFamily="34" charset="0"/>
              <a:buChar char="•"/>
            </a:pPr>
            <a:r>
              <a:rPr lang="en-GB" sz="1200" dirty="0"/>
              <a:t>43% of respondents in Trafford do not think that they will be able to save any money in the next 12 months, in line with the GM average (45%)</a:t>
            </a:r>
            <a:endParaRPr lang="en-GB" sz="1200" dirty="0">
              <a:cs typeface="Arial"/>
            </a:endParaRPr>
          </a:p>
          <a:p>
            <a:pPr marL="171450" indent="-171450" algn="just">
              <a:lnSpc>
                <a:spcPct val="100000"/>
              </a:lnSpc>
              <a:spcBef>
                <a:spcPts val="0"/>
              </a:spcBef>
              <a:spcAft>
                <a:spcPts val="200"/>
              </a:spcAft>
              <a:buFont typeface="Arial" panose="020B0604020202020204" pitchFamily="34" charset="0"/>
              <a:buChar char="•"/>
            </a:pPr>
            <a:r>
              <a:rPr lang="en-GB" sz="1200" dirty="0"/>
              <a:t>Half of respondents in Trafford say that it is hard to afford their energy costs (56%), significantly lower than the GM average (50%). Significantly fewer respondents (35%) say that it is difficult to afford their rent or mortgage costs, than the GM average (43%)</a:t>
            </a:r>
            <a:endParaRPr lang="en-GB" sz="1200" dirty="0">
              <a:cs typeface="Arial"/>
            </a:endParaRPr>
          </a:p>
          <a:p>
            <a:pPr marL="0" indent="0" algn="just">
              <a:lnSpc>
                <a:spcPct val="100000"/>
              </a:lnSpc>
              <a:spcBef>
                <a:spcPts val="0"/>
              </a:spcBef>
              <a:spcAft>
                <a:spcPts val="200"/>
              </a:spcAft>
              <a:buNone/>
            </a:pPr>
            <a:endParaRPr lang="en-GB" sz="800" dirty="0"/>
          </a:p>
          <a:p>
            <a:pPr marL="0" indent="0" algn="just">
              <a:lnSpc>
                <a:spcPct val="100000"/>
              </a:lnSpc>
              <a:spcBef>
                <a:spcPts val="0"/>
              </a:spcBef>
              <a:spcAft>
                <a:spcPts val="200"/>
              </a:spcAft>
              <a:buNone/>
            </a:pPr>
            <a:r>
              <a:rPr lang="en-GB" sz="1200" b="1" dirty="0"/>
              <a:t>Food security:</a:t>
            </a:r>
            <a:endParaRPr lang="en-GB" sz="1200" b="1" dirty="0">
              <a:cs typeface="Arial"/>
            </a:endParaRPr>
          </a:p>
          <a:p>
            <a:pPr marL="171450" indent="-171450" algn="just">
              <a:lnSpc>
                <a:spcPct val="100000"/>
              </a:lnSpc>
              <a:spcBef>
                <a:spcPts val="0"/>
              </a:spcBef>
              <a:spcAft>
                <a:spcPts val="200"/>
              </a:spcAft>
              <a:buFont typeface="Arial" panose="020B0604020202020204" pitchFamily="34" charset="0"/>
              <a:buChar char="•"/>
            </a:pPr>
            <a:r>
              <a:rPr lang="en-GB" sz="1200" dirty="0"/>
              <a:t>4 in 10 (39%) respondents in Trafford with children live in a food insecure household, lower than the GM average (54%)</a:t>
            </a:r>
            <a:endParaRPr lang="en-GB" sz="1200" dirty="0">
              <a:cs typeface="Arial"/>
            </a:endParaRPr>
          </a:p>
          <a:p>
            <a:pPr marL="171450" indent="-171450" algn="just">
              <a:lnSpc>
                <a:spcPct val="100000"/>
              </a:lnSpc>
              <a:spcBef>
                <a:spcPts val="0"/>
              </a:spcBef>
              <a:spcAft>
                <a:spcPts val="200"/>
              </a:spcAft>
              <a:buFont typeface="Arial" panose="020B0604020202020204" pitchFamily="34" charset="0"/>
              <a:buChar char="•"/>
            </a:pPr>
            <a:r>
              <a:rPr lang="en-GB" sz="1200" dirty="0"/>
              <a:t>A quarter (25%) of respondents in Trafford say that they, or someone in their household has cut the size of or skipped meals because there wasn’t enough money for food, lower than the GM average (33%)</a:t>
            </a:r>
            <a:endParaRPr lang="en-GB" sz="1200" dirty="0">
              <a:cs typeface="Arial"/>
            </a:endParaRPr>
          </a:p>
          <a:p>
            <a:pPr marL="171450" indent="-171450" algn="just">
              <a:lnSpc>
                <a:spcPct val="100000"/>
              </a:lnSpc>
              <a:spcBef>
                <a:spcPts val="0"/>
              </a:spcBef>
              <a:spcAft>
                <a:spcPts val="200"/>
              </a:spcAft>
              <a:buFont typeface="Arial" panose="020B0604020202020204" pitchFamily="34" charset="0"/>
              <a:buChar char="•"/>
            </a:pPr>
            <a:r>
              <a:rPr lang="en-GB" sz="1200" dirty="0"/>
              <a:t>15% of respondents in Trafford say they, or someone in their household have lost weight because there wasn’t enough money for food, lower than the GM average (22%)</a:t>
            </a:r>
            <a:endParaRPr lang="en-GB" sz="1200" dirty="0">
              <a:cs typeface="Arial"/>
            </a:endParaRPr>
          </a:p>
          <a:p>
            <a:pPr marL="171450" indent="-171450" algn="just">
              <a:lnSpc>
                <a:spcPct val="100000"/>
              </a:lnSpc>
              <a:spcBef>
                <a:spcPts val="0"/>
              </a:spcBef>
              <a:spcAft>
                <a:spcPts val="200"/>
              </a:spcAft>
              <a:buFont typeface="Arial" panose="020B0604020202020204" pitchFamily="34" charset="0"/>
              <a:buChar char="•"/>
            </a:pPr>
            <a:r>
              <a:rPr lang="en-GB" sz="1200" dirty="0"/>
              <a:t>15% of Trafford respondents have had someone in their household not eat for a day due to lack of money for food, lower than the GM average (20%)</a:t>
            </a:r>
            <a:endParaRPr lang="en-GB" sz="1200" dirty="0">
              <a:cs typeface="Arial"/>
            </a:endParaRPr>
          </a:p>
          <a:p>
            <a:pPr marL="0" indent="0" algn="just">
              <a:lnSpc>
                <a:spcPct val="100000"/>
              </a:lnSpc>
              <a:spcBef>
                <a:spcPts val="0"/>
              </a:spcBef>
              <a:spcAft>
                <a:spcPts val="200"/>
              </a:spcAft>
              <a:buNone/>
            </a:pPr>
            <a:endParaRPr lang="en-GB" sz="800" dirty="0"/>
          </a:p>
          <a:p>
            <a:pPr algn="just">
              <a:lnSpc>
                <a:spcPct val="100000"/>
              </a:lnSpc>
              <a:spcBef>
                <a:spcPts val="0"/>
              </a:spcBef>
              <a:spcAft>
                <a:spcPts val="200"/>
              </a:spcAft>
            </a:pPr>
            <a:r>
              <a:rPr lang="en-GB" sz="1200" b="1" dirty="0"/>
              <a:t>Wellbeing: </a:t>
            </a:r>
          </a:p>
          <a:p>
            <a:pPr marL="171450" indent="-171450" algn="just">
              <a:lnSpc>
                <a:spcPct val="100000"/>
              </a:lnSpc>
              <a:spcBef>
                <a:spcPts val="0"/>
              </a:spcBef>
              <a:spcAft>
                <a:spcPts val="200"/>
              </a:spcAft>
              <a:buFont typeface="Arial" panose="020B0604020202020204" pitchFamily="34" charset="0"/>
              <a:buChar char="•"/>
            </a:pPr>
            <a:r>
              <a:rPr lang="en-GB" sz="1200" dirty="0"/>
              <a:t>14% of Trafford respondents are dissatisfied with their life nowadays, in line with the GM average (16%).</a:t>
            </a:r>
            <a:endParaRPr lang="en-GB" sz="1200" dirty="0">
              <a:cs typeface="Arial"/>
            </a:endParaRPr>
          </a:p>
          <a:p>
            <a:pPr marL="171450" indent="-171450" algn="just">
              <a:lnSpc>
                <a:spcPct val="100000"/>
              </a:lnSpc>
              <a:spcBef>
                <a:spcPts val="0"/>
              </a:spcBef>
              <a:spcAft>
                <a:spcPts val="200"/>
              </a:spcAft>
              <a:buFont typeface="Arial" panose="020B0604020202020204" pitchFamily="34" charset="0"/>
              <a:buChar char="•"/>
            </a:pPr>
            <a:r>
              <a:rPr lang="en-GB" sz="1200" dirty="0"/>
              <a:t>Under 4 in 10 (38%) of Trafford respondents say that they felt anxious, similar to the GM average (42%)</a:t>
            </a:r>
            <a:endParaRPr lang="en-GB" sz="1200" dirty="0">
              <a:cs typeface="Arial"/>
            </a:endParaRPr>
          </a:p>
          <a:p>
            <a:pPr marL="171450" indent="-171450" algn="just">
              <a:lnSpc>
                <a:spcPct val="100000"/>
              </a:lnSpc>
              <a:spcBef>
                <a:spcPts val="0"/>
              </a:spcBef>
              <a:spcAft>
                <a:spcPts val="200"/>
              </a:spcAft>
              <a:buFont typeface="Arial" panose="020B0604020202020204" pitchFamily="34" charset="0"/>
              <a:buChar char="•"/>
            </a:pPr>
            <a:r>
              <a:rPr lang="en-GB" sz="1200" dirty="0"/>
              <a:t>1 in 10 (10%) Trafford respondents do not feel that things in their life are worthwhile, in line with the GM average (13%).</a:t>
            </a:r>
            <a:endParaRPr lang="en-GB" sz="1200" dirty="0">
              <a:cs typeface="Arial"/>
            </a:endParaRPr>
          </a:p>
          <a:p>
            <a:pPr marL="171450" indent="-171450" algn="just">
              <a:lnSpc>
                <a:spcPct val="100000"/>
              </a:lnSpc>
              <a:spcBef>
                <a:spcPts val="0"/>
              </a:spcBef>
              <a:spcAft>
                <a:spcPts val="200"/>
              </a:spcAft>
              <a:buFont typeface="Arial" panose="020B0604020202020204" pitchFamily="34" charset="0"/>
              <a:buChar char="•"/>
            </a:pPr>
            <a:r>
              <a:rPr lang="en-GB" sz="1200" dirty="0"/>
              <a:t>12% of Trafford respondents report feeling ‘not at all happy’, compared to the GM average (17%)</a:t>
            </a:r>
          </a:p>
          <a:p>
            <a:pPr marL="0" indent="0" algn="just">
              <a:lnSpc>
                <a:spcPct val="100000"/>
              </a:lnSpc>
              <a:spcBef>
                <a:spcPts val="0"/>
              </a:spcBef>
              <a:spcAft>
                <a:spcPts val="200"/>
              </a:spcAft>
              <a:buNone/>
            </a:pPr>
            <a:endParaRPr lang="en-GB" sz="800" b="1" dirty="0"/>
          </a:p>
          <a:p>
            <a:pPr algn="just">
              <a:lnSpc>
                <a:spcPct val="100000"/>
              </a:lnSpc>
              <a:spcBef>
                <a:spcPts val="0"/>
              </a:spcBef>
              <a:spcAft>
                <a:spcPts val="200"/>
              </a:spcAft>
            </a:pPr>
            <a:r>
              <a:rPr lang="en-GB" sz="1200" b="1" dirty="0"/>
              <a:t>Digital inclusion: </a:t>
            </a:r>
            <a:endParaRPr lang="en-GB" sz="1200" b="1" dirty="0">
              <a:cs typeface="Arial"/>
            </a:endParaRPr>
          </a:p>
          <a:p>
            <a:pPr marL="171450" indent="-171450" algn="just">
              <a:lnSpc>
                <a:spcPct val="100000"/>
              </a:lnSpc>
              <a:spcBef>
                <a:spcPts val="0"/>
              </a:spcBef>
              <a:spcAft>
                <a:spcPts val="200"/>
              </a:spcAft>
              <a:buFont typeface="Arial" panose="020B0604020202020204" pitchFamily="34" charset="0"/>
              <a:buChar char="•"/>
            </a:pPr>
            <a:r>
              <a:rPr lang="en-GB" sz="1200" dirty="0"/>
              <a:t>A quarter (24%) of respondents in Trafford have had someone in their household experience digital exclusion, lower than the GM average (35%)</a:t>
            </a:r>
            <a:endParaRPr lang="en-GB" sz="1200" dirty="0">
              <a:cs typeface="Arial"/>
            </a:endParaRPr>
          </a:p>
          <a:p>
            <a:pPr marL="171450" indent="-171450" algn="just">
              <a:lnSpc>
                <a:spcPct val="100000"/>
              </a:lnSpc>
              <a:spcBef>
                <a:spcPts val="0"/>
              </a:spcBef>
              <a:spcAft>
                <a:spcPts val="200"/>
              </a:spcAft>
              <a:buFont typeface="Arial" panose="020B0604020202020204" pitchFamily="34" charset="0"/>
              <a:buChar char="•"/>
            </a:pPr>
            <a:r>
              <a:rPr lang="en-GB" sz="1200" dirty="0"/>
              <a:t>13% of Trafford respondents are not confident themselves, or live with someone who is not confident in using digital services, in line with the GM average (14%)</a:t>
            </a:r>
          </a:p>
        </p:txBody>
      </p:sp>
      <p:sp>
        <p:nvSpPr>
          <p:cNvPr id="6" name="Slide Number Placeholder 4">
            <a:extLst>
              <a:ext uri="{FF2B5EF4-FFF2-40B4-BE49-F238E27FC236}">
                <a16:creationId xmlns:a16="http://schemas.microsoft.com/office/drawing/2014/main" id="{A34C35D3-8CBD-478B-A009-2F5D3C70CECB}"/>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98</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56404545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B3D0A8B9-C5A0-4A2A-87D4-2A257AA1A209}"/>
              </a:ext>
            </a:extLst>
          </p:cNvPr>
          <p:cNvSpPr>
            <a:spLocks noGrp="1"/>
          </p:cNvSpPr>
          <p:nvPr>
            <p:ph type="title"/>
          </p:nvPr>
        </p:nvSpPr>
        <p:spPr>
          <a:xfrm>
            <a:off x="489523" y="160835"/>
            <a:ext cx="10515600" cy="586800"/>
          </a:xfrm>
        </p:spPr>
        <p:txBody>
          <a:bodyPr vert="horz" lIns="91440" tIns="45720" rIns="91440" bIns="45720" rtlCol="0" anchor="ctr">
            <a:noAutofit/>
          </a:bodyPr>
          <a:lstStyle/>
          <a:p>
            <a:r>
              <a:rPr lang="en-GB" sz="1800" b="1"/>
              <a:t>Wigan</a:t>
            </a:r>
          </a:p>
        </p:txBody>
      </p:sp>
      <p:sp>
        <p:nvSpPr>
          <p:cNvPr id="34" name="Content Placeholder 33">
            <a:extLst>
              <a:ext uri="{FF2B5EF4-FFF2-40B4-BE49-F238E27FC236}">
                <a16:creationId xmlns:a16="http://schemas.microsoft.com/office/drawing/2014/main" id="{602761E3-47A4-467C-9BCF-2F8D7DA46A04}"/>
              </a:ext>
            </a:extLst>
          </p:cNvPr>
          <p:cNvSpPr>
            <a:spLocks noGrp="1"/>
          </p:cNvSpPr>
          <p:nvPr>
            <p:ph type="body" sz="quarter" idx="11"/>
          </p:nvPr>
        </p:nvSpPr>
        <p:spPr>
          <a:xfrm>
            <a:off x="536400" y="813600"/>
            <a:ext cx="11017826" cy="4807535"/>
          </a:xfrm>
        </p:spPr>
        <p:txBody>
          <a:bodyPr vert="horz" wrap="square" lIns="0" tIns="0" rIns="0" bIns="46800" rtlCol="0" anchor="t">
            <a:spAutoFit/>
          </a:bodyPr>
          <a:lstStyle/>
          <a:p>
            <a:pPr algn="just">
              <a:lnSpc>
                <a:spcPct val="100000"/>
              </a:lnSpc>
              <a:spcBef>
                <a:spcPts val="0"/>
              </a:spcBef>
              <a:spcAft>
                <a:spcPts val="200"/>
              </a:spcAft>
            </a:pPr>
            <a:r>
              <a:rPr lang="en-GB" sz="1200" b="1" dirty="0"/>
              <a:t>Cost of Living: </a:t>
            </a:r>
          </a:p>
          <a:p>
            <a:pPr marL="171450" indent="-171450" algn="just">
              <a:lnSpc>
                <a:spcPct val="100000"/>
              </a:lnSpc>
              <a:spcBef>
                <a:spcPts val="0"/>
              </a:spcBef>
              <a:spcAft>
                <a:spcPts val="200"/>
              </a:spcAft>
              <a:buFont typeface="Arial" panose="020B0604020202020204" pitchFamily="34" charset="0"/>
              <a:buChar char="•"/>
            </a:pPr>
            <a:r>
              <a:rPr lang="en-GB" sz="1200" dirty="0"/>
              <a:t>Three quarters (74%) of respondents in Wigan are worried about the rising cost of living, compared to the GM average (76%)</a:t>
            </a:r>
            <a:endParaRPr lang="en-GB" sz="1200" dirty="0">
              <a:cs typeface="Arial"/>
            </a:endParaRPr>
          </a:p>
          <a:p>
            <a:pPr marL="171450" indent="-171450" algn="just">
              <a:lnSpc>
                <a:spcPct val="100000"/>
              </a:lnSpc>
              <a:spcBef>
                <a:spcPts val="0"/>
              </a:spcBef>
              <a:spcAft>
                <a:spcPts val="200"/>
              </a:spcAft>
              <a:buFont typeface="Arial" panose="020B0604020202020204" pitchFamily="34" charset="0"/>
              <a:buChar char="•"/>
            </a:pPr>
            <a:r>
              <a:rPr lang="en-GB" sz="1200" dirty="0"/>
              <a:t>83% of Wigan respondents say that their cost of living has increased, compared to the GM average (80%)</a:t>
            </a:r>
            <a:endParaRPr lang="en-GB" sz="1200" dirty="0">
              <a:cs typeface="Arial"/>
            </a:endParaRPr>
          </a:p>
          <a:p>
            <a:pPr marL="171450" indent="-171450" algn="just">
              <a:lnSpc>
                <a:spcPct val="100000"/>
              </a:lnSpc>
              <a:spcBef>
                <a:spcPts val="0"/>
              </a:spcBef>
              <a:spcAft>
                <a:spcPts val="200"/>
              </a:spcAft>
              <a:buFont typeface="Arial" panose="020B0604020202020204" pitchFamily="34" charset="0"/>
              <a:buChar char="•"/>
            </a:pPr>
            <a:r>
              <a:rPr lang="en-GB" sz="1200" dirty="0"/>
              <a:t>39% of Wigan respondents do not think that they will be able to save any money in the next 12 months, significantly lower than the GM average (45%)</a:t>
            </a:r>
            <a:endParaRPr lang="en-GB" sz="1200" dirty="0">
              <a:cs typeface="Arial"/>
            </a:endParaRPr>
          </a:p>
          <a:p>
            <a:pPr marL="171450" indent="-171450" algn="just">
              <a:lnSpc>
                <a:spcPct val="100000"/>
              </a:lnSpc>
              <a:spcBef>
                <a:spcPts val="0"/>
              </a:spcBef>
              <a:spcAft>
                <a:spcPts val="200"/>
              </a:spcAft>
              <a:buFont typeface="Arial" panose="020B0604020202020204" pitchFamily="34" charset="0"/>
              <a:buChar char="•"/>
            </a:pPr>
            <a:r>
              <a:rPr lang="en-GB" sz="1200" dirty="0"/>
              <a:t>Over half of respondents in Wigan say that it is hard to afford their energy costs (55%), the same as the GM average (56%), with over 2 in 5 (42%) saying that it is difficult to afford their rent or mortgage costs, again in line with the GM average (43%)</a:t>
            </a:r>
            <a:endParaRPr lang="en-GB" sz="1200" dirty="0">
              <a:cs typeface="Arial"/>
            </a:endParaRPr>
          </a:p>
          <a:p>
            <a:pPr marL="0" indent="0" algn="just">
              <a:lnSpc>
                <a:spcPct val="100000"/>
              </a:lnSpc>
              <a:spcBef>
                <a:spcPts val="0"/>
              </a:spcBef>
              <a:spcAft>
                <a:spcPts val="200"/>
              </a:spcAft>
              <a:buNone/>
            </a:pPr>
            <a:endParaRPr lang="en-GB" sz="800" dirty="0"/>
          </a:p>
          <a:p>
            <a:pPr algn="just">
              <a:lnSpc>
                <a:spcPct val="100000"/>
              </a:lnSpc>
              <a:spcBef>
                <a:spcPts val="0"/>
              </a:spcBef>
              <a:spcAft>
                <a:spcPts val="200"/>
              </a:spcAft>
            </a:pPr>
            <a:r>
              <a:rPr lang="en-GB" sz="1200" b="1" dirty="0"/>
              <a:t>Food security: </a:t>
            </a:r>
            <a:endParaRPr lang="en-GB" sz="1200" b="1" dirty="0">
              <a:cs typeface="Arial"/>
            </a:endParaRPr>
          </a:p>
          <a:p>
            <a:pPr marL="171450" indent="-171450" algn="just">
              <a:lnSpc>
                <a:spcPct val="100000"/>
              </a:lnSpc>
              <a:spcBef>
                <a:spcPts val="0"/>
              </a:spcBef>
              <a:spcAft>
                <a:spcPts val="200"/>
              </a:spcAft>
              <a:buFont typeface="Arial" panose="020B0604020202020204" pitchFamily="34" charset="0"/>
              <a:buChar char="•"/>
            </a:pPr>
            <a:r>
              <a:rPr lang="en-GB" sz="1200" dirty="0"/>
              <a:t>53% of respondents with children in Wigan live in a household which is food insecure, similar to the GM average (54%)</a:t>
            </a:r>
            <a:endParaRPr lang="en-GB" sz="1200" dirty="0">
              <a:cs typeface="Arial"/>
            </a:endParaRPr>
          </a:p>
          <a:p>
            <a:pPr marL="171450" indent="-171450" algn="just">
              <a:lnSpc>
                <a:spcPct val="100000"/>
              </a:lnSpc>
              <a:spcBef>
                <a:spcPts val="0"/>
              </a:spcBef>
              <a:spcAft>
                <a:spcPts val="200"/>
              </a:spcAft>
              <a:buFont typeface="Arial" panose="020B0604020202020204" pitchFamily="34" charset="0"/>
              <a:buChar char="•"/>
            </a:pPr>
            <a:r>
              <a:rPr lang="en-GB" sz="1200" dirty="0"/>
              <a:t>A quarter (28%) of households in Wigan say that they or someone in their household has cut the size of or skipped meals due to lack of money for food, less than the GM average (33%)</a:t>
            </a:r>
            <a:endParaRPr lang="en-GB" sz="1200" dirty="0">
              <a:cs typeface="Arial"/>
            </a:endParaRPr>
          </a:p>
          <a:p>
            <a:pPr marL="171450" indent="-171450" algn="just">
              <a:lnSpc>
                <a:spcPct val="100000"/>
              </a:lnSpc>
              <a:spcBef>
                <a:spcPts val="0"/>
              </a:spcBef>
              <a:spcAft>
                <a:spcPts val="200"/>
              </a:spcAft>
              <a:buFont typeface="Arial" panose="020B0604020202020204" pitchFamily="34" charset="0"/>
              <a:buChar char="•"/>
            </a:pPr>
            <a:r>
              <a:rPr lang="en-GB" sz="1200" dirty="0"/>
              <a:t>20% of respondents in Wigan say that they or someone they live with has lost weight because of lack of money for food, compared to the GM average (22%)</a:t>
            </a:r>
            <a:endParaRPr lang="en-GB" sz="1200" dirty="0">
              <a:cs typeface="Arial"/>
            </a:endParaRPr>
          </a:p>
          <a:p>
            <a:pPr marL="171450" indent="-171450" algn="just">
              <a:lnSpc>
                <a:spcPct val="100000"/>
              </a:lnSpc>
              <a:spcBef>
                <a:spcPts val="0"/>
              </a:spcBef>
              <a:spcAft>
                <a:spcPts val="200"/>
              </a:spcAft>
              <a:buFont typeface="Arial" panose="020B0604020202020204" pitchFamily="34" charset="0"/>
              <a:buChar char="•"/>
            </a:pPr>
            <a:r>
              <a:rPr lang="en-GB" sz="1200" dirty="0"/>
              <a:t>18% of respondents in Wigan say they or someone in their household has not eaten for a day due to lack of money for food, compared to the GM average (20%)</a:t>
            </a:r>
            <a:endParaRPr lang="en-GB" sz="1200" dirty="0">
              <a:cs typeface="Arial"/>
            </a:endParaRPr>
          </a:p>
          <a:p>
            <a:pPr marL="0" indent="0" algn="just">
              <a:lnSpc>
                <a:spcPct val="100000"/>
              </a:lnSpc>
              <a:spcBef>
                <a:spcPts val="0"/>
              </a:spcBef>
              <a:spcAft>
                <a:spcPts val="200"/>
              </a:spcAft>
              <a:buNone/>
            </a:pPr>
            <a:endParaRPr lang="en-GB" sz="800" dirty="0"/>
          </a:p>
          <a:p>
            <a:pPr algn="just">
              <a:lnSpc>
                <a:spcPct val="100000"/>
              </a:lnSpc>
              <a:spcBef>
                <a:spcPts val="0"/>
              </a:spcBef>
              <a:spcAft>
                <a:spcPts val="200"/>
              </a:spcAft>
            </a:pPr>
            <a:r>
              <a:rPr lang="en-GB" sz="1200" b="1" dirty="0"/>
              <a:t>Wellbeing: </a:t>
            </a:r>
            <a:endParaRPr lang="en-GB" sz="1200" b="1" dirty="0">
              <a:cs typeface="Arial"/>
            </a:endParaRPr>
          </a:p>
          <a:p>
            <a:pPr marL="171450" indent="-171450" algn="just">
              <a:lnSpc>
                <a:spcPct val="100000"/>
              </a:lnSpc>
              <a:spcBef>
                <a:spcPts val="0"/>
              </a:spcBef>
              <a:spcAft>
                <a:spcPts val="200"/>
              </a:spcAft>
              <a:buFont typeface="Arial" panose="020B0604020202020204" pitchFamily="34" charset="0"/>
              <a:buChar char="•"/>
            </a:pPr>
            <a:r>
              <a:rPr lang="en-GB" sz="1200" dirty="0"/>
              <a:t>16% of Wigan respondents are dissatisfied with their life nowadays, in line with the GM average (16%).</a:t>
            </a:r>
            <a:endParaRPr lang="en-GB" sz="1200" dirty="0">
              <a:cs typeface="Arial"/>
            </a:endParaRPr>
          </a:p>
          <a:p>
            <a:pPr marL="171450" indent="-171450" algn="just">
              <a:lnSpc>
                <a:spcPct val="100000"/>
              </a:lnSpc>
              <a:spcBef>
                <a:spcPts val="0"/>
              </a:spcBef>
              <a:spcAft>
                <a:spcPts val="200"/>
              </a:spcAft>
              <a:buFont typeface="Arial" panose="020B0604020202020204" pitchFamily="34" charset="0"/>
              <a:buChar char="•"/>
            </a:pPr>
            <a:r>
              <a:rPr lang="en-GB" sz="1200" dirty="0"/>
              <a:t>A quarter (26%) of Wigan respondents say that they did not feel anxious, higher than the GM average (22%)</a:t>
            </a:r>
            <a:endParaRPr lang="en-GB" sz="1200" dirty="0">
              <a:cs typeface="Arial"/>
            </a:endParaRPr>
          </a:p>
          <a:p>
            <a:pPr marL="171450" indent="-171450" algn="just">
              <a:lnSpc>
                <a:spcPct val="100000"/>
              </a:lnSpc>
              <a:spcBef>
                <a:spcPts val="0"/>
              </a:spcBef>
              <a:spcAft>
                <a:spcPts val="200"/>
              </a:spcAft>
              <a:buFont typeface="Arial" panose="020B0604020202020204" pitchFamily="34" charset="0"/>
              <a:buChar char="•"/>
            </a:pPr>
            <a:r>
              <a:rPr lang="en-GB" sz="1200" dirty="0"/>
              <a:t>Just over 1 in 10 (11%) Wigan respondents do not feel that things in their life are worthwhile, in line with the GM average (13%).</a:t>
            </a:r>
            <a:endParaRPr lang="en-GB" sz="1200" dirty="0">
              <a:cs typeface="Arial"/>
            </a:endParaRPr>
          </a:p>
          <a:p>
            <a:pPr marL="171450" indent="-171450" algn="just">
              <a:lnSpc>
                <a:spcPct val="100000"/>
              </a:lnSpc>
              <a:spcBef>
                <a:spcPts val="0"/>
              </a:spcBef>
              <a:spcAft>
                <a:spcPts val="200"/>
              </a:spcAft>
              <a:buFont typeface="Arial" panose="020B0604020202020204" pitchFamily="34" charset="0"/>
              <a:buChar char="•"/>
            </a:pPr>
            <a:r>
              <a:rPr lang="en-GB" sz="1200" dirty="0"/>
              <a:t>18% of Wigan respondents report feeling ‘not at all happy’, in line with the GM average (17%)</a:t>
            </a:r>
            <a:endParaRPr lang="en-GB" sz="1200" dirty="0">
              <a:cs typeface="Arial"/>
            </a:endParaRPr>
          </a:p>
          <a:p>
            <a:pPr marL="0" indent="0" algn="just">
              <a:lnSpc>
                <a:spcPct val="100000"/>
              </a:lnSpc>
              <a:spcBef>
                <a:spcPts val="0"/>
              </a:spcBef>
              <a:spcAft>
                <a:spcPts val="200"/>
              </a:spcAft>
              <a:buNone/>
            </a:pPr>
            <a:endParaRPr lang="en-GB" sz="800" b="1" dirty="0"/>
          </a:p>
          <a:p>
            <a:pPr marL="0" indent="0" algn="just">
              <a:lnSpc>
                <a:spcPct val="100000"/>
              </a:lnSpc>
              <a:spcBef>
                <a:spcPts val="0"/>
              </a:spcBef>
              <a:spcAft>
                <a:spcPts val="200"/>
              </a:spcAft>
              <a:buNone/>
            </a:pPr>
            <a:r>
              <a:rPr lang="en-GB" sz="1200" b="1" dirty="0"/>
              <a:t>Digital inclusion:</a:t>
            </a:r>
            <a:endParaRPr lang="en-GB" sz="1200" b="1" dirty="0">
              <a:cs typeface="Arial"/>
            </a:endParaRPr>
          </a:p>
          <a:p>
            <a:pPr marL="171450" indent="-171450" algn="just">
              <a:lnSpc>
                <a:spcPct val="100000"/>
              </a:lnSpc>
              <a:spcBef>
                <a:spcPts val="0"/>
              </a:spcBef>
              <a:spcAft>
                <a:spcPts val="200"/>
              </a:spcAft>
              <a:buFont typeface="Arial" panose="020B0604020202020204" pitchFamily="34" charset="0"/>
              <a:buChar char="•"/>
            </a:pPr>
            <a:r>
              <a:rPr lang="en-GB" sz="1200" dirty="0"/>
              <a:t>Over half (51%) of respondents in Wigan say that they, or someone they live with has experienced some form of digital exclusion, significantly higher than the GM average (35%)</a:t>
            </a:r>
            <a:endParaRPr lang="en-GB" sz="1200" dirty="0">
              <a:cs typeface="Arial"/>
            </a:endParaRPr>
          </a:p>
          <a:p>
            <a:pPr marL="171450" indent="-171450" algn="just">
              <a:lnSpc>
                <a:spcPct val="100000"/>
              </a:lnSpc>
              <a:spcBef>
                <a:spcPts val="0"/>
              </a:spcBef>
              <a:spcAft>
                <a:spcPts val="200"/>
              </a:spcAft>
              <a:buFont typeface="Arial" panose="020B0604020202020204" pitchFamily="34" charset="0"/>
              <a:buChar char="•"/>
            </a:pPr>
            <a:r>
              <a:rPr lang="en-GB" sz="1200" dirty="0"/>
              <a:t>19% of respondents in Wigan say that they, or someone they live with, are not confident in using digital services online, compared to the GM average (14%)</a:t>
            </a:r>
          </a:p>
        </p:txBody>
      </p:sp>
      <p:sp>
        <p:nvSpPr>
          <p:cNvPr id="6" name="Slide Number Placeholder 4">
            <a:extLst>
              <a:ext uri="{FF2B5EF4-FFF2-40B4-BE49-F238E27FC236}">
                <a16:creationId xmlns:a16="http://schemas.microsoft.com/office/drawing/2014/main" id="{12E0CAE2-9CD9-43E4-8CD3-62B84101657F}"/>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99</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67510976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GM Resident's Tracker S5 Toplines Final</Template>
  <TotalTime>536</TotalTime>
  <Words>20891</Words>
  <Application>Microsoft Office PowerPoint</Application>
  <PresentationFormat>Widescreen</PresentationFormat>
  <Paragraphs>1806</Paragraphs>
  <Slides>100</Slides>
  <Notes>65</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100</vt:i4>
      </vt:variant>
    </vt:vector>
  </HeadingPairs>
  <TitlesOfParts>
    <vt:vector size="109" baseType="lpstr">
      <vt:lpstr>Arial</vt:lpstr>
      <vt:lpstr>Arial,Sans-Serif</vt:lpstr>
      <vt:lpstr>Calibri</vt:lpstr>
      <vt:lpstr>Calibri Light</vt:lpstr>
      <vt:lpstr>Courier New</vt:lpstr>
      <vt:lpstr>Segoe UI</vt:lpstr>
      <vt:lpstr>Office Theme</vt:lpstr>
      <vt:lpstr>1_Office Theme</vt:lpstr>
      <vt:lpstr>think-cell Slide</vt:lpstr>
      <vt:lpstr>Greater Manchester Residents’ Survey</vt:lpstr>
      <vt:lpstr>Report contents</vt:lpstr>
      <vt:lpstr>Introduction and methodology</vt:lpstr>
      <vt:lpstr>Background</vt:lpstr>
      <vt:lpstr>Topics included in each survey</vt:lpstr>
      <vt:lpstr>Methodology</vt:lpstr>
      <vt:lpstr>Sample</vt:lpstr>
      <vt:lpstr>Report contents and guidance</vt:lpstr>
      <vt:lpstr>Cost of living and food security</vt:lpstr>
      <vt:lpstr>Overview: Cost of living and  food security</vt:lpstr>
      <vt:lpstr>Cost of living and food security – context and approach</vt:lpstr>
      <vt:lpstr>Sample – Cost of Living and Food Security</vt:lpstr>
      <vt:lpstr>Cost of living – key findings</vt:lpstr>
      <vt:lpstr>Cost of living – key findings (continued)</vt:lpstr>
      <vt:lpstr>Summary: Cost of living </vt:lpstr>
      <vt:lpstr>Summary: Financial security</vt:lpstr>
      <vt:lpstr>Summary: Household costs</vt:lpstr>
      <vt:lpstr>Summary: Borrowing money</vt:lpstr>
      <vt:lpstr>Summary: Borrowing money (part 1)</vt:lpstr>
      <vt:lpstr>Summary: Borrowing money (part 2)</vt:lpstr>
      <vt:lpstr>Food security – key findings</vt:lpstr>
      <vt:lpstr>Summary: Food security - Sept (S3), Oct (S4), Jan (S5) and Mar (S6) comparison</vt:lpstr>
      <vt:lpstr>Summary: Food security – Households without children (S6, March 2023) </vt:lpstr>
      <vt:lpstr>Summary: Food security – Households with children (S6, March 2023) </vt:lpstr>
      <vt:lpstr>Summary: Food security – merged data by locality (S3+4+5+6)</vt:lpstr>
      <vt:lpstr>Detailed findings: Cost of living</vt:lpstr>
      <vt:lpstr>7 in 10 (72%) respondents in Greater Manchester are worried about the rising costs of living, with 3 in 10 (30%) very worried – the latter being significantly higher than the ONS benchmark. Overall, worry has remained stable since January and is still higher than the GB average</vt:lpstr>
      <vt:lpstr>There is a significant crossover between those who are worried about the rising costs of living and measures of lower personal wellbeing and food insecurity</vt:lpstr>
      <vt:lpstr>3 in 4 (75%) respondents say their cost of living has increased in the last month, significantly more than the GB average (70%). Whilst the GM figure is higher than the GB average, both have fallen since January. Greater Manchester respondents are more likely than the GB average to say that increases are due to higher rent or mortgage costs (24% vs. 21%)</vt:lpstr>
      <vt:lpstr>Respondents in Greater Manchester are more likely than the ONS GB average to be using less energy in their home (59% vs 54%), making energy efficient improvements (34% vs 25%), using their savings (33% vs 25%), using more credit (20% vs 16%) and using support from charities (6% vs 2%), as a result of the rising cost of living</vt:lpstr>
      <vt:lpstr>Significantly more respondents say they will not be able to save money over the next 12 months (44%) than the GB average (41%). Greater Manchester respondents are less likely than the GB average to be able to afford an unexpected expense of £850 (40% vs. 32% unable to afford)</vt:lpstr>
      <vt:lpstr>Over half (55%) say they have difficulty affording energy costs, significantly higher than the GB average (49%). Disabled respondents, those with first language other than English and those who are financially vulnerable are significantly more likely to find energy costs difficult.</vt:lpstr>
      <vt:lpstr>1 in 5 respondents reported being on a pre-payment meter (PPM) (20%). 3 in 4 (74%) report some difficulty associated with having a PPM. 2 in 5 of these (41%) say keeping topped up and connected is a daily concern and that there have been times when they could not afford to top up</vt:lpstr>
      <vt:lpstr>GM respondents are more likely than the GB average to find it difficult to afford their rent (53% vs. 42%) or mortgage payments (35% vs. 26%) </vt:lpstr>
      <vt:lpstr>Renters are generally more likely to find it difficult to afford their rent, no matter the type of tenancy, than those with mortgage payments</vt:lpstr>
      <vt:lpstr>Significantly more GM renter and mortgage owner respondents say they’re behind on their rent and mortgage payments than the ONS GB average (16% vs 7% renters; 7% vs. 0% home owners)</vt:lpstr>
      <vt:lpstr>Those renting from their local authority or council (23%) and those renting from a housing association or trust (18%) are more likely to say they are behind on their rent than the Greater Manchester average (10%). Those with a mortgage (4%) are less likely to say they are behind with their mortgage payments</vt:lpstr>
      <vt:lpstr>Compared with the GB average, Greater Manchester respondents are more likely to have borrowed more money in the past month compared to the same time last year (34% vs. 24%). These include in particular parents of young children, people whose first language isn’t English and those aged 16-24 </vt:lpstr>
      <vt:lpstr>Of those who have borrowed more money compared to this time last year, almost half have used credit cards (47%) and done so from multiple places (45%). Of those who borrowed from a friend or family member, 1 in 4 (27%) have done so from more than one person</vt:lpstr>
      <vt:lpstr>Among respondents who have borrowed money or used more credit in the last month compared to a year ago, around 30% reported that they have borrowed at least £1,000 more</vt:lpstr>
      <vt:lpstr>Almost half (47%) of respondents who have borrowed more money or used more credit are worried about their ability to pay someone back. Over 2 in 5 (44%) are worried about their ability to pay the loan’s interest or the terms of the loan being changed suddenly </vt:lpstr>
      <vt:lpstr>Those particularly worried about their ability to pay someone back include disabled respondents, renters and those whose cost of living has increased in the past month</vt:lpstr>
      <vt:lpstr>1 in 5 (22%) Greater Manchester respondents say they are seeking financial information or support for the first time, with disabled residents and parents with young children amongst the groups over-represented.</vt:lpstr>
      <vt:lpstr>When asked about various forms of financial support available, in many instances at least half of respondents said they were aware the support was available. However, this was not true for local welfare assistance schemes (46%), household support fund (44%), discretionary housing payment (34%) and Support for Mortgage Interest (32%) </vt:lpstr>
      <vt:lpstr>Detailed findings: Food security</vt:lpstr>
      <vt:lpstr>The food security score</vt:lpstr>
      <vt:lpstr>The proportion of respondents who are worried about their food running out (39%) has not changed significantly since January (37%). The proportions who couldn’t afford balanced meals and whose food didn’t last and couldn’t afford more often are also stable since the last survey.</vt:lpstr>
      <vt:lpstr>The proportion of households having their eating habits impacted in any way due to lack of money has remained stable since January, but with those cutting the size or skipping their meals and those eating less than they should rising slightly</vt:lpstr>
      <vt:lpstr>A third of respondents who are not eating for a whole day (33%) continue to have to do this every month. Almost 1 in 3 (32%) respondents who are cutting the size of meals also continue to have to do this every month</vt:lpstr>
      <vt:lpstr>Food insecurity continues to impact families – with no significant movement on any impacts since January. Those with previous caring responsibilities are more likely to rely on low-cost food to feed children in their households</vt:lpstr>
      <vt:lpstr>Personal Wellbeing</vt:lpstr>
      <vt:lpstr>Overview: Personal wellbeing</vt:lpstr>
      <vt:lpstr>Wellbeing – context</vt:lpstr>
      <vt:lpstr>Wellbeing – key findings</vt:lpstr>
      <vt:lpstr>Detailed findings: Personal wellbeing</vt:lpstr>
      <vt:lpstr>The proportion of respondents who say they have very high life satisfaction has increased slightly since November (20% vs. 16%) but remains statistically similar to 12 months ago. Those with lower life satisfaction continue to include disabled respondents and those in financially precarious situations. </vt:lpstr>
      <vt:lpstr>Over two fifths (41%) of respondents report feeling a high level of anxiety. This has stayed relatively consistent since tracking began in February 2022. </vt:lpstr>
      <vt:lpstr>Over a quarter (26%) of respondents strongly feel that the things they do in their life are worthwhile; slightly fewer (23%) are very happy with their lives.</vt:lpstr>
      <vt:lpstr>Wellbeing– Greater Manchester comparisons with ONS data</vt:lpstr>
      <vt:lpstr>Your local area</vt:lpstr>
      <vt:lpstr>Overview: Your local area</vt:lpstr>
      <vt:lpstr>Your local area – context</vt:lpstr>
      <vt:lpstr>Your Local Area – key findings</vt:lpstr>
      <vt:lpstr>Summary: Satisfaction with local area</vt:lpstr>
      <vt:lpstr>Summary: Neighbourhood and community</vt:lpstr>
      <vt:lpstr>Summary: Neighbourhood and community (part 1)</vt:lpstr>
      <vt:lpstr>Summary: Neighbourhood and community (part 2)</vt:lpstr>
      <vt:lpstr>Summary: Your local services</vt:lpstr>
      <vt:lpstr>Detailed findings: Your local area</vt:lpstr>
      <vt:lpstr>7 in 10 (72%) respondents say that they are satisfied with their local area as a place to live. This is slightly lower than the England average at 76%</vt:lpstr>
      <vt:lpstr>Three quarters (75%) of respondents say that their local area is a place where people from different backgrounds get on well together. This is slightly lower than the England average at 84%</vt:lpstr>
      <vt:lpstr>Around half (49%) of respondents have lived in their local area for over 21 years, while 15% have lived in their local area for 1-5 years.</vt:lpstr>
      <vt:lpstr>7 in 10 (72%) are satisfied with the green spaces in their local area, while only 4 in 10 (42%) are satisfied with the cultural facilities. Over half (52%) agree there are opportunities to take part in cultural events.</vt:lpstr>
      <vt:lpstr>Digital inclusion  (Findings from merged Autumn 2022 – Spring 2023 surveys, telephone samples only)</vt:lpstr>
      <vt:lpstr>Overview: Digital inclusion (merged Autumn 2022-Spring 2023 data)</vt:lpstr>
      <vt:lpstr>Digital inclusion – context</vt:lpstr>
      <vt:lpstr>Digital inclusion – key findings</vt:lpstr>
      <vt:lpstr>Summary: Digital Inclusion (part 1)</vt:lpstr>
      <vt:lpstr>Summary: Digital Inclusion (part 2)</vt:lpstr>
      <vt:lpstr>Detailed findings: Digital inclusion (merged Autumn 2022-Spring 2023 data)</vt:lpstr>
      <vt:lpstr>1 in 10 respondents (11%) say they themselves are not confident using digital services online. The same proportion (11%) say there are others in their house who are not confident. Those more likely to say they are not confident are aged over 75, in single person households, or disabled</vt:lpstr>
      <vt:lpstr>At least one aspect of digital exclusion is experienced by over a third of respondents (36%). This rises to over half (54%) of disabled respondents and just over 7 in 10 (71%) of those aged over 75.</vt:lpstr>
      <vt:lpstr>Respondents in Wigan, Rochdale , Oldham and Bolton appear more likely than the Greater Manchester average to be digitally excluded, whilst those in Trafford appear less likely to be digitally excluded*</vt:lpstr>
      <vt:lpstr>If respondents are experiencing digital exclusion, they are most likely to say that their household is digitally excluded due to a lack of skills or support to allow them to access digital online services</vt:lpstr>
      <vt:lpstr>Disabled respondents and particularly those aged 75+ are far more likely not to have access to enable them to get online all or most of the time, or the skills and support to do so</vt:lpstr>
      <vt:lpstr>Over 1 in 7 respondents say they (15%) or someone in their household (17%) use digital services, but want to use them more</vt:lpstr>
      <vt:lpstr>GM respondents say that they personally are more likely than others in their household to do online activities. The activities they are most likely to complete online include sending/receiving emails (84%) and online shopping/banking (79%)</vt:lpstr>
      <vt:lpstr>GM respondents are significantly less likely to complete a number of online activities compared to September, with particular declines in finding information for leisure time (62% vs 75%) or looking for public service information on government sites (62% vs 74%).</vt:lpstr>
      <vt:lpstr>Local Authority summaries </vt:lpstr>
      <vt:lpstr>Bolton</vt:lpstr>
      <vt:lpstr>Bury</vt:lpstr>
      <vt:lpstr>Manchester</vt:lpstr>
      <vt:lpstr>Oldham</vt:lpstr>
      <vt:lpstr>Rochdale</vt:lpstr>
      <vt:lpstr>Salford</vt:lpstr>
      <vt:lpstr>Stockport</vt:lpstr>
      <vt:lpstr>Tameside</vt:lpstr>
      <vt:lpstr>Trafford</vt:lpstr>
      <vt:lpstr>Wigan</vt:lpstr>
      <vt:lpstr>Carried out on behalf of Greater Manchester partners by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Beth Burls</dc:creator>
  <cp:lastModifiedBy>Sainsbury, Martin</cp:lastModifiedBy>
  <cp:revision>241</cp:revision>
  <dcterms:created xsi:type="dcterms:W3CDTF">2023-03-13T13:07:59Z</dcterms:created>
  <dcterms:modified xsi:type="dcterms:W3CDTF">2023-05-09T15:04:19Z</dcterms:modified>
</cp:coreProperties>
</file>