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265" r:id="rId7"/>
    <p:sldId id="266" r:id="rId8"/>
    <p:sldId id="279" r:id="rId9"/>
    <p:sldId id="269" r:id="rId10"/>
    <p:sldId id="270" r:id="rId11"/>
    <p:sldId id="280" r:id="rId12"/>
    <p:sldId id="281" r:id="rId13"/>
    <p:sldId id="282" r:id="rId14"/>
    <p:sldId id="271" r:id="rId15"/>
    <p:sldId id="275" r:id="rId16"/>
    <p:sldId id="276" r:id="rId17"/>
    <p:sldId id="278" r:id="rId18"/>
    <p:sldId id="283"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FC0"/>
    <a:srgbClr val="17C0B2"/>
    <a:srgbClr val="44C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96197" autoAdjust="0"/>
  </p:normalViewPr>
  <p:slideViewPr>
    <p:cSldViewPr snapToGrid="0" snapToObjects="1">
      <p:cViewPr>
        <p:scale>
          <a:sx n="66" d="100"/>
          <a:sy n="66" d="100"/>
        </p:scale>
        <p:origin x="614"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23729-B7A1-4952-885D-BA21AB03FD39}"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GB"/>
        </a:p>
      </dgm:t>
    </dgm:pt>
    <dgm:pt modelId="{D7C9DCE3-4423-4EF4-80E2-6BE8392617ED}">
      <dgm:prSet phldrT="[Text]" custT="1"/>
      <dgm:spPr/>
      <dgm:t>
        <a:bodyPr/>
        <a:lstStyle/>
        <a:p>
          <a:r>
            <a:rPr lang="en-GB" sz="3200" dirty="0"/>
            <a:t>Healthy Start benefit</a:t>
          </a:r>
        </a:p>
        <a:p>
          <a:r>
            <a:rPr lang="en-GB" sz="1200" dirty="0"/>
            <a:t>- £4.25 each week of your pregnancy from the 10th week</a:t>
          </a:r>
        </a:p>
        <a:p>
          <a:r>
            <a:rPr lang="en-GB" sz="1200" dirty="0"/>
            <a:t>- £8.50 each week for children from birth to 1 year old</a:t>
          </a:r>
        </a:p>
        <a:p>
          <a:r>
            <a:rPr lang="en-GB" sz="1200" dirty="0"/>
            <a:t>- £4.25 each week for children between 1 and 4 years old</a:t>
          </a:r>
        </a:p>
      </dgm:t>
    </dgm:pt>
    <dgm:pt modelId="{DC3185EB-EBB6-4F9E-972F-B4206D98BD00}" type="parTrans" cxnId="{5358885A-5F25-4DB0-ADDF-F8472E55A0F7}">
      <dgm:prSet/>
      <dgm:spPr/>
      <dgm:t>
        <a:bodyPr/>
        <a:lstStyle/>
        <a:p>
          <a:endParaRPr lang="en-GB"/>
        </a:p>
      </dgm:t>
    </dgm:pt>
    <dgm:pt modelId="{B4C278FB-D66C-40CE-9FEB-41BF2A8C04B5}" type="sibTrans" cxnId="{5358885A-5F25-4DB0-ADDF-F8472E55A0F7}">
      <dgm:prSet/>
      <dgm:spPr/>
      <dgm:t>
        <a:bodyPr/>
        <a:lstStyle/>
        <a:p>
          <a:endParaRPr lang="en-GB"/>
        </a:p>
      </dgm:t>
    </dgm:pt>
    <dgm:pt modelId="{F6341B9E-7D4B-4D78-A29B-4728462B42EC}">
      <dgm:prSet phldrT="[Text]" custT="1"/>
      <dgm:spPr/>
      <dgm:t>
        <a:bodyPr/>
        <a:lstStyle/>
        <a:p>
          <a:r>
            <a:rPr lang="en-GB" sz="3200" dirty="0"/>
            <a:t>Fruit, veg and milk</a:t>
          </a:r>
        </a:p>
      </dgm:t>
    </dgm:pt>
    <dgm:pt modelId="{B841F8DB-6AC5-4E5A-9197-985CD1018693}" type="parTrans" cxnId="{03566516-A02F-4953-83D3-C1E1CD202F20}">
      <dgm:prSet/>
      <dgm:spPr/>
      <dgm:t>
        <a:bodyPr/>
        <a:lstStyle/>
        <a:p>
          <a:endParaRPr lang="en-GB"/>
        </a:p>
      </dgm:t>
    </dgm:pt>
    <dgm:pt modelId="{F99BA8CF-6376-41D3-8129-C82F978994D6}" type="sibTrans" cxnId="{03566516-A02F-4953-83D3-C1E1CD202F20}">
      <dgm:prSet/>
      <dgm:spPr/>
      <dgm:t>
        <a:bodyPr/>
        <a:lstStyle/>
        <a:p>
          <a:endParaRPr lang="en-GB"/>
        </a:p>
      </dgm:t>
    </dgm:pt>
    <dgm:pt modelId="{4AE4CB29-F59F-437A-B9B1-EC8D25614683}">
      <dgm:prSet phldrT="[Text]"/>
      <dgm:spPr/>
      <dgm:t>
        <a:bodyPr/>
        <a:lstStyle/>
        <a:p>
          <a:pPr>
            <a:buFont typeface="Arial" panose="020B0604020202020204" pitchFamily="34" charset="0"/>
            <a:buChar char="•"/>
          </a:pPr>
          <a:r>
            <a:rPr lang="en-GB" b="0" i="0" dirty="0"/>
            <a:t>- Plain liquid cow’s milk</a:t>
          </a:r>
        </a:p>
        <a:p>
          <a:pPr>
            <a:buFont typeface="Arial" panose="020B0604020202020204" pitchFamily="34" charset="0"/>
            <a:buChar char="•"/>
          </a:pPr>
          <a:r>
            <a:rPr lang="en-GB" b="0" i="0" dirty="0"/>
            <a:t>- Fresh, frozen, and tinned fruit and vegetables</a:t>
          </a:r>
        </a:p>
        <a:p>
          <a:pPr>
            <a:buFont typeface="Arial" panose="020B0604020202020204" pitchFamily="34" charset="0"/>
            <a:buChar char="•"/>
          </a:pPr>
          <a:r>
            <a:rPr lang="en-GB" b="0" i="0" dirty="0"/>
            <a:t>- Fresh, dried, and tinned pulses</a:t>
          </a:r>
        </a:p>
        <a:p>
          <a:pPr>
            <a:buFont typeface="Arial" panose="020B0604020202020204" pitchFamily="34" charset="0"/>
            <a:buChar char="•"/>
          </a:pPr>
          <a:r>
            <a:rPr lang="en-GB" b="0" i="0" dirty="0"/>
            <a:t>- Infant formula milk based on cow’s milk</a:t>
          </a:r>
          <a:endParaRPr lang="en-GB" dirty="0"/>
        </a:p>
      </dgm:t>
    </dgm:pt>
    <dgm:pt modelId="{98A5E557-E64B-4A5B-8CA3-2DD2A79CA9A7}" type="parTrans" cxnId="{82E5ABEF-85E1-43AD-93F8-B7BCFC679604}">
      <dgm:prSet/>
      <dgm:spPr/>
      <dgm:t>
        <a:bodyPr/>
        <a:lstStyle/>
        <a:p>
          <a:endParaRPr lang="en-GB"/>
        </a:p>
      </dgm:t>
    </dgm:pt>
    <dgm:pt modelId="{F9F89B05-D220-48D6-9C51-580F643815E3}" type="sibTrans" cxnId="{82E5ABEF-85E1-43AD-93F8-B7BCFC679604}">
      <dgm:prSet/>
      <dgm:spPr/>
      <dgm:t>
        <a:bodyPr/>
        <a:lstStyle/>
        <a:p>
          <a:endParaRPr lang="en-GB"/>
        </a:p>
      </dgm:t>
    </dgm:pt>
    <dgm:pt modelId="{01179E3D-B425-4BF5-BCF8-11F3F4CC5792}">
      <dgm:prSet phldrT="[Text]" custT="1"/>
      <dgm:spPr/>
      <dgm:t>
        <a:bodyPr/>
        <a:lstStyle/>
        <a:p>
          <a:r>
            <a:rPr lang="en-GB" sz="3200" dirty="0"/>
            <a:t>Vitamins</a:t>
          </a:r>
          <a:r>
            <a:rPr lang="en-GB" sz="4400" dirty="0"/>
            <a:t> </a:t>
          </a:r>
        </a:p>
      </dgm:t>
    </dgm:pt>
    <dgm:pt modelId="{F2039097-AD97-4457-AAF8-6254F268C8BE}" type="parTrans" cxnId="{664B9EF9-7528-4806-A7C8-DDCAFE7D3597}">
      <dgm:prSet/>
      <dgm:spPr/>
      <dgm:t>
        <a:bodyPr/>
        <a:lstStyle/>
        <a:p>
          <a:endParaRPr lang="en-GB"/>
        </a:p>
      </dgm:t>
    </dgm:pt>
    <dgm:pt modelId="{3D12D1B0-D377-4C72-8E82-1140D0209B2A}" type="sibTrans" cxnId="{664B9EF9-7528-4806-A7C8-DDCAFE7D3597}">
      <dgm:prSet/>
      <dgm:spPr/>
      <dgm:t>
        <a:bodyPr/>
        <a:lstStyle/>
        <a:p>
          <a:endParaRPr lang="en-GB"/>
        </a:p>
      </dgm:t>
    </dgm:pt>
    <dgm:pt modelId="{0D953F14-58A0-42C3-8EAE-89C746EC6DDC}">
      <dgm:prSet phldrT="[Text]"/>
      <dgm:spPr/>
      <dgm:t>
        <a:bodyPr/>
        <a:lstStyle/>
        <a:p>
          <a:r>
            <a:rPr lang="en-GB" dirty="0"/>
            <a:t>For pregnant or breastfeeding women:</a:t>
          </a:r>
        </a:p>
        <a:p>
          <a:r>
            <a:rPr lang="en-GB" dirty="0"/>
            <a:t>- Vitamin C</a:t>
          </a:r>
        </a:p>
        <a:p>
          <a:r>
            <a:rPr lang="en-GB" dirty="0"/>
            <a:t>- Vitamin D</a:t>
          </a:r>
        </a:p>
        <a:p>
          <a:r>
            <a:rPr lang="en-GB" dirty="0"/>
            <a:t>- Folic Acid</a:t>
          </a:r>
        </a:p>
      </dgm:t>
    </dgm:pt>
    <dgm:pt modelId="{E15A838F-8954-470F-9E2F-69CCD896C783}" type="parTrans" cxnId="{872DEDB2-97B0-4472-A1BD-6E43680D47DE}">
      <dgm:prSet/>
      <dgm:spPr/>
      <dgm:t>
        <a:bodyPr/>
        <a:lstStyle/>
        <a:p>
          <a:endParaRPr lang="en-GB"/>
        </a:p>
      </dgm:t>
    </dgm:pt>
    <dgm:pt modelId="{96BFFC22-1DB7-48D9-8D8B-E2D3216AA3F7}" type="sibTrans" cxnId="{872DEDB2-97B0-4472-A1BD-6E43680D47DE}">
      <dgm:prSet/>
      <dgm:spPr/>
      <dgm:t>
        <a:bodyPr/>
        <a:lstStyle/>
        <a:p>
          <a:endParaRPr lang="en-GB"/>
        </a:p>
      </dgm:t>
    </dgm:pt>
    <dgm:pt modelId="{72E89D2E-E32D-4AFD-90C1-82D68A1D9865}">
      <dgm:prSet/>
      <dgm:spPr/>
      <dgm:t>
        <a:bodyPr/>
        <a:lstStyle/>
        <a:p>
          <a:r>
            <a:rPr lang="en-GB" dirty="0"/>
            <a:t>For children up to 4 years:</a:t>
          </a:r>
        </a:p>
        <a:p>
          <a:r>
            <a:rPr lang="en-GB" dirty="0"/>
            <a:t>- Vitamin A</a:t>
          </a:r>
        </a:p>
        <a:p>
          <a:r>
            <a:rPr lang="en-GB" dirty="0"/>
            <a:t>Vitamin C</a:t>
          </a:r>
        </a:p>
        <a:p>
          <a:r>
            <a:rPr lang="en-GB" dirty="0"/>
            <a:t>Vitamin D</a:t>
          </a:r>
        </a:p>
      </dgm:t>
    </dgm:pt>
    <dgm:pt modelId="{390B408B-67A5-4F52-BE84-08E15D95808E}" type="parTrans" cxnId="{475D3395-2648-46D8-A556-8DEE7E7BDCDA}">
      <dgm:prSet/>
      <dgm:spPr/>
      <dgm:t>
        <a:bodyPr/>
        <a:lstStyle/>
        <a:p>
          <a:endParaRPr lang="en-GB"/>
        </a:p>
      </dgm:t>
    </dgm:pt>
    <dgm:pt modelId="{BE8C9821-FF07-4FD1-BE39-79D8B135CCC7}" type="sibTrans" cxnId="{475D3395-2648-46D8-A556-8DEE7E7BDCDA}">
      <dgm:prSet/>
      <dgm:spPr/>
      <dgm:t>
        <a:bodyPr/>
        <a:lstStyle/>
        <a:p>
          <a:endParaRPr lang="en-GB"/>
        </a:p>
      </dgm:t>
    </dgm:pt>
    <dgm:pt modelId="{BE71E332-E08C-4A3B-98E8-FAF690086ADA}" type="pres">
      <dgm:prSet presAssocID="{E2323729-B7A1-4952-885D-BA21AB03FD39}" presName="diagram" presStyleCnt="0">
        <dgm:presLayoutVars>
          <dgm:chPref val="1"/>
          <dgm:dir/>
          <dgm:animOne val="branch"/>
          <dgm:animLvl val="lvl"/>
          <dgm:resizeHandles val="exact"/>
        </dgm:presLayoutVars>
      </dgm:prSet>
      <dgm:spPr/>
    </dgm:pt>
    <dgm:pt modelId="{5A44CBD7-47A4-4D44-A1DC-3B8B7FD8D760}" type="pres">
      <dgm:prSet presAssocID="{D7C9DCE3-4423-4EF4-80E2-6BE8392617ED}" presName="root1" presStyleCnt="0"/>
      <dgm:spPr/>
    </dgm:pt>
    <dgm:pt modelId="{EB610493-F981-4844-BE42-A3390E00D9D2}" type="pres">
      <dgm:prSet presAssocID="{D7C9DCE3-4423-4EF4-80E2-6BE8392617ED}" presName="LevelOneTextNode" presStyleLbl="node0" presStyleIdx="0" presStyleCnt="1" custScaleY="192983" custLinFactNeighborY="6587">
        <dgm:presLayoutVars>
          <dgm:chPref val="3"/>
        </dgm:presLayoutVars>
      </dgm:prSet>
      <dgm:spPr/>
    </dgm:pt>
    <dgm:pt modelId="{27405C97-6B30-41CF-A6D2-09D11782BCA5}" type="pres">
      <dgm:prSet presAssocID="{D7C9DCE3-4423-4EF4-80E2-6BE8392617ED}" presName="level2hierChild" presStyleCnt="0"/>
      <dgm:spPr/>
    </dgm:pt>
    <dgm:pt modelId="{1C7081A3-5AD9-4C24-9C02-C795C54D85A4}" type="pres">
      <dgm:prSet presAssocID="{B841F8DB-6AC5-4E5A-9197-985CD1018693}" presName="conn2-1" presStyleLbl="parChTrans1D2" presStyleIdx="0" presStyleCnt="2"/>
      <dgm:spPr/>
    </dgm:pt>
    <dgm:pt modelId="{499AD093-75ED-44D1-B8BF-9850F03FC775}" type="pres">
      <dgm:prSet presAssocID="{B841F8DB-6AC5-4E5A-9197-985CD1018693}" presName="connTx" presStyleLbl="parChTrans1D2" presStyleIdx="0" presStyleCnt="2"/>
      <dgm:spPr/>
    </dgm:pt>
    <dgm:pt modelId="{AA1D9D90-8DA9-42FF-8AC1-CE38D4D267B0}" type="pres">
      <dgm:prSet presAssocID="{F6341B9E-7D4B-4D78-A29B-4728462B42EC}" presName="root2" presStyleCnt="0"/>
      <dgm:spPr/>
    </dgm:pt>
    <dgm:pt modelId="{D48595B4-6712-4E57-87D0-41B7FEFD387A}" type="pres">
      <dgm:prSet presAssocID="{F6341B9E-7D4B-4D78-A29B-4728462B42EC}" presName="LevelTwoTextNode" presStyleLbl="node2" presStyleIdx="0" presStyleCnt="2" custScaleX="88457" custScaleY="96711">
        <dgm:presLayoutVars>
          <dgm:chPref val="3"/>
        </dgm:presLayoutVars>
      </dgm:prSet>
      <dgm:spPr/>
    </dgm:pt>
    <dgm:pt modelId="{1C318E9E-27A9-4D98-A058-39370C8A5503}" type="pres">
      <dgm:prSet presAssocID="{F6341B9E-7D4B-4D78-A29B-4728462B42EC}" presName="level3hierChild" presStyleCnt="0"/>
      <dgm:spPr/>
    </dgm:pt>
    <dgm:pt modelId="{1C1888A8-CDCD-47DC-9013-472592BC7848}" type="pres">
      <dgm:prSet presAssocID="{98A5E557-E64B-4A5B-8CA3-2DD2A79CA9A7}" presName="conn2-1" presStyleLbl="parChTrans1D3" presStyleIdx="0" presStyleCnt="3"/>
      <dgm:spPr/>
    </dgm:pt>
    <dgm:pt modelId="{BD1771C2-96F9-4747-B729-CC19FAD305E8}" type="pres">
      <dgm:prSet presAssocID="{98A5E557-E64B-4A5B-8CA3-2DD2A79CA9A7}" presName="connTx" presStyleLbl="parChTrans1D3" presStyleIdx="0" presStyleCnt="3"/>
      <dgm:spPr/>
    </dgm:pt>
    <dgm:pt modelId="{E542A703-E57E-49D1-819D-039021B0816C}" type="pres">
      <dgm:prSet presAssocID="{4AE4CB29-F59F-437A-B9B1-EC8D25614683}" presName="root2" presStyleCnt="0"/>
      <dgm:spPr/>
    </dgm:pt>
    <dgm:pt modelId="{C665D8DF-7CBB-4A58-8400-45272C85FB30}" type="pres">
      <dgm:prSet presAssocID="{4AE4CB29-F59F-437A-B9B1-EC8D25614683}" presName="LevelTwoTextNode" presStyleLbl="node3" presStyleIdx="0" presStyleCnt="3" custLinFactNeighborX="64" custLinFactNeighborY="-69589">
        <dgm:presLayoutVars>
          <dgm:chPref val="3"/>
        </dgm:presLayoutVars>
      </dgm:prSet>
      <dgm:spPr/>
    </dgm:pt>
    <dgm:pt modelId="{A6355603-8DF8-4E89-BC49-5D1064BDFF97}" type="pres">
      <dgm:prSet presAssocID="{4AE4CB29-F59F-437A-B9B1-EC8D25614683}" presName="level3hierChild" presStyleCnt="0"/>
      <dgm:spPr/>
    </dgm:pt>
    <dgm:pt modelId="{2CDE8390-9A8D-441E-B2AB-59D31FA81CB5}" type="pres">
      <dgm:prSet presAssocID="{F2039097-AD97-4457-AAF8-6254F268C8BE}" presName="conn2-1" presStyleLbl="parChTrans1D2" presStyleIdx="1" presStyleCnt="2"/>
      <dgm:spPr/>
    </dgm:pt>
    <dgm:pt modelId="{2E2C4DC0-277B-460E-A24F-0E9FA0BA7D67}" type="pres">
      <dgm:prSet presAssocID="{F2039097-AD97-4457-AAF8-6254F268C8BE}" presName="connTx" presStyleLbl="parChTrans1D2" presStyleIdx="1" presStyleCnt="2"/>
      <dgm:spPr/>
    </dgm:pt>
    <dgm:pt modelId="{6061EE05-1667-47AF-9D0F-E943C7D3C200}" type="pres">
      <dgm:prSet presAssocID="{01179E3D-B425-4BF5-BCF8-11F3F4CC5792}" presName="root2" presStyleCnt="0"/>
      <dgm:spPr/>
    </dgm:pt>
    <dgm:pt modelId="{C0A935E8-CAA3-4884-AD90-8229ED3907FF}" type="pres">
      <dgm:prSet presAssocID="{01179E3D-B425-4BF5-BCF8-11F3F4CC5792}" presName="LevelTwoTextNode" presStyleLbl="node2" presStyleIdx="1" presStyleCnt="2" custScaleX="90631" custScaleY="76716" custLinFactNeighborY="-506">
        <dgm:presLayoutVars>
          <dgm:chPref val="3"/>
        </dgm:presLayoutVars>
      </dgm:prSet>
      <dgm:spPr/>
    </dgm:pt>
    <dgm:pt modelId="{3BF81658-A2D6-46D2-884F-03E5FC399F81}" type="pres">
      <dgm:prSet presAssocID="{01179E3D-B425-4BF5-BCF8-11F3F4CC5792}" presName="level3hierChild" presStyleCnt="0"/>
      <dgm:spPr/>
    </dgm:pt>
    <dgm:pt modelId="{CBC5F83D-FE10-49A2-8659-57CCE180BB38}" type="pres">
      <dgm:prSet presAssocID="{E15A838F-8954-470F-9E2F-69CCD896C783}" presName="conn2-1" presStyleLbl="parChTrans1D3" presStyleIdx="1" presStyleCnt="3"/>
      <dgm:spPr/>
    </dgm:pt>
    <dgm:pt modelId="{E02C19D0-5C43-473B-A7F5-C0DB28EED1EC}" type="pres">
      <dgm:prSet presAssocID="{E15A838F-8954-470F-9E2F-69CCD896C783}" presName="connTx" presStyleLbl="parChTrans1D3" presStyleIdx="1" presStyleCnt="3"/>
      <dgm:spPr/>
    </dgm:pt>
    <dgm:pt modelId="{AA938A8D-0997-42B2-AF50-843FEB5F2388}" type="pres">
      <dgm:prSet presAssocID="{0D953F14-58A0-42C3-8EAE-89C746EC6DDC}" presName="root2" presStyleCnt="0"/>
      <dgm:spPr/>
    </dgm:pt>
    <dgm:pt modelId="{535F03C6-73AD-43CC-AC6E-3C7B2954A6A8}" type="pres">
      <dgm:prSet presAssocID="{0D953F14-58A0-42C3-8EAE-89C746EC6DDC}" presName="LevelTwoTextNode" presStyleLbl="node3" presStyleIdx="1" presStyleCnt="3" custLinFactNeighborX="-1455" custLinFactNeighborY="175">
        <dgm:presLayoutVars>
          <dgm:chPref val="3"/>
        </dgm:presLayoutVars>
      </dgm:prSet>
      <dgm:spPr/>
    </dgm:pt>
    <dgm:pt modelId="{D4FC0C96-45F1-492A-9447-5EA062679B31}" type="pres">
      <dgm:prSet presAssocID="{0D953F14-58A0-42C3-8EAE-89C746EC6DDC}" presName="level3hierChild" presStyleCnt="0"/>
      <dgm:spPr/>
    </dgm:pt>
    <dgm:pt modelId="{0F288DF2-BC04-4C7A-9E32-395A6BFD3282}" type="pres">
      <dgm:prSet presAssocID="{390B408B-67A5-4F52-BE84-08E15D95808E}" presName="conn2-1" presStyleLbl="parChTrans1D3" presStyleIdx="2" presStyleCnt="3"/>
      <dgm:spPr/>
    </dgm:pt>
    <dgm:pt modelId="{5148F1E8-AE1C-453F-9166-7F57C63F3786}" type="pres">
      <dgm:prSet presAssocID="{390B408B-67A5-4F52-BE84-08E15D95808E}" presName="connTx" presStyleLbl="parChTrans1D3" presStyleIdx="2" presStyleCnt="3"/>
      <dgm:spPr/>
    </dgm:pt>
    <dgm:pt modelId="{D01B8D60-86A3-4F8F-9304-DCEA2080EA32}" type="pres">
      <dgm:prSet presAssocID="{72E89D2E-E32D-4AFD-90C1-82D68A1D9865}" presName="root2" presStyleCnt="0"/>
      <dgm:spPr/>
    </dgm:pt>
    <dgm:pt modelId="{BA66B015-C010-4FFA-96C4-FADE3DE0E77A}" type="pres">
      <dgm:prSet presAssocID="{72E89D2E-E32D-4AFD-90C1-82D68A1D9865}" presName="LevelTwoTextNode" presStyleLbl="node3" presStyleIdx="2" presStyleCnt="3" custLinFactNeighborX="64" custLinFactNeighborY="10286">
        <dgm:presLayoutVars>
          <dgm:chPref val="3"/>
        </dgm:presLayoutVars>
      </dgm:prSet>
      <dgm:spPr/>
    </dgm:pt>
    <dgm:pt modelId="{2EBC61C3-0719-49EC-8FFC-7AED749CE8A1}" type="pres">
      <dgm:prSet presAssocID="{72E89D2E-E32D-4AFD-90C1-82D68A1D9865}" presName="level3hierChild" presStyleCnt="0"/>
      <dgm:spPr/>
    </dgm:pt>
  </dgm:ptLst>
  <dgm:cxnLst>
    <dgm:cxn modelId="{14CBA207-6496-4018-B132-CAADC48B7369}" type="presOf" srcId="{98A5E557-E64B-4A5B-8CA3-2DD2A79CA9A7}" destId="{BD1771C2-96F9-4747-B729-CC19FAD305E8}" srcOrd="1" destOrd="0" presId="urn:microsoft.com/office/officeart/2005/8/layout/hierarchy2"/>
    <dgm:cxn modelId="{03566516-A02F-4953-83D3-C1E1CD202F20}" srcId="{D7C9DCE3-4423-4EF4-80E2-6BE8392617ED}" destId="{F6341B9E-7D4B-4D78-A29B-4728462B42EC}" srcOrd="0" destOrd="0" parTransId="{B841F8DB-6AC5-4E5A-9197-985CD1018693}" sibTransId="{F99BA8CF-6376-41D3-8129-C82F978994D6}"/>
    <dgm:cxn modelId="{F7A7E526-8E37-476C-AB9D-62AE6DF95C52}" type="presOf" srcId="{E2323729-B7A1-4952-885D-BA21AB03FD39}" destId="{BE71E332-E08C-4A3B-98E8-FAF690086ADA}" srcOrd="0" destOrd="0" presId="urn:microsoft.com/office/officeart/2005/8/layout/hierarchy2"/>
    <dgm:cxn modelId="{266E5A27-B9A8-48B4-83F2-E82FDE817F28}" type="presOf" srcId="{0D953F14-58A0-42C3-8EAE-89C746EC6DDC}" destId="{535F03C6-73AD-43CC-AC6E-3C7B2954A6A8}" srcOrd="0" destOrd="0" presId="urn:microsoft.com/office/officeart/2005/8/layout/hierarchy2"/>
    <dgm:cxn modelId="{2AAD702B-887F-4FDE-872C-13B286C10B53}" type="presOf" srcId="{390B408B-67A5-4F52-BE84-08E15D95808E}" destId="{5148F1E8-AE1C-453F-9166-7F57C63F3786}" srcOrd="1" destOrd="0" presId="urn:microsoft.com/office/officeart/2005/8/layout/hierarchy2"/>
    <dgm:cxn modelId="{B0514145-C36B-4BA5-A8A8-C5E89071C58B}" type="presOf" srcId="{01179E3D-B425-4BF5-BCF8-11F3F4CC5792}" destId="{C0A935E8-CAA3-4884-AD90-8229ED3907FF}" srcOrd="0" destOrd="0" presId="urn:microsoft.com/office/officeart/2005/8/layout/hierarchy2"/>
    <dgm:cxn modelId="{DC4A5466-BA21-4B23-A514-C47DDB5DA585}" type="presOf" srcId="{390B408B-67A5-4F52-BE84-08E15D95808E}" destId="{0F288DF2-BC04-4C7A-9E32-395A6BFD3282}" srcOrd="0" destOrd="0" presId="urn:microsoft.com/office/officeart/2005/8/layout/hierarchy2"/>
    <dgm:cxn modelId="{7823AA59-2298-4A34-9C77-1D719640CF32}" type="presOf" srcId="{D7C9DCE3-4423-4EF4-80E2-6BE8392617ED}" destId="{EB610493-F981-4844-BE42-A3390E00D9D2}" srcOrd="0" destOrd="0" presId="urn:microsoft.com/office/officeart/2005/8/layout/hierarchy2"/>
    <dgm:cxn modelId="{5358885A-5F25-4DB0-ADDF-F8472E55A0F7}" srcId="{E2323729-B7A1-4952-885D-BA21AB03FD39}" destId="{D7C9DCE3-4423-4EF4-80E2-6BE8392617ED}" srcOrd="0" destOrd="0" parTransId="{DC3185EB-EBB6-4F9E-972F-B4206D98BD00}" sibTransId="{B4C278FB-D66C-40CE-9FEB-41BF2A8C04B5}"/>
    <dgm:cxn modelId="{21C5BF8E-B5F9-430D-B445-D371C6041679}" type="presOf" srcId="{4AE4CB29-F59F-437A-B9B1-EC8D25614683}" destId="{C665D8DF-7CBB-4A58-8400-45272C85FB30}" srcOrd="0" destOrd="0" presId="urn:microsoft.com/office/officeart/2005/8/layout/hierarchy2"/>
    <dgm:cxn modelId="{F123E78E-16DA-402D-961E-C3430C694164}" type="presOf" srcId="{E15A838F-8954-470F-9E2F-69CCD896C783}" destId="{CBC5F83D-FE10-49A2-8659-57CCE180BB38}" srcOrd="0" destOrd="0" presId="urn:microsoft.com/office/officeart/2005/8/layout/hierarchy2"/>
    <dgm:cxn modelId="{475D3395-2648-46D8-A556-8DEE7E7BDCDA}" srcId="{01179E3D-B425-4BF5-BCF8-11F3F4CC5792}" destId="{72E89D2E-E32D-4AFD-90C1-82D68A1D9865}" srcOrd="1" destOrd="0" parTransId="{390B408B-67A5-4F52-BE84-08E15D95808E}" sibTransId="{BE8C9821-FF07-4FD1-BE39-79D8B135CCC7}"/>
    <dgm:cxn modelId="{03B30698-FE80-405F-9CDA-FB5C1E8E38FB}" type="presOf" srcId="{F2039097-AD97-4457-AAF8-6254F268C8BE}" destId="{2E2C4DC0-277B-460E-A24F-0E9FA0BA7D67}" srcOrd="1" destOrd="0" presId="urn:microsoft.com/office/officeart/2005/8/layout/hierarchy2"/>
    <dgm:cxn modelId="{872DEDB2-97B0-4472-A1BD-6E43680D47DE}" srcId="{01179E3D-B425-4BF5-BCF8-11F3F4CC5792}" destId="{0D953F14-58A0-42C3-8EAE-89C746EC6DDC}" srcOrd="0" destOrd="0" parTransId="{E15A838F-8954-470F-9E2F-69CCD896C783}" sibTransId="{96BFFC22-1DB7-48D9-8D8B-E2D3216AA3F7}"/>
    <dgm:cxn modelId="{7A11F8C4-7D46-43A9-A402-397855D09D6A}" type="presOf" srcId="{B841F8DB-6AC5-4E5A-9197-985CD1018693}" destId="{499AD093-75ED-44D1-B8BF-9850F03FC775}" srcOrd="1" destOrd="0" presId="urn:microsoft.com/office/officeart/2005/8/layout/hierarchy2"/>
    <dgm:cxn modelId="{449D47C5-677F-49D9-B452-A69C99FF4895}" type="presOf" srcId="{F6341B9E-7D4B-4D78-A29B-4728462B42EC}" destId="{D48595B4-6712-4E57-87D0-41B7FEFD387A}" srcOrd="0" destOrd="0" presId="urn:microsoft.com/office/officeart/2005/8/layout/hierarchy2"/>
    <dgm:cxn modelId="{4B5E66C8-89C2-42DF-B169-3813AFBF294F}" type="presOf" srcId="{F2039097-AD97-4457-AAF8-6254F268C8BE}" destId="{2CDE8390-9A8D-441E-B2AB-59D31FA81CB5}" srcOrd="0" destOrd="0" presId="urn:microsoft.com/office/officeart/2005/8/layout/hierarchy2"/>
    <dgm:cxn modelId="{E295D5EE-30F9-48AB-9E1E-16226E18C7BA}" type="presOf" srcId="{98A5E557-E64B-4A5B-8CA3-2DD2A79CA9A7}" destId="{1C1888A8-CDCD-47DC-9013-472592BC7848}" srcOrd="0" destOrd="0" presId="urn:microsoft.com/office/officeart/2005/8/layout/hierarchy2"/>
    <dgm:cxn modelId="{82E5ABEF-85E1-43AD-93F8-B7BCFC679604}" srcId="{F6341B9E-7D4B-4D78-A29B-4728462B42EC}" destId="{4AE4CB29-F59F-437A-B9B1-EC8D25614683}" srcOrd="0" destOrd="0" parTransId="{98A5E557-E64B-4A5B-8CA3-2DD2A79CA9A7}" sibTransId="{F9F89B05-D220-48D6-9C51-580F643815E3}"/>
    <dgm:cxn modelId="{1F62D9F2-EA32-43F0-9124-722F6D8F52EC}" type="presOf" srcId="{B841F8DB-6AC5-4E5A-9197-985CD1018693}" destId="{1C7081A3-5AD9-4C24-9C02-C795C54D85A4}" srcOrd="0" destOrd="0" presId="urn:microsoft.com/office/officeart/2005/8/layout/hierarchy2"/>
    <dgm:cxn modelId="{F5E8E6F8-93D0-417E-A16D-56179182570F}" type="presOf" srcId="{72E89D2E-E32D-4AFD-90C1-82D68A1D9865}" destId="{BA66B015-C010-4FFA-96C4-FADE3DE0E77A}" srcOrd="0" destOrd="0" presId="urn:microsoft.com/office/officeart/2005/8/layout/hierarchy2"/>
    <dgm:cxn modelId="{664B9EF9-7528-4806-A7C8-DDCAFE7D3597}" srcId="{D7C9DCE3-4423-4EF4-80E2-6BE8392617ED}" destId="{01179E3D-B425-4BF5-BCF8-11F3F4CC5792}" srcOrd="1" destOrd="0" parTransId="{F2039097-AD97-4457-AAF8-6254F268C8BE}" sibTransId="{3D12D1B0-D377-4C72-8E82-1140D0209B2A}"/>
    <dgm:cxn modelId="{8A8611FD-CF5B-4233-A638-CEEFDBD98332}" type="presOf" srcId="{E15A838F-8954-470F-9E2F-69CCD896C783}" destId="{E02C19D0-5C43-473B-A7F5-C0DB28EED1EC}" srcOrd="1" destOrd="0" presId="urn:microsoft.com/office/officeart/2005/8/layout/hierarchy2"/>
    <dgm:cxn modelId="{DDAD4EC6-1900-4E8C-8B72-E1293739CE43}" type="presParOf" srcId="{BE71E332-E08C-4A3B-98E8-FAF690086ADA}" destId="{5A44CBD7-47A4-4D44-A1DC-3B8B7FD8D760}" srcOrd="0" destOrd="0" presId="urn:microsoft.com/office/officeart/2005/8/layout/hierarchy2"/>
    <dgm:cxn modelId="{27D98544-1E49-4B64-AC7F-9FE9B310821B}" type="presParOf" srcId="{5A44CBD7-47A4-4D44-A1DC-3B8B7FD8D760}" destId="{EB610493-F981-4844-BE42-A3390E00D9D2}" srcOrd="0" destOrd="0" presId="urn:microsoft.com/office/officeart/2005/8/layout/hierarchy2"/>
    <dgm:cxn modelId="{E078B028-5C7E-4021-9261-F14CA2471A31}" type="presParOf" srcId="{5A44CBD7-47A4-4D44-A1DC-3B8B7FD8D760}" destId="{27405C97-6B30-41CF-A6D2-09D11782BCA5}" srcOrd="1" destOrd="0" presId="urn:microsoft.com/office/officeart/2005/8/layout/hierarchy2"/>
    <dgm:cxn modelId="{56C565AF-EB4F-49CD-8044-CBF6E21C0AF1}" type="presParOf" srcId="{27405C97-6B30-41CF-A6D2-09D11782BCA5}" destId="{1C7081A3-5AD9-4C24-9C02-C795C54D85A4}" srcOrd="0" destOrd="0" presId="urn:microsoft.com/office/officeart/2005/8/layout/hierarchy2"/>
    <dgm:cxn modelId="{5D9AED2C-BD8D-4876-BC7A-35938669FB64}" type="presParOf" srcId="{1C7081A3-5AD9-4C24-9C02-C795C54D85A4}" destId="{499AD093-75ED-44D1-B8BF-9850F03FC775}" srcOrd="0" destOrd="0" presId="urn:microsoft.com/office/officeart/2005/8/layout/hierarchy2"/>
    <dgm:cxn modelId="{9C2D189B-58E2-4AF2-9871-FC57FEEE1DC9}" type="presParOf" srcId="{27405C97-6B30-41CF-A6D2-09D11782BCA5}" destId="{AA1D9D90-8DA9-42FF-8AC1-CE38D4D267B0}" srcOrd="1" destOrd="0" presId="urn:microsoft.com/office/officeart/2005/8/layout/hierarchy2"/>
    <dgm:cxn modelId="{3EBED3F8-9D9B-475A-AA10-D709C9AD43D3}" type="presParOf" srcId="{AA1D9D90-8DA9-42FF-8AC1-CE38D4D267B0}" destId="{D48595B4-6712-4E57-87D0-41B7FEFD387A}" srcOrd="0" destOrd="0" presId="urn:microsoft.com/office/officeart/2005/8/layout/hierarchy2"/>
    <dgm:cxn modelId="{78988E93-0B48-40A3-948B-8C7D9649782D}" type="presParOf" srcId="{AA1D9D90-8DA9-42FF-8AC1-CE38D4D267B0}" destId="{1C318E9E-27A9-4D98-A058-39370C8A5503}" srcOrd="1" destOrd="0" presId="urn:microsoft.com/office/officeart/2005/8/layout/hierarchy2"/>
    <dgm:cxn modelId="{2A449C75-4DE3-4E25-8E71-24E37EDFC63B}" type="presParOf" srcId="{1C318E9E-27A9-4D98-A058-39370C8A5503}" destId="{1C1888A8-CDCD-47DC-9013-472592BC7848}" srcOrd="0" destOrd="0" presId="urn:microsoft.com/office/officeart/2005/8/layout/hierarchy2"/>
    <dgm:cxn modelId="{5451F7D5-1EDC-4686-8096-E48BCC7B1973}" type="presParOf" srcId="{1C1888A8-CDCD-47DC-9013-472592BC7848}" destId="{BD1771C2-96F9-4747-B729-CC19FAD305E8}" srcOrd="0" destOrd="0" presId="urn:microsoft.com/office/officeart/2005/8/layout/hierarchy2"/>
    <dgm:cxn modelId="{7B964FD2-9FEB-4D69-A205-929E3CBED792}" type="presParOf" srcId="{1C318E9E-27A9-4D98-A058-39370C8A5503}" destId="{E542A703-E57E-49D1-819D-039021B0816C}" srcOrd="1" destOrd="0" presId="urn:microsoft.com/office/officeart/2005/8/layout/hierarchy2"/>
    <dgm:cxn modelId="{16491A2C-3DE9-426D-8CB2-542740616264}" type="presParOf" srcId="{E542A703-E57E-49D1-819D-039021B0816C}" destId="{C665D8DF-7CBB-4A58-8400-45272C85FB30}" srcOrd="0" destOrd="0" presId="urn:microsoft.com/office/officeart/2005/8/layout/hierarchy2"/>
    <dgm:cxn modelId="{5AD61A02-A796-4011-B9E2-CDCF81D1332A}" type="presParOf" srcId="{E542A703-E57E-49D1-819D-039021B0816C}" destId="{A6355603-8DF8-4E89-BC49-5D1064BDFF97}" srcOrd="1" destOrd="0" presId="urn:microsoft.com/office/officeart/2005/8/layout/hierarchy2"/>
    <dgm:cxn modelId="{E8B49446-E548-4FFC-AB95-A5E0685E4FF4}" type="presParOf" srcId="{27405C97-6B30-41CF-A6D2-09D11782BCA5}" destId="{2CDE8390-9A8D-441E-B2AB-59D31FA81CB5}" srcOrd="2" destOrd="0" presId="urn:microsoft.com/office/officeart/2005/8/layout/hierarchy2"/>
    <dgm:cxn modelId="{C3DB8288-811D-4CA9-88C2-48716667D8D2}" type="presParOf" srcId="{2CDE8390-9A8D-441E-B2AB-59D31FA81CB5}" destId="{2E2C4DC0-277B-460E-A24F-0E9FA0BA7D67}" srcOrd="0" destOrd="0" presId="urn:microsoft.com/office/officeart/2005/8/layout/hierarchy2"/>
    <dgm:cxn modelId="{169E86D8-B237-43E7-BB92-F7EBC7F7B40D}" type="presParOf" srcId="{27405C97-6B30-41CF-A6D2-09D11782BCA5}" destId="{6061EE05-1667-47AF-9D0F-E943C7D3C200}" srcOrd="3" destOrd="0" presId="urn:microsoft.com/office/officeart/2005/8/layout/hierarchy2"/>
    <dgm:cxn modelId="{A695C09A-65C2-4EBC-8E35-1F4CE2A9AC93}" type="presParOf" srcId="{6061EE05-1667-47AF-9D0F-E943C7D3C200}" destId="{C0A935E8-CAA3-4884-AD90-8229ED3907FF}" srcOrd="0" destOrd="0" presId="urn:microsoft.com/office/officeart/2005/8/layout/hierarchy2"/>
    <dgm:cxn modelId="{054C1C20-6B51-4015-97FC-CCBE106CC7AD}" type="presParOf" srcId="{6061EE05-1667-47AF-9D0F-E943C7D3C200}" destId="{3BF81658-A2D6-46D2-884F-03E5FC399F81}" srcOrd="1" destOrd="0" presId="urn:microsoft.com/office/officeart/2005/8/layout/hierarchy2"/>
    <dgm:cxn modelId="{6EE632C1-7404-4762-A4B7-DE38205B8C4C}" type="presParOf" srcId="{3BF81658-A2D6-46D2-884F-03E5FC399F81}" destId="{CBC5F83D-FE10-49A2-8659-57CCE180BB38}" srcOrd="0" destOrd="0" presId="urn:microsoft.com/office/officeart/2005/8/layout/hierarchy2"/>
    <dgm:cxn modelId="{01678AF0-9CED-4831-B484-17F508795A44}" type="presParOf" srcId="{CBC5F83D-FE10-49A2-8659-57CCE180BB38}" destId="{E02C19D0-5C43-473B-A7F5-C0DB28EED1EC}" srcOrd="0" destOrd="0" presId="urn:microsoft.com/office/officeart/2005/8/layout/hierarchy2"/>
    <dgm:cxn modelId="{8EB1919B-D360-4E2C-8770-64968C84E806}" type="presParOf" srcId="{3BF81658-A2D6-46D2-884F-03E5FC399F81}" destId="{AA938A8D-0997-42B2-AF50-843FEB5F2388}" srcOrd="1" destOrd="0" presId="urn:microsoft.com/office/officeart/2005/8/layout/hierarchy2"/>
    <dgm:cxn modelId="{093D2AA0-B027-4256-B60B-A9487FE30E0B}" type="presParOf" srcId="{AA938A8D-0997-42B2-AF50-843FEB5F2388}" destId="{535F03C6-73AD-43CC-AC6E-3C7B2954A6A8}" srcOrd="0" destOrd="0" presId="urn:microsoft.com/office/officeart/2005/8/layout/hierarchy2"/>
    <dgm:cxn modelId="{D7864172-9C63-4FE6-AD3A-780B60D567B8}" type="presParOf" srcId="{AA938A8D-0997-42B2-AF50-843FEB5F2388}" destId="{D4FC0C96-45F1-492A-9447-5EA062679B31}" srcOrd="1" destOrd="0" presId="urn:microsoft.com/office/officeart/2005/8/layout/hierarchy2"/>
    <dgm:cxn modelId="{8B3104DA-10A9-4095-B934-F1AAF6EB8DB9}" type="presParOf" srcId="{3BF81658-A2D6-46D2-884F-03E5FC399F81}" destId="{0F288DF2-BC04-4C7A-9E32-395A6BFD3282}" srcOrd="2" destOrd="0" presId="urn:microsoft.com/office/officeart/2005/8/layout/hierarchy2"/>
    <dgm:cxn modelId="{0A27AC52-1DF0-433D-9CAE-6FE15D249972}" type="presParOf" srcId="{0F288DF2-BC04-4C7A-9E32-395A6BFD3282}" destId="{5148F1E8-AE1C-453F-9166-7F57C63F3786}" srcOrd="0" destOrd="0" presId="urn:microsoft.com/office/officeart/2005/8/layout/hierarchy2"/>
    <dgm:cxn modelId="{35A1148E-8BC3-4668-9A15-F8AD9611821E}" type="presParOf" srcId="{3BF81658-A2D6-46D2-884F-03E5FC399F81}" destId="{D01B8D60-86A3-4F8F-9304-DCEA2080EA32}" srcOrd="3" destOrd="0" presId="urn:microsoft.com/office/officeart/2005/8/layout/hierarchy2"/>
    <dgm:cxn modelId="{4D9CC4E2-29E9-469A-A1A9-E1D685962862}" type="presParOf" srcId="{D01B8D60-86A3-4F8F-9304-DCEA2080EA32}" destId="{BA66B015-C010-4FFA-96C4-FADE3DE0E77A}" srcOrd="0" destOrd="0" presId="urn:microsoft.com/office/officeart/2005/8/layout/hierarchy2"/>
    <dgm:cxn modelId="{1693B7E1-5F9F-4012-A03B-B0BF3662AE4F}" type="presParOf" srcId="{D01B8D60-86A3-4F8F-9304-DCEA2080EA32}" destId="{2EBC61C3-0719-49EC-8FFC-7AED749CE8A1}"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0493-F981-4844-BE42-A3390E00D9D2}">
      <dsp:nvSpPr>
        <dsp:cNvPr id="0" name=""/>
        <dsp:cNvSpPr/>
      </dsp:nvSpPr>
      <dsp:spPr>
        <a:xfrm>
          <a:off x="380247" y="548375"/>
          <a:ext cx="2632026" cy="253968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t>Healthy Start benefit</a:t>
          </a:r>
        </a:p>
        <a:p>
          <a:pPr marL="0" lvl="0" indent="0" algn="ctr" defTabSz="1422400">
            <a:lnSpc>
              <a:spcPct val="90000"/>
            </a:lnSpc>
            <a:spcBef>
              <a:spcPct val="0"/>
            </a:spcBef>
            <a:spcAft>
              <a:spcPct val="35000"/>
            </a:spcAft>
            <a:buNone/>
          </a:pPr>
          <a:r>
            <a:rPr lang="en-GB" sz="1200" kern="1200" dirty="0"/>
            <a:t>- £4.25 each week of your pregnancy from the 10th week</a:t>
          </a:r>
        </a:p>
        <a:p>
          <a:pPr marL="0" lvl="0" indent="0" algn="ctr" defTabSz="1422400">
            <a:lnSpc>
              <a:spcPct val="90000"/>
            </a:lnSpc>
            <a:spcBef>
              <a:spcPct val="0"/>
            </a:spcBef>
            <a:spcAft>
              <a:spcPct val="35000"/>
            </a:spcAft>
            <a:buNone/>
          </a:pPr>
          <a:r>
            <a:rPr lang="en-GB" sz="1200" kern="1200" dirty="0"/>
            <a:t>- £8.50 each week for children from birth to 1 year old</a:t>
          </a:r>
        </a:p>
        <a:p>
          <a:pPr marL="0" lvl="0" indent="0" algn="ctr" defTabSz="1422400">
            <a:lnSpc>
              <a:spcPct val="90000"/>
            </a:lnSpc>
            <a:spcBef>
              <a:spcPct val="0"/>
            </a:spcBef>
            <a:spcAft>
              <a:spcPct val="35000"/>
            </a:spcAft>
            <a:buNone/>
          </a:pPr>
          <a:r>
            <a:rPr lang="en-GB" sz="1200" kern="1200" dirty="0"/>
            <a:t>- £4.25 each week for children between 1 and 4 years old</a:t>
          </a:r>
        </a:p>
      </dsp:txBody>
      <dsp:txXfrm>
        <a:off x="454632" y="622760"/>
        <a:ext cx="2483256" cy="2390911"/>
      </dsp:txXfrm>
    </dsp:sp>
    <dsp:sp modelId="{1C7081A3-5AD9-4C24-9C02-C795C54D85A4}">
      <dsp:nvSpPr>
        <dsp:cNvPr id="0" name=""/>
        <dsp:cNvSpPr/>
      </dsp:nvSpPr>
      <dsp:spPr>
        <a:xfrm rot="18739570">
          <a:off x="2756908" y="1213015"/>
          <a:ext cx="1563540" cy="54438"/>
        </a:xfrm>
        <a:custGeom>
          <a:avLst/>
          <a:gdLst/>
          <a:ahLst/>
          <a:cxnLst/>
          <a:rect l="0" t="0" r="0" b="0"/>
          <a:pathLst>
            <a:path>
              <a:moveTo>
                <a:pt x="0" y="27219"/>
              </a:moveTo>
              <a:lnTo>
                <a:pt x="1563540" y="272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9590" y="1201146"/>
        <a:ext cx="78177" cy="78177"/>
      </dsp:txXfrm>
    </dsp:sp>
    <dsp:sp modelId="{D48595B4-6712-4E57-87D0-41B7FEFD387A}">
      <dsp:nvSpPr>
        <dsp:cNvPr id="0" name=""/>
        <dsp:cNvSpPr/>
      </dsp:nvSpPr>
      <dsp:spPr>
        <a:xfrm>
          <a:off x="4065084" y="25889"/>
          <a:ext cx="2328211" cy="127272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t>Fruit, veg and milk</a:t>
          </a:r>
        </a:p>
      </dsp:txBody>
      <dsp:txXfrm>
        <a:off x="4102361" y="63166"/>
        <a:ext cx="2253657" cy="1198175"/>
      </dsp:txXfrm>
    </dsp:sp>
    <dsp:sp modelId="{1C1888A8-CDCD-47DC-9013-472592BC7848}">
      <dsp:nvSpPr>
        <dsp:cNvPr id="0" name=""/>
        <dsp:cNvSpPr/>
      </dsp:nvSpPr>
      <dsp:spPr>
        <a:xfrm rot="21586154">
          <a:off x="6393291" y="632910"/>
          <a:ext cx="1054503" cy="54438"/>
        </a:xfrm>
        <a:custGeom>
          <a:avLst/>
          <a:gdLst/>
          <a:ahLst/>
          <a:cxnLst/>
          <a:rect l="0" t="0" r="0" b="0"/>
          <a:pathLst>
            <a:path>
              <a:moveTo>
                <a:pt x="0" y="27219"/>
              </a:moveTo>
              <a:lnTo>
                <a:pt x="1054503" y="272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894180" y="633767"/>
        <a:ext cx="52725" cy="52725"/>
      </dsp:txXfrm>
    </dsp:sp>
    <dsp:sp modelId="{C665D8DF-7CBB-4A58-8400-45272C85FB30}">
      <dsp:nvSpPr>
        <dsp:cNvPr id="0" name=""/>
        <dsp:cNvSpPr/>
      </dsp:nvSpPr>
      <dsp:spPr>
        <a:xfrm>
          <a:off x="7447790" y="0"/>
          <a:ext cx="2632026" cy="131601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sz="1200" b="0" i="0" kern="1200" dirty="0"/>
            <a:t>- Plain liquid cow’s milk</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 Fresh, frozen, and tinned fruit and vegetables</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 Fresh, dried, and tinned pulses</a:t>
          </a:r>
        </a:p>
        <a:p>
          <a:pPr marL="0" lvl="0" indent="0" algn="ctr" defTabSz="533400">
            <a:lnSpc>
              <a:spcPct val="90000"/>
            </a:lnSpc>
            <a:spcBef>
              <a:spcPct val="0"/>
            </a:spcBef>
            <a:spcAft>
              <a:spcPct val="35000"/>
            </a:spcAft>
            <a:buFont typeface="Arial" panose="020B0604020202020204" pitchFamily="34" charset="0"/>
            <a:buNone/>
          </a:pPr>
          <a:r>
            <a:rPr lang="en-GB" sz="1200" b="0" i="0" kern="1200" dirty="0"/>
            <a:t>- Infant formula milk based on cow’s milk</a:t>
          </a:r>
          <a:endParaRPr lang="en-GB" sz="1200" kern="1200" dirty="0"/>
        </a:p>
      </dsp:txBody>
      <dsp:txXfrm>
        <a:off x="7486335" y="38545"/>
        <a:ext cx="2554936" cy="1238923"/>
      </dsp:txXfrm>
    </dsp:sp>
    <dsp:sp modelId="{2CDE8390-9A8D-441E-B2AB-59D31FA81CB5}">
      <dsp:nvSpPr>
        <dsp:cNvPr id="0" name=""/>
        <dsp:cNvSpPr/>
      </dsp:nvSpPr>
      <dsp:spPr>
        <a:xfrm rot="2787011">
          <a:off x="2774648" y="2344747"/>
          <a:ext cx="1528060" cy="54438"/>
        </a:xfrm>
        <a:custGeom>
          <a:avLst/>
          <a:gdLst/>
          <a:ahLst/>
          <a:cxnLst/>
          <a:rect l="0" t="0" r="0" b="0"/>
          <a:pathLst>
            <a:path>
              <a:moveTo>
                <a:pt x="0" y="27219"/>
              </a:moveTo>
              <a:lnTo>
                <a:pt x="1528060" y="272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00477" y="2333765"/>
        <a:ext cx="76403" cy="76403"/>
      </dsp:txXfrm>
    </dsp:sp>
    <dsp:sp modelId="{C0A935E8-CAA3-4884-AD90-8229ED3907FF}">
      <dsp:nvSpPr>
        <dsp:cNvPr id="0" name=""/>
        <dsp:cNvSpPr/>
      </dsp:nvSpPr>
      <dsp:spPr>
        <a:xfrm>
          <a:off x="4065084" y="2420921"/>
          <a:ext cx="2385431" cy="100959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t>Vitamins</a:t>
          </a:r>
          <a:r>
            <a:rPr lang="en-GB" sz="4400" kern="1200" dirty="0"/>
            <a:t> </a:t>
          </a:r>
        </a:p>
      </dsp:txBody>
      <dsp:txXfrm>
        <a:off x="4094654" y="2450491"/>
        <a:ext cx="2326291" cy="950452"/>
      </dsp:txXfrm>
    </dsp:sp>
    <dsp:sp modelId="{CBC5F83D-FE10-49A2-8659-57CCE180BB38}">
      <dsp:nvSpPr>
        <dsp:cNvPr id="0" name=""/>
        <dsp:cNvSpPr/>
      </dsp:nvSpPr>
      <dsp:spPr>
        <a:xfrm rot="19416481">
          <a:off x="6327621" y="2524625"/>
          <a:ext cx="1260302" cy="54438"/>
        </a:xfrm>
        <a:custGeom>
          <a:avLst/>
          <a:gdLst/>
          <a:ahLst/>
          <a:cxnLst/>
          <a:rect l="0" t="0" r="0" b="0"/>
          <a:pathLst>
            <a:path>
              <a:moveTo>
                <a:pt x="0" y="27219"/>
              </a:moveTo>
              <a:lnTo>
                <a:pt x="1260302" y="272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926265" y="2520337"/>
        <a:ext cx="63015" cy="63015"/>
      </dsp:txXfrm>
    </dsp:sp>
    <dsp:sp modelId="{535F03C6-73AD-43CC-AC6E-3C7B2954A6A8}">
      <dsp:nvSpPr>
        <dsp:cNvPr id="0" name=""/>
        <dsp:cNvSpPr/>
      </dsp:nvSpPr>
      <dsp:spPr>
        <a:xfrm>
          <a:off x="7465030" y="1519965"/>
          <a:ext cx="2632026" cy="131601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For pregnant or breastfeeding women:</a:t>
          </a:r>
        </a:p>
        <a:p>
          <a:pPr marL="0" lvl="0" indent="0" algn="ctr" defTabSz="533400">
            <a:lnSpc>
              <a:spcPct val="90000"/>
            </a:lnSpc>
            <a:spcBef>
              <a:spcPct val="0"/>
            </a:spcBef>
            <a:spcAft>
              <a:spcPct val="35000"/>
            </a:spcAft>
            <a:buNone/>
          </a:pPr>
          <a:r>
            <a:rPr lang="en-GB" sz="1200" kern="1200" dirty="0"/>
            <a:t>- Vitamin C</a:t>
          </a:r>
        </a:p>
        <a:p>
          <a:pPr marL="0" lvl="0" indent="0" algn="ctr" defTabSz="533400">
            <a:lnSpc>
              <a:spcPct val="90000"/>
            </a:lnSpc>
            <a:spcBef>
              <a:spcPct val="0"/>
            </a:spcBef>
            <a:spcAft>
              <a:spcPct val="35000"/>
            </a:spcAft>
            <a:buNone/>
          </a:pPr>
          <a:r>
            <a:rPr lang="en-GB" sz="1200" kern="1200" dirty="0"/>
            <a:t>- Vitamin D</a:t>
          </a:r>
        </a:p>
        <a:p>
          <a:pPr marL="0" lvl="0" indent="0" algn="ctr" defTabSz="533400">
            <a:lnSpc>
              <a:spcPct val="90000"/>
            </a:lnSpc>
            <a:spcBef>
              <a:spcPct val="0"/>
            </a:spcBef>
            <a:spcAft>
              <a:spcPct val="35000"/>
            </a:spcAft>
            <a:buNone/>
          </a:pPr>
          <a:r>
            <a:rPr lang="en-GB" sz="1200" kern="1200" dirty="0"/>
            <a:t>- Folic Acid</a:t>
          </a:r>
        </a:p>
      </dsp:txBody>
      <dsp:txXfrm>
        <a:off x="7503575" y="1558510"/>
        <a:ext cx="2554936" cy="1238923"/>
      </dsp:txXfrm>
    </dsp:sp>
    <dsp:sp modelId="{0F288DF2-BC04-4C7A-9E32-395A6BFD3282}">
      <dsp:nvSpPr>
        <dsp:cNvPr id="0" name=""/>
        <dsp:cNvSpPr/>
      </dsp:nvSpPr>
      <dsp:spPr>
        <a:xfrm rot="2163152">
          <a:off x="6325614" y="3282304"/>
          <a:ext cx="1304297" cy="54438"/>
        </a:xfrm>
        <a:custGeom>
          <a:avLst/>
          <a:gdLst/>
          <a:ahLst/>
          <a:cxnLst/>
          <a:rect l="0" t="0" r="0" b="0"/>
          <a:pathLst>
            <a:path>
              <a:moveTo>
                <a:pt x="0" y="27219"/>
              </a:moveTo>
              <a:lnTo>
                <a:pt x="1304297" y="272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945155" y="3276917"/>
        <a:ext cx="65214" cy="65214"/>
      </dsp:txXfrm>
    </dsp:sp>
    <dsp:sp modelId="{BA66B015-C010-4FFA-96C4-FADE3DE0E77A}">
      <dsp:nvSpPr>
        <dsp:cNvPr id="0" name=""/>
        <dsp:cNvSpPr/>
      </dsp:nvSpPr>
      <dsp:spPr>
        <a:xfrm>
          <a:off x="7505010" y="3035324"/>
          <a:ext cx="2632026" cy="131601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For children up to 4 years:</a:t>
          </a:r>
        </a:p>
        <a:p>
          <a:pPr marL="0" lvl="0" indent="0" algn="ctr" defTabSz="533400">
            <a:lnSpc>
              <a:spcPct val="90000"/>
            </a:lnSpc>
            <a:spcBef>
              <a:spcPct val="0"/>
            </a:spcBef>
            <a:spcAft>
              <a:spcPct val="35000"/>
            </a:spcAft>
            <a:buNone/>
          </a:pPr>
          <a:r>
            <a:rPr lang="en-GB" sz="1200" kern="1200" dirty="0"/>
            <a:t>- Vitamin A</a:t>
          </a:r>
        </a:p>
        <a:p>
          <a:pPr marL="0" lvl="0" indent="0" algn="ctr" defTabSz="533400">
            <a:lnSpc>
              <a:spcPct val="90000"/>
            </a:lnSpc>
            <a:spcBef>
              <a:spcPct val="0"/>
            </a:spcBef>
            <a:spcAft>
              <a:spcPct val="35000"/>
            </a:spcAft>
            <a:buNone/>
          </a:pPr>
          <a:r>
            <a:rPr lang="en-GB" sz="1200" kern="1200" dirty="0"/>
            <a:t>Vitamin C</a:t>
          </a:r>
        </a:p>
        <a:p>
          <a:pPr marL="0" lvl="0" indent="0" algn="ctr" defTabSz="533400">
            <a:lnSpc>
              <a:spcPct val="90000"/>
            </a:lnSpc>
            <a:spcBef>
              <a:spcPct val="0"/>
            </a:spcBef>
            <a:spcAft>
              <a:spcPct val="35000"/>
            </a:spcAft>
            <a:buNone/>
          </a:pPr>
          <a:r>
            <a:rPr lang="en-GB" sz="1200" kern="1200" dirty="0"/>
            <a:t>Vitamin D</a:t>
          </a:r>
        </a:p>
      </dsp:txBody>
      <dsp:txXfrm>
        <a:off x="7543555" y="3073869"/>
        <a:ext cx="2554936" cy="12389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35A2D-10AB-4329-859F-BE311E516E5F}" type="datetimeFigureOut">
              <a:rPr lang="en-GB" smtClean="0"/>
              <a:t>02/05/2023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2E918-E12C-463D-8FBF-2D2E723E1F84}" type="slidenum">
              <a:rPr lang="en-GB" smtClean="0"/>
              <a:t>‹#›</a:t>
            </a:fld>
            <a:endParaRPr lang="en-GB" dirty="0"/>
          </a:p>
        </p:txBody>
      </p:sp>
    </p:spTree>
    <p:extLst>
      <p:ext uri="{BB962C8B-B14F-4D97-AF65-F5344CB8AC3E}">
        <p14:creationId xmlns:p14="http://schemas.microsoft.com/office/powerpoint/2010/main" val="243386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384392-799D-F24B-A54F-B685D758F38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032220-D447-804B-A8DF-E8F0221A49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029D7C-D67E-3240-B172-3465B1125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1420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47FE-5E75-3C4C-BA0A-50E84A2C55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B8F856-75B2-D94F-8BF9-F5BAFC8C0E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91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1C080F-59C8-DA40-825F-C6F2C5B636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D164D-334A-D04C-9F29-17AD026CDC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83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390B-25C3-8A4C-9945-B68529ACE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E59D2-7D94-1D45-B0A1-71F3E6BA8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4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AD45-F1F9-384A-AF3D-69FFB076F131}"/>
              </a:ext>
            </a:extLst>
          </p:cNvPr>
          <p:cNvSpPr>
            <a:spLocks noGrp="1"/>
          </p:cNvSpPr>
          <p:nvPr>
            <p:ph type="title"/>
          </p:nvPr>
        </p:nvSpPr>
        <p:spPr>
          <a:xfrm>
            <a:off x="838200" y="113018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83067C-EF2A-6F42-B5A2-F057AFF101AE}"/>
              </a:ext>
            </a:extLst>
          </p:cNvPr>
          <p:cNvSpPr>
            <a:spLocks noGrp="1"/>
          </p:cNvSpPr>
          <p:nvPr>
            <p:ph type="body" idx="1"/>
          </p:nvPr>
        </p:nvSpPr>
        <p:spPr>
          <a:xfrm>
            <a:off x="838200" y="398751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464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F955-107F-B24D-9AE0-CD7460A71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A9B5E-5D22-7B42-BF6B-C7D0467026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967EF1-F157-1348-A92F-BB73F50BFB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52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C788-654F-8447-80B9-583BC53E0B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C269DD-0523-584F-BF5A-F2582729F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C41541-C969-1B40-8051-951D794D3A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69A563-2E75-1F45-A7D2-83F6F72B3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BFCA64-E7ED-0046-A568-365E2A8342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26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FCBB-0CCC-674D-A4BE-CA9C249A3E4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133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0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79D1-CA64-9F42-B8CF-8832F2190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E4CDE0-4511-C643-8099-DBB13A3F1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677E52-37E2-7E49-A830-96F0A00D4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987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F3A7-2C10-9C4F-94BA-E06066F5D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5226A3-DFFD-C54B-A152-C68618C64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25F2ACF-E7FE-1144-895E-6411E4912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8933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2D9AC9-614E-4E44-8FA0-F0A0F56FFB6B}"/>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EFC2E083-CB66-664A-9594-255CB669C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75F937-45F6-CF4D-B2D9-7920C13EE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036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ealthystartclaim@dhsc.gov.uk" TargetMode="External"/><Relationship Id="rId2" Type="http://schemas.openxmlformats.org/officeDocument/2006/relationships/hyperlink" Target="mailto:healthy.start@nhsbsa.nhs.uk"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hyperlink" Target="https://citizensadvicegm.org/healthysta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ystart.nhs.uk/frequently-asked-questions/the-new-healthy-start-scheme/" TargetMode="External"/><Relationship Id="rId7" Type="http://schemas.openxmlformats.org/officeDocument/2006/relationships/hyperlink" Target="https://www.nhs.uk/service-search/other-services/Healthy-start-vitamins/LocationSearch/348" TargetMode="External"/><Relationship Id="rId2" Type="http://schemas.openxmlformats.org/officeDocument/2006/relationships/hyperlink" Target="https://www.healthystart.nhs.uk/how-to-apply/" TargetMode="External"/><Relationship Id="rId1" Type="http://schemas.openxmlformats.org/officeDocument/2006/relationships/slideLayout" Target="../slideLayouts/slideLayout2.xml"/><Relationship Id="rId6" Type="http://schemas.openxmlformats.org/officeDocument/2006/relationships/hyperlink" Target="https://media.nhsbsa.nhs.uk/resources/f/nhs-healthy-start-scheme" TargetMode="External"/><Relationship Id="rId5" Type="http://schemas.openxmlformats.org/officeDocument/2006/relationships/hyperlink" Target="mailto:healthy_start-request@lists.riseup.net" TargetMode="External"/><Relationship Id="rId4" Type="http://schemas.openxmlformats.org/officeDocument/2006/relationships/hyperlink" Target="https://citizensadvicegm.org/healthystar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hs.uk/service-search/other-services/Healthy-start-vitamins/LocationSearch/348"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ealthystart.nhs.uk/how-to-apply/"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b="1" dirty="0">
                <a:solidFill>
                  <a:srgbClr val="17C0B2"/>
                </a:solidFill>
                <a:latin typeface="+mn-lt"/>
              </a:rPr>
              <a:t>A Healthy Start for All </a:t>
            </a:r>
          </a:p>
        </p:txBody>
      </p:sp>
      <p:sp>
        <p:nvSpPr>
          <p:cNvPr id="3" name="Subtitle 2"/>
          <p:cNvSpPr>
            <a:spLocks noGrp="1"/>
          </p:cNvSpPr>
          <p:nvPr>
            <p:ph type="subTitle" idx="1"/>
          </p:nvPr>
        </p:nvSpPr>
        <p:spPr/>
        <p:txBody>
          <a:bodyPr/>
          <a:lstStyle/>
          <a:p>
            <a:r>
              <a:rPr lang="en-GB" dirty="0">
                <a:solidFill>
                  <a:schemeClr val="bg1"/>
                </a:solidFill>
              </a:rPr>
              <a:t>Jane Partington </a:t>
            </a:r>
          </a:p>
          <a:p>
            <a:r>
              <a:rPr lang="en-GB" dirty="0">
                <a:solidFill>
                  <a:schemeClr val="bg1"/>
                </a:solidFill>
              </a:rPr>
              <a:t>Partnership Director at The Bread and Butter Thing </a:t>
            </a:r>
          </a:p>
        </p:txBody>
      </p:sp>
      <p:pic>
        <p:nvPicPr>
          <p:cNvPr id="4" name="Picture 3" descr="Three overlapping teardrop shapes. Graphic text reads, 'NO CHILD SHOULD GO HUNGRY. DOING THINGS DIFFERENTLY FOR IN GREATER MANCHESTER.' ">
            <a:extLst>
              <a:ext uri="{FF2B5EF4-FFF2-40B4-BE49-F238E27FC236}">
                <a16:creationId xmlns:a16="http://schemas.microsoft.com/office/drawing/2014/main" id="{8AE86C4B-463E-2CC1-CE2A-7111F5187232}"/>
              </a:ext>
            </a:extLst>
          </p:cNvPr>
          <p:cNvPicPr>
            <a:picLocks noChangeAspect="1"/>
          </p:cNvPicPr>
          <p:nvPr/>
        </p:nvPicPr>
        <p:blipFill>
          <a:blip r:embed="rId2"/>
          <a:stretch>
            <a:fillRect/>
          </a:stretch>
        </p:blipFill>
        <p:spPr>
          <a:xfrm>
            <a:off x="536712" y="5582093"/>
            <a:ext cx="2663687" cy="1031433"/>
          </a:xfrm>
          <a:prstGeom prst="rect">
            <a:avLst/>
          </a:prstGeom>
        </p:spPr>
      </p:pic>
    </p:spTree>
    <p:extLst>
      <p:ext uri="{BB962C8B-B14F-4D97-AF65-F5344CB8AC3E}">
        <p14:creationId xmlns:p14="http://schemas.microsoft.com/office/powerpoint/2010/main" val="31673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5BBFC0"/>
                </a:solidFill>
                <a:latin typeface="+mn-lt"/>
              </a:rPr>
              <a:t>Healthy Start Scheme – other ways to apply</a:t>
            </a:r>
          </a:p>
        </p:txBody>
      </p:sp>
      <p:sp>
        <p:nvSpPr>
          <p:cNvPr id="3" name="Content Placeholder 2"/>
          <p:cNvSpPr>
            <a:spLocks noGrp="1"/>
          </p:cNvSpPr>
          <p:nvPr>
            <p:ph sz="half" idx="1"/>
          </p:nvPr>
        </p:nvSpPr>
        <p:spPr>
          <a:xfrm>
            <a:off x="998881" y="1825625"/>
            <a:ext cx="6047962" cy="3670714"/>
          </a:xfrm>
        </p:spPr>
        <p:txBody>
          <a:bodyPr>
            <a:normAutofit fontScale="92500" lnSpcReduction="20000"/>
          </a:bodyPr>
          <a:lstStyle/>
          <a:p>
            <a:r>
              <a:rPr lang="en-GB" sz="1800" dirty="0">
                <a:latin typeface="Lev Handdrawn" panose="02060604050405030204" pitchFamily="18" charset="0"/>
                <a:cs typeface="Arial" panose="020B0604020202020204" pitchFamily="34" charset="0"/>
              </a:rPr>
              <a:t>There are people who cannot use the online system and who must apply by email or phone:</a:t>
            </a:r>
          </a:p>
          <a:p>
            <a:pPr lvl="1"/>
            <a:r>
              <a:rPr lang="en-GB" sz="1800" dirty="0">
                <a:latin typeface="Lev Handdrawn" panose="02060604050405030204" pitchFamily="18" charset="0"/>
                <a:cs typeface="Arial" panose="020B0604020202020204" pitchFamily="34" charset="0"/>
              </a:rPr>
              <a:t>Under 18s </a:t>
            </a:r>
          </a:p>
          <a:p>
            <a:pPr lvl="1"/>
            <a:r>
              <a:rPr lang="en-GB" sz="1800" dirty="0">
                <a:latin typeface="Lev Handdrawn" panose="02060604050405030204" pitchFamily="18" charset="0"/>
                <a:cs typeface="Arial" panose="020B0604020202020204" pitchFamily="34" charset="0"/>
              </a:rPr>
              <a:t>People on legacy benefits (e.g. income related employment support allowance)</a:t>
            </a:r>
          </a:p>
          <a:p>
            <a:pPr lvl="1"/>
            <a:r>
              <a:rPr lang="en-GB" sz="1800" dirty="0">
                <a:latin typeface="Lev Handdrawn" panose="02060604050405030204" pitchFamily="18" charset="0"/>
                <a:cs typeface="Arial" panose="020B0604020202020204" pitchFamily="34" charset="0"/>
              </a:rPr>
              <a:t>People eligible because they are receiving pension credit or working tax credit</a:t>
            </a:r>
          </a:p>
          <a:p>
            <a:r>
              <a:rPr lang="en-GB" sz="1800" dirty="0">
                <a:latin typeface="Lev Handdrawn" panose="02060604050405030204" pitchFamily="18" charset="0"/>
                <a:cs typeface="Arial" panose="020B0604020202020204" pitchFamily="34" charset="0"/>
              </a:rPr>
              <a:t>These groups can apply by </a:t>
            </a:r>
            <a:r>
              <a:rPr lang="en-GB" sz="1800" dirty="0"/>
              <a:t>emailing </a:t>
            </a:r>
            <a:r>
              <a:rPr lang="en-GB" sz="1800" dirty="0">
                <a:solidFill>
                  <a:srgbClr val="5BBFC0"/>
                </a:solidFill>
                <a:hlinkClick r:id="rId2">
                  <a:extLst>
                    <a:ext uri="{A12FA001-AC4F-418D-AE19-62706E023703}">
                      <ahyp:hlinkClr xmlns:ahyp="http://schemas.microsoft.com/office/drawing/2018/hyperlinkcolor" val="tx"/>
                    </a:ext>
                  </a:extLst>
                </a:hlinkClick>
              </a:rPr>
              <a:t>healthy.start@nhsbsa.nhs.uk</a:t>
            </a:r>
            <a:r>
              <a:rPr lang="en-GB" sz="1800" dirty="0">
                <a:solidFill>
                  <a:srgbClr val="5BBFC0"/>
                </a:solidFill>
              </a:rPr>
              <a:t> </a:t>
            </a:r>
            <a:r>
              <a:rPr lang="en-GB" sz="1800" dirty="0"/>
              <a:t>or calling </a:t>
            </a:r>
            <a:r>
              <a:rPr lang="en-GB" sz="1800" dirty="0">
                <a:solidFill>
                  <a:srgbClr val="5BBFC0"/>
                </a:solidFill>
              </a:rPr>
              <a:t>0300 330 7010</a:t>
            </a:r>
            <a:endParaRPr lang="en-GB" sz="1800" dirty="0">
              <a:solidFill>
                <a:srgbClr val="5BBFC0"/>
              </a:solidFill>
              <a:latin typeface="Lev Handdrawn" panose="02060604050405030204" pitchFamily="18" charset="0"/>
              <a:cs typeface="Arial" panose="020B0604020202020204" pitchFamily="34" charset="0"/>
            </a:endParaRPr>
          </a:p>
          <a:p>
            <a:r>
              <a:rPr lang="en-GB" sz="1800" dirty="0">
                <a:latin typeface="Lev Handdrawn" panose="02060604050405030204" pitchFamily="18" charset="0"/>
                <a:cs typeface="Arial" panose="020B0604020202020204" pitchFamily="34" charset="0"/>
              </a:rPr>
              <a:t>People with no recourse to public funds who may still be eligible for their children can apply on </a:t>
            </a:r>
            <a:r>
              <a:rPr lang="en-GB" sz="1800" dirty="0">
                <a:solidFill>
                  <a:srgbClr val="5BBFC0"/>
                </a:solidFill>
                <a:hlinkClick r:id="rId3">
                  <a:extLst>
                    <a:ext uri="{A12FA001-AC4F-418D-AE19-62706E023703}">
                      <ahyp:hlinkClr xmlns:ahyp="http://schemas.microsoft.com/office/drawing/2018/hyperlinkcolor" val="tx"/>
                    </a:ext>
                  </a:extLst>
                </a:hlinkClick>
              </a:rPr>
              <a:t>healthystartclaim@dhsc.gov.uk</a:t>
            </a:r>
            <a:endParaRPr lang="en-GB" sz="1800" dirty="0">
              <a:latin typeface="Lev Handdrawn" panose="02060604050405030204" pitchFamily="18" charset="0"/>
              <a:cs typeface="Arial" panose="020B0604020202020204" pitchFamily="34" charset="0"/>
            </a:endParaRPr>
          </a:p>
          <a:p>
            <a:r>
              <a:rPr lang="en-GB" sz="1800" dirty="0">
                <a:latin typeface="Lev Handdrawn" panose="02060604050405030204" pitchFamily="18" charset="0"/>
                <a:cs typeface="Arial" panose="020B0604020202020204" pitchFamily="34" charset="0"/>
              </a:rPr>
              <a:t>Citizens Advice or other local advice providers can provide further support if there are difficulties with any application.</a:t>
            </a:r>
          </a:p>
          <a:p>
            <a:r>
              <a:rPr lang="en-GB" sz="1800" dirty="0">
                <a:solidFill>
                  <a:srgbClr val="5BBFC0"/>
                </a:solidFill>
                <a:latin typeface="Lev Handdrawn" panose="020606040504050302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https://citizensadvicegm.org/healthystart</a:t>
            </a:r>
            <a:endParaRPr lang="en-GB" sz="1800" dirty="0">
              <a:solidFill>
                <a:srgbClr val="5BBFC0"/>
              </a:solidFill>
              <a:latin typeface="Lev Handdrawn" panose="02060604050405030204" pitchFamily="18" charset="0"/>
              <a:cs typeface="Arial" panose="020B0604020202020204" pitchFamily="34" charset="0"/>
            </a:endParaRPr>
          </a:p>
          <a:p>
            <a:endParaRPr lang="en-GB" sz="1800" dirty="0">
              <a:latin typeface="Lev Handdrawn" panose="02060604050405030204" pitchFamily="18" charset="0"/>
              <a:cs typeface="Arial" panose="020B0604020202020204" pitchFamily="34" charset="0"/>
            </a:endParaRPr>
          </a:p>
          <a:p>
            <a:pPr marL="0" indent="0">
              <a:buNone/>
            </a:pPr>
            <a:endParaRPr lang="en-GB" sz="1800" dirty="0">
              <a:latin typeface="Lev Handdrawn" panose="02060604050405030204" pitchFamily="18" charset="0"/>
              <a:cs typeface="Arial" panose="020B0604020202020204" pitchFamily="34" charset="0"/>
            </a:endParaRPr>
          </a:p>
          <a:p>
            <a:endParaRPr lang="en-GB" dirty="0"/>
          </a:p>
        </p:txBody>
      </p:sp>
      <p:pic>
        <p:nvPicPr>
          <p:cNvPr id="5" name="Picture 4" descr="Three overlapping teardrop shapes. Graphic text reads, 'NO CHILD SHOULD GO HUNGRY. DOING THINGS DIFFERENTLY FOR IN GREATER MANCHESTER.' ">
            <a:extLst>
              <a:ext uri="{FF2B5EF4-FFF2-40B4-BE49-F238E27FC236}">
                <a16:creationId xmlns:a16="http://schemas.microsoft.com/office/drawing/2014/main" id="{7CB28C7D-59E2-D822-647B-C05F37958EAC}"/>
              </a:ext>
            </a:extLst>
          </p:cNvPr>
          <p:cNvPicPr>
            <a:picLocks noChangeAspect="1"/>
          </p:cNvPicPr>
          <p:nvPr/>
        </p:nvPicPr>
        <p:blipFill>
          <a:blip r:embed="rId5"/>
          <a:stretch>
            <a:fillRect/>
          </a:stretch>
        </p:blipFill>
        <p:spPr>
          <a:xfrm>
            <a:off x="536712" y="5582093"/>
            <a:ext cx="2663687" cy="1031433"/>
          </a:xfrm>
          <a:prstGeom prst="rect">
            <a:avLst/>
          </a:prstGeom>
        </p:spPr>
      </p:pic>
      <p:pic>
        <p:nvPicPr>
          <p:cNvPr id="8" name="Picture 7" descr="Personified Healthy Start card. Graphic text reads, 'Could you be eligible for support to provide a Healthy Start for your family? To check if you're eligible for Healthy Start, visit: www.healthystart.nhs.uk'">
            <a:extLst>
              <a:ext uri="{FF2B5EF4-FFF2-40B4-BE49-F238E27FC236}">
                <a16:creationId xmlns:a16="http://schemas.microsoft.com/office/drawing/2014/main" id="{CCC94AE3-2043-704B-6806-957E283515F7}"/>
              </a:ext>
            </a:extLst>
          </p:cNvPr>
          <p:cNvPicPr>
            <a:picLocks noChangeAspect="1"/>
          </p:cNvPicPr>
          <p:nvPr/>
        </p:nvPicPr>
        <p:blipFill>
          <a:blip r:embed="rId6"/>
          <a:stretch>
            <a:fillRect/>
          </a:stretch>
        </p:blipFill>
        <p:spPr>
          <a:xfrm>
            <a:off x="7812157" y="2098570"/>
            <a:ext cx="3541643" cy="1853460"/>
          </a:xfrm>
          <a:prstGeom prst="rect">
            <a:avLst/>
          </a:prstGeom>
        </p:spPr>
      </p:pic>
    </p:spTree>
    <p:extLst>
      <p:ext uri="{BB962C8B-B14F-4D97-AF65-F5344CB8AC3E}">
        <p14:creationId xmlns:p14="http://schemas.microsoft.com/office/powerpoint/2010/main" val="286636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GB" b="1" dirty="0">
                <a:solidFill>
                  <a:srgbClr val="5BBFC0"/>
                </a:solidFill>
                <a:latin typeface="+mn-lt"/>
              </a:rPr>
              <a:t>Introducing people to Healthy Start – what you can do</a:t>
            </a:r>
          </a:p>
        </p:txBody>
      </p:sp>
      <p:pic>
        <p:nvPicPr>
          <p:cNvPr id="4" name="Picture 3" descr="Personified tomato, can, Healthy Start card, broccoli and milk carton. Graphic text reads, 'Get help to buy food and milk with the NHS Healthy Start Scheme. Apply online at www.healthystart.nhs.uk'">
            <a:extLst>
              <a:ext uri="{FF2B5EF4-FFF2-40B4-BE49-F238E27FC236}">
                <a16:creationId xmlns:a16="http://schemas.microsoft.com/office/drawing/2014/main" id="{EB0AE290-BD63-DCDC-CA92-938241296D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2126951"/>
            <a:ext cx="3818067" cy="2166753"/>
          </a:xfrm>
          <a:prstGeom prst="rect">
            <a:avLst/>
          </a:prstGeom>
          <a:noFill/>
        </p:spPr>
      </p:pic>
      <p:sp>
        <p:nvSpPr>
          <p:cNvPr id="3" name="Content Placeholder 2"/>
          <p:cNvSpPr>
            <a:spLocks noGrp="1"/>
          </p:cNvSpPr>
          <p:nvPr>
            <p:ph sz="half" idx="2"/>
          </p:nvPr>
        </p:nvSpPr>
        <p:spPr>
          <a:xfrm>
            <a:off x="5685183" y="1577147"/>
            <a:ext cx="5181600" cy="4351338"/>
          </a:xfrm>
        </p:spPr>
        <p:txBody>
          <a:bodyPr>
            <a:normAutofit/>
          </a:bodyPr>
          <a:lstStyle/>
          <a:p>
            <a:r>
              <a:rPr lang="en-GB" sz="1800" dirty="0"/>
              <a:t>There is still a lack of awareness about the scheme.  You are in the heart of the community seeing people who might be eligible.</a:t>
            </a:r>
          </a:p>
          <a:p>
            <a:r>
              <a:rPr lang="en-GB" sz="1800" dirty="0"/>
              <a:t>You do not need to be an expert to introduce people to the scheme. </a:t>
            </a:r>
          </a:p>
          <a:p>
            <a:r>
              <a:rPr lang="en-GB" sz="1800" dirty="0"/>
              <a:t>Remember the weekly amount seems small but it can be over </a:t>
            </a:r>
            <a:r>
              <a:rPr lang="en-GB" sz="1800" dirty="0">
                <a:solidFill>
                  <a:srgbClr val="5BBFC0"/>
                </a:solidFill>
              </a:rPr>
              <a:t>£1,200 </a:t>
            </a:r>
            <a:r>
              <a:rPr lang="en-GB" sz="1800" dirty="0"/>
              <a:t>a child</a:t>
            </a:r>
          </a:p>
          <a:p>
            <a:r>
              <a:rPr lang="en-GB" sz="1800" dirty="0"/>
              <a:t>You can help by putting up information prominently and talking about it telling people how it can help them</a:t>
            </a:r>
          </a:p>
          <a:p>
            <a:r>
              <a:rPr lang="en-GB" sz="1800" dirty="0"/>
              <a:t>If people don’t know how to apply, </a:t>
            </a:r>
            <a:r>
              <a:rPr lang="en-GB" sz="1800" dirty="0">
                <a:solidFill>
                  <a:srgbClr val="5BBFC0"/>
                </a:solidFill>
              </a:rPr>
              <a:t>direct them to the application page</a:t>
            </a:r>
            <a:r>
              <a:rPr lang="en-GB" sz="1800" dirty="0"/>
              <a:t> and explain the process</a:t>
            </a:r>
          </a:p>
          <a:p>
            <a:endParaRPr lang="en-GB" sz="1800" dirty="0"/>
          </a:p>
        </p:txBody>
      </p:sp>
      <p:pic>
        <p:nvPicPr>
          <p:cNvPr id="5" name="Picture 4" descr="Three overlapping teardrop shapes. Graphic text reads, 'NO CHILD SHOULD GO HUNGRY. DOING THINGS DIFFERENTLY FOR IN GREATER MANCHESTER.' ">
            <a:extLst>
              <a:ext uri="{FF2B5EF4-FFF2-40B4-BE49-F238E27FC236}">
                <a16:creationId xmlns:a16="http://schemas.microsoft.com/office/drawing/2014/main" id="{35730C46-9D1B-EDA5-C03D-1C1704A31B20}"/>
              </a:ext>
            </a:extLst>
          </p:cNvPr>
          <p:cNvPicPr>
            <a:picLocks noChangeAspect="1"/>
          </p:cNvPicPr>
          <p:nvPr/>
        </p:nvPicPr>
        <p:blipFill>
          <a:blip r:embed="rId3"/>
          <a:stretch>
            <a:fillRect/>
          </a:stretch>
        </p:blipFill>
        <p:spPr>
          <a:xfrm>
            <a:off x="536712" y="5582093"/>
            <a:ext cx="2663687" cy="1031433"/>
          </a:xfrm>
          <a:prstGeom prst="rect">
            <a:avLst/>
          </a:prstGeom>
        </p:spPr>
      </p:pic>
    </p:spTree>
    <p:extLst>
      <p:ext uri="{BB962C8B-B14F-4D97-AF65-F5344CB8AC3E}">
        <p14:creationId xmlns:p14="http://schemas.microsoft.com/office/powerpoint/2010/main" val="249780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5BBFC0"/>
                </a:solidFill>
                <a:latin typeface="+mn-lt"/>
              </a:rPr>
              <a:t>Useful Healthy Start contact information </a:t>
            </a:r>
          </a:p>
        </p:txBody>
      </p:sp>
      <p:sp>
        <p:nvSpPr>
          <p:cNvPr id="3" name="Content Placeholder 2"/>
          <p:cNvSpPr>
            <a:spLocks noGrp="1"/>
          </p:cNvSpPr>
          <p:nvPr>
            <p:ph idx="1"/>
          </p:nvPr>
        </p:nvSpPr>
        <p:spPr/>
        <p:txBody>
          <a:bodyPr>
            <a:normAutofit/>
          </a:bodyPr>
          <a:lstStyle/>
          <a:p>
            <a:pPr marL="0" indent="0">
              <a:buNone/>
            </a:pPr>
            <a:r>
              <a:rPr lang="en-GB" sz="2400" dirty="0">
                <a:latin typeface="Lev Handdrawn" panose="02060604050405030204" pitchFamily="18" charset="0"/>
                <a:cs typeface="Arial" panose="020B0604020202020204" pitchFamily="34" charset="0"/>
              </a:rPr>
              <a:t>Healthy Start helpline – 0300 330 7010 </a:t>
            </a:r>
          </a:p>
          <a:p>
            <a:r>
              <a:rPr lang="en-GB" sz="1800" dirty="0">
                <a:latin typeface="Lev Handdrawn" panose="02060604050405030204" pitchFamily="18" charset="0"/>
                <a:cs typeface="Arial" panose="020B0604020202020204" pitchFamily="34" charset="0"/>
              </a:rPr>
              <a:t>8am – 6pm Monday – Friday </a:t>
            </a:r>
          </a:p>
          <a:p>
            <a:r>
              <a:rPr lang="en-GB" sz="1800" dirty="0">
                <a:latin typeface="Lev Handdrawn" panose="02060604050405030204" pitchFamily="18" charset="0"/>
                <a:cs typeface="Arial" panose="020B0604020202020204" pitchFamily="34" charset="0"/>
              </a:rPr>
              <a:t>This can used for general enquiries and applications which cannot be made online. </a:t>
            </a:r>
          </a:p>
          <a:p>
            <a:endParaRPr lang="en-GB" sz="1800" dirty="0">
              <a:latin typeface="Lev Handdrawn" panose="02060604050405030204" pitchFamily="18" charset="0"/>
              <a:cs typeface="Arial" panose="020B0604020202020204" pitchFamily="34" charset="0"/>
            </a:endParaRPr>
          </a:p>
          <a:p>
            <a:pPr marL="0" indent="0">
              <a:buNone/>
            </a:pPr>
            <a:r>
              <a:rPr lang="en-GB" sz="2400" dirty="0">
                <a:latin typeface="Lev Handdrawn" panose="02060604050405030204" pitchFamily="18" charset="0"/>
                <a:cs typeface="Arial" panose="020B0604020202020204" pitchFamily="34" charset="0"/>
              </a:rPr>
              <a:t>Activate card, lost card, PIN forgotten, card blocked or balance check - 0300 330 2090</a:t>
            </a:r>
          </a:p>
          <a:p>
            <a:r>
              <a:rPr lang="en-GB" sz="1800" dirty="0">
                <a:latin typeface="Lev Handdrawn" panose="02060604050405030204" pitchFamily="18" charset="0"/>
                <a:cs typeface="Arial" panose="020B0604020202020204" pitchFamily="34" charset="0"/>
              </a:rPr>
              <a:t>24 hours, 7 days a week </a:t>
            </a:r>
          </a:p>
          <a:p>
            <a:r>
              <a:rPr lang="en-GB" sz="1800" dirty="0">
                <a:latin typeface="Lev Handdrawn" panose="02060604050405030204" pitchFamily="18" charset="0"/>
                <a:cs typeface="Arial" panose="020B0604020202020204" pitchFamily="34" charset="0"/>
              </a:rPr>
              <a:t>Automated line available at all times. </a:t>
            </a:r>
            <a:endParaRPr lang="en-GB" sz="1600" dirty="0">
              <a:latin typeface="Lev Handdrawn" panose="020606040504050302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96753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AECDCF-CF0D-BEAB-B5AA-83914FAE692F}"/>
              </a:ext>
              <a:ext uri="{C183D7F6-B498-43B3-948B-1728B52AA6E4}">
                <adec:decorative xmlns:adec="http://schemas.microsoft.com/office/drawing/2017/decorative" val="0"/>
              </a:ext>
            </a:extLst>
          </p:cNvPr>
          <p:cNvSpPr>
            <a:spLocks noGrp="1"/>
          </p:cNvSpPr>
          <p:nvPr>
            <p:ph type="title"/>
          </p:nvPr>
        </p:nvSpPr>
        <p:spPr>
          <a:xfrm>
            <a:off x="715108" y="-12944"/>
            <a:ext cx="10515600" cy="1325563"/>
          </a:xfrm>
        </p:spPr>
        <p:txBody>
          <a:bodyPr>
            <a:normAutofit/>
          </a:bodyPr>
          <a:lstStyle/>
          <a:p>
            <a:r>
              <a:rPr lang="en-GB" sz="4400" b="1" dirty="0">
                <a:solidFill>
                  <a:srgbClr val="5BBFC0"/>
                </a:solidFill>
                <a:latin typeface="+mn-lt"/>
              </a:rPr>
              <a:t>NHS leaflet available online </a:t>
            </a:r>
          </a:p>
        </p:txBody>
      </p:sp>
      <p:pic>
        <p:nvPicPr>
          <p:cNvPr id="5" name="Picture 4" descr="Child biting into a banana. Graphic text reads, 'What can I buy? Fruit and vegetables. They can be fresh, frozen or tinned. Whole or chopped. Packaged or loose. Fruit in fruit juice. Fruit or vegetables in water. Fresh, dried or tinned pulses. They cannot: have added ingredients like fat, salt, sugar or flavourings. Be juiced or pre-cooked. Be fruits in syrup. Be smoothies. Plain cow's milk: This needs to be plain cow's milk which is pasteurised, sterilised, long-life or ultra-heat treated (UHT). It cannot be: flavoured, coloured, evaporated, condensed, plant-based milk, powdered. Instant formula. It should be: suitable from birth. Made from cow's milk. Healthy Start vitamins. You can use your NHS Healthy Start prepaid card to collect free Healthy Start vitamins. If you live in England, find your nearest vitamin provider on the NHS Healthy Start website: www.healthystart.nhs.uk. If you live in Wales, ask your midwife or health visitor where to collect your vitamins. If you live in Northern Ireland, we'll send you a latter explaining how to request your vitamins. Take your prepaid card with you when you collect them. For more information and to apply to the NHS Healthy Start scheme, visit: www.healthystart.nhs.uk. ">
            <a:extLst>
              <a:ext uri="{FF2B5EF4-FFF2-40B4-BE49-F238E27FC236}">
                <a16:creationId xmlns:a16="http://schemas.microsoft.com/office/drawing/2014/main" id="{3DCFF72A-1A5E-0F09-A696-8087CDCEE114}"/>
              </a:ext>
            </a:extLst>
          </p:cNvPr>
          <p:cNvPicPr>
            <a:picLocks noChangeAspect="1"/>
          </p:cNvPicPr>
          <p:nvPr/>
        </p:nvPicPr>
        <p:blipFill>
          <a:blip r:embed="rId2"/>
          <a:stretch>
            <a:fillRect/>
          </a:stretch>
        </p:blipFill>
        <p:spPr>
          <a:xfrm>
            <a:off x="479740" y="1220993"/>
            <a:ext cx="5526104" cy="3905026"/>
          </a:xfrm>
          <a:prstGeom prst="rect">
            <a:avLst/>
          </a:prstGeom>
        </p:spPr>
      </p:pic>
      <p:pic>
        <p:nvPicPr>
          <p:cNvPr id="6" name="Picture 5" descr="Hand handing Healthy Start card to another hand. Graphic text reads, 'What is NHS Healthy Start? If you're pregnant or have children under the age of four you could get payments every four weeks to spend on: cow's milk. Fresh, frozen or tinned fruit and vegetables. Infant formula milk. Fresh, dried and tinned pulses. You could also get free Healthy Start vitamins. You'll get £4.25 each week of your pregnancy. £8.50 each week for children from birth to one year old. £4.25 each week for children between one and four years old. Your money will stop after your child's fourth birthday, or if you no longer receive benefits. Who can apply? You could qualify for the NHS Healthy Start scheme if you're at least 10 weeks pregnant or you have at least one child aged under four. In addition, you must be receiving any of the following: Child Tax Credit (only if your family's annual income is £16,190 or less). Income support. Income-based Jobseeker's Allowance. Pension Credit (which includes the child addition). Universal Credit (only if your family's take-home pay is £408 or less per month from employment). You will also be eligible for NHS Healthy Start if: you're under 18 and pregnant, even if you are not claiming benefits. You claim income-related Employment and Support Allowance (ESA) and are over 10 weeks pregnant. You or your partner get Working Tax Credit run-on only. (Working Tax Credit run-on is the Working Tax Credit you receive in the four weeks immediately after you have stopped working for 16 hours or more per week). How to apply: visit www.healthystart.nhs.uk. Fill in the online application form. Receive your prepaid card in the post. You'll need to activate your card to get your PIN before using it. Shop for healthy food and milk in most retail stores that sell the eligible food and milk items and accept Mastercard payments. You'll need to insert your card into the card reader and enter your PIN the first time you use your card. Your card will be topped up with your benefit every four weeks. ">
            <a:extLst>
              <a:ext uri="{FF2B5EF4-FFF2-40B4-BE49-F238E27FC236}">
                <a16:creationId xmlns:a16="http://schemas.microsoft.com/office/drawing/2014/main" id="{F3209800-E119-B543-6030-DC076A3B206C}"/>
              </a:ext>
            </a:extLst>
          </p:cNvPr>
          <p:cNvPicPr>
            <a:picLocks noChangeAspect="1"/>
          </p:cNvPicPr>
          <p:nvPr/>
        </p:nvPicPr>
        <p:blipFill>
          <a:blip r:embed="rId3"/>
          <a:stretch>
            <a:fillRect/>
          </a:stretch>
        </p:blipFill>
        <p:spPr>
          <a:xfrm>
            <a:off x="6314229" y="1129553"/>
            <a:ext cx="5526104" cy="3905026"/>
          </a:xfrm>
          <a:prstGeom prst="rect">
            <a:avLst/>
          </a:prstGeom>
        </p:spPr>
      </p:pic>
      <p:cxnSp>
        <p:nvCxnSpPr>
          <p:cNvPr id="11" name="Straight Arrow Connector 10" descr="Arrow pointing upwards.">
            <a:extLst>
              <a:ext uri="{FF2B5EF4-FFF2-40B4-BE49-F238E27FC236}">
                <a16:creationId xmlns:a16="http://schemas.microsoft.com/office/drawing/2014/main" id="{1D6295D1-45BB-F376-A5B1-E76239773704}"/>
              </a:ext>
            </a:extLst>
          </p:cNvPr>
          <p:cNvCxnSpPr/>
          <p:nvPr/>
        </p:nvCxnSpPr>
        <p:spPr>
          <a:xfrm flipV="1">
            <a:off x="4679576" y="5217645"/>
            <a:ext cx="0" cy="419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DB57E1-DD55-C1D3-8E8F-D5A7D5431F0D}"/>
              </a:ext>
            </a:extLst>
          </p:cNvPr>
          <p:cNvSpPr txBox="1"/>
          <p:nvPr/>
        </p:nvSpPr>
        <p:spPr>
          <a:xfrm>
            <a:off x="961292" y="5637007"/>
            <a:ext cx="8214981" cy="369332"/>
          </a:xfrm>
          <a:prstGeom prst="rect">
            <a:avLst/>
          </a:prstGeom>
          <a:noFill/>
        </p:spPr>
        <p:txBody>
          <a:bodyPr wrap="square" rtlCol="0">
            <a:spAutoFit/>
          </a:bodyPr>
          <a:lstStyle/>
          <a:p>
            <a:r>
              <a:rPr lang="en-US" dirty="0"/>
              <a:t>Note the new QR code which takes people straight to the online sign up page.</a:t>
            </a:r>
          </a:p>
        </p:txBody>
      </p:sp>
    </p:spTree>
    <p:extLst>
      <p:ext uri="{BB962C8B-B14F-4D97-AF65-F5344CB8AC3E}">
        <p14:creationId xmlns:p14="http://schemas.microsoft.com/office/powerpoint/2010/main" val="360745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5BBFC0"/>
                </a:solidFill>
                <a:latin typeface="+mn-lt"/>
              </a:rPr>
              <a:t>Useful links </a:t>
            </a:r>
          </a:p>
        </p:txBody>
      </p:sp>
      <p:sp>
        <p:nvSpPr>
          <p:cNvPr id="3" name="Content Placeholder 2"/>
          <p:cNvSpPr>
            <a:spLocks noGrp="1"/>
          </p:cNvSpPr>
          <p:nvPr>
            <p:ph idx="1"/>
          </p:nvPr>
        </p:nvSpPr>
        <p:spPr/>
        <p:txBody>
          <a:bodyPr>
            <a:normAutofit/>
          </a:bodyPr>
          <a:lstStyle/>
          <a:p>
            <a:r>
              <a:rPr lang="en-GB" sz="1800" dirty="0"/>
              <a:t>How do I check detailed eligibility? </a:t>
            </a:r>
          </a:p>
          <a:p>
            <a:pPr marL="0" indent="0">
              <a:buNone/>
            </a:pPr>
            <a:r>
              <a:rPr lang="en-GB" sz="1800" dirty="0">
                <a:solidFill>
                  <a:srgbClr val="5BBFC0"/>
                </a:solidFill>
                <a:hlinkClick r:id="rId2">
                  <a:extLst>
                    <a:ext uri="{A12FA001-AC4F-418D-AE19-62706E023703}">
                      <ahyp:hlinkClr xmlns:ahyp="http://schemas.microsoft.com/office/drawing/2018/hyperlinkcolor" val="tx"/>
                    </a:ext>
                  </a:extLst>
                </a:hlinkClick>
              </a:rPr>
              <a:t>healthystart.nhs.uk/how-to-apply/</a:t>
            </a:r>
            <a:r>
              <a:rPr lang="en-GB" sz="1800" dirty="0">
                <a:solidFill>
                  <a:srgbClr val="5BBFC0"/>
                </a:solidFill>
              </a:rPr>
              <a:t> </a:t>
            </a:r>
          </a:p>
          <a:p>
            <a:r>
              <a:rPr lang="en-GB" sz="1800" dirty="0"/>
              <a:t>Where can I find answers to further questions?</a:t>
            </a:r>
          </a:p>
          <a:p>
            <a:pPr marL="0" indent="0">
              <a:buNone/>
            </a:pPr>
            <a:r>
              <a:rPr lang="en-GB" sz="1800" dirty="0">
                <a:solidFill>
                  <a:srgbClr val="5BBFC0"/>
                </a:solidFill>
                <a:hlinkClick r:id="rId3">
                  <a:extLst>
                    <a:ext uri="{A12FA001-AC4F-418D-AE19-62706E023703}">
                      <ahyp:hlinkClr xmlns:ahyp="http://schemas.microsoft.com/office/drawing/2018/hyperlinkcolor" val="tx"/>
                    </a:ext>
                  </a:extLst>
                </a:hlinkClick>
              </a:rPr>
              <a:t>healthystart.nhs.uk/frequently-asked-questions/the-new-healthy-start-scheme/</a:t>
            </a:r>
            <a:r>
              <a:rPr lang="en-GB" sz="1800" dirty="0">
                <a:solidFill>
                  <a:srgbClr val="5BBFC0"/>
                </a:solidFill>
              </a:rPr>
              <a:t> </a:t>
            </a:r>
          </a:p>
          <a:p>
            <a:pPr marL="0" indent="0">
              <a:buNone/>
            </a:pPr>
            <a:r>
              <a:rPr lang="en-GB" sz="1800" dirty="0">
                <a:solidFill>
                  <a:srgbClr val="5BBFC0"/>
                </a:solidFill>
                <a:hlinkClick r:id="rId4">
                  <a:extLst>
                    <a:ext uri="{A12FA001-AC4F-418D-AE19-62706E023703}">
                      <ahyp:hlinkClr xmlns:ahyp="http://schemas.microsoft.com/office/drawing/2018/hyperlinkcolor" val="tx"/>
                    </a:ext>
                  </a:extLst>
                </a:hlinkClick>
              </a:rPr>
              <a:t>citizensadvicegm.org/healthystart</a:t>
            </a:r>
            <a:r>
              <a:rPr lang="en-GB" sz="1800" dirty="0">
                <a:solidFill>
                  <a:srgbClr val="5BBFC0"/>
                </a:solidFill>
              </a:rPr>
              <a:t> </a:t>
            </a:r>
          </a:p>
          <a:p>
            <a:r>
              <a:rPr lang="en-GB" sz="1800" dirty="0"/>
              <a:t>Where can I keep up to date with the latest position and raise questions. You can join a national email group at </a:t>
            </a:r>
            <a:r>
              <a:rPr lang="en-GB" sz="1800" dirty="0">
                <a:solidFill>
                  <a:srgbClr val="5BBFC0"/>
                </a:solidFill>
                <a:hlinkClick r:id="rId5">
                  <a:extLst>
                    <a:ext uri="{A12FA001-AC4F-418D-AE19-62706E023703}">
                      <ahyp:hlinkClr xmlns:ahyp="http://schemas.microsoft.com/office/drawing/2018/hyperlinkcolor" val="tx"/>
                    </a:ext>
                  </a:extLst>
                </a:hlinkClick>
              </a:rPr>
              <a:t>healthy_start-request@lists.riseup.net </a:t>
            </a:r>
            <a:endParaRPr lang="en-GB" sz="1800" dirty="0">
              <a:solidFill>
                <a:srgbClr val="5BBFC0"/>
              </a:solidFill>
            </a:endParaRPr>
          </a:p>
          <a:p>
            <a:r>
              <a:rPr lang="en-GB" sz="1800" dirty="0"/>
              <a:t>Where can I find </a:t>
            </a:r>
            <a:r>
              <a:rPr lang="en-GB" sz="1800" dirty="0" err="1"/>
              <a:t>flyers,leaflets</a:t>
            </a:r>
            <a:r>
              <a:rPr lang="en-GB" sz="1800" dirty="0"/>
              <a:t> and posters etc. to put up?</a:t>
            </a:r>
          </a:p>
          <a:p>
            <a:pPr marL="0" indent="0">
              <a:buNone/>
            </a:pPr>
            <a:r>
              <a:rPr lang="en-GB" sz="1800" dirty="0">
                <a:solidFill>
                  <a:srgbClr val="5BBFC0"/>
                </a:solidFill>
                <a:hlinkClick r:id="rId6">
                  <a:extLst>
                    <a:ext uri="{A12FA001-AC4F-418D-AE19-62706E023703}">
                      <ahyp:hlinkClr xmlns:ahyp="http://schemas.microsoft.com/office/drawing/2018/hyperlinkcolor" val="tx"/>
                    </a:ext>
                  </a:extLst>
                </a:hlinkClick>
              </a:rPr>
              <a:t>media.nhsbsa.nhs.uk/resources/f//nhs-healthy-start-scheme</a:t>
            </a:r>
            <a:r>
              <a:rPr lang="en-GB" sz="1800" dirty="0">
                <a:solidFill>
                  <a:srgbClr val="5BBFC0"/>
                </a:solidFill>
              </a:rPr>
              <a:t> </a:t>
            </a:r>
          </a:p>
          <a:p>
            <a:r>
              <a:rPr lang="en-GB" sz="1800" dirty="0"/>
              <a:t>Where can I find a list of local vitamin distributors?</a:t>
            </a:r>
          </a:p>
          <a:p>
            <a:pPr marL="0" indent="0">
              <a:buNone/>
            </a:pPr>
            <a:r>
              <a:rPr lang="en-US" sz="1800" dirty="0">
                <a:solidFill>
                  <a:srgbClr val="5BBFC0"/>
                </a:solidFill>
                <a:hlinkClick r:id="rId7">
                  <a:extLst>
                    <a:ext uri="{A12FA001-AC4F-418D-AE19-62706E023703}">
                      <ahyp:hlinkClr xmlns:ahyp="http://schemas.microsoft.com/office/drawing/2018/hyperlinkcolor" val="tx"/>
                    </a:ext>
                  </a:extLst>
                </a:hlinkClick>
              </a:rPr>
              <a:t>nhs.uk/service-search/other-services/Healthy-start-vitamins/LocationSearch/348</a:t>
            </a:r>
            <a:r>
              <a:rPr lang="en-US" sz="1800" dirty="0">
                <a:solidFill>
                  <a:srgbClr val="5BBFC0"/>
                </a:solidFill>
              </a:rPr>
              <a:t> </a:t>
            </a:r>
          </a:p>
          <a:p>
            <a:endParaRPr lang="en-GB" b="1" dirty="0"/>
          </a:p>
        </p:txBody>
      </p:sp>
    </p:spTree>
    <p:extLst>
      <p:ext uri="{BB962C8B-B14F-4D97-AF65-F5344CB8AC3E}">
        <p14:creationId xmlns:p14="http://schemas.microsoft.com/office/powerpoint/2010/main" val="363296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3560"/>
            <a:ext cx="10515600" cy="1325563"/>
          </a:xfrm>
        </p:spPr>
        <p:txBody>
          <a:bodyPr anchor="ctr">
            <a:normAutofit/>
          </a:bodyPr>
          <a:lstStyle/>
          <a:p>
            <a:pPr algn="ctr"/>
            <a:r>
              <a:rPr lang="en-GB" b="1" dirty="0">
                <a:solidFill>
                  <a:srgbClr val="17C0B2"/>
                </a:solidFill>
                <a:latin typeface="+mn-lt"/>
              </a:rPr>
              <a:t>Thank You for Listening</a:t>
            </a:r>
            <a:r>
              <a:rPr lang="en-GB" b="1" dirty="0"/>
              <a:t> </a:t>
            </a:r>
          </a:p>
        </p:txBody>
      </p:sp>
      <p:pic>
        <p:nvPicPr>
          <p:cNvPr id="6" name="Picture 5" descr="Three overlapping teardrop shapes. Graphic text reads, 'NO CHILD SHOULD GO HUNGRY. DOING THINGS DIFFERENTLY FOR IN GREATER MANCHESTER.' ">
            <a:extLst>
              <a:ext uri="{FF2B5EF4-FFF2-40B4-BE49-F238E27FC236}">
                <a16:creationId xmlns:a16="http://schemas.microsoft.com/office/drawing/2014/main" id="{B357507A-7EAA-452F-E1DE-7CF14F50E73F}"/>
              </a:ext>
            </a:extLst>
          </p:cNvPr>
          <p:cNvPicPr>
            <a:picLocks noChangeAspect="1"/>
          </p:cNvPicPr>
          <p:nvPr/>
        </p:nvPicPr>
        <p:blipFill>
          <a:blip r:embed="rId2"/>
          <a:stretch>
            <a:fillRect/>
          </a:stretch>
        </p:blipFill>
        <p:spPr>
          <a:xfrm>
            <a:off x="536712" y="5582093"/>
            <a:ext cx="2663687" cy="1031433"/>
          </a:xfrm>
          <a:prstGeom prst="rect">
            <a:avLst/>
          </a:prstGeom>
        </p:spPr>
      </p:pic>
      <p:sp>
        <p:nvSpPr>
          <p:cNvPr id="9" name="TextBox 8">
            <a:extLst>
              <a:ext uri="{FF2B5EF4-FFF2-40B4-BE49-F238E27FC236}">
                <a16:creationId xmlns:a16="http://schemas.microsoft.com/office/drawing/2014/main" id="{2E177168-7AC3-6B6F-292B-0A00558E9C55}"/>
              </a:ext>
            </a:extLst>
          </p:cNvPr>
          <p:cNvSpPr txBox="1"/>
          <p:nvPr/>
        </p:nvSpPr>
        <p:spPr>
          <a:xfrm>
            <a:off x="3047172" y="3611111"/>
            <a:ext cx="6097656" cy="646331"/>
          </a:xfrm>
          <a:prstGeom prst="rect">
            <a:avLst/>
          </a:prstGeom>
          <a:noFill/>
        </p:spPr>
        <p:txBody>
          <a:bodyPr wrap="square">
            <a:spAutoFit/>
          </a:bodyPr>
          <a:lstStyle/>
          <a:p>
            <a:pPr algn="ctr"/>
            <a:r>
              <a:rPr lang="en-GB" dirty="0">
                <a:solidFill>
                  <a:schemeClr val="bg2">
                    <a:lumMod val="75000"/>
                  </a:schemeClr>
                </a:solidFill>
              </a:rPr>
              <a:t>Jane Partington </a:t>
            </a:r>
          </a:p>
          <a:p>
            <a:pPr algn="ctr"/>
            <a:r>
              <a:rPr lang="en-GB" dirty="0">
                <a:solidFill>
                  <a:schemeClr val="bg2">
                    <a:lumMod val="75000"/>
                  </a:schemeClr>
                </a:solidFill>
              </a:rPr>
              <a:t>Partnership Director at The Bread and Butter Thing </a:t>
            </a:r>
          </a:p>
        </p:txBody>
      </p:sp>
    </p:spTree>
    <p:extLst>
      <p:ext uri="{BB962C8B-B14F-4D97-AF65-F5344CB8AC3E}">
        <p14:creationId xmlns:p14="http://schemas.microsoft.com/office/powerpoint/2010/main" val="258449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GB" b="1" dirty="0">
                <a:solidFill>
                  <a:srgbClr val="17C0B2"/>
                </a:solidFill>
                <a:latin typeface="+mn-lt"/>
              </a:rPr>
              <a:t>Contents</a:t>
            </a:r>
            <a:r>
              <a:rPr lang="en-GB" b="1" dirty="0"/>
              <a:t> </a:t>
            </a:r>
          </a:p>
        </p:txBody>
      </p:sp>
      <p:sp>
        <p:nvSpPr>
          <p:cNvPr id="3" name="Content Placeholder 2"/>
          <p:cNvSpPr>
            <a:spLocks noGrp="1"/>
          </p:cNvSpPr>
          <p:nvPr>
            <p:ph sz="half" idx="1"/>
          </p:nvPr>
        </p:nvSpPr>
        <p:spPr>
          <a:xfrm>
            <a:off x="838200" y="1825625"/>
            <a:ext cx="5181600" cy="4351338"/>
          </a:xfrm>
        </p:spPr>
        <p:txBody>
          <a:bodyPr>
            <a:normAutofit/>
          </a:bodyPr>
          <a:lstStyle/>
          <a:p>
            <a:r>
              <a:rPr lang="en-GB" sz="2000" dirty="0"/>
              <a:t>Introduction to the Healthy Start Scheme</a:t>
            </a:r>
          </a:p>
          <a:p>
            <a:r>
              <a:rPr lang="en-GB" sz="2000" dirty="0"/>
              <a:t>Prepaid Card</a:t>
            </a:r>
          </a:p>
          <a:p>
            <a:r>
              <a:rPr lang="en-GB" sz="2000" dirty="0"/>
              <a:t>Vitamins</a:t>
            </a:r>
          </a:p>
          <a:p>
            <a:r>
              <a:rPr lang="en-GB" sz="2000" dirty="0"/>
              <a:t>The Application Process</a:t>
            </a:r>
          </a:p>
          <a:p>
            <a:r>
              <a:rPr lang="en-GB" sz="2000" dirty="0"/>
              <a:t>Introducing people to Healthy Start</a:t>
            </a:r>
          </a:p>
          <a:p>
            <a:r>
              <a:rPr lang="en-GB" sz="2000" dirty="0"/>
              <a:t>Useful Links</a:t>
            </a:r>
          </a:p>
          <a:p>
            <a:endParaRPr lang="en-GB" dirty="0"/>
          </a:p>
        </p:txBody>
      </p:sp>
      <p:pic>
        <p:nvPicPr>
          <p:cNvPr id="4" name="Picture 3" descr="Apple, vegetables, milk, peas and lentils. Graphic text reads, 'Healthy Start">
            <a:extLst>
              <a:ext uri="{FF2B5EF4-FFF2-40B4-BE49-F238E27FC236}">
                <a16:creationId xmlns:a16="http://schemas.microsoft.com/office/drawing/2014/main" id="{6089FA6A-4370-7D4D-9104-89A691F62A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2949" y="1876979"/>
            <a:ext cx="3670851" cy="2064854"/>
          </a:xfrm>
          <a:prstGeom prst="rect">
            <a:avLst/>
          </a:prstGeom>
          <a:noFill/>
        </p:spPr>
      </p:pic>
      <p:pic>
        <p:nvPicPr>
          <p:cNvPr id="6" name="Picture 5" descr="Three overlapping teardrop shapes. Graphic text reads, 'NO CHILD SHOULD GO HUNGRY. DOING THINGS DIFFERENTLY FOR IN GREATER MANCHESTER.' ">
            <a:extLst>
              <a:ext uri="{FF2B5EF4-FFF2-40B4-BE49-F238E27FC236}">
                <a16:creationId xmlns:a16="http://schemas.microsoft.com/office/drawing/2014/main" id="{B357507A-7EAA-452F-E1DE-7CF14F50E73F}"/>
              </a:ext>
            </a:extLst>
          </p:cNvPr>
          <p:cNvPicPr>
            <a:picLocks noChangeAspect="1"/>
          </p:cNvPicPr>
          <p:nvPr/>
        </p:nvPicPr>
        <p:blipFill>
          <a:blip r:embed="rId3"/>
          <a:stretch>
            <a:fillRect/>
          </a:stretch>
        </p:blipFill>
        <p:spPr>
          <a:xfrm>
            <a:off x="536712" y="5582093"/>
            <a:ext cx="2663687" cy="1031433"/>
          </a:xfrm>
          <a:prstGeom prst="rect">
            <a:avLst/>
          </a:prstGeom>
        </p:spPr>
      </p:pic>
    </p:spTree>
    <p:extLst>
      <p:ext uri="{BB962C8B-B14F-4D97-AF65-F5344CB8AC3E}">
        <p14:creationId xmlns:p14="http://schemas.microsoft.com/office/powerpoint/2010/main" val="256467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17C0B2"/>
                </a:solidFill>
                <a:latin typeface="+mn-lt"/>
              </a:rPr>
              <a:t>What is the NHS Healthy Start scheme? </a:t>
            </a:r>
          </a:p>
        </p:txBody>
      </p:sp>
      <p:sp>
        <p:nvSpPr>
          <p:cNvPr id="3" name="Content Placeholder 2"/>
          <p:cNvSpPr>
            <a:spLocks noGrp="1"/>
          </p:cNvSpPr>
          <p:nvPr>
            <p:ph idx="1"/>
          </p:nvPr>
        </p:nvSpPr>
        <p:spPr>
          <a:xfrm>
            <a:off x="838200" y="1825625"/>
            <a:ext cx="6993835" cy="3531566"/>
          </a:xfrm>
        </p:spPr>
        <p:txBody>
          <a:bodyPr>
            <a:normAutofit/>
          </a:bodyPr>
          <a:lstStyle/>
          <a:p>
            <a:pPr indent="-228600">
              <a:lnSpc>
                <a:spcPct val="90000"/>
              </a:lnSpc>
              <a:spcAft>
                <a:spcPts val="800"/>
              </a:spcAft>
              <a:buFont typeface="Arial" panose="020B0604020202020204" pitchFamily="34" charset="0"/>
              <a:buChar char="•"/>
            </a:pPr>
            <a:r>
              <a:rPr lang="en-US" sz="1800" dirty="0">
                <a:latin typeface="Lev Handdrawn" panose="02060604050405030204" pitchFamily="18" charset="0"/>
              </a:rPr>
              <a:t>NHS benefit targeted at low-income families with young children</a:t>
            </a:r>
          </a:p>
          <a:p>
            <a:pPr marL="285750" indent="-285750">
              <a:lnSpc>
                <a:spcPct val="90000"/>
              </a:lnSpc>
              <a:spcAft>
                <a:spcPts val="800"/>
              </a:spcAft>
              <a:buFont typeface="Arial" panose="020B0604020202020204" pitchFamily="34" charset="0"/>
              <a:buChar char="•"/>
            </a:pPr>
            <a:r>
              <a:rPr lang="en-US" sz="1800" dirty="0">
                <a:latin typeface="Lev Handdrawn" panose="02060604050405030204" pitchFamily="18" charset="0"/>
              </a:rPr>
              <a:t>Supports the purchase of healthy food</a:t>
            </a:r>
          </a:p>
          <a:p>
            <a:pPr marL="285750" indent="-285750">
              <a:lnSpc>
                <a:spcPct val="90000"/>
              </a:lnSpc>
              <a:spcAft>
                <a:spcPts val="800"/>
              </a:spcAft>
              <a:buFont typeface="Arial" panose="020B0604020202020204" pitchFamily="34" charset="0"/>
              <a:buChar char="•"/>
            </a:pPr>
            <a:r>
              <a:rPr lang="en-US" sz="1800" dirty="0">
                <a:latin typeface="Lev Handdrawn" panose="02060604050405030204" pitchFamily="18" charset="0"/>
              </a:rPr>
              <a:t>Provides free vitamins designed for young children</a:t>
            </a:r>
          </a:p>
          <a:p>
            <a:pPr marL="285750" indent="-285750">
              <a:spcAft>
                <a:spcPts val="800"/>
              </a:spcAft>
            </a:pPr>
            <a:r>
              <a:rPr lang="en-US" sz="1800" dirty="0">
                <a:latin typeface="Lev Handdrawn" panose="02060604050405030204" pitchFamily="18" charset="0"/>
              </a:rPr>
              <a:t>The benefit can total </a:t>
            </a:r>
            <a:r>
              <a:rPr lang="en-US" sz="1800" b="1" dirty="0">
                <a:solidFill>
                  <a:srgbClr val="5BBFC0"/>
                </a:solidFill>
                <a:latin typeface="Lev Handdrawn" panose="02060604050405030204" pitchFamily="18" charset="0"/>
              </a:rPr>
              <a:t>£1,200 </a:t>
            </a:r>
            <a:r>
              <a:rPr lang="en-US" sz="1800" dirty="0">
                <a:latin typeface="Lev Handdrawn" panose="02060604050405030204" pitchFamily="18" charset="0"/>
              </a:rPr>
              <a:t>per child </a:t>
            </a:r>
          </a:p>
          <a:p>
            <a:pPr marL="285750" indent="-285750">
              <a:lnSpc>
                <a:spcPct val="90000"/>
              </a:lnSpc>
              <a:spcAft>
                <a:spcPts val="800"/>
              </a:spcAft>
              <a:buFont typeface="Arial" panose="020B0604020202020204" pitchFamily="34" charset="0"/>
              <a:buChar char="•"/>
            </a:pPr>
            <a:r>
              <a:rPr lang="en-US" sz="1800" dirty="0">
                <a:latin typeface="Lev Handdrawn" panose="02060604050405030204" pitchFamily="18" charset="0"/>
              </a:rPr>
              <a:t>Until 2022 the scheme was based on paper vouchers, but has now moved to a prepaid card</a:t>
            </a:r>
          </a:p>
          <a:p>
            <a:pPr marL="285750" indent="-285750">
              <a:lnSpc>
                <a:spcPct val="90000"/>
              </a:lnSpc>
              <a:spcAft>
                <a:spcPts val="800"/>
              </a:spcAft>
              <a:buFont typeface="Arial" panose="020B0604020202020204" pitchFamily="34" charset="0"/>
              <a:buChar char="•"/>
            </a:pPr>
            <a:r>
              <a:rPr lang="en-GB" sz="1800" dirty="0">
                <a:latin typeface="Lev Handdrawn" panose="02060604050405030204"/>
              </a:rPr>
              <a:t>In January 2023, the average take-up rate of the benefit across GM was around </a:t>
            </a:r>
            <a:r>
              <a:rPr lang="en-GB" sz="1800" b="1" dirty="0">
                <a:solidFill>
                  <a:srgbClr val="5BBFC0"/>
                </a:solidFill>
                <a:latin typeface="Lev Handdrawn" panose="02060604050405030204"/>
              </a:rPr>
              <a:t>64 %</a:t>
            </a:r>
          </a:p>
          <a:p>
            <a:pPr marL="0" indent="0">
              <a:buNone/>
            </a:pPr>
            <a:endParaRPr lang="en-GB" dirty="0"/>
          </a:p>
        </p:txBody>
      </p:sp>
      <p:pic>
        <p:nvPicPr>
          <p:cNvPr id="4" name="Picture 3" descr="Three overlapping teardrop shapes. Graphic text reads, 'NO CHILD SHOULD GO HUNGRY. DOING THINGS DIFFERENTLY FOR IN GREATER MANCHESTER.' ">
            <a:extLst>
              <a:ext uri="{FF2B5EF4-FFF2-40B4-BE49-F238E27FC236}">
                <a16:creationId xmlns:a16="http://schemas.microsoft.com/office/drawing/2014/main" id="{C430AB61-A820-B8F6-E7E4-B0F6DB8BAFA5}"/>
              </a:ext>
            </a:extLst>
          </p:cNvPr>
          <p:cNvPicPr>
            <a:picLocks noChangeAspect="1"/>
          </p:cNvPicPr>
          <p:nvPr/>
        </p:nvPicPr>
        <p:blipFill>
          <a:blip r:embed="rId2"/>
          <a:stretch>
            <a:fillRect/>
          </a:stretch>
        </p:blipFill>
        <p:spPr>
          <a:xfrm>
            <a:off x="536712" y="5582093"/>
            <a:ext cx="2663687" cy="1031433"/>
          </a:xfrm>
          <a:prstGeom prst="rect">
            <a:avLst/>
          </a:prstGeom>
        </p:spPr>
      </p:pic>
      <p:pic>
        <p:nvPicPr>
          <p:cNvPr id="7" name="Picture 6" descr="Personified apple, healthy start card and broccoli. Graphic text reads, 'Fruit and vegetables are part of a healthy, balanced diet and can help your family stay healthy.'">
            <a:extLst>
              <a:ext uri="{FF2B5EF4-FFF2-40B4-BE49-F238E27FC236}">
                <a16:creationId xmlns:a16="http://schemas.microsoft.com/office/drawing/2014/main" id="{410836DF-E21E-99A4-2DB9-F8B44F53CD36}"/>
              </a:ext>
            </a:extLst>
          </p:cNvPr>
          <p:cNvPicPr>
            <a:picLocks noChangeAspect="1"/>
          </p:cNvPicPr>
          <p:nvPr/>
        </p:nvPicPr>
        <p:blipFill>
          <a:blip r:embed="rId3"/>
          <a:stretch>
            <a:fillRect/>
          </a:stretch>
        </p:blipFill>
        <p:spPr>
          <a:xfrm>
            <a:off x="8050696" y="2080215"/>
            <a:ext cx="3670852" cy="1921079"/>
          </a:xfrm>
          <a:prstGeom prst="rect">
            <a:avLst/>
          </a:prstGeom>
        </p:spPr>
      </p:pic>
    </p:spTree>
    <p:extLst>
      <p:ext uri="{BB962C8B-B14F-4D97-AF65-F5344CB8AC3E}">
        <p14:creationId xmlns:p14="http://schemas.microsoft.com/office/powerpoint/2010/main" val="255585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17C0B2"/>
                </a:solidFill>
                <a:latin typeface="+mn-lt"/>
              </a:rPr>
              <a:t>What does Healthy Start offer? </a:t>
            </a:r>
          </a:p>
        </p:txBody>
      </p:sp>
      <p:graphicFrame>
        <p:nvGraphicFramePr>
          <p:cNvPr id="4" name="Content Placeholder 3" descr="Diagram with six boxes and lines connecting them.">
            <a:extLst>
              <a:ext uri="{FF2B5EF4-FFF2-40B4-BE49-F238E27FC236}">
                <a16:creationId xmlns:a16="http://schemas.microsoft.com/office/drawing/2014/main" id="{374A20DB-5FEE-A8CC-7DFD-8F35BACEF29D}"/>
              </a:ext>
            </a:extLst>
          </p:cNvPr>
          <p:cNvGraphicFramePr>
            <a:graphicFrameLocks noGrp="1"/>
          </p:cNvGraphicFramePr>
          <p:nvPr>
            <p:ph idx="1"/>
            <p:extLst>
              <p:ext uri="{D42A27DB-BD31-4B8C-83A1-F6EECF244321}">
                <p14:modId xmlns:p14="http://schemas.microsoft.com/office/powerpoint/2010/main" val="4207911747"/>
              </p:ext>
            </p:extLst>
          </p:nvPr>
        </p:nvGraphicFramePr>
        <p:xfrm>
          <a:off x="908538" y="155306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Three overlapping teardrop shapes. Graphic text reads, 'NO CHILD SHOULD GO HUNGRY. DOING THINGS DIFFERENTLY FOR IN GREATER MANCHESTER.' ">
            <a:extLst>
              <a:ext uri="{FF2B5EF4-FFF2-40B4-BE49-F238E27FC236}">
                <a16:creationId xmlns:a16="http://schemas.microsoft.com/office/drawing/2014/main" id="{FDC7DA18-6056-76EA-E08E-6ED295F77398}"/>
              </a:ext>
            </a:extLst>
          </p:cNvPr>
          <p:cNvPicPr>
            <a:picLocks noChangeAspect="1"/>
          </p:cNvPicPr>
          <p:nvPr/>
        </p:nvPicPr>
        <p:blipFill>
          <a:blip r:embed="rId7"/>
          <a:stretch>
            <a:fillRect/>
          </a:stretch>
        </p:blipFill>
        <p:spPr>
          <a:xfrm>
            <a:off x="536712" y="5582093"/>
            <a:ext cx="2663687" cy="1031433"/>
          </a:xfrm>
          <a:prstGeom prst="rect">
            <a:avLst/>
          </a:prstGeom>
        </p:spPr>
      </p:pic>
    </p:spTree>
    <p:extLst>
      <p:ext uri="{BB962C8B-B14F-4D97-AF65-F5344CB8AC3E}">
        <p14:creationId xmlns:p14="http://schemas.microsoft.com/office/powerpoint/2010/main" val="324349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17C0B2"/>
                </a:solidFill>
                <a:latin typeface="+mn-lt"/>
              </a:rPr>
              <a:t>Benefit is delivered on a prepaid card</a:t>
            </a:r>
          </a:p>
        </p:txBody>
      </p:sp>
      <p:sp>
        <p:nvSpPr>
          <p:cNvPr id="3" name="Content Placeholder 2"/>
          <p:cNvSpPr>
            <a:spLocks noGrp="1"/>
          </p:cNvSpPr>
          <p:nvPr>
            <p:ph idx="1"/>
          </p:nvPr>
        </p:nvSpPr>
        <p:spPr>
          <a:xfrm>
            <a:off x="838200" y="1825625"/>
            <a:ext cx="7033591" cy="3561384"/>
          </a:xfrm>
        </p:spPr>
        <p:txBody>
          <a:bodyPr>
            <a:normAutofit/>
          </a:bodyPr>
          <a:lstStyle/>
          <a:p>
            <a:r>
              <a:rPr lang="en-GB" sz="1800" dirty="0">
                <a:latin typeface="Lev Handdrawn" panose="02060604050405030204" pitchFamily="18" charset="0"/>
                <a:cs typeface="Arial" panose="020B0604020202020204" pitchFamily="34" charset="0"/>
              </a:rPr>
              <a:t>The benefit is delivered via a prepaid card</a:t>
            </a:r>
          </a:p>
          <a:p>
            <a:r>
              <a:rPr lang="en-GB" sz="1800" dirty="0">
                <a:latin typeface="Lev Handdrawn" panose="02060604050405030204" pitchFamily="18" charset="0"/>
                <a:cs typeface="Arial" panose="020B0604020202020204" pitchFamily="34" charset="0"/>
              </a:rPr>
              <a:t>The card can be used anywhere that accepts Mastercard® and sells the eligible healthy start food items.</a:t>
            </a:r>
          </a:p>
          <a:p>
            <a:r>
              <a:rPr lang="en-GB" sz="1800" dirty="0">
                <a:latin typeface="Lev Handdrawn" panose="02060604050405030204" pitchFamily="18" charset="0"/>
                <a:cs typeface="Arial" panose="020B0604020202020204" pitchFamily="34" charset="0"/>
              </a:rPr>
              <a:t>This includes:</a:t>
            </a:r>
            <a:endParaRPr lang="en-GB" sz="1600" dirty="0">
              <a:latin typeface="Lev Handdrawn" panose="02060604050405030204" pitchFamily="18" charset="0"/>
              <a:cs typeface="Arial" panose="020B0604020202020204" pitchFamily="34" charset="0"/>
            </a:endParaRPr>
          </a:p>
          <a:p>
            <a:pPr lvl="1"/>
            <a:r>
              <a:rPr lang="en-GB" sz="1600" dirty="0">
                <a:latin typeface="Lev Handdrawn" panose="02060604050405030204" pitchFamily="18" charset="0"/>
                <a:cs typeface="Arial" panose="020B0604020202020204" pitchFamily="34" charset="0"/>
              </a:rPr>
              <a:t>food banks/clubs/pantries</a:t>
            </a:r>
          </a:p>
          <a:p>
            <a:pPr lvl="1"/>
            <a:r>
              <a:rPr lang="en-GB" sz="1600" dirty="0">
                <a:latin typeface="Lev Handdrawn" panose="02060604050405030204" pitchFamily="18" charset="0"/>
                <a:cs typeface="Arial" panose="020B0604020202020204" pitchFamily="34" charset="0"/>
              </a:rPr>
              <a:t>supermarkets/convenience stores/grocery stores</a:t>
            </a:r>
          </a:p>
          <a:p>
            <a:pPr lvl="1"/>
            <a:r>
              <a:rPr lang="en-GB" sz="1600" dirty="0">
                <a:latin typeface="Lev Handdrawn" panose="02060604050405030204" pitchFamily="18" charset="0"/>
                <a:cs typeface="Arial" panose="020B0604020202020204" pitchFamily="34" charset="0"/>
              </a:rPr>
              <a:t>drug stores and pharmacies</a:t>
            </a:r>
          </a:p>
          <a:p>
            <a:pPr lvl="1"/>
            <a:r>
              <a:rPr lang="en-GB" sz="1600" dirty="0">
                <a:latin typeface="Lev Handdrawn" panose="02060604050405030204" pitchFamily="18" charset="0"/>
                <a:cs typeface="Arial" panose="020B0604020202020204" pitchFamily="34" charset="0"/>
              </a:rPr>
              <a:t>markets</a:t>
            </a:r>
          </a:p>
          <a:p>
            <a:pPr lvl="1"/>
            <a:r>
              <a:rPr lang="en-GB" sz="1600" dirty="0">
                <a:latin typeface="Lev Handdrawn" panose="02060604050405030204" pitchFamily="18" charset="0"/>
                <a:cs typeface="Arial" panose="020B0604020202020204" pitchFamily="34" charset="0"/>
              </a:rPr>
              <a:t>dairy products stores</a:t>
            </a:r>
          </a:p>
          <a:p>
            <a:pPr lvl="1"/>
            <a:r>
              <a:rPr lang="en-GB" sz="1600" dirty="0">
                <a:latin typeface="Lev Handdrawn" panose="02060604050405030204" pitchFamily="18" charset="0"/>
                <a:cs typeface="Arial" panose="020B0604020202020204" pitchFamily="34" charset="0"/>
              </a:rPr>
              <a:t>newsagents who sell food/petrol stations </a:t>
            </a:r>
          </a:p>
          <a:p>
            <a:r>
              <a:rPr lang="en-GB" sz="1800" dirty="0">
                <a:latin typeface="Lev Handdrawn" panose="02060604050405030204" pitchFamily="18" charset="0"/>
                <a:cs typeface="Arial" panose="020B0604020202020204" pitchFamily="34" charset="0"/>
              </a:rPr>
              <a:t>You can keep the change or save your money for more items.</a:t>
            </a:r>
          </a:p>
          <a:p>
            <a:pPr marL="0" indent="0">
              <a:buNone/>
            </a:pPr>
            <a:endParaRPr lang="en-GB" dirty="0"/>
          </a:p>
        </p:txBody>
      </p:sp>
      <p:pic>
        <p:nvPicPr>
          <p:cNvPr id="4" name="Picture 3" descr="Three overlapping teardrop shapes. Graphic text reads, 'NO CHILD SHOULD GO HUNGRY. DOING THINGS DIFFERENTLY FOR IN GREATER MANCHESTER.' ">
            <a:extLst>
              <a:ext uri="{FF2B5EF4-FFF2-40B4-BE49-F238E27FC236}">
                <a16:creationId xmlns:a16="http://schemas.microsoft.com/office/drawing/2014/main" id="{C430AB61-A820-B8F6-E7E4-B0F6DB8BAFA5}"/>
              </a:ext>
            </a:extLst>
          </p:cNvPr>
          <p:cNvPicPr>
            <a:picLocks noChangeAspect="1"/>
          </p:cNvPicPr>
          <p:nvPr/>
        </p:nvPicPr>
        <p:blipFill>
          <a:blip r:embed="rId2"/>
          <a:stretch>
            <a:fillRect/>
          </a:stretch>
        </p:blipFill>
        <p:spPr>
          <a:xfrm>
            <a:off x="536712" y="5582093"/>
            <a:ext cx="2663687" cy="1031433"/>
          </a:xfrm>
          <a:prstGeom prst="rect">
            <a:avLst/>
          </a:prstGeom>
        </p:spPr>
      </p:pic>
      <p:pic>
        <p:nvPicPr>
          <p:cNvPr id="5" name="Picture 4" descr="Red and yellow circle overlapping. Graphic text reads, 'mastercard.'">
            <a:extLst>
              <a:ext uri="{FF2B5EF4-FFF2-40B4-BE49-F238E27FC236}">
                <a16:creationId xmlns:a16="http://schemas.microsoft.com/office/drawing/2014/main" id="{145BF69D-BDEC-800D-66E3-2B031FE5ED8E}"/>
              </a:ext>
            </a:extLst>
          </p:cNvPr>
          <p:cNvPicPr>
            <a:picLocks noChangeAspect="1"/>
          </p:cNvPicPr>
          <p:nvPr/>
        </p:nvPicPr>
        <p:blipFill>
          <a:blip r:embed="rId3"/>
          <a:stretch>
            <a:fillRect/>
          </a:stretch>
        </p:blipFill>
        <p:spPr>
          <a:xfrm>
            <a:off x="9195241" y="1531662"/>
            <a:ext cx="2589881" cy="2003067"/>
          </a:xfrm>
          <a:prstGeom prst="rect">
            <a:avLst/>
          </a:prstGeom>
        </p:spPr>
      </p:pic>
      <p:pic>
        <p:nvPicPr>
          <p:cNvPr id="6" name="Picture 5" descr="Personified apple, healthy start card and broccoli. Graphic text reads, 'Fruit and vegetables are part of a healthy, balanced diet and can help your family stay healthy.'">
            <a:extLst>
              <a:ext uri="{FF2B5EF4-FFF2-40B4-BE49-F238E27FC236}">
                <a16:creationId xmlns:a16="http://schemas.microsoft.com/office/drawing/2014/main" id="{BA3FC8B2-A95D-A106-D650-F99D00F08A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4042" y="4208725"/>
            <a:ext cx="2624269" cy="1373368"/>
          </a:xfrm>
          <a:prstGeom prst="rect">
            <a:avLst/>
          </a:prstGeom>
        </p:spPr>
      </p:pic>
    </p:spTree>
    <p:extLst>
      <p:ext uri="{BB962C8B-B14F-4D97-AF65-F5344CB8AC3E}">
        <p14:creationId xmlns:p14="http://schemas.microsoft.com/office/powerpoint/2010/main" val="171439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GB" b="1" dirty="0">
                <a:solidFill>
                  <a:srgbClr val="5BBFC0"/>
                </a:solidFill>
                <a:latin typeface="+mn-lt"/>
              </a:rPr>
              <a:t>How to use the pre-paid card?</a:t>
            </a:r>
          </a:p>
        </p:txBody>
      </p:sp>
      <p:pic>
        <p:nvPicPr>
          <p:cNvPr id="4" name="Picture 3" descr="Personified Healthy Start card, broccoli and tin. Graphic text reads, 'Healthy Start paper vouchers are being replaced by a new prepaid card. To continue to get help to buy healthy essentials, you'll need to apply online to receive your new prepaid card: www.healthystart.nhs.uk.">
            <a:extLst>
              <a:ext uri="{FF2B5EF4-FFF2-40B4-BE49-F238E27FC236}">
                <a16:creationId xmlns:a16="http://schemas.microsoft.com/office/drawing/2014/main" id="{52095BBE-A145-D415-321F-401E169D7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712" y="2011196"/>
            <a:ext cx="4271659" cy="2231941"/>
          </a:xfrm>
          <a:prstGeom prst="rect">
            <a:avLst/>
          </a:prstGeom>
          <a:noFill/>
        </p:spPr>
      </p:pic>
      <p:sp>
        <p:nvSpPr>
          <p:cNvPr id="3" name="Content Placeholder 2"/>
          <p:cNvSpPr>
            <a:spLocks noGrp="1"/>
          </p:cNvSpPr>
          <p:nvPr>
            <p:ph sz="half" idx="2"/>
          </p:nvPr>
        </p:nvSpPr>
        <p:spPr>
          <a:xfrm>
            <a:off x="6172200" y="1825625"/>
            <a:ext cx="5181600" cy="3849618"/>
          </a:xfrm>
        </p:spPr>
        <p:txBody>
          <a:bodyPr>
            <a:normAutofit/>
          </a:bodyPr>
          <a:lstStyle/>
          <a:p>
            <a:r>
              <a:rPr lang="en-GB" sz="1700" dirty="0">
                <a:latin typeface="Lev Handdrawn" panose="02060604050405030204" pitchFamily="18" charset="0"/>
                <a:cs typeface="Arial" panose="020B0604020202020204" pitchFamily="34" charset="0"/>
              </a:rPr>
              <a:t>Cards are </a:t>
            </a:r>
            <a:r>
              <a:rPr lang="en-GB" sz="1700" b="1" dirty="0">
                <a:solidFill>
                  <a:srgbClr val="5BBFC0"/>
                </a:solidFill>
                <a:latin typeface="Lev Handdrawn" panose="02060604050405030204" pitchFamily="18" charset="0"/>
                <a:cs typeface="Arial" panose="020B0604020202020204" pitchFamily="34" charset="0"/>
              </a:rPr>
              <a:t>posted</a:t>
            </a:r>
            <a:r>
              <a:rPr lang="en-GB" sz="1700" dirty="0">
                <a:latin typeface="Lev Handdrawn" panose="02060604050405030204" pitchFamily="18" charset="0"/>
                <a:cs typeface="Arial" panose="020B0604020202020204" pitchFamily="34" charset="0"/>
              </a:rPr>
              <a:t> to the registered address once the application is  accepted.</a:t>
            </a:r>
          </a:p>
          <a:p>
            <a:r>
              <a:rPr lang="en-GB" sz="1700" dirty="0">
                <a:latin typeface="Lev Handdrawn" panose="02060604050405030204" pitchFamily="18" charset="0"/>
                <a:cs typeface="Arial" panose="020B0604020202020204" pitchFamily="34" charset="0"/>
              </a:rPr>
              <a:t>The benefit will be </a:t>
            </a:r>
            <a:r>
              <a:rPr lang="en-GB" sz="1700" b="1" dirty="0">
                <a:solidFill>
                  <a:srgbClr val="5BBFC0"/>
                </a:solidFill>
                <a:latin typeface="Lev Handdrawn" panose="02060604050405030204" pitchFamily="18" charset="0"/>
                <a:cs typeface="Arial" panose="020B0604020202020204" pitchFamily="34" charset="0"/>
              </a:rPr>
              <a:t>automatically</a:t>
            </a:r>
            <a:r>
              <a:rPr lang="en-GB" sz="1700" dirty="0">
                <a:latin typeface="Lev Handdrawn" panose="02060604050405030204" pitchFamily="18" charset="0"/>
                <a:cs typeface="Arial" panose="020B0604020202020204" pitchFamily="34" charset="0"/>
              </a:rPr>
              <a:t> added to the card every month</a:t>
            </a:r>
          </a:p>
          <a:p>
            <a:r>
              <a:rPr lang="en-GB" sz="1700" dirty="0">
                <a:latin typeface="Lev Handdrawn" panose="02060604050405030204" pitchFamily="18" charset="0"/>
                <a:cs typeface="Arial" panose="020B0604020202020204" pitchFamily="34" charset="0"/>
              </a:rPr>
              <a:t>The card must be </a:t>
            </a:r>
            <a:r>
              <a:rPr lang="en-GB" sz="1700" b="1" dirty="0">
                <a:solidFill>
                  <a:srgbClr val="5BBFC0"/>
                </a:solidFill>
                <a:latin typeface="Lev Handdrawn" panose="02060604050405030204" pitchFamily="18" charset="0"/>
                <a:cs typeface="Arial" panose="020B0604020202020204" pitchFamily="34" charset="0"/>
              </a:rPr>
              <a:t>activated</a:t>
            </a:r>
            <a:r>
              <a:rPr lang="en-GB" sz="1700" dirty="0">
                <a:latin typeface="Lev Handdrawn" panose="02060604050405030204" pitchFamily="18" charset="0"/>
                <a:cs typeface="Arial" panose="020B0604020202020204" pitchFamily="34" charset="0"/>
              </a:rPr>
              <a:t> on the automated helpline </a:t>
            </a:r>
            <a:r>
              <a:rPr lang="en-GB" sz="1700" b="1" dirty="0">
                <a:solidFill>
                  <a:srgbClr val="5BBFC0"/>
                </a:solidFill>
                <a:latin typeface="Lev Handdrawn" panose="02060604050405030204" pitchFamily="18" charset="0"/>
                <a:cs typeface="Arial" panose="020B0604020202020204" pitchFamily="34" charset="0"/>
              </a:rPr>
              <a:t>0300 330 2090</a:t>
            </a:r>
            <a:r>
              <a:rPr lang="en-GB" sz="1700" b="1" dirty="0">
                <a:solidFill>
                  <a:srgbClr val="00B0F0"/>
                </a:solidFill>
                <a:latin typeface="Lev Handdrawn" panose="02060604050405030204" pitchFamily="18" charset="0"/>
                <a:cs typeface="Arial" panose="020B0604020202020204" pitchFamily="34" charset="0"/>
              </a:rPr>
              <a:t>  </a:t>
            </a:r>
            <a:r>
              <a:rPr lang="en-GB" sz="1700" dirty="0">
                <a:latin typeface="Lev Handdrawn" panose="02060604050405030204" pitchFamily="18" charset="0"/>
                <a:cs typeface="Arial" panose="020B0604020202020204" pitchFamily="34" charset="0"/>
              </a:rPr>
              <a:t>before you can use it. </a:t>
            </a:r>
          </a:p>
          <a:p>
            <a:r>
              <a:rPr lang="en-GB" sz="1700" dirty="0">
                <a:latin typeface="Lev Handdrawn" panose="02060604050405030204" pitchFamily="18" charset="0"/>
                <a:cs typeface="Arial" panose="020B0604020202020204" pitchFamily="34" charset="0"/>
              </a:rPr>
              <a:t>The card is </a:t>
            </a:r>
            <a:r>
              <a:rPr lang="en-GB" sz="1700" b="1" dirty="0">
                <a:solidFill>
                  <a:srgbClr val="5BBFC0"/>
                </a:solidFill>
                <a:latin typeface="Lev Handdrawn" panose="02060604050405030204" pitchFamily="18" charset="0"/>
                <a:cs typeface="Arial" panose="020B0604020202020204" pitchFamily="34" charset="0"/>
              </a:rPr>
              <a:t>contactless</a:t>
            </a:r>
            <a:r>
              <a:rPr lang="en-GB" sz="1700" dirty="0">
                <a:solidFill>
                  <a:srgbClr val="5BBFC0"/>
                </a:solidFill>
                <a:latin typeface="Lev Handdrawn" panose="02060604050405030204" pitchFamily="18" charset="0"/>
                <a:cs typeface="Arial" panose="020B0604020202020204" pitchFamily="34" charset="0"/>
              </a:rPr>
              <a:t> </a:t>
            </a:r>
            <a:r>
              <a:rPr lang="en-GB" sz="1700" dirty="0">
                <a:latin typeface="Lev Handdrawn" panose="02060604050405030204" pitchFamily="18" charset="0"/>
                <a:cs typeface="Arial" panose="020B0604020202020204" pitchFamily="34" charset="0"/>
              </a:rPr>
              <a:t>but the PIN will be needed first time and sometimes afterwards as a security measure. The PIN can be accessed on </a:t>
            </a:r>
            <a:r>
              <a:rPr lang="en-GB" sz="1700" b="1" dirty="0">
                <a:solidFill>
                  <a:srgbClr val="5BBFC0"/>
                </a:solidFill>
                <a:latin typeface="Lev Handdrawn" panose="02060604050405030204" pitchFamily="18" charset="0"/>
                <a:cs typeface="Arial" panose="020B0604020202020204" pitchFamily="34" charset="0"/>
              </a:rPr>
              <a:t>0300 330 2090</a:t>
            </a:r>
          </a:p>
          <a:p>
            <a:r>
              <a:rPr lang="en-GB" sz="1700" dirty="0">
                <a:latin typeface="Lev Handdrawn" panose="02060604050405030204" pitchFamily="18" charset="0"/>
                <a:cs typeface="Arial" panose="020B0604020202020204" pitchFamily="34" charset="0"/>
              </a:rPr>
              <a:t>The </a:t>
            </a:r>
            <a:r>
              <a:rPr lang="en-GB" sz="1700" b="1" dirty="0">
                <a:solidFill>
                  <a:srgbClr val="5BBFC0"/>
                </a:solidFill>
                <a:latin typeface="Lev Handdrawn" panose="02060604050405030204" pitchFamily="18" charset="0"/>
                <a:cs typeface="Arial" panose="020B0604020202020204" pitchFamily="34" charset="0"/>
              </a:rPr>
              <a:t>balance</a:t>
            </a:r>
            <a:r>
              <a:rPr lang="en-GB" sz="1700" dirty="0">
                <a:latin typeface="Lev Handdrawn" panose="02060604050405030204" pitchFamily="18" charset="0"/>
                <a:cs typeface="Arial" panose="020B0604020202020204" pitchFamily="34" charset="0"/>
              </a:rPr>
              <a:t> can be checked in an ATM on on </a:t>
            </a:r>
            <a:r>
              <a:rPr lang="en-GB" sz="1700" b="1" dirty="0">
                <a:solidFill>
                  <a:srgbClr val="5BBFC0"/>
                </a:solidFill>
                <a:latin typeface="Lev Handdrawn" panose="02060604050405030204" pitchFamily="18" charset="0"/>
                <a:cs typeface="Arial" panose="020B0604020202020204" pitchFamily="34" charset="0"/>
              </a:rPr>
              <a:t>0300 330 2090 </a:t>
            </a:r>
          </a:p>
          <a:p>
            <a:r>
              <a:rPr lang="en-GB" sz="1700" dirty="0">
                <a:latin typeface="Lev Handdrawn" panose="02060604050405030204" pitchFamily="18" charset="0"/>
                <a:cs typeface="Arial" panose="020B0604020202020204" pitchFamily="34" charset="0"/>
              </a:rPr>
              <a:t>You must use the card </a:t>
            </a:r>
            <a:r>
              <a:rPr lang="en-GB" sz="1700" b="1" dirty="0">
                <a:solidFill>
                  <a:srgbClr val="5BBFC0"/>
                </a:solidFill>
                <a:latin typeface="Lev Handdrawn" panose="02060604050405030204" pitchFamily="18" charset="0"/>
                <a:cs typeface="Arial" panose="020B0604020202020204" pitchFamily="34" charset="0"/>
              </a:rPr>
              <a:t>instore</a:t>
            </a:r>
            <a:r>
              <a:rPr lang="en-GB" sz="1700" dirty="0">
                <a:latin typeface="Lev Handdrawn" panose="02060604050405030204" pitchFamily="18" charset="0"/>
                <a:cs typeface="Arial" panose="020B0604020202020204" pitchFamily="34" charset="0"/>
              </a:rPr>
              <a:t>, it cannot be used for online shopping.</a:t>
            </a:r>
            <a:r>
              <a:rPr lang="en-GB" sz="1700" b="1" dirty="0">
                <a:solidFill>
                  <a:srgbClr val="5BBFC0"/>
                </a:solidFill>
                <a:latin typeface="Lev Handdrawn" panose="02060604050405030204" pitchFamily="18" charset="0"/>
                <a:cs typeface="Arial" panose="020B0604020202020204" pitchFamily="34" charset="0"/>
              </a:rPr>
              <a:t>  </a:t>
            </a:r>
          </a:p>
          <a:p>
            <a:endParaRPr lang="en-GB" sz="1300" dirty="0"/>
          </a:p>
        </p:txBody>
      </p:sp>
      <p:pic>
        <p:nvPicPr>
          <p:cNvPr id="5" name="Picture 4" descr="Three overlapping teardrop shapes. Graphic text reads, 'NO CHILD SHOULD GO HUNGRY. DOING THINGS DIFFERENTLY FOR IN GREATER MANCHESTER.' ">
            <a:extLst>
              <a:ext uri="{FF2B5EF4-FFF2-40B4-BE49-F238E27FC236}">
                <a16:creationId xmlns:a16="http://schemas.microsoft.com/office/drawing/2014/main" id="{B2A09C3E-68E1-B2CD-D919-2775401757A3}"/>
              </a:ext>
            </a:extLst>
          </p:cNvPr>
          <p:cNvPicPr>
            <a:picLocks noChangeAspect="1"/>
          </p:cNvPicPr>
          <p:nvPr/>
        </p:nvPicPr>
        <p:blipFill>
          <a:blip r:embed="rId3"/>
          <a:stretch>
            <a:fillRect/>
          </a:stretch>
        </p:blipFill>
        <p:spPr>
          <a:xfrm>
            <a:off x="536712" y="5582093"/>
            <a:ext cx="2663687" cy="1031433"/>
          </a:xfrm>
          <a:prstGeom prst="rect">
            <a:avLst/>
          </a:prstGeom>
        </p:spPr>
      </p:pic>
    </p:spTree>
    <p:extLst>
      <p:ext uri="{BB962C8B-B14F-4D97-AF65-F5344CB8AC3E}">
        <p14:creationId xmlns:p14="http://schemas.microsoft.com/office/powerpoint/2010/main" val="257186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5551"/>
            <a:ext cx="10515600" cy="1325563"/>
          </a:xfrm>
        </p:spPr>
        <p:txBody>
          <a:bodyPr anchor="ctr">
            <a:normAutofit/>
          </a:bodyPr>
          <a:lstStyle/>
          <a:p>
            <a:r>
              <a:rPr lang="en-GB" b="1" dirty="0">
                <a:solidFill>
                  <a:srgbClr val="5BBFC0"/>
                </a:solidFill>
                <a:latin typeface="+mn-lt"/>
              </a:rPr>
              <a:t>Vitamin collection</a:t>
            </a:r>
          </a:p>
        </p:txBody>
      </p:sp>
      <p:sp>
        <p:nvSpPr>
          <p:cNvPr id="3" name="Content Placeholder 2"/>
          <p:cNvSpPr>
            <a:spLocks noGrp="1"/>
          </p:cNvSpPr>
          <p:nvPr>
            <p:ph sz="half" idx="1"/>
          </p:nvPr>
        </p:nvSpPr>
        <p:spPr>
          <a:xfrm>
            <a:off x="1215887" y="2020654"/>
            <a:ext cx="5055704" cy="3376294"/>
          </a:xfrm>
        </p:spPr>
        <p:txBody>
          <a:bodyPr>
            <a:normAutofit/>
          </a:bodyPr>
          <a:lstStyle/>
          <a:p>
            <a:pPr marL="285750" indent="-285750"/>
            <a:r>
              <a:rPr lang="en-US" sz="1800" dirty="0"/>
              <a:t>The situation with vitamins differs from borough to borough in GM</a:t>
            </a:r>
          </a:p>
          <a:p>
            <a:pPr marL="285750" indent="-285750">
              <a:buFont typeface="Arial" panose="020B0604020202020204" pitchFamily="34" charset="0"/>
              <a:buChar char="•"/>
            </a:pPr>
            <a:r>
              <a:rPr lang="en-US" sz="1800" dirty="0"/>
              <a:t>Midwives/health visitors/GPs will know where you can collect them locally</a:t>
            </a:r>
          </a:p>
          <a:p>
            <a:pPr marL="285750" indent="-285750">
              <a:buFont typeface="Arial" panose="020B0604020202020204" pitchFamily="34" charset="0"/>
              <a:buChar char="•"/>
            </a:pPr>
            <a:r>
              <a:rPr lang="en-US" sz="1800" dirty="0"/>
              <a:t>To collect the vitamins, you simply need to show your card, no money will be taken</a:t>
            </a:r>
          </a:p>
          <a:p>
            <a:pPr marL="285750" indent="-285750">
              <a:buFont typeface="Arial" panose="020B0604020202020204" pitchFamily="34" charset="0"/>
              <a:buChar char="•"/>
            </a:pPr>
            <a:r>
              <a:rPr lang="en-US" sz="1800" dirty="0"/>
              <a:t>Pharmacies who are part of the scheme can be found at </a:t>
            </a:r>
            <a:r>
              <a:rPr lang="en-US" sz="1800" dirty="0">
                <a:solidFill>
                  <a:srgbClr val="5BBFC0"/>
                </a:solidFill>
                <a:hlinkClick r:id="rId2">
                  <a:extLst>
                    <a:ext uri="{A12FA001-AC4F-418D-AE19-62706E023703}">
                      <ahyp:hlinkClr xmlns:ahyp="http://schemas.microsoft.com/office/drawing/2018/hyperlinkcolor" val="tx"/>
                    </a:ext>
                  </a:extLst>
                </a:hlinkClick>
              </a:rPr>
              <a:t>nhs.uk/service-search/other-services/Healthy-start-vitamins/LocationSearch/348</a:t>
            </a:r>
            <a:r>
              <a:rPr lang="en-US" sz="1800" dirty="0">
                <a:solidFill>
                  <a:srgbClr val="5BBFC0"/>
                </a:solidFill>
              </a:rPr>
              <a:t> </a:t>
            </a:r>
          </a:p>
          <a:p>
            <a:endParaRPr lang="en-GB" sz="2600" dirty="0"/>
          </a:p>
        </p:txBody>
      </p:sp>
      <p:pic>
        <p:nvPicPr>
          <p:cNvPr id="4" name="Picture 3" descr="Personified Health Start card and tub of vitamins. Graphic text reads, 'We can help you get free Healthy Start vitamins.  To check if you're eligible for Healthy Start visit: www.healthystart.nhs.uk ">
            <a:extLst>
              <a:ext uri="{FF2B5EF4-FFF2-40B4-BE49-F238E27FC236}">
                <a16:creationId xmlns:a16="http://schemas.microsoft.com/office/drawing/2014/main" id="{7C623B11-2C5A-F57C-DCD1-63DE721182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504" y="1621114"/>
            <a:ext cx="4406347" cy="2302315"/>
          </a:xfrm>
          <a:prstGeom prst="rect">
            <a:avLst/>
          </a:prstGeom>
          <a:noFill/>
        </p:spPr>
      </p:pic>
      <p:pic>
        <p:nvPicPr>
          <p:cNvPr id="5" name="Picture 4" descr="Three overlapping teardrop shapes. Graphic text reads, 'NO CHILD SHOULD GO HUNGRY. DOING THINGS DIFFERENTLY FOR IN GREATER MANCHESTER.' ">
            <a:extLst>
              <a:ext uri="{FF2B5EF4-FFF2-40B4-BE49-F238E27FC236}">
                <a16:creationId xmlns:a16="http://schemas.microsoft.com/office/drawing/2014/main" id="{E3A064FA-B891-7034-961E-E867FB71DBC8}"/>
              </a:ext>
            </a:extLst>
          </p:cNvPr>
          <p:cNvPicPr>
            <a:picLocks noChangeAspect="1"/>
          </p:cNvPicPr>
          <p:nvPr/>
        </p:nvPicPr>
        <p:blipFill>
          <a:blip r:embed="rId4"/>
          <a:stretch>
            <a:fillRect/>
          </a:stretch>
        </p:blipFill>
        <p:spPr>
          <a:xfrm>
            <a:off x="536712" y="5582093"/>
            <a:ext cx="2663687" cy="1031433"/>
          </a:xfrm>
          <a:prstGeom prst="rect">
            <a:avLst/>
          </a:prstGeom>
        </p:spPr>
      </p:pic>
    </p:spTree>
    <p:extLst>
      <p:ext uri="{BB962C8B-B14F-4D97-AF65-F5344CB8AC3E}">
        <p14:creationId xmlns:p14="http://schemas.microsoft.com/office/powerpoint/2010/main" val="185027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17C0B2"/>
                </a:solidFill>
                <a:latin typeface="+mn-lt"/>
              </a:rPr>
              <a:t>Healthy Start eligibility </a:t>
            </a:r>
          </a:p>
        </p:txBody>
      </p:sp>
      <p:sp>
        <p:nvSpPr>
          <p:cNvPr id="3" name="Content Placeholder 2"/>
          <p:cNvSpPr>
            <a:spLocks noGrp="1"/>
          </p:cNvSpPr>
          <p:nvPr>
            <p:ph sz="half" idx="1"/>
          </p:nvPr>
        </p:nvSpPr>
        <p:spPr>
          <a:xfrm>
            <a:off x="998881" y="1825625"/>
            <a:ext cx="4403035" cy="3640897"/>
          </a:xfrm>
        </p:spPr>
        <p:txBody>
          <a:bodyPr>
            <a:normAutofit fontScale="47500" lnSpcReduction="20000"/>
          </a:bodyPr>
          <a:lstStyle/>
          <a:p>
            <a:pPr marL="0" indent="0">
              <a:buNone/>
            </a:pPr>
            <a:r>
              <a:rPr lang="en-GB" sz="3300" b="1" dirty="0"/>
              <a:t>Families must be receiving one of the following benefits:</a:t>
            </a:r>
          </a:p>
          <a:p>
            <a:r>
              <a:rPr lang="en-GB" sz="3300" dirty="0"/>
              <a:t>Income Support</a:t>
            </a:r>
          </a:p>
          <a:p>
            <a:r>
              <a:rPr lang="en-GB" sz="3300" dirty="0"/>
              <a:t>Income-based Jobseeker’s Allowance</a:t>
            </a:r>
          </a:p>
          <a:p>
            <a:r>
              <a:rPr lang="en-GB" sz="3300" dirty="0"/>
              <a:t>Pension Credit (must include the child addition)</a:t>
            </a:r>
          </a:p>
          <a:p>
            <a:r>
              <a:rPr lang="en-GB" sz="3300" dirty="0"/>
              <a:t>Universal Credit (only if family’s take-home pay is £408 or less per month from employment)</a:t>
            </a:r>
          </a:p>
          <a:p>
            <a:r>
              <a:rPr lang="en-GB" sz="3300" dirty="0"/>
              <a:t>Child Tax Credit (only if family’s annual income is £16,190 or less)</a:t>
            </a:r>
          </a:p>
          <a:p>
            <a:r>
              <a:rPr lang="en-GB" sz="3300" dirty="0"/>
              <a:t>Pregnant and under 18: qualify regardless of income level</a:t>
            </a:r>
            <a:endParaRPr lang="en-US" sz="3300" dirty="0"/>
          </a:p>
        </p:txBody>
      </p:sp>
      <p:sp>
        <p:nvSpPr>
          <p:cNvPr id="4" name="Content Placeholder 3"/>
          <p:cNvSpPr>
            <a:spLocks noGrp="1"/>
          </p:cNvSpPr>
          <p:nvPr>
            <p:ph sz="half" idx="2"/>
          </p:nvPr>
        </p:nvSpPr>
        <p:spPr>
          <a:xfrm>
            <a:off x="6659218" y="3429000"/>
            <a:ext cx="5181600" cy="2557532"/>
          </a:xfrm>
        </p:spPr>
        <p:txBody>
          <a:bodyPr>
            <a:normAutofit fontScale="47500" lnSpcReduction="20000"/>
          </a:bodyPr>
          <a:lstStyle/>
          <a:p>
            <a:pPr marL="0" indent="0">
              <a:buNone/>
            </a:pPr>
            <a:r>
              <a:rPr lang="en-GB" sz="3300" b="1" dirty="0"/>
              <a:t>No Recourse To Public Funds – Immigration Status:</a:t>
            </a:r>
          </a:p>
          <a:p>
            <a:r>
              <a:rPr lang="en-GB" sz="3300" dirty="0"/>
              <a:t>At least one British child under 4 years old, and</a:t>
            </a:r>
          </a:p>
          <a:p>
            <a:r>
              <a:rPr lang="en-GB" sz="3300" dirty="0"/>
              <a:t>You have no Recourse To Public Funds (benefits), and</a:t>
            </a:r>
          </a:p>
          <a:p>
            <a:r>
              <a:rPr lang="en-GB" sz="3300" dirty="0"/>
              <a:t>Your family earns less than £408 per month after tax </a:t>
            </a:r>
          </a:p>
          <a:p>
            <a:endParaRPr lang="en-GB" sz="3300" dirty="0">
              <a:latin typeface="Lev Handdrawn" panose="02060604050405030204" pitchFamily="18" charset="0"/>
              <a:cs typeface="Arial" panose="020B0604020202020204" pitchFamily="34" charset="0"/>
            </a:endParaRPr>
          </a:p>
          <a:p>
            <a:pPr marL="0" indent="0">
              <a:buNone/>
            </a:pPr>
            <a:r>
              <a:rPr lang="en-GB" sz="3300" dirty="0">
                <a:latin typeface="Lev Handdrawn" panose="02060604050405030204" pitchFamily="18" charset="0"/>
                <a:cs typeface="Arial" panose="020B0604020202020204" pitchFamily="34" charset="0"/>
              </a:rPr>
              <a:t>You can check eligibility at</a:t>
            </a:r>
          </a:p>
          <a:p>
            <a:pPr marL="0" indent="0">
              <a:buNone/>
            </a:pPr>
            <a:r>
              <a:rPr lang="en-GB" sz="3300" dirty="0">
                <a:latin typeface="Lev Handdrawn" panose="02060604050405030204" pitchFamily="18" charset="0"/>
                <a:cs typeface="Arial" panose="020B0604020202020204" pitchFamily="34" charset="0"/>
              </a:rPr>
              <a:t> </a:t>
            </a:r>
            <a:r>
              <a:rPr lang="en-GB" sz="3300" dirty="0">
                <a:solidFill>
                  <a:srgbClr val="0070C0"/>
                </a:solidFill>
                <a:hlinkClick r:id="rId2"/>
              </a:rPr>
              <a:t>https://www.healthystart.nhs.uk/how-to-apply/</a:t>
            </a:r>
            <a:endParaRPr lang="en-GB" sz="3300" dirty="0">
              <a:latin typeface="Lev Handdrawn" panose="02060604050405030204" pitchFamily="18" charset="0"/>
              <a:cs typeface="Arial" panose="020B0604020202020204" pitchFamily="34" charset="0"/>
            </a:endParaRPr>
          </a:p>
          <a:p>
            <a:endParaRPr lang="en-GB" dirty="0"/>
          </a:p>
        </p:txBody>
      </p:sp>
      <p:pic>
        <p:nvPicPr>
          <p:cNvPr id="5" name="Picture 4" descr="Three overlapping teardrop shapes. Graphic text reads, 'NO CHILD SHOULD GO HUNGRY. DOING THINGS DIFFERENTLY FOR IN GREATER MANCHESTER.' ">
            <a:extLst>
              <a:ext uri="{FF2B5EF4-FFF2-40B4-BE49-F238E27FC236}">
                <a16:creationId xmlns:a16="http://schemas.microsoft.com/office/drawing/2014/main" id="{7CB28C7D-59E2-D822-647B-C05F37958EAC}"/>
              </a:ext>
            </a:extLst>
          </p:cNvPr>
          <p:cNvPicPr>
            <a:picLocks noChangeAspect="1"/>
          </p:cNvPicPr>
          <p:nvPr/>
        </p:nvPicPr>
        <p:blipFill>
          <a:blip r:embed="rId3"/>
          <a:stretch>
            <a:fillRect/>
          </a:stretch>
        </p:blipFill>
        <p:spPr>
          <a:xfrm>
            <a:off x="536712" y="5582093"/>
            <a:ext cx="2663687" cy="1031433"/>
          </a:xfrm>
          <a:prstGeom prst="rect">
            <a:avLst/>
          </a:prstGeom>
        </p:spPr>
      </p:pic>
      <p:pic>
        <p:nvPicPr>
          <p:cNvPr id="6" name="Picture 5" descr="Personified Healthy Start card. Graphic text reads, 'Could you be eligible for support to provide a Healthy Start for your family? To check if you're eligible for Healthy Start, visit: www.healthystart.nhs.uk'">
            <a:extLst>
              <a:ext uri="{FF2B5EF4-FFF2-40B4-BE49-F238E27FC236}">
                <a16:creationId xmlns:a16="http://schemas.microsoft.com/office/drawing/2014/main" id="{25297830-DE4C-9BFE-9C39-79839CD52F59}"/>
              </a:ext>
            </a:extLst>
          </p:cNvPr>
          <p:cNvPicPr>
            <a:picLocks noChangeAspect="1"/>
          </p:cNvPicPr>
          <p:nvPr/>
        </p:nvPicPr>
        <p:blipFill>
          <a:blip r:embed="rId4"/>
          <a:stretch>
            <a:fillRect/>
          </a:stretch>
        </p:blipFill>
        <p:spPr>
          <a:xfrm>
            <a:off x="7086599" y="536035"/>
            <a:ext cx="3867151" cy="2023809"/>
          </a:xfrm>
          <a:prstGeom prst="rect">
            <a:avLst/>
          </a:prstGeom>
        </p:spPr>
      </p:pic>
    </p:spTree>
    <p:extLst>
      <p:ext uri="{BB962C8B-B14F-4D97-AF65-F5344CB8AC3E}">
        <p14:creationId xmlns:p14="http://schemas.microsoft.com/office/powerpoint/2010/main" val="81639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6155372" cy="1600200"/>
          </a:xfrm>
        </p:spPr>
        <p:txBody>
          <a:bodyPr anchor="b">
            <a:normAutofit/>
          </a:bodyPr>
          <a:lstStyle/>
          <a:p>
            <a:r>
              <a:rPr lang="en-GB" sz="4400" b="1" dirty="0">
                <a:solidFill>
                  <a:srgbClr val="5BBFC0"/>
                </a:solidFill>
                <a:latin typeface="+mn-lt"/>
              </a:rPr>
              <a:t>Healthy Start scheme – applying online</a:t>
            </a:r>
          </a:p>
        </p:txBody>
      </p:sp>
      <p:sp>
        <p:nvSpPr>
          <p:cNvPr id="3" name="Content Placeholder 2"/>
          <p:cNvSpPr>
            <a:spLocks noGrp="1"/>
          </p:cNvSpPr>
          <p:nvPr>
            <p:ph type="body" sz="half" idx="2"/>
          </p:nvPr>
        </p:nvSpPr>
        <p:spPr>
          <a:xfrm>
            <a:off x="839788" y="2308860"/>
            <a:ext cx="6155372" cy="3811588"/>
          </a:xfrm>
        </p:spPr>
        <p:txBody>
          <a:bodyPr>
            <a:normAutofit/>
          </a:bodyPr>
          <a:lstStyle/>
          <a:p>
            <a:pPr marL="285750" indent="-285750">
              <a:buFont typeface="Arial" panose="020B0604020202020204" pitchFamily="34" charset="0"/>
              <a:buChar char="•"/>
            </a:pPr>
            <a:r>
              <a:rPr lang="en-GB" sz="1800" dirty="0">
                <a:cs typeface="Arial" panose="020B0604020202020204" pitchFamily="34" charset="0"/>
              </a:rPr>
              <a:t>If you think you are eligible and you are receiving </a:t>
            </a:r>
            <a:r>
              <a:rPr lang="en-GB" sz="1800" dirty="0">
                <a:solidFill>
                  <a:srgbClr val="5BBFC0"/>
                </a:solidFill>
                <a:cs typeface="Arial" panose="020B0604020202020204" pitchFamily="34" charset="0"/>
              </a:rPr>
              <a:t>universal credit or child tax credit</a:t>
            </a:r>
            <a:r>
              <a:rPr lang="en-GB" sz="1800" dirty="0">
                <a:cs typeface="Arial" panose="020B0604020202020204" pitchFamily="34" charset="0"/>
              </a:rPr>
              <a:t>, you can apply online.</a:t>
            </a:r>
          </a:p>
          <a:p>
            <a:pPr marL="285750" indent="-285750">
              <a:buFont typeface="Arial" panose="020B0604020202020204" pitchFamily="34" charset="0"/>
              <a:buChar char="•"/>
            </a:pPr>
            <a:r>
              <a:rPr lang="en-GB" sz="1800" dirty="0">
                <a:cs typeface="Arial" panose="020B0604020202020204" pitchFamily="34" charset="0"/>
              </a:rPr>
              <a:t>Applying should be quick and easy:</a:t>
            </a:r>
          </a:p>
          <a:p>
            <a:pPr marL="742950" lvl="1" indent="-285750">
              <a:buFont typeface="Arial" panose="020B0604020202020204" pitchFamily="34" charset="0"/>
              <a:buChar char="•"/>
            </a:pPr>
            <a:r>
              <a:rPr lang="en-GB" sz="1400" dirty="0">
                <a:cs typeface="Arial" panose="020B0604020202020204" pitchFamily="34" charset="0"/>
              </a:rPr>
              <a:t>Name, Address, Date of birth</a:t>
            </a:r>
          </a:p>
          <a:p>
            <a:pPr marL="742950" lvl="1" indent="-285750">
              <a:buFont typeface="Arial" panose="020B0604020202020204" pitchFamily="34" charset="0"/>
              <a:buChar char="•"/>
            </a:pPr>
            <a:r>
              <a:rPr lang="en-GB" sz="1400" dirty="0">
                <a:cs typeface="Arial" panose="020B0604020202020204" pitchFamily="34" charset="0"/>
              </a:rPr>
              <a:t>National Insurance Number</a:t>
            </a:r>
          </a:p>
          <a:p>
            <a:pPr marL="742950" lvl="1" indent="-285750">
              <a:buFont typeface="Arial" panose="020B0604020202020204" pitchFamily="34" charset="0"/>
              <a:buChar char="•"/>
            </a:pPr>
            <a:r>
              <a:rPr lang="en-GB" sz="1400" dirty="0">
                <a:cs typeface="Arial" panose="020B0604020202020204" pitchFamily="34" charset="0"/>
              </a:rPr>
              <a:t>Due date (if relevant)</a:t>
            </a:r>
          </a:p>
          <a:p>
            <a:pPr marL="742950" lvl="1" indent="-285750">
              <a:buFont typeface="Arial" panose="020B0604020202020204" pitchFamily="34" charset="0"/>
              <a:buChar char="•"/>
            </a:pPr>
            <a:r>
              <a:rPr lang="en-GB" sz="1400" dirty="0">
                <a:cs typeface="Arial" panose="020B0604020202020204" pitchFamily="34" charset="0"/>
              </a:rPr>
              <a:t>Full names and dates of birth of all children under 4</a:t>
            </a:r>
          </a:p>
          <a:p>
            <a:pPr marL="285750" indent="-285750">
              <a:buFont typeface="Arial" panose="020B0604020202020204" pitchFamily="34" charset="0"/>
              <a:buChar char="•"/>
            </a:pPr>
            <a:r>
              <a:rPr lang="en-GB" sz="1800" dirty="0">
                <a:cs typeface="Arial" panose="020B0604020202020204" pitchFamily="34" charset="0"/>
              </a:rPr>
              <a:t>Details must all match exactly the details on your benefit claim. If the details do not match, the system will reject and you will have to update DWP, wait and then try again.</a:t>
            </a:r>
          </a:p>
          <a:p>
            <a:endParaRPr lang="en-GB" dirty="0"/>
          </a:p>
        </p:txBody>
      </p:sp>
      <p:pic>
        <p:nvPicPr>
          <p:cNvPr id="4" name="Picture 3" descr="Shelves at greengrocers full of vegetables. Graphic text reads, 'Applies at www.healthystart.nhs.uk or applies by telephone. Completes the online process and is successful. Receives the prepaid card in the post. Activates the prepaid card and receives PIN. Uses the prepaid card in the most retailers that sell the eligible healthy food and milk items and displays the Mastercard acceptance mark. Uses the prepaid card as proof of eligibility to collect free Healthy Start vitamins.'">
            <a:extLst>
              <a:ext uri="{FF2B5EF4-FFF2-40B4-BE49-F238E27FC236}">
                <a16:creationId xmlns:a16="http://schemas.microsoft.com/office/drawing/2014/main" id="{9F8F9167-6613-42A3-0935-32594D4B8B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9977" y="594360"/>
            <a:ext cx="4252237" cy="4873625"/>
          </a:xfrm>
          <a:prstGeom prst="rect">
            <a:avLst/>
          </a:prstGeom>
          <a:noFill/>
        </p:spPr>
      </p:pic>
      <p:pic>
        <p:nvPicPr>
          <p:cNvPr id="5" name="Picture 4" descr="Three overlapping teardrop shapes. Graphic text reads, 'NO CHILD SHOULD GO HUNGRY. DOING THINGS DIFFERENTLY FOR IN GREATER MANCHESTER.' ">
            <a:extLst>
              <a:ext uri="{FF2B5EF4-FFF2-40B4-BE49-F238E27FC236}">
                <a16:creationId xmlns:a16="http://schemas.microsoft.com/office/drawing/2014/main" id="{D7A95002-A98E-8A82-6DEF-6AD02AA6D01F}"/>
              </a:ext>
            </a:extLst>
          </p:cNvPr>
          <p:cNvPicPr>
            <a:picLocks noChangeAspect="1"/>
          </p:cNvPicPr>
          <p:nvPr/>
        </p:nvPicPr>
        <p:blipFill>
          <a:blip r:embed="rId3"/>
          <a:stretch>
            <a:fillRect/>
          </a:stretch>
        </p:blipFill>
        <p:spPr>
          <a:xfrm>
            <a:off x="536712" y="5582093"/>
            <a:ext cx="2663687" cy="1031433"/>
          </a:xfrm>
          <a:prstGeom prst="rect">
            <a:avLst/>
          </a:prstGeom>
        </p:spPr>
      </p:pic>
    </p:spTree>
    <p:extLst>
      <p:ext uri="{BB962C8B-B14F-4D97-AF65-F5344CB8AC3E}">
        <p14:creationId xmlns:p14="http://schemas.microsoft.com/office/powerpoint/2010/main" val="30213165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b130e3a-4797-4eca-961f-c9252a7ff0f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CA PowerPoint.pptx" id="{B1F19AE8-113D-495A-8D17-EE2D0C3D3C2C}" vid="{7F367748-BCC4-4DA9-9924-6FBEE0327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5EA0A77D871549BBA2A10D37A63F45" ma:contentTypeVersion="16" ma:contentTypeDescription="Create a new document." ma:contentTypeScope="" ma:versionID="2381dad1efeaa00e128328c66498bce8">
  <xsd:schema xmlns:xsd="http://www.w3.org/2001/XMLSchema" xmlns:xs="http://www.w3.org/2001/XMLSchema" xmlns:p="http://schemas.microsoft.com/office/2006/metadata/properties" xmlns:ns2="8a286223-362f-4702-8482-8516342360e7" xmlns:ns3="c3e0a18d-270d-417f-93ab-bae04404970f" targetNamespace="http://schemas.microsoft.com/office/2006/metadata/properties" ma:root="true" ma:fieldsID="e79a8c36db47adf0c241aa3b8252faa8" ns2:_="" ns3:_="">
    <xsd:import namespace="8a286223-362f-4702-8482-8516342360e7"/>
    <xsd:import namespace="c3e0a18d-270d-417f-93ab-bae04404970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86223-362f-4702-8482-8516342360e7"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Keywords" ma:readOnly="false" ma:fieldId="{23f27201-bee3-471e-b2e7-b64fd8b7ca38}" ma:taxonomyMulti="true" ma:sspId="b144e0d6-27ed-4e01-9428-3790cd6e36bd"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fe529f29-db98-479e-bdf2-41c7286ecce0}" ma:internalName="TaxCatchAll" ma:showField="CatchAllData" ma:web="8a286223-362f-4702-8482-8516342360e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0a18d-270d-417f-93ab-bae0440497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144e0d6-27ed-4e01-9428-3790cd6e36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a286223-362f-4702-8482-8516342360e7" xsi:nil="true"/>
    <lcf76f155ced4ddcb4097134ff3c332f xmlns="c3e0a18d-270d-417f-93ab-bae04404970f">
      <Terms xmlns="http://schemas.microsoft.com/office/infopath/2007/PartnerControls"/>
    </lcf76f155ced4ddcb4097134ff3c332f>
    <TaxKeywordTaxHTField xmlns="8a286223-362f-4702-8482-8516342360e7">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9F82E0-F6AA-4EBB-93DC-2C8C9CE2F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286223-362f-4702-8482-8516342360e7"/>
    <ds:schemaRef ds:uri="c3e0a18d-270d-417f-93ab-bae0440497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181F1D-45A5-4D49-B387-65587EFB5B12}">
  <ds:schemaRefs>
    <ds:schemaRef ds:uri="http://schemas.microsoft.com/office/infopath/2007/PartnerControls"/>
    <ds:schemaRef ds:uri="http://purl.org/dc/elements/1.1/"/>
    <ds:schemaRef ds:uri="8a286223-362f-4702-8482-8516342360e7"/>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c3e0a18d-270d-417f-93ab-bae04404970f"/>
    <ds:schemaRef ds:uri="http://schemas.microsoft.com/office/2006/metadata/properties"/>
  </ds:schemaRefs>
</ds:datastoreItem>
</file>

<file path=customXml/itemProps3.xml><?xml version="1.0" encoding="utf-8"?>
<ds:datastoreItem xmlns:ds="http://schemas.openxmlformats.org/officeDocument/2006/customXml" ds:itemID="{B953D386-2E11-4214-AE80-AB0A55F09B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GMCA PowerPoint</Template>
  <TotalTime>1129</TotalTime>
  <Words>1155</Words>
  <Application>Microsoft Office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Lev Handdrawn</vt:lpstr>
      <vt:lpstr>Office Theme</vt:lpstr>
      <vt:lpstr>A Healthy Start for All </vt:lpstr>
      <vt:lpstr>Contents </vt:lpstr>
      <vt:lpstr>What is the NHS Healthy Start scheme? </vt:lpstr>
      <vt:lpstr>What does Healthy Start offer? </vt:lpstr>
      <vt:lpstr>Benefit is delivered on a prepaid card</vt:lpstr>
      <vt:lpstr>How to use the pre-paid card?</vt:lpstr>
      <vt:lpstr>Vitamin collection</vt:lpstr>
      <vt:lpstr>Healthy Start eligibility </vt:lpstr>
      <vt:lpstr>Healthy Start scheme – applying online</vt:lpstr>
      <vt:lpstr>Healthy Start Scheme – other ways to apply</vt:lpstr>
      <vt:lpstr>Introducing people to Healthy Start – what you can do</vt:lpstr>
      <vt:lpstr>Useful Healthy Start contact information </vt:lpstr>
      <vt:lpstr>NHS leaflet available online </vt:lpstr>
      <vt:lpstr>Useful links </vt:lpstr>
      <vt:lpstr>Thank You for Listening </vt:lpstr>
    </vt:vector>
  </TitlesOfParts>
  <Company>Greater Manchester Combined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Start</dc:title>
  <dc:creator>Gee, Katie</dc:creator>
  <cp:lastModifiedBy>Childs, Dylan</cp:lastModifiedBy>
  <cp:revision>5</cp:revision>
  <dcterms:created xsi:type="dcterms:W3CDTF">2023-02-16T09:08:09Z</dcterms:created>
  <dcterms:modified xsi:type="dcterms:W3CDTF">2023-05-03T08:06:47Z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0x010100B75EA0A77D871549BBA2A10D37A63F45</vt:lpwstr>
  </property>
  <property fmtid="{D5CDD505-2E9C-101B-9397-08002B2CF9AE}" pid="4" name="MediaServiceImageTags">
    <vt:lpwstr/>
  </property>
</Properties>
</file>