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1.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2.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3.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4.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8.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9.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ags/tag9.xml" ContentType="application/vnd.openxmlformats-officedocument.presentationml.tags+xml"/>
  <Override PartName="/ppt/notesSlides/notesSlide40.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48.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drawings/drawing1.xml" ContentType="application/vnd.openxmlformats-officedocument.drawingml.chartshapes+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51.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4.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7.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2.xml" ContentType="application/vnd.openxmlformats-officedocument.drawingml.chartshapes+xml"/>
  <Override PartName="/ppt/notesSlides/notesSlide58.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9.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ags/tag11.xml" ContentType="application/vnd.openxmlformats-officedocument.presentationml.tags+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1.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ags/tag12.xml" ContentType="application/vnd.openxmlformats-officedocument.presentationml.tags+xml"/>
  <Override PartName="/ppt/notesSlides/notesSlide6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drawings/drawing3.xml" ContentType="application/vnd.openxmlformats-officedocument.drawingml.chartshapes+xml"/>
  <Override PartName="/ppt/tags/tag13.xml" ContentType="application/vnd.openxmlformats-officedocument.presentationml.tags+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ags/tag14.xml" ContentType="application/vnd.openxmlformats-officedocument.presentationml.tags+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7.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68.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69.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6" r:id="rId4"/>
  </p:sldMasterIdLst>
  <p:notesMasterIdLst>
    <p:notesMasterId r:id="rId102"/>
  </p:notesMasterIdLst>
  <p:sldIdLst>
    <p:sldId id="266" r:id="rId5"/>
    <p:sldId id="2420" r:id="rId6"/>
    <p:sldId id="2091" r:id="rId7"/>
    <p:sldId id="1888" r:id="rId8"/>
    <p:sldId id="2130" r:id="rId9"/>
    <p:sldId id="2094" r:id="rId10"/>
    <p:sldId id="2131" r:id="rId11"/>
    <p:sldId id="2333" r:id="rId12"/>
    <p:sldId id="2334" r:id="rId13"/>
    <p:sldId id="2335" r:id="rId14"/>
    <p:sldId id="2336" r:id="rId15"/>
    <p:sldId id="2337" r:id="rId16"/>
    <p:sldId id="2338" r:id="rId17"/>
    <p:sldId id="2339" r:id="rId18"/>
    <p:sldId id="2340" r:id="rId19"/>
    <p:sldId id="2341" r:id="rId20"/>
    <p:sldId id="2342" r:id="rId21"/>
    <p:sldId id="2344" r:id="rId22"/>
    <p:sldId id="2343" r:id="rId23"/>
    <p:sldId id="2401" r:id="rId24"/>
    <p:sldId id="2346" r:id="rId25"/>
    <p:sldId id="2400" r:id="rId26"/>
    <p:sldId id="2348" r:id="rId27"/>
    <p:sldId id="2349" r:id="rId28"/>
    <p:sldId id="2421" r:id="rId29"/>
    <p:sldId id="2105" r:id="rId30"/>
    <p:sldId id="2000" r:id="rId31"/>
    <p:sldId id="2329" r:id="rId32"/>
    <p:sldId id="2330" r:id="rId33"/>
    <p:sldId id="2331" r:id="rId34"/>
    <p:sldId id="2276" r:id="rId35"/>
    <p:sldId id="2277" r:id="rId36"/>
    <p:sldId id="2278" r:id="rId37"/>
    <p:sldId id="2279" r:id="rId38"/>
    <p:sldId id="2280" r:id="rId39"/>
    <p:sldId id="2282" r:id="rId40"/>
    <p:sldId id="2281" r:id="rId41"/>
    <p:sldId id="2107" r:id="rId42"/>
    <p:sldId id="1835" r:id="rId43"/>
    <p:sldId id="1837" r:id="rId44"/>
    <p:sldId id="2293" r:id="rId45"/>
    <p:sldId id="1960" r:id="rId46"/>
    <p:sldId id="2065" r:id="rId47"/>
    <p:sldId id="2043" r:id="rId48"/>
    <p:sldId id="1818" r:id="rId49"/>
    <p:sldId id="2326" r:id="rId50"/>
    <p:sldId id="2023" r:id="rId51"/>
    <p:sldId id="2183" r:id="rId52"/>
    <p:sldId id="1959" r:id="rId53"/>
    <p:sldId id="2297" r:id="rId54"/>
    <p:sldId id="2298" r:id="rId55"/>
    <p:sldId id="2422" r:id="rId56"/>
    <p:sldId id="2351" r:id="rId57"/>
    <p:sldId id="2352" r:id="rId58"/>
    <p:sldId id="2353" r:id="rId59"/>
    <p:sldId id="2354" r:id="rId60"/>
    <p:sldId id="2355" r:id="rId61"/>
    <p:sldId id="2356" r:id="rId62"/>
    <p:sldId id="2357" r:id="rId63"/>
    <p:sldId id="2398" r:id="rId64"/>
    <p:sldId id="2358" r:id="rId65"/>
    <p:sldId id="2359" r:id="rId66"/>
    <p:sldId id="2360" r:id="rId67"/>
    <p:sldId id="2361" r:id="rId68"/>
    <p:sldId id="2362" r:id="rId69"/>
    <p:sldId id="2363" r:id="rId70"/>
    <p:sldId id="2423" r:id="rId71"/>
    <p:sldId id="2365" r:id="rId72"/>
    <p:sldId id="2366" r:id="rId73"/>
    <p:sldId id="2367" r:id="rId74"/>
    <p:sldId id="2402" r:id="rId75"/>
    <p:sldId id="2369" r:id="rId76"/>
    <p:sldId id="2370" r:id="rId77"/>
    <p:sldId id="2371" r:id="rId78"/>
    <p:sldId id="2372" r:id="rId79"/>
    <p:sldId id="2373" r:id="rId80"/>
    <p:sldId id="2374" r:id="rId81"/>
    <p:sldId id="2376" r:id="rId82"/>
    <p:sldId id="2403" r:id="rId83"/>
    <p:sldId id="2378" r:id="rId84"/>
    <p:sldId id="2379" r:id="rId85"/>
    <p:sldId id="2380" r:id="rId86"/>
    <p:sldId id="2382" r:id="rId87"/>
    <p:sldId id="2405" r:id="rId88"/>
    <p:sldId id="2406" r:id="rId89"/>
    <p:sldId id="2407" r:id="rId90"/>
    <p:sldId id="2408" r:id="rId91"/>
    <p:sldId id="2409" r:id="rId92"/>
    <p:sldId id="2410" r:id="rId93"/>
    <p:sldId id="2411" r:id="rId94"/>
    <p:sldId id="2412" r:id="rId95"/>
    <p:sldId id="2413" r:id="rId96"/>
    <p:sldId id="2414" r:id="rId97"/>
    <p:sldId id="2416" r:id="rId98"/>
    <p:sldId id="2417" r:id="rId99"/>
    <p:sldId id="2419" r:id="rId100"/>
    <p:sldId id="2397" r:id="rId101"/>
  </p:sldIdLst>
  <p:sldSz cx="12192000" cy="6858000"/>
  <p:notesSz cx="6858000" cy="9144000"/>
  <p:custDataLst>
    <p:tags r:id="rId10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2420"/>
          </p14:sldIdLst>
        </p14:section>
        <p14:section name="Introduction" id="{8B9179FC-318B-4634-8227-1B5AAA7E25AA}">
          <p14:sldIdLst>
            <p14:sldId id="2091"/>
            <p14:sldId id="1888"/>
            <p14:sldId id="2130"/>
            <p14:sldId id="2094"/>
            <p14:sldId id="2131"/>
          </p14:sldIdLst>
        </p14:section>
        <p14:section name="Health and Wellbeing" id="{90C530C9-CABE-48A0-AD9D-11CA81C6DAA8}">
          <p14:sldIdLst>
            <p14:sldId id="2333"/>
            <p14:sldId id="2334"/>
            <p14:sldId id="2335"/>
            <p14:sldId id="2336"/>
            <p14:sldId id="2337"/>
            <p14:sldId id="2338"/>
            <p14:sldId id="2339"/>
            <p14:sldId id="2340"/>
            <p14:sldId id="2341"/>
            <p14:sldId id="2342"/>
            <p14:sldId id="2344"/>
            <p14:sldId id="2343"/>
            <p14:sldId id="2401"/>
            <p14:sldId id="2346"/>
            <p14:sldId id="2400"/>
            <p14:sldId id="2348"/>
            <p14:sldId id="2349"/>
          </p14:sldIdLst>
        </p14:section>
        <p14:section name="Cost of Living" id="{0C9C625E-B63F-48DC-99BF-5E10E2238143}">
          <p14:sldIdLst>
            <p14:sldId id="2421"/>
            <p14:sldId id="2105"/>
            <p14:sldId id="2000"/>
            <p14:sldId id="2329"/>
            <p14:sldId id="2330"/>
            <p14:sldId id="2331"/>
            <p14:sldId id="2276"/>
            <p14:sldId id="2277"/>
            <p14:sldId id="2278"/>
            <p14:sldId id="2279"/>
            <p14:sldId id="2280"/>
            <p14:sldId id="2282"/>
            <p14:sldId id="2281"/>
            <p14:sldId id="2107"/>
            <p14:sldId id="1835"/>
            <p14:sldId id="1837"/>
            <p14:sldId id="2293"/>
            <p14:sldId id="1960"/>
            <p14:sldId id="2065"/>
            <p14:sldId id="2043"/>
            <p14:sldId id="1818"/>
            <p14:sldId id="2326"/>
            <p14:sldId id="2023"/>
            <p14:sldId id="2183"/>
            <p14:sldId id="1959"/>
            <p14:sldId id="2297"/>
            <p14:sldId id="2298"/>
          </p14:sldIdLst>
        </p14:section>
        <p14:section name="Good Work" id="{4490F117-F397-4D16-A825-5F7390694B7E}">
          <p14:sldIdLst>
            <p14:sldId id="2422"/>
            <p14:sldId id="2351"/>
            <p14:sldId id="2352"/>
            <p14:sldId id="2353"/>
            <p14:sldId id="2354"/>
            <p14:sldId id="2355"/>
            <p14:sldId id="2356"/>
            <p14:sldId id="2357"/>
            <p14:sldId id="2398"/>
            <p14:sldId id="2358"/>
            <p14:sldId id="2359"/>
            <p14:sldId id="2360"/>
            <p14:sldId id="2361"/>
            <p14:sldId id="2362"/>
            <p14:sldId id="2363"/>
          </p14:sldIdLst>
        </p14:section>
        <p14:section name="Your Local Area" id="{EA2199F8-C89E-42A6-9653-7D526C16804F}">
          <p14:sldIdLst>
            <p14:sldId id="2423"/>
            <p14:sldId id="2365"/>
            <p14:sldId id="2366"/>
            <p14:sldId id="2367"/>
            <p14:sldId id="2402"/>
            <p14:sldId id="2369"/>
            <p14:sldId id="2370"/>
            <p14:sldId id="2371"/>
            <p14:sldId id="2372"/>
            <p14:sldId id="2373"/>
            <p14:sldId id="2374"/>
            <p14:sldId id="2376"/>
            <p14:sldId id="2403"/>
            <p14:sldId id="2378"/>
            <p14:sldId id="2379"/>
            <p14:sldId id="2380"/>
          </p14:sldIdLst>
        </p14:section>
        <p14:section name="Digital inclusion" id="{6DFAB682-5FCD-4A50-933A-E7A663AA2EBC}">
          <p14:sldIdLst>
            <p14:sldId id="2382"/>
            <p14:sldId id="2405"/>
            <p14:sldId id="2406"/>
            <p14:sldId id="2407"/>
            <p14:sldId id="2408"/>
            <p14:sldId id="2409"/>
            <p14:sldId id="2410"/>
            <p14:sldId id="2411"/>
            <p14:sldId id="2412"/>
            <p14:sldId id="2413"/>
            <p14:sldId id="2414"/>
            <p14:sldId id="2416"/>
            <p14:sldId id="2417"/>
            <p14:sldId id="2419"/>
            <p14:sldId id="2397"/>
          </p14:sldIdLst>
        </p14:section>
      </p14:sectionLst>
    </p:ext>
    <p:ext uri="{EFAFB233-063F-42B5-8137-9DF3F51BA10A}">
      <p15:sldGuideLst xmlns:p15="http://schemas.microsoft.com/office/powerpoint/2012/main">
        <p15:guide id="1" orient="horz" pos="2160"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4CEB903E-18AB-5E28-506F-2BB1A73DC315}" name="Beth Burls" initials="BB" userId="S::Beth.Burls@bmgresearch.com::e51db7cf-fd92-4430-83aa-abde93e81bf2" providerId="AD"/>
  <p188:author id="{1ED04258-1F01-77B1-C2AD-C4F503B2EDCF}" name="Smith, Jessica" initials="SJ" userId="S::jessica.smith@greatermanchester-ca.gov.uk::26cac524-1be4-41c1-897f-f8ca83cd5f22"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4" name="Ottiwell, David" initials="OD" lastIdx="172" clrIdx="3">
    <p:extLst>
      <p:ext uri="{19B8F6BF-5375-455C-9EA6-DF929625EA0E}">
        <p15:presenceInfo xmlns:p15="http://schemas.microsoft.com/office/powerpoint/2012/main" userId="S::David.Ottiwell@greatermanchester-ca.gov.uk::fdacd154-9d7b-49cf-84b6-2b98f5918a2a"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5" name="Sainsbury, Martin" initials="SM" lastIdx="81"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51" clrIdx="5">
    <p:extLst>
      <p:ext uri="{19B8F6BF-5375-455C-9EA6-DF929625EA0E}">
        <p15:presenceInfo xmlns:p15="http://schemas.microsoft.com/office/powerpoint/2012/main" userId="S::rachel.harley@greatermanchester-ca.gov.uk::5910cac3-d4ed-4c49-abcd-943c7e8cd9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9690"/>
    <a:srgbClr val="00B8AF"/>
    <a:srgbClr val="E7E6E6"/>
    <a:srgbClr val="00C0B7"/>
    <a:srgbClr val="A3E5E0"/>
    <a:srgbClr val="6DD5CE"/>
    <a:srgbClr val="4472C4"/>
    <a:srgbClr val="388A8C"/>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C66BC-A1FE-4056-9E4F-8D8E55A4E64C}" v="153" dt="2023-07-27T12:52:03.4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24" autoAdjust="0"/>
  </p:normalViewPr>
  <p:slideViewPr>
    <p:cSldViewPr snapToGrid="0">
      <p:cViewPr varScale="1">
        <p:scale>
          <a:sx n="95" d="100"/>
          <a:sy n="95" d="100"/>
        </p:scale>
        <p:origin x="1158" y="90"/>
      </p:cViewPr>
      <p:guideLst>
        <p:guide orient="horz" pos="2160"/>
        <p:guide pos="16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gs" Target="tags/tag1.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8/10/relationships/authors" Targe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chartUserShapes" Target="../drawings/drawing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2.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chartUserShapes" Target="../drawings/drawing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Sheet1!$B$4:$B$9</c:f>
              <c:numCache>
                <c:formatCode>0%</c:formatCode>
                <c:ptCount val="6"/>
                <c:pt idx="0">
                  <c:v>0.16</c:v>
                </c:pt>
                <c:pt idx="1">
                  <c:v>0.15010720356634799</c:v>
                </c:pt>
                <c:pt idx="2">
                  <c:v>0.151115622013787</c:v>
                </c:pt>
                <c:pt idx="3">
                  <c:v>0.16</c:v>
                </c:pt>
                <c:pt idx="4">
                  <c:v>0.16</c:v>
                </c:pt>
                <c:pt idx="5">
                  <c:v>0.14000000000000001</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Sheet1!$C$4:$C$9</c:f>
              <c:numCache>
                <c:formatCode>0%</c:formatCode>
                <c:ptCount val="6"/>
                <c:pt idx="0">
                  <c:v>0.24</c:v>
                </c:pt>
                <c:pt idx="1">
                  <c:v>0.23</c:v>
                </c:pt>
                <c:pt idx="2">
                  <c:v>0.23</c:v>
                </c:pt>
                <c:pt idx="3">
                  <c:v>0.21</c:v>
                </c:pt>
                <c:pt idx="4">
                  <c:v>0.23</c:v>
                </c:pt>
                <c:pt idx="5">
                  <c:v>0.22</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1-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2"/>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Pt>
            <c:idx val="3"/>
            <c:invertIfNegative val="0"/>
            <c:bubble3D val="0"/>
            <c:spPr>
              <a:solidFill>
                <a:srgbClr val="6DD5CE"/>
              </a:solidFill>
              <a:ln>
                <a:noFill/>
              </a:ln>
              <a:effectLst/>
            </c:spPr>
            <c:extLst>
              <c:ext xmlns:c16="http://schemas.microsoft.com/office/drawing/2014/chart" uri="{C3380CC4-5D6E-409C-BE32-E72D297353CC}">
                <c16:uniqueId val="{00000008-D6F3-4122-9EC6-92D7A27DE411}"/>
              </c:ext>
            </c:extLst>
          </c:dPt>
          <c:dPt>
            <c:idx val="4"/>
            <c:invertIfNegative val="0"/>
            <c:bubble3D val="0"/>
            <c:spPr>
              <a:solidFill>
                <a:srgbClr val="6DD5CE"/>
              </a:solidFill>
              <a:ln>
                <a:noFill/>
              </a:ln>
              <a:effectLst/>
            </c:spPr>
            <c:extLst>
              <c:ext xmlns:c16="http://schemas.microsoft.com/office/drawing/2014/chart" uri="{C3380CC4-5D6E-409C-BE32-E72D297353CC}">
                <c16:uniqueId val="{0000000A-B988-4E9C-9FF3-FB1473EFAF6B}"/>
              </c:ext>
            </c:extLst>
          </c:dPt>
          <c:dPt>
            <c:idx val="5"/>
            <c:invertIfNegative val="0"/>
            <c:bubble3D val="0"/>
            <c:spPr>
              <a:solidFill>
                <a:srgbClr val="6DD5CE"/>
              </a:solidFill>
              <a:ln>
                <a:noFill/>
              </a:ln>
              <a:effectLst/>
            </c:spPr>
            <c:extLst>
              <c:ext xmlns:c16="http://schemas.microsoft.com/office/drawing/2014/chart" uri="{C3380CC4-5D6E-409C-BE32-E72D297353CC}">
                <c16:uniqueId val="{0000000C-26A6-4640-92A9-F42E7CD5A06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Sheet1!$D$4:$D$9</c:f>
              <c:numCache>
                <c:formatCode>0%</c:formatCode>
                <c:ptCount val="6"/>
                <c:pt idx="0">
                  <c:v>0.43</c:v>
                </c:pt>
                <c:pt idx="1">
                  <c:v>0.46</c:v>
                </c:pt>
                <c:pt idx="2">
                  <c:v>0.43</c:v>
                </c:pt>
                <c:pt idx="3">
                  <c:v>0.43</c:v>
                </c:pt>
                <c:pt idx="4">
                  <c:v>0.42</c:v>
                </c:pt>
                <c:pt idx="5">
                  <c:v>0.44</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Sheet1!$E$4:$E$9</c:f>
              <c:numCache>
                <c:formatCode>0%</c:formatCode>
                <c:ptCount val="6"/>
                <c:pt idx="0">
                  <c:v>0.17286028087842301</c:v>
                </c:pt>
                <c:pt idx="1">
                  <c:v>0.156660413478867</c:v>
                </c:pt>
                <c:pt idx="2">
                  <c:v>0.18416821028569899</c:v>
                </c:pt>
                <c:pt idx="3">
                  <c:v>0.2</c:v>
                </c:pt>
                <c:pt idx="4">
                  <c:v>0.18</c:v>
                </c:pt>
                <c:pt idx="5">
                  <c:v>0.2</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2543332603851122E-3"/>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0.01</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0.05</c:v>
                </c:pt>
                <c:pt idx="2">
                  <c:v>0.06</c:v>
                </c:pt>
                <c:pt idx="3">
                  <c:v>0.09</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0.06</c:v>
                </c:pt>
                <c:pt idx="1">
                  <c:v>0.12</c:v>
                </c:pt>
                <c:pt idx="2">
                  <c:v>0.13</c:v>
                </c:pt>
                <c:pt idx="3">
                  <c:v>0.17</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0.37</c:v>
                </c:pt>
                <c:pt idx="1">
                  <c:v>0.47</c:v>
                </c:pt>
                <c:pt idx="2">
                  <c:v>0.49</c:v>
                </c:pt>
                <c:pt idx="3">
                  <c:v>0.41</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0.54</c:v>
                </c:pt>
                <c:pt idx="1">
                  <c:v>0.36</c:v>
                </c:pt>
                <c:pt idx="2">
                  <c:v>0.31</c:v>
                </c:pt>
                <c:pt idx="3">
                  <c:v>0.31</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63000186494945043"/>
          <c:w val="0.97117285845239598"/>
          <c:h val="0.2432639615421900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59708597148364E-2"/>
          <c:y val="2.6233325061925321E-2"/>
          <c:w val="0.94822655186322935"/>
          <c:h val="0.781492884460661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Sheet1!$A$2:$A$10</c:f>
              <c:strCache>
                <c:ptCount val="7"/>
                <c:pt idx="0">
                  <c:v>GP Practice</c:v>
                </c:pt>
                <c:pt idx="1">
                  <c:v>Emergency Department (A&amp;E)</c:v>
                </c:pt>
                <c:pt idx="2">
                  <c:v>111 Telephone service</c:v>
                </c:pt>
                <c:pt idx="3">
                  <c:v>Walk in centres / Urgent Treatment centres</c:v>
                </c:pt>
                <c:pt idx="4">
                  <c:v>NHS 111 Online</c:v>
                </c:pt>
                <c:pt idx="5">
                  <c:v>NHS App</c:v>
                </c:pt>
                <c:pt idx="6">
                  <c:v>Pharmacy consultation</c:v>
                </c:pt>
              </c:strCache>
            </c:strRef>
          </c:cat>
          <c:val>
            <c:numRef>
              <c:f>Sheet1!$B$2:$B$10</c:f>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No</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BFF5-4CAD-92CD-24AB97458209}"/>
                </c:ext>
              </c:extLst>
            </c:dLbl>
            <c:dLbl>
              <c:idx val="1"/>
              <c:delete val="1"/>
              <c:extLst>
                <c:ext xmlns:c15="http://schemas.microsoft.com/office/drawing/2012/chart" uri="{CE6537A1-D6FC-4f65-9D91-7224C49458BB}"/>
                <c:ext xmlns:c16="http://schemas.microsoft.com/office/drawing/2014/chart" uri="{C3380CC4-5D6E-409C-BE32-E72D297353CC}">
                  <c16:uniqueId val="{00000001-4762-4BFA-8187-864026A85038}"/>
                </c:ext>
              </c:extLst>
            </c:dLbl>
            <c:dLbl>
              <c:idx val="4"/>
              <c:layout>
                <c:manualLayout>
                  <c:x val="4.0315506939549231E-3"/>
                  <c:y val="-1.859573877015677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F5-4CAD-92CD-24AB97458209}"/>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GP Practice</c:v>
                </c:pt>
                <c:pt idx="1">
                  <c:v>Emergency Department (A&amp;E)</c:v>
                </c:pt>
                <c:pt idx="2">
                  <c:v>111 Telephone service</c:v>
                </c:pt>
                <c:pt idx="3">
                  <c:v>Walk in centres / Urgent Treatment centres</c:v>
                </c:pt>
                <c:pt idx="4">
                  <c:v>NHS 111 Online</c:v>
                </c:pt>
                <c:pt idx="5">
                  <c:v>NHS App</c:v>
                </c:pt>
                <c:pt idx="6">
                  <c:v>Pharmacy consultation</c:v>
                </c:pt>
              </c:strCache>
            </c:strRef>
          </c:cat>
          <c:val>
            <c:numRef>
              <c:f>Sheet1!$C$2:$C$10</c:f>
              <c:numCache>
                <c:formatCode>0%</c:formatCode>
                <c:ptCount val="7"/>
                <c:pt idx="0">
                  <c:v>0.02</c:v>
                </c:pt>
                <c:pt idx="1">
                  <c:v>0.02</c:v>
                </c:pt>
                <c:pt idx="2">
                  <c:v>0.05</c:v>
                </c:pt>
                <c:pt idx="3">
                  <c:v>0.05</c:v>
                </c:pt>
                <c:pt idx="4">
                  <c:v>0.06</c:v>
                </c:pt>
                <c:pt idx="5">
                  <c:v>0.05</c:v>
                </c:pt>
                <c:pt idx="6">
                  <c:v>0.06</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Yes - I have heard of it but know nothing about it</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762-4BFA-8187-864026A850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GP Practice</c:v>
                </c:pt>
                <c:pt idx="1">
                  <c:v>Emergency Department (A&amp;E)</c:v>
                </c:pt>
                <c:pt idx="2">
                  <c:v>111 Telephone service</c:v>
                </c:pt>
                <c:pt idx="3">
                  <c:v>Walk in centres / Urgent Treatment centres</c:v>
                </c:pt>
                <c:pt idx="4">
                  <c:v>NHS 111 Online</c:v>
                </c:pt>
                <c:pt idx="5">
                  <c:v>NHS App</c:v>
                </c:pt>
                <c:pt idx="6">
                  <c:v>Pharmacy consultation</c:v>
                </c:pt>
              </c:strCache>
            </c:strRef>
          </c:cat>
          <c:val>
            <c:numRef>
              <c:f>Sheet1!$D$2:$D$10</c:f>
              <c:numCache>
                <c:formatCode>0%</c:formatCode>
                <c:ptCount val="7"/>
                <c:pt idx="0">
                  <c:v>0.02</c:v>
                </c:pt>
                <c:pt idx="1">
                  <c:v>0.03</c:v>
                </c:pt>
                <c:pt idx="2">
                  <c:v>0.1</c:v>
                </c:pt>
                <c:pt idx="3">
                  <c:v>0.11</c:v>
                </c:pt>
                <c:pt idx="4">
                  <c:v>0.11</c:v>
                </c:pt>
                <c:pt idx="5">
                  <c:v>0.12</c:v>
                </c:pt>
                <c:pt idx="6">
                  <c:v>0.13</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Yes - and I know a little about it</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GP Practice</c:v>
                </c:pt>
                <c:pt idx="1">
                  <c:v>Emergency Department (A&amp;E)</c:v>
                </c:pt>
                <c:pt idx="2">
                  <c:v>111 Telephone service</c:v>
                </c:pt>
                <c:pt idx="3">
                  <c:v>Walk in centres / Urgent Treatment centres</c:v>
                </c:pt>
                <c:pt idx="4">
                  <c:v>NHS 111 Online</c:v>
                </c:pt>
                <c:pt idx="5">
                  <c:v>NHS App</c:v>
                </c:pt>
                <c:pt idx="6">
                  <c:v>Pharmacy consultation</c:v>
                </c:pt>
              </c:strCache>
            </c:strRef>
          </c:cat>
          <c:val>
            <c:numRef>
              <c:f>Sheet1!$E$2:$E$10</c:f>
              <c:numCache>
                <c:formatCode>0%</c:formatCode>
                <c:ptCount val="7"/>
                <c:pt idx="0">
                  <c:v>0.25</c:v>
                </c:pt>
                <c:pt idx="1">
                  <c:v>0.32</c:v>
                </c:pt>
                <c:pt idx="2">
                  <c:v>0.43</c:v>
                </c:pt>
                <c:pt idx="3">
                  <c:v>0.44</c:v>
                </c:pt>
                <c:pt idx="4">
                  <c:v>0.43</c:v>
                </c:pt>
                <c:pt idx="5">
                  <c:v>0.41</c:v>
                </c:pt>
                <c:pt idx="6">
                  <c:v>0.45</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Yes - and I know a lot about it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7"/>
                <c:pt idx="0">
                  <c:v>GP Practice</c:v>
                </c:pt>
                <c:pt idx="1">
                  <c:v>Emergency Department (A&amp;E)</c:v>
                </c:pt>
                <c:pt idx="2">
                  <c:v>111 Telephone service</c:v>
                </c:pt>
                <c:pt idx="3">
                  <c:v>Walk in centres / Urgent Treatment centres</c:v>
                </c:pt>
                <c:pt idx="4">
                  <c:v>NHS 111 Online</c:v>
                </c:pt>
                <c:pt idx="5">
                  <c:v>NHS App</c:v>
                </c:pt>
                <c:pt idx="6">
                  <c:v>Pharmacy consultation</c:v>
                </c:pt>
              </c:strCache>
            </c:strRef>
          </c:cat>
          <c:val>
            <c:numRef>
              <c:f>Sheet1!$F$2:$F$10</c:f>
              <c:numCache>
                <c:formatCode>0%</c:formatCode>
                <c:ptCount val="7"/>
                <c:pt idx="0">
                  <c:v>0.7</c:v>
                </c:pt>
                <c:pt idx="1">
                  <c:v>0.63</c:v>
                </c:pt>
                <c:pt idx="2">
                  <c:v>0.43</c:v>
                </c:pt>
                <c:pt idx="3">
                  <c:v>0.4</c:v>
                </c:pt>
                <c:pt idx="4">
                  <c:v>0.4</c:v>
                </c:pt>
                <c:pt idx="5">
                  <c:v>0.41</c:v>
                </c:pt>
                <c:pt idx="6">
                  <c:v>0.35</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5.2897682203447545E-2"/>
          <c:y val="0.87566914484038161"/>
          <c:w val="0.84389449204847222"/>
          <c:h val="0.1243308285039752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71834650669338"/>
          <c:y val="3.6080219615576073E-2"/>
          <c:w val="0.72408621749923363"/>
          <c:h val="0.60368157331897376"/>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Sheet1!$B$2:$C$2</c:f>
              <c:numCache>
                <c:formatCode>0%</c:formatCode>
                <c:ptCount val="2"/>
                <c:pt idx="0">
                  <c:v>0.71161245184417599</c:v>
                </c:pt>
                <c:pt idx="1">
                  <c:v>0.62</c:v>
                </c:pt>
              </c:numCache>
            </c:numRef>
          </c:val>
          <c:extLst>
            <c:ext xmlns:c16="http://schemas.microsoft.com/office/drawing/2014/chart" uri="{C3380CC4-5D6E-409C-BE32-E72D297353CC}">
              <c16:uniqueId val="{00000002-E6CC-4F0E-B676-AD36B3A74844}"/>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GB benchmark</c:v>
                </c:pt>
              </c:strCache>
            </c:strRef>
          </c:cat>
          <c:val>
            <c:numRef>
              <c:f>Sheet1!$B$3:$C$3</c:f>
              <c:numCache>
                <c:formatCode>0%</c:formatCode>
                <c:ptCount val="2"/>
                <c:pt idx="0">
                  <c:v>0.26576839886978798</c:v>
                </c:pt>
                <c:pt idx="1">
                  <c:v>0.36</c:v>
                </c:pt>
              </c:numCache>
            </c:numRef>
          </c:val>
          <c:extLst>
            <c:ext xmlns:c16="http://schemas.microsoft.com/office/drawing/2014/chart" uri="{C3380CC4-5D6E-409C-BE32-E72D297353CC}">
              <c16:uniqueId val="{00000005-E6CC-4F0E-B676-AD36B3A74844}"/>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E6CC-4F0E-B676-AD36B3A74844}"/>
              </c:ext>
            </c:extLst>
          </c:dPt>
          <c:dLbls>
            <c:delete val="1"/>
          </c:dLbls>
          <c:cat>
            <c:strRef>
              <c:f>Sheet1!$B$1:$C$1</c:f>
              <c:strCache>
                <c:ptCount val="2"/>
                <c:pt idx="0">
                  <c:v>Greater Manchester</c:v>
                </c:pt>
                <c:pt idx="1">
                  <c:v>GB benchmark</c:v>
                </c:pt>
              </c:strCache>
            </c:strRef>
          </c:cat>
          <c:val>
            <c:numRef>
              <c:f>Sheet1!$B$4:$C$4</c:f>
              <c:numCache>
                <c:formatCode>0%</c:formatCode>
                <c:ptCount val="2"/>
                <c:pt idx="0">
                  <c:v>2.2619149286035901E-2</c:v>
                </c:pt>
                <c:pt idx="1">
                  <c:v>0.01</c:v>
                </c:pt>
              </c:numCache>
            </c:numRef>
          </c:val>
          <c:extLst>
            <c:ext xmlns:c16="http://schemas.microsoft.com/office/drawing/2014/chart" uri="{C3380CC4-5D6E-409C-BE32-E72D297353CC}">
              <c16:uniqueId val="{00000008-E6CC-4F0E-B676-AD36B3A74844}"/>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1.9822919434378302E-2"/>
          <c:y val="0.64712263549093774"/>
          <c:w val="0.9767122366704678"/>
          <c:h val="0.335055826959133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Column3</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(S7)</c:v>
                </c:pt>
                <c:pt idx="1">
                  <c:v>July (S8)</c:v>
                </c:pt>
              </c:strCache>
            </c:strRef>
          </c:cat>
          <c:val>
            <c:numRef>
              <c:f>Sheet1!$B$2:$B$3</c:f>
              <c:numCache>
                <c:formatCode>0%</c:formatCode>
                <c:ptCount val="2"/>
                <c:pt idx="0">
                  <c:v>0.123055309668924</c:v>
                </c:pt>
                <c:pt idx="1">
                  <c:v>0.21466532679703501</c:v>
                </c:pt>
              </c:numCache>
            </c:numRef>
          </c:val>
          <c:extLst>
            <c:ext xmlns:c16="http://schemas.microsoft.com/office/drawing/2014/chart" uri="{C3380CC4-5D6E-409C-BE32-E72D297353CC}">
              <c16:uniqueId val="{00000000-6826-4087-9589-A644060A62C0}"/>
            </c:ext>
          </c:extLst>
        </c:ser>
        <c:dLbls>
          <c:showLegendKey val="0"/>
          <c:showVal val="0"/>
          <c:showCatName val="0"/>
          <c:showSerName val="0"/>
          <c:showPercent val="0"/>
          <c:showBubbleSize val="0"/>
        </c:dLbls>
        <c:gapWidth val="85"/>
        <c:axId val="338700296"/>
        <c:axId val="338702456"/>
      </c:barChart>
      <c:catAx>
        <c:axId val="33870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702456"/>
        <c:crosses val="autoZero"/>
        <c:auto val="1"/>
        <c:lblAlgn val="ctr"/>
        <c:lblOffset val="100"/>
        <c:noMultiLvlLbl val="0"/>
      </c:catAx>
      <c:valAx>
        <c:axId val="338702456"/>
        <c:scaling>
          <c:orientation val="minMax"/>
        </c:scaling>
        <c:delete val="1"/>
        <c:axPos val="l"/>
        <c:numFmt formatCode="0%" sourceLinked="1"/>
        <c:majorTickMark val="none"/>
        <c:minorTickMark val="none"/>
        <c:tickLblPos val="nextTo"/>
        <c:crossAx val="338700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5544-4C7A-BDCF-48776CACF7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Greater Manchester -
Mortgage holders</c:v>
                </c:pt>
                <c:pt idx="1">
                  <c:v>Greater Manchester -
Renters</c:v>
                </c:pt>
              </c:strCache>
              <c:extLst/>
            </c:strRef>
          </c:cat>
          <c:val>
            <c:numRef>
              <c:f>Sheet1!$B$2:$B$5</c:f>
              <c:numCache>
                <c:formatCode>0%</c:formatCode>
                <c:ptCount val="2"/>
                <c:pt idx="0">
                  <c:v>0.02</c:v>
                </c:pt>
                <c:pt idx="1">
                  <c:v>0.03</c:v>
                </c:pt>
              </c:numCache>
              <c:extLst/>
            </c:numRef>
          </c:val>
          <c:extLst>
            <c:ext xmlns:c16="http://schemas.microsoft.com/office/drawing/2014/chart" uri="{C3380CC4-5D6E-409C-BE32-E72D297353CC}">
              <c16:uniqueId val="{00000000-DE57-43A1-A756-EFCED19BB121}"/>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781531345093E-3"/>
                  <c:y val="-5.3908515974960981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0-B64E-4F10-8221-69D717749A46}"/>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4E-4F10-8221-69D717749A4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Greater Manchester -
Mortgage holders</c:v>
                </c:pt>
                <c:pt idx="1">
                  <c:v>Greater Manchester -
Renters</c:v>
                </c:pt>
              </c:strCache>
              <c:extLst/>
            </c:strRef>
          </c:cat>
          <c:val>
            <c:numRef>
              <c:f>Sheet1!$C$2:$C$5</c:f>
              <c:numCache>
                <c:formatCode>0%</c:formatCode>
                <c:ptCount val="2"/>
                <c:pt idx="0">
                  <c:v>6.7686488493128499E-2</c:v>
                </c:pt>
                <c:pt idx="1">
                  <c:v>0.126285547353854</c:v>
                </c:pt>
              </c:numCache>
              <c:extLst/>
            </c:numRef>
          </c:val>
          <c:extLst>
            <c:ext xmlns:c16="http://schemas.microsoft.com/office/drawing/2014/chart" uri="{C3380CC4-5D6E-409C-BE32-E72D297353CC}">
              <c16:uniqueId val="{00000001-DE57-43A1-A756-EFCED19BB12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Greater Manchester -
Mortgage holders</c:v>
                </c:pt>
                <c:pt idx="1">
                  <c:v>Greater Manchester -
Renters</c:v>
                </c:pt>
              </c:strCache>
              <c:extLst/>
            </c:strRef>
          </c:cat>
          <c:val>
            <c:numRef>
              <c:f>Sheet1!$D$2:$D$5</c:f>
              <c:numCache>
                <c:formatCode>0%</c:formatCode>
                <c:ptCount val="2"/>
                <c:pt idx="0">
                  <c:v>0.34026214832004498</c:v>
                </c:pt>
                <c:pt idx="1">
                  <c:v>0.39257470663562699</c:v>
                </c:pt>
              </c:numCache>
              <c:extLst/>
            </c:numRef>
          </c:val>
          <c:extLst>
            <c:ext xmlns:c16="http://schemas.microsoft.com/office/drawing/2014/chart" uri="{C3380CC4-5D6E-409C-BE32-E72D297353CC}">
              <c16:uniqueId val="{00000002-DE57-43A1-A756-EFCED19BB121}"/>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Greater Manchester -
Mortgage holders</c:v>
                </c:pt>
                <c:pt idx="1">
                  <c:v>Greater Manchester -
Renters</c:v>
                </c:pt>
              </c:strCache>
              <c:extLst/>
            </c:strRef>
          </c:cat>
          <c:val>
            <c:numRef>
              <c:f>Sheet1!$E$2:$E$5</c:f>
              <c:numCache>
                <c:formatCode>0%</c:formatCode>
                <c:ptCount val="2"/>
                <c:pt idx="0">
                  <c:v>0.37907050932582698</c:v>
                </c:pt>
                <c:pt idx="1">
                  <c:v>0.29726994725928102</c:v>
                </c:pt>
              </c:numCache>
              <c:extLst/>
            </c:numRef>
          </c:val>
          <c:extLst>
            <c:ext xmlns:c16="http://schemas.microsoft.com/office/drawing/2014/chart" uri="{C3380CC4-5D6E-409C-BE32-E72D297353CC}">
              <c16:uniqueId val="{00000003-DE57-43A1-A756-EFCED19BB121}"/>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Greater Manchester -
Mortgage holders</c:v>
                </c:pt>
                <c:pt idx="1">
                  <c:v>Greater Manchester -
Renters</c:v>
                </c:pt>
              </c:strCache>
              <c:extLst/>
            </c:strRef>
          </c:cat>
          <c:val>
            <c:numRef>
              <c:f>Sheet1!$F$2:$F$5</c:f>
              <c:numCache>
                <c:formatCode>0%</c:formatCode>
                <c:ptCount val="2"/>
                <c:pt idx="0">
                  <c:v>0.188364256129571</c:v>
                </c:pt>
                <c:pt idx="1">
                  <c:v>0.14255796288324901</c:v>
                </c:pt>
              </c:numCache>
              <c:extLst/>
            </c:numRef>
          </c:val>
          <c:extLst>
            <c:ext xmlns:c16="http://schemas.microsoft.com/office/drawing/2014/chart" uri="{C3380CC4-5D6E-409C-BE32-E72D297353CC}">
              <c16:uniqueId val="{00000004-DE57-43A1-A756-EFCED19BB12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B29-49DF-8C30-94BD84EDD9AB}"/>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4B29-49DF-8C30-94BD84EDD9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8D2-4815-9F4D-18DADC00A9D3}"/>
              </c:ext>
            </c:extLst>
          </c:dPt>
          <c:dLbls>
            <c:dLbl>
              <c:idx val="0"/>
              <c:layout>
                <c:manualLayout>
                  <c:x val="-5.7441592190476849E-3"/>
                  <c:y val="4.7342329307837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29-49DF-8C30-94BD84EDD9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/Prefer not to say</c:v>
                </c:pt>
              </c:strCache>
            </c:strRef>
          </c:cat>
          <c:val>
            <c:numRef>
              <c:f>Sheet1!$B$2:$B$4</c:f>
              <c:numCache>
                <c:formatCode>0%</c:formatCode>
                <c:ptCount val="3"/>
                <c:pt idx="0">
                  <c:v>0.13</c:v>
                </c:pt>
                <c:pt idx="1">
                  <c:v>0.83</c:v>
                </c:pt>
                <c:pt idx="2">
                  <c:v>0.04</c:v>
                </c:pt>
              </c:numCache>
            </c:numRef>
          </c:val>
          <c:extLst>
            <c:ext xmlns:c16="http://schemas.microsoft.com/office/drawing/2014/chart" uri="{C3380CC4-5D6E-409C-BE32-E72D297353CC}">
              <c16:uniqueId val="{00000004-4B29-49DF-8C30-94BD84EDD9AB}"/>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7.2622482300499613E-2"/>
          <c:w val="0.27772374930290844"/>
          <c:h val="0.84459181452990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3B3A-41C7-BDDE-8B8D2A570D1C}"/>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3-3B3A-41C7-BDDE-8B8D2A570D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3A-41C7-BDDE-8B8D2A570D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/Prefer not to say</c:v>
                </c:pt>
              </c:strCache>
            </c:strRef>
          </c:cat>
          <c:val>
            <c:numRef>
              <c:f>Sheet1!$B$2:$B$4</c:f>
              <c:numCache>
                <c:formatCode>0%</c:formatCode>
                <c:ptCount val="3"/>
                <c:pt idx="0">
                  <c:v>6.6751197808483598E-2</c:v>
                </c:pt>
                <c:pt idx="1">
                  <c:v>0.91324205308552497</c:v>
                </c:pt>
                <c:pt idx="2">
                  <c:v>0.02</c:v>
                </c:pt>
              </c:numCache>
            </c:numRef>
          </c:val>
          <c:extLst>
            <c:ext xmlns:c16="http://schemas.microsoft.com/office/drawing/2014/chart" uri="{C3380CC4-5D6E-409C-BE32-E72D297353CC}">
              <c16:uniqueId val="{00000006-3B3A-41C7-BDDE-8B8D2A570D1C}"/>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7.2622482300499613E-2"/>
          <c:w val="0.27772374930290844"/>
          <c:h val="0.8268384410394622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0319184617"/>
          <c:y val="2.9293875388249648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Friends and family</c:v>
                </c:pt>
                <c:pt idx="1">
                  <c:v>Landlord</c:v>
                </c:pt>
                <c:pt idx="2">
                  <c:v>Citizens Advice</c:v>
                </c:pt>
                <c:pt idx="3">
                  <c:v>Local Council – Housing advice services</c:v>
                </c:pt>
                <c:pt idx="4">
                  <c:v>Letting agent</c:v>
                </c:pt>
                <c:pt idx="5">
                  <c:v>Other national advice charity</c:v>
                </c:pt>
                <c:pt idx="6">
                  <c:v>None of the above</c:v>
                </c:pt>
                <c:pt idx="7">
                  <c:v>Can't remember</c:v>
                </c:pt>
                <c:pt idx="8">
                  <c:v>Prefer not to say</c:v>
                </c:pt>
              </c:strCache>
            </c:strRef>
          </c:cat>
          <c:val>
            <c:numRef>
              <c:f>Sheet1!$B$2:$B$10</c:f>
              <c:numCache>
                <c:formatCode>0%</c:formatCode>
                <c:ptCount val="9"/>
                <c:pt idx="0">
                  <c:v>0.230065105920742</c:v>
                </c:pt>
                <c:pt idx="1">
                  <c:v>0.15681566298383501</c:v>
                </c:pt>
                <c:pt idx="2">
                  <c:v>0.10680677472265999</c:v>
                </c:pt>
                <c:pt idx="3">
                  <c:v>9.2683864435527494E-2</c:v>
                </c:pt>
                <c:pt idx="4">
                  <c:v>3.6906890405080897E-2</c:v>
                </c:pt>
                <c:pt idx="5">
                  <c:v>2.73024337005318E-2</c:v>
                </c:pt>
                <c:pt idx="6">
                  <c:v>0.50534674777218103</c:v>
                </c:pt>
                <c:pt idx="7">
                  <c:v>2.7006298108278901E-2</c:v>
                </c:pt>
                <c:pt idx="8">
                  <c:v>3.0665886483938299E-2</c:v>
                </c:pt>
              </c:numCache>
            </c:numRef>
          </c:val>
          <c:extLst>
            <c:ext xmlns:c16="http://schemas.microsoft.com/office/drawing/2014/chart" uri="{C3380CC4-5D6E-409C-BE32-E72D297353CC}">
              <c16:uniqueId val="{00000000-42E8-450F-A130-8860C2ACCF0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03198082447385"/>
          <c:y val="2.5778830969162253E-2"/>
          <c:w val="0.761430047955585"/>
          <c:h val="0.79242339236693038"/>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extLst/>
            </c:strRef>
          </c:cat>
          <c:val>
            <c:numRef>
              <c:f>Sheet1!$B$2:$B$3</c:f>
              <c:numCache>
                <c:formatCode>0%</c:formatCode>
                <c:ptCount val="2"/>
                <c:pt idx="0">
                  <c:v>0.05</c:v>
                </c:pt>
                <c:pt idx="1">
                  <c:v>0.04</c:v>
                </c:pt>
              </c:numCache>
              <c:extLst/>
            </c:numRef>
          </c:val>
          <c:extLst>
            <c:ext xmlns:c16="http://schemas.microsoft.com/office/drawing/2014/chart" uri="{C3380CC4-5D6E-409C-BE32-E72D297353CC}">
              <c16:uniqueId val="{00000000-6483-4220-AD24-D9CDB269D968}"/>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extLst/>
            </c:strRef>
          </c:cat>
          <c:val>
            <c:numRef>
              <c:f>Sheet1!$C$2:$C$3</c:f>
              <c:numCache>
                <c:formatCode>0%</c:formatCode>
                <c:ptCount val="2"/>
                <c:pt idx="0">
                  <c:v>0.61108356003879605</c:v>
                </c:pt>
                <c:pt idx="1">
                  <c:v>0.58701590968019801</c:v>
                </c:pt>
              </c:numCache>
              <c:extLst/>
            </c:numRef>
          </c:val>
          <c:extLst>
            <c:ext xmlns:c16="http://schemas.microsoft.com/office/drawing/2014/chart" uri="{C3380CC4-5D6E-409C-BE32-E72D297353CC}">
              <c16:uniqueId val="{00000001-6483-4220-AD24-D9CDB269D968}"/>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extLst/>
            </c:strRef>
          </c:cat>
          <c:val>
            <c:numRef>
              <c:f>Sheet1!$D$2:$D$3</c:f>
              <c:numCache>
                <c:formatCode>0%</c:formatCode>
                <c:ptCount val="2"/>
                <c:pt idx="0">
                  <c:v>0.34335827244839701</c:v>
                </c:pt>
                <c:pt idx="1">
                  <c:v>0.37298818602011402</c:v>
                </c:pt>
              </c:numCache>
              <c:extLst/>
            </c:numRef>
          </c:val>
          <c:extLst>
            <c:ext xmlns:c16="http://schemas.microsoft.com/office/drawing/2014/chart" uri="{C3380CC4-5D6E-409C-BE32-E72D297353CC}">
              <c16:uniqueId val="{00000002-6483-4220-AD24-D9CDB269D96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2.7342229814522178E-2"/>
          <c:y val="4.7306083959930682E-2"/>
          <c:w val="0.25518561968547421"/>
          <c:h val="0.6864111893912090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07401255631225E-2"/>
          <c:y val="0"/>
          <c:w val="0.67908433598670481"/>
          <c:h val="0.7331137952111019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Sheet1!$B$2:$B$3</c:f>
              <c:numCache>
                <c:formatCode>0%</c:formatCode>
                <c:ptCount val="2"/>
                <c:pt idx="0">
                  <c:v>0.02</c:v>
                </c:pt>
                <c:pt idx="1">
                  <c:v>0.02</c:v>
                </c:pt>
              </c:numCache>
            </c:numRef>
          </c:val>
          <c:extLst>
            <c:ext xmlns:c16="http://schemas.microsoft.com/office/drawing/2014/chart" uri="{C3380CC4-5D6E-409C-BE32-E72D297353CC}">
              <c16:uniqueId val="{00000000-D2ED-45F6-99C5-571AF3F596E2}"/>
            </c:ext>
          </c:extLst>
        </c:ser>
        <c:ser>
          <c:idx val="1"/>
          <c:order val="1"/>
          <c:tx>
            <c:strRef>
              <c:f>Sheet1!$C$1</c:f>
              <c:strCache>
                <c:ptCount val="1"/>
                <c:pt idx="0">
                  <c:v>Unable to manage</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Sheet1!$C$2:$C$3</c:f>
              <c:numCache>
                <c:formatCode>0%</c:formatCode>
                <c:ptCount val="2"/>
                <c:pt idx="0">
                  <c:v>5.09287374478576E-2</c:v>
                </c:pt>
                <c:pt idx="1">
                  <c:v>8.4057255228222799E-2</c:v>
                </c:pt>
              </c:numCache>
            </c:numRef>
          </c:val>
          <c:extLst>
            <c:ext xmlns:c16="http://schemas.microsoft.com/office/drawing/2014/chart" uri="{C3380CC4-5D6E-409C-BE32-E72D297353CC}">
              <c16:uniqueId val="{00000001-D2ED-45F6-99C5-571AF3F596E2}"/>
            </c:ext>
          </c:extLst>
        </c:ser>
        <c:ser>
          <c:idx val="2"/>
          <c:order val="2"/>
          <c:tx>
            <c:strRef>
              <c:f>Sheet1!$D$1</c:f>
              <c:strCache>
                <c:ptCount val="1"/>
                <c:pt idx="0">
                  <c:v>Difficult to manage</c:v>
                </c:pt>
              </c:strCache>
            </c:strRef>
          </c:tx>
          <c:spPr>
            <a:solidFill>
              <a:srgbClr val="A568D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Sheet1!$D$2:$D$3</c:f>
              <c:numCache>
                <c:formatCode>0%</c:formatCode>
                <c:ptCount val="2"/>
                <c:pt idx="0">
                  <c:v>0.18854200044927599</c:v>
                </c:pt>
                <c:pt idx="1">
                  <c:v>0.20566776365509001</c:v>
                </c:pt>
              </c:numCache>
            </c:numRef>
          </c:val>
          <c:extLst>
            <c:ext xmlns:c16="http://schemas.microsoft.com/office/drawing/2014/chart" uri="{C3380CC4-5D6E-409C-BE32-E72D297353CC}">
              <c16:uniqueId val="{00000002-D2ED-45F6-99C5-571AF3F596E2}"/>
            </c:ext>
          </c:extLst>
        </c:ser>
        <c:ser>
          <c:idx val="3"/>
          <c:order val="3"/>
          <c:tx>
            <c:strRef>
              <c:f>Sheet1!$E$1</c:f>
              <c:strCache>
                <c:ptCount val="1"/>
                <c:pt idx="0">
                  <c:v>Getting harder</c:v>
                </c:pt>
              </c:strCache>
            </c:strRef>
          </c:tx>
          <c:spPr>
            <a:solidFill>
              <a:srgbClr val="CDAC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Sheet1!$E$2:$E$3</c:f>
              <c:numCache>
                <c:formatCode>0%</c:formatCode>
                <c:ptCount val="2"/>
                <c:pt idx="0">
                  <c:v>0.45631765103211003</c:v>
                </c:pt>
                <c:pt idx="1">
                  <c:v>0.36</c:v>
                </c:pt>
              </c:numCache>
            </c:numRef>
          </c:val>
          <c:extLst>
            <c:ext xmlns:c16="http://schemas.microsoft.com/office/drawing/2014/chart" uri="{C3380CC4-5D6E-409C-BE32-E72D297353CC}">
              <c16:uniqueId val="{00000003-D2ED-45F6-99C5-571AF3F596E2}"/>
            </c:ext>
          </c:extLst>
        </c:ser>
        <c:ser>
          <c:idx val="4"/>
          <c:order val="4"/>
          <c:tx>
            <c:strRef>
              <c:f>Sheet1!$F$1</c:f>
              <c:strCache>
                <c:ptCount val="1"/>
                <c:pt idx="0">
                  <c:v>Can easily manage</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Sheet1!$F$2:$F$3</c:f>
              <c:numCache>
                <c:formatCode>0%</c:formatCode>
                <c:ptCount val="2"/>
                <c:pt idx="0">
                  <c:v>0.199365077625964</c:v>
                </c:pt>
                <c:pt idx="1">
                  <c:v>0.19386204560975301</c:v>
                </c:pt>
              </c:numCache>
            </c:numRef>
          </c:val>
          <c:extLst>
            <c:ext xmlns:c16="http://schemas.microsoft.com/office/drawing/2014/chart" uri="{C3380CC4-5D6E-409C-BE32-E72D297353CC}">
              <c16:uniqueId val="{00000004-D2ED-45F6-99C5-571AF3F596E2}"/>
            </c:ext>
          </c:extLst>
        </c:ser>
        <c:ser>
          <c:idx val="5"/>
          <c:order val="5"/>
          <c:tx>
            <c:strRef>
              <c:f>Sheet1!$G$1</c:f>
              <c:strCache>
                <c:ptCount val="1"/>
                <c:pt idx="0">
                  <c:v>No debt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Sheet1!$G$2:$G$3</c:f>
              <c:numCache>
                <c:formatCode>0%</c:formatCode>
                <c:ptCount val="2"/>
                <c:pt idx="0">
                  <c:v>8.1464053773661199E-2</c:v>
                </c:pt>
                <c:pt idx="1">
                  <c:v>0.127587163890056</c:v>
                </c:pt>
              </c:numCache>
            </c:numRef>
          </c:val>
          <c:extLst>
            <c:ext xmlns:c16="http://schemas.microsoft.com/office/drawing/2014/chart" uri="{C3380CC4-5D6E-409C-BE32-E72D297353CC}">
              <c16:uniqueId val="{00000005-D2ED-45F6-99C5-571AF3F596E2}"/>
            </c:ext>
          </c:extLst>
        </c:ser>
        <c:dLbls>
          <c:dLblPos val="inEnd"/>
          <c:showLegendKey val="0"/>
          <c:showVal val="1"/>
          <c:showCatName val="0"/>
          <c:showSerName val="0"/>
          <c:showPercent val="0"/>
          <c:showBubbleSize val="0"/>
        </c:dLbls>
        <c:gapWidth val="7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68577203625514316"/>
          <c:y val="4.8829238960427207E-2"/>
          <c:w val="0.31125206482289725"/>
          <c:h val="0.631338409834173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5365757406187E-2"/>
          <c:y val="2.5759092929603704E-2"/>
          <c:w val="0.85370900125922489"/>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Sheet1!$B$4:$B$9</c:f>
              <c:numCache>
                <c:formatCode>0%</c:formatCode>
                <c:ptCount val="6"/>
                <c:pt idx="0">
                  <c:v>0.212072706620933</c:v>
                </c:pt>
                <c:pt idx="1">
                  <c:v>0.19933525940267299</c:v>
                </c:pt>
                <c:pt idx="2">
                  <c:v>0.23886319341472301</c:v>
                </c:pt>
                <c:pt idx="3">
                  <c:v>0.24</c:v>
                </c:pt>
                <c:pt idx="4">
                  <c:v>0.23</c:v>
                </c:pt>
                <c:pt idx="5">
                  <c:v>0.23</c:v>
                </c:pt>
              </c:numCache>
            </c:numRef>
          </c:val>
          <c:extLst>
            <c:ext xmlns:c16="http://schemas.microsoft.com/office/drawing/2014/chart" uri="{C3380CC4-5D6E-409C-BE32-E72D297353CC}">
              <c16:uniqueId val="{00000000-97B0-430B-94E6-58B4D309BB15}"/>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Sheet1!$C$4:$C$9</c:f>
              <c:numCache>
                <c:formatCode>0%</c:formatCode>
                <c:ptCount val="6"/>
                <c:pt idx="0">
                  <c:v>0.17</c:v>
                </c:pt>
                <c:pt idx="1">
                  <c:v>0.18</c:v>
                </c:pt>
                <c:pt idx="2">
                  <c:v>0.16</c:v>
                </c:pt>
                <c:pt idx="3">
                  <c:v>0.18</c:v>
                </c:pt>
                <c:pt idx="4">
                  <c:v>0.18</c:v>
                </c:pt>
                <c:pt idx="5">
                  <c:v>0.18</c:v>
                </c:pt>
              </c:numCache>
            </c:numRef>
          </c:val>
          <c:extLst>
            <c:ext xmlns:c16="http://schemas.microsoft.com/office/drawing/2014/chart" uri="{C3380CC4-5D6E-409C-BE32-E72D297353CC}">
              <c16:uniqueId val="{00000001-97B0-430B-94E6-58B4D309BB15}"/>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Sheet1!$D$4:$D$9</c:f>
              <c:numCache>
                <c:formatCode>0%</c:formatCode>
                <c:ptCount val="6"/>
                <c:pt idx="0">
                  <c:v>0.19</c:v>
                </c:pt>
                <c:pt idx="1">
                  <c:v>0.19</c:v>
                </c:pt>
                <c:pt idx="2">
                  <c:v>0.18</c:v>
                </c:pt>
                <c:pt idx="3">
                  <c:v>0.17</c:v>
                </c:pt>
                <c:pt idx="4">
                  <c:v>0.18</c:v>
                </c:pt>
                <c:pt idx="5">
                  <c:v>0.17</c:v>
                </c:pt>
              </c:numCache>
            </c:numRef>
          </c:val>
          <c:extLst>
            <c:ext xmlns:c16="http://schemas.microsoft.com/office/drawing/2014/chart" uri="{C3380CC4-5D6E-409C-BE32-E72D297353CC}">
              <c16:uniqueId val="{00000002-97B0-430B-94E6-58B4D309BB15}"/>
            </c:ext>
          </c:extLst>
        </c:ser>
        <c:ser>
          <c:idx val="3"/>
          <c:order val="3"/>
          <c:tx>
            <c:strRef>
              <c:f>Sheet1!$E$1</c:f>
              <c:strCache>
                <c:ptCount val="1"/>
                <c:pt idx="0">
                  <c:v>High (6-10)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Jan '23
(S5)</c:v>
                </c:pt>
                <c:pt idx="3">
                  <c:v>Mar '23 
(S6)</c:v>
                </c:pt>
                <c:pt idx="4">
                  <c:v>May '23 
(S7)</c:v>
                </c:pt>
                <c:pt idx="5">
                  <c:v>July '23 
(S8)</c:v>
                </c:pt>
              </c:strCache>
            </c:strRef>
          </c:cat>
          <c:val>
            <c:numRef>
              <c:f>Sheet1!$E$4:$E$9</c:f>
              <c:numCache>
                <c:formatCode>0%</c:formatCode>
                <c:ptCount val="6"/>
                <c:pt idx="0">
                  <c:v>0.43320390242123302</c:v>
                </c:pt>
                <c:pt idx="1">
                  <c:v>0.43440679628231099</c:v>
                </c:pt>
                <c:pt idx="2">
                  <c:v>0.415586212987271</c:v>
                </c:pt>
                <c:pt idx="3">
                  <c:v>0.41</c:v>
                </c:pt>
                <c:pt idx="4">
                  <c:v>0.41</c:v>
                </c:pt>
                <c:pt idx="5">
                  <c:v>0.41</c:v>
                </c:pt>
              </c:numCache>
            </c:numRef>
          </c:val>
          <c:extLst>
            <c:ext xmlns:c16="http://schemas.microsoft.com/office/drawing/2014/chart" uri="{C3380CC4-5D6E-409C-BE32-E72D297353CC}">
              <c16:uniqueId val="{00000004-97B0-430B-94E6-58B4D309BB15}"/>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Friends and family</c:v>
                </c:pt>
                <c:pt idx="1">
                  <c:v>My gas/electricity provider</c:v>
                </c:pt>
                <c:pt idx="2">
                  <c:v>StepChange (the UK’s largest debt charity)</c:v>
                </c:pt>
                <c:pt idx="3">
                  <c:v>Online debt advice services</c:v>
                </c:pt>
                <c:pt idx="4">
                  <c:v>Citizens Advice</c:v>
                </c:pt>
                <c:pt idx="5">
                  <c:v>Local council - welfare advice service</c:v>
                </c:pt>
                <c:pt idx="6">
                  <c:v>Turn2Us (a national debt charity)</c:v>
                </c:pt>
                <c:pt idx="7">
                  <c:v>Local council - money advice service</c:v>
                </c:pt>
                <c:pt idx="8">
                  <c:v>A credit union in my local area</c:v>
                </c:pt>
                <c:pt idx="9">
                  <c:v>My housing provider</c:v>
                </c:pt>
                <c:pt idx="10">
                  <c:v>GP or other health services</c:v>
                </c:pt>
                <c:pt idx="11">
                  <c:v>Another voluntary/ community org in my local area</c:v>
                </c:pt>
                <c:pt idx="12">
                  <c:v>Christians Against Poverty (a charity)</c:v>
                </c:pt>
                <c:pt idx="13">
                  <c:v>Other</c:v>
                </c:pt>
                <c:pt idx="14">
                  <c:v>None of the above</c:v>
                </c:pt>
                <c:pt idx="15">
                  <c:v>DK / PNTS</c:v>
                </c:pt>
              </c:strCache>
            </c:strRef>
          </c:cat>
          <c:val>
            <c:numRef>
              <c:f>Sheet1!$B$2:$B$17</c:f>
              <c:numCache>
                <c:formatCode>0%</c:formatCode>
                <c:ptCount val="16"/>
                <c:pt idx="0">
                  <c:v>0.29833684863638898</c:v>
                </c:pt>
                <c:pt idx="1">
                  <c:v>0.11965643260687001</c:v>
                </c:pt>
                <c:pt idx="2">
                  <c:v>0.11404180379197</c:v>
                </c:pt>
                <c:pt idx="3">
                  <c:v>9.1196764535238103E-2</c:v>
                </c:pt>
                <c:pt idx="4">
                  <c:v>8.7332018610541004E-2</c:v>
                </c:pt>
                <c:pt idx="5">
                  <c:v>8.5302651239126906E-2</c:v>
                </c:pt>
                <c:pt idx="6">
                  <c:v>6.9026504798769206E-2</c:v>
                </c:pt>
                <c:pt idx="7">
                  <c:v>6.3515439191593803E-2</c:v>
                </c:pt>
                <c:pt idx="8">
                  <c:v>4.84061995614367E-2</c:v>
                </c:pt>
                <c:pt idx="9">
                  <c:v>3.8158244711779303E-2</c:v>
                </c:pt>
                <c:pt idx="10">
                  <c:v>3.5115637027988603E-2</c:v>
                </c:pt>
                <c:pt idx="11">
                  <c:v>2.8668527787653501E-2</c:v>
                </c:pt>
                <c:pt idx="12">
                  <c:v>2.1961781087860802E-2</c:v>
                </c:pt>
                <c:pt idx="13">
                  <c:v>1.46902153892904E-2</c:v>
                </c:pt>
                <c:pt idx="14">
                  <c:v>0.43</c:v>
                </c:pt>
                <c:pt idx="15">
                  <c:v>0.06</c:v>
                </c:pt>
              </c:numCache>
            </c:numRef>
          </c:val>
          <c:extLst>
            <c:ext xmlns:c16="http://schemas.microsoft.com/office/drawing/2014/chart" uri="{C3380CC4-5D6E-409C-BE32-E72D297353CC}">
              <c16:uniqueId val="{00000000-C331-46CD-91B0-84C6E0F439FA}"/>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Wasn't sure whether advice would help</c:v>
                </c:pt>
                <c:pt idx="1">
                  <c:v>Anxiety / mental health reasons</c:v>
                </c:pt>
                <c:pt idx="2">
                  <c:v>Embarrassed / stigma</c:v>
                </c:pt>
                <c:pt idx="3">
                  <c:v>Worried about the impact on my credit record</c:v>
                </c:pt>
                <c:pt idx="4">
                  <c:v>My family were unaware of the situation / I haven't spoke to my family about the situation</c:v>
                </c:pt>
                <c:pt idx="5">
                  <c:v>Didn't know free debt advice existed</c:v>
                </c:pt>
                <c:pt idx="6">
                  <c:v>Other</c:v>
                </c:pt>
                <c:pt idx="7">
                  <c:v>Prefer not to say</c:v>
                </c:pt>
              </c:strCache>
            </c:strRef>
          </c:cat>
          <c:val>
            <c:numRef>
              <c:f>Sheet1!$B$2:$B$9</c:f>
              <c:numCache>
                <c:formatCode>0%</c:formatCode>
                <c:ptCount val="8"/>
                <c:pt idx="0">
                  <c:v>0.26243241606592999</c:v>
                </c:pt>
                <c:pt idx="1">
                  <c:v>0.22264436004948701</c:v>
                </c:pt>
                <c:pt idx="2">
                  <c:v>0.21689272715420799</c:v>
                </c:pt>
                <c:pt idx="3">
                  <c:v>0.16752925320870601</c:v>
                </c:pt>
                <c:pt idx="4">
                  <c:v>0.16704679879463699</c:v>
                </c:pt>
                <c:pt idx="5">
                  <c:v>0.13085528635253199</c:v>
                </c:pt>
                <c:pt idx="6">
                  <c:v>0.16602416556802299</c:v>
                </c:pt>
                <c:pt idx="7">
                  <c:v>0.16207487766525899</c:v>
                </c:pt>
              </c:numCache>
            </c:numRef>
          </c:val>
          <c:extLst>
            <c:ext xmlns:c16="http://schemas.microsoft.com/office/drawing/2014/chart" uri="{C3380CC4-5D6E-409C-BE32-E72D297353CC}">
              <c16:uniqueId val="{00000000-39E4-4540-9580-87E3DCFA09A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52299438104318E-2"/>
          <c:y val="0"/>
          <c:w val="0.9673717275030449"/>
          <c:h val="0.76457271500179691"/>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Parents</c:v>
                </c:pt>
                <c:pt idx="1">
                  <c:v>Single parent households</c:v>
                </c:pt>
                <c:pt idx="2">
                  <c:v>Parents of children under 5</c:v>
                </c:pt>
                <c:pt idx="3">
                  <c:v>Parents earning below the living wage</c:v>
                </c:pt>
              </c:strCache>
              <c:extLst/>
            </c:strRef>
          </c:cat>
          <c:val>
            <c:numRef>
              <c:f>Sheet1!$B$2:$B$6</c:f>
              <c:numCache>
                <c:formatCode>0%</c:formatCode>
                <c:ptCount val="4"/>
                <c:pt idx="0">
                  <c:v>0.02</c:v>
                </c:pt>
                <c:pt idx="1">
                  <c:v>0.02</c:v>
                </c:pt>
                <c:pt idx="2">
                  <c:v>0.02</c:v>
                </c:pt>
                <c:pt idx="3">
                  <c:v>0.02</c:v>
                </c:pt>
              </c:numCache>
              <c:extLst/>
            </c:numRef>
          </c:val>
          <c:extLst>
            <c:ext xmlns:c16="http://schemas.microsoft.com/office/drawing/2014/chart" uri="{C3380CC4-5D6E-409C-BE32-E72D297353CC}">
              <c16:uniqueId val="{00000000-9ABB-4B92-8256-B84BB22E381D}"/>
            </c:ext>
          </c:extLst>
        </c:ser>
        <c:ser>
          <c:idx val="1"/>
          <c:order val="1"/>
          <c:tx>
            <c:strRef>
              <c:f>Sheet1!$C$1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Parents</c:v>
                </c:pt>
                <c:pt idx="1">
                  <c:v>Single parent households</c:v>
                </c:pt>
                <c:pt idx="2">
                  <c:v>Parents of children under 5</c:v>
                </c:pt>
                <c:pt idx="3">
                  <c:v>Parents earning below the living wage</c:v>
                </c:pt>
              </c:strCache>
              <c:extLst/>
            </c:strRef>
          </c:cat>
          <c:val>
            <c:numRef>
              <c:f>Sheet1!$C$2:$C$6</c:f>
              <c:numCache>
                <c:formatCode>0%</c:formatCode>
                <c:ptCount val="4"/>
                <c:pt idx="0">
                  <c:v>0.29329705491066899</c:v>
                </c:pt>
                <c:pt idx="1">
                  <c:v>0.163448179191653</c:v>
                </c:pt>
                <c:pt idx="2">
                  <c:v>0.21996706279299999</c:v>
                </c:pt>
                <c:pt idx="3">
                  <c:v>0.12299451795043501</c:v>
                </c:pt>
              </c:numCache>
              <c:extLst/>
            </c:numRef>
          </c:val>
          <c:extLst>
            <c:ext xmlns:c16="http://schemas.microsoft.com/office/drawing/2014/chart" uri="{C3380CC4-5D6E-409C-BE32-E72D297353CC}">
              <c16:uniqueId val="{00000001-9ABB-4B92-8256-B84BB22E381D}"/>
            </c:ext>
          </c:extLst>
        </c:ser>
        <c:ser>
          <c:idx val="2"/>
          <c:order val="2"/>
          <c:tx>
            <c:strRef>
              <c:f>Sheet1!$D$1</c:f>
              <c:strCache>
                <c:ptCount val="1"/>
                <c:pt idx="0">
                  <c:v>Not that worried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Parents</c:v>
                </c:pt>
                <c:pt idx="1">
                  <c:v>Single parent households</c:v>
                </c:pt>
                <c:pt idx="2">
                  <c:v>Parents of children under 5</c:v>
                </c:pt>
                <c:pt idx="3">
                  <c:v>Parents earning below the living wage</c:v>
                </c:pt>
              </c:strCache>
              <c:extLst/>
            </c:strRef>
          </c:cat>
          <c:val>
            <c:numRef>
              <c:f>Sheet1!$D$2:$D$6</c:f>
              <c:numCache>
                <c:formatCode>0%</c:formatCode>
                <c:ptCount val="4"/>
                <c:pt idx="0">
                  <c:v>0.19111892577084899</c:v>
                </c:pt>
                <c:pt idx="1">
                  <c:v>0.18930383451192601</c:v>
                </c:pt>
                <c:pt idx="2">
                  <c:v>0.19450027017690999</c:v>
                </c:pt>
                <c:pt idx="3">
                  <c:v>0.13228414060983101</c:v>
                </c:pt>
              </c:numCache>
              <c:extLst/>
            </c:numRef>
          </c:val>
          <c:extLst>
            <c:ext xmlns:c16="http://schemas.microsoft.com/office/drawing/2014/chart" uri="{C3380CC4-5D6E-409C-BE32-E72D297353CC}">
              <c16:uniqueId val="{00000002-9ABB-4B92-8256-B84BB22E381D}"/>
            </c:ext>
          </c:extLst>
        </c:ser>
        <c:ser>
          <c:idx val="3"/>
          <c:order val="3"/>
          <c:tx>
            <c:strRef>
              <c:f>Sheet1!$E$1</c:f>
              <c:strCache>
                <c:ptCount val="1"/>
                <c:pt idx="0">
                  <c:v>Neither worried nor not worried</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Parents</c:v>
                </c:pt>
                <c:pt idx="1">
                  <c:v>Single parent households</c:v>
                </c:pt>
                <c:pt idx="2">
                  <c:v>Parents of children under 5</c:v>
                </c:pt>
                <c:pt idx="3">
                  <c:v>Parents earning below the living wage</c:v>
                </c:pt>
              </c:strCache>
              <c:extLst/>
            </c:strRef>
          </c:cat>
          <c:val>
            <c:numRef>
              <c:f>Sheet1!$E$2:$E$6</c:f>
              <c:numCache>
                <c:formatCode>0%</c:formatCode>
                <c:ptCount val="4"/>
                <c:pt idx="0">
                  <c:v>0.12055276186757501</c:v>
                </c:pt>
                <c:pt idx="1">
                  <c:v>0.16003219726304299</c:v>
                </c:pt>
                <c:pt idx="2">
                  <c:v>9.1862529013245597E-2</c:v>
                </c:pt>
                <c:pt idx="3">
                  <c:v>9.9630674013261894E-2</c:v>
                </c:pt>
              </c:numCache>
              <c:extLst/>
            </c:numRef>
          </c:val>
          <c:extLst>
            <c:ext xmlns:c16="http://schemas.microsoft.com/office/drawing/2014/chart" uri="{C3380CC4-5D6E-409C-BE32-E72D297353CC}">
              <c16:uniqueId val="{00000003-9ABB-4B92-8256-B84BB22E381D}"/>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Parents</c:v>
                </c:pt>
                <c:pt idx="1">
                  <c:v>Single parent households</c:v>
                </c:pt>
                <c:pt idx="2">
                  <c:v>Parents of children under 5</c:v>
                </c:pt>
                <c:pt idx="3">
                  <c:v>Parents earning below the living wage</c:v>
                </c:pt>
              </c:strCache>
              <c:extLst/>
            </c:strRef>
          </c:cat>
          <c:val>
            <c:numRef>
              <c:f>Sheet1!$F$2:$F$6</c:f>
              <c:numCache>
                <c:formatCode>0%</c:formatCode>
                <c:ptCount val="4"/>
                <c:pt idx="0">
                  <c:v>0.249641904145712</c:v>
                </c:pt>
                <c:pt idx="1">
                  <c:v>0.30916187102892101</c:v>
                </c:pt>
                <c:pt idx="2">
                  <c:v>0.38022664486306901</c:v>
                </c:pt>
                <c:pt idx="3">
                  <c:v>0.40340533930600098</c:v>
                </c:pt>
              </c:numCache>
              <c:extLst/>
            </c:numRef>
          </c:val>
          <c:extLst>
            <c:ext xmlns:c16="http://schemas.microsoft.com/office/drawing/2014/chart" uri="{C3380CC4-5D6E-409C-BE32-E72D297353CC}">
              <c16:uniqueId val="{00000004-9ABB-4B92-8256-B84BB22E381D}"/>
            </c:ext>
          </c:extLst>
        </c:ser>
        <c:ser>
          <c:idx val="5"/>
          <c:order val="5"/>
          <c:tx>
            <c:strRef>
              <c:f>Sheet1!$G$1</c:f>
              <c:strCache>
                <c:ptCount val="1"/>
                <c:pt idx="0">
                  <c:v>Very worried</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Parents</c:v>
                </c:pt>
                <c:pt idx="1">
                  <c:v>Single parent households</c:v>
                </c:pt>
                <c:pt idx="2">
                  <c:v>Parents of children under 5</c:v>
                </c:pt>
                <c:pt idx="3">
                  <c:v>Parents earning below the living wage</c:v>
                </c:pt>
              </c:strCache>
              <c:extLst/>
            </c:strRef>
          </c:cat>
          <c:val>
            <c:numRef>
              <c:f>Sheet1!$G$2:$G$6</c:f>
              <c:numCache>
                <c:formatCode>0%</c:formatCode>
                <c:ptCount val="4"/>
                <c:pt idx="0">
                  <c:v>0.122800235444087</c:v>
                </c:pt>
                <c:pt idx="1">
                  <c:v>0.15941071668710999</c:v>
                </c:pt>
                <c:pt idx="2">
                  <c:v>9.2716573290478999E-2</c:v>
                </c:pt>
                <c:pt idx="3">
                  <c:v>0.21555161126830499</c:v>
                </c:pt>
              </c:numCache>
              <c:extLst/>
            </c:numRef>
          </c:val>
          <c:extLst>
            <c:ext xmlns:c16="http://schemas.microsoft.com/office/drawing/2014/chart" uri="{C3380CC4-5D6E-409C-BE32-E72D297353CC}">
              <c16:uniqueId val="{00000000-675C-4446-8DAD-587112C1508A}"/>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2219435048167844"/>
          <c:w val="0.99702403269215489"/>
          <c:h val="0.17780564951832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rgbClr val="5C5B5A"/>
                </a:solidFill>
                <a:latin typeface="Arial"/>
              </a:rPr>
              <a:t>… </a:t>
            </a:r>
            <a:r>
              <a:rPr kumimoji="0" lang="en-GB" sz="1200" b="1" i="0" u="none" strike="noStrike" kern="1200" cap="none" spc="0" normalizeH="0" baseline="0" noProof="0">
                <a:ln>
                  <a:noFill/>
                </a:ln>
                <a:solidFill>
                  <a:srgbClr val="5C5B5A"/>
                </a:solidFill>
                <a:effectLst/>
                <a:uLnTx/>
                <a:uFillTx/>
                <a:latin typeface="Arial"/>
              </a:rPr>
              <a:t>worried whether your food would run out before you got money to buy more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67213114754103E-3"/>
          <c:y val="0.12234374247393316"/>
          <c:w val="0.98360655737704916"/>
          <c:h val="0.74834991705524623"/>
        </c:manualLayout>
      </c:layout>
      <c:barChart>
        <c:barDir val="col"/>
        <c:grouping val="percentStacked"/>
        <c:varyColors val="0"/>
        <c:ser>
          <c:idx val="0"/>
          <c:order val="0"/>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Sheet1!$B$2:$B$7</c:f>
              <c:numCache>
                <c:formatCode>0%</c:formatCode>
                <c:ptCount val="6"/>
                <c:pt idx="0">
                  <c:v>0.54408989690685705</c:v>
                </c:pt>
                <c:pt idx="1">
                  <c:v>0.56074124282953897</c:v>
                </c:pt>
                <c:pt idx="2">
                  <c:v>0.58306452718062396</c:v>
                </c:pt>
                <c:pt idx="3">
                  <c:v>0.57873785055998905</c:v>
                </c:pt>
                <c:pt idx="4">
                  <c:v>0.54224164644625406</c:v>
                </c:pt>
                <c:pt idx="5">
                  <c:v>0.58078441552321503</c:v>
                </c:pt>
              </c:numCache>
            </c:numRef>
          </c:val>
          <c:extLst>
            <c:ext xmlns:c16="http://schemas.microsoft.com/office/drawing/2014/chart" uri="{C3380CC4-5D6E-409C-BE32-E72D297353CC}">
              <c16:uniqueId val="{00000000-FA8E-45FF-A16D-AF3FF11ED458}"/>
            </c:ext>
          </c:extLst>
        </c:ser>
        <c:ser>
          <c:idx val="1"/>
          <c:order val="1"/>
          <c:tx>
            <c:strRef>
              <c:f>Sheet1!$C$1</c:f>
              <c:strCache>
                <c:ptCount val="1"/>
                <c:pt idx="0">
                  <c:v>Sometimes true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Sheet1!$C$2:$C$7</c:f>
              <c:numCache>
                <c:formatCode>0%</c:formatCode>
                <c:ptCount val="6"/>
                <c:pt idx="0">
                  <c:v>0.25478064239248299</c:v>
                </c:pt>
                <c:pt idx="1">
                  <c:v>0.249708189195046</c:v>
                </c:pt>
                <c:pt idx="2">
                  <c:v>0.25060331906608602</c:v>
                </c:pt>
                <c:pt idx="3">
                  <c:v>0.23648501104071901</c:v>
                </c:pt>
                <c:pt idx="4">
                  <c:v>0.26556854432042898</c:v>
                </c:pt>
                <c:pt idx="5">
                  <c:v>0.24218745151754101</c:v>
                </c:pt>
              </c:numCache>
            </c:numRef>
          </c:val>
          <c:extLst>
            <c:ext xmlns:c16="http://schemas.microsoft.com/office/drawing/2014/chart" uri="{C3380CC4-5D6E-409C-BE32-E72D297353CC}">
              <c16:uniqueId val="{00000001-FA8E-45FF-A16D-AF3FF11ED458}"/>
            </c:ext>
          </c:extLst>
        </c:ser>
        <c:ser>
          <c:idx val="2"/>
          <c:order val="2"/>
          <c:tx>
            <c:strRef>
              <c:f>Sheet1!$D$1</c:f>
              <c:strCache>
                <c:ptCount val="1"/>
                <c:pt idx="0">
                  <c:v>Often true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Sheet1!$D$2:$D$7</c:f>
              <c:numCache>
                <c:formatCode>0%</c:formatCode>
                <c:ptCount val="6"/>
                <c:pt idx="0">
                  <c:v>0.151975826121789</c:v>
                </c:pt>
                <c:pt idx="1">
                  <c:v>0.14564148005392</c:v>
                </c:pt>
                <c:pt idx="2">
                  <c:v>0.139128320992711</c:v>
                </c:pt>
                <c:pt idx="3">
                  <c:v>0.12943349337277099</c:v>
                </c:pt>
                <c:pt idx="4">
                  <c:v>0.15053726491502101</c:v>
                </c:pt>
                <c:pt idx="5">
                  <c:v>0.14463997130200301</c:v>
                </c:pt>
              </c:numCache>
            </c:numRef>
          </c:val>
          <c:extLst>
            <c:ext xmlns:c16="http://schemas.microsoft.com/office/drawing/2014/chart" uri="{C3380CC4-5D6E-409C-BE32-E72D297353CC}">
              <c16:uniqueId val="{00000002-FA8E-45FF-A16D-AF3FF11ED458}"/>
            </c:ext>
          </c:extLst>
        </c:ser>
        <c:dLbls>
          <c:dLblPos val="ctr"/>
          <c:showLegendKey val="0"/>
          <c:showVal val="1"/>
          <c:showCatName val="0"/>
          <c:showSerName val="0"/>
          <c:showPercent val="0"/>
          <c:showBubbleSize val="0"/>
        </c:dLbls>
        <c:gapWidth val="85"/>
        <c:overlap val="100"/>
        <c:axId val="640259048"/>
        <c:axId val="640258328"/>
      </c:barChart>
      <c:catAx>
        <c:axId val="6402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258328"/>
        <c:crosses val="autoZero"/>
        <c:auto val="1"/>
        <c:lblAlgn val="ctr"/>
        <c:lblOffset val="100"/>
        <c:noMultiLvlLbl val="0"/>
      </c:catAx>
      <c:valAx>
        <c:axId val="640258328"/>
        <c:scaling>
          <c:orientation val="minMax"/>
        </c:scaling>
        <c:delete val="1"/>
        <c:axPos val="l"/>
        <c:numFmt formatCode="0%" sourceLinked="1"/>
        <c:majorTickMark val="none"/>
        <c:minorTickMark val="none"/>
        <c:tickLblPos val="nextTo"/>
        <c:crossAx val="64025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rgbClr val="5C5B5A"/>
                </a:solidFill>
                <a:latin typeface="Arial"/>
              </a:rPr>
              <a:t>…found </a:t>
            </a:r>
            <a:r>
              <a:rPr kumimoji="0" lang="en-GB" sz="1200" b="1" i="0" u="none" strike="noStrike" kern="1200" cap="none" spc="0" normalizeH="0" baseline="0" noProof="0">
                <a:ln>
                  <a:noFill/>
                </a:ln>
                <a:solidFill>
                  <a:srgbClr val="5C5B5A"/>
                </a:solidFill>
                <a:effectLst/>
                <a:uLnTx/>
                <a:uFillTx/>
                <a:latin typeface="Arial"/>
              </a:rPr>
              <a:t>the food you bought didn’t last and you didn’t have money to get more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67213114754103E-3"/>
          <c:y val="0.12234374247393316"/>
          <c:w val="0.98360655737704916"/>
          <c:h val="0.74834991705524623"/>
        </c:manualLayout>
      </c:layout>
      <c:barChart>
        <c:barDir val="col"/>
        <c:grouping val="percentStacked"/>
        <c:varyColors val="0"/>
        <c:ser>
          <c:idx val="0"/>
          <c:order val="0"/>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Sheet1!$B$2:$B$7</c:f>
              <c:numCache>
                <c:formatCode>0%</c:formatCode>
                <c:ptCount val="6"/>
                <c:pt idx="0">
                  <c:v>0.558116801852098</c:v>
                </c:pt>
                <c:pt idx="1">
                  <c:v>0.58943668280866501</c:v>
                </c:pt>
                <c:pt idx="2">
                  <c:v>0.62525325648333296</c:v>
                </c:pt>
                <c:pt idx="3">
                  <c:v>0.60540625711839102</c:v>
                </c:pt>
                <c:pt idx="4">
                  <c:v>0.56449019001754097</c:v>
                </c:pt>
                <c:pt idx="5">
                  <c:v>0.60241186818173598</c:v>
                </c:pt>
              </c:numCache>
            </c:numRef>
          </c:val>
          <c:extLst>
            <c:ext xmlns:c16="http://schemas.microsoft.com/office/drawing/2014/chart" uri="{C3380CC4-5D6E-409C-BE32-E72D297353CC}">
              <c16:uniqueId val="{00000000-C455-4003-A99D-F03A3E7A5F40}"/>
            </c:ext>
          </c:extLst>
        </c:ser>
        <c:ser>
          <c:idx val="1"/>
          <c:order val="1"/>
          <c:tx>
            <c:strRef>
              <c:f>Sheet1!$C$1</c:f>
              <c:strCache>
                <c:ptCount val="1"/>
                <c:pt idx="0">
                  <c:v>Sometimes true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Sheet1!$C$2:$C$7</c:f>
              <c:numCache>
                <c:formatCode>0%</c:formatCode>
                <c:ptCount val="6"/>
                <c:pt idx="0">
                  <c:v>0.27721252693464199</c:v>
                </c:pt>
                <c:pt idx="1">
                  <c:v>0.233624938437208</c:v>
                </c:pt>
                <c:pt idx="2">
                  <c:v>0.23127760622709501</c:v>
                </c:pt>
                <c:pt idx="3">
                  <c:v>0.216227507974149</c:v>
                </c:pt>
                <c:pt idx="4">
                  <c:v>0.23332577440986299</c:v>
                </c:pt>
                <c:pt idx="5">
                  <c:v>0.230972148261022</c:v>
                </c:pt>
              </c:numCache>
            </c:numRef>
          </c:val>
          <c:extLst>
            <c:ext xmlns:c16="http://schemas.microsoft.com/office/drawing/2014/chart" uri="{C3380CC4-5D6E-409C-BE32-E72D297353CC}">
              <c16:uniqueId val="{00000001-C455-4003-A99D-F03A3E7A5F40}"/>
            </c:ext>
          </c:extLst>
        </c:ser>
        <c:ser>
          <c:idx val="2"/>
          <c:order val="2"/>
          <c:tx>
            <c:strRef>
              <c:f>Sheet1!$D$1</c:f>
              <c:strCache>
                <c:ptCount val="1"/>
                <c:pt idx="0">
                  <c:v>Often true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Sheet1!$D$2:$D$7</c:f>
              <c:numCache>
                <c:formatCode>0%</c:formatCode>
                <c:ptCount val="6"/>
                <c:pt idx="0">
                  <c:v>0.110026502479591</c:v>
                </c:pt>
                <c:pt idx="1">
                  <c:v>0.13117449206377099</c:v>
                </c:pt>
                <c:pt idx="2">
                  <c:v>0.119357806298296</c:v>
                </c:pt>
                <c:pt idx="3">
                  <c:v>0.117350222649104</c:v>
                </c:pt>
                <c:pt idx="4">
                  <c:v>0.15425914574206701</c:v>
                </c:pt>
                <c:pt idx="5">
                  <c:v>0.13257681884369699</c:v>
                </c:pt>
              </c:numCache>
            </c:numRef>
          </c:val>
          <c:extLst>
            <c:ext xmlns:c16="http://schemas.microsoft.com/office/drawing/2014/chart" uri="{C3380CC4-5D6E-409C-BE32-E72D297353CC}">
              <c16:uniqueId val="{00000002-C455-4003-A99D-F03A3E7A5F40}"/>
            </c:ext>
          </c:extLst>
        </c:ser>
        <c:dLbls>
          <c:dLblPos val="ctr"/>
          <c:showLegendKey val="0"/>
          <c:showVal val="1"/>
          <c:showCatName val="0"/>
          <c:showSerName val="0"/>
          <c:showPercent val="0"/>
          <c:showBubbleSize val="0"/>
        </c:dLbls>
        <c:gapWidth val="85"/>
        <c:overlap val="100"/>
        <c:axId val="640259048"/>
        <c:axId val="640258328"/>
      </c:barChart>
      <c:catAx>
        <c:axId val="6402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258328"/>
        <c:crosses val="autoZero"/>
        <c:auto val="1"/>
        <c:lblAlgn val="ctr"/>
        <c:lblOffset val="100"/>
        <c:noMultiLvlLbl val="0"/>
      </c:catAx>
      <c:valAx>
        <c:axId val="640258328"/>
        <c:scaling>
          <c:orientation val="minMax"/>
        </c:scaling>
        <c:delete val="1"/>
        <c:axPos val="l"/>
        <c:numFmt formatCode="0%" sourceLinked="1"/>
        <c:majorTickMark val="none"/>
        <c:minorTickMark val="none"/>
        <c:tickLblPos val="nextTo"/>
        <c:crossAx val="640259048"/>
        <c:crosses val="autoZero"/>
        <c:crossBetween val="between"/>
      </c:valAx>
      <c:spPr>
        <a:noFill/>
        <a:ln>
          <a:noFill/>
        </a:ln>
        <a:effectLst/>
      </c:spPr>
    </c:plotArea>
    <c:legend>
      <c:legendPos val="l"/>
      <c:layout>
        <c:manualLayout>
          <c:xMode val="edge"/>
          <c:yMode val="edge"/>
          <c:x val="2.7459954233409609E-2"/>
          <c:y val="0.94045269805286058"/>
          <c:w val="0.94259764440200111"/>
          <c:h val="5.802404908808751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1">
                <a:solidFill>
                  <a:srgbClr val="5C5B5A"/>
                </a:solidFill>
                <a:latin typeface="Arial"/>
              </a:rPr>
              <a:t>…</a:t>
            </a:r>
            <a:r>
              <a:rPr kumimoji="0" lang="en-GB" sz="1200" b="1" i="0" u="none" strike="noStrike" kern="1200" cap="none" spc="0" normalizeH="0" baseline="0" noProof="0">
                <a:ln>
                  <a:noFill/>
                </a:ln>
                <a:solidFill>
                  <a:srgbClr val="5C5B5A"/>
                </a:solidFill>
                <a:effectLst/>
                <a:uLnTx/>
                <a:uFillTx/>
                <a:latin typeface="Arial"/>
              </a:rPr>
              <a:t> been unable to afford to eat balanced meals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967213114754103E-3"/>
          <c:y val="0.12234374247393316"/>
          <c:w val="0.98360655737704916"/>
          <c:h val="0.74834991705524623"/>
        </c:manualLayout>
      </c:layout>
      <c:barChart>
        <c:barDir val="col"/>
        <c:grouping val="percentStacked"/>
        <c:varyColors val="0"/>
        <c:ser>
          <c:idx val="0"/>
          <c:order val="0"/>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Sheet1!$B$2:$B$7</c:f>
              <c:numCache>
                <c:formatCode>0%</c:formatCode>
                <c:ptCount val="6"/>
                <c:pt idx="0">
                  <c:v>0.51341862049161402</c:v>
                </c:pt>
                <c:pt idx="1">
                  <c:v>0.545740352189103</c:v>
                </c:pt>
                <c:pt idx="2">
                  <c:v>0.55919011583021005</c:v>
                </c:pt>
                <c:pt idx="3">
                  <c:v>0.556486037140831</c:v>
                </c:pt>
                <c:pt idx="4">
                  <c:v>0.51162358208200198</c:v>
                </c:pt>
                <c:pt idx="5">
                  <c:v>0.53920197875183296</c:v>
                </c:pt>
              </c:numCache>
            </c:numRef>
          </c:val>
          <c:extLst>
            <c:ext xmlns:c16="http://schemas.microsoft.com/office/drawing/2014/chart" uri="{C3380CC4-5D6E-409C-BE32-E72D297353CC}">
              <c16:uniqueId val="{00000000-A656-4385-BDFC-1A0B14934E5A}"/>
            </c:ext>
          </c:extLst>
        </c:ser>
        <c:ser>
          <c:idx val="1"/>
          <c:order val="1"/>
          <c:tx>
            <c:strRef>
              <c:f>Sheet1!$C$1</c:f>
              <c:strCache>
                <c:ptCount val="1"/>
                <c:pt idx="0">
                  <c:v>Sometimes true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Sheet1!$C$2:$C$7</c:f>
              <c:numCache>
                <c:formatCode>0%</c:formatCode>
                <c:ptCount val="6"/>
                <c:pt idx="0">
                  <c:v>0.29080618782946099</c:v>
                </c:pt>
                <c:pt idx="1">
                  <c:v>0.24333584234163</c:v>
                </c:pt>
                <c:pt idx="2">
                  <c:v>0.277478163393231</c:v>
                </c:pt>
                <c:pt idx="3">
                  <c:v>0.26973234740515001</c:v>
                </c:pt>
                <c:pt idx="4">
                  <c:v>0.27422815277760898</c:v>
                </c:pt>
                <c:pt idx="5">
                  <c:v>0.27523145047592701</c:v>
                </c:pt>
              </c:numCache>
            </c:numRef>
          </c:val>
          <c:extLst>
            <c:ext xmlns:c16="http://schemas.microsoft.com/office/drawing/2014/chart" uri="{C3380CC4-5D6E-409C-BE32-E72D297353CC}">
              <c16:uniqueId val="{00000001-A656-4385-BDFC-1A0B14934E5A}"/>
            </c:ext>
          </c:extLst>
        </c:ser>
        <c:ser>
          <c:idx val="2"/>
          <c:order val="2"/>
          <c:tx>
            <c:strRef>
              <c:f>Sheet1!$D$1</c:f>
              <c:strCache>
                <c:ptCount val="1"/>
                <c:pt idx="0">
                  <c:v>Often true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Sept (S3)</c:v>
                </c:pt>
                <c:pt idx="1">
                  <c:v>Oct (S4)</c:v>
                </c:pt>
                <c:pt idx="2">
                  <c:v>Jan (S5)</c:v>
                </c:pt>
                <c:pt idx="3">
                  <c:v>March (S6)</c:v>
                </c:pt>
                <c:pt idx="4">
                  <c:v>May (S7)</c:v>
                </c:pt>
                <c:pt idx="5">
                  <c:v>July (S8)</c:v>
                </c:pt>
              </c:strCache>
            </c:strRef>
          </c:cat>
          <c:val>
            <c:numRef>
              <c:f>Sheet1!$D$2:$D$7</c:f>
              <c:numCache>
                <c:formatCode>0%</c:formatCode>
                <c:ptCount val="6"/>
                <c:pt idx="0">
                  <c:v>0.147639524223701</c:v>
                </c:pt>
                <c:pt idx="1">
                  <c:v>0.162847302776088</c:v>
                </c:pt>
                <c:pt idx="2">
                  <c:v>0.14229798550617601</c:v>
                </c:pt>
                <c:pt idx="3">
                  <c:v>0.119020338431305</c:v>
                </c:pt>
                <c:pt idx="4">
                  <c:v>0.16909539783935301</c:v>
                </c:pt>
                <c:pt idx="5">
                  <c:v>0.15268254742061199</c:v>
                </c:pt>
              </c:numCache>
            </c:numRef>
          </c:val>
          <c:extLst>
            <c:ext xmlns:c16="http://schemas.microsoft.com/office/drawing/2014/chart" uri="{C3380CC4-5D6E-409C-BE32-E72D297353CC}">
              <c16:uniqueId val="{00000002-A656-4385-BDFC-1A0B14934E5A}"/>
            </c:ext>
          </c:extLst>
        </c:ser>
        <c:dLbls>
          <c:dLblPos val="ctr"/>
          <c:showLegendKey val="0"/>
          <c:showVal val="1"/>
          <c:showCatName val="0"/>
          <c:showSerName val="0"/>
          <c:showPercent val="0"/>
          <c:showBubbleSize val="0"/>
        </c:dLbls>
        <c:gapWidth val="85"/>
        <c:overlap val="100"/>
        <c:axId val="640259048"/>
        <c:axId val="640258328"/>
      </c:barChart>
      <c:catAx>
        <c:axId val="64025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40258328"/>
        <c:crosses val="autoZero"/>
        <c:auto val="1"/>
        <c:lblAlgn val="ctr"/>
        <c:lblOffset val="100"/>
        <c:noMultiLvlLbl val="0"/>
      </c:catAx>
      <c:valAx>
        <c:axId val="640258328"/>
        <c:scaling>
          <c:orientation val="minMax"/>
        </c:scaling>
        <c:delete val="1"/>
        <c:axPos val="l"/>
        <c:numFmt formatCode="0%" sourceLinked="1"/>
        <c:majorTickMark val="none"/>
        <c:minorTickMark val="none"/>
        <c:tickLblPos val="nextTo"/>
        <c:crossAx val="64025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12042126071017"/>
          <c:y val="7.4699747756185597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4"/>
                <c:pt idx="0">
                  <c:v>GM March (S6)</c:v>
                </c:pt>
                <c:pt idx="1">
                  <c:v>GM May (S7)</c:v>
                </c:pt>
                <c:pt idx="2">
                  <c:v>GM July (S8)</c:v>
                </c:pt>
                <c:pt idx="3">
                  <c:v>GB benchmark</c:v>
                </c:pt>
              </c:strCache>
              <c:extLst/>
            </c:strRef>
          </c:cat>
          <c:val>
            <c:numRef>
              <c:f>Sheet1!$B$2:$H$2</c:f>
              <c:numCache>
                <c:formatCode>0%</c:formatCode>
                <c:ptCount val="4"/>
                <c:pt idx="0">
                  <c:v>0.74681044175306799</c:v>
                </c:pt>
                <c:pt idx="1">
                  <c:v>0.73315259367585495</c:v>
                </c:pt>
                <c:pt idx="2">
                  <c:v>0.71052443060997905</c:v>
                </c:pt>
                <c:pt idx="3">
                  <c:v>0.6</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4"/>
                <c:pt idx="0">
                  <c:v>GM March (S6)</c:v>
                </c:pt>
                <c:pt idx="1">
                  <c:v>GM May (S7)</c:v>
                </c:pt>
                <c:pt idx="2">
                  <c:v>GM July (S8)</c:v>
                </c:pt>
                <c:pt idx="3">
                  <c:v>GB benchmark</c:v>
                </c:pt>
              </c:strCache>
              <c:extLst/>
            </c:strRef>
          </c:cat>
          <c:val>
            <c:numRef>
              <c:f>Sheet1!$B$3:$H$3</c:f>
              <c:numCache>
                <c:formatCode>0%</c:formatCode>
                <c:ptCount val="4"/>
                <c:pt idx="0">
                  <c:v>0.236674375231615</c:v>
                </c:pt>
                <c:pt idx="1">
                  <c:v>0.24946240388565</c:v>
                </c:pt>
                <c:pt idx="2">
                  <c:v>0.26692276909875001</c:v>
                </c:pt>
                <c:pt idx="3">
                  <c:v>0.37</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chemeClr val="accent1"/>
            </a:solidFill>
            <a:ln w="19050">
              <a:solidFill>
                <a:schemeClr val="lt1"/>
              </a:solidFill>
            </a:ln>
            <a:effectLst/>
          </c:spPr>
          <c:invertIfNegative val="0"/>
          <c:dLbls>
            <c:delete val="1"/>
          </c:dLbls>
          <c:cat>
            <c:strRef>
              <c:f>Sheet1!$B$1:$H$1</c:f>
              <c:strCache>
                <c:ptCount val="4"/>
                <c:pt idx="0">
                  <c:v>GM March (S6)</c:v>
                </c:pt>
                <c:pt idx="1">
                  <c:v>GM May (S7)</c:v>
                </c:pt>
                <c:pt idx="2">
                  <c:v>GM July (S8)</c:v>
                </c:pt>
                <c:pt idx="3">
                  <c:v>GB benchmark</c:v>
                </c:pt>
              </c:strCache>
              <c:extLst/>
            </c:strRef>
          </c:cat>
          <c:val>
            <c:numRef>
              <c:f>Sheet1!$B$4:$H$4</c:f>
              <c:numCache>
                <c:formatCode>0%</c:formatCode>
                <c:ptCount val="4"/>
                <c:pt idx="0">
                  <c:v>1.65151830153197E-2</c:v>
                </c:pt>
                <c:pt idx="1">
                  <c:v>1.73850024384955E-2</c:v>
                </c:pt>
                <c:pt idx="2">
                  <c:v>2.2552800291272102E-2</c:v>
                </c:pt>
                <c:pt idx="3">
                  <c:v>0.03</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
          <c:y val="1.7093585648102396E-2"/>
          <c:w val="0.20248119647995719"/>
          <c:h val="0.98255336423915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1173194694857"/>
          <c:y val="2.5899275880718133E-2"/>
          <c:w val="0.48894592928286928"/>
          <c:h val="0.90615040504836031"/>
        </c:manualLayout>
      </c:layout>
      <c:barChart>
        <c:barDir val="bar"/>
        <c:grouping val="clustered"/>
        <c:varyColors val="0"/>
        <c:ser>
          <c:idx val="3"/>
          <c:order val="3"/>
          <c:tx>
            <c:strRef>
              <c:f>Sheet1!$E$1</c:f>
              <c:strCache>
                <c:ptCount val="1"/>
                <c:pt idx="0">
                  <c:v>GM Mar (S6)</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Sheet1!$E$2:$E$9</c:f>
              <c:numCache>
                <c:formatCode>0%</c:formatCode>
                <c:ptCount val="7"/>
                <c:pt idx="0">
                  <c:v>0.906044736514101</c:v>
                </c:pt>
                <c:pt idx="1">
                  <c:v>0.77826326633955101</c:v>
                </c:pt>
                <c:pt idx="2">
                  <c:v>0.44899832985319699</c:v>
                </c:pt>
                <c:pt idx="3">
                  <c:v>0.39806289575773002</c:v>
                </c:pt>
                <c:pt idx="4">
                  <c:v>0.235655158395569</c:v>
                </c:pt>
                <c:pt idx="5">
                  <c:v>0.136202194762125</c:v>
                </c:pt>
                <c:pt idx="6">
                  <c:v>6.1719020198705399E-2</c:v>
                </c:pt>
              </c:numCache>
              <c:extLst/>
            </c:numRef>
          </c:val>
          <c:extLst>
            <c:ext xmlns:c16="http://schemas.microsoft.com/office/drawing/2014/chart" uri="{C3380CC4-5D6E-409C-BE32-E72D297353CC}">
              <c16:uniqueId val="{00000003-DC58-4494-9F09-D5B72839CACC}"/>
            </c:ext>
          </c:extLst>
        </c:ser>
        <c:ser>
          <c:idx val="4"/>
          <c:order val="4"/>
          <c:tx>
            <c:strRef>
              <c:f>Sheet1!$F$1</c:f>
              <c:strCache>
                <c:ptCount val="1"/>
                <c:pt idx="0">
                  <c:v>GM May (S7)</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Sheet1!$F$2:$F$9</c:f>
              <c:numCache>
                <c:formatCode>0%</c:formatCode>
                <c:ptCount val="7"/>
                <c:pt idx="0">
                  <c:v>0.89290530175707095</c:v>
                </c:pt>
                <c:pt idx="1">
                  <c:v>0.74089458107036898</c:v>
                </c:pt>
                <c:pt idx="2">
                  <c:v>0.401082879417058</c:v>
                </c:pt>
                <c:pt idx="3">
                  <c:v>0.41636069126263497</c:v>
                </c:pt>
                <c:pt idx="4">
                  <c:v>0.31182500077601799</c:v>
                </c:pt>
                <c:pt idx="5">
                  <c:v>0.138977998411522</c:v>
                </c:pt>
                <c:pt idx="6">
                  <c:v>6.0881029152952099E-2</c:v>
                </c:pt>
              </c:numCache>
              <c:extLst/>
            </c:numRef>
          </c:val>
          <c:extLst>
            <c:ext xmlns:c16="http://schemas.microsoft.com/office/drawing/2014/chart" uri="{C3380CC4-5D6E-409C-BE32-E72D297353CC}">
              <c16:uniqueId val="{00000004-DC58-4494-9F09-D5B72839CACC}"/>
            </c:ext>
          </c:extLst>
        </c:ser>
        <c:ser>
          <c:idx val="5"/>
          <c:order val="5"/>
          <c:tx>
            <c:strRef>
              <c:f>Sheet1!$G$1</c:f>
              <c:strCache>
                <c:ptCount val="1"/>
                <c:pt idx="0">
                  <c:v>GM July (S8)</c:v>
                </c:pt>
              </c:strCache>
            </c:strRef>
          </c:tx>
          <c:spPr>
            <a:solidFill>
              <a:srgbClr val="00B8A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Sheet1!$G$2:$G$9</c:f>
              <c:numCache>
                <c:formatCode>0%</c:formatCode>
                <c:ptCount val="7"/>
                <c:pt idx="0">
                  <c:v>0.89469157059472704</c:v>
                </c:pt>
                <c:pt idx="1">
                  <c:v>0.70908242763878204</c:v>
                </c:pt>
                <c:pt idx="2">
                  <c:v>0.43525239029941198</c:v>
                </c:pt>
                <c:pt idx="3">
                  <c:v>0.429569033436625</c:v>
                </c:pt>
                <c:pt idx="4">
                  <c:v>0.31440361747085699</c:v>
                </c:pt>
                <c:pt idx="5">
                  <c:v>0.16820602556315201</c:v>
                </c:pt>
                <c:pt idx="6">
                  <c:v>0.11032754510757301</c:v>
                </c:pt>
              </c:numCache>
              <c:extLst/>
            </c:numRef>
          </c:val>
          <c:extLst>
            <c:ext xmlns:c16="http://schemas.microsoft.com/office/drawing/2014/chart" uri="{C3380CC4-5D6E-409C-BE32-E72D297353CC}">
              <c16:uniqueId val="{00000005-DC58-4494-9F09-D5B72839CACC}"/>
            </c:ext>
          </c:extLst>
        </c:ser>
        <c:ser>
          <c:idx val="6"/>
          <c:order val="6"/>
          <c:tx>
            <c:strRef>
              <c:f>Sheet1!$H$1</c:f>
              <c:strCache>
                <c:ptCount val="1"/>
                <c:pt idx="0">
                  <c:v>GB Benchmarking </c:v>
                </c:pt>
              </c:strCache>
            </c:strRef>
          </c:tx>
          <c:spPr>
            <a:solidFill>
              <a:schemeClr val="accent2"/>
            </a:solidFill>
            <a:ln>
              <a:noFill/>
            </a:ln>
            <a:effectLst/>
          </c:spPr>
          <c:invertIfNegative val="0"/>
          <c:dLbls>
            <c:dLbl>
              <c:idx val="0"/>
              <c:layout>
                <c:manualLayout>
                  <c:x val="0"/>
                  <c:y val="-1.55395655284308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ED-4495-82EE-D0246D5D99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extLst/>
            </c:strRef>
          </c:cat>
          <c:val>
            <c:numRef>
              <c:f>Sheet1!$H$2:$H$9</c:f>
              <c:numCache>
                <c:formatCode>0%</c:formatCode>
                <c:ptCount val="7"/>
                <c:pt idx="0">
                  <c:v>0.96</c:v>
                </c:pt>
                <c:pt idx="1">
                  <c:v>0.56999999999999995</c:v>
                </c:pt>
                <c:pt idx="2">
                  <c:v>0.37</c:v>
                </c:pt>
                <c:pt idx="4">
                  <c:v>0.27</c:v>
                </c:pt>
                <c:pt idx="5">
                  <c:v>0.17</c:v>
                </c:pt>
                <c:pt idx="6">
                  <c:v>7.0000000000000007E-2</c:v>
                </c:pt>
              </c:numCache>
              <c:extLst/>
            </c:numRef>
          </c:val>
          <c:extLst>
            <c:ext xmlns:c16="http://schemas.microsoft.com/office/drawing/2014/chart" uri="{C3380CC4-5D6E-409C-BE32-E72D297353CC}">
              <c16:uniqueId val="{00000000-E9AF-47B5-9765-297EABC8A4D2}"/>
            </c:ext>
          </c:extLst>
        </c:ser>
        <c:dLbls>
          <c:dLblPos val="outEnd"/>
          <c:showLegendKey val="0"/>
          <c:showVal val="1"/>
          <c:showCatName val="0"/>
          <c:showSerName val="0"/>
          <c:showPercent val="0"/>
          <c:showBubbleSize val="0"/>
        </c:dLbls>
        <c:gapWidth val="182"/>
        <c:axId val="525300752"/>
        <c:axId val="5253003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GM Sep (S3)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strRef>
                </c:cat>
                <c:val>
                  <c:numRef>
                    <c:extLst>
                      <c:ext uri="{02D57815-91ED-43cb-92C2-25804820EDAC}">
                        <c15:formulaRef>
                          <c15:sqref>Sheet1!$B$2:$B$9</c15:sqref>
                        </c15:formulaRef>
                      </c:ext>
                    </c:extLst>
                    <c:numCache>
                      <c:formatCode>0%</c:formatCode>
                      <c:ptCount val="7"/>
                      <c:pt idx="0">
                        <c:v>0.89433710566857805</c:v>
                      </c:pt>
                      <c:pt idx="1">
                        <c:v>0.80478848408971604</c:v>
                      </c:pt>
                      <c:pt idx="2">
                        <c:v>0.60991012460638605</c:v>
                      </c:pt>
                      <c:pt idx="3">
                        <c:v>0.243337386661656</c:v>
                      </c:pt>
                      <c:pt idx="4">
                        <c:v>0.21181215542448001</c:v>
                      </c:pt>
                      <c:pt idx="5">
                        <c:v>0.16027493283398001</c:v>
                      </c:pt>
                    </c:numCache>
                  </c:numRef>
                </c:val>
                <c:extLst>
                  <c:ext xmlns:c16="http://schemas.microsoft.com/office/drawing/2014/chart" uri="{C3380CC4-5D6E-409C-BE32-E72D297353CC}">
                    <c16:uniqueId val="{00000000-DC58-4494-9F09-D5B72839CAC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GM Nov (S4)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strRef>
                </c:cat>
                <c:val>
                  <c:numRef>
                    <c:extLst xmlns:c15="http://schemas.microsoft.com/office/drawing/2012/chart">
                      <c:ext xmlns:c15="http://schemas.microsoft.com/office/drawing/2012/chart" uri="{02D57815-91ED-43cb-92C2-25804820EDAC}">
                        <c15:formulaRef>
                          <c15:sqref>Sheet1!$C$2:$C$9</c15:sqref>
                        </c15:formulaRef>
                      </c:ext>
                    </c:extLst>
                    <c:numCache>
                      <c:formatCode>0%</c:formatCode>
                      <c:ptCount val="7"/>
                      <c:pt idx="0">
                        <c:v>0.91070928286139996</c:v>
                      </c:pt>
                      <c:pt idx="1">
                        <c:v>0.84419949032635</c:v>
                      </c:pt>
                      <c:pt idx="2">
                        <c:v>0.60469207646822298</c:v>
                      </c:pt>
                      <c:pt idx="3">
                        <c:v>0.19244379613113499</c:v>
                      </c:pt>
                      <c:pt idx="4">
                        <c:v>0.20091307482211501</c:v>
                      </c:pt>
                      <c:pt idx="5">
                        <c:v>0.14154897733888999</c:v>
                      </c:pt>
                    </c:numCache>
                  </c:numRef>
                </c:val>
                <c:extLst xmlns:c15="http://schemas.microsoft.com/office/drawing/2012/chart">
                  <c:ext xmlns:c16="http://schemas.microsoft.com/office/drawing/2014/chart" uri="{C3380CC4-5D6E-409C-BE32-E72D297353CC}">
                    <c16:uniqueId val="{00000001-DC58-4494-9F09-D5B72839CACC}"/>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GM Dec (S5)</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7"/>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0%</c:formatCode>
                      <c:ptCount val="7"/>
                      <c:pt idx="0">
                        <c:v>0.86420032519838597</c:v>
                      </c:pt>
                      <c:pt idx="1">
                        <c:v>0.82931536659364802</c:v>
                      </c:pt>
                      <c:pt idx="2">
                        <c:v>0.51036910987550599</c:v>
                      </c:pt>
                      <c:pt idx="3">
                        <c:v>0.160628853155384</c:v>
                      </c:pt>
                      <c:pt idx="4">
                        <c:v>0.207065996519297</c:v>
                      </c:pt>
                      <c:pt idx="5">
                        <c:v>0.12932431026785801</c:v>
                      </c:pt>
                      <c:pt idx="6">
                        <c:v>0</c:v>
                      </c:pt>
                    </c:numCache>
                  </c:numRef>
                </c:val>
                <c:extLst xmlns:c15="http://schemas.microsoft.com/office/drawing/2012/chart">
                  <c:ext xmlns:c16="http://schemas.microsoft.com/office/drawing/2014/chart" uri="{C3380CC4-5D6E-409C-BE32-E72D297353CC}">
                    <c16:uniqueId val="{00000002-DC58-4494-9F09-D5B72839CACC}"/>
                  </c:ext>
                </c:extLst>
              </c15:ser>
            </c15:filteredBarSeries>
          </c:ext>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b"/>
      <c:layout>
        <c:manualLayout>
          <c:xMode val="edge"/>
          <c:yMode val="edge"/>
          <c:x val="0.64454064341875394"/>
          <c:y val="0.77147417046862587"/>
          <c:w val="0.35299088882720958"/>
          <c:h val="0.187086988122225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Sept '22 
(S3)</c:v>
                </c:pt>
                <c:pt idx="1">
                  <c:v>GM Nov '22
(S4)</c:v>
                </c:pt>
                <c:pt idx="2">
                  <c:v>GM Dec '22 
(S5)</c:v>
                </c:pt>
                <c:pt idx="3">
                  <c:v>GM March '23 
(S6)</c:v>
                </c:pt>
                <c:pt idx="4">
                  <c:v>GM May '23 
(S7)</c:v>
                </c:pt>
                <c:pt idx="5">
                  <c:v>GM July '23 
(S8)</c:v>
                </c:pt>
              </c:strCache>
            </c:strRef>
          </c:cat>
          <c:val>
            <c:numRef>
              <c:f>Sheet1!$B$2:$B$7</c:f>
              <c:numCache>
                <c:formatCode>0%</c:formatCode>
                <c:ptCount val="6"/>
                <c:pt idx="0">
                  <c:v>0.2</c:v>
                </c:pt>
                <c:pt idx="1">
                  <c:v>0.17171669201439901</c:v>
                </c:pt>
                <c:pt idx="2">
                  <c:v>0.17171669201439901</c:v>
                </c:pt>
                <c:pt idx="3">
                  <c:v>0.16</c:v>
                </c:pt>
                <c:pt idx="4">
                  <c:v>0.16</c:v>
                </c:pt>
                <c:pt idx="5">
                  <c:v>0.16</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Sept '22 
(S3)</c:v>
                </c:pt>
                <c:pt idx="1">
                  <c:v>GM Nov '22
(S4)</c:v>
                </c:pt>
                <c:pt idx="2">
                  <c:v>GM Dec '22 
(S5)</c:v>
                </c:pt>
                <c:pt idx="3">
                  <c:v>GM March '23 
(S6)</c:v>
                </c:pt>
                <c:pt idx="4">
                  <c:v>GM May '23 
(S7)</c:v>
                </c:pt>
                <c:pt idx="5">
                  <c:v>GM July '23 
(S8)</c:v>
                </c:pt>
              </c:strCache>
            </c:strRef>
          </c:cat>
          <c:val>
            <c:numRef>
              <c:f>Sheet1!$C$2:$C$7</c:f>
              <c:numCache>
                <c:formatCode>0%</c:formatCode>
                <c:ptCount val="6"/>
                <c:pt idx="0">
                  <c:v>0.47608166223217901</c:v>
                </c:pt>
                <c:pt idx="1">
                  <c:v>0.46045657647573601</c:v>
                </c:pt>
                <c:pt idx="2">
                  <c:v>0.41197454529507999</c:v>
                </c:pt>
                <c:pt idx="3">
                  <c:v>0.43531949142632897</c:v>
                </c:pt>
                <c:pt idx="4">
                  <c:v>0.41439183327433399</c:v>
                </c:pt>
                <c:pt idx="5">
                  <c:v>0.41390486132459597</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Sept '22 
(S3)</c:v>
                </c:pt>
                <c:pt idx="1">
                  <c:v>GM Nov '22
(S4)</c:v>
                </c:pt>
                <c:pt idx="2">
                  <c:v>GM Dec '22 
(S5)</c:v>
                </c:pt>
                <c:pt idx="3">
                  <c:v>GM March '23 
(S6)</c:v>
                </c:pt>
                <c:pt idx="4">
                  <c:v>GM May '23 
(S7)</c:v>
                </c:pt>
                <c:pt idx="5">
                  <c:v>GM July '23 
(S8)</c:v>
                </c:pt>
              </c:strCache>
            </c:strRef>
          </c:cat>
          <c:val>
            <c:numRef>
              <c:f>Sheet1!$D$2:$D$7</c:f>
              <c:numCache>
                <c:formatCode>0%</c:formatCode>
                <c:ptCount val="6"/>
                <c:pt idx="0">
                  <c:v>0.32735926097486301</c:v>
                </c:pt>
                <c:pt idx="1">
                  <c:v>0.35812234905838503</c:v>
                </c:pt>
                <c:pt idx="2">
                  <c:v>0.41433127012023402</c:v>
                </c:pt>
                <c:pt idx="3">
                  <c:v>0.40099475791007599</c:v>
                </c:pt>
                <c:pt idx="4">
                  <c:v>0.42618708578974202</c:v>
                </c:pt>
                <c:pt idx="5">
                  <c:v>0.42745889169775703</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7789729529000173"/>
          <c:y val="0.8781562839963839"/>
          <c:w val="0.22035484834693556"/>
          <c:h val="9.646433100524294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579838615163262"/>
          <c:h val="0.7299969445503486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Sept '22 
(S3)</c:v>
                </c:pt>
                <c:pt idx="1">
                  <c:v>GM Nov '22
(S4)</c:v>
                </c:pt>
                <c:pt idx="2">
                  <c:v>GM Dec '22 
(S5)</c:v>
                </c:pt>
                <c:pt idx="3">
                  <c:v>GM March '23 
(S6)</c:v>
                </c:pt>
                <c:pt idx="4">
                  <c:v>GM May '23 
(S7)</c:v>
                </c:pt>
                <c:pt idx="5">
                  <c:v>GM July '23 
(S8)</c:v>
                </c:pt>
                <c:pt idx="6">
                  <c:v>GB Benchmarking</c:v>
                </c:pt>
              </c:strCache>
            </c:strRef>
          </c:cat>
          <c:val>
            <c:numRef>
              <c:f>Sheet1!$B$2:$B$8</c:f>
              <c:numCache>
                <c:formatCode>0%</c:formatCode>
                <c:ptCount val="7"/>
                <c:pt idx="0">
                  <c:v>8.5642561321656901E-2</c:v>
                </c:pt>
                <c:pt idx="1">
                  <c:v>0.1</c:v>
                </c:pt>
                <c:pt idx="2">
                  <c:v>0.08</c:v>
                </c:pt>
                <c:pt idx="3">
                  <c:v>0.11</c:v>
                </c:pt>
                <c:pt idx="4">
                  <c:v>0.1</c:v>
                </c:pt>
                <c:pt idx="5">
                  <c:v>0.1</c:v>
                </c:pt>
                <c:pt idx="6">
                  <c:v>0.15</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Sept '22 
(S3)</c:v>
                </c:pt>
                <c:pt idx="1">
                  <c:v>GM Nov '22
(S4)</c:v>
                </c:pt>
                <c:pt idx="2">
                  <c:v>GM Dec '22 
(S5)</c:v>
                </c:pt>
                <c:pt idx="3">
                  <c:v>GM March '23 
(S6)</c:v>
                </c:pt>
                <c:pt idx="4">
                  <c:v>GM May '23 
(S7)</c:v>
                </c:pt>
                <c:pt idx="5">
                  <c:v>GM July '23 
(S8)</c:v>
                </c:pt>
                <c:pt idx="6">
                  <c:v>GB Benchmarking</c:v>
                </c:pt>
              </c:strCache>
            </c:strRef>
          </c:cat>
          <c:val>
            <c:numRef>
              <c:f>Sheet1!$C$2:$C$8</c:f>
              <c:numCache>
                <c:formatCode>0%</c:formatCode>
                <c:ptCount val="7"/>
                <c:pt idx="0">
                  <c:v>0.43125620067057602</c:v>
                </c:pt>
                <c:pt idx="1">
                  <c:v>0.41303099817740302</c:v>
                </c:pt>
                <c:pt idx="2">
                  <c:v>0.39070608306839</c:v>
                </c:pt>
                <c:pt idx="3">
                  <c:v>0.40253008802643098</c:v>
                </c:pt>
                <c:pt idx="4">
                  <c:v>0.418501898502665</c:v>
                </c:pt>
                <c:pt idx="5">
                  <c:v>0.39394008668154901</c:v>
                </c:pt>
                <c:pt idx="6">
                  <c:v>0.28999999999999998</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GM Sept '22 
(S3)</c:v>
                </c:pt>
                <c:pt idx="1">
                  <c:v>GM Nov '22
(S4)</c:v>
                </c:pt>
                <c:pt idx="2">
                  <c:v>GM Dec '22 
(S5)</c:v>
                </c:pt>
                <c:pt idx="3">
                  <c:v>GM March '23 
(S6)</c:v>
                </c:pt>
                <c:pt idx="4">
                  <c:v>GM May '23 
(S7)</c:v>
                </c:pt>
                <c:pt idx="5">
                  <c:v>GM July '23 
(S8)</c:v>
                </c:pt>
                <c:pt idx="6">
                  <c:v>GB Benchmarking</c:v>
                </c:pt>
              </c:strCache>
            </c:strRef>
          </c:cat>
          <c:val>
            <c:numRef>
              <c:f>Sheet1!$D$2:$D$8</c:f>
              <c:numCache>
                <c:formatCode>0%</c:formatCode>
                <c:ptCount val="7"/>
                <c:pt idx="0">
                  <c:v>0.46664580157220398</c:v>
                </c:pt>
                <c:pt idx="1">
                  <c:v>0.48533339661461999</c:v>
                </c:pt>
                <c:pt idx="2">
                  <c:v>0.52971149417984298</c:v>
                </c:pt>
                <c:pt idx="3">
                  <c:v>0.48893158824072203</c:v>
                </c:pt>
                <c:pt idx="4">
                  <c:v>0.48103447973746699</c:v>
                </c:pt>
                <c:pt idx="5">
                  <c:v>0.49878089068915199</c:v>
                </c:pt>
                <c:pt idx="6">
                  <c:v>0.56000000000000005</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766059008515933"/>
          <c:y val="0.88101795144268591"/>
          <c:w val="0.23240818513518385"/>
          <c:h val="9.932599845154498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Sheet1!$B$2:$B$4</c:f>
              <c:numCache>
                <c:formatCode>0%</c:formatCode>
                <c:ptCount val="3"/>
                <c:pt idx="0">
                  <c:v>0.13387375855810699</c:v>
                </c:pt>
                <c:pt idx="1">
                  <c:v>0.14000000000000001</c:v>
                </c:pt>
                <c:pt idx="2">
                  <c:v>0.13</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Sheet1!$C$2:$C$4</c:f>
              <c:numCache>
                <c:formatCode>0%</c:formatCode>
                <c:ptCount val="3"/>
                <c:pt idx="0">
                  <c:v>0.212254589435943</c:v>
                </c:pt>
                <c:pt idx="1">
                  <c:v>0.24</c:v>
                </c:pt>
                <c:pt idx="2">
                  <c:v>0.21</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Quite worthwhile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0-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8-0DCF-4941-80C2-8C755536FBC4}"/>
              </c:ext>
            </c:extLst>
          </c:dPt>
          <c:dPt>
            <c:idx val="2"/>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Pt>
            <c:idx val="3"/>
            <c:invertIfNegative val="0"/>
            <c:bubble3D val="0"/>
            <c:spPr>
              <a:solidFill>
                <a:srgbClr val="6DD5CE"/>
              </a:solidFill>
              <a:ln>
                <a:noFill/>
              </a:ln>
              <a:effectLst/>
            </c:spPr>
            <c:extLst>
              <c:ext xmlns:c16="http://schemas.microsoft.com/office/drawing/2014/chart" uri="{C3380CC4-5D6E-409C-BE32-E72D297353CC}">
                <c16:uniqueId val="{00000006-7BBD-43FE-A6F8-CE24762D8935}"/>
              </c:ext>
            </c:extLst>
          </c:dPt>
          <c:dPt>
            <c:idx val="4"/>
            <c:invertIfNegative val="0"/>
            <c:bubble3D val="0"/>
            <c:spPr>
              <a:solidFill>
                <a:srgbClr val="6DD5CE"/>
              </a:solidFill>
              <a:ln>
                <a:noFill/>
              </a:ln>
              <a:effectLst/>
            </c:spPr>
            <c:extLst>
              <c:ext xmlns:c16="http://schemas.microsoft.com/office/drawing/2014/chart" uri="{C3380CC4-5D6E-409C-BE32-E72D297353CC}">
                <c16:uniqueId val="{00000008-D6F3-4122-9EC6-92D7A27DE41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Sheet1!$D$2:$D$4</c:f>
              <c:numCache>
                <c:formatCode>0%</c:formatCode>
                <c:ptCount val="3"/>
                <c:pt idx="0">
                  <c:v>0.391779636606715</c:v>
                </c:pt>
                <c:pt idx="1">
                  <c:v>0.38</c:v>
                </c:pt>
                <c:pt idx="2">
                  <c:v>0.38</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Sheet1!$E$2:$E$4</c:f>
              <c:numCache>
                <c:formatCode>0%</c:formatCode>
                <c:ptCount val="3"/>
                <c:pt idx="0">
                  <c:v>0.26209201539923899</c:v>
                </c:pt>
                <c:pt idx="1">
                  <c:v>0.24</c:v>
                </c:pt>
                <c:pt idx="2">
                  <c:v>0.28000000000000003</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24779260206535E-2"/>
          <c:y val="5.5018176696029424E-2"/>
          <c:w val="0.96669059282455483"/>
          <c:h val="0.69236436442470328"/>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Sept '22 
(S3)</c:v>
                </c:pt>
                <c:pt idx="1">
                  <c:v>GM Nov '22
(S4)</c:v>
                </c:pt>
                <c:pt idx="2">
                  <c:v>GM Dec '22 
(S5)</c:v>
                </c:pt>
                <c:pt idx="3">
                  <c:v>GM March '23 
(S6)</c:v>
                </c:pt>
                <c:pt idx="4">
                  <c:v>GM May '23 
(S7)</c:v>
                </c:pt>
                <c:pt idx="5">
                  <c:v>GM July '23 
(S8)</c:v>
                </c:pt>
              </c:strCache>
            </c:strRef>
          </c:cat>
          <c:val>
            <c:numRef>
              <c:f>Sheet1!$B$2:$B$7</c:f>
              <c:numCache>
                <c:formatCode>0%</c:formatCode>
                <c:ptCount val="6"/>
                <c:pt idx="0">
                  <c:v>0.04</c:v>
                </c:pt>
                <c:pt idx="1">
                  <c:v>0.04</c:v>
                </c:pt>
                <c:pt idx="2">
                  <c:v>0.03</c:v>
                </c:pt>
                <c:pt idx="3">
                  <c:v>0.05</c:v>
                </c:pt>
                <c:pt idx="4">
                  <c:v>0.02</c:v>
                </c:pt>
                <c:pt idx="5">
                  <c:v>0.04</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Sept '22 
(S3)</c:v>
                </c:pt>
                <c:pt idx="1">
                  <c:v>GM Nov '22
(S4)</c:v>
                </c:pt>
                <c:pt idx="2">
                  <c:v>GM Dec '22 
(S5)</c:v>
                </c:pt>
                <c:pt idx="3">
                  <c:v>GM March '23 
(S6)</c:v>
                </c:pt>
                <c:pt idx="4">
                  <c:v>GM May '23 
(S7)</c:v>
                </c:pt>
                <c:pt idx="5">
                  <c:v>GM July '23 
(S8)</c:v>
                </c:pt>
              </c:strCache>
            </c:strRef>
          </c:cat>
          <c:val>
            <c:numRef>
              <c:f>Sheet1!$C$2:$C$7</c:f>
              <c:numCache>
                <c:formatCode>0%</c:formatCode>
                <c:ptCount val="6"/>
                <c:pt idx="0">
                  <c:v>0.60737591157924897</c:v>
                </c:pt>
                <c:pt idx="1">
                  <c:v>0.62562147088337605</c:v>
                </c:pt>
                <c:pt idx="2">
                  <c:v>0.65</c:v>
                </c:pt>
                <c:pt idx="3">
                  <c:v>0.61367075295818296</c:v>
                </c:pt>
                <c:pt idx="4">
                  <c:v>0.61</c:v>
                </c:pt>
                <c:pt idx="5">
                  <c:v>0.58564387464373502</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GM Sept '22 
(S3)</c:v>
                </c:pt>
                <c:pt idx="1">
                  <c:v>GM Nov '22
(S4)</c:v>
                </c:pt>
                <c:pt idx="2">
                  <c:v>GM Dec '22 
(S5)</c:v>
                </c:pt>
                <c:pt idx="3">
                  <c:v>GM March '23 
(S6)</c:v>
                </c:pt>
                <c:pt idx="4">
                  <c:v>GM May '23 
(S7)</c:v>
                </c:pt>
                <c:pt idx="5">
                  <c:v>GM July '23 
(S8)</c:v>
                </c:pt>
              </c:strCache>
            </c:strRef>
          </c:cat>
          <c:val>
            <c:numRef>
              <c:f>Sheet1!$D$2:$D$7</c:f>
              <c:numCache>
                <c:formatCode>0%</c:formatCode>
                <c:ptCount val="6"/>
                <c:pt idx="0">
                  <c:v>0.354519577492594</c:v>
                </c:pt>
                <c:pt idx="1">
                  <c:v>0.33047135581369702</c:v>
                </c:pt>
                <c:pt idx="2">
                  <c:v>0.3</c:v>
                </c:pt>
                <c:pt idx="3">
                  <c:v>0.33952713511456301</c:v>
                </c:pt>
                <c:pt idx="4">
                  <c:v>0.34</c:v>
                </c:pt>
                <c:pt idx="5">
                  <c:v>0.37457561697522901</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26270943313345235"/>
          <c:y val="0.87451999562143501"/>
          <c:w val="0.48609508251262579"/>
          <c:h val="9.11003153948211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006025829270667E-2"/>
          <c:y val="0"/>
          <c:w val="0.97096437448356887"/>
          <c:h val="0.74097305755619458"/>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GM May '23 
(S7)</c:v>
                </c:pt>
                <c:pt idx="1">
                  <c:v>GM July '23 
(S8)</c:v>
                </c:pt>
              </c:strCache>
            </c:strRef>
          </c:cat>
          <c:val>
            <c:numRef>
              <c:f>Sheet1!$B$2:$B$3</c:f>
              <c:numCache>
                <c:formatCode>0%</c:formatCode>
                <c:ptCount val="2"/>
                <c:pt idx="0">
                  <c:v>0.02</c:v>
                </c:pt>
                <c:pt idx="1">
                  <c:v>0.02</c:v>
                </c:pt>
              </c:numCache>
            </c:numRef>
          </c:val>
          <c:extLst>
            <c:ext xmlns:c16="http://schemas.microsoft.com/office/drawing/2014/chart" uri="{C3380CC4-5D6E-409C-BE32-E72D297353CC}">
              <c16:uniqueId val="{00000000-4567-42ED-A74C-C713DA21FA48}"/>
            </c:ext>
          </c:extLst>
        </c:ser>
        <c:ser>
          <c:idx val="1"/>
          <c:order val="1"/>
          <c:tx>
            <c:strRef>
              <c:f>Sheet1!$C$1</c:f>
              <c:strCache>
                <c:ptCount val="1"/>
                <c:pt idx="0">
                  <c:v>Unable to manage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GM May '23 
(S7)</c:v>
                </c:pt>
                <c:pt idx="1">
                  <c:v>GM July '23 
(S8)</c:v>
                </c:pt>
              </c:strCache>
            </c:strRef>
          </c:cat>
          <c:val>
            <c:numRef>
              <c:f>Sheet1!$C$2:$C$3</c:f>
              <c:numCache>
                <c:formatCode>0%</c:formatCode>
                <c:ptCount val="2"/>
                <c:pt idx="0">
                  <c:v>5.09287374478576E-2</c:v>
                </c:pt>
                <c:pt idx="1">
                  <c:v>8.3778437738076902E-2</c:v>
                </c:pt>
              </c:numCache>
            </c:numRef>
          </c:val>
          <c:extLst>
            <c:ext xmlns:c16="http://schemas.microsoft.com/office/drawing/2014/chart" uri="{C3380CC4-5D6E-409C-BE32-E72D297353CC}">
              <c16:uniqueId val="{00000001-4567-42ED-A74C-C713DA21FA48}"/>
            </c:ext>
          </c:extLst>
        </c:ser>
        <c:ser>
          <c:idx val="2"/>
          <c:order val="2"/>
          <c:tx>
            <c:strRef>
              <c:f>Sheet1!$D$1</c:f>
              <c:strCache>
                <c:ptCount val="1"/>
                <c:pt idx="0">
                  <c:v>Difficult to manage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GM May '23 
(S7)</c:v>
                </c:pt>
                <c:pt idx="1">
                  <c:v>GM July '23 
(S8)</c:v>
                </c:pt>
              </c:strCache>
            </c:strRef>
          </c:cat>
          <c:val>
            <c:numRef>
              <c:f>Sheet1!$D$2:$D$3</c:f>
              <c:numCache>
                <c:formatCode>0%</c:formatCode>
                <c:ptCount val="2"/>
                <c:pt idx="0">
                  <c:v>0.18854200044927599</c:v>
                </c:pt>
                <c:pt idx="1">
                  <c:v>0.206457130755857</c:v>
                </c:pt>
              </c:numCache>
            </c:numRef>
          </c:val>
          <c:extLst>
            <c:ext xmlns:c16="http://schemas.microsoft.com/office/drawing/2014/chart" uri="{C3380CC4-5D6E-409C-BE32-E72D297353CC}">
              <c16:uniqueId val="{00000002-4567-42ED-A74C-C713DA21FA48}"/>
            </c:ext>
          </c:extLst>
        </c:ser>
        <c:ser>
          <c:idx val="3"/>
          <c:order val="3"/>
          <c:tx>
            <c:strRef>
              <c:f>Sheet1!$E$1</c:f>
              <c:strCache>
                <c:ptCount val="1"/>
                <c:pt idx="0">
                  <c:v>Getting harder</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GM May '23 
(S7)</c:v>
                </c:pt>
                <c:pt idx="1">
                  <c:v>GM July '23 
(S8)</c:v>
                </c:pt>
              </c:strCache>
            </c:strRef>
          </c:cat>
          <c:val>
            <c:numRef>
              <c:f>Sheet1!$E$2:$E$3</c:f>
              <c:numCache>
                <c:formatCode>0%</c:formatCode>
                <c:ptCount val="2"/>
                <c:pt idx="0">
                  <c:v>0.45631765103211003</c:v>
                </c:pt>
                <c:pt idx="1">
                  <c:v>0.36459609848458402</c:v>
                </c:pt>
              </c:numCache>
            </c:numRef>
          </c:val>
          <c:extLst>
            <c:ext xmlns:c16="http://schemas.microsoft.com/office/drawing/2014/chart" uri="{C3380CC4-5D6E-409C-BE32-E72D297353CC}">
              <c16:uniqueId val="{00000003-4567-42ED-A74C-C713DA21FA48}"/>
            </c:ext>
          </c:extLst>
        </c:ser>
        <c:ser>
          <c:idx val="4"/>
          <c:order val="4"/>
          <c:tx>
            <c:strRef>
              <c:f>Sheet1!$F$1</c:f>
              <c:strCache>
                <c:ptCount val="1"/>
                <c:pt idx="0">
                  <c:v>Can easily manage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GM May '23 
(S7)</c:v>
                </c:pt>
                <c:pt idx="1">
                  <c:v>GM July '23 
(S8)</c:v>
                </c:pt>
              </c:strCache>
            </c:strRef>
          </c:cat>
          <c:val>
            <c:numRef>
              <c:f>Sheet1!$F$2:$F$3</c:f>
              <c:numCache>
                <c:formatCode>0%</c:formatCode>
                <c:ptCount val="2"/>
                <c:pt idx="0">
                  <c:v>0.199365077625964</c:v>
                </c:pt>
                <c:pt idx="1">
                  <c:v>0.19261358798495401</c:v>
                </c:pt>
              </c:numCache>
            </c:numRef>
          </c:val>
          <c:extLst>
            <c:ext xmlns:c16="http://schemas.microsoft.com/office/drawing/2014/chart" uri="{C3380CC4-5D6E-409C-BE32-E72D297353CC}">
              <c16:uniqueId val="{00000004-4567-42ED-A74C-C713DA21FA48}"/>
            </c:ext>
          </c:extLst>
        </c:ser>
        <c:ser>
          <c:idx val="5"/>
          <c:order val="5"/>
          <c:tx>
            <c:strRef>
              <c:f>Sheet1!$G$1</c:f>
              <c:strCache>
                <c:ptCount val="1"/>
                <c:pt idx="0">
                  <c:v>No debt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GM May '23 
(S7)</c:v>
                </c:pt>
                <c:pt idx="1">
                  <c:v>GM July '23 
(S8)</c:v>
                </c:pt>
              </c:strCache>
            </c:strRef>
          </c:cat>
          <c:val>
            <c:numRef>
              <c:f>Sheet1!$G$2:$G$3</c:f>
              <c:numCache>
                <c:formatCode>0%</c:formatCode>
                <c:ptCount val="2"/>
                <c:pt idx="0">
                  <c:v>8.1464053773661199E-2</c:v>
                </c:pt>
                <c:pt idx="1">
                  <c:v>0.130686277742979</c:v>
                </c:pt>
              </c:numCache>
            </c:numRef>
          </c:val>
          <c:extLst>
            <c:ext xmlns:c16="http://schemas.microsoft.com/office/drawing/2014/chart" uri="{C3380CC4-5D6E-409C-BE32-E72D297353CC}">
              <c16:uniqueId val="{00000005-4567-42ED-A74C-C713DA21FA48}"/>
            </c:ext>
          </c:extLst>
        </c:ser>
        <c:dLbls>
          <c:dLblPos val="inEnd"/>
          <c:showLegendKey val="0"/>
          <c:showVal val="1"/>
          <c:showCatName val="0"/>
          <c:showSerName val="0"/>
          <c:showPercent val="0"/>
          <c:showBubbleSize val="0"/>
        </c:dLbls>
        <c:gapWidth val="150"/>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481454791157802"/>
          <c:w val="0.99702403269215489"/>
          <c:h val="0.1518545208842196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14319471768088"/>
          <c:y val="4.7199639475620529E-3"/>
          <c:w val="0.46485183857139628"/>
          <c:h val="0.99056007210487584"/>
        </c:manualLayout>
      </c:layout>
      <c:barChart>
        <c:barDir val="bar"/>
        <c:grouping val="clustered"/>
        <c:varyColors val="0"/>
        <c:ser>
          <c:idx val="0"/>
          <c:order val="0"/>
          <c:tx>
            <c:strRef>
              <c:f>Sheet1!$B$1</c:f>
              <c:strCache>
                <c:ptCount val="1"/>
                <c:pt idx="0">
                  <c:v>May (S7)</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Friends and family</c:v>
                </c:pt>
                <c:pt idx="1">
                  <c:v>My gas/electricity provider</c:v>
                </c:pt>
                <c:pt idx="2">
                  <c:v>StepChange (debt charity)</c:v>
                </c:pt>
                <c:pt idx="3">
                  <c:v>Online debt advice services</c:v>
                </c:pt>
                <c:pt idx="4">
                  <c:v>Citizens Advice</c:v>
                </c:pt>
                <c:pt idx="5">
                  <c:v>Local council - welfare advice service</c:v>
                </c:pt>
                <c:pt idx="6">
                  <c:v>Turn2Us (national charity)</c:v>
                </c:pt>
                <c:pt idx="7">
                  <c:v>Local council - money advice service</c:v>
                </c:pt>
                <c:pt idx="8">
                  <c:v>A credit union in my local area</c:v>
                </c:pt>
                <c:pt idx="9">
                  <c:v>My housing provider</c:v>
                </c:pt>
                <c:pt idx="10">
                  <c:v>GP or other health services</c:v>
                </c:pt>
                <c:pt idx="11">
                  <c:v>Another voluntary/ community org
 in my local area</c:v>
                </c:pt>
                <c:pt idx="12">
                  <c:v>Christians Against Poverty (a charity)</c:v>
                </c:pt>
                <c:pt idx="13">
                  <c:v>Other</c:v>
                </c:pt>
                <c:pt idx="14">
                  <c:v>None of the above</c:v>
                </c:pt>
                <c:pt idx="15">
                  <c:v>Don't know / Prefer not to say</c:v>
                </c:pt>
              </c:strCache>
            </c:strRef>
          </c:cat>
          <c:val>
            <c:numRef>
              <c:f>Sheet1!$B$2:$B$17</c:f>
              <c:numCache>
                <c:formatCode>0%</c:formatCode>
                <c:ptCount val="16"/>
                <c:pt idx="0">
                  <c:v>0.32728898452711702</c:v>
                </c:pt>
                <c:pt idx="1">
                  <c:v>0.14791579212211001</c:v>
                </c:pt>
                <c:pt idx="2">
                  <c:v>8.4488497882665201E-2</c:v>
                </c:pt>
                <c:pt idx="3">
                  <c:v>0.14950194966654801</c:v>
                </c:pt>
                <c:pt idx="4">
                  <c:v>0.13725798330005401</c:v>
                </c:pt>
                <c:pt idx="5">
                  <c:v>8.3300124179630994E-2</c:v>
                </c:pt>
                <c:pt idx="6">
                  <c:v>4.0072985862567197E-2</c:v>
                </c:pt>
                <c:pt idx="7">
                  <c:v>6.5322234146953595E-2</c:v>
                </c:pt>
                <c:pt idx="8">
                  <c:v>7.8476292004668394E-2</c:v>
                </c:pt>
                <c:pt idx="9">
                  <c:v>4.5482502523110598E-2</c:v>
                </c:pt>
                <c:pt idx="11">
                  <c:v>3.5649907978856803E-2</c:v>
                </c:pt>
                <c:pt idx="12">
                  <c:v>2.2397483006446801E-2</c:v>
                </c:pt>
                <c:pt idx="14">
                  <c:v>0.40328459012530099</c:v>
                </c:pt>
                <c:pt idx="15">
                  <c:v>0.03</c:v>
                </c:pt>
              </c:numCache>
            </c:numRef>
          </c:val>
          <c:extLst>
            <c:ext xmlns:c16="http://schemas.microsoft.com/office/drawing/2014/chart" uri="{C3380CC4-5D6E-409C-BE32-E72D297353CC}">
              <c16:uniqueId val="{00000000-A9DF-449C-9368-21D574F4F3C5}"/>
            </c:ext>
          </c:extLst>
        </c:ser>
        <c:ser>
          <c:idx val="1"/>
          <c:order val="1"/>
          <c:tx>
            <c:strRef>
              <c:f>Sheet1!$C$1</c:f>
              <c:strCache>
                <c:ptCount val="1"/>
                <c:pt idx="0">
                  <c:v>July (S8)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Friends and family</c:v>
                </c:pt>
                <c:pt idx="1">
                  <c:v>My gas/electricity provider</c:v>
                </c:pt>
                <c:pt idx="2">
                  <c:v>StepChange (debt charity)</c:v>
                </c:pt>
                <c:pt idx="3">
                  <c:v>Online debt advice services</c:v>
                </c:pt>
                <c:pt idx="4">
                  <c:v>Citizens Advice</c:v>
                </c:pt>
                <c:pt idx="5">
                  <c:v>Local council - welfare advice service</c:v>
                </c:pt>
                <c:pt idx="6">
                  <c:v>Turn2Us (national charity)</c:v>
                </c:pt>
                <c:pt idx="7">
                  <c:v>Local council - money advice service</c:v>
                </c:pt>
                <c:pt idx="8">
                  <c:v>A credit union in my local area</c:v>
                </c:pt>
                <c:pt idx="9">
                  <c:v>My housing provider</c:v>
                </c:pt>
                <c:pt idx="10">
                  <c:v>GP or other health services</c:v>
                </c:pt>
                <c:pt idx="11">
                  <c:v>Another voluntary/ community org
 in my local area</c:v>
                </c:pt>
                <c:pt idx="12">
                  <c:v>Christians Against Poverty (a charity)</c:v>
                </c:pt>
                <c:pt idx="13">
                  <c:v>Other</c:v>
                </c:pt>
                <c:pt idx="14">
                  <c:v>None of the above</c:v>
                </c:pt>
                <c:pt idx="15">
                  <c:v>Don't know / Prefer not to say</c:v>
                </c:pt>
              </c:strCache>
            </c:strRef>
          </c:cat>
          <c:val>
            <c:numRef>
              <c:f>Sheet1!$C$2:$C$17</c:f>
              <c:numCache>
                <c:formatCode>0%</c:formatCode>
                <c:ptCount val="16"/>
                <c:pt idx="0">
                  <c:v>0.30023617314899198</c:v>
                </c:pt>
                <c:pt idx="1">
                  <c:v>0.122105481699768</c:v>
                </c:pt>
                <c:pt idx="2">
                  <c:v>0.113806904932823</c:v>
                </c:pt>
                <c:pt idx="3">
                  <c:v>9.1140873304570505E-2</c:v>
                </c:pt>
                <c:pt idx="4">
                  <c:v>8.8467632560968401E-2</c:v>
                </c:pt>
                <c:pt idx="5">
                  <c:v>8.6526499847352806E-2</c:v>
                </c:pt>
                <c:pt idx="6">
                  <c:v>6.9133993948465797E-2</c:v>
                </c:pt>
                <c:pt idx="7">
                  <c:v>6.3469258745214502E-2</c:v>
                </c:pt>
                <c:pt idx="8">
                  <c:v>4.9624895133286197E-2</c:v>
                </c:pt>
                <c:pt idx="9">
                  <c:v>3.8140032292608497E-2</c:v>
                </c:pt>
                <c:pt idx="10">
                  <c:v>3.63654660206673E-2</c:v>
                </c:pt>
                <c:pt idx="11">
                  <c:v>2.8653148662268001E-2</c:v>
                </c:pt>
                <c:pt idx="12">
                  <c:v>2.2397483006446801E-2</c:v>
                </c:pt>
                <c:pt idx="13">
                  <c:v>1.4648305974013001E-2</c:v>
                </c:pt>
                <c:pt idx="14">
                  <c:v>0.43463657459654997</c:v>
                </c:pt>
                <c:pt idx="15">
                  <c:v>0.06</c:v>
                </c:pt>
              </c:numCache>
            </c:numRef>
          </c:val>
          <c:extLst>
            <c:ext xmlns:c16="http://schemas.microsoft.com/office/drawing/2014/chart" uri="{C3380CC4-5D6E-409C-BE32-E72D297353CC}">
              <c16:uniqueId val="{00000000-D86B-4DB5-A4EF-55CA95D35FC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legend>
      <c:legendPos val="r"/>
      <c:layout>
        <c:manualLayout>
          <c:xMode val="edge"/>
          <c:yMode val="edge"/>
          <c:x val="0.8606858633259411"/>
          <c:y val="0.13239606608234558"/>
          <c:w val="0.11975142199962935"/>
          <c:h val="0.150174661873332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2.9293899592590426E-2"/>
          <c:w val="0.47357826819107779"/>
          <c:h val="0.94141220081481913"/>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Wasn't sure whether advice would help</c:v>
                </c:pt>
                <c:pt idx="1">
                  <c:v>Anxiety / mental health reasons</c:v>
                </c:pt>
                <c:pt idx="2">
                  <c:v>Embarrassed / stigma</c:v>
                </c:pt>
                <c:pt idx="3">
                  <c:v>Worried about the impact on my credit record</c:v>
                </c:pt>
                <c:pt idx="4">
                  <c:v>My family were unaware of the situation / I haven't spoke to my family about the situation</c:v>
                </c:pt>
                <c:pt idx="5">
                  <c:v>Didn't know free debt advice existed</c:v>
                </c:pt>
                <c:pt idx="6">
                  <c:v>Other</c:v>
                </c:pt>
                <c:pt idx="7">
                  <c:v>Prefer not to say</c:v>
                </c:pt>
              </c:strCache>
            </c:strRef>
          </c:cat>
          <c:val>
            <c:numRef>
              <c:f>Sheet1!$B$2:$B$9</c:f>
              <c:numCache>
                <c:formatCode>0%</c:formatCode>
                <c:ptCount val="8"/>
                <c:pt idx="0">
                  <c:v>0.26243241606592999</c:v>
                </c:pt>
                <c:pt idx="1">
                  <c:v>0.22264436004948701</c:v>
                </c:pt>
                <c:pt idx="2">
                  <c:v>0.21689272715420799</c:v>
                </c:pt>
                <c:pt idx="3">
                  <c:v>0.16752925320870601</c:v>
                </c:pt>
                <c:pt idx="4">
                  <c:v>0.16704679879463699</c:v>
                </c:pt>
                <c:pt idx="5">
                  <c:v>0.13085528635253199</c:v>
                </c:pt>
                <c:pt idx="6">
                  <c:v>0.16602416556802299</c:v>
                </c:pt>
                <c:pt idx="7">
                  <c:v>0.16207487766525899</c:v>
                </c:pt>
              </c:numCache>
            </c:numRef>
          </c:val>
          <c:extLst>
            <c:ext xmlns:c16="http://schemas.microsoft.com/office/drawing/2014/chart" uri="{C3380CC4-5D6E-409C-BE32-E72D297353CC}">
              <c16:uniqueId val="{00000000-7E59-468D-8ADC-1FFD43E90083}"/>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492572494174104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GM March 
(S6)</c:v>
                </c:pt>
                <c:pt idx="1">
                  <c:v>GM May 
(S7)</c:v>
                </c:pt>
                <c:pt idx="2">
                  <c:v>GM July 
(S8)</c:v>
                </c:pt>
                <c:pt idx="3">
                  <c:v>GB Benchmarking</c:v>
                </c:pt>
              </c:strCache>
            </c:strRef>
          </c:cat>
          <c:val>
            <c:numRef>
              <c:f>Sheet1!$B$5:$B$8</c:f>
              <c:numCache>
                <c:formatCode>0%</c:formatCode>
                <c:ptCount val="4"/>
                <c:pt idx="0">
                  <c:v>0.103972575175257</c:v>
                </c:pt>
                <c:pt idx="1">
                  <c:v>0.112237795235994</c:v>
                </c:pt>
                <c:pt idx="2">
                  <c:v>0.107088333923763</c:v>
                </c:pt>
                <c:pt idx="3">
                  <c:v>0.1</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GM March 
(S6)</c:v>
                </c:pt>
                <c:pt idx="1">
                  <c:v>GM May 
(S7)</c:v>
                </c:pt>
                <c:pt idx="2">
                  <c:v>GM July 
(S8)</c:v>
                </c:pt>
                <c:pt idx="3">
                  <c:v>GB Benchmarking</c:v>
                </c:pt>
              </c:strCache>
            </c:strRef>
          </c:cat>
          <c:val>
            <c:numRef>
              <c:f>Sheet1!$C$5:$C$8</c:f>
              <c:numCache>
                <c:formatCode>0%</c:formatCode>
                <c:ptCount val="4"/>
                <c:pt idx="0">
                  <c:v>0.301502160931089</c:v>
                </c:pt>
                <c:pt idx="1">
                  <c:v>0.298778187460228</c:v>
                </c:pt>
                <c:pt idx="2">
                  <c:v>0.32909410531717498</c:v>
                </c:pt>
                <c:pt idx="3">
                  <c:v>0.35</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GM March 
(S6)</c:v>
                </c:pt>
                <c:pt idx="1">
                  <c:v>GM May 
(S7)</c:v>
                </c:pt>
                <c:pt idx="2">
                  <c:v>GM July 
(S8)</c:v>
                </c:pt>
                <c:pt idx="3">
                  <c:v>GB Benchmarking</c:v>
                </c:pt>
              </c:strCache>
            </c:strRef>
          </c:cat>
          <c:val>
            <c:numRef>
              <c:f>Sheet1!$D$5:$D$8</c:f>
              <c:numCache>
                <c:formatCode>0%</c:formatCode>
                <c:ptCount val="4"/>
                <c:pt idx="0">
                  <c:v>0.38570587688353197</c:v>
                </c:pt>
                <c:pt idx="1">
                  <c:v>0.36286402538637302</c:v>
                </c:pt>
                <c:pt idx="2">
                  <c:v>0.39787221622853303</c:v>
                </c:pt>
                <c:pt idx="3">
                  <c:v>0.37</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GM March 
(S6)</c:v>
                </c:pt>
                <c:pt idx="1">
                  <c:v>GM May 
(S7)</c:v>
                </c:pt>
                <c:pt idx="2">
                  <c:v>GM July 
(S8)</c:v>
                </c:pt>
                <c:pt idx="3">
                  <c:v>GB Benchmarking</c:v>
                </c:pt>
              </c:strCache>
            </c:strRef>
          </c:cat>
          <c:val>
            <c:numRef>
              <c:f>Sheet1!$E$5:$E$8</c:f>
              <c:numCache>
                <c:formatCode>0%</c:formatCode>
                <c:ptCount val="4"/>
                <c:pt idx="0">
                  <c:v>0.16545404523284499</c:v>
                </c:pt>
                <c:pt idx="1">
                  <c:v>0.18389014308794899</c:v>
                </c:pt>
                <c:pt idx="2">
                  <c:v>0.14117166539340301</c:v>
                </c:pt>
                <c:pt idx="3">
                  <c:v>0.11</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Sheet1!$A$5:$A$8</c:f>
              <c:strCache>
                <c:ptCount val="4"/>
                <c:pt idx="0">
                  <c:v>GM March 
(S6)</c:v>
                </c:pt>
                <c:pt idx="1">
                  <c:v>GM May 
(S7)</c:v>
                </c:pt>
                <c:pt idx="2">
                  <c:v>GM July 
(S8)</c:v>
                </c:pt>
                <c:pt idx="3">
                  <c:v>GB Benchmarking</c:v>
                </c:pt>
              </c:strCache>
            </c:strRef>
          </c:cat>
          <c:val>
            <c:numRef>
              <c:f>Sheet1!$F$5:$F$8</c:f>
              <c:numCache>
                <c:formatCode>0%</c:formatCode>
                <c:ptCount val="4"/>
                <c:pt idx="0">
                  <c:v>0.04</c:v>
                </c:pt>
                <c:pt idx="1">
                  <c:v>0.04</c:v>
                </c:pt>
                <c:pt idx="2">
                  <c:v>0.02</c:v>
                </c:pt>
                <c:pt idx="3">
                  <c:v>7.0000000000000007E-2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824779260206535E-2"/>
          <c:y val="5.5018176696029424E-2"/>
          <c:w val="0.96669059282455483"/>
          <c:h val="0.69236436442470328"/>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Dec '22 
(S5)</c:v>
                </c:pt>
                <c:pt idx="1">
                  <c:v>GM March '23 
(S6)</c:v>
                </c:pt>
                <c:pt idx="2">
                  <c:v>GM May '23 
(S7)</c:v>
                </c:pt>
                <c:pt idx="3">
                  <c:v>GM July '23 
(S8)</c:v>
                </c:pt>
              </c:strCache>
            </c:strRef>
          </c:cat>
          <c:val>
            <c:numRef>
              <c:f>Sheet1!$B$2:$B$5</c:f>
              <c:numCache>
                <c:formatCode>0%</c:formatCode>
                <c:ptCount val="4"/>
                <c:pt idx="0">
                  <c:v>0.12</c:v>
                </c:pt>
                <c:pt idx="1">
                  <c:v>0.13</c:v>
                </c:pt>
                <c:pt idx="2">
                  <c:v>0.13</c:v>
                </c:pt>
                <c:pt idx="3">
                  <c:v>0.11</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Dec '22 
(S5)</c:v>
                </c:pt>
                <c:pt idx="1">
                  <c:v>GM March '23 
(S6)</c:v>
                </c:pt>
                <c:pt idx="2">
                  <c:v>GM May '23 
(S7)</c:v>
                </c:pt>
                <c:pt idx="3">
                  <c:v>GM July '23 
(S8)</c:v>
                </c:pt>
              </c:strCache>
            </c:strRef>
          </c:cat>
          <c:val>
            <c:numRef>
              <c:f>Sheet1!$C$2:$C$5</c:f>
              <c:numCache>
                <c:formatCode>0%</c:formatCode>
                <c:ptCount val="4"/>
                <c:pt idx="0">
                  <c:v>0.64</c:v>
                </c:pt>
                <c:pt idx="1">
                  <c:v>0.64820770331384403</c:v>
                </c:pt>
                <c:pt idx="2">
                  <c:v>0.64635550861909297</c:v>
                </c:pt>
                <c:pt idx="3">
                  <c:v>0.69252668599636202</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GM Dec '22 
(S5)</c:v>
                </c:pt>
                <c:pt idx="1">
                  <c:v>GM March '23 
(S6)</c:v>
                </c:pt>
                <c:pt idx="2">
                  <c:v>GM May '23 
(S7)</c:v>
                </c:pt>
                <c:pt idx="3">
                  <c:v>GM July '23 
(S8)</c:v>
                </c:pt>
              </c:strCache>
            </c:strRef>
          </c:cat>
          <c:val>
            <c:numRef>
              <c:f>Sheet1!$D$2:$D$5</c:f>
              <c:numCache>
                <c:formatCode>0%</c:formatCode>
                <c:ptCount val="4"/>
                <c:pt idx="0">
                  <c:v>0.24</c:v>
                </c:pt>
                <c:pt idx="1">
                  <c:v>0.21872792818032499</c:v>
                </c:pt>
                <c:pt idx="2">
                  <c:v>0.22348605076199099</c:v>
                </c:pt>
                <c:pt idx="3">
                  <c:v>0.19400483875034299</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0.26270943313345235"/>
          <c:y val="0.87451999562143501"/>
          <c:w val="0.48609508251262579"/>
          <c:h val="9.110031539482119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Sheet1!$B$2:$B$4</c:f>
              <c:numCache>
                <c:formatCode>0%</c:formatCode>
                <c:ptCount val="2"/>
                <c:pt idx="0">
                  <c:v>0.02</c:v>
                </c:pt>
                <c:pt idx="1">
                  <c:v>0.04</c:v>
                </c:pt>
              </c:numCache>
            </c:numRef>
          </c:val>
          <c:extLst>
            <c:ext xmlns:c16="http://schemas.microsoft.com/office/drawing/2014/chart" uri="{C3380CC4-5D6E-409C-BE32-E72D297353CC}">
              <c16:uniqueId val="{00000000-4F23-4D53-867A-2752BBA57A02}"/>
            </c:ext>
          </c:extLst>
        </c:ser>
        <c:ser>
          <c:idx val="1"/>
          <c:order val="1"/>
          <c:tx>
            <c:strRef>
              <c:f>Sheet1!$C$1</c:f>
              <c:strCache>
                <c:ptCount val="1"/>
                <c:pt idx="0">
                  <c:v>Very difficult</c:v>
                </c:pt>
              </c:strCache>
            </c:strRef>
          </c:tx>
          <c:spPr>
            <a:solidFill>
              <a:srgbClr val="FA0000"/>
            </a:solidFill>
            <a:ln>
              <a:noFill/>
            </a:ln>
            <a:effectLst/>
          </c:spPr>
          <c:invertIfNegative val="0"/>
          <c:dLbls>
            <c:dLbl>
              <c:idx val="0"/>
              <c:layout>
                <c:manualLayout>
                  <c:x val="-3.4756841675662531E-3"/>
                  <c:y val="-1.078170319499219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0485223826872214E-2"/>
                      <c:h val="5.4151104296848301E-2"/>
                    </c:manualLayout>
                  </c15:layout>
                </c:ext>
                <c:ext xmlns:c16="http://schemas.microsoft.com/office/drawing/2014/chart" uri="{C3380CC4-5D6E-409C-BE32-E72D297353CC}">
                  <c16:uniqueId val="{00000001-4F23-4D53-867A-2752BBA57A02}"/>
                </c:ext>
              </c:extLst>
            </c:dLbl>
            <c:dLbl>
              <c:idx val="1"/>
              <c:layout>
                <c:manualLayout>
                  <c:x val="0"/>
                  <c:y val="-2.15634063899843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23-4D53-867A-2752BBA57A0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Sheet1!$C$2:$C$4</c:f>
              <c:numCache>
                <c:formatCode>0%</c:formatCode>
                <c:ptCount val="2"/>
                <c:pt idx="0">
                  <c:v>6.7711256835263897E-2</c:v>
                </c:pt>
                <c:pt idx="1">
                  <c:v>0.12650755876098499</c:v>
                </c:pt>
              </c:numCache>
            </c:numRef>
          </c:val>
          <c:extLst>
            <c:ext xmlns:c16="http://schemas.microsoft.com/office/drawing/2014/chart" uri="{C3380CC4-5D6E-409C-BE32-E72D297353CC}">
              <c16:uniqueId val="{00000005-4F23-4D53-867A-2752BBA57A0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Sheet1!$D$2:$D$4</c:f>
              <c:numCache>
                <c:formatCode>0%</c:formatCode>
                <c:ptCount val="2"/>
                <c:pt idx="0">
                  <c:v>0.34094535664377301</c:v>
                </c:pt>
                <c:pt idx="1">
                  <c:v>0.392800779138958</c:v>
                </c:pt>
              </c:numCache>
            </c:numRef>
          </c:val>
          <c:extLst>
            <c:ext xmlns:c16="http://schemas.microsoft.com/office/drawing/2014/chart" uri="{C3380CC4-5D6E-409C-BE32-E72D297353CC}">
              <c16:uniqueId val="{00000006-4F23-4D53-867A-2752BBA57A0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Sheet1!$E$2:$E$4</c:f>
              <c:numCache>
                <c:formatCode>0%</c:formatCode>
                <c:ptCount val="2"/>
                <c:pt idx="0">
                  <c:v>0.37858403752439901</c:v>
                </c:pt>
                <c:pt idx="1">
                  <c:v>0.29679578640000898</c:v>
                </c:pt>
              </c:numCache>
            </c:numRef>
          </c:val>
          <c:extLst>
            <c:ext xmlns:c16="http://schemas.microsoft.com/office/drawing/2014/chart" uri="{C3380CC4-5D6E-409C-BE32-E72D297353CC}">
              <c16:uniqueId val="{00000007-4F23-4D53-867A-2752BBA57A0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Greater Manchester -
Mortgage holders</c:v>
                </c:pt>
                <c:pt idx="1">
                  <c:v>Greater Manchester -
Renters</c:v>
                </c:pt>
              </c:strCache>
            </c:strRef>
          </c:cat>
          <c:val>
            <c:numRef>
              <c:f>Sheet1!$F$2:$F$4</c:f>
              <c:numCache>
                <c:formatCode>0%</c:formatCode>
                <c:ptCount val="2"/>
                <c:pt idx="0">
                  <c:v>0.18818390689953299</c:v>
                </c:pt>
                <c:pt idx="1">
                  <c:v>0.142619420561029</c:v>
                </c:pt>
              </c:numCache>
            </c:numRef>
          </c:val>
          <c:extLst>
            <c:ext xmlns:c16="http://schemas.microsoft.com/office/drawing/2014/chart" uri="{C3380CC4-5D6E-409C-BE32-E72D297353CC}">
              <c16:uniqueId val="{00000008-4F23-4D53-867A-2752BBA57A0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legend>
      <c:legendPos val="r"/>
      <c:layout>
        <c:manualLayout>
          <c:xMode val="edge"/>
          <c:yMode val="edge"/>
          <c:x val="0"/>
          <c:y val="0.88501504556967503"/>
          <c:w val="1"/>
          <c:h val="9.2506164460025561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0"/>
          <c:order val="0"/>
          <c:tx>
            <c:strRef>
              <c:f>Sheet1!$B$1</c:f>
              <c:strCache>
                <c:ptCount val="1"/>
                <c:pt idx="0">
                  <c:v>Don't know / Prefer not to say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Sheet1!$B$2:$B$5</c:f>
              <c:numCache>
                <c:formatCode>0%</c:formatCode>
                <c:ptCount val="4"/>
                <c:pt idx="0">
                  <c:v>0.02</c:v>
                </c:pt>
                <c:pt idx="1">
                  <c:v>0.05</c:v>
                </c:pt>
                <c:pt idx="2">
                  <c:v>0.09</c:v>
                </c:pt>
                <c:pt idx="3">
                  <c:v>0.02</c:v>
                </c:pt>
              </c:numCache>
            </c:numRef>
          </c:val>
          <c:extLst>
            <c:ext xmlns:c16="http://schemas.microsoft.com/office/drawing/2014/chart" uri="{C3380CC4-5D6E-409C-BE32-E72D297353CC}">
              <c16:uniqueId val="{00000000-61AB-4764-8EBC-0A7F131E0E62}"/>
            </c:ext>
          </c:extLst>
        </c:ser>
        <c:ser>
          <c:idx val="1"/>
          <c:order val="1"/>
          <c:tx>
            <c:strRef>
              <c:f>Sheet1!$C$1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Sheet1!$C$2:$C$5</c:f>
              <c:numCache>
                <c:formatCode>0%</c:formatCode>
                <c:ptCount val="4"/>
                <c:pt idx="0">
                  <c:v>6.8575765969774896E-2</c:v>
                </c:pt>
                <c:pt idx="1">
                  <c:v>0.114031328534582</c:v>
                </c:pt>
                <c:pt idx="2">
                  <c:v>0.131581777324043</c:v>
                </c:pt>
                <c:pt idx="3">
                  <c:v>0.12950211627462899</c:v>
                </c:pt>
              </c:numCache>
            </c:numRef>
          </c:val>
          <c:extLst>
            <c:ext xmlns:c16="http://schemas.microsoft.com/office/drawing/2014/chart" uri="{C3380CC4-5D6E-409C-BE32-E72D297353CC}">
              <c16:uniqueId val="{00000005-61AB-4764-8EBC-0A7F131E0E62}"/>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Sheet1!$D$2:$D$5</c:f>
              <c:numCache>
                <c:formatCode>0%</c:formatCode>
                <c:ptCount val="4"/>
                <c:pt idx="0">
                  <c:v>0.33663678400714298</c:v>
                </c:pt>
                <c:pt idx="1">
                  <c:v>0.32084815130216698</c:v>
                </c:pt>
                <c:pt idx="2">
                  <c:v>0.42664034269664303</c:v>
                </c:pt>
                <c:pt idx="3">
                  <c:v>0.40822028390352599</c:v>
                </c:pt>
              </c:numCache>
            </c:numRef>
          </c:val>
          <c:extLst>
            <c:ext xmlns:c16="http://schemas.microsoft.com/office/drawing/2014/chart" uri="{C3380CC4-5D6E-409C-BE32-E72D297353CC}">
              <c16:uniqueId val="{00000006-61AB-4764-8EBC-0A7F131E0E62}"/>
            </c:ext>
          </c:extLst>
        </c:ser>
        <c:ser>
          <c:idx val="3"/>
          <c:order val="3"/>
          <c:tx>
            <c:strRef>
              <c:f>Sheet1!$E$1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Sheet1!$E$2:$E$5</c:f>
              <c:numCache>
                <c:formatCode>0%</c:formatCode>
                <c:ptCount val="4"/>
                <c:pt idx="0">
                  <c:v>0.379311678244591</c:v>
                </c:pt>
                <c:pt idx="1">
                  <c:v>0.30128981881195799</c:v>
                </c:pt>
                <c:pt idx="2">
                  <c:v>0.23083163145816801</c:v>
                </c:pt>
                <c:pt idx="3">
                  <c:v>0.32165733613736802</c:v>
                </c:pt>
              </c:numCache>
            </c:numRef>
          </c:val>
          <c:extLst>
            <c:ext xmlns:c16="http://schemas.microsoft.com/office/drawing/2014/chart" uri="{C3380CC4-5D6E-409C-BE32-E72D297353CC}">
              <c16:uniqueId val="{00000007-61AB-4764-8EBC-0A7F131E0E62}"/>
            </c:ext>
          </c:extLst>
        </c:ser>
        <c:ser>
          <c:idx val="4"/>
          <c:order val="4"/>
          <c:tx>
            <c:strRef>
              <c:f>Sheet1!$F$1</c:f>
              <c:strCache>
                <c:ptCount val="1"/>
                <c:pt idx="0">
                  <c:v>Very easy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bought on a mortgage</c:v>
                </c:pt>
                <c:pt idx="1">
                  <c:v>Rented (Local Authority / Council)</c:v>
                </c:pt>
                <c:pt idx="2">
                  <c:v>Rented (Housing Association / Trust)</c:v>
                </c:pt>
                <c:pt idx="3">
                  <c:v>Rented (Private)</c:v>
                </c:pt>
              </c:strCache>
            </c:strRef>
          </c:cat>
          <c:val>
            <c:numRef>
              <c:f>Sheet1!$F$2:$F$5</c:f>
              <c:numCache>
                <c:formatCode>0%</c:formatCode>
                <c:ptCount val="4"/>
                <c:pt idx="0">
                  <c:v>0.19058656066917801</c:v>
                </c:pt>
                <c:pt idx="1">
                  <c:v>0.21622293812759699</c:v>
                </c:pt>
                <c:pt idx="2">
                  <c:v>0.122635420983118</c:v>
                </c:pt>
                <c:pt idx="3">
                  <c:v>0.120928165851729</c:v>
                </c:pt>
              </c:numCache>
            </c:numRef>
          </c:val>
          <c:extLst>
            <c:ext xmlns:c16="http://schemas.microsoft.com/office/drawing/2014/chart" uri="{C3380CC4-5D6E-409C-BE32-E72D297353CC}">
              <c16:uniqueId val="{00000008-61AB-4764-8EBC-0A7F131E0E62}"/>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0"/>
          <c:y val="0.86633277344882487"/>
          <c:w val="0.99849510412745102"/>
          <c:h val="6.548496633935618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1-C18A-468C-AF42-C9AAD6F5B3C8}"/>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C18A-468C-AF42-C9AAD6F5B3C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Sheet1!$B$2:$B$5</c:f>
              <c:numCache>
                <c:formatCode>0%</c:formatCode>
                <c:ptCount val="2"/>
                <c:pt idx="0">
                  <c:v>0.131618615377258</c:v>
                </c:pt>
                <c:pt idx="1">
                  <c:v>7.0943887759346499E-2</c:v>
                </c:pt>
              </c:numCache>
            </c:numRef>
          </c:val>
          <c:extLst>
            <c:ext xmlns:c16="http://schemas.microsoft.com/office/drawing/2014/chart" uri="{C3380CC4-5D6E-409C-BE32-E72D297353CC}">
              <c16:uniqueId val="{0000000C-C18A-468C-AF42-C9AAD6F5B3C8}"/>
            </c:ext>
          </c:extLst>
        </c:ser>
        <c:ser>
          <c:idx val="1"/>
          <c:order val="1"/>
          <c:tx>
            <c:strRef>
              <c:f>Sheet1!$C$1</c:f>
              <c:strCache>
                <c:ptCount val="1"/>
                <c:pt idx="0">
                  <c:v>No</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Sheet1!$C$2:$C$5</c:f>
              <c:numCache>
                <c:formatCode>0%</c:formatCode>
                <c:ptCount val="2"/>
                <c:pt idx="0">
                  <c:v>0.83346273038382201</c:v>
                </c:pt>
                <c:pt idx="1">
                  <c:v>0.91321560927818801</c:v>
                </c:pt>
              </c:numCache>
            </c:numRef>
          </c:val>
          <c:extLst>
            <c:ext xmlns:c16="http://schemas.microsoft.com/office/drawing/2014/chart" uri="{C3380CC4-5D6E-409C-BE32-E72D297353CC}">
              <c16:uniqueId val="{0000000D-C18A-468C-AF42-C9AAD6F5B3C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Renters </c:v>
                </c:pt>
                <c:pt idx="1">
                  <c:v>Owners </c:v>
                </c:pt>
              </c:strCache>
            </c:strRef>
          </c:cat>
          <c:val>
            <c:numRef>
              <c:f>Sheet1!$D$2:$D$5</c:f>
              <c:numCache>
                <c:formatCode>0%</c:formatCode>
                <c:ptCount val="2"/>
                <c:pt idx="0">
                  <c:v>0.04</c:v>
                </c:pt>
                <c:pt idx="1">
                  <c:v>1.5126788865292401E-2</c:v>
                </c:pt>
              </c:numCache>
            </c:numRef>
          </c:val>
          <c:extLst>
            <c:ext xmlns:c16="http://schemas.microsoft.com/office/drawing/2014/chart" uri="{C3380CC4-5D6E-409C-BE32-E72D297353CC}">
              <c16:uniqueId val="{0000000E-C18A-468C-AF42-C9AAD6F5B3C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9769830297106"/>
          <c:y val="2.1226254798548092E-2"/>
          <c:w val="0.7186450795524435"/>
          <c:h val="0.84350130355875708"/>
        </c:manualLayout>
      </c:layout>
      <c:barChart>
        <c:barDir val="bar"/>
        <c:grouping val="percentStacked"/>
        <c:varyColors val="0"/>
        <c:ser>
          <c:idx val="0"/>
          <c:order val="0"/>
          <c:tx>
            <c:strRef>
              <c:f>Sheet1!$B$1</c:f>
              <c:strCache>
                <c:ptCount val="1"/>
                <c:pt idx="0">
                  <c:v>Yes</c:v>
                </c:pt>
              </c:strCache>
            </c:strRef>
          </c:tx>
          <c:spPr>
            <a:solidFill>
              <a:schemeClr val="accent5"/>
            </a:solidFill>
            <a:ln w="19050">
              <a:solidFill>
                <a:schemeClr val="lt1"/>
              </a:solidFill>
            </a:ln>
            <a:effectLst/>
          </c:spPr>
          <c:invertIfNegative val="0"/>
          <c:dPt>
            <c:idx val="0"/>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3-0CF1-402C-8E44-25FC06CC1AE8}"/>
              </c:ext>
            </c:extLst>
          </c:dPt>
          <c:dPt>
            <c:idx val="1"/>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5-0CF1-402C-8E44-25FC06CC1AE8}"/>
              </c:ext>
            </c:extLst>
          </c:dPt>
          <c:dLbls>
            <c:dLbl>
              <c:idx val="1"/>
              <c:layout>
                <c:manualLayout>
                  <c:x val="1.3552839533312773E-2"/>
                  <c:y val="-3.105457927891755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F1-402C-8E44-25FC06CC1AE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Being bought on a mortgage</c:v>
                </c:pt>
                <c:pt idx="1">
                  <c:v>Rented (Local Authority / Council)</c:v>
                </c:pt>
                <c:pt idx="2">
                  <c:v>Rented (Housing Association / Trust)</c:v>
                </c:pt>
                <c:pt idx="3">
                  <c:v>Rented (Private)</c:v>
                </c:pt>
              </c:strCache>
              <c:extLst/>
            </c:strRef>
          </c:cat>
          <c:val>
            <c:numRef>
              <c:f>Sheet1!$B$2:$B$7</c:f>
              <c:numCache>
                <c:formatCode>0%</c:formatCode>
                <c:ptCount val="4"/>
                <c:pt idx="0">
                  <c:v>6.8622409930396505E-2</c:v>
                </c:pt>
                <c:pt idx="1">
                  <c:v>0.12271064022681399</c:v>
                </c:pt>
                <c:pt idx="2">
                  <c:v>0.18352256704724401</c:v>
                </c:pt>
                <c:pt idx="3">
                  <c:v>0.112150673956311</c:v>
                </c:pt>
              </c:numCache>
              <c:extLst/>
            </c:numRef>
          </c:val>
          <c:extLst>
            <c:ext xmlns:c16="http://schemas.microsoft.com/office/drawing/2014/chart" uri="{C3380CC4-5D6E-409C-BE32-E72D297353CC}">
              <c16:uniqueId val="{00000006-0CF1-402C-8E44-25FC06CC1AE8}"/>
            </c:ext>
          </c:extLst>
        </c:ser>
        <c:ser>
          <c:idx val="1"/>
          <c:order val="1"/>
          <c:tx>
            <c:strRef>
              <c:f>Sheet1!$C$1</c:f>
              <c:strCache>
                <c:ptCount val="1"/>
                <c:pt idx="0">
                  <c:v>No</c:v>
                </c:pt>
              </c:strCache>
            </c:strRef>
          </c:tx>
          <c:spPr>
            <a:solidFill>
              <a:srgbClr val="7030A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Being bought on a mortgage</c:v>
                </c:pt>
                <c:pt idx="1">
                  <c:v>Rented (Local Authority / Council)</c:v>
                </c:pt>
                <c:pt idx="2">
                  <c:v>Rented (Housing Association / Trust)</c:v>
                </c:pt>
                <c:pt idx="3">
                  <c:v>Rented (Private)</c:v>
                </c:pt>
              </c:strCache>
              <c:extLst/>
            </c:strRef>
          </c:cat>
          <c:val>
            <c:numRef>
              <c:f>Sheet1!$C$2:$C$7</c:f>
              <c:numCache>
                <c:formatCode>0%</c:formatCode>
                <c:ptCount val="4"/>
                <c:pt idx="0">
                  <c:v>0.91783945475227702</c:v>
                </c:pt>
                <c:pt idx="1">
                  <c:v>0.82614804236290496</c:v>
                </c:pt>
                <c:pt idx="2">
                  <c:v>0.77482184217034</c:v>
                </c:pt>
                <c:pt idx="3">
                  <c:v>0.86354420324805703</c:v>
                </c:pt>
              </c:numCache>
              <c:extLst/>
            </c:numRef>
          </c:val>
          <c:extLst>
            <c:ext xmlns:c16="http://schemas.microsoft.com/office/drawing/2014/chart" uri="{C3380CC4-5D6E-409C-BE32-E72D297353CC}">
              <c16:uniqueId val="{00000007-0CF1-402C-8E44-25FC06CC1AE8}"/>
            </c:ext>
          </c:extLst>
        </c:ser>
        <c:ser>
          <c:idx val="2"/>
          <c:order val="2"/>
          <c:tx>
            <c:strRef>
              <c:f>Sheet1!$D$1</c:f>
              <c:strCache>
                <c:ptCount val="1"/>
                <c:pt idx="0">
                  <c:v>Don't know</c:v>
                </c:pt>
              </c:strCache>
            </c:strRef>
          </c:tx>
          <c:spPr>
            <a:solidFill>
              <a:schemeClr val="bg1">
                <a:lumMod val="5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Being bought on a mortgage</c:v>
                </c:pt>
                <c:pt idx="1">
                  <c:v>Rented (Local Authority / Council)</c:v>
                </c:pt>
                <c:pt idx="2">
                  <c:v>Rented (Housing Association / Trust)</c:v>
                </c:pt>
                <c:pt idx="3">
                  <c:v>Rented (Private)</c:v>
                </c:pt>
              </c:strCache>
              <c:extLst/>
            </c:strRef>
          </c:cat>
          <c:val>
            <c:numRef>
              <c:f>Sheet1!$D$2:$D$7</c:f>
              <c:numCache>
                <c:formatCode>0%</c:formatCode>
                <c:ptCount val="4"/>
                <c:pt idx="0">
                  <c:v>0.01</c:v>
                </c:pt>
                <c:pt idx="1">
                  <c:v>0.05</c:v>
                </c:pt>
                <c:pt idx="2">
                  <c:v>0.04</c:v>
                </c:pt>
                <c:pt idx="3">
                  <c:v>0.02</c:v>
                </c:pt>
              </c:numCache>
              <c:extLst/>
            </c:numRef>
          </c:val>
          <c:extLst>
            <c:ext xmlns:c16="http://schemas.microsoft.com/office/drawing/2014/chart" uri="{C3380CC4-5D6E-409C-BE32-E72D297353CC}">
              <c16:uniqueId val="{00000008-0CF1-402C-8E44-25FC06CC1AE8}"/>
            </c:ext>
          </c:extLst>
        </c:ser>
        <c:dLbls>
          <c:dLblPos val="ctr"/>
          <c:showLegendKey val="0"/>
          <c:showVal val="1"/>
          <c:showCatName val="0"/>
          <c:showSerName val="0"/>
          <c:showPercent val="0"/>
          <c:showBubbleSize val="0"/>
        </c:dLbls>
        <c:gapWidth val="50"/>
        <c:overlap val="100"/>
        <c:axId val="666918216"/>
        <c:axId val="666920184"/>
      </c:barChart>
      <c:valAx>
        <c:axId val="666920184"/>
        <c:scaling>
          <c:orientation val="minMax"/>
        </c:scaling>
        <c:delete val="1"/>
        <c:axPos val="t"/>
        <c:numFmt formatCode="0%" sourceLinked="1"/>
        <c:majorTickMark val="out"/>
        <c:minorTickMark val="none"/>
        <c:tickLblPos val="nextTo"/>
        <c:crossAx val="666918216"/>
        <c:crosses val="autoZero"/>
        <c:crossBetween val="between"/>
      </c:valAx>
      <c:catAx>
        <c:axId val="6669182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6920184"/>
        <c:crosses val="autoZero"/>
        <c:auto val="1"/>
        <c:lblAlgn val="ctr"/>
        <c:lblOffset val="100"/>
        <c:noMultiLvlLbl val="0"/>
      </c:catAx>
      <c:spPr>
        <a:noFill/>
        <a:ln>
          <a:noFill/>
        </a:ln>
        <a:effectLst/>
      </c:spPr>
    </c:plotArea>
    <c:legend>
      <c:legendPos val="r"/>
      <c:layout>
        <c:manualLayout>
          <c:xMode val="edge"/>
          <c:yMode val="edge"/>
          <c:x val="2.7858784038294697E-3"/>
          <c:y val="0.85763284880038848"/>
          <c:w val="0.99721404679353376"/>
          <c:h val="0.142367151199611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Sheet1!$B$2:$B$4</c:f>
              <c:numCache>
                <c:formatCode>0%</c:formatCode>
                <c:ptCount val="3"/>
                <c:pt idx="0">
                  <c:v>0.166541472403896</c:v>
                </c:pt>
                <c:pt idx="1">
                  <c:v>0.17</c:v>
                </c:pt>
                <c:pt idx="2">
                  <c:v>0.17</c:v>
                </c:pt>
              </c:numCache>
            </c:numRef>
          </c:val>
          <c:extLst>
            <c:ext xmlns:c16="http://schemas.microsoft.com/office/drawing/2014/chart" uri="{C3380CC4-5D6E-409C-BE32-E72D297353CC}">
              <c16:uniqueId val="{00000000-BB77-43EB-8857-C1B205D3BC83}"/>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Sheet1!$C$2:$C$4</c:f>
              <c:numCache>
                <c:formatCode>0%</c:formatCode>
                <c:ptCount val="3"/>
                <c:pt idx="0">
                  <c:v>0.215785689720633</c:v>
                </c:pt>
                <c:pt idx="1">
                  <c:v>0.24</c:v>
                </c:pt>
                <c:pt idx="2">
                  <c:v>0.23</c:v>
                </c:pt>
              </c:numCache>
            </c:numRef>
          </c:val>
          <c:extLst>
            <c:ext xmlns:c16="http://schemas.microsoft.com/office/drawing/2014/chart" uri="{C3380CC4-5D6E-409C-BE32-E72D297353CC}">
              <c16:uniqueId val="{00000001-BB77-43EB-8857-C1B205D3BC83}"/>
            </c:ext>
          </c:extLst>
        </c:ser>
        <c:ser>
          <c:idx val="2"/>
          <c:order val="2"/>
          <c:tx>
            <c:strRef>
              <c:f>Sheet1!$D$1</c:f>
              <c:strCache>
                <c:ptCount val="1"/>
                <c:pt idx="0">
                  <c:v>Quite happy (7-8)</c:v>
                </c:pt>
              </c:strCache>
            </c:strRef>
          </c:tx>
          <c:spPr>
            <a:solidFill>
              <a:srgbClr val="6DD5CE"/>
            </a:solidFill>
            <a:ln>
              <a:noFill/>
            </a:ln>
            <a:effectLst/>
          </c:spPr>
          <c:invertIfNegative val="0"/>
          <c:dPt>
            <c:idx val="1"/>
            <c:invertIfNegative val="0"/>
            <c:bubble3D val="0"/>
            <c:spPr>
              <a:solidFill>
                <a:srgbClr val="6DD5CE"/>
              </a:solidFill>
              <a:ln>
                <a:noFill/>
              </a:ln>
              <a:effectLst/>
            </c:spPr>
            <c:extLst>
              <c:ext xmlns:c16="http://schemas.microsoft.com/office/drawing/2014/chart" uri="{C3380CC4-5D6E-409C-BE32-E72D297353CC}">
                <c16:uniqueId val="{00000008-E5D0-4262-A7B8-7BFEC952E499}"/>
              </c:ext>
            </c:extLst>
          </c:dPt>
          <c:dPt>
            <c:idx val="2"/>
            <c:invertIfNegative val="0"/>
            <c:bubble3D val="0"/>
            <c:spPr>
              <a:solidFill>
                <a:srgbClr val="6DD5CE"/>
              </a:solidFill>
              <a:ln>
                <a:noFill/>
              </a:ln>
              <a:effectLst/>
            </c:spPr>
            <c:extLst>
              <c:ext xmlns:c16="http://schemas.microsoft.com/office/drawing/2014/chart" uri="{C3380CC4-5D6E-409C-BE32-E72D297353CC}">
                <c16:uniqueId val="{00000007-BB77-43EB-8857-C1B205D3BC83}"/>
              </c:ext>
            </c:extLst>
          </c:dPt>
          <c:dPt>
            <c:idx val="3"/>
            <c:invertIfNegative val="0"/>
            <c:bubble3D val="0"/>
            <c:spPr>
              <a:solidFill>
                <a:srgbClr val="6DD5CE"/>
              </a:solidFill>
              <a:ln>
                <a:noFill/>
              </a:ln>
              <a:effectLst/>
            </c:spPr>
            <c:extLst>
              <c:ext xmlns:c16="http://schemas.microsoft.com/office/drawing/2014/chart" uri="{C3380CC4-5D6E-409C-BE32-E72D297353CC}">
                <c16:uniqueId val="{00000009-BB77-43EB-8857-C1B205D3BC83}"/>
              </c:ext>
            </c:extLst>
          </c:dPt>
          <c:dPt>
            <c:idx val="4"/>
            <c:invertIfNegative val="0"/>
            <c:bubble3D val="0"/>
            <c:spPr>
              <a:solidFill>
                <a:srgbClr val="6DD5CE"/>
              </a:solidFill>
              <a:ln>
                <a:noFill/>
              </a:ln>
              <a:effectLst/>
            </c:spPr>
            <c:extLst>
              <c:ext xmlns:c16="http://schemas.microsoft.com/office/drawing/2014/chart" uri="{C3380CC4-5D6E-409C-BE32-E72D297353CC}">
                <c16:uniqueId val="{0000000B-BB77-43EB-8857-C1B205D3BC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Sheet1!$D$2:$D$4</c:f>
              <c:numCache>
                <c:formatCode>0%</c:formatCode>
                <c:ptCount val="3"/>
                <c:pt idx="0">
                  <c:v>0.38877448495151401</c:v>
                </c:pt>
                <c:pt idx="1">
                  <c:v>0.38</c:v>
                </c:pt>
                <c:pt idx="2">
                  <c:v>0.35</c:v>
                </c:pt>
              </c:numCache>
            </c:numRef>
          </c:val>
          <c:extLst>
            <c:ext xmlns:c16="http://schemas.microsoft.com/office/drawing/2014/chart" uri="{C3380CC4-5D6E-409C-BE32-E72D297353CC}">
              <c16:uniqueId val="{0000000C-BB77-43EB-8857-C1B205D3BC83}"/>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'23 (S6)</c:v>
                </c:pt>
                <c:pt idx="1">
                  <c:v>May '23 (S7)</c:v>
                </c:pt>
                <c:pt idx="2">
                  <c:v>July '23 (S8)</c:v>
                </c:pt>
              </c:strCache>
            </c:strRef>
          </c:cat>
          <c:val>
            <c:numRef>
              <c:f>Sheet1!$E$2:$E$4</c:f>
              <c:numCache>
                <c:formatCode>0%</c:formatCode>
                <c:ptCount val="3"/>
                <c:pt idx="0">
                  <c:v>0.22889835292396099</c:v>
                </c:pt>
                <c:pt idx="1">
                  <c:v>0.21</c:v>
                </c:pt>
                <c:pt idx="2">
                  <c:v>0.24</c:v>
                </c:pt>
              </c:numCache>
            </c:numRef>
          </c:val>
          <c:extLst>
            <c:ext xmlns:c16="http://schemas.microsoft.com/office/drawing/2014/chart" uri="{C3380CC4-5D6E-409C-BE32-E72D297353CC}">
              <c16:uniqueId val="{0000000D-BB77-43EB-8857-C1B205D3BC83}"/>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52299438104318E-2"/>
          <c:y val="0"/>
          <c:w val="0.9673717275030449"/>
          <c:h val="0.76457271500179691"/>
        </c:manualLayout>
      </c:layout>
      <c:barChart>
        <c:barDir val="col"/>
        <c:grouping val="stacked"/>
        <c:varyColors val="0"/>
        <c:ser>
          <c:idx val="0"/>
          <c:order val="0"/>
          <c:tx>
            <c:strRef>
              <c:f>Sheet1!$B$1</c:f>
              <c:strCache>
                <c:ptCount val="1"/>
                <c:pt idx="0">
                  <c:v>Don't know / Prefer not to say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Parents</c:v>
                </c:pt>
                <c:pt idx="1">
                  <c:v>Parents of children in early years</c:v>
                </c:pt>
                <c:pt idx="2">
                  <c:v>Parents of children in primary school</c:v>
                </c:pt>
                <c:pt idx="3">
                  <c:v>Parents of children in secondary school</c:v>
                </c:pt>
              </c:strCache>
              <c:extLst/>
            </c:strRef>
          </c:cat>
          <c:val>
            <c:numRef>
              <c:f>Sheet1!$B$2:$B$5</c:f>
              <c:numCache>
                <c:formatCode>0%</c:formatCode>
                <c:ptCount val="4"/>
                <c:pt idx="0">
                  <c:v>0.02</c:v>
                </c:pt>
                <c:pt idx="1">
                  <c:v>0.03</c:v>
                </c:pt>
                <c:pt idx="2">
                  <c:v>0.02</c:v>
                </c:pt>
                <c:pt idx="3">
                  <c:v>0.01</c:v>
                </c:pt>
              </c:numCache>
              <c:extLst/>
            </c:numRef>
          </c:val>
          <c:extLst>
            <c:ext xmlns:c16="http://schemas.microsoft.com/office/drawing/2014/chart" uri="{C3380CC4-5D6E-409C-BE32-E72D297353CC}">
              <c16:uniqueId val="{00000000-9ABB-4B92-8256-B84BB22E381D}"/>
            </c:ext>
          </c:extLst>
        </c:ser>
        <c:ser>
          <c:idx val="1"/>
          <c:order val="1"/>
          <c:tx>
            <c:strRef>
              <c:f>Sheet1!$C$1</c:f>
              <c:strCache>
                <c:ptCount val="1"/>
                <c:pt idx="0">
                  <c:v>Not at all worried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Parents</c:v>
                </c:pt>
                <c:pt idx="1">
                  <c:v>Parents of children in early years</c:v>
                </c:pt>
                <c:pt idx="2">
                  <c:v>Parents of children in primary school</c:v>
                </c:pt>
                <c:pt idx="3">
                  <c:v>Parents of children in secondary school</c:v>
                </c:pt>
              </c:strCache>
              <c:extLst/>
            </c:strRef>
          </c:cat>
          <c:val>
            <c:numRef>
              <c:f>Sheet1!$C$2:$C$5</c:f>
              <c:numCache>
                <c:formatCode>0%</c:formatCode>
                <c:ptCount val="4"/>
                <c:pt idx="0">
                  <c:v>0.29329705491066899</c:v>
                </c:pt>
                <c:pt idx="1">
                  <c:v>0.23253481924759301</c:v>
                </c:pt>
                <c:pt idx="2">
                  <c:v>0.28826756643214702</c:v>
                </c:pt>
                <c:pt idx="3">
                  <c:v>0.25458847100036303</c:v>
                </c:pt>
              </c:numCache>
              <c:extLst/>
            </c:numRef>
          </c:val>
          <c:extLst>
            <c:ext xmlns:c16="http://schemas.microsoft.com/office/drawing/2014/chart" uri="{C3380CC4-5D6E-409C-BE32-E72D297353CC}">
              <c16:uniqueId val="{00000001-9ABB-4B92-8256-B84BB22E381D}"/>
            </c:ext>
          </c:extLst>
        </c:ser>
        <c:ser>
          <c:idx val="2"/>
          <c:order val="2"/>
          <c:tx>
            <c:strRef>
              <c:f>Sheet1!$D$1</c:f>
              <c:strCache>
                <c:ptCount val="1"/>
                <c:pt idx="0">
                  <c:v>Not that worried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Parents</c:v>
                </c:pt>
                <c:pt idx="1">
                  <c:v>Parents of children in early years</c:v>
                </c:pt>
                <c:pt idx="2">
                  <c:v>Parents of children in primary school</c:v>
                </c:pt>
                <c:pt idx="3">
                  <c:v>Parents of children in secondary school</c:v>
                </c:pt>
              </c:strCache>
              <c:extLst/>
            </c:strRef>
          </c:cat>
          <c:val>
            <c:numRef>
              <c:f>Sheet1!$D$2:$D$5</c:f>
              <c:numCache>
                <c:formatCode>0%</c:formatCode>
                <c:ptCount val="4"/>
                <c:pt idx="0">
                  <c:v>0.19111892577084899</c:v>
                </c:pt>
                <c:pt idx="1">
                  <c:v>0.13753470202465701</c:v>
                </c:pt>
                <c:pt idx="2">
                  <c:v>0.19529944407303701</c:v>
                </c:pt>
                <c:pt idx="3">
                  <c:v>0.199431545935504</c:v>
                </c:pt>
              </c:numCache>
              <c:extLst/>
            </c:numRef>
          </c:val>
          <c:extLst>
            <c:ext xmlns:c16="http://schemas.microsoft.com/office/drawing/2014/chart" uri="{C3380CC4-5D6E-409C-BE32-E72D297353CC}">
              <c16:uniqueId val="{00000002-9ABB-4B92-8256-B84BB22E381D}"/>
            </c:ext>
          </c:extLst>
        </c:ser>
        <c:ser>
          <c:idx val="3"/>
          <c:order val="3"/>
          <c:tx>
            <c:strRef>
              <c:f>Sheet1!$E$1</c:f>
              <c:strCache>
                <c:ptCount val="1"/>
                <c:pt idx="0">
                  <c:v>Neither worried nor not worried</c:v>
                </c:pt>
              </c:strCache>
            </c:strRef>
          </c:tx>
          <c:spPr>
            <a:solidFill>
              <a:srgbClr val="FFCC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Parents</c:v>
                </c:pt>
                <c:pt idx="1">
                  <c:v>Parents of children in early years</c:v>
                </c:pt>
                <c:pt idx="2">
                  <c:v>Parents of children in primary school</c:v>
                </c:pt>
                <c:pt idx="3">
                  <c:v>Parents of children in secondary school</c:v>
                </c:pt>
              </c:strCache>
              <c:extLst/>
            </c:strRef>
          </c:cat>
          <c:val>
            <c:numRef>
              <c:f>Sheet1!$E$2:$E$5</c:f>
              <c:numCache>
                <c:formatCode>0%</c:formatCode>
                <c:ptCount val="4"/>
                <c:pt idx="0">
                  <c:v>0.12055276186757501</c:v>
                </c:pt>
                <c:pt idx="1">
                  <c:v>8.1871648829850693E-2</c:v>
                </c:pt>
                <c:pt idx="2">
                  <c:v>0.10700973285531901</c:v>
                </c:pt>
                <c:pt idx="3">
                  <c:v>0.14100832348578801</c:v>
                </c:pt>
              </c:numCache>
              <c:extLst/>
            </c:numRef>
          </c:val>
          <c:extLst>
            <c:ext xmlns:c16="http://schemas.microsoft.com/office/drawing/2014/chart" uri="{C3380CC4-5D6E-409C-BE32-E72D297353CC}">
              <c16:uniqueId val="{00000003-9ABB-4B92-8256-B84BB22E381D}"/>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Parents</c:v>
                </c:pt>
                <c:pt idx="1">
                  <c:v>Parents of children in early years</c:v>
                </c:pt>
                <c:pt idx="2">
                  <c:v>Parents of children in primary school</c:v>
                </c:pt>
                <c:pt idx="3">
                  <c:v>Parents of children in secondary school</c:v>
                </c:pt>
              </c:strCache>
              <c:extLst/>
            </c:strRef>
          </c:cat>
          <c:val>
            <c:numRef>
              <c:f>Sheet1!$F$2:$F$5</c:f>
              <c:numCache>
                <c:formatCode>0%</c:formatCode>
                <c:ptCount val="4"/>
                <c:pt idx="0">
                  <c:v>0.249641904145712</c:v>
                </c:pt>
                <c:pt idx="1">
                  <c:v>0.433354097340718</c:v>
                </c:pt>
                <c:pt idx="2">
                  <c:v>0.19941767654915399</c:v>
                </c:pt>
                <c:pt idx="3">
                  <c:v>0.24417824652799</c:v>
                </c:pt>
              </c:numCache>
              <c:extLst/>
            </c:numRef>
          </c:val>
          <c:extLst>
            <c:ext xmlns:c16="http://schemas.microsoft.com/office/drawing/2014/chart" uri="{C3380CC4-5D6E-409C-BE32-E72D297353CC}">
              <c16:uniqueId val="{00000004-9ABB-4B92-8256-B84BB22E381D}"/>
            </c:ext>
          </c:extLst>
        </c:ser>
        <c:ser>
          <c:idx val="5"/>
          <c:order val="5"/>
          <c:tx>
            <c:strRef>
              <c:f>Sheet1!$G$1</c:f>
              <c:strCache>
                <c:ptCount val="1"/>
                <c:pt idx="0">
                  <c:v>Very worried</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Parents</c:v>
                </c:pt>
                <c:pt idx="1">
                  <c:v>Parents of children in early years</c:v>
                </c:pt>
                <c:pt idx="2">
                  <c:v>Parents of children in primary school</c:v>
                </c:pt>
                <c:pt idx="3">
                  <c:v>Parents of children in secondary school</c:v>
                </c:pt>
              </c:strCache>
              <c:extLst/>
            </c:strRef>
          </c:cat>
          <c:val>
            <c:numRef>
              <c:f>Sheet1!$G$2:$G$5</c:f>
              <c:numCache>
                <c:formatCode>0%</c:formatCode>
                <c:ptCount val="4"/>
                <c:pt idx="0">
                  <c:v>0.122800235444087</c:v>
                </c:pt>
                <c:pt idx="1">
                  <c:v>8.3279689289841197E-2</c:v>
                </c:pt>
                <c:pt idx="2">
                  <c:v>0.18790217567527001</c:v>
                </c:pt>
                <c:pt idx="3">
                  <c:v>0.15170751778830699</c:v>
                </c:pt>
              </c:numCache>
              <c:extLst/>
            </c:numRef>
          </c:val>
          <c:extLst>
            <c:ext xmlns:c16="http://schemas.microsoft.com/office/drawing/2014/chart" uri="{C3380CC4-5D6E-409C-BE32-E72D297353CC}">
              <c16:uniqueId val="{00000000-675C-4446-8DAD-587112C1508A}"/>
            </c:ext>
          </c:extLst>
        </c:ser>
        <c:dLbls>
          <c:dLblPos val="inEnd"/>
          <c:showLegendKey val="0"/>
          <c:showVal val="1"/>
          <c:showCatName val="0"/>
          <c:showSerName val="0"/>
          <c:showPercent val="0"/>
          <c:showBubbleSize val="0"/>
        </c:dLbls>
        <c:gapWidth val="85"/>
        <c:overlap val="100"/>
        <c:axId val="1053779983"/>
        <c:axId val="1053790799"/>
      </c:barChart>
      <c:catAx>
        <c:axId val="1053779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53790799"/>
        <c:crosses val="autoZero"/>
        <c:auto val="1"/>
        <c:lblAlgn val="ctr"/>
        <c:lblOffset val="100"/>
        <c:noMultiLvlLbl val="0"/>
      </c:catAx>
      <c:valAx>
        <c:axId val="1053790799"/>
        <c:scaling>
          <c:orientation val="minMax"/>
          <c:max val="1"/>
        </c:scaling>
        <c:delete val="1"/>
        <c:axPos val="l"/>
        <c:numFmt formatCode="0%" sourceLinked="1"/>
        <c:majorTickMark val="out"/>
        <c:minorTickMark val="none"/>
        <c:tickLblPos val="nextTo"/>
        <c:crossAx val="1053779983"/>
        <c:crosses val="autoZero"/>
        <c:crossBetween val="between"/>
      </c:valAx>
      <c:spPr>
        <a:noFill/>
        <a:ln>
          <a:noFill/>
        </a:ln>
        <a:effectLst/>
      </c:spPr>
    </c:plotArea>
    <c:legend>
      <c:legendPos val="l"/>
      <c:layout>
        <c:manualLayout>
          <c:xMode val="edge"/>
          <c:yMode val="edge"/>
          <c:x val="0"/>
          <c:y val="0.82219435048167844"/>
          <c:w val="0.99702403269215489"/>
          <c:h val="0.141103576429177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382599423495494"/>
          <c:y val="1.3315408905722921E-2"/>
          <c:w val="0.43617400576504506"/>
          <c:h val="0.97336918218855417"/>
        </c:manualLayout>
      </c:layout>
      <c:barChart>
        <c:barDir val="bar"/>
        <c:grouping val="clustered"/>
        <c:varyColors val="0"/>
        <c:ser>
          <c:idx val="0"/>
          <c:order val="0"/>
          <c:tx>
            <c:strRef>
              <c:f>Sheet1!$B$1</c:f>
              <c:strCache>
                <c:ptCount val="1"/>
                <c:pt idx="0">
                  <c:v>Series 1</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 foodbank</c:v>
                </c:pt>
                <c:pt idx="1">
                  <c:v>A food pantry / Community food provider</c:v>
                </c:pt>
                <c:pt idx="2">
                  <c:v>Healthy start vouchers</c:v>
                </c:pt>
                <c:pt idx="3">
                  <c:v>Free holiday club provision that's available to school-aged children who receive free school meals</c:v>
                </c:pt>
                <c:pt idx="4">
                  <c:v>Household Support Fund</c:v>
                </c:pt>
                <c:pt idx="5">
                  <c:v>Supermarket community food schemes</c:v>
                </c:pt>
                <c:pt idx="6">
                  <c:v>Don't know / Unsure</c:v>
                </c:pt>
                <c:pt idx="7">
                  <c:v>Prefer not to say</c:v>
                </c:pt>
              </c:strCache>
            </c:strRef>
          </c:cat>
          <c:val>
            <c:numRef>
              <c:f>Sheet1!$B$2:$B$9</c:f>
              <c:numCache>
                <c:formatCode>0%</c:formatCode>
                <c:ptCount val="8"/>
                <c:pt idx="0">
                  <c:v>0.16005797116731199</c:v>
                </c:pt>
                <c:pt idx="1">
                  <c:v>0.13534904929179001</c:v>
                </c:pt>
                <c:pt idx="2">
                  <c:v>0.122177726149251</c:v>
                </c:pt>
                <c:pt idx="3">
                  <c:v>0.116732918559615</c:v>
                </c:pt>
                <c:pt idx="4">
                  <c:v>0.11036087664699901</c:v>
                </c:pt>
                <c:pt idx="5">
                  <c:v>9.8318494069670706E-2</c:v>
                </c:pt>
                <c:pt idx="6">
                  <c:v>0.54</c:v>
                </c:pt>
                <c:pt idx="7">
                  <c:v>7.3559583252490401E-2</c:v>
                </c:pt>
              </c:numCache>
            </c:numRef>
          </c:val>
          <c:extLst>
            <c:ext xmlns:c16="http://schemas.microsoft.com/office/drawing/2014/chart" uri="{C3380CC4-5D6E-409C-BE32-E72D297353CC}">
              <c16:uniqueId val="{00000000-C331-46CD-91B0-84C6E0F439FA}"/>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max val="0.65000000000000013"/>
          <c:min val="0"/>
        </c:scaling>
        <c:delete val="1"/>
        <c:axPos val="t"/>
        <c:numFmt formatCode="0%" sourceLinked="1"/>
        <c:majorTickMark val="out"/>
        <c:minorTickMark val="none"/>
        <c:tickLblPos val="nextTo"/>
        <c:crossAx val="525551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83877965467008"/>
          <c:y val="8.102677514127532E-2"/>
          <c:w val="0.41280137140559481"/>
          <c:h val="0.85652111437638845"/>
        </c:manualLayout>
      </c:layout>
      <c:doughnutChart>
        <c:varyColors val="1"/>
        <c:ser>
          <c:idx val="0"/>
          <c:order val="0"/>
          <c:tx>
            <c:strRef>
              <c:f>Sheet1!$B$1</c:f>
              <c:strCache>
                <c:ptCount val="1"/>
                <c:pt idx="0">
                  <c:v>Greater Manchester</c:v>
                </c:pt>
              </c:strCache>
            </c:strRef>
          </c:tx>
          <c:spPr>
            <a:solidFill>
              <a:srgbClr val="A5A5A5"/>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79C4-4474-8E22-01B343FA7750}"/>
              </c:ext>
            </c:extLst>
          </c:dPt>
          <c:dPt>
            <c:idx val="1"/>
            <c:bubble3D val="0"/>
            <c:spPr>
              <a:solidFill>
                <a:srgbClr val="A5A5A5"/>
              </a:solidFill>
              <a:ln w="19050">
                <a:solidFill>
                  <a:schemeClr val="lt1"/>
                </a:solidFill>
              </a:ln>
              <a:effectLst/>
            </c:spPr>
            <c:extLst>
              <c:ext xmlns:c16="http://schemas.microsoft.com/office/drawing/2014/chart" uri="{C3380CC4-5D6E-409C-BE32-E72D297353CC}">
                <c16:uniqueId val="{00000003-79C4-4474-8E22-01B343FA7750}"/>
              </c:ext>
            </c:extLst>
          </c:dPt>
          <c:dPt>
            <c:idx val="2"/>
            <c:bubble3D val="0"/>
            <c:spPr>
              <a:solidFill>
                <a:srgbClr val="7030A0"/>
              </a:solidFill>
              <a:ln w="19050">
                <a:solidFill>
                  <a:schemeClr val="lt1"/>
                </a:solidFill>
              </a:ln>
              <a:effectLst/>
            </c:spPr>
            <c:extLst>
              <c:ext xmlns:c16="http://schemas.microsoft.com/office/drawing/2014/chart" uri="{C3380CC4-5D6E-409C-BE32-E72D297353CC}">
                <c16:uniqueId val="{00000005-79C4-4474-8E22-01B343FA7750}"/>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9C4-4474-8E22-01B343FA7750}"/>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9C4-4474-8E22-01B343FA77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All of the time</c:v>
                </c:pt>
                <c:pt idx="1">
                  <c:v>Some of the time</c:v>
                </c:pt>
                <c:pt idx="2">
                  <c:v>Not at all </c:v>
                </c:pt>
              </c:strCache>
            </c:strRef>
          </c:cat>
          <c:val>
            <c:numRef>
              <c:f>Sheet1!$B$2:$B$4</c:f>
              <c:numCache>
                <c:formatCode>0%</c:formatCode>
                <c:ptCount val="3"/>
                <c:pt idx="0">
                  <c:v>0.13</c:v>
                </c:pt>
                <c:pt idx="1">
                  <c:v>0.35</c:v>
                </c:pt>
                <c:pt idx="2">
                  <c:v>0.52</c:v>
                </c:pt>
              </c:numCache>
            </c:numRef>
          </c:val>
          <c:extLst>
            <c:ext xmlns:c16="http://schemas.microsoft.com/office/drawing/2014/chart" uri="{C3380CC4-5D6E-409C-BE32-E72D297353CC}">
              <c16:uniqueId val="{00000006-79C4-4474-8E22-01B343FA775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1.4202477754577085E-2"/>
          <c:y val="0.15375798475619221"/>
          <c:w val="0.28304289390581366"/>
          <c:h val="0.7234931208925137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130965872828613"/>
          <c:y val="9.3563927455913749E-3"/>
          <c:w val="0.62463205857666138"/>
          <c:h val="0.96418690017446218"/>
        </c:manualLayout>
      </c:layout>
      <c:doughnutChart>
        <c:varyColors val="1"/>
        <c:ser>
          <c:idx val="0"/>
          <c:order val="0"/>
          <c:tx>
            <c:strRef>
              <c:f>Sheet1!$B$1</c:f>
              <c:strCache>
                <c:ptCount val="1"/>
                <c:pt idx="0">
                  <c:v>Greater Manchester</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3991-4DA9-8EE4-CC4AA94F02A4}"/>
              </c:ext>
            </c:extLst>
          </c:dPt>
          <c:dPt>
            <c:idx val="1"/>
            <c:bubble3D val="0"/>
            <c:spPr>
              <a:noFill/>
              <a:ln w="19050">
                <a:noFill/>
              </a:ln>
              <a:effectLst/>
            </c:spPr>
            <c:extLst>
              <c:ext xmlns:c16="http://schemas.microsoft.com/office/drawing/2014/chart" uri="{C3380CC4-5D6E-409C-BE32-E72D297353CC}">
                <c16:uniqueId val="{00000003-3991-4DA9-8EE4-CC4AA94F02A4}"/>
              </c:ext>
            </c:extLst>
          </c:dPt>
          <c:cat>
            <c:strRef>
              <c:f>Sheet1!$A$2:$A$3</c:f>
              <c:strCache>
                <c:ptCount val="2"/>
                <c:pt idx="0">
                  <c:v>Very likely</c:v>
                </c:pt>
                <c:pt idx="1">
                  <c:v>Somewhat likely</c:v>
                </c:pt>
              </c:strCache>
            </c:strRef>
          </c:cat>
          <c:val>
            <c:numRef>
              <c:f>Sheet1!$B$2:$B$3</c:f>
              <c:numCache>
                <c:formatCode>0%</c:formatCode>
                <c:ptCount val="2"/>
                <c:pt idx="0">
                  <c:v>0.16</c:v>
                </c:pt>
                <c:pt idx="1">
                  <c:v>0.84</c:v>
                </c:pt>
              </c:numCache>
            </c:numRef>
          </c:val>
          <c:extLst>
            <c:ext xmlns:c16="http://schemas.microsoft.com/office/drawing/2014/chart" uri="{C3380CC4-5D6E-409C-BE32-E72D297353CC}">
              <c16:uniqueId val="{00000004-3991-4DA9-8EE4-CC4AA94F02A4}"/>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020118701356779"/>
          <c:y val="7.0916489438134805E-2"/>
          <c:w val="0.37574043436005378"/>
          <c:h val="0.85146597152481818"/>
        </c:manualLayout>
      </c:layout>
      <c:doughnutChart>
        <c:varyColors val="1"/>
        <c:ser>
          <c:idx val="0"/>
          <c:order val="0"/>
          <c:tx>
            <c:strRef>
              <c:f>Sheet1!$B$1</c:f>
              <c:strCache>
                <c:ptCount val="1"/>
                <c:pt idx="0">
                  <c:v>Greater Manchester</c:v>
                </c:pt>
              </c:strCache>
            </c:strRef>
          </c:tx>
          <c:dPt>
            <c:idx val="0"/>
            <c:bubble3D val="0"/>
            <c:spPr>
              <a:solidFill>
                <a:srgbClr val="FF0101"/>
              </a:solidFill>
              <a:ln w="19050">
                <a:solidFill>
                  <a:schemeClr val="lt1"/>
                </a:solidFill>
              </a:ln>
              <a:effectLst/>
            </c:spPr>
            <c:extLst>
              <c:ext xmlns:c16="http://schemas.microsoft.com/office/drawing/2014/chart" uri="{C3380CC4-5D6E-409C-BE32-E72D297353CC}">
                <c16:uniqueId val="{00000001-30E4-4DF8-8402-D25FE98158DC}"/>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30E4-4DF8-8402-D25FE98158D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E4-4DF8-8402-D25FE98158DC}"/>
              </c:ext>
            </c:extLst>
          </c:dPt>
          <c:dPt>
            <c:idx val="3"/>
            <c:bubble3D val="0"/>
            <c:spPr>
              <a:solidFill>
                <a:srgbClr val="6DD5CE"/>
              </a:solidFill>
              <a:ln w="19050">
                <a:solidFill>
                  <a:schemeClr val="lt1"/>
                </a:solidFill>
              </a:ln>
              <a:effectLst/>
            </c:spPr>
            <c:extLst>
              <c:ext xmlns:c16="http://schemas.microsoft.com/office/drawing/2014/chart" uri="{C3380CC4-5D6E-409C-BE32-E72D297353CC}">
                <c16:uniqueId val="{00000007-30E4-4DF8-8402-D25FE98158DC}"/>
              </c:ext>
            </c:extLst>
          </c:dPt>
          <c:dPt>
            <c:idx val="4"/>
            <c:bubble3D val="0"/>
            <c:spPr>
              <a:solidFill>
                <a:srgbClr val="009690"/>
              </a:solidFill>
              <a:ln w="19050">
                <a:solidFill>
                  <a:schemeClr val="lt1"/>
                </a:solidFill>
              </a:ln>
              <a:effectLst/>
            </c:spPr>
            <c:extLst>
              <c:ext xmlns:c16="http://schemas.microsoft.com/office/drawing/2014/chart" uri="{C3380CC4-5D6E-409C-BE32-E72D297353CC}">
                <c16:uniqueId val="{00000009-30E4-4DF8-8402-D25FE98158DC}"/>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0E4-4DF8-8402-D25FE98158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Very likely</c:v>
                </c:pt>
                <c:pt idx="1">
                  <c:v>Somewhat likely</c:v>
                </c:pt>
                <c:pt idx="2">
                  <c:v>Neither likely nor unlikely</c:v>
                </c:pt>
                <c:pt idx="3">
                  <c:v>Somewhat unlikely</c:v>
                </c:pt>
                <c:pt idx="4">
                  <c:v>Very unlikely </c:v>
                </c:pt>
              </c:strCache>
            </c:strRef>
          </c:cat>
          <c:val>
            <c:numRef>
              <c:f>Sheet1!$B$2:$B$6</c:f>
              <c:numCache>
                <c:formatCode>0%</c:formatCode>
                <c:ptCount val="5"/>
                <c:pt idx="0">
                  <c:v>0.06</c:v>
                </c:pt>
                <c:pt idx="1">
                  <c:v>0.1</c:v>
                </c:pt>
                <c:pt idx="2">
                  <c:v>0.19</c:v>
                </c:pt>
                <c:pt idx="3">
                  <c:v>0.22</c:v>
                </c:pt>
                <c:pt idx="4">
                  <c:v>0.41</c:v>
                </c:pt>
              </c:numCache>
            </c:numRef>
          </c:val>
          <c:extLst>
            <c:ext xmlns:c16="http://schemas.microsoft.com/office/drawing/2014/chart" uri="{C3380CC4-5D6E-409C-BE32-E72D297353CC}">
              <c16:uniqueId val="{0000000A-30E4-4DF8-8402-D25FE98158D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1.4202477754577085E-2"/>
          <c:y val="0.15375798475619221"/>
          <c:w val="0.32028165268514874"/>
          <c:h val="0.517240624401692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13448122558655E-2"/>
          <c:y val="2.8425462753055495E-2"/>
          <c:w val="0.95117310375488273"/>
          <c:h val="0.66422916234495033"/>
        </c:manualLayout>
      </c:layout>
      <c:barChart>
        <c:barDir val="col"/>
        <c:grouping val="stacked"/>
        <c:varyColors val="0"/>
        <c:ser>
          <c:idx val="0"/>
          <c:order val="0"/>
          <c:tx>
            <c:strRef>
              <c:f>Sheet1!$B$1</c:f>
              <c:strCache>
                <c:ptCount val="1"/>
                <c:pt idx="0">
                  <c:v>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work hours</c:v>
                </c:pt>
                <c:pt idx="1">
                  <c:v>I am satisfied with my job</c:v>
                </c:pt>
                <c:pt idx="2">
                  <c:v>I am satisfied with my pay</c:v>
                </c:pt>
              </c:strCache>
            </c:strRef>
          </c:cat>
          <c:val>
            <c:numRef>
              <c:f>Sheet1!$B$2:$B$4</c:f>
              <c:numCache>
                <c:formatCode>0%</c:formatCode>
                <c:ptCount val="3"/>
                <c:pt idx="0">
                  <c:v>0.66</c:v>
                </c:pt>
                <c:pt idx="1">
                  <c:v>0.64</c:v>
                </c:pt>
                <c:pt idx="2">
                  <c:v>0.51</c:v>
                </c:pt>
              </c:numCache>
            </c:numRef>
          </c:val>
          <c:extLst>
            <c:ext xmlns:c16="http://schemas.microsoft.com/office/drawing/2014/chart" uri="{C3380CC4-5D6E-409C-BE32-E72D297353CC}">
              <c16:uniqueId val="{00000000-2D59-47C5-AEF5-8C77A3583080}"/>
            </c:ext>
          </c:extLst>
        </c:ser>
        <c:ser>
          <c:idx val="1"/>
          <c:order val="1"/>
          <c:tx>
            <c:strRef>
              <c:f>Sheet1!$C$1</c:f>
              <c:strCache>
                <c:ptCount val="1"/>
                <c:pt idx="0">
                  <c:v>Neither agree nor disagree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work hours</c:v>
                </c:pt>
                <c:pt idx="1">
                  <c:v>I am satisfied with my job</c:v>
                </c:pt>
                <c:pt idx="2">
                  <c:v>I am satisfied with my pay</c:v>
                </c:pt>
              </c:strCache>
            </c:strRef>
          </c:cat>
          <c:val>
            <c:numRef>
              <c:f>Sheet1!$C$2:$C$4</c:f>
              <c:numCache>
                <c:formatCode>0%</c:formatCode>
                <c:ptCount val="3"/>
                <c:pt idx="0">
                  <c:v>0.18</c:v>
                </c:pt>
                <c:pt idx="1">
                  <c:v>0.21</c:v>
                </c:pt>
                <c:pt idx="2">
                  <c:v>0.19</c:v>
                </c:pt>
              </c:numCache>
            </c:numRef>
          </c:val>
          <c:extLst>
            <c:ext xmlns:c16="http://schemas.microsoft.com/office/drawing/2014/chart" uri="{C3380CC4-5D6E-409C-BE32-E72D297353CC}">
              <c16:uniqueId val="{00000001-2D59-47C5-AEF5-8C77A3583080}"/>
            </c:ext>
          </c:extLst>
        </c:ser>
        <c:ser>
          <c:idx val="2"/>
          <c:order val="2"/>
          <c:tx>
            <c:strRef>
              <c:f>Sheet1!$D$1</c:f>
              <c:strCache>
                <c:ptCount val="1"/>
                <c:pt idx="0">
                  <c:v>Disagree</c:v>
                </c:pt>
              </c:strCache>
            </c:strRef>
          </c:tx>
          <c:spPr>
            <a:solidFill>
              <a:srgbClr val="FF0101"/>
            </a:solidFill>
            <a:ln>
              <a:noFill/>
            </a:ln>
            <a:effectLst/>
          </c:spPr>
          <c:invertIfNegative val="0"/>
          <c:dLbls>
            <c:dLbl>
              <c:idx val="0"/>
              <c:layout>
                <c:manualLayout>
                  <c:x val="-1.9782546685837375E-17"/>
                  <c:y val="-1.3928015737561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5-4469-A426-DA738434710C}"/>
                </c:ext>
              </c:extLst>
            </c:dLbl>
            <c:dLbl>
              <c:idx val="1"/>
              <c:layout>
                <c:manualLayout>
                  <c:x val="-7.91301867433495E-17"/>
                  <c:y val="-1.39280157375610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C5-4469-A426-DA738434710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work hours</c:v>
                </c:pt>
                <c:pt idx="1">
                  <c:v>I am satisfied with my job</c:v>
                </c:pt>
                <c:pt idx="2">
                  <c:v>I am satisfied with my pay</c:v>
                </c:pt>
              </c:strCache>
            </c:strRef>
          </c:cat>
          <c:val>
            <c:numRef>
              <c:f>Sheet1!$D$2:$D$4</c:f>
              <c:numCache>
                <c:formatCode>0%</c:formatCode>
                <c:ptCount val="3"/>
                <c:pt idx="0">
                  <c:v>0.16</c:v>
                </c:pt>
                <c:pt idx="1">
                  <c:v>0.14000000000000001</c:v>
                </c:pt>
                <c:pt idx="2">
                  <c:v>0.28999999999999998</c:v>
                </c:pt>
              </c:numCache>
            </c:numRef>
          </c:val>
          <c:extLst>
            <c:ext xmlns:c16="http://schemas.microsoft.com/office/drawing/2014/chart" uri="{C3380CC4-5D6E-409C-BE32-E72D297353CC}">
              <c16:uniqueId val="{00000002-2D59-47C5-AEF5-8C77A3583080}"/>
            </c:ext>
          </c:extLst>
        </c:ser>
        <c:ser>
          <c:idx val="3"/>
          <c:order val="3"/>
          <c:tx>
            <c:strRef>
              <c:f>Sheet1!$E$1</c:f>
              <c:strCache>
                <c:ptCount val="1"/>
                <c:pt idx="0">
                  <c:v>Don't know </c:v>
                </c:pt>
              </c:strCache>
            </c:strRef>
          </c:tx>
          <c:spPr>
            <a:solidFill>
              <a:schemeClr val="bg1">
                <a:lumMod val="50000"/>
              </a:schemeClr>
            </a:solidFill>
            <a:ln>
              <a:noFill/>
            </a:ln>
            <a:effectLst/>
          </c:spPr>
          <c:invertIfNegative val="0"/>
          <c:cat>
            <c:strRef>
              <c:f>Sheet1!$A$2:$A$4</c:f>
              <c:strCache>
                <c:ptCount val="3"/>
                <c:pt idx="0">
                  <c:v>I am satisfied with my work hours</c:v>
                </c:pt>
                <c:pt idx="1">
                  <c:v>I am satisfied with my job</c:v>
                </c:pt>
                <c:pt idx="2">
                  <c:v>I am satisfied with my pay</c:v>
                </c:pt>
              </c:strCache>
            </c:strRef>
          </c:cat>
          <c:val>
            <c:numRef>
              <c:f>Sheet1!$E$2:$E$4</c:f>
              <c:numCache>
                <c:formatCode>0%</c:formatCode>
                <c:ptCount val="3"/>
                <c:pt idx="0">
                  <c:v>0.01</c:v>
                </c:pt>
                <c:pt idx="1">
                  <c:v>0</c:v>
                </c:pt>
                <c:pt idx="2">
                  <c:v>0.01</c:v>
                </c:pt>
              </c:numCache>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a:noFill/>
        </a:ln>
        <a:effectLst/>
      </c:spPr>
    </c:plotArea>
    <c:legend>
      <c:legendPos val="b"/>
      <c:layout>
        <c:manualLayout>
          <c:xMode val="edge"/>
          <c:yMode val="edge"/>
          <c:x val="0"/>
          <c:y val="0.8547569171521302"/>
          <c:w val="1"/>
          <c:h val="9.77416067123735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07562809361024"/>
          <c:y val="4.6840733882423116E-2"/>
          <c:w val="0.84375589152917818"/>
          <c:h val="0.85249422604969349"/>
        </c:manualLayout>
      </c:layout>
      <c:barChart>
        <c:barDir val="bar"/>
        <c:grouping val="stacked"/>
        <c:varyColors val="0"/>
        <c:ser>
          <c:idx val="0"/>
          <c:order val="0"/>
          <c:tx>
            <c:strRef>
              <c:f>Sheet1!$B$1</c:f>
              <c:strCache>
                <c:ptCount val="1"/>
                <c:pt idx="0">
                  <c:v>All of the time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July '23 
(S8)</c:v>
                </c:pt>
                <c:pt idx="1">
                  <c:v>Dec '22 
(S5) </c:v>
                </c:pt>
                <c:pt idx="2">
                  <c:v>April '22 (S2)</c:v>
                </c:pt>
              </c:strCache>
            </c:strRef>
          </c:cat>
          <c:val>
            <c:numRef>
              <c:f>Sheet1!$B$2:$B$6</c:f>
              <c:numCache>
                <c:formatCode>0%</c:formatCode>
                <c:ptCount val="3"/>
                <c:pt idx="0">
                  <c:v>0.13038604221832201</c:v>
                </c:pt>
                <c:pt idx="1">
                  <c:v>0.15</c:v>
                </c:pt>
                <c:pt idx="2">
                  <c:v>0.19</c:v>
                </c:pt>
              </c:numCache>
            </c:numRef>
          </c:val>
          <c:extLst>
            <c:ext xmlns:c16="http://schemas.microsoft.com/office/drawing/2014/chart" uri="{C3380CC4-5D6E-409C-BE32-E72D297353CC}">
              <c16:uniqueId val="{00000000-D2F6-4FDC-ABE4-F4B786FBD77B}"/>
            </c:ext>
          </c:extLst>
        </c:ser>
        <c:ser>
          <c:idx val="1"/>
          <c:order val="1"/>
          <c:tx>
            <c:strRef>
              <c:f>Sheet1!$C$1</c:f>
              <c:strCache>
                <c:ptCount val="1"/>
                <c:pt idx="0">
                  <c:v>Some of the time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July '23 
(S8)</c:v>
                </c:pt>
                <c:pt idx="1">
                  <c:v>Dec '22 
(S5) </c:v>
                </c:pt>
                <c:pt idx="2">
                  <c:v>April '22 (S2)</c:v>
                </c:pt>
              </c:strCache>
            </c:strRef>
          </c:cat>
          <c:val>
            <c:numRef>
              <c:f>Sheet1!$C$2:$C$6</c:f>
              <c:numCache>
                <c:formatCode>0%</c:formatCode>
                <c:ptCount val="3"/>
                <c:pt idx="0">
                  <c:v>0.35153222094041697</c:v>
                </c:pt>
                <c:pt idx="1">
                  <c:v>0.34</c:v>
                </c:pt>
                <c:pt idx="2">
                  <c:v>0.28000000000000003</c:v>
                </c:pt>
              </c:numCache>
            </c:numRef>
          </c:val>
          <c:extLst>
            <c:ext xmlns:c16="http://schemas.microsoft.com/office/drawing/2014/chart" uri="{C3380CC4-5D6E-409C-BE32-E72D297353CC}">
              <c16:uniqueId val="{00000001-D2F6-4FDC-ABE4-F4B786FBD77B}"/>
            </c:ext>
          </c:extLst>
        </c:ser>
        <c:ser>
          <c:idx val="2"/>
          <c:order val="2"/>
          <c:tx>
            <c:strRef>
              <c:f>Sheet1!$D$1</c:f>
              <c:strCache>
                <c:ptCount val="1"/>
                <c:pt idx="0">
                  <c:v>Not at all </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July '23 
(S8)</c:v>
                </c:pt>
                <c:pt idx="1">
                  <c:v>Dec '22 
(S5) </c:v>
                </c:pt>
                <c:pt idx="2">
                  <c:v>April '22 (S2)</c:v>
                </c:pt>
              </c:strCache>
            </c:strRef>
          </c:cat>
          <c:val>
            <c:numRef>
              <c:f>Sheet1!$D$2:$D$6</c:f>
              <c:numCache>
                <c:formatCode>0%</c:formatCode>
                <c:ptCount val="3"/>
                <c:pt idx="0">
                  <c:v>0.51808173684125802</c:v>
                </c:pt>
                <c:pt idx="1">
                  <c:v>0.5</c:v>
                </c:pt>
                <c:pt idx="2">
                  <c:v>0.54</c:v>
                </c:pt>
              </c:numCache>
            </c:numRef>
          </c:val>
          <c:extLst>
            <c:ext xmlns:c16="http://schemas.microsoft.com/office/drawing/2014/chart" uri="{C3380CC4-5D6E-409C-BE32-E72D297353CC}">
              <c16:uniqueId val="{00000002-D2F6-4FDC-ABE4-F4B786FBD77B}"/>
            </c:ext>
          </c:extLst>
        </c:ser>
        <c:dLbls>
          <c:dLblPos val="ctr"/>
          <c:showLegendKey val="0"/>
          <c:showVal val="1"/>
          <c:showCatName val="0"/>
          <c:showSerName val="0"/>
          <c:showPercent val="0"/>
          <c:showBubbleSize val="0"/>
        </c:dLbls>
        <c:gapWidth val="70"/>
        <c:overlap val="100"/>
        <c:axId val="1506318864"/>
        <c:axId val="1506309296"/>
      </c:barChart>
      <c:catAx>
        <c:axId val="150631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06309296"/>
        <c:crosses val="autoZero"/>
        <c:auto val="1"/>
        <c:lblAlgn val="ctr"/>
        <c:lblOffset val="100"/>
        <c:noMultiLvlLbl val="0"/>
      </c:catAx>
      <c:valAx>
        <c:axId val="1506309296"/>
        <c:scaling>
          <c:orientation val="minMax"/>
        </c:scaling>
        <c:delete val="1"/>
        <c:axPos val="b"/>
        <c:numFmt formatCode="0%" sourceLinked="1"/>
        <c:majorTickMark val="none"/>
        <c:minorTickMark val="none"/>
        <c:tickLblPos val="nextTo"/>
        <c:crossAx val="1506318864"/>
        <c:crosses val="autoZero"/>
        <c:crossBetween val="between"/>
      </c:valAx>
      <c:spPr>
        <a:noFill/>
        <a:ln>
          <a:noFill/>
        </a:ln>
        <a:effectLst/>
      </c:spPr>
    </c:plotArea>
    <c:legend>
      <c:legendPos val="b"/>
      <c:layout>
        <c:manualLayout>
          <c:xMode val="edge"/>
          <c:yMode val="edge"/>
          <c:x val="0.17627002502467753"/>
          <c:y val="0.92119396907724738"/>
          <c:w val="0.62480629132303134"/>
          <c:h val="6.00697373697833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Arranging to take an hour or two off during work hours to take care of personal or family matters</c:v>
                </c:pt>
                <c:pt idx="1">
                  <c:v>Asking to vary your working hours</c:v>
                </c:pt>
              </c:strCache>
            </c:strRef>
          </c:cat>
          <c:val>
            <c:numRef>
              <c:f>Sheet1!$B$2:$B$3</c:f>
              <c:numCache>
                <c:formatCode>0%</c:formatCode>
                <c:ptCount val="2"/>
                <c:pt idx="0">
                  <c:v>1.22834466940271E-2</c:v>
                </c:pt>
                <c:pt idx="1">
                  <c:v>1.6184426351060099E-2</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Sheet1!$C$2:$C$3</c:f>
              <c:numCache>
                <c:formatCode>0%</c:formatCode>
                <c:ptCount val="2"/>
                <c:pt idx="0">
                  <c:v>0.25737775709494298</c:v>
                </c:pt>
                <c:pt idx="1">
                  <c:v>0.20705949562123699</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too difficult</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Sheet1!$D$2:$D$3</c:f>
              <c:numCache>
                <c:formatCode>0%</c:formatCode>
                <c:ptCount val="2"/>
                <c:pt idx="0">
                  <c:v>0.31675692659169502</c:v>
                </c:pt>
                <c:pt idx="1">
                  <c:v>0.28004369029472198</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Somewhat difficult</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Sheet1!$E$2:$E$3</c:f>
              <c:numCache>
                <c:formatCode>0%</c:formatCode>
                <c:ptCount val="2"/>
                <c:pt idx="0">
                  <c:v>0.232665333928812</c:v>
                </c:pt>
                <c:pt idx="1">
                  <c:v>0.29336963572755798</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Very difficult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Sheet1!$F$2:$F$3</c:f>
              <c:numCache>
                <c:formatCode>0%</c:formatCode>
                <c:ptCount val="2"/>
                <c:pt idx="0">
                  <c:v>0.18091653569051999</c:v>
                </c:pt>
                <c:pt idx="1">
                  <c:v>0.20334275200541899</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3.8417996283463894E-2"/>
          <c:w val="0.24925499222027275"/>
          <c:h val="0.758248125089642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00790243565428E-2"/>
          <c:y val="5.2253144589197192E-2"/>
          <c:w val="0.7967195624651211"/>
          <c:h val="0.85612576083916059"/>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c:f>
              <c:strCache>
                <c:ptCount val="1"/>
                <c:pt idx="0">
                  <c:v>I can decide the time I start and finish work </c:v>
                </c:pt>
              </c:strCache>
            </c:strRef>
          </c:cat>
          <c:val>
            <c:numRef>
              <c:f>Sheet1!$B$2</c:f>
              <c:numCache>
                <c:formatCode>0%</c:formatCode>
                <c:ptCount val="1"/>
                <c:pt idx="0">
                  <c:v>1.2990548940036101E-3</c:v>
                </c:pt>
              </c:numCache>
            </c:numRef>
          </c:val>
          <c:extLst>
            <c:ext xmlns:c16="http://schemas.microsoft.com/office/drawing/2014/chart" uri="{C3380CC4-5D6E-409C-BE32-E72D297353CC}">
              <c16:uniqueId val="{00000000-C7DB-4153-972B-12DEE3ACAEC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Sheet1!$C$2</c:f>
              <c:numCache>
                <c:formatCode>0%</c:formatCode>
                <c:ptCount val="1"/>
                <c:pt idx="0">
                  <c:v>0.26175801878162802</c:v>
                </c:pt>
              </c:numCache>
            </c:numRef>
          </c:val>
          <c:extLst>
            <c:ext xmlns:c16="http://schemas.microsoft.com/office/drawing/2014/chart" uri="{C3380CC4-5D6E-409C-BE32-E72D297353CC}">
              <c16:uniqueId val="{00000001-C7DB-4153-972B-12DEE3ACAEC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Sheet1!$D$2</c:f>
              <c:numCache>
                <c:formatCode>0%</c:formatCode>
                <c:ptCount val="1"/>
                <c:pt idx="0">
                  <c:v>0.23197906887561401</c:v>
                </c:pt>
              </c:numCache>
            </c:numRef>
          </c:val>
          <c:extLst>
            <c:ext xmlns:c16="http://schemas.microsoft.com/office/drawing/2014/chart" uri="{C3380CC4-5D6E-409C-BE32-E72D297353CC}">
              <c16:uniqueId val="{00000002-C7DB-4153-972B-12DEE3ACAEC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Sheet1!$E$2</c:f>
              <c:numCache>
                <c:formatCode>0%</c:formatCode>
                <c:ptCount val="1"/>
                <c:pt idx="0">
                  <c:v>0.131618877355095</c:v>
                </c:pt>
              </c:numCache>
            </c:numRef>
          </c:val>
          <c:extLst>
            <c:ext xmlns:c16="http://schemas.microsoft.com/office/drawing/2014/chart" uri="{C3380CC4-5D6E-409C-BE32-E72D297353CC}">
              <c16:uniqueId val="{00000003-C7DB-4153-972B-12DEE3ACAEC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Sheet1!$F$2</c:f>
              <c:numCache>
                <c:formatCode>0%</c:formatCode>
                <c:ptCount val="1"/>
                <c:pt idx="0">
                  <c:v>0.199020661221991</c:v>
                </c:pt>
              </c:numCache>
            </c:numRef>
          </c:val>
          <c:extLst>
            <c:ext xmlns:c16="http://schemas.microsoft.com/office/drawing/2014/chart" uri="{C3380CC4-5D6E-409C-BE32-E72D297353CC}">
              <c16:uniqueId val="{00000004-C7DB-4153-972B-12DEE3ACAEC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Sheet1!$G$2</c:f>
              <c:numCache>
                <c:formatCode>0%</c:formatCode>
                <c:ptCount val="1"/>
                <c:pt idx="0">
                  <c:v>0.174324318871665</c:v>
                </c:pt>
              </c:numCache>
            </c:numRef>
          </c:val>
          <c:extLst>
            <c:ext xmlns:c16="http://schemas.microsoft.com/office/drawing/2014/chart" uri="{C3380CC4-5D6E-409C-BE32-E72D297353CC}">
              <c16:uniqueId val="{00000005-C7DB-4153-972B-12DEE3ACAECF}"/>
            </c:ext>
          </c:extLst>
        </c:ser>
        <c:dLbls>
          <c:dLblPos val="inEnd"/>
          <c:showLegendKey val="0"/>
          <c:showVal val="1"/>
          <c:showCatName val="0"/>
          <c:showSerName val="0"/>
          <c:showPercent val="0"/>
          <c:showBubbleSize val="0"/>
        </c:dLbls>
        <c:gapWidth val="150"/>
        <c:overlap val="100"/>
        <c:axId val="1320374880"/>
        <c:axId val="1320352000"/>
      </c:barChart>
      <c:catAx>
        <c:axId val="13203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352000"/>
        <c:crosses val="autoZero"/>
        <c:auto val="1"/>
        <c:lblAlgn val="ctr"/>
        <c:lblOffset val="100"/>
        <c:noMultiLvlLbl val="0"/>
      </c:catAx>
      <c:valAx>
        <c:axId val="1320352000"/>
        <c:scaling>
          <c:orientation val="minMax"/>
        </c:scaling>
        <c:delete val="1"/>
        <c:axPos val="l"/>
        <c:numFmt formatCode="0%" sourceLinked="1"/>
        <c:majorTickMark val="none"/>
        <c:minorTickMark val="none"/>
        <c:tickLblPos val="nextTo"/>
        <c:crossAx val="1320374880"/>
        <c:crosses val="autoZero"/>
        <c:crossBetween val="between"/>
      </c:valAx>
      <c:spPr>
        <a:noFill/>
        <a:ln>
          <a:noFill/>
        </a:ln>
        <a:effectLst/>
      </c:spPr>
    </c:plotArea>
    <c:legend>
      <c:legendPos val="r"/>
      <c:layout>
        <c:manualLayout>
          <c:xMode val="edge"/>
          <c:yMode val="edge"/>
          <c:x val="0.66703303932524183"/>
          <c:y val="0.19256156544308356"/>
          <c:w val="0.31591631129563008"/>
          <c:h val="0.71362700842697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2147492580828"/>
          <c:y val="3.8049253635540216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Sheet1!$A$2:$A$4</c:f>
              <c:strCache>
                <c:ptCount val="3"/>
                <c:pt idx="0">
                  <c:v>Deciding what task to do next </c:v>
                </c:pt>
                <c:pt idx="1">
                  <c:v>Deciding how to do the task</c:v>
                </c:pt>
                <c:pt idx="2">
                  <c:v>The pace of your work</c:v>
                </c:pt>
              </c:strCache>
            </c:strRef>
          </c:cat>
          <c:val>
            <c:numRef>
              <c:f>Sheet1!$B$2:$B$4</c:f>
              <c:numCache>
                <c:formatCode>0%</c:formatCode>
                <c:ptCount val="3"/>
                <c:pt idx="0">
                  <c:v>3.9155926339964203E-3</c:v>
                </c:pt>
                <c:pt idx="1">
                  <c:v>4.7451805784289704E-3</c:v>
                </c:pt>
                <c:pt idx="2">
                  <c:v>1.9195678934830699E-3</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None at all </c:v>
                </c:pt>
              </c:strCache>
            </c:strRef>
          </c:tx>
          <c:spPr>
            <a:solidFill>
              <a:srgbClr val="FF0000"/>
            </a:solidFill>
            <a:ln>
              <a:noFill/>
            </a:ln>
            <a:effectLst/>
          </c:spPr>
          <c:invertIfNegative val="0"/>
          <c:dLbls>
            <c:dLbl>
              <c:idx val="0"/>
              <c:layout>
                <c:manualLayout>
                  <c:x val="-1.2784191893740216E-2"/>
                  <c:y val="-1.3723709101456823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924222205864489E-2"/>
                      <c:h val="4.967982694727005E-2"/>
                    </c:manualLayout>
                  </c15:layout>
                </c:ext>
                <c:ext xmlns:c16="http://schemas.microsoft.com/office/drawing/2014/chart" uri="{C3380CC4-5D6E-409C-BE32-E72D297353CC}">
                  <c16:uniqueId val="{00000001-AC8D-4DBE-B579-59899F976A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Sheet1!$C$2:$C$4</c:f>
              <c:numCache>
                <c:formatCode>0%</c:formatCode>
                <c:ptCount val="3"/>
                <c:pt idx="0">
                  <c:v>3.7868248046545198E-2</c:v>
                </c:pt>
                <c:pt idx="1">
                  <c:v>3.3722286596243899E-2</c:v>
                </c:pt>
                <c:pt idx="2">
                  <c:v>6.6680309658336698E-2</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much </c:v>
                </c:pt>
              </c:strCache>
            </c:strRef>
          </c:tx>
          <c:spPr>
            <a:solidFill>
              <a:srgbClr val="FF9999"/>
            </a:solidFill>
            <a:ln>
              <a:noFill/>
            </a:ln>
            <a:effectLst/>
          </c:spPr>
          <c:invertIfNegative val="0"/>
          <c:dLbls>
            <c:dLbl>
              <c:idx val="0"/>
              <c:layout>
                <c:manualLayout>
                  <c:x val="-1.1186167907022686E-2"/>
                  <c:y val="-2.744741820291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6-49C6-831B-C339234BBCA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Sheet1!$D$2:$D$4</c:f>
              <c:numCache>
                <c:formatCode>0%</c:formatCode>
                <c:ptCount val="3"/>
                <c:pt idx="0">
                  <c:v>0.12576487316085799</c:v>
                </c:pt>
                <c:pt idx="1">
                  <c:v>9.5324834473293499E-2</c:v>
                </c:pt>
                <c:pt idx="2">
                  <c:v>0.156390479021221</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A fair amount</c:v>
                </c:pt>
              </c:strCache>
            </c:strRef>
          </c:tx>
          <c:spPr>
            <a:solidFill>
              <a:srgbClr val="6DD5CE"/>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Sheet1!$E$2:$E$4</c:f>
              <c:numCache>
                <c:formatCode>0%</c:formatCode>
                <c:ptCount val="3"/>
                <c:pt idx="0">
                  <c:v>0.35967824536350101</c:v>
                </c:pt>
                <c:pt idx="1">
                  <c:v>0.37301444109460502</c:v>
                </c:pt>
                <c:pt idx="2">
                  <c:v>0.38966985050242597</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Deciding what task to do next </c:v>
                </c:pt>
                <c:pt idx="1">
                  <c:v>Deciding how to do the task</c:v>
                </c:pt>
                <c:pt idx="2">
                  <c:v>The pace of your work</c:v>
                </c:pt>
              </c:strCache>
            </c:strRef>
          </c:cat>
          <c:val>
            <c:numRef>
              <c:f>Sheet1!$F$2:$F$4</c:f>
              <c:numCache>
                <c:formatCode>0%</c:formatCode>
                <c:ptCount val="3"/>
                <c:pt idx="0">
                  <c:v>0.47277304079509602</c:v>
                </c:pt>
                <c:pt idx="1">
                  <c:v>0.49319325725742602</c:v>
                </c:pt>
                <c:pt idx="2">
                  <c:v>0.38533979292453102</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1802401188325879E-3"/>
          <c:y val="8.1089398834543733E-2"/>
          <c:w val="0.24925499222027275"/>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03486415831697E-3"/>
          <c:y val="1.2127544631732932E-2"/>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Sheet1!$B$2:$B$5</c:f>
              <c:numCache>
                <c:formatCode>0%</c:formatCode>
                <c:ptCount val="4"/>
                <c:pt idx="0">
                  <c:v>0.01</c:v>
                </c:pt>
                <c:pt idx="1">
                  <c:v>0.01</c:v>
                </c:pt>
                <c:pt idx="2">
                  <c:v>0.01</c:v>
                </c:pt>
                <c:pt idx="3">
                  <c:v>0.02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FD8-4207-8B1F-587778DDB2C3}"/>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Sheet1!$C$2:$C$5</c:f>
              <c:numCache>
                <c:formatCode>0%</c:formatCode>
                <c:ptCount val="4"/>
                <c:pt idx="0">
                  <c:v>0.02</c:v>
                </c:pt>
                <c:pt idx="1">
                  <c:v>0.05</c:v>
                </c:pt>
                <c:pt idx="2">
                  <c:v>0.06</c:v>
                </c:pt>
                <c:pt idx="3">
                  <c:v>0.09</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Sheet1!$D$2:$D$5</c:f>
              <c:numCache>
                <c:formatCode>0%</c:formatCode>
                <c:ptCount val="4"/>
                <c:pt idx="0">
                  <c:v>0.06</c:v>
                </c:pt>
                <c:pt idx="1">
                  <c:v>0.12</c:v>
                </c:pt>
                <c:pt idx="2">
                  <c:v>0.13</c:v>
                </c:pt>
                <c:pt idx="3">
                  <c:v>0.17</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Sheet1!$E$2:$E$5</c:f>
              <c:numCache>
                <c:formatCode>0%</c:formatCode>
                <c:ptCount val="4"/>
                <c:pt idx="0">
                  <c:v>0.37</c:v>
                </c:pt>
                <c:pt idx="1">
                  <c:v>0.47</c:v>
                </c:pt>
                <c:pt idx="2">
                  <c:v>0.49</c:v>
                </c:pt>
                <c:pt idx="3">
                  <c:v>0.41</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am involved in decisions about me</c:v>
                </c:pt>
                <c:pt idx="1">
                  <c:v>I can look after my health</c:v>
                </c:pt>
                <c:pt idx="2">
                  <c:v>I know enough about my health</c:v>
                </c:pt>
                <c:pt idx="3">
                  <c:v>I can get the right help if I need it</c:v>
                </c:pt>
              </c:strCache>
            </c:strRef>
          </c:cat>
          <c:val>
            <c:numRef>
              <c:f>Sheet1!$F$2:$F$5</c:f>
              <c:numCache>
                <c:formatCode>0%</c:formatCode>
                <c:ptCount val="4"/>
                <c:pt idx="0">
                  <c:v>0.54</c:v>
                </c:pt>
                <c:pt idx="1">
                  <c:v>0.36</c:v>
                </c:pt>
                <c:pt idx="2">
                  <c:v>0.31</c:v>
                </c:pt>
                <c:pt idx="3">
                  <c:v>0.31</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63000186494945043"/>
          <c:w val="0.97117285845239598"/>
          <c:h val="0.2432639615421900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56026041910423E-3"/>
          <c:y val="3.4062307285922908E-3"/>
          <c:w val="0.98414839836717916"/>
          <c:h val="0.75966174118803165"/>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Sheet1!$A$2:$A$4</c:f>
              <c:strCache>
                <c:ptCount val="3"/>
                <c:pt idx="0">
                  <c:v>I am satisfied with my pay</c:v>
                </c:pt>
                <c:pt idx="1">
                  <c:v>I am satisfied with my job</c:v>
                </c:pt>
                <c:pt idx="2">
                  <c:v>I am satisfied with my work hours</c:v>
                </c:pt>
              </c:strCache>
            </c:strRef>
          </c:cat>
          <c:val>
            <c:numRef>
              <c:f>Sheet1!$B$2:$B$4</c:f>
              <c:numCache>
                <c:formatCode>0%</c:formatCode>
                <c:ptCount val="3"/>
                <c:pt idx="0">
                  <c:v>5.51244718374459E-3</c:v>
                </c:pt>
                <c:pt idx="1">
                  <c:v>3.4438306338389901E-3</c:v>
                </c:pt>
                <c:pt idx="2">
                  <c:v>1.2990548940036101E-3</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Sheet1!$C$2:$C$4</c:f>
              <c:numCache>
                <c:formatCode>0%</c:formatCode>
                <c:ptCount val="3"/>
                <c:pt idx="0">
                  <c:v>9.8489821408607306E-2</c:v>
                </c:pt>
                <c:pt idx="1">
                  <c:v>4.0325415582007501E-2</c:v>
                </c:pt>
                <c:pt idx="2">
                  <c:v>3.9033151978122002E-2</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Sheet1!$D$2:$D$4</c:f>
              <c:numCache>
                <c:formatCode>0%</c:formatCode>
                <c:ptCount val="3"/>
                <c:pt idx="0">
                  <c:v>0.19636254221020499</c:v>
                </c:pt>
                <c:pt idx="1">
                  <c:v>0.104255089095712</c:v>
                </c:pt>
                <c:pt idx="2">
                  <c:v>0.119123577003348</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Sheet1!$E$2:$E$4</c:f>
              <c:numCache>
                <c:formatCode>0%</c:formatCode>
                <c:ptCount val="3"/>
                <c:pt idx="0">
                  <c:v>0.19301198666427699</c:v>
                </c:pt>
                <c:pt idx="1">
                  <c:v>0.209893520995029</c:v>
                </c:pt>
                <c:pt idx="2">
                  <c:v>0.18200460482872099</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Sheet1!$F$2:$F$4</c:f>
              <c:numCache>
                <c:formatCode>0%</c:formatCode>
                <c:ptCount val="3"/>
                <c:pt idx="0">
                  <c:v>0.34515367039283601</c:v>
                </c:pt>
                <c:pt idx="1">
                  <c:v>0.40664607741487002</c:v>
                </c:pt>
                <c:pt idx="2">
                  <c:v>0.40701991396751602</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 am satisfied with my pay</c:v>
                </c:pt>
                <c:pt idx="1">
                  <c:v>I am satisfied with my job</c:v>
                </c:pt>
                <c:pt idx="2">
                  <c:v>I am satisfied with my work hours</c:v>
                </c:pt>
              </c:strCache>
            </c:strRef>
          </c:cat>
          <c:val>
            <c:numRef>
              <c:f>Sheet1!$G$2:$G$4</c:f>
              <c:numCache>
                <c:formatCode>0%</c:formatCode>
                <c:ptCount val="3"/>
                <c:pt idx="0">
                  <c:v>0.161469532140327</c:v>
                </c:pt>
                <c:pt idx="1">
                  <c:v>0.23543606627854</c:v>
                </c:pt>
                <c:pt idx="2">
                  <c:v>0.251519697328286</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4.9051055196341333E-3"/>
          <c:y val="0.85576460097246831"/>
          <c:w val="0.98595266611796428"/>
          <c:h val="0.136954311055767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82159860834408"/>
          <c:y val="8.8640967557421357E-3"/>
          <c:w val="0.37144477979669466"/>
          <c:h val="0.95586635702675993"/>
        </c:manualLayout>
      </c:layout>
      <c:barChart>
        <c:barDir val="bar"/>
        <c:grouping val="clustered"/>
        <c:varyColors val="0"/>
        <c:ser>
          <c:idx val="0"/>
          <c:order val="0"/>
          <c:tx>
            <c:strRef>
              <c:f>Sheet1!$B$1</c:f>
              <c:strCache>
                <c:ptCount val="1"/>
                <c:pt idx="0">
                  <c:v>December (S5)</c:v>
                </c:pt>
              </c:strCache>
            </c:strRef>
          </c:tx>
          <c:spPr>
            <a:solidFill>
              <a:srgbClr val="00C0B7"/>
            </a:solidFill>
            <a:ln>
              <a:noFill/>
            </a:ln>
            <a:effectLst/>
          </c:spPr>
          <c:invertIfNegative val="0"/>
          <c:dPt>
            <c:idx val="11"/>
            <c:invertIfNegative val="0"/>
            <c:bubble3D val="0"/>
            <c:extLst>
              <c:ext xmlns:c16="http://schemas.microsoft.com/office/drawing/2014/chart" uri="{C3380CC4-5D6E-409C-BE32-E72D297353CC}">
                <c16:uniqueId val="{00000000-D8B1-410B-84A7-89C468156614}"/>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Working more hours than usual in my main job</c:v>
                </c:pt>
                <c:pt idx="1">
                  <c:v>Looking for a job that pays more money, including a promotion</c:v>
                </c:pt>
                <c:pt idx="2">
                  <c:v>Working more than one job</c:v>
                </c:pt>
                <c:pt idx="3">
                  <c:v>Going to my place of work more often to reduce home energy costs</c:v>
                </c:pt>
                <c:pt idx="4">
                  <c:v>Going to my place of work less often to reduce travel, childcare and other costs</c:v>
                </c:pt>
                <c:pt idx="5">
                  <c:v>Doing other things </c:v>
                </c:pt>
                <c:pt idx="6">
                  <c:v>None of these</c:v>
                </c:pt>
              </c:strCache>
            </c:strRef>
          </c:cat>
          <c:val>
            <c:numRef>
              <c:f>Sheet1!$B$2:$B$8</c:f>
              <c:numCache>
                <c:formatCode>0%</c:formatCode>
                <c:ptCount val="7"/>
                <c:pt idx="0">
                  <c:v>0.33093794719478098</c:v>
                </c:pt>
                <c:pt idx="1">
                  <c:v>0.230592568994025</c:v>
                </c:pt>
                <c:pt idx="2">
                  <c:v>0.127139418435739</c:v>
                </c:pt>
                <c:pt idx="3">
                  <c:v>0.12505821373044301</c:v>
                </c:pt>
                <c:pt idx="5">
                  <c:v>1.7531593170894401E-2</c:v>
                </c:pt>
                <c:pt idx="6">
                  <c:v>0.38780708649768902</c:v>
                </c:pt>
              </c:numCache>
            </c:numRef>
          </c:val>
          <c:extLst>
            <c:ext xmlns:c16="http://schemas.microsoft.com/office/drawing/2014/chart" uri="{C3380CC4-5D6E-409C-BE32-E72D297353CC}">
              <c16:uniqueId val="{00000001-D8B1-410B-84A7-89C468156614}"/>
            </c:ext>
          </c:extLst>
        </c:ser>
        <c:ser>
          <c:idx val="1"/>
          <c:order val="1"/>
          <c:tx>
            <c:strRef>
              <c:f>Sheet1!$C$1</c:f>
              <c:strCache>
                <c:ptCount val="1"/>
                <c:pt idx="0">
                  <c:v>July (S8)</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Working more hours than usual in my main job</c:v>
                </c:pt>
                <c:pt idx="1">
                  <c:v>Looking for a job that pays more money, including a promotion</c:v>
                </c:pt>
                <c:pt idx="2">
                  <c:v>Working more than one job</c:v>
                </c:pt>
                <c:pt idx="3">
                  <c:v>Going to my place of work more often to reduce home energy costs</c:v>
                </c:pt>
                <c:pt idx="4">
                  <c:v>Going to my place of work less often to reduce travel, childcare and other costs</c:v>
                </c:pt>
                <c:pt idx="5">
                  <c:v>Doing other things </c:v>
                </c:pt>
                <c:pt idx="6">
                  <c:v>None of these</c:v>
                </c:pt>
              </c:strCache>
            </c:strRef>
          </c:cat>
          <c:val>
            <c:numRef>
              <c:f>Sheet1!$C$2:$C$8</c:f>
              <c:numCache>
                <c:formatCode>0%</c:formatCode>
                <c:ptCount val="7"/>
                <c:pt idx="0">
                  <c:v>0.30165196332337302</c:v>
                </c:pt>
                <c:pt idx="1">
                  <c:v>0.25540507042719102</c:v>
                </c:pt>
                <c:pt idx="2">
                  <c:v>0.111668069345183</c:v>
                </c:pt>
                <c:pt idx="3">
                  <c:v>0.11004878339676499</c:v>
                </c:pt>
                <c:pt idx="4">
                  <c:v>9.3146575594141398E-2</c:v>
                </c:pt>
                <c:pt idx="5">
                  <c:v>2.7161646598428499E-2</c:v>
                </c:pt>
                <c:pt idx="6">
                  <c:v>0.36712696872190898</c:v>
                </c:pt>
              </c:numCache>
            </c:numRef>
          </c:val>
          <c:extLst>
            <c:ext xmlns:c16="http://schemas.microsoft.com/office/drawing/2014/chart" uri="{C3380CC4-5D6E-409C-BE32-E72D297353CC}">
              <c16:uniqueId val="{00000004-D8B1-410B-84A7-89C468156614}"/>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9943975895592778"/>
          <c:y val="3.0323930196109235E-2"/>
          <c:w val="0.19594805785929331"/>
          <c:h val="0.1526025717005561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a:effectLst/>
              </a:rPr>
              <a:t>Actions taken as a response to the cost of living crisis</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6446613354352535"/>
        </c:manualLayout>
      </c:layout>
      <c:barChart>
        <c:barDir val="col"/>
        <c:grouping val="clustered"/>
        <c:varyColors val="0"/>
        <c:ser>
          <c:idx val="0"/>
          <c:order val="0"/>
          <c:tx>
            <c:strRef>
              <c:f>Sheet1!$B$1</c:f>
              <c:strCache>
                <c:ptCount val="1"/>
                <c:pt idx="0">
                  <c:v>Total</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A43-4962-8BD0-61560DE778DB}"/>
                </c:ext>
              </c:extLst>
            </c:dLbl>
            <c:dLbl>
              <c:idx val="1"/>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A43-4962-8BD0-61560DE778DB}"/>
                </c:ext>
              </c:extLst>
            </c:dLbl>
            <c:dLbl>
              <c:idx val="2"/>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1A43-4962-8BD0-61560DE778DB}"/>
                </c:ext>
              </c:extLst>
            </c:dLbl>
            <c:dLbl>
              <c:idx val="3"/>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A43-4962-8BD0-61560DE778DB}"/>
                </c:ext>
              </c:extLst>
            </c:dLbl>
            <c:dLbl>
              <c:idx val="5"/>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1A43-4962-8BD0-61560DE778DB}"/>
                </c:ext>
              </c:extLst>
            </c:dLbl>
            <c:dLbl>
              <c:idx val="6"/>
              <c:spPr>
                <a:noFill/>
                <a:ln>
                  <a:noFill/>
                </a:ln>
                <a:effectLst/>
              </c:spPr>
              <c:txPr>
                <a:bodyPr rot="0" spcFirstLastPara="1" vertOverflow="ellipsis" vert="horz" wrap="square" anchor="ctr" anchorCtr="0"/>
                <a:lstStyle/>
                <a:p>
                  <a:pPr algn="ctr">
                    <a:defRPr lang="en-US"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212D-47C2-AB6D-40AB6768EE28}"/>
                </c:ext>
              </c:extLst>
            </c:dLbl>
            <c:spPr>
              <a:noFill/>
              <a:ln>
                <a:noFill/>
              </a:ln>
              <a:effectLst/>
            </c:spPr>
            <c:txPr>
              <a:bodyPr rot="0" spcFirstLastPara="1" vertOverflow="ellipsis" vert="horz" wrap="square" anchor="ctr" anchorCtr="0"/>
              <a:lstStyle/>
              <a:p>
                <a:pPr algn="ctr">
                  <a:defRPr lang="en-US"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Working more hours than usual in my main job</c:v>
                </c:pt>
                <c:pt idx="1">
                  <c:v>Looking for a job that pays more money, including a promotion</c:v>
                </c:pt>
                <c:pt idx="2">
                  <c:v>Working more than one job</c:v>
                </c:pt>
                <c:pt idx="3">
                  <c:v>Going to my place of work more often to reduce home energy costs</c:v>
                </c:pt>
                <c:pt idx="4">
                  <c:v>Going to my place of work less often to reduce travel, childcare and other costs</c:v>
                </c:pt>
                <c:pt idx="5">
                  <c:v>Doing other things (please specify)</c:v>
                </c:pt>
                <c:pt idx="6">
                  <c:v>None of these</c:v>
                </c:pt>
              </c:strCache>
            </c:strRef>
          </c:cat>
          <c:val>
            <c:numRef>
              <c:f>Sheet1!$B$2:$B$8</c:f>
              <c:numCache>
                <c:formatCode>0%</c:formatCode>
                <c:ptCount val="7"/>
                <c:pt idx="0">
                  <c:v>0.30165196332337302</c:v>
                </c:pt>
                <c:pt idx="1">
                  <c:v>0.25540507042719102</c:v>
                </c:pt>
                <c:pt idx="2">
                  <c:v>0.111668069345183</c:v>
                </c:pt>
                <c:pt idx="3">
                  <c:v>0.11004878339676499</c:v>
                </c:pt>
                <c:pt idx="4">
                  <c:v>9.3146575594141398E-2</c:v>
                </c:pt>
                <c:pt idx="5">
                  <c:v>2.7161646598428499E-2</c:v>
                </c:pt>
                <c:pt idx="6">
                  <c:v>0.36712696872190898</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Racially minoritised communities (n=130)</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Working more hours than usual in my main job</c:v>
                </c:pt>
                <c:pt idx="1">
                  <c:v>Looking for a job that pays more money, including a promotion</c:v>
                </c:pt>
                <c:pt idx="2">
                  <c:v>Working more than one job</c:v>
                </c:pt>
                <c:pt idx="3">
                  <c:v>Going to my place of work more often to reduce home energy costs</c:v>
                </c:pt>
                <c:pt idx="4">
                  <c:v>Going to my place of work less often to reduce travel, childcare and other costs</c:v>
                </c:pt>
                <c:pt idx="5">
                  <c:v>Doing other things (please specify)</c:v>
                </c:pt>
                <c:pt idx="6">
                  <c:v>None of these</c:v>
                </c:pt>
              </c:strCache>
            </c:strRef>
          </c:cat>
          <c:val>
            <c:numRef>
              <c:f>Sheet1!$C$2:$C$8</c:f>
              <c:numCache>
                <c:formatCode>0%</c:formatCode>
                <c:ptCount val="7"/>
                <c:pt idx="0">
                  <c:v>0.41681678102487102</c:v>
                </c:pt>
                <c:pt idx="1">
                  <c:v>0.36140019860300499</c:v>
                </c:pt>
                <c:pt idx="2">
                  <c:v>0.22074908690937201</c:v>
                </c:pt>
                <c:pt idx="3">
                  <c:v>0.18609847265478</c:v>
                </c:pt>
                <c:pt idx="4">
                  <c:v>0.114189488611965</c:v>
                </c:pt>
                <c:pt idx="5">
                  <c:v>6.0331428844020403E-3</c:v>
                </c:pt>
                <c:pt idx="6">
                  <c:v>0.229741590483377</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Those earning below the Real Living Wage (n=89)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Working more hours than usual in my main job</c:v>
                </c:pt>
                <c:pt idx="1">
                  <c:v>Looking for a job that pays more money, including a promotion</c:v>
                </c:pt>
                <c:pt idx="2">
                  <c:v>Working more than one job</c:v>
                </c:pt>
                <c:pt idx="3">
                  <c:v>Going to my place of work more often to reduce home energy costs</c:v>
                </c:pt>
                <c:pt idx="4">
                  <c:v>Going to my place of work less often to reduce travel, childcare and other costs</c:v>
                </c:pt>
                <c:pt idx="5">
                  <c:v>Doing other things (please specify)</c:v>
                </c:pt>
                <c:pt idx="6">
                  <c:v>None of these</c:v>
                </c:pt>
              </c:strCache>
            </c:strRef>
          </c:cat>
          <c:val>
            <c:numRef>
              <c:f>Sheet1!$D$2:$D$8</c:f>
            </c:numRef>
          </c:val>
          <c:extLst xmlns:c15="http://schemas.microsoft.com/office/drawing/2012/chart">
            <c:ext xmlns:c16="http://schemas.microsoft.com/office/drawing/2014/chart" uri="{C3380CC4-5D6E-409C-BE32-E72D297353CC}">
              <c16:uniqueId val="{00000000-1D26-42E5-99A3-C4BC608D1098}"/>
            </c:ext>
          </c:extLst>
        </c:ser>
        <c:ser>
          <c:idx val="3"/>
          <c:order val="3"/>
          <c:tx>
            <c:strRef>
              <c:f>Sheet1!$E$1</c:f>
              <c:strCache>
                <c:ptCount val="1"/>
                <c:pt idx="0">
                  <c:v>Disabled (n=159)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0"/>
              <a:lstStyle/>
              <a:p>
                <a:pPr algn="ctr">
                  <a:defRPr lang="en-US"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Working more hours than usual in my main job</c:v>
                </c:pt>
                <c:pt idx="1">
                  <c:v>Looking for a job that pays more money, including a promotion</c:v>
                </c:pt>
                <c:pt idx="2">
                  <c:v>Working more than one job</c:v>
                </c:pt>
                <c:pt idx="3">
                  <c:v>Going to my place of work more often to reduce home energy costs</c:v>
                </c:pt>
                <c:pt idx="4">
                  <c:v>Going to my place of work less often to reduce travel, childcare and other costs</c:v>
                </c:pt>
                <c:pt idx="5">
                  <c:v>Doing other things (please specify)</c:v>
                </c:pt>
                <c:pt idx="6">
                  <c:v>None of these</c:v>
                </c:pt>
              </c:strCache>
            </c:strRef>
          </c:cat>
          <c:val>
            <c:numRef>
              <c:f>Sheet1!$E$2:$E$8</c:f>
              <c:numCache>
                <c:formatCode>0%</c:formatCode>
                <c:ptCount val="7"/>
                <c:pt idx="0">
                  <c:v>0.31400611178298898</c:v>
                </c:pt>
                <c:pt idx="1">
                  <c:v>0.25600270663130198</c:v>
                </c:pt>
                <c:pt idx="2">
                  <c:v>0.17361317011174399</c:v>
                </c:pt>
                <c:pt idx="3">
                  <c:v>0.151648755892241</c:v>
                </c:pt>
                <c:pt idx="4">
                  <c:v>9.3198265044638004E-2</c:v>
                </c:pt>
                <c:pt idx="5">
                  <c:v>4.38744812670065E-2</c:v>
                </c:pt>
                <c:pt idx="6">
                  <c:v>0.27635661465911798</c:v>
                </c:pt>
              </c:numCache>
            </c:numRef>
          </c:val>
          <c:extLst>
            <c:ext xmlns:c16="http://schemas.microsoft.com/office/drawing/2014/chart" uri="{C3380CC4-5D6E-409C-BE32-E72D297353CC}">
              <c16:uniqueId val="{00000001-13FD-495C-B1CA-D8CAF4617FBA}"/>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1.3269410575776758E-3"/>
          <c:y val="0.94602085615961862"/>
          <c:w val="0.99849781858084152"/>
          <c:h val="5.2264200610977314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likely do you think you are to lose your</a:t>
            </a:r>
            <a:r>
              <a:rPr lang="en-GB" sz="1400" b="1" u="none" baseline="0">
                <a:latin typeface="+mj-lt"/>
              </a:rPr>
              <a:t> job and become unemployed in the next 12 months?</a:t>
            </a:r>
            <a:endParaRPr lang="en-GB" sz="1400" b="1" u="none">
              <a:latin typeface="+mj-lt"/>
            </a:endParaRPr>
          </a:p>
        </c:rich>
      </c:tx>
      <c:layout>
        <c:manualLayout>
          <c:xMode val="edge"/>
          <c:yMode val="edge"/>
          <c:x val="0.21634715709612398"/>
          <c:y val="4.70292760074733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597449805673475"/>
          <c:y val="5.0895612651424942E-2"/>
          <c:w val="0.71308660506490362"/>
          <c:h val="0.84104730256307947"/>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Sheet1!$A$2:$A$4</c:f>
              <c:strCache>
                <c:ptCount val="3"/>
                <c:pt idx="0">
                  <c:v>July (S8)</c:v>
                </c:pt>
                <c:pt idx="1">
                  <c:v>December (S5)</c:v>
                </c:pt>
                <c:pt idx="2">
                  <c:v>Spring (S1+2)</c:v>
                </c:pt>
              </c:strCache>
            </c:strRef>
          </c:cat>
          <c:val>
            <c:numRef>
              <c:f>Sheet1!$B$2:$B$4</c:f>
              <c:numCache>
                <c:formatCode>0%</c:formatCode>
                <c:ptCount val="3"/>
                <c:pt idx="1">
                  <c:v>0.04</c:v>
                </c:pt>
                <c:pt idx="2">
                  <c:v>0.04</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Very 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 (S8)</c:v>
                </c:pt>
                <c:pt idx="1">
                  <c:v>December (S5)</c:v>
                </c:pt>
                <c:pt idx="2">
                  <c:v>Spring (S1+2)</c:v>
                </c:pt>
              </c:strCache>
            </c:strRef>
          </c:cat>
          <c:val>
            <c:numRef>
              <c:f>Sheet1!$C$2:$C$4</c:f>
              <c:numCache>
                <c:formatCode>0%</c:formatCode>
                <c:ptCount val="3"/>
                <c:pt idx="0">
                  <c:v>5.7186533387937097E-2</c:v>
                </c:pt>
                <c:pt idx="1">
                  <c:v>0.05</c:v>
                </c:pt>
                <c:pt idx="2">
                  <c:v>7.0000000000000007E-2</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Somewhat 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 (S8)</c:v>
                </c:pt>
                <c:pt idx="1">
                  <c:v>December (S5)</c:v>
                </c:pt>
                <c:pt idx="2">
                  <c:v>Spring (S1+2)</c:v>
                </c:pt>
              </c:strCache>
            </c:strRef>
          </c:cat>
          <c:val>
            <c:numRef>
              <c:f>Sheet1!$D$2:$D$4</c:f>
              <c:numCache>
                <c:formatCode>0%</c:formatCode>
                <c:ptCount val="3"/>
                <c:pt idx="0">
                  <c:v>9.9035561289322199E-2</c:v>
                </c:pt>
                <c:pt idx="1">
                  <c:v>0.11</c:v>
                </c:pt>
                <c:pt idx="2">
                  <c:v>0.12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Neither likely nor unlikely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 (S8)</c:v>
                </c:pt>
                <c:pt idx="1">
                  <c:v>December (S5)</c:v>
                </c:pt>
                <c:pt idx="2">
                  <c:v>Spring (S1+2)</c:v>
                </c:pt>
              </c:strCache>
            </c:strRef>
          </c:cat>
          <c:val>
            <c:numRef>
              <c:f>Sheet1!$E$2:$E$4</c:f>
              <c:numCache>
                <c:formatCode>0%</c:formatCode>
                <c:ptCount val="3"/>
                <c:pt idx="0">
                  <c:v>0.188804628472372</c:v>
                </c:pt>
                <c:pt idx="1">
                  <c:v>0.17</c:v>
                </c:pt>
                <c:pt idx="2">
                  <c:v>0.15</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Somewhat unlikely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 (S8)</c:v>
                </c:pt>
                <c:pt idx="1">
                  <c:v>December (S5)</c:v>
                </c:pt>
                <c:pt idx="2">
                  <c:v>Spring (S1+2)</c:v>
                </c:pt>
              </c:strCache>
            </c:strRef>
          </c:cat>
          <c:val>
            <c:numRef>
              <c:f>Sheet1!$F$2:$F$4</c:f>
              <c:numCache>
                <c:formatCode>0%</c:formatCode>
                <c:ptCount val="3"/>
                <c:pt idx="0">
                  <c:v>0.21556308367885599</c:v>
                </c:pt>
                <c:pt idx="1">
                  <c:v>0.25</c:v>
                </c:pt>
                <c:pt idx="2">
                  <c:v>0.23</c:v>
                </c:pt>
              </c:numCache>
            </c:numRef>
          </c:val>
          <c:extLst>
            <c:ext xmlns:c16="http://schemas.microsoft.com/office/drawing/2014/chart" uri="{C3380CC4-5D6E-409C-BE32-E72D297353CC}">
              <c16:uniqueId val="{00000004-6BA3-45A5-B382-40D7FC9AED71}"/>
            </c:ext>
          </c:extLst>
        </c:ser>
        <c:ser>
          <c:idx val="5"/>
          <c:order val="5"/>
          <c:tx>
            <c:strRef>
              <c:f>Sheet1!$G$1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July (S8)</c:v>
                </c:pt>
                <c:pt idx="1">
                  <c:v>December (S5)</c:v>
                </c:pt>
                <c:pt idx="2">
                  <c:v>Spring (S1+2)</c:v>
                </c:pt>
              </c:strCache>
            </c:strRef>
          </c:cat>
          <c:val>
            <c:numRef>
              <c:f>Sheet1!$G$2:$G$4</c:f>
              <c:numCache>
                <c:formatCode>0%</c:formatCode>
                <c:ptCount val="3"/>
                <c:pt idx="0">
                  <c:v>0.41104366482996801</c:v>
                </c:pt>
                <c:pt idx="1">
                  <c:v>0.38</c:v>
                </c:pt>
                <c:pt idx="2">
                  <c:v>0.4</c:v>
                </c:pt>
              </c:numCache>
            </c:numRef>
          </c:val>
          <c:extLst>
            <c:ext xmlns:c16="http://schemas.microsoft.com/office/drawing/2014/chart" uri="{C3380CC4-5D6E-409C-BE32-E72D297353CC}">
              <c16:uniqueId val="{00000000-CBF1-4089-86C1-6FB58C9CD0D5}"/>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4262272461589612"/>
          <c:y val="0.18526909944116432"/>
          <c:w val="0.18720099256047401"/>
          <c:h val="0.707351318324365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Very dissatisfied </c:v>
                </c:pt>
              </c:strCache>
            </c:strRef>
          </c:tx>
          <c:spPr>
            <a:solidFill>
              <a:srgbClr val="FF0101"/>
            </a:solidFill>
            <a:ln>
              <a:noFill/>
            </a:ln>
            <a:effectLst/>
          </c:spPr>
          <c:invertIfNegative val="0"/>
          <c:dLbls>
            <c:dLbl>
              <c:idx val="2"/>
              <c:layout>
                <c:manualLayout>
                  <c:x val="0"/>
                  <c:y val="2.40847875551058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3D-413D-B021-B93F0FD3227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 </c:v>
                </c:pt>
                <c:pt idx="2">
                  <c:v>England benchmarking</c:v>
                </c:pt>
              </c:strCache>
            </c:strRef>
          </c:cat>
          <c:val>
            <c:numRef>
              <c:f>Sheet1!$B$2:$B$4</c:f>
              <c:numCache>
                <c:formatCode>0%</c:formatCode>
                <c:ptCount val="3"/>
                <c:pt idx="0">
                  <c:v>0.04</c:v>
                </c:pt>
                <c:pt idx="1">
                  <c:v>0.04</c:v>
                </c:pt>
                <c:pt idx="2">
                  <c:v>0.02</c:v>
                </c:pt>
              </c:numCache>
            </c:numRef>
          </c:val>
          <c:extLst>
            <c:ext xmlns:c16="http://schemas.microsoft.com/office/drawing/2014/chart" uri="{C3380CC4-5D6E-409C-BE32-E72D297353CC}">
              <c16:uniqueId val="{00000004-4DD4-4135-9587-831991CF9B13}"/>
            </c:ext>
          </c:extLst>
        </c:ser>
        <c:ser>
          <c:idx val="3"/>
          <c:order val="1"/>
          <c:tx>
            <c:strRef>
              <c:f>Sheet1!$C$1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 </c:v>
                </c:pt>
                <c:pt idx="2">
                  <c:v>England benchmarking</c:v>
                </c:pt>
              </c:strCache>
            </c:strRef>
          </c:cat>
          <c:val>
            <c:numRef>
              <c:f>Sheet1!$C$2:$C$4</c:f>
              <c:numCache>
                <c:formatCode>0%</c:formatCode>
                <c:ptCount val="3"/>
                <c:pt idx="0">
                  <c:v>0.09</c:v>
                </c:pt>
                <c:pt idx="1">
                  <c:v>0.08</c:v>
                </c:pt>
                <c:pt idx="2">
                  <c:v>0.06</c:v>
                </c:pt>
              </c:numCache>
            </c:numRef>
          </c:val>
          <c:extLst>
            <c:ext xmlns:c16="http://schemas.microsoft.com/office/drawing/2014/chart" uri="{C3380CC4-5D6E-409C-BE32-E72D297353CC}">
              <c16:uniqueId val="{00000003-4DD4-4135-9587-831991CF9B13}"/>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 </c:v>
                </c:pt>
                <c:pt idx="2">
                  <c:v>England benchmarking</c:v>
                </c:pt>
              </c:strCache>
            </c:strRef>
          </c:cat>
          <c:val>
            <c:numRef>
              <c:f>Sheet1!$D$2:$D$4</c:f>
              <c:numCache>
                <c:formatCode>0%</c:formatCode>
                <c:ptCount val="3"/>
                <c:pt idx="0">
                  <c:v>0.12</c:v>
                </c:pt>
                <c:pt idx="1">
                  <c:v>0.13</c:v>
                </c:pt>
                <c:pt idx="2">
                  <c:v>0.15</c:v>
                </c:pt>
              </c:numCache>
            </c:numRef>
          </c:val>
          <c:extLst>
            <c:ext xmlns:c16="http://schemas.microsoft.com/office/drawing/2014/chart" uri="{C3380CC4-5D6E-409C-BE32-E72D297353CC}">
              <c16:uniqueId val="{00000002-4DD4-4135-9587-831991CF9B13}"/>
            </c:ext>
          </c:extLst>
        </c:ser>
        <c:ser>
          <c:idx val="0"/>
          <c:order val="3"/>
          <c:tx>
            <c:strRef>
              <c:f>Sheet1!$E$1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 </c:v>
                </c:pt>
                <c:pt idx="2">
                  <c:v>England benchmarking</c:v>
                </c:pt>
              </c:strCache>
            </c:strRef>
          </c:cat>
          <c:val>
            <c:numRef>
              <c:f>Sheet1!$E$2:$E$4</c:f>
              <c:numCache>
                <c:formatCode>0%</c:formatCode>
                <c:ptCount val="3"/>
                <c:pt idx="0">
                  <c:v>0.49</c:v>
                </c:pt>
                <c:pt idx="1">
                  <c:v>0.48</c:v>
                </c:pt>
                <c:pt idx="2">
                  <c:v>0.47</c:v>
                </c:pt>
              </c:numCache>
            </c:numRef>
          </c:val>
          <c:extLst>
            <c:ext xmlns:c16="http://schemas.microsoft.com/office/drawing/2014/chart" uri="{C3380CC4-5D6E-409C-BE32-E72D297353CC}">
              <c16:uniqueId val="{00000000-A61E-4241-A09B-45DF16CE26E5}"/>
            </c:ext>
          </c:extLst>
        </c:ser>
        <c:ser>
          <c:idx val="1"/>
          <c:order val="4"/>
          <c:tx>
            <c:strRef>
              <c:f>Sheet1!$F$1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 '23 (S7)</c:v>
                </c:pt>
                <c:pt idx="1">
                  <c:v>July '23 (S8) </c:v>
                </c:pt>
                <c:pt idx="2">
                  <c:v>England benchmarking</c:v>
                </c:pt>
              </c:strCache>
            </c:strRef>
          </c:cat>
          <c:val>
            <c:numRef>
              <c:f>Sheet1!$F$2:$F$4</c:f>
              <c:numCache>
                <c:formatCode>0%</c:formatCode>
                <c:ptCount val="3"/>
                <c:pt idx="0">
                  <c:v>0.27</c:v>
                </c:pt>
                <c:pt idx="1">
                  <c:v>0.27</c:v>
                </c:pt>
                <c:pt idx="2">
                  <c:v>0.3</c:v>
                </c:pt>
              </c:numCache>
            </c:numRef>
          </c:val>
          <c:extLst>
            <c:ext xmlns:c16="http://schemas.microsoft.com/office/drawing/2014/chart" uri="{C3380CC4-5D6E-409C-BE32-E72D297353CC}">
              <c16:uniqueId val="{00000001-A61E-4241-A09B-45DF16CE26E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84837014260090671"/>
          <c:w val="0.8860238440189856"/>
          <c:h val="0.15162985739909327"/>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53675186865711944"/>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Sheet1!$B$2:$B$3</c:f>
              <c:numCache>
                <c:formatCode>0%</c:formatCode>
                <c:ptCount val="2"/>
                <c:pt idx="0">
                  <c:v>0.03</c:v>
                </c:pt>
                <c:pt idx="1">
                  <c:v>0.03</c:v>
                </c:pt>
              </c:numCache>
            </c:numRef>
          </c:val>
          <c:extLst>
            <c:ext xmlns:c16="http://schemas.microsoft.com/office/drawing/2014/chart" uri="{C3380CC4-5D6E-409C-BE32-E72D297353CC}">
              <c16:uniqueId val="{00000000-5877-4B0E-943D-91F3FBB78560}"/>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Sheet1!$C$2:$C$3</c:f>
              <c:numCache>
                <c:formatCode>0%</c:formatCode>
                <c:ptCount val="2"/>
                <c:pt idx="0">
                  <c:v>0.06</c:v>
                </c:pt>
                <c:pt idx="1">
                  <c:v>0.08</c:v>
                </c:pt>
              </c:numCache>
            </c:numRef>
          </c:val>
          <c:extLst>
            <c:ext xmlns:c16="http://schemas.microsoft.com/office/drawing/2014/chart" uri="{C3380CC4-5D6E-409C-BE32-E72D297353CC}">
              <c16:uniqueId val="{00000001-5877-4B0E-943D-91F3FBB78560}"/>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Sheet1!$D$2:$D$3</c:f>
              <c:numCache>
                <c:formatCode>0%</c:formatCode>
                <c:ptCount val="2"/>
                <c:pt idx="0">
                  <c:v>0.14000000000000001</c:v>
                </c:pt>
                <c:pt idx="1">
                  <c:v>0.14000000000000001</c:v>
                </c:pt>
              </c:numCache>
            </c:numRef>
          </c:val>
          <c:extLst>
            <c:ext xmlns:c16="http://schemas.microsoft.com/office/drawing/2014/chart" uri="{C3380CC4-5D6E-409C-BE32-E72D297353CC}">
              <c16:uniqueId val="{00000002-5877-4B0E-943D-91F3FBB78560}"/>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Sheet1!$E$2:$E$3</c:f>
              <c:numCache>
                <c:formatCode>0%</c:formatCode>
                <c:ptCount val="2"/>
                <c:pt idx="0">
                  <c:v>0.48</c:v>
                </c:pt>
                <c:pt idx="1">
                  <c:v>0.47</c:v>
                </c:pt>
              </c:numCache>
            </c:numRef>
          </c:val>
          <c:extLst>
            <c:ext xmlns:c16="http://schemas.microsoft.com/office/drawing/2014/chart" uri="{C3380CC4-5D6E-409C-BE32-E72D297353CC}">
              <c16:uniqueId val="{00000003-5877-4B0E-943D-91F3FBB78560}"/>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May '23 (S7)</c:v>
                </c:pt>
                <c:pt idx="1">
                  <c:v>July '23 (S8)</c:v>
                </c:pt>
              </c:strCache>
            </c:strRef>
          </c:cat>
          <c:val>
            <c:numRef>
              <c:f>Sheet1!$F$2:$F$3</c:f>
              <c:numCache>
                <c:formatCode>0%</c:formatCode>
                <c:ptCount val="2"/>
                <c:pt idx="0">
                  <c:v>0.28999999999999998</c:v>
                </c:pt>
                <c:pt idx="1">
                  <c:v>0.28000000000000003</c:v>
                </c:pt>
              </c:numCache>
            </c:numRef>
          </c:val>
          <c:extLst>
            <c:ext xmlns:c16="http://schemas.microsoft.com/office/drawing/2014/chart" uri="{C3380CC4-5D6E-409C-BE32-E72D297353CC}">
              <c16:uniqueId val="{00000000-C1F9-4F4E-900B-68923CFD7B48}"/>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86551263237625065"/>
          <c:w val="0.99997726801505227"/>
          <c:h val="9.749123749914187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44631732932E-2"/>
          <c:w val="0.99398174847961962"/>
          <c:h val="0.61590213067676169"/>
        </c:manualLayout>
      </c:layout>
      <c:barChart>
        <c:barDir val="col"/>
        <c:grouping val="percentStacked"/>
        <c:varyColors val="0"/>
        <c:ser>
          <c:idx val="4"/>
          <c:order val="2"/>
          <c:tx>
            <c:strRef>
              <c:f>Sheet1!$D$1</c:f>
              <c:strCache>
                <c:ptCount val="1"/>
                <c:pt idx="0">
                  <c:v>Definitely disagree</c:v>
                </c:pt>
              </c:strCache>
            </c:strRef>
          </c:tx>
          <c:spPr>
            <a:solidFill>
              <a:srgbClr val="FF0101"/>
            </a:solidFill>
            <a:ln>
              <a:noFill/>
            </a:ln>
            <a:effectLst/>
          </c:spPr>
          <c:invertIfNegative val="0"/>
          <c:dLbls>
            <c:dLbl>
              <c:idx val="0"/>
              <c:layout>
                <c:manualLayout>
                  <c:x val="-2.7165044475583502E-2"/>
                  <c:y val="-1.116016363467974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92-4040-8A7F-84CEDBCC2E1E}"/>
                </c:ext>
              </c:extLst>
            </c:dLbl>
            <c:dLbl>
              <c:idx val="1"/>
              <c:layout>
                <c:manualLayout>
                  <c:x val="-2.4305566109732595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92-4040-8A7F-84CEDBCC2E1E}"/>
                </c:ext>
              </c:extLst>
            </c:dLbl>
            <c:dLbl>
              <c:idx val="2"/>
              <c:layout>
                <c:manualLayout>
                  <c:x val="-2.287582692680714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92-4040-8A7F-84CEDBCC2E1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Sheet1!$D$2:$D$5</c:f>
              <c:numCache>
                <c:formatCode>0%</c:formatCode>
                <c:ptCount val="4"/>
                <c:pt idx="0">
                  <c:v>7.4222625839558395E-2</c:v>
                </c:pt>
                <c:pt idx="1">
                  <c:v>0.124855326430121</c:v>
                </c:pt>
                <c:pt idx="2">
                  <c:v>0.121912712536279</c:v>
                </c:pt>
                <c:pt idx="3">
                  <c:v>0.172225789589458</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Tend to disagree</c:v>
                </c:pt>
              </c:strCache>
            </c:strRef>
          </c:tx>
          <c:spPr>
            <a:solidFill>
              <a:srgbClr val="FF9999"/>
            </a:solidFill>
            <a:ln>
              <a:noFill/>
            </a:ln>
            <a:effectLst/>
          </c:spPr>
          <c:invertIfNegative val="0"/>
          <c:dLbls>
            <c:dLbl>
              <c:idx val="0"/>
              <c:layout>
                <c:manualLayout>
                  <c:x val="0"/>
                  <c:y val="-1.21748646085553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92-4040-8A7F-84CEDBCC2E1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Sheet1!$E$2:$E$5</c:f>
              <c:numCache>
                <c:formatCode>0%</c:formatCode>
                <c:ptCount val="4"/>
                <c:pt idx="0">
                  <c:v>0.1217932245818</c:v>
                </c:pt>
                <c:pt idx="1">
                  <c:v>0.20138418226080501</c:v>
                </c:pt>
                <c:pt idx="2">
                  <c:v>0.19234531126645399</c:v>
                </c:pt>
                <c:pt idx="3">
                  <c:v>0.29091847901331103</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Sheet1!$F$2:$F$5</c:f>
              <c:numCache>
                <c:formatCode>0%</c:formatCode>
                <c:ptCount val="4"/>
                <c:pt idx="0">
                  <c:v>0.57474822774391199</c:v>
                </c:pt>
                <c:pt idx="1">
                  <c:v>0.49167762174701601</c:v>
                </c:pt>
                <c:pt idx="2">
                  <c:v>0.485345564572776</c:v>
                </c:pt>
                <c:pt idx="3">
                  <c:v>0.40705123808055799</c:v>
                </c:pt>
              </c:numCache>
            </c:numRef>
          </c:val>
          <c:extLst>
            <c:ext xmlns:c16="http://schemas.microsoft.com/office/drawing/2014/chart" uri="{C3380CC4-5D6E-409C-BE32-E72D297353CC}">
              <c16:uniqueId val="{00000002-2D59-47C5-AEF5-8C77A3583080}"/>
            </c:ext>
          </c:extLst>
        </c:ser>
        <c:ser>
          <c:idx val="1"/>
          <c:order val="5"/>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f>Sheet1!$G$2:$G$5</c:f>
              <c:numCache>
                <c:formatCode>0%</c:formatCode>
                <c:ptCount val="4"/>
                <c:pt idx="0">
                  <c:v>0.199013771802944</c:v>
                </c:pt>
                <c:pt idx="1">
                  <c:v>0.18208286956205699</c:v>
                </c:pt>
                <c:pt idx="2">
                  <c:v>0.20039641162449001</c:v>
                </c:pt>
                <c:pt idx="3">
                  <c:v>0.12956308332826699</c:v>
                </c:pt>
              </c:numCache>
            </c:numRef>
          </c:val>
          <c:extLst>
            <c:ext xmlns:c16="http://schemas.microsoft.com/office/drawing/2014/chart" uri="{C3380CC4-5D6E-409C-BE32-E72D297353CC}">
              <c16:uniqueId val="{00000001-2D59-47C5-AEF5-8C77A3583080}"/>
            </c:ext>
          </c:extLst>
        </c:ser>
        <c:dLbls>
          <c:showLegendKey val="0"/>
          <c:showVal val="0"/>
          <c:showCatName val="0"/>
          <c:showSerName val="0"/>
          <c:showPercent val="0"/>
          <c:showBubbleSize val="0"/>
        </c:dLbls>
        <c:gapWidth val="150"/>
        <c:overlap val="100"/>
        <c:axId val="542284431"/>
        <c:axId val="542308143"/>
        <c:extLst>
          <c:ext xmlns:c15="http://schemas.microsoft.com/office/drawing/2012/chart" uri="{02D57815-91ED-43cb-92C2-25804820EDAC}">
            <c15:filteredBar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solidFill>
                    <a:srgbClr val="7030A0"/>
                  </a:solidFill>
                  <a:ln>
                    <a:noFill/>
                  </a:ln>
                  <a:effectLst/>
                </c:spPr>
                <c:invertIfNegative val="0"/>
                <c:cat>
                  <c:strRef>
                    <c:extLst>
                      <c:ex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c:ext uri="{02D57815-91ED-43cb-92C2-25804820EDAC}">
                        <c15:formulaRef>
                          <c15:sqref>Sheet1!$B$2:$B$5</c15:sqref>
                        </c15:formulaRef>
                      </c:ext>
                    </c:extLst>
                    <c:numCache>
                      <c:formatCode>General</c:formatCode>
                      <c:ptCount val="4"/>
                      <c:pt idx="0" formatCode="0%">
                        <c:v>2.1390295383010099E-2</c:v>
                      </c:pt>
                    </c:numCache>
                  </c:numRef>
                </c:val>
                <c:extLst>
                  <c:ext xmlns:c16="http://schemas.microsoft.com/office/drawing/2014/chart" uri="{C3380CC4-5D6E-409C-BE32-E72D297353CC}">
                    <c16:uniqueId val="{00000002-7464-4AAE-908E-E85B3EB92856}"/>
                  </c:ext>
                </c:extLst>
              </c15:ser>
            </c15:filteredBarSeries>
            <c15:filteredBar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My local area is a place where people from different backgrounds get on well together*</c:v>
                      </c:pt>
                      <c:pt idx="1">
                        <c:v>My local area is a place where people look out for each other</c:v>
                      </c:pt>
                      <c:pt idx="2">
                        <c:v>I am proud of my local area</c:v>
                      </c:pt>
                      <c:pt idx="3">
                        <c:v>My local area is well maintained</c:v>
                      </c:pt>
                    </c:strCache>
                  </c:strRef>
                </c:cat>
                <c:val>
                  <c:numRef>
                    <c:extLst xmlns:c15="http://schemas.microsoft.com/office/drawing/2012/chart">
                      <c:ext xmlns:c15="http://schemas.microsoft.com/office/drawing/2012/chart" uri="{02D57815-91ED-43cb-92C2-25804820EDAC}">
                        <c15:formulaRef>
                          <c15:sqref>Sheet1!$C$2:$C$5</c15:sqref>
                        </c15:formulaRef>
                      </c:ext>
                    </c:extLst>
                    <c:numCache>
                      <c:formatCode>General</c:formatCode>
                      <c:ptCount val="4"/>
                      <c:pt idx="0" formatCode="0%">
                        <c:v>8.8318546487758803E-3</c:v>
                      </c:pt>
                    </c:numCache>
                  </c:numRef>
                </c:val>
                <c:extLst xmlns:c15="http://schemas.microsoft.com/office/drawing/2012/chart">
                  <c:ext xmlns:c16="http://schemas.microsoft.com/office/drawing/2014/chart" uri="{C3380CC4-5D6E-409C-BE32-E72D297353CC}">
                    <c16:uniqueId val="{00000001-7464-4AAE-908E-E85B3EB92856}"/>
                  </c:ext>
                </c:extLst>
              </c15:ser>
            </c15:filteredBarSeries>
          </c:ext>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33312922962162911"/>
          <c:y val="0.76656087156692188"/>
          <c:w val="0.38298187079458262"/>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5071897305549E-3"/>
          <c:y val="1.2127651058793812E-2"/>
          <c:w val="0.99398174847961962"/>
          <c:h val="0.6159021306767616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Sheet1!$B$2:$B$5</c:f>
              <c:numCache>
                <c:formatCode>0%</c:formatCode>
                <c:ptCount val="2"/>
                <c:pt idx="0">
                  <c:v>7.8147647373466203E-2</c:v>
                </c:pt>
                <c:pt idx="1">
                  <c:v>0.26337738432739299</c:v>
                </c:pt>
              </c:numCache>
              <c:extLst/>
            </c:numRef>
          </c:val>
          <c:extLst xmlns:c15="http://schemas.microsoft.com/office/drawing/2012/chart">
            <c:ext xmlns:c16="http://schemas.microsoft.com/office/drawing/2014/chart" uri="{C3380CC4-5D6E-409C-BE32-E72D297353CC}">
              <c16:uniqueId val="{00000002-7464-4AAE-908E-E85B3EB92856}"/>
            </c:ext>
          </c:extLst>
        </c:ser>
        <c:ser>
          <c:idx val="0"/>
          <c:order val="1"/>
          <c:tx>
            <c:strRef>
              <c:f>Sheet1!$C$1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Sheet1!$C$2:$C$5</c:f>
              <c:numCache>
                <c:formatCode>0%</c:formatCode>
                <c:ptCount val="2"/>
                <c:pt idx="0">
                  <c:v>0.146353547769764</c:v>
                </c:pt>
                <c:pt idx="1">
                  <c:v>0.34035305004848398</c:v>
                </c:pt>
              </c:numCache>
              <c:extLst/>
            </c:numRef>
          </c:val>
          <c:extLst>
            <c:ext xmlns:c16="http://schemas.microsoft.com/office/drawing/2014/chart" uri="{C3380CC4-5D6E-409C-BE32-E72D297353CC}">
              <c16:uniqueId val="{00000006-FC23-42E0-9C1A-76852D3AA68B}"/>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Sheet1!$D$2:$D$5</c:f>
              <c:numCache>
                <c:formatCode>0%</c:formatCode>
                <c:ptCount val="2"/>
                <c:pt idx="0">
                  <c:v>0.48824483854457001</c:v>
                </c:pt>
                <c:pt idx="1">
                  <c:v>0.276464661656105</c:v>
                </c:pt>
              </c:numCache>
              <c:extLst/>
            </c:numRef>
          </c:val>
          <c:extLst>
            <c:ext xmlns:c16="http://schemas.microsoft.com/office/drawing/2014/chart" uri="{C3380CC4-5D6E-409C-BE32-E72D297353CC}">
              <c16:uniqueId val="{00000007-FC23-42E0-9C1A-76852D3AA68B}"/>
            </c:ext>
          </c:extLst>
        </c:ser>
        <c:ser>
          <c:idx val="2"/>
          <c:order val="3"/>
          <c:tx>
            <c:strRef>
              <c:f>Sheet1!$E$1</c:f>
              <c:strCache>
                <c:ptCount val="1"/>
                <c:pt idx="0">
                  <c:v>Definitely agree</c:v>
                </c:pt>
              </c:strCache>
            </c:strRef>
          </c:tx>
          <c:spPr>
            <a:solidFill>
              <a:srgbClr val="009690"/>
            </a:solidFill>
            <a:ln>
              <a:noFill/>
            </a:ln>
            <a:effectLst/>
          </c:spPr>
          <c:invertIfNegative val="0"/>
          <c:dLbls>
            <c:dLbl>
              <c:idx val="1"/>
              <c:layout>
                <c:manualLayout>
                  <c:x val="3.4096064991931139E-3"/>
                  <c:y val="-1.4216601453138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22-4665-8960-1114CEDBB62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 want to have a say about what happens in my local area</c:v>
                </c:pt>
                <c:pt idx="1">
                  <c:v>I have a say about what happens in my local area</c:v>
                </c:pt>
              </c:strCache>
              <c:extLst/>
            </c:strRef>
          </c:cat>
          <c:val>
            <c:numRef>
              <c:f>Sheet1!$E$2:$E$5</c:f>
              <c:numCache>
                <c:formatCode>0%</c:formatCode>
                <c:ptCount val="2"/>
                <c:pt idx="0">
                  <c:v>0.28725396631219802</c:v>
                </c:pt>
                <c:pt idx="1">
                  <c:v>0.119804903968017</c:v>
                </c:pt>
              </c:numCache>
              <c:extLst/>
            </c:numRef>
          </c:val>
          <c:extLst>
            <c:ext xmlns:c16="http://schemas.microsoft.com/office/drawing/2014/chart" uri="{C3380CC4-5D6E-409C-BE32-E72D297353CC}">
              <c16:uniqueId val="{00000008-FC23-42E0-9C1A-76852D3AA68B}"/>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26253970043787939"/>
          <c:y val="0.73479411338668776"/>
          <c:w val="0.50098771199295544"/>
          <c:h val="0.1644719741530991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45071897305549E-3"/>
          <c:y val="1.2127651058793812E-2"/>
          <c:w val="0.99398174847961962"/>
          <c:h val="0.6159021306767616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Sheet1!$B$2:$B$5</c:f>
              <c:numCache>
                <c:formatCode>0%</c:formatCode>
                <c:ptCount val="2"/>
                <c:pt idx="0">
                  <c:v>7.9363512273392403E-2</c:v>
                </c:pt>
                <c:pt idx="1">
                  <c:v>9.4416158557405594E-2</c:v>
                </c:pt>
              </c:numCache>
              <c:extLst/>
            </c:numRef>
          </c:val>
          <c:extLst xmlns:c15="http://schemas.microsoft.com/office/drawing/2012/chart">
            <c:ext xmlns:c16="http://schemas.microsoft.com/office/drawing/2014/chart" uri="{C3380CC4-5D6E-409C-BE32-E72D297353CC}">
              <c16:uniqueId val="{00000002-7464-4AAE-908E-E85B3EB92856}"/>
            </c:ext>
          </c:extLst>
        </c:ser>
        <c:ser>
          <c:idx val="0"/>
          <c:order val="1"/>
          <c:tx>
            <c:strRef>
              <c:f>Sheet1!$C$1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Sheet1!$C$2:$C$5</c:f>
              <c:numCache>
                <c:formatCode>0%</c:formatCode>
                <c:ptCount val="2"/>
                <c:pt idx="0">
                  <c:v>0.12457181523637</c:v>
                </c:pt>
                <c:pt idx="1">
                  <c:v>0.14124224971699501</c:v>
                </c:pt>
              </c:numCache>
              <c:extLst/>
            </c:numRef>
          </c:val>
          <c:extLst>
            <c:ext xmlns:c16="http://schemas.microsoft.com/office/drawing/2014/chart" uri="{C3380CC4-5D6E-409C-BE32-E72D297353CC}">
              <c16:uniqueId val="{00000006-FC23-42E0-9C1A-76852D3AA68B}"/>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Sheet1!$D$2:$D$5</c:f>
              <c:numCache>
                <c:formatCode>0%</c:formatCode>
                <c:ptCount val="2"/>
                <c:pt idx="0">
                  <c:v>0.51333330809646005</c:v>
                </c:pt>
                <c:pt idx="1">
                  <c:v>0.50146577482989396</c:v>
                </c:pt>
              </c:numCache>
              <c:extLst/>
            </c:numRef>
          </c:val>
          <c:extLst>
            <c:ext xmlns:c16="http://schemas.microsoft.com/office/drawing/2014/chart" uri="{C3380CC4-5D6E-409C-BE32-E72D297353CC}">
              <c16:uniqueId val="{00000007-FC23-42E0-9C1A-76852D3AA68B}"/>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If I needed help, there are people who would be there for me </c:v>
                </c:pt>
                <c:pt idx="1">
                  <c:v>If I wanted company or to socialise there are people I can call on </c:v>
                </c:pt>
              </c:strCache>
              <c:extLst/>
            </c:strRef>
          </c:cat>
          <c:val>
            <c:numRef>
              <c:f>Sheet1!$E$2:$E$5</c:f>
              <c:numCache>
                <c:formatCode>0%</c:formatCode>
                <c:ptCount val="2"/>
                <c:pt idx="0">
                  <c:v>0.282731364393777</c:v>
                </c:pt>
                <c:pt idx="1">
                  <c:v>0.26287581689570599</c:v>
                </c:pt>
              </c:numCache>
              <c:extLst/>
            </c:numRef>
          </c:val>
          <c:extLst>
            <c:ext xmlns:c16="http://schemas.microsoft.com/office/drawing/2014/chart" uri="{C3380CC4-5D6E-409C-BE32-E72D297353CC}">
              <c16:uniqueId val="{00000008-FC23-42E0-9C1A-76852D3AA68B}"/>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23344556677890008"/>
          <c:y val="0.75469735542108118"/>
          <c:w val="0.56994889106875113"/>
          <c:h val="0.1530986929905886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65769991526844"/>
          <c:y val="3.2666365802500603E-2"/>
          <c:w val="0.82090148064396007"/>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Sheet1!$A$2:$A$7</c:f>
              <c:strCache>
                <c:ptCount val="4"/>
                <c:pt idx="0">
                  <c:v>Parks and other green spaces</c:v>
                </c:pt>
                <c:pt idx="1">
                  <c:v>Local services and amenities</c:v>
                </c:pt>
                <c:pt idx="2">
                  <c:v>Your nearest town centre</c:v>
                </c:pt>
                <c:pt idx="3">
                  <c:v>Cultural facilities (such as museums, theatres and events)</c:v>
                </c:pt>
              </c:strCache>
            </c:strRef>
          </c:cat>
          <c:val>
            <c:numRef>
              <c:f>Sheet1!$B$2:$B$7</c:f>
              <c:numCache>
                <c:formatCode>0%</c:formatCode>
                <c:ptCount val="4"/>
                <c:pt idx="0">
                  <c:v>0.01</c:v>
                </c:pt>
                <c:pt idx="1">
                  <c:v>0.02</c:v>
                </c:pt>
                <c:pt idx="2">
                  <c:v>0.01</c:v>
                </c:pt>
                <c:pt idx="3">
                  <c:v>0.05</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17804561473574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7135208941610802E-2"/>
                  <c:y val="-1.0888662814071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9E-4662-BF82-79F523E5EBB0}"/>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strRef>
          </c:cat>
          <c:val>
            <c:numRef>
              <c:f>Sheet1!$C$2:$C$7</c:f>
              <c:numCache>
                <c:formatCode>0%</c:formatCode>
                <c:ptCount val="4"/>
                <c:pt idx="0">
                  <c:v>0.05</c:v>
                </c:pt>
                <c:pt idx="1">
                  <c:v>0.06</c:v>
                </c:pt>
                <c:pt idx="2">
                  <c:v>0.11</c:v>
                </c:pt>
                <c:pt idx="3">
                  <c:v>0.12</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2.1419011177013455E-3"/>
                  <c:y val="-1.4848348092045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9E-4662-BF82-79F523E5EBB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strRef>
          </c:cat>
          <c:val>
            <c:numRef>
              <c:f>Sheet1!$D$2:$D$7</c:f>
              <c:numCache>
                <c:formatCode>0%</c:formatCode>
                <c:ptCount val="4"/>
                <c:pt idx="0">
                  <c:v>0.08</c:v>
                </c:pt>
                <c:pt idx="1">
                  <c:v>0.11</c:v>
                </c:pt>
                <c:pt idx="2">
                  <c:v>0.15</c:v>
                </c:pt>
                <c:pt idx="3">
                  <c:v>0.16</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strRef>
          </c:cat>
          <c:val>
            <c:numRef>
              <c:f>Sheet1!$E$2:$E$7</c:f>
              <c:numCache>
                <c:formatCode>0%</c:formatCode>
                <c:ptCount val="4"/>
                <c:pt idx="0">
                  <c:v>0.11</c:v>
                </c:pt>
                <c:pt idx="1">
                  <c:v>0.2</c:v>
                </c:pt>
                <c:pt idx="2">
                  <c:v>0.14000000000000001</c:v>
                </c:pt>
                <c:pt idx="3">
                  <c:v>0.25</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strRef>
          </c:cat>
          <c:val>
            <c:numRef>
              <c:f>Sheet1!$F$2:$F$7</c:f>
              <c:numCache>
                <c:formatCode>0%</c:formatCode>
                <c:ptCount val="4"/>
                <c:pt idx="0">
                  <c:v>0.41</c:v>
                </c:pt>
                <c:pt idx="1">
                  <c:v>0.38</c:v>
                </c:pt>
                <c:pt idx="2">
                  <c:v>0.33</c:v>
                </c:pt>
                <c:pt idx="3">
                  <c:v>0.28000000000000003</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Parks and other green spaces</c:v>
                </c:pt>
                <c:pt idx="1">
                  <c:v>Local services and amenities</c:v>
                </c:pt>
                <c:pt idx="2">
                  <c:v>Your nearest town centre</c:v>
                </c:pt>
                <c:pt idx="3">
                  <c:v>Cultural facilities (such as museums, theatres and events)</c:v>
                </c:pt>
              </c:strCache>
            </c:strRef>
          </c:cat>
          <c:val>
            <c:numRef>
              <c:f>Sheet1!$G$2:$G$7</c:f>
              <c:numCache>
                <c:formatCode>0%</c:formatCode>
                <c:ptCount val="4"/>
                <c:pt idx="0">
                  <c:v>0.35</c:v>
                </c:pt>
                <c:pt idx="1">
                  <c:v>0.23</c:v>
                </c:pt>
                <c:pt idx="2">
                  <c:v>0.26</c:v>
                </c:pt>
                <c:pt idx="3">
                  <c:v>0.15</c:v>
                </c:pt>
              </c:numCache>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90739778664872761"/>
          <c:h val="0.83398571110357722"/>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Sept '22 
(S3)</c:v>
                </c:pt>
                <c:pt idx="1">
                  <c:v>Nov '22
(S4)</c:v>
                </c:pt>
                <c:pt idx="2">
                  <c:v>Dec '22
(S5)</c:v>
                </c:pt>
                <c:pt idx="3">
                  <c:v>Mar '23 
(S6)</c:v>
                </c:pt>
                <c:pt idx="4">
                  <c:v>May '23
 (S7)</c:v>
                </c:pt>
                <c:pt idx="5">
                  <c:v>July '23
(S8)</c:v>
                </c:pt>
              </c:strCache>
            </c:strRef>
          </c:cat>
          <c:val>
            <c:numRef>
              <c:f>Sheet1!$B$3:$B$8</c:f>
              <c:numCache>
                <c:formatCode>0%</c:formatCode>
                <c:ptCount val="6"/>
                <c:pt idx="0">
                  <c:v>0.16</c:v>
                </c:pt>
                <c:pt idx="1">
                  <c:v>0.15010720356634799</c:v>
                </c:pt>
                <c:pt idx="2">
                  <c:v>0.151115622013787</c:v>
                </c:pt>
                <c:pt idx="3">
                  <c:v>0.16</c:v>
                </c:pt>
                <c:pt idx="4">
                  <c:v>0.16</c:v>
                </c:pt>
                <c:pt idx="5">
                  <c:v>0.14000000000000001</c:v>
                </c:pt>
              </c:numCache>
            </c:numRef>
          </c:val>
          <c:extLst>
            <c:ext xmlns:c16="http://schemas.microsoft.com/office/drawing/2014/chart" uri="{C3380CC4-5D6E-409C-BE32-E72D297353CC}">
              <c16:uniqueId val="{00000000-B3B3-446C-9B67-EAAB730F6D0F}"/>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Sept '22 
(S3)</c:v>
                </c:pt>
                <c:pt idx="1">
                  <c:v>Nov '22
(S4)</c:v>
                </c:pt>
                <c:pt idx="2">
                  <c:v>Dec '22
(S5)</c:v>
                </c:pt>
                <c:pt idx="3">
                  <c:v>Mar '23 
(S6)</c:v>
                </c:pt>
                <c:pt idx="4">
                  <c:v>May '23
 (S7)</c:v>
                </c:pt>
                <c:pt idx="5">
                  <c:v>July '23
(S8)</c:v>
                </c:pt>
              </c:strCache>
            </c:strRef>
          </c:cat>
          <c:val>
            <c:numRef>
              <c:f>Sheet1!$C$3:$C$8</c:f>
              <c:numCache>
                <c:formatCode>0%</c:formatCode>
                <c:ptCount val="6"/>
                <c:pt idx="0">
                  <c:v>0.24</c:v>
                </c:pt>
                <c:pt idx="1">
                  <c:v>0.23</c:v>
                </c:pt>
                <c:pt idx="2">
                  <c:v>0.23</c:v>
                </c:pt>
                <c:pt idx="3">
                  <c:v>0.21</c:v>
                </c:pt>
                <c:pt idx="4">
                  <c:v>0.23</c:v>
                </c:pt>
                <c:pt idx="5">
                  <c:v>0.22</c:v>
                </c:pt>
              </c:numCache>
            </c:numRef>
          </c:val>
          <c:extLst>
            <c:ext xmlns:c16="http://schemas.microsoft.com/office/drawing/2014/chart" uri="{C3380CC4-5D6E-409C-BE32-E72D297353CC}">
              <c16:uniqueId val="{00000001-B3B3-446C-9B67-EAAB730F6D0F}"/>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3-B3B3-446C-9B67-EAAB730F6D0F}"/>
              </c:ext>
            </c:extLst>
          </c:dPt>
          <c:dPt>
            <c:idx val="1"/>
            <c:invertIfNegative val="0"/>
            <c:bubble3D val="0"/>
            <c:spPr>
              <a:solidFill>
                <a:srgbClr val="6DD5CE"/>
              </a:solidFill>
              <a:ln>
                <a:noFill/>
              </a:ln>
              <a:effectLst/>
            </c:spPr>
            <c:extLst>
              <c:ext xmlns:c16="http://schemas.microsoft.com/office/drawing/2014/chart" uri="{C3380CC4-5D6E-409C-BE32-E72D297353CC}">
                <c16:uniqueId val="{00000005-B3B3-446C-9B67-EAAB730F6D0F}"/>
              </c:ext>
            </c:extLst>
          </c:dPt>
          <c:dPt>
            <c:idx val="2"/>
            <c:invertIfNegative val="0"/>
            <c:bubble3D val="0"/>
            <c:spPr>
              <a:solidFill>
                <a:srgbClr val="6DD5CE"/>
              </a:solidFill>
              <a:ln>
                <a:noFill/>
              </a:ln>
              <a:effectLst/>
            </c:spPr>
            <c:extLst>
              <c:ext xmlns:c16="http://schemas.microsoft.com/office/drawing/2014/chart" uri="{C3380CC4-5D6E-409C-BE32-E72D297353CC}">
                <c16:uniqueId val="{00000007-B3B3-446C-9B67-EAAB730F6D0F}"/>
              </c:ext>
            </c:extLst>
          </c:dPt>
          <c:dPt>
            <c:idx val="3"/>
            <c:invertIfNegative val="0"/>
            <c:bubble3D val="0"/>
            <c:spPr>
              <a:solidFill>
                <a:srgbClr val="6DD5CE"/>
              </a:solidFill>
              <a:ln>
                <a:noFill/>
              </a:ln>
              <a:effectLst/>
            </c:spPr>
            <c:extLst>
              <c:ext xmlns:c16="http://schemas.microsoft.com/office/drawing/2014/chart" uri="{C3380CC4-5D6E-409C-BE32-E72D297353CC}">
                <c16:uniqueId val="{00000009-B3B3-446C-9B67-EAAB730F6D0F}"/>
              </c:ext>
            </c:extLst>
          </c:dPt>
          <c:dPt>
            <c:idx val="4"/>
            <c:invertIfNegative val="0"/>
            <c:bubble3D val="0"/>
            <c:spPr>
              <a:solidFill>
                <a:srgbClr val="6DD5CE"/>
              </a:solidFill>
              <a:ln>
                <a:noFill/>
              </a:ln>
              <a:effectLst/>
            </c:spPr>
            <c:extLst>
              <c:ext xmlns:c16="http://schemas.microsoft.com/office/drawing/2014/chart" uri="{C3380CC4-5D6E-409C-BE32-E72D297353CC}">
                <c16:uniqueId val="{0000000B-B3B3-446C-9B67-EAAB730F6D0F}"/>
              </c:ext>
            </c:extLst>
          </c:dPt>
          <c:dPt>
            <c:idx val="5"/>
            <c:invertIfNegative val="0"/>
            <c:bubble3D val="0"/>
            <c:spPr>
              <a:solidFill>
                <a:srgbClr val="6DD5CE"/>
              </a:solidFill>
              <a:ln>
                <a:noFill/>
              </a:ln>
              <a:effectLst/>
            </c:spPr>
            <c:extLst>
              <c:ext xmlns:c16="http://schemas.microsoft.com/office/drawing/2014/chart" uri="{C3380CC4-5D6E-409C-BE32-E72D297353CC}">
                <c16:uniqueId val="{0000000D-B3B3-446C-9B67-EAAB730F6D0F}"/>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Sept '22 
(S3)</c:v>
                </c:pt>
                <c:pt idx="1">
                  <c:v>Nov '22
(S4)</c:v>
                </c:pt>
                <c:pt idx="2">
                  <c:v>Dec '22
(S5)</c:v>
                </c:pt>
                <c:pt idx="3">
                  <c:v>Mar '23 
(S6)</c:v>
                </c:pt>
                <c:pt idx="4">
                  <c:v>May '23
 (S7)</c:v>
                </c:pt>
                <c:pt idx="5">
                  <c:v>July '23
(S8)</c:v>
                </c:pt>
              </c:strCache>
            </c:strRef>
          </c:cat>
          <c:val>
            <c:numRef>
              <c:f>Sheet1!$D$3:$D$8</c:f>
              <c:numCache>
                <c:formatCode>0%</c:formatCode>
                <c:ptCount val="6"/>
                <c:pt idx="0">
                  <c:v>0.43</c:v>
                </c:pt>
                <c:pt idx="1">
                  <c:v>0.46</c:v>
                </c:pt>
                <c:pt idx="2">
                  <c:v>0.43</c:v>
                </c:pt>
                <c:pt idx="3">
                  <c:v>0.43</c:v>
                </c:pt>
                <c:pt idx="4">
                  <c:v>0.42</c:v>
                </c:pt>
                <c:pt idx="5">
                  <c:v>0.44</c:v>
                </c:pt>
              </c:numCache>
            </c:numRef>
          </c:val>
          <c:extLst>
            <c:ext xmlns:c16="http://schemas.microsoft.com/office/drawing/2014/chart" uri="{C3380CC4-5D6E-409C-BE32-E72D297353CC}">
              <c16:uniqueId val="{0000000E-B3B3-446C-9B67-EAAB730F6D0F}"/>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Sept '22 
(S3)</c:v>
                </c:pt>
                <c:pt idx="1">
                  <c:v>Nov '22
(S4)</c:v>
                </c:pt>
                <c:pt idx="2">
                  <c:v>Dec '22
(S5)</c:v>
                </c:pt>
                <c:pt idx="3">
                  <c:v>Mar '23 
(S6)</c:v>
                </c:pt>
                <c:pt idx="4">
                  <c:v>May '23
 (S7)</c:v>
                </c:pt>
                <c:pt idx="5">
                  <c:v>July '23
(S8)</c:v>
                </c:pt>
              </c:strCache>
            </c:strRef>
          </c:cat>
          <c:val>
            <c:numRef>
              <c:f>Sheet1!$E$3:$E$8</c:f>
              <c:numCache>
                <c:formatCode>0%</c:formatCode>
                <c:ptCount val="6"/>
                <c:pt idx="0">
                  <c:v>0.17286028087842301</c:v>
                </c:pt>
                <c:pt idx="1">
                  <c:v>0.156660413478867</c:v>
                </c:pt>
                <c:pt idx="2">
                  <c:v>0.18416821028569899</c:v>
                </c:pt>
                <c:pt idx="3">
                  <c:v>0.2</c:v>
                </c:pt>
                <c:pt idx="4">
                  <c:v>0.18</c:v>
                </c:pt>
                <c:pt idx="5">
                  <c:v>0.2</c:v>
                </c:pt>
              </c:numCache>
            </c:numRef>
          </c:val>
          <c:extLst>
            <c:ext xmlns:c16="http://schemas.microsoft.com/office/drawing/2014/chart" uri="{C3380CC4-5D6E-409C-BE32-E72D297353CC}">
              <c16:uniqueId val="{0000000F-B3B3-446C-9B67-EAAB730F6D0F}"/>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640976162763945E-2"/>
          <c:y val="0.13005785279757134"/>
          <c:w val="0.98835902383723606"/>
          <c:h val="0.70293690278734955"/>
        </c:manualLayout>
      </c:layout>
      <c:barChart>
        <c:barDir val="col"/>
        <c:grouping val="percentStacked"/>
        <c:varyColors val="0"/>
        <c:ser>
          <c:idx val="4"/>
          <c:order val="0"/>
          <c:tx>
            <c:strRef>
              <c:f>Sheet1!$F$1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'23 (S6)</c:v>
                </c:pt>
                <c:pt idx="1">
                  <c:v>May '23 (S7)</c:v>
                </c:pt>
                <c:pt idx="2">
                  <c:v>July'23 (S8)</c:v>
                </c:pt>
                <c:pt idx="3">
                  <c:v>England benchmarking</c:v>
                </c:pt>
              </c:strCache>
            </c:strRef>
          </c:cat>
          <c:val>
            <c:numRef>
              <c:f>Sheet1!$F$2:$F$5</c:f>
              <c:numCache>
                <c:formatCode>0%</c:formatCode>
                <c:ptCount val="4"/>
                <c:pt idx="0">
                  <c:v>0.06</c:v>
                </c:pt>
                <c:pt idx="1">
                  <c:v>0.04</c:v>
                </c:pt>
                <c:pt idx="2">
                  <c:v>0.04</c:v>
                </c:pt>
                <c:pt idx="3">
                  <c:v>0.02</c:v>
                </c:pt>
              </c:numCache>
            </c:numRef>
          </c:val>
          <c:extLst>
            <c:ext xmlns:c16="http://schemas.microsoft.com/office/drawing/2014/chart" uri="{C3380CC4-5D6E-409C-BE32-E72D297353CC}">
              <c16:uniqueId val="{00000000-12A8-44A4-833D-5FD0360A2F97}"/>
            </c:ext>
          </c:extLst>
        </c:ser>
        <c:ser>
          <c:idx val="3"/>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'23 (S6)</c:v>
                </c:pt>
                <c:pt idx="1">
                  <c:v>May '23 (S7)</c:v>
                </c:pt>
                <c:pt idx="2">
                  <c:v>July'23 (S8)</c:v>
                </c:pt>
                <c:pt idx="3">
                  <c:v>England benchmarking</c:v>
                </c:pt>
              </c:strCache>
            </c:strRef>
          </c:cat>
          <c:val>
            <c:numRef>
              <c:f>Sheet1!$E$2:$E$5</c:f>
              <c:numCache>
                <c:formatCode>0%</c:formatCode>
                <c:ptCount val="4"/>
                <c:pt idx="0">
                  <c:v>0.1</c:v>
                </c:pt>
                <c:pt idx="1">
                  <c:v>0.09</c:v>
                </c:pt>
                <c:pt idx="2">
                  <c:v>0.08</c:v>
                </c:pt>
                <c:pt idx="3">
                  <c:v>0.06</c:v>
                </c:pt>
              </c:numCache>
            </c:numRef>
          </c:val>
          <c:extLst>
            <c:ext xmlns:c16="http://schemas.microsoft.com/office/drawing/2014/chart" uri="{C3380CC4-5D6E-409C-BE32-E72D297353CC}">
              <c16:uniqueId val="{00000001-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'23 (S6)</c:v>
                </c:pt>
                <c:pt idx="1">
                  <c:v>May '23 (S7)</c:v>
                </c:pt>
                <c:pt idx="2">
                  <c:v>July'23 (S8)</c:v>
                </c:pt>
                <c:pt idx="3">
                  <c:v>England benchmarking</c:v>
                </c:pt>
              </c:strCache>
            </c:strRef>
          </c:cat>
          <c:val>
            <c:numRef>
              <c:f>Sheet1!$D$2:$D$5</c:f>
              <c:numCache>
                <c:formatCode>0%</c:formatCode>
                <c:ptCount val="4"/>
                <c:pt idx="0">
                  <c:v>0.13</c:v>
                </c:pt>
                <c:pt idx="1">
                  <c:v>0.12</c:v>
                </c:pt>
                <c:pt idx="2">
                  <c:v>0.13</c:v>
                </c:pt>
                <c:pt idx="3">
                  <c:v>0.15</c:v>
                </c:pt>
              </c:numCache>
            </c:numRef>
          </c:val>
          <c:extLst>
            <c:ext xmlns:c16="http://schemas.microsoft.com/office/drawing/2014/chart" uri="{C3380CC4-5D6E-409C-BE32-E72D297353CC}">
              <c16:uniqueId val="{00000002-12A8-44A4-833D-5FD0360A2F97}"/>
            </c:ext>
          </c:extLst>
        </c:ser>
        <c:ser>
          <c:idx val="1"/>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'23 (S6)</c:v>
                </c:pt>
                <c:pt idx="1">
                  <c:v>May '23 (S7)</c:v>
                </c:pt>
                <c:pt idx="2">
                  <c:v>July'23 (S8)</c:v>
                </c:pt>
                <c:pt idx="3">
                  <c:v>England benchmarking</c:v>
                </c:pt>
              </c:strCache>
            </c:strRef>
          </c:cat>
          <c:val>
            <c:numRef>
              <c:f>Sheet1!$C$2:$C$5</c:f>
              <c:numCache>
                <c:formatCode>0%</c:formatCode>
                <c:ptCount val="4"/>
                <c:pt idx="0">
                  <c:v>0.47</c:v>
                </c:pt>
                <c:pt idx="1">
                  <c:v>0.49</c:v>
                </c:pt>
                <c:pt idx="2">
                  <c:v>0.48</c:v>
                </c:pt>
                <c:pt idx="3">
                  <c:v>0.47</c:v>
                </c:pt>
              </c:numCache>
            </c:numRef>
          </c:val>
          <c:extLst>
            <c:ext xmlns:c16="http://schemas.microsoft.com/office/drawing/2014/chart" uri="{C3380CC4-5D6E-409C-BE32-E72D297353CC}">
              <c16:uniqueId val="{00000003-12A8-44A4-833D-5FD0360A2F97}"/>
            </c:ext>
          </c:extLst>
        </c:ser>
        <c:ser>
          <c:idx val="0"/>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'23 (S6)</c:v>
                </c:pt>
                <c:pt idx="1">
                  <c:v>May '23 (S7)</c:v>
                </c:pt>
                <c:pt idx="2">
                  <c:v>July'23 (S8)</c:v>
                </c:pt>
                <c:pt idx="3">
                  <c:v>England benchmarking</c:v>
                </c:pt>
              </c:strCache>
            </c:strRef>
          </c:cat>
          <c:val>
            <c:numRef>
              <c:f>Sheet1!$B$2:$B$5</c:f>
              <c:numCache>
                <c:formatCode>0%</c:formatCode>
                <c:ptCount val="4"/>
                <c:pt idx="0">
                  <c:v>0.25</c:v>
                </c:pt>
                <c:pt idx="1">
                  <c:v>0.27</c:v>
                </c:pt>
                <c:pt idx="2">
                  <c:v>0.27</c:v>
                </c:pt>
                <c:pt idx="3">
                  <c:v>0.3</c:v>
                </c:pt>
              </c:numCache>
            </c:numRef>
          </c:val>
          <c:extLst>
            <c:ext xmlns:c16="http://schemas.microsoft.com/office/drawing/2014/chart" uri="{C3380CC4-5D6E-409C-BE32-E72D297353CC}">
              <c16:uniqueId val="{00000004-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1.3969171395316735E-2"/>
          <c:y val="0.9092924832141196"/>
          <c:w val="0.98603082860468327"/>
          <c:h val="8.6538247604555973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28121557568686"/>
          <c:y val="0.10838154399797612"/>
          <c:w val="0.37572947204592588"/>
          <c:h val="0.65717580643264861"/>
        </c:manualLayout>
      </c:layout>
      <c:barChart>
        <c:barDir val="col"/>
        <c:grouping val="percentStacked"/>
        <c:varyColors val="0"/>
        <c:ser>
          <c:idx val="4"/>
          <c:order val="0"/>
          <c:tx>
            <c:strRef>
              <c:f>Sheet1!$B$1</c:f>
              <c:strCache>
                <c:ptCount val="1"/>
                <c:pt idx="0">
                  <c:v>Don't know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Sheet1!$B$2</c:f>
              <c:numCache>
                <c:formatCode>0%</c:formatCode>
                <c:ptCount val="1"/>
                <c:pt idx="0">
                  <c:v>0.03</c:v>
                </c:pt>
              </c:numCache>
            </c:numRef>
          </c:val>
          <c:extLst>
            <c:ext xmlns:c16="http://schemas.microsoft.com/office/drawing/2014/chart" uri="{C3380CC4-5D6E-409C-BE32-E72D297353CC}">
              <c16:uniqueId val="{00000000-501A-44DA-99EC-B4A37B5A5704}"/>
            </c:ext>
          </c:extLst>
        </c:ser>
        <c:ser>
          <c:idx val="3"/>
          <c:order val="1"/>
          <c:tx>
            <c:strRef>
              <c:f>Sheet1!$C$1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Sheet1!$C$2</c:f>
              <c:numCache>
                <c:formatCode>0%</c:formatCode>
                <c:ptCount val="1"/>
                <c:pt idx="0">
                  <c:v>0.08</c:v>
                </c:pt>
              </c:numCache>
            </c:numRef>
          </c:val>
          <c:extLst>
            <c:ext xmlns:c16="http://schemas.microsoft.com/office/drawing/2014/chart" uri="{C3380CC4-5D6E-409C-BE32-E72D297353CC}">
              <c16:uniqueId val="{00000001-501A-44DA-99EC-B4A37B5A5704}"/>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2-501A-44DA-99EC-B4A37B5A5704}"/>
            </c:ext>
          </c:extLst>
        </c:ser>
        <c:ser>
          <c:idx val="1"/>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Sheet1!$E$2</c:f>
              <c:numCache>
                <c:formatCode>0%</c:formatCode>
                <c:ptCount val="1"/>
                <c:pt idx="0">
                  <c:v>0.47</c:v>
                </c:pt>
              </c:numCache>
            </c:numRef>
          </c:val>
          <c:extLst>
            <c:ext xmlns:c16="http://schemas.microsoft.com/office/drawing/2014/chart" uri="{C3380CC4-5D6E-409C-BE32-E72D297353CC}">
              <c16:uniqueId val="{00000003-501A-44DA-99EC-B4A37B5A5704}"/>
            </c:ext>
          </c:extLst>
        </c:ser>
        <c:ser>
          <c:idx val="0"/>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You would recommend your local area as a good place to live</c:v>
                </c:pt>
              </c:strCache>
            </c:strRef>
          </c:cat>
          <c:val>
            <c:numRef>
              <c:f>Sheet1!$F$2</c:f>
              <c:numCache>
                <c:formatCode>0%</c:formatCode>
                <c:ptCount val="1"/>
                <c:pt idx="0">
                  <c:v>0.28000000000000003</c:v>
                </c:pt>
              </c:numCache>
            </c:numRef>
          </c:val>
          <c:extLst>
            <c:ext xmlns:c16="http://schemas.microsoft.com/office/drawing/2014/chart" uri="{C3380CC4-5D6E-409C-BE32-E72D297353CC}">
              <c16:uniqueId val="{00000004-501A-44DA-99EC-B4A37B5A5704}"/>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11932173294971003"/>
          <c:y val="0.11122923824937352"/>
          <c:w val="0.15317503652636638"/>
          <c:h val="0.517425628262113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41154226298062"/>
          <c:y val="0.13246633155308193"/>
          <c:w val="0.76858029135076955"/>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0.16</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0.09</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0.23</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0.39</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0.13</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2.1990247238773828E-2"/>
          <c:y val="0.17766115093424323"/>
          <c:w val="0.30097020116841089"/>
          <c:h val="0.5098028878229210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610147558080679E-2"/>
          <c:y val="0.13005785279757134"/>
          <c:w val="0.94877970488383867"/>
          <c:h val="0.65235884892162732"/>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86AA-4ABC-9638-2568FBDA3595}"/>
              </c:ext>
            </c:extLst>
          </c:dPt>
          <c:dPt>
            <c:idx val="1"/>
            <c:bubble3D val="0"/>
            <c:spPr>
              <a:solidFill>
                <a:srgbClr val="6DD5CE"/>
              </a:solidFill>
              <a:ln>
                <a:noFill/>
              </a:ln>
              <a:effectLst/>
            </c:spPr>
            <c:extLst>
              <c:ext xmlns:c16="http://schemas.microsoft.com/office/drawing/2014/chart" uri="{C3380CC4-5D6E-409C-BE32-E72D297353CC}">
                <c16:uniqueId val="{00000001-3946-477E-852B-ED326555EA66}"/>
              </c:ext>
            </c:extLst>
          </c:dPt>
          <c:dPt>
            <c:idx val="2"/>
            <c:bubble3D val="0"/>
            <c:spPr>
              <a:solidFill>
                <a:srgbClr val="FFC5C5"/>
              </a:solidFill>
              <a:ln>
                <a:noFill/>
              </a:ln>
              <a:effectLst/>
            </c:spPr>
            <c:extLst>
              <c:ext xmlns:c16="http://schemas.microsoft.com/office/drawing/2014/chart" uri="{C3380CC4-5D6E-409C-BE32-E72D297353CC}">
                <c16:uniqueId val="{00000002-3946-477E-852B-ED326555EA66}"/>
              </c:ext>
            </c:extLst>
          </c:dPt>
          <c:dPt>
            <c:idx val="3"/>
            <c:bubble3D val="0"/>
            <c:spPr>
              <a:solidFill>
                <a:srgbClr val="FF0101"/>
              </a:solidFill>
              <a:ln>
                <a:noFill/>
              </a:ln>
              <a:effectLst/>
            </c:spPr>
            <c:extLst>
              <c:ext xmlns:c16="http://schemas.microsoft.com/office/drawing/2014/chart" uri="{C3380CC4-5D6E-409C-BE32-E72D297353CC}">
                <c16:uniqueId val="{00000003-3946-477E-852B-ED326555EA6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Definitely agree</c:v>
                </c:pt>
                <c:pt idx="1">
                  <c:v>Tend to agree</c:v>
                </c:pt>
                <c:pt idx="2">
                  <c:v>Tend to disagree</c:v>
                </c:pt>
                <c:pt idx="3">
                  <c:v>Definitely disagree</c:v>
                </c:pt>
              </c:strCache>
            </c:strRef>
          </c:cat>
          <c:val>
            <c:numRef>
              <c:f>Sheet1!$B$2:$B$5</c:f>
              <c:numCache>
                <c:formatCode>0%</c:formatCode>
                <c:ptCount val="4"/>
                <c:pt idx="0">
                  <c:v>0.2</c:v>
                </c:pt>
                <c:pt idx="1">
                  <c:v>0.56999999999999995</c:v>
                </c:pt>
                <c:pt idx="2">
                  <c:v>0.12</c:v>
                </c:pt>
                <c:pt idx="3">
                  <c:v>7.0000000000000007E-2</c:v>
                </c:pt>
              </c:numCache>
            </c:numRef>
          </c:val>
          <c:extLst>
            <c:ext xmlns:c16="http://schemas.microsoft.com/office/drawing/2014/chart" uri="{C3380CC4-5D6E-409C-BE32-E72D297353CC}">
              <c16:uniqueId val="{00000000-A0DE-4142-8B41-8EA4E8ABC9A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l"/>
      <c:layout>
        <c:manualLayout>
          <c:xMode val="edge"/>
          <c:yMode val="edge"/>
          <c:x val="0"/>
          <c:y val="0.25563779063815817"/>
          <c:w val="0.25300588590353679"/>
          <c:h val="0.3398173882103692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71454409949598"/>
          <c:y val="6.0258246318511934E-2"/>
          <c:w val="0.64407433919244939"/>
          <c:h val="0.6159021306767616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2.5439580995136549E-2"/>
                  <c:y val="-2.67392401929099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3.292181069958848E-2"/>
                  <c:y val="-9.80427481091439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0.08</c:v>
                </c:pt>
                <c:pt idx="1">
                  <c:v>0.09</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0.12</c:v>
                </c:pt>
                <c:pt idx="1">
                  <c:v>0.14000000000000001</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0.51287929404935195</c:v>
                </c:pt>
                <c:pt idx="1">
                  <c:v>0.5</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0.27985916744199701</c:v>
                </c:pt>
                <c:pt idx="1">
                  <c:v>0.26</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32323232323232326"/>
          <c:y val="0.79335451979482796"/>
          <c:w val="0.67527123082678642"/>
          <c:h val="0.179906240012262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678314724828786E-3"/>
          <c:y val="1.8609741536040822E-2"/>
          <c:w val="0.94002720836852138"/>
          <c:h val="0.74254325312750491"/>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4.2958603766451019E-2"/>
                  <c:y val="-2.81133983808010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2A-439E-ACAF-C22CE46EFFA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(Sheet1!$B$4,Sheet1!$B$8)</c:f>
              <c:numCache>
                <c:formatCode>0%</c:formatCode>
                <c:ptCount val="2"/>
                <c:pt idx="0">
                  <c:v>0.01</c:v>
                </c:pt>
                <c:pt idx="1">
                  <c:v>0.02</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(Sheet1!$C$4,Sheet1!$C$8)</c:f>
              <c:numCache>
                <c:formatCode>0%</c:formatCode>
                <c:ptCount val="2"/>
                <c:pt idx="0">
                  <c:v>0.08</c:v>
                </c:pt>
                <c:pt idx="1">
                  <c:v>0.05</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(Sheet1!$D$4,Sheet1!$D$8)</c:f>
              <c:numCache>
                <c:formatCode>0%</c:formatCode>
                <c:ptCount val="2"/>
                <c:pt idx="0">
                  <c:v>0.13</c:v>
                </c:pt>
                <c:pt idx="1">
                  <c:v>0.05</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(Sheet1!$E$4,Sheet1!$E$8)</c:f>
              <c:numCache>
                <c:formatCode>0%</c:formatCode>
                <c:ptCount val="2"/>
                <c:pt idx="0">
                  <c:v>0.16</c:v>
                </c:pt>
                <c:pt idx="1">
                  <c:v>0.18</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(Sheet1!$F$4,Sheet1!$F$8)</c:f>
              <c:numCache>
                <c:formatCode>0%</c:formatCode>
                <c:ptCount val="2"/>
                <c:pt idx="0">
                  <c:v>0.41</c:v>
                </c:pt>
                <c:pt idx="1">
                  <c:v>0.39</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(Sheet1!$A$4,Sheet1!$A$8)</c:f>
              <c:strCache>
                <c:ptCount val="2"/>
                <c:pt idx="0">
                  <c:v>Health and care services</c:v>
                </c:pt>
                <c:pt idx="1">
                  <c:v>Schools and colleges (among parents with children in education)</c:v>
                </c:pt>
              </c:strCache>
            </c:strRef>
          </c:cat>
          <c:val>
            <c:numRef>
              <c:f>(Sheet1!$G$4,Sheet1!$G$8)</c:f>
              <c:numCache>
                <c:formatCode>0%</c:formatCode>
                <c:ptCount val="2"/>
                <c:pt idx="0">
                  <c:v>0.21</c:v>
                </c:pt>
                <c:pt idx="1">
                  <c:v>0.31</c:v>
                </c:pt>
              </c:numCache>
            </c:numRef>
          </c:val>
          <c:extLst>
            <c:ext xmlns:c16="http://schemas.microsoft.com/office/drawing/2014/chart" uri="{C3380CC4-5D6E-409C-BE32-E72D297353CC}">
              <c16:uniqueId val="{00000005-D0C3-4EB8-BC07-BA15F6BB2083}"/>
            </c:ext>
          </c:extLst>
        </c:ser>
        <c:dLbls>
          <c:dLblPos val="ctr"/>
          <c:showLegendKey val="0"/>
          <c:showVal val="1"/>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7.7335759761556572E-2"/>
          <c:y val="0.88086715002526883"/>
          <c:w val="0.88925186758426955"/>
          <c:h val="0.1191328499747311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C58E-4652-8D2A-D82321BBDB5E}"/>
              </c:ext>
            </c:extLst>
          </c:dPt>
          <c:dPt>
            <c:idx val="1"/>
            <c:bubble3D val="0"/>
            <c:spPr>
              <a:solidFill>
                <a:srgbClr val="009690"/>
              </a:solidFill>
              <a:ln>
                <a:noFill/>
              </a:ln>
              <a:effectLst/>
            </c:spPr>
            <c:extLst>
              <c:ext xmlns:c16="http://schemas.microsoft.com/office/drawing/2014/chart" uri="{C3380CC4-5D6E-409C-BE32-E72D297353CC}">
                <c16:uniqueId val="{00000003-C58E-4652-8D2A-D82321BBDB5E}"/>
              </c:ext>
            </c:extLst>
          </c:dPt>
          <c:dPt>
            <c:idx val="2"/>
            <c:bubble3D val="0"/>
            <c:spPr>
              <a:solidFill>
                <a:srgbClr val="00C0B7"/>
              </a:solidFill>
              <a:ln>
                <a:noFill/>
              </a:ln>
              <a:effectLst/>
            </c:spPr>
            <c:extLst>
              <c:ext xmlns:c16="http://schemas.microsoft.com/office/drawing/2014/chart" uri="{C3380CC4-5D6E-409C-BE32-E72D297353CC}">
                <c16:uniqueId val="{00000005-C58E-4652-8D2A-D82321BBDB5E}"/>
              </c:ext>
            </c:extLst>
          </c:dPt>
          <c:dPt>
            <c:idx val="3"/>
            <c:bubble3D val="0"/>
            <c:spPr>
              <a:solidFill>
                <a:srgbClr val="A3E5E0"/>
              </a:solidFill>
              <a:ln>
                <a:noFill/>
              </a:ln>
              <a:effectLst/>
            </c:spPr>
            <c:extLst>
              <c:ext xmlns:c16="http://schemas.microsoft.com/office/drawing/2014/chart" uri="{C3380CC4-5D6E-409C-BE32-E72D297353CC}">
                <c16:uniqueId val="{00000007-C58E-4652-8D2A-D82321BBDB5E}"/>
              </c:ext>
            </c:extLst>
          </c:dPt>
          <c:dLbls>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8E-4652-8D2A-D82321BBDB5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0.68</c:v>
                </c:pt>
                <c:pt idx="1">
                  <c:v>0.15</c:v>
                </c:pt>
                <c:pt idx="2">
                  <c:v>7.0000000000000007E-2</c:v>
                </c:pt>
                <c:pt idx="3">
                  <c:v>0.09</c:v>
                </c:pt>
              </c:numCache>
            </c:numRef>
          </c:val>
          <c:extLst>
            <c:ext xmlns:c16="http://schemas.microsoft.com/office/drawing/2014/chart" uri="{C3380CC4-5D6E-409C-BE32-E72D297353CC}">
              <c16:uniqueId val="{00000008-C58E-4652-8D2A-D82321BBDB5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5"/>
              <c:layout>
                <c:manualLayout>
                  <c:x val="-1.3922357265058746E-2"/>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4E-4D40-AC44-B18DD0293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Sheet1!$B$2:$B$8</c:f>
              <c:numCache>
                <c:formatCode>0%</c:formatCode>
                <c:ptCount val="7"/>
                <c:pt idx="0">
                  <c:v>0.02</c:v>
                </c:pt>
                <c:pt idx="1">
                  <c:v>0.04</c:v>
                </c:pt>
                <c:pt idx="2">
                  <c:v>0.01</c:v>
                </c:pt>
                <c:pt idx="3">
                  <c:v>0.03</c:v>
                </c:pt>
                <c:pt idx="4">
                  <c:v>0.02</c:v>
                </c:pt>
                <c:pt idx="5">
                  <c:v>0.06</c:v>
                </c:pt>
                <c:pt idx="6">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2-C44E-4D40-AC44-B18DD0293547}"/>
                </c:ext>
              </c:extLst>
            </c:dLbl>
            <c:dLbl>
              <c:idx val="5"/>
              <c:layout>
                <c:manualLayout>
                  <c:x val="-2.1419011177013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B4E-469E-A25F-96C2A3C25C39}"/>
                </c:ext>
              </c:extLst>
            </c:dLbl>
            <c:dLbl>
              <c:idx val="6"/>
              <c:delete val="1"/>
              <c:extLst>
                <c:ext xmlns:c15="http://schemas.microsoft.com/office/drawing/2012/chart" uri="{CE6537A1-D6FC-4f65-9D91-7224C49458BB}"/>
                <c:ext xmlns:c16="http://schemas.microsoft.com/office/drawing/2014/chart" uri="{C3380CC4-5D6E-409C-BE32-E72D297353CC}">
                  <c16:uniqueId val="{00000004-31A5-454F-8C34-2E6ACBB573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Sheet1!$C$2:$C$8</c:f>
              <c:numCache>
                <c:formatCode>0%</c:formatCode>
                <c:ptCount val="7"/>
                <c:pt idx="0">
                  <c:v>0.01</c:v>
                </c:pt>
                <c:pt idx="1">
                  <c:v>0.01</c:v>
                </c:pt>
                <c:pt idx="2">
                  <c:v>0</c:v>
                </c:pt>
                <c:pt idx="3">
                  <c:v>0.09</c:v>
                </c:pt>
                <c:pt idx="4">
                  <c:v>0.21</c:v>
                </c:pt>
                <c:pt idx="5">
                  <c:v>0.03</c:v>
                </c:pt>
                <c:pt idx="6">
                  <c:v>0</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7.496653911954719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499330782390945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3-C44E-4D40-AC44-B18DD0293547}"/>
                </c:ext>
              </c:extLst>
            </c:dLbl>
            <c:dLbl>
              <c:idx val="6"/>
              <c:delete val="1"/>
              <c:extLst>
                <c:ext xmlns:c15="http://schemas.microsoft.com/office/drawing/2012/chart" uri="{CE6537A1-D6FC-4f65-9D91-7224C49458BB}"/>
                <c:ext xmlns:c16="http://schemas.microsoft.com/office/drawing/2014/chart" uri="{C3380CC4-5D6E-409C-BE32-E72D297353CC}">
                  <c16:uniqueId val="{00000004-C44E-4D40-AC44-B18DD029354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Sheet1!$D$2:$D$8</c:f>
              <c:numCache>
                <c:formatCode>0%</c:formatCode>
                <c:ptCount val="7"/>
                <c:pt idx="0">
                  <c:v>0.05</c:v>
                </c:pt>
                <c:pt idx="1">
                  <c:v>0.08</c:v>
                </c:pt>
                <c:pt idx="2">
                  <c:v>0.02</c:v>
                </c:pt>
                <c:pt idx="3">
                  <c:v>0.1</c:v>
                </c:pt>
                <c:pt idx="4">
                  <c:v>0.12</c:v>
                </c:pt>
                <c:pt idx="5">
                  <c:v>0.17</c:v>
                </c:pt>
                <c:pt idx="6">
                  <c:v>0.02</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2.1419011177013492E-2"/>
                  <c:y val="2.96962044914007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4"/>
              <c:layout>
                <c:manualLayout>
                  <c:x val="-1.8206159500461436E-2"/>
                  <c:y val="5.9392408982801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4E-4D40-AC44-B18DD0293547}"/>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Sheet1!$E$2:$E$8</c:f>
              <c:numCache>
                <c:formatCode>0%</c:formatCode>
                <c:ptCount val="7"/>
                <c:pt idx="0">
                  <c:v>7.0000000000000007E-2</c:v>
                </c:pt>
                <c:pt idx="1">
                  <c:v>7.0000000000000007E-2</c:v>
                </c:pt>
                <c:pt idx="2">
                  <c:v>0.17</c:v>
                </c:pt>
                <c:pt idx="3">
                  <c:v>0.09</c:v>
                </c:pt>
                <c:pt idx="4">
                  <c:v>0.05</c:v>
                </c:pt>
                <c:pt idx="5">
                  <c:v>0.11</c:v>
                </c:pt>
                <c:pt idx="6">
                  <c:v>0.27</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4"/>
              <c:layout>
                <c:manualLayout>
                  <c:x val="-1.9277110059312187E-2"/>
                  <c:y val="-5.179165847048522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44E-4D40-AC44-B18DD02935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Sheet1!$F$2:$F$8</c:f>
              <c:numCache>
                <c:formatCode>0%</c:formatCode>
                <c:ptCount val="7"/>
                <c:pt idx="0">
                  <c:v>0.09</c:v>
                </c:pt>
                <c:pt idx="1">
                  <c:v>0.09</c:v>
                </c:pt>
                <c:pt idx="2">
                  <c:v>0.19</c:v>
                </c:pt>
                <c:pt idx="3">
                  <c:v>0.11</c:v>
                </c:pt>
                <c:pt idx="4">
                  <c:v>0.05</c:v>
                </c:pt>
                <c:pt idx="5">
                  <c:v>0.11</c:v>
                </c:pt>
                <c:pt idx="6">
                  <c:v>0.25</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Sheet1!$G$2:$G$8</c:f>
              <c:numCache>
                <c:formatCode>0%</c:formatCode>
                <c:ptCount val="7"/>
                <c:pt idx="0">
                  <c:v>0.14000000000000001</c:v>
                </c:pt>
                <c:pt idx="1">
                  <c:v>0.15</c:v>
                </c:pt>
                <c:pt idx="2">
                  <c:v>0.16</c:v>
                </c:pt>
                <c:pt idx="3">
                  <c:v>0.14000000000000001</c:v>
                </c:pt>
                <c:pt idx="4">
                  <c:v>0.1</c:v>
                </c:pt>
                <c:pt idx="5">
                  <c:v>0.2</c:v>
                </c:pt>
                <c:pt idx="6">
                  <c:v>0.13</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Sheet1!$H$2:$H$8</c:f>
              <c:numCache>
                <c:formatCode>0%</c:formatCode>
                <c:ptCount val="7"/>
                <c:pt idx="0">
                  <c:v>0.36</c:v>
                </c:pt>
                <c:pt idx="1">
                  <c:v>0.36</c:v>
                </c:pt>
                <c:pt idx="2">
                  <c:v>0.33</c:v>
                </c:pt>
                <c:pt idx="3">
                  <c:v>0.28999999999999998</c:v>
                </c:pt>
                <c:pt idx="4">
                  <c:v>0.22</c:v>
                </c:pt>
                <c:pt idx="5">
                  <c:v>0.21</c:v>
                </c:pt>
                <c:pt idx="6">
                  <c:v>0.22</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Availability of public transport</c:v>
                </c:pt>
                <c:pt idx="1">
                  <c:v>Bus services</c:v>
                </c:pt>
                <c:pt idx="2">
                  <c:v>Condition of paved / pedestrian areas</c:v>
                </c:pt>
                <c:pt idx="3">
                  <c:v>Train services</c:v>
                </c:pt>
                <c:pt idx="4">
                  <c:v>Metrolink (Tram)</c:v>
                </c:pt>
                <c:pt idx="5">
                  <c:v>Cycle lanes / routes</c:v>
                </c:pt>
                <c:pt idx="6">
                  <c:v> Conditions of roads</c:v>
                </c:pt>
              </c:strCache>
            </c:strRef>
          </c:cat>
          <c:val>
            <c:numRef>
              <c:f>Sheet1!$I$2:$I$8</c:f>
              <c:numCache>
                <c:formatCode>0%</c:formatCode>
                <c:ptCount val="7"/>
                <c:pt idx="0">
                  <c:v>0.26</c:v>
                </c:pt>
                <c:pt idx="1">
                  <c:v>0.21</c:v>
                </c:pt>
                <c:pt idx="2">
                  <c:v>0.13</c:v>
                </c:pt>
                <c:pt idx="3">
                  <c:v>0.15</c:v>
                </c:pt>
                <c:pt idx="4">
                  <c:v>0.22</c:v>
                </c:pt>
                <c:pt idx="5">
                  <c:v>0.1</c:v>
                </c:pt>
                <c:pt idx="6">
                  <c:v>0.09</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6.1641215709343682E-3"/>
          <c:y val="0.86374202428904845"/>
          <c:w val="0.99383587842906562"/>
          <c:h val="0.1151810111568751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3178041834186"/>
          <c:y val="2.5449248914779531E-2"/>
          <c:w val="0.59336281921823897"/>
          <c:h val="0.95425654907481605"/>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7A72-499D-AF6B-EE7C3F5AC8C8}"/>
              </c:ext>
            </c:extLst>
          </c:dPt>
          <c:dPt>
            <c:idx val="1"/>
            <c:bubble3D val="0"/>
            <c:spPr>
              <a:solidFill>
                <a:srgbClr val="FA0000"/>
              </a:solidFill>
              <a:ln w="19050">
                <a:solidFill>
                  <a:schemeClr val="lt1"/>
                </a:solidFill>
              </a:ln>
              <a:effectLst/>
            </c:spPr>
            <c:extLst>
              <c:ext xmlns:c16="http://schemas.microsoft.com/office/drawing/2014/chart" uri="{C3380CC4-5D6E-409C-BE32-E72D297353CC}">
                <c16:uniqueId val="{00000003-7A72-499D-AF6B-EE7C3F5AC8C8}"/>
              </c:ext>
            </c:extLst>
          </c:dPt>
          <c:cat>
            <c:strRef>
              <c:f>Sheet1!$A$2:$A$3</c:f>
              <c:strCache>
                <c:ptCount val="2"/>
                <c:pt idx="0">
                  <c:v>Confident</c:v>
                </c:pt>
                <c:pt idx="1">
                  <c:v>NOT confident</c:v>
                </c:pt>
              </c:strCache>
            </c:strRef>
          </c:cat>
          <c:val>
            <c:numRef>
              <c:f>Sheet1!$B$2:$B$3</c:f>
              <c:numCache>
                <c:formatCode>0%</c:formatCode>
                <c:ptCount val="2"/>
                <c:pt idx="0">
                  <c:v>0.83</c:v>
                </c:pt>
                <c:pt idx="1">
                  <c:v>0.16</c:v>
                </c:pt>
              </c:numCache>
            </c:numRef>
          </c:val>
          <c:extLst>
            <c:ext xmlns:c16="http://schemas.microsoft.com/office/drawing/2014/chart" uri="{C3380CC4-5D6E-409C-BE32-E72D297353CC}">
              <c16:uniqueId val="{00000004-7A72-499D-AF6B-EE7C3F5AC8C8}"/>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1912148457828617"/>
          <c:y val="0.30093225491754882"/>
          <c:w val="0.25248562035246436"/>
          <c:h val="0.504680050719525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0.65</c:v>
                </c:pt>
                <c:pt idx="1">
                  <c:v>0.18</c:v>
                </c:pt>
                <c:pt idx="2">
                  <c:v>0.08</c:v>
                </c:pt>
                <c:pt idx="3">
                  <c:v>0.03</c:v>
                </c:pt>
                <c:pt idx="4">
                  <c:v>0.03</c:v>
                </c:pt>
                <c:pt idx="5">
                  <c:v>0.04</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16-24 (n=102)</c:v>
                </c:pt>
              </c:strCache>
            </c:strRef>
          </c:tx>
          <c:spPr>
            <a:solidFill>
              <a:schemeClr val="accent2"/>
            </a:solidFill>
            <a:ln>
              <a:noFill/>
            </a:ln>
            <a:effectLst/>
          </c:spPr>
          <c:invertIfNegative val="0"/>
          <c:dLbls>
            <c:dLbl>
              <c:idx val="0"/>
              <c:layout>
                <c:manualLayout>
                  <c:x val="3.534720558073919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4B-4D9A-8E99-655214CF6BC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0.67</c:v>
                </c:pt>
                <c:pt idx="1">
                  <c:v>0.15</c:v>
                </c:pt>
                <c:pt idx="2">
                  <c:v>0.09</c:v>
                </c:pt>
                <c:pt idx="3">
                  <c:v>0.02</c:v>
                </c:pt>
                <c:pt idx="4">
                  <c:v>0.06</c:v>
                </c:pt>
                <c:pt idx="5">
                  <c:v>0.02</c:v>
                </c:pt>
              </c:numCache>
            </c:numRef>
          </c:val>
          <c:extLst>
            <c:ext xmlns:c16="http://schemas.microsoft.com/office/drawing/2014/chart" uri="{C3380CC4-5D6E-409C-BE32-E72D297353CC}">
              <c16:uniqueId val="{00000001-B8C7-46A5-B84E-F69ECA0E8571}"/>
            </c:ext>
          </c:extLst>
        </c:ser>
        <c:ser>
          <c:idx val="2"/>
          <c:order val="2"/>
          <c:tx>
            <c:strRef>
              <c:f>Sheet1!$D$1</c:f>
              <c:strCache>
                <c:ptCount val="1"/>
                <c:pt idx="0">
                  <c:v>75+ (n=73)</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0.33</c:v>
                </c:pt>
                <c:pt idx="1">
                  <c:v>0.23</c:v>
                </c:pt>
                <c:pt idx="2">
                  <c:v>0.11</c:v>
                </c:pt>
                <c:pt idx="3">
                  <c:v>7.0000000000000007E-2</c:v>
                </c:pt>
                <c:pt idx="4">
                  <c:v>0.09</c:v>
                </c:pt>
                <c:pt idx="5">
                  <c:v>0.17</c:v>
                </c:pt>
              </c:numCache>
            </c:numRef>
          </c:val>
          <c:extLst>
            <c:ext xmlns:c16="http://schemas.microsoft.com/office/drawing/2014/chart" uri="{C3380CC4-5D6E-409C-BE32-E72D297353CC}">
              <c16:uniqueId val="{00000002-B8C7-46A5-B84E-F69ECA0E8571}"/>
            </c:ext>
          </c:extLst>
        </c:ser>
        <c:ser>
          <c:idx val="3"/>
          <c:order val="3"/>
          <c:tx>
            <c:strRef>
              <c:f>Sheet1!$E$1</c:f>
              <c:strCache>
                <c:ptCount val="1"/>
                <c:pt idx="0">
                  <c:v>Disabled (n=148)</c:v>
                </c:pt>
              </c:strCache>
            </c:strRef>
          </c:tx>
          <c:spPr>
            <a:solidFill>
              <a:srgbClr val="A6A6A6"/>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1-233F-4489-9294-83227E6ADEA5}"/>
              </c:ext>
            </c:extLst>
          </c:dPt>
          <c:dPt>
            <c:idx val="1"/>
            <c:invertIfNegative val="0"/>
            <c:bubble3D val="0"/>
            <c:spPr>
              <a:solidFill>
                <a:srgbClr val="A6A6A6"/>
              </a:solidFill>
              <a:ln>
                <a:noFill/>
              </a:ln>
              <a:effectLst/>
            </c:spPr>
            <c:extLst>
              <c:ext xmlns:c16="http://schemas.microsoft.com/office/drawing/2014/chart" uri="{C3380CC4-5D6E-409C-BE32-E72D297353CC}">
                <c16:uniqueId val="{00000003-B8C7-46A5-B84E-F69ECA0E8571}"/>
              </c:ext>
            </c:extLst>
          </c:dPt>
          <c:dPt>
            <c:idx val="2"/>
            <c:invertIfNegative val="0"/>
            <c:bubble3D val="0"/>
            <c:spPr>
              <a:solidFill>
                <a:srgbClr val="A6A6A6"/>
              </a:solidFill>
              <a:ln>
                <a:noFill/>
              </a:ln>
              <a:effectLst/>
            </c:spPr>
            <c:extLst>
              <c:ext xmlns:c16="http://schemas.microsoft.com/office/drawing/2014/chart" uri="{C3380CC4-5D6E-409C-BE32-E72D297353CC}">
                <c16:uniqueId val="{00000002-233F-4489-9294-83227E6ADEA5}"/>
              </c:ext>
            </c:extLst>
          </c:dPt>
          <c:dPt>
            <c:idx val="3"/>
            <c:invertIfNegative val="0"/>
            <c:bubble3D val="0"/>
            <c:spPr>
              <a:solidFill>
                <a:srgbClr val="A6A6A6"/>
              </a:solidFill>
              <a:ln>
                <a:noFill/>
              </a:ln>
              <a:effectLst/>
            </c:spPr>
            <c:extLst>
              <c:ext xmlns:c16="http://schemas.microsoft.com/office/drawing/2014/chart" uri="{C3380CC4-5D6E-409C-BE32-E72D297353CC}">
                <c16:uniqueId val="{00000003-233F-4489-9294-83227E6ADEA5}"/>
              </c:ext>
            </c:extLst>
          </c:dPt>
          <c:dPt>
            <c:idx val="4"/>
            <c:invertIfNegative val="0"/>
            <c:bubble3D val="0"/>
            <c:spPr>
              <a:solidFill>
                <a:srgbClr val="A6A6A6"/>
              </a:solidFill>
              <a:ln>
                <a:noFill/>
              </a:ln>
              <a:effectLst/>
            </c:spPr>
            <c:extLst>
              <c:ext xmlns:c16="http://schemas.microsoft.com/office/drawing/2014/chart" uri="{C3380CC4-5D6E-409C-BE32-E72D297353CC}">
                <c16:uniqueId val="{00000004-233F-4489-9294-83227E6ADEA5}"/>
              </c:ext>
            </c:extLst>
          </c:dPt>
          <c:dPt>
            <c:idx val="5"/>
            <c:invertIfNegative val="0"/>
            <c:bubble3D val="0"/>
            <c:spPr>
              <a:solidFill>
                <a:srgbClr val="A6A6A6"/>
              </a:solidFill>
              <a:ln>
                <a:noFill/>
              </a:ln>
              <a:effectLst/>
            </c:spPr>
            <c:extLst>
              <c:ext xmlns:c16="http://schemas.microsoft.com/office/drawing/2014/chart" uri="{C3380CC4-5D6E-409C-BE32-E72D297353CC}">
                <c16:uniqueId val="{00000005-233F-4489-9294-83227E6ADEA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3F-4489-9294-83227E6ADEA5}"/>
                </c:ext>
              </c:extLst>
            </c:dLbl>
            <c:dLbl>
              <c:idx val="1"/>
              <c:layout>
                <c:manualLayout>
                  <c:x val="8.83680139518482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C7-46A5-B84E-F69ECA0E8571}"/>
                </c:ext>
              </c:extLst>
            </c:dLbl>
            <c:dLbl>
              <c:idx val="2"/>
              <c:layout>
                <c:manualLayout>
                  <c:x val="1.7673602790368992E-3"/>
                  <c:y val="8.754657949079952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3F-4489-9294-83227E6ADEA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3F-4489-9294-83227E6ADEA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3F-4489-9294-83227E6ADEA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3F-4489-9294-83227E6ADEA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0.54</c:v>
                </c:pt>
                <c:pt idx="1">
                  <c:v>0.19</c:v>
                </c:pt>
                <c:pt idx="2">
                  <c:v>0.1</c:v>
                </c:pt>
                <c:pt idx="3">
                  <c:v>0.04</c:v>
                </c:pt>
                <c:pt idx="4">
                  <c:v>0.06</c:v>
                </c:pt>
                <c:pt idx="5">
                  <c:v>7.0000000000000007E-2</c:v>
                </c:pt>
              </c:numCache>
            </c:numRef>
          </c:val>
          <c:extLst>
            <c:ext xmlns:c16="http://schemas.microsoft.com/office/drawing/2014/chart" uri="{C3380CC4-5D6E-409C-BE32-E72D297353CC}">
              <c16:uniqueId val="{00000004-B8C7-46A5-B84E-F69ECA0E8571}"/>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1483792192943418"/>
          <c:y val="0.94602085615961862"/>
          <c:w val="0.68869451636812196"/>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25365757406187E-2"/>
          <c:y val="2.5759092929603704E-2"/>
          <c:w val="0.90211666573191196"/>
          <c:h val="0.83927835801255679"/>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Dec '22
(S5)</c:v>
                </c:pt>
                <c:pt idx="3">
                  <c:v>Mar '23 
(S6)</c:v>
                </c:pt>
                <c:pt idx="4">
                  <c:v>May '23 
(S7)</c:v>
                </c:pt>
                <c:pt idx="5">
                  <c:v>July '23 
(S8)</c:v>
                </c:pt>
              </c:strCache>
            </c:strRef>
          </c:cat>
          <c:val>
            <c:numRef>
              <c:f>Sheet1!$B$4:$B$9</c:f>
              <c:numCache>
                <c:formatCode>0%</c:formatCode>
                <c:ptCount val="6"/>
                <c:pt idx="0">
                  <c:v>0.212072706620933</c:v>
                </c:pt>
                <c:pt idx="1">
                  <c:v>0.19933525940267299</c:v>
                </c:pt>
                <c:pt idx="2">
                  <c:v>0.23886319341472301</c:v>
                </c:pt>
                <c:pt idx="3">
                  <c:v>0.24</c:v>
                </c:pt>
                <c:pt idx="4">
                  <c:v>0.23</c:v>
                </c:pt>
                <c:pt idx="5">
                  <c:v>0.23</c:v>
                </c:pt>
              </c:numCache>
            </c:numRef>
          </c:val>
          <c:extLst>
            <c:ext xmlns:c16="http://schemas.microsoft.com/office/drawing/2014/chart" uri="{C3380CC4-5D6E-409C-BE32-E72D297353CC}">
              <c16:uniqueId val="{00000000-75D0-47C4-9219-F918B5BAF49D}"/>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Dec '22
(S5)</c:v>
                </c:pt>
                <c:pt idx="3">
                  <c:v>Mar '23 
(S6)</c:v>
                </c:pt>
                <c:pt idx="4">
                  <c:v>May '23 
(S7)</c:v>
                </c:pt>
                <c:pt idx="5">
                  <c:v>July '23 
(S8)</c:v>
                </c:pt>
              </c:strCache>
            </c:strRef>
          </c:cat>
          <c:val>
            <c:numRef>
              <c:f>Sheet1!$C$4:$C$9</c:f>
              <c:numCache>
                <c:formatCode>0%</c:formatCode>
                <c:ptCount val="6"/>
                <c:pt idx="0">
                  <c:v>0.17</c:v>
                </c:pt>
                <c:pt idx="1">
                  <c:v>0.18</c:v>
                </c:pt>
                <c:pt idx="2">
                  <c:v>0.16</c:v>
                </c:pt>
                <c:pt idx="3">
                  <c:v>0.18</c:v>
                </c:pt>
                <c:pt idx="4">
                  <c:v>0.18</c:v>
                </c:pt>
                <c:pt idx="5">
                  <c:v>0.18</c:v>
                </c:pt>
              </c:numCache>
            </c:numRef>
          </c:val>
          <c:extLst>
            <c:ext xmlns:c16="http://schemas.microsoft.com/office/drawing/2014/chart" uri="{C3380CC4-5D6E-409C-BE32-E72D297353CC}">
              <c16:uniqueId val="{00000001-75D0-47C4-9219-F918B5BAF49D}"/>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Dec '22
(S5)</c:v>
                </c:pt>
                <c:pt idx="3">
                  <c:v>Mar '23 
(S6)</c:v>
                </c:pt>
                <c:pt idx="4">
                  <c:v>May '23 
(S7)</c:v>
                </c:pt>
                <c:pt idx="5">
                  <c:v>July '23 
(S8)</c:v>
                </c:pt>
              </c:strCache>
            </c:strRef>
          </c:cat>
          <c:val>
            <c:numRef>
              <c:f>Sheet1!$D$4:$D$9</c:f>
              <c:numCache>
                <c:formatCode>0%</c:formatCode>
                <c:ptCount val="6"/>
                <c:pt idx="0">
                  <c:v>0.19</c:v>
                </c:pt>
                <c:pt idx="1">
                  <c:v>0.19</c:v>
                </c:pt>
                <c:pt idx="2">
                  <c:v>0.18</c:v>
                </c:pt>
                <c:pt idx="3">
                  <c:v>0.17</c:v>
                </c:pt>
                <c:pt idx="4">
                  <c:v>0.18</c:v>
                </c:pt>
                <c:pt idx="5">
                  <c:v>0.17</c:v>
                </c:pt>
              </c:numCache>
            </c:numRef>
          </c:val>
          <c:extLst>
            <c:ext xmlns:c16="http://schemas.microsoft.com/office/drawing/2014/chart" uri="{C3380CC4-5D6E-409C-BE32-E72D297353CC}">
              <c16:uniqueId val="{00000002-75D0-47C4-9219-F918B5BAF49D}"/>
            </c:ext>
          </c:extLst>
        </c:ser>
        <c:ser>
          <c:idx val="3"/>
          <c:order val="3"/>
          <c:tx>
            <c:strRef>
              <c:f>Sheet1!$E$1</c:f>
              <c:strCache>
                <c:ptCount val="1"/>
                <c:pt idx="0">
                  <c:v>High (6-10)</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Sheet1!$A$4:$A$9</c:f>
              <c:strCache>
                <c:ptCount val="6"/>
                <c:pt idx="0">
                  <c:v>Sept '22 
(S3)</c:v>
                </c:pt>
                <c:pt idx="1">
                  <c:v>Nov '22
(S4)</c:v>
                </c:pt>
                <c:pt idx="2">
                  <c:v>Dec '22
(S5)</c:v>
                </c:pt>
                <c:pt idx="3">
                  <c:v>Mar '23 
(S6)</c:v>
                </c:pt>
                <c:pt idx="4">
                  <c:v>May '23 
(S7)</c:v>
                </c:pt>
                <c:pt idx="5">
                  <c:v>July '23 
(S8)</c:v>
                </c:pt>
              </c:strCache>
            </c:strRef>
          </c:cat>
          <c:val>
            <c:numRef>
              <c:f>Sheet1!$E$4:$E$9</c:f>
              <c:numCache>
                <c:formatCode>0%</c:formatCode>
                <c:ptCount val="6"/>
                <c:pt idx="0">
                  <c:v>0.43320390242123302</c:v>
                </c:pt>
                <c:pt idx="1">
                  <c:v>0.43440679628231099</c:v>
                </c:pt>
                <c:pt idx="2">
                  <c:v>0.415586212987271</c:v>
                </c:pt>
                <c:pt idx="3">
                  <c:v>0.41</c:v>
                </c:pt>
                <c:pt idx="4">
                  <c:v>0.41</c:v>
                </c:pt>
                <c:pt idx="5">
                  <c:v>0.41</c:v>
                </c:pt>
              </c:numCache>
            </c:numRef>
          </c:val>
          <c:extLst>
            <c:ext xmlns:c16="http://schemas.microsoft.com/office/drawing/2014/chart" uri="{C3380CC4-5D6E-409C-BE32-E72D297353CC}">
              <c16:uniqueId val="{00000004-75D0-47C4-9219-F918B5BAF49D}"/>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0.646947916450752</c:v>
                </c:pt>
                <c:pt idx="1">
                  <c:v>0.179518714533145</c:v>
                </c:pt>
                <c:pt idx="2">
                  <c:v>7.67045662830525E-2</c:v>
                </c:pt>
                <c:pt idx="3">
                  <c:v>2.55036423387743E-2</c:v>
                </c:pt>
                <c:pt idx="4">
                  <c:v>3.4441830895509298E-2</c:v>
                </c:pt>
                <c:pt idx="5">
                  <c:v>3.6883329498765001E-2</c:v>
                </c:pt>
              </c:numCache>
            </c:numRef>
          </c:val>
          <c:extLst>
            <c:ext xmlns:c16="http://schemas.microsoft.com/office/drawing/2014/chart" uri="{C3380CC4-5D6E-409C-BE32-E72D297353CC}">
              <c16:uniqueId val="{00000000-B8C7-46A5-B84E-F69ECA0E8571}"/>
            </c:ext>
          </c:extLst>
        </c:ser>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0.61052422522983496</c:v>
                </c:pt>
                <c:pt idx="1">
                  <c:v>0.19911795490106701</c:v>
                </c:pt>
                <c:pt idx="2">
                  <c:v>8.48146220288091E-2</c:v>
                </c:pt>
                <c:pt idx="3">
                  <c:v>2.67678511060923E-2</c:v>
                </c:pt>
                <c:pt idx="4">
                  <c:v>2.99184747986601E-2</c:v>
                </c:pt>
                <c:pt idx="5">
                  <c:v>4.8856871935535999E-2</c:v>
                </c:pt>
              </c:numCache>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0.64417514941193799</c:v>
                </c:pt>
                <c:pt idx="1">
                  <c:v>0.193629563702956</c:v>
                </c:pt>
                <c:pt idx="2">
                  <c:v>6.4534445829888903E-2</c:v>
                </c:pt>
                <c:pt idx="3">
                  <c:v>2.8888207375439599E-2</c:v>
                </c:pt>
                <c:pt idx="4">
                  <c:v>3.4465068948296297E-2</c:v>
                </c:pt>
                <c:pt idx="5">
                  <c:v>3.4307564731481097E-2</c:v>
                </c:pt>
              </c:numCache>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rgbClr val="6DD5CE"/>
            </a:solidFill>
            <a:ln>
              <a:noFill/>
            </a:ln>
            <a:effectLst/>
          </c:spPr>
          <c:invertIfNegative val="0"/>
          <c:dLbls>
            <c:dLbl>
              <c:idx val="1"/>
              <c:layout>
                <c:manualLayout>
                  <c:x val="-2.4682950552810873E-5"/>
                  <c:y val="5.36016850343874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9A-4AE3-8CAC-A9EAED56B370}"/>
                </c:ext>
              </c:extLst>
            </c:dLbl>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Cache>
                <c:formatCode>0%</c:formatCode>
                <c:ptCount val="6"/>
                <c:pt idx="0">
                  <c:v>0.69</c:v>
                </c:pt>
                <c:pt idx="1">
                  <c:v>0.15</c:v>
                </c:pt>
                <c:pt idx="2">
                  <c:v>0.08</c:v>
                </c:pt>
                <c:pt idx="3">
                  <c:v>0.02</c:v>
                </c:pt>
                <c:pt idx="4">
                  <c:v>0.04</c:v>
                </c:pt>
                <c:pt idx="5">
                  <c:v>0.03</c:v>
                </c:pt>
              </c:numCache>
            </c:numRef>
          </c:val>
          <c:extLst>
            <c:ext xmlns:c16="http://schemas.microsoft.com/office/drawing/2014/chart" uri="{C3380CC4-5D6E-409C-BE32-E72D297353CC}">
              <c16:uniqueId val="{00000000-4E33-43A0-900F-CFCBAB16377D}"/>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4634147243298099"/>
          <c:y val="0.1821967700975192"/>
          <c:w val="0.4455079820998894"/>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a:latin typeface="+mj-lt"/>
              </a:rPr>
              <a:t>How confident</a:t>
            </a:r>
            <a:r>
              <a:rPr lang="en-GB" sz="1400" b="1" u="none" baseline="0">
                <a:latin typeface="+mj-lt"/>
              </a:rPr>
              <a:t> are you in using digital services online? (May - July 2023)</a:t>
            </a:r>
            <a:endParaRPr lang="en-GB" sz="1400" b="1" u="none">
              <a:latin typeface="+mj-lt"/>
            </a:endParaRPr>
          </a:p>
        </c:rich>
      </c:tx>
      <c:layout>
        <c:manualLayout>
          <c:xMode val="edge"/>
          <c:yMode val="edge"/>
          <c:x val="0.32387500203088221"/>
          <c:y val="7.342271133949761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0.01</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0.03</c:v>
                </c:pt>
                <c:pt idx="1">
                  <c:v>0.04</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0.09</c:v>
                </c:pt>
                <c:pt idx="1">
                  <c:v>0.05</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0.3</c:v>
                </c:pt>
                <c:pt idx="1">
                  <c:v>0.26</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0.56999999999999995</c:v>
                </c:pt>
                <c:pt idx="1">
                  <c:v>0.63</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 (May</a:t>
            </a:r>
            <a:r>
              <a:rPr lang="en-GB" sz="1400" b="1" baseline="0">
                <a:solidFill>
                  <a:srgbClr val="5C5B5A"/>
                </a:solidFill>
              </a:rPr>
              <a:t> – July 2023)</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S6+S7+S8:Total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0.65</c:v>
                </c:pt>
                <c:pt idx="1">
                  <c:v>0.18</c:v>
                </c:pt>
                <c:pt idx="2">
                  <c:v>0.08</c:v>
                </c:pt>
                <c:pt idx="3">
                  <c:v>0.03</c:v>
                </c:pt>
                <c:pt idx="4">
                  <c:v>0.03</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(n=102)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0.67</c:v>
                </c:pt>
                <c:pt idx="1">
                  <c:v>0.15</c:v>
                </c:pt>
                <c:pt idx="2">
                  <c:v>0.09</c:v>
                </c:pt>
                <c:pt idx="3">
                  <c:v>0.02</c:v>
                </c:pt>
                <c:pt idx="4">
                  <c:v>0.06</c:v>
                </c:pt>
                <c:pt idx="5">
                  <c:v>0.02</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(n=73)</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0.33</c:v>
                </c:pt>
                <c:pt idx="1">
                  <c:v>0.23</c:v>
                </c:pt>
                <c:pt idx="2">
                  <c:v>0.11</c:v>
                </c:pt>
                <c:pt idx="3">
                  <c:v>7.0000000000000007E-2</c:v>
                </c:pt>
                <c:pt idx="4">
                  <c:v>0.09</c:v>
                </c:pt>
                <c:pt idx="5">
                  <c:v>0.17</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(n=148)</c:v>
                </c:pt>
              </c:strCache>
            </c:strRef>
          </c:tx>
          <c:spPr>
            <a:solidFill>
              <a:srgbClr val="A3E5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0.54</c:v>
                </c:pt>
                <c:pt idx="1">
                  <c:v>0.19</c:v>
                </c:pt>
                <c:pt idx="2">
                  <c:v>0.1</c:v>
                </c:pt>
                <c:pt idx="3">
                  <c:v>0.04</c:v>
                </c:pt>
                <c:pt idx="4">
                  <c:v>0.06</c:v>
                </c:pt>
                <c:pt idx="5">
                  <c:v>7.0000000000000007E-2</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a:solidFill>
                  <a:srgbClr val="5C5B5A"/>
                </a:solidFill>
              </a:rPr>
              <a:t>Autumn 2022 </a:t>
            </a:r>
            <a:r>
              <a:rPr lang="en-GB" sz="1400" b="1" baseline="0">
                <a:solidFill>
                  <a:srgbClr val="5C5B5A"/>
                </a:solidFill>
              </a:rPr>
              <a:t>vs. Spring 2023</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1"/>
          <c:order val="1"/>
          <c:tx>
            <c:strRef>
              <c:f>Sheet1!$C$1</c:f>
              <c:strCache>
                <c:ptCount val="1"/>
                <c:pt idx="0">
                  <c:v>S3+S4+S5:Total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0.64663107760488603</c:v>
                </c:pt>
                <c:pt idx="1">
                  <c:v>0.19025981450395199</c:v>
                </c:pt>
                <c:pt idx="2">
                  <c:v>7.3480746994771806E-2</c:v>
                </c:pt>
                <c:pt idx="3">
                  <c:v>4.19008446323553E-2</c:v>
                </c:pt>
                <c:pt idx="4">
                  <c:v>2.0882479284029198E-2</c:v>
                </c:pt>
                <c:pt idx="5">
                  <c:v>2.6845036980007099E-2</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S6+S7+S8:Total</c:v>
                </c:pt>
              </c:strCache>
            </c:strRef>
          </c:tx>
          <c:spPr>
            <a:solidFill>
              <a:srgbClr val="00B8A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0.65</c:v>
                </c:pt>
                <c:pt idx="1">
                  <c:v>0.18</c:v>
                </c:pt>
                <c:pt idx="2">
                  <c:v>0.08</c:v>
                </c:pt>
                <c:pt idx="3">
                  <c:v>0.03</c:v>
                </c:pt>
                <c:pt idx="4">
                  <c:v>0.03</c:v>
                </c:pt>
                <c:pt idx="5">
                  <c:v>0.04</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S1+S2: Total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0.19</c:v>
                      </c:pt>
                      <c:pt idx="2">
                        <c:v>0.08</c:v>
                      </c:pt>
                      <c:pt idx="3">
                        <c:v>0.04</c:v>
                      </c:pt>
                      <c:pt idx="4">
                        <c:v>0.02</c:v>
                      </c:pt>
                      <c:pt idx="5">
                        <c:v>0.03</c:v>
                      </c:pt>
                    </c:numCache>
                  </c:numRef>
                </c:val>
                <c:extLst>
                  <c:ext xmlns:c16="http://schemas.microsoft.com/office/drawing/2014/chart" uri="{C3380CC4-5D6E-409C-BE32-E72D297353CC}">
                    <c16:uniqueId val="{00000000-7FB1-4EB6-9246-DEE6481016AD}"/>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a:effectLst/>
              </a:rPr>
              <a:t>How often do you/do others in your household…? (Showing households without the access/skills to get online all/most of the time)</a:t>
            </a:r>
          </a:p>
          <a:p>
            <a:pPr>
              <a:defRPr sz="1400" b="1"/>
            </a:pPr>
            <a:endParaRPr lang="en-GB" sz="1400" b="1" i="0" baseline="0">
              <a:effectLst/>
            </a:endParaRPr>
          </a:p>
          <a:p>
            <a:pPr>
              <a:defRPr sz="1400" b="1"/>
            </a:pPr>
            <a:r>
              <a:rPr lang="en-GB" sz="1400" b="1" i="0" baseline="0">
                <a:effectLst/>
              </a:rPr>
              <a:t>Autumn 2022 vs. Spring 2023 </a:t>
            </a:r>
            <a:endParaRPr lang="en-GB" sz="1400">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extLst xmlns:c15="http://schemas.microsoft.com/office/drawing/2012/chart"/>
            </c:strRef>
          </c:cat>
          <c:val>
            <c:numRef>
              <c:f>Sheet1!$B$2:$B$6</c:f>
              <c:extLst xmlns:c15="http://schemas.microsoft.com/office/drawing/2012/chart"/>
            </c:numRef>
          </c:val>
          <c:extLst xmlns:c15="http://schemas.microsoft.com/office/drawing/2012/chart">
            <c:ext xmlns:c16="http://schemas.microsoft.com/office/drawing/2014/chart" uri="{C3380CC4-5D6E-409C-BE32-E72D297353CC}">
              <c16:uniqueId val="{00000000-5BB1-4CEF-A275-8F9EAA2EBD12}"/>
            </c:ext>
          </c:extLst>
        </c:ser>
        <c:ser>
          <c:idx val="1"/>
          <c:order val="1"/>
          <c:tx>
            <c:strRef>
              <c:f>Sheet1!$C$1</c:f>
              <c:strCache>
                <c:ptCount val="1"/>
                <c:pt idx="0">
                  <c:v>S3+S4+S5:Total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Sheet1!$C$2:$C$6</c:f>
              <c:numCache>
                <c:formatCode>0%</c:formatCode>
                <c:ptCount val="5"/>
                <c:pt idx="0">
                  <c:v>9.8628660171054094E-2</c:v>
                </c:pt>
                <c:pt idx="1">
                  <c:v>7.4352189188231804E-2</c:v>
                </c:pt>
                <c:pt idx="2">
                  <c:v>0.10357046794907</c:v>
                </c:pt>
                <c:pt idx="3">
                  <c:v>0.200308403269924</c:v>
                </c:pt>
                <c:pt idx="4">
                  <c:v>0.20381922384843501</c:v>
                </c:pt>
              </c:numCache>
            </c:numRef>
          </c:val>
          <c:extLst>
            <c:ext xmlns:c16="http://schemas.microsoft.com/office/drawing/2014/chart" uri="{C3380CC4-5D6E-409C-BE32-E72D297353CC}">
              <c16:uniqueId val="{00000001-5BB1-4CEF-A275-8F9EAA2EBD12}"/>
            </c:ext>
          </c:extLst>
        </c:ser>
        <c:ser>
          <c:idx val="2"/>
          <c:order val="2"/>
          <c:tx>
            <c:strRef>
              <c:f>Sheet1!$D$1</c:f>
              <c:strCache>
                <c:ptCount val="1"/>
                <c:pt idx="0">
                  <c:v>S6+S7+S8:Total</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Connectivity</c:v>
                </c:pt>
                <c:pt idx="1">
                  <c:v>Devices</c:v>
                </c:pt>
                <c:pt idx="2">
                  <c:v>Affordability</c:v>
                </c:pt>
                <c:pt idx="3">
                  <c:v>Skills</c:v>
                </c:pt>
                <c:pt idx="4">
                  <c:v>Support</c:v>
                </c:pt>
              </c:strCache>
            </c:strRef>
          </c:cat>
          <c:val>
            <c:numRef>
              <c:f>Sheet1!$D$2:$D$6</c:f>
              <c:numCache>
                <c:formatCode>0%</c:formatCode>
                <c:ptCount val="5"/>
                <c:pt idx="0">
                  <c:v>0.10712663303417901</c:v>
                </c:pt>
                <c:pt idx="1">
                  <c:v>0.101861406640602</c:v>
                </c:pt>
                <c:pt idx="2">
                  <c:v>0.12140124650225401</c:v>
                </c:pt>
                <c:pt idx="3">
                  <c:v>0.19337426714923101</c:v>
                </c:pt>
                <c:pt idx="4">
                  <c:v>0.20785919186516999</c:v>
                </c:pt>
              </c:numCache>
            </c:numRef>
          </c:val>
          <c:extLst>
            <c:ext xmlns:c16="http://schemas.microsoft.com/office/drawing/2014/chart" uri="{C3380CC4-5D6E-409C-BE32-E72D297353CC}">
              <c16:uniqueId val="{00000002-5BB1-4CEF-A275-8F9EAA2EBD12}"/>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81379248688427808"/>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0.02</c:v>
                </c:pt>
                <c:pt idx="1">
                  <c:v>0.03</c:v>
                </c:pt>
                <c:pt idx="2">
                  <c:v>0.02</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0.06</c:v>
                </c:pt>
                <c:pt idx="1">
                  <c:v>0.04</c:v>
                </c:pt>
                <c:pt idx="2">
                  <c:v>7.0000000000000007E-2</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A3E5E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0.08</c:v>
                </c:pt>
                <c:pt idx="1">
                  <c:v>7.0000000000000007E-2</c:v>
                </c:pt>
                <c:pt idx="2">
                  <c:v>0.09</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009690"/>
            </a:solidFill>
            <a:ln>
              <a:noFill/>
            </a:ln>
            <a:effectLst/>
          </c:spPr>
          <c:invertIfNegative val="0"/>
          <c:dPt>
            <c:idx val="0"/>
            <c:invertIfNegative val="0"/>
            <c:bubble3D val="0"/>
            <c:spPr>
              <a:solidFill>
                <a:srgbClr val="009690"/>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0.15</c:v>
                </c:pt>
                <c:pt idx="1">
                  <c:v>0.15</c:v>
                </c:pt>
                <c:pt idx="2">
                  <c:v>0.18</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rgbClr val="F2F2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0.69</c:v>
                </c:pt>
                <c:pt idx="1">
                  <c:v>0.7</c:v>
                </c:pt>
                <c:pt idx="2">
                  <c:v>0.72</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worthwhile (0-4)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Sheet1!$B$4</c:f>
              <c:numCache>
                <c:formatCode>0%</c:formatCode>
                <c:ptCount val="1"/>
                <c:pt idx="0">
                  <c:v>0.13</c:v>
                </c:pt>
              </c:numCache>
            </c:numRef>
          </c:val>
          <c:extLst>
            <c:ext xmlns:c16="http://schemas.microsoft.com/office/drawing/2014/chart" uri="{C3380CC4-5D6E-409C-BE32-E72D297353CC}">
              <c16:uniqueId val="{00000000-007F-47BB-9AE9-6617E8F68E54}"/>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Sheet1!$C$4</c:f>
              <c:numCache>
                <c:formatCode>0%</c:formatCode>
                <c:ptCount val="1"/>
                <c:pt idx="0">
                  <c:v>0.21</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Quite worthwhile (7-8)</c:v>
                </c:pt>
              </c:strCache>
            </c:strRef>
          </c:tx>
          <c:spPr>
            <a:solidFill>
              <a:srgbClr val="6DD5CE"/>
            </a:solidFill>
            <a:ln>
              <a:noFill/>
            </a:ln>
            <a:effectLst/>
          </c:spPr>
          <c:invertIfNegative val="0"/>
          <c:dPt>
            <c:idx val="2"/>
            <c:invertIfNegative val="0"/>
            <c:bubble3D val="0"/>
            <c:spPr>
              <a:solidFill>
                <a:srgbClr val="6DD5CE"/>
              </a:solidFill>
              <a:ln>
                <a:noFill/>
              </a:ln>
              <a:effectLst/>
            </c:spPr>
            <c:extLst>
              <c:ext xmlns:c16="http://schemas.microsoft.com/office/drawing/2014/chart" uri="{C3380CC4-5D6E-409C-BE32-E72D297353CC}">
                <c16:uniqueId val="{00000007-007F-47BB-9AE9-6617E8F68E54}"/>
              </c:ext>
            </c:extLst>
          </c:dPt>
          <c:dPt>
            <c:idx val="3"/>
            <c:invertIfNegative val="0"/>
            <c:bubble3D val="0"/>
            <c:spPr>
              <a:solidFill>
                <a:srgbClr val="6DD5CE"/>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6DD5CE"/>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Sheet1!$D$4</c:f>
              <c:numCache>
                <c:formatCode>0%</c:formatCode>
                <c:ptCount val="1"/>
                <c:pt idx="0">
                  <c:v>0.38</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Very worthwhile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Sheet1!$E$4</c:f>
              <c:numCache>
                <c:formatCode>0%</c:formatCode>
                <c:ptCount val="1"/>
                <c:pt idx="0">
                  <c:v>0.28000000000000003</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1098363469492E-2"/>
          <c:y val="2.5759092929603704E-2"/>
          <c:w val="0.77401362739094692"/>
          <c:h val="0.83398571110357722"/>
        </c:manualLayout>
      </c:layout>
      <c:barChart>
        <c:barDir val="col"/>
        <c:grouping val="percentStacked"/>
        <c:varyColors val="0"/>
        <c:ser>
          <c:idx val="0"/>
          <c:order val="0"/>
          <c:tx>
            <c:strRef>
              <c:f>Sheet1!$B$1</c:f>
              <c:strCache>
                <c:ptCount val="1"/>
                <c:pt idx="0">
                  <c:v>Not happy (0-4)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Sheet1!$B$4</c:f>
              <c:numCache>
                <c:formatCode>0%</c:formatCode>
                <c:ptCount val="1"/>
                <c:pt idx="0">
                  <c:v>0.17</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Neither/nor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Sheet1!$C$4</c:f>
              <c:numCache>
                <c:formatCode>0%</c:formatCode>
                <c:ptCount val="1"/>
                <c:pt idx="0">
                  <c:v>0.23</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Quite happy (7-8)</c:v>
                </c:pt>
              </c:strCache>
            </c:strRef>
          </c:tx>
          <c:spPr>
            <a:solidFill>
              <a:srgbClr val="6DD5CE"/>
            </a:solidFill>
            <a:ln>
              <a:noFill/>
            </a:ln>
            <a:effectLst/>
          </c:spPr>
          <c:invertIfNegative val="0"/>
          <c:dPt>
            <c:idx val="2"/>
            <c:invertIfNegative val="0"/>
            <c:bubble3D val="0"/>
            <c:spPr>
              <a:solidFill>
                <a:srgbClr val="6DD5CE"/>
              </a:solidFill>
              <a:ln>
                <a:noFill/>
              </a:ln>
              <a:effectLst/>
            </c:spPr>
            <c:extLst>
              <c:ext xmlns:c16="http://schemas.microsoft.com/office/drawing/2014/chart" uri="{C3380CC4-5D6E-409C-BE32-E72D297353CC}">
                <c16:uniqueId val="{00000007-0371-42B7-8EDF-37F67D0DDC8F}"/>
              </c:ext>
            </c:extLst>
          </c:dPt>
          <c:dPt>
            <c:idx val="3"/>
            <c:invertIfNegative val="0"/>
            <c:bubble3D val="0"/>
            <c:spPr>
              <a:solidFill>
                <a:srgbClr val="6DD5CE"/>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6DD5CE"/>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Sheet1!$D$4</c:f>
              <c:numCache>
                <c:formatCode>0%</c:formatCode>
                <c:ptCount val="1"/>
                <c:pt idx="0">
                  <c:v>0.35</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Very happy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c:f>
              <c:strCache>
                <c:ptCount val="1"/>
                <c:pt idx="0">
                  <c:v>July '23 (S8)</c:v>
                </c:pt>
              </c:strCache>
            </c:strRef>
          </c:cat>
          <c:val>
            <c:numRef>
              <c:f>Sheet1!$E$4</c:f>
              <c:numCache>
                <c:formatCode>0%</c:formatCode>
                <c:ptCount val="1"/>
                <c:pt idx="0">
                  <c:v>0.24</c:v>
                </c:pt>
              </c:numCache>
            </c:numRef>
          </c:val>
          <c:extLst>
            <c:ext xmlns:c16="http://schemas.microsoft.com/office/drawing/2014/chart" uri="{C3380CC4-5D6E-409C-BE32-E72D297353CC}">
              <c16:uniqueId val="{0000000D-0371-42B7-8EDF-37F67D0DDC8F}"/>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0.74931</cdr:x>
      <cdr:y>0.11831</cdr:y>
    </cdr:from>
    <cdr:to>
      <cdr:x>0.85005</cdr:x>
      <cdr:y>0.17324</cdr:y>
    </cdr:to>
    <cdr:sp macro="" textlink="">
      <cdr:nvSpPr>
        <cdr:cNvPr id="2"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82855" y="563388"/>
          <a:ext cx="602694"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chemeClr val="bg1"/>
              </a:solidFill>
            </a:rPr>
            <a:t>(+1pp)</a:t>
          </a:r>
        </a:p>
      </cdr:txBody>
    </cdr:sp>
  </cdr:relSizeAnchor>
  <cdr:relSizeAnchor xmlns:cdr="http://schemas.openxmlformats.org/drawingml/2006/chartDrawing">
    <cdr:from>
      <cdr:x>0.3429</cdr:x>
      <cdr:y>0.27098</cdr:y>
    </cdr:from>
    <cdr:to>
      <cdr:x>0.44363</cdr:x>
      <cdr:y>0.32592</cdr:y>
    </cdr:to>
    <cdr:sp macro="" textlink="">
      <cdr:nvSpPr>
        <cdr:cNvPr id="3"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1473" y="1290374"/>
          <a:ext cx="60263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(+2pp</a:t>
          </a:r>
          <a:r>
            <a:rPr lang="en-GB" sz="800" dirty="0">
              <a:solidFill>
                <a:srgbClr val="5C5B5A"/>
              </a:solidFill>
            </a:rPr>
            <a:t>)</a:t>
          </a:r>
        </a:p>
      </cdr:txBody>
    </cdr:sp>
  </cdr:relSizeAnchor>
  <cdr:relSizeAnchor xmlns:cdr="http://schemas.openxmlformats.org/drawingml/2006/chartDrawing">
    <cdr:from>
      <cdr:x>0.7457</cdr:x>
      <cdr:y>0.31301</cdr:y>
    </cdr:from>
    <cdr:to>
      <cdr:x>0.85554</cdr:x>
      <cdr:y>0.36795</cdr:y>
    </cdr:to>
    <cdr:sp macro="" textlink="">
      <cdr:nvSpPr>
        <cdr:cNvPr id="4"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61296" y="1490552"/>
          <a:ext cx="657137"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(+6pp)</a:t>
          </a:r>
        </a:p>
      </cdr:txBody>
    </cdr:sp>
  </cdr:relSizeAnchor>
  <cdr:relSizeAnchor xmlns:cdr="http://schemas.openxmlformats.org/drawingml/2006/chartDrawing">
    <cdr:from>
      <cdr:x>0.34318</cdr:x>
      <cdr:y>0.47906</cdr:y>
    </cdr:from>
    <cdr:to>
      <cdr:x>0.44393</cdr:x>
      <cdr:y>0.534</cdr:y>
    </cdr:to>
    <cdr:sp macro="" textlink="">
      <cdr:nvSpPr>
        <cdr:cNvPr id="5"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2281264"/>
          <a:ext cx="60275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dr:relSizeAnchor xmlns:cdr="http://schemas.openxmlformats.org/drawingml/2006/chartDrawing">
    <cdr:from>
      <cdr:x>0.34318</cdr:x>
      <cdr:y>0.69445</cdr:y>
    </cdr:from>
    <cdr:to>
      <cdr:x>0.47141</cdr:x>
      <cdr:y>0.74938</cdr:y>
    </cdr:to>
    <cdr:sp macro="" textlink="">
      <cdr:nvSpPr>
        <cdr:cNvPr id="6"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09" y="3306959"/>
          <a:ext cx="767158"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(-2pp)</a:t>
          </a:r>
        </a:p>
      </cdr:txBody>
    </cdr:sp>
  </cdr:relSizeAnchor>
  <cdr:relSizeAnchor xmlns:cdr="http://schemas.openxmlformats.org/drawingml/2006/chartDrawing">
    <cdr:from>
      <cdr:x>0.74208</cdr:x>
      <cdr:y>0.71298</cdr:y>
    </cdr:from>
    <cdr:to>
      <cdr:x>0.86024</cdr:x>
      <cdr:y>0.76792</cdr:y>
    </cdr:to>
    <cdr:sp macro="" textlink="">
      <cdr:nvSpPr>
        <cdr:cNvPr id="7"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9601" y="3395178"/>
          <a:ext cx="70695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(+2pp)</a:t>
          </a:r>
        </a:p>
      </cdr:txBody>
    </cdr:sp>
  </cdr:relSizeAnchor>
  <cdr:relSizeAnchor xmlns:cdr="http://schemas.openxmlformats.org/drawingml/2006/chartDrawing">
    <cdr:from>
      <cdr:x>0.75079</cdr:x>
      <cdr:y>0.52488</cdr:y>
    </cdr:from>
    <cdr:to>
      <cdr:x>0.85153</cdr:x>
      <cdr:y>0.57982</cdr:y>
    </cdr:to>
    <cdr:sp macro="" textlink="">
      <cdr:nvSpPr>
        <cdr:cNvPr id="8"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91733" y="2499472"/>
          <a:ext cx="602694"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(-8pp)</a:t>
          </a:r>
        </a:p>
      </cdr:txBody>
    </cdr:sp>
  </cdr:relSizeAnchor>
</c:userShapes>
</file>

<file path=ppt/drawings/drawing2.xml><?xml version="1.0" encoding="utf-8"?>
<c:userShapes xmlns:c="http://schemas.openxmlformats.org/drawingml/2006/chart">
  <cdr:relSizeAnchor xmlns:cdr="http://schemas.openxmlformats.org/drawingml/2006/chartDrawing">
    <cdr:from>
      <cdr:x>0.33868</cdr:x>
      <cdr:y>0.07324</cdr:y>
    </cdr:from>
    <cdr:to>
      <cdr:x>0.41</cdr:x>
      <cdr:y>0.13594</cdr:y>
    </cdr:to>
    <cdr:sp macro="" textlink="">
      <cdr:nvSpPr>
        <cdr:cNvPr id="2" name="TextBox 1">
          <a:extLst xmlns:a="http://schemas.openxmlformats.org/drawingml/2006/main">
            <a:ext uri="{FF2B5EF4-FFF2-40B4-BE49-F238E27FC236}">
              <a16:creationId xmlns:a16="http://schemas.microsoft.com/office/drawing/2014/main" id="{020E8FEE-484D-0A42-8E4B-238B7E9278DE}"/>
            </a:ext>
          </a:extLst>
        </cdr:cNvPr>
        <cdr:cNvSpPr txBox="1"/>
      </cdr:nvSpPr>
      <cdr:spPr>
        <a:xfrm xmlns:a="http://schemas.openxmlformats.org/drawingml/2006/main">
          <a:off x="3008406" y="305596"/>
          <a:ext cx="633507"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dr:relSizeAnchor xmlns:cdr="http://schemas.openxmlformats.org/drawingml/2006/chartDrawing">
    <cdr:from>
      <cdr:x>0.33733</cdr:x>
      <cdr:y>0.2953</cdr:y>
    </cdr:from>
    <cdr:to>
      <cdr:x>0.40035</cdr:x>
      <cdr:y>0.358</cdr:y>
    </cdr:to>
    <cdr:sp macro="" textlink="">
      <cdr:nvSpPr>
        <cdr:cNvPr id="3" name="TextBox 1">
          <a:extLst xmlns:a="http://schemas.openxmlformats.org/drawingml/2006/main">
            <a:ext uri="{FF2B5EF4-FFF2-40B4-BE49-F238E27FC236}">
              <a16:creationId xmlns:a16="http://schemas.microsoft.com/office/drawing/2014/main" id="{DE76DB0B-8167-CCA9-760E-30B899EB1A82}"/>
            </a:ext>
          </a:extLst>
        </cdr:cNvPr>
        <cdr:cNvSpPr txBox="1"/>
      </cdr:nvSpPr>
      <cdr:spPr>
        <a:xfrm xmlns:a="http://schemas.openxmlformats.org/drawingml/2006/main">
          <a:off x="2996414" y="1232148"/>
          <a:ext cx="559769"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cdr:txBody>
    </cdr:sp>
  </cdr:relSizeAnchor>
  <cdr:relSizeAnchor xmlns:cdr="http://schemas.openxmlformats.org/drawingml/2006/chartDrawing">
    <cdr:from>
      <cdr:x>0.33543</cdr:x>
      <cdr:y>0.48637</cdr:y>
    </cdr:from>
    <cdr:to>
      <cdr:x>0.41198</cdr:x>
      <cdr:y>0.54907</cdr:y>
    </cdr:to>
    <cdr:sp macro="" textlink="">
      <cdr:nvSpPr>
        <cdr:cNvPr id="4" name="TextBox 1">
          <a:extLst xmlns:a="http://schemas.openxmlformats.org/drawingml/2006/main">
            <a:ext uri="{FF2B5EF4-FFF2-40B4-BE49-F238E27FC236}">
              <a16:creationId xmlns:a16="http://schemas.microsoft.com/office/drawing/2014/main" id="{72968921-5FEA-9F34-268D-FB54B168455E}"/>
            </a:ext>
          </a:extLst>
        </cdr:cNvPr>
        <cdr:cNvSpPr txBox="1"/>
      </cdr:nvSpPr>
      <cdr:spPr>
        <a:xfrm xmlns:a="http://schemas.openxmlformats.org/drawingml/2006/main">
          <a:off x="2979493" y="2029408"/>
          <a:ext cx="679974" cy="26161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3.xml><?xml version="1.0" encoding="utf-8"?>
<c:userShapes xmlns:c="http://schemas.openxmlformats.org/drawingml/2006/chart">
  <cdr:relSizeAnchor xmlns:cdr="http://schemas.openxmlformats.org/drawingml/2006/chartDrawing">
    <cdr:from>
      <cdr:x>0.48689</cdr:x>
      <cdr:y>0.6221</cdr:y>
    </cdr:from>
    <cdr:to>
      <cdr:x>0.557</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35" y="2954724"/>
          <a:ext cx="595035"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27/07/2023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mjopenquality.bmj.com/content/8/2/e000411"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mjopenquality.bmj.com/content/8/2/e00041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13</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14</a:t>
            </a:fld>
            <a:endParaRPr lang="en-GB"/>
          </a:p>
        </p:txBody>
      </p:sp>
    </p:spTree>
    <p:extLst>
      <p:ext uri="{BB962C8B-B14F-4D97-AF65-F5344CB8AC3E}">
        <p14:creationId xmlns:p14="http://schemas.microsoft.com/office/powerpoint/2010/main" val="200819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16</a:t>
            </a:fld>
            <a:endParaRPr lang="en-US"/>
          </a:p>
        </p:txBody>
      </p:sp>
    </p:spTree>
    <p:extLst>
      <p:ext uri="{BB962C8B-B14F-4D97-AF65-F5344CB8AC3E}">
        <p14:creationId xmlns:p14="http://schemas.microsoft.com/office/powerpoint/2010/main" val="355227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40723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19</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a:p>
        </p:txBody>
      </p:sp>
    </p:spTree>
    <p:extLst>
      <p:ext uri="{BB962C8B-B14F-4D97-AF65-F5344CB8AC3E}">
        <p14:creationId xmlns:p14="http://schemas.microsoft.com/office/powerpoint/2010/main" val="391490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DO note to self – these questions are taken from a paper - </a:t>
            </a:r>
            <a:r>
              <a:rPr lang="en-GB">
                <a:hlinkClick r:id="rId3"/>
              </a:rPr>
              <a:t>Development and initial testing of a Health Confidence Score (HCS) | BMJ Open Quality    </a:t>
            </a:r>
          </a:p>
          <a:p>
            <a:r>
              <a:rPr lang="en-GB"/>
              <a:t>The four statements are used to construct an overall measure of an individual’s confidence in their capability, opportunity and motivation to participate in and look after his or her own health</a:t>
            </a: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21</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DO note to self – these questions are taken from a paper - </a:t>
            </a:r>
            <a:r>
              <a:rPr lang="en-GB">
                <a:hlinkClick r:id="rId3"/>
              </a:rPr>
              <a:t>Development and initial testing of a Health Confidence Score (HCS) | BMJ Open Quality    </a:t>
            </a:r>
          </a:p>
          <a:p>
            <a:r>
              <a:rPr lang="en-GB"/>
              <a:t>The four statements are used to construct an overall measure of an individual’s confidence in their capability, opportunity and motivation to participate in and look after his or her own health</a:t>
            </a: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22</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23</a:t>
            </a:fld>
            <a:endParaRPr lang="en-GB"/>
          </a:p>
        </p:txBody>
      </p:sp>
    </p:spTree>
    <p:extLst>
      <p:ext uri="{BB962C8B-B14F-4D97-AF65-F5344CB8AC3E}">
        <p14:creationId xmlns:p14="http://schemas.microsoft.com/office/powerpoint/2010/main" val="1832128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24</a:t>
            </a:fld>
            <a:endParaRPr lang="en-GB"/>
          </a:p>
        </p:txBody>
      </p:sp>
    </p:spTree>
    <p:extLst>
      <p:ext uri="{BB962C8B-B14F-4D97-AF65-F5344CB8AC3E}">
        <p14:creationId xmlns:p14="http://schemas.microsoft.com/office/powerpoint/2010/main" val="122733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27</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28</a:t>
            </a:fld>
            <a:endParaRPr lang="en-GB"/>
          </a:p>
        </p:txBody>
      </p:sp>
    </p:spTree>
    <p:extLst>
      <p:ext uri="{BB962C8B-B14F-4D97-AF65-F5344CB8AC3E}">
        <p14:creationId xmlns:p14="http://schemas.microsoft.com/office/powerpoint/2010/main" val="303422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A significantly higher proportion of respondents have seen an increase in their rent or mortgage payments compared to March data (31% of those experiencing higher living costs, vs 24% in March). This translates into a further increase in the proportion of GM respondents struggling to afford their mortgage (38% vs 35% in March) or their rent (55% vs 53% in March)</a:t>
            </a:r>
          </a:p>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29</a:t>
            </a:fld>
            <a:endParaRPr lang="en-GB"/>
          </a:p>
        </p:txBody>
      </p:sp>
    </p:spTree>
    <p:extLst>
      <p:ext uri="{BB962C8B-B14F-4D97-AF65-F5344CB8AC3E}">
        <p14:creationId xmlns:p14="http://schemas.microsoft.com/office/powerpoint/2010/main" val="2837942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panose="020B0604020202020204" pitchFamily="34" charset="0"/>
                <a:cs typeface="Arial" panose="020B0604020202020204" pitchFamily="34" charset="0"/>
              </a:rPr>
              <a:t>A significantly higher proportion of respondents have seen an increase in their rent or mortgage payments compared to March data (31% of those experiencing higher living costs, vs 24% in March). This translates into a further increase in the proportion of GM respondents struggling to afford their mortgage (38% vs 35% in March) or their rent (55% vs 53% in March)</a:t>
            </a:r>
          </a:p>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30</a:t>
            </a:fld>
            <a:endParaRPr lang="en-GB"/>
          </a:p>
        </p:txBody>
      </p:sp>
    </p:spTree>
    <p:extLst>
      <p:ext uri="{BB962C8B-B14F-4D97-AF65-F5344CB8AC3E}">
        <p14:creationId xmlns:p14="http://schemas.microsoft.com/office/powerpoint/2010/main" val="977904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31</a:t>
            </a:fld>
            <a:endParaRPr lang="en-GB"/>
          </a:p>
        </p:txBody>
      </p:sp>
    </p:spTree>
    <p:extLst>
      <p:ext uri="{BB962C8B-B14F-4D97-AF65-F5344CB8AC3E}">
        <p14:creationId xmlns:p14="http://schemas.microsoft.com/office/powerpoint/2010/main" val="3774305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32</a:t>
            </a:fld>
            <a:endParaRPr lang="en-GB"/>
          </a:p>
        </p:txBody>
      </p:sp>
    </p:spTree>
    <p:extLst>
      <p:ext uri="{BB962C8B-B14F-4D97-AF65-F5344CB8AC3E}">
        <p14:creationId xmlns:p14="http://schemas.microsoft.com/office/powerpoint/2010/main" val="1793778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a:p>
        </p:txBody>
      </p:sp>
    </p:spTree>
    <p:extLst>
      <p:ext uri="{BB962C8B-B14F-4D97-AF65-F5344CB8AC3E}">
        <p14:creationId xmlns:p14="http://schemas.microsoft.com/office/powerpoint/2010/main" val="3845444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34</a:t>
            </a:fld>
            <a:endParaRPr lang="en-GB"/>
          </a:p>
        </p:txBody>
      </p:sp>
    </p:spTree>
    <p:extLst>
      <p:ext uri="{BB962C8B-B14F-4D97-AF65-F5344CB8AC3E}">
        <p14:creationId xmlns:p14="http://schemas.microsoft.com/office/powerpoint/2010/main" val="3501497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35</a:t>
            </a:fld>
            <a:endParaRPr lang="en-GB"/>
          </a:p>
        </p:txBody>
      </p:sp>
    </p:spTree>
    <p:extLst>
      <p:ext uri="{BB962C8B-B14F-4D97-AF65-F5344CB8AC3E}">
        <p14:creationId xmlns:p14="http://schemas.microsoft.com/office/powerpoint/2010/main" val="98700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36</a:t>
            </a:fld>
            <a:endParaRPr lang="en-GB"/>
          </a:p>
        </p:txBody>
      </p:sp>
    </p:spTree>
    <p:extLst>
      <p:ext uri="{BB962C8B-B14F-4D97-AF65-F5344CB8AC3E}">
        <p14:creationId xmlns:p14="http://schemas.microsoft.com/office/powerpoint/2010/main" val="31289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37</a:t>
            </a:fld>
            <a:endParaRPr lang="en-GB"/>
          </a:p>
        </p:txBody>
      </p:sp>
    </p:spTree>
    <p:extLst>
      <p:ext uri="{BB962C8B-B14F-4D97-AF65-F5344CB8AC3E}">
        <p14:creationId xmlns:p14="http://schemas.microsoft.com/office/powerpoint/2010/main" val="3063846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062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35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514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5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8105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2460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4758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a:p>
        </p:txBody>
      </p:sp>
    </p:spTree>
    <p:extLst>
      <p:ext uri="{BB962C8B-B14F-4D97-AF65-F5344CB8AC3E}">
        <p14:creationId xmlns:p14="http://schemas.microsoft.com/office/powerpoint/2010/main" val="3596129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a:p>
        </p:txBody>
      </p:sp>
    </p:spTree>
    <p:extLst>
      <p:ext uri="{BB962C8B-B14F-4D97-AF65-F5344CB8AC3E}">
        <p14:creationId xmlns:p14="http://schemas.microsoft.com/office/powerpoint/2010/main" val="734722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54</a:t>
            </a:fld>
            <a:endParaRPr lang="en-GB"/>
          </a:p>
        </p:txBody>
      </p:sp>
    </p:spTree>
    <p:extLst>
      <p:ext uri="{BB962C8B-B14F-4D97-AF65-F5344CB8AC3E}">
        <p14:creationId xmlns:p14="http://schemas.microsoft.com/office/powerpoint/2010/main" val="2230297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8160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100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30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7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a:t>
            </a:fld>
            <a:endParaRPr lang="en-US"/>
          </a:p>
        </p:txBody>
      </p:sp>
    </p:spTree>
    <p:extLst>
      <p:ext uri="{BB962C8B-B14F-4D97-AF65-F5344CB8AC3E}">
        <p14:creationId xmlns:p14="http://schemas.microsoft.com/office/powerpoint/2010/main" val="29835449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151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793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63</a:t>
            </a:fld>
            <a:endParaRPr lang="en-US"/>
          </a:p>
        </p:txBody>
      </p:sp>
    </p:spTree>
    <p:extLst>
      <p:ext uri="{BB962C8B-B14F-4D97-AF65-F5344CB8AC3E}">
        <p14:creationId xmlns:p14="http://schemas.microsoft.com/office/powerpoint/2010/main" val="2947403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64</a:t>
            </a:fld>
            <a:endParaRPr lang="en-US"/>
          </a:p>
        </p:txBody>
      </p:sp>
    </p:spTree>
    <p:extLst>
      <p:ext uri="{BB962C8B-B14F-4D97-AF65-F5344CB8AC3E}">
        <p14:creationId xmlns:p14="http://schemas.microsoft.com/office/powerpoint/2010/main" val="14897932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66</a:t>
            </a:fld>
            <a:endParaRPr lang="en-US"/>
          </a:p>
        </p:txBody>
      </p:sp>
    </p:spTree>
    <p:extLst>
      <p:ext uri="{BB962C8B-B14F-4D97-AF65-F5344CB8AC3E}">
        <p14:creationId xmlns:p14="http://schemas.microsoft.com/office/powerpoint/2010/main" val="22726029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69</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70</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72</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73</a:t>
            </a:fld>
            <a:endParaRPr lang="en-GB"/>
          </a:p>
        </p:txBody>
      </p:sp>
    </p:spTree>
    <p:extLst>
      <p:ext uri="{BB962C8B-B14F-4D97-AF65-F5344CB8AC3E}">
        <p14:creationId xmlns:p14="http://schemas.microsoft.com/office/powerpoint/2010/main" val="18526870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74</a:t>
            </a:fld>
            <a:endParaRPr lang="en-GB"/>
          </a:p>
        </p:txBody>
      </p:sp>
    </p:spTree>
    <p:extLst>
      <p:ext uri="{BB962C8B-B14F-4D97-AF65-F5344CB8AC3E}">
        <p14:creationId xmlns:p14="http://schemas.microsoft.com/office/powerpoint/2010/main" val="38559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85</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86</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87</a:t>
            </a:fld>
            <a:endParaRPr lang="en-GB"/>
          </a:p>
        </p:txBody>
      </p:sp>
    </p:spTree>
    <p:extLst>
      <p:ext uri="{BB962C8B-B14F-4D97-AF65-F5344CB8AC3E}">
        <p14:creationId xmlns:p14="http://schemas.microsoft.com/office/powerpoint/2010/main" val="704122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88</a:t>
            </a:fld>
            <a:endParaRPr lang="en-US"/>
          </a:p>
        </p:txBody>
      </p:sp>
    </p:spTree>
    <p:extLst>
      <p:ext uri="{BB962C8B-B14F-4D97-AF65-F5344CB8AC3E}">
        <p14:creationId xmlns:p14="http://schemas.microsoft.com/office/powerpoint/2010/main" val="1774813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89</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11</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12</a:t>
            </a:fld>
            <a:endParaRPr lang="en-US"/>
          </a:p>
        </p:txBody>
      </p:sp>
    </p:spTree>
    <p:extLst>
      <p:ext uri="{BB962C8B-B14F-4D97-AF65-F5344CB8AC3E}">
        <p14:creationId xmlns:p14="http://schemas.microsoft.com/office/powerpoint/2010/main" val="3552271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8973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27/07/2023</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oleObject" Target="../embeddings/oleObject2.bin"/><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6"/>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95" imgH="394" progId="TCLayout.ActiveDocument.1">
                  <p:embed/>
                </p:oleObj>
              </mc:Choice>
              <mc:Fallback>
                <p:oleObj name="think-cell Slide" r:id="rId17"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27/07/2023</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5"/>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395" imgH="394" progId="TCLayout.ActiveDocument.1">
                  <p:embed/>
                </p:oleObj>
              </mc:Choice>
              <mc:Fallback>
                <p:oleObj name="think-cell Slide" r:id="rId26"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peoplepopulationandcommunity/wellbeing/datasets/quarterlypersonalwellbeingestimatesnonseasonallyadjusted"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8" Type="http://schemas.openxmlformats.org/officeDocument/2006/relationships/slide" Target="slide83.xml"/><Relationship Id="rId3" Type="http://schemas.openxmlformats.org/officeDocument/2006/relationships/slide" Target="slide3.xml"/><Relationship Id="rId7" Type="http://schemas.openxmlformats.org/officeDocument/2006/relationships/slide" Target="slide67.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slide" Target="slide52.xml"/><Relationship Id="rId5" Type="http://schemas.openxmlformats.org/officeDocument/2006/relationships/slide" Target="slide25.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38.sv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notesSlide" Target="../notesSlides/notesSlide19.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20.xml"/><Relationship Id="rId6" Type="http://schemas.openxmlformats.org/officeDocument/2006/relationships/image" Target="../media/image18.svg"/><Relationship Id="rId11" Type="http://schemas.openxmlformats.org/officeDocument/2006/relationships/image" Target="../media/image23.png"/><Relationship Id="rId24" Type="http://schemas.openxmlformats.org/officeDocument/2006/relationships/image" Target="../media/image36.sv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 Target="slide26.xml"/><Relationship Id="rId1" Type="http://schemas.openxmlformats.org/officeDocument/2006/relationships/slideLayout" Target="../slideLayouts/slideLayout28.xml"/><Relationship Id="rId6" Type="http://schemas.openxmlformats.org/officeDocument/2006/relationships/slide" Target="slide38.xml"/><Relationship Id="rId5" Type="http://schemas.openxmlformats.org/officeDocument/2006/relationships/slide" Target="slide37.xml"/><Relationship Id="rId4" Type="http://schemas.openxmlformats.org/officeDocument/2006/relationships/slide" Target="slide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3.xml"/><Relationship Id="rId5" Type="http://schemas.openxmlformats.org/officeDocument/2006/relationships/slide" Target="slide7.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chart" Target="../charts/chart17.xml"/><Relationship Id="rId4" Type="http://schemas.openxmlformats.org/officeDocument/2006/relationships/chart" Target="../charts/char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20.xml"/><Relationship Id="rId4" Type="http://schemas.openxmlformats.org/officeDocument/2006/relationships/chart" Target="../charts/chart19.xml"/></Relationships>
</file>

<file path=ppt/slides/_rels/slide3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chart" Target="../charts/chart21.xml"/></Relationships>
</file>

<file path=ppt/slides/_rels/slide3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chart" Target="../charts/chart25.xml"/><Relationship Id="rId4" Type="http://schemas.openxmlformats.org/officeDocument/2006/relationships/chart" Target="../charts/char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chart" Target="../charts/char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chart" Target="../charts/char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chart" Target="../charts/char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9.xml"/><Relationship Id="rId6" Type="http://schemas.openxmlformats.org/officeDocument/2006/relationships/chart" Target="../charts/chart37.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1.xml"/><Relationship Id="rId1" Type="http://schemas.openxmlformats.org/officeDocument/2006/relationships/slideLayout" Target="../slideLayouts/slideLayout20.xml"/><Relationship Id="rId4" Type="http://schemas.openxmlformats.org/officeDocument/2006/relationships/chart" Target="../charts/char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slide" Target="slide53.xml"/><Relationship Id="rId1" Type="http://schemas.openxmlformats.org/officeDocument/2006/relationships/slideLayout" Target="../slideLayouts/slideLayout28.xml"/><Relationship Id="rId4" Type="http://schemas.openxmlformats.org/officeDocument/2006/relationships/slide" Target="slide5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8" Type="http://schemas.openxmlformats.org/officeDocument/2006/relationships/chart" Target="../charts/chart44.xml"/><Relationship Id="rId3" Type="http://schemas.openxmlformats.org/officeDocument/2006/relationships/notesSlide" Target="../notesSlides/notesSlide46.xml"/><Relationship Id="rId7" Type="http://schemas.openxmlformats.org/officeDocument/2006/relationships/chart" Target="../charts/chart43.xml"/><Relationship Id="rId2" Type="http://schemas.openxmlformats.org/officeDocument/2006/relationships/slideLayout" Target="../slideLayouts/slideLayout20.xml"/><Relationship Id="rId1" Type="http://schemas.openxmlformats.org/officeDocument/2006/relationships/tags" Target="../tags/tag10.xml"/><Relationship Id="rId6" Type="http://schemas.openxmlformats.org/officeDocument/2006/relationships/chart" Target="../charts/chart42.xml"/><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chart" Target="../charts/chart4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chart" Target="../charts/char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3" Type="http://schemas.openxmlformats.org/officeDocument/2006/relationships/slide" Target="slide70.xml"/><Relationship Id="rId2" Type="http://schemas.openxmlformats.org/officeDocument/2006/relationships/slide" Target="slide68.xml"/><Relationship Id="rId1" Type="http://schemas.openxmlformats.org/officeDocument/2006/relationships/slideLayout" Target="../slideLayouts/slideLayout28.xml"/><Relationship Id="rId5" Type="http://schemas.openxmlformats.org/officeDocument/2006/relationships/slide" Target="slide76.xml"/><Relationship Id="rId4" Type="http://schemas.openxmlformats.org/officeDocument/2006/relationships/slide" Target="slide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hyperlink" Target="https://www.gov.uk/government/statistics/community-life-survey-202122" TargetMode="External"/><Relationship Id="rId2" Type="http://schemas.openxmlformats.org/officeDocument/2006/relationships/notesSlide" Target="../notesSlides/notesSlide55.xml"/><Relationship Id="rId1" Type="http://schemas.openxmlformats.org/officeDocument/2006/relationships/slideLayout" Target="../slideLayouts/slideLayout23.xml"/><Relationship Id="rId4" Type="http://schemas.openxmlformats.org/officeDocument/2006/relationships/hyperlink" Target="https://www.gov.uk/government/statistics/community-life-survey-202122/community-life-survey-202122-annex-a-terms-and-definitions&#8203;"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84.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slide" Target="slide68.xml"/><Relationship Id="rId5" Type="http://schemas.openxmlformats.org/officeDocument/2006/relationships/slide" Target="slide54.xml"/><Relationship Id="rId4" Type="http://schemas.openxmlformats.org/officeDocument/2006/relationships/slide" Target="slide2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0.xml"/><Relationship Id="rId1" Type="http://schemas.openxmlformats.org/officeDocument/2006/relationships/tags" Target="../tags/tag11.xml"/><Relationship Id="rId5" Type="http://schemas.openxmlformats.org/officeDocument/2006/relationships/chart" Target="../charts/chart59.xml"/><Relationship Id="rId4" Type="http://schemas.openxmlformats.org/officeDocument/2006/relationships/image" Target="../media/image1.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chart" Target="../charts/chart6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2.xml"/><Relationship Id="rId7" Type="http://schemas.openxmlformats.org/officeDocument/2006/relationships/chart" Target="../charts/chart64.xml"/><Relationship Id="rId2" Type="http://schemas.openxmlformats.org/officeDocument/2006/relationships/slideLayout" Target="../slideLayouts/slideLayout20.xml"/><Relationship Id="rId1" Type="http://schemas.openxmlformats.org/officeDocument/2006/relationships/tags" Target="../tags/tag12.xml"/><Relationship Id="rId6" Type="http://schemas.openxmlformats.org/officeDocument/2006/relationships/chart" Target="../charts/chart63.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9.xml"/><Relationship Id="rId1" Type="http://schemas.openxmlformats.org/officeDocument/2006/relationships/slideLayout" Target="../slideLayouts/slideLayout28.xml"/><Relationship Id="rId5" Type="http://schemas.openxmlformats.org/officeDocument/2006/relationships/slide" Target="slide15.xml"/><Relationship Id="rId4" Type="http://schemas.openxmlformats.org/officeDocument/2006/relationships/slide" Target="slide1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0.xml"/><Relationship Id="rId1" Type="http://schemas.openxmlformats.org/officeDocument/2006/relationships/tags" Target="../tags/tag13.xml"/><Relationship Id="rId5" Type="http://schemas.openxmlformats.org/officeDocument/2006/relationships/chart" Target="../charts/chart65.xml"/><Relationship Id="rId4" Type="http://schemas.openxmlformats.org/officeDocument/2006/relationships/image" Target="../media/image1.emf"/></Relationships>
</file>

<file path=ppt/slides/_rels/slide81.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0.xml"/><Relationship Id="rId1" Type="http://schemas.openxmlformats.org/officeDocument/2006/relationships/tags" Target="../tags/tag14.xml"/><Relationship Id="rId5" Type="http://schemas.openxmlformats.org/officeDocument/2006/relationships/chart" Target="../charts/chart67.xml"/><Relationship Id="rId4" Type="http://schemas.openxmlformats.org/officeDocument/2006/relationships/image" Target="../media/image1.emf"/></Relationships>
</file>

<file path=ppt/slides/_rels/slide83.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slide" Target="slide84.xml"/><Relationship Id="rId1" Type="http://schemas.openxmlformats.org/officeDocument/2006/relationships/slideLayout" Target="../slideLayouts/slideLayout28.xml"/><Relationship Id="rId5" Type="http://schemas.openxmlformats.org/officeDocument/2006/relationships/slide" Target="slide90.xml"/><Relationship Id="rId4" Type="http://schemas.openxmlformats.org/officeDocument/2006/relationships/slide" Target="slide88.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6.xml"/><Relationship Id="rId1" Type="http://schemas.openxmlformats.org/officeDocument/2006/relationships/slideLayout" Target="../slideLayouts/slideLayout20.xml"/><Relationship Id="rId4" Type="http://schemas.openxmlformats.org/officeDocument/2006/relationships/chart" Target="../charts/chart69.xml"/></Relationships>
</file>

<file path=ppt/slides/_rels/slide8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descr="Greater Manchester – Going Things Differently" title="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8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chemeClr val="bg1"/>
                </a:solidFill>
                <a:latin typeface="Arial"/>
                <a:ea typeface="Arial" charset="0"/>
                <a:cs typeface="Arial"/>
              </a:rPr>
              <a:t>July</a:t>
            </a:r>
            <a:r>
              <a:rPr kumimoji="0" lang="en-GB" sz="2800" b="0" i="0" u="none" strike="noStrike" kern="1200" cap="none" spc="0" normalizeH="0" baseline="0" noProof="0">
                <a:ln>
                  <a:noFill/>
                </a:ln>
                <a:solidFill>
                  <a:schemeClr val="bg1"/>
                </a:solidFill>
                <a:effectLst/>
                <a:uLnTx/>
                <a:uFillTx/>
                <a:latin typeface="Arial"/>
                <a:ea typeface="Arial" charset="0"/>
                <a:cs typeface="Arial"/>
              </a:rPr>
              <a:t>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Fieldwork conducted </a:t>
            </a: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26</a:t>
            </a:r>
            <a:r>
              <a:rPr kumimoji="0" lang="en-GB" sz="2800" b="0" i="0" u="none" strike="noStrike" kern="1200" cap="none" spc="0" normalizeH="0" baseline="30000" noProof="0">
                <a:ln>
                  <a:noFill/>
                </a:ln>
                <a:solidFill>
                  <a:prstClr val="white"/>
                </a:solidFill>
                <a:effectLst/>
                <a:uLnTx/>
                <a:uFillTx/>
                <a:latin typeface="Arial" charset="0"/>
                <a:ea typeface="Arial" charset="0"/>
                <a:cs typeface="Arial" charset="0"/>
              </a:rPr>
              <a:t>th</a:t>
            </a: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 June </a:t>
            </a:r>
            <a:r>
              <a:rPr lang="en-GB" sz="2800">
                <a:solidFill>
                  <a:prstClr val="white"/>
                </a:solidFill>
                <a:latin typeface="Arial" charset="0"/>
                <a:ea typeface="Arial" charset="0"/>
                <a:cs typeface="Arial" charset="0"/>
              </a:rPr>
              <a:t>– 10</a:t>
            </a:r>
            <a:r>
              <a:rPr lang="en-GB" sz="2800" baseline="30000">
                <a:solidFill>
                  <a:prstClr val="white"/>
                </a:solidFill>
                <a:latin typeface="Arial" charset="0"/>
                <a:ea typeface="Arial" charset="0"/>
                <a:cs typeface="Arial" charset="0"/>
              </a:rPr>
              <a:t>th</a:t>
            </a:r>
            <a:r>
              <a:rPr lang="en-GB" sz="2800">
                <a:solidFill>
                  <a:prstClr val="white"/>
                </a:solidFill>
                <a:latin typeface="Arial" charset="0"/>
                <a:ea typeface="Arial" charset="0"/>
                <a:cs typeface="Arial" charset="0"/>
              </a:rPr>
              <a:t> July</a:t>
            </a:r>
            <a:endParaRPr lang="en-GB" sz="2800" b="0" i="0" u="none" strike="noStrike" kern="1200" cap="none" spc="0" normalizeH="0" baseline="0" noProof="0">
              <a:ln>
                <a:noFill/>
              </a:ln>
              <a:solidFill>
                <a:schemeClr val="bg1"/>
              </a:solidFill>
              <a:effectLst/>
              <a:uLnTx/>
              <a:uFillTx/>
              <a:latin typeface="Arial"/>
              <a:ea typeface="Arial" charset="0"/>
              <a:cs typeface="Arial"/>
            </a:endParaRPr>
          </a:p>
        </p:txBody>
      </p:sp>
      <p:pic>
        <p:nvPicPr>
          <p:cNvPr id="8" name="Picture 7" descr="Decorative pattern" title="Decorative patter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719241"/>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This wave of the Greater Manchester Residents' Survey includes, for the third time, all four measures of personal wellbeing commonly asked in national surveys. Due to survey time constraints, previous waves had asked about two of these measures – life satisfaction and levels of anxiety. Changes across the survey have allowed us to make capacity for exploring wellbeing in broader terms. </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The wellbeing questions used in this survey are replicated from the ONS’ Annual Population Survey. These are nationally recognised metrics, used in their current form since 2011. As this is now the third time that we have asked all four questions, findings in relation to wellbeing are becoming more robust.</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In this wave, for the first time, we have added a small number of further health questions to help inform a planned Greater Manchester health campaign. These questions aim to explore awareness of healthcare services and what they are each used for.</a:t>
            </a:r>
          </a:p>
          <a:p>
            <a:pPr>
              <a:lnSpc>
                <a:spcPct val="114000"/>
              </a:lnSpc>
              <a:spcAft>
                <a:spcPts val="600"/>
              </a:spcAft>
            </a:pPr>
            <a:r>
              <a:rPr lang="en-GB" sz="1400">
                <a:solidFill>
                  <a:schemeClr val="bg1"/>
                </a:solidFill>
                <a:latin typeface="Arial"/>
                <a:cs typeface="Arial"/>
              </a:rPr>
              <a:t>Benchmarks to set the Greater Manchester figures in a wider Great Britain or United Kingdom context are difficult in this thematic area, but some details are included on latest UK-level published findings from the Annual Population Survey (July – Sep 2022).  A more detailed discussion of the complexities of these comparisons is included </a:t>
            </a:r>
            <a:r>
              <a:rPr lang="en-GB" sz="140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here</a:t>
            </a:r>
            <a:r>
              <a:rPr lang="en-GB" sz="1400">
                <a:solidFill>
                  <a:schemeClr val="bg1"/>
                </a:solidFill>
                <a:latin typeface="Arial"/>
                <a:cs typeface="Arial"/>
              </a:rPr>
              <a:t>. The main challenge with drawing clear conclusions from the benchmarking is that the national wellbeing data is drawn from surveys conducted face-to-face, which tend to produce somewhat different results to surveys conducted online or over the telephone.</a:t>
            </a:r>
            <a:endParaRPr lang="en-GB" sz="1550">
              <a:solidFill>
                <a:schemeClr val="bg1"/>
              </a:solidFill>
              <a:latin typeface="Arial"/>
              <a:cs typeface="Arial"/>
            </a:endParaRPr>
          </a:p>
        </p:txBody>
      </p:sp>
    </p:spTree>
    <p:extLst>
      <p:ext uri="{BB962C8B-B14F-4D97-AF65-F5344CB8AC3E}">
        <p14:creationId xmlns:p14="http://schemas.microsoft.com/office/powerpoint/2010/main" val="166916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Health and wellbeing–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681802" y="747793"/>
            <a:ext cx="10828395" cy="6170920"/>
          </a:xfrm>
          <a:prstGeom prst="rect">
            <a:avLst/>
          </a:prstGeom>
          <a:noFill/>
        </p:spPr>
        <p:txBody>
          <a:bodyPr wrap="square" lIns="91440" tIns="45720" rIns="91440" bIns="45720" rtlCol="0" anchor="t">
            <a:spAutoFit/>
          </a:bodyPr>
          <a:lstStyle/>
          <a:p>
            <a:pPr>
              <a:spcAft>
                <a:spcPts val="600"/>
              </a:spcAft>
            </a:pPr>
            <a:r>
              <a:rPr lang="en-GB" sz="1400">
                <a:solidFill>
                  <a:schemeClr val="bg1"/>
                </a:solidFill>
                <a:latin typeface="Arial"/>
                <a:cs typeface="Arial"/>
              </a:rPr>
              <a:t>All wellbeing measures are broadly in line with the positions reported in March and May, with no significant movement. </a:t>
            </a:r>
            <a:endParaRPr lang="en-GB" sz="1600">
              <a:solidFill>
                <a:schemeClr val="bg1"/>
              </a:solidFill>
              <a:latin typeface="Arial"/>
              <a:cs typeface="Arial"/>
            </a:endParaRPr>
          </a:p>
          <a:p>
            <a:pPr>
              <a:spcAft>
                <a:spcPts val="600"/>
              </a:spcAft>
            </a:pPr>
            <a:endParaRPr lang="en-GB" sz="1400">
              <a:solidFill>
                <a:schemeClr val="bg1"/>
              </a:solidFill>
              <a:latin typeface="Arial"/>
              <a:cs typeface="Arial"/>
            </a:endParaRPr>
          </a:p>
          <a:p>
            <a:pPr>
              <a:spcAft>
                <a:spcPts val="600"/>
              </a:spcAft>
            </a:pPr>
            <a:r>
              <a:rPr lang="en-GB" sz="1600" b="1">
                <a:solidFill>
                  <a:schemeClr val="bg1"/>
                </a:solidFill>
                <a:latin typeface="Arial"/>
                <a:cs typeface="Arial"/>
              </a:rPr>
              <a:t>WELLBEING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3 in 5 (64%) Greater Manchester respondents say they have ‘very high’ or ‘high’ life satisfaction</a:t>
            </a:r>
          </a:p>
          <a:p>
            <a:pPr marL="742950" lvl="1" indent="-285750">
              <a:spcAft>
                <a:spcPts val="600"/>
              </a:spcAft>
              <a:buFont typeface="Arial" panose="020B0604020202020204" pitchFamily="34" charset="0"/>
              <a:buChar char="•"/>
            </a:pPr>
            <a:r>
              <a:rPr lang="en-GB" sz="1400">
                <a:solidFill>
                  <a:schemeClr val="bg1"/>
                </a:solidFill>
                <a:latin typeface="Arial"/>
                <a:cs typeface="Arial"/>
              </a:rPr>
              <a:t>2 in 5 (41%) respondents said they were highly anxious, when asked how anxious they felt yesterday. A quarter (23%) said they were experiencing very low anxiety</a:t>
            </a:r>
          </a:p>
          <a:p>
            <a:pPr marL="742950" lvl="1" indent="-285750">
              <a:spcAft>
                <a:spcPts val="600"/>
              </a:spcAft>
              <a:buFont typeface="Arial" panose="020B0604020202020204" pitchFamily="34" charset="0"/>
              <a:buChar char="•"/>
            </a:pPr>
            <a:r>
              <a:rPr lang="en-GB" sz="1400">
                <a:solidFill>
                  <a:schemeClr val="bg1"/>
                </a:solidFill>
                <a:latin typeface="Arial"/>
                <a:cs typeface="Arial"/>
              </a:rPr>
              <a:t>3 in 5 (60%) said that they felt very high or high levels of happiness when asked how happy they felt yesterday. Approaching 1 in 5 (17%) said that they felt unhappy</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Around 2 in 3 (66%) respondents said they feel very highly or highly that the things they do in their life are worthwhile. Conversely, 13% say that they do not feel that the things they do in their life are worthwhile</a:t>
            </a:r>
            <a:endParaRPr lang="en-GB" sz="1600" b="1">
              <a:solidFill>
                <a:schemeClr val="bg1"/>
              </a:solidFill>
              <a:latin typeface="Arial"/>
              <a:cs typeface="Arial"/>
            </a:endParaRPr>
          </a:p>
          <a:p>
            <a:pPr>
              <a:spcAft>
                <a:spcPts val="600"/>
              </a:spcAft>
            </a:pPr>
            <a:r>
              <a:rPr lang="en-GB" sz="1600" b="1">
                <a:solidFill>
                  <a:schemeClr val="bg1"/>
                </a:solidFill>
                <a:latin typeface="Arial"/>
                <a:cs typeface="Arial"/>
              </a:rPr>
              <a:t>MANAGING YOUR OWN HEALTH </a:t>
            </a:r>
            <a:endParaRPr lang="en-GB" sz="1400" b="1">
              <a:solidFill>
                <a:schemeClr val="bg1"/>
              </a:solidFill>
              <a:latin typeface="Arial"/>
              <a:cs typeface="Arial"/>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9 in 10 (92%) respondents agree that they are involved in decisions about their own health</a:t>
            </a:r>
          </a:p>
          <a:p>
            <a:pPr marL="742950" lvl="1" indent="-285750">
              <a:spcAft>
                <a:spcPts val="600"/>
              </a:spcAft>
              <a:buFont typeface="Arial" panose="020B0604020202020204" pitchFamily="34" charset="0"/>
              <a:buChar char="•"/>
            </a:pPr>
            <a:r>
              <a:rPr lang="en-GB" sz="1400">
                <a:solidFill>
                  <a:schemeClr val="bg1"/>
                </a:solidFill>
                <a:latin typeface="Arial"/>
                <a:cs typeface="Arial"/>
              </a:rPr>
              <a:t>8 in 10 (83%) agree that they can look after their own health</a:t>
            </a:r>
          </a:p>
          <a:p>
            <a:pPr marL="742950" lvl="1" indent="-285750">
              <a:spcAft>
                <a:spcPts val="600"/>
              </a:spcAft>
              <a:buFont typeface="Arial" panose="020B0604020202020204" pitchFamily="34" charset="0"/>
              <a:buChar char="•"/>
            </a:pPr>
            <a:r>
              <a:rPr lang="en-GB" sz="1400">
                <a:solidFill>
                  <a:schemeClr val="bg1"/>
                </a:solidFill>
                <a:latin typeface="Arial"/>
                <a:cs typeface="Arial"/>
              </a:rPr>
              <a:t>8 in 10 (79%) agree that they know enough about their health</a:t>
            </a:r>
          </a:p>
          <a:p>
            <a:pPr marL="742950" lvl="1" indent="-285750">
              <a:spcAft>
                <a:spcPts val="600"/>
              </a:spcAft>
              <a:buFont typeface="Arial" panose="020B0604020202020204" pitchFamily="34" charset="0"/>
              <a:buChar char="•"/>
            </a:pPr>
            <a:r>
              <a:rPr lang="en-GB" sz="1400">
                <a:solidFill>
                  <a:schemeClr val="bg1"/>
                </a:solidFill>
                <a:latin typeface="Arial"/>
                <a:cs typeface="Arial"/>
              </a:rPr>
              <a:t>7 in 10 (72%) agree that they can get the right help if they need it – while 1 in 10 (9%) disagree</a:t>
            </a:r>
          </a:p>
          <a:p>
            <a:pPr>
              <a:spcAft>
                <a:spcPts val="600"/>
              </a:spcAft>
            </a:pPr>
            <a:r>
              <a:rPr lang="en-GB" sz="1600" b="1">
                <a:solidFill>
                  <a:schemeClr val="bg1"/>
                </a:solidFill>
                <a:latin typeface="Arial"/>
                <a:cs typeface="Arial"/>
              </a:rPr>
              <a:t>DISABLED RESPONDENTS</a:t>
            </a:r>
            <a:endParaRPr lang="en-GB">
              <a:solidFill>
                <a:schemeClr val="bg1"/>
              </a:solidFill>
            </a:endParaRPr>
          </a:p>
          <a:p>
            <a:pPr marL="742950" lvl="1" indent="-285750">
              <a:spcAft>
                <a:spcPts val="600"/>
              </a:spcAft>
              <a:buFont typeface="Arial" panose="020B0604020202020204" pitchFamily="34" charset="0"/>
              <a:buChar char="•"/>
            </a:pPr>
            <a:r>
              <a:rPr lang="en-GB" sz="1400">
                <a:solidFill>
                  <a:schemeClr val="bg1"/>
                </a:solidFill>
                <a:latin typeface="Arial"/>
                <a:cs typeface="Arial"/>
              </a:rPr>
              <a:t>Disabled respondents are significantly more likely to over-represent negatively on every aspect of health and wellbeing</a:t>
            </a:r>
          </a:p>
          <a:p>
            <a:pPr marL="742950" lvl="1" indent="-285750">
              <a:spcAft>
                <a:spcPts val="600"/>
              </a:spcAft>
              <a:buFont typeface="Arial" panose="020B0604020202020204" pitchFamily="34" charset="0"/>
              <a:buChar char="•"/>
            </a:pPr>
            <a:r>
              <a:rPr lang="en-GB" sz="1400">
                <a:solidFill>
                  <a:schemeClr val="bg1"/>
                </a:solidFill>
                <a:latin typeface="Arial"/>
                <a:cs typeface="Arial"/>
              </a:rPr>
              <a:t>Generally, they report feeling more unhappy and anxious, and tend to feel less confident in managing their own health</a:t>
            </a:r>
          </a:p>
          <a:p>
            <a:endParaRPr lang="en-GB" sz="1550" b="1">
              <a:solidFill>
                <a:schemeClr val="bg1"/>
              </a:solidFill>
            </a:endParaRPr>
          </a:p>
          <a:p>
            <a:endParaRPr lang="en-GB" sz="1550" b="1">
              <a:solidFill>
                <a:schemeClr val="bg1"/>
              </a:solidFill>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endParaRPr>
          </a:p>
        </p:txBody>
      </p:sp>
    </p:spTree>
    <p:extLst>
      <p:ext uri="{BB962C8B-B14F-4D97-AF65-F5344CB8AC3E}">
        <p14:creationId xmlns:p14="http://schemas.microsoft.com/office/powerpoint/2010/main" val="3109361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3">
            <a:extLst>
              <a:ext uri="{FF2B5EF4-FFF2-40B4-BE49-F238E27FC236}">
                <a16:creationId xmlns:a16="http://schemas.microsoft.com/office/drawing/2014/main" id="{2894473F-06E5-45D8-9A02-25C591A67B7C}"/>
              </a:ext>
            </a:extLst>
          </p:cNvPr>
          <p:cNvSpPr txBox="1">
            <a:spLocks noGrp="1"/>
          </p:cNvSpPr>
          <p:nvPr>
            <p:ph type="title" idx="4294967295"/>
          </p:nvPr>
        </p:nvSpPr>
        <p:spPr>
          <a:xfrm>
            <a:off x="261334" y="161914"/>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Satisfaction with life (1/2)</a:t>
            </a:r>
          </a:p>
        </p:txBody>
      </p:sp>
      <p:sp>
        <p:nvSpPr>
          <p:cNvPr id="27" name="TextBox 26">
            <a:extLst>
              <a:ext uri="{FF2B5EF4-FFF2-40B4-BE49-F238E27FC236}">
                <a16:creationId xmlns:a16="http://schemas.microsoft.com/office/drawing/2014/main" id="{8F4A9E68-6AB0-4D51-AE80-1E43340FC2A7}"/>
              </a:ext>
            </a:extLst>
          </p:cNvPr>
          <p:cNvSpPr txBox="1"/>
          <p:nvPr/>
        </p:nvSpPr>
        <p:spPr>
          <a:xfrm>
            <a:off x="825680"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aphicFrame>
        <p:nvGraphicFramePr>
          <p:cNvPr id="25" name="Chart Placeholder 20" descr="Bar chart showing people's feelings of satisfaction. 20% reported very high levels of satisfaction in July. 18% report very high levels of satisfaction in December.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802899919"/>
              </p:ext>
            </p:extLst>
          </p:nvPr>
        </p:nvGraphicFramePr>
        <p:xfrm>
          <a:off x="1029366" y="1441991"/>
          <a:ext cx="5522395"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32" name="TextBox 31">
            <a:extLst>
              <a:ext uri="{FF2B5EF4-FFF2-40B4-BE49-F238E27FC236}">
                <a16:creationId xmlns:a16="http://schemas.microsoft.com/office/drawing/2014/main" id="{D43F96E2-CF73-409A-BEFA-10AFAE4816AE}"/>
              </a:ext>
            </a:extLst>
          </p:cNvPr>
          <p:cNvSpPr txBox="1"/>
          <p:nvPr/>
        </p:nvSpPr>
        <p:spPr>
          <a:xfrm>
            <a:off x="7445204" y="1084867"/>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aphicFrame>
        <p:nvGraphicFramePr>
          <p:cNvPr id="33" name="Chart Placeholder 20" descr="Bar chart showing people's feelings of anxiety. 41% reported high levels of anxiety in July. This has remained stable since March. ">
            <a:extLst>
              <a:ext uri="{FF2B5EF4-FFF2-40B4-BE49-F238E27FC236}">
                <a16:creationId xmlns:a16="http://schemas.microsoft.com/office/drawing/2014/main" id="{BB07DAA0-41CC-4803-8AF9-F35FC3DFCC75}"/>
              </a:ext>
            </a:extLst>
          </p:cNvPr>
          <p:cNvGraphicFramePr>
            <a:graphicFrameLocks/>
          </p:cNvGraphicFramePr>
          <p:nvPr>
            <p:extLst>
              <p:ext uri="{D42A27DB-BD31-4B8C-83A1-F6EECF244321}">
                <p14:modId xmlns:p14="http://schemas.microsoft.com/office/powerpoint/2010/main" val="1595167175"/>
              </p:ext>
            </p:extLst>
          </p:nvPr>
        </p:nvGraphicFramePr>
        <p:xfrm>
          <a:off x="6882493" y="1394542"/>
          <a:ext cx="5128602"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704D272C-9106-42AC-B24A-B85E634CA413}"/>
              </a:ext>
              <a:ext uri="{C183D7F6-B498-43B3-948B-1728B52AA6E4}">
                <adec:decorative xmlns:adec="http://schemas.microsoft.com/office/drawing/2017/decorative" val="1"/>
              </a:ext>
            </a:extLst>
          </p:cNvPr>
          <p:cNvSpPr txBox="1"/>
          <p:nvPr/>
        </p:nvSpPr>
        <p:spPr>
          <a:xfrm>
            <a:off x="5909201" y="202328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AC7F6D8B-6F98-49CF-AADE-68714B129DA8}"/>
              </a:ext>
              <a:ext uri="{C183D7F6-B498-43B3-948B-1728B52AA6E4}">
                <adec:decorative xmlns:adec="http://schemas.microsoft.com/office/drawing/2017/decorative" val="1"/>
              </a:ext>
            </a:extLst>
          </p:cNvPr>
          <p:cNvSpPr txBox="1"/>
          <p:nvPr/>
        </p:nvSpPr>
        <p:spPr>
          <a:xfrm>
            <a:off x="5909201" y="331588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36" name="TextBox 35">
            <a:extLst>
              <a:ext uri="{FF2B5EF4-FFF2-40B4-BE49-F238E27FC236}">
                <a16:creationId xmlns:a16="http://schemas.microsoft.com/office/drawing/2014/main" id="{759F6A07-0A42-4175-B4FF-3C3E7D31460D}"/>
              </a:ext>
              <a:ext uri="{C183D7F6-B498-43B3-948B-1728B52AA6E4}">
                <adec:decorative xmlns:adec="http://schemas.microsoft.com/office/drawing/2017/decorative" val="1"/>
              </a:ext>
            </a:extLst>
          </p:cNvPr>
          <p:cNvSpPr txBox="1"/>
          <p:nvPr/>
        </p:nvSpPr>
        <p:spPr>
          <a:xfrm>
            <a:off x="5909201" y="497023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40" name="TextBox 39">
            <a:extLst>
              <a:ext uri="{FF2B5EF4-FFF2-40B4-BE49-F238E27FC236}">
                <a16:creationId xmlns:a16="http://schemas.microsoft.com/office/drawing/2014/main" id="{1F0322E2-BCE9-406A-9F8A-AD02DEFD2D1C}"/>
              </a:ext>
              <a:ext uri="{C183D7F6-B498-43B3-948B-1728B52AA6E4}">
                <adec:decorative xmlns:adec="http://schemas.microsoft.com/office/drawing/2017/decorative" val="1"/>
              </a:ext>
            </a:extLst>
          </p:cNvPr>
          <p:cNvSpPr txBox="1"/>
          <p:nvPr/>
        </p:nvSpPr>
        <p:spPr>
          <a:xfrm>
            <a:off x="5909201" y="411133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607034" y="6393042"/>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A1/A2. Where 0 is “not at all” and 10 is “completely”…			</a:t>
            </a:r>
            <a:r>
              <a:rPr lang="en-GB" sz="1000">
                <a:solidFill>
                  <a:srgbClr val="5C5B5A"/>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Unweighted base: Greater Manchester Residents’ Survey 2, 1467, Survey 3, 1677; Survey 4, 1636; Survey 5, 1470, Survey 6, 1767; Survey 7, 1488, Survey 8, 1612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5969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a:extLst>
              <a:ext uri="{FF2B5EF4-FFF2-40B4-BE49-F238E27FC236}">
                <a16:creationId xmlns:a16="http://schemas.microsoft.com/office/drawing/2014/main" id="{6CE9A71E-9116-4075-8834-546B3802D4EE}"/>
              </a:ext>
            </a:extLst>
          </p:cNvPr>
          <p:cNvSpPr txBox="1">
            <a:spLocks noGrp="1"/>
          </p:cNvSpPr>
          <p:nvPr>
            <p:ph type="title" idx="4294967295"/>
          </p:nvPr>
        </p:nvSpPr>
        <p:spPr>
          <a:xfrm>
            <a:off x="261314" y="152389"/>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Satisfaction with life (2/2)</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41712" y="1065812"/>
            <a:ext cx="5820952"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graphicFrame>
        <p:nvGraphicFramePr>
          <p:cNvPr id="25" name="Chart Placeholder 20" descr="Bar chart showing people's feelings of satisfaction. 28% reported very high levels of satisfaction in July. 24% report very high levels of satisfaction in May.">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4136679383"/>
              </p:ext>
            </p:extLst>
          </p:nvPr>
        </p:nvGraphicFramePr>
        <p:xfrm>
          <a:off x="1029366" y="1441991"/>
          <a:ext cx="5522395"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32" name="TextBox 31">
            <a:extLst>
              <a:ext uri="{FF2B5EF4-FFF2-40B4-BE49-F238E27FC236}">
                <a16:creationId xmlns:a16="http://schemas.microsoft.com/office/drawing/2014/main" id="{D43F96E2-CF73-409A-BEFA-10AFAE4816AE}"/>
              </a:ext>
            </a:extLst>
          </p:cNvPr>
          <p:cNvSpPr txBox="1"/>
          <p:nvPr/>
        </p:nvSpPr>
        <p:spPr>
          <a:xfrm>
            <a:off x="7525355" y="1084867"/>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6227909" y="311304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6227909" y="443067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6227909" y="517211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4" name="Chart Placeholder 20" descr="Bar chart showing people's feelings of satisfaction. 24% reported very high levels of satisfaction in July. 21% report very high levels of satisfaction in May.">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97153101"/>
              </p:ext>
            </p:extLst>
          </p:nvPr>
        </p:nvGraphicFramePr>
        <p:xfrm>
          <a:off x="7033431" y="1441991"/>
          <a:ext cx="5522395"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6227909" y="1684947"/>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1500" y="6348610"/>
            <a:ext cx="11138144"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5C5B5A"/>
                </a:solidFill>
                <a:effectLst/>
                <a:uLnTx/>
                <a:uFillTx/>
                <a:latin typeface="Arial"/>
                <a:cs typeface="Arial"/>
              </a:rPr>
              <a:t>Q10. Overall, to what extent do you feel that the things you do in your life are worthwhile, on a scale of 0 to 10, where 0 is “not at all” and 10 is “completely”?</a:t>
            </a:r>
            <a:r>
              <a:rPr lang="en-GB" sz="1000">
                <a:solidFill>
                  <a:srgbClr val="5C5B5A"/>
                </a:solidFill>
                <a:latin typeface="Arial"/>
                <a:cs typeface="Arial"/>
              </a:rPr>
              <a:t> / Q11. Overall, how happy did you feel yesterday, on a scale of 0 to 10, where 0 is “not at all” and 10 is “completely”?   Thresholds are applied to responses to convert the 11-point scale into the categories shown. </a:t>
            </a:r>
            <a:r>
              <a:rPr kumimoji="0" lang="en-GB" sz="1000" b="0" i="0" u="none" strike="noStrike" kern="1200" cap="none" spc="0" normalizeH="0" baseline="0" noProof="0">
                <a:ln>
                  <a:noFill/>
                </a:ln>
                <a:solidFill>
                  <a:srgbClr val="5C5B5A"/>
                </a:solidFill>
                <a:effectLst/>
                <a:uLnTx/>
                <a:uFillTx/>
                <a:latin typeface="Arial"/>
                <a:cs typeface="Arial"/>
              </a:rPr>
              <a:t>Unweighted base: Greater Manchester Residents Survey 7, 1488, Survey 8, 1612</a:t>
            </a:r>
            <a:endParaRPr lang="en-GB" sz="1000" b="0" i="0" u="none" strike="noStrike" kern="1200" cap="none" spc="0" normalizeH="0" baseline="0" noProof="0">
              <a:ln>
                <a:noFill/>
              </a:ln>
              <a:solidFill>
                <a:srgbClr val="5C5B5A"/>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2751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Managing your own health</a:t>
            </a:r>
          </a:p>
        </p:txBody>
      </p:sp>
      <p:sp>
        <p:nvSpPr>
          <p:cNvPr id="28" name="TextBox 27">
            <a:extLst>
              <a:ext uri="{FF2B5EF4-FFF2-40B4-BE49-F238E27FC236}">
                <a16:creationId xmlns:a16="http://schemas.microsoft.com/office/drawing/2014/main" id="{F7E04DF9-7B90-481B-9F77-251269D18B75}"/>
              </a:ext>
            </a:extLst>
          </p:cNvPr>
          <p:cNvSpPr txBox="1"/>
          <p:nvPr/>
        </p:nvSpPr>
        <p:spPr>
          <a:xfrm>
            <a:off x="353635" y="633920"/>
            <a:ext cx="11484730" cy="338554"/>
          </a:xfrm>
          <a:prstGeom prst="rect">
            <a:avLst/>
          </a:prstGeom>
          <a:noFill/>
        </p:spPr>
        <p:txBody>
          <a:bodyPr wrap="square" lIns="91440" tIns="45720" rIns="91440" bIns="45720" rtlCol="0" anchor="t">
            <a:spAutoFit/>
          </a:bodyPr>
          <a:lstStyle/>
          <a:p>
            <a:pPr algn="ctr"/>
            <a:r>
              <a:rPr lang="en-GB" sz="1600" b="1">
                <a:solidFill>
                  <a:srgbClr val="5C5B5A"/>
                </a:solidFill>
                <a:latin typeface="Arial"/>
              </a:rPr>
              <a:t>All metrics are the same or similar to findings for May 2023:</a:t>
            </a:r>
          </a:p>
        </p:txBody>
      </p:sp>
      <p:sp>
        <p:nvSpPr>
          <p:cNvPr id="33" name="TextBox 32">
            <a:extLst>
              <a:ext uri="{FF2B5EF4-FFF2-40B4-BE49-F238E27FC236}">
                <a16:creationId xmlns:a16="http://schemas.microsoft.com/office/drawing/2014/main" id="{AD361415-4492-DBC1-CA59-BD1CECBF4C28}"/>
              </a:ext>
            </a:extLst>
          </p:cNvPr>
          <p:cNvSpPr txBox="1"/>
          <p:nvPr/>
        </p:nvSpPr>
        <p:spPr>
          <a:xfrm>
            <a:off x="886520" y="993754"/>
            <a:ext cx="2418121" cy="1015663"/>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9 in 10 respondents agree that they are involved in decisions about their health</a:t>
            </a:r>
          </a:p>
        </p:txBody>
      </p:sp>
      <p:sp>
        <p:nvSpPr>
          <p:cNvPr id="32" name="TextBox 31">
            <a:extLst>
              <a:ext uri="{FF2B5EF4-FFF2-40B4-BE49-F238E27FC236}">
                <a16:creationId xmlns:a16="http://schemas.microsoft.com/office/drawing/2014/main" id="{66B52CA9-EBED-5A97-8AAA-D8B655900B87}"/>
              </a:ext>
            </a:extLst>
          </p:cNvPr>
          <p:cNvSpPr txBox="1"/>
          <p:nvPr/>
        </p:nvSpPr>
        <p:spPr>
          <a:xfrm>
            <a:off x="3663640" y="1070152"/>
            <a:ext cx="2065594" cy="1015663"/>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8 in 10 respondents agree that they can look after their health</a:t>
            </a:r>
          </a:p>
        </p:txBody>
      </p:sp>
      <p:sp>
        <p:nvSpPr>
          <p:cNvPr id="34" name="TextBox 33">
            <a:extLst>
              <a:ext uri="{FF2B5EF4-FFF2-40B4-BE49-F238E27FC236}">
                <a16:creationId xmlns:a16="http://schemas.microsoft.com/office/drawing/2014/main" id="{56B004CC-EF9B-2926-200C-A370E288881D}"/>
              </a:ext>
            </a:extLst>
          </p:cNvPr>
          <p:cNvSpPr txBox="1"/>
          <p:nvPr/>
        </p:nvSpPr>
        <p:spPr>
          <a:xfrm>
            <a:off x="6114893" y="1074845"/>
            <a:ext cx="2065595" cy="1015663"/>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8 in 10 respondents agree that they know enough about their health</a:t>
            </a:r>
          </a:p>
        </p:txBody>
      </p:sp>
      <p:sp>
        <p:nvSpPr>
          <p:cNvPr id="31" name="TextBox 30">
            <a:extLst>
              <a:ext uri="{FF2B5EF4-FFF2-40B4-BE49-F238E27FC236}">
                <a16:creationId xmlns:a16="http://schemas.microsoft.com/office/drawing/2014/main" id="{B2B9BED8-ABC6-EF7E-28A8-2F902933BDE8}"/>
              </a:ext>
            </a:extLst>
          </p:cNvPr>
          <p:cNvSpPr txBox="1"/>
          <p:nvPr/>
        </p:nvSpPr>
        <p:spPr>
          <a:xfrm>
            <a:off x="8603579" y="1076381"/>
            <a:ext cx="2418121" cy="1015663"/>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7 in 10 respondents agree that they can get the right help if they need it</a:t>
            </a:r>
          </a:p>
        </p:txBody>
      </p:sp>
      <p:graphicFrame>
        <p:nvGraphicFramePr>
          <p:cNvPr id="10" name="Chart 9" descr="Stacked bar chart showing agreement with aspects of health management. 92% agree they are involved in decisions about themselves, 83% agree they can look after their health, 79% agree they know enough about their own health, 72% agree they can get the right help if they need it.">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70217920"/>
              </p:ext>
            </p:extLst>
          </p:nvPr>
        </p:nvGraphicFramePr>
        <p:xfrm>
          <a:off x="847439" y="2049542"/>
          <a:ext cx="10220611"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37767" y="292150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30562" y="419457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2152917" y="458749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2742421" y="3244948"/>
            <a:ext cx="523139" cy="276999"/>
          </a:xfrm>
          <a:prstGeom prst="rect">
            <a:avLst/>
          </a:prstGeom>
          <a:noFill/>
        </p:spPr>
        <p:txBody>
          <a:bodyPr wrap="square" rtlCol="0">
            <a:spAutoFit/>
          </a:bodyPr>
          <a:lstStyle/>
          <a:p>
            <a:pPr algn="ctr"/>
            <a:r>
              <a:rPr lang="en-GB" sz="1200" b="1" dirty="0">
                <a:solidFill>
                  <a:srgbClr val="5C5B5A"/>
                </a:solidFill>
                <a:latin typeface="Arial"/>
              </a:rPr>
              <a:t>92%</a:t>
            </a: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61489" y="268565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61489" y="38205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696437" y="443754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663194" y="46704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TextBox 1">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5331615" y="3131647"/>
            <a:ext cx="536608" cy="276999"/>
          </a:xfrm>
          <a:prstGeom prst="rect">
            <a:avLst/>
          </a:prstGeom>
          <a:noFill/>
        </p:spPr>
        <p:txBody>
          <a:bodyPr wrap="square" rtlCol="0">
            <a:spAutoFit/>
          </a:bodyPr>
          <a:lstStyle/>
          <a:p>
            <a:pPr algn="ctr"/>
            <a:r>
              <a:rPr lang="en-GB" sz="1200" b="1" dirty="0">
                <a:solidFill>
                  <a:srgbClr val="5C5B5A"/>
                </a:solidFill>
                <a:latin typeface="Arial"/>
              </a:rPr>
              <a:t>83%</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02937" y="259907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05778" y="37250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7239527" y="43896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219504" y="465712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7859893" y="3079347"/>
            <a:ext cx="536608" cy="276999"/>
          </a:xfrm>
          <a:prstGeom prst="rect">
            <a:avLst/>
          </a:prstGeom>
          <a:noFill/>
        </p:spPr>
        <p:txBody>
          <a:bodyPr wrap="square" rtlCol="0">
            <a:spAutoFit/>
          </a:bodyPr>
          <a:lstStyle/>
          <a:p>
            <a:pPr algn="ctr"/>
            <a:r>
              <a:rPr lang="en-GB" sz="1200" b="1">
                <a:solidFill>
                  <a:srgbClr val="5C5B5A"/>
                </a:solidFill>
                <a:latin typeface="Arial"/>
              </a:rPr>
              <a:t>79%</a:t>
            </a: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53197" y="26132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63357" y="36247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28091" y="43673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800373" y="45877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398801" y="2983180"/>
            <a:ext cx="520367" cy="276999"/>
          </a:xfrm>
          <a:prstGeom prst="rect">
            <a:avLst/>
          </a:prstGeom>
          <a:noFill/>
        </p:spPr>
        <p:txBody>
          <a:bodyPr wrap="square" rtlCol="0">
            <a:spAutoFit/>
          </a:bodyPr>
          <a:lstStyle/>
          <a:p>
            <a:pPr algn="ctr"/>
            <a:r>
              <a:rPr lang="en-GB" sz="1200" b="1" dirty="0">
                <a:solidFill>
                  <a:srgbClr val="5C5B5A"/>
                </a:solidFill>
                <a:latin typeface="Arial"/>
              </a:rPr>
              <a:t>72%</a:t>
            </a:r>
          </a:p>
        </p:txBody>
      </p:sp>
      <p:sp>
        <p:nvSpPr>
          <p:cNvPr id="3" name="TextBox 2">
            <a:extLst>
              <a:ext uri="{FF2B5EF4-FFF2-40B4-BE49-F238E27FC236}">
                <a16:creationId xmlns:a16="http://schemas.microsoft.com/office/drawing/2014/main" id="{420A24BF-D3F1-3739-AF7C-E183F3FAB699}"/>
              </a:ext>
            </a:extLst>
          </p:cNvPr>
          <p:cNvSpPr txBox="1"/>
          <p:nvPr/>
        </p:nvSpPr>
        <p:spPr>
          <a:xfrm>
            <a:off x="1352473" y="5580094"/>
            <a:ext cx="9715577" cy="553998"/>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Disabled respondents and those with low levels of life satisfaction are among those less likely to be able to look after their health than the population as a whole</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74265" y="2174064"/>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712201" y="2155810"/>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262461" y="2160537"/>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33586" y="2160124"/>
            <a:ext cx="108835"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1"/>
              </a:ext>
            </a:extLst>
          </p:cNvPr>
          <p:cNvSpPr txBox="1"/>
          <p:nvPr/>
        </p:nvSpPr>
        <p:spPr>
          <a:xfrm>
            <a:off x="8942875" y="6028519"/>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(S7)</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8, 1612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1530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chor="t">
            <a:normAutofit/>
          </a:bodyPr>
          <a:lstStyle/>
          <a:p>
            <a:r>
              <a:rPr lang="en-GB">
                <a:latin typeface="Arial" panose="020B0604020202020204" pitchFamily="34" charset="0"/>
                <a:cs typeface="Arial" panose="020B0604020202020204" pitchFamily="34" charset="0"/>
              </a:rPr>
              <a:t>Detailed findings:</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Health and Wellbeing</a:t>
            </a:r>
          </a:p>
        </p:txBody>
      </p:sp>
    </p:spTree>
    <p:extLst>
      <p:ext uri="{BB962C8B-B14F-4D97-AF65-F5344CB8AC3E}">
        <p14:creationId xmlns:p14="http://schemas.microsoft.com/office/powerpoint/2010/main" val="3038321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1107996"/>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The proportion of respondents who say they have very high </a:t>
            </a:r>
            <a:r>
              <a:rPr lang="en-GB" sz="1800" b="1">
                <a:solidFill>
                  <a:srgbClr val="388A8C"/>
                </a:solidFill>
                <a:latin typeface="Arial"/>
                <a:ea typeface="+mn-ea"/>
                <a:cs typeface="+mn-cs"/>
              </a:rPr>
              <a:t>life satisfaction </a:t>
            </a:r>
            <a:r>
              <a:rPr lang="en-GB" sz="1800" b="1">
                <a:solidFill>
                  <a:srgbClr val="5C5B5A"/>
                </a:solidFill>
                <a:latin typeface="Arial"/>
                <a:ea typeface="+mn-ea"/>
                <a:cs typeface="+mn-cs"/>
              </a:rPr>
              <a:t>has remained in line with May (</a:t>
            </a:r>
            <a:r>
              <a:rPr lang="en-GB" sz="1800" b="1">
                <a:latin typeface="Arial"/>
                <a:ea typeface="+mn-ea"/>
                <a:cs typeface="+mn-cs"/>
              </a:rPr>
              <a:t>20</a:t>
            </a:r>
            <a:r>
              <a:rPr lang="en-GB" sz="1800" b="1">
                <a:solidFill>
                  <a:srgbClr val="5C5B5A"/>
                </a:solidFill>
                <a:latin typeface="Arial"/>
                <a:ea typeface="+mn-ea"/>
                <a:cs typeface="+mn-cs"/>
              </a:rPr>
              <a:t>% vs. 18%), with there also being little movement between results since S3 (September). Those with lower life satisfaction continue to include disabled respondents and those in financially precarious situations</a:t>
            </a:r>
            <a:r>
              <a:rPr lang="en-GB" sz="1800" b="1">
                <a:latin typeface="Arial"/>
                <a:ea typeface="+mn-ea"/>
                <a:cs typeface="+mn-cs"/>
              </a:rPr>
              <a:t> </a:t>
            </a:r>
            <a:endParaRPr lang="en-GB" sz="1800" b="1">
              <a:solidFill>
                <a:srgbClr val="5C5B5A"/>
              </a:solidFill>
              <a:latin typeface="Arial"/>
              <a:ea typeface="+mn-ea"/>
              <a:cs typeface="+mn-cs"/>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055017" y="1100234"/>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13689"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13689"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13689"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13689"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22" name="Chart Placeholder 20" descr="Bar chart showing people's feelings of satisfaction. 20% reported very high levels of satisfaction in July. 18% report low levels of satisfaction in May.">
            <a:extLst>
              <a:ext uri="{FF2B5EF4-FFF2-40B4-BE49-F238E27FC236}">
                <a16:creationId xmlns:a16="http://schemas.microsoft.com/office/drawing/2014/main" id="{201836AB-500C-4B24-806B-D95A5225D84B}"/>
              </a:ext>
            </a:extLst>
          </p:cNvPr>
          <p:cNvGraphicFramePr>
            <a:graphicFrameLocks/>
          </p:cNvGraphicFramePr>
          <p:nvPr>
            <p:extLst>
              <p:ext uri="{D42A27DB-BD31-4B8C-83A1-F6EECF244321}">
                <p14:modId xmlns:p14="http://schemas.microsoft.com/office/powerpoint/2010/main" val="884868438"/>
              </p:ext>
            </p:extLst>
          </p:nvPr>
        </p:nvGraphicFramePr>
        <p:xfrm>
          <a:off x="1029366" y="1441991"/>
          <a:ext cx="5843363" cy="4799111"/>
        </p:xfrm>
        <a:graphic>
          <a:graphicData uri="http://schemas.openxmlformats.org/drawingml/2006/chart">
            <c:chart xmlns:c="http://schemas.openxmlformats.org/drawingml/2006/chart" xmlns:r="http://schemas.openxmlformats.org/officeDocument/2006/relationships" r:id="rId3"/>
          </a:graphicData>
        </a:graphic>
      </p:graphicFrame>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15658" y="1423399"/>
            <a:ext cx="4520645" cy="3889882"/>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 with ‘low’ life satisfaction higher compared to S6-8 average (15%)*:</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endParaRPr lang="en-GB" sz="1200" b="1" i="0" u="none" strike="noStrike" kern="1200" cap="none" spc="0" normalizeH="0" baseline="0" noProof="0">
              <a:ln>
                <a:noFill/>
              </a:ln>
              <a:solidFill>
                <a:srgbClr val="5C5B5A"/>
              </a:solidFill>
              <a:effectLst/>
              <a:uLnTx/>
              <a:uFillTx/>
              <a:latin typeface="Arial"/>
              <a:cs typeface="Arial"/>
            </a:endParaRP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a:ln>
                  <a:noFill/>
                </a:ln>
                <a:solidFill>
                  <a:srgbClr val="5C5B5A"/>
                </a:solidFill>
                <a:effectLst/>
                <a:uLnTx/>
                <a:uFillTx/>
                <a:latin typeface="Arial"/>
                <a:cs typeface="Arial"/>
              </a:rPr>
              <a:t>Disabled respondents (30%); including those with </a:t>
            </a:r>
            <a:r>
              <a:rPr lang="en-GB" sz="1200">
                <a:solidFill>
                  <a:srgbClr val="5C5B5A"/>
                </a:solidFill>
                <a:latin typeface="Arial"/>
                <a:cs typeface="Arial"/>
              </a:rPr>
              <a:t>mental ill</a:t>
            </a:r>
            <a:r>
              <a:rPr kumimoji="0" lang="en-GB" sz="1200" b="0" i="0" u="none" strike="noStrike" kern="1200" cap="none" spc="0" normalizeH="0" baseline="0" noProof="0">
                <a:ln>
                  <a:noFill/>
                </a:ln>
                <a:solidFill>
                  <a:srgbClr val="5C5B5A"/>
                </a:solidFill>
                <a:effectLst/>
                <a:uLnTx/>
                <a:uFillTx/>
                <a:latin typeface="Arial"/>
                <a:cs typeface="Arial"/>
              </a:rPr>
              <a:t> health (39%), learning disability (31%), mobility </a:t>
            </a:r>
            <a:r>
              <a:rPr lang="en-GB" sz="1200">
                <a:solidFill>
                  <a:srgbClr val="5C5B5A"/>
                </a:solidFill>
                <a:latin typeface="Arial"/>
                <a:cs typeface="Arial"/>
              </a:rPr>
              <a:t>disability (28%) </a:t>
            </a:r>
            <a:r>
              <a:rPr kumimoji="0" lang="en-GB" sz="1200" b="0" i="0" u="none" strike="noStrike" kern="1200" cap="none" spc="0" normalizeH="0" baseline="0" noProof="0">
                <a:ln>
                  <a:noFill/>
                </a:ln>
                <a:solidFill>
                  <a:srgbClr val="5C5B5A"/>
                </a:solidFill>
                <a:effectLst/>
                <a:uLnTx/>
                <a:uFillTx/>
                <a:latin typeface="Arial"/>
                <a:cs typeface="Arial"/>
              </a:rPr>
              <a:t>sensory disability (</a:t>
            </a:r>
            <a:r>
              <a:rPr lang="en-GB" sz="1200">
                <a:solidFill>
                  <a:srgbClr val="5C5B5A"/>
                </a:solidFill>
                <a:latin typeface="Arial"/>
                <a:cs typeface="Arial"/>
              </a:rPr>
              <a:t>27</a:t>
            </a:r>
            <a:r>
              <a:rPr kumimoji="0" lang="en-GB" sz="1200" b="0" i="0" u="none" strike="noStrike" kern="1200" cap="none" spc="0" normalizeH="0" baseline="0" noProof="0">
                <a:ln>
                  <a:noFill/>
                </a:ln>
                <a:solidFill>
                  <a:srgbClr val="5C5B5A"/>
                </a:solidFill>
                <a:effectLst/>
                <a:uLnTx/>
                <a:uFillTx/>
                <a:latin typeface="Arial"/>
                <a:cs typeface="Arial"/>
              </a:rPr>
              <a:t>%)</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a physical or mental condition lasting longer than 12 months which reduces their ability to do things a lot (36%)</a:t>
            </a:r>
            <a:endParaRPr lang="en-GB" sz="1200" b="0" i="0" u="none" strike="noStrike" kern="1200" cap="none" spc="0" normalizeH="0" baseline="0" noProof="0">
              <a:ln>
                <a:noFill/>
              </a:ln>
              <a:solidFill>
                <a:srgbClr val="5C5B5A"/>
              </a:solidFill>
              <a:effectLst/>
              <a:uLnTx/>
              <a:uFillTx/>
              <a:latin typeface="Arial"/>
              <a:cs typeface="Arial"/>
            </a:endParaRPr>
          </a:p>
          <a:p>
            <a:pPr marR="0" lvl="0" algn="l" defTabSz="914400" rtl="0" eaLnBrk="1" fontAlgn="auto" latinLnBrk="0" hangingPunct="1">
              <a:lnSpc>
                <a:spcPct val="100000"/>
              </a:lnSpc>
              <a:spcBef>
                <a:spcPts val="0"/>
              </a:spcBef>
              <a:spcAft>
                <a:spcPts val="400"/>
              </a:spcAft>
              <a:buClrTx/>
              <a:buSzTx/>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(46%)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unable to, or finding it difficult to manage their debt (43%)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dissatisfied with their local area (33%)</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a:ln>
                  <a:noFill/>
                </a:ln>
                <a:solidFill>
                  <a:srgbClr val="5C5B5A"/>
                </a:solidFill>
                <a:effectLst/>
                <a:uLnTx/>
                <a:uFillTx/>
                <a:latin typeface="Arial"/>
                <a:cs typeface="Arial"/>
              </a:rPr>
              <a:t>Those finding it difficult to afford their rent (31%)</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up to £10,399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have had to borrow more money or use more credit in the last month (23%)</a:t>
            </a:r>
          </a:p>
        </p:txBody>
      </p:sp>
      <p:sp>
        <p:nvSpPr>
          <p:cNvPr id="17" name="TextBox 16">
            <a:extLst>
              <a:ext uri="{FF2B5EF4-FFF2-40B4-BE49-F238E27FC236}">
                <a16:creationId xmlns:a16="http://schemas.microsoft.com/office/drawing/2014/main" id="{1F27670B-F2A8-478D-AE70-BB5DB634AE4D}"/>
              </a:ext>
            </a:extLst>
          </p:cNvPr>
          <p:cNvSpPr txBox="1"/>
          <p:nvPr/>
        </p:nvSpPr>
        <p:spPr>
          <a:xfrm>
            <a:off x="7491876" y="5365539"/>
            <a:ext cx="3472215"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S6-8</a:t>
            </a:r>
            <a:endParaRPr lang="en-GB" sz="1000"/>
          </a:p>
        </p:txBody>
      </p:sp>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7463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3, 1677; Survey 4, 1636; Survey 5, 1470; Survey 6, 1767, Survey 7, 1488, Survey 8, 1612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2457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Over two fifths (41%) of respondents report </a:t>
            </a:r>
            <a:r>
              <a:rPr lang="en-GB" sz="1800" b="1">
                <a:latin typeface="Arial"/>
                <a:ea typeface="+mn-ea"/>
                <a:cs typeface="+mn-cs"/>
              </a:rPr>
              <a:t>feeling </a:t>
            </a:r>
            <a:r>
              <a:rPr lang="en-GB" sz="1800" b="1">
                <a:solidFill>
                  <a:srgbClr val="009690"/>
                </a:solidFill>
                <a:latin typeface="Arial"/>
                <a:ea typeface="+mn-ea"/>
                <a:cs typeface="+mn-cs"/>
              </a:rPr>
              <a:t>a high level of anxiety</a:t>
            </a:r>
            <a:r>
              <a:rPr lang="en-GB" sz="1800" b="1">
                <a:solidFill>
                  <a:srgbClr val="5C5B5A"/>
                </a:solidFill>
                <a:latin typeface="Arial"/>
                <a:ea typeface="+mn-ea"/>
                <a:cs typeface="+mn-cs"/>
              </a:rPr>
              <a:t>. This has stayed relatively consistent over the past 10 months, since S3 (September</a:t>
            </a:r>
            <a:r>
              <a:rPr lang="en-GB" sz="1800" b="1">
                <a:latin typeface="Arial"/>
                <a:ea typeface="+mn-ea"/>
                <a:cs typeface="+mn-cs"/>
              </a:rPr>
              <a:t>) </a:t>
            </a:r>
            <a:endParaRPr lang="en-GB" sz="1800" b="1">
              <a:solidFill>
                <a:srgbClr val="5C5B5A"/>
              </a:solidFill>
              <a:latin typeface="Arial"/>
              <a:ea typeface="+mn-ea"/>
              <a:cs typeface="+mn-cs"/>
            </a:endParaRP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119106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78361" y="212948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78361" y="342208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78361" y="421753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78361" y="50764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graphicFrame>
        <p:nvGraphicFramePr>
          <p:cNvPr id="19" name="Chart Placeholder 20" descr="Bar chart showing people's feelings of anxiety. 41% reported high levels of anxiety in July. This has remained stable since March.">
            <a:extLst>
              <a:ext uri="{FF2B5EF4-FFF2-40B4-BE49-F238E27FC236}">
                <a16:creationId xmlns:a16="http://schemas.microsoft.com/office/drawing/2014/main" id="{1B3D0F48-4BF5-49E0-89D0-507AC7C4494F}"/>
              </a:ext>
            </a:extLst>
          </p:cNvPr>
          <p:cNvGraphicFramePr>
            <a:graphicFrameLocks/>
          </p:cNvGraphicFramePr>
          <p:nvPr>
            <p:extLst>
              <p:ext uri="{D42A27DB-BD31-4B8C-83A1-F6EECF244321}">
                <p14:modId xmlns:p14="http://schemas.microsoft.com/office/powerpoint/2010/main" val="342799264"/>
              </p:ext>
            </p:extLst>
          </p:nvPr>
        </p:nvGraphicFramePr>
        <p:xfrm>
          <a:off x="1176517" y="1441991"/>
          <a:ext cx="5509467" cy="4799111"/>
        </p:xfrm>
        <a:graphic>
          <a:graphicData uri="http://schemas.openxmlformats.org/drawingml/2006/chart">
            <c:chart xmlns:c="http://schemas.openxmlformats.org/drawingml/2006/chart" xmlns:r="http://schemas.openxmlformats.org/officeDocument/2006/relationships" r:id="rId2"/>
          </a:graphicData>
        </a:graphic>
      </p:graphicFrame>
      <p:sp>
        <p:nvSpPr>
          <p:cNvPr id="3" name="Arrow: Down 2">
            <a:extLst>
              <a:ext uri="{FF2B5EF4-FFF2-40B4-BE49-F238E27FC236}">
                <a16:creationId xmlns:a16="http://schemas.microsoft.com/office/drawing/2014/main" id="{4CEA9480-E085-C9D2-CE5B-498D632E470B}"/>
              </a:ext>
              <a:ext uri="{C183D7F6-B498-43B3-948B-1728B52AA6E4}">
                <adec:decorative xmlns:adec="http://schemas.microsoft.com/office/drawing/2017/decorative" val="1"/>
              </a:ext>
            </a:extLst>
          </p:cNvPr>
          <p:cNvSpPr/>
          <p:nvPr/>
        </p:nvSpPr>
        <p:spPr>
          <a:xfrm>
            <a:off x="806001" y="604709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FD28C11A-DB12-E150-934F-47F4EF6D52AB}"/>
              </a:ext>
              <a:ext uri="{C183D7F6-B498-43B3-948B-1728B52AA6E4}">
                <adec:decorative xmlns:adec="http://schemas.microsoft.com/office/drawing/2017/decorative" val="1"/>
              </a:ext>
            </a:extLst>
          </p:cNvPr>
          <p:cNvGrpSpPr/>
          <p:nvPr/>
        </p:nvGrpSpPr>
        <p:grpSpPr>
          <a:xfrm>
            <a:off x="575408" y="5999738"/>
            <a:ext cx="5976353" cy="276999"/>
            <a:chOff x="520117" y="5798698"/>
            <a:chExt cx="5976353" cy="276999"/>
          </a:xfrm>
        </p:grpSpPr>
        <p:sp>
          <p:nvSpPr>
            <p:cNvPr id="5" name="Arrow: Down 4">
              <a:extLst>
                <a:ext uri="{FF2B5EF4-FFF2-40B4-BE49-F238E27FC236}">
                  <a16:creationId xmlns:a16="http://schemas.microsoft.com/office/drawing/2014/main" id="{027BF022-3704-706C-4923-0EC859E650C8}"/>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78A96FCE-A82B-1209-E271-F0BAAE5BDE42}"/>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7062797" y="1201218"/>
            <a:ext cx="4973506" cy="4430037"/>
          </a:xfrm>
          <a:prstGeom prst="wedgeRectCallout">
            <a:avLst>
              <a:gd name="adj1" fmla="val -59444"/>
              <a:gd name="adj2" fmla="val -19821"/>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‘highly anxious’ </a:t>
            </a:r>
            <a:r>
              <a:rPr kumimoji="0" lang="en-GB" sz="1200" b="1" i="0" u="none" strike="noStrike" kern="1200" cap="none" spc="0" normalizeH="0" baseline="0" noProof="0">
                <a:ln>
                  <a:noFill/>
                </a:ln>
                <a:solidFill>
                  <a:srgbClr val="5C5B5A"/>
                </a:solidFill>
                <a:effectLst/>
                <a:uLnTx/>
                <a:uFillTx/>
                <a:latin typeface="Arial"/>
                <a:cs typeface="Arial"/>
              </a:rPr>
              <a:t>higher compared to GM average (41%) among)*:</a:t>
            </a:r>
          </a:p>
          <a:p>
            <a:pPr>
              <a:spcAft>
                <a:spcPts val="400"/>
              </a:spcAft>
              <a:defRPr/>
            </a:pPr>
            <a:r>
              <a:rPr kumimoji="0" lang="en-GB" sz="1200" b="1" i="0" u="none" strike="noStrike" kern="1200" cap="none" spc="0" normalizeH="0" baseline="0" noProof="0">
                <a:ln>
                  <a:noFill/>
                </a:ln>
                <a:solidFill>
                  <a:srgbClr val="5C5B5A"/>
                </a:solidFill>
                <a:effectLst/>
                <a:uLnTx/>
                <a:uFillTx/>
                <a:latin typeface="Arial"/>
                <a:cs typeface="Arial"/>
              </a:rPr>
              <a:t>Demographics:</a:t>
            </a:r>
            <a:r>
              <a:rPr lang="en-GB" sz="1200" b="1">
                <a:solidFill>
                  <a:srgbClr val="5C5B5A"/>
                </a:solidFill>
                <a:latin typeface="Arial"/>
                <a:cs typeface="Arial"/>
              </a:rPr>
              <a:t> </a:t>
            </a:r>
            <a:endParaRPr lang="en-GB" sz="1200" b="1" i="0" u="none" strike="noStrike" kern="1200" cap="none" spc="0" normalizeH="0" baseline="0" noProof="0">
              <a:ln>
                <a:noFill/>
              </a:ln>
              <a:solidFill>
                <a:srgbClr val="5C5B5A"/>
              </a:solidFill>
              <a:effectLst/>
              <a:uLnTx/>
              <a:uFillTx/>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a disability (56%), including those with mental ill health (70%), a learning disability (58%), a sensory disability (54%) or a mobility disability (48%)  </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not heterosexual (52%)</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Black or Black British (52%)</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aged between 18-34 (49%)</a:t>
            </a:r>
          </a:p>
          <a:p>
            <a:pPr marR="0" lvl="0" defTabSz="914400" rtl="0" eaLnBrk="1" fontAlgn="auto" latinLnBrk="0" hangingPunct="1">
              <a:lnSpc>
                <a:spcPct val="100000"/>
              </a:lnSpc>
              <a:spcBef>
                <a:spcPts val="0"/>
              </a:spcBef>
              <a:spcAft>
                <a:spcPts val="400"/>
              </a:spcAft>
              <a:buClrTx/>
              <a:buSzTx/>
              <a:tabLst/>
              <a:defRPr/>
            </a:pPr>
            <a:r>
              <a:rPr lang="en-GB" sz="1200" b="1">
                <a:solidFill>
                  <a:srgbClr val="5C5B5A"/>
                </a:solidFill>
                <a:latin typeface="Arial"/>
                <a:cs typeface="Arial"/>
              </a:rPr>
              <a:t>Individual and/or family circumstance:</a:t>
            </a:r>
            <a:endParaRPr lang="en-GB" sz="1200" b="1">
              <a:solidFill>
                <a:srgbClr val="5C5B5A"/>
              </a:solidFill>
              <a:latin typeface="Arial" panose="020B0604020202020204" pitchFamily="34" charset="0"/>
              <a:cs typeface="Arial" panose="020B0604020202020204" pitchFamily="34" charset="0"/>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low levels of happiness (66%)</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low life satisfaction (64%)</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are seeking help with the cost of living for the first time (58%)</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have had to borrow more money or use more credit in the last month (53%)</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not in work due to ill health or disability (58%) or homemakers (50%)</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whose household income is up to £15,599 (50%)</a:t>
            </a: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who are renting their home (48%)</a:t>
            </a:r>
          </a:p>
          <a:p>
            <a:pPr marL="171450" indent="-171450">
              <a:spcAft>
                <a:spcPts val="400"/>
              </a:spcAft>
              <a:buFont typeface="Arial" panose="020B0604020202020204" pitchFamily="34" charset="0"/>
              <a:buChar char="•"/>
              <a:defRPr/>
            </a:pPr>
            <a:endParaRPr lang="en-GB" sz="1200" i="0" u="none" strike="noStrike" kern="1200" cap="none" spc="0" normalizeH="0" baseline="0" noProof="0">
              <a:ln>
                <a:noFill/>
              </a:ln>
              <a:solidFill>
                <a:srgbClr val="5C5B5A"/>
              </a:solidFill>
              <a:effectLst/>
              <a:uLnTx/>
              <a:uFillTx/>
              <a:latin typeface="Arial"/>
              <a:cs typeface="Arial"/>
            </a:endParaRPr>
          </a:p>
        </p:txBody>
      </p:sp>
      <p:sp>
        <p:nvSpPr>
          <p:cNvPr id="7" name="Arrow: Down 6">
            <a:extLst>
              <a:ext uri="{FF2B5EF4-FFF2-40B4-BE49-F238E27FC236}">
                <a16:creationId xmlns:a16="http://schemas.microsoft.com/office/drawing/2014/main" id="{50D7D4D8-E47C-5683-CF81-0CA8DCEB89BB}"/>
              </a:ext>
              <a:ext uri="{C183D7F6-B498-43B3-948B-1728B52AA6E4}">
                <adec:decorative xmlns:adec="http://schemas.microsoft.com/office/drawing/2017/decorative" val="1"/>
              </a:ext>
            </a:extLst>
          </p:cNvPr>
          <p:cNvSpPr/>
          <p:nvPr/>
        </p:nvSpPr>
        <p:spPr>
          <a:xfrm rot="10800000">
            <a:off x="3851554" y="501700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54A96D33-AC49-3FAF-CAF7-19C6AC29C723}"/>
              </a:ext>
            </a:extLst>
          </p:cNvPr>
          <p:cNvSpPr txBox="1"/>
          <p:nvPr/>
        </p:nvSpPr>
        <p:spPr>
          <a:xfrm>
            <a:off x="7084179" y="5729800"/>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S6-8</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3, </a:t>
            </a:r>
            <a:r>
              <a:rPr lang="en-GB" sz="1000">
                <a:solidFill>
                  <a:srgbClr val="FFFFFF">
                    <a:lumMod val="50000"/>
                  </a:srgbClr>
                </a:solidFill>
                <a:latin typeface="Arial" panose="020B0604020202020204" pitchFamily="34" charset="0"/>
                <a:cs typeface="Arial" panose="020B0604020202020204" pitchFamily="34" charset="0"/>
              </a:rPr>
              <a:t>1677; 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94594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Wellbeing– comparisons with ONS data</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001095"/>
          </a:xfrm>
          <a:prstGeom prst="rect">
            <a:avLst/>
          </a:prstGeom>
          <a:noFill/>
        </p:spPr>
        <p:txBody>
          <a:bodyPr wrap="square" lIns="91440" tIns="45720" rIns="91440" bIns="45720" rtlCol="0" anchor="t">
            <a:spAutoFit/>
          </a:bodyPr>
          <a:lstStyle/>
          <a:p>
            <a:pPr>
              <a:spcAft>
                <a:spcPts val="600"/>
              </a:spcAft>
            </a:pPr>
            <a:r>
              <a:rPr lang="en-GB" sz="1200">
                <a:solidFill>
                  <a:schemeClr val="bg1"/>
                </a:solidFill>
                <a:latin typeface="Arial"/>
                <a:cs typeface="Arial"/>
              </a:rPr>
              <a:t>The metrics used in this survey are replicated from the ONS’ Annual Population Survey (APS). These are nationally recognised metrics of wellbeing, used in their current form since 2011. While these provide an ideal template for the GMCA to base their own wellbeing metrics on, the differences in approach between the APS and this residents’ survey make comparisons between the two something that should be approached with extreme caution. </a:t>
            </a:r>
          </a:p>
          <a:p>
            <a:pPr>
              <a:spcAft>
                <a:spcPts val="600"/>
              </a:spcAft>
            </a:pPr>
            <a:r>
              <a:rPr lang="en-GB" sz="1200">
                <a:solidFill>
                  <a:schemeClr val="bg1"/>
                </a:solidFill>
                <a:latin typeface="Arial"/>
                <a:cs typeface="Arial"/>
              </a:rPr>
              <a:t>The APS is conducted using a combination of face-to-face and telephone interviewing, while the Residents’ Survey is conducted using a primarily online methodology with a small portion of telephone interviews. Sensitive questions such as these are shown to elicit significantly different responses between modes – with the presence of an interviewer in person or on the phone increasing the proportion providing a positive response. This can be demonstrated by comparing responses between telephone and online responses within survey 7 of this Residents’ Survey:</a:t>
            </a: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a:p>
            <a:pPr>
              <a:spcAft>
                <a:spcPts val="600"/>
              </a:spcAft>
            </a:pPr>
            <a:r>
              <a:rPr lang="en-GB" sz="1200">
                <a:solidFill>
                  <a:schemeClr val="bg1"/>
                </a:solidFill>
                <a:latin typeface="Arial"/>
                <a:cs typeface="Arial"/>
              </a:rPr>
              <a:t>Given this, the comparisons provided below cannot be said to show that those in Greater Manchester are less likely to be satisfied, happy, not anxious, or see their life as worthwhile:</a:t>
            </a:r>
          </a:p>
          <a:p>
            <a:pPr>
              <a:spcAft>
                <a:spcPts val="600"/>
              </a:spcAft>
            </a:pPr>
            <a:endParaRPr lang="en-GB" sz="1200">
              <a:solidFill>
                <a:schemeClr val="bg1"/>
              </a:solidFill>
              <a:latin typeface="Arial"/>
              <a:cs typeface="Arial"/>
            </a:endParaRPr>
          </a:p>
          <a:p>
            <a:pPr>
              <a:spcAft>
                <a:spcPts val="600"/>
              </a:spcAft>
            </a:pPr>
            <a:endParaRPr lang="en-GB" sz="1200">
              <a:solidFill>
                <a:schemeClr val="bg1"/>
              </a:solidFill>
              <a:latin typeface="Arial"/>
              <a:cs typeface="Arial"/>
            </a:endParaRPr>
          </a:p>
        </p:txBody>
      </p:sp>
      <p:graphicFrame>
        <p:nvGraphicFramePr>
          <p:cNvPr id="2" name="Table 2">
            <a:extLst>
              <a:ext uri="{FF2B5EF4-FFF2-40B4-BE49-F238E27FC236}">
                <a16:creationId xmlns:a16="http://schemas.microsoft.com/office/drawing/2014/main" id="{7B402BE1-4A0B-4087-AB5E-41A4419464F5}"/>
              </a:ext>
            </a:extLst>
          </p:cNvPr>
          <p:cNvGraphicFramePr>
            <a:graphicFrameLocks noGrp="1"/>
          </p:cNvGraphicFramePr>
          <p:nvPr>
            <p:extLst>
              <p:ext uri="{D42A27DB-BD31-4B8C-83A1-F6EECF244321}">
                <p14:modId xmlns:p14="http://schemas.microsoft.com/office/powerpoint/2010/main" val="196394170"/>
              </p:ext>
            </p:extLst>
          </p:nvPr>
        </p:nvGraphicFramePr>
        <p:xfrm>
          <a:off x="838199" y="2433344"/>
          <a:ext cx="10392813" cy="1432560"/>
        </p:xfrm>
        <a:graphic>
          <a:graphicData uri="http://schemas.openxmlformats.org/drawingml/2006/table">
            <a:tbl>
              <a:tblPr firstRow="1">
                <a:tableStyleId>{5C22544A-7EE6-4342-B048-85BDC9FD1C3A}</a:tableStyleId>
              </a:tblPr>
              <a:tblGrid>
                <a:gridCol w="4282441">
                  <a:extLst>
                    <a:ext uri="{9D8B030D-6E8A-4147-A177-3AD203B41FA5}">
                      <a16:colId xmlns:a16="http://schemas.microsoft.com/office/drawing/2014/main" val="53423877"/>
                    </a:ext>
                  </a:extLst>
                </a:gridCol>
                <a:gridCol w="3055186">
                  <a:extLst>
                    <a:ext uri="{9D8B030D-6E8A-4147-A177-3AD203B41FA5}">
                      <a16:colId xmlns:a16="http://schemas.microsoft.com/office/drawing/2014/main" val="1982679651"/>
                    </a:ext>
                  </a:extLst>
                </a:gridCol>
                <a:gridCol w="3055186">
                  <a:extLst>
                    <a:ext uri="{9D8B030D-6E8A-4147-A177-3AD203B41FA5}">
                      <a16:colId xmlns:a16="http://schemas.microsoft.com/office/drawing/2014/main" val="3549345334"/>
                    </a:ext>
                  </a:extLst>
                </a:gridCol>
              </a:tblGrid>
              <a:tr h="229767">
                <a:tc>
                  <a:txBody>
                    <a:bodyPr/>
                    <a:lstStyle/>
                    <a:p>
                      <a:pPr algn="r"/>
                      <a:r>
                        <a:rPr lang="en-GB" sz="1600" b="0" kern="1200" dirty="0">
                          <a:solidFill>
                            <a:schemeClr val="lt1"/>
                          </a:solidFill>
                          <a:latin typeface="+mn-lt"/>
                          <a:ea typeface="+mn-ea"/>
                          <a:cs typeface="+mn-cs"/>
                        </a:rPr>
                        <a:t>Metric (scale answers included out of 10)</a:t>
                      </a:r>
                    </a:p>
                  </a:txBody>
                  <a:tcPr>
                    <a:solidFill>
                      <a:srgbClr val="388A8C"/>
                    </a:solidFill>
                  </a:tcPr>
                </a:tc>
                <a:tc>
                  <a:txBody>
                    <a:bodyPr/>
                    <a:lstStyle/>
                    <a:p>
                      <a:pPr algn="ctr"/>
                      <a:r>
                        <a:rPr lang="en-GB" sz="1600" b="0"/>
                        <a:t>Online</a:t>
                      </a:r>
                    </a:p>
                  </a:txBody>
                  <a:tcPr>
                    <a:solidFill>
                      <a:srgbClr val="388A8C"/>
                    </a:solidFill>
                  </a:tcPr>
                </a:tc>
                <a:tc>
                  <a:txBody>
                    <a:bodyPr/>
                    <a:lstStyle/>
                    <a:p>
                      <a:pPr algn="ctr"/>
                      <a:r>
                        <a:rPr lang="en-GB" sz="1600" b="0"/>
                        <a:t>Telephone</a:t>
                      </a:r>
                    </a:p>
                  </a:txBody>
                  <a:tcPr>
                    <a:solidFill>
                      <a:srgbClr val="388A8C"/>
                    </a:solidFill>
                  </a:tcPr>
                </a:tc>
                <a:extLst>
                  <a:ext uri="{0D108BD9-81ED-4DB2-BD59-A6C34878D82A}">
                    <a16:rowId xmlns:a16="http://schemas.microsoft.com/office/drawing/2014/main" val="1409428657"/>
                  </a:ext>
                </a:extLst>
              </a:tr>
              <a:tr h="187991">
                <a:tc>
                  <a:txBody>
                    <a:bodyPr/>
                    <a:lstStyle/>
                    <a:p>
                      <a:pPr algn="r"/>
                      <a:r>
                        <a:rPr lang="en-GB" sz="1200"/>
                        <a:t>% who are satisfied (9-10/10)</a:t>
                      </a:r>
                    </a:p>
                  </a:txBody>
                  <a:tcPr anchor="ctr"/>
                </a:tc>
                <a:tc>
                  <a:txBody>
                    <a:bodyPr/>
                    <a:lstStyle/>
                    <a:p>
                      <a:pPr algn="ctr"/>
                      <a:r>
                        <a:rPr lang="en-GB" sz="1200"/>
                        <a:t>19%</a:t>
                      </a:r>
                    </a:p>
                  </a:txBody>
                  <a:tcPr anchor="ctr"/>
                </a:tc>
                <a:tc>
                  <a:txBody>
                    <a:bodyPr/>
                    <a:lstStyle/>
                    <a:p>
                      <a:pPr algn="ctr"/>
                      <a:r>
                        <a:rPr lang="en-GB" sz="1200"/>
                        <a:t>19%</a:t>
                      </a:r>
                    </a:p>
                  </a:txBody>
                  <a:tcPr anchor="ctr"/>
                </a:tc>
                <a:extLst>
                  <a:ext uri="{0D108BD9-81ED-4DB2-BD59-A6C34878D82A}">
                    <a16:rowId xmlns:a16="http://schemas.microsoft.com/office/drawing/2014/main" val="1954909866"/>
                  </a:ext>
                </a:extLst>
              </a:tr>
              <a:tr h="187991">
                <a:tc>
                  <a:txBody>
                    <a:bodyPr/>
                    <a:lstStyle/>
                    <a:p>
                      <a:pPr algn="r"/>
                      <a:r>
                        <a:rPr lang="en-GB" sz="1200"/>
                        <a:t>% who are happy (7-10/10)</a:t>
                      </a:r>
                    </a:p>
                  </a:txBody>
                  <a:tcPr anchor="ctr"/>
                </a:tc>
                <a:tc>
                  <a:txBody>
                    <a:bodyPr/>
                    <a:lstStyle/>
                    <a:p>
                      <a:pPr algn="ctr"/>
                      <a:r>
                        <a:rPr lang="en-GB" sz="1200"/>
                        <a:t>58%</a:t>
                      </a:r>
                    </a:p>
                  </a:txBody>
                  <a:tcPr anchor="ctr"/>
                </a:tc>
                <a:tc>
                  <a:txBody>
                    <a:bodyPr/>
                    <a:lstStyle/>
                    <a:p>
                      <a:pPr algn="ctr"/>
                      <a:r>
                        <a:rPr lang="en-GB" sz="1200"/>
                        <a:t>64%</a:t>
                      </a:r>
                    </a:p>
                  </a:txBody>
                  <a:tcPr anchor="ctr"/>
                </a:tc>
                <a:extLst>
                  <a:ext uri="{0D108BD9-81ED-4DB2-BD59-A6C34878D82A}">
                    <a16:rowId xmlns:a16="http://schemas.microsoft.com/office/drawing/2014/main" val="4123741495"/>
                  </a:ext>
                </a:extLst>
              </a:tr>
              <a:tr h="187991">
                <a:tc>
                  <a:txBody>
                    <a:bodyPr/>
                    <a:lstStyle/>
                    <a:p>
                      <a:pPr algn="r"/>
                      <a:r>
                        <a:rPr lang="en-GB" sz="1200"/>
                        <a:t>% who are not anxious(0-1/10)</a:t>
                      </a:r>
                    </a:p>
                  </a:txBody>
                  <a:tcPr anchor="ctr"/>
                </a:tc>
                <a:tc>
                  <a:txBody>
                    <a:bodyPr/>
                    <a:lstStyle/>
                    <a:p>
                      <a:pPr algn="ctr"/>
                      <a:r>
                        <a:rPr lang="en-GB" sz="1200"/>
                        <a:t>22%</a:t>
                      </a:r>
                    </a:p>
                  </a:txBody>
                  <a:tcPr anchor="ctr"/>
                </a:tc>
                <a:tc>
                  <a:txBody>
                    <a:bodyPr/>
                    <a:lstStyle/>
                    <a:p>
                      <a:pPr algn="ctr"/>
                      <a:r>
                        <a:rPr lang="en-GB" sz="1200"/>
                        <a:t>36%</a:t>
                      </a:r>
                    </a:p>
                  </a:txBody>
                  <a:tcPr anchor="ctr"/>
                </a:tc>
                <a:extLst>
                  <a:ext uri="{0D108BD9-81ED-4DB2-BD59-A6C34878D82A}">
                    <a16:rowId xmlns:a16="http://schemas.microsoft.com/office/drawing/2014/main" val="2378795475"/>
                  </a:ext>
                </a:extLst>
              </a:tr>
              <a:tr h="209136">
                <a:tc>
                  <a:txBody>
                    <a:bodyPr/>
                    <a:lstStyle/>
                    <a:p>
                      <a:pPr algn="r"/>
                      <a:r>
                        <a:rPr lang="en-GB" sz="1200"/>
                        <a:t>% who do things that make their life worthwhile (7-10/10)</a:t>
                      </a:r>
                    </a:p>
                  </a:txBody>
                  <a:tcPr anchor="ctr"/>
                </a:tc>
                <a:tc>
                  <a:txBody>
                    <a:bodyPr/>
                    <a:lstStyle/>
                    <a:p>
                      <a:pPr algn="ctr"/>
                      <a:r>
                        <a:rPr lang="en-GB" sz="1200"/>
                        <a:t>61%</a:t>
                      </a:r>
                    </a:p>
                  </a:txBody>
                  <a:tcPr anchor="ctr"/>
                </a:tc>
                <a:tc>
                  <a:txBody>
                    <a:bodyPr/>
                    <a:lstStyle/>
                    <a:p>
                      <a:pPr algn="ctr"/>
                      <a:r>
                        <a:rPr lang="en-GB" sz="1200" b="0" dirty="0"/>
                        <a:t>75%</a:t>
                      </a:r>
                    </a:p>
                  </a:txBody>
                  <a:tcPr anchor="ctr"/>
                </a:tc>
                <a:extLst>
                  <a:ext uri="{0D108BD9-81ED-4DB2-BD59-A6C34878D82A}">
                    <a16:rowId xmlns:a16="http://schemas.microsoft.com/office/drawing/2014/main" val="165845590"/>
                  </a:ext>
                </a:extLst>
              </a:tr>
            </a:tbl>
          </a:graphicData>
        </a:graphic>
      </p:graphicFrame>
      <p:graphicFrame>
        <p:nvGraphicFramePr>
          <p:cNvPr id="8" name="Table 2">
            <a:extLst>
              <a:ext uri="{FF2B5EF4-FFF2-40B4-BE49-F238E27FC236}">
                <a16:creationId xmlns:a16="http://schemas.microsoft.com/office/drawing/2014/main" id="{6BE9EC26-8C36-40D0-AC2C-4D38D45FB1E8}"/>
              </a:ext>
            </a:extLst>
          </p:cNvPr>
          <p:cNvGraphicFramePr>
            <a:graphicFrameLocks noGrp="1"/>
          </p:cNvGraphicFramePr>
          <p:nvPr>
            <p:extLst>
              <p:ext uri="{D42A27DB-BD31-4B8C-83A1-F6EECF244321}">
                <p14:modId xmlns:p14="http://schemas.microsoft.com/office/powerpoint/2010/main" val="2110583844"/>
              </p:ext>
            </p:extLst>
          </p:nvPr>
        </p:nvGraphicFramePr>
        <p:xfrm>
          <a:off x="868895" y="4400913"/>
          <a:ext cx="10392813" cy="1676400"/>
        </p:xfrm>
        <a:graphic>
          <a:graphicData uri="http://schemas.openxmlformats.org/drawingml/2006/table">
            <a:tbl>
              <a:tblPr firstRow="1">
                <a:tableStyleId>{5C22544A-7EE6-4342-B048-85BDC9FD1C3A}</a:tableStyleId>
              </a:tblPr>
              <a:tblGrid>
                <a:gridCol w="4282441">
                  <a:extLst>
                    <a:ext uri="{9D8B030D-6E8A-4147-A177-3AD203B41FA5}">
                      <a16:colId xmlns:a16="http://schemas.microsoft.com/office/drawing/2014/main" val="53423877"/>
                    </a:ext>
                  </a:extLst>
                </a:gridCol>
                <a:gridCol w="3055186">
                  <a:extLst>
                    <a:ext uri="{9D8B030D-6E8A-4147-A177-3AD203B41FA5}">
                      <a16:colId xmlns:a16="http://schemas.microsoft.com/office/drawing/2014/main" val="1982679651"/>
                    </a:ext>
                  </a:extLst>
                </a:gridCol>
                <a:gridCol w="3055186">
                  <a:extLst>
                    <a:ext uri="{9D8B030D-6E8A-4147-A177-3AD203B41FA5}">
                      <a16:colId xmlns:a16="http://schemas.microsoft.com/office/drawing/2014/main" val="3549345334"/>
                    </a:ext>
                  </a:extLst>
                </a:gridCol>
              </a:tblGrid>
              <a:tr h="229767">
                <a:tc>
                  <a:txBody>
                    <a:bodyPr/>
                    <a:lstStyle/>
                    <a:p>
                      <a:pPr algn="r"/>
                      <a:r>
                        <a:rPr lang="en-GB" sz="1600" b="0" kern="1200">
                          <a:solidFill>
                            <a:schemeClr val="lt1"/>
                          </a:solidFill>
                          <a:latin typeface="+mn-lt"/>
                          <a:ea typeface="+mn-ea"/>
                          <a:cs typeface="+mn-cs"/>
                        </a:rPr>
                        <a:t>Metric (scale answers included out of 10)</a:t>
                      </a:r>
                    </a:p>
                  </a:txBody>
                  <a:tcPr>
                    <a:solidFill>
                      <a:srgbClr val="388A8C"/>
                    </a:solidFill>
                  </a:tcPr>
                </a:tc>
                <a:tc>
                  <a:txBody>
                    <a:bodyPr/>
                    <a:lstStyle/>
                    <a:p>
                      <a:pPr algn="ctr"/>
                      <a:r>
                        <a:rPr lang="en-GB" sz="1600" b="0"/>
                        <a:t>GM Residents’ Survey (July ‘23)</a:t>
                      </a:r>
                    </a:p>
                  </a:txBody>
                  <a:tcPr>
                    <a:solidFill>
                      <a:srgbClr val="388A8C"/>
                    </a:solidFill>
                  </a:tcPr>
                </a:tc>
                <a:tc>
                  <a:txBody>
                    <a:bodyPr/>
                    <a:lstStyle/>
                    <a:p>
                      <a:pPr algn="ctr"/>
                      <a:r>
                        <a:rPr lang="en-GB" sz="1600" b="0"/>
                        <a:t>ONS UK quarterly estimates (Oct-Dec ‘22)*</a:t>
                      </a:r>
                    </a:p>
                  </a:txBody>
                  <a:tcPr>
                    <a:solidFill>
                      <a:srgbClr val="388A8C"/>
                    </a:solidFill>
                  </a:tcPr>
                </a:tc>
                <a:extLst>
                  <a:ext uri="{0D108BD9-81ED-4DB2-BD59-A6C34878D82A}">
                    <a16:rowId xmlns:a16="http://schemas.microsoft.com/office/drawing/2014/main" val="1409428657"/>
                  </a:ext>
                </a:extLst>
              </a:tr>
              <a:tr h="187991">
                <a:tc>
                  <a:txBody>
                    <a:bodyPr/>
                    <a:lstStyle/>
                    <a:p>
                      <a:pPr algn="r"/>
                      <a:r>
                        <a:rPr lang="en-GB" sz="1200"/>
                        <a:t>% who are satisfied (9-10/10)</a:t>
                      </a:r>
                    </a:p>
                  </a:txBody>
                  <a:tcPr anchor="ctr"/>
                </a:tc>
                <a:tc>
                  <a:txBody>
                    <a:bodyPr/>
                    <a:lstStyle/>
                    <a:p>
                      <a:pPr algn="ctr"/>
                      <a:r>
                        <a:rPr lang="en-GB" sz="1200"/>
                        <a:t>20%</a:t>
                      </a:r>
                    </a:p>
                  </a:txBody>
                  <a:tcPr anchor="ctr"/>
                </a:tc>
                <a:tc>
                  <a:txBody>
                    <a:bodyPr/>
                    <a:lstStyle/>
                    <a:p>
                      <a:pPr algn="ctr"/>
                      <a:r>
                        <a:rPr lang="en-GB" sz="1200"/>
                        <a:t>23%</a:t>
                      </a:r>
                    </a:p>
                  </a:txBody>
                  <a:tcPr anchor="ctr"/>
                </a:tc>
                <a:extLst>
                  <a:ext uri="{0D108BD9-81ED-4DB2-BD59-A6C34878D82A}">
                    <a16:rowId xmlns:a16="http://schemas.microsoft.com/office/drawing/2014/main" val="1954909866"/>
                  </a:ext>
                </a:extLst>
              </a:tr>
              <a:tr h="187991">
                <a:tc>
                  <a:txBody>
                    <a:bodyPr/>
                    <a:lstStyle/>
                    <a:p>
                      <a:pPr algn="r"/>
                      <a:r>
                        <a:rPr lang="en-GB" sz="1200"/>
                        <a:t>% who are happy (7-10/10)</a:t>
                      </a:r>
                    </a:p>
                  </a:txBody>
                  <a:tcPr anchor="ctr"/>
                </a:tc>
                <a:tc>
                  <a:txBody>
                    <a:bodyPr/>
                    <a:lstStyle/>
                    <a:p>
                      <a:pPr algn="ctr"/>
                      <a:r>
                        <a:rPr lang="en-GB" sz="1200"/>
                        <a:t>60%</a:t>
                      </a:r>
                    </a:p>
                  </a:txBody>
                  <a:tcPr anchor="ctr"/>
                </a:tc>
                <a:tc>
                  <a:txBody>
                    <a:bodyPr/>
                    <a:lstStyle/>
                    <a:p>
                      <a:pPr algn="ctr"/>
                      <a:r>
                        <a:rPr lang="en-GB" sz="1200"/>
                        <a:t>74%</a:t>
                      </a:r>
                    </a:p>
                  </a:txBody>
                  <a:tcPr anchor="ctr"/>
                </a:tc>
                <a:extLst>
                  <a:ext uri="{0D108BD9-81ED-4DB2-BD59-A6C34878D82A}">
                    <a16:rowId xmlns:a16="http://schemas.microsoft.com/office/drawing/2014/main" val="4123741495"/>
                  </a:ext>
                </a:extLst>
              </a:tr>
              <a:tr h="187991">
                <a:tc>
                  <a:txBody>
                    <a:bodyPr/>
                    <a:lstStyle/>
                    <a:p>
                      <a:pPr algn="r"/>
                      <a:r>
                        <a:rPr lang="en-GB" sz="1200"/>
                        <a:t>% who are not anxious(0-1/10)</a:t>
                      </a:r>
                    </a:p>
                  </a:txBody>
                  <a:tcPr anchor="ctr"/>
                </a:tc>
                <a:tc>
                  <a:txBody>
                    <a:bodyPr/>
                    <a:lstStyle/>
                    <a:p>
                      <a:pPr algn="ctr"/>
                      <a:r>
                        <a:rPr lang="en-GB" sz="1200"/>
                        <a:t>23%</a:t>
                      </a:r>
                    </a:p>
                  </a:txBody>
                  <a:tcPr anchor="ctr"/>
                </a:tc>
                <a:tc>
                  <a:txBody>
                    <a:bodyPr/>
                    <a:lstStyle/>
                    <a:p>
                      <a:pPr algn="ctr"/>
                      <a:r>
                        <a:rPr lang="en-GB" sz="1200"/>
                        <a:t>34%</a:t>
                      </a:r>
                    </a:p>
                  </a:txBody>
                  <a:tcPr anchor="ctr"/>
                </a:tc>
                <a:extLst>
                  <a:ext uri="{0D108BD9-81ED-4DB2-BD59-A6C34878D82A}">
                    <a16:rowId xmlns:a16="http://schemas.microsoft.com/office/drawing/2014/main" val="2378795475"/>
                  </a:ext>
                </a:extLst>
              </a:tr>
              <a:tr h="209136">
                <a:tc>
                  <a:txBody>
                    <a:bodyPr/>
                    <a:lstStyle/>
                    <a:p>
                      <a:pPr algn="r"/>
                      <a:r>
                        <a:rPr lang="en-GB" sz="1200"/>
                        <a:t>% who do things that make their life worthwhile (7-10/10)</a:t>
                      </a:r>
                    </a:p>
                  </a:txBody>
                  <a:tcPr anchor="ctr"/>
                </a:tc>
                <a:tc>
                  <a:txBody>
                    <a:bodyPr/>
                    <a:lstStyle/>
                    <a:p>
                      <a:pPr algn="ctr"/>
                      <a:r>
                        <a:rPr lang="en-GB" sz="1200"/>
                        <a:t>66%</a:t>
                      </a:r>
                    </a:p>
                  </a:txBody>
                  <a:tcPr anchor="ctr"/>
                </a:tc>
                <a:tc>
                  <a:txBody>
                    <a:bodyPr/>
                    <a:lstStyle/>
                    <a:p>
                      <a:pPr algn="ctr"/>
                      <a:r>
                        <a:rPr lang="en-GB" sz="1200" dirty="0"/>
                        <a:t>83%</a:t>
                      </a:r>
                    </a:p>
                  </a:txBody>
                  <a:tcPr anchor="ctr"/>
                </a:tc>
                <a:extLst>
                  <a:ext uri="{0D108BD9-81ED-4DB2-BD59-A6C34878D82A}">
                    <a16:rowId xmlns:a16="http://schemas.microsoft.com/office/drawing/2014/main" val="165845590"/>
                  </a:ext>
                </a:extLst>
              </a:tr>
            </a:tbl>
          </a:graphicData>
        </a:graphic>
      </p:graphicFrame>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74800"/>
            <a:ext cx="11017826" cy="521133"/>
          </a:xfrm>
        </p:spPr>
        <p:txBody>
          <a:bodyPr vert="horz" lIns="91440" tIns="45720" rIns="91440" bIns="45720" rtlCol="0" anchor="t">
            <a:normAutofit/>
          </a:bodyPr>
          <a:lstStyle/>
          <a:p>
            <a:r>
              <a:rPr lang="en-GB" sz="1000" dirty="0">
                <a:latin typeface="Arial"/>
                <a:cs typeface="Arial"/>
              </a:rPr>
              <a:t>*Comparison with the ONS’ most recently non-seasonally adjusted </a:t>
            </a:r>
            <a:r>
              <a:rPr lang="en-GB" sz="1000" dirty="0">
                <a:latin typeface="Arial"/>
                <a:cs typeface="Arial"/>
                <a:hlinkClick r:id="rId3"/>
              </a:rPr>
              <a:t>quarterly estimates of personal well-being in the UK: April 2011 to December 2022</a:t>
            </a:r>
            <a:r>
              <a:rPr lang="en-GB" sz="1000" dirty="0">
                <a:latin typeface="Arial"/>
                <a:cs typeface="Arial"/>
              </a:rPr>
              <a:t>,  (October 2022 – December 2022, published 12 May 2023).  These p</a:t>
            </a:r>
            <a:r>
              <a:rPr lang="en-GB" sz="1000" dirty="0">
                <a:latin typeface="Arial"/>
                <a:ea typeface="+mn-lt"/>
                <a:cs typeface="+mn-lt"/>
              </a:rPr>
              <a:t>ersonal well-being estimates  are produced using the Annual Population Survey (APS),  a household survey of people in the UK. It covers those resident at private addresses, and well-being questions are only asked of persons aged 16 years and over who gave a personal interview.</a:t>
            </a:r>
            <a:endParaRPr lang="en-GB" sz="1000" dirty="0">
              <a:latin typeface="Arial"/>
              <a:cs typeface="Calibri"/>
            </a:endParaRPr>
          </a:p>
        </p:txBody>
      </p:sp>
    </p:spTree>
    <p:extLst>
      <p:ext uri="{BB962C8B-B14F-4D97-AF65-F5344CB8AC3E}">
        <p14:creationId xmlns:p14="http://schemas.microsoft.com/office/powerpoint/2010/main" val="230538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Over a quarter (28%) of respondents strongly </a:t>
            </a:r>
            <a:r>
              <a:rPr lang="en-GB" sz="1800" b="1">
                <a:solidFill>
                  <a:srgbClr val="388A8C"/>
                </a:solidFill>
                <a:latin typeface="Arial"/>
                <a:ea typeface="+mn-ea"/>
                <a:cs typeface="+mn-cs"/>
              </a:rPr>
              <a:t>feel that the things they do in their life are worthwhile</a:t>
            </a:r>
            <a:r>
              <a:rPr lang="en-GB" sz="1800" b="1">
                <a:solidFill>
                  <a:srgbClr val="5C5B5A"/>
                </a:solidFill>
                <a:latin typeface="Arial"/>
                <a:ea typeface="+mn-ea"/>
                <a:cs typeface="+mn-cs"/>
              </a:rPr>
              <a:t>; slightly fewer (24%) are very </a:t>
            </a:r>
            <a:r>
              <a:rPr lang="en-GB" sz="1800" b="1">
                <a:solidFill>
                  <a:srgbClr val="388A8C"/>
                </a:solidFill>
                <a:latin typeface="Arial"/>
                <a:ea typeface="+mn-ea"/>
                <a:cs typeface="+mn-cs"/>
              </a:rPr>
              <a:t>happy with their lives</a:t>
            </a:r>
            <a:endParaRPr lang="en-GB" sz="1800" b="1">
              <a:solidFill>
                <a:srgbClr val="5C5B5A"/>
              </a:solidFill>
              <a:latin typeface="Arial"/>
              <a:ea typeface="+mn-ea"/>
              <a:cs typeface="+mn-cs"/>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730809" y="1012647"/>
            <a:ext cx="3881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sp>
        <p:nvSpPr>
          <p:cNvPr id="6" name="Text Placeholder 30">
            <a:extLst>
              <a:ext uri="{FF2B5EF4-FFF2-40B4-BE49-F238E27FC236}">
                <a16:creationId xmlns:a16="http://schemas.microsoft.com/office/drawing/2014/main" id="{3330E11E-1079-0E4C-CD81-49863D544912}"/>
              </a:ext>
            </a:extLst>
          </p:cNvPr>
          <p:cNvSpPr txBox="1">
            <a:spLocks/>
          </p:cNvSpPr>
          <p:nvPr/>
        </p:nvSpPr>
        <p:spPr>
          <a:xfrm>
            <a:off x="210272" y="1897757"/>
            <a:ext cx="2772567" cy="821817"/>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cs typeface="Arial"/>
              </a:rPr>
              <a:t>% </a:t>
            </a:r>
            <a:r>
              <a:rPr lang="en-GB" sz="1200" b="1" dirty="0">
                <a:solidFill>
                  <a:srgbClr val="5C5B5A"/>
                </a:solidFill>
                <a:latin typeface="Arial"/>
                <a:cs typeface="Arial"/>
              </a:rPr>
              <a:t>who felt that their life was not at all worthwhile c</a:t>
            </a:r>
            <a:r>
              <a:rPr kumimoji="0" lang="en-GB" sz="1200" b="1" i="0" u="none" strike="noStrike" kern="1200" cap="none" spc="0" normalizeH="0" baseline="0" noProof="0" dirty="0" err="1">
                <a:ln>
                  <a:noFill/>
                </a:ln>
                <a:solidFill>
                  <a:srgbClr val="5C5B5A"/>
                </a:solidFill>
                <a:effectLst/>
                <a:uLnTx/>
                <a:uFillTx/>
                <a:latin typeface="Arial"/>
                <a:cs typeface="Arial"/>
              </a:rPr>
              <a:t>ompared</a:t>
            </a:r>
            <a:r>
              <a:rPr kumimoji="0" lang="en-GB" sz="1200" b="1" i="0" u="none" strike="noStrike" kern="1200" cap="none" spc="0" normalizeH="0" baseline="0" noProof="0" dirty="0">
                <a:ln>
                  <a:noFill/>
                </a:ln>
                <a:solidFill>
                  <a:srgbClr val="5C5B5A"/>
                </a:solidFill>
                <a:effectLst/>
                <a:uLnTx/>
                <a:uFillTx/>
                <a:latin typeface="Arial"/>
                <a:cs typeface="Arial"/>
              </a:rPr>
              <a:t> to GM average (13%):</a:t>
            </a:r>
          </a:p>
        </p:txBody>
      </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210272" y="2719574"/>
            <a:ext cx="2772567" cy="2511094"/>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(26%), including those with mental ill health (37%), a mobility disability (22%) or a sensory disability (26%)</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(18%)</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earn up to £15,599 (</a:t>
            </a:r>
            <a:r>
              <a:rPr lang="en-GB" sz="1200">
                <a:solidFill>
                  <a:srgbClr val="5C5B5A"/>
                </a:solidFill>
                <a:latin typeface="Arial" panose="020B0604020202020204" pitchFamily="34" charset="0"/>
                <a:cs typeface="Arial" panose="020B0604020202020204" pitchFamily="34" charset="0"/>
              </a:rPr>
              <a:t>19</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9F9BBAC6-D0DD-97CC-017F-6CA7434387B2}"/>
              </a:ext>
            </a:extLst>
          </p:cNvPr>
          <p:cNvSpPr txBox="1"/>
          <p:nvPr/>
        </p:nvSpPr>
        <p:spPr>
          <a:xfrm>
            <a:off x="133265" y="5306591"/>
            <a:ext cx="2772567" cy="400110"/>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S6-8</a:t>
            </a:r>
            <a:endParaRPr lang="en-GB" sz="1000"/>
          </a:p>
        </p:txBody>
      </p:sp>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562736681"/>
              </p:ext>
            </p:extLst>
          </p:nvPr>
        </p:nvGraphicFramePr>
        <p:xfrm>
          <a:off x="2326311" y="1515624"/>
          <a:ext cx="4268481"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87E6C4A1-7720-A4FB-9BA7-7E7BDA2B01F4}"/>
              </a:ext>
              <a:ext uri="{C183D7F6-B498-43B3-948B-1728B52AA6E4}">
                <adec:decorative xmlns:adec="http://schemas.microsoft.com/office/drawing/2017/decorative" val="1"/>
              </a:ext>
            </a:extLst>
          </p:cNvPr>
          <p:cNvSpPr txBox="1"/>
          <p:nvPr/>
        </p:nvSpPr>
        <p:spPr>
          <a:xfrm>
            <a:off x="4017605" y="22683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(+4pp)</a:t>
            </a:r>
          </a:p>
        </p:txBody>
      </p:sp>
      <p:sp>
        <p:nvSpPr>
          <p:cNvPr id="12" name="TextBox 11">
            <a:extLst>
              <a:ext uri="{FF2B5EF4-FFF2-40B4-BE49-F238E27FC236}">
                <a16:creationId xmlns:a16="http://schemas.microsoft.com/office/drawing/2014/main" id="{6713987C-010D-ACEA-A7E3-27A19651A77E}"/>
              </a:ext>
              <a:ext uri="{C183D7F6-B498-43B3-948B-1728B52AA6E4}">
                <adec:decorative xmlns:adec="http://schemas.microsoft.com/office/drawing/2017/decorative" val="1"/>
              </a:ext>
            </a:extLst>
          </p:cNvPr>
          <p:cNvSpPr txBox="1"/>
          <p:nvPr/>
        </p:nvSpPr>
        <p:spPr>
          <a:xfrm>
            <a:off x="4017604" y="35935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(+/-0</a:t>
            </a:r>
            <a:r>
              <a:rPr lang="en-GB" sz="1100" dirty="0">
                <a:solidFill>
                  <a:schemeClr val="tx1">
                    <a:lumMod val="75000"/>
                    <a:lumOff val="25000"/>
                  </a:schemeClr>
                </a:solidFill>
              </a:rPr>
              <a:t>pp</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a:t>
            </a:r>
          </a:p>
        </p:txBody>
      </p:sp>
      <p:sp>
        <p:nvSpPr>
          <p:cNvPr id="15" name="TextBox 14">
            <a:extLst>
              <a:ext uri="{FF2B5EF4-FFF2-40B4-BE49-F238E27FC236}">
                <a16:creationId xmlns:a16="http://schemas.microsoft.com/office/drawing/2014/main" id="{830DD04F-C098-D3E8-F4E3-156CA958E5CC}"/>
              </a:ext>
              <a:ext uri="{C183D7F6-B498-43B3-948B-1728B52AA6E4}">
                <adec:decorative xmlns:adec="http://schemas.microsoft.com/office/drawing/2017/decorative" val="1"/>
              </a:ext>
            </a:extLst>
          </p:cNvPr>
          <p:cNvSpPr txBox="1"/>
          <p:nvPr/>
        </p:nvSpPr>
        <p:spPr>
          <a:xfrm>
            <a:off x="3984245" y="47245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a:t>
            </a:r>
            <a:r>
              <a:rPr lang="en-GB" sz="1100" dirty="0">
                <a:solidFill>
                  <a:schemeClr val="tx1">
                    <a:lumMod val="75000"/>
                    <a:lumOff val="25000"/>
                  </a:schemeClr>
                </a:solidFill>
              </a:rPr>
              <a:t>3pp</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a:t>
            </a:r>
          </a:p>
        </p:txBody>
      </p:sp>
      <p:sp>
        <p:nvSpPr>
          <p:cNvPr id="4" name="TextBox 3">
            <a:extLst>
              <a:ext uri="{FF2B5EF4-FFF2-40B4-BE49-F238E27FC236}">
                <a16:creationId xmlns:a16="http://schemas.microsoft.com/office/drawing/2014/main" id="{3CDC7FC4-6B35-5A93-0515-D91BFB71C58C}"/>
              </a:ext>
              <a:ext uri="{C183D7F6-B498-43B3-948B-1728B52AA6E4}">
                <adec:decorative xmlns:adec="http://schemas.microsoft.com/office/drawing/2017/decorative" val="1"/>
              </a:ext>
            </a:extLst>
          </p:cNvPr>
          <p:cNvSpPr txBox="1"/>
          <p:nvPr/>
        </p:nvSpPr>
        <p:spPr>
          <a:xfrm>
            <a:off x="4017604" y="540116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(-1pp)</a:t>
            </a:r>
          </a:p>
        </p:txBody>
      </p:sp>
      <p:sp>
        <p:nvSpPr>
          <p:cNvPr id="32" name="TextBox 31">
            <a:extLst>
              <a:ext uri="{FF2B5EF4-FFF2-40B4-BE49-F238E27FC236}">
                <a16:creationId xmlns:a16="http://schemas.microsoft.com/office/drawing/2014/main" id="{D43F96E2-CF73-409A-BEFA-10AFAE4816AE}"/>
              </a:ext>
            </a:extLst>
          </p:cNvPr>
          <p:cNvSpPr txBox="1"/>
          <p:nvPr/>
        </p:nvSpPr>
        <p:spPr>
          <a:xfrm>
            <a:off x="6816054" y="1012647"/>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5691572" y="176780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5691572" y="319590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5691572" y="451353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5691572" y="5254968"/>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graphicFrame>
        <p:nvGraphicFramePr>
          <p:cNvPr id="3" name="Chart 2" descr="Bar chart showing people's feelings of happiness. 24% reported very high levels of satisfaction in July.">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2656353285"/>
              </p:ext>
            </p:extLst>
          </p:nvPr>
        </p:nvGraphicFramePr>
        <p:xfrm>
          <a:off x="6303933" y="1523127"/>
          <a:ext cx="4199657" cy="479911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9AFF41F-6998-BD2D-8561-6F9590635897}"/>
              </a:ext>
              <a:ext uri="{C183D7F6-B498-43B3-948B-1728B52AA6E4}">
                <adec:decorative xmlns:adec="http://schemas.microsoft.com/office/drawing/2017/decorative" val="1"/>
              </a:ext>
            </a:extLst>
          </p:cNvPr>
          <p:cNvSpPr txBox="1"/>
          <p:nvPr/>
        </p:nvSpPr>
        <p:spPr>
          <a:xfrm>
            <a:off x="7971189" y="21906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(+3pp)</a:t>
            </a:r>
          </a:p>
        </p:txBody>
      </p:sp>
      <p:sp>
        <p:nvSpPr>
          <p:cNvPr id="14" name="TextBox 13">
            <a:extLst>
              <a:ext uri="{FF2B5EF4-FFF2-40B4-BE49-F238E27FC236}">
                <a16:creationId xmlns:a16="http://schemas.microsoft.com/office/drawing/2014/main" id="{8470A9F7-A6AD-1A52-CE98-409D64F255E8}"/>
              </a:ext>
              <a:ext uri="{C183D7F6-B498-43B3-948B-1728B52AA6E4}">
                <adec:decorative xmlns:adec="http://schemas.microsoft.com/office/drawing/2017/decorative" val="1"/>
              </a:ext>
            </a:extLst>
          </p:cNvPr>
          <p:cNvSpPr txBox="1"/>
          <p:nvPr/>
        </p:nvSpPr>
        <p:spPr>
          <a:xfrm>
            <a:off x="7984612" y="340428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a:t>
            </a:r>
            <a:r>
              <a:rPr lang="en-GB" sz="1100" dirty="0">
                <a:solidFill>
                  <a:schemeClr val="tx1">
                    <a:lumMod val="75000"/>
                    <a:lumOff val="25000"/>
                  </a:schemeClr>
                </a:solidFill>
              </a:rPr>
              <a:t>3pp</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a:t>
            </a:r>
          </a:p>
        </p:txBody>
      </p:sp>
      <p:sp>
        <p:nvSpPr>
          <p:cNvPr id="16" name="TextBox 15">
            <a:extLst>
              <a:ext uri="{FF2B5EF4-FFF2-40B4-BE49-F238E27FC236}">
                <a16:creationId xmlns:a16="http://schemas.microsoft.com/office/drawing/2014/main" id="{5EEA1EBF-976C-173C-672C-5FECD61FDAAC}"/>
              </a:ext>
              <a:ext uri="{C183D7F6-B498-43B3-948B-1728B52AA6E4}">
                <adec:decorative xmlns:adec="http://schemas.microsoft.com/office/drawing/2017/decorative" val="1"/>
              </a:ext>
            </a:extLst>
          </p:cNvPr>
          <p:cNvSpPr txBox="1"/>
          <p:nvPr/>
        </p:nvSpPr>
        <p:spPr>
          <a:xfrm>
            <a:off x="7927376" y="451353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(-1</a:t>
            </a:r>
            <a:r>
              <a:rPr lang="en-GB" sz="1100" dirty="0">
                <a:solidFill>
                  <a:schemeClr val="tx1">
                    <a:lumMod val="75000"/>
                    <a:lumOff val="25000"/>
                  </a:schemeClr>
                </a:solidFill>
              </a:rPr>
              <a:t>pp</a:t>
            </a:r>
            <a:r>
              <a:rPr kumimoji="0" lang="en-GB" sz="1100" b="0" i="0" u="none" strike="noStrike" kern="1200" cap="none" spc="0" normalizeH="0" baseline="0" noProof="0" dirty="0">
                <a:ln>
                  <a:noFill/>
                </a:ln>
                <a:solidFill>
                  <a:schemeClr val="tx1">
                    <a:lumMod val="75000"/>
                    <a:lumOff val="25000"/>
                  </a:schemeClr>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B8FFB2A3-CDB5-7166-7868-42EC74817AEA}"/>
              </a:ext>
              <a:ext uri="{C183D7F6-B498-43B3-948B-1728B52AA6E4}">
                <adec:decorative xmlns:adec="http://schemas.microsoft.com/office/drawing/2017/decorative" val="1"/>
              </a:ext>
            </a:extLst>
          </p:cNvPr>
          <p:cNvSpPr txBox="1"/>
          <p:nvPr/>
        </p:nvSpPr>
        <p:spPr>
          <a:xfrm>
            <a:off x="7991404" y="532963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8" name="Text Placeholder 30">
            <a:extLst>
              <a:ext uri="{FF2B5EF4-FFF2-40B4-BE49-F238E27FC236}">
                <a16:creationId xmlns:a16="http://schemas.microsoft.com/office/drawing/2014/main" id="{FBAB5877-38E5-F6A3-F1C1-F7072A863252}"/>
              </a:ext>
            </a:extLst>
          </p:cNvPr>
          <p:cNvSpPr txBox="1">
            <a:spLocks/>
          </p:cNvSpPr>
          <p:nvPr/>
        </p:nvSpPr>
        <p:spPr>
          <a:xfrm>
            <a:off x="9333820" y="2007366"/>
            <a:ext cx="2611259" cy="821817"/>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a:t>
            </a:r>
            <a:r>
              <a:rPr kumimoji="0" lang="en-GB" sz="1200" b="1" i="0" u="none" strike="noStrike" kern="1200" cap="none" spc="0" normalizeH="0" baseline="0" noProof="0">
                <a:ln>
                  <a:noFill/>
                </a:ln>
                <a:solidFill>
                  <a:srgbClr val="5C5B5A"/>
                </a:solidFill>
                <a:effectLst/>
                <a:uLnTx/>
                <a:uFillTx/>
                <a:latin typeface="Arial"/>
                <a:cs typeface="Arial"/>
              </a:rPr>
              <a:t>GM average (17%):</a:t>
            </a:r>
          </a:p>
        </p:txBody>
      </p:sp>
      <p:sp>
        <p:nvSpPr>
          <p:cNvPr id="9" name="Content Placeholder 32">
            <a:extLst>
              <a:ext uri="{FF2B5EF4-FFF2-40B4-BE49-F238E27FC236}">
                <a16:creationId xmlns:a16="http://schemas.microsoft.com/office/drawing/2014/main" id="{165A15BE-BE55-1029-590E-3C899B32F946}"/>
              </a:ext>
            </a:extLst>
          </p:cNvPr>
          <p:cNvSpPr txBox="1">
            <a:spLocks/>
          </p:cNvSpPr>
          <p:nvPr/>
        </p:nvSpPr>
        <p:spPr>
          <a:xfrm>
            <a:off x="9333821" y="2833069"/>
            <a:ext cx="2611259" cy="226016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(29%), including those with mental ill health (42%), a sensory disability (31%) or a  mobility disability (26%) or a </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high anxiety (27%)</a:t>
            </a:r>
          </a:p>
        </p:txBody>
      </p:sp>
      <p:sp>
        <p:nvSpPr>
          <p:cNvPr id="5" name="TextBox 4">
            <a:extLst>
              <a:ext uri="{FF2B5EF4-FFF2-40B4-BE49-F238E27FC236}">
                <a16:creationId xmlns:a16="http://schemas.microsoft.com/office/drawing/2014/main" id="{937BC886-677F-A94C-C8EB-7C85EC490E2D}"/>
              </a:ext>
            </a:extLst>
          </p:cNvPr>
          <p:cNvSpPr txBox="1"/>
          <p:nvPr/>
        </p:nvSpPr>
        <p:spPr>
          <a:xfrm>
            <a:off x="9172512" y="5102825"/>
            <a:ext cx="2772567" cy="400110"/>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S6-8</a:t>
            </a:r>
            <a:endParaRPr lang="en-GB" sz="1000"/>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Q10. Overall, to what extent do you feel that the things you do in your life are worthwhile, on a scale of 0 to 10, where 0 is “not at all” and 10 is “completely”? / Q11. Overall, how happy did you feel yesterday, on a scale of 0 to 10, where 0 is “not at all” and 10 is “completely”?   Thresholds are applied to responses to convert the 11-point scale into the categories shown. Unweighted base: Greater Manchester Residents Survey 8, 1612. Survey 6+7+8 = 4867 (all respondents)</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44347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583200"/>
            <a:ext cx="5495023" cy="1116000"/>
          </a:xfrm>
        </p:spPr>
        <p:txBody>
          <a:bodyPr>
            <a:normAutofit/>
          </a:bodyPr>
          <a:lstStyle/>
          <a:p>
            <a:r>
              <a:rPr lang="en-GB" sz="4400" b="1">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567412778"/>
              </p:ext>
            </p:extLst>
          </p:nvPr>
        </p:nvGraphicFramePr>
        <p:xfrm>
          <a:off x="586800" y="1344091"/>
          <a:ext cx="5767526" cy="4832352"/>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43970">
                  <a:extLst>
                    <a:ext uri="{9D8B030D-6E8A-4147-A177-3AD203B41FA5}">
                      <a16:colId xmlns:a16="http://schemas.microsoft.com/office/drawing/2014/main" val="1751834853"/>
                    </a:ext>
                  </a:extLst>
                </a:gridCol>
              </a:tblGrid>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3</a:t>
                      </a:r>
                      <a:endParaRPr lang="en-US" sz="2000" b="0" dirty="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68855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8</a:t>
                      </a:r>
                      <a:endParaRPr lang="en-US" sz="2000" b="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688552">
                <a:tc>
                  <a:txBody>
                    <a:bodyPr/>
                    <a:lstStyle/>
                    <a:p>
                      <a:r>
                        <a:rPr lang="en-IN" sz="2000" b="1">
                          <a:solidFill>
                            <a:schemeClr val="bg1"/>
                          </a:solidFill>
                          <a:latin typeface="Arial"/>
                          <a:cs typeface="Arial"/>
                        </a:rPr>
                        <a:t>Cost of living</a:t>
                      </a:r>
                    </a:p>
                    <a:p>
                      <a:r>
                        <a:rPr lang="en-IN" sz="2000" b="1">
                          <a:solidFill>
                            <a:schemeClr val="bg1"/>
                          </a:solidFill>
                          <a:latin typeface="Arial"/>
                          <a:cs typeface="Arial"/>
                        </a:rPr>
                        <a:t>(including food security)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25</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688552">
                <a:tc>
                  <a:txBody>
                    <a:bodyPr/>
                    <a:lstStyle/>
                    <a:p>
                      <a:r>
                        <a:rPr lang="en-IN" sz="2000" b="1">
                          <a:solidFill>
                            <a:schemeClr val="bg1"/>
                          </a:solidFill>
                          <a:latin typeface="Arial"/>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55</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811524"/>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70</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38948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panose="020B0604020202020204" pitchFamily="34" charset="0"/>
                          <a:ea typeface="+mn-ea"/>
                          <a:cs typeface="Arial" panose="020B0604020202020204" pitchFamily="34" charset="0"/>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87</a:t>
                      </a:r>
                      <a:endParaRPr lang="en-US" sz="2000" b="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panose="020B0604020202020204" pitchFamily="34" charset="0"/>
                          <a:ea typeface="+mn-ea"/>
                          <a:cs typeface="Arial" panose="020B0604020202020204" pitchFamily="34" charset="0"/>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bg1"/>
                          </a:solidFill>
                          <a:latin typeface="Arial"/>
                          <a:cs typeface="Arial"/>
                        </a:rPr>
                        <a:t>103</a:t>
                      </a:r>
                      <a:endParaRPr lang="en-US" sz="2000" b="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5321120"/>
                  </a:ext>
                </a:extLst>
              </a:tr>
            </a:tbl>
          </a:graphicData>
        </a:graphic>
      </p:graphicFrame>
    </p:spTree>
    <p:extLst>
      <p:ext uri="{BB962C8B-B14F-4D97-AF65-F5344CB8AC3E}">
        <p14:creationId xmlns:p14="http://schemas.microsoft.com/office/powerpoint/2010/main" val="852488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7">
            <a:extLst>
              <a:ext uri="{FF2B5EF4-FFF2-40B4-BE49-F238E27FC236}">
                <a16:creationId xmlns:a16="http://schemas.microsoft.com/office/drawing/2014/main" id="{A0E4C20E-E772-CF17-EE08-628105620717}"/>
              </a:ext>
            </a:extLst>
          </p:cNvPr>
          <p:cNvSpPr txBox="1">
            <a:spLocks noGrp="1"/>
          </p:cNvSpPr>
          <p:nvPr>
            <p:ph type="title" idx="4294967295"/>
          </p:nvPr>
        </p:nvSpPr>
        <p:spPr>
          <a:xfrm>
            <a:off x="391549" y="291442"/>
            <a:ext cx="10515600" cy="586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j-ea"/>
                <a:cs typeface="+mj-cs"/>
              </a:rPr>
              <a:t>When it comes to </a:t>
            </a:r>
            <a:r>
              <a:rPr kumimoji="0" lang="en-GB" sz="1800" b="1" i="0" u="none" strike="noStrike" kern="1200" cap="none" spc="0" normalizeH="0" baseline="0" noProof="0" dirty="0">
                <a:ln>
                  <a:noFill/>
                </a:ln>
                <a:solidFill>
                  <a:srgbClr val="009690"/>
                </a:solidFill>
                <a:effectLst/>
                <a:uLnTx/>
                <a:uFillTx/>
                <a:latin typeface="Arial"/>
                <a:ea typeface="+mj-ea"/>
                <a:cs typeface="+mj-cs"/>
              </a:rPr>
              <a:t>managing their own health</a:t>
            </a:r>
            <a:r>
              <a:rPr kumimoji="0" lang="en-GB" sz="1800" b="1" i="0" u="none" strike="noStrike" kern="1200" cap="none" spc="0" normalizeH="0" baseline="0" noProof="0" dirty="0">
                <a:ln>
                  <a:noFill/>
                </a:ln>
                <a:solidFill>
                  <a:srgbClr val="5C5B5A"/>
                </a:solidFill>
                <a:effectLst/>
                <a:uLnTx/>
                <a:uFillTx/>
                <a:latin typeface="Arial"/>
                <a:ea typeface="+mj-ea"/>
                <a:cs typeface="+mj-cs"/>
              </a:rPr>
              <a:t>, 9 in 10 (92%) respondents agree they are involved in decisions about themselves, while 4 in 5 agree that they can look after their health (83%)</a:t>
            </a:r>
          </a:p>
        </p:txBody>
      </p:sp>
      <p:sp>
        <p:nvSpPr>
          <p:cNvPr id="28" name="TextBox 27">
            <a:extLst>
              <a:ext uri="{FF2B5EF4-FFF2-40B4-BE49-F238E27FC236}">
                <a16:creationId xmlns:a16="http://schemas.microsoft.com/office/drawing/2014/main" id="{F7E04DF9-7B90-481B-9F77-251269D18B75}"/>
              </a:ext>
            </a:extLst>
          </p:cNvPr>
          <p:cNvSpPr txBox="1"/>
          <p:nvPr/>
        </p:nvSpPr>
        <p:spPr>
          <a:xfrm>
            <a:off x="376122" y="824090"/>
            <a:ext cx="11484730" cy="338554"/>
          </a:xfrm>
          <a:prstGeom prst="rect">
            <a:avLst/>
          </a:prstGeom>
          <a:noFill/>
        </p:spPr>
        <p:txBody>
          <a:bodyPr wrap="square" lIns="91440" tIns="45720" rIns="91440" bIns="45720" rtlCol="0" anchor="t">
            <a:spAutoFit/>
          </a:bodyPr>
          <a:lstStyle/>
          <a:p>
            <a:pPr algn="ctr"/>
            <a:r>
              <a:rPr lang="en-GB" sz="1600" b="1" dirty="0">
                <a:solidFill>
                  <a:srgbClr val="5C5B5A"/>
                </a:solidFill>
                <a:latin typeface="Arial"/>
              </a:rPr>
              <a:t>Personal Health Management </a:t>
            </a:r>
          </a:p>
        </p:txBody>
      </p:sp>
      <p:graphicFrame>
        <p:nvGraphicFramePr>
          <p:cNvPr id="10" name="Chart 9" descr="Stacked bar chart showing agreement with aspects of health management. 92% agree they are involved in decisions about themselves, 83% agree they can look after their health, 79% agree they know enough about their own health, 72% agree they can get the right help if they need it.">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4262779365"/>
              </p:ext>
            </p:extLst>
          </p:nvPr>
        </p:nvGraphicFramePr>
        <p:xfrm>
          <a:off x="847439" y="1370950"/>
          <a:ext cx="10220611" cy="51452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1810606" y="225627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1844403" y="372586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1822072" y="432959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19" name="TextBox 18">
            <a:extLst>
              <a:ext uri="{FF2B5EF4-FFF2-40B4-BE49-F238E27FC236}">
                <a16:creationId xmlns:a16="http://schemas.microsoft.com/office/drawing/2014/main" id="{1B1BC5B1-B983-3140-9ED2-6E7F4BF5F33A}"/>
              </a:ext>
              <a:ext uri="{C183D7F6-B498-43B3-948B-1728B52AA6E4}">
                <adec:decorative xmlns:adec="http://schemas.microsoft.com/office/drawing/2017/decorative" val="0"/>
              </a:ext>
            </a:extLst>
          </p:cNvPr>
          <p:cNvSpPr txBox="1"/>
          <p:nvPr/>
        </p:nvSpPr>
        <p:spPr>
          <a:xfrm>
            <a:off x="2781348" y="2674005"/>
            <a:ext cx="523139" cy="276999"/>
          </a:xfrm>
          <a:prstGeom prst="rect">
            <a:avLst/>
          </a:prstGeom>
          <a:noFill/>
        </p:spPr>
        <p:txBody>
          <a:bodyPr wrap="square" rtlCol="0">
            <a:spAutoFit/>
          </a:bodyPr>
          <a:lstStyle/>
          <a:p>
            <a:pPr algn="ctr"/>
            <a:r>
              <a:rPr lang="en-GB" sz="1200" b="1">
                <a:solidFill>
                  <a:srgbClr val="5C5B5A"/>
                </a:solidFill>
                <a:latin typeface="Arial"/>
              </a:rPr>
              <a:t>92%</a:t>
            </a:r>
          </a:p>
        </p:txBody>
      </p:sp>
      <p:sp>
        <p:nvSpPr>
          <p:cNvPr id="36" name="TextBox 35">
            <a:extLst>
              <a:ext uri="{FF2B5EF4-FFF2-40B4-BE49-F238E27FC236}">
                <a16:creationId xmlns:a16="http://schemas.microsoft.com/office/drawing/2014/main" id="{775D4776-0B44-5F71-AEE7-053A6BC3C78E}"/>
              </a:ext>
            </a:extLst>
          </p:cNvPr>
          <p:cNvSpPr txBox="1"/>
          <p:nvPr/>
        </p:nvSpPr>
        <p:spPr>
          <a:xfrm>
            <a:off x="2748537" y="2924914"/>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83% of disabled respondents</a:t>
            </a:r>
          </a:p>
        </p:txBody>
      </p:sp>
      <p:sp>
        <p:nvSpPr>
          <p:cNvPr id="13" name="TextBox 12">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4385187" y="202066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4" name="TextBox 13">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4362044" y="335306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5" name="TextBox 14">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4367107" y="41452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27" name="TextBox 26">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4661072" y="42819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TextBox 1">
            <a:extLst>
              <a:ext uri="{FF2B5EF4-FFF2-40B4-BE49-F238E27FC236}">
                <a16:creationId xmlns:a16="http://schemas.microsoft.com/office/drawing/2014/main" id="{1C4E1328-CF6F-0F91-A781-9C44634F61AC}"/>
              </a:ext>
            </a:extLst>
          </p:cNvPr>
          <p:cNvSpPr txBox="1"/>
          <p:nvPr/>
        </p:nvSpPr>
        <p:spPr>
          <a:xfrm>
            <a:off x="5322515" y="2522188"/>
            <a:ext cx="536608" cy="276999"/>
          </a:xfrm>
          <a:prstGeom prst="rect">
            <a:avLst/>
          </a:prstGeom>
          <a:noFill/>
        </p:spPr>
        <p:txBody>
          <a:bodyPr wrap="square" rtlCol="0">
            <a:spAutoFit/>
          </a:bodyPr>
          <a:lstStyle/>
          <a:p>
            <a:pPr algn="ctr"/>
            <a:r>
              <a:rPr lang="en-GB" sz="1200" b="1">
                <a:solidFill>
                  <a:srgbClr val="5C5B5A"/>
                </a:solidFill>
                <a:latin typeface="Arial"/>
              </a:rPr>
              <a:t>83%</a:t>
            </a:r>
          </a:p>
        </p:txBody>
      </p:sp>
      <p:sp>
        <p:nvSpPr>
          <p:cNvPr id="37" name="TextBox 36">
            <a:extLst>
              <a:ext uri="{FF2B5EF4-FFF2-40B4-BE49-F238E27FC236}">
                <a16:creationId xmlns:a16="http://schemas.microsoft.com/office/drawing/2014/main" id="{A8DC7FA7-79A5-8374-43CD-90EB589E8CD8}"/>
              </a:ext>
            </a:extLst>
          </p:cNvPr>
          <p:cNvSpPr txBox="1"/>
          <p:nvPr/>
        </p:nvSpPr>
        <p:spPr>
          <a:xfrm>
            <a:off x="5322515" y="2924914"/>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61% of disabled respondents</a:t>
            </a:r>
          </a:p>
        </p:txBody>
      </p:sp>
      <p:sp>
        <p:nvSpPr>
          <p:cNvPr id="20" name="TextBox 19">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6926635" y="193408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1" name="TextBox 20">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6905768" y="317893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22" name="TextBox 21">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6942437" y="41222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9" name="TextBox 28">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7222321" y="426853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8D4B2C73-3841-B9B7-720E-D75DAF6CA9C9}"/>
              </a:ext>
            </a:extLst>
          </p:cNvPr>
          <p:cNvSpPr txBox="1"/>
          <p:nvPr/>
        </p:nvSpPr>
        <p:spPr>
          <a:xfrm>
            <a:off x="7939606" y="2512909"/>
            <a:ext cx="536608" cy="276999"/>
          </a:xfrm>
          <a:prstGeom prst="rect">
            <a:avLst/>
          </a:prstGeom>
          <a:noFill/>
        </p:spPr>
        <p:txBody>
          <a:bodyPr wrap="square" rtlCol="0">
            <a:spAutoFit/>
          </a:bodyPr>
          <a:lstStyle/>
          <a:p>
            <a:pPr algn="ctr"/>
            <a:r>
              <a:rPr lang="en-GB" sz="1200" b="1">
                <a:solidFill>
                  <a:srgbClr val="5C5B5A"/>
                </a:solidFill>
                <a:latin typeface="Arial"/>
              </a:rPr>
              <a:t>79%</a:t>
            </a:r>
          </a:p>
        </p:txBody>
      </p:sp>
      <p:sp>
        <p:nvSpPr>
          <p:cNvPr id="38" name="TextBox 37">
            <a:extLst>
              <a:ext uri="{FF2B5EF4-FFF2-40B4-BE49-F238E27FC236}">
                <a16:creationId xmlns:a16="http://schemas.microsoft.com/office/drawing/2014/main" id="{705A7E43-518B-8303-23C2-263ADC459A76}"/>
              </a:ext>
            </a:extLst>
          </p:cNvPr>
          <p:cNvSpPr txBox="1"/>
          <p:nvPr/>
        </p:nvSpPr>
        <p:spPr>
          <a:xfrm>
            <a:off x="7939606" y="2924914"/>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71% of disabled respondents </a:t>
            </a:r>
          </a:p>
        </p:txBody>
      </p:sp>
      <p:sp>
        <p:nvSpPr>
          <p:cNvPr id="23" name="TextBox 22">
            <a:extLst>
              <a:ext uri="{FF2B5EF4-FFF2-40B4-BE49-F238E27FC236}">
                <a16:creationId xmlns:a16="http://schemas.microsoft.com/office/drawing/2014/main" id="{F1EE14DE-8285-284E-5B5B-BD35B37143B1}"/>
              </a:ext>
              <a:ext uri="{C183D7F6-B498-43B3-948B-1728B52AA6E4}">
                <adec:decorative xmlns:adec="http://schemas.microsoft.com/office/drawing/2017/decorative" val="1"/>
              </a:ext>
            </a:extLst>
          </p:cNvPr>
          <p:cNvSpPr txBox="1"/>
          <p:nvPr/>
        </p:nvSpPr>
        <p:spPr>
          <a:xfrm>
            <a:off x="9470072" y="191245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4" name="TextBox 23">
            <a:extLst>
              <a:ext uri="{FF2B5EF4-FFF2-40B4-BE49-F238E27FC236}">
                <a16:creationId xmlns:a16="http://schemas.microsoft.com/office/drawing/2014/main" id="{007BBE88-F2EB-8900-D798-FE28099C244F}"/>
              </a:ext>
              <a:ext uri="{C183D7F6-B498-43B3-948B-1728B52AA6E4}">
                <adec:decorative xmlns:adec="http://schemas.microsoft.com/office/drawing/2017/decorative" val="1"/>
              </a:ext>
            </a:extLst>
          </p:cNvPr>
          <p:cNvSpPr txBox="1"/>
          <p:nvPr/>
        </p:nvSpPr>
        <p:spPr>
          <a:xfrm>
            <a:off x="9463357" y="306799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6" name="TextBox 25">
            <a:extLst>
              <a:ext uri="{FF2B5EF4-FFF2-40B4-BE49-F238E27FC236}">
                <a16:creationId xmlns:a16="http://schemas.microsoft.com/office/drawing/2014/main" id="{771902B5-A0A6-233A-4DB1-8AF425D599DA}"/>
              </a:ext>
              <a:ext uri="{C183D7F6-B498-43B3-948B-1728B52AA6E4}">
                <adec:decorative xmlns:adec="http://schemas.microsoft.com/office/drawing/2017/decorative" val="1"/>
              </a:ext>
            </a:extLst>
          </p:cNvPr>
          <p:cNvSpPr txBox="1"/>
          <p:nvPr/>
        </p:nvSpPr>
        <p:spPr>
          <a:xfrm>
            <a:off x="9442560" y="394355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30" name="TextBox 29">
            <a:extLst>
              <a:ext uri="{FF2B5EF4-FFF2-40B4-BE49-F238E27FC236}">
                <a16:creationId xmlns:a16="http://schemas.microsoft.com/office/drawing/2014/main" id="{8E6EFD79-F614-1EE2-D9B1-95B90BDD5FE9}"/>
              </a:ext>
              <a:ext uri="{C183D7F6-B498-43B3-948B-1728B52AA6E4}">
                <adec:decorative xmlns:adec="http://schemas.microsoft.com/office/drawing/2017/decorative" val="1"/>
              </a:ext>
            </a:extLst>
          </p:cNvPr>
          <p:cNvSpPr txBox="1"/>
          <p:nvPr/>
        </p:nvSpPr>
        <p:spPr>
          <a:xfrm>
            <a:off x="9442560" y="433684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90990FBB-80CF-29DE-5263-BFFB1904EF6A}"/>
              </a:ext>
            </a:extLst>
          </p:cNvPr>
          <p:cNvSpPr txBox="1"/>
          <p:nvPr/>
        </p:nvSpPr>
        <p:spPr>
          <a:xfrm>
            <a:off x="10457824" y="2456676"/>
            <a:ext cx="520367" cy="276999"/>
          </a:xfrm>
          <a:prstGeom prst="rect">
            <a:avLst/>
          </a:prstGeom>
          <a:noFill/>
        </p:spPr>
        <p:txBody>
          <a:bodyPr wrap="square" rtlCol="0">
            <a:spAutoFit/>
          </a:bodyPr>
          <a:lstStyle/>
          <a:p>
            <a:pPr algn="ctr"/>
            <a:r>
              <a:rPr lang="en-GB" sz="1200" b="1">
                <a:solidFill>
                  <a:srgbClr val="5C5B5A"/>
                </a:solidFill>
                <a:latin typeface="Arial"/>
              </a:rPr>
              <a:t>72%</a:t>
            </a:r>
          </a:p>
        </p:txBody>
      </p:sp>
      <p:sp>
        <p:nvSpPr>
          <p:cNvPr id="39" name="TextBox 38">
            <a:extLst>
              <a:ext uri="{FF2B5EF4-FFF2-40B4-BE49-F238E27FC236}">
                <a16:creationId xmlns:a16="http://schemas.microsoft.com/office/drawing/2014/main" id="{0B1752D1-CAF4-8603-E7C5-A5F70F6CA498}"/>
              </a:ext>
            </a:extLst>
          </p:cNvPr>
          <p:cNvSpPr txBox="1"/>
          <p:nvPr/>
        </p:nvSpPr>
        <p:spPr>
          <a:xfrm>
            <a:off x="10486435" y="2924914"/>
            <a:ext cx="1082526" cy="830997"/>
          </a:xfrm>
          <a:prstGeom prst="rect">
            <a:avLst/>
          </a:prstGeom>
          <a:noFill/>
          <a:ln>
            <a:solidFill>
              <a:srgbClr val="5C5B5A"/>
            </a:solidFill>
          </a:ln>
        </p:spPr>
        <p:txBody>
          <a:bodyPr wrap="square" rtlCol="0">
            <a:spAutoFit/>
          </a:bodyPr>
          <a:lstStyle/>
          <a:p>
            <a:pPr algn="ctr"/>
            <a:r>
              <a:rPr lang="en-GB" sz="1200" dirty="0">
                <a:solidFill>
                  <a:srgbClr val="5C5B5A"/>
                </a:solidFill>
                <a:latin typeface="Arial"/>
              </a:rPr>
              <a:t>Compares to 56% of disabled respondents</a:t>
            </a:r>
          </a:p>
        </p:txBody>
      </p:sp>
      <p:sp>
        <p:nvSpPr>
          <p:cNvPr id="41" name="Content Placeholder 32">
            <a:extLst>
              <a:ext uri="{FF2B5EF4-FFF2-40B4-BE49-F238E27FC236}">
                <a16:creationId xmlns:a16="http://schemas.microsoft.com/office/drawing/2014/main" id="{6C72B604-39E5-A322-BB07-C892C8912155}"/>
              </a:ext>
            </a:extLst>
          </p:cNvPr>
          <p:cNvSpPr txBox="1">
            <a:spLocks/>
          </p:cNvSpPr>
          <p:nvPr/>
        </p:nvSpPr>
        <p:spPr>
          <a:xfrm>
            <a:off x="3289800" y="5473507"/>
            <a:ext cx="5355818" cy="73175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Those with a disability and those not in work due to ill health/disability report lesser confidence in managing their own health, across the four dimensions explored </a:t>
            </a:r>
            <a:endParaRPr lang="en-GB" sz="1400">
              <a:solidFill>
                <a:srgbClr val="5C5B5A"/>
              </a:solidFill>
              <a:latin typeface="Arial" panose="020B0604020202020204" pitchFamily="34" charset="0"/>
              <a:cs typeface="Arial" panose="020B0604020202020204" pitchFamily="34" charset="0"/>
            </a:endParaRP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165068" y="1389749"/>
            <a:ext cx="212080" cy="255380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7688811" y="1432044"/>
            <a:ext cx="289809" cy="24500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10253487" y="1383036"/>
            <a:ext cx="250635" cy="225974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2614313" y="1405040"/>
            <a:ext cx="198244" cy="281981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1"/>
              </a:ext>
            </a:extLst>
          </p:cNvPr>
          <p:cNvSpPr txBox="1"/>
          <p:nvPr/>
        </p:nvSpPr>
        <p:spPr>
          <a:xfrm>
            <a:off x="8942875" y="6028519"/>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(S7)</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solidFill>
                <a:latin typeface="Arial"/>
                <a:cs typeface="Arial"/>
              </a:rPr>
              <a:t>Unweighted base: All respondents Survey 8, 1612 (All responses)</a:t>
            </a:r>
            <a:r>
              <a:rPr lang="en-GB" sz="1000">
                <a:ea typeface="+mn-lt"/>
                <a:cs typeface="+mn-lt"/>
              </a:rPr>
              <a:t>Having confidence in managing your own health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23748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051560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a:ln>
                  <a:noFill/>
                </a:ln>
                <a:solidFill>
                  <a:srgbClr val="5C5B5A"/>
                </a:solidFill>
                <a:effectLst/>
                <a:uLnTx/>
                <a:uFillTx/>
                <a:latin typeface="Arial"/>
                <a:ea typeface="+mn-ea"/>
                <a:cs typeface="Arial"/>
              </a:rPr>
              <a:t>Analysing our ‘managing your health’ questions using an established methodology from academia provides an overall </a:t>
            </a:r>
            <a:r>
              <a:rPr kumimoji="0" lang="en-GB" sz="1800" b="1" i="0" u="none" strike="noStrike" kern="1200" cap="none" spc="0" normalizeH="0" baseline="0" noProof="0">
                <a:ln>
                  <a:noFill/>
                </a:ln>
                <a:solidFill>
                  <a:srgbClr val="009690"/>
                </a:solidFill>
                <a:effectLst/>
                <a:uLnTx/>
                <a:uFillTx/>
                <a:latin typeface="Arial"/>
                <a:ea typeface="+mn-ea"/>
                <a:cs typeface="Arial"/>
              </a:rPr>
              <a:t>Health Confidence Score</a:t>
            </a:r>
            <a:r>
              <a:rPr kumimoji="0" lang="en-GB" sz="1800" b="1" i="0" u="none" strike="noStrike" kern="1200" cap="none" spc="0" normalizeH="0" baseline="0" noProof="0">
                <a:ln>
                  <a:noFill/>
                </a:ln>
                <a:solidFill>
                  <a:srgbClr val="5C5B5A"/>
                </a:solidFill>
                <a:effectLst/>
                <a:uLnTx/>
                <a:uFillTx/>
                <a:latin typeface="Arial"/>
                <a:ea typeface="+mn-ea"/>
                <a:cs typeface="Arial"/>
              </a:rPr>
              <a:t>. This summary measure can inform health-related discussions within Greater Manchester. This is the second time these questions have been asked, allowing us to start tracking changes in health confidence over time</a:t>
            </a:r>
          </a:p>
        </p:txBody>
      </p:sp>
      <p:sp>
        <p:nvSpPr>
          <p:cNvPr id="14" name="TextBox 13">
            <a:extLst>
              <a:ext uri="{FF2B5EF4-FFF2-40B4-BE49-F238E27FC236}">
                <a16:creationId xmlns:a16="http://schemas.microsoft.com/office/drawing/2014/main" id="{9C26E3C3-1AB3-8406-A301-52880B815670}"/>
              </a:ext>
            </a:extLst>
          </p:cNvPr>
          <p:cNvSpPr txBox="1"/>
          <p:nvPr/>
        </p:nvSpPr>
        <p:spPr>
          <a:xfrm>
            <a:off x="740233" y="1883707"/>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65.4</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9690"/>
                </a:solidFill>
                <a:latin typeface="Arial"/>
              </a:rPr>
              <a:t>+1.4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9690"/>
                </a:solidFill>
                <a:latin typeface="Arial"/>
              </a:rPr>
              <a:t>(since May)</a:t>
            </a:r>
            <a:endParaRPr lang="en-GB" sz="1600"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get the right help if I need it’</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2450205" y="1883707"/>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68.4</a:t>
            </a:r>
            <a:endParaRPr lang="en-GB" sz="1600" b="1" dirty="0">
              <a:solidFill>
                <a:srgbClr val="009690"/>
              </a:solidFill>
              <a:latin typeface="Arial"/>
            </a:endParaRPr>
          </a:p>
          <a:p>
            <a:pPr algn="ctr">
              <a:defRPr/>
            </a:pPr>
            <a:r>
              <a:rPr lang="en-GB" sz="1200" dirty="0">
                <a:solidFill>
                  <a:srgbClr val="009690"/>
                </a:solidFill>
                <a:latin typeface="Arial"/>
              </a:rPr>
              <a:t>+1.6</a:t>
            </a:r>
          </a:p>
          <a:p>
            <a:pPr algn="ctr">
              <a:defRPr/>
            </a:pPr>
            <a:r>
              <a:rPr lang="en-GB" sz="1200" dirty="0">
                <a:solidFill>
                  <a:srgbClr val="009690"/>
                </a:solidFill>
                <a:latin typeface="Arial"/>
              </a:rPr>
              <a:t>(since 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know enough about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4071453" y="1883707"/>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71.6</a:t>
            </a:r>
            <a:endParaRPr lang="en-GB" sz="1600" b="1" dirty="0">
              <a:solidFill>
                <a:srgbClr val="009690"/>
              </a:solidFill>
              <a:latin typeface="Arial"/>
            </a:endParaRPr>
          </a:p>
          <a:p>
            <a:pPr algn="ctr">
              <a:defRPr/>
            </a:pPr>
            <a:r>
              <a:rPr lang="en-GB" sz="1200" dirty="0">
                <a:solidFill>
                  <a:srgbClr val="009690"/>
                </a:solidFill>
                <a:latin typeface="Arial"/>
              </a:rPr>
              <a:t>+1.2</a:t>
            </a:r>
          </a:p>
          <a:p>
            <a:pPr algn="ctr">
              <a:defRPr/>
            </a:pPr>
            <a:r>
              <a:rPr lang="en-GB" sz="1200" dirty="0">
                <a:solidFill>
                  <a:srgbClr val="009690"/>
                </a:solidFill>
                <a:latin typeface="Arial"/>
              </a:rPr>
              <a:t>(since 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look after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6110165" y="1883707"/>
            <a:ext cx="154312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80.6</a:t>
            </a:r>
            <a:endParaRPr lang="en-GB" sz="1600" b="1" dirty="0">
              <a:solidFill>
                <a:srgbClr val="009690"/>
              </a:solidFill>
              <a:latin typeface="Arial"/>
            </a:endParaRPr>
          </a:p>
          <a:p>
            <a:pPr algn="ctr">
              <a:defRPr/>
            </a:pPr>
            <a:r>
              <a:rPr lang="en-GB" sz="1200" dirty="0">
                <a:solidFill>
                  <a:srgbClr val="009690"/>
                </a:solidFill>
                <a:latin typeface="Arial"/>
              </a:rPr>
              <a:t>+1.2</a:t>
            </a:r>
          </a:p>
          <a:p>
            <a:pPr algn="ctr">
              <a:defRPr/>
            </a:pPr>
            <a:r>
              <a:rPr lang="en-GB" sz="1200" dirty="0">
                <a:solidFill>
                  <a:srgbClr val="009690"/>
                </a:solidFill>
                <a:latin typeface="Arial"/>
              </a:rPr>
              <a:t>(since May)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am involved in decisions about me’</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608057" y="3853182"/>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+1.4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higher than in May 2023</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7487895" y="3806364"/>
            <a:ext cx="4066052" cy="892630"/>
          </a:xfrm>
          <a:prstGeom prst="rect">
            <a:avLst/>
          </a:prstGeom>
          <a:solidFill>
            <a:schemeClr val="bg1"/>
          </a:solidFill>
          <a:ln>
            <a:no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panose="020B0604020202020204" pitchFamily="34" charset="0"/>
                <a:cs typeface="Arial" panose="020B0604020202020204" pitchFamily="34" charset="0"/>
              </a:rPr>
              <a:t>Responses to each ‘managing your health’ statement are assigned the following values out of 100. Combining these produces the mean overall score.</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2" name="Table 3">
            <a:extLst>
              <a:ext uri="{FF2B5EF4-FFF2-40B4-BE49-F238E27FC236}">
                <a16:creationId xmlns:a16="http://schemas.microsoft.com/office/drawing/2014/main" id="{D07CD453-72DB-CBE0-456B-AB1775052099}"/>
              </a:ext>
            </a:extLst>
          </p:cNvPr>
          <p:cNvGraphicFramePr>
            <a:graphicFrameLocks noGrp="1"/>
          </p:cNvGraphicFramePr>
          <p:nvPr>
            <p:extLst>
              <p:ext uri="{D42A27DB-BD31-4B8C-83A1-F6EECF244321}">
                <p14:modId xmlns:p14="http://schemas.microsoft.com/office/powerpoint/2010/main" val="1645582546"/>
              </p:ext>
            </p:extLst>
          </p:nvPr>
        </p:nvGraphicFramePr>
        <p:xfrm>
          <a:off x="7487895" y="4711871"/>
          <a:ext cx="4045110" cy="1524000"/>
        </p:xfrm>
        <a:graphic>
          <a:graphicData uri="http://schemas.openxmlformats.org/drawingml/2006/table">
            <a:tbl>
              <a:tblPr firstRow="1" bandRow="1">
                <a:tableStyleId>{073A0DAA-6AF3-43AB-8588-CEC1D06C72B9}</a:tableStyleId>
              </a:tblPr>
              <a:tblGrid>
                <a:gridCol w="2541503">
                  <a:extLst>
                    <a:ext uri="{9D8B030D-6E8A-4147-A177-3AD203B41FA5}">
                      <a16:colId xmlns:a16="http://schemas.microsoft.com/office/drawing/2014/main" val="588151101"/>
                    </a:ext>
                  </a:extLst>
                </a:gridCol>
                <a:gridCol w="1503607">
                  <a:extLst>
                    <a:ext uri="{9D8B030D-6E8A-4147-A177-3AD203B41FA5}">
                      <a16:colId xmlns:a16="http://schemas.microsoft.com/office/drawing/2014/main" val="311082748"/>
                    </a:ext>
                  </a:extLst>
                </a:gridCol>
              </a:tblGrid>
              <a:tr h="300510">
                <a:tc>
                  <a:txBody>
                    <a:bodyPr/>
                    <a:lstStyle/>
                    <a:p>
                      <a:pPr algn="ctr"/>
                      <a:r>
                        <a:rPr lang="en-GB" sz="1400">
                          <a:latin typeface="Arial" panose="020B0604020202020204" pitchFamily="34" charset="0"/>
                          <a:cs typeface="Arial" panose="020B0604020202020204" pitchFamily="34" charset="0"/>
                        </a:rPr>
                        <a:t>Responses</a:t>
                      </a:r>
                    </a:p>
                  </a:txBody>
                  <a:tcPr anchor="ctr"/>
                </a:tc>
                <a:tc>
                  <a:txBody>
                    <a:bodyPr/>
                    <a:lstStyle/>
                    <a:p>
                      <a:pPr algn="ctr"/>
                      <a:r>
                        <a:rPr lang="en-GB" sz="1400">
                          <a:latin typeface="Arial" panose="020B0604020202020204" pitchFamily="34" charset="0"/>
                          <a:cs typeface="Arial" panose="020B0604020202020204" pitchFamily="34" charset="0"/>
                        </a:rPr>
                        <a:t>Values</a:t>
                      </a:r>
                    </a:p>
                  </a:txBody>
                  <a:tcPr anchor="ctr"/>
                </a:tc>
                <a:extLst>
                  <a:ext uri="{0D108BD9-81ED-4DB2-BD59-A6C34878D82A}">
                    <a16:rowId xmlns:a16="http://schemas.microsoft.com/office/drawing/2014/main" val="1566061410"/>
                  </a:ext>
                </a:extLst>
              </a:tr>
              <a:tr h="300510">
                <a:tc>
                  <a:txBody>
                    <a:bodyPr/>
                    <a:lstStyle/>
                    <a:p>
                      <a:pPr algn="ctr"/>
                      <a:r>
                        <a:rPr lang="en-GB" sz="1400">
                          <a:latin typeface="Arial" panose="020B0604020202020204" pitchFamily="34" charset="0"/>
                          <a:cs typeface="Arial" panose="020B0604020202020204" pitchFamily="34" charset="0"/>
                        </a:rPr>
                        <a:t>Strongly agree</a:t>
                      </a:r>
                    </a:p>
                  </a:txBody>
                  <a:tcPr anchor="ctr"/>
                </a:tc>
                <a:tc>
                  <a:txBody>
                    <a:bodyPr/>
                    <a:lstStyle/>
                    <a:p>
                      <a:pPr algn="ctr"/>
                      <a:r>
                        <a:rPr lang="en-GB" sz="1400">
                          <a:latin typeface="Arial" panose="020B0604020202020204" pitchFamily="34" charset="0"/>
                          <a:cs typeface="Arial" panose="020B0604020202020204" pitchFamily="34" charset="0"/>
                        </a:rPr>
                        <a:t>99.9</a:t>
                      </a:r>
                    </a:p>
                  </a:txBody>
                  <a:tcPr anchor="ctr"/>
                </a:tc>
                <a:extLst>
                  <a:ext uri="{0D108BD9-81ED-4DB2-BD59-A6C34878D82A}">
                    <a16:rowId xmlns:a16="http://schemas.microsoft.com/office/drawing/2014/main" val="2623962131"/>
                  </a:ext>
                </a:extLst>
              </a:tr>
              <a:tr h="300510">
                <a:tc>
                  <a:txBody>
                    <a:bodyPr/>
                    <a:lstStyle/>
                    <a:p>
                      <a:pPr algn="ctr"/>
                      <a:r>
                        <a:rPr lang="en-GB" sz="1400">
                          <a:latin typeface="Arial" panose="020B0604020202020204" pitchFamily="34" charset="0"/>
                          <a:cs typeface="Arial" panose="020B0604020202020204" pitchFamily="34" charset="0"/>
                        </a:rPr>
                        <a:t>Agree</a:t>
                      </a:r>
                    </a:p>
                  </a:txBody>
                  <a:tcPr anchor="ctr"/>
                </a:tc>
                <a:tc>
                  <a:txBody>
                    <a:bodyPr/>
                    <a:lstStyle/>
                    <a:p>
                      <a:pPr algn="ctr"/>
                      <a:r>
                        <a:rPr lang="en-GB" sz="1400">
                          <a:latin typeface="Arial" panose="020B0604020202020204" pitchFamily="34" charset="0"/>
                          <a:cs typeface="Arial" panose="020B0604020202020204" pitchFamily="34" charset="0"/>
                        </a:rPr>
                        <a:t>66.6</a:t>
                      </a:r>
                    </a:p>
                  </a:txBody>
                  <a:tcPr anchor="ctr"/>
                </a:tc>
                <a:extLst>
                  <a:ext uri="{0D108BD9-81ED-4DB2-BD59-A6C34878D82A}">
                    <a16:rowId xmlns:a16="http://schemas.microsoft.com/office/drawing/2014/main" val="97851260"/>
                  </a:ext>
                </a:extLst>
              </a:tr>
              <a:tr h="300510">
                <a:tc>
                  <a:txBody>
                    <a:bodyPr/>
                    <a:lstStyle/>
                    <a:p>
                      <a:pPr algn="ctr"/>
                      <a:r>
                        <a:rPr lang="en-GB" sz="1400">
                          <a:latin typeface="Arial" panose="020B0604020202020204" pitchFamily="34" charset="0"/>
                          <a:cs typeface="Arial" panose="020B0604020202020204" pitchFamily="34" charset="0"/>
                        </a:rPr>
                        <a:t>Neither agree nor disagree</a:t>
                      </a:r>
                    </a:p>
                  </a:txBody>
                  <a:tcPr anchor="ctr"/>
                </a:tc>
                <a:tc>
                  <a:txBody>
                    <a:bodyPr/>
                    <a:lstStyle/>
                    <a:p>
                      <a:pPr algn="ctr"/>
                      <a:r>
                        <a:rPr lang="en-GB" sz="1400">
                          <a:latin typeface="Arial" panose="020B0604020202020204" pitchFamily="34" charset="0"/>
                          <a:cs typeface="Arial" panose="020B0604020202020204" pitchFamily="34" charset="0"/>
                        </a:rPr>
                        <a:t>33.3</a:t>
                      </a:r>
                    </a:p>
                  </a:txBody>
                  <a:tcPr anchor="ctr"/>
                </a:tc>
                <a:extLst>
                  <a:ext uri="{0D108BD9-81ED-4DB2-BD59-A6C34878D82A}">
                    <a16:rowId xmlns:a16="http://schemas.microsoft.com/office/drawing/2014/main" val="3233901213"/>
                  </a:ext>
                </a:extLst>
              </a:tr>
              <a:tr h="300510">
                <a:tc>
                  <a:txBody>
                    <a:bodyPr/>
                    <a:lstStyle/>
                    <a:p>
                      <a:pPr algn="ctr"/>
                      <a:r>
                        <a:rPr lang="en-GB" sz="1400">
                          <a:latin typeface="Arial" panose="020B0604020202020204" pitchFamily="34" charset="0"/>
                          <a:cs typeface="Arial" panose="020B0604020202020204" pitchFamily="34" charset="0"/>
                        </a:rPr>
                        <a:t>Disagree</a:t>
                      </a:r>
                    </a:p>
                  </a:txBody>
                  <a:tcPr anchor="ctr"/>
                </a:tc>
                <a:tc>
                  <a:txBody>
                    <a:bodyPr/>
                    <a:lstStyle/>
                    <a:p>
                      <a:pPr algn="ctr"/>
                      <a:r>
                        <a:rPr lang="en-GB" sz="1400" dirty="0">
                          <a:latin typeface="Arial" panose="020B0604020202020204" pitchFamily="34" charset="0"/>
                          <a:cs typeface="Arial" panose="020B0604020202020204" pitchFamily="34" charset="0"/>
                        </a:rPr>
                        <a:t>0</a:t>
                      </a:r>
                    </a:p>
                  </a:txBody>
                  <a:tcPr anchor="ctr"/>
                </a:tc>
                <a:extLst>
                  <a:ext uri="{0D108BD9-81ED-4DB2-BD59-A6C34878D82A}">
                    <a16:rowId xmlns:a16="http://schemas.microsoft.com/office/drawing/2014/main" val="1888217459"/>
                  </a:ext>
                </a:extLst>
              </a:tr>
            </a:tbl>
          </a:graphicData>
        </a:graphic>
      </p:graphicFrame>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rot="16200000" flipH="1">
            <a:off x="2537254" y="2242775"/>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id="{7BF03143-372E-484A-9904-085CCBE2D7E6}"/>
              </a:ext>
              <a:ext uri="{C183D7F6-B498-43B3-948B-1728B52AA6E4}">
                <adec:decorative xmlns:adec="http://schemas.microsoft.com/office/drawing/2017/decorative" val="1"/>
              </a:ext>
            </a:extLst>
          </p:cNvPr>
          <p:cNvCxnSpPr>
            <a:cxnSpLocks/>
          </p:cNvCxnSpPr>
          <p:nvPr/>
        </p:nvCxnSpPr>
        <p:spPr>
          <a:xfrm rot="16200000" flipH="1">
            <a:off x="3347878" y="3053399"/>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22887BCF-7D26-458B-A0AD-80EB7074A7C4}"/>
              </a:ext>
              <a:ext uri="{C183D7F6-B498-43B3-948B-1728B52AA6E4}">
                <adec:decorative xmlns:adec="http://schemas.microsoft.com/office/drawing/2017/decorative" val="1"/>
              </a:ext>
            </a:extLst>
          </p:cNvPr>
          <p:cNvCxnSpPr>
            <a:cxnSpLocks/>
          </p:cNvCxnSpPr>
          <p:nvPr/>
        </p:nvCxnSpPr>
        <p:spPr>
          <a:xfrm rot="5400000">
            <a:off x="4262868" y="3102824"/>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33639300-B70E-42D7-B053-64582B6F08C6}"/>
              </a:ext>
              <a:ext uri="{C183D7F6-B498-43B3-948B-1728B52AA6E4}">
                <adec:decorative xmlns:adec="http://schemas.microsoft.com/office/drawing/2017/decorative" val="1"/>
              </a:ext>
            </a:extLst>
          </p:cNvPr>
          <p:cNvCxnSpPr>
            <a:cxnSpLocks/>
          </p:cNvCxnSpPr>
          <p:nvPr/>
        </p:nvCxnSpPr>
        <p:spPr>
          <a:xfrm rot="5400000">
            <a:off x="5264720" y="2235227"/>
            <a:ext cx="423743" cy="2810276"/>
          </a:xfrm>
          <a:prstGeom prst="bentConnector3">
            <a:avLst>
              <a:gd name="adj1" fmla="val 26875"/>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3E1CD30-7F43-3E61-C279-0EDE975884DB}"/>
              </a:ext>
              <a:ext uri="{C183D7F6-B498-43B3-948B-1728B52AA6E4}">
                <adec:decorative xmlns:adec="http://schemas.microsoft.com/office/drawing/2017/decorative" val="1"/>
              </a:ext>
            </a:extLst>
          </p:cNvPr>
          <p:cNvCxnSpPr>
            <a:cxnSpLocks/>
          </p:cNvCxnSpPr>
          <p:nvPr/>
        </p:nvCxnSpPr>
        <p:spPr>
          <a:xfrm flipH="1" flipV="1">
            <a:off x="6881729" y="3225550"/>
            <a:ext cx="1" cy="192057"/>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8, 1612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33900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4400" y="302400"/>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a:ln>
                  <a:noFill/>
                </a:ln>
                <a:solidFill>
                  <a:srgbClr val="5C5B5A"/>
                </a:solidFill>
                <a:effectLst/>
                <a:uLnTx/>
                <a:uFillTx/>
                <a:latin typeface="Arial"/>
                <a:ea typeface="+mn-ea"/>
                <a:cs typeface="Arial"/>
              </a:rPr>
              <a:t>Disabled respondents score less across all aspects of health confidence than the Greater Manchester </a:t>
            </a:r>
            <a:r>
              <a:rPr lang="en-GB" sz="1800" b="1">
                <a:solidFill>
                  <a:srgbClr val="5C5B5A"/>
                </a:solidFill>
                <a:latin typeface="Arial"/>
                <a:cs typeface="Arial"/>
              </a:rPr>
              <a:t>survey sample as a whole</a:t>
            </a:r>
            <a:r>
              <a:rPr kumimoji="0" lang="en-GB" sz="1800" b="1" i="0" u="none" strike="noStrike" kern="1200" cap="none" spc="0" normalizeH="0" baseline="0" noProof="0">
                <a:ln>
                  <a:noFill/>
                </a:ln>
                <a:solidFill>
                  <a:srgbClr val="5C5B5A"/>
                </a:solidFill>
                <a:effectLst/>
                <a:uLnTx/>
                <a:uFillTx/>
                <a:latin typeface="Arial"/>
                <a:ea typeface="+mn-ea"/>
                <a:cs typeface="Arial"/>
              </a:rPr>
              <a:t>, particularly on </a:t>
            </a:r>
            <a:r>
              <a:rPr kumimoji="0" lang="en-GB" sz="1800" b="1" i="0" u="none" strike="noStrike" kern="1200" cap="none" spc="0" normalizeH="0" baseline="0" noProof="0">
                <a:ln>
                  <a:noFill/>
                </a:ln>
                <a:solidFill>
                  <a:srgbClr val="009690"/>
                </a:solidFill>
                <a:effectLst/>
                <a:uLnTx/>
                <a:uFillTx/>
                <a:latin typeface="Arial"/>
                <a:ea typeface="+mn-ea"/>
                <a:cs typeface="+mn-cs"/>
              </a:rPr>
              <a:t>shared decisions </a:t>
            </a:r>
            <a:r>
              <a:rPr kumimoji="0" lang="en-GB" sz="1800" b="1" i="0" u="none" strike="noStrike" kern="1200" cap="none" spc="0" normalizeH="0" baseline="0" noProof="0">
                <a:ln>
                  <a:noFill/>
                </a:ln>
                <a:solidFill>
                  <a:srgbClr val="5C5B5A"/>
                </a:solidFill>
                <a:effectLst/>
                <a:uLnTx/>
                <a:uFillTx/>
                <a:latin typeface="Arial"/>
                <a:ea typeface="+mn-ea"/>
                <a:cs typeface="Arial"/>
              </a:rPr>
              <a:t>and </a:t>
            </a:r>
            <a:r>
              <a:rPr kumimoji="0" lang="en-GB" sz="1800" b="1" i="0" u="none" strike="noStrike" kern="1200" cap="none" spc="0" normalizeH="0" baseline="0" noProof="0">
                <a:ln>
                  <a:noFill/>
                </a:ln>
                <a:solidFill>
                  <a:srgbClr val="009690"/>
                </a:solidFill>
                <a:effectLst/>
                <a:uLnTx/>
                <a:uFillTx/>
                <a:latin typeface="Arial"/>
                <a:ea typeface="+mn-ea"/>
                <a:cs typeface="+mn-cs"/>
              </a:rPr>
              <a:t>self-management</a:t>
            </a:r>
            <a:endParaRPr kumimoji="0" lang="en-GB" sz="1800" b="1" i="0" u="none" strike="noStrike" kern="1200" cap="none" spc="0" normalizeH="0" baseline="0" noProof="0">
              <a:ln>
                <a:noFill/>
              </a:ln>
              <a:solidFill>
                <a:srgbClr val="5C5B5A"/>
              </a:solidFill>
              <a:effectLst/>
              <a:uLnTx/>
              <a:uFillTx/>
              <a:latin typeface="Arial"/>
              <a:ea typeface="+mn-ea"/>
              <a:cs typeface="Arial"/>
            </a:endParaRPr>
          </a:p>
        </p:txBody>
      </p:sp>
      <p:sp>
        <p:nvSpPr>
          <p:cNvPr id="2" name="TextBox 1">
            <a:extLst>
              <a:ext uri="{FF2B5EF4-FFF2-40B4-BE49-F238E27FC236}">
                <a16:creationId xmlns:a16="http://schemas.microsoft.com/office/drawing/2014/main" id="{C02D4E78-F434-A8AD-1AFA-1355BE5506DE}"/>
              </a:ext>
            </a:extLst>
          </p:cNvPr>
          <p:cNvSpPr txBox="1"/>
          <p:nvPr/>
        </p:nvSpPr>
        <p:spPr>
          <a:xfrm>
            <a:off x="1611937" y="1237130"/>
            <a:ext cx="107388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solidFill>
                  <a:srgbClr val="5C5B5A"/>
                </a:solidFill>
                <a:cs typeface="Arial"/>
              </a:rPr>
              <a:t>Comparison of health confidence scores, across four components of managing your own health</a:t>
            </a:r>
            <a:endParaRPr lang="en-US" sz="1400">
              <a:solidFill>
                <a:srgbClr val="5C5B5A"/>
              </a:solidFill>
              <a:cs typeface="Arial"/>
            </a:endParaRPr>
          </a:p>
        </p:txBody>
      </p:sp>
      <p:sp>
        <p:nvSpPr>
          <p:cNvPr id="44" name="TextBox 43">
            <a:extLst>
              <a:ext uri="{FF2B5EF4-FFF2-40B4-BE49-F238E27FC236}">
                <a16:creationId xmlns:a16="http://schemas.microsoft.com/office/drawing/2014/main" id="{77D682BB-B87B-7BEE-EF72-629679589289}"/>
              </a:ext>
            </a:extLst>
          </p:cNvPr>
          <p:cNvSpPr txBox="1"/>
          <p:nvPr/>
        </p:nvSpPr>
        <p:spPr>
          <a:xfrm>
            <a:off x="294982" y="1809625"/>
            <a:ext cx="140240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Across Greater Manchester</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9C26E3C3-1AB3-8406-A301-52880B815670}"/>
              </a:ext>
            </a:extLst>
          </p:cNvPr>
          <p:cNvSpPr txBox="1"/>
          <p:nvPr/>
        </p:nvSpPr>
        <p:spPr>
          <a:xfrm>
            <a:off x="2085688" y="1690314"/>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65.4</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get the right help if I need it’</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023EF0DA-B938-69E5-3D29-ACF09738B532}"/>
              </a:ext>
            </a:extLst>
          </p:cNvPr>
          <p:cNvSpPr txBox="1"/>
          <p:nvPr/>
        </p:nvSpPr>
        <p:spPr>
          <a:xfrm>
            <a:off x="4577599" y="1690314"/>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68.4</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know enough about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2515FB33-B3F3-EBE3-8C31-F2EC5D4BF0CB}"/>
              </a:ext>
            </a:extLst>
          </p:cNvPr>
          <p:cNvSpPr txBox="1"/>
          <p:nvPr/>
        </p:nvSpPr>
        <p:spPr>
          <a:xfrm>
            <a:off x="6980783" y="1690314"/>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71.6</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look after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4369D58E-BCD5-AF3D-0552-F71B8F127F58}"/>
              </a:ext>
            </a:extLst>
          </p:cNvPr>
          <p:cNvSpPr txBox="1"/>
          <p:nvPr/>
        </p:nvSpPr>
        <p:spPr>
          <a:xfrm>
            <a:off x="9691892" y="1690314"/>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Shared decisions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009690"/>
                </a:solidFill>
                <a:latin typeface="Arial"/>
              </a:rPr>
              <a:t>80.6</a:t>
            </a:r>
            <a:endParaRPr lang="en-GB" sz="1600" b="1" dirty="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am involved in decisions about me’</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A79E413B-7202-D6DF-E3BC-5BA2FF0F9079}"/>
              </a:ext>
            </a:extLst>
          </p:cNvPr>
          <p:cNvSpPr txBox="1"/>
          <p:nvPr/>
        </p:nvSpPr>
        <p:spPr>
          <a:xfrm>
            <a:off x="528751" y="2998754"/>
            <a:ext cx="934871" cy="276999"/>
          </a:xfrm>
          <a:prstGeom prst="rect">
            <a:avLst/>
          </a:prstGeom>
          <a:noFill/>
        </p:spPr>
        <p:txBody>
          <a:bodyPr wrap="none" rtlCol="0">
            <a:spAutoFit/>
          </a:bodyPr>
          <a:lstStyle/>
          <a:p>
            <a:r>
              <a:rPr lang="en-GB" sz="1200" b="1" dirty="0">
                <a:solidFill>
                  <a:schemeClr val="tx1">
                    <a:lumMod val="75000"/>
                    <a:lumOff val="25000"/>
                  </a:schemeClr>
                </a:solidFill>
                <a:latin typeface="Arial"/>
              </a:rPr>
              <a:t>Difference</a:t>
            </a:r>
          </a:p>
        </p:txBody>
      </p:sp>
      <p:sp>
        <p:nvSpPr>
          <p:cNvPr id="46" name="TextBox 45">
            <a:extLst>
              <a:ext uri="{FF2B5EF4-FFF2-40B4-BE49-F238E27FC236}">
                <a16:creationId xmlns:a16="http://schemas.microsoft.com/office/drawing/2014/main" id="{C640B3D2-6C2B-AAC7-F15E-03967FD81DCD}"/>
              </a:ext>
            </a:extLst>
          </p:cNvPr>
          <p:cNvSpPr txBox="1"/>
          <p:nvPr/>
        </p:nvSpPr>
        <p:spPr>
          <a:xfrm>
            <a:off x="2519832" y="2968790"/>
            <a:ext cx="534121" cy="276999"/>
          </a:xfrm>
          <a:prstGeom prst="rect">
            <a:avLst/>
          </a:prstGeom>
          <a:noFill/>
        </p:spPr>
        <p:txBody>
          <a:bodyPr wrap="none" rtlCol="0">
            <a:spAutoFit/>
          </a:bodyPr>
          <a:lstStyle/>
          <a:p>
            <a:r>
              <a:rPr lang="en-GB" sz="1200" b="1" dirty="0">
                <a:solidFill>
                  <a:schemeClr val="tx1">
                    <a:lumMod val="75000"/>
                    <a:lumOff val="25000"/>
                  </a:schemeClr>
                </a:solidFill>
                <a:latin typeface="Arial"/>
              </a:rPr>
              <a:t>-10.8</a:t>
            </a:r>
          </a:p>
        </p:txBody>
      </p:sp>
      <p:sp>
        <p:nvSpPr>
          <p:cNvPr id="47" name="TextBox 46">
            <a:extLst>
              <a:ext uri="{FF2B5EF4-FFF2-40B4-BE49-F238E27FC236}">
                <a16:creationId xmlns:a16="http://schemas.microsoft.com/office/drawing/2014/main" id="{FEE5C8A3-C2FD-F342-4603-C019972694A7}"/>
              </a:ext>
            </a:extLst>
          </p:cNvPr>
          <p:cNvSpPr txBox="1"/>
          <p:nvPr/>
        </p:nvSpPr>
        <p:spPr>
          <a:xfrm>
            <a:off x="5009859" y="2968790"/>
            <a:ext cx="449162" cy="276999"/>
          </a:xfrm>
          <a:prstGeom prst="rect">
            <a:avLst/>
          </a:prstGeom>
          <a:noFill/>
        </p:spPr>
        <p:txBody>
          <a:bodyPr wrap="none" rtlCol="0">
            <a:spAutoFit/>
          </a:bodyPr>
          <a:lstStyle/>
          <a:p>
            <a:r>
              <a:rPr lang="en-GB" sz="1200" b="1">
                <a:solidFill>
                  <a:schemeClr val="tx1">
                    <a:lumMod val="75000"/>
                    <a:lumOff val="25000"/>
                  </a:schemeClr>
                </a:solidFill>
                <a:latin typeface="Arial"/>
              </a:rPr>
              <a:t>-4.6</a:t>
            </a:r>
          </a:p>
        </p:txBody>
      </p:sp>
      <p:sp>
        <p:nvSpPr>
          <p:cNvPr id="48" name="TextBox 47">
            <a:extLst>
              <a:ext uri="{FF2B5EF4-FFF2-40B4-BE49-F238E27FC236}">
                <a16:creationId xmlns:a16="http://schemas.microsoft.com/office/drawing/2014/main" id="{70231865-0143-D291-679B-A417903D1F64}"/>
              </a:ext>
            </a:extLst>
          </p:cNvPr>
          <p:cNvSpPr txBox="1"/>
          <p:nvPr/>
        </p:nvSpPr>
        <p:spPr>
          <a:xfrm>
            <a:off x="7579296" y="2968790"/>
            <a:ext cx="534121" cy="276999"/>
          </a:xfrm>
          <a:prstGeom prst="rect">
            <a:avLst/>
          </a:prstGeom>
          <a:noFill/>
        </p:spPr>
        <p:txBody>
          <a:bodyPr wrap="none" rtlCol="0">
            <a:spAutoFit/>
          </a:bodyPr>
          <a:lstStyle/>
          <a:p>
            <a:r>
              <a:rPr lang="en-GB" sz="1200" b="1" dirty="0">
                <a:solidFill>
                  <a:schemeClr val="tx1">
                    <a:lumMod val="75000"/>
                    <a:lumOff val="25000"/>
                  </a:schemeClr>
                </a:solidFill>
                <a:latin typeface="Arial"/>
              </a:rPr>
              <a:t>-14.1</a:t>
            </a:r>
          </a:p>
        </p:txBody>
      </p:sp>
      <p:sp>
        <p:nvSpPr>
          <p:cNvPr id="49" name="TextBox 48">
            <a:extLst>
              <a:ext uri="{FF2B5EF4-FFF2-40B4-BE49-F238E27FC236}">
                <a16:creationId xmlns:a16="http://schemas.microsoft.com/office/drawing/2014/main" id="{F4211C92-4811-E676-2F82-69974191235D}"/>
              </a:ext>
            </a:extLst>
          </p:cNvPr>
          <p:cNvSpPr txBox="1"/>
          <p:nvPr/>
        </p:nvSpPr>
        <p:spPr>
          <a:xfrm>
            <a:off x="10290405" y="2968790"/>
            <a:ext cx="534121" cy="276999"/>
          </a:xfrm>
          <a:prstGeom prst="rect">
            <a:avLst/>
          </a:prstGeom>
          <a:noFill/>
        </p:spPr>
        <p:txBody>
          <a:bodyPr wrap="none" rtlCol="0">
            <a:spAutoFit/>
          </a:bodyPr>
          <a:lstStyle/>
          <a:p>
            <a:r>
              <a:rPr lang="en-GB" sz="1200" b="1" dirty="0">
                <a:solidFill>
                  <a:schemeClr val="tx1">
                    <a:lumMod val="75000"/>
                    <a:lumOff val="25000"/>
                  </a:schemeClr>
                </a:solidFill>
                <a:latin typeface="Arial"/>
              </a:rPr>
              <a:t>-16.8</a:t>
            </a:r>
          </a:p>
        </p:txBody>
      </p:sp>
      <p:sp>
        <p:nvSpPr>
          <p:cNvPr id="45" name="TextBox 44">
            <a:extLst>
              <a:ext uri="{FF2B5EF4-FFF2-40B4-BE49-F238E27FC236}">
                <a16:creationId xmlns:a16="http://schemas.microsoft.com/office/drawing/2014/main" id="{4A188F43-84BA-8F78-D577-809F5A51C227}"/>
              </a:ext>
            </a:extLst>
          </p:cNvPr>
          <p:cNvSpPr txBox="1"/>
          <p:nvPr/>
        </p:nvSpPr>
        <p:spPr>
          <a:xfrm>
            <a:off x="294982" y="3726217"/>
            <a:ext cx="14024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GM disabled respondents</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39" name="TextBox 38">
            <a:extLst>
              <a:ext uri="{FF2B5EF4-FFF2-40B4-BE49-F238E27FC236}">
                <a16:creationId xmlns:a16="http://schemas.microsoft.com/office/drawing/2014/main" id="{B76A6E4E-7665-5907-652C-365C0EDB0725}"/>
              </a:ext>
            </a:extLst>
          </p:cNvPr>
          <p:cNvSpPr txBox="1"/>
          <p:nvPr/>
        </p:nvSpPr>
        <p:spPr>
          <a:xfrm>
            <a:off x="2085688" y="3323935"/>
            <a:ext cx="1402408"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2"/>
                </a:solidFill>
                <a:latin typeface="Arial"/>
              </a:rPr>
              <a:t>54.6</a:t>
            </a:r>
            <a:endParaRPr lang="en-GB" sz="1600" b="1" dirty="0">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get the right help if I need it’</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41" name="TextBox 40">
            <a:extLst>
              <a:ext uri="{FF2B5EF4-FFF2-40B4-BE49-F238E27FC236}">
                <a16:creationId xmlns:a16="http://schemas.microsoft.com/office/drawing/2014/main" id="{C5C204DF-6AF3-59C4-435A-A33642AD3E65}"/>
              </a:ext>
            </a:extLst>
          </p:cNvPr>
          <p:cNvSpPr txBox="1"/>
          <p:nvPr/>
        </p:nvSpPr>
        <p:spPr>
          <a:xfrm>
            <a:off x="4577599" y="3323935"/>
            <a:ext cx="1313683"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2"/>
                </a:solidFill>
                <a:latin typeface="Arial"/>
              </a:rPr>
              <a:t>63.8</a:t>
            </a:r>
            <a:endParaRPr lang="en-GB" sz="1600" b="1" dirty="0">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know enough about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0AEF43B3-7A16-6EBC-CFC4-D9A9AAD740AA}"/>
              </a:ext>
            </a:extLst>
          </p:cNvPr>
          <p:cNvSpPr txBox="1"/>
          <p:nvPr/>
        </p:nvSpPr>
        <p:spPr>
          <a:xfrm>
            <a:off x="6980783" y="3323935"/>
            <a:ext cx="1731146" cy="9848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dirty="0">
              <a:solidFill>
                <a:srgbClr val="5C5B5A"/>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2"/>
                </a:solidFill>
                <a:latin typeface="Arial"/>
              </a:rPr>
              <a:t>57.5</a:t>
            </a:r>
            <a:endParaRPr lang="en-GB" sz="1600" b="1" dirty="0">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can look after my health’</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43" name="TextBox 42">
            <a:extLst>
              <a:ext uri="{FF2B5EF4-FFF2-40B4-BE49-F238E27FC236}">
                <a16:creationId xmlns:a16="http://schemas.microsoft.com/office/drawing/2014/main" id="{C53AD43D-A2D1-72EF-E026-2762376D8D55}"/>
              </a:ext>
            </a:extLst>
          </p:cNvPr>
          <p:cNvSpPr txBox="1"/>
          <p:nvPr/>
        </p:nvSpPr>
        <p:spPr>
          <a:xfrm>
            <a:off x="9691895" y="3539379"/>
            <a:ext cx="1731141"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accent2"/>
                </a:solidFill>
                <a:latin typeface="Arial"/>
              </a:rPr>
              <a:t>63.8</a:t>
            </a:r>
            <a:endParaRPr lang="en-GB" sz="1600" b="1" dirty="0">
              <a:solidFill>
                <a:schemeClr val="accent2"/>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‘I am involved in decisions about me’</a:t>
            </a:r>
            <a:endParaRPr kumimoji="0" lang="en-GB" sz="1200" i="0" strike="noStrike" kern="1200" cap="none" spc="0" normalizeH="0" baseline="0" noProof="0" dirty="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47ED1D82-4B6B-EDC6-ACAB-0E4326D38FA8}"/>
              </a:ext>
            </a:extLst>
          </p:cNvPr>
          <p:cNvSpPr txBox="1"/>
          <p:nvPr/>
        </p:nvSpPr>
        <p:spPr>
          <a:xfrm>
            <a:off x="3341144" y="5175385"/>
            <a:ext cx="68051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strike="noStrike" kern="1200" cap="none" spc="0" normalizeH="0" baseline="0" noProof="0">
                <a:ln>
                  <a:noFill/>
                </a:ln>
                <a:solidFill>
                  <a:srgbClr val="5C5B5A"/>
                </a:solidFill>
                <a:effectLst/>
                <a:uLnTx/>
                <a:uFillTx/>
                <a:latin typeface="Arial"/>
                <a:ea typeface="+mn-ea"/>
                <a:cs typeface="+mn-cs"/>
              </a:rPr>
              <a:t>Overall</a:t>
            </a:r>
            <a:r>
              <a:rPr lang="en-GB" sz="1200" b="1">
                <a:solidFill>
                  <a:srgbClr val="5C5B5A"/>
                </a:solidFill>
                <a:latin typeface="Arial"/>
              </a:rPr>
              <a:t> health</a:t>
            </a:r>
            <a:r>
              <a:rPr kumimoji="0" lang="en-GB" sz="12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a:solidFill>
                  <a:srgbClr val="009690"/>
                </a:solidFill>
                <a:latin typeface="Arial"/>
              </a:rPr>
              <a:t>71.8 </a:t>
            </a:r>
            <a:r>
              <a:rPr lang="en-GB" sz="2800" b="1">
                <a:solidFill>
                  <a:srgbClr val="5C5B5A"/>
                </a:solidFill>
                <a:latin typeface="Arial"/>
              </a:rPr>
              <a:t>vs. </a:t>
            </a:r>
            <a:r>
              <a:rPr lang="en-GB" sz="4800" b="1">
                <a:solidFill>
                  <a:schemeClr val="accent2"/>
                </a:solidFill>
                <a:latin typeface="Arial"/>
              </a:rPr>
              <a:t>63.1</a:t>
            </a:r>
          </a:p>
        </p:txBody>
      </p:sp>
      <p:cxnSp>
        <p:nvCxnSpPr>
          <p:cNvPr id="3" name="Connector: Elbow 2">
            <a:extLst>
              <a:ext uri="{FF2B5EF4-FFF2-40B4-BE49-F238E27FC236}">
                <a16:creationId xmlns:a16="http://schemas.microsoft.com/office/drawing/2014/main" id="{B7E52C53-DE66-4A98-AAD7-852EA16009E8}"/>
              </a:ext>
              <a:ext uri="{C183D7F6-B498-43B3-948B-1728B52AA6E4}">
                <adec:decorative xmlns:adec="http://schemas.microsoft.com/office/drawing/2017/decorative" val="1"/>
              </a:ext>
            </a:extLst>
          </p:cNvPr>
          <p:cNvCxnSpPr>
            <a:cxnSpLocks/>
          </p:cNvCxnSpPr>
          <p:nvPr/>
        </p:nvCxnSpPr>
        <p:spPr>
          <a:xfrm>
            <a:off x="2724049" y="4768833"/>
            <a:ext cx="4019651" cy="373560"/>
          </a:xfrm>
          <a:prstGeom prst="bentConnector3">
            <a:avLst>
              <a:gd name="adj1" fmla="val 99999"/>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FC08F541-D51C-5AAE-87C6-DDED02B8A964}"/>
              </a:ext>
              <a:ext uri="{C183D7F6-B498-43B3-948B-1728B52AA6E4}">
                <adec:decorative xmlns:adec="http://schemas.microsoft.com/office/drawing/2017/decorative" val="1"/>
              </a:ext>
            </a:extLst>
          </p:cNvPr>
          <p:cNvCxnSpPr>
            <a:cxnSpLocks/>
          </p:cNvCxnSpPr>
          <p:nvPr/>
        </p:nvCxnSpPr>
        <p:spPr>
          <a:xfrm flipH="1">
            <a:off x="6743701" y="4768829"/>
            <a:ext cx="3829299" cy="373564"/>
          </a:xfrm>
          <a:prstGeom prst="bentConnector3">
            <a:avLst>
              <a:gd name="adj1" fmla="val 99997"/>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AEFC4-714D-D906-32B7-66D45F560937}"/>
              </a:ext>
              <a:ext uri="{C183D7F6-B498-43B3-948B-1728B52AA6E4}">
                <adec:decorative xmlns:adec="http://schemas.microsoft.com/office/drawing/2017/decorative" val="1"/>
              </a:ext>
            </a:extLst>
          </p:cNvPr>
          <p:cNvCxnSpPr/>
          <p:nvPr/>
        </p:nvCxnSpPr>
        <p:spPr>
          <a:xfrm flipV="1">
            <a:off x="2735624" y="4428018"/>
            <a:ext cx="0" cy="34081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AA13F53-84CD-D0F6-EF87-F30A5B4F8C36}"/>
              </a:ext>
              <a:ext uri="{C183D7F6-B498-43B3-948B-1728B52AA6E4}">
                <adec:decorative xmlns:adec="http://schemas.microsoft.com/office/drawing/2017/decorative" val="1"/>
              </a:ext>
            </a:extLst>
          </p:cNvPr>
          <p:cNvCxnSpPr/>
          <p:nvPr/>
        </p:nvCxnSpPr>
        <p:spPr>
          <a:xfrm flipV="1">
            <a:off x="5234440" y="4433033"/>
            <a:ext cx="0" cy="34081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B9D56E-5CF9-D9A4-9178-5D9C52934386}"/>
              </a:ext>
              <a:ext uri="{C183D7F6-B498-43B3-948B-1728B52AA6E4}">
                <adec:decorative xmlns:adec="http://schemas.microsoft.com/office/drawing/2017/decorative" val="1"/>
              </a:ext>
            </a:extLst>
          </p:cNvPr>
          <p:cNvCxnSpPr/>
          <p:nvPr/>
        </p:nvCxnSpPr>
        <p:spPr>
          <a:xfrm flipV="1">
            <a:off x="7862544" y="4428018"/>
            <a:ext cx="0" cy="34081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AFD833E-D691-1120-2F81-AF5309876A2C}"/>
              </a:ext>
              <a:ext uri="{C183D7F6-B498-43B3-948B-1728B52AA6E4}">
                <adec:decorative xmlns:adec="http://schemas.microsoft.com/office/drawing/2017/decorative" val="1"/>
              </a:ext>
            </a:extLst>
          </p:cNvPr>
          <p:cNvCxnSpPr/>
          <p:nvPr/>
        </p:nvCxnSpPr>
        <p:spPr>
          <a:xfrm flipV="1">
            <a:off x="10559209" y="4428018"/>
            <a:ext cx="0" cy="340811"/>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8, 1612 (Valid responses); 417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09610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719585" y="321138"/>
            <a:ext cx="10515600" cy="586800"/>
          </a:xfrm>
        </p:spPr>
        <p:txBody>
          <a:bodyPr>
            <a:noAutofit/>
          </a:bodyPr>
          <a:lstStyle/>
          <a:p>
            <a:r>
              <a:rPr lang="en-GB" sz="1800" b="1">
                <a:latin typeface="Arial"/>
              </a:rPr>
              <a:t>Respondents</a:t>
            </a:r>
            <a:r>
              <a:rPr lang="en-GB" sz="1800" b="1">
                <a:solidFill>
                  <a:srgbClr val="5C5B5A"/>
                </a:solidFill>
                <a:latin typeface="Arial"/>
              </a:rPr>
              <a:t> </a:t>
            </a:r>
            <a:r>
              <a:rPr lang="en-GB" sz="1800" b="1">
                <a:latin typeface="Arial"/>
              </a:rPr>
              <a:t>have reported lesser awareness and </a:t>
            </a:r>
            <a:r>
              <a:rPr lang="en-GB" sz="1800" b="1">
                <a:solidFill>
                  <a:srgbClr val="5C5B5A"/>
                </a:solidFill>
                <a:latin typeface="Arial"/>
              </a:rPr>
              <a:t>knowledge </a:t>
            </a:r>
            <a:r>
              <a:rPr lang="en-GB" sz="1800" b="1">
                <a:latin typeface="Arial"/>
              </a:rPr>
              <a:t>of </a:t>
            </a:r>
            <a:r>
              <a:rPr lang="en-GB" sz="1800" b="1">
                <a:solidFill>
                  <a:srgbClr val="009690"/>
                </a:solidFill>
                <a:latin typeface="Arial"/>
              </a:rPr>
              <a:t>pharmacy consultations </a:t>
            </a:r>
            <a:r>
              <a:rPr lang="en-GB" sz="1800" b="1">
                <a:solidFill>
                  <a:srgbClr val="5C5B5A"/>
                </a:solidFill>
                <a:latin typeface="Arial"/>
              </a:rPr>
              <a:t>and the </a:t>
            </a:r>
            <a:r>
              <a:rPr lang="en-GB" sz="1800" b="1">
                <a:solidFill>
                  <a:srgbClr val="009690"/>
                </a:solidFill>
                <a:latin typeface="Arial"/>
              </a:rPr>
              <a:t>NHS App...</a:t>
            </a:r>
            <a:endParaRPr lang="en-GB" sz="1800">
              <a:solidFill>
                <a:srgbClr val="009690"/>
              </a:solidFill>
            </a:endParaRPr>
          </a:p>
        </p:txBody>
      </p:sp>
      <p:sp>
        <p:nvSpPr>
          <p:cNvPr id="9" name="TextBox 8">
            <a:extLst>
              <a:ext uri="{FF2B5EF4-FFF2-40B4-BE49-F238E27FC236}">
                <a16:creationId xmlns:a16="http://schemas.microsoft.com/office/drawing/2014/main" id="{C094D7DE-C13A-B5EE-2F14-1B8E13F5C5EC}"/>
              </a:ext>
            </a:extLst>
          </p:cNvPr>
          <p:cNvSpPr txBox="1"/>
          <p:nvPr/>
        </p:nvSpPr>
        <p:spPr>
          <a:xfrm>
            <a:off x="2692918" y="863190"/>
            <a:ext cx="6352074" cy="338554"/>
          </a:xfrm>
          <a:prstGeom prst="rect">
            <a:avLst/>
          </a:prstGeom>
          <a:noFill/>
        </p:spPr>
        <p:txBody>
          <a:bodyPr wrap="square" lIns="91440" tIns="45720" rIns="91440" bIns="45720" rtlCol="0" anchor="t">
            <a:spAutoFit/>
          </a:bodyPr>
          <a:lstStyle/>
          <a:p>
            <a:pPr>
              <a:defRPr/>
            </a:pPr>
            <a:r>
              <a:rPr lang="en-GB" sz="1600">
                <a:solidFill>
                  <a:srgbClr val="5C5B5A"/>
                </a:solidFill>
                <a:latin typeface="Arial"/>
              </a:rPr>
              <a:t>Before today, were you aware of the following healthcare services?</a:t>
            </a:r>
            <a:endParaRPr lang="en-GB" sz="1600">
              <a:solidFill>
                <a:srgbClr val="5C5B5A"/>
              </a:solidFill>
              <a:latin typeface="Arial"/>
              <a:cs typeface="Arial"/>
            </a:endParaRPr>
          </a:p>
        </p:txBody>
      </p:sp>
      <p:graphicFrame>
        <p:nvGraphicFramePr>
          <p:cNvPr id="10" name="Chart 9" descr="Stacked bar showing awareness of different health services. 96% are aware of GP practices, 95% are aware of A&amp;E, 86% are aware of 111 telephone servic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3632814300"/>
              </p:ext>
            </p:extLst>
          </p:nvPr>
        </p:nvGraphicFramePr>
        <p:xfrm>
          <a:off x="626516" y="1127697"/>
          <a:ext cx="10938967" cy="521470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a:extLst>
              <a:ext uri="{FF2B5EF4-FFF2-40B4-BE49-F238E27FC236}">
                <a16:creationId xmlns:a16="http://schemas.microsoft.com/office/drawing/2014/main" id="{875BB26B-233F-A1CF-3ED1-C47165A4A925}"/>
              </a:ext>
            </a:extLst>
          </p:cNvPr>
          <p:cNvSpPr txBox="1"/>
          <p:nvPr/>
        </p:nvSpPr>
        <p:spPr>
          <a:xfrm>
            <a:off x="2211205" y="3108906"/>
            <a:ext cx="523139" cy="276999"/>
          </a:xfrm>
          <a:prstGeom prst="rect">
            <a:avLst/>
          </a:prstGeom>
          <a:noFill/>
        </p:spPr>
        <p:txBody>
          <a:bodyPr wrap="square" rtlCol="0">
            <a:spAutoFit/>
          </a:bodyPr>
          <a:lstStyle/>
          <a:p>
            <a:pPr algn="ctr"/>
            <a:r>
              <a:rPr lang="en-GB" sz="1200" b="1">
                <a:solidFill>
                  <a:srgbClr val="5C5B5A"/>
                </a:solidFill>
                <a:latin typeface="Arial"/>
              </a:rPr>
              <a:t>96%</a:t>
            </a:r>
          </a:p>
        </p:txBody>
      </p:sp>
      <p:sp>
        <p:nvSpPr>
          <p:cNvPr id="44" name="TextBox 43">
            <a:extLst>
              <a:ext uri="{FF2B5EF4-FFF2-40B4-BE49-F238E27FC236}">
                <a16:creationId xmlns:a16="http://schemas.microsoft.com/office/drawing/2014/main" id="{00205919-92FC-1919-EB7F-06FABCDC7442}"/>
              </a:ext>
            </a:extLst>
          </p:cNvPr>
          <p:cNvSpPr txBox="1"/>
          <p:nvPr/>
        </p:nvSpPr>
        <p:spPr>
          <a:xfrm>
            <a:off x="3606457" y="3035868"/>
            <a:ext cx="523139" cy="276999"/>
          </a:xfrm>
          <a:prstGeom prst="rect">
            <a:avLst/>
          </a:prstGeom>
          <a:noFill/>
        </p:spPr>
        <p:txBody>
          <a:bodyPr wrap="square" rtlCol="0">
            <a:spAutoFit/>
          </a:bodyPr>
          <a:lstStyle/>
          <a:p>
            <a:pPr algn="ctr"/>
            <a:r>
              <a:rPr lang="en-GB" sz="1200" b="1">
                <a:solidFill>
                  <a:srgbClr val="5C5B5A"/>
                </a:solidFill>
                <a:latin typeface="Arial"/>
              </a:rPr>
              <a:t>95%</a:t>
            </a:r>
          </a:p>
        </p:txBody>
      </p:sp>
      <p:sp>
        <p:nvSpPr>
          <p:cNvPr id="42" name="TextBox 41">
            <a:extLst>
              <a:ext uri="{FF2B5EF4-FFF2-40B4-BE49-F238E27FC236}">
                <a16:creationId xmlns:a16="http://schemas.microsoft.com/office/drawing/2014/main" id="{8E1FDAA6-9ECA-3F4A-E460-A7C1E46DB513}"/>
              </a:ext>
            </a:extLst>
          </p:cNvPr>
          <p:cNvSpPr txBox="1"/>
          <p:nvPr/>
        </p:nvSpPr>
        <p:spPr>
          <a:xfrm>
            <a:off x="5163023" y="2818234"/>
            <a:ext cx="523139" cy="276999"/>
          </a:xfrm>
          <a:prstGeom prst="rect">
            <a:avLst/>
          </a:prstGeom>
          <a:noFill/>
        </p:spPr>
        <p:txBody>
          <a:bodyPr wrap="square" rtlCol="0">
            <a:spAutoFit/>
          </a:bodyPr>
          <a:lstStyle/>
          <a:p>
            <a:pPr algn="ctr"/>
            <a:r>
              <a:rPr lang="en-GB" sz="1200" b="1">
                <a:solidFill>
                  <a:srgbClr val="5C5B5A"/>
                </a:solidFill>
                <a:latin typeface="Arial"/>
              </a:rPr>
              <a:t>86%</a:t>
            </a:r>
          </a:p>
        </p:txBody>
      </p:sp>
      <p:sp>
        <p:nvSpPr>
          <p:cNvPr id="43" name="TextBox 42">
            <a:extLst>
              <a:ext uri="{FF2B5EF4-FFF2-40B4-BE49-F238E27FC236}">
                <a16:creationId xmlns:a16="http://schemas.microsoft.com/office/drawing/2014/main" id="{1EEF002C-DAAB-DF8B-FDE7-57A7332865EF}"/>
              </a:ext>
            </a:extLst>
          </p:cNvPr>
          <p:cNvSpPr txBox="1"/>
          <p:nvPr/>
        </p:nvSpPr>
        <p:spPr>
          <a:xfrm>
            <a:off x="6640076" y="2851796"/>
            <a:ext cx="523139" cy="276999"/>
          </a:xfrm>
          <a:prstGeom prst="rect">
            <a:avLst/>
          </a:prstGeom>
          <a:noFill/>
        </p:spPr>
        <p:txBody>
          <a:bodyPr wrap="square" rtlCol="0">
            <a:spAutoFit/>
          </a:bodyPr>
          <a:lstStyle/>
          <a:p>
            <a:pPr algn="ctr"/>
            <a:r>
              <a:rPr lang="en-GB" sz="1200" b="1">
                <a:solidFill>
                  <a:srgbClr val="5C5B5A"/>
                </a:solidFill>
                <a:latin typeface="Arial"/>
              </a:rPr>
              <a:t>84%</a:t>
            </a:r>
          </a:p>
        </p:txBody>
      </p:sp>
      <p:sp>
        <p:nvSpPr>
          <p:cNvPr id="41" name="TextBox 40">
            <a:extLst>
              <a:ext uri="{FF2B5EF4-FFF2-40B4-BE49-F238E27FC236}">
                <a16:creationId xmlns:a16="http://schemas.microsoft.com/office/drawing/2014/main" id="{7296113E-829E-1C8F-99AA-EC2584C135D9}"/>
              </a:ext>
            </a:extLst>
          </p:cNvPr>
          <p:cNvSpPr txBox="1"/>
          <p:nvPr/>
        </p:nvSpPr>
        <p:spPr>
          <a:xfrm>
            <a:off x="8068758" y="2813040"/>
            <a:ext cx="523139" cy="276999"/>
          </a:xfrm>
          <a:prstGeom prst="rect">
            <a:avLst/>
          </a:prstGeom>
          <a:noFill/>
        </p:spPr>
        <p:txBody>
          <a:bodyPr wrap="square" rtlCol="0">
            <a:spAutoFit/>
          </a:bodyPr>
          <a:lstStyle/>
          <a:p>
            <a:pPr algn="ctr"/>
            <a:r>
              <a:rPr lang="en-GB" sz="1200" b="1">
                <a:solidFill>
                  <a:srgbClr val="5C5B5A"/>
                </a:solidFill>
                <a:latin typeface="Arial"/>
              </a:rPr>
              <a:t>83%</a:t>
            </a:r>
          </a:p>
        </p:txBody>
      </p:sp>
      <p:sp>
        <p:nvSpPr>
          <p:cNvPr id="45" name="TextBox 44">
            <a:extLst>
              <a:ext uri="{FF2B5EF4-FFF2-40B4-BE49-F238E27FC236}">
                <a16:creationId xmlns:a16="http://schemas.microsoft.com/office/drawing/2014/main" id="{F3E9CDFF-4A90-6328-1509-A713D5CB320D}"/>
              </a:ext>
            </a:extLst>
          </p:cNvPr>
          <p:cNvSpPr txBox="1"/>
          <p:nvPr/>
        </p:nvSpPr>
        <p:spPr>
          <a:xfrm>
            <a:off x="9591205" y="2822801"/>
            <a:ext cx="523139" cy="276999"/>
          </a:xfrm>
          <a:prstGeom prst="rect">
            <a:avLst/>
          </a:prstGeom>
          <a:noFill/>
        </p:spPr>
        <p:txBody>
          <a:bodyPr wrap="square" rtlCol="0">
            <a:spAutoFit/>
          </a:bodyPr>
          <a:lstStyle/>
          <a:p>
            <a:pPr algn="ctr"/>
            <a:r>
              <a:rPr lang="en-GB" sz="1200" b="1">
                <a:solidFill>
                  <a:srgbClr val="5C5B5A"/>
                </a:solidFill>
                <a:latin typeface="Arial"/>
              </a:rPr>
              <a:t>82%</a:t>
            </a:r>
          </a:p>
        </p:txBody>
      </p:sp>
      <p:sp>
        <p:nvSpPr>
          <p:cNvPr id="39" name="TextBox 38">
            <a:extLst>
              <a:ext uri="{FF2B5EF4-FFF2-40B4-BE49-F238E27FC236}">
                <a16:creationId xmlns:a16="http://schemas.microsoft.com/office/drawing/2014/main" id="{48DB3439-A03D-7DDE-D206-2BD20362CC22}"/>
              </a:ext>
            </a:extLst>
          </p:cNvPr>
          <p:cNvSpPr txBox="1"/>
          <p:nvPr/>
        </p:nvSpPr>
        <p:spPr>
          <a:xfrm>
            <a:off x="11058632" y="2764482"/>
            <a:ext cx="523139" cy="276999"/>
          </a:xfrm>
          <a:prstGeom prst="rect">
            <a:avLst/>
          </a:prstGeom>
          <a:noFill/>
        </p:spPr>
        <p:txBody>
          <a:bodyPr wrap="square" rtlCol="0">
            <a:spAutoFit/>
          </a:bodyPr>
          <a:lstStyle/>
          <a:p>
            <a:pPr algn="ctr"/>
            <a:r>
              <a:rPr lang="en-GB" sz="1200" b="1">
                <a:solidFill>
                  <a:srgbClr val="5C5B5A"/>
                </a:solidFill>
                <a:latin typeface="Arial"/>
              </a:rPr>
              <a:t>81%</a:t>
            </a:r>
          </a:p>
        </p:txBody>
      </p:sp>
      <p:sp>
        <p:nvSpPr>
          <p:cNvPr id="32" name="Right Brace 31">
            <a:extLst>
              <a:ext uri="{FF2B5EF4-FFF2-40B4-BE49-F238E27FC236}">
                <a16:creationId xmlns:a16="http://schemas.microsoft.com/office/drawing/2014/main" id="{15E149C2-FC33-D3DF-AD8F-4D613423D2D4}"/>
              </a:ext>
              <a:ext uri="{C183D7F6-B498-43B3-948B-1728B52AA6E4}">
                <adec:decorative xmlns:adec="http://schemas.microsoft.com/office/drawing/2017/decorative" val="1"/>
              </a:ext>
            </a:extLst>
          </p:cNvPr>
          <p:cNvSpPr/>
          <p:nvPr/>
        </p:nvSpPr>
        <p:spPr>
          <a:xfrm>
            <a:off x="1949698" y="1300244"/>
            <a:ext cx="288110" cy="3894325"/>
          </a:xfrm>
          <a:prstGeom prst="rightBrace">
            <a:avLst>
              <a:gd name="adj1" fmla="val 39147"/>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Right Brace 32">
            <a:extLst>
              <a:ext uri="{FF2B5EF4-FFF2-40B4-BE49-F238E27FC236}">
                <a16:creationId xmlns:a16="http://schemas.microsoft.com/office/drawing/2014/main" id="{4B50AAA9-42E2-0BEF-0D96-581DACC18179}"/>
              </a:ext>
              <a:ext uri="{C183D7F6-B498-43B3-948B-1728B52AA6E4}">
                <adec:decorative xmlns:adec="http://schemas.microsoft.com/office/drawing/2017/decorative" val="1"/>
              </a:ext>
            </a:extLst>
          </p:cNvPr>
          <p:cNvSpPr/>
          <p:nvPr/>
        </p:nvSpPr>
        <p:spPr>
          <a:xfrm>
            <a:off x="3453611" y="1299950"/>
            <a:ext cx="214757" cy="3788096"/>
          </a:xfrm>
          <a:prstGeom prst="rightBrace">
            <a:avLst>
              <a:gd name="adj1" fmla="val 33136"/>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Right Brace 33">
            <a:extLst>
              <a:ext uri="{FF2B5EF4-FFF2-40B4-BE49-F238E27FC236}">
                <a16:creationId xmlns:a16="http://schemas.microsoft.com/office/drawing/2014/main" id="{5C554383-9B84-1BA4-F072-70593AFBED34}"/>
              </a:ext>
              <a:ext uri="{C183D7F6-B498-43B3-948B-1728B52AA6E4}">
                <adec:decorative xmlns:adec="http://schemas.microsoft.com/office/drawing/2017/decorative" val="1"/>
              </a:ext>
            </a:extLst>
          </p:cNvPr>
          <p:cNvSpPr/>
          <p:nvPr/>
        </p:nvSpPr>
        <p:spPr>
          <a:xfrm>
            <a:off x="4921915" y="1299950"/>
            <a:ext cx="266464" cy="3317318"/>
          </a:xfrm>
          <a:prstGeom prst="rightBrace">
            <a:avLst>
              <a:gd name="adj1" fmla="val 28323"/>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ight Brace 34">
            <a:extLst>
              <a:ext uri="{FF2B5EF4-FFF2-40B4-BE49-F238E27FC236}">
                <a16:creationId xmlns:a16="http://schemas.microsoft.com/office/drawing/2014/main" id="{005EFC0D-699B-A0AB-6CC0-C17D26EAD01E}"/>
              </a:ext>
              <a:ext uri="{C183D7F6-B498-43B3-948B-1728B52AA6E4}">
                <adec:decorative xmlns:adec="http://schemas.microsoft.com/office/drawing/2017/decorative" val="1"/>
              </a:ext>
            </a:extLst>
          </p:cNvPr>
          <p:cNvSpPr/>
          <p:nvPr/>
        </p:nvSpPr>
        <p:spPr>
          <a:xfrm>
            <a:off x="6423053" y="1299950"/>
            <a:ext cx="268033" cy="3380692"/>
          </a:xfrm>
          <a:prstGeom prst="rightBrace">
            <a:avLst>
              <a:gd name="adj1" fmla="val 24894"/>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Right Brace 35">
            <a:extLst>
              <a:ext uri="{FF2B5EF4-FFF2-40B4-BE49-F238E27FC236}">
                <a16:creationId xmlns:a16="http://schemas.microsoft.com/office/drawing/2014/main" id="{C3E22EEC-12EE-D668-C341-9E828DE9B993}"/>
              </a:ext>
              <a:ext uri="{C183D7F6-B498-43B3-948B-1728B52AA6E4}">
                <adec:decorative xmlns:adec="http://schemas.microsoft.com/office/drawing/2017/decorative" val="1"/>
              </a:ext>
            </a:extLst>
          </p:cNvPr>
          <p:cNvSpPr/>
          <p:nvPr/>
        </p:nvSpPr>
        <p:spPr>
          <a:xfrm>
            <a:off x="7904442" y="1292881"/>
            <a:ext cx="266464" cy="3317318"/>
          </a:xfrm>
          <a:prstGeom prst="rightBrace">
            <a:avLst>
              <a:gd name="adj1" fmla="val 44981"/>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Right Brace 36">
            <a:extLst>
              <a:ext uri="{FF2B5EF4-FFF2-40B4-BE49-F238E27FC236}">
                <a16:creationId xmlns:a16="http://schemas.microsoft.com/office/drawing/2014/main" id="{9916900F-F4E0-F488-6BC2-BF22D759C9AD}"/>
              </a:ext>
              <a:ext uri="{C183D7F6-B498-43B3-948B-1728B52AA6E4}">
                <adec:decorative xmlns:adec="http://schemas.microsoft.com/office/drawing/2017/decorative" val="1"/>
              </a:ext>
            </a:extLst>
          </p:cNvPr>
          <p:cNvSpPr/>
          <p:nvPr/>
        </p:nvSpPr>
        <p:spPr>
          <a:xfrm>
            <a:off x="9374735" y="1292881"/>
            <a:ext cx="294706" cy="3324387"/>
          </a:xfrm>
          <a:prstGeom prst="rightBrace">
            <a:avLst>
              <a:gd name="adj1" fmla="val 2942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Right Brace 37">
            <a:extLst>
              <a:ext uri="{FF2B5EF4-FFF2-40B4-BE49-F238E27FC236}">
                <a16:creationId xmlns:a16="http://schemas.microsoft.com/office/drawing/2014/main" id="{CA42AA85-F785-41FC-048A-52F96FE2FDA3}"/>
              </a:ext>
              <a:ext uri="{C183D7F6-B498-43B3-948B-1728B52AA6E4}">
                <adec:decorative xmlns:adec="http://schemas.microsoft.com/office/drawing/2017/decorative" val="1"/>
              </a:ext>
            </a:extLst>
          </p:cNvPr>
          <p:cNvSpPr/>
          <p:nvPr/>
        </p:nvSpPr>
        <p:spPr>
          <a:xfrm>
            <a:off x="10831149" y="1299951"/>
            <a:ext cx="294706" cy="3213683"/>
          </a:xfrm>
          <a:prstGeom prst="rightBrace">
            <a:avLst>
              <a:gd name="adj1" fmla="val 2942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H1. Before today, were you aware of the following healthcare services?</a:t>
            </a:r>
          </a:p>
          <a:p>
            <a:pPr>
              <a:defRPr/>
            </a:pPr>
            <a:r>
              <a:rPr lang="en-GB" sz="1000">
                <a:solidFill>
                  <a:srgbClr val="FFFFFF">
                    <a:lumMod val="50000"/>
                  </a:srgbClr>
                </a:solidFill>
                <a:latin typeface="Arial"/>
                <a:cs typeface="Arial" panose="020B0604020202020204" pitchFamily="34" charset="0"/>
              </a:rPr>
              <a:t>Unweighted base: All respondents Survey 8, 1612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09495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5BA24C1-76DE-57D6-C21A-CAD0D30C78C2}"/>
              </a:ext>
            </a:extLst>
          </p:cNvPr>
          <p:cNvSpPr>
            <a:spLocks noGrp="1"/>
          </p:cNvSpPr>
          <p:nvPr>
            <p:ph type="title"/>
          </p:nvPr>
        </p:nvSpPr>
        <p:spPr>
          <a:xfrm>
            <a:off x="543889" y="342475"/>
            <a:ext cx="10515600" cy="586800"/>
          </a:xfrm>
        </p:spPr>
        <p:txBody>
          <a:bodyPr>
            <a:noAutofit/>
          </a:bodyPr>
          <a:lstStyle/>
          <a:p>
            <a:pPr algn="ctr"/>
            <a:r>
              <a:rPr lang="en-GB" sz="1800" b="1">
                <a:latin typeface="Arial"/>
              </a:rPr>
              <a:t>We </a:t>
            </a:r>
            <a:r>
              <a:rPr lang="en-GB" sz="1800" b="1">
                <a:solidFill>
                  <a:srgbClr val="009690"/>
                </a:solidFill>
                <a:latin typeface="Arial"/>
              </a:rPr>
              <a:t>asked respondents which service or services they would contact or visit, in the event that they were experiencing different health conditions.</a:t>
            </a:r>
            <a:r>
              <a:rPr lang="en-GB" sz="1800" b="1">
                <a:latin typeface="Arial"/>
              </a:rPr>
              <a:t> Results - shown below - will inform a GM 'Get to know where to go' campaign.</a:t>
            </a:r>
          </a:p>
        </p:txBody>
      </p:sp>
      <p:sp>
        <p:nvSpPr>
          <p:cNvPr id="9" name="TextBox 8">
            <a:extLst>
              <a:ext uri="{FF2B5EF4-FFF2-40B4-BE49-F238E27FC236}">
                <a16:creationId xmlns:a16="http://schemas.microsoft.com/office/drawing/2014/main" id="{C094D7DE-C13A-B5EE-2F14-1B8E13F5C5EC}"/>
              </a:ext>
            </a:extLst>
          </p:cNvPr>
          <p:cNvSpPr txBox="1"/>
          <p:nvPr/>
        </p:nvSpPr>
        <p:spPr>
          <a:xfrm>
            <a:off x="3595901" y="1312688"/>
            <a:ext cx="4849982" cy="323165"/>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dirty="0">
                <a:ln>
                  <a:noFill/>
                </a:ln>
                <a:solidFill>
                  <a:srgbClr val="5C5B5A"/>
                </a:solidFill>
                <a:effectLst/>
                <a:uLnTx/>
                <a:uFillTx/>
                <a:latin typeface="Arial"/>
                <a:ea typeface="+mn-ea"/>
                <a:cs typeface="+mn-cs"/>
              </a:rPr>
              <a:t>Treatment options</a:t>
            </a:r>
            <a:r>
              <a:rPr lang="en-GB" sz="1500" b="1" dirty="0">
                <a:solidFill>
                  <a:srgbClr val="5C5B5A"/>
                </a:solidFill>
                <a:latin typeface="Arial"/>
              </a:rPr>
              <a:t>*</a:t>
            </a:r>
            <a:r>
              <a:rPr kumimoji="0" lang="en-GB" sz="1500" b="1" i="0" strike="noStrike" kern="1200" cap="none" spc="0" normalizeH="0" baseline="0" noProof="0" dirty="0">
                <a:ln>
                  <a:noFill/>
                </a:ln>
                <a:solidFill>
                  <a:srgbClr val="5C5B5A"/>
                </a:solidFill>
                <a:effectLst/>
                <a:uLnTx/>
                <a:uFillTx/>
                <a:latin typeface="Arial"/>
                <a:ea typeface="+mn-ea"/>
                <a:cs typeface="+mn-cs"/>
              </a:rPr>
              <a:t> for different medical conditions</a:t>
            </a:r>
          </a:p>
        </p:txBody>
      </p:sp>
      <p:graphicFrame>
        <p:nvGraphicFramePr>
          <p:cNvPr id="45" name="Table 45">
            <a:extLst>
              <a:ext uri="{FF2B5EF4-FFF2-40B4-BE49-F238E27FC236}">
                <a16:creationId xmlns:a16="http://schemas.microsoft.com/office/drawing/2014/main" id="{93BCDE84-25D1-25CB-F719-0E5AC4C41114}"/>
              </a:ext>
            </a:extLst>
          </p:cNvPr>
          <p:cNvGraphicFramePr>
            <a:graphicFrameLocks noGrp="1"/>
          </p:cNvGraphicFramePr>
          <p:nvPr>
            <p:extLst>
              <p:ext uri="{D42A27DB-BD31-4B8C-83A1-F6EECF244321}">
                <p14:modId xmlns:p14="http://schemas.microsoft.com/office/powerpoint/2010/main" val="3881042365"/>
              </p:ext>
            </p:extLst>
          </p:nvPr>
        </p:nvGraphicFramePr>
        <p:xfrm>
          <a:off x="216547" y="1777427"/>
          <a:ext cx="11878146" cy="3639185"/>
        </p:xfrm>
        <a:graphic>
          <a:graphicData uri="http://schemas.openxmlformats.org/drawingml/2006/table">
            <a:tbl>
              <a:tblPr firstRow="1" bandRow="1">
                <a:tableStyleId>{5C22544A-7EE6-4342-B048-85BDC9FD1C3A}</a:tableStyleId>
              </a:tblPr>
              <a:tblGrid>
                <a:gridCol w="503120">
                  <a:extLst>
                    <a:ext uri="{9D8B030D-6E8A-4147-A177-3AD203B41FA5}">
                      <a16:colId xmlns:a16="http://schemas.microsoft.com/office/drawing/2014/main" val="790503566"/>
                    </a:ext>
                  </a:extLst>
                </a:gridCol>
                <a:gridCol w="1644660">
                  <a:extLst>
                    <a:ext uri="{9D8B030D-6E8A-4147-A177-3AD203B41FA5}">
                      <a16:colId xmlns:a16="http://schemas.microsoft.com/office/drawing/2014/main" val="3929327202"/>
                    </a:ext>
                  </a:extLst>
                </a:gridCol>
                <a:gridCol w="1511885">
                  <a:extLst>
                    <a:ext uri="{9D8B030D-6E8A-4147-A177-3AD203B41FA5}">
                      <a16:colId xmlns:a16="http://schemas.microsoft.com/office/drawing/2014/main" val="2057498366"/>
                    </a:ext>
                  </a:extLst>
                </a:gridCol>
                <a:gridCol w="963489">
                  <a:extLst>
                    <a:ext uri="{9D8B030D-6E8A-4147-A177-3AD203B41FA5}">
                      <a16:colId xmlns:a16="http://schemas.microsoft.com/office/drawing/2014/main" val="1724663179"/>
                    </a:ext>
                  </a:extLst>
                </a:gridCol>
                <a:gridCol w="1054074">
                  <a:extLst>
                    <a:ext uri="{9D8B030D-6E8A-4147-A177-3AD203B41FA5}">
                      <a16:colId xmlns:a16="http://schemas.microsoft.com/office/drawing/2014/main" val="1372576310"/>
                    </a:ext>
                  </a:extLst>
                </a:gridCol>
                <a:gridCol w="930549">
                  <a:extLst>
                    <a:ext uri="{9D8B030D-6E8A-4147-A177-3AD203B41FA5}">
                      <a16:colId xmlns:a16="http://schemas.microsoft.com/office/drawing/2014/main" val="3818742275"/>
                    </a:ext>
                  </a:extLst>
                </a:gridCol>
                <a:gridCol w="955254">
                  <a:extLst>
                    <a:ext uri="{9D8B030D-6E8A-4147-A177-3AD203B41FA5}">
                      <a16:colId xmlns:a16="http://schemas.microsoft.com/office/drawing/2014/main" val="3603869328"/>
                    </a:ext>
                  </a:extLst>
                </a:gridCol>
                <a:gridCol w="1218773">
                  <a:extLst>
                    <a:ext uri="{9D8B030D-6E8A-4147-A177-3AD203B41FA5}">
                      <a16:colId xmlns:a16="http://schemas.microsoft.com/office/drawing/2014/main" val="2235503876"/>
                    </a:ext>
                  </a:extLst>
                </a:gridCol>
                <a:gridCol w="1054074">
                  <a:extLst>
                    <a:ext uri="{9D8B030D-6E8A-4147-A177-3AD203B41FA5}">
                      <a16:colId xmlns:a16="http://schemas.microsoft.com/office/drawing/2014/main" val="2809589231"/>
                    </a:ext>
                  </a:extLst>
                </a:gridCol>
                <a:gridCol w="897609">
                  <a:extLst>
                    <a:ext uri="{9D8B030D-6E8A-4147-A177-3AD203B41FA5}">
                      <a16:colId xmlns:a16="http://schemas.microsoft.com/office/drawing/2014/main" val="1977772900"/>
                    </a:ext>
                  </a:extLst>
                </a:gridCol>
                <a:gridCol w="1144659">
                  <a:extLst>
                    <a:ext uri="{9D8B030D-6E8A-4147-A177-3AD203B41FA5}">
                      <a16:colId xmlns:a16="http://schemas.microsoft.com/office/drawing/2014/main" val="4193307876"/>
                    </a:ext>
                  </a:extLst>
                </a:gridCol>
              </a:tblGrid>
              <a:tr h="756000">
                <a:tc>
                  <a:txBody>
                    <a:bodyPr/>
                    <a:lstStyle/>
                    <a:p>
                      <a:pPr algn="ctr"/>
                      <a:endParaRPr lang="en-GB" sz="1200" b="1"/>
                    </a:p>
                  </a:txBody>
                  <a:tcPr marL="36000" marR="36000" marT="36000" marB="36000">
                    <a:solidFill>
                      <a:srgbClr val="CFD5EA"/>
                    </a:solidFill>
                  </a:tcPr>
                </a:tc>
                <a:tc>
                  <a:txBody>
                    <a:bodyPr/>
                    <a:lstStyle/>
                    <a:p>
                      <a:pPr algn="ctr"/>
                      <a:r>
                        <a:rPr lang="en-GB" sz="1200" b="1">
                          <a:solidFill>
                            <a:schemeClr val="tx1"/>
                          </a:solidFill>
                        </a:rPr>
                        <a:t>Ear infection</a:t>
                      </a:r>
                    </a:p>
                  </a:txBody>
                  <a:tcPr marL="36000" marR="36000" marT="36000" marB="36000">
                    <a:solidFill>
                      <a:srgbClr val="CFD5EA"/>
                    </a:solidFill>
                  </a:tcPr>
                </a:tc>
                <a:tc>
                  <a:txBody>
                    <a:bodyPr/>
                    <a:lstStyle/>
                    <a:p>
                      <a:pPr algn="ctr"/>
                      <a:r>
                        <a:rPr lang="en-US" sz="1200" b="1">
                          <a:solidFill>
                            <a:schemeClr val="bg1"/>
                          </a:solidFill>
                        </a:rPr>
                        <a:t>Mild stomach upset, vomiting and </a:t>
                      </a:r>
                      <a:r>
                        <a:rPr lang="en-US" sz="1200" b="1" err="1">
                          <a:solidFill>
                            <a:schemeClr val="bg1"/>
                          </a:solidFill>
                        </a:rPr>
                        <a:t>diarrhoea</a:t>
                      </a:r>
                      <a:endParaRPr lang="en-US" sz="1200" b="1">
                        <a:solidFill>
                          <a:schemeClr val="bg1"/>
                        </a:solidFill>
                      </a:endParaRPr>
                    </a:p>
                  </a:txBody>
                  <a:tcPr marL="36000" marR="36000" marT="36000" marB="36000"/>
                </a:tc>
                <a:tc>
                  <a:txBody>
                    <a:bodyPr/>
                    <a:lstStyle/>
                    <a:p>
                      <a:pPr algn="ctr"/>
                      <a:r>
                        <a:rPr lang="en-GB" sz="1200" b="1">
                          <a:solidFill>
                            <a:schemeClr val="bg1"/>
                          </a:solidFill>
                        </a:rPr>
                        <a:t>Chest pain</a:t>
                      </a:r>
                    </a:p>
                  </a:txBody>
                  <a:tcPr marL="36000" marR="36000" marT="36000" marB="36000"/>
                </a:tc>
                <a:tc>
                  <a:txBody>
                    <a:bodyPr/>
                    <a:lstStyle/>
                    <a:p>
                      <a:pPr algn="ctr"/>
                      <a:r>
                        <a:rPr lang="en-GB" sz="1200" b="1">
                          <a:solidFill>
                            <a:schemeClr val="bg1"/>
                          </a:solidFill>
                        </a:rPr>
                        <a:t>Cold and flu symptoms</a:t>
                      </a:r>
                    </a:p>
                  </a:txBody>
                  <a:tcPr marL="36000" marR="36000" marT="36000" marB="36000"/>
                </a:tc>
                <a:tc>
                  <a:txBody>
                    <a:bodyPr/>
                    <a:lstStyle/>
                    <a:p>
                      <a:pPr algn="ctr"/>
                      <a:r>
                        <a:rPr lang="en-GB" sz="1200" b="1">
                          <a:solidFill>
                            <a:schemeClr val="bg1"/>
                          </a:solidFill>
                        </a:rPr>
                        <a:t>Major cuts and grazes</a:t>
                      </a:r>
                    </a:p>
                  </a:txBody>
                  <a:tcPr marL="36000" marR="36000" marT="36000" marB="36000"/>
                </a:tc>
                <a:tc>
                  <a:txBody>
                    <a:bodyPr/>
                    <a:lstStyle/>
                    <a:p>
                      <a:pPr algn="ctr"/>
                      <a:r>
                        <a:rPr lang="en-GB" sz="1200" b="1">
                          <a:solidFill>
                            <a:schemeClr val="bg1"/>
                          </a:solidFill>
                        </a:rPr>
                        <a:t>Water/urine infection</a:t>
                      </a:r>
                    </a:p>
                  </a:txBody>
                  <a:tcPr marL="36000" marR="36000" marT="36000" marB="36000"/>
                </a:tc>
                <a:tc>
                  <a:txBody>
                    <a:bodyPr/>
                    <a:lstStyle/>
                    <a:p>
                      <a:pPr algn="ctr"/>
                      <a:r>
                        <a:rPr lang="en-GB" sz="1200" b="1">
                          <a:solidFill>
                            <a:schemeClr val="bg1"/>
                          </a:solidFill>
                        </a:rPr>
                        <a:t>Breathlessness /shortness of breath</a:t>
                      </a:r>
                    </a:p>
                  </a:txBody>
                  <a:tcPr marL="36000" marR="36000" marT="36000" marB="36000"/>
                </a:tc>
                <a:tc>
                  <a:txBody>
                    <a:bodyPr/>
                    <a:lstStyle/>
                    <a:p>
                      <a:pPr algn="ctr"/>
                      <a:r>
                        <a:rPr lang="en-GB" sz="1200" b="1">
                          <a:solidFill>
                            <a:schemeClr val="bg1"/>
                          </a:solidFill>
                        </a:rPr>
                        <a:t>Unexplained skin rash</a:t>
                      </a:r>
                    </a:p>
                  </a:txBody>
                  <a:tcPr marL="36000" marR="36000" marT="36000" marB="36000"/>
                </a:tc>
                <a:tc>
                  <a:txBody>
                    <a:bodyPr/>
                    <a:lstStyle/>
                    <a:p>
                      <a:pPr algn="ctr"/>
                      <a:r>
                        <a:rPr lang="en-GB" sz="1200" b="1">
                          <a:solidFill>
                            <a:schemeClr val="bg1"/>
                          </a:solidFill>
                        </a:rPr>
                        <a:t>Sprained ankle</a:t>
                      </a:r>
                    </a:p>
                  </a:txBody>
                  <a:tcPr marL="36000" marR="36000" marT="36000" marB="36000"/>
                </a:tc>
                <a:tc>
                  <a:txBody>
                    <a:bodyPr/>
                    <a:lstStyle/>
                    <a:p>
                      <a:pPr algn="ctr"/>
                      <a:r>
                        <a:rPr lang="en-US" sz="1200" b="1">
                          <a:solidFill>
                            <a:schemeClr val="bg1"/>
                          </a:solidFill>
                        </a:rPr>
                        <a:t>A cough that lasted 3 weeks or more </a:t>
                      </a:r>
                    </a:p>
                  </a:txBody>
                  <a:tcPr marL="36000" marR="36000" marT="36000" marB="36000"/>
                </a:tc>
                <a:extLst>
                  <a:ext uri="{0D108BD9-81ED-4DB2-BD59-A6C34878D82A}">
                    <a16:rowId xmlns:a16="http://schemas.microsoft.com/office/drawing/2014/main" val="2932702953"/>
                  </a:ext>
                </a:extLst>
              </a:tr>
              <a:tr h="573859">
                <a:tc>
                  <a:txBody>
                    <a:bodyPr/>
                    <a:lstStyle/>
                    <a:p>
                      <a:pPr algn="ctr"/>
                      <a:r>
                        <a:rPr lang="en-GB" sz="1200" b="1"/>
                        <a:t>1</a:t>
                      </a:r>
                      <a:r>
                        <a:rPr lang="en-GB" sz="1200" b="1" baseline="30000"/>
                        <a:t>st</a:t>
                      </a:r>
                      <a:r>
                        <a:rPr lang="en-GB" sz="1200" b="1"/>
                        <a:t> </a:t>
                      </a:r>
                    </a:p>
                  </a:txBody>
                  <a:tcPr>
                    <a:solidFill>
                      <a:srgbClr val="CFD5EA"/>
                    </a:solidFill>
                  </a:tcPr>
                </a:tc>
                <a:tc>
                  <a:txBody>
                    <a:bodyPr/>
                    <a:lstStyle/>
                    <a:p>
                      <a:pPr algn="ctr"/>
                      <a:r>
                        <a:rPr lang="en-GB" sz="1200"/>
                        <a:t>GP: 54%</a:t>
                      </a:r>
                    </a:p>
                  </a:txBody>
                  <a:tcPr marL="36000" marR="36000" marT="36000" marB="36000">
                    <a:solidFill>
                      <a:srgbClr val="CFD5EA"/>
                    </a:solidFill>
                  </a:tcPr>
                </a:tc>
                <a:tc>
                  <a:txBody>
                    <a:bodyPr/>
                    <a:lstStyle/>
                    <a:p>
                      <a:pPr algn="ctr"/>
                      <a:r>
                        <a:rPr lang="en-GB" sz="1200"/>
                        <a:t>Self-care at home: 54%</a:t>
                      </a:r>
                    </a:p>
                  </a:txBody>
                  <a:tcPr marL="36000" marR="36000" marT="36000" marB="36000"/>
                </a:tc>
                <a:tc>
                  <a:txBody>
                    <a:bodyPr/>
                    <a:lstStyle/>
                    <a:p>
                      <a:pPr algn="ctr"/>
                      <a:r>
                        <a:rPr lang="en-GB" sz="1200"/>
                        <a:t>A&amp;E: 57%</a:t>
                      </a:r>
                    </a:p>
                  </a:txBody>
                  <a:tcPr marL="36000" marR="36000" marT="36000" marB="36000"/>
                </a:tc>
                <a:tc>
                  <a:txBody>
                    <a:bodyPr/>
                    <a:lstStyle/>
                    <a:p>
                      <a:pPr algn="ctr"/>
                      <a:r>
                        <a:rPr lang="en-GB" sz="1200"/>
                        <a:t>Self-care at home: 67%</a:t>
                      </a:r>
                    </a:p>
                  </a:txBody>
                  <a:tcPr marL="36000" marR="36000" marT="36000" marB="36000"/>
                </a:tc>
                <a:tc>
                  <a:txBody>
                    <a:bodyPr/>
                    <a:lstStyle/>
                    <a:p>
                      <a:pPr algn="ctr"/>
                      <a:r>
                        <a:rPr lang="en-GB" sz="1200"/>
                        <a:t>Walk in / centre: 41%</a:t>
                      </a:r>
                    </a:p>
                  </a:txBody>
                  <a:tcPr marL="36000" marR="36000" marT="36000" marB="36000"/>
                </a:tc>
                <a:tc>
                  <a:txBody>
                    <a:bodyPr/>
                    <a:lstStyle/>
                    <a:p>
                      <a:pPr algn="ctr"/>
                      <a:r>
                        <a:rPr lang="en-GB" sz="1200"/>
                        <a:t>GP: 59%</a:t>
                      </a:r>
                    </a:p>
                  </a:txBody>
                  <a:tcPr marL="36000" marR="36000" marT="36000" marB="36000"/>
                </a:tc>
                <a:tc>
                  <a:txBody>
                    <a:bodyPr/>
                    <a:lstStyle/>
                    <a:p>
                      <a:pPr algn="ctr"/>
                      <a:r>
                        <a:rPr lang="en-GB" sz="1200"/>
                        <a:t>GP: 48%</a:t>
                      </a:r>
                    </a:p>
                  </a:txBody>
                  <a:tcPr marL="36000" marR="36000" marT="36000" marB="36000"/>
                </a:tc>
                <a:tc>
                  <a:txBody>
                    <a:bodyPr/>
                    <a:lstStyle/>
                    <a:p>
                      <a:pPr algn="ctr"/>
                      <a:r>
                        <a:rPr lang="en-GB" sz="1200"/>
                        <a:t>GP: 44%</a:t>
                      </a:r>
                    </a:p>
                  </a:txBody>
                  <a:tcPr marL="36000" marR="36000" marT="36000" marB="36000"/>
                </a:tc>
                <a:tc>
                  <a:txBody>
                    <a:bodyPr/>
                    <a:lstStyle/>
                    <a:p>
                      <a:pPr algn="ctr"/>
                      <a:r>
                        <a:rPr lang="en-GB" sz="1200"/>
                        <a:t>Walk in centre: 32%</a:t>
                      </a:r>
                    </a:p>
                  </a:txBody>
                  <a:tcPr marL="36000" marR="36000" marT="36000" marB="36000"/>
                </a:tc>
                <a:tc>
                  <a:txBody>
                    <a:bodyPr/>
                    <a:lstStyle/>
                    <a:p>
                      <a:pPr algn="ctr"/>
                      <a:r>
                        <a:rPr lang="en-GB" sz="1200"/>
                        <a:t>GP: 60%</a:t>
                      </a:r>
                    </a:p>
                  </a:txBody>
                  <a:tcPr marL="36000" marR="36000" marT="36000" marB="36000"/>
                </a:tc>
                <a:extLst>
                  <a:ext uri="{0D108BD9-81ED-4DB2-BD59-A6C34878D82A}">
                    <a16:rowId xmlns:a16="http://schemas.microsoft.com/office/drawing/2014/main" val="2553462621"/>
                  </a:ext>
                </a:extLst>
              </a:tr>
              <a:tr h="760706">
                <a:tc>
                  <a:txBody>
                    <a:bodyPr/>
                    <a:lstStyle/>
                    <a:p>
                      <a:pPr algn="ctr"/>
                      <a:r>
                        <a:rPr lang="en-GB" sz="1200" b="1"/>
                        <a:t>2</a:t>
                      </a:r>
                      <a:r>
                        <a:rPr lang="en-GB" sz="1200" b="1" baseline="30000"/>
                        <a:t>nd</a:t>
                      </a:r>
                      <a:endParaRPr lang="en-GB" sz="1200" b="1"/>
                    </a:p>
                  </a:txBody>
                  <a:tcPr>
                    <a:solidFill>
                      <a:srgbClr val="CFD5EA"/>
                    </a:solidFill>
                  </a:tcPr>
                </a:tc>
                <a:tc>
                  <a:txBody>
                    <a:bodyPr/>
                    <a:lstStyle/>
                    <a:p>
                      <a:pPr algn="ctr"/>
                      <a:r>
                        <a:rPr lang="en-GB" sz="1200"/>
                        <a:t>Pharmacy: 33%</a:t>
                      </a:r>
                    </a:p>
                  </a:txBody>
                  <a:tcPr marL="36000" marR="36000" marT="36000" marB="36000">
                    <a:solidFill>
                      <a:srgbClr val="CFD5EA"/>
                    </a:solidFill>
                  </a:tcPr>
                </a:tc>
                <a:tc>
                  <a:txBody>
                    <a:bodyPr/>
                    <a:lstStyle/>
                    <a:p>
                      <a:pPr algn="ctr"/>
                      <a:r>
                        <a:rPr lang="en-GB" sz="1200"/>
                        <a:t>Pharmacy: 42%</a:t>
                      </a:r>
                    </a:p>
                  </a:txBody>
                  <a:tcPr marL="36000" marR="36000" marT="36000" marB="36000">
                    <a:solidFill>
                      <a:srgbClr val="CFD5EA"/>
                    </a:solidFill>
                  </a:tcPr>
                </a:tc>
                <a:tc>
                  <a:txBody>
                    <a:bodyPr/>
                    <a:lstStyle/>
                    <a:p>
                      <a:pPr algn="ctr"/>
                      <a:r>
                        <a:rPr lang="en-GB" sz="1200" kern="1200">
                          <a:solidFill>
                            <a:schemeClr val="dk1"/>
                          </a:solidFill>
                          <a:latin typeface="+mn-lt"/>
                          <a:ea typeface="+mn-ea"/>
                          <a:cs typeface="+mn-cs"/>
                        </a:rPr>
                        <a:t>GP: 50%</a:t>
                      </a:r>
                    </a:p>
                  </a:txBody>
                  <a:tcPr marL="36000" marR="36000" marT="36000" marB="36000">
                    <a:solidFill>
                      <a:srgbClr val="CFD5EA"/>
                    </a:solidFill>
                  </a:tcPr>
                </a:tc>
                <a:tc>
                  <a:txBody>
                    <a:bodyPr/>
                    <a:lstStyle/>
                    <a:p>
                      <a:pPr algn="ctr"/>
                      <a:r>
                        <a:rPr lang="en-GB" sz="1200"/>
                        <a:t>Pharmacy: 60%</a:t>
                      </a:r>
                    </a:p>
                  </a:txBody>
                  <a:tcPr marL="36000" marR="36000" marT="36000" marB="36000">
                    <a:solidFill>
                      <a:srgbClr val="CFD5EA"/>
                    </a:solidFill>
                  </a:tcPr>
                </a:tc>
                <a:tc>
                  <a:txBody>
                    <a:bodyPr/>
                    <a:lstStyle/>
                    <a:p>
                      <a:pPr algn="ctr"/>
                      <a:r>
                        <a:rPr lang="en-GB" sz="1200"/>
                        <a:t>A&amp;E: 41%</a:t>
                      </a:r>
                    </a:p>
                  </a:txBody>
                  <a:tcPr marL="36000" marR="36000" marT="36000" marB="36000">
                    <a:solidFill>
                      <a:srgbClr val="CFD5EA"/>
                    </a:solidFill>
                  </a:tcPr>
                </a:tc>
                <a:tc>
                  <a:txBody>
                    <a:bodyPr/>
                    <a:lstStyle/>
                    <a:p>
                      <a:pPr algn="ctr"/>
                      <a:r>
                        <a:rPr lang="en-GB" sz="1200"/>
                        <a:t>Walk in centre: 19%</a:t>
                      </a:r>
                    </a:p>
                  </a:txBody>
                  <a:tcPr marL="36000" marR="36000" marT="36000" marB="36000">
                    <a:solidFill>
                      <a:srgbClr val="CFD5EA"/>
                    </a:solidFill>
                  </a:tcPr>
                </a:tc>
                <a:tc>
                  <a:txBody>
                    <a:bodyPr/>
                    <a:lstStyle/>
                    <a:p>
                      <a:pPr algn="ctr"/>
                      <a:r>
                        <a:rPr lang="en-GB" sz="1200"/>
                        <a:t>A&amp;E: 46%</a:t>
                      </a:r>
                    </a:p>
                  </a:txBody>
                  <a:tcPr marL="36000" marR="36000" marT="36000" marB="36000">
                    <a:solidFill>
                      <a:srgbClr val="CFD5EA"/>
                    </a:solidFill>
                  </a:tcPr>
                </a:tc>
                <a:tc>
                  <a:txBody>
                    <a:bodyPr/>
                    <a:lstStyle/>
                    <a:p>
                      <a:pPr algn="ctr"/>
                      <a:r>
                        <a:rPr lang="en-GB" sz="1200"/>
                        <a:t>Pharmacy: 33%</a:t>
                      </a:r>
                    </a:p>
                  </a:txBody>
                  <a:tcPr marL="36000" marR="36000" marT="36000" marB="36000">
                    <a:solidFill>
                      <a:srgbClr val="CFD5EA"/>
                    </a:solidFill>
                  </a:tcPr>
                </a:tc>
                <a:tc>
                  <a:txBody>
                    <a:bodyPr/>
                    <a:lstStyle/>
                    <a:p>
                      <a:pPr algn="ctr"/>
                      <a:r>
                        <a:rPr lang="en-GB" sz="1200"/>
                        <a:t>Self-care at home: 26%</a:t>
                      </a:r>
                    </a:p>
                  </a:txBody>
                  <a:tcPr marL="36000" marR="36000" marT="36000" marB="36000">
                    <a:solidFill>
                      <a:srgbClr val="CFD5EA"/>
                    </a:solidFill>
                  </a:tcPr>
                </a:tc>
                <a:tc>
                  <a:txBody>
                    <a:bodyPr/>
                    <a:lstStyle/>
                    <a:p>
                      <a:pPr algn="ctr"/>
                      <a:r>
                        <a:rPr lang="en-GB" sz="1200"/>
                        <a:t>NHS 111 Online: 16%</a:t>
                      </a:r>
                    </a:p>
                  </a:txBody>
                  <a:tcPr marL="36000" marR="36000" marT="36000" marB="36000">
                    <a:solidFill>
                      <a:srgbClr val="CFD5EA"/>
                    </a:solidFill>
                  </a:tcPr>
                </a:tc>
                <a:extLst>
                  <a:ext uri="{0D108BD9-81ED-4DB2-BD59-A6C34878D82A}">
                    <a16:rowId xmlns:a16="http://schemas.microsoft.com/office/drawing/2014/main" val="1612359979"/>
                  </a:ext>
                </a:extLst>
              </a:tr>
              <a:tr h="745100">
                <a:tc>
                  <a:txBody>
                    <a:bodyPr/>
                    <a:lstStyle/>
                    <a:p>
                      <a:pPr algn="ctr"/>
                      <a:r>
                        <a:rPr lang="en-GB" sz="1200" b="1"/>
                        <a:t>3</a:t>
                      </a:r>
                      <a:r>
                        <a:rPr lang="en-GB" sz="1200" b="1" baseline="30000"/>
                        <a:t>rd</a:t>
                      </a:r>
                      <a:r>
                        <a:rPr lang="en-GB" sz="1200" b="1"/>
                        <a:t> </a:t>
                      </a:r>
                    </a:p>
                  </a:txBody>
                  <a:tcPr/>
                </a:tc>
                <a:tc>
                  <a:txBody>
                    <a:bodyPr/>
                    <a:lstStyle/>
                    <a:p>
                      <a:pPr algn="ctr"/>
                      <a:r>
                        <a:rPr lang="en-GB" sz="1200"/>
                        <a:t>Walk in centre: 21%</a:t>
                      </a:r>
                    </a:p>
                  </a:txBody>
                  <a:tcPr marL="36000" marR="36000" marT="36000" marB="36000"/>
                </a:tc>
                <a:tc>
                  <a:txBody>
                    <a:bodyPr/>
                    <a:lstStyle/>
                    <a:p>
                      <a:pPr algn="ctr"/>
                      <a:r>
                        <a:rPr lang="en-GB" sz="1200"/>
                        <a:t>GP: 24%</a:t>
                      </a:r>
                    </a:p>
                  </a:txBody>
                  <a:tcPr marL="36000" marR="36000" marT="36000" marB="36000"/>
                </a:tc>
                <a:tc>
                  <a:txBody>
                    <a:bodyPr/>
                    <a:lstStyle/>
                    <a:p>
                      <a:pPr algn="ctr"/>
                      <a:r>
                        <a:rPr lang="en-GB" sz="1200"/>
                        <a:t>Walk in centre: 33%</a:t>
                      </a:r>
                    </a:p>
                  </a:txBody>
                  <a:tcPr marL="36000" marR="36000" marT="36000" marB="36000"/>
                </a:tc>
                <a:tc>
                  <a:txBody>
                    <a:bodyPr/>
                    <a:lstStyle/>
                    <a:p>
                      <a:pPr algn="ctr"/>
                      <a:r>
                        <a:rPr lang="en-GB" sz="1200"/>
                        <a:t>NHS App: 20%</a:t>
                      </a:r>
                    </a:p>
                  </a:txBody>
                  <a:tcPr marL="36000" marR="36000" marT="36000" marB="36000"/>
                </a:tc>
                <a:tc>
                  <a:txBody>
                    <a:bodyPr/>
                    <a:lstStyle/>
                    <a:p>
                      <a:pPr algn="ctr"/>
                      <a:r>
                        <a:rPr lang="en-GB" sz="1200"/>
                        <a:t>Self-care at home / GP: 17%</a:t>
                      </a:r>
                    </a:p>
                  </a:txBody>
                  <a:tcPr marL="36000" marR="36000" marT="36000" marB="36000"/>
                </a:tc>
                <a:tc>
                  <a:txBody>
                    <a:bodyPr/>
                    <a:lstStyle/>
                    <a:p>
                      <a:pPr algn="ctr"/>
                      <a:r>
                        <a:rPr lang="en-GB" sz="1200"/>
                        <a:t>Pharmacy: 14%</a:t>
                      </a:r>
                    </a:p>
                  </a:txBody>
                  <a:tcPr marL="36000" marR="36000" marT="36000" marB="36000"/>
                </a:tc>
                <a:tc>
                  <a:txBody>
                    <a:bodyPr/>
                    <a:lstStyle/>
                    <a:p>
                      <a:pPr algn="ctr"/>
                      <a:r>
                        <a:rPr lang="en-GB" sz="1200"/>
                        <a:t>Walk in centre: 32%</a:t>
                      </a:r>
                    </a:p>
                  </a:txBody>
                  <a:tcPr marL="36000" marR="36000" marT="36000" marB="36000"/>
                </a:tc>
                <a:tc>
                  <a:txBody>
                    <a:bodyPr/>
                    <a:lstStyle/>
                    <a:p>
                      <a:pPr algn="ctr"/>
                      <a:r>
                        <a:rPr lang="en-GB" sz="1200"/>
                        <a:t>Walk in centre: 20%</a:t>
                      </a:r>
                    </a:p>
                  </a:txBody>
                  <a:tcPr marL="36000" marR="36000" marT="36000" marB="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A&amp;E: 24%</a:t>
                      </a:r>
                    </a:p>
                    <a:p>
                      <a:pPr algn="ctr"/>
                      <a:endParaRPr lang="en-GB" sz="1200"/>
                    </a:p>
                  </a:txBody>
                  <a:tcPr marL="36000" marR="36000" marT="36000" marB="36000"/>
                </a:tc>
                <a:tc>
                  <a:txBody>
                    <a:bodyPr/>
                    <a:lstStyle/>
                    <a:p>
                      <a:pPr algn="ctr"/>
                      <a:r>
                        <a:rPr lang="en-GB" sz="1200"/>
                        <a:t>111 Telephone service: 14%</a:t>
                      </a:r>
                    </a:p>
                  </a:txBody>
                  <a:tcPr marL="36000" marR="36000" marT="36000" marB="36000"/>
                </a:tc>
                <a:extLst>
                  <a:ext uri="{0D108BD9-81ED-4DB2-BD59-A6C34878D82A}">
                    <a16:rowId xmlns:a16="http://schemas.microsoft.com/office/drawing/2014/main" val="364937243"/>
                  </a:ext>
                </a:extLst>
              </a:tr>
              <a:tr h="534155">
                <a:tc>
                  <a:txBody>
                    <a:bodyPr/>
                    <a:lstStyle/>
                    <a:p>
                      <a:pPr algn="ctr"/>
                      <a:r>
                        <a:rPr lang="en-GB" sz="1200" b="1"/>
                        <a:t>Last</a:t>
                      </a:r>
                    </a:p>
                  </a:txBody>
                  <a:tcPr/>
                </a:tc>
                <a:tc>
                  <a:txBody>
                    <a:bodyPr/>
                    <a:lstStyle/>
                    <a:p>
                      <a:pPr algn="ctr"/>
                      <a:r>
                        <a:rPr lang="en-GB" sz="1200"/>
                        <a:t>A&amp;E: 6%</a:t>
                      </a:r>
                    </a:p>
                  </a:txBody>
                  <a:tcPr marL="36000" marR="36000" marT="36000" marB="36000"/>
                </a:tc>
                <a:tc>
                  <a:txBody>
                    <a:bodyPr/>
                    <a:lstStyle/>
                    <a:p>
                      <a:pPr algn="ctr"/>
                      <a:r>
                        <a:rPr lang="en-GB" sz="1200"/>
                        <a:t>A&amp;E: 5%</a:t>
                      </a:r>
                    </a:p>
                  </a:txBody>
                  <a:tcPr marL="36000" marR="36000" marT="36000" marB="36000"/>
                </a:tc>
                <a:tc>
                  <a:txBody>
                    <a:bodyPr/>
                    <a:lstStyle/>
                    <a:p>
                      <a:pPr algn="ctr"/>
                      <a:r>
                        <a:rPr lang="en-GB" sz="1200"/>
                        <a:t>Self-care at home: 4%</a:t>
                      </a:r>
                    </a:p>
                  </a:txBody>
                  <a:tcPr marL="36000" marR="36000" marT="36000" marB="36000"/>
                </a:tc>
                <a:tc>
                  <a:txBody>
                    <a:bodyPr/>
                    <a:lstStyle/>
                    <a:p>
                      <a:pPr algn="ctr"/>
                      <a:r>
                        <a:rPr lang="en-GB" sz="1200"/>
                        <a:t>A&amp;E: 3%</a:t>
                      </a:r>
                    </a:p>
                  </a:txBody>
                  <a:tcPr marL="36000" marR="36000" marT="36000" marB="36000"/>
                </a:tc>
                <a:tc>
                  <a:txBody>
                    <a:bodyPr/>
                    <a:lstStyle/>
                    <a:p>
                      <a:pPr algn="ctr"/>
                      <a:r>
                        <a:rPr lang="en-GB" sz="1200"/>
                        <a:t>NHS App: 8%</a:t>
                      </a:r>
                    </a:p>
                  </a:txBody>
                  <a:tcPr marL="36000" marR="36000" marT="36000" marB="36000"/>
                </a:tc>
                <a:tc>
                  <a:txBody>
                    <a:bodyPr/>
                    <a:lstStyle/>
                    <a:p>
                      <a:pPr algn="ctr"/>
                      <a:r>
                        <a:rPr lang="en-GB" sz="1200"/>
                        <a:t>Self-care at home / A&amp;E: 9%</a:t>
                      </a:r>
                    </a:p>
                  </a:txBody>
                  <a:tcPr marL="36000" marR="36000" marT="36000" marB="36000"/>
                </a:tc>
                <a:tc>
                  <a:txBody>
                    <a:bodyPr/>
                    <a:lstStyle/>
                    <a:p>
                      <a:pPr algn="ctr"/>
                      <a:r>
                        <a:rPr lang="en-GB" sz="1200"/>
                        <a:t>Self-care at home: 4%</a:t>
                      </a:r>
                    </a:p>
                  </a:txBody>
                  <a:tcPr marL="36000" marR="36000" marT="36000" marB="36000"/>
                </a:tc>
                <a:tc>
                  <a:txBody>
                    <a:bodyPr/>
                    <a:lstStyle/>
                    <a:p>
                      <a:pPr algn="ctr"/>
                      <a:r>
                        <a:rPr lang="en-GB" sz="1200"/>
                        <a:t>A&amp;E: 8%</a:t>
                      </a:r>
                    </a:p>
                  </a:txBody>
                  <a:tcPr marL="36000" marR="36000" marT="36000" marB="36000"/>
                </a:tc>
                <a:tc>
                  <a:txBody>
                    <a:bodyPr/>
                    <a:lstStyle/>
                    <a:p>
                      <a:pPr algn="ctr"/>
                      <a:r>
                        <a:rPr lang="en-GB" sz="1200"/>
                        <a:t>111 Telephone / NHS App: 9%</a:t>
                      </a:r>
                    </a:p>
                  </a:txBody>
                  <a:tcPr marL="36000" marR="36000" marT="36000" marB="36000"/>
                </a:tc>
                <a:tc>
                  <a:txBody>
                    <a:bodyPr/>
                    <a:lstStyle/>
                    <a:p>
                      <a:pPr algn="ctr"/>
                      <a:r>
                        <a:rPr lang="en-GB" sz="1200" dirty="0"/>
                        <a:t>Self-care at home: 7%</a:t>
                      </a:r>
                    </a:p>
                  </a:txBody>
                  <a:tcPr marL="36000" marR="36000" marT="36000" marB="36000"/>
                </a:tc>
                <a:extLst>
                  <a:ext uri="{0D108BD9-81ED-4DB2-BD59-A6C34878D82A}">
                    <a16:rowId xmlns:a16="http://schemas.microsoft.com/office/drawing/2014/main" val="1585770996"/>
                  </a:ext>
                </a:extLst>
              </a:tr>
            </a:tbl>
          </a:graphicData>
        </a:graphic>
      </p:graphicFrame>
      <p:grpSp>
        <p:nvGrpSpPr>
          <p:cNvPr id="37" name="Group 36">
            <a:extLst>
              <a:ext uri="{FF2B5EF4-FFF2-40B4-BE49-F238E27FC236}">
                <a16:creationId xmlns:a16="http://schemas.microsoft.com/office/drawing/2014/main" id="{CCBF3BEA-4050-0D0E-5E0E-BB61A7B42562}"/>
              </a:ext>
              <a:ext uri="{C183D7F6-B498-43B3-948B-1728B52AA6E4}">
                <adec:decorative xmlns:adec="http://schemas.microsoft.com/office/drawing/2017/decorative" val="1"/>
              </a:ext>
            </a:extLst>
          </p:cNvPr>
          <p:cNvGrpSpPr/>
          <p:nvPr/>
        </p:nvGrpSpPr>
        <p:grpSpPr>
          <a:xfrm>
            <a:off x="1347056" y="2801387"/>
            <a:ext cx="10281274" cy="366506"/>
            <a:chOff x="1347056" y="2801387"/>
            <a:chExt cx="10281274" cy="366506"/>
          </a:xfrm>
        </p:grpSpPr>
        <p:pic>
          <p:nvPicPr>
            <p:cNvPr id="13" name="Graphic 12" descr="Sleep with solid fill">
              <a:extLst>
                <a:ext uri="{FF2B5EF4-FFF2-40B4-BE49-F238E27FC236}">
                  <a16:creationId xmlns:a16="http://schemas.microsoft.com/office/drawing/2014/main" id="{6E09573F-A7C7-3982-6B20-A28B187F78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5784" y="2860836"/>
              <a:ext cx="307057" cy="307057"/>
            </a:xfrm>
            <a:prstGeom prst="rect">
              <a:avLst/>
            </a:prstGeom>
          </p:spPr>
        </p:pic>
        <p:pic>
          <p:nvPicPr>
            <p:cNvPr id="14" name="Graphic 13" descr="Sleep with solid fill">
              <a:extLst>
                <a:ext uri="{FF2B5EF4-FFF2-40B4-BE49-F238E27FC236}">
                  <a16:creationId xmlns:a16="http://schemas.microsoft.com/office/drawing/2014/main" id="{26A0EF74-40AA-B770-2ED7-C0C358BEFC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78631" y="2860836"/>
              <a:ext cx="307057" cy="307057"/>
            </a:xfrm>
            <a:prstGeom prst="rect">
              <a:avLst/>
            </a:prstGeom>
          </p:spPr>
        </p:pic>
        <p:grpSp>
          <p:nvGrpSpPr>
            <p:cNvPr id="33" name="Group 32">
              <a:extLst>
                <a:ext uri="{FF2B5EF4-FFF2-40B4-BE49-F238E27FC236}">
                  <a16:creationId xmlns:a16="http://schemas.microsoft.com/office/drawing/2014/main" id="{9A60202C-ED1B-CDC1-D147-641892F6A0EC}"/>
                </a:ext>
              </a:extLst>
            </p:cNvPr>
            <p:cNvGrpSpPr/>
            <p:nvPr/>
          </p:nvGrpSpPr>
          <p:grpSpPr>
            <a:xfrm>
              <a:off x="1347056" y="2801387"/>
              <a:ext cx="10281274" cy="311287"/>
              <a:chOff x="1347056" y="2801387"/>
              <a:chExt cx="10281274" cy="311287"/>
            </a:xfrm>
          </p:grpSpPr>
          <p:pic>
            <p:nvPicPr>
              <p:cNvPr id="3" name="Graphic 2" descr="Stethoscope with solid fill">
                <a:extLst>
                  <a:ext uri="{FF2B5EF4-FFF2-40B4-BE49-F238E27FC236}">
                    <a16:creationId xmlns:a16="http://schemas.microsoft.com/office/drawing/2014/main" id="{04376E05-A8CF-FB8F-FA4A-D104234596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7056" y="2805883"/>
                <a:ext cx="259050" cy="259050"/>
              </a:xfrm>
              <a:prstGeom prst="rect">
                <a:avLst/>
              </a:prstGeom>
            </p:spPr>
          </p:pic>
          <p:pic>
            <p:nvPicPr>
              <p:cNvPr id="20" name="Graphic 19" descr="Medical with solid fill">
                <a:extLst>
                  <a:ext uri="{FF2B5EF4-FFF2-40B4-BE49-F238E27FC236}">
                    <a16:creationId xmlns:a16="http://schemas.microsoft.com/office/drawing/2014/main" id="{79289471-6C7B-649A-1CDC-6F76D0F1A4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4901" y="2801387"/>
                <a:ext cx="283400" cy="283400"/>
              </a:xfrm>
              <a:prstGeom prst="rect">
                <a:avLst/>
              </a:prstGeom>
            </p:spPr>
          </p:pic>
          <p:pic>
            <p:nvPicPr>
              <p:cNvPr id="22" name="Graphic 21" descr="Stethoscope with solid fill">
                <a:extLst>
                  <a:ext uri="{FF2B5EF4-FFF2-40B4-BE49-F238E27FC236}">
                    <a16:creationId xmlns:a16="http://schemas.microsoft.com/office/drawing/2014/main" id="{8752B71A-4712-3091-B484-30CEB9308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86925" y="2805883"/>
                <a:ext cx="259050" cy="259050"/>
              </a:xfrm>
              <a:prstGeom prst="rect">
                <a:avLst/>
              </a:prstGeom>
            </p:spPr>
          </p:pic>
          <p:pic>
            <p:nvPicPr>
              <p:cNvPr id="24" name="Graphic 23" descr="Stethoscope with solid fill">
                <a:extLst>
                  <a:ext uri="{FF2B5EF4-FFF2-40B4-BE49-F238E27FC236}">
                    <a16:creationId xmlns:a16="http://schemas.microsoft.com/office/drawing/2014/main" id="{DCB2B4EB-8F91-B113-98FD-3F5D5AAD4B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69280" y="2805883"/>
                <a:ext cx="259050" cy="259050"/>
              </a:xfrm>
              <a:prstGeom prst="rect">
                <a:avLst/>
              </a:prstGeom>
            </p:spPr>
          </p:pic>
          <p:pic>
            <p:nvPicPr>
              <p:cNvPr id="26" name="Graphic 25" descr="Stethoscope with solid fill">
                <a:extLst>
                  <a:ext uri="{FF2B5EF4-FFF2-40B4-BE49-F238E27FC236}">
                    <a16:creationId xmlns:a16="http://schemas.microsoft.com/office/drawing/2014/main" id="{430DFB6D-794A-354B-82D0-C065A095F4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66477" y="2805883"/>
                <a:ext cx="259050" cy="259050"/>
              </a:xfrm>
              <a:prstGeom prst="rect">
                <a:avLst/>
              </a:prstGeom>
            </p:spPr>
          </p:pic>
          <p:pic>
            <p:nvPicPr>
              <p:cNvPr id="27" name="Graphic 26" descr="Stethoscope with solid fill">
                <a:extLst>
                  <a:ext uri="{FF2B5EF4-FFF2-40B4-BE49-F238E27FC236}">
                    <a16:creationId xmlns:a16="http://schemas.microsoft.com/office/drawing/2014/main" id="{F4537E2D-F732-4331-EB3F-4AB0E5A0F7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0972" y="2805883"/>
                <a:ext cx="259050" cy="259050"/>
              </a:xfrm>
              <a:prstGeom prst="rect">
                <a:avLst/>
              </a:prstGeom>
            </p:spPr>
          </p:pic>
          <p:pic>
            <p:nvPicPr>
              <p:cNvPr id="53" name="Graphic 52" descr="Walk with solid fill">
                <a:extLst>
                  <a:ext uri="{FF2B5EF4-FFF2-40B4-BE49-F238E27FC236}">
                    <a16:creationId xmlns:a16="http://schemas.microsoft.com/office/drawing/2014/main" id="{8E28C099-072C-F641-6568-80A8F3CA659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1408" y="2880990"/>
                <a:ext cx="231684" cy="231684"/>
              </a:xfrm>
              <a:prstGeom prst="rect">
                <a:avLst/>
              </a:prstGeom>
            </p:spPr>
          </p:pic>
          <p:pic>
            <p:nvPicPr>
              <p:cNvPr id="54" name="Graphic 53" descr="Walk with solid fill">
                <a:extLst>
                  <a:ext uri="{FF2B5EF4-FFF2-40B4-BE49-F238E27FC236}">
                    <a16:creationId xmlns:a16="http://schemas.microsoft.com/office/drawing/2014/main" id="{370454A9-71E3-3BC3-2E7E-497279C0E5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47398" y="2880990"/>
                <a:ext cx="231684" cy="231684"/>
              </a:xfrm>
              <a:prstGeom prst="rect">
                <a:avLst/>
              </a:prstGeom>
            </p:spPr>
          </p:pic>
        </p:grpSp>
      </p:grpSp>
      <p:grpSp>
        <p:nvGrpSpPr>
          <p:cNvPr id="34" name="Group 33">
            <a:extLst>
              <a:ext uri="{FF2B5EF4-FFF2-40B4-BE49-F238E27FC236}">
                <a16:creationId xmlns:a16="http://schemas.microsoft.com/office/drawing/2014/main" id="{B552ADA5-2A73-BBC9-350E-F776C25F8278}"/>
              </a:ext>
              <a:ext uri="{C183D7F6-B498-43B3-948B-1728B52AA6E4}">
                <adec:decorative xmlns:adec="http://schemas.microsoft.com/office/drawing/2017/decorative" val="1"/>
              </a:ext>
            </a:extLst>
          </p:cNvPr>
          <p:cNvGrpSpPr/>
          <p:nvPr/>
        </p:nvGrpSpPr>
        <p:grpSpPr>
          <a:xfrm>
            <a:off x="1283768" y="3361265"/>
            <a:ext cx="10434204" cy="511810"/>
            <a:chOff x="1283768" y="3361265"/>
            <a:chExt cx="10434204" cy="511810"/>
          </a:xfrm>
        </p:grpSpPr>
        <p:pic>
          <p:nvPicPr>
            <p:cNvPr id="4" name="Graphic 3" descr="Medicine with solid fill">
              <a:extLst>
                <a:ext uri="{FF2B5EF4-FFF2-40B4-BE49-F238E27FC236}">
                  <a16:creationId xmlns:a16="http://schemas.microsoft.com/office/drawing/2014/main" id="{3285FA0C-045D-65E4-7A95-0D9B68A1F6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83768" y="3459226"/>
              <a:ext cx="352304" cy="352304"/>
            </a:xfrm>
            <a:prstGeom prst="rect">
              <a:avLst/>
            </a:prstGeom>
          </p:spPr>
        </p:pic>
        <p:pic>
          <p:nvPicPr>
            <p:cNvPr id="15" name="Graphic 14" descr="Sleep with solid fill">
              <a:extLst>
                <a:ext uri="{FF2B5EF4-FFF2-40B4-BE49-F238E27FC236}">
                  <a16:creationId xmlns:a16="http://schemas.microsoft.com/office/drawing/2014/main" id="{B5ED38B9-8E36-50BF-3D98-2926393FBA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8233" y="3518879"/>
              <a:ext cx="349038" cy="349038"/>
            </a:xfrm>
            <a:prstGeom prst="rect">
              <a:avLst/>
            </a:prstGeom>
          </p:spPr>
        </p:pic>
        <p:pic>
          <p:nvPicPr>
            <p:cNvPr id="16" name="Graphic 15" descr="Medical with solid fill">
              <a:extLst>
                <a:ext uri="{FF2B5EF4-FFF2-40B4-BE49-F238E27FC236}">
                  <a16:creationId xmlns:a16="http://schemas.microsoft.com/office/drawing/2014/main" id="{F46007D0-6F80-DC7D-6B51-2AD952BC2B6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62878" y="3361265"/>
              <a:ext cx="435238" cy="435238"/>
            </a:xfrm>
            <a:prstGeom prst="rect">
              <a:avLst/>
            </a:prstGeom>
          </p:spPr>
        </p:pic>
        <p:pic>
          <p:nvPicPr>
            <p:cNvPr id="23" name="Graphic 22" descr="Stethoscope with solid fill">
              <a:extLst>
                <a:ext uri="{FF2B5EF4-FFF2-40B4-BE49-F238E27FC236}">
                  <a16:creationId xmlns:a16="http://schemas.microsoft.com/office/drawing/2014/main" id="{F3DD90D6-812C-CE1C-0A98-69E7B6E541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6829" y="3440215"/>
              <a:ext cx="373411" cy="373411"/>
            </a:xfrm>
            <a:prstGeom prst="rect">
              <a:avLst/>
            </a:prstGeom>
          </p:spPr>
        </p:pic>
        <p:pic>
          <p:nvPicPr>
            <p:cNvPr id="30" name="Graphic 29" descr="Medicine with solid fill">
              <a:extLst>
                <a:ext uri="{FF2B5EF4-FFF2-40B4-BE49-F238E27FC236}">
                  <a16:creationId xmlns:a16="http://schemas.microsoft.com/office/drawing/2014/main" id="{66F8A32F-E58D-D22E-72AC-54C4716C14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88640" y="3510389"/>
              <a:ext cx="352304" cy="352304"/>
            </a:xfrm>
            <a:prstGeom prst="rect">
              <a:avLst/>
            </a:prstGeom>
          </p:spPr>
        </p:pic>
        <p:pic>
          <p:nvPicPr>
            <p:cNvPr id="31" name="Graphic 30" descr="Medicine with solid fill">
              <a:extLst>
                <a:ext uri="{FF2B5EF4-FFF2-40B4-BE49-F238E27FC236}">
                  <a16:creationId xmlns:a16="http://schemas.microsoft.com/office/drawing/2014/main" id="{2E10FBCF-212D-368C-CC0E-573EEE16FF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23161" y="3510389"/>
              <a:ext cx="352304" cy="352304"/>
            </a:xfrm>
            <a:prstGeom prst="rect">
              <a:avLst/>
            </a:prstGeom>
          </p:spPr>
        </p:pic>
        <p:pic>
          <p:nvPicPr>
            <p:cNvPr id="32" name="Graphic 31" descr="Medicine with solid fill">
              <a:extLst>
                <a:ext uri="{FF2B5EF4-FFF2-40B4-BE49-F238E27FC236}">
                  <a16:creationId xmlns:a16="http://schemas.microsoft.com/office/drawing/2014/main" id="{7AB73AE0-1BE2-792E-9006-27FE0BF6A69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0341" y="3459226"/>
              <a:ext cx="352304" cy="352304"/>
            </a:xfrm>
            <a:prstGeom prst="rect">
              <a:avLst/>
            </a:prstGeom>
          </p:spPr>
        </p:pic>
        <p:pic>
          <p:nvPicPr>
            <p:cNvPr id="44" name="Graphic 43" descr="Medical with solid fill">
              <a:extLst>
                <a:ext uri="{FF2B5EF4-FFF2-40B4-BE49-F238E27FC236}">
                  <a16:creationId xmlns:a16="http://schemas.microsoft.com/office/drawing/2014/main" id="{8892B9EB-A0E2-D789-DF45-86E27F0646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99772" y="3418119"/>
              <a:ext cx="454956" cy="454956"/>
            </a:xfrm>
            <a:prstGeom prst="rect">
              <a:avLst/>
            </a:prstGeom>
          </p:spPr>
        </p:pic>
        <p:pic>
          <p:nvPicPr>
            <p:cNvPr id="50" name="Graphic 49" descr="Monitor with solid fill">
              <a:extLst>
                <a:ext uri="{FF2B5EF4-FFF2-40B4-BE49-F238E27FC236}">
                  <a16:creationId xmlns:a16="http://schemas.microsoft.com/office/drawing/2014/main" id="{6DC8D66F-3B6E-0DB1-5817-65459382BB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344561" y="3494506"/>
              <a:ext cx="373411" cy="373411"/>
            </a:xfrm>
            <a:prstGeom prst="rect">
              <a:avLst/>
            </a:prstGeom>
          </p:spPr>
        </p:pic>
        <p:pic>
          <p:nvPicPr>
            <p:cNvPr id="56" name="Graphic 55" descr="Walk with solid fill">
              <a:extLst>
                <a:ext uri="{FF2B5EF4-FFF2-40B4-BE49-F238E27FC236}">
                  <a16:creationId xmlns:a16="http://schemas.microsoft.com/office/drawing/2014/main" id="{1AA2DC1B-9EC2-0B50-0E36-487424EAE40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0352" y="3525113"/>
              <a:ext cx="312196" cy="312196"/>
            </a:xfrm>
            <a:prstGeom prst="rect">
              <a:avLst/>
            </a:prstGeom>
          </p:spPr>
        </p:pic>
      </p:grpSp>
      <p:grpSp>
        <p:nvGrpSpPr>
          <p:cNvPr id="35" name="Group 34">
            <a:extLst>
              <a:ext uri="{FF2B5EF4-FFF2-40B4-BE49-F238E27FC236}">
                <a16:creationId xmlns:a16="http://schemas.microsoft.com/office/drawing/2014/main" id="{AD56EAAB-2F47-3EBE-16CE-25BAB6B537D3}"/>
              </a:ext>
              <a:ext uri="{C183D7F6-B498-43B3-948B-1728B52AA6E4}">
                <adec:decorative xmlns:adec="http://schemas.microsoft.com/office/drawing/2017/decorative" val="1"/>
              </a:ext>
            </a:extLst>
          </p:cNvPr>
          <p:cNvGrpSpPr/>
          <p:nvPr/>
        </p:nvGrpSpPr>
        <p:grpSpPr>
          <a:xfrm>
            <a:off x="1285323" y="4103331"/>
            <a:ext cx="10453290" cy="576516"/>
            <a:chOff x="1285323" y="4103331"/>
            <a:chExt cx="10453290" cy="576516"/>
          </a:xfrm>
        </p:grpSpPr>
        <p:pic>
          <p:nvPicPr>
            <p:cNvPr id="5" name="Graphic 4" descr="Walk with solid fill">
              <a:extLst>
                <a:ext uri="{FF2B5EF4-FFF2-40B4-BE49-F238E27FC236}">
                  <a16:creationId xmlns:a16="http://schemas.microsoft.com/office/drawing/2014/main" id="{89A9EB41-A452-CF4F-A312-D18708B761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85323" y="4244403"/>
              <a:ext cx="369449" cy="369449"/>
            </a:xfrm>
            <a:prstGeom prst="rect">
              <a:avLst/>
            </a:prstGeom>
          </p:spPr>
        </p:pic>
        <p:pic>
          <p:nvPicPr>
            <p:cNvPr id="6" name="Graphic 5" descr="Stethoscope with solid fill">
              <a:extLst>
                <a:ext uri="{FF2B5EF4-FFF2-40B4-BE49-F238E27FC236}">
                  <a16:creationId xmlns:a16="http://schemas.microsoft.com/office/drawing/2014/main" id="{2440FD05-CCA5-8F36-484D-5530679AEA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9788" y="4144103"/>
              <a:ext cx="373411" cy="373411"/>
            </a:xfrm>
            <a:prstGeom prst="rect">
              <a:avLst/>
            </a:prstGeom>
          </p:spPr>
        </p:pic>
        <p:pic>
          <p:nvPicPr>
            <p:cNvPr id="21" name="Graphic 20" descr="Medical with solid fill">
              <a:extLst>
                <a:ext uri="{FF2B5EF4-FFF2-40B4-BE49-F238E27FC236}">
                  <a16:creationId xmlns:a16="http://schemas.microsoft.com/office/drawing/2014/main" id="{82758595-4DCD-80E7-F89D-38DCDB6E06B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62315" y="4103331"/>
              <a:ext cx="454956" cy="454956"/>
            </a:xfrm>
            <a:prstGeom prst="rect">
              <a:avLst/>
            </a:prstGeom>
          </p:spPr>
        </p:pic>
        <p:pic>
          <p:nvPicPr>
            <p:cNvPr id="28" name="Graphic 27" descr="Stethoscope with solid fill">
              <a:extLst>
                <a:ext uri="{FF2B5EF4-FFF2-40B4-BE49-F238E27FC236}">
                  <a16:creationId xmlns:a16="http://schemas.microsoft.com/office/drawing/2014/main" id="{2FDB3FBC-D6AE-D60B-1063-4821EE8070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4689" y="4292989"/>
              <a:ext cx="308778" cy="308778"/>
            </a:xfrm>
            <a:prstGeom prst="rect">
              <a:avLst/>
            </a:prstGeom>
          </p:spPr>
        </p:pic>
        <p:pic>
          <p:nvPicPr>
            <p:cNvPr id="29" name="Graphic 28" descr="Medicine with solid fill">
              <a:extLst>
                <a:ext uri="{FF2B5EF4-FFF2-40B4-BE49-F238E27FC236}">
                  <a16:creationId xmlns:a16="http://schemas.microsoft.com/office/drawing/2014/main" id="{34384623-FC48-BEEB-88D0-09202F7F722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62061" y="4272043"/>
              <a:ext cx="308778" cy="308778"/>
            </a:xfrm>
            <a:prstGeom prst="rect">
              <a:avLst/>
            </a:prstGeom>
          </p:spPr>
        </p:pic>
        <p:pic>
          <p:nvPicPr>
            <p:cNvPr id="47" name="Graphic 46" descr="Walk with solid fill">
              <a:extLst>
                <a:ext uri="{FF2B5EF4-FFF2-40B4-BE49-F238E27FC236}">
                  <a16:creationId xmlns:a16="http://schemas.microsoft.com/office/drawing/2014/main" id="{6551A12D-E015-B779-7F2B-C0D7DF1E30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793" y="4272043"/>
              <a:ext cx="274495" cy="274495"/>
            </a:xfrm>
            <a:prstGeom prst="rect">
              <a:avLst/>
            </a:prstGeom>
          </p:spPr>
        </p:pic>
        <p:pic>
          <p:nvPicPr>
            <p:cNvPr id="48" name="Graphic 47" descr="Walk with solid fill">
              <a:extLst>
                <a:ext uri="{FF2B5EF4-FFF2-40B4-BE49-F238E27FC236}">
                  <a16:creationId xmlns:a16="http://schemas.microsoft.com/office/drawing/2014/main" id="{F82C1F50-C6F8-F550-A008-5620B08094F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43249" y="4272043"/>
              <a:ext cx="274495" cy="274495"/>
            </a:xfrm>
            <a:prstGeom prst="rect">
              <a:avLst/>
            </a:prstGeom>
          </p:spPr>
        </p:pic>
        <p:pic>
          <p:nvPicPr>
            <p:cNvPr id="49" name="Graphic 48" descr="Walk with solid fill">
              <a:extLst>
                <a:ext uri="{FF2B5EF4-FFF2-40B4-BE49-F238E27FC236}">
                  <a16:creationId xmlns:a16="http://schemas.microsoft.com/office/drawing/2014/main" id="{F941CB34-7D78-D462-85BA-35BBD5D738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71877" y="4244403"/>
              <a:ext cx="369449" cy="369449"/>
            </a:xfrm>
            <a:prstGeom prst="rect">
              <a:avLst/>
            </a:prstGeom>
          </p:spPr>
        </p:pic>
        <p:pic>
          <p:nvPicPr>
            <p:cNvPr id="52" name="Graphic 51" descr="Smart Phone with solid fill">
              <a:extLst>
                <a:ext uri="{FF2B5EF4-FFF2-40B4-BE49-F238E27FC236}">
                  <a16:creationId xmlns:a16="http://schemas.microsoft.com/office/drawing/2014/main" id="{EFE248A5-8A6A-1BAD-E0F9-4F078738E47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234065" y="4250327"/>
              <a:ext cx="330494" cy="330494"/>
            </a:xfrm>
            <a:prstGeom prst="rect">
              <a:avLst/>
            </a:prstGeom>
          </p:spPr>
        </p:pic>
        <p:pic>
          <p:nvPicPr>
            <p:cNvPr id="57" name="Graphic 56" descr="Receiver with solid fill">
              <a:extLst>
                <a:ext uri="{FF2B5EF4-FFF2-40B4-BE49-F238E27FC236}">
                  <a16:creationId xmlns:a16="http://schemas.microsoft.com/office/drawing/2014/main" id="{FECBCB1B-E6E6-B04A-FA9C-B6A506B4D21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369280" y="4244403"/>
              <a:ext cx="369333" cy="369333"/>
            </a:xfrm>
            <a:prstGeom prst="rect">
              <a:avLst/>
            </a:prstGeom>
          </p:spPr>
        </p:pic>
        <p:pic>
          <p:nvPicPr>
            <p:cNvPr id="59" name="Graphic 58" descr="Sleep with solid fill">
              <a:extLst>
                <a:ext uri="{FF2B5EF4-FFF2-40B4-BE49-F238E27FC236}">
                  <a16:creationId xmlns:a16="http://schemas.microsoft.com/office/drawing/2014/main" id="{7FBBC2A5-FCFC-47C1-9AED-C2690BB0E3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67177" y="4330809"/>
              <a:ext cx="349038" cy="349038"/>
            </a:xfrm>
            <a:prstGeom prst="rect">
              <a:avLst/>
            </a:prstGeom>
          </p:spPr>
        </p:pic>
      </p:grpSp>
      <p:grpSp>
        <p:nvGrpSpPr>
          <p:cNvPr id="36" name="Group 35">
            <a:extLst>
              <a:ext uri="{FF2B5EF4-FFF2-40B4-BE49-F238E27FC236}">
                <a16:creationId xmlns:a16="http://schemas.microsoft.com/office/drawing/2014/main" id="{540080E6-C601-04B6-3352-CDB087E95E1F}"/>
              </a:ext>
              <a:ext uri="{C183D7F6-B498-43B3-948B-1728B52AA6E4}">
                <adec:decorative xmlns:adec="http://schemas.microsoft.com/office/drawing/2017/decorative" val="1"/>
              </a:ext>
            </a:extLst>
          </p:cNvPr>
          <p:cNvGrpSpPr/>
          <p:nvPr/>
        </p:nvGrpSpPr>
        <p:grpSpPr>
          <a:xfrm>
            <a:off x="1291570" y="4906443"/>
            <a:ext cx="10498988" cy="571261"/>
            <a:chOff x="1291570" y="4906443"/>
            <a:chExt cx="10498988" cy="571261"/>
          </a:xfrm>
        </p:grpSpPr>
        <p:pic>
          <p:nvPicPr>
            <p:cNvPr id="2" name="Graphic 1" descr="Medical with solid fill">
              <a:extLst>
                <a:ext uri="{FF2B5EF4-FFF2-40B4-BE49-F238E27FC236}">
                  <a16:creationId xmlns:a16="http://schemas.microsoft.com/office/drawing/2014/main" id="{3EC6ACEB-95AB-67D7-2035-B1D8A274BE1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291570" y="4940070"/>
              <a:ext cx="454956" cy="454956"/>
            </a:xfrm>
            <a:prstGeom prst="rect">
              <a:avLst/>
            </a:prstGeom>
          </p:spPr>
        </p:pic>
        <p:pic>
          <p:nvPicPr>
            <p:cNvPr id="7" name="Graphic 6" descr="Sleep with solid fill">
              <a:extLst>
                <a:ext uri="{FF2B5EF4-FFF2-40B4-BE49-F238E27FC236}">
                  <a16:creationId xmlns:a16="http://schemas.microsoft.com/office/drawing/2014/main" id="{20038868-C3C4-09E9-75CA-9B41DB89485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129123" y="5022748"/>
              <a:ext cx="454956" cy="454956"/>
            </a:xfrm>
            <a:prstGeom prst="rect">
              <a:avLst/>
            </a:prstGeom>
          </p:spPr>
        </p:pic>
        <p:pic>
          <p:nvPicPr>
            <p:cNvPr id="10" name="Graphic 9" descr="Sleep with solid fill">
              <a:extLst>
                <a:ext uri="{FF2B5EF4-FFF2-40B4-BE49-F238E27FC236}">
                  <a16:creationId xmlns:a16="http://schemas.microsoft.com/office/drawing/2014/main" id="{E248D786-702E-CCD5-7FEE-2717A3D2B38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088972" y="5022748"/>
              <a:ext cx="454956" cy="454956"/>
            </a:xfrm>
            <a:prstGeom prst="rect">
              <a:avLst/>
            </a:prstGeom>
          </p:spPr>
        </p:pic>
        <p:pic>
          <p:nvPicPr>
            <p:cNvPr id="11" name="Graphic 10" descr="Sleep with solid fill">
              <a:extLst>
                <a:ext uri="{FF2B5EF4-FFF2-40B4-BE49-F238E27FC236}">
                  <a16:creationId xmlns:a16="http://schemas.microsoft.com/office/drawing/2014/main" id="{EAD11A91-B397-8EFC-98FA-6DE4D1F176E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153019" y="5022748"/>
              <a:ext cx="454956" cy="454956"/>
            </a:xfrm>
            <a:prstGeom prst="rect">
              <a:avLst/>
            </a:prstGeom>
          </p:spPr>
        </p:pic>
        <p:pic>
          <p:nvPicPr>
            <p:cNvPr id="12" name="Graphic 11" descr="Sleep with solid fill">
              <a:extLst>
                <a:ext uri="{FF2B5EF4-FFF2-40B4-BE49-F238E27FC236}">
                  <a16:creationId xmlns:a16="http://schemas.microsoft.com/office/drawing/2014/main" id="{B221B7F5-4E2F-CEE8-EA01-D3DD5B95F00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335602" y="5022748"/>
              <a:ext cx="454956" cy="454956"/>
            </a:xfrm>
            <a:prstGeom prst="rect">
              <a:avLst/>
            </a:prstGeom>
          </p:spPr>
        </p:pic>
        <p:pic>
          <p:nvPicPr>
            <p:cNvPr id="17" name="Graphic 16" descr="Medical with solid fill">
              <a:extLst>
                <a:ext uri="{FF2B5EF4-FFF2-40B4-BE49-F238E27FC236}">
                  <a16:creationId xmlns:a16="http://schemas.microsoft.com/office/drawing/2014/main" id="{0C9E1C0D-BC58-C499-89CC-AC1D32E7689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78535" y="4906443"/>
              <a:ext cx="454956" cy="454956"/>
            </a:xfrm>
            <a:prstGeom prst="rect">
              <a:avLst/>
            </a:prstGeom>
          </p:spPr>
        </p:pic>
        <p:pic>
          <p:nvPicPr>
            <p:cNvPr id="18" name="Graphic 17" descr="Medical with solid fill">
              <a:extLst>
                <a:ext uri="{FF2B5EF4-FFF2-40B4-BE49-F238E27FC236}">
                  <a16:creationId xmlns:a16="http://schemas.microsoft.com/office/drawing/2014/main" id="{EF42E6DF-037C-D27C-DA89-A3C1A9705C1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71835" y="4949175"/>
              <a:ext cx="454956" cy="454956"/>
            </a:xfrm>
            <a:prstGeom prst="rect">
              <a:avLst/>
            </a:prstGeom>
          </p:spPr>
        </p:pic>
        <p:pic>
          <p:nvPicPr>
            <p:cNvPr id="19" name="Graphic 18" descr="Medical with solid fill">
              <a:extLst>
                <a:ext uri="{FF2B5EF4-FFF2-40B4-BE49-F238E27FC236}">
                  <a16:creationId xmlns:a16="http://schemas.microsoft.com/office/drawing/2014/main" id="{6EFF85DC-5F8E-0907-7716-A8639419DE7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293460" y="4906443"/>
              <a:ext cx="454956" cy="454956"/>
            </a:xfrm>
            <a:prstGeom prst="rect">
              <a:avLst/>
            </a:prstGeom>
          </p:spPr>
        </p:pic>
        <p:pic>
          <p:nvPicPr>
            <p:cNvPr id="46" name="Graphic 45" descr="Smart Phone with solid fill">
              <a:extLst>
                <a:ext uri="{FF2B5EF4-FFF2-40B4-BE49-F238E27FC236}">
                  <a16:creationId xmlns:a16="http://schemas.microsoft.com/office/drawing/2014/main" id="{F111949D-27A5-D53A-1B53-C70921547C6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40545" y="5005056"/>
              <a:ext cx="373411" cy="373411"/>
            </a:xfrm>
            <a:prstGeom prst="rect">
              <a:avLst/>
            </a:prstGeom>
          </p:spPr>
        </p:pic>
        <p:pic>
          <p:nvPicPr>
            <p:cNvPr id="51" name="Graphic 50" descr="Smart Phone with solid fill">
              <a:extLst>
                <a:ext uri="{FF2B5EF4-FFF2-40B4-BE49-F238E27FC236}">
                  <a16:creationId xmlns:a16="http://schemas.microsoft.com/office/drawing/2014/main" id="{3D7F2DD2-9755-5E11-35F0-7328F4A25C8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073578" y="5199186"/>
              <a:ext cx="195840" cy="195840"/>
            </a:xfrm>
            <a:prstGeom prst="rect">
              <a:avLst/>
            </a:prstGeom>
          </p:spPr>
        </p:pic>
        <p:pic>
          <p:nvPicPr>
            <p:cNvPr id="58" name="Graphic 57" descr="Receiver with solid fill">
              <a:extLst>
                <a:ext uri="{FF2B5EF4-FFF2-40B4-BE49-F238E27FC236}">
                  <a16:creationId xmlns:a16="http://schemas.microsoft.com/office/drawing/2014/main" id="{A0A96E16-FA20-996B-3B02-9327D139B06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704590" y="5199186"/>
              <a:ext cx="195840" cy="195840"/>
            </a:xfrm>
            <a:prstGeom prst="rect">
              <a:avLst/>
            </a:prstGeom>
          </p:spPr>
        </p:pic>
      </p:grpSp>
      <p:sp>
        <p:nvSpPr>
          <p:cNvPr id="60" name="TextBox 59">
            <a:extLst>
              <a:ext uri="{FF2B5EF4-FFF2-40B4-BE49-F238E27FC236}">
                <a16:creationId xmlns:a16="http://schemas.microsoft.com/office/drawing/2014/main" id="{06F61260-5D6B-F274-71C7-EF37AF208914}"/>
              </a:ext>
            </a:extLst>
          </p:cNvPr>
          <p:cNvSpPr txBox="1"/>
          <p:nvPr/>
        </p:nvSpPr>
        <p:spPr>
          <a:xfrm>
            <a:off x="391549" y="5537034"/>
            <a:ext cx="11510817" cy="461665"/>
          </a:xfrm>
          <a:prstGeom prst="rect">
            <a:avLst/>
          </a:prstGeom>
          <a:noFill/>
        </p:spPr>
        <p:txBody>
          <a:bodyPr wrap="square" rtlCol="0">
            <a:spAutoFit/>
          </a:bodyPr>
          <a:lstStyle/>
          <a:p>
            <a:r>
              <a:rPr lang="en-GB" sz="1200"/>
              <a:t>*First 3 rows indicate top three treatment choices, bottoms row indicates last treatment choice. Options given to respondents included: The pharmacy, the GP, NHS 111 Online, 111 Telephone service, Walk in or Urgent Treatment centre, Emergency Department (A&amp;E), NHS App, Self-care at home.</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H2: Thinking about each of the following healthcare services, which condition would you contact or visit each of these in relation to?</a:t>
            </a:r>
          </a:p>
          <a:p>
            <a:pPr>
              <a:defRPr/>
            </a:pPr>
            <a:r>
              <a:rPr lang="en-GB" sz="1000">
                <a:solidFill>
                  <a:srgbClr val="FFFFFF">
                    <a:lumMod val="50000"/>
                  </a:srgbClr>
                </a:solidFill>
                <a:latin typeface="Arial"/>
                <a:cs typeface="Arial" panose="020B0604020202020204" pitchFamily="34" charset="0"/>
              </a:rPr>
              <a:t>Unweighted base: All respondents Survey 8, 1612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52427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640074"/>
          </a:xfrm>
        </p:spPr>
        <p:txBody>
          <a:bodyPr anchor="t" anchorCtr="0">
            <a:normAutofit/>
          </a:bodyPr>
          <a:lstStyle/>
          <a:p>
            <a:r>
              <a:rPr lang="en-GB" sz="4400" b="1">
                <a:latin typeface="Arial" panose="020B0604020202020204" pitchFamily="34" charset="0"/>
                <a:cs typeface="Arial" panose="020B0604020202020204" pitchFamily="34" charset="0"/>
              </a:rPr>
              <a:t>Cost of living and food security</a:t>
            </a:r>
          </a:p>
        </p:txBody>
      </p:sp>
      <p:graphicFrame>
        <p:nvGraphicFramePr>
          <p:cNvPr id="2" name="Table 5">
            <a:extLst>
              <a:ext uri="{FF2B5EF4-FFF2-40B4-BE49-F238E27FC236}">
                <a16:creationId xmlns:a16="http://schemas.microsoft.com/office/drawing/2014/main" id="{A0810909-EB47-329F-1121-56004F25A925}"/>
              </a:ext>
            </a:extLst>
          </p:cNvPr>
          <p:cNvGraphicFramePr>
            <a:graphicFrameLocks noGrp="1"/>
          </p:cNvGraphicFramePr>
          <p:nvPr>
            <p:extLst>
              <p:ext uri="{D42A27DB-BD31-4B8C-83A1-F6EECF244321}">
                <p14:modId xmlns:p14="http://schemas.microsoft.com/office/powerpoint/2010/main" val="2206363126"/>
              </p:ext>
            </p:extLst>
          </p:nvPr>
        </p:nvGraphicFramePr>
        <p:xfrm>
          <a:off x="590400" y="3718800"/>
          <a:ext cx="5505600" cy="1440000"/>
        </p:xfrm>
        <a:graphic>
          <a:graphicData uri="http://schemas.openxmlformats.org/drawingml/2006/table">
            <a:tbl>
              <a:tblPr firstRow="1" bandRow="1">
                <a:tableStyleId>{5C22544A-7EE6-4342-B048-85BDC9FD1C3A}</a:tableStyleId>
              </a:tblPr>
              <a:tblGrid>
                <a:gridCol w="4166426">
                  <a:extLst>
                    <a:ext uri="{9D8B030D-6E8A-4147-A177-3AD203B41FA5}">
                      <a16:colId xmlns:a16="http://schemas.microsoft.com/office/drawing/2014/main" val="4846203"/>
                    </a:ext>
                  </a:extLst>
                </a:gridCol>
                <a:gridCol w="1339174">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pages 26</a:t>
                      </a:r>
                      <a:r>
                        <a:rPr lang="en-GB" sz="1400" b="1" u="sng">
                          <a:solidFill>
                            <a:schemeClr val="bg1"/>
                          </a:solidFill>
                          <a:latin typeface="Arial" panose="020B0604020202020204" pitchFamily="34" charset="0"/>
                          <a:cs typeface="Arial" panose="020B0604020202020204" pitchFamily="34" charset="0"/>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Cost of living and food security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pages 28-30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Cost of living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31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a:solidFill>
                            <a:schemeClr val="bg1"/>
                          </a:solidFill>
                          <a:latin typeface="Arial" panose="020B0604020202020204" pitchFamily="34" charset="0"/>
                          <a:cs typeface="Arial" panose="020B0604020202020204" pitchFamily="34" charset="0"/>
                        </a:rPr>
                        <a:t>Food security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36</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a:solidFill>
                            <a:schemeClr val="bg1"/>
                          </a:solidFill>
                          <a:latin typeface="Arial" panose="020B0604020202020204" pitchFamily="34" charset="0"/>
                          <a:cs typeface="Arial" panose="020B0604020202020204" pitchFamily="34" charset="0"/>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3</a:t>
                      </a:r>
                      <a:r>
                        <a:rPr lang="en-GB" sz="1400" b="1" u="sng" dirty="0">
                          <a:solidFill>
                            <a:schemeClr val="bg1"/>
                          </a:solidFill>
                          <a:latin typeface="Arial" panose="020B0604020202020204" pitchFamily="34" charset="0"/>
                          <a:cs typeface="Arial" panose="020B0604020202020204" pitchFamily="34" charset="0"/>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9912042"/>
                  </a:ext>
                </a:extLst>
              </a:tr>
            </a:tbl>
          </a:graphicData>
        </a:graphic>
      </p:graphicFrame>
    </p:spTree>
    <p:extLst>
      <p:ext uri="{BB962C8B-B14F-4D97-AF65-F5344CB8AC3E}">
        <p14:creationId xmlns:p14="http://schemas.microsoft.com/office/powerpoint/2010/main" val="195147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a:t>Overview:</a:t>
            </a:r>
            <a:br>
              <a:rPr lang="en-GB"/>
            </a:br>
            <a:r>
              <a:rPr lang="en-GB"/>
              <a:t>Cost of living and </a:t>
            </a:r>
            <a:br>
              <a:rPr lang="en-GB"/>
            </a:br>
            <a:r>
              <a:rPr lang="en-GB"/>
              <a:t>food security</a:t>
            </a:r>
          </a:p>
        </p:txBody>
      </p:sp>
    </p:spTree>
    <p:extLst>
      <p:ext uri="{BB962C8B-B14F-4D97-AF65-F5344CB8AC3E}">
        <p14:creationId xmlns:p14="http://schemas.microsoft.com/office/powerpoint/2010/main" val="2608043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a:latin typeface="Arial" panose="020B0604020202020204" pitchFamily="34" charset="0"/>
                <a:cs typeface="Arial" panose="020B0604020202020204" pitchFamily="34" charset="0"/>
              </a:rPr>
              <a:t>Cost of living and food security – context and approach</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06002"/>
            <a:ext cx="11012101" cy="5200783"/>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Cost of living has been a central theme in the Greater Manchester Residents' Surveys since September 2022 (and has therefore now been covered across six waves). Food security has been included in seven surveys since February 2022. While remaining a vital consideration, food security questions have been reduced in recent waves, to provide space for focus on other exploratory areas.</a:t>
            </a:r>
          </a:p>
          <a:p>
            <a:pPr>
              <a:lnSpc>
                <a:spcPct val="114000"/>
              </a:lnSpc>
              <a:spcAft>
                <a:spcPts val="1400"/>
              </a:spcAft>
            </a:pPr>
            <a:r>
              <a:rPr lang="en-GB" sz="1400">
                <a:solidFill>
                  <a:schemeClr val="bg1"/>
                </a:solidFill>
                <a:latin typeface="Arial"/>
                <a:cs typeface="Arial"/>
              </a:rPr>
              <a:t>As questions on cost of living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6, 7 and 8. </a:t>
            </a:r>
          </a:p>
          <a:p>
            <a:pPr>
              <a:lnSpc>
                <a:spcPct val="114000"/>
              </a:lnSpc>
              <a:spcAft>
                <a:spcPts val="1400"/>
              </a:spcAft>
            </a:pPr>
            <a:r>
              <a:rPr lang="en-GB" sz="1400">
                <a:solidFill>
                  <a:schemeClr val="bg1"/>
                </a:solidFill>
                <a:latin typeface="Arial"/>
                <a:cs typeface="Arial"/>
              </a:rPr>
              <a:t>The focus of this research is to provide a growing base of evidence, which can highlight potential trends and indicators which individual localities and partners can explore in greater detail. As this evidence base has grown across multiple surveys we are able to provide greater depth on which groups are likely to be more affected by the issues explored, highlighting those where more investigation would prove useful. In certain instances, to allow for greater exploration of data by local authority or to show long-term trends, a merged sample from waves 3 – 8 has been used.  </a:t>
            </a:r>
            <a:endParaRPr lang="en-GB" sz="1400">
              <a:solidFill>
                <a:schemeClr val="bg1"/>
              </a:solidFill>
              <a:latin typeface="Arial" panose="020B0604020202020204" pitchFamily="34" charset="0"/>
              <a:cs typeface="Arial" panose="020B0604020202020204" pitchFamily="34" charset="0"/>
            </a:endParaRPr>
          </a:p>
          <a:p>
            <a:pPr>
              <a:lnSpc>
                <a:spcPct val="114000"/>
              </a:lnSpc>
              <a:spcAft>
                <a:spcPts val="1400"/>
              </a:spcAft>
            </a:pPr>
            <a:r>
              <a:rPr lang="en-GB" sz="1400">
                <a:solidFill>
                  <a:schemeClr val="bg1"/>
                </a:solidFill>
                <a:latin typeface="Arial"/>
                <a:cs typeface="Arial"/>
              </a:rPr>
              <a:t>Data in the cost of living section of this report has been compared against the latest survey results from the ONS’ Opinions and Lifestyle Survey in Great Britain, where comparable information exists. Fieldwork for this survey in Great Britain is completed fortnightly and so comparisons of the GM survey (fieldwork  26 Jun – 10 Jul 2023) have been compared to the most closely matched ONS fieldwork period, between 28 June – 9 July 2023. ONS uses a mixed methodology, both online and telephone interviews. Please note that some Greater Manchester questions in this section have had their wording or answers options adjusted to reflect changes to the ONS’ Opinions and Lifestyle Survey, and so comparisons with Greater Manchester survey 3 and 4 findings may therefore not always be possible. </a:t>
            </a:r>
            <a:endParaRPr lang="en-GB" sz="14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a:solidFill>
                <a:schemeClr val="bg1"/>
              </a:solidFill>
              <a:cs typeface="Calibri" panose="020F0502020204030204"/>
            </a:endParaRPr>
          </a:p>
        </p:txBody>
      </p:sp>
    </p:spTree>
    <p:extLst>
      <p:ext uri="{BB962C8B-B14F-4D97-AF65-F5344CB8AC3E}">
        <p14:creationId xmlns:p14="http://schemas.microsoft.com/office/powerpoint/2010/main" val="3174813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Cost of living – key findings (1)</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45306" y="771237"/>
            <a:ext cx="11357551" cy="5024452"/>
          </a:xfrm>
          <a:prstGeom prst="rect">
            <a:avLst/>
          </a:prstGeom>
          <a:noFill/>
        </p:spPr>
        <p:txBody>
          <a:bodyPr wrap="square" lIns="91440" tIns="45720" rIns="91440" bIns="45720" rtlCol="0" anchor="t">
            <a:spAutoFit/>
          </a:bodyPr>
          <a:lstStyle/>
          <a:p>
            <a:pPr>
              <a:spcAft>
                <a:spcPts val="1200"/>
              </a:spcAft>
            </a:pPr>
            <a:r>
              <a:rPr lang="en-GB" sz="1600" b="1">
                <a:solidFill>
                  <a:schemeClr val="bg1"/>
                </a:solidFill>
                <a:latin typeface="Arial"/>
                <a:cs typeface="Arial"/>
              </a:rPr>
              <a:t>COSTS OF LIVING</a:t>
            </a:r>
          </a:p>
          <a:p>
            <a:pPr marL="742950" lvl="1" indent="-285750">
              <a:spcAft>
                <a:spcPts val="500"/>
              </a:spcAft>
              <a:buFont typeface="Arial" panose="020B0604020202020204" pitchFamily="34" charset="0"/>
              <a:buChar char="•"/>
            </a:pPr>
            <a:r>
              <a:rPr lang="en-GB" sz="1400">
                <a:solidFill>
                  <a:schemeClr val="bg1"/>
                </a:solidFill>
                <a:latin typeface="Arial"/>
                <a:cs typeface="Arial"/>
              </a:rPr>
              <a:t>Over 7 in 10 respondents (71%) continue to say their cost of living has increased over the past month. This has fallen slightly since May (73%) and significantly since March (75%)</a:t>
            </a:r>
          </a:p>
          <a:p>
            <a:pPr marL="1200150" lvl="2" indent="-285750">
              <a:spcAft>
                <a:spcPts val="500"/>
              </a:spcAft>
              <a:buFont typeface="Arial" panose="020B0604020202020204" pitchFamily="34" charset="0"/>
              <a:buChar char="•"/>
            </a:pPr>
            <a:r>
              <a:rPr lang="en-GB" sz="1400">
                <a:solidFill>
                  <a:schemeClr val="bg1"/>
                </a:solidFill>
                <a:latin typeface="Arial"/>
                <a:cs typeface="Arial"/>
              </a:rPr>
              <a:t>This mirrors a trend seen across Great Britain but to a lesser degree (62% in May vs 67% in March); Greater Manchester findings remain significantly higher than those for Great Britain</a:t>
            </a:r>
          </a:p>
          <a:p>
            <a:pPr marL="742950" lvl="1" indent="-285750">
              <a:spcAft>
                <a:spcPts val="500"/>
              </a:spcAft>
              <a:buFont typeface="Arial" panose="020B0604020202020204" pitchFamily="34" charset="0"/>
              <a:buChar char="•"/>
            </a:pPr>
            <a:r>
              <a:rPr lang="en-GB" sz="1400">
                <a:solidFill>
                  <a:schemeClr val="bg1"/>
                </a:solidFill>
                <a:latin typeface="Arial"/>
                <a:cs typeface="Arial"/>
              </a:rPr>
              <a:t>The most common reasons for cost increases remain food and energy, felt by 89% and 71% of those whose costs have increased</a:t>
            </a:r>
          </a:p>
          <a:p>
            <a:pPr marL="742950" lvl="1" indent="-285750">
              <a:spcAft>
                <a:spcPts val="1200"/>
              </a:spcAft>
              <a:buFont typeface="Arial" panose="020B0604020202020204" pitchFamily="34" charset="0"/>
              <a:buChar char="•"/>
            </a:pPr>
            <a:r>
              <a:rPr lang="en-GB" sz="1400">
                <a:solidFill>
                  <a:schemeClr val="bg1"/>
                </a:solidFill>
                <a:latin typeface="Arial"/>
                <a:cs typeface="Arial"/>
              </a:rPr>
              <a:t>Among parents who have noted increases in their cost of living, there has been a significant increase in the proportion saying childcare costs have increased (21% - was 12% in May) </a:t>
            </a:r>
          </a:p>
          <a:p>
            <a:pPr marL="742950" lvl="1" indent="-285750">
              <a:spcAft>
                <a:spcPts val="1200"/>
              </a:spcAft>
              <a:buFont typeface="Arial" panose="020B0604020202020204" pitchFamily="34" charset="0"/>
              <a:buChar char="•"/>
            </a:pPr>
            <a:r>
              <a:rPr lang="en-GB" sz="1600" b="1">
                <a:solidFill>
                  <a:schemeClr val="bg1"/>
                </a:solidFill>
                <a:latin typeface="Arial"/>
                <a:cs typeface="Arial"/>
              </a:rPr>
              <a:t>HOUSING</a:t>
            </a:r>
            <a:endParaRPr lang="en-GB">
              <a:solidFill>
                <a:schemeClr val="bg1"/>
              </a:solidFill>
              <a:latin typeface="Arial"/>
              <a:cs typeface="Arial"/>
            </a:endParaRPr>
          </a:p>
          <a:p>
            <a:pPr marL="742950" lvl="1" indent="-285750">
              <a:spcAft>
                <a:spcPts val="1200"/>
              </a:spcAft>
              <a:buFont typeface="Arial" panose="020B0604020202020204" pitchFamily="34" charset="0"/>
              <a:buChar char="•"/>
            </a:pPr>
            <a:r>
              <a:rPr lang="en-GB" sz="1400">
                <a:solidFill>
                  <a:schemeClr val="bg1"/>
                </a:solidFill>
                <a:latin typeface="Arial"/>
                <a:cs typeface="Arial"/>
              </a:rPr>
              <a:t>Over half of renters (52%) say it is difficult to afford their rent, a similar proportion to May (49%)</a:t>
            </a:r>
          </a:p>
          <a:p>
            <a:pPr marL="742950" lvl="1" indent="-285750">
              <a:spcAft>
                <a:spcPts val="1200"/>
              </a:spcAft>
              <a:buFont typeface="Arial" panose="020B0604020202020204" pitchFamily="34" charset="0"/>
              <a:buChar char="•"/>
            </a:pPr>
            <a:r>
              <a:rPr lang="en-GB" sz="1400">
                <a:solidFill>
                  <a:schemeClr val="bg1"/>
                </a:solidFill>
                <a:latin typeface="Arial"/>
                <a:cs typeface="Arial"/>
              </a:rPr>
              <a:t>13% of renters are behind on their rental payments (compared to 14% in May); the proportion of those renting privately who are behind on their rent has increased from 6% in May to 11% in July </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en-GB" sz="1400">
                <a:solidFill>
                  <a:schemeClr val="bg1"/>
                </a:solidFill>
                <a:latin typeface="Arial"/>
                <a:cs typeface="Arial"/>
              </a:rPr>
              <a:t>1 in 3 (31%) renters have contacted someone for advice on their rent payments, including 14% having contacted friends and family</a:t>
            </a:r>
          </a:p>
          <a:p>
            <a:pPr marL="742950" lvl="1" indent="-285750">
              <a:spcAft>
                <a:spcPts val="1200"/>
              </a:spcAft>
              <a:buFont typeface="Arial" panose="020B0604020202020204" pitchFamily="34" charset="0"/>
              <a:buChar char="•"/>
            </a:pPr>
            <a:r>
              <a:rPr lang="en-GB" sz="1400">
                <a:solidFill>
                  <a:schemeClr val="bg1"/>
                </a:solidFill>
                <a:latin typeface="Arial"/>
                <a:cs typeface="Arial"/>
              </a:rPr>
              <a:t>There has been a slight increase in the proportion of mortgage holders saying it is difficult to afford this cost (41%, was 38% in May) </a:t>
            </a:r>
            <a:endParaRPr lang="en-GB" sz="1400">
              <a:solidFill>
                <a:schemeClr val="bg1"/>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en-GB" sz="1400">
                <a:solidFill>
                  <a:schemeClr val="bg1"/>
                </a:solidFill>
                <a:latin typeface="Arial"/>
                <a:cs typeface="Arial"/>
              </a:rPr>
              <a:t>7% of mortgage holders are behind on their mortgage payments, the same figure as in May</a:t>
            </a:r>
          </a:p>
          <a:p>
            <a:pPr marL="742950" lvl="1" indent="-285750">
              <a:spcAft>
                <a:spcPts val="1200"/>
              </a:spcAft>
              <a:buFont typeface="Arial" panose="020B0604020202020204" pitchFamily="34" charset="0"/>
              <a:buChar char="•"/>
            </a:pPr>
            <a:endParaRPr lang="en-GB"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3861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a:latin typeface="Arial" panose="020B0604020202020204" pitchFamily="34" charset="0"/>
                <a:cs typeface="Arial" panose="020B0604020202020204" pitchFamily="34" charset="0"/>
              </a:rPr>
              <a:t>Cost of living – key findings (2)</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5926" y="979200"/>
            <a:ext cx="11019275" cy="4678204"/>
          </a:xfrm>
          <a:prstGeom prst="rect">
            <a:avLst/>
          </a:prstGeom>
          <a:noFill/>
        </p:spPr>
        <p:txBody>
          <a:bodyPr wrap="square" lIns="91440" tIns="45720" rIns="91440" bIns="45720" rtlCol="0" anchor="t">
            <a:spAutoFit/>
          </a:bodyPr>
          <a:lstStyle/>
          <a:p>
            <a:pPr>
              <a:spcAft>
                <a:spcPts val="1200"/>
              </a:spcAft>
            </a:pPr>
            <a:r>
              <a:rPr lang="en-GB" sz="1600" b="1" dirty="0">
                <a:solidFill>
                  <a:schemeClr val="bg1"/>
                </a:solidFill>
                <a:latin typeface="Arial"/>
                <a:cs typeface="Arial"/>
              </a:rPr>
              <a:t>FINANCIAL SITUATION AND BORROWING</a:t>
            </a:r>
          </a:p>
          <a:p>
            <a:pPr marL="742950" lvl="1" indent="-285750">
              <a:spcAft>
                <a:spcPts val="1200"/>
              </a:spcAft>
              <a:buFont typeface="Arial" panose="020B0604020202020204" pitchFamily="34" charset="0"/>
              <a:buChar char="•"/>
            </a:pPr>
            <a:r>
              <a:rPr lang="en-GB" sz="1400" dirty="0">
                <a:solidFill>
                  <a:schemeClr val="bg1"/>
                </a:solidFill>
                <a:latin typeface="Arial"/>
                <a:cs typeface="Arial"/>
              </a:rPr>
              <a:t>Over a third of respondents (37%) have borrowed more money or used more credit in the last month compared to this time last year – a statistically significant increase since May (34%)</a:t>
            </a:r>
          </a:p>
          <a:p>
            <a:pPr marL="742950" lvl="1" indent="-285750">
              <a:spcAft>
                <a:spcPts val="1200"/>
              </a:spcAft>
              <a:buFont typeface="Arial" panose="020B0604020202020204" pitchFamily="34" charset="0"/>
              <a:buChar char="•"/>
            </a:pPr>
            <a:r>
              <a:rPr lang="en-GB" sz="1400" dirty="0">
                <a:solidFill>
                  <a:schemeClr val="bg1"/>
                </a:solidFill>
                <a:latin typeface="Arial"/>
                <a:cs typeface="Arial"/>
              </a:rPr>
              <a:t>Two thirds (66%) of those who have borrowed more or used more credit are having some level of difficulty in managing their debt; while this is a fall since May (was 70%), the proportion unable or finding it difficult to manage their debt has increased (29%, was 24% in May)</a:t>
            </a:r>
          </a:p>
          <a:p>
            <a:pPr marL="742950" lvl="1" indent="-285750">
              <a:spcAft>
                <a:spcPts val="1200"/>
              </a:spcAft>
              <a:buFont typeface="Arial" panose="020B0604020202020204" pitchFamily="34" charset="0"/>
              <a:buChar char="•"/>
            </a:pPr>
            <a:r>
              <a:rPr lang="en-GB" sz="1400" dirty="0">
                <a:solidFill>
                  <a:schemeClr val="bg1"/>
                </a:solidFill>
                <a:latin typeface="Arial"/>
                <a:cs typeface="Arial"/>
              </a:rPr>
              <a:t>Half (50%) of those experiencing difficulty with their debt have sought help – a lower figure than that reported in May (57%). Of those who have not sought such help, around a quarter felt unsure advice would help (26%) or were anxious or embarrassed to do so (22%)</a:t>
            </a:r>
          </a:p>
          <a:p>
            <a:pPr>
              <a:spcAft>
                <a:spcPts val="1200"/>
              </a:spcAft>
            </a:pPr>
            <a:r>
              <a:rPr lang="en-GB" sz="1600" b="1" dirty="0">
                <a:solidFill>
                  <a:schemeClr val="bg1"/>
                </a:solidFill>
                <a:latin typeface="Arial"/>
                <a:cs typeface="Arial"/>
              </a:rPr>
              <a:t>LONG TERM TRENDS</a:t>
            </a:r>
          </a:p>
          <a:p>
            <a:pPr>
              <a:spcAft>
                <a:spcPts val="1200"/>
              </a:spcAft>
            </a:pPr>
            <a:r>
              <a:rPr lang="en-GB" sz="1400" dirty="0">
                <a:solidFill>
                  <a:schemeClr val="bg1"/>
                </a:solidFill>
                <a:latin typeface="Arial"/>
                <a:cs typeface="Arial"/>
              </a:rPr>
              <a:t>Some positives can be taken from the data we have tracked over time. For example, this data demonstrates that the financial situation of GM respondents as a whole is gradually getting better over time: </a:t>
            </a:r>
            <a:endParaRPr lang="en-GB" sz="1400" dirty="0">
              <a:solidFill>
                <a:schemeClr val="bg1"/>
              </a:solidFill>
              <a:latin typeface="Arial" panose="020B0604020202020204" pitchFamily="34" charset="0"/>
              <a:cs typeface="Arial" panose="020B0604020202020204" pitchFamily="34" charset="0"/>
            </a:endParaRPr>
          </a:p>
          <a:p>
            <a:pPr marL="742950" lvl="1" indent="-285750">
              <a:spcAft>
                <a:spcPts val="1200"/>
              </a:spcAft>
              <a:buFont typeface="Arial" panose="020B0604020202020204" pitchFamily="34" charset="0"/>
              <a:buChar char="•"/>
            </a:pPr>
            <a:r>
              <a:rPr lang="en-GB" sz="1400" dirty="0">
                <a:solidFill>
                  <a:schemeClr val="bg1"/>
                </a:solidFill>
                <a:latin typeface="Arial"/>
                <a:cs typeface="Arial"/>
              </a:rPr>
              <a:t>2 in 5 (43%) say they will be able to save money over the next 12 months; this figure has risen by 10 percentage points since the first time this question was asked in September 2022 (33%)</a:t>
            </a:r>
          </a:p>
          <a:p>
            <a:pPr marL="742950" lvl="1" indent="-285750">
              <a:spcAft>
                <a:spcPts val="1200"/>
              </a:spcAft>
              <a:buFont typeface="Arial" panose="020B0604020202020204" pitchFamily="34" charset="0"/>
              <a:buChar char="•"/>
            </a:pPr>
            <a:r>
              <a:rPr lang="en-GB" sz="1400" dirty="0">
                <a:solidFill>
                  <a:schemeClr val="bg1"/>
                </a:solidFill>
                <a:latin typeface="Arial"/>
                <a:cs typeface="Arial"/>
              </a:rPr>
              <a:t>Over half (56%) say they can afford an unexpected but necessary expense of £850, an increase of 9 percentage points since September 2022 (47%)</a:t>
            </a:r>
          </a:p>
        </p:txBody>
      </p:sp>
    </p:spTree>
    <p:extLst>
      <p:ext uri="{BB962C8B-B14F-4D97-AF65-F5344CB8AC3E}">
        <p14:creationId xmlns:p14="http://schemas.microsoft.com/office/powerpoint/2010/main" val="45296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2805947886"/>
              </p:ext>
            </p:extLst>
          </p:nvPr>
        </p:nvGraphicFramePr>
        <p:xfrm>
          <a:off x="590400" y="3718800"/>
          <a:ext cx="4922633" cy="1152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7</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panose="020B0604020202020204" pitchFamily="34" charset="0"/>
                <a:cs typeface="Arial" panose="020B0604020202020204" pitchFamily="34" charset="0"/>
              </a:rPr>
              <a:t>Food security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79550"/>
            <a:ext cx="11258457" cy="5128712"/>
          </a:xfrm>
          <a:prstGeom prst="rect">
            <a:avLst/>
          </a:prstGeom>
          <a:noFill/>
        </p:spPr>
        <p:txBody>
          <a:bodyPr wrap="square" lIns="91440" tIns="45720" rIns="91440" bIns="45720" rtlCol="0" anchor="t">
            <a:spAutoFit/>
          </a:bodyPr>
          <a:lstStyle/>
          <a:p>
            <a:pPr>
              <a:lnSpc>
                <a:spcPct val="113000"/>
              </a:lnSpc>
              <a:spcAft>
                <a:spcPts val="600"/>
              </a:spcAft>
            </a:pPr>
            <a:r>
              <a:rPr lang="en-GB" sz="1600" b="1" dirty="0">
                <a:solidFill>
                  <a:schemeClr val="bg1"/>
                </a:solidFill>
                <a:latin typeface="Arial"/>
                <a:cs typeface="Arial"/>
              </a:rPr>
              <a:t>FOOD SECURITY</a:t>
            </a:r>
            <a:endParaRPr lang="en-US" dirty="0">
              <a:solidFill>
                <a:schemeClr val="bg1"/>
              </a:solidFill>
              <a:latin typeface="Arial"/>
              <a:cs typeface="Arial"/>
            </a:endParaRPr>
          </a:p>
          <a:p>
            <a:pPr>
              <a:lnSpc>
                <a:spcPct val="113000"/>
              </a:lnSpc>
              <a:spcAft>
                <a:spcPts val="600"/>
              </a:spcAft>
            </a:pPr>
            <a:r>
              <a:rPr lang="en-GB" sz="1400" dirty="0">
                <a:solidFill>
                  <a:schemeClr val="bg1"/>
                </a:solidFill>
                <a:latin typeface="Arial"/>
                <a:cs typeface="Arial"/>
              </a:rPr>
              <a:t>Food security continues to impact on residents’ day-to-day lives; while there is some fluctuation between survey waves, there is no firm trend to suggest that issues are decreasing. When asked to reflect on the last 12 months:</a:t>
            </a:r>
            <a:endParaRPr lang="en-GB" dirty="0">
              <a:solidFill>
                <a:schemeClr val="bg1"/>
              </a:solidFill>
              <a:cs typeface="Calibri" panose="020F0502020204030204"/>
            </a:endParaRPr>
          </a:p>
          <a:p>
            <a:pPr marL="742950" lvl="1" indent="-285750">
              <a:lnSpc>
                <a:spcPct val="113000"/>
              </a:lnSpc>
              <a:spcAft>
                <a:spcPts val="600"/>
              </a:spcAft>
              <a:buFont typeface="Arial"/>
              <a:buChar char="•"/>
            </a:pPr>
            <a:r>
              <a:rPr lang="en-GB" sz="1400" dirty="0">
                <a:solidFill>
                  <a:schemeClr val="bg1"/>
                </a:solidFill>
                <a:latin typeface="Arial"/>
                <a:cs typeface="Arial"/>
              </a:rPr>
              <a:t>43% of respondents said they ‘often’ or ‘sometimes’ couldn’t afford to eat balanced meals, including 15% saying ‘often’</a:t>
            </a:r>
          </a:p>
          <a:p>
            <a:pPr marL="742950" lvl="1" indent="-285750">
              <a:lnSpc>
                <a:spcPct val="113000"/>
              </a:lnSpc>
              <a:spcAft>
                <a:spcPts val="600"/>
              </a:spcAft>
              <a:buFont typeface="Arial"/>
              <a:buChar char="•"/>
            </a:pPr>
            <a:r>
              <a:rPr lang="en-GB" sz="1400" dirty="0">
                <a:solidFill>
                  <a:schemeClr val="bg1"/>
                </a:solidFill>
                <a:latin typeface="Arial"/>
                <a:cs typeface="Arial"/>
              </a:rPr>
              <a:t>38% of respondents have ‘often’ or ‘sometimes’ worried whether their food would run out before they got money to buy more, including 14% saying ‘often’ </a:t>
            </a:r>
            <a:endParaRPr lang="en-GB" dirty="0">
              <a:solidFill>
                <a:schemeClr val="bg1"/>
              </a:solidFill>
              <a:cs typeface="Calibri" panose="020F0502020204030204"/>
            </a:endParaRPr>
          </a:p>
          <a:p>
            <a:pPr marL="742950" lvl="1" indent="-285750">
              <a:lnSpc>
                <a:spcPct val="113000"/>
              </a:lnSpc>
              <a:spcAft>
                <a:spcPts val="1200"/>
              </a:spcAft>
              <a:buFont typeface="Arial"/>
              <a:buChar char="•"/>
            </a:pPr>
            <a:r>
              <a:rPr lang="en-GB" sz="1400" dirty="0">
                <a:solidFill>
                  <a:schemeClr val="bg1"/>
                </a:solidFill>
                <a:latin typeface="Arial"/>
                <a:cs typeface="Arial"/>
              </a:rPr>
              <a:t>36% of respondents have ‘often’ or ‘sometimes’ found the food they bought didn’t last and didn’t have money to get more, including 13% saying ‘often’ </a:t>
            </a:r>
            <a:endParaRPr lang="en-GB" dirty="0">
              <a:solidFill>
                <a:schemeClr val="bg1"/>
              </a:solidFill>
              <a:cs typeface="Calibri" panose="020F0502020204030204"/>
            </a:endParaRPr>
          </a:p>
          <a:p>
            <a:pPr>
              <a:lnSpc>
                <a:spcPct val="113000"/>
              </a:lnSpc>
              <a:spcAft>
                <a:spcPts val="600"/>
              </a:spcAft>
            </a:pPr>
            <a:r>
              <a:rPr lang="en-GB" sz="1600" b="1" dirty="0">
                <a:solidFill>
                  <a:schemeClr val="bg1"/>
                </a:solidFill>
                <a:latin typeface="Arial"/>
                <a:cs typeface="Arial"/>
              </a:rPr>
              <a:t>HOLIDAY HUNGER</a:t>
            </a:r>
            <a:r>
              <a:rPr lang="en-GB" sz="1200" dirty="0">
                <a:solidFill>
                  <a:schemeClr val="bg1"/>
                </a:solidFill>
                <a:latin typeface="Arial"/>
                <a:cs typeface="Arial"/>
              </a:rPr>
              <a:t> (among households with children - 45% of total online sample)</a:t>
            </a:r>
            <a:endParaRPr lang="en-GB" sz="1400" dirty="0">
              <a:solidFill>
                <a:schemeClr val="bg1"/>
              </a:solidFill>
              <a:latin typeface="Arial"/>
              <a:cs typeface="Arial"/>
            </a:endParaRPr>
          </a:p>
          <a:p>
            <a:pPr marL="285750" indent="-285750">
              <a:lnSpc>
                <a:spcPct val="113000"/>
              </a:lnSpc>
              <a:spcAft>
                <a:spcPts val="600"/>
              </a:spcAft>
              <a:buFont typeface="Arial"/>
              <a:buChar char="•"/>
            </a:pPr>
            <a:r>
              <a:rPr lang="en-GB" sz="1400" dirty="0">
                <a:solidFill>
                  <a:schemeClr val="bg1"/>
                </a:solidFill>
                <a:latin typeface="Arial"/>
                <a:cs typeface="Arial"/>
              </a:rPr>
              <a:t>1 in 3 (37%) respondents with children in the household say they are very or somewhat worried about feeding their family over the forthcoming summer holiday</a:t>
            </a:r>
          </a:p>
          <a:p>
            <a:pPr marL="285750" indent="-285750">
              <a:lnSpc>
                <a:spcPct val="113000"/>
              </a:lnSpc>
              <a:spcAft>
                <a:spcPts val="600"/>
              </a:spcAft>
              <a:buFont typeface="Arial"/>
              <a:buChar char="•"/>
            </a:pPr>
            <a:r>
              <a:rPr lang="en-GB" sz="1400" dirty="0">
                <a:solidFill>
                  <a:schemeClr val="bg1"/>
                </a:solidFill>
                <a:latin typeface="Arial"/>
                <a:cs typeface="Arial"/>
              </a:rPr>
              <a:t>This rises to:</a:t>
            </a:r>
          </a:p>
          <a:p>
            <a:pPr marL="742950" lvl="1" indent="-285750">
              <a:lnSpc>
                <a:spcPct val="113000"/>
              </a:lnSpc>
              <a:spcAft>
                <a:spcPts val="600"/>
              </a:spcAft>
              <a:buFont typeface="Arial"/>
              <a:buChar char="•"/>
            </a:pPr>
            <a:r>
              <a:rPr lang="en-GB" sz="1400" dirty="0">
                <a:solidFill>
                  <a:schemeClr val="bg1"/>
                </a:solidFill>
                <a:latin typeface="Arial"/>
                <a:cs typeface="Arial"/>
              </a:rPr>
              <a:t>almost 2 in 3 (62%) of those earning below the living wage </a:t>
            </a:r>
          </a:p>
          <a:p>
            <a:pPr marL="742950" lvl="1" indent="-285750">
              <a:lnSpc>
                <a:spcPct val="113000"/>
              </a:lnSpc>
              <a:spcAft>
                <a:spcPts val="600"/>
              </a:spcAft>
              <a:buFont typeface="Arial"/>
              <a:buChar char="•"/>
            </a:pPr>
            <a:r>
              <a:rPr lang="en-GB" sz="1400" dirty="0">
                <a:solidFill>
                  <a:schemeClr val="bg1"/>
                </a:solidFill>
                <a:latin typeface="Arial"/>
                <a:cs typeface="Arial"/>
              </a:rPr>
              <a:t>nearly half (47%) of single parent families, or parents of children aged under 5</a:t>
            </a:r>
          </a:p>
          <a:p>
            <a:pPr marL="285750" indent="-285750">
              <a:lnSpc>
                <a:spcPct val="113000"/>
              </a:lnSpc>
              <a:buFont typeface="Arial"/>
              <a:buChar char="•"/>
            </a:pPr>
            <a:r>
              <a:rPr lang="en-GB" sz="1400" dirty="0">
                <a:solidFill>
                  <a:schemeClr val="bg1"/>
                </a:solidFill>
                <a:latin typeface="Arial"/>
                <a:cs typeface="Arial"/>
              </a:rPr>
              <a:t>A similar overall proportion (38%) said they would consider using one or more forms of support from a list presented (including food banks, food pantries or free holiday club provision)</a:t>
            </a:r>
            <a:endParaRPr lang="en-GB" sz="1600" b="1" dirty="0">
              <a:solidFill>
                <a:schemeClr val="bg1"/>
              </a:solidFill>
              <a:latin typeface="Arial" panose="020B0604020202020204" pitchFamily="34" charset="0"/>
              <a:cs typeface="Arial" panose="020B0604020202020204" pitchFamily="34" charset="0"/>
            </a:endParaRPr>
          </a:p>
          <a:p>
            <a:pPr lvl="1">
              <a:lnSpc>
                <a:spcPct val="114000"/>
              </a:lnSpc>
              <a:spcAft>
                <a:spcPts val="600"/>
              </a:spcAft>
            </a:pP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025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193854" y="275482"/>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Cost of living </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0"/>
              </a:ext>
            </a:extLst>
          </p:cNvPr>
          <p:cNvSpPr txBox="1"/>
          <p:nvPr/>
        </p:nvSpPr>
        <p:spPr>
          <a:xfrm>
            <a:off x="374828" y="1061909"/>
            <a:ext cx="5435417"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The majority of Greater Manchester respondents continue to say their cost of living has increased over the past month </a:t>
            </a:r>
          </a:p>
        </p:txBody>
      </p: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6045666" y="977048"/>
            <a:ext cx="0" cy="44712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descr="Stacked bar chart showing changes in the cost of living. 71% say their cost of living has increased, compared to 62% of the national average. 27% say their cost of living has stayed the same, compared to 36% of the national average.">
            <a:extLst>
              <a:ext uri="{FF2B5EF4-FFF2-40B4-BE49-F238E27FC236}">
                <a16:creationId xmlns:a16="http://schemas.microsoft.com/office/drawing/2014/main" id="{1BDF15EC-1EF0-4DD4-8464-53F553D91D82}"/>
              </a:ext>
            </a:extLst>
          </p:cNvPr>
          <p:cNvGraphicFramePr/>
          <p:nvPr>
            <p:extLst>
              <p:ext uri="{D42A27DB-BD31-4B8C-83A1-F6EECF244321}">
                <p14:modId xmlns:p14="http://schemas.microsoft.com/office/powerpoint/2010/main" val="2112393101"/>
              </p:ext>
            </p:extLst>
          </p:nvPr>
        </p:nvGraphicFramePr>
        <p:xfrm>
          <a:off x="433364" y="2190966"/>
          <a:ext cx="4655621" cy="36992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E610E26-074A-FCE2-0B41-67A2450C26B2}"/>
              </a:ext>
              <a:ext uri="{C183D7F6-B498-43B3-948B-1728B52AA6E4}">
                <adec:decorative xmlns:adec="http://schemas.microsoft.com/office/drawing/2017/decorative" val="1"/>
              </a:ext>
            </a:extLst>
          </p:cNvPr>
          <p:cNvSpPr txBox="1"/>
          <p:nvPr/>
        </p:nvSpPr>
        <p:spPr>
          <a:xfrm>
            <a:off x="2498314" y="31998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12" name="TextBox 11">
            <a:extLst>
              <a:ext uri="{FF2B5EF4-FFF2-40B4-BE49-F238E27FC236}">
                <a16:creationId xmlns:a16="http://schemas.microsoft.com/office/drawing/2014/main" id="{14FF4C3C-33D6-EA50-5138-B58AAA429C72}"/>
              </a:ext>
              <a:ext uri="{C183D7F6-B498-43B3-948B-1728B52AA6E4}">
                <adec:decorative xmlns:adec="http://schemas.microsoft.com/office/drawing/2017/decorative" val="1"/>
              </a:ext>
            </a:extLst>
          </p:cNvPr>
          <p:cNvSpPr txBox="1"/>
          <p:nvPr/>
        </p:nvSpPr>
        <p:spPr>
          <a:xfrm>
            <a:off x="4125373" y="31998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B5DBD0D7-A241-69C9-7E4C-38FF71173F89}"/>
              </a:ext>
              <a:ext uri="{C183D7F6-B498-43B3-948B-1728B52AA6E4}">
                <adec:decorative xmlns:adec="http://schemas.microsoft.com/office/drawing/2017/decorative" val="1"/>
              </a:ext>
            </a:extLst>
          </p:cNvPr>
          <p:cNvSpPr txBox="1"/>
          <p:nvPr/>
        </p:nvSpPr>
        <p:spPr>
          <a:xfrm>
            <a:off x="2341600" y="433519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(-5pp)</a:t>
            </a:r>
          </a:p>
        </p:txBody>
      </p:sp>
      <p:sp>
        <p:nvSpPr>
          <p:cNvPr id="15" name="TextBox 14">
            <a:extLst>
              <a:ext uri="{FF2B5EF4-FFF2-40B4-BE49-F238E27FC236}">
                <a16:creationId xmlns:a16="http://schemas.microsoft.com/office/drawing/2014/main" id="{3634B43E-576F-3371-04EF-8EE83355D267}"/>
              </a:ext>
              <a:ext uri="{C183D7F6-B498-43B3-948B-1728B52AA6E4}">
                <adec:decorative xmlns:adec="http://schemas.microsoft.com/office/drawing/2017/decorative" val="1"/>
              </a:ext>
            </a:extLst>
          </p:cNvPr>
          <p:cNvSpPr txBox="1"/>
          <p:nvPr/>
        </p:nvSpPr>
        <p:spPr>
          <a:xfrm>
            <a:off x="4009183" y="43351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lumMod val="50000"/>
                  </a:prstClr>
                </a:solidFill>
                <a:effectLst/>
                <a:uLnTx/>
                <a:uFillTx/>
                <a:latin typeface="Arial" panose="020B0604020202020204"/>
                <a:ea typeface="+mn-ea"/>
                <a:cs typeface="+mn-cs"/>
              </a:rPr>
              <a:t>(+6pp)</a:t>
            </a:r>
          </a:p>
        </p:txBody>
      </p:sp>
      <p:grpSp>
        <p:nvGrpSpPr>
          <p:cNvPr id="7" name="Group 6">
            <a:extLst>
              <a:ext uri="{FF2B5EF4-FFF2-40B4-BE49-F238E27FC236}">
                <a16:creationId xmlns:a16="http://schemas.microsoft.com/office/drawing/2014/main" id="{9411A20C-6F39-43EC-1B09-ADA1352F8DCA}"/>
              </a:ext>
              <a:ext uri="{C183D7F6-B498-43B3-948B-1728B52AA6E4}">
                <adec:decorative xmlns:adec="http://schemas.microsoft.com/office/drawing/2017/decorative" val="1"/>
              </a:ext>
            </a:extLst>
          </p:cNvPr>
          <p:cNvGrpSpPr/>
          <p:nvPr/>
        </p:nvGrpSpPr>
        <p:grpSpPr>
          <a:xfrm>
            <a:off x="575408" y="5999738"/>
            <a:ext cx="3814800" cy="276999"/>
            <a:chOff x="575408" y="5999738"/>
            <a:chExt cx="3814800" cy="276999"/>
          </a:xfrm>
        </p:grpSpPr>
        <p:sp>
          <p:nvSpPr>
            <p:cNvPr id="8" name="Arrow: Down 7">
              <a:extLst>
                <a:ext uri="{FF2B5EF4-FFF2-40B4-BE49-F238E27FC236}">
                  <a16:creationId xmlns:a16="http://schemas.microsoft.com/office/drawing/2014/main" id="{DDC6AF82-67DB-92CE-58F9-2AE3C59EC0AF}"/>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6659E2BB-E649-7309-563A-232523BD84D3}"/>
                </a:ext>
              </a:extLst>
            </p:cNvPr>
            <p:cNvGrpSpPr/>
            <p:nvPr/>
          </p:nvGrpSpPr>
          <p:grpSpPr>
            <a:xfrm>
              <a:off x="575408" y="5999738"/>
              <a:ext cx="3814800" cy="276999"/>
              <a:chOff x="520117" y="5798698"/>
              <a:chExt cx="3814800" cy="276999"/>
            </a:xfrm>
          </p:grpSpPr>
          <p:sp>
            <p:nvSpPr>
              <p:cNvPr id="14" name="Arrow: Down 13">
                <a:extLst>
                  <a:ext uri="{FF2B5EF4-FFF2-40B4-BE49-F238E27FC236}">
                    <a16:creationId xmlns:a16="http://schemas.microsoft.com/office/drawing/2014/main" id="{96523199-7A77-E9CF-F90C-0A02994B724B}"/>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9" name="TextBox 18">
                <a:extLst>
                  <a:ext uri="{FF2B5EF4-FFF2-40B4-BE49-F238E27FC236}">
                    <a16:creationId xmlns:a16="http://schemas.microsoft.com/office/drawing/2014/main" id="{0FC08DFB-E6A0-624E-C1C5-9BB1FB79CE4F}"/>
                  </a:ext>
                </a:extLst>
              </p:cNvPr>
              <p:cNvSpPr txBox="1"/>
              <p:nvPr/>
            </p:nvSpPr>
            <p:spPr>
              <a:xfrm>
                <a:off x="884934" y="5798698"/>
                <a:ext cx="344998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survey before</a:t>
                </a:r>
              </a:p>
            </p:txBody>
          </p:sp>
        </p:grpSp>
      </p:grpSp>
      <p:sp>
        <p:nvSpPr>
          <p:cNvPr id="48" name="TextBox 47">
            <a:extLst>
              <a:ext uri="{FF2B5EF4-FFF2-40B4-BE49-F238E27FC236}">
                <a16:creationId xmlns:a16="http://schemas.microsoft.com/office/drawing/2014/main" id="{B67DADD0-7FAD-4248-9BB7-354EDF9C9F8F}"/>
              </a:ext>
              <a:ext uri="{C183D7F6-B498-43B3-948B-1728B52AA6E4}">
                <adec:decorative xmlns:adec="http://schemas.microsoft.com/office/drawing/2017/decorative" val="1"/>
              </a:ext>
            </a:extLst>
          </p:cNvPr>
          <p:cNvSpPr txBox="1"/>
          <p:nvPr/>
        </p:nvSpPr>
        <p:spPr>
          <a:xfrm>
            <a:off x="1550677" y="1907965"/>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May (S7)</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3" name="TextBox 2">
            <a:extLst>
              <a:ext uri="{FF2B5EF4-FFF2-40B4-BE49-F238E27FC236}">
                <a16:creationId xmlns:a16="http://schemas.microsoft.com/office/drawing/2014/main" id="{D895F4FA-992B-9A3B-2327-C6C649E43F71}"/>
              </a:ext>
              <a:ext uri="{C183D7F6-B498-43B3-948B-1728B52AA6E4}">
                <adec:decorative xmlns:adec="http://schemas.microsoft.com/office/drawing/2017/decorative" val="0"/>
              </a:ext>
            </a:extLst>
          </p:cNvPr>
          <p:cNvSpPr txBox="1"/>
          <p:nvPr/>
        </p:nvSpPr>
        <p:spPr>
          <a:xfrm>
            <a:off x="6254570" y="1061909"/>
            <a:ext cx="5699996"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Understandably, increases </a:t>
            </a:r>
            <a:r>
              <a:rPr lang="en-GB" sz="1500" b="1" dirty="0">
                <a:solidFill>
                  <a:srgbClr val="5C5B5A"/>
                </a:solidFill>
                <a:latin typeface="Arial"/>
              </a:rPr>
              <a:t>in food, energy and rent/mortgage costs are driving the rise in living costs over the last month. Among those respondents who have noted increases:</a:t>
            </a:r>
          </a:p>
        </p:txBody>
      </p:sp>
      <p:sp>
        <p:nvSpPr>
          <p:cNvPr id="21" name="TextBox 20">
            <a:extLst>
              <a:ext uri="{FF2B5EF4-FFF2-40B4-BE49-F238E27FC236}">
                <a16:creationId xmlns:a16="http://schemas.microsoft.com/office/drawing/2014/main" id="{41247E8D-89D6-3BD6-4B29-9774F5F66D52}"/>
              </a:ext>
              <a:ext uri="{C183D7F6-B498-43B3-948B-1728B52AA6E4}">
                <adec:decorative xmlns:adec="http://schemas.microsoft.com/office/drawing/2017/decorative" val="0"/>
              </a:ext>
            </a:extLst>
          </p:cNvPr>
          <p:cNvSpPr txBox="1"/>
          <p:nvPr/>
        </p:nvSpPr>
        <p:spPr>
          <a:xfrm>
            <a:off x="6570056" y="1926310"/>
            <a:ext cx="5232796" cy="492443"/>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89% </a:t>
            </a:r>
            <a:r>
              <a:rPr lang="en-GB" sz="1400" dirty="0">
                <a:solidFill>
                  <a:srgbClr val="5C5B5A"/>
                </a:solidFill>
                <a:latin typeface="Arial"/>
              </a:rPr>
              <a:t>say the price of their food shop has increased and</a:t>
            </a:r>
            <a:r>
              <a:rPr lang="en-GB" sz="1400" b="1" dirty="0">
                <a:solidFill>
                  <a:srgbClr val="5C5B5A"/>
                </a:solidFill>
                <a:latin typeface="Arial"/>
              </a:rPr>
              <a:t> </a:t>
            </a:r>
            <a:r>
              <a:rPr lang="en-GB" b="1" dirty="0">
                <a:solidFill>
                  <a:srgbClr val="5C5B5A"/>
                </a:solidFill>
                <a:latin typeface="Arial"/>
              </a:rPr>
              <a:t>71%</a:t>
            </a:r>
            <a:r>
              <a:rPr lang="en-GB" dirty="0">
                <a:solidFill>
                  <a:srgbClr val="5C5B5A"/>
                </a:solidFill>
                <a:latin typeface="Arial"/>
              </a:rPr>
              <a:t> </a:t>
            </a:r>
            <a:r>
              <a:rPr lang="en-GB" sz="1400" dirty="0">
                <a:solidFill>
                  <a:srgbClr val="5C5B5A"/>
                </a:solidFill>
                <a:latin typeface="Arial"/>
              </a:rPr>
              <a:t>say the price of their energy has gone up too</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5" name="TextBox 4">
            <a:extLst>
              <a:ext uri="{FF2B5EF4-FFF2-40B4-BE49-F238E27FC236}">
                <a16:creationId xmlns:a16="http://schemas.microsoft.com/office/drawing/2014/main" id="{93CE64C3-4551-E07F-A9E8-CEEA819B580C}"/>
              </a:ext>
              <a:ext uri="{C183D7F6-B498-43B3-948B-1728B52AA6E4}">
                <adec:decorative xmlns:adec="http://schemas.microsoft.com/office/drawing/2017/decorative" val="0"/>
              </a:ext>
            </a:extLst>
          </p:cNvPr>
          <p:cNvSpPr txBox="1"/>
          <p:nvPr/>
        </p:nvSpPr>
        <p:spPr>
          <a:xfrm>
            <a:off x="6570056" y="2576392"/>
            <a:ext cx="5232796" cy="276999"/>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31% </a:t>
            </a:r>
            <a:r>
              <a:rPr lang="en-GB" sz="1400" dirty="0">
                <a:solidFill>
                  <a:srgbClr val="5C5B5A"/>
                </a:solidFill>
                <a:latin typeface="Arial"/>
              </a:rPr>
              <a:t>say the price of their rent or mortgage costs have increased</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A8A92343-1D15-327D-EDCB-D6ADBEA9E18E}"/>
              </a:ext>
              <a:ext uri="{C183D7F6-B498-43B3-948B-1728B52AA6E4}">
                <adec:decorative xmlns:adec="http://schemas.microsoft.com/office/drawing/2017/decorative" val="0"/>
              </a:ext>
            </a:extLst>
          </p:cNvPr>
          <p:cNvSpPr txBox="1"/>
          <p:nvPr/>
        </p:nvSpPr>
        <p:spPr>
          <a:xfrm>
            <a:off x="6570056" y="3011030"/>
            <a:ext cx="5232796" cy="707886"/>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21% </a:t>
            </a:r>
            <a:r>
              <a:rPr lang="en-GB" sz="1400" dirty="0">
                <a:solidFill>
                  <a:srgbClr val="5C5B5A"/>
                </a:solidFill>
                <a:latin typeface="Arial"/>
              </a:rPr>
              <a:t>of parents say the price of their childcare costs or other costs have also increased – a significant increase from 12% in May</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TextBox 24">
            <a:extLst>
              <a:ext uri="{FF2B5EF4-FFF2-40B4-BE49-F238E27FC236}">
                <a16:creationId xmlns:a16="http://schemas.microsoft.com/office/drawing/2014/main" id="{78998533-7440-5DAD-D099-B594159DDCA1}"/>
              </a:ext>
              <a:ext uri="{C183D7F6-B498-43B3-948B-1728B52AA6E4}">
                <adec:decorative xmlns:adec="http://schemas.microsoft.com/office/drawing/2017/decorative" val="0"/>
              </a:ext>
            </a:extLst>
          </p:cNvPr>
          <p:cNvSpPr txBox="1"/>
          <p:nvPr/>
        </p:nvSpPr>
        <p:spPr>
          <a:xfrm>
            <a:off x="6570056" y="3836018"/>
            <a:ext cx="523279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Increases in childcare costs among parents who have noted increases in their cost of living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7DEDF90C-82CA-23DC-825E-F7A5EE880DAC}"/>
              </a:ext>
              <a:ext uri="{C183D7F6-B498-43B3-948B-1728B52AA6E4}">
                <adec:decorative xmlns:adec="http://schemas.microsoft.com/office/drawing/2017/decorative" val="1"/>
              </a:ext>
            </a:extLst>
          </p:cNvPr>
          <p:cNvSpPr/>
          <p:nvPr/>
        </p:nvSpPr>
        <p:spPr>
          <a:xfrm rot="10800000">
            <a:off x="9851064" y="429300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3" name="Chart 22" descr="Bar chart showing that 21% of parents whose cost of living has increased, say their childcare costs have increased in July. 12% said so in May.">
            <a:extLst>
              <a:ext uri="{FF2B5EF4-FFF2-40B4-BE49-F238E27FC236}">
                <a16:creationId xmlns:a16="http://schemas.microsoft.com/office/drawing/2014/main" id="{7349BDC5-900B-3700-5A80-2585678101A6}"/>
              </a:ext>
            </a:extLst>
          </p:cNvPr>
          <p:cNvGraphicFramePr/>
          <p:nvPr>
            <p:extLst>
              <p:ext uri="{D42A27DB-BD31-4B8C-83A1-F6EECF244321}">
                <p14:modId xmlns:p14="http://schemas.microsoft.com/office/powerpoint/2010/main" val="341761760"/>
              </p:ext>
            </p:extLst>
          </p:nvPr>
        </p:nvGraphicFramePr>
        <p:xfrm>
          <a:off x="7241028" y="4201459"/>
          <a:ext cx="3358968" cy="1990195"/>
        </p:xfrm>
        <a:graphic>
          <a:graphicData uri="http://schemas.openxmlformats.org/drawingml/2006/chart">
            <c:chart xmlns:c="http://schemas.openxmlformats.org/drawingml/2006/chart" xmlns:r="http://schemas.openxmlformats.org/officeDocument/2006/relationships" r:id="rId4"/>
          </a:graphicData>
        </a:graphic>
      </p:graphicFrame>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8" y="6352040"/>
            <a:ext cx="10953012" cy="3664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data is from July (S8). ONS data was published on </a:t>
            </a:r>
            <a:r>
              <a:rPr lang="en-GB" sz="1000">
                <a:solidFill>
                  <a:srgbClr val="FFFFFF">
                    <a:lumMod val="50000"/>
                  </a:srgbClr>
                </a:solidFill>
                <a:latin typeface="Arial" panose="020B0604020202020204" pitchFamily="34" charset="0"/>
                <a:cs typeface="Arial" panose="020B0604020202020204" pitchFamily="34" charset="0"/>
              </a:rPr>
              <a:t>30</a:t>
            </a:r>
            <a:r>
              <a:rPr lang="en-GB" sz="1000" baseline="30000">
                <a:solidFill>
                  <a:srgbClr val="FFFFFF">
                    <a:lumMod val="50000"/>
                  </a:srgbClr>
                </a:solidFill>
                <a:latin typeface="Arial" panose="020B0604020202020204" pitchFamily="34" charset="0"/>
                <a:cs typeface="Arial" panose="020B0604020202020204" pitchFamily="34" charset="0"/>
              </a:rPr>
              <a:t>th</a:t>
            </a:r>
            <a:r>
              <a:rPr lang="en-GB" sz="1000">
                <a:solidFill>
                  <a:srgbClr val="FFFFFF">
                    <a:lumMod val="50000"/>
                  </a:srgbClr>
                </a:solidFill>
                <a:latin typeface="Arial" panose="020B0604020202020204" pitchFamily="34" charset="0"/>
                <a:cs typeface="Arial" panose="020B0604020202020204" pitchFamily="34" charset="0"/>
              </a:rPr>
              <a:t> June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2023. Unweighted base: </a:t>
            </a:r>
            <a:r>
              <a:rPr lang="en-GB" sz="1000">
                <a:solidFill>
                  <a:srgbClr val="FFFFFF">
                    <a:lumMod val="50000"/>
                  </a:srgbClr>
                </a:solidFill>
                <a:latin typeface="Arial" panose="020B0604020202020204" pitchFamily="34" charset="0"/>
                <a:cs typeface="Arial" panose="020B0604020202020204" pitchFamily="34" charset="0"/>
              </a:rPr>
              <a:t>1612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(All respondents); 1162 (All who have had their cost of living increase)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panose="020B0604020202020204" pitchFamily="34" charset="0"/>
                <a:cs typeface="Arial" panose="020B0604020202020204" pitchFamily="34" charset="0"/>
              </a:rPr>
              <a:t>*Not asked in the ONS survey</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00009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Household costs</a:t>
            </a: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1"/>
              </a:ext>
            </a:extLst>
          </p:cNvPr>
          <p:cNvSpPr txBox="1"/>
          <p:nvPr/>
        </p:nvSpPr>
        <p:spPr>
          <a:xfrm>
            <a:off x="525380" y="763441"/>
            <a:ext cx="11141241" cy="430887"/>
          </a:xfrm>
          <a:prstGeom prst="rect">
            <a:avLst/>
          </a:prstGeom>
          <a:noFill/>
        </p:spPr>
        <p:txBody>
          <a:bodyPr wrap="square" lIns="0" tIns="0" rIns="0" bIns="0" rtlCol="0" anchor="t">
            <a:spAutoFit/>
          </a:bodyPr>
          <a:lstStyle/>
          <a:p>
            <a:pPr algn="ctr">
              <a:defRPr/>
            </a:pPr>
            <a:r>
              <a:rPr lang="en-GB" sz="1400" b="1">
                <a:solidFill>
                  <a:srgbClr val="5C5B5A"/>
                </a:solidFill>
                <a:latin typeface="Arial"/>
              </a:rPr>
              <a:t>Over</a:t>
            </a:r>
            <a:r>
              <a:rPr kumimoji="0" lang="en-GB" sz="1400" b="1" i="0" u="none" strike="noStrike" kern="1200" cap="none" spc="0" normalizeH="0" baseline="0" noProof="0">
                <a:ln>
                  <a:noFill/>
                </a:ln>
                <a:solidFill>
                  <a:srgbClr val="5C5B5A"/>
                </a:solidFill>
                <a:effectLst/>
                <a:uLnTx/>
                <a:uFillTx/>
                <a:latin typeface="Arial"/>
                <a:ea typeface="+mn-ea"/>
                <a:cs typeface="+mn-cs"/>
              </a:rPr>
              <a:t> half of renters (52%) say it is difficult to afford their rent. Over </a:t>
            </a:r>
            <a:r>
              <a:rPr lang="en-GB" sz="1400" b="1">
                <a:solidFill>
                  <a:srgbClr val="5C5B5A"/>
                </a:solidFill>
                <a:latin typeface="Arial"/>
              </a:rPr>
              <a:t>2 in 5 (41%) </a:t>
            </a:r>
            <a:r>
              <a:rPr kumimoji="0" lang="en-GB" sz="1400" b="1" i="0" u="none" strike="noStrike" kern="1200" cap="none" spc="0" normalizeH="0" baseline="0" noProof="0">
                <a:ln>
                  <a:noFill/>
                </a:ln>
                <a:solidFill>
                  <a:srgbClr val="5C5B5A"/>
                </a:solidFill>
                <a:effectLst/>
                <a:uLnTx/>
                <a:uFillTx/>
                <a:latin typeface="Arial"/>
                <a:ea typeface="+mn-ea"/>
                <a:cs typeface="+mn-cs"/>
              </a:rPr>
              <a:t>mortgage </a:t>
            </a:r>
            <a:r>
              <a:rPr lang="en-GB" sz="1400" b="1">
                <a:solidFill>
                  <a:srgbClr val="5C5B5A"/>
                </a:solidFill>
                <a:latin typeface="Arial"/>
              </a:rPr>
              <a:t>holders </a:t>
            </a:r>
            <a:r>
              <a:rPr kumimoji="0" lang="en-GB" sz="1400" b="1" i="0" u="none" strike="noStrike" kern="1200" cap="none" spc="0" normalizeH="0" baseline="0" noProof="0">
                <a:ln>
                  <a:noFill/>
                </a:ln>
                <a:solidFill>
                  <a:srgbClr val="5C5B5A"/>
                </a:solidFill>
                <a:effectLst/>
                <a:uLnTx/>
                <a:uFillTx/>
                <a:latin typeface="Arial"/>
                <a:ea typeface="+mn-ea"/>
                <a:cs typeface="+mn-cs"/>
              </a:rPr>
              <a:t>say it is difficult to afford their payments – a slight rise</a:t>
            </a:r>
            <a:r>
              <a:rPr lang="en-GB" sz="1400" b="1">
                <a:solidFill>
                  <a:srgbClr val="5C5B5A"/>
                </a:solidFill>
                <a:latin typeface="Arial"/>
              </a:rPr>
              <a:t> </a:t>
            </a:r>
            <a:r>
              <a:rPr kumimoji="0" lang="en-GB" sz="1400" b="1" i="0" u="none" strike="noStrike" kern="1200" cap="none" spc="0" normalizeH="0" baseline="0" noProof="0">
                <a:ln>
                  <a:noFill/>
                </a:ln>
                <a:solidFill>
                  <a:srgbClr val="5C5B5A"/>
                </a:solidFill>
                <a:effectLst/>
                <a:uLnTx/>
                <a:uFillTx/>
                <a:latin typeface="Arial"/>
                <a:ea typeface="+mn-ea"/>
                <a:cs typeface="+mn-cs"/>
              </a:rPr>
              <a:t>since May (38%)</a:t>
            </a:r>
          </a:p>
        </p:txBody>
      </p:sp>
      <p:graphicFrame>
        <p:nvGraphicFramePr>
          <p:cNvPr id="51" name="Chart 50" descr="Stacked bar chart showing proportion of respondents who say it is difficult to afford their rent or mortgage payments. 41% of Greater Manchester mortgage holders say it is difficult to afford their payments. 52% of GM renters say it is difficult to afford their rent.">
            <a:extLst>
              <a:ext uri="{FF2B5EF4-FFF2-40B4-BE49-F238E27FC236}">
                <a16:creationId xmlns:a16="http://schemas.microsoft.com/office/drawing/2014/main" id="{89A6104C-28DA-DCCA-94D9-037B5FBFCC15}"/>
              </a:ext>
            </a:extLst>
          </p:cNvPr>
          <p:cNvGraphicFramePr/>
          <p:nvPr>
            <p:extLst>
              <p:ext uri="{D42A27DB-BD31-4B8C-83A1-F6EECF244321}">
                <p14:modId xmlns:p14="http://schemas.microsoft.com/office/powerpoint/2010/main" val="4039186856"/>
              </p:ext>
            </p:extLst>
          </p:nvPr>
        </p:nvGraphicFramePr>
        <p:xfrm>
          <a:off x="1078861" y="1503799"/>
          <a:ext cx="8480791"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68D3A455-BF87-4C2B-8088-9EB978FE242E}"/>
              </a:ext>
              <a:ext uri="{C183D7F6-B498-43B3-948B-1728B52AA6E4}">
                <adec:decorative xmlns:adec="http://schemas.microsoft.com/office/drawing/2017/decorative" val="1"/>
              </a:ext>
            </a:extLst>
          </p:cNvPr>
          <p:cNvSpPr txBox="1"/>
          <p:nvPr/>
        </p:nvSpPr>
        <p:spPr>
          <a:xfrm>
            <a:off x="2938641" y="18566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33" name="TextBox 32">
            <a:extLst>
              <a:ext uri="{FF2B5EF4-FFF2-40B4-BE49-F238E27FC236}">
                <a16:creationId xmlns:a16="http://schemas.microsoft.com/office/drawing/2014/main" id="{37B3D08B-2DB3-1EFA-B87F-653BA2759DD8}"/>
              </a:ext>
              <a:ext uri="{C183D7F6-B498-43B3-948B-1728B52AA6E4}">
                <adec:decorative xmlns:adec="http://schemas.microsoft.com/office/drawing/2017/decorative" val="1"/>
              </a:ext>
            </a:extLst>
          </p:cNvPr>
          <p:cNvSpPr txBox="1"/>
          <p:nvPr/>
        </p:nvSpPr>
        <p:spPr>
          <a:xfrm>
            <a:off x="2935583" y="292101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36" name="TextBox 35">
            <a:extLst>
              <a:ext uri="{FF2B5EF4-FFF2-40B4-BE49-F238E27FC236}">
                <a16:creationId xmlns:a16="http://schemas.microsoft.com/office/drawing/2014/main" id="{643984BD-308B-2797-4115-D33A63B9F3E0}"/>
              </a:ext>
              <a:ext uri="{C183D7F6-B498-43B3-948B-1728B52AA6E4}">
                <adec:decorative xmlns:adec="http://schemas.microsoft.com/office/drawing/2017/decorative" val="1"/>
              </a:ext>
            </a:extLst>
          </p:cNvPr>
          <p:cNvSpPr txBox="1"/>
          <p:nvPr/>
        </p:nvSpPr>
        <p:spPr>
          <a:xfrm>
            <a:off x="2946673" y="421456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37" name="TextBox 36">
            <a:extLst>
              <a:ext uri="{FF2B5EF4-FFF2-40B4-BE49-F238E27FC236}">
                <a16:creationId xmlns:a16="http://schemas.microsoft.com/office/drawing/2014/main" id="{3D67A4E2-4809-75C2-1234-9ACE091EA660}"/>
              </a:ext>
              <a:ext uri="{C183D7F6-B498-43B3-948B-1728B52AA6E4}">
                <adec:decorative xmlns:adec="http://schemas.microsoft.com/office/drawing/2017/decorative" val="1"/>
              </a:ext>
            </a:extLst>
          </p:cNvPr>
          <p:cNvSpPr txBox="1"/>
          <p:nvPr/>
        </p:nvSpPr>
        <p:spPr>
          <a:xfrm>
            <a:off x="3276955" y="4742617"/>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77" name="TextBox 76">
            <a:extLst>
              <a:ext uri="{FF2B5EF4-FFF2-40B4-BE49-F238E27FC236}">
                <a16:creationId xmlns:a16="http://schemas.microsoft.com/office/drawing/2014/main" id="{6E301A95-6CA9-22A4-029E-60F24BC5199C}"/>
              </a:ext>
              <a:ext uri="{C183D7F6-B498-43B3-948B-1728B52AA6E4}">
                <adec:decorative xmlns:adec="http://schemas.microsoft.com/office/drawing/2017/decorative" val="1"/>
              </a:ext>
            </a:extLst>
          </p:cNvPr>
          <p:cNvSpPr txBox="1"/>
          <p:nvPr/>
        </p:nvSpPr>
        <p:spPr>
          <a:xfrm>
            <a:off x="7070969" y="180677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78" name="TextBox 77">
            <a:extLst>
              <a:ext uri="{FF2B5EF4-FFF2-40B4-BE49-F238E27FC236}">
                <a16:creationId xmlns:a16="http://schemas.microsoft.com/office/drawing/2014/main" id="{5112D997-483D-874E-01AF-A0CEDB32B924}"/>
              </a:ext>
              <a:ext uri="{C183D7F6-B498-43B3-948B-1728B52AA6E4}">
                <adec:decorative xmlns:adec="http://schemas.microsoft.com/office/drawing/2017/decorative" val="1"/>
              </a:ext>
            </a:extLst>
          </p:cNvPr>
          <p:cNvSpPr txBox="1"/>
          <p:nvPr/>
        </p:nvSpPr>
        <p:spPr>
          <a:xfrm>
            <a:off x="7087208" y="259349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79" name="TextBox 78">
            <a:extLst>
              <a:ext uri="{FF2B5EF4-FFF2-40B4-BE49-F238E27FC236}">
                <a16:creationId xmlns:a16="http://schemas.microsoft.com/office/drawing/2014/main" id="{742FA72D-1CD4-1B02-4DD7-75F541E3C43E}"/>
              </a:ext>
              <a:ext uri="{C183D7F6-B498-43B3-948B-1728B52AA6E4}">
                <adec:decorative xmlns:adec="http://schemas.microsoft.com/office/drawing/2017/decorative" val="1"/>
              </a:ext>
            </a:extLst>
          </p:cNvPr>
          <p:cNvSpPr txBox="1"/>
          <p:nvPr/>
        </p:nvSpPr>
        <p:spPr>
          <a:xfrm>
            <a:off x="7114480" y="382428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80" name="TextBox 79">
            <a:extLst>
              <a:ext uri="{FF2B5EF4-FFF2-40B4-BE49-F238E27FC236}">
                <a16:creationId xmlns:a16="http://schemas.microsoft.com/office/drawing/2014/main" id="{5827885D-867B-8DB4-AA5E-8472AC1D6E64}"/>
              </a:ext>
              <a:ext uri="{C183D7F6-B498-43B3-948B-1728B52AA6E4}">
                <adec:decorative xmlns:adec="http://schemas.microsoft.com/office/drawing/2017/decorative" val="1"/>
              </a:ext>
            </a:extLst>
          </p:cNvPr>
          <p:cNvSpPr txBox="1"/>
          <p:nvPr/>
        </p:nvSpPr>
        <p:spPr>
          <a:xfrm>
            <a:off x="7124068" y="46725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1" name="TextBox 80">
            <a:extLst>
              <a:ext uri="{FF2B5EF4-FFF2-40B4-BE49-F238E27FC236}">
                <a16:creationId xmlns:a16="http://schemas.microsoft.com/office/drawing/2014/main" id="{5BC6DD0D-F6CF-8184-6ED6-BFB44A8D68EB}"/>
              </a:ext>
              <a:ext uri="{C183D7F6-B498-43B3-948B-1728B52AA6E4}">
                <adec:decorative xmlns:adec="http://schemas.microsoft.com/office/drawing/2017/decorative" val="1"/>
              </a:ext>
            </a:extLst>
          </p:cNvPr>
          <p:cNvSpPr txBox="1"/>
          <p:nvPr/>
        </p:nvSpPr>
        <p:spPr>
          <a:xfrm>
            <a:off x="7424219" y="492077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2" name="Rectangle 1">
            <a:extLst>
              <a:ext uri="{FF2B5EF4-FFF2-40B4-BE49-F238E27FC236}">
                <a16:creationId xmlns:a16="http://schemas.microsoft.com/office/drawing/2014/main" id="{C79C02C4-FDFF-50C9-E656-4684DD5D1607}"/>
              </a:ext>
            </a:extLst>
          </p:cNvPr>
          <p:cNvSpPr/>
          <p:nvPr/>
        </p:nvSpPr>
        <p:spPr>
          <a:xfrm>
            <a:off x="9326566" y="2391726"/>
            <a:ext cx="2529561" cy="2084444"/>
          </a:xfrm>
          <a:prstGeom prst="rect">
            <a:avLst/>
          </a:prstGeom>
          <a:noFill/>
          <a:ln w="6350">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latin typeface="Arial" panose="020B0604020202020204" pitchFamily="34" charset="0"/>
                <a:cs typeface="Arial" panose="020B0604020202020204" pitchFamily="34" charset="0"/>
              </a:rPr>
              <a:t>No national benchmarking data is available for a directly comparable period. However, the most recent results showed Greater Manchester respondents experiencing higher housing-related impacts than Great Britain as a whole. </a:t>
            </a:r>
          </a:p>
        </p:txBody>
      </p:sp>
      <p:sp>
        <p:nvSpPr>
          <p:cNvPr id="54" name="TextBox 53">
            <a:extLst>
              <a:ext uri="{FF2B5EF4-FFF2-40B4-BE49-F238E27FC236}">
                <a16:creationId xmlns:a16="http://schemas.microsoft.com/office/drawing/2014/main" id="{E2BC1553-711F-4BD6-A609-9F2C1587F966}"/>
              </a:ext>
              <a:ext uri="{C183D7F6-B498-43B3-948B-1728B52AA6E4}">
                <adec:decorative xmlns:adec="http://schemas.microsoft.com/office/drawing/2017/decorative" val="1"/>
              </a:ext>
            </a:extLst>
          </p:cNvPr>
          <p:cNvSpPr txBox="1"/>
          <p:nvPr/>
        </p:nvSpPr>
        <p:spPr>
          <a:xfrm>
            <a:off x="4052634" y="610717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May (S7)</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cxnSp>
        <p:nvCxnSpPr>
          <p:cNvPr id="7" name="Straight Connector 6">
            <a:extLst>
              <a:ext uri="{FF2B5EF4-FFF2-40B4-BE49-F238E27FC236}">
                <a16:creationId xmlns:a16="http://schemas.microsoft.com/office/drawing/2014/main" id="{D05544B0-BA7A-899B-BEF7-9A02B63C1B75}"/>
              </a:ext>
              <a:ext uri="{C183D7F6-B498-43B3-948B-1728B52AA6E4}">
                <adec:decorative xmlns:adec="http://schemas.microsoft.com/office/drawing/2017/decorative" val="1"/>
              </a:ext>
            </a:extLst>
          </p:cNvPr>
          <p:cNvCxnSpPr>
            <a:cxnSpLocks/>
          </p:cNvCxnSpPr>
          <p:nvPr/>
        </p:nvCxnSpPr>
        <p:spPr>
          <a:xfrm>
            <a:off x="5521927" y="1536021"/>
            <a:ext cx="0" cy="353896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D4EE13-60FE-0881-D2E1-6A7DA73A29A2}"/>
              </a:ext>
              <a:ext uri="{C183D7F6-B498-43B3-948B-1728B52AA6E4}">
                <adec:decorative xmlns:adec="http://schemas.microsoft.com/office/drawing/2017/decorative" val="1"/>
              </a:ext>
            </a:extLst>
          </p:cNvPr>
          <p:cNvSpPr txBox="1"/>
          <p:nvPr/>
        </p:nvSpPr>
        <p:spPr>
          <a:xfrm>
            <a:off x="1249874" y="4179176"/>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41</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sp>
        <p:nvSpPr>
          <p:cNvPr id="66" name="Right Brace 65">
            <a:extLst>
              <a:ext uri="{FF2B5EF4-FFF2-40B4-BE49-F238E27FC236}">
                <a16:creationId xmlns:a16="http://schemas.microsoft.com/office/drawing/2014/main" id="{C8CF5E92-2FD6-2D87-3EB8-32DEF060522A}"/>
              </a:ext>
              <a:ext uri="{C183D7F6-B498-43B3-948B-1728B52AA6E4}">
                <adec:decorative xmlns:adec="http://schemas.microsoft.com/office/drawing/2017/decorative" val="1"/>
              </a:ext>
            </a:extLst>
          </p:cNvPr>
          <p:cNvSpPr/>
          <p:nvPr/>
        </p:nvSpPr>
        <p:spPr>
          <a:xfrm rot="10800000">
            <a:off x="1959478" y="3529335"/>
            <a:ext cx="90933" cy="1512097"/>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75" name="TextBox 74">
            <a:extLst>
              <a:ext uri="{FF2B5EF4-FFF2-40B4-BE49-F238E27FC236}">
                <a16:creationId xmlns:a16="http://schemas.microsoft.com/office/drawing/2014/main" id="{559B73D7-289E-B3D2-DB4B-DEA11A094106}"/>
              </a:ext>
              <a:ext uri="{C183D7F6-B498-43B3-948B-1728B52AA6E4}">
                <adec:decorative xmlns:adec="http://schemas.microsoft.com/office/drawing/2017/decorative" val="1"/>
              </a:ext>
            </a:extLst>
          </p:cNvPr>
          <p:cNvSpPr txBox="1"/>
          <p:nvPr/>
        </p:nvSpPr>
        <p:spPr>
          <a:xfrm>
            <a:off x="8626403" y="39237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52%</a:t>
            </a:r>
          </a:p>
        </p:txBody>
      </p:sp>
      <p:sp>
        <p:nvSpPr>
          <p:cNvPr id="76" name="Right Brace 75">
            <a:extLst>
              <a:ext uri="{FF2B5EF4-FFF2-40B4-BE49-F238E27FC236}">
                <a16:creationId xmlns:a16="http://schemas.microsoft.com/office/drawing/2014/main" id="{E8FBC66A-0646-DD6B-8B22-83C1F40F653A}"/>
              </a:ext>
              <a:ext uri="{C183D7F6-B498-43B3-948B-1728B52AA6E4}">
                <adec:decorative xmlns:adec="http://schemas.microsoft.com/office/drawing/2017/decorative" val="1"/>
              </a:ext>
            </a:extLst>
          </p:cNvPr>
          <p:cNvSpPr/>
          <p:nvPr/>
        </p:nvSpPr>
        <p:spPr>
          <a:xfrm>
            <a:off x="8587280" y="3104518"/>
            <a:ext cx="107279" cy="187730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Data </a:t>
            </a:r>
            <a:r>
              <a:rPr lang="en-GB" sz="1000">
                <a:solidFill>
                  <a:srgbClr val="FFFFFF">
                    <a:lumMod val="50000"/>
                  </a:srgbClr>
                </a:solidFill>
                <a:latin typeface="Arial"/>
                <a:cs typeface="Arial" panose="020B0604020202020204" pitchFamily="34" charset="0"/>
              </a:rPr>
              <a:t>on energy costs 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urvey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7. ONS data was published on </a:t>
            </a:r>
            <a:r>
              <a:rPr lang="en-GB" sz="1000">
                <a:solidFill>
                  <a:srgbClr val="FFFFFF">
                    <a:lumMod val="50000"/>
                  </a:srgbClr>
                </a:solidFill>
                <a:latin typeface="Arial" panose="020B0604020202020204" pitchFamily="34" charset="0"/>
                <a:cs typeface="Arial" panose="020B0604020202020204" pitchFamily="34" charset="0"/>
              </a:rPr>
              <a:t>30</a:t>
            </a:r>
            <a:r>
              <a:rPr lang="en-GB" sz="1000" baseline="30000">
                <a:solidFill>
                  <a:srgbClr val="FFFFFF">
                    <a:lumMod val="50000"/>
                  </a:srgbClr>
                </a:solidFill>
                <a:latin typeface="Arial" panose="020B0604020202020204" pitchFamily="34" charset="0"/>
                <a:cs typeface="Arial" panose="020B0604020202020204" pitchFamily="34" charset="0"/>
              </a:rPr>
              <a:t>th</a:t>
            </a:r>
            <a:r>
              <a:rPr lang="en-GB" sz="1000">
                <a:solidFill>
                  <a:srgbClr val="FFFFFF">
                    <a:lumMod val="50000"/>
                  </a:srgbClr>
                </a:solidFill>
                <a:latin typeface="Arial" panose="020B0604020202020204" pitchFamily="34" charset="0"/>
                <a:cs typeface="Arial" panose="020B0604020202020204" pitchFamily="34" charset="0"/>
              </a:rPr>
              <a:t> June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2023</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1,612 (All respondents); 456 (</a:t>
            </a:r>
            <a:r>
              <a:rPr lang="en-GB" sz="1000">
                <a:solidFill>
                  <a:srgbClr val="FFFFFF">
                    <a:lumMod val="50000"/>
                  </a:srgbClr>
                </a:solidFill>
                <a:latin typeface="Arial"/>
                <a:cs typeface="Arial" panose="020B0604020202020204" pitchFamily="34" charset="0"/>
              </a:rPr>
              <a:t>Home owners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who pay mortgage); </a:t>
            </a:r>
            <a:r>
              <a:rPr lang="en-GB" sz="1000">
                <a:solidFill>
                  <a:srgbClr val="FFFFFF">
                    <a:lumMod val="50000"/>
                  </a:srgbClr>
                </a:solidFill>
                <a:latin typeface="Arial"/>
                <a:cs typeface="Arial" panose="020B0604020202020204" pitchFamily="34" charset="0"/>
              </a:rPr>
              <a:t>436</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(Renters)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029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7628161-6134-2C5A-CA62-22CDAB69C204}"/>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Renters and mortgage holders</a:t>
            </a:r>
          </a:p>
        </p:txBody>
      </p:sp>
      <p:sp>
        <p:nvSpPr>
          <p:cNvPr id="8" name="TextBox 7">
            <a:extLst>
              <a:ext uri="{FF2B5EF4-FFF2-40B4-BE49-F238E27FC236}">
                <a16:creationId xmlns:a16="http://schemas.microsoft.com/office/drawing/2014/main" id="{12EF8FCE-E17B-2C1E-3B13-7ADD77422F22}"/>
              </a:ext>
              <a:ext uri="{C183D7F6-B498-43B3-948B-1728B52AA6E4}">
                <adec:decorative xmlns:adec="http://schemas.microsoft.com/office/drawing/2017/decorative" val="1"/>
              </a:ext>
            </a:extLst>
          </p:cNvPr>
          <p:cNvSpPr txBox="1"/>
          <p:nvPr/>
        </p:nvSpPr>
        <p:spPr>
          <a:xfrm>
            <a:off x="2115169" y="6320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rial" panose="020B0604020202020204"/>
                <a:ea typeface="+mn-ea"/>
                <a:cs typeface="+mn-cs"/>
              </a:rPr>
              <a:t>(-2pp)</a:t>
            </a:r>
          </a:p>
        </p:txBody>
      </p:sp>
      <p:graphicFrame>
        <p:nvGraphicFramePr>
          <p:cNvPr id="5" name="Chart Placeholder 10" descr="Pie chart showing that 13% of renters are behind on their rent.">
            <a:extLst>
              <a:ext uri="{FF2B5EF4-FFF2-40B4-BE49-F238E27FC236}">
                <a16:creationId xmlns:a16="http://schemas.microsoft.com/office/drawing/2014/main" id="{C70A7128-9081-5DF3-FC39-34D3A6EF91BD}"/>
              </a:ext>
            </a:extLst>
          </p:cNvPr>
          <p:cNvGraphicFramePr>
            <a:graphicFrameLocks/>
          </p:cNvGraphicFramePr>
          <p:nvPr>
            <p:extLst>
              <p:ext uri="{D42A27DB-BD31-4B8C-83A1-F6EECF244321}">
                <p14:modId xmlns:p14="http://schemas.microsoft.com/office/powerpoint/2010/main" val="75199029"/>
              </p:ext>
            </p:extLst>
          </p:nvPr>
        </p:nvGraphicFramePr>
        <p:xfrm>
          <a:off x="712179" y="877213"/>
          <a:ext cx="4421883" cy="21460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CBD51BB-1353-956A-D640-171D10E4ADAB}"/>
              </a:ext>
              <a:ext uri="{C183D7F6-B498-43B3-948B-1728B52AA6E4}">
                <adec:decorative xmlns:adec="http://schemas.microsoft.com/office/drawing/2017/decorative" val="1"/>
              </a:ext>
            </a:extLst>
          </p:cNvPr>
          <p:cNvSpPr txBox="1"/>
          <p:nvPr/>
        </p:nvSpPr>
        <p:spPr>
          <a:xfrm>
            <a:off x="2102383" y="1678267"/>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rgbClr val="5C5B5A"/>
                </a:solidFill>
                <a:latin typeface="Arial"/>
              </a:rPr>
              <a:t>13</a:t>
            </a:r>
            <a:r>
              <a:rPr kumimoji="0" lang="en-GB" sz="3200" b="1" i="0" u="none" strike="noStrike" kern="1200" cap="none" spc="0" normalizeH="0" baseline="0" noProof="0">
                <a:ln>
                  <a:noFill/>
                </a:ln>
                <a:solidFill>
                  <a:srgbClr val="5C5B5A"/>
                </a:solidFill>
                <a:effectLst/>
                <a:uLnTx/>
                <a:uFillTx/>
                <a:latin typeface="Arial"/>
                <a:ea typeface="+mn-ea"/>
                <a:cs typeface="+mn-cs"/>
              </a:rPr>
              <a:t>%</a:t>
            </a:r>
          </a:p>
        </p:txBody>
      </p:sp>
      <p:sp>
        <p:nvSpPr>
          <p:cNvPr id="12" name="TextBox 11">
            <a:extLst>
              <a:ext uri="{FF2B5EF4-FFF2-40B4-BE49-F238E27FC236}">
                <a16:creationId xmlns:a16="http://schemas.microsoft.com/office/drawing/2014/main" id="{D9B3EEEC-57B9-76CC-30FC-FEBBF6735993}"/>
              </a:ext>
              <a:ext uri="{C183D7F6-B498-43B3-948B-1728B52AA6E4}">
                <adec:decorative xmlns:adec="http://schemas.microsoft.com/office/drawing/2017/decorative" val="1"/>
              </a:ext>
            </a:extLst>
          </p:cNvPr>
          <p:cNvSpPr txBox="1"/>
          <p:nvPr/>
        </p:nvSpPr>
        <p:spPr>
          <a:xfrm>
            <a:off x="2625602" y="103942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1" name="TextBox 10">
            <a:extLst>
              <a:ext uri="{FF2B5EF4-FFF2-40B4-BE49-F238E27FC236}">
                <a16:creationId xmlns:a16="http://schemas.microsoft.com/office/drawing/2014/main" id="{930DF76C-0E58-F10B-868C-0B027F416242}"/>
              </a:ext>
              <a:ext uri="{C183D7F6-B498-43B3-948B-1728B52AA6E4}">
                <adec:decorative xmlns:adec="http://schemas.microsoft.com/office/drawing/2017/decorative" val="1"/>
              </a:ext>
            </a:extLst>
          </p:cNvPr>
          <p:cNvSpPr txBox="1"/>
          <p:nvPr/>
        </p:nvSpPr>
        <p:spPr>
          <a:xfrm>
            <a:off x="2331821" y="25831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0" name="TextBox 9">
            <a:extLst>
              <a:ext uri="{FF2B5EF4-FFF2-40B4-BE49-F238E27FC236}">
                <a16:creationId xmlns:a16="http://schemas.microsoft.com/office/drawing/2014/main" id="{82E9887C-EF1B-A7CC-4645-E14187A158C6}"/>
              </a:ext>
              <a:ext uri="{C183D7F6-B498-43B3-948B-1728B52AA6E4}">
                <adec:decorative xmlns:adec="http://schemas.microsoft.com/office/drawing/2017/decorative" val="1"/>
              </a:ext>
            </a:extLst>
          </p:cNvPr>
          <p:cNvSpPr txBox="1"/>
          <p:nvPr/>
        </p:nvSpPr>
        <p:spPr>
          <a:xfrm>
            <a:off x="656806" y="3020240"/>
            <a:ext cx="3764193" cy="215444"/>
          </a:xfrm>
          <a:prstGeom prst="rect">
            <a:avLst/>
          </a:prstGeom>
          <a:noFill/>
        </p:spPr>
        <p:txBody>
          <a:bodyPr wrap="square" lIns="0" tIns="0" rIns="0" bIns="0" rtlCol="0" anchor="t">
            <a:spAutoFit/>
          </a:bodyPr>
          <a:lstStyle/>
          <a:p>
            <a:pPr algn="ctr">
              <a:defRPr/>
            </a:pPr>
            <a:r>
              <a:rPr lang="en-GB" sz="1400" b="1">
                <a:solidFill>
                  <a:srgbClr val="5C5B5A"/>
                </a:solidFill>
                <a:latin typeface="Arial"/>
              </a:rPr>
              <a:t>…of renters are behind on their rent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E8DC66DC-B060-5601-BF1D-1329FF4EC9AF}"/>
              </a:ext>
              <a:ext uri="{C183D7F6-B498-43B3-948B-1728B52AA6E4}">
                <adec:decorative xmlns:adec="http://schemas.microsoft.com/office/drawing/2017/decorative" val="1"/>
              </a:ext>
            </a:extLst>
          </p:cNvPr>
          <p:cNvSpPr txBox="1"/>
          <p:nvPr/>
        </p:nvSpPr>
        <p:spPr>
          <a:xfrm>
            <a:off x="2102383" y="32741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lumMod val="85000"/>
                    <a:lumOff val="15000"/>
                  </a:schemeClr>
                </a:solidFill>
                <a:effectLst/>
                <a:uLnTx/>
                <a:uFillTx/>
                <a:latin typeface="Arial" panose="020B0604020202020204"/>
                <a:ea typeface="+mn-ea"/>
                <a:cs typeface="+mn-cs"/>
              </a:rPr>
              <a:t>(-1pp)</a:t>
            </a:r>
          </a:p>
        </p:txBody>
      </p:sp>
      <p:graphicFrame>
        <p:nvGraphicFramePr>
          <p:cNvPr id="19" name="Chart Placeholder 10" descr="Pie chart showing that 7% of mortgage holders are behind on their payments.">
            <a:extLst>
              <a:ext uri="{FF2B5EF4-FFF2-40B4-BE49-F238E27FC236}">
                <a16:creationId xmlns:a16="http://schemas.microsoft.com/office/drawing/2014/main" id="{8820E569-146D-DA91-07A5-C0B8D9CBE9FA}"/>
              </a:ext>
            </a:extLst>
          </p:cNvPr>
          <p:cNvGraphicFramePr>
            <a:graphicFrameLocks/>
          </p:cNvGraphicFramePr>
          <p:nvPr>
            <p:extLst>
              <p:ext uri="{D42A27DB-BD31-4B8C-83A1-F6EECF244321}">
                <p14:modId xmlns:p14="http://schemas.microsoft.com/office/powerpoint/2010/main" val="2761733848"/>
              </p:ext>
            </p:extLst>
          </p:nvPr>
        </p:nvGraphicFramePr>
        <p:xfrm>
          <a:off x="678622" y="3428438"/>
          <a:ext cx="4421883" cy="214607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553BBE30-59DC-7CDB-380C-E074FB050441}"/>
              </a:ext>
              <a:ext uri="{C183D7F6-B498-43B3-948B-1728B52AA6E4}">
                <adec:decorative xmlns:adec="http://schemas.microsoft.com/office/drawing/2017/decorative" val="1"/>
              </a:ext>
            </a:extLst>
          </p:cNvPr>
          <p:cNvSpPr txBox="1"/>
          <p:nvPr/>
        </p:nvSpPr>
        <p:spPr>
          <a:xfrm>
            <a:off x="2411291" y="373765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7C0F8778-F06E-D652-50D2-A4D94D167F06}"/>
              </a:ext>
              <a:ext uri="{C183D7F6-B498-43B3-948B-1728B52AA6E4}">
                <adec:decorative xmlns:adec="http://schemas.microsoft.com/office/drawing/2017/decorative" val="1"/>
              </a:ext>
            </a:extLst>
          </p:cNvPr>
          <p:cNvSpPr txBox="1"/>
          <p:nvPr/>
        </p:nvSpPr>
        <p:spPr>
          <a:xfrm>
            <a:off x="2211440" y="4226448"/>
            <a:ext cx="593111"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5C5B5A"/>
                </a:solidFill>
                <a:effectLst/>
                <a:uLnTx/>
                <a:uFillTx/>
                <a:latin typeface="Arial"/>
                <a:ea typeface="+mn-ea"/>
                <a:cs typeface="+mn-cs"/>
              </a:rPr>
              <a:t>7%</a:t>
            </a:r>
          </a:p>
        </p:txBody>
      </p:sp>
      <p:sp>
        <p:nvSpPr>
          <p:cNvPr id="15" name="TextBox 14">
            <a:extLst>
              <a:ext uri="{FF2B5EF4-FFF2-40B4-BE49-F238E27FC236}">
                <a16:creationId xmlns:a16="http://schemas.microsoft.com/office/drawing/2014/main" id="{C83365A7-112C-7E59-A097-810D5EC8DD51}"/>
              </a:ext>
              <a:ext uri="{C183D7F6-B498-43B3-948B-1728B52AA6E4}">
                <adec:decorative xmlns:adec="http://schemas.microsoft.com/office/drawing/2017/decorative" val="1"/>
              </a:ext>
            </a:extLst>
          </p:cNvPr>
          <p:cNvSpPr txBox="1"/>
          <p:nvPr/>
        </p:nvSpPr>
        <p:spPr>
          <a:xfrm>
            <a:off x="2462851" y="516652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1" name="TextBox 20">
            <a:extLst>
              <a:ext uri="{FF2B5EF4-FFF2-40B4-BE49-F238E27FC236}">
                <a16:creationId xmlns:a16="http://schemas.microsoft.com/office/drawing/2014/main" id="{3EB05AD9-6F8A-DCF8-87B1-C43D136594A3}"/>
              </a:ext>
              <a:ext uri="{C183D7F6-B498-43B3-948B-1728B52AA6E4}">
                <adec:decorative xmlns:adec="http://schemas.microsoft.com/office/drawing/2017/decorative" val="1"/>
              </a:ext>
            </a:extLst>
          </p:cNvPr>
          <p:cNvSpPr txBox="1"/>
          <p:nvPr/>
        </p:nvSpPr>
        <p:spPr>
          <a:xfrm>
            <a:off x="656806" y="5568421"/>
            <a:ext cx="3764193" cy="430887"/>
          </a:xfrm>
          <a:prstGeom prst="rect">
            <a:avLst/>
          </a:prstGeom>
          <a:noFill/>
        </p:spPr>
        <p:txBody>
          <a:bodyPr wrap="square" lIns="0" tIns="0" rIns="0" bIns="0" rtlCol="0" anchor="t">
            <a:spAutoFit/>
          </a:bodyPr>
          <a:lstStyle/>
          <a:p>
            <a:pPr algn="ctr">
              <a:defRPr/>
            </a:pPr>
            <a:r>
              <a:rPr lang="en-GB" sz="1400" b="1">
                <a:solidFill>
                  <a:srgbClr val="5C5B5A"/>
                </a:solidFill>
                <a:latin typeface="Arial"/>
              </a:rPr>
              <a:t>…of mortgage holders are behind on their payments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sp>
        <p:nvSpPr>
          <p:cNvPr id="50" name="TextBox 49">
            <a:extLst>
              <a:ext uri="{FF2B5EF4-FFF2-40B4-BE49-F238E27FC236}">
                <a16:creationId xmlns:a16="http://schemas.microsoft.com/office/drawing/2014/main" id="{2955D23B-2CD0-CDA2-3C2B-9BBD74FF1FA3}"/>
              </a:ext>
              <a:ext uri="{C183D7F6-B498-43B3-948B-1728B52AA6E4}">
                <adec:decorative xmlns:adec="http://schemas.microsoft.com/office/drawing/2017/decorative" val="0"/>
              </a:ext>
            </a:extLst>
          </p:cNvPr>
          <p:cNvSpPr txBox="1"/>
          <p:nvPr/>
        </p:nvSpPr>
        <p:spPr>
          <a:xfrm>
            <a:off x="5956183" y="763441"/>
            <a:ext cx="5710438" cy="861774"/>
          </a:xfrm>
          <a:prstGeom prst="rect">
            <a:avLst/>
          </a:prstGeom>
          <a:noFill/>
        </p:spPr>
        <p:txBody>
          <a:bodyPr wrap="square" lIns="0" tIns="0" rIns="0" bIns="0" rtlCol="0" anchor="t">
            <a:spAutoFit/>
          </a:bodyPr>
          <a:lstStyle/>
          <a:p>
            <a:pPr algn="ctr">
              <a:defRPr/>
            </a:pPr>
            <a:r>
              <a:rPr lang="en-GB" sz="1400" b="1" dirty="0">
                <a:solidFill>
                  <a:srgbClr val="5C5B5A"/>
                </a:solidFill>
                <a:latin typeface="Arial"/>
              </a:rPr>
              <a:t>1 in 3 (31%) renters have contacted someone for advice with their rental payments. </a:t>
            </a:r>
            <a:r>
              <a:rPr lang="en-GB" sz="1400" b="1" u="sng" dirty="0">
                <a:solidFill>
                  <a:srgbClr val="5C5B5A"/>
                </a:solidFill>
                <a:latin typeface="Arial"/>
              </a:rPr>
              <a:t>Amongst those renters who say they are having difficulties affording their payments</a:t>
            </a:r>
            <a:r>
              <a:rPr lang="en-GB" sz="1400" b="1" dirty="0">
                <a:solidFill>
                  <a:srgbClr val="5C5B5A"/>
                </a:solidFill>
                <a:latin typeface="Arial"/>
              </a:rPr>
              <a:t>, 44% have contacted someone for advice with their rental payments</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3" name="Chart 22" descr="Bar chart showing who renters, who are having difficulty affording their payments, have contacted for advice with their rent. 44% have contacted someone. 51% have not contacted any of the mentioned sources. ">
            <a:extLst>
              <a:ext uri="{FF2B5EF4-FFF2-40B4-BE49-F238E27FC236}">
                <a16:creationId xmlns:a16="http://schemas.microsoft.com/office/drawing/2014/main" id="{08A8CABA-BFE5-6B00-ED62-02576ACC8DF0}"/>
              </a:ext>
            </a:extLst>
          </p:cNvPr>
          <p:cNvGraphicFramePr/>
          <p:nvPr>
            <p:extLst>
              <p:ext uri="{D42A27DB-BD31-4B8C-83A1-F6EECF244321}">
                <p14:modId xmlns:p14="http://schemas.microsoft.com/office/powerpoint/2010/main" val="1132559654"/>
              </p:ext>
            </p:extLst>
          </p:nvPr>
        </p:nvGraphicFramePr>
        <p:xfrm>
          <a:off x="6129553" y="1736031"/>
          <a:ext cx="5206454" cy="4012238"/>
        </p:xfrm>
        <a:graphic>
          <a:graphicData uri="http://schemas.openxmlformats.org/drawingml/2006/chart">
            <c:chart xmlns:c="http://schemas.openxmlformats.org/drawingml/2006/chart" xmlns:r="http://schemas.openxmlformats.org/officeDocument/2006/relationships" r:id="rId5"/>
          </a:graphicData>
        </a:graphic>
      </p:graphicFrame>
      <p:cxnSp>
        <p:nvCxnSpPr>
          <p:cNvPr id="22" name="Straight Connector 21">
            <a:extLst>
              <a:ext uri="{FF2B5EF4-FFF2-40B4-BE49-F238E27FC236}">
                <a16:creationId xmlns:a16="http://schemas.microsoft.com/office/drawing/2014/main" id="{1C6D7010-E11A-91CE-CF49-8740D608E67D}"/>
              </a:ext>
              <a:ext uri="{C183D7F6-B498-43B3-948B-1728B52AA6E4}">
                <adec:decorative xmlns:adec="http://schemas.microsoft.com/office/drawing/2017/decorative" val="1"/>
              </a:ext>
            </a:extLst>
          </p:cNvPr>
          <p:cNvCxnSpPr>
            <a:cxnSpLocks/>
          </p:cNvCxnSpPr>
          <p:nvPr/>
        </p:nvCxnSpPr>
        <p:spPr>
          <a:xfrm flipV="1">
            <a:off x="5450047" y="977048"/>
            <a:ext cx="0" cy="44712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Right Brace 1">
            <a:extLst>
              <a:ext uri="{FF2B5EF4-FFF2-40B4-BE49-F238E27FC236}">
                <a16:creationId xmlns:a16="http://schemas.microsoft.com/office/drawing/2014/main" id="{4DFA6987-7F84-52E1-F9AB-8305BA99AD74}"/>
              </a:ext>
              <a:ext uri="{C183D7F6-B498-43B3-948B-1728B52AA6E4}">
                <adec:decorative xmlns:adec="http://schemas.microsoft.com/office/drawing/2017/decorative" val="1"/>
              </a:ext>
            </a:extLst>
          </p:cNvPr>
          <p:cNvSpPr/>
          <p:nvPr/>
        </p:nvSpPr>
        <p:spPr>
          <a:xfrm>
            <a:off x="10085509" y="1924488"/>
            <a:ext cx="238125" cy="2428875"/>
          </a:xfrm>
          <a:prstGeom prst="rightBrace">
            <a:avLst>
              <a:gd name="adj1" fmla="val 30747"/>
              <a:gd name="adj2" fmla="val 50000"/>
            </a:avLst>
          </a:prstGeom>
          <a:ln w="15875">
            <a:solidFill>
              <a:srgbClr val="388A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383409A7-2449-E92A-CE34-6F8AC996AC97}"/>
              </a:ext>
              <a:ext uri="{C183D7F6-B498-43B3-948B-1728B52AA6E4}">
                <adec:decorative xmlns:adec="http://schemas.microsoft.com/office/drawing/2017/decorative" val="1"/>
              </a:ext>
            </a:extLst>
          </p:cNvPr>
          <p:cNvSpPr txBox="1"/>
          <p:nvPr/>
        </p:nvSpPr>
        <p:spPr>
          <a:xfrm>
            <a:off x="10385314" y="3024614"/>
            <a:ext cx="1670989" cy="6463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44</a:t>
            </a:r>
            <a:r>
              <a:rPr kumimoji="0" lang="en-GB" sz="1400" b="1" i="0" u="none" strike="noStrike" kern="1200" cap="none" spc="0" normalizeH="0" baseline="0" noProof="0" dirty="0">
                <a:ln>
                  <a:noFill/>
                </a:ln>
                <a:solidFill>
                  <a:srgbClr val="5C5B5A"/>
                </a:solidFill>
                <a:effectLst/>
                <a:uLnTx/>
                <a:uFillTx/>
                <a:latin typeface="Arial"/>
                <a:ea typeface="+mn-ea"/>
                <a:cs typeface="+mn-cs"/>
              </a:rPr>
              <a:t>% </a:t>
            </a:r>
            <a:r>
              <a:rPr kumimoji="0" lang="en-GB" sz="1400" i="0" u="none" strike="noStrike" kern="1200" cap="none" spc="0" normalizeH="0" baseline="0" noProof="0" dirty="0">
                <a:ln>
                  <a:noFill/>
                </a:ln>
                <a:solidFill>
                  <a:srgbClr val="5C5B5A"/>
                </a:solidFill>
                <a:effectLst/>
                <a:uLnTx/>
                <a:uFillTx/>
                <a:latin typeface="Arial"/>
                <a:ea typeface="+mn-ea"/>
                <a:cs typeface="+mn-cs"/>
              </a:rPr>
              <a:t>have contacted at least one source for advice</a:t>
            </a:r>
          </a:p>
        </p:txBody>
      </p:sp>
      <p:sp>
        <p:nvSpPr>
          <p:cNvPr id="54" name="TextBox 53">
            <a:extLst>
              <a:ext uri="{FF2B5EF4-FFF2-40B4-BE49-F238E27FC236}">
                <a16:creationId xmlns:a16="http://schemas.microsoft.com/office/drawing/2014/main" id="{E2BC1553-711F-4BD6-A609-9F2C1587F966}"/>
              </a:ext>
              <a:ext uri="{C183D7F6-B498-43B3-948B-1728B52AA6E4}">
                <adec:decorative xmlns:adec="http://schemas.microsoft.com/office/drawing/2017/decorative" val="1"/>
              </a:ext>
            </a:extLst>
          </p:cNvPr>
          <p:cNvSpPr txBox="1"/>
          <p:nvPr/>
        </p:nvSpPr>
        <p:spPr>
          <a:xfrm>
            <a:off x="4395534" y="610717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May (S7)</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226250" y="6334202"/>
            <a:ext cx="11491261" cy="5278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CL6B. Have you contacted any of the following in relation to advice with your rental payments?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urvey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7. Unweighted base: 1,612 (All respondents); 472 (</a:t>
            </a:r>
            <a:r>
              <a:rPr lang="en-GB" sz="1000">
                <a:solidFill>
                  <a:srgbClr val="FFFFFF">
                    <a:lumMod val="50000"/>
                  </a:srgbClr>
                </a:solidFill>
                <a:latin typeface="Arial"/>
                <a:cs typeface="Arial" panose="020B0604020202020204" pitchFamily="34" charset="0"/>
              </a:rPr>
              <a:t>Home owners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who pay mortgage); </a:t>
            </a:r>
            <a:r>
              <a:rPr lang="en-GB" sz="1000">
                <a:solidFill>
                  <a:srgbClr val="FFFFFF">
                    <a:lumMod val="50000"/>
                  </a:srgbClr>
                </a:solidFill>
                <a:latin typeface="Arial"/>
                <a:cs typeface="Arial" panose="020B0604020202020204" pitchFamily="34" charset="0"/>
              </a:rPr>
              <a:t>474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(Renters); 222 (Those who find it </a:t>
            </a:r>
            <a:r>
              <a:rPr lang="en-GB" sz="1000">
                <a:solidFill>
                  <a:srgbClr val="FFFFFF">
                    <a:lumMod val="50000"/>
                  </a:srgbClr>
                </a:solidFill>
                <a:latin typeface="Arial"/>
                <a:cs typeface="Arial" panose="020B0604020202020204" pitchFamily="34" charset="0"/>
              </a:rPr>
              <a:t>difficult to afford their rent)</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586464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Borrowing money</a:t>
            </a:r>
          </a:p>
        </p:txBody>
      </p:sp>
      <p:sp>
        <p:nvSpPr>
          <p:cNvPr id="2" name="TextBox 1">
            <a:extLst>
              <a:ext uri="{FF2B5EF4-FFF2-40B4-BE49-F238E27FC236}">
                <a16:creationId xmlns:a16="http://schemas.microsoft.com/office/drawing/2014/main" id="{1F836A7F-5C8A-56B7-194E-2FC0CC2FF4A1}"/>
              </a:ext>
              <a:ext uri="{C183D7F6-B498-43B3-948B-1728B52AA6E4}">
                <adec:decorative xmlns:adec="http://schemas.microsoft.com/office/drawing/2017/decorative" val="0"/>
              </a:ext>
            </a:extLst>
          </p:cNvPr>
          <p:cNvSpPr txBox="1"/>
          <p:nvPr/>
        </p:nvSpPr>
        <p:spPr>
          <a:xfrm>
            <a:off x="285753" y="872515"/>
            <a:ext cx="573404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Over a third (37%) of respondents have had to borrow more money in the past month than they did at the same time last year. This represents a slight increase compared to May</a:t>
            </a:r>
          </a:p>
        </p:txBody>
      </p:sp>
      <p:graphicFrame>
        <p:nvGraphicFramePr>
          <p:cNvPr id="33" name="Chart 32" descr="Stacked bar chart showing proportion of respondents have borrowed more or used more credit in the last month. 37% of Greater Manchester residents say they have in July, compared to 34% in May. ">
            <a:extLst>
              <a:ext uri="{FF2B5EF4-FFF2-40B4-BE49-F238E27FC236}">
                <a16:creationId xmlns:a16="http://schemas.microsoft.com/office/drawing/2014/main" id="{F0EB3384-8A83-44CD-A0B7-C4DD2CD84BC6}"/>
              </a:ext>
            </a:extLst>
          </p:cNvPr>
          <p:cNvGraphicFramePr/>
          <p:nvPr>
            <p:extLst>
              <p:ext uri="{D42A27DB-BD31-4B8C-83A1-F6EECF244321}">
                <p14:modId xmlns:p14="http://schemas.microsoft.com/office/powerpoint/2010/main" val="1448704215"/>
              </p:ext>
            </p:extLst>
          </p:nvPr>
        </p:nvGraphicFramePr>
        <p:xfrm>
          <a:off x="391549" y="1776722"/>
          <a:ext cx="5556245" cy="4256029"/>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7A56178B-9B43-690F-5D67-9CD080C84A82}"/>
              </a:ext>
              <a:ext uri="{C183D7F6-B498-43B3-948B-1728B52AA6E4}">
                <adec:decorative xmlns:adec="http://schemas.microsoft.com/office/drawing/2017/decorative" val="1"/>
              </a:ext>
            </a:extLst>
          </p:cNvPr>
          <p:cNvSpPr txBox="1"/>
          <p:nvPr/>
        </p:nvSpPr>
        <p:spPr>
          <a:xfrm>
            <a:off x="947172" y="5600805"/>
            <a:ext cx="500062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Have you had to borrow more money or use more credit than usual in the last month, compared to a year ago?</a:t>
            </a:r>
          </a:p>
        </p:txBody>
      </p:sp>
      <p:sp>
        <p:nvSpPr>
          <p:cNvPr id="14" name="TextBox 13">
            <a:extLst>
              <a:ext uri="{FF2B5EF4-FFF2-40B4-BE49-F238E27FC236}">
                <a16:creationId xmlns:a16="http://schemas.microsoft.com/office/drawing/2014/main" id="{D43527C4-72DA-A1F6-AE62-A69AF121E334}"/>
              </a:ext>
              <a:ext uri="{C183D7F6-B498-43B3-948B-1728B52AA6E4}">
                <adec:decorative xmlns:adec="http://schemas.microsoft.com/office/drawing/2017/decorative" val="0"/>
              </a:ext>
            </a:extLst>
          </p:cNvPr>
          <p:cNvSpPr txBox="1"/>
          <p:nvPr/>
        </p:nvSpPr>
        <p:spPr>
          <a:xfrm>
            <a:off x="6263257" y="877577"/>
            <a:ext cx="5792095"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2 in 3 (66%) of these say they are experiencing some difficulty managing their current level of debt. </a:t>
            </a:r>
            <a:r>
              <a:rPr lang="en-GB" sz="1400" b="1" dirty="0">
                <a:solidFill>
                  <a:srgbClr val="5C5B5A"/>
                </a:solidFill>
                <a:latin typeface="Arial"/>
              </a:rPr>
              <a:t>Those unable or finding it difficult to manage have increased since May (29% cf. 24% in May)</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8" name="Chart 7" descr="Stacked bar chart showing how respondents describe their situation in relation to their current level of debt. 66% are reporting some difficulty in July, compared to 70% in May.">
            <a:extLst>
              <a:ext uri="{FF2B5EF4-FFF2-40B4-BE49-F238E27FC236}">
                <a16:creationId xmlns:a16="http://schemas.microsoft.com/office/drawing/2014/main" id="{7F7D36A6-75B1-9713-693B-B090AA866156}"/>
              </a:ext>
            </a:extLst>
          </p:cNvPr>
          <p:cNvGraphicFramePr/>
          <p:nvPr>
            <p:extLst>
              <p:ext uri="{D42A27DB-BD31-4B8C-83A1-F6EECF244321}">
                <p14:modId xmlns:p14="http://schemas.microsoft.com/office/powerpoint/2010/main" val="3730809918"/>
              </p:ext>
            </p:extLst>
          </p:nvPr>
        </p:nvGraphicFramePr>
        <p:xfrm>
          <a:off x="6244207" y="1878797"/>
          <a:ext cx="5792095" cy="45982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18D3F59-984A-1812-CBB9-33DC070E4BCD}"/>
              </a:ext>
              <a:ext uri="{C183D7F6-B498-43B3-948B-1728B52AA6E4}">
                <adec:decorative xmlns:adec="http://schemas.microsoft.com/office/drawing/2017/decorative" val="1"/>
              </a:ext>
            </a:extLst>
          </p:cNvPr>
          <p:cNvSpPr txBox="1"/>
          <p:nvPr/>
        </p:nvSpPr>
        <p:spPr>
          <a:xfrm>
            <a:off x="6126007" y="3909162"/>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70% difficulty</a:t>
            </a:r>
          </a:p>
        </p:txBody>
      </p:sp>
      <p:sp>
        <p:nvSpPr>
          <p:cNvPr id="26" name="TextBox 25">
            <a:extLst>
              <a:ext uri="{FF2B5EF4-FFF2-40B4-BE49-F238E27FC236}">
                <a16:creationId xmlns:a16="http://schemas.microsoft.com/office/drawing/2014/main" id="{C42DD4BD-83D5-4F9E-F0C7-EBD87322EEFF}"/>
              </a:ext>
              <a:ext uri="{C183D7F6-B498-43B3-948B-1728B52AA6E4}">
                <adec:decorative xmlns:adec="http://schemas.microsoft.com/office/drawing/2017/decorative" val="1"/>
              </a:ext>
            </a:extLst>
          </p:cNvPr>
          <p:cNvSpPr txBox="1"/>
          <p:nvPr/>
        </p:nvSpPr>
        <p:spPr>
          <a:xfrm>
            <a:off x="8169005" y="3949728"/>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66</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10" name="TextBox 9">
            <a:extLst>
              <a:ext uri="{FF2B5EF4-FFF2-40B4-BE49-F238E27FC236}">
                <a16:creationId xmlns:a16="http://schemas.microsoft.com/office/drawing/2014/main" id="{67112636-8194-E8CD-D549-ABBD2FED0055}"/>
              </a:ext>
              <a:ext uri="{C183D7F6-B498-43B3-948B-1728B52AA6E4}">
                <adec:decorative xmlns:adec="http://schemas.microsoft.com/office/drawing/2017/decorative" val="1"/>
              </a:ext>
            </a:extLst>
          </p:cNvPr>
          <p:cNvSpPr txBox="1"/>
          <p:nvPr/>
        </p:nvSpPr>
        <p:spPr>
          <a:xfrm>
            <a:off x="4350945" y="6058778"/>
            <a:ext cx="3490111"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Figures in brackets show change since May (S7)</a:t>
            </a:r>
            <a:endParaRPr kumimoji="0" lang="en-GB" sz="1200" i="0" u="none" strike="noStrike" kern="1200" cap="none" spc="0" normalizeH="0" baseline="0" noProof="0">
              <a:ln>
                <a:noFill/>
              </a:ln>
              <a:solidFill>
                <a:srgbClr val="5C5B5A"/>
              </a:solidFill>
              <a:effectLst/>
              <a:uLnTx/>
              <a:uFillTx/>
              <a:latin typeface="Arial"/>
              <a:ea typeface="+mn-ea"/>
              <a:cs typeface="+mn-cs"/>
            </a:endParaRPr>
          </a:p>
        </p:txBody>
      </p:sp>
      <p:sp>
        <p:nvSpPr>
          <p:cNvPr id="13" name="TextBox 12">
            <a:extLst>
              <a:ext uri="{FF2B5EF4-FFF2-40B4-BE49-F238E27FC236}">
                <a16:creationId xmlns:a16="http://schemas.microsoft.com/office/drawing/2014/main" id="{5280C4ED-BCC8-AF42-331E-73547B5BC467}"/>
              </a:ext>
              <a:ext uri="{C183D7F6-B498-43B3-948B-1728B52AA6E4}">
                <adec:decorative xmlns:adec="http://schemas.microsoft.com/office/drawing/2017/decorative" val="1"/>
              </a:ext>
            </a:extLst>
          </p:cNvPr>
          <p:cNvSpPr txBox="1"/>
          <p:nvPr/>
        </p:nvSpPr>
        <p:spPr>
          <a:xfrm>
            <a:off x="8995085" y="6022494"/>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in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TextBox 19">
            <a:extLst>
              <a:ext uri="{FF2B5EF4-FFF2-40B4-BE49-F238E27FC236}">
                <a16:creationId xmlns:a16="http://schemas.microsoft.com/office/drawing/2014/main" id="{20DA5632-66F8-FEDB-D3D0-39A0C6FB9D1E}"/>
              </a:ext>
              <a:ext uri="{C183D7F6-B498-43B3-948B-1728B52AA6E4}">
                <adec:decorative xmlns:adec="http://schemas.microsoft.com/office/drawing/2017/decorative" val="1"/>
              </a:ext>
            </a:extLst>
          </p:cNvPr>
          <p:cNvSpPr txBox="1"/>
          <p:nvPr/>
        </p:nvSpPr>
        <p:spPr>
          <a:xfrm>
            <a:off x="6478748" y="5600805"/>
            <a:ext cx="500062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 of debt?</a:t>
            </a:r>
          </a:p>
        </p:txBody>
      </p:sp>
      <p:cxnSp>
        <p:nvCxnSpPr>
          <p:cNvPr id="6" name="Straight Connector 5">
            <a:extLst>
              <a:ext uri="{FF2B5EF4-FFF2-40B4-BE49-F238E27FC236}">
                <a16:creationId xmlns:a16="http://schemas.microsoft.com/office/drawing/2014/main" id="{E4ABBC77-A99C-6BB0-2AB0-501D9896C3E3}"/>
              </a:ext>
              <a:ext uri="{C183D7F6-B498-43B3-948B-1728B52AA6E4}">
                <adec:decorative xmlns:adec="http://schemas.microsoft.com/office/drawing/2017/decorative" val="1"/>
              </a:ext>
            </a:extLst>
          </p:cNvPr>
          <p:cNvCxnSpPr>
            <a:cxnSpLocks/>
          </p:cNvCxnSpPr>
          <p:nvPr/>
        </p:nvCxnSpPr>
        <p:spPr>
          <a:xfrm flipV="1">
            <a:off x="6096000" y="699962"/>
            <a:ext cx="0" cy="44712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ight Brace 10">
            <a:extLst>
              <a:ext uri="{FF2B5EF4-FFF2-40B4-BE49-F238E27FC236}">
                <a16:creationId xmlns:a16="http://schemas.microsoft.com/office/drawing/2014/main" id="{1A4E54A0-7F65-5607-50E4-757F7444F989}"/>
              </a:ext>
              <a:ext uri="{C183D7F6-B498-43B3-948B-1728B52AA6E4}">
                <adec:decorative xmlns:adec="http://schemas.microsoft.com/office/drawing/2017/decorative" val="1"/>
              </a:ext>
            </a:extLst>
          </p:cNvPr>
          <p:cNvSpPr/>
          <p:nvPr/>
        </p:nvSpPr>
        <p:spPr>
          <a:xfrm rot="10800000">
            <a:off x="6907645" y="2844785"/>
            <a:ext cx="137248" cy="2326429"/>
          </a:xfrm>
          <a:prstGeom prst="rightBrace">
            <a:avLst>
              <a:gd name="adj1" fmla="val 54487"/>
              <a:gd name="adj2" fmla="val 49265"/>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7" name="Arrow: Down 16">
            <a:extLst>
              <a:ext uri="{FF2B5EF4-FFF2-40B4-BE49-F238E27FC236}">
                <a16:creationId xmlns:a16="http://schemas.microsoft.com/office/drawing/2014/main" id="{5B614DD8-E537-E75B-8F50-26D8CE48BAA9}"/>
              </a:ext>
              <a:ext uri="{C183D7F6-B498-43B3-948B-1728B52AA6E4}">
                <adec:decorative xmlns:adec="http://schemas.microsoft.com/office/drawing/2017/decorative" val="1"/>
              </a:ext>
            </a:extLst>
          </p:cNvPr>
          <p:cNvSpPr/>
          <p:nvPr/>
        </p:nvSpPr>
        <p:spPr>
          <a:xfrm rot="10800000">
            <a:off x="8739972" y="60327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F9B695E1-BBCB-6918-957F-B5BBF96C1687}"/>
              </a:ext>
              <a:ext uri="{C183D7F6-B498-43B3-948B-1728B52AA6E4}">
                <adec:decorative xmlns:adec="http://schemas.microsoft.com/office/drawing/2017/decorative" val="1"/>
              </a:ext>
            </a:extLst>
          </p:cNvPr>
          <p:cNvSpPr/>
          <p:nvPr/>
        </p:nvSpPr>
        <p:spPr>
          <a:xfrm>
            <a:off x="8899364" y="605616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8DB47094-998D-6DC6-4B80-8F286E213398}"/>
              </a:ext>
              <a:ext uri="{C183D7F6-B498-43B3-948B-1728B52AA6E4}">
                <adec:decorative xmlns:adec="http://schemas.microsoft.com/office/drawing/2017/decorative" val="1"/>
              </a:ext>
            </a:extLst>
          </p:cNvPr>
          <p:cNvSpPr/>
          <p:nvPr/>
        </p:nvSpPr>
        <p:spPr>
          <a:xfrm rot="10800000">
            <a:off x="4914479" y="240641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Right Brace 26">
            <a:extLst>
              <a:ext uri="{FF2B5EF4-FFF2-40B4-BE49-F238E27FC236}">
                <a16:creationId xmlns:a16="http://schemas.microsoft.com/office/drawing/2014/main" id="{D5B7F353-0E40-70E1-098C-68DA4508E690}"/>
              </a:ext>
              <a:ext uri="{C183D7F6-B498-43B3-948B-1728B52AA6E4}">
                <adec:decorative xmlns:adec="http://schemas.microsoft.com/office/drawing/2017/decorative" val="1"/>
              </a:ext>
            </a:extLst>
          </p:cNvPr>
          <p:cNvSpPr/>
          <p:nvPr/>
        </p:nvSpPr>
        <p:spPr>
          <a:xfrm rot="10800000">
            <a:off x="8817292" y="2980601"/>
            <a:ext cx="203924" cy="2190613"/>
          </a:xfrm>
          <a:prstGeom prst="rightBrace">
            <a:avLst>
              <a:gd name="adj1" fmla="val 54487"/>
              <a:gd name="adj2" fmla="val 49265"/>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All </a:t>
            </a:r>
            <a:r>
              <a:rPr lang="en-GB" sz="1000">
                <a:solidFill>
                  <a:srgbClr val="FFFFFF">
                    <a:lumMod val="50000"/>
                  </a:srgbClr>
                </a:solidFill>
                <a:latin typeface="Arial"/>
                <a:cs typeface="Arial" panose="020B0604020202020204" pitchFamily="34" charset="0"/>
              </a:rPr>
              <a:t>d</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ata</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lang="en-GB" sz="1000">
                <a:solidFill>
                  <a:srgbClr val="FFFFFF">
                    <a:lumMod val="50000"/>
                  </a:srgbClr>
                </a:solidFill>
                <a:latin typeface="Arial"/>
                <a:cs typeface="Arial" panose="020B0604020202020204" pitchFamily="34" charset="0"/>
              </a:rPr>
              <a:t>is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from </a:t>
            </a:r>
            <a:r>
              <a:rPr lang="en-GB" sz="1000">
                <a:solidFill>
                  <a:srgbClr val="FFFFFF">
                    <a:lumMod val="50000"/>
                  </a:srgbClr>
                </a:solidFill>
                <a:latin typeface="Arial"/>
                <a:cs typeface="Arial" panose="020B0604020202020204" pitchFamily="34" charset="0"/>
              </a:rPr>
              <a:t>S</a:t>
            </a:r>
            <a:r>
              <a:rPr kumimoji="0" lang="en-GB" sz="1000" b="0" i="0" u="none" strike="noStrike" kern="1200" cap="none" spc="0" normalizeH="0" baseline="0" noProof="0" err="1">
                <a:ln>
                  <a:noFill/>
                </a:ln>
                <a:solidFill>
                  <a:srgbClr val="FFFFFF">
                    <a:lumMod val="50000"/>
                  </a:srgbClr>
                </a:solidFill>
                <a:effectLst/>
                <a:uLnTx/>
                <a:uFillTx/>
                <a:latin typeface="Arial"/>
                <a:ea typeface="+mn-ea"/>
                <a:cs typeface="Arial" panose="020B0604020202020204" pitchFamily="34" charset="0"/>
              </a:rPr>
              <a:t>urvey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8.</a:t>
            </a:r>
            <a:r>
              <a:rPr lang="en-GB" sz="1000">
                <a:solidFill>
                  <a:srgbClr val="FFFFFF">
                    <a:lumMod val="50000"/>
                  </a:srgbClr>
                </a:solidFill>
                <a:latin typeface="Arial"/>
                <a:cs typeface="Arial" panose="020B0604020202020204" pitchFamily="34" charset="0"/>
              </a:rPr>
              <a:t> Unweighted base: 1,612 (All respondents); 484 (All who have borrowed money/used more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1344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855192"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Debt (amongst respondents who are borrowing more compared to a year ago)</a:t>
            </a:r>
          </a:p>
        </p:txBody>
      </p:sp>
      <p:sp>
        <p:nvSpPr>
          <p:cNvPr id="15" name="TextBox 14">
            <a:extLst>
              <a:ext uri="{FF2B5EF4-FFF2-40B4-BE49-F238E27FC236}">
                <a16:creationId xmlns:a16="http://schemas.microsoft.com/office/drawing/2014/main" id="{8D866EC0-9981-7652-887C-987B492819DC}"/>
              </a:ext>
              <a:ext uri="{C183D7F6-B498-43B3-948B-1728B52AA6E4}">
                <adec:decorative xmlns:adec="http://schemas.microsoft.com/office/drawing/2017/decorative" val="0"/>
              </a:ext>
            </a:extLst>
          </p:cNvPr>
          <p:cNvSpPr txBox="1"/>
          <p:nvPr/>
        </p:nvSpPr>
        <p:spPr>
          <a:xfrm>
            <a:off x="226884" y="819726"/>
            <a:ext cx="5712522"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a:ln>
                  <a:noFill/>
                </a:ln>
                <a:solidFill>
                  <a:srgbClr val="5C5B5A"/>
                </a:solidFill>
                <a:effectLst/>
                <a:uLnTx/>
                <a:uFillTx/>
                <a:latin typeface="Arial"/>
                <a:ea typeface="+mn-ea"/>
                <a:cs typeface="+mn-cs"/>
              </a:rPr>
              <a:t>Half (50%) of those experiencing difficulty with their level of debt have sought help. This </a:t>
            </a:r>
            <a:r>
              <a:rPr lang="en-GB" sz="1400" b="1">
                <a:solidFill>
                  <a:srgbClr val="5C5B5A"/>
                </a:solidFill>
                <a:latin typeface="Arial"/>
              </a:rPr>
              <a:t>proportion is 7 percentage points lower than the equivalent figure reported in May</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6" name="Chart 5" descr="Bar chart showing respondents who have sought help with their debt. 50% have sought help from at least one source, 30% from their friends and family.">
            <a:extLst>
              <a:ext uri="{FF2B5EF4-FFF2-40B4-BE49-F238E27FC236}">
                <a16:creationId xmlns:a16="http://schemas.microsoft.com/office/drawing/2014/main" id="{02E337EE-6544-1F96-DA12-2C2C46FC661E}"/>
              </a:ext>
            </a:extLst>
          </p:cNvPr>
          <p:cNvGraphicFramePr/>
          <p:nvPr>
            <p:extLst>
              <p:ext uri="{D42A27DB-BD31-4B8C-83A1-F6EECF244321}">
                <p14:modId xmlns:p14="http://schemas.microsoft.com/office/powerpoint/2010/main" val="48054587"/>
              </p:ext>
            </p:extLst>
          </p:nvPr>
        </p:nvGraphicFramePr>
        <p:xfrm>
          <a:off x="-78782" y="1449473"/>
          <a:ext cx="5821439" cy="4768911"/>
        </p:xfrm>
        <a:graphic>
          <a:graphicData uri="http://schemas.openxmlformats.org/drawingml/2006/chart">
            <c:chart xmlns:c="http://schemas.openxmlformats.org/drawingml/2006/chart" xmlns:r="http://schemas.openxmlformats.org/officeDocument/2006/relationships" r:id="rId3"/>
          </a:graphicData>
        </a:graphic>
      </p:graphicFrame>
      <p:grpSp>
        <p:nvGrpSpPr>
          <p:cNvPr id="17" name="Group 16">
            <a:extLst>
              <a:ext uri="{FF2B5EF4-FFF2-40B4-BE49-F238E27FC236}">
                <a16:creationId xmlns:a16="http://schemas.microsoft.com/office/drawing/2014/main" id="{8A165073-6E04-46E0-1E79-6967FAFD2094}"/>
              </a:ext>
              <a:ext uri="{C183D7F6-B498-43B3-948B-1728B52AA6E4}">
                <adec:decorative xmlns:adec="http://schemas.microsoft.com/office/drawing/2017/decorative" val="1"/>
              </a:ext>
            </a:extLst>
          </p:cNvPr>
          <p:cNvGrpSpPr/>
          <p:nvPr/>
        </p:nvGrpSpPr>
        <p:grpSpPr>
          <a:xfrm>
            <a:off x="3117569" y="1600118"/>
            <a:ext cx="2667033" cy="4188783"/>
            <a:chOff x="3117569" y="1600118"/>
            <a:chExt cx="2667033" cy="4188783"/>
          </a:xfrm>
        </p:grpSpPr>
        <p:sp>
          <p:nvSpPr>
            <p:cNvPr id="3" name="TextBox 2">
              <a:extLst>
                <a:ext uri="{FF2B5EF4-FFF2-40B4-BE49-F238E27FC236}">
                  <a16:creationId xmlns:a16="http://schemas.microsoft.com/office/drawing/2014/main" id="{C414D8EF-A6A5-5F41-5617-0FA3EE4923F3}"/>
                </a:ext>
              </a:extLst>
            </p:cNvPr>
            <p:cNvSpPr txBox="1"/>
            <p:nvPr/>
          </p:nvSpPr>
          <p:spPr>
            <a:xfrm>
              <a:off x="4637635" y="1600118"/>
              <a:ext cx="562975" cy="276999"/>
            </a:xfrm>
            <a:prstGeom prst="rect">
              <a:avLst/>
            </a:prstGeom>
            <a:noFill/>
          </p:spPr>
          <p:txBody>
            <a:bodyPr wrap="none" rtlCol="0">
              <a:spAutoFit/>
            </a:bodyPr>
            <a:lstStyle/>
            <a:p>
              <a:r>
                <a:rPr lang="en-GB" sz="1200">
                  <a:solidFill>
                    <a:schemeClr val="tx1">
                      <a:lumMod val="75000"/>
                      <a:lumOff val="25000"/>
                    </a:schemeClr>
                  </a:solidFill>
                </a:rPr>
                <a:t>(-3pp)</a:t>
              </a:r>
            </a:p>
          </p:txBody>
        </p:sp>
        <p:sp>
          <p:nvSpPr>
            <p:cNvPr id="7" name="TextBox 6">
              <a:extLst>
                <a:ext uri="{FF2B5EF4-FFF2-40B4-BE49-F238E27FC236}">
                  <a16:creationId xmlns:a16="http://schemas.microsoft.com/office/drawing/2014/main" id="{E30258EF-480B-5A0F-9B4A-185E09375D11}"/>
                </a:ext>
              </a:extLst>
            </p:cNvPr>
            <p:cNvSpPr txBox="1"/>
            <p:nvPr/>
          </p:nvSpPr>
          <p:spPr>
            <a:xfrm>
              <a:off x="3695773" y="1859592"/>
              <a:ext cx="562975" cy="276999"/>
            </a:xfrm>
            <a:prstGeom prst="rect">
              <a:avLst/>
            </a:prstGeom>
            <a:noFill/>
          </p:spPr>
          <p:txBody>
            <a:bodyPr wrap="none" rtlCol="0">
              <a:spAutoFit/>
            </a:bodyPr>
            <a:lstStyle/>
            <a:p>
              <a:r>
                <a:rPr lang="en-GB" sz="1200">
                  <a:solidFill>
                    <a:schemeClr val="tx1">
                      <a:lumMod val="75000"/>
                      <a:lumOff val="25000"/>
                    </a:schemeClr>
                  </a:solidFill>
                </a:rPr>
                <a:t>(-3pp)</a:t>
              </a:r>
            </a:p>
          </p:txBody>
        </p:sp>
        <p:sp>
          <p:nvSpPr>
            <p:cNvPr id="8" name="TextBox 7">
              <a:extLst>
                <a:ext uri="{FF2B5EF4-FFF2-40B4-BE49-F238E27FC236}">
                  <a16:creationId xmlns:a16="http://schemas.microsoft.com/office/drawing/2014/main" id="{42E2ACC8-160D-6FD0-CB0D-8B5D9E92A9C8}"/>
                </a:ext>
              </a:extLst>
            </p:cNvPr>
            <p:cNvSpPr txBox="1"/>
            <p:nvPr/>
          </p:nvSpPr>
          <p:spPr>
            <a:xfrm>
              <a:off x="3679559" y="2147712"/>
              <a:ext cx="593432" cy="276999"/>
            </a:xfrm>
            <a:prstGeom prst="rect">
              <a:avLst/>
            </a:prstGeom>
            <a:noFill/>
          </p:spPr>
          <p:txBody>
            <a:bodyPr wrap="none" rtlCol="0">
              <a:spAutoFit/>
            </a:bodyPr>
            <a:lstStyle/>
            <a:p>
              <a:r>
                <a:rPr lang="en-GB" sz="1200">
                  <a:solidFill>
                    <a:schemeClr val="tx1">
                      <a:lumMod val="75000"/>
                      <a:lumOff val="25000"/>
                    </a:schemeClr>
                  </a:solidFill>
                </a:rPr>
                <a:t>(+3pp)</a:t>
              </a:r>
            </a:p>
          </p:txBody>
        </p:sp>
        <p:sp>
          <p:nvSpPr>
            <p:cNvPr id="9" name="TextBox 8">
              <a:extLst>
                <a:ext uri="{FF2B5EF4-FFF2-40B4-BE49-F238E27FC236}">
                  <a16:creationId xmlns:a16="http://schemas.microsoft.com/office/drawing/2014/main" id="{4886E062-EEDB-4250-A4FD-9F99A966A358}"/>
                </a:ext>
              </a:extLst>
            </p:cNvPr>
            <p:cNvSpPr txBox="1"/>
            <p:nvPr/>
          </p:nvSpPr>
          <p:spPr>
            <a:xfrm>
              <a:off x="3512614" y="2424711"/>
              <a:ext cx="562975" cy="276999"/>
            </a:xfrm>
            <a:prstGeom prst="rect">
              <a:avLst/>
            </a:prstGeom>
            <a:noFill/>
          </p:spPr>
          <p:txBody>
            <a:bodyPr wrap="none" rtlCol="0">
              <a:spAutoFit/>
            </a:bodyPr>
            <a:lstStyle/>
            <a:p>
              <a:r>
                <a:rPr lang="en-GB" sz="1200">
                  <a:solidFill>
                    <a:schemeClr val="tx1">
                      <a:lumMod val="75000"/>
                      <a:lumOff val="25000"/>
                    </a:schemeClr>
                  </a:solidFill>
                </a:rPr>
                <a:t>(-6pp)</a:t>
              </a:r>
            </a:p>
          </p:txBody>
        </p:sp>
        <p:sp>
          <p:nvSpPr>
            <p:cNvPr id="10" name="TextBox 9">
              <a:extLst>
                <a:ext uri="{FF2B5EF4-FFF2-40B4-BE49-F238E27FC236}">
                  <a16:creationId xmlns:a16="http://schemas.microsoft.com/office/drawing/2014/main" id="{3890AA7B-977F-00E0-3552-47DF950CF2CC}"/>
                </a:ext>
              </a:extLst>
            </p:cNvPr>
            <p:cNvSpPr txBox="1"/>
            <p:nvPr/>
          </p:nvSpPr>
          <p:spPr>
            <a:xfrm>
              <a:off x="3512613" y="2689606"/>
              <a:ext cx="562975" cy="276999"/>
            </a:xfrm>
            <a:prstGeom prst="rect">
              <a:avLst/>
            </a:prstGeom>
            <a:noFill/>
          </p:spPr>
          <p:txBody>
            <a:bodyPr wrap="none" rtlCol="0">
              <a:spAutoFit/>
            </a:bodyPr>
            <a:lstStyle/>
            <a:p>
              <a:r>
                <a:rPr lang="en-GB" sz="1200">
                  <a:solidFill>
                    <a:schemeClr val="tx1">
                      <a:lumMod val="75000"/>
                      <a:lumOff val="25000"/>
                    </a:schemeClr>
                  </a:solidFill>
                </a:rPr>
                <a:t>(-5pp)</a:t>
              </a:r>
            </a:p>
          </p:txBody>
        </p:sp>
        <p:sp>
          <p:nvSpPr>
            <p:cNvPr id="11" name="TextBox 10">
              <a:extLst>
                <a:ext uri="{FF2B5EF4-FFF2-40B4-BE49-F238E27FC236}">
                  <a16:creationId xmlns:a16="http://schemas.microsoft.com/office/drawing/2014/main" id="{88CFD57A-616C-C345-8831-3639AF261AA3}"/>
                </a:ext>
              </a:extLst>
            </p:cNvPr>
            <p:cNvSpPr txBox="1"/>
            <p:nvPr/>
          </p:nvSpPr>
          <p:spPr>
            <a:xfrm>
              <a:off x="3460817" y="2980025"/>
              <a:ext cx="593432" cy="276999"/>
            </a:xfrm>
            <a:prstGeom prst="rect">
              <a:avLst/>
            </a:prstGeom>
            <a:noFill/>
          </p:spPr>
          <p:txBody>
            <a:bodyPr wrap="none" rtlCol="0">
              <a:spAutoFit/>
            </a:bodyPr>
            <a:lstStyle/>
            <a:p>
              <a:r>
                <a:rPr lang="en-GB" sz="1200">
                  <a:solidFill>
                    <a:schemeClr val="tx1">
                      <a:lumMod val="75000"/>
                      <a:lumOff val="25000"/>
                    </a:schemeClr>
                  </a:solidFill>
                </a:rPr>
                <a:t>(+1pp)</a:t>
              </a:r>
            </a:p>
          </p:txBody>
        </p:sp>
        <p:sp>
          <p:nvSpPr>
            <p:cNvPr id="12" name="TextBox 11">
              <a:extLst>
                <a:ext uri="{FF2B5EF4-FFF2-40B4-BE49-F238E27FC236}">
                  <a16:creationId xmlns:a16="http://schemas.microsoft.com/office/drawing/2014/main" id="{A031A055-0360-1E58-800E-B4F331BD8558}"/>
                </a:ext>
              </a:extLst>
            </p:cNvPr>
            <p:cNvSpPr txBox="1"/>
            <p:nvPr/>
          </p:nvSpPr>
          <p:spPr>
            <a:xfrm>
              <a:off x="3399057" y="3282568"/>
              <a:ext cx="593432" cy="276999"/>
            </a:xfrm>
            <a:prstGeom prst="rect">
              <a:avLst/>
            </a:prstGeom>
            <a:noFill/>
          </p:spPr>
          <p:txBody>
            <a:bodyPr wrap="none" rtlCol="0">
              <a:spAutoFit/>
            </a:bodyPr>
            <a:lstStyle/>
            <a:p>
              <a:r>
                <a:rPr lang="en-GB" sz="1200">
                  <a:solidFill>
                    <a:schemeClr val="tx1">
                      <a:lumMod val="75000"/>
                      <a:lumOff val="25000"/>
                    </a:schemeClr>
                  </a:solidFill>
                </a:rPr>
                <a:t>(+3pp)</a:t>
              </a:r>
            </a:p>
          </p:txBody>
        </p:sp>
        <p:sp>
          <p:nvSpPr>
            <p:cNvPr id="13" name="TextBox 12">
              <a:extLst>
                <a:ext uri="{FF2B5EF4-FFF2-40B4-BE49-F238E27FC236}">
                  <a16:creationId xmlns:a16="http://schemas.microsoft.com/office/drawing/2014/main" id="{DD03BBF8-E040-78A6-9D5E-6340FCF47241}"/>
                </a:ext>
              </a:extLst>
            </p:cNvPr>
            <p:cNvSpPr txBox="1"/>
            <p:nvPr/>
          </p:nvSpPr>
          <p:spPr>
            <a:xfrm>
              <a:off x="3372474" y="3542789"/>
              <a:ext cx="562975" cy="276999"/>
            </a:xfrm>
            <a:prstGeom prst="rect">
              <a:avLst/>
            </a:prstGeom>
            <a:noFill/>
          </p:spPr>
          <p:txBody>
            <a:bodyPr wrap="none" rtlCol="0">
              <a:spAutoFit/>
            </a:bodyPr>
            <a:lstStyle/>
            <a:p>
              <a:r>
                <a:rPr lang="en-GB" sz="1200">
                  <a:solidFill>
                    <a:schemeClr val="tx1">
                      <a:lumMod val="75000"/>
                      <a:lumOff val="25000"/>
                    </a:schemeClr>
                  </a:solidFill>
                </a:rPr>
                <a:t>(-1pp)</a:t>
              </a:r>
            </a:p>
          </p:txBody>
        </p:sp>
        <p:sp>
          <p:nvSpPr>
            <p:cNvPr id="19" name="TextBox 18">
              <a:extLst>
                <a:ext uri="{FF2B5EF4-FFF2-40B4-BE49-F238E27FC236}">
                  <a16:creationId xmlns:a16="http://schemas.microsoft.com/office/drawing/2014/main" id="{DC66E8F1-57B5-C9D0-73BB-C953836C845D}"/>
                </a:ext>
              </a:extLst>
            </p:cNvPr>
            <p:cNvSpPr txBox="1"/>
            <p:nvPr/>
          </p:nvSpPr>
          <p:spPr>
            <a:xfrm>
              <a:off x="3336490" y="3835621"/>
              <a:ext cx="562975" cy="276999"/>
            </a:xfrm>
            <a:prstGeom prst="rect">
              <a:avLst/>
            </a:prstGeom>
            <a:noFill/>
          </p:spPr>
          <p:txBody>
            <a:bodyPr wrap="none" rtlCol="0">
              <a:spAutoFit/>
            </a:bodyPr>
            <a:lstStyle/>
            <a:p>
              <a:r>
                <a:rPr lang="en-GB" sz="1200">
                  <a:solidFill>
                    <a:schemeClr val="tx1">
                      <a:lumMod val="75000"/>
                      <a:lumOff val="25000"/>
                    </a:schemeClr>
                  </a:solidFill>
                </a:rPr>
                <a:t>(-3pp)</a:t>
              </a:r>
            </a:p>
          </p:txBody>
        </p:sp>
        <p:sp>
          <p:nvSpPr>
            <p:cNvPr id="20" name="TextBox 19">
              <a:extLst>
                <a:ext uri="{FF2B5EF4-FFF2-40B4-BE49-F238E27FC236}">
                  <a16:creationId xmlns:a16="http://schemas.microsoft.com/office/drawing/2014/main" id="{1A0610E0-C800-B4B6-BCE3-40797D176F4F}"/>
                </a:ext>
              </a:extLst>
            </p:cNvPr>
            <p:cNvSpPr txBox="1"/>
            <p:nvPr/>
          </p:nvSpPr>
          <p:spPr>
            <a:xfrm>
              <a:off x="3257283" y="4105924"/>
              <a:ext cx="562975" cy="276999"/>
            </a:xfrm>
            <a:prstGeom prst="rect">
              <a:avLst/>
            </a:prstGeom>
            <a:noFill/>
          </p:spPr>
          <p:txBody>
            <a:bodyPr wrap="none" rtlCol="0">
              <a:spAutoFit/>
            </a:bodyPr>
            <a:lstStyle/>
            <a:p>
              <a:r>
                <a:rPr lang="en-GB" sz="1200">
                  <a:solidFill>
                    <a:schemeClr val="tx1">
                      <a:lumMod val="75000"/>
                      <a:lumOff val="25000"/>
                    </a:schemeClr>
                  </a:solidFill>
                </a:rPr>
                <a:t>(-1pp)</a:t>
              </a:r>
            </a:p>
          </p:txBody>
        </p:sp>
        <p:sp>
          <p:nvSpPr>
            <p:cNvPr id="21" name="TextBox 20">
              <a:extLst>
                <a:ext uri="{FF2B5EF4-FFF2-40B4-BE49-F238E27FC236}">
                  <a16:creationId xmlns:a16="http://schemas.microsoft.com/office/drawing/2014/main" id="{025A991C-E0A1-2AA0-C574-689BE32EBFAF}"/>
                </a:ext>
              </a:extLst>
            </p:cNvPr>
            <p:cNvSpPr txBox="1"/>
            <p:nvPr/>
          </p:nvSpPr>
          <p:spPr>
            <a:xfrm>
              <a:off x="3194558" y="4672359"/>
              <a:ext cx="562975" cy="276999"/>
            </a:xfrm>
            <a:prstGeom prst="rect">
              <a:avLst/>
            </a:prstGeom>
            <a:noFill/>
          </p:spPr>
          <p:txBody>
            <a:bodyPr wrap="none" rtlCol="0">
              <a:spAutoFit/>
            </a:bodyPr>
            <a:lstStyle/>
            <a:p>
              <a:r>
                <a:rPr lang="en-GB" sz="1200">
                  <a:solidFill>
                    <a:schemeClr val="tx1">
                      <a:lumMod val="75000"/>
                      <a:lumOff val="25000"/>
                    </a:schemeClr>
                  </a:solidFill>
                </a:rPr>
                <a:t>(-1pp)</a:t>
              </a:r>
            </a:p>
          </p:txBody>
        </p:sp>
        <p:sp>
          <p:nvSpPr>
            <p:cNvPr id="23" name="TextBox 22">
              <a:extLst>
                <a:ext uri="{FF2B5EF4-FFF2-40B4-BE49-F238E27FC236}">
                  <a16:creationId xmlns:a16="http://schemas.microsoft.com/office/drawing/2014/main" id="{EB471604-F806-5AAA-FAE8-0358D87EA690}"/>
                </a:ext>
              </a:extLst>
            </p:cNvPr>
            <p:cNvSpPr txBox="1"/>
            <p:nvPr/>
          </p:nvSpPr>
          <p:spPr>
            <a:xfrm>
              <a:off x="3194558" y="4928321"/>
              <a:ext cx="699230" cy="276999"/>
            </a:xfrm>
            <a:prstGeom prst="rect">
              <a:avLst/>
            </a:prstGeom>
            <a:noFill/>
          </p:spPr>
          <p:txBody>
            <a:bodyPr wrap="none" rtlCol="0">
              <a:spAutoFit/>
            </a:bodyPr>
            <a:lstStyle/>
            <a:p>
              <a:r>
                <a:rPr lang="en-GB" sz="1200">
                  <a:solidFill>
                    <a:schemeClr val="tx1">
                      <a:lumMod val="75000"/>
                      <a:lumOff val="25000"/>
                    </a:schemeClr>
                  </a:solidFill>
                </a:rPr>
                <a:t>(+/-0pp)</a:t>
              </a:r>
            </a:p>
          </p:txBody>
        </p:sp>
        <p:sp>
          <p:nvSpPr>
            <p:cNvPr id="24" name="TextBox 23">
              <a:extLst>
                <a:ext uri="{FF2B5EF4-FFF2-40B4-BE49-F238E27FC236}">
                  <a16:creationId xmlns:a16="http://schemas.microsoft.com/office/drawing/2014/main" id="{0F75EE79-6C82-F34B-CDAE-A3DB91D59AE9}"/>
                </a:ext>
              </a:extLst>
            </p:cNvPr>
            <p:cNvSpPr txBox="1"/>
            <p:nvPr/>
          </p:nvSpPr>
          <p:spPr>
            <a:xfrm>
              <a:off x="3117569" y="5234903"/>
              <a:ext cx="593432" cy="276999"/>
            </a:xfrm>
            <a:prstGeom prst="rect">
              <a:avLst/>
            </a:prstGeom>
            <a:noFill/>
          </p:spPr>
          <p:txBody>
            <a:bodyPr wrap="none" rtlCol="0">
              <a:spAutoFit/>
            </a:bodyPr>
            <a:lstStyle/>
            <a:p>
              <a:r>
                <a:rPr lang="en-GB" sz="1200">
                  <a:solidFill>
                    <a:schemeClr val="tx1">
                      <a:lumMod val="75000"/>
                      <a:lumOff val="25000"/>
                    </a:schemeClr>
                  </a:solidFill>
                </a:rPr>
                <a:t>(+1pp)</a:t>
              </a:r>
            </a:p>
          </p:txBody>
        </p:sp>
        <p:sp>
          <p:nvSpPr>
            <p:cNvPr id="14" name="TextBox 13">
              <a:extLst>
                <a:ext uri="{FF2B5EF4-FFF2-40B4-BE49-F238E27FC236}">
                  <a16:creationId xmlns:a16="http://schemas.microsoft.com/office/drawing/2014/main" id="{486E0A07-712D-63B5-B284-5B1022F0570F}"/>
                </a:ext>
              </a:extLst>
            </p:cNvPr>
            <p:cNvSpPr txBox="1"/>
            <p:nvPr/>
          </p:nvSpPr>
          <p:spPr>
            <a:xfrm>
              <a:off x="5088341" y="5511902"/>
              <a:ext cx="593432" cy="276999"/>
            </a:xfrm>
            <a:prstGeom prst="rect">
              <a:avLst/>
            </a:prstGeom>
            <a:noFill/>
          </p:spPr>
          <p:txBody>
            <a:bodyPr wrap="none" rtlCol="0">
              <a:spAutoFit/>
            </a:bodyPr>
            <a:lstStyle/>
            <a:p>
              <a:r>
                <a:rPr lang="en-GB" sz="1200">
                  <a:solidFill>
                    <a:schemeClr val="tx1">
                      <a:lumMod val="75000"/>
                      <a:lumOff val="25000"/>
                    </a:schemeClr>
                  </a:solidFill>
                </a:rPr>
                <a:t>(+3pp)</a:t>
              </a:r>
            </a:p>
          </p:txBody>
        </p:sp>
        <p:sp>
          <p:nvSpPr>
            <p:cNvPr id="22" name="TextBox 21">
              <a:extLst>
                <a:ext uri="{FF2B5EF4-FFF2-40B4-BE49-F238E27FC236}">
                  <a16:creationId xmlns:a16="http://schemas.microsoft.com/office/drawing/2014/main" id="{DD706B73-AE66-D962-A45E-E9BF3DF2D3FE}"/>
                </a:ext>
                <a:ext uri="{C183D7F6-B498-43B3-948B-1728B52AA6E4}">
                  <adec:decorative xmlns:adec="http://schemas.microsoft.com/office/drawing/2017/decorative" val="1"/>
                </a:ext>
              </a:extLst>
            </p:cNvPr>
            <p:cNvSpPr txBox="1"/>
            <p:nvPr/>
          </p:nvSpPr>
          <p:spPr>
            <a:xfrm>
              <a:off x="4242534" y="3508500"/>
              <a:ext cx="1416233" cy="101566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rgbClr val="388A8C"/>
                  </a:solidFill>
                  <a:latin typeface="Arial"/>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5C5B5A"/>
                  </a:solidFill>
                  <a:latin typeface="Arial"/>
                </a:rPr>
                <a:t>have sought help from any of these organisations</a:t>
              </a:r>
              <a:endParaRPr kumimoji="0" lang="en-GB" sz="1400" i="0" u="none" strike="noStrike" kern="1200" cap="none" spc="0" normalizeH="0" baseline="0" noProof="0" dirty="0">
                <a:ln>
                  <a:noFill/>
                </a:ln>
                <a:solidFill>
                  <a:srgbClr val="5C5B5A"/>
                </a:solidFill>
                <a:effectLst/>
                <a:uLnTx/>
                <a:uFillTx/>
                <a:latin typeface="Arial"/>
                <a:ea typeface="+mn-ea"/>
                <a:cs typeface="+mn-cs"/>
              </a:endParaRPr>
            </a:p>
          </p:txBody>
        </p:sp>
        <p:sp>
          <p:nvSpPr>
            <p:cNvPr id="2" name="TextBox 1">
              <a:extLst>
                <a:ext uri="{FF2B5EF4-FFF2-40B4-BE49-F238E27FC236}">
                  <a16:creationId xmlns:a16="http://schemas.microsoft.com/office/drawing/2014/main" id="{4571ED7F-88BD-B0AD-F694-BB868B5DE1EC}"/>
                </a:ext>
              </a:extLst>
            </p:cNvPr>
            <p:cNvSpPr txBox="1"/>
            <p:nvPr/>
          </p:nvSpPr>
          <p:spPr>
            <a:xfrm>
              <a:off x="5221627" y="3609708"/>
              <a:ext cx="562975" cy="276999"/>
            </a:xfrm>
            <a:prstGeom prst="rect">
              <a:avLst/>
            </a:prstGeom>
            <a:noFill/>
          </p:spPr>
          <p:txBody>
            <a:bodyPr wrap="none" rtlCol="0">
              <a:spAutoFit/>
            </a:bodyPr>
            <a:lstStyle/>
            <a:p>
              <a:r>
                <a:rPr lang="en-GB" sz="1200">
                  <a:solidFill>
                    <a:schemeClr val="tx1">
                      <a:lumMod val="75000"/>
                      <a:lumOff val="25000"/>
                    </a:schemeClr>
                  </a:solidFill>
                </a:rPr>
                <a:t>(-7pp)</a:t>
              </a:r>
            </a:p>
          </p:txBody>
        </p:sp>
      </p:grpSp>
      <p:cxnSp>
        <p:nvCxnSpPr>
          <p:cNvPr id="18" name="Straight Connector 17">
            <a:extLst>
              <a:ext uri="{FF2B5EF4-FFF2-40B4-BE49-F238E27FC236}">
                <a16:creationId xmlns:a16="http://schemas.microsoft.com/office/drawing/2014/main" id="{7BE3BA8A-1DB1-C2EB-CFA5-C535E9DECE19}"/>
              </a:ext>
              <a:ext uri="{C183D7F6-B498-43B3-948B-1728B52AA6E4}">
                <adec:decorative xmlns:adec="http://schemas.microsoft.com/office/drawing/2017/decorative" val="1"/>
              </a:ext>
            </a:extLst>
          </p:cNvPr>
          <p:cNvCxnSpPr>
            <a:cxnSpLocks/>
          </p:cNvCxnSpPr>
          <p:nvPr/>
        </p:nvCxnSpPr>
        <p:spPr>
          <a:xfrm>
            <a:off x="6085726" y="930526"/>
            <a:ext cx="20549" cy="515594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E6E72011-2C4B-4ABD-7BB9-D789AE8403B3}"/>
              </a:ext>
              <a:ext uri="{C183D7F6-B498-43B3-948B-1728B52AA6E4}">
                <adec:decorative xmlns:adec="http://schemas.microsoft.com/office/drawing/2017/decorative" val="0"/>
              </a:ext>
            </a:extLst>
          </p:cNvPr>
          <p:cNvSpPr txBox="1"/>
          <p:nvPr/>
        </p:nvSpPr>
        <p:spPr>
          <a:xfrm>
            <a:off x="6282475" y="819726"/>
            <a:ext cx="5712522" cy="6001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5C5B5A"/>
                </a:solidFill>
                <a:effectLst/>
                <a:uLnTx/>
                <a:uFillTx/>
                <a:latin typeface="Arial"/>
                <a:ea typeface="+mn-ea"/>
                <a:cs typeface="+mn-cs"/>
              </a:rPr>
              <a:t>1 in 4 (26%) did not seek advice as they were unsure whether the advice they received would help. 1 in 5 (22%) did not seek advice because they were anxious or embarrassed</a:t>
            </a:r>
          </a:p>
        </p:txBody>
      </p:sp>
      <p:graphicFrame>
        <p:nvGraphicFramePr>
          <p:cNvPr id="25" name="Chart 24" descr="Bar chart showing why respondents did not seek advice for their debt problems. 26% did not seek help because they weren't sure the advice would help and 22% did not seek help for mental health reasons. ">
            <a:extLst>
              <a:ext uri="{FF2B5EF4-FFF2-40B4-BE49-F238E27FC236}">
                <a16:creationId xmlns:a16="http://schemas.microsoft.com/office/drawing/2014/main" id="{AFF623E4-F4E2-36F4-5663-B02A59D35FD2}"/>
              </a:ext>
            </a:extLst>
          </p:cNvPr>
          <p:cNvGraphicFramePr/>
          <p:nvPr>
            <p:extLst>
              <p:ext uri="{D42A27DB-BD31-4B8C-83A1-F6EECF244321}">
                <p14:modId xmlns:p14="http://schemas.microsoft.com/office/powerpoint/2010/main" val="2596407511"/>
              </p:ext>
            </p:extLst>
          </p:nvPr>
        </p:nvGraphicFramePr>
        <p:xfrm>
          <a:off x="6247209" y="1449473"/>
          <a:ext cx="5821439"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5ADA54EA-FE7E-CCD1-CBBF-CEA53D4B3426}"/>
              </a:ext>
            </a:extLst>
          </p:cNvPr>
          <p:cNvSpPr txBox="1"/>
          <p:nvPr/>
        </p:nvSpPr>
        <p:spPr>
          <a:xfrm>
            <a:off x="3611940" y="6080880"/>
            <a:ext cx="4856237"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a:solidFill>
                  <a:srgbClr val="5C5B5A"/>
                </a:solidFill>
                <a:cs typeface="Arial"/>
              </a:rPr>
              <a:t>*Both of these questions were multiple choice questions ('select all that apply')</a:t>
            </a:r>
            <a:endParaRPr lang="en-GB" sz="1050">
              <a:solidFill>
                <a:srgbClr val="5C5B5A"/>
              </a:solidFill>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500406"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5C5B5A"/>
                </a:solidFill>
                <a:effectLst/>
                <a:uLnTx/>
                <a:uFillTx/>
                <a:latin typeface="Arial"/>
                <a:ea typeface="+mn-ea"/>
                <a:cs typeface="Arial"/>
              </a:rPr>
              <a:t>CL23. Have you tried to seek help with your debt through any of the following options? CL24. For what reasons have you decided not to seek advice for your debt problems</a:t>
            </a:r>
            <a:r>
              <a:rPr lang="en-GB" sz="1000">
                <a:solidFill>
                  <a:srgbClr val="5C5B5A"/>
                </a:solidFill>
                <a:latin typeface="Arial"/>
                <a:cs typeface="Arial"/>
              </a:rPr>
              <a:t>?</a:t>
            </a:r>
            <a:endParaRPr lang="en-GB" sz="1000" b="0" i="0" u="none" strike="noStrike" kern="1200" cap="none" spc="0" normalizeH="0" baseline="0" noProof="0">
              <a:ln>
                <a:noFill/>
              </a:ln>
              <a:solidFill>
                <a:srgbClr val="5C5B5A"/>
              </a:solidFill>
              <a:effectLst/>
              <a:uLnTx/>
              <a:uFillTx/>
              <a:latin typeface="Arial"/>
              <a:cs typeface="Arial" panose="020B0604020202020204" pitchFamily="34" charset="0"/>
            </a:endParaRPr>
          </a:p>
          <a:p>
            <a:pPr>
              <a:defRPr/>
            </a:pPr>
            <a:r>
              <a:rPr kumimoji="0" lang="en-GB" sz="1000" b="0" i="0" u="none" strike="noStrike" kern="1200" cap="none" spc="0" normalizeH="0" baseline="0" noProof="0">
                <a:ln>
                  <a:noFill/>
                </a:ln>
                <a:solidFill>
                  <a:srgbClr val="5C5B5A"/>
                </a:solidFill>
                <a:effectLst/>
                <a:uLnTx/>
                <a:uFillTx/>
                <a:latin typeface="Arial"/>
                <a:ea typeface="+mn-ea"/>
                <a:cs typeface="Arial"/>
              </a:rPr>
              <a:t>Unweighted base: </a:t>
            </a:r>
            <a:r>
              <a:rPr lang="en-GB" sz="1000">
                <a:solidFill>
                  <a:srgbClr val="5C5B5A"/>
                </a:solidFill>
                <a:latin typeface="Arial"/>
                <a:cs typeface="Arial"/>
              </a:rPr>
              <a:t>388 (All who are having difficulty managing their debt); 177 (All who struggle with debt and have not sought advice)</a:t>
            </a:r>
            <a:r>
              <a:rPr kumimoji="0" lang="en-GB" sz="1000" b="0" i="0" u="none" strike="noStrike" kern="1200" cap="none" spc="0" normalizeH="0" baseline="0" noProof="0">
                <a:ln>
                  <a:noFill/>
                </a:ln>
                <a:solidFill>
                  <a:srgbClr val="5C5B5A"/>
                </a:solidFill>
                <a:effectLst/>
                <a:uLnTx/>
                <a:uFillTx/>
                <a:latin typeface="Arial"/>
                <a:ea typeface="+mn-ea"/>
                <a:cs typeface="Arial"/>
              </a:rPr>
              <a:t>	</a:t>
            </a:r>
            <a:endParaRPr lang="en-GB" sz="1000" b="0" u="none" strike="noStrike" kern="1200" cap="none" spc="0" normalizeH="0" baseline="0" noProof="0">
              <a:ln>
                <a:noFill/>
              </a:ln>
              <a:solidFill>
                <a:srgbClr val="5C5B5A"/>
              </a:solidFill>
              <a:effectLst/>
              <a:uLnTx/>
              <a:uFillTx/>
              <a:latin typeface="Arial"/>
              <a:cs typeface="Arial"/>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64960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357094" y="202775"/>
            <a:ext cx="10855192"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Holiday hunger</a:t>
            </a:r>
          </a:p>
        </p:txBody>
      </p:sp>
      <p:sp>
        <p:nvSpPr>
          <p:cNvPr id="14" name="TextBox 13">
            <a:extLst>
              <a:ext uri="{FF2B5EF4-FFF2-40B4-BE49-F238E27FC236}">
                <a16:creationId xmlns:a16="http://schemas.microsoft.com/office/drawing/2014/main" id="{94A165E3-1535-5A0F-48B0-2BE61C8F1117}"/>
              </a:ext>
              <a:ext uri="{C183D7F6-B498-43B3-948B-1728B52AA6E4}">
                <adec:decorative xmlns:adec="http://schemas.microsoft.com/office/drawing/2017/decorative" val="0"/>
              </a:ext>
            </a:extLst>
          </p:cNvPr>
          <p:cNvSpPr txBox="1"/>
          <p:nvPr/>
        </p:nvSpPr>
        <p:spPr>
          <a:xfrm>
            <a:off x="527918" y="655855"/>
            <a:ext cx="11132193" cy="646331"/>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Approximately 570 </a:t>
            </a:r>
            <a:r>
              <a:rPr lang="en-GB" sz="1400" b="1" dirty="0">
                <a:solidFill>
                  <a:srgbClr val="5C5B5A"/>
                </a:solidFill>
                <a:latin typeface="Arial"/>
              </a:rPr>
              <a:t>respondents have children in their </a:t>
            </a:r>
            <a:r>
              <a:rPr kumimoji="0" lang="en-GB" sz="1400" b="1" i="0" u="none" strike="noStrike" kern="1200" cap="none" spc="0" normalizeH="0" baseline="0" noProof="0" dirty="0">
                <a:ln>
                  <a:noFill/>
                </a:ln>
                <a:solidFill>
                  <a:srgbClr val="5C5B5A"/>
                </a:solidFill>
                <a:effectLst/>
                <a:uLnTx/>
                <a:uFillTx/>
                <a:latin typeface="Arial"/>
                <a:ea typeface="+mn-ea"/>
                <a:cs typeface="+mn-cs"/>
              </a:rPr>
              <a:t>household. O</a:t>
            </a:r>
            <a:r>
              <a:rPr lang="en-GB" sz="1400" b="1" dirty="0" err="1">
                <a:solidFill>
                  <a:srgbClr val="5C5B5A"/>
                </a:solidFill>
                <a:latin typeface="Arial"/>
              </a:rPr>
              <a:t>ver</a:t>
            </a:r>
            <a:r>
              <a:rPr lang="en-GB" sz="1400" b="1" dirty="0">
                <a:solidFill>
                  <a:srgbClr val="5C5B5A"/>
                </a:solidFill>
                <a:latin typeface="Arial"/>
              </a:rPr>
              <a:t> a third</a:t>
            </a:r>
            <a:r>
              <a:rPr kumimoji="0" lang="en-GB" sz="1400" b="1" i="0" u="none" strike="noStrike" kern="1200" cap="none" spc="0" normalizeH="0" baseline="0" noProof="0" dirty="0">
                <a:ln>
                  <a:noFill/>
                </a:ln>
                <a:solidFill>
                  <a:srgbClr val="5C5B5A"/>
                </a:solidFill>
                <a:effectLst/>
                <a:uLnTx/>
                <a:uFillTx/>
                <a:latin typeface="Arial"/>
                <a:ea typeface="+mn-ea"/>
                <a:cs typeface="+mn-cs"/>
              </a:rPr>
              <a:t> (37%) </a:t>
            </a:r>
            <a:r>
              <a:rPr lang="en-GB" sz="1400" b="1" dirty="0">
                <a:solidFill>
                  <a:srgbClr val="5C5B5A"/>
                </a:solidFill>
                <a:latin typeface="Arial"/>
              </a:rPr>
              <a:t>said they </a:t>
            </a:r>
            <a:r>
              <a:rPr kumimoji="0" lang="en-GB" sz="1400" b="1" i="0" u="none" strike="noStrike" kern="1200" cap="none" spc="0" normalizeH="0" baseline="0" noProof="0" dirty="0">
                <a:ln>
                  <a:noFill/>
                </a:ln>
                <a:solidFill>
                  <a:srgbClr val="5C5B5A"/>
                </a:solidFill>
                <a:effectLst/>
                <a:uLnTx/>
                <a:uFillTx/>
                <a:latin typeface="Arial"/>
                <a:ea typeface="+mn-ea"/>
                <a:cs typeface="+mn-cs"/>
              </a:rPr>
              <a:t>are worried about feeding their family over the summer holidays. </a:t>
            </a:r>
            <a:r>
              <a:rPr lang="en-GB" sz="1400" b="1" dirty="0">
                <a:solidFill>
                  <a:srgbClr val="5C5B5A"/>
                </a:solidFill>
                <a:latin typeface="Arial"/>
              </a:rPr>
              <a:t>Among single parents and parents</a:t>
            </a:r>
            <a:r>
              <a:rPr kumimoji="0" lang="en-GB" sz="1400" b="1" i="0" u="none" strike="noStrike" kern="1200" cap="none" spc="0" normalizeH="0" baseline="0" noProof="0" dirty="0">
                <a:ln>
                  <a:noFill/>
                </a:ln>
                <a:solidFill>
                  <a:srgbClr val="5C5B5A"/>
                </a:solidFill>
                <a:effectLst/>
                <a:uLnTx/>
                <a:uFillTx/>
                <a:latin typeface="Arial"/>
                <a:ea typeface="+mn-ea"/>
                <a:cs typeface="+mn-cs"/>
              </a:rPr>
              <a:t> of children under 5</a:t>
            </a:r>
            <a:r>
              <a:rPr lang="en-GB" sz="1400" b="1" dirty="0">
                <a:solidFill>
                  <a:srgbClr val="5C5B5A"/>
                </a:solidFill>
                <a:latin typeface="Arial"/>
              </a:rPr>
              <a:t>, this rises to almost half (47%), while for those earning  below the living wage it rises to almost 2 in 3 (62%)</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7" name="Chart 16" descr="Stacked bar chart showing the extent to which parents are worried about feeding their families over the summer holidays. 37% of parents are worried, 47% of single parent households are worried, 47% of parents of children under 5 are worried and 62% of parents earning below the living wage are worried.">
            <a:extLst>
              <a:ext uri="{FF2B5EF4-FFF2-40B4-BE49-F238E27FC236}">
                <a16:creationId xmlns:a16="http://schemas.microsoft.com/office/drawing/2014/main" id="{C0F1EE16-1985-E5FA-BE15-F0E3D6282853}"/>
              </a:ext>
            </a:extLst>
          </p:cNvPr>
          <p:cNvGraphicFramePr/>
          <p:nvPr>
            <p:extLst>
              <p:ext uri="{D42A27DB-BD31-4B8C-83A1-F6EECF244321}">
                <p14:modId xmlns:p14="http://schemas.microsoft.com/office/powerpoint/2010/main" val="1538332101"/>
              </p:ext>
            </p:extLst>
          </p:nvPr>
        </p:nvGraphicFramePr>
        <p:xfrm>
          <a:off x="503337" y="1571624"/>
          <a:ext cx="11247335" cy="484441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A59E8581-6BAE-4FA2-B0BB-361597485952}"/>
              </a:ext>
              <a:ext uri="{C183D7F6-B498-43B3-948B-1728B52AA6E4}">
                <adec:decorative xmlns:adec="http://schemas.microsoft.com/office/drawing/2017/decorative" val="1"/>
              </a:ext>
            </a:extLst>
          </p:cNvPr>
          <p:cNvSpPr txBox="1"/>
          <p:nvPr/>
        </p:nvSpPr>
        <p:spPr>
          <a:xfrm>
            <a:off x="328754" y="2059926"/>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37</a:t>
            </a:r>
            <a:r>
              <a:rPr kumimoji="0" lang="en-GB" sz="1400" b="1" i="0" u="none" strike="noStrike" kern="1200" cap="none" spc="0" normalizeH="0" baseline="0" noProof="0">
                <a:ln>
                  <a:noFill/>
                </a:ln>
                <a:solidFill>
                  <a:srgbClr val="5C5B5A"/>
                </a:solidFill>
                <a:effectLst/>
                <a:uLnTx/>
                <a:uFillTx/>
                <a:latin typeface="Arial"/>
                <a:ea typeface="+mn-ea"/>
                <a:cs typeface="+mn-cs"/>
              </a:rPr>
              <a:t>% worried</a:t>
            </a:r>
          </a:p>
        </p:txBody>
      </p:sp>
      <p:sp>
        <p:nvSpPr>
          <p:cNvPr id="31" name="Right Brace 30">
            <a:extLst>
              <a:ext uri="{FF2B5EF4-FFF2-40B4-BE49-F238E27FC236}">
                <a16:creationId xmlns:a16="http://schemas.microsoft.com/office/drawing/2014/main" id="{F91FE717-0A71-4CC6-8207-08A0E1455A59}"/>
              </a:ext>
              <a:ext uri="{C183D7F6-B498-43B3-948B-1728B52AA6E4}">
                <adec:decorative xmlns:adec="http://schemas.microsoft.com/office/drawing/2017/decorative" val="1"/>
              </a:ext>
            </a:extLst>
          </p:cNvPr>
          <p:cNvSpPr/>
          <p:nvPr/>
        </p:nvSpPr>
        <p:spPr>
          <a:xfrm rot="10800000">
            <a:off x="1163573" y="1603236"/>
            <a:ext cx="145372" cy="13358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9C33E2AF-5888-BC96-DEDB-CBED9045E996}"/>
              </a:ext>
              <a:ext uri="{C183D7F6-B498-43B3-948B-1728B52AA6E4}">
                <adec:decorative xmlns:adec="http://schemas.microsoft.com/office/drawing/2017/decorative" val="1"/>
              </a:ext>
            </a:extLst>
          </p:cNvPr>
          <p:cNvSpPr txBox="1"/>
          <p:nvPr/>
        </p:nvSpPr>
        <p:spPr>
          <a:xfrm>
            <a:off x="3078821" y="2225035"/>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47</a:t>
            </a:r>
            <a:r>
              <a:rPr kumimoji="0" lang="en-GB" sz="1400" b="1" i="0" u="none" strike="noStrike" kern="1200" cap="none" spc="0" normalizeH="0" baseline="0" noProof="0">
                <a:ln>
                  <a:noFill/>
                </a:ln>
                <a:solidFill>
                  <a:srgbClr val="5C5B5A"/>
                </a:solidFill>
                <a:effectLst/>
                <a:uLnTx/>
                <a:uFillTx/>
                <a:latin typeface="Arial"/>
                <a:ea typeface="+mn-ea"/>
                <a:cs typeface="+mn-cs"/>
              </a:rPr>
              <a:t>% worried</a:t>
            </a:r>
          </a:p>
        </p:txBody>
      </p:sp>
      <p:sp>
        <p:nvSpPr>
          <p:cNvPr id="7" name="Right Brace 6">
            <a:extLst>
              <a:ext uri="{FF2B5EF4-FFF2-40B4-BE49-F238E27FC236}">
                <a16:creationId xmlns:a16="http://schemas.microsoft.com/office/drawing/2014/main" id="{76ECFF33-BBD3-31CC-4247-793AB7FA7F0C}"/>
              </a:ext>
              <a:ext uri="{C183D7F6-B498-43B3-948B-1728B52AA6E4}">
                <adec:decorative xmlns:adec="http://schemas.microsoft.com/office/drawing/2017/decorative" val="1"/>
              </a:ext>
            </a:extLst>
          </p:cNvPr>
          <p:cNvSpPr/>
          <p:nvPr/>
        </p:nvSpPr>
        <p:spPr>
          <a:xfrm rot="10800000">
            <a:off x="3860458" y="1596876"/>
            <a:ext cx="145372" cy="166102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E380D0B7-410E-E1E7-EA88-2B23568669A4}"/>
              </a:ext>
              <a:ext uri="{C183D7F6-B498-43B3-948B-1728B52AA6E4}">
                <adec:decorative xmlns:adec="http://schemas.microsoft.com/office/drawing/2017/decorative" val="1"/>
              </a:ext>
            </a:extLst>
          </p:cNvPr>
          <p:cNvSpPr txBox="1"/>
          <p:nvPr/>
        </p:nvSpPr>
        <p:spPr>
          <a:xfrm>
            <a:off x="8594953" y="2529711"/>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a:t>
            </a:r>
            <a:r>
              <a:rPr kumimoji="0" lang="en-GB" sz="1400" b="1" i="0" u="none" strike="noStrike" kern="1200" cap="none" spc="0" normalizeH="0" baseline="0" noProof="0">
                <a:ln>
                  <a:noFill/>
                </a:ln>
                <a:solidFill>
                  <a:srgbClr val="5C5B5A"/>
                </a:solidFill>
                <a:effectLst/>
                <a:uLnTx/>
                <a:uFillTx/>
                <a:latin typeface="Arial"/>
                <a:ea typeface="+mn-ea"/>
                <a:cs typeface="+mn-cs"/>
              </a:rPr>
              <a:t>2% worried</a:t>
            </a:r>
          </a:p>
        </p:txBody>
      </p:sp>
      <p:sp>
        <p:nvSpPr>
          <p:cNvPr id="9" name="Right Brace 8">
            <a:extLst>
              <a:ext uri="{FF2B5EF4-FFF2-40B4-BE49-F238E27FC236}">
                <a16:creationId xmlns:a16="http://schemas.microsoft.com/office/drawing/2014/main" id="{A9FE843D-DC2C-118E-3117-BD01A07FBCEC}"/>
              </a:ext>
              <a:ext uri="{C183D7F6-B498-43B3-948B-1728B52AA6E4}">
                <adec:decorative xmlns:adec="http://schemas.microsoft.com/office/drawing/2017/decorative" val="1"/>
              </a:ext>
            </a:extLst>
          </p:cNvPr>
          <p:cNvSpPr/>
          <p:nvPr/>
        </p:nvSpPr>
        <p:spPr>
          <a:xfrm rot="10800000">
            <a:off x="9303903" y="1603236"/>
            <a:ext cx="145372" cy="228383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98FFE92-21A8-9D6A-0EEE-E4CB558A0F06}"/>
              </a:ext>
              <a:ext uri="{C183D7F6-B498-43B3-948B-1728B52AA6E4}">
                <adec:decorative xmlns:adec="http://schemas.microsoft.com/office/drawing/2017/decorative" val="1"/>
              </a:ext>
            </a:extLst>
          </p:cNvPr>
          <p:cNvSpPr txBox="1"/>
          <p:nvPr/>
        </p:nvSpPr>
        <p:spPr>
          <a:xfrm>
            <a:off x="5806261" y="2199782"/>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47</a:t>
            </a:r>
            <a:r>
              <a:rPr kumimoji="0" lang="en-GB" sz="1400" b="1" i="0" u="none" strike="noStrike" kern="1200" cap="none" spc="0" normalizeH="0" baseline="0" noProof="0">
                <a:ln>
                  <a:noFill/>
                </a:ln>
                <a:solidFill>
                  <a:srgbClr val="5C5B5A"/>
                </a:solidFill>
                <a:effectLst/>
                <a:uLnTx/>
                <a:uFillTx/>
                <a:latin typeface="Arial"/>
                <a:ea typeface="+mn-ea"/>
                <a:cs typeface="+mn-cs"/>
              </a:rPr>
              <a:t>% worried</a:t>
            </a:r>
          </a:p>
        </p:txBody>
      </p:sp>
      <p:sp>
        <p:nvSpPr>
          <p:cNvPr id="11" name="Right Brace 10">
            <a:extLst>
              <a:ext uri="{FF2B5EF4-FFF2-40B4-BE49-F238E27FC236}">
                <a16:creationId xmlns:a16="http://schemas.microsoft.com/office/drawing/2014/main" id="{0A28D4BA-6244-52D3-8B8C-63CED1FEBC30}"/>
              </a:ext>
              <a:ext uri="{C183D7F6-B498-43B3-948B-1728B52AA6E4}">
                <adec:decorative xmlns:adec="http://schemas.microsoft.com/office/drawing/2017/decorative" val="1"/>
              </a:ext>
            </a:extLst>
          </p:cNvPr>
          <p:cNvSpPr/>
          <p:nvPr/>
        </p:nvSpPr>
        <p:spPr>
          <a:xfrm rot="10800000">
            <a:off x="6587898" y="1571623"/>
            <a:ext cx="145372" cy="166102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HH1. To what extent are you worried about feeding your family over the summer holidays? Note – due to time constraints, this question was not asked of telephone respondents</a:t>
            </a:r>
          </a:p>
          <a:p>
            <a:pPr>
              <a:defRPr/>
            </a:pPr>
            <a:r>
              <a:rPr lang="en-GB" sz="1000">
                <a:solidFill>
                  <a:srgbClr val="FFFFFF">
                    <a:lumMod val="50000"/>
                  </a:srgbClr>
                </a:solidFill>
                <a:latin typeface="Arial"/>
                <a:cs typeface="Arial" panose="020B0604020202020204" pitchFamily="34" charset="0"/>
              </a:rPr>
              <a:t>Unweighted base: 574 (All online respondents with children); 102 (single parent households); 113 (parents of children under 5); 89 (parents earning below the living wage)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30022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5E78C8D-40AF-93C4-95E9-903C38052382}"/>
              </a:ext>
            </a:extLst>
          </p:cNvPr>
          <p:cNvSpPr txBox="1">
            <a:spLocks noGrp="1"/>
          </p:cNvSpPr>
          <p:nvPr>
            <p:ph type="title" idx="4294967295"/>
          </p:nvPr>
        </p:nvSpPr>
        <p:spPr>
          <a:xfrm>
            <a:off x="107652" y="105280"/>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Food security</a:t>
            </a:r>
          </a:p>
        </p:txBody>
      </p:sp>
      <p:sp>
        <p:nvSpPr>
          <p:cNvPr id="18" name="TextBox 17">
            <a:extLst>
              <a:ext uri="{FF2B5EF4-FFF2-40B4-BE49-F238E27FC236}">
                <a16:creationId xmlns:a16="http://schemas.microsoft.com/office/drawing/2014/main" id="{F81D6ECB-DDDE-990E-E17E-6C6B32ABC377}"/>
              </a:ext>
              <a:ext uri="{C183D7F6-B498-43B3-948B-1728B52AA6E4}">
                <adec:decorative xmlns:adec="http://schemas.microsoft.com/office/drawing/2017/decorative" val="0"/>
              </a:ext>
            </a:extLst>
          </p:cNvPr>
          <p:cNvSpPr txBox="1"/>
          <p:nvPr/>
        </p:nvSpPr>
        <p:spPr>
          <a:xfrm>
            <a:off x="3011339" y="496287"/>
            <a:ext cx="6169323" cy="1938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 the past twelve months</a:t>
            </a:r>
            <a:r>
              <a:rPr lang="en-GB" sz="1400" b="1">
                <a:solidFill>
                  <a:srgbClr val="5C5B5A"/>
                </a:solidFill>
                <a:latin typeface="Arial"/>
              </a:rPr>
              <a:t> have you</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8" name="Chart 7" descr="Stacked bar chart showing percentage of respondents who would be worried their food would run out before they got money to buy more. 14% said this happened often in July. 15% said this happened often in May. ">
            <a:extLst>
              <a:ext uri="{FF2B5EF4-FFF2-40B4-BE49-F238E27FC236}">
                <a16:creationId xmlns:a16="http://schemas.microsoft.com/office/drawing/2014/main" id="{D0A5EF8E-58AF-A23D-27BA-90066BAA2AFB}"/>
              </a:ext>
            </a:extLst>
          </p:cNvPr>
          <p:cNvGraphicFramePr/>
          <p:nvPr>
            <p:extLst>
              <p:ext uri="{D42A27DB-BD31-4B8C-83A1-F6EECF244321}">
                <p14:modId xmlns:p14="http://schemas.microsoft.com/office/powerpoint/2010/main" val="3933928859"/>
              </p:ext>
            </p:extLst>
          </p:nvPr>
        </p:nvGraphicFramePr>
        <p:xfrm>
          <a:off x="0" y="837869"/>
          <a:ext cx="4162425"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descr="Stacked bar chart showing percentage of respondents who would be worried the food they had bought would not last and they would not have money to get more. 13% said this happened often in July. 15% said this happened often in May. ">
            <a:extLst>
              <a:ext uri="{FF2B5EF4-FFF2-40B4-BE49-F238E27FC236}">
                <a16:creationId xmlns:a16="http://schemas.microsoft.com/office/drawing/2014/main" id="{49633196-5AD3-8D4F-BDE1-A81D484C5DA7}"/>
              </a:ext>
            </a:extLst>
          </p:cNvPr>
          <p:cNvGraphicFramePr/>
          <p:nvPr>
            <p:extLst>
              <p:ext uri="{D42A27DB-BD31-4B8C-83A1-F6EECF244321}">
                <p14:modId xmlns:p14="http://schemas.microsoft.com/office/powerpoint/2010/main" val="1924650199"/>
              </p:ext>
            </p:extLst>
          </p:nvPr>
        </p:nvGraphicFramePr>
        <p:xfrm>
          <a:off x="4048125" y="837869"/>
          <a:ext cx="4162425" cy="54186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descr="Stacked bar chart showing percentage of respondents who have been unable to afford to eat balanced meals. 15% said this happened often in July. 17% said this happened often in May. ">
            <a:extLst>
              <a:ext uri="{FF2B5EF4-FFF2-40B4-BE49-F238E27FC236}">
                <a16:creationId xmlns:a16="http://schemas.microsoft.com/office/drawing/2014/main" id="{E4FF4F49-C178-380B-DA68-8E5A9F438F11}"/>
              </a:ext>
            </a:extLst>
          </p:cNvPr>
          <p:cNvGraphicFramePr/>
          <p:nvPr>
            <p:extLst>
              <p:ext uri="{D42A27DB-BD31-4B8C-83A1-F6EECF244321}">
                <p14:modId xmlns:p14="http://schemas.microsoft.com/office/powerpoint/2010/main" val="1049495131"/>
              </p:ext>
            </p:extLst>
          </p:nvPr>
        </p:nvGraphicFramePr>
        <p:xfrm>
          <a:off x="8111510" y="837868"/>
          <a:ext cx="4162425" cy="5418667"/>
        </p:xfrm>
        <a:graphic>
          <a:graphicData uri="http://schemas.openxmlformats.org/drawingml/2006/chart">
            <c:chart xmlns:c="http://schemas.openxmlformats.org/drawingml/2006/chart" xmlns:r="http://schemas.openxmlformats.org/officeDocument/2006/relationships" r:id="rId5"/>
          </a:graphicData>
        </a:graphic>
      </p:graphicFrame>
      <p:cxnSp>
        <p:nvCxnSpPr>
          <p:cNvPr id="15" name="Straight Connector 14">
            <a:extLst>
              <a:ext uri="{FF2B5EF4-FFF2-40B4-BE49-F238E27FC236}">
                <a16:creationId xmlns:a16="http://schemas.microsoft.com/office/drawing/2014/main" id="{D93B4C65-75A9-D836-4E3C-9614B44E0B83}"/>
              </a:ext>
              <a:ext uri="{C183D7F6-B498-43B3-948B-1728B52AA6E4}">
                <adec:decorative xmlns:adec="http://schemas.microsoft.com/office/drawing/2017/decorative" val="1"/>
              </a:ext>
            </a:extLst>
          </p:cNvPr>
          <p:cNvCxnSpPr>
            <a:cxnSpLocks/>
          </p:cNvCxnSpPr>
          <p:nvPr/>
        </p:nvCxnSpPr>
        <p:spPr>
          <a:xfrm>
            <a:off x="4095731" y="800100"/>
            <a:ext cx="0" cy="5162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83DF9-EB23-5D17-BCCD-57D1AB89AF95}"/>
              </a:ext>
              <a:ext uri="{C183D7F6-B498-43B3-948B-1728B52AA6E4}">
                <adec:decorative xmlns:adec="http://schemas.microsoft.com/office/drawing/2017/decorative" val="1"/>
              </a:ext>
            </a:extLst>
          </p:cNvPr>
          <p:cNvCxnSpPr>
            <a:cxnSpLocks/>
          </p:cNvCxnSpPr>
          <p:nvPr/>
        </p:nvCxnSpPr>
        <p:spPr>
          <a:xfrm>
            <a:off x="8115281" y="800100"/>
            <a:ext cx="0" cy="51625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D421F37E-B7EE-9C87-05C4-C79AD753E761}"/>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954EDE6-8821-79D6-E050-F5E178004D9C}"/>
              </a:ext>
              <a:ext uri="{C183D7F6-B498-43B3-948B-1728B52AA6E4}">
                <adec:decorative xmlns:adec="http://schemas.microsoft.com/office/drawing/2017/decorative" val="1"/>
              </a:ext>
            </a:extLst>
          </p:cNvPr>
          <p:cNvGrpSpPr/>
          <p:nvPr/>
        </p:nvGrpSpPr>
        <p:grpSpPr>
          <a:xfrm>
            <a:off x="229117" y="5927615"/>
            <a:ext cx="3826021" cy="269304"/>
            <a:chOff x="520117" y="5772736"/>
            <a:chExt cx="3826021" cy="269304"/>
          </a:xfrm>
        </p:grpSpPr>
        <p:sp>
          <p:nvSpPr>
            <p:cNvPr id="27" name="Arrow: Down 26">
              <a:extLst>
                <a:ext uri="{FF2B5EF4-FFF2-40B4-BE49-F238E27FC236}">
                  <a16:creationId xmlns:a16="http://schemas.microsoft.com/office/drawing/2014/main" id="{88C90AED-368F-2061-07C8-A2C47B3D5A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1D7D51BB-FAE4-F69E-A893-80C6191DE375}"/>
                </a:ext>
              </a:extLst>
            </p:cNvPr>
            <p:cNvSpPr txBox="1"/>
            <p:nvPr/>
          </p:nvSpPr>
          <p:spPr>
            <a:xfrm>
              <a:off x="884934" y="5772736"/>
              <a:ext cx="346120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the previous survey</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44001"/>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a:defRPr/>
            </a:pPr>
            <a:r>
              <a:rPr lang="en-GB" sz="1000">
                <a:solidFill>
                  <a:srgbClr val="FFFFFF">
                    <a:lumMod val="50000"/>
                  </a:srgbClr>
                </a:solidFill>
                <a:latin typeface="Arial"/>
                <a:cs typeface="Arial" panose="020B0604020202020204" pitchFamily="34" charset="0"/>
              </a:rPr>
              <a:t>Unweighted base: 1,442 (S3); 1,366 (S4); 1,220 (S5); 1,517 (S6); 1,235 (S7); 1,362 (S8). Nb Respondents who said 'don't know' or 'prefer not to say' are excluded from these charts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		</a:t>
            </a: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05635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a:t>Detailed findings:</a:t>
            </a:r>
            <a:br>
              <a:rPr lang="en-GB"/>
            </a:br>
            <a:r>
              <a:rPr lang="en-GB"/>
              <a:t>Cost of living and Food security</a:t>
            </a:r>
          </a:p>
        </p:txBody>
      </p:sp>
    </p:spTree>
    <p:extLst>
      <p:ext uri="{BB962C8B-B14F-4D97-AF65-F5344CB8AC3E}">
        <p14:creationId xmlns:p14="http://schemas.microsoft.com/office/powerpoint/2010/main" val="438861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1333956" cy="1013086"/>
          </a:xfrm>
        </p:spPr>
        <p:txBody>
          <a:bodyPr>
            <a:noAutofit/>
          </a:bodyPr>
          <a:lstStyle/>
          <a:p>
            <a:r>
              <a:rPr lang="en-GB" sz="1800" b="1"/>
              <a:t>7 in 10 (71%) respondents say their </a:t>
            </a:r>
            <a:r>
              <a:rPr lang="en-GB" sz="1800" b="1">
                <a:solidFill>
                  <a:srgbClr val="009690"/>
                </a:solidFill>
              </a:rPr>
              <a:t>cost of living has increased </a:t>
            </a:r>
            <a:r>
              <a:rPr lang="en-GB" sz="1800" b="1"/>
              <a:t>in the last month. This is significantly more than the GB average (60%), although both have fallen since May. GM respondents are more likely than the GB average to say that increases are due to higher rent or mortgage costs (31% vs. 27%)</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71% say their cost of living has increased, compared to 60% of the GB average in July. 27% say their cost of living has stayed the same, compared to 37% of the GB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3889732847"/>
              </p:ext>
            </p:extLst>
          </p:nvPr>
        </p:nvGraphicFramePr>
        <p:xfrm>
          <a:off x="271244" y="1653756"/>
          <a:ext cx="5903053" cy="4215919"/>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85C492DA-49B5-E765-CDE9-CC63403B0DCA}"/>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47011"/>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(n=1,162)</a:t>
            </a:r>
          </a:p>
        </p:txBody>
      </p:sp>
      <p:graphicFrame>
        <p:nvGraphicFramePr>
          <p:cNvPr id="19" name="Chart 18" descr="Bar chart showing the reasons for increases in cost of living. 89% of GM respondents say the price of their food shop has increased, compared to 96% of GB average. 71% say the price of their energy has increased, compared to 57% of the GB average .">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2403835536"/>
              </p:ext>
            </p:extLst>
          </p:nvPr>
        </p:nvGraphicFramePr>
        <p:xfrm>
          <a:off x="6447758" y="1555597"/>
          <a:ext cx="5144892" cy="4903612"/>
        </p:xfrm>
        <a:graphic>
          <a:graphicData uri="http://schemas.openxmlformats.org/drawingml/2006/chart">
            <c:chart xmlns:c="http://schemas.openxmlformats.org/drawingml/2006/chart" xmlns:r="http://schemas.openxmlformats.org/officeDocument/2006/relationships" r:id="rId4"/>
          </a:graphicData>
        </a:graphic>
      </p:graphicFrame>
      <p:sp>
        <p:nvSpPr>
          <p:cNvPr id="5" name="Speech Bubble: Rectangle 4">
            <a:extLst>
              <a:ext uri="{FF2B5EF4-FFF2-40B4-BE49-F238E27FC236}">
                <a16:creationId xmlns:a16="http://schemas.microsoft.com/office/drawing/2014/main" id="{C41B8CC1-859A-BCBD-F96D-63D22C1A1A24}"/>
              </a:ext>
            </a:extLst>
          </p:cNvPr>
          <p:cNvSpPr/>
          <p:nvPr/>
        </p:nvSpPr>
        <p:spPr>
          <a:xfrm>
            <a:off x="10503104" y="3711735"/>
            <a:ext cx="1656308" cy="1380854"/>
          </a:xfrm>
          <a:prstGeom prst="wedgeRectCallout">
            <a:avLst>
              <a:gd name="adj1" fmla="val -90126"/>
              <a:gd name="adj2" fmla="val 81231"/>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This figure relates to all respondents whose cost of living has increased. Amongst parents, this figure is </a:t>
            </a:r>
            <a:r>
              <a:rPr lang="en-GB" sz="1200" b="1">
                <a:solidFill>
                  <a:srgbClr val="009690"/>
                </a:solidFill>
              </a:rPr>
              <a:t>21% </a:t>
            </a:r>
            <a:r>
              <a:rPr lang="en-GB" sz="1100">
                <a:solidFill>
                  <a:srgbClr val="009690"/>
                </a:solidFill>
              </a:rPr>
              <a:t>(+9pp)</a:t>
            </a:r>
            <a:endParaRPr lang="en-GB" sz="1200">
              <a:solidFill>
                <a:srgbClr val="009690"/>
              </a:solidFill>
            </a:endParaRPr>
          </a:p>
        </p:txBody>
      </p:sp>
      <p:sp>
        <p:nvSpPr>
          <p:cNvPr id="18" name="Arrow: Down 17">
            <a:extLst>
              <a:ext uri="{FF2B5EF4-FFF2-40B4-BE49-F238E27FC236}">
                <a16:creationId xmlns:a16="http://schemas.microsoft.com/office/drawing/2014/main" id="{C7B305A5-E68B-0816-6220-6905152DBA64}"/>
              </a:ext>
              <a:ext uri="{C183D7F6-B498-43B3-948B-1728B52AA6E4}">
                <adec:decorative xmlns:adec="http://schemas.microsoft.com/office/drawing/2017/decorative" val="1"/>
              </a:ext>
            </a:extLst>
          </p:cNvPr>
          <p:cNvSpPr/>
          <p:nvPr/>
        </p:nvSpPr>
        <p:spPr>
          <a:xfrm rot="10800000">
            <a:off x="10171959" y="4507317"/>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ED2A017D-8240-4EAC-0A97-149EBBEBB95C}"/>
              </a:ext>
              <a:ext uri="{C183D7F6-B498-43B3-948B-1728B52AA6E4}">
                <adec:decorative xmlns:adec="http://schemas.microsoft.com/office/drawing/2017/decorative" val="1"/>
              </a:ext>
            </a:extLst>
          </p:cNvPr>
          <p:cNvSpPr/>
          <p:nvPr/>
        </p:nvSpPr>
        <p:spPr>
          <a:xfrm rot="10800000">
            <a:off x="4276351" y="40324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9083238-8F6F-3C23-B0AF-F9AD3C0DAA28}"/>
              </a:ext>
              <a:ext uri="{C183D7F6-B498-43B3-948B-1728B52AA6E4}">
                <adec:decorative xmlns:adec="http://schemas.microsoft.com/office/drawing/2017/decorative" val="1"/>
              </a:ext>
            </a:extLst>
          </p:cNvPr>
          <p:cNvSpPr/>
          <p:nvPr/>
        </p:nvSpPr>
        <p:spPr>
          <a:xfrm>
            <a:off x="5862878" y="40324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951E8504-1D0D-3160-EA7E-0148935D07A6}"/>
              </a:ext>
              <a:ext uri="{C183D7F6-B498-43B3-948B-1728B52AA6E4}">
                <adec:decorative xmlns:adec="http://schemas.microsoft.com/office/drawing/2017/decorative" val="1"/>
              </a:ext>
            </a:extLst>
          </p:cNvPr>
          <p:cNvSpPr/>
          <p:nvPr/>
        </p:nvSpPr>
        <p:spPr>
          <a:xfrm>
            <a:off x="11555982" y="1962264"/>
            <a:ext cx="132627" cy="157405"/>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S5, 1470; S6, 1767; S7, 1488; S8, 1612 (All respondents); S5, 1203; S6, 1385; S7, 1110; S8, 1162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28 June – </a:t>
            </a:r>
            <a:r>
              <a:rPr lang="en-GB" sz="1000">
                <a:solidFill>
                  <a:srgbClr val="FFFFFF">
                    <a:lumMod val="50000"/>
                  </a:srgbClr>
                </a:solidFill>
                <a:latin typeface="Arial"/>
                <a:cs typeface="Arial" panose="020B0604020202020204" pitchFamily="34" charset="0"/>
              </a:rPr>
              <a:t>9 July</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2023</a:t>
            </a:r>
            <a:r>
              <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rPr>
              <a:t>	</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234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86798" y="586811"/>
            <a:ext cx="11017825" cy="5733977"/>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This report presents summary findings for a quantitative survey carried out </a:t>
            </a:r>
            <a:r>
              <a:rPr lang="en-GB" sz="1350">
                <a:latin typeface="Arial" panose="020B0604020202020204"/>
              </a:rPr>
              <a:t>between 26th June – 10th July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2023, with a representative sample of </a:t>
            </a:r>
            <a:r>
              <a:rPr lang="en-GB" sz="1350">
                <a:latin typeface="Arial" panose="020B0604020202020204"/>
              </a:rPr>
              <a:t>1,612</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residents from across all ten Greater Manchester local authority areas.</a:t>
            </a:r>
            <a:r>
              <a:rPr lang="en-GB" sz="1350">
                <a:latin typeface="Arial" panose="020B0604020202020204"/>
              </a:rPr>
              <a:t> </a:t>
            </a:r>
            <a:endParaRPr kumimoji="0" lang="en-GB" sz="1350" b="0" i="0" u="none" strike="noStrike" kern="1200" cap="none" spc="0" normalizeH="0" baseline="0" noProof="0">
              <a:ln>
                <a:noFill/>
              </a:ln>
              <a:solidFill>
                <a:srgbClr val="5C5B5A"/>
              </a:solidFill>
              <a:effectLst/>
              <a:uLnTx/>
              <a:uFillTx/>
              <a:latin typeface="Arial" panose="020B0604020202020204"/>
              <a:ea typeface="+mn-ea"/>
              <a:cs typeface="+mn-cs"/>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Data from July 2023 (survey 8) is presented alongside that from similar Greater Manchester resident surveys undertaken in February 2022 (survey 1), April 2022 (survey 2), September 2022 (survey 3), November 2022 (survey 4), January 2023 (survey 5), March 2023 (survey 6) and May 2023 (survey 7).</a:t>
            </a:r>
            <a:r>
              <a:rPr lang="en-GB" sz="1350">
                <a:latin typeface="Arial" panose="020B0604020202020204"/>
              </a:rPr>
              <a:t>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These surveys build on the GMCA Covid-19 Tracker conducted between December 2020 and December 2021, by also looking at some key issues for the wider Greater Manchester Strategy and its vision for a fairer, greener and more prosperous city region. More information can be found on the next slide.</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To provide a national comparison, where available, Greater Manchester findings are presented alongside the most recent benchmarking data from relevant Office of National Statistics (ONS) </a:t>
            </a:r>
            <a:r>
              <a:rPr lang="en-GB" sz="1350">
                <a:latin typeface="Arial" panose="020B0604020202020204"/>
              </a:rPr>
              <a:t>and other national surveys.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In presenting Greater Manchester data, results from surveys 6, 7 and 8 have been merged where </a:t>
            </a:r>
            <a:r>
              <a:rPr lang="en-GB" sz="1350">
                <a:latin typeface="Arial" panose="020B0604020202020204"/>
              </a:rPr>
              <a:t>appropriate</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This allows for larger and therefore more stable and robust sample sizes for analysis into specific sub-groups within the overall population over a </a:t>
            </a:r>
            <a:r>
              <a:rPr lang="en-GB" sz="1350">
                <a:latin typeface="Arial" panose="020B0604020202020204"/>
              </a:rPr>
              <a:t>longer</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period. The following approaches have been used, as felt most appropriate for the datasets in each theme:</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350">
                <a:latin typeface="Arial" panose="020B0604020202020204"/>
              </a:rPr>
              <a:t>health and wellbeing – data from individual surveys is shown separately</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cost of living – data from individual surveys is shown separately, along with merged results </a:t>
            </a:r>
            <a:r>
              <a:rPr lang="en-GB" sz="1350">
                <a:latin typeface="Arial" panose="020B0604020202020204"/>
              </a:rPr>
              <a:t>from multiple waves where appropriate</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350">
                <a:latin typeface="Arial" panose="020B0604020202020204"/>
              </a:rPr>
              <a:t>good work – data from individual surveys is shown separately</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350">
                <a:latin typeface="Arial" panose="020B0604020202020204"/>
              </a:rPr>
              <a:t>local area – data from individual surveys is shown separately</a:t>
            </a:r>
          </a:p>
          <a:p>
            <a:pPr lvl="1">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digital inclusion – merged data for surveys 6+7+8 is used, drawing on telephone responses only </a:t>
            </a:r>
            <a:endParaRPr lang="en-GB" sz="1350" b="0" i="0" u="none" strike="noStrike" kern="1200" cap="none" spc="0" normalizeH="0" baseline="0" noProof="0">
              <a:ln>
                <a:noFill/>
              </a:ln>
              <a:solidFill>
                <a:srgbClr val="5C5B5A"/>
              </a:solidFill>
              <a:effectLst/>
              <a:highlight>
                <a:srgbClr val="FFFF00"/>
              </a:highligh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These surveys will continue on a regular basis, initially until spring 2024. These regular ongoing insights are designed to give stakeholders information about where to target support, communications / engagement activities and resources to improve the lives of Greater Manchester residents.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2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2 in 5 respondents say they will be able to </a:t>
            </a:r>
            <a:r>
              <a:rPr lang="en-GB" sz="1800" b="1">
                <a:solidFill>
                  <a:srgbClr val="009690"/>
                </a:solidFill>
              </a:rPr>
              <a:t>save money over the next 12 months </a:t>
            </a:r>
            <a:r>
              <a:rPr lang="en-GB" sz="1800" b="1"/>
              <a:t>(43%). Since the first time this question was asked in September 2022, respondents’ ability to save money has increased by 10 percentage points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can afford an unexpected, but necessary, expense of £850. 50% of Greater Manchester residents say they would be able to afford this in July, compared to 56% of the GB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094593008"/>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3, 1677; Survey 4, 1636; Survey 5, 1470; Survey 6, 1767; Survey 7, 1488; Survey 8 1,612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8795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a:t>Greater Manchester respondents are less likely than the GB average to be able to </a:t>
            </a:r>
            <a:r>
              <a:rPr lang="en-GB" sz="1800" b="1">
                <a:solidFill>
                  <a:srgbClr val="009690"/>
                </a:solidFill>
              </a:rPr>
              <a:t>afford an unexpected expense of £850 </a:t>
            </a:r>
            <a:r>
              <a:rPr lang="en-GB" sz="1800" b="1"/>
              <a:t>(39% vs. 29% unable to afford). The ability to afford an expected expense has increased slightly over time (50% in July ‘23 cf. 47% in Sept ‘22), though this has not been steady</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8% of Greater Manchester residents say they would be able to afford this in May, compared to 59%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3495257919"/>
              </p:ext>
            </p:extLst>
          </p:nvPr>
        </p:nvGraphicFramePr>
        <p:xfrm>
          <a:off x="575408" y="1917606"/>
          <a:ext cx="11041186" cy="4437972"/>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17" name="Arrow: Down 16">
            <a:extLst>
              <a:ext uri="{FF2B5EF4-FFF2-40B4-BE49-F238E27FC236}">
                <a16:creationId xmlns:a16="http://schemas.microsoft.com/office/drawing/2014/main" id="{B8A42F9A-7777-8A94-DFE4-CD672ED914EA}"/>
              </a:ext>
              <a:ext uri="{C183D7F6-B498-43B3-948B-1728B52AA6E4}">
                <adec:decorative xmlns:adec="http://schemas.microsoft.com/office/drawing/2017/decorative" val="1"/>
              </a:ext>
            </a:extLst>
          </p:cNvPr>
          <p:cNvSpPr/>
          <p:nvPr/>
        </p:nvSpPr>
        <p:spPr>
          <a:xfrm>
            <a:off x="9173210" y="274081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836876B3-A6B3-AF26-E280-B8668D37D2F9}"/>
              </a:ext>
              <a:ext uri="{C183D7F6-B498-43B3-948B-1728B52AA6E4}">
                <adec:decorative xmlns:adec="http://schemas.microsoft.com/office/drawing/2017/decorative" val="1"/>
              </a:ext>
            </a:extLst>
          </p:cNvPr>
          <p:cNvSpPr/>
          <p:nvPr/>
        </p:nvSpPr>
        <p:spPr>
          <a:xfrm rot="10800000">
            <a:off x="9176833" y="416649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67501C2F-AF52-5222-267D-498DAEB281CF}"/>
              </a:ext>
              <a:ext uri="{C183D7F6-B498-43B3-948B-1728B52AA6E4}">
                <adec:decorative xmlns:adec="http://schemas.microsoft.com/office/drawing/2017/decorative" val="1"/>
              </a:ext>
            </a:extLst>
          </p:cNvPr>
          <p:cNvSpPr/>
          <p:nvPr/>
        </p:nvSpPr>
        <p:spPr>
          <a:xfrm>
            <a:off x="9173210" y="497893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9696893" y="1917606"/>
            <a:ext cx="0" cy="3728282"/>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3, 1677; Survey 4, 1636 Survey 5, 1470; Survey 6, 1767; Survey 7, 1488; Survey 8, 1612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28 June – 9 July 2023</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35238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37% of GM respondents are more likely to have </a:t>
            </a:r>
            <a:r>
              <a:rPr lang="en-GB" sz="1800" b="1">
                <a:solidFill>
                  <a:srgbClr val="009690"/>
                </a:solidFill>
              </a:rPr>
              <a:t>borrowed more money in the past month compared to the same time last year</a:t>
            </a:r>
            <a:r>
              <a:rPr lang="en-GB" sz="1800" b="1"/>
              <a:t>. Of these, 2 in 3 (65%) say they’re experiencing some level of difficulty </a:t>
            </a:r>
            <a:r>
              <a:rPr lang="en-GB" sz="1800" b="1">
                <a:solidFill>
                  <a:srgbClr val="009690"/>
                </a:solidFill>
              </a:rPr>
              <a:t>managing their current level of debt</a:t>
            </a:r>
            <a:r>
              <a:rPr lang="en-GB" sz="1800" b="1">
                <a:solidFill>
                  <a:schemeClr val="tx2"/>
                </a:solidFill>
              </a:rPr>
              <a:t>; while this is</a:t>
            </a:r>
            <a:r>
              <a:rPr lang="en-GB" sz="1800" b="1"/>
              <a:t> a fall since May, those unable or finding it difficult to manage have increased</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06116" y="13406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7% of Greater Manchester residents say they have in July, compared to 34% in May.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1921983072"/>
              </p:ext>
            </p:extLst>
          </p:nvPr>
        </p:nvGraphicFramePr>
        <p:xfrm>
          <a:off x="143629" y="1597891"/>
          <a:ext cx="6155664" cy="477782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7E541CB7-14C9-7CFE-AAB0-9A011ABA64AE}"/>
              </a:ext>
              <a:ext uri="{C183D7F6-B498-43B3-948B-1728B52AA6E4}">
                <adec:decorative xmlns:adec="http://schemas.microsoft.com/office/drawing/2017/decorative" val="1"/>
              </a:ext>
            </a:extLst>
          </p:cNvPr>
          <p:cNvCxnSpPr>
            <a:cxnSpLocks/>
          </p:cNvCxnSpPr>
          <p:nvPr/>
        </p:nvCxnSpPr>
        <p:spPr>
          <a:xfrm>
            <a:off x="6345380" y="1340641"/>
            <a:ext cx="0" cy="465909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B85F1EE2-A401-8D3B-3D3A-5204A031AEB6}"/>
              </a:ext>
              <a:ext uri="{C183D7F6-B498-43B3-948B-1728B52AA6E4}">
                <adec:decorative xmlns:adec="http://schemas.microsoft.com/office/drawing/2017/decorative" val="0"/>
              </a:ext>
            </a:extLst>
          </p:cNvPr>
          <p:cNvSpPr txBox="1"/>
          <p:nvPr/>
        </p:nvSpPr>
        <p:spPr>
          <a:xfrm>
            <a:off x="6546210" y="1340641"/>
            <a:ext cx="544032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 following statements best describes your situation in relation to your current level</a:t>
            </a:r>
            <a:r>
              <a:rPr lang="en-GB" sz="1400" b="1">
                <a:solidFill>
                  <a:srgbClr val="5C5B5A"/>
                </a:solidFill>
                <a:latin typeface="Arial"/>
              </a:rPr>
              <a:t> of debt?</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9" name="Chart 18" descr="Stacked bar chart showing proportion of respondents experiencing difficulty managing their current level of debt. 66% of Greater Manchester residents are experiencing some difficulty managing their current level of debt, comapred to 70% in May.  ">
            <a:extLst>
              <a:ext uri="{FF2B5EF4-FFF2-40B4-BE49-F238E27FC236}">
                <a16:creationId xmlns:a16="http://schemas.microsoft.com/office/drawing/2014/main" id="{C556A4ED-9899-5830-7CF3-20C65A8085C7}"/>
              </a:ext>
            </a:extLst>
          </p:cNvPr>
          <p:cNvGraphicFramePr/>
          <p:nvPr>
            <p:extLst>
              <p:ext uri="{D42A27DB-BD31-4B8C-83A1-F6EECF244321}">
                <p14:modId xmlns:p14="http://schemas.microsoft.com/office/powerpoint/2010/main" val="1217496143"/>
              </p:ext>
            </p:extLst>
          </p:nvPr>
        </p:nvGraphicFramePr>
        <p:xfrm>
          <a:off x="6527945" y="1858863"/>
          <a:ext cx="5248415" cy="440442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8FF9E2E2-4F79-7118-0015-177B94C4BBF5}"/>
              </a:ext>
              <a:ext uri="{C183D7F6-B498-43B3-948B-1728B52AA6E4}">
                <adec:decorative xmlns:adec="http://schemas.microsoft.com/office/drawing/2017/decorative" val="1"/>
              </a:ext>
            </a:extLst>
          </p:cNvPr>
          <p:cNvSpPr txBox="1"/>
          <p:nvPr/>
        </p:nvSpPr>
        <p:spPr>
          <a:xfrm>
            <a:off x="8668737" y="3733959"/>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70% difficulty</a:t>
            </a:r>
          </a:p>
        </p:txBody>
      </p:sp>
      <p:sp>
        <p:nvSpPr>
          <p:cNvPr id="22" name="Right Brace 21">
            <a:extLst>
              <a:ext uri="{FF2B5EF4-FFF2-40B4-BE49-F238E27FC236}">
                <a16:creationId xmlns:a16="http://schemas.microsoft.com/office/drawing/2014/main" id="{7D1C2DAB-5101-3042-19BD-D7E1C0B6BFBB}"/>
              </a:ext>
              <a:ext uri="{C183D7F6-B498-43B3-948B-1728B52AA6E4}">
                <adec:decorative xmlns:adec="http://schemas.microsoft.com/office/drawing/2017/decorative" val="1"/>
              </a:ext>
            </a:extLst>
          </p:cNvPr>
          <p:cNvSpPr/>
          <p:nvPr/>
        </p:nvSpPr>
        <p:spPr>
          <a:xfrm>
            <a:off x="8473853" y="2791605"/>
            <a:ext cx="194884" cy="226992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TextBox 8">
            <a:extLst>
              <a:ext uri="{FF2B5EF4-FFF2-40B4-BE49-F238E27FC236}">
                <a16:creationId xmlns:a16="http://schemas.microsoft.com/office/drawing/2014/main" id="{54808000-C00B-4AB7-6277-0D1410F62983}"/>
              </a:ext>
              <a:ext uri="{C183D7F6-B498-43B3-948B-1728B52AA6E4}">
                <adec:decorative xmlns:adec="http://schemas.microsoft.com/office/drawing/2017/decorative" val="1"/>
              </a:ext>
            </a:extLst>
          </p:cNvPr>
          <p:cNvSpPr txBox="1"/>
          <p:nvPr/>
        </p:nvSpPr>
        <p:spPr>
          <a:xfrm>
            <a:off x="11204904" y="3814206"/>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65</a:t>
            </a:r>
            <a:r>
              <a:rPr kumimoji="0" lang="en-GB" sz="1400" b="1" i="0" u="none" strike="noStrike" kern="1200" cap="none" spc="0" normalizeH="0" baseline="0" noProof="0">
                <a:ln>
                  <a:noFill/>
                </a:ln>
                <a:solidFill>
                  <a:srgbClr val="5C5B5A"/>
                </a:solidFill>
                <a:effectLst/>
                <a:uLnTx/>
                <a:uFillTx/>
                <a:latin typeface="Arial"/>
                <a:ea typeface="+mn-ea"/>
                <a:cs typeface="+mn-cs"/>
              </a:rPr>
              <a:t>% difficulty</a:t>
            </a:r>
          </a:p>
        </p:txBody>
      </p:sp>
      <p:sp>
        <p:nvSpPr>
          <p:cNvPr id="10" name="Right Brace 9">
            <a:extLst>
              <a:ext uri="{FF2B5EF4-FFF2-40B4-BE49-F238E27FC236}">
                <a16:creationId xmlns:a16="http://schemas.microsoft.com/office/drawing/2014/main" id="{A63E06C8-B8EF-6533-5FB8-2698CF25259F}"/>
              </a:ext>
              <a:ext uri="{C183D7F6-B498-43B3-948B-1728B52AA6E4}">
                <adec:decorative xmlns:adec="http://schemas.microsoft.com/office/drawing/2017/decorative" val="1"/>
              </a:ext>
            </a:extLst>
          </p:cNvPr>
          <p:cNvSpPr/>
          <p:nvPr/>
        </p:nvSpPr>
        <p:spPr>
          <a:xfrm>
            <a:off x="11010020" y="2927269"/>
            <a:ext cx="194884" cy="2134258"/>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Unweighted base: Survey 5, 1470; Survey 6, 1767; Survey 7, 1488; Survey 8, 1612 (All respondents); Survey 7, 484; Survey 8, 555 (All who have borrowed more money / used more credit)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5708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pPr rtl="0" eaLnBrk="1" fontAlgn="auto" latinLnBrk="0" hangingPunct="1"/>
            <a:r>
              <a:rPr lang="en-GB" sz="1800" b="1" i="0" kern="1200" spc="0" baseline="0">
                <a:ln>
                  <a:noFill/>
                </a:ln>
                <a:solidFill>
                  <a:srgbClr val="5C5B5A"/>
                </a:solidFill>
                <a:effectLst/>
                <a:latin typeface="Arial" panose="020B0604020202020204" pitchFamily="34" charset="0"/>
                <a:ea typeface="+mn-ea"/>
                <a:cs typeface="+mn-cs"/>
              </a:rPr>
              <a:t>Those with mental ill </a:t>
            </a:r>
            <a:r>
              <a:rPr lang="en-GB" sz="1800" b="1">
                <a:latin typeface="Arial" panose="020B0604020202020204" pitchFamily="34" charset="0"/>
                <a:ea typeface="+mn-ea"/>
                <a:cs typeface="+mn-cs"/>
              </a:rPr>
              <a:t>health and a restrictive condition are more likely to have </a:t>
            </a:r>
            <a:r>
              <a:rPr lang="en-GB" sz="1800" b="1">
                <a:solidFill>
                  <a:srgbClr val="009690"/>
                </a:solidFill>
                <a:latin typeface="Arial" panose="020B0604020202020204" pitchFamily="34" charset="0"/>
                <a:ea typeface="+mn-ea"/>
                <a:cs typeface="+mn-cs"/>
              </a:rPr>
              <a:t>borrowed more or used more credit</a:t>
            </a:r>
            <a:r>
              <a:rPr lang="en-GB" sz="1800" b="1">
                <a:latin typeface="Arial" panose="020B0604020202020204" pitchFamily="34" charset="0"/>
                <a:ea typeface="+mn-ea"/>
                <a:cs typeface="+mn-cs"/>
              </a:rPr>
              <a:t> or to be </a:t>
            </a:r>
            <a:r>
              <a:rPr lang="en-GB" sz="1800" b="1">
                <a:solidFill>
                  <a:srgbClr val="009690"/>
                </a:solidFill>
                <a:latin typeface="Arial" panose="020B0604020202020204" pitchFamily="34" charset="0"/>
                <a:ea typeface="+mn-ea"/>
                <a:cs typeface="+mn-cs"/>
              </a:rPr>
              <a:t>struggling with their debt levels</a:t>
            </a:r>
            <a:endParaRPr lang="en-GB" sz="1800">
              <a:solidFill>
                <a:srgbClr val="009690"/>
              </a:solidFill>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865970"/>
            <a:ext cx="5763168" cy="44848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Those who </a:t>
            </a:r>
            <a:r>
              <a:rPr lang="en-GB" sz="110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compared to the GM average (</a:t>
            </a:r>
            <a:r>
              <a:rPr lang="en-GB" sz="1100">
                <a:solidFill>
                  <a:prstClr val="white"/>
                </a:solidFill>
                <a:latin typeface="Arial" panose="020B0604020202020204"/>
              </a:rPr>
              <a:t>34</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314449"/>
            <a:ext cx="5763168" cy="4509154"/>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identify as trans (62%), or non-binary (58%)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whose first language is Urdu (61%)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disability (44%), including those with a learning disability (60%), with mental ill health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identify as bisexual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condition that reduces their ability to do activities by a lot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worried about feeding their family and considering using any support measure (67%)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using at least one support measure (63%)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children not in early years (58%), or in early years (55%); in primary school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likely to lose their job in the next year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they know enough about their own health (55%)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feelings of happiness (52%), and life satisfaction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shared ownership of their home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they have the ability to look after their own health (51%)</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865970"/>
            <a:ext cx="5763168"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FFFFFF"/>
                </a:solidFill>
                <a:effectLst/>
                <a:uLnTx/>
                <a:uFillTx/>
                <a:latin typeface="Arial"/>
                <a:ea typeface="+mn-ea"/>
                <a:cs typeface="+mn-cs"/>
              </a:rPr>
              <a:t>Those struggling to </a:t>
            </a:r>
            <a:r>
              <a:rPr lang="en-GB" sz="1100"/>
              <a:t>manage their debt levels compared </a:t>
            </a:r>
            <a:r>
              <a:rPr kumimoji="0" lang="en-GB" sz="1100" b="1" i="0" u="none" strike="noStrike" kern="1200" cap="none" spc="0" normalizeH="0" baseline="0" noProof="0">
                <a:ln>
                  <a:noFill/>
                </a:ln>
                <a:solidFill>
                  <a:srgbClr val="FFFFFF"/>
                </a:solidFill>
                <a:effectLst/>
                <a:uLnTx/>
                <a:uFillTx/>
                <a:latin typeface="Arial"/>
                <a:ea typeface="+mn-ea"/>
                <a:cs typeface="+mn-cs"/>
              </a:rPr>
              <a:t>to the GM average (27%)</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288843"/>
            <a:ext cx="5763168" cy="453475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(37%), including those with mental ill health (47%), and a mobility disability (39%)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condition that reduces their ability to do activities by a lot (41%)</a:t>
            </a:r>
          </a:p>
          <a:p>
            <a:pPr>
              <a:spcAft>
                <a:spcPts val="200"/>
              </a:spcAft>
              <a:defRPr/>
            </a:pPr>
            <a:r>
              <a:rPr lang="en-GB" sz="1200">
                <a:solidFill>
                  <a:srgbClr val="5C5B5A"/>
                </a:solidFill>
                <a:latin typeface="Arial" panose="020B0604020202020204" pitchFamily="34" charset="0"/>
                <a:cs typeface="Arial" panose="020B0604020202020204" pitchFamily="34" charset="0"/>
              </a:rPr>
              <a:t>Single person households (34%)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(55%)</a:t>
            </a:r>
          </a:p>
          <a:p>
            <a:pPr>
              <a:spcAft>
                <a:spcPts val="200"/>
              </a:spcAft>
              <a:defRPr/>
            </a:pPr>
            <a:r>
              <a:rPr lang="en-GB" sz="1200">
                <a:solidFill>
                  <a:srgbClr val="5C5B5A"/>
                </a:solidFill>
                <a:latin typeface="Arial" panose="020B0604020202020204" pitchFamily="34" charset="0"/>
                <a:cs typeface="Arial" panose="020B0604020202020204" pitchFamily="34" charset="0"/>
              </a:rPr>
              <a:t>Those renting (40%), including renting from a Housing Association or Trust (53%), renting privately (37%)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low life satisfaction (52%); low feelings that their life is worthwhile (49%) and low happiness (45%)</a:t>
            </a:r>
          </a:p>
          <a:p>
            <a:pPr>
              <a:spcAft>
                <a:spcPts val="200"/>
              </a:spcAft>
              <a:defRPr/>
            </a:pPr>
            <a:r>
              <a:rPr lang="en-GB" sz="1200">
                <a:solidFill>
                  <a:srgbClr val="5C5B5A"/>
                </a:solidFill>
                <a:latin typeface="Arial" panose="020B0604020202020204" pitchFamily="34" charset="0"/>
                <a:cs typeface="Arial" panose="020B0604020202020204" pitchFamily="34" charset="0"/>
              </a:rPr>
              <a:t>Those seeking help with their debt (51%)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that they are able to look after their own health (50%); or know enough about their own health (49%)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worried about feeding their families and considering any support measures (46%)</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below the Real Living Wage (38%)</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satisfied with their local area (38%)</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there are cultural opportunities in their local area (36%)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lived in their local area for 6-10 years (36%)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(35%)</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2ED8445-FEE4-07C6-4B7C-8CF8DA85D476}"/>
              </a:ext>
              <a:ext uri="{C183D7F6-B498-43B3-948B-1728B52AA6E4}">
                <adec:decorative xmlns:adec="http://schemas.microsoft.com/office/drawing/2017/decorative" val="0"/>
              </a:ext>
            </a:extLst>
          </p:cNvPr>
          <p:cNvSpPr txBox="1"/>
          <p:nvPr/>
        </p:nvSpPr>
        <p:spPr>
          <a:xfrm>
            <a:off x="4452328" y="5899529"/>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rgbClr val="5C5B5A"/>
                </a:solidFill>
                <a:latin typeface="Arial"/>
              </a:rPr>
              <a:t>Data uses merged data from Surveys 2-8</a:t>
            </a:r>
            <a:endParaRPr kumimoji="0" lang="en-GB" sz="1100" i="0" u="none" strike="noStrike" kern="1200" cap="none" spc="0" normalizeH="0" baseline="0" noProof="0" dirty="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242596" y="6358899"/>
            <a:ext cx="1108269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CL3E. Which of the following statements best describes your situation in relation to your current level of debt? Unweighted base: 9650 (All respondents); 1039 (All who have borrowed more money / used more credit)</a:t>
            </a:r>
          </a:p>
        </p:txBody>
      </p:sp>
      <p:sp>
        <p:nvSpPr>
          <p:cNvPr id="9" name="TextBox 8">
            <a:extLst>
              <a:ext uri="{FF2B5EF4-FFF2-40B4-BE49-F238E27FC236}">
                <a16:creationId xmlns:a16="http://schemas.microsoft.com/office/drawing/2014/main" id="{A5090AF7-3493-4DA2-8C4D-564DA27A4FDE}"/>
              </a:ext>
            </a:extLst>
          </p:cNvPr>
          <p:cNvSpPr txBox="1"/>
          <p:nvPr/>
        </p:nvSpPr>
        <p:spPr>
          <a:xfrm>
            <a:off x="9148731" y="6655139"/>
            <a:ext cx="5107821"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*Groups with a base size below 50 are not included</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8863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76764"/>
            <a:ext cx="11329533" cy="792832"/>
          </a:xfrm>
        </p:spPr>
        <p:txBody>
          <a:bodyPr>
            <a:noAutofit/>
          </a:bodyPr>
          <a:lstStyle/>
          <a:p>
            <a:r>
              <a:rPr lang="en-GB" sz="1800" b="1"/>
              <a:t>1 in 2 (51%) of those experiencing debt difficulties say they have </a:t>
            </a:r>
            <a:r>
              <a:rPr lang="en-GB" sz="1800" b="1">
                <a:solidFill>
                  <a:srgbClr val="009690"/>
                </a:solidFill>
              </a:rPr>
              <a:t>sought help with their debt from any organisation listed in the survey</a:t>
            </a:r>
            <a:r>
              <a:rPr lang="en-GB" sz="1800" b="1"/>
              <a:t>. Among those who did not seek help, 1 in 4 (26%) were unsure whether the advice would help </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372283" y="959213"/>
            <a:ext cx="572371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Among those </a:t>
            </a:r>
            <a:r>
              <a:rPr lang="en-GB" sz="1400" b="1">
                <a:solidFill>
                  <a:srgbClr val="5C5B5A"/>
                </a:solidFill>
                <a:latin typeface="Arial"/>
              </a:rPr>
              <a:t>experiencing some difficulty, h</a:t>
            </a:r>
            <a:r>
              <a:rPr kumimoji="0" lang="en-GB" sz="1400" b="1" i="0" u="none" strike="noStrike" kern="1200" cap="none" spc="0" normalizeH="0" baseline="0" noProof="0" err="1">
                <a:ln>
                  <a:noFill/>
                </a:ln>
                <a:solidFill>
                  <a:srgbClr val="5C5B5A"/>
                </a:solidFill>
                <a:effectLst/>
                <a:uLnTx/>
                <a:uFillTx/>
                <a:latin typeface="Arial"/>
                <a:ea typeface="+mn-ea"/>
                <a:cs typeface="+mn-cs"/>
              </a:rPr>
              <a:t>ave</a:t>
            </a:r>
            <a:r>
              <a:rPr kumimoji="0" lang="en-GB" sz="1400" b="1" i="0" u="none" strike="noStrike" kern="1200" cap="none" spc="0" normalizeH="0" baseline="0" noProof="0">
                <a:ln>
                  <a:noFill/>
                </a:ln>
                <a:solidFill>
                  <a:srgbClr val="5C5B5A"/>
                </a:solidFill>
                <a:effectLst/>
                <a:uLnTx/>
                <a:uFillTx/>
                <a:latin typeface="Arial"/>
                <a:ea typeface="+mn-ea"/>
                <a:cs typeface="+mn-cs"/>
              </a:rPr>
              <a:t> you tried to seek help with your debt through any of the following options?</a:t>
            </a:r>
          </a:p>
        </p:txBody>
      </p:sp>
      <p:graphicFrame>
        <p:nvGraphicFramePr>
          <p:cNvPr id="18" name="Chart 17" descr="Bar chart showing which organisations or sources respondents have used to seek help with their debt. 51% are sought help from any of these organisations. 30% have sought help from their friends and family.">
            <a:extLst>
              <a:ext uri="{FF2B5EF4-FFF2-40B4-BE49-F238E27FC236}">
                <a16:creationId xmlns:a16="http://schemas.microsoft.com/office/drawing/2014/main" id="{3E178436-B827-F665-BD65-F5C8BE8E23F0}"/>
              </a:ext>
            </a:extLst>
          </p:cNvPr>
          <p:cNvGraphicFramePr/>
          <p:nvPr>
            <p:extLst>
              <p:ext uri="{D42A27DB-BD31-4B8C-83A1-F6EECF244321}">
                <p14:modId xmlns:p14="http://schemas.microsoft.com/office/powerpoint/2010/main" val="3841553137"/>
              </p:ext>
            </p:extLst>
          </p:nvPr>
        </p:nvGraphicFramePr>
        <p:xfrm>
          <a:off x="-924111" y="1482462"/>
          <a:ext cx="7269492" cy="4775799"/>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Box 42">
            <a:extLst>
              <a:ext uri="{FF2B5EF4-FFF2-40B4-BE49-F238E27FC236}">
                <a16:creationId xmlns:a16="http://schemas.microsoft.com/office/drawing/2014/main" id="{1DF699FA-ED9B-CD22-4671-DD89D466C6AD}"/>
              </a:ext>
              <a:ext uri="{C183D7F6-B498-43B3-948B-1728B52AA6E4}">
                <adec:decorative xmlns:adec="http://schemas.microsoft.com/office/drawing/2017/decorative" val="1"/>
              </a:ext>
            </a:extLst>
          </p:cNvPr>
          <p:cNvSpPr txBox="1"/>
          <p:nvPr/>
        </p:nvSpPr>
        <p:spPr>
          <a:xfrm>
            <a:off x="4198747" y="4045852"/>
            <a:ext cx="1946301" cy="1015663"/>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a:solidFill>
                  <a:srgbClr val="388A8C"/>
                </a:solidFill>
                <a:latin typeface="Arial"/>
              </a:rPr>
              <a:t>51% </a:t>
            </a:r>
            <a:r>
              <a:rPr lang="en-GB" sz="1000" b="1">
                <a:solidFill>
                  <a:srgbClr val="388A8C"/>
                </a:solidFill>
                <a:latin typeface="Arial"/>
              </a:rPr>
              <a:t>(-6pp)</a:t>
            </a:r>
            <a:endParaRPr lang="en-GB" sz="2400" b="1">
              <a:solidFill>
                <a:srgbClr val="388A8C"/>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have sought help from any of these organisations</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03491143-B0DE-949E-48C0-204532FC0BE8}"/>
              </a:ext>
              <a:ext uri="{C183D7F6-B498-43B3-948B-1728B52AA6E4}">
                <adec:decorative xmlns:adec="http://schemas.microsoft.com/office/drawing/2017/decorative" val="1"/>
              </a:ext>
            </a:extLst>
          </p:cNvPr>
          <p:cNvCxnSpPr>
            <a:cxnSpLocks/>
          </p:cNvCxnSpPr>
          <p:nvPr/>
        </p:nvCxnSpPr>
        <p:spPr>
          <a:xfrm>
            <a:off x="6345380" y="1340641"/>
            <a:ext cx="0" cy="465909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B939873-6A61-F562-4DF1-0532E7B92184}"/>
              </a:ext>
              <a:ext uri="{C183D7F6-B498-43B3-948B-1728B52AA6E4}">
                <adec:decorative xmlns:adec="http://schemas.microsoft.com/office/drawing/2017/decorative" val="0"/>
              </a:ext>
            </a:extLst>
          </p:cNvPr>
          <p:cNvSpPr txBox="1"/>
          <p:nvPr/>
        </p:nvSpPr>
        <p:spPr>
          <a:xfrm>
            <a:off x="6594760" y="959213"/>
            <a:ext cx="5224955"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 Among those who have not sought advice, for what reasons have you decided not to seek advice for your debt problems?</a:t>
            </a:r>
          </a:p>
        </p:txBody>
      </p:sp>
      <p:graphicFrame>
        <p:nvGraphicFramePr>
          <p:cNvPr id="8" name="Chart 7" descr="Bar chart showing why respondents did not seek advice for their debt problems. 26% did not seek help because they weren't sure the advice would help and 22% did not seek help for mental health reasons. ">
            <a:extLst>
              <a:ext uri="{FF2B5EF4-FFF2-40B4-BE49-F238E27FC236}">
                <a16:creationId xmlns:a16="http://schemas.microsoft.com/office/drawing/2014/main" id="{DEDFDCAD-FA26-9E79-4EB1-771273DC0B27}"/>
              </a:ext>
            </a:extLst>
          </p:cNvPr>
          <p:cNvGraphicFramePr/>
          <p:nvPr>
            <p:extLst>
              <p:ext uri="{D42A27DB-BD31-4B8C-83A1-F6EECF244321}">
                <p14:modId xmlns:p14="http://schemas.microsoft.com/office/powerpoint/2010/main" val="4068032843"/>
              </p:ext>
            </p:extLst>
          </p:nvPr>
        </p:nvGraphicFramePr>
        <p:xfrm>
          <a:off x="6353743" y="1449473"/>
          <a:ext cx="5821439" cy="476891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CL23. Have you tried to seek help with your debt through any of the following options? CL24. For what reasons have you decided not to seek advice for your debt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Survey 7, 342; Survey 8, 388 (All who struggle with debt); 177 (All who struggle with debt and have not sought advice)</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0943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304385" cy="720945"/>
          </a:xfrm>
        </p:spPr>
        <p:txBody>
          <a:bodyPr anchor="t">
            <a:noAutofit/>
          </a:bodyPr>
          <a:lstStyle/>
          <a:p>
            <a:r>
              <a:rPr lang="en-GB" sz="1800" b="1"/>
              <a:t>Over half (54%) of respondents say they have </a:t>
            </a:r>
            <a:r>
              <a:rPr lang="en-GB" sz="1800" b="1">
                <a:solidFill>
                  <a:srgbClr val="009690"/>
                </a:solidFill>
              </a:rPr>
              <a:t>difficulty affording energy costs</a:t>
            </a:r>
            <a:r>
              <a:rPr lang="en-GB" sz="1800" b="1"/>
              <a:t>, significantly higher than the GB average (46%). Those who are disabled or financially vulnerable are significantly more likely to find energy costs difficult</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54% say they find it difficult to afford their energy costs, compared to the GB average of 46%.">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1764224485"/>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Right Brace 11" descr="Arrow showing in total, 30% are worried about coronavirus.">
            <a:extLst>
              <a:ext uri="{FF2B5EF4-FFF2-40B4-BE49-F238E27FC236}">
                <a16:creationId xmlns:a16="http://schemas.microsoft.com/office/drawing/2014/main" id="{1756EF45-5E2B-D18C-D01C-52EAC081BCFF}"/>
              </a:ext>
              <a:ext uri="{C183D7F6-B498-43B3-948B-1728B52AA6E4}">
                <adec:decorative xmlns:adec="http://schemas.microsoft.com/office/drawing/2017/decorative" val="1"/>
              </a:ext>
            </a:extLst>
          </p:cNvPr>
          <p:cNvSpPr/>
          <p:nvPr/>
        </p:nvSpPr>
        <p:spPr>
          <a:xfrm>
            <a:off x="3057203" y="2864396"/>
            <a:ext cx="158195"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8" name="TextBox 17">
            <a:extLst>
              <a:ext uri="{FF2B5EF4-FFF2-40B4-BE49-F238E27FC236}">
                <a16:creationId xmlns:a16="http://schemas.microsoft.com/office/drawing/2014/main" id="{3B0E9D10-A3C9-37D2-B94C-7B574619517C}"/>
              </a:ext>
              <a:ext uri="{C183D7F6-B498-43B3-948B-1728B52AA6E4}">
                <adec:decorative xmlns:adec="http://schemas.microsoft.com/office/drawing/2017/decorative" val="1"/>
              </a:ext>
            </a:extLst>
          </p:cNvPr>
          <p:cNvSpPr txBox="1"/>
          <p:nvPr/>
        </p:nvSpPr>
        <p:spPr>
          <a:xfrm>
            <a:off x="3216545" y="361194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55%</a:t>
            </a:r>
          </a:p>
        </p:txBody>
      </p:sp>
      <p:sp>
        <p:nvSpPr>
          <p:cNvPr id="27" name="Arrow: Down 26">
            <a:extLst>
              <a:ext uri="{FF2B5EF4-FFF2-40B4-BE49-F238E27FC236}">
                <a16:creationId xmlns:a16="http://schemas.microsoft.com/office/drawing/2014/main" id="{A32F4210-38BE-B3A8-BF0E-66E4451BDB40}"/>
              </a:ext>
              <a:ext uri="{C183D7F6-B498-43B3-948B-1728B52AA6E4}">
                <adec:decorative xmlns:adec="http://schemas.microsoft.com/office/drawing/2017/decorative" val="1"/>
              </a:ext>
            </a:extLst>
          </p:cNvPr>
          <p:cNvSpPr/>
          <p:nvPr/>
        </p:nvSpPr>
        <p:spPr>
          <a:xfrm rot="10800000">
            <a:off x="5133886" y="364643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6171866" y="2988551"/>
            <a:ext cx="159391" cy="1544134"/>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6393945" y="365989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46%</a:t>
            </a:r>
          </a:p>
        </p:txBody>
      </p:sp>
      <p:sp>
        <p:nvSpPr>
          <p:cNvPr id="24" name="Arrow: Down 23">
            <a:extLst>
              <a:ext uri="{FF2B5EF4-FFF2-40B4-BE49-F238E27FC236}">
                <a16:creationId xmlns:a16="http://schemas.microsoft.com/office/drawing/2014/main" id="{7E9D4404-8D03-F329-6AA7-277AA4C533F9}"/>
              </a:ext>
              <a:ext uri="{C183D7F6-B498-43B3-948B-1728B52AA6E4}">
                <adec:decorative xmlns:adec="http://schemas.microsoft.com/office/drawing/2017/decorative" val="1"/>
              </a:ext>
            </a:extLst>
          </p:cNvPr>
          <p:cNvSpPr/>
          <p:nvPr/>
        </p:nvSpPr>
        <p:spPr>
          <a:xfrm>
            <a:off x="4342850" y="462248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71E232F-D14C-65CD-8E55-BCEEE8C1EA44}"/>
              </a:ext>
              <a:ext uri="{C183D7F6-B498-43B3-948B-1728B52AA6E4}">
                <adec:decorative xmlns:adec="http://schemas.microsoft.com/office/drawing/2017/decorative" val="1"/>
              </a:ext>
            </a:extLst>
          </p:cNvPr>
          <p:cNvGrpSpPr/>
          <p:nvPr/>
        </p:nvGrpSpPr>
        <p:grpSpPr>
          <a:xfrm>
            <a:off x="643247" y="5969249"/>
            <a:ext cx="3858995" cy="276999"/>
            <a:chOff x="643424" y="6027280"/>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6027280"/>
              <a:ext cx="3858995" cy="276999"/>
              <a:chOff x="588133" y="5826240"/>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826240"/>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(56%)*</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40946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171450" indent="-171450">
              <a:lnSpc>
                <a:spcPct val="100000"/>
              </a:lnSpc>
              <a:spcBef>
                <a:spcPts val="0"/>
              </a:spcBef>
              <a:spcAft>
                <a:spcPts val="400"/>
              </a:spcAft>
              <a:defRPr/>
            </a:pPr>
            <a:r>
              <a:rPr lang="en-GB" sz="1200">
                <a:solidFill>
                  <a:srgbClr val="5C5B5A"/>
                </a:solidFill>
                <a:latin typeface="Arial"/>
                <a:cs typeface="Arial"/>
              </a:rPr>
              <a:t>Those with mental ill health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Pakistani respondents (75%)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condition that reduces their ability to do activities by a lot (71%)</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Those who find it difficult to manage their current levels of debt (89%)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seeking help with their debt (81%)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not in work due to ill health or disability (81%)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worried about feeding their family over the summer (80%)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life satisfaction (80%) and low levels of happiness (73%)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disagree they know enough about their own health (78%)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are unable to save money in the next year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have borrowed more or used more credit than usual (73%)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earning below the real living wage (73%)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dissatisfied with their local area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renting from a housing association or trust (72%), or local authority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26" name="TextBox 25">
            <a:extLst>
              <a:ext uri="{FF2B5EF4-FFF2-40B4-BE49-F238E27FC236}">
                <a16:creationId xmlns:a16="http://schemas.microsoft.com/office/drawing/2014/main" id="{93C7F2C3-A529-4A8D-849B-F48FEAD542C0}"/>
              </a:ext>
            </a:extLst>
          </p:cNvPr>
          <p:cNvSpPr txBox="1"/>
          <p:nvPr/>
        </p:nvSpPr>
        <p:spPr>
          <a:xfrm>
            <a:off x="6790250" y="5990142"/>
            <a:ext cx="3274505"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 Subgroup analysis uses merged data from S3-8</a:t>
            </a:r>
            <a:endParaRPr kumimoji="0" lang="en-GB" sz="10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 name="Right Brace 1" descr="Arrow showing in total, 30% are worried about coronavirus.">
            <a:extLst>
              <a:ext uri="{FF2B5EF4-FFF2-40B4-BE49-F238E27FC236}">
                <a16:creationId xmlns:a16="http://schemas.microsoft.com/office/drawing/2014/main" id="{CE480C17-3493-F555-7B4E-499E4A0C0BA2}"/>
              </a:ext>
              <a:ext uri="{C183D7F6-B498-43B3-948B-1728B52AA6E4}">
                <adec:decorative xmlns:adec="http://schemas.microsoft.com/office/drawing/2017/decorative" val="1"/>
              </a:ext>
            </a:extLst>
          </p:cNvPr>
          <p:cNvSpPr/>
          <p:nvPr/>
        </p:nvSpPr>
        <p:spPr>
          <a:xfrm>
            <a:off x="4614323" y="2936245"/>
            <a:ext cx="161970"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C2C798CF-7B6E-93F2-27E2-BE1B5B38335A}"/>
              </a:ext>
              <a:ext uri="{C183D7F6-B498-43B3-948B-1728B52AA6E4}">
                <adec:decorative xmlns:adec="http://schemas.microsoft.com/office/drawing/2017/decorative" val="1"/>
              </a:ext>
            </a:extLst>
          </p:cNvPr>
          <p:cNvSpPr txBox="1"/>
          <p:nvPr/>
        </p:nvSpPr>
        <p:spPr>
          <a:xfrm>
            <a:off x="4792137" y="366466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54%</a:t>
            </a:r>
          </a:p>
        </p:txBody>
      </p:sp>
      <p:sp>
        <p:nvSpPr>
          <p:cNvPr id="10" name="Right Brace 9" descr="Arrow showing in total, 30% are worried about coronavirus.">
            <a:extLst>
              <a:ext uri="{FF2B5EF4-FFF2-40B4-BE49-F238E27FC236}">
                <a16:creationId xmlns:a16="http://schemas.microsoft.com/office/drawing/2014/main" id="{F5D4478B-C379-02D5-B4B9-75ED654183C9}"/>
              </a:ext>
              <a:ext uri="{C183D7F6-B498-43B3-948B-1728B52AA6E4}">
                <adec:decorative xmlns:adec="http://schemas.microsoft.com/office/drawing/2017/decorative" val="1"/>
              </a:ext>
            </a:extLst>
          </p:cNvPr>
          <p:cNvSpPr/>
          <p:nvPr/>
        </p:nvSpPr>
        <p:spPr>
          <a:xfrm>
            <a:off x="1500874" y="2841305"/>
            <a:ext cx="158195" cy="1758091"/>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D0BF7A5E-6210-1395-A024-03337844598B}"/>
              </a:ext>
              <a:ext uri="{C183D7F6-B498-43B3-948B-1728B52AA6E4}">
                <adec:decorative xmlns:adec="http://schemas.microsoft.com/office/drawing/2017/decorative" val="1"/>
              </a:ext>
            </a:extLst>
          </p:cNvPr>
          <p:cNvSpPr txBox="1"/>
          <p:nvPr/>
        </p:nvSpPr>
        <p:spPr>
          <a:xfrm>
            <a:off x="1660216" y="358885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55%</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Survey 5, 1424; Survey 6, 1674; Survey 7, 1426, Survey 8, 1561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28 June – 9 July 2023</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69747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a:t>Since December, the proportion of those who have </a:t>
            </a:r>
            <a:r>
              <a:rPr lang="en-GB" sz="1800" b="1">
                <a:solidFill>
                  <a:srgbClr val="009690"/>
                </a:solidFill>
              </a:rPr>
              <a:t>sought help with the rising cost of living for the first time has declined</a:t>
            </a:r>
            <a:r>
              <a:rPr lang="en-GB" sz="1800" b="1"/>
              <a:t>, from 24% then to 19% in July. This could, however, be a sign that people are seeking help multiple times </a:t>
            </a:r>
          </a:p>
        </p:txBody>
      </p:sp>
      <p:sp>
        <p:nvSpPr>
          <p:cNvPr id="6" name="TextBox 5">
            <a:extLst>
              <a:ext uri="{FF2B5EF4-FFF2-40B4-BE49-F238E27FC236}">
                <a16:creationId xmlns:a16="http://schemas.microsoft.com/office/drawing/2014/main" id="{6C253031-4430-9EAB-02AD-9CF9830F3FEA}"/>
              </a:ext>
              <a:ext uri="{C183D7F6-B498-43B3-948B-1728B52AA6E4}">
                <adec:decorative xmlns:adec="http://schemas.microsoft.com/office/drawing/2017/decorative" val="0"/>
              </a:ext>
            </a:extLst>
          </p:cNvPr>
          <p:cNvSpPr txBox="1"/>
          <p:nvPr/>
        </p:nvSpPr>
        <p:spPr>
          <a:xfrm>
            <a:off x="1387904" y="1485035"/>
            <a:ext cx="941619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Has your household sought information, advice or support with the rising cost of living for the very first time? </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3" name="Chart 22" descr="Stacked bar chart showing proportion of respondents have borrowed more or used more credit in the last month. 34% of Greater Manchester residents say they have, compared to 23% of the GB average.">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4123890459"/>
              </p:ext>
            </p:extLst>
          </p:nvPr>
        </p:nvGraphicFramePr>
        <p:xfrm>
          <a:off x="1772576" y="1597891"/>
          <a:ext cx="8646849" cy="4777821"/>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4">
            <a:extLst>
              <a:ext uri="{FF2B5EF4-FFF2-40B4-BE49-F238E27FC236}">
                <a16:creationId xmlns:a16="http://schemas.microsoft.com/office/drawing/2014/main" id="{08CEB200-E493-D2BB-1EF7-7C930760B77F}"/>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CL22. We know from many councils and charities that there are people who have previously managed financial downturns without assistance, who are now seeking information, advice or support with the rising cost of living for the very first time. Is this true of your household? Unweighted base: Survey 6, 1767; Survey 7, 1488 Survey 8, 1612</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2954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793632"/>
          </a:xfrm>
        </p:spPr>
        <p:txBody>
          <a:bodyPr anchor="t">
            <a:noAutofit/>
          </a:bodyPr>
          <a:lstStyle/>
          <a:p>
            <a:r>
              <a:rPr lang="en-GB" sz="1800" b="1"/>
              <a:t>Over half of GM respondents find it </a:t>
            </a:r>
            <a:r>
              <a:rPr lang="en-GB" sz="1800" b="1">
                <a:solidFill>
                  <a:srgbClr val="009690"/>
                </a:solidFill>
              </a:rPr>
              <a:t>difficult to afford their rent</a:t>
            </a:r>
            <a:r>
              <a:rPr lang="en-GB" sz="1800" b="1"/>
              <a:t>, though this number has fallen (52% cf. 55% in May). Respondents with</a:t>
            </a:r>
            <a:r>
              <a:rPr lang="en-GB" sz="1800" b="1">
                <a:solidFill>
                  <a:srgbClr val="009690"/>
                </a:solidFill>
              </a:rPr>
              <a:t> mortgage payments </a:t>
            </a:r>
            <a:r>
              <a:rPr lang="en-GB" sz="1800" b="1"/>
              <a:t>are increasingly finding it more difficult to afford these payments (41% vs. 38%)</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921932"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16" name="Chart 15" descr="Stacked bar chart showing proportion of respondents who say it is difficult to afford their rent or mortgage payments. 41% of Greater Manchester mortgage holders say it is difficult to afford their payments. 52% of GM renters say it is difficult to afford their rent. ">
            <a:extLst>
              <a:ext uri="{FF2B5EF4-FFF2-40B4-BE49-F238E27FC236}">
                <a16:creationId xmlns:a16="http://schemas.microsoft.com/office/drawing/2014/main" id="{5C2E3CFE-F394-62DD-C685-68A8CF60D00D}"/>
              </a:ext>
            </a:extLst>
          </p:cNvPr>
          <p:cNvGraphicFramePr/>
          <p:nvPr>
            <p:extLst>
              <p:ext uri="{D42A27DB-BD31-4B8C-83A1-F6EECF244321}">
                <p14:modId xmlns:p14="http://schemas.microsoft.com/office/powerpoint/2010/main" val="2249518780"/>
              </p:ext>
            </p:extLst>
          </p:nvPr>
        </p:nvGraphicFramePr>
        <p:xfrm>
          <a:off x="80725" y="1503799"/>
          <a:ext cx="7412024" cy="4711686"/>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a:extLst>
              <a:ext uri="{FF2B5EF4-FFF2-40B4-BE49-F238E27FC236}">
                <a16:creationId xmlns:a16="http://schemas.microsoft.com/office/drawing/2014/main" id="{B4155AD0-9FB0-DD0D-0D88-7F28F3BFCFDB}"/>
              </a:ext>
              <a:ext uri="{C183D7F6-B498-43B3-948B-1728B52AA6E4}">
                <adec:decorative xmlns:adec="http://schemas.microsoft.com/office/drawing/2017/decorative" val="1"/>
              </a:ext>
            </a:extLst>
          </p:cNvPr>
          <p:cNvSpPr txBox="1"/>
          <p:nvPr/>
        </p:nvSpPr>
        <p:spPr>
          <a:xfrm>
            <a:off x="1671363" y="187436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6" name="TextBox 55">
            <a:extLst>
              <a:ext uri="{FF2B5EF4-FFF2-40B4-BE49-F238E27FC236}">
                <a16:creationId xmlns:a16="http://schemas.microsoft.com/office/drawing/2014/main" id="{562B61F8-6391-BC99-4237-FC50029C93D6}"/>
              </a:ext>
              <a:ext uri="{C183D7F6-B498-43B3-948B-1728B52AA6E4}">
                <adec:decorative xmlns:adec="http://schemas.microsoft.com/office/drawing/2017/decorative" val="1"/>
              </a:ext>
            </a:extLst>
          </p:cNvPr>
          <p:cNvSpPr txBox="1"/>
          <p:nvPr/>
        </p:nvSpPr>
        <p:spPr>
          <a:xfrm>
            <a:off x="1701098" y="294298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(-4pp)</a:t>
            </a:r>
          </a:p>
        </p:txBody>
      </p:sp>
      <p:sp>
        <p:nvSpPr>
          <p:cNvPr id="57" name="TextBox 56">
            <a:extLst>
              <a:ext uri="{FF2B5EF4-FFF2-40B4-BE49-F238E27FC236}">
                <a16:creationId xmlns:a16="http://schemas.microsoft.com/office/drawing/2014/main" id="{5AF15528-0B00-FA1D-F031-AB20A5C0557A}"/>
              </a:ext>
              <a:ext uri="{C183D7F6-B498-43B3-948B-1728B52AA6E4}">
                <adec:decorative xmlns:adec="http://schemas.microsoft.com/office/drawing/2017/decorative" val="1"/>
              </a:ext>
            </a:extLst>
          </p:cNvPr>
          <p:cNvSpPr txBox="1"/>
          <p:nvPr/>
        </p:nvSpPr>
        <p:spPr>
          <a:xfrm>
            <a:off x="1660923" y="42323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sp>
        <p:nvSpPr>
          <p:cNvPr id="58" name="TextBox 57">
            <a:extLst>
              <a:ext uri="{FF2B5EF4-FFF2-40B4-BE49-F238E27FC236}">
                <a16:creationId xmlns:a16="http://schemas.microsoft.com/office/drawing/2014/main" id="{A9A78361-18BE-D9C2-F617-3343E9B2A1D4}"/>
              </a:ext>
              <a:ext uri="{C183D7F6-B498-43B3-948B-1728B52AA6E4}">
                <adec:decorative xmlns:adec="http://schemas.microsoft.com/office/drawing/2017/decorative" val="1"/>
              </a:ext>
            </a:extLst>
          </p:cNvPr>
          <p:cNvSpPr txBox="1"/>
          <p:nvPr/>
        </p:nvSpPr>
        <p:spPr>
          <a:xfrm>
            <a:off x="2043129" y="4756526"/>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9" name="TextBox 58">
            <a:extLst>
              <a:ext uri="{FF2B5EF4-FFF2-40B4-BE49-F238E27FC236}">
                <a16:creationId xmlns:a16="http://schemas.microsoft.com/office/drawing/2014/main" id="{D6C15663-5EB8-E481-2825-A1FE050A8F93}"/>
              </a:ext>
              <a:ext uri="{C183D7F6-B498-43B3-948B-1728B52AA6E4}">
                <adec:decorative xmlns:adec="http://schemas.microsoft.com/office/drawing/2017/decorative" val="1"/>
              </a:ext>
            </a:extLst>
          </p:cNvPr>
          <p:cNvSpPr txBox="1"/>
          <p:nvPr/>
        </p:nvSpPr>
        <p:spPr>
          <a:xfrm>
            <a:off x="2038631" y="49239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63" name="TextBox 62">
            <a:extLst>
              <a:ext uri="{FF2B5EF4-FFF2-40B4-BE49-F238E27FC236}">
                <a16:creationId xmlns:a16="http://schemas.microsoft.com/office/drawing/2014/main" id="{07535BC2-8F69-9E7E-1D47-AF571F11D52C}"/>
              </a:ext>
              <a:ext uri="{C183D7F6-B498-43B3-948B-1728B52AA6E4}">
                <adec:decorative xmlns:adec="http://schemas.microsoft.com/office/drawing/2017/decorative" val="1"/>
              </a:ext>
            </a:extLst>
          </p:cNvPr>
          <p:cNvSpPr txBox="1"/>
          <p:nvPr/>
        </p:nvSpPr>
        <p:spPr>
          <a:xfrm>
            <a:off x="5309329" y="180527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64" name="TextBox 63">
            <a:extLst>
              <a:ext uri="{FF2B5EF4-FFF2-40B4-BE49-F238E27FC236}">
                <a16:creationId xmlns:a16="http://schemas.microsoft.com/office/drawing/2014/main" id="{80FBFC6C-AA47-F1DA-B458-907C25FFA991}"/>
              </a:ext>
              <a:ext uri="{C183D7F6-B498-43B3-948B-1728B52AA6E4}">
                <adec:decorative xmlns:adec="http://schemas.microsoft.com/office/drawing/2017/decorative" val="1"/>
              </a:ext>
            </a:extLst>
          </p:cNvPr>
          <p:cNvSpPr txBox="1"/>
          <p:nvPr/>
        </p:nvSpPr>
        <p:spPr>
          <a:xfrm>
            <a:off x="5309329" y="262229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65" name="TextBox 64">
            <a:extLst>
              <a:ext uri="{FF2B5EF4-FFF2-40B4-BE49-F238E27FC236}">
                <a16:creationId xmlns:a16="http://schemas.microsoft.com/office/drawing/2014/main" id="{F5AFB6AA-0533-A638-1B21-C6A6EFF3FA0E}"/>
              </a:ext>
              <a:ext uri="{C183D7F6-B498-43B3-948B-1728B52AA6E4}">
                <adec:decorative xmlns:adec="http://schemas.microsoft.com/office/drawing/2017/decorative" val="1"/>
              </a:ext>
            </a:extLst>
          </p:cNvPr>
          <p:cNvSpPr txBox="1"/>
          <p:nvPr/>
        </p:nvSpPr>
        <p:spPr>
          <a:xfrm>
            <a:off x="5337037" y="38728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6" name="TextBox 65">
            <a:extLst>
              <a:ext uri="{FF2B5EF4-FFF2-40B4-BE49-F238E27FC236}">
                <a16:creationId xmlns:a16="http://schemas.microsoft.com/office/drawing/2014/main" id="{81B0A7EC-5DA2-33E0-31B9-369758557D74}"/>
              </a:ext>
              <a:ext uri="{C183D7F6-B498-43B3-948B-1728B52AA6E4}">
                <adec:decorative xmlns:adec="http://schemas.microsoft.com/office/drawing/2017/decorative" val="1"/>
              </a:ext>
            </a:extLst>
          </p:cNvPr>
          <p:cNvSpPr txBox="1"/>
          <p:nvPr/>
        </p:nvSpPr>
        <p:spPr>
          <a:xfrm>
            <a:off x="5360251" y="4646309"/>
            <a:ext cx="54534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67" name="TextBox 66">
            <a:extLst>
              <a:ext uri="{FF2B5EF4-FFF2-40B4-BE49-F238E27FC236}">
                <a16:creationId xmlns:a16="http://schemas.microsoft.com/office/drawing/2014/main" id="{F9C6F9F6-90F4-C729-FFD4-AE752620BB65}"/>
              </a:ext>
              <a:ext uri="{C183D7F6-B498-43B3-948B-1728B52AA6E4}">
                <adec:decorative xmlns:adec="http://schemas.microsoft.com/office/drawing/2017/decorative" val="1"/>
              </a:ext>
            </a:extLst>
          </p:cNvPr>
          <p:cNvSpPr txBox="1"/>
          <p:nvPr/>
        </p:nvSpPr>
        <p:spPr>
          <a:xfrm>
            <a:off x="5736693" y="48866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(-2pp)</a:t>
            </a:r>
          </a:p>
        </p:txBody>
      </p:sp>
      <p:sp>
        <p:nvSpPr>
          <p:cNvPr id="60" name="TextBox 59">
            <a:extLst>
              <a:ext uri="{FF2B5EF4-FFF2-40B4-BE49-F238E27FC236}">
                <a16:creationId xmlns:a16="http://schemas.microsoft.com/office/drawing/2014/main" id="{BD325578-E75F-4F02-E708-7CAD52222D07}"/>
              </a:ext>
              <a:ext uri="{C183D7F6-B498-43B3-948B-1728B52AA6E4}">
                <adec:decorative xmlns:adec="http://schemas.microsoft.com/office/drawing/2017/decorative" val="1"/>
              </a:ext>
            </a:extLst>
          </p:cNvPr>
          <p:cNvSpPr txBox="1"/>
          <p:nvPr/>
        </p:nvSpPr>
        <p:spPr>
          <a:xfrm>
            <a:off x="183479" y="4177263"/>
            <a:ext cx="78163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41</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2" name="TextBox 61">
            <a:extLst>
              <a:ext uri="{FF2B5EF4-FFF2-40B4-BE49-F238E27FC236}">
                <a16:creationId xmlns:a16="http://schemas.microsoft.com/office/drawing/2014/main" id="{89ECFE98-E7E2-3E65-7F86-B6B4419EAB11}"/>
              </a:ext>
              <a:ext uri="{C183D7F6-B498-43B3-948B-1728B52AA6E4}">
                <adec:decorative xmlns:adec="http://schemas.microsoft.com/office/drawing/2017/decorative" val="1"/>
              </a:ext>
            </a:extLst>
          </p:cNvPr>
          <p:cNvSpPr txBox="1"/>
          <p:nvPr/>
        </p:nvSpPr>
        <p:spPr>
          <a:xfrm>
            <a:off x="3881431" y="3919444"/>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52</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860977" y="5553354"/>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8" name="TextBox 17">
            <a:extLst>
              <a:ext uri="{FF2B5EF4-FFF2-40B4-BE49-F238E27FC236}">
                <a16:creationId xmlns:a16="http://schemas.microsoft.com/office/drawing/2014/main" id="{23C3736B-F8B9-D50C-1DD1-4DE2E8D96B51}"/>
              </a:ext>
              <a:ext uri="{C183D7F6-B498-43B3-948B-1728B52AA6E4}">
                <adec:decorative xmlns:adec="http://schemas.microsoft.com/office/drawing/2017/decorative" val="1"/>
              </a:ext>
            </a:extLst>
          </p:cNvPr>
          <p:cNvSpPr txBox="1"/>
          <p:nvPr/>
        </p:nvSpPr>
        <p:spPr>
          <a:xfrm>
            <a:off x="2156607"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May (S7)</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4DF5E50A-C9AB-7330-1412-1D75C0F66EFB}"/>
              </a:ext>
              <a:ext uri="{C183D7F6-B498-43B3-948B-1728B52AA6E4}">
                <adec:decorative xmlns:adec="http://schemas.microsoft.com/office/drawing/2017/decorative" val="1"/>
              </a:ext>
            </a:extLst>
          </p:cNvPr>
          <p:cNvCxnSpPr/>
          <p:nvPr/>
        </p:nvCxnSpPr>
        <p:spPr>
          <a:xfrm>
            <a:off x="3784201" y="1486834"/>
            <a:ext cx="0" cy="3437826"/>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 name="Text Placeholder 30">
            <a:extLst>
              <a:ext uri="{FF2B5EF4-FFF2-40B4-BE49-F238E27FC236}">
                <a16:creationId xmlns:a16="http://schemas.microsoft.com/office/drawing/2014/main" id="{07A9A60E-DCE0-300D-90DC-93D842E427FA}"/>
              </a:ext>
            </a:extLst>
          </p:cNvPr>
          <p:cNvSpPr txBox="1">
            <a:spLocks/>
          </p:cNvSpPr>
          <p:nvPr/>
        </p:nvSpPr>
        <p:spPr>
          <a:xfrm>
            <a:off x="7643664" y="1074087"/>
            <a:ext cx="4466323" cy="521572"/>
          </a:xfrm>
          <a:prstGeom prst="rect">
            <a:avLst/>
          </a:prstGeom>
          <a:solidFill>
            <a:srgbClr val="5C5B5A">
              <a:alpha val="21000"/>
            </a:srgbClr>
          </a:solidFill>
          <a:ln>
            <a:solidFill>
              <a:srgbClr val="5C5B5A"/>
            </a:solidFill>
          </a:ln>
        </p:spPr>
        <p:txBody>
          <a:bodyPr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6" name="Content Placeholder 32">
            <a:extLst>
              <a:ext uri="{FF2B5EF4-FFF2-40B4-BE49-F238E27FC236}">
                <a16:creationId xmlns:a16="http://schemas.microsoft.com/office/drawing/2014/main" id="{6053CB89-0C3A-02D6-CF37-251BA2C86A78}"/>
              </a:ext>
            </a:extLst>
          </p:cNvPr>
          <p:cNvSpPr txBox="1">
            <a:spLocks/>
          </p:cNvSpPr>
          <p:nvPr/>
        </p:nvSpPr>
        <p:spPr>
          <a:xfrm>
            <a:off x="7635143" y="1586283"/>
            <a:ext cx="4471132" cy="1509962"/>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unable to manage their current level of debt (75%)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seeking help with their debt (72%)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worried about feeding their </a:t>
            </a:r>
            <a:r>
              <a:rPr lang="en-GB" sz="1100">
                <a:solidFill>
                  <a:srgbClr val="5C5B5A"/>
                </a:solidFill>
                <a:latin typeface="Arial" panose="020B0604020202020204" pitchFamily="34" charset="0"/>
                <a:cs typeface="Arial" panose="020B0604020202020204" pitchFamily="34" charset="0"/>
              </a:rPr>
              <a:t>family over the summer (70%)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satisfaction (62%)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with mental ill health (60%)</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they know enough about their health (60%)</a:t>
            </a:r>
            <a:endParaRPr lang="en-GB" sz="1100">
              <a:solidFill>
                <a:srgbClr val="5C5B5A"/>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30">
            <a:extLst>
              <a:ext uri="{FF2B5EF4-FFF2-40B4-BE49-F238E27FC236}">
                <a16:creationId xmlns:a16="http://schemas.microsoft.com/office/drawing/2014/main" id="{FCB6FF02-64CB-E84B-1CEF-C3A23AD4826D}"/>
              </a:ext>
            </a:extLst>
          </p:cNvPr>
          <p:cNvSpPr txBox="1">
            <a:spLocks/>
          </p:cNvSpPr>
          <p:nvPr/>
        </p:nvSpPr>
        <p:spPr>
          <a:xfrm>
            <a:off x="7643664" y="3095358"/>
            <a:ext cx="4471132"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(52%):</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2" name="Content Placeholder 32">
            <a:extLst>
              <a:ext uri="{FF2B5EF4-FFF2-40B4-BE49-F238E27FC236}">
                <a16:creationId xmlns:a16="http://schemas.microsoft.com/office/drawing/2014/main" id="{81EEFF10-FA94-8599-E73F-BE24B145B3F3}"/>
              </a:ext>
            </a:extLst>
          </p:cNvPr>
          <p:cNvSpPr txBox="1">
            <a:spLocks/>
          </p:cNvSpPr>
          <p:nvPr/>
        </p:nvSpPr>
        <p:spPr>
          <a:xfrm>
            <a:off x="7643664" y="3575183"/>
            <a:ext cx="4471132" cy="218944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worried about feeding their family over the summer (79%); and considering using support measures (75%)</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unable to manage their current level of debt (78%)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seeking help with their debt (74%)</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Pakistani respondents (72%)</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(69%)</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a:solidFill>
                  <a:srgbClr val="5C5B5A"/>
                </a:solidFill>
                <a:latin typeface="Arial" panose="020B0604020202020204" pitchFamily="34" charset="0"/>
                <a:cs typeface="Arial" panose="020B0604020202020204" pitchFamily="34" charset="0"/>
              </a:rPr>
              <a:t>Those using at least one support measure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the</a:t>
            </a:r>
            <a:r>
              <a:rPr lang="en-GB" sz="1100">
                <a:solidFill>
                  <a:srgbClr val="5C5B5A"/>
                </a:solidFill>
                <a:latin typeface="Arial" panose="020B0604020202020204" pitchFamily="34" charset="0"/>
                <a:cs typeface="Arial" panose="020B0604020202020204" pitchFamily="34" charset="0"/>
              </a:rPr>
              <a:t>y have the ability to look after their own health (68%)</a:t>
            </a:r>
          </a:p>
          <a:p>
            <a:pPr marL="228600" marR="0" lvl="0" indent="-2286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children in college (67%)</a:t>
            </a:r>
          </a:p>
        </p:txBody>
      </p:sp>
      <p:sp>
        <p:nvSpPr>
          <p:cNvPr id="61" name="Right Brace 60">
            <a:extLst>
              <a:ext uri="{FF2B5EF4-FFF2-40B4-BE49-F238E27FC236}">
                <a16:creationId xmlns:a16="http://schemas.microsoft.com/office/drawing/2014/main" id="{ABF6C9C5-92B3-D563-4BF5-FF72A9AA06AB}"/>
              </a:ext>
              <a:ext uri="{C183D7F6-B498-43B3-948B-1728B52AA6E4}">
                <adec:decorative xmlns:adec="http://schemas.microsoft.com/office/drawing/2017/decorative" val="1"/>
              </a:ext>
            </a:extLst>
          </p:cNvPr>
          <p:cNvSpPr/>
          <p:nvPr/>
        </p:nvSpPr>
        <p:spPr>
          <a:xfrm rot="10800000">
            <a:off x="792018" y="3545864"/>
            <a:ext cx="140852" cy="147030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8" name="Right Brace 67">
            <a:extLst>
              <a:ext uri="{FF2B5EF4-FFF2-40B4-BE49-F238E27FC236}">
                <a16:creationId xmlns:a16="http://schemas.microsoft.com/office/drawing/2014/main" id="{DB4D7CD1-C828-E959-D341-A54ED69F82DF}"/>
              </a:ext>
              <a:ext uri="{C183D7F6-B498-43B3-948B-1728B52AA6E4}">
                <adec:decorative xmlns:adec="http://schemas.microsoft.com/office/drawing/2017/decorative" val="1"/>
              </a:ext>
            </a:extLst>
          </p:cNvPr>
          <p:cNvSpPr/>
          <p:nvPr/>
        </p:nvSpPr>
        <p:spPr>
          <a:xfrm rot="10800000">
            <a:off x="4412662" y="3098435"/>
            <a:ext cx="111717" cy="182546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456 (Mortgage holders); 436 (Renters)</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99369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vert="horz" anchor="t">
            <a:noAutofit/>
          </a:bodyPr>
          <a:lstStyle/>
          <a:p>
            <a:r>
              <a:rPr lang="en-GB" sz="1800" b="1"/>
              <a:t>Renters are generally more likely to find it difficult to afford rental costs, no matter the </a:t>
            </a:r>
            <a:r>
              <a:rPr lang="en-GB" sz="1800" b="1">
                <a:solidFill>
                  <a:srgbClr val="009690"/>
                </a:solidFill>
              </a:rPr>
              <a:t>type of tenancy</a:t>
            </a:r>
            <a:r>
              <a:rPr lang="en-GB" sz="1800" b="1"/>
              <a:t>, than those with mortgage payments. Respondents with mortgages and those renting privately are both finding it more difficult to afford their rent or mortgage payments compared to May</a:t>
            </a:r>
          </a:p>
        </p:txBody>
      </p:sp>
      <p:graphicFrame>
        <p:nvGraphicFrame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35618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2" name="think-cell data - do not delete" hidden="1">
                        <a:extLst>
                          <a:ext uri="{FF2B5EF4-FFF2-40B4-BE49-F238E27FC236}">
                            <a16:creationId xmlns:a16="http://schemas.microsoft.com/office/drawing/2014/main" id="{7888DF35-3AD2-94ED-6BEB-BE0B2FDF7230}"/>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105802"/>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rent or mortgage payments </a:t>
            </a:r>
          </a:p>
        </p:txBody>
      </p:sp>
      <p:graphicFrame>
        <p:nvGraphicFramePr>
          <p:cNvPr id="5" name="Chart 4" descr="Stacked bar chart showing proportion of respondents who think it is difficult to afford their mortgage or rent. 41% of those in Greater Manchester who have mortgages say it is difficult to afford their mortgage payments. 43% of those renting from local authority or council in Greater Manchester say it is difficult to afford their rent. 56% of those renting from a housing association or a trust in Greater Manchester say it is difficult to afford their rent. 54% of those renting privately in Greater Manchester say it is difficult to afford their rent.">
            <a:extLst>
              <a:ext uri="{FF2B5EF4-FFF2-40B4-BE49-F238E27FC236}">
                <a16:creationId xmlns:a16="http://schemas.microsoft.com/office/drawing/2014/main" id="{197B64DF-36E8-3CBA-C12D-3D068825B377}"/>
              </a:ext>
            </a:extLst>
          </p:cNvPr>
          <p:cNvGraphicFramePr/>
          <p:nvPr>
            <p:extLst>
              <p:ext uri="{D42A27DB-BD31-4B8C-83A1-F6EECF244321}">
                <p14:modId xmlns:p14="http://schemas.microsoft.com/office/powerpoint/2010/main" val="4083741896"/>
              </p:ext>
            </p:extLst>
          </p:nvPr>
        </p:nvGraphicFramePr>
        <p:xfrm>
          <a:off x="619494" y="1427341"/>
          <a:ext cx="10953012" cy="4765506"/>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3F7E9599-8E32-2BC5-BB7C-FBF0370ED4B6}"/>
              </a:ext>
            </a:extLst>
          </p:cNvPr>
          <p:cNvSpPr txBox="1"/>
          <p:nvPr/>
        </p:nvSpPr>
        <p:spPr>
          <a:xfrm>
            <a:off x="1775534" y="1811045"/>
            <a:ext cx="631904" cy="276999"/>
          </a:xfrm>
          <a:prstGeom prst="rect">
            <a:avLst/>
          </a:prstGeom>
          <a:noFill/>
        </p:spPr>
        <p:txBody>
          <a:bodyPr wrap="none" rtlCol="0">
            <a:spAutoFit/>
          </a:bodyPr>
          <a:lstStyle/>
          <a:p>
            <a:r>
              <a:rPr lang="en-GB" sz="1200">
                <a:solidFill>
                  <a:schemeClr val="bg1"/>
                </a:solidFill>
              </a:rPr>
              <a:t>(+2pp)</a:t>
            </a:r>
          </a:p>
        </p:txBody>
      </p:sp>
      <p:sp>
        <p:nvSpPr>
          <p:cNvPr id="3" name="TextBox 2">
            <a:extLst>
              <a:ext uri="{FF2B5EF4-FFF2-40B4-BE49-F238E27FC236}">
                <a16:creationId xmlns:a16="http://schemas.microsoft.com/office/drawing/2014/main" id="{79A8790E-C0A8-5E6E-B011-A4863DBF56C2}"/>
              </a:ext>
            </a:extLst>
          </p:cNvPr>
          <p:cNvSpPr txBox="1"/>
          <p:nvPr/>
        </p:nvSpPr>
        <p:spPr>
          <a:xfrm>
            <a:off x="1775534" y="2910084"/>
            <a:ext cx="593432" cy="276999"/>
          </a:xfrm>
          <a:prstGeom prst="rect">
            <a:avLst/>
          </a:prstGeom>
          <a:noFill/>
        </p:spPr>
        <p:txBody>
          <a:bodyPr wrap="none" rtlCol="0">
            <a:spAutoFit/>
          </a:bodyPr>
          <a:lstStyle/>
          <a:p>
            <a:r>
              <a:rPr lang="en-GB" sz="1200">
                <a:solidFill>
                  <a:srgbClr val="5C5B5A"/>
                </a:solidFill>
              </a:rPr>
              <a:t>(-4pp)</a:t>
            </a:r>
          </a:p>
        </p:txBody>
      </p:sp>
      <p:sp>
        <p:nvSpPr>
          <p:cNvPr id="6" name="TextBox 5">
            <a:extLst>
              <a:ext uri="{FF2B5EF4-FFF2-40B4-BE49-F238E27FC236}">
                <a16:creationId xmlns:a16="http://schemas.microsoft.com/office/drawing/2014/main" id="{5983BAC8-6A67-EAAC-D530-272564D711AC}"/>
              </a:ext>
            </a:extLst>
          </p:cNvPr>
          <p:cNvSpPr txBox="1"/>
          <p:nvPr/>
        </p:nvSpPr>
        <p:spPr>
          <a:xfrm>
            <a:off x="1778547" y="4151965"/>
            <a:ext cx="631904" cy="276999"/>
          </a:xfrm>
          <a:prstGeom prst="rect">
            <a:avLst/>
          </a:prstGeom>
          <a:noFill/>
        </p:spPr>
        <p:txBody>
          <a:bodyPr wrap="none" rtlCol="0">
            <a:spAutoFit/>
          </a:bodyPr>
          <a:lstStyle/>
          <a:p>
            <a:r>
              <a:rPr lang="en-GB" sz="1200">
                <a:solidFill>
                  <a:schemeClr val="bg1"/>
                </a:solidFill>
              </a:rPr>
              <a:t>(+5pp)</a:t>
            </a:r>
          </a:p>
        </p:txBody>
      </p:sp>
      <p:sp>
        <p:nvSpPr>
          <p:cNvPr id="7" name="TextBox 6">
            <a:extLst>
              <a:ext uri="{FF2B5EF4-FFF2-40B4-BE49-F238E27FC236}">
                <a16:creationId xmlns:a16="http://schemas.microsoft.com/office/drawing/2014/main" id="{4D050BF4-3FF6-A39F-FDB3-D04027152A8C}"/>
              </a:ext>
            </a:extLst>
          </p:cNvPr>
          <p:cNvSpPr txBox="1"/>
          <p:nvPr/>
        </p:nvSpPr>
        <p:spPr>
          <a:xfrm>
            <a:off x="2142720" y="4720855"/>
            <a:ext cx="593432" cy="276999"/>
          </a:xfrm>
          <a:prstGeom prst="rect">
            <a:avLst/>
          </a:prstGeom>
          <a:noFill/>
        </p:spPr>
        <p:txBody>
          <a:bodyPr wrap="none" rtlCol="0">
            <a:spAutoFit/>
          </a:bodyPr>
          <a:lstStyle/>
          <a:p>
            <a:r>
              <a:rPr lang="en-GB" sz="1200">
                <a:solidFill>
                  <a:schemeClr val="bg1"/>
                </a:solidFill>
              </a:rPr>
              <a:t>(-2pp)</a:t>
            </a:r>
          </a:p>
        </p:txBody>
      </p:sp>
      <p:sp>
        <p:nvSpPr>
          <p:cNvPr id="8" name="TextBox 7">
            <a:extLst>
              <a:ext uri="{FF2B5EF4-FFF2-40B4-BE49-F238E27FC236}">
                <a16:creationId xmlns:a16="http://schemas.microsoft.com/office/drawing/2014/main" id="{05063469-E186-96F7-A7C6-4C7FE0C1196C}"/>
              </a:ext>
            </a:extLst>
          </p:cNvPr>
          <p:cNvSpPr txBox="1"/>
          <p:nvPr/>
        </p:nvSpPr>
        <p:spPr>
          <a:xfrm>
            <a:off x="2142720" y="4895783"/>
            <a:ext cx="593432" cy="276999"/>
          </a:xfrm>
          <a:prstGeom prst="rect">
            <a:avLst/>
          </a:prstGeom>
          <a:noFill/>
        </p:spPr>
        <p:txBody>
          <a:bodyPr wrap="none" rtlCol="0">
            <a:spAutoFit/>
          </a:bodyPr>
          <a:lstStyle/>
          <a:p>
            <a:r>
              <a:rPr lang="en-GB" sz="1200">
                <a:solidFill>
                  <a:srgbClr val="5C5B5A"/>
                </a:solidFill>
              </a:rPr>
              <a:t>(-1pp)</a:t>
            </a:r>
          </a:p>
        </p:txBody>
      </p:sp>
      <p:sp>
        <p:nvSpPr>
          <p:cNvPr id="9" name="TextBox 8">
            <a:extLst>
              <a:ext uri="{FF2B5EF4-FFF2-40B4-BE49-F238E27FC236}">
                <a16:creationId xmlns:a16="http://schemas.microsoft.com/office/drawing/2014/main" id="{8978F0E9-0012-B10F-778A-EE039C80CDFB}"/>
              </a:ext>
            </a:extLst>
          </p:cNvPr>
          <p:cNvSpPr txBox="1"/>
          <p:nvPr/>
        </p:nvSpPr>
        <p:spPr>
          <a:xfrm>
            <a:off x="4436271" y="1844509"/>
            <a:ext cx="631904" cy="276999"/>
          </a:xfrm>
          <a:prstGeom prst="rect">
            <a:avLst/>
          </a:prstGeom>
          <a:noFill/>
        </p:spPr>
        <p:txBody>
          <a:bodyPr wrap="none" rtlCol="0">
            <a:spAutoFit/>
          </a:bodyPr>
          <a:lstStyle/>
          <a:p>
            <a:r>
              <a:rPr lang="en-GB" sz="1200">
                <a:solidFill>
                  <a:schemeClr val="bg1"/>
                </a:solidFill>
              </a:rPr>
              <a:t>(+5pp)</a:t>
            </a:r>
          </a:p>
        </p:txBody>
      </p:sp>
      <p:sp>
        <p:nvSpPr>
          <p:cNvPr id="10" name="TextBox 9">
            <a:extLst>
              <a:ext uri="{FF2B5EF4-FFF2-40B4-BE49-F238E27FC236}">
                <a16:creationId xmlns:a16="http://schemas.microsoft.com/office/drawing/2014/main" id="{92522FB3-B858-7CBC-5999-F59E226D4898}"/>
              </a:ext>
            </a:extLst>
          </p:cNvPr>
          <p:cNvSpPr txBox="1"/>
          <p:nvPr/>
        </p:nvSpPr>
        <p:spPr>
          <a:xfrm>
            <a:off x="4380462" y="2816775"/>
            <a:ext cx="716863" cy="276999"/>
          </a:xfrm>
          <a:prstGeom prst="rect">
            <a:avLst/>
          </a:prstGeom>
          <a:noFill/>
        </p:spPr>
        <p:txBody>
          <a:bodyPr wrap="none" rtlCol="0">
            <a:spAutoFit/>
          </a:bodyPr>
          <a:lstStyle/>
          <a:p>
            <a:r>
              <a:rPr lang="en-GB" sz="1200">
                <a:solidFill>
                  <a:srgbClr val="5C5B5A"/>
                </a:solidFill>
              </a:rPr>
              <a:t>(+12pp)</a:t>
            </a:r>
          </a:p>
        </p:txBody>
      </p:sp>
      <p:sp>
        <p:nvSpPr>
          <p:cNvPr id="12" name="TextBox 11">
            <a:extLst>
              <a:ext uri="{FF2B5EF4-FFF2-40B4-BE49-F238E27FC236}">
                <a16:creationId xmlns:a16="http://schemas.microsoft.com/office/drawing/2014/main" id="{6EA81347-2930-1F7F-EF75-2B53C432C406}"/>
              </a:ext>
            </a:extLst>
          </p:cNvPr>
          <p:cNvSpPr txBox="1"/>
          <p:nvPr/>
        </p:nvSpPr>
        <p:spPr>
          <a:xfrm>
            <a:off x="4397304" y="3982688"/>
            <a:ext cx="678391" cy="276999"/>
          </a:xfrm>
          <a:prstGeom prst="rect">
            <a:avLst/>
          </a:prstGeom>
          <a:noFill/>
        </p:spPr>
        <p:txBody>
          <a:bodyPr wrap="none" rtlCol="0">
            <a:spAutoFit/>
          </a:bodyPr>
          <a:lstStyle/>
          <a:p>
            <a:r>
              <a:rPr lang="en-GB" sz="1200">
                <a:solidFill>
                  <a:schemeClr val="bg1"/>
                </a:solidFill>
              </a:rPr>
              <a:t>(-10pp)</a:t>
            </a:r>
          </a:p>
        </p:txBody>
      </p:sp>
      <p:sp>
        <p:nvSpPr>
          <p:cNvPr id="13" name="TextBox 12">
            <a:extLst>
              <a:ext uri="{FF2B5EF4-FFF2-40B4-BE49-F238E27FC236}">
                <a16:creationId xmlns:a16="http://schemas.microsoft.com/office/drawing/2014/main" id="{13FA704A-5937-BF55-3B43-A3779D71EADD}"/>
              </a:ext>
            </a:extLst>
          </p:cNvPr>
          <p:cNvSpPr txBox="1"/>
          <p:nvPr/>
        </p:nvSpPr>
        <p:spPr>
          <a:xfrm>
            <a:off x="4900530" y="4530967"/>
            <a:ext cx="593432" cy="276999"/>
          </a:xfrm>
          <a:prstGeom prst="rect">
            <a:avLst/>
          </a:prstGeom>
          <a:noFill/>
        </p:spPr>
        <p:txBody>
          <a:bodyPr wrap="none" rtlCol="0">
            <a:spAutoFit/>
          </a:bodyPr>
          <a:lstStyle/>
          <a:p>
            <a:r>
              <a:rPr lang="en-GB" sz="1200">
                <a:solidFill>
                  <a:schemeClr val="bg1"/>
                </a:solidFill>
              </a:rPr>
              <a:t>(-7pp)</a:t>
            </a:r>
          </a:p>
        </p:txBody>
      </p:sp>
      <p:sp>
        <p:nvSpPr>
          <p:cNvPr id="14" name="TextBox 13">
            <a:extLst>
              <a:ext uri="{FF2B5EF4-FFF2-40B4-BE49-F238E27FC236}">
                <a16:creationId xmlns:a16="http://schemas.microsoft.com/office/drawing/2014/main" id="{C9BD0676-F840-F136-01A5-B3A1ABDCBC33}"/>
              </a:ext>
            </a:extLst>
          </p:cNvPr>
          <p:cNvSpPr txBox="1"/>
          <p:nvPr/>
        </p:nvSpPr>
        <p:spPr>
          <a:xfrm>
            <a:off x="4812693" y="4826852"/>
            <a:ext cx="726481" cy="276999"/>
          </a:xfrm>
          <a:prstGeom prst="rect">
            <a:avLst/>
          </a:prstGeom>
          <a:noFill/>
        </p:spPr>
        <p:txBody>
          <a:bodyPr wrap="none" rtlCol="0">
            <a:spAutoFit/>
          </a:bodyPr>
          <a:lstStyle/>
          <a:p>
            <a:r>
              <a:rPr lang="en-GB" sz="1200">
                <a:solidFill>
                  <a:srgbClr val="5C5B5A"/>
                </a:solidFill>
              </a:rPr>
              <a:t>(+/-0pp)</a:t>
            </a:r>
          </a:p>
        </p:txBody>
      </p:sp>
      <p:sp>
        <p:nvSpPr>
          <p:cNvPr id="15" name="TextBox 14">
            <a:extLst>
              <a:ext uri="{FF2B5EF4-FFF2-40B4-BE49-F238E27FC236}">
                <a16:creationId xmlns:a16="http://schemas.microsoft.com/office/drawing/2014/main" id="{EB9A5034-C1C8-39FD-772A-307561370324}"/>
              </a:ext>
            </a:extLst>
          </p:cNvPr>
          <p:cNvSpPr txBox="1"/>
          <p:nvPr/>
        </p:nvSpPr>
        <p:spPr>
          <a:xfrm>
            <a:off x="7114591" y="1696774"/>
            <a:ext cx="631904" cy="276999"/>
          </a:xfrm>
          <a:prstGeom prst="rect">
            <a:avLst/>
          </a:prstGeom>
          <a:noFill/>
        </p:spPr>
        <p:txBody>
          <a:bodyPr wrap="none" rtlCol="0">
            <a:spAutoFit/>
          </a:bodyPr>
          <a:lstStyle/>
          <a:p>
            <a:r>
              <a:rPr lang="en-GB" sz="1200">
                <a:solidFill>
                  <a:schemeClr val="bg1"/>
                </a:solidFill>
              </a:rPr>
              <a:t>(+2pp)</a:t>
            </a:r>
          </a:p>
        </p:txBody>
      </p:sp>
      <p:sp>
        <p:nvSpPr>
          <p:cNvPr id="17" name="TextBox 16">
            <a:extLst>
              <a:ext uri="{FF2B5EF4-FFF2-40B4-BE49-F238E27FC236}">
                <a16:creationId xmlns:a16="http://schemas.microsoft.com/office/drawing/2014/main" id="{EA187E6C-ACBA-BBBB-4FC4-537F57A28086}"/>
              </a:ext>
            </a:extLst>
          </p:cNvPr>
          <p:cNvSpPr txBox="1"/>
          <p:nvPr/>
        </p:nvSpPr>
        <p:spPr>
          <a:xfrm>
            <a:off x="7114591" y="2328270"/>
            <a:ext cx="631904" cy="276999"/>
          </a:xfrm>
          <a:prstGeom prst="rect">
            <a:avLst/>
          </a:prstGeom>
          <a:noFill/>
        </p:spPr>
        <p:txBody>
          <a:bodyPr wrap="none" rtlCol="0">
            <a:spAutoFit/>
          </a:bodyPr>
          <a:lstStyle/>
          <a:p>
            <a:r>
              <a:rPr lang="en-GB" sz="1200">
                <a:solidFill>
                  <a:srgbClr val="5C5B5A"/>
                </a:solidFill>
              </a:rPr>
              <a:t>(+4pp)</a:t>
            </a:r>
          </a:p>
        </p:txBody>
      </p:sp>
      <p:sp>
        <p:nvSpPr>
          <p:cNvPr id="18" name="TextBox 17">
            <a:extLst>
              <a:ext uri="{FF2B5EF4-FFF2-40B4-BE49-F238E27FC236}">
                <a16:creationId xmlns:a16="http://schemas.microsoft.com/office/drawing/2014/main" id="{13EA7DB8-7043-5547-E6BA-F8185288D358}"/>
              </a:ext>
            </a:extLst>
          </p:cNvPr>
          <p:cNvSpPr txBox="1"/>
          <p:nvPr/>
        </p:nvSpPr>
        <p:spPr>
          <a:xfrm>
            <a:off x="7071424" y="3496870"/>
            <a:ext cx="726481" cy="276999"/>
          </a:xfrm>
          <a:prstGeom prst="rect">
            <a:avLst/>
          </a:prstGeom>
          <a:noFill/>
        </p:spPr>
        <p:txBody>
          <a:bodyPr wrap="none" rtlCol="0">
            <a:spAutoFit/>
          </a:bodyPr>
          <a:lstStyle/>
          <a:p>
            <a:r>
              <a:rPr lang="en-GB" sz="1200">
                <a:solidFill>
                  <a:schemeClr val="bg1"/>
                </a:solidFill>
              </a:rPr>
              <a:t>(+/-0pp)</a:t>
            </a:r>
          </a:p>
        </p:txBody>
      </p:sp>
      <p:sp>
        <p:nvSpPr>
          <p:cNvPr id="19" name="TextBox 18">
            <a:extLst>
              <a:ext uri="{FF2B5EF4-FFF2-40B4-BE49-F238E27FC236}">
                <a16:creationId xmlns:a16="http://schemas.microsoft.com/office/drawing/2014/main" id="{AEA4AD87-A02A-DA3B-AAE7-996199587158}"/>
              </a:ext>
            </a:extLst>
          </p:cNvPr>
          <p:cNvSpPr txBox="1"/>
          <p:nvPr/>
        </p:nvSpPr>
        <p:spPr>
          <a:xfrm>
            <a:off x="7136978" y="4508296"/>
            <a:ext cx="593432" cy="276999"/>
          </a:xfrm>
          <a:prstGeom prst="rect">
            <a:avLst/>
          </a:prstGeom>
          <a:noFill/>
        </p:spPr>
        <p:txBody>
          <a:bodyPr wrap="none" rtlCol="0">
            <a:spAutoFit/>
          </a:bodyPr>
          <a:lstStyle/>
          <a:p>
            <a:r>
              <a:rPr lang="en-GB" sz="1200">
                <a:solidFill>
                  <a:schemeClr val="bg1"/>
                </a:solidFill>
              </a:rPr>
              <a:t>(-3pp)</a:t>
            </a:r>
          </a:p>
        </p:txBody>
      </p:sp>
      <p:sp>
        <p:nvSpPr>
          <p:cNvPr id="20" name="TextBox 19">
            <a:extLst>
              <a:ext uri="{FF2B5EF4-FFF2-40B4-BE49-F238E27FC236}">
                <a16:creationId xmlns:a16="http://schemas.microsoft.com/office/drawing/2014/main" id="{87C0AC81-8A73-ED25-0D17-C5D7F5F26CA0}"/>
              </a:ext>
            </a:extLst>
          </p:cNvPr>
          <p:cNvSpPr txBox="1"/>
          <p:nvPr/>
        </p:nvSpPr>
        <p:spPr>
          <a:xfrm>
            <a:off x="7535045" y="4688352"/>
            <a:ext cx="593432" cy="276999"/>
          </a:xfrm>
          <a:prstGeom prst="rect">
            <a:avLst/>
          </a:prstGeom>
          <a:noFill/>
        </p:spPr>
        <p:txBody>
          <a:bodyPr wrap="none" rtlCol="0">
            <a:spAutoFit/>
          </a:bodyPr>
          <a:lstStyle/>
          <a:p>
            <a:r>
              <a:rPr lang="en-GB" sz="1200">
                <a:solidFill>
                  <a:srgbClr val="5C5B5A"/>
                </a:solidFill>
              </a:rPr>
              <a:t>(-3pp)</a:t>
            </a:r>
          </a:p>
        </p:txBody>
      </p:sp>
      <p:sp>
        <p:nvSpPr>
          <p:cNvPr id="21" name="TextBox 20">
            <a:extLst>
              <a:ext uri="{FF2B5EF4-FFF2-40B4-BE49-F238E27FC236}">
                <a16:creationId xmlns:a16="http://schemas.microsoft.com/office/drawing/2014/main" id="{AD06ADD2-55E0-26BA-1DE0-AFF10636E8CC}"/>
              </a:ext>
            </a:extLst>
          </p:cNvPr>
          <p:cNvSpPr txBox="1"/>
          <p:nvPr/>
        </p:nvSpPr>
        <p:spPr>
          <a:xfrm>
            <a:off x="9819260" y="1691502"/>
            <a:ext cx="631904" cy="276999"/>
          </a:xfrm>
          <a:prstGeom prst="rect">
            <a:avLst/>
          </a:prstGeom>
          <a:noFill/>
        </p:spPr>
        <p:txBody>
          <a:bodyPr wrap="none" rtlCol="0">
            <a:spAutoFit/>
          </a:bodyPr>
          <a:lstStyle/>
          <a:p>
            <a:r>
              <a:rPr lang="en-GB" sz="1200">
                <a:solidFill>
                  <a:schemeClr val="bg1"/>
                </a:solidFill>
              </a:rPr>
              <a:t>(+4pp)</a:t>
            </a:r>
          </a:p>
        </p:txBody>
      </p:sp>
      <p:sp>
        <p:nvSpPr>
          <p:cNvPr id="23" name="TextBox 22">
            <a:extLst>
              <a:ext uri="{FF2B5EF4-FFF2-40B4-BE49-F238E27FC236}">
                <a16:creationId xmlns:a16="http://schemas.microsoft.com/office/drawing/2014/main" id="{EEA2AD91-5545-1C08-EDCB-ED15922154A6}"/>
              </a:ext>
            </a:extLst>
          </p:cNvPr>
          <p:cNvSpPr txBox="1"/>
          <p:nvPr/>
        </p:nvSpPr>
        <p:spPr>
          <a:xfrm>
            <a:off x="9819260" y="2503687"/>
            <a:ext cx="593432" cy="276999"/>
          </a:xfrm>
          <a:prstGeom prst="rect">
            <a:avLst/>
          </a:prstGeom>
          <a:noFill/>
        </p:spPr>
        <p:txBody>
          <a:bodyPr wrap="none" rtlCol="0">
            <a:spAutoFit/>
          </a:bodyPr>
          <a:lstStyle/>
          <a:p>
            <a:r>
              <a:rPr lang="en-GB" sz="1200">
                <a:solidFill>
                  <a:srgbClr val="5C5B5A"/>
                </a:solidFill>
              </a:rPr>
              <a:t>(-6pp)</a:t>
            </a:r>
          </a:p>
        </p:txBody>
      </p:sp>
      <p:sp>
        <p:nvSpPr>
          <p:cNvPr id="26" name="TextBox 25">
            <a:extLst>
              <a:ext uri="{FF2B5EF4-FFF2-40B4-BE49-F238E27FC236}">
                <a16:creationId xmlns:a16="http://schemas.microsoft.com/office/drawing/2014/main" id="{3872C42E-8BC5-80E0-A4C8-E851D57051A2}"/>
              </a:ext>
            </a:extLst>
          </p:cNvPr>
          <p:cNvSpPr txBox="1"/>
          <p:nvPr/>
        </p:nvSpPr>
        <p:spPr>
          <a:xfrm>
            <a:off x="9813395" y="3869752"/>
            <a:ext cx="631904" cy="276999"/>
          </a:xfrm>
          <a:prstGeom prst="rect">
            <a:avLst/>
          </a:prstGeom>
          <a:noFill/>
        </p:spPr>
        <p:txBody>
          <a:bodyPr wrap="none" rtlCol="0">
            <a:spAutoFit/>
          </a:bodyPr>
          <a:lstStyle/>
          <a:p>
            <a:r>
              <a:rPr lang="en-GB" sz="1200">
                <a:solidFill>
                  <a:schemeClr val="bg1"/>
                </a:solidFill>
              </a:rPr>
              <a:t>(+3pp)</a:t>
            </a:r>
          </a:p>
        </p:txBody>
      </p:sp>
      <p:sp>
        <p:nvSpPr>
          <p:cNvPr id="27" name="TextBox 26">
            <a:extLst>
              <a:ext uri="{FF2B5EF4-FFF2-40B4-BE49-F238E27FC236}">
                <a16:creationId xmlns:a16="http://schemas.microsoft.com/office/drawing/2014/main" id="{9E2ABC45-97A8-5368-272C-DF6A186ACC62}"/>
              </a:ext>
            </a:extLst>
          </p:cNvPr>
          <p:cNvSpPr txBox="1"/>
          <p:nvPr/>
        </p:nvSpPr>
        <p:spPr>
          <a:xfrm>
            <a:off x="10274833" y="4538355"/>
            <a:ext cx="631904" cy="276999"/>
          </a:xfrm>
          <a:prstGeom prst="rect">
            <a:avLst/>
          </a:prstGeom>
          <a:noFill/>
        </p:spPr>
        <p:txBody>
          <a:bodyPr wrap="none" rtlCol="0">
            <a:spAutoFit/>
          </a:bodyPr>
          <a:lstStyle/>
          <a:p>
            <a:r>
              <a:rPr lang="en-GB" sz="1200">
                <a:solidFill>
                  <a:schemeClr val="bg1"/>
                </a:solidFill>
              </a:rPr>
              <a:t>(+1pp)</a:t>
            </a:r>
          </a:p>
        </p:txBody>
      </p:sp>
      <p:sp>
        <p:nvSpPr>
          <p:cNvPr id="28" name="TextBox 27">
            <a:extLst>
              <a:ext uri="{FF2B5EF4-FFF2-40B4-BE49-F238E27FC236}">
                <a16:creationId xmlns:a16="http://schemas.microsoft.com/office/drawing/2014/main" id="{1FDF37BA-1D5B-28FF-1AA8-34E0593444FA}"/>
              </a:ext>
            </a:extLst>
          </p:cNvPr>
          <p:cNvSpPr txBox="1"/>
          <p:nvPr/>
        </p:nvSpPr>
        <p:spPr>
          <a:xfrm>
            <a:off x="10239714" y="4860636"/>
            <a:ext cx="593432" cy="276999"/>
          </a:xfrm>
          <a:prstGeom prst="rect">
            <a:avLst/>
          </a:prstGeom>
          <a:noFill/>
        </p:spPr>
        <p:txBody>
          <a:bodyPr wrap="none" rtlCol="0">
            <a:spAutoFit/>
          </a:bodyPr>
          <a:lstStyle/>
          <a:p>
            <a:r>
              <a:rPr lang="en-GB" sz="1200">
                <a:solidFill>
                  <a:srgbClr val="5C5B5A"/>
                </a:solidFill>
              </a:rPr>
              <a:t>(-2pp)</a:t>
            </a:r>
          </a:p>
        </p:txBody>
      </p:sp>
      <p:sp>
        <p:nvSpPr>
          <p:cNvPr id="29" name="TextBox 28">
            <a:extLst>
              <a:ext uri="{FF2B5EF4-FFF2-40B4-BE49-F238E27FC236}">
                <a16:creationId xmlns:a16="http://schemas.microsoft.com/office/drawing/2014/main" id="{DCFE1483-FD30-3AB1-BA6B-273E300914F1}"/>
              </a:ext>
              <a:ext uri="{C183D7F6-B498-43B3-948B-1728B52AA6E4}">
                <adec:decorative xmlns:adec="http://schemas.microsoft.com/office/drawing/2017/decorative" val="1"/>
              </a:ext>
            </a:extLst>
          </p:cNvPr>
          <p:cNvSpPr txBox="1"/>
          <p:nvPr/>
        </p:nvSpPr>
        <p:spPr>
          <a:xfrm>
            <a:off x="4433278" y="5899529"/>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May (S7)</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Right Brace 15">
            <a:extLst>
              <a:ext uri="{FF2B5EF4-FFF2-40B4-BE49-F238E27FC236}">
                <a16:creationId xmlns:a16="http://schemas.microsoft.com/office/drawing/2014/main" id="{11B06202-D215-1A57-7076-0A5DDB5C4C4E}"/>
              </a:ext>
              <a:ext uri="{C183D7F6-B498-43B3-948B-1728B52AA6E4}">
                <adec:decorative xmlns:adec="http://schemas.microsoft.com/office/drawing/2017/decorative" val="1"/>
              </a:ext>
            </a:extLst>
          </p:cNvPr>
          <p:cNvSpPr/>
          <p:nvPr/>
        </p:nvSpPr>
        <p:spPr>
          <a:xfrm>
            <a:off x="2836831" y="3524579"/>
            <a:ext cx="152301" cy="1445660"/>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138CA27-29A8-D067-FEA0-612E2A499AB3}"/>
              </a:ext>
              <a:ext uri="{C183D7F6-B498-43B3-948B-1728B52AA6E4}">
                <adec:decorative xmlns:adec="http://schemas.microsoft.com/office/drawing/2017/decorative" val="1"/>
              </a:ext>
            </a:extLst>
          </p:cNvPr>
          <p:cNvSpPr txBox="1"/>
          <p:nvPr/>
        </p:nvSpPr>
        <p:spPr>
          <a:xfrm>
            <a:off x="2862161" y="4151965"/>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41</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6" name="Right Brace 55">
            <a:extLst>
              <a:ext uri="{FF2B5EF4-FFF2-40B4-BE49-F238E27FC236}">
                <a16:creationId xmlns:a16="http://schemas.microsoft.com/office/drawing/2014/main" id="{2669AB05-6D33-A6D9-604B-6C151AC8F770}"/>
              </a:ext>
              <a:ext uri="{C183D7F6-B498-43B3-948B-1728B52AA6E4}">
                <adec:decorative xmlns:adec="http://schemas.microsoft.com/office/drawing/2017/decorative" val="1"/>
              </a:ext>
            </a:extLst>
          </p:cNvPr>
          <p:cNvSpPr/>
          <p:nvPr/>
        </p:nvSpPr>
        <p:spPr>
          <a:xfrm>
            <a:off x="5534697" y="3337023"/>
            <a:ext cx="128556" cy="1529756"/>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TextBox 56">
            <a:extLst>
              <a:ext uri="{FF2B5EF4-FFF2-40B4-BE49-F238E27FC236}">
                <a16:creationId xmlns:a16="http://schemas.microsoft.com/office/drawing/2014/main" id="{777AAD71-F3C5-9A02-D7E2-6C39F5D8D627}"/>
              </a:ext>
              <a:ext uri="{C183D7F6-B498-43B3-948B-1728B52AA6E4}">
                <adec:decorative xmlns:adec="http://schemas.microsoft.com/office/drawing/2017/decorative" val="1"/>
              </a:ext>
            </a:extLst>
          </p:cNvPr>
          <p:cNvSpPr txBox="1"/>
          <p:nvPr/>
        </p:nvSpPr>
        <p:spPr>
          <a:xfrm>
            <a:off x="5569620" y="3936160"/>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43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58" name="Right Brace 57">
            <a:extLst>
              <a:ext uri="{FF2B5EF4-FFF2-40B4-BE49-F238E27FC236}">
                <a16:creationId xmlns:a16="http://schemas.microsoft.com/office/drawing/2014/main" id="{EF621E97-F814-062C-6114-F86FF6C525AB}"/>
              </a:ext>
              <a:ext uri="{C183D7F6-B498-43B3-948B-1728B52AA6E4}">
                <adec:decorative xmlns:adec="http://schemas.microsoft.com/office/drawing/2017/decorative" val="1"/>
              </a:ext>
            </a:extLst>
          </p:cNvPr>
          <p:cNvSpPr/>
          <p:nvPr/>
        </p:nvSpPr>
        <p:spPr>
          <a:xfrm>
            <a:off x="8199041" y="2715491"/>
            <a:ext cx="128556" cy="201356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CD2C9197-B199-C358-2867-F8E2D51E049D}"/>
              </a:ext>
              <a:ext uri="{C183D7F6-B498-43B3-948B-1728B52AA6E4}">
                <adec:decorative xmlns:adec="http://schemas.microsoft.com/office/drawing/2017/decorative" val="1"/>
              </a:ext>
            </a:extLst>
          </p:cNvPr>
          <p:cNvSpPr txBox="1"/>
          <p:nvPr/>
        </p:nvSpPr>
        <p:spPr>
          <a:xfrm>
            <a:off x="8215492" y="3631023"/>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56</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60" name="Right Brace 59">
            <a:extLst>
              <a:ext uri="{FF2B5EF4-FFF2-40B4-BE49-F238E27FC236}">
                <a16:creationId xmlns:a16="http://schemas.microsoft.com/office/drawing/2014/main" id="{ACE2ECE0-3769-65D7-07E4-7CD71DD368A1}"/>
              </a:ext>
              <a:ext uri="{C183D7F6-B498-43B3-948B-1728B52AA6E4}">
                <adec:decorative xmlns:adec="http://schemas.microsoft.com/office/drawing/2017/decorative" val="1"/>
              </a:ext>
            </a:extLst>
          </p:cNvPr>
          <p:cNvSpPr/>
          <p:nvPr/>
        </p:nvSpPr>
        <p:spPr>
          <a:xfrm>
            <a:off x="10890760" y="3048006"/>
            <a:ext cx="141363" cy="1892303"/>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C3669393-D7CC-1B8A-1491-475186FE6DA3}"/>
              </a:ext>
              <a:ext uri="{C183D7F6-B498-43B3-948B-1728B52AA6E4}">
                <adec:decorative xmlns:adec="http://schemas.microsoft.com/office/drawing/2017/decorative" val="1"/>
              </a:ext>
            </a:extLst>
          </p:cNvPr>
          <p:cNvSpPr txBox="1"/>
          <p:nvPr/>
        </p:nvSpPr>
        <p:spPr>
          <a:xfrm>
            <a:off x="10906854" y="3874646"/>
            <a:ext cx="661040"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54</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24" name="TextBox 23">
            <a:extLst>
              <a:ext uri="{FF2B5EF4-FFF2-40B4-BE49-F238E27FC236}">
                <a16:creationId xmlns:a16="http://schemas.microsoft.com/office/drawing/2014/main" id="{A8928607-EDD2-7A5B-0125-BE0B4414BCC0}"/>
              </a:ext>
            </a:extLst>
          </p:cNvPr>
          <p:cNvSpPr txBox="1"/>
          <p:nvPr/>
        </p:nvSpPr>
        <p:spPr>
          <a:xfrm>
            <a:off x="3170958" y="6059089"/>
            <a:ext cx="617348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515151"/>
                </a:solidFill>
                <a:effectLst/>
                <a:uLnTx/>
                <a:uFillTx/>
                <a:latin typeface="Arial" panose="020B0604020202020204"/>
                <a:ea typeface="+mn-ea"/>
                <a:cs typeface="+mn-cs"/>
              </a:rPr>
              <a:t>(Results may be being impacted by a large difference between the proportion of respondents answering “don’t know”)</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451 (Being bought on a mortgage); 105 (Rented (Local Authority / Council)); 113 (Rented (Housing Association/Trust)); 218 (Rented (Private))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22275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73128" cy="586800"/>
          </a:xfrm>
        </p:spPr>
        <p:txBody>
          <a:bodyPr anchor="t">
            <a:noAutofit/>
          </a:bodyPr>
          <a:lstStyle/>
          <a:p>
            <a:r>
              <a:rPr lang="en-GB" sz="1800" b="1"/>
              <a:t>Renters in GM are more likely to be </a:t>
            </a:r>
            <a:r>
              <a:rPr lang="en-GB" sz="1800" b="1">
                <a:solidFill>
                  <a:srgbClr val="009690"/>
                </a:solidFill>
              </a:rPr>
              <a:t>behind on their rent </a:t>
            </a:r>
            <a:r>
              <a:rPr lang="en-GB" sz="1800" b="1"/>
              <a:t>(13%) than those with </a:t>
            </a:r>
            <a:r>
              <a:rPr lang="en-GB" sz="1800" b="1">
                <a:solidFill>
                  <a:srgbClr val="009690"/>
                </a:solidFill>
              </a:rPr>
              <a:t>mortgage payments</a:t>
            </a:r>
            <a:r>
              <a:rPr lang="en-GB" sz="1800" b="1"/>
              <a:t> in GM (7%). Whilst more private renters are behind on their rent than had been in May, those renting from local authorities or housing associations are now less likely to be behind on their rent</a:t>
            </a:r>
            <a:endParaRPr lang="en-GB" sz="1800" b="1">
              <a:solidFill>
                <a:srgbClr val="009690"/>
              </a:solidFill>
            </a:endParaRPr>
          </a:p>
        </p:txBody>
      </p:sp>
      <p:sp>
        <p:nvSpPr>
          <p:cNvPr id="5" name="Text Placeholder 4">
            <a:extLst>
              <a:ext uri="{FF2B5EF4-FFF2-40B4-BE49-F238E27FC236}">
                <a16:creationId xmlns:a16="http://schemas.microsoft.com/office/drawing/2014/main" id="{C4A903AC-8375-B186-D01D-A9A9E6D28F9C}"/>
              </a:ext>
            </a:extLst>
          </p:cNvPr>
          <p:cNvSpPr txBox="1">
            <a:spLocks/>
          </p:cNvSpPr>
          <p:nvPr/>
        </p:nvSpPr>
        <p:spPr>
          <a:xfrm>
            <a:off x="2865573" y="1248828"/>
            <a:ext cx="6460855"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Are you behind on rent or mortgage payments? </a:t>
            </a:r>
          </a:p>
        </p:txBody>
      </p:sp>
      <p:graphicFrame>
        <p:nvGraphicFramePr>
          <p:cNvPr id="9" name="Chart Placeholder 10" descr="Stacked column chart showing the proportion of GM residents who are behind on their rent and their mortgage payments. 13% are behind on their rent. 7% are behind on their mortgage payments.">
            <a:extLst>
              <a:ext uri="{FF2B5EF4-FFF2-40B4-BE49-F238E27FC236}">
                <a16:creationId xmlns:a16="http://schemas.microsoft.com/office/drawing/2014/main" id="{6A840FA6-EB08-6634-ACBF-BAF158D30F7C}"/>
              </a:ext>
            </a:extLst>
          </p:cNvPr>
          <p:cNvGraphicFramePr>
            <a:graphicFrameLocks/>
          </p:cNvGraphicFramePr>
          <p:nvPr>
            <p:extLst>
              <p:ext uri="{D42A27DB-BD31-4B8C-83A1-F6EECF244321}">
                <p14:modId xmlns:p14="http://schemas.microsoft.com/office/powerpoint/2010/main" val="3143436067"/>
              </p:ext>
            </p:extLst>
          </p:nvPr>
        </p:nvGraphicFramePr>
        <p:xfrm>
          <a:off x="807039" y="1563779"/>
          <a:ext cx="10307803" cy="1532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descr="Stacked column chart showing the proportion of GM residents who are behind on their rent and their mortgage payments. 7% of mortgage holders are behind on their mortgage payments. 12% of those renting from a local authority or council are behind on their rent. 18% of those renting from a housing association or trust are behind on their rent. 11% of those renting privately are behind on their rent ">
            <a:extLst>
              <a:ext uri="{FF2B5EF4-FFF2-40B4-BE49-F238E27FC236}">
                <a16:creationId xmlns:a16="http://schemas.microsoft.com/office/drawing/2014/main" id="{19A306F9-8A46-7760-C341-80BA56760796}"/>
              </a:ext>
            </a:extLst>
          </p:cNvPr>
          <p:cNvGraphicFramePr>
            <a:graphicFrameLocks/>
          </p:cNvGraphicFramePr>
          <p:nvPr>
            <p:extLst>
              <p:ext uri="{D42A27DB-BD31-4B8C-83A1-F6EECF244321}">
                <p14:modId xmlns:p14="http://schemas.microsoft.com/office/powerpoint/2010/main" val="2848956605"/>
              </p:ext>
            </p:extLst>
          </p:nvPr>
        </p:nvGraphicFramePr>
        <p:xfrm>
          <a:off x="807039" y="3140365"/>
          <a:ext cx="10307803" cy="3076408"/>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80DFC24D-E0E7-55FB-D2A1-A940BFD67156}"/>
              </a:ext>
              <a:ext uri="{C183D7F6-B498-43B3-948B-1728B52AA6E4}">
                <adec:decorative xmlns:adec="http://schemas.microsoft.com/office/drawing/2017/decorative" val="1"/>
              </a:ext>
            </a:extLst>
          </p:cNvPr>
          <p:cNvCxnSpPr/>
          <p:nvPr/>
        </p:nvCxnSpPr>
        <p:spPr>
          <a:xfrm>
            <a:off x="506027" y="3036616"/>
            <a:ext cx="11272116"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FBF77ED-7E0E-188D-FED3-925772D69A88}"/>
              </a:ext>
              <a:ext uri="{C183D7F6-B498-43B3-948B-1728B52AA6E4}">
                <adec:decorative xmlns:adec="http://schemas.microsoft.com/office/drawing/2017/decorative" val="1"/>
              </a:ext>
            </a:extLst>
          </p:cNvPr>
          <p:cNvSpPr txBox="1"/>
          <p:nvPr/>
        </p:nvSpPr>
        <p:spPr>
          <a:xfrm>
            <a:off x="4203431" y="187048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D00EEF32-1035-1C4B-2D3A-59EB7D43A75E}"/>
              </a:ext>
              <a:ext uri="{C183D7F6-B498-43B3-948B-1728B52AA6E4}">
                <adec:decorative xmlns:adec="http://schemas.microsoft.com/office/drawing/2017/decorative" val="1"/>
              </a:ext>
            </a:extLst>
          </p:cNvPr>
          <p:cNvSpPr txBox="1"/>
          <p:nvPr/>
        </p:nvSpPr>
        <p:spPr>
          <a:xfrm>
            <a:off x="7834206" y="179379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24" name="TextBox 23">
            <a:extLst>
              <a:ext uri="{FF2B5EF4-FFF2-40B4-BE49-F238E27FC236}">
                <a16:creationId xmlns:a16="http://schemas.microsoft.com/office/drawing/2014/main" id="{FF5C163A-9B99-C350-DCD0-F955851B397F}"/>
              </a:ext>
              <a:ext uri="{C183D7F6-B498-43B3-948B-1728B52AA6E4}">
                <adec:decorative xmlns:adec="http://schemas.microsoft.com/office/drawing/2017/decorative" val="1"/>
              </a:ext>
            </a:extLst>
          </p:cNvPr>
          <p:cNvSpPr txBox="1"/>
          <p:nvPr/>
        </p:nvSpPr>
        <p:spPr>
          <a:xfrm>
            <a:off x="10705217" y="190546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26" name="TextBox 25">
            <a:extLst>
              <a:ext uri="{FF2B5EF4-FFF2-40B4-BE49-F238E27FC236}">
                <a16:creationId xmlns:a16="http://schemas.microsoft.com/office/drawing/2014/main" id="{90B3A3FC-56CD-2F42-883D-9035605D5655}"/>
              </a:ext>
              <a:ext uri="{C183D7F6-B498-43B3-948B-1728B52AA6E4}">
                <adec:decorative xmlns:adec="http://schemas.microsoft.com/office/drawing/2017/decorative" val="1"/>
              </a:ext>
            </a:extLst>
          </p:cNvPr>
          <p:cNvSpPr txBox="1"/>
          <p:nvPr/>
        </p:nvSpPr>
        <p:spPr>
          <a:xfrm>
            <a:off x="3607523" y="254760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7715FD92-35C8-7C3E-6B10-FEC88D773904}"/>
              </a:ext>
              <a:ext uri="{C183D7F6-B498-43B3-948B-1728B52AA6E4}">
                <adec:decorative xmlns:adec="http://schemas.microsoft.com/office/drawing/2017/decorative" val="1"/>
              </a:ext>
            </a:extLst>
          </p:cNvPr>
          <p:cNvSpPr txBox="1"/>
          <p:nvPr/>
        </p:nvSpPr>
        <p:spPr>
          <a:xfrm>
            <a:off x="7087543" y="25623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8" name="TextBox 27">
            <a:extLst>
              <a:ext uri="{FF2B5EF4-FFF2-40B4-BE49-F238E27FC236}">
                <a16:creationId xmlns:a16="http://schemas.microsoft.com/office/drawing/2014/main" id="{7393E278-94DC-EEB0-F9B6-0306BEB03688}"/>
              </a:ext>
              <a:ext uri="{C183D7F6-B498-43B3-948B-1728B52AA6E4}">
                <adec:decorative xmlns:adec="http://schemas.microsoft.com/office/drawing/2017/decorative" val="1"/>
              </a:ext>
            </a:extLst>
          </p:cNvPr>
          <p:cNvSpPr txBox="1"/>
          <p:nvPr/>
        </p:nvSpPr>
        <p:spPr>
          <a:xfrm>
            <a:off x="10521508" y="25576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2" name="TextBox 1">
            <a:extLst>
              <a:ext uri="{FF2B5EF4-FFF2-40B4-BE49-F238E27FC236}">
                <a16:creationId xmlns:a16="http://schemas.microsoft.com/office/drawing/2014/main" id="{55E1E359-307C-3638-4764-B2A1FDBD23BA}"/>
              </a:ext>
              <a:ext uri="{C183D7F6-B498-43B3-948B-1728B52AA6E4}">
                <adec:decorative xmlns:adec="http://schemas.microsoft.com/office/drawing/2017/decorative" val="1"/>
              </a:ext>
            </a:extLst>
          </p:cNvPr>
          <p:cNvSpPr txBox="1"/>
          <p:nvPr/>
        </p:nvSpPr>
        <p:spPr>
          <a:xfrm>
            <a:off x="5119078" y="6085960"/>
            <a:ext cx="3325445" cy="1692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a:rPr>
              <a:t>Figures in brackets show change since May (S7)</a:t>
            </a:r>
            <a:endParaRPr kumimoji="0" lang="en-GB" sz="1100" i="0" u="none" strike="noStrike" kern="1200" cap="none" spc="0" normalizeH="0" baseline="0" noProof="0">
              <a:ln>
                <a:noFill/>
              </a:ln>
              <a:solidFill>
                <a:srgbClr val="5C5B5A"/>
              </a:solidFill>
              <a:effectLst/>
              <a:uLnTx/>
              <a:uFillTx/>
              <a:latin typeface="Arial"/>
              <a:ea typeface="+mn-ea"/>
              <a:cs typeface="+mn-cs"/>
            </a:endParaRPr>
          </a:p>
        </p:txBody>
      </p:sp>
      <p:sp>
        <p:nvSpPr>
          <p:cNvPr id="16" name="TextBox 15">
            <a:extLst>
              <a:ext uri="{FF2B5EF4-FFF2-40B4-BE49-F238E27FC236}">
                <a16:creationId xmlns:a16="http://schemas.microsoft.com/office/drawing/2014/main" id="{5B2ADBB6-CFD4-5379-4A1F-EA543A75299E}"/>
              </a:ext>
              <a:ext uri="{C183D7F6-B498-43B3-948B-1728B52AA6E4}">
                <adec:decorative xmlns:adec="http://schemas.microsoft.com/office/drawing/2017/decorative" val="1"/>
              </a:ext>
            </a:extLst>
          </p:cNvPr>
          <p:cNvSpPr txBox="1"/>
          <p:nvPr/>
        </p:nvSpPr>
        <p:spPr>
          <a:xfrm>
            <a:off x="3732215" y="353127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18" name="TextBox 17">
            <a:extLst>
              <a:ext uri="{FF2B5EF4-FFF2-40B4-BE49-F238E27FC236}">
                <a16:creationId xmlns:a16="http://schemas.microsoft.com/office/drawing/2014/main" id="{39A332C7-527E-51FA-B419-7D54788B0954}"/>
              </a:ext>
              <a:ext uri="{C183D7F6-B498-43B3-948B-1728B52AA6E4}">
                <adec:decorative xmlns:adec="http://schemas.microsoft.com/office/drawing/2017/decorative" val="1"/>
              </a:ext>
            </a:extLst>
          </p:cNvPr>
          <p:cNvSpPr txBox="1"/>
          <p:nvPr/>
        </p:nvSpPr>
        <p:spPr>
          <a:xfrm>
            <a:off x="7212235" y="35460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F81A99F7-33A2-DE99-F06A-062A9381607D}"/>
              </a:ext>
              <a:ext uri="{C183D7F6-B498-43B3-948B-1728B52AA6E4}">
                <adec:decorative xmlns:adec="http://schemas.microsoft.com/office/drawing/2017/decorative" val="1"/>
              </a:ext>
            </a:extLst>
          </p:cNvPr>
          <p:cNvSpPr txBox="1"/>
          <p:nvPr/>
        </p:nvSpPr>
        <p:spPr>
          <a:xfrm>
            <a:off x="10553839" y="354128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21" name="TextBox 20">
            <a:extLst>
              <a:ext uri="{FF2B5EF4-FFF2-40B4-BE49-F238E27FC236}">
                <a16:creationId xmlns:a16="http://schemas.microsoft.com/office/drawing/2014/main" id="{270D251A-53A5-52A0-28C9-E07A00B21057}"/>
              </a:ext>
              <a:ext uri="{C183D7F6-B498-43B3-948B-1728B52AA6E4}">
                <adec:decorative xmlns:adec="http://schemas.microsoft.com/office/drawing/2017/decorative" val="1"/>
              </a:ext>
            </a:extLst>
          </p:cNvPr>
          <p:cNvSpPr txBox="1"/>
          <p:nvPr/>
        </p:nvSpPr>
        <p:spPr>
          <a:xfrm>
            <a:off x="4018539" y="416858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(-8pp)</a:t>
            </a:r>
          </a:p>
        </p:txBody>
      </p:sp>
      <p:sp>
        <p:nvSpPr>
          <p:cNvPr id="29" name="TextBox 28">
            <a:extLst>
              <a:ext uri="{FF2B5EF4-FFF2-40B4-BE49-F238E27FC236}">
                <a16:creationId xmlns:a16="http://schemas.microsoft.com/office/drawing/2014/main" id="{37590C3A-3B3A-8901-607A-8EB9B6FA3E09}"/>
              </a:ext>
              <a:ext uri="{C183D7F6-B498-43B3-948B-1728B52AA6E4}">
                <adec:decorative xmlns:adec="http://schemas.microsoft.com/office/drawing/2017/decorative" val="1"/>
              </a:ext>
            </a:extLst>
          </p:cNvPr>
          <p:cNvSpPr txBox="1"/>
          <p:nvPr/>
        </p:nvSpPr>
        <p:spPr>
          <a:xfrm>
            <a:off x="7581687" y="4183355"/>
            <a:ext cx="67358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(+10pp)</a:t>
            </a:r>
          </a:p>
        </p:txBody>
      </p:sp>
      <p:sp>
        <p:nvSpPr>
          <p:cNvPr id="30" name="TextBox 29">
            <a:extLst>
              <a:ext uri="{FF2B5EF4-FFF2-40B4-BE49-F238E27FC236}">
                <a16:creationId xmlns:a16="http://schemas.microsoft.com/office/drawing/2014/main" id="{2414B2BB-084F-DF08-608D-35EC8075D168}"/>
              </a:ext>
              <a:ext uri="{C183D7F6-B498-43B3-948B-1728B52AA6E4}">
                <adec:decorative xmlns:adec="http://schemas.microsoft.com/office/drawing/2017/decorative" val="1"/>
              </a:ext>
            </a:extLst>
          </p:cNvPr>
          <p:cNvSpPr txBox="1"/>
          <p:nvPr/>
        </p:nvSpPr>
        <p:spPr>
          <a:xfrm>
            <a:off x="10498418" y="417859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31" name="TextBox 30">
            <a:extLst>
              <a:ext uri="{FF2B5EF4-FFF2-40B4-BE49-F238E27FC236}">
                <a16:creationId xmlns:a16="http://schemas.microsoft.com/office/drawing/2014/main" id="{EF274E85-C5BB-5FF9-1A32-BF7F4D0C0022}"/>
              </a:ext>
              <a:ext uri="{C183D7F6-B498-43B3-948B-1728B52AA6E4}">
                <adec:decorative xmlns:adec="http://schemas.microsoft.com/office/drawing/2017/decorative" val="1"/>
              </a:ext>
            </a:extLst>
          </p:cNvPr>
          <p:cNvSpPr txBox="1"/>
          <p:nvPr/>
        </p:nvSpPr>
        <p:spPr>
          <a:xfrm>
            <a:off x="4226358" y="481974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32" name="TextBox 31">
            <a:extLst>
              <a:ext uri="{FF2B5EF4-FFF2-40B4-BE49-F238E27FC236}">
                <a16:creationId xmlns:a16="http://schemas.microsoft.com/office/drawing/2014/main" id="{1E2CF5A6-72CC-E1F1-E0C5-25659C295EBF}"/>
              </a:ext>
              <a:ext uri="{C183D7F6-B498-43B3-948B-1728B52AA6E4}">
                <adec:decorative xmlns:adec="http://schemas.microsoft.com/office/drawing/2017/decorative" val="1"/>
              </a:ext>
            </a:extLst>
          </p:cNvPr>
          <p:cNvSpPr txBox="1"/>
          <p:nvPr/>
        </p:nvSpPr>
        <p:spPr>
          <a:xfrm>
            <a:off x="7549362" y="483451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(+9pp)</a:t>
            </a:r>
          </a:p>
        </p:txBody>
      </p:sp>
      <p:sp>
        <p:nvSpPr>
          <p:cNvPr id="33" name="TextBox 32">
            <a:extLst>
              <a:ext uri="{FF2B5EF4-FFF2-40B4-BE49-F238E27FC236}">
                <a16:creationId xmlns:a16="http://schemas.microsoft.com/office/drawing/2014/main" id="{EE042D77-6151-9053-E80C-BDA4972EACB8}"/>
              </a:ext>
              <a:ext uri="{C183D7F6-B498-43B3-948B-1728B52AA6E4}">
                <adec:decorative xmlns:adec="http://schemas.microsoft.com/office/drawing/2017/decorative" val="1"/>
              </a:ext>
            </a:extLst>
          </p:cNvPr>
          <p:cNvSpPr txBox="1"/>
          <p:nvPr/>
        </p:nvSpPr>
        <p:spPr>
          <a:xfrm>
            <a:off x="10466093" y="482976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34" name="TextBox 33">
            <a:extLst>
              <a:ext uri="{FF2B5EF4-FFF2-40B4-BE49-F238E27FC236}">
                <a16:creationId xmlns:a16="http://schemas.microsoft.com/office/drawing/2014/main" id="{6498D980-FC5C-A7FF-DFD0-59301B310149}"/>
              </a:ext>
              <a:ext uri="{C183D7F6-B498-43B3-948B-1728B52AA6E4}">
                <adec:decorative xmlns:adec="http://schemas.microsoft.com/office/drawing/2017/decorative" val="1"/>
              </a:ext>
            </a:extLst>
          </p:cNvPr>
          <p:cNvSpPr txBox="1"/>
          <p:nvPr/>
        </p:nvSpPr>
        <p:spPr>
          <a:xfrm>
            <a:off x="3732215" y="548568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(+5pp)</a:t>
            </a:r>
          </a:p>
        </p:txBody>
      </p:sp>
      <p:sp>
        <p:nvSpPr>
          <p:cNvPr id="35" name="TextBox 34">
            <a:extLst>
              <a:ext uri="{FF2B5EF4-FFF2-40B4-BE49-F238E27FC236}">
                <a16:creationId xmlns:a16="http://schemas.microsoft.com/office/drawing/2014/main" id="{51DAABE2-B36A-1882-23CE-1E7F5F54CDAA}"/>
              </a:ext>
              <a:ext uri="{C183D7F6-B498-43B3-948B-1728B52AA6E4}">
                <adec:decorative xmlns:adec="http://schemas.microsoft.com/office/drawing/2017/decorative" val="1"/>
              </a:ext>
            </a:extLst>
          </p:cNvPr>
          <p:cNvSpPr txBox="1"/>
          <p:nvPr/>
        </p:nvSpPr>
        <p:spPr>
          <a:xfrm>
            <a:off x="7212235" y="550045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(-6pp)</a:t>
            </a:r>
          </a:p>
        </p:txBody>
      </p:sp>
      <p:sp>
        <p:nvSpPr>
          <p:cNvPr id="36" name="TextBox 35">
            <a:extLst>
              <a:ext uri="{FF2B5EF4-FFF2-40B4-BE49-F238E27FC236}">
                <a16:creationId xmlns:a16="http://schemas.microsoft.com/office/drawing/2014/main" id="{B80F7BF0-5881-EC7E-86F9-859D9A63FAB0}"/>
              </a:ext>
              <a:ext uri="{C183D7F6-B498-43B3-948B-1728B52AA6E4}">
                <adec:decorative xmlns:adec="http://schemas.microsoft.com/office/drawing/2017/decorative" val="1"/>
              </a:ext>
            </a:extLst>
          </p:cNvPr>
          <p:cNvSpPr txBox="1"/>
          <p:nvPr/>
        </p:nvSpPr>
        <p:spPr>
          <a:xfrm>
            <a:off x="10553839" y="549569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(+/-0pp)</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4" y="6327692"/>
            <a:ext cx="102305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CL6A. Are you behind on your rent or mortgage payments?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456 (Mortgage holders); 436 (Renters); 467 (Being bought on a mortgage); 121 (Rented (Local Authority / Council)); 129 (Rented (Housing Association/Trust)); 129 (Rented (Private))</a:t>
            </a:r>
          </a:p>
          <a:p>
            <a:pPr>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3995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0547928" cy="449953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Between February 2022 and June 2023, BMG Research has undertaken eight surveys, each comprising circa 1,500 residents from across Greater Manchester. For questions that have remained in the</a:t>
            </a:r>
            <a:r>
              <a:rPr lang="en-GB" sz="1400">
                <a:latin typeface="Arial" panose="020B0604020202020204"/>
              </a:rPr>
              <a:t> survey throughout, the total base is around 11,000.</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Each intended sample has included around:</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a:latin typeface="Arial" panose="020B0604020202020204"/>
              </a:rPr>
              <a:t>750 online panel respondents </a:t>
            </a:r>
          </a:p>
          <a:p>
            <a:pPr lvl="1">
              <a:lnSpc>
                <a:spcPct val="100000"/>
              </a:lnSpc>
              <a:spcBef>
                <a:spcPts val="0"/>
              </a:spcBef>
              <a:spcAft>
                <a:spcPts val="600"/>
              </a:spcAft>
              <a:defRPr/>
            </a:pPr>
            <a:r>
              <a:rPr lang="en-GB" sz="1400">
                <a:latin typeface="Arial" panose="020B0604020202020204"/>
              </a:rPr>
              <a:t>250 telephone respondents, and </a:t>
            </a:r>
          </a:p>
          <a:p>
            <a:pPr lvl="1">
              <a:lnSpc>
                <a:spcPct val="100000"/>
              </a:lnSpc>
              <a:spcBef>
                <a:spcPts val="0"/>
              </a:spcBef>
              <a:spcAft>
                <a:spcPts val="600"/>
              </a:spcAft>
              <a:defRPr/>
            </a:pPr>
            <a:r>
              <a:rPr lang="en-GB" sz="1400">
                <a:latin typeface="Arial" panose="020B0604020202020204"/>
              </a:rPr>
              <a:t>500 online ‘river sampled’ respondents (those who responded to adverts, offers and invitations to take part in the surveys). </a:t>
            </a:r>
            <a:endParaRPr lang="en-GB" sz="1400">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mix of using majority online sampling with a smaller telephone element was selected so that a representative and robust sample of Greater Manchester residents could be sourced within available time and budget.</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telephone element was included so that those without internet access could take part in the survey. This was particularly important for the questions on digital inclusion. However, readers should be aware that insights based on the telephone-only data are less robust because of the smaller base size; we have sought to overcome this by merging findings from multiple consecutive surveys.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Each survey is designed to take 15 minutes on average for respondents to complete; however, due to the emotive nature of the topics covered, interviews by telephone tend to take longer than this.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Quotas are set to ensure the sample broadly reflects the profile of Greater Manchester’s population by gender, age, ethnicity and disability, with further consideration for wider protected and key characteristics. </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Weights have been applied to the data gathered to ensure the sample matches the population profile by age, gender and locality, and to ensure consistency between individual surveys. </a:t>
            </a: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4486281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E491CD1-2D5B-3B54-5E3C-C577790C95A7}"/>
              </a:ext>
            </a:extLst>
          </p:cNvPr>
          <p:cNvSpPr>
            <a:spLocks noGrp="1"/>
          </p:cNvSpPr>
          <p:nvPr>
            <p:ph type="title"/>
          </p:nvPr>
        </p:nvSpPr>
        <p:spPr>
          <a:xfrm>
            <a:off x="586798" y="224248"/>
            <a:ext cx="11122601" cy="792832"/>
          </a:xfrm>
        </p:spPr>
        <p:txBody>
          <a:bodyPr>
            <a:noAutofit/>
          </a:bodyPr>
          <a:lstStyle/>
          <a:p>
            <a:r>
              <a:rPr lang="en-GB" sz="1800" b="1"/>
              <a:t>1 in 3 (37%) parents say they are </a:t>
            </a:r>
            <a:r>
              <a:rPr lang="en-GB" sz="1800" b="1">
                <a:solidFill>
                  <a:srgbClr val="009690"/>
                </a:solidFill>
              </a:rPr>
              <a:t>worried about feeding their families over the summer holidays</a:t>
            </a:r>
            <a:r>
              <a:rPr lang="en-GB" sz="1800" b="1"/>
              <a:t>. This rises to over half (52%) of parents of children in early years. Parents of children in primary school are more likely to be very worried than total (19% cf. 12%)</a:t>
            </a:r>
          </a:p>
        </p:txBody>
      </p:sp>
      <p:sp>
        <p:nvSpPr>
          <p:cNvPr id="6" name="TextBox 5">
            <a:extLst>
              <a:ext uri="{FF2B5EF4-FFF2-40B4-BE49-F238E27FC236}">
                <a16:creationId xmlns:a16="http://schemas.microsoft.com/office/drawing/2014/main" id="{43C32217-6BFF-F673-D2B3-1EB617041683}"/>
              </a:ext>
              <a:ext uri="{C183D7F6-B498-43B3-948B-1728B52AA6E4}">
                <adec:decorative xmlns:adec="http://schemas.microsoft.com/office/drawing/2017/decorative" val="0"/>
              </a:ext>
            </a:extLst>
          </p:cNvPr>
          <p:cNvSpPr txBox="1"/>
          <p:nvPr/>
        </p:nvSpPr>
        <p:spPr>
          <a:xfrm>
            <a:off x="1387904" y="1130477"/>
            <a:ext cx="941619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Are you worried about feeding your family over the summer holidays?</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17" name="Chart 16" descr="Stacked bar chart showing the extent to which parents are worried about feeding their families over the summer holidays. 37% of parents are worried, 47% of single parent households are worried, 47% of parents of children under 5 are worried and 62% of parents earning below the living wage are worried.">
            <a:extLst>
              <a:ext uri="{FF2B5EF4-FFF2-40B4-BE49-F238E27FC236}">
                <a16:creationId xmlns:a16="http://schemas.microsoft.com/office/drawing/2014/main" id="{C0F1EE16-1985-E5FA-BE15-F0E3D6282853}"/>
              </a:ext>
            </a:extLst>
          </p:cNvPr>
          <p:cNvGraphicFramePr/>
          <p:nvPr>
            <p:extLst>
              <p:ext uri="{D42A27DB-BD31-4B8C-83A1-F6EECF244321}">
                <p14:modId xmlns:p14="http://schemas.microsoft.com/office/powerpoint/2010/main" val="289313470"/>
              </p:ext>
            </p:extLst>
          </p:nvPr>
        </p:nvGraphicFramePr>
        <p:xfrm>
          <a:off x="503337" y="1571624"/>
          <a:ext cx="11247335" cy="48444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7B3951A7-386F-835D-D45C-BDF90CFEBADE}"/>
              </a:ext>
              <a:ext uri="{C183D7F6-B498-43B3-948B-1728B52AA6E4}">
                <adec:decorative xmlns:adec="http://schemas.microsoft.com/office/drawing/2017/decorative" val="1"/>
              </a:ext>
            </a:extLst>
          </p:cNvPr>
          <p:cNvGrpSpPr/>
          <p:nvPr/>
        </p:nvGrpSpPr>
        <p:grpSpPr>
          <a:xfrm>
            <a:off x="575408" y="6055724"/>
            <a:ext cx="3335502" cy="276999"/>
            <a:chOff x="575408" y="5999738"/>
            <a:chExt cx="3335502" cy="276999"/>
          </a:xfrm>
        </p:grpSpPr>
        <p:sp>
          <p:nvSpPr>
            <p:cNvPr id="13" name="Arrow: Down 12">
              <a:extLst>
                <a:ext uri="{FF2B5EF4-FFF2-40B4-BE49-F238E27FC236}">
                  <a16:creationId xmlns:a16="http://schemas.microsoft.com/office/drawing/2014/main" id="{9D07F4C6-DDFC-2F1D-3D20-96C25BDF6245}"/>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CFD04BF1-BFD3-BA61-0C4D-0F293186D24D}"/>
                </a:ext>
              </a:extLst>
            </p:cNvPr>
            <p:cNvGrpSpPr/>
            <p:nvPr/>
          </p:nvGrpSpPr>
          <p:grpSpPr>
            <a:xfrm>
              <a:off x="575408" y="5999738"/>
              <a:ext cx="3335502" cy="276999"/>
              <a:chOff x="520117" y="5798698"/>
              <a:chExt cx="3335502" cy="276999"/>
            </a:xfrm>
          </p:grpSpPr>
          <p:sp>
            <p:nvSpPr>
              <p:cNvPr id="18" name="Arrow: Down 17">
                <a:extLst>
                  <a:ext uri="{FF2B5EF4-FFF2-40B4-BE49-F238E27FC236}">
                    <a16:creationId xmlns:a16="http://schemas.microsoft.com/office/drawing/2014/main" id="{95783ECB-AB84-8971-DC1E-3291D2649695}"/>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9" name="TextBox 18">
                <a:extLst>
                  <a:ext uri="{FF2B5EF4-FFF2-40B4-BE49-F238E27FC236}">
                    <a16:creationId xmlns:a16="http://schemas.microsoft.com/office/drawing/2014/main" id="{F3860BE4-4748-6945-D86A-80DCD5C711C3}"/>
                  </a:ext>
                </a:extLst>
              </p:cNvPr>
              <p:cNvSpPr txBox="1"/>
              <p:nvPr/>
            </p:nvSpPr>
            <p:spPr>
              <a:xfrm>
                <a:off x="884934" y="5798698"/>
                <a:ext cx="29706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all parents</a:t>
                </a:r>
              </a:p>
            </p:txBody>
          </p:sp>
        </p:grpSp>
      </p:grpSp>
      <p:sp>
        <p:nvSpPr>
          <p:cNvPr id="30" name="TextBox 29">
            <a:extLst>
              <a:ext uri="{FF2B5EF4-FFF2-40B4-BE49-F238E27FC236}">
                <a16:creationId xmlns:a16="http://schemas.microsoft.com/office/drawing/2014/main" id="{A59E8581-6BAE-4FA2-B0BB-361597485952}"/>
              </a:ext>
              <a:ext uri="{C183D7F6-B498-43B3-948B-1728B52AA6E4}">
                <adec:decorative xmlns:adec="http://schemas.microsoft.com/office/drawing/2017/decorative" val="1"/>
              </a:ext>
            </a:extLst>
          </p:cNvPr>
          <p:cNvSpPr txBox="1"/>
          <p:nvPr/>
        </p:nvSpPr>
        <p:spPr>
          <a:xfrm>
            <a:off x="328754" y="2059926"/>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37</a:t>
            </a:r>
            <a:r>
              <a:rPr kumimoji="0" lang="en-GB" sz="1400" b="1" i="0" u="none" strike="noStrike" kern="1200" cap="none" spc="0" normalizeH="0" baseline="0" noProof="0">
                <a:ln>
                  <a:noFill/>
                </a:ln>
                <a:solidFill>
                  <a:srgbClr val="5C5B5A"/>
                </a:solidFill>
                <a:effectLst/>
                <a:uLnTx/>
                <a:uFillTx/>
                <a:latin typeface="Arial"/>
                <a:ea typeface="+mn-ea"/>
                <a:cs typeface="+mn-cs"/>
              </a:rPr>
              <a:t>% worried</a:t>
            </a:r>
          </a:p>
        </p:txBody>
      </p:sp>
      <p:sp>
        <p:nvSpPr>
          <p:cNvPr id="31" name="Right Brace 30">
            <a:extLst>
              <a:ext uri="{FF2B5EF4-FFF2-40B4-BE49-F238E27FC236}">
                <a16:creationId xmlns:a16="http://schemas.microsoft.com/office/drawing/2014/main" id="{F91FE717-0A71-4CC6-8207-08A0E1455A59}"/>
              </a:ext>
              <a:ext uri="{C183D7F6-B498-43B3-948B-1728B52AA6E4}">
                <adec:decorative xmlns:adec="http://schemas.microsoft.com/office/drawing/2017/decorative" val="1"/>
              </a:ext>
            </a:extLst>
          </p:cNvPr>
          <p:cNvSpPr/>
          <p:nvPr/>
        </p:nvSpPr>
        <p:spPr>
          <a:xfrm rot="10800000">
            <a:off x="1163573" y="1603236"/>
            <a:ext cx="145372" cy="133588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9C33E2AF-5888-BC96-DEDB-CBED9045E996}"/>
              </a:ext>
              <a:ext uri="{C183D7F6-B498-43B3-948B-1728B52AA6E4}">
                <adec:decorative xmlns:adec="http://schemas.microsoft.com/office/drawing/2017/decorative" val="1"/>
              </a:ext>
            </a:extLst>
          </p:cNvPr>
          <p:cNvSpPr txBox="1"/>
          <p:nvPr/>
        </p:nvSpPr>
        <p:spPr>
          <a:xfrm>
            <a:off x="3078821" y="2225035"/>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52% worried</a:t>
            </a:r>
          </a:p>
        </p:txBody>
      </p:sp>
      <p:sp>
        <p:nvSpPr>
          <p:cNvPr id="7" name="Right Brace 6">
            <a:extLst>
              <a:ext uri="{FF2B5EF4-FFF2-40B4-BE49-F238E27FC236}">
                <a16:creationId xmlns:a16="http://schemas.microsoft.com/office/drawing/2014/main" id="{76ECFF33-BBD3-31CC-4247-793AB7FA7F0C}"/>
              </a:ext>
              <a:ext uri="{C183D7F6-B498-43B3-948B-1728B52AA6E4}">
                <adec:decorative xmlns:adec="http://schemas.microsoft.com/office/drawing/2017/decorative" val="1"/>
              </a:ext>
            </a:extLst>
          </p:cNvPr>
          <p:cNvSpPr/>
          <p:nvPr/>
        </p:nvSpPr>
        <p:spPr>
          <a:xfrm rot="10800000">
            <a:off x="3860457" y="1596875"/>
            <a:ext cx="145373" cy="191143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E380D0B7-410E-E1E7-EA88-2B23568669A4}"/>
              </a:ext>
              <a:ext uri="{C183D7F6-B498-43B3-948B-1728B52AA6E4}">
                <adec:decorative xmlns:adec="http://schemas.microsoft.com/office/drawing/2017/decorative" val="1"/>
              </a:ext>
            </a:extLst>
          </p:cNvPr>
          <p:cNvSpPr txBox="1"/>
          <p:nvPr/>
        </p:nvSpPr>
        <p:spPr>
          <a:xfrm>
            <a:off x="8594953" y="2156487"/>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40% worried</a:t>
            </a:r>
          </a:p>
        </p:txBody>
      </p:sp>
      <p:sp>
        <p:nvSpPr>
          <p:cNvPr id="9" name="Right Brace 8">
            <a:extLst>
              <a:ext uri="{FF2B5EF4-FFF2-40B4-BE49-F238E27FC236}">
                <a16:creationId xmlns:a16="http://schemas.microsoft.com/office/drawing/2014/main" id="{A9FE843D-DC2C-118E-3117-BD01A07FBCEC}"/>
              </a:ext>
              <a:ext uri="{C183D7F6-B498-43B3-948B-1728B52AA6E4}">
                <adec:decorative xmlns:adec="http://schemas.microsoft.com/office/drawing/2017/decorative" val="1"/>
              </a:ext>
            </a:extLst>
          </p:cNvPr>
          <p:cNvSpPr/>
          <p:nvPr/>
        </p:nvSpPr>
        <p:spPr>
          <a:xfrm rot="10800000">
            <a:off x="9303903" y="1603236"/>
            <a:ext cx="145372" cy="1447874"/>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998FFE92-21A8-9D6A-0EEE-E4CB558A0F06}"/>
              </a:ext>
              <a:ext uri="{C183D7F6-B498-43B3-948B-1728B52AA6E4}">
                <adec:decorative xmlns:adec="http://schemas.microsoft.com/office/drawing/2017/decorative" val="1"/>
              </a:ext>
            </a:extLst>
          </p:cNvPr>
          <p:cNvSpPr txBox="1"/>
          <p:nvPr/>
        </p:nvSpPr>
        <p:spPr>
          <a:xfrm>
            <a:off x="5806261" y="2050491"/>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39% worried</a:t>
            </a:r>
          </a:p>
        </p:txBody>
      </p:sp>
      <p:sp>
        <p:nvSpPr>
          <p:cNvPr id="11" name="Right Brace 10">
            <a:extLst>
              <a:ext uri="{FF2B5EF4-FFF2-40B4-BE49-F238E27FC236}">
                <a16:creationId xmlns:a16="http://schemas.microsoft.com/office/drawing/2014/main" id="{0A28D4BA-6244-52D3-8B8C-63CED1FEBC30}"/>
              </a:ext>
              <a:ext uri="{C183D7F6-B498-43B3-948B-1728B52AA6E4}">
                <adec:decorative xmlns:adec="http://schemas.microsoft.com/office/drawing/2017/decorative" val="1"/>
              </a:ext>
            </a:extLst>
          </p:cNvPr>
          <p:cNvSpPr/>
          <p:nvPr/>
        </p:nvSpPr>
        <p:spPr>
          <a:xfrm rot="10800000">
            <a:off x="6587898" y="1608946"/>
            <a:ext cx="145372" cy="1330172"/>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0" name="Arrow: Down 19">
            <a:extLst>
              <a:ext uri="{FF2B5EF4-FFF2-40B4-BE49-F238E27FC236}">
                <a16:creationId xmlns:a16="http://schemas.microsoft.com/office/drawing/2014/main" id="{E37B524F-5D09-AED6-3D1B-CAD1C7024227}"/>
              </a:ext>
              <a:ext uri="{C183D7F6-B498-43B3-948B-1728B52AA6E4}">
                <adec:decorative xmlns:adec="http://schemas.microsoft.com/office/drawing/2017/decorative" val="1"/>
              </a:ext>
            </a:extLst>
          </p:cNvPr>
          <p:cNvSpPr/>
          <p:nvPr/>
        </p:nvSpPr>
        <p:spPr>
          <a:xfrm rot="10800000">
            <a:off x="3090932" y="2225035"/>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EF05691C-3CF2-AB6E-60A3-97924BF51413}"/>
              </a:ext>
              <a:ext uri="{C183D7F6-B498-43B3-948B-1728B52AA6E4}">
                <adec:decorative xmlns:adec="http://schemas.microsoft.com/office/drawing/2017/decorative" val="1"/>
              </a:ext>
            </a:extLst>
          </p:cNvPr>
          <p:cNvSpPr/>
          <p:nvPr/>
        </p:nvSpPr>
        <p:spPr>
          <a:xfrm rot="10800000">
            <a:off x="7639164" y="180998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66D5F002-41A3-01FB-113E-FD47A31A889C}"/>
              </a:ext>
              <a:ext uri="{C183D7F6-B498-43B3-948B-1728B52AA6E4}">
                <adec:decorative xmlns:adec="http://schemas.microsoft.com/office/drawing/2017/decorative" val="1"/>
              </a:ext>
            </a:extLst>
          </p:cNvPr>
          <p:cNvSpPr/>
          <p:nvPr/>
        </p:nvSpPr>
        <p:spPr>
          <a:xfrm rot="10800000">
            <a:off x="4956909" y="258737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E36F0C4-2E7A-8FC4-BF21-23EBE1B63496}"/>
              </a:ext>
              <a:ext uri="{C183D7F6-B498-43B3-948B-1728B52AA6E4}">
                <adec:decorative xmlns:adec="http://schemas.microsoft.com/office/drawing/2017/decorative" val="1"/>
              </a:ext>
            </a:extLst>
          </p:cNvPr>
          <p:cNvSpPr/>
          <p:nvPr/>
        </p:nvSpPr>
        <p:spPr>
          <a:xfrm>
            <a:off x="7639163" y="2545489"/>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a:cs typeface="Arial" panose="020B0604020202020204" pitchFamily="34" charset="0"/>
              </a:rPr>
              <a:t>HH1. To what extent are you worried about feeding your family over the summer holidays? Note – due to time constraints, this question was not asked of telephone respondents</a:t>
            </a:r>
          </a:p>
          <a:p>
            <a:pPr>
              <a:defRPr/>
            </a:pPr>
            <a:r>
              <a:rPr lang="en-GB" sz="1000">
                <a:solidFill>
                  <a:srgbClr val="FFFFFF">
                    <a:lumMod val="50000"/>
                  </a:srgbClr>
                </a:solidFill>
                <a:latin typeface="Arial"/>
                <a:cs typeface="Arial" panose="020B0604020202020204" pitchFamily="34" charset="0"/>
              </a:rPr>
              <a:t>Unweighted base: 574 (All online respondents with children); 76 (in early years); 205 (in primary school); 182 (in secondary school)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7406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678412E-2E4E-B2E4-F5E8-F48578DDFFFF}"/>
              </a:ext>
            </a:extLst>
          </p:cNvPr>
          <p:cNvSpPr>
            <a:spLocks noGrp="1"/>
          </p:cNvSpPr>
          <p:nvPr>
            <p:ph type="title"/>
          </p:nvPr>
        </p:nvSpPr>
        <p:spPr>
          <a:xfrm>
            <a:off x="586798" y="224248"/>
            <a:ext cx="11122601" cy="792832"/>
          </a:xfrm>
        </p:spPr>
        <p:txBody>
          <a:bodyPr>
            <a:noAutofit/>
          </a:bodyPr>
          <a:lstStyle/>
          <a:p>
            <a:r>
              <a:rPr lang="en-GB" sz="1800" b="1"/>
              <a:t>1 in 3 (38%) parents say they are </a:t>
            </a:r>
            <a:r>
              <a:rPr lang="en-GB" sz="1800" b="1">
                <a:solidFill>
                  <a:srgbClr val="009690"/>
                </a:solidFill>
              </a:rPr>
              <a:t>considering using support measures to feed their families over the summer holidays</a:t>
            </a:r>
            <a:r>
              <a:rPr lang="en-GB" sz="1800" b="1"/>
              <a:t>, with over half of parents (54%) unsure</a:t>
            </a:r>
          </a:p>
        </p:txBody>
      </p:sp>
      <p:sp>
        <p:nvSpPr>
          <p:cNvPr id="9" name="TextBox 8">
            <a:extLst>
              <a:ext uri="{FF2B5EF4-FFF2-40B4-BE49-F238E27FC236}">
                <a16:creationId xmlns:a16="http://schemas.microsoft.com/office/drawing/2014/main" id="{D6CA2C83-7626-C36E-0D0F-8E092FB19921}"/>
              </a:ext>
              <a:ext uri="{C183D7F6-B498-43B3-948B-1728B52AA6E4}">
                <adec:decorative xmlns:adec="http://schemas.microsoft.com/office/drawing/2017/decorative" val="0"/>
              </a:ext>
            </a:extLst>
          </p:cNvPr>
          <p:cNvSpPr txBox="1"/>
          <p:nvPr/>
        </p:nvSpPr>
        <p:spPr>
          <a:xfrm>
            <a:off x="367060" y="1102080"/>
            <a:ext cx="6630899"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Are you considering using any of the following support measures to help you feed your family over the summer holiday?</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6" name="Chart 5" descr="Bar chart showing support measures families may be considering over the summer holidays. 38% are considering at least one measure. 16% are considering foodbanks. ">
            <a:extLst>
              <a:ext uri="{FF2B5EF4-FFF2-40B4-BE49-F238E27FC236}">
                <a16:creationId xmlns:a16="http://schemas.microsoft.com/office/drawing/2014/main" id="{02E337EE-6544-1F96-DA12-2C2C46FC661E}"/>
              </a:ext>
            </a:extLst>
          </p:cNvPr>
          <p:cNvGraphicFramePr/>
          <p:nvPr>
            <p:extLst>
              <p:ext uri="{D42A27DB-BD31-4B8C-83A1-F6EECF244321}">
                <p14:modId xmlns:p14="http://schemas.microsoft.com/office/powerpoint/2010/main" val="3172683135"/>
              </p:ext>
            </p:extLst>
          </p:nvPr>
        </p:nvGraphicFramePr>
        <p:xfrm>
          <a:off x="-345234" y="1533964"/>
          <a:ext cx="7052553" cy="46258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ight Brace 9">
            <a:extLst>
              <a:ext uri="{FF2B5EF4-FFF2-40B4-BE49-F238E27FC236}">
                <a16:creationId xmlns:a16="http://schemas.microsoft.com/office/drawing/2014/main" id="{DE8F27FB-ECCB-5618-40CA-D60C29FE7179}"/>
              </a:ext>
              <a:ext uri="{C183D7F6-B498-43B3-948B-1728B52AA6E4}">
                <adec:decorative xmlns:adec="http://schemas.microsoft.com/office/drawing/2017/decorative" val="1"/>
              </a:ext>
            </a:extLst>
          </p:cNvPr>
          <p:cNvSpPr/>
          <p:nvPr/>
        </p:nvSpPr>
        <p:spPr>
          <a:xfrm>
            <a:off x="4768535" y="1688952"/>
            <a:ext cx="466928" cy="3132792"/>
          </a:xfrm>
          <a:prstGeom prst="rightBrace">
            <a:avLst>
              <a:gd name="adj1" fmla="val 33333"/>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 Placeholder 30">
            <a:extLst>
              <a:ext uri="{FF2B5EF4-FFF2-40B4-BE49-F238E27FC236}">
                <a16:creationId xmlns:a16="http://schemas.microsoft.com/office/drawing/2014/main" id="{C344D5DB-3B6B-2D38-1488-F0317896033D}"/>
              </a:ext>
            </a:extLst>
          </p:cNvPr>
          <p:cNvSpPr txBox="1">
            <a:spLocks/>
          </p:cNvSpPr>
          <p:nvPr/>
        </p:nvSpPr>
        <p:spPr>
          <a:xfrm>
            <a:off x="7359363" y="1102080"/>
            <a:ext cx="4729097"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consider using a support measure compared to </a:t>
            </a:r>
            <a:r>
              <a:rPr lang="en-GB" sz="1200" b="1">
                <a:solidFill>
                  <a:srgbClr val="5C5B5A"/>
                </a:solidFill>
                <a:latin typeface="Arial" panose="020B0604020202020204" pitchFamily="34" charset="0"/>
                <a:cs typeface="Arial" panose="020B0604020202020204" pitchFamily="34" charset="0"/>
              </a:rPr>
              <a:t>GM average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a:solidFill>
                  <a:srgbClr val="5C5B5A"/>
                </a:solidFill>
                <a:latin typeface="Arial" panose="020B0604020202020204" pitchFamily="34" charset="0"/>
                <a:cs typeface="Arial" panose="020B0604020202020204" pitchFamily="34" charset="0"/>
              </a:rPr>
              <a:t>38</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11" name="Content Placeholder 32">
            <a:extLst>
              <a:ext uri="{FF2B5EF4-FFF2-40B4-BE49-F238E27FC236}">
                <a16:creationId xmlns:a16="http://schemas.microsoft.com/office/drawing/2014/main" id="{E85A6844-853E-9A07-C2C6-2EF7BFD8A892}"/>
              </a:ext>
            </a:extLst>
          </p:cNvPr>
          <p:cNvSpPr txBox="1">
            <a:spLocks/>
          </p:cNvSpPr>
          <p:nvPr/>
        </p:nvSpPr>
        <p:spPr>
          <a:xfrm>
            <a:off x="7359362" y="1573318"/>
            <a:ext cx="4734591" cy="452765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disability (51%), including mental ill health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with </a:t>
            </a:r>
            <a:r>
              <a:rPr lang="en-GB" sz="1200">
                <a:solidFill>
                  <a:srgbClr val="5C5B5A"/>
                </a:solidFill>
                <a:latin typeface="Arial"/>
                <a:cs typeface="Arial"/>
              </a:rPr>
              <a:t>a condition that reduces their ability to do activities by a lot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a:t>
            </a:r>
            <a:r>
              <a:rPr lang="en-GB" sz="1200">
                <a:solidFill>
                  <a:srgbClr val="5C5B5A"/>
                </a:solidFill>
                <a:latin typeface="Arial"/>
                <a:cs typeface="Arial"/>
              </a:rPr>
              <a:t>aged between 25-34 (48%)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living in Manchester (48%)</a:t>
            </a: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a:cs typeface="Arial"/>
              </a:rPr>
              <a:t>Those seeking help with the rising cost of living for the first time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likely to lose their job in the next year (69%)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seeking help with their debt (66%)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working from home all of the time (55%)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struggling to manage their current levels of debt (54%)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have volunteered in the past year (54%)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earning below the real living wage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have lived in their local area for 1-5 years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who rent (52%)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b="0" i="0" u="none" strike="noStrike" kern="1200" cap="none" spc="0" normalizeH="0" baseline="0" noProof="0">
                <a:ln>
                  <a:noFill/>
                </a:ln>
                <a:solidFill>
                  <a:srgbClr val="5C5B5A"/>
                </a:solidFill>
                <a:effectLst/>
                <a:uLnTx/>
                <a:uFillTx/>
                <a:latin typeface="Arial"/>
                <a:cs typeface="Arial"/>
              </a:rPr>
              <a:t>Those who have had to borrow more or use more credit (50%)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high anxiety (50%)</a:t>
            </a: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3" name="TextBox 2">
            <a:extLst>
              <a:ext uri="{FF2B5EF4-FFF2-40B4-BE49-F238E27FC236}">
                <a16:creationId xmlns:a16="http://schemas.microsoft.com/office/drawing/2014/main" id="{9E0C3091-DBD4-6F8B-C50E-CC173FB65C7C}"/>
              </a:ext>
              <a:ext uri="{C183D7F6-B498-43B3-948B-1728B52AA6E4}">
                <adec:decorative xmlns:adec="http://schemas.microsoft.com/office/drawing/2017/decorative" val="1"/>
              </a:ext>
            </a:extLst>
          </p:cNvPr>
          <p:cNvSpPr txBox="1"/>
          <p:nvPr/>
        </p:nvSpPr>
        <p:spPr>
          <a:xfrm>
            <a:off x="5155125" y="2608085"/>
            <a:ext cx="1985945" cy="107721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38</a:t>
            </a:r>
            <a:r>
              <a:rPr kumimoji="0" lang="en-GB" sz="2800" b="1" i="0" u="none" strike="noStrike" kern="1200" cap="none" spc="0" normalizeH="0" baseline="0" noProof="0">
                <a:ln>
                  <a:noFill/>
                </a:ln>
                <a:solidFill>
                  <a:srgbClr val="00969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o</a:t>
            </a:r>
            <a:r>
              <a:rPr kumimoji="0" lang="en-GB" sz="1400" i="0" u="none" strike="noStrike" kern="1200" cap="none" spc="0" normalizeH="0" baseline="0" noProof="0">
                <a:ln>
                  <a:noFill/>
                </a:ln>
                <a:solidFill>
                  <a:srgbClr val="5C5B5A"/>
                </a:solidFill>
                <a:effectLst/>
                <a:uLnTx/>
                <a:uFillTx/>
                <a:latin typeface="Arial"/>
                <a:ea typeface="+mn-ea"/>
                <a:cs typeface="+mn-cs"/>
              </a:rPr>
              <a:t>f parents are considering using any of these support measures</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HH2. Are you considering using any of the following support measures that may help you feed your family over the summer holidays? </a:t>
            </a:r>
          </a:p>
          <a:p>
            <a:pPr>
              <a:defRPr/>
            </a:pPr>
            <a:r>
              <a:rPr lang="en-GB" sz="1000">
                <a:solidFill>
                  <a:srgbClr val="FFFFFF">
                    <a:lumMod val="50000"/>
                  </a:srgbClr>
                </a:solidFill>
                <a:latin typeface="Arial"/>
                <a:cs typeface="Arial" panose="020B0604020202020204" pitchFamily="34" charset="0"/>
              </a:rPr>
              <a:t>Unweighted base: 574 (All online respondents with children)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01937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nvGraphicFramePr>
        <p:xfrm>
          <a:off x="590400" y="371880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pages 56-57</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rPr>
                        <a:t>page 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Good work key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60</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97290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a:t>Overview:</a:t>
            </a:r>
            <a:br>
              <a:rPr lang="en-GB"/>
            </a:br>
            <a:r>
              <a:rPr lang="en-GB"/>
              <a:t>Good work</a:t>
            </a:r>
          </a:p>
        </p:txBody>
      </p:sp>
    </p:spTree>
    <p:extLst>
      <p:ext uri="{BB962C8B-B14F-4D97-AF65-F5344CB8AC3E}">
        <p14:creationId xmlns:p14="http://schemas.microsoft.com/office/powerpoint/2010/main" val="3050299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Good work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2581476"/>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July 2023 Residents' Survey has reintroduced, for the first time since December 2022, a number of questions designed to explore residents' experiences of their job and working environment, including job prospects and the degree of influence they feel they have over their work. </a:t>
            </a:r>
          </a:p>
          <a:p>
            <a:pPr>
              <a:lnSpc>
                <a:spcPct val="114000"/>
              </a:lnSpc>
              <a:spcAft>
                <a:spcPts val="1400"/>
              </a:spcAft>
            </a:pPr>
            <a:r>
              <a:rPr lang="en-GB" sz="1400">
                <a:solidFill>
                  <a:schemeClr val="bg1"/>
                </a:solidFill>
                <a:latin typeface="Arial"/>
                <a:cs typeface="Arial"/>
              </a:rPr>
              <a:t>The questions have been included to explore any differences in these experiences since the last time these questions were asked in the winter. This section shows data from Survey 8, Survey 5 (December) and Survey 2 (Spring 2022).</a:t>
            </a:r>
          </a:p>
          <a:p>
            <a:pPr>
              <a:lnSpc>
                <a:spcPct val="114000"/>
              </a:lnSpc>
              <a:spcAft>
                <a:spcPts val="1400"/>
              </a:spcAft>
            </a:pPr>
            <a:r>
              <a:rPr lang="en-GB" sz="1400">
                <a:solidFill>
                  <a:schemeClr val="bg1"/>
                </a:solidFill>
              </a:rPr>
              <a:t>The results will highlight potential trends and indicators which individual localities can explore in greater detail. </a:t>
            </a:r>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Tree>
    <p:extLst>
      <p:ext uri="{BB962C8B-B14F-4D97-AF65-F5344CB8AC3E}">
        <p14:creationId xmlns:p14="http://schemas.microsoft.com/office/powerpoint/2010/main" val="323066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Good work – key findings</a:t>
            </a:r>
            <a:endParaRPr lang="en-US">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44391" y="854071"/>
            <a:ext cx="12100264" cy="5242204"/>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5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WORKING FROM HOME</a:t>
            </a:r>
            <a:endParaRPr lang="en-GB" sz="1550" b="1" i="0" u="none" strike="noStrike" kern="1200" cap="none" spc="0" normalizeH="0" baseline="0" noProof="0">
              <a:ln>
                <a:noFill/>
              </a:ln>
              <a:solidFill>
                <a:schemeClr val="bg1"/>
              </a:solidFill>
              <a:effectLst/>
              <a:uLnTx/>
              <a:uFillTx/>
              <a:latin typeface="Arial"/>
              <a:cs typeface="Arial"/>
            </a:endParaRPr>
          </a:p>
          <a:p>
            <a:pPr marL="742950" lvl="1" indent="-285750">
              <a:lnSpc>
                <a:spcPct val="113000"/>
              </a:lnSpc>
              <a:spcAft>
                <a:spcPts val="5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Around half of employed respondents (52%) are not working from home at all, a similar proportion as in May (50%).</a:t>
            </a:r>
            <a:r>
              <a:rPr lang="en-GB" sz="1500">
                <a:solidFill>
                  <a:schemeClr val="bg1"/>
                </a:solidFill>
                <a:latin typeface="Arial"/>
                <a:cs typeface="Arial"/>
              </a:rPr>
              <a:t> </a:t>
            </a:r>
            <a:endParaRPr lang="en-GB" sz="15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a:p>
            <a:pPr marL="742950" lvl="1" indent="-285750">
              <a:lnSpc>
                <a:spcPct val="113000"/>
              </a:lnSpc>
              <a:spcAft>
                <a:spcPts val="12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The proportions working from home in July have also remained in line with findings from May (35% vs 36% at least </a:t>
            </a:r>
            <a:r>
              <a:rPr lang="en-GB" sz="1500">
                <a:solidFill>
                  <a:schemeClr val="bg1"/>
                </a:solidFill>
                <a:latin typeface="Arial"/>
                <a:cs typeface="Arial"/>
              </a:rPr>
              <a:t>some of the time /</a:t>
            </a:r>
            <a:r>
              <a:rPr kumimoji="0" lang="en-GB" sz="1500" b="0" i="0" u="none" strike="noStrike" kern="1200" cap="none" spc="0" normalizeH="0" baseline="0" noProof="0">
                <a:ln>
                  <a:noFill/>
                </a:ln>
                <a:solidFill>
                  <a:schemeClr val="bg1"/>
                </a:solidFill>
                <a:effectLst/>
                <a:uLnTx/>
                <a:uFillTx/>
                <a:latin typeface="Arial"/>
                <a:cs typeface="Arial"/>
              </a:rPr>
              <a:t> 13% vs. 15% all the time) </a:t>
            </a:r>
            <a:r>
              <a:rPr lang="en-GB" sz="1500">
                <a:solidFill>
                  <a:schemeClr val="bg1"/>
                </a:solidFill>
                <a:latin typeface="Arial"/>
                <a:cs typeface="Arial"/>
              </a:rPr>
              <a:t> </a:t>
            </a:r>
            <a:endParaRPr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spcBef>
                <a:spcPts val="0"/>
              </a:spcBef>
              <a:spcAft>
                <a:spcPts val="5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SATISFACTION</a:t>
            </a:r>
            <a:endParaRPr lang="en-GB" sz="1550" b="0" i="0" u="none" strike="noStrike" kern="1200" cap="none" spc="0" normalizeH="0" baseline="0" noProof="0">
              <a:ln>
                <a:noFill/>
              </a:ln>
              <a:solidFill>
                <a:schemeClr val="bg1"/>
              </a:solidFill>
              <a:effectLst/>
              <a:uLnTx/>
              <a:uFillTx/>
              <a:latin typeface="Arial"/>
              <a:cs typeface="Arial"/>
            </a:endParaRPr>
          </a:p>
          <a:p>
            <a:pPr marL="742950" lvl="1" indent="-285750">
              <a:lnSpc>
                <a:spcPct val="113000"/>
              </a:lnSpc>
              <a:spcAft>
                <a:spcPts val="500"/>
              </a:spcAft>
              <a:buFont typeface="Arial" panose="020B0604020202020204" pitchFamily="34" charset="0"/>
              <a:buChar char="•"/>
              <a:defRPr/>
            </a:pPr>
            <a:r>
              <a:rPr kumimoji="0" lang="en-GB" sz="1500" b="0" i="0" u="none" strike="noStrike" kern="1200" cap="none" spc="0" normalizeH="0" baseline="0" noProof="0">
                <a:ln>
                  <a:noFill/>
                </a:ln>
                <a:solidFill>
                  <a:schemeClr val="bg1"/>
                </a:solidFill>
                <a:effectLst/>
                <a:uLnTx/>
                <a:uFillTx/>
                <a:latin typeface="Arial"/>
                <a:cs typeface="Arial"/>
              </a:rPr>
              <a:t>Work satisfaction has decreased since December 2022 (when </a:t>
            </a:r>
            <a:r>
              <a:rPr lang="en-GB" sz="1500">
                <a:solidFill>
                  <a:schemeClr val="bg1"/>
                </a:solidFill>
                <a:latin typeface="Arial"/>
                <a:cs typeface="Arial"/>
              </a:rPr>
              <a:t>related questions </a:t>
            </a:r>
            <a:r>
              <a:rPr kumimoji="0" lang="en-GB" sz="1500" b="0" i="0" u="none" strike="noStrike" kern="1200" cap="none" spc="0" normalizeH="0" baseline="0" noProof="0">
                <a:ln>
                  <a:noFill/>
                </a:ln>
                <a:solidFill>
                  <a:schemeClr val="bg1"/>
                </a:solidFill>
                <a:effectLst/>
                <a:uLnTx/>
                <a:uFillTx/>
                <a:latin typeface="Arial"/>
                <a:cs typeface="Arial"/>
              </a:rPr>
              <a:t>were last asked) – with those saying they are satisfied with their job reduced to 64% (</a:t>
            </a:r>
            <a:r>
              <a:rPr lang="en-GB" sz="1500">
                <a:solidFill>
                  <a:schemeClr val="bg1"/>
                </a:solidFill>
                <a:latin typeface="Arial"/>
                <a:cs typeface="Arial"/>
              </a:rPr>
              <a:t>from</a:t>
            </a:r>
            <a:r>
              <a:rPr kumimoji="0" lang="en-GB" sz="1500" b="0" i="0" u="none" strike="noStrike" kern="1200" cap="none" spc="0" normalizeH="0" baseline="0" noProof="0">
                <a:ln>
                  <a:noFill/>
                </a:ln>
                <a:solidFill>
                  <a:schemeClr val="bg1"/>
                </a:solidFill>
                <a:effectLst/>
                <a:uLnTx/>
                <a:uFillTx/>
                <a:latin typeface="Arial"/>
                <a:cs typeface="Arial"/>
              </a:rPr>
              <a:t> 71%) and those </a:t>
            </a:r>
            <a:r>
              <a:rPr lang="en-GB" sz="1500">
                <a:solidFill>
                  <a:schemeClr val="bg1"/>
                </a:solidFill>
                <a:latin typeface="Arial"/>
                <a:cs typeface="Arial"/>
              </a:rPr>
              <a:t>satisfied with</a:t>
            </a:r>
            <a:r>
              <a:rPr kumimoji="0" lang="en-GB" sz="1500" b="0" i="0" u="none" strike="noStrike" kern="1200" cap="none" spc="0" normalizeH="0" baseline="0" noProof="0">
                <a:ln>
                  <a:noFill/>
                </a:ln>
                <a:solidFill>
                  <a:schemeClr val="bg1"/>
                </a:solidFill>
                <a:effectLst/>
                <a:uLnTx/>
                <a:uFillTx/>
                <a:latin typeface="Arial"/>
                <a:cs typeface="Arial"/>
              </a:rPr>
              <a:t> their working hours reduced to 66% (from 76%)</a:t>
            </a:r>
            <a:endParaRPr lang="en-GB" sz="1500" b="0" i="0" u="none" strike="noStrike" kern="1200" cap="none" spc="0" normalizeH="0" baseline="0" noProof="0">
              <a:ln>
                <a:noFill/>
              </a:ln>
              <a:solidFill>
                <a:schemeClr val="bg1"/>
              </a:solidFill>
              <a:effectLst/>
              <a:uLnTx/>
              <a:uFillTx/>
              <a:latin typeface="Arial"/>
              <a:cs typeface="Arial"/>
            </a:endParaRPr>
          </a:p>
          <a:p>
            <a:pPr marL="742950" marR="0" lvl="1" indent="-285750" algn="l" defTabSz="914400" rtl="0" eaLnBrk="1" fontAlgn="auto" latinLnBrk="0" hangingPunct="1">
              <a:lnSpc>
                <a:spcPct val="113000"/>
              </a:lnSpc>
              <a:spcBef>
                <a:spcPts val="0"/>
              </a:spcBef>
              <a:spcAft>
                <a:spcPts val="1200"/>
              </a:spcAft>
              <a:buClrTx/>
              <a:buSzTx/>
              <a:buFont typeface="Arial" panose="020B0604020202020204" pitchFamily="34" charset="0"/>
              <a:buChar char="•"/>
              <a:tabLst/>
              <a:defRPr/>
            </a:pPr>
            <a:r>
              <a:rPr lang="en-GB" sz="1500">
                <a:solidFill>
                  <a:schemeClr val="bg1"/>
                </a:solidFill>
                <a:latin typeface="Arial"/>
                <a:cs typeface="Arial"/>
              </a:rPr>
              <a:t>Despite these changes, and the continuing cost of living pressures seen elsewhere in this survey, s</a:t>
            </a:r>
            <a:r>
              <a:rPr kumimoji="0" lang="en-GB" sz="1500" b="0" i="0" u="none" strike="noStrike" kern="1200" cap="none" spc="0" normalizeH="0" baseline="0" noProof="0">
                <a:ln>
                  <a:noFill/>
                </a:ln>
                <a:solidFill>
                  <a:schemeClr val="bg1"/>
                </a:solidFill>
                <a:effectLst/>
                <a:uLnTx/>
                <a:uFillTx/>
                <a:latin typeface="Arial"/>
                <a:cs typeface="Arial"/>
              </a:rPr>
              <a:t>atisfaction with pay has remained stable since December (51% satisfied with their pay, was 50% / 29% unsatisfied with their pay, was 31%).</a:t>
            </a:r>
            <a:endParaRPr lang="en-GB" sz="1500" b="0" i="0" u="none" strike="noStrike" kern="1200" cap="none" spc="0" normalizeH="0" baseline="0" noProof="0">
              <a:ln>
                <a:noFill/>
              </a:ln>
              <a:solidFill>
                <a:schemeClr val="bg1"/>
              </a:solidFill>
              <a:effectLst/>
              <a:uLnTx/>
              <a:uFillTx/>
              <a:latin typeface="Arial"/>
              <a:cs typeface="Arial"/>
            </a:endParaRPr>
          </a:p>
          <a:p>
            <a:pPr marL="0" marR="0" lvl="0" indent="0" algn="l" defTabSz="914400" rtl="0" eaLnBrk="1" fontAlgn="auto" latinLnBrk="0" hangingPunct="1">
              <a:spcBef>
                <a:spcPts val="0"/>
              </a:spcBef>
              <a:spcAft>
                <a:spcPts val="500"/>
              </a:spcAft>
              <a:buClrTx/>
              <a:buSzTx/>
              <a:buFontTx/>
              <a:buNone/>
              <a:tabLst/>
              <a:defRPr/>
            </a:pPr>
            <a:r>
              <a:rPr kumimoji="0" lang="en-GB" sz="1550" b="1" i="0" u="none" strike="noStrike" kern="1200" cap="none" spc="0" normalizeH="0" baseline="0" noProof="0">
                <a:ln>
                  <a:noFill/>
                </a:ln>
                <a:solidFill>
                  <a:schemeClr val="bg1"/>
                </a:solidFill>
                <a:effectLst/>
                <a:uLnTx/>
                <a:uFillTx/>
                <a:latin typeface="Arial"/>
                <a:cs typeface="Arial"/>
              </a:rPr>
              <a:t>JOB SECURITY</a:t>
            </a:r>
            <a:endParaRPr lang="en-GB" sz="1550" b="1" i="0" u="none" strike="noStrike" kern="1200" cap="none" spc="0" normalizeH="0" baseline="0" noProof="0">
              <a:ln>
                <a:noFill/>
              </a:ln>
              <a:solidFill>
                <a:schemeClr val="bg1"/>
              </a:solidFill>
              <a:effectLst/>
              <a:uLnTx/>
              <a:uFillTx/>
              <a:latin typeface="Arial"/>
              <a:cs typeface="Arial"/>
            </a:endParaRPr>
          </a:p>
          <a:p>
            <a:pPr marL="742950" marR="0" lvl="1" indent="-285750" algn="l" defTabSz="914400" rtl="0" eaLnBrk="1" fontAlgn="auto" latinLnBrk="0" hangingPunct="1">
              <a:spcBef>
                <a:spcPts val="0"/>
              </a:spcBef>
              <a:spcAft>
                <a:spcPts val="500"/>
              </a:spcAft>
              <a:buClrTx/>
              <a:buSzTx/>
              <a:buFont typeface="Arial" panose="020B0604020202020204" pitchFamily="34" charset="0"/>
              <a:buChar char="•"/>
              <a:tabLst/>
              <a:defRPr/>
            </a:pPr>
            <a:r>
              <a:rPr kumimoji="0" lang="en-GB" sz="1500" b="0" i="0" u="none" strike="noStrike" kern="1200" cap="none" spc="0" normalizeH="0" baseline="0" noProof="0">
                <a:ln>
                  <a:noFill/>
                </a:ln>
                <a:solidFill>
                  <a:schemeClr val="bg1"/>
                </a:solidFill>
                <a:effectLst/>
                <a:uLnTx/>
                <a:uFillTx/>
                <a:latin typeface="Arial"/>
                <a:cs typeface="Arial"/>
              </a:rPr>
              <a:t>Concerns around job security remain high, with around 1 in 6 Greater Manchester respondents (16%) saying they feel there is some likelihood they will lose their job over the next year (unchanged since December)</a:t>
            </a:r>
            <a:endParaRPr lang="en-GB" sz="1500" b="0" i="0" u="none" strike="noStrike" kern="1200" cap="none" spc="0" normalizeH="0" baseline="0" noProof="0">
              <a:ln>
                <a:noFill/>
              </a:ln>
              <a:solidFill>
                <a:schemeClr val="bg1"/>
              </a:solidFill>
              <a:effectLst/>
              <a:uLnTx/>
              <a:uFillTx/>
              <a:latin typeface="Arial"/>
              <a:cs typeface="Arial"/>
            </a:endParaRPr>
          </a:p>
          <a:p>
            <a:pPr marL="1200150" lvl="2" indent="-285750">
              <a:buFont typeface="Arial" panose="020B0604020202020204" pitchFamily="34" charset="0"/>
              <a:buChar char="•"/>
              <a:defRPr/>
            </a:pPr>
            <a:r>
              <a:rPr lang="en-GB" sz="1500">
                <a:solidFill>
                  <a:schemeClr val="bg1"/>
                </a:solidFill>
                <a:latin typeface="Arial"/>
                <a:cs typeface="Arial"/>
              </a:rPr>
              <a:t>These figures are significantly higher for those with caring responsibilities (29%), Black or Black British respondents (27%) and those aged 16-24 (27%)</a:t>
            </a:r>
          </a:p>
          <a:p>
            <a:pPr marL="742950" lvl="1" indent="-285750">
              <a:buFont typeface="Arial" panose="020B0604020202020204" pitchFamily="34" charset="0"/>
              <a:buChar char="•"/>
              <a:defRPr/>
            </a:pPr>
            <a:endParaRPr lang="en-GB" sz="1400">
              <a:solidFill>
                <a:schemeClr val="bg1"/>
              </a:solidFill>
              <a:latin typeface="Arial"/>
              <a:cs typeface="Arial"/>
            </a:endParaRPr>
          </a:p>
          <a:p>
            <a:pPr>
              <a:spcAft>
                <a:spcPts val="500"/>
              </a:spcAft>
              <a:defRPr/>
            </a:pPr>
            <a:r>
              <a:rPr lang="en-GB" sz="1550" b="1">
                <a:solidFill>
                  <a:schemeClr val="bg1"/>
                </a:solidFill>
                <a:latin typeface="Arial"/>
                <a:cs typeface="Arial"/>
              </a:rPr>
              <a:t>RESPONSE TO COST OF LIVING </a:t>
            </a:r>
          </a:p>
          <a:p>
            <a:pPr marL="742950" lvl="1" indent="-285750">
              <a:buFont typeface="Arial" panose="020B0604020202020204" pitchFamily="34" charset="0"/>
              <a:buChar char="•"/>
              <a:defRPr/>
            </a:pPr>
            <a:r>
              <a:rPr kumimoji="0" lang="en-GB" sz="1500" i="0" u="none" strike="noStrike" kern="1200" cap="none" spc="0" normalizeH="0" baseline="0" noProof="0">
                <a:ln>
                  <a:noFill/>
                </a:ln>
                <a:solidFill>
                  <a:schemeClr val="bg1"/>
                </a:solidFill>
                <a:effectLst/>
                <a:uLnTx/>
                <a:uFillTx/>
                <a:latin typeface="Arial"/>
                <a:cs typeface="Arial"/>
              </a:rPr>
              <a:t>More respondents are looking for a job that pays more money, including a promotion (26% cf. 23% in December). </a:t>
            </a:r>
            <a:r>
              <a:rPr lang="en-GB" sz="1500">
                <a:solidFill>
                  <a:schemeClr val="bg1"/>
                </a:solidFill>
                <a:latin typeface="Arial"/>
                <a:cs typeface="Arial"/>
              </a:rPr>
              <a:t>But </a:t>
            </a:r>
            <a:r>
              <a:rPr kumimoji="0" lang="en-GB" sz="1500" i="0" u="none" strike="noStrike" kern="1200" cap="none" spc="0" normalizeH="0" baseline="0" noProof="0">
                <a:ln>
                  <a:noFill/>
                </a:ln>
                <a:solidFill>
                  <a:schemeClr val="bg1"/>
                </a:solidFill>
                <a:effectLst/>
                <a:uLnTx/>
                <a:uFillTx/>
                <a:latin typeface="Arial"/>
                <a:cs typeface="Arial"/>
              </a:rPr>
              <a:t>those working more hours and working more than one job have fallen (30% cf. 33% in Dec </a:t>
            </a:r>
            <a:r>
              <a:rPr lang="en-GB" sz="1500">
                <a:solidFill>
                  <a:schemeClr val="bg1"/>
                </a:solidFill>
                <a:latin typeface="Arial"/>
                <a:cs typeface="Arial"/>
              </a:rPr>
              <a:t>/ </a:t>
            </a:r>
            <a:r>
              <a:rPr kumimoji="0" lang="en-GB" sz="1500" i="0" u="none" strike="noStrike" kern="1200" cap="none" spc="0" normalizeH="0" baseline="0" noProof="0">
                <a:ln>
                  <a:noFill/>
                </a:ln>
                <a:solidFill>
                  <a:schemeClr val="bg1"/>
                </a:solidFill>
                <a:effectLst/>
                <a:uLnTx/>
                <a:uFillTx/>
                <a:latin typeface="Arial"/>
                <a:cs typeface="Arial"/>
              </a:rPr>
              <a:t>11% cf. 13% in Dec respectively)</a:t>
            </a:r>
            <a:endParaRPr lang="en-GB" sz="1500" i="0" u="none" strike="noStrike" kern="1200" cap="none" spc="0" normalizeH="0" baseline="0" noProof="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17694081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vert="horz"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Good Work</a:t>
            </a:r>
          </a:p>
        </p:txBody>
      </p:sp>
      <p:sp>
        <p:nvSpPr>
          <p:cNvPr id="28" name="TextBox 27">
            <a:extLst>
              <a:ext uri="{FF2B5EF4-FFF2-40B4-BE49-F238E27FC236}">
                <a16:creationId xmlns:a16="http://schemas.microsoft.com/office/drawing/2014/main" id="{8727A27B-BBDE-840C-5C5D-C83D1772FB1A}"/>
              </a:ext>
              <a:ext uri="{C183D7F6-B498-43B3-948B-1728B52AA6E4}">
                <adec:decorative xmlns:adec="http://schemas.microsoft.com/office/drawing/2017/decorative" val="0"/>
              </a:ext>
            </a:extLst>
          </p:cNvPr>
          <p:cNvSpPr txBox="1"/>
          <p:nvPr/>
        </p:nvSpPr>
        <p:spPr>
          <a:xfrm>
            <a:off x="333375" y="711460"/>
            <a:ext cx="553989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Half (52%) of respondents are not working from home at all…</a:t>
            </a:r>
          </a:p>
        </p:txBody>
      </p:sp>
      <p:graphicFrame>
        <p:nvGraphicFramePr>
          <p:cNvPr id="26" name="think-cell data - do not delete" hidden="1">
            <a:extLst>
              <a:ext uri="{FF2B5EF4-FFF2-40B4-BE49-F238E27FC236}">
                <a16:creationId xmlns:a16="http://schemas.microsoft.com/office/drawing/2014/main" id="{64438F82-D838-8715-8E58-7D1C8C3F64E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177198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26" name="think-cell data - do not delete" hidden="1">
                        <a:extLst>
                          <a:ext uri="{FF2B5EF4-FFF2-40B4-BE49-F238E27FC236}">
                            <a16:creationId xmlns:a16="http://schemas.microsoft.com/office/drawing/2014/main" id="{64438F82-D838-8715-8E58-7D1C8C3F64E3}"/>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id="{8FB2E6F0-100C-8B7B-D644-281A987028CE}"/>
              </a:ext>
              <a:ext uri="{C183D7F6-B498-43B3-948B-1728B52AA6E4}">
                <adec:decorative xmlns:adec="http://schemas.microsoft.com/office/drawing/2017/decorative" val="1"/>
              </a:ext>
            </a:extLst>
          </p:cNvPr>
          <p:cNvSpPr txBox="1"/>
          <p:nvPr/>
        </p:nvSpPr>
        <p:spPr>
          <a:xfrm>
            <a:off x="2284145" y="943492"/>
            <a:ext cx="3369763"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May (S7)</a:t>
            </a:r>
            <a:endParaRPr kumimoji="0" lang="en-GB" sz="1000" b="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2" name="Chart 21" descr="Pie chart showing 48% of employed residents are working at least some of the time from home. ">
            <a:extLst>
              <a:ext uri="{FF2B5EF4-FFF2-40B4-BE49-F238E27FC236}">
                <a16:creationId xmlns:a16="http://schemas.microsoft.com/office/drawing/2014/main" id="{D6ADC7AB-FABE-8701-7BD6-5D32B9E17A46}"/>
              </a:ext>
            </a:extLst>
          </p:cNvPr>
          <p:cNvGraphicFramePr/>
          <p:nvPr>
            <p:extLst>
              <p:ext uri="{D42A27DB-BD31-4B8C-83A1-F6EECF244321}">
                <p14:modId xmlns:p14="http://schemas.microsoft.com/office/powerpoint/2010/main" val="1817093413"/>
              </p:ext>
            </p:extLst>
          </p:nvPr>
        </p:nvGraphicFramePr>
        <p:xfrm>
          <a:off x="629696" y="917963"/>
          <a:ext cx="5212754" cy="2512293"/>
        </p:xfrm>
        <a:graphic>
          <a:graphicData uri="http://schemas.openxmlformats.org/drawingml/2006/chart">
            <c:chart xmlns:c="http://schemas.openxmlformats.org/drawingml/2006/chart" xmlns:r="http://schemas.openxmlformats.org/officeDocument/2006/relationships" r:id="rId6"/>
          </a:graphicData>
        </a:graphic>
      </p:graphicFrame>
      <p:grpSp>
        <p:nvGrpSpPr>
          <p:cNvPr id="21" name="Group 20">
            <a:extLst>
              <a:ext uri="{FF2B5EF4-FFF2-40B4-BE49-F238E27FC236}">
                <a16:creationId xmlns:a16="http://schemas.microsoft.com/office/drawing/2014/main" id="{1623EF4E-8EDA-7446-1700-C537ECA6FA9C}"/>
              </a:ext>
              <a:ext uri="{C183D7F6-B498-43B3-948B-1728B52AA6E4}">
                <adec:decorative xmlns:adec="http://schemas.microsoft.com/office/drawing/2017/decorative" val="1"/>
              </a:ext>
            </a:extLst>
          </p:cNvPr>
          <p:cNvGrpSpPr/>
          <p:nvPr/>
        </p:nvGrpSpPr>
        <p:grpSpPr>
          <a:xfrm>
            <a:off x="2747687" y="1481200"/>
            <a:ext cx="2102309" cy="1287082"/>
            <a:chOff x="2747687" y="1481200"/>
            <a:chExt cx="2102309" cy="1287082"/>
          </a:xfrm>
        </p:grpSpPr>
        <p:sp>
          <p:nvSpPr>
            <p:cNvPr id="3" name="TextBox 2">
              <a:extLst>
                <a:ext uri="{FF2B5EF4-FFF2-40B4-BE49-F238E27FC236}">
                  <a16:creationId xmlns:a16="http://schemas.microsoft.com/office/drawing/2014/main" id="{AD4E83CC-CE54-07ED-45D1-CD1CA55BECDD}"/>
                </a:ext>
              </a:extLst>
            </p:cNvPr>
            <p:cNvSpPr txBox="1"/>
            <p:nvPr/>
          </p:nvSpPr>
          <p:spPr>
            <a:xfrm>
              <a:off x="3271667" y="1756133"/>
              <a:ext cx="1164770" cy="830997"/>
            </a:xfrm>
            <a:prstGeom prst="rect">
              <a:avLst/>
            </a:prstGeom>
            <a:noFill/>
          </p:spPr>
          <p:txBody>
            <a:bodyPr wrap="square" rtlCol="0">
              <a:spAutoFit/>
            </a:bodyPr>
            <a:lstStyle/>
            <a:p>
              <a:pPr algn="ctr"/>
              <a:r>
                <a:rPr lang="en-GB" sz="1600" b="1">
                  <a:solidFill>
                    <a:schemeClr val="tx2"/>
                  </a:solidFill>
                  <a:latin typeface="Arial" panose="020B0604020202020204" pitchFamily="34" charset="0"/>
                  <a:cs typeface="Arial" panose="020B0604020202020204" pitchFamily="34" charset="0"/>
                </a:rPr>
                <a:t>48%</a:t>
              </a:r>
            </a:p>
            <a:p>
              <a:pPr algn="ctr"/>
              <a:r>
                <a:rPr lang="en-GB" sz="1600" b="1">
                  <a:solidFill>
                    <a:schemeClr val="tx2"/>
                  </a:solidFill>
                  <a:latin typeface="Arial" panose="020B0604020202020204" pitchFamily="34" charset="0"/>
                  <a:cs typeface="Arial" panose="020B0604020202020204" pitchFamily="34" charset="0"/>
                </a:rPr>
                <a:t>home-working</a:t>
              </a:r>
            </a:p>
          </p:txBody>
        </p:sp>
        <p:grpSp>
          <p:nvGrpSpPr>
            <p:cNvPr id="8" name="Group 7">
              <a:extLst>
                <a:ext uri="{FF2B5EF4-FFF2-40B4-BE49-F238E27FC236}">
                  <a16:creationId xmlns:a16="http://schemas.microsoft.com/office/drawing/2014/main" id="{8898B996-FAD9-4096-408A-589CF1881424}"/>
                </a:ext>
              </a:extLst>
            </p:cNvPr>
            <p:cNvGrpSpPr/>
            <p:nvPr/>
          </p:nvGrpSpPr>
          <p:grpSpPr>
            <a:xfrm>
              <a:off x="2747687" y="1481200"/>
              <a:ext cx="2102309" cy="1287082"/>
              <a:chOff x="2747687" y="1481200"/>
              <a:chExt cx="2102309" cy="1287082"/>
            </a:xfrm>
          </p:grpSpPr>
          <p:sp>
            <p:nvSpPr>
              <p:cNvPr id="52" name="TextBox 51">
                <a:extLst>
                  <a:ext uri="{FF2B5EF4-FFF2-40B4-BE49-F238E27FC236}">
                    <a16:creationId xmlns:a16="http://schemas.microsoft.com/office/drawing/2014/main" id="{64CF84CF-62F7-035B-49F0-B4D08D00763F}"/>
                  </a:ext>
                </a:extLst>
              </p:cNvPr>
              <p:cNvSpPr txBox="1"/>
              <p:nvPr/>
            </p:nvSpPr>
            <p:spPr>
              <a:xfrm>
                <a:off x="2747687" y="22740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(+2pp)</a:t>
                </a:r>
              </a:p>
            </p:txBody>
          </p:sp>
          <p:sp>
            <p:nvSpPr>
              <p:cNvPr id="53" name="TextBox 52">
                <a:extLst>
                  <a:ext uri="{FF2B5EF4-FFF2-40B4-BE49-F238E27FC236}">
                    <a16:creationId xmlns:a16="http://schemas.microsoft.com/office/drawing/2014/main" id="{61DF5B0B-CF3D-FA74-D4F0-0E1D57DE5246}"/>
                  </a:ext>
                </a:extLst>
              </p:cNvPr>
              <p:cNvSpPr txBox="1"/>
              <p:nvPr/>
            </p:nvSpPr>
            <p:spPr>
              <a:xfrm>
                <a:off x="3911081" y="148120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(-3pp)</a:t>
                </a:r>
              </a:p>
            </p:txBody>
          </p:sp>
          <p:sp>
            <p:nvSpPr>
              <p:cNvPr id="54" name="TextBox 53">
                <a:extLst>
                  <a:ext uri="{FF2B5EF4-FFF2-40B4-BE49-F238E27FC236}">
                    <a16:creationId xmlns:a16="http://schemas.microsoft.com/office/drawing/2014/main" id="{96AF052E-D8A9-CE9B-F681-845D6537851E}"/>
                  </a:ext>
                </a:extLst>
              </p:cNvPr>
              <p:cNvSpPr txBox="1"/>
              <p:nvPr/>
            </p:nvSpPr>
            <p:spPr>
              <a:xfrm>
                <a:off x="4290227" y="25066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(-1pp)</a:t>
                </a:r>
              </a:p>
            </p:txBody>
          </p:sp>
        </p:grpSp>
      </p:grpSp>
      <p:sp>
        <p:nvSpPr>
          <p:cNvPr id="14" name="TextBox 13">
            <a:extLst>
              <a:ext uri="{FF2B5EF4-FFF2-40B4-BE49-F238E27FC236}">
                <a16:creationId xmlns:a16="http://schemas.microsoft.com/office/drawing/2014/main" id="{BF9B7FCD-7E2C-D100-FCE0-BD7630A8171B}"/>
              </a:ext>
              <a:ext uri="{C183D7F6-B498-43B3-948B-1728B52AA6E4}">
                <adec:decorative xmlns:adec="http://schemas.microsoft.com/office/drawing/2017/decorative" val="1"/>
              </a:ext>
            </a:extLst>
          </p:cNvPr>
          <p:cNvSpPr txBox="1"/>
          <p:nvPr/>
        </p:nvSpPr>
        <p:spPr>
          <a:xfrm>
            <a:off x="381000" y="3353599"/>
            <a:ext cx="5539896"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16% of respondents across Greater Manchester say that there is some likelihood that they may lose their job in the next 12 months…</a:t>
            </a:r>
          </a:p>
        </p:txBody>
      </p:sp>
      <p:graphicFrame>
        <p:nvGraphicFramePr>
          <p:cNvPr id="11" name="Chart 10">
            <a:extLst>
              <a:ext uri="{FF2B5EF4-FFF2-40B4-BE49-F238E27FC236}">
                <a16:creationId xmlns:a16="http://schemas.microsoft.com/office/drawing/2014/main" id="{63BC97DB-75CC-A62D-F22E-1757304252A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38458"/>
              </p:ext>
            </p:extLst>
          </p:nvPr>
        </p:nvGraphicFramePr>
        <p:xfrm>
          <a:off x="2000251" y="3874974"/>
          <a:ext cx="3813624" cy="24719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descr="Pie chart showing likelihood to lose jobs in the next year. 16% say it is likely they will lose their jobs. ">
            <a:extLst>
              <a:ext uri="{FF2B5EF4-FFF2-40B4-BE49-F238E27FC236}">
                <a16:creationId xmlns:a16="http://schemas.microsoft.com/office/drawing/2014/main" id="{67965F1A-B725-9020-86EC-E45AC39BFC05}"/>
              </a:ext>
            </a:extLst>
          </p:cNvPr>
          <p:cNvGraphicFramePr/>
          <p:nvPr>
            <p:extLst>
              <p:ext uri="{D42A27DB-BD31-4B8C-83A1-F6EECF244321}">
                <p14:modId xmlns:p14="http://schemas.microsoft.com/office/powerpoint/2010/main" val="4235390049"/>
              </p:ext>
            </p:extLst>
          </p:nvPr>
        </p:nvGraphicFramePr>
        <p:xfrm>
          <a:off x="395319" y="3801312"/>
          <a:ext cx="5693111" cy="2512293"/>
        </p:xfrm>
        <a:graphic>
          <a:graphicData uri="http://schemas.openxmlformats.org/drawingml/2006/chart">
            <c:chart xmlns:c="http://schemas.openxmlformats.org/drawingml/2006/chart" xmlns:r="http://schemas.openxmlformats.org/officeDocument/2006/relationships" r:id="rId8"/>
          </a:graphicData>
        </a:graphic>
      </p:graphicFrame>
      <p:sp>
        <p:nvSpPr>
          <p:cNvPr id="61" name="TextBox 60">
            <a:extLst>
              <a:ext uri="{FF2B5EF4-FFF2-40B4-BE49-F238E27FC236}">
                <a16:creationId xmlns:a16="http://schemas.microsoft.com/office/drawing/2014/main" id="{743F14AE-7629-27E5-4868-E92DE8CC3095}"/>
              </a:ext>
              <a:ext uri="{C183D7F6-B498-43B3-948B-1728B52AA6E4}">
                <adec:decorative xmlns:adec="http://schemas.microsoft.com/office/drawing/2017/decorative" val="1"/>
              </a:ext>
            </a:extLst>
          </p:cNvPr>
          <p:cNvSpPr txBox="1"/>
          <p:nvPr/>
        </p:nvSpPr>
        <p:spPr>
          <a:xfrm>
            <a:off x="2284145" y="6134376"/>
            <a:ext cx="3312829"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December (S5)</a:t>
            </a:r>
          </a:p>
        </p:txBody>
      </p:sp>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930132" y="609880"/>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CD1E679-8048-1B16-77CC-4D980EC94779}"/>
              </a:ext>
              <a:ext uri="{C183D7F6-B498-43B3-948B-1728B52AA6E4}">
                <adec:decorative xmlns:adec="http://schemas.microsoft.com/office/drawing/2017/decorative" val="1"/>
              </a:ext>
            </a:extLst>
          </p:cNvPr>
          <p:cNvGrpSpPr/>
          <p:nvPr/>
        </p:nvGrpSpPr>
        <p:grpSpPr>
          <a:xfrm>
            <a:off x="2747687" y="4036940"/>
            <a:ext cx="2812174" cy="2072096"/>
            <a:chOff x="2747687" y="4036940"/>
            <a:chExt cx="2812174" cy="2072096"/>
          </a:xfrm>
        </p:grpSpPr>
        <p:sp>
          <p:nvSpPr>
            <p:cNvPr id="56" name="TextBox 55">
              <a:extLst>
                <a:ext uri="{FF2B5EF4-FFF2-40B4-BE49-F238E27FC236}">
                  <a16:creationId xmlns:a16="http://schemas.microsoft.com/office/drawing/2014/main" id="{BB98E12E-364E-6BFD-0839-51869990DE02}"/>
                </a:ext>
              </a:extLst>
            </p:cNvPr>
            <p:cNvSpPr txBox="1"/>
            <p:nvPr/>
          </p:nvSpPr>
          <p:spPr>
            <a:xfrm>
              <a:off x="2747687" y="48811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 name="TextBox 4">
              <a:extLst>
                <a:ext uri="{FF2B5EF4-FFF2-40B4-BE49-F238E27FC236}">
                  <a16:creationId xmlns:a16="http://schemas.microsoft.com/office/drawing/2014/main" id="{E56C5A90-FC8B-32A7-EBB0-71E6700161A8}"/>
                </a:ext>
              </a:extLst>
            </p:cNvPr>
            <p:cNvSpPr txBox="1"/>
            <p:nvPr/>
          </p:nvSpPr>
          <p:spPr>
            <a:xfrm>
              <a:off x="3271667" y="4716640"/>
              <a:ext cx="1164770" cy="584775"/>
            </a:xfrm>
            <a:prstGeom prst="rect">
              <a:avLst/>
            </a:prstGeom>
            <a:noFill/>
          </p:spPr>
          <p:txBody>
            <a:bodyPr wrap="square" rtlCol="0">
              <a:spAutoFit/>
            </a:bodyPr>
            <a:lstStyle/>
            <a:p>
              <a:pPr algn="ctr"/>
              <a:r>
                <a:rPr lang="en-GB" sz="1600" b="1">
                  <a:solidFill>
                    <a:schemeClr val="tx2"/>
                  </a:solidFill>
                  <a:latin typeface="Arial" panose="020B0604020202020204" pitchFamily="34" charset="0"/>
                  <a:cs typeface="Arial" panose="020B0604020202020204" pitchFamily="34" charset="0"/>
                </a:rPr>
                <a:t>16%</a:t>
              </a:r>
            </a:p>
            <a:p>
              <a:pPr algn="ctr"/>
              <a:r>
                <a:rPr lang="en-GB" sz="1600" b="1">
                  <a:solidFill>
                    <a:schemeClr val="tx2"/>
                  </a:solidFill>
                  <a:latin typeface="Arial" panose="020B0604020202020204" pitchFamily="34" charset="0"/>
                  <a:cs typeface="Arial" panose="020B0604020202020204" pitchFamily="34" charset="0"/>
                </a:rPr>
                <a:t>likely</a:t>
              </a:r>
            </a:p>
          </p:txBody>
        </p:sp>
        <p:sp>
          <p:nvSpPr>
            <p:cNvPr id="60" name="TextBox 59">
              <a:extLst>
                <a:ext uri="{FF2B5EF4-FFF2-40B4-BE49-F238E27FC236}">
                  <a16:creationId xmlns:a16="http://schemas.microsoft.com/office/drawing/2014/main" id="{DC623C01-F4BC-64BD-B695-6B55561688E2}"/>
                </a:ext>
              </a:extLst>
            </p:cNvPr>
            <p:cNvSpPr txBox="1"/>
            <p:nvPr/>
          </p:nvSpPr>
          <p:spPr>
            <a:xfrm>
              <a:off x="3689231" y="427841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rial" panose="020B0604020202020204"/>
                  <a:ea typeface="+mn-ea"/>
                  <a:cs typeface="+mn-cs"/>
                </a:rPr>
                <a:t>(+1pp)</a:t>
              </a:r>
            </a:p>
          </p:txBody>
        </p:sp>
        <p:sp>
          <p:nvSpPr>
            <p:cNvPr id="58" name="TextBox 57">
              <a:extLst>
                <a:ext uri="{FF2B5EF4-FFF2-40B4-BE49-F238E27FC236}">
                  <a16:creationId xmlns:a16="http://schemas.microsoft.com/office/drawing/2014/main" id="{297500C4-4DB6-4FB3-71E7-7B62232085EF}"/>
                </a:ext>
              </a:extLst>
            </p:cNvPr>
            <p:cNvSpPr txBox="1"/>
            <p:nvPr/>
          </p:nvSpPr>
          <p:spPr>
            <a:xfrm>
              <a:off x="3687175" y="5847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59" name="TextBox 58">
              <a:extLst>
                <a:ext uri="{FF2B5EF4-FFF2-40B4-BE49-F238E27FC236}">
                  <a16:creationId xmlns:a16="http://schemas.microsoft.com/office/drawing/2014/main" id="{9B8F5BE9-D6A7-0CFA-E9B1-4CF50C945F31}"/>
                </a:ext>
              </a:extLst>
            </p:cNvPr>
            <p:cNvSpPr txBox="1"/>
            <p:nvPr/>
          </p:nvSpPr>
          <p:spPr>
            <a:xfrm>
              <a:off x="4061473" y="446310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7" name="TextBox 56">
              <a:extLst>
                <a:ext uri="{FF2B5EF4-FFF2-40B4-BE49-F238E27FC236}">
                  <a16:creationId xmlns:a16="http://schemas.microsoft.com/office/drawing/2014/main" id="{20045587-5BCF-EA2C-A514-28B21481D22F}"/>
                </a:ext>
              </a:extLst>
            </p:cNvPr>
            <p:cNvSpPr txBox="1"/>
            <p:nvPr/>
          </p:nvSpPr>
          <p:spPr>
            <a:xfrm>
              <a:off x="4340584" y="51592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(+2pp)</a:t>
              </a:r>
            </a:p>
          </p:txBody>
        </p:sp>
        <p:cxnSp>
          <p:nvCxnSpPr>
            <p:cNvPr id="50" name="Straight Connector 49">
              <a:extLst>
                <a:ext uri="{FF2B5EF4-FFF2-40B4-BE49-F238E27FC236}">
                  <a16:creationId xmlns:a16="http://schemas.microsoft.com/office/drawing/2014/main" id="{85B3C6BA-8808-C970-4782-EC0E0D998DB2}"/>
                </a:ext>
                <a:ext uri="{C183D7F6-B498-43B3-948B-1728B52AA6E4}">
                  <adec:decorative xmlns:adec="http://schemas.microsoft.com/office/drawing/2017/decorative" val="1"/>
                </a:ext>
              </a:extLst>
            </p:cNvPr>
            <p:cNvCxnSpPr>
              <a:cxnSpLocks/>
            </p:cNvCxnSpPr>
            <p:nvPr/>
          </p:nvCxnSpPr>
          <p:spPr>
            <a:xfrm>
              <a:off x="4676775" y="4127735"/>
              <a:ext cx="358923" cy="130790"/>
            </a:xfrm>
            <a:prstGeom prst="line">
              <a:avLst/>
            </a:prstGeom>
            <a:ln w="28575"/>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70F7FF8-852D-1A9E-E96B-E7271EFA47A2}"/>
                </a:ext>
                <a:ext uri="{C183D7F6-B498-43B3-948B-1728B52AA6E4}">
                  <adec:decorative xmlns:adec="http://schemas.microsoft.com/office/drawing/2017/decorative" val="1"/>
                </a:ext>
              </a:extLst>
            </p:cNvPr>
            <p:cNvSpPr txBox="1"/>
            <p:nvPr/>
          </p:nvSpPr>
          <p:spPr>
            <a:xfrm>
              <a:off x="5098196" y="4036940"/>
              <a:ext cx="461665" cy="49244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likely</a:t>
              </a:r>
            </a:p>
          </p:txBody>
        </p:sp>
      </p:grpSp>
      <p:sp>
        <p:nvSpPr>
          <p:cNvPr id="51" name="TextBox 50">
            <a:extLst>
              <a:ext uri="{FF2B5EF4-FFF2-40B4-BE49-F238E27FC236}">
                <a16:creationId xmlns:a16="http://schemas.microsoft.com/office/drawing/2014/main" id="{1E2ABBE3-62D4-459A-89FB-957617CB608A}"/>
              </a:ext>
              <a:ext uri="{C183D7F6-B498-43B3-948B-1728B52AA6E4}">
                <adec:decorative xmlns:adec="http://schemas.microsoft.com/office/drawing/2017/decorative" val="1"/>
              </a:ext>
            </a:extLst>
          </p:cNvPr>
          <p:cNvSpPr txBox="1"/>
          <p:nvPr/>
        </p:nvSpPr>
        <p:spPr>
          <a:xfrm>
            <a:off x="7468668" y="1612826"/>
            <a:ext cx="3498480"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December (S5)</a:t>
            </a:r>
          </a:p>
        </p:txBody>
      </p:sp>
      <p:sp>
        <p:nvSpPr>
          <p:cNvPr id="9" name="TextBox 8">
            <a:extLst>
              <a:ext uri="{FF2B5EF4-FFF2-40B4-BE49-F238E27FC236}">
                <a16:creationId xmlns:a16="http://schemas.microsoft.com/office/drawing/2014/main" id="{A6E643C6-3B51-11F0-103D-F1984A25A8F3}"/>
              </a:ext>
              <a:ext uri="{C183D7F6-B498-43B3-948B-1728B52AA6E4}">
                <adec:decorative xmlns:adec="http://schemas.microsoft.com/office/drawing/2017/decorative" val="0"/>
              </a:ext>
            </a:extLst>
          </p:cNvPr>
          <p:cNvSpPr txBox="1"/>
          <p:nvPr/>
        </p:nvSpPr>
        <p:spPr>
          <a:xfrm>
            <a:off x="6447263" y="711460"/>
            <a:ext cx="521151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At least half of respondents are satisfied with their jobs, their pay and their work hours – although those </a:t>
            </a:r>
            <a:r>
              <a:rPr kumimoji="0" lang="en-GB" sz="1400" b="1" i="0" u="none" strike="noStrike" kern="1200" cap="none" spc="0" normalizeH="0" baseline="0" noProof="0" dirty="0" err="1">
                <a:ln>
                  <a:noFill/>
                </a:ln>
                <a:solidFill>
                  <a:srgbClr val="5C5B5A"/>
                </a:solidFill>
                <a:effectLst/>
                <a:uLnTx/>
                <a:uFillTx/>
                <a:latin typeface="Arial"/>
                <a:ea typeface="+mn-ea"/>
                <a:cs typeface="+mn-cs"/>
              </a:rPr>
              <a:t>satisfie</a:t>
            </a:r>
            <a:r>
              <a:rPr lang="en-GB" sz="1400" b="1" dirty="0">
                <a:solidFill>
                  <a:srgbClr val="5C5B5A"/>
                </a:solidFill>
                <a:latin typeface="Arial"/>
              </a:rPr>
              <a:t>d with their job and their work hours have fallen since December</a:t>
            </a:r>
            <a:r>
              <a:rPr kumimoji="0" lang="en-GB" sz="1400" b="1" i="0" u="none" strike="noStrike" kern="1200" cap="none" spc="0" normalizeH="0" baseline="0" noProof="0" dirty="0">
                <a:ln>
                  <a:noFill/>
                </a:ln>
                <a:solidFill>
                  <a:srgbClr val="5C5B5A"/>
                </a:solidFill>
                <a:effectLst/>
                <a:uLnTx/>
                <a:uFillTx/>
                <a:latin typeface="Arial"/>
                <a:ea typeface="+mn-ea"/>
                <a:cs typeface="+mn-cs"/>
              </a:rPr>
              <a:t> </a:t>
            </a:r>
          </a:p>
        </p:txBody>
      </p:sp>
      <p:graphicFrame>
        <p:nvGraphicFramePr>
          <p:cNvPr id="10" name="Chart 9" descr="Stacked bar chart showing satisfaction with jobs. 66% agree they are satisfied with their work hours. 66% are satisfied with their job. 51% are satisfied with their pay.">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811927165"/>
              </p:ext>
            </p:extLst>
          </p:nvPr>
        </p:nvGraphicFramePr>
        <p:xfrm>
          <a:off x="6165952" y="1228737"/>
          <a:ext cx="5873204" cy="4825896"/>
        </p:xfrm>
        <a:graphic>
          <a:graphicData uri="http://schemas.openxmlformats.org/drawingml/2006/chart">
            <c:chart xmlns:c="http://schemas.openxmlformats.org/drawingml/2006/chart" xmlns:r="http://schemas.openxmlformats.org/officeDocument/2006/relationships" r:id="rId9"/>
          </a:graphicData>
        </a:graphic>
      </p:graphicFrame>
      <p:sp>
        <p:nvSpPr>
          <p:cNvPr id="19" name="TextBox 18">
            <a:extLst>
              <a:ext uri="{FF2B5EF4-FFF2-40B4-BE49-F238E27FC236}">
                <a16:creationId xmlns:a16="http://schemas.microsoft.com/office/drawing/2014/main" id="{7E01A024-8B53-B448-1F17-97CAED38381F}"/>
              </a:ext>
              <a:ext uri="{C183D7F6-B498-43B3-948B-1728B52AA6E4}">
                <adec:decorative xmlns:adec="http://schemas.microsoft.com/office/drawing/2017/decorative" val="1"/>
              </a:ext>
            </a:extLst>
          </p:cNvPr>
          <p:cNvSpPr txBox="1"/>
          <p:nvPr/>
        </p:nvSpPr>
        <p:spPr>
          <a:xfrm>
            <a:off x="6957183" y="2095481"/>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(+5pp)</a:t>
            </a:r>
          </a:p>
        </p:txBody>
      </p:sp>
      <p:sp>
        <p:nvSpPr>
          <p:cNvPr id="20" name="TextBox 19">
            <a:extLst>
              <a:ext uri="{FF2B5EF4-FFF2-40B4-BE49-F238E27FC236}">
                <a16:creationId xmlns:a16="http://schemas.microsoft.com/office/drawing/2014/main" id="{43C4FB5C-20E4-8A27-6D6B-79BCB8C620E3}"/>
              </a:ext>
              <a:ext uri="{C183D7F6-B498-43B3-948B-1728B52AA6E4}">
                <adec:decorative xmlns:adec="http://schemas.microsoft.com/office/drawing/2017/decorative" val="1"/>
              </a:ext>
            </a:extLst>
          </p:cNvPr>
          <p:cNvSpPr txBox="1"/>
          <p:nvPr/>
        </p:nvSpPr>
        <p:spPr>
          <a:xfrm>
            <a:off x="6956113" y="2591889"/>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panose="020B0604020202020204"/>
                <a:ea typeface="+mn-ea"/>
                <a:cs typeface="+mn-cs"/>
              </a:rPr>
              <a:t>(+6pp)</a:t>
            </a:r>
          </a:p>
        </p:txBody>
      </p:sp>
      <p:sp>
        <p:nvSpPr>
          <p:cNvPr id="18" name="TextBox 17">
            <a:extLst>
              <a:ext uri="{FF2B5EF4-FFF2-40B4-BE49-F238E27FC236}">
                <a16:creationId xmlns:a16="http://schemas.microsoft.com/office/drawing/2014/main" id="{4ADA0141-0740-B799-B8B3-6755E7D48A8A}"/>
              </a:ext>
              <a:ext uri="{C183D7F6-B498-43B3-948B-1728B52AA6E4}">
                <adec:decorative xmlns:adec="http://schemas.microsoft.com/office/drawing/2017/decorative" val="1"/>
              </a:ext>
            </a:extLst>
          </p:cNvPr>
          <p:cNvSpPr txBox="1"/>
          <p:nvPr/>
        </p:nvSpPr>
        <p:spPr>
          <a:xfrm>
            <a:off x="6918862" y="3755403"/>
            <a:ext cx="59663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(-10pp)</a:t>
            </a:r>
          </a:p>
        </p:txBody>
      </p:sp>
      <p:sp>
        <p:nvSpPr>
          <p:cNvPr id="6" name="TextBox 5">
            <a:extLst>
              <a:ext uri="{FF2B5EF4-FFF2-40B4-BE49-F238E27FC236}">
                <a16:creationId xmlns:a16="http://schemas.microsoft.com/office/drawing/2014/main" id="{9FD6EF0F-29C8-E12A-05C6-5F130CD956CB}"/>
              </a:ext>
              <a:ext uri="{C183D7F6-B498-43B3-948B-1728B52AA6E4}">
                <adec:decorative xmlns:adec="http://schemas.microsoft.com/office/drawing/2017/decorative" val="1"/>
              </a:ext>
            </a:extLst>
          </p:cNvPr>
          <p:cNvSpPr txBox="1"/>
          <p:nvPr/>
        </p:nvSpPr>
        <p:spPr>
          <a:xfrm>
            <a:off x="8819012" y="2073972"/>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7" name="TextBox 6">
            <a:extLst>
              <a:ext uri="{FF2B5EF4-FFF2-40B4-BE49-F238E27FC236}">
                <a16:creationId xmlns:a16="http://schemas.microsoft.com/office/drawing/2014/main" id="{485CC9FD-2716-88B5-E382-185D48B82B62}"/>
              </a:ext>
              <a:ext uri="{C183D7F6-B498-43B3-948B-1728B52AA6E4}">
                <adec:decorative xmlns:adec="http://schemas.microsoft.com/office/drawing/2017/decorative" val="1"/>
              </a:ext>
            </a:extLst>
          </p:cNvPr>
          <p:cNvSpPr txBox="1"/>
          <p:nvPr/>
        </p:nvSpPr>
        <p:spPr>
          <a:xfrm>
            <a:off x="8822932" y="2631275"/>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panose="020B0604020202020204"/>
                <a:ea typeface="+mn-ea"/>
                <a:cs typeface="+mn-cs"/>
              </a:rPr>
              <a:t>(+5pp)</a:t>
            </a:r>
          </a:p>
        </p:txBody>
      </p:sp>
      <p:sp>
        <p:nvSpPr>
          <p:cNvPr id="45" name="TextBox 44">
            <a:extLst>
              <a:ext uri="{FF2B5EF4-FFF2-40B4-BE49-F238E27FC236}">
                <a16:creationId xmlns:a16="http://schemas.microsoft.com/office/drawing/2014/main" id="{04FB8667-331C-4B41-87DE-296AAD6E1AB1}"/>
              </a:ext>
              <a:ext uri="{C183D7F6-B498-43B3-948B-1728B52AA6E4}">
                <adec:decorative xmlns:adec="http://schemas.microsoft.com/office/drawing/2017/decorative" val="1"/>
              </a:ext>
            </a:extLst>
          </p:cNvPr>
          <p:cNvSpPr txBox="1"/>
          <p:nvPr/>
        </p:nvSpPr>
        <p:spPr>
          <a:xfrm>
            <a:off x="8834271" y="3796661"/>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(-7pp)</a:t>
            </a:r>
          </a:p>
        </p:txBody>
      </p:sp>
      <p:sp>
        <p:nvSpPr>
          <p:cNvPr id="15" name="TextBox 14">
            <a:extLst>
              <a:ext uri="{FF2B5EF4-FFF2-40B4-BE49-F238E27FC236}">
                <a16:creationId xmlns:a16="http://schemas.microsoft.com/office/drawing/2014/main" id="{564E2696-13C4-3545-396F-68F0432AF264}"/>
              </a:ext>
              <a:ext uri="{C183D7F6-B498-43B3-948B-1728B52AA6E4}">
                <adec:decorative xmlns:adec="http://schemas.microsoft.com/office/drawing/2017/decorative" val="1"/>
              </a:ext>
            </a:extLst>
          </p:cNvPr>
          <p:cNvSpPr txBox="1"/>
          <p:nvPr/>
        </p:nvSpPr>
        <p:spPr>
          <a:xfrm>
            <a:off x="10698612" y="2343669"/>
            <a:ext cx="52610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7" name="TextBox 16">
            <a:extLst>
              <a:ext uri="{FF2B5EF4-FFF2-40B4-BE49-F238E27FC236}">
                <a16:creationId xmlns:a16="http://schemas.microsoft.com/office/drawing/2014/main" id="{F1154691-6898-92EF-3A23-D8E370C9411C}"/>
              </a:ext>
              <a:ext uri="{C183D7F6-B498-43B3-948B-1728B52AA6E4}">
                <adec:decorative xmlns:adec="http://schemas.microsoft.com/office/drawing/2017/decorative" val="1"/>
              </a:ext>
            </a:extLst>
          </p:cNvPr>
          <p:cNvSpPr txBox="1"/>
          <p:nvPr/>
        </p:nvSpPr>
        <p:spPr>
          <a:xfrm>
            <a:off x="10689751" y="3001038"/>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12" name="TextBox 11">
            <a:extLst>
              <a:ext uri="{FF2B5EF4-FFF2-40B4-BE49-F238E27FC236}">
                <a16:creationId xmlns:a16="http://schemas.microsoft.com/office/drawing/2014/main" id="{6B7ADBA6-EAFC-6BD4-06B5-AEAF7F86C77C}"/>
              </a:ext>
              <a:ext uri="{C183D7F6-B498-43B3-948B-1728B52AA6E4}">
                <adec:decorative xmlns:adec="http://schemas.microsoft.com/office/drawing/2017/decorative" val="1"/>
              </a:ext>
            </a:extLst>
          </p:cNvPr>
          <p:cNvSpPr txBox="1"/>
          <p:nvPr/>
        </p:nvSpPr>
        <p:spPr>
          <a:xfrm>
            <a:off x="10684811" y="3954103"/>
            <a:ext cx="55816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9" y="6353526"/>
            <a:ext cx="10953012" cy="50855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Arial"/>
              </a:rPr>
              <a:t>All data is from Survey 8 (July). Bases: Job satisfaction: All online employed respondents; </a:t>
            </a:r>
            <a:r>
              <a:rPr lang="en-GB" sz="1000">
                <a:solidFill>
                  <a:srgbClr val="5C5B5A"/>
                </a:solidFill>
                <a:latin typeface="Arial"/>
                <a:cs typeface="Arial"/>
              </a:rPr>
              <a:t>807.</a:t>
            </a:r>
            <a:r>
              <a:rPr kumimoji="0" lang="en-GB" sz="1000" b="0" i="0" u="none" strike="noStrike" kern="1200" cap="none" spc="0" normalizeH="0" baseline="0" noProof="0">
                <a:ln>
                  <a:noFill/>
                </a:ln>
                <a:solidFill>
                  <a:srgbClr val="5C5B5A"/>
                </a:solidFill>
                <a:effectLst/>
                <a:uLnTx/>
                <a:uFillTx/>
                <a:latin typeface="Arial"/>
                <a:ea typeface="+mn-ea"/>
                <a:cs typeface="Arial"/>
              </a:rPr>
              <a:t> Loss of job: All online respondents who are in a paid job (not self-employed); 766, Working from home: All employed respondents; 943.</a:t>
            </a:r>
            <a:endParaRPr kumimoji="0" lang="en-GB" sz="1000" b="0" i="1" u="none" strike="noStrike" kern="1200" cap="none" spc="0" normalizeH="0" baseline="0" noProof="0">
              <a:ln>
                <a:noFill/>
              </a:ln>
              <a:solidFill>
                <a:srgbClr val="5C5B5A"/>
              </a:solidFill>
              <a:effectLst/>
              <a:uLnTx/>
              <a:uFillTx/>
              <a:latin typeface="Arial"/>
              <a:ea typeface="+mn-ea"/>
              <a:cs typeface="Arial"/>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60410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a:t>Detailed findings:</a:t>
            </a:r>
            <a:br>
              <a:rPr lang="en-GB"/>
            </a:br>
            <a:r>
              <a:rPr lang="en-GB"/>
              <a:t>Good work</a:t>
            </a:r>
          </a:p>
        </p:txBody>
      </p:sp>
    </p:spTree>
    <p:extLst>
      <p:ext uri="{BB962C8B-B14F-4D97-AF65-F5344CB8AC3E}">
        <p14:creationId xmlns:p14="http://schemas.microsoft.com/office/powerpoint/2010/main" val="1808757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CF32D23-6A45-CBAE-29D9-B26CC8861DFB}"/>
              </a:ext>
            </a:extLst>
          </p:cNvPr>
          <p:cNvSpPr>
            <a:spLocks noGrp="1"/>
          </p:cNvSpPr>
          <p:nvPr>
            <p:ph type="title"/>
          </p:nvPr>
        </p:nvSpPr>
        <p:spPr>
          <a:xfrm>
            <a:off x="369186" y="326528"/>
            <a:ext cx="11202785" cy="586800"/>
          </a:xfrm>
        </p:spPr>
        <p:txBody>
          <a:bodyPr>
            <a:noAutofit/>
          </a:bodyPr>
          <a:lstStyle/>
          <a:p>
            <a:pPr rtl="0" eaLnBrk="1" latinLnBrk="0" hangingPunct="1"/>
            <a:r>
              <a:rPr lang="en-GB" sz="1800" b="1" kern="1200">
                <a:effectLst/>
                <a:latin typeface="Arial" panose="020B0604020202020204" pitchFamily="34" charset="0"/>
                <a:ea typeface="+mn-ea"/>
                <a:cs typeface="+mn-cs"/>
              </a:rPr>
              <a:t>Almost half (</a:t>
            </a:r>
            <a:r>
              <a:rPr lang="en-GB" sz="1800" b="1">
                <a:latin typeface="Arial" panose="020B0604020202020204" pitchFamily="34" charset="0"/>
                <a:ea typeface="+mn-ea"/>
                <a:cs typeface="+mn-cs"/>
              </a:rPr>
              <a:t>48</a:t>
            </a:r>
            <a:r>
              <a:rPr lang="en-GB" sz="1800" b="1" kern="1200">
                <a:effectLst/>
                <a:latin typeface="Arial" panose="020B0604020202020204" pitchFamily="34" charset="0"/>
                <a:ea typeface="+mn-ea"/>
                <a:cs typeface="+mn-cs"/>
              </a:rPr>
              <a:t>%) of employed respondents are </a:t>
            </a:r>
            <a:r>
              <a:rPr lang="en-GB" sz="1800" b="1" kern="1200">
                <a:solidFill>
                  <a:srgbClr val="009690"/>
                </a:solidFill>
                <a:effectLst/>
                <a:latin typeface="Arial" panose="020B0604020202020204" pitchFamily="34" charset="0"/>
                <a:ea typeface="+mn-ea"/>
                <a:cs typeface="+mn-cs"/>
              </a:rPr>
              <a:t>working from home </a:t>
            </a:r>
            <a:r>
              <a:rPr lang="en-GB" sz="1800" b="1" kern="1200">
                <a:effectLst/>
                <a:latin typeface="Arial" panose="020B0604020202020204" pitchFamily="34" charset="0"/>
                <a:ea typeface="+mn-ea"/>
                <a:cs typeface="+mn-cs"/>
              </a:rPr>
              <a:t>at least some of the time, and just over half (52%) are not working from hom</a:t>
            </a:r>
            <a:r>
              <a:rPr lang="en-GB" sz="1800" b="1">
                <a:latin typeface="Arial" panose="020B0604020202020204" pitchFamily="34" charset="0"/>
                <a:ea typeface="+mn-ea"/>
                <a:cs typeface="+mn-cs"/>
              </a:rPr>
              <a:t>e at</a:t>
            </a:r>
            <a:r>
              <a:rPr lang="en-GB" sz="1800" b="1" kern="1200">
                <a:effectLst/>
                <a:latin typeface="Arial" panose="020B0604020202020204" pitchFamily="34" charset="0"/>
                <a:ea typeface="+mn-ea"/>
                <a:cs typeface="+mn-cs"/>
              </a:rPr>
              <a:t> all. This has remained stable since Autumn</a:t>
            </a:r>
            <a:endParaRPr lang="en-GB" sz="180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2045381" y="1296813"/>
            <a:ext cx="41290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Are you currently working from home?</a:t>
            </a:r>
          </a:p>
        </p:txBody>
      </p:sp>
      <p:graphicFrame>
        <p:nvGraphicFramePr>
          <p:cNvPr id="7" name="Chart 6" descr="This chart shows the proportion of respondents working from home. 48% are working from home at least some of the time in July.">
            <a:extLst>
              <a:ext uri="{FF2B5EF4-FFF2-40B4-BE49-F238E27FC236}">
                <a16:creationId xmlns:a16="http://schemas.microsoft.com/office/drawing/2014/main" id="{00642FE9-5712-8FB4-BC39-0725CF75CF55}"/>
              </a:ext>
            </a:extLst>
          </p:cNvPr>
          <p:cNvGraphicFramePr/>
          <p:nvPr>
            <p:extLst>
              <p:ext uri="{D42A27DB-BD31-4B8C-83A1-F6EECF244321}">
                <p14:modId xmlns:p14="http://schemas.microsoft.com/office/powerpoint/2010/main" val="3103211045"/>
              </p:ext>
            </p:extLst>
          </p:nvPr>
        </p:nvGraphicFramePr>
        <p:xfrm>
          <a:off x="622813" y="1529603"/>
          <a:ext cx="7288006" cy="4453947"/>
        </p:xfrm>
        <a:graphic>
          <a:graphicData uri="http://schemas.openxmlformats.org/drawingml/2006/chart">
            <c:chart xmlns:c="http://schemas.openxmlformats.org/drawingml/2006/chart" xmlns:r="http://schemas.openxmlformats.org/officeDocument/2006/relationships" r:id="rId3"/>
          </a:graphicData>
        </a:graphic>
      </p:graphicFrame>
      <p:sp>
        <p:nvSpPr>
          <p:cNvPr id="4" name="Speech Bubble: Rectangle 3">
            <a:extLst>
              <a:ext uri="{FF2B5EF4-FFF2-40B4-BE49-F238E27FC236}">
                <a16:creationId xmlns:a16="http://schemas.microsoft.com/office/drawing/2014/main" id="{C769AF5C-2210-4563-29F9-1895FC15703E}"/>
              </a:ext>
              <a:ext uri="{C183D7F6-B498-43B3-948B-1728B52AA6E4}">
                <adec:decorative xmlns:adec="http://schemas.microsoft.com/office/drawing/2017/decorative" val="0"/>
              </a:ext>
            </a:extLst>
          </p:cNvPr>
          <p:cNvSpPr/>
          <p:nvPr/>
        </p:nvSpPr>
        <p:spPr>
          <a:xfrm>
            <a:off x="7707501" y="1525164"/>
            <a:ext cx="4243199" cy="4082018"/>
          </a:xfrm>
          <a:prstGeom prst="wedgeRectCallout">
            <a:avLst>
              <a:gd name="adj1" fmla="val -66096"/>
              <a:gd name="adj2" fmla="val 251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working from home at least some of the time (</a:t>
            </a:r>
            <a:r>
              <a:rPr lang="en-GB" sz="1200" b="1">
                <a:solidFill>
                  <a:srgbClr val="5C5B5A"/>
                </a:solidFill>
                <a:latin typeface="Arial" panose="020B0604020202020204" pitchFamily="34" charset="0"/>
                <a:cs typeface="Arial" panose="020B0604020202020204" pitchFamily="34" charset="0"/>
              </a:rPr>
              <a:t>50</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identify as transgender (77%)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learning disability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condition that reduces their ability to do activities by a lot (62%)</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work in the voluntary sector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without access to devices that can access the internet (68%)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self-employed (66%)</a:t>
            </a:r>
          </a:p>
          <a:p>
            <a:pPr marL="171450" indent="-171450">
              <a:spcAft>
                <a:spcPts val="400"/>
              </a:spcAft>
              <a:buFont typeface="Arial" panose="020B0604020202020204" pitchFamily="34" charset="0"/>
              <a:buChar char="•"/>
              <a:defRPr/>
            </a:pPr>
            <a:r>
              <a:rPr lang="en-GB" sz="1200">
                <a:solidFill>
                  <a:srgbClr val="5C5B5A"/>
                </a:solidFill>
                <a:latin typeface="Arial" panose="020B0604020202020204" pitchFamily="34" charset="0"/>
                <a:cs typeface="Arial" panose="020B0604020202020204" pitchFamily="34" charset="0"/>
              </a:rPr>
              <a:t>Those likely to lose their job in the next year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worried about feeding their family over the summer holidays and considering using support measures (66%)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an income above £52,000 (65%)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previously had caring responsibilities (64%)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F079941-07BB-FC79-650B-536CB4765EBC}"/>
              </a:ext>
            </a:extLst>
          </p:cNvPr>
          <p:cNvSpPr txBox="1"/>
          <p:nvPr/>
        </p:nvSpPr>
        <p:spPr>
          <a:xfrm>
            <a:off x="7602330" y="5748950"/>
            <a:ext cx="3324288" cy="246221"/>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 Subgroup analysis uses merged data from S2, 5, 8</a:t>
            </a:r>
            <a:endParaRPr lang="en-GB" sz="1000"/>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45000"/>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S10. Are you currently working from 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 3, 842; Survey 4, 948; Survey 5, 850; Survey 8, 943</a:t>
            </a:r>
            <a:r>
              <a:rPr lang="en-GB" sz="1000">
                <a:solidFill>
                  <a:srgbClr val="FFFFFF">
                    <a:lumMod val="50000"/>
                  </a:srgbClr>
                </a:solidFill>
                <a:latin typeface="Arial"/>
                <a:cs typeface="Arial" panose="020B0604020202020204" pitchFamily="34" charset="0"/>
              </a:rPr>
              <a:t> (All</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employed respondents)</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7866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747897"/>
          </a:xfrm>
        </p:spPr>
        <p:txBody>
          <a:bodyPr vert="horz" wrap="square" anchor="t">
            <a:spAutoFit/>
          </a:bodyPr>
          <a:lstStyle/>
          <a:p>
            <a:r>
              <a:rPr lang="en-GB" sz="1800" b="1">
                <a:ea typeface="+mj-lt"/>
                <a:cs typeface="+mj-lt"/>
              </a:rPr>
              <a:t>2 in 5 (41%) employed respondents find it difficult to </a:t>
            </a:r>
            <a:r>
              <a:rPr lang="en-GB" sz="1800" b="1">
                <a:solidFill>
                  <a:srgbClr val="009690"/>
                </a:solidFill>
                <a:ea typeface="+mj-lt"/>
                <a:cs typeface="+mj-lt"/>
              </a:rPr>
              <a:t>arrange to take an hour or two off </a:t>
            </a:r>
            <a:r>
              <a:rPr lang="en-GB" sz="1800" b="1">
                <a:ea typeface="+mj-lt"/>
                <a:cs typeface="+mj-lt"/>
              </a:rPr>
              <a:t>during work hours (37%) and half find it difficult or to </a:t>
            </a:r>
            <a:r>
              <a:rPr lang="en-GB" sz="1800" b="1">
                <a:solidFill>
                  <a:srgbClr val="009690"/>
                </a:solidFill>
                <a:ea typeface="+mj-lt"/>
                <a:cs typeface="+mj-lt"/>
              </a:rPr>
              <a:t>ask to vary their work hours </a:t>
            </a:r>
            <a:r>
              <a:rPr lang="en-GB" sz="1800" b="1">
                <a:ea typeface="+mj-lt"/>
                <a:cs typeface="+mj-lt"/>
              </a:rPr>
              <a:t>(50%).</a:t>
            </a:r>
            <a:r>
              <a:rPr lang="en-GB" sz="1800" b="1">
                <a:solidFill>
                  <a:srgbClr val="515151"/>
                </a:solidFill>
                <a:ea typeface="+mj-lt"/>
                <a:cs typeface="+mj-lt"/>
              </a:rPr>
              <a:t> A</a:t>
            </a:r>
            <a:r>
              <a:rPr lang="en-GB" sz="1800" b="1"/>
              <a:t>round 2 in 5 (37%) are able to </a:t>
            </a:r>
            <a:r>
              <a:rPr lang="en-GB" sz="1800" b="1">
                <a:solidFill>
                  <a:srgbClr val="009690"/>
                </a:solidFill>
                <a:ea typeface="+mj-lt"/>
                <a:cs typeface="+mj-lt"/>
              </a:rPr>
              <a:t>decide the time they start and finish work</a:t>
            </a:r>
            <a:r>
              <a:rPr lang="en-GB" sz="1800" b="1"/>
              <a:t> </a:t>
            </a:r>
            <a:endParaRPr lang="en-GB" sz="1800" b="1">
              <a:ea typeface="+mj-lt"/>
              <a:cs typeface="+mj-lt"/>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4441771" y="134607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Flexible aspects of working</a:t>
            </a:r>
          </a:p>
        </p:txBody>
      </p:sp>
      <p:sp>
        <p:nvSpPr>
          <p:cNvPr id="7" name="TextBox 6">
            <a:extLst>
              <a:ext uri="{FF2B5EF4-FFF2-40B4-BE49-F238E27FC236}">
                <a16:creationId xmlns:a16="http://schemas.microsoft.com/office/drawing/2014/main" id="{7A5E03B4-3EB2-B5A4-E583-DF129A89B429}"/>
              </a:ext>
              <a:ext uri="{C183D7F6-B498-43B3-948B-1728B52AA6E4}">
                <adec:decorative xmlns:adec="http://schemas.microsoft.com/office/drawing/2017/decorative" val="0"/>
              </a:ext>
            </a:extLst>
          </p:cNvPr>
          <p:cNvSpPr txBox="1"/>
          <p:nvPr/>
        </p:nvSpPr>
        <p:spPr>
          <a:xfrm>
            <a:off x="4640074" y="1675266"/>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Dec (S5)</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1" name="Chart Placeholder 20" descr="Stacked bar chart showing the proportion of respondents who say tit's easy or difficult to ask to vary their hours. 50% say they it is difficult to ask to vary their work hours and 41% say it is difficult to arrange to take an hour or two off.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2835448226"/>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506825" y="253326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41</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70593" y="1925273"/>
            <a:ext cx="146098" cy="150164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5943044" y="268101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50%</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695619" y="1927358"/>
            <a:ext cx="146097" cy="181014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9809A9D-5FC4-C88D-93D6-BF99CD13AC89}"/>
              </a:ext>
              <a:ext uri="{C183D7F6-B498-43B3-948B-1728B52AA6E4}">
                <adec:decorative xmlns:adec="http://schemas.microsoft.com/office/drawing/2017/decorative" val="1"/>
              </a:ext>
            </a:extLst>
          </p:cNvPr>
          <p:cNvSpPr txBox="1"/>
          <p:nvPr/>
        </p:nvSpPr>
        <p:spPr>
          <a:xfrm>
            <a:off x="2196053" y="2254979"/>
            <a:ext cx="767122" cy="261610"/>
          </a:xfrm>
          <a:prstGeom prst="rect">
            <a:avLst/>
          </a:prstGeom>
          <a:noFill/>
        </p:spPr>
        <p:txBody>
          <a:bodyPr wrap="square" rtlCol="0">
            <a:spAutoFit/>
          </a:bodyPr>
          <a:lstStyle/>
          <a:p>
            <a:pPr algn="ctr"/>
            <a:r>
              <a:rPr lang="en-GB" sz="1100">
                <a:solidFill>
                  <a:schemeClr val="bg1"/>
                </a:solidFill>
              </a:rPr>
              <a:t>(+2pp)</a:t>
            </a:r>
          </a:p>
        </p:txBody>
      </p:sp>
      <p:graphicFrame>
        <p:nvGraphicFramePr>
          <p:cNvPr id="9" name="Chart 8" descr="Stacked bar chart showing agreement that respondents can decide the time they start and finish work. 37% agree they are able to do so. ">
            <a:extLst>
              <a:ext uri="{FF2B5EF4-FFF2-40B4-BE49-F238E27FC236}">
                <a16:creationId xmlns:a16="http://schemas.microsoft.com/office/drawing/2014/main" id="{89999213-300E-7C36-797B-D5F61AD47FA1}"/>
              </a:ext>
            </a:extLst>
          </p:cNvPr>
          <p:cNvGraphicFramePr/>
          <p:nvPr>
            <p:extLst>
              <p:ext uri="{D42A27DB-BD31-4B8C-83A1-F6EECF244321}">
                <p14:modId xmlns:p14="http://schemas.microsoft.com/office/powerpoint/2010/main" val="2294009475"/>
              </p:ext>
            </p:extLst>
          </p:nvPr>
        </p:nvGraphicFramePr>
        <p:xfrm>
          <a:off x="7567265" y="956496"/>
          <a:ext cx="4469038" cy="5015679"/>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Brace 9">
            <a:extLst>
              <a:ext uri="{FF2B5EF4-FFF2-40B4-BE49-F238E27FC236}">
                <a16:creationId xmlns:a16="http://schemas.microsoft.com/office/drawing/2014/main" id="{D7F2A854-0972-FF25-FE4C-ADEACF58E08B}"/>
              </a:ext>
              <a:ext uri="{C183D7F6-B498-43B3-948B-1728B52AA6E4}">
                <adec:decorative xmlns:adec="http://schemas.microsoft.com/office/drawing/2017/decorative" val="1"/>
              </a:ext>
            </a:extLst>
          </p:cNvPr>
          <p:cNvSpPr/>
          <p:nvPr/>
        </p:nvSpPr>
        <p:spPr>
          <a:xfrm rot="10800000">
            <a:off x="8572499" y="1940931"/>
            <a:ext cx="120035" cy="133566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2" name="TextBox 11">
            <a:extLst>
              <a:ext uri="{FF2B5EF4-FFF2-40B4-BE49-F238E27FC236}">
                <a16:creationId xmlns:a16="http://schemas.microsoft.com/office/drawing/2014/main" id="{97B81B43-C640-77BB-520B-6BC911AEFF3D}"/>
              </a:ext>
              <a:ext uri="{C183D7F6-B498-43B3-948B-1728B52AA6E4}">
                <adec:decorative xmlns:adec="http://schemas.microsoft.com/office/drawing/2017/decorative" val="1"/>
              </a:ext>
            </a:extLst>
          </p:cNvPr>
          <p:cNvSpPr txBox="1"/>
          <p:nvPr/>
        </p:nvSpPr>
        <p:spPr>
          <a:xfrm>
            <a:off x="8026349" y="2470696"/>
            <a:ext cx="713810" cy="307777"/>
          </a:xfrm>
          <a:prstGeom prst="rect">
            <a:avLst/>
          </a:prstGeom>
          <a:noFill/>
        </p:spPr>
        <p:txBody>
          <a:bodyPr wrap="square" rtlCol="0">
            <a:spAutoFit/>
          </a:bodyPr>
          <a:lstStyle/>
          <a:p>
            <a:r>
              <a:rPr lang="en-GB" sz="1400" b="1">
                <a:solidFill>
                  <a:srgbClr val="5C5B5A"/>
                </a:solidFill>
              </a:rPr>
              <a:t>37%</a:t>
            </a:r>
          </a:p>
        </p:txBody>
      </p:sp>
      <p:sp>
        <p:nvSpPr>
          <p:cNvPr id="13" name="TextBox 12">
            <a:extLst>
              <a:ext uri="{FF2B5EF4-FFF2-40B4-BE49-F238E27FC236}">
                <a16:creationId xmlns:a16="http://schemas.microsoft.com/office/drawing/2014/main" id="{5C713B89-7056-BAC4-D646-0B3EF9E8B48F}"/>
              </a:ext>
              <a:ext uri="{C183D7F6-B498-43B3-948B-1728B52AA6E4}">
                <adec:decorative xmlns:adec="http://schemas.microsoft.com/office/drawing/2017/decorative" val="1"/>
              </a:ext>
            </a:extLst>
          </p:cNvPr>
          <p:cNvSpPr txBox="1"/>
          <p:nvPr/>
        </p:nvSpPr>
        <p:spPr>
          <a:xfrm>
            <a:off x="9007490" y="5095822"/>
            <a:ext cx="763197" cy="261610"/>
          </a:xfrm>
          <a:prstGeom prst="rect">
            <a:avLst/>
          </a:prstGeom>
          <a:noFill/>
        </p:spPr>
        <p:txBody>
          <a:bodyPr wrap="square" rtlCol="0">
            <a:spAutoFit/>
          </a:bodyPr>
          <a:lstStyle/>
          <a:p>
            <a:pPr algn="ctr"/>
            <a:r>
              <a:rPr lang="en-GB" sz="1100">
                <a:solidFill>
                  <a:schemeClr val="bg1"/>
                </a:solidFill>
              </a:rPr>
              <a:t>(+1pp)</a:t>
            </a:r>
          </a:p>
        </p:txBody>
      </p:sp>
      <p:sp>
        <p:nvSpPr>
          <p:cNvPr id="15" name="TextBox 1">
            <a:extLst>
              <a:ext uri="{FF2B5EF4-FFF2-40B4-BE49-F238E27FC236}">
                <a16:creationId xmlns:a16="http://schemas.microsoft.com/office/drawing/2014/main" id="{A2E9C13F-BFC9-CADE-26C9-EBDB70304F20}"/>
              </a:ext>
              <a:ext uri="{C183D7F6-B498-43B3-948B-1728B52AA6E4}">
                <adec:decorative xmlns:adec="http://schemas.microsoft.com/office/drawing/2017/decorative" val="1"/>
              </a:ext>
            </a:extLst>
          </p:cNvPr>
          <p:cNvSpPr txBox="1"/>
          <p:nvPr/>
        </p:nvSpPr>
        <p:spPr>
          <a:xfrm>
            <a:off x="9104013" y="224722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
        <p:nvSpPr>
          <p:cNvPr id="17" name="TextBox 1">
            <a:extLst>
              <a:ext uri="{FF2B5EF4-FFF2-40B4-BE49-F238E27FC236}">
                <a16:creationId xmlns:a16="http://schemas.microsoft.com/office/drawing/2014/main" id="{891C3EF4-743B-B969-7944-F1A078A5D589}"/>
              </a:ext>
              <a:ext uri="{C183D7F6-B498-43B3-948B-1728B52AA6E4}">
                <adec:decorative xmlns:adec="http://schemas.microsoft.com/office/drawing/2017/decorative" val="1"/>
              </a:ext>
            </a:extLst>
          </p:cNvPr>
          <p:cNvSpPr txBox="1"/>
          <p:nvPr/>
        </p:nvSpPr>
        <p:spPr>
          <a:xfrm>
            <a:off x="9086390" y="296484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18" name="TextBox 1">
            <a:extLst>
              <a:ext uri="{FF2B5EF4-FFF2-40B4-BE49-F238E27FC236}">
                <a16:creationId xmlns:a16="http://schemas.microsoft.com/office/drawing/2014/main" id="{4EB74B14-A7C0-6918-1739-4EAB8498E923}"/>
              </a:ext>
              <a:ext uri="{C183D7F6-B498-43B3-948B-1728B52AA6E4}">
                <adec:decorative xmlns:adec="http://schemas.microsoft.com/office/drawing/2017/decorative" val="1"/>
              </a:ext>
            </a:extLst>
          </p:cNvPr>
          <p:cNvSpPr txBox="1"/>
          <p:nvPr/>
        </p:nvSpPr>
        <p:spPr>
          <a:xfrm>
            <a:off x="9104013" y="3488931"/>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(+2pp)</a:t>
            </a:r>
          </a:p>
        </p:txBody>
      </p:sp>
      <p:sp>
        <p:nvSpPr>
          <p:cNvPr id="22" name="TextBox 1">
            <a:extLst>
              <a:ext uri="{FF2B5EF4-FFF2-40B4-BE49-F238E27FC236}">
                <a16:creationId xmlns:a16="http://schemas.microsoft.com/office/drawing/2014/main" id="{9127951F-39F0-550B-87F5-C53E552FA7E2}"/>
              </a:ext>
              <a:ext uri="{C183D7F6-B498-43B3-948B-1728B52AA6E4}">
                <adec:decorative xmlns:adec="http://schemas.microsoft.com/office/drawing/2017/decorative" val="1"/>
              </a:ext>
            </a:extLst>
          </p:cNvPr>
          <p:cNvSpPr txBox="1"/>
          <p:nvPr/>
        </p:nvSpPr>
        <p:spPr>
          <a:xfrm>
            <a:off x="9013471" y="4206447"/>
            <a:ext cx="75721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(+/-0pp)</a:t>
            </a: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GW8. How much do you agree or disagree with the following statements? </a:t>
            </a:r>
          </a:p>
          <a:p>
            <a:pPr>
              <a:defRPr/>
            </a:pPr>
            <a:r>
              <a:rPr lang="en-GB" sz="1000">
                <a:solidFill>
                  <a:srgbClr val="FFFFFF">
                    <a:lumMod val="50000"/>
                  </a:srgbClr>
                </a:solidFill>
                <a:latin typeface="Arial"/>
                <a:cs typeface="Arial" panose="020B0604020202020204" pitchFamily="34" charset="0"/>
              </a:rPr>
              <a:t>Base: 807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9332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EC21D1C2-0CD4-B226-7947-A2BEAAAC9B7B}"/>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Sample</a:t>
            </a:r>
          </a:p>
        </p:txBody>
      </p:sp>
      <p:sp>
        <p:nvSpPr>
          <p:cNvPr id="3" name="Text Placeholder 7">
            <a:extLst>
              <a:ext uri="{FF2B5EF4-FFF2-40B4-BE49-F238E27FC236}">
                <a16:creationId xmlns:a16="http://schemas.microsoft.com/office/drawing/2014/main" id="{C33AD3FC-339E-9D60-A2A8-DFAF35E1C852}"/>
              </a:ext>
            </a:extLst>
          </p:cNvPr>
          <p:cNvSpPr txBox="1">
            <a:spLocks/>
          </p:cNvSpPr>
          <p:nvPr/>
        </p:nvSpPr>
        <p:spPr>
          <a:xfrm>
            <a:off x="403914" y="657115"/>
            <a:ext cx="5780316"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a:latin typeface="Arial" panose="020B0604020202020204" pitchFamily="34" charset="0"/>
                <a:cs typeface="Arial" panose="020B0604020202020204" pitchFamily="34" charset="0"/>
              </a:rPr>
              <a:t>Sample information</a:t>
            </a:r>
          </a:p>
        </p:txBody>
      </p:sp>
      <p:graphicFrame>
        <p:nvGraphicFramePr>
          <p:cNvPr id="4" name="Table 8">
            <a:extLst>
              <a:ext uri="{FF2B5EF4-FFF2-40B4-BE49-F238E27FC236}">
                <a16:creationId xmlns:a16="http://schemas.microsoft.com/office/drawing/2014/main" id="{E80E7816-C258-D4E7-B6EA-A56FB98B955D}"/>
              </a:ext>
            </a:extLst>
          </p:cNvPr>
          <p:cNvGraphicFramePr>
            <a:graphicFrameLocks noGrp="1"/>
          </p:cNvGraphicFramePr>
          <p:nvPr>
            <p:extLst>
              <p:ext uri="{D42A27DB-BD31-4B8C-83A1-F6EECF244321}">
                <p14:modId xmlns:p14="http://schemas.microsoft.com/office/powerpoint/2010/main" val="3056428916"/>
              </p:ext>
            </p:extLst>
          </p:nvPr>
        </p:nvGraphicFramePr>
        <p:xfrm>
          <a:off x="426082" y="1374319"/>
          <a:ext cx="5758150" cy="3460959"/>
        </p:xfrm>
        <a:graphic>
          <a:graphicData uri="http://schemas.openxmlformats.org/drawingml/2006/table">
            <a:tbl>
              <a:tblPr firstRow="1" bandRow="1">
                <a:tableStyleId>{D7AC3CCA-C797-4891-BE02-D94E43425B78}</a:tableStyleId>
              </a:tblPr>
              <a:tblGrid>
                <a:gridCol w="875270">
                  <a:extLst>
                    <a:ext uri="{9D8B030D-6E8A-4147-A177-3AD203B41FA5}">
                      <a16:colId xmlns:a16="http://schemas.microsoft.com/office/drawing/2014/main" val="2475330351"/>
                    </a:ext>
                  </a:extLst>
                </a:gridCol>
                <a:gridCol w="610360">
                  <a:extLst>
                    <a:ext uri="{9D8B030D-6E8A-4147-A177-3AD203B41FA5}">
                      <a16:colId xmlns:a16="http://schemas.microsoft.com/office/drawing/2014/main" val="1879578340"/>
                    </a:ext>
                  </a:extLst>
                </a:gridCol>
                <a:gridCol w="610360">
                  <a:extLst>
                    <a:ext uri="{9D8B030D-6E8A-4147-A177-3AD203B41FA5}">
                      <a16:colId xmlns:a16="http://schemas.microsoft.com/office/drawing/2014/main" val="1245112500"/>
                    </a:ext>
                  </a:extLst>
                </a:gridCol>
                <a:gridCol w="610360">
                  <a:extLst>
                    <a:ext uri="{9D8B030D-6E8A-4147-A177-3AD203B41FA5}">
                      <a16:colId xmlns:a16="http://schemas.microsoft.com/office/drawing/2014/main" val="463256089"/>
                    </a:ext>
                  </a:extLst>
                </a:gridCol>
                <a:gridCol w="610360">
                  <a:extLst>
                    <a:ext uri="{9D8B030D-6E8A-4147-A177-3AD203B41FA5}">
                      <a16:colId xmlns:a16="http://schemas.microsoft.com/office/drawing/2014/main" val="3989623761"/>
                    </a:ext>
                  </a:extLst>
                </a:gridCol>
                <a:gridCol w="610360">
                  <a:extLst>
                    <a:ext uri="{9D8B030D-6E8A-4147-A177-3AD203B41FA5}">
                      <a16:colId xmlns:a16="http://schemas.microsoft.com/office/drawing/2014/main" val="2669063577"/>
                    </a:ext>
                  </a:extLst>
                </a:gridCol>
                <a:gridCol w="610360">
                  <a:extLst>
                    <a:ext uri="{9D8B030D-6E8A-4147-A177-3AD203B41FA5}">
                      <a16:colId xmlns:a16="http://schemas.microsoft.com/office/drawing/2014/main" val="2313577419"/>
                    </a:ext>
                  </a:extLst>
                </a:gridCol>
                <a:gridCol w="610360">
                  <a:extLst>
                    <a:ext uri="{9D8B030D-6E8A-4147-A177-3AD203B41FA5}">
                      <a16:colId xmlns:a16="http://schemas.microsoft.com/office/drawing/2014/main" val="3767553089"/>
                    </a:ext>
                  </a:extLst>
                </a:gridCol>
                <a:gridCol w="610360">
                  <a:extLst>
                    <a:ext uri="{9D8B030D-6E8A-4147-A177-3AD203B41FA5}">
                      <a16:colId xmlns:a16="http://schemas.microsoft.com/office/drawing/2014/main" val="3096585931"/>
                    </a:ext>
                  </a:extLst>
                </a:gridCol>
              </a:tblGrid>
              <a:tr h="353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Arial"/>
                          <a:ea typeface="+mn-ea"/>
                          <a:cs typeface="Arial"/>
                        </a:rPr>
                        <a:t>8</a:t>
                      </a:r>
                    </a:p>
                  </a:txBody>
                  <a:tcPr marL="36000" marR="36000" marT="9144" marB="9144" anchor="ctr">
                    <a:solidFill>
                      <a:srgbClr val="5C5B5A"/>
                    </a:solidFill>
                  </a:tcPr>
                </a:tc>
                <a:extLst>
                  <a:ext uri="{0D108BD9-81ED-4DB2-BD59-A6C34878D82A}">
                    <a16:rowId xmlns:a16="http://schemas.microsoft.com/office/drawing/2014/main" val="3974806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a:solidFill>
                            <a:srgbClr val="5C5B5A"/>
                          </a:solidFill>
                          <a:latin typeface="Arial"/>
                          <a:ea typeface="+mn-ea"/>
                          <a:cs typeface="Arial"/>
                        </a:rPr>
                        <a:t>9 Feb </a:t>
                      </a:r>
                      <a:endParaRPr lang="en-GB" sz="1100" b="0" kern="1200">
                        <a:solidFill>
                          <a:srgbClr val="5C5B5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 Mar 2022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a:solidFill>
                            <a:srgbClr val="5C5B5A"/>
                          </a:solidFill>
                          <a:latin typeface="Arial"/>
                          <a:ea typeface="+mn-ea"/>
                          <a:cs typeface="Arial"/>
                        </a:rPr>
                        <a:t>1 Sep </a:t>
                      </a:r>
                      <a:endParaRPr lang="en-GB" sz="1100" b="0" kern="1200">
                        <a:solidFill>
                          <a:srgbClr val="5C5B5A"/>
                        </a:solidFill>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a:solidFill>
                            <a:srgbClr val="5C5B5A"/>
                          </a:solidFill>
                          <a:latin typeface="Arial"/>
                          <a:ea typeface="+mn-ea"/>
                          <a:cs typeface="Arial"/>
                        </a:rPr>
                        <a:t>20 Oct 2022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 Dec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 Mar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 May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26 June 2023</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 Feb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11 April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24 Sep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 Nov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 Dec 2022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 Mar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22 May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10 July 2023</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443855">
                <a:tc>
                  <a:txBody>
                    <a:bodyPr/>
                    <a:lstStyle/>
                    <a:p>
                      <a:pPr marL="0" lvl="0" indent="0" algn="ctr">
                        <a:lnSpc>
                          <a:spcPct val="100000"/>
                        </a:lnSpc>
                        <a:spcBef>
                          <a:spcPts val="0"/>
                        </a:spcBef>
                        <a:spcAft>
                          <a:spcPts val="0"/>
                        </a:spcAft>
                        <a:buNone/>
                      </a:pPr>
                      <a:r>
                        <a:rPr lang="en-GB" sz="105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Mar </a:t>
                      </a:r>
                      <a:endParaRPr lang="en-GB" sz="1100" b="0" kern="1200">
                        <a:solidFill>
                          <a:srgbClr val="5C5B5A"/>
                        </a:solidFill>
                        <a:latin typeface="Arial" panose="020B0604020202020204" pitchFamily="34" charset="0"/>
                        <a:ea typeface="+mn-ea"/>
                        <a:cs typeface="Arial" panose="020B0604020202020204" pitchFamily="34" charset="0"/>
                      </a:endParaRPr>
                    </a:p>
                    <a:p>
                      <a:pPr marL="0" lvl="0" indent="0" algn="ctr" defTabSz="914400">
                        <a:lnSpc>
                          <a:spcPct val="100000"/>
                        </a:lnSpc>
                        <a:spcBef>
                          <a:spcPts val="0"/>
                        </a:spcBef>
                        <a:spcAft>
                          <a:spcPts val="0"/>
                        </a:spcAft>
                        <a:buNone/>
                        <a:tabLst/>
                        <a:defRPr/>
                      </a:pPr>
                      <a:r>
                        <a:rPr lang="en-GB" sz="1100" b="0" kern="120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Apr </a:t>
                      </a:r>
                      <a:endParaRPr lang="en-GB" sz="1100" b="0" kern="1200">
                        <a:solidFill>
                          <a:srgbClr val="5C5B5A"/>
                        </a:solidFill>
                        <a:latin typeface="Arial" panose="020B0604020202020204" pitchFamily="34" charset="0"/>
                        <a:ea typeface="+mn-ea"/>
                        <a:cs typeface="Arial" panose="020B0604020202020204" pitchFamily="34" charset="0"/>
                      </a:endParaRPr>
                    </a:p>
                    <a:p>
                      <a:pPr marL="0" lvl="0" indent="0" algn="ctr" defTabSz="914400">
                        <a:lnSpc>
                          <a:spcPct val="100000"/>
                        </a:lnSpc>
                        <a:spcBef>
                          <a:spcPts val="0"/>
                        </a:spcBef>
                        <a:spcAft>
                          <a:spcPts val="0"/>
                        </a:spcAft>
                        <a:buNone/>
                        <a:tabLst/>
                        <a:defRPr/>
                      </a:pPr>
                      <a:r>
                        <a:rPr lang="en-GB" sz="1100" b="0" kern="120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Sep </a:t>
                      </a:r>
                      <a:endParaRPr lang="en-GB" sz="1100" b="0" kern="1200">
                        <a:solidFill>
                          <a:srgbClr val="5C5B5A"/>
                        </a:solidFill>
                        <a:latin typeface="Arial" panose="020B0604020202020204" pitchFamily="34" charset="0"/>
                        <a:ea typeface="+mn-ea"/>
                        <a:cs typeface="Arial" panose="020B0604020202020204" pitchFamily="34" charset="0"/>
                      </a:endParaRPr>
                    </a:p>
                    <a:p>
                      <a:pPr marL="0" lvl="0" indent="0" algn="ctr">
                        <a:lnSpc>
                          <a:spcPct val="100000"/>
                        </a:lnSpc>
                        <a:spcBef>
                          <a:spcPts val="0"/>
                        </a:spcBef>
                        <a:spcAft>
                          <a:spcPts val="0"/>
                        </a:spcAft>
                        <a:buNone/>
                      </a:pPr>
                      <a:r>
                        <a:rPr lang="en-GB" sz="1100" b="0" kern="120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Nov </a:t>
                      </a:r>
                      <a:endParaRPr lang="en-GB" sz="1100" b="0" kern="1200">
                        <a:solidFill>
                          <a:srgbClr val="5C5B5A"/>
                        </a:solidFill>
                        <a:latin typeface="Arial" panose="020B0604020202020204" pitchFamily="34" charset="0"/>
                        <a:ea typeface="+mn-ea"/>
                        <a:cs typeface="Arial" panose="020B0604020202020204" pitchFamily="34" charset="0"/>
                      </a:endParaRPr>
                    </a:p>
                    <a:p>
                      <a:pPr marL="0" lvl="0" indent="0" algn="ctr">
                        <a:lnSpc>
                          <a:spcPct val="100000"/>
                        </a:lnSpc>
                        <a:spcBef>
                          <a:spcPts val="0"/>
                        </a:spcBef>
                        <a:spcAft>
                          <a:spcPts val="0"/>
                        </a:spcAft>
                        <a:buNone/>
                      </a:pPr>
                      <a:r>
                        <a:rPr lang="en-GB" sz="1100" b="0" kern="1200">
                          <a:solidFill>
                            <a:srgbClr val="5C5B5A"/>
                          </a:solidFill>
                          <a:latin typeface="Arial"/>
                          <a:ea typeface="+mn-ea"/>
                          <a:cs typeface="Arial"/>
                        </a:rPr>
                        <a:t>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Jan </a:t>
                      </a:r>
                      <a:endParaRPr lang="en-GB" sz="1100" b="0" kern="1200">
                        <a:solidFill>
                          <a:srgbClr val="5C5B5A"/>
                        </a:solidFill>
                        <a:latin typeface="Arial" panose="020B0604020202020204" pitchFamily="34" charset="0"/>
                        <a:ea typeface="+mn-ea"/>
                        <a:cs typeface="Arial" panose="020B0604020202020204" pitchFamily="34" charset="0"/>
                      </a:endParaRPr>
                    </a:p>
                    <a:p>
                      <a:pPr marL="0" lvl="0" indent="0" algn="ctr">
                        <a:lnSpc>
                          <a:spcPct val="100000"/>
                        </a:lnSpc>
                        <a:spcBef>
                          <a:spcPts val="0"/>
                        </a:spcBef>
                        <a:spcAft>
                          <a:spcPts val="0"/>
                        </a:spcAft>
                        <a:buNone/>
                      </a:pPr>
                      <a:r>
                        <a:rPr lang="en-GB" sz="1100" b="0" kern="1200">
                          <a:solidFill>
                            <a:srgbClr val="5C5B5A"/>
                          </a:solidFill>
                          <a:latin typeface="Arial"/>
                          <a:ea typeface="+mn-ea"/>
                          <a:cs typeface="Arial"/>
                        </a:rPr>
                        <a:t>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dirty="0">
                          <a:solidFill>
                            <a:srgbClr val="5C5B5A"/>
                          </a:solidFill>
                          <a:latin typeface="Arial"/>
                          <a:ea typeface="+mn-ea"/>
                          <a:cs typeface="Arial"/>
                        </a:rPr>
                        <a:t>Apr </a:t>
                      </a:r>
                      <a:endParaRPr lang="en-GB" sz="1100" b="0" kern="1200" dirty="0">
                        <a:solidFill>
                          <a:srgbClr val="5C5B5A"/>
                        </a:solidFill>
                        <a:latin typeface="Arial" panose="020B0604020202020204" pitchFamily="34" charset="0"/>
                        <a:ea typeface="+mn-ea"/>
                        <a:cs typeface="Arial" panose="020B0604020202020204" pitchFamily="34" charset="0"/>
                      </a:endParaRPr>
                    </a:p>
                    <a:p>
                      <a:pPr marL="0" lvl="0" indent="0" algn="ctr">
                        <a:lnSpc>
                          <a:spcPct val="100000"/>
                        </a:lnSpc>
                        <a:spcBef>
                          <a:spcPts val="0"/>
                        </a:spcBef>
                        <a:spcAft>
                          <a:spcPts val="0"/>
                        </a:spcAft>
                        <a:buNone/>
                      </a:pPr>
                      <a:r>
                        <a:rPr lang="en-GB" sz="1100" b="0" kern="1200" dirty="0">
                          <a:solidFill>
                            <a:srgbClr val="5C5B5A"/>
                          </a:solidFill>
                          <a:latin typeface="Arial"/>
                          <a:ea typeface="+mn-ea"/>
                          <a:cs typeface="Arial"/>
                        </a:rPr>
                        <a:t>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100" b="0" kern="1200">
                          <a:solidFill>
                            <a:srgbClr val="5C5B5A"/>
                          </a:solidFill>
                          <a:latin typeface="Arial"/>
                          <a:ea typeface="+mn-ea"/>
                          <a:cs typeface="Arial"/>
                        </a:rPr>
                        <a:t>July 2023 </a:t>
                      </a:r>
                      <a:endParaRPr lang="en-GB" sz="1100" b="0"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1612</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100" b="0" kern="120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ea typeface="+mn-ea"/>
                          <a:cs typeface="Arial"/>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100" b="0" kern="120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443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ea typeface="+mn-ea"/>
                          <a:cs typeface="Arial"/>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(37%)</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6" name="Text Placeholder 7">
            <a:extLst>
              <a:ext uri="{FF2B5EF4-FFF2-40B4-BE49-F238E27FC236}">
                <a16:creationId xmlns:a16="http://schemas.microsoft.com/office/drawing/2014/main" id="{2D65519B-CCC3-4292-5E25-3F8B638A1987}"/>
              </a:ext>
            </a:extLst>
          </p:cNvPr>
          <p:cNvSpPr txBox="1">
            <a:spLocks/>
          </p:cNvSpPr>
          <p:nvPr/>
        </p:nvSpPr>
        <p:spPr>
          <a:xfrm>
            <a:off x="6424676" y="657115"/>
            <a:ext cx="5220000" cy="546651"/>
          </a:xfrm>
          <a:prstGeom prst="rect">
            <a:avLst/>
          </a:prstGeom>
          <a:solidFill>
            <a:schemeClr val="tx1">
              <a:lumMod val="65000"/>
              <a:lumOff val="35000"/>
            </a:schemeClr>
          </a:solidFill>
          <a:ln>
            <a:solidFill>
              <a:schemeClr val="tx1">
                <a:lumMod val="65000"/>
                <a:lumOff val="35000"/>
              </a:schemeClr>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400">
                <a:latin typeface="Arial" panose="020B0604020202020204" pitchFamily="34" charset="0"/>
                <a:cs typeface="Arial" panose="020B0604020202020204" pitchFamily="34" charset="0"/>
              </a:rPr>
              <a:t>Key demographics</a:t>
            </a:r>
          </a:p>
          <a:p>
            <a:pPr>
              <a:lnSpc>
                <a:spcPct val="100000"/>
              </a:lnSpc>
              <a:spcBef>
                <a:spcPts val="0"/>
              </a:spcBef>
            </a:pPr>
            <a:r>
              <a:rPr lang="en-GB" sz="1400">
                <a:latin typeface="Arial" panose="020B0604020202020204" pitchFamily="34" charset="0"/>
                <a:cs typeface="Arial" panose="020B0604020202020204" pitchFamily="34" charset="0"/>
              </a:rPr>
              <a:t>(before weighting applied)</a:t>
            </a:r>
          </a:p>
        </p:txBody>
      </p:sp>
      <p:graphicFrame>
        <p:nvGraphicFramePr>
          <p:cNvPr id="7" name="Table 6">
            <a:extLst>
              <a:ext uri="{FF2B5EF4-FFF2-40B4-BE49-F238E27FC236}">
                <a16:creationId xmlns:a16="http://schemas.microsoft.com/office/drawing/2014/main" id="{FB0407FF-E858-D7EF-A69F-F22526A9C555}"/>
              </a:ext>
            </a:extLst>
          </p:cNvPr>
          <p:cNvGraphicFramePr>
            <a:graphicFrameLocks noGrp="1"/>
          </p:cNvGraphicFramePr>
          <p:nvPr>
            <p:extLst>
              <p:ext uri="{D42A27DB-BD31-4B8C-83A1-F6EECF244321}">
                <p14:modId xmlns:p14="http://schemas.microsoft.com/office/powerpoint/2010/main" val="1908616689"/>
              </p:ext>
            </p:extLst>
          </p:nvPr>
        </p:nvGraphicFramePr>
        <p:xfrm>
          <a:off x="6424676" y="1374319"/>
          <a:ext cx="5220003" cy="3108544"/>
        </p:xfrm>
        <a:graphic>
          <a:graphicData uri="http://schemas.openxmlformats.org/drawingml/2006/table">
            <a:tbl>
              <a:tblPr firstRow="1" bandRow="1">
                <a:tableStyleId>{D7AC3CCA-C797-4891-BE02-D94E43425B78}</a:tableStyleId>
              </a:tblPr>
              <a:tblGrid>
                <a:gridCol w="926035">
                  <a:extLst>
                    <a:ext uri="{9D8B030D-6E8A-4147-A177-3AD203B41FA5}">
                      <a16:colId xmlns:a16="http://schemas.microsoft.com/office/drawing/2014/main" val="1657065372"/>
                    </a:ext>
                  </a:extLst>
                </a:gridCol>
                <a:gridCol w="536746">
                  <a:extLst>
                    <a:ext uri="{9D8B030D-6E8A-4147-A177-3AD203B41FA5}">
                      <a16:colId xmlns:a16="http://schemas.microsoft.com/office/drawing/2014/main" val="2117730278"/>
                    </a:ext>
                  </a:extLst>
                </a:gridCol>
                <a:gridCol w="536746">
                  <a:extLst>
                    <a:ext uri="{9D8B030D-6E8A-4147-A177-3AD203B41FA5}">
                      <a16:colId xmlns:a16="http://schemas.microsoft.com/office/drawing/2014/main" val="886160411"/>
                    </a:ext>
                  </a:extLst>
                </a:gridCol>
                <a:gridCol w="536746">
                  <a:extLst>
                    <a:ext uri="{9D8B030D-6E8A-4147-A177-3AD203B41FA5}">
                      <a16:colId xmlns:a16="http://schemas.microsoft.com/office/drawing/2014/main" val="2118861217"/>
                    </a:ext>
                  </a:extLst>
                </a:gridCol>
                <a:gridCol w="536746">
                  <a:extLst>
                    <a:ext uri="{9D8B030D-6E8A-4147-A177-3AD203B41FA5}">
                      <a16:colId xmlns:a16="http://schemas.microsoft.com/office/drawing/2014/main" val="1048187716"/>
                    </a:ext>
                  </a:extLst>
                </a:gridCol>
                <a:gridCol w="542950">
                  <a:extLst>
                    <a:ext uri="{9D8B030D-6E8A-4147-A177-3AD203B41FA5}">
                      <a16:colId xmlns:a16="http://schemas.microsoft.com/office/drawing/2014/main" val="559171377"/>
                    </a:ext>
                  </a:extLst>
                </a:gridCol>
                <a:gridCol w="530542">
                  <a:extLst>
                    <a:ext uri="{9D8B030D-6E8A-4147-A177-3AD203B41FA5}">
                      <a16:colId xmlns:a16="http://schemas.microsoft.com/office/drawing/2014/main" val="3958360860"/>
                    </a:ext>
                  </a:extLst>
                </a:gridCol>
                <a:gridCol w="536746">
                  <a:extLst>
                    <a:ext uri="{9D8B030D-6E8A-4147-A177-3AD203B41FA5}">
                      <a16:colId xmlns:a16="http://schemas.microsoft.com/office/drawing/2014/main" val="68427539"/>
                    </a:ext>
                  </a:extLst>
                </a:gridCol>
                <a:gridCol w="536746">
                  <a:extLst>
                    <a:ext uri="{9D8B030D-6E8A-4147-A177-3AD203B41FA5}">
                      <a16:colId xmlns:a16="http://schemas.microsoft.com/office/drawing/2014/main" val="605600443"/>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Arial"/>
                          <a:ea typeface="+mn-ea"/>
                          <a:cs typeface="Arial"/>
                        </a:rPr>
                        <a:t>8</a:t>
                      </a:r>
                    </a:p>
                  </a:txBody>
                  <a:tcPr marL="36000" marR="36000" marT="9144" marB="9144" anchor="ctr">
                    <a:solidFill>
                      <a:srgbClr val="5C5B5A"/>
                    </a:solidFill>
                  </a:tcPr>
                </a:tc>
                <a:extLst>
                  <a:ext uri="{0D108BD9-81ED-4DB2-BD59-A6C34878D82A}">
                    <a16:rowId xmlns:a16="http://schemas.microsoft.com/office/drawing/2014/main" val="36748008"/>
                  </a:ext>
                </a:extLst>
              </a:tr>
              <a:tr h="306272">
                <a:tc>
                  <a:txBody>
                    <a:bodyPr/>
                    <a:lstStyle/>
                    <a:p>
                      <a:pPr algn="ctr"/>
                      <a:r>
                        <a:rPr lang="en-GB" sz="1050" b="1" kern="120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701</a:t>
                      </a:r>
                    </a:p>
                  </a:txBody>
                  <a:tcPr marL="36000" marR="36000" marT="9144" marB="9144" anchor="ctr">
                    <a:solidFill>
                      <a:srgbClr val="5C5B5A">
                        <a:alpha val="21176"/>
                      </a:srgbClr>
                    </a:solidFill>
                  </a:tcPr>
                </a:tc>
                <a:extLst>
                  <a:ext uri="{0D108BD9-81ED-4DB2-BD59-A6C34878D82A}">
                    <a16:rowId xmlns:a16="http://schemas.microsoft.com/office/drawing/2014/main" val="351696664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cs typeface="Arial"/>
                        </a:rPr>
                        <a:t>Female</a:t>
                      </a:r>
                      <a:endParaRPr lang="en-GB" sz="105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877</a:t>
                      </a:r>
                    </a:p>
                  </a:txBody>
                  <a:tcPr marL="36000" marR="36000" marT="9144" marB="9144" anchor="ctr">
                    <a:solidFill>
                      <a:srgbClr val="5C5B5A">
                        <a:alpha val="21176"/>
                      </a:srgbClr>
                    </a:solidFill>
                  </a:tcPr>
                </a:tc>
                <a:extLst>
                  <a:ext uri="{0D108BD9-81ED-4DB2-BD59-A6C34878D82A}">
                    <a16:rowId xmlns:a16="http://schemas.microsoft.com/office/drawing/2014/main" val="2960091541"/>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cs typeface="Arial"/>
                        </a:rPr>
                        <a:t>16-24</a:t>
                      </a:r>
                      <a:endParaRPr lang="en-GB" sz="105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a:t>
                      </a:r>
                    </a:p>
                  </a:txBody>
                  <a:tcPr marL="36000" marR="36000" marT="9144" marB="9144" anchor="ctr">
                    <a:solidFill>
                      <a:srgbClr val="5C5B5A">
                        <a:alpha val="21176"/>
                      </a:srgbClr>
                    </a:solidFill>
                  </a:tcPr>
                </a:tc>
                <a:extLst>
                  <a:ext uri="{0D108BD9-81ED-4DB2-BD59-A6C34878D82A}">
                    <a16:rowId xmlns:a16="http://schemas.microsoft.com/office/drawing/2014/main" val="103344354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cs typeface="Arial"/>
                        </a:rPr>
                        <a:t>25-44</a:t>
                      </a:r>
                      <a:endParaRPr lang="en-GB" sz="105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457</a:t>
                      </a:r>
                    </a:p>
                  </a:txBody>
                  <a:tcPr marL="36000" marR="36000" marT="9144" marB="9144" anchor="ctr">
                    <a:solidFill>
                      <a:srgbClr val="5C5B5A">
                        <a:alpha val="21176"/>
                      </a:srgbClr>
                    </a:solidFill>
                  </a:tcPr>
                </a:tc>
                <a:extLst>
                  <a:ext uri="{0D108BD9-81ED-4DB2-BD59-A6C34878D82A}">
                    <a16:rowId xmlns:a16="http://schemas.microsoft.com/office/drawing/2014/main" val="2867391786"/>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cs typeface="Arial"/>
                        </a:rPr>
                        <a:t>45-64</a:t>
                      </a:r>
                      <a:endParaRPr lang="en-GB" sz="105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624</a:t>
                      </a:r>
                    </a:p>
                  </a:txBody>
                  <a:tcPr marL="36000" marR="36000" marT="9144" marB="9144" anchor="ctr">
                    <a:solidFill>
                      <a:srgbClr val="5C5B5A">
                        <a:alpha val="21176"/>
                      </a:srgbClr>
                    </a:solidFill>
                  </a:tcPr>
                </a:tc>
                <a:extLst>
                  <a:ext uri="{0D108BD9-81ED-4DB2-BD59-A6C34878D82A}">
                    <a16:rowId xmlns:a16="http://schemas.microsoft.com/office/drawing/2014/main" val="2602298177"/>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cs typeface="Arial"/>
                        </a:rPr>
                        <a:t>65+</a:t>
                      </a:r>
                      <a:endParaRPr lang="en-GB" sz="105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385</a:t>
                      </a:r>
                    </a:p>
                  </a:txBody>
                  <a:tcPr marL="36000" marR="36000" marT="9144" marB="9144" anchor="ctr">
                    <a:solidFill>
                      <a:srgbClr val="5C5B5A">
                        <a:alpha val="21176"/>
                      </a:srgbClr>
                    </a:solidFill>
                  </a:tcPr>
                </a:tc>
                <a:extLst>
                  <a:ext uri="{0D108BD9-81ED-4DB2-BD59-A6C34878D82A}">
                    <a16:rowId xmlns:a16="http://schemas.microsoft.com/office/drawing/2014/main" val="419032265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a:solidFill>
                            <a:srgbClr val="5C5B5A"/>
                          </a:solidFill>
                          <a:latin typeface="Arial"/>
                          <a:cs typeface="Arial"/>
                        </a:rPr>
                        <a:t>*White</a:t>
                      </a:r>
                      <a:endParaRPr lang="en-GB" sz="1050" b="1" kern="1200">
                        <a:solidFill>
                          <a:srgbClr val="5C5B5A"/>
                        </a:solidFill>
                        <a:latin typeface="Arial" panose="020B0604020202020204" pitchFamily="34" charset="0"/>
                        <a:ea typeface="+mn-ea"/>
                        <a:cs typeface="Arial" panose="020B0604020202020204" pitchFamily="34" charset="0"/>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1390</a:t>
                      </a:r>
                    </a:p>
                  </a:txBody>
                  <a:tcPr marL="36000" marR="36000" marT="9144" marB="9144" anchor="ctr">
                    <a:solidFill>
                      <a:srgbClr val="5C5B5A">
                        <a:alpha val="21176"/>
                      </a:srgbClr>
                    </a:solidFill>
                  </a:tcPr>
                </a:tc>
                <a:extLst>
                  <a:ext uri="{0D108BD9-81ED-4DB2-BD59-A6C34878D82A}">
                    <a16:rowId xmlns:a16="http://schemas.microsoft.com/office/drawing/2014/main" val="3567551040"/>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Arial"/>
                          <a:cs typeface="Arial"/>
                        </a:rPr>
                        <a:t>*Within racially </a:t>
                      </a:r>
                      <a:r>
                        <a:rPr lang="en-GB" sz="1050" b="1" kern="1200" dirty="0" err="1">
                          <a:solidFill>
                            <a:srgbClr val="5C5B5A"/>
                          </a:solidFill>
                          <a:latin typeface="Arial"/>
                          <a:cs typeface="Arial"/>
                        </a:rPr>
                        <a:t>minoritised</a:t>
                      </a:r>
                      <a:r>
                        <a:rPr lang="en-GB" sz="1050" b="1" kern="1200" dirty="0">
                          <a:solidFill>
                            <a:srgbClr val="5C5B5A"/>
                          </a:solidFill>
                          <a:latin typeface="Arial"/>
                          <a:cs typeface="Arial"/>
                        </a:rPr>
                        <a:t> communities</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5C5B5A"/>
                          </a:solidFill>
                          <a:latin typeface="Arial"/>
                          <a:ea typeface="+mn-ea"/>
                          <a:cs typeface="Arial"/>
                        </a:rPr>
                        <a:t>197</a:t>
                      </a:r>
                    </a:p>
                  </a:txBody>
                  <a:tcPr marL="36000" marR="36000" marT="9144" marB="9144"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2" name="TextBox 1">
            <a:extLst>
              <a:ext uri="{FF2B5EF4-FFF2-40B4-BE49-F238E27FC236}">
                <a16:creationId xmlns:a16="http://schemas.microsoft.com/office/drawing/2014/main" id="{9F07661D-E396-CB82-C1F2-F122A551CD6C}"/>
              </a:ext>
            </a:extLst>
          </p:cNvPr>
          <p:cNvSpPr txBox="1"/>
          <p:nvPr/>
        </p:nvSpPr>
        <p:spPr>
          <a:xfrm>
            <a:off x="310116" y="6298314"/>
            <a:ext cx="1124540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cs typeface="Calibri"/>
              </a:rPr>
              <a:t>*Responses where no information given are not included in these breakdowns considering demographics by ethnicity</a:t>
            </a:r>
            <a:endParaRPr lang="en-GB" sz="1100"/>
          </a:p>
        </p:txBody>
      </p:sp>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1007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498598"/>
          </a:xfrm>
        </p:spPr>
        <p:txBody>
          <a:bodyPr vert="horz" wrap="square" anchor="t">
            <a:spAutoFit/>
          </a:bodyPr>
          <a:lstStyle/>
          <a:p>
            <a:r>
              <a:rPr lang="en-GB" sz="1800" b="1">
                <a:ea typeface="+mj-lt"/>
                <a:cs typeface="+mj-lt"/>
              </a:rPr>
              <a:t>Those reporting difficulty with job flexibility at a significantly higher rate include people in racially </a:t>
            </a:r>
            <a:r>
              <a:rPr lang="en-GB" sz="1800" b="1" err="1">
                <a:ea typeface="+mj-lt"/>
                <a:cs typeface="+mj-lt"/>
              </a:rPr>
              <a:t>minoritised</a:t>
            </a:r>
            <a:r>
              <a:rPr lang="en-GB" sz="1800" b="1">
                <a:ea typeface="+mj-lt"/>
                <a:cs typeface="+mj-lt"/>
              </a:rPr>
              <a:t> groups and in financially vulnerable positions</a:t>
            </a: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498797" y="918756"/>
            <a:ext cx="5597202" cy="521572"/>
          </a:xfrm>
          <a:prstGeom prst="rect">
            <a:avLst/>
          </a:prstGeom>
          <a:solidFill>
            <a:srgbClr val="5C5B5A">
              <a:alpha val="21000"/>
            </a:srgbClr>
          </a:solidFill>
          <a:ln>
            <a:solidFill>
              <a:srgbClr val="5C5B5A"/>
            </a:solidFill>
          </a:ln>
        </p:spPr>
        <p:txBody>
          <a:bodyPr lIns="91440" tIns="45720" rIns="91440" bIns="4572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cs typeface="Arial"/>
              </a:rPr>
              <a:t>% who are significantly more likely to find it difficult to take an hour or two off during work hours compared to the merged </a:t>
            </a:r>
            <a:r>
              <a:rPr lang="en-GB" sz="1200" b="1">
                <a:solidFill>
                  <a:srgbClr val="5C5B5A"/>
                </a:solidFill>
                <a:latin typeface="Arial"/>
                <a:cs typeface="Arial"/>
              </a:rPr>
              <a:t>S2,S5,S8</a:t>
            </a:r>
            <a:r>
              <a:rPr kumimoji="0" lang="en-GB" sz="1200" b="1" i="0" u="none" strike="noStrike" kern="1200" cap="none" spc="0" normalizeH="0" baseline="0" noProof="0">
                <a:ln>
                  <a:noFill/>
                </a:ln>
                <a:solidFill>
                  <a:srgbClr val="5C5B5A"/>
                </a:solidFill>
                <a:effectLst/>
                <a:uLnTx/>
                <a:uFillTx/>
                <a:latin typeface="Arial"/>
                <a:cs typeface="Arial"/>
              </a:rPr>
              <a:t> GM average (</a:t>
            </a:r>
            <a:r>
              <a:rPr lang="en-GB" sz="1200" b="1">
                <a:solidFill>
                  <a:srgbClr val="5C5B5A"/>
                </a:solidFill>
                <a:latin typeface="Arial"/>
                <a:cs typeface="Arial"/>
              </a:rPr>
              <a:t>40</a:t>
            </a:r>
            <a:r>
              <a:rPr kumimoji="0" lang="en-GB" sz="1200" b="1" i="0" u="none" strike="noStrike" kern="1200" cap="none" spc="0" normalizeH="0" baseline="0" noProof="0">
                <a:ln>
                  <a:noFill/>
                </a:ln>
                <a:solidFill>
                  <a:srgbClr val="5C5B5A"/>
                </a:solidFill>
                <a:effectLst/>
                <a:uLnTx/>
                <a:uFillTx/>
                <a:latin typeface="Arial"/>
                <a:cs typeface="Arial"/>
              </a:rPr>
              <a:t>%):</a:t>
            </a: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498799" y="1403822"/>
            <a:ext cx="5597201"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with a condition that reduces their ability to do activities by a lot (55%); or a little (51%)</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within racially minoritized groups (47%); including Black or Black British respondents (52%)</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with a disability (50%); including mental ill health (49%)</a:t>
            </a:r>
          </a:p>
          <a:p>
            <a:pPr marL="0" indent="0">
              <a:lnSpc>
                <a:spcPct val="100000"/>
              </a:lnSpc>
              <a:spcBef>
                <a:spcPts val="0"/>
              </a:spcBef>
              <a:spcAft>
                <a:spcPts val="400"/>
              </a:spcAft>
              <a:buNone/>
              <a:defRPr/>
            </a:pPr>
            <a:r>
              <a:rPr lang="en-GB" sz="1050" b="1">
                <a:solidFill>
                  <a:srgbClr val="5C5B5A"/>
                </a:solidFill>
                <a:latin typeface="Arial" panose="020B0604020202020204" pitchFamily="34" charset="0"/>
                <a:cs typeface="Arial" panose="020B0604020202020204" pitchFamily="34" charset="0"/>
              </a:rPr>
              <a:t>Individual or family circumstance:</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say it is likely they will lose their jobs in the next year (63%)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struggling to manage their debts (62%)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say they do not know enough about their own health (62%)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worried about feeding their family and are considering using support measures (60%)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life satisfaction (57%); with low feelings that life is worthwhile (54%); low happiness (52%); and high anxiety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dissatisfied with their local area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disagree that people in their local area look out for each other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earn below the real living wage (51%)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caring responsibilities (51%)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would not recommend their local area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using at least one support measure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their mortgage payments (49%)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(47%)</a:t>
            </a:r>
          </a:p>
        </p:txBody>
      </p:sp>
      <p:sp>
        <p:nvSpPr>
          <p:cNvPr id="20" name="Text Placeholder 30">
            <a:extLst>
              <a:ext uri="{FF2B5EF4-FFF2-40B4-BE49-F238E27FC236}">
                <a16:creationId xmlns:a16="http://schemas.microsoft.com/office/drawing/2014/main" id="{38403C30-9B1E-8C68-7BB6-C24DF560AF02}"/>
              </a:ext>
            </a:extLst>
          </p:cNvPr>
          <p:cNvSpPr txBox="1">
            <a:spLocks/>
          </p:cNvSpPr>
          <p:nvPr/>
        </p:nvSpPr>
        <p:spPr>
          <a:xfrm>
            <a:off x="6096000" y="918143"/>
            <a:ext cx="5699126" cy="490191"/>
          </a:xfrm>
          <a:prstGeom prst="rect">
            <a:avLst/>
          </a:prstGeom>
          <a:solidFill>
            <a:srgbClr val="5C5B5A">
              <a:alpha val="21000"/>
            </a:srgbClr>
          </a:solidFill>
          <a:ln>
            <a:solidFill>
              <a:srgbClr val="5C5B5A"/>
            </a:solidFill>
          </a:ln>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srgbClr val="5C5B5A"/>
                </a:solidFill>
                <a:effectLst/>
                <a:uLnTx/>
                <a:uFillTx/>
                <a:latin typeface="Arial"/>
                <a:cs typeface="Arial"/>
              </a:rPr>
              <a:t>% who are significantly more likely to find it difficult to ask to vary their working hours compared to the merged </a:t>
            </a:r>
            <a:r>
              <a:rPr lang="en-GB" sz="1100" b="1">
                <a:solidFill>
                  <a:srgbClr val="5C5B5A"/>
                </a:solidFill>
                <a:latin typeface="Arial"/>
                <a:cs typeface="Arial"/>
              </a:rPr>
              <a:t>S2,S5,S8</a:t>
            </a:r>
            <a:r>
              <a:rPr kumimoji="0" lang="en-GB" sz="1100" b="1" i="0" u="none" strike="noStrike" kern="1200" cap="none" spc="0" normalizeH="0" baseline="0" noProof="0">
                <a:ln>
                  <a:noFill/>
                </a:ln>
                <a:solidFill>
                  <a:srgbClr val="5C5B5A"/>
                </a:solidFill>
                <a:effectLst/>
                <a:uLnTx/>
                <a:uFillTx/>
                <a:latin typeface="Arial"/>
                <a:cs typeface="Arial"/>
              </a:rPr>
              <a:t> GM average (47%):</a:t>
            </a:r>
            <a:endParaRPr lang="en-GB" sz="1100" b="1" i="0" u="none" strike="noStrike" kern="1200" cap="none" spc="0" normalizeH="0" baseline="0" noProof="0">
              <a:ln>
                <a:noFill/>
              </a:ln>
              <a:solidFill>
                <a:srgbClr val="5C5B5A"/>
              </a:solidFill>
              <a:effectLst/>
              <a:uLnTx/>
              <a:uFillTx/>
              <a:latin typeface="Arial"/>
              <a:cs typeface="Arial"/>
            </a:endParaRPr>
          </a:p>
        </p:txBody>
      </p:sp>
      <p:sp>
        <p:nvSpPr>
          <p:cNvPr id="25" name="Content Placeholder 32">
            <a:extLst>
              <a:ext uri="{FF2B5EF4-FFF2-40B4-BE49-F238E27FC236}">
                <a16:creationId xmlns:a16="http://schemas.microsoft.com/office/drawing/2014/main" id="{D227DFBA-B4C8-2195-F270-FB2A20EFFC2F}"/>
              </a:ext>
            </a:extLst>
          </p:cNvPr>
          <p:cNvSpPr txBox="1">
            <a:spLocks/>
          </p:cNvSpPr>
          <p:nvPr/>
        </p:nvSpPr>
        <p:spPr>
          <a:xfrm>
            <a:off x="6096000" y="1399431"/>
            <a:ext cx="5699124"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Pakistani respondents (63%)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children in early years (62%)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Muslim respondents (61%)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a condition that reduces their ability to do activities by a little (61%)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first language is not English (57%)</a:t>
            </a: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or family circumstance</a:t>
            </a:r>
            <a:r>
              <a:rPr lang="en-GB" sz="1100" b="1">
                <a:solidFill>
                  <a:srgbClr val="5C5B5A"/>
                </a:solidFill>
                <a:latin typeface="Arial" panose="020B0604020202020204" pitchFamily="34" charset="0"/>
                <a:cs typeface="Arial" panose="020B0604020202020204" pitchFamily="34" charset="0"/>
              </a:rPr>
              <a:t>:</a:t>
            </a:r>
            <a:endPar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struggling to manage their debts (75%)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worried about feeding their family and are considering using support measures (71%)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feelings of happiness (66%), and life satisfaction (65%); and low feelings that life is worthwhile (60%); and high anxiety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say it is likely they will lose their jobs in the next year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seeking help with their debts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dissatisfied with their local area (59%)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lived in their local area for 1-5 years (59%)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find it difficult to afford their mortgage (58%)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using at least one support measure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(57%)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disagree that people in their local area look out for each other (56%)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earning below the real living wage (55%)</a:t>
            </a:r>
          </a:p>
        </p:txBody>
      </p:sp>
      <p:sp>
        <p:nvSpPr>
          <p:cNvPr id="8" name="TextBox 7">
            <a:extLst>
              <a:ext uri="{FF2B5EF4-FFF2-40B4-BE49-F238E27FC236}">
                <a16:creationId xmlns:a16="http://schemas.microsoft.com/office/drawing/2014/main" id="{5E20EB8A-B013-1075-C179-5D3C4836E680}"/>
              </a:ext>
            </a:extLst>
          </p:cNvPr>
          <p:cNvSpPr txBox="1"/>
          <p:nvPr/>
        </p:nvSpPr>
        <p:spPr>
          <a:xfrm>
            <a:off x="4433856" y="6072800"/>
            <a:ext cx="3324288" cy="246221"/>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Subgroup analysis uses merged data from S2, 5, 8</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807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4965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1380134" cy="498598"/>
          </a:xfrm>
        </p:spPr>
        <p:txBody>
          <a:bodyPr vert="horz" wrap="square" anchor="t">
            <a:spAutoFit/>
          </a:bodyPr>
          <a:lstStyle/>
          <a:p>
            <a:r>
              <a:rPr lang="en-GB" sz="1800" b="1">
                <a:ea typeface="+mj-lt"/>
                <a:cs typeface="+mj-lt"/>
              </a:rPr>
              <a:t>Since December, residents are more likely to be say they have greater </a:t>
            </a:r>
            <a:r>
              <a:rPr lang="en-GB" sz="1800" b="1">
                <a:solidFill>
                  <a:srgbClr val="009690"/>
                </a:solidFill>
                <a:ea typeface="+mj-lt"/>
                <a:cs typeface="+mj-lt"/>
              </a:rPr>
              <a:t>influence in their work</a:t>
            </a:r>
            <a:r>
              <a:rPr lang="en-GB" sz="1800" b="1">
                <a:solidFill>
                  <a:schemeClr val="tx1">
                    <a:lumMod val="65000"/>
                    <a:lumOff val="35000"/>
                  </a:schemeClr>
                </a:solidFill>
                <a:ea typeface="+mj-lt"/>
                <a:cs typeface="+mj-lt"/>
              </a:rPr>
              <a:t>, with regards to deciding what task to do next </a:t>
            </a:r>
            <a:r>
              <a:rPr lang="en-GB" sz="1800" b="1">
                <a:ea typeface="+mj-lt"/>
                <a:cs typeface="+mj-lt"/>
              </a:rPr>
              <a:t>(83%), how to do the task (87%), or the pace of their work (78%)</a:t>
            </a:r>
            <a:endParaRPr lang="en-GB" sz="1800" b="1">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3433818" y="1082845"/>
            <a:ext cx="5324364"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400">
                <a:solidFill>
                  <a:srgbClr val="5C5B5A"/>
                </a:solidFill>
                <a:latin typeface="Arial" panose="020B0604020202020204" pitchFamily="34" charset="0"/>
                <a:ea typeface="Calibri" panose="020F0502020204030204" pitchFamily="34" charset="0"/>
              </a:rPr>
              <a:t>How much influence do you have on…?</a:t>
            </a:r>
            <a:endPar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endParaRPr>
          </a:p>
        </p:txBody>
      </p:sp>
      <p:sp>
        <p:nvSpPr>
          <p:cNvPr id="32" name="TextBox 31">
            <a:extLst>
              <a:ext uri="{FF2B5EF4-FFF2-40B4-BE49-F238E27FC236}">
                <a16:creationId xmlns:a16="http://schemas.microsoft.com/office/drawing/2014/main" id="{1626A9D6-1687-405A-8149-4C3C476315DA}"/>
              </a:ext>
              <a:ext uri="{C183D7F6-B498-43B3-948B-1728B52AA6E4}">
                <adec:decorative xmlns:adec="http://schemas.microsoft.com/office/drawing/2017/decorative" val="0"/>
              </a:ext>
            </a:extLst>
          </p:cNvPr>
          <p:cNvSpPr txBox="1"/>
          <p:nvPr/>
        </p:nvSpPr>
        <p:spPr>
          <a:xfrm>
            <a:off x="4640074" y="1588587"/>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Dec (S5)</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1" name="Chart Placeholder 20" descr="Stacked bar chart showing how much influence they have at work. 16% say they have little influence on deciding what task to do next, 13% have little influence on how to do the task and 22% on the pace of their work.">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2758261159"/>
              </p:ext>
            </p:extLst>
          </p:nvPr>
        </p:nvGraphicFramePr>
        <p:xfrm>
          <a:off x="1349407" y="1815003"/>
          <a:ext cx="8606926" cy="4627029"/>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7371054" y="512068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13%</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7136186" y="5010528"/>
            <a:ext cx="132875" cy="45589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5053151" y="5058861"/>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16%</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4828503" y="4922213"/>
            <a:ext cx="153668" cy="53723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9653874" y="4948677"/>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22%</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9457559" y="4698258"/>
            <a:ext cx="132875" cy="74177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807</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online respondents who are working)</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3" name="TextBox 1">
            <a:extLst>
              <a:ext uri="{FF2B5EF4-FFF2-40B4-BE49-F238E27FC236}">
                <a16:creationId xmlns:a16="http://schemas.microsoft.com/office/drawing/2014/main" id="{6610170E-BD0D-47D6-BDB3-9A78D3899518}"/>
              </a:ext>
              <a:ext uri="{C183D7F6-B498-43B3-948B-1728B52AA6E4}">
                <adec:decorative xmlns:adec="http://schemas.microsoft.com/office/drawing/2017/decorative" val="1"/>
              </a:ext>
            </a:extLst>
          </p:cNvPr>
          <p:cNvSpPr txBox="1"/>
          <p:nvPr/>
        </p:nvSpPr>
        <p:spPr>
          <a:xfrm>
            <a:off x="3861002" y="283171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(+9pp)</a:t>
            </a:r>
          </a:p>
        </p:txBody>
      </p:sp>
      <p:sp>
        <p:nvSpPr>
          <p:cNvPr id="14" name="TextBox 1">
            <a:extLst>
              <a:ext uri="{FF2B5EF4-FFF2-40B4-BE49-F238E27FC236}">
                <a16:creationId xmlns:a16="http://schemas.microsoft.com/office/drawing/2014/main" id="{17362D93-EC5B-4727-88A1-3935878A7F36}"/>
              </a:ext>
              <a:ext uri="{C183D7F6-B498-43B3-948B-1728B52AA6E4}">
                <adec:decorative xmlns:adec="http://schemas.microsoft.com/office/drawing/2017/decorative" val="1"/>
              </a:ext>
            </a:extLst>
          </p:cNvPr>
          <p:cNvSpPr txBox="1"/>
          <p:nvPr/>
        </p:nvSpPr>
        <p:spPr>
          <a:xfrm>
            <a:off x="3870627" y="429038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(-7pp)</a:t>
            </a:r>
          </a:p>
        </p:txBody>
      </p:sp>
      <p:sp>
        <p:nvSpPr>
          <p:cNvPr id="15" name="TextBox 1">
            <a:extLst>
              <a:ext uri="{FF2B5EF4-FFF2-40B4-BE49-F238E27FC236}">
                <a16:creationId xmlns:a16="http://schemas.microsoft.com/office/drawing/2014/main" id="{42ECDCB5-5A7A-4689-BC24-164198F4FCC5}"/>
              </a:ext>
              <a:ext uri="{C183D7F6-B498-43B3-948B-1728B52AA6E4}">
                <adec:decorative xmlns:adec="http://schemas.microsoft.com/office/drawing/2017/decorative" val="1"/>
              </a:ext>
            </a:extLst>
          </p:cNvPr>
          <p:cNvSpPr txBox="1"/>
          <p:nvPr/>
        </p:nvSpPr>
        <p:spPr>
          <a:xfrm>
            <a:off x="4202297" y="495372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17" name="TextBox 1">
            <a:extLst>
              <a:ext uri="{FF2B5EF4-FFF2-40B4-BE49-F238E27FC236}">
                <a16:creationId xmlns:a16="http://schemas.microsoft.com/office/drawing/2014/main" id="{23DEB55D-D41D-43C6-BB6D-6DEDB2344903}"/>
              </a:ext>
              <a:ext uri="{C183D7F6-B498-43B3-948B-1728B52AA6E4}">
                <adec:decorative xmlns:adec="http://schemas.microsoft.com/office/drawing/2017/decorative" val="1"/>
              </a:ext>
            </a:extLst>
          </p:cNvPr>
          <p:cNvSpPr txBox="1"/>
          <p:nvPr/>
        </p:nvSpPr>
        <p:spPr>
          <a:xfrm>
            <a:off x="4183070" y="5198818"/>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18" name="TextBox 1">
            <a:extLst>
              <a:ext uri="{FF2B5EF4-FFF2-40B4-BE49-F238E27FC236}">
                <a16:creationId xmlns:a16="http://schemas.microsoft.com/office/drawing/2014/main" id="{FD3F55D1-17D7-4387-B95A-D66A3B327646}"/>
              </a:ext>
              <a:ext uri="{C183D7F6-B498-43B3-948B-1728B52AA6E4}">
                <adec:decorative xmlns:adec="http://schemas.microsoft.com/office/drawing/2017/decorative" val="1"/>
              </a:ext>
            </a:extLst>
          </p:cNvPr>
          <p:cNvSpPr txBox="1"/>
          <p:nvPr/>
        </p:nvSpPr>
        <p:spPr>
          <a:xfrm>
            <a:off x="6157729" y="292003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(+5pp)</a:t>
            </a:r>
          </a:p>
        </p:txBody>
      </p:sp>
      <p:sp>
        <p:nvSpPr>
          <p:cNvPr id="20" name="TextBox 1">
            <a:extLst>
              <a:ext uri="{FF2B5EF4-FFF2-40B4-BE49-F238E27FC236}">
                <a16:creationId xmlns:a16="http://schemas.microsoft.com/office/drawing/2014/main" id="{4E4F10A3-BD29-4815-8B6F-0C7290DAD309}"/>
              </a:ext>
              <a:ext uri="{C183D7F6-B498-43B3-948B-1728B52AA6E4}">
                <adec:decorative xmlns:adec="http://schemas.microsoft.com/office/drawing/2017/decorative" val="1"/>
              </a:ext>
            </a:extLst>
          </p:cNvPr>
          <p:cNvSpPr txBox="1"/>
          <p:nvPr/>
        </p:nvSpPr>
        <p:spPr>
          <a:xfrm>
            <a:off x="6157729" y="443668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22" name="TextBox 1">
            <a:extLst>
              <a:ext uri="{FF2B5EF4-FFF2-40B4-BE49-F238E27FC236}">
                <a16:creationId xmlns:a16="http://schemas.microsoft.com/office/drawing/2014/main" id="{350337DA-8D49-4471-B4B3-39A193B28827}"/>
              </a:ext>
              <a:ext uri="{C183D7F6-B498-43B3-948B-1728B52AA6E4}">
                <adec:decorative xmlns:adec="http://schemas.microsoft.com/office/drawing/2017/decorative" val="1"/>
              </a:ext>
            </a:extLst>
          </p:cNvPr>
          <p:cNvSpPr txBox="1"/>
          <p:nvPr/>
        </p:nvSpPr>
        <p:spPr>
          <a:xfrm>
            <a:off x="6527899" y="504204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25" name="TextBox 1">
            <a:extLst>
              <a:ext uri="{FF2B5EF4-FFF2-40B4-BE49-F238E27FC236}">
                <a16:creationId xmlns:a16="http://schemas.microsoft.com/office/drawing/2014/main" id="{7FB6EA59-4466-4A63-9F94-56F4EE950546}"/>
              </a:ext>
              <a:ext uri="{C183D7F6-B498-43B3-948B-1728B52AA6E4}">
                <adec:decorative xmlns:adec="http://schemas.microsoft.com/office/drawing/2017/decorative" val="1"/>
              </a:ext>
            </a:extLst>
          </p:cNvPr>
          <p:cNvSpPr txBox="1"/>
          <p:nvPr/>
        </p:nvSpPr>
        <p:spPr>
          <a:xfrm>
            <a:off x="6518095" y="5271235"/>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
        <p:nvSpPr>
          <p:cNvPr id="26" name="TextBox 1">
            <a:extLst>
              <a:ext uri="{FF2B5EF4-FFF2-40B4-BE49-F238E27FC236}">
                <a16:creationId xmlns:a16="http://schemas.microsoft.com/office/drawing/2014/main" id="{72D543E4-DEB7-4C40-B936-825845CFFAEE}"/>
              </a:ext>
              <a:ext uri="{C183D7F6-B498-43B3-948B-1728B52AA6E4}">
                <adec:decorative xmlns:adec="http://schemas.microsoft.com/office/drawing/2017/decorative" val="1"/>
              </a:ext>
            </a:extLst>
          </p:cNvPr>
          <p:cNvSpPr txBox="1"/>
          <p:nvPr/>
        </p:nvSpPr>
        <p:spPr>
          <a:xfrm>
            <a:off x="8466764" y="279012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29" name="TextBox 1">
            <a:extLst>
              <a:ext uri="{FF2B5EF4-FFF2-40B4-BE49-F238E27FC236}">
                <a16:creationId xmlns:a16="http://schemas.microsoft.com/office/drawing/2014/main" id="{C79D7C54-4D4E-4BFB-875D-50965218CF0E}"/>
              </a:ext>
              <a:ext uri="{C183D7F6-B498-43B3-948B-1728B52AA6E4}">
                <adec:decorative xmlns:adec="http://schemas.microsoft.com/office/drawing/2017/decorative" val="1"/>
              </a:ext>
            </a:extLst>
          </p:cNvPr>
          <p:cNvSpPr txBox="1"/>
          <p:nvPr/>
        </p:nvSpPr>
        <p:spPr>
          <a:xfrm>
            <a:off x="8466858" y="409779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0" name="TextBox 1">
            <a:extLst>
              <a:ext uri="{FF2B5EF4-FFF2-40B4-BE49-F238E27FC236}">
                <a16:creationId xmlns:a16="http://schemas.microsoft.com/office/drawing/2014/main" id="{3132B62B-A7FF-4018-8A24-581575597946}"/>
              </a:ext>
              <a:ext uri="{C183D7F6-B498-43B3-948B-1728B52AA6E4}">
                <adec:decorative xmlns:adec="http://schemas.microsoft.com/office/drawing/2017/decorative" val="1"/>
              </a:ext>
            </a:extLst>
          </p:cNvPr>
          <p:cNvSpPr txBox="1"/>
          <p:nvPr/>
        </p:nvSpPr>
        <p:spPr>
          <a:xfrm>
            <a:off x="8869524" y="4816209"/>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1" name="TextBox 1">
            <a:extLst>
              <a:ext uri="{FF2B5EF4-FFF2-40B4-BE49-F238E27FC236}">
                <a16:creationId xmlns:a16="http://schemas.microsoft.com/office/drawing/2014/main" id="{8ED39183-9BA3-47E9-B136-72F8F4613727}"/>
              </a:ext>
              <a:ext uri="{C183D7F6-B498-43B3-948B-1728B52AA6E4}">
                <adec:decorative xmlns:adec="http://schemas.microsoft.com/office/drawing/2017/decorative" val="1"/>
              </a:ext>
            </a:extLst>
          </p:cNvPr>
          <p:cNvSpPr txBox="1"/>
          <p:nvPr/>
        </p:nvSpPr>
        <p:spPr>
          <a:xfrm>
            <a:off x="8871722" y="5206098"/>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Tree>
    <p:extLst>
      <p:ext uri="{BB962C8B-B14F-4D97-AF65-F5344CB8AC3E}">
        <p14:creationId xmlns:p14="http://schemas.microsoft.com/office/powerpoint/2010/main" val="1831705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45039" y="202370"/>
            <a:ext cx="11373128" cy="586800"/>
          </a:xfrm>
        </p:spPr>
        <p:txBody>
          <a:bodyPr anchor="t">
            <a:noAutofit/>
          </a:bodyPr>
          <a:lstStyle/>
          <a:p>
            <a:r>
              <a:rPr lang="en-GB" sz="1800" b="1"/>
              <a:t>Over half of respondents have </a:t>
            </a:r>
            <a:r>
              <a:rPr lang="en-GB" sz="1800" b="1">
                <a:solidFill>
                  <a:srgbClr val="009690"/>
                </a:solidFill>
              </a:rPr>
              <a:t>satisfaction with their pay </a:t>
            </a:r>
            <a:r>
              <a:rPr lang="en-GB" sz="1800" b="1"/>
              <a:t>(51%),</a:t>
            </a:r>
            <a:r>
              <a:rPr lang="en-GB" sz="1800" b="1">
                <a:solidFill>
                  <a:srgbClr val="009690"/>
                </a:solidFill>
              </a:rPr>
              <a:t> job </a:t>
            </a:r>
            <a:r>
              <a:rPr lang="en-GB" sz="1800" b="1"/>
              <a:t>(64%) </a:t>
            </a:r>
            <a:r>
              <a:rPr lang="en-GB" sz="1800" b="1">
                <a:solidFill>
                  <a:srgbClr val="009690"/>
                </a:solidFill>
              </a:rPr>
              <a:t>and work hours </a:t>
            </a:r>
            <a:r>
              <a:rPr lang="en-GB" sz="1800" b="1"/>
              <a:t>(66%). While work satisfaction has decreased since December, pay satisfaction remains unchanged</a:t>
            </a:r>
            <a:endParaRPr lang="en-GB" sz="1800" b="1">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4070213" y="1090565"/>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Job satisfaction</a:t>
            </a:r>
          </a:p>
        </p:txBody>
      </p:sp>
      <p:graphicFrame>
        <p:nvGraphicFramePr>
          <p:cNvPr id="2" name="Chart 1" descr="Stacked bar chart showing proportion of respondents on satisfaction with aspects of their job. 51% of Greater Manchester residents are satisfied with their pay, 64% are satisfied with their job and 66% are satisfied with their work hours.">
            <a:extLst>
              <a:ext uri="{FF2B5EF4-FFF2-40B4-BE49-F238E27FC236}">
                <a16:creationId xmlns:a16="http://schemas.microsoft.com/office/drawing/2014/main" id="{A375686E-A8EF-F545-FB4E-E8D4EA635A56}"/>
              </a:ext>
            </a:extLst>
          </p:cNvPr>
          <p:cNvGraphicFramePr/>
          <p:nvPr>
            <p:extLst>
              <p:ext uri="{D42A27DB-BD31-4B8C-83A1-F6EECF244321}">
                <p14:modId xmlns:p14="http://schemas.microsoft.com/office/powerpoint/2010/main" val="2145524424"/>
              </p:ext>
            </p:extLst>
          </p:nvPr>
        </p:nvGraphicFramePr>
        <p:xfrm>
          <a:off x="917722" y="1613298"/>
          <a:ext cx="10356556" cy="4265846"/>
        </p:xfrm>
        <a:graphic>
          <a:graphicData uri="http://schemas.openxmlformats.org/drawingml/2006/chart">
            <c:chart xmlns:c="http://schemas.openxmlformats.org/drawingml/2006/chart" xmlns:r="http://schemas.openxmlformats.org/officeDocument/2006/relationships" r:id="rId3"/>
          </a:graphicData>
        </a:graphic>
      </p:graphicFrame>
      <p:sp>
        <p:nvSpPr>
          <p:cNvPr id="26" name="Right Brace 25">
            <a:extLst>
              <a:ext uri="{FF2B5EF4-FFF2-40B4-BE49-F238E27FC236}">
                <a16:creationId xmlns:a16="http://schemas.microsoft.com/office/drawing/2014/main" id="{4F595D8A-E473-7D44-4E30-AD7F8E68A1B1}"/>
              </a:ext>
              <a:ext uri="{C183D7F6-B498-43B3-948B-1728B52AA6E4}">
                <adec:decorative xmlns:adec="http://schemas.microsoft.com/office/drawing/2017/decorative" val="1"/>
              </a:ext>
            </a:extLst>
          </p:cNvPr>
          <p:cNvSpPr/>
          <p:nvPr/>
        </p:nvSpPr>
        <p:spPr>
          <a:xfrm>
            <a:off x="7041523" y="1649783"/>
            <a:ext cx="166431" cy="2042097"/>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9" name="Right Brace 8">
            <a:extLst>
              <a:ext uri="{FF2B5EF4-FFF2-40B4-BE49-F238E27FC236}">
                <a16:creationId xmlns:a16="http://schemas.microsoft.com/office/drawing/2014/main" id="{13734A87-B8B6-B86A-5C20-7D3FFFB6D006}"/>
              </a:ext>
              <a:ext uri="{C183D7F6-B498-43B3-948B-1728B52AA6E4}">
                <adec:decorative xmlns:adec="http://schemas.microsoft.com/office/drawing/2017/decorative" val="1"/>
              </a:ext>
            </a:extLst>
          </p:cNvPr>
          <p:cNvSpPr/>
          <p:nvPr/>
        </p:nvSpPr>
        <p:spPr>
          <a:xfrm>
            <a:off x="3633266" y="1646854"/>
            <a:ext cx="132789" cy="160964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9" name="Right Brace 18">
            <a:extLst>
              <a:ext uri="{FF2B5EF4-FFF2-40B4-BE49-F238E27FC236}">
                <a16:creationId xmlns:a16="http://schemas.microsoft.com/office/drawing/2014/main" id="{23708DE0-9869-7CD6-DF76-A899ACAEB651}"/>
              </a:ext>
              <a:ext uri="{C183D7F6-B498-43B3-948B-1728B52AA6E4}">
                <adec:decorative xmlns:adec="http://schemas.microsoft.com/office/drawing/2017/decorative" val="1"/>
              </a:ext>
            </a:extLst>
          </p:cNvPr>
          <p:cNvSpPr/>
          <p:nvPr/>
        </p:nvSpPr>
        <p:spPr>
          <a:xfrm>
            <a:off x="10441464" y="1646854"/>
            <a:ext cx="173154" cy="213701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1" name="TextBox 20">
            <a:extLst>
              <a:ext uri="{FF2B5EF4-FFF2-40B4-BE49-F238E27FC236}">
                <a16:creationId xmlns:a16="http://schemas.microsoft.com/office/drawing/2014/main" id="{8EF0A5AF-7C55-C998-42EC-89BDA1A8B76E}"/>
              </a:ext>
              <a:ext uri="{C183D7F6-B498-43B3-948B-1728B52AA6E4}">
                <adec:decorative xmlns:adec="http://schemas.microsoft.com/office/drawing/2017/decorative" val="1"/>
              </a:ext>
            </a:extLst>
          </p:cNvPr>
          <p:cNvSpPr txBox="1"/>
          <p:nvPr/>
        </p:nvSpPr>
        <p:spPr>
          <a:xfrm>
            <a:off x="7191331" y="2483740"/>
            <a:ext cx="634393" cy="307777"/>
          </a:xfrm>
          <a:prstGeom prst="rect">
            <a:avLst/>
          </a:prstGeom>
          <a:noFill/>
        </p:spPr>
        <p:txBody>
          <a:bodyPr wrap="square" rtlCol="0">
            <a:spAutoFit/>
          </a:bodyPr>
          <a:lstStyle/>
          <a:p>
            <a:r>
              <a:rPr lang="en-GB" sz="1400" b="1">
                <a:solidFill>
                  <a:srgbClr val="5C5B5A"/>
                </a:solidFill>
              </a:rPr>
              <a:t>64%</a:t>
            </a:r>
          </a:p>
        </p:txBody>
      </p:sp>
      <p:sp>
        <p:nvSpPr>
          <p:cNvPr id="32" name="TextBox 31">
            <a:extLst>
              <a:ext uri="{FF2B5EF4-FFF2-40B4-BE49-F238E27FC236}">
                <a16:creationId xmlns:a16="http://schemas.microsoft.com/office/drawing/2014/main" id="{F6ECA460-667A-B38D-E3AE-75961CD7064C}"/>
              </a:ext>
              <a:ext uri="{C183D7F6-B498-43B3-948B-1728B52AA6E4}">
                <adec:decorative xmlns:adec="http://schemas.microsoft.com/office/drawing/2017/decorative" val="1"/>
              </a:ext>
            </a:extLst>
          </p:cNvPr>
          <p:cNvSpPr txBox="1"/>
          <p:nvPr/>
        </p:nvSpPr>
        <p:spPr>
          <a:xfrm>
            <a:off x="10662750" y="2555435"/>
            <a:ext cx="778974" cy="307777"/>
          </a:xfrm>
          <a:prstGeom prst="rect">
            <a:avLst/>
          </a:prstGeom>
          <a:noFill/>
        </p:spPr>
        <p:txBody>
          <a:bodyPr wrap="square" rtlCol="0">
            <a:spAutoFit/>
          </a:bodyPr>
          <a:lstStyle/>
          <a:p>
            <a:r>
              <a:rPr lang="en-GB" sz="1400" b="1">
                <a:solidFill>
                  <a:srgbClr val="5C5B5A"/>
                </a:solidFill>
              </a:rPr>
              <a:t>66%</a:t>
            </a:r>
          </a:p>
        </p:txBody>
      </p:sp>
      <p:sp>
        <p:nvSpPr>
          <p:cNvPr id="33" name="TextBox 32">
            <a:extLst>
              <a:ext uri="{FF2B5EF4-FFF2-40B4-BE49-F238E27FC236}">
                <a16:creationId xmlns:a16="http://schemas.microsoft.com/office/drawing/2014/main" id="{F69804E0-BD90-BD10-188C-879695E1B718}"/>
              </a:ext>
              <a:ext uri="{C183D7F6-B498-43B3-948B-1728B52AA6E4}">
                <adec:decorative xmlns:adec="http://schemas.microsoft.com/office/drawing/2017/decorative" val="1"/>
              </a:ext>
            </a:extLst>
          </p:cNvPr>
          <p:cNvSpPr txBox="1"/>
          <p:nvPr/>
        </p:nvSpPr>
        <p:spPr>
          <a:xfrm>
            <a:off x="3733758" y="2282716"/>
            <a:ext cx="646074" cy="307777"/>
          </a:xfrm>
          <a:prstGeom prst="rect">
            <a:avLst/>
          </a:prstGeom>
          <a:noFill/>
        </p:spPr>
        <p:txBody>
          <a:bodyPr wrap="square" rtlCol="0">
            <a:spAutoFit/>
          </a:bodyPr>
          <a:lstStyle/>
          <a:p>
            <a:r>
              <a:rPr lang="en-GB" sz="1400" b="1">
                <a:solidFill>
                  <a:srgbClr val="5C5B5A"/>
                </a:solidFill>
              </a:rPr>
              <a:t>51%</a:t>
            </a:r>
          </a:p>
        </p:txBody>
      </p:sp>
      <p:sp>
        <p:nvSpPr>
          <p:cNvPr id="39" name="TextBox 38">
            <a:extLst>
              <a:ext uri="{FF2B5EF4-FFF2-40B4-BE49-F238E27FC236}">
                <a16:creationId xmlns:a16="http://schemas.microsoft.com/office/drawing/2014/main" id="{07F9D3D1-A9CC-D9DD-D5D1-81E620D215E9}"/>
              </a:ext>
              <a:ext uri="{C183D7F6-B498-43B3-948B-1728B52AA6E4}">
                <adec:decorative xmlns:adec="http://schemas.microsoft.com/office/drawing/2017/decorative" val="1"/>
              </a:ext>
            </a:extLst>
          </p:cNvPr>
          <p:cNvSpPr txBox="1"/>
          <p:nvPr/>
        </p:nvSpPr>
        <p:spPr>
          <a:xfrm>
            <a:off x="2700195" y="4544823"/>
            <a:ext cx="763197" cy="261610"/>
          </a:xfrm>
          <a:prstGeom prst="rect">
            <a:avLst/>
          </a:prstGeom>
          <a:noFill/>
        </p:spPr>
        <p:txBody>
          <a:bodyPr wrap="square" rtlCol="0">
            <a:spAutoFit/>
          </a:bodyPr>
          <a:lstStyle/>
          <a:p>
            <a:r>
              <a:rPr lang="en-GB" sz="1100">
                <a:solidFill>
                  <a:schemeClr val="bg1"/>
                </a:solidFill>
              </a:rPr>
              <a:t>(+/-0pp)</a:t>
            </a:r>
          </a:p>
        </p:txBody>
      </p:sp>
      <p:sp>
        <p:nvSpPr>
          <p:cNvPr id="24" name="TextBox 23">
            <a:extLst>
              <a:ext uri="{FF2B5EF4-FFF2-40B4-BE49-F238E27FC236}">
                <a16:creationId xmlns:a16="http://schemas.microsoft.com/office/drawing/2014/main" id="{94E80F36-B241-401B-AF01-629442AB963A}"/>
              </a:ext>
              <a:ext uri="{C183D7F6-B498-43B3-948B-1728B52AA6E4}">
                <adec:decorative xmlns:adec="http://schemas.microsoft.com/office/drawing/2017/decorative" val="0"/>
              </a:ext>
            </a:extLst>
          </p:cNvPr>
          <p:cNvSpPr txBox="1"/>
          <p:nvPr/>
        </p:nvSpPr>
        <p:spPr>
          <a:xfrm>
            <a:off x="4860577" y="583954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Dec (S5)</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807 (All employed residents)</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7" name="TextBox 1">
            <a:extLst>
              <a:ext uri="{FF2B5EF4-FFF2-40B4-BE49-F238E27FC236}">
                <a16:creationId xmlns:a16="http://schemas.microsoft.com/office/drawing/2014/main" id="{51EF32E5-01CD-419F-9854-B5E04C6834F1}"/>
              </a:ext>
              <a:ext uri="{C183D7F6-B498-43B3-948B-1728B52AA6E4}">
                <adec:decorative xmlns:adec="http://schemas.microsoft.com/office/drawing/2017/decorative" val="1"/>
              </a:ext>
            </a:extLst>
          </p:cNvPr>
          <p:cNvSpPr txBox="1"/>
          <p:nvPr/>
        </p:nvSpPr>
        <p:spPr>
          <a:xfrm>
            <a:off x="2361062" y="187994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
        <p:nvSpPr>
          <p:cNvPr id="28" name="TextBox 1">
            <a:extLst>
              <a:ext uri="{FF2B5EF4-FFF2-40B4-BE49-F238E27FC236}">
                <a16:creationId xmlns:a16="http://schemas.microsoft.com/office/drawing/2014/main" id="{3CEE0C80-ED3A-4224-A056-11D5CDF3D1EA}"/>
              </a:ext>
              <a:ext uri="{C183D7F6-B498-43B3-948B-1728B52AA6E4}">
                <adec:decorative xmlns:adec="http://schemas.microsoft.com/office/drawing/2017/decorative" val="1"/>
              </a:ext>
            </a:extLst>
          </p:cNvPr>
          <p:cNvSpPr txBox="1"/>
          <p:nvPr/>
        </p:nvSpPr>
        <p:spPr>
          <a:xfrm>
            <a:off x="2354667" y="270407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29" name="TextBox 1">
            <a:extLst>
              <a:ext uri="{FF2B5EF4-FFF2-40B4-BE49-F238E27FC236}">
                <a16:creationId xmlns:a16="http://schemas.microsoft.com/office/drawing/2014/main" id="{98FDB064-B2E5-4A16-9EF3-017AC5F23E88}"/>
              </a:ext>
              <a:ext uri="{C183D7F6-B498-43B3-948B-1728B52AA6E4}">
                <adec:decorative xmlns:adec="http://schemas.microsoft.com/office/drawing/2017/decorative" val="1"/>
              </a:ext>
            </a:extLst>
          </p:cNvPr>
          <p:cNvSpPr txBox="1"/>
          <p:nvPr/>
        </p:nvSpPr>
        <p:spPr>
          <a:xfrm>
            <a:off x="2354667" y="354622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0" name="TextBox 1">
            <a:extLst>
              <a:ext uri="{FF2B5EF4-FFF2-40B4-BE49-F238E27FC236}">
                <a16:creationId xmlns:a16="http://schemas.microsoft.com/office/drawing/2014/main" id="{41D57E24-E161-480E-B0B3-5DFDB418659E}"/>
              </a:ext>
              <a:ext uri="{C183D7F6-B498-43B3-948B-1728B52AA6E4}">
                <adec:decorative xmlns:adec="http://schemas.microsoft.com/office/drawing/2017/decorative" val="1"/>
              </a:ext>
            </a:extLst>
          </p:cNvPr>
          <p:cNvSpPr txBox="1"/>
          <p:nvPr/>
        </p:nvSpPr>
        <p:spPr>
          <a:xfrm>
            <a:off x="2361062" y="4205161"/>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1" name="TextBox 30">
            <a:extLst>
              <a:ext uri="{FF2B5EF4-FFF2-40B4-BE49-F238E27FC236}">
                <a16:creationId xmlns:a16="http://schemas.microsoft.com/office/drawing/2014/main" id="{F44FD5A2-6EE5-4F6B-B68A-9ADAF889C382}"/>
              </a:ext>
              <a:ext uri="{C183D7F6-B498-43B3-948B-1728B52AA6E4}">
                <adec:decorative xmlns:adec="http://schemas.microsoft.com/office/drawing/2017/decorative" val="1"/>
              </a:ext>
            </a:extLst>
          </p:cNvPr>
          <p:cNvSpPr txBox="1"/>
          <p:nvPr/>
        </p:nvSpPr>
        <p:spPr>
          <a:xfrm>
            <a:off x="6122612" y="4641837"/>
            <a:ext cx="763197" cy="261610"/>
          </a:xfrm>
          <a:prstGeom prst="rect">
            <a:avLst/>
          </a:prstGeom>
          <a:noFill/>
        </p:spPr>
        <p:txBody>
          <a:bodyPr wrap="square" rtlCol="0">
            <a:spAutoFit/>
          </a:bodyPr>
          <a:lstStyle/>
          <a:p>
            <a:r>
              <a:rPr lang="en-GB" sz="1100">
                <a:solidFill>
                  <a:schemeClr val="bg1"/>
                </a:solidFill>
              </a:rPr>
              <a:t>(+/-0pp)</a:t>
            </a:r>
          </a:p>
        </p:txBody>
      </p:sp>
      <p:sp>
        <p:nvSpPr>
          <p:cNvPr id="34" name="TextBox 1">
            <a:extLst>
              <a:ext uri="{FF2B5EF4-FFF2-40B4-BE49-F238E27FC236}">
                <a16:creationId xmlns:a16="http://schemas.microsoft.com/office/drawing/2014/main" id="{5E8B1DA1-9251-4F24-BD54-2728F7AD26B2}"/>
              </a:ext>
              <a:ext uri="{C183D7F6-B498-43B3-948B-1728B52AA6E4}">
                <adec:decorative xmlns:adec="http://schemas.microsoft.com/office/drawing/2017/decorative" val="1"/>
              </a:ext>
            </a:extLst>
          </p:cNvPr>
          <p:cNvSpPr txBox="1"/>
          <p:nvPr/>
        </p:nvSpPr>
        <p:spPr>
          <a:xfrm>
            <a:off x="5764429" y="2073209"/>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35" name="TextBox 1">
            <a:extLst>
              <a:ext uri="{FF2B5EF4-FFF2-40B4-BE49-F238E27FC236}">
                <a16:creationId xmlns:a16="http://schemas.microsoft.com/office/drawing/2014/main" id="{66BCFF2B-E6FC-4E5C-919D-081E41402D3C}"/>
              </a:ext>
              <a:ext uri="{C183D7F6-B498-43B3-948B-1728B52AA6E4}">
                <adec:decorative xmlns:adec="http://schemas.microsoft.com/office/drawing/2017/decorative" val="1"/>
              </a:ext>
            </a:extLst>
          </p:cNvPr>
          <p:cNvSpPr txBox="1"/>
          <p:nvPr/>
        </p:nvSpPr>
        <p:spPr>
          <a:xfrm>
            <a:off x="5738783" y="3205346"/>
            <a:ext cx="68092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(-3pp)</a:t>
            </a:r>
          </a:p>
        </p:txBody>
      </p:sp>
      <p:sp>
        <p:nvSpPr>
          <p:cNvPr id="36" name="TextBox 1">
            <a:extLst>
              <a:ext uri="{FF2B5EF4-FFF2-40B4-BE49-F238E27FC236}">
                <a16:creationId xmlns:a16="http://schemas.microsoft.com/office/drawing/2014/main" id="{EC17BE13-7413-450F-A862-D60F586B6FB7}"/>
              </a:ext>
              <a:ext uri="{C183D7F6-B498-43B3-948B-1728B52AA6E4}">
                <adec:decorative xmlns:adec="http://schemas.microsoft.com/office/drawing/2017/decorative" val="1"/>
              </a:ext>
            </a:extLst>
          </p:cNvPr>
          <p:cNvSpPr txBox="1"/>
          <p:nvPr/>
        </p:nvSpPr>
        <p:spPr>
          <a:xfrm>
            <a:off x="5747983" y="4160297"/>
            <a:ext cx="680924"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(+5pp)</a:t>
            </a:r>
          </a:p>
        </p:txBody>
      </p:sp>
      <p:sp>
        <p:nvSpPr>
          <p:cNvPr id="37" name="TextBox 1">
            <a:extLst>
              <a:ext uri="{FF2B5EF4-FFF2-40B4-BE49-F238E27FC236}">
                <a16:creationId xmlns:a16="http://schemas.microsoft.com/office/drawing/2014/main" id="{45A2B45E-C98C-48B7-9226-7005A3EF3CA4}"/>
              </a:ext>
              <a:ext uri="{C183D7F6-B498-43B3-948B-1728B52AA6E4}">
                <adec:decorative xmlns:adec="http://schemas.microsoft.com/office/drawing/2017/decorative" val="1"/>
              </a:ext>
            </a:extLst>
          </p:cNvPr>
          <p:cNvSpPr txBox="1"/>
          <p:nvPr/>
        </p:nvSpPr>
        <p:spPr>
          <a:xfrm>
            <a:off x="6094023" y="4431350"/>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(+1pp)</a:t>
            </a:r>
          </a:p>
        </p:txBody>
      </p:sp>
      <p:sp>
        <p:nvSpPr>
          <p:cNvPr id="38" name="TextBox 37">
            <a:extLst>
              <a:ext uri="{FF2B5EF4-FFF2-40B4-BE49-F238E27FC236}">
                <a16:creationId xmlns:a16="http://schemas.microsoft.com/office/drawing/2014/main" id="{9EE95319-2FC9-4D8E-BD48-AFC4DD5694B4}"/>
              </a:ext>
              <a:ext uri="{C183D7F6-B498-43B3-948B-1728B52AA6E4}">
                <adec:decorative xmlns:adec="http://schemas.microsoft.com/office/drawing/2017/decorative" val="1"/>
              </a:ext>
            </a:extLst>
          </p:cNvPr>
          <p:cNvSpPr txBox="1"/>
          <p:nvPr/>
        </p:nvSpPr>
        <p:spPr>
          <a:xfrm>
            <a:off x="9450277" y="4634736"/>
            <a:ext cx="763197" cy="261610"/>
          </a:xfrm>
          <a:prstGeom prst="rect">
            <a:avLst/>
          </a:prstGeom>
          <a:noFill/>
        </p:spPr>
        <p:txBody>
          <a:bodyPr wrap="square" rtlCol="0">
            <a:spAutoFit/>
          </a:bodyPr>
          <a:lstStyle/>
          <a:p>
            <a:r>
              <a:rPr lang="en-GB" sz="1100">
                <a:solidFill>
                  <a:schemeClr val="bg1"/>
                </a:solidFill>
              </a:rPr>
              <a:t>(+/-0pp)</a:t>
            </a:r>
          </a:p>
        </p:txBody>
      </p:sp>
      <p:sp>
        <p:nvSpPr>
          <p:cNvPr id="40" name="TextBox 1">
            <a:extLst>
              <a:ext uri="{FF2B5EF4-FFF2-40B4-BE49-F238E27FC236}">
                <a16:creationId xmlns:a16="http://schemas.microsoft.com/office/drawing/2014/main" id="{D4946CA2-838D-4918-9FFD-568690AF99DC}"/>
              </a:ext>
              <a:ext uri="{C183D7F6-B498-43B3-948B-1728B52AA6E4}">
                <adec:decorative xmlns:adec="http://schemas.microsoft.com/office/drawing/2017/decorative" val="1"/>
              </a:ext>
            </a:extLst>
          </p:cNvPr>
          <p:cNvSpPr txBox="1"/>
          <p:nvPr/>
        </p:nvSpPr>
        <p:spPr>
          <a:xfrm>
            <a:off x="9120769" y="2114233"/>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(-4pp)</a:t>
            </a:r>
          </a:p>
        </p:txBody>
      </p:sp>
      <p:sp>
        <p:nvSpPr>
          <p:cNvPr id="41" name="TextBox 1">
            <a:extLst>
              <a:ext uri="{FF2B5EF4-FFF2-40B4-BE49-F238E27FC236}">
                <a16:creationId xmlns:a16="http://schemas.microsoft.com/office/drawing/2014/main" id="{71C785E8-0388-4AA8-8E93-6DFB3D60766E}"/>
              </a:ext>
              <a:ext uri="{C183D7F6-B498-43B3-948B-1728B52AA6E4}">
                <adec:decorative xmlns:adec="http://schemas.microsoft.com/office/drawing/2017/decorative" val="1"/>
              </a:ext>
            </a:extLst>
          </p:cNvPr>
          <p:cNvSpPr txBox="1"/>
          <p:nvPr/>
        </p:nvSpPr>
        <p:spPr>
          <a:xfrm>
            <a:off x="9071750" y="3372102"/>
            <a:ext cx="71573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(-6pp)</a:t>
            </a:r>
          </a:p>
        </p:txBody>
      </p:sp>
      <p:sp>
        <p:nvSpPr>
          <p:cNvPr id="42" name="TextBox 1">
            <a:extLst>
              <a:ext uri="{FF2B5EF4-FFF2-40B4-BE49-F238E27FC236}">
                <a16:creationId xmlns:a16="http://schemas.microsoft.com/office/drawing/2014/main" id="{168F6C9D-C040-4244-AC6B-244B5FF8F684}"/>
              </a:ext>
              <a:ext uri="{C183D7F6-B498-43B3-948B-1728B52AA6E4}">
                <adec:decorative xmlns:adec="http://schemas.microsoft.com/office/drawing/2017/decorative" val="1"/>
              </a:ext>
            </a:extLst>
          </p:cNvPr>
          <p:cNvSpPr txBox="1"/>
          <p:nvPr/>
        </p:nvSpPr>
        <p:spPr>
          <a:xfrm>
            <a:off x="9526186" y="4118127"/>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(+6pp)</a:t>
            </a:r>
          </a:p>
        </p:txBody>
      </p:sp>
      <p:sp>
        <p:nvSpPr>
          <p:cNvPr id="43" name="TextBox 1">
            <a:extLst>
              <a:ext uri="{FF2B5EF4-FFF2-40B4-BE49-F238E27FC236}">
                <a16:creationId xmlns:a16="http://schemas.microsoft.com/office/drawing/2014/main" id="{F1E89AC5-8AE2-45AA-87BC-A348A01EFBCD}"/>
              </a:ext>
              <a:ext uri="{C183D7F6-B498-43B3-948B-1728B52AA6E4}">
                <adec:decorative xmlns:adec="http://schemas.microsoft.com/office/drawing/2017/decorative" val="1"/>
              </a:ext>
            </a:extLst>
          </p:cNvPr>
          <p:cNvSpPr txBox="1"/>
          <p:nvPr/>
        </p:nvSpPr>
        <p:spPr>
          <a:xfrm>
            <a:off x="9526186" y="4447180"/>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tx1">
                    <a:lumMod val="75000"/>
                    <a:lumOff val="25000"/>
                  </a:schemeClr>
                </a:solidFill>
              </a:rPr>
              <a:t>(-4pp)</a:t>
            </a:r>
          </a:p>
        </p:txBody>
      </p:sp>
    </p:spTree>
    <p:extLst>
      <p:ext uri="{BB962C8B-B14F-4D97-AF65-F5344CB8AC3E}">
        <p14:creationId xmlns:p14="http://schemas.microsoft.com/office/powerpoint/2010/main" val="2666692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D96C-B17E-8EBF-FA6D-BF4403997C80}"/>
              </a:ext>
            </a:extLst>
          </p:cNvPr>
          <p:cNvSpPr>
            <a:spLocks noGrp="1"/>
          </p:cNvSpPr>
          <p:nvPr>
            <p:ph type="title"/>
          </p:nvPr>
        </p:nvSpPr>
        <p:spPr>
          <a:xfrm>
            <a:off x="352407" y="126636"/>
            <a:ext cx="11526336" cy="586800"/>
          </a:xfrm>
        </p:spPr>
        <p:txBody>
          <a:bodyPr>
            <a:noAutofit/>
          </a:bodyPr>
          <a:lstStyle/>
          <a:p>
            <a:pPr rtl="0" eaLnBrk="1" fontAlgn="auto" latinLnBrk="0" hangingPunct="1"/>
            <a:r>
              <a:rPr lang="en-GB" sz="1800" b="1" i="0" kern="1200" spc="0" baseline="0">
                <a:ln>
                  <a:noFill/>
                </a:ln>
                <a:solidFill>
                  <a:srgbClr val="5C5B5A"/>
                </a:solidFill>
                <a:effectLst/>
                <a:latin typeface="Arial" panose="020B0604020202020204" pitchFamily="34" charset="0"/>
                <a:ea typeface="+mn-ea"/>
                <a:cs typeface="+mn-cs"/>
              </a:rPr>
              <a:t>Respondents who find it difficult to afford household costs or to save money are </a:t>
            </a:r>
            <a:r>
              <a:rPr lang="en-GB" sz="1800" b="1" i="0" kern="1200" spc="0" baseline="0">
                <a:ln>
                  <a:noFill/>
                </a:ln>
                <a:solidFill>
                  <a:srgbClr val="009690"/>
                </a:solidFill>
                <a:effectLst/>
                <a:latin typeface="Arial" panose="020B0604020202020204" pitchFamily="34" charset="0"/>
                <a:ea typeface="+mn-ea"/>
                <a:cs typeface="+mn-cs"/>
              </a:rPr>
              <a:t>more likely to be dissatisfied with their jobs </a:t>
            </a:r>
            <a:r>
              <a:rPr lang="en-GB" sz="1800" b="1" i="0" kern="1200" spc="0" baseline="0">
                <a:ln>
                  <a:noFill/>
                </a:ln>
                <a:solidFill>
                  <a:srgbClr val="5C5B5A"/>
                </a:solidFill>
                <a:effectLst/>
                <a:latin typeface="Arial" panose="020B0604020202020204" pitchFamily="34" charset="0"/>
                <a:ea typeface="+mn-ea"/>
                <a:cs typeface="+mn-cs"/>
              </a:rPr>
              <a:t>than the GM average</a:t>
            </a:r>
            <a:endParaRPr lang="en-GB" sz="1800">
              <a:solidFill>
                <a:srgbClr val="009690"/>
              </a:solidFill>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100"/>
              <a:t>Those dissatisfied with their jobs, compared to the GM average (15%)*</a:t>
            </a:r>
            <a:endParaRPr lang="en-GB" sz="1050">
              <a:solidFill>
                <a:srgbClr val="FFFFFF"/>
              </a:solidFill>
              <a:latin typeface="Arial"/>
            </a:endParaRP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073499"/>
            <a:ext cx="5763168" cy="506182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GB" sz="1200" b="1">
                <a:solidFill>
                  <a:srgbClr val="009690"/>
                </a:solidFill>
                <a:latin typeface="Arial" panose="020B0604020202020204" pitchFamily="34" charset="0"/>
                <a:cs typeface="Arial" panose="020B0604020202020204" pitchFamily="34" charset="0"/>
              </a:rPr>
              <a:t>Demographics:</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Gay men (27%)</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disability (19%), including those with mental ill health (22%)</a:t>
            </a:r>
          </a:p>
          <a:p>
            <a:pPr>
              <a:spcAft>
                <a:spcPts val="200"/>
              </a:spcAft>
              <a:defRPr/>
            </a:pPr>
            <a:r>
              <a:rPr lang="en-GB" sz="1200">
                <a:solidFill>
                  <a:srgbClr val="5C5B5A"/>
                </a:solidFill>
                <a:latin typeface="Arial" panose="020B0604020202020204" pitchFamily="34" charset="0"/>
                <a:cs typeface="Arial" panose="020B0604020202020204" pitchFamily="34" charset="0"/>
              </a:rPr>
              <a:t>Single person households (18%)</a:t>
            </a:r>
          </a:p>
          <a:p>
            <a:pPr>
              <a:spcAft>
                <a:spcPts val="200"/>
              </a:spcAft>
              <a:defRPr/>
            </a:pPr>
            <a:r>
              <a:rPr lang="en-GB" sz="1200">
                <a:solidFill>
                  <a:srgbClr val="5C5B5A"/>
                </a:solidFill>
                <a:latin typeface="Arial" panose="020B0604020202020204" pitchFamily="34" charset="0"/>
                <a:cs typeface="Arial" panose="020B0604020202020204" pitchFamily="34" charset="0"/>
              </a:rPr>
              <a:t>Those aged 45-54 (18%)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low feelings of life satisfaction (39%), low feelings that life is worthwhile (36%), low feelings of happiness (33%); high anxiety (19%)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that they know enough about their own health (31%)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(29%)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struggling with their current level of debt (29%)</a:t>
            </a:r>
          </a:p>
          <a:p>
            <a:pPr>
              <a:spcAft>
                <a:spcPts val="200"/>
              </a:spcAft>
              <a:defRPr/>
            </a:pPr>
            <a:r>
              <a:rPr lang="en-GB" sz="1200">
                <a:solidFill>
                  <a:srgbClr val="5C5B5A"/>
                </a:solidFill>
                <a:latin typeface="Arial" panose="020B0604020202020204" pitchFamily="34" charset="0"/>
                <a:cs typeface="Arial" panose="020B0604020202020204" pitchFamily="34" charset="0"/>
              </a:rPr>
              <a:t>Those dissatisfied with their local area (28%)</a:t>
            </a:r>
          </a:p>
          <a:p>
            <a:pPr>
              <a:spcAft>
                <a:spcPts val="200"/>
              </a:spcAft>
              <a:defRPr/>
            </a:pPr>
            <a:r>
              <a:rPr lang="en-GB" sz="1200">
                <a:solidFill>
                  <a:srgbClr val="5C5B5A"/>
                </a:solidFill>
                <a:latin typeface="Arial" panose="020B0604020202020204" pitchFamily="34" charset="0"/>
                <a:cs typeface="Arial" panose="020B0604020202020204" pitchFamily="34" charset="0"/>
              </a:rPr>
              <a:t>Those seeking help with their debt (26%)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that people from their area look out for each other (24%)</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lived in their local area 1-5 years (23%)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previous caring responsibilities (23%)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likely to lose their job within the next year (22%)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there are cultural opportunities in their local area (20%)</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live in Tameside (20%)</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mortgage (20%)</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below the real living wage (20%)</a:t>
            </a:r>
          </a:p>
          <a:p>
            <a:pPr>
              <a:spcAft>
                <a:spcPts val="200"/>
              </a:spcAft>
              <a:defRPr/>
            </a:pPr>
            <a:r>
              <a:rPr lang="en-GB" sz="1200">
                <a:solidFill>
                  <a:srgbClr val="5C5B5A"/>
                </a:solidFill>
                <a:latin typeface="Arial" panose="020B0604020202020204" pitchFamily="34" charset="0"/>
                <a:cs typeface="Arial" panose="020B0604020202020204" pitchFamily="34" charset="0"/>
              </a:rPr>
              <a:t>Those unable to save over the next year (18%)</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working from home at all (17%)</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indent="0">
              <a:spcAft>
                <a:spcPts val="200"/>
              </a:spcAft>
              <a:buNone/>
              <a:defRPr/>
            </a:pPr>
            <a:endParaRPr lang="en-GB" sz="1200">
              <a:solidFill>
                <a:srgbClr val="5C5B5A"/>
              </a:solidFill>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sz="1100">
                <a:solidFill>
                  <a:srgbClr val="FFFFFF"/>
                </a:solidFill>
                <a:latin typeface="Arial"/>
              </a:rPr>
              <a:t>Those dissatisfied with their work hours, compared to the GM average (15%)*</a:t>
            </a: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073499"/>
            <a:ext cx="5763168" cy="506182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Demographics: </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a disability (20%), including those with </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mental ill health (23%)</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a condition that reduces their ability to do activities by a little (22%)</a:t>
            </a:r>
          </a:p>
          <a:p>
            <a:pPr>
              <a:spcAft>
                <a:spcPts val="200"/>
              </a:spcAft>
              <a:defRPr/>
            </a:pPr>
            <a:r>
              <a:rPr lang="en-GB" sz="1200">
                <a:solidFill>
                  <a:srgbClr val="5C5B5A"/>
                </a:solidFill>
                <a:latin typeface="Arial" panose="020B0604020202020204" pitchFamily="34" charset="0"/>
                <a:cs typeface="Arial" panose="020B0604020202020204" pitchFamily="34" charset="0"/>
              </a:rPr>
              <a:t>4+ person households (21%)</a:t>
            </a: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that they know enough about their own health (36%)</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low feelings of life satisfaction (34%), and happiness (31%), and low feelings of life worthwhileness (30%); high anxiety (19%)</a:t>
            </a:r>
          </a:p>
          <a:p>
            <a:pPr>
              <a:spcAft>
                <a:spcPts val="200"/>
              </a:spcAft>
              <a:defRPr/>
            </a:pPr>
            <a:r>
              <a:rPr lang="en-GB" sz="1200">
                <a:solidFill>
                  <a:srgbClr val="5C5B5A"/>
                </a:solidFill>
                <a:latin typeface="Arial" panose="020B0604020202020204" pitchFamily="34" charset="0"/>
                <a:cs typeface="Arial" panose="020B0604020202020204" pitchFamily="34" charset="0"/>
              </a:rPr>
              <a:t>Those finding it difficult to manage their current level of debt (30%)</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lived in the local area for 1-5 years (20%)</a:t>
            </a:r>
          </a:p>
          <a:p>
            <a:pPr>
              <a:spcAft>
                <a:spcPts val="200"/>
              </a:spcAft>
              <a:defRPr/>
            </a:pPr>
            <a:r>
              <a:rPr lang="en-GB" sz="1200">
                <a:solidFill>
                  <a:srgbClr val="5C5B5A"/>
                </a:solidFill>
                <a:latin typeface="Arial" panose="020B0604020202020204" pitchFamily="34" charset="0"/>
                <a:cs typeface="Arial" panose="020B0604020202020204" pitchFamily="34" charset="0"/>
              </a:rPr>
              <a:t>Those dissatisfied with their local area (29%)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there are cultural opportunities in their local area (24%)</a:t>
            </a:r>
          </a:p>
          <a:p>
            <a:pPr>
              <a:spcAft>
                <a:spcPts val="200"/>
              </a:spcAft>
              <a:defRPr/>
            </a:pPr>
            <a:r>
              <a:rPr lang="en-GB" sz="1200">
                <a:solidFill>
                  <a:srgbClr val="5C5B5A"/>
                </a:solidFill>
                <a:latin typeface="Arial" panose="020B0604020202020204" pitchFamily="34" charset="0"/>
                <a:cs typeface="Arial" panose="020B0604020202020204" pitchFamily="34" charset="0"/>
              </a:rPr>
              <a:t>Those seeking help with their debt (23%)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(23%)</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that people in their local area look out for each other (22%)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disagree that people from different backgrounds in their local area get on well together (22%)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find it difficult to afford their mortgage (21%)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are likely to lose their job within the next year (21%)</a:t>
            </a:r>
          </a:p>
          <a:p>
            <a:pPr>
              <a:spcAft>
                <a:spcPts val="200"/>
              </a:spcAft>
              <a:defRPr/>
            </a:pPr>
            <a:r>
              <a:rPr lang="en-GB" sz="1200">
                <a:solidFill>
                  <a:srgbClr val="5C5B5A"/>
                </a:solidFill>
                <a:latin typeface="Arial" panose="020B0604020202020204" pitchFamily="34" charset="0"/>
                <a:cs typeface="Arial" panose="020B0604020202020204" pitchFamily="34" charset="0"/>
              </a:rPr>
              <a:t>Those not working from home at all (19%)</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below the real living wage (19%)</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have had to borrow more or use more credit in the last month (18%)</a:t>
            </a:r>
          </a:p>
          <a:p>
            <a:pPr marL="0" indent="0">
              <a:spcAft>
                <a:spcPts val="200"/>
              </a:spcAft>
              <a:buNone/>
              <a:defRPr/>
            </a:pPr>
            <a:endParaRPr lang="en-GB" sz="1200">
              <a:solidFill>
                <a:srgbClr val="5C5B5A"/>
              </a:solidFill>
              <a:latin typeface="Arial" panose="020B0604020202020204" pitchFamily="34" charset="0"/>
              <a:cs typeface="Arial" panose="020B0604020202020204" pitchFamily="34" charset="0"/>
            </a:endParaRPr>
          </a:p>
          <a:p>
            <a:pPr>
              <a:spcAft>
                <a:spcPts val="200"/>
              </a:spcAft>
              <a:defRPr/>
            </a:pPr>
            <a:endParaRPr lang="en-GB" sz="120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752B347-40E3-344B-9DAE-9C99C49A4C06}"/>
              </a:ext>
            </a:extLst>
          </p:cNvPr>
          <p:cNvSpPr txBox="1"/>
          <p:nvPr/>
        </p:nvSpPr>
        <p:spPr>
          <a:xfrm>
            <a:off x="4433856" y="6110900"/>
            <a:ext cx="3324288" cy="246221"/>
          </a:xfrm>
          <a:prstGeom prst="rect">
            <a:avLst/>
          </a:prstGeom>
          <a:noFill/>
        </p:spPr>
        <p:txBody>
          <a:bodyPr wrap="square" lIns="91440" tIns="45720" rIns="91440" bIns="45720" anchor="t">
            <a:spAutoFit/>
          </a:bodyPr>
          <a:lstStyle/>
          <a:p>
            <a:pPr algn="ctr"/>
            <a:r>
              <a:rPr lang="en-GB" sz="1000">
                <a:solidFill>
                  <a:srgbClr val="5C5B5A"/>
                </a:solidFill>
                <a:latin typeface="Arial"/>
                <a:cs typeface="Arial"/>
              </a:rPr>
              <a:t> Subgroup analysis uses merged data from S2, S5, S8</a:t>
            </a:r>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372282" y="6358899"/>
            <a:ext cx="10953012"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2428 (All employed residents)</a:t>
            </a:r>
          </a:p>
        </p:txBody>
      </p:sp>
      <p:sp>
        <p:nvSpPr>
          <p:cNvPr id="9" name="TextBox 8">
            <a:extLst>
              <a:ext uri="{FF2B5EF4-FFF2-40B4-BE49-F238E27FC236}">
                <a16:creationId xmlns:a16="http://schemas.microsoft.com/office/drawing/2014/main" id="{A5090AF7-3493-4DA2-8C4D-564DA27A4FDE}"/>
              </a:ext>
            </a:extLst>
          </p:cNvPr>
          <p:cNvSpPr txBox="1"/>
          <p:nvPr/>
        </p:nvSpPr>
        <p:spPr>
          <a:xfrm>
            <a:off x="4788325" y="6354692"/>
            <a:ext cx="5107821" cy="246221"/>
          </a:xfrm>
          <a:prstGeom prst="rect">
            <a:avLst/>
          </a:prstGeom>
          <a:noFill/>
        </p:spPr>
        <p:txBody>
          <a:bodyPr wrap="square">
            <a:spAutoFit/>
          </a:bodyPr>
          <a:lstStyle/>
          <a:p>
            <a:r>
              <a:rPr lang="en-GB" sz="100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79592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3">
            <a:extLst>
              <a:ext uri="{FF2B5EF4-FFF2-40B4-BE49-F238E27FC236}">
                <a16:creationId xmlns:a16="http://schemas.microsoft.com/office/drawing/2014/main" id="{6C00E469-CADA-1D60-6A91-71E31CC455A2}"/>
              </a:ext>
            </a:extLst>
          </p:cNvPr>
          <p:cNvSpPr>
            <a:spLocks noGrp="1"/>
          </p:cNvSpPr>
          <p:nvPr>
            <p:ph type="title"/>
          </p:nvPr>
        </p:nvSpPr>
        <p:spPr>
          <a:xfrm>
            <a:off x="349523" y="302446"/>
            <a:ext cx="10995038" cy="747897"/>
          </a:xfrm>
        </p:spPr>
        <p:txBody>
          <a:bodyPr vert="horz" wrap="square" anchor="t">
            <a:spAutoFit/>
          </a:bodyPr>
          <a:lstStyle/>
          <a:p>
            <a:r>
              <a:rPr lang="en-GB" sz="1800" b="1">
                <a:ea typeface="+mj-lt"/>
                <a:cs typeface="+mj-lt"/>
              </a:rPr>
              <a:t>Employed respondents in Greater Manchester are less likely to be </a:t>
            </a:r>
            <a:r>
              <a:rPr lang="en-GB" sz="1800" b="1">
                <a:solidFill>
                  <a:srgbClr val="009690"/>
                </a:solidFill>
                <a:ea typeface="+mj-lt"/>
                <a:cs typeface="+mj-lt"/>
              </a:rPr>
              <a:t>working more hours than usual in their main job</a:t>
            </a:r>
            <a:r>
              <a:rPr lang="en-GB" sz="1800" b="1">
                <a:ea typeface="+mj-lt"/>
                <a:cs typeface="+mj-lt"/>
              </a:rPr>
              <a:t> than they were in December (30% cf. 33%), though they are more likely to be looking for a job that pays more money (26% cf. 23%)</a:t>
            </a:r>
            <a:endParaRPr lang="en-GB" sz="1800" b="1">
              <a:cs typeface="Arial"/>
            </a:endParaRPr>
          </a:p>
        </p:txBody>
      </p:sp>
      <p:sp>
        <p:nvSpPr>
          <p:cNvPr id="9" name="TextBox 8">
            <a:extLst>
              <a:ext uri="{FF2B5EF4-FFF2-40B4-BE49-F238E27FC236}">
                <a16:creationId xmlns:a16="http://schemas.microsoft.com/office/drawing/2014/main" id="{3A1CB213-3B3A-C9DB-7A88-FBA78A7F2E4F}"/>
              </a:ext>
              <a:ext uri="{C183D7F6-B498-43B3-948B-1728B52AA6E4}">
                <adec:decorative xmlns:adec="http://schemas.microsoft.com/office/drawing/2017/decorative" val="0"/>
              </a:ext>
            </a:extLst>
          </p:cNvPr>
          <p:cNvSpPr txBox="1"/>
          <p:nvPr/>
        </p:nvSpPr>
        <p:spPr>
          <a:xfrm>
            <a:off x="4263526" y="1171811"/>
            <a:ext cx="4898328"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stStyle>
          <a:p>
            <a:r>
              <a:rPr lang="en-GB"/>
              <a:t>Actions taken as a response to the cost of living crisis</a:t>
            </a:r>
          </a:p>
        </p:txBody>
      </p:sp>
      <p:graphicFrame>
        <p:nvGraphicFramePr>
          <p:cNvPr id="3" name="Chart Placeholder 9" descr="Bar charts showing the comparison between Greater Manchester residents and the national average on what they are doing as a result of the rising costs of living. 30% of GM residents say they are working more hours than usual in their main job, compared to 33% in December. 26% say they are looking for a job that pays more money, including a promotion, compared to 23% in December. ">
            <a:extLst>
              <a:ext uri="{FF2B5EF4-FFF2-40B4-BE49-F238E27FC236}">
                <a16:creationId xmlns:a16="http://schemas.microsoft.com/office/drawing/2014/main" id="{B3BBDD4B-027F-7B8A-B3C2-E1BA55D67C02}"/>
              </a:ext>
            </a:extLst>
          </p:cNvPr>
          <p:cNvGraphicFramePr>
            <a:graphicFrameLocks/>
          </p:cNvGraphicFramePr>
          <p:nvPr>
            <p:extLst>
              <p:ext uri="{D42A27DB-BD31-4B8C-83A1-F6EECF244321}">
                <p14:modId xmlns:p14="http://schemas.microsoft.com/office/powerpoint/2010/main" val="728661693"/>
              </p:ext>
            </p:extLst>
          </p:nvPr>
        </p:nvGraphicFramePr>
        <p:xfrm>
          <a:off x="616689" y="1611464"/>
          <a:ext cx="9064101" cy="3874168"/>
        </p:xfrm>
        <a:graphic>
          <a:graphicData uri="http://schemas.openxmlformats.org/drawingml/2006/chart">
            <c:chart xmlns:c="http://schemas.openxmlformats.org/drawingml/2006/chart" xmlns:r="http://schemas.openxmlformats.org/officeDocument/2006/relationships" r:id="rId3"/>
          </a:graphicData>
        </a:graphic>
      </p:graphicFrame>
      <p:sp>
        <p:nvSpPr>
          <p:cNvPr id="35" name="Content Placeholder 32">
            <a:extLst>
              <a:ext uri="{FF2B5EF4-FFF2-40B4-BE49-F238E27FC236}">
                <a16:creationId xmlns:a16="http://schemas.microsoft.com/office/drawing/2014/main" id="{AD1B22A8-576A-434B-8736-2407A63448CF}"/>
              </a:ext>
            </a:extLst>
          </p:cNvPr>
          <p:cNvSpPr txBox="1">
            <a:spLocks/>
          </p:cNvSpPr>
          <p:nvPr/>
        </p:nvSpPr>
        <p:spPr>
          <a:xfrm>
            <a:off x="582934" y="5566994"/>
            <a:ext cx="10953012" cy="508556"/>
          </a:xfrm>
          <a:prstGeom prst="rect">
            <a:avLst/>
          </a:prstGeom>
          <a:solidFill>
            <a:schemeClr val="bg1"/>
          </a:solidFill>
          <a:ln>
            <a:solidFill>
              <a:srgbClr val="009690"/>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400" b="1">
                <a:latin typeface="Arial" panose="020B0604020202020204" pitchFamily="34" charset="0"/>
                <a:cs typeface="Arial" panose="020B0604020202020204" pitchFamily="34" charset="0"/>
              </a:rPr>
              <a:t>Disabled respondents and those from within racially minoritised communities are more likely than the GM average to have adapted their working patterns in response to the rising cost of living – as set out on the following slide…</a:t>
            </a:r>
          </a:p>
        </p:txBody>
      </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CL14. Thinking of your work situation,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Bases: 949 (All in employment)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537607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422639" cy="830997"/>
          </a:xfrm>
        </p:spPr>
        <p:txBody>
          <a:bodyPr vert="horz" wrap="square" anchor="t">
            <a:spAutoFit/>
          </a:bodyPr>
          <a:lstStyle/>
          <a:p>
            <a:pPr>
              <a:lnSpc>
                <a:spcPct val="100000"/>
              </a:lnSpc>
            </a:pPr>
            <a:r>
              <a:rPr lang="en-GB" sz="1800" b="1"/>
              <a:t>Those within racially minoritised communities are significantly more likely than the Greater Manchester average to be </a:t>
            </a:r>
            <a:r>
              <a:rPr lang="en-GB" sz="1800" b="1">
                <a:solidFill>
                  <a:srgbClr val="33B0A6"/>
                </a:solidFill>
              </a:rPr>
              <a:t>working more hours than usual </a:t>
            </a:r>
            <a:r>
              <a:rPr lang="en-GB" sz="1800" b="1"/>
              <a:t>(42% cf. 30%), </a:t>
            </a:r>
            <a:r>
              <a:rPr lang="en-GB" sz="1800" b="1">
                <a:solidFill>
                  <a:srgbClr val="33B0A6"/>
                </a:solidFill>
              </a:rPr>
              <a:t>looking for a job that pays more money </a:t>
            </a:r>
            <a:r>
              <a:rPr lang="en-GB" sz="1800" b="1"/>
              <a:t>(36% cf. 26%), or</a:t>
            </a:r>
            <a:r>
              <a:rPr lang="en-GB" sz="1800" b="1">
                <a:solidFill>
                  <a:srgbClr val="33B0A6"/>
                </a:solidFill>
              </a:rPr>
              <a:t> working more than one job </a:t>
            </a:r>
            <a:r>
              <a:rPr lang="en-GB" sz="1800" b="1"/>
              <a:t>(22% cf. 11%)</a:t>
            </a:r>
          </a:p>
        </p:txBody>
      </p:sp>
      <p:graphicFrame>
        <p:nvGraphicFramePr>
          <p:cNvPr id="37" name="Table Placeholder 6" descr="Column chart showing the proportion of respondents who have taken actions as a response to the cost of living crisis. 42% of those within racially minoritised communities would work more hours than usual, compared to 30% of the total population. ">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2527227"/>
              </p:ext>
            </p:extLst>
          </p:nvPr>
        </p:nvGraphicFramePr>
        <p:xfrm>
          <a:off x="150921" y="1222104"/>
          <a:ext cx="11885382" cy="4683971"/>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2935F5D1-3040-AB24-487E-108CA32CE487}"/>
              </a:ext>
              <a:ext uri="{C183D7F6-B498-43B3-948B-1728B52AA6E4}">
                <adec:decorative xmlns:adec="http://schemas.microsoft.com/office/drawing/2017/decorative" val="1"/>
              </a:ext>
            </a:extLst>
          </p:cNvPr>
          <p:cNvGrpSpPr/>
          <p:nvPr/>
        </p:nvGrpSpPr>
        <p:grpSpPr>
          <a:xfrm>
            <a:off x="575408" y="5999738"/>
            <a:ext cx="3175202" cy="276999"/>
            <a:chOff x="575408" y="5999738"/>
            <a:chExt cx="3175202" cy="276999"/>
          </a:xfrm>
        </p:grpSpPr>
        <p:sp>
          <p:nvSpPr>
            <p:cNvPr id="4" name="Arrow: Down 3">
              <a:extLst>
                <a:ext uri="{FF2B5EF4-FFF2-40B4-BE49-F238E27FC236}">
                  <a16:creationId xmlns:a16="http://schemas.microsoft.com/office/drawing/2014/main" id="{3555AFA2-4546-9A12-1E60-F1CDACE1F297}"/>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6B1A12E-9875-FB6E-8BDC-C451890597F5}"/>
                </a:ext>
              </a:extLst>
            </p:cNvPr>
            <p:cNvGrpSpPr/>
            <p:nvPr/>
          </p:nvGrpSpPr>
          <p:grpSpPr>
            <a:xfrm>
              <a:off x="575408" y="5999738"/>
              <a:ext cx="3175202" cy="276999"/>
              <a:chOff x="520117" y="5798698"/>
              <a:chExt cx="3175202" cy="276999"/>
            </a:xfrm>
          </p:grpSpPr>
          <p:sp>
            <p:nvSpPr>
              <p:cNvPr id="6" name="Arrow: Down 5">
                <a:extLst>
                  <a:ext uri="{FF2B5EF4-FFF2-40B4-BE49-F238E27FC236}">
                    <a16:creationId xmlns:a16="http://schemas.microsoft.com/office/drawing/2014/main" id="{96D1B92A-4609-93BF-5601-A28DCB9CFEC0}"/>
                  </a:ext>
                </a:extLst>
              </p:cNvPr>
              <p:cNvSpPr/>
              <p:nvPr/>
            </p:nvSpPr>
            <p:spPr>
              <a:xfrm rot="10800000">
                <a:off x="520117" y="583856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1A7E1C13-4410-5A1C-A1F0-9315373CD205}"/>
                  </a:ext>
                </a:extLst>
              </p:cNvPr>
              <p:cNvSpPr txBox="1"/>
              <p:nvPr/>
            </p:nvSpPr>
            <p:spPr>
              <a:xfrm>
                <a:off x="884934" y="5798698"/>
                <a:ext cx="281038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a:t>
                </a:r>
                <a:r>
                  <a:rPr lang="en-GB" sz="1200" dirty="0">
                    <a:solidFill>
                      <a:srgbClr val="5C5B5A"/>
                    </a:solidFill>
                    <a:latin typeface="Arial"/>
                  </a:rPr>
                  <a:t>total</a:t>
                </a:r>
                <a:endParaRPr kumimoji="0" lang="en-GB" sz="1200" b="0" i="0" u="none" strike="noStrike" kern="1200" cap="none" spc="0" normalizeH="0" baseline="0" noProof="0" dirty="0">
                  <a:ln>
                    <a:noFill/>
                  </a:ln>
                  <a:solidFill>
                    <a:srgbClr val="5C5B5A"/>
                  </a:solidFill>
                  <a:effectLst/>
                  <a:uLnTx/>
                  <a:uFillTx/>
                  <a:latin typeface="Arial"/>
                  <a:ea typeface="+mn-ea"/>
                  <a:cs typeface="+mn-cs"/>
                </a:endParaRPr>
              </a:p>
            </p:txBody>
          </p:sp>
        </p:grpSp>
      </p:gr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2" y="6322598"/>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CL14. Thinking of your work situation, which of these, if any, are you doing because of the increases in the cost of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 949 (All in employment or doing unpaid voluntary work)</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2C640D0F-9CBC-2D2C-9072-4374025B722A}"/>
              </a:ext>
              <a:ext uri="{C183D7F6-B498-43B3-948B-1728B52AA6E4}">
                <adec:decorative xmlns:adec="http://schemas.microsoft.com/office/drawing/2017/decorative" val="1"/>
              </a:ext>
            </a:extLst>
          </p:cNvPr>
          <p:cNvSpPr/>
          <p:nvPr/>
        </p:nvSpPr>
        <p:spPr>
          <a:xfrm rot="10800000">
            <a:off x="1512294" y="1569651"/>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Arrow: Down 10">
            <a:extLst>
              <a:ext uri="{FF2B5EF4-FFF2-40B4-BE49-F238E27FC236}">
                <a16:creationId xmlns:a16="http://schemas.microsoft.com/office/drawing/2014/main" id="{8254DAE3-EC85-5E67-D6CB-6E4A88EFD061}"/>
              </a:ext>
              <a:ext uri="{C183D7F6-B498-43B3-948B-1728B52AA6E4}">
                <adec:decorative xmlns:adec="http://schemas.microsoft.com/office/drawing/2017/decorative" val="1"/>
              </a:ext>
            </a:extLst>
          </p:cNvPr>
          <p:cNvSpPr/>
          <p:nvPr/>
        </p:nvSpPr>
        <p:spPr>
          <a:xfrm rot="10800000">
            <a:off x="5109817" y="3202707"/>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4E65553E-776F-FAEF-3392-722B209AEC44}"/>
              </a:ext>
              <a:ext uri="{C183D7F6-B498-43B3-948B-1728B52AA6E4}">
                <adec:decorative xmlns:adec="http://schemas.microsoft.com/office/drawing/2017/decorative" val="1"/>
              </a:ext>
            </a:extLst>
          </p:cNvPr>
          <p:cNvSpPr/>
          <p:nvPr/>
        </p:nvSpPr>
        <p:spPr>
          <a:xfrm>
            <a:off x="10926024" y="2694263"/>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CCDF44E7-077E-CDC2-639C-0DF2C2EA979E}"/>
              </a:ext>
              <a:ext uri="{C183D7F6-B498-43B3-948B-1728B52AA6E4}">
                <adec:decorative xmlns:adec="http://schemas.microsoft.com/office/drawing/2017/decorative" val="1"/>
              </a:ext>
            </a:extLst>
          </p:cNvPr>
          <p:cNvSpPr/>
          <p:nvPr/>
        </p:nvSpPr>
        <p:spPr>
          <a:xfrm rot="10800000">
            <a:off x="4715819" y="2898191"/>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FFEBA672-2879-F754-FF88-D0FA1823BD5A}"/>
              </a:ext>
              <a:ext uri="{C183D7F6-B498-43B3-948B-1728B52AA6E4}">
                <adec:decorative xmlns:adec="http://schemas.microsoft.com/office/drawing/2017/decorative" val="1"/>
              </a:ext>
            </a:extLst>
          </p:cNvPr>
          <p:cNvSpPr/>
          <p:nvPr/>
        </p:nvSpPr>
        <p:spPr>
          <a:xfrm rot="10800000">
            <a:off x="6335415" y="3137775"/>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TextBox 1">
            <a:extLst>
              <a:ext uri="{FF2B5EF4-FFF2-40B4-BE49-F238E27FC236}">
                <a16:creationId xmlns:a16="http://schemas.microsoft.com/office/drawing/2014/main" id="{B61294AA-0D32-949B-6F89-40167EC9C088}"/>
              </a:ext>
              <a:ext uri="{C183D7F6-B498-43B3-948B-1728B52AA6E4}">
                <adec:decorative xmlns:adec="http://schemas.microsoft.com/office/drawing/2017/decorative" val="1"/>
              </a:ext>
            </a:extLst>
          </p:cNvPr>
          <p:cNvSpPr txBox="1"/>
          <p:nvPr/>
        </p:nvSpPr>
        <p:spPr>
          <a:xfrm>
            <a:off x="610032" y="264308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18" name="TextBox 1">
            <a:extLst>
              <a:ext uri="{FF2B5EF4-FFF2-40B4-BE49-F238E27FC236}">
                <a16:creationId xmlns:a16="http://schemas.microsoft.com/office/drawing/2014/main" id="{1F28E9CD-48F7-56EB-93A4-5DFDB94E0CB1}"/>
              </a:ext>
              <a:ext uri="{C183D7F6-B498-43B3-948B-1728B52AA6E4}">
                <adec:decorative xmlns:adec="http://schemas.microsoft.com/office/drawing/2017/decorative" val="1"/>
              </a:ext>
            </a:extLst>
          </p:cNvPr>
          <p:cNvSpPr txBox="1"/>
          <p:nvPr/>
        </p:nvSpPr>
        <p:spPr>
          <a:xfrm>
            <a:off x="1003537" y="181967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19" name="TextBox 1">
            <a:extLst>
              <a:ext uri="{FF2B5EF4-FFF2-40B4-BE49-F238E27FC236}">
                <a16:creationId xmlns:a16="http://schemas.microsoft.com/office/drawing/2014/main" id="{BD145793-376D-5835-56B4-2783B8DFF436}"/>
              </a:ext>
              <a:ext uri="{C183D7F6-B498-43B3-948B-1728B52AA6E4}">
                <adec:decorative xmlns:adec="http://schemas.microsoft.com/office/drawing/2017/decorative" val="1"/>
              </a:ext>
            </a:extLst>
          </p:cNvPr>
          <p:cNvSpPr txBox="1"/>
          <p:nvPr/>
        </p:nvSpPr>
        <p:spPr>
          <a:xfrm>
            <a:off x="1408850" y="2523170"/>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(-8pp)</a:t>
            </a:r>
          </a:p>
        </p:txBody>
      </p:sp>
      <p:sp>
        <p:nvSpPr>
          <p:cNvPr id="20" name="TextBox 1">
            <a:extLst>
              <a:ext uri="{FF2B5EF4-FFF2-40B4-BE49-F238E27FC236}">
                <a16:creationId xmlns:a16="http://schemas.microsoft.com/office/drawing/2014/main" id="{F46C574B-044A-67E7-6636-2A2420896B71}"/>
              </a:ext>
              <a:ext uri="{C183D7F6-B498-43B3-948B-1728B52AA6E4}">
                <adec:decorative xmlns:adec="http://schemas.microsoft.com/office/drawing/2017/decorative" val="1"/>
              </a:ext>
            </a:extLst>
          </p:cNvPr>
          <p:cNvSpPr txBox="1"/>
          <p:nvPr/>
        </p:nvSpPr>
        <p:spPr>
          <a:xfrm>
            <a:off x="2214619" y="287808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21" name="TextBox 1">
            <a:extLst>
              <a:ext uri="{FF2B5EF4-FFF2-40B4-BE49-F238E27FC236}">
                <a16:creationId xmlns:a16="http://schemas.microsoft.com/office/drawing/2014/main" id="{64BB6138-BF3E-AC59-D664-337B3931E024}"/>
              </a:ext>
              <a:ext uri="{C183D7F6-B498-43B3-948B-1728B52AA6E4}">
                <adec:decorative xmlns:adec="http://schemas.microsoft.com/office/drawing/2017/decorative" val="1"/>
              </a:ext>
            </a:extLst>
          </p:cNvPr>
          <p:cNvSpPr txBox="1"/>
          <p:nvPr/>
        </p:nvSpPr>
        <p:spPr>
          <a:xfrm>
            <a:off x="2625882" y="216868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22" name="TextBox 1">
            <a:extLst>
              <a:ext uri="{FF2B5EF4-FFF2-40B4-BE49-F238E27FC236}">
                <a16:creationId xmlns:a16="http://schemas.microsoft.com/office/drawing/2014/main" id="{3B4FA261-5600-D271-FC51-AF5D101A448C}"/>
              </a:ext>
              <a:ext uri="{C183D7F6-B498-43B3-948B-1728B52AA6E4}">
                <adec:decorative xmlns:adec="http://schemas.microsoft.com/office/drawing/2017/decorative" val="1"/>
              </a:ext>
            </a:extLst>
          </p:cNvPr>
          <p:cNvSpPr txBox="1"/>
          <p:nvPr/>
        </p:nvSpPr>
        <p:spPr>
          <a:xfrm>
            <a:off x="3032687" y="2898191"/>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(-6pp)</a:t>
            </a:r>
          </a:p>
        </p:txBody>
      </p:sp>
      <p:sp>
        <p:nvSpPr>
          <p:cNvPr id="23" name="TextBox 1">
            <a:extLst>
              <a:ext uri="{FF2B5EF4-FFF2-40B4-BE49-F238E27FC236}">
                <a16:creationId xmlns:a16="http://schemas.microsoft.com/office/drawing/2014/main" id="{D9159941-D534-5E13-666A-68A3F9EE406F}"/>
              </a:ext>
              <a:ext uri="{C183D7F6-B498-43B3-948B-1728B52AA6E4}">
                <adec:decorative xmlns:adec="http://schemas.microsoft.com/office/drawing/2017/decorative" val="1"/>
              </a:ext>
            </a:extLst>
          </p:cNvPr>
          <p:cNvSpPr txBox="1"/>
          <p:nvPr/>
        </p:nvSpPr>
        <p:spPr>
          <a:xfrm>
            <a:off x="3840740" y="3886101"/>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24" name="TextBox 1">
            <a:extLst>
              <a:ext uri="{FF2B5EF4-FFF2-40B4-BE49-F238E27FC236}">
                <a16:creationId xmlns:a16="http://schemas.microsoft.com/office/drawing/2014/main" id="{77DD3BB9-43F4-B700-BA6D-62F2B7871BF7}"/>
              </a:ext>
              <a:ext uri="{C183D7F6-B498-43B3-948B-1728B52AA6E4}">
                <adec:decorative xmlns:adec="http://schemas.microsoft.com/office/drawing/2017/decorative" val="1"/>
              </a:ext>
            </a:extLst>
          </p:cNvPr>
          <p:cNvSpPr txBox="1"/>
          <p:nvPr/>
        </p:nvSpPr>
        <p:spPr>
          <a:xfrm>
            <a:off x="4243124" y="3124833"/>
            <a:ext cx="611378"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5" name="TextBox 1">
            <a:extLst>
              <a:ext uri="{FF2B5EF4-FFF2-40B4-BE49-F238E27FC236}">
                <a16:creationId xmlns:a16="http://schemas.microsoft.com/office/drawing/2014/main" id="{C90B5256-20E7-3192-81AC-D383ACEFB5CF}"/>
              </a:ext>
              <a:ext uri="{C183D7F6-B498-43B3-948B-1728B52AA6E4}">
                <adec:decorative xmlns:adec="http://schemas.microsoft.com/office/drawing/2017/decorative" val="1"/>
              </a:ext>
            </a:extLst>
          </p:cNvPr>
          <p:cNvSpPr txBox="1"/>
          <p:nvPr/>
        </p:nvSpPr>
        <p:spPr>
          <a:xfrm>
            <a:off x="4648440" y="345546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
        <p:nvSpPr>
          <p:cNvPr id="26" name="TextBox 1">
            <a:extLst>
              <a:ext uri="{FF2B5EF4-FFF2-40B4-BE49-F238E27FC236}">
                <a16:creationId xmlns:a16="http://schemas.microsoft.com/office/drawing/2014/main" id="{34A97EDE-6D64-88E9-9709-BA62A3B6BE34}"/>
              </a:ext>
              <a:ext uri="{C183D7F6-B498-43B3-948B-1728B52AA6E4}">
                <adec:decorative xmlns:adec="http://schemas.microsoft.com/office/drawing/2017/decorative" val="1"/>
              </a:ext>
            </a:extLst>
          </p:cNvPr>
          <p:cNvSpPr txBox="1"/>
          <p:nvPr/>
        </p:nvSpPr>
        <p:spPr>
          <a:xfrm>
            <a:off x="5453979" y="3858060"/>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27" name="TextBox 1">
            <a:extLst>
              <a:ext uri="{FF2B5EF4-FFF2-40B4-BE49-F238E27FC236}">
                <a16:creationId xmlns:a16="http://schemas.microsoft.com/office/drawing/2014/main" id="{526C2C2D-12A8-73C5-3E38-907321586566}"/>
              </a:ext>
              <a:ext uri="{C183D7F6-B498-43B3-948B-1728B52AA6E4}">
                <adec:decorative xmlns:adec="http://schemas.microsoft.com/office/drawing/2017/decorative" val="1"/>
              </a:ext>
            </a:extLst>
          </p:cNvPr>
          <p:cNvSpPr txBox="1"/>
          <p:nvPr/>
        </p:nvSpPr>
        <p:spPr>
          <a:xfrm>
            <a:off x="5865241" y="334474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(+7pp)</a:t>
            </a:r>
          </a:p>
        </p:txBody>
      </p:sp>
      <p:sp>
        <p:nvSpPr>
          <p:cNvPr id="28" name="TextBox 1">
            <a:extLst>
              <a:ext uri="{FF2B5EF4-FFF2-40B4-BE49-F238E27FC236}">
                <a16:creationId xmlns:a16="http://schemas.microsoft.com/office/drawing/2014/main" id="{6DABB3C9-0419-A488-71F0-7C112715DA2A}"/>
              </a:ext>
              <a:ext uri="{C183D7F6-B498-43B3-948B-1728B52AA6E4}">
                <adec:decorative xmlns:adec="http://schemas.microsoft.com/office/drawing/2017/decorative" val="1"/>
              </a:ext>
            </a:extLst>
          </p:cNvPr>
          <p:cNvSpPr txBox="1"/>
          <p:nvPr/>
        </p:nvSpPr>
        <p:spPr>
          <a:xfrm>
            <a:off x="6252803" y="3577727"/>
            <a:ext cx="611378"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(+/-0pp)</a:t>
            </a:r>
          </a:p>
        </p:txBody>
      </p:sp>
      <p:sp>
        <p:nvSpPr>
          <p:cNvPr id="29" name="TextBox 1">
            <a:extLst>
              <a:ext uri="{FF2B5EF4-FFF2-40B4-BE49-F238E27FC236}">
                <a16:creationId xmlns:a16="http://schemas.microsoft.com/office/drawing/2014/main" id="{7F50E855-CE3C-74C3-C1EF-120122EF386D}"/>
              </a:ext>
              <a:ext uri="{C183D7F6-B498-43B3-948B-1728B52AA6E4}">
                <adec:decorative xmlns:adec="http://schemas.microsoft.com/office/drawing/2017/decorative" val="1"/>
              </a:ext>
            </a:extLst>
          </p:cNvPr>
          <p:cNvSpPr txBox="1"/>
          <p:nvPr/>
        </p:nvSpPr>
        <p:spPr>
          <a:xfrm>
            <a:off x="8686642" y="441463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
        <p:nvSpPr>
          <p:cNvPr id="30" name="TextBox 1">
            <a:extLst>
              <a:ext uri="{FF2B5EF4-FFF2-40B4-BE49-F238E27FC236}">
                <a16:creationId xmlns:a16="http://schemas.microsoft.com/office/drawing/2014/main" id="{A4F8F903-4787-CFC0-F0AC-910CAB3A9882}"/>
              </a:ext>
              <a:ext uri="{C183D7F6-B498-43B3-948B-1728B52AA6E4}">
                <adec:decorative xmlns:adec="http://schemas.microsoft.com/office/drawing/2017/decorative" val="1"/>
              </a:ext>
            </a:extLst>
          </p:cNvPr>
          <p:cNvSpPr txBox="1"/>
          <p:nvPr/>
        </p:nvSpPr>
        <p:spPr>
          <a:xfrm>
            <a:off x="9097786" y="444983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lumMod val="65000"/>
                  </a:schemeClr>
                </a:solidFill>
              </a:rPr>
              <a:t>(-1pp)</a:t>
            </a:r>
          </a:p>
        </p:txBody>
      </p:sp>
      <p:sp>
        <p:nvSpPr>
          <p:cNvPr id="31" name="TextBox 1">
            <a:extLst>
              <a:ext uri="{FF2B5EF4-FFF2-40B4-BE49-F238E27FC236}">
                <a16:creationId xmlns:a16="http://schemas.microsoft.com/office/drawing/2014/main" id="{7DE6671C-2494-5DDC-89BD-27DD1B583B97}"/>
              </a:ext>
              <a:ext uri="{C183D7F6-B498-43B3-948B-1728B52AA6E4}">
                <adec:decorative xmlns:adec="http://schemas.microsoft.com/office/drawing/2017/decorative" val="1"/>
              </a:ext>
            </a:extLst>
          </p:cNvPr>
          <p:cNvSpPr txBox="1"/>
          <p:nvPr/>
        </p:nvSpPr>
        <p:spPr>
          <a:xfrm>
            <a:off x="9504571" y="429241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(+1pp)</a:t>
            </a:r>
          </a:p>
        </p:txBody>
      </p:sp>
      <p:sp>
        <p:nvSpPr>
          <p:cNvPr id="32" name="TextBox 1">
            <a:extLst>
              <a:ext uri="{FF2B5EF4-FFF2-40B4-BE49-F238E27FC236}">
                <a16:creationId xmlns:a16="http://schemas.microsoft.com/office/drawing/2014/main" id="{0C4522A7-B9E8-B738-0F44-1D52D144BC93}"/>
              </a:ext>
              <a:ext uri="{C183D7F6-B498-43B3-948B-1728B52AA6E4}">
                <adec:decorative xmlns:adec="http://schemas.microsoft.com/office/drawing/2017/decorative" val="1"/>
              </a:ext>
            </a:extLst>
          </p:cNvPr>
          <p:cNvSpPr txBox="1"/>
          <p:nvPr/>
        </p:nvSpPr>
        <p:spPr>
          <a:xfrm>
            <a:off x="10303357" y="2155221"/>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33" name="TextBox 1">
            <a:extLst>
              <a:ext uri="{FF2B5EF4-FFF2-40B4-BE49-F238E27FC236}">
                <a16:creationId xmlns:a16="http://schemas.microsoft.com/office/drawing/2014/main" id="{8EB69826-B050-0B43-BF35-37F48EF220C5}"/>
              </a:ext>
              <a:ext uri="{C183D7F6-B498-43B3-948B-1728B52AA6E4}">
                <adec:decorative xmlns:adec="http://schemas.microsoft.com/office/drawing/2017/decorative" val="1"/>
              </a:ext>
            </a:extLst>
          </p:cNvPr>
          <p:cNvSpPr txBox="1"/>
          <p:nvPr/>
        </p:nvSpPr>
        <p:spPr>
          <a:xfrm>
            <a:off x="10700031" y="3087914"/>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(-2pp)</a:t>
            </a:r>
          </a:p>
        </p:txBody>
      </p:sp>
      <p:sp>
        <p:nvSpPr>
          <p:cNvPr id="34" name="TextBox 1">
            <a:extLst>
              <a:ext uri="{FF2B5EF4-FFF2-40B4-BE49-F238E27FC236}">
                <a16:creationId xmlns:a16="http://schemas.microsoft.com/office/drawing/2014/main" id="{06A5D56D-CDA9-A56D-B59A-D166566B916F}"/>
              </a:ext>
              <a:ext uri="{C183D7F6-B498-43B3-948B-1728B52AA6E4}">
                <adec:decorative xmlns:adec="http://schemas.microsoft.com/office/drawing/2017/decorative" val="1"/>
              </a:ext>
            </a:extLst>
          </p:cNvPr>
          <p:cNvSpPr txBox="1"/>
          <p:nvPr/>
        </p:nvSpPr>
        <p:spPr>
          <a:xfrm>
            <a:off x="11114222" y="275272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a:solidFill>
                  <a:schemeClr val="bg1"/>
                </a:solidFill>
              </a:rPr>
              <a:t>(+3pp)</a:t>
            </a:r>
          </a:p>
        </p:txBody>
      </p:sp>
      <p:sp>
        <p:nvSpPr>
          <p:cNvPr id="35" name="Arrow: Down 34">
            <a:extLst>
              <a:ext uri="{FF2B5EF4-FFF2-40B4-BE49-F238E27FC236}">
                <a16:creationId xmlns:a16="http://schemas.microsoft.com/office/drawing/2014/main" id="{4DA648CA-E1ED-4A99-EF8C-11874528764F}"/>
              </a:ext>
              <a:ext uri="{C183D7F6-B498-43B3-948B-1728B52AA6E4}">
                <adec:decorative xmlns:adec="http://schemas.microsoft.com/office/drawing/2017/decorative" val="1"/>
              </a:ext>
            </a:extLst>
          </p:cNvPr>
          <p:cNvSpPr/>
          <p:nvPr/>
        </p:nvSpPr>
        <p:spPr>
          <a:xfrm rot="10800000">
            <a:off x="3102397" y="1954460"/>
            <a:ext cx="159391" cy="1809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17A09713-33F7-0BD8-E99D-AD532963DACB}"/>
              </a:ext>
              <a:ext uri="{C183D7F6-B498-43B3-948B-1728B52AA6E4}">
                <adec:decorative xmlns:adec="http://schemas.microsoft.com/office/drawing/2017/decorative" val="1"/>
              </a:ext>
            </a:extLst>
          </p:cNvPr>
          <p:cNvSpPr/>
          <p:nvPr/>
        </p:nvSpPr>
        <p:spPr>
          <a:xfrm>
            <a:off x="11340215" y="2323454"/>
            <a:ext cx="159391" cy="180961"/>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288078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1424144" cy="830997"/>
          </a:xfrm>
        </p:spPr>
        <p:txBody>
          <a:bodyPr vert="horz" wrap="square" anchor="t">
            <a:spAutoFit/>
          </a:bodyPr>
          <a:lstStyle/>
          <a:p>
            <a:pPr>
              <a:lnSpc>
                <a:spcPct val="100000"/>
              </a:lnSpc>
            </a:pPr>
            <a:r>
              <a:rPr lang="en-GB" sz="1800" b="1"/>
              <a:t>16% of respondents think that they are likely to </a:t>
            </a:r>
            <a:r>
              <a:rPr lang="en-GB" sz="1800" b="1">
                <a:solidFill>
                  <a:srgbClr val="009690"/>
                </a:solidFill>
              </a:rPr>
              <a:t>lose their job in the next 12 months</a:t>
            </a:r>
            <a:r>
              <a:rPr lang="en-GB" sz="1800" b="1"/>
              <a:t>, which has remained stable since December.  This is higher amongst those experiencing some aspect of food insecurity, those with caring responsibilities and disabled respondents</a:t>
            </a:r>
          </a:p>
        </p:txBody>
      </p:sp>
      <p:graphicFrame>
        <p:nvGraphicFramePr>
          <p:cNvPr id="5" name="Chart 4" descr="Stacked bar chart showing that 16% of respondents think it is likely they will lose their job over the next 12 months. This is the same as December.  ">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2934253654"/>
              </p:ext>
            </p:extLst>
          </p:nvPr>
        </p:nvGraphicFramePr>
        <p:xfrm>
          <a:off x="-1176051" y="1056456"/>
          <a:ext cx="8726447" cy="481179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7759748" y="1541646"/>
            <a:ext cx="4276555" cy="4599404"/>
            <a:chOff x="6895709" y="343639"/>
            <a:chExt cx="5204392" cy="11452939"/>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90" cy="1379506"/>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in the sample likely to lose their</a:t>
              </a:r>
              <a:r>
                <a:rPr lang="en-GB" sz="1200" b="1">
                  <a:solidFill>
                    <a:srgbClr val="5C5B5A"/>
                  </a:solidFill>
                  <a:latin typeface="Arial"/>
                </a:rPr>
                <a:t> job in the next 12 months in comparison to the S2-8 GM average (18%):</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1723145"/>
              <a:ext cx="5204392" cy="1007343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condition that reduces their ability to do activities by a lot (38%)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are bisexual (38%)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mental ill health (30%)</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worried about feeding their family and considering using support measures (38%)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working from home all of the time (34%)</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caring responsibilities (33%); or previously had (30%)</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children not in early years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worried about feeding their family over the summer holiday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seeking help with their debt (30%)</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using at least one support measure (30%)</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(30%)</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GW6ai. How likely do you think you are to lose your job and become unemployed in the next twelve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Base: 766 (All employed respondents who are in a paid job (not self-employed))</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descr="Arrow showing in total, 30% are worried about coronavirus.">
            <a:extLst>
              <a:ext uri="{FF2B5EF4-FFF2-40B4-BE49-F238E27FC236}">
                <a16:creationId xmlns:a16="http://schemas.microsoft.com/office/drawing/2014/main" id="{CB983EB8-A844-D957-A6A4-921621C091A7}"/>
              </a:ext>
              <a:ext uri="{C183D7F6-B498-43B3-948B-1728B52AA6E4}">
                <adec:decorative xmlns:adec="http://schemas.microsoft.com/office/drawing/2017/decorative" val="1"/>
              </a:ext>
            </a:extLst>
          </p:cNvPr>
          <p:cNvSpPr/>
          <p:nvPr/>
        </p:nvSpPr>
        <p:spPr>
          <a:xfrm>
            <a:off x="5061948" y="4687410"/>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19C1E486-052C-1DBA-668D-683D441181FB}"/>
              </a:ext>
              <a:ext uri="{C183D7F6-B498-43B3-948B-1728B52AA6E4}">
                <adec:decorative xmlns:adec="http://schemas.microsoft.com/office/drawing/2017/decorative" val="1"/>
              </a:ext>
            </a:extLst>
          </p:cNvPr>
          <p:cNvSpPr txBox="1"/>
          <p:nvPr/>
        </p:nvSpPr>
        <p:spPr>
          <a:xfrm>
            <a:off x="5269035" y="482676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16%</a:t>
            </a:r>
          </a:p>
        </p:txBody>
      </p:sp>
      <p:sp>
        <p:nvSpPr>
          <p:cNvPr id="6" name="Right Brace 5" descr="Arrow showing in total, 30% are worried about coronavirus.">
            <a:extLst>
              <a:ext uri="{FF2B5EF4-FFF2-40B4-BE49-F238E27FC236}">
                <a16:creationId xmlns:a16="http://schemas.microsoft.com/office/drawing/2014/main" id="{F7AF7277-2D5E-095D-20FC-153B2DE34705}"/>
              </a:ext>
              <a:ext uri="{C183D7F6-B498-43B3-948B-1728B52AA6E4}">
                <adec:decorative xmlns:adec="http://schemas.microsoft.com/office/drawing/2017/decorative" val="1"/>
              </a:ext>
            </a:extLst>
          </p:cNvPr>
          <p:cNvSpPr/>
          <p:nvPr/>
        </p:nvSpPr>
        <p:spPr>
          <a:xfrm>
            <a:off x="2994799" y="4588566"/>
            <a:ext cx="115409" cy="640382"/>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7" name="TextBox 6">
            <a:extLst>
              <a:ext uri="{FF2B5EF4-FFF2-40B4-BE49-F238E27FC236}">
                <a16:creationId xmlns:a16="http://schemas.microsoft.com/office/drawing/2014/main" id="{FF4DBB31-F5E8-44FA-9BA0-40D2FDEAF2C1}"/>
              </a:ext>
              <a:ext uri="{C183D7F6-B498-43B3-948B-1728B52AA6E4}">
                <adec:decorative xmlns:adec="http://schemas.microsoft.com/office/drawing/2017/decorative" val="1"/>
              </a:ext>
            </a:extLst>
          </p:cNvPr>
          <p:cNvSpPr txBox="1"/>
          <p:nvPr/>
        </p:nvSpPr>
        <p:spPr>
          <a:xfrm>
            <a:off x="3205628" y="478178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a:t>
            </a:r>
            <a:r>
              <a:rPr lang="en-GB" sz="1400" b="1">
                <a:solidFill>
                  <a:schemeClr val="tx1">
                    <a:lumMod val="75000"/>
                    <a:lumOff val="25000"/>
                  </a:schemeClr>
                </a:solidFill>
                <a:latin typeface="Arial"/>
              </a:rPr>
              <a:t>9</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sp>
        <p:nvSpPr>
          <p:cNvPr id="8" name="Right Brace 7" descr="Arrow showing in total, 30% are worried about coronavirus.">
            <a:extLst>
              <a:ext uri="{FF2B5EF4-FFF2-40B4-BE49-F238E27FC236}">
                <a16:creationId xmlns:a16="http://schemas.microsoft.com/office/drawing/2014/main" id="{697D77B7-A618-605A-18C0-BC3E38E42622}"/>
              </a:ext>
              <a:ext uri="{C183D7F6-B498-43B3-948B-1728B52AA6E4}">
                <adec:decorative xmlns:adec="http://schemas.microsoft.com/office/drawing/2017/decorative" val="1"/>
              </a:ext>
            </a:extLst>
          </p:cNvPr>
          <p:cNvSpPr/>
          <p:nvPr/>
        </p:nvSpPr>
        <p:spPr>
          <a:xfrm>
            <a:off x="7130241" y="4821766"/>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C5353CC4-F044-0A66-F82B-D4B6A29C915C}"/>
              </a:ext>
              <a:ext uri="{C183D7F6-B498-43B3-948B-1728B52AA6E4}">
                <adec:decorative xmlns:adec="http://schemas.microsoft.com/office/drawing/2017/decorative" val="1"/>
              </a:ext>
            </a:extLst>
          </p:cNvPr>
          <p:cNvSpPr txBox="1"/>
          <p:nvPr/>
        </p:nvSpPr>
        <p:spPr>
          <a:xfrm>
            <a:off x="7337328" y="496112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16%</a:t>
            </a:r>
          </a:p>
        </p:txBody>
      </p:sp>
    </p:spTree>
    <p:extLst>
      <p:ext uri="{BB962C8B-B14F-4D97-AF65-F5344CB8AC3E}">
        <p14:creationId xmlns:p14="http://schemas.microsoft.com/office/powerpoint/2010/main" val="2321301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a:latin typeface="Arial" panose="020B0604020202020204" pitchFamily="34" charset="0"/>
                <a:cs typeface="Arial" panose="020B0604020202020204" pitchFamily="34" charset="0"/>
              </a:rPr>
              <a:t>Your local area</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nvGraphicFramePr>
        <p:xfrm>
          <a:off x="590400" y="371880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pages 71-72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Your 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73</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Your local area key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74</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Your 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a:t>
                      </a:r>
                      <a:r>
                        <a:rPr lang="en-GB" sz="1400" b="1" u="sng" dirty="0">
                          <a:solidFill>
                            <a:schemeClr val="bg1"/>
                          </a:solidFill>
                          <a:latin typeface="Arial" panose="020B0604020202020204" pitchFamily="34" charset="0"/>
                          <a:cs typeface="Arial" panose="020B0604020202020204" pitchFamily="34" charset="0"/>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extLst>
      <p:ext uri="{BB962C8B-B14F-4D97-AF65-F5344CB8AC3E}">
        <p14:creationId xmlns:p14="http://schemas.microsoft.com/office/powerpoint/2010/main" val="1979418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ormAutofit/>
          </a:bodyPr>
          <a:lstStyle/>
          <a:p>
            <a:r>
              <a:rPr lang="en-GB"/>
              <a:t>Overview:</a:t>
            </a:r>
            <a:br>
              <a:rPr lang="en-GB"/>
            </a:br>
            <a:r>
              <a:rPr lang="en-GB"/>
              <a:t>Your local area</a:t>
            </a:r>
          </a:p>
        </p:txBody>
      </p:sp>
    </p:spTree>
    <p:extLst>
      <p:ext uri="{BB962C8B-B14F-4D97-AF65-F5344CB8AC3E}">
        <p14:creationId xmlns:p14="http://schemas.microsoft.com/office/powerpoint/2010/main" val="3988144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4473019"/>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July 2023 Residents' Survey includes, for the third time, a number of questions designed to explore residents' experiences of their local area, along with their sense of community, local pride and belonging. In this wave, the survey continues to consolidate our understanding. </a:t>
            </a:r>
          </a:p>
          <a:p>
            <a:pPr>
              <a:lnSpc>
                <a:spcPct val="114000"/>
              </a:lnSpc>
              <a:spcAft>
                <a:spcPts val="1400"/>
              </a:spcAft>
            </a:pPr>
            <a:r>
              <a:rPr lang="en-GB" sz="1400">
                <a:solidFill>
                  <a:schemeClr val="bg1"/>
                </a:solidFill>
                <a:latin typeface="Arial"/>
                <a:cs typeface="Arial"/>
              </a:rPr>
              <a:t>The questions have been included to explore how this kind of data may be able to inform local monitoring and evaluation of pride in place and life chances interventions (including through the UK Shared Prosperity Fund to invest and empower local communities), as one part of a wider approach.</a:t>
            </a:r>
          </a:p>
          <a:p>
            <a:pPr>
              <a:lnSpc>
                <a:spcPct val="114000"/>
              </a:lnSpc>
              <a:spcAft>
                <a:spcPts val="1400"/>
              </a:spcAft>
            </a:pPr>
            <a:r>
              <a:rPr lang="en-GB" sz="140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6, 7 and 8. </a:t>
            </a:r>
          </a:p>
          <a:p>
            <a:pPr>
              <a:lnSpc>
                <a:spcPct val="114000"/>
              </a:lnSpc>
              <a:spcAft>
                <a:spcPts val="1400"/>
              </a:spcAft>
            </a:pPr>
            <a:r>
              <a:rPr lang="en-GB" sz="1400">
                <a:solidFill>
                  <a:schemeClr val="bg1"/>
                </a:solidFill>
                <a:latin typeface="Arial"/>
                <a:cs typeface="Arial"/>
              </a:rPr>
              <a:t>Benchmarks, where included, reflect October 2021-September 2022 England figures from the DCMS' Community Life Survey*. The DCMS survey is conducted through self-completion, either online or on a paper questionnaire. This is comparable with the Residents’ Survey, which is either self-conducted online or through a telephone interview. </a:t>
            </a:r>
            <a:endParaRPr lang="en-GB" sz="1550" b="1">
              <a:solidFill>
                <a:schemeClr val="bg1"/>
              </a:solidFill>
              <a:cs typeface="Calibri" panose="020F0502020204030204"/>
            </a:endParaRPr>
          </a:p>
          <a:p>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274800"/>
            <a:ext cx="11017826" cy="382588"/>
          </a:xfrm>
        </p:spPr>
        <p:txBody>
          <a:bodyPr vert="horz" lIns="91440" tIns="45720" rIns="91440" bIns="45720" rtlCol="0" anchor="t">
            <a:normAutofit fontScale="85000" lnSpcReduction="20000"/>
          </a:bodyPr>
          <a:lstStyle/>
          <a:p>
            <a:r>
              <a:rPr lang="en-GB" sz="1200">
                <a:latin typeface="Arial"/>
                <a:cs typeface="Arial"/>
              </a:rPr>
              <a:t>*</a:t>
            </a:r>
            <a:r>
              <a:rPr lang="en-GB" sz="1400">
                <a:ea typeface="+mn-lt"/>
                <a:cs typeface="+mn-lt"/>
              </a:rPr>
              <a:t> Comparisons are from the October 2021-September 2022 England figures from the DCMS Community Life Survey 2021/22, full results online</a:t>
            </a:r>
            <a:r>
              <a:rPr lang="en-GB" sz="1400" b="1">
                <a:ea typeface="+mn-lt"/>
                <a:cs typeface="+mn-lt"/>
              </a:rPr>
              <a:t> </a:t>
            </a:r>
            <a:r>
              <a:rPr lang="en-GB" sz="1400" b="1">
                <a:ea typeface="+mn-lt"/>
                <a:cs typeface="+mn-lt"/>
                <a:hlinkClick r:id="rId3"/>
              </a:rPr>
              <a:t>here</a:t>
            </a:r>
            <a:r>
              <a:rPr lang="en-GB" sz="1400" b="1">
                <a:ea typeface="+mn-lt"/>
                <a:cs typeface="+mn-lt"/>
              </a:rPr>
              <a:t>.</a:t>
            </a:r>
            <a:r>
              <a:rPr lang="en-GB" sz="1400">
                <a:ea typeface="+mn-lt"/>
                <a:cs typeface="+mn-lt"/>
              </a:rPr>
              <a:t> Wider details on the DCMS survey methodology are available</a:t>
            </a:r>
            <a:r>
              <a:rPr lang="en-GB" sz="1400" b="1">
                <a:ea typeface="+mn-lt"/>
                <a:cs typeface="+mn-lt"/>
              </a:rPr>
              <a:t> </a:t>
            </a:r>
            <a:r>
              <a:rPr lang="en-GB" sz="1400" b="1">
                <a:ea typeface="+mn-lt"/>
                <a:cs typeface="+mn-lt"/>
                <a:hlinkClick r:id="rId4"/>
              </a:rPr>
              <a:t>here</a:t>
            </a:r>
            <a:r>
              <a:rPr lang="en-GB" sz="1400" b="1">
                <a:ea typeface="+mn-lt"/>
                <a:cs typeface="+mn-lt"/>
              </a:rPr>
              <a:t>. </a:t>
            </a:r>
            <a:endParaRPr lang="en-GB" sz="1000" b="1">
              <a:solidFill>
                <a:srgbClr val="0000EE"/>
              </a:solidFill>
              <a:latin typeface="Segoe UI"/>
              <a:cs typeface="Segoe UI"/>
            </a:endParaRPr>
          </a:p>
        </p:txBody>
      </p:sp>
    </p:spTree>
    <p:extLst>
      <p:ext uri="{BB962C8B-B14F-4D97-AF65-F5344CB8AC3E}">
        <p14:creationId xmlns:p14="http://schemas.microsoft.com/office/powerpoint/2010/main" val="426534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a:t>Report contents and guidance</a:t>
            </a:r>
          </a:p>
        </p:txBody>
      </p:sp>
      <p:sp>
        <p:nvSpPr>
          <p:cNvPr id="2" name="Text Placeholder 10">
            <a:extLst>
              <a:ext uri="{FF2B5EF4-FFF2-40B4-BE49-F238E27FC236}">
                <a16:creationId xmlns:a16="http://schemas.microsoft.com/office/drawing/2014/main" id="{BA29E397-EAB5-EAC3-47C3-14A53BBFB84A}"/>
              </a:ext>
            </a:extLst>
          </p:cNvPr>
          <p:cNvSpPr txBox="1">
            <a:spLocks/>
          </p:cNvSpPr>
          <p:nvPr/>
        </p:nvSpPr>
        <p:spPr>
          <a:xfrm>
            <a:off x="344070" y="613514"/>
            <a:ext cx="11390730" cy="262883"/>
          </a:xfrm>
          <a:prstGeom prst="rect">
            <a:avLst/>
          </a:prstGeom>
          <a:solidFill>
            <a:schemeClr val="tx1">
              <a:lumMod val="65000"/>
              <a:lumOff val="35000"/>
            </a:schemeClr>
          </a:solidFill>
          <a:ln>
            <a:solidFill>
              <a:schemeClr val="tx1">
                <a:lumMod val="65000"/>
                <a:lumOff val="35000"/>
              </a:schemeClr>
            </a:solidFill>
          </a:ln>
        </p:spPr>
        <p:txBody>
          <a:bodyPr vert="horz" lIns="0" tIns="0" rIns="0" bIns="46800" rtlCol="0" anchor="ctr">
            <a:norm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GB" sz="1200" b="1">
                <a:solidFill>
                  <a:schemeClr val="bg1"/>
                </a:solidFill>
                <a:cs typeface="Calibri" panose="020F0502020204030204" pitchFamily="34" charset="0"/>
              </a:rPr>
              <a:t>Report contents &amp;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2"/>
            <a:ext cx="11118848" cy="5444391"/>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This survey 8 report presents a range of tables and charts with accompanying narrative to highlight the key findings from each section of the survey among the sample (1,612 respondents). These are presented alongside findings for surveys 1 (1,385 respondents), 2 (1,465 respondents), 3 (1,656 respondents), 4 (1,636 respondents), 5 (1,470 respondents), 6 (1,767 respondents) and 7 (1,488 respondents). </a:t>
            </a:r>
          </a:p>
          <a:p>
            <a:pPr>
              <a:lnSpc>
                <a:spcPct val="100000"/>
              </a:lnSpc>
              <a:spcBef>
                <a:spcPts val="0"/>
              </a:spcBef>
              <a:spcAft>
                <a:spcPts val="600"/>
              </a:spcAf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Where relevant, differences in findings for specific demographic and other population characteristics compared to the Greater Manchester average are also reported. These differences are only highlighted where they are significantly different statistically (at the 95% level of confidence) compared with the ‘total’ figures (i.e. the Greater Manchester average).</a:t>
            </a:r>
            <a:r>
              <a:rPr lang="en-GB" sz="1350">
                <a:latin typeface="Arial" panose="020B0604020202020204"/>
              </a:rPr>
              <a:t> </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On some questions, it should be noted that responses have been filtered only to include respondents to whom the question is relevant (e.g. those in work, or with children), and so bases are lower than the full sample of 1,612 respondents in some instances. Where the case, this has been noted in the footnotes of each slide, along with the unweighted base sizes.</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The initial section provides an overview into respondents’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3" action="ppaction://hlinksldjump"/>
              </a:rPr>
              <a:t>personal health and wellbeing,</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followed by insights into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4" action="ppaction://hlinksldjump"/>
              </a:rPr>
              <a:t>costs of living and food security</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then their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5" action="ppaction://hlinksldjump"/>
              </a:rPr>
              <a:t>job and working environment</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6" action="ppaction://hlinksldjump"/>
              </a:rPr>
              <a:t>satisfaction with their local area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and </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hlinkClick r:id="rId7" action="ppaction://hlinksldjump"/>
              </a:rPr>
              <a:t>digital access</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Finally, and with regards to a key point of language, it should be noted that this report uses the term ‘from within racially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communities’ to refer to people and communities experiencing racial inequality (the term recognises that individuals have been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through social processes rather than just existing as distinct minorities, although it is important to acknowledge the negative consequence of grouping all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individuals together under one term, as there are significant differences both between and within these groups</a:t>
            </a:r>
            <a:r>
              <a:rPr lang="en-GB" sz="1350">
                <a:latin typeface="Arial" panose="020B0604020202020204"/>
              </a:rPr>
              <a:t>.</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‘From within’ has been added to recognise that not all in these communities will identify as </a:t>
            </a:r>
            <a:r>
              <a:rPr kumimoji="0" lang="en-GB" sz="1350" b="0" i="0" u="none" strike="noStrike" kern="1200" cap="none" spc="0" normalizeH="0" baseline="0" noProof="0" err="1">
                <a:ln>
                  <a:noFill/>
                </a:ln>
                <a:solidFill>
                  <a:srgbClr val="5C5B5A"/>
                </a:solidFill>
                <a:effectLst/>
                <a:uLnTx/>
                <a:uFillTx/>
                <a:latin typeface="Arial" panose="020B0604020202020204"/>
                <a:ea typeface="+mn-ea"/>
                <a:cs typeface="+mn-cs"/>
              </a:rPr>
              <a:t>minoritised</a:t>
            </a:r>
            <a:r>
              <a:rPr kumimoji="0" lang="en-GB" sz="1350" b="0" i="0" u="none" strike="noStrike" kern="1200" cap="none" spc="0" normalizeH="0" baseline="0" noProof="0">
                <a:ln>
                  <a:noFill/>
                </a:ln>
                <a:solidFill>
                  <a:srgbClr val="5C5B5A"/>
                </a:solidFill>
                <a:effectLst/>
                <a:uLnTx/>
                <a:uFillTx/>
                <a:latin typeface="Arial" panose="020B0604020202020204"/>
                <a:ea typeface="+mn-ea"/>
                <a:cs typeface="+mn-cs"/>
              </a:rPr>
              <a:t>). Due to limitations of sample size, we are generally unable to report survey findings for specific ethnic groups from a single survey wave. However, as more surveys have been conducted and we are now able to merge data from multiple surveys, the larger overall sample size allows us to look at smaller demographic groups in more detail. These differences, where currently possible, are included throughout this report.</a:t>
            </a:r>
            <a:endParaRPr lang="en-GB" sz="135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827714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Your local area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18439" y="1212816"/>
            <a:ext cx="11141051" cy="4581126"/>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OVERALL SATISFACTION WITH LOCAL AREA</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75% of respondents are satisfied with their local area as a place to live, with a quarter (27%) saying they are very satisfied. These show no change since questions were first introduced in March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National figures in the Community Life Survey report similar levels of satisfaction (76%) </a:t>
            </a:r>
          </a:p>
          <a:p>
            <a:pPr marL="742950" lvl="1" indent="-285750">
              <a:lnSpc>
                <a:spcPct val="114000"/>
              </a:lnSpc>
              <a:spcAft>
                <a:spcPts val="1200"/>
              </a:spcAft>
              <a:buFont typeface="Arial" panose="020B0604020202020204" pitchFamily="34" charset="0"/>
              <a:buChar char="•"/>
            </a:pPr>
            <a:r>
              <a:rPr lang="en-GB" sz="1600" b="1">
                <a:solidFill>
                  <a:schemeClr val="bg1"/>
                </a:solidFill>
                <a:latin typeface="Arial"/>
                <a:cs typeface="Arial"/>
              </a:rPr>
              <a:t>RECOMMENDING THE AREA</a:t>
            </a:r>
            <a:endParaRPr lang="en-GB" sz="1600">
              <a:solidFill>
                <a:schemeClr val="bg1"/>
              </a:solidFill>
              <a:latin typeface="Arial"/>
              <a:cs typeface="Arial"/>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Three quarters (75%) of respondents agree they would recommend their local area as a place to live, but 1 in 5 (22%) say that they would not. These show no change since May</a:t>
            </a:r>
          </a:p>
          <a:p>
            <a:pPr>
              <a:lnSpc>
                <a:spcPct val="114000"/>
              </a:lnSpc>
              <a:spcAft>
                <a:spcPts val="1200"/>
              </a:spcAft>
            </a:pPr>
            <a:r>
              <a:rPr lang="en-GB" sz="1600" b="1">
                <a:solidFill>
                  <a:schemeClr val="bg1"/>
                </a:solidFill>
                <a:latin typeface="Arial"/>
                <a:cs typeface="Arial"/>
              </a:rPr>
              <a:t>NEIGHBOURHOOD AND COMMUNITY </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77% of respondents agree that their local area is a place where people from different backgrounds get on well together; 67% agree that their local area is a place where people look out for each other</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69% of respondents are proud of their local area, while just over half (54%) agree that their local area is well maintained</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78% want to have a say about what happens in their local area, whereas about half that number (40%) feel that they do</a:t>
            </a: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80% agree that there are people who would be there for them if they needed help, and 76% agree that there are people in their area with whom they can socialise</a:t>
            </a:r>
          </a:p>
        </p:txBody>
      </p:sp>
      <p:sp>
        <p:nvSpPr>
          <p:cNvPr id="5" name="Text Placeholder 4">
            <a:extLst>
              <a:ext uri="{FF2B5EF4-FFF2-40B4-BE49-F238E27FC236}">
                <a16:creationId xmlns:a16="http://schemas.microsoft.com/office/drawing/2014/main" id="{93E2A203-5A15-40F7-BBF9-CC7594468C43}"/>
              </a:ext>
            </a:extLst>
          </p:cNvPr>
          <p:cNvSpPr>
            <a:spLocks noGrp="1"/>
          </p:cNvSpPr>
          <p:nvPr>
            <p:ph type="body" sz="quarter" idx="11"/>
          </p:nvPr>
        </p:nvSpPr>
        <p:spPr>
          <a:xfrm>
            <a:off x="586799" y="6222570"/>
            <a:ext cx="11017826" cy="635430"/>
          </a:xfrm>
        </p:spPr>
        <p:txBody>
          <a:bodyPr>
            <a:noAutofit/>
          </a:bodyPr>
          <a:lstStyle/>
          <a:p>
            <a:r>
              <a:rPr lang="en-GB" sz="1000">
                <a:solidFill>
                  <a:schemeClr val="bg1"/>
                </a:solidFill>
                <a:latin typeface="Arial" panose="020B0604020202020204" pitchFamily="34" charset="0"/>
                <a:ea typeface="+mn-lt"/>
                <a:cs typeface="Arial" panose="020B0604020202020204" pitchFamily="34" charset="0"/>
              </a:rPr>
              <a:t>* Comparisons are from the October 2021-September 2022 England figures from the DCMS Community Life Survey</a:t>
            </a:r>
          </a:p>
        </p:txBody>
      </p:sp>
    </p:spTree>
    <p:extLst>
      <p:ext uri="{BB962C8B-B14F-4D97-AF65-F5344CB8AC3E}">
        <p14:creationId xmlns:p14="http://schemas.microsoft.com/office/powerpoint/2010/main" val="41172018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3">
            <a:extLst>
              <a:ext uri="{FF2B5EF4-FFF2-40B4-BE49-F238E27FC236}">
                <a16:creationId xmlns:a16="http://schemas.microsoft.com/office/drawing/2014/main" id="{0258258D-36B1-9109-705C-F288CF3A6066}"/>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Satisfaction with local area</a:t>
            </a:r>
          </a:p>
        </p:txBody>
      </p:sp>
      <p:sp>
        <p:nvSpPr>
          <p:cNvPr id="12" name="TextBox 11">
            <a:extLst>
              <a:ext uri="{FF2B5EF4-FFF2-40B4-BE49-F238E27FC236}">
                <a16:creationId xmlns:a16="http://schemas.microsoft.com/office/drawing/2014/main" id="{8DF7E580-31D9-6F6C-E056-20DBDBBC30DA}"/>
              </a:ext>
            </a:extLst>
          </p:cNvPr>
          <p:cNvSpPr txBox="1"/>
          <p:nvPr/>
        </p:nvSpPr>
        <p:spPr>
          <a:xfrm>
            <a:off x="561976" y="954604"/>
            <a:ext cx="5375362" cy="553998"/>
          </a:xfrm>
          <a:prstGeom prst="rect">
            <a:avLst/>
          </a:prstGeom>
          <a:noFill/>
        </p:spPr>
        <p:txBody>
          <a:bodyPr wrap="square" rtlCol="0">
            <a:spAutoFit/>
          </a:bodyPr>
          <a:lstStyle/>
          <a:p>
            <a:pPr algn="ctr"/>
            <a:r>
              <a:rPr lang="en-GB" sz="1500" b="1">
                <a:solidFill>
                  <a:srgbClr val="5C5B5A"/>
                </a:solidFill>
                <a:latin typeface="Arial"/>
              </a:rPr>
              <a:t>Around three quarters (75%) of respondents say that they are satisfied with their local area as a place to live</a:t>
            </a:r>
          </a:p>
        </p:txBody>
      </p:sp>
      <p:graphicFrame>
        <p:nvGraphicFramePr>
          <p:cNvPr id="7" name="Chart 6" descr="Stacked bar chart showing satisfaction with your local area as a place to live. 75% are satisfied in July, compared to 76% in England. ">
            <a:extLst>
              <a:ext uri="{FF2B5EF4-FFF2-40B4-BE49-F238E27FC236}">
                <a16:creationId xmlns:a16="http://schemas.microsoft.com/office/drawing/2014/main" id="{D16A2566-5754-B08D-73D8-0ED76AEB3BF9}"/>
              </a:ext>
            </a:extLst>
          </p:cNvPr>
          <p:cNvGraphicFramePr/>
          <p:nvPr>
            <p:extLst>
              <p:ext uri="{D42A27DB-BD31-4B8C-83A1-F6EECF244321}">
                <p14:modId xmlns:p14="http://schemas.microsoft.com/office/powerpoint/2010/main" val="3069898976"/>
              </p:ext>
            </p:extLst>
          </p:nvPr>
        </p:nvGraphicFramePr>
        <p:xfrm>
          <a:off x="482469" y="1047750"/>
          <a:ext cx="5454869" cy="527303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A846061E-C53E-C3B3-7E32-D6FE3CC12058}"/>
              </a:ext>
            </a:extLst>
          </p:cNvPr>
          <p:cNvSpPr txBox="1"/>
          <p:nvPr/>
        </p:nvSpPr>
        <p:spPr>
          <a:xfrm>
            <a:off x="2017441" y="2610007"/>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2" name="TextBox 1">
            <a:extLst>
              <a:ext uri="{FF2B5EF4-FFF2-40B4-BE49-F238E27FC236}">
                <a16:creationId xmlns:a16="http://schemas.microsoft.com/office/drawing/2014/main" id="{44FAF960-D6D6-00C6-439B-B616B5379EF0}"/>
              </a:ext>
            </a:extLst>
          </p:cNvPr>
          <p:cNvSpPr txBox="1"/>
          <p:nvPr/>
        </p:nvSpPr>
        <p:spPr>
          <a:xfrm>
            <a:off x="3733689" y="2662097"/>
            <a:ext cx="734984" cy="307777"/>
          </a:xfrm>
          <a:prstGeom prst="rect">
            <a:avLst/>
          </a:prstGeom>
          <a:noFill/>
        </p:spPr>
        <p:txBody>
          <a:bodyPr wrap="square" rtlCol="0">
            <a:spAutoFit/>
          </a:bodyPr>
          <a:lstStyle/>
          <a:p>
            <a:pPr algn="ctr"/>
            <a:r>
              <a:rPr lang="en-GB" sz="1400" b="1">
                <a:solidFill>
                  <a:srgbClr val="5C5B5A"/>
                </a:solidFill>
                <a:latin typeface="Arial"/>
              </a:rPr>
              <a:t>75%</a:t>
            </a:r>
          </a:p>
        </p:txBody>
      </p:sp>
      <p:sp>
        <p:nvSpPr>
          <p:cNvPr id="10" name="TextBox 9">
            <a:extLst>
              <a:ext uri="{FF2B5EF4-FFF2-40B4-BE49-F238E27FC236}">
                <a16:creationId xmlns:a16="http://schemas.microsoft.com/office/drawing/2014/main" id="{623F367B-B362-CD43-397D-E1A6F01B5E71}"/>
              </a:ext>
            </a:extLst>
          </p:cNvPr>
          <p:cNvSpPr txBox="1"/>
          <p:nvPr/>
        </p:nvSpPr>
        <p:spPr>
          <a:xfrm>
            <a:off x="5467989" y="2667157"/>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11" name="TextBox 10">
            <a:extLst>
              <a:ext uri="{FF2B5EF4-FFF2-40B4-BE49-F238E27FC236}">
                <a16:creationId xmlns:a16="http://schemas.microsoft.com/office/drawing/2014/main" id="{C87AC989-06D0-0A03-CAB4-8B4B07C518DC}"/>
              </a:ext>
            </a:extLst>
          </p:cNvPr>
          <p:cNvSpPr txBox="1"/>
          <p:nvPr/>
        </p:nvSpPr>
        <p:spPr>
          <a:xfrm>
            <a:off x="585751" y="5008252"/>
            <a:ext cx="5044348" cy="461665"/>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200" b="1">
                <a:latin typeface="Arial" panose="020B0604020202020204" pitchFamily="34" charset="0"/>
                <a:cs typeface="Arial" panose="020B0604020202020204" pitchFamily="34" charset="0"/>
              </a:rPr>
              <a:t>Overall, how satisfied</a:t>
            </a:r>
            <a:r>
              <a:rPr lang="en-GB" sz="1200" b="1" baseline="0">
                <a:latin typeface="Arial" panose="020B0604020202020204" pitchFamily="34" charset="0"/>
                <a:cs typeface="Arial" panose="020B0604020202020204" pitchFamily="34" charset="0"/>
              </a:rPr>
              <a:t> or dissatisfied are you with your local area as a place to live?*</a:t>
            </a:r>
            <a:endParaRPr lang="en-GB" sz="1200" b="1">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B0EEFBD-33A6-D6C6-5003-225B66D8F0E6}"/>
              </a:ext>
            </a:extLst>
          </p:cNvPr>
          <p:cNvSpPr txBox="1"/>
          <p:nvPr/>
        </p:nvSpPr>
        <p:spPr>
          <a:xfrm>
            <a:off x="6500074" y="954604"/>
            <a:ext cx="5309797" cy="553998"/>
          </a:xfrm>
          <a:prstGeom prst="rect">
            <a:avLst/>
          </a:prstGeom>
          <a:noFill/>
        </p:spPr>
        <p:txBody>
          <a:bodyPr wrap="square" rtlCol="0">
            <a:spAutoFit/>
          </a:bodyPr>
          <a:lstStyle/>
          <a:p>
            <a:pPr algn="ctr"/>
            <a:r>
              <a:rPr lang="en-GB" sz="1500" b="1">
                <a:solidFill>
                  <a:srgbClr val="5C5B5A"/>
                </a:solidFill>
                <a:latin typeface="Arial"/>
              </a:rPr>
              <a:t>Three quarters (75%) of respondents agree that they would recommend their local area as a place to live</a:t>
            </a:r>
          </a:p>
        </p:txBody>
      </p:sp>
      <p:graphicFrame>
        <p:nvGraphicFramePr>
          <p:cNvPr id="4" name="Chart 3" descr="Stacked bar chart showing those who would recommend their local area as a place. 75% would recommend their local area in July, compared to 77% in May.">
            <a:extLst>
              <a:ext uri="{FF2B5EF4-FFF2-40B4-BE49-F238E27FC236}">
                <a16:creationId xmlns:a16="http://schemas.microsoft.com/office/drawing/2014/main" id="{A1A68F02-C6A1-0973-5598-DB75CD100185}"/>
              </a:ext>
            </a:extLst>
          </p:cNvPr>
          <p:cNvGraphicFramePr/>
          <p:nvPr>
            <p:extLst>
              <p:ext uri="{D42A27DB-BD31-4B8C-83A1-F6EECF244321}">
                <p14:modId xmlns:p14="http://schemas.microsoft.com/office/powerpoint/2010/main" val="3935257696"/>
              </p:ext>
            </p:extLst>
          </p:nvPr>
        </p:nvGraphicFramePr>
        <p:xfrm>
          <a:off x="6364713" y="1047750"/>
          <a:ext cx="5454869"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F86A1A03-2D9F-47B8-282D-6D8883F8C6A7}"/>
              </a:ext>
            </a:extLst>
          </p:cNvPr>
          <p:cNvSpPr txBox="1"/>
          <p:nvPr/>
        </p:nvSpPr>
        <p:spPr>
          <a:xfrm>
            <a:off x="8706948" y="2662097"/>
            <a:ext cx="700350" cy="307777"/>
          </a:xfrm>
          <a:prstGeom prst="rect">
            <a:avLst/>
          </a:prstGeom>
          <a:noFill/>
        </p:spPr>
        <p:txBody>
          <a:bodyPr wrap="square" rtlCol="0">
            <a:spAutoFit/>
          </a:bodyPr>
          <a:lstStyle/>
          <a:p>
            <a:pPr algn="ctr"/>
            <a:r>
              <a:rPr lang="en-GB" sz="1400" b="1">
                <a:solidFill>
                  <a:srgbClr val="5C5B5A"/>
                </a:solidFill>
                <a:latin typeface="Arial"/>
              </a:rPr>
              <a:t>77%</a:t>
            </a:r>
          </a:p>
        </p:txBody>
      </p:sp>
      <p:sp>
        <p:nvSpPr>
          <p:cNvPr id="22" name="TextBox 21">
            <a:extLst>
              <a:ext uri="{FF2B5EF4-FFF2-40B4-BE49-F238E27FC236}">
                <a16:creationId xmlns:a16="http://schemas.microsoft.com/office/drawing/2014/main" id="{06227E55-7957-5624-690C-234AA8F24DC8}"/>
              </a:ext>
            </a:extLst>
          </p:cNvPr>
          <p:cNvSpPr txBox="1"/>
          <p:nvPr/>
        </p:nvSpPr>
        <p:spPr>
          <a:xfrm>
            <a:off x="11185532" y="2656393"/>
            <a:ext cx="700350" cy="307777"/>
          </a:xfrm>
          <a:prstGeom prst="rect">
            <a:avLst/>
          </a:prstGeom>
          <a:noFill/>
        </p:spPr>
        <p:txBody>
          <a:bodyPr wrap="square" rtlCol="0">
            <a:spAutoFit/>
          </a:bodyPr>
          <a:lstStyle/>
          <a:p>
            <a:pPr algn="ctr"/>
            <a:r>
              <a:rPr lang="en-GB" sz="1400" b="1">
                <a:solidFill>
                  <a:srgbClr val="5C5B5A"/>
                </a:solidFill>
                <a:latin typeface="Arial"/>
              </a:rPr>
              <a:t>75%</a:t>
            </a:r>
          </a:p>
        </p:txBody>
      </p:sp>
      <p:sp>
        <p:nvSpPr>
          <p:cNvPr id="19" name="TextBox 18">
            <a:extLst>
              <a:ext uri="{FF2B5EF4-FFF2-40B4-BE49-F238E27FC236}">
                <a16:creationId xmlns:a16="http://schemas.microsoft.com/office/drawing/2014/main" id="{02975C94-0A23-B726-023F-D3E274BB85DB}"/>
              </a:ext>
            </a:extLst>
          </p:cNvPr>
          <p:cNvSpPr txBox="1"/>
          <p:nvPr/>
        </p:nvSpPr>
        <p:spPr>
          <a:xfrm>
            <a:off x="6671524" y="5008251"/>
            <a:ext cx="5044348" cy="461665"/>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200" b="1">
                <a:latin typeface="Arial" panose="020B0604020202020204" pitchFamily="34" charset="0"/>
                <a:cs typeface="Arial" panose="020B0604020202020204" pitchFamily="34" charset="0"/>
              </a:rPr>
              <a:t>To what extent do you agree or disagree with the statement: I would recommend my local area as a place to live. </a:t>
            </a:r>
          </a:p>
        </p:txBody>
      </p:sp>
      <p:cxnSp>
        <p:nvCxnSpPr>
          <p:cNvPr id="9" name="Straight Connector 8">
            <a:extLst>
              <a:ext uri="{FF2B5EF4-FFF2-40B4-BE49-F238E27FC236}">
                <a16:creationId xmlns:a16="http://schemas.microsoft.com/office/drawing/2014/main" id="{578CB801-CC7B-1E91-EEFC-C588F459446C}"/>
              </a:ext>
              <a:ext uri="{C183D7F6-B498-43B3-948B-1728B52AA6E4}">
                <adec:decorative xmlns:adec="http://schemas.microsoft.com/office/drawing/2017/decorative" val="1"/>
              </a:ext>
            </a:extLst>
          </p:cNvPr>
          <p:cNvCxnSpPr>
            <a:cxnSpLocks/>
          </p:cNvCxnSpPr>
          <p:nvPr/>
        </p:nvCxnSpPr>
        <p:spPr>
          <a:xfrm>
            <a:off x="6019061" y="1440873"/>
            <a:ext cx="0" cy="4464213"/>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 name="Right Brace 2">
            <a:extLst>
              <a:ext uri="{FF2B5EF4-FFF2-40B4-BE49-F238E27FC236}">
                <a16:creationId xmlns:a16="http://schemas.microsoft.com/office/drawing/2014/main" id="{33B34C34-6CD9-3F36-85B6-D91FE5C488A7}"/>
              </a:ext>
              <a:ext uri="{C183D7F6-B498-43B3-948B-1728B52AA6E4}">
                <adec:decorative xmlns:adec="http://schemas.microsoft.com/office/drawing/2017/decorative" val="1"/>
              </a:ext>
            </a:extLst>
          </p:cNvPr>
          <p:cNvSpPr/>
          <p:nvPr/>
        </p:nvSpPr>
        <p:spPr>
          <a:xfrm>
            <a:off x="1951014" y="1755894"/>
            <a:ext cx="165107" cy="20160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ight Brace 14">
            <a:extLst>
              <a:ext uri="{FF2B5EF4-FFF2-40B4-BE49-F238E27FC236}">
                <a16:creationId xmlns:a16="http://schemas.microsoft.com/office/drawing/2014/main" id="{BF435EFF-FD38-B6C6-22DF-0F033F665A27}"/>
              </a:ext>
              <a:ext uri="{C183D7F6-B498-43B3-948B-1728B52AA6E4}">
                <adec:decorative xmlns:adec="http://schemas.microsoft.com/office/drawing/2017/decorative" val="1"/>
              </a:ext>
            </a:extLst>
          </p:cNvPr>
          <p:cNvSpPr/>
          <p:nvPr/>
        </p:nvSpPr>
        <p:spPr>
          <a:xfrm>
            <a:off x="8510486" y="1743544"/>
            <a:ext cx="212364" cy="215468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6F60B924-28B0-47FB-546D-510AD442D2CF}"/>
              </a:ext>
              <a:ext uri="{C183D7F6-B498-43B3-948B-1728B52AA6E4}">
                <adec:decorative xmlns:adec="http://schemas.microsoft.com/office/drawing/2017/decorative" val="1"/>
              </a:ext>
            </a:extLst>
          </p:cNvPr>
          <p:cNvSpPr/>
          <p:nvPr/>
        </p:nvSpPr>
        <p:spPr>
          <a:xfrm>
            <a:off x="5401562" y="1755894"/>
            <a:ext cx="165107" cy="214233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ight Brace 4">
            <a:extLst>
              <a:ext uri="{FF2B5EF4-FFF2-40B4-BE49-F238E27FC236}">
                <a16:creationId xmlns:a16="http://schemas.microsoft.com/office/drawing/2014/main" id="{98435B0C-85B7-415F-2D27-C746142AC360}"/>
              </a:ext>
              <a:ext uri="{C183D7F6-B498-43B3-948B-1728B52AA6E4}">
                <adec:decorative xmlns:adec="http://schemas.microsoft.com/office/drawing/2017/decorative" val="1"/>
              </a:ext>
            </a:extLst>
          </p:cNvPr>
          <p:cNvSpPr/>
          <p:nvPr/>
        </p:nvSpPr>
        <p:spPr>
          <a:xfrm>
            <a:off x="3689329" y="1743544"/>
            <a:ext cx="165107" cy="210983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ight Brace 5">
            <a:extLst>
              <a:ext uri="{FF2B5EF4-FFF2-40B4-BE49-F238E27FC236}">
                <a16:creationId xmlns:a16="http://schemas.microsoft.com/office/drawing/2014/main" id="{5482CF19-B784-0057-D274-299929AAA7BC}"/>
              </a:ext>
              <a:ext uri="{C183D7F6-B498-43B3-948B-1728B52AA6E4}">
                <adec:decorative xmlns:adec="http://schemas.microsoft.com/office/drawing/2017/decorative" val="1"/>
              </a:ext>
            </a:extLst>
          </p:cNvPr>
          <p:cNvSpPr/>
          <p:nvPr/>
        </p:nvSpPr>
        <p:spPr>
          <a:xfrm>
            <a:off x="11091980" y="1732041"/>
            <a:ext cx="212364" cy="216618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Footer Placeholder 4">
            <a:extLst>
              <a:ext uri="{FF2B5EF4-FFF2-40B4-BE49-F238E27FC236}">
                <a16:creationId xmlns:a16="http://schemas.microsoft.com/office/drawing/2014/main" id="{7C2C0539-6055-477E-B6BF-5C95DFB8310D}"/>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LA2. Overall, how satisfied or dissatisfied are you with your local area as a place to live? LA3. To what extent do you agree or disagree with the statement: I would recommend my local area as a good place to live. </a:t>
            </a:r>
            <a:r>
              <a:rPr lang="en-GB" sz="1000">
                <a:solidFill>
                  <a:srgbClr val="FFFFFF">
                    <a:lumMod val="50000"/>
                  </a:srgbClr>
                </a:solidFill>
                <a:latin typeface="Arial"/>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Survey 7, 1488 (All responses), Survey 8, 1612 (All responses). England benchmarking from DCMS Community Life Survey 2021. *Only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068071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Neighbourhood and community (1/3)</a:t>
            </a:r>
          </a:p>
        </p:txBody>
      </p:sp>
      <p:sp>
        <p:nvSpPr>
          <p:cNvPr id="3" name="TextBox 2">
            <a:extLst>
              <a:ext uri="{FF2B5EF4-FFF2-40B4-BE49-F238E27FC236}">
                <a16:creationId xmlns:a16="http://schemas.microsoft.com/office/drawing/2014/main" id="{420A24BF-D3F1-3739-AF7C-E183F3FAB699}"/>
              </a:ext>
            </a:extLst>
          </p:cNvPr>
          <p:cNvSpPr txBox="1"/>
          <p:nvPr/>
        </p:nvSpPr>
        <p:spPr>
          <a:xfrm>
            <a:off x="353635" y="1069349"/>
            <a:ext cx="11484730" cy="784830"/>
          </a:xfrm>
          <a:prstGeom prst="rect">
            <a:avLst/>
          </a:prstGeom>
          <a:noFill/>
        </p:spPr>
        <p:txBody>
          <a:bodyPr wrap="square" lIns="91440" tIns="45720" rIns="91440" bIns="45720" rtlCol="0" anchor="t">
            <a:spAutoFit/>
          </a:bodyPr>
          <a:lstStyle/>
          <a:p>
            <a:pPr algn="ctr"/>
            <a:r>
              <a:rPr lang="en-GB" sz="1500" b="1">
                <a:solidFill>
                  <a:srgbClr val="5C5B5A"/>
                </a:solidFill>
                <a:latin typeface="Arial"/>
              </a:rPr>
              <a:t>3 in 4 residents (77%) agree their local area is a place where people from different backgrounds get on well together. Almost 7 in 10 agree they their local area is one where people look out for each other and is one they are proud of (67%, 69%). Just over half agree their local area is well maintained (54%)</a:t>
            </a:r>
          </a:p>
        </p:txBody>
      </p:sp>
      <p:sp>
        <p:nvSpPr>
          <p:cNvPr id="33" name="TextBox 32">
            <a:extLst>
              <a:ext uri="{FF2B5EF4-FFF2-40B4-BE49-F238E27FC236}">
                <a16:creationId xmlns:a16="http://schemas.microsoft.com/office/drawing/2014/main" id="{8D293104-79EA-9FC9-32E6-666E3454F699}"/>
              </a:ext>
            </a:extLst>
          </p:cNvPr>
          <p:cNvSpPr txBox="1"/>
          <p:nvPr/>
        </p:nvSpPr>
        <p:spPr>
          <a:xfrm>
            <a:off x="353635" y="2227529"/>
            <a:ext cx="1843045" cy="193899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codes ‘There are too few people in the local area’ and ‘People in this area are all of the same background’ have been removed from this chart for visual purposes and to ensure benchmarking against DCMS figures</a:t>
            </a:r>
          </a:p>
        </p:txBody>
      </p:sp>
      <p:graphicFrame>
        <p:nvGraphicFramePr>
          <p:cNvPr id="10" name="Chart 9" descr="Stacked bar charts showing statements about their local communities. 77% agree that their local area is a place where people from different backgrounds get on well together, 67% agree their local area is a place where people look out for each other. 69% agree they are proud of their local area, 54% agree their local area is well maintained.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374809112"/>
              </p:ext>
            </p:extLst>
          </p:nvPr>
        </p:nvGraphicFramePr>
        <p:xfrm>
          <a:off x="2216266" y="2148257"/>
          <a:ext cx="8882739" cy="417253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20E8FEE-484D-0A42-8E4B-238B7E9278DE}"/>
              </a:ext>
              <a:ext uri="{C183D7F6-B498-43B3-948B-1728B52AA6E4}">
                <adec:decorative xmlns:adec="http://schemas.microsoft.com/office/drawing/2017/decorative" val="1"/>
              </a:ext>
            </a:extLst>
          </p:cNvPr>
          <p:cNvSpPr txBox="1"/>
          <p:nvPr/>
        </p:nvSpPr>
        <p:spPr>
          <a:xfrm>
            <a:off x="3013297" y="254372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8" name="TextBox 7">
            <a:extLst>
              <a:ext uri="{FF2B5EF4-FFF2-40B4-BE49-F238E27FC236}">
                <a16:creationId xmlns:a16="http://schemas.microsoft.com/office/drawing/2014/main" id="{F0485FAE-93FD-EEB6-F1B4-CFDA44D7B515}"/>
              </a:ext>
              <a:ext uri="{C183D7F6-B498-43B3-948B-1728B52AA6E4}">
                <adec:decorative xmlns:adec="http://schemas.microsoft.com/office/drawing/2017/decorative" val="1"/>
              </a:ext>
            </a:extLst>
          </p:cNvPr>
          <p:cNvSpPr txBox="1"/>
          <p:nvPr/>
        </p:nvSpPr>
        <p:spPr>
          <a:xfrm>
            <a:off x="3034145" y="353406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9" name="TextBox 8">
            <a:extLst>
              <a:ext uri="{FF2B5EF4-FFF2-40B4-BE49-F238E27FC236}">
                <a16:creationId xmlns:a16="http://schemas.microsoft.com/office/drawing/2014/main" id="{D1ABC67D-8DC8-A7A2-621E-09713D9CB472}"/>
              </a:ext>
              <a:ext uri="{C183D7F6-B498-43B3-948B-1728B52AA6E4}">
                <adec:decorative xmlns:adec="http://schemas.microsoft.com/office/drawing/2017/decorative" val="1"/>
              </a:ext>
            </a:extLst>
          </p:cNvPr>
          <p:cNvSpPr txBox="1"/>
          <p:nvPr/>
        </p:nvSpPr>
        <p:spPr>
          <a:xfrm>
            <a:off x="3034145" y="43570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3" name="TextBox 12">
            <a:extLst>
              <a:ext uri="{FF2B5EF4-FFF2-40B4-BE49-F238E27FC236}">
                <a16:creationId xmlns:a16="http://schemas.microsoft.com/office/drawing/2014/main" id="{06CA3C5D-4AE1-2CDE-1C6A-627141BF2B6F}"/>
              </a:ext>
              <a:ext uri="{C183D7F6-B498-43B3-948B-1728B52AA6E4}">
                <adec:decorative xmlns:adec="http://schemas.microsoft.com/office/drawing/2017/decorative" val="1"/>
              </a:ext>
            </a:extLst>
          </p:cNvPr>
          <p:cNvSpPr txBox="1"/>
          <p:nvPr/>
        </p:nvSpPr>
        <p:spPr>
          <a:xfrm>
            <a:off x="3164173" y="45365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3773339" y="2198957"/>
            <a:ext cx="103267" cy="2095952"/>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976A22A2-E23E-D194-0030-0ED20E8A4B52}"/>
              </a:ext>
            </a:extLst>
          </p:cNvPr>
          <p:cNvSpPr txBox="1"/>
          <p:nvPr/>
        </p:nvSpPr>
        <p:spPr>
          <a:xfrm>
            <a:off x="3876606" y="3103415"/>
            <a:ext cx="576031" cy="276999"/>
          </a:xfrm>
          <a:prstGeom prst="rect">
            <a:avLst/>
          </a:prstGeom>
          <a:noFill/>
        </p:spPr>
        <p:txBody>
          <a:bodyPr wrap="square" rtlCol="0">
            <a:spAutoFit/>
          </a:bodyPr>
          <a:lstStyle/>
          <a:p>
            <a:pPr algn="ctr"/>
            <a:r>
              <a:rPr lang="en-GB" sz="1200" b="1">
                <a:solidFill>
                  <a:srgbClr val="5C5B5A"/>
                </a:solidFill>
                <a:latin typeface="Arial"/>
              </a:rPr>
              <a:t>77%</a:t>
            </a:r>
          </a:p>
        </p:txBody>
      </p:sp>
      <p:sp>
        <p:nvSpPr>
          <p:cNvPr id="12" name="TextBox 11">
            <a:extLst>
              <a:ext uri="{FF2B5EF4-FFF2-40B4-BE49-F238E27FC236}">
                <a16:creationId xmlns:a16="http://schemas.microsoft.com/office/drawing/2014/main" id="{EBBA37D3-3CE6-5223-6981-18B86032B97E}"/>
              </a:ext>
            </a:extLst>
          </p:cNvPr>
          <p:cNvSpPr txBox="1"/>
          <p:nvPr/>
        </p:nvSpPr>
        <p:spPr>
          <a:xfrm>
            <a:off x="3903938" y="3380414"/>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84% in national Community Life Survey</a:t>
            </a:r>
          </a:p>
        </p:txBody>
      </p:sp>
      <p:sp>
        <p:nvSpPr>
          <p:cNvPr id="15" name="TextBox 14">
            <a:extLst>
              <a:ext uri="{FF2B5EF4-FFF2-40B4-BE49-F238E27FC236}">
                <a16:creationId xmlns:a16="http://schemas.microsoft.com/office/drawing/2014/main" id="{46919544-601F-7474-08B4-721C93244491}"/>
              </a:ext>
              <a:ext uri="{C183D7F6-B498-43B3-948B-1728B52AA6E4}">
                <adec:decorative xmlns:adec="http://schemas.microsoft.com/office/drawing/2017/decorative" val="1"/>
              </a:ext>
            </a:extLst>
          </p:cNvPr>
          <p:cNvSpPr txBox="1"/>
          <p:nvPr/>
        </p:nvSpPr>
        <p:spPr>
          <a:xfrm>
            <a:off x="5453453" y="445929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7" name="Right Brace 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5979583" y="2227529"/>
            <a:ext cx="103267" cy="167854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8D4B2C73-3841-B9B7-720E-D75DAF6CA9C9}"/>
              </a:ext>
            </a:extLst>
          </p:cNvPr>
          <p:cNvSpPr txBox="1"/>
          <p:nvPr/>
        </p:nvSpPr>
        <p:spPr>
          <a:xfrm>
            <a:off x="6041777" y="2990704"/>
            <a:ext cx="536608" cy="276999"/>
          </a:xfrm>
          <a:prstGeom prst="rect">
            <a:avLst/>
          </a:prstGeom>
          <a:noFill/>
        </p:spPr>
        <p:txBody>
          <a:bodyPr wrap="square" rtlCol="0">
            <a:spAutoFit/>
          </a:bodyPr>
          <a:lstStyle/>
          <a:p>
            <a:pPr algn="ctr"/>
            <a:r>
              <a:rPr lang="en-GB" sz="1200" b="1">
                <a:solidFill>
                  <a:srgbClr val="5C5B5A"/>
                </a:solidFill>
                <a:latin typeface="Arial"/>
              </a:rPr>
              <a:t>67%</a:t>
            </a:r>
          </a:p>
        </p:txBody>
      </p:sp>
      <p:sp>
        <p:nvSpPr>
          <p:cNvPr id="14" name="TextBox 13">
            <a:extLst>
              <a:ext uri="{FF2B5EF4-FFF2-40B4-BE49-F238E27FC236}">
                <a16:creationId xmlns:a16="http://schemas.microsoft.com/office/drawing/2014/main" id="{FBEAAF82-FDAC-2B47-D747-D0C64AA906F4}"/>
              </a:ext>
            </a:extLst>
          </p:cNvPr>
          <p:cNvSpPr txBox="1"/>
          <p:nvPr/>
        </p:nvSpPr>
        <p:spPr>
          <a:xfrm>
            <a:off x="6133815" y="3377075"/>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20" name="TextBox 19">
            <a:extLst>
              <a:ext uri="{FF2B5EF4-FFF2-40B4-BE49-F238E27FC236}">
                <a16:creationId xmlns:a16="http://schemas.microsoft.com/office/drawing/2014/main" id="{E8426063-43E3-78AC-0BF5-75E7217C549A}"/>
              </a:ext>
              <a:ext uri="{C183D7F6-B498-43B3-948B-1728B52AA6E4}">
                <adec:decorative xmlns:adec="http://schemas.microsoft.com/office/drawing/2017/decorative" val="1"/>
              </a:ext>
            </a:extLst>
          </p:cNvPr>
          <p:cNvSpPr txBox="1"/>
          <p:nvPr/>
        </p:nvSpPr>
        <p:spPr>
          <a:xfrm>
            <a:off x="7455511" y="251058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1" name="TextBox 20">
            <a:extLst>
              <a:ext uri="{FF2B5EF4-FFF2-40B4-BE49-F238E27FC236}">
                <a16:creationId xmlns:a16="http://schemas.microsoft.com/office/drawing/2014/main" id="{2CCE555F-3A5D-A089-F566-F830936D6B96}"/>
              </a:ext>
              <a:ext uri="{C183D7F6-B498-43B3-948B-1728B52AA6E4}">
                <adec:decorative xmlns:adec="http://schemas.microsoft.com/office/drawing/2017/decorative" val="1"/>
              </a:ext>
            </a:extLst>
          </p:cNvPr>
          <p:cNvSpPr txBox="1"/>
          <p:nvPr/>
        </p:nvSpPr>
        <p:spPr>
          <a:xfrm>
            <a:off x="7385315" y="340818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3" name="TextBox 22">
            <a:extLst>
              <a:ext uri="{FF2B5EF4-FFF2-40B4-BE49-F238E27FC236}">
                <a16:creationId xmlns:a16="http://schemas.microsoft.com/office/drawing/2014/main" id="{DC7420DF-49D6-B777-7EC5-DB928672E737}"/>
              </a:ext>
              <a:ext uri="{C183D7F6-B498-43B3-948B-1728B52AA6E4}">
                <adec:decorative xmlns:adec="http://schemas.microsoft.com/office/drawing/2017/decorative" val="1"/>
              </a:ext>
            </a:extLst>
          </p:cNvPr>
          <p:cNvSpPr txBox="1"/>
          <p:nvPr/>
        </p:nvSpPr>
        <p:spPr>
          <a:xfrm>
            <a:off x="7455511" y="420248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4" name="TextBox 23">
            <a:extLst>
              <a:ext uri="{FF2B5EF4-FFF2-40B4-BE49-F238E27FC236}">
                <a16:creationId xmlns:a16="http://schemas.microsoft.com/office/drawing/2014/main" id="{2CAC58A5-3772-CC19-CC51-194ABF4DC51F}"/>
              </a:ext>
              <a:ext uri="{C183D7F6-B498-43B3-948B-1728B52AA6E4}">
                <adec:decorative xmlns:adec="http://schemas.microsoft.com/office/drawing/2017/decorative" val="1"/>
              </a:ext>
            </a:extLst>
          </p:cNvPr>
          <p:cNvSpPr txBox="1"/>
          <p:nvPr/>
        </p:nvSpPr>
        <p:spPr>
          <a:xfrm>
            <a:off x="7647716" y="446418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8194705" y="2219589"/>
            <a:ext cx="157126" cy="177067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90990FBB-80CF-29DE-5263-BFFB1904EF6A}"/>
              </a:ext>
            </a:extLst>
          </p:cNvPr>
          <p:cNvSpPr txBox="1"/>
          <p:nvPr/>
        </p:nvSpPr>
        <p:spPr>
          <a:xfrm>
            <a:off x="8329882" y="2960524"/>
            <a:ext cx="520367" cy="276999"/>
          </a:xfrm>
          <a:prstGeom prst="rect">
            <a:avLst/>
          </a:prstGeom>
          <a:noFill/>
        </p:spPr>
        <p:txBody>
          <a:bodyPr wrap="square" rtlCol="0">
            <a:spAutoFit/>
          </a:bodyPr>
          <a:lstStyle/>
          <a:p>
            <a:pPr algn="ctr"/>
            <a:r>
              <a:rPr lang="en-GB" sz="1200" b="1">
                <a:solidFill>
                  <a:srgbClr val="5C5B5A"/>
                </a:solidFill>
                <a:latin typeface="Arial"/>
              </a:rPr>
              <a:t>69%</a:t>
            </a:r>
          </a:p>
        </p:txBody>
      </p:sp>
      <p:sp>
        <p:nvSpPr>
          <p:cNvPr id="22" name="TextBox 21">
            <a:extLst>
              <a:ext uri="{FF2B5EF4-FFF2-40B4-BE49-F238E27FC236}">
                <a16:creationId xmlns:a16="http://schemas.microsoft.com/office/drawing/2014/main" id="{737ED08C-A51A-3216-1F5F-2087F7737DAB}"/>
              </a:ext>
            </a:extLst>
          </p:cNvPr>
          <p:cNvSpPr txBox="1"/>
          <p:nvPr/>
        </p:nvSpPr>
        <p:spPr>
          <a:xfrm>
            <a:off x="8350103" y="3377075"/>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26" name="TextBox 25">
            <a:extLst>
              <a:ext uri="{FF2B5EF4-FFF2-40B4-BE49-F238E27FC236}">
                <a16:creationId xmlns:a16="http://schemas.microsoft.com/office/drawing/2014/main" id="{CAAEAC4C-967C-AD1A-1BC7-1F1D281A90EB}"/>
              </a:ext>
              <a:ext uri="{C183D7F6-B498-43B3-948B-1728B52AA6E4}">
                <adec:decorative xmlns:adec="http://schemas.microsoft.com/office/drawing/2017/decorative" val="1"/>
              </a:ext>
            </a:extLst>
          </p:cNvPr>
          <p:cNvSpPr txBox="1"/>
          <p:nvPr/>
        </p:nvSpPr>
        <p:spPr>
          <a:xfrm>
            <a:off x="9603747" y="23797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7" name="TextBox 26">
            <a:extLst>
              <a:ext uri="{FF2B5EF4-FFF2-40B4-BE49-F238E27FC236}">
                <a16:creationId xmlns:a16="http://schemas.microsoft.com/office/drawing/2014/main" id="{6F8886AD-902F-E391-FF30-AF7B4C133B90}"/>
              </a:ext>
              <a:ext uri="{C183D7F6-B498-43B3-948B-1728B52AA6E4}">
                <adec:decorative xmlns:adec="http://schemas.microsoft.com/office/drawing/2017/decorative" val="1"/>
              </a:ext>
            </a:extLst>
          </p:cNvPr>
          <p:cNvSpPr txBox="1"/>
          <p:nvPr/>
        </p:nvSpPr>
        <p:spPr>
          <a:xfrm>
            <a:off x="9666866" y="315328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8" name="TextBox 27">
            <a:extLst>
              <a:ext uri="{FF2B5EF4-FFF2-40B4-BE49-F238E27FC236}">
                <a16:creationId xmlns:a16="http://schemas.microsoft.com/office/drawing/2014/main" id="{1EBAF3E3-A21B-C18C-3D65-EA8A741D6098}"/>
              </a:ext>
              <a:ext uri="{C183D7F6-B498-43B3-948B-1728B52AA6E4}">
                <adec:decorative xmlns:adec="http://schemas.microsoft.com/office/drawing/2017/decorative" val="1"/>
              </a:ext>
            </a:extLst>
          </p:cNvPr>
          <p:cNvSpPr txBox="1"/>
          <p:nvPr/>
        </p:nvSpPr>
        <p:spPr>
          <a:xfrm>
            <a:off x="9649231" y="395499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9" name="TextBox 28">
            <a:extLst>
              <a:ext uri="{FF2B5EF4-FFF2-40B4-BE49-F238E27FC236}">
                <a16:creationId xmlns:a16="http://schemas.microsoft.com/office/drawing/2014/main" id="{6E1F050D-C3D8-8D87-1BBF-EB5256FF2A50}"/>
              </a:ext>
              <a:ext uri="{C183D7F6-B498-43B3-948B-1728B52AA6E4}">
                <adec:decorative xmlns:adec="http://schemas.microsoft.com/office/drawing/2017/decorative" val="1"/>
              </a:ext>
            </a:extLst>
          </p:cNvPr>
          <p:cNvSpPr txBox="1"/>
          <p:nvPr/>
        </p:nvSpPr>
        <p:spPr>
          <a:xfrm>
            <a:off x="9649232" y="453444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8" name="Right Brace 17">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10396903" y="2222795"/>
            <a:ext cx="169487" cy="134520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1B1BC5B1-B983-3140-9ED2-6E7F4BF5F33A}"/>
              </a:ext>
            </a:extLst>
          </p:cNvPr>
          <p:cNvSpPr txBox="1"/>
          <p:nvPr/>
        </p:nvSpPr>
        <p:spPr>
          <a:xfrm>
            <a:off x="10517379" y="2745699"/>
            <a:ext cx="523139" cy="276999"/>
          </a:xfrm>
          <a:prstGeom prst="rect">
            <a:avLst/>
          </a:prstGeom>
          <a:noFill/>
        </p:spPr>
        <p:txBody>
          <a:bodyPr wrap="square" rtlCol="0">
            <a:spAutoFit/>
          </a:bodyPr>
          <a:lstStyle/>
          <a:p>
            <a:pPr algn="ctr"/>
            <a:r>
              <a:rPr lang="en-GB" sz="1200" b="1">
                <a:solidFill>
                  <a:srgbClr val="5C5B5A"/>
                </a:solidFill>
                <a:latin typeface="Arial"/>
              </a:rPr>
              <a:t>54%</a:t>
            </a:r>
          </a:p>
        </p:txBody>
      </p:sp>
      <p:sp>
        <p:nvSpPr>
          <p:cNvPr id="32" name="TextBox 31">
            <a:extLst>
              <a:ext uri="{FF2B5EF4-FFF2-40B4-BE49-F238E27FC236}">
                <a16:creationId xmlns:a16="http://schemas.microsoft.com/office/drawing/2014/main" id="{19608F42-962C-41A4-E649-47B1C3BF1B51}"/>
              </a:ext>
            </a:extLst>
          </p:cNvPr>
          <p:cNvSpPr txBox="1"/>
          <p:nvPr/>
        </p:nvSpPr>
        <p:spPr>
          <a:xfrm>
            <a:off x="10590154" y="3403525"/>
            <a:ext cx="1082526" cy="830997"/>
          </a:xfrm>
          <a:prstGeom prst="rect">
            <a:avLst/>
          </a:prstGeom>
          <a:noFill/>
          <a:ln>
            <a:solidFill>
              <a:srgbClr val="5C5B5A"/>
            </a:solidFill>
          </a:ln>
        </p:spPr>
        <p:txBody>
          <a:bodyPr wrap="square" rtlCol="0">
            <a:spAutoFit/>
          </a:bodyPr>
          <a:lstStyle/>
          <a:p>
            <a:pPr algn="ctr"/>
            <a:r>
              <a:rPr lang="en-GB" sz="1200">
                <a:solidFill>
                  <a:srgbClr val="5C5B5A"/>
                </a:solidFill>
                <a:latin typeface="Arial"/>
              </a:rPr>
              <a:t>No nationally comparable data available</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8724234" y="6079152"/>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May (S7)</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Survey 8, 1,341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*The codes ‘There are too few people in the local area’ and ‘People in this area are all of the same background’ have been removed from this chart for visual purposes, meaning chart doesn’t add up to 100%</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128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Neighbourhood and community (2/3)</a:t>
            </a:r>
          </a:p>
        </p:txBody>
      </p:sp>
      <p:sp>
        <p:nvSpPr>
          <p:cNvPr id="3" name="TextBox 2">
            <a:extLst>
              <a:ext uri="{FF2B5EF4-FFF2-40B4-BE49-F238E27FC236}">
                <a16:creationId xmlns:a16="http://schemas.microsoft.com/office/drawing/2014/main" id="{420A24BF-D3F1-3739-AF7C-E183F3FAB699}"/>
              </a:ext>
            </a:extLst>
          </p:cNvPr>
          <p:cNvSpPr txBox="1"/>
          <p:nvPr/>
        </p:nvSpPr>
        <p:spPr>
          <a:xfrm>
            <a:off x="353635" y="719241"/>
            <a:ext cx="11484730" cy="553998"/>
          </a:xfrm>
          <a:prstGeom prst="rect">
            <a:avLst/>
          </a:prstGeom>
          <a:noFill/>
        </p:spPr>
        <p:txBody>
          <a:bodyPr wrap="square" rtlCol="0">
            <a:spAutoFit/>
          </a:bodyPr>
          <a:lstStyle/>
          <a:p>
            <a:pPr algn="ctr"/>
            <a:r>
              <a:rPr lang="en-GB" sz="1500" b="1">
                <a:solidFill>
                  <a:srgbClr val="5C5B5A"/>
                </a:solidFill>
                <a:latin typeface="Arial"/>
              </a:rPr>
              <a:t>3 in 4 (78%) want to have a say about what happens in their local area, while only around half that number (40%) feel that they do have a say about what happens in their local area</a:t>
            </a:r>
          </a:p>
        </p:txBody>
      </p:sp>
      <p:graphicFrame>
        <p:nvGraphicFramePr>
          <p:cNvPr id="10" name="Chart 9" descr="Stacked bar chart showing statements about their neighbourhood. 78% agree they want to have a say about what happens in their local area. 40% agree they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705681358"/>
              </p:ext>
            </p:extLst>
          </p:nvPr>
        </p:nvGraphicFramePr>
        <p:xfrm>
          <a:off x="2405921" y="1854179"/>
          <a:ext cx="7449540"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84AEEA3-24EF-FD81-0E7E-1359DECF4014}"/>
              </a:ext>
              <a:ext uri="{C183D7F6-B498-43B3-948B-1728B52AA6E4}">
                <adec:decorative xmlns:adec="http://schemas.microsoft.com/office/drawing/2017/decorative" val="1"/>
              </a:ext>
            </a:extLst>
          </p:cNvPr>
          <p:cNvSpPr txBox="1"/>
          <p:nvPr/>
        </p:nvSpPr>
        <p:spPr>
          <a:xfrm>
            <a:off x="4007909" y="234954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7" name="TextBox 6">
            <a:extLst>
              <a:ext uri="{FF2B5EF4-FFF2-40B4-BE49-F238E27FC236}">
                <a16:creationId xmlns:a16="http://schemas.microsoft.com/office/drawing/2014/main" id="{0077B466-12D4-4490-9495-42A3B0D8D8D6}"/>
              </a:ext>
              <a:ext uri="{C183D7F6-B498-43B3-948B-1728B52AA6E4}">
                <adec:decorative xmlns:adec="http://schemas.microsoft.com/office/drawing/2017/decorative" val="1"/>
              </a:ext>
            </a:extLst>
          </p:cNvPr>
          <p:cNvSpPr txBox="1"/>
          <p:nvPr/>
        </p:nvSpPr>
        <p:spPr>
          <a:xfrm>
            <a:off x="3990275" y="33841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3EE84CA0-2FA1-C58D-8F55-8AD13A1DD47B}"/>
              </a:ext>
              <a:ext uri="{C183D7F6-B498-43B3-948B-1728B52AA6E4}">
                <adec:decorative xmlns:adec="http://schemas.microsoft.com/office/drawing/2017/decorative" val="1"/>
              </a:ext>
            </a:extLst>
          </p:cNvPr>
          <p:cNvSpPr txBox="1"/>
          <p:nvPr/>
        </p:nvSpPr>
        <p:spPr>
          <a:xfrm>
            <a:off x="4007909" y="422672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11" name="TextBox 10">
            <a:extLst>
              <a:ext uri="{FF2B5EF4-FFF2-40B4-BE49-F238E27FC236}">
                <a16:creationId xmlns:a16="http://schemas.microsoft.com/office/drawing/2014/main" id="{28AF2242-3DAE-1FBC-E911-999C052D9197}"/>
              </a:ext>
              <a:ext uri="{C183D7F6-B498-43B3-948B-1728B52AA6E4}">
                <adec:decorative xmlns:adec="http://schemas.microsoft.com/office/drawing/2017/decorative" val="1"/>
              </a:ext>
            </a:extLst>
          </p:cNvPr>
          <p:cNvSpPr txBox="1"/>
          <p:nvPr/>
        </p:nvSpPr>
        <p:spPr>
          <a:xfrm>
            <a:off x="4375746" y="441608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 name="TextBox 5">
            <a:extLst>
              <a:ext uri="{FF2B5EF4-FFF2-40B4-BE49-F238E27FC236}">
                <a16:creationId xmlns:a16="http://schemas.microsoft.com/office/drawing/2014/main" id="{976A22A2-E23E-D194-0030-0ED20E8A4B52}"/>
              </a:ext>
            </a:extLst>
          </p:cNvPr>
          <p:cNvSpPr txBox="1"/>
          <p:nvPr/>
        </p:nvSpPr>
        <p:spPr>
          <a:xfrm>
            <a:off x="5134840" y="2860258"/>
            <a:ext cx="576031" cy="276999"/>
          </a:xfrm>
          <a:prstGeom prst="rect">
            <a:avLst/>
          </a:prstGeom>
          <a:noFill/>
        </p:spPr>
        <p:txBody>
          <a:bodyPr wrap="square" rtlCol="0">
            <a:spAutoFit/>
          </a:bodyPr>
          <a:lstStyle/>
          <a:p>
            <a:pPr algn="ctr"/>
            <a:r>
              <a:rPr lang="en-GB" sz="1200" b="1">
                <a:solidFill>
                  <a:srgbClr val="5C5B5A"/>
                </a:solidFill>
                <a:latin typeface="Arial"/>
              </a:rPr>
              <a:t>78%</a:t>
            </a:r>
          </a:p>
        </p:txBody>
      </p:sp>
      <p:sp>
        <p:nvSpPr>
          <p:cNvPr id="31" name="TextBox 30">
            <a:extLst>
              <a:ext uri="{FF2B5EF4-FFF2-40B4-BE49-F238E27FC236}">
                <a16:creationId xmlns:a16="http://schemas.microsoft.com/office/drawing/2014/main" id="{76073F88-86FB-4AF2-9C4E-96BEC41BB732}"/>
              </a:ext>
              <a:ext uri="{C183D7F6-B498-43B3-948B-1728B52AA6E4}">
                <adec:decorative xmlns:adec="http://schemas.microsoft.com/office/drawing/2017/decorative" val="1"/>
              </a:ext>
            </a:extLst>
          </p:cNvPr>
          <p:cNvSpPr txBox="1"/>
          <p:nvPr/>
        </p:nvSpPr>
        <p:spPr>
          <a:xfrm>
            <a:off x="7742978" y="1997060"/>
            <a:ext cx="633507"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32" name="TextBox 31">
            <a:extLst>
              <a:ext uri="{FF2B5EF4-FFF2-40B4-BE49-F238E27FC236}">
                <a16:creationId xmlns:a16="http://schemas.microsoft.com/office/drawing/2014/main" id="{3682B5D8-59C3-4A47-928B-1D42F2601332}"/>
              </a:ext>
              <a:ext uri="{C183D7F6-B498-43B3-948B-1728B52AA6E4}">
                <adec:decorative xmlns:adec="http://schemas.microsoft.com/office/drawing/2017/decorative" val="1"/>
              </a:ext>
            </a:extLst>
          </p:cNvPr>
          <p:cNvSpPr txBox="1"/>
          <p:nvPr/>
        </p:nvSpPr>
        <p:spPr>
          <a:xfrm>
            <a:off x="7733039" y="26688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B14CB2-1695-4848-8456-233D39088680}"/>
              </a:ext>
              <a:ext uri="{C183D7F6-B498-43B3-948B-1728B52AA6E4}">
                <adec:decorative xmlns:adec="http://schemas.microsoft.com/office/drawing/2017/decorative" val="1"/>
              </a:ext>
            </a:extLst>
          </p:cNvPr>
          <p:cNvSpPr txBox="1"/>
          <p:nvPr/>
        </p:nvSpPr>
        <p:spPr>
          <a:xfrm>
            <a:off x="7682865" y="349150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4" name="TextBox 33">
            <a:extLst>
              <a:ext uri="{FF2B5EF4-FFF2-40B4-BE49-F238E27FC236}">
                <a16:creationId xmlns:a16="http://schemas.microsoft.com/office/drawing/2014/main" id="{2049CA57-C0A9-44E2-9AF0-2CDC061F80D9}"/>
              </a:ext>
              <a:ext uri="{C183D7F6-B498-43B3-948B-1728B52AA6E4}">
                <adec:decorative xmlns:adec="http://schemas.microsoft.com/office/drawing/2017/decorative" val="1"/>
              </a:ext>
            </a:extLst>
          </p:cNvPr>
          <p:cNvSpPr txBox="1"/>
          <p:nvPr/>
        </p:nvSpPr>
        <p:spPr>
          <a:xfrm>
            <a:off x="7697579" y="43216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7" name="TextBox 16">
            <a:extLst>
              <a:ext uri="{FF2B5EF4-FFF2-40B4-BE49-F238E27FC236}">
                <a16:creationId xmlns:a16="http://schemas.microsoft.com/office/drawing/2014/main" id="{90990FBB-80CF-29DE-5263-BFFB1904EF6A}"/>
              </a:ext>
            </a:extLst>
          </p:cNvPr>
          <p:cNvSpPr txBox="1"/>
          <p:nvPr/>
        </p:nvSpPr>
        <p:spPr>
          <a:xfrm>
            <a:off x="8893692" y="2334153"/>
            <a:ext cx="520367" cy="276999"/>
          </a:xfrm>
          <a:prstGeom prst="rect">
            <a:avLst/>
          </a:prstGeom>
          <a:noFill/>
        </p:spPr>
        <p:txBody>
          <a:bodyPr wrap="square" rtlCol="0">
            <a:spAutoFit/>
          </a:bodyPr>
          <a:lstStyle/>
          <a:p>
            <a:pPr algn="ctr"/>
            <a:r>
              <a:rPr lang="en-GB" sz="1200" b="1">
                <a:solidFill>
                  <a:srgbClr val="5C5B5A"/>
                </a:solidFill>
                <a:latin typeface="Arial"/>
              </a:rPr>
              <a:t>40%</a:t>
            </a:r>
          </a:p>
        </p:txBody>
      </p:sp>
      <p:sp>
        <p:nvSpPr>
          <p:cNvPr id="5" name="Right Brace 4">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5044346" y="1923272"/>
            <a:ext cx="157126" cy="215097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a:extLst>
              <a:ext uri="{FF2B5EF4-FFF2-40B4-BE49-F238E27FC236}">
                <a16:creationId xmlns:a16="http://schemas.microsoft.com/office/drawing/2014/main" id="{B967E7E5-1285-52E4-AF20-C35FC8242CCD}"/>
              </a:ext>
              <a:ext uri="{C183D7F6-B498-43B3-948B-1728B52AA6E4}">
                <adec:decorative xmlns:adec="http://schemas.microsoft.com/office/drawing/2017/decorative" val="1"/>
              </a:ext>
            </a:extLst>
          </p:cNvPr>
          <p:cNvSpPr/>
          <p:nvPr/>
        </p:nvSpPr>
        <p:spPr>
          <a:xfrm>
            <a:off x="8750195" y="1919112"/>
            <a:ext cx="175439" cy="109890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138A1751-75B3-44F1-9519-146F843DDE28}"/>
              </a:ext>
              <a:ext uri="{C183D7F6-B498-43B3-948B-1728B52AA6E4}">
                <adec:decorative xmlns:adec="http://schemas.microsoft.com/office/drawing/2017/decorative" val="1"/>
              </a:ext>
            </a:extLst>
          </p:cNvPr>
          <p:cNvSpPr txBox="1"/>
          <p:nvPr/>
        </p:nvSpPr>
        <p:spPr>
          <a:xfrm>
            <a:off x="8652702" y="5736274"/>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(S7)</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p>
          <a:p>
            <a:pPr>
              <a:defRPr/>
            </a:pPr>
            <a:r>
              <a:rPr lang="en-GB" sz="1000">
                <a:solidFill>
                  <a:srgbClr val="FFFFFF">
                    <a:lumMod val="50000"/>
                  </a:srgbClr>
                </a:solidFill>
                <a:latin typeface="Arial"/>
                <a:cs typeface="Arial" panose="020B0604020202020204" pitchFamily="34" charset="0"/>
              </a:rPr>
              <a:t>Unweighted base: Survey 8, 1533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39080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61334" y="161914"/>
            <a:ext cx="10515600" cy="307777"/>
          </a:xfrm>
          <a:noFill/>
        </p:spPr>
        <p:txBody>
          <a:bodyPr wrap="square" lIns="0" tIns="0" rIns="0" bIns="0" rtlCol="0">
            <a:spAutoFit/>
          </a:bodyPr>
          <a:lstStyle/>
          <a:p>
            <a:pPr>
              <a:lnSpc>
                <a:spcPct val="100000"/>
              </a:lnSpc>
              <a:spcBef>
                <a:spcPts val="0"/>
              </a:spcBef>
            </a:pPr>
            <a:r>
              <a:rPr lang="en-GB" sz="2000" b="1">
                <a:solidFill>
                  <a:srgbClr val="5C5B5A"/>
                </a:solidFill>
                <a:latin typeface="Arial"/>
                <a:ea typeface="+mn-ea"/>
                <a:cs typeface="+mn-cs"/>
              </a:rPr>
              <a:t>Summary: Neighbourhood and community (3/3)</a:t>
            </a:r>
          </a:p>
        </p:txBody>
      </p:sp>
      <p:sp>
        <p:nvSpPr>
          <p:cNvPr id="3" name="TextBox 2">
            <a:extLst>
              <a:ext uri="{FF2B5EF4-FFF2-40B4-BE49-F238E27FC236}">
                <a16:creationId xmlns:a16="http://schemas.microsoft.com/office/drawing/2014/main" id="{420A24BF-D3F1-3739-AF7C-E183F3FAB699}"/>
              </a:ext>
            </a:extLst>
          </p:cNvPr>
          <p:cNvSpPr txBox="1"/>
          <p:nvPr/>
        </p:nvSpPr>
        <p:spPr>
          <a:xfrm>
            <a:off x="353635" y="719241"/>
            <a:ext cx="11484730" cy="553998"/>
          </a:xfrm>
          <a:prstGeom prst="rect">
            <a:avLst/>
          </a:prstGeom>
          <a:noFill/>
        </p:spPr>
        <p:txBody>
          <a:bodyPr wrap="square" rtlCol="0">
            <a:spAutoFit/>
          </a:bodyPr>
          <a:lstStyle/>
          <a:p>
            <a:pPr algn="ctr"/>
            <a:r>
              <a:rPr lang="en-GB" sz="1500" b="1">
                <a:solidFill>
                  <a:srgbClr val="5C5B5A"/>
                </a:solidFill>
                <a:latin typeface="Arial"/>
              </a:rPr>
              <a:t>2 in 5 (80%) feel that if they needed help, there are people who would be there for them, and 3 in 4 (76%) agree if they wanted company there are people to socialise with</a:t>
            </a:r>
          </a:p>
        </p:txBody>
      </p:sp>
      <p:graphicFrame>
        <p:nvGraphicFramePr>
          <p:cNvPr id="10" name="Chart 9" descr="Stacked bar chart showing statements about their neighbourhood. 80% agree if they needed help, there are people would be there for me. 76% agree if they wanted company or to socialise, there are people they can call on.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859537959"/>
              </p:ext>
            </p:extLst>
          </p:nvPr>
        </p:nvGraphicFramePr>
        <p:xfrm>
          <a:off x="1852613" y="1854179"/>
          <a:ext cx="8486775" cy="446660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92EB3D9-21CF-CCF5-A293-BA77A315275F}"/>
              </a:ext>
              <a:ext uri="{C183D7F6-B498-43B3-948B-1728B52AA6E4}">
                <adec:decorative xmlns:adec="http://schemas.microsoft.com/office/drawing/2017/decorative" val="1"/>
              </a:ext>
            </a:extLst>
          </p:cNvPr>
          <p:cNvSpPr txBox="1"/>
          <p:nvPr/>
        </p:nvSpPr>
        <p:spPr>
          <a:xfrm>
            <a:off x="3694583" y="235549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6" name="TextBox 5">
            <a:extLst>
              <a:ext uri="{FF2B5EF4-FFF2-40B4-BE49-F238E27FC236}">
                <a16:creationId xmlns:a16="http://schemas.microsoft.com/office/drawing/2014/main" id="{8CC282C0-362A-D9D2-60CA-72E1CDC61862}"/>
              </a:ext>
              <a:ext uri="{C183D7F6-B498-43B3-948B-1728B52AA6E4}">
                <adec:decorative xmlns:adec="http://schemas.microsoft.com/office/drawing/2017/decorative" val="1"/>
              </a:ext>
            </a:extLst>
          </p:cNvPr>
          <p:cNvSpPr txBox="1"/>
          <p:nvPr/>
        </p:nvSpPr>
        <p:spPr>
          <a:xfrm>
            <a:off x="3676949" y="339012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5287EBA4-C87C-795A-7802-A4214D18306A}"/>
              </a:ext>
              <a:ext uri="{C183D7F6-B498-43B3-948B-1728B52AA6E4}">
                <adec:decorative xmlns:adec="http://schemas.microsoft.com/office/drawing/2017/decorative" val="1"/>
              </a:ext>
            </a:extLst>
          </p:cNvPr>
          <p:cNvSpPr txBox="1"/>
          <p:nvPr/>
        </p:nvSpPr>
        <p:spPr>
          <a:xfrm>
            <a:off x="4094692" y="413296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8" name="TextBox 7">
            <a:extLst>
              <a:ext uri="{FF2B5EF4-FFF2-40B4-BE49-F238E27FC236}">
                <a16:creationId xmlns:a16="http://schemas.microsoft.com/office/drawing/2014/main" id="{48066A21-31E8-2A71-CBCC-605AFB5EDC0C}"/>
              </a:ext>
              <a:ext uri="{C183D7F6-B498-43B3-948B-1728B52AA6E4}">
                <adec:decorative xmlns:adec="http://schemas.microsoft.com/office/drawing/2017/decorative" val="1"/>
              </a:ext>
            </a:extLst>
          </p:cNvPr>
          <p:cNvSpPr txBox="1"/>
          <p:nvPr/>
        </p:nvSpPr>
        <p:spPr>
          <a:xfrm>
            <a:off x="4055511" y="441618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 name="TextBox 1">
            <a:extLst>
              <a:ext uri="{FF2B5EF4-FFF2-40B4-BE49-F238E27FC236}">
                <a16:creationId xmlns:a16="http://schemas.microsoft.com/office/drawing/2014/main" id="{9656888F-FFA2-E169-3BE9-5F696DDA4C8E}"/>
              </a:ext>
            </a:extLst>
          </p:cNvPr>
          <p:cNvSpPr txBox="1"/>
          <p:nvPr/>
        </p:nvSpPr>
        <p:spPr>
          <a:xfrm>
            <a:off x="4938433" y="2876199"/>
            <a:ext cx="536608" cy="276999"/>
          </a:xfrm>
          <a:prstGeom prst="rect">
            <a:avLst/>
          </a:prstGeom>
          <a:noFill/>
        </p:spPr>
        <p:txBody>
          <a:bodyPr wrap="square" rtlCol="0">
            <a:spAutoFit/>
          </a:bodyPr>
          <a:lstStyle/>
          <a:p>
            <a:pPr algn="ctr"/>
            <a:r>
              <a:rPr lang="en-GB" sz="1200" b="1">
                <a:solidFill>
                  <a:srgbClr val="5C5B5A"/>
                </a:solidFill>
                <a:latin typeface="Arial"/>
              </a:rPr>
              <a:t>80%</a:t>
            </a:r>
          </a:p>
        </p:txBody>
      </p:sp>
      <p:sp>
        <p:nvSpPr>
          <p:cNvPr id="16" name="Right Brace 15">
            <a:extLst>
              <a:ext uri="{FF2B5EF4-FFF2-40B4-BE49-F238E27FC236}">
                <a16:creationId xmlns:a16="http://schemas.microsoft.com/office/drawing/2014/main" id="{F59AB082-BC69-BEFB-1244-DD07CF3670C8}"/>
              </a:ext>
              <a:ext uri="{C183D7F6-B498-43B3-948B-1728B52AA6E4}">
                <adec:decorative xmlns:adec="http://schemas.microsoft.com/office/drawing/2017/decorative" val="1"/>
              </a:ext>
            </a:extLst>
          </p:cNvPr>
          <p:cNvSpPr/>
          <p:nvPr/>
        </p:nvSpPr>
        <p:spPr>
          <a:xfrm>
            <a:off x="4820299" y="1919112"/>
            <a:ext cx="175439" cy="215097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40DE1CFD-4B0E-079A-876D-7BAAD972F6B2}"/>
              </a:ext>
              <a:ext uri="{C183D7F6-B498-43B3-948B-1728B52AA6E4}">
                <adec:decorative xmlns:adec="http://schemas.microsoft.com/office/drawing/2017/decorative" val="1"/>
              </a:ext>
            </a:extLst>
          </p:cNvPr>
          <p:cNvSpPr txBox="1"/>
          <p:nvPr/>
        </p:nvSpPr>
        <p:spPr>
          <a:xfrm>
            <a:off x="7902384" y="234469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13" name="TextBox 12">
            <a:extLst>
              <a:ext uri="{FF2B5EF4-FFF2-40B4-BE49-F238E27FC236}">
                <a16:creationId xmlns:a16="http://schemas.microsoft.com/office/drawing/2014/main" id="{83C803F3-0CA3-5463-D8A2-3FC27CDE04FF}"/>
              </a:ext>
              <a:ext uri="{C183D7F6-B498-43B3-948B-1728B52AA6E4}">
                <adec:decorative xmlns:adec="http://schemas.microsoft.com/office/drawing/2017/decorative" val="1"/>
              </a:ext>
            </a:extLst>
          </p:cNvPr>
          <p:cNvSpPr txBox="1"/>
          <p:nvPr/>
        </p:nvSpPr>
        <p:spPr>
          <a:xfrm>
            <a:off x="7884750" y="33793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TextBox 13">
            <a:extLst>
              <a:ext uri="{FF2B5EF4-FFF2-40B4-BE49-F238E27FC236}">
                <a16:creationId xmlns:a16="http://schemas.microsoft.com/office/drawing/2014/main" id="{DB89EE67-E6C0-7EBC-D857-2D176A6CB988}"/>
              </a:ext>
              <a:ext uri="{C183D7F6-B498-43B3-948B-1728B52AA6E4}">
                <adec:decorative xmlns:adec="http://schemas.microsoft.com/office/drawing/2017/decorative" val="1"/>
              </a:ext>
            </a:extLst>
          </p:cNvPr>
          <p:cNvSpPr txBox="1"/>
          <p:nvPr/>
        </p:nvSpPr>
        <p:spPr>
          <a:xfrm>
            <a:off x="8352253" y="415234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18" name="TextBox 17">
            <a:extLst>
              <a:ext uri="{FF2B5EF4-FFF2-40B4-BE49-F238E27FC236}">
                <a16:creationId xmlns:a16="http://schemas.microsoft.com/office/drawing/2014/main" id="{4AA0A82D-CDFA-A17B-651E-CB6734BEFD31}"/>
              </a:ext>
              <a:ext uri="{C183D7F6-B498-43B3-948B-1728B52AA6E4}">
                <adec:decorative xmlns:adec="http://schemas.microsoft.com/office/drawing/2017/decorative" val="1"/>
              </a:ext>
            </a:extLst>
          </p:cNvPr>
          <p:cNvSpPr txBox="1"/>
          <p:nvPr/>
        </p:nvSpPr>
        <p:spPr>
          <a:xfrm>
            <a:off x="8352253" y="441395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9" name="TextBox 8">
            <a:extLst>
              <a:ext uri="{FF2B5EF4-FFF2-40B4-BE49-F238E27FC236}">
                <a16:creationId xmlns:a16="http://schemas.microsoft.com/office/drawing/2014/main" id="{A102651A-3C8A-39C6-A928-705248C142FD}"/>
              </a:ext>
            </a:extLst>
          </p:cNvPr>
          <p:cNvSpPr txBox="1"/>
          <p:nvPr/>
        </p:nvSpPr>
        <p:spPr>
          <a:xfrm>
            <a:off x="9132552" y="2826372"/>
            <a:ext cx="536608" cy="276999"/>
          </a:xfrm>
          <a:prstGeom prst="rect">
            <a:avLst/>
          </a:prstGeom>
          <a:noFill/>
        </p:spPr>
        <p:txBody>
          <a:bodyPr wrap="square" rtlCol="0">
            <a:spAutoFit/>
          </a:bodyPr>
          <a:lstStyle/>
          <a:p>
            <a:pPr algn="ctr"/>
            <a:r>
              <a:rPr lang="en-GB" sz="1200" b="1">
                <a:solidFill>
                  <a:srgbClr val="5C5B5A"/>
                </a:solidFill>
                <a:latin typeface="Arial"/>
              </a:rPr>
              <a:t>76%</a:t>
            </a:r>
          </a:p>
        </p:txBody>
      </p:sp>
      <p:sp>
        <p:nvSpPr>
          <p:cNvPr id="12" name="Right Brace 11">
            <a:extLst>
              <a:ext uri="{FF2B5EF4-FFF2-40B4-BE49-F238E27FC236}">
                <a16:creationId xmlns:a16="http://schemas.microsoft.com/office/drawing/2014/main" id="{523F8777-668A-A18E-3060-550D8A597147}"/>
              </a:ext>
              <a:ext uri="{C183D7F6-B498-43B3-948B-1728B52AA6E4}">
                <adec:decorative xmlns:adec="http://schemas.microsoft.com/office/drawing/2017/decorative" val="1"/>
              </a:ext>
            </a:extLst>
          </p:cNvPr>
          <p:cNvSpPr/>
          <p:nvPr/>
        </p:nvSpPr>
        <p:spPr>
          <a:xfrm>
            <a:off x="9038233" y="1915352"/>
            <a:ext cx="175439" cy="207482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B6D38586-5DBC-57C8-E9B1-1A1F0696E232}"/>
              </a:ext>
              <a:ext uri="{C183D7F6-B498-43B3-948B-1728B52AA6E4}">
                <adec:decorative xmlns:adec="http://schemas.microsoft.com/office/drawing/2017/decorative" val="1"/>
              </a:ext>
            </a:extLst>
          </p:cNvPr>
          <p:cNvSpPr txBox="1"/>
          <p:nvPr/>
        </p:nvSpPr>
        <p:spPr>
          <a:xfrm>
            <a:off x="8630289" y="5888674"/>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show change since May (S7)</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p>
          <a:p>
            <a:pPr>
              <a:defRPr/>
            </a:pPr>
            <a:r>
              <a:rPr lang="en-GB" sz="1000">
                <a:solidFill>
                  <a:srgbClr val="FFFFFF">
                    <a:lumMod val="50000"/>
                  </a:srgbClr>
                </a:solidFill>
                <a:latin typeface="Arial"/>
                <a:cs typeface="Arial" panose="020B0604020202020204" pitchFamily="34" charset="0"/>
              </a:rPr>
              <a:t>Unweighted base: Survey 8, 1454 (All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656707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98EA8F4-5671-5847-98D3-026A985862D0}"/>
              </a:ext>
            </a:extLst>
          </p:cNvPr>
          <p:cNvSpPr txBox="1">
            <a:spLocks noGrp="1"/>
          </p:cNvSpPr>
          <p:nvPr>
            <p:ph type="title" idx="4294967295"/>
          </p:nvPr>
        </p:nvSpPr>
        <p:spPr>
          <a:xfrm>
            <a:off x="261334" y="161914"/>
            <a:ext cx="10515600" cy="3077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Summary: Your local services</a:t>
            </a:r>
          </a:p>
        </p:txBody>
      </p:sp>
      <p:sp>
        <p:nvSpPr>
          <p:cNvPr id="18" name="TextBox 17">
            <a:extLst>
              <a:ext uri="{FF2B5EF4-FFF2-40B4-BE49-F238E27FC236}">
                <a16:creationId xmlns:a16="http://schemas.microsoft.com/office/drawing/2014/main" id="{BC750069-C2D3-A72E-E5FF-ED8884158649}"/>
              </a:ext>
            </a:extLst>
          </p:cNvPr>
          <p:cNvSpPr txBox="1"/>
          <p:nvPr/>
        </p:nvSpPr>
        <p:spPr>
          <a:xfrm>
            <a:off x="1018857" y="771848"/>
            <a:ext cx="10591223" cy="784830"/>
          </a:xfrm>
          <a:prstGeom prst="rect">
            <a:avLst/>
          </a:prstGeom>
          <a:noFill/>
        </p:spPr>
        <p:txBody>
          <a:bodyPr wrap="square" rtlCol="0">
            <a:spAutoFit/>
          </a:bodyPr>
          <a:lstStyle/>
          <a:p>
            <a:pPr algn="ctr"/>
            <a:r>
              <a:rPr lang="en-GB" sz="1500" b="1">
                <a:solidFill>
                  <a:srgbClr val="5C5B5A"/>
                </a:solidFill>
                <a:latin typeface="Arial"/>
              </a:rPr>
              <a:t>Residents are most likely to be satisfied with their local parks and other green spaces (76%) and services and amenities (62%). They are least likely to be satisfied with cultural facilities (43%), though a relatively high proportion (25%) state they are neither satisfied nor dissatisfied with these. </a:t>
            </a:r>
          </a:p>
        </p:txBody>
      </p:sp>
      <p:graphicFrame>
        <p:nvGraphicFramePr>
          <p:cNvPr id="2" name="think-cell data - do not delete">
            <a:extLst>
              <a:ext uri="{FF2B5EF4-FFF2-40B4-BE49-F238E27FC236}">
                <a16:creationId xmlns:a16="http://schemas.microsoft.com/office/drawing/2014/main" id="{CEF5B93A-7913-9FFF-C425-6F8E5CDBF7E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72173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CEF5B93A-7913-9FFF-C425-6F8E5CDBF7EB}"/>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4" name="Chart 3" descr="Stacked bar chart showing statements about local services. 76% are satisfied with the parks and other green spaces in their local area. 62% are satisfied with their local services and amenities. 59% are satisfied with their nearest town centre. 43% are satisfied with their cultural faciliti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147728701"/>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602CF753-9ADF-4D9A-BD3D-B3C4575B7CA0}"/>
              </a:ext>
              <a:ext uri="{C183D7F6-B498-43B3-948B-1728B52AA6E4}">
                <adec:decorative xmlns:adec="http://schemas.microsoft.com/office/drawing/2017/decorative" val="1"/>
              </a:ext>
            </a:extLst>
          </p:cNvPr>
          <p:cNvSpPr txBox="1"/>
          <p:nvPr/>
        </p:nvSpPr>
        <p:spPr>
          <a:xfrm>
            <a:off x="2969855" y="255363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0" name="TextBox 19">
            <a:extLst>
              <a:ext uri="{FF2B5EF4-FFF2-40B4-BE49-F238E27FC236}">
                <a16:creationId xmlns:a16="http://schemas.microsoft.com/office/drawing/2014/main" id="{D3CBC84A-AF5D-4838-BA4E-6B118422C35C}"/>
              </a:ext>
              <a:ext uri="{C183D7F6-B498-43B3-948B-1728B52AA6E4}">
                <adec:decorative xmlns:adec="http://schemas.microsoft.com/office/drawing/2017/decorative" val="1"/>
              </a:ext>
            </a:extLst>
          </p:cNvPr>
          <p:cNvSpPr txBox="1"/>
          <p:nvPr/>
        </p:nvSpPr>
        <p:spPr>
          <a:xfrm>
            <a:off x="3026235" y="370528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(+2</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ED0A6A7F-3A10-4AD6-9810-3254FE86200D}"/>
              </a:ext>
              <a:ext uri="{C183D7F6-B498-43B3-948B-1728B52AA6E4}">
                <adec:decorative xmlns:adec="http://schemas.microsoft.com/office/drawing/2017/decorative" val="1"/>
              </a:ext>
            </a:extLst>
          </p:cNvPr>
          <p:cNvSpPr txBox="1"/>
          <p:nvPr/>
        </p:nvSpPr>
        <p:spPr>
          <a:xfrm>
            <a:off x="3016956" y="45200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(-3pp)</a:t>
            </a:r>
          </a:p>
        </p:txBody>
      </p:sp>
      <p:sp>
        <p:nvSpPr>
          <p:cNvPr id="22" name="TextBox 21">
            <a:extLst>
              <a:ext uri="{FF2B5EF4-FFF2-40B4-BE49-F238E27FC236}">
                <a16:creationId xmlns:a16="http://schemas.microsoft.com/office/drawing/2014/main" id="{5CE46231-C1F6-4CB8-BCD5-B2C6DC1EFB68}"/>
              </a:ext>
              <a:ext uri="{C183D7F6-B498-43B3-948B-1728B52AA6E4}">
                <adec:decorative xmlns:adec="http://schemas.microsoft.com/office/drawing/2017/decorative" val="1"/>
              </a:ext>
            </a:extLst>
          </p:cNvPr>
          <p:cNvSpPr txBox="1"/>
          <p:nvPr/>
        </p:nvSpPr>
        <p:spPr>
          <a:xfrm>
            <a:off x="3194430" y="468285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23" name="TextBox 22">
            <a:extLst>
              <a:ext uri="{FF2B5EF4-FFF2-40B4-BE49-F238E27FC236}">
                <a16:creationId xmlns:a16="http://schemas.microsoft.com/office/drawing/2014/main" id="{2F6704FF-57A1-4EFC-B363-21555E57BAB8}"/>
              </a:ext>
              <a:ext uri="{C183D7F6-B498-43B3-948B-1728B52AA6E4}">
                <adec:decorative xmlns:adec="http://schemas.microsoft.com/office/drawing/2017/decorative" val="1"/>
              </a:ext>
            </a:extLst>
          </p:cNvPr>
          <p:cNvSpPr txBox="1"/>
          <p:nvPr/>
        </p:nvSpPr>
        <p:spPr>
          <a:xfrm>
            <a:off x="3197541" y="48632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799848" y="2042599"/>
            <a:ext cx="198019" cy="230557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3929208" y="3044871"/>
            <a:ext cx="603706"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24" name="TextBox 23">
            <a:extLst>
              <a:ext uri="{FF2B5EF4-FFF2-40B4-BE49-F238E27FC236}">
                <a16:creationId xmlns:a16="http://schemas.microsoft.com/office/drawing/2014/main" id="{0B779FEB-0CAA-4813-9C3A-12FF2EDA9137}"/>
              </a:ext>
              <a:ext uri="{C183D7F6-B498-43B3-948B-1728B52AA6E4}">
                <adec:decorative xmlns:adec="http://schemas.microsoft.com/office/drawing/2017/decorative" val="1"/>
              </a:ext>
            </a:extLst>
          </p:cNvPr>
          <p:cNvSpPr txBox="1"/>
          <p:nvPr/>
        </p:nvSpPr>
        <p:spPr>
          <a:xfrm>
            <a:off x="5424017" y="235936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25" name="TextBox 24">
            <a:extLst>
              <a:ext uri="{FF2B5EF4-FFF2-40B4-BE49-F238E27FC236}">
                <a16:creationId xmlns:a16="http://schemas.microsoft.com/office/drawing/2014/main" id="{4AA95B68-71B6-4A8A-98F7-2643A35B70C0}"/>
              </a:ext>
              <a:ext uri="{C183D7F6-B498-43B3-948B-1728B52AA6E4}">
                <adec:decorative xmlns:adec="http://schemas.microsoft.com/office/drawing/2017/decorative" val="1"/>
              </a:ext>
            </a:extLst>
          </p:cNvPr>
          <p:cNvSpPr txBox="1"/>
          <p:nvPr/>
        </p:nvSpPr>
        <p:spPr>
          <a:xfrm>
            <a:off x="5468933" y="336393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(-3</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41" name="TextBox 40">
            <a:extLst>
              <a:ext uri="{FF2B5EF4-FFF2-40B4-BE49-F238E27FC236}">
                <a16:creationId xmlns:a16="http://schemas.microsoft.com/office/drawing/2014/main" id="{953FCBDA-D151-41DC-50E2-9C8A18FC3393}"/>
              </a:ext>
              <a:ext uri="{C183D7F6-B498-43B3-948B-1728B52AA6E4}">
                <adec:decorative xmlns:adec="http://schemas.microsoft.com/office/drawing/2017/decorative" val="1"/>
              </a:ext>
            </a:extLst>
          </p:cNvPr>
          <p:cNvSpPr txBox="1"/>
          <p:nvPr/>
        </p:nvSpPr>
        <p:spPr>
          <a:xfrm>
            <a:off x="5466496" y="424587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42" name="TextBox 41">
            <a:extLst>
              <a:ext uri="{FF2B5EF4-FFF2-40B4-BE49-F238E27FC236}">
                <a16:creationId xmlns:a16="http://schemas.microsoft.com/office/drawing/2014/main" id="{8FA2531C-5C1A-369E-63E4-0D10BF86815F}"/>
              </a:ext>
              <a:ext uri="{C183D7F6-B498-43B3-948B-1728B52AA6E4}">
                <adec:decorative xmlns:adec="http://schemas.microsoft.com/office/drawing/2017/decorative" val="1"/>
              </a:ext>
            </a:extLst>
          </p:cNvPr>
          <p:cNvSpPr txBox="1"/>
          <p:nvPr/>
        </p:nvSpPr>
        <p:spPr>
          <a:xfrm>
            <a:off x="5434303" y="465088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43" name="TextBox 42">
            <a:extLst>
              <a:ext uri="{FF2B5EF4-FFF2-40B4-BE49-F238E27FC236}">
                <a16:creationId xmlns:a16="http://schemas.microsoft.com/office/drawing/2014/main" id="{1397D57C-2441-EAEF-5DD1-6B37E32D00B0}"/>
              </a:ext>
              <a:ext uri="{C183D7F6-B498-43B3-948B-1728B52AA6E4}">
                <adec:decorative xmlns:adec="http://schemas.microsoft.com/office/drawing/2017/decorative" val="1"/>
              </a:ext>
            </a:extLst>
          </p:cNvPr>
          <p:cNvSpPr txBox="1"/>
          <p:nvPr/>
        </p:nvSpPr>
        <p:spPr>
          <a:xfrm>
            <a:off x="5575844" y="483598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6249071" y="2036876"/>
            <a:ext cx="303187" cy="18393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Lst>
          </p:cNvPr>
          <p:cNvSpPr txBox="1"/>
          <p:nvPr/>
        </p:nvSpPr>
        <p:spPr>
          <a:xfrm>
            <a:off x="6430550" y="2815246"/>
            <a:ext cx="707135" cy="307777"/>
          </a:xfrm>
          <a:prstGeom prst="rect">
            <a:avLst/>
          </a:prstGeom>
          <a:noFill/>
        </p:spPr>
        <p:txBody>
          <a:bodyPr wrap="square" rtlCol="0">
            <a:spAutoFit/>
          </a:bodyPr>
          <a:lstStyle/>
          <a:p>
            <a:pPr algn="ctr"/>
            <a:r>
              <a:rPr lang="en-GB" sz="1400" b="1">
                <a:solidFill>
                  <a:srgbClr val="5C5B5A"/>
                </a:solidFill>
                <a:latin typeface="Arial"/>
              </a:rPr>
              <a:t>62%</a:t>
            </a:r>
          </a:p>
        </p:txBody>
      </p:sp>
      <p:sp>
        <p:nvSpPr>
          <p:cNvPr id="50" name="TextBox 49">
            <a:extLst>
              <a:ext uri="{FF2B5EF4-FFF2-40B4-BE49-F238E27FC236}">
                <a16:creationId xmlns:a16="http://schemas.microsoft.com/office/drawing/2014/main" id="{F534834D-0587-B380-B356-3BD5FD7B9917}"/>
              </a:ext>
              <a:ext uri="{C183D7F6-B498-43B3-948B-1728B52AA6E4}">
                <adec:decorative xmlns:adec="http://schemas.microsoft.com/office/drawing/2017/decorative" val="1"/>
              </a:ext>
            </a:extLst>
          </p:cNvPr>
          <p:cNvSpPr txBox="1"/>
          <p:nvPr/>
        </p:nvSpPr>
        <p:spPr>
          <a:xfrm>
            <a:off x="7881259" y="245121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1" name="TextBox 50">
            <a:extLst>
              <a:ext uri="{FF2B5EF4-FFF2-40B4-BE49-F238E27FC236}">
                <a16:creationId xmlns:a16="http://schemas.microsoft.com/office/drawing/2014/main" id="{90174C3D-C0A2-4851-9E21-09073810FB16}"/>
              </a:ext>
              <a:ext uri="{C183D7F6-B498-43B3-948B-1728B52AA6E4}">
                <adec:decorative xmlns:adec="http://schemas.microsoft.com/office/drawing/2017/decorative" val="1"/>
              </a:ext>
            </a:extLst>
          </p:cNvPr>
          <p:cNvSpPr txBox="1"/>
          <p:nvPr/>
        </p:nvSpPr>
        <p:spPr>
          <a:xfrm>
            <a:off x="7881259" y="337031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(+/-0</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2" name="TextBox 51">
            <a:extLst>
              <a:ext uri="{FF2B5EF4-FFF2-40B4-BE49-F238E27FC236}">
                <a16:creationId xmlns:a16="http://schemas.microsoft.com/office/drawing/2014/main" id="{1EB79DCC-18F9-7496-0E5B-E6A3D83F6A93}"/>
              </a:ext>
              <a:ext uri="{C183D7F6-B498-43B3-948B-1728B52AA6E4}">
                <adec:decorative xmlns:adec="http://schemas.microsoft.com/office/drawing/2017/decorative" val="1"/>
              </a:ext>
            </a:extLst>
          </p:cNvPr>
          <p:cNvSpPr txBox="1"/>
          <p:nvPr/>
        </p:nvSpPr>
        <p:spPr>
          <a:xfrm>
            <a:off x="7881259" y="407080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3" name="TextBox 52">
            <a:extLst>
              <a:ext uri="{FF2B5EF4-FFF2-40B4-BE49-F238E27FC236}">
                <a16:creationId xmlns:a16="http://schemas.microsoft.com/office/drawing/2014/main" id="{B76A369C-2708-8D90-8081-4318C75784BB}"/>
              </a:ext>
              <a:ext uri="{C183D7F6-B498-43B3-948B-1728B52AA6E4}">
                <adec:decorative xmlns:adec="http://schemas.microsoft.com/office/drawing/2017/decorative" val="1"/>
              </a:ext>
            </a:extLst>
          </p:cNvPr>
          <p:cNvSpPr txBox="1"/>
          <p:nvPr/>
        </p:nvSpPr>
        <p:spPr>
          <a:xfrm>
            <a:off x="7909031" y="45096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54" name="TextBox 53">
            <a:extLst>
              <a:ext uri="{FF2B5EF4-FFF2-40B4-BE49-F238E27FC236}">
                <a16:creationId xmlns:a16="http://schemas.microsoft.com/office/drawing/2014/main" id="{7153911D-6625-CCE9-9041-8C407CC8468A}"/>
              </a:ext>
              <a:ext uri="{C183D7F6-B498-43B3-948B-1728B52AA6E4}">
                <adec:decorative xmlns:adec="http://schemas.microsoft.com/office/drawing/2017/decorative" val="1"/>
              </a:ext>
            </a:extLst>
          </p:cNvPr>
          <p:cNvSpPr txBox="1"/>
          <p:nvPr/>
        </p:nvSpPr>
        <p:spPr>
          <a:xfrm>
            <a:off x="7881259" y="49068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5" name="Right Brace 54">
            <a:extLst>
              <a:ext uri="{FF2B5EF4-FFF2-40B4-BE49-F238E27FC236}">
                <a16:creationId xmlns:a16="http://schemas.microsoft.com/office/drawing/2014/main" id="{0B1362D4-B517-5DAD-5A61-9C100D1D3BAC}"/>
              </a:ext>
              <a:ext uri="{C183D7F6-B498-43B3-948B-1728B52AA6E4}">
                <adec:decorative xmlns:adec="http://schemas.microsoft.com/office/drawing/2017/decorative" val="1"/>
              </a:ext>
            </a:extLst>
          </p:cNvPr>
          <p:cNvSpPr/>
          <p:nvPr/>
        </p:nvSpPr>
        <p:spPr>
          <a:xfrm>
            <a:off x="8671453" y="2036876"/>
            <a:ext cx="303187" cy="183938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TextBox 55">
            <a:extLst>
              <a:ext uri="{FF2B5EF4-FFF2-40B4-BE49-F238E27FC236}">
                <a16:creationId xmlns:a16="http://schemas.microsoft.com/office/drawing/2014/main" id="{750FFE5B-846A-9814-EE46-28C87AB0E094}"/>
              </a:ext>
            </a:extLst>
          </p:cNvPr>
          <p:cNvSpPr txBox="1"/>
          <p:nvPr/>
        </p:nvSpPr>
        <p:spPr>
          <a:xfrm>
            <a:off x="8823046" y="2802679"/>
            <a:ext cx="707135" cy="307777"/>
          </a:xfrm>
          <a:prstGeom prst="rect">
            <a:avLst/>
          </a:prstGeom>
          <a:noFill/>
        </p:spPr>
        <p:txBody>
          <a:bodyPr wrap="square" rtlCol="0">
            <a:spAutoFit/>
          </a:bodyPr>
          <a:lstStyle/>
          <a:p>
            <a:pPr algn="ctr"/>
            <a:r>
              <a:rPr lang="en-GB" sz="1400" b="1">
                <a:solidFill>
                  <a:srgbClr val="5C5B5A"/>
                </a:solidFill>
                <a:latin typeface="Arial"/>
              </a:rPr>
              <a:t>59%</a:t>
            </a:r>
          </a:p>
        </p:txBody>
      </p:sp>
      <p:sp>
        <p:nvSpPr>
          <p:cNvPr id="57" name="TextBox 56">
            <a:extLst>
              <a:ext uri="{FF2B5EF4-FFF2-40B4-BE49-F238E27FC236}">
                <a16:creationId xmlns:a16="http://schemas.microsoft.com/office/drawing/2014/main" id="{2D810939-1455-B6F4-66B0-8D8D337321B1}"/>
              </a:ext>
              <a:ext uri="{C183D7F6-B498-43B3-948B-1728B52AA6E4}">
                <adec:decorative xmlns:adec="http://schemas.microsoft.com/office/drawing/2017/decorative" val="1"/>
              </a:ext>
            </a:extLst>
          </p:cNvPr>
          <p:cNvSpPr txBox="1"/>
          <p:nvPr/>
        </p:nvSpPr>
        <p:spPr>
          <a:xfrm>
            <a:off x="10316300" y="223112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8" name="TextBox 57">
            <a:extLst>
              <a:ext uri="{FF2B5EF4-FFF2-40B4-BE49-F238E27FC236}">
                <a16:creationId xmlns:a16="http://schemas.microsoft.com/office/drawing/2014/main" id="{4E33A8E9-B66D-2F8C-4248-6485F5FCE6F8}"/>
              </a:ext>
              <a:ext uri="{C183D7F6-B498-43B3-948B-1728B52AA6E4}">
                <adec:decorative xmlns:adec="http://schemas.microsoft.com/office/drawing/2017/decorative" val="1"/>
              </a:ext>
            </a:extLst>
          </p:cNvPr>
          <p:cNvSpPr txBox="1"/>
          <p:nvPr/>
        </p:nvSpPr>
        <p:spPr>
          <a:xfrm>
            <a:off x="10316300" y="29635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9" name="TextBox 58">
            <a:extLst>
              <a:ext uri="{FF2B5EF4-FFF2-40B4-BE49-F238E27FC236}">
                <a16:creationId xmlns:a16="http://schemas.microsoft.com/office/drawing/2014/main" id="{167C2FD3-5F9F-CCEE-650C-CAA8F1195080}"/>
              </a:ext>
              <a:ext uri="{C183D7F6-B498-43B3-948B-1728B52AA6E4}">
                <adec:decorative xmlns:adec="http://schemas.microsoft.com/office/drawing/2017/decorative" val="1"/>
              </a:ext>
            </a:extLst>
          </p:cNvPr>
          <p:cNvSpPr txBox="1"/>
          <p:nvPr/>
        </p:nvSpPr>
        <p:spPr>
          <a:xfrm>
            <a:off x="10316300" y="378852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60" name="TextBox 59">
            <a:extLst>
              <a:ext uri="{FF2B5EF4-FFF2-40B4-BE49-F238E27FC236}">
                <a16:creationId xmlns:a16="http://schemas.microsoft.com/office/drawing/2014/main" id="{DBC7C934-83EE-16AA-F541-75E89DC6DD7B}"/>
              </a:ext>
              <a:ext uri="{C183D7F6-B498-43B3-948B-1728B52AA6E4}">
                <adec:decorative xmlns:adec="http://schemas.microsoft.com/office/drawing/2017/decorative" val="1"/>
              </a:ext>
            </a:extLst>
          </p:cNvPr>
          <p:cNvSpPr txBox="1"/>
          <p:nvPr/>
        </p:nvSpPr>
        <p:spPr>
          <a:xfrm>
            <a:off x="10316300" y="43504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(-4pp)</a:t>
            </a:r>
          </a:p>
        </p:txBody>
      </p:sp>
      <p:sp>
        <p:nvSpPr>
          <p:cNvPr id="61" name="TextBox 60">
            <a:extLst>
              <a:ext uri="{FF2B5EF4-FFF2-40B4-BE49-F238E27FC236}">
                <a16:creationId xmlns:a16="http://schemas.microsoft.com/office/drawing/2014/main" id="{122949F9-59EB-4114-A50B-F6EEDA579BD7}"/>
              </a:ext>
              <a:ext uri="{C183D7F6-B498-43B3-948B-1728B52AA6E4}">
                <adec:decorative xmlns:adec="http://schemas.microsoft.com/office/drawing/2017/decorative" val="1"/>
              </a:ext>
            </a:extLst>
          </p:cNvPr>
          <p:cNvSpPr txBox="1"/>
          <p:nvPr/>
        </p:nvSpPr>
        <p:spPr>
          <a:xfrm>
            <a:off x="10351566" y="476984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2" name="Right Brace 61">
            <a:extLst>
              <a:ext uri="{FF2B5EF4-FFF2-40B4-BE49-F238E27FC236}">
                <a16:creationId xmlns:a16="http://schemas.microsoft.com/office/drawing/2014/main" id="{74569F1F-A3D5-CDCA-7E90-9B6D5274360B}"/>
              </a:ext>
              <a:ext uri="{C183D7F6-B498-43B3-948B-1728B52AA6E4}">
                <adec:decorative xmlns:adec="http://schemas.microsoft.com/office/drawing/2017/decorative" val="1"/>
              </a:ext>
            </a:extLst>
          </p:cNvPr>
          <p:cNvSpPr/>
          <p:nvPr/>
        </p:nvSpPr>
        <p:spPr>
          <a:xfrm>
            <a:off x="11091833" y="2049443"/>
            <a:ext cx="303187" cy="13032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TextBox 62">
            <a:extLst>
              <a:ext uri="{FF2B5EF4-FFF2-40B4-BE49-F238E27FC236}">
                <a16:creationId xmlns:a16="http://schemas.microsoft.com/office/drawing/2014/main" id="{CC69D2D0-8289-57E5-957B-B14AFFE97213}"/>
              </a:ext>
            </a:extLst>
          </p:cNvPr>
          <p:cNvSpPr txBox="1"/>
          <p:nvPr/>
        </p:nvSpPr>
        <p:spPr>
          <a:xfrm>
            <a:off x="11314807" y="2530552"/>
            <a:ext cx="707135" cy="307777"/>
          </a:xfrm>
          <a:prstGeom prst="rect">
            <a:avLst/>
          </a:prstGeom>
          <a:noFill/>
        </p:spPr>
        <p:txBody>
          <a:bodyPr wrap="square" rtlCol="0">
            <a:spAutoFit/>
          </a:bodyPr>
          <a:lstStyle/>
          <a:p>
            <a:pPr algn="ctr"/>
            <a:r>
              <a:rPr lang="en-GB" sz="1400" b="1">
                <a:solidFill>
                  <a:srgbClr val="5C5B5A"/>
                </a:solidFill>
                <a:latin typeface="Arial"/>
              </a:rPr>
              <a:t>43%</a:t>
            </a:r>
          </a:p>
        </p:txBody>
      </p:sp>
      <p:sp>
        <p:nvSpPr>
          <p:cNvPr id="39" name="TextBox 38">
            <a:extLst>
              <a:ext uri="{FF2B5EF4-FFF2-40B4-BE49-F238E27FC236}">
                <a16:creationId xmlns:a16="http://schemas.microsoft.com/office/drawing/2014/main" id="{489864A8-A8EA-4F98-8CFE-CDEF36E9271A}"/>
              </a:ext>
              <a:ext uri="{C183D7F6-B498-43B3-948B-1728B52AA6E4}">
                <adec:decorative xmlns:adec="http://schemas.microsoft.com/office/drawing/2017/decorative" val="1"/>
              </a:ext>
            </a:extLst>
          </p:cNvPr>
          <p:cNvSpPr txBox="1"/>
          <p:nvPr/>
        </p:nvSpPr>
        <p:spPr>
          <a:xfrm>
            <a:off x="8277250" y="6030663"/>
            <a:ext cx="291185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May (S7)</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8, 1612 (All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Note - the main findings report will explore these figures in more detail (e.g. the opinions of schools / colleges amongst parents of school and college aged children)</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807168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858918"/>
          </a:xfrm>
        </p:spPr>
        <p:txBody>
          <a:bodyPr>
            <a:normAutofit/>
          </a:bodyPr>
          <a:lstStyle/>
          <a:p>
            <a:r>
              <a:rPr lang="en-GB" dirty="0"/>
              <a:t>Detailed findings:</a:t>
            </a:r>
            <a:br>
              <a:rPr lang="en-GB" dirty="0"/>
            </a:br>
            <a:r>
              <a:rPr lang="en-GB" dirty="0"/>
              <a:t>Your local area</a:t>
            </a:r>
          </a:p>
        </p:txBody>
      </p:sp>
    </p:spTree>
    <p:extLst>
      <p:ext uri="{BB962C8B-B14F-4D97-AF65-F5344CB8AC3E}">
        <p14:creationId xmlns:p14="http://schemas.microsoft.com/office/powerpoint/2010/main" val="33939946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(75%) of respondents say that they are </a:t>
            </a:r>
            <a:r>
              <a:rPr lang="en-GB" sz="1800" b="1">
                <a:solidFill>
                  <a:srgbClr val="388A8C"/>
                </a:solidFill>
                <a:cs typeface="Calibri" panose="020F0502020204030204" pitchFamily="34" charset="0"/>
              </a:rPr>
              <a:t>satisfied with their local area </a:t>
            </a:r>
            <a:r>
              <a:rPr lang="en-GB" sz="1800" b="1">
                <a:cs typeface="Calibri" panose="020F0502020204030204" pitchFamily="34" charset="0"/>
              </a:rPr>
              <a:t>as a place to live. This is in line with the England average (76%)</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5% are satisfied in July, compared to 76%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323266142"/>
              </p:ext>
            </p:extLst>
          </p:nvPr>
        </p:nvGraphicFramePr>
        <p:xfrm>
          <a:off x="170577" y="792480"/>
          <a:ext cx="6553496" cy="55283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5E52506-07B1-4BF2-8383-698F64AD23CB}"/>
              </a:ext>
            </a:extLst>
          </p:cNvPr>
          <p:cNvSpPr txBox="1"/>
          <p:nvPr/>
        </p:nvSpPr>
        <p:spPr>
          <a:xfrm>
            <a:off x="1520829" y="2825286"/>
            <a:ext cx="734984" cy="307777"/>
          </a:xfrm>
          <a:prstGeom prst="rect">
            <a:avLst/>
          </a:prstGeom>
          <a:noFill/>
        </p:spPr>
        <p:txBody>
          <a:bodyPr wrap="square" rtlCol="0">
            <a:spAutoFit/>
          </a:bodyPr>
          <a:lstStyle/>
          <a:p>
            <a:pPr algn="ctr"/>
            <a:r>
              <a:rPr lang="en-GB" sz="1400" b="1">
                <a:solidFill>
                  <a:srgbClr val="5C5B5A"/>
                </a:solidFill>
                <a:latin typeface="Arial"/>
              </a:rPr>
              <a:t>72%</a:t>
            </a:r>
          </a:p>
        </p:txBody>
      </p:sp>
      <p:sp>
        <p:nvSpPr>
          <p:cNvPr id="9" name="Right Brace 8">
            <a:extLst>
              <a:ext uri="{FF2B5EF4-FFF2-40B4-BE49-F238E27FC236}">
                <a16:creationId xmlns:a16="http://schemas.microsoft.com/office/drawing/2014/main" id="{019ACE42-71A8-2A63-C346-76C94E1C4E10}"/>
              </a:ext>
              <a:ext uri="{C183D7F6-B498-43B3-948B-1728B52AA6E4}">
                <adec:decorative xmlns:adec="http://schemas.microsoft.com/office/drawing/2017/decorative" val="1"/>
              </a:ext>
            </a:extLst>
          </p:cNvPr>
          <p:cNvSpPr/>
          <p:nvPr/>
        </p:nvSpPr>
        <p:spPr>
          <a:xfrm>
            <a:off x="3074622" y="1555840"/>
            <a:ext cx="165107" cy="284816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7C21FE5E-10F8-9E60-3E7C-0FC8931B2B8E}"/>
              </a:ext>
            </a:extLst>
          </p:cNvPr>
          <p:cNvSpPr txBox="1"/>
          <p:nvPr/>
        </p:nvSpPr>
        <p:spPr>
          <a:xfrm>
            <a:off x="3137359" y="2825285"/>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11" name="Right Brace 10">
            <a:extLst>
              <a:ext uri="{FF2B5EF4-FFF2-40B4-BE49-F238E27FC236}">
                <a16:creationId xmlns:a16="http://schemas.microsoft.com/office/drawing/2014/main" id="{D7840228-23C1-C3E9-A414-CAFA7922A9DC}"/>
              </a:ext>
              <a:ext uri="{C183D7F6-B498-43B3-948B-1728B52AA6E4}">
                <adec:decorative xmlns:adec="http://schemas.microsoft.com/office/drawing/2017/decorative" val="1"/>
              </a:ext>
            </a:extLst>
          </p:cNvPr>
          <p:cNvSpPr/>
          <p:nvPr/>
        </p:nvSpPr>
        <p:spPr>
          <a:xfrm>
            <a:off x="6314355" y="1555841"/>
            <a:ext cx="202387" cy="294373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A354EFED-8402-5527-0693-3CE166AF441E}"/>
              </a:ext>
            </a:extLst>
          </p:cNvPr>
          <p:cNvSpPr txBox="1"/>
          <p:nvPr/>
        </p:nvSpPr>
        <p:spPr>
          <a:xfrm>
            <a:off x="4800801" y="2826033"/>
            <a:ext cx="734984" cy="307777"/>
          </a:xfrm>
          <a:prstGeom prst="rect">
            <a:avLst/>
          </a:prstGeom>
          <a:noFill/>
        </p:spPr>
        <p:txBody>
          <a:bodyPr wrap="square" rtlCol="0">
            <a:spAutoFit/>
          </a:bodyPr>
          <a:lstStyle/>
          <a:p>
            <a:pPr algn="ctr"/>
            <a:r>
              <a:rPr lang="en-GB" sz="1400" b="1">
                <a:solidFill>
                  <a:srgbClr val="5C5B5A"/>
                </a:solidFill>
                <a:latin typeface="Arial"/>
              </a:rPr>
              <a:t>75%</a:t>
            </a:r>
          </a:p>
        </p:txBody>
      </p:sp>
      <p:sp>
        <p:nvSpPr>
          <p:cNvPr id="15" name="Right Brace 14">
            <a:extLst>
              <a:ext uri="{FF2B5EF4-FFF2-40B4-BE49-F238E27FC236}">
                <a16:creationId xmlns:a16="http://schemas.microsoft.com/office/drawing/2014/main" id="{A5B6F52D-E8BD-74AB-5899-B319ACAFC3D9}"/>
              </a:ext>
              <a:ext uri="{C183D7F6-B498-43B3-948B-1728B52AA6E4}">
                <adec:decorative xmlns:adec="http://schemas.microsoft.com/office/drawing/2017/decorative" val="1"/>
              </a:ext>
            </a:extLst>
          </p:cNvPr>
          <p:cNvSpPr/>
          <p:nvPr/>
        </p:nvSpPr>
        <p:spPr>
          <a:xfrm>
            <a:off x="4694321" y="1555840"/>
            <a:ext cx="202387" cy="284816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99CEC939-07C9-E70F-3725-AE0569C00187}"/>
              </a:ext>
            </a:extLst>
          </p:cNvPr>
          <p:cNvSpPr txBox="1"/>
          <p:nvPr/>
        </p:nvSpPr>
        <p:spPr>
          <a:xfrm>
            <a:off x="6414619" y="2859104"/>
            <a:ext cx="734984"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7" name="Text Placeholder 30">
            <a:extLst>
              <a:ext uri="{FF2B5EF4-FFF2-40B4-BE49-F238E27FC236}">
                <a16:creationId xmlns:a16="http://schemas.microsoft.com/office/drawing/2014/main" id="{F39B52BE-D2DA-C851-26C2-98332A78D4A0}"/>
              </a:ext>
            </a:extLst>
          </p:cNvPr>
          <p:cNvSpPr txBox="1">
            <a:spLocks/>
          </p:cNvSpPr>
          <p:nvPr/>
        </p:nvSpPr>
        <p:spPr>
          <a:xfrm>
            <a:off x="7034172" y="934073"/>
            <a:ext cx="5054977"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S6-8 GM average (</a:t>
            </a:r>
            <a:r>
              <a:rPr lang="en-GB" sz="1200" b="1">
                <a:solidFill>
                  <a:srgbClr val="5C5B5A"/>
                </a:solidFill>
                <a:latin typeface="Arial" panose="020B0604020202020204" pitchFamily="34" charset="0"/>
                <a:cs typeface="Arial" panose="020B0604020202020204" pitchFamily="34" charset="0"/>
              </a:rPr>
              <a:t>13</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029795" y="1405311"/>
            <a:ext cx="5073339" cy="4688908"/>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have a disability (</a:t>
            </a:r>
            <a:r>
              <a:rPr lang="en-GB" sz="1200">
                <a:solidFill>
                  <a:srgbClr val="5C5B5A"/>
                </a:solidFill>
                <a:latin typeface="Arial" panose="020B0604020202020204" pitchFamily="34" charset="0"/>
                <a:cs typeface="Arial" panose="020B0604020202020204" pitchFamily="34" charset="0"/>
              </a:rPr>
              <a:t>20</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including those with mental ill health (26%) or another type of disability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4</a:t>
            </a:r>
            <a:r>
              <a:rPr lang="en-GB" sz="1200">
                <a:solidFill>
                  <a:srgbClr val="5C5B5A"/>
                </a:solidFill>
                <a:latin typeface="Arial" panose="020B0604020202020204" pitchFamily="34" charset="0"/>
                <a:cs typeface="Arial" panose="020B0604020202020204" pitchFamily="34" charset="0"/>
              </a:rPr>
              <a:t>5</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-64 (</a:t>
            </a:r>
            <a:r>
              <a:rPr lang="en-GB" sz="1200">
                <a:solidFill>
                  <a:srgbClr val="5C5B5A"/>
                </a:solidFill>
                <a:latin typeface="Arial" panose="020B0604020202020204" pitchFamily="34" charset="0"/>
                <a:cs typeface="Arial" panose="020B0604020202020204" pitchFamily="34" charset="0"/>
              </a:rPr>
              <a:t>16</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disagree that people from different backgrounds get on well together in their local area (38%)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disagree that people look out for each other in their local area (33%)</a:t>
            </a:r>
          </a:p>
          <a:p>
            <a:pPr marL="171450" indent="-171450">
              <a:spcAft>
                <a:spcPts val="400"/>
              </a:spcAft>
              <a:buFont typeface="Arial" panose="020B0604020202020204" pitchFamily="34" charset="0"/>
              <a:buChar char="•"/>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able to look after their own health (</a:t>
            </a:r>
            <a:r>
              <a:rPr lang="en-GB" sz="1200">
                <a:solidFill>
                  <a:srgbClr val="5C5B5A"/>
                </a:solidFill>
                <a:latin typeface="Arial" panose="020B0604020202020204" pitchFamily="34" charset="0"/>
                <a:cs typeface="Arial" panose="020B0604020202020204" pitchFamily="34" charset="0"/>
              </a:rPr>
              <a:t>29</a:t>
            </a: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low life satisfaction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do not think that their life is worthwhile (26%)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rent their home through a Housing Association / Trust (24%)</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do not think that they will be able to save any money in the next 12 months (19%)</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live in a single </a:t>
            </a:r>
            <a:r>
              <a:rPr lang="en-GB" sz="1200">
                <a:solidFill>
                  <a:srgbClr val="5C5B5A"/>
                </a:solidFill>
                <a:latin typeface="Arial" panose="020B0604020202020204" pitchFamily="34" charset="0"/>
                <a:cs typeface="Arial" panose="020B0604020202020204" pitchFamily="34" charset="0"/>
              </a:rPr>
              <a:t>person household (17%)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lived in their local area for 21+ years (16%)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whose cost of living has increased in the last month (15%)</a:t>
            </a:r>
          </a:p>
        </p:txBody>
      </p:sp>
      <p:sp>
        <p:nvSpPr>
          <p:cNvPr id="2" name="TextBox 1">
            <a:extLst>
              <a:ext uri="{FF2B5EF4-FFF2-40B4-BE49-F238E27FC236}">
                <a16:creationId xmlns:a16="http://schemas.microsoft.com/office/drawing/2014/main" id="{53043B15-D6CD-0068-AEE5-40A98FE41007}"/>
              </a:ext>
            </a:extLst>
          </p:cNvPr>
          <p:cNvSpPr txBox="1"/>
          <p:nvPr/>
        </p:nvSpPr>
        <p:spPr>
          <a:xfrm>
            <a:off x="8723861" y="6093875"/>
            <a:ext cx="3367889" cy="261610"/>
          </a:xfrm>
          <a:prstGeom prst="rect">
            <a:avLst/>
          </a:prstGeom>
          <a:noFill/>
        </p:spPr>
        <p:txBody>
          <a:bodyPr wrap="square" rtlCol="0">
            <a:spAutoFit/>
          </a:bodyPr>
          <a:lstStyle/>
          <a:p>
            <a:r>
              <a:rPr lang="en-GB" sz="1100">
                <a:solidFill>
                  <a:srgbClr val="5C5B5A"/>
                </a:solidFill>
                <a:latin typeface="Arial" panose="020B0604020202020204" pitchFamily="34" charset="0"/>
                <a:cs typeface="Arial" panose="020B0604020202020204" pitchFamily="34" charset="0"/>
              </a:rPr>
              <a:t>*merged comparisons from S6-8</a:t>
            </a:r>
          </a:p>
        </p:txBody>
      </p:sp>
      <p:sp>
        <p:nvSpPr>
          <p:cNvPr id="4" name="Right Brace 3">
            <a:extLst>
              <a:ext uri="{FF2B5EF4-FFF2-40B4-BE49-F238E27FC236}">
                <a16:creationId xmlns:a16="http://schemas.microsoft.com/office/drawing/2014/main" id="{99ADC4CE-56BB-B552-FABC-29677710742E}"/>
              </a:ext>
              <a:ext uri="{C183D7F6-B498-43B3-948B-1728B52AA6E4}">
                <adec:decorative xmlns:adec="http://schemas.microsoft.com/office/drawing/2017/decorative" val="1"/>
              </a:ext>
            </a:extLst>
          </p:cNvPr>
          <p:cNvSpPr/>
          <p:nvPr/>
        </p:nvSpPr>
        <p:spPr>
          <a:xfrm>
            <a:off x="1458092" y="1555840"/>
            <a:ext cx="165107" cy="284816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cs typeface="Arial"/>
              </a:rPr>
              <a:t>LA2. Overall, how satisfied or dissatisfied are you with your local area as a place to </a:t>
            </a:r>
            <a:r>
              <a:rPr lang="en-GB" sz="1000">
                <a:solidFill>
                  <a:srgbClr val="5C5B5A"/>
                </a:solidFill>
                <a:latin typeface="Arial"/>
                <a:cs typeface="Arial"/>
              </a:rPr>
              <a:t>live? *Relates to respondents who said they are fairly dissatisfied with their local area, and the further respondents who said they are very dissatisfied. U</a:t>
            </a:r>
            <a:r>
              <a:rPr kumimoji="0" lang="en-GB" sz="1000" b="0" i="0" u="none" strike="noStrike" kern="1200" cap="none" spc="0" normalizeH="0" baseline="0" noProof="0">
                <a:ln>
                  <a:noFill/>
                </a:ln>
                <a:solidFill>
                  <a:srgbClr val="5C5B5A"/>
                </a:solidFill>
                <a:effectLst/>
                <a:uLnTx/>
                <a:uFillTx/>
                <a:latin typeface="Arial"/>
                <a:cs typeface="Arial"/>
              </a:rPr>
              <a:t>nweighted base: Greater Manchester Residents Survey 6: 1767, Survey 7: 1488, Survey 8: 1612</a:t>
            </a:r>
            <a:endParaRPr lang="en-GB" sz="1000" b="0" i="0" u="none" strike="noStrike" kern="1200" cap="none" spc="0" normalizeH="0" baseline="0" noProof="0">
              <a:ln>
                <a:noFill/>
              </a:ln>
              <a:solidFill>
                <a:srgbClr val="5C5B5A"/>
              </a:solidFill>
              <a:effectLst/>
              <a:uLnTx/>
              <a:uFillTx/>
              <a:latin typeface="Arial"/>
              <a:cs typeface="Arial"/>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67343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(75%) of respondents would </a:t>
            </a:r>
            <a:r>
              <a:rPr lang="en-GB" sz="1800" b="1">
                <a:solidFill>
                  <a:srgbClr val="009690"/>
                </a:solidFill>
                <a:cs typeface="Calibri" panose="020F0502020204030204" pitchFamily="34" charset="0"/>
              </a:rPr>
              <a:t>recommend their local area </a:t>
            </a:r>
            <a:r>
              <a:rPr lang="en-GB" sz="1800" b="1">
                <a:cs typeface="Calibri" panose="020F0502020204030204" pitchFamily="34" charset="0"/>
              </a:rPr>
              <a:t>as a good place to live. Around half (52%) agree there are </a:t>
            </a:r>
            <a:r>
              <a:rPr lang="en-GB" sz="1800" b="1">
                <a:solidFill>
                  <a:srgbClr val="009690"/>
                </a:solidFill>
                <a:cs typeface="Calibri" panose="020F0502020204030204" pitchFamily="34" charset="0"/>
              </a:rPr>
              <a:t>opportunities to take part in cultural events and activities </a:t>
            </a:r>
            <a:r>
              <a:rPr lang="en-GB" sz="1800" b="1">
                <a:cs typeface="Calibri" panose="020F0502020204030204" pitchFamily="34" charset="0"/>
              </a:rPr>
              <a:t>in their local area</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165713" y="1100334"/>
            <a:ext cx="453694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 that…?</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28" name="Chart 27" descr="Stacked bar chart showing the proportion of Greater Manchester residents who would recommend their local area as a place to live. 75% would recommend their local area as a place to live. ">
            <a:extLst>
              <a:ext uri="{FF2B5EF4-FFF2-40B4-BE49-F238E27FC236}">
                <a16:creationId xmlns:a16="http://schemas.microsoft.com/office/drawing/2014/main" id="{D6163EF2-4ACD-F938-6672-21396D1A7531}"/>
              </a:ext>
            </a:extLst>
          </p:cNvPr>
          <p:cNvGraphicFramePr/>
          <p:nvPr>
            <p:extLst>
              <p:ext uri="{D42A27DB-BD31-4B8C-83A1-F6EECF244321}">
                <p14:modId xmlns:p14="http://schemas.microsoft.com/office/powerpoint/2010/main" val="3088405912"/>
              </p:ext>
            </p:extLst>
          </p:nvPr>
        </p:nvGraphicFramePr>
        <p:xfrm>
          <a:off x="139313" y="1225684"/>
          <a:ext cx="7344010" cy="5273038"/>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8323F292-C9D1-B105-ADE1-37D8E1936D33}"/>
              </a:ext>
              <a:ext uri="{C183D7F6-B498-43B3-948B-1728B52AA6E4}">
                <adec:decorative xmlns:adec="http://schemas.microsoft.com/office/drawing/2017/decorative" val="1"/>
              </a:ext>
            </a:extLst>
          </p:cNvPr>
          <p:cNvSpPr txBox="1"/>
          <p:nvPr/>
        </p:nvSpPr>
        <p:spPr>
          <a:xfrm>
            <a:off x="3212645" y="233190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63659543-24D7-BA26-3C64-E4964C266966}"/>
              </a:ext>
              <a:ext uri="{C183D7F6-B498-43B3-948B-1728B52AA6E4}">
                <adec:decorative xmlns:adec="http://schemas.microsoft.com/office/drawing/2017/decorative" val="1"/>
              </a:ext>
            </a:extLst>
          </p:cNvPr>
          <p:cNvSpPr txBox="1"/>
          <p:nvPr/>
        </p:nvSpPr>
        <p:spPr>
          <a:xfrm>
            <a:off x="3243972" y="36956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BAC5AADC-79BB-12BD-CAA9-55E4B102F28A}"/>
              </a:ext>
              <a:ext uri="{C183D7F6-B498-43B3-948B-1728B52AA6E4}">
                <adec:decorative xmlns:adec="http://schemas.microsoft.com/office/drawing/2017/decorative" val="1"/>
              </a:ext>
            </a:extLst>
          </p:cNvPr>
          <p:cNvSpPr txBox="1"/>
          <p:nvPr/>
        </p:nvSpPr>
        <p:spPr>
          <a:xfrm>
            <a:off x="3183860" y="472144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DD0D7941-34D0-43C5-4051-5FD62B66E367}"/>
              </a:ext>
              <a:ext uri="{C183D7F6-B498-43B3-948B-1728B52AA6E4}">
                <adec:decorative xmlns:adec="http://schemas.microsoft.com/office/drawing/2017/decorative" val="1"/>
              </a:ext>
            </a:extLst>
          </p:cNvPr>
          <p:cNvSpPr txBox="1"/>
          <p:nvPr/>
        </p:nvSpPr>
        <p:spPr>
          <a:xfrm>
            <a:off x="3649302" y="492851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5" name="TextBox 34">
            <a:extLst>
              <a:ext uri="{FF2B5EF4-FFF2-40B4-BE49-F238E27FC236}">
                <a16:creationId xmlns:a16="http://schemas.microsoft.com/office/drawing/2014/main" id="{6A6BB953-7B7E-D5A5-3A33-52FE63A8D2C6}"/>
              </a:ext>
              <a:ext uri="{C183D7F6-B498-43B3-948B-1728B52AA6E4}">
                <adec:decorative xmlns:adec="http://schemas.microsoft.com/office/drawing/2017/decorative" val="1"/>
              </a:ext>
            </a:extLst>
          </p:cNvPr>
          <p:cNvSpPr txBox="1"/>
          <p:nvPr/>
        </p:nvSpPr>
        <p:spPr>
          <a:xfrm>
            <a:off x="3589189" y="50693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9" name="Right Brace 28">
            <a:extLst>
              <a:ext uri="{FF2B5EF4-FFF2-40B4-BE49-F238E27FC236}">
                <a16:creationId xmlns:a16="http://schemas.microsoft.com/office/drawing/2014/main" id="{17EA63CF-2A35-F4FE-96FE-E4026DF4E990}"/>
              </a:ext>
              <a:ext uri="{C183D7F6-B498-43B3-948B-1728B52AA6E4}">
                <adec:decorative xmlns:adec="http://schemas.microsoft.com/office/drawing/2017/decorative" val="1"/>
              </a:ext>
            </a:extLst>
          </p:cNvPr>
          <p:cNvSpPr/>
          <p:nvPr/>
        </p:nvSpPr>
        <p:spPr>
          <a:xfrm>
            <a:off x="4271326" y="1846359"/>
            <a:ext cx="300674" cy="260856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a:extLst>
              <a:ext uri="{FF2B5EF4-FFF2-40B4-BE49-F238E27FC236}">
                <a16:creationId xmlns:a16="http://schemas.microsoft.com/office/drawing/2014/main" id="{6A247136-84C3-6692-C83C-AAD5C5492C6C}"/>
              </a:ext>
            </a:extLst>
          </p:cNvPr>
          <p:cNvSpPr txBox="1"/>
          <p:nvPr/>
        </p:nvSpPr>
        <p:spPr>
          <a:xfrm>
            <a:off x="4508989" y="2964680"/>
            <a:ext cx="734984" cy="307777"/>
          </a:xfrm>
          <a:prstGeom prst="rect">
            <a:avLst/>
          </a:prstGeom>
          <a:noFill/>
        </p:spPr>
        <p:txBody>
          <a:bodyPr wrap="square" rtlCol="0">
            <a:spAutoFit/>
          </a:bodyPr>
          <a:lstStyle/>
          <a:p>
            <a:pPr algn="ctr"/>
            <a:r>
              <a:rPr lang="en-GB" sz="1400" b="1">
                <a:solidFill>
                  <a:srgbClr val="5C5B5A"/>
                </a:solidFill>
                <a:latin typeface="Arial"/>
              </a:rPr>
              <a:t>75%</a:t>
            </a:r>
          </a:p>
        </p:txBody>
      </p:sp>
      <p:cxnSp>
        <p:nvCxnSpPr>
          <p:cNvPr id="13" name="Straight Connector 12">
            <a:extLst>
              <a:ext uri="{FF2B5EF4-FFF2-40B4-BE49-F238E27FC236}">
                <a16:creationId xmlns:a16="http://schemas.microsoft.com/office/drawing/2014/main" id="{D91906CA-D46B-5256-CF8E-9A322DED9FE6}"/>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DB1E1A3-1A78-9535-8B1F-08256D06777A}"/>
              </a:ext>
            </a:extLst>
          </p:cNvPr>
          <p:cNvSpPr txBox="1"/>
          <p:nvPr/>
        </p:nvSpPr>
        <p:spPr>
          <a:xfrm>
            <a:off x="6595766" y="1100334"/>
            <a:ext cx="5403404"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a:t>
            </a:r>
          </a:p>
        </p:txBody>
      </p:sp>
      <p:graphicFrame>
        <p:nvGraphicFramePr>
          <p:cNvPr id="12" name="Chart 11" descr="Stacked bar chart showing agreement that there are opportunities to take part in cultural events and activities. 52% agree. ">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3613280952"/>
              </p:ext>
            </p:extLst>
          </p:nvPr>
        </p:nvGraphicFramePr>
        <p:xfrm>
          <a:off x="6916118" y="1059097"/>
          <a:ext cx="3843683" cy="527303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96584" y="199252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955431"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943100" y="401575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8926189" y="447904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955431" y="496286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Arrow: Down 10">
            <a:extLst>
              <a:ext uri="{FF2B5EF4-FFF2-40B4-BE49-F238E27FC236}">
                <a16:creationId xmlns:a16="http://schemas.microsoft.com/office/drawing/2014/main" id="{E9FE0964-C532-29DB-0D1D-DD6B73DF01E7}"/>
              </a:ext>
              <a:ext uri="{C183D7F6-B498-43B3-948B-1728B52AA6E4}">
                <adec:decorative xmlns:adec="http://schemas.microsoft.com/office/drawing/2017/decorative" val="1"/>
              </a:ext>
            </a:extLst>
          </p:cNvPr>
          <p:cNvSpPr/>
          <p:nvPr/>
        </p:nvSpPr>
        <p:spPr>
          <a:xfrm rot="10800000">
            <a:off x="9595652" y="442888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ight Brace 17">
            <a:extLst>
              <a:ext uri="{FF2B5EF4-FFF2-40B4-BE49-F238E27FC236}">
                <a16:creationId xmlns:a16="http://schemas.microsoft.com/office/drawing/2014/main" id="{04429413-EA77-B3BC-0349-C9006BFDB5D9}"/>
              </a:ext>
              <a:ext uri="{C183D7F6-B498-43B3-948B-1728B52AA6E4}">
                <adec:decorative xmlns:adec="http://schemas.microsoft.com/office/drawing/2017/decorative" val="1"/>
              </a:ext>
            </a:extLst>
          </p:cNvPr>
          <p:cNvSpPr/>
          <p:nvPr/>
        </p:nvSpPr>
        <p:spPr>
          <a:xfrm>
            <a:off x="10011744" y="1763486"/>
            <a:ext cx="284190" cy="1915777"/>
          </a:xfrm>
          <a:prstGeom prst="rightBrace">
            <a:avLst>
              <a:gd name="adj1" fmla="val 7531"/>
              <a:gd name="adj2" fmla="val 50487"/>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54BB1B23-8BF9-DC63-A514-DB8B8936BFC7}"/>
              </a:ext>
            </a:extLst>
          </p:cNvPr>
          <p:cNvSpPr txBox="1"/>
          <p:nvPr/>
        </p:nvSpPr>
        <p:spPr>
          <a:xfrm>
            <a:off x="10191727" y="2574857"/>
            <a:ext cx="734984" cy="307777"/>
          </a:xfrm>
          <a:prstGeom prst="rect">
            <a:avLst/>
          </a:prstGeom>
          <a:noFill/>
        </p:spPr>
        <p:txBody>
          <a:bodyPr wrap="square" rtlCol="0">
            <a:spAutoFit/>
          </a:bodyPr>
          <a:lstStyle/>
          <a:p>
            <a:pPr algn="ctr"/>
            <a:r>
              <a:rPr lang="en-GB" sz="1400" b="1">
                <a:solidFill>
                  <a:srgbClr val="5C5B5A"/>
                </a:solidFill>
                <a:latin typeface="Arial"/>
              </a:rPr>
              <a:t>52%</a:t>
            </a:r>
          </a:p>
        </p:txBody>
      </p:sp>
      <p:grpSp>
        <p:nvGrpSpPr>
          <p:cNvPr id="7" name="Group 6">
            <a:extLst>
              <a:ext uri="{FF2B5EF4-FFF2-40B4-BE49-F238E27FC236}">
                <a16:creationId xmlns:a16="http://schemas.microsoft.com/office/drawing/2014/main" id="{85BDB0B2-3E21-BA08-454C-55EB57055471}"/>
              </a:ext>
              <a:ext uri="{C183D7F6-B498-43B3-948B-1728B52AA6E4}">
                <adec:decorative xmlns:adec="http://schemas.microsoft.com/office/drawing/2017/decorative" val="1"/>
              </a:ext>
            </a:extLst>
          </p:cNvPr>
          <p:cNvGrpSpPr/>
          <p:nvPr/>
        </p:nvGrpSpPr>
        <p:grpSpPr>
          <a:xfrm>
            <a:off x="9288100" y="5924948"/>
            <a:ext cx="2768039" cy="269304"/>
            <a:chOff x="229117" y="5927615"/>
            <a:chExt cx="2768039"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B62C9362-3F62-83EB-C38D-FB1426379E4D}"/>
                </a:ext>
              </a:extLst>
            </p:cNvPr>
            <p:cNvGrpSpPr/>
            <p:nvPr/>
          </p:nvGrpSpPr>
          <p:grpSpPr>
            <a:xfrm>
              <a:off x="229117" y="5927615"/>
              <a:ext cx="2768039" cy="269304"/>
              <a:chOff x="520117" y="5772736"/>
              <a:chExt cx="2768039" cy="269304"/>
            </a:xfrm>
          </p:grpSpPr>
          <p:sp>
            <p:nvSpPr>
              <p:cNvPr id="22" name="Arrow: Down 21">
                <a:extLst>
                  <a:ext uri="{FF2B5EF4-FFF2-40B4-BE49-F238E27FC236}">
                    <a16:creationId xmlns:a16="http://schemas.microsoft.com/office/drawing/2014/main" id="{0B607276-98A2-A226-12EA-35F92D4782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2685AEEC-AF16-0740-679B-CCCF46AADBF6}"/>
                  </a:ext>
                </a:extLst>
              </p:cNvPr>
              <p:cNvSpPr txBox="1"/>
              <p:nvPr/>
            </p:nvSpPr>
            <p:spPr>
              <a:xfrm>
                <a:off x="884934" y="5772736"/>
                <a:ext cx="240322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W7</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9" name="Arrow: Down 8">
              <a:extLst>
                <a:ext uri="{FF2B5EF4-FFF2-40B4-BE49-F238E27FC236}">
                  <a16:creationId xmlns:a16="http://schemas.microsoft.com/office/drawing/2014/main" id="{006CEE70-6FB8-BC43-2C7A-477643CADA9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 LA5To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8: 1612</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555620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a:cs typeface="Calibri" panose="020F0502020204030204" pitchFamily="34" charset="0"/>
              </a:rPr>
              <a:t>Three quarters (77%) of respondents say that their local area is a place where </a:t>
            </a:r>
            <a:r>
              <a:rPr lang="en-GB" sz="1800" b="1">
                <a:solidFill>
                  <a:srgbClr val="388A8C"/>
                </a:solidFill>
                <a:cs typeface="Calibri" panose="020F0502020204030204" pitchFamily="34" charset="0"/>
              </a:rPr>
              <a:t>people from different backgrounds get on well together</a:t>
            </a:r>
            <a:r>
              <a:rPr lang="en-GB" sz="1800" b="1">
                <a:cs typeface="Calibri" panose="020F0502020204030204" pitchFamily="34" charset="0"/>
              </a:rPr>
              <a:t>. Around 7 in 10 respondents say that if they needed help, there are people who would be there (80%) and they have people to socialise with (76%)</a:t>
            </a:r>
          </a:p>
        </p:txBody>
      </p:sp>
      <p:sp>
        <p:nvSpPr>
          <p:cNvPr id="27" name="TextBox 26">
            <a:extLst>
              <a:ext uri="{FF2B5EF4-FFF2-40B4-BE49-F238E27FC236}">
                <a16:creationId xmlns:a16="http://schemas.microsoft.com/office/drawing/2014/main" id="{8F4A9E68-6AB0-4D51-AE80-1E43340FC2A7}"/>
              </a:ext>
            </a:extLst>
          </p:cNvPr>
          <p:cNvSpPr txBox="1"/>
          <p:nvPr/>
        </p:nvSpPr>
        <p:spPr>
          <a:xfrm>
            <a:off x="847196" y="1144702"/>
            <a:ext cx="478947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My l</a:t>
            </a:r>
            <a:r>
              <a:rPr kumimoji="0" lang="en-GB" sz="1500" b="1" i="0" strike="noStrike" kern="1200" cap="none" spc="0" normalizeH="0" baseline="0" noProof="0" err="1">
                <a:ln>
                  <a:noFill/>
                </a:ln>
                <a:solidFill>
                  <a:srgbClr val="5C5B5A"/>
                </a:solidFill>
                <a:effectLst/>
                <a:uLnTx/>
                <a:uFillTx/>
                <a:latin typeface="Arial"/>
                <a:ea typeface="+mn-ea"/>
                <a:cs typeface="+mn-cs"/>
              </a:rPr>
              <a:t>ocal</a:t>
            </a:r>
            <a:r>
              <a:rPr kumimoji="0" lang="en-GB" sz="1500" b="1" i="0" strike="noStrike" kern="1200" cap="none" spc="0" normalizeH="0" baseline="0" noProof="0">
                <a:ln>
                  <a:noFill/>
                </a:ln>
                <a:solidFill>
                  <a:srgbClr val="5C5B5A"/>
                </a:solidFill>
                <a:effectLst/>
                <a:uLnTx/>
                <a:uFillTx/>
                <a:latin typeface="Arial"/>
                <a:ea typeface="+mn-ea"/>
                <a:cs typeface="+mn-cs"/>
              </a:rPr>
              <a:t> area is a place where people from different backgrounds get on well together </a:t>
            </a:r>
          </a:p>
        </p:txBody>
      </p:sp>
      <p:graphicFrame>
        <p:nvGraphicFramePr>
          <p:cNvPr id="31" name="think-cell data - do not delete" hidden="1">
            <a:extLst>
              <a:ext uri="{FF2B5EF4-FFF2-40B4-BE49-F238E27FC236}">
                <a16:creationId xmlns:a16="http://schemas.microsoft.com/office/drawing/2014/main" id="{1FEABDC2-EC77-95F0-C92F-52547EBA17B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341522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1" name="think-cell data - do not delete" hidden="1">
                        <a:extLst>
                          <a:ext uri="{FF2B5EF4-FFF2-40B4-BE49-F238E27FC236}">
                            <a16:creationId xmlns:a16="http://schemas.microsoft.com/office/drawing/2014/main" id="{1FEABDC2-EC77-95F0-C92F-52547EBA17BE}"/>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2" name="Chart 1" descr="Pie chart showing 77% agree that their local area is a place where people from different backgrounds get on well together, an decrease from 79% in May.  ">
            <a:extLst>
              <a:ext uri="{FF2B5EF4-FFF2-40B4-BE49-F238E27FC236}">
                <a16:creationId xmlns:a16="http://schemas.microsoft.com/office/drawing/2014/main" id="{E8F17911-9239-5613-7278-8FDDAED70ECC}"/>
              </a:ext>
            </a:extLst>
          </p:cNvPr>
          <p:cNvGraphicFramePr/>
          <p:nvPr>
            <p:extLst>
              <p:ext uri="{D42A27DB-BD31-4B8C-83A1-F6EECF244321}">
                <p14:modId xmlns:p14="http://schemas.microsoft.com/office/powerpoint/2010/main" val="2173038612"/>
              </p:ext>
            </p:extLst>
          </p:nvPr>
        </p:nvGraphicFramePr>
        <p:xfrm>
          <a:off x="240780" y="1273530"/>
          <a:ext cx="6002307" cy="4434982"/>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B31E4CBD-3AF4-4322-0AB1-85762EB8CFD4}"/>
              </a:ext>
              <a:ext uri="{C183D7F6-B498-43B3-948B-1728B52AA6E4}">
                <adec:decorative xmlns:adec="http://schemas.microsoft.com/office/drawing/2017/decorative" val="1"/>
              </a:ext>
            </a:extLst>
          </p:cNvPr>
          <p:cNvSpPr txBox="1"/>
          <p:nvPr/>
        </p:nvSpPr>
        <p:spPr>
          <a:xfrm>
            <a:off x="2738825" y="226728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2143790" y="260060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9B3CE11C-F755-D42A-840B-A38DC89625D3}"/>
              </a:ext>
              <a:ext uri="{C183D7F6-B498-43B3-948B-1728B52AA6E4}">
                <adec:decorative xmlns:adec="http://schemas.microsoft.com/office/drawing/2017/decorative" val="1"/>
              </a:ext>
            </a:extLst>
          </p:cNvPr>
          <p:cNvSpPr txBox="1"/>
          <p:nvPr/>
        </p:nvSpPr>
        <p:spPr>
          <a:xfrm>
            <a:off x="3707791" y="250214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933E3C96-4B6A-D464-66FA-B268A9BD4A5C}"/>
              </a:ext>
              <a:ext uri="{C183D7F6-B498-43B3-948B-1728B52AA6E4}">
                <adec:decorative xmlns:adec="http://schemas.microsoft.com/office/drawing/2017/decorative" val="1"/>
              </a:ext>
            </a:extLst>
          </p:cNvPr>
          <p:cNvSpPr txBox="1"/>
          <p:nvPr/>
        </p:nvSpPr>
        <p:spPr>
          <a:xfrm>
            <a:off x="2887053" y="2843419"/>
            <a:ext cx="820738" cy="76944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5C5B5A"/>
                </a:solidFill>
                <a:effectLst/>
                <a:uLnTx/>
                <a:uFillTx/>
                <a:latin typeface="Arial"/>
                <a:ea typeface="+mn-ea"/>
                <a:cs typeface="+mn-cs"/>
              </a:rPr>
              <a:t>77%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a:solidFill>
                  <a:srgbClr val="5C5B5A"/>
                </a:solidFill>
                <a:latin typeface="Arial"/>
              </a:rPr>
              <a:t>agree</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42F89A80-03FE-27CE-0C3F-F185F0AE39E8}"/>
              </a:ext>
              <a:ext uri="{C183D7F6-B498-43B3-948B-1728B52AA6E4}">
                <adec:decorative xmlns:adec="http://schemas.microsoft.com/office/drawing/2017/decorative" val="1"/>
              </a:ext>
            </a:extLst>
          </p:cNvPr>
          <p:cNvSpPr txBox="1"/>
          <p:nvPr/>
        </p:nvSpPr>
        <p:spPr>
          <a:xfrm>
            <a:off x="2944415" y="356614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65000"/>
                    <a:lumOff val="35000"/>
                  </a:schemeClr>
                </a:solidFill>
                <a:latin typeface="Arial" panose="020B0604020202020204"/>
              </a:rPr>
              <a:t>(-2pp</a:t>
            </a:r>
            <a:r>
              <a:rPr kumimoji="0" lang="en-GB" sz="1100" b="0" i="0" u="none" strike="noStrike" kern="1200" cap="none" spc="0" normalizeH="0" baseline="0" noProof="0">
                <a:ln>
                  <a:noFill/>
                </a:ln>
                <a:solidFill>
                  <a:schemeClr val="tx1">
                    <a:lumMod val="65000"/>
                    <a:lumOff val="35000"/>
                  </a:schemeClr>
                </a:solidFill>
                <a:effectLst/>
                <a:uLnTx/>
                <a:uFillTx/>
                <a:latin typeface="Arial" panose="020B0604020202020204"/>
                <a:ea typeface="+mn-ea"/>
                <a:cs typeface="+mn-cs"/>
              </a:rPr>
              <a:t>)</a:t>
            </a:r>
          </a:p>
        </p:txBody>
      </p:sp>
      <p:sp>
        <p:nvSpPr>
          <p:cNvPr id="8" name="TextBox 7">
            <a:extLst>
              <a:ext uri="{FF2B5EF4-FFF2-40B4-BE49-F238E27FC236}">
                <a16:creationId xmlns:a16="http://schemas.microsoft.com/office/drawing/2014/main" id="{F7D22EF3-05A2-FD3C-C8C3-937F81BF1446}"/>
              </a:ext>
              <a:ext uri="{C183D7F6-B498-43B3-948B-1728B52AA6E4}">
                <adec:decorative xmlns:adec="http://schemas.microsoft.com/office/drawing/2017/decorative" val="1"/>
              </a:ext>
            </a:extLst>
          </p:cNvPr>
          <p:cNvSpPr txBox="1"/>
          <p:nvPr/>
        </p:nvSpPr>
        <p:spPr>
          <a:xfrm>
            <a:off x="2863671" y="442613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aphicFrame>
        <p:nvGraphicFramePr>
          <p:cNvPr id="20" name="Table 2">
            <a:extLst>
              <a:ext uri="{FF2B5EF4-FFF2-40B4-BE49-F238E27FC236}">
                <a16:creationId xmlns:a16="http://schemas.microsoft.com/office/drawing/2014/main" id="{0B824F8B-AE05-433A-BCC2-079B42B56CBE}"/>
              </a:ext>
            </a:extLst>
          </p:cNvPr>
          <p:cNvGraphicFramePr>
            <a:graphicFrameLocks noGrp="1"/>
          </p:cNvGraphicFramePr>
          <p:nvPr/>
        </p:nvGraphicFramePr>
        <p:xfrm>
          <a:off x="121318" y="4782888"/>
          <a:ext cx="5661919" cy="1524000"/>
        </p:xfrm>
        <a:graphic>
          <a:graphicData uri="http://schemas.openxmlformats.org/drawingml/2006/table">
            <a:tbl>
              <a:tblPr firstRow="1">
                <a:tableStyleId>{5C22544A-7EE6-4342-B048-85BDC9FD1C3A}</a:tableStyleId>
              </a:tblPr>
              <a:tblGrid>
                <a:gridCol w="2015005">
                  <a:extLst>
                    <a:ext uri="{9D8B030D-6E8A-4147-A177-3AD203B41FA5}">
                      <a16:colId xmlns:a16="http://schemas.microsoft.com/office/drawing/2014/main" val="53423877"/>
                    </a:ext>
                  </a:extLst>
                </a:gridCol>
                <a:gridCol w="1215638">
                  <a:extLst>
                    <a:ext uri="{9D8B030D-6E8A-4147-A177-3AD203B41FA5}">
                      <a16:colId xmlns:a16="http://schemas.microsoft.com/office/drawing/2014/main" val="3656790993"/>
                    </a:ext>
                  </a:extLst>
                </a:gridCol>
                <a:gridCol w="1215638">
                  <a:extLst>
                    <a:ext uri="{9D8B030D-6E8A-4147-A177-3AD203B41FA5}">
                      <a16:colId xmlns:a16="http://schemas.microsoft.com/office/drawing/2014/main" val="1982679651"/>
                    </a:ext>
                  </a:extLst>
                </a:gridCol>
                <a:gridCol w="1215638">
                  <a:extLst>
                    <a:ext uri="{9D8B030D-6E8A-4147-A177-3AD203B41FA5}">
                      <a16:colId xmlns:a16="http://schemas.microsoft.com/office/drawing/2014/main" val="3549345334"/>
                    </a:ext>
                  </a:extLst>
                </a:gridCol>
              </a:tblGrid>
              <a:tr h="536165">
                <a:tc>
                  <a:txBody>
                    <a:bodyPr/>
                    <a:lstStyle/>
                    <a:p>
                      <a:pPr algn="ctr"/>
                      <a:endParaRPr lang="en-GB" sz="1100" b="0" kern="1200">
                        <a:solidFill>
                          <a:schemeClr val="lt1"/>
                        </a:solidFill>
                        <a:latin typeface="+mn-lt"/>
                        <a:ea typeface="+mn-ea"/>
                        <a:cs typeface="+mn-cs"/>
                      </a:endParaRPr>
                    </a:p>
                  </a:txBody>
                  <a:tcPr anchor="ctr">
                    <a:solidFill>
                      <a:srgbClr val="388A8C"/>
                    </a:solidFill>
                  </a:tcPr>
                </a:tc>
                <a:tc>
                  <a:txBody>
                    <a:bodyPr/>
                    <a:lstStyle/>
                    <a:p>
                      <a:pPr algn="ctr"/>
                      <a:r>
                        <a:rPr lang="en-GB" sz="1100" b="0"/>
                        <a:t>GM Residents’ Survey (July ‘23)</a:t>
                      </a:r>
                    </a:p>
                  </a:txBody>
                  <a:tcPr anchor="ctr">
                    <a:solidFill>
                      <a:srgbClr val="388A8C"/>
                    </a:solidFill>
                  </a:tcPr>
                </a:tc>
                <a:tc>
                  <a:txBody>
                    <a:bodyPr/>
                    <a:lstStyle/>
                    <a:p>
                      <a:pPr algn="ctr"/>
                      <a:r>
                        <a:rPr lang="en-GB" sz="1100" b="0"/>
                        <a:t>GM Residents’ Survey (May ‘23)</a:t>
                      </a:r>
                    </a:p>
                  </a:txBody>
                  <a:tcPr anchor="ctr">
                    <a:solidFill>
                      <a:srgbClr val="388A8C"/>
                    </a:solidFill>
                  </a:tcPr>
                </a:tc>
                <a:tc>
                  <a:txBody>
                    <a:bodyPr/>
                    <a:lstStyle/>
                    <a:p>
                      <a:pPr algn="ctr"/>
                      <a:r>
                        <a:rPr lang="en-GB" sz="1100" b="0"/>
                        <a:t>DCMS Community Life Survey* (2021/22)</a:t>
                      </a:r>
                    </a:p>
                  </a:txBody>
                  <a:tcPr anchor="ctr">
                    <a:solidFill>
                      <a:srgbClr val="388A8C"/>
                    </a:solidFill>
                  </a:tcPr>
                </a:tc>
                <a:extLst>
                  <a:ext uri="{0D108BD9-81ED-4DB2-BD59-A6C34878D82A}">
                    <a16:rowId xmlns:a16="http://schemas.microsoft.com/office/drawing/2014/main" val="1409428657"/>
                  </a:ext>
                </a:extLst>
              </a:tr>
              <a:tr h="417017">
                <a:tc>
                  <a:txBody>
                    <a:bodyPr/>
                    <a:lstStyle/>
                    <a:p>
                      <a:pPr marL="0" algn="ctr" defTabSz="914400" rtl="0" eaLnBrk="1" latinLnBrk="0" hangingPunct="1"/>
                      <a:r>
                        <a:rPr lang="en-GB" sz="1100" kern="1200">
                          <a:solidFill>
                            <a:schemeClr val="dk1"/>
                          </a:solidFill>
                          <a:latin typeface="+mn-lt"/>
                          <a:ea typeface="+mn-ea"/>
                          <a:cs typeface="+mn-cs"/>
                        </a:rPr>
                        <a:t>% who agree that their local area is a place where people from different backgrounds get on well together </a:t>
                      </a:r>
                    </a:p>
                  </a:txBody>
                  <a:tcPr anchor="ctr"/>
                </a:tc>
                <a:tc>
                  <a:txBody>
                    <a:bodyPr/>
                    <a:lstStyle/>
                    <a:p>
                      <a:pPr algn="ctr"/>
                      <a:r>
                        <a:rPr lang="en-GB" sz="1100"/>
                        <a:t>77%</a:t>
                      </a:r>
                    </a:p>
                  </a:txBody>
                  <a:tcPr anchor="ctr"/>
                </a:tc>
                <a:tc>
                  <a:txBody>
                    <a:bodyPr/>
                    <a:lstStyle/>
                    <a:p>
                      <a:pPr algn="ctr"/>
                      <a:r>
                        <a:rPr lang="en-GB" sz="1100"/>
                        <a:t>79%</a:t>
                      </a:r>
                    </a:p>
                  </a:txBody>
                  <a:tcPr anchor="ctr"/>
                </a:tc>
                <a:tc>
                  <a:txBody>
                    <a:bodyPr/>
                    <a:lstStyle/>
                    <a:p>
                      <a:pPr algn="ctr"/>
                      <a:r>
                        <a:rPr lang="en-GB" sz="1100" dirty="0"/>
                        <a:t>84%</a:t>
                      </a:r>
                    </a:p>
                  </a:txBody>
                  <a:tcPr anchor="ctr"/>
                </a:tc>
                <a:extLst>
                  <a:ext uri="{0D108BD9-81ED-4DB2-BD59-A6C34878D82A}">
                    <a16:rowId xmlns:a16="http://schemas.microsoft.com/office/drawing/2014/main" val="1954909866"/>
                  </a:ext>
                </a:extLst>
              </a:tr>
            </a:tbl>
          </a:graphicData>
        </a:graphic>
      </p:graphicFrame>
      <p:cxnSp>
        <p:nvCxnSpPr>
          <p:cNvPr id="4" name="Straight Arrow Connector 3">
            <a:extLst>
              <a:ext uri="{FF2B5EF4-FFF2-40B4-BE49-F238E27FC236}">
                <a16:creationId xmlns:a16="http://schemas.microsoft.com/office/drawing/2014/main" id="{596446EB-1C56-AA31-6CF8-7B5DB88FDCBE}"/>
              </a:ext>
              <a:ext uri="{C183D7F6-B498-43B3-948B-1728B52AA6E4}">
                <adec:decorative xmlns:adec="http://schemas.microsoft.com/office/drawing/2017/decorative" val="1"/>
              </a:ext>
            </a:extLst>
          </p:cNvPr>
          <p:cNvCxnSpPr/>
          <p:nvPr/>
        </p:nvCxnSpPr>
        <p:spPr>
          <a:xfrm>
            <a:off x="5878033" y="1199707"/>
            <a:ext cx="19494" cy="499907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0590915-1CF3-38D9-2061-0FB53F84AA01}"/>
              </a:ext>
            </a:extLst>
          </p:cNvPr>
          <p:cNvSpPr txBox="1"/>
          <p:nvPr/>
        </p:nvSpPr>
        <p:spPr>
          <a:xfrm>
            <a:off x="6962765" y="1159225"/>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0% agree that if they needed help, there are people who would be there for them. 76%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1673267672"/>
              </p:ext>
            </p:extLst>
          </p:nvPr>
        </p:nvGraphicFramePr>
        <p:xfrm>
          <a:off x="3167467" y="1452967"/>
          <a:ext cx="8486775" cy="4749574"/>
        </p:xfrm>
        <a:graphic>
          <a:graphicData uri="http://schemas.openxmlformats.org/drawingml/2006/chart">
            <c:chart xmlns:c="http://schemas.openxmlformats.org/drawingml/2006/chart" xmlns:r="http://schemas.openxmlformats.org/officeDocument/2006/relationships" r:id="rId7"/>
          </a:graphicData>
        </a:graphic>
      </p:graphicFrame>
      <p:sp>
        <p:nvSpPr>
          <p:cNvPr id="5" name="TextBox 4">
            <a:extLst>
              <a:ext uri="{FF2B5EF4-FFF2-40B4-BE49-F238E27FC236}">
                <a16:creationId xmlns:a16="http://schemas.microsoft.com/office/drawing/2014/main" id="{9F41D010-59F3-3E93-94B5-43CC073D53CD}"/>
              </a:ext>
              <a:ext uri="{C183D7F6-B498-43B3-948B-1728B52AA6E4}">
                <adec:decorative xmlns:adec="http://schemas.microsoft.com/office/drawing/2017/decorative" val="1"/>
              </a:ext>
            </a:extLst>
          </p:cNvPr>
          <p:cNvSpPr txBox="1"/>
          <p:nvPr/>
        </p:nvSpPr>
        <p:spPr>
          <a:xfrm>
            <a:off x="7125142" y="223733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A047E29A-6B05-7073-3AF9-A2508C54B1F4}"/>
              </a:ext>
              <a:ext uri="{C183D7F6-B498-43B3-948B-1728B52AA6E4}">
                <adec:decorative xmlns:adec="http://schemas.microsoft.com/office/drawing/2017/decorative" val="1"/>
              </a:ext>
            </a:extLst>
          </p:cNvPr>
          <p:cNvSpPr txBox="1"/>
          <p:nvPr/>
        </p:nvSpPr>
        <p:spPr>
          <a:xfrm>
            <a:off x="7125142" y="336021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8FA89682-934A-F864-FE1E-5A3177C3E848}"/>
              </a:ext>
              <a:ext uri="{C183D7F6-B498-43B3-948B-1728B52AA6E4}">
                <adec:decorative xmlns:adec="http://schemas.microsoft.com/office/drawing/2017/decorative" val="1"/>
              </a:ext>
            </a:extLst>
          </p:cNvPr>
          <p:cNvSpPr txBox="1"/>
          <p:nvPr/>
        </p:nvSpPr>
        <p:spPr>
          <a:xfrm>
            <a:off x="7125142" y="422825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Right Brace 12">
            <a:extLst>
              <a:ext uri="{FF2B5EF4-FFF2-40B4-BE49-F238E27FC236}">
                <a16:creationId xmlns:a16="http://schemas.microsoft.com/office/drawing/2014/main" id="{8942BE38-8564-9268-0EB3-4DDE0DF4ED42}"/>
              </a:ext>
              <a:ext uri="{C183D7F6-B498-43B3-948B-1728B52AA6E4}">
                <adec:decorative xmlns:adec="http://schemas.microsoft.com/office/drawing/2017/decorative" val="1"/>
              </a:ext>
            </a:extLst>
          </p:cNvPr>
          <p:cNvSpPr/>
          <p:nvPr/>
        </p:nvSpPr>
        <p:spPr>
          <a:xfrm>
            <a:off x="7979596" y="1754989"/>
            <a:ext cx="285674" cy="2266505"/>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E1198C33-4C3B-5A0C-B22C-C67C749F2F7B}"/>
              </a:ext>
            </a:extLst>
          </p:cNvPr>
          <p:cNvSpPr txBox="1"/>
          <p:nvPr/>
        </p:nvSpPr>
        <p:spPr>
          <a:xfrm>
            <a:off x="8159064" y="2727871"/>
            <a:ext cx="734813" cy="307777"/>
          </a:xfrm>
          <a:prstGeom prst="rect">
            <a:avLst/>
          </a:prstGeom>
          <a:noFill/>
        </p:spPr>
        <p:txBody>
          <a:bodyPr wrap="square" rtlCol="0">
            <a:spAutoFit/>
          </a:bodyPr>
          <a:lstStyle/>
          <a:p>
            <a:pPr algn="ctr"/>
            <a:r>
              <a:rPr lang="en-GB" sz="1400" b="1">
                <a:solidFill>
                  <a:srgbClr val="5C5B5A"/>
                </a:solidFill>
                <a:latin typeface="Arial"/>
              </a:rPr>
              <a:t>80%</a:t>
            </a:r>
          </a:p>
        </p:txBody>
      </p:sp>
      <p:sp>
        <p:nvSpPr>
          <p:cNvPr id="12" name="TextBox 11">
            <a:extLst>
              <a:ext uri="{FF2B5EF4-FFF2-40B4-BE49-F238E27FC236}">
                <a16:creationId xmlns:a16="http://schemas.microsoft.com/office/drawing/2014/main" id="{A13D7881-AEF5-BE93-6441-95649DB3F39B}"/>
              </a:ext>
            </a:extLst>
          </p:cNvPr>
          <p:cNvSpPr txBox="1"/>
          <p:nvPr/>
        </p:nvSpPr>
        <p:spPr>
          <a:xfrm>
            <a:off x="8384424" y="3100987"/>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p:txBody>
      </p:sp>
      <p:sp>
        <p:nvSpPr>
          <p:cNvPr id="25" name="TextBox 24">
            <a:extLst>
              <a:ext uri="{FF2B5EF4-FFF2-40B4-BE49-F238E27FC236}">
                <a16:creationId xmlns:a16="http://schemas.microsoft.com/office/drawing/2014/main" id="{BE3EF63F-A9A7-7D4D-02A8-70B65B676D12}"/>
              </a:ext>
              <a:ext uri="{C183D7F6-B498-43B3-948B-1728B52AA6E4}">
                <adec:decorative xmlns:adec="http://schemas.microsoft.com/office/drawing/2017/decorative" val="1"/>
              </a:ext>
            </a:extLst>
          </p:cNvPr>
          <p:cNvSpPr txBox="1"/>
          <p:nvPr/>
        </p:nvSpPr>
        <p:spPr>
          <a:xfrm>
            <a:off x="9877483" y="216088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09769B09-D4E7-1E6A-AED4-21F462E4087B}"/>
              </a:ext>
              <a:ext uri="{C183D7F6-B498-43B3-948B-1728B52AA6E4}">
                <adec:decorative xmlns:adec="http://schemas.microsoft.com/office/drawing/2017/decorative" val="1"/>
              </a:ext>
            </a:extLst>
          </p:cNvPr>
          <p:cNvSpPr txBox="1"/>
          <p:nvPr/>
        </p:nvSpPr>
        <p:spPr>
          <a:xfrm>
            <a:off x="9901103" y="328511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28" name="TextBox 27">
            <a:extLst>
              <a:ext uri="{FF2B5EF4-FFF2-40B4-BE49-F238E27FC236}">
                <a16:creationId xmlns:a16="http://schemas.microsoft.com/office/drawing/2014/main" id="{85932EE2-DD8A-B171-264C-DAF4C4674CEA}"/>
              </a:ext>
              <a:ext uri="{C183D7F6-B498-43B3-948B-1728B52AA6E4}">
                <adec:decorative xmlns:adec="http://schemas.microsoft.com/office/drawing/2017/decorative" val="1"/>
              </a:ext>
            </a:extLst>
          </p:cNvPr>
          <p:cNvSpPr txBox="1"/>
          <p:nvPr/>
        </p:nvSpPr>
        <p:spPr>
          <a:xfrm>
            <a:off x="9858623" y="419546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F3E1414D-C5F8-AFEA-38AE-5643DA6C9E14}"/>
              </a:ext>
              <a:ext uri="{C183D7F6-B498-43B3-948B-1728B52AA6E4}">
                <adec:decorative xmlns:adec="http://schemas.microsoft.com/office/drawing/2017/decorative" val="1"/>
              </a:ext>
            </a:extLst>
          </p:cNvPr>
          <p:cNvSpPr txBox="1"/>
          <p:nvPr/>
        </p:nvSpPr>
        <p:spPr>
          <a:xfrm>
            <a:off x="10005182" y="438539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Right Brace 15">
            <a:extLst>
              <a:ext uri="{FF2B5EF4-FFF2-40B4-BE49-F238E27FC236}">
                <a16:creationId xmlns:a16="http://schemas.microsoft.com/office/drawing/2014/main" id="{7C8FD648-1A56-C58A-7801-E7F209B51AE7}"/>
              </a:ext>
              <a:ext uri="{C183D7F6-B498-43B3-948B-1728B52AA6E4}">
                <adec:decorative xmlns:adec="http://schemas.microsoft.com/office/drawing/2017/decorative" val="1"/>
              </a:ext>
            </a:extLst>
          </p:cNvPr>
          <p:cNvSpPr/>
          <p:nvPr/>
        </p:nvSpPr>
        <p:spPr>
          <a:xfrm>
            <a:off x="10709375" y="1754989"/>
            <a:ext cx="285674" cy="22011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a:extLst>
              <a:ext uri="{FF2B5EF4-FFF2-40B4-BE49-F238E27FC236}">
                <a16:creationId xmlns:a16="http://schemas.microsoft.com/office/drawing/2014/main" id="{377012A3-79A0-110B-40F4-53EA25CA1022}"/>
              </a:ext>
            </a:extLst>
          </p:cNvPr>
          <p:cNvSpPr txBox="1"/>
          <p:nvPr/>
        </p:nvSpPr>
        <p:spPr>
          <a:xfrm>
            <a:off x="10888843" y="2727871"/>
            <a:ext cx="734813" cy="307777"/>
          </a:xfrm>
          <a:prstGeom prst="rect">
            <a:avLst/>
          </a:prstGeom>
          <a:noFill/>
        </p:spPr>
        <p:txBody>
          <a:bodyPr wrap="square" rtlCol="0">
            <a:spAutoFit/>
          </a:bodyPr>
          <a:lstStyle/>
          <a:p>
            <a:pPr algn="ctr"/>
            <a:r>
              <a:rPr lang="en-GB" sz="1400" b="1">
                <a:solidFill>
                  <a:srgbClr val="5C5B5A"/>
                </a:solidFill>
                <a:latin typeface="Arial"/>
              </a:rPr>
              <a:t>76%</a:t>
            </a:r>
          </a:p>
        </p:txBody>
      </p:sp>
      <p:sp>
        <p:nvSpPr>
          <p:cNvPr id="18" name="TextBox 17">
            <a:extLst>
              <a:ext uri="{FF2B5EF4-FFF2-40B4-BE49-F238E27FC236}">
                <a16:creationId xmlns:a16="http://schemas.microsoft.com/office/drawing/2014/main" id="{AF309B0E-4775-DEC3-45D2-70A95C178AB2}"/>
              </a:ext>
            </a:extLst>
          </p:cNvPr>
          <p:cNvSpPr txBox="1"/>
          <p:nvPr/>
        </p:nvSpPr>
        <p:spPr>
          <a:xfrm>
            <a:off x="10953777" y="3058764"/>
            <a:ext cx="1082526" cy="1015663"/>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8, 1612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83585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nvGraphicFramePr>
        <p:xfrm>
          <a:off x="590400" y="3718800"/>
          <a:ext cx="4922633" cy="1152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pages 9-10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11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Health and wellbeing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1</a:t>
                      </a:r>
                      <a:r>
                        <a:rPr lang="en-GB" sz="1400" b="1" u="sng">
                          <a:solidFill>
                            <a:schemeClr val="bg1"/>
                          </a:solidFill>
                          <a:latin typeface="Arial" panose="020B0604020202020204" pitchFamily="34" charset="0"/>
                          <a:cs typeface="Arial" panose="020B0604020202020204" pitchFamily="34" charset="0"/>
                        </a:rPr>
                        <a:t>2-14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88000">
                <a:tc>
                  <a:txBody>
                    <a:bodyPr/>
                    <a:lstStyle/>
                    <a:p>
                      <a:r>
                        <a:rPr lang="en-GB" sz="1400" b="1">
                          <a:solidFill>
                            <a:schemeClr val="bg1"/>
                          </a:solidFill>
                          <a:latin typeface="Arial" panose="020B0604020202020204" pitchFamily="34" charset="0"/>
                          <a:cs typeface="Arial" panose="020B0604020202020204" pitchFamily="34" charset="0"/>
                        </a:rPr>
                        <a:t>Health and wellbeing detailed findings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15</a:t>
                      </a:r>
                      <a:endParaRPr lang="en-GB" sz="1400" b="1" u="sng" dirty="0">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extLst>
      <p:ext uri="{BB962C8B-B14F-4D97-AF65-F5344CB8AC3E}">
        <p14:creationId xmlns:p14="http://schemas.microsoft.com/office/powerpoint/2010/main" val="39269372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 uri="{C183D7F6-B498-43B3-948B-1728B52AA6E4}">
                <adec:decorative xmlns:adec="http://schemas.microsoft.com/office/drawing/2017/decorative" val="0"/>
              </a:ext>
            </a:extLst>
          </p:cNvPr>
          <p:cNvSpPr txBox="1">
            <a:spLocks noGrp="1"/>
          </p:cNvSpPr>
          <p:nvPr>
            <p:ph type="title" idx="4294967295"/>
          </p:nvPr>
        </p:nvSpPr>
        <p:spPr>
          <a:xfrm>
            <a:off x="244872" y="111224"/>
            <a:ext cx="117137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5C5B5A"/>
                </a:solidFill>
                <a:effectLst/>
                <a:uLnTx/>
                <a:uFillTx/>
                <a:latin typeface="Arial"/>
                <a:ea typeface="+mn-ea"/>
                <a:cs typeface="+mn-cs"/>
              </a:rPr>
              <a:t>62% of residents are satisfied with the </a:t>
            </a:r>
            <a:r>
              <a:rPr kumimoji="0" lang="en-GB" sz="2000" b="1" i="0" u="none" strike="noStrike" kern="1200" cap="none" spc="0" normalizeH="0" baseline="0" noProof="0">
                <a:ln>
                  <a:noFill/>
                </a:ln>
                <a:solidFill>
                  <a:srgbClr val="009690"/>
                </a:solidFill>
                <a:effectLst/>
                <a:uLnTx/>
                <a:uFillTx/>
                <a:latin typeface="Arial"/>
                <a:ea typeface="+mn-ea"/>
                <a:cs typeface="+mn-cs"/>
              </a:rPr>
              <a:t>health and care services </a:t>
            </a:r>
            <a:r>
              <a:rPr kumimoji="0" lang="en-GB" sz="2000" b="1" i="0" u="none" strike="noStrike" kern="1200" cap="none" spc="0" normalizeH="0" baseline="0" noProof="0">
                <a:ln>
                  <a:noFill/>
                </a:ln>
                <a:solidFill>
                  <a:srgbClr val="5C5B5A"/>
                </a:solidFill>
                <a:effectLst/>
                <a:uLnTx/>
                <a:uFillTx/>
                <a:latin typeface="Arial"/>
                <a:ea typeface="+mn-ea"/>
                <a:cs typeface="+mn-cs"/>
              </a:rPr>
              <a:t>in their local area. 70% of parents with children in education are satisfied with the </a:t>
            </a:r>
            <a:r>
              <a:rPr kumimoji="0" lang="en-GB" sz="2000" b="1" i="0" u="none" strike="noStrike" kern="1200" cap="none" spc="0" normalizeH="0" baseline="0" noProof="0">
                <a:ln>
                  <a:noFill/>
                </a:ln>
                <a:solidFill>
                  <a:srgbClr val="009690"/>
                </a:solidFill>
                <a:effectLst/>
                <a:uLnTx/>
                <a:uFillTx/>
                <a:latin typeface="Arial"/>
                <a:ea typeface="+mn-ea"/>
                <a:cs typeface="+mn-cs"/>
              </a:rPr>
              <a:t>schools or colleges </a:t>
            </a:r>
            <a:r>
              <a:rPr kumimoji="0" lang="en-GB" sz="2000" b="1" i="0" u="none" strike="noStrike" kern="1200" cap="none" spc="0" normalizeH="0" baseline="0" noProof="0">
                <a:ln>
                  <a:noFill/>
                </a:ln>
                <a:solidFill>
                  <a:srgbClr val="5C5B5A"/>
                </a:solidFill>
                <a:effectLst/>
                <a:uLnTx/>
                <a:uFillTx/>
                <a:latin typeface="Arial"/>
                <a:ea typeface="+mn-ea"/>
                <a:cs typeface="+mn-cs"/>
              </a:rPr>
              <a:t>in their local area</a:t>
            </a:r>
          </a:p>
        </p:txBody>
      </p:sp>
      <p:graphicFrame>
        <p:nvGraphicFramePr>
          <p:cNvPr id="2" name="think-cell data - do not delete">
            <a:extLst>
              <a:ext uri="{FF2B5EF4-FFF2-40B4-BE49-F238E27FC236}">
                <a16:creationId xmlns:a16="http://schemas.microsoft.com/office/drawing/2014/main" id="{4A434EFE-81A2-9946-5B17-552A729C290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45325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A434EFE-81A2-9946-5B17-552A729C290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D659511D-DA57-A608-D253-E5795552AA16}"/>
              </a:ext>
            </a:extLst>
          </p:cNvPr>
          <p:cNvSpPr txBox="1"/>
          <p:nvPr/>
        </p:nvSpPr>
        <p:spPr>
          <a:xfrm>
            <a:off x="1328910" y="1127738"/>
            <a:ext cx="635058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How satisfied are GM respondents with the following in your local area…</a:t>
            </a:r>
            <a:endParaRPr kumimoji="0" lang="en-GB" sz="14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4" name="Chart 3" descr="Stacked bar chart showing the proportion of Greater Manchester residents who are satisfied with the services in their local area. 62% are satisfied with the health and care services in their local area. 70% of parents are satisfied with the schools and colleges in their area.">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164520600"/>
              </p:ext>
            </p:extLst>
          </p:nvPr>
        </p:nvGraphicFramePr>
        <p:xfrm>
          <a:off x="513149" y="1583026"/>
          <a:ext cx="7982103" cy="4517419"/>
        </p:xfrm>
        <a:graphic>
          <a:graphicData uri="http://schemas.openxmlformats.org/drawingml/2006/chart">
            <c:chart xmlns:c="http://schemas.openxmlformats.org/drawingml/2006/chart" xmlns:r="http://schemas.openxmlformats.org/officeDocument/2006/relationships" r:id="rId5"/>
          </a:graphicData>
        </a:graphic>
      </p:graphicFrame>
      <p:grpSp>
        <p:nvGrpSpPr>
          <p:cNvPr id="21" name="Group 20">
            <a:extLst>
              <a:ext uri="{FF2B5EF4-FFF2-40B4-BE49-F238E27FC236}">
                <a16:creationId xmlns:a16="http://schemas.microsoft.com/office/drawing/2014/main" id="{771F781E-5602-8761-8630-FFA245EF560D}"/>
              </a:ext>
              <a:ext uri="{C183D7F6-B498-43B3-948B-1728B52AA6E4}">
                <adec:decorative xmlns:adec="http://schemas.microsoft.com/office/drawing/2017/decorative" val="1"/>
              </a:ext>
            </a:extLst>
          </p:cNvPr>
          <p:cNvGrpSpPr/>
          <p:nvPr/>
        </p:nvGrpSpPr>
        <p:grpSpPr>
          <a:xfrm>
            <a:off x="2137188" y="2040914"/>
            <a:ext cx="1043698" cy="3052328"/>
            <a:chOff x="2137188" y="2040914"/>
            <a:chExt cx="1043698" cy="3052328"/>
          </a:xfrm>
        </p:grpSpPr>
        <p:sp>
          <p:nvSpPr>
            <p:cNvPr id="29" name="TextBox 28">
              <a:extLst>
                <a:ext uri="{FF2B5EF4-FFF2-40B4-BE49-F238E27FC236}">
                  <a16:creationId xmlns:a16="http://schemas.microsoft.com/office/drawing/2014/main" id="{839D38A3-F246-646A-1150-B1DABDF049E6}"/>
                </a:ext>
              </a:extLst>
            </p:cNvPr>
            <p:cNvSpPr txBox="1"/>
            <p:nvPr/>
          </p:nvSpPr>
          <p:spPr>
            <a:xfrm>
              <a:off x="2138832" y="20409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1BE5DE9A-5827-9246-07DB-F5211348ADCF}"/>
                </a:ext>
              </a:extLst>
            </p:cNvPr>
            <p:cNvSpPr txBox="1"/>
            <p:nvPr/>
          </p:nvSpPr>
          <p:spPr>
            <a:xfrm>
              <a:off x="2138832" y="313821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1" name="TextBox 30">
              <a:extLst>
                <a:ext uri="{FF2B5EF4-FFF2-40B4-BE49-F238E27FC236}">
                  <a16:creationId xmlns:a16="http://schemas.microsoft.com/office/drawing/2014/main" id="{374626ED-20F8-30CF-56F0-37DF18B92219}"/>
                </a:ext>
              </a:extLst>
            </p:cNvPr>
            <p:cNvSpPr txBox="1"/>
            <p:nvPr/>
          </p:nvSpPr>
          <p:spPr>
            <a:xfrm>
              <a:off x="2138832" y="403293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FB3EA290-4D83-C7C0-9ABB-EAB0BF7B761F}"/>
                </a:ext>
              </a:extLst>
            </p:cNvPr>
            <p:cNvSpPr txBox="1"/>
            <p:nvPr/>
          </p:nvSpPr>
          <p:spPr>
            <a:xfrm>
              <a:off x="2137188" y="448476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A1002DDB-2143-ECFE-8B49-45062368997B}"/>
                </a:ext>
              </a:extLst>
            </p:cNvPr>
            <p:cNvSpPr txBox="1"/>
            <p:nvPr/>
          </p:nvSpPr>
          <p:spPr>
            <a:xfrm>
              <a:off x="2500892" y="472730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53DEE05F-CA42-47A5-DDE8-2232E7CB50A5}"/>
                </a:ext>
              </a:extLst>
            </p:cNvPr>
            <p:cNvSpPr txBox="1"/>
            <p:nvPr/>
          </p:nvSpPr>
          <p:spPr>
            <a:xfrm>
              <a:off x="2500122" y="483163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3206467" y="1676810"/>
            <a:ext cx="302385" cy="2036774"/>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3442011" y="2541308"/>
            <a:ext cx="734813" cy="307777"/>
          </a:xfrm>
          <a:prstGeom prst="rect">
            <a:avLst/>
          </a:prstGeom>
          <a:noFill/>
        </p:spPr>
        <p:txBody>
          <a:bodyPr wrap="square" rtlCol="0">
            <a:spAutoFit/>
          </a:bodyPr>
          <a:lstStyle/>
          <a:p>
            <a:pPr algn="ctr"/>
            <a:r>
              <a:rPr lang="en-GB" sz="1400" b="1">
                <a:solidFill>
                  <a:srgbClr val="5C5B5A"/>
                </a:solidFill>
                <a:latin typeface="Arial"/>
              </a:rPr>
              <a:t>62%</a:t>
            </a:r>
          </a:p>
        </p:txBody>
      </p:sp>
      <p:grpSp>
        <p:nvGrpSpPr>
          <p:cNvPr id="22" name="Group 21">
            <a:extLst>
              <a:ext uri="{FF2B5EF4-FFF2-40B4-BE49-F238E27FC236}">
                <a16:creationId xmlns:a16="http://schemas.microsoft.com/office/drawing/2014/main" id="{0C8CA7C4-B306-FBF6-CF06-7D911E08FAA3}"/>
              </a:ext>
              <a:ext uri="{C183D7F6-B498-43B3-948B-1728B52AA6E4}">
                <adec:decorative xmlns:adec="http://schemas.microsoft.com/office/drawing/2017/decorative" val="1"/>
              </a:ext>
            </a:extLst>
          </p:cNvPr>
          <p:cNvGrpSpPr/>
          <p:nvPr/>
        </p:nvGrpSpPr>
        <p:grpSpPr>
          <a:xfrm>
            <a:off x="5920674" y="2231426"/>
            <a:ext cx="1028164" cy="2878244"/>
            <a:chOff x="5920674" y="2231426"/>
            <a:chExt cx="1028164" cy="2878244"/>
          </a:xfrm>
        </p:grpSpPr>
        <p:sp>
          <p:nvSpPr>
            <p:cNvPr id="5" name="TextBox 4">
              <a:extLst>
                <a:ext uri="{FF2B5EF4-FFF2-40B4-BE49-F238E27FC236}">
                  <a16:creationId xmlns:a16="http://schemas.microsoft.com/office/drawing/2014/main" id="{0101D8F9-9A94-9EDC-15B4-AF1B52D73791}"/>
                </a:ext>
              </a:extLst>
            </p:cNvPr>
            <p:cNvSpPr txBox="1"/>
            <p:nvPr/>
          </p:nvSpPr>
          <p:spPr>
            <a:xfrm>
              <a:off x="5920674" y="2231426"/>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ECA7BD8B-3C0F-5C8F-1224-7213DF01D678}"/>
                </a:ext>
              </a:extLst>
            </p:cNvPr>
            <p:cNvSpPr txBox="1"/>
            <p:nvPr/>
          </p:nvSpPr>
          <p:spPr>
            <a:xfrm>
              <a:off x="5920675" y="34232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D5FE48A0-DF91-7C91-8B9F-1D2A54E25F3A}"/>
                </a:ext>
              </a:extLst>
            </p:cNvPr>
            <p:cNvSpPr txBox="1"/>
            <p:nvPr/>
          </p:nvSpPr>
          <p:spPr>
            <a:xfrm>
              <a:off x="5930942" y="432357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C6A52C56-E609-22CA-1685-E8001139ECB5}"/>
                </a:ext>
              </a:extLst>
            </p:cNvPr>
            <p:cNvSpPr txBox="1"/>
            <p:nvPr/>
          </p:nvSpPr>
          <p:spPr>
            <a:xfrm>
              <a:off x="6255488" y="457660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0B9A47FC-2C13-57DE-2DC9-1569A6846E66}"/>
                </a:ext>
              </a:extLst>
            </p:cNvPr>
            <p:cNvSpPr txBox="1"/>
            <p:nvPr/>
          </p:nvSpPr>
          <p:spPr>
            <a:xfrm>
              <a:off x="6268844" y="475878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73F8D700-F2BA-6978-8ABD-BA1EDEDB6681}"/>
                </a:ext>
              </a:extLst>
            </p:cNvPr>
            <p:cNvSpPr txBox="1"/>
            <p:nvPr/>
          </p:nvSpPr>
          <p:spPr>
            <a:xfrm>
              <a:off x="5962903" y="484806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sp>
        <p:nvSpPr>
          <p:cNvPr id="14" name="Right Brace 13">
            <a:extLst>
              <a:ext uri="{FF2B5EF4-FFF2-40B4-BE49-F238E27FC236}">
                <a16:creationId xmlns:a16="http://schemas.microsoft.com/office/drawing/2014/main" id="{8A87EE20-E5AE-1D4E-D45C-04A47D8CF1F7}"/>
              </a:ext>
              <a:ext uri="{C183D7F6-B498-43B3-948B-1728B52AA6E4}">
                <adec:decorative xmlns:adec="http://schemas.microsoft.com/office/drawing/2017/decorative" val="1"/>
              </a:ext>
            </a:extLst>
          </p:cNvPr>
          <p:cNvSpPr/>
          <p:nvPr/>
        </p:nvSpPr>
        <p:spPr>
          <a:xfrm>
            <a:off x="6956047" y="1710670"/>
            <a:ext cx="278552" cy="233881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000DBB16-68E1-E189-319B-72C3C905BCF9}"/>
              </a:ext>
            </a:extLst>
          </p:cNvPr>
          <p:cNvSpPr txBox="1"/>
          <p:nvPr/>
        </p:nvSpPr>
        <p:spPr>
          <a:xfrm>
            <a:off x="7221107" y="2336675"/>
            <a:ext cx="1177897" cy="1384995"/>
          </a:xfrm>
          <a:prstGeom prst="rect">
            <a:avLst/>
          </a:prstGeom>
          <a:noFill/>
        </p:spPr>
        <p:txBody>
          <a:bodyPr wrap="square" rtlCol="0">
            <a:spAutoFit/>
          </a:bodyPr>
          <a:lstStyle/>
          <a:p>
            <a:pPr algn="ctr"/>
            <a:r>
              <a:rPr lang="en-GB" sz="1400" b="1">
                <a:solidFill>
                  <a:srgbClr val="5C5B5A"/>
                </a:solidFill>
                <a:latin typeface="Arial"/>
              </a:rPr>
              <a:t>70% of </a:t>
            </a:r>
            <a:r>
              <a:rPr lang="en-GB" sz="1400" b="1">
                <a:solidFill>
                  <a:srgbClr val="009690"/>
                </a:solidFill>
                <a:latin typeface="Arial"/>
              </a:rPr>
              <a:t>all parents with children in education</a:t>
            </a:r>
            <a:r>
              <a:rPr lang="en-GB" sz="1400" b="1">
                <a:solidFill>
                  <a:srgbClr val="5C5B5A"/>
                </a:solidFill>
                <a:latin typeface="Arial"/>
              </a:rPr>
              <a:t>, but… </a:t>
            </a:r>
          </a:p>
        </p:txBody>
      </p:sp>
      <p:sp>
        <p:nvSpPr>
          <p:cNvPr id="16" name="TextBox 15">
            <a:extLst>
              <a:ext uri="{FF2B5EF4-FFF2-40B4-BE49-F238E27FC236}">
                <a16:creationId xmlns:a16="http://schemas.microsoft.com/office/drawing/2014/main" id="{8D90BFA3-4F20-BDFA-F7D7-1E07A28918D3}"/>
              </a:ext>
            </a:extLst>
          </p:cNvPr>
          <p:cNvSpPr txBox="1"/>
          <p:nvPr/>
        </p:nvSpPr>
        <p:spPr>
          <a:xfrm>
            <a:off x="8400879" y="1613147"/>
            <a:ext cx="2649123" cy="3785652"/>
          </a:xfrm>
          <a:prstGeom prst="rect">
            <a:avLst/>
          </a:prstGeom>
          <a:noFill/>
        </p:spPr>
        <p:txBody>
          <a:bodyPr wrap="square" rtlCol="0">
            <a:spAutoFit/>
          </a:bodyPr>
          <a:lstStyle/>
          <a:p>
            <a:pPr algn="ctr"/>
            <a:r>
              <a:rPr lang="en-GB" sz="1400" b="1">
                <a:solidFill>
                  <a:srgbClr val="5C5B5A"/>
                </a:solidFill>
              </a:rPr>
              <a:t>78% </a:t>
            </a:r>
          </a:p>
          <a:p>
            <a:pPr algn="ctr"/>
            <a:r>
              <a:rPr lang="en-GB" sz="1200">
                <a:solidFill>
                  <a:srgbClr val="5C5B5A"/>
                </a:solidFill>
              </a:rPr>
              <a:t>(-3pp) </a:t>
            </a:r>
          </a:p>
          <a:p>
            <a:pPr algn="ctr"/>
            <a:r>
              <a:rPr lang="en-GB" sz="1400" b="1">
                <a:solidFill>
                  <a:srgbClr val="5C5B5A"/>
                </a:solidFill>
              </a:rPr>
              <a:t>among parents of children in </a:t>
            </a:r>
            <a:r>
              <a:rPr lang="en-GB" sz="1400" b="1">
                <a:solidFill>
                  <a:srgbClr val="009690"/>
                </a:solidFill>
              </a:rPr>
              <a:t>Early Years</a:t>
            </a:r>
          </a:p>
          <a:p>
            <a:pPr algn="ctr"/>
            <a:endParaRPr lang="en-GB" sz="600" b="1">
              <a:solidFill>
                <a:srgbClr val="5C5B5A"/>
              </a:solidFill>
            </a:endParaRPr>
          </a:p>
          <a:p>
            <a:pPr algn="ctr"/>
            <a:r>
              <a:rPr lang="en-GB" sz="1400" b="1">
                <a:solidFill>
                  <a:srgbClr val="5C5B5A"/>
                </a:solidFill>
              </a:rPr>
              <a:t>71%</a:t>
            </a:r>
          </a:p>
          <a:p>
            <a:pPr algn="ctr"/>
            <a:r>
              <a:rPr lang="en-GB" sz="1200">
                <a:solidFill>
                  <a:srgbClr val="5C5B5A"/>
                </a:solidFill>
              </a:rPr>
              <a:t>(-5pp)</a:t>
            </a:r>
          </a:p>
          <a:p>
            <a:pPr algn="ctr"/>
            <a:r>
              <a:rPr lang="en-GB" sz="1400" b="1">
                <a:solidFill>
                  <a:srgbClr val="5C5B5A"/>
                </a:solidFill>
              </a:rPr>
              <a:t>among parents of children in </a:t>
            </a:r>
            <a:r>
              <a:rPr lang="en-GB" sz="1400" b="1">
                <a:solidFill>
                  <a:srgbClr val="009690"/>
                </a:solidFill>
              </a:rPr>
              <a:t>Primary School</a:t>
            </a:r>
          </a:p>
          <a:p>
            <a:pPr algn="ctr"/>
            <a:endParaRPr lang="en-GB" sz="600" b="1">
              <a:solidFill>
                <a:srgbClr val="5C5B5A"/>
              </a:solidFill>
            </a:endParaRPr>
          </a:p>
          <a:p>
            <a:pPr algn="ctr"/>
            <a:r>
              <a:rPr lang="en-GB" sz="1400" b="1">
                <a:solidFill>
                  <a:srgbClr val="5C5B5A"/>
                </a:solidFill>
              </a:rPr>
              <a:t>65%</a:t>
            </a:r>
          </a:p>
          <a:p>
            <a:pPr algn="ctr"/>
            <a:r>
              <a:rPr lang="en-GB" sz="1200">
                <a:solidFill>
                  <a:srgbClr val="5C5B5A"/>
                </a:solidFill>
              </a:rPr>
              <a:t>(+1 pp)</a:t>
            </a:r>
          </a:p>
          <a:p>
            <a:pPr algn="ctr"/>
            <a:r>
              <a:rPr lang="en-GB" sz="1400" b="1">
                <a:solidFill>
                  <a:srgbClr val="5C5B5A"/>
                </a:solidFill>
              </a:rPr>
              <a:t>among parents of children in </a:t>
            </a:r>
            <a:r>
              <a:rPr lang="en-GB" sz="1400" b="1">
                <a:solidFill>
                  <a:srgbClr val="009690"/>
                </a:solidFill>
              </a:rPr>
              <a:t>Secondary School</a:t>
            </a:r>
          </a:p>
          <a:p>
            <a:pPr algn="ctr"/>
            <a:endParaRPr lang="en-GB" sz="600" b="1">
              <a:solidFill>
                <a:srgbClr val="5C5B5A"/>
              </a:solidFill>
            </a:endParaRPr>
          </a:p>
          <a:p>
            <a:pPr algn="ctr"/>
            <a:r>
              <a:rPr lang="en-GB" sz="1400" b="1">
                <a:solidFill>
                  <a:srgbClr val="5C5B5A"/>
                </a:solidFill>
              </a:rPr>
              <a:t>69%</a:t>
            </a:r>
          </a:p>
          <a:p>
            <a:pPr algn="ctr"/>
            <a:r>
              <a:rPr lang="en-GB" sz="1200">
                <a:solidFill>
                  <a:srgbClr val="5C5B5A"/>
                </a:solidFill>
              </a:rPr>
              <a:t>(-2pp)</a:t>
            </a:r>
          </a:p>
          <a:p>
            <a:pPr algn="ctr"/>
            <a:r>
              <a:rPr lang="en-GB" sz="1400" b="1">
                <a:solidFill>
                  <a:srgbClr val="5C5B5A"/>
                </a:solidFill>
              </a:rPr>
              <a:t>among parents of children in </a:t>
            </a:r>
            <a:r>
              <a:rPr lang="en-GB" sz="1400" b="1">
                <a:solidFill>
                  <a:srgbClr val="009690"/>
                </a:solidFill>
              </a:rPr>
              <a:t>College</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42979"/>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health and care services / Schools and colleges in your local area? New codes shown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8, 1612. Unweighted base: Summary: Parents of children in education, Survey 7: 452, Parents with children at…Early years: 80, primary school: 227, children at secondary school: 201, at college: 96</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BFE57C24-C429-70C7-DE2F-7ABD0A1797A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909440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498598"/>
          </a:xfrm>
        </p:spPr>
        <p:txBody>
          <a:bodyPr vert="horz" wrap="square" lIns="0" tIns="0" rIns="0" bIns="0" rtlCol="0" anchor="t" anchorCtr="0">
            <a:spAutoFit/>
          </a:bodyPr>
          <a:lstStyle/>
          <a:p>
            <a:r>
              <a:rPr lang="en-GB" sz="1800" b="1">
                <a:solidFill>
                  <a:srgbClr val="5C5B5A"/>
                </a:solidFill>
                <a:latin typeface="Arial"/>
              </a:rPr>
              <a:t>1 in 3 (31%) respondents have </a:t>
            </a:r>
            <a:r>
              <a:rPr lang="en-GB" sz="1800" b="1">
                <a:solidFill>
                  <a:srgbClr val="009690"/>
                </a:solidFill>
                <a:latin typeface="Arial"/>
              </a:rPr>
              <a:t>volunteered in the past year</a:t>
            </a:r>
            <a:r>
              <a:rPr lang="en-GB" sz="1800" b="1">
                <a:solidFill>
                  <a:srgbClr val="5C5B5A"/>
                </a:solidFill>
                <a:latin typeface="Arial"/>
              </a:rPr>
              <a:t>. Those most likely to have volunteered include those with a learning or sensory disability, and respondents aged 16-24 years old</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6" name="Chart 15" descr="Pie chart showing 31% have taken part in any volunteering for any clubs, groups or organisations in the past 12 months. ">
            <a:extLst>
              <a:ext uri="{FF2B5EF4-FFF2-40B4-BE49-F238E27FC236}">
                <a16:creationId xmlns:a16="http://schemas.microsoft.com/office/drawing/2014/main" id="{4D377F55-511B-B26C-15A9-26A6C023E2AA}"/>
              </a:ext>
            </a:extLst>
          </p:cNvPr>
          <p:cNvGraphicFramePr/>
          <p:nvPr>
            <p:extLst>
              <p:ext uri="{D42A27DB-BD31-4B8C-83A1-F6EECF244321}">
                <p14:modId xmlns:p14="http://schemas.microsoft.com/office/powerpoint/2010/main" val="2652792368"/>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2374571" y="219577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1964202" y="246351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1538689" y="313932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23971" y="2615631"/>
            <a:ext cx="820738" cy="76944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a:solidFill>
                  <a:srgbClr val="5C5B5A"/>
                </a:solidFill>
                <a:latin typeface="Arial"/>
              </a:rPr>
              <a:t>31</a:t>
            </a:r>
            <a:r>
              <a:rPr kumimoji="0" lang="en-GB" sz="32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36822" y="336402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3494790" y="389102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4755504" y="2733869"/>
            <a:ext cx="1446245" cy="289249"/>
          </a:xfrm>
          <a:prstGeom prst="rightArrow">
            <a:avLst/>
          </a:prstGeom>
          <a:solidFill>
            <a:srgbClr val="009690"/>
          </a:solidFill>
          <a:ln>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745629" y="2335963"/>
            <a:ext cx="4081274" cy="1384995"/>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The following groups are more likely to volunteer: </a:t>
            </a:r>
          </a:p>
          <a:p>
            <a:pPr algn="ctr"/>
            <a:r>
              <a:rPr lang="en-GB" sz="1200" b="1">
                <a:solidFill>
                  <a:srgbClr val="5C5B5A"/>
                </a:solidFill>
                <a:latin typeface="Arial"/>
              </a:rPr>
              <a:t>49% </a:t>
            </a:r>
            <a:r>
              <a:rPr lang="en-GB" sz="1200">
                <a:solidFill>
                  <a:srgbClr val="5C5B5A"/>
                </a:solidFill>
                <a:latin typeface="Arial"/>
              </a:rPr>
              <a:t>Those with a learning disability</a:t>
            </a:r>
          </a:p>
          <a:p>
            <a:pPr algn="ctr"/>
            <a:r>
              <a:rPr lang="en-GB" sz="1200" b="1">
                <a:solidFill>
                  <a:srgbClr val="5C5B5A"/>
                </a:solidFill>
                <a:latin typeface="Arial"/>
              </a:rPr>
              <a:t>44% </a:t>
            </a:r>
            <a:r>
              <a:rPr lang="en-GB" sz="1200">
                <a:solidFill>
                  <a:srgbClr val="5C5B5A"/>
                </a:solidFill>
                <a:latin typeface="Arial"/>
              </a:rPr>
              <a:t>Those with a sensory disability</a:t>
            </a:r>
          </a:p>
          <a:p>
            <a:pPr algn="ctr"/>
            <a:r>
              <a:rPr lang="en-GB" sz="1200" b="1">
                <a:solidFill>
                  <a:srgbClr val="5C5B5A"/>
                </a:solidFill>
                <a:latin typeface="Arial"/>
              </a:rPr>
              <a:t>42% </a:t>
            </a:r>
            <a:r>
              <a:rPr lang="en-GB" sz="1200">
                <a:solidFill>
                  <a:srgbClr val="5C5B5A"/>
                </a:solidFill>
                <a:latin typeface="Arial"/>
              </a:rPr>
              <a:t>Those with caring responsibilities</a:t>
            </a:r>
          </a:p>
          <a:p>
            <a:pPr algn="ctr"/>
            <a:r>
              <a:rPr lang="en-GB" sz="1200" b="1">
                <a:solidFill>
                  <a:srgbClr val="5C5B5A"/>
                </a:solidFill>
                <a:latin typeface="Arial"/>
              </a:rPr>
              <a:t>41% </a:t>
            </a:r>
            <a:r>
              <a:rPr lang="en-GB" sz="1200">
                <a:solidFill>
                  <a:srgbClr val="5C5B5A"/>
                </a:solidFill>
                <a:latin typeface="Arial"/>
              </a:rPr>
              <a:t>16-24-year-olds </a:t>
            </a:r>
          </a:p>
          <a:p>
            <a:pPr algn="ctr"/>
            <a:r>
              <a:rPr lang="en-GB" sz="1200" b="1">
                <a:solidFill>
                  <a:srgbClr val="5C5B5A"/>
                </a:solidFill>
                <a:latin typeface="Arial"/>
              </a:rPr>
              <a:t>38% </a:t>
            </a:r>
            <a:r>
              <a:rPr lang="en-GB" sz="1200">
                <a:solidFill>
                  <a:srgbClr val="5C5B5A"/>
                </a:solidFill>
                <a:latin typeface="Arial"/>
              </a:rPr>
              <a:t>from racially </a:t>
            </a:r>
            <a:r>
              <a:rPr lang="en-GB" sz="1200" err="1">
                <a:solidFill>
                  <a:srgbClr val="5C5B5A"/>
                </a:solidFill>
                <a:latin typeface="Arial"/>
              </a:rPr>
              <a:t>minoritised</a:t>
            </a:r>
            <a:r>
              <a:rPr lang="en-GB" sz="1200">
                <a:solidFill>
                  <a:srgbClr val="5C5B5A"/>
                </a:solidFill>
                <a:latin typeface="Arial"/>
              </a:rPr>
              <a:t> groups</a:t>
            </a:r>
          </a:p>
          <a:p>
            <a:pPr algn="ctr"/>
            <a:r>
              <a:rPr lang="en-GB" sz="1200" b="1">
                <a:solidFill>
                  <a:srgbClr val="5C5B5A"/>
                </a:solidFill>
                <a:latin typeface="Arial"/>
              </a:rPr>
              <a:t>34% </a:t>
            </a:r>
            <a:r>
              <a:rPr lang="en-GB" sz="1200">
                <a:solidFill>
                  <a:srgbClr val="5C5B5A"/>
                </a:solidFill>
                <a:latin typeface="Arial"/>
              </a:rPr>
              <a:t>Christian</a:t>
            </a:r>
          </a:p>
        </p:txBody>
      </p:sp>
      <p:sp>
        <p:nvSpPr>
          <p:cNvPr id="3" name="TextBox 2">
            <a:extLst>
              <a:ext uri="{FF2B5EF4-FFF2-40B4-BE49-F238E27FC236}">
                <a16:creationId xmlns:a16="http://schemas.microsoft.com/office/drawing/2014/main" id="{AA9420DA-62F7-AA8A-26AA-18E1B18C9C45}"/>
              </a:ext>
            </a:extLst>
          </p:cNvPr>
          <p:cNvSpPr txBox="1"/>
          <p:nvPr/>
        </p:nvSpPr>
        <p:spPr>
          <a:xfrm>
            <a:off x="7269933" y="3743461"/>
            <a:ext cx="3168713" cy="261610"/>
          </a:xfrm>
          <a:prstGeom prst="rect">
            <a:avLst/>
          </a:prstGeom>
          <a:noFill/>
        </p:spPr>
        <p:txBody>
          <a:bodyPr wrap="square" rtlCol="0">
            <a:spAutoFit/>
          </a:bodyPr>
          <a:lstStyle/>
          <a:p>
            <a:r>
              <a:rPr lang="en-GB" sz="1100">
                <a:solidFill>
                  <a:srgbClr val="5C5B5A"/>
                </a:solidFill>
                <a:latin typeface="Arial"/>
              </a:rPr>
              <a:t>*subgroup analysis using data from S7+8</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1612 (All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47029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63% of residents are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availability of public transport </a:t>
            </a:r>
            <a:r>
              <a:rPr kumimoji="0" lang="en-GB" sz="1800" b="1" i="0" u="none" strike="noStrike" kern="1200" cap="none" spc="0" normalizeH="0" baseline="0" noProof="0">
                <a:ln>
                  <a:noFill/>
                </a:ln>
                <a:solidFill>
                  <a:srgbClr val="5C5B5A"/>
                </a:solidFill>
                <a:effectLst/>
                <a:uLnTx/>
                <a:uFillTx/>
                <a:latin typeface="Arial"/>
                <a:ea typeface="+mn-ea"/>
                <a:cs typeface="+mn-cs"/>
              </a:rPr>
              <a:t>in their local area, with 57% being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bus services </a:t>
            </a:r>
            <a:r>
              <a:rPr kumimoji="0" lang="en-GB" sz="1800" b="1" i="0" u="none" strike="noStrike" kern="1200" cap="none" spc="0" normalizeH="0" baseline="0" noProof="0">
                <a:ln>
                  <a:noFill/>
                </a:ln>
                <a:solidFill>
                  <a:srgbClr val="5C5B5A"/>
                </a:solidFill>
                <a:effectLst/>
                <a:uLnTx/>
                <a:uFillTx/>
                <a:latin typeface="Arial"/>
                <a:ea typeface="+mn-ea"/>
                <a:cs typeface="+mn-cs"/>
              </a:rPr>
              <a:t>in their local area. Around a third of residents are satisfied with the </a:t>
            </a:r>
            <a:r>
              <a:rPr kumimoji="0" lang="en-GB" sz="1800" b="1" i="0" u="none" strike="noStrike" kern="1200" cap="none" spc="0" normalizeH="0" baseline="0" noProof="0">
                <a:ln>
                  <a:noFill/>
                </a:ln>
                <a:solidFill>
                  <a:srgbClr val="009690"/>
                </a:solidFill>
                <a:effectLst/>
                <a:uLnTx/>
                <a:uFillTx/>
                <a:latin typeface="Arial"/>
                <a:ea typeface="+mn-ea"/>
                <a:cs typeface="+mn-cs"/>
              </a:rPr>
              <a:t>conditions of roads </a:t>
            </a:r>
            <a:r>
              <a:rPr kumimoji="0" lang="en-GB" sz="1800" b="1" i="0" u="none" strike="noStrike" kern="1200" cap="none" spc="0" normalizeH="0" baseline="0" noProof="0">
                <a:ln>
                  <a:noFill/>
                </a:ln>
                <a:solidFill>
                  <a:srgbClr val="5C5B5A"/>
                </a:solidFill>
                <a:effectLst/>
                <a:uLnTx/>
                <a:uFillTx/>
                <a:latin typeface="Arial"/>
                <a:ea typeface="+mn-ea"/>
                <a:cs typeface="+mn-cs"/>
              </a:rPr>
              <a:t>(31%) and the </a:t>
            </a:r>
            <a:r>
              <a:rPr kumimoji="0" lang="en-GB" sz="1800" b="1" i="0" u="none" strike="noStrike" kern="1200" cap="none" spc="0" normalizeH="0" baseline="0" noProof="0">
                <a:ln>
                  <a:noFill/>
                </a:ln>
                <a:solidFill>
                  <a:srgbClr val="009690"/>
                </a:solidFill>
                <a:effectLst/>
                <a:uLnTx/>
                <a:uFillTx/>
                <a:latin typeface="Arial"/>
                <a:ea typeface="+mn-ea"/>
                <a:cs typeface="+mn-cs"/>
              </a:rPr>
              <a:t>cycle lanes / routes </a:t>
            </a:r>
            <a:r>
              <a:rPr kumimoji="0" lang="en-GB" sz="1800" b="1" i="0" u="none" strike="noStrike" kern="1200" cap="none" spc="0" normalizeH="0" baseline="0" noProof="0">
                <a:ln>
                  <a:noFill/>
                </a:ln>
                <a:solidFill>
                  <a:srgbClr val="5C5B5A"/>
                </a:solidFill>
                <a:effectLst/>
                <a:uLnTx/>
                <a:uFillTx/>
                <a:latin typeface="Arial"/>
                <a:ea typeface="+mn-ea"/>
                <a:cs typeface="+mn-cs"/>
              </a:rPr>
              <a:t>(31%)</a:t>
            </a:r>
          </a:p>
        </p:txBody>
      </p:sp>
      <p:sp>
        <p:nvSpPr>
          <p:cNvPr id="42" name="TextBox 41">
            <a:extLst>
              <a:ext uri="{FF2B5EF4-FFF2-40B4-BE49-F238E27FC236}">
                <a16:creationId xmlns:a16="http://schemas.microsoft.com/office/drawing/2014/main" id="{A42AE8FE-F05A-5F0F-ADB1-E05E36A500E2}"/>
              </a:ext>
            </a:extLst>
          </p:cNvPr>
          <p:cNvSpPr txBox="1"/>
          <p:nvPr/>
        </p:nvSpPr>
        <p:spPr>
          <a:xfrm>
            <a:off x="1600306" y="1370900"/>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sp>
        <p:nvSpPr>
          <p:cNvPr id="16" name="TextBox 15">
            <a:extLst>
              <a:ext uri="{FF2B5EF4-FFF2-40B4-BE49-F238E27FC236}">
                <a16:creationId xmlns:a16="http://schemas.microsoft.com/office/drawing/2014/main" id="{C4F66028-7125-2F2C-3FD1-A09F6F6B81B8}"/>
              </a:ext>
            </a:extLst>
          </p:cNvPr>
          <p:cNvSpPr txBox="1"/>
          <p:nvPr/>
        </p:nvSpPr>
        <p:spPr>
          <a:xfrm>
            <a:off x="6762297" y="1202764"/>
            <a:ext cx="5101251" cy="461665"/>
          </a:xfrm>
          <a:prstGeom prst="rect">
            <a:avLst/>
          </a:prstGeom>
          <a:noFill/>
          <a:ln>
            <a:solidFill>
              <a:srgbClr val="5C5B5A"/>
            </a:solidFill>
          </a:ln>
        </p:spPr>
        <p:txBody>
          <a:bodyPr wrap="square" rtlCol="0">
            <a:spAutoFit/>
          </a:bodyPr>
          <a:lstStyle/>
          <a:p>
            <a:pPr algn="ctr"/>
            <a:r>
              <a:rPr lang="en-GB" sz="1200">
                <a:solidFill>
                  <a:srgbClr val="5C5B5A"/>
                </a:solidFill>
                <a:latin typeface="Arial"/>
              </a:rPr>
              <a:t>Those aged 45-64 are significantly less likely to be satisfied with all aspects of transport and travel facilities</a:t>
            </a:r>
          </a:p>
        </p:txBody>
      </p:sp>
      <p:graphicFrame>
        <p:nvGraphicFramePr>
          <p:cNvPr id="17" name="think-cell data - do not delete" hidden="1">
            <a:extLst>
              <a:ext uri="{FF2B5EF4-FFF2-40B4-BE49-F238E27FC236}">
                <a16:creationId xmlns:a16="http://schemas.microsoft.com/office/drawing/2014/main" id="{EF773858-BA8E-A0E7-99A7-BFEA973282E0}"/>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751485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7" name="think-cell data - do not delete" hidden="1">
                        <a:extLst>
                          <a:ext uri="{FF2B5EF4-FFF2-40B4-BE49-F238E27FC236}">
                            <a16:creationId xmlns:a16="http://schemas.microsoft.com/office/drawing/2014/main" id="{EF773858-BA8E-A0E7-99A7-BFEA973282E0}"/>
                          </a:ext>
                          <a:ext uri="{C183D7F6-B498-43B3-948B-1728B52AA6E4}">
                            <adec:decorative xmlns:adec="http://schemas.microsoft.com/office/drawing/2017/decorative" val="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4" name="Chart 3" descr="Stacked bar chart showing the proportion of Greater Manchester residents who are satisfied with the transport links in their local area. 63% are satisfied with the availability of public transport. 57% are satisfied with their bus services. 31%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977297600"/>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0C885D80-56EC-FCD1-622C-CE28D8645C31}"/>
              </a:ext>
              <a:ext uri="{C183D7F6-B498-43B3-948B-1728B52AA6E4}">
                <adec:decorative xmlns:adec="http://schemas.microsoft.com/office/drawing/2017/decorative" val="1"/>
              </a:ext>
            </a:extLst>
          </p:cNvPr>
          <p:cNvSpPr txBox="1"/>
          <p:nvPr/>
        </p:nvSpPr>
        <p:spPr>
          <a:xfrm>
            <a:off x="816977" y="248721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51F83554-BDA4-E50D-1F18-F4D58C9D0573}"/>
              </a:ext>
              <a:ext uri="{C183D7F6-B498-43B3-948B-1728B52AA6E4}">
                <adec:decorative xmlns:adec="http://schemas.microsoft.com/office/drawing/2017/decorative" val="1"/>
              </a:ext>
            </a:extLst>
          </p:cNvPr>
          <p:cNvSpPr txBox="1"/>
          <p:nvPr/>
        </p:nvSpPr>
        <p:spPr>
          <a:xfrm>
            <a:off x="841392" y="349860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1" name="TextBox 20">
            <a:extLst>
              <a:ext uri="{FF2B5EF4-FFF2-40B4-BE49-F238E27FC236}">
                <a16:creationId xmlns:a16="http://schemas.microsoft.com/office/drawing/2014/main" id="{BA3E9F34-EC7A-A6FF-A627-96D58B55D5B5}"/>
              </a:ext>
              <a:ext uri="{C183D7F6-B498-43B3-948B-1728B52AA6E4}">
                <adec:decorative xmlns:adec="http://schemas.microsoft.com/office/drawing/2017/decorative" val="1"/>
              </a:ext>
            </a:extLst>
          </p:cNvPr>
          <p:cNvSpPr txBox="1"/>
          <p:nvPr/>
        </p:nvSpPr>
        <p:spPr>
          <a:xfrm>
            <a:off x="807206" y="428871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2" name="TextBox 21">
            <a:extLst>
              <a:ext uri="{FF2B5EF4-FFF2-40B4-BE49-F238E27FC236}">
                <a16:creationId xmlns:a16="http://schemas.microsoft.com/office/drawing/2014/main" id="{128E48B1-3C25-D875-9F61-B9817079E37B}"/>
              </a:ext>
              <a:ext uri="{C183D7F6-B498-43B3-948B-1728B52AA6E4}">
                <adec:decorative xmlns:adec="http://schemas.microsoft.com/office/drawing/2017/decorative" val="1"/>
              </a:ext>
            </a:extLst>
          </p:cNvPr>
          <p:cNvSpPr txBox="1"/>
          <p:nvPr/>
        </p:nvSpPr>
        <p:spPr>
          <a:xfrm>
            <a:off x="816977" y="462283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3" name="TextBox 22">
            <a:extLst>
              <a:ext uri="{FF2B5EF4-FFF2-40B4-BE49-F238E27FC236}">
                <a16:creationId xmlns:a16="http://schemas.microsoft.com/office/drawing/2014/main" id="{9D4313DE-1F61-147E-853A-8F48B8EB8D1A}"/>
              </a:ext>
              <a:ext uri="{C183D7F6-B498-43B3-948B-1728B52AA6E4}">
                <adec:decorative xmlns:adec="http://schemas.microsoft.com/office/drawing/2017/decorative" val="1"/>
              </a:ext>
            </a:extLst>
          </p:cNvPr>
          <p:cNvSpPr txBox="1"/>
          <p:nvPr/>
        </p:nvSpPr>
        <p:spPr>
          <a:xfrm>
            <a:off x="1072946" y="478841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4" name="TextBox 23">
            <a:extLst>
              <a:ext uri="{FF2B5EF4-FFF2-40B4-BE49-F238E27FC236}">
                <a16:creationId xmlns:a16="http://schemas.microsoft.com/office/drawing/2014/main" id="{B075A078-E876-CAAE-C600-D218A7373150}"/>
              </a:ext>
              <a:ext uri="{C183D7F6-B498-43B3-948B-1728B52AA6E4}">
                <adec:decorative xmlns:adec="http://schemas.microsoft.com/office/drawing/2017/decorative" val="1"/>
              </a:ext>
            </a:extLst>
          </p:cNvPr>
          <p:cNvSpPr txBox="1"/>
          <p:nvPr/>
        </p:nvSpPr>
        <p:spPr>
          <a:xfrm>
            <a:off x="1051833" y="49839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9" name="Arrow: Down 68">
            <a:extLst>
              <a:ext uri="{FF2B5EF4-FFF2-40B4-BE49-F238E27FC236}">
                <a16:creationId xmlns:a16="http://schemas.microsoft.com/office/drawing/2014/main" id="{018693B9-FF9A-4140-C035-AA05F8A7F1F7}"/>
              </a:ext>
              <a:ext uri="{C183D7F6-B498-43B3-948B-1728B52AA6E4}">
                <adec:decorative xmlns:adec="http://schemas.microsoft.com/office/drawing/2017/decorative" val="1"/>
              </a:ext>
            </a:extLst>
          </p:cNvPr>
          <p:cNvSpPr/>
          <p:nvPr/>
        </p:nvSpPr>
        <p:spPr>
          <a:xfrm>
            <a:off x="1299372" y="234338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1" name="Right Brace 40">
            <a:extLst>
              <a:ext uri="{FF2B5EF4-FFF2-40B4-BE49-F238E27FC236}">
                <a16:creationId xmlns:a16="http://schemas.microsoft.com/office/drawing/2014/main" id="{6C306B29-FA70-DCD3-EB48-38A5C2E45613}"/>
              </a:ext>
              <a:ext uri="{C183D7F6-B498-43B3-948B-1728B52AA6E4}">
                <adec:decorative xmlns:adec="http://schemas.microsoft.com/office/drawing/2017/decorative" val="1"/>
              </a:ext>
            </a:extLst>
          </p:cNvPr>
          <p:cNvSpPr/>
          <p:nvPr/>
        </p:nvSpPr>
        <p:spPr>
          <a:xfrm>
            <a:off x="1574324" y="2034273"/>
            <a:ext cx="215615" cy="210795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58782F5-03C0-C5EB-6FBB-905D6BA8EFA9}"/>
              </a:ext>
            </a:extLst>
          </p:cNvPr>
          <p:cNvSpPr txBox="1"/>
          <p:nvPr/>
        </p:nvSpPr>
        <p:spPr>
          <a:xfrm>
            <a:off x="1667981" y="2925802"/>
            <a:ext cx="734813" cy="307777"/>
          </a:xfrm>
          <a:prstGeom prst="rect">
            <a:avLst/>
          </a:prstGeom>
          <a:noFill/>
        </p:spPr>
        <p:txBody>
          <a:bodyPr wrap="square" rtlCol="0">
            <a:spAutoFit/>
          </a:bodyPr>
          <a:lstStyle/>
          <a:p>
            <a:pPr algn="ctr"/>
            <a:r>
              <a:rPr lang="en-GB" sz="1400" b="1">
                <a:solidFill>
                  <a:srgbClr val="5C5B5A"/>
                </a:solidFill>
                <a:latin typeface="Arial"/>
              </a:rPr>
              <a:t>63%</a:t>
            </a:r>
          </a:p>
        </p:txBody>
      </p:sp>
      <p:sp>
        <p:nvSpPr>
          <p:cNvPr id="25" name="TextBox 24">
            <a:extLst>
              <a:ext uri="{FF2B5EF4-FFF2-40B4-BE49-F238E27FC236}">
                <a16:creationId xmlns:a16="http://schemas.microsoft.com/office/drawing/2014/main" id="{222AA2FB-D3EF-AD51-4119-CA7D6ECB8D0B}"/>
              </a:ext>
              <a:ext uri="{C183D7F6-B498-43B3-948B-1728B52AA6E4}">
                <adec:decorative xmlns:adec="http://schemas.microsoft.com/office/drawing/2017/decorative" val="1"/>
              </a:ext>
            </a:extLst>
          </p:cNvPr>
          <p:cNvSpPr txBox="1"/>
          <p:nvPr/>
        </p:nvSpPr>
        <p:spPr>
          <a:xfrm>
            <a:off x="2488449" y="234803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6" name="TextBox 25">
            <a:extLst>
              <a:ext uri="{FF2B5EF4-FFF2-40B4-BE49-F238E27FC236}">
                <a16:creationId xmlns:a16="http://schemas.microsoft.com/office/drawing/2014/main" id="{7536A150-614E-D6F2-F079-BFA7053CB3ED}"/>
              </a:ext>
              <a:ext uri="{C183D7F6-B498-43B3-948B-1728B52AA6E4}">
                <adec:decorative xmlns:adec="http://schemas.microsoft.com/office/drawing/2017/decorative" val="1"/>
              </a:ext>
            </a:extLst>
          </p:cNvPr>
          <p:cNvSpPr txBox="1"/>
          <p:nvPr/>
        </p:nvSpPr>
        <p:spPr>
          <a:xfrm>
            <a:off x="2512864" y="335942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35513249-F478-737B-3CD3-EA44727913CF}"/>
              </a:ext>
              <a:ext uri="{C183D7F6-B498-43B3-948B-1728B52AA6E4}">
                <adec:decorative xmlns:adec="http://schemas.microsoft.com/office/drawing/2017/decorative" val="1"/>
              </a:ext>
            </a:extLst>
          </p:cNvPr>
          <p:cNvSpPr txBox="1"/>
          <p:nvPr/>
        </p:nvSpPr>
        <p:spPr>
          <a:xfrm>
            <a:off x="2478678" y="414953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8" name="TextBox 27">
            <a:extLst>
              <a:ext uri="{FF2B5EF4-FFF2-40B4-BE49-F238E27FC236}">
                <a16:creationId xmlns:a16="http://schemas.microsoft.com/office/drawing/2014/main" id="{85813C14-0B6D-842F-2717-D1F656C139DE}"/>
              </a:ext>
              <a:ext uri="{C183D7F6-B498-43B3-948B-1728B52AA6E4}">
                <adec:decorative xmlns:adec="http://schemas.microsoft.com/office/drawing/2017/decorative" val="1"/>
              </a:ext>
            </a:extLst>
          </p:cNvPr>
          <p:cNvSpPr txBox="1"/>
          <p:nvPr/>
        </p:nvSpPr>
        <p:spPr>
          <a:xfrm>
            <a:off x="2496310" y="4465885"/>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9" name="TextBox 28">
            <a:extLst>
              <a:ext uri="{FF2B5EF4-FFF2-40B4-BE49-F238E27FC236}">
                <a16:creationId xmlns:a16="http://schemas.microsoft.com/office/drawing/2014/main" id="{117542C5-7FF3-472C-965A-24BC7B7B4D6D}"/>
              </a:ext>
              <a:ext uri="{C183D7F6-B498-43B3-948B-1728B52AA6E4}">
                <adec:decorative xmlns:adec="http://schemas.microsoft.com/office/drawing/2017/decorative" val="1"/>
              </a:ext>
            </a:extLst>
          </p:cNvPr>
          <p:cNvSpPr txBox="1"/>
          <p:nvPr/>
        </p:nvSpPr>
        <p:spPr>
          <a:xfrm>
            <a:off x="2575135" y="464003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0" name="TextBox 29">
            <a:extLst>
              <a:ext uri="{FF2B5EF4-FFF2-40B4-BE49-F238E27FC236}">
                <a16:creationId xmlns:a16="http://schemas.microsoft.com/office/drawing/2014/main" id="{90D34AF8-F3E2-0D64-ACA0-E6C15AC0698F}"/>
              </a:ext>
              <a:ext uri="{C183D7F6-B498-43B3-948B-1728B52AA6E4}">
                <adec:decorative xmlns:adec="http://schemas.microsoft.com/office/drawing/2017/decorative" val="1"/>
              </a:ext>
            </a:extLst>
          </p:cNvPr>
          <p:cNvSpPr txBox="1"/>
          <p:nvPr/>
        </p:nvSpPr>
        <p:spPr>
          <a:xfrm>
            <a:off x="2651511" y="486418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3227159" y="2037185"/>
            <a:ext cx="176910" cy="183072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Lst>
          </p:cNvPr>
          <p:cNvSpPr txBox="1"/>
          <p:nvPr/>
        </p:nvSpPr>
        <p:spPr>
          <a:xfrm>
            <a:off x="3375882" y="2773338"/>
            <a:ext cx="603706" cy="307777"/>
          </a:xfrm>
          <a:prstGeom prst="rect">
            <a:avLst/>
          </a:prstGeom>
          <a:noFill/>
        </p:spPr>
        <p:txBody>
          <a:bodyPr wrap="square" rtlCol="0">
            <a:spAutoFit/>
          </a:bodyPr>
          <a:lstStyle/>
          <a:p>
            <a:pPr algn="ctr"/>
            <a:r>
              <a:rPr lang="en-GB" sz="1400" b="1">
                <a:solidFill>
                  <a:srgbClr val="5C5B5A"/>
                </a:solidFill>
                <a:latin typeface="Arial"/>
              </a:rPr>
              <a:t>57%</a:t>
            </a:r>
          </a:p>
        </p:txBody>
      </p:sp>
      <p:sp>
        <p:nvSpPr>
          <p:cNvPr id="31" name="TextBox 30">
            <a:extLst>
              <a:ext uri="{FF2B5EF4-FFF2-40B4-BE49-F238E27FC236}">
                <a16:creationId xmlns:a16="http://schemas.microsoft.com/office/drawing/2014/main" id="{178DB300-610A-883B-1BD0-D4AA0FF74CEC}"/>
              </a:ext>
              <a:ext uri="{C183D7F6-B498-43B3-948B-1728B52AA6E4}">
                <adec:decorative xmlns:adec="http://schemas.microsoft.com/office/drawing/2017/decorative" val="1"/>
              </a:ext>
            </a:extLst>
          </p:cNvPr>
          <p:cNvSpPr txBox="1"/>
          <p:nvPr/>
        </p:nvSpPr>
        <p:spPr>
          <a:xfrm>
            <a:off x="4138671" y="223229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2" name="TextBox 31">
            <a:extLst>
              <a:ext uri="{FF2B5EF4-FFF2-40B4-BE49-F238E27FC236}">
                <a16:creationId xmlns:a16="http://schemas.microsoft.com/office/drawing/2014/main" id="{0D32E867-F23B-4197-D022-3B1E58EED30F}"/>
              </a:ext>
              <a:ext uri="{C183D7F6-B498-43B3-948B-1728B52AA6E4}">
                <adec:decorative xmlns:adec="http://schemas.microsoft.com/office/drawing/2017/decorative" val="1"/>
              </a:ext>
            </a:extLst>
          </p:cNvPr>
          <p:cNvSpPr txBox="1"/>
          <p:nvPr/>
        </p:nvSpPr>
        <p:spPr>
          <a:xfrm>
            <a:off x="4133498" y="300223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3" name="TextBox 32">
            <a:extLst>
              <a:ext uri="{FF2B5EF4-FFF2-40B4-BE49-F238E27FC236}">
                <a16:creationId xmlns:a16="http://schemas.microsoft.com/office/drawing/2014/main" id="{B8AD44CA-9F43-6B2F-97BB-3B4DA89908CD}"/>
              </a:ext>
              <a:ext uri="{C183D7F6-B498-43B3-948B-1728B52AA6E4}">
                <adec:decorative xmlns:adec="http://schemas.microsoft.com/office/drawing/2017/decorative" val="1"/>
              </a:ext>
            </a:extLst>
          </p:cNvPr>
          <p:cNvSpPr txBox="1"/>
          <p:nvPr/>
        </p:nvSpPr>
        <p:spPr>
          <a:xfrm>
            <a:off x="4128900" y="37613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4" name="TextBox 33">
            <a:extLst>
              <a:ext uri="{FF2B5EF4-FFF2-40B4-BE49-F238E27FC236}">
                <a16:creationId xmlns:a16="http://schemas.microsoft.com/office/drawing/2014/main" id="{8CC638D4-51B1-E13F-CAAD-FBFB29638BE1}"/>
              </a:ext>
              <a:ext uri="{C183D7F6-B498-43B3-948B-1728B52AA6E4}">
                <adec:decorative xmlns:adec="http://schemas.microsoft.com/office/drawing/2017/decorative" val="1"/>
              </a:ext>
            </a:extLst>
          </p:cNvPr>
          <p:cNvSpPr txBox="1"/>
          <p:nvPr/>
        </p:nvSpPr>
        <p:spPr>
          <a:xfrm>
            <a:off x="4138671" y="43679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6" name="TextBox 35">
            <a:extLst>
              <a:ext uri="{FF2B5EF4-FFF2-40B4-BE49-F238E27FC236}">
                <a16:creationId xmlns:a16="http://schemas.microsoft.com/office/drawing/2014/main" id="{4EB855A2-158A-372C-30E3-4D3A709D2AB3}"/>
              </a:ext>
              <a:ext uri="{C183D7F6-B498-43B3-948B-1728B52AA6E4}">
                <adec:decorative xmlns:adec="http://schemas.microsoft.com/office/drawing/2017/decorative" val="1"/>
              </a:ext>
            </a:extLst>
          </p:cNvPr>
          <p:cNvSpPr txBox="1"/>
          <p:nvPr/>
        </p:nvSpPr>
        <p:spPr>
          <a:xfrm>
            <a:off x="4138671" y="497323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Right Brace 8">
            <a:extLst>
              <a:ext uri="{FF2B5EF4-FFF2-40B4-BE49-F238E27FC236}">
                <a16:creationId xmlns:a16="http://schemas.microsoft.com/office/drawing/2014/main" id="{E7210515-2F47-1E18-A3F1-DBC546BA9D9D}"/>
              </a:ext>
              <a:ext uri="{C183D7F6-B498-43B3-948B-1728B52AA6E4}">
                <adec:decorative xmlns:adec="http://schemas.microsoft.com/office/drawing/2017/decorative" val="1"/>
              </a:ext>
            </a:extLst>
          </p:cNvPr>
          <p:cNvSpPr/>
          <p:nvPr/>
        </p:nvSpPr>
        <p:spPr>
          <a:xfrm>
            <a:off x="4899247" y="2034273"/>
            <a:ext cx="215614" cy="159513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C712FE18-06E0-9BF7-6422-9957D1388AE3}"/>
              </a:ext>
            </a:extLst>
          </p:cNvPr>
          <p:cNvSpPr txBox="1"/>
          <p:nvPr/>
        </p:nvSpPr>
        <p:spPr>
          <a:xfrm>
            <a:off x="5007054" y="2683510"/>
            <a:ext cx="734813" cy="307777"/>
          </a:xfrm>
          <a:prstGeom prst="rect">
            <a:avLst/>
          </a:prstGeom>
          <a:noFill/>
        </p:spPr>
        <p:txBody>
          <a:bodyPr wrap="square" rtlCol="0">
            <a:spAutoFit/>
          </a:bodyPr>
          <a:lstStyle/>
          <a:p>
            <a:pPr algn="ctr"/>
            <a:r>
              <a:rPr lang="en-GB" sz="1400" b="1">
                <a:solidFill>
                  <a:srgbClr val="5C5B5A"/>
                </a:solidFill>
                <a:latin typeface="Arial"/>
              </a:rPr>
              <a:t>46%</a:t>
            </a:r>
          </a:p>
        </p:txBody>
      </p:sp>
      <p:sp>
        <p:nvSpPr>
          <p:cNvPr id="37" name="TextBox 36">
            <a:extLst>
              <a:ext uri="{FF2B5EF4-FFF2-40B4-BE49-F238E27FC236}">
                <a16:creationId xmlns:a16="http://schemas.microsoft.com/office/drawing/2014/main" id="{EA6C6F9B-8B89-4E5B-85E5-3EFA48EC38F6}"/>
              </a:ext>
              <a:ext uri="{C183D7F6-B498-43B3-948B-1728B52AA6E4}">
                <adec:decorative xmlns:adec="http://schemas.microsoft.com/office/drawing/2017/decorative" val="1"/>
              </a:ext>
            </a:extLst>
          </p:cNvPr>
          <p:cNvSpPr txBox="1"/>
          <p:nvPr/>
        </p:nvSpPr>
        <p:spPr>
          <a:xfrm>
            <a:off x="5797891" y="226273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8" name="TextBox 37">
            <a:extLst>
              <a:ext uri="{FF2B5EF4-FFF2-40B4-BE49-F238E27FC236}">
                <a16:creationId xmlns:a16="http://schemas.microsoft.com/office/drawing/2014/main" id="{BC2DC0AB-26B9-FF46-CF50-4BC4ADD9A863}"/>
              </a:ext>
              <a:ext uri="{C183D7F6-B498-43B3-948B-1728B52AA6E4}">
                <adec:decorative xmlns:adec="http://schemas.microsoft.com/office/drawing/2017/decorative" val="1"/>
              </a:ext>
            </a:extLst>
          </p:cNvPr>
          <p:cNvSpPr txBox="1"/>
          <p:nvPr/>
        </p:nvSpPr>
        <p:spPr>
          <a:xfrm>
            <a:off x="5797891" y="303850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39" name="TextBox 38">
            <a:extLst>
              <a:ext uri="{FF2B5EF4-FFF2-40B4-BE49-F238E27FC236}">
                <a16:creationId xmlns:a16="http://schemas.microsoft.com/office/drawing/2014/main" id="{EF328C3B-587A-8CF8-259D-48BC1B8AB6D0}"/>
              </a:ext>
              <a:ext uri="{C183D7F6-B498-43B3-948B-1728B52AA6E4}">
                <adec:decorative xmlns:adec="http://schemas.microsoft.com/office/drawing/2017/decorative" val="1"/>
              </a:ext>
            </a:extLst>
          </p:cNvPr>
          <p:cNvSpPr txBox="1"/>
          <p:nvPr/>
        </p:nvSpPr>
        <p:spPr>
          <a:xfrm>
            <a:off x="5811073" y="367215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4" name="TextBox 43">
            <a:extLst>
              <a:ext uri="{FF2B5EF4-FFF2-40B4-BE49-F238E27FC236}">
                <a16:creationId xmlns:a16="http://schemas.microsoft.com/office/drawing/2014/main" id="{9C3B09BD-883B-F052-AC14-202AF0AF6D8C}"/>
              </a:ext>
              <a:ext uri="{C183D7F6-B498-43B3-948B-1728B52AA6E4}">
                <adec:decorative xmlns:adec="http://schemas.microsoft.com/office/drawing/2017/decorative" val="1"/>
              </a:ext>
            </a:extLst>
          </p:cNvPr>
          <p:cNvSpPr txBox="1"/>
          <p:nvPr/>
        </p:nvSpPr>
        <p:spPr>
          <a:xfrm>
            <a:off x="5811073" y="407457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42">
            <a:extLst>
              <a:ext uri="{FF2B5EF4-FFF2-40B4-BE49-F238E27FC236}">
                <a16:creationId xmlns:a16="http://schemas.microsoft.com/office/drawing/2014/main" id="{5C6189E9-8223-1D05-9C42-3AD649A453E2}"/>
              </a:ext>
              <a:ext uri="{C183D7F6-B498-43B3-948B-1728B52AA6E4}">
                <adec:decorative xmlns:adec="http://schemas.microsoft.com/office/drawing/2017/decorative" val="1"/>
              </a:ext>
            </a:extLst>
          </p:cNvPr>
          <p:cNvSpPr txBox="1"/>
          <p:nvPr/>
        </p:nvSpPr>
        <p:spPr>
          <a:xfrm>
            <a:off x="5803103" y="438791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3B249B00-CADC-364A-BC4B-031FF73E0339}"/>
              </a:ext>
              <a:ext uri="{C183D7F6-B498-43B3-948B-1728B52AA6E4}">
                <adec:decorative xmlns:adec="http://schemas.microsoft.com/office/drawing/2017/decorative" val="1"/>
              </a:ext>
            </a:extLst>
          </p:cNvPr>
          <p:cNvSpPr txBox="1"/>
          <p:nvPr/>
        </p:nvSpPr>
        <p:spPr>
          <a:xfrm>
            <a:off x="5802812" y="4704381"/>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2" name="TextBox 71">
            <a:extLst>
              <a:ext uri="{FF2B5EF4-FFF2-40B4-BE49-F238E27FC236}">
                <a16:creationId xmlns:a16="http://schemas.microsoft.com/office/drawing/2014/main" id="{0CF77FCD-81CD-7E22-2F9F-DC194E20CFCF}"/>
              </a:ext>
              <a:ext uri="{C183D7F6-B498-43B3-948B-1728B52AA6E4}">
                <adec:decorative xmlns:adec="http://schemas.microsoft.com/office/drawing/2017/decorative" val="1"/>
              </a:ext>
            </a:extLst>
          </p:cNvPr>
          <p:cNvSpPr txBox="1"/>
          <p:nvPr/>
        </p:nvSpPr>
        <p:spPr>
          <a:xfrm>
            <a:off x="5810143" y="501656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1" name="Right Brace 10">
            <a:extLst>
              <a:ext uri="{FF2B5EF4-FFF2-40B4-BE49-F238E27FC236}">
                <a16:creationId xmlns:a16="http://schemas.microsoft.com/office/drawing/2014/main" id="{CA14E5CB-EB3C-2770-3559-2E237AAF17A3}"/>
              </a:ext>
              <a:ext uri="{C183D7F6-B498-43B3-948B-1728B52AA6E4}">
                <adec:decorative xmlns:adec="http://schemas.microsoft.com/office/drawing/2017/decorative" val="1"/>
              </a:ext>
            </a:extLst>
          </p:cNvPr>
          <p:cNvSpPr/>
          <p:nvPr/>
        </p:nvSpPr>
        <p:spPr>
          <a:xfrm>
            <a:off x="6551725" y="2037187"/>
            <a:ext cx="176910" cy="1472368"/>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12757AF0-2D66-F2A8-1580-C93BBB621C6D}"/>
              </a:ext>
            </a:extLst>
          </p:cNvPr>
          <p:cNvSpPr txBox="1"/>
          <p:nvPr/>
        </p:nvSpPr>
        <p:spPr>
          <a:xfrm>
            <a:off x="6606317" y="2618024"/>
            <a:ext cx="734813" cy="307777"/>
          </a:xfrm>
          <a:prstGeom prst="rect">
            <a:avLst/>
          </a:prstGeom>
          <a:noFill/>
        </p:spPr>
        <p:txBody>
          <a:bodyPr wrap="square" rtlCol="0">
            <a:spAutoFit/>
          </a:bodyPr>
          <a:lstStyle/>
          <a:p>
            <a:pPr algn="ctr"/>
            <a:r>
              <a:rPr lang="en-GB" sz="1400" b="1">
                <a:solidFill>
                  <a:srgbClr val="5C5B5A"/>
                </a:solidFill>
                <a:latin typeface="Arial"/>
              </a:rPr>
              <a:t>44%</a:t>
            </a:r>
          </a:p>
        </p:txBody>
      </p:sp>
      <p:sp>
        <p:nvSpPr>
          <p:cNvPr id="46" name="TextBox 45">
            <a:extLst>
              <a:ext uri="{FF2B5EF4-FFF2-40B4-BE49-F238E27FC236}">
                <a16:creationId xmlns:a16="http://schemas.microsoft.com/office/drawing/2014/main" id="{4108D547-D8DF-C912-5733-7441127BBD44}"/>
              </a:ext>
              <a:ext uri="{C183D7F6-B498-43B3-948B-1728B52AA6E4}">
                <adec:decorative xmlns:adec="http://schemas.microsoft.com/office/drawing/2017/decorative" val="1"/>
              </a:ext>
            </a:extLst>
          </p:cNvPr>
          <p:cNvSpPr txBox="1"/>
          <p:nvPr/>
        </p:nvSpPr>
        <p:spPr>
          <a:xfrm>
            <a:off x="7454226" y="240431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1A9F9B2D-C537-ABBF-C9BF-0F8934BD83F5}"/>
              </a:ext>
              <a:ext uri="{C183D7F6-B498-43B3-948B-1728B52AA6E4}">
                <adec:decorative xmlns:adec="http://schemas.microsoft.com/office/drawing/2017/decorative" val="1"/>
              </a:ext>
            </a:extLst>
          </p:cNvPr>
          <p:cNvSpPr txBox="1"/>
          <p:nvPr/>
        </p:nvSpPr>
        <p:spPr>
          <a:xfrm>
            <a:off x="7454226" y="31702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(+/-0</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48" name="TextBox 47">
            <a:extLst>
              <a:ext uri="{FF2B5EF4-FFF2-40B4-BE49-F238E27FC236}">
                <a16:creationId xmlns:a16="http://schemas.microsoft.com/office/drawing/2014/main" id="{DB8A5D0A-9A20-ACC7-7842-B8EF75F29D3B}"/>
              </a:ext>
              <a:ext uri="{C183D7F6-B498-43B3-948B-1728B52AA6E4}">
                <adec:decorative xmlns:adec="http://schemas.microsoft.com/office/drawing/2017/decorative" val="1"/>
              </a:ext>
            </a:extLst>
          </p:cNvPr>
          <p:cNvSpPr txBox="1"/>
          <p:nvPr/>
        </p:nvSpPr>
        <p:spPr>
          <a:xfrm>
            <a:off x="7457219" y="361677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9" name="TextBox 48">
            <a:extLst>
              <a:ext uri="{FF2B5EF4-FFF2-40B4-BE49-F238E27FC236}">
                <a16:creationId xmlns:a16="http://schemas.microsoft.com/office/drawing/2014/main" id="{9F7D01D7-9428-5079-3567-CDB7A86903E8}"/>
              </a:ext>
              <a:ext uri="{C183D7F6-B498-43B3-948B-1728B52AA6E4}">
                <adec:decorative xmlns:adec="http://schemas.microsoft.com/office/drawing/2017/decorative" val="1"/>
              </a:ext>
            </a:extLst>
          </p:cNvPr>
          <p:cNvSpPr txBox="1"/>
          <p:nvPr/>
        </p:nvSpPr>
        <p:spPr>
          <a:xfrm>
            <a:off x="7616925" y="376137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3" name="TextBox 72">
            <a:extLst>
              <a:ext uri="{FF2B5EF4-FFF2-40B4-BE49-F238E27FC236}">
                <a16:creationId xmlns:a16="http://schemas.microsoft.com/office/drawing/2014/main" id="{D5A53D5B-8250-525D-EA5E-F1E12F3249CA}"/>
              </a:ext>
              <a:ext uri="{C183D7F6-B498-43B3-948B-1728B52AA6E4}">
                <adec:decorative xmlns:adec="http://schemas.microsoft.com/office/drawing/2017/decorative" val="1"/>
              </a:ext>
            </a:extLst>
          </p:cNvPr>
          <p:cNvSpPr txBox="1"/>
          <p:nvPr/>
        </p:nvSpPr>
        <p:spPr>
          <a:xfrm>
            <a:off x="7610435" y="393251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0" name="TextBox 49">
            <a:extLst>
              <a:ext uri="{FF2B5EF4-FFF2-40B4-BE49-F238E27FC236}">
                <a16:creationId xmlns:a16="http://schemas.microsoft.com/office/drawing/2014/main" id="{3AFFCF88-4CFF-CA78-EAC6-76D3797558A5}"/>
              </a:ext>
              <a:ext uri="{C183D7F6-B498-43B3-948B-1728B52AA6E4}">
                <adec:decorative xmlns:adec="http://schemas.microsoft.com/office/drawing/2017/decorative" val="1"/>
              </a:ext>
            </a:extLst>
          </p:cNvPr>
          <p:cNvSpPr txBox="1"/>
          <p:nvPr/>
        </p:nvSpPr>
        <p:spPr>
          <a:xfrm>
            <a:off x="7454568" y="432741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1" name="TextBox 50">
            <a:extLst>
              <a:ext uri="{FF2B5EF4-FFF2-40B4-BE49-F238E27FC236}">
                <a16:creationId xmlns:a16="http://schemas.microsoft.com/office/drawing/2014/main" id="{F43E67D5-3B30-BC40-948C-815D16109E83}"/>
              </a:ext>
              <a:ext uri="{C183D7F6-B498-43B3-948B-1728B52AA6E4}">
                <adec:decorative xmlns:adec="http://schemas.microsoft.com/office/drawing/2017/decorative" val="1"/>
              </a:ext>
            </a:extLst>
          </p:cNvPr>
          <p:cNvSpPr txBox="1"/>
          <p:nvPr/>
        </p:nvSpPr>
        <p:spPr>
          <a:xfrm>
            <a:off x="7483342" y="489884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Right Brace 4">
            <a:extLst>
              <a:ext uri="{FF2B5EF4-FFF2-40B4-BE49-F238E27FC236}">
                <a16:creationId xmlns:a16="http://schemas.microsoft.com/office/drawing/2014/main" id="{75C254DC-6D37-7F9D-3066-3F6153890DFC}"/>
              </a:ext>
              <a:ext uri="{C183D7F6-B498-43B3-948B-1728B52AA6E4}">
                <adec:decorative xmlns:adec="http://schemas.microsoft.com/office/drawing/2017/decorative" val="1"/>
              </a:ext>
            </a:extLst>
          </p:cNvPr>
          <p:cNvSpPr/>
          <p:nvPr/>
        </p:nvSpPr>
        <p:spPr>
          <a:xfrm>
            <a:off x="8211960" y="2036473"/>
            <a:ext cx="199374" cy="147308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a:extLst>
              <a:ext uri="{FF2B5EF4-FFF2-40B4-BE49-F238E27FC236}">
                <a16:creationId xmlns:a16="http://schemas.microsoft.com/office/drawing/2014/main" id="{04588B59-4732-E5BE-6E1B-C8E937800E62}"/>
              </a:ext>
            </a:extLst>
          </p:cNvPr>
          <p:cNvSpPr txBox="1"/>
          <p:nvPr/>
        </p:nvSpPr>
        <p:spPr>
          <a:xfrm>
            <a:off x="8344450" y="2618024"/>
            <a:ext cx="707135" cy="307777"/>
          </a:xfrm>
          <a:prstGeom prst="rect">
            <a:avLst/>
          </a:prstGeom>
          <a:noFill/>
        </p:spPr>
        <p:txBody>
          <a:bodyPr wrap="square" rtlCol="0">
            <a:spAutoFit/>
          </a:bodyPr>
          <a:lstStyle/>
          <a:p>
            <a:pPr algn="ctr"/>
            <a:r>
              <a:rPr lang="en-GB" sz="1400" b="1">
                <a:solidFill>
                  <a:srgbClr val="5C5B5A"/>
                </a:solidFill>
                <a:latin typeface="Arial"/>
              </a:rPr>
              <a:t>44%</a:t>
            </a:r>
          </a:p>
        </p:txBody>
      </p:sp>
      <p:sp>
        <p:nvSpPr>
          <p:cNvPr id="52" name="TextBox 51">
            <a:extLst>
              <a:ext uri="{FF2B5EF4-FFF2-40B4-BE49-F238E27FC236}">
                <a16:creationId xmlns:a16="http://schemas.microsoft.com/office/drawing/2014/main" id="{4122499E-3683-3F2E-2C60-C2FE3B9ED5FB}"/>
              </a:ext>
              <a:ext uri="{C183D7F6-B498-43B3-948B-1728B52AA6E4}">
                <adec:decorative xmlns:adec="http://schemas.microsoft.com/office/drawing/2017/decorative" val="1"/>
              </a:ext>
            </a:extLst>
          </p:cNvPr>
          <p:cNvSpPr txBox="1"/>
          <p:nvPr/>
        </p:nvSpPr>
        <p:spPr>
          <a:xfrm>
            <a:off x="9117467" y="218546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3" name="TextBox 52">
            <a:extLst>
              <a:ext uri="{FF2B5EF4-FFF2-40B4-BE49-F238E27FC236}">
                <a16:creationId xmlns:a16="http://schemas.microsoft.com/office/drawing/2014/main" id="{844B9DFB-8508-1152-6568-87D2D646E88E}"/>
              </a:ext>
              <a:ext uri="{C183D7F6-B498-43B3-948B-1728B52AA6E4}">
                <adec:decorative xmlns:adec="http://schemas.microsoft.com/office/drawing/2017/decorative" val="1"/>
              </a:ext>
            </a:extLst>
          </p:cNvPr>
          <p:cNvSpPr txBox="1"/>
          <p:nvPr/>
        </p:nvSpPr>
        <p:spPr>
          <a:xfrm>
            <a:off x="9107695" y="271701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(-2</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54" name="TextBox 53">
            <a:extLst>
              <a:ext uri="{FF2B5EF4-FFF2-40B4-BE49-F238E27FC236}">
                <a16:creationId xmlns:a16="http://schemas.microsoft.com/office/drawing/2014/main" id="{192DA36C-A133-E072-7A38-4938DB221399}"/>
              </a:ext>
              <a:ext uri="{C183D7F6-B498-43B3-948B-1728B52AA6E4}">
                <adec:decorative xmlns:adec="http://schemas.microsoft.com/office/drawing/2017/decorative" val="1"/>
              </a:ext>
            </a:extLst>
          </p:cNvPr>
          <p:cNvSpPr txBox="1"/>
          <p:nvPr/>
        </p:nvSpPr>
        <p:spPr>
          <a:xfrm>
            <a:off x="9117427" y="3389998"/>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6" name="TextBox 55">
            <a:extLst>
              <a:ext uri="{FF2B5EF4-FFF2-40B4-BE49-F238E27FC236}">
                <a16:creationId xmlns:a16="http://schemas.microsoft.com/office/drawing/2014/main" id="{527D029C-DED8-6DFF-FE5F-B9FE317B445B}"/>
              </a:ext>
              <a:ext uri="{C183D7F6-B498-43B3-948B-1728B52AA6E4}">
                <adec:decorative xmlns:adec="http://schemas.microsoft.com/office/drawing/2017/decorative" val="1"/>
              </a:ext>
            </a:extLst>
          </p:cNvPr>
          <p:cNvSpPr txBox="1"/>
          <p:nvPr/>
        </p:nvSpPr>
        <p:spPr>
          <a:xfrm>
            <a:off x="9117467" y="388062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5" name="TextBox 54">
            <a:extLst>
              <a:ext uri="{FF2B5EF4-FFF2-40B4-BE49-F238E27FC236}">
                <a16:creationId xmlns:a16="http://schemas.microsoft.com/office/drawing/2014/main" id="{395079A0-40E6-026A-EC3E-F10CAD363943}"/>
              </a:ext>
              <a:ext uri="{C183D7F6-B498-43B3-948B-1728B52AA6E4}">
                <adec:decorative xmlns:adec="http://schemas.microsoft.com/office/drawing/2017/decorative" val="1"/>
              </a:ext>
            </a:extLst>
          </p:cNvPr>
          <p:cNvSpPr txBox="1"/>
          <p:nvPr/>
        </p:nvSpPr>
        <p:spPr>
          <a:xfrm>
            <a:off x="9099793" y="421445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7" name="TextBox 56">
            <a:extLst>
              <a:ext uri="{FF2B5EF4-FFF2-40B4-BE49-F238E27FC236}">
                <a16:creationId xmlns:a16="http://schemas.microsoft.com/office/drawing/2014/main" id="{5645DA7B-4A28-5A93-9371-0D87769DBD94}"/>
              </a:ext>
              <a:ext uri="{C183D7F6-B498-43B3-948B-1728B52AA6E4}">
                <adec:decorative xmlns:adec="http://schemas.microsoft.com/office/drawing/2017/decorative" val="1"/>
              </a:ext>
            </a:extLst>
          </p:cNvPr>
          <p:cNvSpPr txBox="1"/>
          <p:nvPr/>
        </p:nvSpPr>
        <p:spPr>
          <a:xfrm>
            <a:off x="9144105" y="475675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0" name="TextBox 69">
            <a:extLst>
              <a:ext uri="{FF2B5EF4-FFF2-40B4-BE49-F238E27FC236}">
                <a16:creationId xmlns:a16="http://schemas.microsoft.com/office/drawing/2014/main" id="{72D96152-87D1-AE25-3213-11D3602AA3F0}"/>
              </a:ext>
              <a:ext uri="{C183D7F6-B498-43B3-948B-1728B52AA6E4}">
                <adec:decorative xmlns:adec="http://schemas.microsoft.com/office/drawing/2017/decorative" val="1"/>
              </a:ext>
            </a:extLst>
          </p:cNvPr>
          <p:cNvSpPr txBox="1"/>
          <p:nvPr/>
        </p:nvSpPr>
        <p:spPr>
          <a:xfrm>
            <a:off x="9238433" y="491035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1" name="TextBox 70">
            <a:extLst>
              <a:ext uri="{FF2B5EF4-FFF2-40B4-BE49-F238E27FC236}">
                <a16:creationId xmlns:a16="http://schemas.microsoft.com/office/drawing/2014/main" id="{96F2815F-9C26-86F2-CA37-18CA6A6EBEBE}"/>
              </a:ext>
              <a:ext uri="{C183D7F6-B498-43B3-948B-1728B52AA6E4}">
                <adec:decorative xmlns:adec="http://schemas.microsoft.com/office/drawing/2017/decorative" val="1"/>
              </a:ext>
            </a:extLst>
          </p:cNvPr>
          <p:cNvSpPr txBox="1"/>
          <p:nvPr/>
        </p:nvSpPr>
        <p:spPr>
          <a:xfrm>
            <a:off x="9273490" y="5078924"/>
            <a:ext cx="75906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 name="Right Brace 1">
            <a:extLst>
              <a:ext uri="{FF2B5EF4-FFF2-40B4-BE49-F238E27FC236}">
                <a16:creationId xmlns:a16="http://schemas.microsoft.com/office/drawing/2014/main" id="{AE6DADAE-B9B2-31CE-F8DA-FB9E25788586}"/>
              </a:ext>
              <a:ext uri="{C183D7F6-B498-43B3-948B-1728B52AA6E4}">
                <adec:decorative xmlns:adec="http://schemas.microsoft.com/office/drawing/2017/decorative" val="1"/>
              </a:ext>
            </a:extLst>
          </p:cNvPr>
          <p:cNvSpPr/>
          <p:nvPr/>
        </p:nvSpPr>
        <p:spPr>
          <a:xfrm>
            <a:off x="9866566" y="2019056"/>
            <a:ext cx="228135" cy="1117256"/>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3335B505-43FD-E141-BD05-740D1DD913B5}"/>
              </a:ext>
            </a:extLst>
          </p:cNvPr>
          <p:cNvSpPr txBox="1"/>
          <p:nvPr/>
        </p:nvSpPr>
        <p:spPr>
          <a:xfrm>
            <a:off x="9980633" y="2423795"/>
            <a:ext cx="734813" cy="307777"/>
          </a:xfrm>
          <a:prstGeom prst="rect">
            <a:avLst/>
          </a:prstGeom>
          <a:noFill/>
        </p:spPr>
        <p:txBody>
          <a:bodyPr wrap="square" rtlCol="0">
            <a:spAutoFit/>
          </a:bodyPr>
          <a:lstStyle/>
          <a:p>
            <a:pPr algn="ctr"/>
            <a:r>
              <a:rPr lang="en-GB" sz="1400" b="1">
                <a:solidFill>
                  <a:srgbClr val="5C5B5A"/>
                </a:solidFill>
                <a:latin typeface="Arial"/>
              </a:rPr>
              <a:t>31%</a:t>
            </a:r>
          </a:p>
        </p:txBody>
      </p:sp>
      <p:sp>
        <p:nvSpPr>
          <p:cNvPr id="58" name="TextBox 57">
            <a:extLst>
              <a:ext uri="{FF2B5EF4-FFF2-40B4-BE49-F238E27FC236}">
                <a16:creationId xmlns:a16="http://schemas.microsoft.com/office/drawing/2014/main" id="{B111870D-FC8F-7517-D2C6-8B72244FC50E}"/>
              </a:ext>
              <a:ext uri="{C183D7F6-B498-43B3-948B-1728B52AA6E4}">
                <adec:decorative xmlns:adec="http://schemas.microsoft.com/office/drawing/2017/decorative" val="1"/>
              </a:ext>
            </a:extLst>
          </p:cNvPr>
          <p:cNvSpPr txBox="1"/>
          <p:nvPr/>
        </p:nvSpPr>
        <p:spPr>
          <a:xfrm>
            <a:off x="10757161" y="2142791"/>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9" name="TextBox 58">
            <a:extLst>
              <a:ext uri="{FF2B5EF4-FFF2-40B4-BE49-F238E27FC236}">
                <a16:creationId xmlns:a16="http://schemas.microsoft.com/office/drawing/2014/main" id="{6FBCFC3C-497F-5D19-D495-6C2018E8E72B}"/>
              </a:ext>
              <a:ext uri="{C183D7F6-B498-43B3-948B-1728B52AA6E4}">
                <adec:decorative xmlns:adec="http://schemas.microsoft.com/office/drawing/2017/decorative" val="1"/>
              </a:ext>
            </a:extLst>
          </p:cNvPr>
          <p:cNvSpPr txBox="1"/>
          <p:nvPr/>
        </p:nvSpPr>
        <p:spPr>
          <a:xfrm>
            <a:off x="10757160" y="276201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60" name="TextBox 59">
            <a:extLst>
              <a:ext uri="{FF2B5EF4-FFF2-40B4-BE49-F238E27FC236}">
                <a16:creationId xmlns:a16="http://schemas.microsoft.com/office/drawing/2014/main" id="{8A6372F7-CE2B-75DA-C3CC-B47E6930F983}"/>
              </a:ext>
              <a:ext uri="{C183D7F6-B498-43B3-948B-1728B52AA6E4}">
                <adec:decorative xmlns:adec="http://schemas.microsoft.com/office/drawing/2017/decorative" val="1"/>
              </a:ext>
            </a:extLst>
          </p:cNvPr>
          <p:cNvSpPr txBox="1"/>
          <p:nvPr/>
        </p:nvSpPr>
        <p:spPr>
          <a:xfrm>
            <a:off x="10762494" y="327931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1" name="TextBox 60">
            <a:extLst>
              <a:ext uri="{FF2B5EF4-FFF2-40B4-BE49-F238E27FC236}">
                <a16:creationId xmlns:a16="http://schemas.microsoft.com/office/drawing/2014/main" id="{3371CE27-EA51-81B9-673F-D1E42AA25B40}"/>
              </a:ext>
              <a:ext uri="{C183D7F6-B498-43B3-948B-1728B52AA6E4}">
                <adec:decorative xmlns:adec="http://schemas.microsoft.com/office/drawing/2017/decorative" val="1"/>
              </a:ext>
            </a:extLst>
          </p:cNvPr>
          <p:cNvSpPr txBox="1"/>
          <p:nvPr/>
        </p:nvSpPr>
        <p:spPr>
          <a:xfrm>
            <a:off x="10799640" y="393366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2" name="TextBox 61">
            <a:extLst>
              <a:ext uri="{FF2B5EF4-FFF2-40B4-BE49-F238E27FC236}">
                <a16:creationId xmlns:a16="http://schemas.microsoft.com/office/drawing/2014/main" id="{3B4931C6-636E-F631-9457-FB66A20C21B4}"/>
              </a:ext>
              <a:ext uri="{C183D7F6-B498-43B3-948B-1728B52AA6E4}">
                <adec:decorative xmlns:adec="http://schemas.microsoft.com/office/drawing/2017/decorative" val="1"/>
              </a:ext>
            </a:extLst>
          </p:cNvPr>
          <p:cNvSpPr txBox="1"/>
          <p:nvPr/>
        </p:nvSpPr>
        <p:spPr>
          <a:xfrm>
            <a:off x="10765122" y="478841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Right Brace 6">
            <a:extLst>
              <a:ext uri="{FF2B5EF4-FFF2-40B4-BE49-F238E27FC236}">
                <a16:creationId xmlns:a16="http://schemas.microsoft.com/office/drawing/2014/main" id="{CB7BA24B-6402-9AB7-1774-19D752D2E27A}"/>
              </a:ext>
              <a:ext uri="{C183D7F6-B498-43B3-948B-1728B52AA6E4}">
                <adec:decorative xmlns:adec="http://schemas.microsoft.com/office/drawing/2017/decorative" val="1"/>
              </a:ext>
            </a:extLst>
          </p:cNvPr>
          <p:cNvSpPr/>
          <p:nvPr/>
        </p:nvSpPr>
        <p:spPr>
          <a:xfrm>
            <a:off x="11525514" y="2036473"/>
            <a:ext cx="215614" cy="986579"/>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9DC8AE0-32FD-6D1B-4E58-2C469F680498}"/>
              </a:ext>
            </a:extLst>
          </p:cNvPr>
          <p:cNvSpPr txBox="1"/>
          <p:nvPr/>
        </p:nvSpPr>
        <p:spPr>
          <a:xfrm>
            <a:off x="11644862" y="2382550"/>
            <a:ext cx="659321" cy="307777"/>
          </a:xfrm>
          <a:prstGeom prst="rect">
            <a:avLst/>
          </a:prstGeom>
          <a:noFill/>
        </p:spPr>
        <p:txBody>
          <a:bodyPr wrap="square" rtlCol="0">
            <a:spAutoFit/>
          </a:bodyPr>
          <a:lstStyle/>
          <a:p>
            <a:pPr algn="ctr"/>
            <a:r>
              <a:rPr lang="en-GB" sz="1400" b="1">
                <a:solidFill>
                  <a:srgbClr val="5C5B5A"/>
                </a:solidFill>
                <a:latin typeface="Arial"/>
              </a:rPr>
              <a:t>31%</a:t>
            </a:r>
          </a:p>
        </p:txBody>
      </p:sp>
      <p:grpSp>
        <p:nvGrpSpPr>
          <p:cNvPr id="64" name="Group 63">
            <a:extLst>
              <a:ext uri="{FF2B5EF4-FFF2-40B4-BE49-F238E27FC236}">
                <a16:creationId xmlns:a16="http://schemas.microsoft.com/office/drawing/2014/main" id="{7EAF0CB2-2076-353A-5636-09288EB8665C}"/>
              </a:ext>
              <a:ext uri="{C183D7F6-B498-43B3-948B-1728B52AA6E4}">
                <adec:decorative xmlns:adec="http://schemas.microsoft.com/office/drawing/2017/decorative" val="1"/>
              </a:ext>
            </a:extLst>
          </p:cNvPr>
          <p:cNvGrpSpPr/>
          <p:nvPr/>
        </p:nvGrpSpPr>
        <p:grpSpPr>
          <a:xfrm>
            <a:off x="9141882" y="6051911"/>
            <a:ext cx="2768039" cy="269304"/>
            <a:chOff x="229117" y="5927615"/>
            <a:chExt cx="2768039" cy="269304"/>
          </a:xfrm>
        </p:grpSpPr>
        <p:grpSp>
          <p:nvGrpSpPr>
            <p:cNvPr id="65" name="Group 64" descr="Green and Red arrows to signify when a statistic is significantly higher or lower than the previous survey.">
              <a:extLst>
                <a:ext uri="{FF2B5EF4-FFF2-40B4-BE49-F238E27FC236}">
                  <a16:creationId xmlns:a16="http://schemas.microsoft.com/office/drawing/2014/main" id="{0106E801-2567-8DC2-275B-69D560A1CD3C}"/>
                </a:ext>
              </a:extLst>
            </p:cNvPr>
            <p:cNvGrpSpPr/>
            <p:nvPr/>
          </p:nvGrpSpPr>
          <p:grpSpPr>
            <a:xfrm>
              <a:off x="229117" y="5927615"/>
              <a:ext cx="2768039" cy="269304"/>
              <a:chOff x="520117" y="5772736"/>
              <a:chExt cx="2768039" cy="269304"/>
            </a:xfrm>
          </p:grpSpPr>
          <p:sp>
            <p:nvSpPr>
              <p:cNvPr id="67" name="Arrow: Down 66">
                <a:extLst>
                  <a:ext uri="{FF2B5EF4-FFF2-40B4-BE49-F238E27FC236}">
                    <a16:creationId xmlns:a16="http://schemas.microsoft.com/office/drawing/2014/main" id="{CB4C4B24-E219-725D-575F-8A2A71F3B9DC}"/>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7575EA64-149D-A3DF-1F1A-2434C1C99FDF}"/>
                  </a:ext>
                </a:extLst>
              </p:cNvPr>
              <p:cNvSpPr txBox="1"/>
              <p:nvPr/>
            </p:nvSpPr>
            <p:spPr>
              <a:xfrm>
                <a:off x="884934" y="5772736"/>
                <a:ext cx="240322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W7</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6" name="Arrow: Down 65">
              <a:extLst>
                <a:ext uri="{FF2B5EF4-FFF2-40B4-BE49-F238E27FC236}">
                  <a16:creationId xmlns:a16="http://schemas.microsoft.com/office/drawing/2014/main" id="{EFBA9D2A-EB80-A2E8-23F4-105CF8B5610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7, 1612</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932340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584813" y="788490"/>
            <a:ext cx="5650700" cy="3090645"/>
          </a:xfrm>
        </p:spPr>
        <p:txBody>
          <a:bodyPr anchor="t">
            <a:normAutofit fontScale="90000"/>
          </a:bodyPr>
          <a:lstStyle/>
          <a:p>
            <a:r>
              <a:rPr lang="en-GB" sz="4900" b="1">
                <a:latin typeface="Arial"/>
                <a:cs typeface="Arial"/>
              </a:rPr>
              <a:t>Digital inclusion </a:t>
            </a:r>
            <a:br>
              <a:rPr lang="en-GB" b="1">
                <a:latin typeface="Arial" panose="020B0604020202020204" pitchFamily="34" charset="0"/>
                <a:cs typeface="Arial" panose="020B0604020202020204" pitchFamily="34" charset="0"/>
              </a:rPr>
            </a:br>
            <a:br>
              <a:rPr lang="en-GB" b="1">
                <a:latin typeface="Arial"/>
                <a:cs typeface="Arial"/>
              </a:rPr>
            </a:br>
            <a:r>
              <a:rPr lang="en-GB" sz="1800">
                <a:latin typeface="Arial"/>
                <a:cs typeface="Arial"/>
              </a:rPr>
              <a:t>All analysis relates exclusively to telephone samples </a:t>
            </a:r>
            <a:br>
              <a:rPr lang="en-GB" sz="1800">
                <a:latin typeface="Arial"/>
                <a:cs typeface="Arial"/>
              </a:rPr>
            </a:br>
            <a:br>
              <a:rPr lang="en-GB" sz="1800">
                <a:latin typeface="Arial"/>
                <a:cs typeface="Arial"/>
              </a:rPr>
            </a:br>
            <a:r>
              <a:rPr lang="en-GB" sz="1800">
                <a:latin typeface="Arial"/>
                <a:cs typeface="Arial"/>
              </a:rPr>
              <a:t>Recent trends reflect on findings from surveys March, May and July 2023</a:t>
            </a:r>
            <a:br>
              <a:rPr lang="en-GB" sz="1800">
                <a:latin typeface="Arial"/>
                <a:cs typeface="Arial"/>
              </a:rPr>
            </a:br>
            <a:br>
              <a:rPr lang="en-GB" sz="1800">
                <a:latin typeface="Arial"/>
                <a:cs typeface="Arial"/>
              </a:rPr>
            </a:br>
            <a:r>
              <a:rPr lang="en-GB" sz="1800">
                <a:latin typeface="Arial"/>
                <a:cs typeface="Arial"/>
              </a:rPr>
              <a:t>Longer term comparisons examine findings from Autumn 2022 and Spring 2023 surveys, merged into groups of three waves</a:t>
            </a:r>
            <a:endParaRPr lang="en-GB" sz="1800">
              <a:cs typeface="Arial" panose="020B0604020202020204"/>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839597922"/>
              </p:ext>
            </p:extLst>
          </p:nvPr>
        </p:nvGraphicFramePr>
        <p:xfrm>
          <a:off x="590400" y="3813580"/>
          <a:ext cx="4922633" cy="1149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pages 88-89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pages 90-91</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panose="020B0604020202020204" pitchFamily="34" charset="0"/>
                          <a:cs typeface="Arial" panose="020B0604020202020204" pitchFamily="34" charset="0"/>
                        </a:rPr>
                        <a:t>Digital inclusion summary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9</a:t>
                      </a:r>
                      <a:r>
                        <a:rPr lang="en-GB" sz="1400" b="1" u="sng">
                          <a:solidFill>
                            <a:schemeClr val="bg1"/>
                          </a:solidFill>
                          <a:latin typeface="Arial" panose="020B0604020202020204" pitchFamily="34" charset="0"/>
                          <a:cs typeface="Arial" panose="020B0604020202020204" pitchFamily="34" charset="0"/>
                        </a:rPr>
                        <a:t>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594278"/>
                  </a:ext>
                </a:extLst>
              </a:tr>
              <a:tr h="210873">
                <a:tc>
                  <a:txBody>
                    <a:bodyPr/>
                    <a:lstStyle/>
                    <a:p>
                      <a:r>
                        <a:rPr lang="en-GB" sz="1400" b="1">
                          <a:solidFill>
                            <a:schemeClr val="bg1"/>
                          </a:solidFill>
                          <a:latin typeface="Arial" panose="020B0604020202020204" pitchFamily="34" charset="0"/>
                          <a:cs typeface="Arial" panose="020B0604020202020204" pitchFamily="34" charset="0"/>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 9</a:t>
                      </a:r>
                      <a:r>
                        <a:rPr lang="en-GB" sz="1400" b="1" u="sng" dirty="0">
                          <a:solidFill>
                            <a:schemeClr val="bg1"/>
                          </a:solidFill>
                          <a:latin typeface="Arial" panose="020B0604020202020204" pitchFamily="34" charset="0"/>
                          <a:cs typeface="Arial" panose="020B0604020202020204" pitchFamily="34" charset="0"/>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lIns="91440" tIns="45720" rIns="91440" bIns="45720" rtlCol="0" anchor="t">
            <a:spAutoFit/>
          </a:bodyPr>
          <a:lstStyle/>
          <a:p>
            <a:pPr>
              <a:defRPr/>
            </a:pPr>
            <a:r>
              <a:rPr kumimoji="0" lang="en-GB" sz="1400" b="0" i="0" u="none" strike="noStrike" kern="1200" cap="none" spc="0" normalizeH="0" baseline="0" noProof="0">
                <a:ln>
                  <a:noFill/>
                </a:ln>
                <a:solidFill>
                  <a:schemeClr val="bg1"/>
                </a:solidFill>
                <a:effectLst/>
                <a:uLnTx/>
                <a:uFillTx/>
                <a:latin typeface="Arial"/>
                <a:cs typeface="Arial"/>
              </a:rPr>
              <a:t>Unweighted base: </a:t>
            </a:r>
            <a:r>
              <a:rPr lang="en-GB" sz="1400">
                <a:solidFill>
                  <a:schemeClr val="bg1"/>
                </a:solidFill>
                <a:latin typeface="Arial"/>
                <a:cs typeface="Arial"/>
              </a:rPr>
              <a:t>751</a:t>
            </a:r>
            <a:r>
              <a:rPr kumimoji="0" lang="en-GB" sz="1400" b="0" i="0" u="none" strike="noStrike" kern="1200" cap="none" spc="0" normalizeH="0" baseline="0" noProof="0">
                <a:ln>
                  <a:noFill/>
                </a:ln>
                <a:solidFill>
                  <a:schemeClr val="bg1"/>
                </a:solidFill>
                <a:effectLst/>
                <a:uLnTx/>
                <a:uFillTx/>
                <a:latin typeface="Arial"/>
                <a:ea typeface="+mn-ea"/>
                <a:cs typeface="Arial"/>
              </a:rPr>
              <a:t> </a:t>
            </a:r>
            <a:r>
              <a:rPr kumimoji="0" lang="en-GB" sz="1400" b="0" i="0" u="none" strike="noStrike" kern="1200" cap="none" spc="0" normalizeH="0" baseline="0" noProof="0">
                <a:ln>
                  <a:noFill/>
                </a:ln>
                <a:solidFill>
                  <a:schemeClr val="bg1"/>
                </a:solidFill>
                <a:effectLst/>
                <a:uLnTx/>
                <a:uFillTx/>
                <a:latin typeface="Arial"/>
                <a:cs typeface="Arial"/>
              </a:rPr>
              <a:t>(Telephone respondents </a:t>
            </a:r>
            <a:r>
              <a:rPr lang="en-GB" sz="1400">
                <a:solidFill>
                  <a:schemeClr val="bg1"/>
                </a:solidFill>
                <a:latin typeface="Arial"/>
                <a:cs typeface="Arial"/>
              </a:rPr>
              <a:t>S6</a:t>
            </a:r>
            <a:r>
              <a:rPr kumimoji="0" lang="en-GB" sz="1400" b="0" i="0" u="none" strike="noStrike" kern="1200" cap="none" spc="0" normalizeH="0" baseline="0" noProof="0">
                <a:ln>
                  <a:noFill/>
                </a:ln>
                <a:solidFill>
                  <a:schemeClr val="bg1"/>
                </a:solidFill>
                <a:effectLst/>
                <a:uLnTx/>
                <a:uFillTx/>
                <a:latin typeface="Arial"/>
                <a:cs typeface="Arial"/>
              </a:rPr>
              <a:t>+</a:t>
            </a:r>
            <a:r>
              <a:rPr lang="en-GB" sz="1400">
                <a:solidFill>
                  <a:schemeClr val="bg1"/>
                </a:solidFill>
                <a:latin typeface="Arial"/>
                <a:cs typeface="Arial"/>
              </a:rPr>
              <a:t>S7</a:t>
            </a:r>
            <a:r>
              <a:rPr kumimoji="0" lang="en-GB" sz="1400" b="0" i="0" u="none" strike="noStrike" kern="1200" cap="none" spc="0" normalizeH="0" baseline="0" noProof="0">
                <a:ln>
                  <a:noFill/>
                </a:ln>
                <a:solidFill>
                  <a:schemeClr val="bg1"/>
                </a:solidFill>
                <a:effectLst/>
                <a:uLnTx/>
                <a:uFillTx/>
                <a:latin typeface="Arial"/>
                <a:cs typeface="Arial"/>
              </a:rPr>
              <a:t>+</a:t>
            </a:r>
            <a:r>
              <a:rPr lang="en-GB" sz="1400">
                <a:solidFill>
                  <a:schemeClr val="bg1"/>
                </a:solidFill>
                <a:latin typeface="Arial"/>
                <a:cs typeface="Arial"/>
              </a:rPr>
              <a:t>S8</a:t>
            </a:r>
            <a:r>
              <a:rPr kumimoji="0" lang="en-GB" sz="1400" b="0" i="0" u="none" strike="noStrike" kern="1200" cap="none" spc="0" normalizeH="0" baseline="0" noProof="0">
                <a:ln>
                  <a:noFill/>
                </a:ln>
                <a:solidFill>
                  <a:schemeClr val="bg1"/>
                </a:solidFill>
                <a:effectLst/>
                <a:uLnTx/>
                <a:uFillTx/>
                <a:latin typeface="Arial"/>
                <a:cs typeface="Arial"/>
              </a:rPr>
              <a:t>)</a:t>
            </a:r>
          </a:p>
        </p:txBody>
      </p:sp>
    </p:spTree>
    <p:extLst>
      <p:ext uri="{BB962C8B-B14F-4D97-AF65-F5344CB8AC3E}">
        <p14:creationId xmlns:p14="http://schemas.microsoft.com/office/powerpoint/2010/main" val="2475833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116000"/>
          </a:xfrm>
        </p:spPr>
        <p:txBody>
          <a:bodyPr>
            <a:normAutofit fontScale="90000"/>
          </a:bodyPr>
          <a:lstStyle/>
          <a:p>
            <a:r>
              <a:rPr lang="en-GB"/>
              <a:t>Overview:</a:t>
            </a:r>
            <a:br>
              <a:rPr lang="en-GB"/>
            </a:br>
            <a:r>
              <a:rPr lang="en-GB"/>
              <a:t>Digital inclusion</a:t>
            </a:r>
            <a:br>
              <a:rPr lang="en-GB"/>
            </a:br>
            <a:endParaRPr lang="en-GB" sz="2200">
              <a:cs typeface="Arial"/>
            </a:endParaRPr>
          </a:p>
        </p:txBody>
      </p:sp>
      <p:sp>
        <p:nvSpPr>
          <p:cNvPr id="3" name="Text Placeholder 2">
            <a:extLst>
              <a:ext uri="{FF2B5EF4-FFF2-40B4-BE49-F238E27FC236}">
                <a16:creationId xmlns:a16="http://schemas.microsoft.com/office/drawing/2014/main" id="{0F5235E6-B3F0-53C3-9546-36323FA23B1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12289736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context</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739485"/>
          </a:xfrm>
          <a:prstGeom prst="rect">
            <a:avLst/>
          </a:prstGeom>
          <a:noFill/>
        </p:spPr>
        <p:txBody>
          <a:bodyPr wrap="square" lIns="91440" tIns="45720" rIns="91440" bIns="45720" rtlCol="0" anchor="t">
            <a:spAutoFit/>
          </a:bodyPr>
          <a:lstStyle/>
          <a:p>
            <a:pPr>
              <a:lnSpc>
                <a:spcPct val="114000"/>
              </a:lnSpc>
              <a:spcAft>
                <a:spcPts val="600"/>
              </a:spcAft>
            </a:pPr>
            <a:r>
              <a:rPr lang="en-GB" sz="1400" dirty="0">
                <a:solidFill>
                  <a:schemeClr val="bg1"/>
                </a:solidFill>
                <a:latin typeface="Arial"/>
                <a:cs typeface="Arial"/>
              </a:rPr>
              <a:t>Digital inclusion questions have been included in the survey since Spring 2022 (though the methodology / approach was amended in September 2022).</a:t>
            </a:r>
          </a:p>
          <a:p>
            <a:pPr>
              <a:lnSpc>
                <a:spcPct val="114000"/>
              </a:lnSpc>
              <a:spcAft>
                <a:spcPts val="600"/>
              </a:spcAft>
            </a:pPr>
            <a:r>
              <a:rPr lang="en-GB" sz="1400" dirty="0">
                <a:solidFill>
                  <a:schemeClr val="bg1"/>
                </a:solidFill>
              </a:rPr>
              <a:t>The reporting includes a particular focus on over 75 year olds, under 25 year olds, and disabled people – as priority groups for Greater Manchester activity to address digital exclusion.</a:t>
            </a:r>
            <a:endParaRPr lang="en-GB" sz="1400" dirty="0">
              <a:solidFill>
                <a:schemeClr val="bg1"/>
              </a:solidFill>
              <a:cs typeface="Arial"/>
            </a:endParaRPr>
          </a:p>
          <a:p>
            <a:pPr>
              <a:lnSpc>
                <a:spcPct val="114000"/>
              </a:lnSpc>
              <a:spcAft>
                <a:spcPts val="600"/>
              </a:spcAft>
            </a:pPr>
            <a:r>
              <a:rPr lang="en-GB" sz="1400" dirty="0">
                <a:solidFill>
                  <a:schemeClr val="bg1"/>
                </a:solidFill>
                <a:latin typeface="Arial"/>
                <a:cs typeface="Arial"/>
              </a:rPr>
              <a:t>Although early waves included digital inclusion questions for all survey respondents, we have taken the decision that digital inclusion questions are only asked in telephone samples (and not of respondents taking part in the survey online, who are therefore less likely to be digitally excluded than the population as a whole). This provides a sample of around 250 responses per survey.</a:t>
            </a:r>
          </a:p>
          <a:p>
            <a:pPr>
              <a:lnSpc>
                <a:spcPct val="114000"/>
              </a:lnSpc>
              <a:spcAft>
                <a:spcPts val="600"/>
              </a:spcAft>
            </a:pPr>
            <a:r>
              <a:rPr lang="en-GB" sz="1400" dirty="0">
                <a:solidFill>
                  <a:schemeClr val="bg1"/>
                </a:solidFill>
                <a:latin typeface="Arial"/>
                <a:cs typeface="Arial"/>
              </a:rPr>
              <a:t>For this report, we have merged findings for survey 8 (July 2023) with those from surveys 6 and 7 (March 2023, May 2023) to provide a robust sample size for sub-group analysis. </a:t>
            </a:r>
            <a:endParaRPr lang="en-GB" sz="1400" dirty="0">
              <a:solidFill>
                <a:schemeClr val="bg1"/>
              </a:solidFill>
              <a:cs typeface="Arial"/>
            </a:endParaRPr>
          </a:p>
          <a:p>
            <a:pPr>
              <a:lnSpc>
                <a:spcPct val="114000"/>
              </a:lnSpc>
              <a:spcAft>
                <a:spcPts val="600"/>
              </a:spcAft>
            </a:pPr>
            <a:r>
              <a:rPr lang="en-GB" sz="1400" dirty="0">
                <a:solidFill>
                  <a:schemeClr val="bg1"/>
                </a:solidFill>
                <a:latin typeface="Arial"/>
                <a:cs typeface="Arial"/>
              </a:rPr>
              <a:t>Our reporting convention going forwards, from this wave (8) onwards, will be to report headlines based on the most recent three waves combined, with careful analysis of individual differences between waves where appropriate. </a:t>
            </a:r>
          </a:p>
          <a:p>
            <a:pPr>
              <a:lnSpc>
                <a:spcPct val="90000"/>
              </a:lnSpc>
              <a:spcBef>
                <a:spcPts val="1000"/>
              </a:spcBef>
            </a:pPr>
            <a:endParaRPr lang="en-GB" sz="1500" dirty="0">
              <a:solidFill>
                <a:srgbClr val="5C5B5A"/>
              </a:solidFill>
              <a:cs typeface="Arial"/>
            </a:endParaRPr>
          </a:p>
          <a:p>
            <a:pPr>
              <a:lnSpc>
                <a:spcPct val="113999"/>
              </a:lnSpc>
              <a:spcAft>
                <a:spcPts val="600"/>
              </a:spcAft>
            </a:pPr>
            <a:endParaRPr lang="en-GB" sz="1400" dirty="0">
              <a:solidFill>
                <a:schemeClr val="bg1"/>
              </a:solidFill>
              <a:latin typeface="Arial"/>
              <a:cs typeface="Arial"/>
            </a:endParaRPr>
          </a:p>
        </p:txBody>
      </p:sp>
    </p:spTree>
    <p:extLst>
      <p:ext uri="{BB962C8B-B14F-4D97-AF65-F5344CB8AC3E}">
        <p14:creationId xmlns:p14="http://schemas.microsoft.com/office/powerpoint/2010/main" val="13446271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8" y="957568"/>
            <a:ext cx="11018403" cy="4435189"/>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OVER A THIRD EXPERIENCE DIGITAL EXCLUSION</a:t>
            </a:r>
            <a:r>
              <a:rPr lang="en-GB" sz="1400">
                <a:solidFill>
                  <a:schemeClr val="bg1"/>
                </a:solidFill>
                <a:latin typeface="Arial"/>
                <a:cs typeface="Arial"/>
              </a:rPr>
              <a:t> (March, May and July combined data)</a:t>
            </a:r>
            <a:endParaRPr lang="en-GB" sz="1400">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3 (35%) respondents said that their household experienced some form of digital exclusion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Almost 1 in 5 (18%) Greater Manchester households experience a single aspect of digital exclusion and 1 in 20 (4%) are completely digitally excluded</a:t>
            </a:r>
          </a:p>
          <a:p>
            <a:pPr>
              <a:spcAft>
                <a:spcPts val="600"/>
              </a:spcAft>
            </a:pPr>
            <a:r>
              <a:rPr lang="en-GB" sz="1600" b="1">
                <a:solidFill>
                  <a:schemeClr val="bg1"/>
                </a:solidFill>
                <a:latin typeface="Arial"/>
                <a:cs typeface="Arial"/>
              </a:rPr>
              <a:t>DISABLED PEOPLE AND OLDER RESIDENTS </a:t>
            </a:r>
            <a:r>
              <a:rPr lang="en-GB" sz="1400">
                <a:solidFill>
                  <a:schemeClr val="bg1"/>
                </a:solidFill>
                <a:latin typeface="Arial"/>
                <a:cs typeface="Arial"/>
              </a:rPr>
              <a:t>(March, May and July combined data)</a:t>
            </a:r>
            <a:endParaRPr lang="en-GB" sz="14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Disabled and older residents are more likely to experience some form of digital exclusion (figures compare to 35% in overall population):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2 in 3 (67%) aged 75+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half (46%) of disabled people experience at least one aspect of digital exclusion </a:t>
            </a:r>
            <a:endParaRPr lang="en-GB" sz="1400">
              <a:solidFill>
                <a:schemeClr val="bg1"/>
              </a:solidFill>
              <a:latin typeface="Arial" panose="020B0604020202020204" pitchFamily="34" charset="0"/>
              <a:cs typeface="Arial" panose="020B0604020202020204" pitchFamily="34" charset="0"/>
            </a:endParaRP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Around 1 in 3 (33%) aged 16-24 experience at least one aspect of digital exclusion</a:t>
            </a:r>
          </a:p>
          <a:p>
            <a:pPr>
              <a:spcAft>
                <a:spcPts val="600"/>
              </a:spcAft>
            </a:pPr>
            <a:r>
              <a:rPr lang="en-GB" sz="1600" b="1">
                <a:solidFill>
                  <a:schemeClr val="bg1"/>
                </a:solidFill>
                <a:latin typeface="Arial"/>
                <a:cs typeface="Arial"/>
              </a:rPr>
              <a:t>CONFIDENCE USING DIGITAL SERVICES </a:t>
            </a:r>
            <a:r>
              <a:rPr lang="en-GB" sz="1400">
                <a:solidFill>
                  <a:schemeClr val="bg1"/>
                </a:solidFill>
                <a:latin typeface="Arial"/>
                <a:cs typeface="Arial"/>
              </a:rPr>
              <a:t>(March, May and July combined data)</a:t>
            </a:r>
            <a:r>
              <a:rPr lang="en-GB" sz="1400" b="1">
                <a:solidFill>
                  <a:schemeClr val="bg1"/>
                </a:solidFill>
                <a:latin typeface="Arial"/>
                <a:cs typeface="Arial"/>
              </a:rPr>
              <a:t> </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Around 1 in 6 (16%) respondents say either they (10%) or someone in their household (12%) is not confident using digital services online</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This proportion is also higher among older cohorts aged 75+ (44%) and disabled respondents (28%)</a:t>
            </a:r>
          </a:p>
        </p:txBody>
      </p:sp>
    </p:spTree>
    <p:extLst>
      <p:ext uri="{BB962C8B-B14F-4D97-AF65-F5344CB8AC3E}">
        <p14:creationId xmlns:p14="http://schemas.microsoft.com/office/powerpoint/2010/main" val="29184957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a:latin typeface="Arial" panose="020B0604020202020204" pitchFamily="34" charset="0"/>
                <a:cs typeface="Arial" panose="020B0604020202020204" pitchFamily="34" charset="0"/>
              </a:rPr>
              <a:t>Digital inclusion – key findings</a:t>
            </a:r>
            <a:endParaRPr lang="en-US">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800" y="911385"/>
            <a:ext cx="10892028" cy="3992631"/>
          </a:xfrm>
          <a:prstGeom prst="rect">
            <a:avLst/>
          </a:prstGeom>
          <a:noFill/>
        </p:spPr>
        <p:txBody>
          <a:bodyPr wrap="square" lIns="91440" tIns="45720" rIns="91440" bIns="45720" rtlCol="0" anchor="t">
            <a:spAutoFit/>
          </a:bodyPr>
          <a:lstStyle/>
          <a:p>
            <a:pPr>
              <a:spcAft>
                <a:spcPts val="600"/>
              </a:spcAft>
            </a:pPr>
            <a:r>
              <a:rPr lang="en-GB" sz="1600" b="1">
                <a:solidFill>
                  <a:schemeClr val="bg1"/>
                </a:solidFill>
                <a:latin typeface="Arial"/>
                <a:cs typeface="Arial"/>
              </a:rPr>
              <a:t>MONTH-BY-MONTH TRENDS</a:t>
            </a:r>
            <a:endParaRPr lang="en-GB" sz="1600" b="1">
              <a:solidFill>
                <a:schemeClr val="bg1"/>
              </a:solidFill>
              <a:latin typeface="Arial" panose="020B0604020202020204" pitchFamily="34" charset="0"/>
              <a:cs typeface="Arial" panose="020B0604020202020204" pitchFamily="34" charset="0"/>
            </a:endParaRP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Rates of digital inclusion appear to be gradually increasing, with almost 7 in 10 respondents (69%) saying they experience no aspects of digital exclusion in July (was 64% in May and 61% in March)  </a:t>
            </a:r>
          </a:p>
          <a:p>
            <a:pPr marL="285750" indent="-285750">
              <a:lnSpc>
                <a:spcPct val="114000"/>
              </a:lnSpc>
              <a:spcAft>
                <a:spcPts val="1200"/>
              </a:spcAft>
              <a:buFont typeface="Arial" panose="020B0604020202020204" pitchFamily="34" charset="0"/>
              <a:buChar char="•"/>
            </a:pPr>
            <a:r>
              <a:rPr lang="en-GB" sz="1400">
                <a:solidFill>
                  <a:schemeClr val="bg1"/>
                </a:solidFill>
                <a:latin typeface="Arial"/>
                <a:cs typeface="Arial"/>
              </a:rPr>
              <a:t>This appears to be driven by reductions in those who experience just one aspect of digital exclusion – potentially suggesting an increase in the ‘digital divide’ between those with multiple aspects of digital exclusion. </a:t>
            </a:r>
          </a:p>
          <a:p>
            <a:pPr>
              <a:lnSpc>
                <a:spcPct val="114000"/>
              </a:lnSpc>
              <a:spcAft>
                <a:spcPts val="600"/>
              </a:spcAft>
            </a:pPr>
            <a:r>
              <a:rPr lang="en-GB" sz="1600" b="1">
                <a:solidFill>
                  <a:schemeClr val="bg1"/>
                </a:solidFill>
                <a:latin typeface="Arial"/>
                <a:cs typeface="Arial"/>
              </a:rPr>
              <a:t>LONG TERM TRENDS</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Overall levels of digital exclusion have remained stable since Autumn 2022, with 35% experiencing at least one aspect of digital exclusion in surveys 3-5 and in surveys 6-8</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However, the proportion of those aged 75+ and disabled respondents experiencing at least one aspect of digital exclusion have fallen since Autumn</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In surveys 3-5, 69% of those aged 75+ experienced at least one aspect of digital exclusion. This has fallen to 67%</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In surveys 3-5, 54% of disabled respondents experienced at least one aspect of digital exclusion. This has fallen to 46%</a:t>
            </a:r>
          </a:p>
          <a:p>
            <a:pPr marL="285750" indent="-285750">
              <a:lnSpc>
                <a:spcPct val="114000"/>
              </a:lnSpc>
              <a:spcAft>
                <a:spcPts val="600"/>
              </a:spcAft>
              <a:buFont typeface="Arial" panose="020B0604020202020204" pitchFamily="34" charset="0"/>
              <a:buChar char="•"/>
            </a:pPr>
            <a:r>
              <a:rPr lang="en-GB" sz="1400">
                <a:solidFill>
                  <a:schemeClr val="bg1"/>
                </a:solidFill>
                <a:latin typeface="Arial"/>
                <a:cs typeface="Arial"/>
              </a:rPr>
              <a:t>Digital exclusion appears to have grown for those aged 16-24 (33% cf. 28% in surveys 3-5)</a:t>
            </a:r>
          </a:p>
        </p:txBody>
      </p:sp>
    </p:spTree>
    <p:extLst>
      <p:ext uri="{BB962C8B-B14F-4D97-AF65-F5344CB8AC3E}">
        <p14:creationId xmlns:p14="http://schemas.microsoft.com/office/powerpoint/2010/main" val="280728241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Digital Inclusion - telephone respondents, S6 (March) + S7 (May) + S8 (July)</a:t>
            </a:r>
          </a:p>
        </p:txBody>
      </p:sp>
      <p:graphicFrame>
        <p:nvGraphicFramePr>
          <p:cNvPr id="8" name="Chart Placeholder 10" descr="Pie chart showing that 16% of respondents are not confident in using digital services online ">
            <a:extLst>
              <a:ext uri="{FF2B5EF4-FFF2-40B4-BE49-F238E27FC236}">
                <a16:creationId xmlns:a16="http://schemas.microsoft.com/office/drawing/2014/main" id="{703AB5B2-8537-46D3-BA5C-4A19F9F443D4}"/>
              </a:ext>
            </a:extLst>
          </p:cNvPr>
          <p:cNvGraphicFramePr>
            <a:graphicFrameLocks/>
          </p:cNvGraphicFramePr>
          <p:nvPr/>
        </p:nvGraphicFramePr>
        <p:xfrm>
          <a:off x="720570" y="794390"/>
          <a:ext cx="4025655" cy="250317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80E5C22-AC77-47F1-9B15-2CE6BC2ABD5D}"/>
              </a:ext>
              <a:ext uri="{C183D7F6-B498-43B3-948B-1728B52AA6E4}">
                <adec:decorative xmlns:adec="http://schemas.microsoft.com/office/drawing/2017/decorative" val="0"/>
              </a:ext>
            </a:extLst>
          </p:cNvPr>
          <p:cNvSpPr txBox="1"/>
          <p:nvPr/>
        </p:nvSpPr>
        <p:spPr>
          <a:xfrm>
            <a:off x="94271" y="3532671"/>
            <a:ext cx="4499708"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 of households have someone (respondent or others) who is not confident in using digital services online </a:t>
            </a:r>
          </a:p>
        </p:txBody>
      </p:sp>
      <p:sp>
        <p:nvSpPr>
          <p:cNvPr id="9" name="TextBox 8">
            <a:extLst>
              <a:ext uri="{FF2B5EF4-FFF2-40B4-BE49-F238E27FC236}">
                <a16:creationId xmlns:a16="http://schemas.microsoft.com/office/drawing/2014/main" id="{A6351107-7E24-4CF7-AC83-AC4D7904FAF8}"/>
              </a:ext>
              <a:ext uri="{C183D7F6-B498-43B3-948B-1728B52AA6E4}">
                <adec:decorative xmlns:adec="http://schemas.microsoft.com/office/drawing/2017/decorative" val="1"/>
              </a:ext>
            </a:extLst>
          </p:cNvPr>
          <p:cNvSpPr txBox="1"/>
          <p:nvPr/>
        </p:nvSpPr>
        <p:spPr>
          <a:xfrm>
            <a:off x="1964670" y="1809486"/>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5C5B5A"/>
                </a:solidFill>
                <a:latin typeface="Arial"/>
              </a:rPr>
              <a:t>16</a:t>
            </a:r>
            <a:r>
              <a:rPr kumimoji="0" lang="en-GB" sz="3200" b="1" i="0" u="none" strike="noStrike" kern="1200" cap="none" spc="0" normalizeH="0" baseline="0" noProof="0" dirty="0">
                <a:ln>
                  <a:noFill/>
                </a:ln>
                <a:solidFill>
                  <a:srgbClr val="5C5B5A"/>
                </a:solidFill>
                <a:effectLst/>
                <a:uLnTx/>
                <a:uFillTx/>
                <a:latin typeface="Arial"/>
                <a:ea typeface="+mn-ea"/>
                <a:cs typeface="+mn-cs"/>
              </a:rPr>
              <a:t>%</a:t>
            </a:r>
          </a:p>
        </p:txBody>
      </p:sp>
      <p:sp>
        <p:nvSpPr>
          <p:cNvPr id="12" name="TextBox 11">
            <a:extLst>
              <a:ext uri="{FF2B5EF4-FFF2-40B4-BE49-F238E27FC236}">
                <a16:creationId xmlns:a16="http://schemas.microsoft.com/office/drawing/2014/main" id="{BB518FC9-0F2A-4F2E-85AA-548CDB4591BA}"/>
              </a:ext>
            </a:extLst>
          </p:cNvPr>
          <p:cNvSpPr txBox="1"/>
          <p:nvPr/>
        </p:nvSpPr>
        <p:spPr>
          <a:xfrm>
            <a:off x="459493" y="4569110"/>
            <a:ext cx="402565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However, there are key</a:t>
            </a:r>
            <a:r>
              <a:rPr lang="en-GB" sz="1500" b="1" dirty="0">
                <a:solidFill>
                  <a:srgbClr val="5C5B5A"/>
                </a:solidFill>
                <a:latin typeface="Arial"/>
              </a:rPr>
              <a:t> differences for GM’s priority cohorts, as follows…</a:t>
            </a:r>
            <a:endParaRPr kumimoji="0" lang="en-GB" sz="1500" b="1"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03CFD511-1CD9-4615-89B1-D24DFDF63939}"/>
              </a:ext>
            </a:extLst>
          </p:cNvPr>
          <p:cNvSpPr txBox="1"/>
          <p:nvPr/>
        </p:nvSpPr>
        <p:spPr>
          <a:xfrm>
            <a:off x="772563" y="5091041"/>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44%</a:t>
            </a:r>
          </a:p>
        </p:txBody>
      </p:sp>
      <p:sp>
        <p:nvSpPr>
          <p:cNvPr id="17" name="TextBox 16">
            <a:extLst>
              <a:ext uri="{FF2B5EF4-FFF2-40B4-BE49-F238E27FC236}">
                <a16:creationId xmlns:a16="http://schemas.microsoft.com/office/drawing/2014/main" id="{CD740EBC-EC23-4B27-819D-6B83D7C6A5C9}"/>
              </a:ext>
            </a:extLst>
          </p:cNvPr>
          <p:cNvSpPr txBox="1"/>
          <p:nvPr/>
        </p:nvSpPr>
        <p:spPr>
          <a:xfrm>
            <a:off x="562002" y="5571661"/>
            <a:ext cx="1373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75+</a:t>
            </a:r>
          </a:p>
        </p:txBody>
      </p:sp>
      <p:sp>
        <p:nvSpPr>
          <p:cNvPr id="15" name="TextBox 14">
            <a:extLst>
              <a:ext uri="{FF2B5EF4-FFF2-40B4-BE49-F238E27FC236}">
                <a16:creationId xmlns:a16="http://schemas.microsoft.com/office/drawing/2014/main" id="{C4EDF393-3BD9-4F1D-8069-7B7ED81D84C6}"/>
              </a:ext>
            </a:extLst>
          </p:cNvPr>
          <p:cNvSpPr txBox="1"/>
          <p:nvPr/>
        </p:nvSpPr>
        <p:spPr>
          <a:xfrm>
            <a:off x="2088038" y="5091041"/>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28%</a:t>
            </a:r>
          </a:p>
        </p:txBody>
      </p:sp>
      <p:sp>
        <p:nvSpPr>
          <p:cNvPr id="18" name="TextBox 17">
            <a:extLst>
              <a:ext uri="{FF2B5EF4-FFF2-40B4-BE49-F238E27FC236}">
                <a16:creationId xmlns:a16="http://schemas.microsoft.com/office/drawing/2014/main" id="{23A66902-8E74-4A61-ACFF-9FDA1BCA7E44}"/>
              </a:ext>
            </a:extLst>
          </p:cNvPr>
          <p:cNvSpPr txBox="1"/>
          <p:nvPr/>
        </p:nvSpPr>
        <p:spPr>
          <a:xfrm>
            <a:off x="1795415" y="5571661"/>
            <a:ext cx="1481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Disabled respondents</a:t>
            </a:r>
          </a:p>
        </p:txBody>
      </p:sp>
      <p:sp>
        <p:nvSpPr>
          <p:cNvPr id="21" name="TextBox 20">
            <a:extLst>
              <a:ext uri="{FF2B5EF4-FFF2-40B4-BE49-F238E27FC236}">
                <a16:creationId xmlns:a16="http://schemas.microsoft.com/office/drawing/2014/main" id="{0FC9CB1F-93B4-4626-BD70-6C9E0B14987C}"/>
              </a:ext>
            </a:extLst>
          </p:cNvPr>
          <p:cNvSpPr txBox="1"/>
          <p:nvPr/>
        </p:nvSpPr>
        <p:spPr>
          <a:xfrm>
            <a:off x="3333161" y="5091041"/>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5C5B5A"/>
                </a:solidFill>
                <a:latin typeface="Arial"/>
              </a:rPr>
              <a:t>10%</a:t>
            </a:r>
            <a:endParaRPr kumimoji="0" lang="en-GB" sz="2800" b="1" i="0" u="none"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6DA4E314-11A3-4DE8-BA8A-4883694A145D}"/>
              </a:ext>
            </a:extLst>
          </p:cNvPr>
          <p:cNvSpPr txBox="1"/>
          <p:nvPr/>
        </p:nvSpPr>
        <p:spPr>
          <a:xfrm>
            <a:off x="3341675" y="5571661"/>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a:t>
            </a:r>
            <a:r>
              <a:rPr lang="en-GB" dirty="0">
                <a:solidFill>
                  <a:srgbClr val="5C5B5A"/>
                </a:solidFill>
                <a:latin typeface="Arial"/>
              </a:rPr>
              <a:t>16-24</a:t>
            </a: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1" name="TextBox 10">
            <a:extLst>
              <a:ext uri="{FF2B5EF4-FFF2-40B4-BE49-F238E27FC236}">
                <a16:creationId xmlns:a16="http://schemas.microsoft.com/office/drawing/2014/main" id="{F7975F9B-A57D-4455-BF87-1B2711E25337}"/>
              </a:ext>
            </a:extLst>
          </p:cNvPr>
          <p:cNvSpPr txBox="1"/>
          <p:nvPr/>
        </p:nvSpPr>
        <p:spPr>
          <a:xfrm>
            <a:off x="5035037" y="666600"/>
            <a:ext cx="7156963"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Over a third (35%) of respondents have selected that either they or someone else in their household is digitally excluded in some way. This rises to over two thirds for respondents aged 75+ and nearly half for disabled respondents</a:t>
            </a:r>
          </a:p>
        </p:txBody>
      </p:sp>
      <p:graphicFrame>
        <p:nvGraphicFramePr>
          <p:cNvPr id="3" name="Table Placeholder 6" descr="Column chart showing the proportion of respondents who answer 0 to 3 to statements at the previous question. 65% answer 0 to 3 to none of the statements, though this drops to 33% of over 75s.">
            <a:extLst>
              <a:ext uri="{FF2B5EF4-FFF2-40B4-BE49-F238E27FC236}">
                <a16:creationId xmlns:a16="http://schemas.microsoft.com/office/drawing/2014/main" id="{7DCAC85A-58FE-18C4-F9E9-11ECA9B0F17C}"/>
              </a:ext>
            </a:extLst>
          </p:cNvPr>
          <p:cNvGraphicFramePr>
            <a:graphicFrameLocks/>
          </p:cNvGraphicFramePr>
          <p:nvPr>
            <p:extLst>
              <p:ext uri="{D42A27DB-BD31-4B8C-83A1-F6EECF244321}">
                <p14:modId xmlns:p14="http://schemas.microsoft.com/office/powerpoint/2010/main" val="1546858577"/>
              </p:ext>
            </p:extLst>
          </p:nvPr>
        </p:nvGraphicFramePr>
        <p:xfrm>
          <a:off x="4844205" y="1871964"/>
          <a:ext cx="7185858" cy="43519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Table 4">
            <a:extLst>
              <a:ext uri="{FF2B5EF4-FFF2-40B4-BE49-F238E27FC236}">
                <a16:creationId xmlns:a16="http://schemas.microsoft.com/office/drawing/2014/main" id="{DCFCE3BD-A710-40B9-9B51-287528237188}"/>
              </a:ext>
            </a:extLst>
          </p:cNvPr>
          <p:cNvGraphicFramePr>
            <a:graphicFrameLocks noGrp="1"/>
          </p:cNvGraphicFramePr>
          <p:nvPr/>
        </p:nvGraphicFramePr>
        <p:xfrm>
          <a:off x="7188450" y="2346359"/>
          <a:ext cx="3920152" cy="927111"/>
        </p:xfrm>
        <a:graphic>
          <a:graphicData uri="http://schemas.openxmlformats.org/drawingml/2006/table">
            <a:tbl>
              <a:tblPr firstRow="1" bandRow="1">
                <a:tableStyleId>{073A0DAA-6AF3-43AB-8588-CEC1D06C72B9}</a:tableStyleId>
              </a:tblPr>
              <a:tblGrid>
                <a:gridCol w="980038">
                  <a:extLst>
                    <a:ext uri="{9D8B030D-6E8A-4147-A177-3AD203B41FA5}">
                      <a16:colId xmlns:a16="http://schemas.microsoft.com/office/drawing/2014/main" val="1713235414"/>
                    </a:ext>
                  </a:extLst>
                </a:gridCol>
                <a:gridCol w="980038">
                  <a:extLst>
                    <a:ext uri="{9D8B030D-6E8A-4147-A177-3AD203B41FA5}">
                      <a16:colId xmlns:a16="http://schemas.microsoft.com/office/drawing/2014/main" val="1224245677"/>
                    </a:ext>
                  </a:extLst>
                </a:gridCol>
                <a:gridCol w="980038">
                  <a:extLst>
                    <a:ext uri="{9D8B030D-6E8A-4147-A177-3AD203B41FA5}">
                      <a16:colId xmlns:a16="http://schemas.microsoft.com/office/drawing/2014/main" val="969299503"/>
                    </a:ext>
                  </a:extLst>
                </a:gridCol>
                <a:gridCol w="980038">
                  <a:extLst>
                    <a:ext uri="{9D8B030D-6E8A-4147-A177-3AD203B41FA5}">
                      <a16:colId xmlns:a16="http://schemas.microsoft.com/office/drawing/2014/main" val="3681601464"/>
                    </a:ext>
                  </a:extLst>
                </a:gridCol>
              </a:tblGrid>
              <a:tr h="309037">
                <a:tc gridSpan="4">
                  <a:txBody>
                    <a:bodyPr/>
                    <a:lstStyle/>
                    <a:p>
                      <a:pPr algn="ctr"/>
                      <a:r>
                        <a:rPr lang="en-GB" sz="1400" b="1">
                          <a:solidFill>
                            <a:srgbClr val="5C5B5A"/>
                          </a:solidFill>
                          <a:latin typeface="Arial" panose="020B0604020202020204" pitchFamily="34" charset="0"/>
                          <a:cs typeface="Arial" panose="020B0604020202020204" pitchFamily="34" charset="0"/>
                        </a:rPr>
                        <a:t>1 or more aspect of digital exclusion</a:t>
                      </a:r>
                    </a:p>
                  </a:txBody>
                  <a:tcPr anchor="ctr">
                    <a:solidFill>
                      <a:srgbClr val="5C5B5A">
                        <a:alpha val="21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37096556"/>
                  </a:ext>
                </a:extLst>
              </a:tr>
              <a:tr h="309037">
                <a:tc>
                  <a:txBody>
                    <a:bodyPr/>
                    <a:lstStyle/>
                    <a:p>
                      <a:pPr algn="ctr"/>
                      <a:r>
                        <a:rPr lang="en-GB" sz="1400" b="1">
                          <a:solidFill>
                            <a:srgbClr val="5C5B5A"/>
                          </a:solidFill>
                          <a:latin typeface="Arial" panose="020B0604020202020204" pitchFamily="34" charset="0"/>
                          <a:cs typeface="Arial" panose="020B0604020202020204" pitchFamily="34" charset="0"/>
                        </a:rPr>
                        <a:t>Total</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16-24s</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75+</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panose="020B0604020202020204" pitchFamily="34" charset="0"/>
                          <a:cs typeface="Arial" panose="020B0604020202020204" pitchFamily="34" charset="0"/>
                        </a:rPr>
                        <a:t>35%</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33%</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67%</a:t>
                      </a:r>
                    </a:p>
                  </a:txBody>
                  <a:tcPr>
                    <a:solidFill>
                      <a:srgbClr val="5C5B5A">
                        <a:alpha val="21000"/>
                      </a:srgbClr>
                    </a:solidFill>
                  </a:tcPr>
                </a:tc>
                <a:tc>
                  <a:txBody>
                    <a:bodyPr/>
                    <a:lstStyle/>
                    <a:p>
                      <a:pPr algn="ctr"/>
                      <a:r>
                        <a:rPr lang="en-GB" sz="1400" b="1" dirty="0">
                          <a:solidFill>
                            <a:srgbClr val="5C5B5A"/>
                          </a:solidFill>
                          <a:latin typeface="Arial" panose="020B0604020202020204" pitchFamily="34" charset="0"/>
                          <a:cs typeface="Arial" panose="020B0604020202020204" pitchFamily="34" charset="0"/>
                        </a:rPr>
                        <a:t>46%</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cxnSp>
        <p:nvCxnSpPr>
          <p:cNvPr id="20" name="Straight Connector 19">
            <a:extLst>
              <a:ext uri="{FF2B5EF4-FFF2-40B4-BE49-F238E27FC236}">
                <a16:creationId xmlns:a16="http://schemas.microsoft.com/office/drawing/2014/main" id="{BF5980EB-F01A-463B-BCE3-3DA35FC2058E}"/>
              </a:ext>
              <a:ext uri="{C183D7F6-B498-43B3-948B-1728B52AA6E4}">
                <adec:decorative xmlns:adec="http://schemas.microsoft.com/office/drawing/2017/decorative" val="1"/>
              </a:ext>
            </a:extLst>
          </p:cNvPr>
          <p:cNvCxnSpPr>
            <a:cxnSpLocks/>
          </p:cNvCxnSpPr>
          <p:nvPr/>
        </p:nvCxnSpPr>
        <p:spPr>
          <a:xfrm flipV="1">
            <a:off x="4684640" y="690890"/>
            <a:ext cx="0" cy="55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19DB154-4751-4B61-8003-DCA4863E8705}"/>
              </a:ext>
            </a:extLst>
          </p:cNvPr>
          <p:cNvSpPr txBox="1"/>
          <p:nvPr/>
        </p:nvSpPr>
        <p:spPr>
          <a:xfrm>
            <a:off x="564748" y="6400800"/>
            <a:ext cx="10982952" cy="600164"/>
          </a:xfrm>
          <a:prstGeom prst="rect">
            <a:avLst/>
          </a:prstGeom>
          <a:noFill/>
        </p:spPr>
        <p:txBody>
          <a:bodyPr wrap="square" rtlCol="0">
            <a:spAutoFit/>
          </a:bodyPr>
          <a:lstStyle/>
          <a:p>
            <a:pPr>
              <a:defRPr/>
            </a:pPr>
            <a:r>
              <a:rPr lang="en-GB" sz="1050">
                <a:solidFill>
                  <a:srgbClr val="FFFFFF">
                    <a:lumMod val="50000"/>
                  </a:srgbClr>
                </a:solidFill>
                <a:latin typeface="Arial" panose="020B0604020202020204" pitchFamily="34" charset="0"/>
                <a:cs typeface="Arial" panose="020B0604020202020204" pitchFamily="34" charset="0"/>
              </a:rPr>
              <a:t>Unweighted base: 751 (Telephone respondents: S6+S7+S8)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5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5C5B5A"/>
              </a:solidFill>
              <a:effectLst/>
              <a:uLnTx/>
              <a:uFillTx/>
              <a:latin typeface="Arial"/>
              <a:ea typeface="+mn-ea"/>
              <a:cs typeface="+mn-cs"/>
            </a:endParaRPr>
          </a:p>
        </p:txBody>
      </p:sp>
      <p:sp>
        <p:nvSpPr>
          <p:cNvPr id="25" name="Right Brace 24" descr="Arrow showing in total, 30% are worried about coronavirus.">
            <a:extLst>
              <a:ext uri="{FF2B5EF4-FFF2-40B4-BE49-F238E27FC236}">
                <a16:creationId xmlns:a16="http://schemas.microsoft.com/office/drawing/2014/main" id="{65B0E7A3-55E6-4856-BF4C-B24D172D5593}"/>
              </a:ext>
              <a:ext uri="{C183D7F6-B498-43B3-948B-1728B52AA6E4}">
                <adec:decorative xmlns:adec="http://schemas.microsoft.com/office/drawing/2017/decorative" val="1"/>
              </a:ext>
            </a:extLst>
          </p:cNvPr>
          <p:cNvSpPr/>
          <p:nvPr/>
        </p:nvSpPr>
        <p:spPr>
          <a:xfrm rot="16200000">
            <a:off x="8770469" y="1220452"/>
            <a:ext cx="489679" cy="566196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2" name="Straight Connector 1">
            <a:extLst>
              <a:ext uri="{FF2B5EF4-FFF2-40B4-BE49-F238E27FC236}">
                <a16:creationId xmlns:a16="http://schemas.microsoft.com/office/drawing/2014/main" id="{0F5C982A-A6FA-BD53-56DC-D169B24F26E0}"/>
              </a:ext>
              <a:ext uri="{C183D7F6-B498-43B3-948B-1728B52AA6E4}">
                <adec:decorative xmlns:adec="http://schemas.microsoft.com/office/drawing/2017/decorative" val="1"/>
              </a:ext>
            </a:extLst>
          </p:cNvPr>
          <p:cNvCxnSpPr>
            <a:cxnSpLocks/>
          </p:cNvCxnSpPr>
          <p:nvPr/>
        </p:nvCxnSpPr>
        <p:spPr>
          <a:xfrm rot="5400000" flipV="1">
            <a:off x="2392628" y="3141552"/>
            <a:ext cx="0" cy="2628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0606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03810" y="165648"/>
            <a:ext cx="10515600" cy="307777"/>
          </a:xfrm>
          <a:noFill/>
        </p:spPr>
        <p:txBody>
          <a:bodyPr vert="horz" wrap="square" lIns="0" tIns="0" rIns="0" bIns="0" rtlCol="0" anchor="ctr">
            <a:spAutoFit/>
          </a:bodyPr>
          <a:lstStyle/>
          <a:p>
            <a:pPr>
              <a:lnSpc>
                <a:spcPct val="100000"/>
              </a:lnSpc>
              <a:spcBef>
                <a:spcPts val="0"/>
              </a:spcBef>
            </a:pPr>
            <a:r>
              <a:rPr lang="en-GB" sz="2000" b="1">
                <a:solidFill>
                  <a:srgbClr val="5C5B5A"/>
                </a:solidFill>
                <a:latin typeface="Arial"/>
                <a:ea typeface="+mn-ea"/>
                <a:cs typeface="+mn-cs"/>
              </a:rPr>
              <a:t>Summary: Digital Inclusion</a:t>
            </a:r>
          </a:p>
        </p:txBody>
      </p:sp>
      <p:sp>
        <p:nvSpPr>
          <p:cNvPr id="2" name="TextBox 1">
            <a:extLst>
              <a:ext uri="{FF2B5EF4-FFF2-40B4-BE49-F238E27FC236}">
                <a16:creationId xmlns:a16="http://schemas.microsoft.com/office/drawing/2014/main" id="{6DB60F72-C2E5-A6BF-3B59-77D9F081DECD}"/>
              </a:ext>
            </a:extLst>
          </p:cNvPr>
          <p:cNvSpPr txBox="1"/>
          <p:nvPr/>
        </p:nvSpPr>
        <p:spPr>
          <a:xfrm>
            <a:off x="443886" y="704335"/>
            <a:ext cx="11465404"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From March to July, there appears to have been a general increase in digital inclusion. This is seemingly being driven by decreases in those experiencing one aspect of digital exclusion, rather than those experiencing multiple aspects</a:t>
            </a:r>
          </a:p>
        </p:txBody>
      </p:sp>
      <p:graphicFrame>
        <p:nvGraphicFramePr>
          <p:cNvPr id="3" name="Table Placeholder 6" descr="Column chart showing the proportion of respondents who answer 0 to 3 to statements at the previous question. 69% answer 0 to 3 to none of the statements in July, compared to 64% in May. ">
            <a:extLst>
              <a:ext uri="{FF2B5EF4-FFF2-40B4-BE49-F238E27FC236}">
                <a16:creationId xmlns:a16="http://schemas.microsoft.com/office/drawing/2014/main" id="{7DCAC85A-58FE-18C4-F9E9-11ECA9B0F17C}"/>
              </a:ext>
            </a:extLst>
          </p:cNvPr>
          <p:cNvGraphicFramePr>
            <a:graphicFrameLocks/>
          </p:cNvGraphicFramePr>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3"/>
          </a:graphicData>
        </a:graphic>
      </p:graphicFrame>
      <p:sp>
        <p:nvSpPr>
          <p:cNvPr id="6" name="Arrow: Down 5">
            <a:extLst>
              <a:ext uri="{FF2B5EF4-FFF2-40B4-BE49-F238E27FC236}">
                <a16:creationId xmlns:a16="http://schemas.microsoft.com/office/drawing/2014/main" id="{913BB391-BA7C-D6E6-E1B6-554ADB68AEB6}"/>
              </a:ext>
              <a:ext uri="{C183D7F6-B498-43B3-948B-1728B52AA6E4}">
                <adec:decorative xmlns:adec="http://schemas.microsoft.com/office/drawing/2017/decorative" val="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77FF7991-DC92-F094-2B4C-ED5DA40B55DA}"/>
              </a:ext>
              <a:ext uri="{C183D7F6-B498-43B3-948B-1728B52AA6E4}">
                <adec:decorative xmlns:adec="http://schemas.microsoft.com/office/drawing/2017/decorative" val="1"/>
              </a:ext>
            </a:extLst>
          </p:cNvPr>
          <p:cNvGrpSpPr/>
          <p:nvPr/>
        </p:nvGrpSpPr>
        <p:grpSpPr>
          <a:xfrm>
            <a:off x="229117" y="5927615"/>
            <a:ext cx="3406034" cy="269304"/>
            <a:chOff x="520117" y="5772736"/>
            <a:chExt cx="3406034" cy="269304"/>
          </a:xfrm>
        </p:grpSpPr>
        <p:sp>
          <p:nvSpPr>
            <p:cNvPr id="8" name="Arrow: Down 7">
              <a:extLst>
                <a:ext uri="{FF2B5EF4-FFF2-40B4-BE49-F238E27FC236}">
                  <a16:creationId xmlns:a16="http://schemas.microsoft.com/office/drawing/2014/main" id="{637DEE3C-3441-9A92-7538-723DAD9D26D2}"/>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BCD3FE39-311E-38DD-4F76-36490733B201}"/>
                </a:ext>
              </a:extLst>
            </p:cNvPr>
            <p:cNvSpPr txBox="1"/>
            <p:nvPr/>
          </p:nvSpPr>
          <p:spPr>
            <a:xfrm>
              <a:off x="884934" y="5772736"/>
              <a:ext cx="304121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in previous survey</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3" name="TextBox 22">
            <a:extLst>
              <a:ext uri="{FF2B5EF4-FFF2-40B4-BE49-F238E27FC236}">
                <a16:creationId xmlns:a16="http://schemas.microsoft.com/office/drawing/2014/main" id="{C19DB154-4751-4B61-8003-DCA4863E8705}"/>
              </a:ext>
            </a:extLst>
          </p:cNvPr>
          <p:cNvSpPr txBox="1"/>
          <p:nvPr/>
        </p:nvSpPr>
        <p:spPr>
          <a:xfrm>
            <a:off x="363298" y="6385546"/>
            <a:ext cx="11251946" cy="400110"/>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Total, 751; Survey 6, 250; Survey 7, 251, Survey 8, 250 (Telephone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11638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495023" cy="1513229"/>
          </a:xfrm>
        </p:spPr>
        <p:txBody>
          <a:bodyPr anchor="t">
            <a:normAutofit/>
          </a:bodyPr>
          <a:lstStyle/>
          <a:p>
            <a:r>
              <a:rPr lang="en-GB">
                <a:latin typeface="Arial" panose="020B0604020202020204" pitchFamily="34" charset="0"/>
                <a:cs typeface="Arial" panose="020B0604020202020204" pitchFamily="34" charset="0"/>
              </a:rPr>
              <a:t>Overview:</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Personal wellbeing</a:t>
            </a:r>
          </a:p>
        </p:txBody>
      </p:sp>
    </p:spTree>
    <p:extLst>
      <p:ext uri="{BB962C8B-B14F-4D97-AF65-F5344CB8AC3E}">
        <p14:creationId xmlns:p14="http://schemas.microsoft.com/office/powerpoint/2010/main" val="27524570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2836-66C5-E5E1-AD36-8DF7C23C9ADD}"/>
              </a:ext>
            </a:extLst>
          </p:cNvPr>
          <p:cNvSpPr>
            <a:spLocks noGrp="1"/>
          </p:cNvSpPr>
          <p:nvPr>
            <p:ph type="title"/>
          </p:nvPr>
        </p:nvSpPr>
        <p:spPr>
          <a:xfrm>
            <a:off x="601200" y="1411200"/>
            <a:ext cx="5053185" cy="2371873"/>
          </a:xfrm>
        </p:spPr>
        <p:txBody>
          <a:bodyPr>
            <a:normAutofit fontScale="90000"/>
          </a:bodyPr>
          <a:lstStyle/>
          <a:p>
            <a:r>
              <a:rPr lang="en-GB"/>
              <a:t>Detailed findings:</a:t>
            </a:r>
            <a:br>
              <a:rPr lang="en-GB"/>
            </a:br>
            <a:r>
              <a:rPr lang="en-GB"/>
              <a:t>Digital inclusion</a:t>
            </a:r>
            <a:br>
              <a:rPr lang="en-GB"/>
            </a:br>
            <a:br>
              <a:rPr lang="en-GB"/>
            </a:br>
            <a:r>
              <a:rPr lang="en-GB" sz="1600"/>
              <a:t>All analysis relates exclusively to telephone samples </a:t>
            </a:r>
            <a:br>
              <a:rPr lang="en-GB" sz="1600"/>
            </a:br>
            <a:br>
              <a:rPr lang="en-GB" sz="1600"/>
            </a:br>
            <a:r>
              <a:rPr lang="en-GB" sz="1600"/>
              <a:t>Recent trends reflect on findings from surveys March, May and July 2023</a:t>
            </a:r>
            <a:br>
              <a:rPr lang="en-GB" sz="1600"/>
            </a:br>
            <a:br>
              <a:rPr lang="en-GB" sz="1600"/>
            </a:br>
            <a:r>
              <a:rPr lang="en-GB" sz="1600"/>
              <a:t>Longer term comparisons</a:t>
            </a:r>
            <a:r>
              <a:rPr lang="en-GB" sz="1600">
                <a:latin typeface="Arial"/>
                <a:cs typeface="Arial"/>
              </a:rPr>
              <a:t> examine findings from Autumn 2022 and Spring 2023 surveys, merged into groups of three waves</a:t>
            </a:r>
          </a:p>
          <a:p>
            <a:endParaRPr lang="en-GB"/>
          </a:p>
        </p:txBody>
      </p:sp>
    </p:spTree>
    <p:extLst>
      <p:ext uri="{BB962C8B-B14F-4D97-AF65-F5344CB8AC3E}">
        <p14:creationId xmlns:p14="http://schemas.microsoft.com/office/powerpoint/2010/main" val="27495116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830997"/>
          </a:xfrm>
        </p:spPr>
        <p:txBody>
          <a:bodyPr vert="horz" wrap="square" anchor="t">
            <a:spAutoFit/>
          </a:bodyPr>
          <a:lstStyle/>
          <a:p>
            <a:pPr>
              <a:lnSpc>
                <a:spcPct val="100000"/>
              </a:lnSpc>
            </a:pPr>
            <a:r>
              <a:rPr lang="en-GB" sz="1800" b="1"/>
              <a:t>1 in 10 (10%) respondents say they themselves are </a:t>
            </a:r>
            <a:r>
              <a:rPr lang="en-GB" sz="1800" b="1">
                <a:solidFill>
                  <a:srgbClr val="009690"/>
                </a:solidFill>
              </a:rPr>
              <a:t>not confident using digital services online</a:t>
            </a:r>
            <a:r>
              <a:rPr lang="en-GB" sz="1800" b="1"/>
              <a:t>, with slightly more (12%) saying there are others in their house who are not confident. Those more likely to say they are not confident are aged over 75, in single person households, or disabled</a:t>
            </a:r>
          </a:p>
        </p:txBody>
      </p:sp>
      <p:graphicFrame>
        <p:nvGraphicFramePr>
          <p:cNvPr id="5" name="Chart 4" descr="Stacked bar chart showing that 10% of respondents do not feel confident in using digital services online. 11%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nvGraphicFramePr>
        <p:xfrm>
          <a:off x="257452" y="983503"/>
          <a:ext cx="8124548" cy="494678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382000" y="1821839"/>
            <a:ext cx="3552548" cy="3839659"/>
            <a:chOff x="6895709" y="343639"/>
            <a:chExt cx="5204392" cy="12662710"/>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16%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1"/>
              <a:ext cx="5204392" cy="8965938"/>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a:t>
              </a:r>
              <a:r>
                <a:rPr lang="en-GB" sz="1200">
                  <a:solidFill>
                    <a:srgbClr val="5C5B5A"/>
                  </a:solidFill>
                  <a:latin typeface="Arial" panose="020B0604020202020204" pitchFamily="34" charset="0"/>
                  <a:cs typeface="Arial" panose="020B0604020202020204" pitchFamily="34" charset="0"/>
                </a:rPr>
                <a:t>44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65+ and living alone (</a:t>
              </a:r>
              <a:r>
                <a:rPr lang="en-GB" sz="1200">
                  <a:solidFill>
                    <a:srgbClr val="5C5B5A"/>
                  </a:solidFill>
                  <a:latin typeface="Arial" panose="020B0604020202020204" pitchFamily="34" charset="0"/>
                  <a:cs typeface="Arial" panose="020B0604020202020204" pitchFamily="34" charset="0"/>
                </a:rPr>
                <a:t>38</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a:t>
              </a:r>
              <a:r>
                <a:rPr lang="en-GB" sz="1200">
                  <a:solidFill>
                    <a:srgbClr val="5C5B5A"/>
                  </a:solidFill>
                  <a:latin typeface="Arial" panose="020B0604020202020204" pitchFamily="34" charset="0"/>
                  <a:cs typeface="Arial" panose="020B0604020202020204" pitchFamily="34" charset="0"/>
                </a:rPr>
                <a:t>34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(28%), including those with a mobility disability (38%)</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earning up to £15,599 (27%)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seeking help with the rising cost of living for the first time (23%)</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able to save any money in the next 12 months (20%)</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9875" y="4945756"/>
            <a:ext cx="94914" cy="382116"/>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02613" y="508285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10%</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916178"/>
            <a:ext cx="94914" cy="382116"/>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07816" y="500457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12%</a:t>
            </a: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7</a:t>
            </a:r>
            <a:r>
              <a:rPr lang="en-GB" sz="1000">
                <a:solidFill>
                  <a:srgbClr val="FFFFFF">
                    <a:lumMod val="50000"/>
                  </a:srgbClr>
                </a:solidFill>
                <a:latin typeface="Arial" panose="020B0604020202020204" pitchFamily="34" charset="0"/>
                <a:cs typeface="Arial" panose="020B0604020202020204" pitchFamily="34" charset="0"/>
              </a:rPr>
              <a:t>51, Survey 6, 250; Survey 7, 251, Survey 8, 250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 </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610692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553998"/>
          </a:xfrm>
        </p:spPr>
        <p:txBody>
          <a:bodyPr vert="horz" wrap="square" anchor="t">
            <a:spAutoFit/>
          </a:bodyPr>
          <a:lstStyle/>
          <a:p>
            <a:pPr>
              <a:lnSpc>
                <a:spcPct val="100000"/>
              </a:lnSpc>
            </a:pPr>
            <a:r>
              <a:rPr lang="en-GB" sz="1800" b="1">
                <a:solidFill>
                  <a:srgbClr val="009690"/>
                </a:solidFill>
              </a:rPr>
              <a:t>At least one aspect of digital exclusion </a:t>
            </a:r>
            <a:r>
              <a:rPr lang="en-GB" sz="1800" b="1"/>
              <a:t>is experienced by over a third of respondents (35%). This rises to nearly half (46%) of disabled respondents and over 6 in 10 (67%) of those aged over 75</a:t>
            </a:r>
          </a:p>
        </p:txBody>
      </p:sp>
      <p:graphicFrame>
        <p:nvGraphicFramePr>
          <p:cNvPr id="37" name="Table Placeholder 6" descr="Column chart showing the proportion of respondents who are experiencing some form of digital exclusion. 65% are not experiencing any form of digital exclusion, 18% are experiencing one aspect, 8% two aspects, 3% 3 aspects, 3% 4 aspects and 4% are completely digitally excluded.">
            <a:extLst>
              <a:ext uri="{FF2B5EF4-FFF2-40B4-BE49-F238E27FC236}">
                <a16:creationId xmlns:a16="http://schemas.microsoft.com/office/drawing/2014/main" id="{313F2446-7939-4AC7-B046-82FBC0D5B42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4918685" y="2093995"/>
          <a:ext cx="4182996" cy="927111"/>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gridSpan="4">
                  <a:txBody>
                    <a:bodyPr/>
                    <a:lstStyle/>
                    <a:p>
                      <a:pPr algn="ctr"/>
                      <a:r>
                        <a:rPr lang="en-GB" sz="1400" b="1">
                          <a:solidFill>
                            <a:srgbClr val="5C5B5A"/>
                          </a:solidFill>
                        </a:rPr>
                        <a:t>1 or more aspect of digital exclusion</a:t>
                      </a:r>
                    </a:p>
                  </a:txBody>
                  <a:tcPr anchor="ctr">
                    <a:solidFill>
                      <a:srgbClr val="5C5B5A">
                        <a:alpha val="21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37096556"/>
                  </a:ext>
                </a:extLst>
              </a:tr>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35%</a:t>
                      </a:r>
                    </a:p>
                  </a:txBody>
                  <a:tcPr>
                    <a:solidFill>
                      <a:srgbClr val="5C5B5A">
                        <a:alpha val="21000"/>
                      </a:srgbClr>
                    </a:solidFill>
                  </a:tcPr>
                </a:tc>
                <a:tc>
                  <a:txBody>
                    <a:bodyPr/>
                    <a:lstStyle/>
                    <a:p>
                      <a:pPr algn="ctr"/>
                      <a:r>
                        <a:rPr lang="en-GB" sz="1400" b="1">
                          <a:solidFill>
                            <a:srgbClr val="5C5B5A"/>
                          </a:solidFill>
                          <a:latin typeface="Arial"/>
                          <a:cs typeface="Arial"/>
                        </a:rPr>
                        <a:t>33%</a:t>
                      </a:r>
                    </a:p>
                  </a:txBody>
                  <a:tcPr>
                    <a:solidFill>
                      <a:srgbClr val="5C5B5A">
                        <a:alpha val="21000"/>
                      </a:srgbClr>
                    </a:solidFill>
                  </a:tcPr>
                </a:tc>
                <a:tc>
                  <a:txBody>
                    <a:bodyPr/>
                    <a:lstStyle/>
                    <a:p>
                      <a:pPr algn="ctr"/>
                      <a:r>
                        <a:rPr lang="en-GB" sz="1400" b="1">
                          <a:solidFill>
                            <a:srgbClr val="5C5B5A"/>
                          </a:solidFill>
                          <a:latin typeface="Arial"/>
                          <a:cs typeface="Arial"/>
                        </a:rPr>
                        <a:t>67%</a:t>
                      </a:r>
                    </a:p>
                  </a:txBody>
                  <a:tcPr>
                    <a:solidFill>
                      <a:srgbClr val="5C5B5A">
                        <a:alpha val="21000"/>
                      </a:srgbClr>
                    </a:solidFill>
                  </a:tcPr>
                </a:tc>
                <a:tc>
                  <a:txBody>
                    <a:bodyPr/>
                    <a:lstStyle/>
                    <a:p>
                      <a:pPr algn="ctr"/>
                      <a:r>
                        <a:rPr lang="en-GB" sz="1400" b="1" dirty="0">
                          <a:solidFill>
                            <a:srgbClr val="5C5B5A"/>
                          </a:solidFill>
                          <a:latin typeface="Arial"/>
                          <a:cs typeface="Arial"/>
                        </a:rPr>
                        <a:t>46%</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751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13049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830997"/>
          </a:xfrm>
        </p:spPr>
        <p:txBody>
          <a:bodyPr vert="horz" wrap="square" anchor="t">
            <a:spAutoFit/>
          </a:bodyPr>
          <a:lstStyle/>
          <a:p>
            <a:pPr>
              <a:lnSpc>
                <a:spcPct val="100000"/>
              </a:lnSpc>
            </a:pPr>
            <a:r>
              <a:rPr lang="en-GB" sz="1800" b="1"/>
              <a:t>Since Autumn 2022, it appears that the proportion of those experiencing </a:t>
            </a:r>
            <a:r>
              <a:rPr lang="en-GB" sz="1800" b="1">
                <a:solidFill>
                  <a:srgbClr val="009690"/>
                </a:solidFill>
              </a:rPr>
              <a:t>multiple aspects of digital exclusion </a:t>
            </a:r>
            <a:r>
              <a:rPr lang="en-GB" sz="1800" b="1"/>
              <a:t>has increased slightly, though the number of older and disabled respondents experiencing at least one aspect has fallen since then </a:t>
            </a:r>
          </a:p>
        </p:txBody>
      </p:sp>
      <p:graphicFrame>
        <p:nvGraphicFramePr>
          <p:cNvPr id="37" name="Table Placeholder 6" descr="Column chart showing the proportion of respondents who are experiencing some form of digital exclusion. 65% are not experiencing any form of digital exclusion in Spring 2023, the same as Autumn 2022.">
            <a:extLst>
              <a:ext uri="{FF2B5EF4-FFF2-40B4-BE49-F238E27FC236}">
                <a16:creationId xmlns:a16="http://schemas.microsoft.com/office/drawing/2014/main" id="{313F2446-7939-4AC7-B046-82FBC0D5B429}"/>
              </a:ext>
            </a:extLst>
          </p:cNvPr>
          <p:cNvGraphicFramePr>
            <a:graphicFrameLocks/>
          </p:cNvGraphicFramePr>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nvGraphicFramePr>
        <p:xfrm>
          <a:off x="4284965" y="1883815"/>
          <a:ext cx="5414925" cy="1236148"/>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nchor="ctr">
                    <a:solidFill>
                      <a:srgbClr val="5C5B5A">
                        <a:alpha val="21000"/>
                      </a:srgbClr>
                    </a:solidFill>
                  </a:tcPr>
                </a:tc>
                <a:tc gridSpan="4">
                  <a:txBody>
                    <a:bodyPr/>
                    <a:lstStyle/>
                    <a:p>
                      <a:pPr algn="ctr"/>
                      <a:r>
                        <a:rPr lang="en-GB" sz="1400" b="1">
                          <a:solidFill>
                            <a:srgbClr val="5C5B5A"/>
                          </a:solidFill>
                        </a:rPr>
                        <a:t>1 or more aspect of digital exclusion</a:t>
                      </a:r>
                    </a:p>
                  </a:txBody>
                  <a:tcPr anchor="ctr">
                    <a:solidFill>
                      <a:srgbClr val="5C5B5A">
                        <a:alpha val="21000"/>
                      </a:srgbClr>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37096556"/>
                  </a:ext>
                </a:extLst>
              </a:tr>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S3 – 5</a:t>
                      </a:r>
                    </a:p>
                  </a:txBody>
                  <a:tcPr>
                    <a:solidFill>
                      <a:srgbClr val="5C5B5A">
                        <a:alpha val="21000"/>
                      </a:srgbClr>
                    </a:solidFill>
                  </a:tcPr>
                </a:tc>
                <a:tc>
                  <a:txBody>
                    <a:bodyPr/>
                    <a:lstStyle/>
                    <a:p>
                      <a:pPr algn="ctr"/>
                      <a:r>
                        <a:rPr lang="en-GB" sz="1400" b="1">
                          <a:solidFill>
                            <a:srgbClr val="5C5B5A"/>
                          </a:solidFill>
                          <a:latin typeface="Arial"/>
                          <a:cs typeface="Arial"/>
                        </a:rPr>
                        <a:t>35%</a:t>
                      </a:r>
                    </a:p>
                  </a:txBody>
                  <a:tcPr>
                    <a:solidFill>
                      <a:srgbClr val="5C5B5A">
                        <a:alpha val="21000"/>
                      </a:srgbClr>
                    </a:solidFill>
                  </a:tcPr>
                </a:tc>
                <a:tc>
                  <a:txBody>
                    <a:bodyPr/>
                    <a:lstStyle/>
                    <a:p>
                      <a:pPr algn="ctr"/>
                      <a:r>
                        <a:rPr lang="en-GB" sz="1400" b="1">
                          <a:solidFill>
                            <a:srgbClr val="5C5B5A"/>
                          </a:solidFill>
                          <a:latin typeface="Arial"/>
                          <a:cs typeface="Arial"/>
                        </a:rPr>
                        <a:t>28%</a:t>
                      </a:r>
                    </a:p>
                  </a:txBody>
                  <a:tcPr>
                    <a:solidFill>
                      <a:srgbClr val="5C5B5A">
                        <a:alpha val="21000"/>
                      </a:srgbClr>
                    </a:solidFill>
                  </a:tcPr>
                </a:tc>
                <a:tc>
                  <a:txBody>
                    <a:bodyPr/>
                    <a:lstStyle/>
                    <a:p>
                      <a:pPr algn="ctr"/>
                      <a:r>
                        <a:rPr lang="en-GB" sz="1400" b="1">
                          <a:solidFill>
                            <a:srgbClr val="5C5B5A"/>
                          </a:solidFill>
                          <a:latin typeface="Arial"/>
                          <a:cs typeface="Arial"/>
                        </a:rPr>
                        <a:t>69%</a:t>
                      </a:r>
                    </a:p>
                  </a:txBody>
                  <a:tcPr>
                    <a:solidFill>
                      <a:srgbClr val="5C5B5A">
                        <a:alpha val="21000"/>
                      </a:srgbClr>
                    </a:solidFill>
                  </a:tcPr>
                </a:tc>
                <a:tc>
                  <a:txBody>
                    <a:bodyPr/>
                    <a:lstStyle/>
                    <a:p>
                      <a:pPr algn="ctr"/>
                      <a:r>
                        <a:rPr lang="en-GB" sz="1400" b="1">
                          <a:solidFill>
                            <a:srgbClr val="5C5B5A"/>
                          </a:solidFill>
                          <a:latin typeface="Arial"/>
                          <a:cs typeface="Arial"/>
                        </a:rPr>
                        <a:t>54%</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S6 – 8</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35%</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33%</a:t>
                      </a:r>
                    </a:p>
                  </a:txBody>
                  <a:tcPr>
                    <a:solidFill>
                      <a:srgbClr val="5C5B5A">
                        <a:alpha val="21000"/>
                      </a:srgbClr>
                    </a:solidFill>
                  </a:tcPr>
                </a:tc>
                <a:tc>
                  <a:txBody>
                    <a:bodyPr/>
                    <a:lstStyle/>
                    <a:p>
                      <a:pPr algn="ctr"/>
                      <a:r>
                        <a:rPr lang="en-GB" sz="1400" b="1">
                          <a:solidFill>
                            <a:srgbClr val="5C5B5A"/>
                          </a:solidFill>
                          <a:latin typeface="Arial" panose="020B0604020202020204" pitchFamily="34" charset="0"/>
                          <a:cs typeface="Arial" panose="020B0604020202020204" pitchFamily="34" charset="0"/>
                        </a:rPr>
                        <a:t>67%</a:t>
                      </a:r>
                    </a:p>
                  </a:txBody>
                  <a:tcPr>
                    <a:solidFill>
                      <a:srgbClr val="5C5B5A">
                        <a:alpha val="21000"/>
                      </a:srgbClr>
                    </a:solidFill>
                  </a:tcPr>
                </a:tc>
                <a:tc>
                  <a:txBody>
                    <a:bodyPr/>
                    <a:lstStyle/>
                    <a:p>
                      <a:pPr algn="ctr"/>
                      <a:r>
                        <a:rPr lang="en-GB" sz="1400" b="1" dirty="0">
                          <a:solidFill>
                            <a:srgbClr val="5C5B5A"/>
                          </a:solidFill>
                          <a:latin typeface="Arial" panose="020B0604020202020204" pitchFamily="34" charset="0"/>
                          <a:cs typeface="Arial" panose="020B0604020202020204" pitchFamily="34" charset="0"/>
                        </a:rPr>
                        <a:t>46%</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181665"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755, S3-5; 751, </a:t>
            </a:r>
            <a:r>
              <a:rPr lang="en-GB" sz="900">
                <a:solidFill>
                  <a:srgbClr val="FFFFFF">
                    <a:lumMod val="50000"/>
                  </a:srgbClr>
                </a:solidFill>
                <a:latin typeface="Arial"/>
                <a:cs typeface="Arial" panose="020B0604020202020204" pitchFamily="34" charset="0"/>
              </a:rPr>
              <a:t>S6-8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 S7 + S8 was asked as a grid, between “you” and “others in your household”. The data on this slide shows the percentages of households where there is someone (either you or others) who has said they are digitally excluded.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134953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Disabled respondents and those aged 75+ are far more likely </a:t>
            </a:r>
            <a:r>
              <a:rPr lang="en-GB" sz="1800" b="1">
                <a:solidFill>
                  <a:srgbClr val="009690"/>
                </a:solidFill>
              </a:rPr>
              <a:t>not to have access to enable them to get online all or most of the time, or the skills and support to do so</a:t>
            </a:r>
            <a:endParaRPr lang="en-GB" sz="1800" b="1"/>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969193"/>
            <a:ext cx="954723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cs typeface="Arial" panose="020B0604020202020204" pitchFamily="34" charset="0"/>
              </a:rPr>
              <a:t>May – July 2023</a:t>
            </a:r>
            <a:endParaRPr kumimoji="0" lang="en-GB" sz="16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nvGraphicFramePr>
        <p:xfrm>
          <a:off x="969334" y="1782569"/>
          <a:ext cx="10253332" cy="4286651"/>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p>
                  </a:txBody>
                  <a:tcPr anchor="b"/>
                </a:tc>
                <a:tc>
                  <a:txBody>
                    <a:bodyPr/>
                    <a:lstStyle/>
                    <a:p>
                      <a:pPr algn="ctr"/>
                      <a:r>
                        <a:rPr lang="en-GB" sz="1200"/>
                        <a:t>Total</a:t>
                      </a:r>
                    </a:p>
                  </a:txBody>
                  <a:tcPr anchor="b"/>
                </a:tc>
                <a:tc>
                  <a:txBody>
                    <a:bodyPr/>
                    <a:lstStyle/>
                    <a:p>
                      <a:pPr algn="ctr"/>
                      <a:r>
                        <a:rPr lang="en-GB" sz="1200"/>
                        <a:t>Aged 16-24 </a:t>
                      </a:r>
                    </a:p>
                    <a:p>
                      <a:pPr algn="ctr"/>
                      <a:r>
                        <a:rPr lang="en-GB" sz="1200"/>
                        <a:t>(n=102)</a:t>
                      </a:r>
                    </a:p>
                  </a:txBody>
                  <a:tcPr anchor="b"/>
                </a:tc>
                <a:tc>
                  <a:txBody>
                    <a:bodyPr/>
                    <a:lstStyle/>
                    <a:p>
                      <a:pPr algn="ctr"/>
                      <a:r>
                        <a:rPr lang="en-GB" sz="1200"/>
                        <a:t>Aged 75+ (n=73)</a:t>
                      </a:r>
                    </a:p>
                  </a:txBody>
                  <a:tcPr anchor="b"/>
                </a:tc>
                <a:tc>
                  <a:txBody>
                    <a:bodyPr/>
                    <a:lstStyle/>
                    <a:p>
                      <a:pPr algn="ctr"/>
                      <a:r>
                        <a:rPr lang="en-GB" sz="1200"/>
                        <a:t>Disabled respondents (n=148)</a:t>
                      </a:r>
                    </a:p>
                  </a:txBody>
                  <a:tcPr anchor="b"/>
                </a:tc>
                <a:extLst>
                  <a:ext uri="{0D108BD9-81ED-4DB2-BD59-A6C34878D82A}">
                    <a16:rowId xmlns:a16="http://schemas.microsoft.com/office/drawing/2014/main" val="1582872079"/>
                  </a:ext>
                </a:extLst>
              </a:tr>
              <a:tr h="668615">
                <a:tc>
                  <a:txBody>
                    <a:bodyPr/>
                    <a:lstStyle/>
                    <a:p>
                      <a:pPr algn="r"/>
                      <a:r>
                        <a:rPr lang="en-GB" sz="1400" b="1"/>
                        <a:t>…have consistent and reliable access to an internet connection at home?</a:t>
                      </a:r>
                    </a:p>
                  </a:txBody>
                  <a:tcPr anchor="ctr"/>
                </a:tc>
                <a:tc>
                  <a:txBody>
                    <a:bodyPr/>
                    <a:lstStyle/>
                    <a:p>
                      <a:pPr algn="ctr"/>
                      <a:r>
                        <a:rPr lang="en-GB" sz="1400" b="1">
                          <a:solidFill>
                            <a:schemeClr val="tx1"/>
                          </a:solidFill>
                        </a:rPr>
                        <a:t>11%</a:t>
                      </a:r>
                    </a:p>
                  </a:txBody>
                  <a:tcPr anchor="ctr">
                    <a:noFill/>
                  </a:tcPr>
                </a:tc>
                <a:tc>
                  <a:txBody>
                    <a:bodyPr/>
                    <a:lstStyle/>
                    <a:p>
                      <a:pPr algn="ctr"/>
                      <a:r>
                        <a:rPr lang="en-GB" sz="1400" b="1">
                          <a:solidFill>
                            <a:schemeClr val="tx1"/>
                          </a:solidFill>
                        </a:rPr>
                        <a:t>9%</a:t>
                      </a:r>
                    </a:p>
                  </a:txBody>
                  <a:tcPr anchor="ctr">
                    <a:noFill/>
                  </a:tcPr>
                </a:tc>
                <a:tc>
                  <a:txBody>
                    <a:bodyPr/>
                    <a:lstStyle/>
                    <a:p>
                      <a:pPr algn="ctr"/>
                      <a:r>
                        <a:rPr lang="en-GB" sz="1400" b="1">
                          <a:solidFill>
                            <a:schemeClr val="tx1"/>
                          </a:solidFill>
                        </a:rPr>
                        <a:t>28%</a:t>
                      </a:r>
                    </a:p>
                  </a:txBody>
                  <a:tcPr anchor="ctr">
                    <a:noFill/>
                  </a:tcPr>
                </a:tc>
                <a:tc>
                  <a:txBody>
                    <a:bodyPr/>
                    <a:lstStyle/>
                    <a:p>
                      <a:pPr algn="ctr"/>
                      <a:r>
                        <a:rPr lang="en-GB" sz="1400" b="1">
                          <a:solidFill>
                            <a:schemeClr val="tx1"/>
                          </a:solidFill>
                        </a:rPr>
                        <a:t>17%</a:t>
                      </a:r>
                    </a:p>
                  </a:txBody>
                  <a:tcPr anchor="ctr">
                    <a:noFill/>
                  </a:tcPr>
                </a:tc>
                <a:extLst>
                  <a:ext uri="{0D108BD9-81ED-4DB2-BD59-A6C34878D82A}">
                    <a16:rowId xmlns:a16="http://schemas.microsoft.com/office/drawing/2014/main" val="1690567108"/>
                  </a:ext>
                </a:extLst>
              </a:tr>
              <a:tr h="863628">
                <a:tc>
                  <a:txBody>
                    <a:bodyPr/>
                    <a:lstStyle/>
                    <a:p>
                      <a:pPr algn="r"/>
                      <a:r>
                        <a:rPr lang="en-GB" sz="1400" b="1"/>
                        <a:t>…have consistent and reliable access to devices that allow access to the internet and use digital services online?</a:t>
                      </a:r>
                    </a:p>
                  </a:txBody>
                  <a:tcPr anchor="ctr"/>
                </a:tc>
                <a:tc>
                  <a:txBody>
                    <a:bodyPr/>
                    <a:lstStyle/>
                    <a:p>
                      <a:pPr algn="ctr"/>
                      <a:r>
                        <a:rPr lang="en-GB" sz="1400" b="1">
                          <a:solidFill>
                            <a:schemeClr val="tx1"/>
                          </a:solidFill>
                        </a:rPr>
                        <a:t>10%</a:t>
                      </a:r>
                    </a:p>
                  </a:txBody>
                  <a:tcPr anchor="ctr">
                    <a:noFill/>
                  </a:tcPr>
                </a:tc>
                <a:tc>
                  <a:txBody>
                    <a:bodyPr/>
                    <a:lstStyle/>
                    <a:p>
                      <a:pPr algn="ctr"/>
                      <a:r>
                        <a:rPr lang="en-GB" sz="1400" b="1">
                          <a:solidFill>
                            <a:schemeClr val="tx1"/>
                          </a:solidFill>
                        </a:rPr>
                        <a:t>10%</a:t>
                      </a:r>
                    </a:p>
                  </a:txBody>
                  <a:tcPr anchor="ctr">
                    <a:noFill/>
                  </a:tcPr>
                </a:tc>
                <a:tc>
                  <a:txBody>
                    <a:bodyPr/>
                    <a:lstStyle/>
                    <a:p>
                      <a:pPr algn="ctr"/>
                      <a:r>
                        <a:rPr lang="en-GB" sz="1400" b="1">
                          <a:solidFill>
                            <a:schemeClr val="tx1"/>
                          </a:solidFill>
                        </a:rPr>
                        <a:t>33%</a:t>
                      </a:r>
                    </a:p>
                  </a:txBody>
                  <a:tcPr anchor="ctr">
                    <a:noFill/>
                  </a:tcPr>
                </a:tc>
                <a:tc>
                  <a:txBody>
                    <a:bodyPr/>
                    <a:lstStyle/>
                    <a:p>
                      <a:pPr algn="ctr"/>
                      <a:r>
                        <a:rPr lang="en-GB" sz="1400" b="1">
                          <a:solidFill>
                            <a:schemeClr val="tx1"/>
                          </a:solidFill>
                        </a:rPr>
                        <a:t>19%</a:t>
                      </a:r>
                    </a:p>
                  </a:txBody>
                  <a:tcPr anchor="ctr">
                    <a:noFill/>
                  </a:tcPr>
                </a:tc>
                <a:extLst>
                  <a:ext uri="{0D108BD9-81ED-4DB2-BD59-A6C34878D82A}">
                    <a16:rowId xmlns:a16="http://schemas.microsoft.com/office/drawing/2014/main" val="358379334"/>
                  </a:ext>
                </a:extLst>
              </a:tr>
              <a:tr h="491056">
                <a:tc>
                  <a:txBody>
                    <a:bodyPr/>
                    <a:lstStyle/>
                    <a:p>
                      <a:pPr algn="r"/>
                      <a:r>
                        <a:rPr lang="en-GB" sz="1400" b="1"/>
                        <a:t>…can afford access to the internet?</a:t>
                      </a:r>
                    </a:p>
                  </a:txBody>
                  <a:tcPr anchor="ctr"/>
                </a:tc>
                <a:tc>
                  <a:txBody>
                    <a:bodyPr/>
                    <a:lstStyle/>
                    <a:p>
                      <a:pPr algn="ctr"/>
                      <a:r>
                        <a:rPr lang="en-GB" sz="1400" b="1">
                          <a:solidFill>
                            <a:schemeClr val="tx1"/>
                          </a:solidFill>
                        </a:rPr>
                        <a:t>12%</a:t>
                      </a:r>
                    </a:p>
                  </a:txBody>
                  <a:tcPr anchor="ctr">
                    <a:noFill/>
                  </a:tcPr>
                </a:tc>
                <a:tc>
                  <a:txBody>
                    <a:bodyPr/>
                    <a:lstStyle/>
                    <a:p>
                      <a:pPr algn="ctr"/>
                      <a:r>
                        <a:rPr lang="en-GB" sz="1400" b="1"/>
                        <a:t>14%</a:t>
                      </a:r>
                    </a:p>
                  </a:txBody>
                  <a:tcPr anchor="ctr">
                    <a:noFill/>
                  </a:tcPr>
                </a:tc>
                <a:tc>
                  <a:txBody>
                    <a:bodyPr/>
                    <a:lstStyle/>
                    <a:p>
                      <a:pPr algn="ctr"/>
                      <a:r>
                        <a:rPr lang="en-GB" sz="1400" b="1"/>
                        <a:t>30%</a:t>
                      </a:r>
                    </a:p>
                  </a:txBody>
                  <a:tcPr anchor="ctr">
                    <a:noFill/>
                  </a:tcPr>
                </a:tc>
                <a:tc>
                  <a:txBody>
                    <a:bodyPr/>
                    <a:lstStyle/>
                    <a:p>
                      <a:pPr algn="ctr"/>
                      <a:r>
                        <a:rPr lang="en-GB" sz="1400" b="1"/>
                        <a:t>17%</a:t>
                      </a:r>
                    </a:p>
                  </a:txBody>
                  <a:tcPr anchor="ctr">
                    <a:noFill/>
                  </a:tcPr>
                </a:tc>
                <a:extLst>
                  <a:ext uri="{0D108BD9-81ED-4DB2-BD59-A6C34878D82A}">
                    <a16:rowId xmlns:a16="http://schemas.microsoft.com/office/drawing/2014/main" val="4285424795"/>
                  </a:ext>
                </a:extLst>
              </a:tr>
              <a:tr h="668615">
                <a:tc>
                  <a:txBody>
                    <a:bodyPr/>
                    <a:lstStyle/>
                    <a:p>
                      <a:pPr algn="r"/>
                      <a:r>
                        <a:rPr lang="en-GB" sz="1400" b="1"/>
                        <a:t>…have the skills they need to access and use digital services online?</a:t>
                      </a:r>
                    </a:p>
                  </a:txBody>
                  <a:tcPr anchor="ctr"/>
                </a:tc>
                <a:tc>
                  <a:txBody>
                    <a:bodyPr/>
                    <a:lstStyle/>
                    <a:p>
                      <a:pPr algn="ctr"/>
                      <a:r>
                        <a:rPr lang="en-GB" sz="1400" b="1">
                          <a:solidFill>
                            <a:schemeClr val="tx1"/>
                          </a:solidFill>
                        </a:rPr>
                        <a:t>19%</a:t>
                      </a:r>
                    </a:p>
                  </a:txBody>
                  <a:tcPr anchor="ctr">
                    <a:noFill/>
                  </a:tcPr>
                </a:tc>
                <a:tc>
                  <a:txBody>
                    <a:bodyPr/>
                    <a:lstStyle/>
                    <a:p>
                      <a:pPr algn="ctr"/>
                      <a:r>
                        <a:rPr lang="en-GB" sz="1400" b="1"/>
                        <a:t>19%</a:t>
                      </a:r>
                    </a:p>
                  </a:txBody>
                  <a:tcPr anchor="ctr">
                    <a:noFill/>
                  </a:tcPr>
                </a:tc>
                <a:tc>
                  <a:txBody>
                    <a:bodyPr/>
                    <a:lstStyle/>
                    <a:p>
                      <a:pPr algn="ctr"/>
                      <a:r>
                        <a:rPr lang="en-GB" sz="1400" b="1"/>
                        <a:t>50%</a:t>
                      </a:r>
                    </a:p>
                  </a:txBody>
                  <a:tcPr anchor="ctr">
                    <a:noFill/>
                  </a:tcPr>
                </a:tc>
                <a:tc>
                  <a:txBody>
                    <a:bodyPr/>
                    <a:lstStyle/>
                    <a:p>
                      <a:pPr algn="ctr"/>
                      <a:r>
                        <a:rPr lang="en-GB" sz="1400" b="1"/>
                        <a:t>28%</a:t>
                      </a:r>
                    </a:p>
                  </a:txBody>
                  <a:tcPr anchor="ctr">
                    <a:noFill/>
                  </a:tcPr>
                </a:tc>
                <a:extLst>
                  <a:ext uri="{0D108BD9-81ED-4DB2-BD59-A6C34878D82A}">
                    <a16:rowId xmlns:a16="http://schemas.microsoft.com/office/drawing/2014/main" val="2401446473"/>
                  </a:ext>
                </a:extLst>
              </a:tr>
              <a:tr h="668615">
                <a:tc>
                  <a:txBody>
                    <a:bodyPr/>
                    <a:lstStyle/>
                    <a:p>
                      <a:pPr algn="r"/>
                      <a:r>
                        <a:rPr lang="en-GB" sz="1400" b="1"/>
                        <a:t>…have the support needed to access and use digital services online?</a:t>
                      </a:r>
                    </a:p>
                  </a:txBody>
                  <a:tcPr anchor="ctr"/>
                </a:tc>
                <a:tc>
                  <a:txBody>
                    <a:bodyPr/>
                    <a:lstStyle/>
                    <a:p>
                      <a:pPr algn="ctr"/>
                      <a:r>
                        <a:rPr lang="en-GB" sz="1400" b="1">
                          <a:solidFill>
                            <a:schemeClr val="tx1"/>
                          </a:solidFill>
                        </a:rPr>
                        <a:t>21%</a:t>
                      </a:r>
                    </a:p>
                  </a:txBody>
                  <a:tcPr anchor="ctr">
                    <a:noFill/>
                  </a:tcPr>
                </a:tc>
                <a:tc>
                  <a:txBody>
                    <a:bodyPr/>
                    <a:lstStyle/>
                    <a:p>
                      <a:pPr algn="ctr"/>
                      <a:r>
                        <a:rPr lang="en-GB" sz="1400" b="1"/>
                        <a:t>18%</a:t>
                      </a:r>
                    </a:p>
                  </a:txBody>
                  <a:tcPr anchor="ctr">
                    <a:noFill/>
                  </a:tcPr>
                </a:tc>
                <a:tc>
                  <a:txBody>
                    <a:bodyPr/>
                    <a:lstStyle/>
                    <a:p>
                      <a:pPr algn="ctr"/>
                      <a:r>
                        <a:rPr lang="en-GB" sz="1400" b="1"/>
                        <a:t>48%</a:t>
                      </a:r>
                    </a:p>
                  </a:txBody>
                  <a:tcPr anchor="ctr">
                    <a:noFill/>
                  </a:tcPr>
                </a:tc>
                <a:tc>
                  <a:txBody>
                    <a:bodyPr/>
                    <a:lstStyle/>
                    <a:p>
                      <a:pPr algn="ctr"/>
                      <a:r>
                        <a:rPr lang="en-GB" sz="1400" b="1" dirty="0"/>
                        <a:t>28%</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total</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67303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2BCF7E77-E986-459E-9A07-460F087635AE}"/>
              </a:ext>
              <a:ext uri="{C183D7F6-B498-43B3-948B-1728B52AA6E4}">
                <adec:decorative xmlns:adec="http://schemas.microsoft.com/office/drawing/2017/decorative" val="1"/>
              </a:ext>
            </a:extLst>
          </p:cNvPr>
          <p:cNvSpPr/>
          <p:nvPr/>
        </p:nvSpPr>
        <p:spPr>
          <a:xfrm rot="10800000">
            <a:off x="10577773" y="267303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3115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2" y="353115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24640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779932" y="487118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5E4F308B-6E8F-46C6-8E65-716BFE517EB5}"/>
              </a:ext>
              <a:ext uri="{C183D7F6-B498-43B3-948B-1728B52AA6E4}">
                <adec:decorative xmlns:adec="http://schemas.microsoft.com/office/drawing/2017/decorative" val="1"/>
              </a:ext>
            </a:extLst>
          </p:cNvPr>
          <p:cNvSpPr/>
          <p:nvPr/>
        </p:nvSpPr>
        <p:spPr>
          <a:xfrm rot="10800000">
            <a:off x="10577772" y="487118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B8C54CF1-3EF7-4267-9E95-D755E59CAD19}"/>
              </a:ext>
              <a:ext uri="{C183D7F6-B498-43B3-948B-1728B52AA6E4}">
                <adec:decorative xmlns:adec="http://schemas.microsoft.com/office/drawing/2017/decorative" val="1"/>
              </a:ext>
            </a:extLst>
          </p:cNvPr>
          <p:cNvSpPr/>
          <p:nvPr/>
        </p:nvSpPr>
        <p:spPr>
          <a:xfrm rot="10800000">
            <a:off x="8779932" y="558877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751, </a:t>
            </a:r>
            <a:r>
              <a:rPr lang="en-GB" sz="1000">
                <a:solidFill>
                  <a:srgbClr val="FFFFFF">
                    <a:lumMod val="50000"/>
                  </a:srgbClr>
                </a:solidFill>
                <a:latin typeface="Arial" panose="020B0604020202020204" pitchFamily="34" charset="0"/>
                <a:cs typeface="Arial" panose="020B0604020202020204" pitchFamily="34" charset="0"/>
              </a:rPr>
              <a:t>Survey 6, 250; Survey 7, 251, Survey 8, 250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15438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a:t>There has been a significant </a:t>
            </a:r>
            <a:r>
              <a:rPr lang="en-GB" sz="1800" b="1">
                <a:solidFill>
                  <a:srgbClr val="009690"/>
                </a:solidFill>
              </a:rPr>
              <a:t>increase in digital exclusion </a:t>
            </a:r>
            <a:r>
              <a:rPr lang="en-GB" sz="1800" b="1"/>
              <a:t>between the autumn and spring in respondents not having the devices required to get them online (7% vs 10%)</a:t>
            </a:r>
          </a:p>
        </p:txBody>
      </p:sp>
      <p:graphicFrame>
        <p:nvGraphicFramePr>
          <p:cNvPr id="12" name="Table Placeholder 6" descr="Column chart showing the proportion of respondents without the access or skills to get online. 21% do not have the support they need to get online in Spring 2022, compared to 20% in Autumn 2022. 10% do not have devices in Spring 2022, compared to 7% in Autumn 2022. ">
            <a:extLst>
              <a:ext uri="{FF2B5EF4-FFF2-40B4-BE49-F238E27FC236}">
                <a16:creationId xmlns:a16="http://schemas.microsoft.com/office/drawing/2014/main" id="{EA9D64CE-7D06-474D-B616-E55E85D647F6}"/>
              </a:ext>
            </a:extLst>
          </p:cNvPr>
          <p:cNvGraphicFramePr>
            <a:graphicFrameLocks/>
          </p:cNvGraphicFramePr>
          <p:nvPr/>
        </p:nvGraphicFramePr>
        <p:xfrm>
          <a:off x="556057" y="1213730"/>
          <a:ext cx="10953011" cy="4977520"/>
        </p:xfrm>
        <a:graphic>
          <a:graphicData uri="http://schemas.openxmlformats.org/drawingml/2006/chart">
            <c:chart xmlns:c="http://schemas.openxmlformats.org/drawingml/2006/chart" xmlns:r="http://schemas.openxmlformats.org/officeDocument/2006/relationships" r:id="rId2"/>
          </a:graphicData>
        </a:graphic>
      </p:graphicFrame>
      <p:grpSp>
        <p:nvGrpSpPr>
          <p:cNvPr id="16" name="Group 15">
            <a:extLst>
              <a:ext uri="{FF2B5EF4-FFF2-40B4-BE49-F238E27FC236}">
                <a16:creationId xmlns:a16="http://schemas.microsoft.com/office/drawing/2014/main" id="{8164ED6E-221F-4A07-A72D-141A7AA3E5F7}"/>
              </a:ext>
              <a:ext uri="{C183D7F6-B498-43B3-948B-1728B52AA6E4}">
                <adec:decorative xmlns:adec="http://schemas.microsoft.com/office/drawing/2017/decorative" val="1"/>
              </a:ext>
            </a:extLst>
          </p:cNvPr>
          <p:cNvGrpSpPr/>
          <p:nvPr/>
        </p:nvGrpSpPr>
        <p:grpSpPr>
          <a:xfrm>
            <a:off x="8894232" y="6001901"/>
            <a:ext cx="3062992" cy="269304"/>
            <a:chOff x="229117" y="5927615"/>
            <a:chExt cx="3062992" cy="269304"/>
          </a:xfrm>
        </p:grpSpPr>
        <p:grpSp>
          <p:nvGrpSpPr>
            <p:cNvPr id="19" name="Group 18" descr="Green and Red arrows to signify when a statistic is significantly higher or lower than the previous survey.">
              <a:extLst>
                <a:ext uri="{FF2B5EF4-FFF2-40B4-BE49-F238E27FC236}">
                  <a16:creationId xmlns:a16="http://schemas.microsoft.com/office/drawing/2014/main" id="{984CD426-C33A-4B1D-AFE1-86992A818576}"/>
                </a:ext>
              </a:extLst>
            </p:cNvPr>
            <p:cNvGrpSpPr/>
            <p:nvPr/>
          </p:nvGrpSpPr>
          <p:grpSpPr>
            <a:xfrm>
              <a:off x="229117" y="5927615"/>
              <a:ext cx="3062992" cy="269304"/>
              <a:chOff x="520117" y="5772736"/>
              <a:chExt cx="3062992" cy="269304"/>
            </a:xfrm>
          </p:grpSpPr>
          <p:sp>
            <p:nvSpPr>
              <p:cNvPr id="21" name="Arrow: Down 20">
                <a:extLst>
                  <a:ext uri="{FF2B5EF4-FFF2-40B4-BE49-F238E27FC236}">
                    <a16:creationId xmlns:a16="http://schemas.microsoft.com/office/drawing/2014/main" id="{FA0AC938-D932-416F-8F35-2FB809A0693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C9CC967-8E47-45E4-92ED-B5B049FC474E}"/>
                  </a:ext>
                </a:extLst>
              </p:cNvPr>
              <p:cNvSpPr txBox="1"/>
              <p:nvPr/>
            </p:nvSpPr>
            <p:spPr>
              <a:xfrm>
                <a:off x="884934" y="5772736"/>
                <a:ext cx="2698175"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dirty="0">
                    <a:ln>
                      <a:noFill/>
                    </a:ln>
                    <a:solidFill>
                      <a:srgbClr val="5C5B5A"/>
                    </a:solidFill>
                    <a:effectLst/>
                    <a:uLnTx/>
                    <a:uFillTx/>
                    <a:latin typeface="Arial"/>
                    <a:ea typeface="+mn-ea"/>
                    <a:cs typeface="+mn-cs"/>
                  </a:rPr>
                  <a:t>Significantly higher/</a:t>
                </a:r>
                <a:r>
                  <a:rPr lang="en-GB" sz="1150" dirty="0">
                    <a:solidFill>
                      <a:srgbClr val="5C5B5A"/>
                    </a:solidFill>
                    <a:latin typeface="Arial"/>
                  </a:rPr>
                  <a:t>lower than S3+4+5</a:t>
                </a:r>
                <a:endParaRPr kumimoji="0" lang="en-GB" sz="1150" b="0" i="0" u="none" strike="noStrike" kern="1200" cap="none" spc="0" normalizeH="0" baseline="0" noProof="0" dirty="0">
                  <a:ln>
                    <a:noFill/>
                  </a:ln>
                  <a:solidFill>
                    <a:srgbClr val="5C5B5A"/>
                  </a:solidFill>
                  <a:effectLst/>
                  <a:uLnTx/>
                  <a:uFillTx/>
                  <a:latin typeface="Arial"/>
                  <a:ea typeface="+mn-ea"/>
                  <a:cs typeface="+mn-cs"/>
                </a:endParaRPr>
              </a:p>
            </p:txBody>
          </p:sp>
        </p:grpSp>
        <p:sp>
          <p:nvSpPr>
            <p:cNvPr id="20" name="Arrow: Down 19">
              <a:extLst>
                <a:ext uri="{FF2B5EF4-FFF2-40B4-BE49-F238E27FC236}">
                  <a16:creationId xmlns:a16="http://schemas.microsoft.com/office/drawing/2014/main" id="{43BB893E-1704-45AC-8E69-1F0F17EDC40B}"/>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3" name="Arrow: Down 22">
            <a:extLst>
              <a:ext uri="{FF2B5EF4-FFF2-40B4-BE49-F238E27FC236}">
                <a16:creationId xmlns:a16="http://schemas.microsoft.com/office/drawing/2014/main" id="{11E49FA5-70AA-4BAF-88FB-F33486DC729B}"/>
              </a:ext>
              <a:ext uri="{C183D7F6-B498-43B3-948B-1728B52AA6E4}">
                <adec:decorative xmlns:adec="http://schemas.microsoft.com/office/drawing/2017/decorative" val="1"/>
              </a:ext>
            </a:extLst>
          </p:cNvPr>
          <p:cNvSpPr/>
          <p:nvPr/>
        </p:nvSpPr>
        <p:spPr>
          <a:xfrm rot="10800000">
            <a:off x="4522257" y="344067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S3-5, 755; S6-8, 751</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84643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t>Over 1 in 7 respondents say they (15%) or someone in their household (15%) </a:t>
            </a:r>
            <a:r>
              <a:rPr lang="en-GB" sz="1800" b="1">
                <a:solidFill>
                  <a:srgbClr val="009690"/>
                </a:solidFill>
              </a:rPr>
              <a:t>use digital services, but want to use them more</a:t>
            </a:r>
            <a:endParaRPr lang="en-GB" sz="1800" b="1"/>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596298" y="1209723"/>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   </a:t>
            </a:r>
            <a:r>
              <a:rPr lang="en-GB">
                <a:solidFill>
                  <a:srgbClr val="5C5B5A"/>
                </a:solidFill>
                <a:latin typeface="Arial"/>
              </a:rPr>
              <a:t>(May – July 2023)</a:t>
            </a:r>
            <a:endParaRPr kumimoji="0" lang="en-GB" sz="16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column chart showing current and future use of digital services online. 8% use digital services online and want to use them less. 7% of others in their household use digital services online and want to use them less. 15% use digital services online and want to use them more. 15%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nvGraphicFramePr>
        <p:xfrm>
          <a:off x="484463" y="1726790"/>
          <a:ext cx="10736911"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751</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lang="en-GB" sz="1000">
                <a:solidFill>
                  <a:srgbClr val="FFFFFF">
                    <a:lumMod val="50000"/>
                  </a:srgbClr>
                </a:solidFill>
                <a:latin typeface="Arial" panose="020B0604020202020204" pitchFamily="34" charset="0"/>
                <a:cs typeface="Arial" panose="020B0604020202020204" pitchFamily="34" charset="0"/>
              </a:rPr>
              <a:t>Survey 6, 250; Survey 7, 251, Survey 8, 250</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07680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BMG success decoded">
            <a:extLst>
              <a:ext uri="{FF2B5EF4-FFF2-40B4-BE49-F238E27FC236}">
                <a16:creationId xmlns:a16="http://schemas.microsoft.com/office/drawing/2014/main" id="{10CD2434-B2D0-6096-C5A8-F2F993277A95}"/>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eater Manchester Combined Authority ">
            <a:extLst>
              <a:ext uri="{FF2B5EF4-FFF2-40B4-BE49-F238E27FC236}">
                <a16:creationId xmlns:a16="http://schemas.microsoft.com/office/drawing/2014/main" id="{8ACC1FF6-CDA9-168A-8273-47340A574DA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478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7" ma:contentTypeDescription="Create a new document." ma:contentTypeScope="" ma:versionID="9e2548216a2a4ad54c20dfbbd6859f8c">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13b163c9fc7a504e3dea7bedcf6f7a4f"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FB1CF0-2ABE-4BED-A83F-6C6207D34A08}">
  <ds:schemaRefs>
    <ds:schemaRef ds:uri="5cd17271-0186-4a94-a8e5-2a85c0fb5d22"/>
    <ds:schemaRef ds:uri="bc82aed4-c161-4654-bb9f-d351edfac1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17929E-A268-46DE-A89C-46971A5397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2398_GMCA_W6_report_V2___LA_summaries v5</Template>
  <TotalTime>130</TotalTime>
  <Words>19386</Words>
  <Application>Microsoft Office PowerPoint</Application>
  <PresentationFormat>Widescreen</PresentationFormat>
  <Paragraphs>1960</Paragraphs>
  <Slides>97</Slides>
  <Notes>69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97</vt:i4>
      </vt:variant>
    </vt:vector>
  </HeadingPairs>
  <TitlesOfParts>
    <vt:vector size="104" baseType="lpstr">
      <vt:lpstr>Arial</vt:lpstr>
      <vt:lpstr>Calibri</vt:lpstr>
      <vt:lpstr>Calibri Light</vt:lpstr>
      <vt:lpstr>Segoe UI</vt:lpstr>
      <vt:lpstr>Office Theme</vt:lpstr>
      <vt:lpstr>1_Office Theme</vt:lpstr>
      <vt:lpstr>think-cell Slide</vt:lpstr>
      <vt:lpstr>Greater Manchester Residents’ Survey</vt:lpstr>
      <vt:lpstr>Report contents</vt:lpstr>
      <vt:lpstr>Introduction and methodology</vt:lpstr>
      <vt:lpstr>Background</vt:lpstr>
      <vt:lpstr>Methodology</vt:lpstr>
      <vt:lpstr>Sample</vt:lpstr>
      <vt:lpstr>Report contents and guidance</vt:lpstr>
      <vt:lpstr>Health and wellbeing</vt:lpstr>
      <vt:lpstr>Overview: Personal wellbeing</vt:lpstr>
      <vt:lpstr>Health and wellbeing – context</vt:lpstr>
      <vt:lpstr>Health and wellbeing– key findings</vt:lpstr>
      <vt:lpstr>Summary: Satisfaction with life (1/2)</vt:lpstr>
      <vt:lpstr>Summary: Satisfaction with life (2/2)</vt:lpstr>
      <vt:lpstr>Summary: Managing your own health</vt:lpstr>
      <vt:lpstr>Detailed findings: Health and Wellbeing</vt:lpstr>
      <vt:lpstr>The proportion of respondents who say they have very high life satisfaction has remained in line with May (20% vs. 18%), with there also being little movement between results since S3 (September). Those with lower life satisfaction continue to include disabled respondents and those in financially precarious situations </vt:lpstr>
      <vt:lpstr>Over two fifths (41%) of respondents report feeling a high level of anxiety. This has stayed relatively consistent over the past 10 months, since S3 (September) </vt:lpstr>
      <vt:lpstr>Wellbeing– comparisons with ONS data</vt:lpstr>
      <vt:lpstr>Over a quarter (28%) of respondents strongly feel that the things they do in their life are worthwhile; slightly fewer (24%) are very happy with their lives</vt:lpstr>
      <vt:lpstr>When it comes to managing their own health, 9 in 10 (92%) respondents agree they are involved in decisions about themselves, while 4 in 5 agree that they can look after their health (83%)</vt:lpstr>
      <vt:lpstr>Analysing our ‘managing your health’ questions using an established methodology from academia provides an overall Health Confidence Score. This summary measure can inform health-related discussions within Greater Manchester. This is the second time these questions have been asked, allowing us to start tracking changes in health confidence over time</vt:lpstr>
      <vt:lpstr>Disabled respondents score less across all aspects of health confidence than the Greater Manchester survey sample as a whole, particularly on shared decisions and self-management</vt:lpstr>
      <vt:lpstr>Respondents have reported lesser awareness and knowledge of pharmacy consultations and the NHS App...</vt:lpstr>
      <vt:lpstr>We asked respondents which service or services they would contact or visit, in the event that they were experiencing different health conditions. Results - shown below - will inform a GM 'Get to know where to go' campaign.</vt:lpstr>
      <vt:lpstr>Cost of living and food security</vt:lpstr>
      <vt:lpstr>Overview: Cost of living and  food security</vt:lpstr>
      <vt:lpstr>Cost of living and food security – context and approach</vt:lpstr>
      <vt:lpstr>Cost of living – key findings (1)</vt:lpstr>
      <vt:lpstr>Cost of living – key findings (2)</vt:lpstr>
      <vt:lpstr>Food security – key findings</vt:lpstr>
      <vt:lpstr>Summary: Cost of living </vt:lpstr>
      <vt:lpstr>Summary: Household costs</vt:lpstr>
      <vt:lpstr>Summary: Renters and mortgage holders</vt:lpstr>
      <vt:lpstr>Summary: Borrowing money</vt:lpstr>
      <vt:lpstr>Summary: Debt (amongst respondents who are borrowing more compared to a year ago)</vt:lpstr>
      <vt:lpstr>Summary: Holiday hunger</vt:lpstr>
      <vt:lpstr>Summary: Food security</vt:lpstr>
      <vt:lpstr>Detailed findings: Cost of living and Food security</vt:lpstr>
      <vt:lpstr>7 in 10 (71%) respondents say their cost of living has increased in the last month. This is significantly more than the GB average (60%), although both have fallen since May. GM respondents are more likely than the GB average to say that increases are due to higher rent or mortgage costs (31% vs. 27%)</vt:lpstr>
      <vt:lpstr>2 in 5 respondents say they will be able to save money over the next 12 months (43%). Since the first time this question was asked in September 2022, respondents’ ability to save money has increased by 10 percentage points</vt:lpstr>
      <vt:lpstr>Greater Manchester respondents are less likely than the GB average to be able to afford an unexpected expense of £850 (39% vs. 29% unable to afford). The ability to afford an expected expense has increased slightly over time (50% in July ‘23 cf. 47% in Sept ‘22), though this has not been steady</vt:lpstr>
      <vt:lpstr>37% of GM respondents are more likely to have borrowed more money in the past month compared to the same time last year. Of these, 2 in 3 (65%) say they’re experiencing some level of difficulty managing their current level of debt; while this is a fall since May, those unable or finding it difficult to manage have increased</vt:lpstr>
      <vt:lpstr>Those with mental ill health and a restrictive condition are more likely to have borrowed more or used more credit or to be struggling with their debt levels</vt:lpstr>
      <vt:lpstr>1 in 2 (51%) of those experiencing debt difficulties say they have sought help with their debt from any organisation listed in the survey. Among those who did not seek help, 1 in 4 (26%) were unsure whether the advice would help </vt:lpstr>
      <vt:lpstr>Over half (54%) of respondents say they have difficulty affording energy costs, significantly higher than the GB average (46%). Those who are disabled or financially vulnerable are significantly more likely to find energy costs difficult</vt:lpstr>
      <vt:lpstr>Since December, the proportion of those who have sought help with the rising cost of living for the first time has declined, from 24% then to 19% in July. This could, however, be a sign that people are seeking help multiple times </vt:lpstr>
      <vt:lpstr>Over half of GM respondents find it difficult to afford their rent, though this number has fallen (52% cf. 55% in May). Respondents with mortgage payments are increasingly finding it more difficult to afford these payments (41% vs. 38%)</vt:lpstr>
      <vt:lpstr>Renters are generally more likely to find it difficult to afford rental costs, no matter the type of tenancy, than those with mortgage payments. Respondents with mortgages and those renting privately are both finding it more difficult to afford their rent or mortgage payments compared to May</vt:lpstr>
      <vt:lpstr>Renters in GM are more likely to be behind on their rent (13%) than those with mortgage payments in GM (7%). Whilst more private renters are behind on their rent than had been in May, those renting from local authorities or housing associations are now less likely to be behind on their rent</vt:lpstr>
      <vt:lpstr>1 in 3 (37%) parents say they are worried about feeding their families over the summer holidays. This rises to over half (52%) of parents of children in early years. Parents of children in primary school are more likely to be very worried than total (19% cf. 12%)</vt:lpstr>
      <vt:lpstr>1 in 3 (38%) parents say they are considering using support measures to feed their families over the summer holidays, with over half of parents (54%) unsure</vt:lpstr>
      <vt:lpstr>Good Work</vt:lpstr>
      <vt:lpstr>Overview: Good work</vt:lpstr>
      <vt:lpstr>Good work – context</vt:lpstr>
      <vt:lpstr>Good work – key findings</vt:lpstr>
      <vt:lpstr>Summary: Good Work</vt:lpstr>
      <vt:lpstr>Detailed findings: Good work</vt:lpstr>
      <vt:lpstr>Almost half (48%) of employed respondents are working from home at least some of the time, and just over half (52%) are not working from home at all. This has remained stable since Autumn</vt:lpstr>
      <vt:lpstr>2 in 5 (41%) employed respondents find it difficult to arrange to take an hour or two off during work hours (37%) and half find it difficult or to ask to vary their work hours (50%). Around 2 in 5 (37%) are able to decide the time they start and finish work </vt:lpstr>
      <vt:lpstr>Those reporting difficulty with job flexibility at a significantly higher rate include people in racially minoritised groups and in financially vulnerable positions</vt:lpstr>
      <vt:lpstr>Since December, residents are more likely to be say they have greater influence in their work, with regards to deciding what task to do next (83%), how to do the task (87%), or the pace of their work (78%)</vt:lpstr>
      <vt:lpstr>Over half of respondents have satisfaction with their pay (51%), job (64%) and work hours (66%). While work satisfaction has decreased since December, pay satisfaction remains unchanged</vt:lpstr>
      <vt:lpstr>Respondents who find it difficult to afford household costs or to save money are more likely to be dissatisfied with their jobs than the GM average</vt:lpstr>
      <vt:lpstr>Employed respondents in Greater Manchester are less likely to be working more hours than usual in their main job than they were in December (30% cf. 33%), though they are more likely to be looking for a job that pays more money (26% cf. 23%)</vt:lpstr>
      <vt:lpstr>Those within racially minoritised communities are significantly more likely than the Greater Manchester average to be working more hours than usual (42% cf. 30%), looking for a job that pays more money (36% cf. 26%), or working more than one job (22% cf. 11%)</vt:lpstr>
      <vt:lpstr>16% of respondents think that they are likely to lose their job in the next 12 months, which has remained stable since December.  This is higher amongst those experiencing some aspect of food insecurity, those with caring responsibilities and disabled respondents</vt:lpstr>
      <vt:lpstr>Your local area</vt:lpstr>
      <vt:lpstr>Overview: Your local area</vt:lpstr>
      <vt:lpstr>Your local area – context</vt:lpstr>
      <vt:lpstr>Your local area – key findings</vt:lpstr>
      <vt:lpstr>Summary: Satisfaction with local area</vt:lpstr>
      <vt:lpstr>Summary: Neighbourhood and community (1/3)</vt:lpstr>
      <vt:lpstr>Summary: Neighbourhood and community (2/3)</vt:lpstr>
      <vt:lpstr>Summary: Neighbourhood and community (3/3)</vt:lpstr>
      <vt:lpstr>Summary: Your local services</vt:lpstr>
      <vt:lpstr>Detailed findings: Your local area</vt:lpstr>
      <vt:lpstr>Three quarters (75%) of respondents say that they are satisfied with their local area as a place to live. This is in line with the England average (76%)</vt:lpstr>
      <vt:lpstr>Three quarters (75%) of respondents would recommend their local area as a good place to live. Around half (52%) agree there are opportunities to take part in cultural events and activities in their local area</vt:lpstr>
      <vt:lpstr>Three quarters (77%) of respondents say that their local area is a place where people from different backgrounds get on well together. Around 7 in 10 respondents say that if they needed help, there are people who would be there (80%) and they have people to socialise with (76%)</vt:lpstr>
      <vt:lpstr>62% of residents are satisfied with the health and care services in their local area. 70% of parents with children in education are satisfied with the schools or colleges in their local area</vt:lpstr>
      <vt:lpstr>1 in 3 (31%) respondents have volunteered in the past year. Those most likely to have volunteered include those with a learning or sensory disability, and respondents aged 16-24 years old</vt:lpstr>
      <vt:lpstr>63% of residents are satisfied with the availability of public transport in their local area, with 57% being satisfied with the bus services in their local area. Around a third of residents are satisfied with the conditions of roads (31%) and the cycle lanes / routes (31%)</vt:lpstr>
      <vt:lpstr>Digital inclusion   All analysis relates exclusively to telephone samples   Recent trends reflect on findings from surveys March, May and July 2023  Longer term comparisons examine findings from Autumn 2022 and Spring 2023 surveys, merged into groups of three waves</vt:lpstr>
      <vt:lpstr>Overview: Digital inclusion </vt:lpstr>
      <vt:lpstr>Digital inclusion – context</vt:lpstr>
      <vt:lpstr>Digital inclusion – key findings</vt:lpstr>
      <vt:lpstr>Digital inclusion – key findings</vt:lpstr>
      <vt:lpstr>Summary: Digital Inclusion - telephone respondents, S6 (March) + S7 (May) + S8 (July)</vt:lpstr>
      <vt:lpstr>Summary: Digital Inclusion</vt:lpstr>
      <vt:lpstr>Detailed findings: Digital inclusion  All analysis relates exclusively to telephone samples   Recent trends reflect on findings from surveys March, May and July 2023  Longer term comparisons examine findings from Autumn 2022 and Spring 2023 surveys, merged into groups of three waves </vt:lpstr>
      <vt:lpstr>1 in 10 (10%) respondents say they themselves are not confident using digital services online, with slightly more (12%) saying there are others in their house who are not confident. Those more likely to say they are not confident are aged over 75, in single person households, or disabled</vt:lpstr>
      <vt:lpstr>At least one aspect of digital exclusion is experienced by over a third of respondents (35%). This rises to nearly half (46%) of disabled respondents and over 6 in 10 (67%) of those aged over 75</vt:lpstr>
      <vt:lpstr>Since Autumn 2022, it appears that the proportion of those experiencing multiple aspects of digital exclusion has increased slightly, though the number of older and disabled respondents experiencing at least one aspect has fallen since then </vt:lpstr>
      <vt:lpstr>Disabled respondents and those aged 75+ are far more likely not to have access to enable them to get online all or most of the time, or the skills and support to do so</vt:lpstr>
      <vt:lpstr>There has been a significant increase in digital exclusion between the autumn and spring in respondents not having the devices required to get them online (7% vs 10%)</vt:lpstr>
      <vt:lpstr>Over 1 in 7 respondents say they (15%) or someone in their household (15%) use digital services, but want to use them more</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Kaur, Dashrena</cp:lastModifiedBy>
  <cp:revision>5</cp:revision>
  <dcterms:created xsi:type="dcterms:W3CDTF">2023-05-26T13:58:34Z</dcterms:created>
  <dcterms:modified xsi:type="dcterms:W3CDTF">2023-07-27T13:38:00Z</dcterms:modified>
</cp:coreProperties>
</file>