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0.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1.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handoutMasterIdLst>
    <p:handoutMasterId r:id="rId57"/>
  </p:handoutMasterIdLst>
  <p:sldIdLst>
    <p:sldId id="256" r:id="rId5"/>
    <p:sldId id="311" r:id="rId6"/>
    <p:sldId id="267" r:id="rId7"/>
    <p:sldId id="288" r:id="rId8"/>
    <p:sldId id="284" r:id="rId9"/>
    <p:sldId id="382" r:id="rId10"/>
    <p:sldId id="400" r:id="rId11"/>
    <p:sldId id="401" r:id="rId12"/>
    <p:sldId id="402" r:id="rId13"/>
    <p:sldId id="403" r:id="rId14"/>
    <p:sldId id="404" r:id="rId15"/>
    <p:sldId id="259" r:id="rId16"/>
    <p:sldId id="305" r:id="rId17"/>
    <p:sldId id="341" r:id="rId18"/>
    <p:sldId id="306" r:id="rId19"/>
    <p:sldId id="294" r:id="rId20"/>
    <p:sldId id="342" r:id="rId21"/>
    <p:sldId id="334" r:id="rId22"/>
    <p:sldId id="289" r:id="rId23"/>
    <p:sldId id="314" r:id="rId24"/>
    <p:sldId id="316" r:id="rId25"/>
    <p:sldId id="313" r:id="rId26"/>
    <p:sldId id="318" r:id="rId27"/>
    <p:sldId id="292" r:id="rId28"/>
    <p:sldId id="322" r:id="rId29"/>
    <p:sldId id="328" r:id="rId30"/>
    <p:sldId id="326" r:id="rId31"/>
    <p:sldId id="324" r:id="rId32"/>
    <p:sldId id="325" r:id="rId33"/>
    <p:sldId id="348" r:id="rId34"/>
    <p:sldId id="357" r:id="rId35"/>
    <p:sldId id="317" r:id="rId36"/>
    <p:sldId id="315" r:id="rId37"/>
    <p:sldId id="319" r:id="rId38"/>
    <p:sldId id="293" r:id="rId39"/>
    <p:sldId id="329" r:id="rId40"/>
    <p:sldId id="331" r:id="rId41"/>
    <p:sldId id="332" r:id="rId42"/>
    <p:sldId id="358" r:id="rId43"/>
    <p:sldId id="321" r:id="rId44"/>
    <p:sldId id="384" r:id="rId45"/>
    <p:sldId id="385" r:id="rId46"/>
    <p:sldId id="352" r:id="rId47"/>
    <p:sldId id="354" r:id="rId48"/>
    <p:sldId id="355" r:id="rId49"/>
    <p:sldId id="295" r:id="rId50"/>
    <p:sldId id="336" r:id="rId51"/>
    <p:sldId id="337" r:id="rId52"/>
    <p:sldId id="338" r:id="rId53"/>
    <p:sldId id="287" r:id="rId54"/>
    <p:sldId id="28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566A48-52F4-9E80-788B-C2289BB87F02}" name="Tanya Colbran" initials="TC" userId="S::tcolbran@djsresearch.com::ac72ea52-9be2-497b-9580-f86ee27f43c1" providerId="AD"/>
  <p188:author id="{3BFE4349-EBFA-CA51-0C7C-5E8CF4A43768}" name="O'Toole, Aislinn" initials="OA" userId="S::aislinn.o'toole@greatermanchester-ca.gov.uk::8f3c7b97-0761-4644-93c8-002e47671333" providerId="AD"/>
  <p188:author id="{27EB6C51-83BE-0D87-D39E-F16BC305D7EC}" name="Julie Hollingsworth" initials="JH" userId="S::jhollingsworth@djsresearch.com::ac2174b8-5d09-4a3c-a917-a9c3045e23cb" providerId="AD"/>
  <p188:author id="{20217982-AC79-986A-CE5C-429607581CA6}" name="James Hinde" initials="JH" userId="S::jhinde@djsresearch.com::7c8335db-e25a-45ff-b8f9-7f364dd71dae" providerId="AD"/>
  <p188:author id="{0CF5DC9C-08F7-276F-5185-77C0ECA4A5AC}" name="Bibby, John" initials="BJ" userId="S::John.Bibby@greatermanchester-ca.gov.uk::4351b3a8-0d75-4e6b-86d7-fa3496132231" providerId="AD"/>
  <p188:author id="{B16D98A8-6FEC-FDE5-334D-DFB809838D35}" name="Woodbine, Lucy" initials="WL" userId="S::lucy.woodbine@greatermanchester-ca.gov.uk::44f826f5-2aa9-432c-a232-92bcc9934df2" providerId="AD"/>
  <p188:author id="{29250FC4-AA8C-D502-B5B3-AE82694FB16C}" name="Rachel Harman" initials="RH" userId="S::rharman@djsresearch.com::fc14483c-cc97-42c1-8d27-0396d99e0887" providerId="AD"/>
  <p188:author id="{9F8CE9C6-830D-1841-37CE-F091989EA240}" name="Woodbine, Lucy" initials="WL" userId="S::Lucy.Woodbine@greatermanchester-ca.gov.uk::44f826f5-2aa9-432c-a232-92bcc9934d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nya Colbran" initials="TC" lastIdx="4" clrIdx="0">
    <p:extLst>
      <p:ext uri="{19B8F6BF-5375-455C-9EA6-DF929625EA0E}">
        <p15:presenceInfo xmlns:p15="http://schemas.microsoft.com/office/powerpoint/2012/main" userId="S::tcolbran@djsresearch.com::ac72ea52-9be2-497b-9580-f86ee27f43c1" providerId="AD"/>
      </p:ext>
    </p:extLst>
  </p:cmAuthor>
  <p:cmAuthor id="2" name="Julie Hollingsworth" initials="JH" lastIdx="2" clrIdx="1">
    <p:extLst>
      <p:ext uri="{19B8F6BF-5375-455C-9EA6-DF929625EA0E}">
        <p15:presenceInfo xmlns:p15="http://schemas.microsoft.com/office/powerpoint/2012/main" userId="S::jhollingsworth@djsresearch.com::ac2174b8-5d09-4a3c-a917-a9c3045e23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B5A"/>
    <a:srgbClr val="FCDCCE"/>
    <a:srgbClr val="E33317"/>
    <a:srgbClr val="009690"/>
    <a:srgbClr val="327B0F"/>
    <a:srgbClr val="33B0A6"/>
    <a:srgbClr val="8B8122"/>
    <a:srgbClr val="E8E6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3" autoAdjust="0"/>
    <p:restoredTop sz="95392"/>
  </p:normalViewPr>
  <p:slideViewPr>
    <p:cSldViewPr snapToGrid="0">
      <p:cViewPr varScale="1">
        <p:scale>
          <a:sx n="75" d="100"/>
          <a:sy n="75" d="100"/>
        </p:scale>
        <p:origin x="220" y="56"/>
      </p:cViewPr>
      <p:guideLst/>
    </p:cSldViewPr>
  </p:slideViewPr>
  <p:outlineViewPr>
    <p:cViewPr>
      <p:scale>
        <a:sx n="33" d="100"/>
        <a:sy n="33" d="100"/>
      </p:scale>
      <p:origin x="0" y="-23856"/>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b="1" dirty="0"/>
              <a:t>District</a:t>
            </a:r>
          </a:p>
        </c:rich>
      </c:tx>
      <c:layout>
        <c:manualLayout>
          <c:xMode val="edge"/>
          <c:yMode val="edge"/>
          <c:x val="4.3885629638191221E-3"/>
          <c:y val="2.752090581700541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459605187447924"/>
          <c:y val="8.9478001934673063E-2"/>
          <c:w val="0.70540394812552076"/>
          <c:h val="0.89967873421384337"/>
        </c:manualLayout>
      </c:layout>
      <c:barChart>
        <c:barDir val="bar"/>
        <c:grouping val="clustered"/>
        <c:varyColors val="0"/>
        <c:ser>
          <c:idx val="0"/>
          <c:order val="0"/>
          <c:tx>
            <c:strRef>
              <c:f>Sheet1!$B$1</c:f>
              <c:strCache>
                <c:ptCount val="1"/>
                <c:pt idx="0">
                  <c:v>Good Landlord</c:v>
                </c:pt>
              </c:strCache>
            </c:strRef>
          </c:tx>
          <c:spPr>
            <a:solidFill>
              <a:srgbClr val="E333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Bolton</c:v>
                </c:pt>
                <c:pt idx="1">
                  <c:v>Bury</c:v>
                </c:pt>
                <c:pt idx="2">
                  <c:v>Manchester</c:v>
                </c:pt>
                <c:pt idx="3">
                  <c:v>Oldham</c:v>
                </c:pt>
                <c:pt idx="4">
                  <c:v>Rochdale</c:v>
                </c:pt>
                <c:pt idx="5">
                  <c:v>Salford</c:v>
                </c:pt>
                <c:pt idx="6">
                  <c:v>Stockport</c:v>
                </c:pt>
                <c:pt idx="7">
                  <c:v>Tameside</c:v>
                </c:pt>
                <c:pt idx="8">
                  <c:v>Trafford</c:v>
                </c:pt>
                <c:pt idx="9">
                  <c:v>Wigan</c:v>
                </c:pt>
              </c:strCache>
            </c:strRef>
          </c:cat>
          <c:val>
            <c:numRef>
              <c:f>Sheet1!$B$2:$B$11</c:f>
              <c:numCache>
                <c:formatCode>0%</c:formatCode>
                <c:ptCount val="10"/>
                <c:pt idx="0">
                  <c:v>0.09</c:v>
                </c:pt>
                <c:pt idx="1">
                  <c:v>0.06</c:v>
                </c:pt>
                <c:pt idx="2">
                  <c:v>0.28999999999999998</c:v>
                </c:pt>
                <c:pt idx="3">
                  <c:v>7.0000000000000007E-2</c:v>
                </c:pt>
                <c:pt idx="4">
                  <c:v>7.0000000000000007E-2</c:v>
                </c:pt>
                <c:pt idx="5">
                  <c:v>0.13</c:v>
                </c:pt>
                <c:pt idx="6">
                  <c:v>0.08</c:v>
                </c:pt>
                <c:pt idx="7">
                  <c:v>7.0000000000000007E-2</c:v>
                </c:pt>
                <c:pt idx="8">
                  <c:v>0.06</c:v>
                </c:pt>
                <c:pt idx="9">
                  <c:v>0.09</c:v>
                </c:pt>
              </c:numCache>
            </c:numRef>
          </c:val>
          <c:extLst>
            <c:ext xmlns:c16="http://schemas.microsoft.com/office/drawing/2014/chart" uri="{C3380CC4-5D6E-409C-BE32-E72D297353CC}">
              <c16:uniqueId val="{00000000-AFF4-432D-96D2-F45247747FAF}"/>
            </c:ext>
          </c:extLst>
        </c:ser>
        <c:ser>
          <c:idx val="1"/>
          <c:order val="1"/>
          <c:tx>
            <c:strRef>
              <c:f>Sheet1!$C$1</c:f>
              <c:strCache>
                <c:ptCount val="1"/>
                <c:pt idx="0">
                  <c:v>Census '21</c:v>
                </c:pt>
              </c:strCache>
            </c:strRef>
          </c:tx>
          <c:spPr>
            <a:solidFill>
              <a:schemeClr val="accent2"/>
            </a:solidFill>
            <a:ln>
              <a:noFill/>
            </a:ln>
            <a:effectLst/>
          </c:spPr>
          <c:invertIfNegative val="0"/>
          <c:cat>
            <c:strRef>
              <c:f>Sheet1!$A$2:$A$11</c:f>
              <c:strCache>
                <c:ptCount val="10"/>
                <c:pt idx="0">
                  <c:v>Bolton</c:v>
                </c:pt>
                <c:pt idx="1">
                  <c:v>Bury</c:v>
                </c:pt>
                <c:pt idx="2">
                  <c:v>Manchester</c:v>
                </c:pt>
                <c:pt idx="3">
                  <c:v>Oldham</c:v>
                </c:pt>
                <c:pt idx="4">
                  <c:v>Rochdale</c:v>
                </c:pt>
                <c:pt idx="5">
                  <c:v>Salford</c:v>
                </c:pt>
                <c:pt idx="6">
                  <c:v>Stockport</c:v>
                </c:pt>
                <c:pt idx="7">
                  <c:v>Tameside</c:v>
                </c:pt>
                <c:pt idx="8">
                  <c:v>Trafford</c:v>
                </c:pt>
                <c:pt idx="9">
                  <c:v>Wigan</c:v>
                </c:pt>
              </c:strCache>
            </c:strRef>
          </c:cat>
          <c:val>
            <c:numRef>
              <c:f>Sheet1!$C$2:$C$11</c:f>
              <c:numCache>
                <c:formatCode>0%</c:formatCode>
                <c:ptCount val="10"/>
                <c:pt idx="0">
                  <c:v>0.09</c:v>
                </c:pt>
                <c:pt idx="1">
                  <c:v>0.06</c:v>
                </c:pt>
                <c:pt idx="2">
                  <c:v>0.28999999999999998</c:v>
                </c:pt>
                <c:pt idx="3">
                  <c:v>7.0000000000000007E-2</c:v>
                </c:pt>
                <c:pt idx="4">
                  <c:v>7.0000000000000007E-2</c:v>
                </c:pt>
                <c:pt idx="5">
                  <c:v>0.13</c:v>
                </c:pt>
                <c:pt idx="6">
                  <c:v>7.0000000000000007E-2</c:v>
                </c:pt>
                <c:pt idx="7">
                  <c:v>7.0000000000000007E-2</c:v>
                </c:pt>
                <c:pt idx="8">
                  <c:v>0.06</c:v>
                </c:pt>
                <c:pt idx="9">
                  <c:v>0.09</c:v>
                </c:pt>
              </c:numCache>
            </c:numRef>
          </c:val>
          <c:extLst>
            <c:ext xmlns:c16="http://schemas.microsoft.com/office/drawing/2014/chart" uri="{C3380CC4-5D6E-409C-BE32-E72D297353CC}">
              <c16:uniqueId val="{00000000-D179-4969-9449-14DA770373B7}"/>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legend>
      <c:legendPos val="r"/>
      <c:layout>
        <c:manualLayout>
          <c:xMode val="edge"/>
          <c:yMode val="edge"/>
          <c:x val="0.70966754660047049"/>
          <c:y val="0.78818541577651635"/>
          <c:w val="0.29033245339952934"/>
          <c:h val="0.2097723249710065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0799083315004"/>
          <c:y val="0"/>
          <c:w val="0.52834764704531489"/>
          <c:h val="1"/>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Pt>
            <c:idx val="0"/>
            <c:invertIfNegative val="0"/>
            <c:bubble3D val="0"/>
            <c:spPr>
              <a:solidFill>
                <a:srgbClr val="E33317"/>
              </a:solidFill>
              <a:ln>
                <a:noFill/>
              </a:ln>
              <a:effectLst/>
            </c:spPr>
            <c:extLst>
              <c:ext xmlns:c16="http://schemas.microsoft.com/office/drawing/2014/chart" uri="{C3380CC4-5D6E-409C-BE32-E72D297353CC}">
                <c16:uniqueId val="{00000001-CBEB-4AD2-88F5-137C6726C8C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than 10 years</c:v>
                </c:pt>
                <c:pt idx="1">
                  <c:v>6 to 10 years</c:v>
                </c:pt>
                <c:pt idx="2">
                  <c:v>3 to 5 years</c:v>
                </c:pt>
                <c:pt idx="3">
                  <c:v>1 to 2 years</c:v>
                </c:pt>
                <c:pt idx="4">
                  <c:v>Less than 1 year</c:v>
                </c:pt>
              </c:strCache>
            </c:strRef>
          </c:cat>
          <c:val>
            <c:numRef>
              <c:f>Sheet1!$B$2:$B$6</c:f>
              <c:numCache>
                <c:formatCode>0%</c:formatCode>
                <c:ptCount val="5"/>
                <c:pt idx="0">
                  <c:v>0.11</c:v>
                </c:pt>
                <c:pt idx="1">
                  <c:v>0.15</c:v>
                </c:pt>
                <c:pt idx="2">
                  <c:v>0.26</c:v>
                </c:pt>
                <c:pt idx="3">
                  <c:v>0.28999999999999998</c:v>
                </c:pt>
                <c:pt idx="4">
                  <c:v>0.2</c:v>
                </c:pt>
              </c:numCache>
            </c:numRef>
          </c:val>
          <c:extLst>
            <c:ext xmlns:c16="http://schemas.microsoft.com/office/drawing/2014/chart" uri="{C3380CC4-5D6E-409C-BE32-E72D297353CC}">
              <c16:uniqueId val="{00000002-CBEB-4AD2-88F5-137C6726C8C0}"/>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98809372462561"/>
          <c:y val="0.10556703598376473"/>
          <c:w val="0.59779698449315755"/>
          <c:h val="0.67352109411719829"/>
        </c:manualLayout>
      </c:layout>
      <c:doughnutChart>
        <c:varyColors val="1"/>
        <c:ser>
          <c:idx val="0"/>
          <c:order val="0"/>
          <c:tx>
            <c:strRef>
              <c:f>Sheet1!$B$1</c:f>
              <c:strCache>
                <c:ptCount val="1"/>
                <c:pt idx="0">
                  <c:v>Sales</c:v>
                </c:pt>
              </c:strCache>
            </c:strRef>
          </c:tx>
          <c:spPr>
            <a:solidFill>
              <a:srgbClr val="92D050"/>
            </a:solidFill>
          </c:spPr>
          <c:dPt>
            <c:idx val="0"/>
            <c:bubble3D val="0"/>
            <c:spPr>
              <a:solidFill>
                <a:srgbClr val="00B050"/>
              </a:solidFill>
              <a:ln w="19050">
                <a:solidFill>
                  <a:schemeClr val="lt1"/>
                </a:solidFill>
              </a:ln>
              <a:effectLst/>
            </c:spPr>
            <c:extLst>
              <c:ext xmlns:c16="http://schemas.microsoft.com/office/drawing/2014/chart" uri="{C3380CC4-5D6E-409C-BE32-E72D297353CC}">
                <c16:uniqueId val="{00000001-560A-4994-AF2B-654013B34FE7}"/>
              </c:ext>
            </c:extLst>
          </c:dPt>
          <c:dPt>
            <c:idx val="1"/>
            <c:bubble3D val="0"/>
            <c:spPr>
              <a:solidFill>
                <a:srgbClr val="E33317"/>
              </a:solidFill>
              <a:ln w="19050">
                <a:solidFill>
                  <a:schemeClr val="lt1"/>
                </a:solidFill>
              </a:ln>
              <a:effectLst/>
            </c:spPr>
            <c:extLst>
              <c:ext xmlns:c16="http://schemas.microsoft.com/office/drawing/2014/chart" uri="{C3380CC4-5D6E-409C-BE32-E72D297353CC}">
                <c16:uniqueId val="{00000001-4DF8-41FE-BF4B-DF72D475FA3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0.49</c:v>
                </c:pt>
                <c:pt idx="1">
                  <c:v>0.51</c:v>
                </c:pt>
              </c:numCache>
            </c:numRef>
          </c:val>
          <c:extLst>
            <c:ext xmlns:c16="http://schemas.microsoft.com/office/drawing/2014/chart" uri="{C3380CC4-5D6E-409C-BE32-E72D297353CC}">
              <c16:uniqueId val="{00000000-4DF8-41FE-BF4B-DF72D475FA35}"/>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682377254690939"/>
          <c:y val="0"/>
          <c:w val="0.42151016136874669"/>
          <c:h val="1"/>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Don’t know </c:v>
                </c:pt>
                <c:pt idx="1">
                  <c:v>Other </c:v>
                </c:pt>
                <c:pt idx="2">
                  <c:v>My accommodation is tied to my employer</c:v>
                </c:pt>
                <c:pt idx="3">
                  <c:v>I was placed here by my council/local authority</c:v>
                </c:pt>
                <c:pt idx="4">
                  <c:v>I am a student</c:v>
                </c:pt>
                <c:pt idx="5">
                  <c:v>I need to live somewhere temporarily (e.g. for work or caring responsibilities, in-between home ownership, relationship break up)</c:v>
                </c:pt>
                <c:pt idx="6">
                  <c:v>It’s my preferred choice of housing</c:v>
                </c:pt>
                <c:pt idx="7">
                  <c:v>I like the freedom and flexibility renting gives me</c:v>
                </c:pt>
                <c:pt idx="8">
                  <c:v>I’m saving up for a deposit for a mortgage</c:v>
                </c:pt>
                <c:pt idx="9">
                  <c:v>I don’t think/I’m not currently able to access social/council housing</c:v>
                </c:pt>
                <c:pt idx="10">
                  <c:v>I cannot afford a deposit/mortgage on a home to own</c:v>
                </c:pt>
              </c:strCache>
            </c:strRef>
          </c:cat>
          <c:val>
            <c:numRef>
              <c:f>Sheet1!$B$2:$B$12</c:f>
              <c:numCache>
                <c:formatCode>0%</c:formatCode>
                <c:ptCount val="11"/>
                <c:pt idx="0">
                  <c:v>5.3849949025958424E-3</c:v>
                </c:pt>
                <c:pt idx="1">
                  <c:v>5.6395678563441749E-2</c:v>
                </c:pt>
                <c:pt idx="2">
                  <c:v>9.524616264878296E-3</c:v>
                </c:pt>
                <c:pt idx="3">
                  <c:v>1.3834290184934359E-2</c:v>
                </c:pt>
                <c:pt idx="4">
                  <c:v>5.5995839246595812E-2</c:v>
                </c:pt>
                <c:pt idx="5">
                  <c:v>5.9765702994455522E-2</c:v>
                </c:pt>
                <c:pt idx="6">
                  <c:v>0.14779790053829944</c:v>
                </c:pt>
                <c:pt idx="7">
                  <c:v>0.16585319482821451</c:v>
                </c:pt>
                <c:pt idx="8">
                  <c:v>0.23201305005990666</c:v>
                </c:pt>
                <c:pt idx="9">
                  <c:v>0.26669818860246081</c:v>
                </c:pt>
                <c:pt idx="10">
                  <c:v>0.56690806349625866</c:v>
                </c:pt>
              </c:numCache>
            </c:numRef>
          </c:val>
          <c:extLst>
            <c:ext xmlns:c16="http://schemas.microsoft.com/office/drawing/2014/chart" uri="{C3380CC4-5D6E-409C-BE32-E72D297353CC}">
              <c16:uniqueId val="{00000000-482B-43CB-B1F4-70D6D83D90EE}"/>
            </c:ext>
          </c:extLst>
        </c:ser>
        <c:dLbls>
          <c:dLblPos val="outEnd"/>
          <c:showLegendKey val="0"/>
          <c:showVal val="1"/>
          <c:showCatName val="0"/>
          <c:showSerName val="0"/>
          <c:showPercent val="0"/>
          <c:showBubbleSize val="0"/>
        </c:dLbls>
        <c:gapWidth val="50"/>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714684736886263"/>
          <c:y val="0"/>
          <c:w val="0.47115964570858815"/>
          <c:h val="1"/>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Pt>
            <c:idx val="0"/>
            <c:invertIfNegative val="0"/>
            <c:bubble3D val="0"/>
            <c:spPr>
              <a:solidFill>
                <a:srgbClr val="E33317"/>
              </a:solidFill>
              <a:ln>
                <a:noFill/>
              </a:ln>
              <a:effectLst/>
            </c:spPr>
            <c:extLst>
              <c:ext xmlns:c16="http://schemas.microsoft.com/office/drawing/2014/chart" uri="{C3380CC4-5D6E-409C-BE32-E72D297353CC}">
                <c16:uniqueId val="{00000001-37C8-4138-82D2-AA057F408E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 </c:v>
                </c:pt>
                <c:pt idx="1">
                  <c:v>I see this as my long-term tenure</c:v>
                </c:pt>
                <c:pt idx="2">
                  <c:v>Until I can access social housing</c:v>
                </c:pt>
                <c:pt idx="3">
                  <c:v>Until I can access my own home via shared ownership</c:v>
                </c:pt>
                <c:pt idx="4">
                  <c:v>Until I can afford to buy/inherit my own property – unsure when this will be</c:v>
                </c:pt>
                <c:pt idx="5">
                  <c:v>Until I can own a home – in next 3-5 years</c:v>
                </c:pt>
                <c:pt idx="6">
                  <c:v>Until I can own a home – in next 2 years</c:v>
                </c:pt>
              </c:strCache>
            </c:strRef>
          </c:cat>
          <c:val>
            <c:numRef>
              <c:f>Sheet1!$B$2:$B$8</c:f>
              <c:numCache>
                <c:formatCode>0%</c:formatCode>
                <c:ptCount val="7"/>
                <c:pt idx="0">
                  <c:v>0.02</c:v>
                </c:pt>
                <c:pt idx="1">
                  <c:v>0.24</c:v>
                </c:pt>
                <c:pt idx="2">
                  <c:v>0.1</c:v>
                </c:pt>
                <c:pt idx="3">
                  <c:v>0.03</c:v>
                </c:pt>
                <c:pt idx="4">
                  <c:v>0.27</c:v>
                </c:pt>
                <c:pt idx="5">
                  <c:v>0.2</c:v>
                </c:pt>
                <c:pt idx="6">
                  <c:v>0.14000000000000001</c:v>
                </c:pt>
              </c:numCache>
            </c:numRef>
          </c:val>
          <c:extLst>
            <c:ext xmlns:c16="http://schemas.microsoft.com/office/drawing/2014/chart" uri="{C3380CC4-5D6E-409C-BE32-E72D297353CC}">
              <c16:uniqueId val="{00000002-37C8-4138-82D2-AA057F408ECA}"/>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54443748222851"/>
          <c:y val="0"/>
          <c:w val="0.47115964570858815"/>
          <c:h val="1"/>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Pt>
            <c:idx val="0"/>
            <c:invertIfNegative val="0"/>
            <c:bubble3D val="0"/>
            <c:spPr>
              <a:solidFill>
                <a:srgbClr val="E33317"/>
              </a:solidFill>
              <a:ln>
                <a:noFill/>
              </a:ln>
              <a:effectLst/>
            </c:spPr>
            <c:extLst>
              <c:ext xmlns:c16="http://schemas.microsoft.com/office/drawing/2014/chart" uri="{C3380CC4-5D6E-409C-BE32-E72D297353CC}">
                <c16:uniqueId val="{00000001-0713-423C-BB60-397F2DD92BC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Other </c:v>
                </c:pt>
                <c:pt idx="1">
                  <c:v>University accommodation listings</c:v>
                </c:pt>
                <c:pt idx="2">
                  <c:v>Council or other public body placed me in this property</c:v>
                </c:pt>
                <c:pt idx="3">
                  <c:v>Local advert (e.g. newspaper, shop)</c:v>
                </c:pt>
                <c:pt idx="4">
                  <c:v>Directly with a lettings agent</c:v>
                </c:pt>
                <c:pt idx="5">
                  <c:v>Social Media or listings site (e.g Facebook, Gumtree)</c:v>
                </c:pt>
                <c:pt idx="6">
                  <c:v>Word of mouth</c:v>
                </c:pt>
                <c:pt idx="7">
                  <c:v>Lettings agent website</c:v>
                </c:pt>
                <c:pt idx="8">
                  <c:v>Friends and family</c:v>
                </c:pt>
                <c:pt idx="9">
                  <c:v>Online property portal (e.g. RightMove, Zoopla, OpenRent, SpareRoom)</c:v>
                </c:pt>
              </c:strCache>
            </c:strRef>
          </c:cat>
          <c:val>
            <c:numRef>
              <c:f>Sheet1!$B$2:$B$11</c:f>
              <c:numCache>
                <c:formatCode>0%</c:formatCode>
                <c:ptCount val="10"/>
                <c:pt idx="0">
                  <c:v>2.6749338967609813E-2</c:v>
                </c:pt>
                <c:pt idx="1">
                  <c:v>1.0286923289843319E-2</c:v>
                </c:pt>
                <c:pt idx="2">
                  <c:v>1.7672763409293531E-2</c:v>
                </c:pt>
                <c:pt idx="3">
                  <c:v>3.3826118290798311E-2</c:v>
                </c:pt>
                <c:pt idx="4">
                  <c:v>6.1041769254290251E-2</c:v>
                </c:pt>
                <c:pt idx="5">
                  <c:v>6.1130513345763964E-2</c:v>
                </c:pt>
                <c:pt idx="6">
                  <c:v>9.3460040595961219E-2</c:v>
                </c:pt>
                <c:pt idx="7">
                  <c:v>0.11588014565860075</c:v>
                </c:pt>
                <c:pt idx="8">
                  <c:v>0.13049825367701884</c:v>
                </c:pt>
                <c:pt idx="9">
                  <c:v>0.43674348706184446</c:v>
                </c:pt>
              </c:numCache>
            </c:numRef>
          </c:val>
          <c:extLst>
            <c:ext xmlns:c16="http://schemas.microsoft.com/office/drawing/2014/chart" uri="{C3380CC4-5D6E-409C-BE32-E72D297353CC}">
              <c16:uniqueId val="{00000002-0713-423C-BB60-397F2DD92BC3}"/>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dirty="0"/>
              <a:t>Ease of finding</a:t>
            </a:r>
            <a:r>
              <a:rPr lang="en-GB" sz="1600" baseline="0" dirty="0"/>
              <a:t> somewhere to rent</a:t>
            </a:r>
            <a:endParaRPr lang="en-GB" sz="1600" dirty="0"/>
          </a:p>
        </c:rich>
      </c:tx>
      <c:layout>
        <c:manualLayout>
          <c:xMode val="edge"/>
          <c:yMode val="edge"/>
          <c:x val="0.38602368904721929"/>
          <c:y val="0.31387022166569528"/>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854476299607449"/>
          <c:y val="0.31712169725763933"/>
          <c:w val="0.76052631992460418"/>
          <c:h val="0.68287848024355957"/>
        </c:manualLayout>
      </c:layout>
      <c:barChart>
        <c:barDir val="bar"/>
        <c:grouping val="percentStacked"/>
        <c:varyColors val="0"/>
        <c:ser>
          <c:idx val="0"/>
          <c:order val="0"/>
          <c:tx>
            <c:strRef>
              <c:f>Sheet1!$B$1</c:f>
              <c:strCache>
                <c:ptCount val="1"/>
                <c:pt idx="0">
                  <c:v>Not at all easy</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Ease</c:v>
                </c:pt>
              </c:strCache>
            </c:strRef>
          </c:cat>
          <c:val>
            <c:numRef>
              <c:f>Sheet1!$B$2</c:f>
              <c:numCache>
                <c:formatCode>0%</c:formatCode>
                <c:ptCount val="1"/>
                <c:pt idx="0">
                  <c:v>0.24</c:v>
                </c:pt>
              </c:numCache>
            </c:numRef>
          </c:val>
          <c:extLst>
            <c:ext xmlns:c16="http://schemas.microsoft.com/office/drawing/2014/chart" uri="{C3380CC4-5D6E-409C-BE32-E72D297353CC}">
              <c16:uniqueId val="{00000000-EFA5-40E7-8CFE-43778445A02F}"/>
            </c:ext>
          </c:extLst>
        </c:ser>
        <c:ser>
          <c:idx val="1"/>
          <c:order val="1"/>
          <c:tx>
            <c:strRef>
              <c:f>Sheet1!$C$1</c:f>
              <c:strCache>
                <c:ptCount val="1"/>
                <c:pt idx="0">
                  <c:v>Not very easy</c:v>
                </c:pt>
              </c:strCache>
            </c:strRef>
          </c:tx>
          <c:spPr>
            <a:solidFill>
              <a:srgbClr val="E333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Ease</c:v>
                </c:pt>
              </c:strCache>
            </c:strRef>
          </c:cat>
          <c:val>
            <c:numRef>
              <c:f>Sheet1!$C$2</c:f>
              <c:numCache>
                <c:formatCode>0%</c:formatCode>
                <c:ptCount val="1"/>
                <c:pt idx="0">
                  <c:v>0.28000000000000003</c:v>
                </c:pt>
              </c:numCache>
            </c:numRef>
          </c:val>
          <c:extLst>
            <c:ext xmlns:c16="http://schemas.microsoft.com/office/drawing/2014/chart" uri="{C3380CC4-5D6E-409C-BE32-E72D297353CC}">
              <c16:uniqueId val="{00000001-EFA5-40E7-8CFE-43778445A02F}"/>
            </c:ext>
          </c:extLst>
        </c:ser>
        <c:ser>
          <c:idx val="2"/>
          <c:order val="2"/>
          <c:tx>
            <c:strRef>
              <c:f>Sheet1!$D$1</c:f>
              <c:strCache>
                <c:ptCount val="1"/>
                <c:pt idx="0">
                  <c:v>Fairly easy</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Ease</c:v>
                </c:pt>
              </c:strCache>
            </c:strRef>
          </c:cat>
          <c:val>
            <c:numRef>
              <c:f>Sheet1!$D$2</c:f>
              <c:numCache>
                <c:formatCode>0%</c:formatCode>
                <c:ptCount val="1"/>
                <c:pt idx="0">
                  <c:v>0.36</c:v>
                </c:pt>
              </c:numCache>
            </c:numRef>
          </c:val>
          <c:extLst>
            <c:ext xmlns:c16="http://schemas.microsoft.com/office/drawing/2014/chart" uri="{C3380CC4-5D6E-409C-BE32-E72D297353CC}">
              <c16:uniqueId val="{00000002-EFA5-40E7-8CFE-43778445A02F}"/>
            </c:ext>
          </c:extLst>
        </c:ser>
        <c:ser>
          <c:idx val="3"/>
          <c:order val="3"/>
          <c:tx>
            <c:strRef>
              <c:f>Sheet1!$E$1</c:f>
              <c:strCache>
                <c:ptCount val="1"/>
                <c:pt idx="0">
                  <c:v>Very easy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Ease</c:v>
                </c:pt>
              </c:strCache>
            </c:strRef>
          </c:cat>
          <c:val>
            <c:numRef>
              <c:f>Sheet1!$E$2</c:f>
              <c:numCache>
                <c:formatCode>0%</c:formatCode>
                <c:ptCount val="1"/>
                <c:pt idx="0">
                  <c:v>0.13</c:v>
                </c:pt>
              </c:numCache>
            </c:numRef>
          </c:val>
          <c:extLst>
            <c:ext xmlns:c16="http://schemas.microsoft.com/office/drawing/2014/chart" uri="{C3380CC4-5D6E-409C-BE32-E72D297353CC}">
              <c16:uniqueId val="{00000003-EFA5-40E7-8CFE-43778445A02F}"/>
            </c:ext>
          </c:extLst>
        </c:ser>
        <c:dLbls>
          <c:dLblPos val="ctr"/>
          <c:showLegendKey val="0"/>
          <c:showVal val="1"/>
          <c:showCatName val="0"/>
          <c:showSerName val="0"/>
          <c:showPercent val="0"/>
          <c:showBubbleSize val="0"/>
        </c:dLbls>
        <c:gapWidth val="150"/>
        <c:overlap val="100"/>
        <c:axId val="492184168"/>
        <c:axId val="492184528"/>
      </c:barChart>
      <c:catAx>
        <c:axId val="492184168"/>
        <c:scaling>
          <c:orientation val="minMax"/>
        </c:scaling>
        <c:delete val="1"/>
        <c:axPos val="l"/>
        <c:numFmt formatCode="General" sourceLinked="1"/>
        <c:majorTickMark val="none"/>
        <c:minorTickMark val="none"/>
        <c:tickLblPos val="nextTo"/>
        <c:crossAx val="492184528"/>
        <c:crosses val="autoZero"/>
        <c:auto val="1"/>
        <c:lblAlgn val="ctr"/>
        <c:lblOffset val="100"/>
        <c:noMultiLvlLbl val="0"/>
      </c:catAx>
      <c:valAx>
        <c:axId val="492184528"/>
        <c:scaling>
          <c:orientation val="minMax"/>
        </c:scaling>
        <c:delete val="1"/>
        <c:axPos val="b"/>
        <c:numFmt formatCode="0%" sourceLinked="1"/>
        <c:majorTickMark val="none"/>
        <c:minorTickMark val="none"/>
        <c:tickLblPos val="nextTo"/>
        <c:crossAx val="492184168"/>
        <c:crosses val="autoZero"/>
        <c:crossBetween val="between"/>
      </c:valAx>
      <c:spPr>
        <a:noFill/>
        <a:ln w="25400">
          <a:noFill/>
        </a:ln>
        <a:effectLst/>
      </c:spPr>
    </c:plotArea>
    <c:legend>
      <c:legendPos val="b"/>
      <c:layout>
        <c:manualLayout>
          <c:xMode val="edge"/>
          <c:yMode val="edge"/>
          <c:x val="1.0542028023761418E-3"/>
          <c:y val="0.78608611707251541"/>
          <c:w val="0.99894579719762389"/>
          <c:h val="0.153322931750519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63543167259395"/>
          <c:y val="0"/>
          <c:w val="0.53562250234758457"/>
          <c:h val="1"/>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Pt>
            <c:idx val="0"/>
            <c:invertIfNegative val="0"/>
            <c:bubble3D val="0"/>
            <c:spPr>
              <a:solidFill>
                <a:srgbClr val="E33317"/>
              </a:solidFill>
              <a:ln>
                <a:noFill/>
              </a:ln>
              <a:effectLst/>
            </c:spPr>
            <c:extLst>
              <c:ext xmlns:c16="http://schemas.microsoft.com/office/drawing/2014/chart" uri="{C3380CC4-5D6E-409C-BE32-E72D297353CC}">
                <c16:uniqueId val="{00000001-D0CB-4CBF-8DE6-1E3F50F4DCF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Discrimination due to sexuality</c:v>
                </c:pt>
                <c:pt idx="1">
                  <c:v>Discrimination due to race</c:v>
                </c:pt>
                <c:pt idx="2">
                  <c:v>Discrimination due to gender</c:v>
                </c:pt>
                <c:pt idx="3">
                  <c:v>Discrimination due to disability</c:v>
                </c:pt>
                <c:pt idx="4">
                  <c:v>Not adapted or accessible (e.g. for disabilities)</c:v>
                </c:pt>
                <c:pt idx="5">
                  <c:v>Failed reference check</c:v>
                </c:pt>
                <c:pt idx="6">
                  <c:v>Wouldn’t accept children</c:v>
                </c:pt>
                <c:pt idx="7">
                  <c:v>Discrimination due to receiving welfare benefits </c:v>
                </c:pt>
                <c:pt idx="8">
                  <c:v>I had no suitable guarantor</c:v>
                </c:pt>
                <c:pt idx="9">
                  <c:v>I was outbid for a property</c:v>
                </c:pt>
                <c:pt idx="10">
                  <c:v>Concerns about landlord or letting agent</c:v>
                </c:pt>
                <c:pt idx="11">
                  <c:v>I was asked to pay rent upfront</c:v>
                </c:pt>
                <c:pt idx="12">
                  <c:v>Wouldn’t accept pets</c:v>
                </c:pt>
                <c:pt idx="13">
                  <c:v>Deposit too expensive</c:v>
                </c:pt>
                <c:pt idx="14">
                  <c:v>Poor property condition</c:v>
                </c:pt>
                <c:pt idx="15">
                  <c:v>No availability in the area I wanted to live</c:v>
                </c:pt>
              </c:strCache>
            </c:strRef>
          </c:cat>
          <c:val>
            <c:numRef>
              <c:f>Sheet1!$B$2:$B$17</c:f>
              <c:numCache>
                <c:formatCode>0%</c:formatCode>
                <c:ptCount val="16"/>
                <c:pt idx="0">
                  <c:v>0.05</c:v>
                </c:pt>
                <c:pt idx="1">
                  <c:v>7.0000000000000007E-2</c:v>
                </c:pt>
                <c:pt idx="2">
                  <c:v>7.0000000000000007E-2</c:v>
                </c:pt>
                <c:pt idx="3">
                  <c:v>7.0000000000000007E-2</c:v>
                </c:pt>
                <c:pt idx="4">
                  <c:v>0.12</c:v>
                </c:pt>
                <c:pt idx="5">
                  <c:v>0.12</c:v>
                </c:pt>
                <c:pt idx="6">
                  <c:v>0.15</c:v>
                </c:pt>
                <c:pt idx="7">
                  <c:v>0.28000000000000003</c:v>
                </c:pt>
                <c:pt idx="8">
                  <c:v>0.28999999999999998</c:v>
                </c:pt>
                <c:pt idx="9">
                  <c:v>0.36</c:v>
                </c:pt>
                <c:pt idx="10">
                  <c:v>0.37</c:v>
                </c:pt>
                <c:pt idx="11">
                  <c:v>0.45</c:v>
                </c:pt>
                <c:pt idx="12">
                  <c:v>0.49</c:v>
                </c:pt>
                <c:pt idx="13">
                  <c:v>0.52</c:v>
                </c:pt>
                <c:pt idx="14">
                  <c:v>0.55000000000000004</c:v>
                </c:pt>
                <c:pt idx="15">
                  <c:v>0.55000000000000004</c:v>
                </c:pt>
              </c:numCache>
            </c:numRef>
          </c:val>
          <c:extLst>
            <c:ext xmlns:c16="http://schemas.microsoft.com/office/drawing/2014/chart" uri="{C3380CC4-5D6E-409C-BE32-E72D297353CC}">
              <c16:uniqueId val="{00000002-D0CB-4CBF-8DE6-1E3F50F4DCF6}"/>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03916530405666"/>
          <c:y val="0"/>
          <c:w val="0.56180565288483986"/>
          <c:h val="1"/>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Pt>
            <c:idx val="0"/>
            <c:invertIfNegative val="0"/>
            <c:bubble3D val="0"/>
            <c:spPr>
              <a:solidFill>
                <a:srgbClr val="E33317"/>
              </a:solidFill>
              <a:ln>
                <a:noFill/>
              </a:ln>
              <a:effectLst/>
            </c:spPr>
            <c:extLst>
              <c:ext xmlns:c16="http://schemas.microsoft.com/office/drawing/2014/chart" uri="{C3380CC4-5D6E-409C-BE32-E72D297353CC}">
                <c16:uniqueId val="{00000001-EC18-4626-AEB0-4A63F2A6251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know</c:v>
                </c:pt>
                <c:pt idx="1">
                  <c:v>More than 5 years</c:v>
                </c:pt>
                <c:pt idx="2">
                  <c:v>3 - 5 years</c:v>
                </c:pt>
                <c:pt idx="3">
                  <c:v>1 - 2 years</c:v>
                </c:pt>
                <c:pt idx="4">
                  <c:v>7 - 12 months</c:v>
                </c:pt>
                <c:pt idx="5">
                  <c:v>Up to 6 months</c:v>
                </c:pt>
              </c:strCache>
            </c:strRef>
          </c:cat>
          <c:val>
            <c:numRef>
              <c:f>Sheet1!$B$2:$B$7</c:f>
              <c:numCache>
                <c:formatCode>0%</c:formatCode>
                <c:ptCount val="6"/>
                <c:pt idx="0">
                  <c:v>7.0000000000000007E-2</c:v>
                </c:pt>
                <c:pt idx="1">
                  <c:v>0.33</c:v>
                </c:pt>
                <c:pt idx="2">
                  <c:v>0.23</c:v>
                </c:pt>
                <c:pt idx="3">
                  <c:v>0.25</c:v>
                </c:pt>
                <c:pt idx="4">
                  <c:v>0.09</c:v>
                </c:pt>
                <c:pt idx="5">
                  <c:v>0.03</c:v>
                </c:pt>
              </c:numCache>
            </c:numRef>
          </c:val>
          <c:extLst>
            <c:ext xmlns:c16="http://schemas.microsoft.com/office/drawing/2014/chart" uri="{C3380CC4-5D6E-409C-BE32-E72D297353CC}">
              <c16:uniqueId val="{00000002-EC18-4626-AEB0-4A63F2A62515}"/>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490772280762221"/>
          <c:y val="1.760563734519866E-4"/>
          <c:w val="0.44841651369090274"/>
          <c:h val="1"/>
        </c:manualLayout>
      </c:layout>
      <c:barChart>
        <c:barDir val="bar"/>
        <c:grouping val="clustered"/>
        <c:varyColors val="0"/>
        <c:ser>
          <c:idx val="0"/>
          <c:order val="0"/>
          <c:tx>
            <c:strRef>
              <c:f>Sheet1!$B$1</c:f>
              <c:strCache>
                <c:ptCount val="1"/>
                <c:pt idx="0">
                  <c:v>Important</c:v>
                </c:pt>
              </c:strCache>
            </c:strRef>
          </c:tx>
          <c:spPr>
            <a:solidFill>
              <a:srgbClr val="E33317"/>
            </a:solidFill>
            <a:ln>
              <a:noFill/>
            </a:ln>
            <a:effectLst/>
          </c:spPr>
          <c:invertIfNegative val="0"/>
          <c:dPt>
            <c:idx val="0"/>
            <c:invertIfNegative val="0"/>
            <c:bubble3D val="0"/>
            <c:spPr>
              <a:solidFill>
                <a:srgbClr val="E33317"/>
              </a:solidFill>
              <a:ln>
                <a:noFill/>
              </a:ln>
              <a:effectLst/>
            </c:spPr>
            <c:extLst>
              <c:ext xmlns:c16="http://schemas.microsoft.com/office/drawing/2014/chart" uri="{C3380CC4-5D6E-409C-BE32-E72D297353CC}">
                <c16:uniqueId val="{00000001-65E0-4F31-A6E2-E0A81BCD215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Features/adaptations for disability</c:v>
                </c:pt>
                <c:pt idx="1">
                  <c:v>Near a good school</c:v>
                </c:pt>
                <c:pt idx="2">
                  <c:v>Whether property is furnished/unfurnished</c:v>
                </c:pt>
                <c:pt idx="3">
                  <c:v>Knowing who the landlord is</c:v>
                </c:pt>
                <c:pt idx="4">
                  <c:v>Landlord accreditation/membership of recognised body </c:v>
                </c:pt>
                <c:pt idx="5">
                  <c:v>Proximity to family or community</c:v>
                </c:pt>
                <c:pt idx="6">
                  <c:v>Able to decorate</c:v>
                </c:pt>
                <c:pt idx="7">
                  <c:v>Property rented through accredited landlord/letting agent</c:v>
                </c:pt>
                <c:pt idx="8">
                  <c:v>Access to garden/outside space</c:v>
                </c:pt>
                <c:pt idx="9">
                  <c:v>Energy efficiency</c:v>
                </c:pt>
                <c:pt idx="10">
                  <c:v>Reputable landlord/letting agent</c:v>
                </c:pt>
                <c:pt idx="11">
                  <c:v>The landlord seems professional</c:v>
                </c:pt>
                <c:pt idx="12">
                  <c:v>Commuting distance to work / good transport links</c:v>
                </c:pt>
                <c:pt idx="13">
                  <c:v>Property size</c:v>
                </c:pt>
                <c:pt idx="14">
                  <c:v>Length of tenancy</c:v>
                </c:pt>
                <c:pt idx="15">
                  <c:v>Neighbourhood /somewhere that feels safe</c:v>
                </c:pt>
                <c:pt idx="16">
                  <c:v>Rental cost</c:v>
                </c:pt>
                <c:pt idx="17">
                  <c:v>Property condition</c:v>
                </c:pt>
              </c:strCache>
            </c:strRef>
          </c:cat>
          <c:val>
            <c:numRef>
              <c:f>Sheet1!$B$2:$B$19</c:f>
              <c:numCache>
                <c:formatCode>0%</c:formatCode>
                <c:ptCount val="18"/>
                <c:pt idx="0">
                  <c:v>0.23</c:v>
                </c:pt>
                <c:pt idx="1">
                  <c:v>0.34</c:v>
                </c:pt>
                <c:pt idx="2">
                  <c:v>0.51</c:v>
                </c:pt>
                <c:pt idx="3">
                  <c:v>0.57999999999999996</c:v>
                </c:pt>
                <c:pt idx="4">
                  <c:v>0.57999999999999996</c:v>
                </c:pt>
                <c:pt idx="5">
                  <c:v>0.64</c:v>
                </c:pt>
                <c:pt idx="6">
                  <c:v>0.65</c:v>
                </c:pt>
                <c:pt idx="7">
                  <c:v>0.7</c:v>
                </c:pt>
                <c:pt idx="8">
                  <c:v>0.72</c:v>
                </c:pt>
                <c:pt idx="9">
                  <c:v>0.76</c:v>
                </c:pt>
                <c:pt idx="10">
                  <c:v>0.81</c:v>
                </c:pt>
                <c:pt idx="11">
                  <c:v>0.81</c:v>
                </c:pt>
                <c:pt idx="12">
                  <c:v>0.83</c:v>
                </c:pt>
                <c:pt idx="13">
                  <c:v>0.85</c:v>
                </c:pt>
                <c:pt idx="14">
                  <c:v>0.86</c:v>
                </c:pt>
                <c:pt idx="15">
                  <c:v>0.92</c:v>
                </c:pt>
                <c:pt idx="16">
                  <c:v>0.97</c:v>
                </c:pt>
                <c:pt idx="17">
                  <c:v>0.97</c:v>
                </c:pt>
              </c:numCache>
            </c:numRef>
          </c:val>
          <c:extLst>
            <c:ext xmlns:c16="http://schemas.microsoft.com/office/drawing/2014/chart" uri="{C3380CC4-5D6E-409C-BE32-E72D297353CC}">
              <c16:uniqueId val="{00000002-65E0-4F31-A6E2-E0A81BCD215B}"/>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630608681682261"/>
          <c:y val="0"/>
          <c:w val="0.37973076812321249"/>
          <c:h val="1"/>
        </c:manualLayout>
      </c:layout>
      <c:barChart>
        <c:barDir val="bar"/>
        <c:grouping val="clustered"/>
        <c:varyColors val="0"/>
        <c:ser>
          <c:idx val="0"/>
          <c:order val="0"/>
          <c:tx>
            <c:strRef>
              <c:f>Sheet1!$B$1</c:f>
              <c:strCache>
                <c:ptCount val="1"/>
                <c:pt idx="0">
                  <c:v>Important</c:v>
                </c:pt>
              </c:strCache>
            </c:strRef>
          </c:tx>
          <c:spPr>
            <a:solidFill>
              <a:srgbClr val="E33317"/>
            </a:solidFill>
            <a:ln>
              <a:noFill/>
            </a:ln>
            <a:effectLst/>
          </c:spPr>
          <c:invertIfNegative val="0"/>
          <c:dPt>
            <c:idx val="0"/>
            <c:invertIfNegative val="0"/>
            <c:bubble3D val="0"/>
            <c:spPr>
              <a:solidFill>
                <a:srgbClr val="E33317"/>
              </a:solidFill>
              <a:ln>
                <a:noFill/>
              </a:ln>
              <a:effectLst/>
            </c:spPr>
            <c:extLst>
              <c:ext xmlns:c16="http://schemas.microsoft.com/office/drawing/2014/chart" uri="{C3380CC4-5D6E-409C-BE32-E72D297353CC}">
                <c16:uniqueId val="{00000001-4F2A-447C-9BF1-0CE97BAB9DD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Features/adaptations for disability</c:v>
                </c:pt>
                <c:pt idx="1">
                  <c:v>Near a good school</c:v>
                </c:pt>
                <c:pt idx="2">
                  <c:v>Whether property is furnished/unfurnished</c:v>
                </c:pt>
                <c:pt idx="3">
                  <c:v>Knowing who the landlord is</c:v>
                </c:pt>
                <c:pt idx="4">
                  <c:v>Landlord accreditation or membership of a recognised body (E.g. National Residential Landlords Association)</c:v>
                </c:pt>
                <c:pt idx="5">
                  <c:v>Proximity to family or community</c:v>
                </c:pt>
                <c:pt idx="6">
                  <c:v>Able to decorate</c:v>
                </c:pt>
                <c:pt idx="7">
                  <c:v>Property rented through an accredited landlord/letting agent</c:v>
                </c:pt>
                <c:pt idx="8">
                  <c:v>Access to garden/outside space</c:v>
                </c:pt>
                <c:pt idx="9">
                  <c:v>Energy efficiency</c:v>
                </c:pt>
                <c:pt idx="10">
                  <c:v>Reputable landlord/letting agent</c:v>
                </c:pt>
                <c:pt idx="11">
                  <c:v>The landlord seems professional</c:v>
                </c:pt>
                <c:pt idx="12">
                  <c:v>Commuting distance to work / good transport links</c:v>
                </c:pt>
                <c:pt idx="13">
                  <c:v>Property size</c:v>
                </c:pt>
                <c:pt idx="14">
                  <c:v>Length of tenancy</c:v>
                </c:pt>
                <c:pt idx="15">
                  <c:v>Neighbourhood /  living somewhere that feels safe</c:v>
                </c:pt>
                <c:pt idx="16">
                  <c:v>Rental cost</c:v>
                </c:pt>
                <c:pt idx="17">
                  <c:v>Property condition</c:v>
                </c:pt>
              </c:strCache>
            </c:strRef>
          </c:cat>
          <c:val>
            <c:numRef>
              <c:f>Sheet1!$B$2:$B$19</c:f>
              <c:numCache>
                <c:formatCode>0%</c:formatCode>
                <c:ptCount val="18"/>
                <c:pt idx="0">
                  <c:v>0.02</c:v>
                </c:pt>
                <c:pt idx="1">
                  <c:v>0.06</c:v>
                </c:pt>
                <c:pt idx="2">
                  <c:v>0.12</c:v>
                </c:pt>
                <c:pt idx="3">
                  <c:v>0.01</c:v>
                </c:pt>
                <c:pt idx="4">
                  <c:v>0.02</c:v>
                </c:pt>
                <c:pt idx="5">
                  <c:v>7.0000000000000007E-2</c:v>
                </c:pt>
                <c:pt idx="6">
                  <c:v>0.04</c:v>
                </c:pt>
                <c:pt idx="7">
                  <c:v>0.03</c:v>
                </c:pt>
                <c:pt idx="8">
                  <c:v>0.11</c:v>
                </c:pt>
                <c:pt idx="9">
                  <c:v>0.05</c:v>
                </c:pt>
                <c:pt idx="10">
                  <c:v>0.05</c:v>
                </c:pt>
                <c:pt idx="11">
                  <c:v>0.02</c:v>
                </c:pt>
                <c:pt idx="12">
                  <c:v>0.27</c:v>
                </c:pt>
                <c:pt idx="13">
                  <c:v>0.18</c:v>
                </c:pt>
                <c:pt idx="14">
                  <c:v>0.2</c:v>
                </c:pt>
                <c:pt idx="15">
                  <c:v>0.34</c:v>
                </c:pt>
                <c:pt idx="16">
                  <c:v>0.85</c:v>
                </c:pt>
                <c:pt idx="17">
                  <c:v>0.35</c:v>
                </c:pt>
              </c:numCache>
            </c:numRef>
          </c:val>
          <c:extLst>
            <c:ext xmlns:c16="http://schemas.microsoft.com/office/drawing/2014/chart" uri="{C3380CC4-5D6E-409C-BE32-E72D297353CC}">
              <c16:uniqueId val="{00000002-4F2A-447C-9BF1-0CE97BAB9DDD}"/>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1"/>
        <c:axPos val="l"/>
        <c:numFmt formatCode="General" sourceLinked="1"/>
        <c:majorTickMark val="none"/>
        <c:minorTickMark val="none"/>
        <c:tickLblPos val="nextTo"/>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b="1"/>
              <a:t>Deprivation quintile*</a:t>
            </a:r>
          </a:p>
        </c:rich>
      </c:tx>
      <c:layout>
        <c:manualLayout>
          <c:xMode val="edge"/>
          <c:yMode val="edge"/>
          <c:x val="4.3885629638191282E-3"/>
          <c:y val="9.5730451939526548E-4"/>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793193244636024"/>
          <c:y val="8.9478001934673063E-2"/>
          <c:w val="0.79206806755363979"/>
          <c:h val="0.89967873421384337"/>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0.45</c:v>
                </c:pt>
                <c:pt idx="1">
                  <c:v>0.27</c:v>
                </c:pt>
                <c:pt idx="2">
                  <c:v>0.15</c:v>
                </c:pt>
                <c:pt idx="3">
                  <c:v>0.09</c:v>
                </c:pt>
                <c:pt idx="4">
                  <c:v>0.04</c:v>
                </c:pt>
              </c:numCache>
            </c:numRef>
          </c:val>
          <c:extLst>
            <c:ext xmlns:c16="http://schemas.microsoft.com/office/drawing/2014/chart" uri="{C3380CC4-5D6E-409C-BE32-E72D297353CC}">
              <c16:uniqueId val="{00000000-AFF4-432D-96D2-F45247747FAF}"/>
            </c:ext>
          </c:extLst>
        </c:ser>
        <c:dLbls>
          <c:showLegendKey val="0"/>
          <c:showVal val="0"/>
          <c:showCatName val="0"/>
          <c:showSerName val="0"/>
          <c:showPercent val="0"/>
          <c:showBubbleSize val="0"/>
        </c:dLbls>
        <c:gapWidth val="9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54443748222851"/>
          <c:y val="0"/>
          <c:w val="0.53345550825941879"/>
          <c:h val="1"/>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Pt>
            <c:idx val="0"/>
            <c:invertIfNegative val="0"/>
            <c:bubble3D val="0"/>
            <c:spPr>
              <a:solidFill>
                <a:srgbClr val="E33317"/>
              </a:solidFill>
              <a:ln>
                <a:noFill/>
              </a:ln>
              <a:effectLst/>
            </c:spPr>
            <c:extLst>
              <c:ext xmlns:c16="http://schemas.microsoft.com/office/drawing/2014/chart" uri="{C3380CC4-5D6E-409C-BE32-E72D297353CC}">
                <c16:uniqueId val="{00000001-0E46-4CDE-BC46-B47DE3423A0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Don’t know</c:v>
                </c:pt>
                <c:pt idx="1">
                  <c:v>No difference</c:v>
                </c:pt>
                <c:pt idx="2">
                  <c:v>Little difference</c:v>
                </c:pt>
                <c:pt idx="3">
                  <c:v>Big difference</c:v>
                </c:pt>
              </c:strCache>
            </c:strRef>
          </c:cat>
          <c:val>
            <c:numRef>
              <c:f>Sheet1!$B$2:$B$5</c:f>
              <c:numCache>
                <c:formatCode>0%</c:formatCode>
                <c:ptCount val="4"/>
                <c:pt idx="0">
                  <c:v>7.0000000000000007E-2</c:v>
                </c:pt>
                <c:pt idx="1">
                  <c:v>0.16</c:v>
                </c:pt>
                <c:pt idx="2">
                  <c:v>0.38</c:v>
                </c:pt>
                <c:pt idx="3">
                  <c:v>0.39</c:v>
                </c:pt>
              </c:numCache>
            </c:numRef>
          </c:val>
          <c:extLst>
            <c:ext xmlns:c16="http://schemas.microsoft.com/office/drawing/2014/chart" uri="{C3380CC4-5D6E-409C-BE32-E72D297353CC}">
              <c16:uniqueId val="{00000002-0E46-4CDE-BC46-B47DE3423A0B}"/>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94083695437953"/>
          <c:y val="1.7771129921670559E-2"/>
          <c:w val="0.30382577543777373"/>
          <c:h val="1"/>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Pt>
            <c:idx val="0"/>
            <c:invertIfNegative val="0"/>
            <c:bubble3D val="0"/>
            <c:spPr>
              <a:solidFill>
                <a:srgbClr val="E33317"/>
              </a:solidFill>
              <a:ln>
                <a:noFill/>
              </a:ln>
              <a:effectLst/>
            </c:spPr>
            <c:extLst>
              <c:ext xmlns:c16="http://schemas.microsoft.com/office/drawing/2014/chart" uri="{C3380CC4-5D6E-409C-BE32-E72D297353CC}">
                <c16:uniqueId val="{00000001-37C8-4138-82D2-AA057F408E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Private landlord (who doesn’t live with me)</c:v>
                </c:pt>
                <c:pt idx="1">
                  <c:v>Private landlord (who lives with me)</c:v>
                </c:pt>
                <c:pt idx="2">
                  <c:v>Both landlord and letting agent</c:v>
                </c:pt>
                <c:pt idx="3">
                  <c:v>A letting agent</c:v>
                </c:pt>
                <c:pt idx="4">
                  <c:v>Student housing company/provider</c:v>
                </c:pt>
                <c:pt idx="5">
                  <c:v>Other</c:v>
                </c:pt>
              </c:strCache>
            </c:strRef>
          </c:cat>
          <c:val>
            <c:numRef>
              <c:f>Sheet1!$B$2:$B$7</c:f>
              <c:numCache>
                <c:formatCode>0%</c:formatCode>
                <c:ptCount val="6"/>
                <c:pt idx="0">
                  <c:v>0.55787092926946524</c:v>
                </c:pt>
                <c:pt idx="1">
                  <c:v>1.8486154622492541E-2</c:v>
                </c:pt>
                <c:pt idx="2">
                  <c:v>0.13127203439846649</c:v>
                </c:pt>
                <c:pt idx="3">
                  <c:v>0.26580051297790552</c:v>
                </c:pt>
                <c:pt idx="4">
                  <c:v>9.9589842487245901E-3</c:v>
                </c:pt>
                <c:pt idx="5">
                  <c:v>1.2242882270784333E-2</c:v>
                </c:pt>
              </c:numCache>
            </c:numRef>
          </c:val>
          <c:extLst>
            <c:ext xmlns:c16="http://schemas.microsoft.com/office/drawing/2014/chart" uri="{C3380CC4-5D6E-409C-BE32-E72D297353CC}">
              <c16:uniqueId val="{00000002-37C8-4138-82D2-AA057F408ECA}"/>
            </c:ext>
          </c:extLst>
        </c:ser>
        <c:dLbls>
          <c:dLblPos val="outEnd"/>
          <c:showLegendKey val="0"/>
          <c:showVal val="1"/>
          <c:showCatName val="0"/>
          <c:showSerName val="0"/>
          <c:showPercent val="0"/>
          <c:showBubbleSize val="0"/>
        </c:dLbls>
        <c:gapWidth val="55"/>
        <c:axId val="327941832"/>
        <c:axId val="327941472"/>
      </c:barChart>
      <c:catAx>
        <c:axId val="327941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t"/>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22121403483063"/>
          <c:y val="0"/>
          <c:w val="0.66777878596516937"/>
          <c:h val="1"/>
        </c:manualLayout>
      </c:layout>
      <c:barChart>
        <c:barDir val="bar"/>
        <c:grouping val="clustered"/>
        <c:varyColors val="0"/>
        <c:ser>
          <c:idx val="0"/>
          <c:order val="0"/>
          <c:tx>
            <c:strRef>
              <c:f>Sheet1!$A$2</c:f>
              <c:strCache>
                <c:ptCount val="1"/>
                <c:pt idx="0">
                  <c:v>Private landlord</c:v>
                </c:pt>
              </c:strCache>
            </c:strRef>
          </c:tx>
          <c:spPr>
            <a:solidFill>
              <a:srgbClr val="E33317"/>
            </a:solidFill>
            <a:ln>
              <a:noFill/>
            </a:ln>
            <a:effectLst/>
          </c:spPr>
          <c:invertIfNegative val="0"/>
          <c:dPt>
            <c:idx val="0"/>
            <c:invertIfNegative val="0"/>
            <c:bubble3D val="0"/>
            <c:spPr>
              <a:solidFill>
                <a:srgbClr val="E33317"/>
              </a:solidFill>
              <a:ln>
                <a:noFill/>
              </a:ln>
              <a:effectLst/>
            </c:spPr>
            <c:extLst>
              <c:ext xmlns:c16="http://schemas.microsoft.com/office/drawing/2014/chart" uri="{C3380CC4-5D6E-409C-BE32-E72D297353CC}">
                <c16:uniqueId val="{00000001-31BA-4C85-825B-EA53EAF2D72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Up to £499</c:v>
                </c:pt>
                <c:pt idx="1">
                  <c:v>£500 - £750</c:v>
                </c:pt>
                <c:pt idx="2">
                  <c:v>£751 - £1,000</c:v>
                </c:pt>
                <c:pt idx="3">
                  <c:v>More than  £1,000</c:v>
                </c:pt>
              </c:strCache>
            </c:strRef>
          </c:cat>
          <c:val>
            <c:numRef>
              <c:f>Sheet1!$B$2:$E$2</c:f>
              <c:numCache>
                <c:formatCode>0%</c:formatCode>
                <c:ptCount val="4"/>
                <c:pt idx="0">
                  <c:v>0.66</c:v>
                </c:pt>
                <c:pt idx="1">
                  <c:v>0.61</c:v>
                </c:pt>
                <c:pt idx="2">
                  <c:v>0.49</c:v>
                </c:pt>
                <c:pt idx="3">
                  <c:v>0.45</c:v>
                </c:pt>
              </c:numCache>
            </c:numRef>
          </c:val>
          <c:extLst>
            <c:ext xmlns:c16="http://schemas.microsoft.com/office/drawing/2014/chart" uri="{C3380CC4-5D6E-409C-BE32-E72D297353CC}">
              <c16:uniqueId val="{00000002-31BA-4C85-825B-EA53EAF2D724}"/>
            </c:ext>
          </c:extLst>
        </c:ser>
        <c:dLbls>
          <c:dLblPos val="outEnd"/>
          <c:showLegendKey val="0"/>
          <c:showVal val="1"/>
          <c:showCatName val="0"/>
          <c:showSerName val="0"/>
          <c:showPercent val="0"/>
          <c:showBubbleSize val="0"/>
        </c:dLbls>
        <c:gapWidth val="55"/>
        <c:axId val="327941832"/>
        <c:axId val="327941472"/>
      </c:barChart>
      <c:catAx>
        <c:axId val="327941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t"/>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94083695437953"/>
          <c:y val="1.7771129921670559E-2"/>
          <c:w val="0.47115964570858815"/>
          <c:h val="1"/>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Pt>
            <c:idx val="0"/>
            <c:invertIfNegative val="0"/>
            <c:bubble3D val="0"/>
            <c:spPr>
              <a:solidFill>
                <a:srgbClr val="E33317"/>
              </a:solidFill>
              <a:ln>
                <a:noFill/>
              </a:ln>
              <a:effectLst/>
            </c:spPr>
            <c:extLst>
              <c:ext xmlns:c16="http://schemas.microsoft.com/office/drawing/2014/chart" uri="{C3380CC4-5D6E-409C-BE32-E72D297353CC}">
                <c16:uniqueId val="{00000001-37C8-4138-82D2-AA057F408E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‘How to rent’ guide</c:v>
                </c:pt>
                <c:pt idx="2">
                  <c:v>Inventory</c:v>
                </c:pt>
                <c:pt idx="3">
                  <c:v>Energy performance certificate</c:v>
                </c:pt>
                <c:pt idx="4">
                  <c:v>Gas safety certificate</c:v>
                </c:pt>
                <c:pt idx="5">
                  <c:v>Deposit Protection Scheme information</c:v>
                </c:pt>
                <c:pt idx="6">
                  <c:v>Contact details of landlord/lettings agent or property manager</c:v>
                </c:pt>
                <c:pt idx="7">
                  <c:v>Tenancy agreement</c:v>
                </c:pt>
              </c:strCache>
            </c:strRef>
          </c:cat>
          <c:val>
            <c:numRef>
              <c:f>Sheet1!$B$2:$B$9</c:f>
              <c:numCache>
                <c:formatCode>0%</c:formatCode>
                <c:ptCount val="8"/>
                <c:pt idx="0">
                  <c:v>5.9528383164522405E-3</c:v>
                </c:pt>
                <c:pt idx="1">
                  <c:v>0.32780425560674353</c:v>
                </c:pt>
                <c:pt idx="2">
                  <c:v>0.4447265832501453</c:v>
                </c:pt>
                <c:pt idx="3">
                  <c:v>0.47798055546485463</c:v>
                </c:pt>
                <c:pt idx="4">
                  <c:v>0.55393627387045841</c:v>
                </c:pt>
                <c:pt idx="5">
                  <c:v>0.55717244567917534</c:v>
                </c:pt>
                <c:pt idx="6">
                  <c:v>0.6964395458955015</c:v>
                </c:pt>
                <c:pt idx="7">
                  <c:v>0.86808923791988191</c:v>
                </c:pt>
              </c:numCache>
            </c:numRef>
          </c:val>
          <c:extLst>
            <c:ext xmlns:c16="http://schemas.microsoft.com/office/drawing/2014/chart" uri="{C3380CC4-5D6E-409C-BE32-E72D297353CC}">
              <c16:uniqueId val="{00000002-37C8-4138-82D2-AA057F408ECA}"/>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92D050"/>
            </a:solidFill>
          </c:spPr>
          <c:dPt>
            <c:idx val="0"/>
            <c:bubble3D val="0"/>
            <c:spPr>
              <a:solidFill>
                <a:srgbClr val="00B050"/>
              </a:solidFill>
              <a:ln w="19050">
                <a:solidFill>
                  <a:schemeClr val="lt1"/>
                </a:solidFill>
              </a:ln>
              <a:effectLst/>
            </c:spPr>
            <c:extLst>
              <c:ext xmlns:c16="http://schemas.microsoft.com/office/drawing/2014/chart" uri="{C3380CC4-5D6E-409C-BE32-E72D297353CC}">
                <c16:uniqueId val="{00000001-1A64-4B41-9052-C94FEB1D493B}"/>
              </c:ext>
            </c:extLst>
          </c:dPt>
          <c:dPt>
            <c:idx val="1"/>
            <c:bubble3D val="0"/>
            <c:spPr>
              <a:solidFill>
                <a:srgbClr val="E33317"/>
              </a:solidFill>
              <a:ln w="19050">
                <a:solidFill>
                  <a:schemeClr val="lt1"/>
                </a:solidFill>
              </a:ln>
              <a:effectLst/>
            </c:spPr>
            <c:extLst>
              <c:ext xmlns:c16="http://schemas.microsoft.com/office/drawing/2014/chart" uri="{C3380CC4-5D6E-409C-BE32-E72D297353CC}">
                <c16:uniqueId val="{00000003-1A64-4B41-9052-C94FEB1D493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0.85</c:v>
                </c:pt>
                <c:pt idx="1">
                  <c:v>0.15</c:v>
                </c:pt>
              </c:numCache>
            </c:numRef>
          </c:val>
          <c:extLst>
            <c:ext xmlns:c16="http://schemas.microsoft.com/office/drawing/2014/chart" uri="{C3380CC4-5D6E-409C-BE32-E72D297353CC}">
              <c16:uniqueId val="{00000004-1A64-4B41-9052-C94FEB1D493B}"/>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35617834748843685"/>
          <c:y val="0.86499302478181561"/>
          <c:w val="0.30986151396786571"/>
          <c:h val="9.77448260534807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76832839822832"/>
          <c:y val="1.1630637889107415E-2"/>
          <c:w val="0.77607398225964674"/>
          <c:h val="0.90268511711618493"/>
        </c:manualLayout>
      </c:layout>
      <c:barChart>
        <c:barDir val="bar"/>
        <c:grouping val="percentStacked"/>
        <c:varyColors val="0"/>
        <c:ser>
          <c:idx val="0"/>
          <c:order val="0"/>
          <c:tx>
            <c:strRef>
              <c:f>Sheet1!$B$1</c:f>
              <c:strCache>
                <c:ptCount val="1"/>
                <c:pt idx="0">
                  <c:v>Very dissatisfied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Management of property/looked after</c:v>
                </c:pt>
                <c:pt idx="1">
                  <c:v>Speed of response</c:v>
                </c:pt>
                <c:pt idx="2">
                  <c:v>Overall relationship</c:v>
                </c:pt>
              </c:strCache>
            </c:strRef>
          </c:cat>
          <c:val>
            <c:numRef>
              <c:f>Sheet1!$B$2:$B$4</c:f>
              <c:numCache>
                <c:formatCode>0%</c:formatCode>
                <c:ptCount val="3"/>
                <c:pt idx="0">
                  <c:v>0.09</c:v>
                </c:pt>
                <c:pt idx="1">
                  <c:v>0.12</c:v>
                </c:pt>
                <c:pt idx="2">
                  <c:v>0.06</c:v>
                </c:pt>
              </c:numCache>
            </c:numRef>
          </c:val>
          <c:extLst>
            <c:ext xmlns:c16="http://schemas.microsoft.com/office/drawing/2014/chart" uri="{C3380CC4-5D6E-409C-BE32-E72D297353CC}">
              <c16:uniqueId val="{00000000-6E67-4B41-96F1-83E6FF5DB649}"/>
            </c:ext>
          </c:extLst>
        </c:ser>
        <c:ser>
          <c:idx val="1"/>
          <c:order val="1"/>
          <c:tx>
            <c:strRef>
              <c:f>Sheet1!$C$1</c:f>
              <c:strCache>
                <c:ptCount val="1"/>
                <c:pt idx="0">
                  <c:v>Fairly dissatisfied</c:v>
                </c:pt>
              </c:strCache>
            </c:strRef>
          </c:tx>
          <c:spPr>
            <a:solidFill>
              <a:srgbClr val="E333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Management of property/looked after</c:v>
                </c:pt>
                <c:pt idx="1">
                  <c:v>Speed of response</c:v>
                </c:pt>
                <c:pt idx="2">
                  <c:v>Overall relationship</c:v>
                </c:pt>
              </c:strCache>
            </c:strRef>
          </c:cat>
          <c:val>
            <c:numRef>
              <c:f>Sheet1!$C$2:$C$4</c:f>
              <c:numCache>
                <c:formatCode>0%</c:formatCode>
                <c:ptCount val="3"/>
                <c:pt idx="0">
                  <c:v>0.16</c:v>
                </c:pt>
                <c:pt idx="1">
                  <c:v>0.13</c:v>
                </c:pt>
                <c:pt idx="2">
                  <c:v>0.13</c:v>
                </c:pt>
              </c:numCache>
            </c:numRef>
          </c:val>
          <c:extLst>
            <c:ext xmlns:c16="http://schemas.microsoft.com/office/drawing/2014/chart" uri="{C3380CC4-5D6E-409C-BE32-E72D297353CC}">
              <c16:uniqueId val="{00000001-6E67-4B41-96F1-83E6FF5DB649}"/>
            </c:ext>
          </c:extLst>
        </c:ser>
        <c:ser>
          <c:idx val="2"/>
          <c:order val="2"/>
          <c:tx>
            <c:strRef>
              <c:f>Sheet1!$D$1</c:f>
              <c:strCache>
                <c:ptCount val="1"/>
                <c:pt idx="0">
                  <c:v>Neither satisfied not dissatisfied</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Management of property/looked after</c:v>
                </c:pt>
                <c:pt idx="1">
                  <c:v>Speed of response</c:v>
                </c:pt>
                <c:pt idx="2">
                  <c:v>Overall relationship</c:v>
                </c:pt>
              </c:strCache>
            </c:strRef>
          </c:cat>
          <c:val>
            <c:numRef>
              <c:f>Sheet1!$D$2:$D$4</c:f>
              <c:numCache>
                <c:formatCode>0%</c:formatCode>
                <c:ptCount val="3"/>
                <c:pt idx="0">
                  <c:v>0.14000000000000001</c:v>
                </c:pt>
                <c:pt idx="1">
                  <c:v>0.1</c:v>
                </c:pt>
                <c:pt idx="2">
                  <c:v>0.15</c:v>
                </c:pt>
              </c:numCache>
            </c:numRef>
          </c:val>
          <c:extLst>
            <c:ext xmlns:c16="http://schemas.microsoft.com/office/drawing/2014/chart" uri="{C3380CC4-5D6E-409C-BE32-E72D297353CC}">
              <c16:uniqueId val="{00000002-6E67-4B41-96F1-83E6FF5DB649}"/>
            </c:ext>
          </c:extLst>
        </c:ser>
        <c:ser>
          <c:idx val="3"/>
          <c:order val="3"/>
          <c:tx>
            <c:strRef>
              <c:f>Sheet1!$E$1</c:f>
              <c:strCache>
                <c:ptCount val="1"/>
                <c:pt idx="0">
                  <c:v>Fairly satisfied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Management of property/looked after</c:v>
                </c:pt>
                <c:pt idx="1">
                  <c:v>Speed of response</c:v>
                </c:pt>
                <c:pt idx="2">
                  <c:v>Overall relationship</c:v>
                </c:pt>
              </c:strCache>
            </c:strRef>
          </c:cat>
          <c:val>
            <c:numRef>
              <c:f>Sheet1!$E$2:$E$4</c:f>
              <c:numCache>
                <c:formatCode>0%</c:formatCode>
                <c:ptCount val="3"/>
                <c:pt idx="0">
                  <c:v>0.34</c:v>
                </c:pt>
                <c:pt idx="1">
                  <c:v>0.32</c:v>
                </c:pt>
                <c:pt idx="2">
                  <c:v>0.36</c:v>
                </c:pt>
              </c:numCache>
            </c:numRef>
          </c:val>
          <c:extLst>
            <c:ext xmlns:c16="http://schemas.microsoft.com/office/drawing/2014/chart" uri="{C3380CC4-5D6E-409C-BE32-E72D297353CC}">
              <c16:uniqueId val="{00000003-6E67-4B41-96F1-83E6FF5DB649}"/>
            </c:ext>
          </c:extLst>
        </c:ser>
        <c:ser>
          <c:idx val="4"/>
          <c:order val="4"/>
          <c:tx>
            <c:strRef>
              <c:f>Sheet1!$F$1</c:f>
              <c:strCache>
                <c:ptCount val="1"/>
                <c:pt idx="0">
                  <c:v>Very satisfied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Management of property/looked after</c:v>
                </c:pt>
                <c:pt idx="1">
                  <c:v>Speed of response</c:v>
                </c:pt>
                <c:pt idx="2">
                  <c:v>Overall relationship</c:v>
                </c:pt>
              </c:strCache>
            </c:strRef>
          </c:cat>
          <c:val>
            <c:numRef>
              <c:f>Sheet1!$F$2:$F$4</c:f>
              <c:numCache>
                <c:formatCode>0%</c:formatCode>
                <c:ptCount val="3"/>
                <c:pt idx="0">
                  <c:v>0.27</c:v>
                </c:pt>
                <c:pt idx="1">
                  <c:v>0.31</c:v>
                </c:pt>
                <c:pt idx="2">
                  <c:v>0.31</c:v>
                </c:pt>
              </c:numCache>
            </c:numRef>
          </c:val>
          <c:extLst>
            <c:ext xmlns:c16="http://schemas.microsoft.com/office/drawing/2014/chart" uri="{C3380CC4-5D6E-409C-BE32-E72D297353CC}">
              <c16:uniqueId val="{00000004-6E67-4B41-96F1-83E6FF5DB649}"/>
            </c:ext>
          </c:extLst>
        </c:ser>
        <c:ser>
          <c:idx val="5"/>
          <c:order val="5"/>
          <c:tx>
            <c:strRef>
              <c:f>Sheet1!$G$1</c:f>
              <c:strCache>
                <c:ptCount val="1"/>
                <c:pt idx="0">
                  <c:v>Not applicable</c:v>
                </c:pt>
              </c:strCache>
            </c:strRef>
          </c:tx>
          <c:spPr>
            <a:solidFill>
              <a:schemeClr val="bg2">
                <a:lumMod val="9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6E67-4B41-96F1-83E6FF5DB649}"/>
                </c:ext>
              </c:extLst>
            </c:dLbl>
            <c:dLbl>
              <c:idx val="2"/>
              <c:delete val="1"/>
              <c:extLst>
                <c:ext xmlns:c15="http://schemas.microsoft.com/office/drawing/2012/chart" uri="{CE6537A1-D6FC-4f65-9D91-7224C49458BB}"/>
                <c:ext xmlns:c16="http://schemas.microsoft.com/office/drawing/2014/chart" uri="{C3380CC4-5D6E-409C-BE32-E72D297353CC}">
                  <c16:uniqueId val="{00000007-6E67-4B41-96F1-83E6FF5DB64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Management of property/looked after</c:v>
                </c:pt>
                <c:pt idx="1">
                  <c:v>Speed of response</c:v>
                </c:pt>
                <c:pt idx="2">
                  <c:v>Overall relationship</c:v>
                </c:pt>
              </c:strCache>
            </c:strRef>
          </c:cat>
          <c:val>
            <c:numRef>
              <c:f>Sheet1!$G$2:$G$4</c:f>
              <c:numCache>
                <c:formatCode>0%</c:formatCode>
                <c:ptCount val="3"/>
                <c:pt idx="0">
                  <c:v>0</c:v>
                </c:pt>
                <c:pt idx="1">
                  <c:v>0.03</c:v>
                </c:pt>
                <c:pt idx="2">
                  <c:v>0</c:v>
                </c:pt>
              </c:numCache>
            </c:numRef>
          </c:val>
          <c:extLst>
            <c:ext xmlns:c16="http://schemas.microsoft.com/office/drawing/2014/chart" uri="{C3380CC4-5D6E-409C-BE32-E72D297353CC}">
              <c16:uniqueId val="{00000005-6E67-4B41-96F1-83E6FF5DB649}"/>
            </c:ext>
          </c:extLst>
        </c:ser>
        <c:dLbls>
          <c:dLblPos val="ctr"/>
          <c:showLegendKey val="0"/>
          <c:showVal val="1"/>
          <c:showCatName val="0"/>
          <c:showSerName val="0"/>
          <c:showPercent val="0"/>
          <c:showBubbleSize val="0"/>
        </c:dLbls>
        <c:gapWidth val="91"/>
        <c:overlap val="100"/>
        <c:axId val="492184168"/>
        <c:axId val="492184528"/>
      </c:barChart>
      <c:catAx>
        <c:axId val="492184168"/>
        <c:scaling>
          <c:orientation val="minMax"/>
        </c:scaling>
        <c:delete val="1"/>
        <c:axPos val="l"/>
        <c:numFmt formatCode="General" sourceLinked="1"/>
        <c:majorTickMark val="none"/>
        <c:minorTickMark val="none"/>
        <c:tickLblPos val="nextTo"/>
        <c:crossAx val="492184528"/>
        <c:crosses val="autoZero"/>
        <c:auto val="1"/>
        <c:lblAlgn val="ctr"/>
        <c:lblOffset val="100"/>
        <c:noMultiLvlLbl val="0"/>
      </c:catAx>
      <c:valAx>
        <c:axId val="492184528"/>
        <c:scaling>
          <c:orientation val="minMax"/>
        </c:scaling>
        <c:delete val="1"/>
        <c:axPos val="b"/>
        <c:numFmt formatCode="0%" sourceLinked="1"/>
        <c:majorTickMark val="none"/>
        <c:minorTickMark val="none"/>
        <c:tickLblPos val="nextTo"/>
        <c:crossAx val="492184168"/>
        <c:crosses val="autoZero"/>
        <c:crossBetween val="between"/>
      </c:valAx>
      <c:spPr>
        <a:noFill/>
        <a:ln w="25400">
          <a:noFill/>
        </a:ln>
        <a:effectLst/>
      </c:spPr>
    </c:plotArea>
    <c:legend>
      <c:legendPos val="b"/>
      <c:layout>
        <c:manualLayout>
          <c:xMode val="edge"/>
          <c:yMode val="edge"/>
          <c:x val="0.14966742822082968"/>
          <c:y val="0.88342843824255635"/>
          <c:w val="0.85033257177917021"/>
          <c:h val="0.116571561757443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061323926833329E-2"/>
          <c:y val="0"/>
          <c:w val="0.94293867726603853"/>
          <c:h val="0.70972415604593986"/>
        </c:manualLayout>
      </c:layout>
      <c:barChart>
        <c:barDir val="bar"/>
        <c:grouping val="percentStacked"/>
        <c:varyColors val="0"/>
        <c:ser>
          <c:idx val="0"/>
          <c:order val="0"/>
          <c:tx>
            <c:strRef>
              <c:f>Sheet1!$B$1</c:f>
              <c:strCache>
                <c:ptCount val="1"/>
                <c:pt idx="0">
                  <c:v>Very dissatisfied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Rent represents good value for money</c:v>
                </c:pt>
                <c:pt idx="1">
                  <c:v>Condition of property</c:v>
                </c:pt>
              </c:strCache>
            </c:strRef>
          </c:cat>
          <c:val>
            <c:numRef>
              <c:f>Sheet1!$B$2:$B$3</c:f>
              <c:numCache>
                <c:formatCode>0%</c:formatCode>
                <c:ptCount val="2"/>
                <c:pt idx="0">
                  <c:v>0.11</c:v>
                </c:pt>
                <c:pt idx="1">
                  <c:v>0.06</c:v>
                </c:pt>
              </c:numCache>
            </c:numRef>
          </c:val>
          <c:extLst>
            <c:ext xmlns:c16="http://schemas.microsoft.com/office/drawing/2014/chart" uri="{C3380CC4-5D6E-409C-BE32-E72D297353CC}">
              <c16:uniqueId val="{00000000-87C3-49C5-B221-E3CE4B061125}"/>
            </c:ext>
          </c:extLst>
        </c:ser>
        <c:ser>
          <c:idx val="1"/>
          <c:order val="1"/>
          <c:tx>
            <c:strRef>
              <c:f>Sheet1!$C$1</c:f>
              <c:strCache>
                <c:ptCount val="1"/>
                <c:pt idx="0">
                  <c:v>Fairly dissatisfied</c:v>
                </c:pt>
              </c:strCache>
            </c:strRef>
          </c:tx>
          <c:spPr>
            <a:solidFill>
              <a:srgbClr val="E333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Rent represents good value for money</c:v>
                </c:pt>
                <c:pt idx="1">
                  <c:v>Condition of property</c:v>
                </c:pt>
              </c:strCache>
            </c:strRef>
          </c:cat>
          <c:val>
            <c:numRef>
              <c:f>Sheet1!$C$2:$C$3</c:f>
              <c:numCache>
                <c:formatCode>0%</c:formatCode>
                <c:ptCount val="2"/>
                <c:pt idx="0">
                  <c:v>0.16</c:v>
                </c:pt>
                <c:pt idx="1">
                  <c:v>0.16</c:v>
                </c:pt>
              </c:numCache>
            </c:numRef>
          </c:val>
          <c:extLst>
            <c:ext xmlns:c16="http://schemas.microsoft.com/office/drawing/2014/chart" uri="{C3380CC4-5D6E-409C-BE32-E72D297353CC}">
              <c16:uniqueId val="{00000001-87C3-49C5-B221-E3CE4B061125}"/>
            </c:ext>
          </c:extLst>
        </c:ser>
        <c:ser>
          <c:idx val="2"/>
          <c:order val="2"/>
          <c:tx>
            <c:strRef>
              <c:f>Sheet1!$D$1</c:f>
              <c:strCache>
                <c:ptCount val="1"/>
                <c:pt idx="0">
                  <c:v>Neither satisfied not dissatisfied</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Rent represents good value for money</c:v>
                </c:pt>
                <c:pt idx="1">
                  <c:v>Condition of property</c:v>
                </c:pt>
              </c:strCache>
            </c:strRef>
          </c:cat>
          <c:val>
            <c:numRef>
              <c:f>Sheet1!$D$2:$D$3</c:f>
              <c:numCache>
                <c:formatCode>0%</c:formatCode>
                <c:ptCount val="2"/>
                <c:pt idx="0">
                  <c:v>0.15</c:v>
                </c:pt>
                <c:pt idx="1">
                  <c:v>0.11</c:v>
                </c:pt>
              </c:numCache>
            </c:numRef>
          </c:val>
          <c:extLst>
            <c:ext xmlns:c16="http://schemas.microsoft.com/office/drawing/2014/chart" uri="{C3380CC4-5D6E-409C-BE32-E72D297353CC}">
              <c16:uniqueId val="{00000002-87C3-49C5-B221-E3CE4B061125}"/>
            </c:ext>
          </c:extLst>
        </c:ser>
        <c:ser>
          <c:idx val="3"/>
          <c:order val="3"/>
          <c:tx>
            <c:strRef>
              <c:f>Sheet1!$E$1</c:f>
              <c:strCache>
                <c:ptCount val="1"/>
                <c:pt idx="0">
                  <c:v>Fairly satisfied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Rent represents good value for money</c:v>
                </c:pt>
                <c:pt idx="1">
                  <c:v>Condition of property</c:v>
                </c:pt>
              </c:strCache>
            </c:strRef>
          </c:cat>
          <c:val>
            <c:numRef>
              <c:f>Sheet1!$E$2:$E$3</c:f>
              <c:numCache>
                <c:formatCode>0%</c:formatCode>
                <c:ptCount val="2"/>
                <c:pt idx="0">
                  <c:v>0.33</c:v>
                </c:pt>
                <c:pt idx="1">
                  <c:v>0.4</c:v>
                </c:pt>
              </c:numCache>
            </c:numRef>
          </c:val>
          <c:extLst>
            <c:ext xmlns:c16="http://schemas.microsoft.com/office/drawing/2014/chart" uri="{C3380CC4-5D6E-409C-BE32-E72D297353CC}">
              <c16:uniqueId val="{00000003-87C3-49C5-B221-E3CE4B061125}"/>
            </c:ext>
          </c:extLst>
        </c:ser>
        <c:ser>
          <c:idx val="4"/>
          <c:order val="4"/>
          <c:tx>
            <c:strRef>
              <c:f>Sheet1!$F$1</c:f>
              <c:strCache>
                <c:ptCount val="1"/>
                <c:pt idx="0">
                  <c:v>Very satisfied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Rent represents good value for money</c:v>
                </c:pt>
                <c:pt idx="1">
                  <c:v>Condition of property</c:v>
                </c:pt>
              </c:strCache>
            </c:strRef>
          </c:cat>
          <c:val>
            <c:numRef>
              <c:f>Sheet1!$F$2:$F$3</c:f>
              <c:numCache>
                <c:formatCode>0%</c:formatCode>
                <c:ptCount val="2"/>
                <c:pt idx="0">
                  <c:v>0.26</c:v>
                </c:pt>
                <c:pt idx="1">
                  <c:v>0.27</c:v>
                </c:pt>
              </c:numCache>
            </c:numRef>
          </c:val>
          <c:extLst>
            <c:ext xmlns:c16="http://schemas.microsoft.com/office/drawing/2014/chart" uri="{C3380CC4-5D6E-409C-BE32-E72D297353CC}">
              <c16:uniqueId val="{00000004-87C3-49C5-B221-E3CE4B061125}"/>
            </c:ext>
          </c:extLst>
        </c:ser>
        <c:dLbls>
          <c:dLblPos val="ctr"/>
          <c:showLegendKey val="0"/>
          <c:showVal val="1"/>
          <c:showCatName val="0"/>
          <c:showSerName val="0"/>
          <c:showPercent val="0"/>
          <c:showBubbleSize val="0"/>
        </c:dLbls>
        <c:gapWidth val="201"/>
        <c:overlap val="100"/>
        <c:axId val="492184168"/>
        <c:axId val="492184528"/>
      </c:barChart>
      <c:catAx>
        <c:axId val="492184168"/>
        <c:scaling>
          <c:orientation val="minMax"/>
        </c:scaling>
        <c:delete val="1"/>
        <c:axPos val="l"/>
        <c:numFmt formatCode="General" sourceLinked="1"/>
        <c:majorTickMark val="none"/>
        <c:minorTickMark val="none"/>
        <c:tickLblPos val="nextTo"/>
        <c:crossAx val="492184528"/>
        <c:crosses val="autoZero"/>
        <c:auto val="1"/>
        <c:lblAlgn val="ctr"/>
        <c:lblOffset val="100"/>
        <c:noMultiLvlLbl val="0"/>
      </c:catAx>
      <c:valAx>
        <c:axId val="492184528"/>
        <c:scaling>
          <c:orientation val="minMax"/>
        </c:scaling>
        <c:delete val="1"/>
        <c:axPos val="b"/>
        <c:numFmt formatCode="0%" sourceLinked="1"/>
        <c:majorTickMark val="none"/>
        <c:minorTickMark val="none"/>
        <c:tickLblPos val="nextTo"/>
        <c:crossAx val="492184168"/>
        <c:crosses val="autoZero"/>
        <c:crossBetween val="between"/>
      </c:valAx>
      <c:spPr>
        <a:noFill/>
        <a:ln w="25400">
          <a:noFill/>
        </a:ln>
        <a:effectLst/>
      </c:spPr>
    </c:plotArea>
    <c:legend>
      <c:legendPos val="b"/>
      <c:layout>
        <c:manualLayout>
          <c:xMode val="edge"/>
          <c:yMode val="edge"/>
          <c:x val="1.1819526336138288E-2"/>
          <c:y val="0.6581664679975826"/>
          <c:w val="0.80401151267069182"/>
          <c:h val="0.17574729069905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94085552176965"/>
          <c:y val="3.0781541470900779E-2"/>
          <c:w val="0.36838886949129385"/>
          <c:h val="0.96445774015665886"/>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B51F-497E-A4FA-4C8A6F03C4B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None of these</c:v>
                </c:pt>
                <c:pt idx="1">
                  <c:v>Don’t know</c:v>
                </c:pt>
                <c:pt idx="2">
                  <c:v>Other</c:v>
                </c:pt>
                <c:pt idx="3">
                  <c:v>Pest infestation</c:v>
                </c:pt>
                <c:pt idx="4">
                  <c:v>Problems with the supply of broadband/WiFi/telephone services</c:v>
                </c:pt>
                <c:pt idx="5">
                  <c:v>Problems with the supply of gas, electricity or water to your property e.g. leaking pipes or power being cut off</c:v>
                </c:pt>
                <c:pt idx="6">
                  <c:v>Broken windows or doors</c:v>
                </c:pt>
                <c:pt idx="7">
                  <c:v>Leaking roof</c:v>
                </c:pt>
                <c:pt idx="8">
                  <c:v>Broken electrics (e.g. switches, wires)</c:v>
                </c:pt>
                <c:pt idx="9">
                  <c:v>Broken/damaged white goods (e.g. washing machine, fridge)</c:v>
                </c:pt>
                <c:pt idx="10">
                  <c:v>Need for redecoration</c:v>
                </c:pt>
                <c:pt idx="11">
                  <c:v>Broken boiler/heating/hot water</c:v>
                </c:pt>
                <c:pt idx="12">
                  <c:v>Damp/mould</c:v>
                </c:pt>
              </c:strCache>
            </c:strRef>
          </c:cat>
          <c:val>
            <c:numRef>
              <c:f>Sheet1!$B$2:$B$14</c:f>
              <c:numCache>
                <c:formatCode>0%</c:formatCode>
                <c:ptCount val="13"/>
                <c:pt idx="0">
                  <c:v>0.22</c:v>
                </c:pt>
                <c:pt idx="1">
                  <c:v>0.02</c:v>
                </c:pt>
                <c:pt idx="2">
                  <c:v>2.495000499981254E-2</c:v>
                </c:pt>
                <c:pt idx="3">
                  <c:v>0.11787590850470668</c:v>
                </c:pt>
                <c:pt idx="4">
                  <c:v>0.1346625746007532</c:v>
                </c:pt>
                <c:pt idx="5">
                  <c:v>0.15704340422040766</c:v>
                </c:pt>
                <c:pt idx="6">
                  <c:v>0.17857774104345681</c:v>
                </c:pt>
                <c:pt idx="7">
                  <c:v>0.19515395665687818</c:v>
                </c:pt>
                <c:pt idx="8">
                  <c:v>0.20387586596253823</c:v>
                </c:pt>
                <c:pt idx="9">
                  <c:v>0.22084746061434313</c:v>
                </c:pt>
                <c:pt idx="10">
                  <c:v>0.27899962717668297</c:v>
                </c:pt>
                <c:pt idx="11">
                  <c:v>0.3148283546170787</c:v>
                </c:pt>
                <c:pt idx="12">
                  <c:v>0.42808913679438937</c:v>
                </c:pt>
              </c:numCache>
            </c:numRef>
          </c:val>
          <c:extLst>
            <c:ext xmlns:c16="http://schemas.microsoft.com/office/drawing/2014/chart" uri="{C3380CC4-5D6E-409C-BE32-E72D297353CC}">
              <c16:uniqueId val="{00000002-B51F-497E-A4FA-4C8A6F03C4B5}"/>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2769681117387612E-2"/>
          <c:w val="1"/>
          <c:h val="0.91048336889400427"/>
        </c:manualLayout>
      </c:layout>
      <c:barChart>
        <c:barDir val="bar"/>
        <c:grouping val="percentStacked"/>
        <c:varyColors val="0"/>
        <c:ser>
          <c:idx val="0"/>
          <c:order val="0"/>
          <c:tx>
            <c:strRef>
              <c:f>Sheet1!$B$1</c:f>
              <c:strCache>
                <c:ptCount val="1"/>
                <c:pt idx="0">
                  <c:v>Very dissatisfied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c:v>
                </c:pt>
              </c:strCache>
            </c:strRef>
          </c:cat>
          <c:val>
            <c:numRef>
              <c:f>Sheet1!$B$2</c:f>
              <c:numCache>
                <c:formatCode>0%</c:formatCode>
                <c:ptCount val="1"/>
                <c:pt idx="0">
                  <c:v>0.19</c:v>
                </c:pt>
              </c:numCache>
            </c:numRef>
          </c:val>
          <c:extLst>
            <c:ext xmlns:c16="http://schemas.microsoft.com/office/drawing/2014/chart" uri="{C3380CC4-5D6E-409C-BE32-E72D297353CC}">
              <c16:uniqueId val="{00000000-AF0C-4343-8E8B-EF716BF0E8C9}"/>
            </c:ext>
          </c:extLst>
        </c:ser>
        <c:ser>
          <c:idx val="1"/>
          <c:order val="1"/>
          <c:tx>
            <c:strRef>
              <c:f>Sheet1!$C$1</c:f>
              <c:strCache>
                <c:ptCount val="1"/>
                <c:pt idx="0">
                  <c:v>Fairly dissatisfied</c:v>
                </c:pt>
              </c:strCache>
            </c:strRef>
          </c:tx>
          <c:spPr>
            <a:solidFill>
              <a:srgbClr val="E333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c:v>
                </c:pt>
              </c:strCache>
            </c:strRef>
          </c:cat>
          <c:val>
            <c:numRef>
              <c:f>Sheet1!$C$2</c:f>
              <c:numCache>
                <c:formatCode>0%</c:formatCode>
                <c:ptCount val="1"/>
                <c:pt idx="0">
                  <c:v>0.22</c:v>
                </c:pt>
              </c:numCache>
            </c:numRef>
          </c:val>
          <c:extLst>
            <c:ext xmlns:c16="http://schemas.microsoft.com/office/drawing/2014/chart" uri="{C3380CC4-5D6E-409C-BE32-E72D297353CC}">
              <c16:uniqueId val="{00000001-AF0C-4343-8E8B-EF716BF0E8C9}"/>
            </c:ext>
          </c:extLst>
        </c:ser>
        <c:ser>
          <c:idx val="2"/>
          <c:order val="2"/>
          <c:tx>
            <c:strRef>
              <c:f>Sheet1!$D$1</c:f>
              <c:strCache>
                <c:ptCount val="1"/>
                <c:pt idx="0">
                  <c:v>Fairly satisfied</c:v>
                </c:pt>
              </c:strCache>
            </c:strRef>
          </c:tx>
          <c:spPr>
            <a:solidFill>
              <a:srgbClr val="5C5B5A"/>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3-AF0C-4343-8E8B-EF716BF0E8C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c:v>
                </c:pt>
              </c:strCache>
            </c:strRef>
          </c:cat>
          <c:val>
            <c:numRef>
              <c:f>Sheet1!$D$2</c:f>
              <c:numCache>
                <c:formatCode>0%</c:formatCode>
                <c:ptCount val="1"/>
                <c:pt idx="0">
                  <c:v>0.36</c:v>
                </c:pt>
              </c:numCache>
            </c:numRef>
          </c:val>
          <c:extLst>
            <c:ext xmlns:c16="http://schemas.microsoft.com/office/drawing/2014/chart" uri="{C3380CC4-5D6E-409C-BE32-E72D297353CC}">
              <c16:uniqueId val="{00000004-AF0C-4343-8E8B-EF716BF0E8C9}"/>
            </c:ext>
          </c:extLst>
        </c:ser>
        <c:ser>
          <c:idx val="3"/>
          <c:order val="3"/>
          <c:tx>
            <c:strRef>
              <c:f>Sheet1!$E$1</c:f>
              <c:strCache>
                <c:ptCount val="1"/>
                <c:pt idx="0">
                  <c:v>Very satisfied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c:v>
                </c:pt>
              </c:strCache>
            </c:strRef>
          </c:cat>
          <c:val>
            <c:numRef>
              <c:f>Sheet1!$E$2</c:f>
              <c:numCache>
                <c:formatCode>0%</c:formatCode>
                <c:ptCount val="1"/>
                <c:pt idx="0">
                  <c:v>0.23</c:v>
                </c:pt>
              </c:numCache>
            </c:numRef>
          </c:val>
          <c:extLst>
            <c:ext xmlns:c16="http://schemas.microsoft.com/office/drawing/2014/chart" uri="{C3380CC4-5D6E-409C-BE32-E72D297353CC}">
              <c16:uniqueId val="{00000005-AF0C-4343-8E8B-EF716BF0E8C9}"/>
            </c:ext>
          </c:extLst>
        </c:ser>
        <c:dLbls>
          <c:dLblPos val="ctr"/>
          <c:showLegendKey val="0"/>
          <c:showVal val="1"/>
          <c:showCatName val="0"/>
          <c:showSerName val="0"/>
          <c:showPercent val="0"/>
          <c:showBubbleSize val="0"/>
        </c:dLbls>
        <c:gapWidth val="150"/>
        <c:overlap val="100"/>
        <c:axId val="492184168"/>
        <c:axId val="492184528"/>
      </c:barChart>
      <c:catAx>
        <c:axId val="492184168"/>
        <c:scaling>
          <c:orientation val="minMax"/>
        </c:scaling>
        <c:delete val="1"/>
        <c:axPos val="l"/>
        <c:numFmt formatCode="General" sourceLinked="1"/>
        <c:majorTickMark val="none"/>
        <c:minorTickMark val="none"/>
        <c:tickLblPos val="nextTo"/>
        <c:crossAx val="492184528"/>
        <c:crosses val="autoZero"/>
        <c:auto val="1"/>
        <c:lblAlgn val="ctr"/>
        <c:lblOffset val="100"/>
        <c:noMultiLvlLbl val="0"/>
      </c:catAx>
      <c:valAx>
        <c:axId val="492184528"/>
        <c:scaling>
          <c:orientation val="minMax"/>
        </c:scaling>
        <c:delete val="1"/>
        <c:axPos val="b"/>
        <c:numFmt formatCode="0%" sourceLinked="1"/>
        <c:majorTickMark val="none"/>
        <c:minorTickMark val="none"/>
        <c:tickLblPos val="nextTo"/>
        <c:crossAx val="492184168"/>
        <c:crosses val="autoZero"/>
        <c:crossBetween val="between"/>
      </c:valAx>
      <c:spPr>
        <a:noFill/>
        <a:ln w="25400">
          <a:noFill/>
        </a:ln>
        <a:effectLst/>
      </c:spPr>
    </c:plotArea>
    <c:legend>
      <c:legendPos val="b"/>
      <c:layout>
        <c:manualLayout>
          <c:xMode val="edge"/>
          <c:yMode val="edge"/>
          <c:x val="1.0542028023761418E-3"/>
          <c:y val="0.78608611707251541"/>
          <c:w val="0.99894579719762389"/>
          <c:h val="0.153322931750519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94081806861752"/>
          <c:y val="0"/>
          <c:w val="0.48382051108140461"/>
          <c:h val="1"/>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1604-4D3F-947B-F2FBD6D4EA5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None of these</c:v>
                </c:pt>
                <c:pt idx="1">
                  <c:v>Other</c:v>
                </c:pt>
                <c:pt idx="2">
                  <c:v>Applied to court for compensation</c:v>
                </c:pt>
                <c:pt idx="3">
                  <c:v>Contacted Environmental Health</c:v>
                </c:pt>
                <c:pt idx="4">
                  <c:v>Withheld rent</c:v>
                </c:pt>
                <c:pt idx="5">
                  <c:v>Contacted your Local Authority</c:v>
                </c:pt>
                <c:pt idx="6">
                  <c:v>Negotiated a rent deduction</c:v>
                </c:pt>
                <c:pt idx="7">
                  <c:v>Contacted Citizen Advice or the voluntary sector (e.g. Shelter)</c:v>
                </c:pt>
                <c:pt idx="8">
                  <c:v>Arranged repairs myself and deducted the costs from rent</c:v>
                </c:pt>
                <c:pt idx="9">
                  <c:v>Arranged and paid for repairs myself</c:v>
                </c:pt>
                <c:pt idx="10">
                  <c:v>Fixed repairs myself</c:v>
                </c:pt>
              </c:strCache>
            </c:strRef>
          </c:cat>
          <c:val>
            <c:numRef>
              <c:f>Sheet1!$B$2:$B$12</c:f>
              <c:numCache>
                <c:formatCode>0%</c:formatCode>
                <c:ptCount val="11"/>
                <c:pt idx="0">
                  <c:v>0.45</c:v>
                </c:pt>
                <c:pt idx="1">
                  <c:v>0.03</c:v>
                </c:pt>
                <c:pt idx="2">
                  <c:v>9.2269429232364648E-3</c:v>
                </c:pt>
                <c:pt idx="3">
                  <c:v>3.6818529002201283E-2</c:v>
                </c:pt>
                <c:pt idx="4">
                  <c:v>3.7216684767883049E-2</c:v>
                </c:pt>
                <c:pt idx="5">
                  <c:v>5.125409338357808E-2</c:v>
                </c:pt>
                <c:pt idx="6">
                  <c:v>6.8378812457429106E-2</c:v>
                </c:pt>
                <c:pt idx="7">
                  <c:v>7.3618880812236123E-2</c:v>
                </c:pt>
                <c:pt idx="8">
                  <c:v>8.7634766896690891E-2</c:v>
                </c:pt>
                <c:pt idx="9">
                  <c:v>0.17573497070449418</c:v>
                </c:pt>
                <c:pt idx="10">
                  <c:v>0.39973982664328117</c:v>
                </c:pt>
              </c:numCache>
            </c:numRef>
          </c:val>
          <c:extLst>
            <c:ext xmlns:c16="http://schemas.microsoft.com/office/drawing/2014/chart" uri="{C3380CC4-5D6E-409C-BE32-E72D297353CC}">
              <c16:uniqueId val="{00000002-1604-4D3F-947B-F2FBD6D4EA52}"/>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b="1">
                <a:solidFill>
                  <a:srgbClr val="5C5B5A"/>
                </a:solidFill>
              </a:rPr>
              <a:t>Household composition</a:t>
            </a:r>
          </a:p>
        </c:rich>
      </c:tx>
      <c:layout>
        <c:manualLayout>
          <c:xMode val="edge"/>
          <c:yMode val="edge"/>
          <c:x val="2.1846386991295872E-3"/>
          <c:y val="1.877525597400309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817217934325762"/>
          <c:y val="0.15576981385849026"/>
          <c:w val="0.43120676905371635"/>
          <c:h val="0.83093127799303468"/>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Single adult, no children</c:v>
                </c:pt>
                <c:pt idx="1">
                  <c:v>2 adults, no children</c:v>
                </c:pt>
                <c:pt idx="2">
                  <c:v>3+ adults, no children</c:v>
                </c:pt>
                <c:pt idx="3">
                  <c:v>Single adult + children</c:v>
                </c:pt>
                <c:pt idx="4">
                  <c:v>2 adults + children</c:v>
                </c:pt>
                <c:pt idx="5">
                  <c:v>3+ adults + children</c:v>
                </c:pt>
                <c:pt idx="6">
                  <c:v>Prefer not to say</c:v>
                </c:pt>
              </c:strCache>
            </c:strRef>
          </c:cat>
          <c:val>
            <c:numRef>
              <c:f>Sheet1!$B$2:$B$8</c:f>
              <c:numCache>
                <c:formatCode>0%</c:formatCode>
                <c:ptCount val="7"/>
                <c:pt idx="0">
                  <c:v>0.28000000000000003</c:v>
                </c:pt>
                <c:pt idx="1">
                  <c:v>0.28999999999999998</c:v>
                </c:pt>
                <c:pt idx="2">
                  <c:v>0.09</c:v>
                </c:pt>
                <c:pt idx="3">
                  <c:v>0.09</c:v>
                </c:pt>
                <c:pt idx="4">
                  <c:v>0.22</c:v>
                </c:pt>
                <c:pt idx="5">
                  <c:v>0.03</c:v>
                </c:pt>
                <c:pt idx="6">
                  <c:v>0.01</c:v>
                </c:pt>
              </c:numCache>
            </c:numRef>
          </c:val>
          <c:extLst>
            <c:ext xmlns:c16="http://schemas.microsoft.com/office/drawing/2014/chart" uri="{C3380CC4-5D6E-409C-BE32-E72D297353CC}">
              <c16:uniqueId val="{00000000-78B1-4CB0-AA19-9FCBF29E6FA5}"/>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94081806861752"/>
          <c:y val="3.0781584147993122E-2"/>
          <c:w val="0.55205916304562053"/>
          <c:h val="0.96445774015665886"/>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2EC1-4129-B126-62386E4C175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None of these</c:v>
                </c:pt>
                <c:pt idx="1">
                  <c:v>Any other concerns about the landlord or agent’s behaviour (please specify)</c:v>
                </c:pt>
                <c:pt idx="2">
                  <c:v>Harassment</c:v>
                </c:pt>
                <c:pt idx="3">
                  <c:v>Unfair deposit deductions</c:v>
                </c:pt>
                <c:pt idx="4">
                  <c:v>Entering your property without proper notice</c:v>
                </c:pt>
                <c:pt idx="5">
                  <c:v>Rudeness/aggression</c:v>
                </c:pt>
                <c:pt idx="6">
                  <c:v>Unexpectedly high rent increases</c:v>
                </c:pt>
                <c:pt idx="7">
                  <c:v>Poor/slow communication</c:v>
                </c:pt>
              </c:strCache>
            </c:strRef>
          </c:cat>
          <c:val>
            <c:numRef>
              <c:f>Sheet1!$B$2:$B$9</c:f>
              <c:numCache>
                <c:formatCode>0%</c:formatCode>
                <c:ptCount val="8"/>
                <c:pt idx="0">
                  <c:v>0.48</c:v>
                </c:pt>
                <c:pt idx="1">
                  <c:v>5.6436056083245908E-2</c:v>
                </c:pt>
                <c:pt idx="2">
                  <c:v>6.5852788696818945E-2</c:v>
                </c:pt>
                <c:pt idx="3">
                  <c:v>0.13479992559457446</c:v>
                </c:pt>
                <c:pt idx="4">
                  <c:v>0.13879642083787666</c:v>
                </c:pt>
                <c:pt idx="5">
                  <c:v>0.18172220531897312</c:v>
                </c:pt>
                <c:pt idx="6">
                  <c:v>0.20201125408001755</c:v>
                </c:pt>
                <c:pt idx="7">
                  <c:v>0.37415430200506711</c:v>
                </c:pt>
              </c:numCache>
            </c:numRef>
          </c:val>
          <c:extLst>
            <c:ext xmlns:c16="http://schemas.microsoft.com/office/drawing/2014/chart" uri="{C3380CC4-5D6E-409C-BE32-E72D297353CC}">
              <c16:uniqueId val="{00000002-2EC1-4129-B126-62386E4C175B}"/>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92D050"/>
            </a:solidFill>
          </c:spPr>
          <c:dPt>
            <c:idx val="0"/>
            <c:bubble3D val="0"/>
            <c:spPr>
              <a:solidFill>
                <a:srgbClr val="00B050"/>
              </a:solidFill>
              <a:ln w="19050">
                <a:solidFill>
                  <a:schemeClr val="lt1"/>
                </a:solidFill>
              </a:ln>
              <a:effectLst/>
            </c:spPr>
            <c:extLst>
              <c:ext xmlns:c16="http://schemas.microsoft.com/office/drawing/2014/chart" uri="{C3380CC4-5D6E-409C-BE32-E72D297353CC}">
                <c16:uniqueId val="{00000001-34A9-4707-9229-0FC9E9560065}"/>
              </c:ext>
            </c:extLst>
          </c:dPt>
          <c:dPt>
            <c:idx val="1"/>
            <c:bubble3D val="0"/>
            <c:spPr>
              <a:solidFill>
                <a:srgbClr val="E33317"/>
              </a:solidFill>
              <a:ln w="19050">
                <a:solidFill>
                  <a:schemeClr val="lt1"/>
                </a:solidFill>
              </a:ln>
              <a:effectLst/>
            </c:spPr>
            <c:extLst>
              <c:ext xmlns:c16="http://schemas.microsoft.com/office/drawing/2014/chart" uri="{C3380CC4-5D6E-409C-BE32-E72D297353CC}">
                <c16:uniqueId val="{00000003-34A9-4707-9229-0FC9E9560065}"/>
              </c:ext>
            </c:extLst>
          </c:dPt>
          <c:dPt>
            <c:idx val="2"/>
            <c:bubble3D val="0"/>
            <c:spPr>
              <a:solidFill>
                <a:srgbClr val="5C5B5A"/>
              </a:solidFill>
              <a:ln w="19050">
                <a:solidFill>
                  <a:schemeClr val="lt1"/>
                </a:solidFill>
              </a:ln>
              <a:effectLst/>
            </c:spPr>
            <c:extLst>
              <c:ext xmlns:c16="http://schemas.microsoft.com/office/drawing/2014/chart" uri="{C3380CC4-5D6E-409C-BE32-E72D297353CC}">
                <c16:uniqueId val="{00000004-DCDA-4671-B168-3C9989326105}"/>
              </c:ext>
            </c:extLst>
          </c:dPt>
          <c:dLbls>
            <c:dLbl>
              <c:idx val="2"/>
              <c:delete val="1"/>
              <c:extLst>
                <c:ext xmlns:c15="http://schemas.microsoft.com/office/drawing/2012/chart" uri="{CE6537A1-D6FC-4f65-9D91-7224C49458BB}"/>
                <c:ext xmlns:c16="http://schemas.microsoft.com/office/drawing/2014/chart" uri="{C3380CC4-5D6E-409C-BE32-E72D297353CC}">
                  <c16:uniqueId val="{00000004-DCDA-4671-B168-3C998932610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Prefer not to say</c:v>
                </c:pt>
              </c:strCache>
            </c:strRef>
          </c:cat>
          <c:val>
            <c:numRef>
              <c:f>Sheet1!$B$2:$B$4</c:f>
              <c:numCache>
                <c:formatCode>0%</c:formatCode>
                <c:ptCount val="3"/>
                <c:pt idx="0">
                  <c:v>0.61</c:v>
                </c:pt>
                <c:pt idx="1">
                  <c:v>0.38</c:v>
                </c:pt>
                <c:pt idx="2">
                  <c:v>0.01</c:v>
                </c:pt>
              </c:numCache>
            </c:numRef>
          </c:val>
          <c:extLst>
            <c:ext xmlns:c16="http://schemas.microsoft.com/office/drawing/2014/chart" uri="{C3380CC4-5D6E-409C-BE32-E72D297353CC}">
              <c16:uniqueId val="{00000004-34A9-4707-9229-0FC9E9560065}"/>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2132919158925598"/>
          <c:y val="0.89105838570111606"/>
          <c:w val="0.74235219842431921"/>
          <c:h val="7.167926447055482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250005296508642"/>
          <c:w val="1"/>
          <c:h val="0.60938954963534786"/>
        </c:manualLayout>
      </c:layout>
      <c:barChart>
        <c:barDir val="bar"/>
        <c:grouping val="percentStacked"/>
        <c:varyColors val="0"/>
        <c:ser>
          <c:idx val="0"/>
          <c:order val="0"/>
          <c:tx>
            <c:strRef>
              <c:f>Sheet1!$B$1</c:f>
              <c:strCache>
                <c:ptCount val="1"/>
                <c:pt idx="0">
                  <c:v>Very dissatisfied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satisfaction</c:v>
                </c:pt>
              </c:strCache>
            </c:strRef>
          </c:cat>
          <c:val>
            <c:numRef>
              <c:f>Sheet1!$B$2</c:f>
              <c:numCache>
                <c:formatCode>0%</c:formatCode>
                <c:ptCount val="1"/>
                <c:pt idx="0">
                  <c:v>0.09</c:v>
                </c:pt>
              </c:numCache>
            </c:numRef>
          </c:val>
          <c:extLst>
            <c:ext xmlns:c16="http://schemas.microsoft.com/office/drawing/2014/chart" uri="{C3380CC4-5D6E-409C-BE32-E72D297353CC}">
              <c16:uniqueId val="{00000000-7C35-4BDE-9EB4-86332CD814D1}"/>
            </c:ext>
          </c:extLst>
        </c:ser>
        <c:ser>
          <c:idx val="1"/>
          <c:order val="1"/>
          <c:tx>
            <c:strRef>
              <c:f>Sheet1!$C$1</c:f>
              <c:strCache>
                <c:ptCount val="1"/>
                <c:pt idx="0">
                  <c:v>Fairly dissatisfied</c:v>
                </c:pt>
              </c:strCache>
            </c:strRef>
          </c:tx>
          <c:spPr>
            <a:solidFill>
              <a:srgbClr val="E333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satisfaction</c:v>
                </c:pt>
              </c:strCache>
            </c:strRef>
          </c:cat>
          <c:val>
            <c:numRef>
              <c:f>Sheet1!$C$2</c:f>
              <c:numCache>
                <c:formatCode>0%</c:formatCode>
                <c:ptCount val="1"/>
                <c:pt idx="0">
                  <c:v>0.15</c:v>
                </c:pt>
              </c:numCache>
            </c:numRef>
          </c:val>
          <c:extLst>
            <c:ext xmlns:c16="http://schemas.microsoft.com/office/drawing/2014/chart" uri="{C3380CC4-5D6E-409C-BE32-E72D297353CC}">
              <c16:uniqueId val="{00000001-7C35-4BDE-9EB4-86332CD814D1}"/>
            </c:ext>
          </c:extLst>
        </c:ser>
        <c:ser>
          <c:idx val="2"/>
          <c:order val="2"/>
          <c:tx>
            <c:strRef>
              <c:f>Sheet1!$D$1</c:f>
              <c:strCache>
                <c:ptCount val="1"/>
                <c:pt idx="0">
                  <c:v>Neither satisfied not dissatisfied</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satisfaction</c:v>
                </c:pt>
              </c:strCache>
            </c:strRef>
          </c:cat>
          <c:val>
            <c:numRef>
              <c:f>Sheet1!$D$2</c:f>
              <c:numCache>
                <c:formatCode>0%</c:formatCode>
                <c:ptCount val="1"/>
                <c:pt idx="0">
                  <c:v>0.16</c:v>
                </c:pt>
              </c:numCache>
            </c:numRef>
          </c:val>
          <c:extLst>
            <c:ext xmlns:c16="http://schemas.microsoft.com/office/drawing/2014/chart" uri="{C3380CC4-5D6E-409C-BE32-E72D297353CC}">
              <c16:uniqueId val="{00000002-7C35-4BDE-9EB4-86332CD814D1}"/>
            </c:ext>
          </c:extLst>
        </c:ser>
        <c:ser>
          <c:idx val="3"/>
          <c:order val="3"/>
          <c:tx>
            <c:strRef>
              <c:f>Sheet1!$E$1</c:f>
              <c:strCache>
                <c:ptCount val="1"/>
                <c:pt idx="0">
                  <c:v>Fairly satisfied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satisfaction</c:v>
                </c:pt>
              </c:strCache>
            </c:strRef>
          </c:cat>
          <c:val>
            <c:numRef>
              <c:f>Sheet1!$E$2</c:f>
              <c:numCache>
                <c:formatCode>0%</c:formatCode>
                <c:ptCount val="1"/>
                <c:pt idx="0">
                  <c:v>0.37</c:v>
                </c:pt>
              </c:numCache>
            </c:numRef>
          </c:val>
          <c:extLst>
            <c:ext xmlns:c16="http://schemas.microsoft.com/office/drawing/2014/chart" uri="{C3380CC4-5D6E-409C-BE32-E72D297353CC}">
              <c16:uniqueId val="{00000003-7C35-4BDE-9EB4-86332CD814D1}"/>
            </c:ext>
          </c:extLst>
        </c:ser>
        <c:ser>
          <c:idx val="4"/>
          <c:order val="4"/>
          <c:tx>
            <c:strRef>
              <c:f>Sheet1!$F$1</c:f>
              <c:strCache>
                <c:ptCount val="1"/>
                <c:pt idx="0">
                  <c:v>Very satisfied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satisfaction</c:v>
                </c:pt>
              </c:strCache>
            </c:strRef>
          </c:cat>
          <c:val>
            <c:numRef>
              <c:f>Sheet1!$F$2</c:f>
              <c:numCache>
                <c:formatCode>0%</c:formatCode>
                <c:ptCount val="1"/>
                <c:pt idx="0">
                  <c:v>0.22</c:v>
                </c:pt>
              </c:numCache>
            </c:numRef>
          </c:val>
          <c:extLst>
            <c:ext xmlns:c16="http://schemas.microsoft.com/office/drawing/2014/chart" uri="{C3380CC4-5D6E-409C-BE32-E72D297353CC}">
              <c16:uniqueId val="{00000004-7C35-4BDE-9EB4-86332CD814D1}"/>
            </c:ext>
          </c:extLst>
        </c:ser>
        <c:dLbls>
          <c:dLblPos val="ctr"/>
          <c:showLegendKey val="0"/>
          <c:showVal val="1"/>
          <c:showCatName val="0"/>
          <c:showSerName val="0"/>
          <c:showPercent val="0"/>
          <c:showBubbleSize val="0"/>
        </c:dLbls>
        <c:gapWidth val="174"/>
        <c:overlap val="100"/>
        <c:axId val="492184168"/>
        <c:axId val="492184528"/>
      </c:barChart>
      <c:catAx>
        <c:axId val="492184168"/>
        <c:scaling>
          <c:orientation val="minMax"/>
        </c:scaling>
        <c:delete val="1"/>
        <c:axPos val="l"/>
        <c:numFmt formatCode="General" sourceLinked="1"/>
        <c:majorTickMark val="none"/>
        <c:minorTickMark val="none"/>
        <c:tickLblPos val="nextTo"/>
        <c:crossAx val="492184528"/>
        <c:crosses val="autoZero"/>
        <c:auto val="1"/>
        <c:lblAlgn val="ctr"/>
        <c:lblOffset val="100"/>
        <c:noMultiLvlLbl val="0"/>
      </c:catAx>
      <c:valAx>
        <c:axId val="492184528"/>
        <c:scaling>
          <c:orientation val="minMax"/>
        </c:scaling>
        <c:delete val="1"/>
        <c:axPos val="b"/>
        <c:numFmt formatCode="0%" sourceLinked="1"/>
        <c:majorTickMark val="none"/>
        <c:minorTickMark val="none"/>
        <c:tickLblPos val="nextTo"/>
        <c:crossAx val="492184168"/>
        <c:crosses val="autoZero"/>
        <c:crossBetween val="between"/>
      </c:valAx>
      <c:spPr>
        <a:noFill/>
        <a:ln w="25400">
          <a:noFill/>
        </a:ln>
        <a:effectLst/>
      </c:spPr>
    </c:plotArea>
    <c:legend>
      <c:legendPos val="b"/>
      <c:layout>
        <c:manualLayout>
          <c:xMode val="edge"/>
          <c:yMode val="edge"/>
          <c:x val="1.0542028023761418E-3"/>
          <c:y val="0.60795898787250846"/>
          <c:w val="0.95434466996269673"/>
          <c:h val="0.331450466546746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13540728381222"/>
          <c:y val="1.377928111115892E-2"/>
          <c:w val="0.53505586223290458"/>
          <c:h val="0.97244143777768222"/>
        </c:manualLayout>
      </c:layout>
      <c:barChart>
        <c:barDir val="bar"/>
        <c:grouping val="clustered"/>
        <c:varyColors val="0"/>
        <c:ser>
          <c:idx val="0"/>
          <c:order val="0"/>
          <c:tx>
            <c:strRef>
              <c:f>Sheet1!$B$1</c:f>
              <c:strCache>
                <c:ptCount val="1"/>
                <c:pt idx="0">
                  <c:v>Relative Importance</c:v>
                </c:pt>
              </c:strCache>
            </c:strRef>
          </c:tx>
          <c:spPr>
            <a:solidFill>
              <a:srgbClr val="5C5B5A"/>
            </a:solidFill>
            <a:ln>
              <a:solidFill>
                <a:srgbClr val="5C5B5A"/>
              </a:solidFill>
            </a:ln>
            <a:effectLst/>
          </c:spPr>
          <c:invertIfNegative val="0"/>
          <c:dPt>
            <c:idx val="1"/>
            <c:invertIfNegative val="0"/>
            <c:bubble3D val="0"/>
            <c:spPr>
              <a:solidFill>
                <a:srgbClr val="5C5B5A"/>
              </a:solidFill>
              <a:ln>
                <a:solidFill>
                  <a:srgbClr val="5C5B5A"/>
                </a:solidFill>
              </a:ln>
              <a:effectLst/>
            </c:spPr>
            <c:extLst>
              <c:ext xmlns:c16="http://schemas.microsoft.com/office/drawing/2014/chart" uri="{C3380CC4-5D6E-409C-BE32-E72D297353CC}">
                <c16:uniqueId val="{00000001-A076-4C76-B5AD-ADFF9E462CD9}"/>
              </c:ext>
            </c:extLst>
          </c:dPt>
          <c:dPt>
            <c:idx val="2"/>
            <c:invertIfNegative val="0"/>
            <c:bubble3D val="0"/>
            <c:spPr>
              <a:solidFill>
                <a:srgbClr val="5C5B5A"/>
              </a:solidFill>
              <a:ln>
                <a:solidFill>
                  <a:srgbClr val="5C5B5A"/>
                </a:solidFill>
              </a:ln>
              <a:effectLst/>
            </c:spPr>
            <c:extLst>
              <c:ext xmlns:c16="http://schemas.microsoft.com/office/drawing/2014/chart" uri="{C3380CC4-5D6E-409C-BE32-E72D297353CC}">
                <c16:uniqueId val="{00000003-A076-4C76-B5AD-ADFF9E462CD9}"/>
              </c:ext>
            </c:extLst>
          </c:dPt>
          <c:dPt>
            <c:idx val="3"/>
            <c:invertIfNegative val="0"/>
            <c:bubble3D val="0"/>
            <c:spPr>
              <a:solidFill>
                <a:srgbClr val="5C5B5A"/>
              </a:solidFill>
              <a:ln>
                <a:solidFill>
                  <a:srgbClr val="5C5B5A"/>
                </a:solidFill>
              </a:ln>
              <a:effectLst/>
            </c:spPr>
            <c:extLst>
              <c:ext xmlns:c16="http://schemas.microsoft.com/office/drawing/2014/chart" uri="{C3380CC4-5D6E-409C-BE32-E72D297353CC}">
                <c16:uniqueId val="{00000005-A076-4C76-B5AD-ADFF9E462CD9}"/>
              </c:ext>
            </c:extLst>
          </c:dPt>
          <c:dPt>
            <c:idx val="4"/>
            <c:invertIfNegative val="0"/>
            <c:bubble3D val="0"/>
            <c:spPr>
              <a:solidFill>
                <a:srgbClr val="5C5B5A"/>
              </a:solidFill>
              <a:ln>
                <a:solidFill>
                  <a:srgbClr val="5C5B5A"/>
                </a:solidFill>
              </a:ln>
              <a:effectLst/>
            </c:spPr>
            <c:extLst>
              <c:ext xmlns:c16="http://schemas.microsoft.com/office/drawing/2014/chart" uri="{C3380CC4-5D6E-409C-BE32-E72D297353CC}">
                <c16:uniqueId val="{00000007-A076-4C76-B5AD-ADFF9E462CD9}"/>
              </c:ext>
            </c:extLst>
          </c:dPt>
          <c:dPt>
            <c:idx val="7"/>
            <c:invertIfNegative val="0"/>
            <c:bubble3D val="0"/>
            <c:spPr>
              <a:solidFill>
                <a:srgbClr val="5C5B5A"/>
              </a:solidFill>
              <a:ln>
                <a:solidFill>
                  <a:srgbClr val="5C5B5A"/>
                </a:solidFill>
              </a:ln>
              <a:effectLst/>
            </c:spPr>
            <c:extLst>
              <c:ext xmlns:c16="http://schemas.microsoft.com/office/drawing/2014/chart" uri="{C3380CC4-5D6E-409C-BE32-E72D297353CC}">
                <c16:uniqueId val="{00000009-A076-4C76-B5AD-ADFF9E462CD9}"/>
              </c:ext>
            </c:extLst>
          </c:dPt>
          <c:dPt>
            <c:idx val="11"/>
            <c:invertIfNegative val="0"/>
            <c:bubble3D val="0"/>
            <c:spPr>
              <a:solidFill>
                <a:srgbClr val="5C5B5A"/>
              </a:solidFill>
              <a:ln>
                <a:solidFill>
                  <a:srgbClr val="5C5B5A"/>
                </a:solidFill>
              </a:ln>
              <a:effectLst/>
            </c:spPr>
            <c:extLst>
              <c:ext xmlns:c16="http://schemas.microsoft.com/office/drawing/2014/chart" uri="{C3380CC4-5D6E-409C-BE32-E72D297353CC}">
                <c16:uniqueId val="{0000000B-A076-4C76-B5AD-ADFF9E462CD9}"/>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VFM</c:v>
                </c:pt>
                <c:pt idx="1">
                  <c:v>Relationship with Landlord</c:v>
                </c:pt>
                <c:pt idx="2">
                  <c:v>Problems dealt with satisfactorally</c:v>
                </c:pt>
                <c:pt idx="3">
                  <c:v>Easy to find</c:v>
                </c:pt>
                <c:pt idx="4">
                  <c:v>Problem with Landlord</c:v>
                </c:pt>
                <c:pt idx="5">
                  <c:v>Condition</c:v>
                </c:pt>
                <c:pt idx="6">
                  <c:v>Prefer to rent</c:v>
                </c:pt>
                <c:pt idx="7">
                  <c:v>Know where to complain</c:v>
                </c:pt>
                <c:pt idx="8">
                  <c:v>Time to pay</c:v>
                </c:pt>
                <c:pt idx="9">
                  <c:v>Property size</c:v>
                </c:pt>
                <c:pt idx="10">
                  <c:v>Can't afford to buy</c:v>
                </c:pt>
                <c:pt idx="11">
                  <c:v>Accreditation</c:v>
                </c:pt>
                <c:pt idx="12">
                  <c:v>Furnished/unfurnished</c:v>
                </c:pt>
              </c:strCache>
            </c:strRef>
          </c:cat>
          <c:val>
            <c:numRef>
              <c:f>Sheet1!$B$2:$B$14</c:f>
              <c:numCache>
                <c:formatCode>###0.000</c:formatCode>
                <c:ptCount val="13"/>
                <c:pt idx="0">
                  <c:v>0.24055174570310239</c:v>
                </c:pt>
                <c:pt idx="1">
                  <c:v>0.19924451886140937</c:v>
                </c:pt>
                <c:pt idx="2">
                  <c:v>0.13925776510046234</c:v>
                </c:pt>
                <c:pt idx="3">
                  <c:v>0.13577342264534284</c:v>
                </c:pt>
                <c:pt idx="4">
                  <c:v>0.11513175074131374</c:v>
                </c:pt>
                <c:pt idx="5">
                  <c:v>0.10446292040742242</c:v>
                </c:pt>
                <c:pt idx="6">
                  <c:v>7.8423695735459306E-2</c:v>
                </c:pt>
                <c:pt idx="7">
                  <c:v>6.2462429296761851E-2</c:v>
                </c:pt>
                <c:pt idx="8">
                  <c:v>4.9204857080324203E-2</c:v>
                </c:pt>
                <c:pt idx="9">
                  <c:v>4.7715743514593588E-2</c:v>
                </c:pt>
                <c:pt idx="10">
                  <c:v>4.5139480533947098E-2</c:v>
                </c:pt>
                <c:pt idx="11">
                  <c:v>4.1905582668031661E-2</c:v>
                </c:pt>
                <c:pt idx="12">
                  <c:v>3.9348637061027002E-2</c:v>
                </c:pt>
              </c:numCache>
            </c:numRef>
          </c:val>
          <c:extLst>
            <c:ext xmlns:c16="http://schemas.microsoft.com/office/drawing/2014/chart" uri="{C3380CC4-5D6E-409C-BE32-E72D297353CC}">
              <c16:uniqueId val="{0000000C-A076-4C76-B5AD-ADFF9E462CD9}"/>
            </c:ext>
          </c:extLst>
        </c:ser>
        <c:dLbls>
          <c:showLegendKey val="0"/>
          <c:showVal val="0"/>
          <c:showCatName val="0"/>
          <c:showSerName val="0"/>
          <c:showPercent val="0"/>
          <c:showBubbleSize val="0"/>
        </c:dLbls>
        <c:gapWidth val="57"/>
        <c:axId val="541624984"/>
        <c:axId val="541632200"/>
      </c:barChart>
      <c:catAx>
        <c:axId val="541624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632200"/>
        <c:crosses val="autoZero"/>
        <c:auto val="1"/>
        <c:lblAlgn val="ctr"/>
        <c:lblOffset val="100"/>
        <c:noMultiLvlLbl val="0"/>
      </c:catAx>
      <c:valAx>
        <c:axId val="541632200"/>
        <c:scaling>
          <c:orientation val="minMax"/>
        </c:scaling>
        <c:delete val="1"/>
        <c:axPos val="t"/>
        <c:numFmt formatCode="###0.000" sourceLinked="1"/>
        <c:majorTickMark val="none"/>
        <c:minorTickMark val="none"/>
        <c:tickLblPos val="nextTo"/>
        <c:crossAx val="541624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79919375969819"/>
          <c:y val="0"/>
          <c:w val="0.44074627000672817"/>
          <c:h val="0.98113211018175595"/>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72E8-4371-8940-219977EB0E52}"/>
              </c:ext>
            </c:extLst>
          </c:dPt>
          <c:dPt>
            <c:idx val="1"/>
            <c:invertIfNegative val="0"/>
            <c:bubble3D val="0"/>
            <c:spPr>
              <a:solidFill>
                <a:schemeClr val="bg2">
                  <a:lumMod val="90000"/>
                </a:schemeClr>
              </a:solidFill>
              <a:ln>
                <a:noFill/>
              </a:ln>
              <a:effectLst/>
            </c:spPr>
            <c:extLst>
              <c:ext xmlns:c16="http://schemas.microsoft.com/office/drawing/2014/chart" uri="{C3380CC4-5D6E-409C-BE32-E72D297353CC}">
                <c16:uniqueId val="{00000003-72E8-4371-8940-219977EB0E5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No comment</c:v>
                </c:pt>
                <c:pt idx="1">
                  <c:v>Other</c:v>
                </c:pt>
                <c:pt idx="2">
                  <c:v>Provides a good overall service</c:v>
                </c:pt>
                <c:pt idx="3">
                  <c:v>Will fix anything</c:v>
                </c:pt>
                <c:pt idx="4">
                  <c:v>Appreciates good tenants </c:v>
                </c:pt>
                <c:pt idx="5">
                  <c:v>Trusts tenant</c:v>
                </c:pt>
                <c:pt idx="6">
                  <c:v>Considerate</c:v>
                </c:pt>
                <c:pt idx="7">
                  <c:v>Allowing tenants to decorate the home</c:v>
                </c:pt>
                <c:pt idx="8">
                  <c:v>Helpful</c:v>
                </c:pt>
                <c:pt idx="9">
                  <c:v>Trustworthy</c:v>
                </c:pt>
                <c:pt idx="10">
                  <c:v>Reliable</c:v>
                </c:pt>
                <c:pt idx="11">
                  <c:v>Repairs and fixes to be done properly/ No 'quick fixes'</c:v>
                </c:pt>
                <c:pt idx="12">
                  <c:v>Listens to tenants</c:v>
                </c:pt>
                <c:pt idx="13">
                  <c:v>Treats tenants like human beings rather than a source of money</c:v>
                </c:pt>
                <c:pt idx="14">
                  <c:v>Honest</c:v>
                </c:pt>
                <c:pt idx="15">
                  <c:v>Professional</c:v>
                </c:pt>
                <c:pt idx="16">
                  <c:v>Fair/ Reasonable/ Willing to compromise</c:v>
                </c:pt>
                <c:pt idx="17">
                  <c:v>Caring/ Supportive</c:v>
                </c:pt>
                <c:pt idx="18">
                  <c:v>Approachable/ Friendly</c:v>
                </c:pt>
                <c:pt idx="19">
                  <c:v>Easy to contact/ Available</c:v>
                </c:pt>
                <c:pt idx="20">
                  <c:v>Respects privacy</c:v>
                </c:pt>
                <c:pt idx="21">
                  <c:v>Charges fair rent</c:v>
                </c:pt>
                <c:pt idx="22">
                  <c:v>Understanding of circumstances (Finances, pets etc.)</c:v>
                </c:pt>
                <c:pt idx="23">
                  <c:v>Looks after the property/ Checks in on condition of house</c:v>
                </c:pt>
                <c:pt idx="24">
                  <c:v>Deals with issues quickly/efficiently (Repairs etc.)</c:v>
                </c:pt>
                <c:pt idx="25">
                  <c:v>Good communication/ Replies to messages/calls</c:v>
                </c:pt>
              </c:strCache>
            </c:strRef>
          </c:cat>
          <c:val>
            <c:numRef>
              <c:f>Sheet1!$B$2:$B$27</c:f>
              <c:numCache>
                <c:formatCode>0%</c:formatCode>
                <c:ptCount val="26"/>
                <c:pt idx="0">
                  <c:v>0.16</c:v>
                </c:pt>
                <c:pt idx="1">
                  <c:v>0.04</c:v>
                </c:pt>
                <c:pt idx="2">
                  <c:v>6.7975723908894423E-3</c:v>
                </c:pt>
                <c:pt idx="3">
                  <c:v>7.6582337905069719E-3</c:v>
                </c:pt>
                <c:pt idx="4">
                  <c:v>1.2932623735074828E-2</c:v>
                </c:pt>
                <c:pt idx="5">
                  <c:v>1.7445827739924785E-2</c:v>
                </c:pt>
                <c:pt idx="6">
                  <c:v>1.9749563224782343E-2</c:v>
                </c:pt>
                <c:pt idx="7">
                  <c:v>2.2040860736787772E-2</c:v>
                </c:pt>
                <c:pt idx="8">
                  <c:v>3.1147096815589664E-2</c:v>
                </c:pt>
                <c:pt idx="9">
                  <c:v>3.3317399353819818E-2</c:v>
                </c:pt>
                <c:pt idx="10">
                  <c:v>3.414956020281746E-2</c:v>
                </c:pt>
                <c:pt idx="11">
                  <c:v>4.7634951026280875E-2</c:v>
                </c:pt>
                <c:pt idx="12">
                  <c:v>4.9096689809926444E-2</c:v>
                </c:pt>
                <c:pt idx="13">
                  <c:v>4.9860286159495164E-2</c:v>
                </c:pt>
                <c:pt idx="14">
                  <c:v>5.1665759075511145E-2</c:v>
                </c:pt>
                <c:pt idx="15">
                  <c:v>5.6356650425016711E-2</c:v>
                </c:pt>
                <c:pt idx="16">
                  <c:v>5.7125197574882706E-2</c:v>
                </c:pt>
                <c:pt idx="17">
                  <c:v>6.1086127553836377E-2</c:v>
                </c:pt>
                <c:pt idx="18">
                  <c:v>7.450773231426136E-2</c:v>
                </c:pt>
                <c:pt idx="19">
                  <c:v>8.3838206732250314E-2</c:v>
                </c:pt>
                <c:pt idx="20">
                  <c:v>8.6051153043737671E-2</c:v>
                </c:pt>
                <c:pt idx="21">
                  <c:v>9.7175912722385446E-2</c:v>
                </c:pt>
                <c:pt idx="22">
                  <c:v>0.13149178679703602</c:v>
                </c:pt>
                <c:pt idx="23">
                  <c:v>0.14642175806156768</c:v>
                </c:pt>
                <c:pt idx="24">
                  <c:v>0.30206737779751386</c:v>
                </c:pt>
                <c:pt idx="25">
                  <c:v>0.32663310258396316</c:v>
                </c:pt>
              </c:numCache>
            </c:numRef>
          </c:val>
          <c:extLst>
            <c:ext xmlns:c16="http://schemas.microsoft.com/office/drawing/2014/chart" uri="{C3380CC4-5D6E-409C-BE32-E72D297353CC}">
              <c16:uniqueId val="{00000004-72E8-4371-8940-219977EB0E52}"/>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2064403460474"/>
          <c:y val="6.315884748530811E-3"/>
          <c:w val="0.35299757429988926"/>
          <c:h val="0.96445774015665886"/>
        </c:manualLayout>
      </c:layout>
      <c:barChart>
        <c:barDir val="bar"/>
        <c:grouping val="clustered"/>
        <c:varyColors val="0"/>
        <c:ser>
          <c:idx val="0"/>
          <c:order val="0"/>
          <c:tx>
            <c:strRef>
              <c:f>Sheet1!$B$1</c:f>
              <c:strCache>
                <c:ptCount val="1"/>
                <c:pt idx="0">
                  <c:v>Wouldn't expect landlords to do this</c:v>
                </c:pt>
              </c:strCache>
            </c:strRef>
          </c:tx>
          <c:spPr>
            <a:solidFill>
              <a:srgbClr val="E33317"/>
            </a:solidFill>
            <a:ln>
              <a:noFill/>
            </a:ln>
            <a:effectLst/>
          </c:spPr>
          <c:invertIfNegative val="0"/>
          <c:dPt>
            <c:idx val="0"/>
            <c:invertIfNegative val="0"/>
            <c:bubble3D val="0"/>
            <c:spPr>
              <a:solidFill>
                <a:srgbClr val="E33317"/>
              </a:solidFill>
              <a:ln>
                <a:noFill/>
              </a:ln>
              <a:effectLst/>
            </c:spPr>
            <c:extLst>
              <c:ext xmlns:c16="http://schemas.microsoft.com/office/drawing/2014/chart" uri="{C3380CC4-5D6E-409C-BE32-E72D297353CC}">
                <c16:uniqueId val="{00000001-AD8E-4F70-8CE3-8BAF4AED20CA}"/>
              </c:ext>
            </c:extLst>
          </c:dPt>
          <c:dPt>
            <c:idx val="1"/>
            <c:invertIfNegative val="0"/>
            <c:bubble3D val="0"/>
            <c:spPr>
              <a:solidFill>
                <a:srgbClr val="E33317"/>
              </a:solidFill>
              <a:ln>
                <a:noFill/>
              </a:ln>
              <a:effectLst/>
            </c:spPr>
            <c:extLst>
              <c:ext xmlns:c16="http://schemas.microsoft.com/office/drawing/2014/chart" uri="{C3380CC4-5D6E-409C-BE32-E72D297353CC}">
                <c16:uniqueId val="{00000003-AD8E-4F70-8CE3-8BAF4AED20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Give tenants more say over homes (redecorating, having pets, etc)</c:v>
                </c:pt>
                <c:pt idx="1">
                  <c:v>Give tenants more power to stay in property as long as they want</c:v>
                </c:pt>
                <c:pt idx="2">
                  <c:v>Give tenants time if they struggle to pay rent</c:v>
                </c:pt>
                <c:pt idx="3">
                  <c:v>Make it easier to invest in energy efficiency measures</c:v>
                </c:pt>
                <c:pt idx="4">
                  <c:v>Complete landlord training</c:v>
                </c:pt>
                <c:pt idx="5">
                  <c:v>Rent control (lower rent / set limit on future increases)</c:v>
                </c:pt>
                <c:pt idx="6">
                  <c:v>Improve property conditions / set target times for repairs</c:v>
                </c:pt>
                <c:pt idx="7">
                  <c:v>Stop discrimination by landlords</c:v>
                </c:pt>
              </c:strCache>
            </c:strRef>
          </c:cat>
          <c:val>
            <c:numRef>
              <c:f>Sheet1!$B$2:$B$9</c:f>
              <c:numCache>
                <c:formatCode>0%</c:formatCode>
                <c:ptCount val="8"/>
                <c:pt idx="0">
                  <c:v>0.1</c:v>
                </c:pt>
                <c:pt idx="1">
                  <c:v>0.22</c:v>
                </c:pt>
                <c:pt idx="2">
                  <c:v>0.12</c:v>
                </c:pt>
                <c:pt idx="3">
                  <c:v>7.0000000000000007E-2</c:v>
                </c:pt>
                <c:pt idx="4">
                  <c:v>0.08</c:v>
                </c:pt>
                <c:pt idx="5">
                  <c:v>0.08</c:v>
                </c:pt>
                <c:pt idx="6">
                  <c:v>0.03</c:v>
                </c:pt>
                <c:pt idx="7">
                  <c:v>0.04</c:v>
                </c:pt>
              </c:numCache>
            </c:numRef>
          </c:val>
          <c:extLst>
            <c:ext xmlns:c16="http://schemas.microsoft.com/office/drawing/2014/chart" uri="{C3380CC4-5D6E-409C-BE32-E72D297353CC}">
              <c16:uniqueId val="{00000004-AD8E-4F70-8CE3-8BAF4AED20CA}"/>
            </c:ext>
          </c:extLst>
        </c:ser>
        <c:ser>
          <c:idx val="1"/>
          <c:order val="1"/>
          <c:tx>
            <c:strRef>
              <c:f>Sheet1!$C$1</c:f>
              <c:strCache>
                <c:ptCount val="1"/>
                <c:pt idx="0">
                  <c:v>Voluntary</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Give tenants more say over homes (redecorating, having pets, etc)</c:v>
                </c:pt>
                <c:pt idx="1">
                  <c:v>Give tenants more power to stay in property as long as they want</c:v>
                </c:pt>
                <c:pt idx="2">
                  <c:v>Give tenants time if they struggle to pay rent</c:v>
                </c:pt>
                <c:pt idx="3">
                  <c:v>Make it easier to invest in energy efficiency measures</c:v>
                </c:pt>
                <c:pt idx="4">
                  <c:v>Complete landlord training</c:v>
                </c:pt>
                <c:pt idx="5">
                  <c:v>Rent control (lower rent / set limit on future increases)</c:v>
                </c:pt>
                <c:pt idx="6">
                  <c:v>Improve property conditions / set target times for repairs</c:v>
                </c:pt>
                <c:pt idx="7">
                  <c:v>Stop discrimination by landlords</c:v>
                </c:pt>
              </c:strCache>
            </c:strRef>
          </c:cat>
          <c:val>
            <c:numRef>
              <c:f>Sheet1!$C$2:$C$9</c:f>
              <c:numCache>
                <c:formatCode>0%</c:formatCode>
                <c:ptCount val="8"/>
                <c:pt idx="0">
                  <c:v>0.49</c:v>
                </c:pt>
                <c:pt idx="1">
                  <c:v>0.34</c:v>
                </c:pt>
                <c:pt idx="2">
                  <c:v>0.41</c:v>
                </c:pt>
                <c:pt idx="3">
                  <c:v>0.4</c:v>
                </c:pt>
                <c:pt idx="4">
                  <c:v>0.33</c:v>
                </c:pt>
                <c:pt idx="5">
                  <c:v>0.19</c:v>
                </c:pt>
                <c:pt idx="6">
                  <c:v>0.18</c:v>
                </c:pt>
                <c:pt idx="7">
                  <c:v>0.13</c:v>
                </c:pt>
              </c:numCache>
            </c:numRef>
          </c:val>
          <c:extLst>
            <c:ext xmlns:c16="http://schemas.microsoft.com/office/drawing/2014/chart" uri="{C3380CC4-5D6E-409C-BE32-E72D297353CC}">
              <c16:uniqueId val="{00000005-AD8E-4F70-8CE3-8BAF4AED20CA}"/>
            </c:ext>
          </c:extLst>
        </c:ser>
        <c:ser>
          <c:idx val="2"/>
          <c:order val="2"/>
          <c:tx>
            <c:strRef>
              <c:f>Sheet1!$D$1</c:f>
              <c:strCache>
                <c:ptCount val="1"/>
                <c:pt idx="0">
                  <c:v>Legal requirement/Enforced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Give tenants more say over homes (redecorating, having pets, etc)</c:v>
                </c:pt>
                <c:pt idx="1">
                  <c:v>Give tenants more power to stay in property as long as they want</c:v>
                </c:pt>
                <c:pt idx="2">
                  <c:v>Give tenants time if they struggle to pay rent</c:v>
                </c:pt>
                <c:pt idx="3">
                  <c:v>Make it easier to invest in energy efficiency measures</c:v>
                </c:pt>
                <c:pt idx="4">
                  <c:v>Complete landlord training</c:v>
                </c:pt>
                <c:pt idx="5">
                  <c:v>Rent control (lower rent / set limit on future increases)</c:v>
                </c:pt>
                <c:pt idx="6">
                  <c:v>Improve property conditions / set target times for repairs</c:v>
                </c:pt>
                <c:pt idx="7">
                  <c:v>Stop discrimination by landlords</c:v>
                </c:pt>
              </c:strCache>
            </c:strRef>
          </c:cat>
          <c:val>
            <c:numRef>
              <c:f>Sheet1!$D$2:$D$9</c:f>
              <c:numCache>
                <c:formatCode>0%</c:formatCode>
                <c:ptCount val="8"/>
                <c:pt idx="0">
                  <c:v>0.46</c:v>
                </c:pt>
                <c:pt idx="1">
                  <c:v>0.48</c:v>
                </c:pt>
                <c:pt idx="2">
                  <c:v>0.52</c:v>
                </c:pt>
                <c:pt idx="3">
                  <c:v>0.56999999999999995</c:v>
                </c:pt>
                <c:pt idx="4">
                  <c:v>0.62</c:v>
                </c:pt>
                <c:pt idx="5">
                  <c:v>0.76</c:v>
                </c:pt>
                <c:pt idx="6">
                  <c:v>0.83</c:v>
                </c:pt>
                <c:pt idx="7">
                  <c:v>0.85</c:v>
                </c:pt>
              </c:numCache>
            </c:numRef>
          </c:val>
          <c:extLst>
            <c:ext xmlns:c16="http://schemas.microsoft.com/office/drawing/2014/chart" uri="{C3380CC4-5D6E-409C-BE32-E72D297353CC}">
              <c16:uniqueId val="{00000006-AD8E-4F70-8CE3-8BAF4AED20CA}"/>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rgbClr val="5C5B5A"/>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legend>
      <c:legendPos val="r"/>
      <c:layout>
        <c:manualLayout>
          <c:xMode val="edge"/>
          <c:yMode val="edge"/>
          <c:x val="0.70754837238475121"/>
          <c:y val="0.6592459046368887"/>
          <c:w val="0.29101206163163013"/>
          <c:h val="0.21674966115456279"/>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2064403460474"/>
          <c:y val="6.315884748530811E-3"/>
          <c:w val="0.46075295779104364"/>
          <c:h val="0.96445774015665886"/>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Pt>
            <c:idx val="0"/>
            <c:invertIfNegative val="0"/>
            <c:bubble3D val="0"/>
            <c:spPr>
              <a:solidFill>
                <a:srgbClr val="E33317"/>
              </a:solidFill>
              <a:ln>
                <a:noFill/>
              </a:ln>
              <a:effectLst/>
            </c:spPr>
            <c:extLst>
              <c:ext xmlns:c16="http://schemas.microsoft.com/office/drawing/2014/chart" uri="{C3380CC4-5D6E-409C-BE32-E72D297353CC}">
                <c16:uniqueId val="{00000001-2663-4EF0-8540-6F310F8F57FF}"/>
              </c:ext>
            </c:extLst>
          </c:dPt>
          <c:dPt>
            <c:idx val="1"/>
            <c:invertIfNegative val="0"/>
            <c:bubble3D val="0"/>
            <c:spPr>
              <a:solidFill>
                <a:srgbClr val="E33317"/>
              </a:solidFill>
              <a:ln>
                <a:noFill/>
              </a:ln>
              <a:effectLst/>
            </c:spPr>
            <c:extLst>
              <c:ext xmlns:c16="http://schemas.microsoft.com/office/drawing/2014/chart" uri="{C3380CC4-5D6E-409C-BE32-E72D297353CC}">
                <c16:uniqueId val="{00000003-2663-4EF0-8540-6F310F8F57F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Make it easier to invest in energy efficiency measures</c:v>
                </c:pt>
                <c:pt idx="1">
                  <c:v>Complete landlord training</c:v>
                </c:pt>
                <c:pt idx="2">
                  <c:v>Give tenants more power to stay in property as long as they want</c:v>
                </c:pt>
                <c:pt idx="3">
                  <c:v>Give tenants more say over homes (redecorating, having pets, etc)</c:v>
                </c:pt>
                <c:pt idx="4">
                  <c:v>Stop discrimination by landlords</c:v>
                </c:pt>
                <c:pt idx="5">
                  <c:v>Give tenants time if they struggle to pay rent</c:v>
                </c:pt>
                <c:pt idx="6">
                  <c:v>Improve property conditions / set target times for repairs</c:v>
                </c:pt>
                <c:pt idx="7">
                  <c:v>Rent control (lower rent / set limit on future increases)</c:v>
                </c:pt>
              </c:strCache>
            </c:strRef>
          </c:cat>
          <c:val>
            <c:numRef>
              <c:f>Sheet1!$B$2:$B$9</c:f>
              <c:numCache>
                <c:formatCode>0%</c:formatCode>
                <c:ptCount val="8"/>
                <c:pt idx="0">
                  <c:v>0.13699190702412276</c:v>
                </c:pt>
                <c:pt idx="1">
                  <c:v>0.19665144368759546</c:v>
                </c:pt>
                <c:pt idx="2">
                  <c:v>0.20201002476662058</c:v>
                </c:pt>
                <c:pt idx="3">
                  <c:v>0.21906786544249129</c:v>
                </c:pt>
                <c:pt idx="4">
                  <c:v>0.26722829681671717</c:v>
                </c:pt>
                <c:pt idx="5">
                  <c:v>0.31948842924138893</c:v>
                </c:pt>
                <c:pt idx="6">
                  <c:v>0.61540948511783433</c:v>
                </c:pt>
                <c:pt idx="7">
                  <c:v>0.70651386364093793</c:v>
                </c:pt>
              </c:numCache>
            </c:numRef>
          </c:val>
          <c:extLst>
            <c:ext xmlns:c16="http://schemas.microsoft.com/office/drawing/2014/chart" uri="{C3380CC4-5D6E-409C-BE32-E72D297353CC}">
              <c16:uniqueId val="{00000004-2663-4EF0-8540-6F310F8F57FF}"/>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kern="1200" spc="0" baseline="0" dirty="0">
                <a:solidFill>
                  <a:srgbClr val="5C5B5A"/>
                </a:solidFill>
              </a:rPr>
              <a:t>Rent paid by household</a:t>
            </a:r>
          </a:p>
        </c:rich>
      </c:tx>
      <c:layout>
        <c:manualLayout>
          <c:xMode val="edge"/>
          <c:yMode val="edge"/>
          <c:x val="5.1954413271796632E-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1490087050392216"/>
          <c:y val="9.9822817563907623E-2"/>
          <c:w val="0.5003970886506357"/>
          <c:h val="0.89069911980587457"/>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Up to £499</c:v>
                </c:pt>
                <c:pt idx="1">
                  <c:v>£500-£750 per month</c:v>
                </c:pt>
                <c:pt idx="2">
                  <c:v>£751-£1,000 per month</c:v>
                </c:pt>
                <c:pt idx="3">
                  <c:v>£1,001-£1,500 per month</c:v>
                </c:pt>
                <c:pt idx="4">
                  <c:v>£1,501-£2,000 per month</c:v>
                </c:pt>
                <c:pt idx="5">
                  <c:v>£2,001-£3,000</c:v>
                </c:pt>
                <c:pt idx="6">
                  <c:v>Prefer not to say</c:v>
                </c:pt>
              </c:strCache>
            </c:strRef>
          </c:cat>
          <c:val>
            <c:numRef>
              <c:f>Sheet1!$B$2:$B$8</c:f>
              <c:numCache>
                <c:formatCode>0%</c:formatCode>
                <c:ptCount val="7"/>
                <c:pt idx="0">
                  <c:v>0.17</c:v>
                </c:pt>
                <c:pt idx="1">
                  <c:v>0.45</c:v>
                </c:pt>
                <c:pt idx="2">
                  <c:v>0.24</c:v>
                </c:pt>
                <c:pt idx="3">
                  <c:v>0.08</c:v>
                </c:pt>
                <c:pt idx="4">
                  <c:v>0.01</c:v>
                </c:pt>
                <c:pt idx="5">
                  <c:v>0</c:v>
                </c:pt>
                <c:pt idx="6">
                  <c:v>0.04</c:v>
                </c:pt>
              </c:numCache>
            </c:numRef>
          </c:val>
          <c:extLst>
            <c:ext xmlns:c16="http://schemas.microsoft.com/office/drawing/2014/chart" uri="{C3380CC4-5D6E-409C-BE32-E72D297353CC}">
              <c16:uniqueId val="{00000000-78B1-4CB0-AA19-9FCBF29E6FA5}"/>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400" b="1" dirty="0">
                <a:solidFill>
                  <a:srgbClr val="5C5B5A"/>
                </a:solidFill>
              </a:rPr>
              <a:t>Ease of paying rent</a:t>
            </a:r>
          </a:p>
        </c:rich>
      </c:tx>
      <c:layout>
        <c:manualLayout>
          <c:xMode val="edge"/>
          <c:yMode val="edge"/>
          <c:x val="1.7715501874399023E-3"/>
          <c:y val="1.055717792502408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053967431771826"/>
          <c:y val="9.7031825873620331E-2"/>
          <c:w val="0.38708826659372703"/>
          <c:h val="0.88332351044731128"/>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Pt>
            <c:idx val="0"/>
            <c:invertIfNegative val="0"/>
            <c:bubble3D val="0"/>
            <c:spPr>
              <a:solidFill>
                <a:srgbClr val="E33317"/>
              </a:solidFill>
              <a:ln>
                <a:noFill/>
              </a:ln>
              <a:effectLst/>
            </c:spPr>
            <c:extLst>
              <c:ext xmlns:c16="http://schemas.microsoft.com/office/drawing/2014/chart" uri="{C3380CC4-5D6E-409C-BE32-E72D297353CC}">
                <c16:uniqueId val="{00000001-C57C-49D4-B992-E6C736DE585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Constantly struggle &amp; have done for a while now (more than a year)</c:v>
                </c:pt>
                <c:pt idx="1">
                  <c:v>Constantly struggle but this has only become a problem recently (within the last year)</c:v>
                </c:pt>
                <c:pt idx="2">
                  <c:v>Sometimes struggle </c:v>
                </c:pt>
                <c:pt idx="3">
                  <c:v>Don’t struggle but do struggle with other bills/expenses</c:v>
                </c:pt>
                <c:pt idx="4">
                  <c:v>Don’t struggle to pay rent but don’t have much leftover</c:v>
                </c:pt>
                <c:pt idx="5">
                  <c:v>Don’t struggle and I have money left to spare (for savings, luxuries, etc)</c:v>
                </c:pt>
              </c:strCache>
            </c:strRef>
          </c:cat>
          <c:val>
            <c:numRef>
              <c:f>Sheet1!$B$2:$B$7</c:f>
              <c:numCache>
                <c:formatCode>0%</c:formatCode>
                <c:ptCount val="6"/>
                <c:pt idx="0">
                  <c:v>0.10615587644188341</c:v>
                </c:pt>
                <c:pt idx="1">
                  <c:v>9.4618004034761144E-2</c:v>
                </c:pt>
                <c:pt idx="2">
                  <c:v>0.12688791931224258</c:v>
                </c:pt>
                <c:pt idx="3">
                  <c:v>0.19462017136835472</c:v>
                </c:pt>
                <c:pt idx="4">
                  <c:v>0.30851554562799266</c:v>
                </c:pt>
                <c:pt idx="5">
                  <c:v>0.16920248321476369</c:v>
                </c:pt>
              </c:numCache>
            </c:numRef>
          </c:val>
          <c:extLst>
            <c:ext xmlns:c16="http://schemas.microsoft.com/office/drawing/2014/chart" uri="{C3380CC4-5D6E-409C-BE32-E72D297353CC}">
              <c16:uniqueId val="{00000002-C57C-49D4-B992-E6C736DE585A}"/>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rgbClr val="5C5B5A"/>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2064403460474"/>
          <c:y val="6.315884748530811E-3"/>
          <c:w val="0.46075295779104364"/>
          <c:h val="0.96445774015665886"/>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10DB-4C42-94CC-023A36B89FFB}"/>
              </c:ext>
            </c:extLst>
          </c:dPt>
          <c:dPt>
            <c:idx val="1"/>
            <c:invertIfNegative val="0"/>
            <c:bubble3D val="0"/>
            <c:spPr>
              <a:solidFill>
                <a:schemeClr val="bg2">
                  <a:lumMod val="90000"/>
                </a:schemeClr>
              </a:solidFill>
              <a:ln>
                <a:noFill/>
              </a:ln>
              <a:effectLst/>
            </c:spPr>
            <c:extLst>
              <c:ext xmlns:c16="http://schemas.microsoft.com/office/drawing/2014/chart" uri="{C3380CC4-5D6E-409C-BE32-E72D297353CC}">
                <c16:uniqueId val="{00000003-10DB-4C42-94CC-023A36B89FF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Prefer not to say</c:v>
                </c:pt>
                <c:pt idx="1">
                  <c:v>Don’t know </c:v>
                </c:pt>
                <c:pt idx="2">
                  <c:v>More than 3 years ago</c:v>
                </c:pt>
                <c:pt idx="3">
                  <c:v>Around 18 months -3 years ago</c:v>
                </c:pt>
                <c:pt idx="4">
                  <c:v>Between 7 months and 1 year ago</c:v>
                </c:pt>
                <c:pt idx="5">
                  <c:v>Between 4-6 months ago</c:v>
                </c:pt>
                <c:pt idx="6">
                  <c:v>In the last 3 months</c:v>
                </c:pt>
                <c:pt idx="7">
                  <c:v>Never</c:v>
                </c:pt>
              </c:strCache>
            </c:strRef>
          </c:cat>
          <c:val>
            <c:numRef>
              <c:f>Sheet1!$B$2:$B$9</c:f>
              <c:numCache>
                <c:formatCode>0%</c:formatCode>
                <c:ptCount val="8"/>
                <c:pt idx="0">
                  <c:v>0.02</c:v>
                </c:pt>
                <c:pt idx="1">
                  <c:v>0.04</c:v>
                </c:pt>
                <c:pt idx="2">
                  <c:v>0.03</c:v>
                </c:pt>
                <c:pt idx="3">
                  <c:v>0.06</c:v>
                </c:pt>
                <c:pt idx="4">
                  <c:v>0.15</c:v>
                </c:pt>
                <c:pt idx="5">
                  <c:v>0.15</c:v>
                </c:pt>
                <c:pt idx="6">
                  <c:v>0.2</c:v>
                </c:pt>
                <c:pt idx="7">
                  <c:v>0.36</c:v>
                </c:pt>
              </c:numCache>
            </c:numRef>
          </c:val>
          <c:extLst>
            <c:ext xmlns:c16="http://schemas.microsoft.com/office/drawing/2014/chart" uri="{C3380CC4-5D6E-409C-BE32-E72D297353CC}">
              <c16:uniqueId val="{00000004-10DB-4C42-94CC-023A36B89FFB}"/>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1048336889400427"/>
        </c:manualLayout>
      </c:layout>
      <c:barChart>
        <c:barDir val="bar"/>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satisfaction</c:v>
                </c:pt>
              </c:strCache>
            </c:strRef>
          </c:cat>
          <c:val>
            <c:numRef>
              <c:f>Sheet1!$B$2</c:f>
              <c:numCache>
                <c:formatCode>0%</c:formatCode>
                <c:ptCount val="1"/>
                <c:pt idx="0">
                  <c:v>0.04</c:v>
                </c:pt>
              </c:numCache>
            </c:numRef>
          </c:val>
          <c:extLst>
            <c:ext xmlns:c16="http://schemas.microsoft.com/office/drawing/2014/chart" uri="{C3380CC4-5D6E-409C-BE32-E72D297353CC}">
              <c16:uniqueId val="{00000000-F516-4E6F-9DEE-658D8FA49B24}"/>
            </c:ext>
          </c:extLst>
        </c:ser>
        <c:ser>
          <c:idx val="1"/>
          <c:order val="1"/>
          <c:tx>
            <c:strRef>
              <c:f>Sheet1!$C$1</c:f>
              <c:strCache>
                <c:ptCount val="1"/>
                <c:pt idx="0">
                  <c:v>Disagree</c:v>
                </c:pt>
              </c:strCache>
            </c:strRef>
          </c:tx>
          <c:spPr>
            <a:solidFill>
              <a:srgbClr val="E333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satisfaction</c:v>
                </c:pt>
              </c:strCache>
            </c:strRef>
          </c:cat>
          <c:val>
            <c:numRef>
              <c:f>Sheet1!$C$2</c:f>
              <c:numCache>
                <c:formatCode>0%</c:formatCode>
                <c:ptCount val="1"/>
                <c:pt idx="0">
                  <c:v>0.09</c:v>
                </c:pt>
              </c:numCache>
            </c:numRef>
          </c:val>
          <c:extLst>
            <c:ext xmlns:c16="http://schemas.microsoft.com/office/drawing/2014/chart" uri="{C3380CC4-5D6E-409C-BE32-E72D297353CC}">
              <c16:uniqueId val="{00000001-F516-4E6F-9DEE-658D8FA49B24}"/>
            </c:ext>
          </c:extLst>
        </c:ser>
        <c:ser>
          <c:idx val="2"/>
          <c:order val="2"/>
          <c:tx>
            <c:strRef>
              <c:f>Sheet1!$D$1</c:f>
              <c:strCache>
                <c:ptCount val="1"/>
                <c:pt idx="0">
                  <c:v>Neither agree nor disagree</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satisfaction</c:v>
                </c:pt>
              </c:strCache>
            </c:strRef>
          </c:cat>
          <c:val>
            <c:numRef>
              <c:f>Sheet1!$D$2</c:f>
              <c:numCache>
                <c:formatCode>0%</c:formatCode>
                <c:ptCount val="1"/>
                <c:pt idx="0">
                  <c:v>0.2</c:v>
                </c:pt>
              </c:numCache>
            </c:numRef>
          </c:val>
          <c:extLst>
            <c:ext xmlns:c16="http://schemas.microsoft.com/office/drawing/2014/chart" uri="{C3380CC4-5D6E-409C-BE32-E72D297353CC}">
              <c16:uniqueId val="{00000002-F516-4E6F-9DEE-658D8FA49B24}"/>
            </c:ext>
          </c:extLst>
        </c:ser>
        <c:ser>
          <c:idx val="3"/>
          <c:order val="3"/>
          <c:tx>
            <c:strRef>
              <c:f>Sheet1!$E$1</c:f>
              <c:strCache>
                <c:ptCount val="1"/>
                <c:pt idx="0">
                  <c:v>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satisfaction</c:v>
                </c:pt>
              </c:strCache>
            </c:strRef>
          </c:cat>
          <c:val>
            <c:numRef>
              <c:f>Sheet1!$E$2</c:f>
              <c:numCache>
                <c:formatCode>0%</c:formatCode>
                <c:ptCount val="1"/>
                <c:pt idx="0">
                  <c:v>0.33</c:v>
                </c:pt>
              </c:numCache>
            </c:numRef>
          </c:val>
          <c:extLst>
            <c:ext xmlns:c16="http://schemas.microsoft.com/office/drawing/2014/chart" uri="{C3380CC4-5D6E-409C-BE32-E72D297353CC}">
              <c16:uniqueId val="{00000003-F516-4E6F-9DEE-658D8FA49B24}"/>
            </c:ext>
          </c:extLst>
        </c:ser>
        <c:ser>
          <c:idx val="4"/>
          <c:order val="4"/>
          <c:tx>
            <c:strRef>
              <c:f>Sheet1!$F$1</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satisfaction</c:v>
                </c:pt>
              </c:strCache>
            </c:strRef>
          </c:cat>
          <c:val>
            <c:numRef>
              <c:f>Sheet1!$F$2</c:f>
              <c:numCache>
                <c:formatCode>0%</c:formatCode>
                <c:ptCount val="1"/>
                <c:pt idx="0">
                  <c:v>0.35</c:v>
                </c:pt>
              </c:numCache>
            </c:numRef>
          </c:val>
          <c:extLst>
            <c:ext xmlns:c16="http://schemas.microsoft.com/office/drawing/2014/chart" uri="{C3380CC4-5D6E-409C-BE32-E72D297353CC}">
              <c16:uniqueId val="{00000004-F516-4E6F-9DEE-658D8FA49B24}"/>
            </c:ext>
          </c:extLst>
        </c:ser>
        <c:dLbls>
          <c:dLblPos val="ctr"/>
          <c:showLegendKey val="0"/>
          <c:showVal val="1"/>
          <c:showCatName val="0"/>
          <c:showSerName val="0"/>
          <c:showPercent val="0"/>
          <c:showBubbleSize val="0"/>
        </c:dLbls>
        <c:gapWidth val="150"/>
        <c:overlap val="100"/>
        <c:axId val="492184168"/>
        <c:axId val="492184528"/>
      </c:barChart>
      <c:catAx>
        <c:axId val="492184168"/>
        <c:scaling>
          <c:orientation val="minMax"/>
        </c:scaling>
        <c:delete val="1"/>
        <c:axPos val="l"/>
        <c:numFmt formatCode="General" sourceLinked="1"/>
        <c:majorTickMark val="none"/>
        <c:minorTickMark val="none"/>
        <c:tickLblPos val="nextTo"/>
        <c:crossAx val="492184528"/>
        <c:crosses val="autoZero"/>
        <c:auto val="1"/>
        <c:lblAlgn val="ctr"/>
        <c:lblOffset val="100"/>
        <c:noMultiLvlLbl val="0"/>
      </c:catAx>
      <c:valAx>
        <c:axId val="492184528"/>
        <c:scaling>
          <c:orientation val="minMax"/>
        </c:scaling>
        <c:delete val="1"/>
        <c:axPos val="b"/>
        <c:numFmt formatCode="0%" sourceLinked="1"/>
        <c:majorTickMark val="none"/>
        <c:minorTickMark val="none"/>
        <c:tickLblPos val="nextTo"/>
        <c:crossAx val="492184168"/>
        <c:crosses val="autoZero"/>
        <c:crossBetween val="between"/>
      </c:valAx>
      <c:spPr>
        <a:noFill/>
        <a:ln w="25400">
          <a:noFill/>
        </a:ln>
        <a:effectLst/>
      </c:spPr>
    </c:plotArea>
    <c:legend>
      <c:legendPos val="b"/>
      <c:layout>
        <c:manualLayout>
          <c:xMode val="edge"/>
          <c:yMode val="edge"/>
          <c:x val="1.0542153157866419E-3"/>
          <c:y val="0.72652901398411196"/>
          <c:w val="0.99894579719762389"/>
          <c:h val="0.1533229317505199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1" i="0" u="none" strike="noStrike" kern="1200" spc="0" baseline="0">
                <a:solidFill>
                  <a:schemeClr val="tx1">
                    <a:lumMod val="65000"/>
                    <a:lumOff val="35000"/>
                  </a:schemeClr>
                </a:solidFill>
                <a:latin typeface="+mn-lt"/>
                <a:ea typeface="+mn-ea"/>
                <a:cs typeface="+mn-cs"/>
              </a:defRPr>
            </a:pPr>
            <a:r>
              <a:rPr lang="en-GB" sz="1400" b="1" dirty="0"/>
              <a:t>Where they lived before current home</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lgn="l">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1141200452792523"/>
          <c:y val="0.13748830495746697"/>
          <c:w val="0.46384425337261403"/>
          <c:h val="0.83808749568364427"/>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CBEB-4AD2-88F5-137C6726C8C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Other </c:v>
                </c:pt>
                <c:pt idx="1">
                  <c:v>Temporary accommodation (e.g. hostel, B&amp;B, refuge) </c:v>
                </c:pt>
                <c:pt idx="2">
                  <c:v>Purpose-built student housing  </c:v>
                </c:pt>
                <c:pt idx="3">
                  <c:v>Social rented property/council property</c:v>
                </c:pt>
                <c:pt idx="4">
                  <c:v>Lived overseas</c:v>
                </c:pt>
                <c:pt idx="5">
                  <c:v>Lived temporarily with family or friends</c:v>
                </c:pt>
                <c:pt idx="6">
                  <c:v>A property I owned (with or without mortgage)</c:v>
                </c:pt>
                <c:pt idx="7">
                  <c:v>With my parents, carers or other family</c:v>
                </c:pt>
                <c:pt idx="8">
                  <c:v>Another privately rented property</c:v>
                </c:pt>
              </c:strCache>
            </c:strRef>
          </c:cat>
          <c:val>
            <c:numRef>
              <c:f>Sheet1!$B$2:$B$10</c:f>
              <c:numCache>
                <c:formatCode>0%</c:formatCode>
                <c:ptCount val="9"/>
                <c:pt idx="0">
                  <c:v>7.5921927601590358E-3</c:v>
                </c:pt>
                <c:pt idx="1">
                  <c:v>1.6022629757455539E-2</c:v>
                </c:pt>
                <c:pt idx="2">
                  <c:v>2.6849809642499278E-2</c:v>
                </c:pt>
                <c:pt idx="3">
                  <c:v>4.0618118466717944E-2</c:v>
                </c:pt>
                <c:pt idx="4">
                  <c:v>4.440121020932776E-2</c:v>
                </c:pt>
                <c:pt idx="5">
                  <c:v>4.9474270311465333E-2</c:v>
                </c:pt>
                <c:pt idx="6">
                  <c:v>6.7867372125674605E-2</c:v>
                </c:pt>
                <c:pt idx="7">
                  <c:v>0.20047432618841163</c:v>
                </c:pt>
                <c:pt idx="8">
                  <c:v>0.53834602743501503</c:v>
                </c:pt>
              </c:numCache>
            </c:numRef>
          </c:val>
          <c:extLst>
            <c:ext xmlns:c16="http://schemas.microsoft.com/office/drawing/2014/chart" uri="{C3380CC4-5D6E-409C-BE32-E72D297353CC}">
              <c16:uniqueId val="{00000002-CBEB-4AD2-88F5-137C6726C8C0}"/>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sz="1400" b="1" dirty="0"/>
              <a:t>Number of times moved in last 5 years</a:t>
            </a:r>
          </a:p>
        </c:rich>
      </c:tx>
      <c:layout>
        <c:manualLayout>
          <c:xMode val="edge"/>
          <c:yMode val="edge"/>
          <c:x val="2.5294122206601078E-3"/>
          <c:y val="3.195785030752790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534371302157982"/>
          <c:y val="0.10352554083698812"/>
          <c:w val="0.35841782781508957"/>
          <c:h val="0.86808537527127827"/>
        </c:manualLayout>
      </c:layout>
      <c:barChart>
        <c:barDir val="bar"/>
        <c:grouping val="clustered"/>
        <c:varyColors val="0"/>
        <c:ser>
          <c:idx val="0"/>
          <c:order val="0"/>
          <c:tx>
            <c:strRef>
              <c:f>Sheet1!$B$1</c:f>
              <c:strCache>
                <c:ptCount val="1"/>
                <c:pt idx="0">
                  <c:v>Series 1</c:v>
                </c:pt>
              </c:strCache>
            </c:strRef>
          </c:tx>
          <c:spPr>
            <a:solidFill>
              <a:srgbClr val="E33317"/>
            </a:solidFill>
            <a:ln>
              <a:noFill/>
            </a:ln>
            <a:effectLst/>
          </c:spPr>
          <c:invertIfNegative val="0"/>
          <c:dPt>
            <c:idx val="0"/>
            <c:invertIfNegative val="0"/>
            <c:bubble3D val="0"/>
            <c:spPr>
              <a:solidFill>
                <a:srgbClr val="E33317"/>
              </a:solidFill>
              <a:ln>
                <a:noFill/>
              </a:ln>
              <a:effectLst/>
            </c:spPr>
            <c:extLst>
              <c:ext xmlns:c16="http://schemas.microsoft.com/office/drawing/2014/chart" uri="{C3380CC4-5D6E-409C-BE32-E72D297353CC}">
                <c16:uniqueId val="{00000001-9744-427B-BCA1-A1FE10D49BB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None</c:v>
                </c:pt>
                <c:pt idx="1">
                  <c:v>Once</c:v>
                </c:pt>
                <c:pt idx="2">
                  <c:v>2-3 times</c:v>
                </c:pt>
                <c:pt idx="3">
                  <c:v>4-5 times</c:v>
                </c:pt>
                <c:pt idx="4">
                  <c:v>More than 5 times</c:v>
                </c:pt>
              </c:strCache>
            </c:strRef>
          </c:cat>
          <c:val>
            <c:numRef>
              <c:f>Sheet1!$B$2:$B$6</c:f>
              <c:numCache>
                <c:formatCode>0%</c:formatCode>
                <c:ptCount val="5"/>
                <c:pt idx="0">
                  <c:v>0.27208870421774306</c:v>
                </c:pt>
                <c:pt idx="1">
                  <c:v>0.36430409823269672</c:v>
                </c:pt>
                <c:pt idx="2">
                  <c:v>0.26889340160441022</c:v>
                </c:pt>
                <c:pt idx="3">
                  <c:v>6.4234766290634016E-2</c:v>
                </c:pt>
                <c:pt idx="4">
                  <c:v>2.9077695100771038E-2</c:v>
                </c:pt>
              </c:numCache>
            </c:numRef>
          </c:val>
          <c:extLst>
            <c:ext xmlns:c16="http://schemas.microsoft.com/office/drawing/2014/chart" uri="{C3380CC4-5D6E-409C-BE32-E72D297353CC}">
              <c16:uniqueId val="{00000002-9744-427B-BCA1-A1FE10D49BB6}"/>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B0CCF-2814-459B-ABB3-84780FDE225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C0011A8-9D1B-4A95-A933-EA460332271B}">
      <dgm:prSet phldrT="[Text]" custT="1"/>
      <dgm:spPr>
        <a:solidFill>
          <a:schemeClr val="bg1"/>
        </a:solidFill>
        <a:ln w="25400">
          <a:solidFill>
            <a:srgbClr val="5C5B5A"/>
          </a:solidFill>
        </a:ln>
      </dgm:spPr>
      <dgm:t>
        <a:bodyPr/>
        <a:lstStyle/>
        <a:p>
          <a:r>
            <a:rPr lang="en-GB" sz="900" b="1" dirty="0">
              <a:solidFill>
                <a:srgbClr val="5C5B5A"/>
              </a:solidFill>
            </a:rPr>
            <a:t>Total sample 59% net satisfied</a:t>
          </a:r>
        </a:p>
      </dgm:t>
    </dgm:pt>
    <dgm:pt modelId="{9E8F39F6-3A73-4A79-9A5B-AD66317D7737}" type="parTrans" cxnId="{928B1755-B12B-45B2-956C-64E757A537E7}">
      <dgm:prSet/>
      <dgm:spPr/>
      <dgm:t>
        <a:bodyPr/>
        <a:lstStyle/>
        <a:p>
          <a:endParaRPr lang="en-GB" sz="900" b="1"/>
        </a:p>
      </dgm:t>
    </dgm:pt>
    <dgm:pt modelId="{E9DB77BF-E06A-4EB5-BF32-AB59FE268E3E}" type="sibTrans" cxnId="{928B1755-B12B-45B2-956C-64E757A537E7}">
      <dgm:prSet/>
      <dgm:spPr/>
      <dgm:t>
        <a:bodyPr/>
        <a:lstStyle/>
        <a:p>
          <a:endParaRPr lang="en-GB" sz="900" b="1"/>
        </a:p>
      </dgm:t>
    </dgm:pt>
    <dgm:pt modelId="{E27EE106-0D63-45D8-8723-744EF5FAF426}">
      <dgm:prSet phldrT="[Text]" custT="1"/>
      <dgm:spPr>
        <a:solidFill>
          <a:schemeClr val="bg1"/>
        </a:solidFill>
        <a:ln w="25400">
          <a:solidFill>
            <a:srgbClr val="00B050"/>
          </a:solidFill>
        </a:ln>
      </dgm:spPr>
      <dgm:t>
        <a:bodyPr/>
        <a:lstStyle/>
        <a:p>
          <a:r>
            <a:rPr lang="en-GB" sz="900" b="1" dirty="0">
              <a:solidFill>
                <a:srgbClr val="5C5B5A"/>
              </a:solidFill>
            </a:rPr>
            <a:t>Sometimes/never struggle 65%</a:t>
          </a:r>
        </a:p>
      </dgm:t>
    </dgm:pt>
    <dgm:pt modelId="{5E653B81-AE61-4C98-B3B1-FC0FC965DBE6}" type="parTrans" cxnId="{CBCF0DFC-B409-4369-8D8A-698B9E2A3C1B}">
      <dgm:prSet/>
      <dgm:spPr>
        <a:ln>
          <a:solidFill>
            <a:srgbClr val="5C5B5A"/>
          </a:solidFill>
        </a:ln>
      </dgm:spPr>
      <dgm:t>
        <a:bodyPr/>
        <a:lstStyle/>
        <a:p>
          <a:endParaRPr lang="en-GB" sz="900" b="1"/>
        </a:p>
      </dgm:t>
    </dgm:pt>
    <dgm:pt modelId="{23F81D24-6915-4448-809D-C4FB12574398}" type="sibTrans" cxnId="{CBCF0DFC-B409-4369-8D8A-698B9E2A3C1B}">
      <dgm:prSet/>
      <dgm:spPr/>
      <dgm:t>
        <a:bodyPr/>
        <a:lstStyle/>
        <a:p>
          <a:endParaRPr lang="en-GB" sz="900" b="1"/>
        </a:p>
      </dgm:t>
    </dgm:pt>
    <dgm:pt modelId="{DDB0E233-F99B-429B-9BA6-3C5A33EFE23C}">
      <dgm:prSet phldrT="[Text]" custT="1"/>
      <dgm:spPr>
        <a:noFill/>
        <a:ln w="25400">
          <a:solidFill>
            <a:srgbClr val="C00000"/>
          </a:solidFill>
        </a:ln>
      </dgm:spPr>
      <dgm:t>
        <a:bodyPr/>
        <a:lstStyle/>
        <a:p>
          <a:r>
            <a:rPr lang="en-GB" sz="900" b="1" dirty="0">
              <a:solidFill>
                <a:srgbClr val="5C5B5A"/>
              </a:solidFill>
            </a:rPr>
            <a:t>Constant struggle to pay rent 36%</a:t>
          </a:r>
        </a:p>
      </dgm:t>
    </dgm:pt>
    <dgm:pt modelId="{A16C9B0A-4D81-4319-AAF5-989F17AC3D2B}" type="parTrans" cxnId="{52728EB1-F2E3-4F02-91E5-31DBDC20446A}">
      <dgm:prSet/>
      <dgm:spPr>
        <a:ln>
          <a:solidFill>
            <a:srgbClr val="5C5B5A"/>
          </a:solidFill>
        </a:ln>
      </dgm:spPr>
      <dgm:t>
        <a:bodyPr/>
        <a:lstStyle/>
        <a:p>
          <a:endParaRPr lang="en-GB" sz="900" b="1"/>
        </a:p>
      </dgm:t>
    </dgm:pt>
    <dgm:pt modelId="{55E7E16A-D764-41D0-8C7A-8AD072C5AC1A}" type="sibTrans" cxnId="{52728EB1-F2E3-4F02-91E5-31DBDC20446A}">
      <dgm:prSet/>
      <dgm:spPr/>
      <dgm:t>
        <a:bodyPr/>
        <a:lstStyle/>
        <a:p>
          <a:endParaRPr lang="en-GB" sz="900" b="1"/>
        </a:p>
      </dgm:t>
    </dgm:pt>
    <dgm:pt modelId="{3E14AAAA-E82D-49CE-983C-EFA3A0A1CF0B}">
      <dgm:prSet custT="1"/>
      <dgm:spPr>
        <a:noFill/>
        <a:ln w="25400">
          <a:solidFill>
            <a:srgbClr val="C00000"/>
          </a:solidFill>
        </a:ln>
      </dgm:spPr>
      <dgm:t>
        <a:bodyPr/>
        <a:lstStyle/>
        <a:p>
          <a:r>
            <a:rPr lang="en-GB" sz="900" b="1" dirty="0">
              <a:solidFill>
                <a:srgbClr val="5C5B5A"/>
              </a:solidFill>
            </a:rPr>
            <a:t>Disability 20%</a:t>
          </a:r>
        </a:p>
      </dgm:t>
    </dgm:pt>
    <dgm:pt modelId="{17615A25-0F2E-49DF-B309-71116D228107}" type="parTrans" cxnId="{A00FCCB4-044F-434B-9354-DCAFAB7EDB1A}">
      <dgm:prSet/>
      <dgm:spPr>
        <a:ln>
          <a:solidFill>
            <a:srgbClr val="5C5B5A"/>
          </a:solidFill>
        </a:ln>
      </dgm:spPr>
      <dgm:t>
        <a:bodyPr/>
        <a:lstStyle/>
        <a:p>
          <a:endParaRPr lang="en-GB" sz="900" b="1"/>
        </a:p>
      </dgm:t>
    </dgm:pt>
    <dgm:pt modelId="{5218B288-FE20-4955-AD65-15FCE5236040}" type="sibTrans" cxnId="{A00FCCB4-044F-434B-9354-DCAFAB7EDB1A}">
      <dgm:prSet/>
      <dgm:spPr/>
      <dgm:t>
        <a:bodyPr/>
        <a:lstStyle/>
        <a:p>
          <a:endParaRPr lang="en-GB" sz="900" b="1"/>
        </a:p>
      </dgm:t>
    </dgm:pt>
    <dgm:pt modelId="{AF224E07-4D35-4F5D-9D38-7C2889E1246D}">
      <dgm:prSet custT="1"/>
      <dgm:spPr>
        <a:noFill/>
        <a:ln w="25400">
          <a:solidFill>
            <a:srgbClr val="C00000"/>
          </a:solidFill>
        </a:ln>
      </dgm:spPr>
      <dgm:t>
        <a:bodyPr/>
        <a:lstStyle/>
        <a:p>
          <a:r>
            <a:rPr lang="en-GB" sz="900" b="1">
              <a:solidFill>
                <a:srgbClr val="5C5B5A"/>
              </a:solidFill>
            </a:rPr>
            <a:t>No disability 47%</a:t>
          </a:r>
        </a:p>
      </dgm:t>
    </dgm:pt>
    <dgm:pt modelId="{566BF970-580C-4AE9-AEF0-69D4F31257C4}" type="parTrans" cxnId="{C15AF293-543B-4B20-AB58-0A062D5F4F48}">
      <dgm:prSet/>
      <dgm:spPr>
        <a:ln>
          <a:solidFill>
            <a:srgbClr val="5C5B5A"/>
          </a:solidFill>
        </a:ln>
      </dgm:spPr>
      <dgm:t>
        <a:bodyPr/>
        <a:lstStyle/>
        <a:p>
          <a:endParaRPr lang="en-GB" sz="900" b="1"/>
        </a:p>
      </dgm:t>
    </dgm:pt>
    <dgm:pt modelId="{5A6E5809-7355-4E2B-83D5-7F3EA6AD8B98}" type="sibTrans" cxnId="{C15AF293-543B-4B20-AB58-0A062D5F4F48}">
      <dgm:prSet/>
      <dgm:spPr/>
      <dgm:t>
        <a:bodyPr/>
        <a:lstStyle/>
        <a:p>
          <a:endParaRPr lang="en-GB" sz="900" b="1"/>
        </a:p>
      </dgm:t>
    </dgm:pt>
    <dgm:pt modelId="{3DC4F01F-6F0E-4295-BDCC-A7C20B1D5ACC}">
      <dgm:prSet custT="1"/>
      <dgm:spPr>
        <a:noFill/>
        <a:ln w="25400">
          <a:solidFill>
            <a:srgbClr val="00B050"/>
          </a:solidFill>
        </a:ln>
      </dgm:spPr>
      <dgm:t>
        <a:bodyPr/>
        <a:lstStyle/>
        <a:p>
          <a:r>
            <a:rPr lang="en-GB" sz="900" b="1" dirty="0">
              <a:solidFill>
                <a:srgbClr val="5C5B5A"/>
              </a:solidFill>
            </a:rPr>
            <a:t>Rent because can't afford mortgage 56%</a:t>
          </a:r>
        </a:p>
      </dgm:t>
    </dgm:pt>
    <dgm:pt modelId="{E18F67BB-EE9A-46AC-B9FA-3CCEFFF4A7E1}" type="parTrans" cxnId="{32BFAA0A-7B41-4D1A-B08B-ED020F65F249}">
      <dgm:prSet/>
      <dgm:spPr>
        <a:ln>
          <a:solidFill>
            <a:srgbClr val="5C5B5A"/>
          </a:solidFill>
        </a:ln>
      </dgm:spPr>
      <dgm:t>
        <a:bodyPr/>
        <a:lstStyle/>
        <a:p>
          <a:endParaRPr lang="en-GB" sz="900" b="1"/>
        </a:p>
      </dgm:t>
    </dgm:pt>
    <dgm:pt modelId="{266E0B71-8912-4C34-8222-AAE6B2157025}" type="sibTrans" cxnId="{32BFAA0A-7B41-4D1A-B08B-ED020F65F249}">
      <dgm:prSet/>
      <dgm:spPr/>
      <dgm:t>
        <a:bodyPr/>
        <a:lstStyle/>
        <a:p>
          <a:endParaRPr lang="en-GB" sz="900" b="1"/>
        </a:p>
      </dgm:t>
    </dgm:pt>
    <dgm:pt modelId="{52A8334E-AB30-4046-A597-201DCF26FF95}">
      <dgm:prSet custT="1"/>
      <dgm:spPr>
        <a:noFill/>
        <a:ln w="25400">
          <a:solidFill>
            <a:srgbClr val="00B050"/>
          </a:solidFill>
        </a:ln>
      </dgm:spPr>
      <dgm:t>
        <a:bodyPr/>
        <a:lstStyle/>
        <a:p>
          <a:r>
            <a:rPr lang="en-GB" sz="900" b="1" dirty="0">
              <a:solidFill>
                <a:srgbClr val="5C5B5A"/>
              </a:solidFill>
            </a:rPr>
            <a:t>Rent other reasons 77%</a:t>
          </a:r>
        </a:p>
      </dgm:t>
    </dgm:pt>
    <dgm:pt modelId="{4B506D20-2882-4449-9F19-8D779481C85E}" type="parTrans" cxnId="{9744CD2F-D8F6-48FB-AD52-AD2C8D2F284E}">
      <dgm:prSet/>
      <dgm:spPr>
        <a:ln>
          <a:solidFill>
            <a:srgbClr val="5C5B5A"/>
          </a:solidFill>
        </a:ln>
      </dgm:spPr>
      <dgm:t>
        <a:bodyPr/>
        <a:lstStyle/>
        <a:p>
          <a:endParaRPr lang="en-GB" sz="900" b="1"/>
        </a:p>
      </dgm:t>
    </dgm:pt>
    <dgm:pt modelId="{7CCA0862-F0C0-46DD-8FB3-FB3EDAC35A28}" type="sibTrans" cxnId="{9744CD2F-D8F6-48FB-AD52-AD2C8D2F284E}">
      <dgm:prSet/>
      <dgm:spPr/>
      <dgm:t>
        <a:bodyPr/>
        <a:lstStyle/>
        <a:p>
          <a:endParaRPr lang="en-GB" sz="900" b="1"/>
        </a:p>
      </dgm:t>
    </dgm:pt>
    <dgm:pt modelId="{D0CC9775-8D76-4FF8-9971-C6AF4135740D}">
      <dgm:prSet custT="1"/>
      <dgm:spPr>
        <a:noFill/>
        <a:ln w="25400">
          <a:solidFill>
            <a:srgbClr val="00B050"/>
          </a:solidFill>
        </a:ln>
      </dgm:spPr>
      <dgm:t>
        <a:bodyPr/>
        <a:lstStyle/>
        <a:p>
          <a:r>
            <a:rPr lang="en-GB" sz="900" b="1" dirty="0">
              <a:solidFill>
                <a:srgbClr val="5C5B5A"/>
              </a:solidFill>
            </a:rPr>
            <a:t>Rent because can't have social housing 37%</a:t>
          </a:r>
        </a:p>
      </dgm:t>
    </dgm:pt>
    <dgm:pt modelId="{C16E4F53-2516-4639-9A32-1B9A6EAC4CEC}" type="parTrans" cxnId="{DA5D3432-6CB8-4940-B637-D6DA74625E5F}">
      <dgm:prSet/>
      <dgm:spPr>
        <a:ln>
          <a:solidFill>
            <a:srgbClr val="5C5B5A"/>
          </a:solidFill>
        </a:ln>
      </dgm:spPr>
      <dgm:t>
        <a:bodyPr/>
        <a:lstStyle/>
        <a:p>
          <a:endParaRPr lang="en-GB" sz="900" b="1"/>
        </a:p>
      </dgm:t>
    </dgm:pt>
    <dgm:pt modelId="{FAEBFCEE-70DB-4F37-8B08-191730CC90B8}" type="sibTrans" cxnId="{DA5D3432-6CB8-4940-B637-D6DA74625E5F}">
      <dgm:prSet/>
      <dgm:spPr/>
      <dgm:t>
        <a:bodyPr/>
        <a:lstStyle/>
        <a:p>
          <a:endParaRPr lang="en-GB" sz="900" b="1"/>
        </a:p>
      </dgm:t>
    </dgm:pt>
    <dgm:pt modelId="{BE1C2CE4-F235-4BDE-B311-657AFD7D84E3}">
      <dgm:prSet custT="1"/>
      <dgm:spPr>
        <a:noFill/>
        <a:ln w="25400">
          <a:solidFill>
            <a:srgbClr val="00B050"/>
          </a:solidFill>
        </a:ln>
      </dgm:spPr>
      <dgm:t>
        <a:bodyPr/>
        <a:lstStyle/>
        <a:p>
          <a:r>
            <a:rPr lang="en-GB" sz="900" b="1">
              <a:solidFill>
                <a:srgbClr val="5C5B5A"/>
              </a:solidFill>
            </a:rPr>
            <a:t>Rent other reasons 63%</a:t>
          </a:r>
        </a:p>
      </dgm:t>
    </dgm:pt>
    <dgm:pt modelId="{68BBADBC-0C64-4B83-97D8-EDEAE6FA6BCE}" type="parTrans" cxnId="{9A7EADA0-BEFE-4E6D-8887-27D7C8DCAF1E}">
      <dgm:prSet/>
      <dgm:spPr>
        <a:ln>
          <a:solidFill>
            <a:srgbClr val="5C5B5A"/>
          </a:solidFill>
        </a:ln>
      </dgm:spPr>
      <dgm:t>
        <a:bodyPr/>
        <a:lstStyle/>
        <a:p>
          <a:endParaRPr lang="en-GB" sz="900" b="1"/>
        </a:p>
      </dgm:t>
    </dgm:pt>
    <dgm:pt modelId="{AF5D635F-AC83-48D3-BDF7-C70D0A81D69A}" type="sibTrans" cxnId="{9A7EADA0-BEFE-4E6D-8887-27D7C8DCAF1E}">
      <dgm:prSet/>
      <dgm:spPr/>
      <dgm:t>
        <a:bodyPr/>
        <a:lstStyle/>
        <a:p>
          <a:endParaRPr lang="en-GB" sz="900" b="1"/>
        </a:p>
      </dgm:t>
    </dgm:pt>
    <dgm:pt modelId="{514ACFBE-2C20-4113-9C54-E710994E7BB6}">
      <dgm:prSet custT="1"/>
      <dgm:spPr>
        <a:noFill/>
        <a:ln w="25400">
          <a:solidFill>
            <a:srgbClr val="00B050"/>
          </a:solidFill>
        </a:ln>
      </dgm:spPr>
      <dgm:t>
        <a:bodyPr/>
        <a:lstStyle/>
        <a:p>
          <a:r>
            <a:rPr lang="en-GB" sz="900" b="1" dirty="0">
              <a:solidFill>
                <a:srgbClr val="5C5B5A"/>
              </a:solidFill>
            </a:rPr>
            <a:t>Have pets </a:t>
          </a:r>
          <a:br>
            <a:rPr lang="en-GB" sz="900" b="1" dirty="0">
              <a:solidFill>
                <a:srgbClr val="5C5B5A"/>
              </a:solidFill>
            </a:rPr>
          </a:br>
          <a:r>
            <a:rPr lang="en-GB" sz="900" b="1" dirty="0">
              <a:solidFill>
                <a:srgbClr val="5C5B5A"/>
              </a:solidFill>
            </a:rPr>
            <a:t>54%</a:t>
          </a:r>
        </a:p>
      </dgm:t>
    </dgm:pt>
    <dgm:pt modelId="{076669DC-5C7B-4C54-9DB5-72883D3D1A88}" type="parTrans" cxnId="{0846BB9A-25A9-4BA1-975E-2CA4F8197BC9}">
      <dgm:prSet/>
      <dgm:spPr>
        <a:ln>
          <a:solidFill>
            <a:srgbClr val="5C5B5A"/>
          </a:solidFill>
        </a:ln>
      </dgm:spPr>
      <dgm:t>
        <a:bodyPr/>
        <a:lstStyle/>
        <a:p>
          <a:endParaRPr lang="en-GB" sz="900" b="1"/>
        </a:p>
      </dgm:t>
    </dgm:pt>
    <dgm:pt modelId="{174DF934-2038-4A46-9D53-EA06D02745A3}" type="sibTrans" cxnId="{0846BB9A-25A9-4BA1-975E-2CA4F8197BC9}">
      <dgm:prSet/>
      <dgm:spPr/>
      <dgm:t>
        <a:bodyPr/>
        <a:lstStyle/>
        <a:p>
          <a:endParaRPr lang="en-GB" sz="900" b="1"/>
        </a:p>
      </dgm:t>
    </dgm:pt>
    <dgm:pt modelId="{3FECBBF9-59AD-4FD6-B80B-671FC78EC146}">
      <dgm:prSet custT="1"/>
      <dgm:spPr>
        <a:noFill/>
        <a:ln w="25400">
          <a:solidFill>
            <a:srgbClr val="00B050"/>
          </a:solidFill>
        </a:ln>
      </dgm:spPr>
      <dgm:t>
        <a:bodyPr/>
        <a:lstStyle/>
        <a:p>
          <a:r>
            <a:rPr lang="en-GB" sz="900" b="1" dirty="0">
              <a:solidFill>
                <a:srgbClr val="5C5B5A"/>
              </a:solidFill>
            </a:rPr>
            <a:t>No pets </a:t>
          </a:r>
          <a:br>
            <a:rPr lang="en-GB" sz="900" b="1" dirty="0">
              <a:solidFill>
                <a:srgbClr val="5C5B5A"/>
              </a:solidFill>
            </a:rPr>
          </a:br>
          <a:r>
            <a:rPr lang="en-GB" sz="900" b="1" dirty="0">
              <a:solidFill>
                <a:srgbClr val="5C5B5A"/>
              </a:solidFill>
            </a:rPr>
            <a:t>29%</a:t>
          </a:r>
        </a:p>
      </dgm:t>
    </dgm:pt>
    <dgm:pt modelId="{27B016CD-EBCF-405C-B67B-EC29F5A03D7D}" type="parTrans" cxnId="{7E108059-6E67-41E6-9B82-16A7976839B6}">
      <dgm:prSet/>
      <dgm:spPr>
        <a:ln>
          <a:solidFill>
            <a:srgbClr val="5C5B5A"/>
          </a:solidFill>
        </a:ln>
      </dgm:spPr>
      <dgm:t>
        <a:bodyPr/>
        <a:lstStyle/>
        <a:p>
          <a:endParaRPr lang="en-GB" sz="900" b="1"/>
        </a:p>
      </dgm:t>
    </dgm:pt>
    <dgm:pt modelId="{839DD779-C241-4530-9DA7-89C6D8E49091}" type="sibTrans" cxnId="{7E108059-6E67-41E6-9B82-16A7976839B6}">
      <dgm:prSet/>
      <dgm:spPr/>
      <dgm:t>
        <a:bodyPr/>
        <a:lstStyle/>
        <a:p>
          <a:endParaRPr lang="en-GB" sz="900" b="1"/>
        </a:p>
      </dgm:t>
    </dgm:pt>
    <dgm:pt modelId="{CCB7B83C-EF3B-4DA9-882E-A073F3745035}">
      <dgm:prSet custT="1"/>
      <dgm:spPr>
        <a:noFill/>
        <a:ln w="25400">
          <a:solidFill>
            <a:srgbClr val="00B050"/>
          </a:solidFill>
        </a:ln>
      </dgm:spPr>
      <dgm:t>
        <a:bodyPr/>
        <a:lstStyle/>
        <a:p>
          <a:r>
            <a:rPr lang="en-GB" sz="900" b="1" dirty="0">
              <a:solidFill>
                <a:srgbClr val="5C5B5A"/>
              </a:solidFill>
            </a:rPr>
            <a:t>Agree more difficult to pay rent  54%</a:t>
          </a:r>
        </a:p>
      </dgm:t>
    </dgm:pt>
    <dgm:pt modelId="{8D383C70-E38F-4998-9673-D5019643BEAC}" type="parTrans" cxnId="{7D295A66-EF00-449C-B17B-8244806A8905}">
      <dgm:prSet/>
      <dgm:spPr>
        <a:ln>
          <a:solidFill>
            <a:srgbClr val="5C5B5A"/>
          </a:solidFill>
        </a:ln>
      </dgm:spPr>
      <dgm:t>
        <a:bodyPr/>
        <a:lstStyle/>
        <a:p>
          <a:endParaRPr lang="en-GB" sz="900" b="1"/>
        </a:p>
      </dgm:t>
    </dgm:pt>
    <dgm:pt modelId="{270E369E-6EE6-46DF-880F-05B53DD68E79}" type="sibTrans" cxnId="{7D295A66-EF00-449C-B17B-8244806A8905}">
      <dgm:prSet/>
      <dgm:spPr/>
      <dgm:t>
        <a:bodyPr/>
        <a:lstStyle/>
        <a:p>
          <a:endParaRPr lang="en-GB" sz="900" b="1"/>
        </a:p>
      </dgm:t>
    </dgm:pt>
    <dgm:pt modelId="{29444944-AB46-4DC2-8FD7-6F8D5D8D4C9C}">
      <dgm:prSet custT="1"/>
      <dgm:spPr>
        <a:noFill/>
        <a:ln w="25400">
          <a:solidFill>
            <a:srgbClr val="00B050"/>
          </a:solidFill>
        </a:ln>
      </dgm:spPr>
      <dgm:t>
        <a:bodyPr/>
        <a:lstStyle/>
        <a:p>
          <a:r>
            <a:rPr lang="en-GB" sz="900" b="1" dirty="0">
              <a:solidFill>
                <a:srgbClr val="5C5B5A"/>
              </a:solidFill>
            </a:rPr>
            <a:t>Not difficult to pay rent 77%</a:t>
          </a:r>
        </a:p>
      </dgm:t>
    </dgm:pt>
    <dgm:pt modelId="{1AEA03C1-F07B-432C-BFBE-225FCE11C2F7}" type="parTrans" cxnId="{1F4741B5-13DC-4C0F-87E1-E56A1ED368F1}">
      <dgm:prSet/>
      <dgm:spPr>
        <a:ln>
          <a:solidFill>
            <a:srgbClr val="5C5B5A"/>
          </a:solidFill>
        </a:ln>
      </dgm:spPr>
      <dgm:t>
        <a:bodyPr/>
        <a:lstStyle/>
        <a:p>
          <a:endParaRPr lang="en-GB" sz="900" b="1"/>
        </a:p>
      </dgm:t>
    </dgm:pt>
    <dgm:pt modelId="{6786E4CA-C35C-4FB3-B4AE-A09E8A138A81}" type="sibTrans" cxnId="{1F4741B5-13DC-4C0F-87E1-E56A1ED368F1}">
      <dgm:prSet/>
      <dgm:spPr/>
      <dgm:t>
        <a:bodyPr/>
        <a:lstStyle/>
        <a:p>
          <a:endParaRPr lang="en-GB" sz="900" b="1"/>
        </a:p>
      </dgm:t>
    </dgm:pt>
    <dgm:pt modelId="{A8024F6E-CBBB-49F8-A228-A291F415340B}">
      <dgm:prSet custT="1"/>
      <dgm:spPr>
        <a:noFill/>
        <a:ln w="25400">
          <a:solidFill>
            <a:srgbClr val="00B050"/>
          </a:solidFill>
        </a:ln>
      </dgm:spPr>
      <dgm:t>
        <a:bodyPr/>
        <a:lstStyle/>
        <a:p>
          <a:r>
            <a:rPr lang="en-GB" sz="900" b="1" dirty="0">
              <a:solidFill>
                <a:srgbClr val="5C5B5A"/>
              </a:solidFill>
            </a:rPr>
            <a:t>Long term renter 88%</a:t>
          </a:r>
        </a:p>
      </dgm:t>
    </dgm:pt>
    <dgm:pt modelId="{FD3259F6-03EF-4EE9-9671-437E3AAEA30F}" type="parTrans" cxnId="{4A69D4E6-435E-49FA-8023-0870FE67E583}">
      <dgm:prSet/>
      <dgm:spPr>
        <a:ln>
          <a:solidFill>
            <a:srgbClr val="5C5B5A"/>
          </a:solidFill>
        </a:ln>
      </dgm:spPr>
      <dgm:t>
        <a:bodyPr/>
        <a:lstStyle/>
        <a:p>
          <a:endParaRPr lang="en-GB" sz="900" b="1"/>
        </a:p>
      </dgm:t>
    </dgm:pt>
    <dgm:pt modelId="{0FD9107E-2406-4C06-80E9-1AE1007091B9}" type="sibTrans" cxnId="{4A69D4E6-435E-49FA-8023-0870FE67E583}">
      <dgm:prSet/>
      <dgm:spPr/>
      <dgm:t>
        <a:bodyPr/>
        <a:lstStyle/>
        <a:p>
          <a:endParaRPr lang="en-GB" sz="900" b="1"/>
        </a:p>
      </dgm:t>
    </dgm:pt>
    <dgm:pt modelId="{B9A82D8E-D023-42A6-BF66-7426E700C7A9}">
      <dgm:prSet custT="1"/>
      <dgm:spPr>
        <a:noFill/>
        <a:ln w="25400">
          <a:solidFill>
            <a:srgbClr val="00B050"/>
          </a:solidFill>
        </a:ln>
      </dgm:spPr>
      <dgm:t>
        <a:bodyPr/>
        <a:lstStyle/>
        <a:p>
          <a:r>
            <a:rPr lang="en-GB" sz="900" b="1">
              <a:solidFill>
                <a:srgbClr val="5C5B5A"/>
              </a:solidFill>
            </a:rPr>
            <a:t>Owner (next 2 years) 64%</a:t>
          </a:r>
        </a:p>
      </dgm:t>
    </dgm:pt>
    <dgm:pt modelId="{23AE0D8E-33CE-45F0-82D8-A4EF7EDD116F}" type="parTrans" cxnId="{899314B2-8AB7-4F1B-8454-1515D03F4CBD}">
      <dgm:prSet/>
      <dgm:spPr/>
      <dgm:t>
        <a:bodyPr/>
        <a:lstStyle/>
        <a:p>
          <a:endParaRPr lang="en-GB" sz="900" b="1"/>
        </a:p>
      </dgm:t>
    </dgm:pt>
    <dgm:pt modelId="{0231BA4F-7622-4E93-A50B-6305A41CFAE3}" type="sibTrans" cxnId="{899314B2-8AB7-4F1B-8454-1515D03F4CBD}">
      <dgm:prSet/>
      <dgm:spPr/>
      <dgm:t>
        <a:bodyPr/>
        <a:lstStyle/>
        <a:p>
          <a:endParaRPr lang="en-GB" sz="900" b="1"/>
        </a:p>
      </dgm:t>
    </dgm:pt>
    <dgm:pt modelId="{4DF8CA66-DBC3-4AA5-A338-CF5FD066D8BF}">
      <dgm:prSet custT="1"/>
      <dgm:spPr>
        <a:noFill/>
        <a:ln w="25400">
          <a:solidFill>
            <a:srgbClr val="00B050"/>
          </a:solidFill>
        </a:ln>
      </dgm:spPr>
      <dgm:t>
        <a:bodyPr/>
        <a:lstStyle/>
        <a:p>
          <a:r>
            <a:rPr lang="en-GB" sz="900" b="1">
              <a:solidFill>
                <a:srgbClr val="5C5B5A"/>
              </a:solidFill>
            </a:rPr>
            <a:t>Owner (3 or more years) 78%</a:t>
          </a:r>
        </a:p>
      </dgm:t>
    </dgm:pt>
    <dgm:pt modelId="{CF344B3E-4EAC-4627-B503-E1CE36A0E80F}" type="parTrans" cxnId="{CE931679-E416-49AF-B6CE-E31992791518}">
      <dgm:prSet/>
      <dgm:spPr>
        <a:ln>
          <a:solidFill>
            <a:srgbClr val="5C5B5A"/>
          </a:solidFill>
        </a:ln>
      </dgm:spPr>
      <dgm:t>
        <a:bodyPr/>
        <a:lstStyle/>
        <a:p>
          <a:endParaRPr lang="en-GB" sz="900" b="1"/>
        </a:p>
      </dgm:t>
    </dgm:pt>
    <dgm:pt modelId="{FDD1D756-D1F9-4A6E-8052-34C93CBB12F2}" type="sibTrans" cxnId="{CE931679-E416-49AF-B6CE-E31992791518}">
      <dgm:prSet/>
      <dgm:spPr/>
      <dgm:t>
        <a:bodyPr/>
        <a:lstStyle/>
        <a:p>
          <a:endParaRPr lang="en-GB" sz="900" b="1"/>
        </a:p>
      </dgm:t>
    </dgm:pt>
    <dgm:pt modelId="{C7A2373E-B11C-45E2-B8D8-4C7D32153506}">
      <dgm:prSet custT="1"/>
      <dgm:spPr>
        <a:noFill/>
        <a:ln w="25400">
          <a:solidFill>
            <a:srgbClr val="00B050"/>
          </a:solidFill>
        </a:ln>
      </dgm:spPr>
      <dgm:t>
        <a:bodyPr/>
        <a:lstStyle/>
        <a:p>
          <a:r>
            <a:rPr lang="en-GB" sz="900" b="1">
              <a:solidFill>
                <a:srgbClr val="5C5B5A"/>
              </a:solidFill>
            </a:rPr>
            <a:t>Agree more difficult to pay rent 50%</a:t>
          </a:r>
        </a:p>
      </dgm:t>
    </dgm:pt>
    <dgm:pt modelId="{00D260DC-FD1B-4DBC-A3F2-9709917AF6EB}" type="parTrans" cxnId="{8651049F-00B3-4A44-B873-48486DE36BD3}">
      <dgm:prSet/>
      <dgm:spPr>
        <a:ln>
          <a:solidFill>
            <a:srgbClr val="5C5B5A"/>
          </a:solidFill>
        </a:ln>
      </dgm:spPr>
      <dgm:t>
        <a:bodyPr/>
        <a:lstStyle/>
        <a:p>
          <a:endParaRPr lang="en-GB" sz="900" b="1"/>
        </a:p>
      </dgm:t>
    </dgm:pt>
    <dgm:pt modelId="{CF73B967-C382-47DE-A7EA-ADC69BC826AC}" type="sibTrans" cxnId="{8651049F-00B3-4A44-B873-48486DE36BD3}">
      <dgm:prSet/>
      <dgm:spPr/>
      <dgm:t>
        <a:bodyPr/>
        <a:lstStyle/>
        <a:p>
          <a:endParaRPr lang="en-GB" sz="900" b="1"/>
        </a:p>
      </dgm:t>
    </dgm:pt>
    <dgm:pt modelId="{D5DCF983-E378-4A77-B865-C2E5ADBF58AC}">
      <dgm:prSet custT="1"/>
      <dgm:spPr>
        <a:noFill/>
        <a:ln w="25400">
          <a:solidFill>
            <a:srgbClr val="00B050"/>
          </a:solidFill>
        </a:ln>
      </dgm:spPr>
      <dgm:t>
        <a:bodyPr/>
        <a:lstStyle/>
        <a:p>
          <a:r>
            <a:rPr lang="en-GB" sz="900" b="1">
              <a:solidFill>
                <a:srgbClr val="5C5B5A"/>
              </a:solidFill>
            </a:rPr>
            <a:t>Not difficult to pay rent 77%</a:t>
          </a:r>
        </a:p>
      </dgm:t>
    </dgm:pt>
    <dgm:pt modelId="{1B49DB8E-7396-49AF-8FB3-1CB66171C217}" type="parTrans" cxnId="{FF81EC3B-07D8-452B-B016-D150B1649B53}">
      <dgm:prSet/>
      <dgm:spPr>
        <a:ln>
          <a:solidFill>
            <a:srgbClr val="5C5B5A"/>
          </a:solidFill>
        </a:ln>
      </dgm:spPr>
      <dgm:t>
        <a:bodyPr/>
        <a:lstStyle/>
        <a:p>
          <a:endParaRPr lang="en-GB" sz="900" b="1"/>
        </a:p>
      </dgm:t>
    </dgm:pt>
    <dgm:pt modelId="{CF0673D2-5642-4666-8232-D85259FDF249}" type="sibTrans" cxnId="{FF81EC3B-07D8-452B-B016-D150B1649B53}">
      <dgm:prSet/>
      <dgm:spPr/>
      <dgm:t>
        <a:bodyPr/>
        <a:lstStyle/>
        <a:p>
          <a:endParaRPr lang="en-GB" sz="900" b="1"/>
        </a:p>
      </dgm:t>
    </dgm:pt>
    <dgm:pt modelId="{F6EAB1C3-5AAC-43D9-97F0-D45D242C8A9D}">
      <dgm:prSet custT="1"/>
      <dgm:spPr>
        <a:noFill/>
        <a:ln w="25400">
          <a:solidFill>
            <a:srgbClr val="00B050"/>
          </a:solidFill>
        </a:ln>
      </dgm:spPr>
      <dgm:t>
        <a:bodyPr/>
        <a:lstStyle/>
        <a:p>
          <a:r>
            <a:rPr lang="en-GB" sz="900" b="1" dirty="0">
              <a:solidFill>
                <a:srgbClr val="5C5B5A"/>
              </a:solidFill>
            </a:rPr>
            <a:t>Rent &lt;£1,500 per month </a:t>
          </a:r>
          <a:br>
            <a:rPr lang="en-GB" sz="900" b="1" dirty="0">
              <a:solidFill>
                <a:srgbClr val="5C5B5A"/>
              </a:solidFill>
            </a:rPr>
          </a:br>
          <a:r>
            <a:rPr lang="en-GB" sz="900" b="1" dirty="0">
              <a:solidFill>
                <a:srgbClr val="5C5B5A"/>
              </a:solidFill>
            </a:rPr>
            <a:t>83%</a:t>
          </a:r>
        </a:p>
      </dgm:t>
    </dgm:pt>
    <dgm:pt modelId="{7C7BA047-075B-4A76-A5D9-EE8E8EB14E56}" type="parTrans" cxnId="{DF6DFCAC-C32E-40E9-ABEF-2AE121024779}">
      <dgm:prSet/>
      <dgm:spPr>
        <a:ln>
          <a:solidFill>
            <a:srgbClr val="5C5B5A"/>
          </a:solidFill>
        </a:ln>
      </dgm:spPr>
      <dgm:t>
        <a:bodyPr/>
        <a:lstStyle/>
        <a:p>
          <a:endParaRPr lang="en-GB" sz="900" b="1"/>
        </a:p>
      </dgm:t>
    </dgm:pt>
    <dgm:pt modelId="{552347E0-85CA-4A24-AE55-2F703D2D72E6}" type="sibTrans" cxnId="{DF6DFCAC-C32E-40E9-ABEF-2AE121024779}">
      <dgm:prSet/>
      <dgm:spPr/>
      <dgm:t>
        <a:bodyPr/>
        <a:lstStyle/>
        <a:p>
          <a:endParaRPr lang="en-GB" sz="900" b="1"/>
        </a:p>
      </dgm:t>
    </dgm:pt>
    <dgm:pt modelId="{4C1B850C-E70E-4D33-8A17-7FD4389F41B2}">
      <dgm:prSet custT="1"/>
      <dgm:spPr>
        <a:noFill/>
        <a:ln w="25400">
          <a:solidFill>
            <a:srgbClr val="00B050"/>
          </a:solidFill>
        </a:ln>
      </dgm:spPr>
      <dgm:t>
        <a:bodyPr/>
        <a:lstStyle/>
        <a:p>
          <a:r>
            <a:rPr lang="en-GB" sz="900" b="1">
              <a:solidFill>
                <a:srgbClr val="5C5B5A"/>
              </a:solidFill>
            </a:rPr>
            <a:t>Rent £1,500+ 54%</a:t>
          </a:r>
        </a:p>
      </dgm:t>
    </dgm:pt>
    <dgm:pt modelId="{5327761E-C553-44A5-97CC-9C2A22725E63}" type="parTrans" cxnId="{1AB1A63D-2C0A-4095-841C-7A44B404D159}">
      <dgm:prSet/>
      <dgm:spPr>
        <a:ln>
          <a:solidFill>
            <a:srgbClr val="5C5B5A"/>
          </a:solidFill>
        </a:ln>
      </dgm:spPr>
      <dgm:t>
        <a:bodyPr/>
        <a:lstStyle/>
        <a:p>
          <a:endParaRPr lang="en-GB" sz="900" b="1"/>
        </a:p>
      </dgm:t>
    </dgm:pt>
    <dgm:pt modelId="{F6E42065-AB03-4760-94FF-38B00BD02A59}" type="sibTrans" cxnId="{1AB1A63D-2C0A-4095-841C-7A44B404D159}">
      <dgm:prSet/>
      <dgm:spPr/>
      <dgm:t>
        <a:bodyPr/>
        <a:lstStyle/>
        <a:p>
          <a:endParaRPr lang="en-GB" sz="900" b="1"/>
        </a:p>
      </dgm:t>
    </dgm:pt>
    <dgm:pt modelId="{DED47394-D774-49B9-9F55-8B0A8A92581B}">
      <dgm:prSet custT="1"/>
      <dgm:spPr>
        <a:noFill/>
        <a:ln w="25400">
          <a:solidFill>
            <a:srgbClr val="C00000"/>
          </a:solidFill>
        </a:ln>
      </dgm:spPr>
      <dgm:t>
        <a:bodyPr/>
        <a:lstStyle/>
        <a:p>
          <a:r>
            <a:rPr lang="en-GB" sz="900" b="1" dirty="0">
              <a:solidFill>
                <a:srgbClr val="5C5B5A"/>
              </a:solidFill>
            </a:rPr>
            <a:t>Rent because can't access social housing 7%</a:t>
          </a:r>
        </a:p>
      </dgm:t>
    </dgm:pt>
    <dgm:pt modelId="{B71308E8-FC5A-44D3-A00E-9248402A9EC6}" type="parTrans" cxnId="{AE97A951-3156-4A00-8CF5-58EE31865984}">
      <dgm:prSet/>
      <dgm:spPr>
        <a:ln>
          <a:solidFill>
            <a:srgbClr val="5C5B5A"/>
          </a:solidFill>
        </a:ln>
      </dgm:spPr>
      <dgm:t>
        <a:bodyPr/>
        <a:lstStyle/>
        <a:p>
          <a:endParaRPr lang="en-GB" sz="900" b="1"/>
        </a:p>
      </dgm:t>
    </dgm:pt>
    <dgm:pt modelId="{45F7A588-F75D-4362-A58A-04ACA07441EC}" type="sibTrans" cxnId="{AE97A951-3156-4A00-8CF5-58EE31865984}">
      <dgm:prSet/>
      <dgm:spPr/>
      <dgm:t>
        <a:bodyPr/>
        <a:lstStyle/>
        <a:p>
          <a:endParaRPr lang="en-GB" sz="900" b="1"/>
        </a:p>
      </dgm:t>
    </dgm:pt>
    <dgm:pt modelId="{ACEF6EC9-65A4-4B77-A35D-01CDBCD5A24B}">
      <dgm:prSet custT="1"/>
      <dgm:spPr>
        <a:noFill/>
        <a:ln w="25400">
          <a:solidFill>
            <a:srgbClr val="C00000"/>
          </a:solidFill>
        </a:ln>
      </dgm:spPr>
      <dgm:t>
        <a:bodyPr/>
        <a:lstStyle/>
        <a:p>
          <a:r>
            <a:rPr lang="en-GB" sz="900" b="1" dirty="0">
              <a:solidFill>
                <a:srgbClr val="5C5B5A"/>
              </a:solidFill>
            </a:rPr>
            <a:t>Rent other reasons 29%</a:t>
          </a:r>
        </a:p>
      </dgm:t>
    </dgm:pt>
    <dgm:pt modelId="{0A9D3632-A041-4BA8-ACD5-F8F901AB2F04}" type="parTrans" cxnId="{C6AB7276-7428-4317-B91D-57FFAC03E5BA}">
      <dgm:prSet/>
      <dgm:spPr>
        <a:ln>
          <a:solidFill>
            <a:srgbClr val="5C5B5A"/>
          </a:solidFill>
        </a:ln>
      </dgm:spPr>
      <dgm:t>
        <a:bodyPr/>
        <a:lstStyle/>
        <a:p>
          <a:endParaRPr lang="en-GB" sz="900" b="1"/>
        </a:p>
      </dgm:t>
    </dgm:pt>
    <dgm:pt modelId="{1F601777-1296-4883-B0E4-9E464C83E45B}" type="sibTrans" cxnId="{C6AB7276-7428-4317-B91D-57FFAC03E5BA}">
      <dgm:prSet/>
      <dgm:spPr/>
      <dgm:t>
        <a:bodyPr/>
        <a:lstStyle/>
        <a:p>
          <a:endParaRPr lang="en-GB" sz="900" b="1"/>
        </a:p>
      </dgm:t>
    </dgm:pt>
    <dgm:pt modelId="{02E1043E-F29C-4EC4-BBCF-C260E9207960}">
      <dgm:prSet custT="1"/>
      <dgm:spPr>
        <a:noFill/>
        <a:ln w="25400">
          <a:solidFill>
            <a:srgbClr val="C00000"/>
          </a:solidFill>
        </a:ln>
      </dgm:spPr>
      <dgm:t>
        <a:bodyPr/>
        <a:lstStyle/>
        <a:p>
          <a:r>
            <a:rPr lang="en-GB" sz="900" b="1">
              <a:solidFill>
                <a:srgbClr val="5C5B5A"/>
              </a:solidFill>
            </a:rPr>
            <a:t>Rent because can’t afford mortgage 38%</a:t>
          </a:r>
        </a:p>
      </dgm:t>
    </dgm:pt>
    <dgm:pt modelId="{707C63A7-CE72-43D2-9163-E1CD4EBFAE29}" type="parTrans" cxnId="{C5A07F95-F388-4A1A-95C8-298CD970F1FC}">
      <dgm:prSet/>
      <dgm:spPr>
        <a:ln>
          <a:solidFill>
            <a:srgbClr val="5C5B5A"/>
          </a:solidFill>
        </a:ln>
      </dgm:spPr>
      <dgm:t>
        <a:bodyPr/>
        <a:lstStyle/>
        <a:p>
          <a:endParaRPr lang="en-GB" sz="900" b="1"/>
        </a:p>
      </dgm:t>
    </dgm:pt>
    <dgm:pt modelId="{A0BF5064-BD10-40C1-8F9D-873AA4B337C0}" type="sibTrans" cxnId="{C5A07F95-F388-4A1A-95C8-298CD970F1FC}">
      <dgm:prSet/>
      <dgm:spPr/>
      <dgm:t>
        <a:bodyPr/>
        <a:lstStyle/>
        <a:p>
          <a:endParaRPr lang="en-GB" sz="900" b="1"/>
        </a:p>
      </dgm:t>
    </dgm:pt>
    <dgm:pt modelId="{6B7F5681-C161-4C80-BD30-1F70E6F83371}">
      <dgm:prSet custT="1"/>
      <dgm:spPr>
        <a:noFill/>
        <a:ln w="25400">
          <a:solidFill>
            <a:srgbClr val="C00000"/>
          </a:solidFill>
        </a:ln>
      </dgm:spPr>
      <dgm:t>
        <a:bodyPr/>
        <a:lstStyle/>
        <a:p>
          <a:r>
            <a:rPr lang="en-GB" sz="900" b="1">
              <a:solidFill>
                <a:srgbClr val="5C5B5A"/>
              </a:solidFill>
            </a:rPr>
            <a:t>Rent other reasons 63%</a:t>
          </a:r>
        </a:p>
      </dgm:t>
    </dgm:pt>
    <dgm:pt modelId="{189B578E-AE48-4EED-87A6-793FC64DD0B0}" type="parTrans" cxnId="{360F6544-3830-4104-BD7E-3A740A02D0EB}">
      <dgm:prSet/>
      <dgm:spPr>
        <a:ln>
          <a:solidFill>
            <a:srgbClr val="5C5B5A"/>
          </a:solidFill>
        </a:ln>
      </dgm:spPr>
      <dgm:t>
        <a:bodyPr/>
        <a:lstStyle/>
        <a:p>
          <a:endParaRPr lang="en-GB" sz="900" b="1"/>
        </a:p>
      </dgm:t>
    </dgm:pt>
    <dgm:pt modelId="{35B95245-75F8-4B87-BA60-09A397039176}" type="sibTrans" cxnId="{360F6544-3830-4104-BD7E-3A740A02D0EB}">
      <dgm:prSet/>
      <dgm:spPr/>
      <dgm:t>
        <a:bodyPr/>
        <a:lstStyle/>
        <a:p>
          <a:endParaRPr lang="en-GB" sz="900" b="1"/>
        </a:p>
      </dgm:t>
    </dgm:pt>
    <dgm:pt modelId="{DDDF3BA2-9732-4DB1-AB87-31294F5D31DF}" type="pres">
      <dgm:prSet presAssocID="{232B0CCF-2814-459B-ABB3-84780FDE2254}" presName="hierChild1" presStyleCnt="0">
        <dgm:presLayoutVars>
          <dgm:orgChart val="1"/>
          <dgm:chPref val="1"/>
          <dgm:dir/>
          <dgm:animOne val="branch"/>
          <dgm:animLvl val="lvl"/>
          <dgm:resizeHandles/>
        </dgm:presLayoutVars>
      </dgm:prSet>
      <dgm:spPr/>
    </dgm:pt>
    <dgm:pt modelId="{D293CB42-2202-4090-AD95-92A027B87101}" type="pres">
      <dgm:prSet presAssocID="{7C0011A8-9D1B-4A95-A933-EA460332271B}" presName="hierRoot1" presStyleCnt="0">
        <dgm:presLayoutVars>
          <dgm:hierBranch val="init"/>
        </dgm:presLayoutVars>
      </dgm:prSet>
      <dgm:spPr/>
    </dgm:pt>
    <dgm:pt modelId="{23B309DB-2DE7-49C1-9086-A773FA130ACB}" type="pres">
      <dgm:prSet presAssocID="{7C0011A8-9D1B-4A95-A933-EA460332271B}" presName="rootComposite1" presStyleCnt="0"/>
      <dgm:spPr/>
    </dgm:pt>
    <dgm:pt modelId="{B7FB1018-297C-48F8-8B3F-D97C8C05415A}" type="pres">
      <dgm:prSet presAssocID="{7C0011A8-9D1B-4A95-A933-EA460332271B}" presName="rootText1" presStyleLbl="node0" presStyleIdx="0" presStyleCnt="1" custScaleX="247684" custLinFactNeighborY="-6418">
        <dgm:presLayoutVars>
          <dgm:chPref val="3"/>
        </dgm:presLayoutVars>
      </dgm:prSet>
      <dgm:spPr/>
    </dgm:pt>
    <dgm:pt modelId="{81846F87-260D-4EC4-A29A-67C189ED4F16}" type="pres">
      <dgm:prSet presAssocID="{7C0011A8-9D1B-4A95-A933-EA460332271B}" presName="rootConnector1" presStyleLbl="node1" presStyleIdx="0" presStyleCnt="0"/>
      <dgm:spPr/>
    </dgm:pt>
    <dgm:pt modelId="{0B3BC730-FA7B-4EFC-B3BE-DB7334FBA4F5}" type="pres">
      <dgm:prSet presAssocID="{7C0011A8-9D1B-4A95-A933-EA460332271B}" presName="hierChild2" presStyleCnt="0"/>
      <dgm:spPr/>
    </dgm:pt>
    <dgm:pt modelId="{DB1B01A2-DA7C-4F6F-A131-027808B2C1F9}" type="pres">
      <dgm:prSet presAssocID="{5E653B81-AE61-4C98-B3B1-FC0FC965DBE6}" presName="Name37" presStyleLbl="parChTrans1D2" presStyleIdx="0" presStyleCnt="2"/>
      <dgm:spPr/>
    </dgm:pt>
    <dgm:pt modelId="{F4401D82-7A08-4845-92E8-4F061844D028}" type="pres">
      <dgm:prSet presAssocID="{E27EE106-0D63-45D8-8723-744EF5FAF426}" presName="hierRoot2" presStyleCnt="0">
        <dgm:presLayoutVars>
          <dgm:hierBranch val="init"/>
        </dgm:presLayoutVars>
      </dgm:prSet>
      <dgm:spPr/>
    </dgm:pt>
    <dgm:pt modelId="{2DA4B401-9F65-4B6B-BBD0-A266D5552803}" type="pres">
      <dgm:prSet presAssocID="{E27EE106-0D63-45D8-8723-744EF5FAF426}" presName="rootComposite" presStyleCnt="0"/>
      <dgm:spPr/>
    </dgm:pt>
    <dgm:pt modelId="{C10935CD-E83D-4537-A490-5E63C1E0F413}" type="pres">
      <dgm:prSet presAssocID="{E27EE106-0D63-45D8-8723-744EF5FAF426}" presName="rootText" presStyleLbl="node2" presStyleIdx="0" presStyleCnt="2" custScaleX="250179" custScaleY="74748">
        <dgm:presLayoutVars>
          <dgm:chPref val="3"/>
        </dgm:presLayoutVars>
      </dgm:prSet>
      <dgm:spPr/>
    </dgm:pt>
    <dgm:pt modelId="{E9ED7CFB-DCDE-42F3-A64D-70514A6D49E7}" type="pres">
      <dgm:prSet presAssocID="{E27EE106-0D63-45D8-8723-744EF5FAF426}" presName="rootConnector" presStyleLbl="node2" presStyleIdx="0" presStyleCnt="2"/>
      <dgm:spPr/>
    </dgm:pt>
    <dgm:pt modelId="{5BC42B7C-C723-4FD3-938F-1D43F710C0E9}" type="pres">
      <dgm:prSet presAssocID="{E27EE106-0D63-45D8-8723-744EF5FAF426}" presName="hierChild4" presStyleCnt="0"/>
      <dgm:spPr/>
    </dgm:pt>
    <dgm:pt modelId="{A132DACD-CDE8-4D36-97BA-E141ACFCFEEB}" type="pres">
      <dgm:prSet presAssocID="{E18F67BB-EE9A-46AC-B9FA-3CCEFFF4A7E1}" presName="Name37" presStyleLbl="parChTrans1D3" presStyleIdx="0" presStyleCnt="4"/>
      <dgm:spPr/>
    </dgm:pt>
    <dgm:pt modelId="{C4DE01E5-1E4B-4739-A211-3B2287CD05F2}" type="pres">
      <dgm:prSet presAssocID="{3DC4F01F-6F0E-4295-BDCC-A7C20B1D5ACC}" presName="hierRoot2" presStyleCnt="0">
        <dgm:presLayoutVars>
          <dgm:hierBranch val="init"/>
        </dgm:presLayoutVars>
      </dgm:prSet>
      <dgm:spPr/>
    </dgm:pt>
    <dgm:pt modelId="{394A83CB-AF5F-49D7-9B94-5D3904EC720E}" type="pres">
      <dgm:prSet presAssocID="{3DC4F01F-6F0E-4295-BDCC-A7C20B1D5ACC}" presName="rootComposite" presStyleCnt="0"/>
      <dgm:spPr/>
    </dgm:pt>
    <dgm:pt modelId="{0619CC8C-9E22-4FED-A357-9487857B7111}" type="pres">
      <dgm:prSet presAssocID="{3DC4F01F-6F0E-4295-BDCC-A7C20B1D5ACC}" presName="rootText" presStyleLbl="node3" presStyleIdx="0" presStyleCnt="4">
        <dgm:presLayoutVars>
          <dgm:chPref val="3"/>
        </dgm:presLayoutVars>
      </dgm:prSet>
      <dgm:spPr/>
    </dgm:pt>
    <dgm:pt modelId="{6748AB07-DA43-4C42-8B29-25FDB09FF792}" type="pres">
      <dgm:prSet presAssocID="{3DC4F01F-6F0E-4295-BDCC-A7C20B1D5ACC}" presName="rootConnector" presStyleLbl="node3" presStyleIdx="0" presStyleCnt="4"/>
      <dgm:spPr/>
    </dgm:pt>
    <dgm:pt modelId="{D0CCDE62-D253-460C-A91A-AE7036117FDC}" type="pres">
      <dgm:prSet presAssocID="{3DC4F01F-6F0E-4295-BDCC-A7C20B1D5ACC}" presName="hierChild4" presStyleCnt="0"/>
      <dgm:spPr/>
    </dgm:pt>
    <dgm:pt modelId="{1304D64D-54B8-432A-BE8C-6FDB485DE63D}" type="pres">
      <dgm:prSet presAssocID="{C16E4F53-2516-4639-9A32-1B9A6EAC4CEC}" presName="Name37" presStyleLbl="parChTrans1D4" presStyleIdx="0" presStyleCnt="17"/>
      <dgm:spPr/>
    </dgm:pt>
    <dgm:pt modelId="{2C4BF0F5-AD48-4CBB-AB7E-6819B2472D9F}" type="pres">
      <dgm:prSet presAssocID="{D0CC9775-8D76-4FF8-9971-C6AF4135740D}" presName="hierRoot2" presStyleCnt="0">
        <dgm:presLayoutVars>
          <dgm:hierBranch val="init"/>
        </dgm:presLayoutVars>
      </dgm:prSet>
      <dgm:spPr/>
    </dgm:pt>
    <dgm:pt modelId="{E6DBEDBF-6952-4485-A6E1-0074C4D74A30}" type="pres">
      <dgm:prSet presAssocID="{D0CC9775-8D76-4FF8-9971-C6AF4135740D}" presName="rootComposite" presStyleCnt="0"/>
      <dgm:spPr/>
    </dgm:pt>
    <dgm:pt modelId="{FA84D700-ABBC-46C2-A8DE-F2B72DEFA007}" type="pres">
      <dgm:prSet presAssocID="{D0CC9775-8D76-4FF8-9971-C6AF4135740D}" presName="rootText" presStyleLbl="node4" presStyleIdx="0" presStyleCnt="17" custScaleX="188383">
        <dgm:presLayoutVars>
          <dgm:chPref val="3"/>
        </dgm:presLayoutVars>
      </dgm:prSet>
      <dgm:spPr/>
    </dgm:pt>
    <dgm:pt modelId="{B8CE2C46-4E32-4554-91C4-D5BC1D785DD7}" type="pres">
      <dgm:prSet presAssocID="{D0CC9775-8D76-4FF8-9971-C6AF4135740D}" presName="rootConnector" presStyleLbl="node4" presStyleIdx="0" presStyleCnt="17"/>
      <dgm:spPr/>
    </dgm:pt>
    <dgm:pt modelId="{19951997-B8D4-4D88-A164-2539609BACE2}" type="pres">
      <dgm:prSet presAssocID="{D0CC9775-8D76-4FF8-9971-C6AF4135740D}" presName="hierChild4" presStyleCnt="0"/>
      <dgm:spPr/>
    </dgm:pt>
    <dgm:pt modelId="{916B660D-8AEF-48B2-9F2A-516E46A8B13D}" type="pres">
      <dgm:prSet presAssocID="{076669DC-5C7B-4C54-9DB5-72883D3D1A88}" presName="Name37" presStyleLbl="parChTrans1D4" presStyleIdx="1" presStyleCnt="17"/>
      <dgm:spPr/>
    </dgm:pt>
    <dgm:pt modelId="{2D5B8251-0B9D-422A-9421-3651BEB91368}" type="pres">
      <dgm:prSet presAssocID="{514ACFBE-2C20-4113-9C54-E710994E7BB6}" presName="hierRoot2" presStyleCnt="0">
        <dgm:presLayoutVars>
          <dgm:hierBranch val="init"/>
        </dgm:presLayoutVars>
      </dgm:prSet>
      <dgm:spPr/>
    </dgm:pt>
    <dgm:pt modelId="{2BC77C99-AC3F-400D-AB57-98369995DEB5}" type="pres">
      <dgm:prSet presAssocID="{514ACFBE-2C20-4113-9C54-E710994E7BB6}" presName="rootComposite" presStyleCnt="0"/>
      <dgm:spPr/>
    </dgm:pt>
    <dgm:pt modelId="{F23065C3-012A-4D10-A563-4328D1E49C3D}" type="pres">
      <dgm:prSet presAssocID="{514ACFBE-2C20-4113-9C54-E710994E7BB6}" presName="rootText" presStyleLbl="node4" presStyleIdx="1" presStyleCnt="17">
        <dgm:presLayoutVars>
          <dgm:chPref val="3"/>
        </dgm:presLayoutVars>
      </dgm:prSet>
      <dgm:spPr/>
    </dgm:pt>
    <dgm:pt modelId="{AE74C63F-46E3-45CA-907B-EA6959A7C260}" type="pres">
      <dgm:prSet presAssocID="{514ACFBE-2C20-4113-9C54-E710994E7BB6}" presName="rootConnector" presStyleLbl="node4" presStyleIdx="1" presStyleCnt="17"/>
      <dgm:spPr/>
    </dgm:pt>
    <dgm:pt modelId="{5BEACEE1-8A22-4472-93E8-10756D60998A}" type="pres">
      <dgm:prSet presAssocID="{514ACFBE-2C20-4113-9C54-E710994E7BB6}" presName="hierChild4" presStyleCnt="0"/>
      <dgm:spPr/>
    </dgm:pt>
    <dgm:pt modelId="{FE676471-1BDD-4136-845C-18E26DDAC40E}" type="pres">
      <dgm:prSet presAssocID="{514ACFBE-2C20-4113-9C54-E710994E7BB6}" presName="hierChild5" presStyleCnt="0"/>
      <dgm:spPr/>
    </dgm:pt>
    <dgm:pt modelId="{02E56582-7CE9-4F45-AE6B-72E5512FDAA6}" type="pres">
      <dgm:prSet presAssocID="{27B016CD-EBCF-405C-B67B-EC29F5A03D7D}" presName="Name37" presStyleLbl="parChTrans1D4" presStyleIdx="2" presStyleCnt="17"/>
      <dgm:spPr/>
    </dgm:pt>
    <dgm:pt modelId="{594A8380-ED5D-4331-A779-8494EDC28540}" type="pres">
      <dgm:prSet presAssocID="{3FECBBF9-59AD-4FD6-B80B-671FC78EC146}" presName="hierRoot2" presStyleCnt="0">
        <dgm:presLayoutVars>
          <dgm:hierBranch val="init"/>
        </dgm:presLayoutVars>
      </dgm:prSet>
      <dgm:spPr/>
    </dgm:pt>
    <dgm:pt modelId="{CA16044C-0054-4362-B394-CB0EB00CAEDE}" type="pres">
      <dgm:prSet presAssocID="{3FECBBF9-59AD-4FD6-B80B-671FC78EC146}" presName="rootComposite" presStyleCnt="0"/>
      <dgm:spPr/>
    </dgm:pt>
    <dgm:pt modelId="{4F0768CE-C9EC-43CD-83EF-3BBAC1E14CD5}" type="pres">
      <dgm:prSet presAssocID="{3FECBBF9-59AD-4FD6-B80B-671FC78EC146}" presName="rootText" presStyleLbl="node4" presStyleIdx="2" presStyleCnt="17">
        <dgm:presLayoutVars>
          <dgm:chPref val="3"/>
        </dgm:presLayoutVars>
      </dgm:prSet>
      <dgm:spPr/>
    </dgm:pt>
    <dgm:pt modelId="{E96EDB2C-4FA7-4D50-981F-C6AC55EFB63F}" type="pres">
      <dgm:prSet presAssocID="{3FECBBF9-59AD-4FD6-B80B-671FC78EC146}" presName="rootConnector" presStyleLbl="node4" presStyleIdx="2" presStyleCnt="17"/>
      <dgm:spPr/>
    </dgm:pt>
    <dgm:pt modelId="{034E3982-7ED4-46F7-B4F3-8074513591A0}" type="pres">
      <dgm:prSet presAssocID="{3FECBBF9-59AD-4FD6-B80B-671FC78EC146}" presName="hierChild4" presStyleCnt="0"/>
      <dgm:spPr/>
    </dgm:pt>
    <dgm:pt modelId="{1D26D74B-7FA2-43C3-9828-D1C3B34B8C80}" type="pres">
      <dgm:prSet presAssocID="{3FECBBF9-59AD-4FD6-B80B-671FC78EC146}" presName="hierChild5" presStyleCnt="0"/>
      <dgm:spPr/>
    </dgm:pt>
    <dgm:pt modelId="{2B872254-5092-409D-871E-FF5141101A97}" type="pres">
      <dgm:prSet presAssocID="{D0CC9775-8D76-4FF8-9971-C6AF4135740D}" presName="hierChild5" presStyleCnt="0"/>
      <dgm:spPr/>
    </dgm:pt>
    <dgm:pt modelId="{EAB2985D-B852-4903-8659-3C80AD7BDF1D}" type="pres">
      <dgm:prSet presAssocID="{68BBADBC-0C64-4B83-97D8-EDEAE6FA6BCE}" presName="Name37" presStyleLbl="parChTrans1D4" presStyleIdx="3" presStyleCnt="17"/>
      <dgm:spPr/>
    </dgm:pt>
    <dgm:pt modelId="{728E6CB6-1289-466E-8127-4AF4E8951B53}" type="pres">
      <dgm:prSet presAssocID="{BE1C2CE4-F235-4BDE-B311-657AFD7D84E3}" presName="hierRoot2" presStyleCnt="0">
        <dgm:presLayoutVars>
          <dgm:hierBranch val="init"/>
        </dgm:presLayoutVars>
      </dgm:prSet>
      <dgm:spPr/>
    </dgm:pt>
    <dgm:pt modelId="{3A7600C1-2024-4747-B408-4BEF21C851D2}" type="pres">
      <dgm:prSet presAssocID="{BE1C2CE4-F235-4BDE-B311-657AFD7D84E3}" presName="rootComposite" presStyleCnt="0"/>
      <dgm:spPr/>
    </dgm:pt>
    <dgm:pt modelId="{D6C82B44-9C36-4921-AF68-6000BA28DE42}" type="pres">
      <dgm:prSet presAssocID="{BE1C2CE4-F235-4BDE-B311-657AFD7D84E3}" presName="rootText" presStyleLbl="node4" presStyleIdx="3" presStyleCnt="17">
        <dgm:presLayoutVars>
          <dgm:chPref val="3"/>
        </dgm:presLayoutVars>
      </dgm:prSet>
      <dgm:spPr/>
    </dgm:pt>
    <dgm:pt modelId="{5C5307BB-35C1-470E-9D82-4D31D6302732}" type="pres">
      <dgm:prSet presAssocID="{BE1C2CE4-F235-4BDE-B311-657AFD7D84E3}" presName="rootConnector" presStyleLbl="node4" presStyleIdx="3" presStyleCnt="17"/>
      <dgm:spPr/>
    </dgm:pt>
    <dgm:pt modelId="{51EA3427-DFC3-4C03-99BB-C9C058EE6C68}" type="pres">
      <dgm:prSet presAssocID="{BE1C2CE4-F235-4BDE-B311-657AFD7D84E3}" presName="hierChild4" presStyleCnt="0"/>
      <dgm:spPr/>
    </dgm:pt>
    <dgm:pt modelId="{D6E6D530-3291-4903-AB2C-421B31130AD7}" type="pres">
      <dgm:prSet presAssocID="{8D383C70-E38F-4998-9673-D5019643BEAC}" presName="Name37" presStyleLbl="parChTrans1D4" presStyleIdx="4" presStyleCnt="17"/>
      <dgm:spPr/>
    </dgm:pt>
    <dgm:pt modelId="{A22DA5A3-286A-4A3E-88A1-553A11650819}" type="pres">
      <dgm:prSet presAssocID="{CCB7B83C-EF3B-4DA9-882E-A073F3745035}" presName="hierRoot2" presStyleCnt="0">
        <dgm:presLayoutVars>
          <dgm:hierBranch val="init"/>
        </dgm:presLayoutVars>
      </dgm:prSet>
      <dgm:spPr/>
    </dgm:pt>
    <dgm:pt modelId="{57F60DE3-818E-4BBE-86D6-6DA9C016A0FD}" type="pres">
      <dgm:prSet presAssocID="{CCB7B83C-EF3B-4DA9-882E-A073F3745035}" presName="rootComposite" presStyleCnt="0"/>
      <dgm:spPr/>
    </dgm:pt>
    <dgm:pt modelId="{1CE4A6FC-044C-4D9F-8D58-0A75D8A09B2C}" type="pres">
      <dgm:prSet presAssocID="{CCB7B83C-EF3B-4DA9-882E-A073F3745035}" presName="rootText" presStyleLbl="node4" presStyleIdx="4" presStyleCnt="17" custScaleX="145797">
        <dgm:presLayoutVars>
          <dgm:chPref val="3"/>
        </dgm:presLayoutVars>
      </dgm:prSet>
      <dgm:spPr/>
    </dgm:pt>
    <dgm:pt modelId="{DE99DA3A-F279-48E1-954C-674B013DF7D3}" type="pres">
      <dgm:prSet presAssocID="{CCB7B83C-EF3B-4DA9-882E-A073F3745035}" presName="rootConnector" presStyleLbl="node4" presStyleIdx="4" presStyleCnt="17"/>
      <dgm:spPr/>
    </dgm:pt>
    <dgm:pt modelId="{90DF5051-276C-455A-8C1D-F2F074EB3AD1}" type="pres">
      <dgm:prSet presAssocID="{CCB7B83C-EF3B-4DA9-882E-A073F3745035}" presName="hierChild4" presStyleCnt="0"/>
      <dgm:spPr/>
    </dgm:pt>
    <dgm:pt modelId="{14E5EA0C-3ADB-406B-81C5-3088A2B8FD8C}" type="pres">
      <dgm:prSet presAssocID="{CCB7B83C-EF3B-4DA9-882E-A073F3745035}" presName="hierChild5" presStyleCnt="0"/>
      <dgm:spPr/>
    </dgm:pt>
    <dgm:pt modelId="{2D9D3BAD-5F4C-4A92-94AB-DE751CB6D948}" type="pres">
      <dgm:prSet presAssocID="{1AEA03C1-F07B-432C-BFBE-225FCE11C2F7}" presName="Name37" presStyleLbl="parChTrans1D4" presStyleIdx="5" presStyleCnt="17"/>
      <dgm:spPr/>
    </dgm:pt>
    <dgm:pt modelId="{4FFC479E-24D1-4897-A055-6D4C4CFC73DE}" type="pres">
      <dgm:prSet presAssocID="{29444944-AB46-4DC2-8FD7-6F8D5D8D4C9C}" presName="hierRoot2" presStyleCnt="0">
        <dgm:presLayoutVars>
          <dgm:hierBranch val="init"/>
        </dgm:presLayoutVars>
      </dgm:prSet>
      <dgm:spPr/>
    </dgm:pt>
    <dgm:pt modelId="{2F9D3214-5323-4C22-AB0F-F78BB39068C2}" type="pres">
      <dgm:prSet presAssocID="{29444944-AB46-4DC2-8FD7-6F8D5D8D4C9C}" presName="rootComposite" presStyleCnt="0"/>
      <dgm:spPr/>
    </dgm:pt>
    <dgm:pt modelId="{613344AE-73E4-4DD7-AC6B-A9E094D724D9}" type="pres">
      <dgm:prSet presAssocID="{29444944-AB46-4DC2-8FD7-6F8D5D8D4C9C}" presName="rootText" presStyleLbl="node4" presStyleIdx="5" presStyleCnt="17" custScaleX="143041">
        <dgm:presLayoutVars>
          <dgm:chPref val="3"/>
        </dgm:presLayoutVars>
      </dgm:prSet>
      <dgm:spPr/>
    </dgm:pt>
    <dgm:pt modelId="{7B48B794-3598-429B-9DED-43D5E2ED99A8}" type="pres">
      <dgm:prSet presAssocID="{29444944-AB46-4DC2-8FD7-6F8D5D8D4C9C}" presName="rootConnector" presStyleLbl="node4" presStyleIdx="5" presStyleCnt="17"/>
      <dgm:spPr/>
    </dgm:pt>
    <dgm:pt modelId="{F1F34A9F-CDFC-450C-A591-069E5CAECABC}" type="pres">
      <dgm:prSet presAssocID="{29444944-AB46-4DC2-8FD7-6F8D5D8D4C9C}" presName="hierChild4" presStyleCnt="0"/>
      <dgm:spPr/>
    </dgm:pt>
    <dgm:pt modelId="{E4B7BCE3-0426-4F92-B9CA-104382892090}" type="pres">
      <dgm:prSet presAssocID="{29444944-AB46-4DC2-8FD7-6F8D5D8D4C9C}" presName="hierChild5" presStyleCnt="0"/>
      <dgm:spPr/>
    </dgm:pt>
    <dgm:pt modelId="{2D004A2E-86A1-4776-9C37-4C6A2DBFB8D3}" type="pres">
      <dgm:prSet presAssocID="{BE1C2CE4-F235-4BDE-B311-657AFD7D84E3}" presName="hierChild5" presStyleCnt="0"/>
      <dgm:spPr/>
    </dgm:pt>
    <dgm:pt modelId="{100045FC-3076-4396-A93F-ADAB1DB04B6E}" type="pres">
      <dgm:prSet presAssocID="{3DC4F01F-6F0E-4295-BDCC-A7C20B1D5ACC}" presName="hierChild5" presStyleCnt="0"/>
      <dgm:spPr/>
    </dgm:pt>
    <dgm:pt modelId="{DCB5EFDB-D72E-4CC6-90A2-B6E7C6E98C9A}" type="pres">
      <dgm:prSet presAssocID="{4B506D20-2882-4449-9F19-8D779481C85E}" presName="Name37" presStyleLbl="parChTrans1D3" presStyleIdx="1" presStyleCnt="4"/>
      <dgm:spPr/>
    </dgm:pt>
    <dgm:pt modelId="{F65AD46C-B469-42EF-A430-54C13E71ABCA}" type="pres">
      <dgm:prSet presAssocID="{52A8334E-AB30-4046-A597-201DCF26FF95}" presName="hierRoot2" presStyleCnt="0">
        <dgm:presLayoutVars>
          <dgm:hierBranch val="init"/>
        </dgm:presLayoutVars>
      </dgm:prSet>
      <dgm:spPr/>
    </dgm:pt>
    <dgm:pt modelId="{9267BCE7-A8E5-44BA-AC85-AAEF5A0F693E}" type="pres">
      <dgm:prSet presAssocID="{52A8334E-AB30-4046-A597-201DCF26FF95}" presName="rootComposite" presStyleCnt="0"/>
      <dgm:spPr/>
    </dgm:pt>
    <dgm:pt modelId="{E535828C-8BEE-4B6E-90FA-73183273B4D9}" type="pres">
      <dgm:prSet presAssocID="{52A8334E-AB30-4046-A597-201DCF26FF95}" presName="rootText" presStyleLbl="node3" presStyleIdx="1" presStyleCnt="4">
        <dgm:presLayoutVars>
          <dgm:chPref val="3"/>
        </dgm:presLayoutVars>
      </dgm:prSet>
      <dgm:spPr/>
    </dgm:pt>
    <dgm:pt modelId="{2C357DDA-6C5A-41F3-AF0B-2C31898B97ED}" type="pres">
      <dgm:prSet presAssocID="{52A8334E-AB30-4046-A597-201DCF26FF95}" presName="rootConnector" presStyleLbl="node3" presStyleIdx="1" presStyleCnt="4"/>
      <dgm:spPr/>
    </dgm:pt>
    <dgm:pt modelId="{8D5270BE-F2DE-45ED-9C14-D3C09211D112}" type="pres">
      <dgm:prSet presAssocID="{52A8334E-AB30-4046-A597-201DCF26FF95}" presName="hierChild4" presStyleCnt="0"/>
      <dgm:spPr/>
    </dgm:pt>
    <dgm:pt modelId="{F6F546CF-6650-4D51-8F6D-3233FAD21FEA}" type="pres">
      <dgm:prSet presAssocID="{FD3259F6-03EF-4EE9-9671-437E3AAEA30F}" presName="Name37" presStyleLbl="parChTrans1D4" presStyleIdx="6" presStyleCnt="17"/>
      <dgm:spPr/>
    </dgm:pt>
    <dgm:pt modelId="{22A8E0CC-6C1F-40AB-9293-F07C0B59BD6A}" type="pres">
      <dgm:prSet presAssocID="{A8024F6E-CBBB-49F8-A228-A291F415340B}" presName="hierRoot2" presStyleCnt="0">
        <dgm:presLayoutVars>
          <dgm:hierBranch val="init"/>
        </dgm:presLayoutVars>
      </dgm:prSet>
      <dgm:spPr/>
    </dgm:pt>
    <dgm:pt modelId="{A5434031-0424-465A-991C-3E3109D04C89}" type="pres">
      <dgm:prSet presAssocID="{A8024F6E-CBBB-49F8-A228-A291F415340B}" presName="rootComposite" presStyleCnt="0"/>
      <dgm:spPr/>
    </dgm:pt>
    <dgm:pt modelId="{E68BE952-3BFA-4B40-AB7F-E7AEF656D1E7}" type="pres">
      <dgm:prSet presAssocID="{A8024F6E-CBBB-49F8-A228-A291F415340B}" presName="rootText" presStyleLbl="node4" presStyleIdx="6" presStyleCnt="17">
        <dgm:presLayoutVars>
          <dgm:chPref val="3"/>
        </dgm:presLayoutVars>
      </dgm:prSet>
      <dgm:spPr/>
    </dgm:pt>
    <dgm:pt modelId="{ECFA373E-8465-4159-AAC4-C60592588471}" type="pres">
      <dgm:prSet presAssocID="{A8024F6E-CBBB-49F8-A228-A291F415340B}" presName="rootConnector" presStyleLbl="node4" presStyleIdx="6" presStyleCnt="17"/>
      <dgm:spPr/>
    </dgm:pt>
    <dgm:pt modelId="{880EFF7F-A809-41AC-8CDD-728CC4D90C4D}" type="pres">
      <dgm:prSet presAssocID="{A8024F6E-CBBB-49F8-A228-A291F415340B}" presName="hierChild4" presStyleCnt="0"/>
      <dgm:spPr/>
    </dgm:pt>
    <dgm:pt modelId="{7AB7506F-D8C9-41B8-86CA-502F7CC16727}" type="pres">
      <dgm:prSet presAssocID="{A8024F6E-CBBB-49F8-A228-A291F415340B}" presName="hierChild5" presStyleCnt="0"/>
      <dgm:spPr/>
    </dgm:pt>
    <dgm:pt modelId="{54AF7163-210E-4F55-8CCB-B9A900FFF6D1}" type="pres">
      <dgm:prSet presAssocID="{23AE0D8E-33CE-45F0-82D8-A4EF7EDD116F}" presName="Name37" presStyleLbl="parChTrans1D4" presStyleIdx="7" presStyleCnt="17"/>
      <dgm:spPr/>
    </dgm:pt>
    <dgm:pt modelId="{6759EB57-4052-4361-99C3-DBB156075E48}" type="pres">
      <dgm:prSet presAssocID="{B9A82D8E-D023-42A6-BF66-7426E700C7A9}" presName="hierRoot2" presStyleCnt="0">
        <dgm:presLayoutVars>
          <dgm:hierBranch val="init"/>
        </dgm:presLayoutVars>
      </dgm:prSet>
      <dgm:spPr/>
    </dgm:pt>
    <dgm:pt modelId="{9DB4ADDD-8FB7-4220-B33B-BF8D9AAFFEB1}" type="pres">
      <dgm:prSet presAssocID="{B9A82D8E-D023-42A6-BF66-7426E700C7A9}" presName="rootComposite" presStyleCnt="0"/>
      <dgm:spPr/>
    </dgm:pt>
    <dgm:pt modelId="{DF727937-9137-486D-A774-FA213FA51DBA}" type="pres">
      <dgm:prSet presAssocID="{B9A82D8E-D023-42A6-BF66-7426E700C7A9}" presName="rootText" presStyleLbl="node4" presStyleIdx="7" presStyleCnt="17" custLinFactNeighborX="-1800">
        <dgm:presLayoutVars>
          <dgm:chPref val="3"/>
        </dgm:presLayoutVars>
      </dgm:prSet>
      <dgm:spPr/>
    </dgm:pt>
    <dgm:pt modelId="{7F3A7AB7-5B5B-4B46-9941-6C34A5741E4A}" type="pres">
      <dgm:prSet presAssocID="{B9A82D8E-D023-42A6-BF66-7426E700C7A9}" presName="rootConnector" presStyleLbl="node4" presStyleIdx="7" presStyleCnt="17"/>
      <dgm:spPr/>
    </dgm:pt>
    <dgm:pt modelId="{A065B952-9380-47F2-8859-D5A244D25D12}" type="pres">
      <dgm:prSet presAssocID="{B9A82D8E-D023-42A6-BF66-7426E700C7A9}" presName="hierChild4" presStyleCnt="0"/>
      <dgm:spPr/>
    </dgm:pt>
    <dgm:pt modelId="{3BCC2142-CCE6-4A7F-8F59-A6555B7F2E4B}" type="pres">
      <dgm:prSet presAssocID="{00D260DC-FD1B-4DBC-A3F2-9709917AF6EB}" presName="Name37" presStyleLbl="parChTrans1D4" presStyleIdx="8" presStyleCnt="17"/>
      <dgm:spPr/>
    </dgm:pt>
    <dgm:pt modelId="{D67A7A48-1DC0-4269-B641-889A1DE860C1}" type="pres">
      <dgm:prSet presAssocID="{C7A2373E-B11C-45E2-B8D8-4C7D32153506}" presName="hierRoot2" presStyleCnt="0">
        <dgm:presLayoutVars>
          <dgm:hierBranch val="init"/>
        </dgm:presLayoutVars>
      </dgm:prSet>
      <dgm:spPr/>
    </dgm:pt>
    <dgm:pt modelId="{825E1CB3-7631-4BD5-B4E9-B77E9FCA8EC4}" type="pres">
      <dgm:prSet presAssocID="{C7A2373E-B11C-45E2-B8D8-4C7D32153506}" presName="rootComposite" presStyleCnt="0"/>
      <dgm:spPr/>
    </dgm:pt>
    <dgm:pt modelId="{E3277BFE-F8FA-45ED-B71E-2A5EF6F6CEAA}" type="pres">
      <dgm:prSet presAssocID="{C7A2373E-B11C-45E2-B8D8-4C7D32153506}" presName="rootText" presStyleLbl="node4" presStyleIdx="8" presStyleCnt="17">
        <dgm:presLayoutVars>
          <dgm:chPref val="3"/>
        </dgm:presLayoutVars>
      </dgm:prSet>
      <dgm:spPr/>
    </dgm:pt>
    <dgm:pt modelId="{F1DE35E4-175B-4DFF-A4BF-7C667270253C}" type="pres">
      <dgm:prSet presAssocID="{C7A2373E-B11C-45E2-B8D8-4C7D32153506}" presName="rootConnector" presStyleLbl="node4" presStyleIdx="8" presStyleCnt="17"/>
      <dgm:spPr/>
    </dgm:pt>
    <dgm:pt modelId="{9A7D4302-B117-40C6-B2AD-3DB0D25EDF61}" type="pres">
      <dgm:prSet presAssocID="{C7A2373E-B11C-45E2-B8D8-4C7D32153506}" presName="hierChild4" presStyleCnt="0"/>
      <dgm:spPr/>
    </dgm:pt>
    <dgm:pt modelId="{B086918B-21E6-4106-8A71-351606C184AB}" type="pres">
      <dgm:prSet presAssocID="{C7A2373E-B11C-45E2-B8D8-4C7D32153506}" presName="hierChild5" presStyleCnt="0"/>
      <dgm:spPr/>
    </dgm:pt>
    <dgm:pt modelId="{6EBD3FED-D9EB-4979-8F50-A154AE347643}" type="pres">
      <dgm:prSet presAssocID="{1B49DB8E-7396-49AF-8FB3-1CB66171C217}" presName="Name37" presStyleLbl="parChTrans1D4" presStyleIdx="9" presStyleCnt="17"/>
      <dgm:spPr/>
    </dgm:pt>
    <dgm:pt modelId="{B0C67CB3-ACD8-4BC0-9FB2-8059B039D676}" type="pres">
      <dgm:prSet presAssocID="{D5DCF983-E378-4A77-B865-C2E5ADBF58AC}" presName="hierRoot2" presStyleCnt="0">
        <dgm:presLayoutVars>
          <dgm:hierBranch val="init"/>
        </dgm:presLayoutVars>
      </dgm:prSet>
      <dgm:spPr/>
    </dgm:pt>
    <dgm:pt modelId="{111903EB-EFD5-4609-9F79-BFF37B746BB0}" type="pres">
      <dgm:prSet presAssocID="{D5DCF983-E378-4A77-B865-C2E5ADBF58AC}" presName="rootComposite" presStyleCnt="0"/>
      <dgm:spPr/>
    </dgm:pt>
    <dgm:pt modelId="{13EAB72E-2EE8-49C0-B195-066790F0A680}" type="pres">
      <dgm:prSet presAssocID="{D5DCF983-E378-4A77-B865-C2E5ADBF58AC}" presName="rootText" presStyleLbl="node4" presStyleIdx="9" presStyleCnt="17">
        <dgm:presLayoutVars>
          <dgm:chPref val="3"/>
        </dgm:presLayoutVars>
      </dgm:prSet>
      <dgm:spPr/>
    </dgm:pt>
    <dgm:pt modelId="{56448472-CA28-46FA-BD4E-65291486F2A4}" type="pres">
      <dgm:prSet presAssocID="{D5DCF983-E378-4A77-B865-C2E5ADBF58AC}" presName="rootConnector" presStyleLbl="node4" presStyleIdx="9" presStyleCnt="17"/>
      <dgm:spPr/>
    </dgm:pt>
    <dgm:pt modelId="{B5C33540-BCF6-4F6E-A918-75BB14DCC5EA}" type="pres">
      <dgm:prSet presAssocID="{D5DCF983-E378-4A77-B865-C2E5ADBF58AC}" presName="hierChild4" presStyleCnt="0"/>
      <dgm:spPr/>
    </dgm:pt>
    <dgm:pt modelId="{2187BB9A-E61E-4F2E-A278-FB42F15B9673}" type="pres">
      <dgm:prSet presAssocID="{D5DCF983-E378-4A77-B865-C2E5ADBF58AC}" presName="hierChild5" presStyleCnt="0"/>
      <dgm:spPr/>
    </dgm:pt>
    <dgm:pt modelId="{91858F43-82B2-439E-865D-274469B36441}" type="pres">
      <dgm:prSet presAssocID="{B9A82D8E-D023-42A6-BF66-7426E700C7A9}" presName="hierChild5" presStyleCnt="0"/>
      <dgm:spPr/>
    </dgm:pt>
    <dgm:pt modelId="{8136A5BE-10A6-49EA-A219-BFA6C986DF16}" type="pres">
      <dgm:prSet presAssocID="{CF344B3E-4EAC-4627-B503-E1CE36A0E80F}" presName="Name37" presStyleLbl="parChTrans1D4" presStyleIdx="10" presStyleCnt="17"/>
      <dgm:spPr/>
    </dgm:pt>
    <dgm:pt modelId="{F6C5EAAC-D3D3-401F-932E-702DAECFF174}" type="pres">
      <dgm:prSet presAssocID="{4DF8CA66-DBC3-4AA5-A338-CF5FD066D8BF}" presName="hierRoot2" presStyleCnt="0">
        <dgm:presLayoutVars>
          <dgm:hierBranch val="init"/>
        </dgm:presLayoutVars>
      </dgm:prSet>
      <dgm:spPr/>
    </dgm:pt>
    <dgm:pt modelId="{C3832A66-C0DA-4CA0-B7DE-95631145EC7D}" type="pres">
      <dgm:prSet presAssocID="{4DF8CA66-DBC3-4AA5-A338-CF5FD066D8BF}" presName="rootComposite" presStyleCnt="0"/>
      <dgm:spPr/>
    </dgm:pt>
    <dgm:pt modelId="{DAE746ED-71ED-4620-A6BB-66AB6065C920}" type="pres">
      <dgm:prSet presAssocID="{4DF8CA66-DBC3-4AA5-A338-CF5FD066D8BF}" presName="rootText" presStyleLbl="node4" presStyleIdx="10" presStyleCnt="17" custLinFactNeighborX="-1800" custLinFactNeighborY="3600">
        <dgm:presLayoutVars>
          <dgm:chPref val="3"/>
        </dgm:presLayoutVars>
      </dgm:prSet>
      <dgm:spPr/>
    </dgm:pt>
    <dgm:pt modelId="{2C44047C-E183-40E4-9CA2-D460439396F2}" type="pres">
      <dgm:prSet presAssocID="{4DF8CA66-DBC3-4AA5-A338-CF5FD066D8BF}" presName="rootConnector" presStyleLbl="node4" presStyleIdx="10" presStyleCnt="17"/>
      <dgm:spPr/>
    </dgm:pt>
    <dgm:pt modelId="{5550EB21-D1BB-4EBB-9098-5B0ACD3B8360}" type="pres">
      <dgm:prSet presAssocID="{4DF8CA66-DBC3-4AA5-A338-CF5FD066D8BF}" presName="hierChild4" presStyleCnt="0"/>
      <dgm:spPr/>
    </dgm:pt>
    <dgm:pt modelId="{4198709B-5119-4962-A39B-B8E66A01648E}" type="pres">
      <dgm:prSet presAssocID="{7C7BA047-075B-4A76-A5D9-EE8E8EB14E56}" presName="Name37" presStyleLbl="parChTrans1D4" presStyleIdx="11" presStyleCnt="17"/>
      <dgm:spPr/>
    </dgm:pt>
    <dgm:pt modelId="{8753334E-CD43-4142-9911-2FB8B8874DAD}" type="pres">
      <dgm:prSet presAssocID="{F6EAB1C3-5AAC-43D9-97F0-D45D242C8A9D}" presName="hierRoot2" presStyleCnt="0">
        <dgm:presLayoutVars>
          <dgm:hierBranch val="init"/>
        </dgm:presLayoutVars>
      </dgm:prSet>
      <dgm:spPr/>
    </dgm:pt>
    <dgm:pt modelId="{7393254C-C38F-41AE-925A-9799477A6DD4}" type="pres">
      <dgm:prSet presAssocID="{F6EAB1C3-5AAC-43D9-97F0-D45D242C8A9D}" presName="rootComposite" presStyleCnt="0"/>
      <dgm:spPr/>
    </dgm:pt>
    <dgm:pt modelId="{0FD8BD1B-F55E-4201-96AF-C07E1462E7B1}" type="pres">
      <dgm:prSet presAssocID="{F6EAB1C3-5AAC-43D9-97F0-D45D242C8A9D}" presName="rootText" presStyleLbl="node4" presStyleIdx="11" presStyleCnt="17">
        <dgm:presLayoutVars>
          <dgm:chPref val="3"/>
        </dgm:presLayoutVars>
      </dgm:prSet>
      <dgm:spPr/>
    </dgm:pt>
    <dgm:pt modelId="{6158B4C9-C36C-4840-A531-69FF7BA606E8}" type="pres">
      <dgm:prSet presAssocID="{F6EAB1C3-5AAC-43D9-97F0-D45D242C8A9D}" presName="rootConnector" presStyleLbl="node4" presStyleIdx="11" presStyleCnt="17"/>
      <dgm:spPr/>
    </dgm:pt>
    <dgm:pt modelId="{24CEBC48-405E-42EC-97BD-166B3B9CC7C9}" type="pres">
      <dgm:prSet presAssocID="{F6EAB1C3-5AAC-43D9-97F0-D45D242C8A9D}" presName="hierChild4" presStyleCnt="0"/>
      <dgm:spPr/>
    </dgm:pt>
    <dgm:pt modelId="{52D6BD3E-B9A3-4B13-A878-B0F297DA2341}" type="pres">
      <dgm:prSet presAssocID="{F6EAB1C3-5AAC-43D9-97F0-D45D242C8A9D}" presName="hierChild5" presStyleCnt="0"/>
      <dgm:spPr/>
    </dgm:pt>
    <dgm:pt modelId="{068F0FD0-DA4D-4FAB-A7BB-5E459AA9DF41}" type="pres">
      <dgm:prSet presAssocID="{5327761E-C553-44A5-97CC-9C2A22725E63}" presName="Name37" presStyleLbl="parChTrans1D4" presStyleIdx="12" presStyleCnt="17"/>
      <dgm:spPr/>
    </dgm:pt>
    <dgm:pt modelId="{F28E4026-2B10-44C7-996C-97ABEE4D1188}" type="pres">
      <dgm:prSet presAssocID="{4C1B850C-E70E-4D33-8A17-7FD4389F41B2}" presName="hierRoot2" presStyleCnt="0">
        <dgm:presLayoutVars>
          <dgm:hierBranch val="init"/>
        </dgm:presLayoutVars>
      </dgm:prSet>
      <dgm:spPr/>
    </dgm:pt>
    <dgm:pt modelId="{C62D4FFC-C7AD-41EC-B330-F2860D134859}" type="pres">
      <dgm:prSet presAssocID="{4C1B850C-E70E-4D33-8A17-7FD4389F41B2}" presName="rootComposite" presStyleCnt="0"/>
      <dgm:spPr/>
    </dgm:pt>
    <dgm:pt modelId="{18D9AFDA-9D22-4097-8A04-7960F2FC61BB}" type="pres">
      <dgm:prSet presAssocID="{4C1B850C-E70E-4D33-8A17-7FD4389F41B2}" presName="rootText" presStyleLbl="node4" presStyleIdx="12" presStyleCnt="17">
        <dgm:presLayoutVars>
          <dgm:chPref val="3"/>
        </dgm:presLayoutVars>
      </dgm:prSet>
      <dgm:spPr/>
    </dgm:pt>
    <dgm:pt modelId="{0C19E7E9-0451-41C8-9AAF-BB950CA36310}" type="pres">
      <dgm:prSet presAssocID="{4C1B850C-E70E-4D33-8A17-7FD4389F41B2}" presName="rootConnector" presStyleLbl="node4" presStyleIdx="12" presStyleCnt="17"/>
      <dgm:spPr/>
    </dgm:pt>
    <dgm:pt modelId="{7390DE09-1F8A-4EA4-A88C-3FED15B594B1}" type="pres">
      <dgm:prSet presAssocID="{4C1B850C-E70E-4D33-8A17-7FD4389F41B2}" presName="hierChild4" presStyleCnt="0"/>
      <dgm:spPr/>
    </dgm:pt>
    <dgm:pt modelId="{7D22E18D-8250-400F-99B6-8183301DAA54}" type="pres">
      <dgm:prSet presAssocID="{4C1B850C-E70E-4D33-8A17-7FD4389F41B2}" presName="hierChild5" presStyleCnt="0"/>
      <dgm:spPr/>
    </dgm:pt>
    <dgm:pt modelId="{6B187BE5-3AAD-406A-83C4-3F96897691A5}" type="pres">
      <dgm:prSet presAssocID="{4DF8CA66-DBC3-4AA5-A338-CF5FD066D8BF}" presName="hierChild5" presStyleCnt="0"/>
      <dgm:spPr/>
    </dgm:pt>
    <dgm:pt modelId="{3C8C66DC-9B1E-4737-85AB-A598AAB003E9}" type="pres">
      <dgm:prSet presAssocID="{52A8334E-AB30-4046-A597-201DCF26FF95}" presName="hierChild5" presStyleCnt="0"/>
      <dgm:spPr/>
    </dgm:pt>
    <dgm:pt modelId="{13A60AEE-F569-413A-8D4D-2231C8DE6004}" type="pres">
      <dgm:prSet presAssocID="{E27EE106-0D63-45D8-8723-744EF5FAF426}" presName="hierChild5" presStyleCnt="0"/>
      <dgm:spPr/>
    </dgm:pt>
    <dgm:pt modelId="{F2FD214E-F423-4C65-ACCE-EE6AA503DCEB}" type="pres">
      <dgm:prSet presAssocID="{A16C9B0A-4D81-4319-AAF5-989F17AC3D2B}" presName="Name37" presStyleLbl="parChTrans1D2" presStyleIdx="1" presStyleCnt="2"/>
      <dgm:spPr/>
    </dgm:pt>
    <dgm:pt modelId="{BCB5B6DB-0D86-4EC6-9CC5-0485A02F181E}" type="pres">
      <dgm:prSet presAssocID="{DDB0E233-F99B-429B-9BA6-3C5A33EFE23C}" presName="hierRoot2" presStyleCnt="0">
        <dgm:presLayoutVars>
          <dgm:hierBranch val="init"/>
        </dgm:presLayoutVars>
      </dgm:prSet>
      <dgm:spPr/>
    </dgm:pt>
    <dgm:pt modelId="{20496A30-F260-4053-ACFE-0315A9FA9D44}" type="pres">
      <dgm:prSet presAssocID="{DDB0E233-F99B-429B-9BA6-3C5A33EFE23C}" presName="rootComposite" presStyleCnt="0"/>
      <dgm:spPr/>
    </dgm:pt>
    <dgm:pt modelId="{CE0BD364-D16F-4E7B-987B-AEA2FFF141E7}" type="pres">
      <dgm:prSet presAssocID="{DDB0E233-F99B-429B-9BA6-3C5A33EFE23C}" presName="rootText" presStyleLbl="node2" presStyleIdx="1" presStyleCnt="2" custScaleX="240994" custScaleY="84886" custLinFactNeighborX="-2824" custLinFactNeighborY="-5400">
        <dgm:presLayoutVars>
          <dgm:chPref val="3"/>
        </dgm:presLayoutVars>
      </dgm:prSet>
      <dgm:spPr/>
    </dgm:pt>
    <dgm:pt modelId="{1AD2972F-1B52-4780-BC24-4798BD92A5AB}" type="pres">
      <dgm:prSet presAssocID="{DDB0E233-F99B-429B-9BA6-3C5A33EFE23C}" presName="rootConnector" presStyleLbl="node2" presStyleIdx="1" presStyleCnt="2"/>
      <dgm:spPr/>
    </dgm:pt>
    <dgm:pt modelId="{DD74F6E6-3755-48FE-9E48-9FF10AFBAAEE}" type="pres">
      <dgm:prSet presAssocID="{DDB0E233-F99B-429B-9BA6-3C5A33EFE23C}" presName="hierChild4" presStyleCnt="0"/>
      <dgm:spPr/>
    </dgm:pt>
    <dgm:pt modelId="{E624C904-367A-43D5-8218-F4C75EA99339}" type="pres">
      <dgm:prSet presAssocID="{17615A25-0F2E-49DF-B309-71116D228107}" presName="Name37" presStyleLbl="parChTrans1D3" presStyleIdx="2" presStyleCnt="4"/>
      <dgm:spPr/>
    </dgm:pt>
    <dgm:pt modelId="{58EC8FE2-8B9C-4D18-A74D-661EC4D46B9D}" type="pres">
      <dgm:prSet presAssocID="{3E14AAAA-E82D-49CE-983C-EFA3A0A1CF0B}" presName="hierRoot2" presStyleCnt="0">
        <dgm:presLayoutVars>
          <dgm:hierBranch val="init"/>
        </dgm:presLayoutVars>
      </dgm:prSet>
      <dgm:spPr/>
    </dgm:pt>
    <dgm:pt modelId="{41F725EC-E480-4FD4-9D20-E0B91BCCA842}" type="pres">
      <dgm:prSet presAssocID="{3E14AAAA-E82D-49CE-983C-EFA3A0A1CF0B}" presName="rootComposite" presStyleCnt="0"/>
      <dgm:spPr/>
    </dgm:pt>
    <dgm:pt modelId="{0662FD66-8584-46C0-922C-0CF12D40B5AF}" type="pres">
      <dgm:prSet presAssocID="{3E14AAAA-E82D-49CE-983C-EFA3A0A1CF0B}" presName="rootText" presStyleLbl="node3" presStyleIdx="2" presStyleCnt="4">
        <dgm:presLayoutVars>
          <dgm:chPref val="3"/>
        </dgm:presLayoutVars>
      </dgm:prSet>
      <dgm:spPr/>
    </dgm:pt>
    <dgm:pt modelId="{07D5FC26-58BD-4D3B-9FBE-7913AF53E607}" type="pres">
      <dgm:prSet presAssocID="{3E14AAAA-E82D-49CE-983C-EFA3A0A1CF0B}" presName="rootConnector" presStyleLbl="node3" presStyleIdx="2" presStyleCnt="4"/>
      <dgm:spPr/>
    </dgm:pt>
    <dgm:pt modelId="{945DB01D-F8EC-4C41-963A-35756A4A41EE}" type="pres">
      <dgm:prSet presAssocID="{3E14AAAA-E82D-49CE-983C-EFA3A0A1CF0B}" presName="hierChild4" presStyleCnt="0"/>
      <dgm:spPr/>
    </dgm:pt>
    <dgm:pt modelId="{5FBAD510-BD46-43E7-9D55-CB20A7D45026}" type="pres">
      <dgm:prSet presAssocID="{B71308E8-FC5A-44D3-A00E-9248402A9EC6}" presName="Name37" presStyleLbl="parChTrans1D4" presStyleIdx="13" presStyleCnt="17"/>
      <dgm:spPr/>
    </dgm:pt>
    <dgm:pt modelId="{2EBF6997-7FFD-415C-972E-35B4236C83E2}" type="pres">
      <dgm:prSet presAssocID="{DED47394-D774-49B9-9F55-8B0A8A92581B}" presName="hierRoot2" presStyleCnt="0">
        <dgm:presLayoutVars>
          <dgm:hierBranch val="init"/>
        </dgm:presLayoutVars>
      </dgm:prSet>
      <dgm:spPr/>
    </dgm:pt>
    <dgm:pt modelId="{6E9E442B-8A13-4677-984E-D83CF4A6A914}" type="pres">
      <dgm:prSet presAssocID="{DED47394-D774-49B9-9F55-8B0A8A92581B}" presName="rootComposite" presStyleCnt="0"/>
      <dgm:spPr/>
    </dgm:pt>
    <dgm:pt modelId="{CCC50415-D4FB-406A-8725-128A8AD4FA10}" type="pres">
      <dgm:prSet presAssocID="{DED47394-D774-49B9-9F55-8B0A8A92581B}" presName="rootText" presStyleLbl="node4" presStyleIdx="13" presStyleCnt="17" custScaleY="145016">
        <dgm:presLayoutVars>
          <dgm:chPref val="3"/>
        </dgm:presLayoutVars>
      </dgm:prSet>
      <dgm:spPr/>
    </dgm:pt>
    <dgm:pt modelId="{EA5DFFA3-639D-4CD0-A6FD-4091A374F51E}" type="pres">
      <dgm:prSet presAssocID="{DED47394-D774-49B9-9F55-8B0A8A92581B}" presName="rootConnector" presStyleLbl="node4" presStyleIdx="13" presStyleCnt="17"/>
      <dgm:spPr/>
    </dgm:pt>
    <dgm:pt modelId="{D21AB3A6-590C-4045-A858-3D694E5FE0C6}" type="pres">
      <dgm:prSet presAssocID="{DED47394-D774-49B9-9F55-8B0A8A92581B}" presName="hierChild4" presStyleCnt="0"/>
      <dgm:spPr/>
    </dgm:pt>
    <dgm:pt modelId="{61F25467-0B6E-4B74-B1F0-83D836C23261}" type="pres">
      <dgm:prSet presAssocID="{DED47394-D774-49B9-9F55-8B0A8A92581B}" presName="hierChild5" presStyleCnt="0"/>
      <dgm:spPr/>
    </dgm:pt>
    <dgm:pt modelId="{9F09AC22-93B1-4E7A-B5BB-245AF74514D9}" type="pres">
      <dgm:prSet presAssocID="{0A9D3632-A041-4BA8-ACD5-F8F901AB2F04}" presName="Name37" presStyleLbl="parChTrans1D4" presStyleIdx="14" presStyleCnt="17"/>
      <dgm:spPr/>
    </dgm:pt>
    <dgm:pt modelId="{DDDB6853-3212-464A-895B-126C9A7BDADE}" type="pres">
      <dgm:prSet presAssocID="{ACEF6EC9-65A4-4B77-A35D-01CDBCD5A24B}" presName="hierRoot2" presStyleCnt="0">
        <dgm:presLayoutVars>
          <dgm:hierBranch val="init"/>
        </dgm:presLayoutVars>
      </dgm:prSet>
      <dgm:spPr/>
    </dgm:pt>
    <dgm:pt modelId="{82EC477D-BC55-4E4B-B134-476273F951B4}" type="pres">
      <dgm:prSet presAssocID="{ACEF6EC9-65A4-4B77-A35D-01CDBCD5A24B}" presName="rootComposite" presStyleCnt="0"/>
      <dgm:spPr/>
    </dgm:pt>
    <dgm:pt modelId="{CFE5BABB-6156-4673-86DE-520557F965AC}" type="pres">
      <dgm:prSet presAssocID="{ACEF6EC9-65A4-4B77-A35D-01CDBCD5A24B}" presName="rootText" presStyleLbl="node4" presStyleIdx="14" presStyleCnt="17">
        <dgm:presLayoutVars>
          <dgm:chPref val="3"/>
        </dgm:presLayoutVars>
      </dgm:prSet>
      <dgm:spPr/>
    </dgm:pt>
    <dgm:pt modelId="{A4291C57-712F-47A8-AC53-C6B3C3D89588}" type="pres">
      <dgm:prSet presAssocID="{ACEF6EC9-65A4-4B77-A35D-01CDBCD5A24B}" presName="rootConnector" presStyleLbl="node4" presStyleIdx="14" presStyleCnt="17"/>
      <dgm:spPr/>
    </dgm:pt>
    <dgm:pt modelId="{2A7DA4A7-AF82-4BA8-BB20-D186D70D8ACD}" type="pres">
      <dgm:prSet presAssocID="{ACEF6EC9-65A4-4B77-A35D-01CDBCD5A24B}" presName="hierChild4" presStyleCnt="0"/>
      <dgm:spPr/>
    </dgm:pt>
    <dgm:pt modelId="{3220C1D3-3EE5-4109-A031-C2F7E3905EEF}" type="pres">
      <dgm:prSet presAssocID="{ACEF6EC9-65A4-4B77-A35D-01CDBCD5A24B}" presName="hierChild5" presStyleCnt="0"/>
      <dgm:spPr/>
    </dgm:pt>
    <dgm:pt modelId="{C1C93D3C-E5BF-4522-858E-1FE1003CF93E}" type="pres">
      <dgm:prSet presAssocID="{3E14AAAA-E82D-49CE-983C-EFA3A0A1CF0B}" presName="hierChild5" presStyleCnt="0"/>
      <dgm:spPr/>
    </dgm:pt>
    <dgm:pt modelId="{5A0A074F-F07E-4039-B334-2197165C6BB4}" type="pres">
      <dgm:prSet presAssocID="{566BF970-580C-4AE9-AEF0-69D4F31257C4}" presName="Name37" presStyleLbl="parChTrans1D3" presStyleIdx="3" presStyleCnt="4"/>
      <dgm:spPr/>
    </dgm:pt>
    <dgm:pt modelId="{8F78B3B5-8687-46CF-B737-E2FC6AE34174}" type="pres">
      <dgm:prSet presAssocID="{AF224E07-4D35-4F5D-9D38-7C2889E1246D}" presName="hierRoot2" presStyleCnt="0">
        <dgm:presLayoutVars>
          <dgm:hierBranch val="init"/>
        </dgm:presLayoutVars>
      </dgm:prSet>
      <dgm:spPr/>
    </dgm:pt>
    <dgm:pt modelId="{2557DD91-665D-4ECC-AA9D-6D93E69FDFB6}" type="pres">
      <dgm:prSet presAssocID="{AF224E07-4D35-4F5D-9D38-7C2889E1246D}" presName="rootComposite" presStyleCnt="0"/>
      <dgm:spPr/>
    </dgm:pt>
    <dgm:pt modelId="{E79777EA-906A-4C97-80CF-35872BC9AF63}" type="pres">
      <dgm:prSet presAssocID="{AF224E07-4D35-4F5D-9D38-7C2889E1246D}" presName="rootText" presStyleLbl="node3" presStyleIdx="3" presStyleCnt="4">
        <dgm:presLayoutVars>
          <dgm:chPref val="3"/>
        </dgm:presLayoutVars>
      </dgm:prSet>
      <dgm:spPr/>
    </dgm:pt>
    <dgm:pt modelId="{7D30F507-D970-426A-9713-1617B0D6079E}" type="pres">
      <dgm:prSet presAssocID="{AF224E07-4D35-4F5D-9D38-7C2889E1246D}" presName="rootConnector" presStyleLbl="node3" presStyleIdx="3" presStyleCnt="4"/>
      <dgm:spPr/>
    </dgm:pt>
    <dgm:pt modelId="{DD3AE8D1-EAB9-4F98-9ABE-53531ABB377D}" type="pres">
      <dgm:prSet presAssocID="{AF224E07-4D35-4F5D-9D38-7C2889E1246D}" presName="hierChild4" presStyleCnt="0"/>
      <dgm:spPr/>
    </dgm:pt>
    <dgm:pt modelId="{6A8740D8-A930-44C6-8515-DCD140D5F76E}" type="pres">
      <dgm:prSet presAssocID="{707C63A7-CE72-43D2-9163-E1CD4EBFAE29}" presName="Name37" presStyleLbl="parChTrans1D4" presStyleIdx="15" presStyleCnt="17"/>
      <dgm:spPr/>
    </dgm:pt>
    <dgm:pt modelId="{A3D972F4-00A5-41A4-9EEA-F3E074476FA0}" type="pres">
      <dgm:prSet presAssocID="{02E1043E-F29C-4EC4-BBCF-C260E9207960}" presName="hierRoot2" presStyleCnt="0">
        <dgm:presLayoutVars>
          <dgm:hierBranch val="init"/>
        </dgm:presLayoutVars>
      </dgm:prSet>
      <dgm:spPr/>
    </dgm:pt>
    <dgm:pt modelId="{25DE6ED4-3895-4B36-B333-CE7D27205B43}" type="pres">
      <dgm:prSet presAssocID="{02E1043E-F29C-4EC4-BBCF-C260E9207960}" presName="rootComposite" presStyleCnt="0"/>
      <dgm:spPr/>
    </dgm:pt>
    <dgm:pt modelId="{672A0E05-8E72-4563-BE68-B559E0700B91}" type="pres">
      <dgm:prSet presAssocID="{02E1043E-F29C-4EC4-BBCF-C260E9207960}" presName="rootText" presStyleLbl="node4" presStyleIdx="15" presStyleCnt="17" custLinFactNeighborX="59" custLinFactNeighborY="-5400">
        <dgm:presLayoutVars>
          <dgm:chPref val="3"/>
        </dgm:presLayoutVars>
      </dgm:prSet>
      <dgm:spPr/>
    </dgm:pt>
    <dgm:pt modelId="{73B4EBD8-BDC1-497A-A24B-17A6ACB9B748}" type="pres">
      <dgm:prSet presAssocID="{02E1043E-F29C-4EC4-BBCF-C260E9207960}" presName="rootConnector" presStyleLbl="node4" presStyleIdx="15" presStyleCnt="17"/>
      <dgm:spPr/>
    </dgm:pt>
    <dgm:pt modelId="{F96BB7E0-CDA0-4792-B797-29A12C62FFAF}" type="pres">
      <dgm:prSet presAssocID="{02E1043E-F29C-4EC4-BBCF-C260E9207960}" presName="hierChild4" presStyleCnt="0"/>
      <dgm:spPr/>
    </dgm:pt>
    <dgm:pt modelId="{488E7348-354F-4C71-AC55-BA00D05A7FC8}" type="pres">
      <dgm:prSet presAssocID="{02E1043E-F29C-4EC4-BBCF-C260E9207960}" presName="hierChild5" presStyleCnt="0"/>
      <dgm:spPr/>
    </dgm:pt>
    <dgm:pt modelId="{0482E2CD-DF1F-493C-A6B8-B4ED80D88038}" type="pres">
      <dgm:prSet presAssocID="{189B578E-AE48-4EED-87A6-793FC64DD0B0}" presName="Name37" presStyleLbl="parChTrans1D4" presStyleIdx="16" presStyleCnt="17"/>
      <dgm:spPr/>
    </dgm:pt>
    <dgm:pt modelId="{20B1E459-303F-4E83-A4E9-B46A37C14F82}" type="pres">
      <dgm:prSet presAssocID="{6B7F5681-C161-4C80-BD30-1F70E6F83371}" presName="hierRoot2" presStyleCnt="0">
        <dgm:presLayoutVars>
          <dgm:hierBranch val="init"/>
        </dgm:presLayoutVars>
      </dgm:prSet>
      <dgm:spPr/>
    </dgm:pt>
    <dgm:pt modelId="{A4B6250B-3DAC-4D7B-BFE1-A1ECB62CD3D4}" type="pres">
      <dgm:prSet presAssocID="{6B7F5681-C161-4C80-BD30-1F70E6F83371}" presName="rootComposite" presStyleCnt="0"/>
      <dgm:spPr/>
    </dgm:pt>
    <dgm:pt modelId="{F0E6A403-A88C-413E-8BEA-6E16E1CDFC76}" type="pres">
      <dgm:prSet presAssocID="{6B7F5681-C161-4C80-BD30-1F70E6F83371}" presName="rootText" presStyleLbl="node4" presStyleIdx="16" presStyleCnt="17" custLinFactNeighborX="59">
        <dgm:presLayoutVars>
          <dgm:chPref val="3"/>
        </dgm:presLayoutVars>
      </dgm:prSet>
      <dgm:spPr/>
    </dgm:pt>
    <dgm:pt modelId="{D90373A9-8BB3-4F82-9987-6BD91E2D9F05}" type="pres">
      <dgm:prSet presAssocID="{6B7F5681-C161-4C80-BD30-1F70E6F83371}" presName="rootConnector" presStyleLbl="node4" presStyleIdx="16" presStyleCnt="17"/>
      <dgm:spPr/>
    </dgm:pt>
    <dgm:pt modelId="{24CD9BEC-1C9D-435D-9DDF-EA57C64CEC97}" type="pres">
      <dgm:prSet presAssocID="{6B7F5681-C161-4C80-BD30-1F70E6F83371}" presName="hierChild4" presStyleCnt="0"/>
      <dgm:spPr/>
    </dgm:pt>
    <dgm:pt modelId="{2F93BA3A-AAB8-4244-92CE-EAE24241F9E4}" type="pres">
      <dgm:prSet presAssocID="{6B7F5681-C161-4C80-BD30-1F70E6F83371}" presName="hierChild5" presStyleCnt="0"/>
      <dgm:spPr/>
    </dgm:pt>
    <dgm:pt modelId="{790A43FC-AC9C-4AB4-97BC-B5F5CCFD00A8}" type="pres">
      <dgm:prSet presAssocID="{AF224E07-4D35-4F5D-9D38-7C2889E1246D}" presName="hierChild5" presStyleCnt="0"/>
      <dgm:spPr/>
    </dgm:pt>
    <dgm:pt modelId="{15ED8734-F9FE-41FF-A815-EF34B61A9096}" type="pres">
      <dgm:prSet presAssocID="{DDB0E233-F99B-429B-9BA6-3C5A33EFE23C}" presName="hierChild5" presStyleCnt="0"/>
      <dgm:spPr/>
    </dgm:pt>
    <dgm:pt modelId="{934BAE71-61E0-416F-BAAB-F0BD54777D09}" type="pres">
      <dgm:prSet presAssocID="{7C0011A8-9D1B-4A95-A933-EA460332271B}" presName="hierChild3" presStyleCnt="0"/>
      <dgm:spPr/>
    </dgm:pt>
  </dgm:ptLst>
  <dgm:cxnLst>
    <dgm:cxn modelId="{9F5AEC03-7855-4F0B-9CFE-E2F844DB2FB0}" type="presOf" srcId="{7C0011A8-9D1B-4A95-A933-EA460332271B}" destId="{B7FB1018-297C-48F8-8B3F-D97C8C05415A}" srcOrd="0" destOrd="0" presId="urn:microsoft.com/office/officeart/2005/8/layout/orgChart1"/>
    <dgm:cxn modelId="{32BFAA0A-7B41-4D1A-B08B-ED020F65F249}" srcId="{E27EE106-0D63-45D8-8723-744EF5FAF426}" destId="{3DC4F01F-6F0E-4295-BDCC-A7C20B1D5ACC}" srcOrd="0" destOrd="0" parTransId="{E18F67BB-EE9A-46AC-B9FA-3CCEFFF4A7E1}" sibTransId="{266E0B71-8912-4C34-8222-AAE6B2157025}"/>
    <dgm:cxn modelId="{2249330F-24E0-4311-852D-31807614DD86}" type="presOf" srcId="{CCB7B83C-EF3B-4DA9-882E-A073F3745035}" destId="{DE99DA3A-F279-48E1-954C-674B013DF7D3}" srcOrd="1" destOrd="0" presId="urn:microsoft.com/office/officeart/2005/8/layout/orgChart1"/>
    <dgm:cxn modelId="{4AFD0013-EC97-4968-A1F3-BEA108C4B058}" type="presOf" srcId="{D5DCF983-E378-4A77-B865-C2E5ADBF58AC}" destId="{56448472-CA28-46FA-BD4E-65291486F2A4}" srcOrd="1" destOrd="0" presId="urn:microsoft.com/office/officeart/2005/8/layout/orgChart1"/>
    <dgm:cxn modelId="{D3F65A16-714E-41D9-8F50-9B001E756C11}" type="presOf" srcId="{3E14AAAA-E82D-49CE-983C-EFA3A0A1CF0B}" destId="{0662FD66-8584-46C0-922C-0CF12D40B5AF}" srcOrd="0" destOrd="0" presId="urn:microsoft.com/office/officeart/2005/8/layout/orgChart1"/>
    <dgm:cxn modelId="{25F3FC1A-76C7-4719-A0CF-96F512F29E77}" type="presOf" srcId="{4DF8CA66-DBC3-4AA5-A338-CF5FD066D8BF}" destId="{2C44047C-E183-40E4-9CA2-D460439396F2}" srcOrd="1" destOrd="0" presId="urn:microsoft.com/office/officeart/2005/8/layout/orgChart1"/>
    <dgm:cxn modelId="{2CB56C1D-71D2-4DFB-A64E-CF6050F21B26}" type="presOf" srcId="{CF344B3E-4EAC-4627-B503-E1CE36A0E80F}" destId="{8136A5BE-10A6-49EA-A219-BFA6C986DF16}" srcOrd="0" destOrd="0" presId="urn:microsoft.com/office/officeart/2005/8/layout/orgChart1"/>
    <dgm:cxn modelId="{B9419F25-1AD1-4143-9F03-AB36FADCECDB}" type="presOf" srcId="{52A8334E-AB30-4046-A597-201DCF26FF95}" destId="{2C357DDA-6C5A-41F3-AF0B-2C31898B97ED}" srcOrd="1" destOrd="0" presId="urn:microsoft.com/office/officeart/2005/8/layout/orgChart1"/>
    <dgm:cxn modelId="{9AEF2827-3944-4A48-B183-F8F006493088}" type="presOf" srcId="{D0CC9775-8D76-4FF8-9971-C6AF4135740D}" destId="{FA84D700-ABBC-46C2-A8DE-F2B72DEFA007}" srcOrd="0" destOrd="0" presId="urn:microsoft.com/office/officeart/2005/8/layout/orgChart1"/>
    <dgm:cxn modelId="{9744CD2F-D8F6-48FB-AD52-AD2C8D2F284E}" srcId="{E27EE106-0D63-45D8-8723-744EF5FAF426}" destId="{52A8334E-AB30-4046-A597-201DCF26FF95}" srcOrd="1" destOrd="0" parTransId="{4B506D20-2882-4449-9F19-8D779481C85E}" sibTransId="{7CCA0862-F0C0-46DD-8FB3-FB3EDAC35A28}"/>
    <dgm:cxn modelId="{AFA15D31-01A9-417B-B2C6-85CCC614CADE}" type="presOf" srcId="{B9A82D8E-D023-42A6-BF66-7426E700C7A9}" destId="{7F3A7AB7-5B5B-4B46-9941-6C34A5741E4A}" srcOrd="1" destOrd="0" presId="urn:microsoft.com/office/officeart/2005/8/layout/orgChart1"/>
    <dgm:cxn modelId="{DA5D3432-6CB8-4940-B637-D6DA74625E5F}" srcId="{3DC4F01F-6F0E-4295-BDCC-A7C20B1D5ACC}" destId="{D0CC9775-8D76-4FF8-9971-C6AF4135740D}" srcOrd="0" destOrd="0" parTransId="{C16E4F53-2516-4639-9A32-1B9A6EAC4CEC}" sibTransId="{FAEBFCEE-70DB-4F37-8B08-191730CC90B8}"/>
    <dgm:cxn modelId="{A7644534-09F0-4AA8-A42A-7DB46618401D}" type="presOf" srcId="{4C1B850C-E70E-4D33-8A17-7FD4389F41B2}" destId="{0C19E7E9-0451-41C8-9AAF-BB950CA36310}" srcOrd="1" destOrd="0" presId="urn:microsoft.com/office/officeart/2005/8/layout/orgChart1"/>
    <dgm:cxn modelId="{732AC034-AE04-400F-9CE8-918C2AB9A1BE}" type="presOf" srcId="{F6EAB1C3-5AAC-43D9-97F0-D45D242C8A9D}" destId="{6158B4C9-C36C-4840-A531-69FF7BA606E8}" srcOrd="1" destOrd="0" presId="urn:microsoft.com/office/officeart/2005/8/layout/orgChart1"/>
    <dgm:cxn modelId="{FF81EC3B-07D8-452B-B016-D150B1649B53}" srcId="{B9A82D8E-D023-42A6-BF66-7426E700C7A9}" destId="{D5DCF983-E378-4A77-B865-C2E5ADBF58AC}" srcOrd="1" destOrd="0" parTransId="{1B49DB8E-7396-49AF-8FB3-1CB66171C217}" sibTransId="{CF0673D2-5642-4666-8232-D85259FDF249}"/>
    <dgm:cxn modelId="{1AB1A63D-2C0A-4095-841C-7A44B404D159}" srcId="{4DF8CA66-DBC3-4AA5-A338-CF5FD066D8BF}" destId="{4C1B850C-E70E-4D33-8A17-7FD4389F41B2}" srcOrd="1" destOrd="0" parTransId="{5327761E-C553-44A5-97CC-9C2A22725E63}" sibTransId="{F6E42065-AB03-4760-94FF-38B00BD02A59}"/>
    <dgm:cxn modelId="{337ED440-A6B8-4CF0-AC62-285C66EB45B8}" type="presOf" srcId="{A8024F6E-CBBB-49F8-A228-A291F415340B}" destId="{E68BE952-3BFA-4B40-AB7F-E7AEF656D1E7}" srcOrd="0" destOrd="0" presId="urn:microsoft.com/office/officeart/2005/8/layout/orgChart1"/>
    <dgm:cxn modelId="{02C2E140-B061-4E67-B44E-A5D26EEBE60E}" type="presOf" srcId="{AF224E07-4D35-4F5D-9D38-7C2889E1246D}" destId="{7D30F507-D970-426A-9713-1617B0D6079E}" srcOrd="1" destOrd="0" presId="urn:microsoft.com/office/officeart/2005/8/layout/orgChart1"/>
    <dgm:cxn modelId="{F4A5175B-159B-4844-B6A4-B3AD0183A998}" type="presOf" srcId="{189B578E-AE48-4EED-87A6-793FC64DD0B0}" destId="{0482E2CD-DF1F-493C-A6B8-B4ED80D88038}" srcOrd="0" destOrd="0" presId="urn:microsoft.com/office/officeart/2005/8/layout/orgChart1"/>
    <dgm:cxn modelId="{3B24435D-BFBD-4C5F-BBF9-8D9311DEF7C3}" type="presOf" srcId="{52A8334E-AB30-4046-A597-201DCF26FF95}" destId="{E535828C-8BEE-4B6E-90FA-73183273B4D9}" srcOrd="0" destOrd="0" presId="urn:microsoft.com/office/officeart/2005/8/layout/orgChart1"/>
    <dgm:cxn modelId="{28FDA75F-D4BE-4C63-A265-9807279F6F65}" type="presOf" srcId="{DDB0E233-F99B-429B-9BA6-3C5A33EFE23C}" destId="{CE0BD364-D16F-4E7B-987B-AEA2FFF141E7}" srcOrd="0" destOrd="0" presId="urn:microsoft.com/office/officeart/2005/8/layout/orgChart1"/>
    <dgm:cxn modelId="{B7E13A60-E453-4C29-98BB-64D2B716E042}" type="presOf" srcId="{6B7F5681-C161-4C80-BD30-1F70E6F83371}" destId="{F0E6A403-A88C-413E-8BEA-6E16E1CDFC76}" srcOrd="0" destOrd="0" presId="urn:microsoft.com/office/officeart/2005/8/layout/orgChart1"/>
    <dgm:cxn modelId="{EF728760-53B3-403C-8C93-87E71DBF8344}" type="presOf" srcId="{5E653B81-AE61-4C98-B3B1-FC0FC965DBE6}" destId="{DB1B01A2-DA7C-4F6F-A131-027808B2C1F9}" srcOrd="0" destOrd="0" presId="urn:microsoft.com/office/officeart/2005/8/layout/orgChart1"/>
    <dgm:cxn modelId="{F02EA460-A49B-45D7-8B14-C7286E003C27}" type="presOf" srcId="{3E14AAAA-E82D-49CE-983C-EFA3A0A1CF0B}" destId="{07D5FC26-58BD-4D3B-9FBE-7913AF53E607}" srcOrd="1" destOrd="0" presId="urn:microsoft.com/office/officeart/2005/8/layout/orgChart1"/>
    <dgm:cxn modelId="{1C2C2A61-67CF-4A24-A661-05D49003789D}" type="presOf" srcId="{29444944-AB46-4DC2-8FD7-6F8D5D8D4C9C}" destId="{613344AE-73E4-4DD7-AC6B-A9E094D724D9}" srcOrd="0" destOrd="0" presId="urn:microsoft.com/office/officeart/2005/8/layout/orgChart1"/>
    <dgm:cxn modelId="{D52E7B63-9C27-4447-A65F-C852F6D8861E}" type="presOf" srcId="{A16C9B0A-4D81-4319-AAF5-989F17AC3D2B}" destId="{F2FD214E-F423-4C65-ACCE-EE6AA503DCEB}" srcOrd="0" destOrd="0" presId="urn:microsoft.com/office/officeart/2005/8/layout/orgChart1"/>
    <dgm:cxn modelId="{360F6544-3830-4104-BD7E-3A740A02D0EB}" srcId="{AF224E07-4D35-4F5D-9D38-7C2889E1246D}" destId="{6B7F5681-C161-4C80-BD30-1F70E6F83371}" srcOrd="1" destOrd="0" parTransId="{189B578E-AE48-4EED-87A6-793FC64DD0B0}" sibTransId="{35B95245-75F8-4B87-BA60-09A397039176}"/>
    <dgm:cxn modelId="{BF683665-56FE-438D-AA13-1E11032AB596}" type="presOf" srcId="{232B0CCF-2814-459B-ABB3-84780FDE2254}" destId="{DDDF3BA2-9732-4DB1-AB87-31294F5D31DF}" srcOrd="0" destOrd="0" presId="urn:microsoft.com/office/officeart/2005/8/layout/orgChart1"/>
    <dgm:cxn modelId="{D1CF7765-0014-4DB6-9CC9-33A78DAB1519}" type="presOf" srcId="{DED47394-D774-49B9-9F55-8B0A8A92581B}" destId="{EA5DFFA3-639D-4CD0-A6FD-4091A374F51E}" srcOrd="1" destOrd="0" presId="urn:microsoft.com/office/officeart/2005/8/layout/orgChart1"/>
    <dgm:cxn modelId="{7D295A66-EF00-449C-B17B-8244806A8905}" srcId="{BE1C2CE4-F235-4BDE-B311-657AFD7D84E3}" destId="{CCB7B83C-EF3B-4DA9-882E-A073F3745035}" srcOrd="0" destOrd="0" parTransId="{8D383C70-E38F-4998-9673-D5019643BEAC}" sibTransId="{270E369E-6EE6-46DF-880F-05B53DD68E79}"/>
    <dgm:cxn modelId="{D21DA446-FAB8-4E6A-AB59-A78504E90FD0}" type="presOf" srcId="{B9A82D8E-D023-42A6-BF66-7426E700C7A9}" destId="{DF727937-9137-486D-A774-FA213FA51DBA}" srcOrd="0" destOrd="0" presId="urn:microsoft.com/office/officeart/2005/8/layout/orgChart1"/>
    <dgm:cxn modelId="{C137C667-5868-4FCD-89E6-3A8CEF2AC1F5}" type="presOf" srcId="{3FECBBF9-59AD-4FD6-B80B-671FC78EC146}" destId="{E96EDB2C-4FA7-4D50-981F-C6AC55EFB63F}" srcOrd="1" destOrd="0" presId="urn:microsoft.com/office/officeart/2005/8/layout/orgChart1"/>
    <dgm:cxn modelId="{8AF28949-7D0D-466A-9383-D108DE15B55E}" type="presOf" srcId="{E27EE106-0D63-45D8-8723-744EF5FAF426}" destId="{C10935CD-E83D-4537-A490-5E63C1E0F413}" srcOrd="0" destOrd="0" presId="urn:microsoft.com/office/officeart/2005/8/layout/orgChart1"/>
    <dgm:cxn modelId="{154A106B-4F9B-44BA-8532-50459C7417B9}" type="presOf" srcId="{C7A2373E-B11C-45E2-B8D8-4C7D32153506}" destId="{E3277BFE-F8FA-45ED-B71E-2A5EF6F6CEAA}" srcOrd="0" destOrd="0" presId="urn:microsoft.com/office/officeart/2005/8/layout/orgChart1"/>
    <dgm:cxn modelId="{9C24F26B-5E18-4193-B00A-CC674067834E}" type="presOf" srcId="{E18F67BB-EE9A-46AC-B9FA-3CCEFFF4A7E1}" destId="{A132DACD-CDE8-4D36-97BA-E141ACFCFEEB}" srcOrd="0" destOrd="0" presId="urn:microsoft.com/office/officeart/2005/8/layout/orgChart1"/>
    <dgm:cxn modelId="{6628644F-02AF-4243-BBD4-9DEDF7368D2B}" type="presOf" srcId="{CCB7B83C-EF3B-4DA9-882E-A073F3745035}" destId="{1CE4A6FC-044C-4D9F-8D58-0A75D8A09B2C}" srcOrd="0" destOrd="0" presId="urn:microsoft.com/office/officeart/2005/8/layout/orgChart1"/>
    <dgm:cxn modelId="{AE97A951-3156-4A00-8CF5-58EE31865984}" srcId="{3E14AAAA-E82D-49CE-983C-EFA3A0A1CF0B}" destId="{DED47394-D774-49B9-9F55-8B0A8A92581B}" srcOrd="0" destOrd="0" parTransId="{B71308E8-FC5A-44D3-A00E-9248402A9EC6}" sibTransId="{45F7A588-F75D-4362-A58A-04ACA07441EC}"/>
    <dgm:cxn modelId="{C2476A53-BD07-42B8-BBA2-19BCF5DB2DB4}" type="presOf" srcId="{4DF8CA66-DBC3-4AA5-A338-CF5FD066D8BF}" destId="{DAE746ED-71ED-4620-A6BB-66AB6065C920}" srcOrd="0" destOrd="0" presId="urn:microsoft.com/office/officeart/2005/8/layout/orgChart1"/>
    <dgm:cxn modelId="{928B1755-B12B-45B2-956C-64E757A537E7}" srcId="{232B0CCF-2814-459B-ABB3-84780FDE2254}" destId="{7C0011A8-9D1B-4A95-A933-EA460332271B}" srcOrd="0" destOrd="0" parTransId="{9E8F39F6-3A73-4A79-9A5B-AD66317D7737}" sibTransId="{E9DB77BF-E06A-4EB5-BF32-AB59FE268E3E}"/>
    <dgm:cxn modelId="{E9D86055-2FFE-4296-8EBD-8996B99703B6}" type="presOf" srcId="{076669DC-5C7B-4C54-9DB5-72883D3D1A88}" destId="{916B660D-8AEF-48B2-9F2A-516E46A8B13D}" srcOrd="0" destOrd="0" presId="urn:microsoft.com/office/officeart/2005/8/layout/orgChart1"/>
    <dgm:cxn modelId="{C6AB7276-7428-4317-B91D-57FFAC03E5BA}" srcId="{3E14AAAA-E82D-49CE-983C-EFA3A0A1CF0B}" destId="{ACEF6EC9-65A4-4B77-A35D-01CDBCD5A24B}" srcOrd="1" destOrd="0" parTransId="{0A9D3632-A041-4BA8-ACD5-F8F901AB2F04}" sibTransId="{1F601777-1296-4883-B0E4-9E464C83E45B}"/>
    <dgm:cxn modelId="{CE931679-E416-49AF-B6CE-E31992791518}" srcId="{52A8334E-AB30-4046-A597-201DCF26FF95}" destId="{4DF8CA66-DBC3-4AA5-A338-CF5FD066D8BF}" srcOrd="2" destOrd="0" parTransId="{CF344B3E-4EAC-4627-B503-E1CE36A0E80F}" sibTransId="{FDD1D756-D1F9-4A6E-8052-34C93CBB12F2}"/>
    <dgm:cxn modelId="{7E108059-6E67-41E6-9B82-16A7976839B6}" srcId="{D0CC9775-8D76-4FF8-9971-C6AF4135740D}" destId="{3FECBBF9-59AD-4FD6-B80B-671FC78EC146}" srcOrd="1" destOrd="0" parTransId="{27B016CD-EBCF-405C-B67B-EC29F5A03D7D}" sibTransId="{839DD779-C241-4530-9DA7-89C6D8E49091}"/>
    <dgm:cxn modelId="{F7F7E379-A100-48E5-8117-3E94609ECE83}" type="presOf" srcId="{514ACFBE-2C20-4113-9C54-E710994E7BB6}" destId="{AE74C63F-46E3-45CA-907B-EA6959A7C260}" srcOrd="1" destOrd="0" presId="urn:microsoft.com/office/officeart/2005/8/layout/orgChart1"/>
    <dgm:cxn modelId="{C532AE7D-447B-4657-8419-876C6B3DF859}" type="presOf" srcId="{8D383C70-E38F-4998-9673-D5019643BEAC}" destId="{D6E6D530-3291-4903-AB2C-421B31130AD7}" srcOrd="0" destOrd="0" presId="urn:microsoft.com/office/officeart/2005/8/layout/orgChart1"/>
    <dgm:cxn modelId="{DE26D57D-8EF1-4A17-A8EB-CDA00E06D78A}" type="presOf" srcId="{E27EE106-0D63-45D8-8723-744EF5FAF426}" destId="{E9ED7CFB-DCDE-42F3-A64D-70514A6D49E7}" srcOrd="1" destOrd="0" presId="urn:microsoft.com/office/officeart/2005/8/layout/orgChart1"/>
    <dgm:cxn modelId="{9508427E-B1AE-48B1-82D5-2DCEDE02E21E}" type="presOf" srcId="{00D260DC-FD1B-4DBC-A3F2-9709917AF6EB}" destId="{3BCC2142-CCE6-4A7F-8F59-A6555B7F2E4B}" srcOrd="0" destOrd="0" presId="urn:microsoft.com/office/officeart/2005/8/layout/orgChart1"/>
    <dgm:cxn modelId="{DB0E6C81-7C9E-42C3-B9A9-E066F8A21552}" type="presOf" srcId="{F6EAB1C3-5AAC-43D9-97F0-D45D242C8A9D}" destId="{0FD8BD1B-F55E-4201-96AF-C07E1462E7B1}" srcOrd="0" destOrd="0" presId="urn:microsoft.com/office/officeart/2005/8/layout/orgChart1"/>
    <dgm:cxn modelId="{67D08C81-C5E8-494B-B6EF-41DB9878E6CF}" type="presOf" srcId="{1B49DB8E-7396-49AF-8FB3-1CB66171C217}" destId="{6EBD3FED-D9EB-4979-8F50-A154AE347643}" srcOrd="0" destOrd="0" presId="urn:microsoft.com/office/officeart/2005/8/layout/orgChart1"/>
    <dgm:cxn modelId="{F6BD9982-479E-4142-AB2A-C89B6A0AFAFB}" type="presOf" srcId="{C7A2373E-B11C-45E2-B8D8-4C7D32153506}" destId="{F1DE35E4-175B-4DFF-A4BF-7C667270253C}" srcOrd="1" destOrd="0" presId="urn:microsoft.com/office/officeart/2005/8/layout/orgChart1"/>
    <dgm:cxn modelId="{156F0687-40A8-4A23-867F-3690F793C03A}" type="presOf" srcId="{23AE0D8E-33CE-45F0-82D8-A4EF7EDD116F}" destId="{54AF7163-210E-4F55-8CCB-B9A900FFF6D1}" srcOrd="0" destOrd="0" presId="urn:microsoft.com/office/officeart/2005/8/layout/orgChart1"/>
    <dgm:cxn modelId="{9DCC5C8C-36C8-4077-BAB9-CFD03B132168}" type="presOf" srcId="{7C0011A8-9D1B-4A95-A933-EA460332271B}" destId="{81846F87-260D-4EC4-A29A-67C189ED4F16}" srcOrd="1" destOrd="0" presId="urn:microsoft.com/office/officeart/2005/8/layout/orgChart1"/>
    <dgm:cxn modelId="{8082C98C-C85B-4598-B17F-2FC1456E1017}" type="presOf" srcId="{BE1C2CE4-F235-4BDE-B311-657AFD7D84E3}" destId="{D6C82B44-9C36-4921-AF68-6000BA28DE42}" srcOrd="0" destOrd="0" presId="urn:microsoft.com/office/officeart/2005/8/layout/orgChart1"/>
    <dgm:cxn modelId="{858CE18C-014D-4DFF-B34C-4FC92C4BD864}" type="presOf" srcId="{0A9D3632-A041-4BA8-ACD5-F8F901AB2F04}" destId="{9F09AC22-93B1-4E7A-B5BB-245AF74514D9}" srcOrd="0" destOrd="0" presId="urn:microsoft.com/office/officeart/2005/8/layout/orgChart1"/>
    <dgm:cxn modelId="{58DD5592-50EB-4FE7-AEF4-7DD9A3343F56}" type="presOf" srcId="{7C7BA047-075B-4A76-A5D9-EE8E8EB14E56}" destId="{4198709B-5119-4962-A39B-B8E66A01648E}" srcOrd="0" destOrd="0" presId="urn:microsoft.com/office/officeart/2005/8/layout/orgChart1"/>
    <dgm:cxn modelId="{C15AF293-543B-4B20-AB58-0A062D5F4F48}" srcId="{DDB0E233-F99B-429B-9BA6-3C5A33EFE23C}" destId="{AF224E07-4D35-4F5D-9D38-7C2889E1246D}" srcOrd="1" destOrd="0" parTransId="{566BF970-580C-4AE9-AEF0-69D4F31257C4}" sibTransId="{5A6E5809-7355-4E2B-83D5-7F3EA6AD8B98}"/>
    <dgm:cxn modelId="{C5A07F95-F388-4A1A-95C8-298CD970F1FC}" srcId="{AF224E07-4D35-4F5D-9D38-7C2889E1246D}" destId="{02E1043E-F29C-4EC4-BBCF-C260E9207960}" srcOrd="0" destOrd="0" parTransId="{707C63A7-CE72-43D2-9163-E1CD4EBFAE29}" sibTransId="{A0BF5064-BD10-40C1-8F9D-873AA4B337C0}"/>
    <dgm:cxn modelId="{362D2299-27C8-4E67-9B66-997E84F06DB4}" type="presOf" srcId="{DDB0E233-F99B-429B-9BA6-3C5A33EFE23C}" destId="{1AD2972F-1B52-4780-BC24-4798BD92A5AB}" srcOrd="1" destOrd="0" presId="urn:microsoft.com/office/officeart/2005/8/layout/orgChart1"/>
    <dgm:cxn modelId="{8B052F99-048C-457A-82FD-F668005AD7C7}" type="presOf" srcId="{DED47394-D774-49B9-9F55-8B0A8A92581B}" destId="{CCC50415-D4FB-406A-8725-128A8AD4FA10}" srcOrd="0" destOrd="0" presId="urn:microsoft.com/office/officeart/2005/8/layout/orgChart1"/>
    <dgm:cxn modelId="{0846BB9A-25A9-4BA1-975E-2CA4F8197BC9}" srcId="{D0CC9775-8D76-4FF8-9971-C6AF4135740D}" destId="{514ACFBE-2C20-4113-9C54-E710994E7BB6}" srcOrd="0" destOrd="0" parTransId="{076669DC-5C7B-4C54-9DB5-72883D3D1A88}" sibTransId="{174DF934-2038-4A46-9D53-EA06D02745A3}"/>
    <dgm:cxn modelId="{8651049F-00B3-4A44-B873-48486DE36BD3}" srcId="{B9A82D8E-D023-42A6-BF66-7426E700C7A9}" destId="{C7A2373E-B11C-45E2-B8D8-4C7D32153506}" srcOrd="0" destOrd="0" parTransId="{00D260DC-FD1B-4DBC-A3F2-9709917AF6EB}" sibTransId="{CF73B967-C382-47DE-A7EA-ADC69BC826AC}"/>
    <dgm:cxn modelId="{9A7EADA0-BEFE-4E6D-8887-27D7C8DCAF1E}" srcId="{3DC4F01F-6F0E-4295-BDCC-A7C20B1D5ACC}" destId="{BE1C2CE4-F235-4BDE-B311-657AFD7D84E3}" srcOrd="1" destOrd="0" parTransId="{68BBADBC-0C64-4B83-97D8-EDEAE6FA6BCE}" sibTransId="{AF5D635F-AC83-48D3-BDF7-C70D0A81D69A}"/>
    <dgm:cxn modelId="{FCB740A6-25D9-4CAE-88F9-0BD3B731123A}" type="presOf" srcId="{BE1C2CE4-F235-4BDE-B311-657AFD7D84E3}" destId="{5C5307BB-35C1-470E-9D82-4D31D6302732}" srcOrd="1" destOrd="0" presId="urn:microsoft.com/office/officeart/2005/8/layout/orgChart1"/>
    <dgm:cxn modelId="{0DAB88AB-36DB-45B8-AAE6-8C23EA0D317C}" type="presOf" srcId="{1AEA03C1-F07B-432C-BFBE-225FCE11C2F7}" destId="{2D9D3BAD-5F4C-4A92-94AB-DE751CB6D948}" srcOrd="0" destOrd="0" presId="urn:microsoft.com/office/officeart/2005/8/layout/orgChart1"/>
    <dgm:cxn modelId="{DF6DFCAC-C32E-40E9-ABEF-2AE121024779}" srcId="{4DF8CA66-DBC3-4AA5-A338-CF5FD066D8BF}" destId="{F6EAB1C3-5AAC-43D9-97F0-D45D242C8A9D}" srcOrd="0" destOrd="0" parTransId="{7C7BA047-075B-4A76-A5D9-EE8E8EB14E56}" sibTransId="{552347E0-85CA-4A24-AE55-2F703D2D72E6}"/>
    <dgm:cxn modelId="{5A7171AE-9B36-416E-AF4C-3813FD14F1EB}" type="presOf" srcId="{3DC4F01F-6F0E-4295-BDCC-A7C20B1D5ACC}" destId="{6748AB07-DA43-4C42-8B29-25FDB09FF792}" srcOrd="1" destOrd="0" presId="urn:microsoft.com/office/officeart/2005/8/layout/orgChart1"/>
    <dgm:cxn modelId="{09FE3BB1-E069-43BA-BE9F-43106844AE08}" type="presOf" srcId="{02E1043E-F29C-4EC4-BBCF-C260E9207960}" destId="{73B4EBD8-BDC1-497A-A24B-17A6ACB9B748}" srcOrd="1" destOrd="0" presId="urn:microsoft.com/office/officeart/2005/8/layout/orgChart1"/>
    <dgm:cxn modelId="{52728EB1-F2E3-4F02-91E5-31DBDC20446A}" srcId="{7C0011A8-9D1B-4A95-A933-EA460332271B}" destId="{DDB0E233-F99B-429B-9BA6-3C5A33EFE23C}" srcOrd="1" destOrd="0" parTransId="{A16C9B0A-4D81-4319-AAF5-989F17AC3D2B}" sibTransId="{55E7E16A-D764-41D0-8C7A-8AD072C5AC1A}"/>
    <dgm:cxn modelId="{899314B2-8AB7-4F1B-8454-1515D03F4CBD}" srcId="{52A8334E-AB30-4046-A597-201DCF26FF95}" destId="{B9A82D8E-D023-42A6-BF66-7426E700C7A9}" srcOrd="1" destOrd="0" parTransId="{23AE0D8E-33CE-45F0-82D8-A4EF7EDD116F}" sibTransId="{0231BA4F-7622-4E93-A50B-6305A41CFAE3}"/>
    <dgm:cxn modelId="{467DA9B2-1FDD-49D8-A2E0-0B772F502EE8}" type="presOf" srcId="{ACEF6EC9-65A4-4B77-A35D-01CDBCD5A24B}" destId="{CFE5BABB-6156-4673-86DE-520557F965AC}" srcOrd="0" destOrd="0" presId="urn:microsoft.com/office/officeart/2005/8/layout/orgChart1"/>
    <dgm:cxn modelId="{A00FCCB4-044F-434B-9354-DCAFAB7EDB1A}" srcId="{DDB0E233-F99B-429B-9BA6-3C5A33EFE23C}" destId="{3E14AAAA-E82D-49CE-983C-EFA3A0A1CF0B}" srcOrd="0" destOrd="0" parTransId="{17615A25-0F2E-49DF-B309-71116D228107}" sibTransId="{5218B288-FE20-4955-AD65-15FCE5236040}"/>
    <dgm:cxn modelId="{1F4741B5-13DC-4C0F-87E1-E56A1ED368F1}" srcId="{BE1C2CE4-F235-4BDE-B311-657AFD7D84E3}" destId="{29444944-AB46-4DC2-8FD7-6F8D5D8D4C9C}" srcOrd="1" destOrd="0" parTransId="{1AEA03C1-F07B-432C-BFBE-225FCE11C2F7}" sibTransId="{6786E4CA-C35C-4FB3-B4AE-A09E8A138A81}"/>
    <dgm:cxn modelId="{A65EFAB7-4EF2-4457-AD09-CEE11AF34B1B}" type="presOf" srcId="{6B7F5681-C161-4C80-BD30-1F70E6F83371}" destId="{D90373A9-8BB3-4F82-9987-6BD91E2D9F05}" srcOrd="1" destOrd="0" presId="urn:microsoft.com/office/officeart/2005/8/layout/orgChart1"/>
    <dgm:cxn modelId="{2EBBEDBF-04BA-49F9-B909-1EB615A4DB29}" type="presOf" srcId="{514ACFBE-2C20-4113-9C54-E710994E7BB6}" destId="{F23065C3-012A-4D10-A563-4328D1E49C3D}" srcOrd="0" destOrd="0" presId="urn:microsoft.com/office/officeart/2005/8/layout/orgChart1"/>
    <dgm:cxn modelId="{B46C80C0-E8E1-4406-B086-356A10A694F6}" type="presOf" srcId="{3FECBBF9-59AD-4FD6-B80B-671FC78EC146}" destId="{4F0768CE-C9EC-43CD-83EF-3BBAC1E14CD5}" srcOrd="0" destOrd="0" presId="urn:microsoft.com/office/officeart/2005/8/layout/orgChart1"/>
    <dgm:cxn modelId="{4ABF0FC5-3CBC-40FF-A36E-678CD3D41B03}" type="presOf" srcId="{AF224E07-4D35-4F5D-9D38-7C2889E1246D}" destId="{E79777EA-906A-4C97-80CF-35872BC9AF63}" srcOrd="0" destOrd="0" presId="urn:microsoft.com/office/officeart/2005/8/layout/orgChart1"/>
    <dgm:cxn modelId="{F1B6A3CB-9857-4B6C-AAEE-D29280C6CBDE}" type="presOf" srcId="{02E1043E-F29C-4EC4-BBCF-C260E9207960}" destId="{672A0E05-8E72-4563-BE68-B559E0700B91}" srcOrd="0" destOrd="0" presId="urn:microsoft.com/office/officeart/2005/8/layout/orgChart1"/>
    <dgm:cxn modelId="{AFFBADCC-E99A-4474-A9B1-1A4F02CD22CF}" type="presOf" srcId="{707C63A7-CE72-43D2-9163-E1CD4EBFAE29}" destId="{6A8740D8-A930-44C6-8515-DCD140D5F76E}" srcOrd="0" destOrd="0" presId="urn:microsoft.com/office/officeart/2005/8/layout/orgChart1"/>
    <dgm:cxn modelId="{2585A9D1-4B3A-47B0-879B-7B86AEB7D544}" type="presOf" srcId="{4C1B850C-E70E-4D33-8A17-7FD4389F41B2}" destId="{18D9AFDA-9D22-4097-8A04-7960F2FC61BB}" srcOrd="0" destOrd="0" presId="urn:microsoft.com/office/officeart/2005/8/layout/orgChart1"/>
    <dgm:cxn modelId="{B04311D5-E9BA-4C13-81A8-34BF017C20F2}" type="presOf" srcId="{FD3259F6-03EF-4EE9-9671-437E3AAEA30F}" destId="{F6F546CF-6650-4D51-8F6D-3233FAD21FEA}" srcOrd="0" destOrd="0" presId="urn:microsoft.com/office/officeart/2005/8/layout/orgChart1"/>
    <dgm:cxn modelId="{4BDA91D6-0F29-4B6E-B0E2-0313F8815111}" type="presOf" srcId="{D5DCF983-E378-4A77-B865-C2E5ADBF58AC}" destId="{13EAB72E-2EE8-49C0-B195-066790F0A680}" srcOrd="0" destOrd="0" presId="urn:microsoft.com/office/officeart/2005/8/layout/orgChart1"/>
    <dgm:cxn modelId="{0A8BC9DA-9A5C-4B91-91AC-DA1609BEC97F}" type="presOf" srcId="{5327761E-C553-44A5-97CC-9C2A22725E63}" destId="{068F0FD0-DA4D-4FAB-A7BB-5E459AA9DF41}" srcOrd="0" destOrd="0" presId="urn:microsoft.com/office/officeart/2005/8/layout/orgChart1"/>
    <dgm:cxn modelId="{B8A605DB-2D85-4AA0-9329-679E22657F9C}" type="presOf" srcId="{29444944-AB46-4DC2-8FD7-6F8D5D8D4C9C}" destId="{7B48B794-3598-429B-9DED-43D5E2ED99A8}" srcOrd="1" destOrd="0" presId="urn:microsoft.com/office/officeart/2005/8/layout/orgChart1"/>
    <dgm:cxn modelId="{09E5E7E3-A51C-4897-A733-541EF1F81FB7}" type="presOf" srcId="{B71308E8-FC5A-44D3-A00E-9248402A9EC6}" destId="{5FBAD510-BD46-43E7-9D55-CB20A7D45026}" srcOrd="0" destOrd="0" presId="urn:microsoft.com/office/officeart/2005/8/layout/orgChart1"/>
    <dgm:cxn modelId="{C96389E6-7962-45E3-831A-A25B7FB4C53E}" type="presOf" srcId="{C16E4F53-2516-4639-9A32-1B9A6EAC4CEC}" destId="{1304D64D-54B8-432A-BE8C-6FDB485DE63D}" srcOrd="0" destOrd="0" presId="urn:microsoft.com/office/officeart/2005/8/layout/orgChart1"/>
    <dgm:cxn modelId="{4A69D4E6-435E-49FA-8023-0870FE67E583}" srcId="{52A8334E-AB30-4046-A597-201DCF26FF95}" destId="{A8024F6E-CBBB-49F8-A228-A291F415340B}" srcOrd="0" destOrd="0" parTransId="{FD3259F6-03EF-4EE9-9671-437E3AAEA30F}" sibTransId="{0FD9107E-2406-4C06-80E9-1AE1007091B9}"/>
    <dgm:cxn modelId="{F84C9BE8-46AF-4127-AE85-4B938394422B}" type="presOf" srcId="{68BBADBC-0C64-4B83-97D8-EDEAE6FA6BCE}" destId="{EAB2985D-B852-4903-8659-3C80AD7BDF1D}" srcOrd="0" destOrd="0" presId="urn:microsoft.com/office/officeart/2005/8/layout/orgChart1"/>
    <dgm:cxn modelId="{257305EB-BCC7-4127-9D8E-3FCA75AC0FA3}" type="presOf" srcId="{4B506D20-2882-4449-9F19-8D779481C85E}" destId="{DCB5EFDB-D72E-4CC6-90A2-B6E7C6E98C9A}" srcOrd="0" destOrd="0" presId="urn:microsoft.com/office/officeart/2005/8/layout/orgChart1"/>
    <dgm:cxn modelId="{15D58EEB-367C-4353-BDEC-A1AA22540E00}" type="presOf" srcId="{3DC4F01F-6F0E-4295-BDCC-A7C20B1D5ACC}" destId="{0619CC8C-9E22-4FED-A357-9487857B7111}" srcOrd="0" destOrd="0" presId="urn:microsoft.com/office/officeart/2005/8/layout/orgChart1"/>
    <dgm:cxn modelId="{95026EF1-21B6-482C-84BC-51B68743367D}" type="presOf" srcId="{A8024F6E-CBBB-49F8-A228-A291F415340B}" destId="{ECFA373E-8465-4159-AAC4-C60592588471}" srcOrd="1" destOrd="0" presId="urn:microsoft.com/office/officeart/2005/8/layout/orgChart1"/>
    <dgm:cxn modelId="{2CFF0BF2-F621-4D38-9D83-911EE02EE918}" type="presOf" srcId="{ACEF6EC9-65A4-4B77-A35D-01CDBCD5A24B}" destId="{A4291C57-712F-47A8-AC53-C6B3C3D89588}" srcOrd="1" destOrd="0" presId="urn:microsoft.com/office/officeart/2005/8/layout/orgChart1"/>
    <dgm:cxn modelId="{670DE7F4-D08B-4B3E-878B-E8B038A80062}" type="presOf" srcId="{17615A25-0F2E-49DF-B309-71116D228107}" destId="{E624C904-367A-43D5-8218-F4C75EA99339}" srcOrd="0" destOrd="0" presId="urn:microsoft.com/office/officeart/2005/8/layout/orgChart1"/>
    <dgm:cxn modelId="{1DEFE2F8-E228-492B-84C2-EDCB545D0F43}" type="presOf" srcId="{D0CC9775-8D76-4FF8-9971-C6AF4135740D}" destId="{B8CE2C46-4E32-4554-91C4-D5BC1D785DD7}" srcOrd="1" destOrd="0" presId="urn:microsoft.com/office/officeart/2005/8/layout/orgChart1"/>
    <dgm:cxn modelId="{CBCF0DFC-B409-4369-8D8A-698B9E2A3C1B}" srcId="{7C0011A8-9D1B-4A95-A933-EA460332271B}" destId="{E27EE106-0D63-45D8-8723-744EF5FAF426}" srcOrd="0" destOrd="0" parTransId="{5E653B81-AE61-4C98-B3B1-FC0FC965DBE6}" sibTransId="{23F81D24-6915-4448-809D-C4FB12574398}"/>
    <dgm:cxn modelId="{345ACAFC-8EE8-4AEF-BAC8-06CFE4E91319}" type="presOf" srcId="{27B016CD-EBCF-405C-B67B-EC29F5A03D7D}" destId="{02E56582-7CE9-4F45-AE6B-72E5512FDAA6}" srcOrd="0" destOrd="0" presId="urn:microsoft.com/office/officeart/2005/8/layout/orgChart1"/>
    <dgm:cxn modelId="{1C0AF0FD-5BDA-4AEC-BA3A-6B2F15F64C13}" type="presOf" srcId="{566BF970-580C-4AE9-AEF0-69D4F31257C4}" destId="{5A0A074F-F07E-4039-B334-2197165C6BB4}" srcOrd="0" destOrd="0" presId="urn:microsoft.com/office/officeart/2005/8/layout/orgChart1"/>
    <dgm:cxn modelId="{5DC4858F-7B48-4195-9662-815704CA20EF}" type="presParOf" srcId="{DDDF3BA2-9732-4DB1-AB87-31294F5D31DF}" destId="{D293CB42-2202-4090-AD95-92A027B87101}" srcOrd="0" destOrd="0" presId="urn:microsoft.com/office/officeart/2005/8/layout/orgChart1"/>
    <dgm:cxn modelId="{07A6EA70-1870-4383-9F44-43BB4249B8F9}" type="presParOf" srcId="{D293CB42-2202-4090-AD95-92A027B87101}" destId="{23B309DB-2DE7-49C1-9086-A773FA130ACB}" srcOrd="0" destOrd="0" presId="urn:microsoft.com/office/officeart/2005/8/layout/orgChart1"/>
    <dgm:cxn modelId="{8E609EF5-22CA-481E-85F6-B2C81486AB9C}" type="presParOf" srcId="{23B309DB-2DE7-49C1-9086-A773FA130ACB}" destId="{B7FB1018-297C-48F8-8B3F-D97C8C05415A}" srcOrd="0" destOrd="0" presId="urn:microsoft.com/office/officeart/2005/8/layout/orgChart1"/>
    <dgm:cxn modelId="{DE213966-5B35-4953-9776-CD77495079A3}" type="presParOf" srcId="{23B309DB-2DE7-49C1-9086-A773FA130ACB}" destId="{81846F87-260D-4EC4-A29A-67C189ED4F16}" srcOrd="1" destOrd="0" presId="urn:microsoft.com/office/officeart/2005/8/layout/orgChart1"/>
    <dgm:cxn modelId="{C87F1B6E-AA6A-4767-A541-62A31C09BCFC}" type="presParOf" srcId="{D293CB42-2202-4090-AD95-92A027B87101}" destId="{0B3BC730-FA7B-4EFC-B3BE-DB7334FBA4F5}" srcOrd="1" destOrd="0" presId="urn:microsoft.com/office/officeart/2005/8/layout/orgChart1"/>
    <dgm:cxn modelId="{B72FDF58-6410-4182-AB2F-77166E0E9069}" type="presParOf" srcId="{0B3BC730-FA7B-4EFC-B3BE-DB7334FBA4F5}" destId="{DB1B01A2-DA7C-4F6F-A131-027808B2C1F9}" srcOrd="0" destOrd="0" presId="urn:microsoft.com/office/officeart/2005/8/layout/orgChart1"/>
    <dgm:cxn modelId="{D63DDA5C-E53B-4993-B3C0-FA2FA088BBE5}" type="presParOf" srcId="{0B3BC730-FA7B-4EFC-B3BE-DB7334FBA4F5}" destId="{F4401D82-7A08-4845-92E8-4F061844D028}" srcOrd="1" destOrd="0" presId="urn:microsoft.com/office/officeart/2005/8/layout/orgChart1"/>
    <dgm:cxn modelId="{5DEC0CD7-0A3F-4600-ACE4-16E591BD0294}" type="presParOf" srcId="{F4401D82-7A08-4845-92E8-4F061844D028}" destId="{2DA4B401-9F65-4B6B-BBD0-A266D5552803}" srcOrd="0" destOrd="0" presId="urn:microsoft.com/office/officeart/2005/8/layout/orgChart1"/>
    <dgm:cxn modelId="{2D3987DB-021D-4388-B7BE-A77DE099E9F9}" type="presParOf" srcId="{2DA4B401-9F65-4B6B-BBD0-A266D5552803}" destId="{C10935CD-E83D-4537-A490-5E63C1E0F413}" srcOrd="0" destOrd="0" presId="urn:microsoft.com/office/officeart/2005/8/layout/orgChart1"/>
    <dgm:cxn modelId="{8A4A469D-0CCD-460B-A175-609D7D93169C}" type="presParOf" srcId="{2DA4B401-9F65-4B6B-BBD0-A266D5552803}" destId="{E9ED7CFB-DCDE-42F3-A64D-70514A6D49E7}" srcOrd="1" destOrd="0" presId="urn:microsoft.com/office/officeart/2005/8/layout/orgChart1"/>
    <dgm:cxn modelId="{F23EA404-1260-4148-A989-9BEFEEB59C1E}" type="presParOf" srcId="{F4401D82-7A08-4845-92E8-4F061844D028}" destId="{5BC42B7C-C723-4FD3-938F-1D43F710C0E9}" srcOrd="1" destOrd="0" presId="urn:microsoft.com/office/officeart/2005/8/layout/orgChart1"/>
    <dgm:cxn modelId="{9752F1D2-93F7-4DDB-B039-2EE9A18999E7}" type="presParOf" srcId="{5BC42B7C-C723-4FD3-938F-1D43F710C0E9}" destId="{A132DACD-CDE8-4D36-97BA-E141ACFCFEEB}" srcOrd="0" destOrd="0" presId="urn:microsoft.com/office/officeart/2005/8/layout/orgChart1"/>
    <dgm:cxn modelId="{FDE313E5-E5CD-455A-964C-05868AB67BA1}" type="presParOf" srcId="{5BC42B7C-C723-4FD3-938F-1D43F710C0E9}" destId="{C4DE01E5-1E4B-4739-A211-3B2287CD05F2}" srcOrd="1" destOrd="0" presId="urn:microsoft.com/office/officeart/2005/8/layout/orgChart1"/>
    <dgm:cxn modelId="{AE4A583A-E9B5-4D77-8604-7E26AB621437}" type="presParOf" srcId="{C4DE01E5-1E4B-4739-A211-3B2287CD05F2}" destId="{394A83CB-AF5F-49D7-9B94-5D3904EC720E}" srcOrd="0" destOrd="0" presId="urn:microsoft.com/office/officeart/2005/8/layout/orgChart1"/>
    <dgm:cxn modelId="{FD2F1DA5-61A0-4954-B052-939B0915EEA6}" type="presParOf" srcId="{394A83CB-AF5F-49D7-9B94-5D3904EC720E}" destId="{0619CC8C-9E22-4FED-A357-9487857B7111}" srcOrd="0" destOrd="0" presId="urn:microsoft.com/office/officeart/2005/8/layout/orgChart1"/>
    <dgm:cxn modelId="{4DB32CE7-A573-4B92-8F78-5B99B31087C4}" type="presParOf" srcId="{394A83CB-AF5F-49D7-9B94-5D3904EC720E}" destId="{6748AB07-DA43-4C42-8B29-25FDB09FF792}" srcOrd="1" destOrd="0" presId="urn:microsoft.com/office/officeart/2005/8/layout/orgChart1"/>
    <dgm:cxn modelId="{9660390E-59D0-4248-9A14-FD9A9173F8F0}" type="presParOf" srcId="{C4DE01E5-1E4B-4739-A211-3B2287CD05F2}" destId="{D0CCDE62-D253-460C-A91A-AE7036117FDC}" srcOrd="1" destOrd="0" presId="urn:microsoft.com/office/officeart/2005/8/layout/orgChart1"/>
    <dgm:cxn modelId="{50D7B084-B6AE-43AF-8D93-C8DF443DA64E}" type="presParOf" srcId="{D0CCDE62-D253-460C-A91A-AE7036117FDC}" destId="{1304D64D-54B8-432A-BE8C-6FDB485DE63D}" srcOrd="0" destOrd="0" presId="urn:microsoft.com/office/officeart/2005/8/layout/orgChart1"/>
    <dgm:cxn modelId="{3867A4E6-ADD3-4EE0-9CD9-2979FC57F51C}" type="presParOf" srcId="{D0CCDE62-D253-460C-A91A-AE7036117FDC}" destId="{2C4BF0F5-AD48-4CBB-AB7E-6819B2472D9F}" srcOrd="1" destOrd="0" presId="urn:microsoft.com/office/officeart/2005/8/layout/orgChart1"/>
    <dgm:cxn modelId="{0330255A-BFDA-4311-8D3E-D4DE2F187474}" type="presParOf" srcId="{2C4BF0F5-AD48-4CBB-AB7E-6819B2472D9F}" destId="{E6DBEDBF-6952-4485-A6E1-0074C4D74A30}" srcOrd="0" destOrd="0" presId="urn:microsoft.com/office/officeart/2005/8/layout/orgChart1"/>
    <dgm:cxn modelId="{EAF34576-4B61-432C-882E-97AB361CABD3}" type="presParOf" srcId="{E6DBEDBF-6952-4485-A6E1-0074C4D74A30}" destId="{FA84D700-ABBC-46C2-A8DE-F2B72DEFA007}" srcOrd="0" destOrd="0" presId="urn:microsoft.com/office/officeart/2005/8/layout/orgChart1"/>
    <dgm:cxn modelId="{F560E8CC-31B4-4111-BEE8-F0321615981A}" type="presParOf" srcId="{E6DBEDBF-6952-4485-A6E1-0074C4D74A30}" destId="{B8CE2C46-4E32-4554-91C4-D5BC1D785DD7}" srcOrd="1" destOrd="0" presId="urn:microsoft.com/office/officeart/2005/8/layout/orgChart1"/>
    <dgm:cxn modelId="{A82E1612-322A-4243-B089-9848D3F3EBF6}" type="presParOf" srcId="{2C4BF0F5-AD48-4CBB-AB7E-6819B2472D9F}" destId="{19951997-B8D4-4D88-A164-2539609BACE2}" srcOrd="1" destOrd="0" presId="urn:microsoft.com/office/officeart/2005/8/layout/orgChart1"/>
    <dgm:cxn modelId="{866C0655-ED96-4594-B793-6A84B92F6B61}" type="presParOf" srcId="{19951997-B8D4-4D88-A164-2539609BACE2}" destId="{916B660D-8AEF-48B2-9F2A-516E46A8B13D}" srcOrd="0" destOrd="0" presId="urn:microsoft.com/office/officeart/2005/8/layout/orgChart1"/>
    <dgm:cxn modelId="{C9D35CE1-3F0E-4939-81EC-BA299C2EF98F}" type="presParOf" srcId="{19951997-B8D4-4D88-A164-2539609BACE2}" destId="{2D5B8251-0B9D-422A-9421-3651BEB91368}" srcOrd="1" destOrd="0" presId="urn:microsoft.com/office/officeart/2005/8/layout/orgChart1"/>
    <dgm:cxn modelId="{F0FC9E5A-2F9D-459B-A090-7656EFCE6FC8}" type="presParOf" srcId="{2D5B8251-0B9D-422A-9421-3651BEB91368}" destId="{2BC77C99-AC3F-400D-AB57-98369995DEB5}" srcOrd="0" destOrd="0" presId="urn:microsoft.com/office/officeart/2005/8/layout/orgChart1"/>
    <dgm:cxn modelId="{E363E4B3-CA9C-414E-BFA6-5647F85AC9FA}" type="presParOf" srcId="{2BC77C99-AC3F-400D-AB57-98369995DEB5}" destId="{F23065C3-012A-4D10-A563-4328D1E49C3D}" srcOrd="0" destOrd="0" presId="urn:microsoft.com/office/officeart/2005/8/layout/orgChart1"/>
    <dgm:cxn modelId="{C25680C4-7FA6-405F-8F8C-F11368127AC4}" type="presParOf" srcId="{2BC77C99-AC3F-400D-AB57-98369995DEB5}" destId="{AE74C63F-46E3-45CA-907B-EA6959A7C260}" srcOrd="1" destOrd="0" presId="urn:microsoft.com/office/officeart/2005/8/layout/orgChart1"/>
    <dgm:cxn modelId="{0CFB3BEB-B2C2-426A-A9D9-95C32C81A613}" type="presParOf" srcId="{2D5B8251-0B9D-422A-9421-3651BEB91368}" destId="{5BEACEE1-8A22-4472-93E8-10756D60998A}" srcOrd="1" destOrd="0" presId="urn:microsoft.com/office/officeart/2005/8/layout/orgChart1"/>
    <dgm:cxn modelId="{59E1331A-E028-4B61-9705-DD76BCFEAEA1}" type="presParOf" srcId="{2D5B8251-0B9D-422A-9421-3651BEB91368}" destId="{FE676471-1BDD-4136-845C-18E26DDAC40E}" srcOrd="2" destOrd="0" presId="urn:microsoft.com/office/officeart/2005/8/layout/orgChart1"/>
    <dgm:cxn modelId="{4E066577-5669-4043-9ABD-A909863C41BE}" type="presParOf" srcId="{19951997-B8D4-4D88-A164-2539609BACE2}" destId="{02E56582-7CE9-4F45-AE6B-72E5512FDAA6}" srcOrd="2" destOrd="0" presId="urn:microsoft.com/office/officeart/2005/8/layout/orgChart1"/>
    <dgm:cxn modelId="{C7E33521-623C-49B8-8F53-7A2F35B27481}" type="presParOf" srcId="{19951997-B8D4-4D88-A164-2539609BACE2}" destId="{594A8380-ED5D-4331-A779-8494EDC28540}" srcOrd="3" destOrd="0" presId="urn:microsoft.com/office/officeart/2005/8/layout/orgChart1"/>
    <dgm:cxn modelId="{F9F9E716-2902-4222-9B45-804A3B60FEA1}" type="presParOf" srcId="{594A8380-ED5D-4331-A779-8494EDC28540}" destId="{CA16044C-0054-4362-B394-CB0EB00CAEDE}" srcOrd="0" destOrd="0" presId="urn:microsoft.com/office/officeart/2005/8/layout/orgChart1"/>
    <dgm:cxn modelId="{9530E903-16CD-4407-AE67-0DC4ACF50860}" type="presParOf" srcId="{CA16044C-0054-4362-B394-CB0EB00CAEDE}" destId="{4F0768CE-C9EC-43CD-83EF-3BBAC1E14CD5}" srcOrd="0" destOrd="0" presId="urn:microsoft.com/office/officeart/2005/8/layout/orgChart1"/>
    <dgm:cxn modelId="{94D37CDA-2336-48A4-BC9A-2BB8EDDB2332}" type="presParOf" srcId="{CA16044C-0054-4362-B394-CB0EB00CAEDE}" destId="{E96EDB2C-4FA7-4D50-981F-C6AC55EFB63F}" srcOrd="1" destOrd="0" presId="urn:microsoft.com/office/officeart/2005/8/layout/orgChart1"/>
    <dgm:cxn modelId="{81CD568B-B469-4D1F-A218-D49B04C4ED4C}" type="presParOf" srcId="{594A8380-ED5D-4331-A779-8494EDC28540}" destId="{034E3982-7ED4-46F7-B4F3-8074513591A0}" srcOrd="1" destOrd="0" presId="urn:microsoft.com/office/officeart/2005/8/layout/orgChart1"/>
    <dgm:cxn modelId="{89AA82D7-1FA8-4EC3-8B00-00CCE3513E94}" type="presParOf" srcId="{594A8380-ED5D-4331-A779-8494EDC28540}" destId="{1D26D74B-7FA2-43C3-9828-D1C3B34B8C80}" srcOrd="2" destOrd="0" presId="urn:microsoft.com/office/officeart/2005/8/layout/orgChart1"/>
    <dgm:cxn modelId="{107CAF10-5EA1-4D09-850C-73529BFCCCBF}" type="presParOf" srcId="{2C4BF0F5-AD48-4CBB-AB7E-6819B2472D9F}" destId="{2B872254-5092-409D-871E-FF5141101A97}" srcOrd="2" destOrd="0" presId="urn:microsoft.com/office/officeart/2005/8/layout/orgChart1"/>
    <dgm:cxn modelId="{B3002F31-6CE7-46C8-B885-8D3903D8AB1A}" type="presParOf" srcId="{D0CCDE62-D253-460C-A91A-AE7036117FDC}" destId="{EAB2985D-B852-4903-8659-3C80AD7BDF1D}" srcOrd="2" destOrd="0" presId="urn:microsoft.com/office/officeart/2005/8/layout/orgChart1"/>
    <dgm:cxn modelId="{1083960B-EBED-4D09-A963-49CF204D00C2}" type="presParOf" srcId="{D0CCDE62-D253-460C-A91A-AE7036117FDC}" destId="{728E6CB6-1289-466E-8127-4AF4E8951B53}" srcOrd="3" destOrd="0" presId="urn:microsoft.com/office/officeart/2005/8/layout/orgChart1"/>
    <dgm:cxn modelId="{BAC88682-40D9-4C34-9F16-8E8E9C64D663}" type="presParOf" srcId="{728E6CB6-1289-466E-8127-4AF4E8951B53}" destId="{3A7600C1-2024-4747-B408-4BEF21C851D2}" srcOrd="0" destOrd="0" presId="urn:microsoft.com/office/officeart/2005/8/layout/orgChart1"/>
    <dgm:cxn modelId="{ACACD599-4872-431F-9CBF-AD18D30ACFAD}" type="presParOf" srcId="{3A7600C1-2024-4747-B408-4BEF21C851D2}" destId="{D6C82B44-9C36-4921-AF68-6000BA28DE42}" srcOrd="0" destOrd="0" presId="urn:microsoft.com/office/officeart/2005/8/layout/orgChart1"/>
    <dgm:cxn modelId="{7D08F58E-3DC6-441A-B7DB-F2E5996893DF}" type="presParOf" srcId="{3A7600C1-2024-4747-B408-4BEF21C851D2}" destId="{5C5307BB-35C1-470E-9D82-4D31D6302732}" srcOrd="1" destOrd="0" presId="urn:microsoft.com/office/officeart/2005/8/layout/orgChart1"/>
    <dgm:cxn modelId="{073C8D2A-45D4-486F-BBB0-961A85BE2E93}" type="presParOf" srcId="{728E6CB6-1289-466E-8127-4AF4E8951B53}" destId="{51EA3427-DFC3-4C03-99BB-C9C058EE6C68}" srcOrd="1" destOrd="0" presId="urn:microsoft.com/office/officeart/2005/8/layout/orgChart1"/>
    <dgm:cxn modelId="{0332EDA5-B71A-4F4D-8CF5-C877002EBC2F}" type="presParOf" srcId="{51EA3427-DFC3-4C03-99BB-C9C058EE6C68}" destId="{D6E6D530-3291-4903-AB2C-421B31130AD7}" srcOrd="0" destOrd="0" presId="urn:microsoft.com/office/officeart/2005/8/layout/orgChart1"/>
    <dgm:cxn modelId="{257B651A-8A6A-4221-B7C8-C60D8B6DE54C}" type="presParOf" srcId="{51EA3427-DFC3-4C03-99BB-C9C058EE6C68}" destId="{A22DA5A3-286A-4A3E-88A1-553A11650819}" srcOrd="1" destOrd="0" presId="urn:microsoft.com/office/officeart/2005/8/layout/orgChart1"/>
    <dgm:cxn modelId="{6901D2D2-798C-495C-8040-0F4CC7CF9212}" type="presParOf" srcId="{A22DA5A3-286A-4A3E-88A1-553A11650819}" destId="{57F60DE3-818E-4BBE-86D6-6DA9C016A0FD}" srcOrd="0" destOrd="0" presId="urn:microsoft.com/office/officeart/2005/8/layout/orgChart1"/>
    <dgm:cxn modelId="{7459BEF1-0332-43D9-A828-14619569EB9D}" type="presParOf" srcId="{57F60DE3-818E-4BBE-86D6-6DA9C016A0FD}" destId="{1CE4A6FC-044C-4D9F-8D58-0A75D8A09B2C}" srcOrd="0" destOrd="0" presId="urn:microsoft.com/office/officeart/2005/8/layout/orgChart1"/>
    <dgm:cxn modelId="{68C6999E-3520-41C9-BB5D-A31D7BD0B75D}" type="presParOf" srcId="{57F60DE3-818E-4BBE-86D6-6DA9C016A0FD}" destId="{DE99DA3A-F279-48E1-954C-674B013DF7D3}" srcOrd="1" destOrd="0" presId="urn:microsoft.com/office/officeart/2005/8/layout/orgChart1"/>
    <dgm:cxn modelId="{9F38B889-85A8-48C6-97DA-CCB812682EBB}" type="presParOf" srcId="{A22DA5A3-286A-4A3E-88A1-553A11650819}" destId="{90DF5051-276C-455A-8C1D-F2F074EB3AD1}" srcOrd="1" destOrd="0" presId="urn:microsoft.com/office/officeart/2005/8/layout/orgChart1"/>
    <dgm:cxn modelId="{F307BC03-3FB5-4958-85C0-3D48E699918F}" type="presParOf" srcId="{A22DA5A3-286A-4A3E-88A1-553A11650819}" destId="{14E5EA0C-3ADB-406B-81C5-3088A2B8FD8C}" srcOrd="2" destOrd="0" presId="urn:microsoft.com/office/officeart/2005/8/layout/orgChart1"/>
    <dgm:cxn modelId="{682C76FB-2A6B-4D8E-836B-BB0F09A7EF53}" type="presParOf" srcId="{51EA3427-DFC3-4C03-99BB-C9C058EE6C68}" destId="{2D9D3BAD-5F4C-4A92-94AB-DE751CB6D948}" srcOrd="2" destOrd="0" presId="urn:microsoft.com/office/officeart/2005/8/layout/orgChart1"/>
    <dgm:cxn modelId="{B3D8F5E8-F5AC-45AE-B5E7-C06431494601}" type="presParOf" srcId="{51EA3427-DFC3-4C03-99BB-C9C058EE6C68}" destId="{4FFC479E-24D1-4897-A055-6D4C4CFC73DE}" srcOrd="3" destOrd="0" presId="urn:microsoft.com/office/officeart/2005/8/layout/orgChart1"/>
    <dgm:cxn modelId="{6F9A7295-B4F9-4B38-ACBA-27F416495255}" type="presParOf" srcId="{4FFC479E-24D1-4897-A055-6D4C4CFC73DE}" destId="{2F9D3214-5323-4C22-AB0F-F78BB39068C2}" srcOrd="0" destOrd="0" presId="urn:microsoft.com/office/officeart/2005/8/layout/orgChart1"/>
    <dgm:cxn modelId="{821CA23B-2AE0-493D-9E2C-7030D150D7E5}" type="presParOf" srcId="{2F9D3214-5323-4C22-AB0F-F78BB39068C2}" destId="{613344AE-73E4-4DD7-AC6B-A9E094D724D9}" srcOrd="0" destOrd="0" presId="urn:microsoft.com/office/officeart/2005/8/layout/orgChart1"/>
    <dgm:cxn modelId="{2A0B639F-D84E-4529-9902-9A6EF920D99F}" type="presParOf" srcId="{2F9D3214-5323-4C22-AB0F-F78BB39068C2}" destId="{7B48B794-3598-429B-9DED-43D5E2ED99A8}" srcOrd="1" destOrd="0" presId="urn:microsoft.com/office/officeart/2005/8/layout/orgChart1"/>
    <dgm:cxn modelId="{843E5DB8-AB84-43B1-B396-B6D38DCF3E73}" type="presParOf" srcId="{4FFC479E-24D1-4897-A055-6D4C4CFC73DE}" destId="{F1F34A9F-CDFC-450C-A591-069E5CAECABC}" srcOrd="1" destOrd="0" presId="urn:microsoft.com/office/officeart/2005/8/layout/orgChart1"/>
    <dgm:cxn modelId="{81155833-73D1-4D8F-9E1F-F97EB41C0641}" type="presParOf" srcId="{4FFC479E-24D1-4897-A055-6D4C4CFC73DE}" destId="{E4B7BCE3-0426-4F92-B9CA-104382892090}" srcOrd="2" destOrd="0" presId="urn:microsoft.com/office/officeart/2005/8/layout/orgChart1"/>
    <dgm:cxn modelId="{2BA40586-B43B-46BB-837F-A6F61C84B1E4}" type="presParOf" srcId="{728E6CB6-1289-466E-8127-4AF4E8951B53}" destId="{2D004A2E-86A1-4776-9C37-4C6A2DBFB8D3}" srcOrd="2" destOrd="0" presId="urn:microsoft.com/office/officeart/2005/8/layout/orgChart1"/>
    <dgm:cxn modelId="{344233AD-0B04-49D0-A8B7-60209E7E3B94}" type="presParOf" srcId="{C4DE01E5-1E4B-4739-A211-3B2287CD05F2}" destId="{100045FC-3076-4396-A93F-ADAB1DB04B6E}" srcOrd="2" destOrd="0" presId="urn:microsoft.com/office/officeart/2005/8/layout/orgChart1"/>
    <dgm:cxn modelId="{DFBEACFE-A3C0-4E60-BAA1-E8F66B4C3555}" type="presParOf" srcId="{5BC42B7C-C723-4FD3-938F-1D43F710C0E9}" destId="{DCB5EFDB-D72E-4CC6-90A2-B6E7C6E98C9A}" srcOrd="2" destOrd="0" presId="urn:microsoft.com/office/officeart/2005/8/layout/orgChart1"/>
    <dgm:cxn modelId="{CF8A732C-3850-408D-AB56-92442F1CE7C8}" type="presParOf" srcId="{5BC42B7C-C723-4FD3-938F-1D43F710C0E9}" destId="{F65AD46C-B469-42EF-A430-54C13E71ABCA}" srcOrd="3" destOrd="0" presId="urn:microsoft.com/office/officeart/2005/8/layout/orgChart1"/>
    <dgm:cxn modelId="{093EBBB2-6068-4AD1-8569-F00C131DAF44}" type="presParOf" srcId="{F65AD46C-B469-42EF-A430-54C13E71ABCA}" destId="{9267BCE7-A8E5-44BA-AC85-AAEF5A0F693E}" srcOrd="0" destOrd="0" presId="urn:microsoft.com/office/officeart/2005/8/layout/orgChart1"/>
    <dgm:cxn modelId="{B029F01D-E1A5-422D-82F3-075079926734}" type="presParOf" srcId="{9267BCE7-A8E5-44BA-AC85-AAEF5A0F693E}" destId="{E535828C-8BEE-4B6E-90FA-73183273B4D9}" srcOrd="0" destOrd="0" presId="urn:microsoft.com/office/officeart/2005/8/layout/orgChart1"/>
    <dgm:cxn modelId="{87CF6146-E229-4739-9823-B0768998C972}" type="presParOf" srcId="{9267BCE7-A8E5-44BA-AC85-AAEF5A0F693E}" destId="{2C357DDA-6C5A-41F3-AF0B-2C31898B97ED}" srcOrd="1" destOrd="0" presId="urn:microsoft.com/office/officeart/2005/8/layout/orgChart1"/>
    <dgm:cxn modelId="{9A36C9A3-0414-448A-9D5C-54A17C832738}" type="presParOf" srcId="{F65AD46C-B469-42EF-A430-54C13E71ABCA}" destId="{8D5270BE-F2DE-45ED-9C14-D3C09211D112}" srcOrd="1" destOrd="0" presId="urn:microsoft.com/office/officeart/2005/8/layout/orgChart1"/>
    <dgm:cxn modelId="{1264983B-97B5-4C49-9705-F8DD0653EA2A}" type="presParOf" srcId="{8D5270BE-F2DE-45ED-9C14-D3C09211D112}" destId="{F6F546CF-6650-4D51-8F6D-3233FAD21FEA}" srcOrd="0" destOrd="0" presId="urn:microsoft.com/office/officeart/2005/8/layout/orgChart1"/>
    <dgm:cxn modelId="{51AB916B-52C2-4BE6-AFEB-3A6AA2D26429}" type="presParOf" srcId="{8D5270BE-F2DE-45ED-9C14-D3C09211D112}" destId="{22A8E0CC-6C1F-40AB-9293-F07C0B59BD6A}" srcOrd="1" destOrd="0" presId="urn:microsoft.com/office/officeart/2005/8/layout/orgChart1"/>
    <dgm:cxn modelId="{98A1EA5E-082F-4D2B-8AC7-98FD1915E9F9}" type="presParOf" srcId="{22A8E0CC-6C1F-40AB-9293-F07C0B59BD6A}" destId="{A5434031-0424-465A-991C-3E3109D04C89}" srcOrd="0" destOrd="0" presId="urn:microsoft.com/office/officeart/2005/8/layout/orgChart1"/>
    <dgm:cxn modelId="{B2A12E58-EC53-4EE4-A1A5-9BF2E9B9EC00}" type="presParOf" srcId="{A5434031-0424-465A-991C-3E3109D04C89}" destId="{E68BE952-3BFA-4B40-AB7F-E7AEF656D1E7}" srcOrd="0" destOrd="0" presId="urn:microsoft.com/office/officeart/2005/8/layout/orgChart1"/>
    <dgm:cxn modelId="{917B9EC1-D1F7-4DBD-8B5E-9D2BC6508FCF}" type="presParOf" srcId="{A5434031-0424-465A-991C-3E3109D04C89}" destId="{ECFA373E-8465-4159-AAC4-C60592588471}" srcOrd="1" destOrd="0" presId="urn:microsoft.com/office/officeart/2005/8/layout/orgChart1"/>
    <dgm:cxn modelId="{BFE4D5C8-1D4B-46A4-B579-4A8E884CBC72}" type="presParOf" srcId="{22A8E0CC-6C1F-40AB-9293-F07C0B59BD6A}" destId="{880EFF7F-A809-41AC-8CDD-728CC4D90C4D}" srcOrd="1" destOrd="0" presId="urn:microsoft.com/office/officeart/2005/8/layout/orgChart1"/>
    <dgm:cxn modelId="{3F5DF68B-29F3-47FD-8CB7-53153E6CFCE3}" type="presParOf" srcId="{22A8E0CC-6C1F-40AB-9293-F07C0B59BD6A}" destId="{7AB7506F-D8C9-41B8-86CA-502F7CC16727}" srcOrd="2" destOrd="0" presId="urn:microsoft.com/office/officeart/2005/8/layout/orgChart1"/>
    <dgm:cxn modelId="{44D00017-50E9-45BB-866F-E84EB442981C}" type="presParOf" srcId="{8D5270BE-F2DE-45ED-9C14-D3C09211D112}" destId="{54AF7163-210E-4F55-8CCB-B9A900FFF6D1}" srcOrd="2" destOrd="0" presId="urn:microsoft.com/office/officeart/2005/8/layout/orgChart1"/>
    <dgm:cxn modelId="{C25DBB9D-BD2E-4A01-93B6-E5777D98E61E}" type="presParOf" srcId="{8D5270BE-F2DE-45ED-9C14-D3C09211D112}" destId="{6759EB57-4052-4361-99C3-DBB156075E48}" srcOrd="3" destOrd="0" presId="urn:microsoft.com/office/officeart/2005/8/layout/orgChart1"/>
    <dgm:cxn modelId="{38C77FCC-D78C-43E7-94D8-5D7018ABAEBA}" type="presParOf" srcId="{6759EB57-4052-4361-99C3-DBB156075E48}" destId="{9DB4ADDD-8FB7-4220-B33B-BF8D9AAFFEB1}" srcOrd="0" destOrd="0" presId="urn:microsoft.com/office/officeart/2005/8/layout/orgChart1"/>
    <dgm:cxn modelId="{D43489B5-B3E4-4F65-AF9A-0AD86E87DFF7}" type="presParOf" srcId="{9DB4ADDD-8FB7-4220-B33B-BF8D9AAFFEB1}" destId="{DF727937-9137-486D-A774-FA213FA51DBA}" srcOrd="0" destOrd="0" presId="urn:microsoft.com/office/officeart/2005/8/layout/orgChart1"/>
    <dgm:cxn modelId="{EFFF6193-5D11-44EB-B3C4-E6C018658632}" type="presParOf" srcId="{9DB4ADDD-8FB7-4220-B33B-BF8D9AAFFEB1}" destId="{7F3A7AB7-5B5B-4B46-9941-6C34A5741E4A}" srcOrd="1" destOrd="0" presId="urn:microsoft.com/office/officeart/2005/8/layout/orgChart1"/>
    <dgm:cxn modelId="{7577807C-5716-408B-B028-873DDAD0ECBD}" type="presParOf" srcId="{6759EB57-4052-4361-99C3-DBB156075E48}" destId="{A065B952-9380-47F2-8859-D5A244D25D12}" srcOrd="1" destOrd="0" presId="urn:microsoft.com/office/officeart/2005/8/layout/orgChart1"/>
    <dgm:cxn modelId="{99F2E64A-83F7-4D59-8DE2-427A2DC4A88C}" type="presParOf" srcId="{A065B952-9380-47F2-8859-D5A244D25D12}" destId="{3BCC2142-CCE6-4A7F-8F59-A6555B7F2E4B}" srcOrd="0" destOrd="0" presId="urn:microsoft.com/office/officeart/2005/8/layout/orgChart1"/>
    <dgm:cxn modelId="{580C8799-E38C-4F96-9D2A-62FE86408790}" type="presParOf" srcId="{A065B952-9380-47F2-8859-D5A244D25D12}" destId="{D67A7A48-1DC0-4269-B641-889A1DE860C1}" srcOrd="1" destOrd="0" presId="urn:microsoft.com/office/officeart/2005/8/layout/orgChart1"/>
    <dgm:cxn modelId="{28ED7C02-F36C-4A8C-9BB3-BE6BEF57D334}" type="presParOf" srcId="{D67A7A48-1DC0-4269-B641-889A1DE860C1}" destId="{825E1CB3-7631-4BD5-B4E9-B77E9FCA8EC4}" srcOrd="0" destOrd="0" presId="urn:microsoft.com/office/officeart/2005/8/layout/orgChart1"/>
    <dgm:cxn modelId="{D5A82479-3132-41A4-9D3C-2FB0408E4496}" type="presParOf" srcId="{825E1CB3-7631-4BD5-B4E9-B77E9FCA8EC4}" destId="{E3277BFE-F8FA-45ED-B71E-2A5EF6F6CEAA}" srcOrd="0" destOrd="0" presId="urn:microsoft.com/office/officeart/2005/8/layout/orgChart1"/>
    <dgm:cxn modelId="{F12B0539-239E-4C18-B38B-0695FA65A192}" type="presParOf" srcId="{825E1CB3-7631-4BD5-B4E9-B77E9FCA8EC4}" destId="{F1DE35E4-175B-4DFF-A4BF-7C667270253C}" srcOrd="1" destOrd="0" presId="urn:microsoft.com/office/officeart/2005/8/layout/orgChart1"/>
    <dgm:cxn modelId="{DFA45652-E074-4297-99F3-EA8D8DE48E66}" type="presParOf" srcId="{D67A7A48-1DC0-4269-B641-889A1DE860C1}" destId="{9A7D4302-B117-40C6-B2AD-3DB0D25EDF61}" srcOrd="1" destOrd="0" presId="urn:microsoft.com/office/officeart/2005/8/layout/orgChart1"/>
    <dgm:cxn modelId="{D8A98907-91DA-41FE-85F6-A4B3B371EBE5}" type="presParOf" srcId="{D67A7A48-1DC0-4269-B641-889A1DE860C1}" destId="{B086918B-21E6-4106-8A71-351606C184AB}" srcOrd="2" destOrd="0" presId="urn:microsoft.com/office/officeart/2005/8/layout/orgChart1"/>
    <dgm:cxn modelId="{D6CA12E3-7236-4CC2-AF78-1303EE569EAB}" type="presParOf" srcId="{A065B952-9380-47F2-8859-D5A244D25D12}" destId="{6EBD3FED-D9EB-4979-8F50-A154AE347643}" srcOrd="2" destOrd="0" presId="urn:microsoft.com/office/officeart/2005/8/layout/orgChart1"/>
    <dgm:cxn modelId="{3092D302-2E42-4E25-9058-74DC08FBB780}" type="presParOf" srcId="{A065B952-9380-47F2-8859-D5A244D25D12}" destId="{B0C67CB3-ACD8-4BC0-9FB2-8059B039D676}" srcOrd="3" destOrd="0" presId="urn:microsoft.com/office/officeart/2005/8/layout/orgChart1"/>
    <dgm:cxn modelId="{1E509AD6-66D2-4977-9AE8-BDAD1B75D760}" type="presParOf" srcId="{B0C67CB3-ACD8-4BC0-9FB2-8059B039D676}" destId="{111903EB-EFD5-4609-9F79-BFF37B746BB0}" srcOrd="0" destOrd="0" presId="urn:microsoft.com/office/officeart/2005/8/layout/orgChart1"/>
    <dgm:cxn modelId="{7675F35D-719F-4E72-B1DF-80844422B499}" type="presParOf" srcId="{111903EB-EFD5-4609-9F79-BFF37B746BB0}" destId="{13EAB72E-2EE8-49C0-B195-066790F0A680}" srcOrd="0" destOrd="0" presId="urn:microsoft.com/office/officeart/2005/8/layout/orgChart1"/>
    <dgm:cxn modelId="{4B827410-6C5C-441B-BD93-F332C0059F88}" type="presParOf" srcId="{111903EB-EFD5-4609-9F79-BFF37B746BB0}" destId="{56448472-CA28-46FA-BD4E-65291486F2A4}" srcOrd="1" destOrd="0" presId="urn:microsoft.com/office/officeart/2005/8/layout/orgChart1"/>
    <dgm:cxn modelId="{CD4B0D45-3B9D-4EA4-931F-BD002DB1FFBA}" type="presParOf" srcId="{B0C67CB3-ACD8-4BC0-9FB2-8059B039D676}" destId="{B5C33540-BCF6-4F6E-A918-75BB14DCC5EA}" srcOrd="1" destOrd="0" presId="urn:microsoft.com/office/officeart/2005/8/layout/orgChart1"/>
    <dgm:cxn modelId="{D18E3C6F-1098-463B-98C9-3C5687A9AB41}" type="presParOf" srcId="{B0C67CB3-ACD8-4BC0-9FB2-8059B039D676}" destId="{2187BB9A-E61E-4F2E-A278-FB42F15B9673}" srcOrd="2" destOrd="0" presId="urn:microsoft.com/office/officeart/2005/8/layout/orgChart1"/>
    <dgm:cxn modelId="{693778A9-1EAD-4A80-9610-35A77FEEC64C}" type="presParOf" srcId="{6759EB57-4052-4361-99C3-DBB156075E48}" destId="{91858F43-82B2-439E-865D-274469B36441}" srcOrd="2" destOrd="0" presId="urn:microsoft.com/office/officeart/2005/8/layout/orgChart1"/>
    <dgm:cxn modelId="{91352841-FCFD-457C-B821-CE419F6AC4A5}" type="presParOf" srcId="{8D5270BE-F2DE-45ED-9C14-D3C09211D112}" destId="{8136A5BE-10A6-49EA-A219-BFA6C986DF16}" srcOrd="4" destOrd="0" presId="urn:microsoft.com/office/officeart/2005/8/layout/orgChart1"/>
    <dgm:cxn modelId="{455FC098-4F8E-4780-B45E-673DB57FCA76}" type="presParOf" srcId="{8D5270BE-F2DE-45ED-9C14-D3C09211D112}" destId="{F6C5EAAC-D3D3-401F-932E-702DAECFF174}" srcOrd="5" destOrd="0" presId="urn:microsoft.com/office/officeart/2005/8/layout/orgChart1"/>
    <dgm:cxn modelId="{AD720601-5BC5-477E-B7F6-86252A67B827}" type="presParOf" srcId="{F6C5EAAC-D3D3-401F-932E-702DAECFF174}" destId="{C3832A66-C0DA-4CA0-B7DE-95631145EC7D}" srcOrd="0" destOrd="0" presId="urn:microsoft.com/office/officeart/2005/8/layout/orgChart1"/>
    <dgm:cxn modelId="{AA24A854-0CCB-4451-B8CC-6A66AFD5B772}" type="presParOf" srcId="{C3832A66-C0DA-4CA0-B7DE-95631145EC7D}" destId="{DAE746ED-71ED-4620-A6BB-66AB6065C920}" srcOrd="0" destOrd="0" presId="urn:microsoft.com/office/officeart/2005/8/layout/orgChart1"/>
    <dgm:cxn modelId="{A6AB80BF-04CE-4648-9ABA-720D4BEB7C11}" type="presParOf" srcId="{C3832A66-C0DA-4CA0-B7DE-95631145EC7D}" destId="{2C44047C-E183-40E4-9CA2-D460439396F2}" srcOrd="1" destOrd="0" presId="urn:microsoft.com/office/officeart/2005/8/layout/orgChart1"/>
    <dgm:cxn modelId="{B1BE43A8-1BBD-432D-8E59-21CC7E67A710}" type="presParOf" srcId="{F6C5EAAC-D3D3-401F-932E-702DAECFF174}" destId="{5550EB21-D1BB-4EBB-9098-5B0ACD3B8360}" srcOrd="1" destOrd="0" presId="urn:microsoft.com/office/officeart/2005/8/layout/orgChart1"/>
    <dgm:cxn modelId="{4B2B169E-92E1-4AB9-B326-12A22BAB0463}" type="presParOf" srcId="{5550EB21-D1BB-4EBB-9098-5B0ACD3B8360}" destId="{4198709B-5119-4962-A39B-B8E66A01648E}" srcOrd="0" destOrd="0" presId="urn:microsoft.com/office/officeart/2005/8/layout/orgChart1"/>
    <dgm:cxn modelId="{D536FCB8-8109-4C95-AA0D-95A6CDE13F4D}" type="presParOf" srcId="{5550EB21-D1BB-4EBB-9098-5B0ACD3B8360}" destId="{8753334E-CD43-4142-9911-2FB8B8874DAD}" srcOrd="1" destOrd="0" presId="urn:microsoft.com/office/officeart/2005/8/layout/orgChart1"/>
    <dgm:cxn modelId="{E64E6122-1867-4AF6-82AD-0BD92155B9DD}" type="presParOf" srcId="{8753334E-CD43-4142-9911-2FB8B8874DAD}" destId="{7393254C-C38F-41AE-925A-9799477A6DD4}" srcOrd="0" destOrd="0" presId="urn:microsoft.com/office/officeart/2005/8/layout/orgChart1"/>
    <dgm:cxn modelId="{63AF772E-F82D-4ABA-A521-4965E234DA08}" type="presParOf" srcId="{7393254C-C38F-41AE-925A-9799477A6DD4}" destId="{0FD8BD1B-F55E-4201-96AF-C07E1462E7B1}" srcOrd="0" destOrd="0" presId="urn:microsoft.com/office/officeart/2005/8/layout/orgChart1"/>
    <dgm:cxn modelId="{8BFEB4EB-9E92-4F88-AB76-4433B8BD9DE9}" type="presParOf" srcId="{7393254C-C38F-41AE-925A-9799477A6DD4}" destId="{6158B4C9-C36C-4840-A531-69FF7BA606E8}" srcOrd="1" destOrd="0" presId="urn:microsoft.com/office/officeart/2005/8/layout/orgChart1"/>
    <dgm:cxn modelId="{DF71F2A6-98DD-4F70-9B10-AC261ED3E298}" type="presParOf" srcId="{8753334E-CD43-4142-9911-2FB8B8874DAD}" destId="{24CEBC48-405E-42EC-97BD-166B3B9CC7C9}" srcOrd="1" destOrd="0" presId="urn:microsoft.com/office/officeart/2005/8/layout/orgChart1"/>
    <dgm:cxn modelId="{DF55CBF7-06E7-4F5D-8C76-8DAC13110C1D}" type="presParOf" srcId="{8753334E-CD43-4142-9911-2FB8B8874DAD}" destId="{52D6BD3E-B9A3-4B13-A878-B0F297DA2341}" srcOrd="2" destOrd="0" presId="urn:microsoft.com/office/officeart/2005/8/layout/orgChart1"/>
    <dgm:cxn modelId="{9749C481-2A72-4647-A92C-80541BDA1D83}" type="presParOf" srcId="{5550EB21-D1BB-4EBB-9098-5B0ACD3B8360}" destId="{068F0FD0-DA4D-4FAB-A7BB-5E459AA9DF41}" srcOrd="2" destOrd="0" presId="urn:microsoft.com/office/officeart/2005/8/layout/orgChart1"/>
    <dgm:cxn modelId="{7C3D89E6-6FC2-46A7-ACA5-C67B315D07B9}" type="presParOf" srcId="{5550EB21-D1BB-4EBB-9098-5B0ACD3B8360}" destId="{F28E4026-2B10-44C7-996C-97ABEE4D1188}" srcOrd="3" destOrd="0" presId="urn:microsoft.com/office/officeart/2005/8/layout/orgChart1"/>
    <dgm:cxn modelId="{9C1C144C-29E5-41C8-8D70-FDC469036730}" type="presParOf" srcId="{F28E4026-2B10-44C7-996C-97ABEE4D1188}" destId="{C62D4FFC-C7AD-41EC-B330-F2860D134859}" srcOrd="0" destOrd="0" presId="urn:microsoft.com/office/officeart/2005/8/layout/orgChart1"/>
    <dgm:cxn modelId="{0F6385CF-9FCC-4A32-A138-69448D9FBE5B}" type="presParOf" srcId="{C62D4FFC-C7AD-41EC-B330-F2860D134859}" destId="{18D9AFDA-9D22-4097-8A04-7960F2FC61BB}" srcOrd="0" destOrd="0" presId="urn:microsoft.com/office/officeart/2005/8/layout/orgChart1"/>
    <dgm:cxn modelId="{77E6842F-49D2-41B7-8320-A800354428D9}" type="presParOf" srcId="{C62D4FFC-C7AD-41EC-B330-F2860D134859}" destId="{0C19E7E9-0451-41C8-9AAF-BB950CA36310}" srcOrd="1" destOrd="0" presId="urn:microsoft.com/office/officeart/2005/8/layout/orgChart1"/>
    <dgm:cxn modelId="{C783ADAE-9454-4671-AC4E-5817133EDCD1}" type="presParOf" srcId="{F28E4026-2B10-44C7-996C-97ABEE4D1188}" destId="{7390DE09-1F8A-4EA4-A88C-3FED15B594B1}" srcOrd="1" destOrd="0" presId="urn:microsoft.com/office/officeart/2005/8/layout/orgChart1"/>
    <dgm:cxn modelId="{C0729567-53BE-4C23-A099-2B0AC6F0D046}" type="presParOf" srcId="{F28E4026-2B10-44C7-996C-97ABEE4D1188}" destId="{7D22E18D-8250-400F-99B6-8183301DAA54}" srcOrd="2" destOrd="0" presId="urn:microsoft.com/office/officeart/2005/8/layout/orgChart1"/>
    <dgm:cxn modelId="{6C9C7807-70F2-4116-BC6F-6679A212A70E}" type="presParOf" srcId="{F6C5EAAC-D3D3-401F-932E-702DAECFF174}" destId="{6B187BE5-3AAD-406A-83C4-3F96897691A5}" srcOrd="2" destOrd="0" presId="urn:microsoft.com/office/officeart/2005/8/layout/orgChart1"/>
    <dgm:cxn modelId="{7E22BEA1-7593-4775-ADA3-70FF9F441EE6}" type="presParOf" srcId="{F65AD46C-B469-42EF-A430-54C13E71ABCA}" destId="{3C8C66DC-9B1E-4737-85AB-A598AAB003E9}" srcOrd="2" destOrd="0" presId="urn:microsoft.com/office/officeart/2005/8/layout/orgChart1"/>
    <dgm:cxn modelId="{832E720F-6B3B-4241-A9FF-09CDAC8B04C4}" type="presParOf" srcId="{F4401D82-7A08-4845-92E8-4F061844D028}" destId="{13A60AEE-F569-413A-8D4D-2231C8DE6004}" srcOrd="2" destOrd="0" presId="urn:microsoft.com/office/officeart/2005/8/layout/orgChart1"/>
    <dgm:cxn modelId="{06FAE1EC-A426-4BB2-B1E3-7EA9CCA0FDE9}" type="presParOf" srcId="{0B3BC730-FA7B-4EFC-B3BE-DB7334FBA4F5}" destId="{F2FD214E-F423-4C65-ACCE-EE6AA503DCEB}" srcOrd="2" destOrd="0" presId="urn:microsoft.com/office/officeart/2005/8/layout/orgChart1"/>
    <dgm:cxn modelId="{67E75A3F-A4BC-477E-9719-469BB6ABDAF2}" type="presParOf" srcId="{0B3BC730-FA7B-4EFC-B3BE-DB7334FBA4F5}" destId="{BCB5B6DB-0D86-4EC6-9CC5-0485A02F181E}" srcOrd="3" destOrd="0" presId="urn:microsoft.com/office/officeart/2005/8/layout/orgChart1"/>
    <dgm:cxn modelId="{AED626CD-0C6D-4738-AD4C-D7C914367BFE}" type="presParOf" srcId="{BCB5B6DB-0D86-4EC6-9CC5-0485A02F181E}" destId="{20496A30-F260-4053-ACFE-0315A9FA9D44}" srcOrd="0" destOrd="0" presId="urn:microsoft.com/office/officeart/2005/8/layout/orgChart1"/>
    <dgm:cxn modelId="{8964E325-E39E-41DF-8D61-21E0C94CA27C}" type="presParOf" srcId="{20496A30-F260-4053-ACFE-0315A9FA9D44}" destId="{CE0BD364-D16F-4E7B-987B-AEA2FFF141E7}" srcOrd="0" destOrd="0" presId="urn:microsoft.com/office/officeart/2005/8/layout/orgChart1"/>
    <dgm:cxn modelId="{2E319D9E-363D-4059-AB6E-E6DC1E871236}" type="presParOf" srcId="{20496A30-F260-4053-ACFE-0315A9FA9D44}" destId="{1AD2972F-1B52-4780-BC24-4798BD92A5AB}" srcOrd="1" destOrd="0" presId="urn:microsoft.com/office/officeart/2005/8/layout/orgChart1"/>
    <dgm:cxn modelId="{A2FCC573-188C-4B4A-96FA-3D155F19066D}" type="presParOf" srcId="{BCB5B6DB-0D86-4EC6-9CC5-0485A02F181E}" destId="{DD74F6E6-3755-48FE-9E48-9FF10AFBAAEE}" srcOrd="1" destOrd="0" presId="urn:microsoft.com/office/officeart/2005/8/layout/orgChart1"/>
    <dgm:cxn modelId="{7C86666A-2DB9-4080-B3DD-9F00211B05C7}" type="presParOf" srcId="{DD74F6E6-3755-48FE-9E48-9FF10AFBAAEE}" destId="{E624C904-367A-43D5-8218-F4C75EA99339}" srcOrd="0" destOrd="0" presId="urn:microsoft.com/office/officeart/2005/8/layout/orgChart1"/>
    <dgm:cxn modelId="{970C82F5-B99C-438E-827D-D52A99E087C8}" type="presParOf" srcId="{DD74F6E6-3755-48FE-9E48-9FF10AFBAAEE}" destId="{58EC8FE2-8B9C-4D18-A74D-661EC4D46B9D}" srcOrd="1" destOrd="0" presId="urn:microsoft.com/office/officeart/2005/8/layout/orgChart1"/>
    <dgm:cxn modelId="{AD4B6147-0478-4482-AB8A-DBBC9AA7A104}" type="presParOf" srcId="{58EC8FE2-8B9C-4D18-A74D-661EC4D46B9D}" destId="{41F725EC-E480-4FD4-9D20-E0B91BCCA842}" srcOrd="0" destOrd="0" presId="urn:microsoft.com/office/officeart/2005/8/layout/orgChart1"/>
    <dgm:cxn modelId="{E9CB717F-1653-42D7-93D9-81322F408908}" type="presParOf" srcId="{41F725EC-E480-4FD4-9D20-E0B91BCCA842}" destId="{0662FD66-8584-46C0-922C-0CF12D40B5AF}" srcOrd="0" destOrd="0" presId="urn:microsoft.com/office/officeart/2005/8/layout/orgChart1"/>
    <dgm:cxn modelId="{698BD3C2-41ED-4269-869D-D713404CDD87}" type="presParOf" srcId="{41F725EC-E480-4FD4-9D20-E0B91BCCA842}" destId="{07D5FC26-58BD-4D3B-9FBE-7913AF53E607}" srcOrd="1" destOrd="0" presId="urn:microsoft.com/office/officeart/2005/8/layout/orgChart1"/>
    <dgm:cxn modelId="{2CE5698A-7091-4793-9399-01F1947BB26E}" type="presParOf" srcId="{58EC8FE2-8B9C-4D18-A74D-661EC4D46B9D}" destId="{945DB01D-F8EC-4C41-963A-35756A4A41EE}" srcOrd="1" destOrd="0" presId="urn:microsoft.com/office/officeart/2005/8/layout/orgChart1"/>
    <dgm:cxn modelId="{6A8C8523-FFA9-497B-AD31-669F6AF8ED05}" type="presParOf" srcId="{945DB01D-F8EC-4C41-963A-35756A4A41EE}" destId="{5FBAD510-BD46-43E7-9D55-CB20A7D45026}" srcOrd="0" destOrd="0" presId="urn:microsoft.com/office/officeart/2005/8/layout/orgChart1"/>
    <dgm:cxn modelId="{60F95CEB-2DEE-42BE-93FE-275F23FEF160}" type="presParOf" srcId="{945DB01D-F8EC-4C41-963A-35756A4A41EE}" destId="{2EBF6997-7FFD-415C-972E-35B4236C83E2}" srcOrd="1" destOrd="0" presId="urn:microsoft.com/office/officeart/2005/8/layout/orgChart1"/>
    <dgm:cxn modelId="{BEE925C0-1B46-48C9-B23E-15F828551F72}" type="presParOf" srcId="{2EBF6997-7FFD-415C-972E-35B4236C83E2}" destId="{6E9E442B-8A13-4677-984E-D83CF4A6A914}" srcOrd="0" destOrd="0" presId="urn:microsoft.com/office/officeart/2005/8/layout/orgChart1"/>
    <dgm:cxn modelId="{68CC183F-8288-4110-A333-F5F5DDFB31F0}" type="presParOf" srcId="{6E9E442B-8A13-4677-984E-D83CF4A6A914}" destId="{CCC50415-D4FB-406A-8725-128A8AD4FA10}" srcOrd="0" destOrd="0" presId="urn:microsoft.com/office/officeart/2005/8/layout/orgChart1"/>
    <dgm:cxn modelId="{A6B045BD-37B2-4BE7-9F29-F21153634A2E}" type="presParOf" srcId="{6E9E442B-8A13-4677-984E-D83CF4A6A914}" destId="{EA5DFFA3-639D-4CD0-A6FD-4091A374F51E}" srcOrd="1" destOrd="0" presId="urn:microsoft.com/office/officeart/2005/8/layout/orgChart1"/>
    <dgm:cxn modelId="{A99C6DB0-F9FE-471B-B233-48415361E233}" type="presParOf" srcId="{2EBF6997-7FFD-415C-972E-35B4236C83E2}" destId="{D21AB3A6-590C-4045-A858-3D694E5FE0C6}" srcOrd="1" destOrd="0" presId="urn:microsoft.com/office/officeart/2005/8/layout/orgChart1"/>
    <dgm:cxn modelId="{78761CD9-1903-45D4-A46D-CA1B3E8A5952}" type="presParOf" srcId="{2EBF6997-7FFD-415C-972E-35B4236C83E2}" destId="{61F25467-0B6E-4B74-B1F0-83D836C23261}" srcOrd="2" destOrd="0" presId="urn:microsoft.com/office/officeart/2005/8/layout/orgChart1"/>
    <dgm:cxn modelId="{543598BA-F640-4C8A-841B-2D0D1CB6CA06}" type="presParOf" srcId="{945DB01D-F8EC-4C41-963A-35756A4A41EE}" destId="{9F09AC22-93B1-4E7A-B5BB-245AF74514D9}" srcOrd="2" destOrd="0" presId="urn:microsoft.com/office/officeart/2005/8/layout/orgChart1"/>
    <dgm:cxn modelId="{9E56CB24-B42A-42E8-9AF4-593954401FAA}" type="presParOf" srcId="{945DB01D-F8EC-4C41-963A-35756A4A41EE}" destId="{DDDB6853-3212-464A-895B-126C9A7BDADE}" srcOrd="3" destOrd="0" presId="urn:microsoft.com/office/officeart/2005/8/layout/orgChart1"/>
    <dgm:cxn modelId="{02621C4B-15EE-406A-A0F0-1904B850E4D5}" type="presParOf" srcId="{DDDB6853-3212-464A-895B-126C9A7BDADE}" destId="{82EC477D-BC55-4E4B-B134-476273F951B4}" srcOrd="0" destOrd="0" presId="urn:microsoft.com/office/officeart/2005/8/layout/orgChart1"/>
    <dgm:cxn modelId="{EFC7F06D-80D6-4F7C-95EE-1A4C30AC1854}" type="presParOf" srcId="{82EC477D-BC55-4E4B-B134-476273F951B4}" destId="{CFE5BABB-6156-4673-86DE-520557F965AC}" srcOrd="0" destOrd="0" presId="urn:microsoft.com/office/officeart/2005/8/layout/orgChart1"/>
    <dgm:cxn modelId="{FEBDFB2A-995F-4C33-B8AE-8EED914A29BB}" type="presParOf" srcId="{82EC477D-BC55-4E4B-B134-476273F951B4}" destId="{A4291C57-712F-47A8-AC53-C6B3C3D89588}" srcOrd="1" destOrd="0" presId="urn:microsoft.com/office/officeart/2005/8/layout/orgChart1"/>
    <dgm:cxn modelId="{002B154C-58A8-4B7A-AFFC-1E77F66BB1AC}" type="presParOf" srcId="{DDDB6853-3212-464A-895B-126C9A7BDADE}" destId="{2A7DA4A7-AF82-4BA8-BB20-D186D70D8ACD}" srcOrd="1" destOrd="0" presId="urn:microsoft.com/office/officeart/2005/8/layout/orgChart1"/>
    <dgm:cxn modelId="{4F2963D6-9DCA-4135-AA93-BE7BC76FF765}" type="presParOf" srcId="{DDDB6853-3212-464A-895B-126C9A7BDADE}" destId="{3220C1D3-3EE5-4109-A031-C2F7E3905EEF}" srcOrd="2" destOrd="0" presId="urn:microsoft.com/office/officeart/2005/8/layout/orgChart1"/>
    <dgm:cxn modelId="{6C61559A-B415-43D6-B837-B46A0DCDB246}" type="presParOf" srcId="{58EC8FE2-8B9C-4D18-A74D-661EC4D46B9D}" destId="{C1C93D3C-E5BF-4522-858E-1FE1003CF93E}" srcOrd="2" destOrd="0" presId="urn:microsoft.com/office/officeart/2005/8/layout/orgChart1"/>
    <dgm:cxn modelId="{2A5A5DC0-528B-4DCC-9BBC-902112A54F1B}" type="presParOf" srcId="{DD74F6E6-3755-48FE-9E48-9FF10AFBAAEE}" destId="{5A0A074F-F07E-4039-B334-2197165C6BB4}" srcOrd="2" destOrd="0" presId="urn:microsoft.com/office/officeart/2005/8/layout/orgChart1"/>
    <dgm:cxn modelId="{A756C95B-853C-42BB-9493-1DA0438B9F7C}" type="presParOf" srcId="{DD74F6E6-3755-48FE-9E48-9FF10AFBAAEE}" destId="{8F78B3B5-8687-46CF-B737-E2FC6AE34174}" srcOrd="3" destOrd="0" presId="urn:microsoft.com/office/officeart/2005/8/layout/orgChart1"/>
    <dgm:cxn modelId="{76F9CC68-C1C7-4590-904E-9C034398F71B}" type="presParOf" srcId="{8F78B3B5-8687-46CF-B737-E2FC6AE34174}" destId="{2557DD91-665D-4ECC-AA9D-6D93E69FDFB6}" srcOrd="0" destOrd="0" presId="urn:microsoft.com/office/officeart/2005/8/layout/orgChart1"/>
    <dgm:cxn modelId="{3B25244F-0264-4575-B7BE-E6F09A6B5C7D}" type="presParOf" srcId="{2557DD91-665D-4ECC-AA9D-6D93E69FDFB6}" destId="{E79777EA-906A-4C97-80CF-35872BC9AF63}" srcOrd="0" destOrd="0" presId="urn:microsoft.com/office/officeart/2005/8/layout/orgChart1"/>
    <dgm:cxn modelId="{9AB520E2-A8FD-4406-AF75-8184699A314B}" type="presParOf" srcId="{2557DD91-665D-4ECC-AA9D-6D93E69FDFB6}" destId="{7D30F507-D970-426A-9713-1617B0D6079E}" srcOrd="1" destOrd="0" presId="urn:microsoft.com/office/officeart/2005/8/layout/orgChart1"/>
    <dgm:cxn modelId="{7A46308A-46D6-4E1A-8A7D-B2E9B9AE00C0}" type="presParOf" srcId="{8F78B3B5-8687-46CF-B737-E2FC6AE34174}" destId="{DD3AE8D1-EAB9-4F98-9ABE-53531ABB377D}" srcOrd="1" destOrd="0" presId="urn:microsoft.com/office/officeart/2005/8/layout/orgChart1"/>
    <dgm:cxn modelId="{549CEEB0-E94E-4FC2-9CBA-5639A70984FC}" type="presParOf" srcId="{DD3AE8D1-EAB9-4F98-9ABE-53531ABB377D}" destId="{6A8740D8-A930-44C6-8515-DCD140D5F76E}" srcOrd="0" destOrd="0" presId="urn:microsoft.com/office/officeart/2005/8/layout/orgChart1"/>
    <dgm:cxn modelId="{A2E51E9E-E924-4E94-9199-2F93927B0D4C}" type="presParOf" srcId="{DD3AE8D1-EAB9-4F98-9ABE-53531ABB377D}" destId="{A3D972F4-00A5-41A4-9EEA-F3E074476FA0}" srcOrd="1" destOrd="0" presId="urn:microsoft.com/office/officeart/2005/8/layout/orgChart1"/>
    <dgm:cxn modelId="{5F7969E8-BC69-4652-9561-CC8E4EA7A935}" type="presParOf" srcId="{A3D972F4-00A5-41A4-9EEA-F3E074476FA0}" destId="{25DE6ED4-3895-4B36-B333-CE7D27205B43}" srcOrd="0" destOrd="0" presId="urn:microsoft.com/office/officeart/2005/8/layout/orgChart1"/>
    <dgm:cxn modelId="{3639B5AD-37FA-4A28-890E-807419929BE9}" type="presParOf" srcId="{25DE6ED4-3895-4B36-B333-CE7D27205B43}" destId="{672A0E05-8E72-4563-BE68-B559E0700B91}" srcOrd="0" destOrd="0" presId="urn:microsoft.com/office/officeart/2005/8/layout/orgChart1"/>
    <dgm:cxn modelId="{16EE0FC7-1958-4E36-9B02-E28E135AC153}" type="presParOf" srcId="{25DE6ED4-3895-4B36-B333-CE7D27205B43}" destId="{73B4EBD8-BDC1-497A-A24B-17A6ACB9B748}" srcOrd="1" destOrd="0" presId="urn:microsoft.com/office/officeart/2005/8/layout/orgChart1"/>
    <dgm:cxn modelId="{3464BD9E-B106-40D0-86A0-070292186B3C}" type="presParOf" srcId="{A3D972F4-00A5-41A4-9EEA-F3E074476FA0}" destId="{F96BB7E0-CDA0-4792-B797-29A12C62FFAF}" srcOrd="1" destOrd="0" presId="urn:microsoft.com/office/officeart/2005/8/layout/orgChart1"/>
    <dgm:cxn modelId="{EF1FBAC5-4300-4360-B946-0712345C3FC6}" type="presParOf" srcId="{A3D972F4-00A5-41A4-9EEA-F3E074476FA0}" destId="{488E7348-354F-4C71-AC55-BA00D05A7FC8}" srcOrd="2" destOrd="0" presId="urn:microsoft.com/office/officeart/2005/8/layout/orgChart1"/>
    <dgm:cxn modelId="{43A03EC1-EEEF-4E79-9DAB-DA0EA026193F}" type="presParOf" srcId="{DD3AE8D1-EAB9-4F98-9ABE-53531ABB377D}" destId="{0482E2CD-DF1F-493C-A6B8-B4ED80D88038}" srcOrd="2" destOrd="0" presId="urn:microsoft.com/office/officeart/2005/8/layout/orgChart1"/>
    <dgm:cxn modelId="{0DC34432-A1A7-4E8E-9B42-577AD5243FB9}" type="presParOf" srcId="{DD3AE8D1-EAB9-4F98-9ABE-53531ABB377D}" destId="{20B1E459-303F-4E83-A4E9-B46A37C14F82}" srcOrd="3" destOrd="0" presId="urn:microsoft.com/office/officeart/2005/8/layout/orgChart1"/>
    <dgm:cxn modelId="{F0543745-AFEA-4DD3-ADE6-533D25496EB9}" type="presParOf" srcId="{20B1E459-303F-4E83-A4E9-B46A37C14F82}" destId="{A4B6250B-3DAC-4D7B-BFE1-A1ECB62CD3D4}" srcOrd="0" destOrd="0" presId="urn:microsoft.com/office/officeart/2005/8/layout/orgChart1"/>
    <dgm:cxn modelId="{EC3F72C9-4040-4820-974E-DED6025216EA}" type="presParOf" srcId="{A4B6250B-3DAC-4D7B-BFE1-A1ECB62CD3D4}" destId="{F0E6A403-A88C-413E-8BEA-6E16E1CDFC76}" srcOrd="0" destOrd="0" presId="urn:microsoft.com/office/officeart/2005/8/layout/orgChart1"/>
    <dgm:cxn modelId="{6AC8E738-2642-4EC1-A51F-AD66DC439D6D}" type="presParOf" srcId="{A4B6250B-3DAC-4D7B-BFE1-A1ECB62CD3D4}" destId="{D90373A9-8BB3-4F82-9987-6BD91E2D9F05}" srcOrd="1" destOrd="0" presId="urn:microsoft.com/office/officeart/2005/8/layout/orgChart1"/>
    <dgm:cxn modelId="{B48D9653-10B2-474C-84DE-0BCFA54FF949}" type="presParOf" srcId="{20B1E459-303F-4E83-A4E9-B46A37C14F82}" destId="{24CD9BEC-1C9D-435D-9DDF-EA57C64CEC97}" srcOrd="1" destOrd="0" presId="urn:microsoft.com/office/officeart/2005/8/layout/orgChart1"/>
    <dgm:cxn modelId="{4D11D890-48C1-4C94-A29B-419FA49EE8FA}" type="presParOf" srcId="{20B1E459-303F-4E83-A4E9-B46A37C14F82}" destId="{2F93BA3A-AAB8-4244-92CE-EAE24241F9E4}" srcOrd="2" destOrd="0" presId="urn:microsoft.com/office/officeart/2005/8/layout/orgChart1"/>
    <dgm:cxn modelId="{49FB0391-8AFF-4014-A569-ABCCB003F3D3}" type="presParOf" srcId="{8F78B3B5-8687-46CF-B737-E2FC6AE34174}" destId="{790A43FC-AC9C-4AB4-97BC-B5F5CCFD00A8}" srcOrd="2" destOrd="0" presId="urn:microsoft.com/office/officeart/2005/8/layout/orgChart1"/>
    <dgm:cxn modelId="{A0F04271-6972-40FD-BD9D-2C976E4B43C1}" type="presParOf" srcId="{BCB5B6DB-0D86-4EC6-9CC5-0485A02F181E}" destId="{15ED8734-F9FE-41FF-A815-EF34B61A9096}" srcOrd="2" destOrd="0" presId="urn:microsoft.com/office/officeart/2005/8/layout/orgChart1"/>
    <dgm:cxn modelId="{DD29B7D0-1FFA-4C86-A25F-25A04DA2E457}" type="presParOf" srcId="{D293CB42-2202-4090-AD95-92A027B87101}" destId="{934BAE71-61E0-416F-BAAB-F0BD54777D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2B0CCF-2814-459B-ABB3-84780FDE225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C0011A8-9D1B-4A95-A933-EA460332271B}">
      <dgm:prSet phldrT="[Text]"/>
      <dgm:spPr>
        <a:noFill/>
        <a:ln w="25400">
          <a:solidFill>
            <a:srgbClr val="5C5B5A"/>
          </a:solidFill>
        </a:ln>
      </dgm:spPr>
      <dgm:t>
        <a:bodyPr/>
        <a:lstStyle/>
        <a:p>
          <a:r>
            <a:rPr lang="en-GB" b="1" dirty="0">
              <a:solidFill>
                <a:srgbClr val="5C5B5A"/>
              </a:solidFill>
            </a:rPr>
            <a:t>Total sample 59% net satisfied</a:t>
          </a:r>
        </a:p>
      </dgm:t>
    </dgm:pt>
    <dgm:pt modelId="{9E8F39F6-3A73-4A79-9A5B-AD66317D7737}" type="parTrans" cxnId="{928B1755-B12B-45B2-956C-64E757A537E7}">
      <dgm:prSet/>
      <dgm:spPr/>
      <dgm:t>
        <a:bodyPr/>
        <a:lstStyle/>
        <a:p>
          <a:endParaRPr lang="en-GB" b="1"/>
        </a:p>
      </dgm:t>
    </dgm:pt>
    <dgm:pt modelId="{E9DB77BF-E06A-4EB5-BF32-AB59FE268E3E}" type="sibTrans" cxnId="{928B1755-B12B-45B2-956C-64E757A537E7}">
      <dgm:prSet/>
      <dgm:spPr/>
      <dgm:t>
        <a:bodyPr/>
        <a:lstStyle/>
        <a:p>
          <a:endParaRPr lang="en-GB" b="1"/>
        </a:p>
      </dgm:t>
    </dgm:pt>
    <dgm:pt modelId="{E27EE106-0D63-45D8-8723-744EF5FAF426}">
      <dgm:prSet phldrT="[Text]"/>
      <dgm:spPr>
        <a:noFill/>
        <a:ln w="25400">
          <a:solidFill>
            <a:srgbClr val="00B050"/>
          </a:solidFill>
        </a:ln>
      </dgm:spPr>
      <dgm:t>
        <a:bodyPr/>
        <a:lstStyle/>
        <a:p>
          <a:r>
            <a:rPr lang="en-GB" b="1" dirty="0">
              <a:solidFill>
                <a:srgbClr val="5C5B5A"/>
              </a:solidFill>
            </a:rPr>
            <a:t>Communication not poor 75%</a:t>
          </a:r>
        </a:p>
      </dgm:t>
    </dgm:pt>
    <dgm:pt modelId="{5E653B81-AE61-4C98-B3B1-FC0FC965DBE6}" type="parTrans" cxnId="{CBCF0DFC-B409-4369-8D8A-698B9E2A3C1B}">
      <dgm:prSet/>
      <dgm:spPr>
        <a:ln>
          <a:solidFill>
            <a:srgbClr val="5C5B5A"/>
          </a:solidFill>
        </a:ln>
      </dgm:spPr>
      <dgm:t>
        <a:bodyPr/>
        <a:lstStyle/>
        <a:p>
          <a:endParaRPr lang="en-GB" b="1"/>
        </a:p>
      </dgm:t>
    </dgm:pt>
    <dgm:pt modelId="{23F81D24-6915-4448-809D-C4FB12574398}" type="sibTrans" cxnId="{CBCF0DFC-B409-4369-8D8A-698B9E2A3C1B}">
      <dgm:prSet/>
      <dgm:spPr/>
      <dgm:t>
        <a:bodyPr/>
        <a:lstStyle/>
        <a:p>
          <a:endParaRPr lang="en-GB" b="1"/>
        </a:p>
      </dgm:t>
    </dgm:pt>
    <dgm:pt modelId="{DDB0E233-F99B-429B-9BA6-3C5A33EFE23C}">
      <dgm:prSet phldrT="[Text]"/>
      <dgm:spPr>
        <a:noFill/>
        <a:ln w="25400">
          <a:solidFill>
            <a:srgbClr val="C00000"/>
          </a:solidFill>
        </a:ln>
      </dgm:spPr>
      <dgm:t>
        <a:bodyPr/>
        <a:lstStyle/>
        <a:p>
          <a:r>
            <a:rPr lang="en-GB" b="1" dirty="0">
              <a:solidFill>
                <a:srgbClr val="5C5B5A"/>
              </a:solidFill>
            </a:rPr>
            <a:t>Poor communication 34%</a:t>
          </a:r>
        </a:p>
      </dgm:t>
    </dgm:pt>
    <dgm:pt modelId="{A16C9B0A-4D81-4319-AAF5-989F17AC3D2B}" type="parTrans" cxnId="{52728EB1-F2E3-4F02-91E5-31DBDC20446A}">
      <dgm:prSet/>
      <dgm:spPr>
        <a:ln>
          <a:solidFill>
            <a:srgbClr val="5C5B5A"/>
          </a:solidFill>
        </a:ln>
      </dgm:spPr>
      <dgm:t>
        <a:bodyPr/>
        <a:lstStyle/>
        <a:p>
          <a:endParaRPr lang="en-GB" b="1"/>
        </a:p>
      </dgm:t>
    </dgm:pt>
    <dgm:pt modelId="{55E7E16A-D764-41D0-8C7A-8AD072C5AC1A}" type="sibTrans" cxnId="{52728EB1-F2E3-4F02-91E5-31DBDC20446A}">
      <dgm:prSet/>
      <dgm:spPr/>
      <dgm:t>
        <a:bodyPr/>
        <a:lstStyle/>
        <a:p>
          <a:endParaRPr lang="en-GB" b="1"/>
        </a:p>
      </dgm:t>
    </dgm:pt>
    <dgm:pt modelId="{3E14AAAA-E82D-49CE-983C-EFA3A0A1CF0B}">
      <dgm:prSet/>
      <dgm:spPr>
        <a:noFill/>
        <a:ln w="25400">
          <a:solidFill>
            <a:srgbClr val="C00000"/>
          </a:solidFill>
        </a:ln>
      </dgm:spPr>
      <dgm:t>
        <a:bodyPr/>
        <a:lstStyle/>
        <a:p>
          <a:r>
            <a:rPr lang="en-GB" b="1" dirty="0">
              <a:solidFill>
                <a:srgbClr val="5C5B5A"/>
              </a:solidFill>
            </a:rPr>
            <a:t>Broken electrics 18%</a:t>
          </a:r>
        </a:p>
      </dgm:t>
    </dgm:pt>
    <dgm:pt modelId="{17615A25-0F2E-49DF-B309-71116D228107}" type="parTrans" cxnId="{A00FCCB4-044F-434B-9354-DCAFAB7EDB1A}">
      <dgm:prSet/>
      <dgm:spPr>
        <a:ln>
          <a:solidFill>
            <a:srgbClr val="5C5B5A"/>
          </a:solidFill>
        </a:ln>
      </dgm:spPr>
      <dgm:t>
        <a:bodyPr/>
        <a:lstStyle/>
        <a:p>
          <a:endParaRPr lang="en-GB" b="1"/>
        </a:p>
      </dgm:t>
    </dgm:pt>
    <dgm:pt modelId="{5218B288-FE20-4955-AD65-15FCE5236040}" type="sibTrans" cxnId="{A00FCCB4-044F-434B-9354-DCAFAB7EDB1A}">
      <dgm:prSet/>
      <dgm:spPr/>
      <dgm:t>
        <a:bodyPr/>
        <a:lstStyle/>
        <a:p>
          <a:endParaRPr lang="en-GB" b="1"/>
        </a:p>
      </dgm:t>
    </dgm:pt>
    <dgm:pt modelId="{AF224E07-4D35-4F5D-9D38-7C2889E1246D}">
      <dgm:prSet/>
      <dgm:spPr>
        <a:noFill/>
        <a:ln w="25400">
          <a:solidFill>
            <a:srgbClr val="C00000"/>
          </a:solidFill>
        </a:ln>
      </dgm:spPr>
      <dgm:t>
        <a:bodyPr/>
        <a:lstStyle/>
        <a:p>
          <a:r>
            <a:rPr lang="en-GB" b="1" dirty="0">
              <a:solidFill>
                <a:srgbClr val="5C5B5A"/>
              </a:solidFill>
            </a:rPr>
            <a:t>NO broken electrics 42%</a:t>
          </a:r>
        </a:p>
      </dgm:t>
    </dgm:pt>
    <dgm:pt modelId="{566BF970-580C-4AE9-AEF0-69D4F31257C4}" type="parTrans" cxnId="{C15AF293-543B-4B20-AB58-0A062D5F4F48}">
      <dgm:prSet/>
      <dgm:spPr>
        <a:ln>
          <a:solidFill>
            <a:srgbClr val="5C5B5A"/>
          </a:solidFill>
        </a:ln>
      </dgm:spPr>
      <dgm:t>
        <a:bodyPr/>
        <a:lstStyle/>
        <a:p>
          <a:endParaRPr lang="en-GB" b="1"/>
        </a:p>
      </dgm:t>
    </dgm:pt>
    <dgm:pt modelId="{5A6E5809-7355-4E2B-83D5-7F3EA6AD8B98}" type="sibTrans" cxnId="{C15AF293-543B-4B20-AB58-0A062D5F4F48}">
      <dgm:prSet/>
      <dgm:spPr/>
      <dgm:t>
        <a:bodyPr/>
        <a:lstStyle/>
        <a:p>
          <a:endParaRPr lang="en-GB" b="1"/>
        </a:p>
      </dgm:t>
    </dgm:pt>
    <dgm:pt modelId="{3DC4F01F-6F0E-4295-BDCC-A7C20B1D5ACC}">
      <dgm:prSet/>
      <dgm:spPr>
        <a:noFill/>
        <a:ln w="25400">
          <a:solidFill>
            <a:srgbClr val="00B050"/>
          </a:solidFill>
        </a:ln>
      </dgm:spPr>
      <dgm:t>
        <a:bodyPr/>
        <a:lstStyle/>
        <a:p>
          <a:r>
            <a:rPr lang="en-GB" b="1" dirty="0">
              <a:solidFill>
                <a:srgbClr val="5C5B5A"/>
              </a:solidFill>
            </a:rPr>
            <a:t>NO unexpected high rent increase 79%</a:t>
          </a:r>
        </a:p>
      </dgm:t>
    </dgm:pt>
    <dgm:pt modelId="{E18F67BB-EE9A-46AC-B9FA-3CCEFFF4A7E1}" type="parTrans" cxnId="{32BFAA0A-7B41-4D1A-B08B-ED020F65F249}">
      <dgm:prSet/>
      <dgm:spPr>
        <a:ln>
          <a:solidFill>
            <a:srgbClr val="5C5B5A"/>
          </a:solidFill>
        </a:ln>
      </dgm:spPr>
      <dgm:t>
        <a:bodyPr/>
        <a:lstStyle/>
        <a:p>
          <a:endParaRPr lang="en-GB" b="1"/>
        </a:p>
      </dgm:t>
    </dgm:pt>
    <dgm:pt modelId="{266E0B71-8912-4C34-8222-AAE6B2157025}" type="sibTrans" cxnId="{32BFAA0A-7B41-4D1A-B08B-ED020F65F249}">
      <dgm:prSet/>
      <dgm:spPr/>
      <dgm:t>
        <a:bodyPr/>
        <a:lstStyle/>
        <a:p>
          <a:endParaRPr lang="en-GB" b="1"/>
        </a:p>
      </dgm:t>
    </dgm:pt>
    <dgm:pt modelId="{52A8334E-AB30-4046-A597-201DCF26FF95}">
      <dgm:prSet/>
      <dgm:spPr>
        <a:noFill/>
        <a:ln w="25400">
          <a:solidFill>
            <a:srgbClr val="00B050"/>
          </a:solidFill>
        </a:ln>
      </dgm:spPr>
      <dgm:t>
        <a:bodyPr/>
        <a:lstStyle/>
        <a:p>
          <a:r>
            <a:rPr lang="en-GB" b="1" dirty="0">
              <a:solidFill>
                <a:srgbClr val="5C5B5A"/>
              </a:solidFill>
            </a:rPr>
            <a:t>Unexpected high rent increase 46%</a:t>
          </a:r>
        </a:p>
      </dgm:t>
    </dgm:pt>
    <dgm:pt modelId="{4B506D20-2882-4449-9F19-8D779481C85E}" type="parTrans" cxnId="{9744CD2F-D8F6-48FB-AD52-AD2C8D2F284E}">
      <dgm:prSet/>
      <dgm:spPr>
        <a:ln>
          <a:solidFill>
            <a:srgbClr val="5C5B5A"/>
          </a:solidFill>
        </a:ln>
      </dgm:spPr>
      <dgm:t>
        <a:bodyPr/>
        <a:lstStyle/>
        <a:p>
          <a:endParaRPr lang="en-GB" b="1"/>
        </a:p>
      </dgm:t>
    </dgm:pt>
    <dgm:pt modelId="{7CCA0862-F0C0-46DD-8FB3-FB3EDAC35A28}" type="sibTrans" cxnId="{9744CD2F-D8F6-48FB-AD52-AD2C8D2F284E}">
      <dgm:prSet/>
      <dgm:spPr/>
      <dgm:t>
        <a:bodyPr/>
        <a:lstStyle/>
        <a:p>
          <a:endParaRPr lang="en-GB" b="1"/>
        </a:p>
      </dgm:t>
    </dgm:pt>
    <dgm:pt modelId="{D0CC9775-8D76-4FF8-9971-C6AF4135740D}">
      <dgm:prSet/>
      <dgm:spPr>
        <a:noFill/>
        <a:ln w="25400">
          <a:solidFill>
            <a:srgbClr val="00B050"/>
          </a:solidFill>
        </a:ln>
      </dgm:spPr>
      <dgm:t>
        <a:bodyPr/>
        <a:lstStyle/>
        <a:p>
          <a:r>
            <a:rPr lang="en-GB" b="1" dirty="0">
              <a:solidFill>
                <a:srgbClr val="5C5B5A"/>
              </a:solidFill>
            </a:rPr>
            <a:t>Damp/Mould 67%</a:t>
          </a:r>
        </a:p>
      </dgm:t>
    </dgm:pt>
    <dgm:pt modelId="{C16E4F53-2516-4639-9A32-1B9A6EAC4CEC}" type="parTrans" cxnId="{DA5D3432-6CB8-4940-B637-D6DA74625E5F}">
      <dgm:prSet/>
      <dgm:spPr>
        <a:ln>
          <a:solidFill>
            <a:srgbClr val="5C5B5A"/>
          </a:solidFill>
        </a:ln>
      </dgm:spPr>
      <dgm:t>
        <a:bodyPr/>
        <a:lstStyle/>
        <a:p>
          <a:endParaRPr lang="en-GB" b="1"/>
        </a:p>
      </dgm:t>
    </dgm:pt>
    <dgm:pt modelId="{FAEBFCEE-70DB-4F37-8B08-191730CC90B8}" type="sibTrans" cxnId="{DA5D3432-6CB8-4940-B637-D6DA74625E5F}">
      <dgm:prSet/>
      <dgm:spPr/>
      <dgm:t>
        <a:bodyPr/>
        <a:lstStyle/>
        <a:p>
          <a:endParaRPr lang="en-GB" b="1"/>
        </a:p>
      </dgm:t>
    </dgm:pt>
    <dgm:pt modelId="{BE1C2CE4-F235-4BDE-B311-657AFD7D84E3}">
      <dgm:prSet/>
      <dgm:spPr>
        <a:noFill/>
        <a:ln w="25400">
          <a:solidFill>
            <a:srgbClr val="00B050"/>
          </a:solidFill>
        </a:ln>
      </dgm:spPr>
      <dgm:t>
        <a:bodyPr/>
        <a:lstStyle/>
        <a:p>
          <a:r>
            <a:rPr lang="en-GB" b="1" dirty="0">
              <a:solidFill>
                <a:srgbClr val="5C5B5A"/>
              </a:solidFill>
            </a:rPr>
            <a:t>NO damp/mould 84%</a:t>
          </a:r>
        </a:p>
      </dgm:t>
    </dgm:pt>
    <dgm:pt modelId="{68BBADBC-0C64-4B83-97D8-EDEAE6FA6BCE}" type="parTrans" cxnId="{9A7EADA0-BEFE-4E6D-8887-27D7C8DCAF1E}">
      <dgm:prSet/>
      <dgm:spPr>
        <a:ln>
          <a:solidFill>
            <a:srgbClr val="5C5B5A"/>
          </a:solidFill>
        </a:ln>
      </dgm:spPr>
      <dgm:t>
        <a:bodyPr/>
        <a:lstStyle/>
        <a:p>
          <a:endParaRPr lang="en-GB" b="1"/>
        </a:p>
      </dgm:t>
    </dgm:pt>
    <dgm:pt modelId="{AF5D635F-AC83-48D3-BDF7-C70D0A81D69A}" type="sibTrans" cxnId="{9A7EADA0-BEFE-4E6D-8887-27D7C8DCAF1E}">
      <dgm:prSet/>
      <dgm:spPr/>
      <dgm:t>
        <a:bodyPr/>
        <a:lstStyle/>
        <a:p>
          <a:endParaRPr lang="en-GB" b="1"/>
        </a:p>
      </dgm:t>
    </dgm:pt>
    <dgm:pt modelId="{514ACFBE-2C20-4113-9C54-E710994E7BB6}">
      <dgm:prSet/>
      <dgm:spPr>
        <a:noFill/>
        <a:ln w="25400">
          <a:solidFill>
            <a:srgbClr val="00B050"/>
          </a:solidFill>
        </a:ln>
      </dgm:spPr>
      <dgm:t>
        <a:bodyPr/>
        <a:lstStyle/>
        <a:p>
          <a:r>
            <a:rPr lang="en-GB" b="1" dirty="0">
              <a:solidFill>
                <a:srgbClr val="5C5B5A"/>
              </a:solidFill>
            </a:rPr>
            <a:t>Getting harder </a:t>
          </a:r>
          <a:br>
            <a:rPr lang="en-GB" b="1" dirty="0">
              <a:solidFill>
                <a:srgbClr val="5C5B5A"/>
              </a:solidFill>
            </a:rPr>
          </a:br>
          <a:r>
            <a:rPr lang="en-GB" b="1" dirty="0">
              <a:solidFill>
                <a:srgbClr val="5C5B5A"/>
              </a:solidFill>
            </a:rPr>
            <a:t>to pay rent 60%</a:t>
          </a:r>
        </a:p>
      </dgm:t>
    </dgm:pt>
    <dgm:pt modelId="{076669DC-5C7B-4C54-9DB5-72883D3D1A88}" type="parTrans" cxnId="{0846BB9A-25A9-4BA1-975E-2CA4F8197BC9}">
      <dgm:prSet/>
      <dgm:spPr>
        <a:ln>
          <a:solidFill>
            <a:srgbClr val="5C5B5A"/>
          </a:solidFill>
        </a:ln>
      </dgm:spPr>
      <dgm:t>
        <a:bodyPr/>
        <a:lstStyle/>
        <a:p>
          <a:endParaRPr lang="en-GB" b="1"/>
        </a:p>
      </dgm:t>
    </dgm:pt>
    <dgm:pt modelId="{174DF934-2038-4A46-9D53-EA06D02745A3}" type="sibTrans" cxnId="{0846BB9A-25A9-4BA1-975E-2CA4F8197BC9}">
      <dgm:prSet/>
      <dgm:spPr/>
      <dgm:t>
        <a:bodyPr/>
        <a:lstStyle/>
        <a:p>
          <a:endParaRPr lang="en-GB" b="1"/>
        </a:p>
      </dgm:t>
    </dgm:pt>
    <dgm:pt modelId="{3FECBBF9-59AD-4FD6-B80B-671FC78EC146}">
      <dgm:prSet/>
      <dgm:spPr>
        <a:noFill/>
        <a:ln w="25400">
          <a:solidFill>
            <a:srgbClr val="00B050"/>
          </a:solidFill>
        </a:ln>
      </dgm:spPr>
      <dgm:t>
        <a:bodyPr/>
        <a:lstStyle/>
        <a:p>
          <a:r>
            <a:rPr lang="en-GB" b="1" dirty="0">
              <a:solidFill>
                <a:srgbClr val="5C5B5A"/>
              </a:solidFill>
            </a:rPr>
            <a:t>NOT getting harder to pay rent 78%</a:t>
          </a:r>
        </a:p>
      </dgm:t>
    </dgm:pt>
    <dgm:pt modelId="{27B016CD-EBCF-405C-B67B-EC29F5A03D7D}" type="parTrans" cxnId="{7E108059-6E67-41E6-9B82-16A7976839B6}">
      <dgm:prSet/>
      <dgm:spPr>
        <a:ln>
          <a:solidFill>
            <a:srgbClr val="5C5B5A"/>
          </a:solidFill>
        </a:ln>
      </dgm:spPr>
      <dgm:t>
        <a:bodyPr/>
        <a:lstStyle/>
        <a:p>
          <a:endParaRPr lang="en-GB" b="1"/>
        </a:p>
      </dgm:t>
    </dgm:pt>
    <dgm:pt modelId="{839DD779-C241-4530-9DA7-89C6D8E49091}" type="sibTrans" cxnId="{7E108059-6E67-41E6-9B82-16A7976839B6}">
      <dgm:prSet/>
      <dgm:spPr/>
      <dgm:t>
        <a:bodyPr/>
        <a:lstStyle/>
        <a:p>
          <a:endParaRPr lang="en-GB" b="1"/>
        </a:p>
      </dgm:t>
    </dgm:pt>
    <dgm:pt modelId="{CCB7B83C-EF3B-4DA9-882E-A073F3745035}">
      <dgm:prSet/>
      <dgm:spPr>
        <a:noFill/>
        <a:ln w="25400">
          <a:solidFill>
            <a:srgbClr val="00B050"/>
          </a:solidFill>
        </a:ln>
      </dgm:spPr>
      <dgm:t>
        <a:bodyPr/>
        <a:lstStyle/>
        <a:p>
          <a:r>
            <a:rPr lang="en-GB" b="1" dirty="0">
              <a:solidFill>
                <a:srgbClr val="5C5B5A"/>
              </a:solidFill>
            </a:rPr>
            <a:t>Broken white goods 67%</a:t>
          </a:r>
        </a:p>
      </dgm:t>
    </dgm:pt>
    <dgm:pt modelId="{8D383C70-E38F-4998-9673-D5019643BEAC}" type="parTrans" cxnId="{7D295A66-EF00-449C-B17B-8244806A8905}">
      <dgm:prSet/>
      <dgm:spPr>
        <a:ln>
          <a:solidFill>
            <a:srgbClr val="5C5B5A"/>
          </a:solidFill>
        </a:ln>
      </dgm:spPr>
      <dgm:t>
        <a:bodyPr/>
        <a:lstStyle/>
        <a:p>
          <a:endParaRPr lang="en-GB" b="1"/>
        </a:p>
      </dgm:t>
    </dgm:pt>
    <dgm:pt modelId="{270E369E-6EE6-46DF-880F-05B53DD68E79}" type="sibTrans" cxnId="{7D295A66-EF00-449C-B17B-8244806A8905}">
      <dgm:prSet/>
      <dgm:spPr/>
      <dgm:t>
        <a:bodyPr/>
        <a:lstStyle/>
        <a:p>
          <a:endParaRPr lang="en-GB" b="1"/>
        </a:p>
      </dgm:t>
    </dgm:pt>
    <dgm:pt modelId="{29444944-AB46-4DC2-8FD7-6F8D5D8D4C9C}">
      <dgm:prSet/>
      <dgm:spPr>
        <a:noFill/>
        <a:ln w="25400">
          <a:solidFill>
            <a:srgbClr val="00B050"/>
          </a:solidFill>
        </a:ln>
      </dgm:spPr>
      <dgm:t>
        <a:bodyPr/>
        <a:lstStyle/>
        <a:p>
          <a:r>
            <a:rPr lang="en-GB" b="1" dirty="0">
              <a:solidFill>
                <a:srgbClr val="5C5B5A"/>
              </a:solidFill>
            </a:rPr>
            <a:t>NO broken white goods 87%</a:t>
          </a:r>
        </a:p>
      </dgm:t>
    </dgm:pt>
    <dgm:pt modelId="{1AEA03C1-F07B-432C-BFBE-225FCE11C2F7}" type="parTrans" cxnId="{1F4741B5-13DC-4C0F-87E1-E56A1ED368F1}">
      <dgm:prSet/>
      <dgm:spPr>
        <a:ln>
          <a:solidFill>
            <a:srgbClr val="5C5B5A"/>
          </a:solidFill>
        </a:ln>
      </dgm:spPr>
      <dgm:t>
        <a:bodyPr/>
        <a:lstStyle/>
        <a:p>
          <a:endParaRPr lang="en-GB" b="1"/>
        </a:p>
      </dgm:t>
    </dgm:pt>
    <dgm:pt modelId="{6786E4CA-C35C-4FB3-B4AE-A09E8A138A81}" type="sibTrans" cxnId="{1F4741B5-13DC-4C0F-87E1-E56A1ED368F1}">
      <dgm:prSet/>
      <dgm:spPr/>
      <dgm:t>
        <a:bodyPr/>
        <a:lstStyle/>
        <a:p>
          <a:endParaRPr lang="en-GB" b="1"/>
        </a:p>
      </dgm:t>
    </dgm:pt>
    <dgm:pt modelId="{DED47394-D774-49B9-9F55-8B0A8A92581B}">
      <dgm:prSet/>
      <dgm:spPr>
        <a:noFill/>
        <a:ln w="25400">
          <a:solidFill>
            <a:srgbClr val="C00000"/>
          </a:solidFill>
        </a:ln>
      </dgm:spPr>
      <dgm:t>
        <a:bodyPr/>
        <a:lstStyle/>
        <a:p>
          <a:r>
            <a:rPr lang="en-GB" b="1" dirty="0">
              <a:solidFill>
                <a:srgbClr val="5C5B5A"/>
              </a:solidFill>
            </a:rPr>
            <a:t>Need decoration </a:t>
          </a:r>
          <a:br>
            <a:rPr lang="en-GB" b="1" dirty="0">
              <a:solidFill>
                <a:srgbClr val="5C5B5A"/>
              </a:solidFill>
            </a:rPr>
          </a:br>
          <a:r>
            <a:rPr lang="en-GB" b="1" dirty="0">
              <a:solidFill>
                <a:srgbClr val="5C5B5A"/>
              </a:solidFill>
            </a:rPr>
            <a:t>11%</a:t>
          </a:r>
        </a:p>
      </dgm:t>
    </dgm:pt>
    <dgm:pt modelId="{B71308E8-FC5A-44D3-A00E-9248402A9EC6}" type="parTrans" cxnId="{AE97A951-3156-4A00-8CF5-58EE31865984}">
      <dgm:prSet/>
      <dgm:spPr>
        <a:ln>
          <a:solidFill>
            <a:srgbClr val="5C5B5A"/>
          </a:solidFill>
        </a:ln>
      </dgm:spPr>
      <dgm:t>
        <a:bodyPr/>
        <a:lstStyle/>
        <a:p>
          <a:endParaRPr lang="en-GB" b="1"/>
        </a:p>
      </dgm:t>
    </dgm:pt>
    <dgm:pt modelId="{45F7A588-F75D-4362-A58A-04ACA07441EC}" type="sibTrans" cxnId="{AE97A951-3156-4A00-8CF5-58EE31865984}">
      <dgm:prSet/>
      <dgm:spPr/>
      <dgm:t>
        <a:bodyPr/>
        <a:lstStyle/>
        <a:p>
          <a:endParaRPr lang="en-GB" b="1"/>
        </a:p>
      </dgm:t>
    </dgm:pt>
    <dgm:pt modelId="{ACEF6EC9-65A4-4B77-A35D-01CDBCD5A24B}">
      <dgm:prSet/>
      <dgm:spPr>
        <a:noFill/>
        <a:ln w="25400">
          <a:solidFill>
            <a:srgbClr val="C00000"/>
          </a:solidFill>
        </a:ln>
      </dgm:spPr>
      <dgm:t>
        <a:bodyPr/>
        <a:lstStyle/>
        <a:p>
          <a:r>
            <a:rPr lang="en-GB" b="1" dirty="0">
              <a:solidFill>
                <a:srgbClr val="5C5B5A"/>
              </a:solidFill>
            </a:rPr>
            <a:t>NO </a:t>
          </a:r>
          <a:br>
            <a:rPr lang="en-GB" b="1" dirty="0">
              <a:solidFill>
                <a:srgbClr val="5C5B5A"/>
              </a:solidFill>
            </a:rPr>
          </a:br>
          <a:r>
            <a:rPr lang="en-GB" b="1" dirty="0">
              <a:solidFill>
                <a:srgbClr val="5C5B5A"/>
              </a:solidFill>
            </a:rPr>
            <a:t>need of </a:t>
          </a:r>
          <a:br>
            <a:rPr lang="en-GB" b="1" dirty="0">
              <a:solidFill>
                <a:srgbClr val="5C5B5A"/>
              </a:solidFill>
            </a:rPr>
          </a:br>
          <a:r>
            <a:rPr lang="en-GB" b="1" dirty="0">
              <a:solidFill>
                <a:srgbClr val="5C5B5A"/>
              </a:solidFill>
            </a:rPr>
            <a:t>decoration </a:t>
          </a:r>
          <a:br>
            <a:rPr lang="en-GB" b="1" dirty="0">
              <a:solidFill>
                <a:srgbClr val="5C5B5A"/>
              </a:solidFill>
            </a:rPr>
          </a:br>
          <a:r>
            <a:rPr lang="en-GB" b="1" dirty="0">
              <a:solidFill>
                <a:srgbClr val="5C5B5A"/>
              </a:solidFill>
            </a:rPr>
            <a:t>28%</a:t>
          </a:r>
        </a:p>
      </dgm:t>
    </dgm:pt>
    <dgm:pt modelId="{0A9D3632-A041-4BA8-ACD5-F8F901AB2F04}" type="parTrans" cxnId="{C6AB7276-7428-4317-B91D-57FFAC03E5BA}">
      <dgm:prSet/>
      <dgm:spPr>
        <a:ln>
          <a:solidFill>
            <a:srgbClr val="5C5B5A"/>
          </a:solidFill>
        </a:ln>
      </dgm:spPr>
      <dgm:t>
        <a:bodyPr/>
        <a:lstStyle/>
        <a:p>
          <a:endParaRPr lang="en-GB" b="1"/>
        </a:p>
      </dgm:t>
    </dgm:pt>
    <dgm:pt modelId="{1F601777-1296-4883-B0E4-9E464C83E45B}" type="sibTrans" cxnId="{C6AB7276-7428-4317-B91D-57FFAC03E5BA}">
      <dgm:prSet/>
      <dgm:spPr/>
      <dgm:t>
        <a:bodyPr/>
        <a:lstStyle/>
        <a:p>
          <a:endParaRPr lang="en-GB" b="1"/>
        </a:p>
      </dgm:t>
    </dgm:pt>
    <dgm:pt modelId="{02E1043E-F29C-4EC4-BBCF-C260E9207960}">
      <dgm:prSet/>
      <dgm:spPr>
        <a:noFill/>
        <a:ln w="25400">
          <a:solidFill>
            <a:srgbClr val="C00000"/>
          </a:solidFill>
        </a:ln>
      </dgm:spPr>
      <dgm:t>
        <a:bodyPr/>
        <a:lstStyle/>
        <a:p>
          <a:r>
            <a:rPr lang="en-GB" b="1" dirty="0">
              <a:solidFill>
                <a:srgbClr val="5C5B5A"/>
              </a:solidFill>
            </a:rPr>
            <a:t>Broken windows/</a:t>
          </a:r>
          <a:br>
            <a:rPr lang="en-GB" b="1" dirty="0">
              <a:solidFill>
                <a:srgbClr val="5C5B5A"/>
              </a:solidFill>
            </a:rPr>
          </a:br>
          <a:r>
            <a:rPr lang="en-GB" b="1" dirty="0">
              <a:solidFill>
                <a:srgbClr val="5C5B5A"/>
              </a:solidFill>
            </a:rPr>
            <a:t>doors 22%</a:t>
          </a:r>
        </a:p>
      </dgm:t>
    </dgm:pt>
    <dgm:pt modelId="{707C63A7-CE72-43D2-9163-E1CD4EBFAE29}" type="parTrans" cxnId="{C5A07F95-F388-4A1A-95C8-298CD970F1FC}">
      <dgm:prSet/>
      <dgm:spPr>
        <a:ln>
          <a:solidFill>
            <a:srgbClr val="5C5B5A"/>
          </a:solidFill>
        </a:ln>
      </dgm:spPr>
      <dgm:t>
        <a:bodyPr/>
        <a:lstStyle/>
        <a:p>
          <a:endParaRPr lang="en-GB" b="1"/>
        </a:p>
      </dgm:t>
    </dgm:pt>
    <dgm:pt modelId="{A0BF5064-BD10-40C1-8F9D-873AA4B337C0}" type="sibTrans" cxnId="{C5A07F95-F388-4A1A-95C8-298CD970F1FC}">
      <dgm:prSet/>
      <dgm:spPr/>
      <dgm:t>
        <a:bodyPr/>
        <a:lstStyle/>
        <a:p>
          <a:endParaRPr lang="en-GB" b="1"/>
        </a:p>
      </dgm:t>
    </dgm:pt>
    <dgm:pt modelId="{6B7F5681-C161-4C80-BD30-1F70E6F83371}">
      <dgm:prSet/>
      <dgm:spPr>
        <a:noFill/>
        <a:ln w="25400">
          <a:solidFill>
            <a:srgbClr val="C00000"/>
          </a:solidFill>
        </a:ln>
      </dgm:spPr>
      <dgm:t>
        <a:bodyPr/>
        <a:lstStyle/>
        <a:p>
          <a:r>
            <a:rPr lang="en-GB" b="1" dirty="0">
              <a:solidFill>
                <a:srgbClr val="5C5B5A"/>
              </a:solidFill>
            </a:rPr>
            <a:t>NO broken windows/doors 47%</a:t>
          </a:r>
        </a:p>
      </dgm:t>
    </dgm:pt>
    <dgm:pt modelId="{189B578E-AE48-4EED-87A6-793FC64DD0B0}" type="parTrans" cxnId="{360F6544-3830-4104-BD7E-3A740A02D0EB}">
      <dgm:prSet/>
      <dgm:spPr>
        <a:ln>
          <a:solidFill>
            <a:srgbClr val="5C5B5A"/>
          </a:solidFill>
        </a:ln>
      </dgm:spPr>
      <dgm:t>
        <a:bodyPr/>
        <a:lstStyle/>
        <a:p>
          <a:endParaRPr lang="en-GB" b="1"/>
        </a:p>
      </dgm:t>
    </dgm:pt>
    <dgm:pt modelId="{35B95245-75F8-4B87-BA60-09A397039176}" type="sibTrans" cxnId="{360F6544-3830-4104-BD7E-3A740A02D0EB}">
      <dgm:prSet/>
      <dgm:spPr/>
      <dgm:t>
        <a:bodyPr/>
        <a:lstStyle/>
        <a:p>
          <a:endParaRPr lang="en-GB" b="1"/>
        </a:p>
      </dgm:t>
    </dgm:pt>
    <dgm:pt modelId="{D8407EDA-12D8-4AE2-84BA-7DAD5EB9094D}">
      <dgm:prSet/>
      <dgm:spPr>
        <a:noFill/>
        <a:ln w="25400">
          <a:solidFill>
            <a:srgbClr val="C00000"/>
          </a:solidFill>
        </a:ln>
      </dgm:spPr>
      <dgm:t>
        <a:bodyPr/>
        <a:lstStyle/>
        <a:p>
          <a:r>
            <a:rPr lang="en-GB" b="1" dirty="0">
              <a:solidFill>
                <a:srgbClr val="5C5B5A"/>
              </a:solidFill>
            </a:rPr>
            <a:t>Pest infestation 21%</a:t>
          </a:r>
        </a:p>
      </dgm:t>
    </dgm:pt>
    <dgm:pt modelId="{CB3F9F5E-A805-4ADF-9A6D-63FD868DD8B5}" type="parTrans" cxnId="{F3169991-D362-4169-A651-8AFD1219CC14}">
      <dgm:prSet/>
      <dgm:spPr>
        <a:ln>
          <a:solidFill>
            <a:srgbClr val="5C5B5A"/>
          </a:solidFill>
        </a:ln>
      </dgm:spPr>
      <dgm:t>
        <a:bodyPr/>
        <a:lstStyle/>
        <a:p>
          <a:endParaRPr lang="en-GB" b="1"/>
        </a:p>
      </dgm:t>
    </dgm:pt>
    <dgm:pt modelId="{71C3A9A0-EC0F-4D54-8FE1-77111D909162}" type="sibTrans" cxnId="{F3169991-D362-4169-A651-8AFD1219CC14}">
      <dgm:prSet/>
      <dgm:spPr/>
      <dgm:t>
        <a:bodyPr/>
        <a:lstStyle/>
        <a:p>
          <a:endParaRPr lang="en-GB" b="1"/>
        </a:p>
      </dgm:t>
    </dgm:pt>
    <dgm:pt modelId="{3020853F-1631-4B8E-B5CC-838D3465A200}">
      <dgm:prSet/>
      <dgm:spPr>
        <a:noFill/>
        <a:ln w="25400">
          <a:solidFill>
            <a:srgbClr val="C00000"/>
          </a:solidFill>
        </a:ln>
      </dgm:spPr>
      <dgm:t>
        <a:bodyPr/>
        <a:lstStyle/>
        <a:p>
          <a:r>
            <a:rPr lang="en-GB" b="1" dirty="0">
              <a:solidFill>
                <a:srgbClr val="5C5B5A"/>
              </a:solidFill>
            </a:rPr>
            <a:t>NO pest </a:t>
          </a:r>
          <a:br>
            <a:rPr lang="en-GB" b="1" dirty="0">
              <a:solidFill>
                <a:srgbClr val="5C5B5A"/>
              </a:solidFill>
            </a:rPr>
          </a:br>
          <a:r>
            <a:rPr lang="en-GB" b="1" dirty="0">
              <a:solidFill>
                <a:srgbClr val="5C5B5A"/>
              </a:solidFill>
            </a:rPr>
            <a:t>52%</a:t>
          </a:r>
        </a:p>
      </dgm:t>
    </dgm:pt>
    <dgm:pt modelId="{F434DBF4-1223-4A03-9440-C3EE23591560}" type="parTrans" cxnId="{AC80063C-C218-466F-8AD0-F448FFB539AF}">
      <dgm:prSet/>
      <dgm:spPr>
        <a:ln>
          <a:solidFill>
            <a:srgbClr val="5C5B5A"/>
          </a:solidFill>
        </a:ln>
      </dgm:spPr>
      <dgm:t>
        <a:bodyPr/>
        <a:lstStyle/>
        <a:p>
          <a:endParaRPr lang="en-GB" b="1"/>
        </a:p>
      </dgm:t>
    </dgm:pt>
    <dgm:pt modelId="{DC32D731-47F1-4416-AABC-98777A3DA53F}" type="sibTrans" cxnId="{AC80063C-C218-466F-8AD0-F448FFB539AF}">
      <dgm:prSet/>
      <dgm:spPr/>
      <dgm:t>
        <a:bodyPr/>
        <a:lstStyle/>
        <a:p>
          <a:endParaRPr lang="en-GB" b="1"/>
        </a:p>
      </dgm:t>
    </dgm:pt>
    <dgm:pt modelId="{DDDF3BA2-9732-4DB1-AB87-31294F5D31DF}" type="pres">
      <dgm:prSet presAssocID="{232B0CCF-2814-459B-ABB3-84780FDE2254}" presName="hierChild1" presStyleCnt="0">
        <dgm:presLayoutVars>
          <dgm:orgChart val="1"/>
          <dgm:chPref val="1"/>
          <dgm:dir/>
          <dgm:animOne val="branch"/>
          <dgm:animLvl val="lvl"/>
          <dgm:resizeHandles/>
        </dgm:presLayoutVars>
      </dgm:prSet>
      <dgm:spPr/>
    </dgm:pt>
    <dgm:pt modelId="{D293CB42-2202-4090-AD95-92A027B87101}" type="pres">
      <dgm:prSet presAssocID="{7C0011A8-9D1B-4A95-A933-EA460332271B}" presName="hierRoot1" presStyleCnt="0">
        <dgm:presLayoutVars>
          <dgm:hierBranch val="init"/>
        </dgm:presLayoutVars>
      </dgm:prSet>
      <dgm:spPr/>
    </dgm:pt>
    <dgm:pt modelId="{23B309DB-2DE7-49C1-9086-A773FA130ACB}" type="pres">
      <dgm:prSet presAssocID="{7C0011A8-9D1B-4A95-A933-EA460332271B}" presName="rootComposite1" presStyleCnt="0"/>
      <dgm:spPr/>
    </dgm:pt>
    <dgm:pt modelId="{B7FB1018-297C-48F8-8B3F-D97C8C05415A}" type="pres">
      <dgm:prSet presAssocID="{7C0011A8-9D1B-4A95-A933-EA460332271B}" presName="rootText1" presStyleLbl="node0" presStyleIdx="0" presStyleCnt="1" custScaleX="249124" custScaleY="74522" custLinFactNeighborY="-27433">
        <dgm:presLayoutVars>
          <dgm:chPref val="3"/>
        </dgm:presLayoutVars>
      </dgm:prSet>
      <dgm:spPr/>
    </dgm:pt>
    <dgm:pt modelId="{81846F87-260D-4EC4-A29A-67C189ED4F16}" type="pres">
      <dgm:prSet presAssocID="{7C0011A8-9D1B-4A95-A933-EA460332271B}" presName="rootConnector1" presStyleLbl="node1" presStyleIdx="0" presStyleCnt="0"/>
      <dgm:spPr/>
    </dgm:pt>
    <dgm:pt modelId="{0B3BC730-FA7B-4EFC-B3BE-DB7334FBA4F5}" type="pres">
      <dgm:prSet presAssocID="{7C0011A8-9D1B-4A95-A933-EA460332271B}" presName="hierChild2" presStyleCnt="0"/>
      <dgm:spPr/>
    </dgm:pt>
    <dgm:pt modelId="{DB1B01A2-DA7C-4F6F-A131-027808B2C1F9}" type="pres">
      <dgm:prSet presAssocID="{5E653B81-AE61-4C98-B3B1-FC0FC965DBE6}" presName="Name37" presStyleLbl="parChTrans1D2" presStyleIdx="0" presStyleCnt="2"/>
      <dgm:spPr/>
    </dgm:pt>
    <dgm:pt modelId="{F4401D82-7A08-4845-92E8-4F061844D028}" type="pres">
      <dgm:prSet presAssocID="{E27EE106-0D63-45D8-8723-744EF5FAF426}" presName="hierRoot2" presStyleCnt="0">
        <dgm:presLayoutVars>
          <dgm:hierBranch val="init"/>
        </dgm:presLayoutVars>
      </dgm:prSet>
      <dgm:spPr/>
    </dgm:pt>
    <dgm:pt modelId="{2DA4B401-9F65-4B6B-BBD0-A266D5552803}" type="pres">
      <dgm:prSet presAssocID="{E27EE106-0D63-45D8-8723-744EF5FAF426}" presName="rootComposite" presStyleCnt="0"/>
      <dgm:spPr/>
    </dgm:pt>
    <dgm:pt modelId="{C10935CD-E83D-4537-A490-5E63C1E0F413}" type="pres">
      <dgm:prSet presAssocID="{E27EE106-0D63-45D8-8723-744EF5FAF426}" presName="rootText" presStyleLbl="node2" presStyleIdx="0" presStyleCnt="2" custScaleX="249306" custScaleY="75970">
        <dgm:presLayoutVars>
          <dgm:chPref val="3"/>
        </dgm:presLayoutVars>
      </dgm:prSet>
      <dgm:spPr/>
    </dgm:pt>
    <dgm:pt modelId="{E9ED7CFB-DCDE-42F3-A64D-70514A6D49E7}" type="pres">
      <dgm:prSet presAssocID="{E27EE106-0D63-45D8-8723-744EF5FAF426}" presName="rootConnector" presStyleLbl="node2" presStyleIdx="0" presStyleCnt="2"/>
      <dgm:spPr/>
    </dgm:pt>
    <dgm:pt modelId="{5BC42B7C-C723-4FD3-938F-1D43F710C0E9}" type="pres">
      <dgm:prSet presAssocID="{E27EE106-0D63-45D8-8723-744EF5FAF426}" presName="hierChild4" presStyleCnt="0"/>
      <dgm:spPr/>
    </dgm:pt>
    <dgm:pt modelId="{A132DACD-CDE8-4D36-97BA-E141ACFCFEEB}" type="pres">
      <dgm:prSet presAssocID="{E18F67BB-EE9A-46AC-B9FA-3CCEFFF4A7E1}" presName="Name37" presStyleLbl="parChTrans1D3" presStyleIdx="0" presStyleCnt="4"/>
      <dgm:spPr/>
    </dgm:pt>
    <dgm:pt modelId="{C4DE01E5-1E4B-4739-A211-3B2287CD05F2}" type="pres">
      <dgm:prSet presAssocID="{3DC4F01F-6F0E-4295-BDCC-A7C20B1D5ACC}" presName="hierRoot2" presStyleCnt="0">
        <dgm:presLayoutVars>
          <dgm:hierBranch val="init"/>
        </dgm:presLayoutVars>
      </dgm:prSet>
      <dgm:spPr/>
    </dgm:pt>
    <dgm:pt modelId="{394A83CB-AF5F-49D7-9B94-5D3904EC720E}" type="pres">
      <dgm:prSet presAssocID="{3DC4F01F-6F0E-4295-BDCC-A7C20B1D5ACC}" presName="rootComposite" presStyleCnt="0"/>
      <dgm:spPr/>
    </dgm:pt>
    <dgm:pt modelId="{0619CC8C-9E22-4FED-A357-9487857B7111}" type="pres">
      <dgm:prSet presAssocID="{3DC4F01F-6F0E-4295-BDCC-A7C20B1D5ACC}" presName="rootText" presStyleLbl="node3" presStyleIdx="0" presStyleCnt="4" custScaleX="155167" custLinFactNeighborX="-92634" custLinFactNeighborY="3444">
        <dgm:presLayoutVars>
          <dgm:chPref val="3"/>
        </dgm:presLayoutVars>
      </dgm:prSet>
      <dgm:spPr/>
    </dgm:pt>
    <dgm:pt modelId="{6748AB07-DA43-4C42-8B29-25FDB09FF792}" type="pres">
      <dgm:prSet presAssocID="{3DC4F01F-6F0E-4295-BDCC-A7C20B1D5ACC}" presName="rootConnector" presStyleLbl="node3" presStyleIdx="0" presStyleCnt="4"/>
      <dgm:spPr/>
    </dgm:pt>
    <dgm:pt modelId="{D0CCDE62-D253-460C-A91A-AE7036117FDC}" type="pres">
      <dgm:prSet presAssocID="{3DC4F01F-6F0E-4295-BDCC-A7C20B1D5ACC}" presName="hierChild4" presStyleCnt="0"/>
      <dgm:spPr/>
    </dgm:pt>
    <dgm:pt modelId="{1304D64D-54B8-432A-BE8C-6FDB485DE63D}" type="pres">
      <dgm:prSet presAssocID="{C16E4F53-2516-4639-9A32-1B9A6EAC4CEC}" presName="Name37" presStyleLbl="parChTrans1D4" presStyleIdx="0" presStyleCnt="12"/>
      <dgm:spPr/>
    </dgm:pt>
    <dgm:pt modelId="{2C4BF0F5-AD48-4CBB-AB7E-6819B2472D9F}" type="pres">
      <dgm:prSet presAssocID="{D0CC9775-8D76-4FF8-9971-C6AF4135740D}" presName="hierRoot2" presStyleCnt="0">
        <dgm:presLayoutVars>
          <dgm:hierBranch val="init"/>
        </dgm:presLayoutVars>
      </dgm:prSet>
      <dgm:spPr/>
    </dgm:pt>
    <dgm:pt modelId="{E6DBEDBF-6952-4485-A6E1-0074C4D74A30}" type="pres">
      <dgm:prSet presAssocID="{D0CC9775-8D76-4FF8-9971-C6AF4135740D}" presName="rootComposite" presStyleCnt="0"/>
      <dgm:spPr/>
    </dgm:pt>
    <dgm:pt modelId="{FA84D700-ABBC-46C2-A8DE-F2B72DEFA007}" type="pres">
      <dgm:prSet presAssocID="{D0CC9775-8D76-4FF8-9971-C6AF4135740D}" presName="rootText" presStyleLbl="node4" presStyleIdx="0" presStyleCnt="12" custScaleX="160985" custScaleY="70206">
        <dgm:presLayoutVars>
          <dgm:chPref val="3"/>
        </dgm:presLayoutVars>
      </dgm:prSet>
      <dgm:spPr/>
    </dgm:pt>
    <dgm:pt modelId="{B8CE2C46-4E32-4554-91C4-D5BC1D785DD7}" type="pres">
      <dgm:prSet presAssocID="{D0CC9775-8D76-4FF8-9971-C6AF4135740D}" presName="rootConnector" presStyleLbl="node4" presStyleIdx="0" presStyleCnt="12"/>
      <dgm:spPr/>
    </dgm:pt>
    <dgm:pt modelId="{19951997-B8D4-4D88-A164-2539609BACE2}" type="pres">
      <dgm:prSet presAssocID="{D0CC9775-8D76-4FF8-9971-C6AF4135740D}" presName="hierChild4" presStyleCnt="0"/>
      <dgm:spPr/>
    </dgm:pt>
    <dgm:pt modelId="{916B660D-8AEF-48B2-9F2A-516E46A8B13D}" type="pres">
      <dgm:prSet presAssocID="{076669DC-5C7B-4C54-9DB5-72883D3D1A88}" presName="Name37" presStyleLbl="parChTrans1D4" presStyleIdx="1" presStyleCnt="12"/>
      <dgm:spPr/>
    </dgm:pt>
    <dgm:pt modelId="{2D5B8251-0B9D-422A-9421-3651BEB91368}" type="pres">
      <dgm:prSet presAssocID="{514ACFBE-2C20-4113-9C54-E710994E7BB6}" presName="hierRoot2" presStyleCnt="0">
        <dgm:presLayoutVars>
          <dgm:hierBranch val="init"/>
        </dgm:presLayoutVars>
      </dgm:prSet>
      <dgm:spPr/>
    </dgm:pt>
    <dgm:pt modelId="{2BC77C99-AC3F-400D-AB57-98369995DEB5}" type="pres">
      <dgm:prSet presAssocID="{514ACFBE-2C20-4113-9C54-E710994E7BB6}" presName="rootComposite" presStyleCnt="0"/>
      <dgm:spPr/>
    </dgm:pt>
    <dgm:pt modelId="{F23065C3-012A-4D10-A563-4328D1E49C3D}" type="pres">
      <dgm:prSet presAssocID="{514ACFBE-2C20-4113-9C54-E710994E7BB6}" presName="rootText" presStyleLbl="node4" presStyleIdx="1" presStyleCnt="12" custScaleX="158375">
        <dgm:presLayoutVars>
          <dgm:chPref val="3"/>
        </dgm:presLayoutVars>
      </dgm:prSet>
      <dgm:spPr/>
    </dgm:pt>
    <dgm:pt modelId="{AE74C63F-46E3-45CA-907B-EA6959A7C260}" type="pres">
      <dgm:prSet presAssocID="{514ACFBE-2C20-4113-9C54-E710994E7BB6}" presName="rootConnector" presStyleLbl="node4" presStyleIdx="1" presStyleCnt="12"/>
      <dgm:spPr/>
    </dgm:pt>
    <dgm:pt modelId="{5BEACEE1-8A22-4472-93E8-10756D60998A}" type="pres">
      <dgm:prSet presAssocID="{514ACFBE-2C20-4113-9C54-E710994E7BB6}" presName="hierChild4" presStyleCnt="0"/>
      <dgm:spPr/>
    </dgm:pt>
    <dgm:pt modelId="{FE676471-1BDD-4136-845C-18E26DDAC40E}" type="pres">
      <dgm:prSet presAssocID="{514ACFBE-2C20-4113-9C54-E710994E7BB6}" presName="hierChild5" presStyleCnt="0"/>
      <dgm:spPr/>
    </dgm:pt>
    <dgm:pt modelId="{02E56582-7CE9-4F45-AE6B-72E5512FDAA6}" type="pres">
      <dgm:prSet presAssocID="{27B016CD-EBCF-405C-B67B-EC29F5A03D7D}" presName="Name37" presStyleLbl="parChTrans1D4" presStyleIdx="2" presStyleCnt="12"/>
      <dgm:spPr/>
    </dgm:pt>
    <dgm:pt modelId="{594A8380-ED5D-4331-A779-8494EDC28540}" type="pres">
      <dgm:prSet presAssocID="{3FECBBF9-59AD-4FD6-B80B-671FC78EC146}" presName="hierRoot2" presStyleCnt="0">
        <dgm:presLayoutVars>
          <dgm:hierBranch val="init"/>
        </dgm:presLayoutVars>
      </dgm:prSet>
      <dgm:spPr/>
    </dgm:pt>
    <dgm:pt modelId="{CA16044C-0054-4362-B394-CB0EB00CAEDE}" type="pres">
      <dgm:prSet presAssocID="{3FECBBF9-59AD-4FD6-B80B-671FC78EC146}" presName="rootComposite" presStyleCnt="0"/>
      <dgm:spPr/>
    </dgm:pt>
    <dgm:pt modelId="{4F0768CE-C9EC-43CD-83EF-3BBAC1E14CD5}" type="pres">
      <dgm:prSet presAssocID="{3FECBBF9-59AD-4FD6-B80B-671FC78EC146}" presName="rootText" presStyleLbl="node4" presStyleIdx="2" presStyleCnt="12" custScaleX="146602">
        <dgm:presLayoutVars>
          <dgm:chPref val="3"/>
        </dgm:presLayoutVars>
      </dgm:prSet>
      <dgm:spPr/>
    </dgm:pt>
    <dgm:pt modelId="{E96EDB2C-4FA7-4D50-981F-C6AC55EFB63F}" type="pres">
      <dgm:prSet presAssocID="{3FECBBF9-59AD-4FD6-B80B-671FC78EC146}" presName="rootConnector" presStyleLbl="node4" presStyleIdx="2" presStyleCnt="12"/>
      <dgm:spPr/>
    </dgm:pt>
    <dgm:pt modelId="{034E3982-7ED4-46F7-B4F3-8074513591A0}" type="pres">
      <dgm:prSet presAssocID="{3FECBBF9-59AD-4FD6-B80B-671FC78EC146}" presName="hierChild4" presStyleCnt="0"/>
      <dgm:spPr/>
    </dgm:pt>
    <dgm:pt modelId="{1D26D74B-7FA2-43C3-9828-D1C3B34B8C80}" type="pres">
      <dgm:prSet presAssocID="{3FECBBF9-59AD-4FD6-B80B-671FC78EC146}" presName="hierChild5" presStyleCnt="0"/>
      <dgm:spPr/>
    </dgm:pt>
    <dgm:pt modelId="{2B872254-5092-409D-871E-FF5141101A97}" type="pres">
      <dgm:prSet presAssocID="{D0CC9775-8D76-4FF8-9971-C6AF4135740D}" presName="hierChild5" presStyleCnt="0"/>
      <dgm:spPr/>
    </dgm:pt>
    <dgm:pt modelId="{EAB2985D-B852-4903-8659-3C80AD7BDF1D}" type="pres">
      <dgm:prSet presAssocID="{68BBADBC-0C64-4B83-97D8-EDEAE6FA6BCE}" presName="Name37" presStyleLbl="parChTrans1D4" presStyleIdx="3" presStyleCnt="12"/>
      <dgm:spPr/>
    </dgm:pt>
    <dgm:pt modelId="{728E6CB6-1289-466E-8127-4AF4E8951B53}" type="pres">
      <dgm:prSet presAssocID="{BE1C2CE4-F235-4BDE-B311-657AFD7D84E3}" presName="hierRoot2" presStyleCnt="0">
        <dgm:presLayoutVars>
          <dgm:hierBranch val="init"/>
        </dgm:presLayoutVars>
      </dgm:prSet>
      <dgm:spPr/>
    </dgm:pt>
    <dgm:pt modelId="{3A7600C1-2024-4747-B408-4BEF21C851D2}" type="pres">
      <dgm:prSet presAssocID="{BE1C2CE4-F235-4BDE-B311-657AFD7D84E3}" presName="rootComposite" presStyleCnt="0"/>
      <dgm:spPr/>
    </dgm:pt>
    <dgm:pt modelId="{D6C82B44-9C36-4921-AF68-6000BA28DE42}" type="pres">
      <dgm:prSet presAssocID="{BE1C2CE4-F235-4BDE-B311-657AFD7D84E3}" presName="rootText" presStyleLbl="node4" presStyleIdx="3" presStyleCnt="12" custScaleX="205266" custScaleY="81040">
        <dgm:presLayoutVars>
          <dgm:chPref val="3"/>
        </dgm:presLayoutVars>
      </dgm:prSet>
      <dgm:spPr/>
    </dgm:pt>
    <dgm:pt modelId="{5C5307BB-35C1-470E-9D82-4D31D6302732}" type="pres">
      <dgm:prSet presAssocID="{BE1C2CE4-F235-4BDE-B311-657AFD7D84E3}" presName="rootConnector" presStyleLbl="node4" presStyleIdx="3" presStyleCnt="12"/>
      <dgm:spPr/>
    </dgm:pt>
    <dgm:pt modelId="{51EA3427-DFC3-4C03-99BB-C9C058EE6C68}" type="pres">
      <dgm:prSet presAssocID="{BE1C2CE4-F235-4BDE-B311-657AFD7D84E3}" presName="hierChild4" presStyleCnt="0"/>
      <dgm:spPr/>
    </dgm:pt>
    <dgm:pt modelId="{D6E6D530-3291-4903-AB2C-421B31130AD7}" type="pres">
      <dgm:prSet presAssocID="{8D383C70-E38F-4998-9673-D5019643BEAC}" presName="Name37" presStyleLbl="parChTrans1D4" presStyleIdx="4" presStyleCnt="12"/>
      <dgm:spPr/>
    </dgm:pt>
    <dgm:pt modelId="{A22DA5A3-286A-4A3E-88A1-553A11650819}" type="pres">
      <dgm:prSet presAssocID="{CCB7B83C-EF3B-4DA9-882E-A073F3745035}" presName="hierRoot2" presStyleCnt="0">
        <dgm:presLayoutVars>
          <dgm:hierBranch val="init"/>
        </dgm:presLayoutVars>
      </dgm:prSet>
      <dgm:spPr/>
    </dgm:pt>
    <dgm:pt modelId="{57F60DE3-818E-4BBE-86D6-6DA9C016A0FD}" type="pres">
      <dgm:prSet presAssocID="{CCB7B83C-EF3B-4DA9-882E-A073F3745035}" presName="rootComposite" presStyleCnt="0"/>
      <dgm:spPr/>
    </dgm:pt>
    <dgm:pt modelId="{1CE4A6FC-044C-4D9F-8D58-0A75D8A09B2C}" type="pres">
      <dgm:prSet presAssocID="{CCB7B83C-EF3B-4DA9-882E-A073F3745035}" presName="rootText" presStyleLbl="node4" presStyleIdx="4" presStyleCnt="12" custScaleX="150106">
        <dgm:presLayoutVars>
          <dgm:chPref val="3"/>
        </dgm:presLayoutVars>
      </dgm:prSet>
      <dgm:spPr/>
    </dgm:pt>
    <dgm:pt modelId="{DE99DA3A-F279-48E1-954C-674B013DF7D3}" type="pres">
      <dgm:prSet presAssocID="{CCB7B83C-EF3B-4DA9-882E-A073F3745035}" presName="rootConnector" presStyleLbl="node4" presStyleIdx="4" presStyleCnt="12"/>
      <dgm:spPr/>
    </dgm:pt>
    <dgm:pt modelId="{90DF5051-276C-455A-8C1D-F2F074EB3AD1}" type="pres">
      <dgm:prSet presAssocID="{CCB7B83C-EF3B-4DA9-882E-A073F3745035}" presName="hierChild4" presStyleCnt="0"/>
      <dgm:spPr/>
    </dgm:pt>
    <dgm:pt modelId="{14E5EA0C-3ADB-406B-81C5-3088A2B8FD8C}" type="pres">
      <dgm:prSet presAssocID="{CCB7B83C-EF3B-4DA9-882E-A073F3745035}" presName="hierChild5" presStyleCnt="0"/>
      <dgm:spPr/>
    </dgm:pt>
    <dgm:pt modelId="{2D9D3BAD-5F4C-4A92-94AB-DE751CB6D948}" type="pres">
      <dgm:prSet presAssocID="{1AEA03C1-F07B-432C-BFBE-225FCE11C2F7}" presName="Name37" presStyleLbl="parChTrans1D4" presStyleIdx="5" presStyleCnt="12"/>
      <dgm:spPr/>
    </dgm:pt>
    <dgm:pt modelId="{4FFC479E-24D1-4897-A055-6D4C4CFC73DE}" type="pres">
      <dgm:prSet presAssocID="{29444944-AB46-4DC2-8FD7-6F8D5D8D4C9C}" presName="hierRoot2" presStyleCnt="0">
        <dgm:presLayoutVars>
          <dgm:hierBranch val="init"/>
        </dgm:presLayoutVars>
      </dgm:prSet>
      <dgm:spPr/>
    </dgm:pt>
    <dgm:pt modelId="{2F9D3214-5323-4C22-AB0F-F78BB39068C2}" type="pres">
      <dgm:prSet presAssocID="{29444944-AB46-4DC2-8FD7-6F8D5D8D4C9C}" presName="rootComposite" presStyleCnt="0"/>
      <dgm:spPr/>
    </dgm:pt>
    <dgm:pt modelId="{613344AE-73E4-4DD7-AC6B-A9E094D724D9}" type="pres">
      <dgm:prSet presAssocID="{29444944-AB46-4DC2-8FD7-6F8D5D8D4C9C}" presName="rootText" presStyleLbl="node4" presStyleIdx="5" presStyleCnt="12" custScaleX="152959">
        <dgm:presLayoutVars>
          <dgm:chPref val="3"/>
        </dgm:presLayoutVars>
      </dgm:prSet>
      <dgm:spPr/>
    </dgm:pt>
    <dgm:pt modelId="{7B48B794-3598-429B-9DED-43D5E2ED99A8}" type="pres">
      <dgm:prSet presAssocID="{29444944-AB46-4DC2-8FD7-6F8D5D8D4C9C}" presName="rootConnector" presStyleLbl="node4" presStyleIdx="5" presStyleCnt="12"/>
      <dgm:spPr/>
    </dgm:pt>
    <dgm:pt modelId="{F1F34A9F-CDFC-450C-A591-069E5CAECABC}" type="pres">
      <dgm:prSet presAssocID="{29444944-AB46-4DC2-8FD7-6F8D5D8D4C9C}" presName="hierChild4" presStyleCnt="0"/>
      <dgm:spPr/>
    </dgm:pt>
    <dgm:pt modelId="{E4B7BCE3-0426-4F92-B9CA-104382892090}" type="pres">
      <dgm:prSet presAssocID="{29444944-AB46-4DC2-8FD7-6F8D5D8D4C9C}" presName="hierChild5" presStyleCnt="0"/>
      <dgm:spPr/>
    </dgm:pt>
    <dgm:pt modelId="{2D004A2E-86A1-4776-9C37-4C6A2DBFB8D3}" type="pres">
      <dgm:prSet presAssocID="{BE1C2CE4-F235-4BDE-B311-657AFD7D84E3}" presName="hierChild5" presStyleCnt="0"/>
      <dgm:spPr/>
    </dgm:pt>
    <dgm:pt modelId="{100045FC-3076-4396-A93F-ADAB1DB04B6E}" type="pres">
      <dgm:prSet presAssocID="{3DC4F01F-6F0E-4295-BDCC-A7C20B1D5ACC}" presName="hierChild5" presStyleCnt="0"/>
      <dgm:spPr/>
    </dgm:pt>
    <dgm:pt modelId="{DCB5EFDB-D72E-4CC6-90A2-B6E7C6E98C9A}" type="pres">
      <dgm:prSet presAssocID="{4B506D20-2882-4449-9F19-8D779481C85E}" presName="Name37" presStyleLbl="parChTrans1D3" presStyleIdx="1" presStyleCnt="4"/>
      <dgm:spPr/>
    </dgm:pt>
    <dgm:pt modelId="{F65AD46C-B469-42EF-A430-54C13E71ABCA}" type="pres">
      <dgm:prSet presAssocID="{52A8334E-AB30-4046-A597-201DCF26FF95}" presName="hierRoot2" presStyleCnt="0">
        <dgm:presLayoutVars>
          <dgm:hierBranch val="init"/>
        </dgm:presLayoutVars>
      </dgm:prSet>
      <dgm:spPr/>
    </dgm:pt>
    <dgm:pt modelId="{9267BCE7-A8E5-44BA-AC85-AAEF5A0F693E}" type="pres">
      <dgm:prSet presAssocID="{52A8334E-AB30-4046-A597-201DCF26FF95}" presName="rootComposite" presStyleCnt="0"/>
      <dgm:spPr/>
    </dgm:pt>
    <dgm:pt modelId="{E535828C-8BEE-4B6E-90FA-73183273B4D9}" type="pres">
      <dgm:prSet presAssocID="{52A8334E-AB30-4046-A597-201DCF26FF95}" presName="rootText" presStyleLbl="node3" presStyleIdx="1" presStyleCnt="4" custScaleX="201514" custLinFactNeighborX="-67761">
        <dgm:presLayoutVars>
          <dgm:chPref val="3"/>
        </dgm:presLayoutVars>
      </dgm:prSet>
      <dgm:spPr/>
    </dgm:pt>
    <dgm:pt modelId="{2C357DDA-6C5A-41F3-AF0B-2C31898B97ED}" type="pres">
      <dgm:prSet presAssocID="{52A8334E-AB30-4046-A597-201DCF26FF95}" presName="rootConnector" presStyleLbl="node3" presStyleIdx="1" presStyleCnt="4"/>
      <dgm:spPr/>
    </dgm:pt>
    <dgm:pt modelId="{8D5270BE-F2DE-45ED-9C14-D3C09211D112}" type="pres">
      <dgm:prSet presAssocID="{52A8334E-AB30-4046-A597-201DCF26FF95}" presName="hierChild4" presStyleCnt="0"/>
      <dgm:spPr/>
    </dgm:pt>
    <dgm:pt modelId="{3C8C66DC-9B1E-4737-85AB-A598AAB003E9}" type="pres">
      <dgm:prSet presAssocID="{52A8334E-AB30-4046-A597-201DCF26FF95}" presName="hierChild5" presStyleCnt="0"/>
      <dgm:spPr/>
    </dgm:pt>
    <dgm:pt modelId="{13A60AEE-F569-413A-8D4D-2231C8DE6004}" type="pres">
      <dgm:prSet presAssocID="{E27EE106-0D63-45D8-8723-744EF5FAF426}" presName="hierChild5" presStyleCnt="0"/>
      <dgm:spPr/>
    </dgm:pt>
    <dgm:pt modelId="{F2FD214E-F423-4C65-ACCE-EE6AA503DCEB}" type="pres">
      <dgm:prSet presAssocID="{A16C9B0A-4D81-4319-AAF5-989F17AC3D2B}" presName="Name37" presStyleLbl="parChTrans1D2" presStyleIdx="1" presStyleCnt="2"/>
      <dgm:spPr/>
    </dgm:pt>
    <dgm:pt modelId="{BCB5B6DB-0D86-4EC6-9CC5-0485A02F181E}" type="pres">
      <dgm:prSet presAssocID="{DDB0E233-F99B-429B-9BA6-3C5A33EFE23C}" presName="hierRoot2" presStyleCnt="0">
        <dgm:presLayoutVars>
          <dgm:hierBranch val="init"/>
        </dgm:presLayoutVars>
      </dgm:prSet>
      <dgm:spPr/>
    </dgm:pt>
    <dgm:pt modelId="{20496A30-F260-4053-ACFE-0315A9FA9D44}" type="pres">
      <dgm:prSet presAssocID="{DDB0E233-F99B-429B-9BA6-3C5A33EFE23C}" presName="rootComposite" presStyleCnt="0"/>
      <dgm:spPr/>
    </dgm:pt>
    <dgm:pt modelId="{CE0BD364-D16F-4E7B-987B-AEA2FFF141E7}" type="pres">
      <dgm:prSet presAssocID="{DDB0E233-F99B-429B-9BA6-3C5A33EFE23C}" presName="rootText" presStyleLbl="node2" presStyleIdx="1" presStyleCnt="2" custScaleX="234849" custScaleY="80319">
        <dgm:presLayoutVars>
          <dgm:chPref val="3"/>
        </dgm:presLayoutVars>
      </dgm:prSet>
      <dgm:spPr/>
    </dgm:pt>
    <dgm:pt modelId="{1AD2972F-1B52-4780-BC24-4798BD92A5AB}" type="pres">
      <dgm:prSet presAssocID="{DDB0E233-F99B-429B-9BA6-3C5A33EFE23C}" presName="rootConnector" presStyleLbl="node2" presStyleIdx="1" presStyleCnt="2"/>
      <dgm:spPr/>
    </dgm:pt>
    <dgm:pt modelId="{DD74F6E6-3755-48FE-9E48-9FF10AFBAAEE}" type="pres">
      <dgm:prSet presAssocID="{DDB0E233-F99B-429B-9BA6-3C5A33EFE23C}" presName="hierChild4" presStyleCnt="0"/>
      <dgm:spPr/>
    </dgm:pt>
    <dgm:pt modelId="{E624C904-367A-43D5-8218-F4C75EA99339}" type="pres">
      <dgm:prSet presAssocID="{17615A25-0F2E-49DF-B309-71116D228107}" presName="Name37" presStyleLbl="parChTrans1D3" presStyleIdx="2" presStyleCnt="4"/>
      <dgm:spPr/>
    </dgm:pt>
    <dgm:pt modelId="{58EC8FE2-8B9C-4D18-A74D-661EC4D46B9D}" type="pres">
      <dgm:prSet presAssocID="{3E14AAAA-E82D-49CE-983C-EFA3A0A1CF0B}" presName="hierRoot2" presStyleCnt="0">
        <dgm:presLayoutVars>
          <dgm:hierBranch val="init"/>
        </dgm:presLayoutVars>
      </dgm:prSet>
      <dgm:spPr/>
    </dgm:pt>
    <dgm:pt modelId="{41F725EC-E480-4FD4-9D20-E0B91BCCA842}" type="pres">
      <dgm:prSet presAssocID="{3E14AAAA-E82D-49CE-983C-EFA3A0A1CF0B}" presName="rootComposite" presStyleCnt="0"/>
      <dgm:spPr/>
    </dgm:pt>
    <dgm:pt modelId="{0662FD66-8584-46C0-922C-0CF12D40B5AF}" type="pres">
      <dgm:prSet presAssocID="{3E14AAAA-E82D-49CE-983C-EFA3A0A1CF0B}" presName="rootText" presStyleLbl="node3" presStyleIdx="2" presStyleCnt="4" custScaleX="129691">
        <dgm:presLayoutVars>
          <dgm:chPref val="3"/>
        </dgm:presLayoutVars>
      </dgm:prSet>
      <dgm:spPr/>
    </dgm:pt>
    <dgm:pt modelId="{07D5FC26-58BD-4D3B-9FBE-7913AF53E607}" type="pres">
      <dgm:prSet presAssocID="{3E14AAAA-E82D-49CE-983C-EFA3A0A1CF0B}" presName="rootConnector" presStyleLbl="node3" presStyleIdx="2" presStyleCnt="4"/>
      <dgm:spPr/>
    </dgm:pt>
    <dgm:pt modelId="{945DB01D-F8EC-4C41-963A-35756A4A41EE}" type="pres">
      <dgm:prSet presAssocID="{3E14AAAA-E82D-49CE-983C-EFA3A0A1CF0B}" presName="hierChild4" presStyleCnt="0"/>
      <dgm:spPr/>
    </dgm:pt>
    <dgm:pt modelId="{5FBAD510-BD46-43E7-9D55-CB20A7D45026}" type="pres">
      <dgm:prSet presAssocID="{B71308E8-FC5A-44D3-A00E-9248402A9EC6}" presName="Name37" presStyleLbl="parChTrans1D4" presStyleIdx="6" presStyleCnt="12"/>
      <dgm:spPr/>
    </dgm:pt>
    <dgm:pt modelId="{2EBF6997-7FFD-415C-972E-35B4236C83E2}" type="pres">
      <dgm:prSet presAssocID="{DED47394-D774-49B9-9F55-8B0A8A92581B}" presName="hierRoot2" presStyleCnt="0">
        <dgm:presLayoutVars>
          <dgm:hierBranch val="init"/>
        </dgm:presLayoutVars>
      </dgm:prSet>
      <dgm:spPr/>
    </dgm:pt>
    <dgm:pt modelId="{6E9E442B-8A13-4677-984E-D83CF4A6A914}" type="pres">
      <dgm:prSet presAssocID="{DED47394-D774-49B9-9F55-8B0A8A92581B}" presName="rootComposite" presStyleCnt="0"/>
      <dgm:spPr/>
    </dgm:pt>
    <dgm:pt modelId="{CCC50415-D4FB-406A-8725-128A8AD4FA10}" type="pres">
      <dgm:prSet presAssocID="{DED47394-D774-49B9-9F55-8B0A8A92581B}" presName="rootText" presStyleLbl="node4" presStyleIdx="6" presStyleCnt="12" custScaleY="120043">
        <dgm:presLayoutVars>
          <dgm:chPref val="3"/>
        </dgm:presLayoutVars>
      </dgm:prSet>
      <dgm:spPr/>
    </dgm:pt>
    <dgm:pt modelId="{EA5DFFA3-639D-4CD0-A6FD-4091A374F51E}" type="pres">
      <dgm:prSet presAssocID="{DED47394-D774-49B9-9F55-8B0A8A92581B}" presName="rootConnector" presStyleLbl="node4" presStyleIdx="6" presStyleCnt="12"/>
      <dgm:spPr/>
    </dgm:pt>
    <dgm:pt modelId="{D21AB3A6-590C-4045-A858-3D694E5FE0C6}" type="pres">
      <dgm:prSet presAssocID="{DED47394-D774-49B9-9F55-8B0A8A92581B}" presName="hierChild4" presStyleCnt="0"/>
      <dgm:spPr/>
    </dgm:pt>
    <dgm:pt modelId="{61F25467-0B6E-4B74-B1F0-83D836C23261}" type="pres">
      <dgm:prSet presAssocID="{DED47394-D774-49B9-9F55-8B0A8A92581B}" presName="hierChild5" presStyleCnt="0"/>
      <dgm:spPr/>
    </dgm:pt>
    <dgm:pt modelId="{9F09AC22-93B1-4E7A-B5BB-245AF74514D9}" type="pres">
      <dgm:prSet presAssocID="{0A9D3632-A041-4BA8-ACD5-F8F901AB2F04}" presName="Name37" presStyleLbl="parChTrans1D4" presStyleIdx="7" presStyleCnt="12"/>
      <dgm:spPr/>
    </dgm:pt>
    <dgm:pt modelId="{DDDB6853-3212-464A-895B-126C9A7BDADE}" type="pres">
      <dgm:prSet presAssocID="{ACEF6EC9-65A4-4B77-A35D-01CDBCD5A24B}" presName="hierRoot2" presStyleCnt="0">
        <dgm:presLayoutVars>
          <dgm:hierBranch val="init"/>
        </dgm:presLayoutVars>
      </dgm:prSet>
      <dgm:spPr/>
    </dgm:pt>
    <dgm:pt modelId="{82EC477D-BC55-4E4B-B134-476273F951B4}" type="pres">
      <dgm:prSet presAssocID="{ACEF6EC9-65A4-4B77-A35D-01CDBCD5A24B}" presName="rootComposite" presStyleCnt="0"/>
      <dgm:spPr/>
    </dgm:pt>
    <dgm:pt modelId="{CFE5BABB-6156-4673-86DE-520557F965AC}" type="pres">
      <dgm:prSet presAssocID="{ACEF6EC9-65A4-4B77-A35D-01CDBCD5A24B}" presName="rootText" presStyleLbl="node4" presStyleIdx="7" presStyleCnt="12" custScaleY="171185" custLinFactNeighborY="-19985">
        <dgm:presLayoutVars>
          <dgm:chPref val="3"/>
        </dgm:presLayoutVars>
      </dgm:prSet>
      <dgm:spPr/>
    </dgm:pt>
    <dgm:pt modelId="{A4291C57-712F-47A8-AC53-C6B3C3D89588}" type="pres">
      <dgm:prSet presAssocID="{ACEF6EC9-65A4-4B77-A35D-01CDBCD5A24B}" presName="rootConnector" presStyleLbl="node4" presStyleIdx="7" presStyleCnt="12"/>
      <dgm:spPr/>
    </dgm:pt>
    <dgm:pt modelId="{2A7DA4A7-AF82-4BA8-BB20-D186D70D8ACD}" type="pres">
      <dgm:prSet presAssocID="{ACEF6EC9-65A4-4B77-A35D-01CDBCD5A24B}" presName="hierChild4" presStyleCnt="0"/>
      <dgm:spPr/>
    </dgm:pt>
    <dgm:pt modelId="{3220C1D3-3EE5-4109-A031-C2F7E3905EEF}" type="pres">
      <dgm:prSet presAssocID="{ACEF6EC9-65A4-4B77-A35D-01CDBCD5A24B}" presName="hierChild5" presStyleCnt="0"/>
      <dgm:spPr/>
    </dgm:pt>
    <dgm:pt modelId="{C1C93D3C-E5BF-4522-858E-1FE1003CF93E}" type="pres">
      <dgm:prSet presAssocID="{3E14AAAA-E82D-49CE-983C-EFA3A0A1CF0B}" presName="hierChild5" presStyleCnt="0"/>
      <dgm:spPr/>
    </dgm:pt>
    <dgm:pt modelId="{5A0A074F-F07E-4039-B334-2197165C6BB4}" type="pres">
      <dgm:prSet presAssocID="{566BF970-580C-4AE9-AEF0-69D4F31257C4}" presName="Name37" presStyleLbl="parChTrans1D3" presStyleIdx="3" presStyleCnt="4"/>
      <dgm:spPr/>
    </dgm:pt>
    <dgm:pt modelId="{8F78B3B5-8687-46CF-B737-E2FC6AE34174}" type="pres">
      <dgm:prSet presAssocID="{AF224E07-4D35-4F5D-9D38-7C2889E1246D}" presName="hierRoot2" presStyleCnt="0">
        <dgm:presLayoutVars>
          <dgm:hierBranch val="init"/>
        </dgm:presLayoutVars>
      </dgm:prSet>
      <dgm:spPr/>
    </dgm:pt>
    <dgm:pt modelId="{2557DD91-665D-4ECC-AA9D-6D93E69FDFB6}" type="pres">
      <dgm:prSet presAssocID="{AF224E07-4D35-4F5D-9D38-7C2889E1246D}" presName="rootComposite" presStyleCnt="0"/>
      <dgm:spPr/>
    </dgm:pt>
    <dgm:pt modelId="{E79777EA-906A-4C97-80CF-35872BC9AF63}" type="pres">
      <dgm:prSet presAssocID="{AF224E07-4D35-4F5D-9D38-7C2889E1246D}" presName="rootText" presStyleLbl="node3" presStyleIdx="3" presStyleCnt="4" custScaleX="140715">
        <dgm:presLayoutVars>
          <dgm:chPref val="3"/>
        </dgm:presLayoutVars>
      </dgm:prSet>
      <dgm:spPr/>
    </dgm:pt>
    <dgm:pt modelId="{7D30F507-D970-426A-9713-1617B0D6079E}" type="pres">
      <dgm:prSet presAssocID="{AF224E07-4D35-4F5D-9D38-7C2889E1246D}" presName="rootConnector" presStyleLbl="node3" presStyleIdx="3" presStyleCnt="4"/>
      <dgm:spPr/>
    </dgm:pt>
    <dgm:pt modelId="{DD3AE8D1-EAB9-4F98-9ABE-53531ABB377D}" type="pres">
      <dgm:prSet presAssocID="{AF224E07-4D35-4F5D-9D38-7C2889E1246D}" presName="hierChild4" presStyleCnt="0"/>
      <dgm:spPr/>
    </dgm:pt>
    <dgm:pt modelId="{6A8740D8-A930-44C6-8515-DCD140D5F76E}" type="pres">
      <dgm:prSet presAssocID="{707C63A7-CE72-43D2-9163-E1CD4EBFAE29}" presName="Name37" presStyleLbl="parChTrans1D4" presStyleIdx="8" presStyleCnt="12"/>
      <dgm:spPr/>
    </dgm:pt>
    <dgm:pt modelId="{A3D972F4-00A5-41A4-9EEA-F3E074476FA0}" type="pres">
      <dgm:prSet presAssocID="{02E1043E-F29C-4EC4-BBCF-C260E9207960}" presName="hierRoot2" presStyleCnt="0">
        <dgm:presLayoutVars>
          <dgm:hierBranch val="init"/>
        </dgm:presLayoutVars>
      </dgm:prSet>
      <dgm:spPr/>
    </dgm:pt>
    <dgm:pt modelId="{25DE6ED4-3895-4B36-B333-CE7D27205B43}" type="pres">
      <dgm:prSet presAssocID="{02E1043E-F29C-4EC4-BBCF-C260E9207960}" presName="rootComposite" presStyleCnt="0"/>
      <dgm:spPr/>
    </dgm:pt>
    <dgm:pt modelId="{672A0E05-8E72-4563-BE68-B559E0700B91}" type="pres">
      <dgm:prSet presAssocID="{02E1043E-F29C-4EC4-BBCF-C260E9207960}" presName="rootText" presStyleLbl="node4" presStyleIdx="8" presStyleCnt="12" custScaleY="135073">
        <dgm:presLayoutVars>
          <dgm:chPref val="3"/>
        </dgm:presLayoutVars>
      </dgm:prSet>
      <dgm:spPr/>
    </dgm:pt>
    <dgm:pt modelId="{73B4EBD8-BDC1-497A-A24B-17A6ACB9B748}" type="pres">
      <dgm:prSet presAssocID="{02E1043E-F29C-4EC4-BBCF-C260E9207960}" presName="rootConnector" presStyleLbl="node4" presStyleIdx="8" presStyleCnt="12"/>
      <dgm:spPr/>
    </dgm:pt>
    <dgm:pt modelId="{F96BB7E0-CDA0-4792-B797-29A12C62FFAF}" type="pres">
      <dgm:prSet presAssocID="{02E1043E-F29C-4EC4-BBCF-C260E9207960}" presName="hierChild4" presStyleCnt="0"/>
      <dgm:spPr/>
    </dgm:pt>
    <dgm:pt modelId="{488E7348-354F-4C71-AC55-BA00D05A7FC8}" type="pres">
      <dgm:prSet presAssocID="{02E1043E-F29C-4EC4-BBCF-C260E9207960}" presName="hierChild5" presStyleCnt="0"/>
      <dgm:spPr/>
    </dgm:pt>
    <dgm:pt modelId="{0482E2CD-DF1F-493C-A6B8-B4ED80D88038}" type="pres">
      <dgm:prSet presAssocID="{189B578E-AE48-4EED-87A6-793FC64DD0B0}" presName="Name37" presStyleLbl="parChTrans1D4" presStyleIdx="9" presStyleCnt="12"/>
      <dgm:spPr/>
    </dgm:pt>
    <dgm:pt modelId="{20B1E459-303F-4E83-A4E9-B46A37C14F82}" type="pres">
      <dgm:prSet presAssocID="{6B7F5681-C161-4C80-BD30-1F70E6F83371}" presName="hierRoot2" presStyleCnt="0">
        <dgm:presLayoutVars>
          <dgm:hierBranch val="init"/>
        </dgm:presLayoutVars>
      </dgm:prSet>
      <dgm:spPr/>
    </dgm:pt>
    <dgm:pt modelId="{A4B6250B-3DAC-4D7B-BFE1-A1ECB62CD3D4}" type="pres">
      <dgm:prSet presAssocID="{6B7F5681-C161-4C80-BD30-1F70E6F83371}" presName="rootComposite" presStyleCnt="0"/>
      <dgm:spPr/>
    </dgm:pt>
    <dgm:pt modelId="{F0E6A403-A88C-413E-8BEA-6E16E1CDFC76}" type="pres">
      <dgm:prSet presAssocID="{6B7F5681-C161-4C80-BD30-1F70E6F83371}" presName="rootText" presStyleLbl="node4" presStyleIdx="9" presStyleCnt="12" custScaleX="143440" custLinFactNeighborY="5120">
        <dgm:presLayoutVars>
          <dgm:chPref val="3"/>
        </dgm:presLayoutVars>
      </dgm:prSet>
      <dgm:spPr/>
    </dgm:pt>
    <dgm:pt modelId="{D90373A9-8BB3-4F82-9987-6BD91E2D9F05}" type="pres">
      <dgm:prSet presAssocID="{6B7F5681-C161-4C80-BD30-1F70E6F83371}" presName="rootConnector" presStyleLbl="node4" presStyleIdx="9" presStyleCnt="12"/>
      <dgm:spPr/>
    </dgm:pt>
    <dgm:pt modelId="{24CD9BEC-1C9D-435D-9DDF-EA57C64CEC97}" type="pres">
      <dgm:prSet presAssocID="{6B7F5681-C161-4C80-BD30-1F70E6F83371}" presName="hierChild4" presStyleCnt="0"/>
      <dgm:spPr/>
    </dgm:pt>
    <dgm:pt modelId="{F531A927-FE89-40C1-9400-B8379F71AC5A}" type="pres">
      <dgm:prSet presAssocID="{CB3F9F5E-A805-4ADF-9A6D-63FD868DD8B5}" presName="Name37" presStyleLbl="parChTrans1D4" presStyleIdx="10" presStyleCnt="12"/>
      <dgm:spPr/>
    </dgm:pt>
    <dgm:pt modelId="{85255C23-CE6C-41AD-BF3E-3E67D66D75CF}" type="pres">
      <dgm:prSet presAssocID="{D8407EDA-12D8-4AE2-84BA-7DAD5EB9094D}" presName="hierRoot2" presStyleCnt="0">
        <dgm:presLayoutVars>
          <dgm:hierBranch val="init"/>
        </dgm:presLayoutVars>
      </dgm:prSet>
      <dgm:spPr/>
    </dgm:pt>
    <dgm:pt modelId="{21D5547A-1ABB-470F-A66E-15C9EFA84883}" type="pres">
      <dgm:prSet presAssocID="{D8407EDA-12D8-4AE2-84BA-7DAD5EB9094D}" presName="rootComposite" presStyleCnt="0"/>
      <dgm:spPr/>
    </dgm:pt>
    <dgm:pt modelId="{DD3CD057-0682-4F15-BB58-D13BD978FEAA}" type="pres">
      <dgm:prSet presAssocID="{D8407EDA-12D8-4AE2-84BA-7DAD5EB9094D}" presName="rootText" presStyleLbl="node4" presStyleIdx="10" presStyleCnt="12" custScaleX="119026" custLinFactNeighborY="-3135">
        <dgm:presLayoutVars>
          <dgm:chPref val="3"/>
        </dgm:presLayoutVars>
      </dgm:prSet>
      <dgm:spPr/>
    </dgm:pt>
    <dgm:pt modelId="{40E372F4-23D7-468E-8BB1-1D3E5C1EE310}" type="pres">
      <dgm:prSet presAssocID="{D8407EDA-12D8-4AE2-84BA-7DAD5EB9094D}" presName="rootConnector" presStyleLbl="node4" presStyleIdx="10" presStyleCnt="12"/>
      <dgm:spPr/>
    </dgm:pt>
    <dgm:pt modelId="{B207ACBB-81DA-436E-8BE8-B7D3D4E1D23C}" type="pres">
      <dgm:prSet presAssocID="{D8407EDA-12D8-4AE2-84BA-7DAD5EB9094D}" presName="hierChild4" presStyleCnt="0"/>
      <dgm:spPr/>
    </dgm:pt>
    <dgm:pt modelId="{97F8C8D0-F746-42F4-A0A9-C6C138D65404}" type="pres">
      <dgm:prSet presAssocID="{D8407EDA-12D8-4AE2-84BA-7DAD5EB9094D}" presName="hierChild5" presStyleCnt="0"/>
      <dgm:spPr/>
    </dgm:pt>
    <dgm:pt modelId="{5A4B0821-A7C5-42D4-9718-D70293387446}" type="pres">
      <dgm:prSet presAssocID="{F434DBF4-1223-4A03-9440-C3EE23591560}" presName="Name37" presStyleLbl="parChTrans1D4" presStyleIdx="11" presStyleCnt="12"/>
      <dgm:spPr/>
    </dgm:pt>
    <dgm:pt modelId="{5D1C11A2-D097-44D4-B2A5-B4F94CCCC325}" type="pres">
      <dgm:prSet presAssocID="{3020853F-1631-4B8E-B5CC-838D3465A200}" presName="hierRoot2" presStyleCnt="0">
        <dgm:presLayoutVars>
          <dgm:hierBranch val="init"/>
        </dgm:presLayoutVars>
      </dgm:prSet>
      <dgm:spPr/>
    </dgm:pt>
    <dgm:pt modelId="{8A067F50-45FE-432E-B1D3-EE1A42D6A92C}" type="pres">
      <dgm:prSet presAssocID="{3020853F-1631-4B8E-B5CC-838D3465A200}" presName="rootComposite" presStyleCnt="0"/>
      <dgm:spPr/>
    </dgm:pt>
    <dgm:pt modelId="{AA27ACE7-57C4-4FEC-A4C8-97C3858267CB}" type="pres">
      <dgm:prSet presAssocID="{3020853F-1631-4B8E-B5CC-838D3465A200}" presName="rootText" presStyleLbl="node4" presStyleIdx="11" presStyleCnt="12" custScaleX="117004">
        <dgm:presLayoutVars>
          <dgm:chPref val="3"/>
        </dgm:presLayoutVars>
      </dgm:prSet>
      <dgm:spPr/>
    </dgm:pt>
    <dgm:pt modelId="{FB652C38-B6DC-4A58-9BF6-498A59285512}" type="pres">
      <dgm:prSet presAssocID="{3020853F-1631-4B8E-B5CC-838D3465A200}" presName="rootConnector" presStyleLbl="node4" presStyleIdx="11" presStyleCnt="12"/>
      <dgm:spPr/>
    </dgm:pt>
    <dgm:pt modelId="{BCEDF408-0D20-4CE0-A9C0-3F925BB75320}" type="pres">
      <dgm:prSet presAssocID="{3020853F-1631-4B8E-B5CC-838D3465A200}" presName="hierChild4" presStyleCnt="0"/>
      <dgm:spPr/>
    </dgm:pt>
    <dgm:pt modelId="{8CDDAE4E-3342-41D0-AD9A-51A4652ECC53}" type="pres">
      <dgm:prSet presAssocID="{3020853F-1631-4B8E-B5CC-838D3465A200}" presName="hierChild5" presStyleCnt="0"/>
      <dgm:spPr/>
    </dgm:pt>
    <dgm:pt modelId="{2F93BA3A-AAB8-4244-92CE-EAE24241F9E4}" type="pres">
      <dgm:prSet presAssocID="{6B7F5681-C161-4C80-BD30-1F70E6F83371}" presName="hierChild5" presStyleCnt="0"/>
      <dgm:spPr/>
    </dgm:pt>
    <dgm:pt modelId="{790A43FC-AC9C-4AB4-97BC-B5F5CCFD00A8}" type="pres">
      <dgm:prSet presAssocID="{AF224E07-4D35-4F5D-9D38-7C2889E1246D}" presName="hierChild5" presStyleCnt="0"/>
      <dgm:spPr/>
    </dgm:pt>
    <dgm:pt modelId="{15ED8734-F9FE-41FF-A815-EF34B61A9096}" type="pres">
      <dgm:prSet presAssocID="{DDB0E233-F99B-429B-9BA6-3C5A33EFE23C}" presName="hierChild5" presStyleCnt="0"/>
      <dgm:spPr/>
    </dgm:pt>
    <dgm:pt modelId="{934BAE71-61E0-416F-BAAB-F0BD54777D09}" type="pres">
      <dgm:prSet presAssocID="{7C0011A8-9D1B-4A95-A933-EA460332271B}" presName="hierChild3" presStyleCnt="0"/>
      <dgm:spPr/>
    </dgm:pt>
  </dgm:ptLst>
  <dgm:cxnLst>
    <dgm:cxn modelId="{9F5AEC03-7855-4F0B-9CFE-E2F844DB2FB0}" type="presOf" srcId="{7C0011A8-9D1B-4A95-A933-EA460332271B}" destId="{B7FB1018-297C-48F8-8B3F-D97C8C05415A}" srcOrd="0" destOrd="0" presId="urn:microsoft.com/office/officeart/2005/8/layout/orgChart1"/>
    <dgm:cxn modelId="{7712AB06-0654-4FF5-B6BB-923E01D75795}" type="presOf" srcId="{3020853F-1631-4B8E-B5CC-838D3465A200}" destId="{FB652C38-B6DC-4A58-9BF6-498A59285512}" srcOrd="1" destOrd="0" presId="urn:microsoft.com/office/officeart/2005/8/layout/orgChart1"/>
    <dgm:cxn modelId="{32BFAA0A-7B41-4D1A-B08B-ED020F65F249}" srcId="{E27EE106-0D63-45D8-8723-744EF5FAF426}" destId="{3DC4F01F-6F0E-4295-BDCC-A7C20B1D5ACC}" srcOrd="0" destOrd="0" parTransId="{E18F67BB-EE9A-46AC-B9FA-3CCEFFF4A7E1}" sibTransId="{266E0B71-8912-4C34-8222-AAE6B2157025}"/>
    <dgm:cxn modelId="{3428EC0C-4285-4DCA-9FDD-21E49D9883DC}" type="presOf" srcId="{D8407EDA-12D8-4AE2-84BA-7DAD5EB9094D}" destId="{40E372F4-23D7-468E-8BB1-1D3E5C1EE310}" srcOrd="1" destOrd="0" presId="urn:microsoft.com/office/officeart/2005/8/layout/orgChart1"/>
    <dgm:cxn modelId="{2249330F-24E0-4311-852D-31807614DD86}" type="presOf" srcId="{CCB7B83C-EF3B-4DA9-882E-A073F3745035}" destId="{DE99DA3A-F279-48E1-954C-674B013DF7D3}" srcOrd="1" destOrd="0" presId="urn:microsoft.com/office/officeart/2005/8/layout/orgChart1"/>
    <dgm:cxn modelId="{D3F65A16-714E-41D9-8F50-9B001E756C11}" type="presOf" srcId="{3E14AAAA-E82D-49CE-983C-EFA3A0A1CF0B}" destId="{0662FD66-8584-46C0-922C-0CF12D40B5AF}" srcOrd="0" destOrd="0" presId="urn:microsoft.com/office/officeart/2005/8/layout/orgChart1"/>
    <dgm:cxn modelId="{B9419F25-1AD1-4143-9F03-AB36FADCECDB}" type="presOf" srcId="{52A8334E-AB30-4046-A597-201DCF26FF95}" destId="{2C357DDA-6C5A-41F3-AF0B-2C31898B97ED}" srcOrd="1" destOrd="0" presId="urn:microsoft.com/office/officeart/2005/8/layout/orgChart1"/>
    <dgm:cxn modelId="{9AEF2827-3944-4A48-B183-F8F006493088}" type="presOf" srcId="{D0CC9775-8D76-4FF8-9971-C6AF4135740D}" destId="{FA84D700-ABBC-46C2-A8DE-F2B72DEFA007}" srcOrd="0" destOrd="0" presId="urn:microsoft.com/office/officeart/2005/8/layout/orgChart1"/>
    <dgm:cxn modelId="{9744CD2F-D8F6-48FB-AD52-AD2C8D2F284E}" srcId="{E27EE106-0D63-45D8-8723-744EF5FAF426}" destId="{52A8334E-AB30-4046-A597-201DCF26FF95}" srcOrd="1" destOrd="0" parTransId="{4B506D20-2882-4449-9F19-8D779481C85E}" sibTransId="{7CCA0862-F0C0-46DD-8FB3-FB3EDAC35A28}"/>
    <dgm:cxn modelId="{DA5D3432-6CB8-4940-B637-D6DA74625E5F}" srcId="{3DC4F01F-6F0E-4295-BDCC-A7C20B1D5ACC}" destId="{D0CC9775-8D76-4FF8-9971-C6AF4135740D}" srcOrd="0" destOrd="0" parTransId="{C16E4F53-2516-4639-9A32-1B9A6EAC4CEC}" sibTransId="{FAEBFCEE-70DB-4F37-8B08-191730CC90B8}"/>
    <dgm:cxn modelId="{AC80063C-C218-466F-8AD0-F448FFB539AF}" srcId="{6B7F5681-C161-4C80-BD30-1F70E6F83371}" destId="{3020853F-1631-4B8E-B5CC-838D3465A200}" srcOrd="1" destOrd="0" parTransId="{F434DBF4-1223-4A03-9440-C3EE23591560}" sibTransId="{DC32D731-47F1-4416-AABC-98777A3DA53F}"/>
    <dgm:cxn modelId="{02C2E140-B061-4E67-B44E-A5D26EEBE60E}" type="presOf" srcId="{AF224E07-4D35-4F5D-9D38-7C2889E1246D}" destId="{7D30F507-D970-426A-9713-1617B0D6079E}" srcOrd="1" destOrd="0" presId="urn:microsoft.com/office/officeart/2005/8/layout/orgChart1"/>
    <dgm:cxn modelId="{F4A5175B-159B-4844-B6A4-B3AD0183A998}" type="presOf" srcId="{189B578E-AE48-4EED-87A6-793FC64DD0B0}" destId="{0482E2CD-DF1F-493C-A6B8-B4ED80D88038}" srcOrd="0" destOrd="0" presId="urn:microsoft.com/office/officeart/2005/8/layout/orgChart1"/>
    <dgm:cxn modelId="{3B24435D-BFBD-4C5F-BBF9-8D9311DEF7C3}" type="presOf" srcId="{52A8334E-AB30-4046-A597-201DCF26FF95}" destId="{E535828C-8BEE-4B6E-90FA-73183273B4D9}" srcOrd="0" destOrd="0" presId="urn:microsoft.com/office/officeart/2005/8/layout/orgChart1"/>
    <dgm:cxn modelId="{28FDA75F-D4BE-4C63-A265-9807279F6F65}" type="presOf" srcId="{DDB0E233-F99B-429B-9BA6-3C5A33EFE23C}" destId="{CE0BD364-D16F-4E7B-987B-AEA2FFF141E7}" srcOrd="0" destOrd="0" presId="urn:microsoft.com/office/officeart/2005/8/layout/orgChart1"/>
    <dgm:cxn modelId="{B7E13A60-E453-4C29-98BB-64D2B716E042}" type="presOf" srcId="{6B7F5681-C161-4C80-BD30-1F70E6F83371}" destId="{F0E6A403-A88C-413E-8BEA-6E16E1CDFC76}" srcOrd="0" destOrd="0" presId="urn:microsoft.com/office/officeart/2005/8/layout/orgChart1"/>
    <dgm:cxn modelId="{EF728760-53B3-403C-8C93-87E71DBF8344}" type="presOf" srcId="{5E653B81-AE61-4C98-B3B1-FC0FC965DBE6}" destId="{DB1B01A2-DA7C-4F6F-A131-027808B2C1F9}" srcOrd="0" destOrd="0" presId="urn:microsoft.com/office/officeart/2005/8/layout/orgChart1"/>
    <dgm:cxn modelId="{F02EA460-A49B-45D7-8B14-C7286E003C27}" type="presOf" srcId="{3E14AAAA-E82D-49CE-983C-EFA3A0A1CF0B}" destId="{07D5FC26-58BD-4D3B-9FBE-7913AF53E607}" srcOrd="1" destOrd="0" presId="urn:microsoft.com/office/officeart/2005/8/layout/orgChart1"/>
    <dgm:cxn modelId="{1C2C2A61-67CF-4A24-A661-05D49003789D}" type="presOf" srcId="{29444944-AB46-4DC2-8FD7-6F8D5D8D4C9C}" destId="{613344AE-73E4-4DD7-AC6B-A9E094D724D9}" srcOrd="0" destOrd="0" presId="urn:microsoft.com/office/officeart/2005/8/layout/orgChart1"/>
    <dgm:cxn modelId="{D52E7B63-9C27-4447-A65F-C852F6D8861E}" type="presOf" srcId="{A16C9B0A-4D81-4319-AAF5-989F17AC3D2B}" destId="{F2FD214E-F423-4C65-ACCE-EE6AA503DCEB}" srcOrd="0" destOrd="0" presId="urn:microsoft.com/office/officeart/2005/8/layout/orgChart1"/>
    <dgm:cxn modelId="{360F6544-3830-4104-BD7E-3A740A02D0EB}" srcId="{AF224E07-4D35-4F5D-9D38-7C2889E1246D}" destId="{6B7F5681-C161-4C80-BD30-1F70E6F83371}" srcOrd="1" destOrd="0" parTransId="{189B578E-AE48-4EED-87A6-793FC64DD0B0}" sibTransId="{35B95245-75F8-4B87-BA60-09A397039176}"/>
    <dgm:cxn modelId="{BF683665-56FE-438D-AA13-1E11032AB596}" type="presOf" srcId="{232B0CCF-2814-459B-ABB3-84780FDE2254}" destId="{DDDF3BA2-9732-4DB1-AB87-31294F5D31DF}" srcOrd="0" destOrd="0" presId="urn:microsoft.com/office/officeart/2005/8/layout/orgChart1"/>
    <dgm:cxn modelId="{D1CF7765-0014-4DB6-9CC9-33A78DAB1519}" type="presOf" srcId="{DED47394-D774-49B9-9F55-8B0A8A92581B}" destId="{EA5DFFA3-639D-4CD0-A6FD-4091A374F51E}" srcOrd="1" destOrd="0" presId="urn:microsoft.com/office/officeart/2005/8/layout/orgChart1"/>
    <dgm:cxn modelId="{7D295A66-EF00-449C-B17B-8244806A8905}" srcId="{BE1C2CE4-F235-4BDE-B311-657AFD7D84E3}" destId="{CCB7B83C-EF3B-4DA9-882E-A073F3745035}" srcOrd="0" destOrd="0" parTransId="{8D383C70-E38F-4998-9673-D5019643BEAC}" sibTransId="{270E369E-6EE6-46DF-880F-05B53DD68E79}"/>
    <dgm:cxn modelId="{C137C667-5868-4FCD-89E6-3A8CEF2AC1F5}" type="presOf" srcId="{3FECBBF9-59AD-4FD6-B80B-671FC78EC146}" destId="{E96EDB2C-4FA7-4D50-981F-C6AC55EFB63F}" srcOrd="1" destOrd="0" presId="urn:microsoft.com/office/officeart/2005/8/layout/orgChart1"/>
    <dgm:cxn modelId="{8AF28949-7D0D-466A-9383-D108DE15B55E}" type="presOf" srcId="{E27EE106-0D63-45D8-8723-744EF5FAF426}" destId="{C10935CD-E83D-4537-A490-5E63C1E0F413}" srcOrd="0" destOrd="0" presId="urn:microsoft.com/office/officeart/2005/8/layout/orgChart1"/>
    <dgm:cxn modelId="{9C24F26B-5E18-4193-B00A-CC674067834E}" type="presOf" srcId="{E18F67BB-EE9A-46AC-B9FA-3CCEFFF4A7E1}" destId="{A132DACD-CDE8-4D36-97BA-E141ACFCFEEB}" srcOrd="0" destOrd="0" presId="urn:microsoft.com/office/officeart/2005/8/layout/orgChart1"/>
    <dgm:cxn modelId="{6628644F-02AF-4243-BBD4-9DEDF7368D2B}" type="presOf" srcId="{CCB7B83C-EF3B-4DA9-882E-A073F3745035}" destId="{1CE4A6FC-044C-4D9F-8D58-0A75D8A09B2C}" srcOrd="0" destOrd="0" presId="urn:microsoft.com/office/officeart/2005/8/layout/orgChart1"/>
    <dgm:cxn modelId="{AE97A951-3156-4A00-8CF5-58EE31865984}" srcId="{3E14AAAA-E82D-49CE-983C-EFA3A0A1CF0B}" destId="{DED47394-D774-49B9-9F55-8B0A8A92581B}" srcOrd="0" destOrd="0" parTransId="{B71308E8-FC5A-44D3-A00E-9248402A9EC6}" sibTransId="{45F7A588-F75D-4362-A58A-04ACA07441EC}"/>
    <dgm:cxn modelId="{928B1755-B12B-45B2-956C-64E757A537E7}" srcId="{232B0CCF-2814-459B-ABB3-84780FDE2254}" destId="{7C0011A8-9D1B-4A95-A933-EA460332271B}" srcOrd="0" destOrd="0" parTransId="{9E8F39F6-3A73-4A79-9A5B-AD66317D7737}" sibTransId="{E9DB77BF-E06A-4EB5-BF32-AB59FE268E3E}"/>
    <dgm:cxn modelId="{E9D86055-2FFE-4296-8EBD-8996B99703B6}" type="presOf" srcId="{076669DC-5C7B-4C54-9DB5-72883D3D1A88}" destId="{916B660D-8AEF-48B2-9F2A-516E46A8B13D}" srcOrd="0" destOrd="0" presId="urn:microsoft.com/office/officeart/2005/8/layout/orgChart1"/>
    <dgm:cxn modelId="{C6AB7276-7428-4317-B91D-57FFAC03E5BA}" srcId="{3E14AAAA-E82D-49CE-983C-EFA3A0A1CF0B}" destId="{ACEF6EC9-65A4-4B77-A35D-01CDBCD5A24B}" srcOrd="1" destOrd="0" parTransId="{0A9D3632-A041-4BA8-ACD5-F8F901AB2F04}" sibTransId="{1F601777-1296-4883-B0E4-9E464C83E45B}"/>
    <dgm:cxn modelId="{7E108059-6E67-41E6-9B82-16A7976839B6}" srcId="{D0CC9775-8D76-4FF8-9971-C6AF4135740D}" destId="{3FECBBF9-59AD-4FD6-B80B-671FC78EC146}" srcOrd="1" destOrd="0" parTransId="{27B016CD-EBCF-405C-B67B-EC29F5A03D7D}" sibTransId="{839DD779-C241-4530-9DA7-89C6D8E49091}"/>
    <dgm:cxn modelId="{F7F7E379-A100-48E5-8117-3E94609ECE83}" type="presOf" srcId="{514ACFBE-2C20-4113-9C54-E710994E7BB6}" destId="{AE74C63F-46E3-45CA-907B-EA6959A7C260}" srcOrd="1" destOrd="0" presId="urn:microsoft.com/office/officeart/2005/8/layout/orgChart1"/>
    <dgm:cxn modelId="{C532AE7D-447B-4657-8419-876C6B3DF859}" type="presOf" srcId="{8D383C70-E38F-4998-9673-D5019643BEAC}" destId="{D6E6D530-3291-4903-AB2C-421B31130AD7}" srcOrd="0" destOrd="0" presId="urn:microsoft.com/office/officeart/2005/8/layout/orgChart1"/>
    <dgm:cxn modelId="{DE26D57D-8EF1-4A17-A8EB-CDA00E06D78A}" type="presOf" srcId="{E27EE106-0D63-45D8-8723-744EF5FAF426}" destId="{E9ED7CFB-DCDE-42F3-A64D-70514A6D49E7}" srcOrd="1" destOrd="0" presId="urn:microsoft.com/office/officeart/2005/8/layout/orgChart1"/>
    <dgm:cxn modelId="{9DCC5C8C-36C8-4077-BAB9-CFD03B132168}" type="presOf" srcId="{7C0011A8-9D1B-4A95-A933-EA460332271B}" destId="{81846F87-260D-4EC4-A29A-67C189ED4F16}" srcOrd="1" destOrd="0" presId="urn:microsoft.com/office/officeart/2005/8/layout/orgChart1"/>
    <dgm:cxn modelId="{8082C98C-C85B-4598-B17F-2FC1456E1017}" type="presOf" srcId="{BE1C2CE4-F235-4BDE-B311-657AFD7D84E3}" destId="{D6C82B44-9C36-4921-AF68-6000BA28DE42}" srcOrd="0" destOrd="0" presId="urn:microsoft.com/office/officeart/2005/8/layout/orgChart1"/>
    <dgm:cxn modelId="{858CE18C-014D-4DFF-B34C-4FC92C4BD864}" type="presOf" srcId="{0A9D3632-A041-4BA8-ACD5-F8F901AB2F04}" destId="{9F09AC22-93B1-4E7A-B5BB-245AF74514D9}" srcOrd="0" destOrd="0" presId="urn:microsoft.com/office/officeart/2005/8/layout/orgChart1"/>
    <dgm:cxn modelId="{F3169991-D362-4169-A651-8AFD1219CC14}" srcId="{6B7F5681-C161-4C80-BD30-1F70E6F83371}" destId="{D8407EDA-12D8-4AE2-84BA-7DAD5EB9094D}" srcOrd="0" destOrd="0" parTransId="{CB3F9F5E-A805-4ADF-9A6D-63FD868DD8B5}" sibTransId="{71C3A9A0-EC0F-4D54-8FE1-77111D909162}"/>
    <dgm:cxn modelId="{C15AF293-543B-4B20-AB58-0A062D5F4F48}" srcId="{DDB0E233-F99B-429B-9BA6-3C5A33EFE23C}" destId="{AF224E07-4D35-4F5D-9D38-7C2889E1246D}" srcOrd="1" destOrd="0" parTransId="{566BF970-580C-4AE9-AEF0-69D4F31257C4}" sibTransId="{5A6E5809-7355-4E2B-83D5-7F3EA6AD8B98}"/>
    <dgm:cxn modelId="{C5A07F95-F388-4A1A-95C8-298CD970F1FC}" srcId="{AF224E07-4D35-4F5D-9D38-7C2889E1246D}" destId="{02E1043E-F29C-4EC4-BBCF-C260E9207960}" srcOrd="0" destOrd="0" parTransId="{707C63A7-CE72-43D2-9163-E1CD4EBFAE29}" sibTransId="{A0BF5064-BD10-40C1-8F9D-873AA4B337C0}"/>
    <dgm:cxn modelId="{362D2299-27C8-4E67-9B66-997E84F06DB4}" type="presOf" srcId="{DDB0E233-F99B-429B-9BA6-3C5A33EFE23C}" destId="{1AD2972F-1B52-4780-BC24-4798BD92A5AB}" srcOrd="1" destOrd="0" presId="urn:microsoft.com/office/officeart/2005/8/layout/orgChart1"/>
    <dgm:cxn modelId="{8B052F99-048C-457A-82FD-F668005AD7C7}" type="presOf" srcId="{DED47394-D774-49B9-9F55-8B0A8A92581B}" destId="{CCC50415-D4FB-406A-8725-128A8AD4FA10}" srcOrd="0" destOrd="0" presId="urn:microsoft.com/office/officeart/2005/8/layout/orgChart1"/>
    <dgm:cxn modelId="{0846BB9A-25A9-4BA1-975E-2CA4F8197BC9}" srcId="{D0CC9775-8D76-4FF8-9971-C6AF4135740D}" destId="{514ACFBE-2C20-4113-9C54-E710994E7BB6}" srcOrd="0" destOrd="0" parTransId="{076669DC-5C7B-4C54-9DB5-72883D3D1A88}" sibTransId="{174DF934-2038-4A46-9D53-EA06D02745A3}"/>
    <dgm:cxn modelId="{9A7EADA0-BEFE-4E6D-8887-27D7C8DCAF1E}" srcId="{3DC4F01F-6F0E-4295-BDCC-A7C20B1D5ACC}" destId="{BE1C2CE4-F235-4BDE-B311-657AFD7D84E3}" srcOrd="1" destOrd="0" parTransId="{68BBADBC-0C64-4B83-97D8-EDEAE6FA6BCE}" sibTransId="{AF5D635F-AC83-48D3-BDF7-C70D0A81D69A}"/>
    <dgm:cxn modelId="{FCB740A6-25D9-4CAE-88F9-0BD3B731123A}" type="presOf" srcId="{BE1C2CE4-F235-4BDE-B311-657AFD7D84E3}" destId="{5C5307BB-35C1-470E-9D82-4D31D6302732}" srcOrd="1" destOrd="0" presId="urn:microsoft.com/office/officeart/2005/8/layout/orgChart1"/>
    <dgm:cxn modelId="{0DAB88AB-36DB-45B8-AAE6-8C23EA0D317C}" type="presOf" srcId="{1AEA03C1-F07B-432C-BFBE-225FCE11C2F7}" destId="{2D9D3BAD-5F4C-4A92-94AB-DE751CB6D948}" srcOrd="0" destOrd="0" presId="urn:microsoft.com/office/officeart/2005/8/layout/orgChart1"/>
    <dgm:cxn modelId="{5A7171AE-9B36-416E-AF4C-3813FD14F1EB}" type="presOf" srcId="{3DC4F01F-6F0E-4295-BDCC-A7C20B1D5ACC}" destId="{6748AB07-DA43-4C42-8B29-25FDB09FF792}" srcOrd="1" destOrd="0" presId="urn:microsoft.com/office/officeart/2005/8/layout/orgChart1"/>
    <dgm:cxn modelId="{09FE3BB1-E069-43BA-BE9F-43106844AE08}" type="presOf" srcId="{02E1043E-F29C-4EC4-BBCF-C260E9207960}" destId="{73B4EBD8-BDC1-497A-A24B-17A6ACB9B748}" srcOrd="1" destOrd="0" presId="urn:microsoft.com/office/officeart/2005/8/layout/orgChart1"/>
    <dgm:cxn modelId="{52728EB1-F2E3-4F02-91E5-31DBDC20446A}" srcId="{7C0011A8-9D1B-4A95-A933-EA460332271B}" destId="{DDB0E233-F99B-429B-9BA6-3C5A33EFE23C}" srcOrd="1" destOrd="0" parTransId="{A16C9B0A-4D81-4319-AAF5-989F17AC3D2B}" sibTransId="{55E7E16A-D764-41D0-8C7A-8AD072C5AC1A}"/>
    <dgm:cxn modelId="{467DA9B2-1FDD-49D8-A2E0-0B772F502EE8}" type="presOf" srcId="{ACEF6EC9-65A4-4B77-A35D-01CDBCD5A24B}" destId="{CFE5BABB-6156-4673-86DE-520557F965AC}" srcOrd="0" destOrd="0" presId="urn:microsoft.com/office/officeart/2005/8/layout/orgChart1"/>
    <dgm:cxn modelId="{A00FCCB4-044F-434B-9354-DCAFAB7EDB1A}" srcId="{DDB0E233-F99B-429B-9BA6-3C5A33EFE23C}" destId="{3E14AAAA-E82D-49CE-983C-EFA3A0A1CF0B}" srcOrd="0" destOrd="0" parTransId="{17615A25-0F2E-49DF-B309-71116D228107}" sibTransId="{5218B288-FE20-4955-AD65-15FCE5236040}"/>
    <dgm:cxn modelId="{1F4741B5-13DC-4C0F-87E1-E56A1ED368F1}" srcId="{BE1C2CE4-F235-4BDE-B311-657AFD7D84E3}" destId="{29444944-AB46-4DC2-8FD7-6F8D5D8D4C9C}" srcOrd="1" destOrd="0" parTransId="{1AEA03C1-F07B-432C-BFBE-225FCE11C2F7}" sibTransId="{6786E4CA-C35C-4FB3-B4AE-A09E8A138A81}"/>
    <dgm:cxn modelId="{A65EFAB7-4EF2-4457-AD09-CEE11AF34B1B}" type="presOf" srcId="{6B7F5681-C161-4C80-BD30-1F70E6F83371}" destId="{D90373A9-8BB3-4F82-9987-6BD91E2D9F05}" srcOrd="1" destOrd="0" presId="urn:microsoft.com/office/officeart/2005/8/layout/orgChart1"/>
    <dgm:cxn modelId="{2EBBEDBF-04BA-49F9-B909-1EB615A4DB29}" type="presOf" srcId="{514ACFBE-2C20-4113-9C54-E710994E7BB6}" destId="{F23065C3-012A-4D10-A563-4328D1E49C3D}" srcOrd="0" destOrd="0" presId="urn:microsoft.com/office/officeart/2005/8/layout/orgChart1"/>
    <dgm:cxn modelId="{B46C80C0-E8E1-4406-B086-356A10A694F6}" type="presOf" srcId="{3FECBBF9-59AD-4FD6-B80B-671FC78EC146}" destId="{4F0768CE-C9EC-43CD-83EF-3BBAC1E14CD5}" srcOrd="0" destOrd="0" presId="urn:microsoft.com/office/officeart/2005/8/layout/orgChart1"/>
    <dgm:cxn modelId="{4ABF0FC5-3CBC-40FF-A36E-678CD3D41B03}" type="presOf" srcId="{AF224E07-4D35-4F5D-9D38-7C2889E1246D}" destId="{E79777EA-906A-4C97-80CF-35872BC9AF63}" srcOrd="0" destOrd="0" presId="urn:microsoft.com/office/officeart/2005/8/layout/orgChart1"/>
    <dgm:cxn modelId="{74383AC6-0F3A-4A8D-8638-FA6C4E5E2CDE}" type="presOf" srcId="{CB3F9F5E-A805-4ADF-9A6D-63FD868DD8B5}" destId="{F531A927-FE89-40C1-9400-B8379F71AC5A}" srcOrd="0" destOrd="0" presId="urn:microsoft.com/office/officeart/2005/8/layout/orgChart1"/>
    <dgm:cxn modelId="{F1B6A3CB-9857-4B6C-AAEE-D29280C6CBDE}" type="presOf" srcId="{02E1043E-F29C-4EC4-BBCF-C260E9207960}" destId="{672A0E05-8E72-4563-BE68-B559E0700B91}" srcOrd="0" destOrd="0" presId="urn:microsoft.com/office/officeart/2005/8/layout/orgChart1"/>
    <dgm:cxn modelId="{AFFBADCC-E99A-4474-A9B1-1A4F02CD22CF}" type="presOf" srcId="{707C63A7-CE72-43D2-9163-E1CD4EBFAE29}" destId="{6A8740D8-A930-44C6-8515-DCD140D5F76E}" srcOrd="0" destOrd="0" presId="urn:microsoft.com/office/officeart/2005/8/layout/orgChart1"/>
    <dgm:cxn modelId="{B8A605DB-2D85-4AA0-9329-679E22657F9C}" type="presOf" srcId="{29444944-AB46-4DC2-8FD7-6F8D5D8D4C9C}" destId="{7B48B794-3598-429B-9DED-43D5E2ED99A8}" srcOrd="1" destOrd="0" presId="urn:microsoft.com/office/officeart/2005/8/layout/orgChart1"/>
    <dgm:cxn modelId="{09E5E7E3-A51C-4897-A733-541EF1F81FB7}" type="presOf" srcId="{B71308E8-FC5A-44D3-A00E-9248402A9EC6}" destId="{5FBAD510-BD46-43E7-9D55-CB20A7D45026}" srcOrd="0" destOrd="0" presId="urn:microsoft.com/office/officeart/2005/8/layout/orgChart1"/>
    <dgm:cxn modelId="{A4D37CE4-4CE8-482B-B653-BCC4923802D6}" type="presOf" srcId="{F434DBF4-1223-4A03-9440-C3EE23591560}" destId="{5A4B0821-A7C5-42D4-9718-D70293387446}" srcOrd="0" destOrd="0" presId="urn:microsoft.com/office/officeart/2005/8/layout/orgChart1"/>
    <dgm:cxn modelId="{C96389E6-7962-45E3-831A-A25B7FB4C53E}" type="presOf" srcId="{C16E4F53-2516-4639-9A32-1B9A6EAC4CEC}" destId="{1304D64D-54B8-432A-BE8C-6FDB485DE63D}" srcOrd="0" destOrd="0" presId="urn:microsoft.com/office/officeart/2005/8/layout/orgChart1"/>
    <dgm:cxn modelId="{5F77B2E6-6AC7-4E2F-B809-9D89677CF91C}" type="presOf" srcId="{3020853F-1631-4B8E-B5CC-838D3465A200}" destId="{AA27ACE7-57C4-4FEC-A4C8-97C3858267CB}" srcOrd="0" destOrd="0" presId="urn:microsoft.com/office/officeart/2005/8/layout/orgChart1"/>
    <dgm:cxn modelId="{F84C9BE8-46AF-4127-AE85-4B938394422B}" type="presOf" srcId="{68BBADBC-0C64-4B83-97D8-EDEAE6FA6BCE}" destId="{EAB2985D-B852-4903-8659-3C80AD7BDF1D}" srcOrd="0" destOrd="0" presId="urn:microsoft.com/office/officeart/2005/8/layout/orgChart1"/>
    <dgm:cxn modelId="{257305EB-BCC7-4127-9D8E-3FCA75AC0FA3}" type="presOf" srcId="{4B506D20-2882-4449-9F19-8D779481C85E}" destId="{DCB5EFDB-D72E-4CC6-90A2-B6E7C6E98C9A}" srcOrd="0" destOrd="0" presId="urn:microsoft.com/office/officeart/2005/8/layout/orgChart1"/>
    <dgm:cxn modelId="{15D58EEB-367C-4353-BDEC-A1AA22540E00}" type="presOf" srcId="{3DC4F01F-6F0E-4295-BDCC-A7C20B1D5ACC}" destId="{0619CC8C-9E22-4FED-A357-9487857B7111}" srcOrd="0" destOrd="0" presId="urn:microsoft.com/office/officeart/2005/8/layout/orgChart1"/>
    <dgm:cxn modelId="{E8E42DF0-48F2-47F4-8509-24F080DFBC2A}" type="presOf" srcId="{D8407EDA-12D8-4AE2-84BA-7DAD5EB9094D}" destId="{DD3CD057-0682-4F15-BB58-D13BD978FEAA}" srcOrd="0" destOrd="0" presId="urn:microsoft.com/office/officeart/2005/8/layout/orgChart1"/>
    <dgm:cxn modelId="{2CFF0BF2-F621-4D38-9D83-911EE02EE918}" type="presOf" srcId="{ACEF6EC9-65A4-4B77-A35D-01CDBCD5A24B}" destId="{A4291C57-712F-47A8-AC53-C6B3C3D89588}" srcOrd="1" destOrd="0" presId="urn:microsoft.com/office/officeart/2005/8/layout/orgChart1"/>
    <dgm:cxn modelId="{670DE7F4-D08B-4B3E-878B-E8B038A80062}" type="presOf" srcId="{17615A25-0F2E-49DF-B309-71116D228107}" destId="{E624C904-367A-43D5-8218-F4C75EA99339}" srcOrd="0" destOrd="0" presId="urn:microsoft.com/office/officeart/2005/8/layout/orgChart1"/>
    <dgm:cxn modelId="{1DEFE2F8-E228-492B-84C2-EDCB545D0F43}" type="presOf" srcId="{D0CC9775-8D76-4FF8-9971-C6AF4135740D}" destId="{B8CE2C46-4E32-4554-91C4-D5BC1D785DD7}" srcOrd="1" destOrd="0" presId="urn:microsoft.com/office/officeart/2005/8/layout/orgChart1"/>
    <dgm:cxn modelId="{CBCF0DFC-B409-4369-8D8A-698B9E2A3C1B}" srcId="{7C0011A8-9D1B-4A95-A933-EA460332271B}" destId="{E27EE106-0D63-45D8-8723-744EF5FAF426}" srcOrd="0" destOrd="0" parTransId="{5E653B81-AE61-4C98-B3B1-FC0FC965DBE6}" sibTransId="{23F81D24-6915-4448-809D-C4FB12574398}"/>
    <dgm:cxn modelId="{345ACAFC-8EE8-4AEF-BAC8-06CFE4E91319}" type="presOf" srcId="{27B016CD-EBCF-405C-B67B-EC29F5A03D7D}" destId="{02E56582-7CE9-4F45-AE6B-72E5512FDAA6}" srcOrd="0" destOrd="0" presId="urn:microsoft.com/office/officeart/2005/8/layout/orgChart1"/>
    <dgm:cxn modelId="{1C0AF0FD-5BDA-4AEC-BA3A-6B2F15F64C13}" type="presOf" srcId="{566BF970-580C-4AE9-AEF0-69D4F31257C4}" destId="{5A0A074F-F07E-4039-B334-2197165C6BB4}" srcOrd="0" destOrd="0" presId="urn:microsoft.com/office/officeart/2005/8/layout/orgChart1"/>
    <dgm:cxn modelId="{5DC4858F-7B48-4195-9662-815704CA20EF}" type="presParOf" srcId="{DDDF3BA2-9732-4DB1-AB87-31294F5D31DF}" destId="{D293CB42-2202-4090-AD95-92A027B87101}" srcOrd="0" destOrd="0" presId="urn:microsoft.com/office/officeart/2005/8/layout/orgChart1"/>
    <dgm:cxn modelId="{07A6EA70-1870-4383-9F44-43BB4249B8F9}" type="presParOf" srcId="{D293CB42-2202-4090-AD95-92A027B87101}" destId="{23B309DB-2DE7-49C1-9086-A773FA130ACB}" srcOrd="0" destOrd="0" presId="urn:microsoft.com/office/officeart/2005/8/layout/orgChart1"/>
    <dgm:cxn modelId="{8E609EF5-22CA-481E-85F6-B2C81486AB9C}" type="presParOf" srcId="{23B309DB-2DE7-49C1-9086-A773FA130ACB}" destId="{B7FB1018-297C-48F8-8B3F-D97C8C05415A}" srcOrd="0" destOrd="0" presId="urn:microsoft.com/office/officeart/2005/8/layout/orgChart1"/>
    <dgm:cxn modelId="{DE213966-5B35-4953-9776-CD77495079A3}" type="presParOf" srcId="{23B309DB-2DE7-49C1-9086-A773FA130ACB}" destId="{81846F87-260D-4EC4-A29A-67C189ED4F16}" srcOrd="1" destOrd="0" presId="urn:microsoft.com/office/officeart/2005/8/layout/orgChart1"/>
    <dgm:cxn modelId="{C87F1B6E-AA6A-4767-A541-62A31C09BCFC}" type="presParOf" srcId="{D293CB42-2202-4090-AD95-92A027B87101}" destId="{0B3BC730-FA7B-4EFC-B3BE-DB7334FBA4F5}" srcOrd="1" destOrd="0" presId="urn:microsoft.com/office/officeart/2005/8/layout/orgChart1"/>
    <dgm:cxn modelId="{B72FDF58-6410-4182-AB2F-77166E0E9069}" type="presParOf" srcId="{0B3BC730-FA7B-4EFC-B3BE-DB7334FBA4F5}" destId="{DB1B01A2-DA7C-4F6F-A131-027808B2C1F9}" srcOrd="0" destOrd="0" presId="urn:microsoft.com/office/officeart/2005/8/layout/orgChart1"/>
    <dgm:cxn modelId="{D63DDA5C-E53B-4993-B3C0-FA2FA088BBE5}" type="presParOf" srcId="{0B3BC730-FA7B-4EFC-B3BE-DB7334FBA4F5}" destId="{F4401D82-7A08-4845-92E8-4F061844D028}" srcOrd="1" destOrd="0" presId="urn:microsoft.com/office/officeart/2005/8/layout/orgChart1"/>
    <dgm:cxn modelId="{5DEC0CD7-0A3F-4600-ACE4-16E591BD0294}" type="presParOf" srcId="{F4401D82-7A08-4845-92E8-4F061844D028}" destId="{2DA4B401-9F65-4B6B-BBD0-A266D5552803}" srcOrd="0" destOrd="0" presId="urn:microsoft.com/office/officeart/2005/8/layout/orgChart1"/>
    <dgm:cxn modelId="{2D3987DB-021D-4388-B7BE-A77DE099E9F9}" type="presParOf" srcId="{2DA4B401-9F65-4B6B-BBD0-A266D5552803}" destId="{C10935CD-E83D-4537-A490-5E63C1E0F413}" srcOrd="0" destOrd="0" presId="urn:microsoft.com/office/officeart/2005/8/layout/orgChart1"/>
    <dgm:cxn modelId="{8A4A469D-0CCD-460B-A175-609D7D93169C}" type="presParOf" srcId="{2DA4B401-9F65-4B6B-BBD0-A266D5552803}" destId="{E9ED7CFB-DCDE-42F3-A64D-70514A6D49E7}" srcOrd="1" destOrd="0" presId="urn:microsoft.com/office/officeart/2005/8/layout/orgChart1"/>
    <dgm:cxn modelId="{F23EA404-1260-4148-A989-9BEFEEB59C1E}" type="presParOf" srcId="{F4401D82-7A08-4845-92E8-4F061844D028}" destId="{5BC42B7C-C723-4FD3-938F-1D43F710C0E9}" srcOrd="1" destOrd="0" presId="urn:microsoft.com/office/officeart/2005/8/layout/orgChart1"/>
    <dgm:cxn modelId="{9752F1D2-93F7-4DDB-B039-2EE9A18999E7}" type="presParOf" srcId="{5BC42B7C-C723-4FD3-938F-1D43F710C0E9}" destId="{A132DACD-CDE8-4D36-97BA-E141ACFCFEEB}" srcOrd="0" destOrd="0" presId="urn:microsoft.com/office/officeart/2005/8/layout/orgChart1"/>
    <dgm:cxn modelId="{FDE313E5-E5CD-455A-964C-05868AB67BA1}" type="presParOf" srcId="{5BC42B7C-C723-4FD3-938F-1D43F710C0E9}" destId="{C4DE01E5-1E4B-4739-A211-3B2287CD05F2}" srcOrd="1" destOrd="0" presId="urn:microsoft.com/office/officeart/2005/8/layout/orgChart1"/>
    <dgm:cxn modelId="{AE4A583A-E9B5-4D77-8604-7E26AB621437}" type="presParOf" srcId="{C4DE01E5-1E4B-4739-A211-3B2287CD05F2}" destId="{394A83CB-AF5F-49D7-9B94-5D3904EC720E}" srcOrd="0" destOrd="0" presId="urn:microsoft.com/office/officeart/2005/8/layout/orgChart1"/>
    <dgm:cxn modelId="{FD2F1DA5-61A0-4954-B052-939B0915EEA6}" type="presParOf" srcId="{394A83CB-AF5F-49D7-9B94-5D3904EC720E}" destId="{0619CC8C-9E22-4FED-A357-9487857B7111}" srcOrd="0" destOrd="0" presId="urn:microsoft.com/office/officeart/2005/8/layout/orgChart1"/>
    <dgm:cxn modelId="{4DB32CE7-A573-4B92-8F78-5B99B31087C4}" type="presParOf" srcId="{394A83CB-AF5F-49D7-9B94-5D3904EC720E}" destId="{6748AB07-DA43-4C42-8B29-25FDB09FF792}" srcOrd="1" destOrd="0" presId="urn:microsoft.com/office/officeart/2005/8/layout/orgChart1"/>
    <dgm:cxn modelId="{9660390E-59D0-4248-9A14-FD9A9173F8F0}" type="presParOf" srcId="{C4DE01E5-1E4B-4739-A211-3B2287CD05F2}" destId="{D0CCDE62-D253-460C-A91A-AE7036117FDC}" srcOrd="1" destOrd="0" presId="urn:microsoft.com/office/officeart/2005/8/layout/orgChart1"/>
    <dgm:cxn modelId="{50D7B084-B6AE-43AF-8D93-C8DF443DA64E}" type="presParOf" srcId="{D0CCDE62-D253-460C-A91A-AE7036117FDC}" destId="{1304D64D-54B8-432A-BE8C-6FDB485DE63D}" srcOrd="0" destOrd="0" presId="urn:microsoft.com/office/officeart/2005/8/layout/orgChart1"/>
    <dgm:cxn modelId="{3867A4E6-ADD3-4EE0-9CD9-2979FC57F51C}" type="presParOf" srcId="{D0CCDE62-D253-460C-A91A-AE7036117FDC}" destId="{2C4BF0F5-AD48-4CBB-AB7E-6819B2472D9F}" srcOrd="1" destOrd="0" presId="urn:microsoft.com/office/officeart/2005/8/layout/orgChart1"/>
    <dgm:cxn modelId="{0330255A-BFDA-4311-8D3E-D4DE2F187474}" type="presParOf" srcId="{2C4BF0F5-AD48-4CBB-AB7E-6819B2472D9F}" destId="{E6DBEDBF-6952-4485-A6E1-0074C4D74A30}" srcOrd="0" destOrd="0" presId="urn:microsoft.com/office/officeart/2005/8/layout/orgChart1"/>
    <dgm:cxn modelId="{EAF34576-4B61-432C-882E-97AB361CABD3}" type="presParOf" srcId="{E6DBEDBF-6952-4485-A6E1-0074C4D74A30}" destId="{FA84D700-ABBC-46C2-A8DE-F2B72DEFA007}" srcOrd="0" destOrd="0" presId="urn:microsoft.com/office/officeart/2005/8/layout/orgChart1"/>
    <dgm:cxn modelId="{F560E8CC-31B4-4111-BEE8-F0321615981A}" type="presParOf" srcId="{E6DBEDBF-6952-4485-A6E1-0074C4D74A30}" destId="{B8CE2C46-4E32-4554-91C4-D5BC1D785DD7}" srcOrd="1" destOrd="0" presId="urn:microsoft.com/office/officeart/2005/8/layout/orgChart1"/>
    <dgm:cxn modelId="{A82E1612-322A-4243-B089-9848D3F3EBF6}" type="presParOf" srcId="{2C4BF0F5-AD48-4CBB-AB7E-6819B2472D9F}" destId="{19951997-B8D4-4D88-A164-2539609BACE2}" srcOrd="1" destOrd="0" presId="urn:microsoft.com/office/officeart/2005/8/layout/orgChart1"/>
    <dgm:cxn modelId="{866C0655-ED96-4594-B793-6A84B92F6B61}" type="presParOf" srcId="{19951997-B8D4-4D88-A164-2539609BACE2}" destId="{916B660D-8AEF-48B2-9F2A-516E46A8B13D}" srcOrd="0" destOrd="0" presId="urn:microsoft.com/office/officeart/2005/8/layout/orgChart1"/>
    <dgm:cxn modelId="{C9D35CE1-3F0E-4939-81EC-BA299C2EF98F}" type="presParOf" srcId="{19951997-B8D4-4D88-A164-2539609BACE2}" destId="{2D5B8251-0B9D-422A-9421-3651BEB91368}" srcOrd="1" destOrd="0" presId="urn:microsoft.com/office/officeart/2005/8/layout/orgChart1"/>
    <dgm:cxn modelId="{F0FC9E5A-2F9D-459B-A090-7656EFCE6FC8}" type="presParOf" srcId="{2D5B8251-0B9D-422A-9421-3651BEB91368}" destId="{2BC77C99-AC3F-400D-AB57-98369995DEB5}" srcOrd="0" destOrd="0" presId="urn:microsoft.com/office/officeart/2005/8/layout/orgChart1"/>
    <dgm:cxn modelId="{E363E4B3-CA9C-414E-BFA6-5647F85AC9FA}" type="presParOf" srcId="{2BC77C99-AC3F-400D-AB57-98369995DEB5}" destId="{F23065C3-012A-4D10-A563-4328D1E49C3D}" srcOrd="0" destOrd="0" presId="urn:microsoft.com/office/officeart/2005/8/layout/orgChart1"/>
    <dgm:cxn modelId="{C25680C4-7FA6-405F-8F8C-F11368127AC4}" type="presParOf" srcId="{2BC77C99-AC3F-400D-AB57-98369995DEB5}" destId="{AE74C63F-46E3-45CA-907B-EA6959A7C260}" srcOrd="1" destOrd="0" presId="urn:microsoft.com/office/officeart/2005/8/layout/orgChart1"/>
    <dgm:cxn modelId="{0CFB3BEB-B2C2-426A-A9D9-95C32C81A613}" type="presParOf" srcId="{2D5B8251-0B9D-422A-9421-3651BEB91368}" destId="{5BEACEE1-8A22-4472-93E8-10756D60998A}" srcOrd="1" destOrd="0" presId="urn:microsoft.com/office/officeart/2005/8/layout/orgChart1"/>
    <dgm:cxn modelId="{59E1331A-E028-4B61-9705-DD76BCFEAEA1}" type="presParOf" srcId="{2D5B8251-0B9D-422A-9421-3651BEB91368}" destId="{FE676471-1BDD-4136-845C-18E26DDAC40E}" srcOrd="2" destOrd="0" presId="urn:microsoft.com/office/officeart/2005/8/layout/orgChart1"/>
    <dgm:cxn modelId="{4E066577-5669-4043-9ABD-A909863C41BE}" type="presParOf" srcId="{19951997-B8D4-4D88-A164-2539609BACE2}" destId="{02E56582-7CE9-4F45-AE6B-72E5512FDAA6}" srcOrd="2" destOrd="0" presId="urn:microsoft.com/office/officeart/2005/8/layout/orgChart1"/>
    <dgm:cxn modelId="{C7E33521-623C-49B8-8F53-7A2F35B27481}" type="presParOf" srcId="{19951997-B8D4-4D88-A164-2539609BACE2}" destId="{594A8380-ED5D-4331-A779-8494EDC28540}" srcOrd="3" destOrd="0" presId="urn:microsoft.com/office/officeart/2005/8/layout/orgChart1"/>
    <dgm:cxn modelId="{F9F9E716-2902-4222-9B45-804A3B60FEA1}" type="presParOf" srcId="{594A8380-ED5D-4331-A779-8494EDC28540}" destId="{CA16044C-0054-4362-B394-CB0EB00CAEDE}" srcOrd="0" destOrd="0" presId="urn:microsoft.com/office/officeart/2005/8/layout/orgChart1"/>
    <dgm:cxn modelId="{9530E903-16CD-4407-AE67-0DC4ACF50860}" type="presParOf" srcId="{CA16044C-0054-4362-B394-CB0EB00CAEDE}" destId="{4F0768CE-C9EC-43CD-83EF-3BBAC1E14CD5}" srcOrd="0" destOrd="0" presId="urn:microsoft.com/office/officeart/2005/8/layout/orgChart1"/>
    <dgm:cxn modelId="{94D37CDA-2336-48A4-BC9A-2BB8EDDB2332}" type="presParOf" srcId="{CA16044C-0054-4362-B394-CB0EB00CAEDE}" destId="{E96EDB2C-4FA7-4D50-981F-C6AC55EFB63F}" srcOrd="1" destOrd="0" presId="urn:microsoft.com/office/officeart/2005/8/layout/orgChart1"/>
    <dgm:cxn modelId="{81CD568B-B469-4D1F-A218-D49B04C4ED4C}" type="presParOf" srcId="{594A8380-ED5D-4331-A779-8494EDC28540}" destId="{034E3982-7ED4-46F7-B4F3-8074513591A0}" srcOrd="1" destOrd="0" presId="urn:microsoft.com/office/officeart/2005/8/layout/orgChart1"/>
    <dgm:cxn modelId="{89AA82D7-1FA8-4EC3-8B00-00CCE3513E94}" type="presParOf" srcId="{594A8380-ED5D-4331-A779-8494EDC28540}" destId="{1D26D74B-7FA2-43C3-9828-D1C3B34B8C80}" srcOrd="2" destOrd="0" presId="urn:microsoft.com/office/officeart/2005/8/layout/orgChart1"/>
    <dgm:cxn modelId="{107CAF10-5EA1-4D09-850C-73529BFCCCBF}" type="presParOf" srcId="{2C4BF0F5-AD48-4CBB-AB7E-6819B2472D9F}" destId="{2B872254-5092-409D-871E-FF5141101A97}" srcOrd="2" destOrd="0" presId="urn:microsoft.com/office/officeart/2005/8/layout/orgChart1"/>
    <dgm:cxn modelId="{B3002F31-6CE7-46C8-B885-8D3903D8AB1A}" type="presParOf" srcId="{D0CCDE62-D253-460C-A91A-AE7036117FDC}" destId="{EAB2985D-B852-4903-8659-3C80AD7BDF1D}" srcOrd="2" destOrd="0" presId="urn:microsoft.com/office/officeart/2005/8/layout/orgChart1"/>
    <dgm:cxn modelId="{1083960B-EBED-4D09-A963-49CF204D00C2}" type="presParOf" srcId="{D0CCDE62-D253-460C-A91A-AE7036117FDC}" destId="{728E6CB6-1289-466E-8127-4AF4E8951B53}" srcOrd="3" destOrd="0" presId="urn:microsoft.com/office/officeart/2005/8/layout/orgChart1"/>
    <dgm:cxn modelId="{BAC88682-40D9-4C34-9F16-8E8E9C64D663}" type="presParOf" srcId="{728E6CB6-1289-466E-8127-4AF4E8951B53}" destId="{3A7600C1-2024-4747-B408-4BEF21C851D2}" srcOrd="0" destOrd="0" presId="urn:microsoft.com/office/officeart/2005/8/layout/orgChart1"/>
    <dgm:cxn modelId="{ACACD599-4872-431F-9CBF-AD18D30ACFAD}" type="presParOf" srcId="{3A7600C1-2024-4747-B408-4BEF21C851D2}" destId="{D6C82B44-9C36-4921-AF68-6000BA28DE42}" srcOrd="0" destOrd="0" presId="urn:microsoft.com/office/officeart/2005/8/layout/orgChart1"/>
    <dgm:cxn modelId="{7D08F58E-3DC6-441A-B7DB-F2E5996893DF}" type="presParOf" srcId="{3A7600C1-2024-4747-B408-4BEF21C851D2}" destId="{5C5307BB-35C1-470E-9D82-4D31D6302732}" srcOrd="1" destOrd="0" presId="urn:microsoft.com/office/officeart/2005/8/layout/orgChart1"/>
    <dgm:cxn modelId="{073C8D2A-45D4-486F-BBB0-961A85BE2E93}" type="presParOf" srcId="{728E6CB6-1289-466E-8127-4AF4E8951B53}" destId="{51EA3427-DFC3-4C03-99BB-C9C058EE6C68}" srcOrd="1" destOrd="0" presId="urn:microsoft.com/office/officeart/2005/8/layout/orgChart1"/>
    <dgm:cxn modelId="{0332EDA5-B71A-4F4D-8CF5-C877002EBC2F}" type="presParOf" srcId="{51EA3427-DFC3-4C03-99BB-C9C058EE6C68}" destId="{D6E6D530-3291-4903-AB2C-421B31130AD7}" srcOrd="0" destOrd="0" presId="urn:microsoft.com/office/officeart/2005/8/layout/orgChart1"/>
    <dgm:cxn modelId="{257B651A-8A6A-4221-B7C8-C60D8B6DE54C}" type="presParOf" srcId="{51EA3427-DFC3-4C03-99BB-C9C058EE6C68}" destId="{A22DA5A3-286A-4A3E-88A1-553A11650819}" srcOrd="1" destOrd="0" presId="urn:microsoft.com/office/officeart/2005/8/layout/orgChart1"/>
    <dgm:cxn modelId="{6901D2D2-798C-495C-8040-0F4CC7CF9212}" type="presParOf" srcId="{A22DA5A3-286A-4A3E-88A1-553A11650819}" destId="{57F60DE3-818E-4BBE-86D6-6DA9C016A0FD}" srcOrd="0" destOrd="0" presId="urn:microsoft.com/office/officeart/2005/8/layout/orgChart1"/>
    <dgm:cxn modelId="{7459BEF1-0332-43D9-A828-14619569EB9D}" type="presParOf" srcId="{57F60DE3-818E-4BBE-86D6-6DA9C016A0FD}" destId="{1CE4A6FC-044C-4D9F-8D58-0A75D8A09B2C}" srcOrd="0" destOrd="0" presId="urn:microsoft.com/office/officeart/2005/8/layout/orgChart1"/>
    <dgm:cxn modelId="{68C6999E-3520-41C9-BB5D-A31D7BD0B75D}" type="presParOf" srcId="{57F60DE3-818E-4BBE-86D6-6DA9C016A0FD}" destId="{DE99DA3A-F279-48E1-954C-674B013DF7D3}" srcOrd="1" destOrd="0" presId="urn:microsoft.com/office/officeart/2005/8/layout/orgChart1"/>
    <dgm:cxn modelId="{9F38B889-85A8-48C6-97DA-CCB812682EBB}" type="presParOf" srcId="{A22DA5A3-286A-4A3E-88A1-553A11650819}" destId="{90DF5051-276C-455A-8C1D-F2F074EB3AD1}" srcOrd="1" destOrd="0" presId="urn:microsoft.com/office/officeart/2005/8/layout/orgChart1"/>
    <dgm:cxn modelId="{F307BC03-3FB5-4958-85C0-3D48E699918F}" type="presParOf" srcId="{A22DA5A3-286A-4A3E-88A1-553A11650819}" destId="{14E5EA0C-3ADB-406B-81C5-3088A2B8FD8C}" srcOrd="2" destOrd="0" presId="urn:microsoft.com/office/officeart/2005/8/layout/orgChart1"/>
    <dgm:cxn modelId="{682C76FB-2A6B-4D8E-836B-BB0F09A7EF53}" type="presParOf" srcId="{51EA3427-DFC3-4C03-99BB-C9C058EE6C68}" destId="{2D9D3BAD-5F4C-4A92-94AB-DE751CB6D948}" srcOrd="2" destOrd="0" presId="urn:microsoft.com/office/officeart/2005/8/layout/orgChart1"/>
    <dgm:cxn modelId="{B3D8F5E8-F5AC-45AE-B5E7-C06431494601}" type="presParOf" srcId="{51EA3427-DFC3-4C03-99BB-C9C058EE6C68}" destId="{4FFC479E-24D1-4897-A055-6D4C4CFC73DE}" srcOrd="3" destOrd="0" presId="urn:microsoft.com/office/officeart/2005/8/layout/orgChart1"/>
    <dgm:cxn modelId="{6F9A7295-B4F9-4B38-ACBA-27F416495255}" type="presParOf" srcId="{4FFC479E-24D1-4897-A055-6D4C4CFC73DE}" destId="{2F9D3214-5323-4C22-AB0F-F78BB39068C2}" srcOrd="0" destOrd="0" presId="urn:microsoft.com/office/officeart/2005/8/layout/orgChart1"/>
    <dgm:cxn modelId="{821CA23B-2AE0-493D-9E2C-7030D150D7E5}" type="presParOf" srcId="{2F9D3214-5323-4C22-AB0F-F78BB39068C2}" destId="{613344AE-73E4-4DD7-AC6B-A9E094D724D9}" srcOrd="0" destOrd="0" presId="urn:microsoft.com/office/officeart/2005/8/layout/orgChart1"/>
    <dgm:cxn modelId="{2A0B639F-D84E-4529-9902-9A6EF920D99F}" type="presParOf" srcId="{2F9D3214-5323-4C22-AB0F-F78BB39068C2}" destId="{7B48B794-3598-429B-9DED-43D5E2ED99A8}" srcOrd="1" destOrd="0" presId="urn:microsoft.com/office/officeart/2005/8/layout/orgChart1"/>
    <dgm:cxn modelId="{843E5DB8-AB84-43B1-B396-B6D38DCF3E73}" type="presParOf" srcId="{4FFC479E-24D1-4897-A055-6D4C4CFC73DE}" destId="{F1F34A9F-CDFC-450C-A591-069E5CAECABC}" srcOrd="1" destOrd="0" presId="urn:microsoft.com/office/officeart/2005/8/layout/orgChart1"/>
    <dgm:cxn modelId="{81155833-73D1-4D8F-9E1F-F97EB41C0641}" type="presParOf" srcId="{4FFC479E-24D1-4897-A055-6D4C4CFC73DE}" destId="{E4B7BCE3-0426-4F92-B9CA-104382892090}" srcOrd="2" destOrd="0" presId="urn:microsoft.com/office/officeart/2005/8/layout/orgChart1"/>
    <dgm:cxn modelId="{2BA40586-B43B-46BB-837F-A6F61C84B1E4}" type="presParOf" srcId="{728E6CB6-1289-466E-8127-4AF4E8951B53}" destId="{2D004A2E-86A1-4776-9C37-4C6A2DBFB8D3}" srcOrd="2" destOrd="0" presId="urn:microsoft.com/office/officeart/2005/8/layout/orgChart1"/>
    <dgm:cxn modelId="{344233AD-0B04-49D0-A8B7-60209E7E3B94}" type="presParOf" srcId="{C4DE01E5-1E4B-4739-A211-3B2287CD05F2}" destId="{100045FC-3076-4396-A93F-ADAB1DB04B6E}" srcOrd="2" destOrd="0" presId="urn:microsoft.com/office/officeart/2005/8/layout/orgChart1"/>
    <dgm:cxn modelId="{DFBEACFE-A3C0-4E60-BAA1-E8F66B4C3555}" type="presParOf" srcId="{5BC42B7C-C723-4FD3-938F-1D43F710C0E9}" destId="{DCB5EFDB-D72E-4CC6-90A2-B6E7C6E98C9A}" srcOrd="2" destOrd="0" presId="urn:microsoft.com/office/officeart/2005/8/layout/orgChart1"/>
    <dgm:cxn modelId="{CF8A732C-3850-408D-AB56-92442F1CE7C8}" type="presParOf" srcId="{5BC42B7C-C723-4FD3-938F-1D43F710C0E9}" destId="{F65AD46C-B469-42EF-A430-54C13E71ABCA}" srcOrd="3" destOrd="0" presId="urn:microsoft.com/office/officeart/2005/8/layout/orgChart1"/>
    <dgm:cxn modelId="{093EBBB2-6068-4AD1-8569-F00C131DAF44}" type="presParOf" srcId="{F65AD46C-B469-42EF-A430-54C13E71ABCA}" destId="{9267BCE7-A8E5-44BA-AC85-AAEF5A0F693E}" srcOrd="0" destOrd="0" presId="urn:microsoft.com/office/officeart/2005/8/layout/orgChart1"/>
    <dgm:cxn modelId="{B029F01D-E1A5-422D-82F3-075079926734}" type="presParOf" srcId="{9267BCE7-A8E5-44BA-AC85-AAEF5A0F693E}" destId="{E535828C-8BEE-4B6E-90FA-73183273B4D9}" srcOrd="0" destOrd="0" presId="urn:microsoft.com/office/officeart/2005/8/layout/orgChart1"/>
    <dgm:cxn modelId="{87CF6146-E229-4739-9823-B0768998C972}" type="presParOf" srcId="{9267BCE7-A8E5-44BA-AC85-AAEF5A0F693E}" destId="{2C357DDA-6C5A-41F3-AF0B-2C31898B97ED}" srcOrd="1" destOrd="0" presId="urn:microsoft.com/office/officeart/2005/8/layout/orgChart1"/>
    <dgm:cxn modelId="{9A36C9A3-0414-448A-9D5C-54A17C832738}" type="presParOf" srcId="{F65AD46C-B469-42EF-A430-54C13E71ABCA}" destId="{8D5270BE-F2DE-45ED-9C14-D3C09211D112}" srcOrd="1" destOrd="0" presId="urn:microsoft.com/office/officeart/2005/8/layout/orgChart1"/>
    <dgm:cxn modelId="{7E22BEA1-7593-4775-ADA3-70FF9F441EE6}" type="presParOf" srcId="{F65AD46C-B469-42EF-A430-54C13E71ABCA}" destId="{3C8C66DC-9B1E-4737-85AB-A598AAB003E9}" srcOrd="2" destOrd="0" presId="urn:microsoft.com/office/officeart/2005/8/layout/orgChart1"/>
    <dgm:cxn modelId="{832E720F-6B3B-4241-A9FF-09CDAC8B04C4}" type="presParOf" srcId="{F4401D82-7A08-4845-92E8-4F061844D028}" destId="{13A60AEE-F569-413A-8D4D-2231C8DE6004}" srcOrd="2" destOrd="0" presId="urn:microsoft.com/office/officeart/2005/8/layout/orgChart1"/>
    <dgm:cxn modelId="{06FAE1EC-A426-4BB2-B1E3-7EA9CCA0FDE9}" type="presParOf" srcId="{0B3BC730-FA7B-4EFC-B3BE-DB7334FBA4F5}" destId="{F2FD214E-F423-4C65-ACCE-EE6AA503DCEB}" srcOrd="2" destOrd="0" presId="urn:microsoft.com/office/officeart/2005/8/layout/orgChart1"/>
    <dgm:cxn modelId="{67E75A3F-A4BC-477E-9719-469BB6ABDAF2}" type="presParOf" srcId="{0B3BC730-FA7B-4EFC-B3BE-DB7334FBA4F5}" destId="{BCB5B6DB-0D86-4EC6-9CC5-0485A02F181E}" srcOrd="3" destOrd="0" presId="urn:microsoft.com/office/officeart/2005/8/layout/orgChart1"/>
    <dgm:cxn modelId="{AED626CD-0C6D-4738-AD4C-D7C914367BFE}" type="presParOf" srcId="{BCB5B6DB-0D86-4EC6-9CC5-0485A02F181E}" destId="{20496A30-F260-4053-ACFE-0315A9FA9D44}" srcOrd="0" destOrd="0" presId="urn:microsoft.com/office/officeart/2005/8/layout/orgChart1"/>
    <dgm:cxn modelId="{8964E325-E39E-41DF-8D61-21E0C94CA27C}" type="presParOf" srcId="{20496A30-F260-4053-ACFE-0315A9FA9D44}" destId="{CE0BD364-D16F-4E7B-987B-AEA2FFF141E7}" srcOrd="0" destOrd="0" presId="urn:microsoft.com/office/officeart/2005/8/layout/orgChart1"/>
    <dgm:cxn modelId="{2E319D9E-363D-4059-AB6E-E6DC1E871236}" type="presParOf" srcId="{20496A30-F260-4053-ACFE-0315A9FA9D44}" destId="{1AD2972F-1B52-4780-BC24-4798BD92A5AB}" srcOrd="1" destOrd="0" presId="urn:microsoft.com/office/officeart/2005/8/layout/orgChart1"/>
    <dgm:cxn modelId="{A2FCC573-188C-4B4A-96FA-3D155F19066D}" type="presParOf" srcId="{BCB5B6DB-0D86-4EC6-9CC5-0485A02F181E}" destId="{DD74F6E6-3755-48FE-9E48-9FF10AFBAAEE}" srcOrd="1" destOrd="0" presId="urn:microsoft.com/office/officeart/2005/8/layout/orgChart1"/>
    <dgm:cxn modelId="{7C86666A-2DB9-4080-B3DD-9F00211B05C7}" type="presParOf" srcId="{DD74F6E6-3755-48FE-9E48-9FF10AFBAAEE}" destId="{E624C904-367A-43D5-8218-F4C75EA99339}" srcOrd="0" destOrd="0" presId="urn:microsoft.com/office/officeart/2005/8/layout/orgChart1"/>
    <dgm:cxn modelId="{970C82F5-B99C-438E-827D-D52A99E087C8}" type="presParOf" srcId="{DD74F6E6-3755-48FE-9E48-9FF10AFBAAEE}" destId="{58EC8FE2-8B9C-4D18-A74D-661EC4D46B9D}" srcOrd="1" destOrd="0" presId="urn:microsoft.com/office/officeart/2005/8/layout/orgChart1"/>
    <dgm:cxn modelId="{AD4B6147-0478-4482-AB8A-DBBC9AA7A104}" type="presParOf" srcId="{58EC8FE2-8B9C-4D18-A74D-661EC4D46B9D}" destId="{41F725EC-E480-4FD4-9D20-E0B91BCCA842}" srcOrd="0" destOrd="0" presId="urn:microsoft.com/office/officeart/2005/8/layout/orgChart1"/>
    <dgm:cxn modelId="{E9CB717F-1653-42D7-93D9-81322F408908}" type="presParOf" srcId="{41F725EC-E480-4FD4-9D20-E0B91BCCA842}" destId="{0662FD66-8584-46C0-922C-0CF12D40B5AF}" srcOrd="0" destOrd="0" presId="urn:microsoft.com/office/officeart/2005/8/layout/orgChart1"/>
    <dgm:cxn modelId="{698BD3C2-41ED-4269-869D-D713404CDD87}" type="presParOf" srcId="{41F725EC-E480-4FD4-9D20-E0B91BCCA842}" destId="{07D5FC26-58BD-4D3B-9FBE-7913AF53E607}" srcOrd="1" destOrd="0" presId="urn:microsoft.com/office/officeart/2005/8/layout/orgChart1"/>
    <dgm:cxn modelId="{2CE5698A-7091-4793-9399-01F1947BB26E}" type="presParOf" srcId="{58EC8FE2-8B9C-4D18-A74D-661EC4D46B9D}" destId="{945DB01D-F8EC-4C41-963A-35756A4A41EE}" srcOrd="1" destOrd="0" presId="urn:microsoft.com/office/officeart/2005/8/layout/orgChart1"/>
    <dgm:cxn modelId="{6A8C8523-FFA9-497B-AD31-669F6AF8ED05}" type="presParOf" srcId="{945DB01D-F8EC-4C41-963A-35756A4A41EE}" destId="{5FBAD510-BD46-43E7-9D55-CB20A7D45026}" srcOrd="0" destOrd="0" presId="urn:microsoft.com/office/officeart/2005/8/layout/orgChart1"/>
    <dgm:cxn modelId="{60F95CEB-2DEE-42BE-93FE-275F23FEF160}" type="presParOf" srcId="{945DB01D-F8EC-4C41-963A-35756A4A41EE}" destId="{2EBF6997-7FFD-415C-972E-35B4236C83E2}" srcOrd="1" destOrd="0" presId="urn:microsoft.com/office/officeart/2005/8/layout/orgChart1"/>
    <dgm:cxn modelId="{BEE925C0-1B46-48C9-B23E-15F828551F72}" type="presParOf" srcId="{2EBF6997-7FFD-415C-972E-35B4236C83E2}" destId="{6E9E442B-8A13-4677-984E-D83CF4A6A914}" srcOrd="0" destOrd="0" presId="urn:microsoft.com/office/officeart/2005/8/layout/orgChart1"/>
    <dgm:cxn modelId="{68CC183F-8288-4110-A333-F5F5DDFB31F0}" type="presParOf" srcId="{6E9E442B-8A13-4677-984E-D83CF4A6A914}" destId="{CCC50415-D4FB-406A-8725-128A8AD4FA10}" srcOrd="0" destOrd="0" presId="urn:microsoft.com/office/officeart/2005/8/layout/orgChart1"/>
    <dgm:cxn modelId="{A6B045BD-37B2-4BE7-9F29-F21153634A2E}" type="presParOf" srcId="{6E9E442B-8A13-4677-984E-D83CF4A6A914}" destId="{EA5DFFA3-639D-4CD0-A6FD-4091A374F51E}" srcOrd="1" destOrd="0" presId="urn:microsoft.com/office/officeart/2005/8/layout/orgChart1"/>
    <dgm:cxn modelId="{A99C6DB0-F9FE-471B-B233-48415361E233}" type="presParOf" srcId="{2EBF6997-7FFD-415C-972E-35B4236C83E2}" destId="{D21AB3A6-590C-4045-A858-3D694E5FE0C6}" srcOrd="1" destOrd="0" presId="urn:microsoft.com/office/officeart/2005/8/layout/orgChart1"/>
    <dgm:cxn modelId="{78761CD9-1903-45D4-A46D-CA1B3E8A5952}" type="presParOf" srcId="{2EBF6997-7FFD-415C-972E-35B4236C83E2}" destId="{61F25467-0B6E-4B74-B1F0-83D836C23261}" srcOrd="2" destOrd="0" presId="urn:microsoft.com/office/officeart/2005/8/layout/orgChart1"/>
    <dgm:cxn modelId="{543598BA-F640-4C8A-841B-2D0D1CB6CA06}" type="presParOf" srcId="{945DB01D-F8EC-4C41-963A-35756A4A41EE}" destId="{9F09AC22-93B1-4E7A-B5BB-245AF74514D9}" srcOrd="2" destOrd="0" presId="urn:microsoft.com/office/officeart/2005/8/layout/orgChart1"/>
    <dgm:cxn modelId="{9E56CB24-B42A-42E8-9AF4-593954401FAA}" type="presParOf" srcId="{945DB01D-F8EC-4C41-963A-35756A4A41EE}" destId="{DDDB6853-3212-464A-895B-126C9A7BDADE}" srcOrd="3" destOrd="0" presId="urn:microsoft.com/office/officeart/2005/8/layout/orgChart1"/>
    <dgm:cxn modelId="{02621C4B-15EE-406A-A0F0-1904B850E4D5}" type="presParOf" srcId="{DDDB6853-3212-464A-895B-126C9A7BDADE}" destId="{82EC477D-BC55-4E4B-B134-476273F951B4}" srcOrd="0" destOrd="0" presId="urn:microsoft.com/office/officeart/2005/8/layout/orgChart1"/>
    <dgm:cxn modelId="{EFC7F06D-80D6-4F7C-95EE-1A4C30AC1854}" type="presParOf" srcId="{82EC477D-BC55-4E4B-B134-476273F951B4}" destId="{CFE5BABB-6156-4673-86DE-520557F965AC}" srcOrd="0" destOrd="0" presId="urn:microsoft.com/office/officeart/2005/8/layout/orgChart1"/>
    <dgm:cxn modelId="{FEBDFB2A-995F-4C33-B8AE-8EED914A29BB}" type="presParOf" srcId="{82EC477D-BC55-4E4B-B134-476273F951B4}" destId="{A4291C57-712F-47A8-AC53-C6B3C3D89588}" srcOrd="1" destOrd="0" presId="urn:microsoft.com/office/officeart/2005/8/layout/orgChart1"/>
    <dgm:cxn modelId="{002B154C-58A8-4B7A-AFFC-1E77F66BB1AC}" type="presParOf" srcId="{DDDB6853-3212-464A-895B-126C9A7BDADE}" destId="{2A7DA4A7-AF82-4BA8-BB20-D186D70D8ACD}" srcOrd="1" destOrd="0" presId="urn:microsoft.com/office/officeart/2005/8/layout/orgChart1"/>
    <dgm:cxn modelId="{4F2963D6-9DCA-4135-AA93-BE7BC76FF765}" type="presParOf" srcId="{DDDB6853-3212-464A-895B-126C9A7BDADE}" destId="{3220C1D3-3EE5-4109-A031-C2F7E3905EEF}" srcOrd="2" destOrd="0" presId="urn:microsoft.com/office/officeart/2005/8/layout/orgChart1"/>
    <dgm:cxn modelId="{6C61559A-B415-43D6-B837-B46A0DCDB246}" type="presParOf" srcId="{58EC8FE2-8B9C-4D18-A74D-661EC4D46B9D}" destId="{C1C93D3C-E5BF-4522-858E-1FE1003CF93E}" srcOrd="2" destOrd="0" presId="urn:microsoft.com/office/officeart/2005/8/layout/orgChart1"/>
    <dgm:cxn modelId="{2A5A5DC0-528B-4DCC-9BBC-902112A54F1B}" type="presParOf" srcId="{DD74F6E6-3755-48FE-9E48-9FF10AFBAAEE}" destId="{5A0A074F-F07E-4039-B334-2197165C6BB4}" srcOrd="2" destOrd="0" presId="urn:microsoft.com/office/officeart/2005/8/layout/orgChart1"/>
    <dgm:cxn modelId="{A756C95B-853C-42BB-9493-1DA0438B9F7C}" type="presParOf" srcId="{DD74F6E6-3755-48FE-9E48-9FF10AFBAAEE}" destId="{8F78B3B5-8687-46CF-B737-E2FC6AE34174}" srcOrd="3" destOrd="0" presId="urn:microsoft.com/office/officeart/2005/8/layout/orgChart1"/>
    <dgm:cxn modelId="{76F9CC68-C1C7-4590-904E-9C034398F71B}" type="presParOf" srcId="{8F78B3B5-8687-46CF-B737-E2FC6AE34174}" destId="{2557DD91-665D-4ECC-AA9D-6D93E69FDFB6}" srcOrd="0" destOrd="0" presId="urn:microsoft.com/office/officeart/2005/8/layout/orgChart1"/>
    <dgm:cxn modelId="{3B25244F-0264-4575-B7BE-E6F09A6B5C7D}" type="presParOf" srcId="{2557DD91-665D-4ECC-AA9D-6D93E69FDFB6}" destId="{E79777EA-906A-4C97-80CF-35872BC9AF63}" srcOrd="0" destOrd="0" presId="urn:microsoft.com/office/officeart/2005/8/layout/orgChart1"/>
    <dgm:cxn modelId="{9AB520E2-A8FD-4406-AF75-8184699A314B}" type="presParOf" srcId="{2557DD91-665D-4ECC-AA9D-6D93E69FDFB6}" destId="{7D30F507-D970-426A-9713-1617B0D6079E}" srcOrd="1" destOrd="0" presId="urn:microsoft.com/office/officeart/2005/8/layout/orgChart1"/>
    <dgm:cxn modelId="{7A46308A-46D6-4E1A-8A7D-B2E9B9AE00C0}" type="presParOf" srcId="{8F78B3B5-8687-46CF-B737-E2FC6AE34174}" destId="{DD3AE8D1-EAB9-4F98-9ABE-53531ABB377D}" srcOrd="1" destOrd="0" presId="urn:microsoft.com/office/officeart/2005/8/layout/orgChart1"/>
    <dgm:cxn modelId="{549CEEB0-E94E-4FC2-9CBA-5639A70984FC}" type="presParOf" srcId="{DD3AE8D1-EAB9-4F98-9ABE-53531ABB377D}" destId="{6A8740D8-A930-44C6-8515-DCD140D5F76E}" srcOrd="0" destOrd="0" presId="urn:microsoft.com/office/officeart/2005/8/layout/orgChart1"/>
    <dgm:cxn modelId="{A2E51E9E-E924-4E94-9199-2F93927B0D4C}" type="presParOf" srcId="{DD3AE8D1-EAB9-4F98-9ABE-53531ABB377D}" destId="{A3D972F4-00A5-41A4-9EEA-F3E074476FA0}" srcOrd="1" destOrd="0" presId="urn:microsoft.com/office/officeart/2005/8/layout/orgChart1"/>
    <dgm:cxn modelId="{5F7969E8-BC69-4652-9561-CC8E4EA7A935}" type="presParOf" srcId="{A3D972F4-00A5-41A4-9EEA-F3E074476FA0}" destId="{25DE6ED4-3895-4B36-B333-CE7D27205B43}" srcOrd="0" destOrd="0" presId="urn:microsoft.com/office/officeart/2005/8/layout/orgChart1"/>
    <dgm:cxn modelId="{3639B5AD-37FA-4A28-890E-807419929BE9}" type="presParOf" srcId="{25DE6ED4-3895-4B36-B333-CE7D27205B43}" destId="{672A0E05-8E72-4563-BE68-B559E0700B91}" srcOrd="0" destOrd="0" presId="urn:microsoft.com/office/officeart/2005/8/layout/orgChart1"/>
    <dgm:cxn modelId="{16EE0FC7-1958-4E36-9B02-E28E135AC153}" type="presParOf" srcId="{25DE6ED4-3895-4B36-B333-CE7D27205B43}" destId="{73B4EBD8-BDC1-497A-A24B-17A6ACB9B748}" srcOrd="1" destOrd="0" presId="urn:microsoft.com/office/officeart/2005/8/layout/orgChart1"/>
    <dgm:cxn modelId="{3464BD9E-B106-40D0-86A0-070292186B3C}" type="presParOf" srcId="{A3D972F4-00A5-41A4-9EEA-F3E074476FA0}" destId="{F96BB7E0-CDA0-4792-B797-29A12C62FFAF}" srcOrd="1" destOrd="0" presId="urn:microsoft.com/office/officeart/2005/8/layout/orgChart1"/>
    <dgm:cxn modelId="{EF1FBAC5-4300-4360-B946-0712345C3FC6}" type="presParOf" srcId="{A3D972F4-00A5-41A4-9EEA-F3E074476FA0}" destId="{488E7348-354F-4C71-AC55-BA00D05A7FC8}" srcOrd="2" destOrd="0" presId="urn:microsoft.com/office/officeart/2005/8/layout/orgChart1"/>
    <dgm:cxn modelId="{43A03EC1-EEEF-4E79-9DAB-DA0EA026193F}" type="presParOf" srcId="{DD3AE8D1-EAB9-4F98-9ABE-53531ABB377D}" destId="{0482E2CD-DF1F-493C-A6B8-B4ED80D88038}" srcOrd="2" destOrd="0" presId="urn:microsoft.com/office/officeart/2005/8/layout/orgChart1"/>
    <dgm:cxn modelId="{0DC34432-A1A7-4E8E-9B42-577AD5243FB9}" type="presParOf" srcId="{DD3AE8D1-EAB9-4F98-9ABE-53531ABB377D}" destId="{20B1E459-303F-4E83-A4E9-B46A37C14F82}" srcOrd="3" destOrd="0" presId="urn:microsoft.com/office/officeart/2005/8/layout/orgChart1"/>
    <dgm:cxn modelId="{F0543745-AFEA-4DD3-ADE6-533D25496EB9}" type="presParOf" srcId="{20B1E459-303F-4E83-A4E9-B46A37C14F82}" destId="{A4B6250B-3DAC-4D7B-BFE1-A1ECB62CD3D4}" srcOrd="0" destOrd="0" presId="urn:microsoft.com/office/officeart/2005/8/layout/orgChart1"/>
    <dgm:cxn modelId="{EC3F72C9-4040-4820-974E-DED6025216EA}" type="presParOf" srcId="{A4B6250B-3DAC-4D7B-BFE1-A1ECB62CD3D4}" destId="{F0E6A403-A88C-413E-8BEA-6E16E1CDFC76}" srcOrd="0" destOrd="0" presId="urn:microsoft.com/office/officeart/2005/8/layout/orgChart1"/>
    <dgm:cxn modelId="{6AC8E738-2642-4EC1-A51F-AD66DC439D6D}" type="presParOf" srcId="{A4B6250B-3DAC-4D7B-BFE1-A1ECB62CD3D4}" destId="{D90373A9-8BB3-4F82-9987-6BD91E2D9F05}" srcOrd="1" destOrd="0" presId="urn:microsoft.com/office/officeart/2005/8/layout/orgChart1"/>
    <dgm:cxn modelId="{B48D9653-10B2-474C-84DE-0BCFA54FF949}" type="presParOf" srcId="{20B1E459-303F-4E83-A4E9-B46A37C14F82}" destId="{24CD9BEC-1C9D-435D-9DDF-EA57C64CEC97}" srcOrd="1" destOrd="0" presId="urn:microsoft.com/office/officeart/2005/8/layout/orgChart1"/>
    <dgm:cxn modelId="{59702E66-0C10-4C62-8248-5923FD54F166}" type="presParOf" srcId="{24CD9BEC-1C9D-435D-9DDF-EA57C64CEC97}" destId="{F531A927-FE89-40C1-9400-B8379F71AC5A}" srcOrd="0" destOrd="0" presId="urn:microsoft.com/office/officeart/2005/8/layout/orgChart1"/>
    <dgm:cxn modelId="{E910E3A1-F9EE-40C4-ABC5-B48921BC1A9C}" type="presParOf" srcId="{24CD9BEC-1C9D-435D-9DDF-EA57C64CEC97}" destId="{85255C23-CE6C-41AD-BF3E-3E67D66D75CF}" srcOrd="1" destOrd="0" presId="urn:microsoft.com/office/officeart/2005/8/layout/orgChart1"/>
    <dgm:cxn modelId="{34C1E288-1932-42CB-9196-62593BC674AD}" type="presParOf" srcId="{85255C23-CE6C-41AD-BF3E-3E67D66D75CF}" destId="{21D5547A-1ABB-470F-A66E-15C9EFA84883}" srcOrd="0" destOrd="0" presId="urn:microsoft.com/office/officeart/2005/8/layout/orgChart1"/>
    <dgm:cxn modelId="{FC91A3D7-737A-4DCC-B766-3B08E7B6E024}" type="presParOf" srcId="{21D5547A-1ABB-470F-A66E-15C9EFA84883}" destId="{DD3CD057-0682-4F15-BB58-D13BD978FEAA}" srcOrd="0" destOrd="0" presId="urn:microsoft.com/office/officeart/2005/8/layout/orgChart1"/>
    <dgm:cxn modelId="{39863BB3-72FD-43FE-A06A-8D08E4541F5B}" type="presParOf" srcId="{21D5547A-1ABB-470F-A66E-15C9EFA84883}" destId="{40E372F4-23D7-468E-8BB1-1D3E5C1EE310}" srcOrd="1" destOrd="0" presId="urn:microsoft.com/office/officeart/2005/8/layout/orgChart1"/>
    <dgm:cxn modelId="{0D7F615B-FFAA-4CE5-A6B0-8314128B8BE6}" type="presParOf" srcId="{85255C23-CE6C-41AD-BF3E-3E67D66D75CF}" destId="{B207ACBB-81DA-436E-8BE8-B7D3D4E1D23C}" srcOrd="1" destOrd="0" presId="urn:microsoft.com/office/officeart/2005/8/layout/orgChart1"/>
    <dgm:cxn modelId="{249B7848-CEA0-47DE-AE9E-FADD1C6D580F}" type="presParOf" srcId="{85255C23-CE6C-41AD-BF3E-3E67D66D75CF}" destId="{97F8C8D0-F746-42F4-A0A9-C6C138D65404}" srcOrd="2" destOrd="0" presId="urn:microsoft.com/office/officeart/2005/8/layout/orgChart1"/>
    <dgm:cxn modelId="{1721EB24-0069-4E6F-92FA-9B28EE1A7AE6}" type="presParOf" srcId="{24CD9BEC-1C9D-435D-9DDF-EA57C64CEC97}" destId="{5A4B0821-A7C5-42D4-9718-D70293387446}" srcOrd="2" destOrd="0" presId="urn:microsoft.com/office/officeart/2005/8/layout/orgChart1"/>
    <dgm:cxn modelId="{00FA2059-1022-4350-B05A-98E1FF8811FF}" type="presParOf" srcId="{24CD9BEC-1C9D-435D-9DDF-EA57C64CEC97}" destId="{5D1C11A2-D097-44D4-B2A5-B4F94CCCC325}" srcOrd="3" destOrd="0" presId="urn:microsoft.com/office/officeart/2005/8/layout/orgChart1"/>
    <dgm:cxn modelId="{22AB5229-6D3D-472F-8D59-F02F45F34DB3}" type="presParOf" srcId="{5D1C11A2-D097-44D4-B2A5-B4F94CCCC325}" destId="{8A067F50-45FE-432E-B1D3-EE1A42D6A92C}" srcOrd="0" destOrd="0" presId="urn:microsoft.com/office/officeart/2005/8/layout/orgChart1"/>
    <dgm:cxn modelId="{2B6B209A-CA99-4ACE-9CB4-EA67D0A6BF29}" type="presParOf" srcId="{8A067F50-45FE-432E-B1D3-EE1A42D6A92C}" destId="{AA27ACE7-57C4-4FEC-A4C8-97C3858267CB}" srcOrd="0" destOrd="0" presId="urn:microsoft.com/office/officeart/2005/8/layout/orgChart1"/>
    <dgm:cxn modelId="{22F771E7-1704-4EAE-8CEC-8367991EADA4}" type="presParOf" srcId="{8A067F50-45FE-432E-B1D3-EE1A42D6A92C}" destId="{FB652C38-B6DC-4A58-9BF6-498A59285512}" srcOrd="1" destOrd="0" presId="urn:microsoft.com/office/officeart/2005/8/layout/orgChart1"/>
    <dgm:cxn modelId="{6A126C5B-0CB5-4358-804C-68DB57EF4FE7}" type="presParOf" srcId="{5D1C11A2-D097-44D4-B2A5-B4F94CCCC325}" destId="{BCEDF408-0D20-4CE0-A9C0-3F925BB75320}" srcOrd="1" destOrd="0" presId="urn:microsoft.com/office/officeart/2005/8/layout/orgChart1"/>
    <dgm:cxn modelId="{2DCE105B-2B06-4A92-AF5A-36560CFABC95}" type="presParOf" srcId="{5D1C11A2-D097-44D4-B2A5-B4F94CCCC325}" destId="{8CDDAE4E-3342-41D0-AD9A-51A4652ECC53}" srcOrd="2" destOrd="0" presId="urn:microsoft.com/office/officeart/2005/8/layout/orgChart1"/>
    <dgm:cxn modelId="{4D11D890-48C1-4C94-A29B-419FA49EE8FA}" type="presParOf" srcId="{20B1E459-303F-4E83-A4E9-B46A37C14F82}" destId="{2F93BA3A-AAB8-4244-92CE-EAE24241F9E4}" srcOrd="2" destOrd="0" presId="urn:microsoft.com/office/officeart/2005/8/layout/orgChart1"/>
    <dgm:cxn modelId="{49FB0391-8AFF-4014-A569-ABCCB003F3D3}" type="presParOf" srcId="{8F78B3B5-8687-46CF-B737-E2FC6AE34174}" destId="{790A43FC-AC9C-4AB4-97BC-B5F5CCFD00A8}" srcOrd="2" destOrd="0" presId="urn:microsoft.com/office/officeart/2005/8/layout/orgChart1"/>
    <dgm:cxn modelId="{A0F04271-6972-40FD-BD9D-2C976E4B43C1}" type="presParOf" srcId="{BCB5B6DB-0D86-4EC6-9CC5-0485A02F181E}" destId="{15ED8734-F9FE-41FF-A815-EF34B61A9096}" srcOrd="2" destOrd="0" presId="urn:microsoft.com/office/officeart/2005/8/layout/orgChart1"/>
    <dgm:cxn modelId="{DD29B7D0-1FFA-4C86-A25F-25A04DA2E457}" type="presParOf" srcId="{D293CB42-2202-4090-AD95-92A027B87101}" destId="{934BAE71-61E0-416F-BAAB-F0BD54777D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2E2CD-DF1F-493C-A6B8-B4ED80D88038}">
      <dsp:nvSpPr>
        <dsp:cNvPr id="0" name=""/>
        <dsp:cNvSpPr/>
      </dsp:nvSpPr>
      <dsp:spPr>
        <a:xfrm>
          <a:off x="7606409" y="1626884"/>
          <a:ext cx="132650" cy="1030617"/>
        </a:xfrm>
        <a:custGeom>
          <a:avLst/>
          <a:gdLst/>
          <a:ahLst/>
          <a:cxnLst/>
          <a:rect l="0" t="0" r="0" b="0"/>
          <a:pathLst>
            <a:path>
              <a:moveTo>
                <a:pt x="0" y="0"/>
              </a:moveTo>
              <a:lnTo>
                <a:pt x="0" y="1030617"/>
              </a:lnTo>
              <a:lnTo>
                <a:pt x="132650" y="1030617"/>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6A8740D8-A930-44C6-8515-DCD140D5F76E}">
      <dsp:nvSpPr>
        <dsp:cNvPr id="0" name=""/>
        <dsp:cNvSpPr/>
      </dsp:nvSpPr>
      <dsp:spPr>
        <a:xfrm>
          <a:off x="7606409" y="1626884"/>
          <a:ext cx="132650" cy="381416"/>
        </a:xfrm>
        <a:custGeom>
          <a:avLst/>
          <a:gdLst/>
          <a:ahLst/>
          <a:cxnLst/>
          <a:rect l="0" t="0" r="0" b="0"/>
          <a:pathLst>
            <a:path>
              <a:moveTo>
                <a:pt x="0" y="0"/>
              </a:moveTo>
              <a:lnTo>
                <a:pt x="0" y="381416"/>
              </a:lnTo>
              <a:lnTo>
                <a:pt x="132650" y="381416"/>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5A0A074F-F07E-4039-B334-2197165C6BB4}">
      <dsp:nvSpPr>
        <dsp:cNvPr id="0" name=""/>
        <dsp:cNvSpPr/>
      </dsp:nvSpPr>
      <dsp:spPr>
        <a:xfrm>
          <a:off x="7400955" y="977683"/>
          <a:ext cx="557801" cy="208766"/>
        </a:xfrm>
        <a:custGeom>
          <a:avLst/>
          <a:gdLst/>
          <a:ahLst/>
          <a:cxnLst/>
          <a:rect l="0" t="0" r="0" b="0"/>
          <a:pathLst>
            <a:path>
              <a:moveTo>
                <a:pt x="0" y="0"/>
              </a:moveTo>
              <a:lnTo>
                <a:pt x="0" y="116274"/>
              </a:lnTo>
              <a:lnTo>
                <a:pt x="557801" y="116274"/>
              </a:lnTo>
              <a:lnTo>
                <a:pt x="557801" y="208766"/>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9F09AC22-93B1-4E7A-B5BB-245AF74514D9}">
      <dsp:nvSpPr>
        <dsp:cNvPr id="0" name=""/>
        <dsp:cNvSpPr/>
      </dsp:nvSpPr>
      <dsp:spPr>
        <a:xfrm>
          <a:off x="6540557" y="1626884"/>
          <a:ext cx="132130" cy="1228883"/>
        </a:xfrm>
        <a:custGeom>
          <a:avLst/>
          <a:gdLst/>
          <a:ahLst/>
          <a:cxnLst/>
          <a:rect l="0" t="0" r="0" b="0"/>
          <a:pathLst>
            <a:path>
              <a:moveTo>
                <a:pt x="0" y="0"/>
              </a:moveTo>
              <a:lnTo>
                <a:pt x="0" y="1228883"/>
              </a:lnTo>
              <a:lnTo>
                <a:pt x="132130" y="1228883"/>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5FBAD510-BD46-43E7-9D55-CB20A7D45026}">
      <dsp:nvSpPr>
        <dsp:cNvPr id="0" name=""/>
        <dsp:cNvSpPr/>
      </dsp:nvSpPr>
      <dsp:spPr>
        <a:xfrm>
          <a:off x="6540557" y="1626884"/>
          <a:ext cx="132130" cy="504333"/>
        </a:xfrm>
        <a:custGeom>
          <a:avLst/>
          <a:gdLst/>
          <a:ahLst/>
          <a:cxnLst/>
          <a:rect l="0" t="0" r="0" b="0"/>
          <a:pathLst>
            <a:path>
              <a:moveTo>
                <a:pt x="0" y="0"/>
              </a:moveTo>
              <a:lnTo>
                <a:pt x="0" y="504333"/>
              </a:lnTo>
              <a:lnTo>
                <a:pt x="132130" y="504333"/>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E624C904-367A-43D5-8218-F4C75EA99339}">
      <dsp:nvSpPr>
        <dsp:cNvPr id="0" name=""/>
        <dsp:cNvSpPr/>
      </dsp:nvSpPr>
      <dsp:spPr>
        <a:xfrm>
          <a:off x="6892905" y="977683"/>
          <a:ext cx="508050" cy="208766"/>
        </a:xfrm>
        <a:custGeom>
          <a:avLst/>
          <a:gdLst/>
          <a:ahLst/>
          <a:cxnLst/>
          <a:rect l="0" t="0" r="0" b="0"/>
          <a:pathLst>
            <a:path>
              <a:moveTo>
                <a:pt x="508050" y="0"/>
              </a:moveTo>
              <a:lnTo>
                <a:pt x="508050" y="116274"/>
              </a:lnTo>
              <a:lnTo>
                <a:pt x="0" y="116274"/>
              </a:lnTo>
              <a:lnTo>
                <a:pt x="0" y="208766"/>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F2FD214E-F423-4C65-ACCE-EE6AA503DCEB}">
      <dsp:nvSpPr>
        <dsp:cNvPr id="0" name=""/>
        <dsp:cNvSpPr/>
      </dsp:nvSpPr>
      <dsp:spPr>
        <a:xfrm>
          <a:off x="5309814" y="440434"/>
          <a:ext cx="2091141" cy="163381"/>
        </a:xfrm>
        <a:custGeom>
          <a:avLst/>
          <a:gdLst/>
          <a:ahLst/>
          <a:cxnLst/>
          <a:rect l="0" t="0" r="0" b="0"/>
          <a:pathLst>
            <a:path>
              <a:moveTo>
                <a:pt x="0" y="0"/>
              </a:moveTo>
              <a:lnTo>
                <a:pt x="0" y="70890"/>
              </a:lnTo>
              <a:lnTo>
                <a:pt x="2091141" y="70890"/>
              </a:lnTo>
              <a:lnTo>
                <a:pt x="2091141" y="163381"/>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068F0FD0-DA4D-4FAB-A7BB-5E459AA9DF41}">
      <dsp:nvSpPr>
        <dsp:cNvPr id="0" name=""/>
        <dsp:cNvSpPr/>
      </dsp:nvSpPr>
      <dsp:spPr>
        <a:xfrm>
          <a:off x="5458849" y="2223506"/>
          <a:ext cx="147986" cy="1014761"/>
        </a:xfrm>
        <a:custGeom>
          <a:avLst/>
          <a:gdLst/>
          <a:ahLst/>
          <a:cxnLst/>
          <a:rect l="0" t="0" r="0" b="0"/>
          <a:pathLst>
            <a:path>
              <a:moveTo>
                <a:pt x="0" y="0"/>
              </a:moveTo>
              <a:lnTo>
                <a:pt x="0" y="1014761"/>
              </a:lnTo>
              <a:lnTo>
                <a:pt x="147986" y="1014761"/>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4198709B-5119-4962-A39B-B8E66A01648E}">
      <dsp:nvSpPr>
        <dsp:cNvPr id="0" name=""/>
        <dsp:cNvSpPr/>
      </dsp:nvSpPr>
      <dsp:spPr>
        <a:xfrm>
          <a:off x="5458849" y="2223506"/>
          <a:ext cx="147986" cy="389344"/>
        </a:xfrm>
        <a:custGeom>
          <a:avLst/>
          <a:gdLst/>
          <a:ahLst/>
          <a:cxnLst/>
          <a:rect l="0" t="0" r="0" b="0"/>
          <a:pathLst>
            <a:path>
              <a:moveTo>
                <a:pt x="0" y="0"/>
              </a:moveTo>
              <a:lnTo>
                <a:pt x="0" y="389344"/>
              </a:lnTo>
              <a:lnTo>
                <a:pt x="147986" y="389344"/>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8136A5BE-10A6-49EA-A219-BFA6C986DF16}">
      <dsp:nvSpPr>
        <dsp:cNvPr id="0" name=""/>
        <dsp:cNvSpPr/>
      </dsp:nvSpPr>
      <dsp:spPr>
        <a:xfrm>
          <a:off x="4761200" y="1582233"/>
          <a:ext cx="1049996" cy="200838"/>
        </a:xfrm>
        <a:custGeom>
          <a:avLst/>
          <a:gdLst/>
          <a:ahLst/>
          <a:cxnLst/>
          <a:rect l="0" t="0" r="0" b="0"/>
          <a:pathLst>
            <a:path>
              <a:moveTo>
                <a:pt x="0" y="0"/>
              </a:moveTo>
              <a:lnTo>
                <a:pt x="0" y="108346"/>
              </a:lnTo>
              <a:lnTo>
                <a:pt x="1049996" y="108346"/>
              </a:lnTo>
              <a:lnTo>
                <a:pt x="1049996" y="200838"/>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6EBD3FED-D9EB-4979-8F50-A154AE347643}">
      <dsp:nvSpPr>
        <dsp:cNvPr id="0" name=""/>
        <dsp:cNvSpPr/>
      </dsp:nvSpPr>
      <dsp:spPr>
        <a:xfrm>
          <a:off x="4392997" y="2207650"/>
          <a:ext cx="147986" cy="1030617"/>
        </a:xfrm>
        <a:custGeom>
          <a:avLst/>
          <a:gdLst/>
          <a:ahLst/>
          <a:cxnLst/>
          <a:rect l="0" t="0" r="0" b="0"/>
          <a:pathLst>
            <a:path>
              <a:moveTo>
                <a:pt x="0" y="0"/>
              </a:moveTo>
              <a:lnTo>
                <a:pt x="0" y="1030617"/>
              </a:lnTo>
              <a:lnTo>
                <a:pt x="147986" y="1030617"/>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3BCC2142-CCE6-4A7F-8F59-A6555B7F2E4B}">
      <dsp:nvSpPr>
        <dsp:cNvPr id="0" name=""/>
        <dsp:cNvSpPr/>
      </dsp:nvSpPr>
      <dsp:spPr>
        <a:xfrm>
          <a:off x="4392997" y="2207650"/>
          <a:ext cx="147986" cy="405200"/>
        </a:xfrm>
        <a:custGeom>
          <a:avLst/>
          <a:gdLst/>
          <a:ahLst/>
          <a:cxnLst/>
          <a:rect l="0" t="0" r="0" b="0"/>
          <a:pathLst>
            <a:path>
              <a:moveTo>
                <a:pt x="0" y="0"/>
              </a:moveTo>
              <a:lnTo>
                <a:pt x="0" y="405200"/>
              </a:lnTo>
              <a:lnTo>
                <a:pt x="147986" y="405200"/>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54AF7163-210E-4F55-8CCB-B9A900FFF6D1}">
      <dsp:nvSpPr>
        <dsp:cNvPr id="0" name=""/>
        <dsp:cNvSpPr/>
      </dsp:nvSpPr>
      <dsp:spPr>
        <a:xfrm>
          <a:off x="4699625" y="1582233"/>
          <a:ext cx="91440" cy="184982"/>
        </a:xfrm>
        <a:custGeom>
          <a:avLst/>
          <a:gdLst/>
          <a:ahLst/>
          <a:cxnLst/>
          <a:rect l="0" t="0" r="0" b="0"/>
          <a:pathLst>
            <a:path>
              <a:moveTo>
                <a:pt x="61575" y="0"/>
              </a:moveTo>
              <a:lnTo>
                <a:pt x="61575" y="92491"/>
              </a:lnTo>
              <a:lnTo>
                <a:pt x="45720" y="92491"/>
              </a:lnTo>
              <a:lnTo>
                <a:pt x="45720" y="1849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F546CF-6650-4D51-8F6D-3233FAD21FEA}">
      <dsp:nvSpPr>
        <dsp:cNvPr id="0" name=""/>
        <dsp:cNvSpPr/>
      </dsp:nvSpPr>
      <dsp:spPr>
        <a:xfrm>
          <a:off x="3695348" y="1582233"/>
          <a:ext cx="1065852" cy="184982"/>
        </a:xfrm>
        <a:custGeom>
          <a:avLst/>
          <a:gdLst/>
          <a:ahLst/>
          <a:cxnLst/>
          <a:rect l="0" t="0" r="0" b="0"/>
          <a:pathLst>
            <a:path>
              <a:moveTo>
                <a:pt x="1065852" y="0"/>
              </a:moveTo>
              <a:lnTo>
                <a:pt x="1065852" y="92491"/>
              </a:lnTo>
              <a:lnTo>
                <a:pt x="0" y="92491"/>
              </a:lnTo>
              <a:lnTo>
                <a:pt x="0" y="184982"/>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DCB5EFDB-D72E-4CC6-90A2-B6E7C6E98C9A}">
      <dsp:nvSpPr>
        <dsp:cNvPr id="0" name=""/>
        <dsp:cNvSpPr/>
      </dsp:nvSpPr>
      <dsp:spPr>
        <a:xfrm>
          <a:off x="3234250" y="956815"/>
          <a:ext cx="1526950" cy="184982"/>
        </a:xfrm>
        <a:custGeom>
          <a:avLst/>
          <a:gdLst/>
          <a:ahLst/>
          <a:cxnLst/>
          <a:rect l="0" t="0" r="0" b="0"/>
          <a:pathLst>
            <a:path>
              <a:moveTo>
                <a:pt x="0" y="0"/>
              </a:moveTo>
              <a:lnTo>
                <a:pt x="0" y="92491"/>
              </a:lnTo>
              <a:lnTo>
                <a:pt x="1526950" y="92491"/>
              </a:lnTo>
              <a:lnTo>
                <a:pt x="1526950" y="184982"/>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2D9D3BAD-5F4C-4A92-94AB-DE751CB6D948}">
      <dsp:nvSpPr>
        <dsp:cNvPr id="0" name=""/>
        <dsp:cNvSpPr/>
      </dsp:nvSpPr>
      <dsp:spPr>
        <a:xfrm>
          <a:off x="2277148" y="2207650"/>
          <a:ext cx="132130" cy="1030617"/>
        </a:xfrm>
        <a:custGeom>
          <a:avLst/>
          <a:gdLst/>
          <a:ahLst/>
          <a:cxnLst/>
          <a:rect l="0" t="0" r="0" b="0"/>
          <a:pathLst>
            <a:path>
              <a:moveTo>
                <a:pt x="0" y="0"/>
              </a:moveTo>
              <a:lnTo>
                <a:pt x="0" y="1030617"/>
              </a:lnTo>
              <a:lnTo>
                <a:pt x="132130" y="1030617"/>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D6E6D530-3291-4903-AB2C-421B31130AD7}">
      <dsp:nvSpPr>
        <dsp:cNvPr id="0" name=""/>
        <dsp:cNvSpPr/>
      </dsp:nvSpPr>
      <dsp:spPr>
        <a:xfrm>
          <a:off x="2277148" y="2207650"/>
          <a:ext cx="132130" cy="405200"/>
        </a:xfrm>
        <a:custGeom>
          <a:avLst/>
          <a:gdLst/>
          <a:ahLst/>
          <a:cxnLst/>
          <a:rect l="0" t="0" r="0" b="0"/>
          <a:pathLst>
            <a:path>
              <a:moveTo>
                <a:pt x="0" y="0"/>
              </a:moveTo>
              <a:lnTo>
                <a:pt x="0" y="405200"/>
              </a:lnTo>
              <a:lnTo>
                <a:pt x="132130" y="405200"/>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EAB2985D-B852-4903-8659-3C80AD7BDF1D}">
      <dsp:nvSpPr>
        <dsp:cNvPr id="0" name=""/>
        <dsp:cNvSpPr/>
      </dsp:nvSpPr>
      <dsp:spPr>
        <a:xfrm>
          <a:off x="1707300" y="1582233"/>
          <a:ext cx="922195" cy="184982"/>
        </a:xfrm>
        <a:custGeom>
          <a:avLst/>
          <a:gdLst/>
          <a:ahLst/>
          <a:cxnLst/>
          <a:rect l="0" t="0" r="0" b="0"/>
          <a:pathLst>
            <a:path>
              <a:moveTo>
                <a:pt x="0" y="0"/>
              </a:moveTo>
              <a:lnTo>
                <a:pt x="0" y="92491"/>
              </a:lnTo>
              <a:lnTo>
                <a:pt x="922195" y="92491"/>
              </a:lnTo>
              <a:lnTo>
                <a:pt x="922195" y="184982"/>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02E56582-7CE9-4F45-AE6B-72E5512FDAA6}">
      <dsp:nvSpPr>
        <dsp:cNvPr id="0" name=""/>
        <dsp:cNvSpPr/>
      </dsp:nvSpPr>
      <dsp:spPr>
        <a:xfrm>
          <a:off x="510610" y="2207650"/>
          <a:ext cx="248911" cy="1030617"/>
        </a:xfrm>
        <a:custGeom>
          <a:avLst/>
          <a:gdLst/>
          <a:ahLst/>
          <a:cxnLst/>
          <a:rect l="0" t="0" r="0" b="0"/>
          <a:pathLst>
            <a:path>
              <a:moveTo>
                <a:pt x="0" y="0"/>
              </a:moveTo>
              <a:lnTo>
                <a:pt x="0" y="1030617"/>
              </a:lnTo>
              <a:lnTo>
                <a:pt x="248911" y="1030617"/>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916B660D-8AEF-48B2-9F2A-516E46A8B13D}">
      <dsp:nvSpPr>
        <dsp:cNvPr id="0" name=""/>
        <dsp:cNvSpPr/>
      </dsp:nvSpPr>
      <dsp:spPr>
        <a:xfrm>
          <a:off x="510610" y="2207650"/>
          <a:ext cx="248911" cy="405200"/>
        </a:xfrm>
        <a:custGeom>
          <a:avLst/>
          <a:gdLst/>
          <a:ahLst/>
          <a:cxnLst/>
          <a:rect l="0" t="0" r="0" b="0"/>
          <a:pathLst>
            <a:path>
              <a:moveTo>
                <a:pt x="0" y="0"/>
              </a:moveTo>
              <a:lnTo>
                <a:pt x="0" y="405200"/>
              </a:lnTo>
              <a:lnTo>
                <a:pt x="248911" y="405200"/>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1304D64D-54B8-432A-BE8C-6FDB485DE63D}">
      <dsp:nvSpPr>
        <dsp:cNvPr id="0" name=""/>
        <dsp:cNvSpPr/>
      </dsp:nvSpPr>
      <dsp:spPr>
        <a:xfrm>
          <a:off x="1174374" y="1582233"/>
          <a:ext cx="532926" cy="184982"/>
        </a:xfrm>
        <a:custGeom>
          <a:avLst/>
          <a:gdLst/>
          <a:ahLst/>
          <a:cxnLst/>
          <a:rect l="0" t="0" r="0" b="0"/>
          <a:pathLst>
            <a:path>
              <a:moveTo>
                <a:pt x="532926" y="0"/>
              </a:moveTo>
              <a:lnTo>
                <a:pt x="532926" y="92491"/>
              </a:lnTo>
              <a:lnTo>
                <a:pt x="0" y="92491"/>
              </a:lnTo>
              <a:lnTo>
                <a:pt x="0" y="184982"/>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A132DACD-CDE8-4D36-97BA-E141ACFCFEEB}">
      <dsp:nvSpPr>
        <dsp:cNvPr id="0" name=""/>
        <dsp:cNvSpPr/>
      </dsp:nvSpPr>
      <dsp:spPr>
        <a:xfrm>
          <a:off x="1707300" y="956815"/>
          <a:ext cx="1526950" cy="184982"/>
        </a:xfrm>
        <a:custGeom>
          <a:avLst/>
          <a:gdLst/>
          <a:ahLst/>
          <a:cxnLst/>
          <a:rect l="0" t="0" r="0" b="0"/>
          <a:pathLst>
            <a:path>
              <a:moveTo>
                <a:pt x="1526950" y="0"/>
              </a:moveTo>
              <a:lnTo>
                <a:pt x="1526950" y="92491"/>
              </a:lnTo>
              <a:lnTo>
                <a:pt x="0" y="92491"/>
              </a:lnTo>
              <a:lnTo>
                <a:pt x="0" y="184982"/>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DB1B01A2-DA7C-4F6F-A131-027808B2C1F9}">
      <dsp:nvSpPr>
        <dsp:cNvPr id="0" name=""/>
        <dsp:cNvSpPr/>
      </dsp:nvSpPr>
      <dsp:spPr>
        <a:xfrm>
          <a:off x="3234250" y="440434"/>
          <a:ext cx="2075563" cy="187164"/>
        </a:xfrm>
        <a:custGeom>
          <a:avLst/>
          <a:gdLst/>
          <a:ahLst/>
          <a:cxnLst/>
          <a:rect l="0" t="0" r="0" b="0"/>
          <a:pathLst>
            <a:path>
              <a:moveTo>
                <a:pt x="2075563" y="0"/>
              </a:moveTo>
              <a:lnTo>
                <a:pt x="2075563" y="94673"/>
              </a:lnTo>
              <a:lnTo>
                <a:pt x="0" y="94673"/>
              </a:lnTo>
              <a:lnTo>
                <a:pt x="0" y="187164"/>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B7FB1018-297C-48F8-8B3F-D97C8C05415A}">
      <dsp:nvSpPr>
        <dsp:cNvPr id="0" name=""/>
        <dsp:cNvSpPr/>
      </dsp:nvSpPr>
      <dsp:spPr>
        <a:xfrm>
          <a:off x="4218927" y="0"/>
          <a:ext cx="2181773" cy="440434"/>
        </a:xfrm>
        <a:prstGeom prst="rect">
          <a:avLst/>
        </a:prstGeom>
        <a:solidFill>
          <a:schemeClr val="bg1"/>
        </a:solidFill>
        <a:ln w="25400" cap="flat" cmpd="sng" algn="ctr">
          <a:solidFill>
            <a:srgbClr val="5C5B5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5C5B5A"/>
              </a:solidFill>
            </a:rPr>
            <a:t>Total sample 59% net satisfied</a:t>
          </a:r>
        </a:p>
      </dsp:txBody>
      <dsp:txXfrm>
        <a:off x="4218927" y="0"/>
        <a:ext cx="2181773" cy="440434"/>
      </dsp:txXfrm>
    </dsp:sp>
    <dsp:sp modelId="{C10935CD-E83D-4537-A490-5E63C1E0F413}">
      <dsp:nvSpPr>
        <dsp:cNvPr id="0" name=""/>
        <dsp:cNvSpPr/>
      </dsp:nvSpPr>
      <dsp:spPr>
        <a:xfrm>
          <a:off x="2132375" y="627599"/>
          <a:ext cx="2203750" cy="329216"/>
        </a:xfrm>
        <a:prstGeom prst="rect">
          <a:avLst/>
        </a:prstGeom>
        <a:solidFill>
          <a:schemeClr val="bg1"/>
        </a:solid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5C5B5A"/>
              </a:solidFill>
            </a:rPr>
            <a:t>Sometimes/never struggle 65%</a:t>
          </a:r>
        </a:p>
      </dsp:txBody>
      <dsp:txXfrm>
        <a:off x="2132375" y="627599"/>
        <a:ext cx="2203750" cy="329216"/>
      </dsp:txXfrm>
    </dsp:sp>
    <dsp:sp modelId="{0619CC8C-9E22-4FED-A357-9487857B7111}">
      <dsp:nvSpPr>
        <dsp:cNvPr id="0" name=""/>
        <dsp:cNvSpPr/>
      </dsp:nvSpPr>
      <dsp:spPr>
        <a:xfrm>
          <a:off x="1266865" y="1141798"/>
          <a:ext cx="880869" cy="440434"/>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5C5B5A"/>
              </a:solidFill>
            </a:rPr>
            <a:t>Rent because can't afford mortgage 56%</a:t>
          </a:r>
        </a:p>
      </dsp:txBody>
      <dsp:txXfrm>
        <a:off x="1266865" y="1141798"/>
        <a:ext cx="880869" cy="440434"/>
      </dsp:txXfrm>
    </dsp:sp>
    <dsp:sp modelId="{FA84D700-ABBC-46C2-A8DE-F2B72DEFA007}">
      <dsp:nvSpPr>
        <dsp:cNvPr id="0" name=""/>
        <dsp:cNvSpPr/>
      </dsp:nvSpPr>
      <dsp:spPr>
        <a:xfrm>
          <a:off x="344669" y="1767216"/>
          <a:ext cx="1659408" cy="440434"/>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5C5B5A"/>
              </a:solidFill>
            </a:rPr>
            <a:t>Rent because can't have social housing 37%</a:t>
          </a:r>
        </a:p>
      </dsp:txBody>
      <dsp:txXfrm>
        <a:off x="344669" y="1767216"/>
        <a:ext cx="1659408" cy="440434"/>
      </dsp:txXfrm>
    </dsp:sp>
    <dsp:sp modelId="{F23065C3-012A-4D10-A563-4328D1E49C3D}">
      <dsp:nvSpPr>
        <dsp:cNvPr id="0" name=""/>
        <dsp:cNvSpPr/>
      </dsp:nvSpPr>
      <dsp:spPr>
        <a:xfrm>
          <a:off x="759522" y="2392633"/>
          <a:ext cx="880869" cy="440434"/>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5C5B5A"/>
              </a:solidFill>
            </a:rPr>
            <a:t>Have pets </a:t>
          </a:r>
          <a:br>
            <a:rPr lang="en-GB" sz="900" b="1" kern="1200" dirty="0">
              <a:solidFill>
                <a:srgbClr val="5C5B5A"/>
              </a:solidFill>
            </a:rPr>
          </a:br>
          <a:r>
            <a:rPr lang="en-GB" sz="900" b="1" kern="1200" dirty="0">
              <a:solidFill>
                <a:srgbClr val="5C5B5A"/>
              </a:solidFill>
            </a:rPr>
            <a:t>54%</a:t>
          </a:r>
        </a:p>
      </dsp:txBody>
      <dsp:txXfrm>
        <a:off x="759522" y="2392633"/>
        <a:ext cx="880869" cy="440434"/>
      </dsp:txXfrm>
    </dsp:sp>
    <dsp:sp modelId="{4F0768CE-C9EC-43CD-83EF-3BBAC1E14CD5}">
      <dsp:nvSpPr>
        <dsp:cNvPr id="0" name=""/>
        <dsp:cNvSpPr/>
      </dsp:nvSpPr>
      <dsp:spPr>
        <a:xfrm>
          <a:off x="759522" y="3018050"/>
          <a:ext cx="880869" cy="440434"/>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5C5B5A"/>
              </a:solidFill>
            </a:rPr>
            <a:t>No pets </a:t>
          </a:r>
          <a:br>
            <a:rPr lang="en-GB" sz="900" b="1" kern="1200" dirty="0">
              <a:solidFill>
                <a:srgbClr val="5C5B5A"/>
              </a:solidFill>
            </a:rPr>
          </a:br>
          <a:r>
            <a:rPr lang="en-GB" sz="900" b="1" kern="1200" dirty="0">
              <a:solidFill>
                <a:srgbClr val="5C5B5A"/>
              </a:solidFill>
            </a:rPr>
            <a:t>29%</a:t>
          </a:r>
        </a:p>
      </dsp:txBody>
      <dsp:txXfrm>
        <a:off x="759522" y="3018050"/>
        <a:ext cx="880869" cy="440434"/>
      </dsp:txXfrm>
    </dsp:sp>
    <dsp:sp modelId="{D6C82B44-9C36-4921-AF68-6000BA28DE42}">
      <dsp:nvSpPr>
        <dsp:cNvPr id="0" name=""/>
        <dsp:cNvSpPr/>
      </dsp:nvSpPr>
      <dsp:spPr>
        <a:xfrm>
          <a:off x="2189061" y="1767216"/>
          <a:ext cx="880869" cy="440434"/>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rgbClr val="5C5B5A"/>
              </a:solidFill>
            </a:rPr>
            <a:t>Rent other reasons 63%</a:t>
          </a:r>
        </a:p>
      </dsp:txBody>
      <dsp:txXfrm>
        <a:off x="2189061" y="1767216"/>
        <a:ext cx="880869" cy="440434"/>
      </dsp:txXfrm>
    </dsp:sp>
    <dsp:sp modelId="{1CE4A6FC-044C-4D9F-8D58-0A75D8A09B2C}">
      <dsp:nvSpPr>
        <dsp:cNvPr id="0" name=""/>
        <dsp:cNvSpPr/>
      </dsp:nvSpPr>
      <dsp:spPr>
        <a:xfrm>
          <a:off x="2409278" y="2392633"/>
          <a:ext cx="1284281" cy="440434"/>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5C5B5A"/>
              </a:solidFill>
            </a:rPr>
            <a:t>Agree more difficult to pay rent  54%</a:t>
          </a:r>
        </a:p>
      </dsp:txBody>
      <dsp:txXfrm>
        <a:off x="2409278" y="2392633"/>
        <a:ext cx="1284281" cy="440434"/>
      </dsp:txXfrm>
    </dsp:sp>
    <dsp:sp modelId="{613344AE-73E4-4DD7-AC6B-A9E094D724D9}">
      <dsp:nvSpPr>
        <dsp:cNvPr id="0" name=""/>
        <dsp:cNvSpPr/>
      </dsp:nvSpPr>
      <dsp:spPr>
        <a:xfrm>
          <a:off x="2409278" y="3018050"/>
          <a:ext cx="1260004" cy="440434"/>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5C5B5A"/>
              </a:solidFill>
            </a:rPr>
            <a:t>Not difficult to pay rent 77%</a:t>
          </a:r>
        </a:p>
      </dsp:txBody>
      <dsp:txXfrm>
        <a:off x="2409278" y="3018050"/>
        <a:ext cx="1260004" cy="440434"/>
      </dsp:txXfrm>
    </dsp:sp>
    <dsp:sp modelId="{E535828C-8BEE-4B6E-90FA-73183273B4D9}">
      <dsp:nvSpPr>
        <dsp:cNvPr id="0" name=""/>
        <dsp:cNvSpPr/>
      </dsp:nvSpPr>
      <dsp:spPr>
        <a:xfrm>
          <a:off x="4320765" y="1141798"/>
          <a:ext cx="880869" cy="440434"/>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5C5B5A"/>
              </a:solidFill>
            </a:rPr>
            <a:t>Rent other reasons 77%</a:t>
          </a:r>
        </a:p>
      </dsp:txBody>
      <dsp:txXfrm>
        <a:off x="4320765" y="1141798"/>
        <a:ext cx="880869" cy="440434"/>
      </dsp:txXfrm>
    </dsp:sp>
    <dsp:sp modelId="{E68BE952-3BFA-4B40-AB7F-E7AEF656D1E7}">
      <dsp:nvSpPr>
        <dsp:cNvPr id="0" name=""/>
        <dsp:cNvSpPr/>
      </dsp:nvSpPr>
      <dsp:spPr>
        <a:xfrm>
          <a:off x="3254913" y="1767216"/>
          <a:ext cx="880869" cy="440434"/>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5C5B5A"/>
              </a:solidFill>
            </a:rPr>
            <a:t>Long term renter 88%</a:t>
          </a:r>
        </a:p>
      </dsp:txBody>
      <dsp:txXfrm>
        <a:off x="3254913" y="1767216"/>
        <a:ext cx="880869" cy="440434"/>
      </dsp:txXfrm>
    </dsp:sp>
    <dsp:sp modelId="{DF727937-9137-486D-A774-FA213FA51DBA}">
      <dsp:nvSpPr>
        <dsp:cNvPr id="0" name=""/>
        <dsp:cNvSpPr/>
      </dsp:nvSpPr>
      <dsp:spPr>
        <a:xfrm>
          <a:off x="4304910" y="1767216"/>
          <a:ext cx="880869" cy="440434"/>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rgbClr val="5C5B5A"/>
              </a:solidFill>
            </a:rPr>
            <a:t>Owner (next 2 years) 64%</a:t>
          </a:r>
        </a:p>
      </dsp:txBody>
      <dsp:txXfrm>
        <a:off x="4304910" y="1767216"/>
        <a:ext cx="880869" cy="440434"/>
      </dsp:txXfrm>
    </dsp:sp>
    <dsp:sp modelId="{E3277BFE-F8FA-45ED-B71E-2A5EF6F6CEAA}">
      <dsp:nvSpPr>
        <dsp:cNvPr id="0" name=""/>
        <dsp:cNvSpPr/>
      </dsp:nvSpPr>
      <dsp:spPr>
        <a:xfrm>
          <a:off x="4540983" y="2392633"/>
          <a:ext cx="880869" cy="440434"/>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rgbClr val="5C5B5A"/>
              </a:solidFill>
            </a:rPr>
            <a:t>Agree more difficult to pay rent 50%</a:t>
          </a:r>
        </a:p>
      </dsp:txBody>
      <dsp:txXfrm>
        <a:off x="4540983" y="2392633"/>
        <a:ext cx="880869" cy="440434"/>
      </dsp:txXfrm>
    </dsp:sp>
    <dsp:sp modelId="{13EAB72E-2EE8-49C0-B195-066790F0A680}">
      <dsp:nvSpPr>
        <dsp:cNvPr id="0" name=""/>
        <dsp:cNvSpPr/>
      </dsp:nvSpPr>
      <dsp:spPr>
        <a:xfrm>
          <a:off x="4540983" y="3018050"/>
          <a:ext cx="880869" cy="440434"/>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rgbClr val="5C5B5A"/>
              </a:solidFill>
            </a:rPr>
            <a:t>Not difficult to pay rent 77%</a:t>
          </a:r>
        </a:p>
      </dsp:txBody>
      <dsp:txXfrm>
        <a:off x="4540983" y="3018050"/>
        <a:ext cx="880869" cy="440434"/>
      </dsp:txXfrm>
    </dsp:sp>
    <dsp:sp modelId="{DAE746ED-71ED-4620-A6BB-66AB6065C920}">
      <dsp:nvSpPr>
        <dsp:cNvPr id="0" name=""/>
        <dsp:cNvSpPr/>
      </dsp:nvSpPr>
      <dsp:spPr>
        <a:xfrm>
          <a:off x="5370762" y="1783071"/>
          <a:ext cx="880869" cy="440434"/>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rgbClr val="5C5B5A"/>
              </a:solidFill>
            </a:rPr>
            <a:t>Owner (3 or more years) 78%</a:t>
          </a:r>
        </a:p>
      </dsp:txBody>
      <dsp:txXfrm>
        <a:off x="5370762" y="1783071"/>
        <a:ext cx="880869" cy="440434"/>
      </dsp:txXfrm>
    </dsp:sp>
    <dsp:sp modelId="{0FD8BD1B-F55E-4201-96AF-C07E1462E7B1}">
      <dsp:nvSpPr>
        <dsp:cNvPr id="0" name=""/>
        <dsp:cNvSpPr/>
      </dsp:nvSpPr>
      <dsp:spPr>
        <a:xfrm>
          <a:off x="5606835" y="2392633"/>
          <a:ext cx="880869" cy="440434"/>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5C5B5A"/>
              </a:solidFill>
            </a:rPr>
            <a:t>Rent &lt;£1,500 per month </a:t>
          </a:r>
          <a:br>
            <a:rPr lang="en-GB" sz="900" b="1" kern="1200" dirty="0">
              <a:solidFill>
                <a:srgbClr val="5C5B5A"/>
              </a:solidFill>
            </a:rPr>
          </a:br>
          <a:r>
            <a:rPr lang="en-GB" sz="900" b="1" kern="1200" dirty="0">
              <a:solidFill>
                <a:srgbClr val="5C5B5A"/>
              </a:solidFill>
            </a:rPr>
            <a:t>83%</a:t>
          </a:r>
        </a:p>
      </dsp:txBody>
      <dsp:txXfrm>
        <a:off x="5606835" y="2392633"/>
        <a:ext cx="880869" cy="440434"/>
      </dsp:txXfrm>
    </dsp:sp>
    <dsp:sp modelId="{18D9AFDA-9D22-4097-8A04-7960F2FC61BB}">
      <dsp:nvSpPr>
        <dsp:cNvPr id="0" name=""/>
        <dsp:cNvSpPr/>
      </dsp:nvSpPr>
      <dsp:spPr>
        <a:xfrm>
          <a:off x="5606835" y="3018050"/>
          <a:ext cx="880869" cy="440434"/>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rgbClr val="5C5B5A"/>
              </a:solidFill>
            </a:rPr>
            <a:t>Rent £1,500+ 54%</a:t>
          </a:r>
        </a:p>
      </dsp:txBody>
      <dsp:txXfrm>
        <a:off x="5606835" y="3018050"/>
        <a:ext cx="880869" cy="440434"/>
      </dsp:txXfrm>
    </dsp:sp>
    <dsp:sp modelId="{CE0BD364-D16F-4E7B-987B-AEA2FFF141E7}">
      <dsp:nvSpPr>
        <dsp:cNvPr id="0" name=""/>
        <dsp:cNvSpPr/>
      </dsp:nvSpPr>
      <dsp:spPr>
        <a:xfrm>
          <a:off x="6339534" y="603816"/>
          <a:ext cx="2122843" cy="373867"/>
        </a:xfrm>
        <a:prstGeom prst="rect">
          <a:avLst/>
        </a:prstGeom>
        <a:noFill/>
        <a:ln w="254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5C5B5A"/>
              </a:solidFill>
            </a:rPr>
            <a:t>Constant struggle to pay rent 36%</a:t>
          </a:r>
        </a:p>
      </dsp:txBody>
      <dsp:txXfrm>
        <a:off x="6339534" y="603816"/>
        <a:ext cx="2122843" cy="373867"/>
      </dsp:txXfrm>
    </dsp:sp>
    <dsp:sp modelId="{0662FD66-8584-46C0-922C-0CF12D40B5AF}">
      <dsp:nvSpPr>
        <dsp:cNvPr id="0" name=""/>
        <dsp:cNvSpPr/>
      </dsp:nvSpPr>
      <dsp:spPr>
        <a:xfrm>
          <a:off x="6452470" y="1186449"/>
          <a:ext cx="880869" cy="440434"/>
        </a:xfrm>
        <a:prstGeom prst="rect">
          <a:avLst/>
        </a:prstGeom>
        <a:noFill/>
        <a:ln w="254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5C5B5A"/>
              </a:solidFill>
            </a:rPr>
            <a:t>Disability 20%</a:t>
          </a:r>
        </a:p>
      </dsp:txBody>
      <dsp:txXfrm>
        <a:off x="6452470" y="1186449"/>
        <a:ext cx="880869" cy="440434"/>
      </dsp:txXfrm>
    </dsp:sp>
    <dsp:sp modelId="{CCC50415-D4FB-406A-8725-128A8AD4FA10}">
      <dsp:nvSpPr>
        <dsp:cNvPr id="0" name=""/>
        <dsp:cNvSpPr/>
      </dsp:nvSpPr>
      <dsp:spPr>
        <a:xfrm>
          <a:off x="6672688" y="1811867"/>
          <a:ext cx="880869" cy="638700"/>
        </a:xfrm>
        <a:prstGeom prst="rect">
          <a:avLst/>
        </a:prstGeom>
        <a:noFill/>
        <a:ln w="254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5C5B5A"/>
              </a:solidFill>
            </a:rPr>
            <a:t>Rent because can't access social housing 7%</a:t>
          </a:r>
        </a:p>
      </dsp:txBody>
      <dsp:txXfrm>
        <a:off x="6672688" y="1811867"/>
        <a:ext cx="880869" cy="638700"/>
      </dsp:txXfrm>
    </dsp:sp>
    <dsp:sp modelId="{CFE5BABB-6156-4673-86DE-520557F965AC}">
      <dsp:nvSpPr>
        <dsp:cNvPr id="0" name=""/>
        <dsp:cNvSpPr/>
      </dsp:nvSpPr>
      <dsp:spPr>
        <a:xfrm>
          <a:off x="6672688" y="2635550"/>
          <a:ext cx="880869" cy="440434"/>
        </a:xfrm>
        <a:prstGeom prst="rect">
          <a:avLst/>
        </a:prstGeom>
        <a:noFill/>
        <a:ln w="254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5C5B5A"/>
              </a:solidFill>
            </a:rPr>
            <a:t>Rent other reasons 29%</a:t>
          </a:r>
        </a:p>
      </dsp:txBody>
      <dsp:txXfrm>
        <a:off x="6672688" y="2635550"/>
        <a:ext cx="880869" cy="440434"/>
      </dsp:txXfrm>
    </dsp:sp>
    <dsp:sp modelId="{E79777EA-906A-4C97-80CF-35872BC9AF63}">
      <dsp:nvSpPr>
        <dsp:cNvPr id="0" name=""/>
        <dsp:cNvSpPr/>
      </dsp:nvSpPr>
      <dsp:spPr>
        <a:xfrm>
          <a:off x="7518322" y="1186449"/>
          <a:ext cx="880869" cy="440434"/>
        </a:xfrm>
        <a:prstGeom prst="rect">
          <a:avLst/>
        </a:prstGeom>
        <a:noFill/>
        <a:ln w="254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rgbClr val="5C5B5A"/>
              </a:solidFill>
            </a:rPr>
            <a:t>No disability 47%</a:t>
          </a:r>
        </a:p>
      </dsp:txBody>
      <dsp:txXfrm>
        <a:off x="7518322" y="1186449"/>
        <a:ext cx="880869" cy="440434"/>
      </dsp:txXfrm>
    </dsp:sp>
    <dsp:sp modelId="{672A0E05-8E72-4563-BE68-B559E0700B91}">
      <dsp:nvSpPr>
        <dsp:cNvPr id="0" name=""/>
        <dsp:cNvSpPr/>
      </dsp:nvSpPr>
      <dsp:spPr>
        <a:xfrm>
          <a:off x="7739060" y="1788083"/>
          <a:ext cx="880869" cy="440434"/>
        </a:xfrm>
        <a:prstGeom prst="rect">
          <a:avLst/>
        </a:prstGeom>
        <a:noFill/>
        <a:ln w="254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rgbClr val="5C5B5A"/>
              </a:solidFill>
            </a:rPr>
            <a:t>Rent because can’t afford mortgage 38%</a:t>
          </a:r>
        </a:p>
      </dsp:txBody>
      <dsp:txXfrm>
        <a:off x="7739060" y="1788083"/>
        <a:ext cx="880869" cy="440434"/>
      </dsp:txXfrm>
    </dsp:sp>
    <dsp:sp modelId="{F0E6A403-A88C-413E-8BEA-6E16E1CDFC76}">
      <dsp:nvSpPr>
        <dsp:cNvPr id="0" name=""/>
        <dsp:cNvSpPr/>
      </dsp:nvSpPr>
      <dsp:spPr>
        <a:xfrm>
          <a:off x="7739060" y="2437284"/>
          <a:ext cx="880869" cy="440434"/>
        </a:xfrm>
        <a:prstGeom prst="rect">
          <a:avLst/>
        </a:prstGeom>
        <a:noFill/>
        <a:ln w="254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rgbClr val="5C5B5A"/>
              </a:solidFill>
            </a:rPr>
            <a:t>Rent other reasons 63%</a:t>
          </a:r>
        </a:p>
      </dsp:txBody>
      <dsp:txXfrm>
        <a:off x="7739060" y="2437284"/>
        <a:ext cx="880869" cy="440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B0821-A7C5-42D4-9718-D70293387446}">
      <dsp:nvSpPr>
        <dsp:cNvPr id="0" name=""/>
        <dsp:cNvSpPr/>
      </dsp:nvSpPr>
      <dsp:spPr>
        <a:xfrm>
          <a:off x="7495612" y="2474395"/>
          <a:ext cx="200682" cy="1067397"/>
        </a:xfrm>
        <a:custGeom>
          <a:avLst/>
          <a:gdLst/>
          <a:ahLst/>
          <a:cxnLst/>
          <a:rect l="0" t="0" r="0" b="0"/>
          <a:pathLst>
            <a:path>
              <a:moveTo>
                <a:pt x="0" y="0"/>
              </a:moveTo>
              <a:lnTo>
                <a:pt x="0" y="1067397"/>
              </a:lnTo>
              <a:lnTo>
                <a:pt x="200682" y="1067397"/>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F531A927-FE89-40C1-9400-B8379F71AC5A}">
      <dsp:nvSpPr>
        <dsp:cNvPr id="0" name=""/>
        <dsp:cNvSpPr/>
      </dsp:nvSpPr>
      <dsp:spPr>
        <a:xfrm>
          <a:off x="7495612" y="2474395"/>
          <a:ext cx="200682" cy="390550"/>
        </a:xfrm>
        <a:custGeom>
          <a:avLst/>
          <a:gdLst/>
          <a:ahLst/>
          <a:cxnLst/>
          <a:rect l="0" t="0" r="0" b="0"/>
          <a:pathLst>
            <a:path>
              <a:moveTo>
                <a:pt x="0" y="0"/>
              </a:moveTo>
              <a:lnTo>
                <a:pt x="0" y="390550"/>
              </a:lnTo>
              <a:lnTo>
                <a:pt x="200682" y="390550"/>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0482E2CD-DF1F-493C-A6B8-B4ED80D88038}">
      <dsp:nvSpPr>
        <dsp:cNvPr id="0" name=""/>
        <dsp:cNvSpPr/>
      </dsp:nvSpPr>
      <dsp:spPr>
        <a:xfrm>
          <a:off x="7466474" y="1788291"/>
          <a:ext cx="564291" cy="219747"/>
        </a:xfrm>
        <a:custGeom>
          <a:avLst/>
          <a:gdLst/>
          <a:ahLst/>
          <a:cxnLst/>
          <a:rect l="0" t="0" r="0" b="0"/>
          <a:pathLst>
            <a:path>
              <a:moveTo>
                <a:pt x="0" y="0"/>
              </a:moveTo>
              <a:lnTo>
                <a:pt x="0" y="121812"/>
              </a:lnTo>
              <a:lnTo>
                <a:pt x="564291" y="121812"/>
              </a:lnTo>
              <a:lnTo>
                <a:pt x="564291" y="219747"/>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6A8740D8-A930-44C6-8515-DCD140D5F76E}">
      <dsp:nvSpPr>
        <dsp:cNvPr id="0" name=""/>
        <dsp:cNvSpPr/>
      </dsp:nvSpPr>
      <dsp:spPr>
        <a:xfrm>
          <a:off x="6699598" y="1788291"/>
          <a:ext cx="766876" cy="195869"/>
        </a:xfrm>
        <a:custGeom>
          <a:avLst/>
          <a:gdLst/>
          <a:ahLst/>
          <a:cxnLst/>
          <a:rect l="0" t="0" r="0" b="0"/>
          <a:pathLst>
            <a:path>
              <a:moveTo>
                <a:pt x="766876" y="0"/>
              </a:moveTo>
              <a:lnTo>
                <a:pt x="766876" y="97934"/>
              </a:lnTo>
              <a:lnTo>
                <a:pt x="0" y="97934"/>
              </a:lnTo>
              <a:lnTo>
                <a:pt x="0" y="195869"/>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5A0A074F-F07E-4039-B334-2197165C6BB4}">
      <dsp:nvSpPr>
        <dsp:cNvPr id="0" name=""/>
        <dsp:cNvSpPr/>
      </dsp:nvSpPr>
      <dsp:spPr>
        <a:xfrm>
          <a:off x="6462477" y="1126065"/>
          <a:ext cx="1003997" cy="195869"/>
        </a:xfrm>
        <a:custGeom>
          <a:avLst/>
          <a:gdLst/>
          <a:ahLst/>
          <a:cxnLst/>
          <a:rect l="0" t="0" r="0" b="0"/>
          <a:pathLst>
            <a:path>
              <a:moveTo>
                <a:pt x="0" y="0"/>
              </a:moveTo>
              <a:lnTo>
                <a:pt x="0" y="97934"/>
              </a:lnTo>
              <a:lnTo>
                <a:pt x="1003997" y="97934"/>
              </a:lnTo>
              <a:lnTo>
                <a:pt x="1003997" y="195869"/>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9F09AC22-93B1-4E7A-B5BB-245AF74514D9}">
      <dsp:nvSpPr>
        <dsp:cNvPr id="0" name=""/>
        <dsp:cNvSpPr/>
      </dsp:nvSpPr>
      <dsp:spPr>
        <a:xfrm>
          <a:off x="4923211" y="1788291"/>
          <a:ext cx="181446" cy="1257533"/>
        </a:xfrm>
        <a:custGeom>
          <a:avLst/>
          <a:gdLst/>
          <a:ahLst/>
          <a:cxnLst/>
          <a:rect l="0" t="0" r="0" b="0"/>
          <a:pathLst>
            <a:path>
              <a:moveTo>
                <a:pt x="0" y="0"/>
              </a:moveTo>
              <a:lnTo>
                <a:pt x="0" y="1257533"/>
              </a:lnTo>
              <a:lnTo>
                <a:pt x="181446" y="1257533"/>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5FBAD510-BD46-43E7-9D55-CB20A7D45026}">
      <dsp:nvSpPr>
        <dsp:cNvPr id="0" name=""/>
        <dsp:cNvSpPr/>
      </dsp:nvSpPr>
      <dsp:spPr>
        <a:xfrm>
          <a:off x="4923211" y="1788291"/>
          <a:ext cx="181446" cy="475784"/>
        </a:xfrm>
        <a:custGeom>
          <a:avLst/>
          <a:gdLst/>
          <a:ahLst/>
          <a:cxnLst/>
          <a:rect l="0" t="0" r="0" b="0"/>
          <a:pathLst>
            <a:path>
              <a:moveTo>
                <a:pt x="0" y="0"/>
              </a:moveTo>
              <a:lnTo>
                <a:pt x="0" y="475784"/>
              </a:lnTo>
              <a:lnTo>
                <a:pt x="181446" y="475784"/>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E624C904-367A-43D5-8218-F4C75EA99339}">
      <dsp:nvSpPr>
        <dsp:cNvPr id="0" name=""/>
        <dsp:cNvSpPr/>
      </dsp:nvSpPr>
      <dsp:spPr>
        <a:xfrm>
          <a:off x="5407069" y="1126065"/>
          <a:ext cx="1055408" cy="195869"/>
        </a:xfrm>
        <a:custGeom>
          <a:avLst/>
          <a:gdLst/>
          <a:ahLst/>
          <a:cxnLst/>
          <a:rect l="0" t="0" r="0" b="0"/>
          <a:pathLst>
            <a:path>
              <a:moveTo>
                <a:pt x="1055408" y="0"/>
              </a:moveTo>
              <a:lnTo>
                <a:pt x="1055408" y="97934"/>
              </a:lnTo>
              <a:lnTo>
                <a:pt x="0" y="97934"/>
              </a:lnTo>
              <a:lnTo>
                <a:pt x="0" y="195869"/>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F2FD214E-F423-4C65-ACCE-EE6AA503DCEB}">
      <dsp:nvSpPr>
        <dsp:cNvPr id="0" name=""/>
        <dsp:cNvSpPr/>
      </dsp:nvSpPr>
      <dsp:spPr>
        <a:xfrm>
          <a:off x="4620046" y="427686"/>
          <a:ext cx="1842431" cy="323805"/>
        </a:xfrm>
        <a:custGeom>
          <a:avLst/>
          <a:gdLst/>
          <a:ahLst/>
          <a:cxnLst/>
          <a:rect l="0" t="0" r="0" b="0"/>
          <a:pathLst>
            <a:path>
              <a:moveTo>
                <a:pt x="0" y="0"/>
              </a:moveTo>
              <a:lnTo>
                <a:pt x="0" y="225870"/>
              </a:lnTo>
              <a:lnTo>
                <a:pt x="1842431" y="225870"/>
              </a:lnTo>
              <a:lnTo>
                <a:pt x="1842431" y="323805"/>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DCB5EFDB-D72E-4CC6-90A2-B6E7C6E98C9A}">
      <dsp:nvSpPr>
        <dsp:cNvPr id="0" name=""/>
        <dsp:cNvSpPr/>
      </dsp:nvSpPr>
      <dsp:spPr>
        <a:xfrm>
          <a:off x="2845036" y="1105783"/>
          <a:ext cx="189550" cy="195869"/>
        </a:xfrm>
        <a:custGeom>
          <a:avLst/>
          <a:gdLst/>
          <a:ahLst/>
          <a:cxnLst/>
          <a:rect l="0" t="0" r="0" b="0"/>
          <a:pathLst>
            <a:path>
              <a:moveTo>
                <a:pt x="0" y="0"/>
              </a:moveTo>
              <a:lnTo>
                <a:pt x="0" y="97934"/>
              </a:lnTo>
              <a:lnTo>
                <a:pt x="189550" y="97934"/>
              </a:lnTo>
              <a:lnTo>
                <a:pt x="189550" y="195869"/>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2D9D3BAD-5F4C-4A92-94AB-DE751CB6D948}">
      <dsp:nvSpPr>
        <dsp:cNvPr id="0" name=""/>
        <dsp:cNvSpPr/>
      </dsp:nvSpPr>
      <dsp:spPr>
        <a:xfrm>
          <a:off x="1890209" y="2341814"/>
          <a:ext cx="287181" cy="1091274"/>
        </a:xfrm>
        <a:custGeom>
          <a:avLst/>
          <a:gdLst/>
          <a:ahLst/>
          <a:cxnLst/>
          <a:rect l="0" t="0" r="0" b="0"/>
          <a:pathLst>
            <a:path>
              <a:moveTo>
                <a:pt x="0" y="0"/>
              </a:moveTo>
              <a:lnTo>
                <a:pt x="0" y="1091274"/>
              </a:lnTo>
              <a:lnTo>
                <a:pt x="287181" y="1091274"/>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D6E6D530-3291-4903-AB2C-421B31130AD7}">
      <dsp:nvSpPr>
        <dsp:cNvPr id="0" name=""/>
        <dsp:cNvSpPr/>
      </dsp:nvSpPr>
      <dsp:spPr>
        <a:xfrm>
          <a:off x="1890209" y="2341814"/>
          <a:ext cx="287181" cy="429048"/>
        </a:xfrm>
        <a:custGeom>
          <a:avLst/>
          <a:gdLst/>
          <a:ahLst/>
          <a:cxnLst/>
          <a:rect l="0" t="0" r="0" b="0"/>
          <a:pathLst>
            <a:path>
              <a:moveTo>
                <a:pt x="0" y="0"/>
              </a:moveTo>
              <a:lnTo>
                <a:pt x="0" y="429048"/>
              </a:lnTo>
              <a:lnTo>
                <a:pt x="287181" y="429048"/>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EAB2985D-B852-4903-8659-3C80AD7BDF1D}">
      <dsp:nvSpPr>
        <dsp:cNvPr id="0" name=""/>
        <dsp:cNvSpPr/>
      </dsp:nvSpPr>
      <dsp:spPr>
        <a:xfrm>
          <a:off x="943318" y="1784071"/>
          <a:ext cx="1712708" cy="179808"/>
        </a:xfrm>
        <a:custGeom>
          <a:avLst/>
          <a:gdLst/>
          <a:ahLst/>
          <a:cxnLst/>
          <a:rect l="0" t="0" r="0" b="0"/>
          <a:pathLst>
            <a:path>
              <a:moveTo>
                <a:pt x="0" y="0"/>
              </a:moveTo>
              <a:lnTo>
                <a:pt x="0" y="81873"/>
              </a:lnTo>
              <a:lnTo>
                <a:pt x="1712708" y="81873"/>
              </a:lnTo>
              <a:lnTo>
                <a:pt x="1712708" y="179808"/>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02E56582-7CE9-4F45-AE6B-72E5512FDAA6}">
      <dsp:nvSpPr>
        <dsp:cNvPr id="0" name=""/>
        <dsp:cNvSpPr/>
      </dsp:nvSpPr>
      <dsp:spPr>
        <a:xfrm>
          <a:off x="151510" y="2291289"/>
          <a:ext cx="225229" cy="1091274"/>
        </a:xfrm>
        <a:custGeom>
          <a:avLst/>
          <a:gdLst/>
          <a:ahLst/>
          <a:cxnLst/>
          <a:rect l="0" t="0" r="0" b="0"/>
          <a:pathLst>
            <a:path>
              <a:moveTo>
                <a:pt x="0" y="0"/>
              </a:moveTo>
              <a:lnTo>
                <a:pt x="0" y="1091274"/>
              </a:lnTo>
              <a:lnTo>
                <a:pt x="225229" y="1091274"/>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916B660D-8AEF-48B2-9F2A-516E46A8B13D}">
      <dsp:nvSpPr>
        <dsp:cNvPr id="0" name=""/>
        <dsp:cNvSpPr/>
      </dsp:nvSpPr>
      <dsp:spPr>
        <a:xfrm>
          <a:off x="151510" y="2291289"/>
          <a:ext cx="225229" cy="429048"/>
        </a:xfrm>
        <a:custGeom>
          <a:avLst/>
          <a:gdLst/>
          <a:ahLst/>
          <a:cxnLst/>
          <a:rect l="0" t="0" r="0" b="0"/>
          <a:pathLst>
            <a:path>
              <a:moveTo>
                <a:pt x="0" y="0"/>
              </a:moveTo>
              <a:lnTo>
                <a:pt x="0" y="429048"/>
              </a:lnTo>
              <a:lnTo>
                <a:pt x="225229" y="429048"/>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1304D64D-54B8-432A-BE8C-6FDB485DE63D}">
      <dsp:nvSpPr>
        <dsp:cNvPr id="0" name=""/>
        <dsp:cNvSpPr/>
      </dsp:nvSpPr>
      <dsp:spPr>
        <a:xfrm>
          <a:off x="752121" y="1784071"/>
          <a:ext cx="191196" cy="179808"/>
        </a:xfrm>
        <a:custGeom>
          <a:avLst/>
          <a:gdLst/>
          <a:ahLst/>
          <a:cxnLst/>
          <a:rect l="0" t="0" r="0" b="0"/>
          <a:pathLst>
            <a:path>
              <a:moveTo>
                <a:pt x="191196" y="0"/>
              </a:moveTo>
              <a:lnTo>
                <a:pt x="191196" y="81873"/>
              </a:lnTo>
              <a:lnTo>
                <a:pt x="0" y="81873"/>
              </a:lnTo>
              <a:lnTo>
                <a:pt x="0" y="179808"/>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A132DACD-CDE8-4D36-97BA-E141ACFCFEEB}">
      <dsp:nvSpPr>
        <dsp:cNvPr id="0" name=""/>
        <dsp:cNvSpPr/>
      </dsp:nvSpPr>
      <dsp:spPr>
        <a:xfrm>
          <a:off x="943318" y="1105783"/>
          <a:ext cx="1901718" cy="211931"/>
        </a:xfrm>
        <a:custGeom>
          <a:avLst/>
          <a:gdLst/>
          <a:ahLst/>
          <a:cxnLst/>
          <a:rect l="0" t="0" r="0" b="0"/>
          <a:pathLst>
            <a:path>
              <a:moveTo>
                <a:pt x="1901718" y="0"/>
              </a:moveTo>
              <a:lnTo>
                <a:pt x="1901718" y="113996"/>
              </a:lnTo>
              <a:lnTo>
                <a:pt x="0" y="113996"/>
              </a:lnTo>
              <a:lnTo>
                <a:pt x="0" y="211931"/>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DB1B01A2-DA7C-4F6F-A131-027808B2C1F9}">
      <dsp:nvSpPr>
        <dsp:cNvPr id="0" name=""/>
        <dsp:cNvSpPr/>
      </dsp:nvSpPr>
      <dsp:spPr>
        <a:xfrm>
          <a:off x="2845036" y="427686"/>
          <a:ext cx="1775009" cy="323805"/>
        </a:xfrm>
        <a:custGeom>
          <a:avLst/>
          <a:gdLst/>
          <a:ahLst/>
          <a:cxnLst/>
          <a:rect l="0" t="0" r="0" b="0"/>
          <a:pathLst>
            <a:path>
              <a:moveTo>
                <a:pt x="1775009" y="0"/>
              </a:moveTo>
              <a:lnTo>
                <a:pt x="1775009" y="225870"/>
              </a:lnTo>
              <a:lnTo>
                <a:pt x="0" y="225870"/>
              </a:lnTo>
              <a:lnTo>
                <a:pt x="0" y="323805"/>
              </a:lnTo>
            </a:path>
          </a:pathLst>
        </a:custGeom>
        <a:noFill/>
        <a:ln w="12700" cap="flat" cmpd="sng" algn="ctr">
          <a:solidFill>
            <a:srgbClr val="5C5B5A"/>
          </a:solidFill>
          <a:prstDash val="solid"/>
          <a:miter lim="800000"/>
        </a:ln>
        <a:effectLst/>
      </dsp:spPr>
      <dsp:style>
        <a:lnRef idx="2">
          <a:scrgbClr r="0" g="0" b="0"/>
        </a:lnRef>
        <a:fillRef idx="0">
          <a:scrgbClr r="0" g="0" b="0"/>
        </a:fillRef>
        <a:effectRef idx="0">
          <a:scrgbClr r="0" g="0" b="0"/>
        </a:effectRef>
        <a:fontRef idx="minor"/>
      </dsp:style>
    </dsp:sp>
    <dsp:sp modelId="{B7FB1018-297C-48F8-8B3F-D97C8C05415A}">
      <dsp:nvSpPr>
        <dsp:cNvPr id="0" name=""/>
        <dsp:cNvSpPr/>
      </dsp:nvSpPr>
      <dsp:spPr>
        <a:xfrm>
          <a:off x="3458240" y="80148"/>
          <a:ext cx="2323612" cy="347538"/>
        </a:xfrm>
        <a:prstGeom prst="rect">
          <a:avLst/>
        </a:prstGeom>
        <a:noFill/>
        <a:ln w="25400" cap="flat" cmpd="sng" algn="ctr">
          <a:solidFill>
            <a:srgbClr val="5C5B5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Total sample 59% net satisfied</a:t>
          </a:r>
        </a:p>
      </dsp:txBody>
      <dsp:txXfrm>
        <a:off x="3458240" y="80148"/>
        <a:ext cx="2323612" cy="347538"/>
      </dsp:txXfrm>
    </dsp:sp>
    <dsp:sp modelId="{C10935CD-E83D-4537-A490-5E63C1E0F413}">
      <dsp:nvSpPr>
        <dsp:cNvPr id="0" name=""/>
        <dsp:cNvSpPr/>
      </dsp:nvSpPr>
      <dsp:spPr>
        <a:xfrm>
          <a:off x="1682381" y="751492"/>
          <a:ext cx="2325310" cy="354291"/>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Communication not poor 75%</a:t>
          </a:r>
        </a:p>
      </dsp:txBody>
      <dsp:txXfrm>
        <a:off x="1682381" y="751492"/>
        <a:ext cx="2325310" cy="354291"/>
      </dsp:txXfrm>
    </dsp:sp>
    <dsp:sp modelId="{0619CC8C-9E22-4FED-A357-9487857B7111}">
      <dsp:nvSpPr>
        <dsp:cNvPr id="0" name=""/>
        <dsp:cNvSpPr/>
      </dsp:nvSpPr>
      <dsp:spPr>
        <a:xfrm>
          <a:off x="219686" y="1317714"/>
          <a:ext cx="1447263" cy="466356"/>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NO unexpected high rent increase 79%</a:t>
          </a:r>
        </a:p>
      </dsp:txBody>
      <dsp:txXfrm>
        <a:off x="219686" y="1317714"/>
        <a:ext cx="1447263" cy="466356"/>
      </dsp:txXfrm>
    </dsp:sp>
    <dsp:sp modelId="{FA84D700-ABBC-46C2-A8DE-F2B72DEFA007}">
      <dsp:nvSpPr>
        <dsp:cNvPr id="0" name=""/>
        <dsp:cNvSpPr/>
      </dsp:nvSpPr>
      <dsp:spPr>
        <a:xfrm>
          <a:off x="1357" y="1963879"/>
          <a:ext cx="1501528" cy="327410"/>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Damp/Mould 67%</a:t>
          </a:r>
        </a:p>
      </dsp:txBody>
      <dsp:txXfrm>
        <a:off x="1357" y="1963879"/>
        <a:ext cx="1501528" cy="327410"/>
      </dsp:txXfrm>
    </dsp:sp>
    <dsp:sp modelId="{F23065C3-012A-4D10-A563-4328D1E49C3D}">
      <dsp:nvSpPr>
        <dsp:cNvPr id="0" name=""/>
        <dsp:cNvSpPr/>
      </dsp:nvSpPr>
      <dsp:spPr>
        <a:xfrm>
          <a:off x="376739" y="2487159"/>
          <a:ext cx="1477184" cy="466356"/>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Getting harder </a:t>
          </a:r>
          <a:br>
            <a:rPr lang="en-GB" sz="1100" b="1" kern="1200" dirty="0">
              <a:solidFill>
                <a:srgbClr val="5C5B5A"/>
              </a:solidFill>
            </a:rPr>
          </a:br>
          <a:r>
            <a:rPr lang="en-GB" sz="1100" b="1" kern="1200" dirty="0">
              <a:solidFill>
                <a:srgbClr val="5C5B5A"/>
              </a:solidFill>
            </a:rPr>
            <a:t>to pay rent 60%</a:t>
          </a:r>
        </a:p>
      </dsp:txBody>
      <dsp:txXfrm>
        <a:off x="376739" y="2487159"/>
        <a:ext cx="1477184" cy="466356"/>
      </dsp:txXfrm>
    </dsp:sp>
    <dsp:sp modelId="{4F0768CE-C9EC-43CD-83EF-3BBAC1E14CD5}">
      <dsp:nvSpPr>
        <dsp:cNvPr id="0" name=""/>
        <dsp:cNvSpPr/>
      </dsp:nvSpPr>
      <dsp:spPr>
        <a:xfrm>
          <a:off x="376739" y="3149386"/>
          <a:ext cx="1367376" cy="466356"/>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NOT getting harder to pay rent 78%</a:t>
          </a:r>
        </a:p>
      </dsp:txBody>
      <dsp:txXfrm>
        <a:off x="376739" y="3149386"/>
        <a:ext cx="1367376" cy="466356"/>
      </dsp:txXfrm>
    </dsp:sp>
    <dsp:sp modelId="{D6C82B44-9C36-4921-AF68-6000BA28DE42}">
      <dsp:nvSpPr>
        <dsp:cNvPr id="0" name=""/>
        <dsp:cNvSpPr/>
      </dsp:nvSpPr>
      <dsp:spPr>
        <a:xfrm>
          <a:off x="1698755" y="1963879"/>
          <a:ext cx="1914543" cy="377935"/>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NO damp/mould 84%</a:t>
          </a:r>
        </a:p>
      </dsp:txBody>
      <dsp:txXfrm>
        <a:off x="1698755" y="1963879"/>
        <a:ext cx="1914543" cy="377935"/>
      </dsp:txXfrm>
    </dsp:sp>
    <dsp:sp modelId="{1CE4A6FC-044C-4D9F-8D58-0A75D8A09B2C}">
      <dsp:nvSpPr>
        <dsp:cNvPr id="0" name=""/>
        <dsp:cNvSpPr/>
      </dsp:nvSpPr>
      <dsp:spPr>
        <a:xfrm>
          <a:off x="2177391" y="2537684"/>
          <a:ext cx="1400058" cy="466356"/>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Broken white goods 67%</a:t>
          </a:r>
        </a:p>
      </dsp:txBody>
      <dsp:txXfrm>
        <a:off x="2177391" y="2537684"/>
        <a:ext cx="1400058" cy="466356"/>
      </dsp:txXfrm>
    </dsp:sp>
    <dsp:sp modelId="{613344AE-73E4-4DD7-AC6B-A9E094D724D9}">
      <dsp:nvSpPr>
        <dsp:cNvPr id="0" name=""/>
        <dsp:cNvSpPr/>
      </dsp:nvSpPr>
      <dsp:spPr>
        <a:xfrm>
          <a:off x="2177391" y="3199911"/>
          <a:ext cx="1426668" cy="466356"/>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NO broken white goods 87%</a:t>
          </a:r>
        </a:p>
      </dsp:txBody>
      <dsp:txXfrm>
        <a:off x="2177391" y="3199911"/>
        <a:ext cx="1426668" cy="466356"/>
      </dsp:txXfrm>
    </dsp:sp>
    <dsp:sp modelId="{E535828C-8BEE-4B6E-90FA-73183273B4D9}">
      <dsp:nvSpPr>
        <dsp:cNvPr id="0" name=""/>
        <dsp:cNvSpPr/>
      </dsp:nvSpPr>
      <dsp:spPr>
        <a:xfrm>
          <a:off x="2094813" y="1301653"/>
          <a:ext cx="1879547" cy="466356"/>
        </a:xfrm>
        <a:prstGeom prst="rect">
          <a:avLst/>
        </a:prstGeom>
        <a:noFill/>
        <a:ln w="254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Unexpected high rent increase 46%</a:t>
          </a:r>
        </a:p>
      </dsp:txBody>
      <dsp:txXfrm>
        <a:off x="2094813" y="1301653"/>
        <a:ext cx="1879547" cy="466356"/>
      </dsp:txXfrm>
    </dsp:sp>
    <dsp:sp modelId="{CE0BD364-D16F-4E7B-987B-AEA2FFF141E7}">
      <dsp:nvSpPr>
        <dsp:cNvPr id="0" name=""/>
        <dsp:cNvSpPr/>
      </dsp:nvSpPr>
      <dsp:spPr>
        <a:xfrm>
          <a:off x="5367243" y="751492"/>
          <a:ext cx="2190467" cy="374572"/>
        </a:xfrm>
        <a:prstGeom prst="rect">
          <a:avLst/>
        </a:prstGeom>
        <a:noFill/>
        <a:ln w="254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Poor communication 34%</a:t>
          </a:r>
        </a:p>
      </dsp:txBody>
      <dsp:txXfrm>
        <a:off x="5367243" y="751492"/>
        <a:ext cx="2190467" cy="374572"/>
      </dsp:txXfrm>
    </dsp:sp>
    <dsp:sp modelId="{0662FD66-8584-46C0-922C-0CF12D40B5AF}">
      <dsp:nvSpPr>
        <dsp:cNvPr id="0" name=""/>
        <dsp:cNvSpPr/>
      </dsp:nvSpPr>
      <dsp:spPr>
        <a:xfrm>
          <a:off x="4802247" y="1321934"/>
          <a:ext cx="1209645" cy="466356"/>
        </a:xfrm>
        <a:prstGeom prst="rect">
          <a:avLst/>
        </a:prstGeom>
        <a:noFill/>
        <a:ln w="254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Broken electrics 18%</a:t>
          </a:r>
        </a:p>
      </dsp:txBody>
      <dsp:txXfrm>
        <a:off x="4802247" y="1321934"/>
        <a:ext cx="1209645" cy="466356"/>
      </dsp:txXfrm>
    </dsp:sp>
    <dsp:sp modelId="{CCC50415-D4FB-406A-8725-128A8AD4FA10}">
      <dsp:nvSpPr>
        <dsp:cNvPr id="0" name=""/>
        <dsp:cNvSpPr/>
      </dsp:nvSpPr>
      <dsp:spPr>
        <a:xfrm>
          <a:off x="5104658" y="1984161"/>
          <a:ext cx="932713" cy="559828"/>
        </a:xfrm>
        <a:prstGeom prst="rect">
          <a:avLst/>
        </a:prstGeom>
        <a:noFill/>
        <a:ln w="254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Need decoration </a:t>
          </a:r>
          <a:br>
            <a:rPr lang="en-GB" sz="1100" b="1" kern="1200" dirty="0">
              <a:solidFill>
                <a:srgbClr val="5C5B5A"/>
              </a:solidFill>
            </a:rPr>
          </a:br>
          <a:r>
            <a:rPr lang="en-GB" sz="1100" b="1" kern="1200" dirty="0">
              <a:solidFill>
                <a:srgbClr val="5C5B5A"/>
              </a:solidFill>
            </a:rPr>
            <a:t>11%</a:t>
          </a:r>
        </a:p>
      </dsp:txBody>
      <dsp:txXfrm>
        <a:off x="5104658" y="1984161"/>
        <a:ext cx="932713" cy="559828"/>
      </dsp:txXfrm>
    </dsp:sp>
    <dsp:sp modelId="{CFE5BABB-6156-4673-86DE-520557F965AC}">
      <dsp:nvSpPr>
        <dsp:cNvPr id="0" name=""/>
        <dsp:cNvSpPr/>
      </dsp:nvSpPr>
      <dsp:spPr>
        <a:xfrm>
          <a:off x="5104658" y="2646658"/>
          <a:ext cx="932713" cy="798332"/>
        </a:xfrm>
        <a:prstGeom prst="rect">
          <a:avLst/>
        </a:prstGeom>
        <a:noFill/>
        <a:ln w="254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NO </a:t>
          </a:r>
          <a:br>
            <a:rPr lang="en-GB" sz="1100" b="1" kern="1200" dirty="0">
              <a:solidFill>
                <a:srgbClr val="5C5B5A"/>
              </a:solidFill>
            </a:rPr>
          </a:br>
          <a:r>
            <a:rPr lang="en-GB" sz="1100" b="1" kern="1200" dirty="0">
              <a:solidFill>
                <a:srgbClr val="5C5B5A"/>
              </a:solidFill>
            </a:rPr>
            <a:t>need of </a:t>
          </a:r>
          <a:br>
            <a:rPr lang="en-GB" sz="1100" b="1" kern="1200" dirty="0">
              <a:solidFill>
                <a:srgbClr val="5C5B5A"/>
              </a:solidFill>
            </a:rPr>
          </a:br>
          <a:r>
            <a:rPr lang="en-GB" sz="1100" b="1" kern="1200" dirty="0">
              <a:solidFill>
                <a:srgbClr val="5C5B5A"/>
              </a:solidFill>
            </a:rPr>
            <a:t>decoration </a:t>
          </a:r>
          <a:br>
            <a:rPr lang="en-GB" sz="1100" b="1" kern="1200" dirty="0">
              <a:solidFill>
                <a:srgbClr val="5C5B5A"/>
              </a:solidFill>
            </a:rPr>
          </a:br>
          <a:r>
            <a:rPr lang="en-GB" sz="1100" b="1" kern="1200" dirty="0">
              <a:solidFill>
                <a:srgbClr val="5C5B5A"/>
              </a:solidFill>
            </a:rPr>
            <a:t>28%</a:t>
          </a:r>
        </a:p>
      </dsp:txBody>
      <dsp:txXfrm>
        <a:off x="5104658" y="2646658"/>
        <a:ext cx="932713" cy="798332"/>
      </dsp:txXfrm>
    </dsp:sp>
    <dsp:sp modelId="{E79777EA-906A-4C97-80CF-35872BC9AF63}">
      <dsp:nvSpPr>
        <dsp:cNvPr id="0" name=""/>
        <dsp:cNvSpPr/>
      </dsp:nvSpPr>
      <dsp:spPr>
        <a:xfrm>
          <a:off x="6810241" y="1321934"/>
          <a:ext cx="1312467" cy="466356"/>
        </a:xfrm>
        <a:prstGeom prst="rect">
          <a:avLst/>
        </a:prstGeom>
        <a:noFill/>
        <a:ln w="254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NO broken electrics 42%</a:t>
          </a:r>
        </a:p>
      </dsp:txBody>
      <dsp:txXfrm>
        <a:off x="6810241" y="1321934"/>
        <a:ext cx="1312467" cy="466356"/>
      </dsp:txXfrm>
    </dsp:sp>
    <dsp:sp modelId="{672A0E05-8E72-4563-BE68-B559E0700B91}">
      <dsp:nvSpPr>
        <dsp:cNvPr id="0" name=""/>
        <dsp:cNvSpPr/>
      </dsp:nvSpPr>
      <dsp:spPr>
        <a:xfrm>
          <a:off x="6233241" y="1984161"/>
          <a:ext cx="932713" cy="629921"/>
        </a:xfrm>
        <a:prstGeom prst="rect">
          <a:avLst/>
        </a:prstGeom>
        <a:noFill/>
        <a:ln w="254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Broken windows/</a:t>
          </a:r>
          <a:br>
            <a:rPr lang="en-GB" sz="1100" b="1" kern="1200" dirty="0">
              <a:solidFill>
                <a:srgbClr val="5C5B5A"/>
              </a:solidFill>
            </a:rPr>
          </a:br>
          <a:r>
            <a:rPr lang="en-GB" sz="1100" b="1" kern="1200" dirty="0">
              <a:solidFill>
                <a:srgbClr val="5C5B5A"/>
              </a:solidFill>
            </a:rPr>
            <a:t>doors 22%</a:t>
          </a:r>
        </a:p>
      </dsp:txBody>
      <dsp:txXfrm>
        <a:off x="6233241" y="1984161"/>
        <a:ext cx="932713" cy="629921"/>
      </dsp:txXfrm>
    </dsp:sp>
    <dsp:sp modelId="{F0E6A403-A88C-413E-8BEA-6E16E1CDFC76}">
      <dsp:nvSpPr>
        <dsp:cNvPr id="0" name=""/>
        <dsp:cNvSpPr/>
      </dsp:nvSpPr>
      <dsp:spPr>
        <a:xfrm>
          <a:off x="7361824" y="2008038"/>
          <a:ext cx="1337883" cy="466356"/>
        </a:xfrm>
        <a:prstGeom prst="rect">
          <a:avLst/>
        </a:prstGeom>
        <a:noFill/>
        <a:ln w="254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NO broken windows/doors 47%</a:t>
          </a:r>
        </a:p>
      </dsp:txBody>
      <dsp:txXfrm>
        <a:off x="7361824" y="2008038"/>
        <a:ext cx="1337883" cy="466356"/>
      </dsp:txXfrm>
    </dsp:sp>
    <dsp:sp modelId="{DD3CD057-0682-4F15-BB58-D13BD978FEAA}">
      <dsp:nvSpPr>
        <dsp:cNvPr id="0" name=""/>
        <dsp:cNvSpPr/>
      </dsp:nvSpPr>
      <dsp:spPr>
        <a:xfrm>
          <a:off x="7696295" y="2631767"/>
          <a:ext cx="1110171" cy="466356"/>
        </a:xfrm>
        <a:prstGeom prst="rect">
          <a:avLst/>
        </a:prstGeom>
        <a:noFill/>
        <a:ln w="254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Pest infestation 21%</a:t>
          </a:r>
        </a:p>
      </dsp:txBody>
      <dsp:txXfrm>
        <a:off x="7696295" y="2631767"/>
        <a:ext cx="1110171" cy="466356"/>
      </dsp:txXfrm>
    </dsp:sp>
    <dsp:sp modelId="{AA27ACE7-57C4-4FEC-A4C8-97C3858267CB}">
      <dsp:nvSpPr>
        <dsp:cNvPr id="0" name=""/>
        <dsp:cNvSpPr/>
      </dsp:nvSpPr>
      <dsp:spPr>
        <a:xfrm>
          <a:off x="7696295" y="3308614"/>
          <a:ext cx="1091311" cy="466356"/>
        </a:xfrm>
        <a:prstGeom prst="rect">
          <a:avLst/>
        </a:prstGeom>
        <a:noFill/>
        <a:ln w="254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C5B5A"/>
              </a:solidFill>
            </a:rPr>
            <a:t>NO pest </a:t>
          </a:r>
          <a:br>
            <a:rPr lang="en-GB" sz="1100" b="1" kern="1200" dirty="0">
              <a:solidFill>
                <a:srgbClr val="5C5B5A"/>
              </a:solidFill>
            </a:rPr>
          </a:br>
          <a:r>
            <a:rPr lang="en-GB" sz="1100" b="1" kern="1200" dirty="0">
              <a:solidFill>
                <a:srgbClr val="5C5B5A"/>
              </a:solidFill>
            </a:rPr>
            <a:t>52%</a:t>
          </a:r>
        </a:p>
      </dsp:txBody>
      <dsp:txXfrm>
        <a:off x="7696295" y="3308614"/>
        <a:ext cx="1091311" cy="4663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80BDFB-9197-A544-B7EA-7121079100E9}" type="datetimeFigureOut">
              <a:rPr lang="en-US" smtClean="0"/>
              <a:t>12/18/2023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5AB8F-F3E2-7544-8181-20A1F216CF4E}" type="slidenum">
              <a:rPr lang="en-US" smtClean="0"/>
              <a:t>‹#›</a:t>
            </a:fld>
            <a:endParaRPr lang="en-US"/>
          </a:p>
        </p:txBody>
      </p:sp>
    </p:spTree>
    <p:extLst>
      <p:ext uri="{BB962C8B-B14F-4D97-AF65-F5344CB8AC3E}">
        <p14:creationId xmlns:p14="http://schemas.microsoft.com/office/powerpoint/2010/main" val="1276746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077A7-23C0-DD49-A8F0-4BD4ADA66295}" type="datetimeFigureOut">
              <a:rPr lang="en-US" smtClean="0"/>
              <a:t>12/18/2023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C3250-6B3B-5E49-8010-DD707763E9F6}" type="slidenum">
              <a:rPr lang="en-US" smtClean="0"/>
              <a:t>‹#›</a:t>
            </a:fld>
            <a:endParaRPr lang="en-US"/>
          </a:p>
        </p:txBody>
      </p:sp>
    </p:spTree>
    <p:extLst>
      <p:ext uri="{BB962C8B-B14F-4D97-AF65-F5344CB8AC3E}">
        <p14:creationId xmlns:p14="http://schemas.microsoft.com/office/powerpoint/2010/main" val="62725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a:t>
            </a:fld>
            <a:endParaRPr lang="en-US"/>
          </a:p>
        </p:txBody>
      </p:sp>
    </p:spTree>
    <p:extLst>
      <p:ext uri="{BB962C8B-B14F-4D97-AF65-F5344CB8AC3E}">
        <p14:creationId xmlns:p14="http://schemas.microsoft.com/office/powerpoint/2010/main" val="2197245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rgbClr val="5C5B5A"/>
                </a:solidFill>
              </a:rPr>
              <a:t>76% of tenants have experienced at least one of these problems in the last year. This is significantly more likely among:</a:t>
            </a:r>
          </a:p>
          <a:p>
            <a:pPr marL="285750" indent="-285750">
              <a:buFont typeface="Arial" panose="020B0604020202020204" pitchFamily="34" charset="0"/>
              <a:buChar char="•"/>
            </a:pPr>
            <a:r>
              <a:rPr lang="en-GB" sz="1200">
                <a:solidFill>
                  <a:srgbClr val="5C5B5A"/>
                </a:solidFill>
              </a:rPr>
              <a:t>Tenants who have moved 4+ times in the last 5 years (92%)</a:t>
            </a:r>
          </a:p>
          <a:p>
            <a:pPr marL="285750" indent="-285750">
              <a:buFont typeface="Arial" panose="020B0604020202020204" pitchFamily="34" charset="0"/>
              <a:buChar char="•"/>
            </a:pPr>
            <a:r>
              <a:rPr lang="en-GB" sz="1200">
                <a:solidFill>
                  <a:srgbClr val="5C5B5A"/>
                </a:solidFill>
              </a:rPr>
              <a:t>Tenants who are gay/lesbian (87%) or bisexual (88%)</a:t>
            </a:r>
          </a:p>
          <a:p>
            <a:pPr marL="285750" indent="-285750">
              <a:buFont typeface="Arial" panose="020B0604020202020204" pitchFamily="34" charset="0"/>
              <a:buChar char="•"/>
            </a:pPr>
            <a:r>
              <a:rPr lang="en-GB" sz="1200">
                <a:solidFill>
                  <a:srgbClr val="5C5B5A"/>
                </a:solidFill>
              </a:rPr>
              <a:t>Tenants living with a disability (84%)</a:t>
            </a:r>
          </a:p>
          <a:p>
            <a:pPr marL="285750" indent="-285750">
              <a:buFont typeface="Arial" panose="020B0604020202020204" pitchFamily="34" charset="0"/>
              <a:buChar char="•"/>
            </a:pPr>
            <a:r>
              <a:rPr lang="en-GB" sz="1200">
                <a:solidFill>
                  <a:srgbClr val="5C5B5A"/>
                </a:solidFill>
              </a:rPr>
              <a:t>Tenants who struggled to pay rent (84%)</a:t>
            </a:r>
          </a:p>
          <a:p>
            <a:pPr marL="285750" indent="-285750">
              <a:buFont typeface="Arial" panose="020B0604020202020204" pitchFamily="34" charset="0"/>
              <a:buChar char="•"/>
            </a:pPr>
            <a:r>
              <a:rPr lang="en-GB" sz="1200">
                <a:solidFill>
                  <a:srgbClr val="5C5B5A"/>
                </a:solidFill>
              </a:rPr>
              <a:t>Tenants who live in a room in a shared flat (87%)</a:t>
            </a:r>
          </a:p>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36</a:t>
            </a:fld>
            <a:endParaRPr lang="en-US"/>
          </a:p>
        </p:txBody>
      </p:sp>
    </p:spTree>
    <p:extLst>
      <p:ext uri="{BB962C8B-B14F-4D97-AF65-F5344CB8AC3E}">
        <p14:creationId xmlns:p14="http://schemas.microsoft.com/office/powerpoint/2010/main" val="2578274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40</a:t>
            </a:fld>
            <a:endParaRPr lang="en-US"/>
          </a:p>
        </p:txBody>
      </p:sp>
    </p:spTree>
    <p:extLst>
      <p:ext uri="{BB962C8B-B14F-4D97-AF65-F5344CB8AC3E}">
        <p14:creationId xmlns:p14="http://schemas.microsoft.com/office/powerpoint/2010/main" val="2922075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Give brief overview of how regression works first &amp; which variables were looked at within it – did it include demographics?</a:t>
            </a:r>
          </a:p>
        </p:txBody>
      </p:sp>
      <p:sp>
        <p:nvSpPr>
          <p:cNvPr id="4" name="Slide Number Placeholder 3"/>
          <p:cNvSpPr>
            <a:spLocks noGrp="1"/>
          </p:cNvSpPr>
          <p:nvPr>
            <p:ph type="sldNum" sz="quarter" idx="5"/>
          </p:nvPr>
        </p:nvSpPr>
        <p:spPr/>
        <p:txBody>
          <a:bodyPr/>
          <a:lstStyle/>
          <a:p>
            <a:fld id="{629C3250-6B3B-5E49-8010-DD707763E9F6}" type="slidenum">
              <a:rPr lang="en-US" smtClean="0"/>
              <a:t>43</a:t>
            </a:fld>
            <a:endParaRPr lang="en-US"/>
          </a:p>
        </p:txBody>
      </p:sp>
    </p:spTree>
    <p:extLst>
      <p:ext uri="{BB962C8B-B14F-4D97-AF65-F5344CB8AC3E}">
        <p14:creationId xmlns:p14="http://schemas.microsoft.com/office/powerpoint/2010/main" val="1719743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3</a:t>
            </a:fld>
            <a:endParaRPr lang="en-US"/>
          </a:p>
        </p:txBody>
      </p:sp>
    </p:spTree>
    <p:extLst>
      <p:ext uri="{BB962C8B-B14F-4D97-AF65-F5344CB8AC3E}">
        <p14:creationId xmlns:p14="http://schemas.microsoft.com/office/powerpoint/2010/main" val="161468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Confirm response rate among landlords was higher than expected &amp; robust sample size</a:t>
            </a:r>
          </a:p>
        </p:txBody>
      </p:sp>
      <p:sp>
        <p:nvSpPr>
          <p:cNvPr id="4" name="Slide Number Placeholder 3"/>
          <p:cNvSpPr>
            <a:spLocks noGrp="1"/>
          </p:cNvSpPr>
          <p:nvPr>
            <p:ph type="sldNum" sz="quarter" idx="5"/>
          </p:nvPr>
        </p:nvSpPr>
        <p:spPr/>
        <p:txBody>
          <a:bodyPr/>
          <a:lstStyle/>
          <a:p>
            <a:fld id="{629C3250-6B3B-5E49-8010-DD707763E9F6}" type="slidenum">
              <a:rPr lang="en-US" smtClean="0"/>
              <a:t>4</a:t>
            </a:fld>
            <a:endParaRPr lang="en-US"/>
          </a:p>
        </p:txBody>
      </p:sp>
    </p:spTree>
    <p:extLst>
      <p:ext uri="{BB962C8B-B14F-4D97-AF65-F5344CB8AC3E}">
        <p14:creationId xmlns:p14="http://schemas.microsoft.com/office/powerpoint/2010/main" val="326841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7</a:t>
            </a:fld>
            <a:endParaRPr lang="en-US"/>
          </a:p>
        </p:txBody>
      </p:sp>
    </p:spTree>
    <p:extLst>
      <p:ext uri="{BB962C8B-B14F-4D97-AF65-F5344CB8AC3E}">
        <p14:creationId xmlns:p14="http://schemas.microsoft.com/office/powerpoint/2010/main" val="175652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8</a:t>
            </a:fld>
            <a:endParaRPr lang="en-US"/>
          </a:p>
        </p:txBody>
      </p:sp>
    </p:spTree>
    <p:extLst>
      <p:ext uri="{BB962C8B-B14F-4D97-AF65-F5344CB8AC3E}">
        <p14:creationId xmlns:p14="http://schemas.microsoft.com/office/powerpoint/2010/main" val="624847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13</a:t>
            </a:fld>
            <a:endParaRPr lang="en-US"/>
          </a:p>
        </p:txBody>
      </p:sp>
    </p:spTree>
    <p:extLst>
      <p:ext uri="{BB962C8B-B14F-4D97-AF65-F5344CB8AC3E}">
        <p14:creationId xmlns:p14="http://schemas.microsoft.com/office/powerpoint/2010/main" val="348079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14</a:t>
            </a:fld>
            <a:endParaRPr lang="en-US"/>
          </a:p>
        </p:txBody>
      </p:sp>
    </p:spTree>
    <p:extLst>
      <p:ext uri="{BB962C8B-B14F-4D97-AF65-F5344CB8AC3E}">
        <p14:creationId xmlns:p14="http://schemas.microsoft.com/office/powerpoint/2010/main" val="2120697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15</a:t>
            </a:fld>
            <a:endParaRPr lang="en-US"/>
          </a:p>
        </p:txBody>
      </p:sp>
    </p:spTree>
    <p:extLst>
      <p:ext uri="{BB962C8B-B14F-4D97-AF65-F5344CB8AC3E}">
        <p14:creationId xmlns:p14="http://schemas.microsoft.com/office/powerpoint/2010/main" val="169786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17</a:t>
            </a:fld>
            <a:endParaRPr lang="en-US"/>
          </a:p>
        </p:txBody>
      </p:sp>
    </p:spTree>
    <p:extLst>
      <p:ext uri="{BB962C8B-B14F-4D97-AF65-F5344CB8AC3E}">
        <p14:creationId xmlns:p14="http://schemas.microsoft.com/office/powerpoint/2010/main" val="1681007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E33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7148" y="487951"/>
            <a:ext cx="2661568" cy="962325"/>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pic>
        <p:nvPicPr>
          <p:cNvPr id="4" name="Picture 3"/>
          <p:cNvPicPr>
            <a:picLocks noChangeAspect="1"/>
          </p:cNvPicPr>
          <p:nvPr userDrawn="1"/>
        </p:nvPicPr>
        <p:blipFill>
          <a:blip r:embed="rId3"/>
          <a:stretch>
            <a:fillRect/>
          </a:stretch>
        </p:blipFill>
        <p:spPr>
          <a:xfrm>
            <a:off x="581024" y="3517900"/>
            <a:ext cx="11023600" cy="2755900"/>
          </a:xfrm>
          <a:prstGeom prst="rect">
            <a:avLst/>
          </a:prstGeom>
        </p:spPr>
      </p:pic>
    </p:spTree>
    <p:extLst>
      <p:ext uri="{BB962C8B-B14F-4D97-AF65-F5344CB8AC3E}">
        <p14:creationId xmlns:p14="http://schemas.microsoft.com/office/powerpoint/2010/main" val="49456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36001" y="545100"/>
            <a:ext cx="5307588" cy="1116000"/>
          </a:xfrm>
        </p:spPr>
        <p:txBody>
          <a:bodyPr>
            <a:normAutofit/>
          </a:bodyPr>
          <a:lstStyle>
            <a:lvl1pPr>
              <a:defRPr sz="3600">
                <a:solidFill>
                  <a:srgbClr val="5C5B5A"/>
                </a:solidFill>
              </a:defRPr>
            </a:lvl1pPr>
          </a:lstStyle>
          <a:p>
            <a:r>
              <a:rPr lang="en-US"/>
              <a:t>Click to edit Master title style</a:t>
            </a:r>
          </a:p>
        </p:txBody>
      </p:sp>
      <p:pic>
        <p:nvPicPr>
          <p:cNvPr id="8" name="Picture 7"/>
          <p:cNvPicPr>
            <a:picLocks noChangeAspect="1"/>
          </p:cNvPicPr>
          <p:nvPr userDrawn="1"/>
        </p:nvPicPr>
        <p:blipFill>
          <a:blip r:embed="rId2"/>
          <a:stretch>
            <a:fillRect/>
          </a:stretch>
        </p:blipFill>
        <p:spPr>
          <a:xfrm>
            <a:off x="6708775" y="579437"/>
            <a:ext cx="4902200" cy="4902200"/>
          </a:xfrm>
          <a:prstGeom prst="rect">
            <a:avLst/>
          </a:prstGeom>
        </p:spPr>
      </p:pic>
      <p:sp>
        <p:nvSpPr>
          <p:cNvPr id="10" name="Text Placeholder 9"/>
          <p:cNvSpPr>
            <a:spLocks noGrp="1"/>
          </p:cNvSpPr>
          <p:nvPr>
            <p:ph type="body" sz="quarter" idx="12"/>
          </p:nvPr>
        </p:nvSpPr>
        <p:spPr>
          <a:xfrm>
            <a:off x="6708775" y="1292351"/>
            <a:ext cx="4895850" cy="4189285"/>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cxnSp>
        <p:nvCxnSpPr>
          <p:cNvPr id="2" name="Straight Connector 1" descr="Line" title="Line">
            <a:extLst>
              <a:ext uri="{FF2B5EF4-FFF2-40B4-BE49-F238E27FC236}">
                <a16:creationId xmlns:a16="http://schemas.microsoft.com/office/drawing/2014/main" id="{EACD103F-ACA8-030F-972B-4266229F4A32}"/>
              </a:ext>
            </a:extLst>
          </p:cNvPr>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3" name="Text Placeholder 5">
            <a:extLst>
              <a:ext uri="{FF2B5EF4-FFF2-40B4-BE49-F238E27FC236}">
                <a16:creationId xmlns:a16="http://schemas.microsoft.com/office/drawing/2014/main" id="{9C880B30-F3E5-93B7-089D-C0384B256258}"/>
              </a:ext>
            </a:extLst>
          </p:cNvPr>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a:t>Click to edit Master text styles</a:t>
            </a:r>
          </a:p>
        </p:txBody>
      </p:sp>
      <p:sp>
        <p:nvSpPr>
          <p:cNvPr id="5" name="Slide Number Placeholder 3">
            <a:extLst>
              <a:ext uri="{FF2B5EF4-FFF2-40B4-BE49-F238E27FC236}">
                <a16:creationId xmlns:a16="http://schemas.microsoft.com/office/drawing/2014/main" id="{93961C6F-62A0-C3A9-3BC5-A888770B967C}"/>
              </a:ext>
            </a:extLst>
          </p:cNvPr>
          <p:cNvSpPr>
            <a:spLocks noGrp="1"/>
          </p:cNvSpPr>
          <p:nvPr>
            <p:ph type="sldNum" sz="quarter" idx="4"/>
          </p:nvPr>
        </p:nvSpPr>
        <p:spPr>
          <a:xfrm>
            <a:off x="11099800" y="6277974"/>
            <a:ext cx="782638" cy="365125"/>
          </a:xfrm>
          <a:prstGeom prst="rect">
            <a:avLst/>
          </a:prstGeom>
        </p:spPr>
        <p:txBody>
          <a:bodyPr vert="horz" lIns="0" tIns="0" rIns="0" bIns="0" rtlCol="0" anchor="ctr"/>
          <a:lstStyle>
            <a:lvl1pPr algn="r">
              <a:defRPr sz="1000">
                <a:solidFill>
                  <a:schemeClr val="tx1">
                    <a:tint val="75000"/>
                  </a:schemeClr>
                </a:solidFill>
              </a:defRPr>
            </a:lvl1pPr>
          </a:lstStyle>
          <a:p>
            <a:fld id="{73347BE5-AFDA-354C-9360-84C284338820}" type="slidenum">
              <a:rPr lang="en-GB" smtClean="0"/>
              <a:pPr/>
              <a:t>‹#›</a:t>
            </a:fld>
            <a:endParaRPr lang="en-GB"/>
          </a:p>
        </p:txBody>
      </p:sp>
    </p:spTree>
    <p:extLst>
      <p:ext uri="{BB962C8B-B14F-4D97-AF65-F5344CB8AC3E}">
        <p14:creationId xmlns:p14="http://schemas.microsoft.com/office/powerpoint/2010/main" val="17093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348413" y="557800"/>
            <a:ext cx="5292487" cy="4896000"/>
          </a:xfrm>
          <a:noFill/>
        </p:spPr>
        <p:txBody>
          <a:bodyPr/>
          <a:lstStyle/>
          <a:p>
            <a:endParaRPr lang="en-US"/>
          </a:p>
        </p:txBody>
      </p:sp>
      <p:sp>
        <p:nvSpPr>
          <p:cNvPr id="5" name="Title 1"/>
          <p:cNvSpPr>
            <a:spLocks noGrp="1"/>
          </p:cNvSpPr>
          <p:nvPr>
            <p:ph type="title"/>
          </p:nvPr>
        </p:nvSpPr>
        <p:spPr>
          <a:xfrm>
            <a:off x="523301" y="545100"/>
            <a:ext cx="5320288" cy="1116000"/>
          </a:xfrm>
        </p:spPr>
        <p:txBody>
          <a:bodyPr>
            <a:normAutofit/>
          </a:bodyPr>
          <a:lstStyle>
            <a:lvl1pPr>
              <a:defRPr sz="3600">
                <a:solidFill>
                  <a:srgbClr val="5C5B5A"/>
                </a:solidFill>
              </a:defRPr>
            </a:lvl1pPr>
          </a:lstStyle>
          <a:p>
            <a:r>
              <a:rPr lang="en-US"/>
              <a:t>Click to edit Master title style</a:t>
            </a:r>
          </a:p>
        </p:txBody>
      </p:sp>
      <p:cxnSp>
        <p:nvCxnSpPr>
          <p:cNvPr id="2" name="Straight Connector 1" descr="Line" title="Line">
            <a:extLst>
              <a:ext uri="{FF2B5EF4-FFF2-40B4-BE49-F238E27FC236}">
                <a16:creationId xmlns:a16="http://schemas.microsoft.com/office/drawing/2014/main" id="{33BF28DD-5572-472E-A9F3-FE0767A05708}"/>
              </a:ext>
            </a:extLst>
          </p:cNvPr>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3" name="Text Placeholder 5">
            <a:extLst>
              <a:ext uri="{FF2B5EF4-FFF2-40B4-BE49-F238E27FC236}">
                <a16:creationId xmlns:a16="http://schemas.microsoft.com/office/drawing/2014/main" id="{87BD3CC7-04CD-7434-6054-AD6BD0A00882}"/>
              </a:ext>
            </a:extLst>
          </p:cNvPr>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a:t>Click to edit Master text styles</a:t>
            </a:r>
          </a:p>
        </p:txBody>
      </p:sp>
      <p:sp>
        <p:nvSpPr>
          <p:cNvPr id="8" name="Slide Number Placeholder 3">
            <a:extLst>
              <a:ext uri="{FF2B5EF4-FFF2-40B4-BE49-F238E27FC236}">
                <a16:creationId xmlns:a16="http://schemas.microsoft.com/office/drawing/2014/main" id="{68C054AA-83BE-6F2E-D3F2-7262C5665D15}"/>
              </a:ext>
            </a:extLst>
          </p:cNvPr>
          <p:cNvSpPr>
            <a:spLocks noGrp="1"/>
          </p:cNvSpPr>
          <p:nvPr>
            <p:ph type="sldNum" sz="quarter" idx="4"/>
          </p:nvPr>
        </p:nvSpPr>
        <p:spPr>
          <a:xfrm>
            <a:off x="11099800" y="6277974"/>
            <a:ext cx="782638" cy="365125"/>
          </a:xfrm>
          <a:prstGeom prst="rect">
            <a:avLst/>
          </a:prstGeom>
        </p:spPr>
        <p:txBody>
          <a:bodyPr vert="horz" lIns="0" tIns="0" rIns="0" bIns="0" rtlCol="0" anchor="ctr"/>
          <a:lstStyle>
            <a:lvl1pPr algn="r">
              <a:defRPr sz="1000">
                <a:solidFill>
                  <a:schemeClr val="tx1">
                    <a:tint val="75000"/>
                  </a:schemeClr>
                </a:solidFill>
              </a:defRPr>
            </a:lvl1pPr>
          </a:lstStyle>
          <a:p>
            <a:fld id="{73347BE5-AFDA-354C-9360-84C284338820}" type="slidenum">
              <a:rPr lang="en-GB" smtClean="0"/>
              <a:pPr/>
              <a:t>‹#›</a:t>
            </a:fld>
            <a:endParaRPr lang="en-GB"/>
          </a:p>
        </p:txBody>
      </p:sp>
    </p:spTree>
    <p:extLst>
      <p:ext uri="{BB962C8B-B14F-4D97-AF65-F5344CB8AC3E}">
        <p14:creationId xmlns:p14="http://schemas.microsoft.com/office/powerpoint/2010/main" val="118375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0"/>
            <a:ext cx="12192000" cy="6858000"/>
          </a:xfrm>
          <a:prstGeom prst="rect">
            <a:avLst/>
          </a:prstGeom>
        </p:spPr>
      </p:pic>
      <p:pic>
        <p:nvPicPr>
          <p:cNvPr id="12" name="Picture 11"/>
          <p:cNvPicPr>
            <a:picLocks noChangeAspect="1"/>
          </p:cNvPicPr>
          <p:nvPr userDrawn="1"/>
        </p:nvPicPr>
        <p:blipFill>
          <a:blip r:embed="rId3"/>
          <a:stretch>
            <a:fillRect/>
          </a:stretch>
        </p:blipFill>
        <p:spPr>
          <a:xfrm>
            <a:off x="-1369004" y="-1806575"/>
            <a:ext cx="7935913" cy="7935913"/>
          </a:xfrm>
          <a:prstGeom prst="rect">
            <a:avLst/>
          </a:prstGeom>
        </p:spPr>
      </p:pic>
      <p:pic>
        <p:nvPicPr>
          <p:cNvPr id="13" name="Picture 12"/>
          <p:cNvPicPr>
            <a:picLocks noChangeAspect="1"/>
          </p:cNvPicPr>
          <p:nvPr userDrawn="1"/>
        </p:nvPicPr>
        <p:blipFill>
          <a:blip r:embed="rId4"/>
          <a:stretch>
            <a:fillRect/>
          </a:stretch>
        </p:blipFill>
        <p:spPr>
          <a:xfrm>
            <a:off x="5483225" y="1808163"/>
            <a:ext cx="3675600" cy="3675600"/>
          </a:xfrm>
          <a:prstGeom prst="rect">
            <a:avLst/>
          </a:prstGeom>
        </p:spPr>
      </p:pic>
      <p:pic>
        <p:nvPicPr>
          <p:cNvPr id="14" name="Picture 13"/>
          <p:cNvPicPr>
            <a:picLocks noChangeAspect="1"/>
          </p:cNvPicPr>
          <p:nvPr userDrawn="1"/>
        </p:nvPicPr>
        <p:blipFill>
          <a:blip r:embed="rId5"/>
          <a:stretch>
            <a:fillRect/>
          </a:stretch>
        </p:blipFill>
        <p:spPr>
          <a:xfrm>
            <a:off x="6708775" y="-1869201"/>
            <a:ext cx="4895850" cy="4895850"/>
          </a:xfrm>
          <a:prstGeom prst="rect">
            <a:avLst/>
          </a:prstGeom>
        </p:spPr>
      </p:pic>
      <p:pic>
        <p:nvPicPr>
          <p:cNvPr id="20" name="Picture 19"/>
          <p:cNvPicPr>
            <a:picLocks noChangeAspect="1"/>
          </p:cNvPicPr>
          <p:nvPr userDrawn="1"/>
        </p:nvPicPr>
        <p:blipFill>
          <a:blip r:embed="rId6"/>
          <a:stretch>
            <a:fillRect/>
          </a:stretch>
        </p:blipFill>
        <p:spPr>
          <a:xfrm>
            <a:off x="9156700" y="1808163"/>
            <a:ext cx="3673475" cy="3673475"/>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9" name="Title 1"/>
          <p:cNvSpPr>
            <a:spLocks noGrp="1"/>
          </p:cNvSpPr>
          <p:nvPr>
            <p:ph type="title" hasCustomPrompt="1"/>
          </p:nvPr>
        </p:nvSpPr>
        <p:spPr>
          <a:xfrm>
            <a:off x="586800" y="583200"/>
            <a:ext cx="5495023" cy="1116000"/>
          </a:xfrm>
        </p:spPr>
        <p:txBody>
          <a:bodyPr>
            <a:normAutofit/>
          </a:bodyPr>
          <a:lstStyle>
            <a:lvl1pPr>
              <a:defRPr sz="3600">
                <a:solidFill>
                  <a:schemeClr val="bg1"/>
                </a:solidFill>
              </a:defRPr>
            </a:lvl1pPr>
          </a:lstStyle>
          <a:p>
            <a:r>
              <a:rPr lang="en-US"/>
              <a:t>Click to edit Master</a:t>
            </a:r>
            <a:br>
              <a:rPr lang="en-US"/>
            </a:br>
            <a:r>
              <a:rPr lang="en-US"/>
              <a:t>title style</a:t>
            </a:r>
          </a:p>
        </p:txBody>
      </p:sp>
      <p:sp>
        <p:nvSpPr>
          <p:cNvPr id="2" name="Slide Number Placeholder 3">
            <a:extLst>
              <a:ext uri="{FF2B5EF4-FFF2-40B4-BE49-F238E27FC236}">
                <a16:creationId xmlns:a16="http://schemas.microsoft.com/office/drawing/2014/main" id="{7D122623-415F-84D1-4F98-05B04270613C}"/>
              </a:ext>
            </a:extLst>
          </p:cNvPr>
          <p:cNvSpPr>
            <a:spLocks noGrp="1"/>
          </p:cNvSpPr>
          <p:nvPr>
            <p:ph type="sldNum" sz="quarter" idx="4"/>
          </p:nvPr>
        </p:nvSpPr>
        <p:spPr>
          <a:xfrm>
            <a:off x="11099800" y="6277974"/>
            <a:ext cx="782638" cy="365125"/>
          </a:xfrm>
          <a:prstGeom prst="rect">
            <a:avLst/>
          </a:prstGeom>
        </p:spPr>
        <p:txBody>
          <a:bodyPr vert="horz" lIns="0" tIns="0" rIns="0" bIns="0" rtlCol="0" anchor="ctr"/>
          <a:lstStyle>
            <a:lvl1pPr algn="r">
              <a:defRPr sz="1000">
                <a:solidFill>
                  <a:schemeClr val="bg1"/>
                </a:solidFill>
              </a:defRPr>
            </a:lvl1pPr>
          </a:lstStyle>
          <a:p>
            <a:fld id="{73347BE5-AFDA-354C-9360-84C284338820}" type="slidenum">
              <a:rPr lang="en-GB" smtClean="0"/>
              <a:pPr/>
              <a:t>‹#›</a:t>
            </a:fld>
            <a:endParaRPr lang="en-GB"/>
          </a:p>
        </p:txBody>
      </p:sp>
    </p:spTree>
    <p:extLst>
      <p:ext uri="{BB962C8B-B14F-4D97-AF65-F5344CB8AC3E}">
        <p14:creationId xmlns:p14="http://schemas.microsoft.com/office/powerpoint/2010/main" val="1246041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a:p>
        </p:txBody>
      </p:sp>
      <p:sp>
        <p:nvSpPr>
          <p:cNvPr id="4" name="Title 1"/>
          <p:cNvSpPr>
            <a:spLocks noGrp="1"/>
          </p:cNvSpPr>
          <p:nvPr>
            <p:ph type="title"/>
          </p:nvPr>
        </p:nvSpPr>
        <p:spPr>
          <a:xfrm>
            <a:off x="523300" y="545100"/>
            <a:ext cx="4320000" cy="1116000"/>
          </a:xfrm>
        </p:spPr>
        <p:txBody>
          <a:bodyPr>
            <a:normAutofit/>
          </a:bodyPr>
          <a:lstStyle>
            <a:lvl1pPr>
              <a:defRPr sz="3600">
                <a:solidFill>
                  <a:srgbClr val="5C5B5A"/>
                </a:solidFill>
              </a:defRPr>
            </a:lvl1pPr>
          </a:lstStyle>
          <a:p>
            <a:r>
              <a:rPr lang="en-US"/>
              <a:t>Click to edit Master title style</a:t>
            </a:r>
          </a:p>
        </p:txBody>
      </p:sp>
      <p:cxnSp>
        <p:nvCxnSpPr>
          <p:cNvPr id="2" name="Straight Connector 1" descr="Line" title="Line">
            <a:extLst>
              <a:ext uri="{FF2B5EF4-FFF2-40B4-BE49-F238E27FC236}">
                <a16:creationId xmlns:a16="http://schemas.microsoft.com/office/drawing/2014/main" id="{0468D732-97F7-F214-C945-4D54DDDCD205}"/>
              </a:ext>
            </a:extLst>
          </p:cNvPr>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5" name="Text Placeholder 5">
            <a:extLst>
              <a:ext uri="{FF2B5EF4-FFF2-40B4-BE49-F238E27FC236}">
                <a16:creationId xmlns:a16="http://schemas.microsoft.com/office/drawing/2014/main" id="{7BB8CF43-59D8-B1A8-4647-B796622B435F}"/>
              </a:ext>
            </a:extLst>
          </p:cNvPr>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a:t>Click to edit Master text styles</a:t>
            </a:r>
          </a:p>
        </p:txBody>
      </p:sp>
      <p:sp>
        <p:nvSpPr>
          <p:cNvPr id="7" name="Slide Number Placeholder 3">
            <a:extLst>
              <a:ext uri="{FF2B5EF4-FFF2-40B4-BE49-F238E27FC236}">
                <a16:creationId xmlns:a16="http://schemas.microsoft.com/office/drawing/2014/main" id="{CAA3BABC-9D02-1F3D-FC76-607572A0E076}"/>
              </a:ext>
            </a:extLst>
          </p:cNvPr>
          <p:cNvSpPr>
            <a:spLocks noGrp="1"/>
          </p:cNvSpPr>
          <p:nvPr>
            <p:ph type="sldNum" sz="quarter" idx="4"/>
          </p:nvPr>
        </p:nvSpPr>
        <p:spPr>
          <a:xfrm>
            <a:off x="11099800" y="6277974"/>
            <a:ext cx="782638" cy="365125"/>
          </a:xfrm>
          <a:prstGeom prst="rect">
            <a:avLst/>
          </a:prstGeom>
        </p:spPr>
        <p:txBody>
          <a:bodyPr vert="horz" lIns="0" tIns="0" rIns="0" bIns="0" rtlCol="0" anchor="ctr"/>
          <a:lstStyle>
            <a:lvl1pPr algn="r">
              <a:defRPr sz="1000">
                <a:solidFill>
                  <a:schemeClr val="tx1">
                    <a:tint val="75000"/>
                  </a:schemeClr>
                </a:solidFill>
              </a:defRPr>
            </a:lvl1pPr>
          </a:lstStyle>
          <a:p>
            <a:fld id="{73347BE5-AFDA-354C-9360-84C284338820}" type="slidenum">
              <a:rPr lang="en-GB" smtClean="0"/>
              <a:pPr/>
              <a:t>‹#›</a:t>
            </a:fld>
            <a:endParaRPr lang="en-GB"/>
          </a:p>
        </p:txBody>
      </p:sp>
    </p:spTree>
    <p:extLst>
      <p:ext uri="{BB962C8B-B14F-4D97-AF65-F5344CB8AC3E}">
        <p14:creationId xmlns:p14="http://schemas.microsoft.com/office/powerpoint/2010/main" val="1564165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sp>
        <p:nvSpPr>
          <p:cNvPr id="5" name="Title 1"/>
          <p:cNvSpPr>
            <a:spLocks noGrp="1"/>
          </p:cNvSpPr>
          <p:nvPr>
            <p:ph type="title"/>
          </p:nvPr>
        </p:nvSpPr>
        <p:spPr>
          <a:xfrm>
            <a:off x="536000" y="557800"/>
            <a:ext cx="11105138" cy="586800"/>
          </a:xfrm>
          <a:prstGeom prst="rect">
            <a:avLst/>
          </a:prstGeom>
        </p:spPr>
        <p:txBody>
          <a:bodyPr>
            <a:normAutofit/>
          </a:bodyPr>
          <a:lstStyle>
            <a:lvl1pPr>
              <a:defRPr sz="3600"/>
            </a:lvl1pPr>
          </a:lstStyle>
          <a:p>
            <a:r>
              <a:rPr lang="en-US"/>
              <a:t>Click to edit Master title style</a:t>
            </a:r>
          </a:p>
        </p:txBody>
      </p:sp>
      <p:pic>
        <p:nvPicPr>
          <p:cNvPr id="3" name="Picture 2"/>
          <p:cNvPicPr>
            <a:picLocks noChangeAspect="1"/>
          </p:cNvPicPr>
          <p:nvPr userDrawn="1"/>
        </p:nvPicPr>
        <p:blipFill>
          <a:blip r:embed="rId2"/>
          <a:stretch>
            <a:fillRect/>
          </a:stretch>
        </p:blipFill>
        <p:spPr>
          <a:xfrm>
            <a:off x="586799" y="2136051"/>
            <a:ext cx="11023600" cy="4127500"/>
          </a:xfrm>
          <a:prstGeom prst="rect">
            <a:avLst/>
          </a:prstGeom>
        </p:spPr>
      </p:pic>
      <p:sp>
        <p:nvSpPr>
          <p:cNvPr id="2" name="Slide Number Placeholder 3">
            <a:extLst>
              <a:ext uri="{FF2B5EF4-FFF2-40B4-BE49-F238E27FC236}">
                <a16:creationId xmlns:a16="http://schemas.microsoft.com/office/drawing/2014/main" id="{EF01DF8C-5215-A1D5-3CD9-CD25368E781D}"/>
              </a:ext>
            </a:extLst>
          </p:cNvPr>
          <p:cNvSpPr>
            <a:spLocks noGrp="1"/>
          </p:cNvSpPr>
          <p:nvPr>
            <p:ph type="sldNum" sz="quarter" idx="4"/>
          </p:nvPr>
        </p:nvSpPr>
        <p:spPr>
          <a:xfrm>
            <a:off x="11099800" y="6277974"/>
            <a:ext cx="782638" cy="365125"/>
          </a:xfrm>
          <a:prstGeom prst="rect">
            <a:avLst/>
          </a:prstGeom>
        </p:spPr>
        <p:txBody>
          <a:bodyPr vert="horz" lIns="0" tIns="0" rIns="0" bIns="0" rtlCol="0" anchor="ctr"/>
          <a:lstStyle>
            <a:lvl1pPr algn="r">
              <a:defRPr sz="1000">
                <a:solidFill>
                  <a:schemeClr val="tx1">
                    <a:tint val="75000"/>
                  </a:schemeClr>
                </a:solidFill>
              </a:defRPr>
            </a:lvl1pPr>
          </a:lstStyle>
          <a:p>
            <a:fld id="{73347BE5-AFDA-354C-9360-84C284338820}" type="slidenum">
              <a:rPr lang="en-GB" smtClean="0"/>
              <a:pPr/>
              <a:t>‹#›</a:t>
            </a:fld>
            <a:endParaRPr lang="en-GB"/>
          </a:p>
        </p:txBody>
      </p:sp>
    </p:spTree>
    <p:extLst>
      <p:ext uri="{BB962C8B-B14F-4D97-AF65-F5344CB8AC3E}">
        <p14:creationId xmlns:p14="http://schemas.microsoft.com/office/powerpoint/2010/main" val="138742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6000" y="545100"/>
            <a:ext cx="11105138" cy="526298"/>
          </a:xfrm>
          <a:prstGeom prst="rect">
            <a:avLst/>
          </a:prstGeom>
        </p:spPr>
        <p:txBody>
          <a:bodyPr lIns="0" tIns="0" rIns="0" bIns="0">
            <a:spAutoFit/>
          </a:bodyPr>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35999" y="1705599"/>
            <a:ext cx="11105139" cy="1502976"/>
          </a:xfrm>
          <a:prstGeom prst="rect">
            <a:avLst/>
          </a:prstGeom>
        </p:spPr>
        <p:txBody>
          <a:bodyPr bIns="0">
            <a:spAutoFit/>
          </a:bodyPr>
          <a:lstStyle>
            <a:lvl1pPr>
              <a:defRPr sz="1800">
                <a:solidFill>
                  <a:srgbClr val="5C5B5A"/>
                </a:solidFill>
              </a:defRPr>
            </a:lvl1pPr>
            <a:lvl2pPr>
              <a:defRPr sz="1800">
                <a:solidFill>
                  <a:srgbClr val="5C5B5A"/>
                </a:solidFill>
              </a:defRPr>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1336139344"/>
      </p:ext>
    </p:extLst>
  </p:cSld>
  <p:clrMapOvr>
    <a:masterClrMapping/>
  </p:clrMapOvr>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5999" y="1710000"/>
            <a:ext cx="11117263" cy="830997"/>
          </a:xfrm>
          <a:prstGeom prst="rect">
            <a:avLst/>
          </a:prstGeom>
        </p:spPr>
        <p:txBody>
          <a:bodyPr anchor="t" anchorCtr="0">
            <a:spAutoFit/>
          </a:bodyPr>
          <a:lstStyle>
            <a:lvl1pPr>
              <a:defRPr sz="6000"/>
            </a:lvl1pPr>
          </a:lstStyle>
          <a:p>
            <a:r>
              <a:rPr lang="en-US"/>
              <a:t>Click to edit Master title style</a:t>
            </a:r>
          </a:p>
        </p:txBody>
      </p:sp>
      <p:cxnSp>
        <p:nvCxnSpPr>
          <p:cNvPr id="3" name="Straight Connector 2" descr="Line" title="Line">
            <a:extLst>
              <a:ext uri="{FF2B5EF4-FFF2-40B4-BE49-F238E27FC236}">
                <a16:creationId xmlns:a16="http://schemas.microsoft.com/office/drawing/2014/main" id="{9A453729-FE0F-972D-8ADC-2EE1D7FB9B4A}"/>
              </a:ext>
            </a:extLst>
          </p:cNvPr>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4" name="Text Placeholder 5">
            <a:extLst>
              <a:ext uri="{FF2B5EF4-FFF2-40B4-BE49-F238E27FC236}">
                <a16:creationId xmlns:a16="http://schemas.microsoft.com/office/drawing/2014/main" id="{1556C5F9-B2A9-073B-F39F-4DE043261362}"/>
              </a:ext>
            </a:extLst>
          </p:cNvPr>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25745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6000" y="545101"/>
            <a:ext cx="11117262" cy="813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36000" y="1705600"/>
            <a:ext cx="5292000" cy="1502976"/>
          </a:xfrm>
          <a:prstGeom prst="rect">
            <a:avLst/>
          </a:prstGeom>
        </p:spPr>
        <p:txBody>
          <a:bodyPr bIns="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1600" y="1705600"/>
            <a:ext cx="5292000" cy="1550233"/>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descr="Line" title="Line">
            <a:extLst>
              <a:ext uri="{FF2B5EF4-FFF2-40B4-BE49-F238E27FC236}">
                <a16:creationId xmlns:a16="http://schemas.microsoft.com/office/drawing/2014/main" id="{90C2141B-4261-6FD0-0763-1CD3A3898775}"/>
              </a:ext>
            </a:extLst>
          </p:cNvPr>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B0DA831-C22F-D339-B7FA-8E7344BCDA86}"/>
              </a:ext>
            </a:extLst>
          </p:cNvPr>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206334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6000" y="548701"/>
            <a:ext cx="10515600" cy="611962"/>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23299" y="1712913"/>
            <a:ext cx="5292000" cy="296556"/>
          </a:xfrm>
          <a:prstGeom prst="rect">
            <a:avLst/>
          </a:prstGeo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5999" y="2113600"/>
            <a:ext cx="5292000" cy="1550233"/>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1600" y="1712913"/>
            <a:ext cx="5292000" cy="296556"/>
          </a:xfrm>
          <a:prstGeom prst="rect">
            <a:avLst/>
          </a:prstGeo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1600" y="2113600"/>
            <a:ext cx="5292000" cy="1550233"/>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descr="Line" title="Line">
            <a:extLst>
              <a:ext uri="{FF2B5EF4-FFF2-40B4-BE49-F238E27FC236}">
                <a16:creationId xmlns:a16="http://schemas.microsoft.com/office/drawing/2014/main" id="{2A620DE7-F09C-FBEC-E4B1-A5C36E7E4A8A}"/>
              </a:ext>
            </a:extLst>
          </p:cNvPr>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B58C672B-2BD5-E655-4121-B92B32690754}"/>
              </a:ext>
            </a:extLst>
          </p:cNvPr>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11179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6000" y="557800"/>
            <a:ext cx="10515600" cy="586800"/>
          </a:xfrm>
          <a:prstGeom prst="rect">
            <a:avLst/>
          </a:prstGeom>
        </p:spPr>
        <p:txBody>
          <a:bodyPr/>
          <a:lstStyle/>
          <a:p>
            <a:r>
              <a:rPr lang="en-US"/>
              <a:t>Click to edit Master title style</a:t>
            </a:r>
          </a:p>
        </p:txBody>
      </p:sp>
      <p:cxnSp>
        <p:nvCxnSpPr>
          <p:cNvPr id="3" name="Straight Connector 2" descr="Line" title="Line">
            <a:extLst>
              <a:ext uri="{FF2B5EF4-FFF2-40B4-BE49-F238E27FC236}">
                <a16:creationId xmlns:a16="http://schemas.microsoft.com/office/drawing/2014/main" id="{E34AB237-9760-C22E-B0BA-754C24FDC1D5}"/>
              </a:ext>
            </a:extLst>
          </p:cNvPr>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4" name="Text Placeholder 5">
            <a:extLst>
              <a:ext uri="{FF2B5EF4-FFF2-40B4-BE49-F238E27FC236}">
                <a16:creationId xmlns:a16="http://schemas.microsoft.com/office/drawing/2014/main" id="{9CCCA96B-4B69-0F3A-D8A1-629D033E643F}"/>
              </a:ext>
            </a:extLst>
          </p:cNvPr>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84548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1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E33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35999" y="557800"/>
            <a:ext cx="11104563" cy="498598"/>
          </a:xfrm>
        </p:spPr>
        <p:txBody>
          <a:bodyPr>
            <a:spAutoFit/>
          </a:bodyPr>
          <a:lstStyle>
            <a:lvl1pPr>
              <a:defRPr sz="3600">
                <a:solidFill>
                  <a:schemeClr val="bg1"/>
                </a:solidFill>
              </a:defRPr>
            </a:lvl1pPr>
          </a:lstStyle>
          <a:p>
            <a:r>
              <a:rPr lang="en-US"/>
              <a:t>Click to edit Master title style</a:t>
            </a:r>
          </a:p>
        </p:txBody>
      </p:sp>
      <p:cxnSp>
        <p:nvCxnSpPr>
          <p:cNvPr id="5" name="Straight Connector 4" descr="Line" title="Line"/>
          <p:cNvCxnSpPr>
            <a:cxnSpLocks/>
          </p:cNvCxnSpPr>
          <p:nvPr userDrawn="1"/>
        </p:nvCxnSpPr>
        <p:spPr>
          <a:xfrm>
            <a:off x="536575" y="6129338"/>
            <a:ext cx="111045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54339"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799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12192000" cy="6858000"/>
          </a:xfrm>
          <a:prstGeom prst="rect">
            <a:avLst/>
          </a:prstGeom>
        </p:spPr>
      </p:pic>
      <p:sp>
        <p:nvSpPr>
          <p:cNvPr id="4" name="Title 1"/>
          <p:cNvSpPr>
            <a:spLocks noGrp="1"/>
          </p:cNvSpPr>
          <p:nvPr>
            <p:ph type="title"/>
          </p:nvPr>
        </p:nvSpPr>
        <p:spPr>
          <a:xfrm>
            <a:off x="536001" y="545100"/>
            <a:ext cx="5307588" cy="1116000"/>
          </a:xfrm>
        </p:spPr>
        <p:txBody>
          <a:bodyPr>
            <a:normAutofit/>
          </a:bodyPr>
          <a:lstStyle>
            <a:lvl1pPr>
              <a:defRPr sz="3600">
                <a:solidFill>
                  <a:srgbClr val="5C5B5A"/>
                </a:solidFill>
              </a:defRPr>
            </a:lvl1pPr>
          </a:lstStyle>
          <a:p>
            <a:r>
              <a:rPr lang="en-US"/>
              <a:t>Click to edit Master title style</a:t>
            </a:r>
          </a:p>
        </p:txBody>
      </p:sp>
      <p:pic>
        <p:nvPicPr>
          <p:cNvPr id="7" name="Picture 6"/>
          <p:cNvPicPr>
            <a:picLocks noChangeAspect="1"/>
          </p:cNvPicPr>
          <p:nvPr userDrawn="1"/>
        </p:nvPicPr>
        <p:blipFill>
          <a:blip r:embed="rId3"/>
          <a:stretch>
            <a:fillRect/>
          </a:stretch>
        </p:blipFill>
        <p:spPr>
          <a:xfrm>
            <a:off x="6708775" y="579437"/>
            <a:ext cx="4902200" cy="4902200"/>
          </a:xfrm>
          <a:prstGeom prst="rect">
            <a:avLst/>
          </a:prstGeom>
        </p:spPr>
      </p:pic>
      <p:sp>
        <p:nvSpPr>
          <p:cNvPr id="10" name="Text Placeholder 9"/>
          <p:cNvSpPr>
            <a:spLocks noGrp="1"/>
          </p:cNvSpPr>
          <p:nvPr>
            <p:ph type="body" sz="quarter" idx="12"/>
          </p:nvPr>
        </p:nvSpPr>
        <p:spPr>
          <a:xfrm>
            <a:off x="6708775" y="1292351"/>
            <a:ext cx="4895850" cy="4189285"/>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cxnSp>
        <p:nvCxnSpPr>
          <p:cNvPr id="2" name="Straight Connector 1" descr="Line" title="Line">
            <a:extLst>
              <a:ext uri="{FF2B5EF4-FFF2-40B4-BE49-F238E27FC236}">
                <a16:creationId xmlns:a16="http://schemas.microsoft.com/office/drawing/2014/main" id="{BA4ECF8E-87A4-9BB1-E5C8-06A275A4DAC4}"/>
              </a:ext>
            </a:extLst>
          </p:cNvPr>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3" name="Text Placeholder 5">
            <a:extLst>
              <a:ext uri="{FF2B5EF4-FFF2-40B4-BE49-F238E27FC236}">
                <a16:creationId xmlns:a16="http://schemas.microsoft.com/office/drawing/2014/main" id="{4486E418-7D87-6803-4758-1F06B26DE9CF}"/>
              </a:ext>
            </a:extLst>
          </p:cNvPr>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a:t>Click to edit Master text styles</a:t>
            </a:r>
          </a:p>
        </p:txBody>
      </p:sp>
      <p:sp>
        <p:nvSpPr>
          <p:cNvPr id="9" name="Slide Number Placeholder 3">
            <a:extLst>
              <a:ext uri="{FF2B5EF4-FFF2-40B4-BE49-F238E27FC236}">
                <a16:creationId xmlns:a16="http://schemas.microsoft.com/office/drawing/2014/main" id="{F196CA12-092F-5F79-03DC-5A567BEA5AA0}"/>
              </a:ext>
            </a:extLst>
          </p:cNvPr>
          <p:cNvSpPr>
            <a:spLocks noGrp="1"/>
          </p:cNvSpPr>
          <p:nvPr>
            <p:ph type="sldNum" sz="quarter" idx="4"/>
          </p:nvPr>
        </p:nvSpPr>
        <p:spPr>
          <a:xfrm>
            <a:off x="11099800" y="6277974"/>
            <a:ext cx="782638" cy="365125"/>
          </a:xfrm>
          <a:prstGeom prst="rect">
            <a:avLst/>
          </a:prstGeom>
        </p:spPr>
        <p:txBody>
          <a:bodyPr vert="horz" lIns="0" tIns="0" rIns="0" bIns="0" rtlCol="0" anchor="ctr"/>
          <a:lstStyle>
            <a:lvl1pPr algn="r">
              <a:defRPr sz="1000">
                <a:solidFill>
                  <a:schemeClr val="tx1">
                    <a:tint val="75000"/>
                  </a:schemeClr>
                </a:solidFill>
              </a:defRPr>
            </a:lvl1pPr>
          </a:lstStyle>
          <a:p>
            <a:fld id="{73347BE5-AFDA-354C-9360-84C284338820}" type="slidenum">
              <a:rPr lang="en-GB" smtClean="0"/>
              <a:pPr/>
              <a:t>‹#›</a:t>
            </a:fld>
            <a:endParaRPr lang="en-GB"/>
          </a:p>
        </p:txBody>
      </p:sp>
    </p:spTree>
    <p:extLst>
      <p:ext uri="{BB962C8B-B14F-4D97-AF65-F5344CB8AC3E}">
        <p14:creationId xmlns:p14="http://schemas.microsoft.com/office/powerpoint/2010/main" val="77196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523300" y="545101"/>
            <a:ext cx="11117838" cy="526298"/>
          </a:xfrm>
          <a:prstGeom prst="rect">
            <a:avLst/>
          </a:prstGeom>
        </p:spPr>
        <p:txBody>
          <a:bodyPr vert="horz" lIns="0" tIns="0" rIns="0" bIns="0" rtlCol="0" anchor="t" anchorCtr="0">
            <a:spAutoFit/>
          </a:bodyPr>
          <a:lstStyle/>
          <a:p>
            <a:r>
              <a:rPr lang="en-US"/>
              <a:t>Click to edit Master title style</a:t>
            </a:r>
          </a:p>
        </p:txBody>
      </p:sp>
      <p:sp>
        <p:nvSpPr>
          <p:cNvPr id="18" name="Text Placeholder 2"/>
          <p:cNvSpPr>
            <a:spLocks noGrp="1"/>
          </p:cNvSpPr>
          <p:nvPr>
            <p:ph type="body" idx="1"/>
          </p:nvPr>
        </p:nvSpPr>
        <p:spPr>
          <a:xfrm>
            <a:off x="523300" y="1699200"/>
            <a:ext cx="11117838" cy="1854931"/>
          </a:xfrm>
          <a:prstGeom prst="rect">
            <a:avLst/>
          </a:prstGeom>
        </p:spPr>
        <p:txBody>
          <a:bodyPr vert="horz" lIns="0" tIns="0" rIns="0" bIns="4680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12C4FEF-855A-48B0-7D3B-8C2634E61C81}"/>
              </a:ext>
            </a:extLst>
          </p:cNvPr>
          <p:cNvSpPr/>
          <p:nvPr userDrawn="1"/>
        </p:nvSpPr>
        <p:spPr>
          <a:xfrm>
            <a:off x="11537043" y="6390803"/>
            <a:ext cx="354920" cy="123111"/>
          </a:xfrm>
          <a:prstGeom prst="rect">
            <a:avLst/>
          </a:prstGeom>
        </p:spPr>
        <p:txBody>
          <a:bodyPr wrap="square" lIns="0" tIns="0" rIns="0" bIns="0" anchor="b" anchorCtr="0">
            <a:spAutoFit/>
          </a:bodyPr>
          <a:lstStyle/>
          <a:p>
            <a:pPr algn="r"/>
            <a:fld id="{C5283808-45C9-A34F-A585-CE10DC679CA9}" type="slidenum">
              <a:rPr lang="en-GB" sz="800" smtClean="0">
                <a:solidFill>
                  <a:srgbClr val="5C5B5A"/>
                </a:solidFill>
              </a:rPr>
              <a:pPr algn="r"/>
              <a:t>‹#›</a:t>
            </a:fld>
            <a:endParaRPr lang="en-GB" sz="800">
              <a:solidFill>
                <a:srgbClr val="5C5B5A"/>
              </a:solidFill>
            </a:endParaRPr>
          </a:p>
        </p:txBody>
      </p:sp>
    </p:spTree>
    <p:extLst>
      <p:ext uri="{BB962C8B-B14F-4D97-AF65-F5344CB8AC3E}">
        <p14:creationId xmlns:p14="http://schemas.microsoft.com/office/powerpoint/2010/main" val="1802269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3" r:id="rId12"/>
    <p:sldLayoutId id="2147483665" r:id="rId13"/>
    <p:sldLayoutId id="2147483666" r:id="rId14"/>
  </p:sldLayoutIdLst>
  <p:txStyles>
    <p:titleStyle>
      <a:lvl1pPr algn="l" defTabSz="914400" rtl="0" eaLnBrk="1" latinLnBrk="0" hangingPunct="1">
        <a:lnSpc>
          <a:spcPct val="90000"/>
        </a:lnSpc>
        <a:spcBef>
          <a:spcPct val="0"/>
        </a:spcBef>
        <a:buNone/>
        <a:defRPr sz="38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2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C5B5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81" userDrawn="1">
          <p15:clr>
            <a:srgbClr val="F26B43"/>
          </p15:clr>
        </p15:guide>
        <p15:guide id="2" pos="3999" userDrawn="1">
          <p15:clr>
            <a:srgbClr val="F26B43"/>
          </p15:clr>
        </p15:guide>
        <p15:guide id="3" pos="7333" userDrawn="1">
          <p15:clr>
            <a:srgbClr val="F26B43"/>
          </p15:clr>
        </p15:guide>
        <p15:guide id="4" pos="4906" userDrawn="1">
          <p15:clr>
            <a:srgbClr val="F26B43"/>
          </p15:clr>
        </p15:guide>
        <p15:guide id="5" pos="5223" userDrawn="1">
          <p15:clr>
            <a:srgbClr val="F26B43"/>
          </p15:clr>
        </p15:guide>
        <p15:guide id="6" pos="2774" userDrawn="1">
          <p15:clr>
            <a:srgbClr val="F26B43"/>
          </p15:clr>
        </p15:guide>
        <p15:guide id="7" pos="2457" userDrawn="1">
          <p15:clr>
            <a:srgbClr val="F26B43"/>
          </p15:clr>
        </p15:guide>
        <p15:guide id="8" pos="325" userDrawn="1">
          <p15:clr>
            <a:srgbClr val="F26B43"/>
          </p15:clr>
        </p15:guide>
        <p15:guide id="9" orient="horz" pos="3702" userDrawn="1">
          <p15:clr>
            <a:srgbClr val="F26B43"/>
          </p15:clr>
        </p15:guide>
        <p15:guide id="10" orient="horz" pos="346" userDrawn="1">
          <p15:clr>
            <a:srgbClr val="F26B43"/>
          </p15:clr>
        </p15:guide>
        <p15:guide id="11" orient="horz" pos="107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nomisweb.co.uk/"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3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00" y="1430213"/>
            <a:ext cx="5798502" cy="1234202"/>
          </a:xfrm>
        </p:spPr>
        <p:txBody>
          <a:bodyPr>
            <a:normAutofit/>
          </a:bodyPr>
          <a:lstStyle/>
          <a:p>
            <a:r>
              <a:rPr lang="en-US" b="1" dirty="0"/>
              <a:t>Good Landlord </a:t>
            </a:r>
            <a:br>
              <a:rPr lang="en-US" b="1" dirty="0"/>
            </a:br>
            <a:r>
              <a:rPr lang="en-US" b="1" dirty="0"/>
              <a:t>Research Study: </a:t>
            </a:r>
            <a:r>
              <a:rPr lang="en-US" dirty="0"/>
              <a:t>Tenants</a:t>
            </a:r>
          </a:p>
        </p:txBody>
      </p:sp>
      <p:sp>
        <p:nvSpPr>
          <p:cNvPr id="3" name="Text Placeholder 2"/>
          <p:cNvSpPr>
            <a:spLocks noGrp="1"/>
          </p:cNvSpPr>
          <p:nvPr>
            <p:ph type="body" sz="quarter" idx="10"/>
          </p:nvPr>
        </p:nvSpPr>
        <p:spPr>
          <a:xfrm>
            <a:off x="586800" y="2865968"/>
            <a:ext cx="5278438" cy="522000"/>
          </a:xfrm>
        </p:spPr>
        <p:txBody>
          <a:bodyPr>
            <a:normAutofit fontScale="62500" lnSpcReduction="20000"/>
          </a:bodyPr>
          <a:lstStyle/>
          <a:p>
            <a:r>
              <a:rPr lang="en-US"/>
              <a:t>Report of findings</a:t>
            </a:r>
          </a:p>
          <a:p>
            <a:r>
              <a:rPr lang="en-US"/>
              <a:t>August 2023</a:t>
            </a:r>
          </a:p>
        </p:txBody>
      </p:sp>
      <p:pic>
        <p:nvPicPr>
          <p:cNvPr id="5" name="Picture 4" descr="DJS Research logo">
            <a:extLst>
              <a:ext uri="{FF2B5EF4-FFF2-40B4-BE49-F238E27FC236}">
                <a16:creationId xmlns:a16="http://schemas.microsoft.com/office/drawing/2014/main" id="{90BD96F0-A567-AA02-47BB-94343D7254A3}"/>
              </a:ext>
            </a:extLst>
          </p:cNvPr>
          <p:cNvPicPr>
            <a:picLocks noChangeAspect="1"/>
          </p:cNvPicPr>
          <p:nvPr/>
        </p:nvPicPr>
        <p:blipFill>
          <a:blip r:embed="rId3"/>
          <a:stretch>
            <a:fillRect/>
          </a:stretch>
        </p:blipFill>
        <p:spPr>
          <a:xfrm>
            <a:off x="7197972" y="470769"/>
            <a:ext cx="1502174" cy="900831"/>
          </a:xfrm>
          <a:prstGeom prst="rect">
            <a:avLst/>
          </a:prstGeom>
        </p:spPr>
      </p:pic>
    </p:spTree>
    <p:extLst>
      <p:ext uri="{BB962C8B-B14F-4D97-AF65-F5344CB8AC3E}">
        <p14:creationId xmlns:p14="http://schemas.microsoft.com/office/powerpoint/2010/main" val="1712076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EDD6-AAAA-D3EA-2302-6346B7316435}"/>
              </a:ext>
            </a:extLst>
          </p:cNvPr>
          <p:cNvSpPr>
            <a:spLocks noGrp="1"/>
          </p:cNvSpPr>
          <p:nvPr>
            <p:ph type="title"/>
          </p:nvPr>
        </p:nvSpPr>
        <p:spPr/>
        <p:txBody>
          <a:bodyPr>
            <a:normAutofit/>
          </a:bodyPr>
          <a:lstStyle/>
          <a:p>
            <a:r>
              <a:rPr lang="en-GB" sz="2800" b="1" dirty="0"/>
              <a:t>Summary (IIII)</a:t>
            </a:r>
          </a:p>
        </p:txBody>
      </p:sp>
      <p:sp>
        <p:nvSpPr>
          <p:cNvPr id="4" name="Content Placeholder 3">
            <a:extLst>
              <a:ext uri="{FF2B5EF4-FFF2-40B4-BE49-F238E27FC236}">
                <a16:creationId xmlns:a16="http://schemas.microsoft.com/office/drawing/2014/main" id="{EB7FF1E5-24DE-DB3E-D2D6-3E8359D61D60}"/>
              </a:ext>
            </a:extLst>
          </p:cNvPr>
          <p:cNvSpPr>
            <a:spLocks noGrp="1"/>
          </p:cNvSpPr>
          <p:nvPr>
            <p:ph idx="1"/>
          </p:nvPr>
        </p:nvSpPr>
        <p:spPr>
          <a:xfrm>
            <a:off x="535999" y="1232799"/>
            <a:ext cx="5307589" cy="4519186"/>
          </a:xfrm>
        </p:spPr>
        <p:txBody>
          <a:bodyPr>
            <a:spAutoFit/>
          </a:bodyPr>
          <a:lstStyle/>
          <a:p>
            <a:pPr marL="0" indent="0">
              <a:buNone/>
            </a:pPr>
            <a:r>
              <a:rPr lang="en-GB" sz="1400" b="1" dirty="0">
                <a:solidFill>
                  <a:srgbClr val="C00000"/>
                </a:solidFill>
              </a:rPr>
              <a:t>Overall satisfaction</a:t>
            </a:r>
          </a:p>
          <a:p>
            <a:pPr marL="144000" indent="-144000"/>
            <a:r>
              <a:rPr lang="en-GB" sz="1400" b="1" dirty="0"/>
              <a:t>Overall, three-fifths of private tenants in GM are satisfied with living in the private rented sector, however just 1 in 5 are ‘very satisfied</a:t>
            </a:r>
            <a:r>
              <a:rPr lang="en-GB" sz="1400" dirty="0"/>
              <a:t>’. Satisfaction is higher when properties are managed solely by the landlord.</a:t>
            </a:r>
          </a:p>
          <a:p>
            <a:pPr marL="144000" indent="-144000"/>
            <a:r>
              <a:rPr lang="en-GB" sz="1400" dirty="0"/>
              <a:t>A quarter of tenants are dissatisfied with living in the private rented sector and this increases significantly among tenants with a disability and those who are bisexual, gay or lesbian.</a:t>
            </a:r>
          </a:p>
          <a:p>
            <a:pPr marL="144000" indent="-144000"/>
            <a:r>
              <a:rPr lang="en-GB" sz="1400" b="1" dirty="0">
                <a:solidFill>
                  <a:srgbClr val="5C5B5A"/>
                </a:solidFill>
              </a:rPr>
              <a:t>Affordability tops the reasons given for tenant dissatisfaction</a:t>
            </a:r>
            <a:r>
              <a:rPr lang="en-GB" sz="1400" dirty="0">
                <a:solidFill>
                  <a:srgbClr val="5C5B5A"/>
                </a:solidFill>
              </a:rPr>
              <a:t>, though many comments are coupled with poor living conditions and problems experienced with repairs, which confirms the need for a balance.</a:t>
            </a:r>
          </a:p>
          <a:p>
            <a:pPr marL="144000" indent="-144000"/>
            <a:r>
              <a:rPr lang="en-GB" sz="1400" dirty="0">
                <a:solidFill>
                  <a:srgbClr val="5C5B5A"/>
                </a:solidFill>
              </a:rPr>
              <a:t>Key driver analysis found </a:t>
            </a:r>
            <a:r>
              <a:rPr lang="en-GB" sz="1400" dirty="0"/>
              <a:t>that</a:t>
            </a:r>
            <a:r>
              <a:rPr lang="en-GB" sz="1400" b="1" dirty="0"/>
              <a:t> of a range of factors that drive tenant satisfaction, value for money of rent is the most significant</a:t>
            </a:r>
            <a:r>
              <a:rPr lang="en-GB" sz="1400" dirty="0"/>
              <a:t>, closely followed by the relationship tenants have with their landlord.</a:t>
            </a:r>
            <a:endParaRPr lang="en-GB" sz="1400" dirty="0">
              <a:solidFill>
                <a:srgbClr val="5C5B5A"/>
              </a:solidFill>
            </a:endParaRPr>
          </a:p>
          <a:p>
            <a:pPr marL="144000" indent="-144000"/>
            <a:r>
              <a:rPr lang="en-GB" sz="1400" dirty="0"/>
              <a:t>Some tenants dissatisfied with living in the PRS comment that they feel</a:t>
            </a:r>
            <a:r>
              <a:rPr lang="en-GB" sz="1400" dirty="0">
                <a:solidFill>
                  <a:srgbClr val="5C5B5A"/>
                </a:solidFill>
              </a:rPr>
              <a:t> scared and fear losing their home if they complain too much. Several tenants mention feeling trapped by living in rented accommodation.</a:t>
            </a:r>
            <a:endParaRPr lang="en-GB" sz="1400" dirty="0"/>
          </a:p>
        </p:txBody>
      </p:sp>
      <p:sp>
        <p:nvSpPr>
          <p:cNvPr id="5" name="Content Placeholder 3">
            <a:extLst>
              <a:ext uri="{FF2B5EF4-FFF2-40B4-BE49-F238E27FC236}">
                <a16:creationId xmlns:a16="http://schemas.microsoft.com/office/drawing/2014/main" id="{09069296-66A9-4466-6731-04970310B0A3}"/>
              </a:ext>
            </a:extLst>
          </p:cNvPr>
          <p:cNvSpPr txBox="1">
            <a:spLocks/>
          </p:cNvSpPr>
          <p:nvPr/>
        </p:nvSpPr>
        <p:spPr>
          <a:xfrm>
            <a:off x="6348456" y="1232799"/>
            <a:ext cx="5307589" cy="2455031"/>
          </a:xfrm>
          <a:prstGeom prst="rect">
            <a:avLst/>
          </a:prstGeom>
        </p:spPr>
        <p:txBody>
          <a:bodyPr vert="horz" lIns="0" tIns="0" rIns="0" bIns="0" rtlCol="0">
            <a:spAutoFit/>
          </a:bodyPr>
          <a:lstStyle>
            <a:lvl1pPr marL="228600" indent="-228600" algn="l" defTabSz="914400" rtl="0" eaLnBrk="1" latinLnBrk="0" hangingPunct="1">
              <a:lnSpc>
                <a:spcPct val="90000"/>
              </a:lnSpc>
              <a:spcBef>
                <a:spcPts val="1000"/>
              </a:spcBef>
              <a:buFont typeface="Arial"/>
              <a:buChar char="•"/>
              <a:defRPr sz="18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44000" indent="-144000">
              <a:buFont typeface="Arial" panose="020B0604020202020204" pitchFamily="34" charset="0"/>
              <a:buChar char="•"/>
            </a:pPr>
            <a:r>
              <a:rPr lang="en-GB" sz="1400" dirty="0"/>
              <a:t>CHAID analysis helps identify sub-groups to target when trying to improve tenant satisfaction. The analysis highlighted two groups where tenant satisfaction is particularly low:</a:t>
            </a:r>
          </a:p>
          <a:p>
            <a:pPr marL="360000" lvl="1" indent="-144000"/>
            <a:r>
              <a:rPr lang="en-GB" sz="1400" dirty="0"/>
              <a:t>Tenants who constantly struggle to pay their rent AND have a disability AND rent because they can’t access social housing (7%). </a:t>
            </a:r>
          </a:p>
          <a:p>
            <a:pPr marL="360000" lvl="1" indent="-144000"/>
            <a:r>
              <a:rPr lang="en-GB" sz="1400" dirty="0"/>
              <a:t>Tenant who had experienced poor communication from their landlord/property manager AND broken electrics AND need for decoration (11%). In contrast, satisfaction is especially high among tenants who have experienced the opposite i.e. good communication AND no unexpected rent rises AND no damp/mould AND no damaged/broken white goods (87%).</a:t>
            </a:r>
          </a:p>
        </p:txBody>
      </p:sp>
    </p:spTree>
    <p:extLst>
      <p:ext uri="{BB962C8B-B14F-4D97-AF65-F5344CB8AC3E}">
        <p14:creationId xmlns:p14="http://schemas.microsoft.com/office/powerpoint/2010/main" val="353914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FDB5-DE98-5021-B0D7-7895742CE458}"/>
              </a:ext>
            </a:extLst>
          </p:cNvPr>
          <p:cNvSpPr>
            <a:spLocks noGrp="1"/>
          </p:cNvSpPr>
          <p:nvPr>
            <p:ph type="title"/>
          </p:nvPr>
        </p:nvSpPr>
        <p:spPr/>
        <p:txBody>
          <a:bodyPr>
            <a:normAutofit/>
          </a:bodyPr>
          <a:lstStyle/>
          <a:p>
            <a:r>
              <a:rPr lang="en-GB" sz="2800" b="1" dirty="0"/>
              <a:t>Summary (V)</a:t>
            </a:r>
          </a:p>
        </p:txBody>
      </p:sp>
      <p:sp>
        <p:nvSpPr>
          <p:cNvPr id="4" name="Content Placeholder 3">
            <a:extLst>
              <a:ext uri="{FF2B5EF4-FFF2-40B4-BE49-F238E27FC236}">
                <a16:creationId xmlns:a16="http://schemas.microsoft.com/office/drawing/2014/main" id="{EB7FF1E5-24DE-DB3E-D2D6-3E8359D61D60}"/>
              </a:ext>
            </a:extLst>
          </p:cNvPr>
          <p:cNvSpPr>
            <a:spLocks noGrp="1"/>
          </p:cNvSpPr>
          <p:nvPr>
            <p:ph idx="1"/>
          </p:nvPr>
        </p:nvSpPr>
        <p:spPr>
          <a:xfrm>
            <a:off x="535999" y="1233488"/>
            <a:ext cx="5307589" cy="2905411"/>
          </a:xfrm>
        </p:spPr>
        <p:txBody>
          <a:bodyPr wrap="square">
            <a:spAutoFit/>
          </a:bodyPr>
          <a:lstStyle/>
          <a:p>
            <a:pPr marL="0" indent="0">
              <a:buNone/>
            </a:pPr>
            <a:r>
              <a:rPr lang="en-GB" sz="1400" b="1" dirty="0">
                <a:solidFill>
                  <a:srgbClr val="C00000"/>
                </a:solidFill>
              </a:rPr>
              <a:t>Landlord accreditation and enforcement</a:t>
            </a:r>
          </a:p>
          <a:p>
            <a:r>
              <a:rPr lang="en-GB" sz="1400" b="1" dirty="0"/>
              <a:t>The vast majority (8 in 10) of tenants say it would make at least some difference to their likelihood to rent a property if the landlord was accredited, </a:t>
            </a:r>
            <a:r>
              <a:rPr lang="en-GB" sz="1400" dirty="0"/>
              <a:t>for 2 in 5 it would make a ‘big difference’.</a:t>
            </a:r>
          </a:p>
          <a:p>
            <a:r>
              <a:rPr lang="en-GB" sz="1400" dirty="0"/>
              <a:t>When looking for a new property l</a:t>
            </a:r>
            <a:r>
              <a:rPr lang="en-GB" sz="1400" dirty="0">
                <a:solidFill>
                  <a:srgbClr val="5C5B5A"/>
                </a:solidFill>
              </a:rPr>
              <a:t>andlord accreditation is considered very/quite important by 6 in 10 tenants</a:t>
            </a:r>
            <a:r>
              <a:rPr lang="en-GB" sz="1400" dirty="0"/>
              <a:t> and</a:t>
            </a:r>
            <a:r>
              <a:rPr lang="en-GB" sz="1400" dirty="0">
                <a:solidFill>
                  <a:srgbClr val="5C5B5A"/>
                </a:solidFill>
              </a:rPr>
              <a:t> 8 in 10 consider the professionalism of the landlord and the reputation of the landlord/agent important.</a:t>
            </a:r>
          </a:p>
          <a:p>
            <a:r>
              <a:rPr lang="en-GB" sz="1400" dirty="0">
                <a:solidFill>
                  <a:srgbClr val="5C5B5A"/>
                </a:solidFill>
              </a:rPr>
              <a:t>When asked to describe (in their own words) </a:t>
            </a:r>
            <a:r>
              <a:rPr lang="en-GB" sz="1400" b="1" dirty="0">
                <a:solidFill>
                  <a:srgbClr val="5C5B5A"/>
                </a:solidFill>
              </a:rPr>
              <a:t>what makes a good landlord, tenants prioritise good communication and quick repairs. </a:t>
            </a:r>
            <a:r>
              <a:rPr lang="en-GB" sz="1400" dirty="0">
                <a:solidFill>
                  <a:srgbClr val="5C5B5A"/>
                </a:solidFill>
              </a:rPr>
              <a:t>A landlord who looks after the property and is understanding of circumstances also feature highly.</a:t>
            </a:r>
          </a:p>
        </p:txBody>
      </p:sp>
      <p:sp>
        <p:nvSpPr>
          <p:cNvPr id="5" name="Content Placeholder 3">
            <a:extLst>
              <a:ext uri="{FF2B5EF4-FFF2-40B4-BE49-F238E27FC236}">
                <a16:creationId xmlns:a16="http://schemas.microsoft.com/office/drawing/2014/main" id="{6EA94034-43B5-E0E5-3E6D-5CD9510BE147}"/>
              </a:ext>
            </a:extLst>
          </p:cNvPr>
          <p:cNvSpPr txBox="1">
            <a:spLocks/>
          </p:cNvSpPr>
          <p:nvPr/>
        </p:nvSpPr>
        <p:spPr>
          <a:xfrm>
            <a:off x="6347864" y="1233488"/>
            <a:ext cx="5307589" cy="297107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a:buChar char="•"/>
              <a:defRPr sz="18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400" b="1" dirty="0"/>
              <a:t>More than 8 in 10 tenants each think that stopping discrimination by landlords and improving property conditions should be legal requirements enforced by regulation and three-quarters think rent control should be enforced</a:t>
            </a:r>
            <a:r>
              <a:rPr lang="en-GB" sz="1400" dirty="0"/>
              <a:t>. Tenants are least likely to expect enforcement for giving tenants more power to stay in properties as long as they want or for allowing tenants more say over their homes (e.g. to decorate or have pets).</a:t>
            </a:r>
          </a:p>
          <a:p>
            <a:r>
              <a:rPr lang="en-GB" sz="1400" dirty="0"/>
              <a:t>When asked to select their top priorities for National Government and local councils to make or encourage landlords to do tenants are most likely to choose rent control, followed quite closely by improved property conditions/setting target times for repairs.</a:t>
            </a:r>
          </a:p>
          <a:p>
            <a:endParaRPr lang="en-GB" sz="1400" dirty="0"/>
          </a:p>
        </p:txBody>
      </p:sp>
    </p:spTree>
    <p:extLst>
      <p:ext uri="{BB962C8B-B14F-4D97-AF65-F5344CB8AC3E}">
        <p14:creationId xmlns:p14="http://schemas.microsoft.com/office/powerpoint/2010/main" val="1151735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rmAutofit/>
          </a:bodyPr>
          <a:lstStyle/>
          <a:p>
            <a:r>
              <a:rPr lang="en-GB" sz="3800" b="1" dirty="0"/>
              <a:t>Tenant characteristics</a:t>
            </a:r>
          </a:p>
        </p:txBody>
      </p:sp>
    </p:spTree>
    <p:extLst>
      <p:ext uri="{BB962C8B-B14F-4D97-AF65-F5344CB8AC3E}">
        <p14:creationId xmlns:p14="http://schemas.microsoft.com/office/powerpoint/2010/main" val="2657822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Good Landlord &#10;Bolton 9% &#10;Bury 6% &#10;Manchester 29% &#10;Oldham 7% &#10;Rochdale 7% 7%&#10;Salford 13% 13%&#10;Stockport 8%&#10;Tameside 7%&#10;Trafford 6% &#10;Wigan 9% &#10;">
            <a:extLst>
              <a:ext uri="{FF2B5EF4-FFF2-40B4-BE49-F238E27FC236}">
                <a16:creationId xmlns:a16="http://schemas.microsoft.com/office/drawing/2014/main" id="{65D149E4-4EEF-FE43-0483-08EA2E0DAAAA}"/>
              </a:ext>
            </a:extLst>
          </p:cNvPr>
          <p:cNvSpPr>
            <a:spLocks noGrp="1"/>
          </p:cNvSpPr>
          <p:nvPr>
            <p:ph type="title"/>
          </p:nvPr>
        </p:nvSpPr>
        <p:spPr/>
        <p:txBody>
          <a:bodyPr/>
          <a:lstStyle/>
          <a:p>
            <a:r>
              <a:rPr lang="en-GB" sz="2800" b="1"/>
              <a:t>Tenant profile (I)</a:t>
            </a:r>
          </a:p>
        </p:txBody>
      </p:sp>
      <p:sp>
        <p:nvSpPr>
          <p:cNvPr id="9" name="TextBox 8">
            <a:extLst>
              <a:ext uri="{FF2B5EF4-FFF2-40B4-BE49-F238E27FC236}">
                <a16:creationId xmlns:a16="http://schemas.microsoft.com/office/drawing/2014/main" id="{B69A3D2E-9A3F-2283-BF71-10E7D89A192D}"/>
              </a:ext>
            </a:extLst>
          </p:cNvPr>
          <p:cNvSpPr txBox="1"/>
          <p:nvPr/>
        </p:nvSpPr>
        <p:spPr>
          <a:xfrm>
            <a:off x="526327" y="1103160"/>
            <a:ext cx="11114811" cy="646331"/>
          </a:xfrm>
          <a:prstGeom prst="rect">
            <a:avLst/>
          </a:prstGeom>
          <a:noFill/>
        </p:spPr>
        <p:txBody>
          <a:bodyPr wrap="square" lIns="0" tIns="0" rIns="0" bIns="0" rtlCol="0">
            <a:spAutoFit/>
          </a:bodyPr>
          <a:lstStyle/>
          <a:p>
            <a:r>
              <a:rPr lang="en-GB" sz="1400" dirty="0">
                <a:solidFill>
                  <a:srgbClr val="5C5B5A"/>
                </a:solidFill>
              </a:rPr>
              <a:t>The survey reached private tenants in all ten GM districts and was weighted to be representative of the population by district, age and gender. Half of tenants are under 35 years old and in line with the population around 1 in 4 are from minority ethnic groups and almost 4 in 5 are in employment or training. The proportion of tenants surveyed that have a disability is higher than in the population.</a:t>
            </a:r>
          </a:p>
        </p:txBody>
      </p:sp>
      <p:graphicFrame>
        <p:nvGraphicFramePr>
          <p:cNvPr id="7" name="Chart 6" descr="Chart showing the proportion of tenants in each Greater Manchester district&#10;Good Landlord&#10;Bolton 9%&#10;Bury 6%&#10;Manchester 29%&#10;Oldham 7%&#10;Rochdale 7%&#10;Salford 13%&#10;Stockport 8%&#10;Tameside 7%&#10;Trafford 6%&#10;Wigan 9%">
            <a:extLst>
              <a:ext uri="{FF2B5EF4-FFF2-40B4-BE49-F238E27FC236}">
                <a16:creationId xmlns:a16="http://schemas.microsoft.com/office/drawing/2014/main" id="{05BD989A-BA30-B099-5FEA-A70B91127DC0}"/>
              </a:ext>
            </a:extLst>
          </p:cNvPr>
          <p:cNvGraphicFramePr/>
          <p:nvPr>
            <p:extLst>
              <p:ext uri="{D42A27DB-BD31-4B8C-83A1-F6EECF244321}">
                <p14:modId xmlns:p14="http://schemas.microsoft.com/office/powerpoint/2010/main" val="2002213537"/>
              </p:ext>
            </p:extLst>
          </p:nvPr>
        </p:nvGraphicFramePr>
        <p:xfrm>
          <a:off x="508945" y="1892343"/>
          <a:ext cx="3391543" cy="40465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1">
            <a:extLst>
              <a:ext uri="{FF2B5EF4-FFF2-40B4-BE49-F238E27FC236}">
                <a16:creationId xmlns:a16="http://schemas.microsoft.com/office/drawing/2014/main" id="{AC74E834-B8CD-7817-8B11-A204538A0991}"/>
              </a:ext>
            </a:extLst>
          </p:cNvPr>
          <p:cNvGraphicFramePr>
            <a:graphicFrameLocks noGrp="1"/>
          </p:cNvGraphicFramePr>
          <p:nvPr>
            <p:extLst>
              <p:ext uri="{D42A27DB-BD31-4B8C-83A1-F6EECF244321}">
                <p14:modId xmlns:p14="http://schemas.microsoft.com/office/powerpoint/2010/main" val="2656605333"/>
              </p:ext>
            </p:extLst>
          </p:nvPr>
        </p:nvGraphicFramePr>
        <p:xfrm>
          <a:off x="3954762" y="1892343"/>
          <a:ext cx="3581824" cy="3931920"/>
        </p:xfrm>
        <a:graphic>
          <a:graphicData uri="http://schemas.openxmlformats.org/drawingml/2006/table">
            <a:tbl>
              <a:tblPr firstRow="1" bandRow="1">
                <a:tableStyleId>{5C22544A-7EE6-4342-B048-85BDC9FD1C3A}</a:tableStyleId>
              </a:tblPr>
              <a:tblGrid>
                <a:gridCol w="1872575">
                  <a:extLst>
                    <a:ext uri="{9D8B030D-6E8A-4147-A177-3AD203B41FA5}">
                      <a16:colId xmlns:a16="http://schemas.microsoft.com/office/drawing/2014/main" val="3771723128"/>
                    </a:ext>
                  </a:extLst>
                </a:gridCol>
                <a:gridCol w="883980">
                  <a:extLst>
                    <a:ext uri="{9D8B030D-6E8A-4147-A177-3AD203B41FA5}">
                      <a16:colId xmlns:a16="http://schemas.microsoft.com/office/drawing/2014/main" val="2327674803"/>
                    </a:ext>
                  </a:extLst>
                </a:gridCol>
                <a:gridCol w="825269">
                  <a:extLst>
                    <a:ext uri="{9D8B030D-6E8A-4147-A177-3AD203B41FA5}">
                      <a16:colId xmlns:a16="http://schemas.microsoft.com/office/drawing/2014/main" val="3590826113"/>
                    </a:ext>
                  </a:extLst>
                </a:gridCol>
              </a:tblGrid>
              <a:tr h="0">
                <a:tc>
                  <a:txBody>
                    <a:bodyPr/>
                    <a:lstStyle/>
                    <a:p>
                      <a:r>
                        <a:rPr lang="en-GB" sz="1400" dirty="0">
                          <a:solidFill>
                            <a:schemeClr val="bg1"/>
                          </a:solidFill>
                        </a:rPr>
                        <a:t>Gender</a:t>
                      </a:r>
                    </a:p>
                  </a:txBody>
                  <a:tcPr anchor="ctr">
                    <a:lnL w="6350" cap="flat" cmpd="sng" algn="ctr">
                      <a:solidFill>
                        <a:schemeClr val="bg1"/>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3317"/>
                    </a:solidFill>
                  </a:tcPr>
                </a:tc>
                <a:tc>
                  <a:txBody>
                    <a:bodyPr/>
                    <a:lstStyle/>
                    <a:p>
                      <a:r>
                        <a:rPr lang="en-GB" sz="1400" dirty="0">
                          <a:solidFill>
                            <a:schemeClr val="bg1"/>
                          </a:solidFill>
                        </a:rPr>
                        <a:t>Survey</a:t>
                      </a:r>
                    </a:p>
                  </a:txBody>
                  <a:tcPr anchor="ctr">
                    <a:lnL w="6350" cap="flat" cmpd="sng" algn="ctr">
                      <a:solidFill>
                        <a:srgbClr val="E33317"/>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3317"/>
                    </a:solidFill>
                  </a:tcPr>
                </a:tc>
                <a:tc>
                  <a:txBody>
                    <a:bodyPr/>
                    <a:lstStyle/>
                    <a:p>
                      <a:r>
                        <a:rPr lang="en-GB" sz="1400" dirty="0">
                          <a:solidFill>
                            <a:schemeClr val="bg1"/>
                          </a:solidFill>
                        </a:rPr>
                        <a:t>Census</a:t>
                      </a:r>
                    </a:p>
                  </a:txBody>
                  <a:tcPr anchor="ctr">
                    <a:lnL w="6350" cap="flat" cmpd="sng" algn="ctr">
                      <a:solidFill>
                        <a:srgbClr val="E3331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3317"/>
                    </a:solidFill>
                  </a:tcPr>
                </a:tc>
                <a:extLst>
                  <a:ext uri="{0D108BD9-81ED-4DB2-BD59-A6C34878D82A}">
                    <a16:rowId xmlns:a16="http://schemas.microsoft.com/office/drawing/2014/main" val="1627049985"/>
                  </a:ext>
                </a:extLst>
              </a:tr>
              <a:tr h="254929">
                <a:tc>
                  <a:txBody>
                    <a:bodyPr/>
                    <a:lstStyle/>
                    <a:p>
                      <a:r>
                        <a:rPr lang="en-GB" sz="1200" dirty="0">
                          <a:solidFill>
                            <a:srgbClr val="5C5B5A"/>
                          </a:solidFill>
                        </a:rPr>
                        <a:t>Man</a:t>
                      </a: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dirty="0">
                          <a:solidFill>
                            <a:srgbClr val="5C5B5A"/>
                          </a:solidFill>
                        </a:rPr>
                        <a:t>49%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dirty="0">
                          <a:solidFill>
                            <a:srgbClr val="5C5B5A"/>
                          </a:solidFill>
                        </a:rPr>
                        <a:t>51%</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3462379"/>
                  </a:ext>
                </a:extLst>
              </a:tr>
              <a:tr h="254929">
                <a:tc>
                  <a:txBody>
                    <a:bodyPr/>
                    <a:lstStyle/>
                    <a:p>
                      <a:r>
                        <a:rPr lang="en-GB" sz="1200">
                          <a:solidFill>
                            <a:srgbClr val="5C5B5A"/>
                          </a:solidFill>
                        </a:rPr>
                        <a:t>Woman</a:t>
                      </a: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a:solidFill>
                            <a:srgbClr val="5C5B5A"/>
                          </a:solidFill>
                        </a:rPr>
                        <a:t>47%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dirty="0">
                          <a:solidFill>
                            <a:srgbClr val="5C5B5A"/>
                          </a:solidFill>
                        </a:rPr>
                        <a:t>49%</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4034512"/>
                  </a:ext>
                </a:extLst>
              </a:tr>
              <a:tr h="254929">
                <a:tc>
                  <a:txBody>
                    <a:bodyPr/>
                    <a:lstStyle/>
                    <a:p>
                      <a:r>
                        <a:rPr lang="en-GB" sz="1200">
                          <a:solidFill>
                            <a:srgbClr val="5C5B5A"/>
                          </a:solidFill>
                        </a:rPr>
                        <a:t>Non-binary</a:t>
                      </a: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a:solidFill>
                            <a:srgbClr val="5C5B5A"/>
                          </a:solidFill>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GB" sz="1200" b="1" dirty="0">
                        <a:solidFill>
                          <a:srgbClr val="5C5B5A"/>
                        </a:solidFill>
                      </a:endParaRP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1231926"/>
                  </a:ext>
                </a:extLst>
              </a:tr>
              <a:tr h="254929">
                <a:tc>
                  <a:txBody>
                    <a:bodyPr/>
                    <a:lstStyle/>
                    <a:p>
                      <a:r>
                        <a:rPr lang="en-GB" sz="1200">
                          <a:solidFill>
                            <a:srgbClr val="5C5B5A"/>
                          </a:solidFill>
                        </a:rPr>
                        <a:t>Trans/transgender</a:t>
                      </a: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a:solidFill>
                            <a:srgbClr val="5C5B5A"/>
                          </a:solidFill>
                        </a:rPr>
                        <a:t>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GB" sz="1200" b="1" dirty="0">
                        <a:solidFill>
                          <a:srgbClr val="5C5B5A"/>
                        </a:solidFill>
                      </a:endParaRP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6640907"/>
                  </a:ext>
                </a:extLst>
              </a:tr>
              <a:tr h="254929">
                <a:tc>
                  <a:txBody>
                    <a:bodyPr/>
                    <a:lstStyle/>
                    <a:p>
                      <a:r>
                        <a:rPr lang="en-GB" sz="1400" b="1" dirty="0">
                          <a:solidFill>
                            <a:schemeClr val="bg1"/>
                          </a:solidFill>
                        </a:rPr>
                        <a:t>Age</a:t>
                      </a:r>
                    </a:p>
                  </a:txBody>
                  <a:tcPr anchor="ctr">
                    <a:lnL w="6350" cap="flat" cmpd="sng" algn="ctr">
                      <a:solidFill>
                        <a:schemeClr val="bg1"/>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3317"/>
                    </a:solidFill>
                  </a:tcPr>
                </a:tc>
                <a:tc>
                  <a:txBody>
                    <a:bodyPr/>
                    <a:lstStyle/>
                    <a:p>
                      <a:endParaRPr lang="en-GB" sz="1200" b="1">
                        <a:solidFill>
                          <a:srgbClr val="5C5B5A"/>
                        </a:solidFill>
                      </a:endParaRPr>
                    </a:p>
                  </a:txBody>
                  <a:tcPr anchor="ctr">
                    <a:lnL w="6350" cap="flat" cmpd="sng" algn="ctr">
                      <a:solidFill>
                        <a:srgbClr val="E33317"/>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3317"/>
                    </a:solidFill>
                  </a:tcPr>
                </a:tc>
                <a:tc>
                  <a:txBody>
                    <a:bodyPr/>
                    <a:lstStyle/>
                    <a:p>
                      <a:endParaRPr lang="en-GB" sz="1200" b="1">
                        <a:solidFill>
                          <a:srgbClr val="5C5B5A"/>
                        </a:solidFill>
                      </a:endParaRPr>
                    </a:p>
                  </a:txBody>
                  <a:tcPr anchor="ctr">
                    <a:lnL w="6350" cap="flat" cmpd="sng" algn="ctr">
                      <a:solidFill>
                        <a:srgbClr val="E3331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3317"/>
                    </a:solidFill>
                  </a:tcPr>
                </a:tc>
                <a:extLst>
                  <a:ext uri="{0D108BD9-81ED-4DB2-BD59-A6C34878D82A}">
                    <a16:rowId xmlns:a16="http://schemas.microsoft.com/office/drawing/2014/main" val="4024332188"/>
                  </a:ext>
                </a:extLst>
              </a:tr>
              <a:tr h="254929">
                <a:tc>
                  <a:txBody>
                    <a:bodyPr/>
                    <a:lstStyle/>
                    <a:p>
                      <a:r>
                        <a:rPr lang="en-GB" sz="1200" dirty="0">
                          <a:solidFill>
                            <a:srgbClr val="5C5B5A"/>
                          </a:solidFill>
                        </a:rPr>
                        <a:t>18-34</a:t>
                      </a: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dirty="0">
                          <a:solidFill>
                            <a:srgbClr val="5C5B5A"/>
                          </a:solidFill>
                        </a:rPr>
                        <a:t>51%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kern="1200" dirty="0">
                          <a:solidFill>
                            <a:srgbClr val="5C5B5A"/>
                          </a:solidFill>
                          <a:latin typeface="+mn-lt"/>
                          <a:ea typeface="+mn-ea"/>
                          <a:cs typeface="+mn-cs"/>
                        </a:rPr>
                        <a:t>51%</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2994157"/>
                  </a:ext>
                </a:extLst>
              </a:tr>
              <a:tr h="254929">
                <a:tc>
                  <a:txBody>
                    <a:bodyPr/>
                    <a:lstStyle/>
                    <a:p>
                      <a:r>
                        <a:rPr lang="en-GB" sz="1200">
                          <a:solidFill>
                            <a:srgbClr val="5C5B5A"/>
                          </a:solidFill>
                        </a:rPr>
                        <a:t>35-49</a:t>
                      </a: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dirty="0">
                          <a:solidFill>
                            <a:srgbClr val="5C5B5A"/>
                          </a:solidFill>
                        </a:rPr>
                        <a:t>28%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dirty="0">
                          <a:solidFill>
                            <a:srgbClr val="5C5B5A"/>
                          </a:solidFill>
                        </a:rPr>
                        <a:t>29%</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861537"/>
                  </a:ext>
                </a:extLst>
              </a:tr>
              <a:tr h="254929">
                <a:tc>
                  <a:txBody>
                    <a:bodyPr/>
                    <a:lstStyle/>
                    <a:p>
                      <a:r>
                        <a:rPr lang="en-GB" sz="1200">
                          <a:solidFill>
                            <a:srgbClr val="5C5B5A"/>
                          </a:solidFill>
                        </a:rPr>
                        <a:t>50+</a:t>
                      </a: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a:solidFill>
                            <a:srgbClr val="5C5B5A"/>
                          </a:solidFill>
                        </a:rPr>
                        <a:t>20%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dirty="0">
                          <a:solidFill>
                            <a:srgbClr val="5C5B5A"/>
                          </a:solidFill>
                        </a:rPr>
                        <a:t>20%</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125093"/>
                  </a:ext>
                </a:extLst>
              </a:tr>
              <a:tr h="254929">
                <a:tc>
                  <a:txBody>
                    <a:bodyPr/>
                    <a:lstStyle/>
                    <a:p>
                      <a:r>
                        <a:rPr lang="en-GB" sz="1400" b="1">
                          <a:solidFill>
                            <a:schemeClr val="bg1"/>
                          </a:solidFill>
                        </a:rPr>
                        <a:t>Ethnicity</a:t>
                      </a:r>
                    </a:p>
                  </a:txBody>
                  <a:tcPr anchor="ctr">
                    <a:lnL w="6350" cap="flat" cmpd="sng" algn="ctr">
                      <a:solidFill>
                        <a:schemeClr val="bg1"/>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3317"/>
                    </a:solidFill>
                  </a:tcPr>
                </a:tc>
                <a:tc>
                  <a:txBody>
                    <a:bodyPr/>
                    <a:lstStyle/>
                    <a:p>
                      <a:endParaRPr lang="en-GB" sz="1200" b="1">
                        <a:solidFill>
                          <a:srgbClr val="5C5B5A"/>
                        </a:solidFill>
                      </a:endParaRPr>
                    </a:p>
                  </a:txBody>
                  <a:tcPr anchor="ctr">
                    <a:lnL w="6350" cap="flat" cmpd="sng" algn="ctr">
                      <a:solidFill>
                        <a:srgbClr val="E33317"/>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3317"/>
                    </a:solidFill>
                  </a:tcPr>
                </a:tc>
                <a:tc>
                  <a:txBody>
                    <a:bodyPr/>
                    <a:lstStyle/>
                    <a:p>
                      <a:endParaRPr lang="en-GB" sz="1200" b="1">
                        <a:solidFill>
                          <a:srgbClr val="5C5B5A"/>
                        </a:solidFill>
                      </a:endParaRPr>
                    </a:p>
                  </a:txBody>
                  <a:tcPr anchor="ctr">
                    <a:lnL w="6350" cap="flat" cmpd="sng" algn="ctr">
                      <a:solidFill>
                        <a:srgbClr val="E3331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3317"/>
                    </a:solidFill>
                  </a:tcPr>
                </a:tc>
                <a:extLst>
                  <a:ext uri="{0D108BD9-81ED-4DB2-BD59-A6C34878D82A}">
                    <a16:rowId xmlns:a16="http://schemas.microsoft.com/office/drawing/2014/main" val="1126911752"/>
                  </a:ext>
                </a:extLst>
              </a:tr>
              <a:tr h="254929">
                <a:tc>
                  <a:txBody>
                    <a:bodyPr/>
                    <a:lstStyle/>
                    <a:p>
                      <a:r>
                        <a:rPr lang="en-GB" sz="1200" dirty="0">
                          <a:solidFill>
                            <a:srgbClr val="5C5B5A"/>
                          </a:solidFill>
                        </a:rPr>
                        <a:t>Asian/Asian British</a:t>
                      </a: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a:solidFill>
                            <a:srgbClr val="5C5B5A"/>
                          </a:solidFill>
                        </a:rPr>
                        <a:t>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dirty="0">
                          <a:solidFill>
                            <a:srgbClr val="5C5B5A"/>
                          </a:solidFill>
                        </a:rPr>
                        <a:t>13%</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9764635"/>
                  </a:ext>
                </a:extLst>
              </a:tr>
              <a:tr h="254929">
                <a:tc>
                  <a:txBody>
                    <a:bodyPr/>
                    <a:lstStyle/>
                    <a:p>
                      <a:r>
                        <a:rPr lang="en-GB" sz="1200">
                          <a:solidFill>
                            <a:srgbClr val="5C5B5A"/>
                          </a:solidFill>
                        </a:rPr>
                        <a:t>Black/Black British</a:t>
                      </a: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a:solidFill>
                            <a:srgbClr val="5C5B5A"/>
                          </a:solidFill>
                        </a:rPr>
                        <a:t>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dirty="0">
                          <a:solidFill>
                            <a:srgbClr val="5C5B5A"/>
                          </a:solidFill>
                        </a:rPr>
                        <a:t>6%</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6243999"/>
                  </a:ext>
                </a:extLst>
              </a:tr>
              <a:tr h="254929">
                <a:tc>
                  <a:txBody>
                    <a:bodyPr/>
                    <a:lstStyle/>
                    <a:p>
                      <a:r>
                        <a:rPr lang="en-GB" sz="1200">
                          <a:solidFill>
                            <a:srgbClr val="5C5B5A"/>
                          </a:solidFill>
                        </a:rPr>
                        <a:t>Mixed</a:t>
                      </a: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a:solidFill>
                            <a:srgbClr val="5C5B5A"/>
                          </a:solidFill>
                        </a:rPr>
                        <a:t>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1" dirty="0">
                          <a:solidFill>
                            <a:srgbClr val="5C5B5A"/>
                          </a:solidFill>
                        </a:rPr>
                        <a:t>3%</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9496338"/>
                  </a:ext>
                </a:extLst>
              </a:tr>
              <a:tr h="254929">
                <a:tc>
                  <a:txBody>
                    <a:bodyPr/>
                    <a:lstStyle/>
                    <a:p>
                      <a:r>
                        <a:rPr lang="en-GB" sz="1200">
                          <a:solidFill>
                            <a:srgbClr val="5C5B5A"/>
                          </a:solidFill>
                        </a:rPr>
                        <a:t>White</a:t>
                      </a: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lang="en-GB" sz="1200" b="1" dirty="0">
                          <a:solidFill>
                            <a:srgbClr val="5C5B5A"/>
                          </a:solidFill>
                        </a:rPr>
                        <a:t>77%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lang="en-GB" sz="1200" b="1" dirty="0">
                          <a:solidFill>
                            <a:srgbClr val="5C5B5A"/>
                          </a:solidFill>
                        </a:rPr>
                        <a:t>74%</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33932924"/>
                  </a:ext>
                </a:extLst>
              </a:tr>
            </a:tbl>
          </a:graphicData>
        </a:graphic>
      </p:graphicFrame>
      <p:graphicFrame>
        <p:nvGraphicFramePr>
          <p:cNvPr id="16" name="Table 11">
            <a:extLst>
              <a:ext uri="{FF2B5EF4-FFF2-40B4-BE49-F238E27FC236}">
                <a16:creationId xmlns:a16="http://schemas.microsoft.com/office/drawing/2014/main" id="{D46D7BFD-3BF5-7BD9-24FA-FCC2B1D24CE9}"/>
              </a:ext>
            </a:extLst>
          </p:cNvPr>
          <p:cNvGraphicFramePr>
            <a:graphicFrameLocks noGrp="1"/>
          </p:cNvGraphicFramePr>
          <p:nvPr>
            <p:extLst>
              <p:ext uri="{D42A27DB-BD31-4B8C-83A1-F6EECF244321}">
                <p14:modId xmlns:p14="http://schemas.microsoft.com/office/powerpoint/2010/main" val="4130717308"/>
              </p:ext>
            </p:extLst>
          </p:nvPr>
        </p:nvGraphicFramePr>
        <p:xfrm>
          <a:off x="7788275" y="1892342"/>
          <a:ext cx="3852863" cy="3216162"/>
        </p:xfrm>
        <a:graphic>
          <a:graphicData uri="http://schemas.openxmlformats.org/drawingml/2006/table">
            <a:tbl>
              <a:tblPr firstRow="1" bandRow="1">
                <a:tableStyleId>{5C22544A-7EE6-4342-B048-85BDC9FD1C3A}</a:tableStyleId>
              </a:tblPr>
              <a:tblGrid>
                <a:gridCol w="2134940">
                  <a:extLst>
                    <a:ext uri="{9D8B030D-6E8A-4147-A177-3AD203B41FA5}">
                      <a16:colId xmlns:a16="http://schemas.microsoft.com/office/drawing/2014/main" val="3771723128"/>
                    </a:ext>
                  </a:extLst>
                </a:gridCol>
                <a:gridCol w="825912">
                  <a:extLst>
                    <a:ext uri="{9D8B030D-6E8A-4147-A177-3AD203B41FA5}">
                      <a16:colId xmlns:a16="http://schemas.microsoft.com/office/drawing/2014/main" val="2327674803"/>
                    </a:ext>
                  </a:extLst>
                </a:gridCol>
                <a:gridCol w="892011">
                  <a:extLst>
                    <a:ext uri="{9D8B030D-6E8A-4147-A177-3AD203B41FA5}">
                      <a16:colId xmlns:a16="http://schemas.microsoft.com/office/drawing/2014/main" val="1281777064"/>
                    </a:ext>
                  </a:extLst>
                </a:gridCol>
              </a:tblGrid>
              <a:tr h="315310">
                <a:tc>
                  <a:txBody>
                    <a:bodyPr/>
                    <a:lstStyle/>
                    <a:p>
                      <a:r>
                        <a:rPr lang="en-GB" sz="1400" b="1" dirty="0">
                          <a:solidFill>
                            <a:schemeClr val="bg1"/>
                          </a:solidFill>
                        </a:rPr>
                        <a:t>Disability</a:t>
                      </a:r>
                    </a:p>
                  </a:txBody>
                  <a:tcPr anchor="ctr">
                    <a:lnL w="6350" cap="flat" cmpd="sng" algn="ctr">
                      <a:solidFill>
                        <a:schemeClr val="bg1"/>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tc>
                  <a:txBody>
                    <a:bodyPr/>
                    <a:lstStyle/>
                    <a:p>
                      <a:r>
                        <a:rPr lang="en-GB" sz="1400" dirty="0">
                          <a:solidFill>
                            <a:schemeClr val="bg1"/>
                          </a:solidFill>
                        </a:rPr>
                        <a:t>Survey</a:t>
                      </a:r>
                    </a:p>
                  </a:txBody>
                  <a:tcPr anchor="ctr">
                    <a:lnL w="6350" cap="flat" cmpd="sng" algn="ctr">
                      <a:solidFill>
                        <a:srgbClr val="E33317"/>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tc>
                  <a:txBody>
                    <a:bodyPr/>
                    <a:lstStyle/>
                    <a:p>
                      <a:r>
                        <a:rPr lang="en-GB" sz="1400" dirty="0">
                          <a:solidFill>
                            <a:schemeClr val="bg1"/>
                          </a:solidFill>
                        </a:rPr>
                        <a:t>Census</a:t>
                      </a:r>
                    </a:p>
                  </a:txBody>
                  <a:tcPr anchor="ctr">
                    <a:lnL w="6350" cap="flat" cmpd="sng" algn="ctr">
                      <a:solidFill>
                        <a:srgbClr val="E33317"/>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extLst>
                  <a:ext uri="{0D108BD9-81ED-4DB2-BD59-A6C34878D82A}">
                    <a16:rowId xmlns:a16="http://schemas.microsoft.com/office/drawing/2014/main" val="1832600837"/>
                  </a:ext>
                </a:extLst>
              </a:tr>
              <a:tr h="283779">
                <a:tc>
                  <a:txBody>
                    <a:bodyPr/>
                    <a:lstStyle/>
                    <a:p>
                      <a:r>
                        <a:rPr lang="en-GB" sz="1200" dirty="0">
                          <a:solidFill>
                            <a:srgbClr val="5C5B5A"/>
                          </a:solidFill>
                        </a:rPr>
                        <a:t>Yes – have a disability</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26%</a:t>
                      </a:r>
                    </a:p>
                  </a:txBody>
                  <a:tcPr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18%</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3954658069"/>
                  </a:ext>
                </a:extLst>
              </a:tr>
              <a:tr h="283779">
                <a:tc>
                  <a:txBody>
                    <a:bodyPr/>
                    <a:lstStyle/>
                    <a:p>
                      <a:r>
                        <a:rPr lang="en-GB" sz="1200">
                          <a:solidFill>
                            <a:srgbClr val="5C5B5A"/>
                          </a:solidFill>
                        </a:rPr>
                        <a:t>No – don’t have a disability</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a:solidFill>
                            <a:srgbClr val="5C5B5A"/>
                          </a:solidFill>
                        </a:rPr>
                        <a:t>72%</a:t>
                      </a:r>
                    </a:p>
                  </a:txBody>
                  <a:tcPr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82%</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1627049985"/>
                  </a:ext>
                </a:extLst>
              </a:tr>
              <a:tr h="315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Sexual orientation</a:t>
                      </a:r>
                    </a:p>
                  </a:txBody>
                  <a:tcPr anchor="ctr">
                    <a:lnL w="6350" cap="flat" cmpd="sng" algn="ctr">
                      <a:solidFill>
                        <a:schemeClr val="bg1"/>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tc>
                  <a:txBody>
                    <a:bodyPr/>
                    <a:lstStyle/>
                    <a:p>
                      <a:endParaRPr lang="en-GB" sz="1200" b="1">
                        <a:solidFill>
                          <a:srgbClr val="5C5B5A"/>
                        </a:solidFill>
                      </a:endParaRPr>
                    </a:p>
                  </a:txBody>
                  <a:tcPr anchor="ctr">
                    <a:lnL w="6350" cap="flat" cmpd="sng" algn="ctr">
                      <a:solidFill>
                        <a:srgbClr val="E33317"/>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tc>
                  <a:txBody>
                    <a:bodyPr/>
                    <a:lstStyle/>
                    <a:p>
                      <a:endParaRPr lang="en-GB" sz="1200" b="1">
                        <a:solidFill>
                          <a:srgbClr val="5C5B5A"/>
                        </a:solidFill>
                      </a:endParaRPr>
                    </a:p>
                  </a:txBody>
                  <a:tcPr anchor="ctr">
                    <a:lnL w="6350" cap="flat" cmpd="sng" algn="ctr">
                      <a:solidFill>
                        <a:srgbClr val="E33317"/>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extLst>
                  <a:ext uri="{0D108BD9-81ED-4DB2-BD59-A6C34878D82A}">
                    <a16:rowId xmlns:a16="http://schemas.microsoft.com/office/drawing/2014/main" val="980165715"/>
                  </a:ext>
                </a:extLst>
              </a:tr>
              <a:tr h="283779">
                <a:tc>
                  <a:txBody>
                    <a:bodyPr/>
                    <a:lstStyle/>
                    <a:p>
                      <a:r>
                        <a:rPr lang="en-GB" sz="1200">
                          <a:solidFill>
                            <a:srgbClr val="5C5B5A"/>
                          </a:solidFill>
                        </a:rPr>
                        <a:t>Bisexual</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a:solidFill>
                            <a:srgbClr val="5C5B5A"/>
                          </a:solidFill>
                        </a:rPr>
                        <a:t>9%</a:t>
                      </a:r>
                    </a:p>
                  </a:txBody>
                  <a:tcPr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3%</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1773462379"/>
                  </a:ext>
                </a:extLst>
              </a:tr>
              <a:tr h="283779">
                <a:tc>
                  <a:txBody>
                    <a:bodyPr/>
                    <a:lstStyle/>
                    <a:p>
                      <a:r>
                        <a:rPr lang="en-GB" sz="1200">
                          <a:solidFill>
                            <a:srgbClr val="5C5B5A"/>
                          </a:solidFill>
                        </a:rPr>
                        <a:t>Gay or lesbian</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a:solidFill>
                            <a:srgbClr val="5C5B5A"/>
                          </a:solidFill>
                        </a:rPr>
                        <a:t>8%</a:t>
                      </a:r>
                    </a:p>
                  </a:txBody>
                  <a:tcPr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3%</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1164034512"/>
                  </a:ext>
                </a:extLst>
              </a:tr>
              <a:tr h="283779">
                <a:tc>
                  <a:txBody>
                    <a:bodyPr/>
                    <a:lstStyle/>
                    <a:p>
                      <a:r>
                        <a:rPr lang="en-GB" sz="1200" dirty="0">
                          <a:solidFill>
                            <a:srgbClr val="5C5B5A"/>
                          </a:solidFill>
                        </a:rPr>
                        <a:t>Heterosexual or straight</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a:solidFill>
                            <a:srgbClr val="5C5B5A"/>
                          </a:solidFill>
                        </a:rPr>
                        <a:t>78%</a:t>
                      </a:r>
                    </a:p>
                  </a:txBody>
                  <a:tcPr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84%</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3981231926"/>
                  </a:ext>
                </a:extLst>
              </a:tr>
              <a:tr h="283779">
                <a:tc>
                  <a:txBody>
                    <a:bodyPr/>
                    <a:lstStyle/>
                    <a:p>
                      <a:r>
                        <a:rPr lang="en-GB" sz="1200">
                          <a:solidFill>
                            <a:srgbClr val="5C5B5A"/>
                          </a:solidFill>
                        </a:rPr>
                        <a:t>Other sexual preference</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a:solidFill>
                            <a:srgbClr val="5C5B5A"/>
                          </a:solidFill>
                        </a:rPr>
                        <a:t>1%</a:t>
                      </a:r>
                    </a:p>
                  </a:txBody>
                  <a:tcPr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endParaRPr lang="en-GB" sz="1200" b="1">
                        <a:solidFill>
                          <a:srgbClr val="5C5B5A"/>
                        </a:solidFill>
                      </a:endParaRP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2496640907"/>
                  </a:ext>
                </a:extLst>
              </a:tr>
              <a:tr h="315310">
                <a:tc>
                  <a:txBody>
                    <a:bodyPr/>
                    <a:lstStyle/>
                    <a:p>
                      <a:r>
                        <a:rPr lang="en-GB" sz="1400" b="1">
                          <a:solidFill>
                            <a:schemeClr val="bg1"/>
                          </a:solidFill>
                        </a:rPr>
                        <a:t>Employment status</a:t>
                      </a:r>
                    </a:p>
                  </a:txBody>
                  <a:tcPr anchor="ctr">
                    <a:lnL w="6350" cap="flat" cmpd="sng" algn="ctr">
                      <a:solidFill>
                        <a:schemeClr val="bg1"/>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tc>
                  <a:txBody>
                    <a:bodyPr/>
                    <a:lstStyle/>
                    <a:p>
                      <a:endParaRPr lang="en-GB" sz="1200" b="1">
                        <a:solidFill>
                          <a:srgbClr val="5C5B5A"/>
                        </a:solidFill>
                      </a:endParaRPr>
                    </a:p>
                  </a:txBody>
                  <a:tcPr anchor="ctr">
                    <a:lnL w="6350" cap="flat" cmpd="sng" algn="ctr">
                      <a:solidFill>
                        <a:srgbClr val="E33317"/>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tc>
                  <a:txBody>
                    <a:bodyPr/>
                    <a:lstStyle/>
                    <a:p>
                      <a:endParaRPr lang="en-GB" sz="1200" b="1">
                        <a:solidFill>
                          <a:srgbClr val="5C5B5A"/>
                        </a:solidFill>
                      </a:endParaRPr>
                    </a:p>
                  </a:txBody>
                  <a:tcPr anchor="ctr">
                    <a:lnL w="6350" cap="flat" cmpd="sng" algn="ctr">
                      <a:solidFill>
                        <a:srgbClr val="E3331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extLst>
                  <a:ext uri="{0D108BD9-81ED-4DB2-BD59-A6C34878D82A}">
                    <a16:rowId xmlns:a16="http://schemas.microsoft.com/office/drawing/2014/main" val="4024332188"/>
                  </a:ext>
                </a:extLst>
              </a:tr>
              <a:tr h="283779">
                <a:tc>
                  <a:txBody>
                    <a:bodyPr/>
                    <a:lstStyle/>
                    <a:p>
                      <a:r>
                        <a:rPr lang="en-GB" sz="1200" dirty="0">
                          <a:solidFill>
                            <a:srgbClr val="5C5B5A"/>
                          </a:solidFill>
                        </a:rPr>
                        <a:t>In work or training</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a:solidFill>
                            <a:srgbClr val="5C5B5A"/>
                          </a:solidFill>
                        </a:rPr>
                        <a:t>78%</a:t>
                      </a:r>
                    </a:p>
                  </a:txBody>
                  <a:tcPr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80%</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4002994157"/>
                  </a:ext>
                </a:extLst>
              </a:tr>
              <a:tr h="283779">
                <a:tc>
                  <a:txBody>
                    <a:bodyPr/>
                    <a:lstStyle/>
                    <a:p>
                      <a:r>
                        <a:rPr lang="en-GB" sz="1200" dirty="0">
                          <a:solidFill>
                            <a:srgbClr val="5C5B5A"/>
                          </a:solidFill>
                        </a:rPr>
                        <a:t>Not in work or training</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21%</a:t>
                      </a:r>
                    </a:p>
                  </a:txBody>
                  <a:tcPr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20%</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3185861537"/>
                  </a:ext>
                </a:extLst>
              </a:tr>
            </a:tbl>
          </a:graphicData>
        </a:graphic>
      </p:graphicFrame>
      <p:sp>
        <p:nvSpPr>
          <p:cNvPr id="11" name="Text Placeholder 10">
            <a:extLst>
              <a:ext uri="{FF2B5EF4-FFF2-40B4-BE49-F238E27FC236}">
                <a16:creationId xmlns:a16="http://schemas.microsoft.com/office/drawing/2014/main" id="{D87D7AAD-66BF-3219-5975-430441D2C38C}"/>
              </a:ext>
            </a:extLst>
          </p:cNvPr>
          <p:cNvSpPr>
            <a:spLocks noGrp="1"/>
          </p:cNvSpPr>
          <p:nvPr>
            <p:ph type="body" sz="quarter" idx="11"/>
          </p:nvPr>
        </p:nvSpPr>
        <p:spPr/>
        <p:txBody>
          <a:bodyPr/>
          <a:lstStyle/>
          <a:p>
            <a:r>
              <a:rPr lang="en-GB" dirty="0"/>
              <a:t>(All tenants: 1,200). Census ‘21: Household Census data 2021 </a:t>
            </a:r>
            <a:r>
              <a:rPr lang="en-GB" dirty="0">
                <a:hlinkClick r:id="rId4"/>
              </a:rPr>
              <a:t>https://www.nomisweb.co.uk</a:t>
            </a:r>
            <a:r>
              <a:rPr lang="en-GB" dirty="0"/>
              <a:t> </a:t>
            </a:r>
          </a:p>
        </p:txBody>
      </p:sp>
    </p:spTree>
    <p:extLst>
      <p:ext uri="{BB962C8B-B14F-4D97-AF65-F5344CB8AC3E}">
        <p14:creationId xmlns:p14="http://schemas.microsoft.com/office/powerpoint/2010/main" val="1230903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149E4-4EEF-FE43-0483-08EA2E0DAAAA}"/>
              </a:ext>
            </a:extLst>
          </p:cNvPr>
          <p:cNvSpPr>
            <a:spLocks noGrp="1"/>
          </p:cNvSpPr>
          <p:nvPr>
            <p:ph type="title"/>
          </p:nvPr>
        </p:nvSpPr>
        <p:spPr/>
        <p:txBody>
          <a:bodyPr/>
          <a:lstStyle/>
          <a:p>
            <a:r>
              <a:rPr lang="en-GB" sz="2800" b="1"/>
              <a:t>Tenant profile (II)</a:t>
            </a:r>
          </a:p>
        </p:txBody>
      </p:sp>
      <p:sp>
        <p:nvSpPr>
          <p:cNvPr id="9" name="TextBox 8">
            <a:extLst>
              <a:ext uri="{FF2B5EF4-FFF2-40B4-BE49-F238E27FC236}">
                <a16:creationId xmlns:a16="http://schemas.microsoft.com/office/drawing/2014/main" id="{B69A3D2E-9A3F-2283-BF71-10E7D89A192D}"/>
              </a:ext>
            </a:extLst>
          </p:cNvPr>
          <p:cNvSpPr txBox="1"/>
          <p:nvPr/>
        </p:nvSpPr>
        <p:spPr>
          <a:xfrm>
            <a:off x="526326" y="1103160"/>
            <a:ext cx="11105138" cy="738664"/>
          </a:xfrm>
          <a:prstGeom prst="rect">
            <a:avLst/>
          </a:prstGeom>
          <a:noFill/>
        </p:spPr>
        <p:txBody>
          <a:bodyPr wrap="square" lIns="0" tIns="0" rIns="0" bIns="0" rtlCol="0">
            <a:spAutoFit/>
          </a:bodyPr>
          <a:lstStyle/>
          <a:p>
            <a:r>
              <a:rPr lang="en-GB" sz="1600" dirty="0">
                <a:solidFill>
                  <a:srgbClr val="5C5B5A"/>
                </a:solidFill>
              </a:rPr>
              <a:t>Despite the majority of private tenants being in work, 8 in 10 live in the most deprived communities in GM (IMD 1 or 2). A minority (4%) live in the least deprived areas (IMD 5). In line with the population around 3 in 10 (29%) tenants stated they receive some form of housing benefits, though in most cases (80%) this only partially covers the rent.</a:t>
            </a:r>
          </a:p>
        </p:txBody>
      </p:sp>
      <p:graphicFrame>
        <p:nvGraphicFramePr>
          <p:cNvPr id="7" name="Chart 6" descr="Chart showing Proportion of tenant respondents by Indices of Multiple Deprivation where one is most deprived and five is least deprived. Score 1 (Most deprived) is 45%, 2 is 27%, 3 is 15%, 4 is 9% and 5 (least deprived) is 4%.">
            <a:extLst>
              <a:ext uri="{FF2B5EF4-FFF2-40B4-BE49-F238E27FC236}">
                <a16:creationId xmlns:a16="http://schemas.microsoft.com/office/drawing/2014/main" id="{05BD989A-BA30-B099-5FEA-A70B91127DC0}"/>
              </a:ext>
            </a:extLst>
          </p:cNvPr>
          <p:cNvGraphicFramePr/>
          <p:nvPr>
            <p:extLst>
              <p:ext uri="{D42A27DB-BD31-4B8C-83A1-F6EECF244321}">
                <p14:modId xmlns:p14="http://schemas.microsoft.com/office/powerpoint/2010/main" val="1227279397"/>
              </p:ext>
            </p:extLst>
          </p:nvPr>
        </p:nvGraphicFramePr>
        <p:xfrm>
          <a:off x="508945" y="2007322"/>
          <a:ext cx="3533666" cy="37475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1">
            <a:extLst>
              <a:ext uri="{FF2B5EF4-FFF2-40B4-BE49-F238E27FC236}">
                <a16:creationId xmlns:a16="http://schemas.microsoft.com/office/drawing/2014/main" id="{D46D7BFD-3BF5-7BD9-24FA-FCC2B1D24CE9}"/>
              </a:ext>
            </a:extLst>
          </p:cNvPr>
          <p:cNvGraphicFramePr>
            <a:graphicFrameLocks noGrp="1"/>
          </p:cNvGraphicFramePr>
          <p:nvPr>
            <p:extLst>
              <p:ext uri="{D42A27DB-BD31-4B8C-83A1-F6EECF244321}">
                <p14:modId xmlns:p14="http://schemas.microsoft.com/office/powerpoint/2010/main" val="1113670966"/>
              </p:ext>
            </p:extLst>
          </p:nvPr>
        </p:nvGraphicFramePr>
        <p:xfrm>
          <a:off x="4396733" y="2485243"/>
          <a:ext cx="7286321" cy="1445089"/>
        </p:xfrm>
        <a:graphic>
          <a:graphicData uri="http://schemas.openxmlformats.org/drawingml/2006/table">
            <a:tbl>
              <a:tblPr firstRow="1" bandRow="1">
                <a:tableStyleId>{5C22544A-7EE6-4342-B048-85BDC9FD1C3A}</a:tableStyleId>
              </a:tblPr>
              <a:tblGrid>
                <a:gridCol w="3897035">
                  <a:extLst>
                    <a:ext uri="{9D8B030D-6E8A-4147-A177-3AD203B41FA5}">
                      <a16:colId xmlns:a16="http://schemas.microsoft.com/office/drawing/2014/main" val="3771723128"/>
                    </a:ext>
                  </a:extLst>
                </a:gridCol>
                <a:gridCol w="1812758">
                  <a:extLst>
                    <a:ext uri="{9D8B030D-6E8A-4147-A177-3AD203B41FA5}">
                      <a16:colId xmlns:a16="http://schemas.microsoft.com/office/drawing/2014/main" val="2327674803"/>
                    </a:ext>
                  </a:extLst>
                </a:gridCol>
                <a:gridCol w="1576528">
                  <a:extLst>
                    <a:ext uri="{9D8B030D-6E8A-4147-A177-3AD203B41FA5}">
                      <a16:colId xmlns:a16="http://schemas.microsoft.com/office/drawing/2014/main" val="3311171143"/>
                    </a:ext>
                  </a:extLst>
                </a:gridCol>
              </a:tblGrid>
              <a:tr h="546715">
                <a:tc>
                  <a:txBody>
                    <a:bodyPr/>
                    <a:lstStyle/>
                    <a:p>
                      <a:r>
                        <a:rPr lang="en-GB" sz="1400" b="1" dirty="0">
                          <a:solidFill>
                            <a:schemeClr val="bg1"/>
                          </a:solidFill>
                        </a:rPr>
                        <a:t>Receive housing benefits, UC or allowance</a:t>
                      </a:r>
                    </a:p>
                  </a:txBody>
                  <a:tcPr anchor="ctr">
                    <a:lnL w="6350" cap="flat" cmpd="sng" algn="ctr">
                      <a:solidFill>
                        <a:schemeClr val="bg1"/>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tc>
                  <a:txBody>
                    <a:bodyPr/>
                    <a:lstStyle/>
                    <a:p>
                      <a:r>
                        <a:rPr lang="en-GB" sz="1400" b="1" dirty="0">
                          <a:solidFill>
                            <a:schemeClr val="bg1"/>
                          </a:solidFill>
                        </a:rPr>
                        <a:t>Survey</a:t>
                      </a:r>
                    </a:p>
                  </a:txBody>
                  <a:tcPr anchor="ctr">
                    <a:lnL w="6350" cap="flat" cmpd="sng" algn="ctr">
                      <a:solidFill>
                        <a:srgbClr val="E33317"/>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tc>
                  <a:txBody>
                    <a:bodyPr/>
                    <a:lstStyle/>
                    <a:p>
                      <a:r>
                        <a:rPr lang="en-GB" sz="1400" b="1" dirty="0">
                          <a:solidFill>
                            <a:schemeClr val="bg1"/>
                          </a:solidFill>
                        </a:rPr>
                        <a:t>Census</a:t>
                      </a:r>
                    </a:p>
                  </a:txBody>
                  <a:tcPr anchor="ctr">
                    <a:lnL w="6350" cap="flat" cmpd="sng" algn="ctr">
                      <a:solidFill>
                        <a:srgbClr val="E3331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extLst>
                  <a:ext uri="{0D108BD9-81ED-4DB2-BD59-A6C34878D82A}">
                    <a16:rowId xmlns:a16="http://schemas.microsoft.com/office/drawing/2014/main" val="3920125093"/>
                  </a:ext>
                </a:extLst>
              </a:tr>
              <a:tr h="449187">
                <a:tc>
                  <a:txBody>
                    <a:bodyPr/>
                    <a:lstStyle/>
                    <a:p>
                      <a:r>
                        <a:rPr lang="en-GB" sz="1400" dirty="0">
                          <a:solidFill>
                            <a:srgbClr val="5C5B5A"/>
                          </a:solidFill>
                        </a:rPr>
                        <a:t>Yes</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400" b="1" dirty="0">
                          <a:solidFill>
                            <a:srgbClr val="5C5B5A"/>
                          </a:solidFill>
                        </a:rPr>
                        <a:t>29%</a:t>
                      </a:r>
                    </a:p>
                  </a:txBody>
                  <a:tcPr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400" b="1" dirty="0">
                          <a:solidFill>
                            <a:srgbClr val="5C5B5A"/>
                          </a:solidFill>
                        </a:rPr>
                        <a:t>40%</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2459881035"/>
                  </a:ext>
                </a:extLst>
              </a:tr>
              <a:tr h="449187">
                <a:tc>
                  <a:txBody>
                    <a:bodyPr/>
                    <a:lstStyle/>
                    <a:p>
                      <a:r>
                        <a:rPr lang="en-GB" sz="1400" dirty="0">
                          <a:solidFill>
                            <a:srgbClr val="5C5B5A"/>
                          </a:solidFill>
                        </a:rPr>
                        <a:t>No</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400" b="1" dirty="0">
                          <a:solidFill>
                            <a:srgbClr val="5C5B5A"/>
                          </a:solidFill>
                        </a:rPr>
                        <a:t>69%</a:t>
                      </a:r>
                    </a:p>
                  </a:txBody>
                  <a:tcPr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endParaRPr lang="en-GB" sz="1400" b="1" dirty="0">
                        <a:solidFill>
                          <a:srgbClr val="5C5B5A"/>
                        </a:solidFill>
                      </a:endParaRP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1689764635"/>
                  </a:ext>
                </a:extLst>
              </a:tr>
            </a:tbl>
          </a:graphicData>
        </a:graphic>
      </p:graphicFrame>
      <p:sp>
        <p:nvSpPr>
          <p:cNvPr id="3" name="TextBox 2">
            <a:extLst>
              <a:ext uri="{FF2B5EF4-FFF2-40B4-BE49-F238E27FC236}">
                <a16:creationId xmlns:a16="http://schemas.microsoft.com/office/drawing/2014/main" id="{7BD62045-3134-37F0-D817-E98AEAFBC80B}"/>
              </a:ext>
            </a:extLst>
          </p:cNvPr>
          <p:cNvSpPr txBox="1"/>
          <p:nvPr/>
        </p:nvSpPr>
        <p:spPr>
          <a:xfrm>
            <a:off x="4396651" y="4118853"/>
            <a:ext cx="3752740" cy="1009846"/>
          </a:xfrm>
          <a:prstGeom prst="rect">
            <a:avLst/>
          </a:prstGeom>
          <a:noFill/>
          <a:ln w="19050">
            <a:solidFill>
              <a:srgbClr val="5C5B5A"/>
            </a:solidFill>
          </a:ln>
        </p:spPr>
        <p:txBody>
          <a:bodyPr wrap="square" lIns="180000" tIns="180000" rIns="180000" bIns="180000" rtlCol="0">
            <a:spAutoFit/>
          </a:bodyPr>
          <a:lstStyle/>
          <a:p>
            <a:pPr>
              <a:spcAft>
                <a:spcPts val="500"/>
              </a:spcAft>
            </a:pPr>
            <a:r>
              <a:rPr lang="en-GB" sz="1400" b="1" dirty="0">
                <a:solidFill>
                  <a:srgbClr val="5C5B5A"/>
                </a:solidFill>
              </a:rPr>
              <a:t>Among those receiving housing benefits, UC or allowance: </a:t>
            </a:r>
            <a:r>
              <a:rPr lang="en-GB" sz="1400" dirty="0">
                <a:solidFill>
                  <a:srgbClr val="5C5B5A"/>
                </a:solidFill>
              </a:rPr>
              <a:t>fully covers rent: 19%, partially covers rent: 80%.</a:t>
            </a:r>
          </a:p>
        </p:txBody>
      </p:sp>
      <p:sp>
        <p:nvSpPr>
          <p:cNvPr id="10" name="TextBox 9">
            <a:extLst>
              <a:ext uri="{FF2B5EF4-FFF2-40B4-BE49-F238E27FC236}">
                <a16:creationId xmlns:a16="http://schemas.microsoft.com/office/drawing/2014/main" id="{F5DA9292-AF80-7ADE-4227-D7F4261E9E9A}"/>
              </a:ext>
            </a:extLst>
          </p:cNvPr>
          <p:cNvSpPr txBox="1"/>
          <p:nvPr/>
        </p:nvSpPr>
        <p:spPr>
          <a:xfrm>
            <a:off x="8377519" y="4105406"/>
            <a:ext cx="3309710" cy="1504854"/>
          </a:xfrm>
          <a:prstGeom prst="rect">
            <a:avLst/>
          </a:prstGeom>
          <a:noFill/>
          <a:ln w="19050">
            <a:solidFill>
              <a:srgbClr val="C0000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400" b="1" dirty="0">
                <a:solidFill>
                  <a:srgbClr val="5C5B5A"/>
                </a:solidFill>
              </a:rPr>
              <a:t>Significantly </a:t>
            </a:r>
            <a:r>
              <a:rPr lang="en-GB" sz="1400" b="1" u="sng" dirty="0">
                <a:solidFill>
                  <a:srgbClr val="5C5B5A"/>
                </a:solidFill>
              </a:rPr>
              <a:t>higher</a:t>
            </a:r>
            <a:r>
              <a:rPr lang="en-GB" sz="1400" b="1" dirty="0">
                <a:solidFill>
                  <a:srgbClr val="5C5B5A"/>
                </a:solidFill>
              </a:rPr>
              <a:t>: </a:t>
            </a:r>
            <a:r>
              <a:rPr lang="en-GB" sz="1400" dirty="0">
                <a:solidFill>
                  <a:srgbClr val="5C5B5A"/>
                </a:solidFill>
              </a:rPr>
              <a:t>In Rochdale (52%) &amp; Tameside (44%) IMD 1 (most deprived) (38%) </a:t>
            </a:r>
          </a:p>
          <a:p>
            <a:pPr marL="144000" indent="-144000">
              <a:spcAft>
                <a:spcPts val="500"/>
              </a:spcAft>
              <a:buFont typeface="Arial" panose="020B0604020202020204" pitchFamily="34" charset="0"/>
              <a:buChar char="•"/>
            </a:pPr>
            <a:r>
              <a:rPr lang="en-GB" sz="1400" b="1" dirty="0">
                <a:solidFill>
                  <a:srgbClr val="5C5B5A"/>
                </a:solidFill>
              </a:rPr>
              <a:t>Significantly </a:t>
            </a:r>
            <a:r>
              <a:rPr lang="en-GB" sz="1400" b="1" u="sng" dirty="0">
                <a:solidFill>
                  <a:srgbClr val="5C5B5A"/>
                </a:solidFill>
              </a:rPr>
              <a:t>lower</a:t>
            </a:r>
            <a:r>
              <a:rPr lang="en-GB" sz="1400" b="1" dirty="0">
                <a:solidFill>
                  <a:srgbClr val="5C5B5A"/>
                </a:solidFill>
              </a:rPr>
              <a:t>: </a:t>
            </a:r>
            <a:r>
              <a:rPr lang="en-GB" sz="1400" dirty="0">
                <a:solidFill>
                  <a:srgbClr val="5C5B5A"/>
                </a:solidFill>
              </a:rPr>
              <a:t>In Manchester (20%) &amp; Trafford (18%)</a:t>
            </a:r>
          </a:p>
        </p:txBody>
      </p:sp>
      <p:sp>
        <p:nvSpPr>
          <p:cNvPr id="20" name="Text Placeholder 19">
            <a:extLst>
              <a:ext uri="{FF2B5EF4-FFF2-40B4-BE49-F238E27FC236}">
                <a16:creationId xmlns:a16="http://schemas.microsoft.com/office/drawing/2014/main" id="{926DDAF3-F35F-1C05-0F7C-E8ACFFD727F5}"/>
              </a:ext>
            </a:extLst>
          </p:cNvPr>
          <p:cNvSpPr>
            <a:spLocks noGrp="1"/>
          </p:cNvSpPr>
          <p:nvPr>
            <p:ph type="body" sz="quarter" idx="11"/>
          </p:nvPr>
        </p:nvSpPr>
        <p:spPr>
          <a:xfrm>
            <a:off x="523298" y="6274800"/>
            <a:ext cx="11299734" cy="351956"/>
          </a:xfrm>
        </p:spPr>
        <p:txBody>
          <a:bodyPr wrap="square">
            <a:spAutoFit/>
          </a:bodyPr>
          <a:lstStyle/>
          <a:p>
            <a:r>
              <a:rPr lang="en-GB" sz="1100" dirty="0"/>
              <a:t>*Based on Indices of Multiple Deprivation, using the tenants’ postcode where one was provided (975) C011. Are you currently in receipt of housing benefit, the housing element of Universal Credit, or local housing allowance? (All tenants: 1200) C012. Does this fully or partially cover your rent? (Where in receipt of housing benefits (332).</a:t>
            </a:r>
          </a:p>
        </p:txBody>
      </p:sp>
    </p:spTree>
    <p:extLst>
      <p:ext uri="{BB962C8B-B14F-4D97-AF65-F5344CB8AC3E}">
        <p14:creationId xmlns:p14="http://schemas.microsoft.com/office/powerpoint/2010/main" val="3546452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149E4-4EEF-FE43-0483-08EA2E0DAAAA}"/>
              </a:ext>
            </a:extLst>
          </p:cNvPr>
          <p:cNvSpPr>
            <a:spLocks noGrp="1"/>
          </p:cNvSpPr>
          <p:nvPr>
            <p:ph type="title"/>
          </p:nvPr>
        </p:nvSpPr>
        <p:spPr>
          <a:xfrm>
            <a:off x="536000" y="545101"/>
            <a:ext cx="11117262" cy="457085"/>
          </a:xfrm>
        </p:spPr>
        <p:txBody>
          <a:bodyPr/>
          <a:lstStyle/>
          <a:p>
            <a:r>
              <a:rPr lang="en-GB" sz="2800" b="1" dirty="0"/>
              <a:t>Tenant profile (III)</a:t>
            </a:r>
          </a:p>
        </p:txBody>
      </p:sp>
      <p:sp>
        <p:nvSpPr>
          <p:cNvPr id="9" name="TextBox 8">
            <a:extLst>
              <a:ext uri="{FF2B5EF4-FFF2-40B4-BE49-F238E27FC236}">
                <a16:creationId xmlns:a16="http://schemas.microsoft.com/office/drawing/2014/main" id="{B69A3D2E-9A3F-2283-BF71-10E7D89A192D}"/>
              </a:ext>
            </a:extLst>
          </p:cNvPr>
          <p:cNvSpPr txBox="1"/>
          <p:nvPr/>
        </p:nvSpPr>
        <p:spPr>
          <a:xfrm>
            <a:off x="525526" y="1245391"/>
            <a:ext cx="8919416" cy="861774"/>
          </a:xfrm>
          <a:prstGeom prst="rect">
            <a:avLst/>
          </a:prstGeom>
          <a:noFill/>
        </p:spPr>
        <p:txBody>
          <a:bodyPr wrap="square" lIns="0" tIns="0" rIns="0" bIns="0" rtlCol="0">
            <a:spAutoFit/>
          </a:bodyPr>
          <a:lstStyle/>
          <a:p>
            <a:r>
              <a:rPr lang="en-GB" sz="1400" dirty="0">
                <a:solidFill>
                  <a:srgbClr val="5C5B5A"/>
                </a:solidFill>
              </a:rPr>
              <a:t>Reflecting the GM tenant population. the majority (66%) of households have no children, while around 3 in 10 do have children and/or pets.1 in 10 (11%) tenants are in house-shares. The highest proportion of tenants live in houses/bungalows, while a third live in flats, although property types vary significantly by district. Nearly half that live in a house/bungalow have a pet.</a:t>
            </a:r>
          </a:p>
        </p:txBody>
      </p:sp>
      <p:graphicFrame>
        <p:nvGraphicFramePr>
          <p:cNvPr id="5" name="Chart 4" descr="Chart showing Proportion of tenant respondents by household composition (who else lives with the tenant in their property). &#10;Single adult, no children 28%&#10;2 adults, no children 29%&#10;3+ adults, no children 9%&#10;Single adult + children 9%&#10;2 adults + children 22%&#10;3+ adults + children 3%&#10;Prefer not to say 1%&#10;Net households with adults only 66% Net households with children 33% (29% referenced in census that have dependent children)">
            <a:extLst>
              <a:ext uri="{FF2B5EF4-FFF2-40B4-BE49-F238E27FC236}">
                <a16:creationId xmlns:a16="http://schemas.microsoft.com/office/drawing/2014/main" id="{2AAABF06-55CF-9714-FD1E-EEE56BDC8C68}"/>
              </a:ext>
            </a:extLst>
          </p:cNvPr>
          <p:cNvGraphicFramePr/>
          <p:nvPr>
            <p:extLst>
              <p:ext uri="{D42A27DB-BD31-4B8C-83A1-F6EECF244321}">
                <p14:modId xmlns:p14="http://schemas.microsoft.com/office/powerpoint/2010/main" val="4138796737"/>
              </p:ext>
            </p:extLst>
          </p:nvPr>
        </p:nvGraphicFramePr>
        <p:xfrm>
          <a:off x="470778" y="2183218"/>
          <a:ext cx="3716404" cy="3525651"/>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BCE05E4C-7FD1-3467-FA25-3875B8430E64}"/>
              </a:ext>
            </a:extLst>
          </p:cNvPr>
          <p:cNvSpPr txBox="1"/>
          <p:nvPr/>
        </p:nvSpPr>
        <p:spPr>
          <a:xfrm>
            <a:off x="4131744" y="2264554"/>
            <a:ext cx="1807542" cy="917513"/>
          </a:xfrm>
          <a:prstGeom prst="rect">
            <a:avLst/>
          </a:prstGeom>
          <a:noFill/>
          <a:ln w="19050">
            <a:solidFill>
              <a:srgbClr val="C00000"/>
            </a:solidFill>
          </a:ln>
        </p:spPr>
        <p:txBody>
          <a:bodyPr wrap="square" lIns="180000" tIns="180000" rIns="180000" bIns="180000" rtlCol="0">
            <a:spAutoFit/>
          </a:bodyPr>
          <a:lstStyle/>
          <a:p>
            <a:pPr>
              <a:spcAft>
                <a:spcPts val="500"/>
              </a:spcAft>
            </a:pPr>
            <a:r>
              <a:rPr lang="en-GB" sz="1200" b="1" dirty="0">
                <a:solidFill>
                  <a:srgbClr val="5C5B5A"/>
                </a:solidFill>
              </a:rPr>
              <a:t>11% of all tenants are sharing with other households</a:t>
            </a:r>
            <a:endParaRPr lang="en-GB" sz="1200" dirty="0">
              <a:solidFill>
                <a:srgbClr val="5C5B5A"/>
              </a:solidFill>
            </a:endParaRPr>
          </a:p>
        </p:txBody>
      </p:sp>
      <p:sp>
        <p:nvSpPr>
          <p:cNvPr id="10" name="TextBox 9">
            <a:extLst>
              <a:ext uri="{FF2B5EF4-FFF2-40B4-BE49-F238E27FC236}">
                <a16:creationId xmlns:a16="http://schemas.microsoft.com/office/drawing/2014/main" id="{3C037F10-3A13-B53D-31BF-EE96473421E7}"/>
              </a:ext>
            </a:extLst>
          </p:cNvPr>
          <p:cNvSpPr txBox="1"/>
          <p:nvPr/>
        </p:nvSpPr>
        <p:spPr>
          <a:xfrm>
            <a:off x="4052631" y="3425272"/>
            <a:ext cx="1865206" cy="1015663"/>
          </a:xfrm>
          <a:prstGeom prst="rect">
            <a:avLst/>
          </a:prstGeom>
          <a:noFill/>
        </p:spPr>
        <p:txBody>
          <a:bodyPr wrap="square" rtlCol="0">
            <a:spAutoFit/>
          </a:bodyPr>
          <a:lstStyle/>
          <a:p>
            <a:r>
              <a:rPr lang="en-GB" sz="1200" dirty="0">
                <a:solidFill>
                  <a:srgbClr val="5C5B5A"/>
                </a:solidFill>
              </a:rPr>
              <a:t>Of the categories ‘Single adult, no children’, ‘2 adults, no children’ and ‘3+ adults, no children’ </a:t>
            </a:r>
            <a:r>
              <a:rPr lang="en-GB" sz="1200" b="1" dirty="0">
                <a:solidFill>
                  <a:srgbClr val="5C5B5A"/>
                </a:solidFill>
              </a:rPr>
              <a:t>66% are adults only.</a:t>
            </a:r>
          </a:p>
        </p:txBody>
      </p:sp>
      <p:sp>
        <p:nvSpPr>
          <p:cNvPr id="11" name="TextBox 10">
            <a:extLst>
              <a:ext uri="{FF2B5EF4-FFF2-40B4-BE49-F238E27FC236}">
                <a16:creationId xmlns:a16="http://schemas.microsoft.com/office/drawing/2014/main" id="{A72BE980-CCAA-979B-4068-854886D5B293}"/>
              </a:ext>
            </a:extLst>
          </p:cNvPr>
          <p:cNvSpPr txBox="1"/>
          <p:nvPr/>
        </p:nvSpPr>
        <p:spPr>
          <a:xfrm>
            <a:off x="4052631" y="4650954"/>
            <a:ext cx="1664618" cy="830997"/>
          </a:xfrm>
          <a:prstGeom prst="rect">
            <a:avLst/>
          </a:prstGeom>
          <a:noFill/>
        </p:spPr>
        <p:txBody>
          <a:bodyPr wrap="square" rtlCol="0">
            <a:spAutoFit/>
          </a:bodyPr>
          <a:lstStyle/>
          <a:p>
            <a:r>
              <a:rPr lang="en-GB" sz="1200" dirty="0">
                <a:solidFill>
                  <a:srgbClr val="5C5B5A"/>
                </a:solidFill>
              </a:rPr>
              <a:t>With children: </a:t>
            </a:r>
            <a:r>
              <a:rPr lang="en-GB" sz="1200" b="1" dirty="0">
                <a:solidFill>
                  <a:srgbClr val="5C5B5A"/>
                </a:solidFill>
              </a:rPr>
              <a:t>33%</a:t>
            </a:r>
            <a:r>
              <a:rPr lang="en-GB" sz="1200" dirty="0">
                <a:solidFill>
                  <a:srgbClr val="5C5B5A"/>
                </a:solidFill>
              </a:rPr>
              <a:t> (29% referenced in Census that have dependent children)</a:t>
            </a:r>
          </a:p>
        </p:txBody>
      </p:sp>
      <p:graphicFrame>
        <p:nvGraphicFramePr>
          <p:cNvPr id="8" name="Table 11">
            <a:extLst>
              <a:ext uri="{FF2B5EF4-FFF2-40B4-BE49-F238E27FC236}">
                <a16:creationId xmlns:a16="http://schemas.microsoft.com/office/drawing/2014/main" id="{9D9C2AFE-CA5B-685C-5170-9B1290816538}"/>
              </a:ext>
            </a:extLst>
          </p:cNvPr>
          <p:cNvGraphicFramePr>
            <a:graphicFrameLocks noGrp="1"/>
          </p:cNvGraphicFramePr>
          <p:nvPr>
            <p:extLst>
              <p:ext uri="{D42A27DB-BD31-4B8C-83A1-F6EECF244321}">
                <p14:modId xmlns:p14="http://schemas.microsoft.com/office/powerpoint/2010/main" val="1903911693"/>
              </p:ext>
            </p:extLst>
          </p:nvPr>
        </p:nvGraphicFramePr>
        <p:xfrm>
          <a:off x="6348413" y="2264554"/>
          <a:ext cx="3257263" cy="3317425"/>
        </p:xfrm>
        <a:graphic>
          <a:graphicData uri="http://schemas.openxmlformats.org/drawingml/2006/table">
            <a:tbl>
              <a:tblPr firstRow="1" bandRow="1">
                <a:tableStyleId>{5C22544A-7EE6-4342-B048-85BDC9FD1C3A}</a:tableStyleId>
              </a:tblPr>
              <a:tblGrid>
                <a:gridCol w="1525566">
                  <a:extLst>
                    <a:ext uri="{9D8B030D-6E8A-4147-A177-3AD203B41FA5}">
                      <a16:colId xmlns:a16="http://schemas.microsoft.com/office/drawing/2014/main" val="3771723128"/>
                    </a:ext>
                  </a:extLst>
                </a:gridCol>
                <a:gridCol w="829426">
                  <a:extLst>
                    <a:ext uri="{9D8B030D-6E8A-4147-A177-3AD203B41FA5}">
                      <a16:colId xmlns:a16="http://schemas.microsoft.com/office/drawing/2014/main" val="2327674803"/>
                    </a:ext>
                  </a:extLst>
                </a:gridCol>
                <a:gridCol w="902271">
                  <a:extLst>
                    <a:ext uri="{9D8B030D-6E8A-4147-A177-3AD203B41FA5}">
                      <a16:colId xmlns:a16="http://schemas.microsoft.com/office/drawing/2014/main" val="114949442"/>
                    </a:ext>
                  </a:extLst>
                </a:gridCol>
              </a:tblGrid>
              <a:tr h="351939">
                <a:tc>
                  <a:txBody>
                    <a:bodyPr/>
                    <a:lstStyle/>
                    <a:p>
                      <a:r>
                        <a:rPr lang="en-GB" sz="1400" b="1" dirty="0">
                          <a:solidFill>
                            <a:schemeClr val="bg1"/>
                          </a:solidFill>
                        </a:rPr>
                        <a:t>Property type</a:t>
                      </a:r>
                    </a:p>
                  </a:txBody>
                  <a:tcPr anchor="ctr">
                    <a:lnL w="6350" cap="flat" cmpd="sng" algn="ctr">
                      <a:solidFill>
                        <a:schemeClr val="bg1"/>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tc>
                  <a:txBody>
                    <a:bodyPr/>
                    <a:lstStyle/>
                    <a:p>
                      <a:r>
                        <a:rPr lang="en-GB" sz="1400" dirty="0">
                          <a:solidFill>
                            <a:schemeClr val="bg1"/>
                          </a:solidFill>
                        </a:rPr>
                        <a:t>Survey</a:t>
                      </a:r>
                    </a:p>
                  </a:txBody>
                  <a:tcPr anchor="ctr">
                    <a:lnL w="6350" cap="flat" cmpd="sng" algn="ctr">
                      <a:solidFill>
                        <a:srgbClr val="E33317"/>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tc>
                  <a:txBody>
                    <a:bodyPr/>
                    <a:lstStyle/>
                    <a:p>
                      <a:r>
                        <a:rPr lang="en-GB" sz="1400" dirty="0">
                          <a:solidFill>
                            <a:schemeClr val="bg1"/>
                          </a:solidFill>
                        </a:rPr>
                        <a:t>Census</a:t>
                      </a:r>
                    </a:p>
                  </a:txBody>
                  <a:tcPr anchor="ctr">
                    <a:lnL w="6350" cap="flat" cmpd="sng" algn="ctr">
                      <a:solidFill>
                        <a:srgbClr val="E3331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extLst>
                  <a:ext uri="{0D108BD9-81ED-4DB2-BD59-A6C34878D82A}">
                    <a16:rowId xmlns:a16="http://schemas.microsoft.com/office/drawing/2014/main" val="1627049985"/>
                  </a:ext>
                </a:extLst>
              </a:tr>
              <a:tr h="347877">
                <a:tc>
                  <a:txBody>
                    <a:bodyPr/>
                    <a:lstStyle/>
                    <a:p>
                      <a:r>
                        <a:rPr lang="en-GB" sz="1200" b="0">
                          <a:solidFill>
                            <a:srgbClr val="5C5B5A"/>
                          </a:solidFill>
                        </a:rPr>
                        <a:t>House / bungalow</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a:solidFill>
                            <a:srgbClr val="5C5B5A"/>
                          </a:solidFill>
                        </a:rPr>
                        <a:t>56%</a:t>
                      </a:r>
                    </a:p>
                  </a:txBody>
                  <a:tcPr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57%</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1773462379"/>
                  </a:ext>
                </a:extLst>
              </a:tr>
              <a:tr h="527909">
                <a:tc>
                  <a:txBody>
                    <a:bodyPr/>
                    <a:lstStyle/>
                    <a:p>
                      <a:r>
                        <a:rPr lang="en-GB" sz="1200" b="0">
                          <a:solidFill>
                            <a:srgbClr val="5C5B5A"/>
                          </a:solidFill>
                        </a:rPr>
                        <a:t>Flat/maisonette / studio</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a:solidFill>
                            <a:srgbClr val="5C5B5A"/>
                          </a:solidFill>
                        </a:rPr>
                        <a:t>31%</a:t>
                      </a:r>
                    </a:p>
                  </a:txBody>
                  <a:tcPr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43%</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1164034512"/>
                  </a:ext>
                </a:extLst>
              </a:tr>
              <a:tr h="527909">
                <a:tc>
                  <a:txBody>
                    <a:bodyPr/>
                    <a:lstStyle/>
                    <a:p>
                      <a:r>
                        <a:rPr lang="en-GB" sz="1200" b="0" dirty="0">
                          <a:solidFill>
                            <a:srgbClr val="5C5B5A"/>
                          </a:solidFill>
                        </a:rPr>
                        <a:t>Room in a shared house / flat</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a:solidFill>
                            <a:srgbClr val="5C5B5A"/>
                          </a:solidFill>
                        </a:rPr>
                        <a:t>10%</a:t>
                      </a:r>
                    </a:p>
                  </a:txBody>
                  <a:tcPr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43%</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3981231926"/>
                  </a:ext>
                </a:extLst>
              </a:tr>
              <a:tr h="347877">
                <a:tc>
                  <a:txBody>
                    <a:bodyPr/>
                    <a:lstStyle/>
                    <a:p>
                      <a:r>
                        <a:rPr lang="en-GB" sz="1200" b="0">
                          <a:solidFill>
                            <a:srgbClr val="5C5B5A"/>
                          </a:solidFill>
                        </a:rPr>
                        <a:t>Other</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2%</a:t>
                      </a:r>
                    </a:p>
                  </a:txBody>
                  <a:tcPr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rPr>
                        <a:t>43%</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2496640907"/>
                  </a:ext>
                </a:extLst>
              </a:tr>
              <a:tr h="351939">
                <a:tc>
                  <a:txBody>
                    <a:bodyPr/>
                    <a:lstStyle/>
                    <a:p>
                      <a:r>
                        <a:rPr lang="en-GB" sz="1400" b="1" dirty="0">
                          <a:solidFill>
                            <a:schemeClr val="bg1"/>
                          </a:solidFill>
                        </a:rPr>
                        <a:t>Pets in property</a:t>
                      </a:r>
                    </a:p>
                  </a:txBody>
                  <a:tcPr anchor="ctr">
                    <a:lnL w="6350" cap="flat" cmpd="sng" algn="ctr">
                      <a:solidFill>
                        <a:schemeClr val="bg1"/>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tc>
                  <a:txBody>
                    <a:bodyPr/>
                    <a:lstStyle/>
                    <a:p>
                      <a:endParaRPr lang="en-GB" sz="1200" b="1" dirty="0">
                        <a:solidFill>
                          <a:srgbClr val="5C5B5A"/>
                        </a:solidFill>
                      </a:endParaRPr>
                    </a:p>
                  </a:txBody>
                  <a:tcPr anchor="ctr">
                    <a:lnL w="6350" cap="flat" cmpd="sng" algn="ctr">
                      <a:solidFill>
                        <a:srgbClr val="E33317"/>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tc>
                  <a:txBody>
                    <a:bodyPr/>
                    <a:lstStyle/>
                    <a:p>
                      <a:endParaRPr lang="en-GB" sz="1200" b="1" dirty="0">
                        <a:solidFill>
                          <a:srgbClr val="5C5B5A"/>
                        </a:solidFill>
                      </a:endParaRPr>
                    </a:p>
                  </a:txBody>
                  <a:tcPr anchor="ctr">
                    <a:lnL w="6350" cap="flat" cmpd="sng" algn="ctr">
                      <a:solidFill>
                        <a:srgbClr val="E3331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extLst>
                  <a:ext uri="{0D108BD9-81ED-4DB2-BD59-A6C34878D82A}">
                    <a16:rowId xmlns:a16="http://schemas.microsoft.com/office/drawing/2014/main" val="4024332188"/>
                  </a:ext>
                </a:extLst>
              </a:tr>
              <a:tr h="347877">
                <a:tc>
                  <a:txBody>
                    <a:bodyPr/>
                    <a:lstStyle/>
                    <a:p>
                      <a:r>
                        <a:rPr lang="en-GB" sz="1200" b="0">
                          <a:solidFill>
                            <a:srgbClr val="5C5B5A"/>
                          </a:solidFill>
                        </a:rPr>
                        <a:t>Yes</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34%</a:t>
                      </a:r>
                    </a:p>
                  </a:txBody>
                  <a:tcPr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endParaRPr lang="en-GB" sz="1200" b="1">
                        <a:solidFill>
                          <a:srgbClr val="5C5B5A"/>
                        </a:solidFill>
                      </a:endParaRP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4002994157"/>
                  </a:ext>
                </a:extLst>
              </a:tr>
              <a:tr h="347877">
                <a:tc>
                  <a:txBody>
                    <a:bodyPr/>
                    <a:lstStyle/>
                    <a:p>
                      <a:r>
                        <a:rPr lang="en-GB" sz="1200" b="0" dirty="0">
                          <a:solidFill>
                            <a:srgbClr val="5C5B5A"/>
                          </a:solidFill>
                        </a:rPr>
                        <a:t>No</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65%</a:t>
                      </a:r>
                    </a:p>
                  </a:txBody>
                  <a:tcPr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endParaRPr lang="en-GB" sz="1200" b="1" dirty="0">
                        <a:solidFill>
                          <a:srgbClr val="5C5B5A"/>
                        </a:solidFill>
                      </a:endParaRP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3185861537"/>
                  </a:ext>
                </a:extLst>
              </a:tr>
            </a:tbl>
          </a:graphicData>
        </a:graphic>
      </p:graphicFrame>
      <p:sp>
        <p:nvSpPr>
          <p:cNvPr id="19" name="TextBox 18">
            <a:extLst>
              <a:ext uri="{FF2B5EF4-FFF2-40B4-BE49-F238E27FC236}">
                <a16:creationId xmlns:a16="http://schemas.microsoft.com/office/drawing/2014/main" id="{C51593C7-7F3B-63F0-8116-A97183732287}"/>
              </a:ext>
            </a:extLst>
          </p:cNvPr>
          <p:cNvSpPr txBox="1"/>
          <p:nvPr/>
        </p:nvSpPr>
        <p:spPr>
          <a:xfrm>
            <a:off x="9849638" y="1264600"/>
            <a:ext cx="1807542" cy="2274295"/>
          </a:xfrm>
          <a:prstGeom prst="rect">
            <a:avLst/>
          </a:prstGeom>
          <a:noFill/>
          <a:ln w="19050">
            <a:solidFill>
              <a:srgbClr val="C0000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b="1" dirty="0">
                <a:solidFill>
                  <a:srgbClr val="5C5B5A"/>
                </a:solidFill>
              </a:rPr>
              <a:t>Significantly </a:t>
            </a:r>
            <a:r>
              <a:rPr lang="en-GB" sz="1200" b="1" u="sng" dirty="0">
                <a:solidFill>
                  <a:srgbClr val="5C5B5A"/>
                </a:solidFill>
              </a:rPr>
              <a:t>higher</a:t>
            </a:r>
            <a:r>
              <a:rPr lang="en-GB" sz="1200" b="1" dirty="0">
                <a:solidFill>
                  <a:srgbClr val="5C5B5A"/>
                </a:solidFill>
              </a:rPr>
              <a:t>: </a:t>
            </a:r>
            <a:r>
              <a:rPr lang="en-GB" sz="1200" dirty="0">
                <a:solidFill>
                  <a:srgbClr val="5C5B5A"/>
                </a:solidFill>
              </a:rPr>
              <a:t>In Oldham (78%), Stockport (71%), Tameside (80%) &amp; Wigan (78%).</a:t>
            </a:r>
          </a:p>
          <a:p>
            <a:pPr marL="144000" indent="-144000">
              <a:spcAft>
                <a:spcPts val="500"/>
              </a:spcAft>
              <a:buFont typeface="Arial" panose="020B0604020202020204" pitchFamily="34" charset="0"/>
              <a:buChar char="•"/>
            </a:pPr>
            <a:r>
              <a:rPr lang="en-GB" sz="1200" b="1" dirty="0">
                <a:solidFill>
                  <a:srgbClr val="5C5B5A"/>
                </a:solidFill>
              </a:rPr>
              <a:t>Significantly </a:t>
            </a:r>
            <a:r>
              <a:rPr lang="en-GB" sz="1200" b="1" u="sng" dirty="0">
                <a:solidFill>
                  <a:srgbClr val="5C5B5A"/>
                </a:solidFill>
              </a:rPr>
              <a:t>lower</a:t>
            </a:r>
            <a:r>
              <a:rPr lang="en-GB" sz="1200" b="1" dirty="0">
                <a:solidFill>
                  <a:srgbClr val="5C5B5A"/>
                </a:solidFill>
              </a:rPr>
              <a:t>: </a:t>
            </a:r>
            <a:r>
              <a:rPr lang="en-GB" sz="1200" dirty="0">
                <a:solidFill>
                  <a:srgbClr val="5C5B5A"/>
                </a:solidFill>
              </a:rPr>
              <a:t>In Salford (46%) &amp; Manchester (35%).</a:t>
            </a:r>
          </a:p>
        </p:txBody>
      </p:sp>
      <p:sp>
        <p:nvSpPr>
          <p:cNvPr id="20" name="TextBox 19">
            <a:extLst>
              <a:ext uri="{FF2B5EF4-FFF2-40B4-BE49-F238E27FC236}">
                <a16:creationId xmlns:a16="http://schemas.microsoft.com/office/drawing/2014/main" id="{8D46DF05-E2D7-9BA7-EA03-ACBA14B2635B}"/>
              </a:ext>
            </a:extLst>
          </p:cNvPr>
          <p:cNvSpPr txBox="1"/>
          <p:nvPr/>
        </p:nvSpPr>
        <p:spPr>
          <a:xfrm>
            <a:off x="9849638" y="3663843"/>
            <a:ext cx="1803623" cy="1904963"/>
          </a:xfrm>
          <a:prstGeom prst="rect">
            <a:avLst/>
          </a:prstGeom>
          <a:noFill/>
          <a:ln w="19050">
            <a:solidFill>
              <a:srgbClr val="C0000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b="1" dirty="0">
                <a:solidFill>
                  <a:srgbClr val="5C5B5A"/>
                </a:solidFill>
              </a:rPr>
              <a:t>Significantly </a:t>
            </a:r>
            <a:r>
              <a:rPr lang="en-GB" sz="1200" b="1" u="sng" dirty="0">
                <a:solidFill>
                  <a:srgbClr val="5C5B5A"/>
                </a:solidFill>
              </a:rPr>
              <a:t>higher</a:t>
            </a:r>
            <a:r>
              <a:rPr lang="en-GB" sz="1200" b="1" dirty="0">
                <a:solidFill>
                  <a:srgbClr val="5C5B5A"/>
                </a:solidFill>
              </a:rPr>
              <a:t>: </a:t>
            </a:r>
            <a:r>
              <a:rPr lang="en-GB" sz="1200" dirty="0">
                <a:solidFill>
                  <a:srgbClr val="5C5B5A"/>
                </a:solidFill>
              </a:rPr>
              <a:t>Live in house/bungalow (46%).</a:t>
            </a:r>
          </a:p>
          <a:p>
            <a:pPr marL="144000" indent="-144000">
              <a:spcAft>
                <a:spcPts val="500"/>
              </a:spcAft>
              <a:buFont typeface="Arial" panose="020B0604020202020204" pitchFamily="34" charset="0"/>
              <a:buChar char="•"/>
            </a:pPr>
            <a:r>
              <a:rPr lang="en-GB" sz="1200" b="1" dirty="0">
                <a:solidFill>
                  <a:srgbClr val="5C5B5A"/>
                </a:solidFill>
              </a:rPr>
              <a:t>Significantly </a:t>
            </a:r>
            <a:r>
              <a:rPr lang="en-GB" sz="1200" b="1" u="sng" dirty="0">
                <a:solidFill>
                  <a:srgbClr val="5C5B5A"/>
                </a:solidFill>
              </a:rPr>
              <a:t>lower</a:t>
            </a:r>
            <a:r>
              <a:rPr lang="en-GB" sz="1200" b="1" dirty="0">
                <a:solidFill>
                  <a:srgbClr val="5C5B5A"/>
                </a:solidFill>
              </a:rPr>
              <a:t>: </a:t>
            </a:r>
            <a:r>
              <a:rPr lang="en-GB" sz="1200" dirty="0">
                <a:solidFill>
                  <a:srgbClr val="5C5B5A"/>
                </a:solidFill>
              </a:rPr>
              <a:t>Live in flat/maisonette/studio (19%).</a:t>
            </a:r>
          </a:p>
        </p:txBody>
      </p:sp>
      <p:sp>
        <p:nvSpPr>
          <p:cNvPr id="18" name="Text Placeholder 17">
            <a:extLst>
              <a:ext uri="{FF2B5EF4-FFF2-40B4-BE49-F238E27FC236}">
                <a16:creationId xmlns:a16="http://schemas.microsoft.com/office/drawing/2014/main" id="{81955AE8-B5FB-C5C8-B36B-ED482A67E38E}"/>
              </a:ext>
            </a:extLst>
          </p:cNvPr>
          <p:cNvSpPr>
            <a:spLocks noGrp="1"/>
          </p:cNvSpPr>
          <p:nvPr>
            <p:ph type="body" sz="quarter" idx="11"/>
          </p:nvPr>
        </p:nvSpPr>
        <p:spPr>
          <a:xfrm>
            <a:off x="523298" y="6274800"/>
            <a:ext cx="11117840" cy="504305"/>
          </a:xfrm>
        </p:spPr>
        <p:txBody>
          <a:bodyPr>
            <a:spAutoFit/>
          </a:bodyPr>
          <a:lstStyle/>
          <a:p>
            <a:r>
              <a:rPr lang="en-GB" sz="1100" dirty="0"/>
              <a:t>C03. Including yourself and anyone else who lives with you in the property which of the following best describes who lives in the property you currently rent? C05. What type of property do you live in? C08. Do you have any pets in the property you live in? (All tenants: 1200). C04. And is the property you currently rent shared with other households or rented entirely by you, your family unit or your household? (Where 2+ adults in household: 763).</a:t>
            </a:r>
          </a:p>
        </p:txBody>
      </p:sp>
    </p:spTree>
    <p:extLst>
      <p:ext uri="{BB962C8B-B14F-4D97-AF65-F5344CB8AC3E}">
        <p14:creationId xmlns:p14="http://schemas.microsoft.com/office/powerpoint/2010/main" val="3194178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Autofit/>
          </a:bodyPr>
          <a:lstStyle/>
          <a:p>
            <a:r>
              <a:rPr lang="en-GB" sz="3800" b="1" dirty="0"/>
              <a:t>Tenant finances &amp; rent</a:t>
            </a:r>
            <a:br>
              <a:rPr lang="en-GB" sz="3800" dirty="0"/>
            </a:br>
            <a:endParaRPr lang="en-GB" sz="3800" dirty="0"/>
          </a:p>
        </p:txBody>
      </p:sp>
    </p:spTree>
    <p:extLst>
      <p:ext uri="{BB962C8B-B14F-4D97-AF65-F5344CB8AC3E}">
        <p14:creationId xmlns:p14="http://schemas.microsoft.com/office/powerpoint/2010/main" val="2434388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149E4-4EEF-FE43-0483-08EA2E0DAAAA}"/>
              </a:ext>
            </a:extLst>
          </p:cNvPr>
          <p:cNvSpPr>
            <a:spLocks noGrp="1"/>
          </p:cNvSpPr>
          <p:nvPr>
            <p:ph type="title"/>
          </p:nvPr>
        </p:nvSpPr>
        <p:spPr>
          <a:xfrm>
            <a:off x="536000" y="545100"/>
            <a:ext cx="11105138" cy="387798"/>
          </a:xfrm>
        </p:spPr>
        <p:txBody>
          <a:bodyPr/>
          <a:lstStyle/>
          <a:p>
            <a:r>
              <a:rPr lang="en-GB" sz="2800" b="1" dirty="0"/>
              <a:t>Rents and ability to pay (I)</a:t>
            </a:r>
          </a:p>
        </p:txBody>
      </p:sp>
      <p:sp>
        <p:nvSpPr>
          <p:cNvPr id="9" name="TextBox 8">
            <a:extLst>
              <a:ext uri="{FF2B5EF4-FFF2-40B4-BE49-F238E27FC236}">
                <a16:creationId xmlns:a16="http://schemas.microsoft.com/office/drawing/2014/main" id="{B69A3D2E-9A3F-2283-BF71-10E7D89A192D}"/>
              </a:ext>
            </a:extLst>
          </p:cNvPr>
          <p:cNvSpPr txBox="1"/>
          <p:nvPr/>
        </p:nvSpPr>
        <p:spPr>
          <a:xfrm>
            <a:off x="525526" y="1245391"/>
            <a:ext cx="8255403" cy="738664"/>
          </a:xfrm>
          <a:prstGeom prst="rect">
            <a:avLst/>
          </a:prstGeom>
          <a:noFill/>
        </p:spPr>
        <p:txBody>
          <a:bodyPr wrap="square" lIns="0" tIns="0" rIns="0" bIns="0" rtlCol="0">
            <a:spAutoFit/>
          </a:bodyPr>
          <a:lstStyle/>
          <a:p>
            <a:r>
              <a:rPr lang="en-GB" sz="1600" dirty="0">
                <a:solidFill>
                  <a:srgbClr val="5C5B5A"/>
                </a:solidFill>
              </a:rPr>
              <a:t>Monthly rents are most likely to vary between £500-£750 per month. For 3 in 10 (33%) tenants paying their rent is a struggle, with 2 in 10 citing their rent as a constant struggle. Half (47%) of tenants that receive some form of housing benefits struggle to pay their rent.</a:t>
            </a:r>
          </a:p>
        </p:txBody>
      </p:sp>
      <p:graphicFrame>
        <p:nvGraphicFramePr>
          <p:cNvPr id="5" name="Chart 4" descr="Chart showing percentages of tenant respondents by the amount of monthly rent paid by tenant's household. Up to £499 17%&#10;£500-£750 per month 45%&#10;£751-£1,000 per month 24%&#10;£1,001-£1,500 per month 8%&#10;£1,501-£2,000 per month 1%&#10;£2,001-£3,000 0%&#10;Prefer not to say 4%">
            <a:extLst>
              <a:ext uri="{FF2B5EF4-FFF2-40B4-BE49-F238E27FC236}">
                <a16:creationId xmlns:a16="http://schemas.microsoft.com/office/drawing/2014/main" id="{2AAABF06-55CF-9714-FD1E-EEE56BDC8C68}"/>
              </a:ext>
            </a:extLst>
          </p:cNvPr>
          <p:cNvGraphicFramePr/>
          <p:nvPr>
            <p:extLst>
              <p:ext uri="{D42A27DB-BD31-4B8C-83A1-F6EECF244321}">
                <p14:modId xmlns:p14="http://schemas.microsoft.com/office/powerpoint/2010/main" val="3565156239"/>
              </p:ext>
            </p:extLst>
          </p:nvPr>
        </p:nvGraphicFramePr>
        <p:xfrm>
          <a:off x="495659" y="2224101"/>
          <a:ext cx="3578800" cy="3572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Chart showing proportions by Ease of paying rent. Constantly struggle &amp; have done for a while now (for more than a year) 11%&#10;Constantly struggle but this has only become a problem recently (within the last year) 9%&#10;Sometimes struggle  13%&#10;Don’t struggle but do struggle with other bills/expenses 19%&#10;Don’t struggle to pay rent but don’t have much leftover 31%&#10;Don’t struggle and I have money left to spare (for savings, luxuries, etc) 17%, Net who struggle 33%&#10;">
            <a:extLst>
              <a:ext uri="{FF2B5EF4-FFF2-40B4-BE49-F238E27FC236}">
                <a16:creationId xmlns:a16="http://schemas.microsoft.com/office/drawing/2014/main" id="{198FB947-E194-80ED-761E-93162C8C91FC}"/>
              </a:ext>
            </a:extLst>
          </p:cNvPr>
          <p:cNvGraphicFramePr/>
          <p:nvPr>
            <p:extLst>
              <p:ext uri="{D42A27DB-BD31-4B8C-83A1-F6EECF244321}">
                <p14:modId xmlns:p14="http://schemas.microsoft.com/office/powerpoint/2010/main" val="1133865640"/>
              </p:ext>
            </p:extLst>
          </p:nvPr>
        </p:nvGraphicFramePr>
        <p:xfrm>
          <a:off x="4290453" y="2187323"/>
          <a:ext cx="5516889" cy="3608919"/>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6391A7AE-9F6C-A300-A478-7198C7BFC385}"/>
              </a:ext>
            </a:extLst>
          </p:cNvPr>
          <p:cNvSpPr txBox="1"/>
          <p:nvPr/>
        </p:nvSpPr>
        <p:spPr>
          <a:xfrm>
            <a:off x="8135470" y="4585523"/>
            <a:ext cx="906235" cy="830997"/>
          </a:xfrm>
          <a:prstGeom prst="rect">
            <a:avLst/>
          </a:prstGeom>
          <a:noFill/>
        </p:spPr>
        <p:txBody>
          <a:bodyPr wrap="square" rtlCol="0">
            <a:spAutoFit/>
          </a:bodyPr>
          <a:lstStyle/>
          <a:p>
            <a:r>
              <a:rPr lang="en-GB" sz="1200" b="1" dirty="0">
                <a:solidFill>
                  <a:srgbClr val="5C5B5A"/>
                </a:solidFill>
              </a:rPr>
              <a:t>33% </a:t>
            </a:r>
            <a:r>
              <a:rPr lang="en-GB" sz="1200" dirty="0">
                <a:solidFill>
                  <a:srgbClr val="5C5B5A"/>
                </a:solidFill>
              </a:rPr>
              <a:t>are struggling </a:t>
            </a:r>
            <a:br>
              <a:rPr lang="en-GB" sz="1200" dirty="0">
                <a:solidFill>
                  <a:srgbClr val="5C5B5A"/>
                </a:solidFill>
              </a:rPr>
            </a:br>
            <a:r>
              <a:rPr lang="en-GB" sz="1200" dirty="0">
                <a:solidFill>
                  <a:srgbClr val="5C5B5A"/>
                </a:solidFill>
              </a:rPr>
              <a:t>in some </a:t>
            </a:r>
            <a:br>
              <a:rPr lang="en-GB" sz="1200" dirty="0">
                <a:solidFill>
                  <a:srgbClr val="5C5B5A"/>
                </a:solidFill>
              </a:rPr>
            </a:br>
            <a:r>
              <a:rPr lang="en-GB" sz="1200" dirty="0">
                <a:solidFill>
                  <a:srgbClr val="5C5B5A"/>
                </a:solidFill>
              </a:rPr>
              <a:t>way.</a:t>
            </a:r>
            <a:endParaRPr lang="en-GB" sz="1200" b="1" dirty="0">
              <a:solidFill>
                <a:srgbClr val="5C5B5A"/>
              </a:solidFill>
            </a:endParaRPr>
          </a:p>
        </p:txBody>
      </p:sp>
      <p:sp>
        <p:nvSpPr>
          <p:cNvPr id="13" name="TextBox 12">
            <a:extLst>
              <a:ext uri="{FF2B5EF4-FFF2-40B4-BE49-F238E27FC236}">
                <a16:creationId xmlns:a16="http://schemas.microsoft.com/office/drawing/2014/main" id="{97D5C4B9-256C-3DA8-9F50-20D9A36269EB}"/>
              </a:ext>
            </a:extLst>
          </p:cNvPr>
          <p:cNvSpPr txBox="1"/>
          <p:nvPr/>
        </p:nvSpPr>
        <p:spPr>
          <a:xfrm>
            <a:off x="9103660" y="1197064"/>
            <a:ext cx="2537479" cy="402775"/>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Particularly high among:</a:t>
            </a:r>
          </a:p>
        </p:txBody>
      </p:sp>
      <p:sp>
        <p:nvSpPr>
          <p:cNvPr id="14" name="TextBox 13">
            <a:extLst>
              <a:ext uri="{FF2B5EF4-FFF2-40B4-BE49-F238E27FC236}">
                <a16:creationId xmlns:a16="http://schemas.microsoft.com/office/drawing/2014/main" id="{71C663EB-2417-04DF-2104-AC17F30A032C}"/>
              </a:ext>
            </a:extLst>
          </p:cNvPr>
          <p:cNvSpPr txBox="1"/>
          <p:nvPr/>
        </p:nvSpPr>
        <p:spPr>
          <a:xfrm>
            <a:off x="9103659" y="1683923"/>
            <a:ext cx="2537478" cy="4321009"/>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Tenants in Oldham and Bury (44%) </a:t>
            </a:r>
          </a:p>
          <a:p>
            <a:pPr marL="144000" indent="-144000">
              <a:spcAft>
                <a:spcPts val="500"/>
              </a:spcAft>
              <a:buFont typeface="Arial" panose="020B0604020202020204" pitchFamily="34" charset="0"/>
              <a:buChar char="•"/>
            </a:pPr>
            <a:r>
              <a:rPr lang="en-GB" sz="1200" dirty="0">
                <a:solidFill>
                  <a:srgbClr val="5C5B5A"/>
                </a:solidFill>
              </a:rPr>
              <a:t>IMD 1 (most deprived) (39%) </a:t>
            </a:r>
          </a:p>
          <a:p>
            <a:pPr marL="144000" indent="-144000">
              <a:spcAft>
                <a:spcPts val="500"/>
              </a:spcAft>
              <a:buFont typeface="Arial" panose="020B0604020202020204" pitchFamily="34" charset="0"/>
              <a:buChar char="•"/>
            </a:pPr>
            <a:r>
              <a:rPr lang="en-GB" sz="1200" dirty="0">
                <a:solidFill>
                  <a:srgbClr val="5C5B5A"/>
                </a:solidFill>
              </a:rPr>
              <a:t>Single parents/guardians (43%) and households with children (42%) </a:t>
            </a:r>
          </a:p>
          <a:p>
            <a:pPr marL="144000" indent="-144000">
              <a:spcAft>
                <a:spcPts val="500"/>
              </a:spcAft>
              <a:buFont typeface="Arial" panose="020B0604020202020204" pitchFamily="34" charset="0"/>
              <a:buChar char="•"/>
            </a:pPr>
            <a:r>
              <a:rPr lang="en-GB" sz="1200" dirty="0">
                <a:solidFill>
                  <a:srgbClr val="5C5B5A"/>
                </a:solidFill>
              </a:rPr>
              <a:t>Not working/unemployed (48%) or work – part time (47%) </a:t>
            </a:r>
          </a:p>
          <a:p>
            <a:pPr marL="144000" indent="-144000">
              <a:spcAft>
                <a:spcPts val="500"/>
              </a:spcAft>
              <a:buFont typeface="Arial" panose="020B0604020202020204" pitchFamily="34" charset="0"/>
              <a:buChar char="•"/>
            </a:pPr>
            <a:r>
              <a:rPr lang="en-GB" sz="1200" dirty="0">
                <a:solidFill>
                  <a:srgbClr val="5C5B5A"/>
                </a:solidFill>
              </a:rPr>
              <a:t>Have a disability (44%) or permanently sick/disabled (61%) </a:t>
            </a:r>
          </a:p>
          <a:p>
            <a:pPr marL="144000" indent="-144000">
              <a:spcAft>
                <a:spcPts val="500"/>
              </a:spcAft>
              <a:buFont typeface="Arial" panose="020B0604020202020204" pitchFamily="34" charset="0"/>
              <a:buChar char="•"/>
            </a:pPr>
            <a:r>
              <a:rPr lang="en-GB" sz="1200" dirty="0">
                <a:solidFill>
                  <a:srgbClr val="5C5B5A"/>
                </a:solidFill>
              </a:rPr>
              <a:t>Have been in PRS for 3 months – 1 year (42%) </a:t>
            </a:r>
          </a:p>
          <a:p>
            <a:pPr marL="144000" indent="-144000">
              <a:spcAft>
                <a:spcPts val="500"/>
              </a:spcAft>
              <a:buFont typeface="Arial" panose="020B0604020202020204" pitchFamily="34" charset="0"/>
              <a:buChar char="•"/>
            </a:pPr>
            <a:r>
              <a:rPr lang="en-GB" sz="1200" dirty="0">
                <a:solidFill>
                  <a:srgbClr val="5C5B5A"/>
                </a:solidFill>
              </a:rPr>
              <a:t>Privately renting for employment reasons or they are a student (49%) </a:t>
            </a:r>
          </a:p>
          <a:p>
            <a:pPr marL="144000" indent="-144000">
              <a:spcAft>
                <a:spcPts val="500"/>
              </a:spcAft>
              <a:buFont typeface="Arial" panose="020B0604020202020204" pitchFamily="34" charset="0"/>
              <a:buChar char="•"/>
            </a:pPr>
            <a:r>
              <a:rPr lang="en-GB" sz="1200" dirty="0">
                <a:solidFill>
                  <a:srgbClr val="5C5B5A"/>
                </a:solidFill>
              </a:rPr>
              <a:t>Receive housing benefits/UC/allowance (47%)</a:t>
            </a:r>
          </a:p>
        </p:txBody>
      </p:sp>
      <p:sp>
        <p:nvSpPr>
          <p:cNvPr id="8" name="Text Placeholder 7">
            <a:extLst>
              <a:ext uri="{FF2B5EF4-FFF2-40B4-BE49-F238E27FC236}">
                <a16:creationId xmlns:a16="http://schemas.microsoft.com/office/drawing/2014/main" id="{4CF828C8-1B6D-F09C-4AA9-CA79ECC5E308}"/>
              </a:ext>
            </a:extLst>
          </p:cNvPr>
          <p:cNvSpPr>
            <a:spLocks noGrp="1"/>
          </p:cNvSpPr>
          <p:nvPr>
            <p:ph type="body" sz="quarter" idx="11"/>
          </p:nvPr>
        </p:nvSpPr>
        <p:spPr>
          <a:xfrm>
            <a:off x="523298" y="6274800"/>
            <a:ext cx="11117840" cy="351956"/>
          </a:xfrm>
        </p:spPr>
        <p:txBody>
          <a:bodyPr>
            <a:spAutoFit/>
          </a:bodyPr>
          <a:lstStyle/>
          <a:p>
            <a:r>
              <a:rPr lang="en-GB" sz="1100" dirty="0"/>
              <a:t>C06. What is the total amount of rent you or your household (i.e. your family unit) pays per month for the property [Where house-share: or part of the property) you currently live in? (All tenants: 1200) Q25. Which of the following best describes how easy or difficult you find it to pay your rent? (All tenants who provided a response: 1,164).</a:t>
            </a:r>
          </a:p>
        </p:txBody>
      </p:sp>
    </p:spTree>
    <p:extLst>
      <p:ext uri="{BB962C8B-B14F-4D97-AF65-F5344CB8AC3E}">
        <p14:creationId xmlns:p14="http://schemas.microsoft.com/office/powerpoint/2010/main" val="1342466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885161DD-0DE4-048A-134C-C30E0996894E}"/>
              </a:ext>
            </a:extLst>
          </p:cNvPr>
          <p:cNvSpPr>
            <a:spLocks noGrp="1"/>
          </p:cNvSpPr>
          <p:nvPr>
            <p:ph type="title"/>
          </p:nvPr>
        </p:nvSpPr>
        <p:spPr>
          <a:xfrm>
            <a:off x="536000" y="545100"/>
            <a:ext cx="11105138" cy="387798"/>
          </a:xfrm>
        </p:spPr>
        <p:txBody>
          <a:bodyPr/>
          <a:lstStyle/>
          <a:p>
            <a:r>
              <a:rPr lang="en-GB" sz="2800" b="1" dirty="0"/>
              <a:t>Rents and ability to pay (II)</a:t>
            </a:r>
          </a:p>
        </p:txBody>
      </p:sp>
      <p:sp>
        <p:nvSpPr>
          <p:cNvPr id="16" name="TextBox 15">
            <a:extLst>
              <a:ext uri="{FF2B5EF4-FFF2-40B4-BE49-F238E27FC236}">
                <a16:creationId xmlns:a16="http://schemas.microsoft.com/office/drawing/2014/main" id="{1400A9BF-36E2-BC4C-2115-AFC112A149AB}"/>
              </a:ext>
            </a:extLst>
          </p:cNvPr>
          <p:cNvSpPr txBox="1"/>
          <p:nvPr/>
        </p:nvSpPr>
        <p:spPr>
          <a:xfrm>
            <a:off x="525526" y="1245391"/>
            <a:ext cx="11105138" cy="646331"/>
          </a:xfrm>
          <a:prstGeom prst="rect">
            <a:avLst/>
          </a:prstGeom>
          <a:noFill/>
        </p:spPr>
        <p:txBody>
          <a:bodyPr wrap="square" lIns="0" tIns="0" rIns="0" bIns="0" rtlCol="0">
            <a:spAutoFit/>
          </a:bodyPr>
          <a:lstStyle/>
          <a:p>
            <a:r>
              <a:rPr lang="en-GB" sz="1400" dirty="0">
                <a:solidFill>
                  <a:srgbClr val="5C5B5A"/>
                </a:solidFill>
              </a:rPr>
              <a:t>In the last 12 months half of tenants have experienced a rent increase and nearly 7 in 10 agree that paying their rent has become more difficult in the last 12 months. Agreement increases with the amount of rent paid and to more than 8 in 10 among certain sub-groups of tenants, including those permanently sick or disabled.</a:t>
            </a:r>
          </a:p>
        </p:txBody>
      </p:sp>
      <p:sp>
        <p:nvSpPr>
          <p:cNvPr id="21" name="TextBox 20">
            <a:extLst>
              <a:ext uri="{FF2B5EF4-FFF2-40B4-BE49-F238E27FC236}">
                <a16:creationId xmlns:a16="http://schemas.microsoft.com/office/drawing/2014/main" id="{6D060284-5A2E-767C-23CB-E4F1B5254A6E}"/>
              </a:ext>
            </a:extLst>
          </p:cNvPr>
          <p:cNvSpPr txBox="1"/>
          <p:nvPr/>
        </p:nvSpPr>
        <p:spPr>
          <a:xfrm>
            <a:off x="551529" y="2017495"/>
            <a:ext cx="3937713" cy="184666"/>
          </a:xfrm>
          <a:prstGeom prst="rect">
            <a:avLst/>
          </a:prstGeom>
          <a:noFill/>
        </p:spPr>
        <p:txBody>
          <a:bodyPr wrap="square" lIns="0" tIns="0" rIns="0" bIns="0" rtlCol="0">
            <a:spAutoFit/>
          </a:bodyPr>
          <a:lstStyle/>
          <a:p>
            <a:r>
              <a:rPr lang="en-GB" sz="1200" b="1" dirty="0">
                <a:solidFill>
                  <a:srgbClr val="5C5B5A"/>
                </a:solidFill>
              </a:rPr>
              <a:t>When rent was last increased by landlord</a:t>
            </a:r>
          </a:p>
        </p:txBody>
      </p:sp>
      <p:graphicFrame>
        <p:nvGraphicFramePr>
          <p:cNvPr id="18" name="Chart 17" descr="Chart showing proportions of when the tenant's rent was last increased by landlord.  Never 36%&#10;In last 3 months 20%&#10;Between 4 - 6 months ago 15%&#10;Between 7 months and 1 year ago 15%&#10;Around 18 months to 3 years ago 6%&#10;More than 3 years ago 3%&#10;Don't know 4%&#10;Prefer not to say 2%">
            <a:extLst>
              <a:ext uri="{FF2B5EF4-FFF2-40B4-BE49-F238E27FC236}">
                <a16:creationId xmlns:a16="http://schemas.microsoft.com/office/drawing/2014/main" id="{D9537A9D-7E13-96FD-AEBE-AA60E90B9BFE}"/>
              </a:ext>
            </a:extLst>
          </p:cNvPr>
          <p:cNvGraphicFramePr/>
          <p:nvPr>
            <p:extLst>
              <p:ext uri="{D42A27DB-BD31-4B8C-83A1-F6EECF244321}">
                <p14:modId xmlns:p14="http://schemas.microsoft.com/office/powerpoint/2010/main" val="4011175889"/>
              </p:ext>
            </p:extLst>
          </p:nvPr>
        </p:nvGraphicFramePr>
        <p:xfrm>
          <a:off x="536000" y="2264292"/>
          <a:ext cx="3124974" cy="369404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60FB71CA-61AA-1D17-6407-B7485AC3AAB1}"/>
              </a:ext>
            </a:extLst>
          </p:cNvPr>
          <p:cNvSpPr txBox="1"/>
          <p:nvPr/>
        </p:nvSpPr>
        <p:spPr>
          <a:xfrm>
            <a:off x="3301184" y="3037626"/>
            <a:ext cx="855803" cy="646331"/>
          </a:xfrm>
          <a:prstGeom prst="rect">
            <a:avLst/>
          </a:prstGeom>
          <a:noFill/>
        </p:spPr>
        <p:txBody>
          <a:bodyPr wrap="square" rtlCol="0">
            <a:spAutoFit/>
          </a:bodyPr>
          <a:lstStyle/>
          <a:p>
            <a:r>
              <a:rPr lang="en-GB" sz="1200" dirty="0">
                <a:solidFill>
                  <a:srgbClr val="5C5B5A"/>
                </a:solidFill>
              </a:rPr>
              <a:t>In last 12 months: </a:t>
            </a:r>
            <a:r>
              <a:rPr lang="en-GB" sz="1200" b="1" dirty="0">
                <a:solidFill>
                  <a:srgbClr val="5C5B5A"/>
                </a:solidFill>
              </a:rPr>
              <a:t>50%</a:t>
            </a:r>
          </a:p>
        </p:txBody>
      </p:sp>
      <p:sp>
        <p:nvSpPr>
          <p:cNvPr id="8" name="TextBox 7">
            <a:extLst>
              <a:ext uri="{FF2B5EF4-FFF2-40B4-BE49-F238E27FC236}">
                <a16:creationId xmlns:a16="http://schemas.microsoft.com/office/drawing/2014/main" id="{77E2EC40-AA7C-37DE-DD93-6D0FD8BAD9A1}"/>
              </a:ext>
            </a:extLst>
          </p:cNvPr>
          <p:cNvSpPr txBox="1"/>
          <p:nvPr/>
        </p:nvSpPr>
        <p:spPr>
          <a:xfrm>
            <a:off x="4570057" y="2023524"/>
            <a:ext cx="6319193" cy="184666"/>
          </a:xfrm>
          <a:prstGeom prst="rect">
            <a:avLst/>
          </a:prstGeom>
          <a:noFill/>
        </p:spPr>
        <p:txBody>
          <a:bodyPr wrap="square" lIns="0" tIns="0" rIns="0" bIns="0" rtlCol="0">
            <a:spAutoFit/>
          </a:bodyPr>
          <a:lstStyle/>
          <a:p>
            <a:r>
              <a:rPr lang="en-GB" sz="1200" b="1" dirty="0">
                <a:solidFill>
                  <a:srgbClr val="5C5B5A"/>
                </a:solidFill>
              </a:rPr>
              <a:t>Whether it has become more difficult to pay rent in the past 12 months</a:t>
            </a:r>
          </a:p>
        </p:txBody>
      </p:sp>
      <p:graphicFrame>
        <p:nvGraphicFramePr>
          <p:cNvPr id="6" name="Chart 5" descr="Extent to which the tenant agrees or disagrees it has become more difficult financially to pay rent in the past 12 months.&#10;Strongly disagree 4%&#10;Disagree 9%&#10;Neither agree nor disagree 20%&#10;Agree 33%&#10;Strongly agree 35%&#10;Net who disagree 13%&#10;Net who agree 67%">
            <a:extLst>
              <a:ext uri="{FF2B5EF4-FFF2-40B4-BE49-F238E27FC236}">
                <a16:creationId xmlns:a16="http://schemas.microsoft.com/office/drawing/2014/main" id="{EC96F0AB-FCC4-88E9-68C7-63C25E52E299}"/>
              </a:ext>
            </a:extLst>
          </p:cNvPr>
          <p:cNvGraphicFramePr/>
          <p:nvPr>
            <p:extLst>
              <p:ext uri="{D42A27DB-BD31-4B8C-83A1-F6EECF244321}">
                <p14:modId xmlns:p14="http://schemas.microsoft.com/office/powerpoint/2010/main" val="4133331598"/>
              </p:ext>
            </p:extLst>
          </p:nvPr>
        </p:nvGraphicFramePr>
        <p:xfrm>
          <a:off x="4653002" y="2433478"/>
          <a:ext cx="6988136" cy="852968"/>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763BAAC5-B768-1F9B-4E5B-255E14BF1178}"/>
              </a:ext>
            </a:extLst>
          </p:cNvPr>
          <p:cNvSpPr txBox="1"/>
          <p:nvPr/>
        </p:nvSpPr>
        <p:spPr>
          <a:xfrm>
            <a:off x="4653002" y="2272114"/>
            <a:ext cx="927527" cy="402775"/>
          </a:xfrm>
          <a:prstGeom prst="rect">
            <a:avLst/>
          </a:prstGeom>
          <a:noFill/>
          <a:ln w="19050">
            <a:solidFill>
              <a:srgbClr val="C00000"/>
            </a:solidFill>
          </a:ln>
        </p:spPr>
        <p:txBody>
          <a:bodyPr wrap="square" lIns="108000" tIns="108000" rIns="108000" bIns="108000" rtlCol="0">
            <a:spAutoFit/>
          </a:bodyPr>
          <a:lstStyle/>
          <a:p>
            <a:pPr algn="ctr"/>
            <a:r>
              <a:rPr lang="en-GB" sz="1200" b="1" dirty="0">
                <a:solidFill>
                  <a:srgbClr val="5C5B5A"/>
                </a:solidFill>
              </a:rPr>
              <a:t>13%</a:t>
            </a:r>
          </a:p>
        </p:txBody>
      </p:sp>
      <p:sp>
        <p:nvSpPr>
          <p:cNvPr id="23" name="TextBox 22">
            <a:extLst>
              <a:ext uri="{FF2B5EF4-FFF2-40B4-BE49-F238E27FC236}">
                <a16:creationId xmlns:a16="http://schemas.microsoft.com/office/drawing/2014/main" id="{2D093414-B426-CC22-29E9-A305A64405E9}"/>
              </a:ext>
            </a:extLst>
          </p:cNvPr>
          <p:cNvSpPr txBox="1"/>
          <p:nvPr/>
        </p:nvSpPr>
        <p:spPr>
          <a:xfrm>
            <a:off x="8060688" y="2272114"/>
            <a:ext cx="2360783" cy="402775"/>
          </a:xfrm>
          <a:prstGeom prst="rect">
            <a:avLst/>
          </a:prstGeom>
          <a:noFill/>
          <a:ln w="19050">
            <a:solidFill>
              <a:srgbClr val="00B050"/>
            </a:solidFill>
          </a:ln>
        </p:spPr>
        <p:txBody>
          <a:bodyPr wrap="square" lIns="108000" tIns="108000" rIns="108000" bIns="108000" rtlCol="0">
            <a:spAutoFit/>
          </a:bodyPr>
          <a:lstStyle/>
          <a:p>
            <a:pPr algn="ctr"/>
            <a:r>
              <a:rPr lang="en-GB" sz="1200" b="1" dirty="0">
                <a:solidFill>
                  <a:srgbClr val="5C5B5A"/>
                </a:solidFill>
              </a:rPr>
              <a:t>67%</a:t>
            </a:r>
          </a:p>
        </p:txBody>
      </p:sp>
      <p:sp>
        <p:nvSpPr>
          <p:cNvPr id="26" name="TextBox 25">
            <a:extLst>
              <a:ext uri="{FF2B5EF4-FFF2-40B4-BE49-F238E27FC236}">
                <a16:creationId xmlns:a16="http://schemas.microsoft.com/office/drawing/2014/main" id="{4020B40F-2CA2-98EB-1F36-E7462C2A4DE2}"/>
              </a:ext>
            </a:extLst>
          </p:cNvPr>
          <p:cNvSpPr txBox="1"/>
          <p:nvPr/>
        </p:nvSpPr>
        <p:spPr>
          <a:xfrm>
            <a:off x="4570056" y="3226321"/>
            <a:ext cx="7060607" cy="461665"/>
          </a:xfrm>
          <a:prstGeom prst="rect">
            <a:avLst/>
          </a:prstGeom>
          <a:noFill/>
        </p:spPr>
        <p:txBody>
          <a:bodyPr wrap="square" rtlCol="0">
            <a:spAutoFit/>
          </a:bodyPr>
          <a:lstStyle/>
          <a:p>
            <a:pPr>
              <a:spcAft>
                <a:spcPts val="500"/>
              </a:spcAft>
            </a:pPr>
            <a:r>
              <a:rPr lang="en-GB" sz="1200" b="1" dirty="0">
                <a:solidFill>
                  <a:srgbClr val="00B050"/>
                </a:solidFill>
              </a:rPr>
              <a:t>Agreement increases by the amount of rent paid: </a:t>
            </a:r>
            <a:r>
              <a:rPr lang="en-GB" sz="1200" dirty="0">
                <a:solidFill>
                  <a:srgbClr val="5C5B5A"/>
                </a:solidFill>
              </a:rPr>
              <a:t>from 59% among those paying up to £500 per month, up to 74% among those paying £1,000+</a:t>
            </a:r>
          </a:p>
        </p:txBody>
      </p:sp>
      <p:sp>
        <p:nvSpPr>
          <p:cNvPr id="25" name="TextBox 24">
            <a:extLst>
              <a:ext uri="{FF2B5EF4-FFF2-40B4-BE49-F238E27FC236}">
                <a16:creationId xmlns:a16="http://schemas.microsoft.com/office/drawing/2014/main" id="{91D42799-BB60-DF39-A5A1-3FA4DBA9AD74}"/>
              </a:ext>
            </a:extLst>
          </p:cNvPr>
          <p:cNvSpPr txBox="1"/>
          <p:nvPr/>
        </p:nvSpPr>
        <p:spPr>
          <a:xfrm>
            <a:off x="4665694" y="3762331"/>
            <a:ext cx="3394993" cy="2217869"/>
          </a:xfrm>
          <a:prstGeom prst="rect">
            <a:avLst/>
          </a:prstGeom>
          <a:noFill/>
          <a:ln w="19050">
            <a:solidFill>
              <a:srgbClr val="C00000"/>
            </a:solidFill>
          </a:ln>
        </p:spPr>
        <p:txBody>
          <a:bodyPr wrap="square" lIns="180000" tIns="180000" rIns="180000" bIns="180000" rtlCol="0">
            <a:spAutoFit/>
          </a:bodyPr>
          <a:lstStyle/>
          <a:p>
            <a:pPr>
              <a:spcAft>
                <a:spcPts val="300"/>
              </a:spcAft>
            </a:pPr>
            <a:r>
              <a:rPr lang="en-GB" sz="1200" b="1" dirty="0">
                <a:solidFill>
                  <a:srgbClr val="5C5B5A"/>
                </a:solidFill>
              </a:rPr>
              <a:t>More likely to </a:t>
            </a:r>
            <a:r>
              <a:rPr lang="en-GB" sz="1200" b="1" dirty="0">
                <a:solidFill>
                  <a:srgbClr val="C00000"/>
                </a:solidFill>
              </a:rPr>
              <a:t>disagree</a:t>
            </a:r>
            <a:r>
              <a:rPr lang="en-GB" sz="1200" b="1" dirty="0">
                <a:solidFill>
                  <a:srgbClr val="5C5B5A"/>
                </a:solidFill>
              </a:rPr>
              <a:t>: </a:t>
            </a:r>
          </a:p>
          <a:p>
            <a:pPr marL="144000" indent="-144000">
              <a:spcAft>
                <a:spcPts val="300"/>
              </a:spcAft>
              <a:buFont typeface="Arial" panose="020B0604020202020204" pitchFamily="34" charset="0"/>
              <a:buChar char="•"/>
            </a:pPr>
            <a:r>
              <a:rPr lang="en-GB" sz="1200" dirty="0">
                <a:solidFill>
                  <a:srgbClr val="5C5B5A"/>
                </a:solidFill>
              </a:rPr>
              <a:t>Aged 50+ (20%) or 65+ (27%) </a:t>
            </a:r>
          </a:p>
          <a:p>
            <a:pPr marL="144000" indent="-144000">
              <a:spcAft>
                <a:spcPts val="300"/>
              </a:spcAft>
              <a:buFont typeface="Arial" panose="020B0604020202020204" pitchFamily="34" charset="0"/>
              <a:buChar char="•"/>
            </a:pPr>
            <a:r>
              <a:rPr lang="en-GB" sz="1200" dirty="0">
                <a:solidFill>
                  <a:srgbClr val="5C5B5A"/>
                </a:solidFill>
              </a:rPr>
              <a:t>Privately renting is preferred choice/like the freedom (20%) </a:t>
            </a:r>
          </a:p>
          <a:p>
            <a:pPr marL="144000" indent="-144000">
              <a:spcAft>
                <a:spcPts val="300"/>
              </a:spcAft>
              <a:buFont typeface="Arial" panose="020B0604020202020204" pitchFamily="34" charset="0"/>
              <a:buChar char="•"/>
            </a:pPr>
            <a:r>
              <a:rPr lang="en-GB" sz="1200" dirty="0">
                <a:solidFill>
                  <a:srgbClr val="5C5B5A"/>
                </a:solidFill>
              </a:rPr>
              <a:t>Not moved or looked to move in the last 5 years (26%) </a:t>
            </a:r>
          </a:p>
          <a:p>
            <a:pPr marL="144000" indent="-144000">
              <a:spcAft>
                <a:spcPts val="300"/>
              </a:spcAft>
              <a:buFont typeface="Arial" panose="020B0604020202020204" pitchFamily="34" charset="0"/>
              <a:buChar char="•"/>
            </a:pPr>
            <a:r>
              <a:rPr lang="en-GB" sz="1200" dirty="0">
                <a:solidFill>
                  <a:srgbClr val="5C5B5A"/>
                </a:solidFill>
              </a:rPr>
              <a:t>Very satisfied with living in PRS (24%) </a:t>
            </a:r>
          </a:p>
          <a:p>
            <a:pPr marL="144000" indent="-144000">
              <a:spcAft>
                <a:spcPts val="300"/>
              </a:spcAft>
              <a:buFont typeface="Arial" panose="020B0604020202020204" pitchFamily="34" charset="0"/>
              <a:buChar char="•"/>
            </a:pPr>
            <a:r>
              <a:rPr lang="en-GB" sz="1200" dirty="0">
                <a:solidFill>
                  <a:srgbClr val="5C5B5A"/>
                </a:solidFill>
              </a:rPr>
              <a:t>Tenants who don’t struggle to pay rent and have money spare (47%)</a:t>
            </a:r>
          </a:p>
        </p:txBody>
      </p:sp>
      <p:sp>
        <p:nvSpPr>
          <p:cNvPr id="22" name="TextBox 21">
            <a:extLst>
              <a:ext uri="{FF2B5EF4-FFF2-40B4-BE49-F238E27FC236}">
                <a16:creationId xmlns:a16="http://schemas.microsoft.com/office/drawing/2014/main" id="{10946701-2D9D-0894-8636-03D5DDE7CE66}"/>
              </a:ext>
            </a:extLst>
          </p:cNvPr>
          <p:cNvSpPr txBox="1"/>
          <p:nvPr/>
        </p:nvSpPr>
        <p:spPr>
          <a:xfrm>
            <a:off x="8235671" y="3762331"/>
            <a:ext cx="3394993" cy="2294814"/>
          </a:xfrm>
          <a:prstGeom prst="rect">
            <a:avLst/>
          </a:prstGeom>
          <a:noFill/>
          <a:ln w="19050">
            <a:solidFill>
              <a:srgbClr val="00B050"/>
            </a:solidFill>
          </a:ln>
        </p:spPr>
        <p:txBody>
          <a:bodyPr wrap="square" lIns="180000" tIns="180000" rIns="180000" bIns="180000" rtlCol="0">
            <a:spAutoFit/>
          </a:bodyPr>
          <a:lstStyle/>
          <a:p>
            <a:pPr>
              <a:spcAft>
                <a:spcPts val="300"/>
              </a:spcAft>
            </a:pPr>
            <a:r>
              <a:rPr lang="en-GB" sz="1200" b="1" dirty="0">
                <a:solidFill>
                  <a:srgbClr val="5C5B5A"/>
                </a:solidFill>
              </a:rPr>
              <a:t>More likely to </a:t>
            </a:r>
            <a:r>
              <a:rPr lang="en-GB" sz="1200" b="1" dirty="0">
                <a:solidFill>
                  <a:srgbClr val="00B050"/>
                </a:solidFill>
              </a:rPr>
              <a:t>agree</a:t>
            </a:r>
            <a:r>
              <a:rPr lang="en-GB" sz="1200" b="1" dirty="0">
                <a:solidFill>
                  <a:srgbClr val="5C5B5A"/>
                </a:solidFill>
              </a:rPr>
              <a:t>: </a:t>
            </a:r>
          </a:p>
          <a:p>
            <a:pPr marL="144000" indent="-144000">
              <a:spcAft>
                <a:spcPts val="300"/>
              </a:spcAft>
              <a:buFont typeface="Arial" panose="020B0604020202020204" pitchFamily="34" charset="0"/>
              <a:buChar char="•"/>
            </a:pPr>
            <a:r>
              <a:rPr lang="en-GB" sz="1200" dirty="0">
                <a:solidFill>
                  <a:srgbClr val="5C5B5A"/>
                </a:solidFill>
              </a:rPr>
              <a:t>Live in Bolton (79%) </a:t>
            </a:r>
          </a:p>
          <a:p>
            <a:pPr marL="144000" indent="-144000">
              <a:spcAft>
                <a:spcPts val="300"/>
              </a:spcAft>
              <a:buFont typeface="Arial" panose="020B0604020202020204" pitchFamily="34" charset="0"/>
              <a:buChar char="•"/>
            </a:pPr>
            <a:r>
              <a:rPr lang="en-GB" sz="1200" dirty="0">
                <a:solidFill>
                  <a:srgbClr val="5C5B5A"/>
                </a:solidFill>
              </a:rPr>
              <a:t>Aged 18-34 years (72%) </a:t>
            </a:r>
          </a:p>
          <a:p>
            <a:pPr marL="144000" indent="-144000">
              <a:spcAft>
                <a:spcPts val="300"/>
              </a:spcAft>
              <a:buFont typeface="Arial" panose="020B0604020202020204" pitchFamily="34" charset="0"/>
              <a:buChar char="•"/>
            </a:pPr>
            <a:r>
              <a:rPr lang="en-GB" sz="1200" dirty="0">
                <a:solidFill>
                  <a:srgbClr val="5C5B5A"/>
                </a:solidFill>
              </a:rPr>
              <a:t>Have a disability (76%) or permanently sick/disabled (89%) </a:t>
            </a:r>
          </a:p>
          <a:p>
            <a:pPr marL="144000" indent="-144000">
              <a:spcAft>
                <a:spcPts val="300"/>
              </a:spcAft>
              <a:buFont typeface="Arial" panose="020B0604020202020204" pitchFamily="34" charset="0"/>
              <a:buChar char="•"/>
            </a:pPr>
            <a:r>
              <a:rPr lang="en-GB" sz="1200" dirty="0">
                <a:solidFill>
                  <a:srgbClr val="5C5B5A"/>
                </a:solidFill>
              </a:rPr>
              <a:t>Gay or lesbian (81%) </a:t>
            </a:r>
          </a:p>
          <a:p>
            <a:pPr marL="144000" indent="-144000">
              <a:spcAft>
                <a:spcPts val="300"/>
              </a:spcAft>
              <a:buFont typeface="Arial" panose="020B0604020202020204" pitchFamily="34" charset="0"/>
              <a:buChar char="•"/>
            </a:pPr>
            <a:r>
              <a:rPr lang="en-GB" sz="1200" dirty="0">
                <a:solidFill>
                  <a:srgbClr val="5C5B5A"/>
                </a:solidFill>
              </a:rPr>
              <a:t>Moved 4+ times in past 5 years (84%) </a:t>
            </a:r>
          </a:p>
          <a:p>
            <a:pPr marL="144000" indent="-144000">
              <a:spcAft>
                <a:spcPts val="300"/>
              </a:spcAft>
              <a:buFont typeface="Arial" panose="020B0604020202020204" pitchFamily="34" charset="0"/>
              <a:buChar char="•"/>
            </a:pPr>
            <a:r>
              <a:rPr lang="en-GB" sz="1200" dirty="0">
                <a:solidFill>
                  <a:srgbClr val="5C5B5A"/>
                </a:solidFill>
              </a:rPr>
              <a:t>Dissatisfied with living in PRS (87%) </a:t>
            </a:r>
          </a:p>
          <a:p>
            <a:pPr marL="144000" indent="-144000">
              <a:spcAft>
                <a:spcPts val="300"/>
              </a:spcAft>
              <a:buFont typeface="Arial" panose="020B0604020202020204" pitchFamily="34" charset="0"/>
              <a:buChar char="•"/>
            </a:pPr>
            <a:r>
              <a:rPr lang="en-GB" sz="1200" dirty="0">
                <a:solidFill>
                  <a:srgbClr val="5C5B5A"/>
                </a:solidFill>
              </a:rPr>
              <a:t>Receive housing benefits (74%)</a:t>
            </a:r>
          </a:p>
        </p:txBody>
      </p:sp>
      <p:sp>
        <p:nvSpPr>
          <p:cNvPr id="3" name="Text Placeholder 2">
            <a:extLst>
              <a:ext uri="{FF2B5EF4-FFF2-40B4-BE49-F238E27FC236}">
                <a16:creationId xmlns:a16="http://schemas.microsoft.com/office/drawing/2014/main" id="{53CB5374-002B-D365-EC25-B72011AAC90F}"/>
              </a:ext>
            </a:extLst>
          </p:cNvPr>
          <p:cNvSpPr>
            <a:spLocks noGrp="1"/>
          </p:cNvSpPr>
          <p:nvPr>
            <p:ph type="body" sz="quarter" idx="11"/>
          </p:nvPr>
        </p:nvSpPr>
        <p:spPr>
          <a:xfrm>
            <a:off x="523298" y="6274800"/>
            <a:ext cx="11117840" cy="379656"/>
          </a:xfrm>
        </p:spPr>
        <p:txBody>
          <a:bodyPr>
            <a:spAutoFit/>
          </a:bodyPr>
          <a:lstStyle/>
          <a:p>
            <a:r>
              <a:rPr lang="en-GB" sz="1200" dirty="0"/>
              <a:t>Q27. When was your rent last increased by your landlord? (All tenants: 1200) Q26. To what extent would you agree or disagree that it has become more difficult financially to pay your rent in the past 12 months? (All tenants who provided a response: 1,180).</a:t>
            </a:r>
          </a:p>
        </p:txBody>
      </p:sp>
    </p:spTree>
    <p:extLst>
      <p:ext uri="{BB962C8B-B14F-4D97-AF65-F5344CB8AC3E}">
        <p14:creationId xmlns:p14="http://schemas.microsoft.com/office/powerpoint/2010/main" val="338539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Autofit/>
          </a:bodyPr>
          <a:lstStyle/>
          <a:p>
            <a:r>
              <a:rPr lang="en-GB" sz="3800" b="1" dirty="0"/>
              <a:t>Tenant motivations &amp; experience</a:t>
            </a:r>
            <a:br>
              <a:rPr lang="en-GB" sz="3800" dirty="0"/>
            </a:br>
            <a:endParaRPr lang="en-GB" sz="3800" dirty="0"/>
          </a:p>
        </p:txBody>
      </p:sp>
    </p:spTree>
    <p:extLst>
      <p:ext uri="{BB962C8B-B14F-4D97-AF65-F5344CB8AC3E}">
        <p14:creationId xmlns:p14="http://schemas.microsoft.com/office/powerpoint/2010/main" val="306665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00" y="842864"/>
            <a:ext cx="5495023" cy="585200"/>
          </a:xfrm>
        </p:spPr>
        <p:txBody>
          <a:bodyPr>
            <a:normAutofit/>
          </a:bodyPr>
          <a:lstStyle/>
          <a:p>
            <a:r>
              <a:rPr lang="en-US" dirty="0"/>
              <a:t>Contents</a:t>
            </a:r>
          </a:p>
        </p:txBody>
      </p:sp>
      <p:sp>
        <p:nvSpPr>
          <p:cNvPr id="8" name="Content Placeholder 2">
            <a:extLst>
              <a:ext uri="{FF2B5EF4-FFF2-40B4-BE49-F238E27FC236}">
                <a16:creationId xmlns:a16="http://schemas.microsoft.com/office/drawing/2014/main" id="{3E088FEE-22FE-D96A-3CF8-4935CDE51712}"/>
              </a:ext>
            </a:extLst>
          </p:cNvPr>
          <p:cNvSpPr txBox="1">
            <a:spLocks/>
          </p:cNvSpPr>
          <p:nvPr/>
        </p:nvSpPr>
        <p:spPr>
          <a:xfrm>
            <a:off x="588275" y="1540358"/>
            <a:ext cx="4805135" cy="4171327"/>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a:buChar char="•"/>
              <a:defRPr sz="32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C5B5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600" b="1" dirty="0">
                <a:solidFill>
                  <a:schemeClr val="bg1"/>
                </a:solidFill>
              </a:rPr>
              <a:t>3</a:t>
            </a:r>
            <a:r>
              <a:rPr lang="en-GB" sz="1600" dirty="0">
                <a:solidFill>
                  <a:schemeClr val="bg1"/>
                </a:solidFill>
              </a:rPr>
              <a:t> 	Background &amp; objectives</a:t>
            </a:r>
          </a:p>
          <a:p>
            <a:pPr marL="0" indent="0">
              <a:buNone/>
            </a:pPr>
            <a:r>
              <a:rPr lang="en-GB" sz="1600" b="1" dirty="0">
                <a:solidFill>
                  <a:schemeClr val="bg1"/>
                </a:solidFill>
              </a:rPr>
              <a:t>4-6</a:t>
            </a:r>
            <a:r>
              <a:rPr lang="en-GB" sz="1600" dirty="0">
                <a:solidFill>
                  <a:schemeClr val="bg1"/>
                </a:solidFill>
              </a:rPr>
              <a:t> 	Methodology &amp; reporting</a:t>
            </a:r>
          </a:p>
          <a:p>
            <a:pPr marL="0" indent="0">
              <a:buNone/>
            </a:pPr>
            <a:r>
              <a:rPr lang="en-GB" sz="1600" b="1" dirty="0">
                <a:solidFill>
                  <a:schemeClr val="bg1"/>
                </a:solidFill>
              </a:rPr>
              <a:t>7-12</a:t>
            </a:r>
            <a:r>
              <a:rPr lang="en-GB" sz="1600" dirty="0">
                <a:solidFill>
                  <a:schemeClr val="bg1"/>
                </a:solidFill>
              </a:rPr>
              <a:t> 	Summary &amp; Recommendations</a:t>
            </a:r>
          </a:p>
          <a:p>
            <a:pPr marL="0" indent="0">
              <a:buNone/>
            </a:pPr>
            <a:r>
              <a:rPr lang="en-GB" sz="1600" b="1" dirty="0">
                <a:solidFill>
                  <a:schemeClr val="bg1"/>
                </a:solidFill>
              </a:rPr>
              <a:t>Main Findings</a:t>
            </a:r>
          </a:p>
          <a:p>
            <a:pPr marL="0" lvl="1" indent="0">
              <a:spcBef>
                <a:spcPts val="1000"/>
              </a:spcBef>
              <a:buNone/>
            </a:pPr>
            <a:r>
              <a:rPr lang="en-GB" sz="1600" b="1" dirty="0">
                <a:solidFill>
                  <a:schemeClr val="bg1"/>
                </a:solidFill>
              </a:rPr>
              <a:t>13 - 16 	Tenant Characteristics</a:t>
            </a:r>
          </a:p>
          <a:p>
            <a:pPr marL="0" lvl="1" indent="0">
              <a:spcBef>
                <a:spcPts val="1000"/>
              </a:spcBef>
              <a:buNone/>
            </a:pPr>
            <a:r>
              <a:rPr lang="en-GB" sz="1600" b="1" dirty="0">
                <a:solidFill>
                  <a:schemeClr val="bg1"/>
                </a:solidFill>
              </a:rPr>
              <a:t>17 - 19 	Finances &amp; rent</a:t>
            </a:r>
          </a:p>
          <a:p>
            <a:pPr marL="0" lvl="1" indent="0">
              <a:spcBef>
                <a:spcPts val="1000"/>
              </a:spcBef>
              <a:buNone/>
            </a:pPr>
            <a:r>
              <a:rPr lang="en-GB" sz="1600" b="1" dirty="0">
                <a:solidFill>
                  <a:schemeClr val="bg1"/>
                </a:solidFill>
              </a:rPr>
              <a:t>20 - 24	Tenants’ followed by landlords’ motivations &amp; experience</a:t>
            </a:r>
          </a:p>
          <a:p>
            <a:pPr marL="0" lvl="1" indent="0">
              <a:spcBef>
                <a:spcPts val="1000"/>
              </a:spcBef>
              <a:buNone/>
            </a:pPr>
            <a:r>
              <a:rPr lang="en-GB" sz="1600" b="1" dirty="0">
                <a:solidFill>
                  <a:schemeClr val="bg1"/>
                </a:solidFill>
              </a:rPr>
              <a:t>25 – 30	Looking for properties and tenants </a:t>
            </a:r>
          </a:p>
          <a:p>
            <a:pPr marL="0" lvl="1" indent="0">
              <a:spcBef>
                <a:spcPts val="1000"/>
              </a:spcBef>
              <a:buNone/>
            </a:pPr>
            <a:r>
              <a:rPr lang="en-GB" sz="1600" b="1" dirty="0">
                <a:solidFill>
                  <a:schemeClr val="bg1"/>
                </a:solidFill>
              </a:rPr>
              <a:t>31 – 35	Property management</a:t>
            </a:r>
          </a:p>
          <a:p>
            <a:pPr marL="0" lvl="1" indent="0">
              <a:spcBef>
                <a:spcPts val="1000"/>
              </a:spcBef>
              <a:buNone/>
            </a:pPr>
            <a:r>
              <a:rPr lang="en-GB" sz="1600" b="1" dirty="0">
                <a:solidFill>
                  <a:schemeClr val="bg1"/>
                </a:solidFill>
              </a:rPr>
              <a:t>36 - 39	problems experienced</a:t>
            </a:r>
          </a:p>
          <a:p>
            <a:pPr marL="0" lvl="1" indent="0">
              <a:spcBef>
                <a:spcPts val="1000"/>
              </a:spcBef>
              <a:buNone/>
            </a:pPr>
            <a:r>
              <a:rPr lang="en-GB" sz="1600" b="1" dirty="0">
                <a:solidFill>
                  <a:schemeClr val="bg1"/>
                </a:solidFill>
              </a:rPr>
              <a:t>40 – 46	Overall satisfaction</a:t>
            </a:r>
          </a:p>
          <a:p>
            <a:pPr marL="0" lvl="1" indent="0">
              <a:spcBef>
                <a:spcPts val="1000"/>
              </a:spcBef>
              <a:buNone/>
            </a:pPr>
            <a:r>
              <a:rPr lang="en-GB" sz="1600" b="1" dirty="0">
                <a:solidFill>
                  <a:schemeClr val="bg1"/>
                </a:solidFill>
              </a:rPr>
              <a:t>47 – 50 	What is a good landlord?</a:t>
            </a:r>
          </a:p>
        </p:txBody>
      </p:sp>
    </p:spTree>
    <p:extLst>
      <p:ext uri="{BB962C8B-B14F-4D97-AF65-F5344CB8AC3E}">
        <p14:creationId xmlns:p14="http://schemas.microsoft.com/office/powerpoint/2010/main" val="2310959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A44CE46-5041-E15E-9BE9-A36EF595E35F}"/>
              </a:ext>
            </a:extLst>
          </p:cNvPr>
          <p:cNvSpPr>
            <a:spLocks noGrp="1"/>
          </p:cNvSpPr>
          <p:nvPr>
            <p:ph type="title"/>
          </p:nvPr>
        </p:nvSpPr>
        <p:spPr>
          <a:xfrm>
            <a:off x="536000" y="545100"/>
            <a:ext cx="11105138" cy="387798"/>
          </a:xfrm>
        </p:spPr>
        <p:txBody>
          <a:bodyPr/>
          <a:lstStyle/>
          <a:p>
            <a:r>
              <a:rPr lang="en-GB" sz="2800" b="1" dirty="0"/>
              <a:t>Previous living arrangements</a:t>
            </a:r>
          </a:p>
        </p:txBody>
      </p:sp>
      <p:sp>
        <p:nvSpPr>
          <p:cNvPr id="13" name="TextBox 12">
            <a:extLst>
              <a:ext uri="{FF2B5EF4-FFF2-40B4-BE49-F238E27FC236}">
                <a16:creationId xmlns:a16="http://schemas.microsoft.com/office/drawing/2014/main" id="{656835A4-6AFC-F3C6-4530-40D4283F8293}"/>
              </a:ext>
            </a:extLst>
          </p:cNvPr>
          <p:cNvSpPr txBox="1"/>
          <p:nvPr/>
        </p:nvSpPr>
        <p:spPr>
          <a:xfrm>
            <a:off x="510284" y="1154887"/>
            <a:ext cx="11130853" cy="492443"/>
          </a:xfrm>
          <a:prstGeom prst="rect">
            <a:avLst/>
          </a:prstGeom>
          <a:noFill/>
        </p:spPr>
        <p:txBody>
          <a:bodyPr wrap="square" lIns="0" tIns="0" rIns="0" bIns="0" rtlCol="0">
            <a:spAutoFit/>
          </a:bodyPr>
          <a:lstStyle/>
          <a:p>
            <a:r>
              <a:rPr lang="en-GB" sz="1600" dirty="0">
                <a:solidFill>
                  <a:srgbClr val="5C5B5A"/>
                </a:solidFill>
              </a:rPr>
              <a:t>Half of tenants lived in private rented accommodation prior to their current home. There is an almost even split between those who have privately rented accommodation for 6+ years (46%) vs. those who have done so for a shorter period (54%).</a:t>
            </a:r>
          </a:p>
        </p:txBody>
      </p:sp>
      <p:graphicFrame>
        <p:nvGraphicFramePr>
          <p:cNvPr id="2" name="Chart 1" descr="Chart showing proportion of where tenant lived before moving to current home. &#10;In Another privately rented property 54%&#10;With my parents, carers or other family 20%&#10;A property I owned (with or without mortgage) 7%&#10;Lived temporarily with family or friends 5%&#10;Social rented property/council property 4%&#10;Lived overseas 4%&#10;Purpose-built student housing   3%&#10;Temporary accommodation (e.g. hostel, B&amp;B, refuge)  2%&#10;Other  1%&#10;&#10;">
            <a:extLst>
              <a:ext uri="{FF2B5EF4-FFF2-40B4-BE49-F238E27FC236}">
                <a16:creationId xmlns:a16="http://schemas.microsoft.com/office/drawing/2014/main" id="{C0203F56-BFE3-D2A7-48C3-3CCCF1A9734F}"/>
              </a:ext>
            </a:extLst>
          </p:cNvPr>
          <p:cNvGraphicFramePr/>
          <p:nvPr>
            <p:extLst>
              <p:ext uri="{D42A27DB-BD31-4B8C-83A1-F6EECF244321}">
                <p14:modId xmlns:p14="http://schemas.microsoft.com/office/powerpoint/2010/main" val="2960593311"/>
              </p:ext>
            </p:extLst>
          </p:nvPr>
        </p:nvGraphicFramePr>
        <p:xfrm>
          <a:off x="436365" y="1912275"/>
          <a:ext cx="5645853" cy="3899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6FA35EB5-3710-01A2-B1CF-F63CA864BF91}"/>
              </a:ext>
            </a:extLst>
          </p:cNvPr>
          <p:cNvGraphicFramePr>
            <a:graphicFrameLocks noGrp="1"/>
          </p:cNvGraphicFramePr>
          <p:nvPr>
            <p:extLst>
              <p:ext uri="{D42A27DB-BD31-4B8C-83A1-F6EECF244321}">
                <p14:modId xmlns:p14="http://schemas.microsoft.com/office/powerpoint/2010/main" val="3521515944"/>
              </p:ext>
            </p:extLst>
          </p:nvPr>
        </p:nvGraphicFramePr>
        <p:xfrm>
          <a:off x="6396601" y="2086618"/>
          <a:ext cx="5244535" cy="1479724"/>
        </p:xfrm>
        <a:graphic>
          <a:graphicData uri="http://schemas.openxmlformats.org/drawingml/2006/table">
            <a:tbl>
              <a:tblPr firstRow="1" bandRow="1">
                <a:tableStyleId>{5C22544A-7EE6-4342-B048-85BDC9FD1C3A}</a:tableStyleId>
              </a:tblPr>
              <a:tblGrid>
                <a:gridCol w="4187169">
                  <a:extLst>
                    <a:ext uri="{9D8B030D-6E8A-4147-A177-3AD203B41FA5}">
                      <a16:colId xmlns:a16="http://schemas.microsoft.com/office/drawing/2014/main" val="2973960178"/>
                    </a:ext>
                  </a:extLst>
                </a:gridCol>
                <a:gridCol w="1057366">
                  <a:extLst>
                    <a:ext uri="{9D8B030D-6E8A-4147-A177-3AD203B41FA5}">
                      <a16:colId xmlns:a16="http://schemas.microsoft.com/office/drawing/2014/main" val="3872737498"/>
                    </a:ext>
                  </a:extLst>
                </a:gridCol>
              </a:tblGrid>
              <a:tr h="293731">
                <a:tc>
                  <a:txBody>
                    <a:bodyPr/>
                    <a:lstStyle/>
                    <a:p>
                      <a:r>
                        <a:rPr lang="en-GB" sz="1400" dirty="0">
                          <a:solidFill>
                            <a:schemeClr val="bg1"/>
                          </a:solidFill>
                        </a:rPr>
                        <a:t>Length of time renting privately (in total)</a:t>
                      </a:r>
                    </a:p>
                  </a:txBody>
                  <a:tcPr anchor="ctr">
                    <a:lnL w="6350" cap="flat" cmpd="sng" algn="ctr">
                      <a:solidFill>
                        <a:schemeClr val="bg1"/>
                      </a:solidFill>
                      <a:prstDash val="solid"/>
                      <a:round/>
                      <a:headEnd type="none" w="med" len="med"/>
                      <a:tailEnd type="none" w="med" len="med"/>
                    </a:lnL>
                    <a:lnR w="6350" cap="flat" cmpd="sng" algn="ctr">
                      <a:solidFill>
                        <a:srgbClr val="E33317"/>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tc>
                  <a:txBody>
                    <a:bodyPr/>
                    <a:lstStyle/>
                    <a:p>
                      <a:endParaRPr lang="en-GB" sz="1200">
                        <a:solidFill>
                          <a:srgbClr val="5C5B5A"/>
                        </a:solidFill>
                      </a:endParaRPr>
                    </a:p>
                  </a:txBody>
                  <a:tcPr anchor="ctr">
                    <a:lnL w="6350" cap="flat" cmpd="sng" algn="ctr">
                      <a:solidFill>
                        <a:srgbClr val="E3331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E33317"/>
                    </a:solidFill>
                  </a:tcPr>
                </a:tc>
                <a:extLst>
                  <a:ext uri="{0D108BD9-81ED-4DB2-BD59-A6C34878D82A}">
                    <a16:rowId xmlns:a16="http://schemas.microsoft.com/office/drawing/2014/main" val="1054144240"/>
                  </a:ext>
                </a:extLst>
              </a:tr>
              <a:tr h="293731">
                <a:tc>
                  <a:txBody>
                    <a:bodyPr/>
                    <a:lstStyle/>
                    <a:p>
                      <a:pPr marL="0" algn="l" defTabSz="914400" rtl="0" eaLnBrk="1" latinLnBrk="0" hangingPunct="1"/>
                      <a:r>
                        <a:rPr lang="en-GB" sz="1200" b="0" kern="1200" dirty="0">
                          <a:solidFill>
                            <a:srgbClr val="5C5B5A"/>
                          </a:solidFill>
                          <a:latin typeface="+mn-lt"/>
                          <a:ea typeface="+mn-ea"/>
                          <a:cs typeface="+mn-cs"/>
                        </a:rPr>
                        <a:t>3 months to 1 year</a:t>
                      </a:r>
                    </a:p>
                  </a:txBody>
                  <a:tcPr anchor="ctr">
                    <a:lnL w="6350" cap="flat" cmpd="sng" algn="ctr">
                      <a:solidFill>
                        <a:schemeClr val="bg1"/>
                      </a:solidFill>
                      <a:prstDash val="solid"/>
                      <a:round/>
                      <a:headEnd type="none" w="med" len="med"/>
                      <a:tailEnd type="none" w="med" len="med"/>
                    </a:lnL>
                    <a:lnR w="9525"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marL="0" algn="l" defTabSz="914400" rtl="0" eaLnBrk="1" latinLnBrk="0" hangingPunct="1"/>
                      <a:r>
                        <a:rPr lang="en-GB" sz="1200" b="0" kern="1200">
                          <a:solidFill>
                            <a:srgbClr val="5C5B5A"/>
                          </a:solidFill>
                          <a:latin typeface="+mn-lt"/>
                          <a:ea typeface="+mn-ea"/>
                          <a:cs typeface="+mn-cs"/>
                        </a:rPr>
                        <a:t>14%</a:t>
                      </a:r>
                    </a:p>
                  </a:txBody>
                  <a:tcPr anchor="ctr">
                    <a:lnL w="9525"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56657073"/>
                  </a:ext>
                </a:extLst>
              </a:tr>
              <a:tr h="293731">
                <a:tc>
                  <a:txBody>
                    <a:bodyPr/>
                    <a:lstStyle/>
                    <a:p>
                      <a:pPr marL="0" algn="l" defTabSz="914400" rtl="0" eaLnBrk="1" latinLnBrk="0" hangingPunct="1"/>
                      <a:r>
                        <a:rPr lang="en-GB" sz="1200" b="0" kern="1200" dirty="0">
                          <a:solidFill>
                            <a:srgbClr val="5C5B5A"/>
                          </a:solidFill>
                          <a:latin typeface="+mn-lt"/>
                          <a:ea typeface="+mn-ea"/>
                          <a:cs typeface="+mn-cs"/>
                        </a:rPr>
                        <a:t>Between 13 months to 5 years</a:t>
                      </a:r>
                    </a:p>
                  </a:txBody>
                  <a:tcPr anchor="ctr">
                    <a:lnL w="6350" cap="flat" cmpd="sng" algn="ctr">
                      <a:solidFill>
                        <a:schemeClr val="bg1"/>
                      </a:solidFill>
                      <a:prstDash val="solid"/>
                      <a:round/>
                      <a:headEnd type="none" w="med" len="med"/>
                      <a:tailEnd type="none" w="med" len="med"/>
                    </a:lnL>
                    <a:lnR w="9525"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marL="0" algn="l" defTabSz="914400" rtl="0" eaLnBrk="1" latinLnBrk="0" hangingPunct="1"/>
                      <a:r>
                        <a:rPr lang="en-GB" sz="1200" b="0" kern="1200">
                          <a:solidFill>
                            <a:srgbClr val="5C5B5A"/>
                          </a:solidFill>
                          <a:latin typeface="+mn-lt"/>
                          <a:ea typeface="+mn-ea"/>
                          <a:cs typeface="+mn-cs"/>
                        </a:rPr>
                        <a:t>40%</a:t>
                      </a:r>
                    </a:p>
                  </a:txBody>
                  <a:tcPr anchor="ctr">
                    <a:lnL w="9525"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3060749115"/>
                  </a:ext>
                </a:extLst>
              </a:tr>
              <a:tr h="293731">
                <a:tc>
                  <a:txBody>
                    <a:bodyPr/>
                    <a:lstStyle/>
                    <a:p>
                      <a:pPr marL="0" algn="l" defTabSz="914400" rtl="0" eaLnBrk="1" latinLnBrk="0" hangingPunct="1"/>
                      <a:r>
                        <a:rPr lang="en-GB" sz="1200" b="0" kern="1200" dirty="0">
                          <a:solidFill>
                            <a:srgbClr val="5C5B5A"/>
                          </a:solidFill>
                          <a:latin typeface="+mn-lt"/>
                          <a:ea typeface="+mn-ea"/>
                          <a:cs typeface="+mn-cs"/>
                        </a:rPr>
                        <a:t>6 – 10 years</a:t>
                      </a:r>
                    </a:p>
                  </a:txBody>
                  <a:tcPr anchor="ctr">
                    <a:lnL w="6350" cap="flat" cmpd="sng" algn="ctr">
                      <a:solidFill>
                        <a:schemeClr val="bg1"/>
                      </a:solidFill>
                      <a:prstDash val="solid"/>
                      <a:round/>
                      <a:headEnd type="none" w="med" len="med"/>
                      <a:tailEnd type="none" w="med" len="med"/>
                    </a:lnL>
                    <a:lnR w="9525"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marL="0" algn="l" defTabSz="914400" rtl="0" eaLnBrk="1" latinLnBrk="0" hangingPunct="1"/>
                      <a:r>
                        <a:rPr lang="en-GB" sz="1200" b="1" kern="1200" dirty="0">
                          <a:solidFill>
                            <a:srgbClr val="5C5B5A"/>
                          </a:solidFill>
                          <a:latin typeface="+mn-lt"/>
                          <a:ea typeface="+mn-ea"/>
                          <a:cs typeface="+mn-cs"/>
                        </a:rPr>
                        <a:t>22%</a:t>
                      </a:r>
                    </a:p>
                  </a:txBody>
                  <a:tcPr anchor="ctr">
                    <a:lnL w="9525"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2454210704"/>
                  </a:ext>
                </a:extLst>
              </a:tr>
              <a:tr h="293731">
                <a:tc>
                  <a:txBody>
                    <a:bodyPr/>
                    <a:lstStyle/>
                    <a:p>
                      <a:pPr marL="0" algn="l" defTabSz="914400" rtl="0" eaLnBrk="1" latinLnBrk="0" hangingPunct="1"/>
                      <a:r>
                        <a:rPr lang="en-GB" sz="1200" b="0" kern="1200" dirty="0">
                          <a:solidFill>
                            <a:srgbClr val="5C5B5A"/>
                          </a:solidFill>
                          <a:latin typeface="+mn-lt"/>
                          <a:ea typeface="+mn-ea"/>
                          <a:cs typeface="+mn-cs"/>
                        </a:rPr>
                        <a:t>More than 10 years</a:t>
                      </a:r>
                    </a:p>
                  </a:txBody>
                  <a:tcPr anchor="ctr">
                    <a:lnL w="6350" cap="flat" cmpd="sng" algn="ctr">
                      <a:solidFill>
                        <a:schemeClr val="bg1"/>
                      </a:solidFill>
                      <a:prstDash val="solid"/>
                      <a:round/>
                      <a:headEnd type="none" w="med" len="med"/>
                      <a:tailEnd type="none" w="med" len="med"/>
                    </a:lnL>
                    <a:lnR w="9525"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marL="0" algn="l" defTabSz="914400" rtl="0" eaLnBrk="1" latinLnBrk="0" hangingPunct="1"/>
                      <a:r>
                        <a:rPr lang="en-GB" sz="1200" b="1" kern="1200" dirty="0">
                          <a:solidFill>
                            <a:srgbClr val="5C5B5A"/>
                          </a:solidFill>
                          <a:latin typeface="+mn-lt"/>
                          <a:ea typeface="+mn-ea"/>
                          <a:cs typeface="+mn-cs"/>
                        </a:rPr>
                        <a:t>24%</a:t>
                      </a:r>
                    </a:p>
                  </a:txBody>
                  <a:tcPr anchor="ctr">
                    <a:lnL w="9525"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4205136046"/>
                  </a:ext>
                </a:extLst>
              </a:tr>
            </a:tbl>
          </a:graphicData>
        </a:graphic>
      </p:graphicFrame>
      <p:sp>
        <p:nvSpPr>
          <p:cNvPr id="16" name="TextBox 15">
            <a:extLst>
              <a:ext uri="{FF2B5EF4-FFF2-40B4-BE49-F238E27FC236}">
                <a16:creationId xmlns:a16="http://schemas.microsoft.com/office/drawing/2014/main" id="{A56613BC-8B7E-3452-12A1-8EEB36DE1718}"/>
              </a:ext>
            </a:extLst>
          </p:cNvPr>
          <p:cNvSpPr txBox="1"/>
          <p:nvPr/>
        </p:nvSpPr>
        <p:spPr>
          <a:xfrm>
            <a:off x="6331622" y="3650426"/>
            <a:ext cx="5309514" cy="276999"/>
          </a:xfrm>
          <a:prstGeom prst="rect">
            <a:avLst/>
          </a:prstGeom>
          <a:noFill/>
        </p:spPr>
        <p:txBody>
          <a:bodyPr wrap="square" rtlCol="0">
            <a:spAutoFit/>
          </a:bodyPr>
          <a:lstStyle/>
          <a:p>
            <a:pPr algn="r">
              <a:spcAft>
                <a:spcPts val="500"/>
              </a:spcAft>
            </a:pPr>
            <a:r>
              <a:rPr lang="en-GB" sz="1200" dirty="0">
                <a:solidFill>
                  <a:srgbClr val="5C5B5A"/>
                </a:solidFill>
              </a:rPr>
              <a:t>6+ years: </a:t>
            </a:r>
            <a:r>
              <a:rPr lang="en-GB" sz="1200" b="1" dirty="0">
                <a:solidFill>
                  <a:srgbClr val="5C5B5A"/>
                </a:solidFill>
              </a:rPr>
              <a:t>46%</a:t>
            </a:r>
          </a:p>
        </p:txBody>
      </p:sp>
      <p:sp>
        <p:nvSpPr>
          <p:cNvPr id="11" name="TextBox 10">
            <a:extLst>
              <a:ext uri="{FF2B5EF4-FFF2-40B4-BE49-F238E27FC236}">
                <a16:creationId xmlns:a16="http://schemas.microsoft.com/office/drawing/2014/main" id="{D839F965-B5F8-4BF7-E7FF-1C532F92B61C}"/>
              </a:ext>
            </a:extLst>
          </p:cNvPr>
          <p:cNvSpPr txBox="1"/>
          <p:nvPr/>
        </p:nvSpPr>
        <p:spPr>
          <a:xfrm>
            <a:off x="6396602" y="4039963"/>
            <a:ext cx="5244534" cy="402775"/>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Particularly high among:</a:t>
            </a:r>
          </a:p>
        </p:txBody>
      </p:sp>
      <p:sp>
        <p:nvSpPr>
          <p:cNvPr id="15" name="TextBox 14">
            <a:extLst>
              <a:ext uri="{FF2B5EF4-FFF2-40B4-BE49-F238E27FC236}">
                <a16:creationId xmlns:a16="http://schemas.microsoft.com/office/drawing/2014/main" id="{EE2B649E-9E1D-468A-8F63-A81C150464AC}"/>
              </a:ext>
            </a:extLst>
          </p:cNvPr>
          <p:cNvSpPr txBox="1"/>
          <p:nvPr/>
        </p:nvSpPr>
        <p:spPr>
          <a:xfrm>
            <a:off x="6396601" y="4526822"/>
            <a:ext cx="5244534" cy="1045754"/>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Tenants in Stockport (62%) &amp; Wigan (59%) </a:t>
            </a:r>
          </a:p>
          <a:p>
            <a:pPr marL="144000" indent="-144000">
              <a:spcAft>
                <a:spcPts val="500"/>
              </a:spcAft>
              <a:buFont typeface="Arial" panose="020B0604020202020204" pitchFamily="34" charset="0"/>
              <a:buChar char="•"/>
            </a:pPr>
            <a:r>
              <a:rPr lang="en-GB" sz="1200" dirty="0">
                <a:solidFill>
                  <a:srgbClr val="5C5B5A"/>
                </a:solidFill>
              </a:rPr>
              <a:t>Aged 50+ (72%) Those not in work or training (54%) </a:t>
            </a:r>
          </a:p>
          <a:p>
            <a:pPr marL="144000" indent="-144000">
              <a:spcAft>
                <a:spcPts val="500"/>
              </a:spcAft>
              <a:buFont typeface="Arial" panose="020B0604020202020204" pitchFamily="34" charset="0"/>
              <a:buChar char="•"/>
            </a:pPr>
            <a:r>
              <a:rPr lang="en-GB" sz="1200" dirty="0">
                <a:solidFill>
                  <a:srgbClr val="5C5B5A"/>
                </a:solidFill>
              </a:rPr>
              <a:t>Those living in a house/bungalow (53%)</a:t>
            </a:r>
          </a:p>
        </p:txBody>
      </p:sp>
      <p:sp>
        <p:nvSpPr>
          <p:cNvPr id="10" name="Text Placeholder 9">
            <a:extLst>
              <a:ext uri="{FF2B5EF4-FFF2-40B4-BE49-F238E27FC236}">
                <a16:creationId xmlns:a16="http://schemas.microsoft.com/office/drawing/2014/main" id="{F0EC9FE8-7D1D-7510-3F18-D959330BF02D}"/>
              </a:ext>
            </a:extLst>
          </p:cNvPr>
          <p:cNvSpPr>
            <a:spLocks noGrp="1"/>
          </p:cNvSpPr>
          <p:nvPr>
            <p:ph type="body" sz="quarter" idx="11"/>
          </p:nvPr>
        </p:nvSpPr>
        <p:spPr>
          <a:xfrm>
            <a:off x="523298" y="6274800"/>
            <a:ext cx="11117840" cy="504305"/>
          </a:xfrm>
        </p:spPr>
        <p:txBody>
          <a:bodyPr>
            <a:spAutoFit/>
          </a:bodyPr>
          <a:lstStyle/>
          <a:p>
            <a:r>
              <a:rPr lang="en-GB" sz="1100" dirty="0"/>
              <a:t>Q02. Which of the following best describes where you were living before you moved to your current home? S03. How long have you been renting privately (i.e. from a private landlord, a letting agent, relative or friend, rather than the council or a housing association)? This includes all accommodation you have ever privately rented, not just the property you currently live in. (All tenants: 1,200).</a:t>
            </a:r>
          </a:p>
        </p:txBody>
      </p:sp>
    </p:spTree>
    <p:extLst>
      <p:ext uri="{BB962C8B-B14F-4D97-AF65-F5344CB8AC3E}">
        <p14:creationId xmlns:p14="http://schemas.microsoft.com/office/powerpoint/2010/main" val="2339688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a:extLst>
              <a:ext uri="{FF2B5EF4-FFF2-40B4-BE49-F238E27FC236}">
                <a16:creationId xmlns:a16="http://schemas.microsoft.com/office/drawing/2014/main" id="{B05AE082-3F97-9086-FD1A-281C05F06824}"/>
              </a:ext>
            </a:extLst>
          </p:cNvPr>
          <p:cNvSpPr>
            <a:spLocks noGrp="1"/>
          </p:cNvSpPr>
          <p:nvPr>
            <p:ph type="title"/>
          </p:nvPr>
        </p:nvSpPr>
        <p:spPr>
          <a:xfrm>
            <a:off x="536000" y="545100"/>
            <a:ext cx="11105138" cy="387798"/>
          </a:xfrm>
        </p:spPr>
        <p:txBody>
          <a:bodyPr/>
          <a:lstStyle/>
          <a:p>
            <a:r>
              <a:rPr lang="en-GB" sz="2800" b="1"/>
              <a:t>Whether moved or looked to move in last 5 years</a:t>
            </a:r>
          </a:p>
        </p:txBody>
      </p:sp>
      <p:sp>
        <p:nvSpPr>
          <p:cNvPr id="20" name="TextBox 19">
            <a:extLst>
              <a:ext uri="{FF2B5EF4-FFF2-40B4-BE49-F238E27FC236}">
                <a16:creationId xmlns:a16="http://schemas.microsoft.com/office/drawing/2014/main" id="{A21FA988-6977-A61B-4108-BB3515DC26AC}"/>
              </a:ext>
            </a:extLst>
          </p:cNvPr>
          <p:cNvSpPr txBox="1"/>
          <p:nvPr/>
        </p:nvSpPr>
        <p:spPr>
          <a:xfrm>
            <a:off x="510285" y="1080102"/>
            <a:ext cx="11130853" cy="984885"/>
          </a:xfrm>
          <a:prstGeom prst="rect">
            <a:avLst/>
          </a:prstGeom>
          <a:noFill/>
        </p:spPr>
        <p:txBody>
          <a:bodyPr wrap="square" lIns="0" tIns="0" rIns="0" bIns="0" rtlCol="0">
            <a:spAutoFit/>
          </a:bodyPr>
          <a:lstStyle/>
          <a:p>
            <a:r>
              <a:rPr lang="en-GB" sz="1600" dirty="0">
                <a:solidFill>
                  <a:srgbClr val="5C5B5A"/>
                </a:solidFill>
              </a:rPr>
              <a:t>Findings indicate that private tenants are quite a transient audience: The majority (73%) have moved home at least once in the last 5 years, 1 in 10 have moved 4+ times. Of those who have been in their current home more than 5 years, half have looked to move to other private rented accommodation in the last 5 years. In total this means 87% of tenants have either moved or looked to move in the last 5 years. </a:t>
            </a:r>
          </a:p>
        </p:txBody>
      </p:sp>
      <p:graphicFrame>
        <p:nvGraphicFramePr>
          <p:cNvPr id="17" name="Chart 16" descr="Chart showing how many times tenant has moved home in the last 5 years. More than 5 times 3%&#10;4-5 times 6%&#10;2-3 times 27%&#10;Once 36%&#10;None 27%&#10;">
            <a:extLst>
              <a:ext uri="{FF2B5EF4-FFF2-40B4-BE49-F238E27FC236}">
                <a16:creationId xmlns:a16="http://schemas.microsoft.com/office/drawing/2014/main" id="{42AA71B2-8616-7F45-1CD5-9C6352DF0BD7}"/>
              </a:ext>
            </a:extLst>
          </p:cNvPr>
          <p:cNvGraphicFramePr/>
          <p:nvPr>
            <p:extLst>
              <p:ext uri="{D42A27DB-BD31-4B8C-83A1-F6EECF244321}">
                <p14:modId xmlns:p14="http://schemas.microsoft.com/office/powerpoint/2010/main" val="264912743"/>
              </p:ext>
            </p:extLst>
          </p:nvPr>
        </p:nvGraphicFramePr>
        <p:xfrm>
          <a:off x="568084" y="2216873"/>
          <a:ext cx="4482344" cy="357658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3991D55-D7DC-AE2C-9BA6-8E494FCAF2D4}"/>
              </a:ext>
            </a:extLst>
          </p:cNvPr>
          <p:cNvSpPr txBox="1"/>
          <p:nvPr/>
        </p:nvSpPr>
        <p:spPr>
          <a:xfrm>
            <a:off x="4026567" y="2758798"/>
            <a:ext cx="1491675" cy="2956533"/>
          </a:xfrm>
          <a:prstGeom prst="rect">
            <a:avLst/>
          </a:prstGeom>
          <a:noFill/>
          <a:ln w="19050">
            <a:solidFill>
              <a:srgbClr val="C00000"/>
            </a:solidFill>
          </a:ln>
        </p:spPr>
        <p:txBody>
          <a:bodyPr wrap="square" lIns="180000" tIns="180000" rIns="180000" bIns="180000" rtlCol="0">
            <a:spAutoFit/>
          </a:bodyPr>
          <a:lstStyle/>
          <a:p>
            <a:pPr>
              <a:spcAft>
                <a:spcPts val="500"/>
              </a:spcAft>
            </a:pPr>
            <a:r>
              <a:rPr lang="en-GB" sz="1200" b="1" dirty="0">
                <a:solidFill>
                  <a:srgbClr val="5C5B5A"/>
                </a:solidFill>
              </a:rPr>
              <a:t>4+ times (9% on average) higher among: </a:t>
            </a:r>
          </a:p>
          <a:p>
            <a:pPr marL="144000" indent="-144000">
              <a:spcAft>
                <a:spcPts val="500"/>
              </a:spcAft>
              <a:buFont typeface="Arial" panose="020B0604020202020204" pitchFamily="34" charset="0"/>
              <a:buChar char="•"/>
            </a:pPr>
            <a:r>
              <a:rPr lang="en-GB" sz="1200" dirty="0">
                <a:solidFill>
                  <a:srgbClr val="5C5B5A"/>
                </a:solidFill>
              </a:rPr>
              <a:t>18-24 year olds (19%) Not working/unemployed (21%) </a:t>
            </a:r>
          </a:p>
          <a:p>
            <a:pPr marL="144000" indent="-144000">
              <a:spcAft>
                <a:spcPts val="500"/>
              </a:spcAft>
              <a:buFont typeface="Arial" panose="020B0604020202020204" pitchFamily="34" charset="0"/>
              <a:buChar char="•"/>
            </a:pPr>
            <a:r>
              <a:rPr lang="en-GB" sz="1200" dirty="0">
                <a:solidFill>
                  <a:srgbClr val="5C5B5A"/>
                </a:solidFill>
              </a:rPr>
              <a:t>Have a disability (17%) </a:t>
            </a:r>
          </a:p>
          <a:p>
            <a:pPr marL="144000" indent="-144000">
              <a:spcAft>
                <a:spcPts val="500"/>
              </a:spcAft>
              <a:buFont typeface="Arial" panose="020B0604020202020204" pitchFamily="34" charset="0"/>
              <a:buChar char="•"/>
            </a:pPr>
            <a:r>
              <a:rPr lang="en-GB" sz="1200" dirty="0">
                <a:solidFill>
                  <a:srgbClr val="5C5B5A"/>
                </a:solidFill>
              </a:rPr>
              <a:t>Bisexual (22%)</a:t>
            </a:r>
          </a:p>
        </p:txBody>
      </p:sp>
      <p:sp>
        <p:nvSpPr>
          <p:cNvPr id="4" name="TextBox 3">
            <a:extLst>
              <a:ext uri="{FF2B5EF4-FFF2-40B4-BE49-F238E27FC236}">
                <a16:creationId xmlns:a16="http://schemas.microsoft.com/office/drawing/2014/main" id="{176658DA-5D05-8CD6-4C18-6CEADB8A5971}"/>
              </a:ext>
            </a:extLst>
          </p:cNvPr>
          <p:cNvSpPr txBox="1"/>
          <p:nvPr/>
        </p:nvSpPr>
        <p:spPr>
          <a:xfrm>
            <a:off x="5612194" y="2364134"/>
            <a:ext cx="2247417" cy="215444"/>
          </a:xfrm>
          <a:prstGeom prst="rect">
            <a:avLst/>
          </a:prstGeom>
          <a:noFill/>
        </p:spPr>
        <p:txBody>
          <a:bodyPr wrap="square" lIns="0" tIns="0" rIns="0" bIns="0" rtlCol="0">
            <a:spAutoFit/>
          </a:bodyPr>
          <a:lstStyle/>
          <a:p>
            <a:r>
              <a:rPr lang="en-GB" sz="1400" b="1" dirty="0">
                <a:solidFill>
                  <a:srgbClr val="5C5B5A"/>
                </a:solidFill>
              </a:rPr>
              <a:t>Time in current property</a:t>
            </a:r>
            <a:endParaRPr lang="en-GB" sz="1400" dirty="0">
              <a:solidFill>
                <a:srgbClr val="5C5B5A"/>
              </a:solidFill>
            </a:endParaRPr>
          </a:p>
        </p:txBody>
      </p:sp>
      <p:graphicFrame>
        <p:nvGraphicFramePr>
          <p:cNvPr id="2" name="Chart 1" descr="Chart showing proportion of tenants by amount of time lived in current property&#10;Less than 1 year 20%&#10;1 - 2 years 29%&#10;3 - 5 years 26%&#10;6 - 10 years 15%&#10;More than 10 years 11%&#10;Net who have lived in current property 6 years or over 25%">
            <a:extLst>
              <a:ext uri="{FF2B5EF4-FFF2-40B4-BE49-F238E27FC236}">
                <a16:creationId xmlns:a16="http://schemas.microsoft.com/office/drawing/2014/main" id="{C0203F56-BFE3-D2A7-48C3-3CCCF1A9734F}"/>
              </a:ext>
            </a:extLst>
          </p:cNvPr>
          <p:cNvGraphicFramePr/>
          <p:nvPr>
            <p:extLst>
              <p:ext uri="{D42A27DB-BD31-4B8C-83A1-F6EECF244321}">
                <p14:modId xmlns:p14="http://schemas.microsoft.com/office/powerpoint/2010/main" val="2491921459"/>
              </p:ext>
            </p:extLst>
          </p:nvPr>
        </p:nvGraphicFramePr>
        <p:xfrm>
          <a:off x="5642440" y="2700458"/>
          <a:ext cx="3203250" cy="3093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CA85E81B-AF2D-D376-3EC0-7B28FECAF403}"/>
              </a:ext>
            </a:extLst>
          </p:cNvPr>
          <p:cNvSpPr txBox="1"/>
          <p:nvPr/>
        </p:nvSpPr>
        <p:spPr>
          <a:xfrm>
            <a:off x="8516186" y="5024172"/>
            <a:ext cx="1262188" cy="461665"/>
          </a:xfrm>
          <a:prstGeom prst="rect">
            <a:avLst/>
          </a:prstGeom>
          <a:noFill/>
        </p:spPr>
        <p:txBody>
          <a:bodyPr wrap="square" rtlCol="0">
            <a:spAutoFit/>
          </a:bodyPr>
          <a:lstStyle/>
          <a:p>
            <a:r>
              <a:rPr lang="en-GB" sz="1200" b="1" dirty="0">
                <a:solidFill>
                  <a:srgbClr val="5C5B5A"/>
                </a:solidFill>
              </a:rPr>
              <a:t>6+ years: </a:t>
            </a:r>
            <a:br>
              <a:rPr lang="en-GB" sz="1200" b="1" dirty="0">
                <a:solidFill>
                  <a:srgbClr val="5C5B5A"/>
                </a:solidFill>
              </a:rPr>
            </a:br>
            <a:r>
              <a:rPr lang="en-GB" sz="1200" b="1" dirty="0">
                <a:solidFill>
                  <a:srgbClr val="5C5B5A"/>
                </a:solidFill>
              </a:rPr>
              <a:t>25%</a:t>
            </a:r>
          </a:p>
        </p:txBody>
      </p:sp>
      <p:cxnSp>
        <p:nvCxnSpPr>
          <p:cNvPr id="9" name="Elbow Connector 8">
            <a:extLst>
              <a:ext uri="{FF2B5EF4-FFF2-40B4-BE49-F238E27FC236}">
                <a16:creationId xmlns:a16="http://schemas.microsoft.com/office/drawing/2014/main" id="{D4722E56-5DA2-5AEF-7A0C-87643CC1823D}"/>
              </a:ext>
              <a:ext uri="{C183D7F6-B498-43B3-948B-1728B52AA6E4}">
                <adec:decorative xmlns:adec="http://schemas.microsoft.com/office/drawing/2017/decorative" val="1"/>
              </a:ext>
            </a:extLst>
          </p:cNvPr>
          <p:cNvCxnSpPr>
            <a:cxnSpLocks/>
          </p:cNvCxnSpPr>
          <p:nvPr/>
        </p:nvCxnSpPr>
        <p:spPr>
          <a:xfrm flipV="1">
            <a:off x="8597072" y="3913555"/>
            <a:ext cx="1055995" cy="102669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9BC5907-B741-4E38-FAEE-BA1C61ADB343}"/>
              </a:ext>
            </a:extLst>
          </p:cNvPr>
          <p:cNvSpPr txBox="1"/>
          <p:nvPr/>
        </p:nvSpPr>
        <p:spPr>
          <a:xfrm>
            <a:off x="9577205" y="2348468"/>
            <a:ext cx="1876858" cy="646331"/>
          </a:xfrm>
          <a:prstGeom prst="rect">
            <a:avLst/>
          </a:prstGeom>
          <a:noFill/>
        </p:spPr>
        <p:txBody>
          <a:bodyPr wrap="square" lIns="0" tIns="0" rIns="0" bIns="0" rtlCol="0">
            <a:spAutoFit/>
          </a:bodyPr>
          <a:lstStyle/>
          <a:p>
            <a:r>
              <a:rPr lang="en-GB" sz="1400" b="1" dirty="0">
                <a:solidFill>
                  <a:srgbClr val="5C5B5A"/>
                </a:solidFill>
              </a:rPr>
              <a:t>Looked for alternative home to privately rent in the last 5 years</a:t>
            </a:r>
            <a:endParaRPr lang="en-GB" sz="1400" dirty="0">
              <a:solidFill>
                <a:srgbClr val="5C5B5A"/>
              </a:solidFill>
            </a:endParaRPr>
          </a:p>
        </p:txBody>
      </p:sp>
      <p:graphicFrame>
        <p:nvGraphicFramePr>
          <p:cNvPr id="13" name="Chart 12" descr="Pie chart showing - out of those tenants who have lived in their property for 6 years or more, 51% have looked for an alternative home to rent from a private landlord or letting agent within the last 5 years, and 49% have not tried to look for a new or alternative home within the last 5 years ">
            <a:extLst>
              <a:ext uri="{FF2B5EF4-FFF2-40B4-BE49-F238E27FC236}">
                <a16:creationId xmlns:a16="http://schemas.microsoft.com/office/drawing/2014/main" id="{C802D1A0-A332-78FC-B509-38F1BBAA3D91}"/>
              </a:ext>
            </a:extLst>
          </p:cNvPr>
          <p:cNvGraphicFramePr/>
          <p:nvPr>
            <p:extLst>
              <p:ext uri="{D42A27DB-BD31-4B8C-83A1-F6EECF244321}">
                <p14:modId xmlns:p14="http://schemas.microsoft.com/office/powerpoint/2010/main" val="4269989436"/>
              </p:ext>
            </p:extLst>
          </p:nvPr>
        </p:nvGraphicFramePr>
        <p:xfrm>
          <a:off x="9061382" y="2878349"/>
          <a:ext cx="3130618" cy="277864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5">
            <a:extLst>
              <a:ext uri="{FF2B5EF4-FFF2-40B4-BE49-F238E27FC236}">
                <a16:creationId xmlns:a16="http://schemas.microsoft.com/office/drawing/2014/main" id="{BDD2D721-5FCF-D0E2-FFA4-3ACE06D321AA}"/>
              </a:ext>
            </a:extLst>
          </p:cNvPr>
          <p:cNvSpPr>
            <a:spLocks noGrp="1"/>
          </p:cNvSpPr>
          <p:nvPr>
            <p:ph type="body" sz="quarter" idx="11"/>
          </p:nvPr>
        </p:nvSpPr>
        <p:spPr>
          <a:xfrm>
            <a:off x="523298" y="6274800"/>
            <a:ext cx="11117840" cy="504305"/>
          </a:xfrm>
        </p:spPr>
        <p:txBody>
          <a:bodyPr>
            <a:spAutoFit/>
          </a:bodyPr>
          <a:lstStyle/>
          <a:p>
            <a:r>
              <a:rPr lang="en-GB" sz="1100" dirty="0"/>
              <a:t>Q03. How many times have you moved home in the past 5 years? (All tenants who provided a response: 1198). Q04. How long have you lived in your current property? (All tenants who provided a response: 1199) Q04b. Have you tried to look for a new or alternative home to rent from a private landlord/letting agent within the last 5 years? (All tenants who have been in their home 6+ years: 278).</a:t>
            </a:r>
          </a:p>
        </p:txBody>
      </p:sp>
    </p:spTree>
    <p:extLst>
      <p:ext uri="{BB962C8B-B14F-4D97-AF65-F5344CB8AC3E}">
        <p14:creationId xmlns:p14="http://schemas.microsoft.com/office/powerpoint/2010/main" val="73891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FFB856EE-9F39-C108-0A76-88AAE249932A}"/>
              </a:ext>
            </a:extLst>
          </p:cNvPr>
          <p:cNvSpPr>
            <a:spLocks noGrp="1"/>
          </p:cNvSpPr>
          <p:nvPr>
            <p:ph type="title"/>
          </p:nvPr>
        </p:nvSpPr>
        <p:spPr>
          <a:xfrm>
            <a:off x="536000" y="545100"/>
            <a:ext cx="11105138" cy="387798"/>
          </a:xfrm>
        </p:spPr>
        <p:txBody>
          <a:bodyPr/>
          <a:lstStyle/>
          <a:p>
            <a:r>
              <a:rPr lang="en-GB" sz="2800" b="1"/>
              <a:t>Main reasons for privately renting</a:t>
            </a:r>
          </a:p>
        </p:txBody>
      </p:sp>
      <p:sp>
        <p:nvSpPr>
          <p:cNvPr id="17" name="TextBox 16">
            <a:extLst>
              <a:ext uri="{FF2B5EF4-FFF2-40B4-BE49-F238E27FC236}">
                <a16:creationId xmlns:a16="http://schemas.microsoft.com/office/drawing/2014/main" id="{2F633503-1E1F-E010-5DD2-87393860816D}"/>
              </a:ext>
            </a:extLst>
          </p:cNvPr>
          <p:cNvSpPr txBox="1"/>
          <p:nvPr/>
        </p:nvSpPr>
        <p:spPr>
          <a:xfrm>
            <a:off x="510285" y="1063261"/>
            <a:ext cx="11130853" cy="738664"/>
          </a:xfrm>
          <a:prstGeom prst="rect">
            <a:avLst/>
          </a:prstGeom>
          <a:noFill/>
        </p:spPr>
        <p:txBody>
          <a:bodyPr wrap="square" lIns="0" tIns="0" rIns="0" bIns="0" rtlCol="0">
            <a:spAutoFit/>
          </a:bodyPr>
          <a:lstStyle/>
          <a:p>
            <a:r>
              <a:rPr lang="en-GB" sz="1600" dirty="0">
                <a:solidFill>
                  <a:srgbClr val="5C5B5A"/>
                </a:solidFill>
              </a:rPr>
              <a:t>The majority of tenants are not renting through choice. Nearly 7 in 10 tenants are ‘forced’ to rent privately, as they say they cannot afford to own a property or cannot access social housing. Those renting privately out of choice tend to be older and live in more affluent areas</a:t>
            </a:r>
          </a:p>
        </p:txBody>
      </p:sp>
      <p:graphicFrame>
        <p:nvGraphicFramePr>
          <p:cNvPr id="6" name="Chart 5" descr="Chart showing the proportion of tenants by their reasons for privately renting their current home. &#10;I cannot afford a deposit/mortgage on a home to own 57%&#10;I don’t think/I’m not currently able to access social/council housing 27%&#10;I’m saving up for a deposit for a mortgage 23%&#10;I like the freedom and flexibility renting gives me 17%&#10;It’s my preferred choice of housing 15%&#10;I am a student 6%&#10;I need to live somewhere temporarily (e.g. for work or caring responsibilities, in-between home ownership, relationship break up) 6%&#10;My accommodation is tied to my employer 1%&#10;I was placed here by my council/local authority 1%&#10;Other reason 6%&#10;Don’t know  1%&#10;Net forced to privately rent 67%&#10;Net done so by choice 26%&#10;">
            <a:extLst>
              <a:ext uri="{FF2B5EF4-FFF2-40B4-BE49-F238E27FC236}">
                <a16:creationId xmlns:a16="http://schemas.microsoft.com/office/drawing/2014/main" id="{3F252B20-933B-36FF-05CF-DA9C9B326565}"/>
              </a:ext>
            </a:extLst>
          </p:cNvPr>
          <p:cNvGraphicFramePr/>
          <p:nvPr>
            <p:extLst>
              <p:ext uri="{D42A27DB-BD31-4B8C-83A1-F6EECF244321}">
                <p14:modId xmlns:p14="http://schemas.microsoft.com/office/powerpoint/2010/main" val="1231253027"/>
              </p:ext>
            </p:extLst>
          </p:nvPr>
        </p:nvGraphicFramePr>
        <p:xfrm>
          <a:off x="93164" y="1979531"/>
          <a:ext cx="7910819" cy="397562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1FFEBBDE-131B-E407-C095-36E905A22C92}"/>
              </a:ext>
            </a:extLst>
          </p:cNvPr>
          <p:cNvSpPr txBox="1"/>
          <p:nvPr/>
        </p:nvSpPr>
        <p:spPr>
          <a:xfrm>
            <a:off x="8116278" y="1999996"/>
            <a:ext cx="3524858" cy="587441"/>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Forced category total: 67% and are particularly high among:</a:t>
            </a:r>
          </a:p>
        </p:txBody>
      </p:sp>
      <p:sp>
        <p:nvSpPr>
          <p:cNvPr id="10" name="TextBox 9">
            <a:extLst>
              <a:ext uri="{FF2B5EF4-FFF2-40B4-BE49-F238E27FC236}">
                <a16:creationId xmlns:a16="http://schemas.microsoft.com/office/drawing/2014/main" id="{01C52BA2-4B5E-8679-E88D-72AA77D404A0}"/>
              </a:ext>
            </a:extLst>
          </p:cNvPr>
          <p:cNvSpPr txBox="1"/>
          <p:nvPr/>
        </p:nvSpPr>
        <p:spPr>
          <a:xfrm>
            <a:off x="8116277" y="2663317"/>
            <a:ext cx="3524858" cy="1479206"/>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Those living in Bury (81%); Single parents/guardians (82%) </a:t>
            </a:r>
          </a:p>
          <a:p>
            <a:pPr marL="144000" indent="-144000">
              <a:spcAft>
                <a:spcPts val="500"/>
              </a:spcAft>
              <a:buFont typeface="Arial" panose="020B0604020202020204" pitchFamily="34" charset="0"/>
              <a:buChar char="•"/>
            </a:pPr>
            <a:r>
              <a:rPr lang="en-GB" sz="1200" dirty="0">
                <a:solidFill>
                  <a:srgbClr val="5C5B5A"/>
                </a:solidFill>
              </a:rPr>
              <a:t>Have a disability (79%); </a:t>
            </a:r>
          </a:p>
          <a:p>
            <a:pPr marL="144000" indent="-144000">
              <a:spcAft>
                <a:spcPts val="500"/>
              </a:spcAft>
              <a:buFont typeface="Arial" panose="020B0604020202020204" pitchFamily="34" charset="0"/>
              <a:buChar char="•"/>
            </a:pPr>
            <a:r>
              <a:rPr lang="en-GB" sz="1200" dirty="0">
                <a:solidFill>
                  <a:srgbClr val="5C5B5A"/>
                </a:solidFill>
              </a:rPr>
              <a:t>Bisexual (81%) </a:t>
            </a:r>
          </a:p>
          <a:p>
            <a:pPr marL="144000" indent="-144000">
              <a:spcAft>
                <a:spcPts val="500"/>
              </a:spcAft>
              <a:buFont typeface="Arial" panose="020B0604020202020204" pitchFamily="34" charset="0"/>
              <a:buChar char="•"/>
            </a:pPr>
            <a:r>
              <a:rPr lang="en-GB" sz="1200" dirty="0">
                <a:solidFill>
                  <a:srgbClr val="5C5B5A"/>
                </a:solidFill>
              </a:rPr>
              <a:t>Those receiving housing benefits (75%)</a:t>
            </a:r>
          </a:p>
        </p:txBody>
      </p:sp>
      <p:sp>
        <p:nvSpPr>
          <p:cNvPr id="12" name="TextBox 11">
            <a:extLst>
              <a:ext uri="{FF2B5EF4-FFF2-40B4-BE49-F238E27FC236}">
                <a16:creationId xmlns:a16="http://schemas.microsoft.com/office/drawing/2014/main" id="{70FD3A67-4BAA-2A16-F555-A4F8267D0137}"/>
              </a:ext>
            </a:extLst>
          </p:cNvPr>
          <p:cNvSpPr txBox="1"/>
          <p:nvPr/>
        </p:nvSpPr>
        <p:spPr>
          <a:xfrm>
            <a:off x="8116278" y="4422355"/>
            <a:ext cx="3524858" cy="587441"/>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Choice/freedom categories total: 26% and are particularly high among:</a:t>
            </a:r>
          </a:p>
        </p:txBody>
      </p:sp>
      <p:sp>
        <p:nvSpPr>
          <p:cNvPr id="11" name="TextBox 10">
            <a:extLst>
              <a:ext uri="{FF2B5EF4-FFF2-40B4-BE49-F238E27FC236}">
                <a16:creationId xmlns:a16="http://schemas.microsoft.com/office/drawing/2014/main" id="{7A0646B0-9C0B-5EBB-DF18-62E14D9A5B2C}"/>
              </a:ext>
            </a:extLst>
          </p:cNvPr>
          <p:cNvSpPr txBox="1"/>
          <p:nvPr/>
        </p:nvSpPr>
        <p:spPr>
          <a:xfrm>
            <a:off x="8116277" y="5105256"/>
            <a:ext cx="3524858" cy="796968"/>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Least deprived (IMD 5) (51%)*; </a:t>
            </a:r>
          </a:p>
          <a:p>
            <a:pPr marL="144000" indent="-144000">
              <a:spcAft>
                <a:spcPts val="500"/>
              </a:spcAft>
              <a:buFont typeface="Arial" panose="020B0604020202020204" pitchFamily="34" charset="0"/>
              <a:buChar char="•"/>
            </a:pPr>
            <a:r>
              <a:rPr lang="en-GB" sz="1200" dirty="0">
                <a:solidFill>
                  <a:srgbClr val="5C5B5A"/>
                </a:solidFill>
              </a:rPr>
              <a:t>Aged 65+ (47%)*</a:t>
            </a:r>
          </a:p>
        </p:txBody>
      </p:sp>
      <p:sp>
        <p:nvSpPr>
          <p:cNvPr id="7" name="Text Placeholder 6">
            <a:extLst>
              <a:ext uri="{FF2B5EF4-FFF2-40B4-BE49-F238E27FC236}">
                <a16:creationId xmlns:a16="http://schemas.microsoft.com/office/drawing/2014/main" id="{63AEF54E-57CD-8505-F172-B16BF7827388}"/>
              </a:ext>
            </a:extLst>
          </p:cNvPr>
          <p:cNvSpPr>
            <a:spLocks noGrp="1"/>
          </p:cNvSpPr>
          <p:nvPr>
            <p:ph type="body" sz="quarter" idx="11"/>
          </p:nvPr>
        </p:nvSpPr>
        <p:spPr>
          <a:xfrm>
            <a:off x="523298" y="6274800"/>
            <a:ext cx="11117840" cy="435056"/>
          </a:xfrm>
        </p:spPr>
        <p:txBody>
          <a:bodyPr>
            <a:spAutoFit/>
          </a:bodyPr>
          <a:lstStyle/>
          <a:p>
            <a:r>
              <a:rPr lang="en-GB" dirty="0"/>
              <a:t>Q01. Which of the following best describe your main reasons for privately renting your current home? (Multi-response) (All tenants: 1,200). *Low base (under 50).</a:t>
            </a:r>
          </a:p>
        </p:txBody>
      </p:sp>
    </p:spTree>
    <p:extLst>
      <p:ext uri="{BB962C8B-B14F-4D97-AF65-F5344CB8AC3E}">
        <p14:creationId xmlns:p14="http://schemas.microsoft.com/office/powerpoint/2010/main" val="3245919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1F7D4EB5-771B-ED68-781B-2A80D421C94B}"/>
              </a:ext>
            </a:extLst>
          </p:cNvPr>
          <p:cNvSpPr>
            <a:spLocks noGrp="1"/>
          </p:cNvSpPr>
          <p:nvPr>
            <p:ph type="title"/>
          </p:nvPr>
        </p:nvSpPr>
        <p:spPr>
          <a:xfrm>
            <a:off x="536000" y="545100"/>
            <a:ext cx="11105138" cy="387798"/>
          </a:xfrm>
        </p:spPr>
        <p:txBody>
          <a:bodyPr/>
          <a:lstStyle/>
          <a:p>
            <a:r>
              <a:rPr lang="en-GB" sz="2800" b="1"/>
              <a:t>Future expectations</a:t>
            </a:r>
          </a:p>
        </p:txBody>
      </p:sp>
      <p:sp>
        <p:nvSpPr>
          <p:cNvPr id="15" name="TextBox 14">
            <a:extLst>
              <a:ext uri="{FF2B5EF4-FFF2-40B4-BE49-F238E27FC236}">
                <a16:creationId xmlns:a16="http://schemas.microsoft.com/office/drawing/2014/main" id="{5D3868FB-B6AE-C644-78B3-2E0FBBB4D7A0}"/>
              </a:ext>
            </a:extLst>
          </p:cNvPr>
          <p:cNvSpPr txBox="1"/>
          <p:nvPr/>
        </p:nvSpPr>
        <p:spPr>
          <a:xfrm>
            <a:off x="510285" y="1049977"/>
            <a:ext cx="7221467" cy="861774"/>
          </a:xfrm>
          <a:prstGeom prst="rect">
            <a:avLst/>
          </a:prstGeom>
          <a:noFill/>
        </p:spPr>
        <p:txBody>
          <a:bodyPr wrap="square" lIns="0" tIns="0" rIns="0" bIns="0" rtlCol="0">
            <a:spAutoFit/>
          </a:bodyPr>
          <a:lstStyle/>
          <a:p>
            <a:r>
              <a:rPr lang="en-GB" sz="1400" dirty="0">
                <a:solidFill>
                  <a:srgbClr val="5C5B5A"/>
                </a:solidFill>
              </a:rPr>
              <a:t>When asked how long tenants expect to live in the PRS, 1 in 4 see this as their long-term tenure, while the majority do not. Around 3 in 10 (34%) expect to be able to own a home within the next 5 years. A further 3 in 10 (27%) are renting until they can afford to own but are not sure how long this is will take.</a:t>
            </a:r>
          </a:p>
        </p:txBody>
      </p:sp>
      <p:sp>
        <p:nvSpPr>
          <p:cNvPr id="6" name="TextBox 5">
            <a:extLst>
              <a:ext uri="{FF2B5EF4-FFF2-40B4-BE49-F238E27FC236}">
                <a16:creationId xmlns:a16="http://schemas.microsoft.com/office/drawing/2014/main" id="{C4BD567D-E175-E931-0ED3-72A7742FD392}"/>
              </a:ext>
            </a:extLst>
          </p:cNvPr>
          <p:cNvSpPr txBox="1"/>
          <p:nvPr/>
        </p:nvSpPr>
        <p:spPr>
          <a:xfrm>
            <a:off x="506405" y="2157420"/>
            <a:ext cx="5489398" cy="246221"/>
          </a:xfrm>
          <a:prstGeom prst="rect">
            <a:avLst/>
          </a:prstGeom>
          <a:noFill/>
        </p:spPr>
        <p:txBody>
          <a:bodyPr wrap="square" lIns="0" tIns="0" rIns="0" bIns="0" rtlCol="0">
            <a:spAutoFit/>
          </a:bodyPr>
          <a:lstStyle/>
          <a:p>
            <a:r>
              <a:rPr lang="en-GB" sz="1600" b="1">
                <a:solidFill>
                  <a:srgbClr val="5C5B5A"/>
                </a:solidFill>
              </a:rPr>
              <a:t>Length of time tenants expect to privately rent </a:t>
            </a:r>
            <a:endParaRPr lang="en-GB" sz="1600">
              <a:solidFill>
                <a:srgbClr val="5C5B5A"/>
              </a:solidFill>
            </a:endParaRPr>
          </a:p>
        </p:txBody>
      </p:sp>
      <p:graphicFrame>
        <p:nvGraphicFramePr>
          <p:cNvPr id="4" name="Chart 3" descr="Chart showing proportion of tenants by the amount of time they expect to be living in private rented accommodation more generally.&#10;Until I can own a home – in next 2 years 14%&#10;Until I can own a home – in next 3-5 years 20%&#10;Until I can afford to buy/inherit my own property – unsure when this will be 27%&#10;Until I can access my own home via shared ownership 3%&#10;Until I can access social housing 10%&#10;I see this as my long-term tenure 24%&#10;Other  2%&#10;&#10;">
            <a:extLst>
              <a:ext uri="{FF2B5EF4-FFF2-40B4-BE49-F238E27FC236}">
                <a16:creationId xmlns:a16="http://schemas.microsoft.com/office/drawing/2014/main" id="{8EEEF84C-1CCF-5EA6-8461-783E22997C84}"/>
              </a:ext>
            </a:extLst>
          </p:cNvPr>
          <p:cNvGraphicFramePr/>
          <p:nvPr>
            <p:extLst>
              <p:ext uri="{D42A27DB-BD31-4B8C-83A1-F6EECF244321}">
                <p14:modId xmlns:p14="http://schemas.microsoft.com/office/powerpoint/2010/main" val="1544028029"/>
              </p:ext>
            </p:extLst>
          </p:nvPr>
        </p:nvGraphicFramePr>
        <p:xfrm>
          <a:off x="506405" y="2540112"/>
          <a:ext cx="7353683" cy="328395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F8823DB-EB7C-E423-283F-21ED00F6F117}"/>
              </a:ext>
            </a:extLst>
          </p:cNvPr>
          <p:cNvSpPr txBox="1"/>
          <p:nvPr/>
        </p:nvSpPr>
        <p:spPr>
          <a:xfrm>
            <a:off x="8116278" y="1073878"/>
            <a:ext cx="3524858" cy="587441"/>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‘Until I can access social housing’  category it’s particularly high among:</a:t>
            </a:r>
          </a:p>
        </p:txBody>
      </p:sp>
      <p:sp>
        <p:nvSpPr>
          <p:cNvPr id="8" name="TextBox 7">
            <a:extLst>
              <a:ext uri="{FF2B5EF4-FFF2-40B4-BE49-F238E27FC236}">
                <a16:creationId xmlns:a16="http://schemas.microsoft.com/office/drawing/2014/main" id="{B62101F1-BC44-42F2-4B64-2A8FB4256A50}"/>
              </a:ext>
            </a:extLst>
          </p:cNvPr>
          <p:cNvSpPr txBox="1"/>
          <p:nvPr/>
        </p:nvSpPr>
        <p:spPr>
          <a:xfrm>
            <a:off x="8116277" y="1753241"/>
            <a:ext cx="3524858" cy="1230420"/>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Those who receive housing benefit (22%)</a:t>
            </a:r>
          </a:p>
          <a:p>
            <a:pPr marL="144000" indent="-144000">
              <a:spcAft>
                <a:spcPts val="500"/>
              </a:spcAft>
              <a:buFont typeface="Arial" panose="020B0604020202020204" pitchFamily="34" charset="0"/>
              <a:buChar char="•"/>
            </a:pPr>
            <a:r>
              <a:rPr lang="en-GB" sz="1200" dirty="0">
                <a:solidFill>
                  <a:srgbClr val="5C5B5A"/>
                </a:solidFill>
              </a:rPr>
              <a:t>Those who constantly struggle to pay rent (27%)</a:t>
            </a:r>
          </a:p>
          <a:p>
            <a:pPr marL="144000" indent="-144000">
              <a:spcAft>
                <a:spcPts val="500"/>
              </a:spcAft>
              <a:buFont typeface="Arial" panose="020B0604020202020204" pitchFamily="34" charset="0"/>
              <a:buChar char="•"/>
            </a:pPr>
            <a:r>
              <a:rPr lang="en-GB" sz="1200" dirty="0">
                <a:solidFill>
                  <a:srgbClr val="5C5B5A"/>
                </a:solidFill>
              </a:rPr>
              <a:t>Have a disability (17%)</a:t>
            </a:r>
          </a:p>
        </p:txBody>
      </p:sp>
      <p:sp>
        <p:nvSpPr>
          <p:cNvPr id="11" name="TextBox 10">
            <a:extLst>
              <a:ext uri="{FF2B5EF4-FFF2-40B4-BE49-F238E27FC236}">
                <a16:creationId xmlns:a16="http://schemas.microsoft.com/office/drawing/2014/main" id="{2A5F21EB-C2EE-FCA8-4D47-4607419FAE4C}"/>
              </a:ext>
            </a:extLst>
          </p:cNvPr>
          <p:cNvSpPr txBox="1"/>
          <p:nvPr/>
        </p:nvSpPr>
        <p:spPr>
          <a:xfrm>
            <a:off x="8116278" y="3283672"/>
            <a:ext cx="3524858" cy="587441"/>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‘I see this as my long-term tenure’  category it’s particularly high among:</a:t>
            </a:r>
          </a:p>
        </p:txBody>
      </p:sp>
      <p:sp>
        <p:nvSpPr>
          <p:cNvPr id="10" name="TextBox 9">
            <a:extLst>
              <a:ext uri="{FF2B5EF4-FFF2-40B4-BE49-F238E27FC236}">
                <a16:creationId xmlns:a16="http://schemas.microsoft.com/office/drawing/2014/main" id="{99A16BA1-431B-BB53-DA7E-D6CE90AAC128}"/>
              </a:ext>
            </a:extLst>
          </p:cNvPr>
          <p:cNvSpPr txBox="1"/>
          <p:nvPr/>
        </p:nvSpPr>
        <p:spPr>
          <a:xfrm>
            <a:off x="8116277" y="3934489"/>
            <a:ext cx="3524858" cy="1727992"/>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Tenants in Tameside (37%) and Rochdale (36%)</a:t>
            </a:r>
          </a:p>
          <a:p>
            <a:pPr marL="144000" indent="-144000">
              <a:spcAft>
                <a:spcPts val="500"/>
              </a:spcAft>
              <a:buFont typeface="Arial" panose="020B0604020202020204" pitchFamily="34" charset="0"/>
              <a:buChar char="•"/>
            </a:pPr>
            <a:r>
              <a:rPr lang="en-GB" sz="1200" dirty="0">
                <a:solidFill>
                  <a:srgbClr val="5C5B5A"/>
                </a:solidFill>
              </a:rPr>
              <a:t>Aged 50+ years (56%)</a:t>
            </a:r>
          </a:p>
          <a:p>
            <a:pPr marL="144000" indent="-144000">
              <a:spcAft>
                <a:spcPts val="500"/>
              </a:spcAft>
              <a:buFont typeface="Arial" panose="020B0604020202020204" pitchFamily="34" charset="0"/>
              <a:buChar char="•"/>
            </a:pPr>
            <a:r>
              <a:rPr lang="en-GB" sz="1200" dirty="0">
                <a:solidFill>
                  <a:srgbClr val="5C5B5A"/>
                </a:solidFill>
              </a:rPr>
              <a:t>Have a disability (35%)</a:t>
            </a:r>
          </a:p>
          <a:p>
            <a:pPr marL="144000" indent="-144000">
              <a:spcAft>
                <a:spcPts val="500"/>
              </a:spcAft>
              <a:buFont typeface="Arial" panose="020B0604020202020204" pitchFamily="34" charset="0"/>
              <a:buChar char="•"/>
            </a:pPr>
            <a:r>
              <a:rPr lang="en-GB" sz="1200" dirty="0">
                <a:solidFill>
                  <a:srgbClr val="5C5B5A"/>
                </a:solidFill>
              </a:rPr>
              <a:t>Longer-term private renters (10+ years 42%)</a:t>
            </a:r>
          </a:p>
          <a:p>
            <a:pPr marL="144000" indent="-144000">
              <a:spcAft>
                <a:spcPts val="500"/>
              </a:spcAft>
              <a:buFont typeface="Arial" panose="020B0604020202020204" pitchFamily="34" charset="0"/>
              <a:buChar char="•"/>
            </a:pPr>
            <a:r>
              <a:rPr lang="en-GB" sz="1200" dirty="0">
                <a:solidFill>
                  <a:srgbClr val="5C5B5A"/>
                </a:solidFill>
              </a:rPr>
              <a:t>Those who receive housing benefits (36%)</a:t>
            </a:r>
          </a:p>
        </p:txBody>
      </p:sp>
      <p:sp>
        <p:nvSpPr>
          <p:cNvPr id="3" name="Text Placeholder 2">
            <a:extLst>
              <a:ext uri="{FF2B5EF4-FFF2-40B4-BE49-F238E27FC236}">
                <a16:creationId xmlns:a16="http://schemas.microsoft.com/office/drawing/2014/main" id="{6F26F4A4-8217-334B-9ADD-E2A0D6FDFDAA}"/>
              </a:ext>
            </a:extLst>
          </p:cNvPr>
          <p:cNvSpPr>
            <a:spLocks noGrp="1"/>
          </p:cNvSpPr>
          <p:nvPr>
            <p:ph type="body" sz="quarter" idx="11"/>
          </p:nvPr>
        </p:nvSpPr>
        <p:spPr/>
        <p:txBody>
          <a:bodyPr/>
          <a:lstStyle/>
          <a:p>
            <a:r>
              <a:rPr lang="en-GB" dirty="0"/>
              <a:t>Q16. How long do you expect to be living in private rented accommodation more generally? (All tenants who provided a response: 1,162).</a:t>
            </a:r>
          </a:p>
        </p:txBody>
      </p:sp>
    </p:spTree>
    <p:extLst>
      <p:ext uri="{BB962C8B-B14F-4D97-AF65-F5344CB8AC3E}">
        <p14:creationId xmlns:p14="http://schemas.microsoft.com/office/powerpoint/2010/main" val="159970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Autofit/>
          </a:bodyPr>
          <a:lstStyle/>
          <a:p>
            <a:r>
              <a:rPr lang="en-GB" sz="3800" b="1"/>
              <a:t>Looking for rental properties</a:t>
            </a:r>
            <a:br>
              <a:rPr lang="en-GB" sz="3800"/>
            </a:br>
            <a:endParaRPr lang="en-GB" sz="3800"/>
          </a:p>
        </p:txBody>
      </p:sp>
    </p:spTree>
    <p:extLst>
      <p:ext uri="{BB962C8B-B14F-4D97-AF65-F5344CB8AC3E}">
        <p14:creationId xmlns:p14="http://schemas.microsoft.com/office/powerpoint/2010/main" val="1590116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123B1-6949-A405-5B86-826607E546E8}"/>
              </a:ext>
            </a:extLst>
          </p:cNvPr>
          <p:cNvSpPr txBox="1">
            <a:spLocks/>
          </p:cNvSpPr>
          <p:nvPr/>
        </p:nvSpPr>
        <p:spPr>
          <a:xfrm>
            <a:off x="536000" y="568039"/>
            <a:ext cx="10515600" cy="38779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800" kern="1200">
                <a:solidFill>
                  <a:srgbClr val="5C5B5A"/>
                </a:solidFill>
                <a:latin typeface="+mj-lt"/>
                <a:ea typeface="+mj-ea"/>
                <a:cs typeface="+mj-cs"/>
              </a:defRPr>
            </a:lvl1pPr>
          </a:lstStyle>
          <a:p>
            <a:r>
              <a:rPr lang="en-GB" sz="2800" b="1"/>
              <a:t>Finding rental properties</a:t>
            </a:r>
          </a:p>
        </p:txBody>
      </p:sp>
      <p:sp>
        <p:nvSpPr>
          <p:cNvPr id="3" name="Title 2">
            <a:extLst>
              <a:ext uri="{FF2B5EF4-FFF2-40B4-BE49-F238E27FC236}">
                <a16:creationId xmlns:a16="http://schemas.microsoft.com/office/drawing/2014/main" id="{E1390EA5-E706-246C-1CB9-94218250EC64}"/>
              </a:ext>
            </a:extLst>
          </p:cNvPr>
          <p:cNvSpPr>
            <a:spLocks noGrp="1"/>
          </p:cNvSpPr>
          <p:nvPr>
            <p:ph type="title"/>
          </p:nvPr>
        </p:nvSpPr>
        <p:spPr>
          <a:xfrm>
            <a:off x="536000" y="1101925"/>
            <a:ext cx="11105137" cy="738664"/>
          </a:xfrm>
          <a:noFill/>
        </p:spPr>
        <p:txBody>
          <a:bodyPr wrap="square" lIns="0" tIns="0" rIns="0" bIns="0" rtlCol="0">
            <a:spAutoFit/>
          </a:bodyPr>
          <a:lstStyle/>
          <a:p>
            <a:pPr>
              <a:lnSpc>
                <a:spcPct val="100000"/>
              </a:lnSpc>
            </a:pPr>
            <a:r>
              <a:rPr lang="en-GB" sz="1600" dirty="0">
                <a:latin typeface="+mn-lt"/>
                <a:ea typeface="+mn-ea"/>
                <a:cs typeface="+mn-cs"/>
              </a:rPr>
              <a:t>The highest proportion of tenants found their current rental property online. However, just over half (52%) say finding a property was not easy and this proportion increases significantly among certain groups of tenants, including those with a disability, those not working and tenants who are bisexual.</a:t>
            </a:r>
          </a:p>
        </p:txBody>
      </p:sp>
      <p:sp>
        <p:nvSpPr>
          <p:cNvPr id="7" name="TextBox 6">
            <a:extLst>
              <a:ext uri="{FF2B5EF4-FFF2-40B4-BE49-F238E27FC236}">
                <a16:creationId xmlns:a16="http://schemas.microsoft.com/office/drawing/2014/main" id="{101BBF72-6EDA-948F-1973-496C6EB7A2D1}"/>
              </a:ext>
            </a:extLst>
          </p:cNvPr>
          <p:cNvSpPr txBox="1"/>
          <p:nvPr/>
        </p:nvSpPr>
        <p:spPr>
          <a:xfrm>
            <a:off x="536000" y="1986396"/>
            <a:ext cx="5017095" cy="215444"/>
          </a:xfrm>
          <a:prstGeom prst="rect">
            <a:avLst/>
          </a:prstGeom>
          <a:noFill/>
        </p:spPr>
        <p:txBody>
          <a:bodyPr wrap="square" lIns="0" tIns="0" rIns="0" bIns="0" rtlCol="0">
            <a:spAutoFit/>
          </a:bodyPr>
          <a:lstStyle/>
          <a:p>
            <a:r>
              <a:rPr lang="en-GB" sz="1400" b="1" dirty="0">
                <a:solidFill>
                  <a:srgbClr val="5C5B5A"/>
                </a:solidFill>
              </a:rPr>
              <a:t>How tenants first found out about current property</a:t>
            </a:r>
          </a:p>
        </p:txBody>
      </p:sp>
      <p:graphicFrame>
        <p:nvGraphicFramePr>
          <p:cNvPr id="6" name="Chart 5" descr="Chart showing proportions of tenants by how they first found out about their current property.&#10;Online property portal (e.g. RightMove, Zoopla, OpenRent, SpareRoom) 44%&#10;Friends and family 13%&#10;Lettings agent website 12%&#10;Word of mouth 9%&#10;Directly with a lettings agent 6%&#10;Social Media or listings site (e.g Facebook, Gumtree) 6%&#10;Local advert (e.g. newspaper, shop) 3%&#10;Council or other public body placed me in this property 2%&#10;University accommodation listings 1%&#10;Other  3%&#10;&#10;&#10;">
            <a:extLst>
              <a:ext uri="{FF2B5EF4-FFF2-40B4-BE49-F238E27FC236}">
                <a16:creationId xmlns:a16="http://schemas.microsoft.com/office/drawing/2014/main" id="{3C5FF17C-E9F0-9881-FDE0-2CA3C4C1E540}"/>
              </a:ext>
            </a:extLst>
          </p:cNvPr>
          <p:cNvGraphicFramePr/>
          <p:nvPr>
            <p:extLst>
              <p:ext uri="{D42A27DB-BD31-4B8C-83A1-F6EECF244321}">
                <p14:modId xmlns:p14="http://schemas.microsoft.com/office/powerpoint/2010/main" val="316032516"/>
              </p:ext>
            </p:extLst>
          </p:nvPr>
        </p:nvGraphicFramePr>
        <p:xfrm>
          <a:off x="442919" y="2407636"/>
          <a:ext cx="5791367" cy="3562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descr="Chart showing how easy it was to find somewhere to rent.&#10;Not at all easy 24%&#10;Not very easy 28%&#10;Fairly easy 36%&#10;Very easy 13%&#10;Net Not easy 52%">
            <a:extLst>
              <a:ext uri="{FF2B5EF4-FFF2-40B4-BE49-F238E27FC236}">
                <a16:creationId xmlns:a16="http://schemas.microsoft.com/office/drawing/2014/main" id="{A5A0A894-1229-868D-F6DB-A68FB9A39A56}"/>
              </a:ext>
            </a:extLst>
          </p:cNvPr>
          <p:cNvGraphicFramePr/>
          <p:nvPr>
            <p:extLst>
              <p:ext uri="{D42A27DB-BD31-4B8C-83A1-F6EECF244321}">
                <p14:modId xmlns:p14="http://schemas.microsoft.com/office/powerpoint/2010/main" val="3677133483"/>
              </p:ext>
            </p:extLst>
          </p:nvPr>
        </p:nvGraphicFramePr>
        <p:xfrm>
          <a:off x="4697721" y="1631768"/>
          <a:ext cx="7051360" cy="194220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400B113-DA59-CF0F-B8B8-A5D72777DD88}"/>
              </a:ext>
            </a:extLst>
          </p:cNvPr>
          <p:cNvSpPr txBox="1"/>
          <p:nvPr/>
        </p:nvSpPr>
        <p:spPr>
          <a:xfrm>
            <a:off x="5069541" y="3892966"/>
            <a:ext cx="3083260" cy="2040898"/>
          </a:xfrm>
          <a:prstGeom prst="rect">
            <a:avLst/>
          </a:prstGeom>
          <a:noFill/>
          <a:ln w="19050">
            <a:solidFill>
              <a:srgbClr val="C00000"/>
            </a:solidFill>
          </a:ln>
        </p:spPr>
        <p:txBody>
          <a:bodyPr wrap="square" lIns="180000" tIns="180000" rIns="180000" bIns="180000" rtlCol="0">
            <a:spAutoFit/>
          </a:bodyPr>
          <a:lstStyle/>
          <a:p>
            <a:pPr>
              <a:spcAft>
                <a:spcPts val="500"/>
              </a:spcAft>
            </a:pPr>
            <a:r>
              <a:rPr lang="en-GB" sz="1200" b="1" dirty="0">
                <a:solidFill>
                  <a:srgbClr val="C00000"/>
                </a:solidFill>
              </a:rPr>
              <a:t>Not easy higher among: </a:t>
            </a:r>
          </a:p>
          <a:p>
            <a:pPr marL="180000" indent="-180000">
              <a:spcAft>
                <a:spcPts val="500"/>
              </a:spcAft>
              <a:buFont typeface="Arial" panose="020B0604020202020204" pitchFamily="34" charset="0"/>
              <a:buChar char="•"/>
            </a:pPr>
            <a:r>
              <a:rPr lang="en-GB" sz="1200" dirty="0">
                <a:solidFill>
                  <a:srgbClr val="5C5B5A"/>
                </a:solidFill>
              </a:rPr>
              <a:t>Females (57% vs 45% males)</a:t>
            </a:r>
          </a:p>
          <a:p>
            <a:pPr marL="180000" indent="-180000">
              <a:spcAft>
                <a:spcPts val="500"/>
              </a:spcAft>
              <a:buFont typeface="Arial" panose="020B0604020202020204" pitchFamily="34" charset="0"/>
              <a:buChar char="•"/>
            </a:pPr>
            <a:r>
              <a:rPr lang="en-GB" sz="1200" dirty="0">
                <a:solidFill>
                  <a:srgbClr val="5C5B5A"/>
                </a:solidFill>
              </a:rPr>
              <a:t>Not working/unemployed (64%)</a:t>
            </a:r>
          </a:p>
          <a:p>
            <a:pPr marL="180000" indent="-180000">
              <a:spcAft>
                <a:spcPts val="500"/>
              </a:spcAft>
              <a:buFont typeface="Arial" panose="020B0604020202020204" pitchFamily="34" charset="0"/>
              <a:buChar char="•"/>
            </a:pPr>
            <a:r>
              <a:rPr lang="en-GB" sz="1200" dirty="0">
                <a:solidFill>
                  <a:srgbClr val="5C5B5A"/>
                </a:solidFill>
              </a:rPr>
              <a:t>Have a disability (64%)</a:t>
            </a:r>
          </a:p>
          <a:p>
            <a:pPr marL="180000" indent="-180000">
              <a:spcAft>
                <a:spcPts val="500"/>
              </a:spcAft>
              <a:buFont typeface="Arial" panose="020B0604020202020204" pitchFamily="34" charset="0"/>
              <a:buChar char="•"/>
            </a:pPr>
            <a:r>
              <a:rPr lang="en-GB" sz="1200" dirty="0">
                <a:solidFill>
                  <a:srgbClr val="5C5B5A"/>
                </a:solidFill>
              </a:rPr>
              <a:t>Bisexual (64%)</a:t>
            </a:r>
          </a:p>
          <a:p>
            <a:pPr marL="180000" indent="-180000">
              <a:spcAft>
                <a:spcPts val="500"/>
              </a:spcAft>
              <a:buFont typeface="Arial" panose="020B0604020202020204" pitchFamily="34" charset="0"/>
              <a:buChar char="•"/>
            </a:pPr>
            <a:r>
              <a:rPr lang="en-GB" sz="1200" dirty="0">
                <a:solidFill>
                  <a:srgbClr val="5C5B5A"/>
                </a:solidFill>
              </a:rPr>
              <a:t>Dissatisfied with living in PRS (78%)</a:t>
            </a:r>
          </a:p>
          <a:p>
            <a:pPr marL="180000" indent="-180000">
              <a:spcAft>
                <a:spcPts val="500"/>
              </a:spcAft>
              <a:buFont typeface="Arial" panose="020B0604020202020204" pitchFamily="34" charset="0"/>
              <a:buChar char="•"/>
            </a:pPr>
            <a:r>
              <a:rPr lang="en-GB" sz="1200" dirty="0">
                <a:solidFill>
                  <a:srgbClr val="5C5B5A"/>
                </a:solidFill>
              </a:rPr>
              <a:t>Rent is £751-£1,000 per month (64%)</a:t>
            </a:r>
          </a:p>
        </p:txBody>
      </p:sp>
      <p:sp>
        <p:nvSpPr>
          <p:cNvPr id="10" name="TextBox 9">
            <a:extLst>
              <a:ext uri="{FF2B5EF4-FFF2-40B4-BE49-F238E27FC236}">
                <a16:creationId xmlns:a16="http://schemas.microsoft.com/office/drawing/2014/main" id="{4F1E01FE-F0E3-7409-EFE7-7E0FB19272E6}"/>
              </a:ext>
            </a:extLst>
          </p:cNvPr>
          <p:cNvSpPr txBox="1"/>
          <p:nvPr/>
        </p:nvSpPr>
        <p:spPr>
          <a:xfrm>
            <a:off x="8369943" y="3885691"/>
            <a:ext cx="3466055" cy="1926168"/>
          </a:xfrm>
          <a:prstGeom prst="rect">
            <a:avLst/>
          </a:prstGeom>
          <a:noFill/>
        </p:spPr>
        <p:txBody>
          <a:bodyPr wrap="square" lIns="0" tIns="0" rIns="0" bIns="0" rtlCol="0">
            <a:spAutoFit/>
          </a:bodyPr>
          <a:lstStyle/>
          <a:p>
            <a:pPr>
              <a:spcAft>
                <a:spcPts val="500"/>
              </a:spcAft>
            </a:pPr>
            <a:r>
              <a:rPr lang="en-GB" sz="1200" b="1" dirty="0">
                <a:solidFill>
                  <a:srgbClr val="C00000"/>
                </a:solidFill>
              </a:rPr>
              <a:t>The top reasons for finding this difficult:</a:t>
            </a:r>
            <a:endParaRPr lang="en-GB" sz="1200" dirty="0">
              <a:solidFill>
                <a:srgbClr val="C00000"/>
              </a:solidFill>
            </a:endParaRPr>
          </a:p>
          <a:p>
            <a:pPr marL="228600" indent="-228600">
              <a:spcAft>
                <a:spcPts val="500"/>
              </a:spcAft>
              <a:buAutoNum type="arabicPeriod"/>
            </a:pPr>
            <a:r>
              <a:rPr lang="en-GB" sz="1200" dirty="0">
                <a:solidFill>
                  <a:srgbClr val="5C5B5A"/>
                </a:solidFill>
              </a:rPr>
              <a:t>High Competition/Demand for properties (30%)</a:t>
            </a:r>
          </a:p>
          <a:p>
            <a:pPr marL="228600" indent="-228600">
              <a:spcAft>
                <a:spcPts val="500"/>
              </a:spcAft>
              <a:buAutoNum type="arabicPeriod"/>
            </a:pPr>
            <a:r>
              <a:rPr lang="en-GB" sz="1200" dirty="0">
                <a:solidFill>
                  <a:srgbClr val="5C5B5A"/>
                </a:solidFill>
              </a:rPr>
              <a:t>Increase in rent costs (21%)</a:t>
            </a:r>
          </a:p>
          <a:p>
            <a:pPr marL="228600" indent="-228600">
              <a:spcAft>
                <a:spcPts val="500"/>
              </a:spcAft>
              <a:buAutoNum type="arabicPeriod"/>
            </a:pPr>
            <a:r>
              <a:rPr lang="en-GB" sz="1200" dirty="0">
                <a:solidFill>
                  <a:srgbClr val="5C5B5A"/>
                </a:solidFill>
              </a:rPr>
              <a:t>Nothing in price range (17%)</a:t>
            </a:r>
          </a:p>
          <a:p>
            <a:pPr marL="228600" indent="-228600">
              <a:spcAft>
                <a:spcPts val="500"/>
              </a:spcAft>
              <a:buAutoNum type="arabicPeriod"/>
            </a:pPr>
            <a:r>
              <a:rPr lang="en-GB" sz="1200" dirty="0">
                <a:solidFill>
                  <a:srgbClr val="5C5B5A"/>
                </a:solidFill>
              </a:rPr>
              <a:t>Not enough affordable housing (9%)</a:t>
            </a:r>
          </a:p>
          <a:p>
            <a:pPr marL="228600" indent="-228600">
              <a:spcAft>
                <a:spcPts val="500"/>
              </a:spcAft>
              <a:buAutoNum type="arabicPeriod"/>
            </a:pPr>
            <a:r>
              <a:rPr lang="en-GB" sz="1200" dirty="0">
                <a:solidFill>
                  <a:srgbClr val="5C5B5A"/>
                </a:solidFill>
              </a:rPr>
              <a:t>Not enough properties (8%)</a:t>
            </a:r>
          </a:p>
          <a:p>
            <a:pPr marL="228600" indent="-228600">
              <a:spcAft>
                <a:spcPts val="500"/>
              </a:spcAft>
              <a:buAutoNum type="arabicPeriod"/>
            </a:pPr>
            <a:r>
              <a:rPr lang="en-GB" sz="1200" dirty="0">
                <a:solidFill>
                  <a:srgbClr val="5C5B5A"/>
                </a:solidFill>
              </a:rPr>
              <a:t>Fees are too high (e.g. deposit, admin) (8%)</a:t>
            </a:r>
          </a:p>
          <a:p>
            <a:pPr marL="228600" indent="-228600">
              <a:spcAft>
                <a:spcPts val="500"/>
              </a:spcAft>
              <a:buAutoNum type="arabicPeriod"/>
            </a:pPr>
            <a:r>
              <a:rPr lang="en-GB" sz="1200" dirty="0">
                <a:solidFill>
                  <a:srgbClr val="5C5B5A"/>
                </a:solidFill>
              </a:rPr>
              <a:t>Due to being on benefits/universal credit (8%)</a:t>
            </a:r>
          </a:p>
        </p:txBody>
      </p:sp>
      <p:sp>
        <p:nvSpPr>
          <p:cNvPr id="12" name="Text Placeholder 11">
            <a:extLst>
              <a:ext uri="{FF2B5EF4-FFF2-40B4-BE49-F238E27FC236}">
                <a16:creationId xmlns:a16="http://schemas.microsoft.com/office/drawing/2014/main" id="{DBF8A86A-B31F-2159-6462-A06171D705F5}"/>
              </a:ext>
            </a:extLst>
          </p:cNvPr>
          <p:cNvSpPr>
            <a:spLocks noGrp="1"/>
          </p:cNvSpPr>
          <p:nvPr>
            <p:ph type="body" sz="quarter" idx="11"/>
          </p:nvPr>
        </p:nvSpPr>
        <p:spPr>
          <a:xfrm>
            <a:off x="523298" y="6274800"/>
            <a:ext cx="11117840" cy="351956"/>
          </a:xfrm>
        </p:spPr>
        <p:txBody>
          <a:bodyPr>
            <a:spAutoFit/>
          </a:bodyPr>
          <a:lstStyle/>
          <a:p>
            <a:r>
              <a:rPr lang="en-GB" sz="1100" dirty="0"/>
              <a:t>Q08. Where did you first see the advertisement for the property you live in or how did you find out it was available for rent? (All tenants: 1,200) Q09. When you last looked for a property, how easy was it to find somewhere to rent? (All tenants who provided a response: 1,184) Q10. What was the main reason for finding this process difficult?</a:t>
            </a:r>
          </a:p>
        </p:txBody>
      </p:sp>
    </p:spTree>
    <p:extLst>
      <p:ext uri="{BB962C8B-B14F-4D97-AF65-F5344CB8AC3E}">
        <p14:creationId xmlns:p14="http://schemas.microsoft.com/office/powerpoint/2010/main" val="3810582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FCC00-2E60-47D9-9F69-C40A53844337}"/>
              </a:ext>
            </a:extLst>
          </p:cNvPr>
          <p:cNvSpPr>
            <a:spLocks noGrp="1"/>
          </p:cNvSpPr>
          <p:nvPr>
            <p:ph type="title"/>
          </p:nvPr>
        </p:nvSpPr>
        <p:spPr>
          <a:xfrm>
            <a:off x="523297" y="559960"/>
            <a:ext cx="8383801" cy="395686"/>
          </a:xfrm>
        </p:spPr>
        <p:txBody>
          <a:bodyPr/>
          <a:lstStyle/>
          <a:p>
            <a:r>
              <a:rPr lang="en-GB" sz="2800" b="1" dirty="0"/>
              <a:t>Problems when looking for properties</a:t>
            </a:r>
          </a:p>
        </p:txBody>
      </p:sp>
      <p:sp>
        <p:nvSpPr>
          <p:cNvPr id="8" name="TextBox 7">
            <a:extLst>
              <a:ext uri="{FF2B5EF4-FFF2-40B4-BE49-F238E27FC236}">
                <a16:creationId xmlns:a16="http://schemas.microsoft.com/office/drawing/2014/main" id="{1160D7F5-89B3-122B-A9FF-1F320CAF574E}"/>
              </a:ext>
            </a:extLst>
          </p:cNvPr>
          <p:cNvSpPr txBox="1"/>
          <p:nvPr/>
        </p:nvSpPr>
        <p:spPr>
          <a:xfrm>
            <a:off x="523297" y="1141731"/>
            <a:ext cx="2103270" cy="4524315"/>
          </a:xfrm>
          <a:prstGeom prst="rect">
            <a:avLst/>
          </a:prstGeom>
          <a:noFill/>
        </p:spPr>
        <p:txBody>
          <a:bodyPr wrap="square" lIns="0" tIns="0" rIns="0" bIns="0" rtlCol="0">
            <a:spAutoFit/>
          </a:bodyPr>
          <a:lstStyle/>
          <a:p>
            <a:r>
              <a:rPr lang="en-GB" sz="1400" dirty="0">
                <a:solidFill>
                  <a:srgbClr val="5C5B5A"/>
                </a:solidFill>
              </a:rPr>
              <a:t>Lack of availability and poor condition are the most common problems experienced when looking for rental properties.</a:t>
            </a:r>
          </a:p>
          <a:p>
            <a:endParaRPr lang="en-GB" sz="1400" dirty="0">
              <a:solidFill>
                <a:srgbClr val="5C5B5A"/>
              </a:solidFill>
            </a:endParaRPr>
          </a:p>
          <a:p>
            <a:r>
              <a:rPr lang="en-GB" sz="1400" dirty="0">
                <a:solidFill>
                  <a:srgbClr val="5C5B5A"/>
                </a:solidFill>
              </a:rPr>
              <a:t>More than a third have experienced concerns about the landlord or letting agent.</a:t>
            </a:r>
          </a:p>
          <a:p>
            <a:endParaRPr lang="en-GB" sz="1400" dirty="0">
              <a:solidFill>
                <a:srgbClr val="5C5B5A"/>
              </a:solidFill>
            </a:endParaRPr>
          </a:p>
          <a:p>
            <a:r>
              <a:rPr lang="en-GB" sz="1400" dirty="0">
                <a:solidFill>
                  <a:srgbClr val="5C5B5A"/>
                </a:solidFill>
              </a:rPr>
              <a:t>6 in 10 tenant in receipt of housing benefits say they have experienced discrimination due to this.</a:t>
            </a:r>
          </a:p>
          <a:p>
            <a:endParaRPr lang="en-GB" sz="1400" dirty="0">
              <a:solidFill>
                <a:srgbClr val="5C5B5A"/>
              </a:solidFill>
            </a:endParaRPr>
          </a:p>
          <a:p>
            <a:r>
              <a:rPr lang="en-GB" sz="1400" dirty="0">
                <a:solidFill>
                  <a:srgbClr val="5C5B5A"/>
                </a:solidFill>
              </a:rPr>
              <a:t>Significant minorities have experienced discrimination due to disability, race, gender or sexual orientation.</a:t>
            </a:r>
          </a:p>
        </p:txBody>
      </p:sp>
      <p:sp>
        <p:nvSpPr>
          <p:cNvPr id="7" name="TextBox 6">
            <a:extLst>
              <a:ext uri="{FF2B5EF4-FFF2-40B4-BE49-F238E27FC236}">
                <a16:creationId xmlns:a16="http://schemas.microsoft.com/office/drawing/2014/main" id="{5949015D-112D-F0B7-6CEA-72748C81BB5E}"/>
              </a:ext>
            </a:extLst>
          </p:cNvPr>
          <p:cNvSpPr txBox="1"/>
          <p:nvPr/>
        </p:nvSpPr>
        <p:spPr>
          <a:xfrm>
            <a:off x="2839675" y="1152808"/>
            <a:ext cx="7413583" cy="215444"/>
          </a:xfrm>
          <a:prstGeom prst="rect">
            <a:avLst/>
          </a:prstGeom>
          <a:noFill/>
        </p:spPr>
        <p:txBody>
          <a:bodyPr wrap="square" lIns="0" tIns="0" rIns="0" bIns="0" rtlCol="0">
            <a:spAutoFit/>
          </a:bodyPr>
          <a:lstStyle/>
          <a:p>
            <a:r>
              <a:rPr lang="en-GB" sz="1400" b="1" dirty="0">
                <a:solidFill>
                  <a:srgbClr val="5C5B5A"/>
                </a:solidFill>
              </a:rPr>
              <a:t>Problems experienced when looking for a home to rent within the last 5 years (% Yes)</a:t>
            </a:r>
          </a:p>
        </p:txBody>
      </p:sp>
      <p:graphicFrame>
        <p:nvGraphicFramePr>
          <p:cNvPr id="6" name="Chart 5" descr="Chart showing proportions of tenants who experienced the following problems when looking for a home to rent in the last 5 years.&#10;Poor property condition 55%&#10;No availability in the area I wanted to live 55%&#10;Deposit too expensive 52%&#10;Wouldn’t accept pets 49%&#10;I was asked to pay rent upfront 45%&#10;Concerns about landlord or letting agent 37%&#10;I was outbid for a property 36%&#10;I had no suitable guarantor 29%&#10;Discrimination due to receiving welfare benefits  28%&#10;Wouldn’t accept children 15%&#10;Not adapted or accessible (e.g. for disabilities) 12%&#10;Failed reference check 12%&#10;Discrimination due to race 7%&#10;Discrimination due to gender 7%&#10;Discrimination due to disability 7%&#10;Discrimination due to sexuality 5%&#10;&#10;">
            <a:extLst>
              <a:ext uri="{FF2B5EF4-FFF2-40B4-BE49-F238E27FC236}">
                <a16:creationId xmlns:a16="http://schemas.microsoft.com/office/drawing/2014/main" id="{58C03DEE-D471-CA93-FBD3-6BEEB4A97E54}"/>
              </a:ext>
            </a:extLst>
          </p:cNvPr>
          <p:cNvGraphicFramePr/>
          <p:nvPr>
            <p:extLst>
              <p:ext uri="{D42A27DB-BD31-4B8C-83A1-F6EECF244321}">
                <p14:modId xmlns:p14="http://schemas.microsoft.com/office/powerpoint/2010/main" val="4207954120"/>
              </p:ext>
            </p:extLst>
          </p:nvPr>
        </p:nvGraphicFramePr>
        <p:xfrm>
          <a:off x="2586225" y="1508625"/>
          <a:ext cx="6634880" cy="4416477"/>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92A3148D-1F76-BDD5-3201-94FD5A18175A}"/>
              </a:ext>
            </a:extLst>
          </p:cNvPr>
          <p:cNvSpPr txBox="1"/>
          <p:nvPr/>
        </p:nvSpPr>
        <p:spPr>
          <a:xfrm>
            <a:off x="7889577" y="3735136"/>
            <a:ext cx="1196551" cy="338554"/>
          </a:xfrm>
          <a:prstGeom prst="rect">
            <a:avLst/>
          </a:prstGeom>
          <a:noFill/>
          <a:ln>
            <a:noFill/>
          </a:ln>
        </p:spPr>
        <p:txBody>
          <a:bodyPr wrap="square" lIns="0" tIns="0" rIns="0" bIns="0" rtlCol="0">
            <a:spAutoFit/>
          </a:bodyPr>
          <a:lstStyle/>
          <a:p>
            <a:r>
              <a:rPr lang="en-GB" sz="1100" b="1" dirty="0">
                <a:solidFill>
                  <a:srgbClr val="E33317"/>
                </a:solidFill>
              </a:rPr>
              <a:t>Receive housing benefits (58%)</a:t>
            </a:r>
          </a:p>
        </p:txBody>
      </p:sp>
      <p:sp>
        <p:nvSpPr>
          <p:cNvPr id="24" name="TextBox 23">
            <a:extLst>
              <a:ext uri="{FF2B5EF4-FFF2-40B4-BE49-F238E27FC236}">
                <a16:creationId xmlns:a16="http://schemas.microsoft.com/office/drawing/2014/main" id="{C66F8477-E8E3-7636-0B8F-0D8AD6067AA1}"/>
              </a:ext>
            </a:extLst>
          </p:cNvPr>
          <p:cNvSpPr txBox="1"/>
          <p:nvPr/>
        </p:nvSpPr>
        <p:spPr>
          <a:xfrm>
            <a:off x="6690884" y="4856074"/>
            <a:ext cx="1875754" cy="169277"/>
          </a:xfrm>
          <a:prstGeom prst="rect">
            <a:avLst/>
          </a:prstGeom>
          <a:noFill/>
          <a:ln>
            <a:noFill/>
          </a:ln>
        </p:spPr>
        <p:txBody>
          <a:bodyPr wrap="square" lIns="0" tIns="0" rIns="0" bIns="0" rtlCol="0">
            <a:spAutoFit/>
          </a:bodyPr>
          <a:lstStyle/>
          <a:p>
            <a:r>
              <a:rPr lang="en-GB" sz="1100" b="1">
                <a:solidFill>
                  <a:srgbClr val="E33317"/>
                </a:solidFill>
              </a:rPr>
              <a:t>Have a disability (18%)</a:t>
            </a:r>
          </a:p>
        </p:txBody>
      </p:sp>
      <p:sp>
        <p:nvSpPr>
          <p:cNvPr id="19" name="TextBox 18">
            <a:extLst>
              <a:ext uri="{FF2B5EF4-FFF2-40B4-BE49-F238E27FC236}">
                <a16:creationId xmlns:a16="http://schemas.microsoft.com/office/drawing/2014/main" id="{8932B911-A192-C585-AE3A-EE524ED439F0}"/>
              </a:ext>
            </a:extLst>
          </p:cNvPr>
          <p:cNvSpPr txBox="1"/>
          <p:nvPr/>
        </p:nvSpPr>
        <p:spPr>
          <a:xfrm>
            <a:off x="6690884" y="5147335"/>
            <a:ext cx="3051611" cy="169277"/>
          </a:xfrm>
          <a:prstGeom prst="rect">
            <a:avLst/>
          </a:prstGeom>
          <a:noFill/>
          <a:ln>
            <a:noFill/>
          </a:ln>
        </p:spPr>
        <p:txBody>
          <a:bodyPr wrap="square" lIns="0" tIns="0" rIns="0" bIns="0" rtlCol="0">
            <a:spAutoFit/>
          </a:bodyPr>
          <a:lstStyle/>
          <a:p>
            <a:r>
              <a:rPr lang="en-GB" sz="1100" b="1" dirty="0">
                <a:solidFill>
                  <a:srgbClr val="E33317"/>
                </a:solidFill>
              </a:rPr>
              <a:t>Non-binary/trans/other (23%)*, Bisexual (21%)</a:t>
            </a:r>
          </a:p>
        </p:txBody>
      </p:sp>
      <p:sp>
        <p:nvSpPr>
          <p:cNvPr id="17" name="TextBox 16">
            <a:extLst>
              <a:ext uri="{FF2B5EF4-FFF2-40B4-BE49-F238E27FC236}">
                <a16:creationId xmlns:a16="http://schemas.microsoft.com/office/drawing/2014/main" id="{57B1B8D3-A56C-64D4-33DA-A1DB439AA7B2}"/>
              </a:ext>
            </a:extLst>
          </p:cNvPr>
          <p:cNvSpPr txBox="1"/>
          <p:nvPr/>
        </p:nvSpPr>
        <p:spPr>
          <a:xfrm>
            <a:off x="6693466" y="5425802"/>
            <a:ext cx="5208431" cy="169277"/>
          </a:xfrm>
          <a:prstGeom prst="rect">
            <a:avLst/>
          </a:prstGeom>
          <a:noFill/>
          <a:ln>
            <a:noFill/>
          </a:ln>
        </p:spPr>
        <p:txBody>
          <a:bodyPr wrap="square" lIns="0" tIns="0" rIns="0" bIns="0" rtlCol="0">
            <a:spAutoFit/>
          </a:bodyPr>
          <a:lstStyle/>
          <a:p>
            <a:r>
              <a:rPr lang="en-GB" sz="1100" b="1" dirty="0">
                <a:solidFill>
                  <a:srgbClr val="E33317"/>
                </a:solidFill>
              </a:rPr>
              <a:t>Asian/Black/Mixed ethnicity (18%), and particularly Black/Black British (41%)</a:t>
            </a:r>
          </a:p>
        </p:txBody>
      </p:sp>
      <p:sp>
        <p:nvSpPr>
          <p:cNvPr id="22" name="TextBox 21">
            <a:extLst>
              <a:ext uri="{FF2B5EF4-FFF2-40B4-BE49-F238E27FC236}">
                <a16:creationId xmlns:a16="http://schemas.microsoft.com/office/drawing/2014/main" id="{A3CDAAC6-4CB4-E41D-79F2-01D0CD98A3DD}"/>
              </a:ext>
            </a:extLst>
          </p:cNvPr>
          <p:cNvSpPr txBox="1"/>
          <p:nvPr/>
        </p:nvSpPr>
        <p:spPr>
          <a:xfrm>
            <a:off x="6690884" y="5696865"/>
            <a:ext cx="2503253" cy="169276"/>
          </a:xfrm>
          <a:prstGeom prst="rect">
            <a:avLst/>
          </a:prstGeom>
          <a:noFill/>
          <a:ln>
            <a:noFill/>
          </a:ln>
        </p:spPr>
        <p:txBody>
          <a:bodyPr wrap="square" lIns="0" tIns="0" rIns="0" bIns="0" rtlCol="0">
            <a:spAutoFit/>
          </a:bodyPr>
          <a:lstStyle/>
          <a:p>
            <a:r>
              <a:rPr lang="en-GB" sz="1100" b="1" dirty="0">
                <a:solidFill>
                  <a:srgbClr val="E33317"/>
                </a:solidFill>
              </a:rPr>
              <a:t>Bisexual (17%), Gay or lesbian (28%)</a:t>
            </a:r>
          </a:p>
        </p:txBody>
      </p:sp>
      <p:sp>
        <p:nvSpPr>
          <p:cNvPr id="12" name="TextBox 11">
            <a:extLst>
              <a:ext uri="{FF2B5EF4-FFF2-40B4-BE49-F238E27FC236}">
                <a16:creationId xmlns:a16="http://schemas.microsoft.com/office/drawing/2014/main" id="{DEAE349E-19AC-FDCF-0831-4A0AF5FA2186}"/>
              </a:ext>
            </a:extLst>
          </p:cNvPr>
          <p:cNvSpPr txBox="1"/>
          <p:nvPr/>
        </p:nvSpPr>
        <p:spPr>
          <a:xfrm>
            <a:off x="9384632" y="1570174"/>
            <a:ext cx="2256504" cy="956773"/>
          </a:xfrm>
          <a:prstGeom prst="rect">
            <a:avLst/>
          </a:prstGeom>
          <a:solidFill>
            <a:srgbClr val="C00000"/>
          </a:solidFill>
          <a:ln w="19050">
            <a:noFill/>
          </a:ln>
        </p:spPr>
        <p:txBody>
          <a:bodyPr wrap="square" lIns="108000" tIns="108000" rIns="108000" bIns="108000" rtlCol="0">
            <a:spAutoFit/>
          </a:bodyPr>
          <a:lstStyle/>
          <a:p>
            <a:r>
              <a:rPr lang="en-GB" sz="1200" b="1" dirty="0">
                <a:solidFill>
                  <a:schemeClr val="bg1"/>
                </a:solidFill>
              </a:rPr>
              <a:t>Within the ‘Concern about landlord or letting agent’ category it’s particularly high among:</a:t>
            </a:r>
          </a:p>
        </p:txBody>
      </p:sp>
      <p:sp>
        <p:nvSpPr>
          <p:cNvPr id="11" name="TextBox 10">
            <a:extLst>
              <a:ext uri="{FF2B5EF4-FFF2-40B4-BE49-F238E27FC236}">
                <a16:creationId xmlns:a16="http://schemas.microsoft.com/office/drawing/2014/main" id="{752E1838-E7EE-D953-DAE1-F77BF441A936}"/>
              </a:ext>
            </a:extLst>
          </p:cNvPr>
          <p:cNvSpPr txBox="1"/>
          <p:nvPr/>
        </p:nvSpPr>
        <p:spPr>
          <a:xfrm>
            <a:off x="9384585" y="2631402"/>
            <a:ext cx="2256504" cy="2325591"/>
          </a:xfrm>
          <a:prstGeom prst="rect">
            <a:avLst/>
          </a:prstGeom>
          <a:noFill/>
          <a:ln w="19050">
            <a:solidFill>
              <a:srgbClr val="C00000"/>
            </a:solidFill>
          </a:ln>
        </p:spPr>
        <p:txBody>
          <a:bodyPr wrap="square" lIns="180000" tIns="180000" rIns="180000" bIns="180000" rtlCol="0">
            <a:spAutoFit/>
          </a:bodyPr>
          <a:lstStyle/>
          <a:p>
            <a:pPr marL="144000" indent="-144000">
              <a:spcAft>
                <a:spcPts val="300"/>
              </a:spcAft>
              <a:buFont typeface="Arial" panose="020B0604020202020204" pitchFamily="34" charset="0"/>
              <a:buChar char="•"/>
            </a:pPr>
            <a:r>
              <a:rPr lang="en-GB" sz="1200" dirty="0">
                <a:solidFill>
                  <a:srgbClr val="5C5B5A"/>
                </a:solidFill>
              </a:rPr>
              <a:t>Trafford (51%), Manchester (46%)</a:t>
            </a:r>
          </a:p>
          <a:p>
            <a:pPr marL="144000" indent="-144000">
              <a:spcAft>
                <a:spcPts val="300"/>
              </a:spcAft>
              <a:buFont typeface="Arial" panose="020B0604020202020204" pitchFamily="34" charset="0"/>
              <a:buChar char="•"/>
            </a:pPr>
            <a:r>
              <a:rPr lang="en-GB" sz="1200" dirty="0">
                <a:solidFill>
                  <a:srgbClr val="5C5B5A"/>
                </a:solidFill>
              </a:rPr>
              <a:t>Have a disability (50%)</a:t>
            </a:r>
          </a:p>
          <a:p>
            <a:pPr marL="144000" indent="-144000">
              <a:spcAft>
                <a:spcPts val="300"/>
              </a:spcAft>
              <a:buFont typeface="Arial" panose="020B0604020202020204" pitchFamily="34" charset="0"/>
              <a:buChar char="•"/>
            </a:pPr>
            <a:r>
              <a:rPr lang="en-GB" sz="1200" dirty="0">
                <a:solidFill>
                  <a:srgbClr val="5C5B5A"/>
                </a:solidFill>
              </a:rPr>
              <a:t>Moved 4+ times in the last 5 years (74%)</a:t>
            </a:r>
          </a:p>
          <a:p>
            <a:pPr marL="144000" indent="-144000">
              <a:spcAft>
                <a:spcPts val="300"/>
              </a:spcAft>
              <a:buFont typeface="Arial" panose="020B0604020202020204" pitchFamily="34" charset="0"/>
              <a:buChar char="•"/>
            </a:pPr>
            <a:r>
              <a:rPr lang="en-GB" sz="1200" dirty="0">
                <a:solidFill>
                  <a:srgbClr val="5C5B5A"/>
                </a:solidFill>
              </a:rPr>
              <a:t>Dissatisfied with the overall relationship with property manager (63%) &amp; condition of the property (55%)</a:t>
            </a:r>
          </a:p>
        </p:txBody>
      </p:sp>
      <p:sp>
        <p:nvSpPr>
          <p:cNvPr id="9" name="Text Placeholder 8">
            <a:extLst>
              <a:ext uri="{FF2B5EF4-FFF2-40B4-BE49-F238E27FC236}">
                <a16:creationId xmlns:a16="http://schemas.microsoft.com/office/drawing/2014/main" id="{23CCAE4B-8440-1330-2D75-D4D7993D7E3E}"/>
              </a:ext>
            </a:extLst>
          </p:cNvPr>
          <p:cNvSpPr>
            <a:spLocks noGrp="1"/>
          </p:cNvSpPr>
          <p:nvPr>
            <p:ph type="body" sz="quarter" idx="11"/>
          </p:nvPr>
        </p:nvSpPr>
        <p:spPr>
          <a:xfrm>
            <a:off x="523298" y="6274800"/>
            <a:ext cx="11117840" cy="435056"/>
          </a:xfrm>
        </p:spPr>
        <p:txBody>
          <a:bodyPr>
            <a:spAutoFit/>
          </a:bodyPr>
          <a:lstStyle/>
          <a:p>
            <a:r>
              <a:rPr lang="en-GB" dirty="0"/>
              <a:t>Q13. Have you experienced any of the following problems when looking for a home to rent from a private landlord/letting agent within the last 5 years? (All tenants who provided a response. Bases vary) *Low base (under 50).</a:t>
            </a:r>
          </a:p>
        </p:txBody>
      </p:sp>
    </p:spTree>
    <p:extLst>
      <p:ext uri="{BB962C8B-B14F-4D97-AF65-F5344CB8AC3E}">
        <p14:creationId xmlns:p14="http://schemas.microsoft.com/office/powerpoint/2010/main" val="2374283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390EA5-E706-246C-1CB9-94218250EC64}"/>
              </a:ext>
            </a:extLst>
          </p:cNvPr>
          <p:cNvSpPr>
            <a:spLocks noGrp="1"/>
          </p:cNvSpPr>
          <p:nvPr>
            <p:ph type="title"/>
          </p:nvPr>
        </p:nvSpPr>
        <p:spPr>
          <a:xfrm>
            <a:off x="536000" y="545100"/>
            <a:ext cx="11105138" cy="387798"/>
          </a:xfrm>
        </p:spPr>
        <p:txBody>
          <a:bodyPr/>
          <a:lstStyle/>
          <a:p>
            <a:r>
              <a:rPr lang="en-GB" sz="2800" b="1"/>
              <a:t>Length of tenancy needed</a:t>
            </a:r>
          </a:p>
        </p:txBody>
      </p:sp>
      <p:sp>
        <p:nvSpPr>
          <p:cNvPr id="10" name="TextBox 9">
            <a:extLst>
              <a:ext uri="{FF2B5EF4-FFF2-40B4-BE49-F238E27FC236}">
                <a16:creationId xmlns:a16="http://schemas.microsoft.com/office/drawing/2014/main" id="{955E1958-8C8E-AD25-D6E4-7C4CECB8A7CF}"/>
              </a:ext>
            </a:extLst>
          </p:cNvPr>
          <p:cNvSpPr txBox="1"/>
          <p:nvPr/>
        </p:nvSpPr>
        <p:spPr>
          <a:xfrm>
            <a:off x="402813" y="1012859"/>
            <a:ext cx="6026331" cy="1077218"/>
          </a:xfrm>
          <a:prstGeom prst="rect">
            <a:avLst/>
          </a:prstGeom>
          <a:noFill/>
        </p:spPr>
        <p:txBody>
          <a:bodyPr wrap="square">
            <a:spAutoFit/>
          </a:bodyPr>
          <a:lstStyle/>
          <a:p>
            <a:r>
              <a:rPr lang="en-GB" sz="1600" dirty="0">
                <a:solidFill>
                  <a:srgbClr val="5C5B5A"/>
                </a:solidFill>
              </a:rPr>
              <a:t>When looking for properties 3 in 5 (60%) tenants hope to be in the property for 5 years or less. A third (33%) plan on longer tenancies. However, preferences vary by a range of factors, including district and age.</a:t>
            </a:r>
          </a:p>
        </p:txBody>
      </p:sp>
      <p:sp>
        <p:nvSpPr>
          <p:cNvPr id="14" name="TextBox 13">
            <a:extLst>
              <a:ext uri="{FF2B5EF4-FFF2-40B4-BE49-F238E27FC236}">
                <a16:creationId xmlns:a16="http://schemas.microsoft.com/office/drawing/2014/main" id="{B097C0A6-92AF-861D-0232-E15EBABBAE94}"/>
              </a:ext>
            </a:extLst>
          </p:cNvPr>
          <p:cNvSpPr txBox="1"/>
          <p:nvPr/>
        </p:nvSpPr>
        <p:spPr>
          <a:xfrm>
            <a:off x="523298" y="2202347"/>
            <a:ext cx="5315440" cy="215444"/>
          </a:xfrm>
          <a:prstGeom prst="rect">
            <a:avLst/>
          </a:prstGeom>
          <a:noFill/>
        </p:spPr>
        <p:txBody>
          <a:bodyPr wrap="square" lIns="0" tIns="0" rIns="0" bIns="0" rtlCol="0">
            <a:spAutoFit/>
          </a:bodyPr>
          <a:lstStyle/>
          <a:p>
            <a:r>
              <a:rPr lang="en-GB" sz="1400" b="1" dirty="0">
                <a:solidFill>
                  <a:srgbClr val="5C5B5A"/>
                </a:solidFill>
              </a:rPr>
              <a:t>Length of time tenants would like to be in the property for</a:t>
            </a:r>
          </a:p>
        </p:txBody>
      </p:sp>
      <p:graphicFrame>
        <p:nvGraphicFramePr>
          <p:cNvPr id="6" name="Chart 5" descr="Chart showing proportion of tenants by the length of time they would ideally like to be in the property for (when looking for a home to rent).&#10;Up to 6 months 3%&#10;7-12 months 9%&#10;1-2 years 25%&#10;3-5 years 23%&#10;More than 5 years 33%&#10;Don't know 7%&#10;Net who are looking for somewhere to rent for less than 1 year 12%">
            <a:extLst>
              <a:ext uri="{FF2B5EF4-FFF2-40B4-BE49-F238E27FC236}">
                <a16:creationId xmlns:a16="http://schemas.microsoft.com/office/drawing/2014/main" id="{ADA716DF-C0C5-0E82-A2F6-AEB7D7FF5F52}"/>
              </a:ext>
            </a:extLst>
          </p:cNvPr>
          <p:cNvGraphicFramePr/>
          <p:nvPr>
            <p:extLst>
              <p:ext uri="{D42A27DB-BD31-4B8C-83A1-F6EECF244321}">
                <p14:modId xmlns:p14="http://schemas.microsoft.com/office/powerpoint/2010/main" val="2573786887"/>
              </p:ext>
            </p:extLst>
          </p:nvPr>
        </p:nvGraphicFramePr>
        <p:xfrm>
          <a:off x="-775611" y="2658397"/>
          <a:ext cx="7705800" cy="324177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761DF92-2375-25B0-930F-54BC229C361D}"/>
              </a:ext>
            </a:extLst>
          </p:cNvPr>
          <p:cNvSpPr txBox="1"/>
          <p:nvPr/>
        </p:nvSpPr>
        <p:spPr>
          <a:xfrm>
            <a:off x="6641432" y="545100"/>
            <a:ext cx="4999703" cy="587441"/>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categories of up to 12 months (totalling 12%)  it’s particularly high among:</a:t>
            </a:r>
          </a:p>
        </p:txBody>
      </p:sp>
      <p:sp>
        <p:nvSpPr>
          <p:cNvPr id="4" name="TextBox 3">
            <a:extLst>
              <a:ext uri="{FF2B5EF4-FFF2-40B4-BE49-F238E27FC236}">
                <a16:creationId xmlns:a16="http://schemas.microsoft.com/office/drawing/2014/main" id="{DAB47709-B71A-810D-4639-E9BB8C94819A}"/>
              </a:ext>
            </a:extLst>
          </p:cNvPr>
          <p:cNvSpPr txBox="1"/>
          <p:nvPr/>
        </p:nvSpPr>
        <p:spPr>
          <a:xfrm>
            <a:off x="6641431" y="1208849"/>
            <a:ext cx="4999703" cy="1792112"/>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Manchester (18%)</a:t>
            </a:r>
          </a:p>
          <a:p>
            <a:pPr marL="144000" indent="-144000">
              <a:spcAft>
                <a:spcPts val="500"/>
              </a:spcAft>
              <a:buFont typeface="Arial" panose="020B0604020202020204" pitchFamily="34" charset="0"/>
              <a:buChar char="•"/>
            </a:pPr>
            <a:r>
              <a:rPr lang="en-GB" sz="1200" dirty="0">
                <a:solidFill>
                  <a:srgbClr val="5C5B5A"/>
                </a:solidFill>
              </a:rPr>
              <a:t>Aged 18-24 (27%)</a:t>
            </a:r>
          </a:p>
          <a:p>
            <a:pPr marL="144000" indent="-144000">
              <a:spcAft>
                <a:spcPts val="500"/>
              </a:spcAft>
              <a:buFont typeface="Arial" panose="020B0604020202020204" pitchFamily="34" charset="0"/>
              <a:buChar char="•"/>
            </a:pPr>
            <a:r>
              <a:rPr lang="en-GB" sz="1200" dirty="0">
                <a:solidFill>
                  <a:srgbClr val="5C5B5A"/>
                </a:solidFill>
              </a:rPr>
              <a:t>Tenants who live in a room in a shared house/flat (26%)</a:t>
            </a:r>
          </a:p>
          <a:p>
            <a:pPr marL="144000" indent="-144000">
              <a:spcAft>
                <a:spcPts val="500"/>
              </a:spcAft>
              <a:buFont typeface="Arial" panose="020B0604020202020204" pitchFamily="34" charset="0"/>
              <a:buChar char="•"/>
            </a:pPr>
            <a:r>
              <a:rPr lang="en-GB" sz="1200" dirty="0">
                <a:solidFill>
                  <a:srgbClr val="5C5B5A"/>
                </a:solidFill>
              </a:rPr>
              <a:t>Students/those in training (47%)</a:t>
            </a:r>
          </a:p>
          <a:p>
            <a:pPr marL="144000" indent="-144000">
              <a:spcAft>
                <a:spcPts val="500"/>
              </a:spcAft>
              <a:buFont typeface="Arial" panose="020B0604020202020204" pitchFamily="34" charset="0"/>
              <a:buChar char="•"/>
            </a:pPr>
            <a:r>
              <a:rPr lang="en-GB" sz="1200" dirty="0">
                <a:solidFill>
                  <a:srgbClr val="5C5B5A"/>
                </a:solidFill>
              </a:rPr>
              <a:t>Been in PRS for 3 months to 1 year (29%)</a:t>
            </a:r>
          </a:p>
          <a:p>
            <a:pPr marL="144000" indent="-144000">
              <a:spcAft>
                <a:spcPts val="500"/>
              </a:spcAft>
              <a:buFont typeface="Arial" panose="020B0604020202020204" pitchFamily="34" charset="0"/>
              <a:buChar char="•"/>
            </a:pPr>
            <a:r>
              <a:rPr lang="en-GB" sz="1200" dirty="0">
                <a:solidFill>
                  <a:srgbClr val="5C5B5A"/>
                </a:solidFill>
              </a:rPr>
              <a:t>Have moved 4+ times in the last 5 years (23%)</a:t>
            </a:r>
          </a:p>
        </p:txBody>
      </p:sp>
      <p:sp>
        <p:nvSpPr>
          <p:cNvPr id="17" name="TextBox 16">
            <a:extLst>
              <a:ext uri="{FF2B5EF4-FFF2-40B4-BE49-F238E27FC236}">
                <a16:creationId xmlns:a16="http://schemas.microsoft.com/office/drawing/2014/main" id="{F0B1BB3D-6912-C952-2E56-11C3D3C8480E}"/>
              </a:ext>
            </a:extLst>
          </p:cNvPr>
          <p:cNvSpPr txBox="1"/>
          <p:nvPr/>
        </p:nvSpPr>
        <p:spPr>
          <a:xfrm>
            <a:off x="6641432" y="3219841"/>
            <a:ext cx="4999703" cy="587441"/>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category of more than 5 years it’s particularly high among:</a:t>
            </a:r>
          </a:p>
        </p:txBody>
      </p:sp>
      <p:sp>
        <p:nvSpPr>
          <p:cNvPr id="19" name="TextBox 18">
            <a:extLst>
              <a:ext uri="{FF2B5EF4-FFF2-40B4-BE49-F238E27FC236}">
                <a16:creationId xmlns:a16="http://schemas.microsoft.com/office/drawing/2014/main" id="{657E5ECE-380B-3770-D8BF-CD44074E3806}"/>
              </a:ext>
            </a:extLst>
          </p:cNvPr>
          <p:cNvSpPr txBox="1"/>
          <p:nvPr/>
        </p:nvSpPr>
        <p:spPr>
          <a:xfrm>
            <a:off x="6641431" y="3883590"/>
            <a:ext cx="4999703" cy="2040898"/>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Tameside (52%), Stockport (47%) and Wigan (43%)</a:t>
            </a:r>
          </a:p>
          <a:p>
            <a:pPr marL="144000" indent="-144000">
              <a:spcAft>
                <a:spcPts val="500"/>
              </a:spcAft>
              <a:buFont typeface="Arial" panose="020B0604020202020204" pitchFamily="34" charset="0"/>
              <a:buChar char="•"/>
            </a:pPr>
            <a:r>
              <a:rPr lang="en-GB" sz="1200" dirty="0">
                <a:solidFill>
                  <a:srgbClr val="5C5B5A"/>
                </a:solidFill>
              </a:rPr>
              <a:t>Aged 35-64 (46%) and 65+ (67%)</a:t>
            </a:r>
          </a:p>
          <a:p>
            <a:pPr marL="144000" indent="-144000">
              <a:spcAft>
                <a:spcPts val="500"/>
              </a:spcAft>
              <a:buFont typeface="Arial" panose="020B0604020202020204" pitchFamily="34" charset="0"/>
              <a:buChar char="•"/>
            </a:pPr>
            <a:r>
              <a:rPr lang="en-GB" sz="1200" dirty="0">
                <a:solidFill>
                  <a:srgbClr val="5C5B5A"/>
                </a:solidFill>
              </a:rPr>
              <a:t>Single parent/guardian (47%) and families with children (41%)</a:t>
            </a:r>
          </a:p>
          <a:p>
            <a:pPr marL="144000" indent="-144000">
              <a:spcAft>
                <a:spcPts val="500"/>
              </a:spcAft>
              <a:buFont typeface="Arial" panose="020B0604020202020204" pitchFamily="34" charset="0"/>
              <a:buChar char="•"/>
            </a:pPr>
            <a:r>
              <a:rPr lang="en-GB" sz="1200" dirty="0">
                <a:solidFill>
                  <a:srgbClr val="5C5B5A"/>
                </a:solidFill>
              </a:rPr>
              <a:t>Have a disability (45%)</a:t>
            </a:r>
          </a:p>
          <a:p>
            <a:pPr marL="144000" indent="-144000">
              <a:spcAft>
                <a:spcPts val="500"/>
              </a:spcAft>
              <a:buFont typeface="Arial" panose="020B0604020202020204" pitchFamily="34" charset="0"/>
              <a:buChar char="•"/>
            </a:pPr>
            <a:r>
              <a:rPr lang="en-GB" sz="1200" dirty="0">
                <a:solidFill>
                  <a:srgbClr val="5C5B5A"/>
                </a:solidFill>
              </a:rPr>
              <a:t>Been in PRS for longer (10+ years, 58%)</a:t>
            </a:r>
          </a:p>
          <a:p>
            <a:pPr marL="144000" indent="-144000">
              <a:spcAft>
                <a:spcPts val="500"/>
              </a:spcAft>
              <a:buFont typeface="Arial" panose="020B0604020202020204" pitchFamily="34" charset="0"/>
              <a:buChar char="•"/>
            </a:pPr>
            <a:r>
              <a:rPr lang="en-GB" sz="1200" dirty="0">
                <a:solidFill>
                  <a:srgbClr val="5C5B5A"/>
                </a:solidFill>
              </a:rPr>
              <a:t>Not moved and have not looked to move in the past 5 years (70%)</a:t>
            </a:r>
          </a:p>
          <a:p>
            <a:pPr marL="144000" indent="-144000">
              <a:spcAft>
                <a:spcPts val="500"/>
              </a:spcAft>
              <a:buFont typeface="Arial" panose="020B0604020202020204" pitchFamily="34" charset="0"/>
              <a:buChar char="•"/>
            </a:pPr>
            <a:r>
              <a:rPr lang="en-GB" sz="1200" dirty="0">
                <a:solidFill>
                  <a:srgbClr val="5C5B5A"/>
                </a:solidFill>
              </a:rPr>
              <a:t>Receive housing benefits (48%)</a:t>
            </a:r>
          </a:p>
        </p:txBody>
      </p:sp>
      <p:sp>
        <p:nvSpPr>
          <p:cNvPr id="5" name="Text Placeholder 4">
            <a:extLst>
              <a:ext uri="{FF2B5EF4-FFF2-40B4-BE49-F238E27FC236}">
                <a16:creationId xmlns:a16="http://schemas.microsoft.com/office/drawing/2014/main" id="{BBA9EFAE-7404-6320-097A-A87A698AA87E}"/>
              </a:ext>
            </a:extLst>
          </p:cNvPr>
          <p:cNvSpPr>
            <a:spLocks noGrp="1"/>
          </p:cNvSpPr>
          <p:nvPr>
            <p:ph type="body" sz="quarter" idx="11"/>
          </p:nvPr>
        </p:nvSpPr>
        <p:spPr/>
        <p:txBody>
          <a:bodyPr/>
          <a:lstStyle/>
          <a:p>
            <a:r>
              <a:rPr lang="en-GB" dirty="0"/>
              <a:t>Q15. When looking for a home to rent, how long would you ideally like to be in the property for? (All tenants: 1,200).</a:t>
            </a:r>
          </a:p>
        </p:txBody>
      </p:sp>
    </p:spTree>
    <p:extLst>
      <p:ext uri="{BB962C8B-B14F-4D97-AF65-F5344CB8AC3E}">
        <p14:creationId xmlns:p14="http://schemas.microsoft.com/office/powerpoint/2010/main" val="1149130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390EA5-E706-246C-1CB9-94218250EC64}"/>
              </a:ext>
            </a:extLst>
          </p:cNvPr>
          <p:cNvSpPr>
            <a:spLocks noGrp="1"/>
          </p:cNvSpPr>
          <p:nvPr>
            <p:ph type="title"/>
          </p:nvPr>
        </p:nvSpPr>
        <p:spPr>
          <a:xfrm>
            <a:off x="508415" y="545101"/>
            <a:ext cx="3101559" cy="1163395"/>
          </a:xfrm>
        </p:spPr>
        <p:txBody>
          <a:bodyPr/>
          <a:lstStyle/>
          <a:p>
            <a:r>
              <a:rPr lang="en-GB" sz="2800" b="1" dirty="0"/>
              <a:t>Most important factors when looking to rent</a:t>
            </a:r>
          </a:p>
        </p:txBody>
      </p:sp>
      <p:sp>
        <p:nvSpPr>
          <p:cNvPr id="10" name="TextBox 9">
            <a:extLst>
              <a:ext uri="{FF2B5EF4-FFF2-40B4-BE49-F238E27FC236}">
                <a16:creationId xmlns:a16="http://schemas.microsoft.com/office/drawing/2014/main" id="{2C6C6E93-D716-A94F-9EFB-9A7003A2287F}"/>
              </a:ext>
            </a:extLst>
          </p:cNvPr>
          <p:cNvSpPr txBox="1"/>
          <p:nvPr/>
        </p:nvSpPr>
        <p:spPr>
          <a:xfrm>
            <a:off x="533582" y="1804748"/>
            <a:ext cx="2706924" cy="3139321"/>
          </a:xfrm>
          <a:prstGeom prst="rect">
            <a:avLst/>
          </a:prstGeom>
          <a:noFill/>
        </p:spPr>
        <p:txBody>
          <a:bodyPr wrap="square" lIns="0" tIns="0" rIns="0" bIns="0" rtlCol="0">
            <a:spAutoFit/>
          </a:bodyPr>
          <a:lstStyle/>
          <a:p>
            <a:r>
              <a:rPr lang="en-GB" sz="1200" dirty="0">
                <a:solidFill>
                  <a:srgbClr val="5C5B5A"/>
                </a:solidFill>
              </a:rPr>
              <a:t>Property condition and rental cost are most likely to be considered very/ quite important when looking for a property. However, when asked to select their top 3 priorities, 85% of tenants choose rental cost.</a:t>
            </a:r>
          </a:p>
          <a:p>
            <a:endParaRPr lang="en-GB" sz="1200" dirty="0">
              <a:solidFill>
                <a:srgbClr val="5C5B5A"/>
              </a:solidFill>
            </a:endParaRPr>
          </a:p>
          <a:p>
            <a:r>
              <a:rPr lang="en-GB" sz="1200" dirty="0">
                <a:solidFill>
                  <a:srgbClr val="5C5B5A"/>
                </a:solidFill>
              </a:rPr>
              <a:t>Property condition (35%) and  neighbourhood/safety (34%) are the factors considered next most important.</a:t>
            </a:r>
          </a:p>
          <a:p>
            <a:endParaRPr lang="en-GB" sz="1200" dirty="0">
              <a:solidFill>
                <a:srgbClr val="5C5B5A"/>
              </a:solidFill>
            </a:endParaRPr>
          </a:p>
          <a:p>
            <a:r>
              <a:rPr lang="en-GB" sz="1200" dirty="0">
                <a:solidFill>
                  <a:srgbClr val="5C5B5A"/>
                </a:solidFill>
              </a:rPr>
              <a:t>Landlord accreditation is considered very/quite important by 6 in 10 tenants, while 8 in 10 consider the professionalism of the landlord and the reputation of the landlord/agent as important.</a:t>
            </a:r>
          </a:p>
        </p:txBody>
      </p:sp>
      <p:sp>
        <p:nvSpPr>
          <p:cNvPr id="4" name="Rectangle 3">
            <a:extLst>
              <a:ext uri="{FF2B5EF4-FFF2-40B4-BE49-F238E27FC236}">
                <a16:creationId xmlns:a16="http://schemas.microsoft.com/office/drawing/2014/main" id="{26C2F659-C614-C896-E1FC-537D0A663652}"/>
              </a:ext>
            </a:extLst>
          </p:cNvPr>
          <p:cNvSpPr/>
          <p:nvPr/>
        </p:nvSpPr>
        <p:spPr>
          <a:xfrm>
            <a:off x="533582" y="5289165"/>
            <a:ext cx="3489778" cy="702070"/>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1100" dirty="0">
                <a:solidFill>
                  <a:srgbClr val="5C5B5A"/>
                </a:solidFill>
              </a:rPr>
              <a:t>Within the ‘Features/adaptations for disability’ category is </a:t>
            </a:r>
            <a:r>
              <a:rPr lang="en-GB" sz="1100" b="1" dirty="0">
                <a:solidFill>
                  <a:srgbClr val="E33317"/>
                </a:solidFill>
              </a:rPr>
              <a:t>33%</a:t>
            </a:r>
            <a:r>
              <a:rPr lang="en-GB" sz="1100" dirty="0">
                <a:solidFill>
                  <a:srgbClr val="5C5B5A"/>
                </a:solidFill>
              </a:rPr>
              <a:t> among those with a disability</a:t>
            </a:r>
          </a:p>
        </p:txBody>
      </p:sp>
      <p:sp>
        <p:nvSpPr>
          <p:cNvPr id="7" name="TextBox 6">
            <a:extLst>
              <a:ext uri="{FF2B5EF4-FFF2-40B4-BE49-F238E27FC236}">
                <a16:creationId xmlns:a16="http://schemas.microsoft.com/office/drawing/2014/main" id="{C577BC33-EFA1-DF33-C07F-90F4B7EF1518}"/>
              </a:ext>
              <a:ext uri="{C183D7F6-B498-43B3-948B-1728B52AA6E4}">
                <adec:decorative xmlns:adec="http://schemas.microsoft.com/office/drawing/2017/decorative" val="0"/>
              </a:ext>
            </a:extLst>
          </p:cNvPr>
          <p:cNvSpPr txBox="1"/>
          <p:nvPr/>
        </p:nvSpPr>
        <p:spPr>
          <a:xfrm>
            <a:off x="3413613" y="503279"/>
            <a:ext cx="5889875" cy="430887"/>
          </a:xfrm>
          <a:prstGeom prst="rect">
            <a:avLst/>
          </a:prstGeom>
          <a:noFill/>
        </p:spPr>
        <p:txBody>
          <a:bodyPr wrap="square" lIns="0" tIns="0" rIns="0" bIns="0" rtlCol="0">
            <a:spAutoFit/>
          </a:bodyPr>
          <a:lstStyle/>
          <a:p>
            <a:r>
              <a:rPr lang="en-GB" sz="1400" b="1" dirty="0">
                <a:solidFill>
                  <a:srgbClr val="5C5B5A"/>
                </a:solidFill>
              </a:rPr>
              <a:t>Important factors when looking for a home to rent (% Very/quite important) </a:t>
            </a:r>
          </a:p>
        </p:txBody>
      </p:sp>
      <p:graphicFrame>
        <p:nvGraphicFramePr>
          <p:cNvPr id="6" name="Chart 5" descr="Chart showing proportions of tenants rating the following factors as Very or quite important. &#10;Rental cost 97%&#10;Property condition 97%&#10;Neighbourhood /somewhere that feels safe 92%&#10;Length of tenancy 86%&#10;Property size 85%&#10;Commuting distance to work / good transport links 83%&#10;Reputable landlord/letting agent 81%&#10;The landlord seems professional 81%&#10;Energy efficiency 76%&#10;Access to garden/outside space 72%&#10;Property rented through accredited landlord/letting agent 70%&#10;Able to decorate 65%&#10;Proximity to family or community 64%&#10;Knowing who the landlord is 58%&#10;Landlord accreditation/membership of recognised body  58%&#10;Whether property is furnished/unfurnished 51%&#10;Near a good school 34%&#10;Features/adaptations for disability 23%">
            <a:extLst>
              <a:ext uri="{FF2B5EF4-FFF2-40B4-BE49-F238E27FC236}">
                <a16:creationId xmlns:a16="http://schemas.microsoft.com/office/drawing/2014/main" id="{B0C8A274-CE27-839D-41E7-6CD7FC04CC86}"/>
              </a:ext>
            </a:extLst>
          </p:cNvPr>
          <p:cNvGraphicFramePr/>
          <p:nvPr>
            <p:extLst>
              <p:ext uri="{D42A27DB-BD31-4B8C-83A1-F6EECF244321}">
                <p14:modId xmlns:p14="http://schemas.microsoft.com/office/powerpoint/2010/main" val="1002559662"/>
              </p:ext>
            </p:extLst>
          </p:nvPr>
        </p:nvGraphicFramePr>
        <p:xfrm>
          <a:off x="3219700" y="1045028"/>
          <a:ext cx="6704196" cy="496999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C1675B1-2C69-01A0-350A-4836AD1BFD57}"/>
              </a:ext>
            </a:extLst>
          </p:cNvPr>
          <p:cNvSpPr txBox="1"/>
          <p:nvPr/>
        </p:nvSpPr>
        <p:spPr>
          <a:xfrm>
            <a:off x="9629874" y="503279"/>
            <a:ext cx="1621590" cy="430887"/>
          </a:xfrm>
          <a:prstGeom prst="rect">
            <a:avLst/>
          </a:prstGeom>
          <a:noFill/>
        </p:spPr>
        <p:txBody>
          <a:bodyPr wrap="square" lIns="0" tIns="0" rIns="0" bIns="0" rtlCol="0">
            <a:spAutoFit/>
          </a:bodyPr>
          <a:lstStyle/>
          <a:p>
            <a:r>
              <a:rPr lang="en-GB" sz="1400" b="1" dirty="0">
                <a:solidFill>
                  <a:srgbClr val="5C5B5A"/>
                </a:solidFill>
              </a:rPr>
              <a:t>Top 3 most important factors</a:t>
            </a:r>
          </a:p>
        </p:txBody>
      </p:sp>
      <p:graphicFrame>
        <p:nvGraphicFramePr>
          <p:cNvPr id="8" name="Chart 7" descr="Chart shows proportion of tenants rating the following factors as being in their Top 3 most important factors when looking for a home to rent. &#10;Rental cost 85%&#10;Property condition 35%&#10;Neighbourhood /  living somewhere that feels safe 34%&#10;Commuting distance to work / good transport links 27%&#10;Length of tenancy 20%&#10;Property size 18%&#10;Whether property is furnished/unfurnished 12%&#10;Access to garden/outside space 11%&#10;Proximity to family or community 7%&#10;Near a good school 6%&#10;Energy efficiency 5%&#10;Reputable landlord/letting agent 5%&#10;Able to decorate 4%&#10;Property rented through an accredited landlord/letting agent 3%&#10;Features/adaptations for disability 2%&#10;Landlord accreditation or membership of a recognised body (E.g. National Residential Landlords Association) 2%&#10;The landlord seems professional 2%&#10;Knowing who the landlord is 1%&#10;">
            <a:extLst>
              <a:ext uri="{FF2B5EF4-FFF2-40B4-BE49-F238E27FC236}">
                <a16:creationId xmlns:a16="http://schemas.microsoft.com/office/drawing/2014/main" id="{5E32778A-F4F9-3874-5964-9CBAF10F6F5C}"/>
              </a:ext>
            </a:extLst>
          </p:cNvPr>
          <p:cNvGraphicFramePr/>
          <p:nvPr>
            <p:extLst>
              <p:ext uri="{D42A27DB-BD31-4B8C-83A1-F6EECF244321}">
                <p14:modId xmlns:p14="http://schemas.microsoft.com/office/powerpoint/2010/main" val="4246293441"/>
              </p:ext>
            </p:extLst>
          </p:nvPr>
        </p:nvGraphicFramePr>
        <p:xfrm>
          <a:off x="7267876" y="1034951"/>
          <a:ext cx="5278424" cy="496999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11">
            <a:extLst>
              <a:ext uri="{FF2B5EF4-FFF2-40B4-BE49-F238E27FC236}">
                <a16:creationId xmlns:a16="http://schemas.microsoft.com/office/drawing/2014/main" id="{6B62F872-C520-E201-0E91-2AE611A83C23}"/>
              </a:ext>
            </a:extLst>
          </p:cNvPr>
          <p:cNvSpPr>
            <a:spLocks noGrp="1"/>
          </p:cNvSpPr>
          <p:nvPr>
            <p:ph type="body" sz="quarter" idx="11"/>
          </p:nvPr>
        </p:nvSpPr>
        <p:spPr>
          <a:xfrm>
            <a:off x="523298" y="6274800"/>
            <a:ext cx="11117840" cy="435056"/>
          </a:xfrm>
        </p:spPr>
        <p:txBody>
          <a:bodyPr>
            <a:spAutoFit/>
          </a:bodyPr>
          <a:lstStyle/>
          <a:p>
            <a:r>
              <a:rPr lang="en-GB" dirty="0"/>
              <a:t>Q11. How important are the following factors to you when looking for a home to rent? (All tenants: 1,200) Q12. And which factors would you say are most important to you? (top 3) (All tenants who chose more than 3 options as being very/fairly important: 1,198).</a:t>
            </a:r>
          </a:p>
        </p:txBody>
      </p:sp>
    </p:spTree>
    <p:extLst>
      <p:ext uri="{BB962C8B-B14F-4D97-AF65-F5344CB8AC3E}">
        <p14:creationId xmlns:p14="http://schemas.microsoft.com/office/powerpoint/2010/main" val="3615174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390EA5-E706-246C-1CB9-94218250EC64}"/>
              </a:ext>
            </a:extLst>
          </p:cNvPr>
          <p:cNvSpPr>
            <a:spLocks noGrp="1"/>
          </p:cNvSpPr>
          <p:nvPr>
            <p:ph type="title"/>
          </p:nvPr>
        </p:nvSpPr>
        <p:spPr>
          <a:xfrm>
            <a:off x="536000" y="495232"/>
            <a:ext cx="10880937" cy="387798"/>
          </a:xfrm>
        </p:spPr>
        <p:txBody>
          <a:bodyPr/>
          <a:lstStyle/>
          <a:p>
            <a:r>
              <a:rPr lang="en-GB" sz="2800" b="1"/>
              <a:t>Impact of accreditation on likelihood to rent </a:t>
            </a:r>
          </a:p>
        </p:txBody>
      </p:sp>
      <p:sp>
        <p:nvSpPr>
          <p:cNvPr id="11" name="TextBox 10">
            <a:extLst>
              <a:ext uri="{FF2B5EF4-FFF2-40B4-BE49-F238E27FC236}">
                <a16:creationId xmlns:a16="http://schemas.microsoft.com/office/drawing/2014/main" id="{5424C09C-38CA-6696-DBE4-E7BCBDDA6102}"/>
              </a:ext>
            </a:extLst>
          </p:cNvPr>
          <p:cNvSpPr txBox="1"/>
          <p:nvPr/>
        </p:nvSpPr>
        <p:spPr>
          <a:xfrm>
            <a:off x="499857" y="1151109"/>
            <a:ext cx="5416849" cy="923330"/>
          </a:xfrm>
          <a:prstGeom prst="rect">
            <a:avLst/>
          </a:prstGeom>
          <a:noFill/>
        </p:spPr>
        <p:txBody>
          <a:bodyPr wrap="square">
            <a:spAutoFit/>
          </a:bodyPr>
          <a:lstStyle/>
          <a:p>
            <a:r>
              <a:rPr lang="en-GB" dirty="0">
                <a:solidFill>
                  <a:srgbClr val="5C5B5A"/>
                </a:solidFill>
              </a:rPr>
              <a:t>Around 4 in 5 (78%) say it would make a big or little difference to their likelihood to rent if the landlord was accredited.</a:t>
            </a:r>
          </a:p>
        </p:txBody>
      </p:sp>
      <p:sp>
        <p:nvSpPr>
          <p:cNvPr id="6" name="TextBox 5">
            <a:extLst>
              <a:ext uri="{FF2B5EF4-FFF2-40B4-BE49-F238E27FC236}">
                <a16:creationId xmlns:a16="http://schemas.microsoft.com/office/drawing/2014/main" id="{B621B9B0-56B8-539B-F91E-37EEF1E11C04}"/>
              </a:ext>
            </a:extLst>
          </p:cNvPr>
          <p:cNvSpPr txBox="1"/>
          <p:nvPr/>
        </p:nvSpPr>
        <p:spPr>
          <a:xfrm>
            <a:off x="585440" y="2138048"/>
            <a:ext cx="3617905" cy="430887"/>
          </a:xfrm>
          <a:prstGeom prst="rect">
            <a:avLst/>
          </a:prstGeom>
          <a:noFill/>
        </p:spPr>
        <p:txBody>
          <a:bodyPr wrap="square" lIns="0" tIns="0" rIns="0" bIns="0" rtlCol="0">
            <a:spAutoFit/>
          </a:bodyPr>
          <a:lstStyle/>
          <a:p>
            <a:r>
              <a:rPr lang="en-GB" sz="1400" b="1" dirty="0">
                <a:solidFill>
                  <a:srgbClr val="5C5B5A"/>
                </a:solidFill>
              </a:rPr>
              <a:t>Difference it would make to likelihood to rent if landlord were accredited</a:t>
            </a:r>
          </a:p>
        </p:txBody>
      </p:sp>
      <p:graphicFrame>
        <p:nvGraphicFramePr>
          <p:cNvPr id="2" name="Chart 1" descr="Chart showing proportion of tenants who  state whether and how much difference a landlord's accreditation would make to their likelihood to rent from them.&#10;A Big difference 39%&#10;Little difference 38%&#10;No difference 16%&#10;Don't know 7%">
            <a:extLst>
              <a:ext uri="{FF2B5EF4-FFF2-40B4-BE49-F238E27FC236}">
                <a16:creationId xmlns:a16="http://schemas.microsoft.com/office/drawing/2014/main" id="{F5B0D5AA-320E-65F0-7609-FBFCF80193C0}"/>
              </a:ext>
            </a:extLst>
          </p:cNvPr>
          <p:cNvGraphicFramePr/>
          <p:nvPr>
            <p:extLst>
              <p:ext uri="{D42A27DB-BD31-4B8C-83A1-F6EECF244321}">
                <p14:modId xmlns:p14="http://schemas.microsoft.com/office/powerpoint/2010/main" val="1132844875"/>
              </p:ext>
            </p:extLst>
          </p:nvPr>
        </p:nvGraphicFramePr>
        <p:xfrm>
          <a:off x="-1904229" y="2659439"/>
          <a:ext cx="7888173" cy="3250424"/>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DFB6E129-79AE-6511-24A7-3C245DF41CDC}"/>
              </a:ext>
            </a:extLst>
          </p:cNvPr>
          <p:cNvSpPr txBox="1"/>
          <p:nvPr/>
        </p:nvSpPr>
        <p:spPr>
          <a:xfrm>
            <a:off x="6641432" y="1250701"/>
            <a:ext cx="4999703" cy="402775"/>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category ‘Big difference’ it’s particularly high among:</a:t>
            </a:r>
          </a:p>
        </p:txBody>
      </p:sp>
      <p:sp>
        <p:nvSpPr>
          <p:cNvPr id="17" name="TextBox 16">
            <a:extLst>
              <a:ext uri="{FF2B5EF4-FFF2-40B4-BE49-F238E27FC236}">
                <a16:creationId xmlns:a16="http://schemas.microsoft.com/office/drawing/2014/main" id="{4DFA3A83-BFC2-F341-503C-0630E3C22C11}"/>
              </a:ext>
            </a:extLst>
          </p:cNvPr>
          <p:cNvSpPr txBox="1"/>
          <p:nvPr/>
        </p:nvSpPr>
        <p:spPr>
          <a:xfrm>
            <a:off x="6641431" y="1654399"/>
            <a:ext cx="4999703" cy="1479206"/>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Manchester (45%)</a:t>
            </a:r>
          </a:p>
          <a:p>
            <a:pPr marL="144000" indent="-144000">
              <a:spcAft>
                <a:spcPts val="500"/>
              </a:spcAft>
              <a:buFont typeface="Arial" panose="020B0604020202020204" pitchFamily="34" charset="0"/>
              <a:buChar char="•"/>
            </a:pPr>
            <a:r>
              <a:rPr lang="en-GB" sz="1200" dirty="0">
                <a:solidFill>
                  <a:srgbClr val="5C5B5A"/>
                </a:solidFill>
              </a:rPr>
              <a:t>Aged 50+ (48%)</a:t>
            </a:r>
          </a:p>
          <a:p>
            <a:pPr marL="144000" indent="-144000">
              <a:spcAft>
                <a:spcPts val="500"/>
              </a:spcAft>
              <a:buFont typeface="Arial" panose="020B0604020202020204" pitchFamily="34" charset="0"/>
              <a:buChar char="•"/>
            </a:pPr>
            <a:r>
              <a:rPr lang="en-GB" sz="1200" dirty="0">
                <a:solidFill>
                  <a:srgbClr val="5C5B5A"/>
                </a:solidFill>
              </a:rPr>
              <a:t>Dissatisfied with their overall relationship with property manager (48%)</a:t>
            </a:r>
          </a:p>
          <a:p>
            <a:pPr marL="144000" indent="-144000">
              <a:spcAft>
                <a:spcPts val="500"/>
              </a:spcAft>
              <a:buFont typeface="Arial" panose="020B0604020202020204" pitchFamily="34" charset="0"/>
              <a:buChar char="•"/>
            </a:pPr>
            <a:r>
              <a:rPr lang="en-GB" sz="1200" dirty="0">
                <a:solidFill>
                  <a:srgbClr val="5C5B5A"/>
                </a:solidFill>
              </a:rPr>
              <a:t>Dissatisfied with living in the PRS (51%) </a:t>
            </a:r>
          </a:p>
        </p:txBody>
      </p:sp>
      <p:sp>
        <p:nvSpPr>
          <p:cNvPr id="18" name="TextBox 17">
            <a:extLst>
              <a:ext uri="{FF2B5EF4-FFF2-40B4-BE49-F238E27FC236}">
                <a16:creationId xmlns:a16="http://schemas.microsoft.com/office/drawing/2014/main" id="{781DB7F3-6CC9-CE1A-3DF5-4A7F651B7836}"/>
              </a:ext>
            </a:extLst>
          </p:cNvPr>
          <p:cNvSpPr txBox="1"/>
          <p:nvPr/>
        </p:nvSpPr>
        <p:spPr>
          <a:xfrm>
            <a:off x="6641432" y="3268580"/>
            <a:ext cx="4999703" cy="402775"/>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category ‘No difference’ it’s particularly high among:</a:t>
            </a:r>
          </a:p>
        </p:txBody>
      </p:sp>
      <p:sp>
        <p:nvSpPr>
          <p:cNvPr id="19" name="TextBox 18">
            <a:extLst>
              <a:ext uri="{FF2B5EF4-FFF2-40B4-BE49-F238E27FC236}">
                <a16:creationId xmlns:a16="http://schemas.microsoft.com/office/drawing/2014/main" id="{98789102-F23E-C330-CD93-9521B1FA557D}"/>
              </a:ext>
            </a:extLst>
          </p:cNvPr>
          <p:cNvSpPr txBox="1"/>
          <p:nvPr/>
        </p:nvSpPr>
        <p:spPr>
          <a:xfrm>
            <a:off x="6641431" y="3677308"/>
            <a:ext cx="4999703" cy="2225564"/>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Oldham (29%) and Rochdale (26%)</a:t>
            </a:r>
          </a:p>
          <a:p>
            <a:pPr marL="144000" indent="-144000">
              <a:spcAft>
                <a:spcPts val="500"/>
              </a:spcAft>
              <a:buFont typeface="Arial" panose="020B0604020202020204" pitchFamily="34" charset="0"/>
              <a:buChar char="•"/>
            </a:pPr>
            <a:r>
              <a:rPr lang="en-GB" sz="1200" dirty="0">
                <a:solidFill>
                  <a:srgbClr val="5C5B5A"/>
                </a:solidFill>
              </a:rPr>
              <a:t>Least deprived (IMD 5)* (36%)</a:t>
            </a:r>
          </a:p>
          <a:p>
            <a:pPr marL="144000" indent="-144000">
              <a:spcAft>
                <a:spcPts val="500"/>
              </a:spcAft>
              <a:buFont typeface="Arial" panose="020B0604020202020204" pitchFamily="34" charset="0"/>
              <a:buChar char="•"/>
            </a:pPr>
            <a:r>
              <a:rPr lang="en-GB" sz="1200" dirty="0">
                <a:solidFill>
                  <a:srgbClr val="5C5B5A"/>
                </a:solidFill>
              </a:rPr>
              <a:t>Not working or unemployed (31%)</a:t>
            </a:r>
          </a:p>
          <a:p>
            <a:pPr marL="144000" indent="-144000">
              <a:spcAft>
                <a:spcPts val="500"/>
              </a:spcAft>
              <a:buFont typeface="Arial" panose="020B0604020202020204" pitchFamily="34" charset="0"/>
              <a:buChar char="•"/>
            </a:pPr>
            <a:r>
              <a:rPr lang="en-GB" sz="1200" dirty="0">
                <a:solidFill>
                  <a:srgbClr val="5C5B5A"/>
                </a:solidFill>
              </a:rPr>
              <a:t>See PRS as their long-term tenure (29%)</a:t>
            </a:r>
          </a:p>
          <a:p>
            <a:pPr marL="144000" indent="-144000">
              <a:spcAft>
                <a:spcPts val="500"/>
              </a:spcAft>
              <a:buFont typeface="Arial" panose="020B0604020202020204" pitchFamily="34" charset="0"/>
              <a:buChar char="•"/>
            </a:pPr>
            <a:r>
              <a:rPr lang="en-GB" sz="1200" dirty="0">
                <a:solidFill>
                  <a:srgbClr val="5C5B5A"/>
                </a:solidFill>
              </a:rPr>
              <a:t>Receive housing benefits which fully covers their rent (29%)</a:t>
            </a:r>
          </a:p>
          <a:p>
            <a:pPr marL="144000" indent="-144000">
              <a:spcAft>
                <a:spcPts val="500"/>
              </a:spcAft>
              <a:buFont typeface="Arial" panose="020B0604020202020204" pitchFamily="34" charset="0"/>
              <a:buChar char="•"/>
            </a:pPr>
            <a:r>
              <a:rPr lang="en-GB" sz="1200" dirty="0">
                <a:solidFill>
                  <a:srgbClr val="5C5B5A"/>
                </a:solidFill>
              </a:rPr>
              <a:t>Tenants who have had no property problems or maintenance issues in the past year (23%)</a:t>
            </a:r>
          </a:p>
          <a:p>
            <a:pPr marL="144000" indent="-144000">
              <a:spcAft>
                <a:spcPts val="500"/>
              </a:spcAft>
              <a:buFont typeface="Arial" panose="020B0604020202020204" pitchFamily="34" charset="0"/>
              <a:buChar char="•"/>
            </a:pPr>
            <a:r>
              <a:rPr lang="en-GB" sz="1200" dirty="0">
                <a:solidFill>
                  <a:srgbClr val="5C5B5A"/>
                </a:solidFill>
              </a:rPr>
              <a:t>Satisfied with living in the PRS (21%)</a:t>
            </a:r>
          </a:p>
        </p:txBody>
      </p:sp>
      <p:sp>
        <p:nvSpPr>
          <p:cNvPr id="9" name="Text Placeholder 8">
            <a:extLst>
              <a:ext uri="{FF2B5EF4-FFF2-40B4-BE49-F238E27FC236}">
                <a16:creationId xmlns:a16="http://schemas.microsoft.com/office/drawing/2014/main" id="{414AF0C0-6040-C927-359A-020F6AE4F146}"/>
              </a:ext>
            </a:extLst>
          </p:cNvPr>
          <p:cNvSpPr>
            <a:spLocks noGrp="1"/>
          </p:cNvSpPr>
          <p:nvPr>
            <p:ph type="body" sz="quarter" idx="11"/>
          </p:nvPr>
        </p:nvSpPr>
        <p:spPr>
          <a:xfrm>
            <a:off x="523298" y="6274800"/>
            <a:ext cx="11117840" cy="435056"/>
          </a:xfrm>
        </p:spPr>
        <p:txBody>
          <a:bodyPr>
            <a:spAutoFit/>
          </a:bodyPr>
          <a:lstStyle/>
          <a:p>
            <a:r>
              <a:rPr lang="en-GB" dirty="0"/>
              <a:t>Q14. How much of a difference would it make to your likelihood to rent from a landlord if they were accredited (i.e. they have undertaken appropriate training and signed up to a code of conduct)? (All tenants: 1,200) *Low base (under 50).</a:t>
            </a:r>
          </a:p>
        </p:txBody>
      </p:sp>
    </p:spTree>
    <p:extLst>
      <p:ext uri="{BB962C8B-B14F-4D97-AF65-F5344CB8AC3E}">
        <p14:creationId xmlns:p14="http://schemas.microsoft.com/office/powerpoint/2010/main" val="3449595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E7E0-1EF0-1B1F-F68A-80C1CF426513}"/>
              </a:ext>
            </a:extLst>
          </p:cNvPr>
          <p:cNvSpPr>
            <a:spLocks noGrp="1"/>
          </p:cNvSpPr>
          <p:nvPr>
            <p:ph type="title"/>
          </p:nvPr>
        </p:nvSpPr>
        <p:spPr/>
        <p:txBody>
          <a:bodyPr>
            <a:normAutofit/>
          </a:bodyPr>
          <a:lstStyle/>
          <a:p>
            <a:r>
              <a:rPr lang="en-GB" sz="2800" b="1"/>
              <a:t>Background &amp; objectives</a:t>
            </a:r>
          </a:p>
        </p:txBody>
      </p:sp>
      <p:sp>
        <p:nvSpPr>
          <p:cNvPr id="3" name="Content Placeholder 2">
            <a:extLst>
              <a:ext uri="{FF2B5EF4-FFF2-40B4-BE49-F238E27FC236}">
                <a16:creationId xmlns:a16="http://schemas.microsoft.com/office/drawing/2014/main" id="{019EE09C-2AB6-F2CE-49B2-1DF5DD46F4FD}"/>
              </a:ext>
            </a:extLst>
          </p:cNvPr>
          <p:cNvSpPr>
            <a:spLocks noGrp="1"/>
          </p:cNvSpPr>
          <p:nvPr>
            <p:ph idx="1"/>
          </p:nvPr>
        </p:nvSpPr>
        <p:spPr>
          <a:xfrm>
            <a:off x="521010" y="1238754"/>
            <a:ext cx="5322578" cy="2714589"/>
          </a:xfrm>
        </p:spPr>
        <p:txBody>
          <a:bodyPr>
            <a:spAutoFit/>
          </a:bodyPr>
          <a:lstStyle/>
          <a:p>
            <a:pPr marL="0" indent="0">
              <a:buNone/>
            </a:pPr>
            <a:r>
              <a:rPr lang="en-GB" sz="2800" dirty="0"/>
              <a:t>To inform the development of a new Good Landlord Charter GMCA wanted to survey private tenants in Greater Manchester to understand their experiences of renting a property in the private rented sector (PRS).</a:t>
            </a:r>
          </a:p>
        </p:txBody>
      </p:sp>
      <p:sp>
        <p:nvSpPr>
          <p:cNvPr id="5" name="Content Placeholder 2">
            <a:extLst>
              <a:ext uri="{FF2B5EF4-FFF2-40B4-BE49-F238E27FC236}">
                <a16:creationId xmlns:a16="http://schemas.microsoft.com/office/drawing/2014/main" id="{F5CC70E8-595A-969B-54E8-DF05E8E05248}"/>
              </a:ext>
            </a:extLst>
          </p:cNvPr>
          <p:cNvSpPr txBox="1">
            <a:spLocks/>
          </p:cNvSpPr>
          <p:nvPr/>
        </p:nvSpPr>
        <p:spPr>
          <a:xfrm>
            <a:off x="6367174" y="1238754"/>
            <a:ext cx="5322578" cy="2635593"/>
          </a:xfrm>
          <a:prstGeom prst="rect">
            <a:avLst/>
          </a:prstGeom>
        </p:spPr>
        <p:txBody>
          <a:bodyPr vert="horz" lIns="0" tIns="0" rIns="0" bIns="0" rtlCol="0">
            <a:spAutoFit/>
          </a:bodyPr>
          <a:lstStyle>
            <a:lvl1pPr marL="228600" indent="-228600" algn="l" defTabSz="914400" rtl="0" eaLnBrk="1" latinLnBrk="0" hangingPunct="1">
              <a:lnSpc>
                <a:spcPct val="90000"/>
              </a:lnSpc>
              <a:spcBef>
                <a:spcPts val="1000"/>
              </a:spcBef>
              <a:buFont typeface="Arial"/>
              <a:buChar char="•"/>
              <a:defRPr sz="18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b="1" dirty="0">
                <a:solidFill>
                  <a:srgbClr val="E33317"/>
                </a:solidFill>
              </a:rPr>
              <a:t>The main objectives of the research are to:</a:t>
            </a:r>
          </a:p>
          <a:p>
            <a:r>
              <a:rPr lang="en-GB" dirty="0"/>
              <a:t>Identify the characteristics of private tenants in Greater Manchester (GM)</a:t>
            </a:r>
          </a:p>
          <a:p>
            <a:r>
              <a:rPr lang="en-GB" dirty="0"/>
              <a:t>Explore the motives and aspirations of tenants </a:t>
            </a:r>
          </a:p>
          <a:p>
            <a:r>
              <a:rPr lang="en-GB" dirty="0"/>
              <a:t>Understand experiences of renting properties</a:t>
            </a:r>
          </a:p>
          <a:p>
            <a:r>
              <a:rPr lang="en-GB" dirty="0"/>
              <a:t>Assess challenges in relation to affordability and cost of living in the private rented sector</a:t>
            </a:r>
          </a:p>
          <a:p>
            <a:r>
              <a:rPr lang="en-GB" dirty="0"/>
              <a:t>Explore how private renting can be improved</a:t>
            </a:r>
          </a:p>
        </p:txBody>
      </p:sp>
    </p:spTree>
    <p:extLst>
      <p:ext uri="{BB962C8B-B14F-4D97-AF65-F5344CB8AC3E}">
        <p14:creationId xmlns:p14="http://schemas.microsoft.com/office/powerpoint/2010/main" val="3466151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Autofit/>
          </a:bodyPr>
          <a:lstStyle/>
          <a:p>
            <a:r>
              <a:rPr lang="en-GB" sz="3800" b="1"/>
              <a:t>Property management</a:t>
            </a:r>
            <a:br>
              <a:rPr lang="en-GB" sz="3800"/>
            </a:br>
            <a:endParaRPr lang="en-GB" sz="3800"/>
          </a:p>
        </p:txBody>
      </p:sp>
    </p:spTree>
    <p:extLst>
      <p:ext uri="{BB962C8B-B14F-4D97-AF65-F5344CB8AC3E}">
        <p14:creationId xmlns:p14="http://schemas.microsoft.com/office/powerpoint/2010/main" val="2983582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7E5895E-492C-9F91-9E82-334590F8D0A2}"/>
              </a:ext>
            </a:extLst>
          </p:cNvPr>
          <p:cNvSpPr>
            <a:spLocks noGrp="1"/>
          </p:cNvSpPr>
          <p:nvPr>
            <p:ph type="title"/>
          </p:nvPr>
        </p:nvSpPr>
        <p:spPr>
          <a:xfrm>
            <a:off x="536000" y="545101"/>
            <a:ext cx="11117262" cy="387798"/>
          </a:xfrm>
        </p:spPr>
        <p:txBody>
          <a:bodyPr/>
          <a:lstStyle/>
          <a:p>
            <a:r>
              <a:rPr lang="en-GB" sz="2800" b="1" dirty="0"/>
              <a:t>Property manager</a:t>
            </a:r>
            <a:endParaRPr lang="en-GB" sz="2800" dirty="0"/>
          </a:p>
        </p:txBody>
      </p:sp>
      <p:sp>
        <p:nvSpPr>
          <p:cNvPr id="13" name="TextBox 12">
            <a:extLst>
              <a:ext uri="{FF2B5EF4-FFF2-40B4-BE49-F238E27FC236}">
                <a16:creationId xmlns:a16="http://schemas.microsoft.com/office/drawing/2014/main" id="{D0157F48-A99E-0055-B65C-CC05B78B14A0}"/>
              </a:ext>
            </a:extLst>
          </p:cNvPr>
          <p:cNvSpPr txBox="1"/>
          <p:nvPr/>
        </p:nvSpPr>
        <p:spPr>
          <a:xfrm>
            <a:off x="510285" y="1166749"/>
            <a:ext cx="11130853" cy="830997"/>
          </a:xfrm>
          <a:prstGeom prst="rect">
            <a:avLst/>
          </a:prstGeom>
          <a:noFill/>
        </p:spPr>
        <p:txBody>
          <a:bodyPr wrap="square" lIns="0" tIns="0" rIns="0" bIns="0" rtlCol="0">
            <a:spAutoFit/>
          </a:bodyPr>
          <a:lstStyle/>
          <a:p>
            <a:r>
              <a:rPr lang="en-GB" dirty="0">
                <a:solidFill>
                  <a:srgbClr val="5C5B5A"/>
                </a:solidFill>
              </a:rPr>
              <a:t>Around 6 in 10 tenants say their property is managed directly by a private landlord, for 3 in 10 it is managed by a letting agent and for just over 1 in 10 a combination of both. Management by private landlords directly declines as monthly rents increase.</a:t>
            </a:r>
            <a:endParaRPr lang="en-GB" sz="1600" dirty="0">
              <a:solidFill>
                <a:srgbClr val="5C5B5A"/>
              </a:solidFill>
            </a:endParaRPr>
          </a:p>
        </p:txBody>
      </p:sp>
      <p:sp>
        <p:nvSpPr>
          <p:cNvPr id="7" name="TextBox 6">
            <a:extLst>
              <a:ext uri="{FF2B5EF4-FFF2-40B4-BE49-F238E27FC236}">
                <a16:creationId xmlns:a16="http://schemas.microsoft.com/office/drawing/2014/main" id="{8EAF04F7-CB32-30C3-303F-A1CCF8346961}"/>
              </a:ext>
            </a:extLst>
          </p:cNvPr>
          <p:cNvSpPr txBox="1"/>
          <p:nvPr/>
        </p:nvSpPr>
        <p:spPr>
          <a:xfrm>
            <a:off x="536000" y="2133717"/>
            <a:ext cx="2438765" cy="215444"/>
          </a:xfrm>
          <a:prstGeom prst="rect">
            <a:avLst/>
          </a:prstGeom>
          <a:noFill/>
        </p:spPr>
        <p:txBody>
          <a:bodyPr wrap="square" lIns="0" tIns="0" rIns="0" bIns="0" rtlCol="0">
            <a:spAutoFit/>
          </a:bodyPr>
          <a:lstStyle/>
          <a:p>
            <a:r>
              <a:rPr lang="en-GB" sz="1400" b="1" dirty="0">
                <a:solidFill>
                  <a:srgbClr val="5C5B5A"/>
                </a:solidFill>
              </a:rPr>
              <a:t>Who manages property</a:t>
            </a:r>
            <a:endParaRPr lang="en-GB" sz="1400" dirty="0">
              <a:solidFill>
                <a:srgbClr val="5C5B5A"/>
              </a:solidFill>
            </a:endParaRPr>
          </a:p>
        </p:txBody>
      </p:sp>
      <p:graphicFrame>
        <p:nvGraphicFramePr>
          <p:cNvPr id="4" name="Chart 3" descr="Chart showing proportions of tenants by who manages their current property.&#10;Private landlord (who doesn't live with me) 56%&#10;Private landlord (who lives with me) 2%&#10;Both landlord and letting agent 13%&#10;A letting agent 27%&#10;Student housing company or provider 1%&#10;other 1%&#10;Net tenants whose property is managed by a private landlord 58%">
            <a:extLst>
              <a:ext uri="{FF2B5EF4-FFF2-40B4-BE49-F238E27FC236}">
                <a16:creationId xmlns:a16="http://schemas.microsoft.com/office/drawing/2014/main" id="{8EEEF84C-1CCF-5EA6-8461-783E22997C84}"/>
              </a:ext>
            </a:extLst>
          </p:cNvPr>
          <p:cNvGraphicFramePr/>
          <p:nvPr>
            <p:extLst>
              <p:ext uri="{D42A27DB-BD31-4B8C-83A1-F6EECF244321}">
                <p14:modId xmlns:p14="http://schemas.microsoft.com/office/powerpoint/2010/main" val="2714985291"/>
              </p:ext>
            </p:extLst>
          </p:nvPr>
        </p:nvGraphicFramePr>
        <p:xfrm>
          <a:off x="370762" y="2505696"/>
          <a:ext cx="7010814" cy="3341142"/>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07AFB6D1-8F9B-CA4E-5193-262732AE6D95}"/>
              </a:ext>
            </a:extLst>
          </p:cNvPr>
          <p:cNvSpPr txBox="1"/>
          <p:nvPr/>
        </p:nvSpPr>
        <p:spPr>
          <a:xfrm>
            <a:off x="6114893" y="2186518"/>
            <a:ext cx="1583989" cy="1326105"/>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categories of Private landlords (totalling 58%) it’s particularly high among:</a:t>
            </a:r>
          </a:p>
        </p:txBody>
      </p:sp>
      <p:sp>
        <p:nvSpPr>
          <p:cNvPr id="14" name="TextBox 13">
            <a:extLst>
              <a:ext uri="{FF2B5EF4-FFF2-40B4-BE49-F238E27FC236}">
                <a16:creationId xmlns:a16="http://schemas.microsoft.com/office/drawing/2014/main" id="{C3D8431D-3EB2-AE5B-AC05-CE98378A7F87}"/>
              </a:ext>
            </a:extLst>
          </p:cNvPr>
          <p:cNvSpPr txBox="1"/>
          <p:nvPr/>
        </p:nvSpPr>
        <p:spPr>
          <a:xfrm>
            <a:off x="6114892" y="3589459"/>
            <a:ext cx="1583989" cy="1350965"/>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Asian/ Black/ Mixed ethnicity (65%)</a:t>
            </a:r>
          </a:p>
          <a:p>
            <a:pPr marL="144000" indent="-144000">
              <a:spcAft>
                <a:spcPts val="500"/>
              </a:spcAft>
              <a:buFont typeface="Arial" panose="020B0604020202020204" pitchFamily="34" charset="0"/>
              <a:buChar char="•"/>
            </a:pPr>
            <a:r>
              <a:rPr lang="en-GB" sz="1200" dirty="0">
                <a:solidFill>
                  <a:srgbClr val="5C5B5A"/>
                </a:solidFill>
              </a:rPr>
              <a:t>Have a pet (63%)</a:t>
            </a:r>
          </a:p>
        </p:txBody>
      </p:sp>
      <p:sp>
        <p:nvSpPr>
          <p:cNvPr id="17" name="TextBox 16">
            <a:extLst>
              <a:ext uri="{FF2B5EF4-FFF2-40B4-BE49-F238E27FC236}">
                <a16:creationId xmlns:a16="http://schemas.microsoft.com/office/drawing/2014/main" id="{D53AF389-378B-4B2F-39E3-FB8EE3FDA921}"/>
              </a:ext>
            </a:extLst>
          </p:cNvPr>
          <p:cNvSpPr txBox="1"/>
          <p:nvPr/>
        </p:nvSpPr>
        <p:spPr>
          <a:xfrm>
            <a:off x="8294502" y="2136447"/>
            <a:ext cx="5947049" cy="430887"/>
          </a:xfrm>
          <a:prstGeom prst="rect">
            <a:avLst/>
          </a:prstGeom>
          <a:noFill/>
        </p:spPr>
        <p:txBody>
          <a:bodyPr wrap="square" lIns="0" tIns="0" rIns="0" bIns="0" rtlCol="0">
            <a:spAutoFit/>
          </a:bodyPr>
          <a:lstStyle/>
          <a:p>
            <a:r>
              <a:rPr lang="en-GB" sz="1400" b="1" dirty="0">
                <a:solidFill>
                  <a:srgbClr val="5C5B5A"/>
                </a:solidFill>
              </a:rPr>
              <a:t>Management by private landlord </a:t>
            </a:r>
            <a:br>
              <a:rPr lang="en-GB" sz="1400" b="1" dirty="0">
                <a:solidFill>
                  <a:srgbClr val="5C5B5A"/>
                </a:solidFill>
              </a:rPr>
            </a:br>
            <a:r>
              <a:rPr lang="en-GB" sz="1400" b="1" dirty="0">
                <a:solidFill>
                  <a:srgbClr val="5C5B5A"/>
                </a:solidFill>
              </a:rPr>
              <a:t>directly, by monthly rents</a:t>
            </a:r>
            <a:endParaRPr lang="en-GB" sz="1400" dirty="0">
              <a:solidFill>
                <a:srgbClr val="5C5B5A"/>
              </a:solidFill>
            </a:endParaRPr>
          </a:p>
        </p:txBody>
      </p:sp>
      <p:graphicFrame>
        <p:nvGraphicFramePr>
          <p:cNvPr id="16" name="Chart 15" descr="Chart showing proportions of properties Management by private landlord directly, by monthly rent.&#10;Up to £499 66%&#10;£500 to £750 61%&#10;£751 to £1,000 49%&#10;More than £1,000 45%">
            <a:extLst>
              <a:ext uri="{FF2B5EF4-FFF2-40B4-BE49-F238E27FC236}">
                <a16:creationId xmlns:a16="http://schemas.microsoft.com/office/drawing/2014/main" id="{4D511151-5D5F-8D2C-524F-1E8C6AF84389}"/>
              </a:ext>
            </a:extLst>
          </p:cNvPr>
          <p:cNvGraphicFramePr/>
          <p:nvPr>
            <p:extLst>
              <p:ext uri="{D42A27DB-BD31-4B8C-83A1-F6EECF244321}">
                <p14:modId xmlns:p14="http://schemas.microsoft.com/office/powerpoint/2010/main" val="1539751524"/>
              </p:ext>
            </p:extLst>
          </p:nvPr>
        </p:nvGraphicFramePr>
        <p:xfrm>
          <a:off x="8016189" y="2567114"/>
          <a:ext cx="3805050" cy="23733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9FFB4FB1-25E1-4265-56D9-AE40534E2FBB}"/>
              </a:ext>
            </a:extLst>
          </p:cNvPr>
          <p:cNvSpPr>
            <a:spLocks noGrp="1"/>
          </p:cNvSpPr>
          <p:nvPr>
            <p:ph type="body" sz="quarter" idx="11"/>
          </p:nvPr>
        </p:nvSpPr>
        <p:spPr/>
        <p:txBody>
          <a:bodyPr/>
          <a:lstStyle/>
          <a:p>
            <a:r>
              <a:rPr lang="en-GB" dirty="0"/>
              <a:t>Q5. Who manages your current property? (All tenants: 1,200).</a:t>
            </a:r>
          </a:p>
        </p:txBody>
      </p:sp>
    </p:spTree>
    <p:extLst>
      <p:ext uri="{BB962C8B-B14F-4D97-AF65-F5344CB8AC3E}">
        <p14:creationId xmlns:p14="http://schemas.microsoft.com/office/powerpoint/2010/main" val="1768684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24FAA36-31B0-FC8B-DAF6-4A77B1C1EDAF}"/>
              </a:ext>
            </a:extLst>
          </p:cNvPr>
          <p:cNvSpPr>
            <a:spLocks noGrp="1"/>
          </p:cNvSpPr>
          <p:nvPr>
            <p:ph type="title"/>
          </p:nvPr>
        </p:nvSpPr>
        <p:spPr>
          <a:xfrm>
            <a:off x="536000" y="545101"/>
            <a:ext cx="11117262" cy="387798"/>
          </a:xfrm>
        </p:spPr>
        <p:txBody>
          <a:bodyPr/>
          <a:lstStyle/>
          <a:p>
            <a:r>
              <a:rPr lang="en-GB" sz="2800" b="1" dirty="0"/>
              <a:t>Tenancy arrangements</a:t>
            </a:r>
            <a:endParaRPr lang="en-GB" sz="2800" dirty="0"/>
          </a:p>
        </p:txBody>
      </p:sp>
      <p:sp>
        <p:nvSpPr>
          <p:cNvPr id="13" name="TextBox 12">
            <a:extLst>
              <a:ext uri="{FF2B5EF4-FFF2-40B4-BE49-F238E27FC236}">
                <a16:creationId xmlns:a16="http://schemas.microsoft.com/office/drawing/2014/main" id="{D0157F48-A99E-0055-B65C-CC05B78B14A0}"/>
              </a:ext>
            </a:extLst>
          </p:cNvPr>
          <p:cNvSpPr txBox="1"/>
          <p:nvPr/>
        </p:nvSpPr>
        <p:spPr>
          <a:xfrm>
            <a:off x="510285" y="1240697"/>
            <a:ext cx="10524659" cy="553998"/>
          </a:xfrm>
          <a:prstGeom prst="rect">
            <a:avLst/>
          </a:prstGeom>
          <a:noFill/>
        </p:spPr>
        <p:txBody>
          <a:bodyPr wrap="square" lIns="0" tIns="0" rIns="0" bIns="0" rtlCol="0">
            <a:spAutoFit/>
          </a:bodyPr>
          <a:lstStyle/>
          <a:p>
            <a:r>
              <a:rPr lang="en-GB">
                <a:solidFill>
                  <a:srgbClr val="5C5B5A"/>
                </a:solidFill>
              </a:rPr>
              <a:t>Most tenants received a tenancy agreement and paid a deposit, while fewer than half received an EPC or inventory and even fewer a ‘How to rent’ guide.</a:t>
            </a:r>
          </a:p>
        </p:txBody>
      </p:sp>
      <p:sp>
        <p:nvSpPr>
          <p:cNvPr id="7" name="TextBox 6">
            <a:extLst>
              <a:ext uri="{FF2B5EF4-FFF2-40B4-BE49-F238E27FC236}">
                <a16:creationId xmlns:a16="http://schemas.microsoft.com/office/drawing/2014/main" id="{8EAF04F7-CB32-30C3-303F-A1CCF8346961}"/>
              </a:ext>
            </a:extLst>
          </p:cNvPr>
          <p:cNvSpPr txBox="1"/>
          <p:nvPr/>
        </p:nvSpPr>
        <p:spPr>
          <a:xfrm>
            <a:off x="510285" y="2018290"/>
            <a:ext cx="4019001" cy="215444"/>
          </a:xfrm>
          <a:prstGeom prst="rect">
            <a:avLst/>
          </a:prstGeom>
          <a:noFill/>
        </p:spPr>
        <p:txBody>
          <a:bodyPr wrap="square" lIns="0" tIns="0" rIns="0" bIns="0" rtlCol="0">
            <a:spAutoFit/>
          </a:bodyPr>
          <a:lstStyle/>
          <a:p>
            <a:r>
              <a:rPr lang="en-GB" sz="1400" b="1" dirty="0">
                <a:solidFill>
                  <a:srgbClr val="5C5B5A"/>
                </a:solidFill>
              </a:rPr>
              <a:t>Paperwork received at the start of the tenancy</a:t>
            </a:r>
            <a:endParaRPr lang="en-GB" sz="1400" dirty="0">
              <a:solidFill>
                <a:srgbClr val="5C5B5A"/>
              </a:solidFill>
            </a:endParaRPr>
          </a:p>
        </p:txBody>
      </p:sp>
      <p:graphicFrame>
        <p:nvGraphicFramePr>
          <p:cNvPr id="4" name="Chart 3" descr="Chart showing proportions of which paperwork tenants received at the start of their tenancy.&#10;Tenancy agreement 87%&#10;Contact details of landlord/lettings agent or property manager 70%&#10;Deposit Protection Scheme information 56%&#10;Gas safety certificate 55%&#10;Energy performance certificate 48%&#10;Inventory 44%&#10;‘How to rent’ guide 33%&#10;Other 1%&#10;">
            <a:extLst>
              <a:ext uri="{FF2B5EF4-FFF2-40B4-BE49-F238E27FC236}">
                <a16:creationId xmlns:a16="http://schemas.microsoft.com/office/drawing/2014/main" id="{8EEEF84C-1CCF-5EA6-8461-783E22997C84}"/>
              </a:ext>
            </a:extLst>
          </p:cNvPr>
          <p:cNvGraphicFramePr/>
          <p:nvPr>
            <p:extLst>
              <p:ext uri="{D42A27DB-BD31-4B8C-83A1-F6EECF244321}">
                <p14:modId xmlns:p14="http://schemas.microsoft.com/office/powerpoint/2010/main" val="309430226"/>
              </p:ext>
            </p:extLst>
          </p:nvPr>
        </p:nvGraphicFramePr>
        <p:xfrm>
          <a:off x="334584" y="2402375"/>
          <a:ext cx="5349251" cy="3565287"/>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EA1C935B-11E6-C7C2-241C-F06265F0838E}"/>
              </a:ext>
            </a:extLst>
          </p:cNvPr>
          <p:cNvSpPr txBox="1"/>
          <p:nvPr/>
        </p:nvSpPr>
        <p:spPr>
          <a:xfrm>
            <a:off x="5651798" y="2022708"/>
            <a:ext cx="2256504" cy="402775"/>
          </a:xfrm>
          <a:prstGeom prst="rect">
            <a:avLst/>
          </a:prstGeom>
          <a:solidFill>
            <a:srgbClr val="C00000"/>
          </a:solidFill>
          <a:ln w="19050">
            <a:noFill/>
          </a:ln>
        </p:spPr>
        <p:txBody>
          <a:bodyPr wrap="square" lIns="108000" tIns="108000" rIns="108000" bIns="108000" rtlCol="0">
            <a:spAutoFit/>
          </a:bodyPr>
          <a:lstStyle/>
          <a:p>
            <a:r>
              <a:rPr lang="en-GB" sz="1200" b="1" dirty="0">
                <a:solidFill>
                  <a:schemeClr val="bg1"/>
                </a:solidFill>
              </a:rPr>
              <a:t>Lower among:</a:t>
            </a:r>
          </a:p>
        </p:txBody>
      </p:sp>
      <p:sp>
        <p:nvSpPr>
          <p:cNvPr id="14" name="TextBox 13">
            <a:extLst>
              <a:ext uri="{FF2B5EF4-FFF2-40B4-BE49-F238E27FC236}">
                <a16:creationId xmlns:a16="http://schemas.microsoft.com/office/drawing/2014/main" id="{CC4B939E-0216-D153-5066-0F2708883C27}"/>
              </a:ext>
            </a:extLst>
          </p:cNvPr>
          <p:cNvSpPr txBox="1"/>
          <p:nvPr/>
        </p:nvSpPr>
        <p:spPr>
          <a:xfrm>
            <a:off x="5651751" y="2424024"/>
            <a:ext cx="2256504" cy="1840843"/>
          </a:xfrm>
          <a:prstGeom prst="rect">
            <a:avLst/>
          </a:prstGeom>
          <a:noFill/>
          <a:ln w="19050">
            <a:solidFill>
              <a:srgbClr val="C00000"/>
            </a:solidFill>
          </a:ln>
        </p:spPr>
        <p:txBody>
          <a:bodyPr wrap="square" lIns="180000" tIns="180000" rIns="180000" bIns="180000" rtlCol="0">
            <a:spAutoFit/>
          </a:bodyPr>
          <a:lstStyle/>
          <a:p>
            <a:pPr>
              <a:spcAft>
                <a:spcPts val="300"/>
              </a:spcAft>
            </a:pPr>
            <a:r>
              <a:rPr lang="en-GB" sz="1200" dirty="0">
                <a:solidFill>
                  <a:srgbClr val="5C5B5A"/>
                </a:solidFill>
              </a:rPr>
              <a:t>Compared with average, tenants of </a:t>
            </a:r>
            <a:r>
              <a:rPr lang="en-GB" sz="1200" b="1" dirty="0">
                <a:solidFill>
                  <a:srgbClr val="5C5B5A"/>
                </a:solidFill>
              </a:rPr>
              <a:t>Asian/ Black/ Mixed</a:t>
            </a:r>
            <a:r>
              <a:rPr lang="en-GB" sz="1200" dirty="0">
                <a:solidFill>
                  <a:srgbClr val="5C5B5A"/>
                </a:solidFill>
              </a:rPr>
              <a:t> ethnicity are less likely to have received a tenancy agreement (80%), Deposit Protection Scheme Information (48%) or Gas Safety Certificate (47%).</a:t>
            </a:r>
          </a:p>
        </p:txBody>
      </p:sp>
      <p:sp>
        <p:nvSpPr>
          <p:cNvPr id="16" name="TextBox 15">
            <a:extLst>
              <a:ext uri="{FF2B5EF4-FFF2-40B4-BE49-F238E27FC236}">
                <a16:creationId xmlns:a16="http://schemas.microsoft.com/office/drawing/2014/main" id="{8625C084-BFEE-10C4-D626-311C9C045E4C}"/>
              </a:ext>
            </a:extLst>
          </p:cNvPr>
          <p:cNvSpPr txBox="1"/>
          <p:nvPr/>
        </p:nvSpPr>
        <p:spPr>
          <a:xfrm>
            <a:off x="5651751" y="4268867"/>
            <a:ext cx="2256504" cy="1656177"/>
          </a:xfrm>
          <a:prstGeom prst="rect">
            <a:avLst/>
          </a:prstGeom>
          <a:noFill/>
          <a:ln w="19050">
            <a:solidFill>
              <a:srgbClr val="C00000"/>
            </a:solidFill>
          </a:ln>
        </p:spPr>
        <p:txBody>
          <a:bodyPr wrap="square" lIns="180000" tIns="180000" rIns="180000" bIns="180000" rtlCol="0">
            <a:spAutoFit/>
          </a:bodyPr>
          <a:lstStyle/>
          <a:p>
            <a:r>
              <a:rPr lang="en-GB" sz="1200" b="1" dirty="0">
                <a:solidFill>
                  <a:srgbClr val="5C5B5A"/>
                </a:solidFill>
              </a:rPr>
              <a:t>Tenants who receive housing benefits</a:t>
            </a:r>
            <a:r>
              <a:rPr lang="en-GB" sz="1200" dirty="0">
                <a:solidFill>
                  <a:srgbClr val="5C5B5A"/>
                </a:solidFill>
              </a:rPr>
              <a:t> are </a:t>
            </a:r>
            <a:r>
              <a:rPr lang="en-GB" sz="1200" b="1" dirty="0">
                <a:solidFill>
                  <a:srgbClr val="5C5B5A"/>
                </a:solidFill>
              </a:rPr>
              <a:t>less</a:t>
            </a:r>
            <a:r>
              <a:rPr lang="en-GB" sz="1200" dirty="0">
                <a:solidFill>
                  <a:srgbClr val="5C5B5A"/>
                </a:solidFill>
              </a:rPr>
              <a:t> likely to have receive an inventory (35%), EPC (39%) and Deposit Protection Scheme Information (49%).</a:t>
            </a:r>
          </a:p>
        </p:txBody>
      </p:sp>
      <p:sp>
        <p:nvSpPr>
          <p:cNvPr id="6" name="TextBox 5">
            <a:extLst>
              <a:ext uri="{FF2B5EF4-FFF2-40B4-BE49-F238E27FC236}">
                <a16:creationId xmlns:a16="http://schemas.microsoft.com/office/drawing/2014/main" id="{CC3F9093-83B2-0895-1E6D-89F6D2C44429}"/>
              </a:ext>
            </a:extLst>
          </p:cNvPr>
          <p:cNvSpPr txBox="1"/>
          <p:nvPr/>
        </p:nvSpPr>
        <p:spPr>
          <a:xfrm>
            <a:off x="8636503" y="2076950"/>
            <a:ext cx="2842414" cy="492443"/>
          </a:xfrm>
          <a:prstGeom prst="rect">
            <a:avLst/>
          </a:prstGeom>
          <a:noFill/>
        </p:spPr>
        <p:txBody>
          <a:bodyPr wrap="square" lIns="0" tIns="0" rIns="0" bIns="0" rtlCol="0">
            <a:spAutoFit/>
          </a:bodyPr>
          <a:lstStyle/>
          <a:p>
            <a:r>
              <a:rPr lang="en-GB" sz="1600" b="1">
                <a:solidFill>
                  <a:srgbClr val="5C5B5A"/>
                </a:solidFill>
              </a:rPr>
              <a:t>Whether a deposit was paid to rent the current property</a:t>
            </a:r>
            <a:endParaRPr lang="en-GB" sz="1600">
              <a:solidFill>
                <a:srgbClr val="5C5B5A"/>
              </a:solidFill>
            </a:endParaRPr>
          </a:p>
        </p:txBody>
      </p:sp>
      <p:graphicFrame>
        <p:nvGraphicFramePr>
          <p:cNvPr id="2" name="Chart 1" descr="Pie chart showing breakdown of whether a deposit was paid to rent the current tenant's property Yes 85% No 15%">
            <a:extLst>
              <a:ext uri="{FF2B5EF4-FFF2-40B4-BE49-F238E27FC236}">
                <a16:creationId xmlns:a16="http://schemas.microsoft.com/office/drawing/2014/main" id="{46BD12DE-BA94-BEE3-B101-954E530014FE}"/>
              </a:ext>
            </a:extLst>
          </p:cNvPr>
          <p:cNvGraphicFramePr/>
          <p:nvPr>
            <p:extLst>
              <p:ext uri="{D42A27DB-BD31-4B8C-83A1-F6EECF244321}">
                <p14:modId xmlns:p14="http://schemas.microsoft.com/office/powerpoint/2010/main" val="3141682828"/>
              </p:ext>
            </p:extLst>
          </p:nvPr>
        </p:nvGraphicFramePr>
        <p:xfrm>
          <a:off x="7908255" y="2418417"/>
          <a:ext cx="3815114" cy="341064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30E7E023-0D1D-BBBC-7BCD-A1DF38EC55D2}"/>
              </a:ext>
            </a:extLst>
          </p:cNvPr>
          <p:cNvSpPr>
            <a:spLocks noGrp="1"/>
          </p:cNvSpPr>
          <p:nvPr>
            <p:ph type="body" sz="quarter" idx="11"/>
          </p:nvPr>
        </p:nvSpPr>
        <p:spPr/>
        <p:txBody>
          <a:bodyPr>
            <a:spAutoFit/>
          </a:bodyPr>
          <a:lstStyle/>
          <a:p>
            <a:r>
              <a:rPr lang="en-GB" dirty="0"/>
              <a:t>Q18. Which of the following, if any, were you given at the start of your tenancy? (All tenants: 1,200) Q17. Did you pay a deposit for the property you currently live in? (All tenants who provided a response: 1,191).</a:t>
            </a:r>
          </a:p>
        </p:txBody>
      </p:sp>
    </p:spTree>
    <p:extLst>
      <p:ext uri="{BB962C8B-B14F-4D97-AF65-F5344CB8AC3E}">
        <p14:creationId xmlns:p14="http://schemas.microsoft.com/office/powerpoint/2010/main" val="2110597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B8FAF224-2771-C664-CCC5-5C6E37AE579F}"/>
              </a:ext>
            </a:extLst>
          </p:cNvPr>
          <p:cNvSpPr>
            <a:spLocks noGrp="1"/>
          </p:cNvSpPr>
          <p:nvPr>
            <p:ph type="title"/>
          </p:nvPr>
        </p:nvSpPr>
        <p:spPr>
          <a:xfrm>
            <a:off x="536000" y="545101"/>
            <a:ext cx="11117262" cy="387798"/>
          </a:xfrm>
        </p:spPr>
        <p:txBody>
          <a:bodyPr/>
          <a:lstStyle/>
          <a:p>
            <a:r>
              <a:rPr lang="en-GB" sz="2800" b="1" dirty="0"/>
              <a:t>Satisfaction with property management</a:t>
            </a:r>
            <a:endParaRPr lang="en-GB" sz="2800" dirty="0"/>
          </a:p>
        </p:txBody>
      </p:sp>
      <p:sp>
        <p:nvSpPr>
          <p:cNvPr id="24" name="TextBox 23">
            <a:extLst>
              <a:ext uri="{FF2B5EF4-FFF2-40B4-BE49-F238E27FC236}">
                <a16:creationId xmlns:a16="http://schemas.microsoft.com/office/drawing/2014/main" id="{15A3DD8D-5C6A-D3E2-6E48-7CE941FC01FD}"/>
              </a:ext>
            </a:extLst>
          </p:cNvPr>
          <p:cNvSpPr txBox="1"/>
          <p:nvPr/>
        </p:nvSpPr>
        <p:spPr>
          <a:xfrm>
            <a:off x="510285" y="1240697"/>
            <a:ext cx="11130853" cy="830997"/>
          </a:xfrm>
          <a:prstGeom prst="rect">
            <a:avLst/>
          </a:prstGeom>
          <a:noFill/>
        </p:spPr>
        <p:txBody>
          <a:bodyPr wrap="square" lIns="0" tIns="0" rIns="0" bIns="0" rtlCol="0">
            <a:spAutoFit/>
          </a:bodyPr>
          <a:lstStyle/>
          <a:p>
            <a:r>
              <a:rPr lang="en-GB" dirty="0">
                <a:solidFill>
                  <a:srgbClr val="5C5B5A"/>
                </a:solidFill>
              </a:rPr>
              <a:t>Overall, at least 6 in 10 tenants are satisfied with how their property is managed. However, satisfaction varies based on who their property is managed by, with satisfaction on each measure highest when properties are managed directly by a private landlord.</a:t>
            </a:r>
          </a:p>
        </p:txBody>
      </p:sp>
      <p:graphicFrame>
        <p:nvGraphicFramePr>
          <p:cNvPr id="2" name="Chart 1" descr="Chart showing satisfaction levels among tenants with the individual or organisation that manages their current property.&#10;Overall relationship with them &#10;Very dissatisfied 6% &#10;Fairly dissatisfied 13%&#10;Neither satisfied nor dissatisfied 15%&#10;Fairly satisfied 36%&#10;Very satisfied 31% &#10;Net Satisfied with overall relationship is 67%&#10;&#10;Satisfaction with Speed of response&#10;Very dissatisfied 12% &#10;Fairly dissatisfied 13%&#10;Neither satisfied nor dissatisfied 10%&#10;Fairly satisfied 32%&#10;Very satisfied 31%&#10;Not applicable 3%&#10;&#10;Satisfaction with property management overall&#10;Very dissatisfied 9% &#10;Fairly dissatisfied 16%&#10;Neither satisfied nor dissatisfied 14%&#10;Fairly satisfied 34%&#10;Very satisfied 27%&#10;Net satisfied with property management overall is 61%&#10;&#10;">
            <a:extLst>
              <a:ext uri="{FF2B5EF4-FFF2-40B4-BE49-F238E27FC236}">
                <a16:creationId xmlns:a16="http://schemas.microsoft.com/office/drawing/2014/main" id="{86B92FB3-61A5-7C7A-8010-E300A6A7468F}"/>
              </a:ext>
            </a:extLst>
          </p:cNvPr>
          <p:cNvGraphicFramePr/>
          <p:nvPr>
            <p:extLst>
              <p:ext uri="{D42A27DB-BD31-4B8C-83A1-F6EECF244321}">
                <p14:modId xmlns:p14="http://schemas.microsoft.com/office/powerpoint/2010/main" val="2458539615"/>
              </p:ext>
            </p:extLst>
          </p:nvPr>
        </p:nvGraphicFramePr>
        <p:xfrm>
          <a:off x="-640238" y="2285333"/>
          <a:ext cx="8146061" cy="36983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E4FB823-54D1-57B2-E660-57C6BEF99186}"/>
              </a:ext>
              <a:ext uri="{C183D7F6-B498-43B3-948B-1728B52AA6E4}">
                <adec:decorative xmlns:adec="http://schemas.microsoft.com/office/drawing/2017/decorative" val="1"/>
              </a:ext>
            </a:extLst>
          </p:cNvPr>
          <p:cNvSpPr txBox="1"/>
          <p:nvPr/>
        </p:nvSpPr>
        <p:spPr>
          <a:xfrm>
            <a:off x="599637" y="2237207"/>
            <a:ext cx="2988086" cy="215444"/>
          </a:xfrm>
          <a:prstGeom prst="rect">
            <a:avLst/>
          </a:prstGeom>
          <a:noFill/>
        </p:spPr>
        <p:txBody>
          <a:bodyPr wrap="square" lIns="0" tIns="0" rIns="0" bIns="0" rtlCol="0">
            <a:spAutoFit/>
          </a:bodyPr>
          <a:lstStyle/>
          <a:p>
            <a:r>
              <a:rPr lang="en-GB" sz="1400" b="1" dirty="0">
                <a:solidFill>
                  <a:srgbClr val="5C5B5A"/>
                </a:solidFill>
              </a:rPr>
              <a:t>Overall relationship with them</a:t>
            </a:r>
            <a:endParaRPr lang="en-GB" sz="1400" dirty="0">
              <a:solidFill>
                <a:srgbClr val="5C5B5A"/>
              </a:solidFill>
            </a:endParaRPr>
          </a:p>
        </p:txBody>
      </p:sp>
      <p:sp>
        <p:nvSpPr>
          <p:cNvPr id="9" name="TextBox 8">
            <a:extLst>
              <a:ext uri="{FF2B5EF4-FFF2-40B4-BE49-F238E27FC236}">
                <a16:creationId xmlns:a16="http://schemas.microsoft.com/office/drawing/2014/main" id="{17A7C320-149B-9D78-16C8-F3E9E7944D5B}"/>
              </a:ext>
              <a:ext uri="{C183D7F6-B498-43B3-948B-1728B52AA6E4}">
                <adec:decorative xmlns:adec="http://schemas.microsoft.com/office/drawing/2017/decorative" val="1"/>
              </a:ext>
            </a:extLst>
          </p:cNvPr>
          <p:cNvSpPr txBox="1"/>
          <p:nvPr/>
        </p:nvSpPr>
        <p:spPr>
          <a:xfrm>
            <a:off x="599637" y="3355221"/>
            <a:ext cx="1941504" cy="215444"/>
          </a:xfrm>
          <a:prstGeom prst="rect">
            <a:avLst/>
          </a:prstGeom>
          <a:noFill/>
        </p:spPr>
        <p:txBody>
          <a:bodyPr wrap="square" lIns="0" tIns="0" rIns="0" bIns="0" rtlCol="0">
            <a:spAutoFit/>
          </a:bodyPr>
          <a:lstStyle/>
          <a:p>
            <a:r>
              <a:rPr lang="en-GB" sz="1400" b="1" dirty="0">
                <a:solidFill>
                  <a:srgbClr val="5C5B5A"/>
                </a:solidFill>
              </a:rPr>
              <a:t>Speed of response</a:t>
            </a:r>
            <a:endParaRPr lang="en-GB" sz="1400" dirty="0">
              <a:solidFill>
                <a:srgbClr val="5C5B5A"/>
              </a:solidFill>
            </a:endParaRPr>
          </a:p>
        </p:txBody>
      </p:sp>
      <p:sp>
        <p:nvSpPr>
          <p:cNvPr id="10" name="TextBox 9">
            <a:extLst>
              <a:ext uri="{FF2B5EF4-FFF2-40B4-BE49-F238E27FC236}">
                <a16:creationId xmlns:a16="http://schemas.microsoft.com/office/drawing/2014/main" id="{51741870-E001-5415-74DE-D97A87D87B14}"/>
              </a:ext>
              <a:ext uri="{C183D7F6-B498-43B3-948B-1728B52AA6E4}">
                <adec:decorative xmlns:adec="http://schemas.microsoft.com/office/drawing/2017/decorative" val="1"/>
              </a:ext>
            </a:extLst>
          </p:cNvPr>
          <p:cNvSpPr txBox="1"/>
          <p:nvPr/>
        </p:nvSpPr>
        <p:spPr>
          <a:xfrm>
            <a:off x="575426" y="4435475"/>
            <a:ext cx="2569028" cy="215444"/>
          </a:xfrm>
          <a:prstGeom prst="rect">
            <a:avLst/>
          </a:prstGeom>
          <a:noFill/>
        </p:spPr>
        <p:txBody>
          <a:bodyPr wrap="square" lIns="0" tIns="0" rIns="0" bIns="0" rtlCol="0">
            <a:spAutoFit/>
          </a:bodyPr>
          <a:lstStyle/>
          <a:p>
            <a:r>
              <a:rPr lang="en-GB" sz="1400" b="1" dirty="0">
                <a:solidFill>
                  <a:srgbClr val="5C5B5A"/>
                </a:solidFill>
              </a:rPr>
              <a:t>Property management overall</a:t>
            </a:r>
            <a:endParaRPr lang="en-GB" sz="1400" dirty="0">
              <a:solidFill>
                <a:srgbClr val="5C5B5A"/>
              </a:solidFill>
            </a:endParaRPr>
          </a:p>
        </p:txBody>
      </p:sp>
      <p:sp>
        <p:nvSpPr>
          <p:cNvPr id="12" name="TextBox 11">
            <a:extLst>
              <a:ext uri="{FF2B5EF4-FFF2-40B4-BE49-F238E27FC236}">
                <a16:creationId xmlns:a16="http://schemas.microsoft.com/office/drawing/2014/main" id="{ACD2D536-BA76-7928-EEBD-ED943E60A456}"/>
              </a:ext>
            </a:extLst>
          </p:cNvPr>
          <p:cNvSpPr txBox="1"/>
          <p:nvPr/>
        </p:nvSpPr>
        <p:spPr>
          <a:xfrm>
            <a:off x="3809648" y="2208211"/>
            <a:ext cx="2286352" cy="402775"/>
          </a:xfrm>
          <a:prstGeom prst="rect">
            <a:avLst/>
          </a:prstGeom>
          <a:noFill/>
          <a:ln w="19050">
            <a:solidFill>
              <a:srgbClr val="00B050"/>
            </a:solidFill>
          </a:ln>
        </p:spPr>
        <p:txBody>
          <a:bodyPr wrap="square" lIns="108000" tIns="108000" rIns="108000" bIns="108000" rtlCol="0">
            <a:spAutoFit/>
          </a:bodyPr>
          <a:lstStyle/>
          <a:p>
            <a:pPr algn="ctr"/>
            <a:r>
              <a:rPr lang="en-GB" sz="1200" b="1" dirty="0">
                <a:solidFill>
                  <a:srgbClr val="5C5B5A"/>
                </a:solidFill>
              </a:rPr>
              <a:t>67%</a:t>
            </a:r>
          </a:p>
        </p:txBody>
      </p:sp>
      <p:sp>
        <p:nvSpPr>
          <p:cNvPr id="13" name="TextBox 12">
            <a:extLst>
              <a:ext uri="{FF2B5EF4-FFF2-40B4-BE49-F238E27FC236}">
                <a16:creationId xmlns:a16="http://schemas.microsoft.com/office/drawing/2014/main" id="{8A8A0FB2-364D-D943-06F3-5DEDB02D4730}"/>
              </a:ext>
            </a:extLst>
          </p:cNvPr>
          <p:cNvSpPr txBox="1"/>
          <p:nvPr/>
        </p:nvSpPr>
        <p:spPr>
          <a:xfrm>
            <a:off x="3745480" y="3315116"/>
            <a:ext cx="2014019" cy="402775"/>
          </a:xfrm>
          <a:prstGeom prst="rect">
            <a:avLst/>
          </a:prstGeom>
          <a:noFill/>
          <a:ln w="19050">
            <a:solidFill>
              <a:srgbClr val="00B050"/>
            </a:solidFill>
          </a:ln>
        </p:spPr>
        <p:txBody>
          <a:bodyPr wrap="square" lIns="108000" tIns="108000" rIns="108000" bIns="108000" rtlCol="0">
            <a:spAutoFit/>
          </a:bodyPr>
          <a:lstStyle/>
          <a:p>
            <a:pPr algn="ctr"/>
            <a:r>
              <a:rPr lang="en-GB" sz="1200" b="1" dirty="0">
                <a:solidFill>
                  <a:srgbClr val="5C5B5A"/>
                </a:solidFill>
              </a:rPr>
              <a:t>62%</a:t>
            </a:r>
          </a:p>
        </p:txBody>
      </p:sp>
      <p:sp>
        <p:nvSpPr>
          <p:cNvPr id="14" name="TextBox 13">
            <a:extLst>
              <a:ext uri="{FF2B5EF4-FFF2-40B4-BE49-F238E27FC236}">
                <a16:creationId xmlns:a16="http://schemas.microsoft.com/office/drawing/2014/main" id="{DA3C14A5-C6CE-4AF0-D13F-68E365804576}"/>
              </a:ext>
            </a:extLst>
          </p:cNvPr>
          <p:cNvSpPr txBox="1"/>
          <p:nvPr/>
        </p:nvSpPr>
        <p:spPr>
          <a:xfrm>
            <a:off x="4120010" y="4438062"/>
            <a:ext cx="1975989" cy="402775"/>
          </a:xfrm>
          <a:prstGeom prst="rect">
            <a:avLst/>
          </a:prstGeom>
          <a:noFill/>
          <a:ln w="19050">
            <a:solidFill>
              <a:srgbClr val="00B050"/>
            </a:solidFill>
          </a:ln>
        </p:spPr>
        <p:txBody>
          <a:bodyPr wrap="square" lIns="108000" tIns="108000" rIns="108000" bIns="108000" rtlCol="0">
            <a:spAutoFit/>
          </a:bodyPr>
          <a:lstStyle/>
          <a:p>
            <a:pPr algn="ctr"/>
            <a:r>
              <a:rPr lang="en-GB" sz="1200" b="1" dirty="0">
                <a:solidFill>
                  <a:srgbClr val="5C5B5A"/>
                </a:solidFill>
              </a:rPr>
              <a:t>61%</a:t>
            </a:r>
          </a:p>
        </p:txBody>
      </p:sp>
      <p:sp>
        <p:nvSpPr>
          <p:cNvPr id="20" name="TextBox 19">
            <a:extLst>
              <a:ext uri="{FF2B5EF4-FFF2-40B4-BE49-F238E27FC236}">
                <a16:creationId xmlns:a16="http://schemas.microsoft.com/office/drawing/2014/main" id="{0243AC12-6C94-FAE9-D99C-A153769EEC60}"/>
              </a:ext>
            </a:extLst>
          </p:cNvPr>
          <p:cNvSpPr txBox="1"/>
          <p:nvPr/>
        </p:nvSpPr>
        <p:spPr>
          <a:xfrm>
            <a:off x="7089261" y="2098390"/>
            <a:ext cx="1119217" cy="307777"/>
          </a:xfrm>
          <a:prstGeom prst="rect">
            <a:avLst/>
          </a:prstGeom>
          <a:noFill/>
        </p:spPr>
        <p:txBody>
          <a:bodyPr wrap="none" rtlCol="0">
            <a:spAutoFit/>
          </a:bodyPr>
          <a:lstStyle>
            <a:defPPr>
              <a:defRPr lang="en-US"/>
            </a:defPPr>
            <a:lvl1pPr>
              <a:defRPr sz="1400">
                <a:solidFill>
                  <a:schemeClr val="accent6"/>
                </a:solidFill>
              </a:defRPr>
            </a:lvl1pPr>
          </a:lstStyle>
          <a:p>
            <a:r>
              <a:rPr lang="en-GB" b="1">
                <a:solidFill>
                  <a:srgbClr val="00B050"/>
                </a:solidFill>
              </a:rPr>
              <a:t>% satisfied</a:t>
            </a:r>
          </a:p>
        </p:txBody>
      </p:sp>
      <p:graphicFrame>
        <p:nvGraphicFramePr>
          <p:cNvPr id="19" name="Table 18">
            <a:extLst>
              <a:ext uri="{FF2B5EF4-FFF2-40B4-BE49-F238E27FC236}">
                <a16:creationId xmlns:a16="http://schemas.microsoft.com/office/drawing/2014/main" id="{9AABF78A-36EC-59F4-4157-46D662C57E58}"/>
              </a:ext>
            </a:extLst>
          </p:cNvPr>
          <p:cNvGraphicFramePr>
            <a:graphicFrameLocks noGrp="1"/>
          </p:cNvGraphicFramePr>
          <p:nvPr>
            <p:extLst>
              <p:ext uri="{D42A27DB-BD31-4B8C-83A1-F6EECF244321}">
                <p14:modId xmlns:p14="http://schemas.microsoft.com/office/powerpoint/2010/main" val="4160813739"/>
              </p:ext>
            </p:extLst>
          </p:nvPr>
        </p:nvGraphicFramePr>
        <p:xfrm>
          <a:off x="7202905" y="2468878"/>
          <a:ext cx="4438233" cy="1448202"/>
        </p:xfrm>
        <a:graphic>
          <a:graphicData uri="http://schemas.openxmlformats.org/drawingml/2006/table">
            <a:tbl>
              <a:tblPr firstRow="1" bandRow="1">
                <a:tableStyleId>{912C8C85-51F0-491E-9774-3900AFEF0FD7}</a:tableStyleId>
              </a:tblPr>
              <a:tblGrid>
                <a:gridCol w="1732751">
                  <a:extLst>
                    <a:ext uri="{9D8B030D-6E8A-4147-A177-3AD203B41FA5}">
                      <a16:colId xmlns:a16="http://schemas.microsoft.com/office/drawing/2014/main" val="4229841372"/>
                    </a:ext>
                  </a:extLst>
                </a:gridCol>
                <a:gridCol w="717630">
                  <a:extLst>
                    <a:ext uri="{9D8B030D-6E8A-4147-A177-3AD203B41FA5}">
                      <a16:colId xmlns:a16="http://schemas.microsoft.com/office/drawing/2014/main" val="3366815508"/>
                    </a:ext>
                  </a:extLst>
                </a:gridCol>
                <a:gridCol w="798653">
                  <a:extLst>
                    <a:ext uri="{9D8B030D-6E8A-4147-A177-3AD203B41FA5}">
                      <a16:colId xmlns:a16="http://schemas.microsoft.com/office/drawing/2014/main" val="2414019273"/>
                    </a:ext>
                  </a:extLst>
                </a:gridCol>
                <a:gridCol w="1189199">
                  <a:extLst>
                    <a:ext uri="{9D8B030D-6E8A-4147-A177-3AD203B41FA5}">
                      <a16:colId xmlns:a16="http://schemas.microsoft.com/office/drawing/2014/main" val="529363737"/>
                    </a:ext>
                  </a:extLst>
                </a:gridCol>
              </a:tblGrid>
              <a:tr h="504222">
                <a:tc>
                  <a:txBody>
                    <a:bodyPr/>
                    <a:lstStyle/>
                    <a:p>
                      <a:pPr marL="0" algn="l" defTabSz="914400" rtl="0" eaLnBrk="1" fontAlgn="ctr" latinLnBrk="0" hangingPunct="1"/>
                      <a:r>
                        <a:rPr lang="en-GB" sz="1200" b="1" u="none" strike="noStrike" kern="1200" dirty="0">
                          <a:solidFill>
                            <a:srgbClr val="5C5B5A"/>
                          </a:solidFill>
                          <a:effectLst/>
                        </a:rPr>
                        <a:t>Property manager:</a:t>
                      </a:r>
                      <a:endParaRPr lang="en-GB" sz="1200" b="1" i="0" u="none" strike="noStrike" kern="1200" dirty="0">
                        <a:solidFill>
                          <a:srgbClr val="5C5B5A"/>
                        </a:solidFill>
                        <a:effectLst/>
                        <a:latin typeface="Calibri" panose="020F0502020204030204" pitchFamily="34" charset="0"/>
                        <a:ea typeface="+mn-ea"/>
                        <a:cs typeface="+mn-cs"/>
                      </a:endParaRPr>
                    </a:p>
                  </a:txBody>
                  <a:tcPr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pPr algn="ctr" fontAlgn="ctr"/>
                      <a:r>
                        <a:rPr lang="en-GB" sz="1200" b="1" u="none" strike="noStrike" dirty="0">
                          <a:solidFill>
                            <a:srgbClr val="5C5B5A"/>
                          </a:solidFill>
                          <a:effectLst/>
                        </a:rPr>
                        <a:t>Private landlord</a:t>
                      </a:r>
                      <a:endParaRPr lang="en-GB" sz="1200" b="1" i="0" u="none" strike="noStrike" dirty="0">
                        <a:solidFill>
                          <a:srgbClr val="5C5B5A"/>
                        </a:solidFill>
                        <a:effectLst/>
                        <a:latin typeface="Calibri" panose="020F0502020204030204" pitchFamily="34" charset="0"/>
                      </a:endParaRP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pPr algn="ctr" fontAlgn="ctr"/>
                      <a:r>
                        <a:rPr lang="en-GB" sz="1200" b="1" u="none" strike="noStrike" dirty="0">
                          <a:solidFill>
                            <a:srgbClr val="5C5B5A"/>
                          </a:solidFill>
                          <a:effectLst/>
                        </a:rPr>
                        <a:t>A letting agent</a:t>
                      </a:r>
                      <a:endParaRPr lang="en-GB" sz="1200" b="1" i="0" u="none" strike="noStrike" dirty="0">
                        <a:solidFill>
                          <a:srgbClr val="5C5B5A"/>
                        </a:solidFill>
                        <a:effectLst/>
                        <a:latin typeface="Calibri" panose="020F0502020204030204" pitchFamily="34" charset="0"/>
                      </a:endParaRP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pPr algn="ctr" fontAlgn="ctr"/>
                      <a:r>
                        <a:rPr lang="en-GB" sz="1200" b="1" u="none" strike="noStrike" dirty="0">
                          <a:solidFill>
                            <a:srgbClr val="5C5B5A"/>
                          </a:solidFill>
                          <a:effectLst/>
                        </a:rPr>
                        <a:t>Both landlord &amp; letting agent</a:t>
                      </a:r>
                      <a:endParaRPr lang="en-GB" sz="1200" b="1" i="0" u="none" strike="noStrike" dirty="0">
                        <a:solidFill>
                          <a:srgbClr val="5C5B5A"/>
                        </a:solidFill>
                        <a:effectLst/>
                        <a:latin typeface="Calibri" panose="020F0502020204030204" pitchFamily="34" charset="0"/>
                      </a:endParaRPr>
                    </a:p>
                  </a:txBody>
                  <a:tcPr marL="6350" marR="6350" marT="635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extLst>
                  <a:ext uri="{0D108BD9-81ED-4DB2-BD59-A6C34878D82A}">
                    <a16:rowId xmlns:a16="http://schemas.microsoft.com/office/drawing/2014/main" val="1848596567"/>
                  </a:ext>
                </a:extLst>
              </a:tr>
              <a:tr h="314660">
                <a:tc>
                  <a:txBody>
                    <a:bodyPr/>
                    <a:lstStyle/>
                    <a:p>
                      <a:pPr algn="l"/>
                      <a:r>
                        <a:rPr lang="en-GB" sz="1200" dirty="0">
                          <a:solidFill>
                            <a:srgbClr val="5C5B5A"/>
                          </a:solidFill>
                        </a:rPr>
                        <a:t>Overall relationship</a:t>
                      </a:r>
                    </a:p>
                  </a:txBody>
                  <a:tcPr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algn="ctr" fontAlgn="ctr"/>
                      <a:r>
                        <a:rPr lang="en-GB" sz="1100" b="1" u="none" strike="noStrike">
                          <a:effectLst/>
                        </a:rPr>
                        <a:t>72%</a:t>
                      </a:r>
                      <a:endParaRPr lang="en-GB" sz="1100" b="1" i="1" u="none" strike="noStrike">
                        <a:effectLst/>
                        <a:latin typeface="Calibri" panose="020F0502020204030204" pitchFamily="34" charset="0"/>
                      </a:endParaRP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algn="ctr" fontAlgn="ctr"/>
                      <a:r>
                        <a:rPr lang="en-GB" sz="1100" b="0" u="none" strike="noStrike">
                          <a:effectLst/>
                        </a:rPr>
                        <a:t>60%</a:t>
                      </a:r>
                      <a:endParaRPr lang="en-GB" sz="1100" b="0" i="1" u="none" strike="noStrike">
                        <a:effectLst/>
                        <a:latin typeface="Calibri" panose="020F0502020204030204" pitchFamily="34" charset="0"/>
                      </a:endParaRP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algn="ctr" fontAlgn="ctr"/>
                      <a:r>
                        <a:rPr lang="en-GB" sz="1100" b="0" u="none" strike="noStrike" dirty="0">
                          <a:effectLst/>
                        </a:rPr>
                        <a:t>58%</a:t>
                      </a:r>
                      <a:endParaRPr lang="en-GB" sz="1100" b="0" i="1" u="none" strike="noStrike" dirty="0">
                        <a:effectLst/>
                        <a:latin typeface="Calibri" panose="020F0502020204030204" pitchFamily="34" charset="0"/>
                      </a:endParaRPr>
                    </a:p>
                  </a:txBody>
                  <a:tcPr marL="6350" marR="6350" marT="635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63305568"/>
                  </a:ext>
                </a:extLst>
              </a:tr>
              <a:tr h="314660">
                <a:tc>
                  <a:txBody>
                    <a:bodyPr/>
                    <a:lstStyle/>
                    <a:p>
                      <a:pPr algn="l"/>
                      <a:r>
                        <a:rPr lang="en-GB" sz="1200" dirty="0">
                          <a:solidFill>
                            <a:srgbClr val="5C5B5A"/>
                          </a:solidFill>
                        </a:rPr>
                        <a:t>Speed of response</a:t>
                      </a:r>
                    </a:p>
                  </a:txBody>
                  <a:tcPr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algn="ctr" fontAlgn="ctr"/>
                      <a:r>
                        <a:rPr lang="en-GB" sz="1100" b="1" u="none" strike="noStrike">
                          <a:effectLst/>
                        </a:rPr>
                        <a:t>68%</a:t>
                      </a:r>
                      <a:endParaRPr lang="en-GB" sz="1100" b="1" i="1" u="none" strike="noStrike">
                        <a:effectLst/>
                        <a:latin typeface="Calibri" panose="020F0502020204030204" pitchFamily="34" charset="0"/>
                      </a:endParaRP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algn="ctr" fontAlgn="ctr"/>
                      <a:r>
                        <a:rPr lang="en-GB" sz="1100" b="0" u="none" strike="noStrike">
                          <a:effectLst/>
                        </a:rPr>
                        <a:t>56%</a:t>
                      </a:r>
                      <a:endParaRPr lang="en-GB" sz="1100" b="0" i="1" u="none" strike="noStrike">
                        <a:effectLst/>
                        <a:latin typeface="Calibri" panose="020F0502020204030204" pitchFamily="34" charset="0"/>
                      </a:endParaRP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algn="ctr" fontAlgn="ctr"/>
                      <a:r>
                        <a:rPr lang="en-GB" sz="1100" b="0" u="none" strike="noStrike" dirty="0">
                          <a:effectLst/>
                        </a:rPr>
                        <a:t>55%</a:t>
                      </a:r>
                      <a:endParaRPr lang="en-GB" sz="1100" b="0" i="1" u="none" strike="noStrike" dirty="0">
                        <a:effectLst/>
                        <a:latin typeface="Calibri" panose="020F0502020204030204" pitchFamily="34" charset="0"/>
                      </a:endParaRPr>
                    </a:p>
                  </a:txBody>
                  <a:tcPr marL="6350" marR="6350" marT="635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2204229507"/>
                  </a:ext>
                </a:extLst>
              </a:tr>
              <a:tr h="314660">
                <a:tc>
                  <a:txBody>
                    <a:bodyPr/>
                    <a:lstStyle/>
                    <a:p>
                      <a:pPr algn="l"/>
                      <a:r>
                        <a:rPr lang="en-GB" sz="1200" dirty="0">
                          <a:solidFill>
                            <a:srgbClr val="5C5B5A"/>
                          </a:solidFill>
                        </a:rPr>
                        <a:t>Property management</a:t>
                      </a:r>
                    </a:p>
                  </a:txBody>
                  <a:tcPr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algn="ctr" fontAlgn="ctr"/>
                      <a:r>
                        <a:rPr lang="en-GB" sz="1100" b="1" u="none" strike="noStrike" dirty="0">
                          <a:effectLst/>
                        </a:rPr>
                        <a:t>66%</a:t>
                      </a:r>
                      <a:endParaRPr lang="en-GB" sz="1100" b="1" i="1" u="none" strike="noStrike" dirty="0">
                        <a:effectLst/>
                        <a:latin typeface="Calibri" panose="020F0502020204030204" pitchFamily="34" charset="0"/>
                      </a:endParaRP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algn="ctr" fontAlgn="ctr"/>
                      <a:r>
                        <a:rPr lang="en-GB" sz="1100" b="0" u="none" strike="noStrike">
                          <a:effectLst/>
                        </a:rPr>
                        <a:t>55%</a:t>
                      </a:r>
                      <a:endParaRPr lang="en-GB" sz="1100" b="0" i="1" u="none" strike="noStrike">
                        <a:effectLst/>
                        <a:latin typeface="Calibri" panose="020F0502020204030204" pitchFamily="34" charset="0"/>
                      </a:endParaRP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algn="ctr" fontAlgn="ctr"/>
                      <a:r>
                        <a:rPr lang="en-GB" sz="1100" b="0" u="none" strike="noStrike" dirty="0">
                          <a:effectLst/>
                        </a:rPr>
                        <a:t>56%</a:t>
                      </a:r>
                      <a:endParaRPr lang="en-GB" sz="1100" b="0" i="1" u="none" strike="noStrike" dirty="0">
                        <a:effectLst/>
                        <a:latin typeface="Calibri" panose="020F0502020204030204" pitchFamily="34" charset="0"/>
                      </a:endParaRPr>
                    </a:p>
                  </a:txBody>
                  <a:tcPr marL="6350" marR="6350" marT="635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2124275267"/>
                  </a:ext>
                </a:extLst>
              </a:tr>
            </a:tbl>
          </a:graphicData>
        </a:graphic>
      </p:graphicFrame>
      <p:sp>
        <p:nvSpPr>
          <p:cNvPr id="25" name="TextBox 24">
            <a:extLst>
              <a:ext uri="{FF2B5EF4-FFF2-40B4-BE49-F238E27FC236}">
                <a16:creationId xmlns:a16="http://schemas.microsoft.com/office/drawing/2014/main" id="{8808BF52-2FCC-B26E-6C64-E603C0897FC0}"/>
              </a:ext>
            </a:extLst>
          </p:cNvPr>
          <p:cNvSpPr txBox="1"/>
          <p:nvPr/>
        </p:nvSpPr>
        <p:spPr>
          <a:xfrm>
            <a:off x="7202905" y="4049874"/>
            <a:ext cx="4438233" cy="1286845"/>
          </a:xfrm>
          <a:prstGeom prst="rect">
            <a:avLst/>
          </a:prstGeom>
          <a:noFill/>
          <a:ln w="19050">
            <a:solidFill>
              <a:srgbClr val="E33317"/>
            </a:solidFill>
          </a:ln>
        </p:spPr>
        <p:txBody>
          <a:bodyPr wrap="square" lIns="180000" tIns="180000" rIns="180000" bIns="180000" rtlCol="0">
            <a:spAutoFit/>
          </a:bodyPr>
          <a:lstStyle/>
          <a:p>
            <a:r>
              <a:rPr lang="en-GB" sz="1200" b="1">
                <a:solidFill>
                  <a:srgbClr val="5C5B5A"/>
                </a:solidFill>
              </a:rPr>
              <a:t>Dissatisfaction</a:t>
            </a:r>
            <a:r>
              <a:rPr lang="en-GB" sz="1200">
                <a:solidFill>
                  <a:srgbClr val="5C5B5A"/>
                </a:solidFill>
              </a:rPr>
              <a:t> with property management particularly </a:t>
            </a:r>
            <a:r>
              <a:rPr lang="en-GB" sz="1200" b="1">
                <a:solidFill>
                  <a:srgbClr val="5C5B5A"/>
                </a:solidFill>
              </a:rPr>
              <a:t>high</a:t>
            </a:r>
            <a:r>
              <a:rPr lang="en-GB" sz="1200">
                <a:solidFill>
                  <a:srgbClr val="5C5B5A"/>
                </a:solidFill>
              </a:rPr>
              <a:t> among:</a:t>
            </a:r>
          </a:p>
          <a:p>
            <a:pPr marL="171450" indent="-171450">
              <a:buFont typeface="Arial" panose="020B0604020202020204" pitchFamily="34" charset="0"/>
              <a:buChar char="•"/>
            </a:pPr>
            <a:r>
              <a:rPr lang="en-GB" sz="1200">
                <a:solidFill>
                  <a:srgbClr val="5C5B5A"/>
                </a:solidFill>
              </a:rPr>
              <a:t>Have a disability (37%) or permanently sick/disabled (40%)</a:t>
            </a:r>
          </a:p>
          <a:p>
            <a:pPr marL="171450" indent="-171450">
              <a:buFont typeface="Arial" panose="020B0604020202020204" pitchFamily="34" charset="0"/>
              <a:buChar char="•"/>
            </a:pPr>
            <a:r>
              <a:rPr lang="en-GB" sz="1200">
                <a:solidFill>
                  <a:srgbClr val="5C5B5A"/>
                </a:solidFill>
              </a:rPr>
              <a:t>Bisexual (38%)</a:t>
            </a:r>
          </a:p>
        </p:txBody>
      </p:sp>
      <p:sp>
        <p:nvSpPr>
          <p:cNvPr id="8" name="Text Placeholder 7">
            <a:extLst>
              <a:ext uri="{FF2B5EF4-FFF2-40B4-BE49-F238E27FC236}">
                <a16:creationId xmlns:a16="http://schemas.microsoft.com/office/drawing/2014/main" id="{ADA73219-879B-37D9-1B4D-B3EFE07F8ED0}"/>
              </a:ext>
            </a:extLst>
          </p:cNvPr>
          <p:cNvSpPr>
            <a:spLocks noGrp="1"/>
          </p:cNvSpPr>
          <p:nvPr>
            <p:ph type="body" sz="quarter" idx="11"/>
          </p:nvPr>
        </p:nvSpPr>
        <p:spPr/>
        <p:txBody>
          <a:bodyPr>
            <a:spAutoFit/>
          </a:bodyPr>
          <a:lstStyle/>
          <a:p>
            <a:r>
              <a:rPr lang="en-GB" dirty="0"/>
              <a:t>Q06. Thinking about this individual or organisation that manages your current property, how satisfied or dissatisfied are you with …? (All tenants: 1,200).</a:t>
            </a:r>
          </a:p>
        </p:txBody>
      </p:sp>
    </p:spTree>
    <p:extLst>
      <p:ext uri="{BB962C8B-B14F-4D97-AF65-F5344CB8AC3E}">
        <p14:creationId xmlns:p14="http://schemas.microsoft.com/office/powerpoint/2010/main" val="869894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3949BEF3-CA81-4472-C550-525F236AA66F}"/>
              </a:ext>
            </a:extLst>
          </p:cNvPr>
          <p:cNvSpPr>
            <a:spLocks noGrp="1"/>
          </p:cNvSpPr>
          <p:nvPr>
            <p:ph type="title"/>
          </p:nvPr>
        </p:nvSpPr>
        <p:spPr>
          <a:xfrm>
            <a:off x="536000" y="545101"/>
            <a:ext cx="11117262" cy="387798"/>
          </a:xfrm>
        </p:spPr>
        <p:txBody>
          <a:bodyPr/>
          <a:lstStyle/>
          <a:p>
            <a:r>
              <a:rPr lang="en-GB" sz="2800" b="1" dirty="0"/>
              <a:t>Satisfaction with property</a:t>
            </a:r>
            <a:endParaRPr lang="en-GB" sz="2800" dirty="0"/>
          </a:p>
        </p:txBody>
      </p:sp>
      <p:sp>
        <p:nvSpPr>
          <p:cNvPr id="20" name="TextBox 19">
            <a:extLst>
              <a:ext uri="{FF2B5EF4-FFF2-40B4-BE49-F238E27FC236}">
                <a16:creationId xmlns:a16="http://schemas.microsoft.com/office/drawing/2014/main" id="{5E064B32-ED42-1780-204D-29B3497BDE96}"/>
              </a:ext>
            </a:extLst>
          </p:cNvPr>
          <p:cNvSpPr txBox="1"/>
          <p:nvPr/>
        </p:nvSpPr>
        <p:spPr>
          <a:xfrm>
            <a:off x="510285" y="1240697"/>
            <a:ext cx="7145051" cy="1231106"/>
          </a:xfrm>
          <a:prstGeom prst="rect">
            <a:avLst/>
          </a:prstGeom>
          <a:noFill/>
        </p:spPr>
        <p:txBody>
          <a:bodyPr wrap="square" lIns="0" tIns="0" rIns="0" bIns="0" rtlCol="0">
            <a:spAutoFit/>
          </a:bodyPr>
          <a:lstStyle/>
          <a:p>
            <a:r>
              <a:rPr lang="en-GB" sz="1600" dirty="0">
                <a:solidFill>
                  <a:srgbClr val="5C5B5A"/>
                </a:solidFill>
              </a:rPr>
              <a:t>Two thirds (67%) of tenants are satisfied with the condition of their current property and fewer (58%) think their rent represents good value for money. As with property management, tenants with a disability stand out as a group less satisfied on both these aspects. Satisfaction with value for money of rent declines as monthly rents increase.</a:t>
            </a:r>
          </a:p>
        </p:txBody>
      </p:sp>
      <p:sp>
        <p:nvSpPr>
          <p:cNvPr id="6" name="TextBox 5">
            <a:extLst>
              <a:ext uri="{FF2B5EF4-FFF2-40B4-BE49-F238E27FC236}">
                <a16:creationId xmlns:a16="http://schemas.microsoft.com/office/drawing/2014/main" id="{F4018F19-52E3-EB79-7E19-FA7416A6F830}"/>
              </a:ext>
            </a:extLst>
          </p:cNvPr>
          <p:cNvSpPr txBox="1"/>
          <p:nvPr/>
        </p:nvSpPr>
        <p:spPr>
          <a:xfrm>
            <a:off x="557043" y="2556685"/>
            <a:ext cx="3408891" cy="215444"/>
          </a:xfrm>
          <a:prstGeom prst="rect">
            <a:avLst/>
          </a:prstGeom>
          <a:noFill/>
        </p:spPr>
        <p:txBody>
          <a:bodyPr wrap="square" lIns="0" tIns="0" rIns="0" bIns="0" rtlCol="0">
            <a:spAutoFit/>
          </a:bodyPr>
          <a:lstStyle/>
          <a:p>
            <a:r>
              <a:rPr lang="en-GB" sz="1400" b="1" dirty="0">
                <a:solidFill>
                  <a:srgbClr val="5C5B5A"/>
                </a:solidFill>
              </a:rPr>
              <a:t>Condition of property</a:t>
            </a:r>
            <a:endParaRPr lang="en-GB" sz="1400" dirty="0">
              <a:solidFill>
                <a:srgbClr val="5C5B5A"/>
              </a:solidFill>
            </a:endParaRPr>
          </a:p>
        </p:txBody>
      </p:sp>
      <p:graphicFrame>
        <p:nvGraphicFramePr>
          <p:cNvPr id="5" name="Chart 4" descr="Chart showing satisfaction levels among tenants with the condition of their current property and value for money.&#10;Condition of the property&#10;Very dissatisfied 6% &#10;Fairly dissatisfied 16%&#10;Neither satisfied nor dissatisfied 11%&#10;Fairly satisfied 40%&#10;Very satisfied 27% &#10;Net Satisfied with condition of their property is 67%&#10;Net dissatisfied with the condition of their property is 22%&#10;&#10;Satisfaction with whether the rent represents value for money&#10;Very dissatisfied 11% &#10;Fairly dissatisfied 16%&#10;Neither satisfied nor dissatisfied 15%&#10;Fairly satisfied 33%&#10;Very satisfied 26%&#10;Net satisfied with value for money of their rent is 58%&#10;Net dissatisfied with value for money of their rent is 27%&#10;">
            <a:extLst>
              <a:ext uri="{FF2B5EF4-FFF2-40B4-BE49-F238E27FC236}">
                <a16:creationId xmlns:a16="http://schemas.microsoft.com/office/drawing/2014/main" id="{DD3067CC-CB83-70B2-7A9E-D78B733D8E8A}"/>
              </a:ext>
            </a:extLst>
          </p:cNvPr>
          <p:cNvGraphicFramePr/>
          <p:nvPr>
            <p:extLst>
              <p:ext uri="{D42A27DB-BD31-4B8C-83A1-F6EECF244321}">
                <p14:modId xmlns:p14="http://schemas.microsoft.com/office/powerpoint/2010/main" val="1511745347"/>
              </p:ext>
            </p:extLst>
          </p:nvPr>
        </p:nvGraphicFramePr>
        <p:xfrm>
          <a:off x="133883" y="2898759"/>
          <a:ext cx="7705751" cy="3593916"/>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Box 30">
            <a:extLst>
              <a:ext uri="{FF2B5EF4-FFF2-40B4-BE49-F238E27FC236}">
                <a16:creationId xmlns:a16="http://schemas.microsoft.com/office/drawing/2014/main" id="{E7874398-5A15-0364-BF0B-3332619FE9A2}"/>
              </a:ext>
            </a:extLst>
          </p:cNvPr>
          <p:cNvSpPr txBox="1"/>
          <p:nvPr/>
        </p:nvSpPr>
        <p:spPr>
          <a:xfrm>
            <a:off x="742059" y="2916687"/>
            <a:ext cx="831248" cy="402775"/>
          </a:xfrm>
          <a:prstGeom prst="rect">
            <a:avLst/>
          </a:prstGeom>
          <a:noFill/>
          <a:ln w="19050">
            <a:solidFill>
              <a:srgbClr val="C00000"/>
            </a:solidFill>
          </a:ln>
        </p:spPr>
        <p:txBody>
          <a:bodyPr wrap="square" lIns="108000" tIns="108000" rIns="108000" bIns="108000" rtlCol="0">
            <a:spAutoFit/>
          </a:bodyPr>
          <a:lstStyle/>
          <a:p>
            <a:pPr algn="ctr"/>
            <a:r>
              <a:rPr lang="en-GB" sz="1200" b="1" dirty="0">
                <a:solidFill>
                  <a:srgbClr val="5C5B5A"/>
                </a:solidFill>
              </a:rPr>
              <a:t>22%</a:t>
            </a:r>
          </a:p>
        </p:txBody>
      </p:sp>
      <p:sp>
        <p:nvSpPr>
          <p:cNvPr id="28" name="TextBox 27">
            <a:extLst>
              <a:ext uri="{FF2B5EF4-FFF2-40B4-BE49-F238E27FC236}">
                <a16:creationId xmlns:a16="http://schemas.microsoft.com/office/drawing/2014/main" id="{30BAF051-1C89-343B-E6DF-0C0BB3E67C78}"/>
              </a:ext>
            </a:extLst>
          </p:cNvPr>
          <p:cNvSpPr txBox="1"/>
          <p:nvPr/>
        </p:nvSpPr>
        <p:spPr>
          <a:xfrm>
            <a:off x="4324798" y="2920641"/>
            <a:ext cx="2497737" cy="402775"/>
          </a:xfrm>
          <a:prstGeom prst="rect">
            <a:avLst/>
          </a:prstGeom>
          <a:noFill/>
          <a:ln w="19050">
            <a:solidFill>
              <a:srgbClr val="00B050"/>
            </a:solidFill>
          </a:ln>
        </p:spPr>
        <p:txBody>
          <a:bodyPr wrap="square" lIns="108000" tIns="108000" rIns="108000" bIns="108000" rtlCol="0">
            <a:spAutoFit/>
          </a:bodyPr>
          <a:lstStyle/>
          <a:p>
            <a:pPr algn="ctr"/>
            <a:r>
              <a:rPr lang="en-GB" sz="1200" b="1" dirty="0">
                <a:solidFill>
                  <a:srgbClr val="5C5B5A"/>
                </a:solidFill>
              </a:rPr>
              <a:t>67%</a:t>
            </a:r>
          </a:p>
        </p:txBody>
      </p:sp>
      <p:sp>
        <p:nvSpPr>
          <p:cNvPr id="7" name="TextBox 6">
            <a:extLst>
              <a:ext uri="{FF2B5EF4-FFF2-40B4-BE49-F238E27FC236}">
                <a16:creationId xmlns:a16="http://schemas.microsoft.com/office/drawing/2014/main" id="{A8AD54C0-3322-68C4-87F1-D529006613C1}"/>
              </a:ext>
            </a:extLst>
          </p:cNvPr>
          <p:cNvSpPr txBox="1"/>
          <p:nvPr/>
        </p:nvSpPr>
        <p:spPr>
          <a:xfrm>
            <a:off x="557043" y="3927713"/>
            <a:ext cx="4030978" cy="215444"/>
          </a:xfrm>
          <a:prstGeom prst="rect">
            <a:avLst/>
          </a:prstGeom>
          <a:noFill/>
        </p:spPr>
        <p:txBody>
          <a:bodyPr wrap="square" lIns="0" tIns="0" rIns="0" bIns="0" rtlCol="0">
            <a:spAutoFit/>
          </a:bodyPr>
          <a:lstStyle/>
          <a:p>
            <a:r>
              <a:rPr lang="en-GB" sz="1400" b="1" dirty="0">
                <a:solidFill>
                  <a:srgbClr val="5C5B5A"/>
                </a:solidFill>
              </a:rPr>
              <a:t>Rent represents good value for money</a:t>
            </a:r>
            <a:endParaRPr lang="en-GB" sz="1400" dirty="0">
              <a:solidFill>
                <a:srgbClr val="5C5B5A"/>
              </a:solidFill>
            </a:endParaRPr>
          </a:p>
        </p:txBody>
      </p:sp>
      <p:sp>
        <p:nvSpPr>
          <p:cNvPr id="30" name="TextBox 29">
            <a:extLst>
              <a:ext uri="{FF2B5EF4-FFF2-40B4-BE49-F238E27FC236}">
                <a16:creationId xmlns:a16="http://schemas.microsoft.com/office/drawing/2014/main" id="{4F9B384E-F1EE-A23E-AC9D-4C26720F1995}"/>
              </a:ext>
            </a:extLst>
          </p:cNvPr>
          <p:cNvSpPr txBox="1"/>
          <p:nvPr/>
        </p:nvSpPr>
        <p:spPr>
          <a:xfrm>
            <a:off x="943764" y="4200589"/>
            <a:ext cx="1032953" cy="402775"/>
          </a:xfrm>
          <a:prstGeom prst="rect">
            <a:avLst/>
          </a:prstGeom>
          <a:noFill/>
          <a:ln w="19050">
            <a:solidFill>
              <a:srgbClr val="C00000"/>
            </a:solidFill>
          </a:ln>
        </p:spPr>
        <p:txBody>
          <a:bodyPr wrap="square" lIns="108000" tIns="108000" rIns="108000" bIns="108000" rtlCol="0">
            <a:spAutoFit/>
          </a:bodyPr>
          <a:lstStyle/>
          <a:p>
            <a:pPr algn="ctr"/>
            <a:r>
              <a:rPr lang="en-GB" sz="1200" b="1" dirty="0">
                <a:solidFill>
                  <a:srgbClr val="5C5B5A"/>
                </a:solidFill>
              </a:rPr>
              <a:t>27%</a:t>
            </a:r>
          </a:p>
        </p:txBody>
      </p:sp>
      <p:sp>
        <p:nvSpPr>
          <p:cNvPr id="29" name="TextBox 28">
            <a:extLst>
              <a:ext uri="{FF2B5EF4-FFF2-40B4-BE49-F238E27FC236}">
                <a16:creationId xmlns:a16="http://schemas.microsoft.com/office/drawing/2014/main" id="{4BB9AE91-2A2E-71C7-435B-04ADF5849D89}"/>
              </a:ext>
            </a:extLst>
          </p:cNvPr>
          <p:cNvSpPr txBox="1"/>
          <p:nvPr/>
        </p:nvSpPr>
        <p:spPr>
          <a:xfrm>
            <a:off x="4745268" y="4196474"/>
            <a:ext cx="2179967" cy="402775"/>
          </a:xfrm>
          <a:prstGeom prst="rect">
            <a:avLst/>
          </a:prstGeom>
          <a:noFill/>
          <a:ln w="19050">
            <a:solidFill>
              <a:srgbClr val="00B050"/>
            </a:solidFill>
          </a:ln>
        </p:spPr>
        <p:txBody>
          <a:bodyPr wrap="square" lIns="108000" tIns="108000" rIns="108000" bIns="108000" rtlCol="0">
            <a:spAutoFit/>
          </a:bodyPr>
          <a:lstStyle/>
          <a:p>
            <a:pPr algn="ctr"/>
            <a:r>
              <a:rPr lang="en-GB" sz="1200" b="1" dirty="0">
                <a:solidFill>
                  <a:srgbClr val="5C5B5A"/>
                </a:solidFill>
              </a:rPr>
              <a:t>58%</a:t>
            </a:r>
          </a:p>
        </p:txBody>
      </p:sp>
      <p:sp>
        <p:nvSpPr>
          <p:cNvPr id="27" name="TextBox 26">
            <a:extLst>
              <a:ext uri="{FF2B5EF4-FFF2-40B4-BE49-F238E27FC236}">
                <a16:creationId xmlns:a16="http://schemas.microsoft.com/office/drawing/2014/main" id="{45AB0292-FF47-386D-7492-02DFACAE3841}"/>
              </a:ext>
            </a:extLst>
          </p:cNvPr>
          <p:cNvSpPr txBox="1"/>
          <p:nvPr/>
        </p:nvSpPr>
        <p:spPr>
          <a:xfrm>
            <a:off x="8116278" y="548202"/>
            <a:ext cx="3524858" cy="587441"/>
          </a:xfrm>
          <a:prstGeom prst="rect">
            <a:avLst/>
          </a:prstGeom>
          <a:solidFill>
            <a:srgbClr val="C00000"/>
          </a:solidFill>
          <a:ln w="19050">
            <a:noFill/>
          </a:ln>
        </p:spPr>
        <p:txBody>
          <a:bodyPr wrap="square" lIns="108000" tIns="108000" rIns="108000" bIns="108000" rtlCol="0">
            <a:spAutoFit/>
          </a:bodyPr>
          <a:lstStyle/>
          <a:p>
            <a:r>
              <a:rPr lang="en-GB" sz="1200" b="1" dirty="0">
                <a:solidFill>
                  <a:schemeClr val="bg1"/>
                </a:solidFill>
              </a:rPr>
              <a:t>Dissatisfaction with ‘Condition of </a:t>
            </a:r>
            <a:br>
              <a:rPr lang="en-GB" sz="1200" b="1" dirty="0">
                <a:solidFill>
                  <a:schemeClr val="bg1"/>
                </a:solidFill>
              </a:rPr>
            </a:br>
            <a:r>
              <a:rPr lang="en-GB" sz="1200" b="1" dirty="0">
                <a:solidFill>
                  <a:schemeClr val="bg1"/>
                </a:solidFill>
              </a:rPr>
              <a:t>property’ particularly high among:</a:t>
            </a:r>
          </a:p>
        </p:txBody>
      </p:sp>
      <p:sp>
        <p:nvSpPr>
          <p:cNvPr id="26" name="TextBox 25">
            <a:extLst>
              <a:ext uri="{FF2B5EF4-FFF2-40B4-BE49-F238E27FC236}">
                <a16:creationId xmlns:a16="http://schemas.microsoft.com/office/drawing/2014/main" id="{022902FB-2DF5-9C45-DA5C-4479985F64B4}"/>
              </a:ext>
            </a:extLst>
          </p:cNvPr>
          <p:cNvSpPr txBox="1"/>
          <p:nvPr/>
        </p:nvSpPr>
        <p:spPr>
          <a:xfrm>
            <a:off x="8116231" y="1215987"/>
            <a:ext cx="3524858" cy="1217596"/>
          </a:xfrm>
          <a:prstGeom prst="rect">
            <a:avLst/>
          </a:prstGeom>
          <a:noFill/>
          <a:ln w="19050">
            <a:solidFill>
              <a:srgbClr val="C00000"/>
            </a:solidFill>
          </a:ln>
        </p:spPr>
        <p:txBody>
          <a:bodyPr wrap="square" lIns="180000" tIns="180000" rIns="180000" bIns="180000" rtlCol="0">
            <a:spAutoFit/>
          </a:bodyPr>
          <a:lstStyle/>
          <a:p>
            <a:pPr marL="144000" indent="-144000">
              <a:spcAft>
                <a:spcPts val="300"/>
              </a:spcAft>
              <a:buFont typeface="Arial" panose="020B0604020202020204" pitchFamily="34" charset="0"/>
              <a:buChar char="•"/>
            </a:pPr>
            <a:r>
              <a:rPr lang="en-GB" sz="1200" dirty="0">
                <a:solidFill>
                  <a:srgbClr val="5C5B5A"/>
                </a:solidFill>
              </a:rPr>
              <a:t>Have a disability (35%) </a:t>
            </a:r>
          </a:p>
          <a:p>
            <a:pPr marL="144000" indent="-144000">
              <a:spcAft>
                <a:spcPts val="300"/>
              </a:spcAft>
              <a:buFont typeface="Arial" panose="020B0604020202020204" pitchFamily="34" charset="0"/>
              <a:buChar char="•"/>
            </a:pPr>
            <a:r>
              <a:rPr lang="en-GB" sz="1200" dirty="0">
                <a:solidFill>
                  <a:srgbClr val="5C5B5A"/>
                </a:solidFill>
              </a:rPr>
              <a:t>‘Forced’ to live in PRS (27%) </a:t>
            </a:r>
          </a:p>
          <a:p>
            <a:pPr marL="144000" indent="-144000">
              <a:spcAft>
                <a:spcPts val="300"/>
              </a:spcAft>
              <a:buFont typeface="Arial" panose="020B0604020202020204" pitchFamily="34" charset="0"/>
              <a:buChar char="•"/>
            </a:pPr>
            <a:r>
              <a:rPr lang="en-GB" sz="1200" dirty="0">
                <a:solidFill>
                  <a:srgbClr val="5C5B5A"/>
                </a:solidFill>
              </a:rPr>
              <a:t>Struggling to pay rent (30%) </a:t>
            </a:r>
          </a:p>
          <a:p>
            <a:pPr marL="144000" indent="-144000">
              <a:spcAft>
                <a:spcPts val="300"/>
              </a:spcAft>
              <a:buFont typeface="Arial" panose="020B0604020202020204" pitchFamily="34" charset="0"/>
              <a:buChar char="•"/>
            </a:pPr>
            <a:r>
              <a:rPr lang="en-GB" sz="1200" dirty="0">
                <a:solidFill>
                  <a:srgbClr val="5C5B5A"/>
                </a:solidFill>
              </a:rPr>
              <a:t>Receive housing benefits (28%)</a:t>
            </a:r>
          </a:p>
        </p:txBody>
      </p:sp>
      <p:sp>
        <p:nvSpPr>
          <p:cNvPr id="25" name="TextBox 24">
            <a:extLst>
              <a:ext uri="{FF2B5EF4-FFF2-40B4-BE49-F238E27FC236}">
                <a16:creationId xmlns:a16="http://schemas.microsoft.com/office/drawing/2014/main" id="{71D522B0-95A0-F1D3-20EE-1589A012B055}"/>
              </a:ext>
            </a:extLst>
          </p:cNvPr>
          <p:cNvSpPr txBox="1"/>
          <p:nvPr/>
        </p:nvSpPr>
        <p:spPr>
          <a:xfrm>
            <a:off x="8116278" y="2657160"/>
            <a:ext cx="3524858" cy="587441"/>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Satisfaction with ‘Rent represents good value for money’ particularly high among:</a:t>
            </a:r>
          </a:p>
        </p:txBody>
      </p:sp>
      <p:sp>
        <p:nvSpPr>
          <p:cNvPr id="24" name="TextBox 23">
            <a:extLst>
              <a:ext uri="{FF2B5EF4-FFF2-40B4-BE49-F238E27FC236}">
                <a16:creationId xmlns:a16="http://schemas.microsoft.com/office/drawing/2014/main" id="{5C44CF3E-799D-C54A-6A5D-C2916343F08F}"/>
              </a:ext>
            </a:extLst>
          </p:cNvPr>
          <p:cNvSpPr txBox="1"/>
          <p:nvPr/>
        </p:nvSpPr>
        <p:spPr>
          <a:xfrm>
            <a:off x="8116277" y="3328875"/>
            <a:ext cx="3524858" cy="2530776"/>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Least deprived (IMD 5) (84%)* </a:t>
            </a:r>
          </a:p>
          <a:p>
            <a:pPr marL="144000" indent="-144000">
              <a:spcAft>
                <a:spcPts val="500"/>
              </a:spcAft>
              <a:buFont typeface="Arial" panose="020B0604020202020204" pitchFamily="34" charset="0"/>
              <a:buChar char="•"/>
            </a:pPr>
            <a:r>
              <a:rPr lang="en-GB" sz="1200" dirty="0">
                <a:solidFill>
                  <a:srgbClr val="5C5B5A"/>
                </a:solidFill>
              </a:rPr>
              <a:t>Do not have a disability (63% vs. 46% among those who do) </a:t>
            </a:r>
          </a:p>
          <a:p>
            <a:pPr marL="144000" indent="-144000">
              <a:spcAft>
                <a:spcPts val="500"/>
              </a:spcAft>
              <a:buFont typeface="Arial" panose="020B0604020202020204" pitchFamily="34" charset="0"/>
              <a:buChar char="•"/>
            </a:pPr>
            <a:r>
              <a:rPr lang="en-GB" sz="1200" dirty="0">
                <a:solidFill>
                  <a:srgbClr val="5C5B5A"/>
                </a:solidFill>
              </a:rPr>
              <a:t>Heterosexual/straight (63% vs. 43% </a:t>
            </a:r>
          </a:p>
          <a:p>
            <a:pPr marL="144000" indent="-144000">
              <a:spcAft>
                <a:spcPts val="500"/>
              </a:spcAft>
              <a:buFont typeface="Arial" panose="020B0604020202020204" pitchFamily="34" charset="0"/>
              <a:buChar char="•"/>
            </a:pPr>
            <a:r>
              <a:rPr lang="en-GB" sz="1200" dirty="0">
                <a:solidFill>
                  <a:srgbClr val="5C5B5A"/>
                </a:solidFill>
              </a:rPr>
              <a:t>Bisexual &amp; 41% Gay or lesbian) In current home 10+ years (68%)</a:t>
            </a:r>
          </a:p>
          <a:p>
            <a:pPr marL="144000" indent="-144000">
              <a:spcAft>
                <a:spcPts val="500"/>
              </a:spcAft>
              <a:buFont typeface="Arial" panose="020B0604020202020204" pitchFamily="34" charset="0"/>
              <a:buChar char="•"/>
            </a:pPr>
            <a:r>
              <a:rPr lang="en-GB" sz="1200" dirty="0">
                <a:solidFill>
                  <a:srgbClr val="5C5B5A"/>
                </a:solidFill>
              </a:rPr>
              <a:t>Property managed by private landlord (65% vs 52% for letting agent &amp; 44% both) </a:t>
            </a:r>
          </a:p>
          <a:p>
            <a:pPr marL="144000" indent="-144000">
              <a:spcAft>
                <a:spcPts val="500"/>
              </a:spcAft>
              <a:buFont typeface="Arial" panose="020B0604020202020204" pitchFamily="34" charset="0"/>
              <a:buChar char="•"/>
            </a:pPr>
            <a:r>
              <a:rPr lang="en-GB" sz="1200" dirty="0">
                <a:solidFill>
                  <a:srgbClr val="5C5B5A"/>
                </a:solidFill>
              </a:rPr>
              <a:t>Paying up to £499 in rent per month (67% vs. 46% among those paying £1,000+)</a:t>
            </a:r>
          </a:p>
        </p:txBody>
      </p:sp>
      <p:sp>
        <p:nvSpPr>
          <p:cNvPr id="18" name="Text Placeholder 17">
            <a:extLst>
              <a:ext uri="{FF2B5EF4-FFF2-40B4-BE49-F238E27FC236}">
                <a16:creationId xmlns:a16="http://schemas.microsoft.com/office/drawing/2014/main" id="{7D78F0F9-304F-171B-705E-F4D58B3B090E}"/>
              </a:ext>
            </a:extLst>
          </p:cNvPr>
          <p:cNvSpPr>
            <a:spLocks noGrp="1"/>
          </p:cNvSpPr>
          <p:nvPr>
            <p:ph type="body" sz="quarter" idx="11"/>
          </p:nvPr>
        </p:nvSpPr>
        <p:spPr/>
        <p:txBody>
          <a:bodyPr>
            <a:spAutoFit/>
          </a:bodyPr>
          <a:lstStyle/>
          <a:p>
            <a:r>
              <a:rPr lang="en-GB" dirty="0"/>
              <a:t>Q07. Overall, how satisfied or dissatisfied are you with the following when thinking about the property you are currently renting…? (All tenants: 1,200) *Low base (under 50).</a:t>
            </a:r>
          </a:p>
        </p:txBody>
      </p:sp>
    </p:spTree>
    <p:extLst>
      <p:ext uri="{BB962C8B-B14F-4D97-AF65-F5344CB8AC3E}">
        <p14:creationId xmlns:p14="http://schemas.microsoft.com/office/powerpoint/2010/main" val="322535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Autofit/>
          </a:bodyPr>
          <a:lstStyle/>
          <a:p>
            <a:r>
              <a:rPr lang="en-GB" sz="3800" b="1"/>
              <a:t>Problems experienced</a:t>
            </a:r>
            <a:br>
              <a:rPr lang="en-GB" sz="3800"/>
            </a:br>
            <a:endParaRPr lang="en-GB" sz="3800"/>
          </a:p>
        </p:txBody>
      </p:sp>
    </p:spTree>
    <p:extLst>
      <p:ext uri="{BB962C8B-B14F-4D97-AF65-F5344CB8AC3E}">
        <p14:creationId xmlns:p14="http://schemas.microsoft.com/office/powerpoint/2010/main" val="4047526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1747-B0D4-4FBD-1994-976E7B562C82}"/>
              </a:ext>
            </a:extLst>
          </p:cNvPr>
          <p:cNvSpPr>
            <a:spLocks noGrp="1"/>
          </p:cNvSpPr>
          <p:nvPr>
            <p:ph type="title"/>
          </p:nvPr>
        </p:nvSpPr>
        <p:spPr>
          <a:xfrm>
            <a:off x="515938" y="539161"/>
            <a:ext cx="10928474" cy="387798"/>
          </a:xfrm>
        </p:spPr>
        <p:txBody>
          <a:bodyPr/>
          <a:lstStyle/>
          <a:p>
            <a:r>
              <a:rPr lang="en-GB" sz="2800" b="1"/>
              <a:t>Problems experienced and resolution</a:t>
            </a:r>
          </a:p>
        </p:txBody>
      </p:sp>
      <p:sp>
        <p:nvSpPr>
          <p:cNvPr id="8" name="TextBox 7">
            <a:extLst>
              <a:ext uri="{FF2B5EF4-FFF2-40B4-BE49-F238E27FC236}">
                <a16:creationId xmlns:a16="http://schemas.microsoft.com/office/drawing/2014/main" id="{0C976D7B-D4F1-7A61-5FC3-93DACB5AC605}"/>
              </a:ext>
            </a:extLst>
          </p:cNvPr>
          <p:cNvSpPr txBox="1"/>
          <p:nvPr/>
        </p:nvSpPr>
        <p:spPr>
          <a:xfrm>
            <a:off x="515938" y="1014160"/>
            <a:ext cx="11125200" cy="430887"/>
          </a:xfrm>
          <a:prstGeom prst="rect">
            <a:avLst/>
          </a:prstGeom>
          <a:noFill/>
        </p:spPr>
        <p:txBody>
          <a:bodyPr wrap="square" lIns="0" tIns="0" rIns="0" bIns="0" rtlCol="0">
            <a:spAutoFit/>
          </a:bodyPr>
          <a:lstStyle/>
          <a:p>
            <a:r>
              <a:rPr lang="en-GB" sz="1400" dirty="0">
                <a:solidFill>
                  <a:srgbClr val="5C5B5A"/>
                </a:solidFill>
              </a:rPr>
              <a:t>Three-quarters (76%) of tenants have experienced a maintenance problem in the last year, with just over 2 in 5 (43%) that have experienced damp or mould. The majority have been satisfied with how problems have been resolved, however 2 in 5 tenants have been left dissatisfied.</a:t>
            </a:r>
          </a:p>
        </p:txBody>
      </p:sp>
      <p:sp>
        <p:nvSpPr>
          <p:cNvPr id="7" name="TextBox 6">
            <a:extLst>
              <a:ext uri="{FF2B5EF4-FFF2-40B4-BE49-F238E27FC236}">
                <a16:creationId xmlns:a16="http://schemas.microsoft.com/office/drawing/2014/main" id="{4AF7B5A3-F3D5-4EF1-CCF5-3B5696F590E8}"/>
              </a:ext>
            </a:extLst>
          </p:cNvPr>
          <p:cNvSpPr txBox="1"/>
          <p:nvPr/>
        </p:nvSpPr>
        <p:spPr>
          <a:xfrm>
            <a:off x="523298" y="1620931"/>
            <a:ext cx="6194561" cy="215444"/>
          </a:xfrm>
          <a:prstGeom prst="rect">
            <a:avLst/>
          </a:prstGeom>
          <a:noFill/>
        </p:spPr>
        <p:txBody>
          <a:bodyPr wrap="square" lIns="0" tIns="0" rIns="0" bIns="0" rtlCol="0">
            <a:spAutoFit/>
          </a:bodyPr>
          <a:lstStyle/>
          <a:p>
            <a:r>
              <a:rPr lang="en-GB" sz="1400" b="1">
                <a:solidFill>
                  <a:srgbClr val="5C5B5A"/>
                </a:solidFill>
              </a:rPr>
              <a:t>Problems experienced in a private rented home in the last year</a:t>
            </a:r>
          </a:p>
        </p:txBody>
      </p:sp>
      <p:graphicFrame>
        <p:nvGraphicFramePr>
          <p:cNvPr id="5" name="Chart 4" descr="Chart showing proportion of tenants who have experienced the following problems in a private rented home in the last year.&#10;Damp/mould 43%&#10;Broken boiler/heating/hot water 31%&#10;Need for redecoration 28%&#10;Broken/damaged white goods (e.g. washing machine, fridge) 22%&#10;Leaking roof 20%&#10;Broken electrics (e.g. switches, wires) 20%&#10;Broken windows or doors 18%&#10;Problems with the supply of gas, electricity or water to your property e.g. leaking pipes or power being cut off 16%&#10;Problems with the supply of broadband/WiFi/telephone services 13%&#10;Pest infestation 12%&#10;Don’t know 2%&#10;Other 2%&#10;None of these 22%&#10;&#10;">
            <a:extLst>
              <a:ext uri="{FF2B5EF4-FFF2-40B4-BE49-F238E27FC236}">
                <a16:creationId xmlns:a16="http://schemas.microsoft.com/office/drawing/2014/main" id="{C6AD5F35-874B-1A51-B41C-5D5E7339DA4F}"/>
              </a:ext>
            </a:extLst>
          </p:cNvPr>
          <p:cNvGraphicFramePr/>
          <p:nvPr>
            <p:extLst>
              <p:ext uri="{D42A27DB-BD31-4B8C-83A1-F6EECF244321}">
                <p14:modId xmlns:p14="http://schemas.microsoft.com/office/powerpoint/2010/main" val="1937521713"/>
              </p:ext>
            </p:extLst>
          </p:nvPr>
        </p:nvGraphicFramePr>
        <p:xfrm>
          <a:off x="224437" y="1954001"/>
          <a:ext cx="6587300" cy="408990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0BE7F28F-609A-A0EC-2A80-EF9378D6EEB3}"/>
              </a:ext>
            </a:extLst>
          </p:cNvPr>
          <p:cNvSpPr txBox="1"/>
          <p:nvPr/>
        </p:nvSpPr>
        <p:spPr>
          <a:xfrm>
            <a:off x="6037945" y="1627805"/>
            <a:ext cx="4996203" cy="215444"/>
          </a:xfrm>
          <a:prstGeom prst="rect">
            <a:avLst/>
          </a:prstGeom>
          <a:noFill/>
        </p:spPr>
        <p:txBody>
          <a:bodyPr wrap="square" lIns="0" tIns="0" rIns="0" bIns="0" rtlCol="0">
            <a:spAutoFit/>
          </a:bodyPr>
          <a:lstStyle/>
          <a:p>
            <a:r>
              <a:rPr lang="en-GB" sz="1400" b="1">
                <a:solidFill>
                  <a:srgbClr val="5C5B5A"/>
                </a:solidFill>
              </a:rPr>
              <a:t>Satisfaction with how these issues have been resolved</a:t>
            </a:r>
          </a:p>
        </p:txBody>
      </p:sp>
      <p:graphicFrame>
        <p:nvGraphicFramePr>
          <p:cNvPr id="11" name="Chart 10" descr="Chart showing satisfaction levels among tenants who have experienced issues with how those issues have been resolved.&#10;Very dissatisfied 19% &#10;Fairly dissatisfied 22%&#10;Fairly satisfied 36%&#10;Very satisfied 23% &#10;Net dissatisfied with how issues have been resolved is 41%&#10;">
            <a:extLst>
              <a:ext uri="{FF2B5EF4-FFF2-40B4-BE49-F238E27FC236}">
                <a16:creationId xmlns:a16="http://schemas.microsoft.com/office/drawing/2014/main" id="{6AED746C-304A-F44A-E21B-C39C4244CBD5}"/>
              </a:ext>
            </a:extLst>
          </p:cNvPr>
          <p:cNvGraphicFramePr/>
          <p:nvPr>
            <p:extLst>
              <p:ext uri="{D42A27DB-BD31-4B8C-83A1-F6EECF244321}">
                <p14:modId xmlns:p14="http://schemas.microsoft.com/office/powerpoint/2010/main" val="737010366"/>
              </p:ext>
            </p:extLst>
          </p:nvPr>
        </p:nvGraphicFramePr>
        <p:xfrm>
          <a:off x="6037945" y="1954108"/>
          <a:ext cx="5545138" cy="1427897"/>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15CE3059-A5BC-9F4E-D6C8-4C302B0F9D33}"/>
              </a:ext>
            </a:extLst>
          </p:cNvPr>
          <p:cNvSpPr txBox="1"/>
          <p:nvPr/>
        </p:nvSpPr>
        <p:spPr>
          <a:xfrm>
            <a:off x="6490242" y="2016611"/>
            <a:ext cx="1180566" cy="402775"/>
          </a:xfrm>
          <a:prstGeom prst="rect">
            <a:avLst/>
          </a:prstGeom>
          <a:noFill/>
          <a:ln w="19050">
            <a:solidFill>
              <a:srgbClr val="C00000"/>
            </a:solidFill>
          </a:ln>
        </p:spPr>
        <p:txBody>
          <a:bodyPr wrap="square" lIns="108000" tIns="108000" rIns="108000" bIns="108000" rtlCol="0">
            <a:spAutoFit/>
          </a:bodyPr>
          <a:lstStyle/>
          <a:p>
            <a:pPr algn="ctr"/>
            <a:r>
              <a:rPr lang="en-GB" sz="1200" b="1" dirty="0">
                <a:solidFill>
                  <a:srgbClr val="5C5B5A"/>
                </a:solidFill>
              </a:rPr>
              <a:t>41%</a:t>
            </a:r>
          </a:p>
        </p:txBody>
      </p:sp>
      <p:sp>
        <p:nvSpPr>
          <p:cNvPr id="19" name="TextBox 18">
            <a:extLst>
              <a:ext uri="{FF2B5EF4-FFF2-40B4-BE49-F238E27FC236}">
                <a16:creationId xmlns:a16="http://schemas.microsoft.com/office/drawing/2014/main" id="{18FD4AF1-BE50-E26A-7561-745426B4D849}"/>
              </a:ext>
            </a:extLst>
          </p:cNvPr>
          <p:cNvSpPr txBox="1"/>
          <p:nvPr/>
        </p:nvSpPr>
        <p:spPr>
          <a:xfrm>
            <a:off x="6037944" y="3499631"/>
            <a:ext cx="5603193" cy="2346110"/>
          </a:xfrm>
          <a:prstGeom prst="rect">
            <a:avLst/>
          </a:prstGeom>
          <a:noFill/>
          <a:ln w="19050">
            <a:solidFill>
              <a:srgbClr val="C00000"/>
            </a:solidFill>
          </a:ln>
        </p:spPr>
        <p:txBody>
          <a:bodyPr wrap="square" lIns="180000" tIns="180000" rIns="180000" bIns="180000" rtlCol="0">
            <a:spAutoFit/>
          </a:bodyPr>
          <a:lstStyle/>
          <a:p>
            <a:pPr>
              <a:spcAft>
                <a:spcPts val="500"/>
              </a:spcAft>
            </a:pPr>
            <a:r>
              <a:rPr lang="en-GB" sz="1200" b="1" dirty="0">
                <a:solidFill>
                  <a:srgbClr val="C00000"/>
                </a:solidFill>
              </a:rPr>
              <a:t>Dissatisfied higher among: </a:t>
            </a:r>
          </a:p>
          <a:p>
            <a:pPr marL="180000" indent="-180000">
              <a:spcAft>
                <a:spcPts val="500"/>
              </a:spcAft>
              <a:buFont typeface="Arial" panose="020B0604020202020204" pitchFamily="34" charset="0"/>
              <a:buChar char="•"/>
            </a:pPr>
            <a:r>
              <a:rPr lang="en-GB" sz="1200" dirty="0">
                <a:solidFill>
                  <a:srgbClr val="5C5B5A"/>
                </a:solidFill>
              </a:rPr>
              <a:t>Live in Manchester (52%)</a:t>
            </a:r>
          </a:p>
          <a:p>
            <a:pPr marL="180000" indent="-180000">
              <a:spcAft>
                <a:spcPts val="500"/>
              </a:spcAft>
              <a:buFont typeface="Arial" panose="020B0604020202020204" pitchFamily="34" charset="0"/>
              <a:buChar char="•"/>
            </a:pPr>
            <a:r>
              <a:rPr lang="en-GB" sz="1200" dirty="0">
                <a:solidFill>
                  <a:srgbClr val="5C5B5A"/>
                </a:solidFill>
              </a:rPr>
              <a:t>Non-binary/trans/other (72%)*</a:t>
            </a:r>
          </a:p>
          <a:p>
            <a:pPr marL="180000" indent="-180000">
              <a:spcAft>
                <a:spcPts val="500"/>
              </a:spcAft>
              <a:buFont typeface="Arial" panose="020B0604020202020204" pitchFamily="34" charset="0"/>
              <a:buChar char="•"/>
            </a:pPr>
            <a:r>
              <a:rPr lang="en-GB" sz="1200" dirty="0">
                <a:solidFill>
                  <a:srgbClr val="5C5B5A"/>
                </a:solidFill>
              </a:rPr>
              <a:t>Have a disability (50%)</a:t>
            </a:r>
          </a:p>
          <a:p>
            <a:pPr marL="180000" indent="-180000">
              <a:spcAft>
                <a:spcPts val="500"/>
              </a:spcAft>
              <a:buFont typeface="Arial" panose="020B0604020202020204" pitchFamily="34" charset="0"/>
              <a:buChar char="•"/>
            </a:pPr>
            <a:r>
              <a:rPr lang="en-GB" sz="1200" dirty="0">
                <a:solidFill>
                  <a:srgbClr val="5C5B5A"/>
                </a:solidFill>
              </a:rPr>
              <a:t>Gay or lesbian (53%)</a:t>
            </a:r>
          </a:p>
          <a:p>
            <a:pPr marL="180000" indent="-180000">
              <a:spcAft>
                <a:spcPts val="500"/>
              </a:spcAft>
              <a:buFont typeface="Arial" panose="020B0604020202020204" pitchFamily="34" charset="0"/>
              <a:buChar char="•"/>
            </a:pPr>
            <a:r>
              <a:rPr lang="en-GB" sz="1200" dirty="0">
                <a:solidFill>
                  <a:srgbClr val="5C5B5A"/>
                </a:solidFill>
              </a:rPr>
              <a:t>Property managed by letting </a:t>
            </a:r>
            <a:br>
              <a:rPr lang="en-GB" sz="1200" dirty="0">
                <a:solidFill>
                  <a:srgbClr val="5C5B5A"/>
                </a:solidFill>
              </a:rPr>
            </a:br>
            <a:r>
              <a:rPr lang="en-GB" sz="1200" dirty="0">
                <a:solidFill>
                  <a:srgbClr val="5C5B5A"/>
                </a:solidFill>
              </a:rPr>
              <a:t>agent (46%) or both agent &amp; </a:t>
            </a:r>
            <a:br>
              <a:rPr lang="en-GB" sz="1200" dirty="0">
                <a:solidFill>
                  <a:srgbClr val="5C5B5A"/>
                </a:solidFill>
              </a:rPr>
            </a:br>
            <a:r>
              <a:rPr lang="en-GB" sz="1200" dirty="0">
                <a:solidFill>
                  <a:srgbClr val="5C5B5A"/>
                </a:solidFill>
              </a:rPr>
              <a:t>landlord (47%) rather than the </a:t>
            </a:r>
            <a:br>
              <a:rPr lang="en-GB" sz="1200" dirty="0">
                <a:solidFill>
                  <a:srgbClr val="5C5B5A"/>
                </a:solidFill>
              </a:rPr>
            </a:br>
            <a:r>
              <a:rPr lang="en-GB" sz="1200" dirty="0">
                <a:solidFill>
                  <a:srgbClr val="5C5B5A"/>
                </a:solidFill>
              </a:rPr>
              <a:t>landlord (37%)</a:t>
            </a:r>
          </a:p>
        </p:txBody>
      </p:sp>
      <p:sp>
        <p:nvSpPr>
          <p:cNvPr id="15" name="TextBox 14">
            <a:extLst>
              <a:ext uri="{FF2B5EF4-FFF2-40B4-BE49-F238E27FC236}">
                <a16:creationId xmlns:a16="http://schemas.microsoft.com/office/drawing/2014/main" id="{BAECB8C4-3E03-EE7A-805A-30DBEA338F8B}"/>
              </a:ext>
            </a:extLst>
          </p:cNvPr>
          <p:cNvSpPr txBox="1"/>
          <p:nvPr/>
        </p:nvSpPr>
        <p:spPr>
          <a:xfrm>
            <a:off x="8723883" y="3868956"/>
            <a:ext cx="2794357" cy="959237"/>
          </a:xfrm>
          <a:prstGeom prst="rect">
            <a:avLst/>
          </a:prstGeom>
          <a:noFill/>
        </p:spPr>
        <p:txBody>
          <a:bodyPr wrap="square">
            <a:spAutoFit/>
          </a:bodyPr>
          <a:lstStyle/>
          <a:p>
            <a:pPr marL="180000" indent="-180000">
              <a:spcAft>
                <a:spcPts val="500"/>
              </a:spcAft>
              <a:buFont typeface="Arial" panose="020B0604020202020204" pitchFamily="34" charset="0"/>
              <a:buChar char="•"/>
            </a:pPr>
            <a:r>
              <a:rPr lang="en-GB" sz="1200" dirty="0">
                <a:solidFill>
                  <a:srgbClr val="5C5B5A"/>
                </a:solidFill>
              </a:rPr>
              <a:t>Dissatisfied with relationship with their property manager (83%)</a:t>
            </a:r>
          </a:p>
          <a:p>
            <a:pPr marL="180000" indent="-180000">
              <a:spcAft>
                <a:spcPts val="500"/>
              </a:spcAft>
              <a:buFont typeface="Arial" panose="020B0604020202020204" pitchFamily="34" charset="0"/>
              <a:buChar char="•"/>
            </a:pPr>
            <a:r>
              <a:rPr lang="en-GB" sz="1200" dirty="0">
                <a:solidFill>
                  <a:srgbClr val="5C5B5A"/>
                </a:solidFill>
              </a:rPr>
              <a:t>Dissatisfied living in PRS (80%)</a:t>
            </a:r>
          </a:p>
          <a:p>
            <a:pPr marL="180000" indent="-180000">
              <a:spcAft>
                <a:spcPts val="500"/>
              </a:spcAft>
              <a:buFont typeface="Arial" panose="020B0604020202020204" pitchFamily="34" charset="0"/>
              <a:buChar char="•"/>
            </a:pPr>
            <a:r>
              <a:rPr lang="en-GB" sz="1200" dirty="0">
                <a:solidFill>
                  <a:srgbClr val="5C5B5A"/>
                </a:solidFill>
              </a:rPr>
              <a:t>City centre (incl. Trafford) (55%)</a:t>
            </a:r>
          </a:p>
        </p:txBody>
      </p:sp>
      <p:sp>
        <p:nvSpPr>
          <p:cNvPr id="18" name="Text Placeholder 17">
            <a:extLst>
              <a:ext uri="{FF2B5EF4-FFF2-40B4-BE49-F238E27FC236}">
                <a16:creationId xmlns:a16="http://schemas.microsoft.com/office/drawing/2014/main" id="{1E02D7DD-20B0-146A-AE58-ADDBF4D6B609}"/>
              </a:ext>
            </a:extLst>
          </p:cNvPr>
          <p:cNvSpPr>
            <a:spLocks noGrp="1"/>
          </p:cNvSpPr>
          <p:nvPr>
            <p:ph type="body" sz="quarter" idx="11"/>
          </p:nvPr>
        </p:nvSpPr>
        <p:spPr>
          <a:xfrm>
            <a:off x="523298" y="6274800"/>
            <a:ext cx="11117840" cy="379656"/>
          </a:xfrm>
        </p:spPr>
        <p:txBody>
          <a:bodyPr>
            <a:spAutoFit/>
          </a:bodyPr>
          <a:lstStyle/>
          <a:p>
            <a:r>
              <a:rPr lang="en-GB" sz="1200" dirty="0"/>
              <a:t>Q19. Have you experienced any of the following problems in a private rented home in the last year? (All tenants: 1,200) Q20. Overall how satisfied or dissatisfied are with you with how these issues have been resolved? (All tenants who provided a response: 917) *Low base (under 50).</a:t>
            </a:r>
          </a:p>
        </p:txBody>
      </p:sp>
    </p:spTree>
    <p:extLst>
      <p:ext uri="{BB962C8B-B14F-4D97-AF65-F5344CB8AC3E}">
        <p14:creationId xmlns:p14="http://schemas.microsoft.com/office/powerpoint/2010/main" val="3628080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2882-2C73-3385-64A1-6656A0CEAE6A}"/>
              </a:ext>
            </a:extLst>
          </p:cNvPr>
          <p:cNvSpPr>
            <a:spLocks noGrp="1"/>
          </p:cNvSpPr>
          <p:nvPr>
            <p:ph type="title"/>
          </p:nvPr>
        </p:nvSpPr>
        <p:spPr>
          <a:xfrm>
            <a:off x="523298" y="549275"/>
            <a:ext cx="2671903" cy="775597"/>
          </a:xfrm>
        </p:spPr>
        <p:txBody>
          <a:bodyPr/>
          <a:lstStyle/>
          <a:p>
            <a:r>
              <a:rPr lang="en-GB" sz="2800" b="1"/>
              <a:t>Actions taken by tenants</a:t>
            </a:r>
          </a:p>
        </p:txBody>
      </p:sp>
      <p:sp>
        <p:nvSpPr>
          <p:cNvPr id="8" name="TextBox 7">
            <a:extLst>
              <a:ext uri="{FF2B5EF4-FFF2-40B4-BE49-F238E27FC236}">
                <a16:creationId xmlns:a16="http://schemas.microsoft.com/office/drawing/2014/main" id="{C7F1D5AA-B94F-F5E3-3B04-E1056604FAB9}"/>
              </a:ext>
            </a:extLst>
          </p:cNvPr>
          <p:cNvSpPr txBox="1"/>
          <p:nvPr/>
        </p:nvSpPr>
        <p:spPr>
          <a:xfrm>
            <a:off x="523298" y="1517026"/>
            <a:ext cx="2435055" cy="3600986"/>
          </a:xfrm>
          <a:prstGeom prst="rect">
            <a:avLst/>
          </a:prstGeom>
          <a:noFill/>
        </p:spPr>
        <p:txBody>
          <a:bodyPr wrap="square" lIns="0" tIns="0" rIns="0" bIns="0" rtlCol="0">
            <a:spAutoFit/>
          </a:bodyPr>
          <a:lstStyle/>
          <a:p>
            <a:r>
              <a:rPr lang="en-GB" dirty="0">
                <a:solidFill>
                  <a:srgbClr val="5C5B5A"/>
                </a:solidFill>
              </a:rPr>
              <a:t>Over half (55%) of tenants have taken action themselves to solve a problem in their property.</a:t>
            </a:r>
          </a:p>
          <a:p>
            <a:endParaRPr lang="en-GB" dirty="0">
              <a:solidFill>
                <a:srgbClr val="5C5B5A"/>
              </a:solidFill>
            </a:endParaRPr>
          </a:p>
          <a:p>
            <a:r>
              <a:rPr lang="en-GB" dirty="0">
                <a:solidFill>
                  <a:srgbClr val="5C5B5A"/>
                </a:solidFill>
              </a:rPr>
              <a:t>Just under half (47%) have fixed, arranged or paid for repairs themselves and just over 1 in 10 (12%) have escalated the problem to a local authority.</a:t>
            </a:r>
          </a:p>
        </p:txBody>
      </p:sp>
      <p:sp>
        <p:nvSpPr>
          <p:cNvPr id="7" name="TextBox 6">
            <a:extLst>
              <a:ext uri="{FF2B5EF4-FFF2-40B4-BE49-F238E27FC236}">
                <a16:creationId xmlns:a16="http://schemas.microsoft.com/office/drawing/2014/main" id="{8DB5338A-2095-567F-C8D1-C6730BD6C753}"/>
              </a:ext>
            </a:extLst>
          </p:cNvPr>
          <p:cNvSpPr txBox="1"/>
          <p:nvPr/>
        </p:nvSpPr>
        <p:spPr>
          <a:xfrm>
            <a:off x="3503393" y="603063"/>
            <a:ext cx="6487772" cy="215444"/>
          </a:xfrm>
          <a:prstGeom prst="rect">
            <a:avLst/>
          </a:prstGeom>
          <a:noFill/>
        </p:spPr>
        <p:txBody>
          <a:bodyPr wrap="square" lIns="0" tIns="0" rIns="0" bIns="0" rtlCol="0">
            <a:spAutoFit/>
          </a:bodyPr>
          <a:lstStyle/>
          <a:p>
            <a:r>
              <a:rPr lang="en-GB" sz="1400" b="1" dirty="0">
                <a:solidFill>
                  <a:srgbClr val="5C5B5A"/>
                </a:solidFill>
              </a:rPr>
              <a:t>Action tenants have taken to solve any of these problems</a:t>
            </a:r>
          </a:p>
        </p:txBody>
      </p:sp>
      <p:graphicFrame>
        <p:nvGraphicFramePr>
          <p:cNvPr id="6" name="Chart 5" descr="Chart showing proportions of actions taken by tenants to solve problems experienced with their property.&#10;Fixed repairs myself 40%&#10;Arranged and paid for repairs myself 18%&#10;Arranged repairs myself and deducted the costs from rent 9%&#10;Negotiated a rent deduction 7%&#10;Contacted Citizen Advice or the voluntary sector (e.g. Shelter) 7%&#10;Contacted your Local Authority 5%&#10;Contacted Environmental Health 4%&#10;Withheld rent 4%&#10;Applied to court for compensation 1%&#10;Other 3%&#10;None of these 45%&#10;Net who took action themselves to solve a problem is 55%&#10;&#10;">
            <a:extLst>
              <a:ext uri="{FF2B5EF4-FFF2-40B4-BE49-F238E27FC236}">
                <a16:creationId xmlns:a16="http://schemas.microsoft.com/office/drawing/2014/main" id="{9A3E57A7-EC65-B470-99B1-B3DEF635BD76}"/>
              </a:ext>
            </a:extLst>
          </p:cNvPr>
          <p:cNvGraphicFramePr/>
          <p:nvPr>
            <p:extLst>
              <p:ext uri="{D42A27DB-BD31-4B8C-83A1-F6EECF244321}">
                <p14:modId xmlns:p14="http://schemas.microsoft.com/office/powerpoint/2010/main" val="4072199223"/>
              </p:ext>
            </p:extLst>
          </p:nvPr>
        </p:nvGraphicFramePr>
        <p:xfrm>
          <a:off x="3366571" y="927848"/>
          <a:ext cx="5985974" cy="5058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988F5847-C961-1325-AEB1-23A696569AF0}"/>
              </a:ext>
            </a:extLst>
          </p:cNvPr>
          <p:cNvSpPr txBox="1"/>
          <p:nvPr/>
        </p:nvSpPr>
        <p:spPr>
          <a:xfrm>
            <a:off x="9352546" y="1022224"/>
            <a:ext cx="2288591" cy="772107"/>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all the categories of actions listed (totalling 55%) it’s particularly high among:</a:t>
            </a:r>
          </a:p>
        </p:txBody>
      </p:sp>
      <p:sp>
        <p:nvSpPr>
          <p:cNvPr id="15" name="TextBox 14">
            <a:extLst>
              <a:ext uri="{FF2B5EF4-FFF2-40B4-BE49-F238E27FC236}">
                <a16:creationId xmlns:a16="http://schemas.microsoft.com/office/drawing/2014/main" id="{C887397E-15DE-DDEE-F191-C154C580973E}"/>
              </a:ext>
            </a:extLst>
          </p:cNvPr>
          <p:cNvSpPr txBox="1"/>
          <p:nvPr/>
        </p:nvSpPr>
        <p:spPr>
          <a:xfrm>
            <a:off x="9352545" y="1921507"/>
            <a:ext cx="2288591" cy="2466655"/>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Families with children (62%) </a:t>
            </a:r>
          </a:p>
          <a:p>
            <a:pPr marL="144000" indent="-144000">
              <a:spcAft>
                <a:spcPts val="500"/>
              </a:spcAft>
              <a:buFont typeface="Arial" panose="020B0604020202020204" pitchFamily="34" charset="0"/>
              <a:buChar char="•"/>
            </a:pPr>
            <a:r>
              <a:rPr lang="en-GB" sz="1200" dirty="0">
                <a:solidFill>
                  <a:srgbClr val="5C5B5A"/>
                </a:solidFill>
              </a:rPr>
              <a:t>Have a disability (64%) </a:t>
            </a:r>
          </a:p>
          <a:p>
            <a:pPr marL="144000" indent="-144000">
              <a:spcAft>
                <a:spcPts val="500"/>
              </a:spcAft>
              <a:buFont typeface="Arial" panose="020B0604020202020204" pitchFamily="34" charset="0"/>
              <a:buChar char="•"/>
            </a:pPr>
            <a:r>
              <a:rPr lang="en-GB" sz="1200" dirty="0">
                <a:solidFill>
                  <a:srgbClr val="5C5B5A"/>
                </a:solidFill>
              </a:rPr>
              <a:t>Bisexual (65%) </a:t>
            </a:r>
          </a:p>
          <a:p>
            <a:pPr marL="144000" indent="-144000">
              <a:spcAft>
                <a:spcPts val="500"/>
              </a:spcAft>
              <a:buFont typeface="Arial" panose="020B0604020202020204" pitchFamily="34" charset="0"/>
              <a:buChar char="•"/>
            </a:pPr>
            <a:r>
              <a:rPr lang="en-GB" sz="1200" dirty="0">
                <a:solidFill>
                  <a:srgbClr val="5C5B5A"/>
                </a:solidFill>
              </a:rPr>
              <a:t>Longer term PRS tenants (6+ years, 60%) </a:t>
            </a:r>
          </a:p>
          <a:p>
            <a:pPr marL="144000" indent="-144000">
              <a:spcAft>
                <a:spcPts val="500"/>
              </a:spcAft>
              <a:buFont typeface="Arial" panose="020B0604020202020204" pitchFamily="34" charset="0"/>
              <a:buChar char="•"/>
            </a:pPr>
            <a:r>
              <a:rPr lang="en-GB" sz="1200" dirty="0">
                <a:solidFill>
                  <a:srgbClr val="5C5B5A"/>
                </a:solidFill>
              </a:rPr>
              <a:t>Have moved 4+ times in the last 5 years (73%) and who have not moved but looked (68%)</a:t>
            </a:r>
          </a:p>
        </p:txBody>
      </p:sp>
      <p:sp>
        <p:nvSpPr>
          <p:cNvPr id="4" name="Text Placeholder 3">
            <a:extLst>
              <a:ext uri="{FF2B5EF4-FFF2-40B4-BE49-F238E27FC236}">
                <a16:creationId xmlns:a16="http://schemas.microsoft.com/office/drawing/2014/main" id="{490661DE-9D10-37B9-4986-22D357F2842E}"/>
              </a:ext>
            </a:extLst>
          </p:cNvPr>
          <p:cNvSpPr>
            <a:spLocks noGrp="1"/>
          </p:cNvSpPr>
          <p:nvPr>
            <p:ph type="body" sz="quarter" idx="11"/>
          </p:nvPr>
        </p:nvSpPr>
        <p:spPr/>
        <p:txBody>
          <a:bodyPr/>
          <a:lstStyle/>
          <a:p>
            <a:r>
              <a:rPr lang="en-GB" dirty="0"/>
              <a:t>Q21. Have you done any of the following yourself in the last five years to solve any of these problems in your property? (All tenants: 1,200).</a:t>
            </a:r>
          </a:p>
        </p:txBody>
      </p:sp>
    </p:spTree>
    <p:extLst>
      <p:ext uri="{BB962C8B-B14F-4D97-AF65-F5344CB8AC3E}">
        <p14:creationId xmlns:p14="http://schemas.microsoft.com/office/powerpoint/2010/main" val="1200287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2882-2C73-3385-64A1-6656A0CEAE6A}"/>
              </a:ext>
            </a:extLst>
          </p:cNvPr>
          <p:cNvSpPr>
            <a:spLocks noGrp="1"/>
          </p:cNvSpPr>
          <p:nvPr>
            <p:ph type="title"/>
          </p:nvPr>
        </p:nvSpPr>
        <p:spPr>
          <a:xfrm>
            <a:off x="536000" y="545100"/>
            <a:ext cx="11105138" cy="387798"/>
          </a:xfrm>
        </p:spPr>
        <p:txBody>
          <a:bodyPr/>
          <a:lstStyle/>
          <a:p>
            <a:r>
              <a:rPr lang="en-GB" sz="2800" b="1"/>
              <a:t>Disagreements and complaints</a:t>
            </a:r>
          </a:p>
        </p:txBody>
      </p:sp>
      <p:sp>
        <p:nvSpPr>
          <p:cNvPr id="3" name="TextBox 2">
            <a:extLst>
              <a:ext uri="{FF2B5EF4-FFF2-40B4-BE49-F238E27FC236}">
                <a16:creationId xmlns:a16="http://schemas.microsoft.com/office/drawing/2014/main" id="{D06B4A0C-0497-63E6-3BC1-572DD1B51A03}"/>
              </a:ext>
            </a:extLst>
          </p:cNvPr>
          <p:cNvSpPr txBox="1"/>
          <p:nvPr/>
        </p:nvSpPr>
        <p:spPr>
          <a:xfrm>
            <a:off x="546517" y="1115258"/>
            <a:ext cx="2021871" cy="3877985"/>
          </a:xfrm>
          <a:prstGeom prst="rect">
            <a:avLst/>
          </a:prstGeom>
          <a:noFill/>
        </p:spPr>
        <p:txBody>
          <a:bodyPr wrap="square" lIns="0" tIns="0" rIns="0" bIns="0" rtlCol="0">
            <a:spAutoFit/>
          </a:bodyPr>
          <a:lstStyle/>
          <a:p>
            <a:r>
              <a:rPr lang="en-GB" sz="1400" dirty="0">
                <a:solidFill>
                  <a:srgbClr val="5C5B5A"/>
                </a:solidFill>
              </a:rPr>
              <a:t>Over half (52%) say they have ever had a problem or disagreement with a landlord/letting agent.</a:t>
            </a:r>
          </a:p>
          <a:p>
            <a:endParaRPr lang="en-GB" sz="1400" dirty="0">
              <a:solidFill>
                <a:srgbClr val="5C5B5A"/>
              </a:solidFill>
            </a:endParaRPr>
          </a:p>
          <a:p>
            <a:r>
              <a:rPr lang="en-GB" sz="1400" dirty="0">
                <a:solidFill>
                  <a:srgbClr val="5C5B5A"/>
                </a:solidFill>
              </a:rPr>
              <a:t>Over a third (37%) of problems relate to poor/slow communication from the landlord or letting agent and 1 in 5 (20%) have had an unexpectedly high rent increase. </a:t>
            </a:r>
          </a:p>
          <a:p>
            <a:endParaRPr lang="en-GB" sz="1400" dirty="0">
              <a:solidFill>
                <a:srgbClr val="5C5B5A"/>
              </a:solidFill>
            </a:endParaRPr>
          </a:p>
          <a:p>
            <a:r>
              <a:rPr lang="en-GB" sz="1400" dirty="0">
                <a:solidFill>
                  <a:srgbClr val="5C5B5A"/>
                </a:solidFill>
              </a:rPr>
              <a:t>2 in 5 tenants do not know where to complain to when they have issues.</a:t>
            </a:r>
          </a:p>
        </p:txBody>
      </p:sp>
      <p:sp>
        <p:nvSpPr>
          <p:cNvPr id="7" name="TextBox 6">
            <a:extLst>
              <a:ext uri="{FF2B5EF4-FFF2-40B4-BE49-F238E27FC236}">
                <a16:creationId xmlns:a16="http://schemas.microsoft.com/office/drawing/2014/main" id="{D4569E83-CF3F-E00B-091E-050A5B05DF9E}"/>
              </a:ext>
            </a:extLst>
          </p:cNvPr>
          <p:cNvSpPr txBox="1"/>
          <p:nvPr/>
        </p:nvSpPr>
        <p:spPr>
          <a:xfrm>
            <a:off x="2838651" y="1167176"/>
            <a:ext cx="3977907" cy="430887"/>
          </a:xfrm>
          <a:prstGeom prst="rect">
            <a:avLst/>
          </a:prstGeom>
          <a:noFill/>
        </p:spPr>
        <p:txBody>
          <a:bodyPr wrap="square" lIns="0" tIns="0" rIns="0" bIns="0" rtlCol="0">
            <a:spAutoFit/>
          </a:bodyPr>
          <a:lstStyle/>
          <a:p>
            <a:r>
              <a:rPr lang="en-GB" sz="1400" b="1" dirty="0">
                <a:solidFill>
                  <a:srgbClr val="5C5B5A"/>
                </a:solidFill>
              </a:rPr>
              <a:t>Types of problems or disagreements tenants have had with a landlord/letting agent</a:t>
            </a:r>
          </a:p>
        </p:txBody>
      </p:sp>
      <p:graphicFrame>
        <p:nvGraphicFramePr>
          <p:cNvPr id="5" name="Chart 4" descr="Chart showing the proportion of types of problems and disagreements that tenants have had with a landlord or letting agent.&#10;Poor/slow communication 37%&#10;Unexpectedly high rent increases 20%&#10;Rudeness/aggression 18%&#10;Entering your property without proper notice 14%&#10;Unfair deposit deductions 13%&#10;Harassment 7%&#10;Any other concerns about the landlord or agent’s behaviour (please specify) 6% (Other concerns given include refusal to make repairs and unlawful eviction)&#10;None of these 48%&#10;">
            <a:extLst>
              <a:ext uri="{FF2B5EF4-FFF2-40B4-BE49-F238E27FC236}">
                <a16:creationId xmlns:a16="http://schemas.microsoft.com/office/drawing/2014/main" id="{30DD287D-C7CB-3014-225F-68BC2B246453}"/>
              </a:ext>
            </a:extLst>
          </p:cNvPr>
          <p:cNvGraphicFramePr/>
          <p:nvPr>
            <p:extLst>
              <p:ext uri="{D42A27DB-BD31-4B8C-83A1-F6EECF244321}">
                <p14:modId xmlns:p14="http://schemas.microsoft.com/office/powerpoint/2010/main" val="1260987236"/>
              </p:ext>
            </p:extLst>
          </p:nvPr>
        </p:nvGraphicFramePr>
        <p:xfrm>
          <a:off x="2769258" y="1736257"/>
          <a:ext cx="6246628" cy="4019085"/>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1BC798EF-E99A-58BD-E42A-539E693F4992}"/>
              </a:ext>
            </a:extLst>
          </p:cNvPr>
          <p:cNvSpPr txBox="1"/>
          <p:nvPr/>
        </p:nvSpPr>
        <p:spPr>
          <a:xfrm>
            <a:off x="7354526" y="2680519"/>
            <a:ext cx="1453298" cy="923330"/>
          </a:xfrm>
          <a:prstGeom prst="rect">
            <a:avLst/>
          </a:prstGeom>
          <a:noFill/>
        </p:spPr>
        <p:txBody>
          <a:bodyPr wrap="square" lIns="0" tIns="0" rIns="0" bIns="0" rtlCol="0">
            <a:spAutoFit/>
          </a:bodyPr>
          <a:lstStyle/>
          <a:p>
            <a:r>
              <a:rPr lang="en-GB" sz="1200" dirty="0">
                <a:solidFill>
                  <a:srgbClr val="5C5B5A"/>
                </a:solidFill>
              </a:rPr>
              <a:t>Among those who have had a problem/ disagreement, the proportion who say ‘no’ rises to </a:t>
            </a:r>
            <a:r>
              <a:rPr lang="en-GB" sz="1200" b="1" dirty="0">
                <a:solidFill>
                  <a:srgbClr val="5C5B5A"/>
                </a:solidFill>
              </a:rPr>
              <a:t>48%</a:t>
            </a:r>
            <a:r>
              <a:rPr lang="en-GB" sz="1200" dirty="0">
                <a:solidFill>
                  <a:srgbClr val="5C5B5A"/>
                </a:solidFill>
              </a:rPr>
              <a:t>.</a:t>
            </a:r>
          </a:p>
        </p:txBody>
      </p:sp>
      <p:sp>
        <p:nvSpPr>
          <p:cNvPr id="10" name="TextBox 9">
            <a:extLst>
              <a:ext uri="{FF2B5EF4-FFF2-40B4-BE49-F238E27FC236}">
                <a16:creationId xmlns:a16="http://schemas.microsoft.com/office/drawing/2014/main" id="{DB43EB14-09A7-39CE-B14B-F196B11B9EFA}"/>
              </a:ext>
            </a:extLst>
          </p:cNvPr>
          <p:cNvSpPr txBox="1"/>
          <p:nvPr/>
        </p:nvSpPr>
        <p:spPr>
          <a:xfrm>
            <a:off x="546517" y="5755215"/>
            <a:ext cx="5979792" cy="215444"/>
          </a:xfrm>
          <a:prstGeom prst="rect">
            <a:avLst/>
          </a:prstGeom>
          <a:noFill/>
        </p:spPr>
        <p:txBody>
          <a:bodyPr wrap="square" lIns="0" tIns="0" rIns="0" bIns="0" rtlCol="0">
            <a:spAutoFit/>
          </a:bodyPr>
          <a:lstStyle/>
          <a:p>
            <a:r>
              <a:rPr lang="en-GB" sz="1400" b="1" dirty="0">
                <a:solidFill>
                  <a:srgbClr val="5C5B5A"/>
                </a:solidFill>
              </a:rPr>
              <a:t>Other concerns include: </a:t>
            </a:r>
            <a:r>
              <a:rPr lang="en-GB" sz="1400" dirty="0">
                <a:solidFill>
                  <a:srgbClr val="5C5B5A"/>
                </a:solidFill>
              </a:rPr>
              <a:t>Refusal to make repairs and Unlawful eviction.</a:t>
            </a:r>
          </a:p>
        </p:txBody>
      </p:sp>
      <p:sp>
        <p:nvSpPr>
          <p:cNvPr id="8" name="TextBox 7">
            <a:extLst>
              <a:ext uri="{FF2B5EF4-FFF2-40B4-BE49-F238E27FC236}">
                <a16:creationId xmlns:a16="http://schemas.microsoft.com/office/drawing/2014/main" id="{2C5C9088-1CF0-E88E-67A3-C75B129C020B}"/>
              </a:ext>
            </a:extLst>
          </p:cNvPr>
          <p:cNvSpPr txBox="1"/>
          <p:nvPr/>
        </p:nvSpPr>
        <p:spPr>
          <a:xfrm>
            <a:off x="8621050" y="1184328"/>
            <a:ext cx="2891793" cy="430887"/>
          </a:xfrm>
          <a:prstGeom prst="rect">
            <a:avLst/>
          </a:prstGeom>
          <a:noFill/>
        </p:spPr>
        <p:txBody>
          <a:bodyPr wrap="square" lIns="0" tIns="0" rIns="0" bIns="0" rtlCol="0">
            <a:spAutoFit/>
          </a:bodyPr>
          <a:lstStyle/>
          <a:p>
            <a:r>
              <a:rPr lang="en-GB" sz="1400" b="1" dirty="0">
                <a:solidFill>
                  <a:srgbClr val="5C5B5A"/>
                </a:solidFill>
              </a:rPr>
              <a:t>Whether tenants know where to complain if they needed to</a:t>
            </a:r>
          </a:p>
        </p:txBody>
      </p:sp>
      <p:graphicFrame>
        <p:nvGraphicFramePr>
          <p:cNvPr id="6" name="Chart 5" descr="Pie chart showing breakdown of tenants by whether they know where to complain if they need to &#10;Yes 61% &#10;No is 38% &#10;Prefer not to say 1%">
            <a:extLst>
              <a:ext uri="{FF2B5EF4-FFF2-40B4-BE49-F238E27FC236}">
                <a16:creationId xmlns:a16="http://schemas.microsoft.com/office/drawing/2014/main" id="{0E6689F5-64E4-4134-AC44-8AF96F6B8734}"/>
              </a:ext>
            </a:extLst>
          </p:cNvPr>
          <p:cNvGraphicFramePr/>
          <p:nvPr>
            <p:extLst>
              <p:ext uri="{D42A27DB-BD31-4B8C-83A1-F6EECF244321}">
                <p14:modId xmlns:p14="http://schemas.microsoft.com/office/powerpoint/2010/main" val="2258624004"/>
              </p:ext>
            </p:extLst>
          </p:nvPr>
        </p:nvGraphicFramePr>
        <p:xfrm>
          <a:off x="8562524" y="1816939"/>
          <a:ext cx="3373780" cy="31975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8082A30C-9E5C-98F6-6F33-519AA3026038}"/>
              </a:ext>
            </a:extLst>
          </p:cNvPr>
          <p:cNvSpPr>
            <a:spLocks noGrp="1"/>
          </p:cNvSpPr>
          <p:nvPr>
            <p:ph type="body" sz="quarter" idx="11"/>
          </p:nvPr>
        </p:nvSpPr>
        <p:spPr>
          <a:xfrm>
            <a:off x="523298" y="6274800"/>
            <a:ext cx="11117840" cy="435056"/>
          </a:xfrm>
        </p:spPr>
        <p:txBody>
          <a:bodyPr>
            <a:spAutoFit/>
          </a:bodyPr>
          <a:lstStyle/>
          <a:p>
            <a:r>
              <a:rPr lang="en-GB" dirty="0"/>
              <a:t>Q22. Have you ever had any of the following problems or disagreements with a landlord/letting agent? (All tenants: 1,200) Q23. If you needed to make a complaint about your current property, would you know where to complain? (All tenants: 1,200).</a:t>
            </a:r>
          </a:p>
        </p:txBody>
      </p:sp>
    </p:spTree>
    <p:extLst>
      <p:ext uri="{BB962C8B-B14F-4D97-AF65-F5344CB8AC3E}">
        <p14:creationId xmlns:p14="http://schemas.microsoft.com/office/powerpoint/2010/main" val="2989920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Autofit/>
          </a:bodyPr>
          <a:lstStyle/>
          <a:p>
            <a:r>
              <a:rPr lang="en-GB" sz="3800" b="1"/>
              <a:t>Overall satisfaction</a:t>
            </a:r>
            <a:br>
              <a:rPr lang="en-GB" sz="3800"/>
            </a:br>
            <a:endParaRPr lang="en-GB" sz="3800"/>
          </a:p>
        </p:txBody>
      </p:sp>
    </p:spTree>
    <p:extLst>
      <p:ext uri="{BB962C8B-B14F-4D97-AF65-F5344CB8AC3E}">
        <p14:creationId xmlns:p14="http://schemas.microsoft.com/office/powerpoint/2010/main" val="284632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E7E0-1EF0-1B1F-F68A-80C1CF426513}"/>
              </a:ext>
            </a:extLst>
          </p:cNvPr>
          <p:cNvSpPr>
            <a:spLocks noGrp="1"/>
          </p:cNvSpPr>
          <p:nvPr>
            <p:ph type="title"/>
          </p:nvPr>
        </p:nvSpPr>
        <p:spPr/>
        <p:txBody>
          <a:bodyPr>
            <a:normAutofit/>
          </a:bodyPr>
          <a:lstStyle/>
          <a:p>
            <a:r>
              <a:rPr lang="en-GB" sz="2800" b="1"/>
              <a:t>Methodology</a:t>
            </a:r>
          </a:p>
        </p:txBody>
      </p:sp>
      <p:sp>
        <p:nvSpPr>
          <p:cNvPr id="3" name="Content Placeholder 2">
            <a:extLst>
              <a:ext uri="{FF2B5EF4-FFF2-40B4-BE49-F238E27FC236}">
                <a16:creationId xmlns:a16="http://schemas.microsoft.com/office/drawing/2014/main" id="{019EE09C-2AB6-F2CE-49B2-1DF5DD46F4FD}"/>
              </a:ext>
            </a:extLst>
          </p:cNvPr>
          <p:cNvSpPr>
            <a:spLocks noGrp="1"/>
          </p:cNvSpPr>
          <p:nvPr>
            <p:ph idx="1"/>
          </p:nvPr>
        </p:nvSpPr>
        <p:spPr>
          <a:xfrm>
            <a:off x="521010" y="1240907"/>
            <a:ext cx="5322578" cy="2898229"/>
          </a:xfrm>
        </p:spPr>
        <p:txBody>
          <a:bodyPr wrap="square">
            <a:spAutoFit/>
          </a:bodyPr>
          <a:lstStyle/>
          <a:p>
            <a:r>
              <a:rPr lang="en-GB" sz="2000" b="1" dirty="0"/>
              <a:t>Survey </a:t>
            </a:r>
            <a:r>
              <a:rPr lang="en-GB" sz="2000" dirty="0"/>
              <a:t>designed by DJS Research, in collaboration with GMCA, covering the topics listed on the following page.</a:t>
            </a:r>
          </a:p>
          <a:p>
            <a:r>
              <a:rPr lang="en-GB" sz="2000" b="1" dirty="0"/>
              <a:t>A mix of online and offline research methods </a:t>
            </a:r>
            <a:r>
              <a:rPr lang="en-GB" sz="2000" dirty="0"/>
              <a:t>were used to ensure the </a:t>
            </a:r>
            <a:r>
              <a:rPr lang="en-GB" sz="2000" b="1" dirty="0"/>
              <a:t>sample was inclusive and representative:</a:t>
            </a:r>
            <a:r>
              <a:rPr lang="en-GB" sz="2000" dirty="0"/>
              <a:t> telephone interviews and online surveys (promoted via social media and using GMCA networks), plus online panels and face-to-face/in-street interviews among tenants.</a:t>
            </a:r>
          </a:p>
        </p:txBody>
      </p:sp>
      <p:sp>
        <p:nvSpPr>
          <p:cNvPr id="4" name="Content Placeholder 2">
            <a:extLst>
              <a:ext uri="{FF2B5EF4-FFF2-40B4-BE49-F238E27FC236}">
                <a16:creationId xmlns:a16="http://schemas.microsoft.com/office/drawing/2014/main" id="{4342F4B8-9E68-27C9-5D03-9655631AC47B}"/>
              </a:ext>
            </a:extLst>
          </p:cNvPr>
          <p:cNvSpPr txBox="1">
            <a:spLocks/>
          </p:cNvSpPr>
          <p:nvPr/>
        </p:nvSpPr>
        <p:spPr>
          <a:xfrm>
            <a:off x="6348373" y="1240907"/>
            <a:ext cx="5322578" cy="321883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a:buChar char="•"/>
              <a:defRPr sz="18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dirty="0"/>
              <a:t>Fieldwork dates:</a:t>
            </a:r>
          </a:p>
          <a:p>
            <a:pPr lvl="1"/>
            <a:r>
              <a:rPr lang="en-GB" sz="2000" dirty="0"/>
              <a:t>Started on 15</a:t>
            </a:r>
            <a:r>
              <a:rPr lang="en-GB" sz="2000" baseline="30000" dirty="0"/>
              <a:t>th</a:t>
            </a:r>
            <a:r>
              <a:rPr lang="en-GB" sz="2000" dirty="0"/>
              <a:t> Feb 2023 </a:t>
            </a:r>
          </a:p>
          <a:p>
            <a:pPr lvl="1"/>
            <a:r>
              <a:rPr lang="en-GB" sz="2000" dirty="0"/>
              <a:t>All fieldwork paused from 27</a:t>
            </a:r>
            <a:r>
              <a:rPr lang="en-GB" sz="2000" baseline="30000" dirty="0"/>
              <a:t>th</a:t>
            </a:r>
            <a:r>
              <a:rPr lang="en-GB" sz="2000" dirty="0"/>
              <a:t> March until 5</a:t>
            </a:r>
            <a:r>
              <a:rPr lang="en-GB" sz="2000" baseline="30000" dirty="0"/>
              <a:t>th</a:t>
            </a:r>
            <a:r>
              <a:rPr lang="en-GB" sz="2000" dirty="0"/>
              <a:t> May due to local elections. </a:t>
            </a:r>
          </a:p>
          <a:p>
            <a:pPr lvl="1"/>
            <a:r>
              <a:rPr lang="en-GB" sz="2000" dirty="0"/>
              <a:t>Fieldwork then continued until 11</a:t>
            </a:r>
            <a:r>
              <a:rPr lang="en-GB" sz="2000" baseline="30000" dirty="0"/>
              <a:t>th</a:t>
            </a:r>
            <a:r>
              <a:rPr lang="en-GB" sz="2000" dirty="0"/>
              <a:t> June.</a:t>
            </a:r>
          </a:p>
          <a:p>
            <a:r>
              <a:rPr lang="en-GB" sz="2000" dirty="0"/>
              <a:t>In total a sample of 1,200 tenants was achieved.</a:t>
            </a:r>
          </a:p>
          <a:p>
            <a:r>
              <a:rPr lang="en-GB" sz="2000" b="1" dirty="0"/>
              <a:t>Tenants data has been weighted </a:t>
            </a:r>
            <a:r>
              <a:rPr lang="en-GB" sz="2000" dirty="0"/>
              <a:t>to ensure it is representative of the GM private rented sector by age, gender and district.</a:t>
            </a:r>
          </a:p>
        </p:txBody>
      </p:sp>
    </p:spTree>
    <p:extLst>
      <p:ext uri="{BB962C8B-B14F-4D97-AF65-F5344CB8AC3E}">
        <p14:creationId xmlns:p14="http://schemas.microsoft.com/office/powerpoint/2010/main" val="2578940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34BA2-B1C3-85D3-1A03-794E721BEA43}"/>
              </a:ext>
            </a:extLst>
          </p:cNvPr>
          <p:cNvSpPr>
            <a:spLocks noGrp="1"/>
          </p:cNvSpPr>
          <p:nvPr>
            <p:ph type="title"/>
          </p:nvPr>
        </p:nvSpPr>
        <p:spPr/>
        <p:txBody>
          <a:bodyPr>
            <a:noAutofit/>
          </a:bodyPr>
          <a:lstStyle/>
          <a:p>
            <a:r>
              <a:rPr lang="en-GB" sz="2800" b="1" dirty="0"/>
              <a:t>Overall satisfaction: </a:t>
            </a:r>
            <a:r>
              <a:rPr lang="en-GB" sz="2800" dirty="0"/>
              <a:t>tenants</a:t>
            </a:r>
          </a:p>
        </p:txBody>
      </p:sp>
      <p:sp>
        <p:nvSpPr>
          <p:cNvPr id="16" name="TextBox 15">
            <a:extLst>
              <a:ext uri="{FF2B5EF4-FFF2-40B4-BE49-F238E27FC236}">
                <a16:creationId xmlns:a16="http://schemas.microsoft.com/office/drawing/2014/main" id="{366F37A4-5C2C-2F54-A1FA-BE83E25835B2}"/>
              </a:ext>
            </a:extLst>
          </p:cNvPr>
          <p:cNvSpPr txBox="1"/>
          <p:nvPr/>
        </p:nvSpPr>
        <p:spPr>
          <a:xfrm>
            <a:off x="535999" y="1116109"/>
            <a:ext cx="11117839" cy="984885"/>
          </a:xfrm>
          <a:prstGeom prst="rect">
            <a:avLst/>
          </a:prstGeom>
          <a:noFill/>
        </p:spPr>
        <p:txBody>
          <a:bodyPr wrap="square" lIns="0" tIns="0" rIns="0" bIns="0" rtlCol="0">
            <a:spAutoFit/>
          </a:bodyPr>
          <a:lstStyle/>
          <a:p>
            <a:r>
              <a:rPr lang="en-GB" sz="1600" dirty="0">
                <a:solidFill>
                  <a:srgbClr val="5C5B5A"/>
                </a:solidFill>
              </a:rPr>
              <a:t>Overall, 6 in 10 (59%) tenants are satisfied with living in private rented accommodation; a quarter (24%) are not. Satisfaction is higher when properties are managed directly by landlords, rather than letting agents, and lowest when managed by both. Dissatisfaction increases to 2 in 5 among some groups of tenants, including those who are bisexual and tenants who constantly struggle to pay their rent.</a:t>
            </a:r>
          </a:p>
        </p:txBody>
      </p:sp>
      <p:graphicFrame>
        <p:nvGraphicFramePr>
          <p:cNvPr id="7" name="Chart 6" descr="Chart showing overall satisfaction levels among tenants of living in private rented accommodation.&#10;Very dissatisfied 9% &#10;Fairly dissatisfied 15%&#10;Neither satisfied no dissatisfied 16%&#10;Fairly satisfied 37%&#10;Very satisfied 22% &#10;Net satisfied with living in private rented accommodation is 59%&#10;Net dissatisfied with living in private rented accommodation is 24%">
            <a:extLst>
              <a:ext uri="{FF2B5EF4-FFF2-40B4-BE49-F238E27FC236}">
                <a16:creationId xmlns:a16="http://schemas.microsoft.com/office/drawing/2014/main" id="{28C0AA30-2C19-0201-C5FE-941821D2B84E}"/>
              </a:ext>
            </a:extLst>
          </p:cNvPr>
          <p:cNvGraphicFramePr/>
          <p:nvPr>
            <p:extLst>
              <p:ext uri="{D42A27DB-BD31-4B8C-83A1-F6EECF244321}">
                <p14:modId xmlns:p14="http://schemas.microsoft.com/office/powerpoint/2010/main" val="2211363792"/>
              </p:ext>
            </p:extLst>
          </p:nvPr>
        </p:nvGraphicFramePr>
        <p:xfrm>
          <a:off x="560813" y="2173841"/>
          <a:ext cx="7118665" cy="198243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5D8B255D-EE68-5D94-C7AE-346E00C81F68}"/>
              </a:ext>
            </a:extLst>
          </p:cNvPr>
          <p:cNvSpPr txBox="1"/>
          <p:nvPr/>
        </p:nvSpPr>
        <p:spPr>
          <a:xfrm>
            <a:off x="846202" y="2364804"/>
            <a:ext cx="928014" cy="402775"/>
          </a:xfrm>
          <a:prstGeom prst="rect">
            <a:avLst/>
          </a:prstGeom>
          <a:ln w="19050">
            <a:solidFill>
              <a:srgbClr val="C00000"/>
            </a:solidFill>
          </a:ln>
        </p:spPr>
        <p:txBody>
          <a:bodyPr wrap="square" lIns="108000" tIns="108000" rIns="108000" bIns="108000" rtlCol="0">
            <a:spAutoFit/>
          </a:bodyPr>
          <a:lstStyle/>
          <a:p>
            <a:pPr algn="ctr"/>
            <a:r>
              <a:rPr lang="en-GB" sz="1200" b="1" dirty="0">
                <a:solidFill>
                  <a:srgbClr val="5C5B5A"/>
                </a:solidFill>
              </a:rPr>
              <a:t>24%</a:t>
            </a:r>
          </a:p>
        </p:txBody>
      </p:sp>
      <p:sp>
        <p:nvSpPr>
          <p:cNvPr id="17" name="TextBox 16">
            <a:extLst>
              <a:ext uri="{FF2B5EF4-FFF2-40B4-BE49-F238E27FC236}">
                <a16:creationId xmlns:a16="http://schemas.microsoft.com/office/drawing/2014/main" id="{4BCC0338-8C6E-3573-7658-FC54C0260FCA}"/>
              </a:ext>
            </a:extLst>
          </p:cNvPr>
          <p:cNvSpPr txBox="1"/>
          <p:nvPr/>
        </p:nvSpPr>
        <p:spPr>
          <a:xfrm>
            <a:off x="4776517" y="2378251"/>
            <a:ext cx="2105545" cy="402775"/>
          </a:xfrm>
          <a:prstGeom prst="rect">
            <a:avLst/>
          </a:prstGeom>
          <a:ln w="19050">
            <a:solidFill>
              <a:srgbClr val="00B050"/>
            </a:solidFill>
          </a:ln>
        </p:spPr>
        <p:txBody>
          <a:bodyPr wrap="square" lIns="108000" tIns="108000" rIns="108000" bIns="108000" rtlCol="0">
            <a:spAutoFit/>
          </a:bodyPr>
          <a:lstStyle/>
          <a:p>
            <a:pPr algn="ctr"/>
            <a:r>
              <a:rPr lang="en-GB" sz="1200" b="1" dirty="0">
                <a:solidFill>
                  <a:srgbClr val="5C5B5A"/>
                </a:solidFill>
              </a:rPr>
              <a:t>59%</a:t>
            </a:r>
          </a:p>
        </p:txBody>
      </p:sp>
      <p:graphicFrame>
        <p:nvGraphicFramePr>
          <p:cNvPr id="11" name="Table 10" descr="Table: Satisfaction by type of property manager. Percentage satisfied with private landlord 63%, percentage satisfied with letting agent 57%, percentage satisfied with both 50%. Percentage dissatisfied private landlord 19%, letting agent 22% and both 31%">
            <a:extLst>
              <a:ext uri="{FF2B5EF4-FFF2-40B4-BE49-F238E27FC236}">
                <a16:creationId xmlns:a16="http://schemas.microsoft.com/office/drawing/2014/main" id="{52C249BC-2B17-55E6-5F7F-2377556333C2}"/>
              </a:ext>
            </a:extLst>
          </p:cNvPr>
          <p:cNvGraphicFramePr>
            <a:graphicFrameLocks noGrp="1"/>
          </p:cNvGraphicFramePr>
          <p:nvPr>
            <p:extLst>
              <p:ext uri="{D42A27DB-BD31-4B8C-83A1-F6EECF244321}">
                <p14:modId xmlns:p14="http://schemas.microsoft.com/office/powerpoint/2010/main" val="495294436"/>
              </p:ext>
            </p:extLst>
          </p:nvPr>
        </p:nvGraphicFramePr>
        <p:xfrm>
          <a:off x="7892564" y="2282349"/>
          <a:ext cx="3738623" cy="1637503"/>
        </p:xfrm>
        <a:graphic>
          <a:graphicData uri="http://schemas.openxmlformats.org/drawingml/2006/table">
            <a:tbl>
              <a:tblPr firstRow="1" bandRow="1">
                <a:tableStyleId>{912C8C85-51F0-491E-9774-3900AFEF0FD7}</a:tableStyleId>
              </a:tblPr>
              <a:tblGrid>
                <a:gridCol w="1043092">
                  <a:extLst>
                    <a:ext uri="{9D8B030D-6E8A-4147-A177-3AD203B41FA5}">
                      <a16:colId xmlns:a16="http://schemas.microsoft.com/office/drawing/2014/main" val="4229841372"/>
                    </a:ext>
                  </a:extLst>
                </a:gridCol>
                <a:gridCol w="950337">
                  <a:extLst>
                    <a:ext uri="{9D8B030D-6E8A-4147-A177-3AD203B41FA5}">
                      <a16:colId xmlns:a16="http://schemas.microsoft.com/office/drawing/2014/main" val="3366815508"/>
                    </a:ext>
                  </a:extLst>
                </a:gridCol>
                <a:gridCol w="688742">
                  <a:extLst>
                    <a:ext uri="{9D8B030D-6E8A-4147-A177-3AD203B41FA5}">
                      <a16:colId xmlns:a16="http://schemas.microsoft.com/office/drawing/2014/main" val="2414019273"/>
                    </a:ext>
                  </a:extLst>
                </a:gridCol>
                <a:gridCol w="1056452">
                  <a:extLst>
                    <a:ext uri="{9D8B030D-6E8A-4147-A177-3AD203B41FA5}">
                      <a16:colId xmlns:a16="http://schemas.microsoft.com/office/drawing/2014/main" val="529363737"/>
                    </a:ext>
                  </a:extLst>
                </a:gridCol>
              </a:tblGrid>
              <a:tr h="582019">
                <a:tc>
                  <a:txBody>
                    <a:bodyPr/>
                    <a:lstStyle/>
                    <a:p>
                      <a:pPr marL="0" algn="l" defTabSz="914400" rtl="0" eaLnBrk="1" fontAlgn="ctr" latinLnBrk="0" hangingPunct="1"/>
                      <a:r>
                        <a:rPr lang="en-GB" sz="1100" b="1" u="none" strike="noStrike" kern="1200" dirty="0">
                          <a:solidFill>
                            <a:srgbClr val="5C5B5A"/>
                          </a:solidFill>
                          <a:effectLst/>
                        </a:rPr>
                        <a:t>Property manager:</a:t>
                      </a:r>
                      <a:endParaRPr lang="en-GB" sz="1100" b="1" i="0" u="none" strike="noStrike" kern="1200" dirty="0">
                        <a:solidFill>
                          <a:srgbClr val="5C5B5A"/>
                        </a:solidFill>
                        <a:effectLst/>
                        <a:latin typeface="Calibri" panose="020F0502020204030204" pitchFamily="34" charset="0"/>
                        <a:ea typeface="+mn-ea"/>
                        <a:cs typeface="+mn-cs"/>
                      </a:endParaRPr>
                    </a:p>
                  </a:txBody>
                  <a:tcPr marL="72000"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pPr algn="l" fontAlgn="ctr"/>
                      <a:r>
                        <a:rPr lang="en-GB" sz="1100" b="1" u="none" strike="noStrike" dirty="0">
                          <a:solidFill>
                            <a:srgbClr val="5C5B5A"/>
                          </a:solidFill>
                          <a:effectLst/>
                        </a:rPr>
                        <a:t>Private landlord</a:t>
                      </a:r>
                      <a:endParaRPr lang="en-GB" sz="1100" b="1" i="0" u="none" strike="noStrike" dirty="0">
                        <a:solidFill>
                          <a:srgbClr val="5C5B5A"/>
                        </a:solidFill>
                        <a:effectLst/>
                        <a:latin typeface="Calibri" panose="020F0502020204030204" pitchFamily="34" charset="0"/>
                      </a:endParaRPr>
                    </a:p>
                  </a:txBody>
                  <a:tcPr marL="7200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pPr algn="l" fontAlgn="ctr"/>
                      <a:r>
                        <a:rPr lang="en-GB" sz="1100" b="1" u="none" strike="noStrike" dirty="0">
                          <a:solidFill>
                            <a:srgbClr val="5C5B5A"/>
                          </a:solidFill>
                          <a:effectLst/>
                        </a:rPr>
                        <a:t>A letting agent</a:t>
                      </a:r>
                      <a:endParaRPr lang="en-GB" sz="1100" b="1" i="0" u="none" strike="noStrike" dirty="0">
                        <a:solidFill>
                          <a:srgbClr val="5C5B5A"/>
                        </a:solidFill>
                        <a:effectLst/>
                        <a:latin typeface="Calibri" panose="020F0502020204030204" pitchFamily="34" charset="0"/>
                      </a:endParaRPr>
                    </a:p>
                  </a:txBody>
                  <a:tcPr marL="7200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pPr algn="l" fontAlgn="ctr"/>
                      <a:r>
                        <a:rPr lang="en-GB" sz="1100" b="1" u="none" strike="noStrike" dirty="0">
                          <a:solidFill>
                            <a:srgbClr val="5C5B5A"/>
                          </a:solidFill>
                          <a:effectLst/>
                        </a:rPr>
                        <a:t>Both landlord &amp; letting agent</a:t>
                      </a:r>
                      <a:endParaRPr lang="en-GB" sz="1100" b="1" i="0" u="none" strike="noStrike" dirty="0">
                        <a:solidFill>
                          <a:srgbClr val="5C5B5A"/>
                        </a:solidFill>
                        <a:effectLst/>
                        <a:latin typeface="Calibri" panose="020F0502020204030204" pitchFamily="34" charset="0"/>
                      </a:endParaRPr>
                    </a:p>
                  </a:txBody>
                  <a:tcPr marL="72000" marR="6350" marT="635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extLst>
                  <a:ext uri="{0D108BD9-81ED-4DB2-BD59-A6C34878D82A}">
                    <a16:rowId xmlns:a16="http://schemas.microsoft.com/office/drawing/2014/main" val="1848596567"/>
                  </a:ext>
                </a:extLst>
              </a:tr>
              <a:tr h="527742">
                <a:tc>
                  <a:txBody>
                    <a:bodyPr/>
                    <a:lstStyle/>
                    <a:p>
                      <a:pPr algn="l"/>
                      <a:r>
                        <a:rPr lang="en-GB" sz="1200" b="1" dirty="0">
                          <a:solidFill>
                            <a:srgbClr val="00B050"/>
                          </a:solidFill>
                        </a:rPr>
                        <a:t>% </a:t>
                      </a:r>
                      <a:br>
                        <a:rPr lang="en-GB" sz="1200" b="1" dirty="0">
                          <a:solidFill>
                            <a:srgbClr val="00B050"/>
                          </a:solidFill>
                        </a:rPr>
                      </a:br>
                      <a:r>
                        <a:rPr lang="en-GB" sz="1200" b="1" dirty="0">
                          <a:solidFill>
                            <a:srgbClr val="00B050"/>
                          </a:solidFill>
                        </a:rPr>
                        <a:t>Satisfied</a:t>
                      </a:r>
                    </a:p>
                  </a:txBody>
                  <a:tcPr marL="72000"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algn="l" fontAlgn="ctr"/>
                      <a:r>
                        <a:rPr lang="en-GB" sz="1100" b="1" u="none" strike="noStrike" dirty="0">
                          <a:solidFill>
                            <a:srgbClr val="00B050"/>
                          </a:solidFill>
                          <a:effectLst/>
                        </a:rPr>
                        <a:t>63%</a:t>
                      </a:r>
                      <a:endParaRPr lang="en-GB" sz="1100" b="1" i="1" u="none" strike="noStrike" dirty="0">
                        <a:solidFill>
                          <a:srgbClr val="00B050"/>
                        </a:solidFill>
                        <a:effectLst/>
                        <a:latin typeface="Calibri" panose="020F0502020204030204" pitchFamily="34" charset="0"/>
                      </a:endParaRPr>
                    </a:p>
                  </a:txBody>
                  <a:tcPr marL="7200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algn="l" fontAlgn="ctr"/>
                      <a:r>
                        <a:rPr lang="en-GB" sz="1100" b="1" u="none" strike="noStrike" dirty="0">
                          <a:solidFill>
                            <a:srgbClr val="00B050"/>
                          </a:solidFill>
                          <a:effectLst/>
                        </a:rPr>
                        <a:t>57%</a:t>
                      </a:r>
                      <a:endParaRPr lang="en-GB" sz="1100" b="1" i="1" u="none" strike="noStrike" dirty="0">
                        <a:solidFill>
                          <a:srgbClr val="00B050"/>
                        </a:solidFill>
                        <a:effectLst/>
                        <a:latin typeface="Calibri" panose="020F0502020204030204" pitchFamily="34" charset="0"/>
                      </a:endParaRPr>
                    </a:p>
                  </a:txBody>
                  <a:tcPr marL="7200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algn="l" fontAlgn="ctr"/>
                      <a:r>
                        <a:rPr lang="en-GB" sz="1100" b="1" u="none" strike="noStrike" dirty="0">
                          <a:solidFill>
                            <a:srgbClr val="00B050"/>
                          </a:solidFill>
                          <a:effectLst/>
                        </a:rPr>
                        <a:t>50%</a:t>
                      </a:r>
                      <a:endParaRPr lang="en-GB" sz="1100" b="1" i="1" u="none" strike="noStrike" dirty="0">
                        <a:solidFill>
                          <a:srgbClr val="00B050"/>
                        </a:solidFill>
                        <a:effectLst/>
                        <a:latin typeface="Calibri" panose="020F0502020204030204" pitchFamily="34" charset="0"/>
                      </a:endParaRPr>
                    </a:p>
                  </a:txBody>
                  <a:tcPr marL="72000" marR="6350" marT="635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63305568"/>
                  </a:ext>
                </a:extLst>
              </a:tr>
              <a:tr h="527742">
                <a:tc>
                  <a:txBody>
                    <a:bodyPr/>
                    <a:lstStyle/>
                    <a:p>
                      <a:pPr algn="l"/>
                      <a:r>
                        <a:rPr lang="en-GB" sz="1200" b="1" dirty="0">
                          <a:solidFill>
                            <a:srgbClr val="C00000"/>
                          </a:solidFill>
                        </a:rPr>
                        <a:t>% Dissatisfied</a:t>
                      </a:r>
                    </a:p>
                  </a:txBody>
                  <a:tcPr marL="72000"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algn="l" fontAlgn="ctr"/>
                      <a:r>
                        <a:rPr lang="en-GB" sz="1100" b="1" u="none" strike="noStrike">
                          <a:solidFill>
                            <a:srgbClr val="C00000"/>
                          </a:solidFill>
                          <a:effectLst/>
                        </a:rPr>
                        <a:t>19%</a:t>
                      </a:r>
                      <a:endParaRPr lang="en-GB" sz="1100" b="1" i="1" u="none" strike="noStrike">
                        <a:solidFill>
                          <a:srgbClr val="C00000"/>
                        </a:solidFill>
                        <a:effectLst/>
                        <a:latin typeface="Calibri" panose="020F0502020204030204" pitchFamily="34" charset="0"/>
                      </a:endParaRPr>
                    </a:p>
                  </a:txBody>
                  <a:tcPr marL="7200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algn="l" fontAlgn="ctr"/>
                      <a:r>
                        <a:rPr lang="en-GB" sz="1100" b="1" u="none" strike="noStrike" dirty="0">
                          <a:solidFill>
                            <a:srgbClr val="C00000"/>
                          </a:solidFill>
                          <a:effectLst/>
                        </a:rPr>
                        <a:t>29%</a:t>
                      </a:r>
                      <a:endParaRPr lang="en-GB" sz="1100" b="1" i="1" u="none" strike="noStrike" dirty="0">
                        <a:solidFill>
                          <a:srgbClr val="C00000"/>
                        </a:solidFill>
                        <a:effectLst/>
                        <a:latin typeface="Calibri" panose="020F0502020204030204" pitchFamily="34" charset="0"/>
                      </a:endParaRPr>
                    </a:p>
                  </a:txBody>
                  <a:tcPr marL="7200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algn="l" fontAlgn="ctr"/>
                      <a:r>
                        <a:rPr lang="en-GB" sz="1100" b="1" u="none" strike="noStrike" dirty="0">
                          <a:solidFill>
                            <a:srgbClr val="C00000"/>
                          </a:solidFill>
                          <a:effectLst/>
                        </a:rPr>
                        <a:t>31%</a:t>
                      </a:r>
                      <a:endParaRPr lang="en-GB" sz="1100" b="1" i="1" u="none" strike="noStrike" dirty="0">
                        <a:solidFill>
                          <a:srgbClr val="C00000"/>
                        </a:solidFill>
                        <a:effectLst/>
                        <a:latin typeface="Calibri" panose="020F0502020204030204" pitchFamily="34" charset="0"/>
                      </a:endParaRPr>
                    </a:p>
                  </a:txBody>
                  <a:tcPr marL="72000" marR="6350" marT="635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2204229507"/>
                  </a:ext>
                </a:extLst>
              </a:tr>
            </a:tbl>
          </a:graphicData>
        </a:graphic>
      </p:graphicFrame>
      <p:sp>
        <p:nvSpPr>
          <p:cNvPr id="8" name="TextBox 7">
            <a:extLst>
              <a:ext uri="{FF2B5EF4-FFF2-40B4-BE49-F238E27FC236}">
                <a16:creationId xmlns:a16="http://schemas.microsoft.com/office/drawing/2014/main" id="{7355FEAF-7E63-B7E8-2B6A-AA439D2F06EB}"/>
              </a:ext>
            </a:extLst>
          </p:cNvPr>
          <p:cNvSpPr txBox="1"/>
          <p:nvPr/>
        </p:nvSpPr>
        <p:spPr>
          <a:xfrm>
            <a:off x="552042" y="4200811"/>
            <a:ext cx="11089096" cy="1792112"/>
          </a:xfrm>
          <a:prstGeom prst="rect">
            <a:avLst/>
          </a:prstGeom>
          <a:noFill/>
          <a:ln w="19050">
            <a:solidFill>
              <a:srgbClr val="C00000"/>
            </a:solidFill>
          </a:ln>
        </p:spPr>
        <p:txBody>
          <a:bodyPr wrap="square" lIns="180000" tIns="180000" rIns="180000" bIns="180000" rtlCol="0">
            <a:spAutoFit/>
          </a:bodyPr>
          <a:lstStyle/>
          <a:p>
            <a:pPr>
              <a:spcAft>
                <a:spcPts val="500"/>
              </a:spcAft>
            </a:pPr>
            <a:r>
              <a:rPr lang="en-GB" sz="1200" b="1" dirty="0">
                <a:solidFill>
                  <a:srgbClr val="C00000"/>
                </a:solidFill>
              </a:rPr>
              <a:t>Dissatisfaction is higher among: </a:t>
            </a:r>
          </a:p>
          <a:p>
            <a:pPr marL="180000" indent="-180000">
              <a:spcAft>
                <a:spcPts val="500"/>
              </a:spcAft>
              <a:buFont typeface="Arial" panose="020B0604020202020204" pitchFamily="34" charset="0"/>
              <a:buChar char="•"/>
            </a:pPr>
            <a:r>
              <a:rPr lang="en-GB" sz="1200" dirty="0">
                <a:solidFill>
                  <a:srgbClr val="5C5B5A"/>
                </a:solidFill>
              </a:rPr>
              <a:t>Tenants with a disability (37%)</a:t>
            </a:r>
          </a:p>
          <a:p>
            <a:pPr marL="180000" indent="-180000">
              <a:spcAft>
                <a:spcPts val="500"/>
              </a:spcAft>
              <a:buFont typeface="Arial" panose="020B0604020202020204" pitchFamily="34" charset="0"/>
              <a:buChar char="•"/>
            </a:pPr>
            <a:r>
              <a:rPr lang="en-GB" sz="1200" dirty="0">
                <a:solidFill>
                  <a:srgbClr val="5C5B5A"/>
                </a:solidFill>
              </a:rPr>
              <a:t>Bisexual (40%), gay or lesbian (36%)</a:t>
            </a:r>
          </a:p>
          <a:p>
            <a:pPr marL="180000" indent="-180000">
              <a:spcAft>
                <a:spcPts val="500"/>
              </a:spcAft>
              <a:buFont typeface="Arial" panose="020B0604020202020204" pitchFamily="34" charset="0"/>
              <a:buChar char="•"/>
            </a:pPr>
            <a:r>
              <a:rPr lang="en-GB" sz="1200" dirty="0">
                <a:solidFill>
                  <a:srgbClr val="5C5B5A"/>
                </a:solidFill>
              </a:rPr>
              <a:t>Have been in PRS for 10+ years (33%)</a:t>
            </a:r>
          </a:p>
          <a:p>
            <a:pPr marL="180000" indent="-180000">
              <a:spcAft>
                <a:spcPts val="500"/>
              </a:spcAft>
              <a:buFont typeface="Arial" panose="020B0604020202020204" pitchFamily="34" charset="0"/>
              <a:buChar char="•"/>
            </a:pPr>
            <a:r>
              <a:rPr lang="en-GB" sz="1200" dirty="0">
                <a:solidFill>
                  <a:srgbClr val="5C5B5A"/>
                </a:solidFill>
              </a:rPr>
              <a:t>‘Forced’ to live in PRS (31%)</a:t>
            </a:r>
          </a:p>
          <a:p>
            <a:pPr marL="180000" indent="-180000">
              <a:spcAft>
                <a:spcPts val="500"/>
              </a:spcAft>
              <a:buFont typeface="Arial" panose="020B0604020202020204" pitchFamily="34" charset="0"/>
              <a:buChar char="•"/>
            </a:pPr>
            <a:r>
              <a:rPr lang="en-GB" sz="1200" dirty="0">
                <a:solidFill>
                  <a:srgbClr val="5C5B5A"/>
                </a:solidFill>
              </a:rPr>
              <a:t>Had a problem/disagreement with landlord (40%)</a:t>
            </a:r>
          </a:p>
        </p:txBody>
      </p:sp>
      <p:sp>
        <p:nvSpPr>
          <p:cNvPr id="14" name="TextBox 13">
            <a:extLst>
              <a:ext uri="{FF2B5EF4-FFF2-40B4-BE49-F238E27FC236}">
                <a16:creationId xmlns:a16="http://schemas.microsoft.com/office/drawing/2014/main" id="{7A4086E3-E640-711E-2BBB-CF394E77EA30}"/>
              </a:ext>
            </a:extLst>
          </p:cNvPr>
          <p:cNvSpPr txBox="1"/>
          <p:nvPr/>
        </p:nvSpPr>
        <p:spPr>
          <a:xfrm>
            <a:off x="4524105" y="4600152"/>
            <a:ext cx="3155374" cy="1051570"/>
          </a:xfrm>
          <a:prstGeom prst="rect">
            <a:avLst/>
          </a:prstGeom>
          <a:noFill/>
          <a:ln>
            <a:noFill/>
          </a:ln>
        </p:spPr>
        <p:txBody>
          <a:bodyPr wrap="square" lIns="0" tIns="0" rIns="0" bIns="0" rtlCol="0">
            <a:spAutoFit/>
          </a:bodyPr>
          <a:lstStyle>
            <a:defPPr>
              <a:defRPr lang="en-US"/>
            </a:defPPr>
            <a:lvl1pPr>
              <a:spcAft>
                <a:spcPts val="500"/>
              </a:spcAft>
              <a:defRPr sz="1200" b="1">
                <a:solidFill>
                  <a:srgbClr val="C00000"/>
                </a:solidFill>
              </a:defRPr>
            </a:lvl1pPr>
          </a:lstStyle>
          <a:p>
            <a:pPr marL="171450" indent="-171450">
              <a:buFont typeface="Arial" panose="020B0604020202020204" pitchFamily="34" charset="0"/>
              <a:buChar char="•"/>
            </a:pPr>
            <a:r>
              <a:rPr lang="en-GB" b="0" dirty="0">
                <a:solidFill>
                  <a:srgbClr val="5C5B5A"/>
                </a:solidFill>
              </a:rPr>
              <a:t>Those dissatisfied with their property manager (72%)</a:t>
            </a:r>
          </a:p>
          <a:p>
            <a:pPr marL="171450" indent="-171450">
              <a:buFont typeface="Arial" panose="020B0604020202020204" pitchFamily="34" charset="0"/>
              <a:buChar char="•"/>
            </a:pPr>
            <a:r>
              <a:rPr lang="en-GB" b="0" dirty="0">
                <a:solidFill>
                  <a:srgbClr val="5C5B5A"/>
                </a:solidFill>
              </a:rPr>
              <a:t>Consider landlord accreditation very important when looking for a property (31%)</a:t>
            </a:r>
          </a:p>
          <a:p>
            <a:pPr marL="171450" indent="-171450">
              <a:buFont typeface="Arial" panose="020B0604020202020204" pitchFamily="34" charset="0"/>
              <a:buChar char="•"/>
            </a:pPr>
            <a:r>
              <a:rPr lang="en-GB" b="0" dirty="0">
                <a:solidFill>
                  <a:srgbClr val="5C5B5A"/>
                </a:solidFill>
              </a:rPr>
              <a:t>Rent is a constant struggle (42%)</a:t>
            </a:r>
          </a:p>
        </p:txBody>
      </p:sp>
      <p:sp>
        <p:nvSpPr>
          <p:cNvPr id="13" name="TextBox 12">
            <a:extLst>
              <a:ext uri="{FF2B5EF4-FFF2-40B4-BE49-F238E27FC236}">
                <a16:creationId xmlns:a16="http://schemas.microsoft.com/office/drawing/2014/main" id="{99C174D7-D11A-7D3B-89A0-FACA2B751040}"/>
              </a:ext>
            </a:extLst>
          </p:cNvPr>
          <p:cNvSpPr txBox="1"/>
          <p:nvPr/>
        </p:nvSpPr>
        <p:spPr>
          <a:xfrm>
            <a:off x="8293998" y="4600152"/>
            <a:ext cx="2598591" cy="802784"/>
          </a:xfrm>
          <a:prstGeom prst="rect">
            <a:avLst/>
          </a:prstGeom>
          <a:noFill/>
          <a:ln>
            <a:noFill/>
          </a:ln>
        </p:spPr>
        <p:txBody>
          <a:bodyPr wrap="square" lIns="0" tIns="0" rIns="0" bIns="0" rtlCol="0">
            <a:spAutoFit/>
          </a:bodyPr>
          <a:lstStyle>
            <a:defPPr>
              <a:defRPr lang="en-US"/>
            </a:defPPr>
            <a:lvl1pPr>
              <a:spcAft>
                <a:spcPts val="500"/>
              </a:spcAft>
              <a:defRPr sz="1200" b="1">
                <a:solidFill>
                  <a:srgbClr val="C00000"/>
                </a:solidFill>
              </a:defRPr>
            </a:lvl1pPr>
          </a:lstStyle>
          <a:p>
            <a:pPr marL="171450" indent="-171450">
              <a:buFont typeface="Arial" panose="020B0604020202020204" pitchFamily="34" charset="0"/>
              <a:buChar char="•"/>
            </a:pPr>
            <a:r>
              <a:rPr lang="en-GB" b="0" dirty="0">
                <a:solidFill>
                  <a:srgbClr val="5C5B5A"/>
                </a:solidFill>
              </a:rPr>
              <a:t>Room in shared house/flat without a lock (35%)</a:t>
            </a:r>
          </a:p>
          <a:p>
            <a:pPr marL="171450" indent="-171450">
              <a:buFont typeface="Arial" panose="020B0604020202020204" pitchFamily="34" charset="0"/>
              <a:buChar char="•"/>
            </a:pPr>
            <a:r>
              <a:rPr lang="en-GB" b="0" dirty="0">
                <a:solidFill>
                  <a:srgbClr val="5C5B5A"/>
                </a:solidFill>
              </a:rPr>
              <a:t>City centre location (incl. Trafford) (37% vs. 23% non-city centre)</a:t>
            </a:r>
          </a:p>
        </p:txBody>
      </p:sp>
      <p:sp>
        <p:nvSpPr>
          <p:cNvPr id="10" name="Text Placeholder 9" descr="Q24. Overall, how satisfied are you with living in private rented accommodation? (All tenants: 1,200) Q24b. What is the main reason you feel dissatisfied with renting privately? (All tenants who are dissatisfied: 108).&#10;">
            <a:extLst>
              <a:ext uri="{FF2B5EF4-FFF2-40B4-BE49-F238E27FC236}">
                <a16:creationId xmlns:a16="http://schemas.microsoft.com/office/drawing/2014/main" id="{F4CECBBB-C899-CBD2-51EE-210F277D9CBC}"/>
              </a:ext>
            </a:extLst>
          </p:cNvPr>
          <p:cNvSpPr>
            <a:spLocks noGrp="1"/>
          </p:cNvSpPr>
          <p:nvPr>
            <p:ph type="body" sz="quarter" idx="11"/>
          </p:nvPr>
        </p:nvSpPr>
        <p:spPr>
          <a:xfrm>
            <a:off x="523298" y="6274800"/>
            <a:ext cx="11117840" cy="435056"/>
          </a:xfrm>
        </p:spPr>
        <p:txBody>
          <a:bodyPr>
            <a:spAutoFit/>
          </a:bodyPr>
          <a:lstStyle/>
          <a:p>
            <a:r>
              <a:rPr lang="en-GB" dirty="0"/>
              <a:t>Q24. Overall, how satisfied are you with living in private rented accommodation? (All tenants: 1,200) Q24b. What is the main reason you feel dissatisfied with renting privately? (All tenants who are dissatisfied: 108).</a:t>
            </a:r>
          </a:p>
        </p:txBody>
      </p:sp>
    </p:spTree>
    <p:extLst>
      <p:ext uri="{BB962C8B-B14F-4D97-AF65-F5344CB8AC3E}">
        <p14:creationId xmlns:p14="http://schemas.microsoft.com/office/powerpoint/2010/main" val="2242173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A-FCA7-8837-E526-213042AD9879}"/>
              </a:ext>
            </a:extLst>
          </p:cNvPr>
          <p:cNvSpPr>
            <a:spLocks noGrp="1"/>
          </p:cNvSpPr>
          <p:nvPr>
            <p:ph type="title"/>
          </p:nvPr>
        </p:nvSpPr>
        <p:spPr/>
        <p:txBody>
          <a:bodyPr vert="horz" lIns="0" tIns="0" rIns="0" bIns="0" rtlCol="0" anchor="t" anchorCtr="0">
            <a:noAutofit/>
          </a:bodyPr>
          <a:lstStyle/>
          <a:p>
            <a:r>
              <a:rPr lang="en-GB" sz="2800" b="1"/>
              <a:t>Reasons for dissatisfaction (I)</a:t>
            </a:r>
          </a:p>
        </p:txBody>
      </p:sp>
      <p:sp>
        <p:nvSpPr>
          <p:cNvPr id="11" name="TextBox 10">
            <a:extLst>
              <a:ext uri="{FF2B5EF4-FFF2-40B4-BE49-F238E27FC236}">
                <a16:creationId xmlns:a16="http://schemas.microsoft.com/office/drawing/2014/main" id="{AED7EFF7-F92B-DF0A-2B9E-68164846B76C}"/>
              </a:ext>
            </a:extLst>
          </p:cNvPr>
          <p:cNvSpPr txBox="1"/>
          <p:nvPr/>
        </p:nvSpPr>
        <p:spPr>
          <a:xfrm>
            <a:off x="536001" y="1116109"/>
            <a:ext cx="7252274" cy="738664"/>
          </a:xfrm>
          <a:prstGeom prst="rect">
            <a:avLst/>
          </a:prstGeom>
          <a:noFill/>
        </p:spPr>
        <p:txBody>
          <a:bodyPr wrap="square" lIns="0" tIns="0" rIns="0" bIns="0" rtlCol="0">
            <a:spAutoFit/>
          </a:bodyPr>
          <a:lstStyle/>
          <a:p>
            <a:r>
              <a:rPr lang="en-GB" sz="1600" dirty="0">
                <a:solidFill>
                  <a:srgbClr val="5C5B5A"/>
                </a:solidFill>
              </a:rPr>
              <a:t>Affordability tops the reasons for dissatisfaction, though many of these comments are coupled with poor living conditions and problems experienced with repairs.</a:t>
            </a:r>
          </a:p>
        </p:txBody>
      </p:sp>
      <p:sp>
        <p:nvSpPr>
          <p:cNvPr id="4" name="TextBox 3">
            <a:extLst>
              <a:ext uri="{FF2B5EF4-FFF2-40B4-BE49-F238E27FC236}">
                <a16:creationId xmlns:a16="http://schemas.microsoft.com/office/drawing/2014/main" id="{512CC96C-DFFC-F5B7-0B10-F859802BA419}"/>
              </a:ext>
            </a:extLst>
          </p:cNvPr>
          <p:cNvSpPr txBox="1"/>
          <p:nvPr/>
        </p:nvSpPr>
        <p:spPr>
          <a:xfrm>
            <a:off x="536000" y="2180130"/>
            <a:ext cx="3364488" cy="2623109"/>
          </a:xfrm>
          <a:prstGeom prst="rect">
            <a:avLst/>
          </a:prstGeom>
          <a:noFill/>
          <a:ln w="19050">
            <a:solidFill>
              <a:srgbClr val="C00000"/>
            </a:solidFill>
          </a:ln>
        </p:spPr>
        <p:txBody>
          <a:bodyPr wrap="square" lIns="180000" tIns="180000" rIns="180000" bIns="180000" rtlCol="0">
            <a:spAutoFit/>
          </a:bodyPr>
          <a:lstStyle/>
          <a:p>
            <a:pPr>
              <a:spcAft>
                <a:spcPts val="500"/>
              </a:spcAft>
            </a:pPr>
            <a:r>
              <a:rPr lang="en-GB" sz="1400" b="1" dirty="0">
                <a:solidFill>
                  <a:srgbClr val="C00000"/>
                </a:solidFill>
              </a:rPr>
              <a:t>The top 5 reasons for dissatisfaction:</a:t>
            </a:r>
            <a:endParaRPr lang="en-GB" sz="1400" dirty="0">
              <a:solidFill>
                <a:srgbClr val="C00000"/>
              </a:solidFill>
            </a:endParaRPr>
          </a:p>
          <a:p>
            <a:pPr marL="228600" indent="-228600">
              <a:spcAft>
                <a:spcPts val="500"/>
              </a:spcAft>
              <a:buAutoNum type="arabicPeriod"/>
            </a:pPr>
            <a:r>
              <a:rPr lang="en-GB" sz="1400" dirty="0">
                <a:solidFill>
                  <a:srgbClr val="5C5B5A"/>
                </a:solidFill>
              </a:rPr>
              <a:t>Cannot afford rent/deposit (35%)</a:t>
            </a:r>
          </a:p>
          <a:p>
            <a:pPr marL="228600" indent="-228600">
              <a:spcAft>
                <a:spcPts val="500"/>
              </a:spcAft>
              <a:buAutoNum type="arabicPeriod"/>
            </a:pPr>
            <a:r>
              <a:rPr lang="en-GB" sz="1400" dirty="0">
                <a:solidFill>
                  <a:srgbClr val="5C5B5A"/>
                </a:solidFill>
              </a:rPr>
              <a:t>Never fix problems with property (20%)</a:t>
            </a:r>
          </a:p>
          <a:p>
            <a:pPr marL="228600" indent="-228600">
              <a:spcAft>
                <a:spcPts val="500"/>
              </a:spcAft>
              <a:buFontTx/>
              <a:buAutoNum type="arabicPeriod"/>
            </a:pPr>
            <a:r>
              <a:rPr lang="en-GB" sz="1400" dirty="0">
                <a:solidFill>
                  <a:srgbClr val="5C5B5A"/>
                </a:solidFill>
              </a:rPr>
              <a:t>Lack of security (13%)</a:t>
            </a:r>
          </a:p>
          <a:p>
            <a:pPr marL="228600" indent="-228600">
              <a:spcAft>
                <a:spcPts val="500"/>
              </a:spcAft>
              <a:buAutoNum type="arabicPeriod"/>
            </a:pPr>
            <a:r>
              <a:rPr lang="en-GB" sz="1400" dirty="0">
                <a:solidFill>
                  <a:srgbClr val="5C5B5A"/>
                </a:solidFill>
              </a:rPr>
              <a:t>Lack of care about tenants (12%)</a:t>
            </a:r>
          </a:p>
          <a:p>
            <a:pPr marL="228600" indent="-228600">
              <a:spcAft>
                <a:spcPts val="500"/>
              </a:spcAft>
              <a:buAutoNum type="arabicPeriod"/>
            </a:pPr>
            <a:r>
              <a:rPr lang="en-GB" sz="1400" dirty="0">
                <a:solidFill>
                  <a:srgbClr val="5C5B5A"/>
                </a:solidFill>
              </a:rPr>
              <a:t>Poor repairs or damp/mould (11% and 8% respectively)</a:t>
            </a:r>
          </a:p>
        </p:txBody>
      </p:sp>
      <p:sp>
        <p:nvSpPr>
          <p:cNvPr id="9" name="Speech Bubble: Rectangle 8">
            <a:extLst>
              <a:ext uri="{FF2B5EF4-FFF2-40B4-BE49-F238E27FC236}">
                <a16:creationId xmlns:a16="http://schemas.microsoft.com/office/drawing/2014/main" id="{4C04A4C4-CEEF-478D-E0DB-34377DC6E8AF}"/>
              </a:ext>
            </a:extLst>
          </p:cNvPr>
          <p:cNvSpPr/>
          <p:nvPr/>
        </p:nvSpPr>
        <p:spPr>
          <a:xfrm>
            <a:off x="4403724" y="2180130"/>
            <a:ext cx="3364487" cy="1720297"/>
          </a:xfrm>
          <a:prstGeom prst="wedgeRectCallout">
            <a:avLst>
              <a:gd name="adj1" fmla="val 32236"/>
              <a:gd name="adj2" fmla="val 23406"/>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algn="ctr">
              <a:spcAft>
                <a:spcPts val="500"/>
              </a:spcAft>
            </a:pPr>
            <a:r>
              <a:rPr lang="en-GB" sz="1200" dirty="0">
                <a:solidFill>
                  <a:srgbClr val="5C5B5A"/>
                </a:solidFill>
              </a:rPr>
              <a:t>“No stability or feeling of belonging. Inability to put down roots. The overriding </a:t>
            </a:r>
            <a:r>
              <a:rPr lang="en-GB" sz="1200" b="1" dirty="0">
                <a:solidFill>
                  <a:srgbClr val="5C5B5A"/>
                </a:solidFill>
              </a:rPr>
              <a:t>worry</a:t>
            </a:r>
            <a:r>
              <a:rPr lang="en-GB" sz="1200" dirty="0">
                <a:solidFill>
                  <a:srgbClr val="5C5B5A"/>
                </a:solidFill>
              </a:rPr>
              <a:t> that we will have to move at short notice (5 times in 7 years). </a:t>
            </a:r>
            <a:r>
              <a:rPr lang="en-GB" sz="1200" b="1" dirty="0">
                <a:solidFill>
                  <a:srgbClr val="5C5B5A"/>
                </a:solidFill>
              </a:rPr>
              <a:t>Fear</a:t>
            </a:r>
            <a:r>
              <a:rPr lang="en-GB" sz="1200" dirty="0">
                <a:solidFill>
                  <a:srgbClr val="5C5B5A"/>
                </a:solidFill>
              </a:rPr>
              <a:t> of any excuse being used to get rid of us if we cause a "fuss" about the state of repair.”</a:t>
            </a:r>
          </a:p>
          <a:p>
            <a:pPr algn="ctr">
              <a:spcAft>
                <a:spcPts val="500"/>
              </a:spcAft>
            </a:pPr>
            <a:r>
              <a:rPr lang="en-GB" sz="1200" b="1" dirty="0">
                <a:solidFill>
                  <a:srgbClr val="C00000"/>
                </a:solidFill>
              </a:rPr>
              <a:t>Tenant, Male, Trafford</a:t>
            </a:r>
          </a:p>
        </p:txBody>
      </p:sp>
      <p:sp>
        <p:nvSpPr>
          <p:cNvPr id="6" name="Speech Bubble: Rectangle 5">
            <a:extLst>
              <a:ext uri="{FF2B5EF4-FFF2-40B4-BE49-F238E27FC236}">
                <a16:creationId xmlns:a16="http://schemas.microsoft.com/office/drawing/2014/main" id="{5D2EDEC8-8FB7-B09A-CE5F-59D3C51BFC17}"/>
              </a:ext>
            </a:extLst>
          </p:cNvPr>
          <p:cNvSpPr/>
          <p:nvPr/>
        </p:nvSpPr>
        <p:spPr>
          <a:xfrm>
            <a:off x="4421188" y="4076899"/>
            <a:ext cx="3349625" cy="1535631"/>
          </a:xfrm>
          <a:prstGeom prst="wedgeRectCallout">
            <a:avLst>
              <a:gd name="adj1" fmla="val 33105"/>
              <a:gd name="adj2" fmla="val 65447"/>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algn="ctr">
              <a:spcAft>
                <a:spcPts val="500"/>
              </a:spcAft>
            </a:pPr>
            <a:r>
              <a:rPr lang="en-GB" sz="1200" dirty="0">
                <a:solidFill>
                  <a:srgbClr val="5C5B5A"/>
                </a:solidFill>
              </a:rPr>
              <a:t>“Been waiting for </a:t>
            </a:r>
            <a:r>
              <a:rPr lang="en-GB" sz="1200" b="1" dirty="0">
                <a:solidFill>
                  <a:srgbClr val="5C5B5A"/>
                </a:solidFill>
              </a:rPr>
              <a:t>repairs</a:t>
            </a:r>
            <a:r>
              <a:rPr lang="en-GB" sz="1200" dirty="0">
                <a:solidFill>
                  <a:srgbClr val="5C5B5A"/>
                </a:solidFill>
              </a:rPr>
              <a:t> for over a year. Landlords passed everything over to the letting agent to be dealt with - still waiting. </a:t>
            </a:r>
            <a:r>
              <a:rPr lang="en-GB" sz="1200" b="1" dirty="0">
                <a:solidFill>
                  <a:srgbClr val="5C5B5A"/>
                </a:solidFill>
              </a:rPr>
              <a:t>Now want to put the rent up </a:t>
            </a:r>
            <a:r>
              <a:rPr lang="en-GB" sz="1200" dirty="0">
                <a:solidFill>
                  <a:srgbClr val="5C5B5A"/>
                </a:solidFill>
              </a:rPr>
              <a:t>by an extra 300 pound a month.”</a:t>
            </a:r>
          </a:p>
          <a:p>
            <a:pPr algn="ctr">
              <a:spcAft>
                <a:spcPts val="500"/>
              </a:spcAft>
            </a:pPr>
            <a:r>
              <a:rPr lang="en-GB" sz="1200" b="1" dirty="0">
                <a:solidFill>
                  <a:srgbClr val="C00000"/>
                </a:solidFill>
              </a:rPr>
              <a:t>Tenant, Female, Stockport</a:t>
            </a:r>
          </a:p>
        </p:txBody>
      </p:sp>
      <p:sp>
        <p:nvSpPr>
          <p:cNvPr id="10" name="Speech Bubble: Rectangle 9">
            <a:extLst>
              <a:ext uri="{FF2B5EF4-FFF2-40B4-BE49-F238E27FC236}">
                <a16:creationId xmlns:a16="http://schemas.microsoft.com/office/drawing/2014/main" id="{A36C8DBB-D4DC-B236-2F49-8664731A9EE6}"/>
              </a:ext>
            </a:extLst>
          </p:cNvPr>
          <p:cNvSpPr/>
          <p:nvPr/>
        </p:nvSpPr>
        <p:spPr>
          <a:xfrm>
            <a:off x="8291512" y="1142358"/>
            <a:ext cx="3349625" cy="1904963"/>
          </a:xfrm>
          <a:prstGeom prst="wedgeRectCallout">
            <a:avLst>
              <a:gd name="adj1" fmla="val 32985"/>
              <a:gd name="adj2" fmla="val -63674"/>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algn="ctr">
              <a:spcAft>
                <a:spcPts val="500"/>
              </a:spcAft>
            </a:pPr>
            <a:r>
              <a:rPr lang="en-GB" sz="1200" dirty="0">
                <a:solidFill>
                  <a:srgbClr val="5C5B5A"/>
                </a:solidFill>
              </a:rPr>
              <a:t>“My security, safety and quality of life is </a:t>
            </a:r>
            <a:r>
              <a:rPr lang="en-GB" sz="1200" b="1" dirty="0">
                <a:solidFill>
                  <a:srgbClr val="5C5B5A"/>
                </a:solidFill>
              </a:rPr>
              <a:t>at the whim of random individuals and companies</a:t>
            </a:r>
            <a:r>
              <a:rPr lang="en-GB" sz="1200" dirty="0">
                <a:solidFill>
                  <a:srgbClr val="5C5B5A"/>
                </a:solidFill>
              </a:rPr>
              <a:t>. I have lived in 12 places in the last 10 years and several times had to move because of a </a:t>
            </a:r>
            <a:r>
              <a:rPr lang="en-GB" sz="1200" b="1" dirty="0">
                <a:solidFill>
                  <a:srgbClr val="5C5B5A"/>
                </a:solidFill>
              </a:rPr>
              <a:t>huge rent hike</a:t>
            </a:r>
            <a:r>
              <a:rPr lang="en-GB" sz="1200" dirty="0">
                <a:solidFill>
                  <a:srgbClr val="5C5B5A"/>
                </a:solidFill>
              </a:rPr>
              <a:t>, an unlawful eviction, harassment or poor quality housing.”</a:t>
            </a:r>
          </a:p>
          <a:p>
            <a:pPr algn="ctr">
              <a:spcAft>
                <a:spcPts val="500"/>
              </a:spcAft>
            </a:pPr>
            <a:r>
              <a:rPr lang="en-GB" sz="1200" b="1" dirty="0">
                <a:solidFill>
                  <a:srgbClr val="C00000"/>
                </a:solidFill>
              </a:rPr>
              <a:t>Tenant, Female, Manchester</a:t>
            </a:r>
          </a:p>
        </p:txBody>
      </p:sp>
      <p:sp>
        <p:nvSpPr>
          <p:cNvPr id="5" name="Speech Bubble: Rectangle 4">
            <a:extLst>
              <a:ext uri="{FF2B5EF4-FFF2-40B4-BE49-F238E27FC236}">
                <a16:creationId xmlns:a16="http://schemas.microsoft.com/office/drawing/2014/main" id="{E85E65C3-108C-D14D-C865-6D05E5BB03E3}"/>
              </a:ext>
            </a:extLst>
          </p:cNvPr>
          <p:cNvSpPr/>
          <p:nvPr/>
        </p:nvSpPr>
        <p:spPr>
          <a:xfrm>
            <a:off x="8291513" y="3212080"/>
            <a:ext cx="3384550" cy="1904963"/>
          </a:xfrm>
          <a:prstGeom prst="wedgeRectCallout">
            <a:avLst>
              <a:gd name="adj1" fmla="val 33382"/>
              <a:gd name="adj2" fmla="val 65566"/>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algn="ctr">
              <a:spcAft>
                <a:spcPts val="500"/>
              </a:spcAft>
            </a:pPr>
            <a:r>
              <a:rPr lang="en-GB" sz="1200" dirty="0">
                <a:solidFill>
                  <a:srgbClr val="5C5B5A"/>
                </a:solidFill>
              </a:rPr>
              <a:t>“</a:t>
            </a:r>
            <a:r>
              <a:rPr lang="en-GB" sz="1200" b="1" dirty="0">
                <a:solidFill>
                  <a:srgbClr val="5C5B5A"/>
                </a:solidFill>
              </a:rPr>
              <a:t>Repairs</a:t>
            </a:r>
            <a:r>
              <a:rPr lang="en-GB" sz="1200" dirty="0">
                <a:solidFill>
                  <a:srgbClr val="5C5B5A"/>
                </a:solidFill>
              </a:rPr>
              <a:t> are never done, deposits always get taken even when you’ve been a model tenant (this is really difficult to access, as you need a statutory declaration), new no deposit option scheme just </a:t>
            </a:r>
            <a:r>
              <a:rPr lang="en-GB" sz="1200" b="1" dirty="0">
                <a:solidFill>
                  <a:srgbClr val="5C5B5A"/>
                </a:solidFill>
              </a:rPr>
              <a:t>takes extra money from you </a:t>
            </a:r>
            <a:r>
              <a:rPr lang="en-GB" sz="1200" dirty="0">
                <a:solidFill>
                  <a:srgbClr val="5C5B5A"/>
                </a:solidFill>
              </a:rPr>
              <a:t>and you have no option to get it back.”</a:t>
            </a:r>
          </a:p>
          <a:p>
            <a:pPr algn="ctr">
              <a:spcAft>
                <a:spcPts val="500"/>
              </a:spcAft>
            </a:pPr>
            <a:r>
              <a:rPr lang="en-GB" sz="1200" b="1" dirty="0">
                <a:solidFill>
                  <a:srgbClr val="C00000"/>
                </a:solidFill>
              </a:rPr>
              <a:t>Tenant, Female, Bury</a:t>
            </a:r>
          </a:p>
        </p:txBody>
      </p:sp>
      <p:sp>
        <p:nvSpPr>
          <p:cNvPr id="7" name="Text Placeholder 6">
            <a:extLst>
              <a:ext uri="{FF2B5EF4-FFF2-40B4-BE49-F238E27FC236}">
                <a16:creationId xmlns:a16="http://schemas.microsoft.com/office/drawing/2014/main" id="{284196A7-AB6C-0975-D9CB-2C80554FEA9B}"/>
              </a:ext>
            </a:extLst>
          </p:cNvPr>
          <p:cNvSpPr>
            <a:spLocks noGrp="1"/>
          </p:cNvSpPr>
          <p:nvPr>
            <p:ph type="body" sz="quarter" idx="11"/>
          </p:nvPr>
        </p:nvSpPr>
        <p:spPr/>
        <p:txBody>
          <a:bodyPr/>
          <a:lstStyle/>
          <a:p>
            <a:r>
              <a:rPr lang="en-GB" dirty="0"/>
              <a:t>Q24b. What is the main reason you feel dissatisfied with renting privately? (All tenants who are dissatisfied: 108).</a:t>
            </a:r>
          </a:p>
        </p:txBody>
      </p:sp>
    </p:spTree>
    <p:extLst>
      <p:ext uri="{BB962C8B-B14F-4D97-AF65-F5344CB8AC3E}">
        <p14:creationId xmlns:p14="http://schemas.microsoft.com/office/powerpoint/2010/main" val="2719452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A-FCA7-8837-E526-213042AD9879}"/>
              </a:ext>
            </a:extLst>
          </p:cNvPr>
          <p:cNvSpPr>
            <a:spLocks noGrp="1"/>
          </p:cNvSpPr>
          <p:nvPr>
            <p:ph type="title"/>
          </p:nvPr>
        </p:nvSpPr>
        <p:spPr/>
        <p:txBody>
          <a:bodyPr vert="horz" lIns="0" tIns="0" rIns="0" bIns="0" rtlCol="0" anchor="t" anchorCtr="0">
            <a:noAutofit/>
          </a:bodyPr>
          <a:lstStyle/>
          <a:p>
            <a:r>
              <a:rPr lang="en-GB" sz="2800" b="1"/>
              <a:t>Reasons for dissatisfaction (II)</a:t>
            </a:r>
          </a:p>
        </p:txBody>
      </p:sp>
      <p:sp>
        <p:nvSpPr>
          <p:cNvPr id="11" name="TextBox 10">
            <a:extLst>
              <a:ext uri="{FF2B5EF4-FFF2-40B4-BE49-F238E27FC236}">
                <a16:creationId xmlns:a16="http://schemas.microsoft.com/office/drawing/2014/main" id="{80E5CE2B-AC3A-8791-55B2-F63D33D994FB}"/>
              </a:ext>
            </a:extLst>
          </p:cNvPr>
          <p:cNvSpPr txBox="1"/>
          <p:nvPr/>
        </p:nvSpPr>
        <p:spPr>
          <a:xfrm>
            <a:off x="550863" y="1116109"/>
            <a:ext cx="3356985" cy="738664"/>
          </a:xfrm>
          <a:prstGeom prst="rect">
            <a:avLst/>
          </a:prstGeom>
          <a:noFill/>
        </p:spPr>
        <p:txBody>
          <a:bodyPr wrap="square" lIns="0" tIns="0" rIns="0" bIns="0" rtlCol="0">
            <a:spAutoFit/>
          </a:bodyPr>
          <a:lstStyle/>
          <a:p>
            <a:r>
              <a:rPr lang="en-GB" sz="1600" dirty="0">
                <a:solidFill>
                  <a:srgbClr val="5C5B5A"/>
                </a:solidFill>
              </a:rPr>
              <a:t>Several tenants mention feeling trapped, scared and fear losing their home if they complain too much</a:t>
            </a:r>
          </a:p>
        </p:txBody>
      </p:sp>
      <p:sp>
        <p:nvSpPr>
          <p:cNvPr id="10" name="Speech Bubble: Rectangle 9">
            <a:extLst>
              <a:ext uri="{FF2B5EF4-FFF2-40B4-BE49-F238E27FC236}">
                <a16:creationId xmlns:a16="http://schemas.microsoft.com/office/drawing/2014/main" id="{A36C8DBB-D4DC-B236-2F49-8664731A9EE6}"/>
              </a:ext>
            </a:extLst>
          </p:cNvPr>
          <p:cNvSpPr/>
          <p:nvPr/>
        </p:nvSpPr>
        <p:spPr>
          <a:xfrm>
            <a:off x="523298" y="2178770"/>
            <a:ext cx="3384550" cy="2274295"/>
          </a:xfrm>
          <a:prstGeom prst="wedgeRectCallout">
            <a:avLst>
              <a:gd name="adj1" fmla="val 30204"/>
              <a:gd name="adj2" fmla="val -8095"/>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algn="ctr">
              <a:spcAft>
                <a:spcPts val="500"/>
              </a:spcAft>
            </a:pPr>
            <a:r>
              <a:rPr lang="en-GB" sz="1200" dirty="0">
                <a:solidFill>
                  <a:srgbClr val="5C5B5A"/>
                </a:solidFill>
              </a:rPr>
              <a:t>“</a:t>
            </a:r>
            <a:r>
              <a:rPr lang="en-GB" sz="1200" b="1" dirty="0">
                <a:solidFill>
                  <a:srgbClr val="5C5B5A"/>
                </a:solidFill>
              </a:rPr>
              <a:t>I have no control </a:t>
            </a:r>
            <a:r>
              <a:rPr lang="en-GB" sz="1200" dirty="0">
                <a:solidFill>
                  <a:srgbClr val="5C5B5A"/>
                </a:solidFill>
              </a:rPr>
              <a:t>over when I will be made to move or the conditions I have to live in. I was left with </a:t>
            </a:r>
            <a:r>
              <a:rPr lang="en-GB" sz="1200" b="1" dirty="0">
                <a:solidFill>
                  <a:srgbClr val="5C5B5A"/>
                </a:solidFill>
              </a:rPr>
              <a:t>no electricity for two weeks </a:t>
            </a:r>
            <a:r>
              <a:rPr lang="en-GB" sz="1200" dirty="0">
                <a:solidFill>
                  <a:srgbClr val="5C5B5A"/>
                </a:solidFill>
              </a:rPr>
              <a:t>this November when the fuse board was condemned and for </a:t>
            </a:r>
            <a:r>
              <a:rPr lang="en-GB" sz="1200" b="1" dirty="0">
                <a:solidFill>
                  <a:srgbClr val="5C5B5A"/>
                </a:solidFill>
              </a:rPr>
              <a:t>over a month in winter with no heating or hot water</a:t>
            </a:r>
            <a:r>
              <a:rPr lang="en-GB" sz="1200" dirty="0">
                <a:solidFill>
                  <a:srgbClr val="5C5B5A"/>
                </a:solidFill>
              </a:rPr>
              <a:t> when the 29 year old boiler broke a few years ago. I'm </a:t>
            </a:r>
            <a:r>
              <a:rPr lang="en-GB" sz="1200" b="1" dirty="0">
                <a:solidFill>
                  <a:srgbClr val="5C5B5A"/>
                </a:solidFill>
              </a:rPr>
              <a:t>too scared </a:t>
            </a:r>
            <a:r>
              <a:rPr lang="en-GB" sz="1200" dirty="0">
                <a:solidFill>
                  <a:srgbClr val="5C5B5A"/>
                </a:solidFill>
              </a:rPr>
              <a:t>if I complain that I will be made to move and loose all my savings.”</a:t>
            </a:r>
          </a:p>
          <a:p>
            <a:pPr algn="ctr">
              <a:spcAft>
                <a:spcPts val="500"/>
              </a:spcAft>
            </a:pPr>
            <a:r>
              <a:rPr lang="en-GB" sz="1200" b="1" dirty="0">
                <a:solidFill>
                  <a:srgbClr val="C00000"/>
                </a:solidFill>
              </a:rPr>
              <a:t>Tenant, Male, Manchester</a:t>
            </a:r>
          </a:p>
        </p:txBody>
      </p:sp>
      <p:sp>
        <p:nvSpPr>
          <p:cNvPr id="8" name="Speech Bubble: Rectangle 7">
            <a:extLst>
              <a:ext uri="{FF2B5EF4-FFF2-40B4-BE49-F238E27FC236}">
                <a16:creationId xmlns:a16="http://schemas.microsoft.com/office/drawing/2014/main" id="{37E408B0-7DAA-A43B-9D5F-4A59349E5FED}"/>
              </a:ext>
            </a:extLst>
          </p:cNvPr>
          <p:cNvSpPr/>
          <p:nvPr/>
        </p:nvSpPr>
        <p:spPr>
          <a:xfrm>
            <a:off x="4403725" y="1128120"/>
            <a:ext cx="3384550" cy="1166299"/>
          </a:xfrm>
          <a:prstGeom prst="wedgeRectCallout">
            <a:avLst>
              <a:gd name="adj1" fmla="val 32985"/>
              <a:gd name="adj2" fmla="val -63674"/>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algn="ctr">
              <a:spcAft>
                <a:spcPts val="500"/>
              </a:spcAft>
            </a:pPr>
            <a:r>
              <a:rPr lang="en-GB" sz="1200" dirty="0">
                <a:solidFill>
                  <a:srgbClr val="5C5B5A"/>
                </a:solidFill>
              </a:rPr>
              <a:t>“Too expensive, bad quality, </a:t>
            </a:r>
            <a:r>
              <a:rPr lang="en-GB" sz="1200" b="1" dirty="0">
                <a:solidFill>
                  <a:srgbClr val="5C5B5A"/>
                </a:solidFill>
              </a:rPr>
              <a:t>trapped</a:t>
            </a:r>
            <a:r>
              <a:rPr lang="en-GB" sz="1200" dirty="0">
                <a:solidFill>
                  <a:srgbClr val="5C5B5A"/>
                </a:solidFill>
              </a:rPr>
              <a:t> in a cycle where I pay more in rent than I would on a mortgage, but I can’t buy a house.”</a:t>
            </a:r>
          </a:p>
          <a:p>
            <a:pPr algn="ctr">
              <a:spcAft>
                <a:spcPts val="500"/>
              </a:spcAft>
            </a:pPr>
            <a:r>
              <a:rPr lang="en-GB" sz="1200" b="1" dirty="0">
                <a:solidFill>
                  <a:srgbClr val="C00000"/>
                </a:solidFill>
              </a:rPr>
              <a:t>Tenant, Male, Manchester</a:t>
            </a:r>
          </a:p>
        </p:txBody>
      </p:sp>
      <p:sp>
        <p:nvSpPr>
          <p:cNvPr id="6" name="Speech Bubble: Rectangle 5">
            <a:extLst>
              <a:ext uri="{FF2B5EF4-FFF2-40B4-BE49-F238E27FC236}">
                <a16:creationId xmlns:a16="http://schemas.microsoft.com/office/drawing/2014/main" id="{5D2EDEC8-8FB7-B09A-CE5F-59D3C51BFC17}"/>
              </a:ext>
            </a:extLst>
          </p:cNvPr>
          <p:cNvSpPr/>
          <p:nvPr/>
        </p:nvSpPr>
        <p:spPr>
          <a:xfrm>
            <a:off x="4400065" y="2548102"/>
            <a:ext cx="3384550" cy="1904963"/>
          </a:xfrm>
          <a:prstGeom prst="wedgeRectCallout">
            <a:avLst>
              <a:gd name="adj1" fmla="val 30324"/>
              <a:gd name="adj2" fmla="val 22700"/>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algn="ctr">
              <a:spcAft>
                <a:spcPts val="500"/>
              </a:spcAft>
            </a:pPr>
            <a:r>
              <a:rPr lang="en-GB" sz="1200" dirty="0">
                <a:solidFill>
                  <a:srgbClr val="5C5B5A"/>
                </a:solidFill>
              </a:rPr>
              <a:t>“Mould, a shower which leaks into the kitchen waiting for over two years to be fixed. Leaks in the roof, no insulation, blown double glazing so really energy inefficient. High rent but poor product, but</a:t>
            </a:r>
            <a:r>
              <a:rPr lang="en-GB" sz="1200" b="1" dirty="0">
                <a:solidFill>
                  <a:srgbClr val="5C5B5A"/>
                </a:solidFill>
              </a:rPr>
              <a:t> trapped </a:t>
            </a:r>
            <a:r>
              <a:rPr lang="en-GB" sz="1200" dirty="0">
                <a:solidFill>
                  <a:srgbClr val="5C5B5A"/>
                </a:solidFill>
              </a:rPr>
              <a:t>because all rentals are the same and it costs so much to move.”</a:t>
            </a:r>
          </a:p>
          <a:p>
            <a:pPr algn="ctr">
              <a:spcAft>
                <a:spcPts val="500"/>
              </a:spcAft>
            </a:pPr>
            <a:r>
              <a:rPr lang="en-GB" sz="1200" b="1" dirty="0">
                <a:solidFill>
                  <a:srgbClr val="C00000"/>
                </a:solidFill>
              </a:rPr>
              <a:t>Tenant, Female, Bury</a:t>
            </a:r>
          </a:p>
        </p:txBody>
      </p:sp>
      <p:sp>
        <p:nvSpPr>
          <p:cNvPr id="7" name="Speech Bubble: Rectangle 6">
            <a:extLst>
              <a:ext uri="{FF2B5EF4-FFF2-40B4-BE49-F238E27FC236}">
                <a16:creationId xmlns:a16="http://schemas.microsoft.com/office/drawing/2014/main" id="{551814BE-8768-4366-3988-1132EDE0E6A6}"/>
              </a:ext>
            </a:extLst>
          </p:cNvPr>
          <p:cNvSpPr/>
          <p:nvPr/>
        </p:nvSpPr>
        <p:spPr>
          <a:xfrm>
            <a:off x="8291512" y="556279"/>
            <a:ext cx="3349625" cy="1535631"/>
          </a:xfrm>
          <a:prstGeom prst="wedgeRectCallout">
            <a:avLst>
              <a:gd name="adj1" fmla="val 32985"/>
              <a:gd name="adj2" fmla="val -63674"/>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algn="ctr">
              <a:spcAft>
                <a:spcPts val="500"/>
              </a:spcAft>
            </a:pPr>
            <a:r>
              <a:rPr lang="en-GB" sz="1200" dirty="0">
                <a:solidFill>
                  <a:srgbClr val="5C5B5A"/>
                </a:solidFill>
              </a:rPr>
              <a:t>“</a:t>
            </a:r>
            <a:r>
              <a:rPr lang="en-GB" sz="1200" b="1" dirty="0">
                <a:solidFill>
                  <a:srgbClr val="5C5B5A"/>
                </a:solidFill>
              </a:rPr>
              <a:t>No real sense of security</a:t>
            </a:r>
            <a:r>
              <a:rPr lang="en-GB" sz="1200" dirty="0">
                <a:solidFill>
                  <a:srgbClr val="5C5B5A"/>
                </a:solidFill>
              </a:rPr>
              <a:t>. </a:t>
            </a:r>
            <a:r>
              <a:rPr lang="en-GB" sz="1200" b="1" dirty="0">
                <a:solidFill>
                  <a:srgbClr val="5C5B5A"/>
                </a:solidFill>
              </a:rPr>
              <a:t>Rent increases ridiculous </a:t>
            </a:r>
            <a:r>
              <a:rPr lang="en-GB" sz="1200" dirty="0">
                <a:solidFill>
                  <a:srgbClr val="5C5B5A"/>
                </a:solidFill>
              </a:rPr>
              <a:t>sums every year and you move from one place to the next, never able to decorate your own living space or really make it your own.”</a:t>
            </a:r>
          </a:p>
          <a:p>
            <a:pPr algn="ctr">
              <a:spcAft>
                <a:spcPts val="500"/>
              </a:spcAft>
            </a:pPr>
            <a:r>
              <a:rPr lang="en-GB" sz="1200" b="1" dirty="0">
                <a:solidFill>
                  <a:srgbClr val="C00000"/>
                </a:solidFill>
              </a:rPr>
              <a:t>Tenant, Female, Rochdale</a:t>
            </a:r>
          </a:p>
        </p:txBody>
      </p:sp>
      <p:sp>
        <p:nvSpPr>
          <p:cNvPr id="5" name="Speech Bubble: Rectangle 4">
            <a:extLst>
              <a:ext uri="{FF2B5EF4-FFF2-40B4-BE49-F238E27FC236}">
                <a16:creationId xmlns:a16="http://schemas.microsoft.com/office/drawing/2014/main" id="{E85E65C3-108C-D14D-C865-6D05E5BB03E3}"/>
              </a:ext>
            </a:extLst>
          </p:cNvPr>
          <p:cNvSpPr/>
          <p:nvPr/>
        </p:nvSpPr>
        <p:spPr>
          <a:xfrm>
            <a:off x="8280492" y="2325286"/>
            <a:ext cx="3349625" cy="2089629"/>
          </a:xfrm>
          <a:prstGeom prst="wedgeRectCallout">
            <a:avLst>
              <a:gd name="adj1" fmla="val 32985"/>
              <a:gd name="adj2" fmla="val 23918"/>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algn="ctr">
              <a:spcAft>
                <a:spcPts val="500"/>
              </a:spcAft>
            </a:pPr>
            <a:r>
              <a:rPr lang="en-GB" sz="1200" dirty="0">
                <a:solidFill>
                  <a:srgbClr val="5C5B5A"/>
                </a:solidFill>
              </a:rPr>
              <a:t>“</a:t>
            </a:r>
            <a:r>
              <a:rPr lang="en-GB" sz="1200" b="1" dirty="0">
                <a:solidFill>
                  <a:srgbClr val="5C5B5A"/>
                </a:solidFill>
              </a:rPr>
              <a:t>So much stress </a:t>
            </a:r>
            <a:r>
              <a:rPr lang="en-GB" sz="1200" dirty="0">
                <a:solidFill>
                  <a:srgbClr val="5C5B5A"/>
                </a:solidFill>
              </a:rPr>
              <a:t>to find a suitable property that would accept our income (benefits) that we feel as though </a:t>
            </a:r>
            <a:r>
              <a:rPr lang="en-GB" sz="1200" b="1" dirty="0">
                <a:solidFill>
                  <a:srgbClr val="5C5B5A"/>
                </a:solidFill>
              </a:rPr>
              <a:t>we can't complain for fear of losing our home</a:t>
            </a:r>
            <a:r>
              <a:rPr lang="en-GB" sz="1200" dirty="0">
                <a:solidFill>
                  <a:srgbClr val="5C5B5A"/>
                </a:solidFill>
              </a:rPr>
              <a:t>. The </a:t>
            </a:r>
            <a:r>
              <a:rPr lang="en-GB" sz="1200" b="1" dirty="0">
                <a:solidFill>
                  <a:srgbClr val="5C5B5A"/>
                </a:solidFill>
              </a:rPr>
              <a:t>property isn't looked after</a:t>
            </a:r>
            <a:r>
              <a:rPr lang="en-GB" sz="1200" dirty="0">
                <a:solidFill>
                  <a:srgbClr val="5C5B5A"/>
                </a:solidFill>
              </a:rPr>
              <a:t> but again complaints mean </a:t>
            </a:r>
            <a:r>
              <a:rPr lang="en-GB" sz="1200" b="1" dirty="0">
                <a:solidFill>
                  <a:srgbClr val="5C5B5A"/>
                </a:solidFill>
              </a:rPr>
              <a:t>rent rises </a:t>
            </a:r>
            <a:r>
              <a:rPr lang="en-GB" sz="1200" dirty="0">
                <a:solidFill>
                  <a:srgbClr val="5C5B5A"/>
                </a:solidFill>
              </a:rPr>
              <a:t>and we can't afford them because the landlord won't accept housing allowance.”</a:t>
            </a:r>
          </a:p>
          <a:p>
            <a:pPr algn="ctr">
              <a:spcAft>
                <a:spcPts val="500"/>
              </a:spcAft>
            </a:pPr>
            <a:r>
              <a:rPr lang="en-GB" sz="1200" b="1" dirty="0">
                <a:solidFill>
                  <a:srgbClr val="C00000"/>
                </a:solidFill>
              </a:rPr>
              <a:t>Tenant, Female, Salford</a:t>
            </a:r>
          </a:p>
        </p:txBody>
      </p:sp>
      <p:sp>
        <p:nvSpPr>
          <p:cNvPr id="9" name="Speech Bubble: Rectangle 8">
            <a:extLst>
              <a:ext uri="{FF2B5EF4-FFF2-40B4-BE49-F238E27FC236}">
                <a16:creationId xmlns:a16="http://schemas.microsoft.com/office/drawing/2014/main" id="{4C04A4C4-CEEF-478D-E0DB-34377DC6E8AF}"/>
              </a:ext>
            </a:extLst>
          </p:cNvPr>
          <p:cNvSpPr/>
          <p:nvPr/>
        </p:nvSpPr>
        <p:spPr>
          <a:xfrm>
            <a:off x="523298" y="4640469"/>
            <a:ext cx="11117840" cy="1166299"/>
          </a:xfrm>
          <a:prstGeom prst="wedgeRectCallout">
            <a:avLst>
              <a:gd name="adj1" fmla="val 33468"/>
              <a:gd name="adj2" fmla="val 84537"/>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algn="ctr">
              <a:spcAft>
                <a:spcPts val="500"/>
              </a:spcAft>
            </a:pPr>
            <a:r>
              <a:rPr lang="en-GB" sz="1200" dirty="0">
                <a:solidFill>
                  <a:srgbClr val="5C5B5A"/>
                </a:solidFill>
              </a:rPr>
              <a:t>“</a:t>
            </a:r>
            <a:r>
              <a:rPr lang="en-GB" sz="1200" b="1" dirty="0">
                <a:solidFill>
                  <a:srgbClr val="5C5B5A"/>
                </a:solidFill>
              </a:rPr>
              <a:t>Landlords and letting agents do not care </a:t>
            </a:r>
            <a:r>
              <a:rPr lang="en-GB" sz="1200" dirty="0">
                <a:solidFill>
                  <a:srgbClr val="5C5B5A"/>
                </a:solidFill>
              </a:rPr>
              <a:t>about tenants, but generally only care about money.   Promises to make repairs at the beginning of a tenancy are often not kept or take 6 months plus to resolve. You will be looking for a new place by this time, or they will evict you for complaining about the problems. Letting agents </a:t>
            </a:r>
            <a:r>
              <a:rPr lang="en-GB" sz="1200" b="1" dirty="0">
                <a:solidFill>
                  <a:srgbClr val="5C5B5A"/>
                </a:solidFill>
              </a:rPr>
              <a:t>tell lots of lies </a:t>
            </a:r>
            <a:r>
              <a:rPr lang="en-GB" sz="1200" dirty="0">
                <a:solidFill>
                  <a:srgbClr val="5C5B5A"/>
                </a:solidFill>
              </a:rPr>
              <a:t>about things to get you to sign so they make their commission.”</a:t>
            </a:r>
          </a:p>
          <a:p>
            <a:pPr algn="ctr">
              <a:spcAft>
                <a:spcPts val="500"/>
              </a:spcAft>
            </a:pPr>
            <a:r>
              <a:rPr lang="en-GB" sz="1200" b="1" dirty="0">
                <a:solidFill>
                  <a:srgbClr val="C00000"/>
                </a:solidFill>
              </a:rPr>
              <a:t>Tenant, Male, Salford</a:t>
            </a:r>
          </a:p>
        </p:txBody>
      </p:sp>
      <p:sp>
        <p:nvSpPr>
          <p:cNvPr id="12" name="Text Placeholder 11">
            <a:extLst>
              <a:ext uri="{FF2B5EF4-FFF2-40B4-BE49-F238E27FC236}">
                <a16:creationId xmlns:a16="http://schemas.microsoft.com/office/drawing/2014/main" id="{0E016CA4-EE40-1B1D-6D33-F2AE7EBFF65E}"/>
              </a:ext>
            </a:extLst>
          </p:cNvPr>
          <p:cNvSpPr>
            <a:spLocks noGrp="1"/>
          </p:cNvSpPr>
          <p:nvPr>
            <p:ph type="body" sz="quarter" idx="11"/>
          </p:nvPr>
        </p:nvSpPr>
        <p:spPr/>
        <p:txBody>
          <a:bodyPr/>
          <a:lstStyle/>
          <a:p>
            <a:r>
              <a:rPr lang="en-GB" dirty="0"/>
              <a:t>Q24b. What is the main reason you feel dissatisfied with renting privately? (All tenants who are dissatisfied: 108).</a:t>
            </a:r>
          </a:p>
        </p:txBody>
      </p:sp>
    </p:spTree>
    <p:extLst>
      <p:ext uri="{BB962C8B-B14F-4D97-AF65-F5344CB8AC3E}">
        <p14:creationId xmlns:p14="http://schemas.microsoft.com/office/powerpoint/2010/main" val="2071668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516671-DFDC-2F55-DD41-349A23977C79}"/>
              </a:ext>
            </a:extLst>
          </p:cNvPr>
          <p:cNvSpPr>
            <a:spLocks noGrp="1"/>
          </p:cNvSpPr>
          <p:nvPr>
            <p:ph type="title"/>
          </p:nvPr>
        </p:nvSpPr>
        <p:spPr>
          <a:xfrm>
            <a:off x="536000" y="545100"/>
            <a:ext cx="11105138" cy="387798"/>
          </a:xfrm>
        </p:spPr>
        <p:txBody>
          <a:bodyPr/>
          <a:lstStyle/>
          <a:p>
            <a:r>
              <a:rPr lang="en-GB" sz="2800" b="1"/>
              <a:t>Key drivers of tenant satisfaction</a:t>
            </a:r>
          </a:p>
        </p:txBody>
      </p:sp>
      <p:sp>
        <p:nvSpPr>
          <p:cNvPr id="5" name="TextBox 4">
            <a:extLst>
              <a:ext uri="{FF2B5EF4-FFF2-40B4-BE49-F238E27FC236}">
                <a16:creationId xmlns:a16="http://schemas.microsoft.com/office/drawing/2014/main" id="{8D2CC900-DE37-6252-C293-8DF7B1FF9548}"/>
              </a:ext>
            </a:extLst>
          </p:cNvPr>
          <p:cNvSpPr txBox="1"/>
          <p:nvPr/>
        </p:nvSpPr>
        <p:spPr>
          <a:xfrm>
            <a:off x="510285" y="1046262"/>
            <a:ext cx="11130853" cy="861774"/>
          </a:xfrm>
          <a:prstGeom prst="rect">
            <a:avLst/>
          </a:prstGeom>
          <a:noFill/>
        </p:spPr>
        <p:txBody>
          <a:bodyPr wrap="square" lIns="0" tIns="0" rIns="0" bIns="0" rtlCol="0">
            <a:spAutoFit/>
          </a:bodyPr>
          <a:lstStyle/>
          <a:p>
            <a:r>
              <a:rPr lang="en-GB" sz="1400" dirty="0">
                <a:solidFill>
                  <a:srgbClr val="5C5B5A"/>
                </a:solidFill>
              </a:rPr>
              <a:t>Using regression analysis</a:t>
            </a:r>
            <a:r>
              <a:rPr lang="en-US" sz="1400" dirty="0">
                <a:solidFill>
                  <a:srgbClr val="5C5B5A"/>
                </a:solidFill>
              </a:rPr>
              <a:t>, 13 variables have been identified as significantly influencing overall satisfaction with living in the PRS. Whilst all factors shown have a significant impact on satisfaction, tenants’ property providing value for money is the most important of these, and twice as important as the 5</a:t>
            </a:r>
            <a:r>
              <a:rPr lang="en-US" sz="1400" baseline="30000" dirty="0">
                <a:solidFill>
                  <a:srgbClr val="5C5B5A"/>
                </a:solidFill>
              </a:rPr>
              <a:t>th</a:t>
            </a:r>
            <a:r>
              <a:rPr lang="en-US" sz="1400" dirty="0">
                <a:solidFill>
                  <a:srgbClr val="5C5B5A"/>
                </a:solidFill>
              </a:rPr>
              <a:t> key driver whether they have experienced problems with their landlord. Relationship with landlord is second most important.</a:t>
            </a:r>
            <a:endParaRPr lang="en-GB" sz="1400" dirty="0">
              <a:solidFill>
                <a:srgbClr val="5C5B5A"/>
              </a:solidFill>
            </a:endParaRPr>
          </a:p>
        </p:txBody>
      </p:sp>
      <p:sp>
        <p:nvSpPr>
          <p:cNvPr id="11" name="TextBox 10">
            <a:extLst>
              <a:ext uri="{FF2B5EF4-FFF2-40B4-BE49-F238E27FC236}">
                <a16:creationId xmlns:a16="http://schemas.microsoft.com/office/drawing/2014/main" id="{0797C5B7-3D71-3802-E320-422612F7B780}"/>
              </a:ext>
            </a:extLst>
          </p:cNvPr>
          <p:cNvSpPr txBox="1"/>
          <p:nvPr/>
        </p:nvSpPr>
        <p:spPr>
          <a:xfrm>
            <a:off x="410607" y="2071725"/>
            <a:ext cx="2686954" cy="276999"/>
          </a:xfrm>
          <a:prstGeom prst="rect">
            <a:avLst/>
          </a:prstGeom>
          <a:noFill/>
        </p:spPr>
        <p:txBody>
          <a:bodyPr wrap="none" rtlCol="0">
            <a:spAutoFit/>
          </a:bodyPr>
          <a:lstStyle/>
          <a:p>
            <a:r>
              <a:rPr lang="en-GB" sz="1200" b="1" dirty="0">
                <a:solidFill>
                  <a:srgbClr val="5C5B5A"/>
                </a:solidFill>
              </a:rPr>
              <a:t>Relative importance of key drivers</a:t>
            </a:r>
          </a:p>
        </p:txBody>
      </p:sp>
      <p:graphicFrame>
        <p:nvGraphicFramePr>
          <p:cNvPr id="10" name="Chart 9" descr="Chart showing the relative importance of key drivers&#10;.&#10;VFM 0.24&#10;Relationship with Landlord 0.20&#10;Problems dealt with satisfactorally 0.14&#10;Easy to find 0.14&#10;Problem with Landlord 0.12&#10;Condition 0.10&#10;Prefer to rent 0.08&#10;Know where to complain 0.06&#10;Time to pay 0.05&#10;Property size 0.05&#10;Can't afford to buy 0.05&#10;Accreditation 0.04&#10;Furnished/unfurnished 0.04&#10;">
            <a:extLst>
              <a:ext uri="{FF2B5EF4-FFF2-40B4-BE49-F238E27FC236}">
                <a16:creationId xmlns:a16="http://schemas.microsoft.com/office/drawing/2014/main" id="{BEB8C6BB-6D87-1DFB-DBBE-20412AB59423}"/>
              </a:ext>
            </a:extLst>
          </p:cNvPr>
          <p:cNvGraphicFramePr/>
          <p:nvPr>
            <p:extLst>
              <p:ext uri="{D42A27DB-BD31-4B8C-83A1-F6EECF244321}">
                <p14:modId xmlns:p14="http://schemas.microsoft.com/office/powerpoint/2010/main" val="1111602026"/>
              </p:ext>
            </p:extLst>
          </p:nvPr>
        </p:nvGraphicFramePr>
        <p:xfrm>
          <a:off x="433024" y="2383605"/>
          <a:ext cx="4391876" cy="34790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20AF8755-509A-02BE-BD8D-3ABD631EE116}"/>
              </a:ext>
            </a:extLst>
          </p:cNvPr>
          <p:cNvGraphicFramePr>
            <a:graphicFrameLocks noGrp="1"/>
          </p:cNvGraphicFramePr>
          <p:nvPr>
            <p:extLst>
              <p:ext uri="{D42A27DB-BD31-4B8C-83A1-F6EECF244321}">
                <p14:modId xmlns:p14="http://schemas.microsoft.com/office/powerpoint/2010/main" val="1304580851"/>
              </p:ext>
            </p:extLst>
          </p:nvPr>
        </p:nvGraphicFramePr>
        <p:xfrm>
          <a:off x="4840942" y="1833142"/>
          <a:ext cx="6800196" cy="4171422"/>
        </p:xfrm>
        <a:graphic>
          <a:graphicData uri="http://schemas.openxmlformats.org/drawingml/2006/table">
            <a:tbl>
              <a:tblPr firstRow="1" bandRow="1">
                <a:tableStyleId>{5940675A-B579-460E-94D1-54222C63F5DA}</a:tableStyleId>
              </a:tblPr>
              <a:tblGrid>
                <a:gridCol w="360291">
                  <a:extLst>
                    <a:ext uri="{9D8B030D-6E8A-4147-A177-3AD203B41FA5}">
                      <a16:colId xmlns:a16="http://schemas.microsoft.com/office/drawing/2014/main" val="4229841372"/>
                    </a:ext>
                  </a:extLst>
                </a:gridCol>
                <a:gridCol w="4832065">
                  <a:extLst>
                    <a:ext uri="{9D8B030D-6E8A-4147-A177-3AD203B41FA5}">
                      <a16:colId xmlns:a16="http://schemas.microsoft.com/office/drawing/2014/main" val="2414019273"/>
                    </a:ext>
                  </a:extLst>
                </a:gridCol>
                <a:gridCol w="1607840">
                  <a:extLst>
                    <a:ext uri="{9D8B030D-6E8A-4147-A177-3AD203B41FA5}">
                      <a16:colId xmlns:a16="http://schemas.microsoft.com/office/drawing/2014/main" val="2234408793"/>
                    </a:ext>
                  </a:extLst>
                </a:gridCol>
              </a:tblGrid>
              <a:tr h="460529">
                <a:tc>
                  <a:txBody>
                    <a:bodyPr/>
                    <a:lstStyle/>
                    <a:p>
                      <a:pPr algn="l"/>
                      <a:endParaRPr lang="en-GB" sz="1050" b="0" i="0" u="none" strike="noStrike" kern="1200" dirty="0">
                        <a:solidFill>
                          <a:schemeClr val="lt1"/>
                        </a:solidFill>
                        <a:effectLst/>
                        <a:latin typeface="Arial" panose="020B0604020202020204" pitchFamily="34" charset="0"/>
                        <a:ea typeface="+mn-ea"/>
                        <a:cs typeface="Arial" panose="020B0604020202020204" pitchFamily="34" charset="0"/>
                      </a:endParaRPr>
                    </a:p>
                  </a:txBody>
                  <a:tcPr marL="108000"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algn="l" fontAlgn="ctr"/>
                      <a:r>
                        <a:rPr lang="en-GB" sz="1050" b="1" u="none" strike="noStrike" dirty="0">
                          <a:solidFill>
                            <a:srgbClr val="5C5B5A"/>
                          </a:solidFill>
                          <a:effectLst/>
                        </a:rPr>
                        <a:t>13 Key Drivers</a:t>
                      </a:r>
                      <a:endParaRPr lang="en-GB" sz="1050" b="1" i="0" u="none" strike="noStrike" dirty="0">
                        <a:solidFill>
                          <a:srgbClr val="5C5B5A"/>
                        </a:solidFill>
                        <a:effectLst/>
                        <a:latin typeface="Arial" panose="020B0604020202020204" pitchFamily="34" charset="0"/>
                        <a:cs typeface="Arial" panose="020B0604020202020204" pitchFamily="34" charset="0"/>
                      </a:endParaRPr>
                    </a:p>
                  </a:txBody>
                  <a:tcPr marL="10800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algn="l" fontAlgn="ctr"/>
                      <a:r>
                        <a:rPr lang="en-GB" sz="1050" b="0" u="none" strike="noStrike" dirty="0">
                          <a:solidFill>
                            <a:srgbClr val="5C5B5A"/>
                          </a:solidFill>
                          <a:effectLst/>
                        </a:rPr>
                        <a:t>More/less likely to give high satisfaction score</a:t>
                      </a:r>
                      <a:endParaRPr lang="en-GB" sz="1050" b="0" i="0" u="none" strike="noStrike" dirty="0">
                        <a:solidFill>
                          <a:srgbClr val="5C5B5A"/>
                        </a:solidFill>
                        <a:effectLst/>
                        <a:latin typeface="Arial" panose="020B0604020202020204" pitchFamily="34" charset="0"/>
                        <a:cs typeface="Arial" panose="020B0604020202020204" pitchFamily="34" charset="0"/>
                      </a:endParaRPr>
                    </a:p>
                  </a:txBody>
                  <a:tcPr marL="108000" marR="6350" marT="635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1848596567"/>
                  </a:ext>
                </a:extLst>
              </a:tr>
              <a:tr h="269513">
                <a:tc>
                  <a:txBody>
                    <a:bodyPr/>
                    <a:lstStyle/>
                    <a:p>
                      <a:pPr algn="l"/>
                      <a:r>
                        <a:rPr lang="en-GB" sz="800" dirty="0">
                          <a:solidFill>
                            <a:srgbClr val="5C5B5A"/>
                          </a:solidFill>
                        </a:rPr>
                        <a:t>1</a:t>
                      </a:r>
                    </a:p>
                  </a:txBody>
                  <a:tcPr marL="108000"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kern="100" dirty="0">
                          <a:solidFill>
                            <a:srgbClr val="00B050"/>
                          </a:solidFill>
                          <a:effectLst/>
                        </a:rPr>
                        <a:t>Q7. Rate their property as good value for money</a:t>
                      </a:r>
                      <a:endParaRPr lang="en-GB" sz="1050" b="1" kern="100" dirty="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1" kern="100">
                          <a:solidFill>
                            <a:srgbClr val="00B050"/>
                          </a:solidFill>
                          <a:effectLst/>
                        </a:rPr>
                        <a:t>More</a:t>
                      </a:r>
                      <a:endParaRPr lang="en-GB" sz="1050" b="1" kern="10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63305568"/>
                  </a:ext>
                </a:extLst>
              </a:tr>
              <a:tr h="269513">
                <a:tc>
                  <a:txBody>
                    <a:bodyPr/>
                    <a:lstStyle/>
                    <a:p>
                      <a:pPr algn="l"/>
                      <a:r>
                        <a:rPr lang="en-GB" sz="800" dirty="0">
                          <a:solidFill>
                            <a:srgbClr val="5C5B5A"/>
                          </a:solidFill>
                        </a:rPr>
                        <a:t>2</a:t>
                      </a:r>
                    </a:p>
                  </a:txBody>
                  <a:tcPr marL="108000"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kern="100" dirty="0">
                          <a:solidFill>
                            <a:srgbClr val="00B050"/>
                          </a:solidFill>
                          <a:effectLst/>
                        </a:rPr>
                        <a:t>Q6. Have a good relationship with their landlord</a:t>
                      </a:r>
                      <a:endParaRPr lang="en-GB" sz="1050" b="1" kern="100" dirty="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1" kern="100">
                          <a:solidFill>
                            <a:srgbClr val="00B050"/>
                          </a:solidFill>
                          <a:effectLst/>
                        </a:rPr>
                        <a:t>More</a:t>
                      </a:r>
                      <a:endParaRPr lang="en-GB" sz="1050" b="1" kern="10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3647200205"/>
                  </a:ext>
                </a:extLst>
              </a:tr>
              <a:tr h="373125">
                <a:tc>
                  <a:txBody>
                    <a:bodyPr/>
                    <a:lstStyle/>
                    <a:p>
                      <a:pPr algn="l"/>
                      <a:r>
                        <a:rPr lang="en-GB" sz="800" dirty="0">
                          <a:solidFill>
                            <a:srgbClr val="5C5B5A"/>
                          </a:solidFill>
                        </a:rPr>
                        <a:t>3</a:t>
                      </a:r>
                    </a:p>
                  </a:txBody>
                  <a:tcPr marL="108000"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kern="100" dirty="0">
                          <a:solidFill>
                            <a:srgbClr val="C00000"/>
                          </a:solidFill>
                          <a:effectLst/>
                        </a:rPr>
                        <a:t>Q19/20. Dissatisfied with the way problems had been dealt with were less likely to give a high satisfaction score</a:t>
                      </a:r>
                      <a:endParaRPr lang="en-GB" sz="1050" b="1" kern="100" dirty="0">
                        <a:solidFill>
                          <a:srgbClr val="C0000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1" kern="100">
                          <a:solidFill>
                            <a:srgbClr val="C00000"/>
                          </a:solidFill>
                          <a:effectLst/>
                        </a:rPr>
                        <a:t>Less</a:t>
                      </a:r>
                      <a:endParaRPr lang="en-GB" sz="1050" b="1" kern="100">
                        <a:solidFill>
                          <a:srgbClr val="C0000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2474230224"/>
                  </a:ext>
                </a:extLst>
              </a:tr>
              <a:tr h="269513">
                <a:tc>
                  <a:txBody>
                    <a:bodyPr/>
                    <a:lstStyle/>
                    <a:p>
                      <a:pPr algn="l"/>
                      <a:r>
                        <a:rPr lang="en-GB" sz="800" dirty="0">
                          <a:solidFill>
                            <a:srgbClr val="5C5B5A"/>
                          </a:solidFill>
                        </a:rPr>
                        <a:t>4</a:t>
                      </a:r>
                    </a:p>
                  </a:txBody>
                  <a:tcPr marL="108000"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kern="100" dirty="0">
                          <a:solidFill>
                            <a:srgbClr val="00B050"/>
                          </a:solidFill>
                          <a:effectLst/>
                        </a:rPr>
                        <a:t>Q9. Found it easy to find rental properties</a:t>
                      </a:r>
                      <a:endParaRPr lang="en-GB" sz="1050" b="1" kern="100" dirty="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1" kern="100">
                          <a:solidFill>
                            <a:srgbClr val="00B050"/>
                          </a:solidFill>
                          <a:effectLst/>
                        </a:rPr>
                        <a:t>More</a:t>
                      </a:r>
                      <a:endParaRPr lang="en-GB" sz="1050" b="1" kern="10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1623506882"/>
                  </a:ext>
                </a:extLst>
              </a:tr>
              <a:tr h="373125">
                <a:tc>
                  <a:txBody>
                    <a:bodyPr/>
                    <a:lstStyle/>
                    <a:p>
                      <a:pPr algn="l"/>
                      <a:r>
                        <a:rPr lang="en-GB" sz="800" dirty="0">
                          <a:solidFill>
                            <a:srgbClr val="5C5B5A"/>
                          </a:solidFill>
                        </a:rPr>
                        <a:t>5</a:t>
                      </a:r>
                    </a:p>
                  </a:txBody>
                  <a:tcPr marL="108000"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kern="100" dirty="0">
                          <a:solidFill>
                            <a:srgbClr val="C00000"/>
                          </a:solidFill>
                          <a:effectLst/>
                        </a:rPr>
                        <a:t>Q22. Had experienced problems with landlord (e.g. slow communication, rudeness/aggression etc.)</a:t>
                      </a:r>
                      <a:endParaRPr lang="en-GB" sz="1050" b="1" kern="100" dirty="0">
                        <a:solidFill>
                          <a:srgbClr val="C0000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1" kern="100">
                          <a:solidFill>
                            <a:srgbClr val="C00000"/>
                          </a:solidFill>
                          <a:effectLst/>
                        </a:rPr>
                        <a:t>Less</a:t>
                      </a:r>
                      <a:endParaRPr lang="en-GB" sz="1050" b="1" kern="100">
                        <a:solidFill>
                          <a:srgbClr val="C0000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3869619283"/>
                  </a:ext>
                </a:extLst>
              </a:tr>
              <a:tr h="269513">
                <a:tc>
                  <a:txBody>
                    <a:bodyPr/>
                    <a:lstStyle/>
                    <a:p>
                      <a:pPr algn="l"/>
                      <a:r>
                        <a:rPr lang="en-GB" sz="800" dirty="0">
                          <a:solidFill>
                            <a:srgbClr val="5C5B5A"/>
                          </a:solidFill>
                        </a:rPr>
                        <a:t>6</a:t>
                      </a:r>
                    </a:p>
                  </a:txBody>
                  <a:tcPr marL="108000"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kern="100">
                          <a:solidFill>
                            <a:srgbClr val="00B050"/>
                          </a:solidFill>
                          <a:effectLst/>
                        </a:rPr>
                        <a:t>Q7. Satisfied with the condition of their rental property</a:t>
                      </a:r>
                      <a:endParaRPr lang="en-GB" sz="1050" b="1" kern="10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1" kern="100">
                          <a:solidFill>
                            <a:srgbClr val="00B050"/>
                          </a:solidFill>
                          <a:effectLst/>
                        </a:rPr>
                        <a:t>More</a:t>
                      </a:r>
                      <a:endParaRPr lang="en-GB" sz="1050" b="1" kern="10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1365822171"/>
                  </a:ext>
                </a:extLst>
              </a:tr>
              <a:tr h="269513">
                <a:tc>
                  <a:txBody>
                    <a:bodyPr/>
                    <a:lstStyle/>
                    <a:p>
                      <a:pPr algn="l"/>
                      <a:r>
                        <a:rPr lang="en-GB" sz="800" dirty="0">
                          <a:solidFill>
                            <a:srgbClr val="5C5B5A"/>
                          </a:solidFill>
                        </a:rPr>
                        <a:t>7</a:t>
                      </a:r>
                    </a:p>
                  </a:txBody>
                  <a:tcPr marL="108000"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kern="100" dirty="0">
                          <a:solidFill>
                            <a:srgbClr val="00B050"/>
                          </a:solidFill>
                          <a:effectLst/>
                        </a:rPr>
                        <a:t>Q1. Live in rental properties because it’s their preferred choice</a:t>
                      </a:r>
                      <a:endParaRPr lang="en-GB" sz="1050" b="1" kern="100" dirty="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1" kern="100">
                          <a:solidFill>
                            <a:srgbClr val="00B050"/>
                          </a:solidFill>
                          <a:effectLst/>
                        </a:rPr>
                        <a:t>More</a:t>
                      </a:r>
                      <a:endParaRPr lang="en-GB" sz="1050" b="1" kern="10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1093866029"/>
                  </a:ext>
                </a:extLst>
              </a:tr>
              <a:tr h="269513">
                <a:tc>
                  <a:txBody>
                    <a:bodyPr/>
                    <a:lstStyle/>
                    <a:p>
                      <a:pPr algn="l"/>
                      <a:r>
                        <a:rPr lang="en-GB" sz="800" dirty="0">
                          <a:solidFill>
                            <a:srgbClr val="5C5B5A"/>
                          </a:solidFill>
                        </a:rPr>
                        <a:t>8</a:t>
                      </a:r>
                    </a:p>
                  </a:txBody>
                  <a:tcPr marL="108000"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kern="100" dirty="0">
                          <a:solidFill>
                            <a:srgbClr val="00B050"/>
                          </a:solidFill>
                          <a:effectLst/>
                        </a:rPr>
                        <a:t>Q23. Know where to complain</a:t>
                      </a:r>
                      <a:endParaRPr lang="en-GB" sz="1050" b="1" kern="100" dirty="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1" kern="100">
                          <a:solidFill>
                            <a:srgbClr val="00B050"/>
                          </a:solidFill>
                          <a:effectLst/>
                        </a:rPr>
                        <a:t>More</a:t>
                      </a:r>
                      <a:endParaRPr lang="en-GB" sz="1050" b="1" kern="10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2697721888"/>
                  </a:ext>
                </a:extLst>
              </a:tr>
              <a:tr h="269513">
                <a:tc>
                  <a:txBody>
                    <a:bodyPr/>
                    <a:lstStyle/>
                    <a:p>
                      <a:pPr algn="l"/>
                      <a:r>
                        <a:rPr lang="en-GB" sz="800" dirty="0">
                          <a:solidFill>
                            <a:srgbClr val="5C5B5A"/>
                          </a:solidFill>
                        </a:rPr>
                        <a:t>9</a:t>
                      </a:r>
                    </a:p>
                  </a:txBody>
                  <a:tcPr marL="108000"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kern="100" dirty="0">
                          <a:solidFill>
                            <a:srgbClr val="00B050"/>
                          </a:solidFill>
                          <a:effectLst/>
                        </a:rPr>
                        <a:t>Q30. Think it’s a priority to give struggling tenants time to pay rent</a:t>
                      </a:r>
                      <a:endParaRPr lang="en-GB" sz="1050" b="1" kern="100" dirty="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1" kern="100">
                          <a:solidFill>
                            <a:srgbClr val="00B050"/>
                          </a:solidFill>
                          <a:effectLst/>
                        </a:rPr>
                        <a:t>More</a:t>
                      </a:r>
                      <a:endParaRPr lang="en-GB" sz="1050" b="1" kern="10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3479694492"/>
                  </a:ext>
                </a:extLst>
              </a:tr>
              <a:tr h="269513">
                <a:tc>
                  <a:txBody>
                    <a:bodyPr/>
                    <a:lstStyle/>
                    <a:p>
                      <a:pPr algn="l"/>
                      <a:r>
                        <a:rPr lang="en-GB" sz="800" dirty="0">
                          <a:solidFill>
                            <a:srgbClr val="5C5B5A"/>
                          </a:solidFill>
                        </a:rPr>
                        <a:t>10</a:t>
                      </a:r>
                    </a:p>
                  </a:txBody>
                  <a:tcPr marL="108000"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kern="100" dirty="0">
                          <a:solidFill>
                            <a:srgbClr val="00B050"/>
                          </a:solidFill>
                          <a:effectLst/>
                        </a:rPr>
                        <a:t>Q12. Prioritize property size</a:t>
                      </a:r>
                      <a:endParaRPr lang="en-GB" sz="1050" b="1" kern="100" dirty="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1" kern="100" dirty="0">
                          <a:solidFill>
                            <a:srgbClr val="00B050"/>
                          </a:solidFill>
                          <a:effectLst/>
                        </a:rPr>
                        <a:t>More</a:t>
                      </a:r>
                      <a:endParaRPr lang="en-GB" sz="1050" b="1" kern="100" dirty="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2772041840"/>
                  </a:ext>
                </a:extLst>
              </a:tr>
              <a:tr h="269513">
                <a:tc>
                  <a:txBody>
                    <a:bodyPr/>
                    <a:lstStyle/>
                    <a:p>
                      <a:pPr algn="l"/>
                      <a:r>
                        <a:rPr lang="en-GB" sz="800" dirty="0">
                          <a:solidFill>
                            <a:srgbClr val="5C5B5A"/>
                          </a:solidFill>
                        </a:rPr>
                        <a:t>11</a:t>
                      </a:r>
                    </a:p>
                  </a:txBody>
                  <a:tcPr marL="108000"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kern="100" dirty="0">
                          <a:solidFill>
                            <a:srgbClr val="C00000"/>
                          </a:solidFill>
                          <a:effectLst/>
                        </a:rPr>
                        <a:t>Q1. Rent because they cannot afford to buy</a:t>
                      </a:r>
                      <a:endParaRPr lang="en-GB" sz="1050" b="1" kern="100" dirty="0">
                        <a:solidFill>
                          <a:srgbClr val="C0000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1" kern="100" dirty="0">
                          <a:solidFill>
                            <a:srgbClr val="C00000"/>
                          </a:solidFill>
                          <a:effectLst/>
                        </a:rPr>
                        <a:t>Less</a:t>
                      </a:r>
                      <a:endParaRPr lang="en-GB" sz="1050" b="1" kern="100" dirty="0">
                        <a:solidFill>
                          <a:srgbClr val="C0000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3205047918"/>
                  </a:ext>
                </a:extLst>
              </a:tr>
              <a:tr h="269513">
                <a:tc>
                  <a:txBody>
                    <a:bodyPr/>
                    <a:lstStyle/>
                    <a:p>
                      <a:pPr algn="l"/>
                      <a:r>
                        <a:rPr lang="en-GB" sz="800" dirty="0">
                          <a:solidFill>
                            <a:srgbClr val="5C5B5A"/>
                          </a:solidFill>
                        </a:rPr>
                        <a:t>12</a:t>
                      </a:r>
                    </a:p>
                  </a:txBody>
                  <a:tcPr marL="108000"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kern="100" dirty="0">
                          <a:solidFill>
                            <a:srgbClr val="00B050"/>
                          </a:solidFill>
                          <a:effectLst/>
                        </a:rPr>
                        <a:t>Q12. Think Landlord Accreditation is a priority</a:t>
                      </a:r>
                      <a:endParaRPr lang="en-GB" sz="1050" b="1" kern="100" dirty="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1" kern="100" dirty="0">
                          <a:solidFill>
                            <a:srgbClr val="00B050"/>
                          </a:solidFill>
                          <a:effectLst/>
                        </a:rPr>
                        <a:t>More</a:t>
                      </a:r>
                      <a:endParaRPr lang="en-GB" sz="1050" b="1" kern="100" dirty="0">
                        <a:solidFill>
                          <a:srgbClr val="00B05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tcPr>
                </a:tc>
                <a:extLst>
                  <a:ext uri="{0D108BD9-81ED-4DB2-BD59-A6C34878D82A}">
                    <a16:rowId xmlns:a16="http://schemas.microsoft.com/office/drawing/2014/main" val="2644533973"/>
                  </a:ext>
                </a:extLst>
              </a:tr>
              <a:tr h="269513">
                <a:tc>
                  <a:txBody>
                    <a:bodyPr/>
                    <a:lstStyle/>
                    <a:p>
                      <a:pPr algn="l"/>
                      <a:r>
                        <a:rPr lang="en-GB" sz="800" dirty="0">
                          <a:solidFill>
                            <a:srgbClr val="5C5B5A"/>
                          </a:solidFill>
                        </a:rPr>
                        <a:t>13</a:t>
                      </a:r>
                    </a:p>
                  </a:txBody>
                  <a:tcPr marL="108000" anchor="ctr">
                    <a:lnL w="6350" cap="flat" cmpd="sng" algn="ctr">
                      <a:no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1" kern="100" dirty="0">
                          <a:solidFill>
                            <a:srgbClr val="C00000"/>
                          </a:solidFill>
                          <a:effectLst/>
                        </a:rPr>
                        <a:t>Q12. Prioritise a furnished property</a:t>
                      </a:r>
                      <a:endParaRPr lang="en-GB" sz="1050" b="1" kern="100" dirty="0">
                        <a:solidFill>
                          <a:srgbClr val="C0000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1" kern="100" dirty="0">
                          <a:solidFill>
                            <a:srgbClr val="C00000"/>
                          </a:solidFill>
                          <a:effectLst/>
                        </a:rPr>
                        <a:t>Less</a:t>
                      </a:r>
                      <a:endParaRPr lang="en-GB" sz="1050" b="1" kern="100" dirty="0">
                        <a:solidFill>
                          <a:srgbClr val="C00000"/>
                        </a:solidFill>
                        <a:effectLst/>
                        <a:latin typeface="+mn-lt"/>
                        <a:ea typeface="+mn-ea"/>
                        <a:cs typeface="+mn-cs"/>
                      </a:endParaRPr>
                    </a:p>
                  </a:txBody>
                  <a:tcPr marL="108000" marR="68580" marT="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06584647"/>
                  </a:ext>
                </a:extLst>
              </a:tr>
            </a:tbl>
          </a:graphicData>
        </a:graphic>
      </p:graphicFrame>
      <p:sp>
        <p:nvSpPr>
          <p:cNvPr id="6" name="Text Placeholder 5">
            <a:extLst>
              <a:ext uri="{FF2B5EF4-FFF2-40B4-BE49-F238E27FC236}">
                <a16:creationId xmlns:a16="http://schemas.microsoft.com/office/drawing/2014/main" id="{64F3D80A-3731-60B7-A8A4-0BB8C8D24C02}"/>
              </a:ext>
            </a:extLst>
          </p:cNvPr>
          <p:cNvSpPr>
            <a:spLocks noGrp="1"/>
          </p:cNvSpPr>
          <p:nvPr>
            <p:ph type="body" sz="quarter" idx="11"/>
          </p:nvPr>
        </p:nvSpPr>
        <p:spPr>
          <a:xfrm>
            <a:off x="523298" y="6274800"/>
            <a:ext cx="11117840" cy="435056"/>
          </a:xfrm>
        </p:spPr>
        <p:txBody>
          <a:bodyPr>
            <a:spAutoFit/>
          </a:bodyPr>
          <a:lstStyle/>
          <a:p>
            <a:r>
              <a:rPr lang="en-GB" dirty="0"/>
              <a:t>*data combined from Q19 and Q20 coded 0=no problem, 1=problems satisfactorily dealt with, 2=problems fairly dissatisfied with resolution, 3=problems and VERY dissatisfied with resolution.</a:t>
            </a:r>
          </a:p>
        </p:txBody>
      </p:sp>
    </p:spTree>
    <p:extLst>
      <p:ext uri="{BB962C8B-B14F-4D97-AF65-F5344CB8AC3E}">
        <p14:creationId xmlns:p14="http://schemas.microsoft.com/office/powerpoint/2010/main" val="685506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2CDD-17DE-3E43-A4CA-1C6D50F7E542}"/>
              </a:ext>
            </a:extLst>
          </p:cNvPr>
          <p:cNvSpPr>
            <a:spLocks noGrp="1"/>
          </p:cNvSpPr>
          <p:nvPr>
            <p:ph type="title"/>
          </p:nvPr>
        </p:nvSpPr>
        <p:spPr>
          <a:xfrm>
            <a:off x="536000" y="545101"/>
            <a:ext cx="11117262" cy="387798"/>
          </a:xfrm>
        </p:spPr>
        <p:txBody>
          <a:bodyPr vert="horz" lIns="0" tIns="0" rIns="0" bIns="0" rtlCol="0" anchor="t" anchorCtr="0">
            <a:spAutoFit/>
          </a:bodyPr>
          <a:lstStyle/>
          <a:p>
            <a:r>
              <a:rPr lang="en-GB" sz="2800" b="1" dirty="0"/>
              <a:t>CHAID analysis (1)</a:t>
            </a:r>
          </a:p>
        </p:txBody>
      </p:sp>
      <p:sp>
        <p:nvSpPr>
          <p:cNvPr id="4" name="TextBox 3">
            <a:extLst>
              <a:ext uri="{FF2B5EF4-FFF2-40B4-BE49-F238E27FC236}">
                <a16:creationId xmlns:a16="http://schemas.microsoft.com/office/drawing/2014/main" id="{D349C369-505A-933C-9D1A-883ACD78A637}"/>
              </a:ext>
            </a:extLst>
          </p:cNvPr>
          <p:cNvSpPr txBox="1"/>
          <p:nvPr/>
        </p:nvSpPr>
        <p:spPr>
          <a:xfrm>
            <a:off x="510285" y="1240697"/>
            <a:ext cx="8158297" cy="738664"/>
          </a:xfrm>
          <a:prstGeom prst="rect">
            <a:avLst/>
          </a:prstGeom>
          <a:noFill/>
        </p:spPr>
        <p:txBody>
          <a:bodyPr wrap="square" lIns="0" tIns="0" rIns="0" bIns="0" rtlCol="0">
            <a:spAutoFit/>
          </a:bodyPr>
          <a:lstStyle>
            <a:defPPr>
              <a:defRPr lang="en-US"/>
            </a:defPPr>
            <a:lvl1pPr>
              <a:defRPr sz="1600">
                <a:solidFill>
                  <a:srgbClr val="5C5B5A"/>
                </a:solidFill>
              </a:defRPr>
            </a:lvl1pPr>
          </a:lstStyle>
          <a:p>
            <a:r>
              <a:rPr lang="en-GB" dirty="0"/>
              <a:t>CHAID analysis helps identify sub-groups to target when trying to improve tenant satisfaction. By following the paths or branches we find groups where the difference in satisfaction is greatest between them and identify those most and least satisfied</a:t>
            </a:r>
          </a:p>
        </p:txBody>
      </p:sp>
      <p:graphicFrame>
        <p:nvGraphicFramePr>
          <p:cNvPr id="5" name="Diagram 4" descr="Analysis of CHAID (CHAID is an acronym for Chi-square automatic interaction detector) organisational-style chart showing Total sample of 59% net satisfied&#10;Then of these, 65% Sometimes/never struggle to pay rent and 36% constantly struggle to pay rent &#10;Chart shows further breakdowns">
            <a:extLst>
              <a:ext uri="{FF2B5EF4-FFF2-40B4-BE49-F238E27FC236}">
                <a16:creationId xmlns:a16="http://schemas.microsoft.com/office/drawing/2014/main" id="{1EC43469-7DAB-4CB4-476B-3451EF956C0F}"/>
              </a:ext>
            </a:extLst>
          </p:cNvPr>
          <p:cNvGraphicFramePr/>
          <p:nvPr>
            <p:extLst>
              <p:ext uri="{D42A27DB-BD31-4B8C-83A1-F6EECF244321}">
                <p14:modId xmlns:p14="http://schemas.microsoft.com/office/powerpoint/2010/main" val="3470401624"/>
              </p:ext>
            </p:extLst>
          </p:nvPr>
        </p:nvGraphicFramePr>
        <p:xfrm>
          <a:off x="191332" y="2193672"/>
          <a:ext cx="8964080" cy="3460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25F04BC-A6C3-EC25-F2BF-8547644F1BA7}"/>
              </a:ext>
            </a:extLst>
          </p:cNvPr>
          <p:cNvSpPr txBox="1"/>
          <p:nvPr/>
        </p:nvSpPr>
        <p:spPr>
          <a:xfrm>
            <a:off x="9155412" y="418255"/>
            <a:ext cx="2523565" cy="5262979"/>
          </a:xfrm>
          <a:prstGeom prst="rect">
            <a:avLst/>
          </a:prstGeom>
          <a:noFill/>
        </p:spPr>
        <p:txBody>
          <a:bodyPr wrap="square" rtlCol="0">
            <a:spAutoFit/>
          </a:bodyPr>
          <a:lstStyle/>
          <a:p>
            <a:pPr marL="171450" indent="-171450">
              <a:buFont typeface="Arial" panose="020B0604020202020204" pitchFamily="34" charset="0"/>
              <a:buChar char="•"/>
            </a:pPr>
            <a:r>
              <a:rPr lang="en-GB" sz="1200" b="1" kern="100" dirty="0">
                <a:solidFill>
                  <a:srgbClr val="00B050"/>
                </a:solidFill>
                <a:effectLst/>
                <a:latin typeface="Arial" panose="020B0604020202020204" pitchFamily="34" charset="0"/>
                <a:ea typeface="Calibri" panose="020F0502020204030204" pitchFamily="34" charset="0"/>
                <a:cs typeface="Arial" panose="020B0604020202020204" pitchFamily="34" charset="0"/>
              </a:rPr>
              <a:t>Tenants who DON’T constantly struggle to pay rent AND rent for other reasons than not being able to afford the mortgage AND think they’ll be long term renters have the highest satisfaction (88%).</a:t>
            </a:r>
          </a:p>
          <a:p>
            <a:pPr marL="171450" indent="-171450">
              <a:buFont typeface="Arial" panose="020B0604020202020204" pitchFamily="34" charset="0"/>
              <a:buChar char="•"/>
            </a:pPr>
            <a:endParaRPr lang="en-GB" sz="1200" b="1" kern="100" dirty="0">
              <a:solidFill>
                <a:srgbClr val="00B05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kern="100" dirty="0">
                <a:solidFill>
                  <a:srgbClr val="00B050"/>
                </a:solidFill>
                <a:latin typeface="Arial" panose="020B0604020202020204" pitchFamily="34" charset="0"/>
                <a:cs typeface="Arial" panose="020B0604020202020204" pitchFamily="34" charset="0"/>
              </a:rPr>
              <a:t>Tenants who DON’T constantly struggle to pay rent AND rent for other reasons than not being able to afford mortgage AND plan to get a mortgage in 3 or more years AND pay less than £1,500 per month have a high satisfaction score (83%).</a:t>
            </a:r>
          </a:p>
          <a:p>
            <a:pPr marL="171450" indent="-171450">
              <a:buFont typeface="Arial" panose="020B0604020202020204" pitchFamily="34" charset="0"/>
              <a:buChar char="•"/>
            </a:pPr>
            <a:endParaRPr lang="en-GB" sz="1200" b="1" kern="100" dirty="0">
              <a:solidFill>
                <a:srgbClr val="6D6E71"/>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200" b="1" kern="100" dirty="0">
              <a:solidFill>
                <a:srgbClr val="6D6E71"/>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b="1" kern="100" dirty="0">
                <a:solidFill>
                  <a:srgbClr val="C00000"/>
                </a:solidFill>
                <a:latin typeface="Arial" panose="020B0604020202020204" pitchFamily="34" charset="0"/>
                <a:cs typeface="Arial" panose="020B0604020202020204" pitchFamily="34" charset="0"/>
              </a:rPr>
              <a:t>Tenants who DO constantly struggle to pay rent AND have a disability AND rent because they can’t access social housing have especially low satisfaction with living in the PRS (7%).</a:t>
            </a:r>
            <a:endParaRPr lang="en-GB" sz="12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23919E31-CB66-A96A-78C9-41F1D6FD26C9}"/>
              </a:ext>
            </a:extLst>
          </p:cNvPr>
          <p:cNvSpPr>
            <a:spLocks noGrp="1"/>
          </p:cNvSpPr>
          <p:nvPr>
            <p:ph type="body" sz="quarter" idx="11"/>
          </p:nvPr>
        </p:nvSpPr>
        <p:spPr/>
        <p:txBody>
          <a:bodyPr/>
          <a:lstStyle/>
          <a:p>
            <a:r>
              <a:rPr lang="en-GB" dirty="0"/>
              <a:t>Q24. Overall, how satisfied are you with living in private rented accommodation? (All tenants: 1,200).</a:t>
            </a:r>
          </a:p>
        </p:txBody>
      </p:sp>
    </p:spTree>
    <p:extLst>
      <p:ext uri="{BB962C8B-B14F-4D97-AF65-F5344CB8AC3E}">
        <p14:creationId xmlns:p14="http://schemas.microsoft.com/office/powerpoint/2010/main" val="3185892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2CDD-17DE-3E43-A4CA-1C6D50F7E542}"/>
              </a:ext>
            </a:extLst>
          </p:cNvPr>
          <p:cNvSpPr>
            <a:spLocks noGrp="1"/>
          </p:cNvSpPr>
          <p:nvPr>
            <p:ph type="title"/>
          </p:nvPr>
        </p:nvSpPr>
        <p:spPr/>
        <p:txBody>
          <a:bodyPr vert="horz" lIns="0" tIns="0" rIns="0" bIns="0" rtlCol="0" anchor="t" anchorCtr="0">
            <a:spAutoFit/>
          </a:bodyPr>
          <a:lstStyle/>
          <a:p>
            <a:r>
              <a:rPr lang="en-GB" sz="2800" b="1" dirty="0"/>
              <a:t>CHAID analysis (2)</a:t>
            </a:r>
          </a:p>
        </p:txBody>
      </p:sp>
      <p:sp>
        <p:nvSpPr>
          <p:cNvPr id="4" name="TextBox 3">
            <a:extLst>
              <a:ext uri="{FF2B5EF4-FFF2-40B4-BE49-F238E27FC236}">
                <a16:creationId xmlns:a16="http://schemas.microsoft.com/office/drawing/2014/main" id="{D349C369-505A-933C-9D1A-883ACD78A637}"/>
              </a:ext>
            </a:extLst>
          </p:cNvPr>
          <p:cNvSpPr txBox="1"/>
          <p:nvPr/>
        </p:nvSpPr>
        <p:spPr>
          <a:xfrm>
            <a:off x="510285" y="1240697"/>
            <a:ext cx="10524659" cy="553998"/>
          </a:xfrm>
          <a:prstGeom prst="rect">
            <a:avLst/>
          </a:prstGeom>
          <a:noFill/>
        </p:spPr>
        <p:txBody>
          <a:bodyPr wrap="square" lIns="0" tIns="0" rIns="0" bIns="0" rtlCol="0">
            <a:spAutoFit/>
          </a:bodyPr>
          <a:lstStyle>
            <a:defPPr>
              <a:defRPr lang="en-US"/>
            </a:defPPr>
            <a:lvl1pPr>
              <a:defRPr sz="1600">
                <a:solidFill>
                  <a:srgbClr val="5C5B5A"/>
                </a:solidFill>
              </a:defRPr>
            </a:lvl1pPr>
          </a:lstStyle>
          <a:p>
            <a:r>
              <a:rPr lang="en-GB" sz="1800"/>
              <a:t>In the second CHAID we look at which problems/interactions have an impact on satisfaction it’s interesting that communication with landlord is the top branching – this is a really key aspect of tenancy.</a:t>
            </a:r>
          </a:p>
        </p:txBody>
      </p:sp>
      <p:graphicFrame>
        <p:nvGraphicFramePr>
          <p:cNvPr id="7" name="Diagram 6" descr="Total sample 59% net satisfied&#10; Communication not poor 75%&#10;  NO unexpected high rent increase 79%&#10;   Damp/Mould 67%&#10;    Getting harder &#10;    to pay rent 60%&#10;    NOT getting harder to pay rent 78%&#10;   NO damp/mould 84%&#10;    Broken white goods 67%&#10;    NO broken white goods 87%&#10;  Unexpected high rent increase 46%&#10; Poor communication 34%&#10;  Broken electrics 18%&#10;   Need decoration &#10;   11%&#10;   NO &#10;   need of &#10;   decoration &#10;   28%&#10;  NO broken electrics 42%&#10;   Broken windows/&#10;   doors 22%&#10;   NO broken windows/doors 47%&#10;    Pest infestation 21%&#10;    NO pest &#10;    52%&#10;">
            <a:extLst>
              <a:ext uri="{FF2B5EF4-FFF2-40B4-BE49-F238E27FC236}">
                <a16:creationId xmlns:a16="http://schemas.microsoft.com/office/drawing/2014/main" id="{071C56EA-B9F8-74E5-9EFE-87028F34DD79}"/>
              </a:ext>
            </a:extLst>
          </p:cNvPr>
          <p:cNvGraphicFramePr/>
          <p:nvPr>
            <p:extLst>
              <p:ext uri="{D42A27DB-BD31-4B8C-83A1-F6EECF244321}">
                <p14:modId xmlns:p14="http://schemas.microsoft.com/office/powerpoint/2010/main" val="3487128443"/>
              </p:ext>
            </p:extLst>
          </p:nvPr>
        </p:nvGraphicFramePr>
        <p:xfrm>
          <a:off x="523969" y="2017483"/>
          <a:ext cx="8807824" cy="3983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25F04BC-A6C3-EC25-F2BF-8547644F1BA7}"/>
              </a:ext>
            </a:extLst>
          </p:cNvPr>
          <p:cNvSpPr txBox="1"/>
          <p:nvPr/>
        </p:nvSpPr>
        <p:spPr>
          <a:xfrm>
            <a:off x="9695329" y="2121124"/>
            <a:ext cx="1945808" cy="3770263"/>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GB" sz="1200" b="1" kern="100" dirty="0">
                <a:solidFill>
                  <a:srgbClr val="00B050"/>
                </a:solidFill>
                <a:latin typeface="Arial" panose="020B0604020202020204" pitchFamily="34" charset="0"/>
                <a:cs typeface="Arial" panose="020B0604020202020204" pitchFamily="34" charset="0"/>
              </a:rPr>
              <a:t>The pathway to a ‘happy’ tenant is good communication with Landlord AND no unexpected rent rises AND no damp/mould AND no damaged/ broken white goods i.e. leading to the highest satisfaction score (87%).</a:t>
            </a:r>
          </a:p>
          <a:p>
            <a:pPr marL="171450" indent="-171450">
              <a:buFont typeface="Arial" panose="020B0604020202020204" pitchFamily="34" charset="0"/>
              <a:buChar char="•"/>
            </a:pPr>
            <a:endParaRPr lang="en-GB" sz="1200" b="1" kern="100" dirty="0">
              <a:solidFill>
                <a:srgbClr val="5C5B5A"/>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kern="100" dirty="0">
                <a:solidFill>
                  <a:srgbClr val="C00000"/>
                </a:solidFill>
                <a:latin typeface="Arial" panose="020B0604020202020204" pitchFamily="34" charset="0"/>
                <a:cs typeface="Arial" panose="020B0604020202020204" pitchFamily="34" charset="0"/>
              </a:rPr>
              <a:t>The pathway to an unhappy tenant is poor communication with landlord AND Broken electrics AND need for decoration, with the lowest satisfaction score (11%)</a:t>
            </a:r>
            <a:endParaRPr lang="en-GB" sz="1200"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68E36824-0E7D-5F2F-E31D-231714AD71E5}"/>
              </a:ext>
            </a:extLst>
          </p:cNvPr>
          <p:cNvSpPr>
            <a:spLocks noGrp="1"/>
          </p:cNvSpPr>
          <p:nvPr>
            <p:ph type="body" sz="quarter" idx="11"/>
          </p:nvPr>
        </p:nvSpPr>
        <p:spPr/>
        <p:txBody>
          <a:bodyPr/>
          <a:lstStyle/>
          <a:p>
            <a:r>
              <a:rPr lang="en-GB" dirty="0"/>
              <a:t>Q24. Overall, how satisfied are you with living in private rented accommodation? (All tenants: 1,200).</a:t>
            </a:r>
          </a:p>
        </p:txBody>
      </p:sp>
    </p:spTree>
    <p:extLst>
      <p:ext uri="{BB962C8B-B14F-4D97-AF65-F5344CB8AC3E}">
        <p14:creationId xmlns:p14="http://schemas.microsoft.com/office/powerpoint/2010/main" val="1199099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Autofit/>
          </a:bodyPr>
          <a:lstStyle/>
          <a:p>
            <a:r>
              <a:rPr lang="en-GB" sz="3800" b="1"/>
              <a:t>What is a good landlord?</a:t>
            </a:r>
            <a:br>
              <a:rPr lang="en-GB" sz="3800"/>
            </a:br>
            <a:endParaRPr lang="en-GB" sz="3800"/>
          </a:p>
        </p:txBody>
      </p:sp>
    </p:spTree>
    <p:extLst>
      <p:ext uri="{BB962C8B-B14F-4D97-AF65-F5344CB8AC3E}">
        <p14:creationId xmlns:p14="http://schemas.microsoft.com/office/powerpoint/2010/main" val="867580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7DFAB9-FA19-92C4-1464-A1FF8B9301AD}"/>
              </a:ext>
            </a:extLst>
          </p:cNvPr>
          <p:cNvSpPr>
            <a:spLocks noGrp="1"/>
          </p:cNvSpPr>
          <p:nvPr>
            <p:ph type="title"/>
          </p:nvPr>
        </p:nvSpPr>
        <p:spPr>
          <a:xfrm>
            <a:off x="536001" y="545100"/>
            <a:ext cx="2114920" cy="387798"/>
          </a:xfrm>
        </p:spPr>
        <p:txBody>
          <a:bodyPr/>
          <a:lstStyle/>
          <a:p>
            <a:r>
              <a:rPr lang="en-GB" sz="2800" b="1" dirty="0"/>
              <a:t>A ‘good landlord’</a:t>
            </a:r>
          </a:p>
        </p:txBody>
      </p:sp>
      <p:sp>
        <p:nvSpPr>
          <p:cNvPr id="10" name="TextBox 9">
            <a:extLst>
              <a:ext uri="{FF2B5EF4-FFF2-40B4-BE49-F238E27FC236}">
                <a16:creationId xmlns:a16="http://schemas.microsoft.com/office/drawing/2014/main" id="{42D70D7B-113F-DEC0-84C9-F36064BDD58C}"/>
              </a:ext>
            </a:extLst>
          </p:cNvPr>
          <p:cNvSpPr txBox="1"/>
          <p:nvPr/>
        </p:nvSpPr>
        <p:spPr>
          <a:xfrm>
            <a:off x="515938" y="1502291"/>
            <a:ext cx="2134983" cy="3877985"/>
          </a:xfrm>
          <a:prstGeom prst="rect">
            <a:avLst/>
          </a:prstGeom>
          <a:noFill/>
        </p:spPr>
        <p:txBody>
          <a:bodyPr wrap="square" lIns="0" tIns="0" rIns="0" bIns="0" rtlCol="0">
            <a:spAutoFit/>
          </a:bodyPr>
          <a:lstStyle/>
          <a:p>
            <a:r>
              <a:rPr lang="en-GB" dirty="0">
                <a:solidFill>
                  <a:srgbClr val="5C5B5A"/>
                </a:solidFill>
              </a:rPr>
              <a:t>When asked in their own words to describe what makes a good landlord tenants prioritise good communication and quick repairs.</a:t>
            </a:r>
          </a:p>
          <a:p>
            <a:endParaRPr lang="en-GB" dirty="0">
              <a:solidFill>
                <a:srgbClr val="5C5B5A"/>
              </a:solidFill>
            </a:endParaRPr>
          </a:p>
          <a:p>
            <a:r>
              <a:rPr lang="en-GB" dirty="0">
                <a:solidFill>
                  <a:srgbClr val="5C5B5A"/>
                </a:solidFill>
              </a:rPr>
              <a:t>A landlord who looks after the property and is understanding of circumstances also feature highly.</a:t>
            </a:r>
          </a:p>
        </p:txBody>
      </p:sp>
      <p:sp>
        <p:nvSpPr>
          <p:cNvPr id="8" name="TextBox 7">
            <a:extLst>
              <a:ext uri="{FF2B5EF4-FFF2-40B4-BE49-F238E27FC236}">
                <a16:creationId xmlns:a16="http://schemas.microsoft.com/office/drawing/2014/main" id="{BC924312-0784-D0BF-3065-CAAE03E8CB52}"/>
              </a:ext>
            </a:extLst>
          </p:cNvPr>
          <p:cNvSpPr txBox="1"/>
          <p:nvPr/>
        </p:nvSpPr>
        <p:spPr>
          <a:xfrm>
            <a:off x="2969159" y="588107"/>
            <a:ext cx="2610747" cy="215444"/>
          </a:xfrm>
          <a:prstGeom prst="rect">
            <a:avLst/>
          </a:prstGeom>
          <a:noFill/>
        </p:spPr>
        <p:txBody>
          <a:bodyPr wrap="square" lIns="0" tIns="0" rIns="0" bIns="0" rtlCol="0">
            <a:spAutoFit/>
          </a:bodyPr>
          <a:lstStyle/>
          <a:p>
            <a:r>
              <a:rPr lang="en-GB" sz="1400" b="1" dirty="0">
                <a:solidFill>
                  <a:srgbClr val="5C5B5A"/>
                </a:solidFill>
              </a:rPr>
              <a:t>What makes a ‘good landlord’</a:t>
            </a:r>
          </a:p>
        </p:txBody>
      </p:sp>
      <p:graphicFrame>
        <p:nvGraphicFramePr>
          <p:cNvPr id="6" name="Chart 5" descr="Chart showing proportion of tenants' own / open responses when asked &quot;What makes a good landlord?&quot;&#10;Good communication/ Replies to messages/calls 33%&#10;Deals with issues quickly/efficiently (Repairs etc.) 30%&#10;Looks after the property/ Checks in on condition of house 15%&#10;Understanding of circumstances (Finances, pets etc.) 13%&#10;Charges fair rent 10%&#10;Respects privacy 9%&#10;Easy to contact/ Available 8%&#10;Approachable/ Friendly 7%&#10;Professional 6%&#10;Fair/ Reasonable/ Willing to compromise 6%&#10;Caring/ Supportive 6%&#10;Repairs and fixes to be done properly/ No 'quick fixes' 5%&#10;Listens to tenants 5%&#10;Treats tenants like human beings rather than a source of money 5%&#10;Honest 5%&#10;Helpful 3%&#10;Trustworthy 3%&#10;Reliable 3%&#10;Trusts tenant 2%&#10;Considerate 2%&#10;Allowing tenants to decorate the home 2%&#10;Provides a good overall service 1%&#10;Will fix anything 1%&#10;Appreciates good tenants  1%&#10;Other 4%&#10;No comment 16%&#10;&#10;">
            <a:extLst>
              <a:ext uri="{FF2B5EF4-FFF2-40B4-BE49-F238E27FC236}">
                <a16:creationId xmlns:a16="http://schemas.microsoft.com/office/drawing/2014/main" id="{2DCB61BB-08D0-C290-0DA5-F55632513751}"/>
              </a:ext>
            </a:extLst>
          </p:cNvPr>
          <p:cNvGraphicFramePr/>
          <p:nvPr>
            <p:extLst>
              <p:ext uri="{D42A27DB-BD31-4B8C-83A1-F6EECF244321}">
                <p14:modId xmlns:p14="http://schemas.microsoft.com/office/powerpoint/2010/main" val="4218206870"/>
              </p:ext>
            </p:extLst>
          </p:nvPr>
        </p:nvGraphicFramePr>
        <p:xfrm>
          <a:off x="2533476" y="900167"/>
          <a:ext cx="8623474" cy="5057665"/>
        </p:xfrm>
        <a:graphic>
          <a:graphicData uri="http://schemas.openxmlformats.org/drawingml/2006/chart">
            <c:chart xmlns:c="http://schemas.openxmlformats.org/drawingml/2006/chart" xmlns:r="http://schemas.openxmlformats.org/officeDocument/2006/relationships" r:id="rId2"/>
          </a:graphicData>
        </a:graphic>
      </p:graphicFrame>
      <p:sp>
        <p:nvSpPr>
          <p:cNvPr id="13" name="Speech Bubble: Rectangle 12">
            <a:extLst>
              <a:ext uri="{FF2B5EF4-FFF2-40B4-BE49-F238E27FC236}">
                <a16:creationId xmlns:a16="http://schemas.microsoft.com/office/drawing/2014/main" id="{B7ED4C11-8865-1A92-6A90-16FC61E2D673}"/>
              </a:ext>
            </a:extLst>
          </p:cNvPr>
          <p:cNvSpPr/>
          <p:nvPr/>
        </p:nvSpPr>
        <p:spPr>
          <a:xfrm>
            <a:off x="9248523" y="1674231"/>
            <a:ext cx="2304956" cy="1350965"/>
          </a:xfrm>
          <a:prstGeom prst="wedgeRectCallout">
            <a:avLst>
              <a:gd name="adj1" fmla="val 32985"/>
              <a:gd name="adj2" fmla="val -63674"/>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spAutoFit/>
          </a:bodyPr>
          <a:lstStyle/>
          <a:p>
            <a:pPr>
              <a:spcAft>
                <a:spcPts val="500"/>
              </a:spcAft>
            </a:pPr>
            <a:r>
              <a:rPr lang="en-GB" sz="1200" dirty="0">
                <a:solidFill>
                  <a:srgbClr val="5C5B5A"/>
                </a:solidFill>
              </a:rPr>
              <a:t>“One who you can </a:t>
            </a:r>
            <a:r>
              <a:rPr lang="en-GB" sz="1200" b="1" dirty="0">
                <a:solidFill>
                  <a:srgbClr val="5C5B5A"/>
                </a:solidFill>
              </a:rPr>
              <a:t>get hold of quickly </a:t>
            </a:r>
            <a:r>
              <a:rPr lang="en-GB" sz="1200" dirty="0">
                <a:solidFill>
                  <a:srgbClr val="5C5B5A"/>
                </a:solidFill>
              </a:rPr>
              <a:t>when and issue arises and one who </a:t>
            </a:r>
            <a:r>
              <a:rPr lang="en-GB" sz="1200" b="1" dirty="0">
                <a:solidFill>
                  <a:srgbClr val="5C5B5A"/>
                </a:solidFill>
              </a:rPr>
              <a:t>sorts issues </a:t>
            </a:r>
            <a:r>
              <a:rPr lang="en-GB" sz="1200" dirty="0">
                <a:solidFill>
                  <a:srgbClr val="5C5B5A"/>
                </a:solidFill>
              </a:rPr>
              <a:t>out quickly”</a:t>
            </a:r>
          </a:p>
          <a:p>
            <a:pPr>
              <a:spcAft>
                <a:spcPts val="500"/>
              </a:spcAft>
            </a:pPr>
            <a:r>
              <a:rPr lang="en-GB" sz="1200" b="1" dirty="0">
                <a:solidFill>
                  <a:srgbClr val="C00000"/>
                </a:solidFill>
              </a:rPr>
              <a:t>Tenant, Male, Oldham</a:t>
            </a:r>
          </a:p>
        </p:txBody>
      </p:sp>
      <p:sp>
        <p:nvSpPr>
          <p:cNvPr id="11" name="Speech Bubble: Rectangle 10">
            <a:extLst>
              <a:ext uri="{FF2B5EF4-FFF2-40B4-BE49-F238E27FC236}">
                <a16:creationId xmlns:a16="http://schemas.microsoft.com/office/drawing/2014/main" id="{3AF342AB-C771-E298-A606-95BECA626AE9}"/>
              </a:ext>
            </a:extLst>
          </p:cNvPr>
          <p:cNvSpPr/>
          <p:nvPr/>
        </p:nvSpPr>
        <p:spPr>
          <a:xfrm>
            <a:off x="9258141" y="3132772"/>
            <a:ext cx="2304957" cy="1350965"/>
          </a:xfrm>
          <a:prstGeom prst="wedgeRectCallout">
            <a:avLst>
              <a:gd name="adj1" fmla="val 32985"/>
              <a:gd name="adj2" fmla="val 23918"/>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a:spcAft>
                <a:spcPts val="500"/>
              </a:spcAft>
            </a:pPr>
            <a:r>
              <a:rPr lang="en-GB" sz="1200" dirty="0">
                <a:solidFill>
                  <a:srgbClr val="5C5B5A"/>
                </a:solidFill>
              </a:rPr>
              <a:t>“Someone who </a:t>
            </a:r>
            <a:r>
              <a:rPr lang="en-GB" sz="1200" b="1" dirty="0">
                <a:solidFill>
                  <a:srgbClr val="5C5B5A"/>
                </a:solidFill>
              </a:rPr>
              <a:t>takes care </a:t>
            </a:r>
            <a:r>
              <a:rPr lang="en-GB" sz="1200" dirty="0">
                <a:solidFill>
                  <a:srgbClr val="5C5B5A"/>
                </a:solidFill>
              </a:rPr>
              <a:t>of the their property and the people living in it. </a:t>
            </a:r>
            <a:r>
              <a:rPr lang="en-GB" sz="1200" b="1" dirty="0">
                <a:solidFill>
                  <a:srgbClr val="5C5B5A"/>
                </a:solidFill>
              </a:rPr>
              <a:t>Good communication </a:t>
            </a:r>
            <a:r>
              <a:rPr lang="en-GB" sz="1200" dirty="0">
                <a:solidFill>
                  <a:srgbClr val="5C5B5A"/>
                </a:solidFill>
              </a:rPr>
              <a:t>and kind.”</a:t>
            </a:r>
          </a:p>
          <a:p>
            <a:pPr>
              <a:spcAft>
                <a:spcPts val="500"/>
              </a:spcAft>
            </a:pPr>
            <a:r>
              <a:rPr lang="en-GB" sz="1200" b="1" dirty="0">
                <a:solidFill>
                  <a:srgbClr val="C00000"/>
                </a:solidFill>
              </a:rPr>
              <a:t>Tenant, Female, Bury</a:t>
            </a:r>
          </a:p>
        </p:txBody>
      </p:sp>
      <p:sp>
        <p:nvSpPr>
          <p:cNvPr id="12" name="Speech Bubble: Rectangle 11">
            <a:extLst>
              <a:ext uri="{FF2B5EF4-FFF2-40B4-BE49-F238E27FC236}">
                <a16:creationId xmlns:a16="http://schemas.microsoft.com/office/drawing/2014/main" id="{66CD6468-1A9F-A876-1789-AF8E6B0910FD}"/>
              </a:ext>
            </a:extLst>
          </p:cNvPr>
          <p:cNvSpPr/>
          <p:nvPr/>
        </p:nvSpPr>
        <p:spPr>
          <a:xfrm>
            <a:off x="9248521" y="4606868"/>
            <a:ext cx="2318404" cy="1350965"/>
          </a:xfrm>
          <a:prstGeom prst="wedgeRectCallout">
            <a:avLst>
              <a:gd name="adj1" fmla="val 33105"/>
              <a:gd name="adj2" fmla="val 70701"/>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a:spcAft>
                <a:spcPts val="500"/>
              </a:spcAft>
            </a:pPr>
            <a:r>
              <a:rPr lang="en-GB" sz="1200" dirty="0">
                <a:solidFill>
                  <a:srgbClr val="5C5B5A"/>
                </a:solidFill>
              </a:rPr>
              <a:t>“</a:t>
            </a:r>
            <a:r>
              <a:rPr lang="en-GB" sz="1200" b="1" dirty="0">
                <a:solidFill>
                  <a:srgbClr val="5C5B5A"/>
                </a:solidFill>
              </a:rPr>
              <a:t>Taking responsibility for the upkeep </a:t>
            </a:r>
            <a:r>
              <a:rPr lang="en-GB" sz="1200" dirty="0">
                <a:solidFill>
                  <a:srgbClr val="5C5B5A"/>
                </a:solidFill>
              </a:rPr>
              <a:t>of a property. Be </a:t>
            </a:r>
            <a:r>
              <a:rPr lang="en-GB" sz="1200" b="1" dirty="0">
                <a:solidFill>
                  <a:srgbClr val="5C5B5A"/>
                </a:solidFill>
              </a:rPr>
              <a:t>contactable and easy to approach </a:t>
            </a:r>
            <a:r>
              <a:rPr lang="en-GB" sz="1200" dirty="0">
                <a:solidFill>
                  <a:srgbClr val="5C5B5A"/>
                </a:solidFill>
              </a:rPr>
              <a:t>with any issues.”</a:t>
            </a:r>
          </a:p>
          <a:p>
            <a:pPr>
              <a:spcAft>
                <a:spcPts val="500"/>
              </a:spcAft>
            </a:pPr>
            <a:r>
              <a:rPr lang="en-GB" sz="1200" b="1" dirty="0">
                <a:solidFill>
                  <a:srgbClr val="C00000"/>
                </a:solidFill>
              </a:rPr>
              <a:t>Tenant, Female, Wigan</a:t>
            </a:r>
          </a:p>
        </p:txBody>
      </p:sp>
      <p:sp>
        <p:nvSpPr>
          <p:cNvPr id="5" name="Text Placeholder 4">
            <a:extLst>
              <a:ext uri="{FF2B5EF4-FFF2-40B4-BE49-F238E27FC236}">
                <a16:creationId xmlns:a16="http://schemas.microsoft.com/office/drawing/2014/main" id="{40EC7B3D-AFB9-6919-6939-2B610ACD794E}"/>
              </a:ext>
            </a:extLst>
          </p:cNvPr>
          <p:cNvSpPr>
            <a:spLocks noGrp="1"/>
          </p:cNvSpPr>
          <p:nvPr>
            <p:ph type="body" sz="quarter" idx="11"/>
          </p:nvPr>
        </p:nvSpPr>
        <p:spPr/>
        <p:txBody>
          <a:bodyPr/>
          <a:lstStyle/>
          <a:p>
            <a:r>
              <a:rPr lang="en-GB" dirty="0"/>
              <a:t>Q28. What do you think makes a good landlord? (All tenants: 1,200) Open text.</a:t>
            </a:r>
          </a:p>
        </p:txBody>
      </p:sp>
    </p:spTree>
    <p:extLst>
      <p:ext uri="{BB962C8B-B14F-4D97-AF65-F5344CB8AC3E}">
        <p14:creationId xmlns:p14="http://schemas.microsoft.com/office/powerpoint/2010/main" val="1743169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17F3-0A29-5FF4-56F9-B179CCC7BFA9}"/>
              </a:ext>
            </a:extLst>
          </p:cNvPr>
          <p:cNvSpPr>
            <a:spLocks noGrp="1"/>
          </p:cNvSpPr>
          <p:nvPr>
            <p:ph type="title"/>
          </p:nvPr>
        </p:nvSpPr>
        <p:spPr>
          <a:xfrm>
            <a:off x="536000" y="545099"/>
            <a:ext cx="3359776" cy="775597"/>
          </a:xfrm>
        </p:spPr>
        <p:txBody>
          <a:bodyPr/>
          <a:lstStyle/>
          <a:p>
            <a:r>
              <a:rPr lang="en-GB" sz="2800" b="1" dirty="0"/>
              <a:t>Legal requirements vs voluntary</a:t>
            </a:r>
          </a:p>
        </p:txBody>
      </p:sp>
      <p:sp>
        <p:nvSpPr>
          <p:cNvPr id="3" name="TextBox 2">
            <a:extLst>
              <a:ext uri="{FF2B5EF4-FFF2-40B4-BE49-F238E27FC236}">
                <a16:creationId xmlns:a16="http://schemas.microsoft.com/office/drawing/2014/main" id="{002DAF02-5FE7-73E1-03DB-B7EEF72C7BB4}"/>
              </a:ext>
            </a:extLst>
          </p:cNvPr>
          <p:cNvSpPr txBox="1"/>
          <p:nvPr/>
        </p:nvSpPr>
        <p:spPr>
          <a:xfrm>
            <a:off x="440436" y="1446239"/>
            <a:ext cx="3455339" cy="3970318"/>
          </a:xfrm>
          <a:prstGeom prst="rect">
            <a:avLst/>
          </a:prstGeom>
          <a:noFill/>
        </p:spPr>
        <p:txBody>
          <a:bodyPr wrap="square" rtlCol="0">
            <a:spAutoFit/>
          </a:bodyPr>
          <a:lstStyle/>
          <a:p>
            <a:r>
              <a:rPr lang="en-GB" dirty="0">
                <a:solidFill>
                  <a:srgbClr val="5C5B5A"/>
                </a:solidFill>
              </a:rPr>
              <a:t>At least three quarters of tenants each think that stopping discrimination, improving property conditions or rent control should be legal requirements enforced by regulation.</a:t>
            </a:r>
          </a:p>
          <a:p>
            <a:endParaRPr lang="en-GB" dirty="0">
              <a:solidFill>
                <a:srgbClr val="5C5B5A"/>
              </a:solidFill>
            </a:endParaRPr>
          </a:p>
          <a:p>
            <a:r>
              <a:rPr lang="en-GB" dirty="0">
                <a:solidFill>
                  <a:srgbClr val="5C5B5A"/>
                </a:solidFill>
              </a:rPr>
              <a:t>Tenants are least likely to expect enforcement for giving tenants more power to stay in properties as long as they want (48%) or for giving tenants more say over homes (46%).</a:t>
            </a:r>
          </a:p>
        </p:txBody>
      </p:sp>
      <p:sp>
        <p:nvSpPr>
          <p:cNvPr id="8" name="TextBox 7">
            <a:extLst>
              <a:ext uri="{FF2B5EF4-FFF2-40B4-BE49-F238E27FC236}">
                <a16:creationId xmlns:a16="http://schemas.microsoft.com/office/drawing/2014/main" id="{68EDBF08-F3A5-E3ED-1203-722CFCCDC4FA}"/>
              </a:ext>
            </a:extLst>
          </p:cNvPr>
          <p:cNvSpPr txBox="1"/>
          <p:nvPr/>
        </p:nvSpPr>
        <p:spPr>
          <a:xfrm>
            <a:off x="4382414" y="551407"/>
            <a:ext cx="4669670" cy="215444"/>
          </a:xfrm>
          <a:prstGeom prst="rect">
            <a:avLst/>
          </a:prstGeom>
          <a:noFill/>
        </p:spPr>
        <p:txBody>
          <a:bodyPr wrap="square" lIns="0" tIns="0" rIns="0" bIns="0" rtlCol="0">
            <a:spAutoFit/>
          </a:bodyPr>
          <a:lstStyle/>
          <a:p>
            <a:r>
              <a:rPr lang="en-GB" sz="1400" b="1" dirty="0">
                <a:solidFill>
                  <a:srgbClr val="5C5B5A"/>
                </a:solidFill>
              </a:rPr>
              <a:t>What should be a legal requirement vs voluntary</a:t>
            </a:r>
          </a:p>
        </p:txBody>
      </p:sp>
      <p:graphicFrame>
        <p:nvGraphicFramePr>
          <p:cNvPr id="7" name="Chart 6" descr="Chart showing proportion of tenants' responses when asked which of the following things should be firstly mandatory for landlords through legal requirements or regulations, secondly which things should landlords be expected to do voluntarily and lastly, which ones they wouldn't expect landlords to do&#10;Stop discrimination by landlords 85% think it should be a legal requirement, 13% expect landlords to do voluntarily and 4% wouldn't expect landlords to do this&#10;Improve property conditions / set target times for repairs - 83% think it should be a legal requirement, 18% expect landlords to do this voluntarily and 3% wouldn't expect landlords to do this&#10;Rent control (lower rent / set limit on future increases) 76% think it should be a legal requirement, 19% expect landlords to do voluntarily and 8% wouldn't expect landlords to do this&#10;Complete landlord training 62% think it should be a legal requirement, 33% expect landlords to do this voluntarily and 8% wouldn't expect landlords to do this&#10;Make it easier to invest in energy efficiency measures 57% think it should be a legal requirement, 40% expect landlords to do voluntarily and 7% wouldn't expect landlords to do this&#10;Give tenants time if they struggle to pay rent 52% think it should be a legal requirement, 41% expect landlords to do voluntarily and 12% wouldn't expect landlords to do this&#10;Give tenants more power to stay in property as long as they want 48% think it should be a legal requirement, 34% expect landlords to do voluntarily and 22% wouldn't expect landlords to do this&#10;Give tenants more say over homes (redecorating, having pets, etc) 46% think it should be a legal requirement, 49% expect landlords to do voluntarily and 10% wouldn't expect landlords to do this&#10;&#10;&#10;&#10;&#10;&#10;">
            <a:extLst>
              <a:ext uri="{FF2B5EF4-FFF2-40B4-BE49-F238E27FC236}">
                <a16:creationId xmlns:a16="http://schemas.microsoft.com/office/drawing/2014/main" id="{7DA93F85-5F79-9397-EF32-BA9C1C1AF004}"/>
              </a:ext>
            </a:extLst>
          </p:cNvPr>
          <p:cNvGraphicFramePr/>
          <p:nvPr>
            <p:extLst>
              <p:ext uri="{D42A27DB-BD31-4B8C-83A1-F6EECF244321}">
                <p14:modId xmlns:p14="http://schemas.microsoft.com/office/powerpoint/2010/main" val="2554461499"/>
              </p:ext>
            </p:extLst>
          </p:nvPr>
        </p:nvGraphicFramePr>
        <p:xfrm>
          <a:off x="4309180" y="847061"/>
          <a:ext cx="7299874" cy="520370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BE100A7C-7E45-C16E-6C48-D7B22AC61710}"/>
              </a:ext>
            </a:extLst>
          </p:cNvPr>
          <p:cNvSpPr>
            <a:spLocks noGrp="1"/>
          </p:cNvSpPr>
          <p:nvPr>
            <p:ph type="body" sz="quarter" idx="11"/>
          </p:nvPr>
        </p:nvSpPr>
        <p:spPr>
          <a:xfrm>
            <a:off x="523298" y="6274799"/>
            <a:ext cx="11117840" cy="378549"/>
          </a:xfrm>
        </p:spPr>
        <p:txBody>
          <a:bodyPr>
            <a:normAutofit fontScale="92500" lnSpcReduction="10000"/>
          </a:bodyPr>
          <a:lstStyle/>
          <a:p>
            <a:r>
              <a:rPr lang="en-GB" dirty="0"/>
              <a:t>Q29. Which do you think National Government and local councils should make landlords do through legal requirements or regulations and which do you expect landlords to do voluntarily? (All tenants who provided a response: bases vary).</a:t>
            </a:r>
          </a:p>
        </p:txBody>
      </p:sp>
    </p:spTree>
    <p:extLst>
      <p:ext uri="{BB962C8B-B14F-4D97-AF65-F5344CB8AC3E}">
        <p14:creationId xmlns:p14="http://schemas.microsoft.com/office/powerpoint/2010/main" val="3421391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F8C4-BD90-F37F-70DA-157C0C8A4729}"/>
              </a:ext>
            </a:extLst>
          </p:cNvPr>
          <p:cNvSpPr>
            <a:spLocks noGrp="1"/>
          </p:cNvSpPr>
          <p:nvPr>
            <p:ph type="title"/>
          </p:nvPr>
        </p:nvSpPr>
        <p:spPr>
          <a:xfrm>
            <a:off x="543431" y="560870"/>
            <a:ext cx="11105138" cy="387798"/>
          </a:xfrm>
        </p:spPr>
        <p:txBody>
          <a:bodyPr/>
          <a:lstStyle/>
          <a:p>
            <a:r>
              <a:rPr lang="en-GB" sz="2800" b="1" dirty="0"/>
              <a:t>Priorities for enforcement</a:t>
            </a:r>
          </a:p>
        </p:txBody>
      </p:sp>
      <p:sp>
        <p:nvSpPr>
          <p:cNvPr id="12" name="TextBox 11">
            <a:extLst>
              <a:ext uri="{FF2B5EF4-FFF2-40B4-BE49-F238E27FC236}">
                <a16:creationId xmlns:a16="http://schemas.microsoft.com/office/drawing/2014/main" id="{B625B0CB-29BF-8178-9D22-2E7F7BC8BB32}"/>
              </a:ext>
            </a:extLst>
          </p:cNvPr>
          <p:cNvSpPr txBox="1"/>
          <p:nvPr/>
        </p:nvSpPr>
        <p:spPr>
          <a:xfrm>
            <a:off x="423645" y="1193620"/>
            <a:ext cx="10255540" cy="584775"/>
          </a:xfrm>
          <a:prstGeom prst="rect">
            <a:avLst/>
          </a:prstGeom>
          <a:noFill/>
        </p:spPr>
        <p:txBody>
          <a:bodyPr wrap="square">
            <a:spAutoFit/>
          </a:bodyPr>
          <a:lstStyle/>
          <a:p>
            <a:r>
              <a:rPr lang="en-GB" sz="1600">
                <a:solidFill>
                  <a:srgbClr val="5C5B5A"/>
                </a:solidFill>
              </a:rPr>
              <a:t>When asked to select their top 3 priorities for National Government and local councils to make or encourage landlords to do, rent control is tenants’ top priority, followed by improved property conditions.</a:t>
            </a:r>
          </a:p>
        </p:txBody>
      </p:sp>
      <p:sp>
        <p:nvSpPr>
          <p:cNvPr id="6" name="TextBox 5">
            <a:extLst>
              <a:ext uri="{FF2B5EF4-FFF2-40B4-BE49-F238E27FC236}">
                <a16:creationId xmlns:a16="http://schemas.microsoft.com/office/drawing/2014/main" id="{2C160D0C-511C-293E-F2C2-66A68E649A6F}"/>
              </a:ext>
            </a:extLst>
          </p:cNvPr>
          <p:cNvSpPr txBox="1"/>
          <p:nvPr/>
        </p:nvSpPr>
        <p:spPr>
          <a:xfrm>
            <a:off x="496644" y="1928630"/>
            <a:ext cx="4588703" cy="430887"/>
          </a:xfrm>
          <a:prstGeom prst="rect">
            <a:avLst/>
          </a:prstGeom>
          <a:noFill/>
        </p:spPr>
        <p:txBody>
          <a:bodyPr wrap="square" lIns="0" tIns="0" rIns="0" bIns="0" rtlCol="0">
            <a:spAutoFit/>
          </a:bodyPr>
          <a:lstStyle/>
          <a:p>
            <a:r>
              <a:rPr lang="en-GB" sz="1400" b="1" dirty="0">
                <a:solidFill>
                  <a:srgbClr val="5C5B5A"/>
                </a:solidFill>
              </a:rPr>
              <a:t>Top three priorities for National Government and local councils to make or encourage landlords to do</a:t>
            </a:r>
          </a:p>
        </p:txBody>
      </p:sp>
      <p:graphicFrame>
        <p:nvGraphicFramePr>
          <p:cNvPr id="5" name="Chart 4" descr="Chart showing which top three priorities tenants thought National Government and local councils should make or encourage landlords to do.&#10;Rent control (lower rent / set limit on future increases) 71%&#10;Improve property conditions / set target times for repairs 62%&#10;Give tenants time if they struggle to pay rent 32%&#10;Stop discrimination by landlords 27%&#10;Give tenants more say over homes (redecorating, having pets, etc) 22%&#10;Complete landlord training 20%&#10;Give tenants more power to stay in property as long as they want 20%&#10;Make it easier to invest in energy efficiency measures 14%">
            <a:extLst>
              <a:ext uri="{FF2B5EF4-FFF2-40B4-BE49-F238E27FC236}">
                <a16:creationId xmlns:a16="http://schemas.microsoft.com/office/drawing/2014/main" id="{CCCB1F5B-B6B0-CF92-1700-988183B04BEC}"/>
              </a:ext>
            </a:extLst>
          </p:cNvPr>
          <p:cNvGraphicFramePr/>
          <p:nvPr>
            <p:extLst>
              <p:ext uri="{D42A27DB-BD31-4B8C-83A1-F6EECF244321}">
                <p14:modId xmlns:p14="http://schemas.microsoft.com/office/powerpoint/2010/main" val="2965300829"/>
              </p:ext>
            </p:extLst>
          </p:nvPr>
        </p:nvGraphicFramePr>
        <p:xfrm>
          <a:off x="407603" y="2519058"/>
          <a:ext cx="6548468" cy="3454231"/>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6E894EC9-EB0E-5BEA-D94C-10A82B23F1FA}"/>
              </a:ext>
            </a:extLst>
          </p:cNvPr>
          <p:cNvSpPr txBox="1"/>
          <p:nvPr/>
        </p:nvSpPr>
        <p:spPr>
          <a:xfrm>
            <a:off x="6882062" y="2478546"/>
            <a:ext cx="2288591" cy="772107"/>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category ‘Stop discrimination by landlords’ it’s particularly high among:</a:t>
            </a:r>
          </a:p>
        </p:txBody>
      </p:sp>
      <p:sp>
        <p:nvSpPr>
          <p:cNvPr id="22" name="TextBox 21">
            <a:extLst>
              <a:ext uri="{FF2B5EF4-FFF2-40B4-BE49-F238E27FC236}">
                <a16:creationId xmlns:a16="http://schemas.microsoft.com/office/drawing/2014/main" id="{ECCE4D05-F368-D9EF-72AE-5783E3E57209}"/>
              </a:ext>
            </a:extLst>
          </p:cNvPr>
          <p:cNvSpPr txBox="1"/>
          <p:nvPr/>
        </p:nvSpPr>
        <p:spPr>
          <a:xfrm>
            <a:off x="6882061" y="3344166"/>
            <a:ext cx="2288591" cy="548182"/>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Black/Black British (39%)</a:t>
            </a:r>
          </a:p>
        </p:txBody>
      </p:sp>
      <p:sp>
        <p:nvSpPr>
          <p:cNvPr id="23" name="TextBox 22">
            <a:extLst>
              <a:ext uri="{FF2B5EF4-FFF2-40B4-BE49-F238E27FC236}">
                <a16:creationId xmlns:a16="http://schemas.microsoft.com/office/drawing/2014/main" id="{EE04428B-EE68-15FE-09DF-E0C5363A2AFA}"/>
              </a:ext>
            </a:extLst>
          </p:cNvPr>
          <p:cNvSpPr txBox="1"/>
          <p:nvPr/>
        </p:nvSpPr>
        <p:spPr>
          <a:xfrm>
            <a:off x="6882062" y="4162967"/>
            <a:ext cx="2288591" cy="772107"/>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category ‘Complete landlord training’ it’s particularly high among:</a:t>
            </a:r>
          </a:p>
        </p:txBody>
      </p:sp>
      <p:sp>
        <p:nvSpPr>
          <p:cNvPr id="24" name="TextBox 23">
            <a:extLst>
              <a:ext uri="{FF2B5EF4-FFF2-40B4-BE49-F238E27FC236}">
                <a16:creationId xmlns:a16="http://schemas.microsoft.com/office/drawing/2014/main" id="{EC19BEC4-51D0-0214-708F-0BE90EBF1AE7}"/>
              </a:ext>
            </a:extLst>
          </p:cNvPr>
          <p:cNvSpPr txBox="1"/>
          <p:nvPr/>
        </p:nvSpPr>
        <p:spPr>
          <a:xfrm>
            <a:off x="6882061" y="5028587"/>
            <a:ext cx="2288591" cy="732848"/>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Oldham (29%) &amp; Wigan (29%) Aged 18-34 (25%)</a:t>
            </a:r>
          </a:p>
        </p:txBody>
      </p:sp>
      <p:sp>
        <p:nvSpPr>
          <p:cNvPr id="19" name="TextBox 18">
            <a:extLst>
              <a:ext uri="{FF2B5EF4-FFF2-40B4-BE49-F238E27FC236}">
                <a16:creationId xmlns:a16="http://schemas.microsoft.com/office/drawing/2014/main" id="{CB3EE483-27CD-FDB3-6571-084260B2B123}"/>
              </a:ext>
            </a:extLst>
          </p:cNvPr>
          <p:cNvSpPr txBox="1"/>
          <p:nvPr/>
        </p:nvSpPr>
        <p:spPr>
          <a:xfrm>
            <a:off x="9352546" y="2478546"/>
            <a:ext cx="2288591" cy="956773"/>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category ‘Give tenants time if they struggle to pay rent’ it’s particularly high among:</a:t>
            </a:r>
          </a:p>
        </p:txBody>
      </p:sp>
      <p:sp>
        <p:nvSpPr>
          <p:cNvPr id="20" name="TextBox 19">
            <a:extLst>
              <a:ext uri="{FF2B5EF4-FFF2-40B4-BE49-F238E27FC236}">
                <a16:creationId xmlns:a16="http://schemas.microsoft.com/office/drawing/2014/main" id="{B402831E-3591-942A-63F6-6862AB1237D3}"/>
              </a:ext>
            </a:extLst>
          </p:cNvPr>
          <p:cNvSpPr txBox="1"/>
          <p:nvPr/>
        </p:nvSpPr>
        <p:spPr>
          <a:xfrm>
            <a:off x="9352545" y="3533347"/>
            <a:ext cx="2288591" cy="2033203"/>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Males (37%) </a:t>
            </a:r>
          </a:p>
          <a:p>
            <a:pPr marL="144000" indent="-144000">
              <a:spcAft>
                <a:spcPts val="500"/>
              </a:spcAft>
              <a:buFont typeface="Arial" panose="020B0604020202020204" pitchFamily="34" charset="0"/>
              <a:buChar char="•"/>
            </a:pPr>
            <a:r>
              <a:rPr lang="en-GB" sz="1200" dirty="0">
                <a:solidFill>
                  <a:srgbClr val="5C5B5A"/>
                </a:solidFill>
              </a:rPr>
              <a:t>Not working/unemployed (46%) </a:t>
            </a:r>
          </a:p>
          <a:p>
            <a:pPr marL="144000" indent="-144000">
              <a:spcAft>
                <a:spcPts val="500"/>
              </a:spcAft>
              <a:buFont typeface="Arial" panose="020B0604020202020204" pitchFamily="34" charset="0"/>
              <a:buChar char="•"/>
            </a:pPr>
            <a:r>
              <a:rPr lang="en-GB" sz="1200" dirty="0">
                <a:solidFill>
                  <a:srgbClr val="5C5B5A"/>
                </a:solidFill>
              </a:rPr>
              <a:t>Not moved and not looked in last 5 years (41%) </a:t>
            </a:r>
          </a:p>
          <a:p>
            <a:pPr marL="144000" indent="-144000">
              <a:spcAft>
                <a:spcPts val="500"/>
              </a:spcAft>
              <a:buFont typeface="Arial" panose="020B0604020202020204" pitchFamily="34" charset="0"/>
              <a:buChar char="•"/>
            </a:pPr>
            <a:r>
              <a:rPr lang="en-GB" sz="1200" dirty="0">
                <a:solidFill>
                  <a:srgbClr val="5C5B5A"/>
                </a:solidFill>
              </a:rPr>
              <a:t>Receive housing benefits and fully covers rent (52%)</a:t>
            </a:r>
          </a:p>
        </p:txBody>
      </p:sp>
      <p:sp>
        <p:nvSpPr>
          <p:cNvPr id="18" name="Text Placeholder 17">
            <a:extLst>
              <a:ext uri="{FF2B5EF4-FFF2-40B4-BE49-F238E27FC236}">
                <a16:creationId xmlns:a16="http://schemas.microsoft.com/office/drawing/2014/main" id="{78FB4949-0CA2-EA32-2145-30789081CE62}"/>
              </a:ext>
            </a:extLst>
          </p:cNvPr>
          <p:cNvSpPr>
            <a:spLocks noGrp="1"/>
          </p:cNvSpPr>
          <p:nvPr>
            <p:ph type="body" sz="quarter" idx="11"/>
          </p:nvPr>
        </p:nvSpPr>
        <p:spPr>
          <a:xfrm>
            <a:off x="523298" y="6274800"/>
            <a:ext cx="11117840" cy="435056"/>
          </a:xfrm>
        </p:spPr>
        <p:txBody>
          <a:bodyPr>
            <a:spAutoFit/>
          </a:bodyPr>
          <a:lstStyle/>
          <a:p>
            <a:r>
              <a:rPr lang="en-GB" dirty="0"/>
              <a:t>Q30. And what do you think the top three priorities should be for National Government and local councils to make or encourage landlords do? (All tenants, except those who wouldn’t expect landlords to do anything (1,195).</a:t>
            </a:r>
          </a:p>
        </p:txBody>
      </p:sp>
    </p:spTree>
    <p:extLst>
      <p:ext uri="{BB962C8B-B14F-4D97-AF65-F5344CB8AC3E}">
        <p14:creationId xmlns:p14="http://schemas.microsoft.com/office/powerpoint/2010/main" val="322920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EDB1-2307-CC92-3595-A5D9F7633E7F}"/>
              </a:ext>
            </a:extLst>
          </p:cNvPr>
          <p:cNvSpPr>
            <a:spLocks noGrp="1"/>
          </p:cNvSpPr>
          <p:nvPr>
            <p:ph type="title"/>
          </p:nvPr>
        </p:nvSpPr>
        <p:spPr/>
        <p:txBody>
          <a:bodyPr>
            <a:normAutofit/>
          </a:bodyPr>
          <a:lstStyle/>
          <a:p>
            <a:r>
              <a:rPr lang="en-GB" sz="2800" b="1"/>
              <a:t>Topics covered by the surveys</a:t>
            </a:r>
          </a:p>
        </p:txBody>
      </p:sp>
      <p:sp>
        <p:nvSpPr>
          <p:cNvPr id="4" name="Content Placeholder 3">
            <a:extLst>
              <a:ext uri="{FF2B5EF4-FFF2-40B4-BE49-F238E27FC236}">
                <a16:creationId xmlns:a16="http://schemas.microsoft.com/office/drawing/2014/main" id="{EB7FF1E5-24DE-DB3E-D2D6-3E8359D61D60}"/>
              </a:ext>
            </a:extLst>
          </p:cNvPr>
          <p:cNvSpPr>
            <a:spLocks noGrp="1"/>
          </p:cNvSpPr>
          <p:nvPr>
            <p:ph idx="1"/>
          </p:nvPr>
        </p:nvSpPr>
        <p:spPr>
          <a:xfrm>
            <a:off x="515937" y="1250511"/>
            <a:ext cx="7272337" cy="2892074"/>
          </a:xfrm>
        </p:spPr>
        <p:txBody>
          <a:bodyPr wrap="square">
            <a:spAutoFit/>
          </a:bodyPr>
          <a:lstStyle/>
          <a:p>
            <a:pPr marL="0" indent="0">
              <a:buNone/>
            </a:pPr>
            <a:r>
              <a:rPr lang="en-GB" b="1" dirty="0"/>
              <a:t>Tenants</a:t>
            </a:r>
          </a:p>
          <a:p>
            <a:r>
              <a:rPr lang="en-GB" dirty="0"/>
              <a:t>Tenant characteristics (inc. ethnicity, disability &amp; sexual orientation)</a:t>
            </a:r>
          </a:p>
          <a:p>
            <a:r>
              <a:rPr lang="en-GB" dirty="0"/>
              <a:t>Tenancy length and details</a:t>
            </a:r>
          </a:p>
          <a:p>
            <a:r>
              <a:rPr lang="en-GB" dirty="0"/>
              <a:t>Satisfaction with property, landlord &amp; private renting overall </a:t>
            </a:r>
          </a:p>
          <a:p>
            <a:r>
              <a:rPr lang="en-GB" dirty="0"/>
              <a:t>Looking for rental properties (e.g. ease of finding a rental property)</a:t>
            </a:r>
          </a:p>
          <a:p>
            <a:r>
              <a:rPr lang="en-GB" dirty="0"/>
              <a:t>Problems experienced </a:t>
            </a:r>
          </a:p>
          <a:p>
            <a:r>
              <a:rPr lang="en-GB" dirty="0"/>
              <a:t>Finances/rent</a:t>
            </a:r>
          </a:p>
          <a:p>
            <a:r>
              <a:rPr lang="en-GB" dirty="0"/>
              <a:t>What makes a good landlord </a:t>
            </a:r>
          </a:p>
        </p:txBody>
      </p:sp>
    </p:spTree>
    <p:extLst>
      <p:ext uri="{BB962C8B-B14F-4D97-AF65-F5344CB8AC3E}">
        <p14:creationId xmlns:p14="http://schemas.microsoft.com/office/powerpoint/2010/main" val="14361526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rmAutofit/>
          </a:bodyPr>
          <a:lstStyle/>
          <a:p>
            <a:r>
              <a:rPr lang="en-GB" sz="3800" b="1"/>
              <a:t>Appendix</a:t>
            </a:r>
          </a:p>
        </p:txBody>
      </p:sp>
    </p:spTree>
    <p:extLst>
      <p:ext uri="{BB962C8B-B14F-4D97-AF65-F5344CB8AC3E}">
        <p14:creationId xmlns:p14="http://schemas.microsoft.com/office/powerpoint/2010/main" val="434073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EDB1-2307-CC92-3595-A5D9F7633E7F}"/>
              </a:ext>
            </a:extLst>
          </p:cNvPr>
          <p:cNvSpPr>
            <a:spLocks noGrp="1"/>
          </p:cNvSpPr>
          <p:nvPr>
            <p:ph type="title"/>
          </p:nvPr>
        </p:nvSpPr>
        <p:spPr/>
        <p:txBody>
          <a:bodyPr>
            <a:normAutofit/>
          </a:bodyPr>
          <a:lstStyle/>
          <a:p>
            <a:r>
              <a:rPr lang="en-GB" sz="2800" b="1"/>
              <a:t>Survey contents</a:t>
            </a:r>
          </a:p>
        </p:txBody>
      </p:sp>
      <p:sp>
        <p:nvSpPr>
          <p:cNvPr id="4" name="Content Placeholder 3">
            <a:extLst>
              <a:ext uri="{FF2B5EF4-FFF2-40B4-BE49-F238E27FC236}">
                <a16:creationId xmlns:a16="http://schemas.microsoft.com/office/drawing/2014/main" id="{EB7FF1E5-24DE-DB3E-D2D6-3E8359D61D60}"/>
              </a:ext>
            </a:extLst>
          </p:cNvPr>
          <p:cNvSpPr>
            <a:spLocks noGrp="1"/>
          </p:cNvSpPr>
          <p:nvPr>
            <p:ph idx="1"/>
          </p:nvPr>
        </p:nvSpPr>
        <p:spPr>
          <a:xfrm>
            <a:off x="535999" y="1233488"/>
            <a:ext cx="5307589" cy="4392485"/>
          </a:xfrm>
        </p:spPr>
        <p:txBody>
          <a:bodyPr wrap="square" bIns="0">
            <a:spAutoFit/>
          </a:bodyPr>
          <a:lstStyle/>
          <a:p>
            <a:pPr marL="0" indent="0">
              <a:spcBef>
                <a:spcPts val="500"/>
              </a:spcBef>
              <a:buNone/>
            </a:pPr>
            <a:r>
              <a:rPr lang="en-GB" sz="1400" b="1" dirty="0"/>
              <a:t>Tenants</a:t>
            </a:r>
          </a:p>
          <a:p>
            <a:pPr marL="144000" indent="-144000">
              <a:lnSpc>
                <a:spcPct val="100000"/>
              </a:lnSpc>
              <a:spcBef>
                <a:spcPts val="500"/>
              </a:spcBef>
            </a:pPr>
            <a:r>
              <a:rPr lang="en-GB" sz="1400" b="1" dirty="0"/>
              <a:t>Characteristics</a:t>
            </a:r>
            <a:r>
              <a:rPr lang="en-GB" sz="1400" dirty="0"/>
              <a:t> – postcode/district, age, gender, ethnicity, employment status, sexual orientation, disability, financial situation, household composition, whether they have pets.</a:t>
            </a:r>
          </a:p>
          <a:p>
            <a:pPr marL="144000" indent="-144000">
              <a:lnSpc>
                <a:spcPct val="100000"/>
              </a:lnSpc>
              <a:spcBef>
                <a:spcPts val="500"/>
              </a:spcBef>
            </a:pPr>
            <a:r>
              <a:rPr lang="en-GB" sz="1400" b="1" dirty="0"/>
              <a:t>Tenancy </a:t>
            </a:r>
            <a:r>
              <a:rPr lang="en-GB" sz="1400" dirty="0"/>
              <a:t>– length of time in private rented accommodation (in total), time in current home, ideal length of tenancy, how long they are likely to be in private rented accommodation for, who property is managed by, information received at start of tenancy &amp; whether paid deposit, property type, main reasons for renting, where they lived previously, number of times moved in past 5 years.</a:t>
            </a:r>
          </a:p>
          <a:p>
            <a:pPr marL="144000" indent="-144000">
              <a:lnSpc>
                <a:spcPct val="100000"/>
              </a:lnSpc>
              <a:spcBef>
                <a:spcPts val="500"/>
              </a:spcBef>
            </a:pPr>
            <a:r>
              <a:rPr lang="en-GB" sz="1400" b="1" dirty="0"/>
              <a:t>Satisfaction</a:t>
            </a:r>
            <a:r>
              <a:rPr lang="en-GB" sz="1400" dirty="0"/>
              <a:t> – with property management, property condition, value for money for rent, with living in private rented accommodation generally, with resolution of problems/repairs.</a:t>
            </a:r>
          </a:p>
          <a:p>
            <a:pPr marL="144000" indent="-144000">
              <a:lnSpc>
                <a:spcPct val="100000"/>
              </a:lnSpc>
              <a:spcBef>
                <a:spcPts val="500"/>
              </a:spcBef>
            </a:pPr>
            <a:r>
              <a:rPr lang="en-GB" sz="1400" b="1" dirty="0"/>
              <a:t>Looking for rental properties </a:t>
            </a:r>
            <a:r>
              <a:rPr lang="en-GB" sz="1400" dirty="0"/>
              <a:t>– how they found current property, ease of finding property, reasons for difficulties, importance of various factors when looking for a property, extent to which landlord being accredited would make a difference.</a:t>
            </a:r>
          </a:p>
          <a:p>
            <a:pPr marL="144000" indent="-144000">
              <a:lnSpc>
                <a:spcPct val="100000"/>
              </a:lnSpc>
              <a:spcBef>
                <a:spcPts val="500"/>
              </a:spcBef>
            </a:pPr>
            <a:r>
              <a:rPr lang="en-GB" sz="1400" b="1" dirty="0"/>
              <a:t>Problems experienced </a:t>
            </a:r>
            <a:r>
              <a:rPr lang="en-GB" sz="1400" dirty="0"/>
              <a:t>– with property condition/repairs needed, disagreements with landlord/letting agent.</a:t>
            </a:r>
          </a:p>
        </p:txBody>
      </p:sp>
      <p:sp>
        <p:nvSpPr>
          <p:cNvPr id="5" name="Content Placeholder 3">
            <a:extLst>
              <a:ext uri="{FF2B5EF4-FFF2-40B4-BE49-F238E27FC236}">
                <a16:creationId xmlns:a16="http://schemas.microsoft.com/office/drawing/2014/main" id="{BD324623-0067-AE1F-B98E-AE89D1B18B5C}"/>
              </a:ext>
            </a:extLst>
          </p:cNvPr>
          <p:cNvSpPr txBox="1">
            <a:spLocks/>
          </p:cNvSpPr>
          <p:nvPr/>
        </p:nvSpPr>
        <p:spPr>
          <a:xfrm>
            <a:off x="6378860" y="1233488"/>
            <a:ext cx="5307589" cy="1894365"/>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a:buChar char="•"/>
              <a:defRPr sz="18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44000" indent="-144000">
              <a:lnSpc>
                <a:spcPct val="100000"/>
              </a:lnSpc>
              <a:spcBef>
                <a:spcPts val="500"/>
              </a:spcBef>
            </a:pPr>
            <a:r>
              <a:rPr lang="en-GB" sz="1400" b="1" dirty="0"/>
              <a:t>Finances/rent</a:t>
            </a:r>
            <a:r>
              <a:rPr lang="en-GB" sz="1400" dirty="0"/>
              <a:t> – ability to pay rent, when rent was last increased, how much rent they pay.</a:t>
            </a:r>
          </a:p>
          <a:p>
            <a:pPr marL="144000" indent="-144000">
              <a:lnSpc>
                <a:spcPct val="100000"/>
              </a:lnSpc>
              <a:spcBef>
                <a:spcPts val="500"/>
              </a:spcBef>
            </a:pPr>
            <a:r>
              <a:rPr lang="en-GB" sz="1400" b="1" dirty="0"/>
              <a:t>Good landlord </a:t>
            </a:r>
            <a:r>
              <a:rPr lang="en-GB" sz="1400" dirty="0"/>
              <a:t>– what makes a good landlord (open question), expectations of landlords (voluntary vs. legal requirement), priorities for National government &amp; local councils to make or encourage landlords to do. </a:t>
            </a:r>
          </a:p>
          <a:p>
            <a:pPr marL="144000" indent="-144000">
              <a:lnSpc>
                <a:spcPct val="100000"/>
              </a:lnSpc>
              <a:spcBef>
                <a:spcPts val="500"/>
              </a:spcBef>
            </a:pPr>
            <a:r>
              <a:rPr lang="en-GB" sz="1400" dirty="0"/>
              <a:t>Willingness to take part in further research.</a:t>
            </a:r>
          </a:p>
          <a:p>
            <a:pPr>
              <a:spcBef>
                <a:spcPts val="500"/>
              </a:spcBef>
            </a:pPr>
            <a:endParaRPr lang="en-GB" sz="1400" dirty="0"/>
          </a:p>
        </p:txBody>
      </p:sp>
    </p:spTree>
    <p:extLst>
      <p:ext uri="{BB962C8B-B14F-4D97-AF65-F5344CB8AC3E}">
        <p14:creationId xmlns:p14="http://schemas.microsoft.com/office/powerpoint/2010/main" val="4176816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rmAutofit/>
          </a:bodyPr>
          <a:lstStyle/>
          <a:p>
            <a:r>
              <a:rPr lang="en-GB" sz="3800" b="1" dirty="0"/>
              <a:t>Summary</a:t>
            </a:r>
          </a:p>
        </p:txBody>
      </p:sp>
    </p:spTree>
    <p:extLst>
      <p:ext uri="{BB962C8B-B14F-4D97-AF65-F5344CB8AC3E}">
        <p14:creationId xmlns:p14="http://schemas.microsoft.com/office/powerpoint/2010/main" val="2151215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E7E0-1EF0-1B1F-F68A-80C1CF426513}"/>
              </a:ext>
            </a:extLst>
          </p:cNvPr>
          <p:cNvSpPr>
            <a:spLocks noGrp="1"/>
          </p:cNvSpPr>
          <p:nvPr>
            <p:ph type="title"/>
          </p:nvPr>
        </p:nvSpPr>
        <p:spPr/>
        <p:txBody>
          <a:bodyPr>
            <a:normAutofit/>
          </a:bodyPr>
          <a:lstStyle/>
          <a:p>
            <a:r>
              <a:rPr lang="en-GB" sz="2800" b="1" dirty="0"/>
              <a:t>Summary (I)</a:t>
            </a:r>
          </a:p>
        </p:txBody>
      </p:sp>
      <p:sp>
        <p:nvSpPr>
          <p:cNvPr id="3" name="Content Placeholder 2">
            <a:extLst>
              <a:ext uri="{FF2B5EF4-FFF2-40B4-BE49-F238E27FC236}">
                <a16:creationId xmlns:a16="http://schemas.microsoft.com/office/drawing/2014/main" id="{019EE09C-2AB6-F2CE-49B2-1DF5DD46F4FD}"/>
              </a:ext>
            </a:extLst>
          </p:cNvPr>
          <p:cNvSpPr>
            <a:spLocks noGrp="1"/>
          </p:cNvSpPr>
          <p:nvPr>
            <p:ph idx="1"/>
          </p:nvPr>
        </p:nvSpPr>
        <p:spPr>
          <a:xfrm>
            <a:off x="535999" y="1234046"/>
            <a:ext cx="5307589" cy="4392485"/>
          </a:xfrm>
        </p:spPr>
        <p:txBody>
          <a:bodyPr wrap="square">
            <a:spAutoFit/>
          </a:bodyPr>
          <a:lstStyle/>
          <a:p>
            <a:pPr marL="0" indent="0">
              <a:buNone/>
            </a:pPr>
            <a:r>
              <a:rPr lang="en-GB" sz="1400" b="1" dirty="0">
                <a:solidFill>
                  <a:srgbClr val="C00000"/>
                </a:solidFill>
              </a:rPr>
              <a:t>Tenant Characteristics</a:t>
            </a:r>
          </a:p>
          <a:p>
            <a:pPr marL="0" indent="0">
              <a:buNone/>
            </a:pPr>
            <a:r>
              <a:rPr lang="en-GB" sz="1400" b="1" dirty="0"/>
              <a:t>The survey of 1200 private tenants within Greater Manchester (GM) was undertaken with a representative sample, which confirmed that private tenants in GM are generally young, diverse and transient. The survey also found that most tenants are not privately renting out of choice:</a:t>
            </a:r>
          </a:p>
          <a:p>
            <a:pPr marL="360000" lvl="1" indent="-144000"/>
            <a:r>
              <a:rPr lang="en-GB" sz="1400" dirty="0"/>
              <a:t>Weighted by age, gender and district to reflect the latest population statistics* the survey data confirmed that half of private tenants in GM are aged 16-34 years. The proportion of respondents in the survey with a disability was higher than compared with the population data, at 1 in 4. Consistent with the population data, a similar proportion of survey respondents (1 in 4) are from minority ethnic groups.</a:t>
            </a:r>
          </a:p>
          <a:p>
            <a:pPr marL="360000" lvl="1" indent="-144000"/>
            <a:r>
              <a:rPr lang="en-GB" sz="1400" dirty="0"/>
              <a:t>Most (4 in 5) tenants surveyed live in deprived communities (IMD 1 or 2) and the proportion that receive housing benefits (3 in 10) reflects the population. Conversely around 1 in 20 live in the least deprived communities of GM (IMD 5). </a:t>
            </a:r>
          </a:p>
          <a:p>
            <a:pPr marL="360000" lvl="1" indent="-144000"/>
            <a:r>
              <a:rPr lang="en-GB" sz="1400" dirty="0"/>
              <a:t>Just 1 in 4 tenants from the survey said that renting is a positive choice for them. Two-thirds are ‘forced’ to live in the PRS due to not being able to own a home or access social housing. </a:t>
            </a:r>
            <a:endParaRPr lang="en-GB" sz="1400" b="1" dirty="0"/>
          </a:p>
        </p:txBody>
      </p:sp>
      <p:sp>
        <p:nvSpPr>
          <p:cNvPr id="4" name="Content Placeholder 2">
            <a:extLst>
              <a:ext uri="{FF2B5EF4-FFF2-40B4-BE49-F238E27FC236}">
                <a16:creationId xmlns:a16="http://schemas.microsoft.com/office/drawing/2014/main" id="{254DBB41-6F67-F4D1-F27C-A869822143D2}"/>
              </a:ext>
            </a:extLst>
          </p:cNvPr>
          <p:cNvSpPr txBox="1">
            <a:spLocks/>
          </p:cNvSpPr>
          <p:nvPr/>
        </p:nvSpPr>
        <p:spPr>
          <a:xfrm>
            <a:off x="6348372" y="1234046"/>
            <a:ext cx="5322578" cy="309931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a:buChar char="•"/>
              <a:defRPr sz="18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0000" lvl="1" indent="-144000"/>
            <a:r>
              <a:rPr lang="en-GB" sz="1400" dirty="0"/>
              <a:t>Three-quarters of tenants stated they have moved home at least once within the last 5 years and of those who haven’t, half have looked to move. In total this means 9 in 10 tenants have either moved or looked to move in the last 5 years</a:t>
            </a:r>
            <a:r>
              <a:rPr lang="en-GB" sz="1400" b="1" dirty="0"/>
              <a:t>. </a:t>
            </a:r>
            <a:r>
              <a:rPr lang="en-GB" sz="1400" dirty="0"/>
              <a:t>These findings are consistent with the English Housing Survey** which found private renters were the most likely tenure to have been living in their home for less than 3 years.</a:t>
            </a:r>
          </a:p>
          <a:p>
            <a:pPr marL="0" indent="0">
              <a:buFont typeface="Arial"/>
              <a:buNone/>
            </a:pPr>
            <a:r>
              <a:rPr lang="en-GB" sz="1400" b="1" dirty="0">
                <a:solidFill>
                  <a:srgbClr val="C00000"/>
                </a:solidFill>
              </a:rPr>
              <a:t>Financial concerns</a:t>
            </a:r>
          </a:p>
          <a:p>
            <a:pPr marL="144000" indent="-144000"/>
            <a:r>
              <a:rPr lang="en-GB" sz="1400" b="1" dirty="0"/>
              <a:t>A third of tenants said they are struggling to pay their rent </a:t>
            </a:r>
            <a:r>
              <a:rPr lang="en-GB" sz="1400" dirty="0"/>
              <a:t>and this proportion increases significantly among those not in work/unemployed, working part-time or claiming housing benefits; overall 1 in 5 cited their rent as a constant struggle.</a:t>
            </a:r>
          </a:p>
          <a:p>
            <a:pPr marL="144000" indent="-144000"/>
            <a:r>
              <a:rPr lang="en-GB" sz="1400" b="1" dirty="0"/>
              <a:t>Two-thirds of all tenants surveyed agreed that it has become more difficult to pay their rent in the last 12 months</a:t>
            </a:r>
            <a:r>
              <a:rPr lang="en-GB" sz="1400" dirty="0"/>
              <a:t>.</a:t>
            </a:r>
            <a:endParaRPr lang="en-GB" sz="1400" b="1" dirty="0"/>
          </a:p>
        </p:txBody>
      </p:sp>
      <p:sp>
        <p:nvSpPr>
          <p:cNvPr id="6" name="Text Placeholder 5">
            <a:extLst>
              <a:ext uri="{FF2B5EF4-FFF2-40B4-BE49-F238E27FC236}">
                <a16:creationId xmlns:a16="http://schemas.microsoft.com/office/drawing/2014/main" id="{32E26AF1-BDEA-B146-FCC5-8ED7F0BF9C28}"/>
              </a:ext>
            </a:extLst>
          </p:cNvPr>
          <p:cNvSpPr>
            <a:spLocks noGrp="1"/>
          </p:cNvSpPr>
          <p:nvPr>
            <p:ph type="body" sz="quarter" idx="11"/>
          </p:nvPr>
        </p:nvSpPr>
        <p:spPr>
          <a:xfrm>
            <a:off x="523298" y="6274800"/>
            <a:ext cx="11117840" cy="435056"/>
          </a:xfrm>
        </p:spPr>
        <p:txBody>
          <a:bodyPr>
            <a:spAutoFit/>
          </a:bodyPr>
          <a:lstStyle/>
          <a:p>
            <a:r>
              <a:rPr lang="en-GB" dirty="0"/>
              <a:t>*Census 2021 **https://</a:t>
            </a:r>
            <a:r>
              <a:rPr lang="en-GB" dirty="0" err="1"/>
              <a:t>www.gov.uk</a:t>
            </a:r>
            <a:r>
              <a:rPr lang="en-GB" dirty="0"/>
              <a:t>/government/statistics/english-housing-survey-2021-to-2022-household-moves-fact-sheet/english-housing-survey-2021-to-2022-household-moves-fact-sheet</a:t>
            </a:r>
          </a:p>
        </p:txBody>
      </p:sp>
    </p:spTree>
    <p:extLst>
      <p:ext uri="{BB962C8B-B14F-4D97-AF65-F5344CB8AC3E}">
        <p14:creationId xmlns:p14="http://schemas.microsoft.com/office/powerpoint/2010/main" val="1040355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0778-93F2-85B4-9020-805C5EF0E12D}"/>
              </a:ext>
            </a:extLst>
          </p:cNvPr>
          <p:cNvSpPr>
            <a:spLocks noGrp="1"/>
          </p:cNvSpPr>
          <p:nvPr>
            <p:ph type="title"/>
          </p:nvPr>
        </p:nvSpPr>
        <p:spPr>
          <a:xfrm>
            <a:off x="536000" y="545100"/>
            <a:ext cx="11105138" cy="387798"/>
          </a:xfrm>
        </p:spPr>
        <p:txBody>
          <a:bodyPr/>
          <a:lstStyle/>
          <a:p>
            <a:r>
              <a:rPr lang="en-GB" sz="2800" b="1" dirty="0"/>
              <a:t>Summary (II)</a:t>
            </a:r>
            <a:endParaRPr lang="en-GB" sz="2800" dirty="0"/>
          </a:p>
        </p:txBody>
      </p:sp>
      <p:sp>
        <p:nvSpPr>
          <p:cNvPr id="3" name="Content Placeholder 2">
            <a:extLst>
              <a:ext uri="{FF2B5EF4-FFF2-40B4-BE49-F238E27FC236}">
                <a16:creationId xmlns:a16="http://schemas.microsoft.com/office/drawing/2014/main" id="{019EE09C-2AB6-F2CE-49B2-1DF5DD46F4FD}"/>
              </a:ext>
            </a:extLst>
          </p:cNvPr>
          <p:cNvSpPr>
            <a:spLocks noGrp="1"/>
          </p:cNvSpPr>
          <p:nvPr>
            <p:ph idx="1"/>
          </p:nvPr>
        </p:nvSpPr>
        <p:spPr>
          <a:xfrm>
            <a:off x="520502" y="1233488"/>
            <a:ext cx="5323086" cy="4520725"/>
          </a:xfrm>
        </p:spPr>
        <p:txBody>
          <a:bodyPr wrap="square">
            <a:spAutoFit/>
          </a:bodyPr>
          <a:lstStyle/>
          <a:p>
            <a:pPr marL="0" indent="0">
              <a:buNone/>
            </a:pPr>
            <a:r>
              <a:rPr lang="en-GB" sz="1400" b="1" dirty="0">
                <a:solidFill>
                  <a:srgbClr val="C00000"/>
                </a:solidFill>
              </a:rPr>
              <a:t>Finding properties</a:t>
            </a:r>
          </a:p>
          <a:p>
            <a:r>
              <a:rPr lang="en-GB" sz="1400" b="1" dirty="0"/>
              <a:t>Significant proportions of tenants from the survey reported difficulties and discrimination when finding properties to rent:</a:t>
            </a:r>
          </a:p>
          <a:p>
            <a:pPr marL="360000" lvl="1" indent="-144000"/>
            <a:r>
              <a:rPr lang="en-GB" sz="1400" dirty="0"/>
              <a:t>Half said they experienced difficulties when they last looked for rental properties and the likelihood of this increased among females, tenants with a disability, those not in work and bisexual.</a:t>
            </a:r>
          </a:p>
          <a:p>
            <a:pPr marL="360000" lvl="1" indent="-144000"/>
            <a:r>
              <a:rPr lang="en-GB" sz="1400" dirty="0"/>
              <a:t>Lack of availability, followed by poor property condition and then deposits being too expensive are the most common problems reported by tenants looking for properties in GM; at least half of all tenants surveyed had experienced each of these problems within the last 5 years. </a:t>
            </a:r>
          </a:p>
          <a:p>
            <a:pPr marL="360000" lvl="1" indent="-144000"/>
            <a:r>
              <a:rPr lang="en-GB" sz="1400" dirty="0"/>
              <a:t>6 in 10 tenants claiming housing benefits reported they have experienced discrimination when looking for properties in the last 5 years because of this. </a:t>
            </a:r>
          </a:p>
          <a:p>
            <a:pPr marL="360000" lvl="1" indent="-144000"/>
            <a:r>
              <a:rPr lang="en-GB" sz="1400" dirty="0"/>
              <a:t>Significant minorities say they have experienced discrimination due to race, gender, sexual orientation or disability when looking for a rental property.</a:t>
            </a:r>
          </a:p>
          <a:p>
            <a:pPr marL="360000" lvl="1" indent="-144000"/>
            <a:r>
              <a:rPr lang="en-GB" sz="1400" dirty="0"/>
              <a:t>More than 1 in 3 tenants surveyed said they had concerns about the landlord or letting agent when looking for properties.</a:t>
            </a:r>
          </a:p>
        </p:txBody>
      </p:sp>
      <p:sp>
        <p:nvSpPr>
          <p:cNvPr id="6" name="Content Placeholder 2">
            <a:extLst>
              <a:ext uri="{FF2B5EF4-FFF2-40B4-BE49-F238E27FC236}">
                <a16:creationId xmlns:a16="http://schemas.microsoft.com/office/drawing/2014/main" id="{8B9CF28C-46B5-7542-4F9A-ADEE3C1B0598}"/>
              </a:ext>
            </a:extLst>
          </p:cNvPr>
          <p:cNvSpPr txBox="1">
            <a:spLocks/>
          </p:cNvSpPr>
          <p:nvPr/>
        </p:nvSpPr>
        <p:spPr>
          <a:xfrm>
            <a:off x="6363362" y="1233488"/>
            <a:ext cx="5323086" cy="2711512"/>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a:buChar char="•"/>
              <a:defRPr sz="18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44000" indent="-144000"/>
            <a:r>
              <a:rPr lang="en-GB" sz="1400" b="1" dirty="0"/>
              <a:t>Rental cost stands out as the factor considered most important when looking for a rental property among tenants</a:t>
            </a:r>
            <a:r>
              <a:rPr lang="en-GB" sz="1400" dirty="0"/>
              <a:t>, after some margin this is followed by property condition and the neighbourhood/feeling safe.</a:t>
            </a:r>
          </a:p>
          <a:p>
            <a:pPr marL="0" indent="0">
              <a:buFont typeface="Arial"/>
              <a:buNone/>
            </a:pPr>
            <a:r>
              <a:rPr lang="en-GB" sz="1400" b="1" dirty="0">
                <a:solidFill>
                  <a:srgbClr val="C00000"/>
                </a:solidFill>
              </a:rPr>
              <a:t>Value for money</a:t>
            </a:r>
          </a:p>
          <a:p>
            <a:pPr marL="144000" indent="-144000"/>
            <a:r>
              <a:rPr lang="en-GB" sz="1400" b="1" dirty="0"/>
              <a:t>More than half of tenants are satisfied that their rent represents value for money; however, 1 in 4 are dissatisfied in this regard. </a:t>
            </a:r>
          </a:p>
          <a:p>
            <a:pPr marL="144000" indent="-144000"/>
            <a:r>
              <a:rPr lang="en-GB" sz="1400" dirty="0"/>
              <a:t>Satisfaction with value for money declines as the amount of monthly rent paid increases and is lower than average among various groups of tenants, including those with a disability and tenants who are bisexual, gay or lesbian.</a:t>
            </a:r>
          </a:p>
        </p:txBody>
      </p:sp>
    </p:spTree>
    <p:extLst>
      <p:ext uri="{BB962C8B-B14F-4D97-AF65-F5344CB8AC3E}">
        <p14:creationId xmlns:p14="http://schemas.microsoft.com/office/powerpoint/2010/main" val="1809249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8474392-98E6-14E0-C0AE-E5010B024344}"/>
              </a:ext>
            </a:extLst>
          </p:cNvPr>
          <p:cNvSpPr>
            <a:spLocks noGrp="1"/>
          </p:cNvSpPr>
          <p:nvPr>
            <p:ph type="title"/>
          </p:nvPr>
        </p:nvSpPr>
        <p:spPr/>
        <p:txBody>
          <a:bodyPr>
            <a:normAutofit/>
          </a:bodyPr>
          <a:lstStyle/>
          <a:p>
            <a:r>
              <a:rPr lang="en-GB" sz="2800" b="1" dirty="0"/>
              <a:t>Summary (III)</a:t>
            </a:r>
          </a:p>
        </p:txBody>
      </p:sp>
      <p:sp>
        <p:nvSpPr>
          <p:cNvPr id="4" name="Content Placeholder 3">
            <a:extLst>
              <a:ext uri="{FF2B5EF4-FFF2-40B4-BE49-F238E27FC236}">
                <a16:creationId xmlns:a16="http://schemas.microsoft.com/office/drawing/2014/main" id="{EB7FF1E5-24DE-DB3E-D2D6-3E8359D61D60}"/>
              </a:ext>
            </a:extLst>
          </p:cNvPr>
          <p:cNvSpPr>
            <a:spLocks noGrp="1"/>
          </p:cNvSpPr>
          <p:nvPr>
            <p:ph idx="1"/>
          </p:nvPr>
        </p:nvSpPr>
        <p:spPr>
          <a:xfrm>
            <a:off x="535999" y="1248702"/>
            <a:ext cx="5307589" cy="3615349"/>
          </a:xfrm>
        </p:spPr>
        <p:txBody>
          <a:bodyPr>
            <a:spAutoFit/>
          </a:bodyPr>
          <a:lstStyle/>
          <a:p>
            <a:pPr marL="0" indent="0">
              <a:buNone/>
            </a:pPr>
            <a:r>
              <a:rPr lang="en-GB" sz="1400" b="1" dirty="0">
                <a:solidFill>
                  <a:srgbClr val="C00000"/>
                </a:solidFill>
              </a:rPr>
              <a:t>Property maintenance and management</a:t>
            </a:r>
          </a:p>
          <a:p>
            <a:pPr marL="0" indent="0">
              <a:buNone/>
            </a:pPr>
            <a:r>
              <a:rPr lang="en-GB" sz="1400" b="1" dirty="0"/>
              <a:t>The majority of tenants are also satisfied with property management and condition, however significant minorities are not and certain sub-groups again stand out as being less satisfied. </a:t>
            </a:r>
          </a:p>
          <a:p>
            <a:pPr marL="144000" indent="-144000"/>
            <a:r>
              <a:rPr lang="en-GB" sz="1400" dirty="0"/>
              <a:t>Three-fifths of tenants are satisfied with how their property is managed overall, however 1 in 4 tenants are dissatisfied and the proportion is significantly higher among tenants with a disability or who are bisexual. </a:t>
            </a:r>
          </a:p>
          <a:p>
            <a:pPr marL="144000" indent="-144000"/>
            <a:r>
              <a:rPr lang="en-GB" sz="1400" dirty="0"/>
              <a:t>Tenants whose properties are managed directly by the landlord tend to be more satisfied with property management, than compared with tenants whose properties are managed by a letting agent or both the landlord and agent.</a:t>
            </a:r>
          </a:p>
          <a:p>
            <a:pPr marL="144000" indent="-144000"/>
            <a:r>
              <a:rPr lang="en-GB" sz="1400" dirty="0"/>
              <a:t>Two-thirds are satisfied with their property’s condition, while 1 in 5 are dissatisfied. Dissatisfaction is higher among tenants who receive housing benefits and who have a disability.</a:t>
            </a:r>
          </a:p>
        </p:txBody>
      </p:sp>
      <p:sp>
        <p:nvSpPr>
          <p:cNvPr id="2" name="Content Placeholder 3">
            <a:extLst>
              <a:ext uri="{FF2B5EF4-FFF2-40B4-BE49-F238E27FC236}">
                <a16:creationId xmlns:a16="http://schemas.microsoft.com/office/drawing/2014/main" id="{88604B97-15D6-3A5F-9187-7DBBA856C928}"/>
              </a:ext>
            </a:extLst>
          </p:cNvPr>
          <p:cNvSpPr txBox="1">
            <a:spLocks/>
          </p:cNvSpPr>
          <p:nvPr/>
        </p:nvSpPr>
        <p:spPr>
          <a:xfrm>
            <a:off x="6347864" y="1201445"/>
            <a:ext cx="5307588" cy="4050404"/>
          </a:xfrm>
          <a:prstGeom prst="rect">
            <a:avLst/>
          </a:prstGeom>
        </p:spPr>
        <p:txBody>
          <a:bodyPr vert="horz" lIns="0" tIns="0" rIns="0" bIns="46800" rtlCol="0">
            <a:spAutoFit/>
          </a:bodyPr>
          <a:lstStyle>
            <a:lvl1pPr marL="228600" indent="-228600" algn="l" defTabSz="914400" rtl="0" eaLnBrk="1" latinLnBrk="0" hangingPunct="1">
              <a:lnSpc>
                <a:spcPct val="90000"/>
              </a:lnSpc>
              <a:spcBef>
                <a:spcPts val="1000"/>
              </a:spcBef>
              <a:buFont typeface="Arial"/>
              <a:buChar char="•"/>
              <a:defRPr sz="18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400" b="1" dirty="0"/>
              <a:t>A high proportion of tenants have experienced maintenance issues recently and there seems to be some lack of knowledge as to who tenants should complain to when issues arise.</a:t>
            </a:r>
          </a:p>
          <a:p>
            <a:pPr marL="144000" indent="-144000"/>
            <a:r>
              <a:rPr lang="en-GB" sz="1400" dirty="0"/>
              <a:t>Three-quarters of tenants have experienced a maintenance issue in their property within the last year, including 2 in 5 that have experienced damp/mould and nearly 1 in 3 a broken boiler/heating.</a:t>
            </a:r>
          </a:p>
          <a:p>
            <a:pPr marL="144000" indent="-144000"/>
            <a:r>
              <a:rPr lang="en-GB" sz="1400" dirty="0"/>
              <a:t>When maintenance problems have been experienced, 2 in 5 tenants have been left dissatisfied with the outcome. The likelihood of this again increases significantly among certain groups, including those with a disability and tenants who are gay or lesbian.</a:t>
            </a:r>
          </a:p>
          <a:p>
            <a:pPr marL="144000" indent="-144000"/>
            <a:r>
              <a:rPr lang="en-GB" sz="1400" dirty="0"/>
              <a:t>Over half of tenants reported that they have ever experienced a problem or disagreement with a landlord or letting agent; poor/slow communication is the most common complaint. </a:t>
            </a:r>
          </a:p>
          <a:p>
            <a:pPr marL="144000" indent="-144000"/>
            <a:r>
              <a:rPr lang="en-GB" sz="1400" dirty="0"/>
              <a:t>Two-fifths of all tenants and half of those who have experienced disagreements with a landlord or letting agent stated that they do not know who to complain to if they needed to.</a:t>
            </a:r>
          </a:p>
        </p:txBody>
      </p:sp>
    </p:spTree>
    <p:extLst>
      <p:ext uri="{BB962C8B-B14F-4D97-AF65-F5344CB8AC3E}">
        <p14:creationId xmlns:p14="http://schemas.microsoft.com/office/powerpoint/2010/main" val="667047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cc6796-cfd4-4ce9-93e1-1905df0bbd80" xsi:nil="true"/>
    <lcf76f155ced4ddcb4097134ff3c332f xmlns="fd8fd046-0cc2-4453-843e-f6e09ab2f06c">
      <Terms xmlns="http://schemas.microsoft.com/office/infopath/2007/PartnerControls"/>
    </lcf76f155ced4ddcb4097134ff3c332f>
    <SharedWithUsers xmlns="c8cc6796-cfd4-4ce9-93e1-1905df0bbd80">
      <UserInfo>
        <DisplayName>O'Toole, Aislinn</DisplayName>
        <AccountId>657</AccountId>
        <AccountType/>
      </UserInfo>
      <UserInfo>
        <DisplayName>Bibby, John</DisplayName>
        <AccountId>42</AccountId>
        <AccountType/>
      </UserInfo>
      <UserInfo>
        <DisplayName>Wakeford, Joshua</DisplayName>
        <AccountId>692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CEAA219544D845AFBA556AF394F9F9" ma:contentTypeVersion="16" ma:contentTypeDescription="Create a new document." ma:contentTypeScope="" ma:versionID="d206ad638d083d3c7ac33c2500468669">
  <xsd:schema xmlns:xsd="http://www.w3.org/2001/XMLSchema" xmlns:xs="http://www.w3.org/2001/XMLSchema" xmlns:p="http://schemas.microsoft.com/office/2006/metadata/properties" xmlns:ns2="fd8fd046-0cc2-4453-843e-f6e09ab2f06c" xmlns:ns3="c8cc6796-cfd4-4ce9-93e1-1905df0bbd80" targetNamespace="http://schemas.microsoft.com/office/2006/metadata/properties" ma:root="true" ma:fieldsID="20bea78eaca858aa4fb6b09b497a5d53" ns2:_="" ns3:_="">
    <xsd:import namespace="fd8fd046-0cc2-4453-843e-f6e09ab2f06c"/>
    <xsd:import namespace="c8cc6796-cfd4-4ce9-93e1-1905df0bbd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8fd046-0cc2-4453-843e-f6e09ab2f0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e4fde04-eaf7-46f4-90d8-754f3b92ddc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c6796-cfd4-4ce9-93e1-1905df0bbd8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b76b36e-a913-4eb0-9e28-ae3b34886621}" ma:internalName="TaxCatchAll" ma:showField="CatchAllData" ma:web="c8cc6796-cfd4-4ce9-93e1-1905df0bbd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68DE97-1A4C-4F7F-91E5-0925C2485123}">
  <ds:schemaRefs>
    <ds:schemaRef ds:uri="c8cc6796-cfd4-4ce9-93e1-1905df0bbd80"/>
    <ds:schemaRef ds:uri="fd8fd046-0cc2-4453-843e-f6e09ab2f0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464214A-AD9D-4C10-8351-FCC677DCB1AA}">
  <ds:schemaRefs>
    <ds:schemaRef ds:uri="c8cc6796-cfd4-4ce9-93e1-1905df0bbd80"/>
    <ds:schemaRef ds:uri="fd8fd046-0cc2-4453-843e-f6e09ab2f0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D66D7D-7066-4DA9-A8A2-5D33CF0575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3589</TotalTime>
  <Words>9394</Words>
  <Application>Microsoft Office PowerPoint</Application>
  <PresentationFormat>Widescreen</PresentationFormat>
  <Paragraphs>723</Paragraphs>
  <Slides>51</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Good Landlord  Research Study: Tenants</vt:lpstr>
      <vt:lpstr>Contents</vt:lpstr>
      <vt:lpstr>Background &amp; objectives</vt:lpstr>
      <vt:lpstr>Methodology</vt:lpstr>
      <vt:lpstr>Topics covered by the surveys</vt:lpstr>
      <vt:lpstr>Summary</vt:lpstr>
      <vt:lpstr>Summary (I)</vt:lpstr>
      <vt:lpstr>Summary (II)</vt:lpstr>
      <vt:lpstr>Summary (III)</vt:lpstr>
      <vt:lpstr>Summary (IIII)</vt:lpstr>
      <vt:lpstr>Summary (V)</vt:lpstr>
      <vt:lpstr>Tenant characteristics</vt:lpstr>
      <vt:lpstr>Tenant profile (I)</vt:lpstr>
      <vt:lpstr>Tenant profile (II)</vt:lpstr>
      <vt:lpstr>Tenant profile (III)</vt:lpstr>
      <vt:lpstr>Tenant finances &amp; rent </vt:lpstr>
      <vt:lpstr>Rents and ability to pay (I)</vt:lpstr>
      <vt:lpstr>Rents and ability to pay (II)</vt:lpstr>
      <vt:lpstr>Tenant motivations &amp; experience </vt:lpstr>
      <vt:lpstr>Previous living arrangements</vt:lpstr>
      <vt:lpstr>Whether moved or looked to move in last 5 years</vt:lpstr>
      <vt:lpstr>Main reasons for privately renting</vt:lpstr>
      <vt:lpstr>Future expectations</vt:lpstr>
      <vt:lpstr>Looking for rental properties </vt:lpstr>
      <vt:lpstr>The highest proportion of tenants found their current rental property online. However, just over half (52%) say finding a property was not easy and this proportion increases significantly among certain groups of tenants, including those with a disability, those not working and tenants who are bisexual.</vt:lpstr>
      <vt:lpstr>Problems when looking for properties</vt:lpstr>
      <vt:lpstr>Length of tenancy needed</vt:lpstr>
      <vt:lpstr>Most important factors when looking to rent</vt:lpstr>
      <vt:lpstr>Impact of accreditation on likelihood to rent </vt:lpstr>
      <vt:lpstr>Property management </vt:lpstr>
      <vt:lpstr>Property manager</vt:lpstr>
      <vt:lpstr>Tenancy arrangements</vt:lpstr>
      <vt:lpstr>Satisfaction with property management</vt:lpstr>
      <vt:lpstr>Satisfaction with property</vt:lpstr>
      <vt:lpstr>Problems experienced </vt:lpstr>
      <vt:lpstr>Problems experienced and resolution</vt:lpstr>
      <vt:lpstr>Actions taken by tenants</vt:lpstr>
      <vt:lpstr>Disagreements and complaints</vt:lpstr>
      <vt:lpstr>Overall satisfaction </vt:lpstr>
      <vt:lpstr>Overall satisfaction: tenants</vt:lpstr>
      <vt:lpstr>Reasons for dissatisfaction (I)</vt:lpstr>
      <vt:lpstr>Reasons for dissatisfaction (II)</vt:lpstr>
      <vt:lpstr>Key drivers of tenant satisfaction</vt:lpstr>
      <vt:lpstr>CHAID analysis (1)</vt:lpstr>
      <vt:lpstr>CHAID analysis (2)</vt:lpstr>
      <vt:lpstr>What is a good landlord? </vt:lpstr>
      <vt:lpstr>A ‘good landlord’</vt:lpstr>
      <vt:lpstr>Legal requirements vs voluntary</vt:lpstr>
      <vt:lpstr>Priorities for enforcement</vt:lpstr>
      <vt:lpstr>Appendix</vt:lpstr>
      <vt:lpstr>Survey contents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Woodbine, Lucy</cp:lastModifiedBy>
  <cp:revision>32</cp:revision>
  <cp:lastPrinted>2020-10-22T16:13:18Z</cp:lastPrinted>
  <dcterms:created xsi:type="dcterms:W3CDTF">2020-09-16T14:43:21Z</dcterms:created>
  <dcterms:modified xsi:type="dcterms:W3CDTF">2023-12-18T14:33:29Z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0x0101000BCEAA219544D845AFBA556AF394F9F9</vt:lpwstr>
  </property>
  <property fmtid="{D5CDD505-2E9C-101B-9397-08002B2CF9AE}" pid="3" name="MediaServiceImageTags">
    <vt:lpwstr/>
  </property>
</Properties>
</file>