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7"/>
  </p:notesMasterIdLst>
  <p:handoutMasterIdLst>
    <p:handoutMasterId r:id="rId58"/>
  </p:handoutMasterIdLst>
  <p:sldIdLst>
    <p:sldId id="256" r:id="rId5"/>
    <p:sldId id="311" r:id="rId6"/>
    <p:sldId id="267" r:id="rId7"/>
    <p:sldId id="288" r:id="rId8"/>
    <p:sldId id="356" r:id="rId9"/>
    <p:sldId id="395" r:id="rId10"/>
    <p:sldId id="350" r:id="rId11"/>
    <p:sldId id="392" r:id="rId12"/>
    <p:sldId id="393" r:id="rId13"/>
    <p:sldId id="402" r:id="rId14"/>
    <p:sldId id="394" r:id="rId15"/>
    <p:sldId id="396" r:id="rId16"/>
    <p:sldId id="307" r:id="rId17"/>
    <p:sldId id="381" r:id="rId18"/>
    <p:sldId id="398" r:id="rId19"/>
    <p:sldId id="380" r:id="rId20"/>
    <p:sldId id="344" r:id="rId21"/>
    <p:sldId id="349" r:id="rId22"/>
    <p:sldId id="351" r:id="rId23"/>
    <p:sldId id="397" r:id="rId24"/>
    <p:sldId id="359" r:id="rId25"/>
    <p:sldId id="404" r:id="rId26"/>
    <p:sldId id="360" r:id="rId27"/>
    <p:sldId id="361" r:id="rId28"/>
    <p:sldId id="345" r:id="rId29"/>
    <p:sldId id="346" r:id="rId30"/>
    <p:sldId id="347" r:id="rId31"/>
    <p:sldId id="383" r:id="rId32"/>
    <p:sldId id="363" r:id="rId33"/>
    <p:sldId id="364" r:id="rId34"/>
    <p:sldId id="365" r:id="rId35"/>
    <p:sldId id="366" r:id="rId36"/>
    <p:sldId id="299" r:id="rId37"/>
    <p:sldId id="368" r:id="rId38"/>
    <p:sldId id="369" r:id="rId39"/>
    <p:sldId id="370" r:id="rId40"/>
    <p:sldId id="371" r:id="rId41"/>
    <p:sldId id="399" r:id="rId42"/>
    <p:sldId id="372" r:id="rId43"/>
    <p:sldId id="373" r:id="rId44"/>
    <p:sldId id="403" r:id="rId45"/>
    <p:sldId id="400" r:id="rId46"/>
    <p:sldId id="367" r:id="rId47"/>
    <p:sldId id="386" r:id="rId48"/>
    <p:sldId id="401" r:id="rId49"/>
    <p:sldId id="375" r:id="rId50"/>
    <p:sldId id="376" r:id="rId51"/>
    <p:sldId id="378" r:id="rId52"/>
    <p:sldId id="379" r:id="rId53"/>
    <p:sldId id="377" r:id="rId54"/>
    <p:sldId id="287" r:id="rId55"/>
    <p:sldId id="286"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566A48-52F4-9E80-788B-C2289BB87F02}" name="Tanya Colbran" initials="TC" userId="S::tcolbran@djsresearch.com::ac72ea52-9be2-497b-9580-f86ee27f43c1" providerId="AD"/>
  <p188:author id="{3BFE4349-EBFA-CA51-0C7C-5E8CF4A43768}" name="O'Toole, Aislinn" initials="OA" userId="S::aislinn.o'toole@greatermanchester-ca.gov.uk::8f3c7b97-0761-4644-93c8-002e47671333" providerId="AD"/>
  <p188:author id="{27EB6C51-83BE-0D87-D39E-F16BC305D7EC}" name="Julie Hollingsworth" initials="JH" userId="S::jhollingsworth@djsresearch.com::ac2174b8-5d09-4a3c-a917-a9c3045e23cb" providerId="AD"/>
  <p188:author id="{20217982-AC79-986A-CE5C-429607581CA6}" name="James Hinde" initials="JH" userId="S::jhinde@djsresearch.com::7c8335db-e25a-45ff-b8f9-7f364dd71dae" providerId="AD"/>
  <p188:author id="{0CF5DC9C-08F7-276F-5185-77C0ECA4A5AC}" name="Bibby, John" initials="BJ" userId="S::John.Bibby@greatermanchester-ca.gov.uk::4351b3a8-0d75-4e6b-86d7-fa3496132231" providerId="AD"/>
  <p188:author id="{B16D98A8-6FEC-FDE5-334D-DFB809838D35}" name="Woodbine, Lucy" initials="WL" userId="S::lucy.woodbine@greatermanchester-ca.gov.uk::44f826f5-2aa9-432c-a232-92bcc9934df2" providerId="AD"/>
  <p188:author id="{9F8CE9C6-830D-1841-37CE-F091989EA240}" name="Woodbine, Lucy" initials="WL" userId="S::Lucy.Woodbine@greatermanchester-ca.gov.uk::44f826f5-2aa9-432c-a232-92bcc9934df2" providerId="AD"/>
  <p188:author id="{EDBEDBCE-112B-A39C-BD32-8D6BFF940487}" name="Stephanie Skupien" initials="SS" userId="S::sskupien@djsresearch.com::a07e9c7e-80b7-44f1-b046-2ed4432950e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anya Colbran" initials="TC" lastIdx="4" clrIdx="0">
    <p:extLst>
      <p:ext uri="{19B8F6BF-5375-455C-9EA6-DF929625EA0E}">
        <p15:presenceInfo xmlns:p15="http://schemas.microsoft.com/office/powerpoint/2012/main" userId="S::tcolbran@djsresearch.com::ac72ea52-9be2-497b-9580-f86ee27f43c1" providerId="AD"/>
      </p:ext>
    </p:extLst>
  </p:cmAuthor>
  <p:cmAuthor id="2" name="Julie Hollingsworth" initials="JH" lastIdx="2" clrIdx="1">
    <p:extLst>
      <p:ext uri="{19B8F6BF-5375-455C-9EA6-DF929625EA0E}">
        <p15:presenceInfo xmlns:p15="http://schemas.microsoft.com/office/powerpoint/2012/main" userId="S::jhollingsworth@djsresearch.com::ac2174b8-5d09-4a3c-a917-a9c3045e23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B5A"/>
    <a:srgbClr val="E33317"/>
    <a:srgbClr val="FCDCCE"/>
    <a:srgbClr val="009690"/>
    <a:srgbClr val="327B0F"/>
    <a:srgbClr val="33B0A6"/>
    <a:srgbClr val="8B8122"/>
    <a:srgbClr val="E8E6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02" autoAdjust="0"/>
    <p:restoredTop sz="95606"/>
  </p:normalViewPr>
  <p:slideViewPr>
    <p:cSldViewPr snapToGrid="0">
      <p:cViewPr varScale="1">
        <p:scale>
          <a:sx n="63" d="100"/>
          <a:sy n="63" d="100"/>
        </p:scale>
        <p:origin x="80" y="328"/>
      </p:cViewPr>
      <p:guideLst/>
    </p:cSldViewPr>
  </p:slideViewPr>
  <p:outlineViewPr>
    <p:cViewPr>
      <p:scale>
        <a:sx n="33" d="100"/>
        <a:sy n="33" d="100"/>
      </p:scale>
      <p:origin x="0" y="-61048"/>
    </p:cViewPr>
  </p:outlineViewPr>
  <p:notesTextViewPr>
    <p:cViewPr>
      <p:scale>
        <a:sx n="1" d="1"/>
        <a:sy n="1" d="1"/>
      </p:scale>
      <p:origin x="0" y="0"/>
    </p:cViewPr>
  </p:notesTextViewPr>
  <p:sorterViewPr>
    <p:cViewPr varScale="1">
      <p:scale>
        <a:sx n="100" d="100"/>
        <a:sy n="100" d="100"/>
      </p:scale>
      <p:origin x="0" y="-27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600" b="1" dirty="0">
                <a:solidFill>
                  <a:srgbClr val="5C5B5A"/>
                </a:solidFill>
              </a:rPr>
              <a:t>Age</a:t>
            </a:r>
          </a:p>
        </c:rich>
      </c:tx>
      <c:layout>
        <c:manualLayout>
          <c:xMode val="edge"/>
          <c:yMode val="edge"/>
          <c:x val="1.3094274655502412E-4"/>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596947783660048"/>
          <c:y val="8.4596979940479086E-2"/>
          <c:w val="0.73725108168601494"/>
          <c:h val="0.90974520646797363"/>
        </c:manualLayout>
      </c:layout>
      <c:barChart>
        <c:barDir val="bar"/>
        <c:grouping val="clustered"/>
        <c:varyColors val="0"/>
        <c:ser>
          <c:idx val="0"/>
          <c:order val="0"/>
          <c:tx>
            <c:strRef>
              <c:f>Sheet1!$B$1</c:f>
              <c:strCache>
                <c:ptCount val="1"/>
                <c:pt idx="0">
                  <c:v>Series 1</c:v>
                </c:pt>
              </c:strCache>
            </c:strRef>
          </c:tx>
          <c:spPr>
            <a:solidFill>
              <a:srgbClr val="5C5B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18-24</c:v>
                </c:pt>
                <c:pt idx="1">
                  <c:v>25-34</c:v>
                </c:pt>
                <c:pt idx="2">
                  <c:v>35-44</c:v>
                </c:pt>
                <c:pt idx="3">
                  <c:v>45-54</c:v>
                </c:pt>
                <c:pt idx="4">
                  <c:v>55-64</c:v>
                </c:pt>
                <c:pt idx="5">
                  <c:v>65+</c:v>
                </c:pt>
              </c:strCache>
            </c:strRef>
          </c:cat>
          <c:val>
            <c:numRef>
              <c:f>Sheet1!$B$2:$B$7</c:f>
              <c:numCache>
                <c:formatCode>0%</c:formatCode>
                <c:ptCount val="6"/>
                <c:pt idx="0">
                  <c:v>7.8873239436619724E-2</c:v>
                </c:pt>
                <c:pt idx="1">
                  <c:v>0.25633802816901408</c:v>
                </c:pt>
                <c:pt idx="2">
                  <c:v>0.352112676056338</c:v>
                </c:pt>
                <c:pt idx="3">
                  <c:v>0.16619718309859155</c:v>
                </c:pt>
                <c:pt idx="4">
                  <c:v>0.10704225352112676</c:v>
                </c:pt>
                <c:pt idx="5">
                  <c:v>3.0985915492957747E-2</c:v>
                </c:pt>
              </c:numCache>
            </c:numRef>
          </c:val>
          <c:extLst>
            <c:ext xmlns:c16="http://schemas.microsoft.com/office/drawing/2014/chart" uri="{C3380CC4-5D6E-409C-BE32-E72D297353CC}">
              <c16:uniqueId val="{00000000-127D-42DF-9D82-6060D4CC9A78}"/>
            </c:ext>
          </c:extLst>
        </c:ser>
        <c:dLbls>
          <c:showLegendKey val="0"/>
          <c:showVal val="0"/>
          <c:showCatName val="0"/>
          <c:showSerName val="0"/>
          <c:showPercent val="0"/>
          <c:showBubbleSize val="0"/>
        </c:dLbls>
        <c:gapWidth val="30"/>
        <c:axId val="2022476080"/>
        <c:axId val="2022478000"/>
      </c:barChart>
      <c:catAx>
        <c:axId val="2022476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22478000"/>
        <c:crosses val="autoZero"/>
        <c:auto val="1"/>
        <c:lblAlgn val="ctr"/>
        <c:lblOffset val="100"/>
        <c:noMultiLvlLbl val="0"/>
      </c:catAx>
      <c:valAx>
        <c:axId val="2022478000"/>
        <c:scaling>
          <c:orientation val="minMax"/>
        </c:scaling>
        <c:delete val="1"/>
        <c:axPos val="t"/>
        <c:numFmt formatCode="0%" sourceLinked="1"/>
        <c:majorTickMark val="none"/>
        <c:minorTickMark val="none"/>
        <c:tickLblPos val="nextTo"/>
        <c:crossAx val="2022476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GB" sz="1400" b="1" dirty="0">
                <a:solidFill>
                  <a:srgbClr val="5C5B5A"/>
                </a:solidFill>
              </a:rPr>
              <a:t>Approximate/average loan to value ratio on rental property/properties</a:t>
            </a:r>
          </a:p>
        </c:rich>
      </c:tx>
      <c:layout>
        <c:manualLayout>
          <c:xMode val="edge"/>
          <c:yMode val="edge"/>
          <c:x val="2.2201672361237992E-3"/>
          <c:y val="5.4763892699423306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9330459928230356E-3"/>
          <c:y val="0.27728371092210863"/>
          <c:w val="0.99197488585914018"/>
          <c:h val="0.39749800160302967"/>
        </c:manualLayout>
      </c:layout>
      <c:barChart>
        <c:barDir val="col"/>
        <c:grouping val="clustered"/>
        <c:varyColors val="0"/>
        <c:ser>
          <c:idx val="0"/>
          <c:order val="0"/>
          <c:tx>
            <c:strRef>
              <c:f>Sheet1!$B$1</c:f>
              <c:strCache>
                <c:ptCount val="1"/>
                <c:pt idx="0">
                  <c:v>Series 1</c:v>
                </c:pt>
              </c:strCache>
            </c:strRef>
          </c:tx>
          <c:spPr>
            <a:solidFill>
              <a:srgbClr val="5C5B5A"/>
            </a:solidFill>
            <a:ln>
              <a:noFill/>
            </a:ln>
            <a:effectLst/>
          </c:spPr>
          <c:invertIfNegative val="0"/>
          <c:dPt>
            <c:idx val="7"/>
            <c:invertIfNegative val="0"/>
            <c:bubble3D val="0"/>
            <c:spPr>
              <a:solidFill>
                <a:schemeClr val="bg2">
                  <a:lumMod val="90000"/>
                </a:schemeClr>
              </a:solidFill>
              <a:ln>
                <a:noFill/>
              </a:ln>
              <a:effectLst/>
            </c:spPr>
            <c:extLst>
              <c:ext xmlns:c16="http://schemas.microsoft.com/office/drawing/2014/chart" uri="{C3380CC4-5D6E-409C-BE32-E72D297353CC}">
                <c16:uniqueId val="{00000000-DF89-4206-B3CC-FC961367579C}"/>
              </c:ext>
            </c:extLst>
          </c:dPt>
          <c:dPt>
            <c:idx val="8"/>
            <c:invertIfNegative val="0"/>
            <c:bubble3D val="0"/>
            <c:spPr>
              <a:solidFill>
                <a:schemeClr val="bg2">
                  <a:lumMod val="90000"/>
                </a:schemeClr>
              </a:solidFill>
              <a:ln>
                <a:noFill/>
              </a:ln>
              <a:effectLst/>
            </c:spPr>
            <c:extLst>
              <c:ext xmlns:c16="http://schemas.microsoft.com/office/drawing/2014/chart" uri="{C3380CC4-5D6E-409C-BE32-E72D297353CC}">
                <c16:uniqueId val="{00000001-DF89-4206-B3CC-FC961367579C}"/>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mortgage/owned outright</c:v>
                </c:pt>
                <c:pt idx="1">
                  <c:v>Up to 25% on a mortgage/loan</c:v>
                </c:pt>
                <c:pt idx="2">
                  <c:v>26-50%</c:v>
                </c:pt>
                <c:pt idx="3">
                  <c:v>51-75%</c:v>
                </c:pt>
                <c:pt idx="4">
                  <c:v>76-90%</c:v>
                </c:pt>
                <c:pt idx="5">
                  <c:v>91-100%</c:v>
                </c:pt>
                <c:pt idx="6">
                  <c:v>More than 100%/negative equity</c:v>
                </c:pt>
                <c:pt idx="7">
                  <c:v>Don’t know</c:v>
                </c:pt>
                <c:pt idx="8">
                  <c:v>Prefer not to say</c:v>
                </c:pt>
              </c:strCache>
            </c:strRef>
          </c:cat>
          <c:val>
            <c:numRef>
              <c:f>Sheet1!$B$2:$B$10</c:f>
              <c:numCache>
                <c:formatCode>0%</c:formatCode>
                <c:ptCount val="9"/>
                <c:pt idx="0">
                  <c:v>0.19154929577464788</c:v>
                </c:pt>
                <c:pt idx="1">
                  <c:v>0.20281690140845071</c:v>
                </c:pt>
                <c:pt idx="2">
                  <c:v>0.25633802816901408</c:v>
                </c:pt>
                <c:pt idx="3">
                  <c:v>0.19718309859154928</c:v>
                </c:pt>
                <c:pt idx="4">
                  <c:v>3.9436619718309862E-2</c:v>
                </c:pt>
                <c:pt idx="5">
                  <c:v>5.6338028169014088E-3</c:v>
                </c:pt>
                <c:pt idx="6">
                  <c:v>2.8169014084507044E-3</c:v>
                </c:pt>
                <c:pt idx="7">
                  <c:v>5.0704225352112678E-2</c:v>
                </c:pt>
                <c:pt idx="8">
                  <c:v>5.3521126760563378E-2</c:v>
                </c:pt>
              </c:numCache>
            </c:numRef>
          </c:val>
          <c:extLst>
            <c:ext xmlns:c16="http://schemas.microsoft.com/office/drawing/2014/chart" uri="{C3380CC4-5D6E-409C-BE32-E72D297353CC}">
              <c16:uniqueId val="{00000000-1BCD-436F-974E-AD0BB1EDB1F1}"/>
            </c:ext>
          </c:extLst>
        </c:ser>
        <c:dLbls>
          <c:showLegendKey val="0"/>
          <c:showVal val="0"/>
          <c:showCatName val="0"/>
          <c:showSerName val="0"/>
          <c:showPercent val="0"/>
          <c:showBubbleSize val="0"/>
        </c:dLbls>
        <c:gapWidth val="164"/>
        <c:overlap val="-94"/>
        <c:axId val="2022476080"/>
        <c:axId val="2022478000"/>
      </c:barChart>
      <c:catAx>
        <c:axId val="2022476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100" b="0" i="0" u="none" strike="noStrike" kern="1200" baseline="0">
                <a:solidFill>
                  <a:srgbClr val="5C5B5A"/>
                </a:solidFill>
                <a:latin typeface="+mn-lt"/>
                <a:ea typeface="+mn-ea"/>
                <a:cs typeface="+mn-cs"/>
              </a:defRPr>
            </a:pPr>
            <a:endParaRPr lang="en-US"/>
          </a:p>
        </c:txPr>
        <c:crossAx val="2022478000"/>
        <c:crosses val="autoZero"/>
        <c:auto val="1"/>
        <c:lblAlgn val="ctr"/>
        <c:lblOffset val="100"/>
        <c:noMultiLvlLbl val="0"/>
      </c:catAx>
      <c:valAx>
        <c:axId val="2022478000"/>
        <c:scaling>
          <c:orientation val="minMax"/>
        </c:scaling>
        <c:delete val="1"/>
        <c:axPos val="l"/>
        <c:numFmt formatCode="0%" sourceLinked="1"/>
        <c:majorTickMark val="none"/>
        <c:minorTickMark val="none"/>
        <c:tickLblPos val="nextTo"/>
        <c:crossAx val="2022476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GB" sz="1400" b="1" dirty="0">
                <a:solidFill>
                  <a:srgbClr val="5C5B5A"/>
                </a:solidFill>
              </a:rPr>
              <a:t>Ease of covering all costs of letting property/properties</a:t>
            </a:r>
          </a:p>
        </c:rich>
      </c:tx>
      <c:layout>
        <c:manualLayout>
          <c:xMode val="edge"/>
          <c:yMode val="edge"/>
          <c:x val="0"/>
          <c:y val="0.14970619798625945"/>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
          <c:y val="8.9516841918645701E-2"/>
          <c:w val="1"/>
          <c:h val="0.91048336889400427"/>
        </c:manualLayout>
      </c:layout>
      <c:barChart>
        <c:barDir val="bar"/>
        <c:grouping val="percentStacked"/>
        <c:varyColors val="0"/>
        <c:ser>
          <c:idx val="0"/>
          <c:order val="0"/>
          <c:tx>
            <c:strRef>
              <c:f>Sheet1!$B$1</c:f>
              <c:strCache>
                <c:ptCount val="1"/>
                <c:pt idx="0">
                  <c:v>Very difficult</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Ease</c:v>
                </c:pt>
              </c:strCache>
            </c:strRef>
          </c:cat>
          <c:val>
            <c:numRef>
              <c:f>Sheet1!$B$2</c:f>
              <c:numCache>
                <c:formatCode>0%</c:formatCode>
                <c:ptCount val="1"/>
                <c:pt idx="0">
                  <c:v>0.02</c:v>
                </c:pt>
              </c:numCache>
            </c:numRef>
          </c:val>
          <c:extLst>
            <c:ext xmlns:c16="http://schemas.microsoft.com/office/drawing/2014/chart" uri="{C3380CC4-5D6E-409C-BE32-E72D297353CC}">
              <c16:uniqueId val="{00000000-8B69-47EA-BB24-223FEFE95737}"/>
            </c:ext>
          </c:extLst>
        </c:ser>
        <c:ser>
          <c:idx val="1"/>
          <c:order val="1"/>
          <c:tx>
            <c:strRef>
              <c:f>Sheet1!$C$1</c:f>
              <c:strCache>
                <c:ptCount val="1"/>
                <c:pt idx="0">
                  <c:v>Difficult</c:v>
                </c:pt>
              </c:strCache>
            </c:strRef>
          </c:tx>
          <c:spPr>
            <a:solidFill>
              <a:srgbClr val="FF0000"/>
            </a:solidFill>
            <a:ln>
              <a:noFill/>
            </a:ln>
            <a:effectLst/>
          </c:spPr>
          <c:invertIfNegative val="0"/>
          <c:dLbls>
            <c:dLbl>
              <c:idx val="0"/>
              <c:layout>
                <c:manualLayout>
                  <c:x val="-2.440674755180448E-3"/>
                  <c:y val="-4.428729996738532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71-4D8F-8A65-66AF08DBCBE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Ease</c:v>
                </c:pt>
              </c:strCache>
            </c:strRef>
          </c:cat>
          <c:val>
            <c:numRef>
              <c:f>Sheet1!$C$2</c:f>
              <c:numCache>
                <c:formatCode>0%</c:formatCode>
                <c:ptCount val="1"/>
                <c:pt idx="0">
                  <c:v>0.05</c:v>
                </c:pt>
              </c:numCache>
            </c:numRef>
          </c:val>
          <c:extLst>
            <c:ext xmlns:c16="http://schemas.microsoft.com/office/drawing/2014/chart" uri="{C3380CC4-5D6E-409C-BE32-E72D297353CC}">
              <c16:uniqueId val="{00000001-8B69-47EA-BB24-223FEFE95737}"/>
            </c:ext>
          </c:extLst>
        </c:ser>
        <c:ser>
          <c:idx val="2"/>
          <c:order val="2"/>
          <c:tx>
            <c:strRef>
              <c:f>Sheet1!$D$1</c:f>
              <c:strCache>
                <c:ptCount val="1"/>
                <c:pt idx="0">
                  <c:v>Varies</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Ease</c:v>
                </c:pt>
              </c:strCache>
            </c:strRef>
          </c:cat>
          <c:val>
            <c:numRef>
              <c:f>Sheet1!$D$2</c:f>
              <c:numCache>
                <c:formatCode>0%</c:formatCode>
                <c:ptCount val="1"/>
                <c:pt idx="0">
                  <c:v>0.34</c:v>
                </c:pt>
              </c:numCache>
            </c:numRef>
          </c:val>
          <c:extLst>
            <c:ext xmlns:c16="http://schemas.microsoft.com/office/drawing/2014/chart" uri="{C3380CC4-5D6E-409C-BE32-E72D297353CC}">
              <c16:uniqueId val="{00000002-8B69-47EA-BB24-223FEFE95737}"/>
            </c:ext>
          </c:extLst>
        </c:ser>
        <c:ser>
          <c:idx val="3"/>
          <c:order val="3"/>
          <c:tx>
            <c:strRef>
              <c:f>Sheet1!$E$1</c:f>
              <c:strCache>
                <c:ptCount val="1"/>
                <c:pt idx="0">
                  <c:v>Easy</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Ease</c:v>
                </c:pt>
              </c:strCache>
            </c:strRef>
          </c:cat>
          <c:val>
            <c:numRef>
              <c:f>Sheet1!$E$2</c:f>
              <c:numCache>
                <c:formatCode>0%</c:formatCode>
                <c:ptCount val="1"/>
                <c:pt idx="0">
                  <c:v>0.36</c:v>
                </c:pt>
              </c:numCache>
            </c:numRef>
          </c:val>
          <c:extLst>
            <c:ext xmlns:c16="http://schemas.microsoft.com/office/drawing/2014/chart" uri="{C3380CC4-5D6E-409C-BE32-E72D297353CC}">
              <c16:uniqueId val="{00000003-8B69-47EA-BB24-223FEFE95737}"/>
            </c:ext>
          </c:extLst>
        </c:ser>
        <c:ser>
          <c:idx val="4"/>
          <c:order val="4"/>
          <c:tx>
            <c:strRef>
              <c:f>Sheet1!$F$1</c:f>
              <c:strCache>
                <c:ptCount val="1"/>
                <c:pt idx="0">
                  <c:v>Very easy</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Ease</c:v>
                </c:pt>
              </c:strCache>
            </c:strRef>
          </c:cat>
          <c:val>
            <c:numRef>
              <c:f>Sheet1!$F$2</c:f>
              <c:numCache>
                <c:formatCode>0%</c:formatCode>
                <c:ptCount val="1"/>
                <c:pt idx="0">
                  <c:v>0.23</c:v>
                </c:pt>
              </c:numCache>
            </c:numRef>
          </c:val>
          <c:extLst>
            <c:ext xmlns:c16="http://schemas.microsoft.com/office/drawing/2014/chart" uri="{C3380CC4-5D6E-409C-BE32-E72D297353CC}">
              <c16:uniqueId val="{00000004-8B69-47EA-BB24-223FEFE95737}"/>
            </c:ext>
          </c:extLst>
        </c:ser>
        <c:dLbls>
          <c:dLblPos val="ctr"/>
          <c:showLegendKey val="0"/>
          <c:showVal val="1"/>
          <c:showCatName val="0"/>
          <c:showSerName val="0"/>
          <c:showPercent val="0"/>
          <c:showBubbleSize val="0"/>
        </c:dLbls>
        <c:gapWidth val="150"/>
        <c:overlap val="100"/>
        <c:axId val="492184168"/>
        <c:axId val="492184528"/>
      </c:barChart>
      <c:catAx>
        <c:axId val="492184168"/>
        <c:scaling>
          <c:orientation val="minMax"/>
        </c:scaling>
        <c:delete val="1"/>
        <c:axPos val="l"/>
        <c:numFmt formatCode="General" sourceLinked="1"/>
        <c:majorTickMark val="none"/>
        <c:minorTickMark val="none"/>
        <c:tickLblPos val="nextTo"/>
        <c:crossAx val="492184528"/>
        <c:crosses val="autoZero"/>
        <c:auto val="1"/>
        <c:lblAlgn val="ctr"/>
        <c:lblOffset val="100"/>
        <c:noMultiLvlLbl val="0"/>
      </c:catAx>
      <c:valAx>
        <c:axId val="492184528"/>
        <c:scaling>
          <c:orientation val="minMax"/>
        </c:scaling>
        <c:delete val="1"/>
        <c:axPos val="b"/>
        <c:numFmt formatCode="0%" sourceLinked="1"/>
        <c:majorTickMark val="none"/>
        <c:minorTickMark val="none"/>
        <c:tickLblPos val="nextTo"/>
        <c:crossAx val="492184168"/>
        <c:crosses val="autoZero"/>
        <c:crossBetween val="between"/>
      </c:valAx>
      <c:spPr>
        <a:noFill/>
        <a:ln w="25400">
          <a:noFill/>
        </a:ln>
        <a:effectLst/>
      </c:spPr>
    </c:plotArea>
    <c:legend>
      <c:legendPos val="b"/>
      <c:layout>
        <c:manualLayout>
          <c:xMode val="edge"/>
          <c:yMode val="edge"/>
          <c:x val="1.0542028023761418E-3"/>
          <c:y val="0.78608611707251541"/>
          <c:w val="0.42530652052555024"/>
          <c:h val="0.1533229317505199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GB" sz="1400" b="1" dirty="0">
                <a:solidFill>
                  <a:srgbClr val="5C5B5A"/>
                </a:solidFill>
              </a:rPr>
              <a:t>Have you had any tenants go into arrears in last five years</a:t>
            </a:r>
          </a:p>
        </c:rich>
      </c:tx>
      <c:layout>
        <c:manualLayout>
          <c:xMode val="edge"/>
          <c:yMode val="edge"/>
          <c:x val="0.10552346103518484"/>
          <c:y val="1.9123995519664462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045920688188679"/>
          <c:y val="0.20172251484054679"/>
          <c:w val="0.67834905928027689"/>
          <c:h val="0.59107075050137747"/>
        </c:manualLayout>
      </c:layout>
      <c:doughnutChart>
        <c:varyColors val="1"/>
        <c:ser>
          <c:idx val="0"/>
          <c:order val="0"/>
          <c:tx>
            <c:strRef>
              <c:f>Sheet1!$B$1</c:f>
              <c:strCache>
                <c:ptCount val="1"/>
                <c:pt idx="0">
                  <c:v>Column1</c:v>
                </c:pt>
              </c:strCache>
            </c:strRef>
          </c:tx>
          <c:dPt>
            <c:idx val="0"/>
            <c:bubble3D val="0"/>
            <c:spPr>
              <a:solidFill>
                <a:srgbClr val="00B050"/>
              </a:solidFill>
              <a:ln w="19050">
                <a:solidFill>
                  <a:schemeClr val="lt1"/>
                </a:solidFill>
              </a:ln>
              <a:effectLst/>
            </c:spPr>
            <c:extLst>
              <c:ext xmlns:c16="http://schemas.microsoft.com/office/drawing/2014/chart" uri="{C3380CC4-5D6E-409C-BE32-E72D297353CC}">
                <c16:uniqueId val="{00000001-1FAD-406A-9C1F-5CC0F32C5206}"/>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1FAD-406A-9C1F-5CC0F32C5206}"/>
              </c:ext>
            </c:extLst>
          </c:dPt>
          <c:dPt>
            <c:idx val="2"/>
            <c:bubble3D val="0"/>
            <c:spPr>
              <a:solidFill>
                <a:srgbClr val="C00000"/>
              </a:solidFill>
              <a:ln w="19050">
                <a:solidFill>
                  <a:schemeClr val="lt1"/>
                </a:solidFill>
              </a:ln>
              <a:effectLst/>
            </c:spPr>
            <c:extLst>
              <c:ext xmlns:c16="http://schemas.microsoft.com/office/drawing/2014/chart" uri="{C3380CC4-5D6E-409C-BE32-E72D297353CC}">
                <c16:uniqueId val="{00000005-1FAD-406A-9C1F-5CC0F32C5206}"/>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7-1FAD-406A-9C1F-5CC0F32C5206}"/>
              </c:ext>
            </c:extLst>
          </c:dPt>
          <c:dLbls>
            <c:dLbl>
              <c:idx val="0"/>
              <c:layout>
                <c:manualLayout>
                  <c:x val="2.1631037860639498E-4"/>
                  <c:y val="7.2405153640718524E-4"/>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AD-406A-9C1F-5CC0F32C5206}"/>
                </c:ext>
              </c:extLst>
            </c:dLbl>
            <c:dLbl>
              <c:idx val="1"/>
              <c:layout>
                <c:manualLayout>
                  <c:x val="-4.3751726378604222E-4"/>
                  <c:y val="1.5213866251995534E-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FAD-406A-9C1F-5CC0F32C5206}"/>
                </c:ext>
              </c:extLst>
            </c:dLbl>
            <c:dLbl>
              <c:idx val="2"/>
              <c:layout>
                <c:manualLayout>
                  <c:x val="6.0829013126382E-3"/>
                  <c:y val="1.8870514739154473E-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FAD-406A-9C1F-5CC0F32C5206}"/>
                </c:ext>
              </c:extLst>
            </c:dLbl>
            <c:dLbl>
              <c:idx val="3"/>
              <c:layout>
                <c:manualLayout>
                  <c:x val="3.6059314552446341E-2"/>
                  <c:y val="0.154842373855038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FAD-406A-9C1F-5CC0F32C520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Yes, several times</c:v>
                </c:pt>
                <c:pt idx="1">
                  <c:v>Yes, once or twice</c:v>
                </c:pt>
                <c:pt idx="2">
                  <c:v>No</c:v>
                </c:pt>
                <c:pt idx="3">
                  <c:v>Prefer not to say</c:v>
                </c:pt>
              </c:strCache>
            </c:strRef>
          </c:cat>
          <c:val>
            <c:numRef>
              <c:f>Sheet1!$B$2:$B$5</c:f>
              <c:numCache>
                <c:formatCode>0%</c:formatCode>
                <c:ptCount val="4"/>
                <c:pt idx="0">
                  <c:v>0.20845070422535211</c:v>
                </c:pt>
                <c:pt idx="1">
                  <c:v>0.3436619718309859</c:v>
                </c:pt>
                <c:pt idx="2">
                  <c:v>0.42535211267605633</c:v>
                </c:pt>
                <c:pt idx="3">
                  <c:v>2.2535211267605635E-2</c:v>
                </c:pt>
              </c:numCache>
            </c:numRef>
          </c:val>
          <c:extLst>
            <c:ext xmlns:c16="http://schemas.microsoft.com/office/drawing/2014/chart" uri="{C3380CC4-5D6E-409C-BE32-E72D297353CC}">
              <c16:uniqueId val="{00000008-1FAD-406A-9C1F-5CC0F32C5206}"/>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7.119146118380823E-2"/>
          <c:y val="0.89162517069169889"/>
          <c:w val="0.92880853881619174"/>
          <c:h val="0.1083748293083011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GB" sz="1400" b="1" dirty="0">
                <a:solidFill>
                  <a:srgbClr val="5C5B5A"/>
                </a:solidFill>
              </a:rPr>
              <a:t>What landlords would do in response to tenants who go into arrears</a:t>
            </a:r>
          </a:p>
        </c:rich>
      </c:tx>
      <c:layout>
        <c:manualLayout>
          <c:xMode val="edge"/>
          <c:yMode val="edge"/>
          <c:x val="4.8066398584780037E-3"/>
          <c:y val="1.2087484837106865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4136765608769157"/>
          <c:y val="0.10318995817579717"/>
          <c:w val="0.35607705254740901"/>
          <c:h val="0.89069911980587457"/>
        </c:manualLayout>
      </c:layout>
      <c:barChart>
        <c:barDir val="bar"/>
        <c:grouping val="clustered"/>
        <c:varyColors val="0"/>
        <c:ser>
          <c:idx val="0"/>
          <c:order val="0"/>
          <c:tx>
            <c:strRef>
              <c:f>Sheet1!$B$1</c:f>
              <c:strCache>
                <c:ptCount val="1"/>
                <c:pt idx="0">
                  <c:v>Series 1</c:v>
                </c:pt>
              </c:strCache>
            </c:strRef>
          </c:tx>
          <c:spPr>
            <a:solidFill>
              <a:srgbClr val="5C5B5A"/>
            </a:solidFill>
            <a:ln>
              <a:noFill/>
            </a:ln>
            <a:effectLst/>
          </c:spPr>
          <c:invertIfNegative val="0"/>
          <c:dPt>
            <c:idx val="6"/>
            <c:invertIfNegative val="0"/>
            <c:bubble3D val="0"/>
            <c:spPr>
              <a:solidFill>
                <a:schemeClr val="bg2">
                  <a:lumMod val="90000"/>
                </a:schemeClr>
              </a:solidFill>
              <a:ln>
                <a:noFill/>
              </a:ln>
              <a:effectLst/>
            </c:spPr>
            <c:extLst>
              <c:ext xmlns:c16="http://schemas.microsoft.com/office/drawing/2014/chart" uri="{C3380CC4-5D6E-409C-BE32-E72D297353CC}">
                <c16:uniqueId val="{00000001-ED06-46CA-9714-AD3CE42B54C5}"/>
              </c:ext>
            </c:extLst>
          </c:dPt>
          <c:dPt>
            <c:idx val="7"/>
            <c:invertIfNegative val="0"/>
            <c:bubble3D val="0"/>
            <c:spPr>
              <a:solidFill>
                <a:schemeClr val="bg2">
                  <a:lumMod val="90000"/>
                </a:schemeClr>
              </a:solidFill>
              <a:ln>
                <a:noFill/>
              </a:ln>
              <a:effectLst/>
            </c:spPr>
            <c:extLst>
              <c:ext xmlns:c16="http://schemas.microsoft.com/office/drawing/2014/chart" uri="{C3380CC4-5D6E-409C-BE32-E72D297353CC}">
                <c16:uniqueId val="{00000000-ED06-46CA-9714-AD3CE42B54C5}"/>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Set up a payment plan</c:v>
                </c:pt>
                <c:pt idx="1">
                  <c:v>Offer a period rent free e.g. if they had temporarily lost their job</c:v>
                </c:pt>
                <c:pt idx="2">
                  <c:v>Signpost them to sources of support e.g. Local Authority, CAB</c:v>
                </c:pt>
                <c:pt idx="3">
                  <c:v>Not renew their tenancy</c:v>
                </c:pt>
                <c:pt idx="4">
                  <c:v>Seek direct payments from Universal Credit</c:v>
                </c:pt>
                <c:pt idx="5">
                  <c:v>Seek to evict them</c:v>
                </c:pt>
                <c:pt idx="6">
                  <c:v>Other</c:v>
                </c:pt>
                <c:pt idx="7">
                  <c:v>Don’t know</c:v>
                </c:pt>
              </c:strCache>
            </c:strRef>
          </c:cat>
          <c:val>
            <c:numRef>
              <c:f>Sheet1!$B$2:$B$9</c:f>
              <c:numCache>
                <c:formatCode>0%</c:formatCode>
                <c:ptCount val="8"/>
                <c:pt idx="0">
                  <c:v>0.49014084507042255</c:v>
                </c:pt>
                <c:pt idx="1">
                  <c:v>0.25070422535211268</c:v>
                </c:pt>
                <c:pt idx="2">
                  <c:v>0.25070422535211268</c:v>
                </c:pt>
                <c:pt idx="3">
                  <c:v>0.23098591549295777</c:v>
                </c:pt>
                <c:pt idx="4">
                  <c:v>0.21408450704225351</c:v>
                </c:pt>
                <c:pt idx="5">
                  <c:v>0.16901408450704225</c:v>
                </c:pt>
                <c:pt idx="6">
                  <c:v>0.03</c:v>
                </c:pt>
                <c:pt idx="7">
                  <c:v>0.09</c:v>
                </c:pt>
              </c:numCache>
            </c:numRef>
          </c:val>
          <c:extLst>
            <c:ext xmlns:c16="http://schemas.microsoft.com/office/drawing/2014/chart" uri="{C3380CC4-5D6E-409C-BE32-E72D297353CC}">
              <c16:uniqueId val="{00000000-7633-43FA-A1AB-FCB643B261E1}"/>
            </c:ext>
          </c:extLst>
        </c:ser>
        <c:dLbls>
          <c:showLegendKey val="0"/>
          <c:showVal val="0"/>
          <c:showCatName val="0"/>
          <c:showSerName val="0"/>
          <c:showPercent val="0"/>
          <c:showBubbleSize val="0"/>
        </c:dLbls>
        <c:gapWidth val="30"/>
        <c:axId val="2022476080"/>
        <c:axId val="2022478000"/>
      </c:barChart>
      <c:catAx>
        <c:axId val="2022476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lumMod val="65000"/>
                    <a:lumOff val="35000"/>
                  </a:schemeClr>
                </a:solidFill>
                <a:latin typeface="+mn-lt"/>
                <a:ea typeface="+mn-ea"/>
                <a:cs typeface="+mn-cs"/>
              </a:defRPr>
            </a:pPr>
            <a:endParaRPr lang="en-US"/>
          </a:p>
        </c:txPr>
        <c:crossAx val="2022478000"/>
        <c:crosses val="autoZero"/>
        <c:auto val="1"/>
        <c:lblAlgn val="ctr"/>
        <c:lblOffset val="100"/>
        <c:noMultiLvlLbl val="0"/>
      </c:catAx>
      <c:valAx>
        <c:axId val="2022478000"/>
        <c:scaling>
          <c:orientation val="minMax"/>
        </c:scaling>
        <c:delete val="1"/>
        <c:axPos val="t"/>
        <c:numFmt formatCode="0%" sourceLinked="1"/>
        <c:majorTickMark val="none"/>
        <c:minorTickMark val="none"/>
        <c:tickLblPos val="nextTo"/>
        <c:crossAx val="2022476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400" b="1" dirty="0">
                <a:solidFill>
                  <a:srgbClr val="5C5B5A"/>
                </a:solidFill>
              </a:rPr>
              <a:t>What causes landlords most concern</a:t>
            </a:r>
          </a:p>
        </c:rich>
      </c:tx>
      <c:layout>
        <c:manualLayout>
          <c:xMode val="edge"/>
          <c:yMode val="edge"/>
          <c:x val="0"/>
          <c:y val="1.38294010889292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6680215267803399"/>
          <c:y val="6.9701633393829399E-2"/>
          <c:w val="0.48706647811009784"/>
          <c:h val="0.9208203266787659"/>
        </c:manualLayout>
      </c:layout>
      <c:barChart>
        <c:barDir val="bar"/>
        <c:grouping val="clustered"/>
        <c:varyColors val="0"/>
        <c:ser>
          <c:idx val="0"/>
          <c:order val="0"/>
          <c:tx>
            <c:strRef>
              <c:f>Sheet1!$B$1</c:f>
              <c:strCache>
                <c:ptCount val="1"/>
                <c:pt idx="0">
                  <c:v>Series 1</c:v>
                </c:pt>
              </c:strCache>
            </c:strRef>
          </c:tx>
          <c:spPr>
            <a:solidFill>
              <a:srgbClr val="5C5B5A"/>
            </a:solidFill>
            <a:ln>
              <a:noFill/>
            </a:ln>
            <a:effectLst/>
          </c:spPr>
          <c:invertIfNegative val="0"/>
          <c:dPt>
            <c:idx val="7"/>
            <c:invertIfNegative val="0"/>
            <c:bubble3D val="0"/>
            <c:spPr>
              <a:solidFill>
                <a:schemeClr val="bg2">
                  <a:lumMod val="90000"/>
                </a:schemeClr>
              </a:solidFill>
              <a:ln>
                <a:noFill/>
              </a:ln>
              <a:effectLst/>
            </c:spPr>
            <c:extLst>
              <c:ext xmlns:c16="http://schemas.microsoft.com/office/drawing/2014/chart" uri="{C3380CC4-5D6E-409C-BE32-E72D297353CC}">
                <c16:uniqueId val="{00000000-542D-435C-A13F-03FD09F13B3F}"/>
              </c:ext>
            </c:extLst>
          </c:dPt>
          <c:dPt>
            <c:idx val="8"/>
            <c:invertIfNegative val="0"/>
            <c:bubble3D val="0"/>
            <c:spPr>
              <a:solidFill>
                <a:schemeClr val="bg2">
                  <a:lumMod val="90000"/>
                </a:schemeClr>
              </a:solidFill>
              <a:ln>
                <a:noFill/>
              </a:ln>
              <a:effectLst/>
            </c:spPr>
            <c:extLst>
              <c:ext xmlns:c16="http://schemas.microsoft.com/office/drawing/2014/chart" uri="{C3380CC4-5D6E-409C-BE32-E72D297353CC}">
                <c16:uniqueId val="{00000001-542D-435C-A13F-03FD09F13B3F}"/>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Tenant behaviour e.g. property damage, behaviour</c:v>
                </c:pt>
                <c:pt idx="1">
                  <c:v>Cost of repairs or other day to day running costs</c:v>
                </c:pt>
                <c:pt idx="2">
                  <c:v>Financial concerns  due to rent arrears</c:v>
                </c:pt>
                <c:pt idx="3">
                  <c:v>Legislative changes/keeping up with legal requirements</c:v>
                </c:pt>
                <c:pt idx="4">
                  <c:v>Financial concerns linked to mortgage repayments or the cost of finance</c:v>
                </c:pt>
                <c:pt idx="5">
                  <c:v>The quality of the service offered by my letting agent</c:v>
                </c:pt>
                <c:pt idx="6">
                  <c:v>Tenant turnover / voids /empty property</c:v>
                </c:pt>
                <c:pt idx="7">
                  <c:v>Nothing in particular</c:v>
                </c:pt>
                <c:pt idx="8">
                  <c:v>Something else</c:v>
                </c:pt>
              </c:strCache>
            </c:strRef>
          </c:cat>
          <c:val>
            <c:numRef>
              <c:f>Sheet1!$B$2:$B$10</c:f>
              <c:numCache>
                <c:formatCode>0%</c:formatCode>
                <c:ptCount val="9"/>
                <c:pt idx="0">
                  <c:v>0.45352112676056339</c:v>
                </c:pt>
                <c:pt idx="1">
                  <c:v>0.3492957746478873</c:v>
                </c:pt>
                <c:pt idx="2">
                  <c:v>0.3436619718309859</c:v>
                </c:pt>
                <c:pt idx="3">
                  <c:v>0.28732394366197184</c:v>
                </c:pt>
                <c:pt idx="4">
                  <c:v>0.26478873239436618</c:v>
                </c:pt>
                <c:pt idx="5">
                  <c:v>0.18309859154929581</c:v>
                </c:pt>
                <c:pt idx="6">
                  <c:v>0.18028169014084508</c:v>
                </c:pt>
                <c:pt idx="7">
                  <c:v>7.0000000000000007E-2</c:v>
                </c:pt>
                <c:pt idx="8">
                  <c:v>0.01</c:v>
                </c:pt>
              </c:numCache>
            </c:numRef>
          </c:val>
          <c:extLst>
            <c:ext xmlns:c16="http://schemas.microsoft.com/office/drawing/2014/chart" uri="{C3380CC4-5D6E-409C-BE32-E72D297353CC}">
              <c16:uniqueId val="{00000000-1BCD-436F-974E-AD0BB1EDB1F1}"/>
            </c:ext>
          </c:extLst>
        </c:ser>
        <c:dLbls>
          <c:showLegendKey val="0"/>
          <c:showVal val="0"/>
          <c:showCatName val="0"/>
          <c:showSerName val="0"/>
          <c:showPercent val="0"/>
          <c:showBubbleSize val="0"/>
        </c:dLbls>
        <c:gapWidth val="30"/>
        <c:axId val="2022476080"/>
        <c:axId val="2022478000"/>
      </c:barChart>
      <c:catAx>
        <c:axId val="2022476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lumMod val="65000"/>
                    <a:lumOff val="35000"/>
                  </a:schemeClr>
                </a:solidFill>
                <a:latin typeface="+mn-lt"/>
                <a:ea typeface="+mn-ea"/>
                <a:cs typeface="+mn-cs"/>
              </a:defRPr>
            </a:pPr>
            <a:endParaRPr lang="en-US"/>
          </a:p>
        </c:txPr>
        <c:crossAx val="2022478000"/>
        <c:crosses val="autoZero"/>
        <c:auto val="1"/>
        <c:lblAlgn val="ctr"/>
        <c:lblOffset val="100"/>
        <c:noMultiLvlLbl val="0"/>
      </c:catAx>
      <c:valAx>
        <c:axId val="2022478000"/>
        <c:scaling>
          <c:orientation val="minMax"/>
        </c:scaling>
        <c:delete val="1"/>
        <c:axPos val="t"/>
        <c:numFmt formatCode="0%" sourceLinked="1"/>
        <c:majorTickMark val="none"/>
        <c:minorTickMark val="none"/>
        <c:tickLblPos val="nextTo"/>
        <c:crossAx val="2022476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563736691036956"/>
          <c:y val="1.9599935514743323E-2"/>
          <c:w val="0.48073795100020739"/>
          <c:h val="0.97474225089370936"/>
        </c:manualLayout>
      </c:layout>
      <c:barChart>
        <c:barDir val="bar"/>
        <c:grouping val="clustered"/>
        <c:varyColors val="0"/>
        <c:ser>
          <c:idx val="0"/>
          <c:order val="0"/>
          <c:tx>
            <c:strRef>
              <c:f>Sheet1!$B$1</c:f>
              <c:strCache>
                <c:ptCount val="1"/>
                <c:pt idx="0">
                  <c:v>Series 1</c:v>
                </c:pt>
              </c:strCache>
            </c:strRef>
          </c:tx>
          <c:spPr>
            <a:solidFill>
              <a:srgbClr val="5C5B5A"/>
            </a:solidFill>
            <a:ln>
              <a:noFill/>
            </a:ln>
            <a:effectLst/>
          </c:spPr>
          <c:invertIfNegative val="0"/>
          <c:dPt>
            <c:idx val="10"/>
            <c:invertIfNegative val="0"/>
            <c:bubble3D val="0"/>
            <c:spPr>
              <a:solidFill>
                <a:schemeClr val="bg2">
                  <a:lumMod val="90000"/>
                </a:schemeClr>
              </a:solidFill>
              <a:ln>
                <a:noFill/>
              </a:ln>
              <a:effectLst/>
            </c:spPr>
            <c:extLst>
              <c:ext xmlns:c16="http://schemas.microsoft.com/office/drawing/2014/chart" uri="{C3380CC4-5D6E-409C-BE32-E72D297353CC}">
                <c16:uniqueId val="{00000001-C71C-463C-8058-193F5216FD58}"/>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As a full-time business</c:v>
                </c:pt>
                <c:pt idx="1">
                  <c:v>An investment - for capital growth</c:v>
                </c:pt>
                <c:pt idx="2">
                  <c:v>An investment - for additional income</c:v>
                </c:pt>
                <c:pt idx="3">
                  <c:v>An investment – as part of my pension</c:v>
                </c:pt>
                <c:pt idx="4">
                  <c:v>To provide a home for a family member or friend</c:v>
                </c:pt>
                <c:pt idx="5">
                  <c:v>To provide a home for an employee</c:v>
                </c:pt>
                <c:pt idx="6">
                  <c:v>An inheritance</c:v>
                </c:pt>
                <c:pt idx="7">
                  <c:v>Managed a property for a family member</c:v>
                </c:pt>
                <c:pt idx="8">
                  <c:v>You were unable to sell a home you owned</c:v>
                </c:pt>
                <c:pt idx="9">
                  <c:v>Other</c:v>
                </c:pt>
                <c:pt idx="10">
                  <c:v>Don’t know</c:v>
                </c:pt>
              </c:strCache>
            </c:strRef>
          </c:cat>
          <c:val>
            <c:numRef>
              <c:f>Sheet1!$B$2:$B$12</c:f>
              <c:numCache>
                <c:formatCode>0%</c:formatCode>
                <c:ptCount val="11"/>
                <c:pt idx="0">
                  <c:v>0.20281690140845071</c:v>
                </c:pt>
                <c:pt idx="1">
                  <c:v>0.28732394366197184</c:v>
                </c:pt>
                <c:pt idx="2">
                  <c:v>0.43098591549295778</c:v>
                </c:pt>
                <c:pt idx="3">
                  <c:v>0.22253521126760564</c:v>
                </c:pt>
                <c:pt idx="4">
                  <c:v>8.4507042253521125E-2</c:v>
                </c:pt>
                <c:pt idx="5">
                  <c:v>2.5352112676056339E-2</c:v>
                </c:pt>
                <c:pt idx="6">
                  <c:v>7.605633802816901E-2</c:v>
                </c:pt>
                <c:pt idx="7">
                  <c:v>4.2253521126760563E-2</c:v>
                </c:pt>
                <c:pt idx="8">
                  <c:v>2.8169014084507046E-2</c:v>
                </c:pt>
                <c:pt idx="9">
                  <c:v>1.6901408450704224E-2</c:v>
                </c:pt>
                <c:pt idx="10">
                  <c:v>1.4084507042253523E-2</c:v>
                </c:pt>
              </c:numCache>
            </c:numRef>
          </c:val>
          <c:extLst>
            <c:ext xmlns:c16="http://schemas.microsoft.com/office/drawing/2014/chart" uri="{C3380CC4-5D6E-409C-BE32-E72D297353CC}">
              <c16:uniqueId val="{00000000-C71C-463C-8058-193F5216FD58}"/>
            </c:ext>
          </c:extLst>
        </c:ser>
        <c:dLbls>
          <c:showLegendKey val="0"/>
          <c:showVal val="0"/>
          <c:showCatName val="0"/>
          <c:showSerName val="0"/>
          <c:showPercent val="0"/>
          <c:showBubbleSize val="0"/>
        </c:dLbls>
        <c:gapWidth val="30"/>
        <c:axId val="2022476080"/>
        <c:axId val="2022478000"/>
      </c:barChart>
      <c:catAx>
        <c:axId val="2022476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lumMod val="65000"/>
                    <a:lumOff val="35000"/>
                  </a:schemeClr>
                </a:solidFill>
                <a:latin typeface="+mn-lt"/>
                <a:ea typeface="+mn-ea"/>
                <a:cs typeface="+mn-cs"/>
              </a:defRPr>
            </a:pPr>
            <a:endParaRPr lang="en-US"/>
          </a:p>
        </c:txPr>
        <c:crossAx val="2022478000"/>
        <c:crosses val="autoZero"/>
        <c:auto val="1"/>
        <c:lblAlgn val="ctr"/>
        <c:lblOffset val="100"/>
        <c:noMultiLvlLbl val="0"/>
      </c:catAx>
      <c:valAx>
        <c:axId val="2022478000"/>
        <c:scaling>
          <c:orientation val="minMax"/>
        </c:scaling>
        <c:delete val="1"/>
        <c:axPos val="t"/>
        <c:numFmt formatCode="0%" sourceLinked="1"/>
        <c:majorTickMark val="none"/>
        <c:minorTickMark val="none"/>
        <c:tickLblPos val="nextTo"/>
        <c:crossAx val="2022476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81782470160028"/>
          <c:y val="4.8848605506324416E-2"/>
          <c:w val="0.51040273482101506"/>
          <c:h val="0.94549358090212832"/>
        </c:manualLayout>
      </c:layout>
      <c:barChart>
        <c:barDir val="bar"/>
        <c:grouping val="clustered"/>
        <c:varyColors val="0"/>
        <c:ser>
          <c:idx val="0"/>
          <c:order val="0"/>
          <c:tx>
            <c:strRef>
              <c:f>Sheet1!$B$1</c:f>
              <c:strCache>
                <c:ptCount val="1"/>
                <c:pt idx="0">
                  <c:v>Series 1</c:v>
                </c:pt>
              </c:strCache>
            </c:strRef>
          </c:tx>
          <c:spPr>
            <a:solidFill>
              <a:srgbClr val="5C5B5A"/>
            </a:solidFill>
            <a:ln>
              <a:noFill/>
            </a:ln>
            <a:effectLst/>
          </c:spPr>
          <c:invertIfNegative val="0"/>
          <c:dPt>
            <c:idx val="10"/>
            <c:invertIfNegative val="0"/>
            <c:bubble3D val="0"/>
            <c:spPr>
              <a:solidFill>
                <a:schemeClr val="bg2">
                  <a:lumMod val="90000"/>
                </a:schemeClr>
              </a:solidFill>
              <a:ln>
                <a:noFill/>
              </a:ln>
              <a:effectLst/>
            </c:spPr>
            <c:extLst>
              <c:ext xmlns:c16="http://schemas.microsoft.com/office/drawing/2014/chart" uri="{C3380CC4-5D6E-409C-BE32-E72D297353CC}">
                <c16:uniqueId val="{00000001-C71C-463C-8058-193F5216FD58}"/>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Sticking with my current portfolio</c:v>
                </c:pt>
                <c:pt idx="1">
                  <c:v>Frequently selling and buying property, but this is business as usual/It generally stays around the same size</c:v>
                </c:pt>
                <c:pt idx="2">
                  <c:v>Downsizing my portfolio</c:v>
                </c:pt>
                <c:pt idx="3">
                  <c:v>Growing my portfolio</c:v>
                </c:pt>
                <c:pt idx="4">
                  <c:v>Not sure what my plans are</c:v>
                </c:pt>
              </c:strCache>
            </c:strRef>
          </c:cat>
          <c:val>
            <c:numRef>
              <c:f>Sheet1!$B$2:$B$6</c:f>
              <c:numCache>
                <c:formatCode>0%</c:formatCode>
                <c:ptCount val="5"/>
                <c:pt idx="0">
                  <c:v>0.48732394366197185</c:v>
                </c:pt>
                <c:pt idx="1">
                  <c:v>0.18309859154929581</c:v>
                </c:pt>
                <c:pt idx="2">
                  <c:v>6.7605633802816895E-2</c:v>
                </c:pt>
                <c:pt idx="3">
                  <c:v>0.16056338028169015</c:v>
                </c:pt>
                <c:pt idx="4">
                  <c:v>0.10140845070422536</c:v>
                </c:pt>
              </c:numCache>
            </c:numRef>
          </c:val>
          <c:extLst>
            <c:ext xmlns:c16="http://schemas.microsoft.com/office/drawing/2014/chart" uri="{C3380CC4-5D6E-409C-BE32-E72D297353CC}">
              <c16:uniqueId val="{00000000-C71C-463C-8058-193F5216FD58}"/>
            </c:ext>
          </c:extLst>
        </c:ser>
        <c:dLbls>
          <c:showLegendKey val="0"/>
          <c:showVal val="0"/>
          <c:showCatName val="0"/>
          <c:showSerName val="0"/>
          <c:showPercent val="0"/>
          <c:showBubbleSize val="0"/>
        </c:dLbls>
        <c:gapWidth val="102"/>
        <c:axId val="2022476080"/>
        <c:axId val="2022478000"/>
      </c:barChart>
      <c:catAx>
        <c:axId val="2022476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lumMod val="65000"/>
                    <a:lumOff val="35000"/>
                  </a:schemeClr>
                </a:solidFill>
                <a:latin typeface="+mn-lt"/>
                <a:ea typeface="+mn-ea"/>
                <a:cs typeface="+mn-cs"/>
              </a:defRPr>
            </a:pPr>
            <a:endParaRPr lang="en-US"/>
          </a:p>
        </c:txPr>
        <c:crossAx val="2022478000"/>
        <c:crosses val="autoZero"/>
        <c:auto val="1"/>
        <c:lblAlgn val="ctr"/>
        <c:lblOffset val="100"/>
        <c:noMultiLvlLbl val="0"/>
      </c:catAx>
      <c:valAx>
        <c:axId val="2022478000"/>
        <c:scaling>
          <c:orientation val="minMax"/>
        </c:scaling>
        <c:delete val="1"/>
        <c:axPos val="t"/>
        <c:numFmt formatCode="0%" sourceLinked="1"/>
        <c:majorTickMark val="none"/>
        <c:minorTickMark val="none"/>
        <c:tickLblPos val="nextTo"/>
        <c:crossAx val="2022476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dirty="0">
                <a:solidFill>
                  <a:srgbClr val="5C5B5A"/>
                </a:solidFill>
              </a:rPr>
              <a:t>Extent landlords feel confident in… </a:t>
            </a:r>
            <a:endParaRPr lang="en-GB" sz="1400" dirty="0">
              <a:solidFill>
                <a:srgbClr val="5C5B5A"/>
              </a:solidFill>
            </a:endParaRPr>
          </a:p>
        </c:rich>
      </c:tx>
      <c:layout>
        <c:manualLayout>
          <c:xMode val="edge"/>
          <c:yMode val="edge"/>
          <c:x val="0"/>
          <c:y val="2.643058809879524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540482301152046"/>
          <c:y val="0.16492140672122571"/>
          <c:w val="0.76459517698847956"/>
          <c:h val="0.73776356121997977"/>
        </c:manualLayout>
      </c:layout>
      <c:barChart>
        <c:barDir val="bar"/>
        <c:grouping val="percentStacked"/>
        <c:varyColors val="0"/>
        <c:ser>
          <c:idx val="0"/>
          <c:order val="0"/>
          <c:tx>
            <c:strRef>
              <c:f>Sheet1!$B$1</c:f>
              <c:strCache>
                <c:ptCount val="1"/>
                <c:pt idx="0">
                  <c:v>Not at all </c:v>
                </c:pt>
              </c:strCache>
            </c:strRef>
          </c:tx>
          <c:spPr>
            <a:solidFill>
              <a:srgbClr val="C00000"/>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BCAF-4CDF-B80B-1143FF981A3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E8E6D3"/>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 are able to deal with a tenant that needs financial help</c:v>
                </c:pt>
                <c:pt idx="1">
                  <c:v>You are able to deal with a tenant that needs extra support for a disability</c:v>
                </c:pt>
                <c:pt idx="2">
                  <c:v>You fully understand your responsibilities as a landlord</c:v>
                </c:pt>
              </c:strCache>
            </c:strRef>
          </c:cat>
          <c:val>
            <c:numRef>
              <c:f>Sheet1!$B$2:$B$4</c:f>
              <c:numCache>
                <c:formatCode>0%</c:formatCode>
                <c:ptCount val="3"/>
                <c:pt idx="0">
                  <c:v>0.06</c:v>
                </c:pt>
                <c:pt idx="1">
                  <c:v>0.04</c:v>
                </c:pt>
                <c:pt idx="2">
                  <c:v>0.01</c:v>
                </c:pt>
              </c:numCache>
            </c:numRef>
          </c:val>
          <c:extLst>
            <c:ext xmlns:c16="http://schemas.microsoft.com/office/drawing/2014/chart" uri="{C3380CC4-5D6E-409C-BE32-E72D297353CC}">
              <c16:uniqueId val="{00000000-F5F4-45BB-8361-E653E1A5FE8E}"/>
            </c:ext>
          </c:extLst>
        </c:ser>
        <c:ser>
          <c:idx val="1"/>
          <c:order val="1"/>
          <c:tx>
            <c:strRef>
              <c:f>Sheet1!$C$1</c:f>
              <c:strCache>
                <c:ptCount val="1"/>
                <c:pt idx="0">
                  <c:v>Not very</c:v>
                </c:pt>
              </c:strCache>
            </c:strRef>
          </c:tx>
          <c:spPr>
            <a:solidFill>
              <a:srgbClr val="E3331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E8E6D3"/>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 are able to deal with a tenant that needs financial help</c:v>
                </c:pt>
                <c:pt idx="1">
                  <c:v>You are able to deal with a tenant that needs extra support for a disability</c:v>
                </c:pt>
                <c:pt idx="2">
                  <c:v>You fully understand your responsibilities as a landlord</c:v>
                </c:pt>
              </c:strCache>
            </c:strRef>
          </c:cat>
          <c:val>
            <c:numRef>
              <c:f>Sheet1!$C$2:$C$4</c:f>
              <c:numCache>
                <c:formatCode>0%</c:formatCode>
                <c:ptCount val="3"/>
                <c:pt idx="0">
                  <c:v>0.2</c:v>
                </c:pt>
                <c:pt idx="1">
                  <c:v>0.19</c:v>
                </c:pt>
                <c:pt idx="2">
                  <c:v>0.06</c:v>
                </c:pt>
              </c:numCache>
            </c:numRef>
          </c:val>
          <c:extLst>
            <c:ext xmlns:c16="http://schemas.microsoft.com/office/drawing/2014/chart" uri="{C3380CC4-5D6E-409C-BE32-E72D297353CC}">
              <c16:uniqueId val="{00000001-F5F4-45BB-8361-E653E1A5FE8E}"/>
            </c:ext>
          </c:extLst>
        </c:ser>
        <c:ser>
          <c:idx val="2"/>
          <c:order val="2"/>
          <c:tx>
            <c:strRef>
              <c:f>Sheet1!$D$1</c:f>
              <c:strCache>
                <c:ptCount val="1"/>
                <c:pt idx="0">
                  <c:v>Fairly </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 are able to deal with a tenant that needs financial help</c:v>
                </c:pt>
                <c:pt idx="1">
                  <c:v>You are able to deal with a tenant that needs extra support for a disability</c:v>
                </c:pt>
                <c:pt idx="2">
                  <c:v>You fully understand your responsibilities as a landlord</c:v>
                </c:pt>
              </c:strCache>
            </c:strRef>
          </c:cat>
          <c:val>
            <c:numRef>
              <c:f>Sheet1!$D$2:$D$4</c:f>
              <c:numCache>
                <c:formatCode>0%</c:formatCode>
                <c:ptCount val="3"/>
                <c:pt idx="0">
                  <c:v>0.34</c:v>
                </c:pt>
                <c:pt idx="1">
                  <c:v>0.36</c:v>
                </c:pt>
                <c:pt idx="2">
                  <c:v>0.28999999999999998</c:v>
                </c:pt>
              </c:numCache>
            </c:numRef>
          </c:val>
          <c:extLst>
            <c:ext xmlns:c16="http://schemas.microsoft.com/office/drawing/2014/chart" uri="{C3380CC4-5D6E-409C-BE32-E72D297353CC}">
              <c16:uniqueId val="{00000002-F5F4-45BB-8361-E653E1A5FE8E}"/>
            </c:ext>
          </c:extLst>
        </c:ser>
        <c:ser>
          <c:idx val="3"/>
          <c:order val="3"/>
          <c:tx>
            <c:strRef>
              <c:f>Sheet1!$E$1</c:f>
              <c:strCache>
                <c:ptCount val="1"/>
                <c:pt idx="0">
                  <c:v>Very </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 are able to deal with a tenant that needs financial help</c:v>
                </c:pt>
                <c:pt idx="1">
                  <c:v>You are able to deal with a tenant that needs extra support for a disability</c:v>
                </c:pt>
                <c:pt idx="2">
                  <c:v>You fully understand your responsibilities as a landlord</c:v>
                </c:pt>
              </c:strCache>
            </c:strRef>
          </c:cat>
          <c:val>
            <c:numRef>
              <c:f>Sheet1!$E$2:$E$4</c:f>
              <c:numCache>
                <c:formatCode>0%</c:formatCode>
                <c:ptCount val="3"/>
                <c:pt idx="0">
                  <c:v>0.39</c:v>
                </c:pt>
                <c:pt idx="1">
                  <c:v>0.42</c:v>
                </c:pt>
                <c:pt idx="2">
                  <c:v>0.64</c:v>
                </c:pt>
              </c:numCache>
            </c:numRef>
          </c:val>
          <c:extLst>
            <c:ext xmlns:c16="http://schemas.microsoft.com/office/drawing/2014/chart" uri="{C3380CC4-5D6E-409C-BE32-E72D297353CC}">
              <c16:uniqueId val="{00000003-F5F4-45BB-8361-E653E1A5FE8E}"/>
            </c:ext>
          </c:extLst>
        </c:ser>
        <c:dLbls>
          <c:dLblPos val="ctr"/>
          <c:showLegendKey val="0"/>
          <c:showVal val="1"/>
          <c:showCatName val="0"/>
          <c:showSerName val="0"/>
          <c:showPercent val="0"/>
          <c:showBubbleSize val="0"/>
        </c:dLbls>
        <c:gapWidth val="91"/>
        <c:overlap val="100"/>
        <c:axId val="492184168"/>
        <c:axId val="492184528"/>
      </c:barChart>
      <c:catAx>
        <c:axId val="49218416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197" b="0" i="0" u="none" strike="noStrike" kern="1200" baseline="0">
                <a:solidFill>
                  <a:schemeClr val="tx1">
                    <a:lumMod val="65000"/>
                    <a:lumOff val="35000"/>
                  </a:schemeClr>
                </a:solidFill>
                <a:latin typeface="+mn-lt"/>
                <a:ea typeface="+mn-ea"/>
                <a:cs typeface="+mn-cs"/>
              </a:defRPr>
            </a:pPr>
            <a:endParaRPr lang="en-US"/>
          </a:p>
        </c:txPr>
        <c:crossAx val="492184528"/>
        <c:crosses val="autoZero"/>
        <c:auto val="1"/>
        <c:lblAlgn val="ctr"/>
        <c:lblOffset val="100"/>
        <c:noMultiLvlLbl val="0"/>
      </c:catAx>
      <c:valAx>
        <c:axId val="492184528"/>
        <c:scaling>
          <c:orientation val="minMax"/>
        </c:scaling>
        <c:delete val="1"/>
        <c:axPos val="b"/>
        <c:numFmt formatCode="0%" sourceLinked="1"/>
        <c:majorTickMark val="out"/>
        <c:minorTickMark val="none"/>
        <c:tickLblPos val="nextTo"/>
        <c:crossAx val="492184168"/>
        <c:crosses val="autoZero"/>
        <c:crossBetween val="between"/>
      </c:valAx>
      <c:spPr>
        <a:noFill/>
        <a:ln w="25400">
          <a:noFill/>
        </a:ln>
        <a:effectLst/>
      </c:spPr>
    </c:plotArea>
    <c:legend>
      <c:legendPos val="r"/>
      <c:layout>
        <c:manualLayout>
          <c:xMode val="edge"/>
          <c:yMode val="edge"/>
          <c:x val="0.10780065565632853"/>
          <c:y val="0.87002003595996846"/>
          <c:w val="0.84941221892440644"/>
          <c:h val="8.565661458726785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400" b="1" dirty="0">
                <a:solidFill>
                  <a:srgbClr val="5C5B5A"/>
                </a:solidFill>
              </a:rPr>
              <a:t>Extent landlords are confident they are legally compliant in…</a:t>
            </a:r>
            <a:endParaRPr lang="en-GB" sz="1400" dirty="0">
              <a:solidFill>
                <a:srgbClr val="5C5B5A"/>
              </a:solidFill>
            </a:endParaRPr>
          </a:p>
        </c:rich>
      </c:tx>
      <c:layout>
        <c:manualLayout>
          <c:xMode val="edge"/>
          <c:yMode val="edge"/>
          <c:x val="0"/>
          <c:y val="2.8874444593237512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744105593808442"/>
          <c:y val="6.1025188646764233E-2"/>
          <c:w val="0.67819557988859291"/>
          <c:h val="0.85329048147591846"/>
        </c:manualLayout>
      </c:layout>
      <c:barChart>
        <c:barDir val="bar"/>
        <c:grouping val="percentStacked"/>
        <c:varyColors val="0"/>
        <c:ser>
          <c:idx val="0"/>
          <c:order val="0"/>
          <c:tx>
            <c:strRef>
              <c:f>Sheet1!$B$1</c:f>
              <c:strCache>
                <c:ptCount val="1"/>
                <c:pt idx="0">
                  <c:v>Not at all </c:v>
                </c:pt>
              </c:strCache>
            </c:strRef>
          </c:tx>
          <c:spPr>
            <a:solidFill>
              <a:srgbClr val="C00000"/>
            </a:solidFill>
            <a:ln>
              <a:noFill/>
            </a:ln>
            <a:effectLst/>
          </c:spPr>
          <c:invertIfNegative val="0"/>
          <c:dLbls>
            <c:delete val="1"/>
          </c:dLbls>
          <c:cat>
            <c:strRef>
              <c:f>Sheet1!$A$2:$A$7</c:f>
              <c:strCache>
                <c:ptCount val="6"/>
                <c:pt idx="0">
                  <c:v>Property licensing (e.g. HMO licensing)</c:v>
                </c:pt>
                <c:pt idx="1">
                  <c:v>Electrical safety checks</c:v>
                </c:pt>
                <c:pt idx="2">
                  <c:v>Tax in relation to your rental income/properties</c:v>
                </c:pt>
                <c:pt idx="3">
                  <c:v>Smoke and carbon monoxide alarms</c:v>
                </c:pt>
                <c:pt idx="4">
                  <c:v>Property free from hazards / fit for human habitation</c:v>
                </c:pt>
                <c:pt idx="5">
                  <c:v>Gas safety checks</c:v>
                </c:pt>
              </c:strCache>
            </c:strRef>
          </c:cat>
          <c:val>
            <c:numRef>
              <c:f>Sheet1!$B$2:$B$7</c:f>
              <c:numCache>
                <c:formatCode>0%</c:formatCode>
                <c:ptCount val="6"/>
                <c:pt idx="0">
                  <c:v>0.03</c:v>
                </c:pt>
                <c:pt idx="1">
                  <c:v>0.02</c:v>
                </c:pt>
                <c:pt idx="2">
                  <c:v>0.01</c:v>
                </c:pt>
                <c:pt idx="3">
                  <c:v>0.02</c:v>
                </c:pt>
                <c:pt idx="4">
                  <c:v>0.01</c:v>
                </c:pt>
                <c:pt idx="5">
                  <c:v>0.01</c:v>
                </c:pt>
              </c:numCache>
            </c:numRef>
          </c:val>
          <c:extLst>
            <c:ext xmlns:c16="http://schemas.microsoft.com/office/drawing/2014/chart" uri="{C3380CC4-5D6E-409C-BE32-E72D297353CC}">
              <c16:uniqueId val="{00000000-A6B7-48E7-B691-F114AEBE7F1B}"/>
            </c:ext>
          </c:extLst>
        </c:ser>
        <c:ser>
          <c:idx val="1"/>
          <c:order val="1"/>
          <c:tx>
            <c:strRef>
              <c:f>Sheet1!$C$1</c:f>
              <c:strCache>
                <c:ptCount val="1"/>
                <c:pt idx="0">
                  <c:v>Not very</c:v>
                </c:pt>
              </c:strCache>
            </c:strRef>
          </c:tx>
          <c:spPr>
            <a:solidFill>
              <a:srgbClr val="E3331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E8E6D3"/>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Property licensing (e.g. HMO licensing)</c:v>
                </c:pt>
                <c:pt idx="1">
                  <c:v>Electrical safety checks</c:v>
                </c:pt>
                <c:pt idx="2">
                  <c:v>Tax in relation to your rental income/properties</c:v>
                </c:pt>
                <c:pt idx="3">
                  <c:v>Smoke and carbon monoxide alarms</c:v>
                </c:pt>
                <c:pt idx="4">
                  <c:v>Property free from hazards / fit for human habitation</c:v>
                </c:pt>
                <c:pt idx="5">
                  <c:v>Gas safety checks</c:v>
                </c:pt>
              </c:strCache>
            </c:strRef>
          </c:cat>
          <c:val>
            <c:numRef>
              <c:f>Sheet1!$C$2:$C$7</c:f>
              <c:numCache>
                <c:formatCode>0%</c:formatCode>
                <c:ptCount val="6"/>
                <c:pt idx="0">
                  <c:v>0.09</c:v>
                </c:pt>
                <c:pt idx="1">
                  <c:v>0.09</c:v>
                </c:pt>
                <c:pt idx="2">
                  <c:v>0.09</c:v>
                </c:pt>
                <c:pt idx="3">
                  <c:v>7.0000000000000007E-2</c:v>
                </c:pt>
                <c:pt idx="4">
                  <c:v>0.06</c:v>
                </c:pt>
                <c:pt idx="5">
                  <c:v>0.04</c:v>
                </c:pt>
              </c:numCache>
            </c:numRef>
          </c:val>
          <c:extLst>
            <c:ext xmlns:c16="http://schemas.microsoft.com/office/drawing/2014/chart" uri="{C3380CC4-5D6E-409C-BE32-E72D297353CC}">
              <c16:uniqueId val="{00000001-A6B7-48E7-B691-F114AEBE7F1B}"/>
            </c:ext>
          </c:extLst>
        </c:ser>
        <c:ser>
          <c:idx val="2"/>
          <c:order val="2"/>
          <c:tx>
            <c:strRef>
              <c:f>Sheet1!$D$1</c:f>
              <c:strCache>
                <c:ptCount val="1"/>
                <c:pt idx="0">
                  <c:v>Fairly </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Property licensing (e.g. HMO licensing)</c:v>
                </c:pt>
                <c:pt idx="1">
                  <c:v>Electrical safety checks</c:v>
                </c:pt>
                <c:pt idx="2">
                  <c:v>Tax in relation to your rental income/properties</c:v>
                </c:pt>
                <c:pt idx="3">
                  <c:v>Smoke and carbon monoxide alarms</c:v>
                </c:pt>
                <c:pt idx="4">
                  <c:v>Property free from hazards / fit for human habitation</c:v>
                </c:pt>
                <c:pt idx="5">
                  <c:v>Gas safety checks</c:v>
                </c:pt>
              </c:strCache>
            </c:strRef>
          </c:cat>
          <c:val>
            <c:numRef>
              <c:f>Sheet1!$D$2:$D$7</c:f>
              <c:numCache>
                <c:formatCode>0%</c:formatCode>
                <c:ptCount val="6"/>
                <c:pt idx="0">
                  <c:v>0.28000000000000003</c:v>
                </c:pt>
                <c:pt idx="1">
                  <c:v>0.2</c:v>
                </c:pt>
                <c:pt idx="2">
                  <c:v>0.25</c:v>
                </c:pt>
                <c:pt idx="3">
                  <c:v>0.22</c:v>
                </c:pt>
                <c:pt idx="4">
                  <c:v>0.24</c:v>
                </c:pt>
                <c:pt idx="5">
                  <c:v>0.21</c:v>
                </c:pt>
              </c:numCache>
            </c:numRef>
          </c:val>
          <c:extLst>
            <c:ext xmlns:c16="http://schemas.microsoft.com/office/drawing/2014/chart" uri="{C3380CC4-5D6E-409C-BE32-E72D297353CC}">
              <c16:uniqueId val="{00000002-A6B7-48E7-B691-F114AEBE7F1B}"/>
            </c:ext>
          </c:extLst>
        </c:ser>
        <c:ser>
          <c:idx val="3"/>
          <c:order val="3"/>
          <c:tx>
            <c:strRef>
              <c:f>Sheet1!$E$1</c:f>
              <c:strCache>
                <c:ptCount val="1"/>
                <c:pt idx="0">
                  <c:v>Very </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Property licensing (e.g. HMO licensing)</c:v>
                </c:pt>
                <c:pt idx="1">
                  <c:v>Electrical safety checks</c:v>
                </c:pt>
                <c:pt idx="2">
                  <c:v>Tax in relation to your rental income/properties</c:v>
                </c:pt>
                <c:pt idx="3">
                  <c:v>Smoke and carbon monoxide alarms</c:v>
                </c:pt>
                <c:pt idx="4">
                  <c:v>Property free from hazards / fit for human habitation</c:v>
                </c:pt>
                <c:pt idx="5">
                  <c:v>Gas safety checks</c:v>
                </c:pt>
              </c:strCache>
            </c:strRef>
          </c:cat>
          <c:val>
            <c:numRef>
              <c:f>Sheet1!$E$2:$E$7</c:f>
              <c:numCache>
                <c:formatCode>0%</c:formatCode>
                <c:ptCount val="6"/>
                <c:pt idx="0">
                  <c:v>0.6</c:v>
                </c:pt>
                <c:pt idx="1">
                  <c:v>0.68</c:v>
                </c:pt>
                <c:pt idx="2">
                  <c:v>0.65</c:v>
                </c:pt>
                <c:pt idx="3">
                  <c:v>0.7</c:v>
                </c:pt>
                <c:pt idx="4">
                  <c:v>0.69</c:v>
                </c:pt>
                <c:pt idx="5">
                  <c:v>0.73</c:v>
                </c:pt>
              </c:numCache>
            </c:numRef>
          </c:val>
          <c:extLst>
            <c:ext xmlns:c16="http://schemas.microsoft.com/office/drawing/2014/chart" uri="{C3380CC4-5D6E-409C-BE32-E72D297353CC}">
              <c16:uniqueId val="{00000003-A6B7-48E7-B691-F114AEBE7F1B}"/>
            </c:ext>
          </c:extLst>
        </c:ser>
        <c:dLbls>
          <c:dLblPos val="ctr"/>
          <c:showLegendKey val="0"/>
          <c:showVal val="1"/>
          <c:showCatName val="0"/>
          <c:showSerName val="0"/>
          <c:showPercent val="0"/>
          <c:showBubbleSize val="0"/>
        </c:dLbls>
        <c:gapWidth val="91"/>
        <c:overlap val="100"/>
        <c:axId val="492184168"/>
        <c:axId val="492184528"/>
      </c:barChart>
      <c:catAx>
        <c:axId val="49218416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197" b="0" i="0" u="none" strike="noStrike" kern="1200" baseline="0">
                <a:solidFill>
                  <a:schemeClr val="tx1">
                    <a:lumMod val="65000"/>
                    <a:lumOff val="35000"/>
                  </a:schemeClr>
                </a:solidFill>
                <a:latin typeface="+mn-lt"/>
                <a:ea typeface="+mn-ea"/>
                <a:cs typeface="+mn-cs"/>
              </a:defRPr>
            </a:pPr>
            <a:endParaRPr lang="en-US"/>
          </a:p>
        </c:txPr>
        <c:crossAx val="492184528"/>
        <c:crosses val="autoZero"/>
        <c:auto val="1"/>
        <c:lblAlgn val="ctr"/>
        <c:lblOffset val="100"/>
        <c:noMultiLvlLbl val="0"/>
      </c:catAx>
      <c:valAx>
        <c:axId val="492184528"/>
        <c:scaling>
          <c:orientation val="minMax"/>
        </c:scaling>
        <c:delete val="1"/>
        <c:axPos val="b"/>
        <c:numFmt formatCode="0%" sourceLinked="1"/>
        <c:majorTickMark val="out"/>
        <c:minorTickMark val="none"/>
        <c:tickLblPos val="nextTo"/>
        <c:crossAx val="492184168"/>
        <c:crosses val="autoZero"/>
        <c:crossBetween val="between"/>
      </c:valAx>
      <c:spPr>
        <a:noFill/>
        <a:ln w="25400">
          <a:noFill/>
        </a:ln>
        <a:effectLst/>
      </c:spPr>
    </c:plotArea>
    <c:legend>
      <c:legendPos val="r"/>
      <c:layout>
        <c:manualLayout>
          <c:xMode val="edge"/>
          <c:yMode val="edge"/>
          <c:x val="0.19185701608619135"/>
          <c:y val="0.91260296368453242"/>
          <c:w val="0.79951765382726103"/>
          <c:h val="8.565661458726785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GB" sz="1400" b="1" dirty="0">
                <a:solidFill>
                  <a:srgbClr val="5C5B5A"/>
                </a:solidFill>
              </a:rPr>
              <a:t>Typically give tenants a written tenancy or contract</a:t>
            </a:r>
            <a:endParaRPr lang="en-GB" sz="1400" dirty="0">
              <a:solidFill>
                <a:srgbClr val="5C5B5A"/>
              </a:solidFill>
            </a:endParaRPr>
          </a:p>
        </c:rich>
      </c:tx>
      <c:layout>
        <c:manualLayout>
          <c:xMode val="edge"/>
          <c:yMode val="edge"/>
          <c:x val="2.0440786691830882E-3"/>
          <c:y val="1.8320408069057839E-2"/>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31308849767437"/>
          <c:y val="0.1717604017533538"/>
          <c:w val="0.55656521903543965"/>
          <c:h val="0.65017338765544153"/>
        </c:manualLayout>
      </c:layout>
      <c:doughnutChart>
        <c:varyColors val="1"/>
        <c:ser>
          <c:idx val="0"/>
          <c:order val="0"/>
          <c:tx>
            <c:strRef>
              <c:f>Sheet1!$B$1</c:f>
              <c:strCache>
                <c:ptCount val="1"/>
                <c:pt idx="0">
                  <c:v>Sales</c:v>
                </c:pt>
              </c:strCache>
            </c:strRef>
          </c:tx>
          <c:spPr>
            <a:solidFill>
              <a:srgbClr val="92D050"/>
            </a:solidFill>
          </c:spPr>
          <c:dPt>
            <c:idx val="0"/>
            <c:bubble3D val="0"/>
            <c:spPr>
              <a:solidFill>
                <a:srgbClr val="00B050"/>
              </a:solidFill>
              <a:ln w="19050">
                <a:solidFill>
                  <a:schemeClr val="lt1"/>
                </a:solidFill>
              </a:ln>
              <a:effectLst/>
            </c:spPr>
            <c:extLst>
              <c:ext xmlns:c16="http://schemas.microsoft.com/office/drawing/2014/chart" uri="{C3380CC4-5D6E-409C-BE32-E72D297353CC}">
                <c16:uniqueId val="{00000001-692A-452E-86BE-ACD439290F90}"/>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692A-452E-86BE-ACD439290F90}"/>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692A-452E-86BE-ACD439290F90}"/>
                </c:ext>
              </c:extLst>
            </c:dLbl>
            <c:dLbl>
              <c:idx val="1"/>
              <c:layout>
                <c:manualLayout>
                  <c:x val="-4.3659265218004518E-3"/>
                  <c:y val="-0.109922448414347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92A-452E-86BE-ACD439290F9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0.96</c:v>
                </c:pt>
                <c:pt idx="1">
                  <c:v>0.04</c:v>
                </c:pt>
              </c:numCache>
            </c:numRef>
          </c:val>
          <c:extLst>
            <c:ext xmlns:c16="http://schemas.microsoft.com/office/drawing/2014/chart" uri="{C3380CC4-5D6E-409C-BE32-E72D297353CC}">
              <c16:uniqueId val="{00000004-692A-452E-86BE-ACD439290F90}"/>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22933524471533814"/>
          <c:y val="0.72979201287910267"/>
          <c:w val="0.31430133143570227"/>
          <c:h val="9.810990387878325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40" b="0" i="0" u="none" strike="noStrike" kern="1200" spc="0" baseline="0">
                <a:solidFill>
                  <a:srgbClr val="5C5B5A"/>
                </a:solidFill>
                <a:latin typeface="+mn-lt"/>
                <a:ea typeface="+mn-ea"/>
                <a:cs typeface="+mn-cs"/>
              </a:defRPr>
            </a:pPr>
            <a:r>
              <a:rPr lang="en-GB" b="1" dirty="0"/>
              <a:t>Location of properties</a:t>
            </a:r>
          </a:p>
        </c:rich>
      </c:tx>
      <c:layout>
        <c:manualLayout>
          <c:xMode val="edge"/>
          <c:yMode val="edge"/>
          <c:x val="1.3094274655502412E-4"/>
          <c:y val="0"/>
        </c:manualLayout>
      </c:layout>
      <c:overlay val="0"/>
      <c:spPr>
        <a:noFill/>
        <a:ln>
          <a:noFill/>
        </a:ln>
        <a:effectLst/>
      </c:spPr>
      <c:txPr>
        <a:bodyPr rot="0" spcFirstLastPara="1" vertOverflow="ellipsis" vert="horz" wrap="square" anchor="ctr" anchorCtr="1"/>
        <a:lstStyle/>
        <a:p>
          <a:pPr>
            <a:defRPr lang="en-US" sz="1440" b="0" i="0" u="none" strike="noStrike" kern="1200" spc="0" baseline="0">
              <a:solidFill>
                <a:srgbClr val="5C5B5A"/>
              </a:solidFill>
              <a:latin typeface="+mn-lt"/>
              <a:ea typeface="+mn-ea"/>
              <a:cs typeface="+mn-cs"/>
            </a:defRPr>
          </a:pPr>
          <a:endParaRPr lang="en-US"/>
        </a:p>
      </c:txPr>
    </c:title>
    <c:autoTitleDeleted val="0"/>
    <c:plotArea>
      <c:layout>
        <c:manualLayout>
          <c:layoutTarget val="inner"/>
          <c:xMode val="edge"/>
          <c:yMode val="edge"/>
          <c:x val="0.21975071091870463"/>
          <c:y val="8.4596979940479086E-2"/>
          <c:w val="0.60212635180951268"/>
          <c:h val="0.90974520646797363"/>
        </c:manualLayout>
      </c:layout>
      <c:barChart>
        <c:barDir val="bar"/>
        <c:grouping val="clustered"/>
        <c:varyColors val="0"/>
        <c:ser>
          <c:idx val="0"/>
          <c:order val="0"/>
          <c:tx>
            <c:strRef>
              <c:f>Sheet1!$B$1</c:f>
              <c:strCache>
                <c:ptCount val="1"/>
                <c:pt idx="0">
                  <c:v>Series 1</c:v>
                </c:pt>
              </c:strCache>
            </c:strRef>
          </c:tx>
          <c:spPr>
            <a:solidFill>
              <a:srgbClr val="5C5B5A"/>
            </a:solidFill>
            <a:ln>
              <a:noFill/>
            </a:ln>
            <a:effectLst/>
          </c:spPr>
          <c:invertIfNegative val="0"/>
          <c:dLbls>
            <c:spPr>
              <a:noFill/>
              <a:ln>
                <a:noFill/>
              </a:ln>
              <a:effectLst/>
            </c:spPr>
            <c:txPr>
              <a:bodyPr rot="0" spcFirstLastPara="1" vertOverflow="ellipsis" vert="horz" wrap="square" anchor="ctr" anchorCtr="1"/>
              <a:lstStyle/>
              <a:p>
                <a:pPr>
                  <a:defRPr lang="en-US" sz="1200" b="1"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Bolton</c:v>
                </c:pt>
                <c:pt idx="1">
                  <c:v>Bury</c:v>
                </c:pt>
                <c:pt idx="2">
                  <c:v>Manchester</c:v>
                </c:pt>
                <c:pt idx="3">
                  <c:v>Oldham</c:v>
                </c:pt>
                <c:pt idx="4">
                  <c:v>Rochdale</c:v>
                </c:pt>
                <c:pt idx="5">
                  <c:v>Salford</c:v>
                </c:pt>
                <c:pt idx="6">
                  <c:v>Stockport</c:v>
                </c:pt>
                <c:pt idx="7">
                  <c:v>Tameside</c:v>
                </c:pt>
                <c:pt idx="8">
                  <c:v>Trafford</c:v>
                </c:pt>
                <c:pt idx="9">
                  <c:v>Wigan</c:v>
                </c:pt>
              </c:strCache>
            </c:strRef>
          </c:cat>
          <c:val>
            <c:numRef>
              <c:f>Sheet1!$B$2:$B$11</c:f>
              <c:numCache>
                <c:formatCode>0%</c:formatCode>
                <c:ptCount val="10"/>
                <c:pt idx="0">
                  <c:v>0.15</c:v>
                </c:pt>
                <c:pt idx="1">
                  <c:v>0.09</c:v>
                </c:pt>
                <c:pt idx="2">
                  <c:v>0.53</c:v>
                </c:pt>
                <c:pt idx="3">
                  <c:v>0.1</c:v>
                </c:pt>
                <c:pt idx="4">
                  <c:v>0.09</c:v>
                </c:pt>
                <c:pt idx="5">
                  <c:v>0.14000000000000001</c:v>
                </c:pt>
                <c:pt idx="6">
                  <c:v>0.11</c:v>
                </c:pt>
                <c:pt idx="7">
                  <c:v>0.09</c:v>
                </c:pt>
                <c:pt idx="8">
                  <c:v>0.09</c:v>
                </c:pt>
                <c:pt idx="9">
                  <c:v>0.12</c:v>
                </c:pt>
              </c:numCache>
            </c:numRef>
          </c:val>
          <c:extLst>
            <c:ext xmlns:c16="http://schemas.microsoft.com/office/drawing/2014/chart" uri="{C3380CC4-5D6E-409C-BE32-E72D297353CC}">
              <c16:uniqueId val="{00000000-F520-4397-A08C-F943562FE97F}"/>
            </c:ext>
          </c:extLst>
        </c:ser>
        <c:dLbls>
          <c:showLegendKey val="0"/>
          <c:showVal val="0"/>
          <c:showCatName val="0"/>
          <c:showSerName val="0"/>
          <c:showPercent val="0"/>
          <c:showBubbleSize val="0"/>
        </c:dLbls>
        <c:gapWidth val="30"/>
        <c:axId val="2022476080"/>
        <c:axId val="2022478000"/>
      </c:barChart>
      <c:catAx>
        <c:axId val="2022476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200" b="0" i="0" u="none" strike="noStrike" kern="1200" baseline="0">
                <a:solidFill>
                  <a:srgbClr val="5C5B5A"/>
                </a:solidFill>
                <a:latin typeface="+mn-lt"/>
                <a:ea typeface="+mn-ea"/>
                <a:cs typeface="+mn-cs"/>
              </a:defRPr>
            </a:pPr>
            <a:endParaRPr lang="en-US"/>
          </a:p>
        </c:txPr>
        <c:crossAx val="2022478000"/>
        <c:crosses val="autoZero"/>
        <c:auto val="1"/>
        <c:lblAlgn val="ctr"/>
        <c:lblOffset val="100"/>
        <c:noMultiLvlLbl val="0"/>
      </c:catAx>
      <c:valAx>
        <c:axId val="2022478000"/>
        <c:scaling>
          <c:orientation val="minMax"/>
        </c:scaling>
        <c:delete val="1"/>
        <c:axPos val="t"/>
        <c:numFmt formatCode="0%" sourceLinked="1"/>
        <c:majorTickMark val="none"/>
        <c:minorTickMark val="none"/>
        <c:tickLblPos val="nextTo"/>
        <c:crossAx val="2022476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marL="0" algn="l" defTabSz="914400" rtl="0" eaLnBrk="1" latinLnBrk="0" hangingPunct="1">
        <a:defRPr lang="en-US" sz="1200" kern="1200">
          <a:solidFill>
            <a:srgbClr val="5C5B5A"/>
          </a:solidFill>
          <a:latin typeface="+mn-lt"/>
          <a:ea typeface="+mn-ea"/>
          <a:cs typeface="+mn-cs"/>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GB" sz="1400" b="1" dirty="0">
                <a:solidFill>
                  <a:srgbClr val="5C5B5A"/>
                </a:solidFill>
              </a:rPr>
              <a:t>Which of the following landlords have done since becoming a landlord… </a:t>
            </a:r>
          </a:p>
        </c:rich>
      </c:tx>
      <c:layout>
        <c:manualLayout>
          <c:xMode val="edge"/>
          <c:yMode val="edge"/>
          <c:x val="0"/>
          <c:y val="5.6217623561651787E-3"/>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5714684736886263"/>
          <c:y val="0.11946904572694615"/>
          <c:w val="0.5091505847411425"/>
          <c:h val="0.85805031205944549"/>
        </c:manualLayout>
      </c:layout>
      <c:barChart>
        <c:barDir val="bar"/>
        <c:grouping val="clustered"/>
        <c:varyColors val="0"/>
        <c:ser>
          <c:idx val="0"/>
          <c:order val="0"/>
          <c:tx>
            <c:strRef>
              <c:f>Sheet1!$B$1</c:f>
              <c:strCache>
                <c:ptCount val="1"/>
                <c:pt idx="0">
                  <c:v>Series 1</c:v>
                </c:pt>
              </c:strCache>
            </c:strRef>
          </c:tx>
          <c:spPr>
            <a:solidFill>
              <a:srgbClr val="5C5B5A"/>
            </a:solidFill>
            <a:ln>
              <a:noFill/>
            </a:ln>
            <a:effectLst/>
          </c:spPr>
          <c:invertIfNegative val="0"/>
          <c:dPt>
            <c:idx val="0"/>
            <c:invertIfNegative val="0"/>
            <c:bubble3D val="0"/>
            <c:spPr>
              <a:solidFill>
                <a:srgbClr val="5C5B5A"/>
              </a:solidFill>
              <a:ln>
                <a:noFill/>
              </a:ln>
              <a:effectLst/>
            </c:spPr>
            <c:extLst>
              <c:ext xmlns:c16="http://schemas.microsoft.com/office/drawing/2014/chart" uri="{C3380CC4-5D6E-409C-BE32-E72D297353CC}">
                <c16:uniqueId val="{00000001-76BB-47CB-8351-3844E7BD35F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Approached the local authority to support you with managing a tenancy dispute</c:v>
                </c:pt>
                <c:pt idx="1">
                  <c:v>Become an accredited landlord</c:v>
                </c:pt>
                <c:pt idx="2">
                  <c:v>Attended a local landlord forum</c:v>
                </c:pt>
                <c:pt idx="3">
                  <c:v>Undertaken landlord training</c:v>
                </c:pt>
                <c:pt idx="4">
                  <c:v>Joined a landlord trade body (e.g. NRLA)</c:v>
                </c:pt>
                <c:pt idx="5">
                  <c:v>Become a licensed landlord</c:v>
                </c:pt>
              </c:strCache>
            </c:strRef>
          </c:cat>
          <c:val>
            <c:numRef>
              <c:f>Sheet1!$B$2:$B$7</c:f>
              <c:numCache>
                <c:formatCode>0%</c:formatCode>
                <c:ptCount val="6"/>
                <c:pt idx="0">
                  <c:v>0.35</c:v>
                </c:pt>
                <c:pt idx="1">
                  <c:v>0.43</c:v>
                </c:pt>
                <c:pt idx="2">
                  <c:v>0.43</c:v>
                </c:pt>
                <c:pt idx="3">
                  <c:v>0.46</c:v>
                </c:pt>
                <c:pt idx="4">
                  <c:v>0.47</c:v>
                </c:pt>
                <c:pt idx="5">
                  <c:v>0.6</c:v>
                </c:pt>
              </c:numCache>
            </c:numRef>
          </c:val>
          <c:extLst>
            <c:ext xmlns:c16="http://schemas.microsoft.com/office/drawing/2014/chart" uri="{C3380CC4-5D6E-409C-BE32-E72D297353CC}">
              <c16:uniqueId val="{00000002-76BB-47CB-8351-3844E7BD35F2}"/>
            </c:ext>
          </c:extLst>
        </c:ser>
        <c:dLbls>
          <c:dLblPos val="outEnd"/>
          <c:showLegendKey val="0"/>
          <c:showVal val="1"/>
          <c:showCatName val="0"/>
          <c:showSerName val="0"/>
          <c:showPercent val="0"/>
          <c:showBubbleSize val="0"/>
        </c:dLbls>
        <c:gapWidth val="55"/>
        <c:axId val="327941832"/>
        <c:axId val="327941472"/>
      </c:barChart>
      <c:catAx>
        <c:axId val="327941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lumMod val="65000"/>
                    <a:lumOff val="35000"/>
                  </a:schemeClr>
                </a:solidFill>
                <a:latin typeface="+mn-lt"/>
                <a:ea typeface="+mn-ea"/>
                <a:cs typeface="+mn-cs"/>
              </a:defRPr>
            </a:pPr>
            <a:endParaRPr lang="en-US"/>
          </a:p>
        </c:txPr>
        <c:crossAx val="327941472"/>
        <c:crosses val="autoZero"/>
        <c:auto val="1"/>
        <c:lblAlgn val="ctr"/>
        <c:lblOffset val="100"/>
        <c:noMultiLvlLbl val="0"/>
      </c:catAx>
      <c:valAx>
        <c:axId val="327941472"/>
        <c:scaling>
          <c:orientation val="minMax"/>
        </c:scaling>
        <c:delete val="1"/>
        <c:axPos val="b"/>
        <c:numFmt formatCode="0%" sourceLinked="1"/>
        <c:majorTickMark val="none"/>
        <c:minorTickMark val="none"/>
        <c:tickLblPos val="nextTo"/>
        <c:crossAx val="327941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en-GB" sz="1400" b="1" i="0" u="none" strike="noStrike" kern="1200" spc="0" baseline="0" dirty="0">
                <a:solidFill>
                  <a:srgbClr val="5C5B5A"/>
                </a:solidFill>
              </a:rPr>
              <a:t>Which of the following landlords have done since becoming a landlord… </a:t>
            </a:r>
          </a:p>
        </c:rich>
      </c:tx>
      <c:layout>
        <c:manualLayout>
          <c:xMode val="edge"/>
          <c:yMode val="edge"/>
          <c:x val="3.0011799528641229E-4"/>
          <c:y val="1.4277900788825912E-2"/>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5714684736886263"/>
          <c:y val="0.12255048277854695"/>
          <c:w val="0.47115964570858815"/>
          <c:h val="0.85960064224321187"/>
        </c:manualLayout>
      </c:layout>
      <c:barChart>
        <c:barDir val="bar"/>
        <c:grouping val="clustered"/>
        <c:varyColors val="0"/>
        <c:ser>
          <c:idx val="0"/>
          <c:order val="0"/>
          <c:tx>
            <c:strRef>
              <c:f>Sheet1!$B$1</c:f>
              <c:strCache>
                <c:ptCount val="1"/>
                <c:pt idx="0">
                  <c:v>Series 1</c:v>
                </c:pt>
              </c:strCache>
            </c:strRef>
          </c:tx>
          <c:spPr>
            <a:solidFill>
              <a:srgbClr val="5C5B5A"/>
            </a:solidFill>
            <a:ln>
              <a:noFill/>
            </a:ln>
            <a:effectLst/>
          </c:spPr>
          <c:invertIfNegative val="0"/>
          <c:dPt>
            <c:idx val="0"/>
            <c:invertIfNegative val="0"/>
            <c:bubble3D val="0"/>
            <c:spPr>
              <a:solidFill>
                <a:schemeClr val="bg2">
                  <a:lumMod val="90000"/>
                </a:schemeClr>
              </a:solidFill>
              <a:ln>
                <a:noFill/>
              </a:ln>
              <a:effectLst/>
            </c:spPr>
            <c:extLst>
              <c:ext xmlns:c16="http://schemas.microsoft.com/office/drawing/2014/chart" uri="{C3380CC4-5D6E-409C-BE32-E72D297353CC}">
                <c16:uniqueId val="{00000001-C09B-47B6-A721-1673B130C962}"/>
              </c:ext>
            </c:extLst>
          </c:dPt>
          <c:dPt>
            <c:idx val="1"/>
            <c:invertIfNegative val="0"/>
            <c:bubble3D val="0"/>
            <c:spPr>
              <a:solidFill>
                <a:schemeClr val="bg2">
                  <a:lumMod val="90000"/>
                </a:schemeClr>
              </a:solidFill>
              <a:ln>
                <a:noFill/>
              </a:ln>
              <a:effectLst/>
            </c:spPr>
            <c:extLst>
              <c:ext xmlns:c16="http://schemas.microsoft.com/office/drawing/2014/chart" uri="{C3380CC4-5D6E-409C-BE32-E72D297353CC}">
                <c16:uniqueId val="{00000002-DC1D-4EE9-9208-8C7F5A8E1DF4}"/>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None</c:v>
                </c:pt>
                <c:pt idx="1">
                  <c:v>Other</c:v>
                </c:pt>
                <c:pt idx="2">
                  <c:v>Other media – TV, radio, newspaper</c:v>
                </c:pt>
                <c:pt idx="3">
                  <c:v>Accreditation membership websites e.g. NRLA website</c:v>
                </c:pt>
                <c:pt idx="4">
                  <c:v>Government ‘How to let’ guide</c:v>
                </c:pt>
                <c:pt idx="5">
                  <c:v>Social media groups</c:v>
                </c:pt>
                <c:pt idx="6">
                  <c:v>Friends/family</c:v>
                </c:pt>
                <c:pt idx="7">
                  <c:v>General internet searches/Google</c:v>
                </c:pt>
                <c:pt idx="8">
                  <c:v>Government websites</c:v>
                </c:pt>
                <c:pt idx="9">
                  <c:v>Letting agents</c:v>
                </c:pt>
              </c:strCache>
            </c:strRef>
          </c:cat>
          <c:val>
            <c:numRef>
              <c:f>Sheet1!$B$2:$B$11</c:f>
              <c:numCache>
                <c:formatCode>0%</c:formatCode>
                <c:ptCount val="10"/>
                <c:pt idx="0">
                  <c:v>0.08</c:v>
                </c:pt>
                <c:pt idx="1">
                  <c:v>0.03</c:v>
                </c:pt>
                <c:pt idx="2">
                  <c:v>0.16056338028169015</c:v>
                </c:pt>
                <c:pt idx="3">
                  <c:v>0.20845070422535211</c:v>
                </c:pt>
                <c:pt idx="4">
                  <c:v>0.29577464788732394</c:v>
                </c:pt>
                <c:pt idx="5">
                  <c:v>0.30704225352112674</c:v>
                </c:pt>
                <c:pt idx="6">
                  <c:v>0.30704225352112674</c:v>
                </c:pt>
                <c:pt idx="7">
                  <c:v>0.3436619718309859</c:v>
                </c:pt>
                <c:pt idx="8">
                  <c:v>0.35492957746478881</c:v>
                </c:pt>
                <c:pt idx="9">
                  <c:v>0.40563380281690142</c:v>
                </c:pt>
              </c:numCache>
            </c:numRef>
          </c:val>
          <c:extLst>
            <c:ext xmlns:c16="http://schemas.microsoft.com/office/drawing/2014/chart" uri="{C3380CC4-5D6E-409C-BE32-E72D297353CC}">
              <c16:uniqueId val="{00000002-C09B-47B6-A721-1673B130C962}"/>
            </c:ext>
          </c:extLst>
        </c:ser>
        <c:dLbls>
          <c:dLblPos val="outEnd"/>
          <c:showLegendKey val="0"/>
          <c:showVal val="1"/>
          <c:showCatName val="0"/>
          <c:showSerName val="0"/>
          <c:showPercent val="0"/>
          <c:showBubbleSize val="0"/>
        </c:dLbls>
        <c:gapWidth val="55"/>
        <c:axId val="327941832"/>
        <c:axId val="327941472"/>
      </c:barChart>
      <c:catAx>
        <c:axId val="327941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lumMod val="65000"/>
                    <a:lumOff val="35000"/>
                  </a:schemeClr>
                </a:solidFill>
                <a:latin typeface="+mn-lt"/>
                <a:ea typeface="+mn-ea"/>
                <a:cs typeface="+mn-cs"/>
              </a:defRPr>
            </a:pPr>
            <a:endParaRPr lang="en-US"/>
          </a:p>
        </c:txPr>
        <c:crossAx val="327941472"/>
        <c:crosses val="autoZero"/>
        <c:auto val="1"/>
        <c:lblAlgn val="ctr"/>
        <c:lblOffset val="100"/>
        <c:noMultiLvlLbl val="0"/>
      </c:catAx>
      <c:valAx>
        <c:axId val="327941472"/>
        <c:scaling>
          <c:orientation val="minMax"/>
        </c:scaling>
        <c:delete val="1"/>
        <c:axPos val="b"/>
        <c:numFmt formatCode="0%" sourceLinked="1"/>
        <c:majorTickMark val="none"/>
        <c:minorTickMark val="none"/>
        <c:tickLblPos val="nextTo"/>
        <c:crossAx val="327941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400" b="1" dirty="0">
                <a:solidFill>
                  <a:srgbClr val="5C5B5A"/>
                </a:solidFill>
              </a:rPr>
              <a:t>Types of tenants landlords let to</a:t>
            </a:r>
          </a:p>
        </c:rich>
      </c:tx>
      <c:layout>
        <c:manualLayout>
          <c:xMode val="edge"/>
          <c:yMode val="edge"/>
          <c:x val="6.2494163532225824E-2"/>
          <c:y val="1.35756521925034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1712466647088629"/>
          <c:y val="7.7639520807104054E-2"/>
          <c:w val="0.43756005624517735"/>
          <c:h val="0.90361748439930412"/>
        </c:manualLayout>
      </c:layout>
      <c:barChart>
        <c:barDir val="bar"/>
        <c:grouping val="clustered"/>
        <c:varyColors val="0"/>
        <c:ser>
          <c:idx val="0"/>
          <c:order val="0"/>
          <c:tx>
            <c:strRef>
              <c:f>Sheet1!$B$1</c:f>
              <c:strCache>
                <c:ptCount val="1"/>
                <c:pt idx="0">
                  <c:v>Series 1</c:v>
                </c:pt>
              </c:strCache>
            </c:strRef>
          </c:tx>
          <c:spPr>
            <a:solidFill>
              <a:srgbClr val="5C5B5A"/>
            </a:solidFill>
            <a:ln>
              <a:noFill/>
            </a:ln>
            <a:effectLst/>
          </c:spPr>
          <c:invertIfNegative val="0"/>
          <c:dPt>
            <c:idx val="10"/>
            <c:invertIfNegative val="0"/>
            <c:bubble3D val="0"/>
            <c:spPr>
              <a:solidFill>
                <a:schemeClr val="bg2">
                  <a:lumMod val="90000"/>
                </a:schemeClr>
              </a:solidFill>
              <a:ln>
                <a:noFill/>
              </a:ln>
              <a:effectLst/>
            </c:spPr>
            <c:extLst>
              <c:ext xmlns:c16="http://schemas.microsoft.com/office/drawing/2014/chart" uri="{C3380CC4-5D6E-409C-BE32-E72D297353CC}">
                <c16:uniqueId val="{00000001-5FCD-4015-B044-801BF6D7D168}"/>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Families with children</c:v>
                </c:pt>
                <c:pt idx="1">
                  <c:v>People in employment</c:v>
                </c:pt>
                <c:pt idx="2">
                  <c:v>Young professionals</c:v>
                </c:pt>
                <c:pt idx="3">
                  <c:v>Adults with no children</c:v>
                </c:pt>
                <c:pt idx="4">
                  <c:v>Single people</c:v>
                </c:pt>
                <c:pt idx="5">
                  <c:v>People aged 55+</c:v>
                </c:pt>
                <c:pt idx="6">
                  <c:v>Students</c:v>
                </c:pt>
                <c:pt idx="7">
                  <c:v>People in receipt of welfare benefits</c:v>
                </c:pt>
                <c:pt idx="8">
                  <c:v>Local Authority placements</c:v>
                </c:pt>
                <c:pt idx="9">
                  <c:v>Other public sector placements e.g. refugees, asylum seekers</c:v>
                </c:pt>
                <c:pt idx="10">
                  <c:v>No particular group</c:v>
                </c:pt>
              </c:strCache>
            </c:strRef>
          </c:cat>
          <c:val>
            <c:numRef>
              <c:f>Sheet1!$B$2:$B$12</c:f>
              <c:numCache>
                <c:formatCode>0%</c:formatCode>
                <c:ptCount val="11"/>
                <c:pt idx="0">
                  <c:v>0.45633802816901409</c:v>
                </c:pt>
                <c:pt idx="1">
                  <c:v>0.42253521126760563</c:v>
                </c:pt>
                <c:pt idx="2">
                  <c:v>0.352112676056338</c:v>
                </c:pt>
                <c:pt idx="3">
                  <c:v>0.3380281690140845</c:v>
                </c:pt>
                <c:pt idx="4">
                  <c:v>0.27887323943661974</c:v>
                </c:pt>
                <c:pt idx="5">
                  <c:v>0.18873239436619721</c:v>
                </c:pt>
                <c:pt idx="6">
                  <c:v>0.16338028169014085</c:v>
                </c:pt>
                <c:pt idx="7">
                  <c:v>0.11549295774647889</c:v>
                </c:pt>
                <c:pt idx="8">
                  <c:v>7.3239436619718309E-2</c:v>
                </c:pt>
                <c:pt idx="9">
                  <c:v>3.3802816901408447E-2</c:v>
                </c:pt>
                <c:pt idx="10">
                  <c:v>7.0000000000000007E-2</c:v>
                </c:pt>
              </c:numCache>
            </c:numRef>
          </c:val>
          <c:extLst>
            <c:ext xmlns:c16="http://schemas.microsoft.com/office/drawing/2014/chart" uri="{C3380CC4-5D6E-409C-BE32-E72D297353CC}">
              <c16:uniqueId val="{00000002-5FCD-4015-B044-801BF6D7D168}"/>
            </c:ext>
          </c:extLst>
        </c:ser>
        <c:dLbls>
          <c:showLegendKey val="0"/>
          <c:showVal val="0"/>
          <c:showCatName val="0"/>
          <c:showSerName val="0"/>
          <c:showPercent val="0"/>
          <c:showBubbleSize val="0"/>
        </c:dLbls>
        <c:gapWidth val="30"/>
        <c:axId val="2022476080"/>
        <c:axId val="2022478000"/>
      </c:barChart>
      <c:catAx>
        <c:axId val="2022476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22478000"/>
        <c:crosses val="autoZero"/>
        <c:auto val="1"/>
        <c:lblAlgn val="ctr"/>
        <c:lblOffset val="100"/>
        <c:noMultiLvlLbl val="0"/>
      </c:catAx>
      <c:valAx>
        <c:axId val="2022478000"/>
        <c:scaling>
          <c:orientation val="minMax"/>
        </c:scaling>
        <c:delete val="1"/>
        <c:axPos val="t"/>
        <c:numFmt formatCode="0%" sourceLinked="1"/>
        <c:majorTickMark val="none"/>
        <c:minorTickMark val="none"/>
        <c:tickLblPos val="nextTo"/>
        <c:crossAx val="2022476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498673830568298"/>
          <c:y val="1.9599935514743323E-2"/>
          <c:w val="0.38109942849442274"/>
          <c:h val="0.97474225089370936"/>
        </c:manualLayout>
      </c:layout>
      <c:barChart>
        <c:barDir val="bar"/>
        <c:grouping val="clustered"/>
        <c:varyColors val="0"/>
        <c:ser>
          <c:idx val="0"/>
          <c:order val="0"/>
          <c:tx>
            <c:strRef>
              <c:f>Sheet1!$B$1</c:f>
              <c:strCache>
                <c:ptCount val="1"/>
                <c:pt idx="0">
                  <c:v>Series 1</c:v>
                </c:pt>
              </c:strCache>
            </c:strRef>
          </c:tx>
          <c:spPr>
            <a:solidFill>
              <a:srgbClr val="5C5B5A"/>
            </a:solidFill>
            <a:ln>
              <a:noFill/>
            </a:ln>
            <a:effectLst/>
          </c:spPr>
          <c:invertIfNegative val="0"/>
          <c:dPt>
            <c:idx val="10"/>
            <c:invertIfNegative val="0"/>
            <c:bubble3D val="0"/>
            <c:spPr>
              <a:solidFill>
                <a:srgbClr val="5C5B5A"/>
              </a:solidFill>
              <a:ln>
                <a:noFill/>
              </a:ln>
              <a:effectLst/>
            </c:spPr>
            <c:extLst>
              <c:ext xmlns:c16="http://schemas.microsoft.com/office/drawing/2014/chart" uri="{C3380CC4-5D6E-409C-BE32-E72D297353CC}">
                <c16:uniqueId val="{00000001-5FCD-4015-B044-801BF6D7D168}"/>
              </c:ext>
            </c:extLst>
          </c:dPt>
          <c:dPt>
            <c:idx val="11"/>
            <c:invertIfNegative val="0"/>
            <c:bubble3D val="0"/>
            <c:spPr>
              <a:solidFill>
                <a:schemeClr val="bg2">
                  <a:lumMod val="90000"/>
                </a:schemeClr>
              </a:solidFill>
              <a:ln>
                <a:noFill/>
              </a:ln>
              <a:effectLst/>
            </c:spPr>
            <c:extLst>
              <c:ext xmlns:c16="http://schemas.microsoft.com/office/drawing/2014/chart" uri="{C3380CC4-5D6E-409C-BE32-E72D297353CC}">
                <c16:uniqueId val="{00000002-F75F-4053-BFBB-0393BED4BAE6}"/>
              </c:ext>
            </c:extLst>
          </c:dPt>
          <c:dLbls>
            <c:spPr>
              <a:noFill/>
              <a:ln>
                <a:noFill/>
              </a:ln>
              <a:effectLst/>
            </c:spPr>
            <c:txPr>
              <a:bodyPr rot="0" spcFirstLastPara="1" vertOverflow="ellipsis" vert="horz" wrap="square" anchor="ctr" anchorCtr="1"/>
              <a:lstStyle/>
              <a:p>
                <a:pPr>
                  <a:defRPr sz="1200" b="1"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Re-decorated</c:v>
                </c:pt>
                <c:pt idx="1">
                  <c:v>Fitted a new kitchen or bathroom</c:v>
                </c:pt>
                <c:pt idx="2">
                  <c:v>Been flexible about the length of tenancy offered</c:v>
                </c:pt>
                <c:pt idx="3">
                  <c:v>Improved the energy efficiency of the property</c:v>
                </c:pt>
                <c:pt idx="4">
                  <c:v>Fitted security features such as alarms or CCTV</c:v>
                </c:pt>
                <c:pt idx="5">
                  <c:v>Alterations to the building e.g. added an extra bathroom, bedroom or knocked down walls to create a larger kitchen/diner</c:v>
                </c:pt>
                <c:pt idx="6">
                  <c:v>Offered the property at a lower rent than I believe I could have achieved</c:v>
                </c:pt>
                <c:pt idx="7">
                  <c:v>Advertised it targeting particular types of tenants (e.g. students, tenants on benefits)</c:v>
                </c:pt>
                <c:pt idx="8">
                  <c:v>Gained landlord accreditation</c:v>
                </c:pt>
                <c:pt idx="9">
                  <c:v>Joined a landlord trade body</c:v>
                </c:pt>
                <c:pt idx="10">
                  <c:v>Something else</c:v>
                </c:pt>
                <c:pt idx="11">
                  <c:v>Nothing in particular – have found it easy to attract tenants without taking any specific actions</c:v>
                </c:pt>
              </c:strCache>
            </c:strRef>
          </c:cat>
          <c:val>
            <c:numRef>
              <c:f>Sheet1!$B$2:$B$13</c:f>
              <c:numCache>
                <c:formatCode>0%</c:formatCode>
                <c:ptCount val="12"/>
                <c:pt idx="0">
                  <c:v>0.52112676056338025</c:v>
                </c:pt>
                <c:pt idx="1">
                  <c:v>0.40563380281690142</c:v>
                </c:pt>
                <c:pt idx="2">
                  <c:v>0.37183098591549296</c:v>
                </c:pt>
                <c:pt idx="3">
                  <c:v>0.3323943661971831</c:v>
                </c:pt>
                <c:pt idx="4">
                  <c:v>0.28169014084507044</c:v>
                </c:pt>
                <c:pt idx="5">
                  <c:v>0.24788732394366197</c:v>
                </c:pt>
                <c:pt idx="6">
                  <c:v>0.22816901408450704</c:v>
                </c:pt>
                <c:pt idx="7">
                  <c:v>0.16901408450704225</c:v>
                </c:pt>
                <c:pt idx="8">
                  <c:v>0.14366197183098592</c:v>
                </c:pt>
                <c:pt idx="9">
                  <c:v>0.13239436619718309</c:v>
                </c:pt>
                <c:pt idx="10">
                  <c:v>0.01</c:v>
                </c:pt>
                <c:pt idx="11">
                  <c:v>7.0000000000000007E-2</c:v>
                </c:pt>
              </c:numCache>
            </c:numRef>
          </c:val>
          <c:extLst>
            <c:ext xmlns:c16="http://schemas.microsoft.com/office/drawing/2014/chart" uri="{C3380CC4-5D6E-409C-BE32-E72D297353CC}">
              <c16:uniqueId val="{00000002-5FCD-4015-B044-801BF6D7D168}"/>
            </c:ext>
          </c:extLst>
        </c:ser>
        <c:dLbls>
          <c:showLegendKey val="0"/>
          <c:showVal val="0"/>
          <c:showCatName val="0"/>
          <c:showSerName val="0"/>
          <c:showPercent val="0"/>
          <c:showBubbleSize val="0"/>
        </c:dLbls>
        <c:gapWidth val="30"/>
        <c:axId val="2022476080"/>
        <c:axId val="2022478000"/>
      </c:barChart>
      <c:catAx>
        <c:axId val="2022476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100" b="0" i="0" u="none" strike="noStrike" kern="1200" baseline="0">
                <a:solidFill>
                  <a:schemeClr val="tx1">
                    <a:lumMod val="65000"/>
                    <a:lumOff val="35000"/>
                  </a:schemeClr>
                </a:solidFill>
                <a:latin typeface="+mn-lt"/>
                <a:ea typeface="+mn-ea"/>
                <a:cs typeface="+mn-cs"/>
              </a:defRPr>
            </a:pPr>
            <a:endParaRPr lang="en-US"/>
          </a:p>
        </c:txPr>
        <c:crossAx val="2022478000"/>
        <c:crosses val="autoZero"/>
        <c:auto val="1"/>
        <c:lblAlgn val="ctr"/>
        <c:lblOffset val="100"/>
        <c:noMultiLvlLbl val="0"/>
      </c:catAx>
      <c:valAx>
        <c:axId val="2022478000"/>
        <c:scaling>
          <c:orientation val="minMax"/>
        </c:scaling>
        <c:delete val="1"/>
        <c:axPos val="t"/>
        <c:numFmt formatCode="0%" sourceLinked="1"/>
        <c:majorTickMark val="none"/>
        <c:minorTickMark val="none"/>
        <c:tickLblPos val="nextTo"/>
        <c:crossAx val="2022476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415848928705535"/>
          <c:y val="4.7113784262512157E-2"/>
          <c:w val="0.70361533455079894"/>
          <c:h val="0.86437602168063299"/>
        </c:manualLayout>
      </c:layout>
      <c:barChart>
        <c:barDir val="bar"/>
        <c:grouping val="percentStacked"/>
        <c:varyColors val="0"/>
        <c:ser>
          <c:idx val="0"/>
          <c:order val="0"/>
          <c:tx>
            <c:strRef>
              <c:f>Sheet1!$B$1</c:f>
              <c:strCache>
                <c:ptCount val="1"/>
                <c:pt idx="0">
                  <c:v>Not at all important</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They do not have children</c:v>
                </c:pt>
                <c:pt idx="1">
                  <c:v>They are not claiming benefits</c:v>
                </c:pt>
                <c:pt idx="2">
                  <c:v>They do not have pets</c:v>
                </c:pt>
                <c:pt idx="3">
                  <c:v>They are not too young/students</c:v>
                </c:pt>
                <c:pt idx="4">
                  <c:v>They are all from the same family unit i.e. not house-sharers</c:v>
                </c:pt>
                <c:pt idx="5">
                  <c:v>They are someone you think you will get on with</c:v>
                </c:pt>
                <c:pt idx="6">
                  <c:v>They do not smoke</c:v>
                </c:pt>
                <c:pt idx="7">
                  <c:v>The length of tenancy they are looking for</c:v>
                </c:pt>
                <c:pt idx="8">
                  <c:v>They are in full time employment</c:v>
                </c:pt>
                <c:pt idx="9">
                  <c:v>Passing reference checks</c:v>
                </c:pt>
                <c:pt idx="10">
                  <c:v>Ability to pay the rent</c:v>
                </c:pt>
              </c:strCache>
            </c:strRef>
          </c:cat>
          <c:val>
            <c:numRef>
              <c:f>Sheet1!$B$2:$B$12</c:f>
              <c:numCache>
                <c:formatCode>0%</c:formatCode>
                <c:ptCount val="11"/>
                <c:pt idx="0">
                  <c:v>0.41</c:v>
                </c:pt>
                <c:pt idx="1">
                  <c:v>0.18</c:v>
                </c:pt>
                <c:pt idx="2">
                  <c:v>0.21</c:v>
                </c:pt>
                <c:pt idx="3">
                  <c:v>0.17</c:v>
                </c:pt>
                <c:pt idx="4">
                  <c:v>0.14000000000000001</c:v>
                </c:pt>
                <c:pt idx="5">
                  <c:v>0.1</c:v>
                </c:pt>
                <c:pt idx="6">
                  <c:v>0.1</c:v>
                </c:pt>
                <c:pt idx="7">
                  <c:v>0.06</c:v>
                </c:pt>
                <c:pt idx="8">
                  <c:v>0.06</c:v>
                </c:pt>
                <c:pt idx="9">
                  <c:v>0.05</c:v>
                </c:pt>
                <c:pt idx="10">
                  <c:v>0.03</c:v>
                </c:pt>
              </c:numCache>
            </c:numRef>
          </c:val>
          <c:extLst>
            <c:ext xmlns:c16="http://schemas.microsoft.com/office/drawing/2014/chart" uri="{C3380CC4-5D6E-409C-BE32-E72D297353CC}">
              <c16:uniqueId val="{00000000-1125-4347-952A-600AA82CC69E}"/>
            </c:ext>
          </c:extLst>
        </c:ser>
        <c:ser>
          <c:idx val="1"/>
          <c:order val="1"/>
          <c:tx>
            <c:strRef>
              <c:f>Sheet1!$C$1</c:f>
              <c:strCache>
                <c:ptCount val="1"/>
                <c:pt idx="0">
                  <c:v>Not very important</c:v>
                </c:pt>
              </c:strCache>
            </c:strRef>
          </c:tx>
          <c:spPr>
            <a:solidFill>
              <a:srgbClr val="E3331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E8E6D3"/>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They do not have children</c:v>
                </c:pt>
                <c:pt idx="1">
                  <c:v>They are not claiming benefits</c:v>
                </c:pt>
                <c:pt idx="2">
                  <c:v>They do not have pets</c:v>
                </c:pt>
                <c:pt idx="3">
                  <c:v>They are not too young/students</c:v>
                </c:pt>
                <c:pt idx="4">
                  <c:v>They are all from the same family unit i.e. not house-sharers</c:v>
                </c:pt>
                <c:pt idx="5">
                  <c:v>They are someone you think you will get on with</c:v>
                </c:pt>
                <c:pt idx="6">
                  <c:v>They do not smoke</c:v>
                </c:pt>
                <c:pt idx="7">
                  <c:v>The length of tenancy they are looking for</c:v>
                </c:pt>
                <c:pt idx="8">
                  <c:v>They are in full time employment</c:v>
                </c:pt>
                <c:pt idx="9">
                  <c:v>Passing reference checks</c:v>
                </c:pt>
                <c:pt idx="10">
                  <c:v>Ability to pay the rent</c:v>
                </c:pt>
              </c:strCache>
            </c:strRef>
          </c:cat>
          <c:val>
            <c:numRef>
              <c:f>Sheet1!$C$2:$C$12</c:f>
              <c:numCache>
                <c:formatCode>0%</c:formatCode>
                <c:ptCount val="11"/>
                <c:pt idx="0">
                  <c:v>0.3</c:v>
                </c:pt>
                <c:pt idx="1">
                  <c:v>0.3</c:v>
                </c:pt>
                <c:pt idx="2">
                  <c:v>0.27</c:v>
                </c:pt>
                <c:pt idx="3">
                  <c:v>0.27</c:v>
                </c:pt>
                <c:pt idx="4">
                  <c:v>0.23</c:v>
                </c:pt>
                <c:pt idx="5">
                  <c:v>0.25</c:v>
                </c:pt>
                <c:pt idx="6">
                  <c:v>0.23</c:v>
                </c:pt>
                <c:pt idx="7">
                  <c:v>0.19</c:v>
                </c:pt>
                <c:pt idx="8">
                  <c:v>0.14000000000000001</c:v>
                </c:pt>
                <c:pt idx="9">
                  <c:v>0.11</c:v>
                </c:pt>
                <c:pt idx="10">
                  <c:v>7.0000000000000007E-2</c:v>
                </c:pt>
              </c:numCache>
            </c:numRef>
          </c:val>
          <c:extLst>
            <c:ext xmlns:c16="http://schemas.microsoft.com/office/drawing/2014/chart" uri="{C3380CC4-5D6E-409C-BE32-E72D297353CC}">
              <c16:uniqueId val="{00000001-1125-4347-952A-600AA82CC69E}"/>
            </c:ext>
          </c:extLst>
        </c:ser>
        <c:ser>
          <c:idx val="2"/>
          <c:order val="2"/>
          <c:tx>
            <c:strRef>
              <c:f>Sheet1!$D$1</c:f>
              <c:strCache>
                <c:ptCount val="1"/>
                <c:pt idx="0">
                  <c:v>Fairly important</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They do not have children</c:v>
                </c:pt>
                <c:pt idx="1">
                  <c:v>They are not claiming benefits</c:v>
                </c:pt>
                <c:pt idx="2">
                  <c:v>They do not have pets</c:v>
                </c:pt>
                <c:pt idx="3">
                  <c:v>They are not too young/students</c:v>
                </c:pt>
                <c:pt idx="4">
                  <c:v>They are all from the same family unit i.e. not house-sharers</c:v>
                </c:pt>
                <c:pt idx="5">
                  <c:v>They are someone you think you will get on with</c:v>
                </c:pt>
                <c:pt idx="6">
                  <c:v>They do not smoke</c:v>
                </c:pt>
                <c:pt idx="7">
                  <c:v>The length of tenancy they are looking for</c:v>
                </c:pt>
                <c:pt idx="8">
                  <c:v>They are in full time employment</c:v>
                </c:pt>
                <c:pt idx="9">
                  <c:v>Passing reference checks</c:v>
                </c:pt>
                <c:pt idx="10">
                  <c:v>Ability to pay the rent</c:v>
                </c:pt>
              </c:strCache>
            </c:strRef>
          </c:cat>
          <c:val>
            <c:numRef>
              <c:f>Sheet1!$D$2:$D$12</c:f>
              <c:numCache>
                <c:formatCode>0%</c:formatCode>
                <c:ptCount val="11"/>
                <c:pt idx="0">
                  <c:v>0.14000000000000001</c:v>
                </c:pt>
                <c:pt idx="1">
                  <c:v>0.28000000000000003</c:v>
                </c:pt>
                <c:pt idx="2">
                  <c:v>0.28000000000000003</c:v>
                </c:pt>
                <c:pt idx="3">
                  <c:v>0.37</c:v>
                </c:pt>
                <c:pt idx="4">
                  <c:v>0.3</c:v>
                </c:pt>
                <c:pt idx="5">
                  <c:v>0.35</c:v>
                </c:pt>
                <c:pt idx="6">
                  <c:v>0.28000000000000003</c:v>
                </c:pt>
                <c:pt idx="7">
                  <c:v>0.5</c:v>
                </c:pt>
                <c:pt idx="8">
                  <c:v>0.41</c:v>
                </c:pt>
                <c:pt idx="9">
                  <c:v>0.27</c:v>
                </c:pt>
                <c:pt idx="10">
                  <c:v>0.14000000000000001</c:v>
                </c:pt>
              </c:numCache>
            </c:numRef>
          </c:val>
          <c:extLst>
            <c:ext xmlns:c16="http://schemas.microsoft.com/office/drawing/2014/chart" uri="{C3380CC4-5D6E-409C-BE32-E72D297353CC}">
              <c16:uniqueId val="{00000002-1125-4347-952A-600AA82CC69E}"/>
            </c:ext>
          </c:extLst>
        </c:ser>
        <c:ser>
          <c:idx val="3"/>
          <c:order val="3"/>
          <c:tx>
            <c:strRef>
              <c:f>Sheet1!$E$1</c:f>
              <c:strCache>
                <c:ptCount val="1"/>
                <c:pt idx="0">
                  <c:v>Very important</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They do not have children</c:v>
                </c:pt>
                <c:pt idx="1">
                  <c:v>They are not claiming benefits</c:v>
                </c:pt>
                <c:pt idx="2">
                  <c:v>They do not have pets</c:v>
                </c:pt>
                <c:pt idx="3">
                  <c:v>They are not too young/students</c:v>
                </c:pt>
                <c:pt idx="4">
                  <c:v>They are all from the same family unit i.e. not house-sharers</c:v>
                </c:pt>
                <c:pt idx="5">
                  <c:v>They are someone you think you will get on with</c:v>
                </c:pt>
                <c:pt idx="6">
                  <c:v>They do not smoke</c:v>
                </c:pt>
                <c:pt idx="7">
                  <c:v>The length of tenancy they are looking for</c:v>
                </c:pt>
                <c:pt idx="8">
                  <c:v>They are in full time employment</c:v>
                </c:pt>
                <c:pt idx="9">
                  <c:v>Passing reference checks</c:v>
                </c:pt>
                <c:pt idx="10">
                  <c:v>Ability to pay the rent</c:v>
                </c:pt>
              </c:strCache>
            </c:strRef>
          </c:cat>
          <c:val>
            <c:numRef>
              <c:f>Sheet1!$E$2:$E$12</c:f>
              <c:numCache>
                <c:formatCode>0%</c:formatCode>
                <c:ptCount val="11"/>
                <c:pt idx="0">
                  <c:v>0.15</c:v>
                </c:pt>
                <c:pt idx="1">
                  <c:v>0.24</c:v>
                </c:pt>
                <c:pt idx="2">
                  <c:v>0.24</c:v>
                </c:pt>
                <c:pt idx="3">
                  <c:v>0.19</c:v>
                </c:pt>
                <c:pt idx="4">
                  <c:v>0.33</c:v>
                </c:pt>
                <c:pt idx="5">
                  <c:v>0.3</c:v>
                </c:pt>
                <c:pt idx="6">
                  <c:v>0.38</c:v>
                </c:pt>
                <c:pt idx="7">
                  <c:v>0.24</c:v>
                </c:pt>
                <c:pt idx="8">
                  <c:v>0.39</c:v>
                </c:pt>
                <c:pt idx="9">
                  <c:v>0.56999999999999995</c:v>
                </c:pt>
                <c:pt idx="10">
                  <c:v>0.76</c:v>
                </c:pt>
              </c:numCache>
            </c:numRef>
          </c:val>
          <c:extLst>
            <c:ext xmlns:c16="http://schemas.microsoft.com/office/drawing/2014/chart" uri="{C3380CC4-5D6E-409C-BE32-E72D297353CC}">
              <c16:uniqueId val="{00000003-1125-4347-952A-600AA82CC69E}"/>
            </c:ext>
          </c:extLst>
        </c:ser>
        <c:ser>
          <c:idx val="4"/>
          <c:order val="4"/>
          <c:tx>
            <c:strRef>
              <c:f>Sheet1!$F$1</c:f>
              <c:strCache>
                <c:ptCount val="1"/>
                <c:pt idx="0">
                  <c:v>Very/fairly important %</c:v>
                </c:pt>
              </c:strCache>
            </c:strRef>
          </c:tx>
          <c:spPr>
            <a:solidFill>
              <a:srgbClr val="5C5B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They do not have children</c:v>
                </c:pt>
                <c:pt idx="1">
                  <c:v>They are not claiming benefits</c:v>
                </c:pt>
                <c:pt idx="2">
                  <c:v>They do not have pets</c:v>
                </c:pt>
                <c:pt idx="3">
                  <c:v>They are not too young/students</c:v>
                </c:pt>
                <c:pt idx="4">
                  <c:v>They are all from the same family unit i.e. not house-sharers</c:v>
                </c:pt>
                <c:pt idx="5">
                  <c:v>They are someone you think you will get on with</c:v>
                </c:pt>
                <c:pt idx="6">
                  <c:v>They do not smoke</c:v>
                </c:pt>
                <c:pt idx="7">
                  <c:v>The length of tenancy they are looking for</c:v>
                </c:pt>
                <c:pt idx="8">
                  <c:v>They are in full time employment</c:v>
                </c:pt>
                <c:pt idx="9">
                  <c:v>Passing reference checks</c:v>
                </c:pt>
                <c:pt idx="10">
                  <c:v>Ability to pay the rent</c:v>
                </c:pt>
              </c:strCache>
            </c:strRef>
          </c:cat>
          <c:val>
            <c:numRef>
              <c:f>Sheet1!$F$2:$F$12</c:f>
              <c:numCache>
                <c:formatCode>0%</c:formatCode>
                <c:ptCount val="11"/>
                <c:pt idx="0">
                  <c:v>0.28999999999999998</c:v>
                </c:pt>
                <c:pt idx="1">
                  <c:v>0.52</c:v>
                </c:pt>
                <c:pt idx="2">
                  <c:v>0.52</c:v>
                </c:pt>
                <c:pt idx="3">
                  <c:v>0.56000000000000005</c:v>
                </c:pt>
                <c:pt idx="4">
                  <c:v>0.64</c:v>
                </c:pt>
                <c:pt idx="5">
                  <c:v>0.65</c:v>
                </c:pt>
                <c:pt idx="6">
                  <c:v>0.66</c:v>
                </c:pt>
                <c:pt idx="7">
                  <c:v>0.75</c:v>
                </c:pt>
                <c:pt idx="8">
                  <c:v>0.79</c:v>
                </c:pt>
                <c:pt idx="9">
                  <c:v>0.84</c:v>
                </c:pt>
                <c:pt idx="10">
                  <c:v>0.9</c:v>
                </c:pt>
              </c:numCache>
            </c:numRef>
          </c:val>
          <c:extLst>
            <c:ext xmlns:c16="http://schemas.microsoft.com/office/drawing/2014/chart" uri="{C3380CC4-5D6E-409C-BE32-E72D297353CC}">
              <c16:uniqueId val="{00000000-1AFC-0447-8231-1596351523CC}"/>
            </c:ext>
          </c:extLst>
        </c:ser>
        <c:dLbls>
          <c:dLblPos val="ctr"/>
          <c:showLegendKey val="0"/>
          <c:showVal val="1"/>
          <c:showCatName val="0"/>
          <c:showSerName val="0"/>
          <c:showPercent val="0"/>
          <c:showBubbleSize val="0"/>
        </c:dLbls>
        <c:gapWidth val="91"/>
        <c:overlap val="100"/>
        <c:axId val="492184168"/>
        <c:axId val="492184528"/>
      </c:barChart>
      <c:catAx>
        <c:axId val="49218416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197" b="0" i="0" u="none" strike="noStrike" kern="1200" baseline="0">
                <a:solidFill>
                  <a:schemeClr val="tx1">
                    <a:lumMod val="65000"/>
                    <a:lumOff val="35000"/>
                  </a:schemeClr>
                </a:solidFill>
                <a:latin typeface="+mn-lt"/>
                <a:ea typeface="+mn-ea"/>
                <a:cs typeface="+mn-cs"/>
              </a:defRPr>
            </a:pPr>
            <a:endParaRPr lang="en-US"/>
          </a:p>
        </c:txPr>
        <c:crossAx val="492184528"/>
        <c:crosses val="autoZero"/>
        <c:auto val="1"/>
        <c:lblAlgn val="ctr"/>
        <c:lblOffset val="100"/>
        <c:noMultiLvlLbl val="0"/>
      </c:catAx>
      <c:valAx>
        <c:axId val="492184528"/>
        <c:scaling>
          <c:orientation val="minMax"/>
        </c:scaling>
        <c:delete val="1"/>
        <c:axPos val="b"/>
        <c:numFmt formatCode="0%" sourceLinked="1"/>
        <c:majorTickMark val="out"/>
        <c:minorTickMark val="none"/>
        <c:tickLblPos val="nextTo"/>
        <c:crossAx val="492184168"/>
        <c:crosses val="autoZero"/>
        <c:crossBetween val="between"/>
      </c:valAx>
      <c:spPr>
        <a:noFill/>
        <a:ln w="25400">
          <a:noFill/>
        </a:ln>
        <a:effectLst/>
      </c:spPr>
    </c:plotArea>
    <c:legend>
      <c:legendPos val="r"/>
      <c:layout>
        <c:manualLayout>
          <c:xMode val="edge"/>
          <c:yMode val="edge"/>
          <c:x val="0"/>
          <c:y val="0.91260296368453242"/>
          <c:w val="1"/>
          <c:h val="8.73970716451276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498673830568298"/>
          <c:y val="1.9599935514743323E-2"/>
          <c:w val="0.27881817474329168"/>
          <c:h val="0.97474225089370936"/>
        </c:manualLayout>
      </c:layout>
      <c:barChart>
        <c:barDir val="bar"/>
        <c:grouping val="clustered"/>
        <c:varyColors val="0"/>
        <c:ser>
          <c:idx val="0"/>
          <c:order val="0"/>
          <c:tx>
            <c:strRef>
              <c:f>Sheet1!$B$1</c:f>
              <c:strCache>
                <c:ptCount val="1"/>
                <c:pt idx="0">
                  <c:v>Series 1</c:v>
                </c:pt>
              </c:strCache>
            </c:strRef>
          </c:tx>
          <c:spPr>
            <a:solidFill>
              <a:srgbClr val="5C5B5A"/>
            </a:solidFill>
            <a:ln>
              <a:noFill/>
            </a:ln>
            <a:effectLst/>
          </c:spPr>
          <c:invertIfNegative val="0"/>
          <c:dPt>
            <c:idx val="10"/>
            <c:invertIfNegative val="0"/>
            <c:bubble3D val="0"/>
            <c:spPr>
              <a:solidFill>
                <a:srgbClr val="5C5B5A"/>
              </a:solidFill>
              <a:ln>
                <a:noFill/>
              </a:ln>
              <a:effectLst/>
            </c:spPr>
            <c:extLst>
              <c:ext xmlns:c16="http://schemas.microsoft.com/office/drawing/2014/chart" uri="{C3380CC4-5D6E-409C-BE32-E72D297353CC}">
                <c16:uniqueId val="{00000001-5FCD-4015-B044-801BF6D7D168}"/>
              </c:ext>
            </c:extLst>
          </c:dPt>
          <c:dPt>
            <c:idx val="11"/>
            <c:invertIfNegative val="0"/>
            <c:bubble3D val="0"/>
            <c:spPr>
              <a:solidFill>
                <a:schemeClr val="bg2">
                  <a:lumMod val="90000"/>
                </a:schemeClr>
              </a:solidFill>
              <a:ln>
                <a:noFill/>
              </a:ln>
              <a:effectLst/>
            </c:spPr>
            <c:extLst>
              <c:ext xmlns:c16="http://schemas.microsoft.com/office/drawing/2014/chart" uri="{C3380CC4-5D6E-409C-BE32-E72D297353CC}">
                <c16:uniqueId val="{00000002-F75F-4053-BFBB-0393BED4BAE6}"/>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Online property portal (e.g. RightMove, Zoopla, OpenRent, SpareRoom)</c:v>
                </c:pt>
                <c:pt idx="1">
                  <c:v>Directly with a lettings agent</c:v>
                </c:pt>
                <c:pt idx="2">
                  <c:v>Social Media or listings site (e.g Facebook, Gumtree)</c:v>
                </c:pt>
                <c:pt idx="3">
                  <c:v>Friends and family</c:v>
                </c:pt>
                <c:pt idx="4">
                  <c:v>Word of mouth</c:v>
                </c:pt>
                <c:pt idx="5">
                  <c:v>Local advert (e.g. newspaper, shop)</c:v>
                </c:pt>
                <c:pt idx="6">
                  <c:v>University accommodation listings</c:v>
                </c:pt>
                <c:pt idx="7">
                  <c:v>Council or other public body place tenants </c:v>
                </c:pt>
                <c:pt idx="8">
                  <c:v>Short-term listings (e.g. AirBnB)</c:v>
                </c:pt>
                <c:pt idx="9">
                  <c:v>None/ have no need to advertise</c:v>
                </c:pt>
                <c:pt idx="10">
                  <c:v>Other</c:v>
                </c:pt>
                <c:pt idx="11">
                  <c:v>Don’t know</c:v>
                </c:pt>
              </c:strCache>
            </c:strRef>
          </c:cat>
          <c:val>
            <c:numRef>
              <c:f>Sheet1!$B$2:$B$13</c:f>
              <c:numCache>
                <c:formatCode>0%</c:formatCode>
                <c:ptCount val="12"/>
                <c:pt idx="0">
                  <c:v>0.48169014084507045</c:v>
                </c:pt>
                <c:pt idx="1">
                  <c:v>0.37746478873239442</c:v>
                </c:pt>
                <c:pt idx="2">
                  <c:v>0.3492957746478873</c:v>
                </c:pt>
                <c:pt idx="3">
                  <c:v>0.25915492957746478</c:v>
                </c:pt>
                <c:pt idx="4">
                  <c:v>0.23661971830985917</c:v>
                </c:pt>
                <c:pt idx="5">
                  <c:v>0.17464788732394365</c:v>
                </c:pt>
                <c:pt idx="6">
                  <c:v>0.12112676056338029</c:v>
                </c:pt>
                <c:pt idx="7">
                  <c:v>9.8591549295774641E-2</c:v>
                </c:pt>
                <c:pt idx="8">
                  <c:v>9.014084507042254E-2</c:v>
                </c:pt>
                <c:pt idx="9">
                  <c:v>1.9718309859154931E-2</c:v>
                </c:pt>
                <c:pt idx="10">
                  <c:v>1.6901408450704224E-2</c:v>
                </c:pt>
                <c:pt idx="11">
                  <c:v>1.4084507042253523E-2</c:v>
                </c:pt>
              </c:numCache>
            </c:numRef>
          </c:val>
          <c:extLst>
            <c:ext xmlns:c16="http://schemas.microsoft.com/office/drawing/2014/chart" uri="{C3380CC4-5D6E-409C-BE32-E72D297353CC}">
              <c16:uniqueId val="{00000002-5FCD-4015-B044-801BF6D7D168}"/>
            </c:ext>
          </c:extLst>
        </c:ser>
        <c:dLbls>
          <c:showLegendKey val="0"/>
          <c:showVal val="0"/>
          <c:showCatName val="0"/>
          <c:showSerName val="0"/>
          <c:showPercent val="0"/>
          <c:showBubbleSize val="0"/>
        </c:dLbls>
        <c:gapWidth val="30"/>
        <c:axId val="2022476080"/>
        <c:axId val="2022478000"/>
      </c:barChart>
      <c:catAx>
        <c:axId val="2022476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lumMod val="65000"/>
                    <a:lumOff val="35000"/>
                  </a:schemeClr>
                </a:solidFill>
                <a:latin typeface="+mn-lt"/>
                <a:ea typeface="+mn-ea"/>
                <a:cs typeface="+mn-cs"/>
              </a:defRPr>
            </a:pPr>
            <a:endParaRPr lang="en-US"/>
          </a:p>
        </c:txPr>
        <c:crossAx val="2022478000"/>
        <c:crosses val="autoZero"/>
        <c:auto val="1"/>
        <c:lblAlgn val="ctr"/>
        <c:lblOffset val="100"/>
        <c:noMultiLvlLbl val="0"/>
      </c:catAx>
      <c:valAx>
        <c:axId val="2022478000"/>
        <c:scaling>
          <c:orientation val="minMax"/>
        </c:scaling>
        <c:delete val="1"/>
        <c:axPos val="t"/>
        <c:numFmt formatCode="0%" sourceLinked="1"/>
        <c:majorTickMark val="none"/>
        <c:minorTickMark val="none"/>
        <c:tickLblPos val="nextTo"/>
        <c:crossAx val="2022476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43381414064838"/>
          <c:y val="0"/>
          <c:w val="0.72556618585935162"/>
          <c:h val="0.86897698805015799"/>
        </c:manualLayout>
      </c:layout>
      <c:barChart>
        <c:barDir val="bar"/>
        <c:grouping val="percentStacked"/>
        <c:varyColors val="0"/>
        <c:ser>
          <c:idx val="0"/>
          <c:order val="0"/>
          <c:tx>
            <c:strRef>
              <c:f>Sheet1!$B$1</c:f>
              <c:strCache>
                <c:ptCount val="1"/>
                <c:pt idx="0">
                  <c:v>Within 24 hours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Penetrating or rising damp</c:v>
                </c:pt>
                <c:pt idx="1">
                  <c:v>Broken white goods provided at the start of the tenancy</c:v>
                </c:pt>
                <c:pt idx="2">
                  <c:v>Broken bannisters / stairs / floor boards</c:v>
                </c:pt>
                <c:pt idx="3">
                  <c:v>A hole in a wall allowing pests in</c:v>
                </c:pt>
                <c:pt idx="4">
                  <c:v>Unsecure external door or ground floor window</c:v>
                </c:pt>
                <c:pt idx="5">
                  <c:v>Broken boiler/heating/hot water</c:v>
                </c:pt>
              </c:strCache>
            </c:strRef>
          </c:cat>
          <c:val>
            <c:numRef>
              <c:f>Sheet1!$B$2:$B$7</c:f>
              <c:numCache>
                <c:formatCode>0%</c:formatCode>
                <c:ptCount val="6"/>
                <c:pt idx="0">
                  <c:v>0.16867469879518071</c:v>
                </c:pt>
                <c:pt idx="1">
                  <c:v>0.21221864951768488</c:v>
                </c:pt>
                <c:pt idx="2">
                  <c:v>0.25449101796407186</c:v>
                </c:pt>
                <c:pt idx="3">
                  <c:v>0.39457831325301207</c:v>
                </c:pt>
                <c:pt idx="4">
                  <c:v>0.59402985074626868</c:v>
                </c:pt>
                <c:pt idx="5">
                  <c:v>0.55425219941348969</c:v>
                </c:pt>
              </c:numCache>
            </c:numRef>
          </c:val>
          <c:extLst>
            <c:ext xmlns:c16="http://schemas.microsoft.com/office/drawing/2014/chart" uri="{C3380CC4-5D6E-409C-BE32-E72D297353CC}">
              <c16:uniqueId val="{00000000-3E50-489A-B37C-6C272A1CDEB6}"/>
            </c:ext>
          </c:extLst>
        </c:ser>
        <c:ser>
          <c:idx val="1"/>
          <c:order val="1"/>
          <c:tx>
            <c:strRef>
              <c:f>Sheet1!$C$1</c:f>
              <c:strCache>
                <c:ptCount val="1"/>
                <c:pt idx="0">
                  <c:v>Within 2-3 days</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Penetrating or rising damp</c:v>
                </c:pt>
                <c:pt idx="1">
                  <c:v>Broken white goods provided at the start of the tenancy</c:v>
                </c:pt>
                <c:pt idx="2">
                  <c:v>Broken bannisters / stairs / floor boards</c:v>
                </c:pt>
                <c:pt idx="3">
                  <c:v>A hole in a wall allowing pests in</c:v>
                </c:pt>
                <c:pt idx="4">
                  <c:v>Unsecure external door or ground floor window</c:v>
                </c:pt>
                <c:pt idx="5">
                  <c:v>Broken boiler/heating/hot water</c:v>
                </c:pt>
              </c:strCache>
            </c:strRef>
          </c:cat>
          <c:val>
            <c:numRef>
              <c:f>Sheet1!$C$2:$C$7</c:f>
              <c:numCache>
                <c:formatCode>0%</c:formatCode>
                <c:ptCount val="6"/>
                <c:pt idx="0">
                  <c:v>0.25602409638554219</c:v>
                </c:pt>
                <c:pt idx="1">
                  <c:v>0.35369774919614144</c:v>
                </c:pt>
                <c:pt idx="2">
                  <c:v>0.31736526946107785</c:v>
                </c:pt>
                <c:pt idx="3">
                  <c:v>0.29216867469879521</c:v>
                </c:pt>
                <c:pt idx="4">
                  <c:v>0.16417910447761194</c:v>
                </c:pt>
                <c:pt idx="5">
                  <c:v>0.22873900293255134</c:v>
                </c:pt>
              </c:numCache>
            </c:numRef>
          </c:val>
          <c:extLst>
            <c:ext xmlns:c16="http://schemas.microsoft.com/office/drawing/2014/chart" uri="{C3380CC4-5D6E-409C-BE32-E72D297353CC}">
              <c16:uniqueId val="{00000001-3E50-489A-B37C-6C272A1CDEB6}"/>
            </c:ext>
          </c:extLst>
        </c:ser>
        <c:ser>
          <c:idx val="2"/>
          <c:order val="2"/>
          <c:tx>
            <c:strRef>
              <c:f>Sheet1!$D$1</c:f>
              <c:strCache>
                <c:ptCount val="1"/>
                <c:pt idx="0">
                  <c:v>Within a week</c:v>
                </c:pt>
              </c:strCache>
            </c:strRef>
          </c:tx>
          <c:spPr>
            <a:solidFill>
              <a:srgbClr val="5C5B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Penetrating or rising damp</c:v>
                </c:pt>
                <c:pt idx="1">
                  <c:v>Broken white goods provided at the start of the tenancy</c:v>
                </c:pt>
                <c:pt idx="2">
                  <c:v>Broken bannisters / stairs / floor boards</c:v>
                </c:pt>
                <c:pt idx="3">
                  <c:v>A hole in a wall allowing pests in</c:v>
                </c:pt>
                <c:pt idx="4">
                  <c:v>Unsecure external door or ground floor window</c:v>
                </c:pt>
                <c:pt idx="5">
                  <c:v>Broken boiler/heating/hot water</c:v>
                </c:pt>
              </c:strCache>
            </c:strRef>
          </c:cat>
          <c:val>
            <c:numRef>
              <c:f>Sheet1!$D$2:$D$7</c:f>
              <c:numCache>
                <c:formatCode>0%</c:formatCode>
                <c:ptCount val="6"/>
                <c:pt idx="0">
                  <c:v>0.25903614457831325</c:v>
                </c:pt>
                <c:pt idx="1">
                  <c:v>0.32797427652733119</c:v>
                </c:pt>
                <c:pt idx="2">
                  <c:v>0.24850299401197606</c:v>
                </c:pt>
                <c:pt idx="3">
                  <c:v>0.21385542168674701</c:v>
                </c:pt>
                <c:pt idx="4">
                  <c:v>0.12238805970149254</c:v>
                </c:pt>
                <c:pt idx="5">
                  <c:v>0.11143695014662755</c:v>
                </c:pt>
              </c:numCache>
            </c:numRef>
          </c:val>
          <c:extLst>
            <c:ext xmlns:c16="http://schemas.microsoft.com/office/drawing/2014/chart" uri="{C3380CC4-5D6E-409C-BE32-E72D297353CC}">
              <c16:uniqueId val="{00000002-3E50-489A-B37C-6C272A1CDEB6}"/>
            </c:ext>
          </c:extLst>
        </c:ser>
        <c:ser>
          <c:idx val="3"/>
          <c:order val="3"/>
          <c:tx>
            <c:strRef>
              <c:f>Sheet1!$E$1</c:f>
              <c:strCache>
                <c:ptCount val="1"/>
                <c:pt idx="0">
                  <c:v>Within a couple of weeks</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Penetrating or rising damp</c:v>
                </c:pt>
                <c:pt idx="1">
                  <c:v>Broken white goods provided at the start of the tenancy</c:v>
                </c:pt>
                <c:pt idx="2">
                  <c:v>Broken bannisters / stairs / floor boards</c:v>
                </c:pt>
                <c:pt idx="3">
                  <c:v>A hole in a wall allowing pests in</c:v>
                </c:pt>
                <c:pt idx="4">
                  <c:v>Unsecure external door or ground floor window</c:v>
                </c:pt>
                <c:pt idx="5">
                  <c:v>Broken boiler/heating/hot water</c:v>
                </c:pt>
              </c:strCache>
            </c:strRef>
          </c:cat>
          <c:val>
            <c:numRef>
              <c:f>Sheet1!$E$2:$E$7</c:f>
              <c:numCache>
                <c:formatCode>0%</c:formatCode>
                <c:ptCount val="6"/>
                <c:pt idx="0">
                  <c:v>0.16867469879518071</c:v>
                </c:pt>
                <c:pt idx="1">
                  <c:v>5.466237942122186E-2</c:v>
                </c:pt>
                <c:pt idx="2">
                  <c:v>0.10479041916167665</c:v>
                </c:pt>
                <c:pt idx="3">
                  <c:v>5.4216867469879526E-2</c:v>
                </c:pt>
                <c:pt idx="4">
                  <c:v>6.8656716417910435E-2</c:v>
                </c:pt>
                <c:pt idx="5">
                  <c:v>4.6920821114369501E-2</c:v>
                </c:pt>
              </c:numCache>
            </c:numRef>
          </c:val>
          <c:extLst>
            <c:ext xmlns:c16="http://schemas.microsoft.com/office/drawing/2014/chart" uri="{C3380CC4-5D6E-409C-BE32-E72D297353CC}">
              <c16:uniqueId val="{00000003-3E50-489A-B37C-6C272A1CDEB6}"/>
            </c:ext>
          </c:extLst>
        </c:ser>
        <c:ser>
          <c:idx val="4"/>
          <c:order val="4"/>
          <c:tx>
            <c:strRef>
              <c:f>Sheet1!$F$1</c:f>
              <c:strCache>
                <c:ptCount val="1"/>
                <c:pt idx="0">
                  <c:v>Within a month</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Penetrating or rising damp</c:v>
                </c:pt>
                <c:pt idx="1">
                  <c:v>Broken white goods provided at the start of the tenancy</c:v>
                </c:pt>
                <c:pt idx="2">
                  <c:v>Broken bannisters / stairs / floor boards</c:v>
                </c:pt>
                <c:pt idx="3">
                  <c:v>A hole in a wall allowing pests in</c:v>
                </c:pt>
                <c:pt idx="4">
                  <c:v>Unsecure external door or ground floor window</c:v>
                </c:pt>
                <c:pt idx="5">
                  <c:v>Broken boiler/heating/hot water</c:v>
                </c:pt>
              </c:strCache>
            </c:strRef>
          </c:cat>
          <c:val>
            <c:numRef>
              <c:f>Sheet1!$F$2:$F$7</c:f>
              <c:numCache>
                <c:formatCode>0%</c:formatCode>
                <c:ptCount val="6"/>
                <c:pt idx="0">
                  <c:v>7.5301204819277115E-2</c:v>
                </c:pt>
                <c:pt idx="1">
                  <c:v>2.5723472668810289E-2</c:v>
                </c:pt>
                <c:pt idx="2">
                  <c:v>4.1916167664670663E-2</c:v>
                </c:pt>
                <c:pt idx="3">
                  <c:v>3.0120481927710843E-2</c:v>
                </c:pt>
                <c:pt idx="4">
                  <c:v>3.880597014925373E-2</c:v>
                </c:pt>
                <c:pt idx="5">
                  <c:v>4.3988269794721403E-2</c:v>
                </c:pt>
              </c:numCache>
            </c:numRef>
          </c:val>
          <c:extLst>
            <c:ext xmlns:c16="http://schemas.microsoft.com/office/drawing/2014/chart" uri="{C3380CC4-5D6E-409C-BE32-E72D297353CC}">
              <c16:uniqueId val="{00000004-3E50-489A-B37C-6C272A1CDEB6}"/>
            </c:ext>
          </c:extLst>
        </c:ser>
        <c:ser>
          <c:idx val="5"/>
          <c:order val="5"/>
          <c:tx>
            <c:strRef>
              <c:f>Sheet1!$G$1</c:f>
              <c:strCache>
                <c:ptCount val="1"/>
                <c:pt idx="0">
                  <c:v>Longer than a month</c:v>
                </c:pt>
              </c:strCache>
            </c:strRef>
          </c:tx>
          <c:spPr>
            <a:solidFill>
              <a:srgbClr val="C00000"/>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8-3E50-489A-B37C-6C272A1CDEB6}"/>
                </c:ext>
              </c:extLst>
            </c:dLbl>
            <c:dLbl>
              <c:idx val="4"/>
              <c:delete val="1"/>
              <c:extLst>
                <c:ext xmlns:c15="http://schemas.microsoft.com/office/drawing/2012/chart" uri="{CE6537A1-D6FC-4f65-9D91-7224C49458BB}"/>
                <c:ext xmlns:c16="http://schemas.microsoft.com/office/drawing/2014/chart" uri="{C3380CC4-5D6E-409C-BE32-E72D297353CC}">
                  <c16:uniqueId val="{00000007-3E50-489A-B37C-6C272A1CDEB6}"/>
                </c:ext>
              </c:extLst>
            </c:dLbl>
            <c:dLbl>
              <c:idx val="5"/>
              <c:delete val="1"/>
              <c:extLst>
                <c:ext xmlns:c15="http://schemas.microsoft.com/office/drawing/2012/chart" uri="{CE6537A1-D6FC-4f65-9D91-7224C49458BB}"/>
                <c:ext xmlns:c16="http://schemas.microsoft.com/office/drawing/2014/chart" uri="{C3380CC4-5D6E-409C-BE32-E72D297353CC}">
                  <c16:uniqueId val="{00000006-3E50-489A-B37C-6C272A1CDEB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Penetrating or rising damp</c:v>
                </c:pt>
                <c:pt idx="1">
                  <c:v>Broken white goods provided at the start of the tenancy</c:v>
                </c:pt>
                <c:pt idx="2">
                  <c:v>Broken bannisters / stairs / floor boards</c:v>
                </c:pt>
                <c:pt idx="3">
                  <c:v>A hole in a wall allowing pests in</c:v>
                </c:pt>
                <c:pt idx="4">
                  <c:v>Unsecure external door or ground floor window</c:v>
                </c:pt>
                <c:pt idx="5">
                  <c:v>Broken boiler/heating/hot water</c:v>
                </c:pt>
              </c:strCache>
            </c:strRef>
          </c:cat>
          <c:val>
            <c:numRef>
              <c:f>Sheet1!$G$2:$G$7</c:f>
              <c:numCache>
                <c:formatCode>0%</c:formatCode>
                <c:ptCount val="6"/>
                <c:pt idx="0">
                  <c:v>7.2289156626506021E-2</c:v>
                </c:pt>
                <c:pt idx="1">
                  <c:v>2.5723472668810289E-2</c:v>
                </c:pt>
                <c:pt idx="2">
                  <c:v>3.2934131736526949E-2</c:v>
                </c:pt>
                <c:pt idx="3">
                  <c:v>1.5060240963855422E-2</c:v>
                </c:pt>
                <c:pt idx="4">
                  <c:v>1.1940298507462688E-2</c:v>
                </c:pt>
                <c:pt idx="5">
                  <c:v>1.466275659824047E-2</c:v>
                </c:pt>
              </c:numCache>
            </c:numRef>
          </c:val>
          <c:extLst>
            <c:ext xmlns:c16="http://schemas.microsoft.com/office/drawing/2014/chart" uri="{C3380CC4-5D6E-409C-BE32-E72D297353CC}">
              <c16:uniqueId val="{00000005-3E50-489A-B37C-6C272A1CDEB6}"/>
            </c:ext>
          </c:extLst>
        </c:ser>
        <c:ser>
          <c:idx val="6"/>
          <c:order val="6"/>
          <c:tx>
            <c:strRef>
              <c:f>Sheet1!$H$1</c:f>
              <c:strCache>
                <c:ptCount val="1"/>
                <c:pt idx="0">
                  <c:v>More than 3 days (%)</c:v>
                </c:pt>
              </c:strCache>
            </c:strRef>
          </c:tx>
          <c:spPr>
            <a:solidFill>
              <a:schemeClr val="bg1"/>
            </a:solidFill>
            <a:ln>
              <a:solidFill>
                <a:srgbClr val="5C5B5A"/>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Penetrating or rising damp</c:v>
                </c:pt>
                <c:pt idx="1">
                  <c:v>Broken white goods provided at the start of the tenancy</c:v>
                </c:pt>
                <c:pt idx="2">
                  <c:v>Broken bannisters / stairs / floor boards</c:v>
                </c:pt>
                <c:pt idx="3">
                  <c:v>A hole in a wall allowing pests in</c:v>
                </c:pt>
                <c:pt idx="4">
                  <c:v>Unsecure external door or ground floor window</c:v>
                </c:pt>
                <c:pt idx="5">
                  <c:v>Broken boiler/heating/hot water</c:v>
                </c:pt>
              </c:strCache>
            </c:strRef>
          </c:cat>
          <c:val>
            <c:numRef>
              <c:f>Sheet1!$H$2:$H$7</c:f>
              <c:numCache>
                <c:formatCode>0%</c:formatCode>
                <c:ptCount val="6"/>
                <c:pt idx="0">
                  <c:v>0.57999999999999996</c:v>
                </c:pt>
                <c:pt idx="1">
                  <c:v>0.43</c:v>
                </c:pt>
                <c:pt idx="2">
                  <c:v>0.43</c:v>
                </c:pt>
                <c:pt idx="3">
                  <c:v>0.31</c:v>
                </c:pt>
                <c:pt idx="4">
                  <c:v>0.24</c:v>
                </c:pt>
                <c:pt idx="5">
                  <c:v>0.22</c:v>
                </c:pt>
              </c:numCache>
            </c:numRef>
          </c:val>
          <c:extLst>
            <c:ext xmlns:c16="http://schemas.microsoft.com/office/drawing/2014/chart" uri="{C3380CC4-5D6E-409C-BE32-E72D297353CC}">
              <c16:uniqueId val="{00000000-FA61-0F4C-95D2-9B03342CD58D}"/>
            </c:ext>
          </c:extLst>
        </c:ser>
        <c:dLbls>
          <c:dLblPos val="ctr"/>
          <c:showLegendKey val="0"/>
          <c:showVal val="1"/>
          <c:showCatName val="0"/>
          <c:showSerName val="0"/>
          <c:showPercent val="0"/>
          <c:showBubbleSize val="0"/>
        </c:dLbls>
        <c:gapWidth val="91"/>
        <c:overlap val="100"/>
        <c:axId val="492184168"/>
        <c:axId val="492184528"/>
      </c:barChart>
      <c:catAx>
        <c:axId val="49218416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197" b="0" i="0" u="none" strike="noStrike" kern="1200" baseline="0">
                <a:solidFill>
                  <a:schemeClr val="tx1">
                    <a:lumMod val="65000"/>
                    <a:lumOff val="35000"/>
                  </a:schemeClr>
                </a:solidFill>
                <a:latin typeface="+mn-lt"/>
                <a:ea typeface="+mn-ea"/>
                <a:cs typeface="+mn-cs"/>
              </a:defRPr>
            </a:pPr>
            <a:endParaRPr lang="en-US"/>
          </a:p>
        </c:txPr>
        <c:crossAx val="492184528"/>
        <c:crosses val="autoZero"/>
        <c:auto val="1"/>
        <c:lblAlgn val="ctr"/>
        <c:lblOffset val="100"/>
        <c:noMultiLvlLbl val="0"/>
      </c:catAx>
      <c:valAx>
        <c:axId val="492184528"/>
        <c:scaling>
          <c:orientation val="minMax"/>
        </c:scaling>
        <c:delete val="1"/>
        <c:axPos val="b"/>
        <c:numFmt formatCode="0%" sourceLinked="1"/>
        <c:majorTickMark val="out"/>
        <c:minorTickMark val="none"/>
        <c:tickLblPos val="nextTo"/>
        <c:crossAx val="492184168"/>
        <c:crosses val="autoZero"/>
        <c:crossBetween val="between"/>
      </c:valAx>
      <c:spPr>
        <a:noFill/>
        <a:ln w="25400">
          <a:noFill/>
        </a:ln>
        <a:effectLst/>
      </c:spPr>
    </c:plotArea>
    <c:legend>
      <c:legendPos val="r"/>
      <c:layout>
        <c:manualLayout>
          <c:xMode val="edge"/>
          <c:yMode val="edge"/>
          <c:x val="1.873771712532381E-3"/>
          <c:y val="0.89422368382788209"/>
          <c:w val="0.99812622828746767"/>
          <c:h val="0.1057763161721178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40" b="0" i="0" u="none" strike="noStrike" kern="1200" spc="0" baseline="0">
                <a:solidFill>
                  <a:prstClr val="black">
                    <a:lumMod val="65000"/>
                    <a:lumOff val="35000"/>
                  </a:prstClr>
                </a:solidFill>
                <a:latin typeface="+mn-lt"/>
                <a:ea typeface="+mn-ea"/>
                <a:cs typeface="+mn-cs"/>
              </a:defRPr>
            </a:pPr>
            <a:r>
              <a:rPr lang="en-GB" sz="1400" b="1" dirty="0">
                <a:solidFill>
                  <a:srgbClr val="5C5B5A"/>
                </a:solidFill>
              </a:rPr>
              <a:t>Evicted or asked a tenant to leave in the last 5 years</a:t>
            </a:r>
          </a:p>
        </c:rich>
      </c:tx>
      <c:layout>
        <c:manualLayout>
          <c:xMode val="edge"/>
          <c:yMode val="edge"/>
          <c:x val="2.6688188879770709E-2"/>
          <c:y val="1.1514099558883059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4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manualLayout>
          <c:layoutTarget val="inner"/>
          <c:xMode val="edge"/>
          <c:yMode val="edge"/>
          <c:x val="0.44326221261839877"/>
          <c:y val="0.10019873154514229"/>
          <c:w val="0.4872973071209194"/>
          <c:h val="0.89414349378578606"/>
        </c:manualLayout>
      </c:layout>
      <c:barChart>
        <c:barDir val="bar"/>
        <c:grouping val="clustered"/>
        <c:varyColors val="0"/>
        <c:ser>
          <c:idx val="0"/>
          <c:order val="0"/>
          <c:tx>
            <c:strRef>
              <c:f>Sheet1!$B$1</c:f>
              <c:strCache>
                <c:ptCount val="1"/>
                <c:pt idx="0">
                  <c:v>Series 1</c:v>
                </c:pt>
              </c:strCache>
            </c:strRef>
          </c:tx>
          <c:spPr>
            <a:solidFill>
              <a:srgbClr val="5C5B5A"/>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C-DA58-244B-BF40-5C9E716B9E92}"/>
              </c:ext>
            </c:extLst>
          </c:dPt>
          <c:dPt>
            <c:idx val="1"/>
            <c:invertIfNegative val="0"/>
            <c:bubble3D val="0"/>
            <c:spPr>
              <a:solidFill>
                <a:srgbClr val="00B050"/>
              </a:solidFill>
              <a:ln>
                <a:noFill/>
              </a:ln>
              <a:effectLst/>
            </c:spPr>
            <c:extLst>
              <c:ext xmlns:c16="http://schemas.microsoft.com/office/drawing/2014/chart" uri="{C3380CC4-5D6E-409C-BE32-E72D297353CC}">
                <c16:uniqueId val="{0000000B-DA58-244B-BF40-5C9E716B9E92}"/>
              </c:ext>
            </c:extLst>
          </c:dPt>
          <c:dPt>
            <c:idx val="2"/>
            <c:invertIfNegative val="0"/>
            <c:bubble3D val="0"/>
            <c:spPr>
              <a:solidFill>
                <a:srgbClr val="00B050"/>
              </a:solidFill>
              <a:ln>
                <a:noFill/>
              </a:ln>
              <a:effectLst/>
            </c:spPr>
            <c:extLst>
              <c:ext xmlns:c16="http://schemas.microsoft.com/office/drawing/2014/chart" uri="{C3380CC4-5D6E-409C-BE32-E72D297353CC}">
                <c16:uniqueId val="{0000000A-DA58-244B-BF40-5C9E716B9E92}"/>
              </c:ext>
            </c:extLst>
          </c:dPt>
          <c:dPt>
            <c:idx val="3"/>
            <c:invertIfNegative val="0"/>
            <c:bubble3D val="0"/>
            <c:spPr>
              <a:solidFill>
                <a:srgbClr val="00B050"/>
              </a:solidFill>
              <a:ln>
                <a:noFill/>
              </a:ln>
              <a:effectLst/>
            </c:spPr>
            <c:extLst>
              <c:ext xmlns:c16="http://schemas.microsoft.com/office/drawing/2014/chart" uri="{C3380CC4-5D6E-409C-BE32-E72D297353CC}">
                <c16:uniqueId val="{00000009-DA58-244B-BF40-5C9E716B9E92}"/>
              </c:ext>
            </c:extLst>
          </c:dPt>
          <c:dPt>
            <c:idx val="4"/>
            <c:invertIfNegative val="0"/>
            <c:bubble3D val="0"/>
            <c:spPr>
              <a:solidFill>
                <a:srgbClr val="00B050"/>
              </a:solidFill>
              <a:ln>
                <a:noFill/>
              </a:ln>
              <a:effectLst/>
            </c:spPr>
            <c:extLst>
              <c:ext xmlns:c16="http://schemas.microsoft.com/office/drawing/2014/chart" uri="{C3380CC4-5D6E-409C-BE32-E72D297353CC}">
                <c16:uniqueId val="{00000008-DA58-244B-BF40-5C9E716B9E92}"/>
              </c:ext>
            </c:extLst>
          </c:dPt>
          <c:dPt>
            <c:idx val="5"/>
            <c:invertIfNegative val="0"/>
            <c:bubble3D val="0"/>
            <c:spPr>
              <a:solidFill>
                <a:srgbClr val="00B050"/>
              </a:solidFill>
              <a:ln>
                <a:noFill/>
              </a:ln>
              <a:effectLst/>
            </c:spPr>
            <c:extLst>
              <c:ext xmlns:c16="http://schemas.microsoft.com/office/drawing/2014/chart" uri="{C3380CC4-5D6E-409C-BE32-E72D297353CC}">
                <c16:uniqueId val="{00000007-DA58-244B-BF40-5C9E716B9E92}"/>
              </c:ext>
            </c:extLst>
          </c:dPt>
          <c:dPt>
            <c:idx val="6"/>
            <c:invertIfNegative val="0"/>
            <c:bubble3D val="0"/>
            <c:spPr>
              <a:solidFill>
                <a:srgbClr val="00B050"/>
              </a:solidFill>
              <a:ln>
                <a:noFill/>
              </a:ln>
              <a:effectLst/>
            </c:spPr>
            <c:extLst>
              <c:ext xmlns:c16="http://schemas.microsoft.com/office/drawing/2014/chart" uri="{C3380CC4-5D6E-409C-BE32-E72D297353CC}">
                <c16:uniqueId val="{00000006-DA58-244B-BF40-5C9E716B9E92}"/>
              </c:ext>
            </c:extLst>
          </c:dPt>
          <c:dPt>
            <c:idx val="7"/>
            <c:invertIfNegative val="0"/>
            <c:bubble3D val="0"/>
            <c:spPr>
              <a:solidFill>
                <a:schemeClr val="bg1">
                  <a:lumMod val="65000"/>
                </a:schemeClr>
              </a:solidFill>
              <a:ln>
                <a:noFill/>
              </a:ln>
              <a:effectLst/>
            </c:spPr>
            <c:extLst>
              <c:ext xmlns:c16="http://schemas.microsoft.com/office/drawing/2014/chart" uri="{C3380CC4-5D6E-409C-BE32-E72D297353CC}">
                <c16:uniqueId val="{00000005-DC65-47A7-9B28-ADA0FB112E58}"/>
              </c:ext>
            </c:extLst>
          </c:dPt>
          <c:dPt>
            <c:idx val="10"/>
            <c:invertIfNegative val="0"/>
            <c:bubble3D val="0"/>
            <c:spPr>
              <a:solidFill>
                <a:srgbClr val="5C5B5A"/>
              </a:solidFill>
              <a:ln>
                <a:noFill/>
              </a:ln>
              <a:effectLst/>
            </c:spPr>
            <c:extLst>
              <c:ext xmlns:c16="http://schemas.microsoft.com/office/drawing/2014/chart" uri="{C3380CC4-5D6E-409C-BE32-E72D297353CC}">
                <c16:uniqueId val="{00000001-DC65-47A7-9B28-ADA0FB112E58}"/>
              </c:ext>
            </c:extLst>
          </c:dPt>
          <c:dPt>
            <c:idx val="11"/>
            <c:invertIfNegative val="0"/>
            <c:bubble3D val="0"/>
            <c:spPr>
              <a:solidFill>
                <a:schemeClr val="bg2">
                  <a:lumMod val="90000"/>
                </a:schemeClr>
              </a:solidFill>
              <a:ln>
                <a:noFill/>
              </a:ln>
              <a:effectLst/>
            </c:spPr>
            <c:extLst>
              <c:ext xmlns:c16="http://schemas.microsoft.com/office/drawing/2014/chart" uri="{C3380CC4-5D6E-409C-BE32-E72D297353CC}">
                <c16:uniqueId val="{00000003-DC65-47A7-9B28-ADA0FB112E58}"/>
              </c:ext>
            </c:extLst>
          </c:dPt>
          <c:dLbls>
            <c:spPr>
              <a:noFill/>
              <a:ln>
                <a:noFill/>
              </a:ln>
              <a:effectLst/>
            </c:spPr>
            <c:txPr>
              <a:bodyPr rot="0" spcFirstLastPara="1" vertOverflow="ellipsis" vert="horz" wrap="square" anchor="ctr" anchorCtr="1"/>
              <a:lstStyle/>
              <a:p>
                <a:pPr>
                  <a:defRPr sz="1200" b="1"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For causing damage/not looking after the property</c:v>
                </c:pt>
                <c:pt idx="1">
                  <c:v>Because they weren't a reliable payer</c:v>
                </c:pt>
                <c:pt idx="2">
                  <c:v>Because they were in rent arrears</c:v>
                </c:pt>
                <c:pt idx="3">
                  <c:v>For anti-social behaviour</c:v>
                </c:pt>
                <c:pt idx="4">
                  <c:v>Because you believed you could relet the property at a higher rent</c:v>
                </c:pt>
                <c:pt idx="5">
                  <c:v>Because you wanted to sell the property</c:v>
                </c:pt>
                <c:pt idx="6">
                  <c:v>For another reason </c:v>
                </c:pt>
                <c:pt idx="7">
                  <c:v>No</c:v>
                </c:pt>
              </c:strCache>
            </c:strRef>
          </c:cat>
          <c:val>
            <c:numRef>
              <c:f>Sheet1!$B$2:$B$9</c:f>
              <c:numCache>
                <c:formatCode>0%</c:formatCode>
                <c:ptCount val="8"/>
                <c:pt idx="0">
                  <c:v>0.18028169014084508</c:v>
                </c:pt>
                <c:pt idx="1">
                  <c:v>0.16901408450704225</c:v>
                </c:pt>
                <c:pt idx="2">
                  <c:v>0.15492957746478872</c:v>
                </c:pt>
                <c:pt idx="3">
                  <c:v>0.13239436619718309</c:v>
                </c:pt>
                <c:pt idx="4">
                  <c:v>0.12112676056338029</c:v>
                </c:pt>
                <c:pt idx="5">
                  <c:v>9.014084507042254E-2</c:v>
                </c:pt>
                <c:pt idx="6">
                  <c:v>1.9718309859154931E-2</c:v>
                </c:pt>
                <c:pt idx="7">
                  <c:v>0.49</c:v>
                </c:pt>
              </c:numCache>
            </c:numRef>
          </c:val>
          <c:extLst>
            <c:ext xmlns:c16="http://schemas.microsoft.com/office/drawing/2014/chart" uri="{C3380CC4-5D6E-409C-BE32-E72D297353CC}">
              <c16:uniqueId val="{00000004-DC65-47A7-9B28-ADA0FB112E58}"/>
            </c:ext>
          </c:extLst>
        </c:ser>
        <c:dLbls>
          <c:showLegendKey val="0"/>
          <c:showVal val="0"/>
          <c:showCatName val="0"/>
          <c:showSerName val="0"/>
          <c:showPercent val="0"/>
          <c:showBubbleSize val="0"/>
        </c:dLbls>
        <c:gapWidth val="30"/>
        <c:axId val="2022476080"/>
        <c:axId val="2022478000"/>
      </c:barChart>
      <c:catAx>
        <c:axId val="2022476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lumMod val="65000"/>
                    <a:lumOff val="35000"/>
                  </a:schemeClr>
                </a:solidFill>
                <a:latin typeface="+mn-lt"/>
                <a:ea typeface="+mn-ea"/>
                <a:cs typeface="+mn-cs"/>
              </a:defRPr>
            </a:pPr>
            <a:endParaRPr lang="en-US"/>
          </a:p>
        </c:txPr>
        <c:crossAx val="2022478000"/>
        <c:crosses val="autoZero"/>
        <c:auto val="1"/>
        <c:lblAlgn val="ctr"/>
        <c:lblOffset val="100"/>
        <c:noMultiLvlLbl val="0"/>
      </c:catAx>
      <c:valAx>
        <c:axId val="2022478000"/>
        <c:scaling>
          <c:orientation val="minMax"/>
        </c:scaling>
        <c:delete val="1"/>
        <c:axPos val="t"/>
        <c:numFmt formatCode="0%" sourceLinked="1"/>
        <c:majorTickMark val="none"/>
        <c:minorTickMark val="none"/>
        <c:tickLblPos val="nextTo"/>
        <c:crossAx val="2022476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693084877686893"/>
          <c:y val="1.7096336568147835E-2"/>
          <c:w val="0.39414457145701992"/>
          <c:h val="0.97481480955444977"/>
        </c:manualLayout>
      </c:layout>
      <c:barChart>
        <c:barDir val="bar"/>
        <c:grouping val="clustered"/>
        <c:varyColors val="0"/>
        <c:ser>
          <c:idx val="0"/>
          <c:order val="0"/>
          <c:tx>
            <c:strRef>
              <c:f>Sheet1!$B$1</c:f>
              <c:strCache>
                <c:ptCount val="1"/>
                <c:pt idx="0">
                  <c:v>Series 1</c:v>
                </c:pt>
              </c:strCache>
            </c:strRef>
          </c:tx>
          <c:spPr>
            <a:solidFill>
              <a:srgbClr val="5C5B5A"/>
            </a:solidFill>
            <a:ln>
              <a:noFill/>
            </a:ln>
            <a:effectLst/>
          </c:spPr>
          <c:invertIfNegative val="0"/>
          <c:dPt>
            <c:idx val="7"/>
            <c:invertIfNegative val="0"/>
            <c:bubble3D val="0"/>
            <c:spPr>
              <a:solidFill>
                <a:srgbClr val="5C5B5A"/>
              </a:solidFill>
              <a:ln>
                <a:noFill/>
              </a:ln>
              <a:effectLst/>
            </c:spPr>
            <c:extLst>
              <c:ext xmlns:c16="http://schemas.microsoft.com/office/drawing/2014/chart" uri="{C3380CC4-5D6E-409C-BE32-E72D297353CC}">
                <c16:uniqueId val="{00000001-8350-4E21-838B-3D226BE565C5}"/>
              </c:ext>
            </c:extLst>
          </c:dPt>
          <c:dPt>
            <c:idx val="10"/>
            <c:invertIfNegative val="0"/>
            <c:bubble3D val="0"/>
            <c:spPr>
              <a:solidFill>
                <a:srgbClr val="5C5B5A"/>
              </a:solidFill>
              <a:ln>
                <a:noFill/>
              </a:ln>
              <a:effectLst/>
            </c:spPr>
            <c:extLst>
              <c:ext xmlns:c16="http://schemas.microsoft.com/office/drawing/2014/chart" uri="{C3380CC4-5D6E-409C-BE32-E72D297353CC}">
                <c16:uniqueId val="{00000003-8350-4E21-838B-3D226BE565C5}"/>
              </c:ext>
            </c:extLst>
          </c:dPt>
          <c:dPt>
            <c:idx val="11"/>
            <c:invertIfNegative val="0"/>
            <c:bubble3D val="0"/>
            <c:spPr>
              <a:solidFill>
                <a:schemeClr val="bg2">
                  <a:lumMod val="90000"/>
                </a:schemeClr>
              </a:solidFill>
              <a:ln>
                <a:noFill/>
              </a:ln>
              <a:effectLst/>
            </c:spPr>
            <c:extLst>
              <c:ext xmlns:c16="http://schemas.microsoft.com/office/drawing/2014/chart" uri="{C3380CC4-5D6E-409C-BE32-E72D297353CC}">
                <c16:uniqueId val="{00000005-8350-4E21-838B-3D226BE565C5}"/>
              </c:ext>
            </c:extLst>
          </c:dPt>
          <c:dLbls>
            <c:spPr>
              <a:noFill/>
              <a:ln>
                <a:noFill/>
              </a:ln>
              <a:effectLst/>
            </c:spPr>
            <c:txPr>
              <a:bodyPr rot="0" spcFirstLastPara="1" vertOverflow="ellipsis" vert="horz" wrap="square" anchor="ctr" anchorCtr="1"/>
              <a:lstStyle/>
              <a:p>
                <a:pPr>
                  <a:defRPr sz="1200" b="1"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Made sure requests for repairs were quickly resolved</c:v>
                </c:pt>
                <c:pt idx="1">
                  <c:v>Not increased the rent</c:v>
                </c:pt>
                <c:pt idx="2">
                  <c:v>Accepted requests from tenants to make changes to the property (e.g. allowed them to redecorate)</c:v>
                </c:pt>
                <c:pt idx="3">
                  <c:v>Redecorated the property</c:v>
                </c:pt>
                <c:pt idx="4">
                  <c:v>Installed a new boiler</c:v>
                </c:pt>
                <c:pt idx="5">
                  <c:v>Offered them a long-term tenancy (e.g. 2 years+)</c:v>
                </c:pt>
                <c:pt idx="6">
                  <c:v>Improved energy efficiency / EPC rating</c:v>
                </c:pt>
                <c:pt idx="7">
                  <c:v>Fitted security / CCTV at tenant's request</c:v>
                </c:pt>
                <c:pt idx="8">
                  <c:v>Offered to cut the rent</c:v>
                </c:pt>
                <c:pt idx="9">
                  <c:v>Made adaptations to make a property accessible for someone with a disability (e.g. grab rails, level access shower)</c:v>
                </c:pt>
                <c:pt idx="10">
                  <c:v>Something else</c:v>
                </c:pt>
                <c:pt idx="11">
                  <c:v>No particular action has been taken to try and keep tenants</c:v>
                </c:pt>
              </c:strCache>
            </c:strRef>
          </c:cat>
          <c:val>
            <c:numRef>
              <c:f>Sheet1!$B$2:$B$13</c:f>
              <c:numCache>
                <c:formatCode>0%</c:formatCode>
                <c:ptCount val="12"/>
                <c:pt idx="0">
                  <c:v>0.38873239436619722</c:v>
                </c:pt>
                <c:pt idx="1">
                  <c:v>0.36901408450704226</c:v>
                </c:pt>
                <c:pt idx="2">
                  <c:v>0.30985915492957744</c:v>
                </c:pt>
                <c:pt idx="3">
                  <c:v>0.26760563380281688</c:v>
                </c:pt>
                <c:pt idx="4">
                  <c:v>0.24507042253521127</c:v>
                </c:pt>
                <c:pt idx="5">
                  <c:v>0.23943661971830985</c:v>
                </c:pt>
                <c:pt idx="6">
                  <c:v>0.21126760563380281</c:v>
                </c:pt>
                <c:pt idx="7">
                  <c:v>0.14647887323943662</c:v>
                </c:pt>
                <c:pt idx="8">
                  <c:v>0.13802816901408452</c:v>
                </c:pt>
                <c:pt idx="9">
                  <c:v>0.13802816901408452</c:v>
                </c:pt>
                <c:pt idx="10">
                  <c:v>2.2535211267605635E-2</c:v>
                </c:pt>
                <c:pt idx="11">
                  <c:v>0.12</c:v>
                </c:pt>
              </c:numCache>
            </c:numRef>
          </c:val>
          <c:extLst>
            <c:ext xmlns:c16="http://schemas.microsoft.com/office/drawing/2014/chart" uri="{C3380CC4-5D6E-409C-BE32-E72D297353CC}">
              <c16:uniqueId val="{00000006-8350-4E21-838B-3D226BE565C5}"/>
            </c:ext>
          </c:extLst>
        </c:ser>
        <c:dLbls>
          <c:showLegendKey val="0"/>
          <c:showVal val="0"/>
          <c:showCatName val="0"/>
          <c:showSerName val="0"/>
          <c:showPercent val="0"/>
          <c:showBubbleSize val="0"/>
        </c:dLbls>
        <c:gapWidth val="30"/>
        <c:axId val="2022476080"/>
        <c:axId val="2022478000"/>
      </c:barChart>
      <c:catAx>
        <c:axId val="2022476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lumMod val="65000"/>
                    <a:lumOff val="35000"/>
                  </a:schemeClr>
                </a:solidFill>
                <a:latin typeface="+mn-lt"/>
                <a:ea typeface="+mn-ea"/>
                <a:cs typeface="+mn-cs"/>
              </a:defRPr>
            </a:pPr>
            <a:endParaRPr lang="en-US"/>
          </a:p>
        </c:txPr>
        <c:crossAx val="2022478000"/>
        <c:crosses val="autoZero"/>
        <c:auto val="1"/>
        <c:lblAlgn val="ctr"/>
        <c:lblOffset val="100"/>
        <c:noMultiLvlLbl val="0"/>
      </c:catAx>
      <c:valAx>
        <c:axId val="2022478000"/>
        <c:scaling>
          <c:orientation val="minMax"/>
        </c:scaling>
        <c:delete val="1"/>
        <c:axPos val="t"/>
        <c:numFmt formatCode="0%" sourceLinked="1"/>
        <c:majorTickMark val="none"/>
        <c:minorTickMark val="none"/>
        <c:tickLblPos val="nextTo"/>
        <c:crossAx val="2022476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400" b="1" dirty="0">
                <a:solidFill>
                  <a:srgbClr val="5C5B5A"/>
                </a:solidFill>
              </a:rPr>
              <a:t>Reasons why actions are not taken</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1405331962927769"/>
          <c:y val="0.14610052869290552"/>
          <c:w val="0.34527836560727143"/>
          <c:h val="0.80374105603759594"/>
        </c:manualLayout>
      </c:layout>
      <c:barChart>
        <c:barDir val="bar"/>
        <c:grouping val="clustered"/>
        <c:varyColors val="0"/>
        <c:ser>
          <c:idx val="0"/>
          <c:order val="0"/>
          <c:tx>
            <c:strRef>
              <c:f>Sheet1!$B$1</c:f>
              <c:strCache>
                <c:ptCount val="1"/>
                <c:pt idx="0">
                  <c:v>Series 1</c:v>
                </c:pt>
              </c:strCache>
            </c:strRef>
          </c:tx>
          <c:spPr>
            <a:solidFill>
              <a:schemeClr val="bg2">
                <a:lumMod val="90000"/>
              </a:schemeClr>
            </a:solidFill>
            <a:ln>
              <a:noFill/>
            </a:ln>
            <a:effectLst/>
          </c:spPr>
          <c:invertIfNegative val="0"/>
          <c:dPt>
            <c:idx val="7"/>
            <c:invertIfNegative val="0"/>
            <c:bubble3D val="0"/>
            <c:spPr>
              <a:solidFill>
                <a:schemeClr val="bg2">
                  <a:lumMod val="90000"/>
                </a:schemeClr>
              </a:solidFill>
              <a:ln>
                <a:noFill/>
              </a:ln>
              <a:effectLst/>
            </c:spPr>
            <c:extLst>
              <c:ext xmlns:c16="http://schemas.microsoft.com/office/drawing/2014/chart" uri="{C3380CC4-5D6E-409C-BE32-E72D297353CC}">
                <c16:uniqueId val="{00000001-3081-43AF-8543-EBF15C76DCF6}"/>
              </c:ext>
            </c:extLst>
          </c:dPt>
          <c:dPt>
            <c:idx val="10"/>
            <c:invertIfNegative val="0"/>
            <c:bubble3D val="0"/>
            <c:spPr>
              <a:solidFill>
                <a:schemeClr val="bg2">
                  <a:lumMod val="90000"/>
                </a:schemeClr>
              </a:solidFill>
              <a:ln>
                <a:noFill/>
              </a:ln>
              <a:effectLst/>
            </c:spPr>
            <c:extLst>
              <c:ext xmlns:c16="http://schemas.microsoft.com/office/drawing/2014/chart" uri="{C3380CC4-5D6E-409C-BE32-E72D297353CC}">
                <c16:uniqueId val="{00000003-3081-43AF-8543-EBF15C76DCF6}"/>
              </c:ext>
            </c:extLst>
          </c:dPt>
          <c:dPt>
            <c:idx val="11"/>
            <c:invertIfNegative val="0"/>
            <c:bubble3D val="0"/>
            <c:spPr>
              <a:solidFill>
                <a:schemeClr val="bg2">
                  <a:lumMod val="90000"/>
                </a:schemeClr>
              </a:solidFill>
              <a:ln>
                <a:noFill/>
              </a:ln>
              <a:effectLst/>
            </c:spPr>
            <c:extLst>
              <c:ext xmlns:c16="http://schemas.microsoft.com/office/drawing/2014/chart" uri="{C3380CC4-5D6E-409C-BE32-E72D297353CC}">
                <c16:uniqueId val="{00000005-3081-43AF-8543-EBF15C76DCF6}"/>
              </c:ext>
            </c:extLst>
          </c:dPt>
          <c:dLbls>
            <c:spPr>
              <a:noFill/>
              <a:ln>
                <a:noFill/>
              </a:ln>
              <a:effectLst/>
            </c:spPr>
            <c:txPr>
              <a:bodyPr rot="0" spcFirstLastPara="1" vertOverflow="ellipsis" vert="horz" wrap="square" anchor="ctr" anchorCtr="1"/>
              <a:lstStyle/>
              <a:p>
                <a:pPr>
                  <a:defRPr sz="1200" b="1"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Don’t mind if they leave/can easily get new tenants</c:v>
                </c:pt>
                <c:pt idx="1">
                  <c:v>Don’t feel any are needed/am confident they will stay anyway</c:v>
                </c:pt>
                <c:pt idx="2">
                  <c:v>Don’t think my actions will make any difference to their choices</c:v>
                </c:pt>
                <c:pt idx="3">
                  <c:v>Leave it to letting agent to do what’s needed</c:v>
                </c:pt>
                <c:pt idx="4">
                  <c:v>Don’t want to keep my existing tenants</c:v>
                </c:pt>
                <c:pt idx="5">
                  <c:v>Something else</c:v>
                </c:pt>
              </c:strCache>
            </c:strRef>
          </c:cat>
          <c:val>
            <c:numRef>
              <c:f>Sheet1!$B$2:$B$7</c:f>
              <c:numCache>
                <c:formatCode>0%</c:formatCode>
                <c:ptCount val="6"/>
                <c:pt idx="0">
                  <c:v>0.38095238095238104</c:v>
                </c:pt>
                <c:pt idx="1">
                  <c:v>0.33333333333333337</c:v>
                </c:pt>
                <c:pt idx="2">
                  <c:v>0.2142857142857143</c:v>
                </c:pt>
                <c:pt idx="3">
                  <c:v>0.2142857142857143</c:v>
                </c:pt>
                <c:pt idx="4">
                  <c:v>7.1428571428571425E-2</c:v>
                </c:pt>
                <c:pt idx="5">
                  <c:v>2.3809523809523815E-2</c:v>
                </c:pt>
              </c:numCache>
            </c:numRef>
          </c:val>
          <c:extLst>
            <c:ext xmlns:c16="http://schemas.microsoft.com/office/drawing/2014/chart" uri="{C3380CC4-5D6E-409C-BE32-E72D297353CC}">
              <c16:uniqueId val="{00000006-3081-43AF-8543-EBF15C76DCF6}"/>
            </c:ext>
          </c:extLst>
        </c:ser>
        <c:dLbls>
          <c:showLegendKey val="0"/>
          <c:showVal val="0"/>
          <c:showCatName val="0"/>
          <c:showSerName val="0"/>
          <c:showPercent val="0"/>
          <c:showBubbleSize val="0"/>
        </c:dLbls>
        <c:gapWidth val="30"/>
        <c:axId val="2022476080"/>
        <c:axId val="2022478000"/>
      </c:barChart>
      <c:catAx>
        <c:axId val="2022476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100" b="0" i="0" u="none" strike="noStrike" kern="1200" baseline="0">
                <a:solidFill>
                  <a:schemeClr val="tx1">
                    <a:lumMod val="65000"/>
                    <a:lumOff val="35000"/>
                  </a:schemeClr>
                </a:solidFill>
                <a:latin typeface="+mn-lt"/>
                <a:ea typeface="+mn-ea"/>
                <a:cs typeface="+mn-cs"/>
              </a:defRPr>
            </a:pPr>
            <a:endParaRPr lang="en-US"/>
          </a:p>
        </c:txPr>
        <c:crossAx val="2022478000"/>
        <c:crosses val="autoZero"/>
        <c:auto val="1"/>
        <c:lblAlgn val="ctr"/>
        <c:lblOffset val="100"/>
        <c:noMultiLvlLbl val="0"/>
      </c:catAx>
      <c:valAx>
        <c:axId val="2022478000"/>
        <c:scaling>
          <c:orientation val="minMax"/>
        </c:scaling>
        <c:delete val="1"/>
        <c:axPos val="t"/>
        <c:numFmt formatCode="0%" sourceLinked="1"/>
        <c:majorTickMark val="none"/>
        <c:minorTickMark val="none"/>
        <c:tickLblPos val="nextTo"/>
        <c:crossAx val="2022476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GB" sz="1400" b="1" dirty="0"/>
              <a:t>Total size of portfolio</a:t>
            </a:r>
          </a:p>
        </c:rich>
      </c:tx>
      <c:layout>
        <c:manualLayout>
          <c:xMode val="edge"/>
          <c:yMode val="edge"/>
          <c:x val="0"/>
          <c:y val="9.630273836561989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363111262404267"/>
          <c:y val="0.18420703075359834"/>
          <c:w val="0.70346986437197512"/>
          <c:h val="0.90974520646797363"/>
        </c:manualLayout>
      </c:layout>
      <c:doughnutChart>
        <c:varyColors val="1"/>
        <c:ser>
          <c:idx val="0"/>
          <c:order val="0"/>
          <c:tx>
            <c:strRef>
              <c:f>Sheet1!$B$1</c:f>
              <c:strCache>
                <c:ptCount val="1"/>
                <c:pt idx="0">
                  <c:v>Series 1</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3-BAB7-4AAA-97DA-2D0A0264B25D}"/>
              </c:ext>
            </c:extLst>
          </c:dPt>
          <c:dPt>
            <c:idx val="1"/>
            <c:bubble3D val="0"/>
            <c:spPr>
              <a:solidFill>
                <a:srgbClr val="E33317"/>
              </a:solidFill>
              <a:ln w="19050">
                <a:solidFill>
                  <a:schemeClr val="lt1"/>
                </a:solidFill>
              </a:ln>
              <a:effectLst/>
            </c:spPr>
            <c:extLst>
              <c:ext xmlns:c16="http://schemas.microsoft.com/office/drawing/2014/chart" uri="{C3380CC4-5D6E-409C-BE32-E72D297353CC}">
                <c16:uniqueId val="{00000000-BAB7-4AAA-97DA-2D0A0264B25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BAB7-4AAA-97DA-2D0A0264B25D}"/>
              </c:ext>
            </c:extLst>
          </c:dPt>
          <c:dPt>
            <c:idx val="3"/>
            <c:bubble3D val="0"/>
            <c:spPr>
              <a:solidFill>
                <a:srgbClr val="FCDCCE"/>
              </a:solidFill>
              <a:ln w="19050">
                <a:solidFill>
                  <a:schemeClr val="lt1"/>
                </a:solidFill>
              </a:ln>
              <a:effectLst/>
            </c:spPr>
            <c:extLst>
              <c:ext xmlns:c16="http://schemas.microsoft.com/office/drawing/2014/chart" uri="{C3380CC4-5D6E-409C-BE32-E72D297353CC}">
                <c16:uniqueId val="{00000001-BAB7-4AAA-97DA-2D0A0264B25D}"/>
              </c:ext>
            </c:extLst>
          </c:dPt>
          <c:dLbls>
            <c:dLbl>
              <c:idx val="0"/>
              <c:layout>
                <c:manualLayout>
                  <c:x val="0.1547127743111453"/>
                  <c:y val="-7.9895450212033425E-2"/>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fld id="{2E517A9B-C7CE-4508-AE5B-3D0EEDFDB6CE}" type="VALUE">
                      <a:rPr lang="en-US" b="1" smtClean="0"/>
                      <a:pPr>
                        <a:defRPr b="1"/>
                      </a:pPr>
                      <a:t>[VALUE]</a:t>
                    </a:fld>
                    <a:r>
                      <a:rPr lang="en-US" b="1" dirty="0"/>
                      <a:t> </a:t>
                    </a:r>
                    <a:fld id="{BE006C06-9332-4D1C-B25E-F068746764B5}" type="CATEGORYNAME">
                      <a:rPr lang="en-US" b="1" smtClean="0"/>
                      <a:pPr>
                        <a:defRPr b="1"/>
                      </a:pPr>
                      <a:t>[CATEGORY NAME]</a:t>
                    </a:fld>
                    <a:endParaRPr lang="en-US" b="1"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0470592543266606"/>
                      <c:h val="0.1553868085905285"/>
                    </c:manualLayout>
                  </c15:layout>
                  <c15:dlblFieldTable/>
                  <c15:showDataLabelsRange val="0"/>
                </c:ext>
                <c:ext xmlns:c16="http://schemas.microsoft.com/office/drawing/2014/chart" uri="{C3380CC4-5D6E-409C-BE32-E72D297353CC}">
                  <c16:uniqueId val="{00000003-BAB7-4AAA-97DA-2D0A0264B25D}"/>
                </c:ext>
              </c:extLst>
            </c:dLbl>
            <c:dLbl>
              <c:idx val="1"/>
              <c:layout>
                <c:manualLayout>
                  <c:x val="0.38054403150755345"/>
                  <c:y val="2.155685679157858E-2"/>
                </c:manualLayout>
              </c:layout>
              <c:tx>
                <c:rich>
                  <a:bodyPr/>
                  <a:lstStyle/>
                  <a:p>
                    <a:fld id="{715FE9BE-CF26-4232-8311-179CBE6C385E}" type="VALUE">
                      <a:rPr lang="en-US" smtClean="0"/>
                      <a:pPr/>
                      <a:t>[VALUE]</a:t>
                    </a:fld>
                    <a:r>
                      <a:rPr lang="en-US" dirty="0"/>
                      <a:t>: </a:t>
                    </a:r>
                    <a:fld id="{B13F8174-E489-49ED-A34E-9431D91C0FA3}" type="CATEGORYNAME">
                      <a:rPr lang="en-US" smtClean="0"/>
                      <a:pPr/>
                      <a:t>[CATEGORY NAME]</a:t>
                    </a:fld>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21852838622792253"/>
                      <c:h val="0.12482095221260969"/>
                    </c:manualLayout>
                  </c15:layout>
                  <c15:dlblFieldTable/>
                  <c15:showDataLabelsRange val="0"/>
                </c:ext>
                <c:ext xmlns:c16="http://schemas.microsoft.com/office/drawing/2014/chart" uri="{C3380CC4-5D6E-409C-BE32-E72D297353CC}">
                  <c16:uniqueId val="{00000000-BAB7-4AAA-97DA-2D0A0264B25D}"/>
                </c:ext>
              </c:extLst>
            </c:dLbl>
            <c:dLbl>
              <c:idx val="2"/>
              <c:layout>
                <c:manualLayout>
                  <c:x val="0.24430525926056523"/>
                  <c:y val="3.9675770980899756E-2"/>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fld id="{0213AF8C-58BF-40B7-82A7-07E4478506CE}" type="VALUE">
                      <a:rPr lang="en-US" b="1" smtClean="0"/>
                      <a:pPr>
                        <a:defRPr b="1"/>
                      </a:pPr>
                      <a:t>[VALUE]</a:t>
                    </a:fld>
                    <a:r>
                      <a:rPr lang="en-US" b="1" dirty="0"/>
                      <a:t>: </a:t>
                    </a:r>
                    <a:fld id="{37C25898-706F-4DF3-B81C-3A9106EFBBC5}" type="CATEGORYNAME">
                      <a:rPr lang="en-US" b="1" smtClean="0"/>
                      <a:pPr>
                        <a:defRPr b="1"/>
                      </a:pPr>
                      <a:t>[CATEGORY NAME]</a:t>
                    </a:fld>
                    <a:endParaRPr lang="en-US" b="1"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7439211117696282"/>
                      <c:h val="0.11144708265196246"/>
                    </c:manualLayout>
                  </c15:layout>
                  <c15:dlblFieldTable/>
                  <c15:showDataLabelsRange val="0"/>
                </c:ext>
                <c:ext xmlns:c16="http://schemas.microsoft.com/office/drawing/2014/chart" uri="{C3380CC4-5D6E-409C-BE32-E72D297353CC}">
                  <c16:uniqueId val="{00000002-BAB7-4AAA-97DA-2D0A0264B25D}"/>
                </c:ext>
              </c:extLst>
            </c:dLbl>
            <c:dLbl>
              <c:idx val="3"/>
              <c:layout>
                <c:manualLayout>
                  <c:x val="-0.14679079185241145"/>
                  <c:y val="-0.11021786958365738"/>
                </c:manualLayout>
              </c:layout>
              <c:tx>
                <c:rich>
                  <a:bodyPr/>
                  <a:lstStyle/>
                  <a:p>
                    <a:fld id="{024D2E2B-3176-4591-97BD-4C1DDA225E5A}" type="VALUE">
                      <a:rPr lang="en-US" smtClean="0"/>
                      <a:pPr/>
                      <a:t>[VALUE]</a:t>
                    </a:fld>
                    <a:r>
                      <a:rPr lang="en-US" dirty="0"/>
                      <a:t>: </a:t>
                    </a:r>
                    <a:fld id="{1D5C56CA-3ACF-420A-A1BB-29B90A88C3F3}" type="CATEGORYNAME">
                      <a:rPr lang="en-US" smtClean="0"/>
                      <a:pPr/>
                      <a:t>[CATEGORY NAME]</a:t>
                    </a:fld>
                    <a:endParaRPr lang="en-US" dirty="0"/>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AB7-4AAA-97DA-2D0A0264B25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Only one</c:v>
                </c:pt>
                <c:pt idx="1">
                  <c:v>2 – 4</c:v>
                </c:pt>
                <c:pt idx="2">
                  <c:v>5 - 9</c:v>
                </c:pt>
                <c:pt idx="3">
                  <c:v>10+</c:v>
                </c:pt>
              </c:strCache>
            </c:strRef>
          </c:cat>
          <c:val>
            <c:numRef>
              <c:f>Sheet1!$B$2:$B$5</c:f>
              <c:numCache>
                <c:formatCode>0%</c:formatCode>
                <c:ptCount val="4"/>
                <c:pt idx="0">
                  <c:v>0.28000000000000003</c:v>
                </c:pt>
                <c:pt idx="1">
                  <c:v>0.41</c:v>
                </c:pt>
                <c:pt idx="2">
                  <c:v>0.17</c:v>
                </c:pt>
                <c:pt idx="3">
                  <c:v>0.14000000000000001</c:v>
                </c:pt>
              </c:numCache>
            </c:numRef>
          </c:val>
          <c:extLst>
            <c:ext xmlns:c16="http://schemas.microsoft.com/office/drawing/2014/chart" uri="{C3380CC4-5D6E-409C-BE32-E72D297353CC}">
              <c16:uniqueId val="{00000000-B042-4931-9FF8-C05110E893AD}"/>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
          <c:y val="0.83317583577859844"/>
          <c:w val="1"/>
          <c:h val="0.14689945973196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91048336889400427"/>
        </c:manualLayout>
      </c:layout>
      <c:barChart>
        <c:barDir val="bar"/>
        <c:grouping val="percentStacked"/>
        <c:varyColors val="0"/>
        <c:ser>
          <c:idx val="0"/>
          <c:order val="0"/>
          <c:tx>
            <c:strRef>
              <c:f>Sheet1!$B$1</c:f>
              <c:strCache>
                <c:ptCount val="1"/>
                <c:pt idx="0">
                  <c:v>Very dissatisfied</c:v>
                </c:pt>
              </c:strCache>
            </c:strRef>
          </c:tx>
          <c:spPr>
            <a:solidFill>
              <a:srgbClr val="C00000"/>
            </a:solidFill>
            <a:ln>
              <a:noFill/>
            </a:ln>
            <a:effectLst/>
          </c:spPr>
          <c:invertIfNegative val="0"/>
          <c:dLbls>
            <c:delete val="1"/>
          </c:dLbls>
          <c:cat>
            <c:strRef>
              <c:f>Sheet1!$A$2</c:f>
              <c:strCache>
                <c:ptCount val="1"/>
                <c:pt idx="0">
                  <c:v>Overall satisfaction</c:v>
                </c:pt>
              </c:strCache>
            </c:strRef>
          </c:cat>
          <c:val>
            <c:numRef>
              <c:f>Sheet1!$B$2</c:f>
              <c:numCache>
                <c:formatCode>0%</c:formatCode>
                <c:ptCount val="1"/>
                <c:pt idx="0">
                  <c:v>0.01</c:v>
                </c:pt>
              </c:numCache>
            </c:numRef>
          </c:val>
          <c:extLst>
            <c:ext xmlns:c16="http://schemas.microsoft.com/office/drawing/2014/chart" uri="{C3380CC4-5D6E-409C-BE32-E72D297353CC}">
              <c16:uniqueId val="{00000000-546C-42A5-ABCA-0B7B04EF3FA2}"/>
            </c:ext>
          </c:extLst>
        </c:ser>
        <c:ser>
          <c:idx val="1"/>
          <c:order val="1"/>
          <c:tx>
            <c:strRef>
              <c:f>Sheet1!$C$1</c:f>
              <c:strCache>
                <c:ptCount val="1"/>
                <c:pt idx="0">
                  <c:v>Fairly dissatisfied</c:v>
                </c:pt>
              </c:strCache>
            </c:strRef>
          </c:tx>
          <c:spPr>
            <a:solidFill>
              <a:srgbClr val="E3331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E8E6D3"/>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 satisfaction</c:v>
                </c:pt>
              </c:strCache>
            </c:strRef>
          </c:cat>
          <c:val>
            <c:numRef>
              <c:f>Sheet1!$C$2</c:f>
              <c:numCache>
                <c:formatCode>0%</c:formatCode>
                <c:ptCount val="1"/>
                <c:pt idx="0">
                  <c:v>0.02</c:v>
                </c:pt>
              </c:numCache>
            </c:numRef>
          </c:val>
          <c:extLst>
            <c:ext xmlns:c16="http://schemas.microsoft.com/office/drawing/2014/chart" uri="{C3380CC4-5D6E-409C-BE32-E72D297353CC}">
              <c16:uniqueId val="{00000001-546C-42A5-ABCA-0B7B04EF3FA2}"/>
            </c:ext>
          </c:extLst>
        </c:ser>
        <c:ser>
          <c:idx val="2"/>
          <c:order val="2"/>
          <c:tx>
            <c:strRef>
              <c:f>Sheet1!$D$1</c:f>
              <c:strCache>
                <c:ptCount val="1"/>
                <c:pt idx="0">
                  <c:v>Neither satisfied not dissatisfied</c:v>
                </c:pt>
              </c:strCache>
            </c:strRef>
          </c:tx>
          <c:spPr>
            <a:solidFill>
              <a:srgbClr val="5C5B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 satisfaction</c:v>
                </c:pt>
              </c:strCache>
            </c:strRef>
          </c:cat>
          <c:val>
            <c:numRef>
              <c:f>Sheet1!$D$2</c:f>
              <c:numCache>
                <c:formatCode>0%</c:formatCode>
                <c:ptCount val="1"/>
                <c:pt idx="0">
                  <c:v>7.0000000000000007E-2</c:v>
                </c:pt>
              </c:numCache>
            </c:numRef>
          </c:val>
          <c:extLst>
            <c:ext xmlns:c16="http://schemas.microsoft.com/office/drawing/2014/chart" uri="{C3380CC4-5D6E-409C-BE32-E72D297353CC}">
              <c16:uniqueId val="{00000002-546C-42A5-ABCA-0B7B04EF3FA2}"/>
            </c:ext>
          </c:extLst>
        </c:ser>
        <c:ser>
          <c:idx val="3"/>
          <c:order val="3"/>
          <c:tx>
            <c:strRef>
              <c:f>Sheet1!$E$1</c:f>
              <c:strCache>
                <c:ptCount val="1"/>
                <c:pt idx="0">
                  <c:v>Fairly satisfied</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 satisfaction</c:v>
                </c:pt>
              </c:strCache>
            </c:strRef>
          </c:cat>
          <c:val>
            <c:numRef>
              <c:f>Sheet1!$E$2</c:f>
              <c:numCache>
                <c:formatCode>0%</c:formatCode>
                <c:ptCount val="1"/>
                <c:pt idx="0">
                  <c:v>0.48</c:v>
                </c:pt>
              </c:numCache>
            </c:numRef>
          </c:val>
          <c:extLst>
            <c:ext xmlns:c16="http://schemas.microsoft.com/office/drawing/2014/chart" uri="{C3380CC4-5D6E-409C-BE32-E72D297353CC}">
              <c16:uniqueId val="{00000003-546C-42A5-ABCA-0B7B04EF3FA2}"/>
            </c:ext>
          </c:extLst>
        </c:ser>
        <c:ser>
          <c:idx val="4"/>
          <c:order val="4"/>
          <c:tx>
            <c:strRef>
              <c:f>Sheet1!$F$1</c:f>
              <c:strCache>
                <c:ptCount val="1"/>
                <c:pt idx="0">
                  <c:v>Very satisfied</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Overall satisfaction</c:v>
                </c:pt>
              </c:strCache>
            </c:strRef>
          </c:cat>
          <c:val>
            <c:numRef>
              <c:f>Sheet1!$F$2</c:f>
              <c:numCache>
                <c:formatCode>0%</c:formatCode>
                <c:ptCount val="1"/>
                <c:pt idx="0">
                  <c:v>0.41</c:v>
                </c:pt>
              </c:numCache>
            </c:numRef>
          </c:val>
          <c:extLst>
            <c:ext xmlns:c16="http://schemas.microsoft.com/office/drawing/2014/chart" uri="{C3380CC4-5D6E-409C-BE32-E72D297353CC}">
              <c16:uniqueId val="{00000004-546C-42A5-ABCA-0B7B04EF3FA2}"/>
            </c:ext>
          </c:extLst>
        </c:ser>
        <c:dLbls>
          <c:dLblPos val="ctr"/>
          <c:showLegendKey val="0"/>
          <c:showVal val="1"/>
          <c:showCatName val="0"/>
          <c:showSerName val="0"/>
          <c:showPercent val="0"/>
          <c:showBubbleSize val="0"/>
        </c:dLbls>
        <c:gapWidth val="150"/>
        <c:overlap val="100"/>
        <c:axId val="492184168"/>
        <c:axId val="492184528"/>
      </c:barChart>
      <c:catAx>
        <c:axId val="492184168"/>
        <c:scaling>
          <c:orientation val="minMax"/>
        </c:scaling>
        <c:delete val="1"/>
        <c:axPos val="l"/>
        <c:numFmt formatCode="General" sourceLinked="1"/>
        <c:majorTickMark val="none"/>
        <c:minorTickMark val="none"/>
        <c:tickLblPos val="nextTo"/>
        <c:crossAx val="492184528"/>
        <c:crosses val="autoZero"/>
        <c:auto val="1"/>
        <c:lblAlgn val="ctr"/>
        <c:lblOffset val="100"/>
        <c:noMultiLvlLbl val="0"/>
      </c:catAx>
      <c:valAx>
        <c:axId val="492184528"/>
        <c:scaling>
          <c:orientation val="minMax"/>
        </c:scaling>
        <c:delete val="1"/>
        <c:axPos val="b"/>
        <c:numFmt formatCode="0%" sourceLinked="1"/>
        <c:majorTickMark val="none"/>
        <c:minorTickMark val="none"/>
        <c:tickLblPos val="nextTo"/>
        <c:crossAx val="492184168"/>
        <c:crosses val="autoZero"/>
        <c:crossBetween val="between"/>
      </c:valAx>
      <c:spPr>
        <a:noFill/>
        <a:ln w="25400">
          <a:noFill/>
        </a:ln>
        <a:effectLst/>
      </c:spPr>
    </c:plotArea>
    <c:legend>
      <c:legendPos val="b"/>
      <c:layout>
        <c:manualLayout>
          <c:xMode val="edge"/>
          <c:yMode val="edge"/>
          <c:x val="1.0542028023761418E-3"/>
          <c:y val="0.78608611707251541"/>
          <c:w val="0.99894579719762389"/>
          <c:h val="0.1533229317505199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GB" sz="1400" b="1" dirty="0">
                <a:solidFill>
                  <a:srgbClr val="5C5B5A"/>
                </a:solidFill>
              </a:rPr>
              <a:t>What makes a ‘good landlord’</a:t>
            </a:r>
          </a:p>
        </c:rich>
      </c:tx>
      <c:layout>
        <c:manualLayout>
          <c:xMode val="edge"/>
          <c:yMode val="edge"/>
          <c:x val="6.0181677781905522E-2"/>
          <c:y val="1.5137576132373137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307446804483732"/>
          <c:y val="8.6246798338691782E-2"/>
          <c:w val="0.4692553195516268"/>
          <c:h val="0.89845544961029333"/>
        </c:manualLayout>
      </c:layout>
      <c:barChart>
        <c:barDir val="bar"/>
        <c:grouping val="clustered"/>
        <c:varyColors val="0"/>
        <c:ser>
          <c:idx val="0"/>
          <c:order val="0"/>
          <c:tx>
            <c:strRef>
              <c:f>Sheet1!$B$1</c:f>
              <c:strCache>
                <c:ptCount val="1"/>
                <c:pt idx="0">
                  <c:v>Series 1</c:v>
                </c:pt>
              </c:strCache>
            </c:strRef>
          </c:tx>
          <c:spPr>
            <a:solidFill>
              <a:srgbClr val="5C5B5A"/>
            </a:solidFill>
            <a:ln>
              <a:noFill/>
            </a:ln>
            <a:effectLst/>
          </c:spPr>
          <c:invertIfNegative val="0"/>
          <c:dPt>
            <c:idx val="7"/>
            <c:invertIfNegative val="0"/>
            <c:bubble3D val="0"/>
            <c:spPr>
              <a:solidFill>
                <a:srgbClr val="5C5B5A"/>
              </a:solidFill>
              <a:ln>
                <a:noFill/>
              </a:ln>
              <a:effectLst/>
            </c:spPr>
            <c:extLst>
              <c:ext xmlns:c16="http://schemas.microsoft.com/office/drawing/2014/chart" uri="{C3380CC4-5D6E-409C-BE32-E72D297353CC}">
                <c16:uniqueId val="{00000001-56D2-43E1-AA79-3CA503D3F506}"/>
              </c:ext>
            </c:extLst>
          </c:dPt>
          <c:dPt>
            <c:idx val="10"/>
            <c:invertIfNegative val="0"/>
            <c:bubble3D val="0"/>
            <c:spPr>
              <a:solidFill>
                <a:srgbClr val="5C5B5A"/>
              </a:solidFill>
              <a:ln>
                <a:noFill/>
              </a:ln>
              <a:effectLst/>
            </c:spPr>
            <c:extLst>
              <c:ext xmlns:c16="http://schemas.microsoft.com/office/drawing/2014/chart" uri="{C3380CC4-5D6E-409C-BE32-E72D297353CC}">
                <c16:uniqueId val="{00000003-56D2-43E1-AA79-3CA503D3F506}"/>
              </c:ext>
            </c:extLst>
          </c:dPt>
          <c:dPt>
            <c:idx val="11"/>
            <c:invertIfNegative val="0"/>
            <c:bubble3D val="0"/>
            <c:spPr>
              <a:solidFill>
                <a:srgbClr val="5C5B5A"/>
              </a:solidFill>
              <a:ln>
                <a:noFill/>
              </a:ln>
              <a:effectLst/>
            </c:spPr>
            <c:extLst>
              <c:ext xmlns:c16="http://schemas.microsoft.com/office/drawing/2014/chart" uri="{C3380CC4-5D6E-409C-BE32-E72D297353CC}">
                <c16:uniqueId val="{00000005-56D2-43E1-AA79-3CA503D3F506}"/>
              </c:ext>
            </c:extLst>
          </c:dPt>
          <c:dPt>
            <c:idx val="20"/>
            <c:invertIfNegative val="0"/>
            <c:bubble3D val="0"/>
            <c:spPr>
              <a:solidFill>
                <a:schemeClr val="bg2">
                  <a:lumMod val="90000"/>
                </a:schemeClr>
              </a:solidFill>
              <a:ln>
                <a:noFill/>
              </a:ln>
              <a:effectLst/>
            </c:spPr>
            <c:extLst>
              <c:ext xmlns:c16="http://schemas.microsoft.com/office/drawing/2014/chart" uri="{C3380CC4-5D6E-409C-BE32-E72D297353CC}">
                <c16:uniqueId val="{00000007-56D2-43E1-AA79-3CA503D3F506}"/>
              </c:ext>
            </c:extLst>
          </c:dPt>
          <c:dPt>
            <c:idx val="21"/>
            <c:invertIfNegative val="0"/>
            <c:bubble3D val="0"/>
            <c:spPr>
              <a:solidFill>
                <a:schemeClr val="bg2">
                  <a:lumMod val="90000"/>
                </a:schemeClr>
              </a:solidFill>
              <a:ln>
                <a:noFill/>
              </a:ln>
              <a:effectLst/>
            </c:spPr>
            <c:extLst>
              <c:ext xmlns:c16="http://schemas.microsoft.com/office/drawing/2014/chart" uri="{C3380CC4-5D6E-409C-BE32-E72D297353CC}">
                <c16:uniqueId val="{00000008-56D2-43E1-AA79-3CA503D3F506}"/>
              </c:ext>
            </c:extLst>
          </c:dPt>
          <c:dPt>
            <c:idx val="22"/>
            <c:invertIfNegative val="0"/>
            <c:bubble3D val="0"/>
            <c:spPr>
              <a:solidFill>
                <a:schemeClr val="bg2">
                  <a:lumMod val="90000"/>
                </a:schemeClr>
              </a:solidFill>
              <a:ln>
                <a:noFill/>
              </a:ln>
              <a:effectLst/>
            </c:spPr>
            <c:extLst>
              <c:ext xmlns:c16="http://schemas.microsoft.com/office/drawing/2014/chart" uri="{C3380CC4-5D6E-409C-BE32-E72D297353CC}">
                <c16:uniqueId val="{00000009-56D2-43E1-AA79-3CA503D3F506}"/>
              </c:ext>
            </c:extLst>
          </c:dPt>
          <c:dLbls>
            <c:spPr>
              <a:noFill/>
              <a:ln>
                <a:noFill/>
              </a:ln>
              <a:effectLst/>
            </c:spPr>
            <c:txPr>
              <a:bodyPr rot="0" spcFirstLastPara="1" vertOverflow="ellipsis" vert="horz" wrap="square" anchor="ctr" anchorCtr="1"/>
              <a:lstStyle/>
              <a:p>
                <a:pPr>
                  <a:defRPr sz="1200" b="1"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Understanding/empathetic/patient</c:v>
                </c:pt>
                <c:pt idx="1">
                  <c:v>Good character (e.g. trustworthy/honest/fair/acts with integrity etc.)</c:v>
                </c:pt>
                <c:pt idx="2">
                  <c:v>Provide a good standard of accommodation</c:v>
                </c:pt>
                <c:pt idx="3">
                  <c:v>Respectful/caring towards tenants</c:v>
                </c:pt>
                <c:pt idx="4">
                  <c:v>Gets repairs done quickly/efficiently</c:v>
                </c:pt>
                <c:pt idx="5">
                  <c:v>Friendly/Kind/approachable</c:v>
                </c:pt>
                <c:pt idx="6">
                  <c:v>Responds to tenants enquiries in a timely manner</c:v>
                </c:pt>
                <c:pt idx="7">
                  <c:v>Helpful</c:v>
                </c:pt>
                <c:pt idx="8">
                  <c:v>Affordable accomodation</c:v>
                </c:pt>
                <c:pt idx="9">
                  <c:v>Flexibility</c:v>
                </c:pt>
                <c:pt idx="10">
                  <c:v>Provides an overall excellent service</c:v>
                </c:pt>
                <c:pt idx="11">
                  <c:v>Professional</c:v>
                </c:pt>
                <c:pt idx="12">
                  <c:v>Available/regular contact</c:v>
                </c:pt>
                <c:pt idx="13">
                  <c:v>Firm/tough - Doesn’t let tenants take advantage of them</c:v>
                </c:pt>
                <c:pt idx="14">
                  <c:v>Responsible</c:v>
                </c:pt>
                <c:pt idx="15">
                  <c:v>Reliable</c:v>
                </c:pt>
                <c:pt idx="16">
                  <c:v>Treats tenants like human beings rather than a source of income</c:v>
                </c:pt>
                <c:pt idx="17">
                  <c:v>Supportive</c:v>
                </c:pt>
                <c:pt idx="18">
                  <c:v>Respects tenants privacy</c:v>
                </c:pt>
                <c:pt idx="19">
                  <c:v>Good relationship</c:v>
                </c:pt>
                <c:pt idx="20">
                  <c:v>Other</c:v>
                </c:pt>
                <c:pt idx="21">
                  <c:v>Don’t know</c:v>
                </c:pt>
                <c:pt idx="22">
                  <c:v>No comment</c:v>
                </c:pt>
              </c:strCache>
            </c:strRef>
          </c:cat>
          <c:val>
            <c:numRef>
              <c:f>Sheet1!$B$2:$B$24</c:f>
              <c:numCache>
                <c:formatCode>0%</c:formatCode>
                <c:ptCount val="23"/>
                <c:pt idx="0">
                  <c:v>0.17746478873239441</c:v>
                </c:pt>
                <c:pt idx="1">
                  <c:v>0.14366197183098592</c:v>
                </c:pt>
                <c:pt idx="2">
                  <c:v>0.12957746478873239</c:v>
                </c:pt>
                <c:pt idx="3">
                  <c:v>9.295774647887324E-2</c:v>
                </c:pt>
                <c:pt idx="4">
                  <c:v>9.014084507042254E-2</c:v>
                </c:pt>
                <c:pt idx="5">
                  <c:v>7.605633802816901E-2</c:v>
                </c:pt>
                <c:pt idx="6">
                  <c:v>6.1971830985915494E-2</c:v>
                </c:pt>
                <c:pt idx="7">
                  <c:v>5.0704225352112678E-2</c:v>
                </c:pt>
                <c:pt idx="8">
                  <c:v>5.0704225352112678E-2</c:v>
                </c:pt>
                <c:pt idx="9">
                  <c:v>4.507042253521127E-2</c:v>
                </c:pt>
                <c:pt idx="10">
                  <c:v>4.2253521126760563E-2</c:v>
                </c:pt>
                <c:pt idx="11">
                  <c:v>3.9436619718309862E-2</c:v>
                </c:pt>
                <c:pt idx="12">
                  <c:v>3.6619718309859155E-2</c:v>
                </c:pt>
                <c:pt idx="13">
                  <c:v>3.6619718309859155E-2</c:v>
                </c:pt>
                <c:pt idx="14">
                  <c:v>3.3802816901408447E-2</c:v>
                </c:pt>
                <c:pt idx="15">
                  <c:v>3.3802816901408447E-2</c:v>
                </c:pt>
                <c:pt idx="16">
                  <c:v>1.9718309859154931E-2</c:v>
                </c:pt>
                <c:pt idx="17">
                  <c:v>1.9718309859154931E-2</c:v>
                </c:pt>
                <c:pt idx="18">
                  <c:v>1.6901408450704224E-2</c:v>
                </c:pt>
                <c:pt idx="19">
                  <c:v>1.4084507042253523E-2</c:v>
                </c:pt>
                <c:pt idx="20">
                  <c:v>0.04</c:v>
                </c:pt>
                <c:pt idx="21">
                  <c:v>0.01</c:v>
                </c:pt>
                <c:pt idx="22">
                  <c:v>0.44</c:v>
                </c:pt>
              </c:numCache>
            </c:numRef>
          </c:val>
          <c:extLst>
            <c:ext xmlns:c16="http://schemas.microsoft.com/office/drawing/2014/chart" uri="{C3380CC4-5D6E-409C-BE32-E72D297353CC}">
              <c16:uniqueId val="{00000006-56D2-43E1-AA79-3CA503D3F506}"/>
            </c:ext>
          </c:extLst>
        </c:ser>
        <c:dLbls>
          <c:showLegendKey val="0"/>
          <c:showVal val="0"/>
          <c:showCatName val="0"/>
          <c:showSerName val="0"/>
          <c:showPercent val="0"/>
          <c:showBubbleSize val="0"/>
        </c:dLbls>
        <c:gapWidth val="30"/>
        <c:axId val="2022476080"/>
        <c:axId val="2022478000"/>
      </c:barChart>
      <c:catAx>
        <c:axId val="2022476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22478000"/>
        <c:crosses val="autoZero"/>
        <c:auto val="1"/>
        <c:lblAlgn val="ctr"/>
        <c:lblOffset val="100"/>
        <c:noMultiLvlLbl val="0"/>
      </c:catAx>
      <c:valAx>
        <c:axId val="2022478000"/>
        <c:scaling>
          <c:orientation val="minMax"/>
        </c:scaling>
        <c:delete val="1"/>
        <c:axPos val="t"/>
        <c:numFmt formatCode="0%" sourceLinked="1"/>
        <c:majorTickMark val="none"/>
        <c:minorTickMark val="none"/>
        <c:tickLblPos val="nextTo"/>
        <c:crossAx val="2022476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40" b="0" i="0" u="none" strike="noStrike" kern="1200" spc="0" baseline="0">
                <a:solidFill>
                  <a:schemeClr val="tx1">
                    <a:lumMod val="65000"/>
                    <a:lumOff val="35000"/>
                  </a:schemeClr>
                </a:solidFill>
                <a:latin typeface="+mn-lt"/>
                <a:ea typeface="+mn-ea"/>
                <a:cs typeface="+mn-cs"/>
              </a:defRPr>
            </a:pPr>
            <a:r>
              <a:rPr lang="en-GB" sz="1400" b="1" dirty="0">
                <a:solidFill>
                  <a:srgbClr val="5C5B5A"/>
                </a:solidFill>
              </a:rPr>
              <a:t>Anything done to go above and beyond legal minimum requirements</a:t>
            </a:r>
          </a:p>
        </c:rich>
      </c:tx>
      <c:layout>
        <c:manualLayout>
          <c:xMode val="edge"/>
          <c:yMode val="edge"/>
          <c:x val="0"/>
          <c:y val="2.3107338389198359E-2"/>
        </c:manualLayout>
      </c:layout>
      <c:overlay val="0"/>
      <c:spPr>
        <a:noFill/>
        <a:ln>
          <a:noFill/>
        </a:ln>
        <a:effectLst/>
      </c:spPr>
      <c:txPr>
        <a:bodyPr rot="0" spcFirstLastPara="1" vertOverflow="ellipsis" vert="horz" wrap="square" anchor="ctr" anchorCtr="1"/>
        <a:lstStyle/>
        <a:p>
          <a:pPr algn="l">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8050065238043005"/>
          <c:y val="0.19013594451235818"/>
          <c:w val="0.35720080115339914"/>
          <c:h val="0.80960418357037223"/>
        </c:manualLayout>
      </c:layout>
      <c:barChart>
        <c:barDir val="bar"/>
        <c:grouping val="clustered"/>
        <c:varyColors val="0"/>
        <c:ser>
          <c:idx val="0"/>
          <c:order val="0"/>
          <c:tx>
            <c:strRef>
              <c:f>Sheet1!$B$1</c:f>
              <c:strCache>
                <c:ptCount val="1"/>
                <c:pt idx="0">
                  <c:v>Series 1</c:v>
                </c:pt>
              </c:strCache>
            </c:strRef>
          </c:tx>
          <c:spPr>
            <a:solidFill>
              <a:srgbClr val="5C5B5A"/>
            </a:solidFill>
            <a:ln>
              <a:noFill/>
            </a:ln>
            <a:effectLst/>
          </c:spPr>
          <c:invertIfNegative val="0"/>
          <c:dPt>
            <c:idx val="7"/>
            <c:invertIfNegative val="0"/>
            <c:bubble3D val="0"/>
            <c:spPr>
              <a:solidFill>
                <a:srgbClr val="5C5B5A"/>
              </a:solidFill>
              <a:ln>
                <a:noFill/>
              </a:ln>
              <a:effectLst/>
            </c:spPr>
            <c:extLst>
              <c:ext xmlns:c16="http://schemas.microsoft.com/office/drawing/2014/chart" uri="{C3380CC4-5D6E-409C-BE32-E72D297353CC}">
                <c16:uniqueId val="{00000001-56D2-43E1-AA79-3CA503D3F506}"/>
              </c:ext>
            </c:extLst>
          </c:dPt>
          <c:dPt>
            <c:idx val="10"/>
            <c:invertIfNegative val="0"/>
            <c:bubble3D val="0"/>
            <c:spPr>
              <a:solidFill>
                <a:srgbClr val="5C5B5A"/>
              </a:solidFill>
              <a:ln>
                <a:noFill/>
              </a:ln>
              <a:effectLst/>
            </c:spPr>
            <c:extLst>
              <c:ext xmlns:c16="http://schemas.microsoft.com/office/drawing/2014/chart" uri="{C3380CC4-5D6E-409C-BE32-E72D297353CC}">
                <c16:uniqueId val="{00000003-56D2-43E1-AA79-3CA503D3F506}"/>
              </c:ext>
            </c:extLst>
          </c:dPt>
          <c:dPt>
            <c:idx val="11"/>
            <c:invertIfNegative val="0"/>
            <c:bubble3D val="0"/>
            <c:spPr>
              <a:solidFill>
                <a:srgbClr val="5C5B5A"/>
              </a:solidFill>
              <a:ln>
                <a:noFill/>
              </a:ln>
              <a:effectLst/>
            </c:spPr>
            <c:extLst>
              <c:ext xmlns:c16="http://schemas.microsoft.com/office/drawing/2014/chart" uri="{C3380CC4-5D6E-409C-BE32-E72D297353CC}">
                <c16:uniqueId val="{00000005-56D2-43E1-AA79-3CA503D3F506}"/>
              </c:ext>
            </c:extLst>
          </c:dPt>
          <c:dPt>
            <c:idx val="20"/>
            <c:invertIfNegative val="0"/>
            <c:bubble3D val="0"/>
            <c:spPr>
              <a:solidFill>
                <a:schemeClr val="bg2">
                  <a:lumMod val="90000"/>
                </a:schemeClr>
              </a:solidFill>
              <a:ln>
                <a:noFill/>
              </a:ln>
              <a:effectLst/>
            </c:spPr>
            <c:extLst>
              <c:ext xmlns:c16="http://schemas.microsoft.com/office/drawing/2014/chart" uri="{C3380CC4-5D6E-409C-BE32-E72D297353CC}">
                <c16:uniqueId val="{00000007-56D2-43E1-AA79-3CA503D3F506}"/>
              </c:ext>
            </c:extLst>
          </c:dPt>
          <c:dPt>
            <c:idx val="21"/>
            <c:invertIfNegative val="0"/>
            <c:bubble3D val="0"/>
            <c:spPr>
              <a:solidFill>
                <a:schemeClr val="bg2">
                  <a:lumMod val="90000"/>
                </a:schemeClr>
              </a:solidFill>
              <a:ln>
                <a:noFill/>
              </a:ln>
              <a:effectLst/>
            </c:spPr>
            <c:extLst>
              <c:ext xmlns:c16="http://schemas.microsoft.com/office/drawing/2014/chart" uri="{C3380CC4-5D6E-409C-BE32-E72D297353CC}">
                <c16:uniqueId val="{00000008-56D2-43E1-AA79-3CA503D3F506}"/>
              </c:ext>
            </c:extLst>
          </c:dPt>
          <c:dPt>
            <c:idx val="22"/>
            <c:invertIfNegative val="0"/>
            <c:bubble3D val="0"/>
            <c:spPr>
              <a:solidFill>
                <a:schemeClr val="bg2">
                  <a:lumMod val="90000"/>
                </a:schemeClr>
              </a:solidFill>
              <a:ln>
                <a:noFill/>
              </a:ln>
              <a:effectLst/>
            </c:spPr>
            <c:extLst>
              <c:ext xmlns:c16="http://schemas.microsoft.com/office/drawing/2014/chart" uri="{C3380CC4-5D6E-409C-BE32-E72D297353CC}">
                <c16:uniqueId val="{00000009-56D2-43E1-AA79-3CA503D3F506}"/>
              </c:ext>
            </c:extLst>
          </c:dPt>
          <c:dLbls>
            <c:spPr>
              <a:noFill/>
              <a:ln>
                <a:noFill/>
              </a:ln>
              <a:effectLst/>
            </c:spPr>
            <c:txPr>
              <a:bodyPr rot="0" spcFirstLastPara="1" vertOverflow="ellipsis" vert="horz" wrap="square" anchor="ctr" anchorCtr="1"/>
              <a:lstStyle/>
              <a:p>
                <a:pPr>
                  <a:defRPr sz="1200" b="1"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Yes</c:v>
                </c:pt>
                <c:pt idx="1">
                  <c:v>No - I think a landlord's job is to meet legal requirement</c:v>
                </c:pt>
                <c:pt idx="2">
                  <c:v>No - I'm open to doing this, but am not currently</c:v>
                </c:pt>
                <c:pt idx="3">
                  <c:v>Don’t know</c:v>
                </c:pt>
              </c:strCache>
            </c:strRef>
          </c:cat>
          <c:val>
            <c:numRef>
              <c:f>Sheet1!$B$2:$B$5</c:f>
              <c:numCache>
                <c:formatCode>0%</c:formatCode>
                <c:ptCount val="4"/>
                <c:pt idx="0">
                  <c:v>0.12676056338028169</c:v>
                </c:pt>
                <c:pt idx="1">
                  <c:v>0.51267605633802815</c:v>
                </c:pt>
                <c:pt idx="2">
                  <c:v>0.24507042253521127</c:v>
                </c:pt>
                <c:pt idx="3">
                  <c:v>0.11549295774647889</c:v>
                </c:pt>
              </c:numCache>
            </c:numRef>
          </c:val>
          <c:extLst>
            <c:ext xmlns:c16="http://schemas.microsoft.com/office/drawing/2014/chart" uri="{C3380CC4-5D6E-409C-BE32-E72D297353CC}">
              <c16:uniqueId val="{00000006-56D2-43E1-AA79-3CA503D3F506}"/>
            </c:ext>
          </c:extLst>
        </c:ser>
        <c:dLbls>
          <c:showLegendKey val="0"/>
          <c:showVal val="0"/>
          <c:showCatName val="0"/>
          <c:showSerName val="0"/>
          <c:showPercent val="0"/>
          <c:showBubbleSize val="0"/>
        </c:dLbls>
        <c:gapWidth val="30"/>
        <c:axId val="2022476080"/>
        <c:axId val="2022478000"/>
      </c:barChart>
      <c:catAx>
        <c:axId val="2022476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lumMod val="65000"/>
                    <a:lumOff val="35000"/>
                  </a:schemeClr>
                </a:solidFill>
                <a:latin typeface="+mn-lt"/>
                <a:ea typeface="+mn-ea"/>
                <a:cs typeface="+mn-cs"/>
              </a:defRPr>
            </a:pPr>
            <a:endParaRPr lang="en-US"/>
          </a:p>
        </c:txPr>
        <c:crossAx val="2022478000"/>
        <c:crosses val="autoZero"/>
        <c:auto val="1"/>
        <c:lblAlgn val="ctr"/>
        <c:lblOffset val="100"/>
        <c:noMultiLvlLbl val="0"/>
      </c:catAx>
      <c:valAx>
        <c:axId val="2022478000"/>
        <c:scaling>
          <c:orientation val="minMax"/>
        </c:scaling>
        <c:delete val="1"/>
        <c:axPos val="t"/>
        <c:numFmt formatCode="0%" sourceLinked="1"/>
        <c:majorTickMark val="none"/>
        <c:minorTickMark val="none"/>
        <c:tickLblPos val="nextTo"/>
        <c:crossAx val="2022476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GB" sz="1400" b="1" dirty="0">
                <a:solidFill>
                  <a:srgbClr val="5C5B5A"/>
                </a:solidFill>
              </a:rPr>
              <a:t>Best practice examples landlords are willing to commit to</a:t>
            </a:r>
          </a:p>
        </c:rich>
      </c:tx>
      <c:layout>
        <c:manualLayout>
          <c:xMode val="edge"/>
          <c:yMode val="edge"/>
          <c:x val="9.3522331903750908E-2"/>
          <c:y val="1.2942934020039949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8833332407837591"/>
          <c:y val="6.5457198286327706E-2"/>
          <c:w val="0.39293414850998271"/>
          <c:h val="0.83508937207230172"/>
        </c:manualLayout>
      </c:layout>
      <c:barChart>
        <c:barDir val="bar"/>
        <c:grouping val="clustered"/>
        <c:varyColors val="0"/>
        <c:ser>
          <c:idx val="0"/>
          <c:order val="0"/>
          <c:tx>
            <c:strRef>
              <c:f>Sheet1!$B$1</c:f>
              <c:strCache>
                <c:ptCount val="1"/>
                <c:pt idx="0">
                  <c:v>Series 1</c:v>
                </c:pt>
              </c:strCache>
            </c:strRef>
          </c:tx>
          <c:spPr>
            <a:solidFill>
              <a:srgbClr val="5C5B5A"/>
            </a:solidFill>
            <a:ln>
              <a:noFill/>
            </a:ln>
            <a:effectLst/>
          </c:spPr>
          <c:invertIfNegative val="0"/>
          <c:dPt>
            <c:idx val="7"/>
            <c:invertIfNegative val="0"/>
            <c:bubble3D val="0"/>
            <c:spPr>
              <a:solidFill>
                <a:srgbClr val="5C5B5A"/>
              </a:solidFill>
              <a:ln>
                <a:noFill/>
              </a:ln>
              <a:effectLst/>
            </c:spPr>
            <c:extLst>
              <c:ext xmlns:c16="http://schemas.microsoft.com/office/drawing/2014/chart" uri="{C3380CC4-5D6E-409C-BE32-E72D297353CC}">
                <c16:uniqueId val="{00000001-56D2-43E1-AA79-3CA503D3F506}"/>
              </c:ext>
            </c:extLst>
          </c:dPt>
          <c:dPt>
            <c:idx val="10"/>
            <c:invertIfNegative val="0"/>
            <c:bubble3D val="0"/>
            <c:spPr>
              <a:solidFill>
                <a:srgbClr val="5C5B5A"/>
              </a:solidFill>
              <a:ln>
                <a:noFill/>
              </a:ln>
              <a:effectLst/>
            </c:spPr>
            <c:extLst>
              <c:ext xmlns:c16="http://schemas.microsoft.com/office/drawing/2014/chart" uri="{C3380CC4-5D6E-409C-BE32-E72D297353CC}">
                <c16:uniqueId val="{00000003-56D2-43E1-AA79-3CA503D3F506}"/>
              </c:ext>
            </c:extLst>
          </c:dPt>
          <c:dPt>
            <c:idx val="11"/>
            <c:invertIfNegative val="0"/>
            <c:bubble3D val="0"/>
            <c:spPr>
              <a:solidFill>
                <a:srgbClr val="5C5B5A"/>
              </a:solidFill>
              <a:ln>
                <a:noFill/>
              </a:ln>
              <a:effectLst/>
            </c:spPr>
            <c:extLst>
              <c:ext xmlns:c16="http://schemas.microsoft.com/office/drawing/2014/chart" uri="{C3380CC4-5D6E-409C-BE32-E72D297353CC}">
                <c16:uniqueId val="{00000005-56D2-43E1-AA79-3CA503D3F506}"/>
              </c:ext>
            </c:extLst>
          </c:dPt>
          <c:dPt>
            <c:idx val="20"/>
            <c:invertIfNegative val="0"/>
            <c:bubble3D val="0"/>
            <c:spPr>
              <a:solidFill>
                <a:schemeClr val="bg2">
                  <a:lumMod val="90000"/>
                </a:schemeClr>
              </a:solidFill>
              <a:ln>
                <a:noFill/>
              </a:ln>
              <a:effectLst/>
            </c:spPr>
            <c:extLst>
              <c:ext xmlns:c16="http://schemas.microsoft.com/office/drawing/2014/chart" uri="{C3380CC4-5D6E-409C-BE32-E72D297353CC}">
                <c16:uniqueId val="{00000007-56D2-43E1-AA79-3CA503D3F506}"/>
              </c:ext>
            </c:extLst>
          </c:dPt>
          <c:dPt>
            <c:idx val="21"/>
            <c:invertIfNegative val="0"/>
            <c:bubble3D val="0"/>
            <c:spPr>
              <a:solidFill>
                <a:schemeClr val="bg2">
                  <a:lumMod val="90000"/>
                </a:schemeClr>
              </a:solidFill>
              <a:ln>
                <a:noFill/>
              </a:ln>
              <a:effectLst/>
            </c:spPr>
            <c:extLst>
              <c:ext xmlns:c16="http://schemas.microsoft.com/office/drawing/2014/chart" uri="{C3380CC4-5D6E-409C-BE32-E72D297353CC}">
                <c16:uniqueId val="{00000008-56D2-43E1-AA79-3CA503D3F506}"/>
              </c:ext>
            </c:extLst>
          </c:dPt>
          <c:dPt>
            <c:idx val="22"/>
            <c:invertIfNegative val="0"/>
            <c:bubble3D val="0"/>
            <c:spPr>
              <a:solidFill>
                <a:schemeClr val="bg2">
                  <a:lumMod val="90000"/>
                </a:schemeClr>
              </a:solidFill>
              <a:ln>
                <a:noFill/>
              </a:ln>
              <a:effectLst/>
            </c:spPr>
            <c:extLst>
              <c:ext xmlns:c16="http://schemas.microsoft.com/office/drawing/2014/chart" uri="{C3380CC4-5D6E-409C-BE32-E72D297353CC}">
                <c16:uniqueId val="{00000009-56D2-43E1-AA79-3CA503D3F506}"/>
              </c:ext>
            </c:extLst>
          </c:dPt>
          <c:dLbls>
            <c:spPr>
              <a:noFill/>
              <a:ln>
                <a:noFill/>
              </a:ln>
              <a:effectLst/>
            </c:spPr>
            <c:txPr>
              <a:bodyPr rot="0" spcFirstLastPara="1" vertOverflow="ellipsis" vert="horz" wrap="square" anchor="ctr" anchorCtr="1"/>
              <a:lstStyle/>
              <a:p>
                <a:pPr>
                  <a:defRPr sz="1200" b="1"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Give tenants time if they struggle to pay rent</c:v>
                </c:pt>
                <c:pt idx="1">
                  <c:v>Allow tenants to keep a pet</c:v>
                </c:pt>
                <c:pt idx="2">
                  <c:v>Improve property conditions to the Decent Homes Standard / set target times for repairs</c:v>
                </c:pt>
                <c:pt idx="3">
                  <c:v>Access grants/loans to make reasonable adaptations to properties where a tenant has accessibility needs (e.g. installing</c:v>
                </c:pt>
                <c:pt idx="4">
                  <c:v>Complete landlord training</c:v>
                </c:pt>
                <c:pt idx="5">
                  <c:v>Invest in / accessing government grants for energy efficiency measures</c:v>
                </c:pt>
                <c:pt idx="6">
                  <c:v>Commit to referring tenants who are struggling financially to sources of support e.g Local Authority, CAB</c:v>
                </c:pt>
                <c:pt idx="7">
                  <c:v>Adopt anti-discriminatory practices</c:v>
                </c:pt>
                <c:pt idx="8">
                  <c:v>Allow tenants to redecorate without asking permission</c:v>
                </c:pt>
                <c:pt idx="9">
                  <c:v>Offer a below market rent / setting a limit on future rent increases (e.g. inflation)</c:v>
                </c:pt>
                <c:pt idx="10">
                  <c:v>Give tenants the power to stay in the property as long as they want</c:v>
                </c:pt>
                <c:pt idx="11">
                  <c:v>Other</c:v>
                </c:pt>
              </c:strCache>
            </c:strRef>
          </c:cat>
          <c:val>
            <c:numRef>
              <c:f>Sheet1!$B$2:$B$13</c:f>
              <c:numCache>
                <c:formatCode>0%</c:formatCode>
                <c:ptCount val="12"/>
                <c:pt idx="0">
                  <c:v>0.352112676056338</c:v>
                </c:pt>
                <c:pt idx="1">
                  <c:v>0.3380281690140845</c:v>
                </c:pt>
                <c:pt idx="2">
                  <c:v>0.30985915492957744</c:v>
                </c:pt>
                <c:pt idx="3">
                  <c:v>0.29295774647887324</c:v>
                </c:pt>
                <c:pt idx="4">
                  <c:v>0.28732394366197184</c:v>
                </c:pt>
                <c:pt idx="5">
                  <c:v>0.28450704225352114</c:v>
                </c:pt>
                <c:pt idx="6">
                  <c:v>0.26197183098591548</c:v>
                </c:pt>
                <c:pt idx="7">
                  <c:v>0.25915492957746478</c:v>
                </c:pt>
                <c:pt idx="8">
                  <c:v>0.22816901408450704</c:v>
                </c:pt>
                <c:pt idx="9">
                  <c:v>0.18309859154929581</c:v>
                </c:pt>
                <c:pt idx="10">
                  <c:v>0.17464788732394365</c:v>
                </c:pt>
                <c:pt idx="11">
                  <c:v>0.03</c:v>
                </c:pt>
              </c:numCache>
            </c:numRef>
          </c:val>
          <c:extLst>
            <c:ext xmlns:c16="http://schemas.microsoft.com/office/drawing/2014/chart" uri="{C3380CC4-5D6E-409C-BE32-E72D297353CC}">
              <c16:uniqueId val="{00000006-56D2-43E1-AA79-3CA503D3F506}"/>
            </c:ext>
          </c:extLst>
        </c:ser>
        <c:dLbls>
          <c:showLegendKey val="0"/>
          <c:showVal val="0"/>
          <c:showCatName val="0"/>
          <c:showSerName val="0"/>
          <c:showPercent val="0"/>
          <c:showBubbleSize val="0"/>
        </c:dLbls>
        <c:gapWidth val="30"/>
        <c:axId val="2022476080"/>
        <c:axId val="2022478000"/>
      </c:barChart>
      <c:catAx>
        <c:axId val="2022476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lumMod val="65000"/>
                    <a:lumOff val="35000"/>
                  </a:schemeClr>
                </a:solidFill>
                <a:latin typeface="+mn-lt"/>
                <a:ea typeface="+mn-ea"/>
                <a:cs typeface="+mn-cs"/>
              </a:defRPr>
            </a:pPr>
            <a:endParaRPr lang="en-US"/>
          </a:p>
        </c:txPr>
        <c:crossAx val="2022478000"/>
        <c:crosses val="autoZero"/>
        <c:auto val="1"/>
        <c:lblAlgn val="ctr"/>
        <c:lblOffset val="100"/>
        <c:noMultiLvlLbl val="0"/>
      </c:catAx>
      <c:valAx>
        <c:axId val="2022478000"/>
        <c:scaling>
          <c:orientation val="minMax"/>
        </c:scaling>
        <c:delete val="1"/>
        <c:axPos val="t"/>
        <c:numFmt formatCode="0%" sourceLinked="1"/>
        <c:majorTickMark val="none"/>
        <c:minorTickMark val="none"/>
        <c:tickLblPos val="nextTo"/>
        <c:crossAx val="2022476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dirty="0">
                <a:solidFill>
                  <a:srgbClr val="5C5B5A"/>
                </a:solidFill>
              </a:rPr>
              <a:t>Interest in charter</a:t>
            </a:r>
          </a:p>
        </c:rich>
      </c:tx>
      <c:layout>
        <c:manualLayout>
          <c:xMode val="edge"/>
          <c:yMode val="edge"/>
          <c:x val="3.3242675931758177E-2"/>
          <c:y val="3.1172486260474786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8275657007712014"/>
          <c:y val="7.841534762921272E-2"/>
          <c:w val="0.3038027736641784"/>
          <c:h val="0.92158465237078724"/>
        </c:manualLayout>
      </c:layout>
      <c:barChart>
        <c:barDir val="bar"/>
        <c:grouping val="clustered"/>
        <c:varyColors val="0"/>
        <c:ser>
          <c:idx val="0"/>
          <c:order val="0"/>
          <c:tx>
            <c:strRef>
              <c:f>Sheet1!$B$1</c:f>
              <c:strCache>
                <c:ptCount val="1"/>
                <c:pt idx="0">
                  <c:v>Series 1</c:v>
                </c:pt>
              </c:strCache>
            </c:strRef>
          </c:tx>
          <c:spPr>
            <a:solidFill>
              <a:srgbClr val="5C5B5A"/>
            </a:solidFill>
            <a:ln>
              <a:noFill/>
            </a:ln>
            <a:effectLst/>
          </c:spPr>
          <c:invertIfNegative val="0"/>
          <c:dPt>
            <c:idx val="5"/>
            <c:invertIfNegative val="0"/>
            <c:bubble3D val="0"/>
            <c:spPr>
              <a:solidFill>
                <a:srgbClr val="5C5B5A"/>
              </a:solidFill>
              <a:ln>
                <a:noFill/>
              </a:ln>
              <a:effectLst/>
            </c:spPr>
            <c:extLst>
              <c:ext xmlns:c16="http://schemas.microsoft.com/office/drawing/2014/chart" uri="{C3380CC4-5D6E-409C-BE32-E72D297353CC}">
                <c16:uniqueId val="{0000000E-5590-4E2E-AE31-4A15E87F1799}"/>
              </c:ext>
            </c:extLst>
          </c:dPt>
          <c:dPt>
            <c:idx val="7"/>
            <c:invertIfNegative val="0"/>
            <c:bubble3D val="0"/>
            <c:spPr>
              <a:solidFill>
                <a:srgbClr val="5C5B5A"/>
              </a:solidFill>
              <a:ln>
                <a:noFill/>
              </a:ln>
              <a:effectLst/>
            </c:spPr>
            <c:extLst>
              <c:ext xmlns:c16="http://schemas.microsoft.com/office/drawing/2014/chart" uri="{C3380CC4-5D6E-409C-BE32-E72D297353CC}">
                <c16:uniqueId val="{00000001-8851-486E-B5E3-ED6466335D93}"/>
              </c:ext>
            </c:extLst>
          </c:dPt>
          <c:dPt>
            <c:idx val="10"/>
            <c:invertIfNegative val="0"/>
            <c:bubble3D val="0"/>
            <c:spPr>
              <a:solidFill>
                <a:srgbClr val="5C5B5A"/>
              </a:solidFill>
              <a:ln>
                <a:noFill/>
              </a:ln>
              <a:effectLst/>
            </c:spPr>
            <c:extLst>
              <c:ext xmlns:c16="http://schemas.microsoft.com/office/drawing/2014/chart" uri="{C3380CC4-5D6E-409C-BE32-E72D297353CC}">
                <c16:uniqueId val="{00000003-8851-486E-B5E3-ED6466335D93}"/>
              </c:ext>
            </c:extLst>
          </c:dPt>
          <c:dPt>
            <c:idx val="11"/>
            <c:invertIfNegative val="0"/>
            <c:bubble3D val="0"/>
            <c:spPr>
              <a:solidFill>
                <a:srgbClr val="5C5B5A"/>
              </a:solidFill>
              <a:ln>
                <a:noFill/>
              </a:ln>
              <a:effectLst/>
            </c:spPr>
            <c:extLst>
              <c:ext xmlns:c16="http://schemas.microsoft.com/office/drawing/2014/chart" uri="{C3380CC4-5D6E-409C-BE32-E72D297353CC}">
                <c16:uniqueId val="{00000005-8851-486E-B5E3-ED6466335D93}"/>
              </c:ext>
            </c:extLst>
          </c:dPt>
          <c:dPt>
            <c:idx val="20"/>
            <c:invertIfNegative val="0"/>
            <c:bubble3D val="0"/>
            <c:spPr>
              <a:solidFill>
                <a:srgbClr val="5C5B5A"/>
              </a:solidFill>
              <a:ln>
                <a:noFill/>
              </a:ln>
              <a:effectLst/>
            </c:spPr>
            <c:extLst>
              <c:ext xmlns:c16="http://schemas.microsoft.com/office/drawing/2014/chart" uri="{C3380CC4-5D6E-409C-BE32-E72D297353CC}">
                <c16:uniqueId val="{00000007-8851-486E-B5E3-ED6466335D93}"/>
              </c:ext>
            </c:extLst>
          </c:dPt>
          <c:dPt>
            <c:idx val="21"/>
            <c:invertIfNegative val="0"/>
            <c:bubble3D val="0"/>
            <c:spPr>
              <a:solidFill>
                <a:srgbClr val="5C5B5A"/>
              </a:solidFill>
              <a:ln>
                <a:noFill/>
              </a:ln>
              <a:effectLst/>
            </c:spPr>
            <c:extLst>
              <c:ext xmlns:c16="http://schemas.microsoft.com/office/drawing/2014/chart" uri="{C3380CC4-5D6E-409C-BE32-E72D297353CC}">
                <c16:uniqueId val="{00000009-8851-486E-B5E3-ED6466335D93}"/>
              </c:ext>
            </c:extLst>
          </c:dPt>
          <c:dPt>
            <c:idx val="22"/>
            <c:invertIfNegative val="0"/>
            <c:bubble3D val="0"/>
            <c:spPr>
              <a:solidFill>
                <a:srgbClr val="5C5B5A"/>
              </a:solidFill>
              <a:ln>
                <a:noFill/>
              </a:ln>
              <a:effectLst/>
            </c:spPr>
            <c:extLst>
              <c:ext xmlns:c16="http://schemas.microsoft.com/office/drawing/2014/chart" uri="{C3380CC4-5D6E-409C-BE32-E72D297353CC}">
                <c16:uniqueId val="{0000000B-8851-486E-B5E3-ED6466335D93}"/>
              </c:ext>
            </c:extLst>
          </c:dPt>
          <c:dLbls>
            <c:spPr>
              <a:noFill/>
              <a:ln>
                <a:noFill/>
              </a:ln>
              <a:effectLst/>
            </c:spPr>
            <c:txPr>
              <a:bodyPr rot="0" spcFirstLastPara="1" vertOverflow="ellipsis" vert="horz" wrap="square" anchor="ctr" anchorCtr="1"/>
              <a:lstStyle/>
              <a:p>
                <a:pPr>
                  <a:defRPr sz="1200" b="1"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 like the idea of joining a new accreditation scheme like this</c:v>
                </c:pt>
                <c:pt idx="1">
                  <c:v>I am already accredited but would be open to joining</c:v>
                </c:pt>
                <c:pt idx="2">
                  <c:v>I would like more information before I make up my mind</c:v>
                </c:pt>
                <c:pt idx="3">
                  <c:v>I am already accredited and don't want to join a new scheme</c:v>
                </c:pt>
                <c:pt idx="4">
                  <c:v>I'm not interested in being an accredited landlord</c:v>
                </c:pt>
                <c:pt idx="5">
                  <c:v>Don’t know</c:v>
                </c:pt>
              </c:strCache>
            </c:strRef>
          </c:cat>
          <c:val>
            <c:numRef>
              <c:f>Sheet1!$B$2:$B$7</c:f>
              <c:numCache>
                <c:formatCode>0%</c:formatCode>
                <c:ptCount val="6"/>
                <c:pt idx="0">
                  <c:v>8.4507042253521125E-2</c:v>
                </c:pt>
                <c:pt idx="1">
                  <c:v>0.30140845070422534</c:v>
                </c:pt>
                <c:pt idx="2">
                  <c:v>0.2</c:v>
                </c:pt>
                <c:pt idx="3">
                  <c:v>0.16338028169014085</c:v>
                </c:pt>
                <c:pt idx="4">
                  <c:v>0.16619718309859155</c:v>
                </c:pt>
                <c:pt idx="5">
                  <c:v>8.4507042253521125E-2</c:v>
                </c:pt>
              </c:numCache>
            </c:numRef>
          </c:val>
          <c:extLst>
            <c:ext xmlns:c16="http://schemas.microsoft.com/office/drawing/2014/chart" uri="{C3380CC4-5D6E-409C-BE32-E72D297353CC}">
              <c16:uniqueId val="{0000000C-8851-486E-B5E3-ED6466335D93}"/>
            </c:ext>
          </c:extLst>
        </c:ser>
        <c:dLbls>
          <c:showLegendKey val="0"/>
          <c:showVal val="0"/>
          <c:showCatName val="0"/>
          <c:showSerName val="0"/>
          <c:showPercent val="0"/>
          <c:showBubbleSize val="0"/>
        </c:dLbls>
        <c:gapWidth val="30"/>
        <c:axId val="2022476080"/>
        <c:axId val="2022478000"/>
      </c:barChart>
      <c:catAx>
        <c:axId val="2022476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lumMod val="65000"/>
                    <a:lumOff val="35000"/>
                  </a:schemeClr>
                </a:solidFill>
                <a:latin typeface="+mn-lt"/>
                <a:ea typeface="+mn-ea"/>
                <a:cs typeface="+mn-cs"/>
              </a:defRPr>
            </a:pPr>
            <a:endParaRPr lang="en-US"/>
          </a:p>
        </c:txPr>
        <c:crossAx val="2022478000"/>
        <c:crosses val="autoZero"/>
        <c:auto val="1"/>
        <c:lblAlgn val="ctr"/>
        <c:lblOffset val="100"/>
        <c:noMultiLvlLbl val="0"/>
      </c:catAx>
      <c:valAx>
        <c:axId val="2022478000"/>
        <c:scaling>
          <c:orientation val="minMax"/>
        </c:scaling>
        <c:delete val="1"/>
        <c:axPos val="t"/>
        <c:numFmt formatCode="0%" sourceLinked="1"/>
        <c:majorTickMark val="none"/>
        <c:minorTickMark val="none"/>
        <c:tickLblPos val="nextTo"/>
        <c:crossAx val="2022476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GB" sz="1600" b="1" dirty="0">
                <a:solidFill>
                  <a:srgbClr val="5C5B5A"/>
                </a:solidFill>
              </a:rPr>
              <a:t>One thing to make you be a better landlord</a:t>
            </a:r>
          </a:p>
        </c:rich>
      </c:tx>
      <c:layout>
        <c:manualLayout>
          <c:xMode val="edge"/>
          <c:yMode val="edge"/>
          <c:x val="0.16642028126983266"/>
          <c:y val="1.3879804174542362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65442090478310078"/>
          <c:y val="9.347847746927089E-2"/>
          <c:w val="0.24496676668321232"/>
          <c:h val="0.87595079846214685"/>
        </c:manualLayout>
      </c:layout>
      <c:barChart>
        <c:barDir val="bar"/>
        <c:grouping val="clustered"/>
        <c:varyColors val="0"/>
        <c:ser>
          <c:idx val="0"/>
          <c:order val="0"/>
          <c:tx>
            <c:strRef>
              <c:f>Sheet1!$B$1</c:f>
              <c:strCache>
                <c:ptCount val="1"/>
                <c:pt idx="0">
                  <c:v>Series 1</c:v>
                </c:pt>
              </c:strCache>
            </c:strRef>
          </c:tx>
          <c:spPr>
            <a:solidFill>
              <a:srgbClr val="5C5B5A"/>
            </a:solidFill>
            <a:ln>
              <a:noFill/>
            </a:ln>
            <a:effectLst/>
          </c:spPr>
          <c:invertIfNegative val="0"/>
          <c:dPt>
            <c:idx val="7"/>
            <c:invertIfNegative val="0"/>
            <c:bubble3D val="0"/>
            <c:spPr>
              <a:solidFill>
                <a:srgbClr val="5C5B5A"/>
              </a:solidFill>
              <a:ln>
                <a:noFill/>
              </a:ln>
              <a:effectLst/>
            </c:spPr>
            <c:extLst>
              <c:ext xmlns:c16="http://schemas.microsoft.com/office/drawing/2014/chart" uri="{C3380CC4-5D6E-409C-BE32-E72D297353CC}">
                <c16:uniqueId val="{00000001-56D2-43E1-AA79-3CA503D3F506}"/>
              </c:ext>
            </c:extLst>
          </c:dPt>
          <c:dPt>
            <c:idx val="10"/>
            <c:invertIfNegative val="0"/>
            <c:bubble3D val="0"/>
            <c:spPr>
              <a:solidFill>
                <a:srgbClr val="5C5B5A"/>
              </a:solidFill>
              <a:ln>
                <a:noFill/>
              </a:ln>
              <a:effectLst/>
            </c:spPr>
            <c:extLst>
              <c:ext xmlns:c16="http://schemas.microsoft.com/office/drawing/2014/chart" uri="{C3380CC4-5D6E-409C-BE32-E72D297353CC}">
                <c16:uniqueId val="{00000003-56D2-43E1-AA79-3CA503D3F506}"/>
              </c:ext>
            </c:extLst>
          </c:dPt>
          <c:dPt>
            <c:idx val="11"/>
            <c:invertIfNegative val="0"/>
            <c:bubble3D val="0"/>
            <c:spPr>
              <a:solidFill>
                <a:srgbClr val="5C5B5A"/>
              </a:solidFill>
              <a:ln>
                <a:noFill/>
              </a:ln>
              <a:effectLst/>
            </c:spPr>
            <c:extLst>
              <c:ext xmlns:c16="http://schemas.microsoft.com/office/drawing/2014/chart" uri="{C3380CC4-5D6E-409C-BE32-E72D297353CC}">
                <c16:uniqueId val="{00000005-56D2-43E1-AA79-3CA503D3F506}"/>
              </c:ext>
            </c:extLst>
          </c:dPt>
          <c:dPt>
            <c:idx val="20"/>
            <c:invertIfNegative val="0"/>
            <c:bubble3D val="0"/>
            <c:spPr>
              <a:solidFill>
                <a:schemeClr val="bg2">
                  <a:lumMod val="90000"/>
                </a:schemeClr>
              </a:solidFill>
              <a:ln>
                <a:noFill/>
              </a:ln>
              <a:effectLst/>
            </c:spPr>
            <c:extLst>
              <c:ext xmlns:c16="http://schemas.microsoft.com/office/drawing/2014/chart" uri="{C3380CC4-5D6E-409C-BE32-E72D297353CC}">
                <c16:uniqueId val="{00000007-56D2-43E1-AA79-3CA503D3F506}"/>
              </c:ext>
            </c:extLst>
          </c:dPt>
          <c:dPt>
            <c:idx val="21"/>
            <c:invertIfNegative val="0"/>
            <c:bubble3D val="0"/>
            <c:spPr>
              <a:solidFill>
                <a:schemeClr val="bg2">
                  <a:lumMod val="90000"/>
                </a:schemeClr>
              </a:solidFill>
              <a:ln>
                <a:noFill/>
              </a:ln>
              <a:effectLst/>
            </c:spPr>
            <c:extLst>
              <c:ext xmlns:c16="http://schemas.microsoft.com/office/drawing/2014/chart" uri="{C3380CC4-5D6E-409C-BE32-E72D297353CC}">
                <c16:uniqueId val="{00000008-56D2-43E1-AA79-3CA503D3F506}"/>
              </c:ext>
            </c:extLst>
          </c:dPt>
          <c:dPt>
            <c:idx val="22"/>
            <c:invertIfNegative val="0"/>
            <c:bubble3D val="0"/>
            <c:spPr>
              <a:solidFill>
                <a:schemeClr val="bg2">
                  <a:lumMod val="90000"/>
                </a:schemeClr>
              </a:solidFill>
              <a:ln>
                <a:noFill/>
              </a:ln>
              <a:effectLst/>
            </c:spPr>
            <c:extLst>
              <c:ext xmlns:c16="http://schemas.microsoft.com/office/drawing/2014/chart" uri="{C3380CC4-5D6E-409C-BE32-E72D297353CC}">
                <c16:uniqueId val="{00000009-56D2-43E1-AA79-3CA503D3F506}"/>
              </c:ext>
            </c:extLst>
          </c:dPt>
          <c:dLbls>
            <c:spPr>
              <a:noFill/>
              <a:ln>
                <a:noFill/>
              </a:ln>
              <a:effectLst/>
            </c:spPr>
            <c:txPr>
              <a:bodyPr rot="0" spcFirstLastPara="1" vertOverflow="ellipsis" vert="horz" wrap="square" anchor="ctr" anchorCtr="1"/>
              <a:lstStyle/>
              <a:p>
                <a:pPr>
                  <a:defRPr sz="1200" b="1"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Better support/help/advice from Government/local authorities</c:v>
                </c:pt>
                <c:pt idx="1">
                  <c:v>Nothing</c:v>
                </c:pt>
                <c:pt idx="2">
                  <c:v>Having more time</c:v>
                </c:pt>
                <c:pt idx="3">
                  <c:v>Better communication</c:v>
                </c:pt>
                <c:pt idx="4">
                  <c:v>More education/training</c:v>
                </c:pt>
                <c:pt idx="5">
                  <c:v>Better understanding in general</c:v>
                </c:pt>
                <c:pt idx="6">
                  <c:v>Better tenants</c:v>
                </c:pt>
                <c:pt idx="7">
                  <c:v>Being more helpful/Solving problems quickly</c:v>
                </c:pt>
                <c:pt idx="8">
                  <c:v>Better knowledge/understanding of tenants</c:v>
                </c:pt>
                <c:pt idx="9">
                  <c:v>To be able to lower the rent I charge</c:v>
                </c:pt>
                <c:pt idx="10">
                  <c:v>Having more properties</c:v>
                </c:pt>
                <c:pt idx="11">
                  <c:v>Better rates/cheaper costs (maintenance, interest etc.)</c:v>
                </c:pt>
                <c:pt idx="12">
                  <c:v>Help/advice from other landlords</c:v>
                </c:pt>
                <c:pt idx="13">
                  <c:v>More patience</c:v>
                </c:pt>
                <c:pt idx="14">
                  <c:v>kind/friendly attitude</c:v>
                </c:pt>
                <c:pt idx="15">
                  <c:v>Other</c:v>
                </c:pt>
                <c:pt idx="16">
                  <c:v>Don’t know</c:v>
                </c:pt>
                <c:pt idx="17">
                  <c:v>No comment</c:v>
                </c:pt>
              </c:strCache>
            </c:strRef>
          </c:cat>
          <c:val>
            <c:numRef>
              <c:f>Sheet1!$B$2:$B$19</c:f>
              <c:numCache>
                <c:formatCode>0%</c:formatCode>
                <c:ptCount val="18"/>
                <c:pt idx="0">
                  <c:v>7.8873239436619724E-2</c:v>
                </c:pt>
                <c:pt idx="1">
                  <c:v>4.2253521126760563E-2</c:v>
                </c:pt>
                <c:pt idx="2">
                  <c:v>3.9436619718309862E-2</c:v>
                </c:pt>
                <c:pt idx="3">
                  <c:v>3.3802816901408447E-2</c:v>
                </c:pt>
                <c:pt idx="4">
                  <c:v>3.0985915492957747E-2</c:v>
                </c:pt>
                <c:pt idx="5">
                  <c:v>2.8169014084507046E-2</c:v>
                </c:pt>
                <c:pt idx="6">
                  <c:v>2.5352112676056339E-2</c:v>
                </c:pt>
                <c:pt idx="7">
                  <c:v>2.5352112676056339E-2</c:v>
                </c:pt>
                <c:pt idx="8">
                  <c:v>2.2535211267605635E-2</c:v>
                </c:pt>
                <c:pt idx="9">
                  <c:v>2.2535211267605635E-2</c:v>
                </c:pt>
                <c:pt idx="10">
                  <c:v>1.9718309859154931E-2</c:v>
                </c:pt>
                <c:pt idx="11">
                  <c:v>1.6901408450704224E-2</c:v>
                </c:pt>
                <c:pt idx="12">
                  <c:v>1.1267605633802818E-2</c:v>
                </c:pt>
                <c:pt idx="13">
                  <c:v>1.1267605633802818E-2</c:v>
                </c:pt>
                <c:pt idx="14">
                  <c:v>8.4507042253521118E-3</c:v>
                </c:pt>
                <c:pt idx="15">
                  <c:v>0.06</c:v>
                </c:pt>
                <c:pt idx="16">
                  <c:v>0.03</c:v>
                </c:pt>
                <c:pt idx="17">
                  <c:v>0.55000000000000004</c:v>
                </c:pt>
              </c:numCache>
            </c:numRef>
          </c:val>
          <c:extLst>
            <c:ext xmlns:c16="http://schemas.microsoft.com/office/drawing/2014/chart" uri="{C3380CC4-5D6E-409C-BE32-E72D297353CC}">
              <c16:uniqueId val="{00000006-56D2-43E1-AA79-3CA503D3F506}"/>
            </c:ext>
          </c:extLst>
        </c:ser>
        <c:dLbls>
          <c:showLegendKey val="0"/>
          <c:showVal val="0"/>
          <c:showCatName val="0"/>
          <c:showSerName val="0"/>
          <c:showPercent val="0"/>
          <c:showBubbleSize val="0"/>
        </c:dLbls>
        <c:gapWidth val="30"/>
        <c:axId val="2022476080"/>
        <c:axId val="2022478000"/>
      </c:barChart>
      <c:catAx>
        <c:axId val="2022476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22478000"/>
        <c:crosses val="autoZero"/>
        <c:auto val="1"/>
        <c:lblAlgn val="ctr"/>
        <c:lblOffset val="100"/>
        <c:noMultiLvlLbl val="0"/>
      </c:catAx>
      <c:valAx>
        <c:axId val="2022478000"/>
        <c:scaling>
          <c:orientation val="minMax"/>
        </c:scaling>
        <c:delete val="1"/>
        <c:axPos val="t"/>
        <c:numFmt formatCode="0%" sourceLinked="1"/>
        <c:majorTickMark val="none"/>
        <c:minorTickMark val="none"/>
        <c:tickLblPos val="nextTo"/>
        <c:crossAx val="2022476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40" b="0" i="0" u="none" strike="noStrike" kern="1200" spc="0" baseline="0">
                <a:solidFill>
                  <a:srgbClr val="5C5B5A"/>
                </a:solidFill>
                <a:latin typeface="+mn-lt"/>
                <a:ea typeface="+mn-ea"/>
                <a:cs typeface="+mn-cs"/>
              </a:defRPr>
            </a:pPr>
            <a:r>
              <a:rPr lang="en-GB" b="1" dirty="0"/>
              <a:t>Property types</a:t>
            </a:r>
          </a:p>
        </c:rich>
      </c:tx>
      <c:layout>
        <c:manualLayout>
          <c:xMode val="edge"/>
          <c:yMode val="edge"/>
          <c:x val="1.3097850213912235E-4"/>
          <c:y val="4.3371946888148188E-2"/>
        </c:manualLayout>
      </c:layout>
      <c:overlay val="0"/>
      <c:spPr>
        <a:noFill/>
        <a:ln>
          <a:noFill/>
        </a:ln>
        <a:effectLst/>
      </c:spPr>
      <c:txPr>
        <a:bodyPr rot="0" spcFirstLastPara="1" vertOverflow="ellipsis" vert="horz" wrap="square" anchor="ctr" anchorCtr="1"/>
        <a:lstStyle/>
        <a:p>
          <a:pPr>
            <a:defRPr lang="en-US" sz="1440" b="0" i="0" u="none" strike="noStrike" kern="1200" spc="0" baseline="0">
              <a:solidFill>
                <a:srgbClr val="5C5B5A"/>
              </a:solidFill>
              <a:latin typeface="+mn-lt"/>
              <a:ea typeface="+mn-ea"/>
              <a:cs typeface="+mn-cs"/>
            </a:defRPr>
          </a:pPr>
          <a:endParaRPr lang="en-US"/>
        </a:p>
      </c:txPr>
    </c:title>
    <c:autoTitleDeleted val="0"/>
    <c:plotArea>
      <c:layout>
        <c:manualLayout>
          <c:layoutTarget val="inner"/>
          <c:xMode val="edge"/>
          <c:yMode val="edge"/>
          <c:x val="0.2538661402125183"/>
          <c:y val="0.12359520659592053"/>
          <c:w val="0.7461338597874817"/>
          <c:h val="0.87399683203381895"/>
        </c:manualLayout>
      </c:layout>
      <c:barChart>
        <c:barDir val="bar"/>
        <c:grouping val="percentStacked"/>
        <c:varyColors val="0"/>
        <c:ser>
          <c:idx val="0"/>
          <c:order val="0"/>
          <c:tx>
            <c:strRef>
              <c:f>Sheet1!$A$2</c:f>
              <c:strCache>
                <c:ptCount val="1"/>
                <c:pt idx="0">
                  <c:v>All</c:v>
                </c:pt>
              </c:strCache>
            </c:strRef>
          </c:tx>
          <c:spPr>
            <a:solidFill>
              <a:srgbClr val="00B050"/>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9-BD1A-4440-B910-64BEBEED797F}"/>
                </c:ext>
              </c:extLst>
            </c:dLbl>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Terraced houses</c:v>
                </c:pt>
                <c:pt idx="1">
                  <c:v>Semi-detached houses</c:v>
                </c:pt>
                <c:pt idx="2">
                  <c:v>Detached houses</c:v>
                </c:pt>
                <c:pt idx="3">
                  <c:v>Apartment/flat or maisonette</c:v>
                </c:pt>
                <c:pt idx="4">
                  <c:v>Bungalow</c:v>
                </c:pt>
                <c:pt idx="5">
                  <c:v>HMO, including bedsit</c:v>
                </c:pt>
                <c:pt idx="6">
                  <c:v>Room in a house where you live</c:v>
                </c:pt>
                <c:pt idx="7">
                  <c:v>Available for short-term let (e.g. AirBnB)</c:v>
                </c:pt>
              </c:strCache>
            </c:strRef>
          </c:cat>
          <c:val>
            <c:numRef>
              <c:f>Sheet1!$B$2:$I$2</c:f>
              <c:numCache>
                <c:formatCode>0%</c:formatCode>
                <c:ptCount val="8"/>
                <c:pt idx="0">
                  <c:v>0.26</c:v>
                </c:pt>
                <c:pt idx="1">
                  <c:v>0.13</c:v>
                </c:pt>
                <c:pt idx="2">
                  <c:v>0.03</c:v>
                </c:pt>
                <c:pt idx="3">
                  <c:v>0.08</c:v>
                </c:pt>
                <c:pt idx="4">
                  <c:v>0</c:v>
                </c:pt>
                <c:pt idx="5">
                  <c:v>1.9718309859154931E-2</c:v>
                </c:pt>
                <c:pt idx="6">
                  <c:v>2.2535211267605635E-2</c:v>
                </c:pt>
                <c:pt idx="7">
                  <c:v>3.6619718309859155E-2</c:v>
                </c:pt>
              </c:numCache>
            </c:numRef>
          </c:val>
          <c:extLst>
            <c:ext xmlns:c16="http://schemas.microsoft.com/office/drawing/2014/chart" uri="{C3380CC4-5D6E-409C-BE32-E72D297353CC}">
              <c16:uniqueId val="{00000000-F520-4397-A08C-F943562FE97F}"/>
            </c:ext>
          </c:extLst>
        </c:ser>
        <c:ser>
          <c:idx val="1"/>
          <c:order val="1"/>
          <c:tx>
            <c:strRef>
              <c:f>Sheet1!$A$3</c:f>
              <c:strCache>
                <c:ptCount val="1"/>
                <c:pt idx="0">
                  <c:v>Some</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Terraced houses</c:v>
                </c:pt>
                <c:pt idx="1">
                  <c:v>Semi-detached houses</c:v>
                </c:pt>
                <c:pt idx="2">
                  <c:v>Detached houses</c:v>
                </c:pt>
                <c:pt idx="3">
                  <c:v>Apartment/flat or maisonette</c:v>
                </c:pt>
                <c:pt idx="4">
                  <c:v>Bungalow</c:v>
                </c:pt>
                <c:pt idx="5">
                  <c:v>HMO, including bedsit</c:v>
                </c:pt>
                <c:pt idx="6">
                  <c:v>Room in a house where you live</c:v>
                </c:pt>
                <c:pt idx="7">
                  <c:v>Available for short-term let (e.g. AirBnB)</c:v>
                </c:pt>
              </c:strCache>
            </c:strRef>
          </c:cat>
          <c:val>
            <c:numRef>
              <c:f>Sheet1!$B$3:$I$3</c:f>
              <c:numCache>
                <c:formatCode>0%</c:formatCode>
                <c:ptCount val="8"/>
                <c:pt idx="0">
                  <c:v>0.4</c:v>
                </c:pt>
                <c:pt idx="1">
                  <c:v>0.35</c:v>
                </c:pt>
                <c:pt idx="2">
                  <c:v>0.21</c:v>
                </c:pt>
                <c:pt idx="3">
                  <c:v>0.28000000000000003</c:v>
                </c:pt>
                <c:pt idx="4">
                  <c:v>0.1</c:v>
                </c:pt>
                <c:pt idx="5">
                  <c:v>0.11830985915492959</c:v>
                </c:pt>
                <c:pt idx="6">
                  <c:v>8.1690140845070425E-2</c:v>
                </c:pt>
                <c:pt idx="7">
                  <c:v>0.16901408450704225</c:v>
                </c:pt>
              </c:numCache>
            </c:numRef>
          </c:val>
          <c:extLst>
            <c:ext xmlns:c16="http://schemas.microsoft.com/office/drawing/2014/chart" uri="{C3380CC4-5D6E-409C-BE32-E72D297353CC}">
              <c16:uniqueId val="{00000000-BD1A-4440-B910-64BEBEED797F}"/>
            </c:ext>
          </c:extLst>
        </c:ser>
        <c:ser>
          <c:idx val="2"/>
          <c:order val="2"/>
          <c:tx>
            <c:strRef>
              <c:f>Sheet1!$A$4</c:f>
              <c:strCache>
                <c:ptCount val="1"/>
                <c:pt idx="0">
                  <c:v>None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Terraced houses</c:v>
                </c:pt>
                <c:pt idx="1">
                  <c:v>Semi-detached houses</c:v>
                </c:pt>
                <c:pt idx="2">
                  <c:v>Detached houses</c:v>
                </c:pt>
                <c:pt idx="3">
                  <c:v>Apartment/flat or maisonette</c:v>
                </c:pt>
                <c:pt idx="4">
                  <c:v>Bungalow</c:v>
                </c:pt>
                <c:pt idx="5">
                  <c:v>HMO, including bedsit</c:v>
                </c:pt>
                <c:pt idx="6">
                  <c:v>Room in a house where you live</c:v>
                </c:pt>
                <c:pt idx="7">
                  <c:v>Available for short-term let (e.g. AirBnB)</c:v>
                </c:pt>
              </c:strCache>
            </c:strRef>
          </c:cat>
          <c:val>
            <c:numRef>
              <c:f>Sheet1!$B$4:$I$4</c:f>
              <c:numCache>
                <c:formatCode>0%</c:formatCode>
                <c:ptCount val="8"/>
                <c:pt idx="0">
                  <c:v>0.33</c:v>
                </c:pt>
                <c:pt idx="1">
                  <c:v>0.5</c:v>
                </c:pt>
                <c:pt idx="2">
                  <c:v>0.74</c:v>
                </c:pt>
                <c:pt idx="3">
                  <c:v>0.61</c:v>
                </c:pt>
                <c:pt idx="4">
                  <c:v>0.87</c:v>
                </c:pt>
                <c:pt idx="5">
                  <c:v>0.83380281690140845</c:v>
                </c:pt>
                <c:pt idx="6">
                  <c:v>0.87042253521126756</c:v>
                </c:pt>
                <c:pt idx="7">
                  <c:v>0.76901408450704223</c:v>
                </c:pt>
              </c:numCache>
            </c:numRef>
          </c:val>
          <c:extLst>
            <c:ext xmlns:c16="http://schemas.microsoft.com/office/drawing/2014/chart" uri="{C3380CC4-5D6E-409C-BE32-E72D297353CC}">
              <c16:uniqueId val="{00000001-BD1A-4440-B910-64BEBEED797F}"/>
            </c:ext>
          </c:extLst>
        </c:ser>
        <c:ser>
          <c:idx val="3"/>
          <c:order val="3"/>
          <c:tx>
            <c:strRef>
              <c:f>Sheet1!$A$5</c:f>
              <c:strCache>
                <c:ptCount val="1"/>
                <c:pt idx="0">
                  <c:v>Prefer not to say </c:v>
                </c:pt>
              </c:strCache>
            </c:strRef>
          </c:tx>
          <c:spPr>
            <a:solidFill>
              <a:schemeClr val="bg2">
                <a:lumMod val="90000"/>
              </a:schemeClr>
            </a:solidFill>
            <a:ln>
              <a:noFill/>
            </a:ln>
            <a:effectLst/>
          </c:spPr>
          <c:invertIfNegative val="0"/>
          <c:dLbls>
            <c:delete val="1"/>
          </c:dLbls>
          <c:cat>
            <c:strRef>
              <c:f>Sheet1!$B$1:$I$1</c:f>
              <c:strCache>
                <c:ptCount val="8"/>
                <c:pt idx="0">
                  <c:v>Terraced houses</c:v>
                </c:pt>
                <c:pt idx="1">
                  <c:v>Semi-detached houses</c:v>
                </c:pt>
                <c:pt idx="2">
                  <c:v>Detached houses</c:v>
                </c:pt>
                <c:pt idx="3">
                  <c:v>Apartment/flat or maisonette</c:v>
                </c:pt>
                <c:pt idx="4">
                  <c:v>Bungalow</c:v>
                </c:pt>
                <c:pt idx="5">
                  <c:v>HMO, including bedsit</c:v>
                </c:pt>
                <c:pt idx="6">
                  <c:v>Room in a house where you live</c:v>
                </c:pt>
                <c:pt idx="7">
                  <c:v>Available for short-term let (e.g. AirBnB)</c:v>
                </c:pt>
              </c:strCache>
            </c:strRef>
          </c:cat>
          <c:val>
            <c:numRef>
              <c:f>Sheet1!$B$5:$I$5</c:f>
              <c:numCache>
                <c:formatCode>0%</c:formatCode>
                <c:ptCount val="8"/>
                <c:pt idx="0">
                  <c:v>0.01</c:v>
                </c:pt>
                <c:pt idx="1">
                  <c:v>0.02</c:v>
                </c:pt>
                <c:pt idx="2">
                  <c:v>0.02</c:v>
                </c:pt>
                <c:pt idx="3">
                  <c:v>0.02</c:v>
                </c:pt>
                <c:pt idx="4">
                  <c:v>0.03</c:v>
                </c:pt>
                <c:pt idx="5">
                  <c:v>2.8169014084507046E-2</c:v>
                </c:pt>
                <c:pt idx="6">
                  <c:v>2.5352112676056339E-2</c:v>
                </c:pt>
                <c:pt idx="7">
                  <c:v>2.5352112676056339E-2</c:v>
                </c:pt>
              </c:numCache>
            </c:numRef>
          </c:val>
          <c:extLst>
            <c:ext xmlns:c16="http://schemas.microsoft.com/office/drawing/2014/chart" uri="{C3380CC4-5D6E-409C-BE32-E72D297353CC}">
              <c16:uniqueId val="{00000002-BD1A-4440-B910-64BEBEED797F}"/>
            </c:ext>
          </c:extLst>
        </c:ser>
        <c:dLbls>
          <c:dLblPos val="ctr"/>
          <c:showLegendKey val="0"/>
          <c:showVal val="1"/>
          <c:showCatName val="0"/>
          <c:showSerName val="0"/>
          <c:showPercent val="0"/>
          <c:showBubbleSize val="0"/>
        </c:dLbls>
        <c:gapWidth val="30"/>
        <c:overlap val="100"/>
        <c:axId val="2022476080"/>
        <c:axId val="2022478000"/>
      </c:barChart>
      <c:catAx>
        <c:axId val="2022476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200" b="0" i="0" u="none" strike="noStrike" kern="1200" baseline="0">
                <a:solidFill>
                  <a:srgbClr val="5C5B5A"/>
                </a:solidFill>
                <a:latin typeface="+mn-lt"/>
                <a:ea typeface="+mn-ea"/>
                <a:cs typeface="+mn-cs"/>
              </a:defRPr>
            </a:pPr>
            <a:endParaRPr lang="en-US"/>
          </a:p>
        </c:txPr>
        <c:crossAx val="2022478000"/>
        <c:crosses val="autoZero"/>
        <c:auto val="1"/>
        <c:lblAlgn val="ctr"/>
        <c:lblOffset val="100"/>
        <c:noMultiLvlLbl val="0"/>
      </c:catAx>
      <c:valAx>
        <c:axId val="2022478000"/>
        <c:scaling>
          <c:orientation val="minMax"/>
        </c:scaling>
        <c:delete val="1"/>
        <c:axPos val="t"/>
        <c:numFmt formatCode="0%" sourceLinked="1"/>
        <c:majorTickMark val="none"/>
        <c:minorTickMark val="none"/>
        <c:tickLblPos val="nextTo"/>
        <c:crossAx val="2022476080"/>
        <c:crosses val="autoZero"/>
        <c:crossBetween val="between"/>
      </c:valAx>
      <c:spPr>
        <a:noFill/>
        <a:ln>
          <a:noFill/>
        </a:ln>
        <a:effectLst/>
      </c:spPr>
    </c:plotArea>
    <c:legend>
      <c:legendPos val="t"/>
      <c:layout>
        <c:manualLayout>
          <c:xMode val="edge"/>
          <c:yMode val="edge"/>
          <c:x val="0.63968178496381101"/>
          <c:y val="6.0301154503657105E-2"/>
          <c:w val="0.35940913889787085"/>
          <c:h val="6.2643844344873301E-2"/>
        </c:manualLayout>
      </c:layout>
      <c:overlay val="0"/>
      <c:spPr>
        <a:noFill/>
        <a:ln>
          <a:noFill/>
        </a:ln>
        <a:effectLst/>
      </c:spPr>
      <c:txPr>
        <a:bodyPr rot="0" spcFirstLastPara="1" vertOverflow="ellipsis" vert="horz" wrap="square" anchor="ctr" anchorCtr="1"/>
        <a:lstStyle/>
        <a:p>
          <a:pPr>
            <a:defRPr lang="en-US" sz="12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marL="0" algn="l" defTabSz="914400" rtl="0" eaLnBrk="1" latinLnBrk="0" hangingPunct="1">
        <a:defRPr lang="en-US" sz="1200" kern="1200">
          <a:solidFill>
            <a:srgbClr val="5C5B5A"/>
          </a:solidFill>
          <a:latin typeface="+mn-lt"/>
          <a:ea typeface="+mn-ea"/>
          <a:cs typeface="+mn-cs"/>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40" b="0" i="0" u="none" strike="noStrike" kern="1200" spc="0" baseline="0">
                <a:solidFill>
                  <a:srgbClr val="5C5B5A"/>
                </a:solidFill>
                <a:latin typeface="+mn-lt"/>
                <a:ea typeface="+mn-ea"/>
                <a:cs typeface="+mn-cs"/>
              </a:defRPr>
            </a:pPr>
            <a:r>
              <a:rPr lang="en-GB" b="1" dirty="0"/>
              <a:t>Property Age</a:t>
            </a:r>
          </a:p>
        </c:rich>
      </c:tx>
      <c:layout>
        <c:manualLayout>
          <c:xMode val="edge"/>
          <c:yMode val="edge"/>
          <c:x val="1.3097850213912235E-4"/>
          <c:y val="4.3371946888148188E-2"/>
        </c:manualLayout>
      </c:layout>
      <c:overlay val="0"/>
      <c:spPr>
        <a:noFill/>
        <a:ln>
          <a:noFill/>
        </a:ln>
        <a:effectLst/>
      </c:spPr>
      <c:txPr>
        <a:bodyPr rot="0" spcFirstLastPara="1" vertOverflow="ellipsis" vert="horz" wrap="square" anchor="ctr" anchorCtr="1"/>
        <a:lstStyle/>
        <a:p>
          <a:pPr>
            <a:defRPr lang="en-US" sz="1440" b="0" i="0" u="none" strike="noStrike" kern="1200" spc="0" baseline="0">
              <a:solidFill>
                <a:srgbClr val="5C5B5A"/>
              </a:solidFill>
              <a:latin typeface="+mn-lt"/>
              <a:ea typeface="+mn-ea"/>
              <a:cs typeface="+mn-cs"/>
            </a:defRPr>
          </a:pPr>
          <a:endParaRPr lang="en-US"/>
        </a:p>
      </c:txPr>
    </c:title>
    <c:autoTitleDeleted val="0"/>
    <c:plotArea>
      <c:layout>
        <c:manualLayout>
          <c:layoutTarget val="inner"/>
          <c:xMode val="edge"/>
          <c:yMode val="edge"/>
          <c:x val="0.23724974177630412"/>
          <c:y val="0.19246676132367113"/>
          <c:w val="0.76275025822369591"/>
          <c:h val="0.51343471266516449"/>
        </c:manualLayout>
      </c:layout>
      <c:barChart>
        <c:barDir val="bar"/>
        <c:grouping val="percentStacked"/>
        <c:varyColors val="0"/>
        <c:ser>
          <c:idx val="0"/>
          <c:order val="0"/>
          <c:tx>
            <c:strRef>
              <c:f>Sheet1!$A$2</c:f>
              <c:strCache>
                <c:ptCount val="1"/>
                <c:pt idx="0">
                  <c:v>All</c:v>
                </c:pt>
              </c:strCache>
            </c:strRef>
          </c:tx>
          <c:spPr>
            <a:solidFill>
              <a:srgbClr val="00B050"/>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9-BD1A-4440-B910-64BEBEED797F}"/>
                </c:ext>
              </c:extLst>
            </c:dLbl>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Property built within the last 20 years</c:v>
                </c:pt>
                <c:pt idx="1">
                  <c:v>Property built before 1950</c:v>
                </c:pt>
              </c:strCache>
            </c:strRef>
          </c:cat>
          <c:val>
            <c:numRef>
              <c:f>Sheet1!$B$2:$C$2</c:f>
              <c:numCache>
                <c:formatCode>0%</c:formatCode>
                <c:ptCount val="2"/>
                <c:pt idx="0">
                  <c:v>0.11267605633802819</c:v>
                </c:pt>
                <c:pt idx="1">
                  <c:v>0.15492957746478872</c:v>
                </c:pt>
              </c:numCache>
            </c:numRef>
          </c:val>
          <c:extLst>
            <c:ext xmlns:c16="http://schemas.microsoft.com/office/drawing/2014/chart" uri="{C3380CC4-5D6E-409C-BE32-E72D297353CC}">
              <c16:uniqueId val="{00000000-F520-4397-A08C-F943562FE97F}"/>
            </c:ext>
          </c:extLst>
        </c:ser>
        <c:ser>
          <c:idx val="1"/>
          <c:order val="1"/>
          <c:tx>
            <c:strRef>
              <c:f>Sheet1!$A$3</c:f>
              <c:strCache>
                <c:ptCount val="1"/>
                <c:pt idx="0">
                  <c:v>Some</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Property built within the last 20 years</c:v>
                </c:pt>
                <c:pt idx="1">
                  <c:v>Property built before 1950</c:v>
                </c:pt>
              </c:strCache>
            </c:strRef>
          </c:cat>
          <c:val>
            <c:numRef>
              <c:f>Sheet1!$B$3:$C$3</c:f>
              <c:numCache>
                <c:formatCode>0%</c:formatCode>
                <c:ptCount val="2"/>
                <c:pt idx="0">
                  <c:v>0.18309859154929581</c:v>
                </c:pt>
                <c:pt idx="1">
                  <c:v>0.22535211267605637</c:v>
                </c:pt>
              </c:numCache>
            </c:numRef>
          </c:val>
          <c:extLst>
            <c:ext xmlns:c16="http://schemas.microsoft.com/office/drawing/2014/chart" uri="{C3380CC4-5D6E-409C-BE32-E72D297353CC}">
              <c16:uniqueId val="{00000000-BD1A-4440-B910-64BEBEED797F}"/>
            </c:ext>
          </c:extLst>
        </c:ser>
        <c:ser>
          <c:idx val="2"/>
          <c:order val="2"/>
          <c:tx>
            <c:strRef>
              <c:f>Sheet1!$A$4</c:f>
              <c:strCache>
                <c:ptCount val="1"/>
                <c:pt idx="0">
                  <c:v>None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Property built within the last 20 years</c:v>
                </c:pt>
                <c:pt idx="1">
                  <c:v>Property built before 1950</c:v>
                </c:pt>
              </c:strCache>
            </c:strRef>
          </c:cat>
          <c:val>
            <c:numRef>
              <c:f>Sheet1!$B$4:$C$4</c:f>
              <c:numCache>
                <c:formatCode>0%</c:formatCode>
                <c:ptCount val="2"/>
                <c:pt idx="0">
                  <c:v>0.676056338028169</c:v>
                </c:pt>
                <c:pt idx="1">
                  <c:v>0.58309859154929577</c:v>
                </c:pt>
              </c:numCache>
            </c:numRef>
          </c:val>
          <c:extLst>
            <c:ext xmlns:c16="http://schemas.microsoft.com/office/drawing/2014/chart" uri="{C3380CC4-5D6E-409C-BE32-E72D297353CC}">
              <c16:uniqueId val="{00000001-BD1A-4440-B910-64BEBEED797F}"/>
            </c:ext>
          </c:extLst>
        </c:ser>
        <c:ser>
          <c:idx val="3"/>
          <c:order val="3"/>
          <c:tx>
            <c:strRef>
              <c:f>Sheet1!$A$5</c:f>
              <c:strCache>
                <c:ptCount val="1"/>
                <c:pt idx="0">
                  <c:v>Prefer not to say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Property built within the last 20 years</c:v>
                </c:pt>
                <c:pt idx="1">
                  <c:v>Property built before 1950</c:v>
                </c:pt>
              </c:strCache>
            </c:strRef>
          </c:cat>
          <c:val>
            <c:numRef>
              <c:f>Sheet1!$B$5:$C$5</c:f>
              <c:numCache>
                <c:formatCode>0%</c:formatCode>
                <c:ptCount val="2"/>
                <c:pt idx="0">
                  <c:v>2.8169014084507046E-2</c:v>
                </c:pt>
                <c:pt idx="1">
                  <c:v>3.6619718309859155E-2</c:v>
                </c:pt>
              </c:numCache>
            </c:numRef>
          </c:val>
          <c:extLst>
            <c:ext xmlns:c16="http://schemas.microsoft.com/office/drawing/2014/chart" uri="{C3380CC4-5D6E-409C-BE32-E72D297353CC}">
              <c16:uniqueId val="{00000000-68A9-457B-8335-6231EA779CFC}"/>
            </c:ext>
          </c:extLst>
        </c:ser>
        <c:dLbls>
          <c:dLblPos val="ctr"/>
          <c:showLegendKey val="0"/>
          <c:showVal val="1"/>
          <c:showCatName val="0"/>
          <c:showSerName val="0"/>
          <c:showPercent val="0"/>
          <c:showBubbleSize val="0"/>
        </c:dLbls>
        <c:gapWidth val="30"/>
        <c:overlap val="100"/>
        <c:axId val="2022476080"/>
        <c:axId val="2022478000"/>
      </c:barChart>
      <c:catAx>
        <c:axId val="2022476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200" b="0" i="0" u="none" strike="noStrike" kern="1200" baseline="0">
                <a:solidFill>
                  <a:srgbClr val="5C5B5A"/>
                </a:solidFill>
                <a:latin typeface="+mn-lt"/>
                <a:ea typeface="+mn-ea"/>
                <a:cs typeface="+mn-cs"/>
              </a:defRPr>
            </a:pPr>
            <a:endParaRPr lang="en-US"/>
          </a:p>
        </c:txPr>
        <c:crossAx val="2022478000"/>
        <c:crosses val="autoZero"/>
        <c:auto val="1"/>
        <c:lblAlgn val="ctr"/>
        <c:lblOffset val="100"/>
        <c:noMultiLvlLbl val="0"/>
      </c:catAx>
      <c:valAx>
        <c:axId val="2022478000"/>
        <c:scaling>
          <c:orientation val="minMax"/>
        </c:scaling>
        <c:delete val="1"/>
        <c:axPos val="t"/>
        <c:numFmt formatCode="0%" sourceLinked="1"/>
        <c:majorTickMark val="none"/>
        <c:minorTickMark val="none"/>
        <c:tickLblPos val="nextTo"/>
        <c:crossAx val="2022476080"/>
        <c:crosses val="autoZero"/>
        <c:crossBetween val="between"/>
      </c:valAx>
      <c:spPr>
        <a:noFill/>
        <a:ln>
          <a:noFill/>
        </a:ln>
        <a:effectLst/>
      </c:spPr>
    </c:plotArea>
    <c:legend>
      <c:legendPos val="t"/>
      <c:layout>
        <c:manualLayout>
          <c:xMode val="edge"/>
          <c:yMode val="edge"/>
          <c:x val="0.70156420177321543"/>
          <c:y val="0.12512141818352338"/>
          <c:w val="0.29205811989431535"/>
          <c:h val="7.8091709686052863E-2"/>
        </c:manualLayout>
      </c:layout>
      <c:overlay val="0"/>
      <c:spPr>
        <a:noFill/>
        <a:ln>
          <a:noFill/>
        </a:ln>
        <a:effectLst/>
      </c:spPr>
      <c:txPr>
        <a:bodyPr rot="0" spcFirstLastPara="1" vertOverflow="ellipsis" vert="horz" wrap="square" anchor="ctr" anchorCtr="1"/>
        <a:lstStyle/>
        <a:p>
          <a:pPr>
            <a:defRPr lang="en-US" sz="12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marL="0" algn="l" defTabSz="914400" rtl="0" eaLnBrk="1" latinLnBrk="0" hangingPunct="1">
        <a:defRPr lang="en-US" sz="1200" kern="1200">
          <a:solidFill>
            <a:srgbClr val="5C5B5A"/>
          </a:solidFill>
          <a:latin typeface="+mn-lt"/>
          <a:ea typeface="+mn-ea"/>
          <a:cs typeface="+mn-cs"/>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40" b="0" i="0" u="none" strike="noStrike" kern="1200" spc="0" baseline="0">
                <a:solidFill>
                  <a:srgbClr val="5C5B5A"/>
                </a:solidFill>
                <a:latin typeface="+mn-lt"/>
                <a:ea typeface="+mn-ea"/>
                <a:cs typeface="+mn-cs"/>
              </a:defRPr>
            </a:pPr>
            <a:r>
              <a:rPr lang="en-GB" b="1" dirty="0"/>
              <a:t>Property ownership</a:t>
            </a:r>
          </a:p>
        </c:rich>
      </c:tx>
      <c:layout>
        <c:manualLayout>
          <c:xMode val="edge"/>
          <c:yMode val="edge"/>
          <c:x val="1.3094274655502412E-4"/>
          <c:y val="0"/>
        </c:manualLayout>
      </c:layout>
      <c:overlay val="0"/>
      <c:spPr>
        <a:noFill/>
        <a:ln>
          <a:noFill/>
        </a:ln>
        <a:effectLst/>
      </c:spPr>
      <c:txPr>
        <a:bodyPr rot="0" spcFirstLastPara="1" vertOverflow="ellipsis" vert="horz" wrap="square" anchor="ctr" anchorCtr="1"/>
        <a:lstStyle/>
        <a:p>
          <a:pPr>
            <a:defRPr lang="en-US" sz="1440" b="0" i="0" u="none" strike="noStrike" kern="1200" spc="0" baseline="0">
              <a:solidFill>
                <a:srgbClr val="5C5B5A"/>
              </a:solidFill>
              <a:latin typeface="+mn-lt"/>
              <a:ea typeface="+mn-ea"/>
              <a:cs typeface="+mn-cs"/>
            </a:defRPr>
          </a:pPr>
          <a:endParaRPr lang="en-US"/>
        </a:p>
      </c:txPr>
    </c:title>
    <c:autoTitleDeleted val="0"/>
    <c:plotArea>
      <c:layout>
        <c:manualLayout>
          <c:layoutTarget val="inner"/>
          <c:xMode val="edge"/>
          <c:yMode val="edge"/>
          <c:x val="0.5506123761416466"/>
          <c:y val="8.4596979940479086E-2"/>
          <c:w val="0.44938762385835346"/>
          <c:h val="0.90974520646797363"/>
        </c:manualLayout>
      </c:layout>
      <c:barChart>
        <c:barDir val="bar"/>
        <c:grouping val="clustered"/>
        <c:varyColors val="0"/>
        <c:ser>
          <c:idx val="0"/>
          <c:order val="0"/>
          <c:tx>
            <c:strRef>
              <c:f>Sheet1!$B$1</c:f>
              <c:strCache>
                <c:ptCount val="1"/>
                <c:pt idx="0">
                  <c:v>Series 1</c:v>
                </c:pt>
              </c:strCache>
            </c:strRef>
          </c:tx>
          <c:spPr>
            <a:solidFill>
              <a:srgbClr val="5C5B5A"/>
            </a:solidFill>
            <a:ln>
              <a:noFill/>
            </a:ln>
            <a:effectLst/>
          </c:spPr>
          <c:invertIfNegative val="0"/>
          <c:dLbls>
            <c:spPr>
              <a:noFill/>
              <a:ln>
                <a:noFill/>
              </a:ln>
              <a:effectLst/>
            </c:spPr>
            <c:txPr>
              <a:bodyPr rot="0" spcFirstLastPara="1" vertOverflow="ellipsis" vert="horz" wrap="square" anchor="ctr" anchorCtr="1"/>
              <a:lstStyle/>
              <a:p>
                <a:pPr>
                  <a:defRPr lang="en-US" sz="1200" b="1"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In my own name as an individual (either on your own or with others)</c:v>
                </c:pt>
                <c:pt idx="1">
                  <c:v>By a company of which I have significant control </c:v>
                </c:pt>
                <c:pt idx="2">
                  <c:v>Owned by a company of which I am an employee</c:v>
                </c:pt>
                <c:pt idx="3">
                  <c:v>Owned by a charity/not for profit organisation of which I am an employee</c:v>
                </c:pt>
                <c:pt idx="4">
                  <c:v>Other/don't know</c:v>
                </c:pt>
              </c:strCache>
            </c:strRef>
          </c:cat>
          <c:val>
            <c:numRef>
              <c:f>Sheet1!$B$2:$B$6</c:f>
              <c:numCache>
                <c:formatCode>0%</c:formatCode>
                <c:ptCount val="5"/>
                <c:pt idx="0">
                  <c:v>0.83098591549295775</c:v>
                </c:pt>
                <c:pt idx="1">
                  <c:v>0.15774647887323945</c:v>
                </c:pt>
                <c:pt idx="2">
                  <c:v>5.0704225352112678E-2</c:v>
                </c:pt>
                <c:pt idx="3">
                  <c:v>2.2535211267605635E-2</c:v>
                </c:pt>
                <c:pt idx="4">
                  <c:v>0.02</c:v>
                </c:pt>
              </c:numCache>
            </c:numRef>
          </c:val>
          <c:extLst>
            <c:ext xmlns:c16="http://schemas.microsoft.com/office/drawing/2014/chart" uri="{C3380CC4-5D6E-409C-BE32-E72D297353CC}">
              <c16:uniqueId val="{00000000-F520-4397-A08C-F943562FE97F}"/>
            </c:ext>
          </c:extLst>
        </c:ser>
        <c:dLbls>
          <c:showLegendKey val="0"/>
          <c:showVal val="0"/>
          <c:showCatName val="0"/>
          <c:showSerName val="0"/>
          <c:showPercent val="0"/>
          <c:showBubbleSize val="0"/>
        </c:dLbls>
        <c:gapWidth val="30"/>
        <c:axId val="2022476080"/>
        <c:axId val="2022478000"/>
      </c:barChart>
      <c:catAx>
        <c:axId val="2022476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lang="en-US" sz="1200" b="0" i="0" u="none" strike="noStrike" kern="1200" baseline="0">
                <a:solidFill>
                  <a:srgbClr val="5C5B5A"/>
                </a:solidFill>
                <a:latin typeface="+mn-lt"/>
                <a:ea typeface="+mn-ea"/>
                <a:cs typeface="+mn-cs"/>
              </a:defRPr>
            </a:pPr>
            <a:endParaRPr lang="en-US"/>
          </a:p>
        </c:txPr>
        <c:crossAx val="2022478000"/>
        <c:crosses val="autoZero"/>
        <c:auto val="1"/>
        <c:lblAlgn val="ctr"/>
        <c:lblOffset val="100"/>
        <c:noMultiLvlLbl val="0"/>
      </c:catAx>
      <c:valAx>
        <c:axId val="2022478000"/>
        <c:scaling>
          <c:orientation val="minMax"/>
        </c:scaling>
        <c:delete val="1"/>
        <c:axPos val="t"/>
        <c:numFmt formatCode="0%" sourceLinked="1"/>
        <c:majorTickMark val="none"/>
        <c:minorTickMark val="none"/>
        <c:tickLblPos val="nextTo"/>
        <c:crossAx val="2022476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marL="0" algn="l" defTabSz="914400" rtl="0" eaLnBrk="1" latinLnBrk="0" hangingPunct="1">
        <a:defRPr lang="en-US" sz="1200" kern="1200">
          <a:solidFill>
            <a:srgbClr val="5C5B5A"/>
          </a:solidFill>
          <a:latin typeface="+mn-lt"/>
          <a:ea typeface="+mn-ea"/>
          <a:cs typeface="+mn-cs"/>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lang="en-US" sz="1440" b="0" i="0" u="none" strike="noStrike" kern="1200" spc="0" baseline="0">
                <a:solidFill>
                  <a:srgbClr val="5C5B5A"/>
                </a:solidFill>
                <a:latin typeface="+mn-lt"/>
                <a:ea typeface="+mn-ea"/>
                <a:cs typeface="+mn-cs"/>
              </a:defRPr>
            </a:pPr>
            <a:r>
              <a:rPr lang="en-GB" b="1" dirty="0"/>
              <a:t>Number of people that own the properties/are</a:t>
            </a:r>
            <a:r>
              <a:rPr lang="en-GB" b="1" baseline="0" dirty="0"/>
              <a:t> in their property business</a:t>
            </a:r>
            <a:endParaRPr lang="en-GB" b="1" dirty="0"/>
          </a:p>
        </c:rich>
      </c:tx>
      <c:layout>
        <c:manualLayout>
          <c:xMode val="edge"/>
          <c:yMode val="edge"/>
          <c:x val="1.3094274655502412E-4"/>
          <c:y val="0"/>
        </c:manualLayout>
      </c:layout>
      <c:overlay val="0"/>
      <c:spPr>
        <a:noFill/>
        <a:ln>
          <a:noFill/>
        </a:ln>
        <a:effectLst/>
      </c:spPr>
      <c:txPr>
        <a:bodyPr rot="0" spcFirstLastPara="1" vertOverflow="ellipsis" vert="horz" wrap="square" anchor="ctr" anchorCtr="1"/>
        <a:lstStyle/>
        <a:p>
          <a:pPr algn="l">
            <a:defRPr lang="en-US" sz="1440" b="0" i="0" u="none" strike="noStrike" kern="1200" spc="0" baseline="0">
              <a:solidFill>
                <a:srgbClr val="5C5B5A"/>
              </a:solidFill>
              <a:latin typeface="+mn-lt"/>
              <a:ea typeface="+mn-ea"/>
              <a:cs typeface="+mn-cs"/>
            </a:defRPr>
          </a:pPr>
          <a:endParaRPr lang="en-US"/>
        </a:p>
      </c:txPr>
    </c:title>
    <c:autoTitleDeleted val="0"/>
    <c:plotArea>
      <c:layout>
        <c:manualLayout>
          <c:layoutTarget val="inner"/>
          <c:xMode val="edge"/>
          <c:yMode val="edge"/>
          <c:x val="0.21975071091870463"/>
          <c:y val="0.17559284213650914"/>
          <c:w val="0.70346986437197512"/>
          <c:h val="0.81874934427194357"/>
        </c:manualLayout>
      </c:layout>
      <c:barChart>
        <c:barDir val="bar"/>
        <c:grouping val="clustered"/>
        <c:varyColors val="0"/>
        <c:ser>
          <c:idx val="0"/>
          <c:order val="0"/>
          <c:tx>
            <c:strRef>
              <c:f>Sheet1!$B$1</c:f>
              <c:strCache>
                <c:ptCount val="1"/>
                <c:pt idx="0">
                  <c:v>Series 1</c:v>
                </c:pt>
              </c:strCache>
            </c:strRef>
          </c:tx>
          <c:spPr>
            <a:solidFill>
              <a:srgbClr val="5C5B5A"/>
            </a:solidFill>
            <a:ln>
              <a:noFill/>
            </a:ln>
            <a:effectLst/>
          </c:spPr>
          <c:invertIfNegative val="0"/>
          <c:dLbls>
            <c:spPr>
              <a:noFill/>
              <a:ln>
                <a:noFill/>
              </a:ln>
              <a:effectLst/>
            </c:spPr>
            <c:txPr>
              <a:bodyPr rot="0" spcFirstLastPara="1" vertOverflow="ellipsis" vert="horz" wrap="square" anchor="ctr" anchorCtr="1"/>
              <a:lstStyle/>
              <a:p>
                <a:pPr>
                  <a:defRPr lang="en-US" sz="1200" b="1"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Just me</c:v>
                </c:pt>
                <c:pt idx="1">
                  <c:v>2 people</c:v>
                </c:pt>
                <c:pt idx="2">
                  <c:v>3-5 people</c:v>
                </c:pt>
                <c:pt idx="3">
                  <c:v>6-10 people</c:v>
                </c:pt>
                <c:pt idx="4">
                  <c:v>11-49 people</c:v>
                </c:pt>
                <c:pt idx="5">
                  <c:v>50+ people</c:v>
                </c:pt>
              </c:strCache>
            </c:strRef>
          </c:cat>
          <c:val>
            <c:numRef>
              <c:f>Sheet1!$B$2:$B$7</c:f>
              <c:numCache>
                <c:formatCode>0%</c:formatCode>
                <c:ptCount val="6"/>
                <c:pt idx="0">
                  <c:v>0.50857142857142856</c:v>
                </c:pt>
                <c:pt idx="1">
                  <c:v>0.3</c:v>
                </c:pt>
                <c:pt idx="2">
                  <c:v>0.14571428571428571</c:v>
                </c:pt>
                <c:pt idx="3">
                  <c:v>1.714285714285714E-2</c:v>
                </c:pt>
                <c:pt idx="4">
                  <c:v>0.02</c:v>
                </c:pt>
                <c:pt idx="5">
                  <c:v>8.5714285714285701E-3</c:v>
                </c:pt>
              </c:numCache>
            </c:numRef>
          </c:val>
          <c:extLst>
            <c:ext xmlns:c16="http://schemas.microsoft.com/office/drawing/2014/chart" uri="{C3380CC4-5D6E-409C-BE32-E72D297353CC}">
              <c16:uniqueId val="{00000000-D118-4259-8F69-8E8D7FEF5FD7}"/>
            </c:ext>
          </c:extLst>
        </c:ser>
        <c:dLbls>
          <c:showLegendKey val="0"/>
          <c:showVal val="0"/>
          <c:showCatName val="0"/>
          <c:showSerName val="0"/>
          <c:showPercent val="0"/>
          <c:showBubbleSize val="0"/>
        </c:dLbls>
        <c:gapWidth val="30"/>
        <c:axId val="2022476080"/>
        <c:axId val="2022478000"/>
      </c:barChart>
      <c:catAx>
        <c:axId val="2022476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200" b="0" i="0" u="none" strike="noStrike" kern="1200" baseline="0">
                <a:solidFill>
                  <a:srgbClr val="5C5B5A"/>
                </a:solidFill>
                <a:latin typeface="+mn-lt"/>
                <a:ea typeface="+mn-ea"/>
                <a:cs typeface="+mn-cs"/>
              </a:defRPr>
            </a:pPr>
            <a:endParaRPr lang="en-US"/>
          </a:p>
        </c:txPr>
        <c:crossAx val="2022478000"/>
        <c:crosses val="autoZero"/>
        <c:auto val="1"/>
        <c:lblAlgn val="ctr"/>
        <c:lblOffset val="100"/>
        <c:noMultiLvlLbl val="0"/>
      </c:catAx>
      <c:valAx>
        <c:axId val="2022478000"/>
        <c:scaling>
          <c:orientation val="minMax"/>
        </c:scaling>
        <c:delete val="1"/>
        <c:axPos val="t"/>
        <c:numFmt formatCode="0%" sourceLinked="1"/>
        <c:majorTickMark val="none"/>
        <c:minorTickMark val="none"/>
        <c:tickLblPos val="nextTo"/>
        <c:crossAx val="2022476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marL="0" algn="l" defTabSz="914400" rtl="0" eaLnBrk="1" latinLnBrk="0" hangingPunct="1">
        <a:defRPr lang="en-US" sz="1200" kern="1200">
          <a:solidFill>
            <a:srgbClr val="5C5B5A"/>
          </a:solidFill>
          <a:latin typeface="+mn-lt"/>
          <a:ea typeface="+mn-ea"/>
          <a:cs typeface="+mn-cs"/>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9599935514743323E-2"/>
          <c:w val="0.96901260056099525"/>
          <c:h val="0.97474225089370936"/>
        </c:manualLayout>
      </c:layout>
      <c:barChart>
        <c:barDir val="col"/>
        <c:grouping val="clustered"/>
        <c:varyColors val="0"/>
        <c:ser>
          <c:idx val="0"/>
          <c:order val="0"/>
          <c:tx>
            <c:strRef>
              <c:f>Sheet1!$B$1</c:f>
              <c:strCache>
                <c:ptCount val="1"/>
                <c:pt idx="0">
                  <c:v>Series 1</c:v>
                </c:pt>
              </c:strCache>
            </c:strRef>
          </c:tx>
          <c:spPr>
            <a:solidFill>
              <a:srgbClr val="5C5B5A"/>
            </a:solidFill>
            <a:ln>
              <a:noFill/>
            </a:ln>
            <a:effectLst/>
          </c:spPr>
          <c:invertIfNegative val="0"/>
          <c:dPt>
            <c:idx val="10"/>
            <c:invertIfNegative val="0"/>
            <c:bubble3D val="0"/>
            <c:spPr>
              <a:solidFill>
                <a:schemeClr val="bg2">
                  <a:lumMod val="90000"/>
                </a:schemeClr>
              </a:solidFill>
              <a:ln>
                <a:noFill/>
              </a:ln>
              <a:effectLst/>
            </c:spPr>
            <c:extLst>
              <c:ext xmlns:c16="http://schemas.microsoft.com/office/drawing/2014/chart" uri="{C3380CC4-5D6E-409C-BE32-E72D297353CC}">
                <c16:uniqueId val="{00000001-C71C-463C-8058-193F5216FD58}"/>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Fully managed (directly) by you/the landlord(s)</c:v>
                </c:pt>
                <c:pt idx="1">
                  <c:v>Partly by a letting agent (e.g. to find the tenants) and partly by you/the landlord(s) e.g. for repairs</c:v>
                </c:pt>
                <c:pt idx="2">
                  <c:v>Fully let and managed by an agent</c:v>
                </c:pt>
                <c:pt idx="3">
                  <c:v>Fully leased to a local authority</c:v>
                </c:pt>
                <c:pt idx="4">
                  <c:v>Fully leased to another landlord</c:v>
                </c:pt>
                <c:pt idx="5">
                  <c:v>Other</c:v>
                </c:pt>
              </c:strCache>
            </c:strRef>
          </c:cat>
          <c:val>
            <c:numRef>
              <c:f>Sheet1!$B$2:$B$7</c:f>
              <c:numCache>
                <c:formatCode>0%</c:formatCode>
                <c:ptCount val="6"/>
                <c:pt idx="0">
                  <c:v>0.60563380281690138</c:v>
                </c:pt>
                <c:pt idx="1">
                  <c:v>0.27042253521126758</c:v>
                </c:pt>
                <c:pt idx="2">
                  <c:v>0.13521126760563379</c:v>
                </c:pt>
                <c:pt idx="3">
                  <c:v>3.9436619718309862E-2</c:v>
                </c:pt>
                <c:pt idx="4">
                  <c:v>8.4507042253521118E-3</c:v>
                </c:pt>
                <c:pt idx="5">
                  <c:v>5.6338028169014088E-3</c:v>
                </c:pt>
              </c:numCache>
            </c:numRef>
          </c:val>
          <c:extLst>
            <c:ext xmlns:c16="http://schemas.microsoft.com/office/drawing/2014/chart" uri="{C3380CC4-5D6E-409C-BE32-E72D297353CC}">
              <c16:uniqueId val="{00000000-C71C-463C-8058-193F5216FD58}"/>
            </c:ext>
          </c:extLst>
        </c:ser>
        <c:dLbls>
          <c:showLegendKey val="0"/>
          <c:showVal val="0"/>
          <c:showCatName val="0"/>
          <c:showSerName val="0"/>
          <c:showPercent val="0"/>
          <c:showBubbleSize val="0"/>
        </c:dLbls>
        <c:gapWidth val="123"/>
        <c:overlap val="-69"/>
        <c:axId val="2022476080"/>
        <c:axId val="2022478000"/>
      </c:barChart>
      <c:catAx>
        <c:axId val="2022476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22478000"/>
        <c:crosses val="autoZero"/>
        <c:auto val="1"/>
        <c:lblAlgn val="ctr"/>
        <c:lblOffset val="100"/>
        <c:noMultiLvlLbl val="0"/>
      </c:catAx>
      <c:valAx>
        <c:axId val="2022478000"/>
        <c:scaling>
          <c:orientation val="minMax"/>
        </c:scaling>
        <c:delete val="1"/>
        <c:axPos val="l"/>
        <c:numFmt formatCode="0%" sourceLinked="1"/>
        <c:majorTickMark val="none"/>
        <c:minorTickMark val="none"/>
        <c:tickLblPos val="nextTo"/>
        <c:crossAx val="2022476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400" b="1" dirty="0">
                <a:solidFill>
                  <a:srgbClr val="5C5B5A"/>
                </a:solidFill>
              </a:rPr>
              <a:t>How often landlords increase rent</a:t>
            </a:r>
          </a:p>
        </c:rich>
      </c:tx>
      <c:layout>
        <c:manualLayout>
          <c:xMode val="edge"/>
          <c:yMode val="edge"/>
          <c:x val="0"/>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8027046189895786"/>
          <c:y val="9.9822817563907623E-2"/>
          <c:w val="0.56119710489553176"/>
          <c:h val="0.89069911980587457"/>
        </c:manualLayout>
      </c:layout>
      <c:barChart>
        <c:barDir val="bar"/>
        <c:grouping val="clustered"/>
        <c:varyColors val="0"/>
        <c:ser>
          <c:idx val="0"/>
          <c:order val="0"/>
          <c:tx>
            <c:strRef>
              <c:f>Sheet1!$B$1</c:f>
              <c:strCache>
                <c:ptCount val="1"/>
                <c:pt idx="0">
                  <c:v>Series 1</c:v>
                </c:pt>
              </c:strCache>
            </c:strRef>
          </c:tx>
          <c:spPr>
            <a:solidFill>
              <a:srgbClr val="5C5B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When I need to charge more (i.e. due to increased costs)</c:v>
                </c:pt>
                <c:pt idx="1">
                  <c:v>Annually</c:v>
                </c:pt>
                <c:pt idx="2">
                  <c:v>At the start of any new fixed term contract</c:v>
                </c:pt>
                <c:pt idx="3">
                  <c:v>When I re-let the property</c:v>
                </c:pt>
                <c:pt idx="4">
                  <c:v>If the rent falls behind the market</c:v>
                </c:pt>
                <c:pt idx="5">
                  <c:v>Never</c:v>
                </c:pt>
              </c:strCache>
            </c:strRef>
          </c:cat>
          <c:val>
            <c:numRef>
              <c:f>Sheet1!$B$2:$B$7</c:f>
              <c:numCache>
                <c:formatCode>0%</c:formatCode>
                <c:ptCount val="6"/>
                <c:pt idx="0">
                  <c:v>0.27887323943661974</c:v>
                </c:pt>
                <c:pt idx="1">
                  <c:v>0.24788732394366197</c:v>
                </c:pt>
                <c:pt idx="2">
                  <c:v>0.22253521126760564</c:v>
                </c:pt>
                <c:pt idx="3">
                  <c:v>0.10985915492957748</c:v>
                </c:pt>
                <c:pt idx="4">
                  <c:v>5.9154929577464793E-2</c:v>
                </c:pt>
                <c:pt idx="5">
                  <c:v>5.3521126760563378E-2</c:v>
                </c:pt>
              </c:numCache>
            </c:numRef>
          </c:val>
          <c:extLst>
            <c:ext xmlns:c16="http://schemas.microsoft.com/office/drawing/2014/chart" uri="{C3380CC4-5D6E-409C-BE32-E72D297353CC}">
              <c16:uniqueId val="{00000000-8786-45DB-9882-1C707983851E}"/>
            </c:ext>
          </c:extLst>
        </c:ser>
        <c:dLbls>
          <c:showLegendKey val="0"/>
          <c:showVal val="0"/>
          <c:showCatName val="0"/>
          <c:showSerName val="0"/>
          <c:showPercent val="0"/>
          <c:showBubbleSize val="0"/>
        </c:dLbls>
        <c:gapWidth val="30"/>
        <c:axId val="2022476080"/>
        <c:axId val="2022478000"/>
      </c:barChart>
      <c:catAx>
        <c:axId val="20224760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lumMod val="65000"/>
                    <a:lumOff val="35000"/>
                  </a:schemeClr>
                </a:solidFill>
                <a:latin typeface="+mn-lt"/>
                <a:ea typeface="+mn-ea"/>
                <a:cs typeface="+mn-cs"/>
              </a:defRPr>
            </a:pPr>
            <a:endParaRPr lang="en-US"/>
          </a:p>
        </c:txPr>
        <c:crossAx val="2022478000"/>
        <c:crosses val="autoZero"/>
        <c:auto val="1"/>
        <c:lblAlgn val="ctr"/>
        <c:lblOffset val="100"/>
        <c:noMultiLvlLbl val="0"/>
      </c:catAx>
      <c:valAx>
        <c:axId val="2022478000"/>
        <c:scaling>
          <c:orientation val="minMax"/>
        </c:scaling>
        <c:delete val="1"/>
        <c:axPos val="t"/>
        <c:numFmt formatCode="0%" sourceLinked="1"/>
        <c:majorTickMark val="none"/>
        <c:minorTickMark val="none"/>
        <c:tickLblPos val="nextTo"/>
        <c:crossAx val="2022476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80BDFB-9197-A544-B7EA-7121079100E9}" type="datetimeFigureOut">
              <a:rPr lang="en-US" smtClean="0"/>
              <a:t>12/18/2023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D5AB8F-F3E2-7544-8181-20A1F216CF4E}" type="slidenum">
              <a:rPr lang="en-US" smtClean="0"/>
              <a:t>‹#›</a:t>
            </a:fld>
            <a:endParaRPr lang="en-US" dirty="0"/>
          </a:p>
        </p:txBody>
      </p:sp>
    </p:spTree>
    <p:extLst>
      <p:ext uri="{BB962C8B-B14F-4D97-AF65-F5344CB8AC3E}">
        <p14:creationId xmlns:p14="http://schemas.microsoft.com/office/powerpoint/2010/main" val="1276746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077A7-23C0-DD49-A8F0-4BD4ADA66295}" type="datetimeFigureOut">
              <a:rPr lang="en-US" smtClean="0"/>
              <a:t>12/18/2023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9C3250-6B3B-5E49-8010-DD707763E9F6}" type="slidenum">
              <a:rPr lang="en-US" smtClean="0"/>
              <a:t>‹#›</a:t>
            </a:fld>
            <a:endParaRPr lang="en-US" dirty="0"/>
          </a:p>
        </p:txBody>
      </p:sp>
    </p:spTree>
    <p:extLst>
      <p:ext uri="{BB962C8B-B14F-4D97-AF65-F5344CB8AC3E}">
        <p14:creationId xmlns:p14="http://schemas.microsoft.com/office/powerpoint/2010/main" val="627255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9C3250-6B3B-5E49-8010-DD707763E9F6}" type="slidenum">
              <a:rPr lang="en-US" smtClean="0"/>
              <a:t>1</a:t>
            </a:fld>
            <a:endParaRPr lang="en-US" dirty="0"/>
          </a:p>
        </p:txBody>
      </p:sp>
    </p:spTree>
    <p:extLst>
      <p:ext uri="{BB962C8B-B14F-4D97-AF65-F5344CB8AC3E}">
        <p14:creationId xmlns:p14="http://schemas.microsoft.com/office/powerpoint/2010/main" val="2197245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9C3250-6B3B-5E49-8010-DD707763E9F6}" type="slidenum">
              <a:rPr lang="en-US" smtClean="0"/>
              <a:t>3</a:t>
            </a:fld>
            <a:endParaRPr lang="en-US" dirty="0"/>
          </a:p>
        </p:txBody>
      </p:sp>
    </p:spTree>
    <p:extLst>
      <p:ext uri="{BB962C8B-B14F-4D97-AF65-F5344CB8AC3E}">
        <p14:creationId xmlns:p14="http://schemas.microsoft.com/office/powerpoint/2010/main" val="1614680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Confirm response rate among landlords was higher than expected &amp; robust sample size</a:t>
            </a:r>
          </a:p>
        </p:txBody>
      </p:sp>
      <p:sp>
        <p:nvSpPr>
          <p:cNvPr id="4" name="Slide Number Placeholder 3"/>
          <p:cNvSpPr>
            <a:spLocks noGrp="1"/>
          </p:cNvSpPr>
          <p:nvPr>
            <p:ph type="sldNum" sz="quarter" idx="5"/>
          </p:nvPr>
        </p:nvSpPr>
        <p:spPr/>
        <p:txBody>
          <a:bodyPr/>
          <a:lstStyle/>
          <a:p>
            <a:fld id="{629C3250-6B3B-5E49-8010-DD707763E9F6}" type="slidenum">
              <a:rPr lang="en-US" smtClean="0"/>
              <a:t>4</a:t>
            </a:fld>
            <a:endParaRPr lang="en-US" dirty="0"/>
          </a:p>
        </p:txBody>
      </p:sp>
    </p:spTree>
    <p:extLst>
      <p:ext uri="{BB962C8B-B14F-4D97-AF65-F5344CB8AC3E}">
        <p14:creationId xmlns:p14="http://schemas.microsoft.com/office/powerpoint/2010/main" val="3268415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9C3250-6B3B-5E49-8010-DD707763E9F6}" type="slidenum">
              <a:rPr lang="en-US" smtClean="0"/>
              <a:t>5</a:t>
            </a:fld>
            <a:endParaRPr lang="en-US" dirty="0"/>
          </a:p>
        </p:txBody>
      </p:sp>
    </p:spTree>
    <p:extLst>
      <p:ext uri="{BB962C8B-B14F-4D97-AF65-F5344CB8AC3E}">
        <p14:creationId xmlns:p14="http://schemas.microsoft.com/office/powerpoint/2010/main" val="13112300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descr="Background colour" title="artefacts"/>
          <p:cNvSpPr/>
          <p:nvPr userDrawn="1"/>
        </p:nvSpPr>
        <p:spPr>
          <a:xfrm>
            <a:off x="0" y="0"/>
            <a:ext cx="12192000" cy="6858000"/>
          </a:xfrm>
          <a:prstGeom prst="rect">
            <a:avLst/>
          </a:prstGeom>
          <a:solidFill>
            <a:srgbClr val="E33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7148" y="487951"/>
            <a:ext cx="2661568" cy="962325"/>
          </a:xfrm>
          <a:prstGeom prst="rect">
            <a:avLst/>
          </a:prstGeom>
        </p:spPr>
      </p:pic>
      <p:sp>
        <p:nvSpPr>
          <p:cNvPr id="2" name="Title 1"/>
          <p:cNvSpPr>
            <a:spLocks noGrp="1"/>
          </p:cNvSpPr>
          <p:nvPr>
            <p:ph type="title"/>
          </p:nvPr>
        </p:nvSpPr>
        <p:spPr>
          <a:xfrm>
            <a:off x="586800" y="1807200"/>
            <a:ext cx="10515600" cy="1116000"/>
          </a:xfrm>
        </p:spPr>
        <p:txBody>
          <a:bodyPr/>
          <a:lstStyle>
            <a:lvl1pPr>
              <a:defRPr>
                <a:solidFill>
                  <a:schemeClr val="bg1"/>
                </a:solidFill>
              </a:defRPr>
            </a:lvl1pPr>
          </a:lstStyle>
          <a:p>
            <a:r>
              <a:rPr lang="en-US"/>
              <a:t>Click to edit Master title style</a:t>
            </a:r>
          </a:p>
        </p:txBody>
      </p:sp>
      <p:sp>
        <p:nvSpPr>
          <p:cNvPr id="6" name="Text Placeholder 5"/>
          <p:cNvSpPr>
            <a:spLocks noGrp="1"/>
          </p:cNvSpPr>
          <p:nvPr>
            <p:ph type="body" sz="quarter" idx="10" hasCustomPrompt="1"/>
          </p:nvPr>
        </p:nvSpPr>
        <p:spPr>
          <a:xfrm>
            <a:off x="586800" y="2678400"/>
            <a:ext cx="5278438" cy="742950"/>
          </a:xfrm>
        </p:spPr>
        <p:txBody>
          <a:bodyPr>
            <a:normAutofit/>
          </a:bodyPr>
          <a:lstStyle>
            <a:lvl1pPr marL="0" indent="0">
              <a:buNone/>
              <a:defRPr sz="2400" b="1">
                <a:solidFill>
                  <a:schemeClr val="bg1"/>
                </a:solidFill>
              </a:defRPr>
            </a:lvl1pPr>
          </a:lstStyle>
          <a:p>
            <a:pPr lvl="0"/>
            <a:r>
              <a:rPr lang="en-US"/>
              <a:t>Sub-heading</a:t>
            </a:r>
          </a:p>
        </p:txBody>
      </p:sp>
      <p:pic>
        <p:nvPicPr>
          <p:cNvPr id="4" name="Picture 3"/>
          <p:cNvPicPr>
            <a:picLocks noChangeAspect="1"/>
          </p:cNvPicPr>
          <p:nvPr userDrawn="1"/>
        </p:nvPicPr>
        <p:blipFill>
          <a:blip r:embed="rId3"/>
          <a:stretch>
            <a:fillRect/>
          </a:stretch>
        </p:blipFill>
        <p:spPr>
          <a:xfrm>
            <a:off x="581024" y="3517900"/>
            <a:ext cx="11023600" cy="2755900"/>
          </a:xfrm>
          <a:prstGeom prst="rect">
            <a:avLst/>
          </a:prstGeom>
        </p:spPr>
      </p:pic>
    </p:spTree>
    <p:extLst>
      <p:ext uri="{BB962C8B-B14F-4D97-AF65-F5344CB8AC3E}">
        <p14:creationId xmlns:p14="http://schemas.microsoft.com/office/powerpoint/2010/main" val="49456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g pip on white background">
    <p:spTree>
      <p:nvGrpSpPr>
        <p:cNvPr id="1" name=""/>
        <p:cNvGrpSpPr/>
        <p:nvPr/>
      </p:nvGrpSpPr>
      <p:grpSpPr>
        <a:xfrm>
          <a:off x="0" y="0"/>
          <a:ext cx="0" cy="0"/>
          <a:chOff x="0" y="0"/>
          <a:chExt cx="0" cy="0"/>
        </a:xfrm>
      </p:grpSpPr>
      <p:sp>
        <p:nvSpPr>
          <p:cNvPr id="4" name="Title 1"/>
          <p:cNvSpPr>
            <a:spLocks noGrp="1"/>
          </p:cNvSpPr>
          <p:nvPr>
            <p:ph type="title"/>
          </p:nvPr>
        </p:nvSpPr>
        <p:spPr>
          <a:xfrm>
            <a:off x="536001" y="545100"/>
            <a:ext cx="5307588" cy="1116000"/>
          </a:xfrm>
        </p:spPr>
        <p:txBody>
          <a:bodyPr>
            <a:normAutofit/>
          </a:bodyPr>
          <a:lstStyle>
            <a:lvl1pPr>
              <a:defRPr sz="3600">
                <a:solidFill>
                  <a:srgbClr val="5C5B5A"/>
                </a:solidFill>
              </a:defRPr>
            </a:lvl1pPr>
          </a:lstStyle>
          <a:p>
            <a:r>
              <a:rPr lang="en-US"/>
              <a:t>Click to edit Master title style</a:t>
            </a:r>
          </a:p>
        </p:txBody>
      </p:sp>
      <p:pic>
        <p:nvPicPr>
          <p:cNvPr id="8" name="Picture 7"/>
          <p:cNvPicPr>
            <a:picLocks noChangeAspect="1"/>
          </p:cNvPicPr>
          <p:nvPr userDrawn="1"/>
        </p:nvPicPr>
        <p:blipFill>
          <a:blip r:embed="rId2"/>
          <a:stretch>
            <a:fillRect/>
          </a:stretch>
        </p:blipFill>
        <p:spPr>
          <a:xfrm>
            <a:off x="6708775" y="579437"/>
            <a:ext cx="4902200" cy="4902200"/>
          </a:xfrm>
          <a:prstGeom prst="rect">
            <a:avLst/>
          </a:prstGeom>
        </p:spPr>
      </p:pic>
      <p:sp>
        <p:nvSpPr>
          <p:cNvPr id="10" name="Text Placeholder 9"/>
          <p:cNvSpPr>
            <a:spLocks noGrp="1"/>
          </p:cNvSpPr>
          <p:nvPr>
            <p:ph type="body" sz="quarter" idx="12"/>
          </p:nvPr>
        </p:nvSpPr>
        <p:spPr>
          <a:xfrm>
            <a:off x="6708775" y="1292351"/>
            <a:ext cx="4895850" cy="4189285"/>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cxnSp>
        <p:nvCxnSpPr>
          <p:cNvPr id="2" name="Straight Connector 1" descr="Line" title="Line">
            <a:extLst>
              <a:ext uri="{FF2B5EF4-FFF2-40B4-BE49-F238E27FC236}">
                <a16:creationId xmlns:a16="http://schemas.microsoft.com/office/drawing/2014/main" id="{EACD103F-ACA8-030F-972B-4266229F4A32}"/>
              </a:ext>
            </a:extLst>
          </p:cNvPr>
          <p:cNvCxnSpPr>
            <a:cxnSpLocks/>
          </p:cNvCxnSpPr>
          <p:nvPr userDrawn="1"/>
        </p:nvCxnSpPr>
        <p:spPr>
          <a:xfrm>
            <a:off x="523875" y="6129338"/>
            <a:ext cx="11117263" cy="0"/>
          </a:xfrm>
          <a:prstGeom prst="line">
            <a:avLst/>
          </a:prstGeom>
          <a:ln w="38100">
            <a:solidFill>
              <a:srgbClr val="E33317"/>
            </a:solidFill>
          </a:ln>
        </p:spPr>
        <p:style>
          <a:lnRef idx="1">
            <a:schemeClr val="accent1"/>
          </a:lnRef>
          <a:fillRef idx="0">
            <a:schemeClr val="accent1"/>
          </a:fillRef>
          <a:effectRef idx="0">
            <a:schemeClr val="accent1"/>
          </a:effectRef>
          <a:fontRef idx="minor">
            <a:schemeClr val="tx1"/>
          </a:fontRef>
        </p:style>
      </p:cxnSp>
      <p:sp>
        <p:nvSpPr>
          <p:cNvPr id="3" name="Text Placeholder 5">
            <a:extLst>
              <a:ext uri="{FF2B5EF4-FFF2-40B4-BE49-F238E27FC236}">
                <a16:creationId xmlns:a16="http://schemas.microsoft.com/office/drawing/2014/main" id="{9C880B30-F3E5-93B7-089D-C0384B256258}"/>
              </a:ext>
            </a:extLst>
          </p:cNvPr>
          <p:cNvSpPr>
            <a:spLocks noGrp="1"/>
          </p:cNvSpPr>
          <p:nvPr>
            <p:ph type="body" sz="quarter" idx="11"/>
          </p:nvPr>
        </p:nvSpPr>
        <p:spPr>
          <a:xfrm>
            <a:off x="523298" y="6274800"/>
            <a:ext cx="11117840" cy="291096"/>
          </a:xfrm>
        </p:spPr>
        <p:txBody>
          <a:bodyPr>
            <a:normAutofit/>
          </a:bodyPr>
          <a:lstStyle>
            <a:lvl1pPr marL="0" indent="0">
              <a:buNone/>
              <a:defRPr sz="1400"/>
            </a:lvl1pPr>
          </a:lstStyle>
          <a:p>
            <a:pPr lvl="0"/>
            <a:r>
              <a:rPr lang="en-US"/>
              <a:t>Click to edit Master text styles</a:t>
            </a:r>
          </a:p>
        </p:txBody>
      </p:sp>
      <p:sp>
        <p:nvSpPr>
          <p:cNvPr id="5" name="Slide Number Placeholder 3">
            <a:extLst>
              <a:ext uri="{FF2B5EF4-FFF2-40B4-BE49-F238E27FC236}">
                <a16:creationId xmlns:a16="http://schemas.microsoft.com/office/drawing/2014/main" id="{93961C6F-62A0-C3A9-3BC5-A888770B967C}"/>
              </a:ext>
            </a:extLst>
          </p:cNvPr>
          <p:cNvSpPr>
            <a:spLocks noGrp="1"/>
          </p:cNvSpPr>
          <p:nvPr>
            <p:ph type="sldNum" sz="quarter" idx="4"/>
          </p:nvPr>
        </p:nvSpPr>
        <p:spPr>
          <a:xfrm>
            <a:off x="11099800" y="6277974"/>
            <a:ext cx="782638" cy="365125"/>
          </a:xfrm>
          <a:prstGeom prst="rect">
            <a:avLst/>
          </a:prstGeom>
        </p:spPr>
        <p:txBody>
          <a:bodyPr vert="horz" lIns="0" tIns="0" rIns="0" bIns="0" rtlCol="0" anchor="ctr"/>
          <a:lstStyle>
            <a:lvl1pPr algn="r">
              <a:defRPr sz="1000">
                <a:solidFill>
                  <a:schemeClr val="tx1">
                    <a:tint val="75000"/>
                  </a:schemeClr>
                </a:solidFill>
              </a:defRPr>
            </a:lvl1pPr>
          </a:lstStyle>
          <a:p>
            <a:fld id="{73347BE5-AFDA-354C-9360-84C284338820}" type="slidenum">
              <a:rPr lang="en-GB" smtClean="0"/>
              <a:pPr/>
              <a:t>‹#›</a:t>
            </a:fld>
            <a:endParaRPr lang="en-GB" dirty="0"/>
          </a:p>
        </p:txBody>
      </p:sp>
    </p:spTree>
    <p:extLst>
      <p:ext uri="{BB962C8B-B14F-4D97-AF65-F5344CB8AC3E}">
        <p14:creationId xmlns:p14="http://schemas.microsoft.com/office/powerpoint/2010/main" val="170935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ype with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348413" y="557800"/>
            <a:ext cx="5292487" cy="4896000"/>
          </a:xfrm>
          <a:noFill/>
        </p:spPr>
        <p:txBody>
          <a:bodyPr/>
          <a:lstStyle/>
          <a:p>
            <a:endParaRPr lang="en-US" dirty="0"/>
          </a:p>
        </p:txBody>
      </p:sp>
      <p:sp>
        <p:nvSpPr>
          <p:cNvPr id="5" name="Title 1"/>
          <p:cNvSpPr>
            <a:spLocks noGrp="1"/>
          </p:cNvSpPr>
          <p:nvPr>
            <p:ph type="title"/>
          </p:nvPr>
        </p:nvSpPr>
        <p:spPr>
          <a:xfrm>
            <a:off x="523301" y="545100"/>
            <a:ext cx="5320288" cy="1116000"/>
          </a:xfrm>
        </p:spPr>
        <p:txBody>
          <a:bodyPr>
            <a:normAutofit/>
          </a:bodyPr>
          <a:lstStyle>
            <a:lvl1pPr>
              <a:defRPr sz="3600">
                <a:solidFill>
                  <a:srgbClr val="5C5B5A"/>
                </a:solidFill>
              </a:defRPr>
            </a:lvl1pPr>
          </a:lstStyle>
          <a:p>
            <a:r>
              <a:rPr lang="en-US"/>
              <a:t>Click to edit Master title style</a:t>
            </a:r>
          </a:p>
        </p:txBody>
      </p:sp>
      <p:cxnSp>
        <p:nvCxnSpPr>
          <p:cNvPr id="2" name="Straight Connector 1" descr="Line" title="Line">
            <a:extLst>
              <a:ext uri="{FF2B5EF4-FFF2-40B4-BE49-F238E27FC236}">
                <a16:creationId xmlns:a16="http://schemas.microsoft.com/office/drawing/2014/main" id="{33BF28DD-5572-472E-A9F3-FE0767A05708}"/>
              </a:ext>
            </a:extLst>
          </p:cNvPr>
          <p:cNvCxnSpPr>
            <a:cxnSpLocks/>
          </p:cNvCxnSpPr>
          <p:nvPr userDrawn="1"/>
        </p:nvCxnSpPr>
        <p:spPr>
          <a:xfrm>
            <a:off x="523875" y="6129338"/>
            <a:ext cx="11117263" cy="0"/>
          </a:xfrm>
          <a:prstGeom prst="line">
            <a:avLst/>
          </a:prstGeom>
          <a:ln w="38100">
            <a:solidFill>
              <a:srgbClr val="E33317"/>
            </a:solidFill>
          </a:ln>
        </p:spPr>
        <p:style>
          <a:lnRef idx="1">
            <a:schemeClr val="accent1"/>
          </a:lnRef>
          <a:fillRef idx="0">
            <a:schemeClr val="accent1"/>
          </a:fillRef>
          <a:effectRef idx="0">
            <a:schemeClr val="accent1"/>
          </a:effectRef>
          <a:fontRef idx="minor">
            <a:schemeClr val="tx1"/>
          </a:fontRef>
        </p:style>
      </p:cxnSp>
      <p:sp>
        <p:nvSpPr>
          <p:cNvPr id="3" name="Text Placeholder 5">
            <a:extLst>
              <a:ext uri="{FF2B5EF4-FFF2-40B4-BE49-F238E27FC236}">
                <a16:creationId xmlns:a16="http://schemas.microsoft.com/office/drawing/2014/main" id="{87BD3CC7-04CD-7434-6054-AD6BD0A00882}"/>
              </a:ext>
            </a:extLst>
          </p:cNvPr>
          <p:cNvSpPr>
            <a:spLocks noGrp="1"/>
          </p:cNvSpPr>
          <p:nvPr>
            <p:ph type="body" sz="quarter" idx="11"/>
          </p:nvPr>
        </p:nvSpPr>
        <p:spPr>
          <a:xfrm>
            <a:off x="523298" y="6274800"/>
            <a:ext cx="11117840" cy="291096"/>
          </a:xfrm>
        </p:spPr>
        <p:txBody>
          <a:bodyPr>
            <a:normAutofit/>
          </a:bodyPr>
          <a:lstStyle>
            <a:lvl1pPr marL="0" indent="0">
              <a:buNone/>
              <a:defRPr sz="1400"/>
            </a:lvl1pPr>
          </a:lstStyle>
          <a:p>
            <a:pPr lvl="0"/>
            <a:r>
              <a:rPr lang="en-US"/>
              <a:t>Click to edit Master text styles</a:t>
            </a:r>
          </a:p>
        </p:txBody>
      </p:sp>
      <p:sp>
        <p:nvSpPr>
          <p:cNvPr id="8" name="Slide Number Placeholder 3">
            <a:extLst>
              <a:ext uri="{FF2B5EF4-FFF2-40B4-BE49-F238E27FC236}">
                <a16:creationId xmlns:a16="http://schemas.microsoft.com/office/drawing/2014/main" id="{68C054AA-83BE-6F2E-D3F2-7262C5665D15}"/>
              </a:ext>
            </a:extLst>
          </p:cNvPr>
          <p:cNvSpPr>
            <a:spLocks noGrp="1"/>
          </p:cNvSpPr>
          <p:nvPr>
            <p:ph type="sldNum" sz="quarter" idx="4"/>
          </p:nvPr>
        </p:nvSpPr>
        <p:spPr>
          <a:xfrm>
            <a:off x="11099800" y="6277974"/>
            <a:ext cx="782638" cy="365125"/>
          </a:xfrm>
          <a:prstGeom prst="rect">
            <a:avLst/>
          </a:prstGeom>
        </p:spPr>
        <p:txBody>
          <a:bodyPr vert="horz" lIns="0" tIns="0" rIns="0" bIns="0" rtlCol="0" anchor="ctr"/>
          <a:lstStyle>
            <a:lvl1pPr algn="r">
              <a:defRPr sz="1000">
                <a:solidFill>
                  <a:schemeClr val="tx1">
                    <a:tint val="75000"/>
                  </a:schemeClr>
                </a:solidFill>
              </a:defRPr>
            </a:lvl1pPr>
          </a:lstStyle>
          <a:p>
            <a:fld id="{73347BE5-AFDA-354C-9360-84C284338820}" type="slidenum">
              <a:rPr lang="en-GB" smtClean="0"/>
              <a:pPr/>
              <a:t>‹#›</a:t>
            </a:fld>
            <a:endParaRPr lang="en-GB" dirty="0"/>
          </a:p>
        </p:txBody>
      </p:sp>
    </p:spTree>
    <p:extLst>
      <p:ext uri="{BB962C8B-B14F-4D97-AF65-F5344CB8AC3E}">
        <p14:creationId xmlns:p14="http://schemas.microsoft.com/office/powerpoint/2010/main" val="1183758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p background, turquoise background">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0" y="0"/>
            <a:ext cx="12192000" cy="6858000"/>
          </a:xfrm>
          <a:prstGeom prst="rect">
            <a:avLst/>
          </a:prstGeom>
        </p:spPr>
      </p:pic>
      <p:pic>
        <p:nvPicPr>
          <p:cNvPr id="12" name="Picture 11"/>
          <p:cNvPicPr>
            <a:picLocks noChangeAspect="1"/>
          </p:cNvPicPr>
          <p:nvPr userDrawn="1"/>
        </p:nvPicPr>
        <p:blipFill>
          <a:blip r:embed="rId3"/>
          <a:stretch>
            <a:fillRect/>
          </a:stretch>
        </p:blipFill>
        <p:spPr>
          <a:xfrm>
            <a:off x="-1229519" y="-2454275"/>
            <a:ext cx="7935913" cy="7935913"/>
          </a:xfrm>
          <a:prstGeom prst="rect">
            <a:avLst/>
          </a:prstGeom>
        </p:spPr>
      </p:pic>
      <p:pic>
        <p:nvPicPr>
          <p:cNvPr id="13" name="Picture 12"/>
          <p:cNvPicPr>
            <a:picLocks noChangeAspect="1"/>
          </p:cNvPicPr>
          <p:nvPr userDrawn="1"/>
        </p:nvPicPr>
        <p:blipFill>
          <a:blip r:embed="rId4"/>
          <a:stretch>
            <a:fillRect/>
          </a:stretch>
        </p:blipFill>
        <p:spPr>
          <a:xfrm>
            <a:off x="5483225" y="1808163"/>
            <a:ext cx="3675600" cy="3675600"/>
          </a:xfrm>
          <a:prstGeom prst="rect">
            <a:avLst/>
          </a:prstGeom>
        </p:spPr>
      </p:pic>
      <p:pic>
        <p:nvPicPr>
          <p:cNvPr id="14" name="Picture 13"/>
          <p:cNvPicPr>
            <a:picLocks noChangeAspect="1"/>
          </p:cNvPicPr>
          <p:nvPr userDrawn="1"/>
        </p:nvPicPr>
        <p:blipFill>
          <a:blip r:embed="rId5"/>
          <a:stretch>
            <a:fillRect/>
          </a:stretch>
        </p:blipFill>
        <p:spPr>
          <a:xfrm>
            <a:off x="6708775" y="-1869201"/>
            <a:ext cx="4895850" cy="4895850"/>
          </a:xfrm>
          <a:prstGeom prst="rect">
            <a:avLst/>
          </a:prstGeom>
        </p:spPr>
      </p:pic>
      <p:pic>
        <p:nvPicPr>
          <p:cNvPr id="20" name="Picture 19"/>
          <p:cNvPicPr>
            <a:picLocks noChangeAspect="1"/>
          </p:cNvPicPr>
          <p:nvPr userDrawn="1"/>
        </p:nvPicPr>
        <p:blipFill>
          <a:blip r:embed="rId6"/>
          <a:stretch>
            <a:fillRect/>
          </a:stretch>
        </p:blipFill>
        <p:spPr>
          <a:xfrm>
            <a:off x="9156700" y="1808163"/>
            <a:ext cx="3673475" cy="3673475"/>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
        <p:nvSpPr>
          <p:cNvPr id="9" name="Title 1"/>
          <p:cNvSpPr>
            <a:spLocks noGrp="1"/>
          </p:cNvSpPr>
          <p:nvPr>
            <p:ph type="title" hasCustomPrompt="1"/>
          </p:nvPr>
        </p:nvSpPr>
        <p:spPr>
          <a:xfrm>
            <a:off x="586800" y="583200"/>
            <a:ext cx="5495023" cy="1116000"/>
          </a:xfrm>
        </p:spPr>
        <p:txBody>
          <a:bodyPr>
            <a:normAutofit/>
          </a:bodyPr>
          <a:lstStyle>
            <a:lvl1pPr>
              <a:defRPr sz="3600">
                <a:solidFill>
                  <a:schemeClr val="bg1"/>
                </a:solidFill>
              </a:defRPr>
            </a:lvl1pPr>
          </a:lstStyle>
          <a:p>
            <a:r>
              <a:rPr lang="en-US"/>
              <a:t>Click to edit Master</a:t>
            </a:r>
            <a:br>
              <a:rPr lang="en-US"/>
            </a:br>
            <a:r>
              <a:rPr lang="en-US"/>
              <a:t>title style</a:t>
            </a:r>
          </a:p>
        </p:txBody>
      </p:sp>
      <p:sp>
        <p:nvSpPr>
          <p:cNvPr id="2" name="Slide Number Placeholder 3">
            <a:extLst>
              <a:ext uri="{FF2B5EF4-FFF2-40B4-BE49-F238E27FC236}">
                <a16:creationId xmlns:a16="http://schemas.microsoft.com/office/drawing/2014/main" id="{7D122623-415F-84D1-4F98-05B04270613C}"/>
              </a:ext>
            </a:extLst>
          </p:cNvPr>
          <p:cNvSpPr>
            <a:spLocks noGrp="1"/>
          </p:cNvSpPr>
          <p:nvPr>
            <p:ph type="sldNum" sz="quarter" idx="4"/>
          </p:nvPr>
        </p:nvSpPr>
        <p:spPr>
          <a:xfrm>
            <a:off x="11099800" y="6277974"/>
            <a:ext cx="782638" cy="365125"/>
          </a:xfrm>
          <a:prstGeom prst="rect">
            <a:avLst/>
          </a:prstGeom>
        </p:spPr>
        <p:txBody>
          <a:bodyPr vert="horz" lIns="0" tIns="0" rIns="0" bIns="0" rtlCol="0" anchor="ctr"/>
          <a:lstStyle>
            <a:lvl1pPr algn="r">
              <a:defRPr sz="1000">
                <a:solidFill>
                  <a:schemeClr val="bg1"/>
                </a:solidFill>
              </a:defRPr>
            </a:lvl1pPr>
          </a:lstStyle>
          <a:p>
            <a:fld id="{73347BE5-AFDA-354C-9360-84C284338820}" type="slidenum">
              <a:rPr lang="en-GB" smtClean="0"/>
              <a:pPr/>
              <a:t>‹#›</a:t>
            </a:fld>
            <a:endParaRPr lang="en-GB" dirty="0"/>
          </a:p>
        </p:txBody>
      </p:sp>
    </p:spTree>
    <p:extLst>
      <p:ext uri="{BB962C8B-B14F-4D97-AF65-F5344CB8AC3E}">
        <p14:creationId xmlns:p14="http://schemas.microsoft.com/office/powerpoint/2010/main" val="1246041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5484624" y="0"/>
            <a:ext cx="6707375" cy="6858000"/>
          </a:xfrm>
          <a:noFill/>
        </p:spPr>
        <p:txBody>
          <a:bodyPr/>
          <a:lstStyle/>
          <a:p>
            <a:endParaRPr lang="en-US" dirty="0"/>
          </a:p>
        </p:txBody>
      </p:sp>
      <p:sp>
        <p:nvSpPr>
          <p:cNvPr id="4" name="Title 1"/>
          <p:cNvSpPr>
            <a:spLocks noGrp="1"/>
          </p:cNvSpPr>
          <p:nvPr>
            <p:ph type="title"/>
          </p:nvPr>
        </p:nvSpPr>
        <p:spPr>
          <a:xfrm>
            <a:off x="523300" y="545100"/>
            <a:ext cx="4320000" cy="1116000"/>
          </a:xfrm>
        </p:spPr>
        <p:txBody>
          <a:bodyPr>
            <a:normAutofit/>
          </a:bodyPr>
          <a:lstStyle>
            <a:lvl1pPr>
              <a:defRPr sz="3600">
                <a:solidFill>
                  <a:srgbClr val="5C5B5A"/>
                </a:solidFill>
              </a:defRPr>
            </a:lvl1pPr>
          </a:lstStyle>
          <a:p>
            <a:r>
              <a:rPr lang="en-US"/>
              <a:t>Click to edit Master title style</a:t>
            </a:r>
          </a:p>
        </p:txBody>
      </p:sp>
      <p:cxnSp>
        <p:nvCxnSpPr>
          <p:cNvPr id="2" name="Straight Connector 1" descr="Line" title="Line">
            <a:extLst>
              <a:ext uri="{FF2B5EF4-FFF2-40B4-BE49-F238E27FC236}">
                <a16:creationId xmlns:a16="http://schemas.microsoft.com/office/drawing/2014/main" id="{0468D732-97F7-F214-C945-4D54DDDCD205}"/>
              </a:ext>
            </a:extLst>
          </p:cNvPr>
          <p:cNvCxnSpPr>
            <a:cxnSpLocks/>
          </p:cNvCxnSpPr>
          <p:nvPr userDrawn="1"/>
        </p:nvCxnSpPr>
        <p:spPr>
          <a:xfrm>
            <a:off x="523875" y="6129338"/>
            <a:ext cx="11117263" cy="0"/>
          </a:xfrm>
          <a:prstGeom prst="line">
            <a:avLst/>
          </a:prstGeom>
          <a:ln w="38100">
            <a:solidFill>
              <a:srgbClr val="E33317"/>
            </a:solidFill>
          </a:ln>
        </p:spPr>
        <p:style>
          <a:lnRef idx="1">
            <a:schemeClr val="accent1"/>
          </a:lnRef>
          <a:fillRef idx="0">
            <a:schemeClr val="accent1"/>
          </a:fillRef>
          <a:effectRef idx="0">
            <a:schemeClr val="accent1"/>
          </a:effectRef>
          <a:fontRef idx="minor">
            <a:schemeClr val="tx1"/>
          </a:fontRef>
        </p:style>
      </p:cxnSp>
      <p:sp>
        <p:nvSpPr>
          <p:cNvPr id="5" name="Text Placeholder 5">
            <a:extLst>
              <a:ext uri="{FF2B5EF4-FFF2-40B4-BE49-F238E27FC236}">
                <a16:creationId xmlns:a16="http://schemas.microsoft.com/office/drawing/2014/main" id="{7BB8CF43-59D8-B1A8-4647-B796622B435F}"/>
              </a:ext>
            </a:extLst>
          </p:cNvPr>
          <p:cNvSpPr>
            <a:spLocks noGrp="1"/>
          </p:cNvSpPr>
          <p:nvPr>
            <p:ph type="body" sz="quarter" idx="11"/>
          </p:nvPr>
        </p:nvSpPr>
        <p:spPr>
          <a:xfrm>
            <a:off x="523298" y="6274800"/>
            <a:ext cx="11117840" cy="291096"/>
          </a:xfrm>
        </p:spPr>
        <p:txBody>
          <a:bodyPr>
            <a:normAutofit/>
          </a:bodyPr>
          <a:lstStyle>
            <a:lvl1pPr marL="0" indent="0">
              <a:buNone/>
              <a:defRPr sz="1400"/>
            </a:lvl1pPr>
          </a:lstStyle>
          <a:p>
            <a:pPr lvl="0"/>
            <a:r>
              <a:rPr lang="en-US" dirty="0"/>
              <a:t>Click to edit Master text styles</a:t>
            </a:r>
          </a:p>
        </p:txBody>
      </p:sp>
      <p:sp>
        <p:nvSpPr>
          <p:cNvPr id="7" name="Slide Number Placeholder 3">
            <a:extLst>
              <a:ext uri="{FF2B5EF4-FFF2-40B4-BE49-F238E27FC236}">
                <a16:creationId xmlns:a16="http://schemas.microsoft.com/office/drawing/2014/main" id="{CAA3BABC-9D02-1F3D-FC76-607572A0E076}"/>
              </a:ext>
            </a:extLst>
          </p:cNvPr>
          <p:cNvSpPr>
            <a:spLocks noGrp="1"/>
          </p:cNvSpPr>
          <p:nvPr>
            <p:ph type="sldNum" sz="quarter" idx="4"/>
          </p:nvPr>
        </p:nvSpPr>
        <p:spPr>
          <a:xfrm>
            <a:off x="11099800" y="6277974"/>
            <a:ext cx="782638" cy="365125"/>
          </a:xfrm>
          <a:prstGeom prst="rect">
            <a:avLst/>
          </a:prstGeom>
        </p:spPr>
        <p:txBody>
          <a:bodyPr vert="horz" lIns="0" tIns="0" rIns="0" bIns="0" rtlCol="0" anchor="ctr"/>
          <a:lstStyle>
            <a:lvl1pPr algn="r">
              <a:defRPr sz="1000">
                <a:solidFill>
                  <a:schemeClr val="tx1">
                    <a:tint val="75000"/>
                  </a:schemeClr>
                </a:solidFill>
              </a:defRPr>
            </a:lvl1pPr>
          </a:lstStyle>
          <a:p>
            <a:fld id="{73347BE5-AFDA-354C-9360-84C284338820}" type="slidenum">
              <a:rPr lang="en-GB" smtClean="0"/>
              <a:pPr/>
              <a:t>‹#›</a:t>
            </a:fld>
            <a:endParaRPr lang="en-GB" dirty="0"/>
          </a:p>
        </p:txBody>
      </p:sp>
    </p:spTree>
    <p:extLst>
      <p:ext uri="{BB962C8B-B14F-4D97-AF65-F5344CB8AC3E}">
        <p14:creationId xmlns:p14="http://schemas.microsoft.com/office/powerpoint/2010/main" val="1564165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p pattern on white">
    <p:spTree>
      <p:nvGrpSpPr>
        <p:cNvPr id="1" name=""/>
        <p:cNvGrpSpPr/>
        <p:nvPr/>
      </p:nvGrpSpPr>
      <p:grpSpPr>
        <a:xfrm>
          <a:off x="0" y="0"/>
          <a:ext cx="0" cy="0"/>
          <a:chOff x="0" y="0"/>
          <a:chExt cx="0" cy="0"/>
        </a:xfrm>
      </p:grpSpPr>
      <p:sp>
        <p:nvSpPr>
          <p:cNvPr id="5" name="Title 1"/>
          <p:cNvSpPr>
            <a:spLocks noGrp="1"/>
          </p:cNvSpPr>
          <p:nvPr>
            <p:ph type="title"/>
          </p:nvPr>
        </p:nvSpPr>
        <p:spPr>
          <a:xfrm>
            <a:off x="536000" y="557800"/>
            <a:ext cx="11105138" cy="586800"/>
          </a:xfrm>
          <a:prstGeom prst="rect">
            <a:avLst/>
          </a:prstGeom>
        </p:spPr>
        <p:txBody>
          <a:bodyPr>
            <a:normAutofit/>
          </a:bodyPr>
          <a:lstStyle>
            <a:lvl1pPr>
              <a:defRPr sz="3600"/>
            </a:lvl1pPr>
          </a:lstStyle>
          <a:p>
            <a:r>
              <a:rPr lang="en-US"/>
              <a:t>Click to edit Master title style</a:t>
            </a:r>
          </a:p>
        </p:txBody>
      </p:sp>
      <p:pic>
        <p:nvPicPr>
          <p:cNvPr id="3" name="Picture 2"/>
          <p:cNvPicPr>
            <a:picLocks noChangeAspect="1"/>
          </p:cNvPicPr>
          <p:nvPr userDrawn="1"/>
        </p:nvPicPr>
        <p:blipFill>
          <a:blip r:embed="rId2"/>
          <a:stretch>
            <a:fillRect/>
          </a:stretch>
        </p:blipFill>
        <p:spPr>
          <a:xfrm>
            <a:off x="586799" y="2136051"/>
            <a:ext cx="11023600" cy="4127500"/>
          </a:xfrm>
          <a:prstGeom prst="rect">
            <a:avLst/>
          </a:prstGeom>
        </p:spPr>
      </p:pic>
      <p:sp>
        <p:nvSpPr>
          <p:cNvPr id="2" name="Slide Number Placeholder 3">
            <a:extLst>
              <a:ext uri="{FF2B5EF4-FFF2-40B4-BE49-F238E27FC236}">
                <a16:creationId xmlns:a16="http://schemas.microsoft.com/office/drawing/2014/main" id="{EF01DF8C-5215-A1D5-3CD9-CD25368E781D}"/>
              </a:ext>
            </a:extLst>
          </p:cNvPr>
          <p:cNvSpPr>
            <a:spLocks noGrp="1"/>
          </p:cNvSpPr>
          <p:nvPr>
            <p:ph type="sldNum" sz="quarter" idx="4"/>
          </p:nvPr>
        </p:nvSpPr>
        <p:spPr>
          <a:xfrm>
            <a:off x="11099800" y="6277974"/>
            <a:ext cx="782638" cy="365125"/>
          </a:xfrm>
          <a:prstGeom prst="rect">
            <a:avLst/>
          </a:prstGeom>
        </p:spPr>
        <p:txBody>
          <a:bodyPr vert="horz" lIns="0" tIns="0" rIns="0" bIns="0" rtlCol="0" anchor="ctr"/>
          <a:lstStyle>
            <a:lvl1pPr algn="r">
              <a:defRPr sz="1000">
                <a:solidFill>
                  <a:schemeClr val="tx1">
                    <a:tint val="75000"/>
                  </a:schemeClr>
                </a:solidFill>
              </a:defRPr>
            </a:lvl1pPr>
          </a:lstStyle>
          <a:p>
            <a:fld id="{73347BE5-AFDA-354C-9360-84C284338820}" type="slidenum">
              <a:rPr lang="en-GB" smtClean="0"/>
              <a:pPr/>
              <a:t>‹#›</a:t>
            </a:fld>
            <a:endParaRPr lang="en-GB" dirty="0"/>
          </a:p>
        </p:txBody>
      </p:sp>
    </p:spTree>
    <p:extLst>
      <p:ext uri="{BB962C8B-B14F-4D97-AF65-F5344CB8AC3E}">
        <p14:creationId xmlns:p14="http://schemas.microsoft.com/office/powerpoint/2010/main" val="1387427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6000" y="545100"/>
            <a:ext cx="11105138" cy="526298"/>
          </a:xfrm>
          <a:prstGeom prst="rect">
            <a:avLst/>
          </a:prstGeom>
        </p:spPr>
        <p:txBody>
          <a:bodyPr lIns="0" tIns="0" rIns="0" bIns="0">
            <a:spAutoFit/>
          </a:bodyPr>
          <a:lstStyle>
            <a:lvl1pPr>
              <a:defRPr>
                <a:solidFill>
                  <a:srgbClr val="5C5B5A"/>
                </a:solidFill>
              </a:defRPr>
            </a:lvl1pPr>
          </a:lstStyle>
          <a:p>
            <a:r>
              <a:rPr lang="en-US"/>
              <a:t>Click to edit Master title style</a:t>
            </a:r>
          </a:p>
        </p:txBody>
      </p:sp>
      <p:sp>
        <p:nvSpPr>
          <p:cNvPr id="3" name="Content Placeholder 2"/>
          <p:cNvSpPr>
            <a:spLocks noGrp="1"/>
          </p:cNvSpPr>
          <p:nvPr>
            <p:ph idx="1"/>
          </p:nvPr>
        </p:nvSpPr>
        <p:spPr>
          <a:xfrm>
            <a:off x="535999" y="1705599"/>
            <a:ext cx="11105139" cy="1502976"/>
          </a:xfrm>
          <a:prstGeom prst="rect">
            <a:avLst/>
          </a:prstGeom>
        </p:spPr>
        <p:txBody>
          <a:bodyPr bIns="0">
            <a:spAutoFit/>
          </a:bodyPr>
          <a:lstStyle>
            <a:lvl1pPr>
              <a:defRPr sz="1800">
                <a:solidFill>
                  <a:srgbClr val="5C5B5A"/>
                </a:solidFill>
              </a:defRPr>
            </a:lvl1pPr>
            <a:lvl2pPr>
              <a:defRPr sz="1800">
                <a:solidFill>
                  <a:srgbClr val="5C5B5A"/>
                </a:solidFill>
              </a:defRPr>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Line" title="Line"/>
          <p:cNvCxnSpPr>
            <a:cxnSpLocks/>
          </p:cNvCxnSpPr>
          <p:nvPr userDrawn="1"/>
        </p:nvCxnSpPr>
        <p:spPr>
          <a:xfrm>
            <a:off x="523875" y="6129338"/>
            <a:ext cx="11117263" cy="0"/>
          </a:xfrm>
          <a:prstGeom prst="line">
            <a:avLst/>
          </a:prstGeom>
          <a:ln w="38100">
            <a:solidFill>
              <a:srgbClr val="E33317"/>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23298" y="6274800"/>
            <a:ext cx="11117840" cy="291096"/>
          </a:xfrm>
        </p:spPr>
        <p:txBody>
          <a:bodyPr>
            <a:normAutofit/>
          </a:bodyPr>
          <a:lstStyle>
            <a:lvl1pPr marL="0" indent="0">
              <a:buNone/>
              <a:defRPr sz="1400"/>
            </a:lvl1pPr>
          </a:lstStyle>
          <a:p>
            <a:pPr lvl="0"/>
            <a:r>
              <a:rPr lang="en-US"/>
              <a:t>Click to edit Master text styles</a:t>
            </a:r>
          </a:p>
        </p:txBody>
      </p:sp>
    </p:spTree>
    <p:extLst>
      <p:ext uri="{BB962C8B-B14F-4D97-AF65-F5344CB8AC3E}">
        <p14:creationId xmlns:p14="http://schemas.microsoft.com/office/powerpoint/2010/main" val="1336139344"/>
      </p:ext>
    </p:extLst>
  </p:cSld>
  <p:clrMapOvr>
    <a:masterClrMapping/>
  </p:clrMapOvr>
  <p:extLst>
    <p:ext uri="{DCECCB84-F9BA-43D5-87BE-67443E8EF086}">
      <p15:sldGuideLst xmlns:p15="http://schemas.microsoft.com/office/powerpoint/2012/main">
        <p15:guide id="1" orient="horz" pos="77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5999" y="1710000"/>
            <a:ext cx="11117263" cy="830997"/>
          </a:xfrm>
          <a:prstGeom prst="rect">
            <a:avLst/>
          </a:prstGeom>
        </p:spPr>
        <p:txBody>
          <a:bodyPr anchor="t" anchorCtr="0">
            <a:spAutoFit/>
          </a:bodyPr>
          <a:lstStyle>
            <a:lvl1pPr>
              <a:defRPr sz="6000"/>
            </a:lvl1pPr>
          </a:lstStyle>
          <a:p>
            <a:r>
              <a:rPr lang="en-US"/>
              <a:t>Click to edit Master title style</a:t>
            </a:r>
          </a:p>
        </p:txBody>
      </p:sp>
      <p:cxnSp>
        <p:nvCxnSpPr>
          <p:cNvPr id="3" name="Straight Connector 2" descr="Line" title="Line">
            <a:extLst>
              <a:ext uri="{FF2B5EF4-FFF2-40B4-BE49-F238E27FC236}">
                <a16:creationId xmlns:a16="http://schemas.microsoft.com/office/drawing/2014/main" id="{9A453729-FE0F-972D-8ADC-2EE1D7FB9B4A}"/>
              </a:ext>
            </a:extLst>
          </p:cNvPr>
          <p:cNvCxnSpPr>
            <a:cxnSpLocks/>
          </p:cNvCxnSpPr>
          <p:nvPr userDrawn="1"/>
        </p:nvCxnSpPr>
        <p:spPr>
          <a:xfrm>
            <a:off x="523875" y="6129338"/>
            <a:ext cx="11117263" cy="0"/>
          </a:xfrm>
          <a:prstGeom prst="line">
            <a:avLst/>
          </a:prstGeom>
          <a:ln w="38100">
            <a:solidFill>
              <a:srgbClr val="E33317"/>
            </a:solidFill>
          </a:ln>
        </p:spPr>
        <p:style>
          <a:lnRef idx="1">
            <a:schemeClr val="accent1"/>
          </a:lnRef>
          <a:fillRef idx="0">
            <a:schemeClr val="accent1"/>
          </a:fillRef>
          <a:effectRef idx="0">
            <a:schemeClr val="accent1"/>
          </a:effectRef>
          <a:fontRef idx="minor">
            <a:schemeClr val="tx1"/>
          </a:fontRef>
        </p:style>
      </p:cxnSp>
      <p:sp>
        <p:nvSpPr>
          <p:cNvPr id="4" name="Text Placeholder 5">
            <a:extLst>
              <a:ext uri="{FF2B5EF4-FFF2-40B4-BE49-F238E27FC236}">
                <a16:creationId xmlns:a16="http://schemas.microsoft.com/office/drawing/2014/main" id="{1556C5F9-B2A9-073B-F39F-4DE043261362}"/>
              </a:ext>
            </a:extLst>
          </p:cNvPr>
          <p:cNvSpPr>
            <a:spLocks noGrp="1"/>
          </p:cNvSpPr>
          <p:nvPr>
            <p:ph type="body" sz="quarter" idx="11"/>
          </p:nvPr>
        </p:nvSpPr>
        <p:spPr>
          <a:xfrm>
            <a:off x="523298" y="6274800"/>
            <a:ext cx="11117840" cy="291096"/>
          </a:xfrm>
        </p:spPr>
        <p:txBody>
          <a:bodyPr>
            <a:normAutofit/>
          </a:bodyPr>
          <a:lstStyle>
            <a:lvl1pPr marL="0" indent="0">
              <a:buNone/>
              <a:defRPr sz="1400"/>
            </a:lvl1pPr>
          </a:lstStyle>
          <a:p>
            <a:pPr lvl="0"/>
            <a:r>
              <a:rPr lang="en-US"/>
              <a:t>Click to edit Master text styles</a:t>
            </a:r>
          </a:p>
        </p:txBody>
      </p:sp>
    </p:spTree>
    <p:extLst>
      <p:ext uri="{BB962C8B-B14F-4D97-AF65-F5344CB8AC3E}">
        <p14:creationId xmlns:p14="http://schemas.microsoft.com/office/powerpoint/2010/main" val="257457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6000" y="545101"/>
            <a:ext cx="11117262" cy="8138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36000" y="1705600"/>
            <a:ext cx="5292000" cy="1502976"/>
          </a:xfrm>
          <a:prstGeom prst="rect">
            <a:avLst/>
          </a:prstGeom>
        </p:spPr>
        <p:txBody>
          <a:bodyPr bIns="0"/>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1600" y="1705600"/>
            <a:ext cx="5292000" cy="1550233"/>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descr="Line" title="Line">
            <a:extLst>
              <a:ext uri="{FF2B5EF4-FFF2-40B4-BE49-F238E27FC236}">
                <a16:creationId xmlns:a16="http://schemas.microsoft.com/office/drawing/2014/main" id="{90C2141B-4261-6FD0-0763-1CD3A3898775}"/>
              </a:ext>
            </a:extLst>
          </p:cNvPr>
          <p:cNvCxnSpPr>
            <a:cxnSpLocks/>
          </p:cNvCxnSpPr>
          <p:nvPr userDrawn="1"/>
        </p:nvCxnSpPr>
        <p:spPr>
          <a:xfrm>
            <a:off x="523875" y="6129338"/>
            <a:ext cx="11117263" cy="0"/>
          </a:xfrm>
          <a:prstGeom prst="line">
            <a:avLst/>
          </a:prstGeom>
          <a:ln w="38100">
            <a:solidFill>
              <a:srgbClr val="E33317"/>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5B0DA831-C22F-D339-B7FA-8E7344BCDA86}"/>
              </a:ext>
            </a:extLst>
          </p:cNvPr>
          <p:cNvSpPr>
            <a:spLocks noGrp="1"/>
          </p:cNvSpPr>
          <p:nvPr>
            <p:ph type="body" sz="quarter" idx="11"/>
          </p:nvPr>
        </p:nvSpPr>
        <p:spPr>
          <a:xfrm>
            <a:off x="523298" y="6274800"/>
            <a:ext cx="11117840" cy="291096"/>
          </a:xfrm>
        </p:spPr>
        <p:txBody>
          <a:bodyPr>
            <a:normAutofit/>
          </a:bodyPr>
          <a:lstStyle>
            <a:lvl1pPr marL="0" indent="0">
              <a:buNone/>
              <a:defRPr sz="1400"/>
            </a:lvl1pPr>
          </a:lstStyle>
          <a:p>
            <a:pPr lvl="0"/>
            <a:r>
              <a:rPr lang="en-US"/>
              <a:t>Click to edit Master text styles</a:t>
            </a:r>
          </a:p>
        </p:txBody>
      </p:sp>
    </p:spTree>
    <p:extLst>
      <p:ext uri="{BB962C8B-B14F-4D97-AF65-F5344CB8AC3E}">
        <p14:creationId xmlns:p14="http://schemas.microsoft.com/office/powerpoint/2010/main" val="2063347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6000" y="548701"/>
            <a:ext cx="10515600" cy="611962"/>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523299" y="1712913"/>
            <a:ext cx="5292000" cy="296556"/>
          </a:xfrm>
          <a:prstGeom prst="rect">
            <a:avLst/>
          </a:prstGeom>
        </p:spPr>
        <p:txBody>
          <a:bodyPr anchor="t" anchorCtr="0"/>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5999" y="2113600"/>
            <a:ext cx="5292000" cy="1550233"/>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1600" y="1712913"/>
            <a:ext cx="5292000" cy="296556"/>
          </a:xfrm>
          <a:prstGeom prst="rect">
            <a:avLst/>
          </a:prstGeom>
        </p:spPr>
        <p:txBody>
          <a:bodyPr anchor="t" anchorCtr="0"/>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1600" y="2113600"/>
            <a:ext cx="5292000" cy="1550233"/>
          </a:xfrm>
          <a:prstGeom prst="rect">
            <a:avLst/>
          </a:prstGeom>
        </p:spPr>
        <p:txBody>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descr="Line" title="Line">
            <a:extLst>
              <a:ext uri="{FF2B5EF4-FFF2-40B4-BE49-F238E27FC236}">
                <a16:creationId xmlns:a16="http://schemas.microsoft.com/office/drawing/2014/main" id="{2A620DE7-F09C-FBEC-E4B1-A5C36E7E4A8A}"/>
              </a:ext>
            </a:extLst>
          </p:cNvPr>
          <p:cNvCxnSpPr>
            <a:cxnSpLocks/>
          </p:cNvCxnSpPr>
          <p:nvPr userDrawn="1"/>
        </p:nvCxnSpPr>
        <p:spPr>
          <a:xfrm>
            <a:off x="523875" y="6129338"/>
            <a:ext cx="11117263" cy="0"/>
          </a:xfrm>
          <a:prstGeom prst="line">
            <a:avLst/>
          </a:prstGeom>
          <a:ln w="38100">
            <a:solidFill>
              <a:srgbClr val="E33317"/>
            </a:solidFill>
          </a:ln>
        </p:spPr>
        <p:style>
          <a:lnRef idx="1">
            <a:schemeClr val="accent1"/>
          </a:lnRef>
          <a:fillRef idx="0">
            <a:schemeClr val="accent1"/>
          </a:fillRef>
          <a:effectRef idx="0">
            <a:schemeClr val="accent1"/>
          </a:effectRef>
          <a:fontRef idx="minor">
            <a:schemeClr val="tx1"/>
          </a:fontRef>
        </p:style>
      </p:cxnSp>
      <p:sp>
        <p:nvSpPr>
          <p:cNvPr id="8" name="Text Placeholder 5">
            <a:extLst>
              <a:ext uri="{FF2B5EF4-FFF2-40B4-BE49-F238E27FC236}">
                <a16:creationId xmlns:a16="http://schemas.microsoft.com/office/drawing/2014/main" id="{B58C672B-2BD5-E655-4121-B92B32690754}"/>
              </a:ext>
            </a:extLst>
          </p:cNvPr>
          <p:cNvSpPr>
            <a:spLocks noGrp="1"/>
          </p:cNvSpPr>
          <p:nvPr>
            <p:ph type="body" sz="quarter" idx="11"/>
          </p:nvPr>
        </p:nvSpPr>
        <p:spPr>
          <a:xfrm>
            <a:off x="523298" y="6274800"/>
            <a:ext cx="11117840" cy="291096"/>
          </a:xfrm>
        </p:spPr>
        <p:txBody>
          <a:bodyPr>
            <a:normAutofit/>
          </a:bodyPr>
          <a:lstStyle>
            <a:lvl1pPr marL="0" indent="0">
              <a:buNone/>
              <a:defRPr sz="1400"/>
            </a:lvl1pPr>
          </a:lstStyle>
          <a:p>
            <a:pPr lvl="0"/>
            <a:r>
              <a:rPr lang="en-US"/>
              <a:t>Click to edit Master text styles</a:t>
            </a:r>
          </a:p>
        </p:txBody>
      </p:sp>
    </p:spTree>
    <p:extLst>
      <p:ext uri="{BB962C8B-B14F-4D97-AF65-F5344CB8AC3E}">
        <p14:creationId xmlns:p14="http://schemas.microsoft.com/office/powerpoint/2010/main" val="1117937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6000" y="557800"/>
            <a:ext cx="10515600" cy="586800"/>
          </a:xfrm>
          <a:prstGeom prst="rect">
            <a:avLst/>
          </a:prstGeom>
        </p:spPr>
        <p:txBody>
          <a:bodyPr/>
          <a:lstStyle/>
          <a:p>
            <a:r>
              <a:rPr lang="en-US"/>
              <a:t>Click to edit Master title style</a:t>
            </a:r>
          </a:p>
        </p:txBody>
      </p:sp>
      <p:cxnSp>
        <p:nvCxnSpPr>
          <p:cNvPr id="3" name="Straight Connector 2" descr="Line" title="Line">
            <a:extLst>
              <a:ext uri="{FF2B5EF4-FFF2-40B4-BE49-F238E27FC236}">
                <a16:creationId xmlns:a16="http://schemas.microsoft.com/office/drawing/2014/main" id="{E34AB237-9760-C22E-B0BA-754C24FDC1D5}"/>
              </a:ext>
            </a:extLst>
          </p:cNvPr>
          <p:cNvCxnSpPr>
            <a:cxnSpLocks/>
          </p:cNvCxnSpPr>
          <p:nvPr userDrawn="1"/>
        </p:nvCxnSpPr>
        <p:spPr>
          <a:xfrm>
            <a:off x="523875" y="6129338"/>
            <a:ext cx="11117263" cy="0"/>
          </a:xfrm>
          <a:prstGeom prst="line">
            <a:avLst/>
          </a:prstGeom>
          <a:ln w="38100">
            <a:solidFill>
              <a:srgbClr val="E33317"/>
            </a:solidFill>
          </a:ln>
        </p:spPr>
        <p:style>
          <a:lnRef idx="1">
            <a:schemeClr val="accent1"/>
          </a:lnRef>
          <a:fillRef idx="0">
            <a:schemeClr val="accent1"/>
          </a:fillRef>
          <a:effectRef idx="0">
            <a:schemeClr val="accent1"/>
          </a:effectRef>
          <a:fontRef idx="minor">
            <a:schemeClr val="tx1"/>
          </a:fontRef>
        </p:style>
      </p:cxnSp>
      <p:sp>
        <p:nvSpPr>
          <p:cNvPr id="4" name="Text Placeholder 5">
            <a:extLst>
              <a:ext uri="{FF2B5EF4-FFF2-40B4-BE49-F238E27FC236}">
                <a16:creationId xmlns:a16="http://schemas.microsoft.com/office/drawing/2014/main" id="{9CCCA96B-4B69-0F3A-D8A1-629D033E643F}"/>
              </a:ext>
            </a:extLst>
          </p:cNvPr>
          <p:cNvSpPr>
            <a:spLocks noGrp="1"/>
          </p:cNvSpPr>
          <p:nvPr>
            <p:ph type="body" sz="quarter" idx="11"/>
          </p:nvPr>
        </p:nvSpPr>
        <p:spPr>
          <a:xfrm>
            <a:off x="523298" y="6274800"/>
            <a:ext cx="11117840" cy="291096"/>
          </a:xfrm>
        </p:spPr>
        <p:txBody>
          <a:bodyPr>
            <a:normAutofit/>
          </a:bodyPr>
          <a:lstStyle>
            <a:lvl1pPr marL="0" indent="0">
              <a:buNone/>
              <a:defRPr sz="1400"/>
            </a:lvl1pPr>
          </a:lstStyle>
          <a:p>
            <a:pPr lvl="0"/>
            <a:r>
              <a:rPr lang="en-US"/>
              <a:t>Click to edit Master text styles</a:t>
            </a:r>
          </a:p>
        </p:txBody>
      </p:sp>
    </p:spTree>
    <p:extLst>
      <p:ext uri="{BB962C8B-B14F-4D97-AF65-F5344CB8AC3E}">
        <p14:creationId xmlns:p14="http://schemas.microsoft.com/office/powerpoint/2010/main" val="845487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11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E33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27B0F"/>
              </a:solidFill>
            </a:endParaRPr>
          </a:p>
        </p:txBody>
      </p:sp>
      <p:sp>
        <p:nvSpPr>
          <p:cNvPr id="4" name="Title 1"/>
          <p:cNvSpPr>
            <a:spLocks noGrp="1"/>
          </p:cNvSpPr>
          <p:nvPr>
            <p:ph type="title"/>
          </p:nvPr>
        </p:nvSpPr>
        <p:spPr>
          <a:xfrm>
            <a:off x="535999" y="557800"/>
            <a:ext cx="11104563" cy="498598"/>
          </a:xfrm>
        </p:spPr>
        <p:txBody>
          <a:bodyPr>
            <a:spAutoFit/>
          </a:bodyPr>
          <a:lstStyle>
            <a:lvl1pPr>
              <a:defRPr sz="3600">
                <a:solidFill>
                  <a:schemeClr val="bg1"/>
                </a:solidFill>
              </a:defRPr>
            </a:lvl1pPr>
          </a:lstStyle>
          <a:p>
            <a:r>
              <a:rPr lang="en-US"/>
              <a:t>Click to edit Master title style</a:t>
            </a:r>
          </a:p>
        </p:txBody>
      </p:sp>
      <p:cxnSp>
        <p:nvCxnSpPr>
          <p:cNvPr id="5" name="Straight Connector 4" descr="Line" title="Line"/>
          <p:cNvCxnSpPr>
            <a:cxnSpLocks/>
          </p:cNvCxnSpPr>
          <p:nvPr userDrawn="1"/>
        </p:nvCxnSpPr>
        <p:spPr>
          <a:xfrm>
            <a:off x="536575" y="6129338"/>
            <a:ext cx="1110456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54339"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07997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pip on grey background">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0"/>
            <a:ext cx="12192000" cy="6858000"/>
          </a:xfrm>
          <a:prstGeom prst="rect">
            <a:avLst/>
          </a:prstGeom>
        </p:spPr>
      </p:pic>
      <p:sp>
        <p:nvSpPr>
          <p:cNvPr id="4" name="Title 1"/>
          <p:cNvSpPr>
            <a:spLocks noGrp="1"/>
          </p:cNvSpPr>
          <p:nvPr>
            <p:ph type="title"/>
          </p:nvPr>
        </p:nvSpPr>
        <p:spPr>
          <a:xfrm>
            <a:off x="536001" y="545100"/>
            <a:ext cx="5307588" cy="1116000"/>
          </a:xfrm>
        </p:spPr>
        <p:txBody>
          <a:bodyPr>
            <a:normAutofit/>
          </a:bodyPr>
          <a:lstStyle>
            <a:lvl1pPr>
              <a:defRPr sz="3600">
                <a:solidFill>
                  <a:srgbClr val="5C5B5A"/>
                </a:solidFill>
              </a:defRPr>
            </a:lvl1pPr>
          </a:lstStyle>
          <a:p>
            <a:r>
              <a:rPr lang="en-US"/>
              <a:t>Click to edit Master title style</a:t>
            </a:r>
          </a:p>
        </p:txBody>
      </p:sp>
      <p:pic>
        <p:nvPicPr>
          <p:cNvPr id="7" name="Picture 6"/>
          <p:cNvPicPr>
            <a:picLocks noChangeAspect="1"/>
          </p:cNvPicPr>
          <p:nvPr userDrawn="1"/>
        </p:nvPicPr>
        <p:blipFill>
          <a:blip r:embed="rId3"/>
          <a:stretch>
            <a:fillRect/>
          </a:stretch>
        </p:blipFill>
        <p:spPr>
          <a:xfrm>
            <a:off x="6708775" y="579437"/>
            <a:ext cx="4902200" cy="4902200"/>
          </a:xfrm>
          <a:prstGeom prst="rect">
            <a:avLst/>
          </a:prstGeom>
        </p:spPr>
      </p:pic>
      <p:sp>
        <p:nvSpPr>
          <p:cNvPr id="10" name="Text Placeholder 9"/>
          <p:cNvSpPr>
            <a:spLocks noGrp="1"/>
          </p:cNvSpPr>
          <p:nvPr>
            <p:ph type="body" sz="quarter" idx="12"/>
          </p:nvPr>
        </p:nvSpPr>
        <p:spPr>
          <a:xfrm>
            <a:off x="6708775" y="1292351"/>
            <a:ext cx="4895850" cy="4189285"/>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cxnSp>
        <p:nvCxnSpPr>
          <p:cNvPr id="2" name="Straight Connector 1" descr="Line" title="Line">
            <a:extLst>
              <a:ext uri="{FF2B5EF4-FFF2-40B4-BE49-F238E27FC236}">
                <a16:creationId xmlns:a16="http://schemas.microsoft.com/office/drawing/2014/main" id="{BA4ECF8E-87A4-9BB1-E5C8-06A275A4DAC4}"/>
              </a:ext>
            </a:extLst>
          </p:cNvPr>
          <p:cNvCxnSpPr>
            <a:cxnSpLocks/>
          </p:cNvCxnSpPr>
          <p:nvPr userDrawn="1"/>
        </p:nvCxnSpPr>
        <p:spPr>
          <a:xfrm>
            <a:off x="523875" y="6129338"/>
            <a:ext cx="11117263" cy="0"/>
          </a:xfrm>
          <a:prstGeom prst="line">
            <a:avLst/>
          </a:prstGeom>
          <a:ln w="38100">
            <a:solidFill>
              <a:srgbClr val="E33317"/>
            </a:solidFill>
          </a:ln>
        </p:spPr>
        <p:style>
          <a:lnRef idx="1">
            <a:schemeClr val="accent1"/>
          </a:lnRef>
          <a:fillRef idx="0">
            <a:schemeClr val="accent1"/>
          </a:fillRef>
          <a:effectRef idx="0">
            <a:schemeClr val="accent1"/>
          </a:effectRef>
          <a:fontRef idx="minor">
            <a:schemeClr val="tx1"/>
          </a:fontRef>
        </p:style>
      </p:cxnSp>
      <p:sp>
        <p:nvSpPr>
          <p:cNvPr id="3" name="Text Placeholder 5">
            <a:extLst>
              <a:ext uri="{FF2B5EF4-FFF2-40B4-BE49-F238E27FC236}">
                <a16:creationId xmlns:a16="http://schemas.microsoft.com/office/drawing/2014/main" id="{4486E418-7D87-6803-4758-1F06B26DE9CF}"/>
              </a:ext>
            </a:extLst>
          </p:cNvPr>
          <p:cNvSpPr>
            <a:spLocks noGrp="1"/>
          </p:cNvSpPr>
          <p:nvPr>
            <p:ph type="body" sz="quarter" idx="11"/>
          </p:nvPr>
        </p:nvSpPr>
        <p:spPr>
          <a:xfrm>
            <a:off x="523298" y="6274800"/>
            <a:ext cx="11117840" cy="291096"/>
          </a:xfrm>
        </p:spPr>
        <p:txBody>
          <a:bodyPr>
            <a:normAutofit/>
          </a:bodyPr>
          <a:lstStyle>
            <a:lvl1pPr marL="0" indent="0">
              <a:buNone/>
              <a:defRPr sz="1400"/>
            </a:lvl1pPr>
          </a:lstStyle>
          <a:p>
            <a:pPr lvl="0"/>
            <a:r>
              <a:rPr lang="en-US"/>
              <a:t>Click to edit Master text styles</a:t>
            </a:r>
          </a:p>
        </p:txBody>
      </p:sp>
      <p:sp>
        <p:nvSpPr>
          <p:cNvPr id="9" name="Slide Number Placeholder 3">
            <a:extLst>
              <a:ext uri="{FF2B5EF4-FFF2-40B4-BE49-F238E27FC236}">
                <a16:creationId xmlns:a16="http://schemas.microsoft.com/office/drawing/2014/main" id="{F196CA12-092F-5F79-03DC-5A567BEA5AA0}"/>
              </a:ext>
            </a:extLst>
          </p:cNvPr>
          <p:cNvSpPr>
            <a:spLocks noGrp="1"/>
          </p:cNvSpPr>
          <p:nvPr>
            <p:ph type="sldNum" sz="quarter" idx="4"/>
          </p:nvPr>
        </p:nvSpPr>
        <p:spPr>
          <a:xfrm>
            <a:off x="11099800" y="6277974"/>
            <a:ext cx="782638" cy="365125"/>
          </a:xfrm>
          <a:prstGeom prst="rect">
            <a:avLst/>
          </a:prstGeom>
        </p:spPr>
        <p:txBody>
          <a:bodyPr vert="horz" lIns="0" tIns="0" rIns="0" bIns="0" rtlCol="0" anchor="ctr"/>
          <a:lstStyle>
            <a:lvl1pPr algn="r">
              <a:defRPr sz="1000">
                <a:solidFill>
                  <a:schemeClr val="tx1">
                    <a:tint val="75000"/>
                  </a:schemeClr>
                </a:solidFill>
              </a:defRPr>
            </a:lvl1pPr>
          </a:lstStyle>
          <a:p>
            <a:fld id="{73347BE5-AFDA-354C-9360-84C284338820}" type="slidenum">
              <a:rPr lang="en-GB" smtClean="0"/>
              <a:pPr/>
              <a:t>‹#›</a:t>
            </a:fld>
            <a:endParaRPr lang="en-GB" dirty="0"/>
          </a:p>
        </p:txBody>
      </p:sp>
    </p:spTree>
    <p:extLst>
      <p:ext uri="{BB962C8B-B14F-4D97-AF65-F5344CB8AC3E}">
        <p14:creationId xmlns:p14="http://schemas.microsoft.com/office/powerpoint/2010/main" val="771963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523300" y="545101"/>
            <a:ext cx="11117838" cy="526298"/>
          </a:xfrm>
          <a:prstGeom prst="rect">
            <a:avLst/>
          </a:prstGeom>
        </p:spPr>
        <p:txBody>
          <a:bodyPr vert="horz" lIns="0" tIns="0" rIns="0" bIns="0" rtlCol="0" anchor="t" anchorCtr="0">
            <a:spAutoFit/>
          </a:bodyPr>
          <a:lstStyle/>
          <a:p>
            <a:r>
              <a:rPr lang="en-US"/>
              <a:t>Click to edit Master title style</a:t>
            </a:r>
          </a:p>
        </p:txBody>
      </p:sp>
      <p:sp>
        <p:nvSpPr>
          <p:cNvPr id="18" name="Text Placeholder 2"/>
          <p:cNvSpPr>
            <a:spLocks noGrp="1"/>
          </p:cNvSpPr>
          <p:nvPr>
            <p:ph type="body" idx="1"/>
          </p:nvPr>
        </p:nvSpPr>
        <p:spPr>
          <a:xfrm>
            <a:off x="523300" y="1699200"/>
            <a:ext cx="11117838" cy="1854931"/>
          </a:xfrm>
          <a:prstGeom prst="rect">
            <a:avLst/>
          </a:prstGeom>
        </p:spPr>
        <p:txBody>
          <a:bodyPr vert="horz" lIns="0" tIns="0" rIns="0" bIns="4680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12C4FEF-855A-48B0-7D3B-8C2634E61C81}"/>
              </a:ext>
            </a:extLst>
          </p:cNvPr>
          <p:cNvSpPr/>
          <p:nvPr userDrawn="1"/>
        </p:nvSpPr>
        <p:spPr>
          <a:xfrm>
            <a:off x="11537043" y="6390803"/>
            <a:ext cx="354920" cy="123111"/>
          </a:xfrm>
          <a:prstGeom prst="rect">
            <a:avLst/>
          </a:prstGeom>
        </p:spPr>
        <p:txBody>
          <a:bodyPr wrap="square" lIns="0" tIns="0" rIns="0" bIns="0" anchor="b" anchorCtr="0">
            <a:spAutoFit/>
          </a:bodyPr>
          <a:lstStyle/>
          <a:p>
            <a:pPr algn="r"/>
            <a:fld id="{C5283808-45C9-A34F-A585-CE10DC679CA9}" type="slidenum">
              <a:rPr lang="en-GB" sz="800" smtClean="0">
                <a:solidFill>
                  <a:srgbClr val="5C5B5A"/>
                </a:solidFill>
              </a:rPr>
              <a:pPr algn="r"/>
              <a:t>‹#›</a:t>
            </a:fld>
            <a:endParaRPr lang="en-GB" sz="800" dirty="0">
              <a:solidFill>
                <a:srgbClr val="5C5B5A"/>
              </a:solidFill>
            </a:endParaRPr>
          </a:p>
        </p:txBody>
      </p:sp>
    </p:spTree>
    <p:extLst>
      <p:ext uri="{BB962C8B-B14F-4D97-AF65-F5344CB8AC3E}">
        <p14:creationId xmlns:p14="http://schemas.microsoft.com/office/powerpoint/2010/main" val="1802269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3" r:id="rId12"/>
    <p:sldLayoutId id="2147483665" r:id="rId13"/>
    <p:sldLayoutId id="2147483666" r:id="rId14"/>
  </p:sldLayoutIdLst>
  <p:txStyles>
    <p:titleStyle>
      <a:lvl1pPr algn="l" defTabSz="914400" rtl="0" eaLnBrk="1" latinLnBrk="0" hangingPunct="1">
        <a:lnSpc>
          <a:spcPct val="90000"/>
        </a:lnSpc>
        <a:spcBef>
          <a:spcPct val="0"/>
        </a:spcBef>
        <a:buNone/>
        <a:defRPr sz="3800" kern="1200">
          <a:solidFill>
            <a:srgbClr val="5C5B5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32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C5B5A"/>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81" userDrawn="1">
          <p15:clr>
            <a:srgbClr val="F26B43"/>
          </p15:clr>
        </p15:guide>
        <p15:guide id="2" pos="3999" userDrawn="1">
          <p15:clr>
            <a:srgbClr val="F26B43"/>
          </p15:clr>
        </p15:guide>
        <p15:guide id="3" pos="7333" userDrawn="1">
          <p15:clr>
            <a:srgbClr val="F26B43"/>
          </p15:clr>
        </p15:guide>
        <p15:guide id="4" pos="4906" userDrawn="1">
          <p15:clr>
            <a:srgbClr val="F26B43"/>
          </p15:clr>
        </p15:guide>
        <p15:guide id="5" pos="5223" userDrawn="1">
          <p15:clr>
            <a:srgbClr val="F26B43"/>
          </p15:clr>
        </p15:guide>
        <p15:guide id="6" pos="2774" userDrawn="1">
          <p15:clr>
            <a:srgbClr val="F26B43"/>
          </p15:clr>
        </p15:guide>
        <p15:guide id="7" pos="2457" userDrawn="1">
          <p15:clr>
            <a:srgbClr val="F26B43"/>
          </p15:clr>
        </p15:guide>
        <p15:guide id="8" pos="325" userDrawn="1">
          <p15:clr>
            <a:srgbClr val="F26B43"/>
          </p15:clr>
        </p15:guide>
        <p15:guide id="9" orient="horz" pos="3702" userDrawn="1">
          <p15:clr>
            <a:srgbClr val="F26B43"/>
          </p15:clr>
        </p15:guide>
        <p15:guide id="10" orient="horz" pos="346" userDrawn="1">
          <p15:clr>
            <a:srgbClr val="F26B43"/>
          </p15:clr>
        </p15:guide>
        <p15:guide id="11" orient="horz" pos="107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99" y="1430213"/>
            <a:ext cx="6371213" cy="1234202"/>
          </a:xfrm>
        </p:spPr>
        <p:txBody>
          <a:bodyPr>
            <a:normAutofit/>
          </a:bodyPr>
          <a:lstStyle/>
          <a:p>
            <a:r>
              <a:rPr lang="en-US" b="1" dirty="0"/>
              <a:t>Good Landlord </a:t>
            </a:r>
            <a:br>
              <a:rPr lang="en-US" b="1" dirty="0"/>
            </a:br>
            <a:r>
              <a:rPr lang="en-US" b="1" dirty="0"/>
              <a:t>Research Study: </a:t>
            </a:r>
            <a:r>
              <a:rPr lang="en-US" dirty="0"/>
              <a:t>Landlords</a:t>
            </a:r>
          </a:p>
        </p:txBody>
      </p:sp>
      <p:sp>
        <p:nvSpPr>
          <p:cNvPr id="3" name="Text Placeholder 2"/>
          <p:cNvSpPr>
            <a:spLocks noGrp="1"/>
          </p:cNvSpPr>
          <p:nvPr>
            <p:ph type="body" sz="quarter" idx="10"/>
          </p:nvPr>
        </p:nvSpPr>
        <p:spPr>
          <a:xfrm>
            <a:off x="586800" y="2650127"/>
            <a:ext cx="5278438" cy="522000"/>
          </a:xfrm>
        </p:spPr>
        <p:txBody>
          <a:bodyPr>
            <a:normAutofit fontScale="62500" lnSpcReduction="20000"/>
          </a:bodyPr>
          <a:lstStyle/>
          <a:p>
            <a:r>
              <a:rPr lang="en-US" dirty="0"/>
              <a:t>Report of findings</a:t>
            </a:r>
          </a:p>
          <a:p>
            <a:r>
              <a:rPr lang="en-US" dirty="0"/>
              <a:t>August 2023</a:t>
            </a:r>
          </a:p>
        </p:txBody>
      </p:sp>
      <p:pic>
        <p:nvPicPr>
          <p:cNvPr id="5" name="Picture 4" descr="DJS Research logo">
            <a:extLst>
              <a:ext uri="{FF2B5EF4-FFF2-40B4-BE49-F238E27FC236}">
                <a16:creationId xmlns:a16="http://schemas.microsoft.com/office/drawing/2014/main" id="{90BD96F0-A567-AA02-47BB-94343D7254A3}"/>
              </a:ext>
            </a:extLst>
          </p:cNvPr>
          <p:cNvPicPr>
            <a:picLocks noChangeAspect="1"/>
          </p:cNvPicPr>
          <p:nvPr/>
        </p:nvPicPr>
        <p:blipFill>
          <a:blip r:embed="rId3"/>
          <a:stretch>
            <a:fillRect/>
          </a:stretch>
        </p:blipFill>
        <p:spPr>
          <a:xfrm>
            <a:off x="7197972" y="470769"/>
            <a:ext cx="1502174" cy="900831"/>
          </a:xfrm>
          <a:prstGeom prst="rect">
            <a:avLst/>
          </a:prstGeom>
        </p:spPr>
      </p:pic>
    </p:spTree>
    <p:extLst>
      <p:ext uri="{BB962C8B-B14F-4D97-AF65-F5344CB8AC3E}">
        <p14:creationId xmlns:p14="http://schemas.microsoft.com/office/powerpoint/2010/main" val="1712076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4FB2B-ABBB-56BD-78CF-D7F27EECD683}"/>
              </a:ext>
            </a:extLst>
          </p:cNvPr>
          <p:cNvSpPr>
            <a:spLocks noGrp="1"/>
          </p:cNvSpPr>
          <p:nvPr>
            <p:ph type="title"/>
          </p:nvPr>
        </p:nvSpPr>
        <p:spPr>
          <a:xfrm>
            <a:off x="536000" y="548701"/>
            <a:ext cx="10515600" cy="387798"/>
          </a:xfrm>
        </p:spPr>
        <p:txBody>
          <a:bodyPr/>
          <a:lstStyle/>
          <a:p>
            <a:r>
              <a:rPr lang="en-GB" sz="2800" b="1" dirty="0"/>
              <a:t>Summary (IIII)</a:t>
            </a:r>
          </a:p>
        </p:txBody>
      </p:sp>
      <p:sp>
        <p:nvSpPr>
          <p:cNvPr id="6" name="Content Placeholder 5">
            <a:extLst>
              <a:ext uri="{FF2B5EF4-FFF2-40B4-BE49-F238E27FC236}">
                <a16:creationId xmlns:a16="http://schemas.microsoft.com/office/drawing/2014/main" id="{3DF833DB-7CFD-F82B-5542-FAEE76EC74E9}"/>
              </a:ext>
            </a:extLst>
          </p:cNvPr>
          <p:cNvSpPr>
            <a:spLocks noGrp="1"/>
          </p:cNvSpPr>
          <p:nvPr>
            <p:ph type="body" idx="1"/>
          </p:nvPr>
        </p:nvSpPr>
        <p:spPr>
          <a:xfrm>
            <a:off x="523299" y="1240907"/>
            <a:ext cx="5292000" cy="2962927"/>
          </a:xfrm>
        </p:spPr>
        <p:txBody>
          <a:bodyPr>
            <a:spAutoFit/>
          </a:bodyPr>
          <a:lstStyle/>
          <a:p>
            <a:r>
              <a:rPr lang="en-GB" sz="1600" u="sng" dirty="0"/>
              <a:t>Meeting tenants’ needs and overall satisfaction with being a landlord</a:t>
            </a:r>
          </a:p>
          <a:p>
            <a:pPr marL="144000" indent="-144000">
              <a:buFont typeface="Arial" panose="020B0604020202020204" pitchFamily="34" charset="0"/>
              <a:buChar char="•"/>
            </a:pPr>
            <a:r>
              <a:rPr lang="en-GB" sz="1600" dirty="0"/>
              <a:t>Most landlords (9 in 10) are keen to improve their properties to attract new tenants and retain existing ones</a:t>
            </a:r>
          </a:p>
          <a:p>
            <a:pPr marL="360000" lvl="1" indent="-144000">
              <a:buFont typeface="Arial" panose="020B0604020202020204" pitchFamily="34" charset="0"/>
              <a:buChar char="•"/>
            </a:pPr>
            <a:r>
              <a:rPr lang="en-GB" sz="1600" b="0" dirty="0">
                <a:solidFill>
                  <a:srgbClr val="5C5B5A"/>
                </a:solidFill>
              </a:rPr>
              <a:t>Re-decorating is most common for attracting new tenants. </a:t>
            </a:r>
            <a:r>
              <a:rPr lang="en-GB" sz="1600" dirty="0">
                <a:solidFill>
                  <a:srgbClr val="5C5B5A"/>
                </a:solidFill>
              </a:rPr>
              <a:t>1 in 7 landlords say they have gained accreditation to help attract new tenants.</a:t>
            </a:r>
          </a:p>
          <a:p>
            <a:pPr marL="360000" lvl="1" indent="-144000">
              <a:buFont typeface="Arial" panose="020B0604020202020204" pitchFamily="34" charset="0"/>
              <a:buChar char="•"/>
            </a:pPr>
            <a:r>
              <a:rPr lang="en-GB" sz="1600" b="0" dirty="0"/>
              <a:t>To keep existing tenants, landlords are most likely to have made sure requests for repairs are resolved quickly or not increased the rent (around 2 in 5 in each case).</a:t>
            </a:r>
          </a:p>
        </p:txBody>
      </p:sp>
      <p:sp>
        <p:nvSpPr>
          <p:cNvPr id="9" name="Content Placeholder 5">
            <a:extLst>
              <a:ext uri="{FF2B5EF4-FFF2-40B4-BE49-F238E27FC236}">
                <a16:creationId xmlns:a16="http://schemas.microsoft.com/office/drawing/2014/main" id="{9DEC043B-F41A-8587-4D70-F84E427E98C5}"/>
              </a:ext>
            </a:extLst>
          </p:cNvPr>
          <p:cNvSpPr txBox="1">
            <a:spLocks/>
          </p:cNvSpPr>
          <p:nvPr/>
        </p:nvSpPr>
        <p:spPr>
          <a:xfrm>
            <a:off x="6352598" y="1240907"/>
            <a:ext cx="5292000" cy="2169889"/>
          </a:xfrm>
          <a:prstGeom prst="rect">
            <a:avLst/>
          </a:prstGeom>
        </p:spPr>
        <p:txBody>
          <a:bodyPr vert="horz" lIns="0" tIns="0" rIns="0" bIns="46800" rtlCol="0" anchor="t" anchorCtr="0">
            <a:spAutoFit/>
          </a:bodyPr>
          <a:lstStyle>
            <a:lvl1pPr marL="0" indent="0" algn="l" defTabSz="914400" rtl="0" eaLnBrk="1" latinLnBrk="0" hangingPunct="1">
              <a:lnSpc>
                <a:spcPct val="90000"/>
              </a:lnSpc>
              <a:spcBef>
                <a:spcPts val="1000"/>
              </a:spcBef>
              <a:buFont typeface="Arial"/>
              <a:buNone/>
              <a:defRPr sz="1800" b="1" kern="1200">
                <a:solidFill>
                  <a:srgbClr val="5C5B5A"/>
                </a:solidFill>
                <a:latin typeface="+mn-lt"/>
                <a:ea typeface="+mn-ea"/>
                <a:cs typeface="+mn-cs"/>
              </a:defRPr>
            </a:lvl1pPr>
            <a:lvl2pPr marL="457200" indent="0" algn="l" defTabSz="914400" rtl="0" eaLnBrk="1" latinLnBrk="0" hangingPunct="1">
              <a:lnSpc>
                <a:spcPct val="90000"/>
              </a:lnSpc>
              <a:spcBef>
                <a:spcPts val="500"/>
              </a:spcBef>
              <a:buFont typeface="Arial"/>
              <a:buNone/>
              <a:defRPr sz="2000" b="1" kern="1200">
                <a:solidFill>
                  <a:srgbClr val="5C5B5A"/>
                </a:solidFill>
                <a:latin typeface="+mn-lt"/>
                <a:ea typeface="+mn-ea"/>
                <a:cs typeface="+mn-cs"/>
              </a:defRPr>
            </a:lvl2pPr>
            <a:lvl3pPr marL="914400" indent="0" algn="l" defTabSz="914400" rtl="0" eaLnBrk="1" latinLnBrk="0" hangingPunct="1">
              <a:lnSpc>
                <a:spcPct val="90000"/>
              </a:lnSpc>
              <a:spcBef>
                <a:spcPts val="500"/>
              </a:spcBef>
              <a:buFont typeface="Arial"/>
              <a:buNone/>
              <a:defRPr sz="1800" b="1" kern="1200">
                <a:solidFill>
                  <a:srgbClr val="5C5B5A"/>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b="1" kern="1200">
                <a:solidFill>
                  <a:srgbClr val="5C5B5A"/>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b="1" kern="1200">
                <a:solidFill>
                  <a:srgbClr val="5C5B5A"/>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pPr marL="144000" indent="-144000">
              <a:buFont typeface="Arial" panose="020B0604020202020204" pitchFamily="34" charset="0"/>
              <a:buChar char="•"/>
            </a:pPr>
            <a:r>
              <a:rPr lang="en-GB" sz="1600" b="0" dirty="0"/>
              <a:t>When landlords were asked what they think makes a good landlord, they prioritise being understanding, having a good character and providing good standards. </a:t>
            </a:r>
            <a:r>
              <a:rPr lang="en-GB" sz="1600" dirty="0"/>
              <a:t>Unlike tenants, for landlords ‘good communication’ is not top of mind as being high on the list of priorities. </a:t>
            </a:r>
            <a:r>
              <a:rPr lang="en-GB" sz="1600" b="0" dirty="0"/>
              <a:t>Affordability is not mentioned and a significant proportion (44%) chose not to comment.</a:t>
            </a:r>
          </a:p>
          <a:p>
            <a:pPr marL="144000" indent="-144000">
              <a:buFont typeface="Arial" panose="020B0604020202020204" pitchFamily="34" charset="0"/>
              <a:buChar char="•"/>
            </a:pPr>
            <a:r>
              <a:rPr lang="en-GB" sz="1600" b="0" dirty="0"/>
              <a:t>Overall,  </a:t>
            </a:r>
            <a:r>
              <a:rPr lang="en-GB" sz="1600" dirty="0"/>
              <a:t>9 in 10 landlords survey are satisfied </a:t>
            </a:r>
            <a:r>
              <a:rPr lang="en-GB" sz="1600" b="0" dirty="0"/>
              <a:t>with being a private landlord</a:t>
            </a:r>
          </a:p>
        </p:txBody>
      </p:sp>
    </p:spTree>
    <p:extLst>
      <p:ext uri="{BB962C8B-B14F-4D97-AF65-F5344CB8AC3E}">
        <p14:creationId xmlns:p14="http://schemas.microsoft.com/office/powerpoint/2010/main" val="476369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785CA-540B-3563-5F67-D923BBA2B7B3}"/>
              </a:ext>
            </a:extLst>
          </p:cNvPr>
          <p:cNvSpPr>
            <a:spLocks noGrp="1"/>
          </p:cNvSpPr>
          <p:nvPr>
            <p:ph type="title"/>
          </p:nvPr>
        </p:nvSpPr>
        <p:spPr>
          <a:xfrm>
            <a:off x="536000" y="548701"/>
            <a:ext cx="10515600" cy="387798"/>
          </a:xfrm>
        </p:spPr>
        <p:txBody>
          <a:bodyPr/>
          <a:lstStyle/>
          <a:p>
            <a:r>
              <a:rPr lang="en-GB" sz="2800" b="1" dirty="0"/>
              <a:t>Summary (V)</a:t>
            </a:r>
          </a:p>
        </p:txBody>
      </p:sp>
      <p:sp>
        <p:nvSpPr>
          <p:cNvPr id="6" name="Content Placeholder 5">
            <a:extLst>
              <a:ext uri="{FF2B5EF4-FFF2-40B4-BE49-F238E27FC236}">
                <a16:creationId xmlns:a16="http://schemas.microsoft.com/office/drawing/2014/main" id="{3DF833DB-7CFD-F82B-5542-FAEE76EC74E9}"/>
              </a:ext>
            </a:extLst>
          </p:cNvPr>
          <p:cNvSpPr>
            <a:spLocks noGrp="1"/>
          </p:cNvSpPr>
          <p:nvPr>
            <p:ph type="body" idx="1"/>
          </p:nvPr>
        </p:nvSpPr>
        <p:spPr>
          <a:xfrm>
            <a:off x="523299" y="1240907"/>
            <a:ext cx="5292000" cy="3184526"/>
          </a:xfrm>
        </p:spPr>
        <p:txBody>
          <a:bodyPr>
            <a:spAutoFit/>
          </a:bodyPr>
          <a:lstStyle/>
          <a:p>
            <a:pPr marL="0" indent="0">
              <a:buNone/>
            </a:pPr>
            <a:r>
              <a:rPr lang="en-GB" sz="1600" u="sng" dirty="0"/>
              <a:t>Committing to standards and a Good Landlord Charter</a:t>
            </a:r>
            <a:endParaRPr lang="en-GB" sz="1600" b="1" u="sng" dirty="0"/>
          </a:p>
          <a:p>
            <a:pPr marL="144000" indent="-144000">
              <a:buFont typeface="Arial" panose="020B0604020202020204" pitchFamily="34" charset="0"/>
              <a:buChar char="•"/>
            </a:pPr>
            <a:r>
              <a:rPr lang="en-GB" sz="1600" b="0" dirty="0"/>
              <a:t>Half of landlords do not currently go beyond meeting legal requirements and do not think it is their job to do so. A quarter are open to doing this but are not currently. This leaves </a:t>
            </a:r>
            <a:r>
              <a:rPr lang="en-GB" sz="1600" dirty="0"/>
              <a:t>just over 1 in 10 (13%) landlords currently going beyond legal requirements</a:t>
            </a:r>
            <a:r>
              <a:rPr lang="en-GB" sz="1600" b="0" dirty="0"/>
              <a:t> and 12% who are not sure. </a:t>
            </a:r>
          </a:p>
          <a:p>
            <a:pPr marL="144000" indent="-144000">
              <a:buFont typeface="Arial" panose="020B0604020202020204" pitchFamily="34" charset="0"/>
              <a:buChar char="•"/>
            </a:pPr>
            <a:r>
              <a:rPr lang="en-GB" sz="1600" b="0" dirty="0"/>
              <a:t>When asked which </a:t>
            </a:r>
            <a:r>
              <a:rPr lang="en-GB" sz="1600" dirty="0"/>
              <a:t>examples of best practice </a:t>
            </a:r>
            <a:r>
              <a:rPr lang="en-GB" sz="1600" b="0" dirty="0"/>
              <a:t>landlords would be willing to commit to doing </a:t>
            </a:r>
            <a:r>
              <a:rPr lang="en-GB" sz="1600" dirty="0"/>
              <a:t>the highest proportion, of over a third, would commit</a:t>
            </a:r>
            <a:r>
              <a:rPr lang="en-GB" sz="1600" b="0" dirty="0"/>
              <a:t> to giving tenants time if struggling to pay rent. Landlords are least willing to give tenants the power to stay as long as they want (fewer than 1 in 5).</a:t>
            </a:r>
          </a:p>
        </p:txBody>
      </p:sp>
      <p:sp>
        <p:nvSpPr>
          <p:cNvPr id="11" name="Content Placeholder 5">
            <a:extLst>
              <a:ext uri="{FF2B5EF4-FFF2-40B4-BE49-F238E27FC236}">
                <a16:creationId xmlns:a16="http://schemas.microsoft.com/office/drawing/2014/main" id="{6860FE7A-A455-072B-B5B3-187249052DE2}"/>
              </a:ext>
            </a:extLst>
          </p:cNvPr>
          <p:cNvSpPr txBox="1">
            <a:spLocks/>
          </p:cNvSpPr>
          <p:nvPr/>
        </p:nvSpPr>
        <p:spPr>
          <a:xfrm>
            <a:off x="6338309" y="1240907"/>
            <a:ext cx="5292000" cy="2992166"/>
          </a:xfrm>
          <a:prstGeom prst="rect">
            <a:avLst/>
          </a:prstGeom>
        </p:spPr>
        <p:txBody>
          <a:bodyPr vert="horz" lIns="0" tIns="0" rIns="0" bIns="46800" rtlCol="0" anchor="t" anchorCtr="0">
            <a:spAutoFit/>
          </a:bodyPr>
          <a:lstStyle>
            <a:lvl1pPr marL="0" indent="0" algn="l" defTabSz="914400" rtl="0" eaLnBrk="1" latinLnBrk="0" hangingPunct="1">
              <a:lnSpc>
                <a:spcPct val="90000"/>
              </a:lnSpc>
              <a:spcBef>
                <a:spcPts val="1000"/>
              </a:spcBef>
              <a:buFont typeface="Arial"/>
              <a:buNone/>
              <a:defRPr sz="1800" b="1" kern="1200">
                <a:solidFill>
                  <a:srgbClr val="5C5B5A"/>
                </a:solidFill>
                <a:latin typeface="+mn-lt"/>
                <a:ea typeface="+mn-ea"/>
                <a:cs typeface="+mn-cs"/>
              </a:defRPr>
            </a:lvl1pPr>
            <a:lvl2pPr marL="457200" indent="0" algn="l" defTabSz="914400" rtl="0" eaLnBrk="1" latinLnBrk="0" hangingPunct="1">
              <a:lnSpc>
                <a:spcPct val="90000"/>
              </a:lnSpc>
              <a:spcBef>
                <a:spcPts val="500"/>
              </a:spcBef>
              <a:buFont typeface="Arial"/>
              <a:buNone/>
              <a:defRPr sz="2000" b="1" kern="1200">
                <a:solidFill>
                  <a:srgbClr val="5C5B5A"/>
                </a:solidFill>
                <a:latin typeface="+mn-lt"/>
                <a:ea typeface="+mn-ea"/>
                <a:cs typeface="+mn-cs"/>
              </a:defRPr>
            </a:lvl2pPr>
            <a:lvl3pPr marL="914400" indent="0" algn="l" defTabSz="914400" rtl="0" eaLnBrk="1" latinLnBrk="0" hangingPunct="1">
              <a:lnSpc>
                <a:spcPct val="90000"/>
              </a:lnSpc>
              <a:spcBef>
                <a:spcPts val="500"/>
              </a:spcBef>
              <a:buFont typeface="Arial"/>
              <a:buNone/>
              <a:defRPr sz="1800" b="1" kern="1200">
                <a:solidFill>
                  <a:srgbClr val="5C5B5A"/>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b="1" kern="1200">
                <a:solidFill>
                  <a:srgbClr val="5C5B5A"/>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b="1" kern="1200">
                <a:solidFill>
                  <a:srgbClr val="5C5B5A"/>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pPr marL="144000" indent="-144000">
              <a:buFont typeface="Arial" panose="020B0604020202020204" pitchFamily="34" charset="0"/>
              <a:buChar char="•"/>
            </a:pPr>
            <a:r>
              <a:rPr lang="en-GB" sz="1600" dirty="0"/>
              <a:t>Views are quite mixed in terms of landlords’ interest in joining a good landlord charter, </a:t>
            </a:r>
            <a:r>
              <a:rPr lang="en-GB" sz="1600" b="0" dirty="0"/>
              <a:t>based on the description provided, although </a:t>
            </a:r>
            <a:r>
              <a:rPr lang="en-GB" sz="1600" dirty="0"/>
              <a:t>2 in 3 landlords are either positive or neutral/think they need more information</a:t>
            </a:r>
            <a:r>
              <a:rPr lang="en-GB" sz="1600" b="0" dirty="0"/>
              <a:t>.</a:t>
            </a:r>
          </a:p>
          <a:p>
            <a:pPr marL="360000" lvl="1" indent="-144000">
              <a:buFont typeface="Arial" panose="020B0604020202020204" pitchFamily="34" charset="0"/>
              <a:buChar char="•"/>
            </a:pPr>
            <a:r>
              <a:rPr lang="en-GB" sz="1600" b="0" dirty="0"/>
              <a:t>Based on the following description: </a:t>
            </a:r>
            <a:r>
              <a:rPr lang="en-GB" sz="1600" b="0" i="1" dirty="0"/>
              <a:t>Andy Burnham, the Mayor of Greater Manchester, has committed to developing a Good Landlord Charter, which will be a new form of landlord accreditation </a:t>
            </a:r>
            <a:r>
              <a:rPr lang="en-GB" sz="1600" dirty="0"/>
              <a:t>2 in 5 </a:t>
            </a:r>
            <a:r>
              <a:rPr lang="en-GB" sz="1600" b="0" dirty="0"/>
              <a:t>(39%) </a:t>
            </a:r>
            <a:r>
              <a:rPr lang="en-GB" sz="1600" dirty="0"/>
              <a:t>landlords express some interest in joining the charter,</a:t>
            </a:r>
            <a:r>
              <a:rPr lang="en-GB" sz="1600" b="0" dirty="0"/>
              <a:t> 1 in 3 (33%) say they are not interested and slightly fewer (28%) are not sure or need more information.</a:t>
            </a:r>
          </a:p>
        </p:txBody>
      </p:sp>
    </p:spTree>
    <p:extLst>
      <p:ext uri="{BB962C8B-B14F-4D97-AF65-F5344CB8AC3E}">
        <p14:creationId xmlns:p14="http://schemas.microsoft.com/office/powerpoint/2010/main" val="3754024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C7326B-B5BE-B3F3-012C-BF30830DCB48}"/>
              </a:ext>
            </a:extLst>
          </p:cNvPr>
          <p:cNvSpPr>
            <a:spLocks noGrp="1"/>
          </p:cNvSpPr>
          <p:nvPr>
            <p:ph type="title"/>
          </p:nvPr>
        </p:nvSpPr>
        <p:spPr/>
        <p:txBody>
          <a:bodyPr>
            <a:normAutofit/>
          </a:bodyPr>
          <a:lstStyle/>
          <a:p>
            <a:r>
              <a:rPr lang="en-GB" sz="3800" b="1" dirty="0"/>
              <a:t>Landlord characteristics</a:t>
            </a:r>
          </a:p>
        </p:txBody>
      </p:sp>
    </p:spTree>
    <p:extLst>
      <p:ext uri="{BB962C8B-B14F-4D97-AF65-F5344CB8AC3E}">
        <p14:creationId xmlns:p14="http://schemas.microsoft.com/office/powerpoint/2010/main" val="3976175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D149E4-4EEF-FE43-0483-08EA2E0DAAAA}"/>
              </a:ext>
            </a:extLst>
          </p:cNvPr>
          <p:cNvSpPr>
            <a:spLocks noGrp="1"/>
          </p:cNvSpPr>
          <p:nvPr>
            <p:ph type="title"/>
          </p:nvPr>
        </p:nvSpPr>
        <p:spPr>
          <a:xfrm>
            <a:off x="536000" y="545100"/>
            <a:ext cx="11105138" cy="387798"/>
          </a:xfrm>
        </p:spPr>
        <p:txBody>
          <a:bodyPr/>
          <a:lstStyle/>
          <a:p>
            <a:r>
              <a:rPr lang="en-GB" sz="2800" b="1" dirty="0"/>
              <a:t>Landlord profile</a:t>
            </a:r>
          </a:p>
        </p:txBody>
      </p:sp>
      <p:sp>
        <p:nvSpPr>
          <p:cNvPr id="9" name="TextBox 8">
            <a:extLst>
              <a:ext uri="{FF2B5EF4-FFF2-40B4-BE49-F238E27FC236}">
                <a16:creationId xmlns:a16="http://schemas.microsoft.com/office/drawing/2014/main" id="{B69A3D2E-9A3F-2283-BF71-10E7D89A192D}"/>
              </a:ext>
            </a:extLst>
          </p:cNvPr>
          <p:cNvSpPr txBox="1"/>
          <p:nvPr/>
        </p:nvSpPr>
        <p:spPr>
          <a:xfrm>
            <a:off x="537179" y="1240697"/>
            <a:ext cx="11103959" cy="738664"/>
          </a:xfrm>
          <a:prstGeom prst="rect">
            <a:avLst/>
          </a:prstGeom>
          <a:noFill/>
        </p:spPr>
        <p:txBody>
          <a:bodyPr wrap="square" lIns="0" tIns="0" rIns="0" bIns="0" rtlCol="0">
            <a:spAutoFit/>
          </a:bodyPr>
          <a:lstStyle/>
          <a:p>
            <a:r>
              <a:rPr lang="en-GB" sz="1600" dirty="0">
                <a:solidFill>
                  <a:srgbClr val="5C5B5A"/>
                </a:solidFill>
              </a:rPr>
              <a:t>Private landlords in GM that responded to the survey are more equally balanced in terms of gender than perhaps anticipated and younger. Around 6 in 10 (61%) are aged 25-44 years. There is an almost even split by gender and 1 in 4 are from ethnic minority groups.</a:t>
            </a:r>
          </a:p>
        </p:txBody>
      </p:sp>
      <p:graphicFrame>
        <p:nvGraphicFramePr>
          <p:cNvPr id="7" name="Chart 6" descr="Age: 18-24 year olds at 8%, 25-34 year olds at 26%, 35-44 year olds at 35%, 45-54 year olds at 17%, 55-64 year olds at 11%, 65 plus year olds at 3%. ">
            <a:extLst>
              <a:ext uri="{FF2B5EF4-FFF2-40B4-BE49-F238E27FC236}">
                <a16:creationId xmlns:a16="http://schemas.microsoft.com/office/drawing/2014/main" id="{C53E66EB-F3C6-CC5E-D112-DE5718C82687}"/>
              </a:ext>
            </a:extLst>
          </p:cNvPr>
          <p:cNvGraphicFramePr/>
          <p:nvPr>
            <p:extLst>
              <p:ext uri="{D42A27DB-BD31-4B8C-83A1-F6EECF244321}">
                <p14:modId xmlns:p14="http://schemas.microsoft.com/office/powerpoint/2010/main" val="2718865607"/>
              </p:ext>
            </p:extLst>
          </p:nvPr>
        </p:nvGraphicFramePr>
        <p:xfrm>
          <a:off x="510285" y="2227270"/>
          <a:ext cx="3750997" cy="35043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Table 11">
            <a:extLst>
              <a:ext uri="{FF2B5EF4-FFF2-40B4-BE49-F238E27FC236}">
                <a16:creationId xmlns:a16="http://schemas.microsoft.com/office/drawing/2014/main" id="{D46D7BFD-3BF5-7BD9-24FA-FCC2B1D24CE9}"/>
              </a:ext>
            </a:extLst>
          </p:cNvPr>
          <p:cNvGraphicFramePr>
            <a:graphicFrameLocks noGrp="1"/>
          </p:cNvGraphicFramePr>
          <p:nvPr>
            <p:extLst>
              <p:ext uri="{D42A27DB-BD31-4B8C-83A1-F6EECF244321}">
                <p14:modId xmlns:p14="http://schemas.microsoft.com/office/powerpoint/2010/main" val="666291138"/>
              </p:ext>
            </p:extLst>
          </p:nvPr>
        </p:nvGraphicFramePr>
        <p:xfrm>
          <a:off x="4403725" y="2274131"/>
          <a:ext cx="3384550" cy="2736208"/>
        </p:xfrm>
        <a:graphic>
          <a:graphicData uri="http://schemas.openxmlformats.org/drawingml/2006/table">
            <a:tbl>
              <a:tblPr firstRow="1" bandRow="1">
                <a:tableStyleId>{5C22544A-7EE6-4342-B048-85BDC9FD1C3A}</a:tableStyleId>
              </a:tblPr>
              <a:tblGrid>
                <a:gridCol w="2698283">
                  <a:extLst>
                    <a:ext uri="{9D8B030D-6E8A-4147-A177-3AD203B41FA5}">
                      <a16:colId xmlns:a16="http://schemas.microsoft.com/office/drawing/2014/main" val="3771723128"/>
                    </a:ext>
                  </a:extLst>
                </a:gridCol>
                <a:gridCol w="686267">
                  <a:extLst>
                    <a:ext uri="{9D8B030D-6E8A-4147-A177-3AD203B41FA5}">
                      <a16:colId xmlns:a16="http://schemas.microsoft.com/office/drawing/2014/main" val="2327674803"/>
                    </a:ext>
                  </a:extLst>
                </a:gridCol>
              </a:tblGrid>
              <a:tr h="342026">
                <a:tc>
                  <a:txBody>
                    <a:bodyPr/>
                    <a:lstStyle/>
                    <a:p>
                      <a:r>
                        <a:rPr lang="en-GB" sz="1200" dirty="0">
                          <a:solidFill>
                            <a:schemeClr val="bg1"/>
                          </a:solidFill>
                        </a:rPr>
                        <a:t>Gender</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5C5B5A"/>
                    </a:solidFill>
                  </a:tcPr>
                </a:tc>
                <a:tc>
                  <a:txBody>
                    <a:bodyPr/>
                    <a:lstStyle/>
                    <a:p>
                      <a:endParaRPr lang="en-GB" sz="1200" dirty="0">
                        <a:solidFill>
                          <a:srgbClr val="5C5B5A"/>
                        </a:solidFill>
                      </a:endParaRP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5C5B5A"/>
                    </a:solidFill>
                  </a:tcPr>
                </a:tc>
                <a:extLst>
                  <a:ext uri="{0D108BD9-81ED-4DB2-BD59-A6C34878D82A}">
                    <a16:rowId xmlns:a16="http://schemas.microsoft.com/office/drawing/2014/main" val="3556823203"/>
                  </a:ext>
                </a:extLst>
              </a:tr>
              <a:tr h="342026">
                <a:tc>
                  <a:txBody>
                    <a:bodyPr/>
                    <a:lstStyle/>
                    <a:p>
                      <a:r>
                        <a:rPr lang="en-GB" sz="1200" dirty="0">
                          <a:solidFill>
                            <a:srgbClr val="5C5B5A"/>
                          </a:solidFill>
                        </a:rPr>
                        <a:t>Man</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chemeClr val="bg1"/>
                    </a:solidFill>
                  </a:tcPr>
                </a:tc>
                <a:tc>
                  <a:txBody>
                    <a:bodyPr/>
                    <a:lstStyle/>
                    <a:p>
                      <a:r>
                        <a:rPr lang="en-GB" sz="1200" b="1" dirty="0">
                          <a:solidFill>
                            <a:srgbClr val="5C5B5A"/>
                          </a:solidFill>
                        </a:rPr>
                        <a:t>47%</a:t>
                      </a: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chemeClr val="bg1"/>
                    </a:solidFill>
                  </a:tcPr>
                </a:tc>
                <a:extLst>
                  <a:ext uri="{0D108BD9-81ED-4DB2-BD59-A6C34878D82A}">
                    <a16:rowId xmlns:a16="http://schemas.microsoft.com/office/drawing/2014/main" val="2494465883"/>
                  </a:ext>
                </a:extLst>
              </a:tr>
              <a:tr h="342026">
                <a:tc>
                  <a:txBody>
                    <a:bodyPr/>
                    <a:lstStyle/>
                    <a:p>
                      <a:r>
                        <a:rPr lang="en-GB" sz="1200" dirty="0">
                          <a:solidFill>
                            <a:srgbClr val="5C5B5A"/>
                          </a:solidFill>
                        </a:rPr>
                        <a:t>Woman</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chemeClr val="bg1"/>
                    </a:solidFill>
                  </a:tcPr>
                </a:tc>
                <a:tc>
                  <a:txBody>
                    <a:bodyPr/>
                    <a:lstStyle/>
                    <a:p>
                      <a:r>
                        <a:rPr lang="en-GB" sz="1200" b="1" dirty="0">
                          <a:solidFill>
                            <a:srgbClr val="5C5B5A"/>
                          </a:solidFill>
                        </a:rPr>
                        <a:t>51%</a:t>
                      </a: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chemeClr val="bg1"/>
                    </a:solidFill>
                  </a:tcPr>
                </a:tc>
                <a:extLst>
                  <a:ext uri="{0D108BD9-81ED-4DB2-BD59-A6C34878D82A}">
                    <a16:rowId xmlns:a16="http://schemas.microsoft.com/office/drawing/2014/main" val="3667639677"/>
                  </a:ext>
                </a:extLst>
              </a:tr>
              <a:tr h="342026">
                <a:tc>
                  <a:txBody>
                    <a:bodyPr/>
                    <a:lstStyle/>
                    <a:p>
                      <a:r>
                        <a:rPr lang="en-GB" sz="1200" b="1" dirty="0">
                          <a:solidFill>
                            <a:schemeClr val="bg1"/>
                          </a:solidFill>
                        </a:rPr>
                        <a:t>Ethnicity</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5C5B5A"/>
                    </a:solidFill>
                  </a:tcPr>
                </a:tc>
                <a:tc>
                  <a:txBody>
                    <a:bodyPr/>
                    <a:lstStyle/>
                    <a:p>
                      <a:endParaRPr lang="en-GB" sz="1200" b="1" dirty="0">
                        <a:solidFill>
                          <a:srgbClr val="5C5B5A"/>
                        </a:solidFill>
                      </a:endParaRP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5C5B5A"/>
                    </a:solidFill>
                  </a:tcPr>
                </a:tc>
                <a:extLst>
                  <a:ext uri="{0D108BD9-81ED-4DB2-BD59-A6C34878D82A}">
                    <a16:rowId xmlns:a16="http://schemas.microsoft.com/office/drawing/2014/main" val="1164034512"/>
                  </a:ext>
                </a:extLst>
              </a:tr>
              <a:tr h="342026">
                <a:tc>
                  <a:txBody>
                    <a:bodyPr/>
                    <a:lstStyle/>
                    <a:p>
                      <a:r>
                        <a:rPr lang="en-GB" sz="1200" dirty="0">
                          <a:solidFill>
                            <a:srgbClr val="5C5B5A"/>
                          </a:solidFill>
                        </a:rPr>
                        <a:t>Asian/Asian British</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r>
                        <a:rPr lang="en-GB" sz="1200" b="1" dirty="0">
                          <a:solidFill>
                            <a:srgbClr val="5C5B5A"/>
                          </a:solidFill>
                        </a:rPr>
                        <a:t>13%</a:t>
                      </a: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3981231926"/>
                  </a:ext>
                </a:extLst>
              </a:tr>
              <a:tr h="342026">
                <a:tc>
                  <a:txBody>
                    <a:bodyPr/>
                    <a:lstStyle/>
                    <a:p>
                      <a:r>
                        <a:rPr lang="en-GB" sz="1200" dirty="0">
                          <a:solidFill>
                            <a:srgbClr val="5C5B5A"/>
                          </a:solidFill>
                        </a:rPr>
                        <a:t>Black/Black British</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r>
                        <a:rPr lang="en-GB" sz="1200" b="1" dirty="0">
                          <a:solidFill>
                            <a:srgbClr val="5C5B5A"/>
                          </a:solidFill>
                        </a:rPr>
                        <a:t>3%</a:t>
                      </a: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4024332188"/>
                  </a:ext>
                </a:extLst>
              </a:tr>
              <a:tr h="342026">
                <a:tc>
                  <a:txBody>
                    <a:bodyPr/>
                    <a:lstStyle/>
                    <a:p>
                      <a:r>
                        <a:rPr lang="en-GB" sz="1200" dirty="0">
                          <a:solidFill>
                            <a:srgbClr val="5C5B5A"/>
                          </a:solidFill>
                        </a:rPr>
                        <a:t>Mixed</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r>
                        <a:rPr lang="en-GB" sz="1200" b="1" dirty="0">
                          <a:solidFill>
                            <a:srgbClr val="5C5B5A"/>
                          </a:solidFill>
                        </a:rPr>
                        <a:t>6%</a:t>
                      </a: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4002994157"/>
                  </a:ext>
                </a:extLst>
              </a:tr>
              <a:tr h="342026">
                <a:tc>
                  <a:txBody>
                    <a:bodyPr/>
                    <a:lstStyle/>
                    <a:p>
                      <a:r>
                        <a:rPr lang="en-GB" sz="1200" dirty="0">
                          <a:solidFill>
                            <a:srgbClr val="5C5B5A"/>
                          </a:solidFill>
                        </a:rPr>
                        <a:t>White</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r>
                        <a:rPr lang="en-GB" sz="1200" b="1" dirty="0">
                          <a:solidFill>
                            <a:srgbClr val="5C5B5A"/>
                          </a:solidFill>
                        </a:rPr>
                        <a:t>75%</a:t>
                      </a: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3185861537"/>
                  </a:ext>
                </a:extLst>
              </a:tr>
            </a:tbl>
          </a:graphicData>
        </a:graphic>
      </p:graphicFrame>
      <p:graphicFrame>
        <p:nvGraphicFramePr>
          <p:cNvPr id="2" name="Table 11">
            <a:extLst>
              <a:ext uri="{FF2B5EF4-FFF2-40B4-BE49-F238E27FC236}">
                <a16:creationId xmlns:a16="http://schemas.microsoft.com/office/drawing/2014/main" id="{76604F83-A4E0-A1C5-B637-024E5CA08A4D}"/>
              </a:ext>
            </a:extLst>
          </p:cNvPr>
          <p:cNvGraphicFramePr>
            <a:graphicFrameLocks noGrp="1"/>
          </p:cNvGraphicFramePr>
          <p:nvPr>
            <p:extLst>
              <p:ext uri="{D42A27DB-BD31-4B8C-83A1-F6EECF244321}">
                <p14:modId xmlns:p14="http://schemas.microsoft.com/office/powerpoint/2010/main" val="3724010900"/>
              </p:ext>
            </p:extLst>
          </p:nvPr>
        </p:nvGraphicFramePr>
        <p:xfrm>
          <a:off x="8299636" y="2274132"/>
          <a:ext cx="3331559" cy="2117731"/>
        </p:xfrm>
        <a:graphic>
          <a:graphicData uri="http://schemas.openxmlformats.org/drawingml/2006/table">
            <a:tbl>
              <a:tblPr firstRow="1" bandRow="1">
                <a:tableStyleId>{5C22544A-7EE6-4342-B048-85BDC9FD1C3A}</a:tableStyleId>
              </a:tblPr>
              <a:tblGrid>
                <a:gridCol w="2659873">
                  <a:extLst>
                    <a:ext uri="{9D8B030D-6E8A-4147-A177-3AD203B41FA5}">
                      <a16:colId xmlns:a16="http://schemas.microsoft.com/office/drawing/2014/main" val="3771723128"/>
                    </a:ext>
                  </a:extLst>
                </a:gridCol>
                <a:gridCol w="671686">
                  <a:extLst>
                    <a:ext uri="{9D8B030D-6E8A-4147-A177-3AD203B41FA5}">
                      <a16:colId xmlns:a16="http://schemas.microsoft.com/office/drawing/2014/main" val="2327674803"/>
                    </a:ext>
                  </a:extLst>
                </a:gridCol>
              </a:tblGrid>
              <a:tr h="302533">
                <a:tc>
                  <a:txBody>
                    <a:bodyPr/>
                    <a:lstStyle/>
                    <a:p>
                      <a:r>
                        <a:rPr lang="en-GB" sz="1200" b="1" dirty="0">
                          <a:solidFill>
                            <a:schemeClr val="bg1"/>
                          </a:solidFill>
                        </a:rPr>
                        <a:t>Disability</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5C5B5A"/>
                    </a:solidFill>
                  </a:tcPr>
                </a:tc>
                <a:tc>
                  <a:txBody>
                    <a:bodyPr/>
                    <a:lstStyle/>
                    <a:p>
                      <a:endParaRPr lang="en-GB" sz="1200" dirty="0">
                        <a:solidFill>
                          <a:srgbClr val="5C5B5A"/>
                        </a:solidFill>
                      </a:endParaRP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5C5B5A"/>
                    </a:solidFill>
                  </a:tcPr>
                </a:tc>
                <a:extLst>
                  <a:ext uri="{0D108BD9-81ED-4DB2-BD59-A6C34878D82A}">
                    <a16:rowId xmlns:a16="http://schemas.microsoft.com/office/drawing/2014/main" val="542087055"/>
                  </a:ext>
                </a:extLst>
              </a:tr>
              <a:tr h="302533">
                <a:tc>
                  <a:txBody>
                    <a:bodyPr/>
                    <a:lstStyle/>
                    <a:p>
                      <a:r>
                        <a:rPr lang="en-GB" sz="1200" dirty="0">
                          <a:solidFill>
                            <a:srgbClr val="5C5B5A"/>
                          </a:solidFill>
                        </a:rPr>
                        <a:t>Yes – have a disability</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chemeClr val="bg1"/>
                    </a:solidFill>
                  </a:tcPr>
                </a:tc>
                <a:tc>
                  <a:txBody>
                    <a:bodyPr/>
                    <a:lstStyle/>
                    <a:p>
                      <a:r>
                        <a:rPr lang="en-GB" sz="1200" b="1" dirty="0">
                          <a:solidFill>
                            <a:srgbClr val="5C5B5A"/>
                          </a:solidFill>
                        </a:rPr>
                        <a:t>14%</a:t>
                      </a: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chemeClr val="bg1"/>
                    </a:solidFill>
                  </a:tcPr>
                </a:tc>
                <a:extLst>
                  <a:ext uri="{0D108BD9-81ED-4DB2-BD59-A6C34878D82A}">
                    <a16:rowId xmlns:a16="http://schemas.microsoft.com/office/drawing/2014/main" val="673694897"/>
                  </a:ext>
                </a:extLst>
              </a:tr>
              <a:tr h="302533">
                <a:tc>
                  <a:txBody>
                    <a:bodyPr/>
                    <a:lstStyle/>
                    <a:p>
                      <a:r>
                        <a:rPr lang="en-GB" sz="1200" dirty="0">
                          <a:solidFill>
                            <a:srgbClr val="5C5B5A"/>
                          </a:solidFill>
                        </a:rPr>
                        <a:t>No – don’t have a disability</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chemeClr val="bg1"/>
                    </a:solidFill>
                  </a:tcPr>
                </a:tc>
                <a:tc>
                  <a:txBody>
                    <a:bodyPr/>
                    <a:lstStyle/>
                    <a:p>
                      <a:r>
                        <a:rPr lang="en-GB" sz="1200" b="1" dirty="0">
                          <a:solidFill>
                            <a:srgbClr val="5C5B5A"/>
                          </a:solidFill>
                        </a:rPr>
                        <a:t>84%</a:t>
                      </a: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chemeClr val="bg1"/>
                    </a:solidFill>
                  </a:tcPr>
                </a:tc>
                <a:extLst>
                  <a:ext uri="{0D108BD9-81ED-4DB2-BD59-A6C34878D82A}">
                    <a16:rowId xmlns:a16="http://schemas.microsoft.com/office/drawing/2014/main" val="3679465184"/>
                  </a:ext>
                </a:extLst>
              </a:tr>
              <a:tr h="3025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rPr>
                        <a:t>Sexual </a:t>
                      </a:r>
                      <a:r>
                        <a:rPr lang="en-GB" sz="1200" b="1" kern="1200" dirty="0">
                          <a:solidFill>
                            <a:schemeClr val="bg1"/>
                          </a:solidFill>
                          <a:latin typeface="+mn-lt"/>
                          <a:ea typeface="+mn-ea"/>
                          <a:cs typeface="+mn-cs"/>
                        </a:rPr>
                        <a:t>orientation</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5C5B5A"/>
                    </a:solidFill>
                  </a:tcPr>
                </a:tc>
                <a:tc>
                  <a:txBody>
                    <a:bodyPr/>
                    <a:lstStyle/>
                    <a:p>
                      <a:endParaRPr lang="en-GB" sz="1200" b="1" dirty="0">
                        <a:solidFill>
                          <a:srgbClr val="5C5B5A"/>
                        </a:solidFill>
                      </a:endParaRP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5C5B5A"/>
                    </a:solidFill>
                  </a:tcPr>
                </a:tc>
                <a:extLst>
                  <a:ext uri="{0D108BD9-81ED-4DB2-BD59-A6C34878D82A}">
                    <a16:rowId xmlns:a16="http://schemas.microsoft.com/office/drawing/2014/main" val="813764003"/>
                  </a:ext>
                </a:extLst>
              </a:tr>
              <a:tr h="302533">
                <a:tc>
                  <a:txBody>
                    <a:bodyPr/>
                    <a:lstStyle/>
                    <a:p>
                      <a:r>
                        <a:rPr lang="en-GB" sz="1200" dirty="0">
                          <a:solidFill>
                            <a:srgbClr val="5C5B5A"/>
                          </a:solidFill>
                        </a:rPr>
                        <a:t>Bisexual</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chemeClr val="bg1"/>
                    </a:solidFill>
                  </a:tcPr>
                </a:tc>
                <a:tc>
                  <a:txBody>
                    <a:bodyPr/>
                    <a:lstStyle/>
                    <a:p>
                      <a:r>
                        <a:rPr lang="en-GB" sz="1200" b="1" dirty="0">
                          <a:solidFill>
                            <a:srgbClr val="5C5B5A"/>
                          </a:solidFill>
                        </a:rPr>
                        <a:t>4%</a:t>
                      </a: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chemeClr val="bg1"/>
                    </a:solidFill>
                  </a:tcPr>
                </a:tc>
                <a:extLst>
                  <a:ext uri="{0D108BD9-81ED-4DB2-BD59-A6C34878D82A}">
                    <a16:rowId xmlns:a16="http://schemas.microsoft.com/office/drawing/2014/main" val="165265825"/>
                  </a:ext>
                </a:extLst>
              </a:tr>
              <a:tr h="302533">
                <a:tc>
                  <a:txBody>
                    <a:bodyPr/>
                    <a:lstStyle/>
                    <a:p>
                      <a:r>
                        <a:rPr lang="en-GB" sz="1200" dirty="0">
                          <a:solidFill>
                            <a:srgbClr val="5C5B5A"/>
                          </a:solidFill>
                        </a:rPr>
                        <a:t>Gay or lesbian</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chemeClr val="bg1"/>
                    </a:solidFill>
                  </a:tcPr>
                </a:tc>
                <a:tc>
                  <a:txBody>
                    <a:bodyPr/>
                    <a:lstStyle/>
                    <a:p>
                      <a:r>
                        <a:rPr lang="en-GB" sz="1200" b="1" dirty="0">
                          <a:solidFill>
                            <a:srgbClr val="5C5B5A"/>
                          </a:solidFill>
                        </a:rPr>
                        <a:t>5%</a:t>
                      </a: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chemeClr val="bg1"/>
                    </a:solidFill>
                  </a:tcPr>
                </a:tc>
                <a:extLst>
                  <a:ext uri="{0D108BD9-81ED-4DB2-BD59-A6C34878D82A}">
                    <a16:rowId xmlns:a16="http://schemas.microsoft.com/office/drawing/2014/main" val="3508938497"/>
                  </a:ext>
                </a:extLst>
              </a:tr>
              <a:tr h="302533">
                <a:tc>
                  <a:txBody>
                    <a:bodyPr/>
                    <a:lstStyle/>
                    <a:p>
                      <a:r>
                        <a:rPr lang="en-GB" sz="1200" dirty="0">
                          <a:solidFill>
                            <a:srgbClr val="5C5B5A"/>
                          </a:solidFill>
                        </a:rPr>
                        <a:t>Heterosexual or straight</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chemeClr val="bg1"/>
                    </a:solidFill>
                  </a:tcPr>
                </a:tc>
                <a:tc>
                  <a:txBody>
                    <a:bodyPr/>
                    <a:lstStyle/>
                    <a:p>
                      <a:r>
                        <a:rPr lang="en-GB" sz="1200" b="1" dirty="0">
                          <a:solidFill>
                            <a:srgbClr val="5C5B5A"/>
                          </a:solidFill>
                        </a:rPr>
                        <a:t>86%</a:t>
                      </a: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chemeClr val="bg1"/>
                    </a:solidFill>
                  </a:tcPr>
                </a:tc>
                <a:extLst>
                  <a:ext uri="{0D108BD9-81ED-4DB2-BD59-A6C34878D82A}">
                    <a16:rowId xmlns:a16="http://schemas.microsoft.com/office/drawing/2014/main" val="82925611"/>
                  </a:ext>
                </a:extLst>
              </a:tr>
            </a:tbl>
          </a:graphicData>
        </a:graphic>
      </p:graphicFrame>
      <p:sp>
        <p:nvSpPr>
          <p:cNvPr id="3" name="Text Placeholder 11">
            <a:extLst>
              <a:ext uri="{FF2B5EF4-FFF2-40B4-BE49-F238E27FC236}">
                <a16:creationId xmlns:a16="http://schemas.microsoft.com/office/drawing/2014/main" id="{F63B5601-E20A-D2FE-3C00-B347667C11A1}"/>
              </a:ext>
            </a:extLst>
          </p:cNvPr>
          <p:cNvSpPr>
            <a:spLocks noGrp="1"/>
          </p:cNvSpPr>
          <p:nvPr>
            <p:ph type="body" sz="quarter" idx="11"/>
          </p:nvPr>
        </p:nvSpPr>
        <p:spPr>
          <a:xfrm>
            <a:off x="523875" y="6275388"/>
            <a:ext cx="11117263" cy="290512"/>
          </a:xfrm>
        </p:spPr>
        <p:txBody>
          <a:bodyPr/>
          <a:lstStyle/>
          <a:p>
            <a:r>
              <a:rPr lang="en-GB" dirty="0"/>
              <a:t>(All landlords: 355).</a:t>
            </a:r>
          </a:p>
        </p:txBody>
      </p:sp>
    </p:spTree>
    <p:extLst>
      <p:ext uri="{BB962C8B-B14F-4D97-AF65-F5344CB8AC3E}">
        <p14:creationId xmlns:p14="http://schemas.microsoft.com/office/powerpoint/2010/main" val="703171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D149E4-4EEF-FE43-0483-08EA2E0DAAAA}"/>
              </a:ext>
            </a:extLst>
          </p:cNvPr>
          <p:cNvSpPr>
            <a:spLocks noGrp="1"/>
          </p:cNvSpPr>
          <p:nvPr>
            <p:ph type="title"/>
          </p:nvPr>
        </p:nvSpPr>
        <p:spPr/>
        <p:txBody>
          <a:bodyPr/>
          <a:lstStyle/>
          <a:p>
            <a:r>
              <a:rPr lang="en-GB" sz="2800" b="1" dirty="0"/>
              <a:t>Landlord portfolio (I)</a:t>
            </a:r>
          </a:p>
        </p:txBody>
      </p:sp>
      <p:sp>
        <p:nvSpPr>
          <p:cNvPr id="9" name="TextBox 8">
            <a:extLst>
              <a:ext uri="{FF2B5EF4-FFF2-40B4-BE49-F238E27FC236}">
                <a16:creationId xmlns:a16="http://schemas.microsoft.com/office/drawing/2014/main" id="{B69A3D2E-9A3F-2283-BF71-10E7D89A192D}"/>
              </a:ext>
            </a:extLst>
          </p:cNvPr>
          <p:cNvSpPr txBox="1"/>
          <p:nvPr/>
        </p:nvSpPr>
        <p:spPr>
          <a:xfrm>
            <a:off x="536000" y="1142347"/>
            <a:ext cx="11130853" cy="738664"/>
          </a:xfrm>
          <a:prstGeom prst="rect">
            <a:avLst/>
          </a:prstGeom>
          <a:noFill/>
        </p:spPr>
        <p:txBody>
          <a:bodyPr wrap="square" lIns="0" tIns="0" rIns="0" bIns="0" rtlCol="0" anchor="t">
            <a:spAutoFit/>
          </a:bodyPr>
          <a:lstStyle/>
          <a:p>
            <a:r>
              <a:rPr lang="en-GB" sz="1600" dirty="0">
                <a:solidFill>
                  <a:srgbClr val="5C5B5A"/>
                </a:solidFill>
              </a:rPr>
              <a:t>The survey covered landlords with properties across all ten GM districts; half have properties in the Manchester district. Around 6 in 10 own more than one rental property in GM and a similar proportion only own rental properties within GM (not elsewhere). In total, 72% have multiple properties, with more than 1 in 10 (14%) that own 10+ rental properties.</a:t>
            </a:r>
          </a:p>
        </p:txBody>
      </p:sp>
      <p:graphicFrame>
        <p:nvGraphicFramePr>
          <p:cNvPr id="5" name="Chart 4" descr="Location of properties are: Bolton 15%, Bury 9%, Manchester 53%, Oldham 10%, Rochdale 9%, Salford 14%, Stockport 11%, Tameside 9%, Trafford 9%, Wigan 12%.">
            <a:extLst>
              <a:ext uri="{FF2B5EF4-FFF2-40B4-BE49-F238E27FC236}">
                <a16:creationId xmlns:a16="http://schemas.microsoft.com/office/drawing/2014/main" id="{7CBD03D0-D374-6658-387A-C8024AF8D937}"/>
              </a:ext>
            </a:extLst>
          </p:cNvPr>
          <p:cNvGraphicFramePr/>
          <p:nvPr>
            <p:extLst>
              <p:ext uri="{D42A27DB-BD31-4B8C-83A1-F6EECF244321}">
                <p14:modId xmlns:p14="http://schemas.microsoft.com/office/powerpoint/2010/main" val="2090193464"/>
              </p:ext>
            </p:extLst>
          </p:nvPr>
        </p:nvGraphicFramePr>
        <p:xfrm>
          <a:off x="489682" y="2124070"/>
          <a:ext cx="4887338" cy="36792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Table 11">
            <a:extLst>
              <a:ext uri="{FF2B5EF4-FFF2-40B4-BE49-F238E27FC236}">
                <a16:creationId xmlns:a16="http://schemas.microsoft.com/office/drawing/2014/main" id="{AC74E834-B8CD-7817-8B11-A204538A0991}"/>
              </a:ext>
            </a:extLst>
          </p:cNvPr>
          <p:cNvGraphicFramePr>
            <a:graphicFrameLocks noGrp="1"/>
          </p:cNvGraphicFramePr>
          <p:nvPr>
            <p:extLst>
              <p:ext uri="{D42A27DB-BD31-4B8C-83A1-F6EECF244321}">
                <p14:modId xmlns:p14="http://schemas.microsoft.com/office/powerpoint/2010/main" val="777886199"/>
              </p:ext>
            </p:extLst>
          </p:nvPr>
        </p:nvGraphicFramePr>
        <p:xfrm>
          <a:off x="4874004" y="2151335"/>
          <a:ext cx="3772747" cy="3638052"/>
        </p:xfrm>
        <a:graphic>
          <a:graphicData uri="http://schemas.openxmlformats.org/drawingml/2006/table">
            <a:tbl>
              <a:tblPr firstRow="1" bandRow="1">
                <a:tableStyleId>{5C22544A-7EE6-4342-B048-85BDC9FD1C3A}</a:tableStyleId>
              </a:tblPr>
              <a:tblGrid>
                <a:gridCol w="3010881">
                  <a:extLst>
                    <a:ext uri="{9D8B030D-6E8A-4147-A177-3AD203B41FA5}">
                      <a16:colId xmlns:a16="http://schemas.microsoft.com/office/drawing/2014/main" val="3771723128"/>
                    </a:ext>
                  </a:extLst>
                </a:gridCol>
                <a:gridCol w="761866">
                  <a:extLst>
                    <a:ext uri="{9D8B030D-6E8A-4147-A177-3AD203B41FA5}">
                      <a16:colId xmlns:a16="http://schemas.microsoft.com/office/drawing/2014/main" val="2327674803"/>
                    </a:ext>
                  </a:extLst>
                </a:gridCol>
              </a:tblGrid>
              <a:tr h="391840">
                <a:tc>
                  <a:txBody>
                    <a:bodyPr/>
                    <a:lstStyle/>
                    <a:p>
                      <a:r>
                        <a:rPr lang="en-GB" sz="1200" dirty="0">
                          <a:solidFill>
                            <a:schemeClr val="bg1"/>
                          </a:solidFill>
                        </a:rPr>
                        <a:t>Number of properties in GM</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5C5B5A"/>
                    </a:solidFill>
                  </a:tcPr>
                </a:tc>
                <a:tc>
                  <a:txBody>
                    <a:bodyPr/>
                    <a:lstStyle/>
                    <a:p>
                      <a:endParaRPr lang="en-GB" sz="1200" dirty="0">
                        <a:solidFill>
                          <a:srgbClr val="5C5B5A"/>
                        </a:solidFill>
                      </a:endParaRP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5C5B5A"/>
                    </a:solidFill>
                  </a:tcPr>
                </a:tc>
                <a:extLst>
                  <a:ext uri="{0D108BD9-81ED-4DB2-BD59-A6C34878D82A}">
                    <a16:rowId xmlns:a16="http://schemas.microsoft.com/office/drawing/2014/main" val="1627049985"/>
                  </a:ext>
                </a:extLst>
              </a:tr>
              <a:tr h="330689">
                <a:tc>
                  <a:txBody>
                    <a:bodyPr/>
                    <a:lstStyle/>
                    <a:p>
                      <a:r>
                        <a:rPr lang="en-GB" sz="1200" dirty="0">
                          <a:solidFill>
                            <a:srgbClr val="5C5B5A"/>
                          </a:solidFill>
                        </a:rPr>
                        <a:t>Only one</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algn="ctr"/>
                      <a:r>
                        <a:rPr lang="en-GB" sz="1200" b="1" dirty="0">
                          <a:solidFill>
                            <a:srgbClr val="5C5B5A"/>
                          </a:solidFill>
                        </a:rPr>
                        <a:t>37%</a:t>
                      </a: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1773462379"/>
                  </a:ext>
                </a:extLst>
              </a:tr>
              <a:tr h="330689">
                <a:tc>
                  <a:txBody>
                    <a:bodyPr/>
                    <a:lstStyle/>
                    <a:p>
                      <a:r>
                        <a:rPr lang="en-GB" sz="1200" dirty="0">
                          <a:solidFill>
                            <a:srgbClr val="5C5B5A"/>
                          </a:solidFill>
                        </a:rPr>
                        <a:t>2-4</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algn="ctr"/>
                      <a:r>
                        <a:rPr lang="en-GB" sz="1200" b="1" dirty="0">
                          <a:solidFill>
                            <a:srgbClr val="5C5B5A"/>
                          </a:solidFill>
                        </a:rPr>
                        <a:t>42%</a:t>
                      </a: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1164034512"/>
                  </a:ext>
                </a:extLst>
              </a:tr>
              <a:tr h="330689">
                <a:tc>
                  <a:txBody>
                    <a:bodyPr/>
                    <a:lstStyle/>
                    <a:p>
                      <a:r>
                        <a:rPr lang="en-GB" sz="1200" dirty="0">
                          <a:solidFill>
                            <a:srgbClr val="5C5B5A"/>
                          </a:solidFill>
                        </a:rPr>
                        <a:t>5-9</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algn="ctr"/>
                      <a:r>
                        <a:rPr lang="en-GB" sz="1200" b="1" dirty="0">
                          <a:solidFill>
                            <a:srgbClr val="5C5B5A"/>
                          </a:solidFill>
                        </a:rPr>
                        <a:t>13%</a:t>
                      </a: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994840150"/>
                  </a:ext>
                </a:extLst>
              </a:tr>
              <a:tr h="330689">
                <a:tc>
                  <a:txBody>
                    <a:bodyPr/>
                    <a:lstStyle/>
                    <a:p>
                      <a:r>
                        <a:rPr lang="en-GB" sz="1200" dirty="0">
                          <a:solidFill>
                            <a:srgbClr val="5C5B5A"/>
                          </a:solidFill>
                        </a:rPr>
                        <a:t>10+</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algn="ctr"/>
                      <a:r>
                        <a:rPr lang="en-GB" sz="1200" b="1" dirty="0">
                          <a:solidFill>
                            <a:srgbClr val="5C5B5A"/>
                          </a:solidFill>
                        </a:rPr>
                        <a:t>7%</a:t>
                      </a: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1693079208"/>
                  </a:ext>
                </a:extLst>
              </a:tr>
              <a:tr h="3917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rPr>
                        <a:t>Other rental properties elsewhere?</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5C5B5A"/>
                    </a:solidFill>
                  </a:tcPr>
                </a:tc>
                <a:tc>
                  <a:txBody>
                    <a:bodyPr/>
                    <a:lstStyle/>
                    <a:p>
                      <a:pPr algn="ctr"/>
                      <a:endParaRPr lang="en-GB" sz="1200" b="1" dirty="0">
                        <a:solidFill>
                          <a:srgbClr val="5C5B5A"/>
                        </a:solidFill>
                      </a:endParaRP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5C5B5A"/>
                    </a:solidFill>
                  </a:tcPr>
                </a:tc>
                <a:extLst>
                  <a:ext uri="{0D108BD9-81ED-4DB2-BD59-A6C34878D82A}">
                    <a16:rowId xmlns:a16="http://schemas.microsoft.com/office/drawing/2014/main" val="4024332188"/>
                  </a:ext>
                </a:extLst>
              </a:tr>
              <a:tr h="330689">
                <a:tc>
                  <a:txBody>
                    <a:bodyPr/>
                    <a:lstStyle/>
                    <a:p>
                      <a:pPr marL="0" algn="l" defTabSz="914400" rtl="0" eaLnBrk="1" fontAlgn="ctr" latinLnBrk="0" hangingPunct="1"/>
                      <a:r>
                        <a:rPr lang="en-GB" sz="1200" kern="1200" dirty="0">
                          <a:solidFill>
                            <a:srgbClr val="5C5B5A"/>
                          </a:solidFill>
                          <a:latin typeface="+mn-lt"/>
                          <a:ea typeface="+mn-ea"/>
                          <a:cs typeface="+mn-cs"/>
                        </a:rPr>
                        <a:t>No</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marL="0" algn="ctr" defTabSz="914400" rtl="0" eaLnBrk="1" fontAlgn="ctr" latinLnBrk="0" hangingPunct="1"/>
                      <a:r>
                        <a:rPr lang="en-GB" sz="1200" b="1" kern="1200" dirty="0">
                          <a:solidFill>
                            <a:srgbClr val="5C5B5A"/>
                          </a:solidFill>
                          <a:latin typeface="+mn-lt"/>
                          <a:ea typeface="+mn-ea"/>
                          <a:cs typeface="+mn-cs"/>
                        </a:rPr>
                        <a:t>61%</a:t>
                      </a:r>
                    </a:p>
                  </a:txBody>
                  <a:tcPr marL="6350" marR="6350" marT="6350" marB="0"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4002994157"/>
                  </a:ext>
                </a:extLst>
              </a:tr>
              <a:tr h="330689">
                <a:tc>
                  <a:txBody>
                    <a:bodyPr/>
                    <a:lstStyle/>
                    <a:p>
                      <a:pPr marL="0" algn="l" defTabSz="914400" rtl="0" eaLnBrk="1" fontAlgn="ctr" latinLnBrk="0" hangingPunct="1"/>
                      <a:r>
                        <a:rPr lang="en-GB" sz="1200" kern="1200" dirty="0">
                          <a:solidFill>
                            <a:srgbClr val="5C5B5A"/>
                          </a:solidFill>
                          <a:latin typeface="+mn-lt"/>
                          <a:ea typeface="+mn-ea"/>
                          <a:cs typeface="+mn-cs"/>
                        </a:rPr>
                        <a:t>Yes - others in the North West of England</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marL="0" algn="ctr" defTabSz="914400" rtl="0" eaLnBrk="1" fontAlgn="ctr" latinLnBrk="0" hangingPunct="1"/>
                      <a:r>
                        <a:rPr lang="en-GB" sz="1200" b="1" kern="1200" dirty="0">
                          <a:solidFill>
                            <a:srgbClr val="5C5B5A"/>
                          </a:solidFill>
                          <a:latin typeface="+mn-lt"/>
                          <a:ea typeface="+mn-ea"/>
                          <a:cs typeface="+mn-cs"/>
                        </a:rPr>
                        <a:t>26%</a:t>
                      </a:r>
                    </a:p>
                  </a:txBody>
                  <a:tcPr marL="6350" marR="6350" marT="6350" marB="0"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3185861537"/>
                  </a:ext>
                </a:extLst>
              </a:tr>
              <a:tr h="539645">
                <a:tc>
                  <a:txBody>
                    <a:bodyPr/>
                    <a:lstStyle/>
                    <a:p>
                      <a:pPr marL="0" algn="l" defTabSz="914400" rtl="0" eaLnBrk="1" fontAlgn="ctr" latinLnBrk="0" hangingPunct="1"/>
                      <a:r>
                        <a:rPr lang="en-GB" sz="1200" kern="1200" dirty="0">
                          <a:solidFill>
                            <a:srgbClr val="5C5B5A"/>
                          </a:solidFill>
                          <a:latin typeface="+mn-lt"/>
                          <a:ea typeface="+mn-ea"/>
                          <a:cs typeface="+mn-cs"/>
                        </a:rPr>
                        <a:t>Yes – elsewhere in the UK </a:t>
                      </a:r>
                      <a:br>
                        <a:rPr lang="en-GB" sz="1200" kern="1200" dirty="0">
                          <a:solidFill>
                            <a:srgbClr val="5C5B5A"/>
                          </a:solidFill>
                          <a:latin typeface="+mn-lt"/>
                          <a:ea typeface="+mn-ea"/>
                          <a:cs typeface="+mn-cs"/>
                        </a:rPr>
                      </a:br>
                      <a:r>
                        <a:rPr lang="en-GB" sz="1200" kern="1200" dirty="0">
                          <a:solidFill>
                            <a:srgbClr val="5C5B5A"/>
                          </a:solidFill>
                          <a:latin typeface="+mn-lt"/>
                          <a:ea typeface="+mn-ea"/>
                          <a:cs typeface="+mn-cs"/>
                        </a:rPr>
                        <a:t>(outside the North West)</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marL="0" algn="ctr" defTabSz="914400" rtl="0" eaLnBrk="1" fontAlgn="ctr" latinLnBrk="0" hangingPunct="1"/>
                      <a:r>
                        <a:rPr lang="en-GB" sz="1200" b="1" kern="1200" dirty="0">
                          <a:solidFill>
                            <a:srgbClr val="5C5B5A"/>
                          </a:solidFill>
                          <a:latin typeface="+mn-lt"/>
                          <a:ea typeface="+mn-ea"/>
                          <a:cs typeface="+mn-cs"/>
                        </a:rPr>
                        <a:t>9%</a:t>
                      </a:r>
                    </a:p>
                  </a:txBody>
                  <a:tcPr marL="6350" marR="6350" marT="6350" marB="0"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3920125093"/>
                  </a:ext>
                </a:extLst>
              </a:tr>
              <a:tr h="330689">
                <a:tc>
                  <a:txBody>
                    <a:bodyPr/>
                    <a:lstStyle/>
                    <a:p>
                      <a:pPr marL="0" algn="l" defTabSz="914400" rtl="0" eaLnBrk="1" fontAlgn="ctr" latinLnBrk="0" hangingPunct="1"/>
                      <a:r>
                        <a:rPr lang="en-GB" sz="1200" kern="1200" dirty="0">
                          <a:solidFill>
                            <a:srgbClr val="5C5B5A"/>
                          </a:solidFill>
                          <a:latin typeface="+mn-lt"/>
                          <a:ea typeface="+mn-ea"/>
                          <a:cs typeface="+mn-cs"/>
                        </a:rPr>
                        <a:t>Yes – abroad/overseas</a:t>
                      </a:r>
                    </a:p>
                  </a:txBody>
                  <a:tcPr marL="6350" marR="6350" marT="6350" marB="0"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marL="0" algn="ctr" defTabSz="914400" rtl="0" eaLnBrk="1" fontAlgn="ctr" latinLnBrk="0" hangingPunct="1"/>
                      <a:r>
                        <a:rPr lang="en-GB" sz="1200" b="1" kern="1200" dirty="0">
                          <a:solidFill>
                            <a:srgbClr val="5C5B5A"/>
                          </a:solidFill>
                          <a:latin typeface="+mn-lt"/>
                          <a:ea typeface="+mn-ea"/>
                          <a:cs typeface="+mn-cs"/>
                        </a:rPr>
                        <a:t>5%</a:t>
                      </a:r>
                    </a:p>
                  </a:txBody>
                  <a:tcPr marL="6350" marR="6350" marT="6350" marB="0"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1126911752"/>
                  </a:ext>
                </a:extLst>
              </a:tr>
            </a:tbl>
          </a:graphicData>
        </a:graphic>
      </p:graphicFrame>
      <p:graphicFrame>
        <p:nvGraphicFramePr>
          <p:cNvPr id="3" name="Chart 2" descr="Total size of portfolio is 28% only one, 41% 2 to 4, 17% 5 to 9, 14% 10 plus.">
            <a:extLst>
              <a:ext uri="{FF2B5EF4-FFF2-40B4-BE49-F238E27FC236}">
                <a16:creationId xmlns:a16="http://schemas.microsoft.com/office/drawing/2014/main" id="{3A8EE4AA-A411-5FEE-D5CE-CD193DDAE631}"/>
              </a:ext>
            </a:extLst>
          </p:cNvPr>
          <p:cNvGraphicFramePr/>
          <p:nvPr>
            <p:extLst>
              <p:ext uri="{D42A27DB-BD31-4B8C-83A1-F6EECF244321}">
                <p14:modId xmlns:p14="http://schemas.microsoft.com/office/powerpoint/2010/main" val="3908618751"/>
              </p:ext>
            </p:extLst>
          </p:nvPr>
        </p:nvGraphicFramePr>
        <p:xfrm>
          <a:off x="8886548" y="1795284"/>
          <a:ext cx="2949388" cy="382439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a:extLst>
              <a:ext uri="{FF2B5EF4-FFF2-40B4-BE49-F238E27FC236}">
                <a16:creationId xmlns:a16="http://schemas.microsoft.com/office/drawing/2014/main" id="{7928CB10-7B8D-3D3B-F313-6781D5DE482A}"/>
              </a:ext>
            </a:extLst>
          </p:cNvPr>
          <p:cNvSpPr>
            <a:spLocks noGrp="1"/>
          </p:cNvSpPr>
          <p:nvPr>
            <p:ph type="body" sz="quarter" idx="11"/>
          </p:nvPr>
        </p:nvSpPr>
        <p:spPr/>
        <p:txBody>
          <a:bodyPr>
            <a:noAutofit/>
          </a:bodyPr>
          <a:lstStyle/>
          <a:p>
            <a:r>
              <a:rPr lang="en-GB" sz="1000" dirty="0"/>
              <a:t>Q01B. In which of the ten local authority areas within GM do you own rental properties? Q01. How many rental properties, rented out to private tenants do you currently own in GM? Q2. Apart from the rental properties in GM, do you own any other residential properties that are rented out to private tenants either in the North West of England, the rest of the UK or abroad? Q03. Excluding those in GM, how many other rental properties that are rented out to private tenants do you own? (All landlords: 355)</a:t>
            </a:r>
          </a:p>
        </p:txBody>
      </p:sp>
    </p:spTree>
    <p:extLst>
      <p:ext uri="{BB962C8B-B14F-4D97-AF65-F5344CB8AC3E}">
        <p14:creationId xmlns:p14="http://schemas.microsoft.com/office/powerpoint/2010/main" val="974359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D149E4-4EEF-FE43-0483-08EA2E0DAAAA}"/>
              </a:ext>
            </a:extLst>
          </p:cNvPr>
          <p:cNvSpPr>
            <a:spLocks noGrp="1"/>
          </p:cNvSpPr>
          <p:nvPr>
            <p:ph type="title"/>
          </p:nvPr>
        </p:nvSpPr>
        <p:spPr>
          <a:xfrm>
            <a:off x="536000" y="545100"/>
            <a:ext cx="11105138" cy="387798"/>
          </a:xfrm>
        </p:spPr>
        <p:txBody>
          <a:bodyPr/>
          <a:lstStyle/>
          <a:p>
            <a:r>
              <a:rPr lang="en-GB" sz="2800" b="1" dirty="0"/>
              <a:t>Landlord portfolio (II)</a:t>
            </a:r>
          </a:p>
        </p:txBody>
      </p:sp>
      <p:sp>
        <p:nvSpPr>
          <p:cNvPr id="9" name="TextBox 8">
            <a:extLst>
              <a:ext uri="{FF2B5EF4-FFF2-40B4-BE49-F238E27FC236}">
                <a16:creationId xmlns:a16="http://schemas.microsoft.com/office/drawing/2014/main" id="{B69A3D2E-9A3F-2283-BF71-10E7D89A192D}"/>
              </a:ext>
            </a:extLst>
          </p:cNvPr>
          <p:cNvSpPr txBox="1"/>
          <p:nvPr/>
        </p:nvSpPr>
        <p:spPr>
          <a:xfrm>
            <a:off x="536000" y="1122704"/>
            <a:ext cx="11130853" cy="553998"/>
          </a:xfrm>
          <a:prstGeom prst="rect">
            <a:avLst/>
          </a:prstGeom>
          <a:noFill/>
        </p:spPr>
        <p:txBody>
          <a:bodyPr wrap="square" lIns="0" tIns="0" rIns="0" bIns="0" rtlCol="0">
            <a:spAutoFit/>
          </a:bodyPr>
          <a:lstStyle/>
          <a:p>
            <a:r>
              <a:rPr lang="en-GB" dirty="0">
                <a:solidFill>
                  <a:srgbClr val="5C5B5A"/>
                </a:solidFill>
              </a:rPr>
              <a:t>The survey suggests that terraced houses are the most common type of property owned by landlords in GM, with 2 in 3 owning at least some and for 1 in 4 landlords all their properties are terraced.</a:t>
            </a:r>
          </a:p>
        </p:txBody>
      </p:sp>
      <p:graphicFrame>
        <p:nvGraphicFramePr>
          <p:cNvPr id="5" name="Chart 4" descr="Property types are: Terraced houses: all 26%, Some 40%, None 33%, Prefer not to say 1%. Semi-detached houses: all 13%, Some 35%, None 50%, Prefer not to say 2%. &#10;Detached houses: all 3%, Some 21%, None 74%, Prefer not to say 2%. Apartment/flat or maisonette: all 8%, Some 28%, None 61%, Prefer not to say 2%. &#10;Bungalow: all 0%, Some 10%, None 87%, Prefer not to say 3%. HMO, including bedsit: all 2%, Some 12%, None 83%, Prefer not to say 3%. Room in a house where you live: all 2%, Some 8%, None 87%, Prefer not to say 3%.  Available for short-term let (e.g. AirBnB): all 4%, Some 17%, None 77%, Prefer not to say 3%. ">
            <a:extLst>
              <a:ext uri="{FF2B5EF4-FFF2-40B4-BE49-F238E27FC236}">
                <a16:creationId xmlns:a16="http://schemas.microsoft.com/office/drawing/2014/main" id="{7CBD03D0-D374-6658-387A-C8024AF8D937}"/>
              </a:ext>
            </a:extLst>
          </p:cNvPr>
          <p:cNvGraphicFramePr/>
          <p:nvPr>
            <p:extLst>
              <p:ext uri="{D42A27DB-BD31-4B8C-83A1-F6EECF244321}">
                <p14:modId xmlns:p14="http://schemas.microsoft.com/office/powerpoint/2010/main" val="1875363442"/>
              </p:ext>
            </p:extLst>
          </p:nvPr>
        </p:nvGraphicFramePr>
        <p:xfrm>
          <a:off x="535999" y="1810824"/>
          <a:ext cx="11201482" cy="409942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11">
            <a:extLst>
              <a:ext uri="{FF2B5EF4-FFF2-40B4-BE49-F238E27FC236}">
                <a16:creationId xmlns:a16="http://schemas.microsoft.com/office/drawing/2014/main" id="{10E88E47-F214-7482-5921-E978FEFE7ED8}"/>
              </a:ext>
            </a:extLst>
          </p:cNvPr>
          <p:cNvSpPr>
            <a:spLocks noGrp="1"/>
          </p:cNvSpPr>
          <p:nvPr>
            <p:ph type="body" sz="quarter" idx="11"/>
          </p:nvPr>
        </p:nvSpPr>
        <p:spPr>
          <a:xfrm>
            <a:off x="523875" y="6275388"/>
            <a:ext cx="11117263" cy="290512"/>
          </a:xfrm>
        </p:spPr>
        <p:txBody>
          <a:bodyPr/>
          <a:lstStyle/>
          <a:p>
            <a:r>
              <a:rPr lang="en-GB" dirty="0"/>
              <a:t>Q05. Are all, some or none of the rental properties you own  …?  (All landlords: 355).</a:t>
            </a:r>
          </a:p>
        </p:txBody>
      </p:sp>
    </p:spTree>
    <p:extLst>
      <p:ext uri="{BB962C8B-B14F-4D97-AF65-F5344CB8AC3E}">
        <p14:creationId xmlns:p14="http://schemas.microsoft.com/office/powerpoint/2010/main" val="120324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D149E4-4EEF-FE43-0483-08EA2E0DAAAA}"/>
              </a:ext>
            </a:extLst>
          </p:cNvPr>
          <p:cNvSpPr>
            <a:spLocks noGrp="1"/>
          </p:cNvSpPr>
          <p:nvPr>
            <p:ph type="title"/>
          </p:nvPr>
        </p:nvSpPr>
        <p:spPr>
          <a:xfrm>
            <a:off x="536000" y="545100"/>
            <a:ext cx="11105138" cy="387798"/>
          </a:xfrm>
        </p:spPr>
        <p:txBody>
          <a:bodyPr/>
          <a:lstStyle/>
          <a:p>
            <a:r>
              <a:rPr lang="en-GB" sz="2800" b="1" dirty="0"/>
              <a:t>Landlord portfolio (III)</a:t>
            </a:r>
          </a:p>
        </p:txBody>
      </p:sp>
      <p:sp>
        <p:nvSpPr>
          <p:cNvPr id="9" name="TextBox 8">
            <a:extLst>
              <a:ext uri="{FF2B5EF4-FFF2-40B4-BE49-F238E27FC236}">
                <a16:creationId xmlns:a16="http://schemas.microsoft.com/office/drawing/2014/main" id="{B69A3D2E-9A3F-2283-BF71-10E7D89A192D}"/>
              </a:ext>
            </a:extLst>
          </p:cNvPr>
          <p:cNvSpPr txBox="1"/>
          <p:nvPr/>
        </p:nvSpPr>
        <p:spPr>
          <a:xfrm>
            <a:off x="536000" y="1122704"/>
            <a:ext cx="11130853" cy="553998"/>
          </a:xfrm>
          <a:prstGeom prst="rect">
            <a:avLst/>
          </a:prstGeom>
          <a:noFill/>
        </p:spPr>
        <p:txBody>
          <a:bodyPr wrap="square" lIns="0" tIns="0" rIns="0" bIns="0" rtlCol="0">
            <a:spAutoFit/>
          </a:bodyPr>
          <a:lstStyle/>
          <a:p>
            <a:r>
              <a:rPr lang="en-GB" dirty="0">
                <a:solidFill>
                  <a:srgbClr val="5C5B5A"/>
                </a:solidFill>
              </a:rPr>
              <a:t>Just 11% of landlords say all their properties are new-builds (built in the last 20 years) and 15% only own properties built before 1950.</a:t>
            </a:r>
          </a:p>
        </p:txBody>
      </p:sp>
      <p:graphicFrame>
        <p:nvGraphicFramePr>
          <p:cNvPr id="5" name="Chart 4" descr="Property Ages are: Property built within the last 20 years: all 11%, Some 18%, None 68%, Prefer not say 3%. Property built before 1950:  all 15%, Some 23%, None 58%, Prefer not say 4%. ">
            <a:extLst>
              <a:ext uri="{FF2B5EF4-FFF2-40B4-BE49-F238E27FC236}">
                <a16:creationId xmlns:a16="http://schemas.microsoft.com/office/drawing/2014/main" id="{7CBD03D0-D374-6658-387A-C8024AF8D937}"/>
              </a:ext>
            </a:extLst>
          </p:cNvPr>
          <p:cNvGraphicFramePr/>
          <p:nvPr>
            <p:extLst>
              <p:ext uri="{D42A27DB-BD31-4B8C-83A1-F6EECF244321}">
                <p14:modId xmlns:p14="http://schemas.microsoft.com/office/powerpoint/2010/main" val="4032406164"/>
              </p:ext>
            </p:extLst>
          </p:nvPr>
        </p:nvGraphicFramePr>
        <p:xfrm>
          <a:off x="536000" y="2228850"/>
          <a:ext cx="11130853" cy="332816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11">
            <a:extLst>
              <a:ext uri="{FF2B5EF4-FFF2-40B4-BE49-F238E27FC236}">
                <a16:creationId xmlns:a16="http://schemas.microsoft.com/office/drawing/2014/main" id="{7EEBCFE9-9636-1949-170E-86A7D71F96FD}"/>
              </a:ext>
            </a:extLst>
          </p:cNvPr>
          <p:cNvSpPr>
            <a:spLocks noGrp="1"/>
          </p:cNvSpPr>
          <p:nvPr>
            <p:ph type="body" sz="quarter" idx="11"/>
          </p:nvPr>
        </p:nvSpPr>
        <p:spPr>
          <a:xfrm>
            <a:off x="523875" y="6275388"/>
            <a:ext cx="11117263" cy="290512"/>
          </a:xfrm>
        </p:spPr>
        <p:txBody>
          <a:bodyPr/>
          <a:lstStyle/>
          <a:p>
            <a:r>
              <a:rPr lang="en-GB" dirty="0"/>
              <a:t>Q05. Are all, some or none of the rental properties you own  …? (All landlords: 355).</a:t>
            </a:r>
          </a:p>
        </p:txBody>
      </p:sp>
    </p:spTree>
    <p:extLst>
      <p:ext uri="{BB962C8B-B14F-4D97-AF65-F5344CB8AC3E}">
        <p14:creationId xmlns:p14="http://schemas.microsoft.com/office/powerpoint/2010/main" val="3712646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D149E4-4EEF-FE43-0483-08EA2E0DAAAA}"/>
              </a:ext>
            </a:extLst>
          </p:cNvPr>
          <p:cNvSpPr>
            <a:spLocks noGrp="1"/>
          </p:cNvSpPr>
          <p:nvPr>
            <p:ph type="title"/>
          </p:nvPr>
        </p:nvSpPr>
        <p:spPr>
          <a:xfrm>
            <a:off x="536000" y="545100"/>
            <a:ext cx="11105138" cy="387798"/>
          </a:xfrm>
        </p:spPr>
        <p:txBody>
          <a:bodyPr/>
          <a:lstStyle/>
          <a:p>
            <a:r>
              <a:rPr lang="en-GB" sz="2800" b="1" dirty="0"/>
              <a:t>Property ownership</a:t>
            </a:r>
          </a:p>
        </p:txBody>
      </p:sp>
      <p:sp>
        <p:nvSpPr>
          <p:cNvPr id="9" name="TextBox 8">
            <a:extLst>
              <a:ext uri="{FF2B5EF4-FFF2-40B4-BE49-F238E27FC236}">
                <a16:creationId xmlns:a16="http://schemas.microsoft.com/office/drawing/2014/main" id="{B69A3D2E-9A3F-2283-BF71-10E7D89A192D}"/>
              </a:ext>
            </a:extLst>
          </p:cNvPr>
          <p:cNvSpPr txBox="1"/>
          <p:nvPr/>
        </p:nvSpPr>
        <p:spPr>
          <a:xfrm>
            <a:off x="510285" y="1240697"/>
            <a:ext cx="10524659" cy="492443"/>
          </a:xfrm>
          <a:prstGeom prst="rect">
            <a:avLst/>
          </a:prstGeom>
          <a:noFill/>
        </p:spPr>
        <p:txBody>
          <a:bodyPr wrap="square" lIns="0" tIns="0" rIns="0" bIns="0" rtlCol="0">
            <a:spAutoFit/>
          </a:bodyPr>
          <a:lstStyle/>
          <a:p>
            <a:r>
              <a:rPr lang="en-GB" sz="1600" dirty="0">
                <a:solidFill>
                  <a:srgbClr val="5C5B5A"/>
                </a:solidFill>
              </a:rPr>
              <a:t>Most landlords from the survey own their property in their own name, while 16% are part of a property business of which they have significant control. In half of cases landlords are the sole owners of their property/business. </a:t>
            </a:r>
          </a:p>
        </p:txBody>
      </p:sp>
      <p:graphicFrame>
        <p:nvGraphicFramePr>
          <p:cNvPr id="5" name="Chart 4" descr="Property ownership is:&#10;In my own name as an individual (either on your own or with others) 83%, By a company of which I have significant control 16%, Owned by a company of which I am an employee 5%, Owned by a charity/not for profit organisation of which I am an employee 2%, Other/don't know 2.%">
            <a:extLst>
              <a:ext uri="{FF2B5EF4-FFF2-40B4-BE49-F238E27FC236}">
                <a16:creationId xmlns:a16="http://schemas.microsoft.com/office/drawing/2014/main" id="{7CBD03D0-D374-6658-387A-C8024AF8D937}"/>
              </a:ext>
            </a:extLst>
          </p:cNvPr>
          <p:cNvGraphicFramePr/>
          <p:nvPr>
            <p:extLst>
              <p:ext uri="{D42A27DB-BD31-4B8C-83A1-F6EECF244321}">
                <p14:modId xmlns:p14="http://schemas.microsoft.com/office/powerpoint/2010/main" val="3150026468"/>
              </p:ext>
            </p:extLst>
          </p:nvPr>
        </p:nvGraphicFramePr>
        <p:xfrm>
          <a:off x="510285" y="1973803"/>
          <a:ext cx="5498418" cy="39078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descr="Number of people that own the properties/are in their property business: Just me 51%, 2 people 30%, 3-5 people 15%, 6-10 people 2%, 11-49 people 2%, 50+ people 1%.">
            <a:extLst>
              <a:ext uri="{FF2B5EF4-FFF2-40B4-BE49-F238E27FC236}">
                <a16:creationId xmlns:a16="http://schemas.microsoft.com/office/drawing/2014/main" id="{C3E6DB07-218F-7BA0-2CDB-05B14F817272}"/>
              </a:ext>
            </a:extLst>
          </p:cNvPr>
          <p:cNvGraphicFramePr/>
          <p:nvPr>
            <p:extLst>
              <p:ext uri="{D42A27DB-BD31-4B8C-83A1-F6EECF244321}">
                <p14:modId xmlns:p14="http://schemas.microsoft.com/office/powerpoint/2010/main" val="3668425648"/>
              </p:ext>
            </p:extLst>
          </p:nvPr>
        </p:nvGraphicFramePr>
        <p:xfrm>
          <a:off x="6850144" y="1936631"/>
          <a:ext cx="4887338" cy="390787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11">
            <a:extLst>
              <a:ext uri="{FF2B5EF4-FFF2-40B4-BE49-F238E27FC236}">
                <a16:creationId xmlns:a16="http://schemas.microsoft.com/office/drawing/2014/main" id="{4F74C67F-390D-DC0A-2A49-3B0CCB1D4621}"/>
              </a:ext>
            </a:extLst>
          </p:cNvPr>
          <p:cNvSpPr>
            <a:spLocks noGrp="1"/>
          </p:cNvSpPr>
          <p:nvPr>
            <p:ph type="body" sz="quarter" idx="11"/>
          </p:nvPr>
        </p:nvSpPr>
        <p:spPr>
          <a:xfrm>
            <a:off x="523875" y="6275388"/>
            <a:ext cx="11117263" cy="290512"/>
          </a:xfrm>
        </p:spPr>
        <p:txBody>
          <a:bodyPr/>
          <a:lstStyle/>
          <a:p>
            <a:r>
              <a:rPr lang="en-GB" dirty="0"/>
              <a:t>Q09. How is/are your current rental property/properties generally managed? (All landlords: 355).</a:t>
            </a:r>
          </a:p>
        </p:txBody>
      </p:sp>
    </p:spTree>
    <p:extLst>
      <p:ext uri="{BB962C8B-B14F-4D97-AF65-F5344CB8AC3E}">
        <p14:creationId xmlns:p14="http://schemas.microsoft.com/office/powerpoint/2010/main" val="4023729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2966EC-215A-8CC6-284B-6560AA6748FD}"/>
              </a:ext>
            </a:extLst>
          </p:cNvPr>
          <p:cNvSpPr>
            <a:spLocks noGrp="1"/>
          </p:cNvSpPr>
          <p:nvPr>
            <p:ph type="title"/>
          </p:nvPr>
        </p:nvSpPr>
        <p:spPr>
          <a:xfrm>
            <a:off x="536000" y="545101"/>
            <a:ext cx="11117262" cy="387798"/>
          </a:xfrm>
        </p:spPr>
        <p:txBody>
          <a:bodyPr/>
          <a:lstStyle/>
          <a:p>
            <a:r>
              <a:rPr lang="en-GB" sz="2800" b="1" dirty="0"/>
              <a:t>Who manages the property</a:t>
            </a:r>
            <a:endParaRPr lang="en-GB" sz="2800" dirty="0"/>
          </a:p>
        </p:txBody>
      </p:sp>
      <p:sp>
        <p:nvSpPr>
          <p:cNvPr id="10" name="TextBox 9">
            <a:extLst>
              <a:ext uri="{FF2B5EF4-FFF2-40B4-BE49-F238E27FC236}">
                <a16:creationId xmlns:a16="http://schemas.microsoft.com/office/drawing/2014/main" id="{B177C107-2232-7680-5697-04E9ECEE66F9}"/>
              </a:ext>
            </a:extLst>
          </p:cNvPr>
          <p:cNvSpPr txBox="1"/>
          <p:nvPr/>
        </p:nvSpPr>
        <p:spPr>
          <a:xfrm>
            <a:off x="510285" y="1240697"/>
            <a:ext cx="10524659" cy="830997"/>
          </a:xfrm>
          <a:prstGeom prst="rect">
            <a:avLst/>
          </a:prstGeom>
          <a:noFill/>
        </p:spPr>
        <p:txBody>
          <a:bodyPr wrap="square" lIns="0" tIns="0" rIns="0" bIns="0" rtlCol="0">
            <a:spAutoFit/>
          </a:bodyPr>
          <a:lstStyle/>
          <a:p>
            <a:r>
              <a:rPr lang="en-GB" dirty="0">
                <a:solidFill>
                  <a:srgbClr val="5C5B5A"/>
                </a:solidFill>
              </a:rPr>
              <a:t>3 in 5 landlords say they fully manage their properties themselves. This is more likely to be the case where landlords originally became a landlord as a full-time business and less likely where properties are owned by a company/organisation rather than by an individual.</a:t>
            </a:r>
          </a:p>
        </p:txBody>
      </p:sp>
      <p:graphicFrame>
        <p:nvGraphicFramePr>
          <p:cNvPr id="7" name="Chart 6" descr="Fully managed (directly) by you/the landlord(s) 61%, Partly by a letting agent (e.g. to find the tenants) and partly by you/the landlord(s) e.g. for repairs 27%, Fully let and managed by an agent 14%, Fully leased to a local authority 4%, Fully leased to another landlord 1%, Other 1%.">
            <a:extLst>
              <a:ext uri="{FF2B5EF4-FFF2-40B4-BE49-F238E27FC236}">
                <a16:creationId xmlns:a16="http://schemas.microsoft.com/office/drawing/2014/main" id="{4092F9F3-71FA-4825-F8A7-E4B21A9F13EB}"/>
              </a:ext>
            </a:extLst>
          </p:cNvPr>
          <p:cNvGraphicFramePr/>
          <p:nvPr>
            <p:extLst>
              <p:ext uri="{D42A27DB-BD31-4B8C-83A1-F6EECF244321}">
                <p14:modId xmlns:p14="http://schemas.microsoft.com/office/powerpoint/2010/main" val="2659935895"/>
              </p:ext>
            </p:extLst>
          </p:nvPr>
        </p:nvGraphicFramePr>
        <p:xfrm>
          <a:off x="510284" y="2195360"/>
          <a:ext cx="11462641" cy="17051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 1">
            <a:extLst>
              <a:ext uri="{FF2B5EF4-FFF2-40B4-BE49-F238E27FC236}">
                <a16:creationId xmlns:a16="http://schemas.microsoft.com/office/drawing/2014/main" id="{A84F4A5C-2761-67BF-413D-E4F5930C3957}"/>
              </a:ext>
            </a:extLst>
          </p:cNvPr>
          <p:cNvGraphicFramePr>
            <a:graphicFrameLocks noGrp="1"/>
          </p:cNvGraphicFramePr>
          <p:nvPr>
            <p:extLst>
              <p:ext uri="{D42A27DB-BD31-4B8C-83A1-F6EECF244321}">
                <p14:modId xmlns:p14="http://schemas.microsoft.com/office/powerpoint/2010/main" val="4020642539"/>
              </p:ext>
            </p:extLst>
          </p:nvPr>
        </p:nvGraphicFramePr>
        <p:xfrm>
          <a:off x="523298" y="4114806"/>
          <a:ext cx="11121247" cy="1845760"/>
        </p:xfrm>
        <a:graphic>
          <a:graphicData uri="http://schemas.openxmlformats.org/drawingml/2006/table">
            <a:tbl>
              <a:tblPr firstRow="1" bandRow="1" bandCol="1">
                <a:tableStyleId>{5C22544A-7EE6-4342-B048-85BDC9FD1C3A}</a:tableStyleId>
              </a:tblPr>
              <a:tblGrid>
                <a:gridCol w="2248477">
                  <a:extLst>
                    <a:ext uri="{9D8B030D-6E8A-4147-A177-3AD203B41FA5}">
                      <a16:colId xmlns:a16="http://schemas.microsoft.com/office/drawing/2014/main" val="4229841372"/>
                    </a:ext>
                  </a:extLst>
                </a:gridCol>
                <a:gridCol w="1485900">
                  <a:extLst>
                    <a:ext uri="{9D8B030D-6E8A-4147-A177-3AD203B41FA5}">
                      <a16:colId xmlns:a16="http://schemas.microsoft.com/office/drawing/2014/main" val="3366815508"/>
                    </a:ext>
                  </a:extLst>
                </a:gridCol>
                <a:gridCol w="1671638">
                  <a:extLst>
                    <a:ext uri="{9D8B030D-6E8A-4147-A177-3AD203B41FA5}">
                      <a16:colId xmlns:a16="http://schemas.microsoft.com/office/drawing/2014/main" val="2414019273"/>
                    </a:ext>
                  </a:extLst>
                </a:gridCol>
                <a:gridCol w="1757362">
                  <a:extLst>
                    <a:ext uri="{9D8B030D-6E8A-4147-A177-3AD203B41FA5}">
                      <a16:colId xmlns:a16="http://schemas.microsoft.com/office/drawing/2014/main" val="529363737"/>
                    </a:ext>
                  </a:extLst>
                </a:gridCol>
                <a:gridCol w="1300163">
                  <a:extLst>
                    <a:ext uri="{9D8B030D-6E8A-4147-A177-3AD203B41FA5}">
                      <a16:colId xmlns:a16="http://schemas.microsoft.com/office/drawing/2014/main" val="3650760482"/>
                    </a:ext>
                  </a:extLst>
                </a:gridCol>
                <a:gridCol w="1328737">
                  <a:extLst>
                    <a:ext uri="{9D8B030D-6E8A-4147-A177-3AD203B41FA5}">
                      <a16:colId xmlns:a16="http://schemas.microsoft.com/office/drawing/2014/main" val="1040128391"/>
                    </a:ext>
                  </a:extLst>
                </a:gridCol>
                <a:gridCol w="1328970">
                  <a:extLst>
                    <a:ext uri="{9D8B030D-6E8A-4147-A177-3AD203B41FA5}">
                      <a16:colId xmlns:a16="http://schemas.microsoft.com/office/drawing/2014/main" val="2510331979"/>
                    </a:ext>
                  </a:extLst>
                </a:gridCol>
              </a:tblGrid>
              <a:tr h="714895">
                <a:tc>
                  <a:txBody>
                    <a:bodyPr/>
                    <a:lstStyle/>
                    <a:p>
                      <a:endParaRPr lang="en-GB" sz="1200" b="1" dirty="0">
                        <a:solidFill>
                          <a:schemeClr val="bg1"/>
                        </a:solidFill>
                        <a:latin typeface="Arial" panose="020B0604020202020204" pitchFamily="34" charset="0"/>
                        <a:cs typeface="Arial" panose="020B0604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5C5B5A"/>
                    </a:solidFill>
                  </a:tcPr>
                </a:tc>
                <a:tc>
                  <a:txBody>
                    <a:bodyPr/>
                    <a:lstStyle/>
                    <a:p>
                      <a:pPr algn="ctr" fontAlgn="ctr"/>
                      <a:r>
                        <a:rPr lang="en-GB" sz="1100" b="1" i="0" u="none" strike="noStrike" dirty="0">
                          <a:solidFill>
                            <a:schemeClr val="bg1"/>
                          </a:solidFill>
                          <a:effectLst/>
                          <a:latin typeface="Arial" panose="020B0604020202020204" pitchFamily="34" charset="0"/>
                          <a:cs typeface="Arial" panose="020B0604020202020204" pitchFamily="34" charset="0"/>
                        </a:rPr>
                        <a:t>Property ownership:</a:t>
                      </a:r>
                    </a:p>
                    <a:p>
                      <a:pPr algn="ctr" fontAlgn="ctr"/>
                      <a:r>
                        <a:rPr lang="en-GB" sz="1100" b="1" i="0" u="none" strike="noStrike" dirty="0">
                          <a:solidFill>
                            <a:schemeClr val="bg1"/>
                          </a:solidFill>
                          <a:effectLst/>
                          <a:latin typeface="Arial" panose="020B0604020202020204" pitchFamily="34" charset="0"/>
                          <a:cs typeface="Arial" panose="020B0604020202020204" pitchFamily="34" charset="0"/>
                        </a:rPr>
                        <a:t>as individual</a:t>
                      </a:r>
                    </a:p>
                  </a:txBody>
                  <a:tcPr marL="6350" marR="6350" marT="635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5C5B5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100" b="1" i="0" u="none" strike="noStrike" dirty="0">
                          <a:solidFill>
                            <a:schemeClr val="bg1"/>
                          </a:solidFill>
                          <a:effectLst/>
                          <a:latin typeface="Arial" panose="020B0604020202020204" pitchFamily="34" charset="0"/>
                          <a:cs typeface="Arial" panose="020B0604020202020204" pitchFamily="34" charset="0"/>
                        </a:rPr>
                        <a:t>Property ownership:</a:t>
                      </a:r>
                    </a:p>
                    <a:p>
                      <a:pPr algn="ctr" fontAlgn="ctr"/>
                      <a:r>
                        <a:rPr lang="en-GB" sz="1100" b="1" i="0" u="none" strike="noStrike" dirty="0">
                          <a:solidFill>
                            <a:schemeClr val="bg1"/>
                          </a:solidFill>
                          <a:effectLst/>
                          <a:latin typeface="Arial" panose="020B0604020202020204" pitchFamily="34" charset="0"/>
                          <a:cs typeface="Arial" panose="020B0604020202020204" pitchFamily="34" charset="0"/>
                        </a:rPr>
                        <a:t>not as individual</a:t>
                      </a:r>
                    </a:p>
                  </a:txBody>
                  <a:tcPr marL="6350" marR="6350" marT="635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5C5B5A"/>
                    </a:solidFill>
                  </a:tcPr>
                </a:tc>
                <a:tc>
                  <a:txBody>
                    <a:bodyPr/>
                    <a:lstStyle/>
                    <a:p>
                      <a:pPr marL="0" algn="ctr" defTabSz="914400" rtl="0" eaLnBrk="1" fontAlgn="ctr" latinLnBrk="0" hangingPunct="1"/>
                      <a:r>
                        <a:rPr lang="en-GB" sz="1100" b="1" i="0" u="none" strike="noStrike" kern="1200" dirty="0">
                          <a:solidFill>
                            <a:schemeClr val="bg1"/>
                          </a:solidFill>
                          <a:effectLst/>
                          <a:latin typeface="Arial" panose="020B0604020202020204" pitchFamily="34" charset="0"/>
                          <a:ea typeface="+mn-ea"/>
                          <a:cs typeface="Arial" panose="020B0604020202020204" pitchFamily="34" charset="0"/>
                        </a:rPr>
                        <a:t>Reasons for being landlord: </a:t>
                      </a:r>
                      <a:br>
                        <a:rPr lang="en-GB" sz="1100" b="1" i="0" u="none" strike="noStrike" kern="1200" dirty="0">
                          <a:solidFill>
                            <a:schemeClr val="bg1"/>
                          </a:solidFill>
                          <a:effectLst/>
                          <a:latin typeface="Arial" panose="020B0604020202020204" pitchFamily="34" charset="0"/>
                          <a:ea typeface="+mn-ea"/>
                          <a:cs typeface="Arial" panose="020B0604020202020204" pitchFamily="34" charset="0"/>
                        </a:rPr>
                      </a:br>
                      <a:r>
                        <a:rPr lang="en-GB" sz="1100" b="1" i="0" u="none" strike="noStrike" kern="1200" dirty="0">
                          <a:solidFill>
                            <a:schemeClr val="bg1"/>
                          </a:solidFill>
                          <a:effectLst/>
                          <a:latin typeface="Arial" panose="020B0604020202020204" pitchFamily="34" charset="0"/>
                          <a:ea typeface="+mn-ea"/>
                          <a:cs typeface="Arial" panose="020B0604020202020204" pitchFamily="34" charset="0"/>
                        </a:rPr>
                        <a:t>full time business</a:t>
                      </a:r>
                    </a:p>
                  </a:txBody>
                  <a:tcPr marL="6350" marR="6350" marT="635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5C5B5A"/>
                    </a:solidFill>
                  </a:tcPr>
                </a:tc>
                <a:tc>
                  <a:txBody>
                    <a:bodyPr/>
                    <a:lstStyle/>
                    <a:p>
                      <a:pPr marL="0" algn="ctr" defTabSz="914400" rtl="0" eaLnBrk="1" fontAlgn="ctr" latinLnBrk="0" hangingPunct="1"/>
                      <a:r>
                        <a:rPr lang="en-GB" sz="1100" b="1" i="0" u="none" strike="noStrike" kern="1200" dirty="0">
                          <a:solidFill>
                            <a:schemeClr val="bg1"/>
                          </a:solidFill>
                          <a:effectLst/>
                          <a:latin typeface="Arial" panose="020B0604020202020204" pitchFamily="34" charset="0"/>
                          <a:ea typeface="+mn-ea"/>
                          <a:cs typeface="Arial" panose="020B0604020202020204" pitchFamily="34" charset="0"/>
                        </a:rPr>
                        <a:t>Reasons for being landlord: investment</a:t>
                      </a:r>
                    </a:p>
                  </a:txBody>
                  <a:tcPr marL="6350" marR="6350" marT="635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5C5B5A"/>
                    </a:solidFill>
                  </a:tcPr>
                </a:tc>
                <a:tc>
                  <a:txBody>
                    <a:bodyPr/>
                    <a:lstStyle/>
                    <a:p>
                      <a:pPr marL="0" algn="ctr" defTabSz="914400" rtl="0" eaLnBrk="1" fontAlgn="ctr" latinLnBrk="0" hangingPunct="1"/>
                      <a:r>
                        <a:rPr lang="en-GB" sz="1100" b="1" i="0" u="none" strike="noStrike" kern="1200" dirty="0">
                          <a:solidFill>
                            <a:schemeClr val="bg1"/>
                          </a:solidFill>
                          <a:effectLst/>
                          <a:latin typeface="Arial" panose="020B0604020202020204" pitchFamily="34" charset="0"/>
                          <a:ea typeface="+mn-ea"/>
                          <a:cs typeface="Arial" panose="020B0604020202020204" pitchFamily="34" charset="0"/>
                        </a:rPr>
                        <a:t>Reasons for being landlord: home for others</a:t>
                      </a:r>
                    </a:p>
                  </a:txBody>
                  <a:tcPr marL="6350" marR="6350" marT="6350" marB="0" anchor="ctr">
                    <a:lnL w="6350" cap="flat" cmpd="sng" algn="ctr">
                      <a:solidFill>
                        <a:srgbClr val="5C5B5A"/>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5C5B5A"/>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C5B5A"/>
                    </a:solidFill>
                  </a:tcPr>
                </a:tc>
                <a:tc>
                  <a:txBody>
                    <a:bodyPr/>
                    <a:lstStyle/>
                    <a:p>
                      <a:pPr marL="0" algn="ctr" defTabSz="914400" rtl="0" eaLnBrk="1" fontAlgn="ctr" latinLnBrk="0" hangingPunct="1"/>
                      <a:r>
                        <a:rPr lang="en-GB" sz="1100" b="1" i="0" u="none" strike="noStrike" kern="1200" dirty="0">
                          <a:solidFill>
                            <a:schemeClr val="bg1"/>
                          </a:solidFill>
                          <a:effectLst/>
                          <a:latin typeface="Arial" panose="020B0604020202020204" pitchFamily="34" charset="0"/>
                          <a:ea typeface="+mn-ea"/>
                          <a:cs typeface="Arial" panose="020B0604020202020204" pitchFamily="34" charset="0"/>
                        </a:rPr>
                        <a:t>Reasons for being landlord: accidental</a:t>
                      </a:r>
                    </a:p>
                  </a:txBody>
                  <a:tcPr marL="6350" marR="6350" marT="6350" marB="0" anchor="ctr">
                    <a:lnL w="3175"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5C5B5A"/>
                    </a:solidFill>
                  </a:tcPr>
                </a:tc>
                <a:extLst>
                  <a:ext uri="{0D108BD9-81ED-4DB2-BD59-A6C34878D82A}">
                    <a16:rowId xmlns:a16="http://schemas.microsoft.com/office/drawing/2014/main" val="1644213599"/>
                  </a:ext>
                </a:extLst>
              </a:tr>
              <a:tr h="328467">
                <a:tc>
                  <a:txBody>
                    <a:bodyPr/>
                    <a:lstStyle/>
                    <a:p>
                      <a:r>
                        <a:rPr lang="en-GB" sz="1200" dirty="0">
                          <a:solidFill>
                            <a:srgbClr val="5C5B5A"/>
                          </a:solidFill>
                          <a:latin typeface="Arial" panose="020B0604020202020204" pitchFamily="34" charset="0"/>
                          <a:cs typeface="Arial" panose="020B0604020202020204" pitchFamily="34" charset="0"/>
                        </a:rPr>
                        <a:t>Fully by landlord</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algn="ctr" fontAlgn="ctr"/>
                      <a:r>
                        <a:rPr lang="en-GB" sz="1100" b="0" i="0" u="none" strike="noStrike" dirty="0">
                          <a:solidFill>
                            <a:srgbClr val="5C5B5A"/>
                          </a:solidFill>
                          <a:effectLst/>
                          <a:latin typeface="Arial" panose="020B0604020202020204" pitchFamily="34" charset="0"/>
                          <a:cs typeface="Arial" panose="020B0604020202020204" pitchFamily="34" charset="0"/>
                        </a:rPr>
                        <a:t>65%</a:t>
                      </a:r>
                    </a:p>
                  </a:txBody>
                  <a:tcPr marL="6350" marR="6350" marT="6350" marB="0" anchor="ctr">
                    <a:lnL w="6350" cap="flat" cmpd="sng" algn="ctr">
                      <a:solidFill>
                        <a:srgbClr val="5C5B5A"/>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algn="ctr" fontAlgn="ctr"/>
                      <a:r>
                        <a:rPr lang="en-GB" sz="1100" b="0" i="0" u="none" strike="noStrike" dirty="0">
                          <a:solidFill>
                            <a:srgbClr val="5C5B5A"/>
                          </a:solidFill>
                          <a:effectLst/>
                          <a:latin typeface="Arial" panose="020B0604020202020204" pitchFamily="34" charset="0"/>
                          <a:cs typeface="Arial" panose="020B0604020202020204" pitchFamily="34" charset="0"/>
                        </a:rPr>
                        <a:t>42%</a:t>
                      </a:r>
                    </a:p>
                  </a:txBody>
                  <a:tcPr marL="6350" marR="6350" marT="6350" marB="0" anchor="ctr">
                    <a:lnL w="3175" cap="flat" cmpd="sng" algn="ctr">
                      <a:solidFill>
                        <a:schemeClr val="tx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algn="ctr" fontAlgn="ctr"/>
                      <a:r>
                        <a:rPr lang="en-GB" sz="1100" b="1" i="0" u="none" strike="noStrike" dirty="0">
                          <a:solidFill>
                            <a:srgbClr val="5C5B5A"/>
                          </a:solidFill>
                          <a:effectLst/>
                          <a:latin typeface="Arial" panose="020B0604020202020204" pitchFamily="34" charset="0"/>
                          <a:cs typeface="Arial" panose="020B0604020202020204" pitchFamily="34" charset="0"/>
                        </a:rPr>
                        <a:t>78%</a:t>
                      </a:r>
                    </a:p>
                  </a:txBody>
                  <a:tcPr marL="6350" marR="6350" marT="635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algn="ctr" fontAlgn="ctr"/>
                      <a:r>
                        <a:rPr lang="en-GB" sz="1100" b="0" i="0" u="none" strike="noStrike" dirty="0">
                          <a:solidFill>
                            <a:srgbClr val="5C5B5A"/>
                          </a:solidFill>
                          <a:effectLst/>
                          <a:latin typeface="Arial" panose="020B0604020202020204" pitchFamily="34" charset="0"/>
                          <a:cs typeface="Arial" panose="020B0604020202020204" pitchFamily="34" charset="0"/>
                        </a:rPr>
                        <a:t>59%</a:t>
                      </a:r>
                    </a:p>
                  </a:txBody>
                  <a:tcPr marL="6350" marR="6350" marT="635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algn="ctr" fontAlgn="ctr"/>
                      <a:r>
                        <a:rPr lang="en-GB" sz="1100" b="0" i="0" u="none" strike="noStrike" dirty="0">
                          <a:solidFill>
                            <a:srgbClr val="5C5B5A"/>
                          </a:solidFill>
                          <a:effectLst/>
                          <a:latin typeface="Arial" panose="020B0604020202020204" pitchFamily="34" charset="0"/>
                          <a:cs typeface="Arial" panose="020B0604020202020204" pitchFamily="34" charset="0"/>
                        </a:rPr>
                        <a:t>55%</a:t>
                      </a:r>
                    </a:p>
                  </a:txBody>
                  <a:tcPr marL="6350" marR="6350" marT="6350" marB="0" anchor="ctr">
                    <a:lnL w="6350" cap="flat" cmpd="sng" algn="ctr">
                      <a:solidFill>
                        <a:srgbClr val="5C5B5A"/>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GB" sz="1100" b="0" i="0" u="none" strike="noStrike" dirty="0">
                          <a:solidFill>
                            <a:srgbClr val="5C5B5A"/>
                          </a:solidFill>
                          <a:effectLst/>
                          <a:latin typeface="Arial" panose="020B0604020202020204" pitchFamily="34" charset="0"/>
                          <a:cs typeface="Arial" panose="020B0604020202020204" pitchFamily="34" charset="0"/>
                        </a:rPr>
                        <a:t>59%</a:t>
                      </a:r>
                    </a:p>
                  </a:txBody>
                  <a:tcPr marL="6350" marR="6350" marT="6350" marB="0" anchor="ctr">
                    <a:lnL w="3175"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305568"/>
                  </a:ext>
                </a:extLst>
              </a:tr>
              <a:tr h="473931">
                <a:tc>
                  <a:txBody>
                    <a:bodyPr/>
                    <a:lstStyle/>
                    <a:p>
                      <a:r>
                        <a:rPr lang="en-GB" sz="1200" dirty="0">
                          <a:solidFill>
                            <a:srgbClr val="5C5B5A"/>
                          </a:solidFill>
                          <a:latin typeface="Arial" panose="020B0604020202020204" pitchFamily="34" charset="0"/>
                          <a:cs typeface="Arial" panose="020B0604020202020204" pitchFamily="34" charset="0"/>
                        </a:rPr>
                        <a:t>Part letting agent/part landlord</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algn="ctr" fontAlgn="ctr"/>
                      <a:r>
                        <a:rPr lang="en-GB" sz="1100" b="0" i="0" u="none" strike="noStrike" dirty="0">
                          <a:solidFill>
                            <a:srgbClr val="5C5B5A"/>
                          </a:solidFill>
                          <a:effectLst/>
                          <a:latin typeface="Arial" panose="020B0604020202020204" pitchFamily="34" charset="0"/>
                          <a:cs typeface="Arial" panose="020B0604020202020204" pitchFamily="34" charset="0"/>
                        </a:rPr>
                        <a:t>25%</a:t>
                      </a:r>
                    </a:p>
                  </a:txBody>
                  <a:tcPr marL="6350" marR="6350" marT="6350" marB="0" anchor="ctr">
                    <a:lnL w="6350" cap="flat" cmpd="sng" algn="ctr">
                      <a:solidFill>
                        <a:srgbClr val="5C5B5A"/>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algn="ctr" fontAlgn="ctr"/>
                      <a:r>
                        <a:rPr lang="en-GB" sz="1100" b="0" i="0" u="none" strike="noStrike" dirty="0">
                          <a:solidFill>
                            <a:srgbClr val="5C5B5A"/>
                          </a:solidFill>
                          <a:effectLst/>
                          <a:latin typeface="Arial" panose="020B0604020202020204" pitchFamily="34" charset="0"/>
                          <a:cs typeface="Arial" panose="020B0604020202020204" pitchFamily="34" charset="0"/>
                        </a:rPr>
                        <a:t>39%</a:t>
                      </a:r>
                    </a:p>
                  </a:txBody>
                  <a:tcPr marL="6350" marR="6350" marT="6350" marB="0" anchor="ctr">
                    <a:lnL w="3175" cap="flat" cmpd="sng" algn="ctr">
                      <a:solidFill>
                        <a:schemeClr val="tx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algn="ctr" fontAlgn="ctr"/>
                      <a:r>
                        <a:rPr lang="en-GB" sz="1100" b="0" i="0" u="none" strike="noStrike" dirty="0">
                          <a:solidFill>
                            <a:srgbClr val="5C5B5A"/>
                          </a:solidFill>
                          <a:effectLst/>
                          <a:latin typeface="Arial" panose="020B0604020202020204" pitchFamily="34" charset="0"/>
                          <a:cs typeface="Arial" panose="020B0604020202020204" pitchFamily="34" charset="0"/>
                        </a:rPr>
                        <a:t>22%</a:t>
                      </a:r>
                    </a:p>
                  </a:txBody>
                  <a:tcPr marL="6350" marR="6350" marT="635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algn="ctr" fontAlgn="ctr"/>
                      <a:r>
                        <a:rPr lang="en-GB" sz="1100" b="0" i="0" u="none" strike="noStrike" dirty="0">
                          <a:solidFill>
                            <a:srgbClr val="5C5B5A"/>
                          </a:solidFill>
                          <a:effectLst/>
                          <a:latin typeface="Arial" panose="020B0604020202020204" pitchFamily="34" charset="0"/>
                          <a:cs typeface="Arial" panose="020B0604020202020204" pitchFamily="34" charset="0"/>
                        </a:rPr>
                        <a:t>29%</a:t>
                      </a:r>
                    </a:p>
                  </a:txBody>
                  <a:tcPr marL="6350" marR="6350" marT="635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algn="ctr" fontAlgn="ctr"/>
                      <a:r>
                        <a:rPr lang="en-GB" sz="1100" b="0" i="0" u="none" strike="noStrike" dirty="0">
                          <a:solidFill>
                            <a:srgbClr val="5C5B5A"/>
                          </a:solidFill>
                          <a:effectLst/>
                          <a:latin typeface="Arial" panose="020B0604020202020204" pitchFamily="34" charset="0"/>
                          <a:cs typeface="Arial" panose="020B0604020202020204" pitchFamily="34" charset="0"/>
                        </a:rPr>
                        <a:t>32%</a:t>
                      </a:r>
                    </a:p>
                  </a:txBody>
                  <a:tcPr marL="6350" marR="6350" marT="6350" marB="0" anchor="ctr">
                    <a:lnL w="6350" cap="flat" cmpd="sng" algn="ctr">
                      <a:solidFill>
                        <a:srgbClr val="5C5B5A"/>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ctr"/>
                      <a:r>
                        <a:rPr lang="en-GB" sz="1100" b="0" i="0" u="none" strike="noStrike" dirty="0">
                          <a:solidFill>
                            <a:srgbClr val="5C5B5A"/>
                          </a:solidFill>
                          <a:effectLst/>
                          <a:latin typeface="Arial" panose="020B0604020202020204" pitchFamily="34" charset="0"/>
                          <a:cs typeface="Arial" panose="020B0604020202020204" pitchFamily="34" charset="0"/>
                        </a:rPr>
                        <a:t>22%</a:t>
                      </a:r>
                    </a:p>
                  </a:txBody>
                  <a:tcPr marL="6350" marR="6350" marT="6350" marB="0" anchor="ctr">
                    <a:lnL w="3175"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7200205"/>
                  </a:ext>
                </a:extLst>
              </a:tr>
              <a:tr h="328467">
                <a:tc>
                  <a:txBody>
                    <a:bodyPr/>
                    <a:lstStyle/>
                    <a:p>
                      <a:r>
                        <a:rPr lang="en-GB" sz="1200" dirty="0">
                          <a:solidFill>
                            <a:srgbClr val="5C5B5A"/>
                          </a:solidFill>
                          <a:latin typeface="Arial" panose="020B0604020202020204" pitchFamily="34" charset="0"/>
                          <a:cs typeface="Arial" panose="020B0604020202020204" pitchFamily="34" charset="0"/>
                        </a:rPr>
                        <a:t>Fully by agent</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algn="ctr" fontAlgn="ctr"/>
                      <a:r>
                        <a:rPr lang="en-GB" sz="1100" b="0" i="0" u="none" strike="noStrike" dirty="0">
                          <a:solidFill>
                            <a:srgbClr val="5C5B5A"/>
                          </a:solidFill>
                          <a:effectLst/>
                          <a:latin typeface="Arial" panose="020B0604020202020204" pitchFamily="34" charset="0"/>
                          <a:cs typeface="Arial" panose="020B0604020202020204" pitchFamily="34" charset="0"/>
                        </a:rPr>
                        <a:t>13%</a:t>
                      </a:r>
                    </a:p>
                  </a:txBody>
                  <a:tcPr marL="6350" marR="6350" marT="6350" marB="0" anchor="ctr">
                    <a:lnL w="6350" cap="flat" cmpd="sng" algn="ctr">
                      <a:solidFill>
                        <a:srgbClr val="5C5B5A"/>
                      </a:solidFill>
                      <a:prstDash val="solid"/>
                      <a:round/>
                      <a:headEnd type="none" w="med" len="med"/>
                      <a:tailEnd type="none" w="med" len="med"/>
                    </a:lnL>
                    <a:lnR w="3175" cap="flat" cmpd="sng" algn="ctr">
                      <a:solidFill>
                        <a:schemeClr val="tx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algn="ctr" fontAlgn="ctr"/>
                      <a:r>
                        <a:rPr lang="en-GB" sz="1100" b="0" i="0" u="none" strike="noStrike" dirty="0">
                          <a:solidFill>
                            <a:srgbClr val="5C5B5A"/>
                          </a:solidFill>
                          <a:effectLst/>
                          <a:latin typeface="Arial" panose="020B0604020202020204" pitchFamily="34" charset="0"/>
                          <a:cs typeface="Arial" panose="020B0604020202020204" pitchFamily="34" charset="0"/>
                        </a:rPr>
                        <a:t>19%</a:t>
                      </a:r>
                    </a:p>
                  </a:txBody>
                  <a:tcPr marL="6350" marR="6350" marT="6350" marB="0" anchor="ctr">
                    <a:lnL w="3175" cap="flat" cmpd="sng" algn="ctr">
                      <a:solidFill>
                        <a:schemeClr val="tx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algn="ctr" fontAlgn="ctr"/>
                      <a:r>
                        <a:rPr lang="en-GB" sz="1100" b="0" i="0" u="none" strike="noStrike" dirty="0">
                          <a:solidFill>
                            <a:srgbClr val="5C5B5A"/>
                          </a:solidFill>
                          <a:effectLst/>
                          <a:latin typeface="Arial" panose="020B0604020202020204" pitchFamily="34" charset="0"/>
                          <a:cs typeface="Arial" panose="020B0604020202020204" pitchFamily="34" charset="0"/>
                        </a:rPr>
                        <a:t>8%</a:t>
                      </a:r>
                    </a:p>
                  </a:txBody>
                  <a:tcPr marL="6350" marR="6350" marT="635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algn="ctr" fontAlgn="ctr"/>
                      <a:r>
                        <a:rPr lang="en-GB" sz="1100" b="0" i="0" u="none" strike="noStrike" dirty="0">
                          <a:solidFill>
                            <a:srgbClr val="5C5B5A"/>
                          </a:solidFill>
                          <a:effectLst/>
                          <a:latin typeface="Arial" panose="020B0604020202020204" pitchFamily="34" charset="0"/>
                          <a:cs typeface="Arial" panose="020B0604020202020204" pitchFamily="34" charset="0"/>
                        </a:rPr>
                        <a:t>15%</a:t>
                      </a:r>
                    </a:p>
                  </a:txBody>
                  <a:tcPr marL="6350" marR="6350" marT="635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algn="ctr" fontAlgn="ctr"/>
                      <a:r>
                        <a:rPr lang="en-GB" sz="1100" b="0" i="0" u="none" strike="noStrike" dirty="0">
                          <a:solidFill>
                            <a:srgbClr val="5C5B5A"/>
                          </a:solidFill>
                          <a:effectLst/>
                          <a:latin typeface="Arial" panose="020B0604020202020204" pitchFamily="34" charset="0"/>
                          <a:cs typeface="Arial" panose="020B0604020202020204" pitchFamily="34" charset="0"/>
                        </a:rPr>
                        <a:t>16%</a:t>
                      </a:r>
                    </a:p>
                  </a:txBody>
                  <a:tcPr marL="6350" marR="6350" marT="6350" marB="0" anchor="ctr">
                    <a:lnL w="6350" cap="flat" cmpd="sng" algn="ctr">
                      <a:solidFill>
                        <a:srgbClr val="5C5B5A"/>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algn="ctr" fontAlgn="ctr"/>
                      <a:r>
                        <a:rPr lang="en-GB" sz="1100" b="0" i="0" u="none" strike="noStrike" dirty="0">
                          <a:solidFill>
                            <a:srgbClr val="5C5B5A"/>
                          </a:solidFill>
                          <a:effectLst/>
                          <a:latin typeface="Arial" panose="020B0604020202020204" pitchFamily="34" charset="0"/>
                          <a:cs typeface="Arial" panose="020B0604020202020204" pitchFamily="34" charset="0"/>
                        </a:rPr>
                        <a:t>24%</a:t>
                      </a:r>
                    </a:p>
                  </a:txBody>
                  <a:tcPr marL="6350" marR="6350" marT="6350" marB="0" anchor="ctr">
                    <a:lnL w="3175"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2474230224"/>
                  </a:ext>
                </a:extLst>
              </a:tr>
            </a:tbl>
          </a:graphicData>
        </a:graphic>
      </p:graphicFrame>
      <p:sp>
        <p:nvSpPr>
          <p:cNvPr id="12" name="Text Placeholder 11">
            <a:extLst>
              <a:ext uri="{FF2B5EF4-FFF2-40B4-BE49-F238E27FC236}">
                <a16:creationId xmlns:a16="http://schemas.microsoft.com/office/drawing/2014/main" id="{EAEFDCBC-EE04-4C5B-0664-617F1F400B03}"/>
              </a:ext>
            </a:extLst>
          </p:cNvPr>
          <p:cNvSpPr>
            <a:spLocks noGrp="1"/>
          </p:cNvSpPr>
          <p:nvPr>
            <p:ph type="body" sz="quarter" idx="11"/>
          </p:nvPr>
        </p:nvSpPr>
        <p:spPr/>
        <p:txBody>
          <a:bodyPr/>
          <a:lstStyle/>
          <a:p>
            <a:r>
              <a:rPr lang="en-GB" dirty="0"/>
              <a:t>Q09. How is/are your current rental property/properties generally managed? (All landlords: 355).</a:t>
            </a:r>
          </a:p>
        </p:txBody>
      </p:sp>
    </p:spTree>
    <p:extLst>
      <p:ext uri="{BB962C8B-B14F-4D97-AF65-F5344CB8AC3E}">
        <p14:creationId xmlns:p14="http://schemas.microsoft.com/office/powerpoint/2010/main" val="1246825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D149E4-4EEF-FE43-0483-08EA2E0DAAAA}"/>
              </a:ext>
            </a:extLst>
          </p:cNvPr>
          <p:cNvSpPr>
            <a:spLocks noGrp="1"/>
          </p:cNvSpPr>
          <p:nvPr>
            <p:ph type="title"/>
          </p:nvPr>
        </p:nvSpPr>
        <p:spPr>
          <a:xfrm>
            <a:off x="536000" y="545100"/>
            <a:ext cx="11105138" cy="387798"/>
          </a:xfrm>
        </p:spPr>
        <p:txBody>
          <a:bodyPr/>
          <a:lstStyle/>
          <a:p>
            <a:r>
              <a:rPr lang="en-GB" sz="2800" b="1" dirty="0"/>
              <a:t>Landlord cluster analysis</a:t>
            </a:r>
          </a:p>
        </p:txBody>
      </p:sp>
      <p:sp>
        <p:nvSpPr>
          <p:cNvPr id="9" name="TextBox 8">
            <a:extLst>
              <a:ext uri="{FF2B5EF4-FFF2-40B4-BE49-F238E27FC236}">
                <a16:creationId xmlns:a16="http://schemas.microsoft.com/office/drawing/2014/main" id="{B69A3D2E-9A3F-2283-BF71-10E7D89A192D}"/>
              </a:ext>
            </a:extLst>
          </p:cNvPr>
          <p:cNvSpPr txBox="1"/>
          <p:nvPr/>
        </p:nvSpPr>
        <p:spPr>
          <a:xfrm>
            <a:off x="510285" y="995404"/>
            <a:ext cx="11105138" cy="830997"/>
          </a:xfrm>
          <a:prstGeom prst="rect">
            <a:avLst/>
          </a:prstGeom>
          <a:noFill/>
        </p:spPr>
        <p:txBody>
          <a:bodyPr wrap="square" lIns="0" tIns="0" rIns="0" bIns="0" rtlCol="0">
            <a:spAutoFit/>
          </a:bodyPr>
          <a:lstStyle>
            <a:defPPr>
              <a:defRPr lang="en-US"/>
            </a:defPPr>
            <a:lvl1pPr>
              <a:defRPr sz="1600">
                <a:solidFill>
                  <a:srgbClr val="5C5B5A"/>
                </a:solidFill>
              </a:defRPr>
            </a:lvl1pPr>
          </a:lstStyle>
          <a:p>
            <a:r>
              <a:rPr lang="en-GB" sz="1800" dirty="0"/>
              <a:t>Using key landlord profile questions cluster analysis was conducted to group the landlords into clusters/ segments so that they are as similar as possible within each group, but as different as possible between the groups. 5 key groups were identified:</a:t>
            </a:r>
          </a:p>
        </p:txBody>
      </p:sp>
      <p:sp>
        <p:nvSpPr>
          <p:cNvPr id="3" name="TextBox 2">
            <a:extLst>
              <a:ext uri="{FF2B5EF4-FFF2-40B4-BE49-F238E27FC236}">
                <a16:creationId xmlns:a16="http://schemas.microsoft.com/office/drawing/2014/main" id="{8883208D-D7E4-1BE3-DD7B-0A243E237F86}"/>
              </a:ext>
            </a:extLst>
          </p:cNvPr>
          <p:cNvSpPr txBox="1"/>
          <p:nvPr/>
        </p:nvSpPr>
        <p:spPr>
          <a:xfrm>
            <a:off x="510285" y="2148794"/>
            <a:ext cx="7277990" cy="1256068"/>
          </a:xfrm>
          <a:prstGeom prst="rect">
            <a:avLst/>
          </a:prstGeom>
          <a:noFill/>
          <a:ln w="19050">
            <a:solidFill>
              <a:srgbClr val="00B050"/>
            </a:solidFill>
          </a:ln>
        </p:spPr>
        <p:txBody>
          <a:bodyPr wrap="square" lIns="180000" tIns="180000" rIns="180000" bIns="180000" rtlCol="0">
            <a:spAutoFit/>
          </a:bodyPr>
          <a:lstStyle/>
          <a:p>
            <a:r>
              <a:rPr lang="en-GB" sz="1400" b="1" dirty="0">
                <a:solidFill>
                  <a:srgbClr val="00B050"/>
                </a:solidFill>
                <a:effectLst/>
                <a:ea typeface="Calibri" panose="020F0502020204030204" pitchFamily="34" charset="0"/>
                <a:cs typeface="Times New Roman" panose="02020603050405020304" pitchFamily="18" charset="0"/>
              </a:rPr>
              <a:t>28% </a:t>
            </a:r>
            <a:r>
              <a:rPr lang="en-GB" sz="1200" b="1" dirty="0">
                <a:effectLst/>
                <a:ea typeface="Calibri" panose="020F0502020204030204" pitchFamily="34" charset="0"/>
                <a:cs typeface="Times New Roman" panose="02020603050405020304" pitchFamily="18" charset="0"/>
              </a:rPr>
              <a:t>Small self-managed - high confidence/compliance</a:t>
            </a:r>
            <a:r>
              <a:rPr lang="en-GB" sz="1200" dirty="0">
                <a:effectLst/>
                <a:ea typeface="Calibri" panose="020F0502020204030204" pitchFamily="34" charset="0"/>
                <a:cs typeface="Times New Roman" panose="02020603050405020304" pitchFamily="18" charset="0"/>
              </a:rPr>
              <a:t>: </a:t>
            </a:r>
          </a:p>
          <a:p>
            <a:pPr marL="171450" indent="-171450">
              <a:buFont typeface="Arial" panose="020B0604020202020204" pitchFamily="34" charset="0"/>
              <a:buChar char="•"/>
            </a:pPr>
            <a:r>
              <a:rPr lang="en-GB" sz="1100" dirty="0">
                <a:effectLst/>
                <a:ea typeface="Calibri" panose="020F0502020204030204" pitchFamily="34" charset="0"/>
                <a:cs typeface="Times New Roman" panose="02020603050405020304" pitchFamily="18" charset="0"/>
              </a:rPr>
              <a:t>likely to rent 2-4 properties they </a:t>
            </a:r>
            <a:r>
              <a:rPr lang="en-GB" sz="1100" b="1" dirty="0">
                <a:effectLst/>
                <a:ea typeface="Calibri" panose="020F0502020204030204" pitchFamily="34" charset="0"/>
                <a:cs typeface="Times New Roman" panose="02020603050405020304" pitchFamily="18" charset="0"/>
              </a:rPr>
              <a:t>mostly find maintain the properties themselves </a:t>
            </a:r>
            <a:r>
              <a:rPr lang="en-GB" sz="1100" dirty="0">
                <a:effectLst/>
                <a:ea typeface="Calibri" panose="020F0502020204030204" pitchFamily="34" charset="0"/>
                <a:cs typeface="Times New Roman" panose="02020603050405020304" pitchFamily="18" charset="0"/>
              </a:rPr>
              <a:t>&amp; deal with problems directly – being a landlord is a job/investment &amp; tend to own the properties themselves. </a:t>
            </a:r>
          </a:p>
          <a:p>
            <a:pPr marL="171450" indent="-171450">
              <a:buFont typeface="Arial" panose="020B0604020202020204" pitchFamily="34" charset="0"/>
              <a:buChar char="•"/>
            </a:pPr>
            <a:r>
              <a:rPr lang="en-GB" sz="1100" dirty="0">
                <a:ea typeface="Calibri" panose="020F0502020204030204" pitchFamily="34" charset="0"/>
                <a:cs typeface="Times New Roman" panose="02020603050405020304" pitchFamily="18" charset="0"/>
              </a:rPr>
              <a:t>U</a:t>
            </a:r>
            <a:r>
              <a:rPr lang="en-GB" sz="1100" dirty="0">
                <a:effectLst/>
                <a:ea typeface="Calibri" panose="020F0502020204030204" pitchFamily="34" charset="0"/>
                <a:cs typeface="Times New Roman" panose="02020603050405020304" pitchFamily="18" charset="0"/>
              </a:rPr>
              <a:t>nderstand the rules/laws and are </a:t>
            </a:r>
            <a:r>
              <a:rPr lang="en-GB" sz="1100" b="1" dirty="0">
                <a:effectLst/>
                <a:ea typeface="Calibri" panose="020F0502020204030204" pitchFamily="34" charset="0"/>
                <a:cs typeface="Times New Roman" panose="02020603050405020304" pitchFamily="18" charset="0"/>
              </a:rPr>
              <a:t>confident that they know how to handle tenants </a:t>
            </a:r>
            <a:r>
              <a:rPr lang="en-GB" sz="1100" dirty="0">
                <a:effectLst/>
                <a:ea typeface="Calibri" panose="020F0502020204030204" pitchFamily="34" charset="0"/>
                <a:cs typeface="Times New Roman" panose="02020603050405020304" pitchFamily="18" charset="0"/>
              </a:rPr>
              <a:t>– they have </a:t>
            </a:r>
            <a:r>
              <a:rPr lang="en-GB" sz="1100" b="1" dirty="0">
                <a:effectLst/>
                <a:ea typeface="Calibri" panose="020F0502020204030204" pitchFamily="34" charset="0"/>
                <a:cs typeface="Times New Roman" panose="02020603050405020304" pitchFamily="18" charset="0"/>
              </a:rPr>
              <a:t>already made steps to improve </a:t>
            </a:r>
            <a:r>
              <a:rPr lang="en-GB" sz="1100" dirty="0">
                <a:effectLst/>
                <a:ea typeface="Calibri" panose="020F0502020204030204" pitchFamily="34" charset="0"/>
                <a:cs typeface="Times New Roman" panose="02020603050405020304" pitchFamily="18" charset="0"/>
              </a:rPr>
              <a:t>themselves as landlord, such as joining forums/training/accreditation</a:t>
            </a:r>
            <a:endParaRPr lang="en-GB" sz="1100" dirty="0"/>
          </a:p>
        </p:txBody>
      </p:sp>
      <p:sp>
        <p:nvSpPr>
          <p:cNvPr id="8" name="TextBox 7">
            <a:extLst>
              <a:ext uri="{FF2B5EF4-FFF2-40B4-BE49-F238E27FC236}">
                <a16:creationId xmlns:a16="http://schemas.microsoft.com/office/drawing/2014/main" id="{DEF37AD1-03ED-1B0A-34C3-922008571545}"/>
              </a:ext>
            </a:extLst>
          </p:cNvPr>
          <p:cNvSpPr txBox="1"/>
          <p:nvPr/>
        </p:nvSpPr>
        <p:spPr>
          <a:xfrm>
            <a:off x="536000" y="3512628"/>
            <a:ext cx="7268308" cy="1086791"/>
          </a:xfrm>
          <a:prstGeom prst="rect">
            <a:avLst/>
          </a:prstGeom>
          <a:noFill/>
          <a:ln w="19050">
            <a:solidFill>
              <a:srgbClr val="00B050"/>
            </a:solidFill>
          </a:ln>
        </p:spPr>
        <p:txBody>
          <a:bodyPr wrap="square" lIns="180000" tIns="180000" rIns="180000" bIns="180000" rtlCol="0">
            <a:spAutoFit/>
          </a:bodyPr>
          <a:lstStyle/>
          <a:p>
            <a:r>
              <a:rPr lang="en-GB" sz="1400" b="1" dirty="0">
                <a:solidFill>
                  <a:srgbClr val="00B050"/>
                </a:solidFill>
                <a:effectLst/>
                <a:ea typeface="Calibri" panose="020F0502020204030204" pitchFamily="34" charset="0"/>
                <a:cs typeface="Times New Roman" panose="02020603050405020304" pitchFamily="18" charset="0"/>
              </a:rPr>
              <a:t>25% </a:t>
            </a:r>
            <a:r>
              <a:rPr lang="en-GB" sz="1200" b="1" dirty="0">
                <a:effectLst/>
                <a:ea typeface="Calibri" panose="020F0502020204030204" pitchFamily="34" charset="0"/>
                <a:cs typeface="Times New Roman" panose="02020603050405020304" pitchFamily="18" charset="0"/>
              </a:rPr>
              <a:t>Small self-managed - low confidence/compliance</a:t>
            </a:r>
            <a:r>
              <a:rPr lang="en-GB" sz="1200" dirty="0">
                <a:effectLst/>
                <a:ea typeface="Calibri" panose="020F0502020204030204" pitchFamily="34" charset="0"/>
                <a:cs typeface="Times New Roman" panose="02020603050405020304" pitchFamily="18" charset="0"/>
              </a:rPr>
              <a:t>: </a:t>
            </a:r>
          </a:p>
          <a:p>
            <a:pPr marL="171450" indent="-171450">
              <a:buFont typeface="Arial" panose="020B0604020202020204" pitchFamily="34" charset="0"/>
              <a:buChar char="•"/>
            </a:pPr>
            <a:r>
              <a:rPr lang="en-GB" sz="1100" dirty="0">
                <a:effectLst/>
                <a:ea typeface="Calibri" panose="020F0502020204030204" pitchFamily="34" charset="0"/>
                <a:cs typeface="Times New Roman" panose="02020603050405020304" pitchFamily="18" charset="0"/>
              </a:rPr>
              <a:t>As above they have a small portfolio (maybe just one property) which they </a:t>
            </a:r>
            <a:r>
              <a:rPr lang="en-GB" sz="1100" b="1" dirty="0">
                <a:effectLst/>
                <a:ea typeface="Calibri" panose="020F0502020204030204" pitchFamily="34" charset="0"/>
                <a:cs typeface="Times New Roman" panose="02020603050405020304" pitchFamily="18" charset="0"/>
              </a:rPr>
              <a:t>deal with themselves </a:t>
            </a:r>
          </a:p>
          <a:p>
            <a:pPr marL="171450" indent="-171450">
              <a:buFont typeface="Arial" panose="020B0604020202020204" pitchFamily="34" charset="0"/>
              <a:buChar char="•"/>
            </a:pPr>
            <a:r>
              <a:rPr lang="en-GB" sz="1100" dirty="0">
                <a:effectLst/>
                <a:ea typeface="Calibri" panose="020F0502020204030204" pitchFamily="34" charset="0"/>
                <a:cs typeface="Times New Roman" panose="02020603050405020304" pitchFamily="18" charset="0"/>
              </a:rPr>
              <a:t>but have </a:t>
            </a:r>
            <a:r>
              <a:rPr lang="en-GB" sz="1100" b="1" dirty="0">
                <a:effectLst/>
                <a:ea typeface="Calibri" panose="020F0502020204030204" pitchFamily="34" charset="0"/>
                <a:cs typeface="Times New Roman" panose="02020603050405020304" pitchFamily="18" charset="0"/>
              </a:rPr>
              <a:t>lower confidence in knowing the legal requirements</a:t>
            </a:r>
            <a:r>
              <a:rPr lang="en-GB" sz="1100" dirty="0">
                <a:effectLst/>
                <a:ea typeface="Calibri" panose="020F0502020204030204" pitchFamily="34" charset="0"/>
                <a:cs typeface="Times New Roman" panose="02020603050405020304" pitchFamily="18" charset="0"/>
              </a:rPr>
              <a:t>/how to handle tenants </a:t>
            </a:r>
          </a:p>
          <a:p>
            <a:pPr marL="171450" indent="-171450">
              <a:buFont typeface="Arial" panose="020B0604020202020204" pitchFamily="34" charset="0"/>
              <a:buChar char="•"/>
            </a:pPr>
            <a:r>
              <a:rPr lang="en-GB" sz="1100" dirty="0">
                <a:effectLst/>
                <a:ea typeface="Calibri" panose="020F0502020204030204" pitchFamily="34" charset="0"/>
                <a:cs typeface="Times New Roman" panose="02020603050405020304" pitchFamily="18" charset="0"/>
              </a:rPr>
              <a:t>and are </a:t>
            </a:r>
            <a:r>
              <a:rPr lang="en-GB" sz="1100" b="1" dirty="0">
                <a:effectLst/>
                <a:ea typeface="Calibri" panose="020F0502020204030204" pitchFamily="34" charset="0"/>
                <a:cs typeface="Times New Roman" panose="02020603050405020304" pitchFamily="18" charset="0"/>
              </a:rPr>
              <a:t>unlikely to have sought support </a:t>
            </a:r>
            <a:r>
              <a:rPr lang="en-GB" sz="1100" dirty="0">
                <a:effectLst/>
                <a:ea typeface="Calibri" panose="020F0502020204030204" pitchFamily="34" charset="0"/>
                <a:cs typeface="Times New Roman" panose="02020603050405020304" pitchFamily="18" charset="0"/>
              </a:rPr>
              <a:t>and help to them be a better landlord</a:t>
            </a:r>
            <a:endParaRPr lang="en-GB" sz="1100" dirty="0"/>
          </a:p>
        </p:txBody>
      </p:sp>
      <p:sp>
        <p:nvSpPr>
          <p:cNvPr id="10" name="TextBox 9">
            <a:extLst>
              <a:ext uri="{FF2B5EF4-FFF2-40B4-BE49-F238E27FC236}">
                <a16:creationId xmlns:a16="http://schemas.microsoft.com/office/drawing/2014/main" id="{893350FD-852A-0A3B-7521-24151A6AAEA2}"/>
              </a:ext>
            </a:extLst>
          </p:cNvPr>
          <p:cNvSpPr txBox="1"/>
          <p:nvPr/>
        </p:nvSpPr>
        <p:spPr>
          <a:xfrm>
            <a:off x="536000" y="4728079"/>
            <a:ext cx="7244484" cy="948291"/>
          </a:xfrm>
          <a:prstGeom prst="rect">
            <a:avLst/>
          </a:prstGeom>
          <a:noFill/>
          <a:ln w="19050">
            <a:solidFill>
              <a:srgbClr val="00B050"/>
            </a:solidFill>
          </a:ln>
        </p:spPr>
        <p:txBody>
          <a:bodyPr wrap="square" lIns="180000" tIns="180000" rIns="180000" bIns="180000" rtlCol="0">
            <a:spAutoFit/>
          </a:bodyPr>
          <a:lstStyle/>
          <a:p>
            <a:r>
              <a:rPr lang="en-GB" sz="1400" b="1" dirty="0">
                <a:solidFill>
                  <a:srgbClr val="00B050"/>
                </a:solidFill>
                <a:effectLst/>
                <a:ea typeface="Calibri" panose="020F0502020204030204" pitchFamily="34" charset="0"/>
                <a:cs typeface="Times New Roman" panose="02020603050405020304" pitchFamily="18" charset="0"/>
              </a:rPr>
              <a:t>25% </a:t>
            </a:r>
            <a:r>
              <a:rPr lang="en-GB" sz="1200" b="1" dirty="0">
                <a:effectLst/>
                <a:ea typeface="Calibri" panose="020F0502020204030204" pitchFamily="34" charset="0"/>
                <a:cs typeface="Times New Roman" panose="02020603050405020304" pitchFamily="18" charset="0"/>
              </a:rPr>
              <a:t>Small portfolio - not hands on:</a:t>
            </a:r>
          </a:p>
          <a:p>
            <a:pPr marL="171450" indent="-171450">
              <a:buFont typeface="Arial" panose="020B0604020202020204" pitchFamily="34" charset="0"/>
              <a:buChar char="•"/>
            </a:pPr>
            <a:r>
              <a:rPr lang="en-GB" sz="1200" dirty="0">
                <a:ea typeface="Calibri" panose="020F0502020204030204" pitchFamily="34" charset="0"/>
                <a:cs typeface="Times New Roman" panose="02020603050405020304" pitchFamily="18" charset="0"/>
              </a:rPr>
              <a:t>A</a:t>
            </a:r>
            <a:r>
              <a:rPr lang="en-GB" sz="1200" dirty="0">
                <a:effectLst/>
                <a:ea typeface="Calibri" panose="020F0502020204030204" pitchFamily="34" charset="0"/>
                <a:cs typeface="Times New Roman" panose="02020603050405020304" pitchFamily="18" charset="0"/>
              </a:rPr>
              <a:t>lso have small portfolio but are much less hands-on, letting an agent deal with the day-to-day running and not getting too involved in repairs etc.</a:t>
            </a:r>
            <a:endParaRPr lang="en-GB" sz="1200" dirty="0"/>
          </a:p>
        </p:txBody>
      </p:sp>
      <p:sp>
        <p:nvSpPr>
          <p:cNvPr id="11" name="TextBox 10">
            <a:extLst>
              <a:ext uri="{FF2B5EF4-FFF2-40B4-BE49-F238E27FC236}">
                <a16:creationId xmlns:a16="http://schemas.microsoft.com/office/drawing/2014/main" id="{CFA5B396-64AC-59DD-B6F9-A2EE0005D8D5}"/>
              </a:ext>
            </a:extLst>
          </p:cNvPr>
          <p:cNvSpPr txBox="1"/>
          <p:nvPr/>
        </p:nvSpPr>
        <p:spPr>
          <a:xfrm>
            <a:off x="8291513" y="2148794"/>
            <a:ext cx="3349626" cy="1779288"/>
          </a:xfrm>
          <a:prstGeom prst="rect">
            <a:avLst/>
          </a:prstGeom>
          <a:noFill/>
          <a:ln w="19050">
            <a:solidFill>
              <a:srgbClr val="5C5B5A"/>
            </a:solidFill>
          </a:ln>
        </p:spPr>
        <p:txBody>
          <a:bodyPr wrap="square" lIns="180000" tIns="180000" rIns="180000" bIns="180000" rtlCol="0">
            <a:spAutoFit/>
          </a:bodyPr>
          <a:lstStyle/>
          <a:p>
            <a:r>
              <a:rPr lang="en-GB" sz="1400" b="1" dirty="0">
                <a:solidFill>
                  <a:srgbClr val="00B050"/>
                </a:solidFill>
                <a:effectLst/>
                <a:ea typeface="Calibri" panose="020F0502020204030204" pitchFamily="34" charset="0"/>
                <a:cs typeface="Times New Roman" panose="02020603050405020304" pitchFamily="18" charset="0"/>
              </a:rPr>
              <a:t>12% </a:t>
            </a:r>
            <a:r>
              <a:rPr lang="en-GB" sz="1200" b="1" dirty="0">
                <a:effectLst/>
                <a:ea typeface="Calibri" panose="020F0502020204030204" pitchFamily="34" charset="0"/>
                <a:cs typeface="Times New Roman" panose="02020603050405020304" pitchFamily="18" charset="0"/>
              </a:rPr>
              <a:t>Large personally managed – hands on</a:t>
            </a:r>
            <a:r>
              <a:rPr lang="en-GB" sz="1200" dirty="0">
                <a:effectLst/>
                <a:ea typeface="Calibri" panose="020F0502020204030204" pitchFamily="34" charset="0"/>
                <a:cs typeface="Times New Roman" panose="02020603050405020304" pitchFamily="18" charset="0"/>
              </a:rPr>
              <a:t>: </a:t>
            </a:r>
          </a:p>
          <a:p>
            <a:pPr marL="171450" indent="-171450">
              <a:buFont typeface="Arial" panose="020B0604020202020204" pitchFamily="34" charset="0"/>
              <a:buChar char="•"/>
            </a:pPr>
            <a:r>
              <a:rPr lang="en-GB" sz="1100" dirty="0">
                <a:effectLst/>
                <a:ea typeface="Calibri" panose="020F0502020204030204" pitchFamily="34" charset="0"/>
                <a:cs typeface="Times New Roman" panose="02020603050405020304" pitchFamily="18" charset="0"/>
              </a:rPr>
              <a:t>Larger portfolio 5+ properties. The properties they manage are mostly in their own name and they would say that this is their </a:t>
            </a:r>
            <a:r>
              <a:rPr lang="en-GB" sz="1100" b="1" dirty="0">
                <a:effectLst/>
                <a:ea typeface="Calibri" panose="020F0502020204030204" pitchFamily="34" charset="0"/>
                <a:cs typeface="Times New Roman" panose="02020603050405020304" pitchFamily="18" charset="0"/>
              </a:rPr>
              <a:t>job rather than an investment </a:t>
            </a:r>
          </a:p>
          <a:p>
            <a:pPr marL="171450" indent="-171450">
              <a:buFont typeface="Arial" panose="020B0604020202020204" pitchFamily="34" charset="0"/>
              <a:buChar char="•"/>
            </a:pPr>
            <a:r>
              <a:rPr lang="en-GB" sz="1100" dirty="0">
                <a:ea typeface="Calibri" panose="020F0502020204030204" pitchFamily="34" charset="0"/>
                <a:cs typeface="Times New Roman" panose="02020603050405020304" pitchFamily="18" charset="0"/>
              </a:rPr>
              <a:t>G</a:t>
            </a:r>
            <a:r>
              <a:rPr lang="en-GB" sz="1100" dirty="0">
                <a:effectLst/>
                <a:ea typeface="Calibri" panose="020F0502020204030204" pitchFamily="34" charset="0"/>
                <a:cs typeface="Times New Roman" panose="02020603050405020304" pitchFamily="18" charset="0"/>
              </a:rPr>
              <a:t>et </a:t>
            </a:r>
            <a:r>
              <a:rPr lang="en-GB" sz="1100" b="1" dirty="0">
                <a:effectLst/>
                <a:ea typeface="Calibri" panose="020F0502020204030204" pitchFamily="34" charset="0"/>
                <a:cs typeface="Times New Roman" panose="02020603050405020304" pitchFamily="18" charset="0"/>
              </a:rPr>
              <a:t>hands-on with the maintenance </a:t>
            </a:r>
            <a:r>
              <a:rPr lang="en-GB" sz="1100" dirty="0">
                <a:effectLst/>
                <a:ea typeface="Calibri" panose="020F0502020204030204" pitchFamily="34" charset="0"/>
                <a:cs typeface="Times New Roman" panose="02020603050405020304" pitchFamily="18" charset="0"/>
              </a:rPr>
              <a:t>and deal directly with tenants</a:t>
            </a:r>
          </a:p>
        </p:txBody>
      </p:sp>
      <p:sp>
        <p:nvSpPr>
          <p:cNvPr id="15" name="TextBox 14">
            <a:extLst>
              <a:ext uri="{FF2B5EF4-FFF2-40B4-BE49-F238E27FC236}">
                <a16:creationId xmlns:a16="http://schemas.microsoft.com/office/drawing/2014/main" id="{06DF263D-984F-40AD-BF14-5AD05CDFDF33}"/>
              </a:ext>
            </a:extLst>
          </p:cNvPr>
          <p:cNvSpPr txBox="1"/>
          <p:nvPr/>
        </p:nvSpPr>
        <p:spPr>
          <a:xfrm>
            <a:off x="8291513" y="4070311"/>
            <a:ext cx="3349626" cy="1425345"/>
          </a:xfrm>
          <a:prstGeom prst="rect">
            <a:avLst/>
          </a:prstGeom>
          <a:noFill/>
          <a:ln w="19050">
            <a:solidFill>
              <a:srgbClr val="5C5B5A"/>
            </a:solidFill>
          </a:ln>
        </p:spPr>
        <p:txBody>
          <a:bodyPr wrap="square" lIns="180000" tIns="180000" rIns="180000" bIns="180000" rtlCol="0">
            <a:spAutoFit/>
          </a:bodyPr>
          <a:lstStyle>
            <a:defPPr>
              <a:defRPr lang="en-US"/>
            </a:defPPr>
            <a:lvl1pPr>
              <a:defRPr sz="1400">
                <a:effectLst/>
                <a:latin typeface="Verdana" panose="020B0604030504040204" pitchFamily="34" charset="0"/>
                <a:ea typeface="Calibri" panose="020F0502020204030204" pitchFamily="34" charset="0"/>
                <a:cs typeface="Times New Roman" panose="02020603050405020304" pitchFamily="18" charset="0"/>
              </a:defRPr>
            </a:lvl1pPr>
          </a:lstStyle>
          <a:p>
            <a:r>
              <a:rPr lang="en-GB" b="1" dirty="0">
                <a:solidFill>
                  <a:srgbClr val="00B050"/>
                </a:solidFill>
                <a:latin typeface="+mn-lt"/>
              </a:rPr>
              <a:t>10% </a:t>
            </a:r>
            <a:r>
              <a:rPr lang="en-GB" sz="1200" b="1" dirty="0">
                <a:latin typeface="+mn-lt"/>
              </a:rPr>
              <a:t>Large business concern</a:t>
            </a:r>
            <a:r>
              <a:rPr lang="en-GB" sz="1200" dirty="0">
                <a:latin typeface="+mn-lt"/>
              </a:rPr>
              <a:t>: </a:t>
            </a:r>
          </a:p>
          <a:p>
            <a:pPr marL="171450" indent="-171450">
              <a:buFont typeface="Arial" panose="020B0604020202020204" pitchFamily="34" charset="0"/>
              <a:buChar char="•"/>
            </a:pPr>
            <a:r>
              <a:rPr lang="en-GB" sz="1100" dirty="0">
                <a:latin typeface="+mn-lt"/>
              </a:rPr>
              <a:t>Own multiple properties but </a:t>
            </a:r>
            <a:r>
              <a:rPr lang="en-GB" sz="1100" b="1" dirty="0">
                <a:latin typeface="+mn-lt"/>
              </a:rPr>
              <a:t>tend to be owned by a company/organisation</a:t>
            </a:r>
            <a:r>
              <a:rPr lang="en-GB" sz="1100" dirty="0">
                <a:latin typeface="+mn-lt"/>
              </a:rPr>
              <a:t> than landlord directly. </a:t>
            </a:r>
          </a:p>
          <a:p>
            <a:pPr marL="171450" indent="-171450">
              <a:buFont typeface="Arial" panose="020B0604020202020204" pitchFamily="34" charset="0"/>
              <a:buChar char="•"/>
            </a:pPr>
            <a:r>
              <a:rPr lang="en-GB" sz="1100" b="1" dirty="0">
                <a:latin typeface="+mn-lt"/>
              </a:rPr>
              <a:t>Managed either fully or partially by an agent</a:t>
            </a:r>
            <a:r>
              <a:rPr lang="en-GB" sz="1100" dirty="0">
                <a:latin typeface="+mn-lt"/>
              </a:rPr>
              <a:t>/charity rather than landlord.</a:t>
            </a:r>
          </a:p>
        </p:txBody>
      </p:sp>
      <p:sp>
        <p:nvSpPr>
          <p:cNvPr id="6" name="Text Placeholder 11">
            <a:extLst>
              <a:ext uri="{FF2B5EF4-FFF2-40B4-BE49-F238E27FC236}">
                <a16:creationId xmlns:a16="http://schemas.microsoft.com/office/drawing/2014/main" id="{08F9F79A-CA3A-8616-9E2B-902242C86805}"/>
              </a:ext>
            </a:extLst>
          </p:cNvPr>
          <p:cNvSpPr>
            <a:spLocks noGrp="1"/>
          </p:cNvSpPr>
          <p:nvPr>
            <p:ph type="body" sz="quarter" idx="11"/>
          </p:nvPr>
        </p:nvSpPr>
        <p:spPr>
          <a:xfrm>
            <a:off x="523298" y="6274800"/>
            <a:ext cx="11117840" cy="291096"/>
          </a:xfrm>
        </p:spPr>
        <p:txBody>
          <a:bodyPr/>
          <a:lstStyle/>
          <a:p>
            <a:r>
              <a:rPr lang="en-GB" dirty="0"/>
              <a:t>(All landlords: 355).</a:t>
            </a:r>
          </a:p>
        </p:txBody>
      </p:sp>
    </p:spTree>
    <p:extLst>
      <p:ext uri="{BB962C8B-B14F-4D97-AF65-F5344CB8AC3E}">
        <p14:creationId xmlns:p14="http://schemas.microsoft.com/office/powerpoint/2010/main" val="1685463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700" y="583200"/>
            <a:ext cx="5495023" cy="585200"/>
          </a:xfrm>
        </p:spPr>
        <p:txBody>
          <a:bodyPr>
            <a:normAutofit/>
          </a:bodyPr>
          <a:lstStyle/>
          <a:p>
            <a:r>
              <a:rPr lang="en-US" dirty="0"/>
              <a:t>Contents</a:t>
            </a:r>
          </a:p>
        </p:txBody>
      </p:sp>
      <p:sp>
        <p:nvSpPr>
          <p:cNvPr id="8" name="Content Placeholder 2">
            <a:extLst>
              <a:ext uri="{FF2B5EF4-FFF2-40B4-BE49-F238E27FC236}">
                <a16:creationId xmlns:a16="http://schemas.microsoft.com/office/drawing/2014/main" id="{3E088FEE-22FE-D96A-3CF8-4935CDE51712}"/>
              </a:ext>
            </a:extLst>
          </p:cNvPr>
          <p:cNvSpPr txBox="1">
            <a:spLocks/>
          </p:cNvSpPr>
          <p:nvPr/>
        </p:nvSpPr>
        <p:spPr>
          <a:xfrm>
            <a:off x="594723" y="1343336"/>
            <a:ext cx="5507724" cy="4171327"/>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a:buChar char="•"/>
              <a:defRPr sz="32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C5B5A"/>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600" b="1" dirty="0">
                <a:solidFill>
                  <a:schemeClr val="bg1"/>
                </a:solidFill>
              </a:rPr>
              <a:t>3</a:t>
            </a:r>
            <a:r>
              <a:rPr lang="en-GB" sz="1600" dirty="0">
                <a:solidFill>
                  <a:schemeClr val="bg1"/>
                </a:solidFill>
              </a:rPr>
              <a:t> 	Background &amp; objectives</a:t>
            </a:r>
          </a:p>
          <a:p>
            <a:pPr marL="0" indent="0">
              <a:buNone/>
            </a:pPr>
            <a:r>
              <a:rPr lang="en-GB" sz="1600" b="1" dirty="0">
                <a:solidFill>
                  <a:schemeClr val="bg1"/>
                </a:solidFill>
              </a:rPr>
              <a:t>4-5</a:t>
            </a:r>
            <a:r>
              <a:rPr lang="en-GB" sz="1600" dirty="0">
                <a:solidFill>
                  <a:schemeClr val="bg1"/>
                </a:solidFill>
              </a:rPr>
              <a:t> 	Methodology &amp; reporting</a:t>
            </a:r>
          </a:p>
          <a:p>
            <a:pPr marL="0" indent="0">
              <a:buNone/>
            </a:pPr>
            <a:r>
              <a:rPr lang="en-GB" sz="1600" b="1" dirty="0">
                <a:solidFill>
                  <a:schemeClr val="bg1"/>
                </a:solidFill>
              </a:rPr>
              <a:t>6-10</a:t>
            </a:r>
            <a:r>
              <a:rPr lang="en-GB" sz="1600" dirty="0">
                <a:solidFill>
                  <a:schemeClr val="bg1"/>
                </a:solidFill>
              </a:rPr>
              <a:t> 	Summary &amp; recommendations</a:t>
            </a:r>
          </a:p>
          <a:p>
            <a:pPr marL="0" indent="0">
              <a:buNone/>
            </a:pPr>
            <a:r>
              <a:rPr lang="en-GB" sz="1600" b="1" dirty="0">
                <a:solidFill>
                  <a:schemeClr val="bg1"/>
                </a:solidFill>
              </a:rPr>
              <a:t>Main Findings</a:t>
            </a:r>
          </a:p>
          <a:p>
            <a:pPr marL="0" lvl="1" indent="0">
              <a:spcBef>
                <a:spcPts val="1000"/>
              </a:spcBef>
              <a:buNone/>
            </a:pPr>
            <a:r>
              <a:rPr lang="en-GB" sz="1600" b="1" dirty="0">
                <a:solidFill>
                  <a:schemeClr val="bg1"/>
                </a:solidFill>
              </a:rPr>
              <a:t>11 - 18 	Landlord characteristics</a:t>
            </a:r>
          </a:p>
          <a:p>
            <a:pPr marL="0" lvl="1" indent="0">
              <a:spcBef>
                <a:spcPts val="1000"/>
              </a:spcBef>
              <a:buNone/>
            </a:pPr>
            <a:r>
              <a:rPr lang="en-GB" sz="1600" b="1" dirty="0">
                <a:solidFill>
                  <a:schemeClr val="bg1"/>
                </a:solidFill>
              </a:rPr>
              <a:t>19 - 23	Finances &amp; rent</a:t>
            </a:r>
          </a:p>
          <a:p>
            <a:pPr marL="0" lvl="1" indent="0">
              <a:spcBef>
                <a:spcPts val="1000"/>
              </a:spcBef>
              <a:buNone/>
            </a:pPr>
            <a:r>
              <a:rPr lang="en-GB" sz="1600" b="1" dirty="0">
                <a:solidFill>
                  <a:schemeClr val="bg1"/>
                </a:solidFill>
              </a:rPr>
              <a:t>24 - 31	Motivations &amp; experience</a:t>
            </a:r>
          </a:p>
          <a:p>
            <a:pPr marL="0" lvl="1" indent="0">
              <a:spcBef>
                <a:spcPts val="1000"/>
              </a:spcBef>
              <a:buNone/>
            </a:pPr>
            <a:r>
              <a:rPr lang="en-GB" sz="1600" b="1" dirty="0">
                <a:solidFill>
                  <a:schemeClr val="bg1"/>
                </a:solidFill>
              </a:rPr>
              <a:t>32 - 36	Looking for tenants</a:t>
            </a:r>
          </a:p>
          <a:p>
            <a:pPr marL="0" lvl="1" indent="0">
              <a:spcBef>
                <a:spcPts val="1000"/>
              </a:spcBef>
              <a:buNone/>
            </a:pPr>
            <a:r>
              <a:rPr lang="en-GB" sz="1600" b="1" dirty="0">
                <a:solidFill>
                  <a:schemeClr val="bg1"/>
                </a:solidFill>
              </a:rPr>
              <a:t>37 - 40	Property management</a:t>
            </a:r>
          </a:p>
          <a:p>
            <a:pPr marL="0" lvl="1" indent="0">
              <a:spcBef>
                <a:spcPts val="1000"/>
              </a:spcBef>
              <a:buNone/>
            </a:pPr>
            <a:r>
              <a:rPr lang="en-GB" sz="1600" b="1" dirty="0">
                <a:solidFill>
                  <a:schemeClr val="bg1"/>
                </a:solidFill>
              </a:rPr>
              <a:t>41 – 43	Overall satisfaction</a:t>
            </a:r>
          </a:p>
          <a:p>
            <a:pPr marL="0" lvl="1" indent="0">
              <a:spcBef>
                <a:spcPts val="1000"/>
              </a:spcBef>
              <a:buNone/>
            </a:pPr>
            <a:r>
              <a:rPr lang="en-GB" sz="1600" b="1" dirty="0">
                <a:solidFill>
                  <a:schemeClr val="bg1"/>
                </a:solidFill>
              </a:rPr>
              <a:t>44 - 49	What is a good landlord?</a:t>
            </a:r>
          </a:p>
        </p:txBody>
      </p:sp>
    </p:spTree>
    <p:extLst>
      <p:ext uri="{BB962C8B-B14F-4D97-AF65-F5344CB8AC3E}">
        <p14:creationId xmlns:p14="http://schemas.microsoft.com/office/powerpoint/2010/main" val="2310959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C7326B-B5BE-B3F3-012C-BF30830DCB48}"/>
              </a:ext>
            </a:extLst>
          </p:cNvPr>
          <p:cNvSpPr>
            <a:spLocks noGrp="1"/>
          </p:cNvSpPr>
          <p:nvPr>
            <p:ph type="title"/>
          </p:nvPr>
        </p:nvSpPr>
        <p:spPr/>
        <p:txBody>
          <a:bodyPr>
            <a:noAutofit/>
          </a:bodyPr>
          <a:lstStyle/>
          <a:p>
            <a:r>
              <a:rPr lang="en-GB" sz="3800" b="1" dirty="0"/>
              <a:t>Finances &amp; rent</a:t>
            </a:r>
            <a:br>
              <a:rPr lang="en-GB" sz="3800" dirty="0"/>
            </a:br>
            <a:endParaRPr lang="en-GB" sz="3800" dirty="0"/>
          </a:p>
        </p:txBody>
      </p:sp>
    </p:spTree>
    <p:extLst>
      <p:ext uri="{BB962C8B-B14F-4D97-AF65-F5344CB8AC3E}">
        <p14:creationId xmlns:p14="http://schemas.microsoft.com/office/powerpoint/2010/main" val="2694971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0ADAC1A2-1204-7534-0DFF-ED0C2F98C26E}"/>
              </a:ext>
            </a:extLst>
          </p:cNvPr>
          <p:cNvSpPr txBox="1">
            <a:spLocks/>
          </p:cNvSpPr>
          <p:nvPr/>
        </p:nvSpPr>
        <p:spPr>
          <a:xfrm>
            <a:off x="536000" y="545100"/>
            <a:ext cx="11105138" cy="387798"/>
          </a:xfrm>
          <a:prstGeom prst="rect">
            <a:avLst/>
          </a:prstGeom>
        </p:spPr>
        <p:txBody>
          <a:bodyPr vert="horz" lIns="0" tIns="0" rIns="0" bIns="0" rtlCol="0" anchor="t" anchorCtr="0">
            <a:spAutoFit/>
          </a:bodyPr>
          <a:lstStyle>
            <a:lvl1pPr algn="l" defTabSz="914400" rtl="0" eaLnBrk="1" latinLnBrk="0" hangingPunct="1">
              <a:lnSpc>
                <a:spcPct val="90000"/>
              </a:lnSpc>
              <a:spcBef>
                <a:spcPct val="0"/>
              </a:spcBef>
              <a:buNone/>
              <a:defRPr sz="3800" kern="1200">
                <a:solidFill>
                  <a:srgbClr val="5C5B5A"/>
                </a:solidFill>
                <a:latin typeface="+mj-lt"/>
                <a:ea typeface="+mj-ea"/>
                <a:cs typeface="+mj-cs"/>
              </a:defRPr>
            </a:lvl1pPr>
          </a:lstStyle>
          <a:p>
            <a:r>
              <a:rPr lang="en-GB" sz="2800" b="1" dirty="0"/>
              <a:t>Rent increases</a:t>
            </a:r>
          </a:p>
        </p:txBody>
      </p:sp>
      <p:sp>
        <p:nvSpPr>
          <p:cNvPr id="2" name="Title 1">
            <a:extLst>
              <a:ext uri="{FF2B5EF4-FFF2-40B4-BE49-F238E27FC236}">
                <a16:creationId xmlns:a16="http://schemas.microsoft.com/office/drawing/2014/main" id="{BB47018C-C276-3C1B-7405-C18590E65EEC}"/>
              </a:ext>
            </a:extLst>
          </p:cNvPr>
          <p:cNvSpPr>
            <a:spLocks noGrp="1"/>
          </p:cNvSpPr>
          <p:nvPr>
            <p:ph type="title"/>
          </p:nvPr>
        </p:nvSpPr>
        <p:spPr>
          <a:xfrm>
            <a:off x="536000" y="1199442"/>
            <a:ext cx="10386000" cy="747897"/>
          </a:xfrm>
        </p:spPr>
        <p:txBody>
          <a:bodyPr/>
          <a:lstStyle/>
          <a:p>
            <a:r>
              <a:rPr lang="en-GB" sz="1800" dirty="0"/>
              <a:t>The approach to rent increases varies among landlords in the survey, with response split quite evenly between landlords who increase rent when they need to charge more, and those who do so annually or at the start of a fixed contract. </a:t>
            </a:r>
          </a:p>
        </p:txBody>
      </p:sp>
      <p:graphicFrame>
        <p:nvGraphicFramePr>
          <p:cNvPr id="5" name="Chart 4" descr="How often landlords increase rent?&#10;When I need to charge more (i.e. due to increased costs) 28%, Annually 25%, At the start of any new fixed term contract 22%, When I re-let the property 11%, If the rent falls behind the market 6%, Never 5%, Other 3%.">
            <a:extLst>
              <a:ext uri="{FF2B5EF4-FFF2-40B4-BE49-F238E27FC236}">
                <a16:creationId xmlns:a16="http://schemas.microsoft.com/office/drawing/2014/main" id="{1A3A7CAC-6811-DF32-EC60-FA430A0F617A}"/>
              </a:ext>
            </a:extLst>
          </p:cNvPr>
          <p:cNvGraphicFramePr/>
          <p:nvPr>
            <p:extLst>
              <p:ext uri="{D42A27DB-BD31-4B8C-83A1-F6EECF244321}">
                <p14:modId xmlns:p14="http://schemas.microsoft.com/office/powerpoint/2010/main" val="2440506080"/>
              </p:ext>
            </p:extLst>
          </p:nvPr>
        </p:nvGraphicFramePr>
        <p:xfrm>
          <a:off x="523297" y="2135453"/>
          <a:ext cx="8028035" cy="3572142"/>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a:extLst>
              <a:ext uri="{FF2B5EF4-FFF2-40B4-BE49-F238E27FC236}">
                <a16:creationId xmlns:a16="http://schemas.microsoft.com/office/drawing/2014/main" id="{7E583807-97B8-A6FC-0921-F703A866AF30}"/>
              </a:ext>
            </a:extLst>
          </p:cNvPr>
          <p:cNvSpPr txBox="1"/>
          <p:nvPr/>
        </p:nvSpPr>
        <p:spPr>
          <a:xfrm>
            <a:off x="8551332" y="2192812"/>
            <a:ext cx="3089807" cy="772107"/>
          </a:xfrm>
          <a:prstGeom prst="rect">
            <a:avLst/>
          </a:prstGeom>
          <a:solidFill>
            <a:schemeClr val="accent6">
              <a:lumMod val="20000"/>
              <a:lumOff val="80000"/>
            </a:schemeClr>
          </a:solidFill>
          <a:ln w="19050">
            <a:solidFill>
              <a:srgbClr val="00B050"/>
            </a:solidFill>
          </a:ln>
        </p:spPr>
        <p:txBody>
          <a:bodyPr wrap="square" lIns="108000" tIns="108000" rIns="108000" bIns="108000" rtlCol="0">
            <a:spAutoFit/>
          </a:bodyPr>
          <a:lstStyle/>
          <a:p>
            <a:r>
              <a:rPr lang="en-GB" sz="1200" b="1" dirty="0">
                <a:solidFill>
                  <a:srgbClr val="5C5B5A"/>
                </a:solidFill>
              </a:rPr>
              <a:t>Within the ‘When I need to charge more’ category it’s particularly high among:</a:t>
            </a:r>
          </a:p>
        </p:txBody>
      </p:sp>
      <p:sp>
        <p:nvSpPr>
          <p:cNvPr id="20" name="TextBox 19">
            <a:extLst>
              <a:ext uri="{FF2B5EF4-FFF2-40B4-BE49-F238E27FC236}">
                <a16:creationId xmlns:a16="http://schemas.microsoft.com/office/drawing/2014/main" id="{C2F46361-21C9-1F96-53C9-9CDFA6D093A0}"/>
              </a:ext>
            </a:extLst>
          </p:cNvPr>
          <p:cNvSpPr txBox="1"/>
          <p:nvPr/>
        </p:nvSpPr>
        <p:spPr>
          <a:xfrm>
            <a:off x="8551331" y="3027260"/>
            <a:ext cx="3089806" cy="1102179"/>
          </a:xfrm>
          <a:prstGeom prst="rect">
            <a:avLst/>
          </a:prstGeom>
          <a:noFill/>
          <a:ln w="19050">
            <a:solidFill>
              <a:srgbClr val="00B050"/>
            </a:solidFill>
          </a:ln>
        </p:spPr>
        <p:txBody>
          <a:bodyPr wrap="square" lIns="180000" tIns="180000" rIns="180000" bIns="180000" rtlCol="0">
            <a:spAutoFit/>
          </a:bodyPr>
          <a:lstStyle/>
          <a:p>
            <a:pPr>
              <a:spcAft>
                <a:spcPts val="500"/>
              </a:spcAft>
            </a:pPr>
            <a:r>
              <a:rPr lang="en-GB" sz="1200" dirty="0">
                <a:solidFill>
                  <a:srgbClr val="5C5B5A"/>
                </a:solidFill>
              </a:rPr>
              <a:t>Landlords who frequently sell and buy property, but portfolio stays around the same size (45%) &amp; where property is owned by a company (45%)</a:t>
            </a:r>
          </a:p>
        </p:txBody>
      </p:sp>
      <p:sp>
        <p:nvSpPr>
          <p:cNvPr id="22" name="TextBox 21">
            <a:extLst>
              <a:ext uri="{FF2B5EF4-FFF2-40B4-BE49-F238E27FC236}">
                <a16:creationId xmlns:a16="http://schemas.microsoft.com/office/drawing/2014/main" id="{B07F3419-5ADA-31AD-DD94-BA96FE999E9F}"/>
              </a:ext>
            </a:extLst>
          </p:cNvPr>
          <p:cNvSpPr txBox="1"/>
          <p:nvPr/>
        </p:nvSpPr>
        <p:spPr>
          <a:xfrm>
            <a:off x="8551332" y="4377210"/>
            <a:ext cx="3089807" cy="587441"/>
          </a:xfrm>
          <a:prstGeom prst="rect">
            <a:avLst/>
          </a:prstGeom>
          <a:solidFill>
            <a:schemeClr val="accent6">
              <a:lumMod val="20000"/>
              <a:lumOff val="80000"/>
            </a:schemeClr>
          </a:solidFill>
          <a:ln w="19050">
            <a:solidFill>
              <a:srgbClr val="00B050"/>
            </a:solidFill>
          </a:ln>
        </p:spPr>
        <p:txBody>
          <a:bodyPr wrap="square" lIns="108000" tIns="108000" rIns="108000" bIns="108000" rtlCol="0">
            <a:spAutoFit/>
          </a:bodyPr>
          <a:lstStyle/>
          <a:p>
            <a:r>
              <a:rPr lang="en-GB" sz="1200" b="1" dirty="0">
                <a:solidFill>
                  <a:srgbClr val="5C5B5A"/>
                </a:solidFill>
              </a:rPr>
              <a:t>Within the ‘Annually’ category it’s particularly high among:</a:t>
            </a:r>
          </a:p>
        </p:txBody>
      </p:sp>
      <p:sp>
        <p:nvSpPr>
          <p:cNvPr id="21" name="TextBox 20">
            <a:extLst>
              <a:ext uri="{FF2B5EF4-FFF2-40B4-BE49-F238E27FC236}">
                <a16:creationId xmlns:a16="http://schemas.microsoft.com/office/drawing/2014/main" id="{270A2BC5-9E92-7881-0888-3AF46C9DF041}"/>
              </a:ext>
            </a:extLst>
          </p:cNvPr>
          <p:cNvSpPr txBox="1"/>
          <p:nvPr/>
        </p:nvSpPr>
        <p:spPr>
          <a:xfrm>
            <a:off x="8551330" y="5031925"/>
            <a:ext cx="3089807" cy="732848"/>
          </a:xfrm>
          <a:prstGeom prst="rect">
            <a:avLst/>
          </a:prstGeom>
          <a:noFill/>
          <a:ln w="19050">
            <a:solidFill>
              <a:srgbClr val="00B050"/>
            </a:solidFill>
          </a:ln>
        </p:spPr>
        <p:txBody>
          <a:bodyPr wrap="square" lIns="180000" tIns="180000" rIns="180000" bIns="180000" rtlCol="0">
            <a:spAutoFit/>
          </a:bodyPr>
          <a:lstStyle/>
          <a:p>
            <a:pPr>
              <a:spcAft>
                <a:spcPts val="500"/>
              </a:spcAft>
            </a:pPr>
            <a:r>
              <a:rPr lang="en-GB" sz="1200" dirty="0">
                <a:solidFill>
                  <a:srgbClr val="5C5B5A"/>
                </a:solidFill>
              </a:rPr>
              <a:t>Respondents who became landlords as a full-time business (36%).</a:t>
            </a:r>
          </a:p>
        </p:txBody>
      </p:sp>
      <p:sp>
        <p:nvSpPr>
          <p:cNvPr id="29" name="Text Placeholder 11">
            <a:extLst>
              <a:ext uri="{FF2B5EF4-FFF2-40B4-BE49-F238E27FC236}">
                <a16:creationId xmlns:a16="http://schemas.microsoft.com/office/drawing/2014/main" id="{9C9BB24E-2012-72DE-1541-5DB10C1A34B5}"/>
              </a:ext>
            </a:extLst>
          </p:cNvPr>
          <p:cNvSpPr>
            <a:spLocks noGrp="1"/>
          </p:cNvSpPr>
          <p:nvPr>
            <p:ph type="body" sz="quarter" idx="11"/>
          </p:nvPr>
        </p:nvSpPr>
        <p:spPr>
          <a:xfrm>
            <a:off x="523298" y="6274800"/>
            <a:ext cx="11117840" cy="291096"/>
          </a:xfrm>
        </p:spPr>
        <p:txBody>
          <a:bodyPr/>
          <a:lstStyle/>
          <a:p>
            <a:r>
              <a:rPr lang="en-GB" dirty="0"/>
              <a:t>Q25. In general, how often do you increase the rent on your properties? (All landlords: 355).</a:t>
            </a:r>
          </a:p>
        </p:txBody>
      </p:sp>
    </p:spTree>
    <p:extLst>
      <p:ext uri="{BB962C8B-B14F-4D97-AF65-F5344CB8AC3E}">
        <p14:creationId xmlns:p14="http://schemas.microsoft.com/office/powerpoint/2010/main" val="2359033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C5772825-2A1F-0FE8-4B24-AB39F679DABD}"/>
              </a:ext>
            </a:extLst>
          </p:cNvPr>
          <p:cNvSpPr txBox="1">
            <a:spLocks/>
          </p:cNvSpPr>
          <p:nvPr/>
        </p:nvSpPr>
        <p:spPr>
          <a:xfrm>
            <a:off x="536000" y="545100"/>
            <a:ext cx="11105138" cy="387798"/>
          </a:xfrm>
          <a:prstGeom prst="rect">
            <a:avLst/>
          </a:prstGeom>
        </p:spPr>
        <p:txBody>
          <a:bodyPr vert="horz" lIns="0" tIns="0" rIns="0" bIns="0" rtlCol="0" anchor="t" anchorCtr="0">
            <a:spAutoFit/>
          </a:bodyPr>
          <a:lstStyle>
            <a:lvl1pPr algn="l" defTabSz="914400" rtl="0" eaLnBrk="1" latinLnBrk="0" hangingPunct="1">
              <a:lnSpc>
                <a:spcPct val="90000"/>
              </a:lnSpc>
              <a:spcBef>
                <a:spcPct val="0"/>
              </a:spcBef>
              <a:buNone/>
              <a:defRPr sz="3800" kern="1200">
                <a:solidFill>
                  <a:srgbClr val="5C5B5A"/>
                </a:solidFill>
                <a:latin typeface="+mj-lt"/>
                <a:ea typeface="+mj-ea"/>
                <a:cs typeface="+mj-cs"/>
              </a:defRPr>
            </a:lvl1pPr>
          </a:lstStyle>
          <a:p>
            <a:r>
              <a:rPr lang="en-GB" sz="2800" b="1" dirty="0"/>
              <a:t>Landlord finances</a:t>
            </a:r>
          </a:p>
        </p:txBody>
      </p:sp>
      <p:sp>
        <p:nvSpPr>
          <p:cNvPr id="2" name="Title 1">
            <a:extLst>
              <a:ext uri="{FF2B5EF4-FFF2-40B4-BE49-F238E27FC236}">
                <a16:creationId xmlns:a16="http://schemas.microsoft.com/office/drawing/2014/main" id="{604DCDAF-98E5-DEFD-C823-0D3019A2FEF6}"/>
              </a:ext>
            </a:extLst>
          </p:cNvPr>
          <p:cNvSpPr>
            <a:spLocks noGrp="1"/>
          </p:cNvSpPr>
          <p:nvPr>
            <p:ph type="title"/>
          </p:nvPr>
        </p:nvSpPr>
        <p:spPr>
          <a:xfrm>
            <a:off x="536000" y="1115830"/>
            <a:ext cx="11097707" cy="740620"/>
          </a:xfrm>
        </p:spPr>
        <p:txBody>
          <a:bodyPr/>
          <a:lstStyle/>
          <a:p>
            <a:r>
              <a:rPr lang="en-GB" sz="1600" dirty="0"/>
              <a:t>A fifth of landlords that took part in the survey say they own their properties outright. Nearly half say they have a loan to value ratio up to 50%. While around 1 in 4 have a loan to value ratio of over 50%. 6 in 10 (59%) find it easy or very easy to cover all costs of letting property/properties, just 7% say it is difficult, although for a third it varies.</a:t>
            </a:r>
            <a:br>
              <a:rPr lang="en-GB" sz="1600" dirty="0"/>
            </a:br>
            <a:endParaRPr lang="en-GB" sz="1600" dirty="0"/>
          </a:p>
        </p:txBody>
      </p:sp>
      <p:graphicFrame>
        <p:nvGraphicFramePr>
          <p:cNvPr id="5" name="Chart 4" descr="Approximate/average loan to value ratio on rental property/properties: No mortgage/owned outright 19%, Up to 25% on a mortgage/loan 20%, 26-50% 26%, 51-75% 20%, 76-90% 4%, 91-100% 1%, More than 100%/negative equity 0%, Don’t know 5%, Prefer not to say 5%.">
            <a:extLst>
              <a:ext uri="{FF2B5EF4-FFF2-40B4-BE49-F238E27FC236}">
                <a16:creationId xmlns:a16="http://schemas.microsoft.com/office/drawing/2014/main" id="{E8F65A25-1D81-EB1D-D183-4A0AAF494799}"/>
              </a:ext>
            </a:extLst>
          </p:cNvPr>
          <p:cNvGraphicFramePr/>
          <p:nvPr>
            <p:extLst>
              <p:ext uri="{D42A27DB-BD31-4B8C-83A1-F6EECF244321}">
                <p14:modId xmlns:p14="http://schemas.microsoft.com/office/powerpoint/2010/main" val="3070866557"/>
              </p:ext>
            </p:extLst>
          </p:nvPr>
        </p:nvGraphicFramePr>
        <p:xfrm>
          <a:off x="523297" y="1872407"/>
          <a:ext cx="11249603" cy="18552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descr="Ease of covering all costs of letting property/properties: Very difficult 2%, Difficult 5%, Varies 34%, Easy 36%, Very easy 23%.">
            <a:extLst>
              <a:ext uri="{FF2B5EF4-FFF2-40B4-BE49-F238E27FC236}">
                <a16:creationId xmlns:a16="http://schemas.microsoft.com/office/drawing/2014/main" id="{2A8EB65E-4BAF-671A-1B6F-F5DA2A79A21C}"/>
              </a:ext>
            </a:extLst>
          </p:cNvPr>
          <p:cNvGraphicFramePr/>
          <p:nvPr>
            <p:extLst>
              <p:ext uri="{D42A27DB-BD31-4B8C-83A1-F6EECF244321}">
                <p14:modId xmlns:p14="http://schemas.microsoft.com/office/powerpoint/2010/main" val="4002662109"/>
              </p:ext>
            </p:extLst>
          </p:nvPr>
        </p:nvGraphicFramePr>
        <p:xfrm>
          <a:off x="584729" y="3645676"/>
          <a:ext cx="11117840" cy="152075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6831D55A-8C81-091C-CFE3-323523273609}"/>
              </a:ext>
            </a:extLst>
          </p:cNvPr>
          <p:cNvSpPr txBox="1"/>
          <p:nvPr/>
        </p:nvSpPr>
        <p:spPr>
          <a:xfrm>
            <a:off x="550862" y="5178781"/>
            <a:ext cx="3353426" cy="804717"/>
          </a:xfrm>
          <a:prstGeom prst="rect">
            <a:avLst/>
          </a:prstGeom>
          <a:solidFill>
            <a:srgbClr val="C00000"/>
          </a:solidFill>
        </p:spPr>
        <p:txBody>
          <a:bodyPr wrap="square" lIns="108000" tIns="108000" rIns="108000" bIns="108000" rtlCol="0">
            <a:noAutofit/>
          </a:bodyPr>
          <a:lstStyle/>
          <a:p>
            <a:r>
              <a:rPr lang="en-GB" sz="1200" b="1" dirty="0">
                <a:solidFill>
                  <a:schemeClr val="bg1"/>
                </a:solidFill>
              </a:rPr>
              <a:t>Within the ‘Very difficult’ at all’ and ’Difficult’ selections (totalling 7%) it’s particularly high among:</a:t>
            </a:r>
          </a:p>
        </p:txBody>
      </p:sp>
      <p:sp>
        <p:nvSpPr>
          <p:cNvPr id="4" name="TextBox 3">
            <a:extLst>
              <a:ext uri="{FF2B5EF4-FFF2-40B4-BE49-F238E27FC236}">
                <a16:creationId xmlns:a16="http://schemas.microsoft.com/office/drawing/2014/main" id="{3828CE38-4B3A-1991-A332-A301AFDF555F}"/>
              </a:ext>
            </a:extLst>
          </p:cNvPr>
          <p:cNvSpPr txBox="1"/>
          <p:nvPr/>
        </p:nvSpPr>
        <p:spPr>
          <a:xfrm>
            <a:off x="3904288" y="5186531"/>
            <a:ext cx="3796676" cy="796968"/>
          </a:xfrm>
          <a:prstGeom prst="rect">
            <a:avLst/>
          </a:prstGeom>
          <a:noFill/>
          <a:ln w="19050">
            <a:solidFill>
              <a:srgbClr val="C00000"/>
            </a:solidFill>
          </a:ln>
        </p:spPr>
        <p:txBody>
          <a:bodyPr wrap="square" lIns="180000" tIns="180000" rIns="180000" bIns="180000" rtlCol="0">
            <a:noAutofit/>
          </a:bodyPr>
          <a:lstStyle/>
          <a:p>
            <a:pPr marL="144000" indent="-144000">
              <a:spcAft>
                <a:spcPts val="500"/>
              </a:spcAft>
              <a:buFont typeface="Arial" panose="020B0604020202020204" pitchFamily="34" charset="0"/>
              <a:buChar char="•"/>
            </a:pPr>
            <a:r>
              <a:rPr lang="en-GB" sz="1200" dirty="0">
                <a:solidFill>
                  <a:srgbClr val="5C5B5A"/>
                </a:solidFill>
              </a:rPr>
              <a:t>Landlords planning to downsize portfolio (21%)* </a:t>
            </a:r>
          </a:p>
          <a:p>
            <a:pPr marL="144000" indent="-144000">
              <a:spcAft>
                <a:spcPts val="500"/>
              </a:spcAft>
              <a:buFont typeface="Arial" panose="020B0604020202020204" pitchFamily="34" charset="0"/>
              <a:buChar char="•"/>
            </a:pPr>
            <a:r>
              <a:rPr lang="en-GB" sz="1200" dirty="0">
                <a:solidFill>
                  <a:srgbClr val="5C5B5A"/>
                </a:solidFill>
              </a:rPr>
              <a:t>Asian/Asian British (19%)</a:t>
            </a:r>
          </a:p>
        </p:txBody>
      </p:sp>
      <p:sp>
        <p:nvSpPr>
          <p:cNvPr id="7" name="TextBox 6">
            <a:extLst>
              <a:ext uri="{FF2B5EF4-FFF2-40B4-BE49-F238E27FC236}">
                <a16:creationId xmlns:a16="http://schemas.microsoft.com/office/drawing/2014/main" id="{6DE21C12-D0CD-F23B-D83C-715F3007660B}"/>
              </a:ext>
            </a:extLst>
          </p:cNvPr>
          <p:cNvSpPr txBox="1"/>
          <p:nvPr/>
        </p:nvSpPr>
        <p:spPr>
          <a:xfrm>
            <a:off x="7700964" y="5186531"/>
            <a:ext cx="3932743" cy="796968"/>
          </a:xfrm>
          <a:prstGeom prst="rect">
            <a:avLst/>
          </a:prstGeom>
          <a:noFill/>
          <a:ln w="19050">
            <a:solidFill>
              <a:srgbClr val="C00000"/>
            </a:solidFill>
          </a:ln>
        </p:spPr>
        <p:txBody>
          <a:bodyPr wrap="square" lIns="180000" tIns="180000" rIns="180000" bIns="180000" rtlCol="0">
            <a:noAutofit/>
          </a:bodyPr>
          <a:lstStyle/>
          <a:p>
            <a:pPr marL="144000" indent="-144000">
              <a:spcAft>
                <a:spcPts val="500"/>
              </a:spcAft>
              <a:buFont typeface="Arial" panose="020B0604020202020204" pitchFamily="34" charset="0"/>
              <a:buChar char="•"/>
            </a:pPr>
            <a:r>
              <a:rPr lang="en-GB" sz="1200" dirty="0">
                <a:solidFill>
                  <a:srgbClr val="5C5B5A"/>
                </a:solidFill>
              </a:rPr>
              <a:t>All properties built before 1950 (15%) </a:t>
            </a:r>
          </a:p>
          <a:p>
            <a:pPr marL="144000" indent="-144000">
              <a:spcAft>
                <a:spcPts val="500"/>
              </a:spcAft>
              <a:buFont typeface="Arial" panose="020B0604020202020204" pitchFamily="34" charset="0"/>
              <a:buChar char="•"/>
            </a:pPr>
            <a:r>
              <a:rPr lang="en-GB" sz="1200" dirty="0">
                <a:solidFill>
                  <a:srgbClr val="5C5B5A"/>
                </a:solidFill>
              </a:rPr>
              <a:t>Those dissatisfied with being a landlord (31%)*</a:t>
            </a:r>
          </a:p>
        </p:txBody>
      </p:sp>
      <p:sp>
        <p:nvSpPr>
          <p:cNvPr id="13" name="Text Placeholder 12">
            <a:extLst>
              <a:ext uri="{FF2B5EF4-FFF2-40B4-BE49-F238E27FC236}">
                <a16:creationId xmlns:a16="http://schemas.microsoft.com/office/drawing/2014/main" id="{0E9FBE5E-360F-33F4-4D46-07566C15A88E}"/>
              </a:ext>
            </a:extLst>
          </p:cNvPr>
          <p:cNvSpPr>
            <a:spLocks noGrp="1"/>
          </p:cNvSpPr>
          <p:nvPr>
            <p:ph type="body" sz="quarter" idx="11"/>
          </p:nvPr>
        </p:nvSpPr>
        <p:spPr>
          <a:xfrm>
            <a:off x="523298" y="6274799"/>
            <a:ext cx="11117840" cy="408125"/>
          </a:xfrm>
        </p:spPr>
        <p:txBody>
          <a:bodyPr>
            <a:noAutofit/>
          </a:bodyPr>
          <a:lstStyle/>
          <a:p>
            <a:r>
              <a:rPr lang="en-GB" dirty="0"/>
              <a:t>Q30. What is the approximate/average loan to value ratio on your rental property/properties? (All landlords: 355) Q29. How easy or difficult do you find it to cover all the costs of letting your property/properties? (All landlords: 355). *Low base (under 50).</a:t>
            </a:r>
          </a:p>
        </p:txBody>
      </p:sp>
    </p:spTree>
    <p:extLst>
      <p:ext uri="{BB962C8B-B14F-4D97-AF65-F5344CB8AC3E}">
        <p14:creationId xmlns:p14="http://schemas.microsoft.com/office/powerpoint/2010/main" val="259686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6B4A7884-12DE-FC52-EEDB-AAC4D38A3E6F}"/>
              </a:ext>
            </a:extLst>
          </p:cNvPr>
          <p:cNvSpPr txBox="1">
            <a:spLocks/>
          </p:cNvSpPr>
          <p:nvPr/>
        </p:nvSpPr>
        <p:spPr>
          <a:xfrm>
            <a:off x="536000" y="545100"/>
            <a:ext cx="11105138" cy="387798"/>
          </a:xfrm>
          <a:prstGeom prst="rect">
            <a:avLst/>
          </a:prstGeom>
        </p:spPr>
        <p:txBody>
          <a:bodyPr vert="horz" lIns="0" tIns="0" rIns="0" bIns="0" rtlCol="0" anchor="t" anchorCtr="0">
            <a:spAutoFit/>
          </a:bodyPr>
          <a:lstStyle>
            <a:lvl1pPr algn="l" defTabSz="914400" rtl="0" eaLnBrk="1" latinLnBrk="0" hangingPunct="1">
              <a:lnSpc>
                <a:spcPct val="90000"/>
              </a:lnSpc>
              <a:spcBef>
                <a:spcPct val="0"/>
              </a:spcBef>
              <a:buNone/>
              <a:defRPr sz="3800" kern="1200">
                <a:solidFill>
                  <a:srgbClr val="5C5B5A"/>
                </a:solidFill>
                <a:latin typeface="+mj-lt"/>
                <a:ea typeface="+mj-ea"/>
                <a:cs typeface="+mj-cs"/>
              </a:defRPr>
            </a:lvl1pPr>
          </a:lstStyle>
          <a:p>
            <a:r>
              <a:rPr lang="en-GB" sz="2800" b="1" dirty="0"/>
              <a:t>Rent arrears</a:t>
            </a:r>
          </a:p>
        </p:txBody>
      </p:sp>
      <p:sp>
        <p:nvSpPr>
          <p:cNvPr id="2" name="Title 1">
            <a:extLst>
              <a:ext uri="{FF2B5EF4-FFF2-40B4-BE49-F238E27FC236}">
                <a16:creationId xmlns:a16="http://schemas.microsoft.com/office/drawing/2014/main" id="{BBEA796B-6A20-23BF-5296-15E8E1AF4C33}"/>
              </a:ext>
            </a:extLst>
          </p:cNvPr>
          <p:cNvSpPr>
            <a:spLocks noGrp="1"/>
          </p:cNvSpPr>
          <p:nvPr>
            <p:ph type="title"/>
          </p:nvPr>
        </p:nvSpPr>
        <p:spPr>
          <a:xfrm>
            <a:off x="543431" y="997853"/>
            <a:ext cx="11105138" cy="664797"/>
          </a:xfrm>
        </p:spPr>
        <p:txBody>
          <a:bodyPr/>
          <a:lstStyle/>
          <a:p>
            <a:r>
              <a:rPr lang="en-GB" sz="1600" dirty="0"/>
              <a:t>Over half of landlords surveyed report that they have had tenants go into arrears in the last 5 years. Around half would set up a payment plan in response, while 1 in 4 would offer a period rent free or signpost them to support sources. However, just slightly fewer </a:t>
            </a:r>
            <a:r>
              <a:rPr lang="en-GB" sz="1600" dirty="0">
                <a:solidFill>
                  <a:srgbClr val="5C5B5A"/>
                </a:solidFill>
              </a:rPr>
              <a:t>would not renew their tenancy and almost 1 in 5 would seek to evict them.</a:t>
            </a:r>
            <a:endParaRPr lang="en-GB" sz="1600" dirty="0"/>
          </a:p>
        </p:txBody>
      </p:sp>
      <p:graphicFrame>
        <p:nvGraphicFramePr>
          <p:cNvPr id="7" name="Chart 6" descr="Have you had any tenants go into arrears in last five years? Yes, several times 21%, Yes, once or twice 34%, No 43%, Prefer not to say 2%.">
            <a:extLst>
              <a:ext uri="{FF2B5EF4-FFF2-40B4-BE49-F238E27FC236}">
                <a16:creationId xmlns:a16="http://schemas.microsoft.com/office/drawing/2014/main" id="{F33D3980-8179-66D8-E007-5E56C513C171}"/>
              </a:ext>
            </a:extLst>
          </p:cNvPr>
          <p:cNvGraphicFramePr/>
          <p:nvPr>
            <p:extLst>
              <p:ext uri="{D42A27DB-BD31-4B8C-83A1-F6EECF244321}">
                <p14:modId xmlns:p14="http://schemas.microsoft.com/office/powerpoint/2010/main" val="4257557200"/>
              </p:ext>
            </p:extLst>
          </p:nvPr>
        </p:nvGraphicFramePr>
        <p:xfrm>
          <a:off x="158536" y="1713554"/>
          <a:ext cx="3471863" cy="39845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descr="What landlords would do in response to tenants who go into arrears? Set up a payment plan 49%, Offer a period rent free e.g. if they had temporarily lost their job 25%, Signpost them to sources of support e.g. Local Authority, CAB 25%, Not renew their tenancy 23%, Seek direct payments from Universal Credit 21%, Seek to evict them 17%, Other 3%, Don’t know 9%.">
            <a:extLst>
              <a:ext uri="{FF2B5EF4-FFF2-40B4-BE49-F238E27FC236}">
                <a16:creationId xmlns:a16="http://schemas.microsoft.com/office/drawing/2014/main" id="{B6E70EDB-7932-D953-20F6-EC114BB85446}"/>
              </a:ext>
            </a:extLst>
          </p:cNvPr>
          <p:cNvGraphicFramePr/>
          <p:nvPr>
            <p:extLst>
              <p:ext uri="{D42A27DB-BD31-4B8C-83A1-F6EECF244321}">
                <p14:modId xmlns:p14="http://schemas.microsoft.com/office/powerpoint/2010/main" val="2445831767"/>
              </p:ext>
            </p:extLst>
          </p:nvPr>
        </p:nvGraphicFramePr>
        <p:xfrm>
          <a:off x="3197762" y="1750652"/>
          <a:ext cx="7523416" cy="3947426"/>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descr="Within the ‘Set up a payment plan’ category it’s particularly high among:&#10;Landlord for more than 10 years (64%) &#10;Very confident they fully understand responsibilities as landlord (60%) &#10;Go above &amp; beyond legal requirements (71%)">
            <a:extLst>
              <a:ext uri="{FF2B5EF4-FFF2-40B4-BE49-F238E27FC236}">
                <a16:creationId xmlns:a16="http://schemas.microsoft.com/office/drawing/2014/main" id="{DDA0FD30-B1F8-87DA-B0BE-C9749B37D0F5}"/>
              </a:ext>
            </a:extLst>
          </p:cNvPr>
          <p:cNvGrpSpPr/>
          <p:nvPr/>
        </p:nvGrpSpPr>
        <p:grpSpPr>
          <a:xfrm>
            <a:off x="9301163" y="1826810"/>
            <a:ext cx="2339976" cy="2568066"/>
            <a:chOff x="9301163" y="1826810"/>
            <a:chExt cx="2339976" cy="2568066"/>
          </a:xfrm>
        </p:grpSpPr>
        <p:sp>
          <p:nvSpPr>
            <p:cNvPr id="18" name="TextBox 17">
              <a:extLst>
                <a:ext uri="{FF2B5EF4-FFF2-40B4-BE49-F238E27FC236}">
                  <a16:creationId xmlns:a16="http://schemas.microsoft.com/office/drawing/2014/main" id="{D51C7A02-449A-B4A3-32A8-A7965B9C9F2B}"/>
                </a:ext>
              </a:extLst>
            </p:cNvPr>
            <p:cNvSpPr txBox="1"/>
            <p:nvPr/>
          </p:nvSpPr>
          <p:spPr>
            <a:xfrm>
              <a:off x="9301164" y="1826810"/>
              <a:ext cx="2339975" cy="772107"/>
            </a:xfrm>
            <a:prstGeom prst="rect">
              <a:avLst/>
            </a:prstGeom>
            <a:solidFill>
              <a:schemeClr val="accent6">
                <a:lumMod val="20000"/>
                <a:lumOff val="80000"/>
              </a:schemeClr>
            </a:solidFill>
            <a:ln w="19050">
              <a:solidFill>
                <a:srgbClr val="00B050"/>
              </a:solidFill>
            </a:ln>
          </p:spPr>
          <p:txBody>
            <a:bodyPr wrap="square" lIns="108000" tIns="108000" rIns="108000" bIns="108000" rtlCol="0">
              <a:spAutoFit/>
            </a:bodyPr>
            <a:lstStyle/>
            <a:p>
              <a:r>
                <a:rPr lang="en-GB" sz="1200" b="1" dirty="0">
                  <a:solidFill>
                    <a:srgbClr val="5C5B5A"/>
                  </a:solidFill>
                </a:rPr>
                <a:t>Within the ‘Set up a payment plan’ category it’s particularly high among:</a:t>
              </a:r>
            </a:p>
          </p:txBody>
        </p:sp>
        <p:sp>
          <p:nvSpPr>
            <p:cNvPr id="19" name="TextBox 18">
              <a:extLst>
                <a:ext uri="{FF2B5EF4-FFF2-40B4-BE49-F238E27FC236}">
                  <a16:creationId xmlns:a16="http://schemas.microsoft.com/office/drawing/2014/main" id="{F3A71199-77A7-66E0-8228-5042783831DD}"/>
                </a:ext>
              </a:extLst>
            </p:cNvPr>
            <p:cNvSpPr txBox="1"/>
            <p:nvPr/>
          </p:nvSpPr>
          <p:spPr>
            <a:xfrm>
              <a:off x="9301163" y="2610459"/>
              <a:ext cx="2339974" cy="1784417"/>
            </a:xfrm>
            <a:prstGeom prst="rect">
              <a:avLst/>
            </a:prstGeom>
            <a:noFill/>
            <a:ln w="19050">
              <a:solidFill>
                <a:srgbClr val="00B050"/>
              </a:solidFill>
            </a:ln>
          </p:spPr>
          <p:txBody>
            <a:bodyPr wrap="square" lIns="180000" tIns="180000" rIns="180000" bIns="180000" rtlCol="0">
              <a:spAutoFit/>
            </a:bodyPr>
            <a:lstStyle/>
            <a:p>
              <a:pPr marL="144000" indent="-144000">
                <a:spcAft>
                  <a:spcPts val="500"/>
                </a:spcAft>
                <a:buFont typeface="Arial" panose="020B0604020202020204" pitchFamily="34" charset="0"/>
                <a:buChar char="•"/>
              </a:pPr>
              <a:r>
                <a:rPr lang="en-GB" sz="1200" dirty="0">
                  <a:solidFill>
                    <a:srgbClr val="5C5B5A"/>
                  </a:solidFill>
                </a:rPr>
                <a:t>Landlord for more than 10 years (64%) </a:t>
              </a:r>
            </a:p>
            <a:p>
              <a:pPr marL="144000" indent="-144000">
                <a:spcAft>
                  <a:spcPts val="500"/>
                </a:spcAft>
                <a:buFont typeface="Arial" panose="020B0604020202020204" pitchFamily="34" charset="0"/>
                <a:buChar char="•"/>
              </a:pPr>
              <a:r>
                <a:rPr lang="en-GB" sz="1200" dirty="0">
                  <a:solidFill>
                    <a:srgbClr val="5C5B5A"/>
                  </a:solidFill>
                </a:rPr>
                <a:t>Very confident they fully understand responsibilities as landlord (60%) </a:t>
              </a:r>
            </a:p>
            <a:p>
              <a:pPr marL="144000" indent="-144000">
                <a:spcAft>
                  <a:spcPts val="500"/>
                </a:spcAft>
                <a:buFont typeface="Arial" panose="020B0604020202020204" pitchFamily="34" charset="0"/>
                <a:buChar char="•"/>
              </a:pPr>
              <a:r>
                <a:rPr lang="en-GB" sz="1200" dirty="0">
                  <a:solidFill>
                    <a:srgbClr val="5C5B5A"/>
                  </a:solidFill>
                </a:rPr>
                <a:t>Go above &amp; beyond legal requirements (71%)</a:t>
              </a:r>
            </a:p>
          </p:txBody>
        </p:sp>
      </p:grpSp>
      <p:grpSp>
        <p:nvGrpSpPr>
          <p:cNvPr id="6" name="Group 5" descr="Within the ‘Seek to evict them’ category it’s particularly high among&#10;Those not interested in being accredited (29%)">
            <a:extLst>
              <a:ext uri="{FF2B5EF4-FFF2-40B4-BE49-F238E27FC236}">
                <a16:creationId xmlns:a16="http://schemas.microsoft.com/office/drawing/2014/main" id="{65A320E9-ECD7-BBB5-EDE9-D07A4DCC7DBB}"/>
              </a:ext>
            </a:extLst>
          </p:cNvPr>
          <p:cNvGrpSpPr/>
          <p:nvPr/>
        </p:nvGrpSpPr>
        <p:grpSpPr>
          <a:xfrm>
            <a:off x="9301163" y="4498571"/>
            <a:ext cx="2339976" cy="1502209"/>
            <a:chOff x="9301163" y="4498571"/>
            <a:chExt cx="2339976" cy="1502209"/>
          </a:xfrm>
        </p:grpSpPr>
        <p:sp>
          <p:nvSpPr>
            <p:cNvPr id="20" name="TextBox 19">
              <a:extLst>
                <a:ext uri="{FF2B5EF4-FFF2-40B4-BE49-F238E27FC236}">
                  <a16:creationId xmlns:a16="http://schemas.microsoft.com/office/drawing/2014/main" id="{AEEC5B32-E166-96CD-CE86-C066FCD970EE}"/>
                </a:ext>
              </a:extLst>
            </p:cNvPr>
            <p:cNvSpPr txBox="1"/>
            <p:nvPr/>
          </p:nvSpPr>
          <p:spPr>
            <a:xfrm>
              <a:off x="9301164" y="4498571"/>
              <a:ext cx="2339975" cy="772107"/>
            </a:xfrm>
            <a:prstGeom prst="rect">
              <a:avLst/>
            </a:prstGeom>
            <a:solidFill>
              <a:schemeClr val="accent6">
                <a:lumMod val="20000"/>
                <a:lumOff val="80000"/>
              </a:schemeClr>
            </a:solidFill>
            <a:ln w="19050">
              <a:solidFill>
                <a:srgbClr val="00B050"/>
              </a:solidFill>
            </a:ln>
          </p:spPr>
          <p:txBody>
            <a:bodyPr wrap="square" lIns="108000" tIns="108000" rIns="108000" bIns="108000" rtlCol="0">
              <a:spAutoFit/>
            </a:bodyPr>
            <a:lstStyle/>
            <a:p>
              <a:r>
                <a:rPr lang="en-GB" sz="1200" b="1" dirty="0">
                  <a:solidFill>
                    <a:srgbClr val="5C5B5A"/>
                  </a:solidFill>
                </a:rPr>
                <a:t>Within the ‘Seek to evict them’ category it’s particularly high among:</a:t>
              </a:r>
            </a:p>
          </p:txBody>
        </p:sp>
        <p:sp>
          <p:nvSpPr>
            <p:cNvPr id="21" name="TextBox 20">
              <a:extLst>
                <a:ext uri="{FF2B5EF4-FFF2-40B4-BE49-F238E27FC236}">
                  <a16:creationId xmlns:a16="http://schemas.microsoft.com/office/drawing/2014/main" id="{44084FF7-4A9B-F8EC-B3EA-C16781D0171A}"/>
                </a:ext>
              </a:extLst>
            </p:cNvPr>
            <p:cNvSpPr txBox="1"/>
            <p:nvPr/>
          </p:nvSpPr>
          <p:spPr>
            <a:xfrm>
              <a:off x="9301163" y="5267932"/>
              <a:ext cx="2339974" cy="732848"/>
            </a:xfrm>
            <a:prstGeom prst="rect">
              <a:avLst/>
            </a:prstGeom>
            <a:noFill/>
            <a:ln w="19050">
              <a:solidFill>
                <a:srgbClr val="00B050"/>
              </a:solidFill>
            </a:ln>
          </p:spPr>
          <p:txBody>
            <a:bodyPr wrap="square" lIns="180000" tIns="180000" rIns="180000" bIns="180000" rtlCol="0">
              <a:spAutoFit/>
            </a:bodyPr>
            <a:lstStyle/>
            <a:p>
              <a:pPr>
                <a:spcAft>
                  <a:spcPts val="500"/>
                </a:spcAft>
              </a:pPr>
              <a:r>
                <a:rPr lang="en-GB" sz="1200" dirty="0">
                  <a:solidFill>
                    <a:srgbClr val="5C5B5A"/>
                  </a:solidFill>
                </a:rPr>
                <a:t>Those not interested in being accredited (29%)</a:t>
              </a:r>
            </a:p>
          </p:txBody>
        </p:sp>
      </p:grpSp>
      <p:sp>
        <p:nvSpPr>
          <p:cNvPr id="12" name="Text Placeholder 12">
            <a:extLst>
              <a:ext uri="{FF2B5EF4-FFF2-40B4-BE49-F238E27FC236}">
                <a16:creationId xmlns:a16="http://schemas.microsoft.com/office/drawing/2014/main" id="{C7D1B3A3-D815-2142-5ACE-EB5E144E1D36}"/>
              </a:ext>
            </a:extLst>
          </p:cNvPr>
          <p:cNvSpPr>
            <a:spLocks noGrp="1"/>
          </p:cNvSpPr>
          <p:nvPr>
            <p:ph type="body" sz="quarter" idx="11"/>
          </p:nvPr>
        </p:nvSpPr>
        <p:spPr>
          <a:xfrm>
            <a:off x="523298" y="6274800"/>
            <a:ext cx="11117840" cy="435056"/>
          </a:xfrm>
        </p:spPr>
        <p:txBody>
          <a:bodyPr>
            <a:spAutoFit/>
          </a:bodyPr>
          <a:lstStyle/>
          <a:p>
            <a:r>
              <a:rPr lang="en-GB" dirty="0"/>
              <a:t>Q26. Have you had any tenants who have gone into arrears in the last five years? (All landlords: 355) Q27. Which of the following would you do in response to tenants who go into arrears with their rent? (All landlords: 355).</a:t>
            </a:r>
          </a:p>
        </p:txBody>
      </p:sp>
    </p:spTree>
    <p:extLst>
      <p:ext uri="{BB962C8B-B14F-4D97-AF65-F5344CB8AC3E}">
        <p14:creationId xmlns:p14="http://schemas.microsoft.com/office/powerpoint/2010/main" val="2489224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2C2BBF74-CEEB-1DA1-85A4-C1300B83A29D}"/>
              </a:ext>
            </a:extLst>
          </p:cNvPr>
          <p:cNvSpPr txBox="1">
            <a:spLocks/>
          </p:cNvSpPr>
          <p:nvPr/>
        </p:nvSpPr>
        <p:spPr>
          <a:xfrm>
            <a:off x="536000" y="545100"/>
            <a:ext cx="11105138" cy="387798"/>
          </a:xfrm>
          <a:prstGeom prst="rect">
            <a:avLst/>
          </a:prstGeom>
        </p:spPr>
        <p:txBody>
          <a:bodyPr vert="horz" lIns="0" tIns="0" rIns="0" bIns="0" rtlCol="0" anchor="t" anchorCtr="0">
            <a:spAutoFit/>
          </a:bodyPr>
          <a:lstStyle>
            <a:lvl1pPr algn="l" defTabSz="914400" rtl="0" eaLnBrk="1" latinLnBrk="0" hangingPunct="1">
              <a:lnSpc>
                <a:spcPct val="90000"/>
              </a:lnSpc>
              <a:spcBef>
                <a:spcPct val="0"/>
              </a:spcBef>
              <a:buNone/>
              <a:defRPr sz="3800" kern="1200">
                <a:solidFill>
                  <a:srgbClr val="5C5B5A"/>
                </a:solidFill>
                <a:latin typeface="+mj-lt"/>
                <a:ea typeface="+mj-ea"/>
                <a:cs typeface="+mj-cs"/>
              </a:defRPr>
            </a:lvl1pPr>
          </a:lstStyle>
          <a:p>
            <a:r>
              <a:rPr lang="en-GB" sz="2800" b="1" dirty="0"/>
              <a:t>Landlord concerns</a:t>
            </a:r>
          </a:p>
        </p:txBody>
      </p:sp>
      <p:sp>
        <p:nvSpPr>
          <p:cNvPr id="2" name="Title 1">
            <a:extLst>
              <a:ext uri="{FF2B5EF4-FFF2-40B4-BE49-F238E27FC236}">
                <a16:creationId xmlns:a16="http://schemas.microsoft.com/office/drawing/2014/main" id="{604DCDAF-98E5-DEFD-C823-0D3019A2FEF6}"/>
              </a:ext>
            </a:extLst>
          </p:cNvPr>
          <p:cNvSpPr>
            <a:spLocks noGrp="1"/>
          </p:cNvSpPr>
          <p:nvPr>
            <p:ph type="title"/>
          </p:nvPr>
        </p:nvSpPr>
        <p:spPr>
          <a:xfrm>
            <a:off x="543431" y="1140718"/>
            <a:ext cx="3157032" cy="3490186"/>
          </a:xfrm>
        </p:spPr>
        <p:txBody>
          <a:bodyPr/>
          <a:lstStyle/>
          <a:p>
            <a:r>
              <a:rPr lang="en-GB" sz="1800" dirty="0"/>
              <a:t>When prompted with a list, tenant behaviour comes top as the most common concern for landlords. </a:t>
            </a:r>
            <a:br>
              <a:rPr lang="en-GB" sz="1800" dirty="0"/>
            </a:br>
            <a:r>
              <a:rPr lang="en-GB" sz="1800" dirty="0"/>
              <a:t>However, cost of repairs/ maintenance and financial concerns due to rent arrears are also high on the list.</a:t>
            </a:r>
            <a:br>
              <a:rPr lang="en-GB" sz="1800" dirty="0"/>
            </a:br>
            <a:br>
              <a:rPr lang="en-GB" sz="1800" dirty="0"/>
            </a:br>
            <a:r>
              <a:rPr lang="en-GB" sz="1800" dirty="0"/>
              <a:t>Financial concerns linked to mortgage repayments or the cost of finance also feature in the top 3 concerns for 1 in 4 landlords.</a:t>
            </a:r>
          </a:p>
        </p:txBody>
      </p:sp>
      <p:graphicFrame>
        <p:nvGraphicFramePr>
          <p:cNvPr id="5" name="Chart 4" descr="What causes landlords most concern? Tenant behaviour e.g. property damage, behaviour 45%, Cost of repairs or other day to day running costs 35%, Financial concerns  due to rent arrears 34%, Legislative changes/keeping up with legal requirements 29%, Financial concerns linked to mortgage repayments or the cost of finance 26%, The quality of the service offered by my letting agent 18%, Tenant turnover / voids /empty property 18%, Nothing in particular 7%, Something else 1%.">
            <a:extLst>
              <a:ext uri="{FF2B5EF4-FFF2-40B4-BE49-F238E27FC236}">
                <a16:creationId xmlns:a16="http://schemas.microsoft.com/office/drawing/2014/main" id="{E8F65A25-1D81-EB1D-D183-4A0AAF494799}"/>
              </a:ext>
            </a:extLst>
          </p:cNvPr>
          <p:cNvGraphicFramePr/>
          <p:nvPr>
            <p:extLst>
              <p:ext uri="{D42A27DB-BD31-4B8C-83A1-F6EECF244321}">
                <p14:modId xmlns:p14="http://schemas.microsoft.com/office/powerpoint/2010/main" val="662163679"/>
              </p:ext>
            </p:extLst>
          </p:nvPr>
        </p:nvGraphicFramePr>
        <p:xfrm>
          <a:off x="4132498" y="421416"/>
          <a:ext cx="7430237" cy="5510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870D5D34-4CF4-6F6F-4EA4-AF37E556972B}"/>
              </a:ext>
            </a:extLst>
          </p:cNvPr>
          <p:cNvSpPr>
            <a:spLocks noGrp="1"/>
          </p:cNvSpPr>
          <p:nvPr>
            <p:ph type="body" sz="quarter" idx="11"/>
          </p:nvPr>
        </p:nvSpPr>
        <p:spPr/>
        <p:txBody>
          <a:bodyPr/>
          <a:lstStyle/>
          <a:p>
            <a:r>
              <a:rPr lang="en-GB" dirty="0"/>
              <a:t>Q28. Which of the following causes you most concern as a landlord? You can select up to three (All landlords: 355).</a:t>
            </a:r>
          </a:p>
        </p:txBody>
      </p:sp>
    </p:spTree>
    <p:extLst>
      <p:ext uri="{BB962C8B-B14F-4D97-AF65-F5344CB8AC3E}">
        <p14:creationId xmlns:p14="http://schemas.microsoft.com/office/powerpoint/2010/main" val="2067515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C7326B-B5BE-B3F3-012C-BF30830DCB48}"/>
              </a:ext>
            </a:extLst>
          </p:cNvPr>
          <p:cNvSpPr>
            <a:spLocks noGrp="1"/>
          </p:cNvSpPr>
          <p:nvPr>
            <p:ph type="title"/>
          </p:nvPr>
        </p:nvSpPr>
        <p:spPr/>
        <p:txBody>
          <a:bodyPr>
            <a:noAutofit/>
          </a:bodyPr>
          <a:lstStyle/>
          <a:p>
            <a:r>
              <a:rPr lang="en-GB" sz="3800" b="1" dirty="0"/>
              <a:t>Motivations &amp; experience</a:t>
            </a:r>
            <a:br>
              <a:rPr lang="en-GB" sz="3800" dirty="0"/>
            </a:br>
            <a:endParaRPr lang="en-GB" sz="3800" dirty="0"/>
          </a:p>
        </p:txBody>
      </p:sp>
    </p:spTree>
    <p:extLst>
      <p:ext uri="{BB962C8B-B14F-4D97-AF65-F5344CB8AC3E}">
        <p14:creationId xmlns:p14="http://schemas.microsoft.com/office/powerpoint/2010/main" val="4013437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D149E4-4EEF-FE43-0483-08EA2E0DAAAA}"/>
              </a:ext>
            </a:extLst>
          </p:cNvPr>
          <p:cNvSpPr>
            <a:spLocks noGrp="1"/>
          </p:cNvSpPr>
          <p:nvPr>
            <p:ph type="title"/>
          </p:nvPr>
        </p:nvSpPr>
        <p:spPr/>
        <p:txBody>
          <a:bodyPr/>
          <a:lstStyle/>
          <a:p>
            <a:r>
              <a:rPr lang="en-GB" sz="2800" b="1" dirty="0"/>
              <a:t>Landlord experience</a:t>
            </a:r>
          </a:p>
        </p:txBody>
      </p:sp>
      <p:sp>
        <p:nvSpPr>
          <p:cNvPr id="9" name="TextBox 8">
            <a:extLst>
              <a:ext uri="{FF2B5EF4-FFF2-40B4-BE49-F238E27FC236}">
                <a16:creationId xmlns:a16="http://schemas.microsoft.com/office/drawing/2014/main" id="{B69A3D2E-9A3F-2283-BF71-10E7D89A192D}"/>
              </a:ext>
            </a:extLst>
          </p:cNvPr>
          <p:cNvSpPr txBox="1"/>
          <p:nvPr/>
        </p:nvSpPr>
        <p:spPr>
          <a:xfrm>
            <a:off x="537179" y="1063003"/>
            <a:ext cx="3363309" cy="3600986"/>
          </a:xfrm>
          <a:prstGeom prst="rect">
            <a:avLst/>
          </a:prstGeom>
          <a:noFill/>
        </p:spPr>
        <p:txBody>
          <a:bodyPr wrap="square" lIns="0" tIns="0" rIns="0" bIns="0" rtlCol="0">
            <a:spAutoFit/>
          </a:bodyPr>
          <a:lstStyle/>
          <a:p>
            <a:r>
              <a:rPr lang="en-GB" dirty="0">
                <a:solidFill>
                  <a:srgbClr val="5C5B5A"/>
                </a:solidFill>
              </a:rPr>
              <a:t>The length of experience that landlords have varies, but most are planning to stay landlords for the long term. </a:t>
            </a:r>
          </a:p>
          <a:p>
            <a:endParaRPr lang="en-GB" dirty="0">
              <a:solidFill>
                <a:srgbClr val="5C5B5A"/>
              </a:solidFill>
            </a:endParaRPr>
          </a:p>
          <a:p>
            <a:r>
              <a:rPr lang="en-GB" dirty="0">
                <a:solidFill>
                  <a:srgbClr val="5C5B5A"/>
                </a:solidFill>
              </a:rPr>
              <a:t>Nearly 3 in 4 landlords from the survey work full time, although as we see on the next page only 20% originally became a landlord as a full-time business, so it’s likely that the majority work elsewhere in addition to owning property.</a:t>
            </a:r>
          </a:p>
        </p:txBody>
      </p:sp>
      <p:graphicFrame>
        <p:nvGraphicFramePr>
          <p:cNvPr id="2" name="Table 11">
            <a:extLst>
              <a:ext uri="{FF2B5EF4-FFF2-40B4-BE49-F238E27FC236}">
                <a16:creationId xmlns:a16="http://schemas.microsoft.com/office/drawing/2014/main" id="{76604F83-A4E0-A1C5-B637-024E5CA08A4D}"/>
              </a:ext>
            </a:extLst>
          </p:cNvPr>
          <p:cNvGraphicFramePr>
            <a:graphicFrameLocks noGrp="1"/>
          </p:cNvGraphicFramePr>
          <p:nvPr>
            <p:extLst>
              <p:ext uri="{D42A27DB-BD31-4B8C-83A1-F6EECF244321}">
                <p14:modId xmlns:p14="http://schemas.microsoft.com/office/powerpoint/2010/main" val="197596467"/>
              </p:ext>
            </p:extLst>
          </p:nvPr>
        </p:nvGraphicFramePr>
        <p:xfrm>
          <a:off x="4456716" y="1071398"/>
          <a:ext cx="3331559" cy="3892720"/>
        </p:xfrm>
        <a:graphic>
          <a:graphicData uri="http://schemas.openxmlformats.org/drawingml/2006/table">
            <a:tbl>
              <a:tblPr firstRow="1" bandRow="1">
                <a:tableStyleId>{5C22544A-7EE6-4342-B048-85BDC9FD1C3A}</a:tableStyleId>
              </a:tblPr>
              <a:tblGrid>
                <a:gridCol w="2659873">
                  <a:extLst>
                    <a:ext uri="{9D8B030D-6E8A-4147-A177-3AD203B41FA5}">
                      <a16:colId xmlns:a16="http://schemas.microsoft.com/office/drawing/2014/main" val="3771723128"/>
                    </a:ext>
                  </a:extLst>
                </a:gridCol>
                <a:gridCol w="671686">
                  <a:extLst>
                    <a:ext uri="{9D8B030D-6E8A-4147-A177-3AD203B41FA5}">
                      <a16:colId xmlns:a16="http://schemas.microsoft.com/office/drawing/2014/main" val="2327674803"/>
                    </a:ext>
                  </a:extLst>
                </a:gridCol>
              </a:tblGrid>
              <a:tr h="302533">
                <a:tc>
                  <a:txBody>
                    <a:bodyPr/>
                    <a:lstStyle/>
                    <a:p>
                      <a:r>
                        <a:rPr lang="en-GB" sz="1200" b="1" dirty="0">
                          <a:solidFill>
                            <a:schemeClr val="bg1"/>
                          </a:solidFill>
                        </a:rPr>
                        <a:t>Length of time as private landlord</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5C5B5A"/>
                    </a:solidFill>
                  </a:tcPr>
                </a:tc>
                <a:tc>
                  <a:txBody>
                    <a:bodyPr/>
                    <a:lstStyle/>
                    <a:p>
                      <a:endParaRPr lang="en-GB" sz="1200" dirty="0">
                        <a:solidFill>
                          <a:srgbClr val="5C5B5A"/>
                        </a:solidFill>
                      </a:endParaRP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5C5B5A"/>
                    </a:solidFill>
                  </a:tcPr>
                </a:tc>
                <a:extLst>
                  <a:ext uri="{0D108BD9-81ED-4DB2-BD59-A6C34878D82A}">
                    <a16:rowId xmlns:a16="http://schemas.microsoft.com/office/drawing/2014/main" val="542087055"/>
                  </a:ext>
                </a:extLst>
              </a:tr>
              <a:tr h="302533">
                <a:tc>
                  <a:txBody>
                    <a:bodyPr/>
                    <a:lstStyle/>
                    <a:p>
                      <a:r>
                        <a:rPr lang="en-GB" sz="1200" dirty="0">
                          <a:solidFill>
                            <a:srgbClr val="5C5B5A"/>
                          </a:solidFill>
                        </a:rPr>
                        <a:t>6-11 months</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chemeClr val="bg1"/>
                    </a:solidFill>
                  </a:tcPr>
                </a:tc>
                <a:tc>
                  <a:txBody>
                    <a:bodyPr/>
                    <a:lstStyle/>
                    <a:p>
                      <a:r>
                        <a:rPr lang="en-GB" sz="1200" b="1" dirty="0">
                          <a:solidFill>
                            <a:srgbClr val="5C5B5A"/>
                          </a:solidFill>
                        </a:rPr>
                        <a:t>8%</a:t>
                      </a: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chemeClr val="bg1"/>
                    </a:solidFill>
                  </a:tcPr>
                </a:tc>
                <a:extLst>
                  <a:ext uri="{0D108BD9-81ED-4DB2-BD59-A6C34878D82A}">
                    <a16:rowId xmlns:a16="http://schemas.microsoft.com/office/drawing/2014/main" val="673694897"/>
                  </a:ext>
                </a:extLst>
              </a:tr>
              <a:tr h="302533">
                <a:tc>
                  <a:txBody>
                    <a:bodyPr/>
                    <a:lstStyle/>
                    <a:p>
                      <a:r>
                        <a:rPr lang="en-GB" sz="1200" dirty="0">
                          <a:solidFill>
                            <a:srgbClr val="5C5B5A"/>
                          </a:solidFill>
                        </a:rPr>
                        <a:t>1-2 years</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chemeClr val="bg1"/>
                    </a:solidFill>
                  </a:tcPr>
                </a:tc>
                <a:tc>
                  <a:txBody>
                    <a:bodyPr/>
                    <a:lstStyle/>
                    <a:p>
                      <a:r>
                        <a:rPr lang="en-GB" sz="1200" b="1" dirty="0">
                          <a:solidFill>
                            <a:srgbClr val="5C5B5A"/>
                          </a:solidFill>
                        </a:rPr>
                        <a:t>21%</a:t>
                      </a: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chemeClr val="bg1"/>
                    </a:solidFill>
                  </a:tcPr>
                </a:tc>
                <a:extLst>
                  <a:ext uri="{0D108BD9-81ED-4DB2-BD59-A6C34878D82A}">
                    <a16:rowId xmlns:a16="http://schemas.microsoft.com/office/drawing/2014/main" val="3679465184"/>
                  </a:ext>
                </a:extLst>
              </a:tr>
              <a:tr h="302533">
                <a:tc>
                  <a:txBody>
                    <a:bodyPr/>
                    <a:lstStyle/>
                    <a:p>
                      <a:r>
                        <a:rPr lang="en-GB" sz="1200" dirty="0">
                          <a:solidFill>
                            <a:srgbClr val="5C5B5A"/>
                          </a:solidFill>
                        </a:rPr>
                        <a:t>3-5 years</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chemeClr val="bg1"/>
                    </a:solidFill>
                  </a:tcPr>
                </a:tc>
                <a:tc>
                  <a:txBody>
                    <a:bodyPr/>
                    <a:lstStyle/>
                    <a:p>
                      <a:r>
                        <a:rPr lang="en-GB" sz="1200" b="1" dirty="0">
                          <a:solidFill>
                            <a:srgbClr val="5C5B5A"/>
                          </a:solidFill>
                        </a:rPr>
                        <a:t>36%</a:t>
                      </a: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chemeClr val="bg1"/>
                    </a:solidFill>
                  </a:tcPr>
                </a:tc>
                <a:extLst>
                  <a:ext uri="{0D108BD9-81ED-4DB2-BD59-A6C34878D82A}">
                    <a16:rowId xmlns:a16="http://schemas.microsoft.com/office/drawing/2014/main" val="813764003"/>
                  </a:ext>
                </a:extLst>
              </a:tr>
              <a:tr h="302533">
                <a:tc>
                  <a:txBody>
                    <a:bodyPr/>
                    <a:lstStyle/>
                    <a:p>
                      <a:r>
                        <a:rPr lang="en-GB" sz="1200" dirty="0">
                          <a:solidFill>
                            <a:srgbClr val="5C5B5A"/>
                          </a:solidFill>
                        </a:rPr>
                        <a:t>6-10 years</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chemeClr val="bg1"/>
                    </a:solidFill>
                  </a:tcPr>
                </a:tc>
                <a:tc>
                  <a:txBody>
                    <a:bodyPr/>
                    <a:lstStyle/>
                    <a:p>
                      <a:r>
                        <a:rPr lang="en-GB" sz="1200" b="1" dirty="0">
                          <a:solidFill>
                            <a:srgbClr val="5C5B5A"/>
                          </a:solidFill>
                        </a:rPr>
                        <a:t>20%</a:t>
                      </a: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chemeClr val="bg1"/>
                    </a:solidFill>
                  </a:tcPr>
                </a:tc>
                <a:extLst>
                  <a:ext uri="{0D108BD9-81ED-4DB2-BD59-A6C34878D82A}">
                    <a16:rowId xmlns:a16="http://schemas.microsoft.com/office/drawing/2014/main" val="165265825"/>
                  </a:ext>
                </a:extLst>
              </a:tr>
              <a:tr h="302533">
                <a:tc>
                  <a:txBody>
                    <a:bodyPr/>
                    <a:lstStyle/>
                    <a:p>
                      <a:r>
                        <a:rPr lang="en-GB" sz="1200" dirty="0">
                          <a:solidFill>
                            <a:srgbClr val="5C5B5A"/>
                          </a:solidFill>
                        </a:rPr>
                        <a:t>More than 10 years</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chemeClr val="bg1"/>
                    </a:solidFill>
                  </a:tcPr>
                </a:tc>
                <a:tc>
                  <a:txBody>
                    <a:bodyPr/>
                    <a:lstStyle/>
                    <a:p>
                      <a:r>
                        <a:rPr lang="en-GB" sz="1200" b="1" dirty="0">
                          <a:solidFill>
                            <a:srgbClr val="5C5B5A"/>
                          </a:solidFill>
                        </a:rPr>
                        <a:t>16%</a:t>
                      </a: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chemeClr val="bg1"/>
                    </a:solidFill>
                  </a:tcPr>
                </a:tc>
                <a:extLst>
                  <a:ext uri="{0D108BD9-81ED-4DB2-BD59-A6C34878D82A}">
                    <a16:rowId xmlns:a16="http://schemas.microsoft.com/office/drawing/2014/main" val="3508938497"/>
                  </a:ext>
                </a:extLst>
              </a:tr>
              <a:tr h="504222">
                <a:tc>
                  <a:txBody>
                    <a:bodyPr/>
                    <a:lstStyle/>
                    <a:p>
                      <a:r>
                        <a:rPr lang="en-GB" sz="1200" b="1" dirty="0">
                          <a:solidFill>
                            <a:schemeClr val="bg1"/>
                          </a:solidFill>
                        </a:rPr>
                        <a:t>Length of time planning to be a private landlord</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5C5B5A"/>
                    </a:solidFill>
                  </a:tcPr>
                </a:tc>
                <a:tc>
                  <a:txBody>
                    <a:bodyPr/>
                    <a:lstStyle/>
                    <a:p>
                      <a:endParaRPr lang="en-GB" sz="1200" b="1" dirty="0">
                        <a:solidFill>
                          <a:srgbClr val="5C5B5A"/>
                        </a:solidFill>
                      </a:endParaRP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5C5B5A"/>
                    </a:solidFill>
                  </a:tcPr>
                </a:tc>
                <a:extLst>
                  <a:ext uri="{0D108BD9-81ED-4DB2-BD59-A6C34878D82A}">
                    <a16:rowId xmlns:a16="http://schemas.microsoft.com/office/drawing/2014/main" val="1141222281"/>
                  </a:ext>
                </a:extLst>
              </a:tr>
              <a:tr h="314660">
                <a:tc>
                  <a:txBody>
                    <a:bodyPr/>
                    <a:lstStyle/>
                    <a:p>
                      <a:r>
                        <a:rPr lang="en-GB" sz="1200" dirty="0">
                          <a:solidFill>
                            <a:srgbClr val="5C5B5A"/>
                          </a:solidFill>
                        </a:rPr>
                        <a:t>1-2 years</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r>
                        <a:rPr lang="en-GB" sz="1200" b="1" dirty="0">
                          <a:solidFill>
                            <a:srgbClr val="5C5B5A"/>
                          </a:solidFill>
                        </a:rPr>
                        <a:t>10%</a:t>
                      </a: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2317096249"/>
                  </a:ext>
                </a:extLst>
              </a:tr>
              <a:tr h="314660">
                <a:tc>
                  <a:txBody>
                    <a:bodyPr/>
                    <a:lstStyle/>
                    <a:p>
                      <a:r>
                        <a:rPr lang="en-GB" sz="1200" dirty="0">
                          <a:solidFill>
                            <a:srgbClr val="5C5B5A"/>
                          </a:solidFill>
                        </a:rPr>
                        <a:t>3-5 years</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r>
                        <a:rPr lang="en-GB" sz="1200" b="1" dirty="0">
                          <a:solidFill>
                            <a:srgbClr val="5C5B5A"/>
                          </a:solidFill>
                        </a:rPr>
                        <a:t>20%</a:t>
                      </a: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3508219866"/>
                  </a:ext>
                </a:extLst>
              </a:tr>
              <a:tr h="314660">
                <a:tc>
                  <a:txBody>
                    <a:bodyPr/>
                    <a:lstStyle/>
                    <a:p>
                      <a:r>
                        <a:rPr lang="en-GB" sz="1200" dirty="0">
                          <a:solidFill>
                            <a:srgbClr val="5C5B5A"/>
                          </a:solidFill>
                        </a:rPr>
                        <a:t>6-10 years</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r>
                        <a:rPr lang="en-GB" sz="1200" b="1" dirty="0">
                          <a:solidFill>
                            <a:srgbClr val="5C5B5A"/>
                          </a:solidFill>
                        </a:rPr>
                        <a:t>15%</a:t>
                      </a: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2385173377"/>
                  </a:ext>
                </a:extLst>
              </a:tr>
              <a:tr h="314660">
                <a:tc>
                  <a:txBody>
                    <a:bodyPr/>
                    <a:lstStyle/>
                    <a:p>
                      <a:r>
                        <a:rPr lang="en-GB" sz="1200" dirty="0">
                          <a:solidFill>
                            <a:srgbClr val="5C5B5A"/>
                          </a:solidFill>
                        </a:rPr>
                        <a:t>More than 10 years</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r>
                        <a:rPr lang="en-GB" sz="1200" b="1" dirty="0">
                          <a:solidFill>
                            <a:srgbClr val="5C5B5A"/>
                          </a:solidFill>
                        </a:rPr>
                        <a:t>41%</a:t>
                      </a: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3108031914"/>
                  </a:ext>
                </a:extLst>
              </a:tr>
              <a:tr h="314660">
                <a:tc>
                  <a:txBody>
                    <a:bodyPr/>
                    <a:lstStyle/>
                    <a:p>
                      <a:r>
                        <a:rPr lang="en-GB" sz="1200" dirty="0">
                          <a:solidFill>
                            <a:srgbClr val="5C5B5A"/>
                          </a:solidFill>
                        </a:rPr>
                        <a:t>Don’t know</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r>
                        <a:rPr lang="en-GB" sz="1200" b="1" dirty="0">
                          <a:solidFill>
                            <a:srgbClr val="5C5B5A"/>
                          </a:solidFill>
                        </a:rPr>
                        <a:t>14%</a:t>
                      </a: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36807496"/>
                  </a:ext>
                </a:extLst>
              </a:tr>
            </a:tbl>
          </a:graphicData>
        </a:graphic>
      </p:graphicFrame>
      <p:graphicFrame>
        <p:nvGraphicFramePr>
          <p:cNvPr id="16" name="Table 11">
            <a:extLst>
              <a:ext uri="{FF2B5EF4-FFF2-40B4-BE49-F238E27FC236}">
                <a16:creationId xmlns:a16="http://schemas.microsoft.com/office/drawing/2014/main" id="{D46D7BFD-3BF5-7BD9-24FA-FCC2B1D24CE9}"/>
              </a:ext>
            </a:extLst>
          </p:cNvPr>
          <p:cNvGraphicFramePr>
            <a:graphicFrameLocks noGrp="1"/>
          </p:cNvGraphicFramePr>
          <p:nvPr>
            <p:extLst>
              <p:ext uri="{D42A27DB-BD31-4B8C-83A1-F6EECF244321}">
                <p14:modId xmlns:p14="http://schemas.microsoft.com/office/powerpoint/2010/main" val="4097718894"/>
              </p:ext>
            </p:extLst>
          </p:nvPr>
        </p:nvGraphicFramePr>
        <p:xfrm>
          <a:off x="8324443" y="1071398"/>
          <a:ext cx="3384550" cy="1368104"/>
        </p:xfrm>
        <a:graphic>
          <a:graphicData uri="http://schemas.openxmlformats.org/drawingml/2006/table">
            <a:tbl>
              <a:tblPr firstRow="1" bandRow="1">
                <a:tableStyleId>{5C22544A-7EE6-4342-B048-85BDC9FD1C3A}</a:tableStyleId>
              </a:tblPr>
              <a:tblGrid>
                <a:gridCol w="2698283">
                  <a:extLst>
                    <a:ext uri="{9D8B030D-6E8A-4147-A177-3AD203B41FA5}">
                      <a16:colId xmlns:a16="http://schemas.microsoft.com/office/drawing/2014/main" val="3771723128"/>
                    </a:ext>
                  </a:extLst>
                </a:gridCol>
                <a:gridCol w="686267">
                  <a:extLst>
                    <a:ext uri="{9D8B030D-6E8A-4147-A177-3AD203B41FA5}">
                      <a16:colId xmlns:a16="http://schemas.microsoft.com/office/drawing/2014/main" val="2327674803"/>
                    </a:ext>
                  </a:extLst>
                </a:gridCol>
              </a:tblGrid>
              <a:tr h="342026">
                <a:tc>
                  <a:txBody>
                    <a:bodyPr/>
                    <a:lstStyle/>
                    <a:p>
                      <a:r>
                        <a:rPr lang="en-GB" sz="1200" b="1" dirty="0">
                          <a:solidFill>
                            <a:schemeClr val="bg1"/>
                          </a:solidFill>
                        </a:rPr>
                        <a:t>Employment status</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5C5B5A"/>
                    </a:solidFill>
                  </a:tcPr>
                </a:tc>
                <a:tc>
                  <a:txBody>
                    <a:bodyPr/>
                    <a:lstStyle/>
                    <a:p>
                      <a:endParaRPr lang="en-GB" sz="1200" b="1" dirty="0">
                        <a:solidFill>
                          <a:srgbClr val="5C5B5A"/>
                        </a:solidFill>
                      </a:endParaRP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5C5B5A"/>
                    </a:solidFill>
                  </a:tcPr>
                </a:tc>
                <a:extLst>
                  <a:ext uri="{0D108BD9-81ED-4DB2-BD59-A6C34878D82A}">
                    <a16:rowId xmlns:a16="http://schemas.microsoft.com/office/drawing/2014/main" val="4024332188"/>
                  </a:ext>
                </a:extLst>
              </a:tr>
              <a:tr h="342026">
                <a:tc>
                  <a:txBody>
                    <a:bodyPr/>
                    <a:lstStyle/>
                    <a:p>
                      <a:r>
                        <a:rPr lang="en-GB" sz="1200" dirty="0">
                          <a:solidFill>
                            <a:srgbClr val="5C5B5A"/>
                          </a:solidFill>
                        </a:rPr>
                        <a:t>Employed/self-employed – full time</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r>
                        <a:rPr lang="en-GB" sz="1200" b="1" dirty="0">
                          <a:solidFill>
                            <a:srgbClr val="5C5B5A"/>
                          </a:solidFill>
                        </a:rPr>
                        <a:t>72%</a:t>
                      </a: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4002994157"/>
                  </a:ext>
                </a:extLst>
              </a:tr>
              <a:tr h="3420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rPr>
                        <a:t>Employed/self-employed – part time</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r>
                        <a:rPr lang="en-GB" sz="1200" b="1" dirty="0">
                          <a:solidFill>
                            <a:srgbClr val="5C5B5A"/>
                          </a:solidFill>
                        </a:rPr>
                        <a:t>15%</a:t>
                      </a: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2565747837"/>
                  </a:ext>
                </a:extLst>
              </a:tr>
              <a:tr h="342026">
                <a:tc>
                  <a:txBody>
                    <a:bodyPr/>
                    <a:lstStyle/>
                    <a:p>
                      <a:r>
                        <a:rPr lang="en-GB" sz="1200" dirty="0">
                          <a:solidFill>
                            <a:srgbClr val="5C5B5A"/>
                          </a:solidFill>
                        </a:rPr>
                        <a:t>Not in work</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r>
                        <a:rPr lang="en-GB" sz="1200" b="1" dirty="0">
                          <a:solidFill>
                            <a:srgbClr val="5C5B5A"/>
                          </a:solidFill>
                        </a:rPr>
                        <a:t>11%</a:t>
                      </a:r>
                    </a:p>
                  </a:txBody>
                  <a:tcPr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3185861537"/>
                  </a:ext>
                </a:extLst>
              </a:tr>
            </a:tbl>
          </a:graphicData>
        </a:graphic>
      </p:graphicFrame>
      <p:sp>
        <p:nvSpPr>
          <p:cNvPr id="5" name="Text Placeholder 4">
            <a:extLst>
              <a:ext uri="{FF2B5EF4-FFF2-40B4-BE49-F238E27FC236}">
                <a16:creationId xmlns:a16="http://schemas.microsoft.com/office/drawing/2014/main" id="{7B2511E7-3421-3C41-792C-D6531CD5B074}"/>
              </a:ext>
            </a:extLst>
          </p:cNvPr>
          <p:cNvSpPr>
            <a:spLocks noGrp="1"/>
          </p:cNvSpPr>
          <p:nvPr>
            <p:ph type="body" sz="quarter" idx="11"/>
          </p:nvPr>
        </p:nvSpPr>
        <p:spPr>
          <a:xfrm>
            <a:off x="523298" y="6274800"/>
            <a:ext cx="11117840" cy="435056"/>
          </a:xfrm>
        </p:spPr>
        <p:txBody>
          <a:bodyPr>
            <a:spAutoFit/>
          </a:bodyPr>
          <a:lstStyle/>
          <a:p>
            <a:r>
              <a:rPr lang="en-GB" dirty="0"/>
              <a:t>S04. How long been a private landlord? S05. And for how much longer do you plan on being a private landlord? C04. Employment status. Q24. And which of the following best describe your plans for the number of rental properties you own? (All landlords: 355).</a:t>
            </a:r>
          </a:p>
        </p:txBody>
      </p:sp>
    </p:spTree>
    <p:extLst>
      <p:ext uri="{BB962C8B-B14F-4D97-AF65-F5344CB8AC3E}">
        <p14:creationId xmlns:p14="http://schemas.microsoft.com/office/powerpoint/2010/main" val="1761613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E00CD8-63A1-A69E-56D8-431845C2A03D}"/>
              </a:ext>
            </a:extLst>
          </p:cNvPr>
          <p:cNvSpPr>
            <a:spLocks noGrp="1"/>
          </p:cNvSpPr>
          <p:nvPr>
            <p:ph type="title"/>
          </p:nvPr>
        </p:nvSpPr>
        <p:spPr>
          <a:xfrm>
            <a:off x="536000" y="545101"/>
            <a:ext cx="11117262" cy="387798"/>
          </a:xfrm>
        </p:spPr>
        <p:txBody>
          <a:bodyPr/>
          <a:lstStyle/>
          <a:p>
            <a:r>
              <a:rPr lang="en-GB" sz="2800" b="1" dirty="0"/>
              <a:t>Reasons for becoming a landlord</a:t>
            </a:r>
            <a:endParaRPr lang="en-GB" sz="2800" dirty="0"/>
          </a:p>
        </p:txBody>
      </p:sp>
      <p:sp>
        <p:nvSpPr>
          <p:cNvPr id="10" name="TextBox 9">
            <a:extLst>
              <a:ext uri="{FF2B5EF4-FFF2-40B4-BE49-F238E27FC236}">
                <a16:creationId xmlns:a16="http://schemas.microsoft.com/office/drawing/2014/main" id="{B177C107-2232-7680-5697-04E9ECEE66F9}"/>
              </a:ext>
            </a:extLst>
          </p:cNvPr>
          <p:cNvSpPr txBox="1"/>
          <p:nvPr/>
        </p:nvSpPr>
        <p:spPr>
          <a:xfrm>
            <a:off x="510285" y="1059566"/>
            <a:ext cx="11035452" cy="738664"/>
          </a:xfrm>
          <a:prstGeom prst="rect">
            <a:avLst/>
          </a:prstGeom>
          <a:noFill/>
        </p:spPr>
        <p:txBody>
          <a:bodyPr wrap="square" lIns="0" tIns="0" rIns="0" bIns="0" rtlCol="0">
            <a:spAutoFit/>
          </a:bodyPr>
          <a:lstStyle/>
          <a:p>
            <a:r>
              <a:rPr lang="en-GB" sz="1600" dirty="0">
                <a:solidFill>
                  <a:srgbClr val="5C5B5A"/>
                </a:solidFill>
              </a:rPr>
              <a:t>1 in 5 cite they originally became a landlord as a full-time business, although the likelihood of this increases with the total size of their portfolio, as one would expect. Nearly 3 in 4 (72%) became landlords for investment purposes and more so as extra income, than for their pension.</a:t>
            </a:r>
          </a:p>
        </p:txBody>
      </p:sp>
      <p:graphicFrame>
        <p:nvGraphicFramePr>
          <p:cNvPr id="7" name="Chart 6" descr="As a full-time business 20%, An investment - for capital growth 29%, An investment - for additional income 43%, An investment – as part of my pension 22%, To provide a home for a family member or friend 8%, To provide a home for an employee 3%, An inheritance 8%, Managed a property for a family member 4%, You were unable to sell a home you owned 3%, Other 2%&#10;Don’t know 1%.">
            <a:extLst>
              <a:ext uri="{FF2B5EF4-FFF2-40B4-BE49-F238E27FC236}">
                <a16:creationId xmlns:a16="http://schemas.microsoft.com/office/drawing/2014/main" id="{4092F9F3-71FA-4825-F8A7-E4B21A9F13EB}"/>
              </a:ext>
            </a:extLst>
          </p:cNvPr>
          <p:cNvGraphicFramePr/>
          <p:nvPr>
            <p:extLst>
              <p:ext uri="{D42A27DB-BD31-4B8C-83A1-F6EECF244321}">
                <p14:modId xmlns:p14="http://schemas.microsoft.com/office/powerpoint/2010/main" val="3230571014"/>
              </p:ext>
            </p:extLst>
          </p:nvPr>
        </p:nvGraphicFramePr>
        <p:xfrm>
          <a:off x="575053" y="1945859"/>
          <a:ext cx="7277990" cy="3907870"/>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a:extLst>
              <a:ext uri="{FF2B5EF4-FFF2-40B4-BE49-F238E27FC236}">
                <a16:creationId xmlns:a16="http://schemas.microsoft.com/office/drawing/2014/main" id="{E7080F52-7B9F-D53A-FD42-9D46851B618C}"/>
              </a:ext>
            </a:extLst>
          </p:cNvPr>
          <p:cNvSpPr txBox="1"/>
          <p:nvPr/>
        </p:nvSpPr>
        <p:spPr>
          <a:xfrm>
            <a:off x="510285" y="2367812"/>
            <a:ext cx="7984911" cy="1038810"/>
          </a:xfrm>
          <a:prstGeom prst="rect">
            <a:avLst/>
          </a:prstGeom>
          <a:noFill/>
          <a:ln w="19050">
            <a:solidFill>
              <a:srgbClr val="C00000"/>
            </a:solidFill>
          </a:ln>
        </p:spPr>
        <p:txBody>
          <a:bodyPr wrap="square" lIns="180000" tIns="180000" rIns="180000" bIns="180000" rtlCol="0">
            <a:noAutofit/>
          </a:bodyPr>
          <a:lstStyle/>
          <a:p>
            <a:pPr algn="r"/>
            <a:r>
              <a:rPr lang="en-GB" sz="1200" b="1" dirty="0">
                <a:solidFill>
                  <a:srgbClr val="5C5B5A"/>
                </a:solidFill>
              </a:rPr>
              <a:t>Investment</a:t>
            </a:r>
            <a:r>
              <a:rPr lang="en-GB" sz="1200" dirty="0">
                <a:solidFill>
                  <a:srgbClr val="5C5B5A"/>
                </a:solidFill>
              </a:rPr>
              <a:t>: </a:t>
            </a:r>
            <a:br>
              <a:rPr lang="en-GB" sz="1200" dirty="0">
                <a:solidFill>
                  <a:srgbClr val="5C5B5A"/>
                </a:solidFill>
              </a:rPr>
            </a:br>
            <a:r>
              <a:rPr lang="en-GB" sz="1200" dirty="0">
                <a:solidFill>
                  <a:srgbClr val="5C5B5A"/>
                </a:solidFill>
              </a:rPr>
              <a:t>72%</a:t>
            </a:r>
          </a:p>
        </p:txBody>
      </p:sp>
      <p:sp>
        <p:nvSpPr>
          <p:cNvPr id="20" name="TextBox 19">
            <a:extLst>
              <a:ext uri="{FF2B5EF4-FFF2-40B4-BE49-F238E27FC236}">
                <a16:creationId xmlns:a16="http://schemas.microsoft.com/office/drawing/2014/main" id="{0BF7FDE4-8631-D1D9-DFE9-697DAE3B31C2}"/>
              </a:ext>
            </a:extLst>
          </p:cNvPr>
          <p:cNvSpPr txBox="1"/>
          <p:nvPr/>
        </p:nvSpPr>
        <p:spPr>
          <a:xfrm>
            <a:off x="510285" y="3406622"/>
            <a:ext cx="7984911" cy="692680"/>
          </a:xfrm>
          <a:prstGeom prst="rect">
            <a:avLst/>
          </a:prstGeom>
          <a:noFill/>
          <a:ln w="19050">
            <a:solidFill>
              <a:srgbClr val="C00000"/>
            </a:solidFill>
          </a:ln>
        </p:spPr>
        <p:txBody>
          <a:bodyPr wrap="square" lIns="180000" tIns="180000" rIns="180000" bIns="180000" rtlCol="0">
            <a:noAutofit/>
          </a:bodyPr>
          <a:lstStyle/>
          <a:p>
            <a:pPr algn="r"/>
            <a:r>
              <a:rPr lang="en-GB" sz="1200" b="1" dirty="0">
                <a:solidFill>
                  <a:srgbClr val="5C5B5A"/>
                </a:solidFill>
              </a:rPr>
              <a:t>Home for others: </a:t>
            </a:r>
            <a:br>
              <a:rPr lang="en-GB" sz="1200" b="1" dirty="0">
                <a:solidFill>
                  <a:srgbClr val="5C5B5A"/>
                </a:solidFill>
              </a:rPr>
            </a:br>
            <a:r>
              <a:rPr lang="en-GB" sz="1200" dirty="0">
                <a:solidFill>
                  <a:srgbClr val="5C5B5A"/>
                </a:solidFill>
              </a:rPr>
              <a:t>11%</a:t>
            </a:r>
          </a:p>
        </p:txBody>
      </p:sp>
      <p:sp>
        <p:nvSpPr>
          <p:cNvPr id="21" name="TextBox 20">
            <a:extLst>
              <a:ext uri="{FF2B5EF4-FFF2-40B4-BE49-F238E27FC236}">
                <a16:creationId xmlns:a16="http://schemas.microsoft.com/office/drawing/2014/main" id="{C6E4DA7D-6924-0380-2E77-CF5E857D8772}"/>
              </a:ext>
            </a:extLst>
          </p:cNvPr>
          <p:cNvSpPr txBox="1"/>
          <p:nvPr/>
        </p:nvSpPr>
        <p:spPr>
          <a:xfrm>
            <a:off x="510285" y="4089808"/>
            <a:ext cx="7984911" cy="1056449"/>
          </a:xfrm>
          <a:prstGeom prst="rect">
            <a:avLst/>
          </a:prstGeom>
          <a:noFill/>
          <a:ln w="19050">
            <a:solidFill>
              <a:srgbClr val="C00000"/>
            </a:solidFill>
          </a:ln>
        </p:spPr>
        <p:txBody>
          <a:bodyPr wrap="square" lIns="180000" tIns="180000" rIns="180000" bIns="180000" rtlCol="0">
            <a:noAutofit/>
          </a:bodyPr>
          <a:lstStyle/>
          <a:p>
            <a:pPr algn="r"/>
            <a:r>
              <a:rPr lang="en-GB" sz="1200" b="1" dirty="0">
                <a:solidFill>
                  <a:srgbClr val="5C5B5A"/>
                </a:solidFill>
              </a:rPr>
              <a:t>Accidental</a:t>
            </a:r>
            <a:r>
              <a:rPr lang="en-GB" sz="1200" dirty="0">
                <a:solidFill>
                  <a:srgbClr val="5C5B5A"/>
                </a:solidFill>
              </a:rPr>
              <a:t>: </a:t>
            </a:r>
            <a:br>
              <a:rPr lang="en-GB" sz="1200" dirty="0">
                <a:solidFill>
                  <a:srgbClr val="5C5B5A"/>
                </a:solidFill>
              </a:rPr>
            </a:br>
            <a:r>
              <a:rPr lang="en-GB" sz="1200" dirty="0">
                <a:solidFill>
                  <a:srgbClr val="5C5B5A"/>
                </a:solidFill>
              </a:rPr>
              <a:t>14%</a:t>
            </a:r>
          </a:p>
        </p:txBody>
      </p:sp>
      <p:sp>
        <p:nvSpPr>
          <p:cNvPr id="2" name="TextBox 1">
            <a:extLst>
              <a:ext uri="{FF2B5EF4-FFF2-40B4-BE49-F238E27FC236}">
                <a16:creationId xmlns:a16="http://schemas.microsoft.com/office/drawing/2014/main" id="{17699A9D-E0CA-1057-CF71-C1C052FF2D44}"/>
              </a:ext>
            </a:extLst>
          </p:cNvPr>
          <p:cNvSpPr txBox="1"/>
          <p:nvPr/>
        </p:nvSpPr>
        <p:spPr>
          <a:xfrm>
            <a:off x="8615363" y="1853191"/>
            <a:ext cx="2726668" cy="430887"/>
          </a:xfrm>
          <a:prstGeom prst="rect">
            <a:avLst/>
          </a:prstGeom>
          <a:noFill/>
        </p:spPr>
        <p:txBody>
          <a:bodyPr wrap="square" lIns="0" tIns="0" rIns="0" bIns="0" rtlCol="0">
            <a:spAutoFit/>
          </a:bodyPr>
          <a:lstStyle/>
          <a:p>
            <a:r>
              <a:rPr lang="en-GB" sz="1400" b="1" dirty="0">
                <a:solidFill>
                  <a:srgbClr val="5C5B5A"/>
                </a:solidFill>
              </a:rPr>
              <a:t>Total portfolio size vs. reasons for becoming a landlord</a:t>
            </a:r>
            <a:endParaRPr lang="en-GB" sz="1400" dirty="0">
              <a:solidFill>
                <a:srgbClr val="5C5B5A"/>
              </a:solidFill>
            </a:endParaRPr>
          </a:p>
        </p:txBody>
      </p:sp>
      <p:graphicFrame>
        <p:nvGraphicFramePr>
          <p:cNvPr id="17" name="Table 16">
            <a:extLst>
              <a:ext uri="{FF2B5EF4-FFF2-40B4-BE49-F238E27FC236}">
                <a16:creationId xmlns:a16="http://schemas.microsoft.com/office/drawing/2014/main" id="{DDA5782A-C00D-30AB-ED2E-F14AA89C4284}"/>
              </a:ext>
            </a:extLst>
          </p:cNvPr>
          <p:cNvGraphicFramePr>
            <a:graphicFrameLocks noGrp="1"/>
          </p:cNvGraphicFramePr>
          <p:nvPr>
            <p:extLst>
              <p:ext uri="{D42A27DB-BD31-4B8C-83A1-F6EECF244321}">
                <p14:modId xmlns:p14="http://schemas.microsoft.com/office/powerpoint/2010/main" val="1877641729"/>
              </p:ext>
            </p:extLst>
          </p:nvPr>
        </p:nvGraphicFramePr>
        <p:xfrm>
          <a:off x="8615363" y="2443772"/>
          <a:ext cx="3025776" cy="3418633"/>
        </p:xfrm>
        <a:graphic>
          <a:graphicData uri="http://schemas.openxmlformats.org/drawingml/2006/table">
            <a:tbl>
              <a:tblPr firstRow="1" bandRow="1">
                <a:tableStyleId>{5C22544A-7EE6-4342-B048-85BDC9FD1C3A}</a:tableStyleId>
              </a:tblPr>
              <a:tblGrid>
                <a:gridCol w="931360">
                  <a:extLst>
                    <a:ext uri="{9D8B030D-6E8A-4147-A177-3AD203B41FA5}">
                      <a16:colId xmlns:a16="http://schemas.microsoft.com/office/drawing/2014/main" val="4229841372"/>
                    </a:ext>
                  </a:extLst>
                </a:gridCol>
                <a:gridCol w="523604">
                  <a:extLst>
                    <a:ext uri="{9D8B030D-6E8A-4147-A177-3AD203B41FA5}">
                      <a16:colId xmlns:a16="http://schemas.microsoft.com/office/drawing/2014/main" val="3366815508"/>
                    </a:ext>
                  </a:extLst>
                </a:gridCol>
                <a:gridCol w="523604">
                  <a:extLst>
                    <a:ext uri="{9D8B030D-6E8A-4147-A177-3AD203B41FA5}">
                      <a16:colId xmlns:a16="http://schemas.microsoft.com/office/drawing/2014/main" val="2414019273"/>
                    </a:ext>
                  </a:extLst>
                </a:gridCol>
                <a:gridCol w="523604">
                  <a:extLst>
                    <a:ext uri="{9D8B030D-6E8A-4147-A177-3AD203B41FA5}">
                      <a16:colId xmlns:a16="http://schemas.microsoft.com/office/drawing/2014/main" val="529363737"/>
                    </a:ext>
                  </a:extLst>
                </a:gridCol>
                <a:gridCol w="523604">
                  <a:extLst>
                    <a:ext uri="{9D8B030D-6E8A-4147-A177-3AD203B41FA5}">
                      <a16:colId xmlns:a16="http://schemas.microsoft.com/office/drawing/2014/main" val="1040128391"/>
                    </a:ext>
                  </a:extLst>
                </a:gridCol>
              </a:tblGrid>
              <a:tr h="756633">
                <a:tc>
                  <a:txBody>
                    <a:bodyPr/>
                    <a:lstStyle/>
                    <a:p>
                      <a:r>
                        <a:rPr lang="en-GB" sz="1200" b="1" dirty="0">
                          <a:solidFill>
                            <a:schemeClr val="bg1"/>
                          </a:solidFill>
                          <a:latin typeface="Arial" panose="020B0604020202020204" pitchFamily="34" charset="0"/>
                          <a:cs typeface="Arial" panose="020B0604020202020204" pitchFamily="34" charset="0"/>
                        </a:rPr>
                        <a:t>Total portfolio size:</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5C5B5A"/>
                    </a:solidFill>
                  </a:tcPr>
                </a:tc>
                <a:tc>
                  <a:txBody>
                    <a:bodyPr/>
                    <a:lstStyle/>
                    <a:p>
                      <a:pPr algn="ctr" fontAlgn="ctr"/>
                      <a:r>
                        <a:rPr lang="en-GB" sz="1100" b="1" i="0" u="none" strike="noStrike" dirty="0">
                          <a:effectLst/>
                          <a:latin typeface="Arial" panose="020B0604020202020204" pitchFamily="34" charset="0"/>
                          <a:cs typeface="Arial" panose="020B0604020202020204" pitchFamily="34" charset="0"/>
                        </a:rPr>
                        <a:t>Only one</a:t>
                      </a:r>
                    </a:p>
                  </a:txBody>
                  <a:tcPr marL="6350" marR="6350" marT="635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5C5B5A"/>
                    </a:solidFill>
                  </a:tcPr>
                </a:tc>
                <a:tc>
                  <a:txBody>
                    <a:bodyPr/>
                    <a:lstStyle/>
                    <a:p>
                      <a:pPr algn="ctr" fontAlgn="ctr"/>
                      <a:r>
                        <a:rPr lang="en-GB" sz="1100" b="1" i="0" u="none" strike="noStrike" dirty="0">
                          <a:effectLst/>
                          <a:latin typeface="Arial" panose="020B0604020202020204" pitchFamily="34" charset="0"/>
                          <a:cs typeface="Arial" panose="020B0604020202020204" pitchFamily="34" charset="0"/>
                        </a:rPr>
                        <a:t>2-4</a:t>
                      </a:r>
                    </a:p>
                  </a:txBody>
                  <a:tcPr marL="6350" marR="6350" marT="635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5C5B5A"/>
                    </a:solidFill>
                  </a:tcPr>
                </a:tc>
                <a:tc>
                  <a:txBody>
                    <a:bodyPr/>
                    <a:lstStyle/>
                    <a:p>
                      <a:pPr algn="ctr" fontAlgn="ctr"/>
                      <a:r>
                        <a:rPr lang="en-GB" sz="1100" b="1" i="0" u="none" strike="noStrike" dirty="0">
                          <a:effectLst/>
                          <a:latin typeface="Arial" panose="020B0604020202020204" pitchFamily="34" charset="0"/>
                          <a:cs typeface="Arial" panose="020B0604020202020204" pitchFamily="34" charset="0"/>
                        </a:rPr>
                        <a:t>5-9</a:t>
                      </a:r>
                    </a:p>
                  </a:txBody>
                  <a:tcPr marL="6350" marR="6350" marT="635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5C5B5A"/>
                    </a:solidFill>
                  </a:tcPr>
                </a:tc>
                <a:tc>
                  <a:txBody>
                    <a:bodyPr/>
                    <a:lstStyle/>
                    <a:p>
                      <a:pPr algn="ctr" fontAlgn="ctr"/>
                      <a:r>
                        <a:rPr lang="en-GB" sz="1100" b="1" i="0" u="none" strike="noStrike" dirty="0">
                          <a:effectLst/>
                          <a:latin typeface="Arial" panose="020B0604020202020204" pitchFamily="34" charset="0"/>
                          <a:cs typeface="Arial" panose="020B0604020202020204" pitchFamily="34" charset="0"/>
                        </a:rPr>
                        <a:t>10+</a:t>
                      </a:r>
                    </a:p>
                  </a:txBody>
                  <a:tcPr marL="6350" marR="6350" marT="6350" marB="0"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solidFill>
                      <a:srgbClr val="5C5B5A"/>
                    </a:solidFill>
                  </a:tcPr>
                </a:tc>
                <a:extLst>
                  <a:ext uri="{0D108BD9-81ED-4DB2-BD59-A6C34878D82A}">
                    <a16:rowId xmlns:a16="http://schemas.microsoft.com/office/drawing/2014/main" val="1848596567"/>
                  </a:ext>
                </a:extLst>
              </a:tr>
              <a:tr h="665500">
                <a:tc>
                  <a:txBody>
                    <a:bodyPr/>
                    <a:lstStyle/>
                    <a:p>
                      <a:r>
                        <a:rPr lang="en-GB" sz="1200" dirty="0">
                          <a:solidFill>
                            <a:srgbClr val="5C5B5A"/>
                          </a:solidFill>
                          <a:latin typeface="Arial" panose="020B0604020202020204" pitchFamily="34" charset="0"/>
                          <a:cs typeface="Arial" panose="020B0604020202020204" pitchFamily="34" charset="0"/>
                        </a:rPr>
                        <a:t>Full-time business</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algn="ctr" fontAlgn="ctr"/>
                      <a:r>
                        <a:rPr lang="en-GB" sz="1100" b="0" i="0" u="none" strike="noStrike" dirty="0">
                          <a:solidFill>
                            <a:srgbClr val="5C5B5A"/>
                          </a:solidFill>
                          <a:effectLst/>
                          <a:latin typeface="Arial" panose="020B0604020202020204" pitchFamily="34" charset="0"/>
                          <a:cs typeface="Arial" panose="020B0604020202020204" pitchFamily="34" charset="0"/>
                        </a:rPr>
                        <a:t>10%</a:t>
                      </a:r>
                    </a:p>
                  </a:txBody>
                  <a:tcPr marL="6350" marR="6350" marT="635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algn="ctr" fontAlgn="ctr"/>
                      <a:r>
                        <a:rPr lang="en-GB" sz="1100" b="0" i="0" u="none" strike="noStrike" dirty="0">
                          <a:solidFill>
                            <a:srgbClr val="5C5B5A"/>
                          </a:solidFill>
                          <a:effectLst/>
                          <a:latin typeface="Arial" panose="020B0604020202020204" pitchFamily="34" charset="0"/>
                          <a:cs typeface="Arial" panose="020B0604020202020204" pitchFamily="34" charset="0"/>
                        </a:rPr>
                        <a:t>18%</a:t>
                      </a:r>
                    </a:p>
                  </a:txBody>
                  <a:tcPr marL="6350" marR="6350" marT="635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algn="ctr" fontAlgn="ctr"/>
                      <a:r>
                        <a:rPr lang="en-GB" sz="1100" b="0" i="0" u="none" strike="noStrike" dirty="0">
                          <a:solidFill>
                            <a:srgbClr val="5C5B5A"/>
                          </a:solidFill>
                          <a:effectLst/>
                          <a:latin typeface="Arial" panose="020B0604020202020204" pitchFamily="34" charset="0"/>
                          <a:cs typeface="Arial" panose="020B0604020202020204" pitchFamily="34" charset="0"/>
                        </a:rPr>
                        <a:t>31 %</a:t>
                      </a:r>
                    </a:p>
                  </a:txBody>
                  <a:tcPr marL="6350" marR="6350" marT="635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algn="ctr" fontAlgn="ctr"/>
                      <a:r>
                        <a:rPr lang="en-GB" sz="1100" b="1" i="0" u="none" strike="noStrike" dirty="0">
                          <a:solidFill>
                            <a:srgbClr val="5C5B5A"/>
                          </a:solidFill>
                          <a:effectLst/>
                          <a:latin typeface="Arial" panose="020B0604020202020204" pitchFamily="34" charset="0"/>
                          <a:cs typeface="Arial" panose="020B0604020202020204" pitchFamily="34" charset="0"/>
                        </a:rPr>
                        <a:t>38%</a:t>
                      </a:r>
                    </a:p>
                  </a:txBody>
                  <a:tcPr marL="6350" marR="6350" marT="6350" marB="0"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63305568"/>
                  </a:ext>
                </a:extLst>
              </a:tr>
              <a:tr h="665500">
                <a:tc>
                  <a:txBody>
                    <a:bodyPr/>
                    <a:lstStyle/>
                    <a:p>
                      <a:r>
                        <a:rPr lang="en-GB" sz="1200" dirty="0">
                          <a:solidFill>
                            <a:srgbClr val="5C5B5A"/>
                          </a:solidFill>
                          <a:latin typeface="Arial" panose="020B0604020202020204" pitchFamily="34" charset="0"/>
                          <a:cs typeface="Arial" panose="020B0604020202020204" pitchFamily="34" charset="0"/>
                        </a:rPr>
                        <a:t>Investment</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algn="ctr" fontAlgn="ctr"/>
                      <a:r>
                        <a:rPr lang="en-GB" sz="1100" b="0" i="0" u="none" strike="noStrike" dirty="0">
                          <a:solidFill>
                            <a:srgbClr val="5C5B5A"/>
                          </a:solidFill>
                          <a:effectLst/>
                          <a:latin typeface="Arial" panose="020B0604020202020204" pitchFamily="34" charset="0"/>
                          <a:cs typeface="Arial" panose="020B0604020202020204" pitchFamily="34" charset="0"/>
                        </a:rPr>
                        <a:t>63%</a:t>
                      </a:r>
                    </a:p>
                  </a:txBody>
                  <a:tcPr marL="6350" marR="6350" marT="635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algn="ctr" fontAlgn="ctr"/>
                      <a:r>
                        <a:rPr lang="en-GB" sz="1100" b="1" i="0" u="none" strike="noStrike" dirty="0">
                          <a:solidFill>
                            <a:srgbClr val="5C5B5A"/>
                          </a:solidFill>
                          <a:effectLst/>
                          <a:latin typeface="Arial" panose="020B0604020202020204" pitchFamily="34" charset="0"/>
                          <a:cs typeface="Arial" panose="020B0604020202020204" pitchFamily="34" charset="0"/>
                        </a:rPr>
                        <a:t>82%</a:t>
                      </a:r>
                    </a:p>
                  </a:txBody>
                  <a:tcPr marL="6350" marR="6350" marT="635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algn="ctr" fontAlgn="ctr"/>
                      <a:r>
                        <a:rPr lang="en-GB" sz="1100" b="0" i="0" u="none" strike="noStrike" dirty="0">
                          <a:solidFill>
                            <a:srgbClr val="5C5B5A"/>
                          </a:solidFill>
                          <a:effectLst/>
                          <a:latin typeface="Arial" panose="020B0604020202020204" pitchFamily="34" charset="0"/>
                          <a:cs typeface="Arial" panose="020B0604020202020204" pitchFamily="34" charset="0"/>
                        </a:rPr>
                        <a:t>68 %</a:t>
                      </a:r>
                    </a:p>
                  </a:txBody>
                  <a:tcPr marL="6350" marR="6350" marT="635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algn="ctr" fontAlgn="ctr"/>
                      <a:r>
                        <a:rPr lang="en-GB" sz="1100" b="0" i="0" u="none" strike="noStrike" dirty="0">
                          <a:solidFill>
                            <a:srgbClr val="5C5B5A"/>
                          </a:solidFill>
                          <a:effectLst/>
                          <a:latin typeface="Arial" panose="020B0604020202020204" pitchFamily="34" charset="0"/>
                          <a:cs typeface="Arial" panose="020B0604020202020204" pitchFamily="34" charset="0"/>
                        </a:rPr>
                        <a:t>71%</a:t>
                      </a:r>
                    </a:p>
                  </a:txBody>
                  <a:tcPr marL="6350" marR="6350" marT="6350" marB="0"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3647200205"/>
                  </a:ext>
                </a:extLst>
              </a:tr>
              <a:tr h="665500">
                <a:tc>
                  <a:txBody>
                    <a:bodyPr/>
                    <a:lstStyle/>
                    <a:p>
                      <a:r>
                        <a:rPr lang="en-GB" sz="1200" dirty="0">
                          <a:solidFill>
                            <a:srgbClr val="5C5B5A"/>
                          </a:solidFill>
                          <a:latin typeface="Arial" panose="020B0604020202020204" pitchFamily="34" charset="0"/>
                          <a:cs typeface="Arial" panose="020B0604020202020204" pitchFamily="34" charset="0"/>
                        </a:rPr>
                        <a:t>Home for others</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algn="ctr" fontAlgn="ctr"/>
                      <a:r>
                        <a:rPr lang="en-GB" sz="1100" b="0" i="0" u="none" strike="noStrike" dirty="0">
                          <a:solidFill>
                            <a:srgbClr val="5C5B5A"/>
                          </a:solidFill>
                          <a:effectLst/>
                          <a:latin typeface="Arial" panose="020B0604020202020204" pitchFamily="34" charset="0"/>
                          <a:cs typeface="Arial" panose="020B0604020202020204" pitchFamily="34" charset="0"/>
                        </a:rPr>
                        <a:t>10%</a:t>
                      </a:r>
                    </a:p>
                  </a:txBody>
                  <a:tcPr marL="6350" marR="6350" marT="635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algn="ctr" fontAlgn="ctr"/>
                      <a:r>
                        <a:rPr lang="en-GB" sz="1100" b="0" i="0" u="none" strike="noStrike" dirty="0">
                          <a:solidFill>
                            <a:srgbClr val="5C5B5A"/>
                          </a:solidFill>
                          <a:effectLst/>
                          <a:latin typeface="Arial" panose="020B0604020202020204" pitchFamily="34" charset="0"/>
                          <a:cs typeface="Arial" panose="020B0604020202020204" pitchFamily="34" charset="0"/>
                        </a:rPr>
                        <a:t>6%</a:t>
                      </a:r>
                    </a:p>
                  </a:txBody>
                  <a:tcPr marL="6350" marR="6350" marT="635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algn="ctr" fontAlgn="ctr"/>
                      <a:r>
                        <a:rPr lang="en-GB" sz="1100" b="0" i="0" u="none" strike="noStrike" dirty="0">
                          <a:solidFill>
                            <a:srgbClr val="5C5B5A"/>
                          </a:solidFill>
                          <a:effectLst/>
                          <a:latin typeface="Arial" panose="020B0604020202020204" pitchFamily="34" charset="0"/>
                          <a:cs typeface="Arial" panose="020B0604020202020204" pitchFamily="34" charset="0"/>
                        </a:rPr>
                        <a:t>20 %</a:t>
                      </a:r>
                    </a:p>
                  </a:txBody>
                  <a:tcPr marL="6350" marR="6350" marT="635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algn="ctr" fontAlgn="ctr"/>
                      <a:r>
                        <a:rPr lang="en-GB" sz="1100" b="0" i="0" u="none" strike="noStrike" dirty="0">
                          <a:solidFill>
                            <a:srgbClr val="5C5B5A"/>
                          </a:solidFill>
                          <a:effectLst/>
                          <a:latin typeface="Arial" panose="020B0604020202020204" pitchFamily="34" charset="0"/>
                          <a:cs typeface="Arial" panose="020B0604020202020204" pitchFamily="34" charset="0"/>
                        </a:rPr>
                        <a:t>15%</a:t>
                      </a:r>
                    </a:p>
                  </a:txBody>
                  <a:tcPr marL="6350" marR="6350" marT="6350" marB="0"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2474230224"/>
                  </a:ext>
                </a:extLst>
              </a:tr>
              <a:tr h="665500">
                <a:tc>
                  <a:txBody>
                    <a:bodyPr/>
                    <a:lstStyle/>
                    <a:p>
                      <a:r>
                        <a:rPr lang="en-GB" sz="1200" dirty="0">
                          <a:solidFill>
                            <a:srgbClr val="5C5B5A"/>
                          </a:solidFill>
                          <a:latin typeface="Arial" panose="020B0604020202020204" pitchFamily="34" charset="0"/>
                          <a:cs typeface="Arial" panose="020B0604020202020204" pitchFamily="34" charset="0"/>
                        </a:rPr>
                        <a:t>Accidental</a:t>
                      </a:r>
                    </a:p>
                  </a:txBody>
                  <a:tcPr anchor="ctr">
                    <a:lnL w="6350" cap="flat" cmpd="sng" algn="ctr">
                      <a:solidFill>
                        <a:schemeClr val="bg1"/>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algn="ctr" fontAlgn="ctr"/>
                      <a:r>
                        <a:rPr lang="en-GB" sz="1100" b="0" i="0" u="none" strike="noStrike" dirty="0">
                          <a:solidFill>
                            <a:srgbClr val="5C5B5A"/>
                          </a:solidFill>
                          <a:effectLst/>
                          <a:latin typeface="Arial" panose="020B0604020202020204" pitchFamily="34" charset="0"/>
                          <a:cs typeface="Arial" panose="020B0604020202020204" pitchFamily="34" charset="0"/>
                        </a:rPr>
                        <a:t>18%</a:t>
                      </a:r>
                    </a:p>
                  </a:txBody>
                  <a:tcPr marL="6350" marR="6350" marT="635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algn="ctr" fontAlgn="ctr"/>
                      <a:r>
                        <a:rPr lang="en-GB" sz="1100" b="0" i="0" u="none" strike="noStrike" dirty="0">
                          <a:solidFill>
                            <a:srgbClr val="5C5B5A"/>
                          </a:solidFill>
                          <a:effectLst/>
                          <a:latin typeface="Arial" panose="020B0604020202020204" pitchFamily="34" charset="0"/>
                          <a:cs typeface="Arial" panose="020B0604020202020204" pitchFamily="34" charset="0"/>
                        </a:rPr>
                        <a:t>12%</a:t>
                      </a:r>
                    </a:p>
                  </a:txBody>
                  <a:tcPr marL="6350" marR="6350" marT="635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algn="ctr" fontAlgn="ctr"/>
                      <a:r>
                        <a:rPr lang="en-GB" sz="1100" b="0" i="0" u="none" strike="noStrike" dirty="0">
                          <a:solidFill>
                            <a:srgbClr val="5C5B5A"/>
                          </a:solidFill>
                          <a:effectLst/>
                          <a:latin typeface="Arial" panose="020B0604020202020204" pitchFamily="34" charset="0"/>
                          <a:cs typeface="Arial" panose="020B0604020202020204" pitchFamily="34" charset="0"/>
                        </a:rPr>
                        <a:t>10%</a:t>
                      </a:r>
                    </a:p>
                  </a:txBody>
                  <a:tcPr marL="6350" marR="6350" marT="6350" marB="0" anchor="ctr">
                    <a:lnL w="6350" cap="flat" cmpd="sng" algn="ctr">
                      <a:solidFill>
                        <a:srgbClr val="5C5B5A"/>
                      </a:solidFill>
                      <a:prstDash val="solid"/>
                      <a:round/>
                      <a:headEnd type="none" w="med" len="med"/>
                      <a:tailEnd type="none" w="med" len="med"/>
                    </a:lnL>
                    <a:lnR w="6350" cap="flat" cmpd="sng" algn="ctr">
                      <a:solidFill>
                        <a:srgbClr val="5C5B5A"/>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tc>
                  <a:txBody>
                    <a:bodyPr/>
                    <a:lstStyle/>
                    <a:p>
                      <a:pPr algn="ctr" fontAlgn="ctr"/>
                      <a:r>
                        <a:rPr lang="en-GB" sz="1100" b="0" i="0" u="none" strike="noStrike" dirty="0">
                          <a:solidFill>
                            <a:srgbClr val="5C5B5A"/>
                          </a:solidFill>
                          <a:effectLst/>
                          <a:latin typeface="Arial" panose="020B0604020202020204" pitchFamily="34" charset="0"/>
                          <a:cs typeface="Arial" panose="020B0604020202020204" pitchFamily="34" charset="0"/>
                        </a:rPr>
                        <a:t>21%</a:t>
                      </a:r>
                    </a:p>
                  </a:txBody>
                  <a:tcPr marL="6350" marR="6350" marT="6350" marB="0" anchor="ctr">
                    <a:lnL w="6350" cap="flat" cmpd="sng" algn="ctr">
                      <a:solidFill>
                        <a:srgbClr val="5C5B5A"/>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5C5B5A"/>
                      </a:solidFill>
                      <a:prstDash val="solid"/>
                      <a:round/>
                      <a:headEnd type="none" w="med" len="med"/>
                      <a:tailEnd type="none" w="med" len="med"/>
                    </a:lnT>
                    <a:lnB w="6350" cap="flat" cmpd="sng" algn="ctr">
                      <a:solidFill>
                        <a:srgbClr val="5C5B5A"/>
                      </a:solidFill>
                      <a:prstDash val="solid"/>
                      <a:round/>
                      <a:headEnd type="none" w="med" len="med"/>
                      <a:tailEnd type="none" w="med" len="med"/>
                    </a:lnB>
                    <a:noFill/>
                  </a:tcPr>
                </a:tc>
                <a:extLst>
                  <a:ext uri="{0D108BD9-81ED-4DB2-BD59-A6C34878D82A}">
                    <a16:rowId xmlns:a16="http://schemas.microsoft.com/office/drawing/2014/main" val="1623506882"/>
                  </a:ext>
                </a:extLst>
              </a:tr>
            </a:tbl>
          </a:graphicData>
        </a:graphic>
      </p:graphicFrame>
      <p:sp>
        <p:nvSpPr>
          <p:cNvPr id="18" name="Text Placeholder 17">
            <a:extLst>
              <a:ext uri="{FF2B5EF4-FFF2-40B4-BE49-F238E27FC236}">
                <a16:creationId xmlns:a16="http://schemas.microsoft.com/office/drawing/2014/main" id="{E8EF75A1-B16C-7272-8893-E378C81EA97F}"/>
              </a:ext>
            </a:extLst>
          </p:cNvPr>
          <p:cNvSpPr>
            <a:spLocks noGrp="1"/>
          </p:cNvSpPr>
          <p:nvPr>
            <p:ph type="body" sz="quarter" idx="11"/>
          </p:nvPr>
        </p:nvSpPr>
        <p:spPr/>
        <p:txBody>
          <a:bodyPr/>
          <a:lstStyle/>
          <a:p>
            <a:r>
              <a:rPr lang="en-GB" dirty="0"/>
              <a:t>Q08. What is the main reason you or the business you work for originally became a landlord? (All landlords: 355).</a:t>
            </a:r>
          </a:p>
        </p:txBody>
      </p:sp>
    </p:spTree>
    <p:extLst>
      <p:ext uri="{BB962C8B-B14F-4D97-AF65-F5344CB8AC3E}">
        <p14:creationId xmlns:p14="http://schemas.microsoft.com/office/powerpoint/2010/main" val="752951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4B8BD6-5513-7C2B-2097-2A828BE69FC2}"/>
              </a:ext>
            </a:extLst>
          </p:cNvPr>
          <p:cNvSpPr>
            <a:spLocks noGrp="1"/>
          </p:cNvSpPr>
          <p:nvPr>
            <p:ph type="title"/>
          </p:nvPr>
        </p:nvSpPr>
        <p:spPr/>
        <p:txBody>
          <a:bodyPr/>
          <a:lstStyle/>
          <a:p>
            <a:r>
              <a:rPr lang="en-GB" sz="2800" b="1" dirty="0"/>
              <a:t>Future intentions</a:t>
            </a:r>
            <a:endParaRPr lang="en-GB" sz="2800" dirty="0"/>
          </a:p>
        </p:txBody>
      </p:sp>
      <p:sp>
        <p:nvSpPr>
          <p:cNvPr id="10" name="TextBox 9">
            <a:extLst>
              <a:ext uri="{FF2B5EF4-FFF2-40B4-BE49-F238E27FC236}">
                <a16:creationId xmlns:a16="http://schemas.microsoft.com/office/drawing/2014/main" id="{B177C107-2232-7680-5697-04E9ECEE66F9}"/>
              </a:ext>
            </a:extLst>
          </p:cNvPr>
          <p:cNvSpPr txBox="1"/>
          <p:nvPr/>
        </p:nvSpPr>
        <p:spPr>
          <a:xfrm>
            <a:off x="510286" y="1059566"/>
            <a:ext cx="10491089" cy="492443"/>
          </a:xfrm>
          <a:prstGeom prst="rect">
            <a:avLst/>
          </a:prstGeom>
          <a:noFill/>
        </p:spPr>
        <p:txBody>
          <a:bodyPr wrap="square" lIns="0" tIns="0" rIns="0" bIns="0" rtlCol="0">
            <a:spAutoFit/>
          </a:bodyPr>
          <a:lstStyle/>
          <a:p>
            <a:r>
              <a:rPr lang="en-GB" sz="1600" dirty="0">
                <a:solidFill>
                  <a:srgbClr val="5C5B5A"/>
                </a:solidFill>
              </a:rPr>
              <a:t>The majority of landlords expect their property portfolio to remain the same size, with 7% expecting to downsize and 1 in 6 that expect to grow their portfolio.</a:t>
            </a:r>
          </a:p>
        </p:txBody>
      </p:sp>
      <p:graphicFrame>
        <p:nvGraphicFramePr>
          <p:cNvPr id="7" name="Chart 6" descr="Sticking with my current portfolio 49%, Frequently selling and buying property, but this is business as usual/It generally stays around the same size 18%, Downsizing my portfolio 7%, Growing my portfolio 16%,&#10;Not sure what my plans are 10%.">
            <a:extLst>
              <a:ext uri="{FF2B5EF4-FFF2-40B4-BE49-F238E27FC236}">
                <a16:creationId xmlns:a16="http://schemas.microsoft.com/office/drawing/2014/main" id="{4092F9F3-71FA-4825-F8A7-E4B21A9F13EB}"/>
              </a:ext>
            </a:extLst>
          </p:cNvPr>
          <p:cNvGraphicFramePr/>
          <p:nvPr>
            <p:extLst>
              <p:ext uri="{D42A27DB-BD31-4B8C-83A1-F6EECF244321}">
                <p14:modId xmlns:p14="http://schemas.microsoft.com/office/powerpoint/2010/main" val="4003311677"/>
              </p:ext>
            </p:extLst>
          </p:nvPr>
        </p:nvGraphicFramePr>
        <p:xfrm>
          <a:off x="424557" y="1580951"/>
          <a:ext cx="5906910" cy="4323136"/>
        </p:xfrm>
        <a:graphic>
          <a:graphicData uri="http://schemas.openxmlformats.org/drawingml/2006/chart">
            <c:chart xmlns:c="http://schemas.openxmlformats.org/drawingml/2006/chart" xmlns:r="http://schemas.openxmlformats.org/officeDocument/2006/relationships" r:id="rId2"/>
          </a:graphicData>
        </a:graphic>
      </p:graphicFrame>
      <p:sp>
        <p:nvSpPr>
          <p:cNvPr id="34" name="TextBox 33">
            <a:extLst>
              <a:ext uri="{FF2B5EF4-FFF2-40B4-BE49-F238E27FC236}">
                <a16:creationId xmlns:a16="http://schemas.microsoft.com/office/drawing/2014/main" id="{5242A43F-5FAD-E0FC-F262-FD3434854F24}"/>
              </a:ext>
            </a:extLst>
          </p:cNvPr>
          <p:cNvSpPr txBox="1"/>
          <p:nvPr/>
        </p:nvSpPr>
        <p:spPr>
          <a:xfrm>
            <a:off x="6096001" y="1798230"/>
            <a:ext cx="2592105" cy="772107"/>
          </a:xfrm>
          <a:prstGeom prst="rect">
            <a:avLst/>
          </a:prstGeom>
          <a:solidFill>
            <a:schemeClr val="accent6">
              <a:lumMod val="20000"/>
              <a:lumOff val="80000"/>
            </a:schemeClr>
          </a:solidFill>
          <a:ln w="19050">
            <a:solidFill>
              <a:srgbClr val="00B050"/>
            </a:solidFill>
          </a:ln>
        </p:spPr>
        <p:txBody>
          <a:bodyPr wrap="square" lIns="108000" tIns="108000" rIns="108000" bIns="108000" rtlCol="0">
            <a:spAutoFit/>
          </a:bodyPr>
          <a:lstStyle/>
          <a:p>
            <a:r>
              <a:rPr lang="en-GB" sz="1200" b="1" dirty="0">
                <a:solidFill>
                  <a:srgbClr val="5C5B5A"/>
                </a:solidFill>
              </a:rPr>
              <a:t>Within the ‘Sticking with my current portfolio’ category it’s particularly high among:</a:t>
            </a:r>
          </a:p>
        </p:txBody>
      </p:sp>
      <p:sp>
        <p:nvSpPr>
          <p:cNvPr id="35" name="TextBox 34">
            <a:extLst>
              <a:ext uri="{FF2B5EF4-FFF2-40B4-BE49-F238E27FC236}">
                <a16:creationId xmlns:a16="http://schemas.microsoft.com/office/drawing/2014/main" id="{85D8FFEA-12F1-E535-1E13-A83410D5B660}"/>
              </a:ext>
            </a:extLst>
          </p:cNvPr>
          <p:cNvSpPr txBox="1"/>
          <p:nvPr/>
        </p:nvSpPr>
        <p:spPr>
          <a:xfrm>
            <a:off x="6096000" y="2670143"/>
            <a:ext cx="2592104" cy="981634"/>
          </a:xfrm>
          <a:prstGeom prst="rect">
            <a:avLst/>
          </a:prstGeom>
          <a:noFill/>
          <a:ln w="19050">
            <a:solidFill>
              <a:srgbClr val="00B050"/>
            </a:solidFill>
          </a:ln>
        </p:spPr>
        <p:txBody>
          <a:bodyPr wrap="square" lIns="180000" tIns="180000" rIns="180000" bIns="180000" rtlCol="0">
            <a:spAutoFit/>
          </a:bodyPr>
          <a:lstStyle/>
          <a:p>
            <a:pPr marL="144000" indent="-144000">
              <a:spcAft>
                <a:spcPts val="500"/>
              </a:spcAft>
              <a:buFont typeface="Arial" panose="020B0604020202020204" pitchFamily="34" charset="0"/>
              <a:buChar char="•"/>
            </a:pPr>
            <a:r>
              <a:rPr lang="en-GB" sz="1200" dirty="0">
                <a:solidFill>
                  <a:srgbClr val="5C5B5A"/>
                </a:solidFill>
              </a:rPr>
              <a:t>Own 1 property in total (69%) </a:t>
            </a:r>
          </a:p>
          <a:p>
            <a:pPr marL="144000" indent="-144000">
              <a:spcAft>
                <a:spcPts val="500"/>
              </a:spcAft>
              <a:buFont typeface="Arial" panose="020B0604020202020204" pitchFamily="34" charset="0"/>
              <a:buChar char="•"/>
            </a:pPr>
            <a:r>
              <a:rPr lang="en-GB" sz="1200" dirty="0">
                <a:solidFill>
                  <a:srgbClr val="5C5B5A"/>
                </a:solidFill>
              </a:rPr>
              <a:t>All properties are houses (63%)</a:t>
            </a:r>
          </a:p>
        </p:txBody>
      </p:sp>
      <p:sp>
        <p:nvSpPr>
          <p:cNvPr id="36" name="TextBox 35">
            <a:extLst>
              <a:ext uri="{FF2B5EF4-FFF2-40B4-BE49-F238E27FC236}">
                <a16:creationId xmlns:a16="http://schemas.microsoft.com/office/drawing/2014/main" id="{56C5E3BC-3008-6476-1179-7E3FC86A26F2}"/>
              </a:ext>
            </a:extLst>
          </p:cNvPr>
          <p:cNvSpPr txBox="1"/>
          <p:nvPr/>
        </p:nvSpPr>
        <p:spPr>
          <a:xfrm>
            <a:off x="6096001" y="3841338"/>
            <a:ext cx="2592105" cy="772107"/>
          </a:xfrm>
          <a:prstGeom prst="rect">
            <a:avLst/>
          </a:prstGeom>
          <a:solidFill>
            <a:schemeClr val="accent6">
              <a:lumMod val="20000"/>
              <a:lumOff val="80000"/>
            </a:schemeClr>
          </a:solidFill>
          <a:ln w="19050">
            <a:solidFill>
              <a:srgbClr val="00B050"/>
            </a:solidFill>
          </a:ln>
        </p:spPr>
        <p:txBody>
          <a:bodyPr wrap="square" lIns="108000" tIns="108000" rIns="108000" bIns="108000" rtlCol="0">
            <a:spAutoFit/>
          </a:bodyPr>
          <a:lstStyle/>
          <a:p>
            <a:r>
              <a:rPr lang="en-GB" sz="1200" b="1" dirty="0">
                <a:solidFill>
                  <a:srgbClr val="5C5B5A"/>
                </a:solidFill>
              </a:rPr>
              <a:t>Within the ‘Frequently selling and buying property’ category it’s particularly high among:</a:t>
            </a:r>
          </a:p>
        </p:txBody>
      </p:sp>
      <p:sp>
        <p:nvSpPr>
          <p:cNvPr id="37" name="TextBox 36">
            <a:extLst>
              <a:ext uri="{FF2B5EF4-FFF2-40B4-BE49-F238E27FC236}">
                <a16:creationId xmlns:a16="http://schemas.microsoft.com/office/drawing/2014/main" id="{14B7623B-9577-42B0-E625-8C2FC49F9458}"/>
              </a:ext>
            </a:extLst>
          </p:cNvPr>
          <p:cNvSpPr txBox="1"/>
          <p:nvPr/>
        </p:nvSpPr>
        <p:spPr>
          <a:xfrm>
            <a:off x="6096000" y="4713251"/>
            <a:ext cx="2592104" cy="1230420"/>
          </a:xfrm>
          <a:prstGeom prst="rect">
            <a:avLst/>
          </a:prstGeom>
          <a:noFill/>
          <a:ln w="19050">
            <a:solidFill>
              <a:srgbClr val="00B050"/>
            </a:solidFill>
          </a:ln>
        </p:spPr>
        <p:txBody>
          <a:bodyPr wrap="square" lIns="180000" tIns="180000" rIns="180000" bIns="180000" rtlCol="0">
            <a:spAutoFit/>
          </a:bodyPr>
          <a:lstStyle/>
          <a:p>
            <a:pPr marL="144000" indent="-144000">
              <a:spcAft>
                <a:spcPts val="500"/>
              </a:spcAft>
              <a:buFont typeface="Arial" panose="020B0604020202020204" pitchFamily="34" charset="0"/>
              <a:buChar char="•"/>
            </a:pPr>
            <a:r>
              <a:rPr lang="en-GB" sz="1200" dirty="0">
                <a:solidFill>
                  <a:srgbClr val="5C5B5A"/>
                </a:solidFill>
              </a:rPr>
              <a:t>Aged 18-34 years (32%) </a:t>
            </a:r>
          </a:p>
          <a:p>
            <a:pPr marL="144000" indent="-144000">
              <a:spcAft>
                <a:spcPts val="500"/>
              </a:spcAft>
              <a:buFont typeface="Arial" panose="020B0604020202020204" pitchFamily="34" charset="0"/>
              <a:buChar char="•"/>
            </a:pPr>
            <a:r>
              <a:rPr lang="en-GB" sz="1200" dirty="0">
                <a:solidFill>
                  <a:srgbClr val="5C5B5A"/>
                </a:solidFill>
              </a:rPr>
              <a:t>Asian/Black/Mixed ethnicity (30%) </a:t>
            </a:r>
          </a:p>
          <a:p>
            <a:pPr marL="144000" indent="-144000">
              <a:spcAft>
                <a:spcPts val="500"/>
              </a:spcAft>
              <a:buFont typeface="Arial" panose="020B0604020202020204" pitchFamily="34" charset="0"/>
              <a:buChar char="•"/>
            </a:pPr>
            <a:r>
              <a:rPr lang="en-GB" sz="1200" dirty="0">
                <a:solidFill>
                  <a:srgbClr val="5C5B5A"/>
                </a:solidFill>
              </a:rPr>
              <a:t>Own multiple properties (23%)</a:t>
            </a:r>
          </a:p>
        </p:txBody>
      </p:sp>
      <p:sp>
        <p:nvSpPr>
          <p:cNvPr id="26" name="TextBox 25">
            <a:extLst>
              <a:ext uri="{FF2B5EF4-FFF2-40B4-BE49-F238E27FC236}">
                <a16:creationId xmlns:a16="http://schemas.microsoft.com/office/drawing/2014/main" id="{9158C861-C3D6-160D-B040-F57E1DD7D690}"/>
              </a:ext>
            </a:extLst>
          </p:cNvPr>
          <p:cNvSpPr txBox="1"/>
          <p:nvPr/>
        </p:nvSpPr>
        <p:spPr>
          <a:xfrm>
            <a:off x="9049034" y="1798230"/>
            <a:ext cx="2592105" cy="772107"/>
          </a:xfrm>
          <a:prstGeom prst="rect">
            <a:avLst/>
          </a:prstGeom>
          <a:solidFill>
            <a:schemeClr val="accent6">
              <a:lumMod val="20000"/>
              <a:lumOff val="80000"/>
            </a:schemeClr>
          </a:solidFill>
          <a:ln w="19050">
            <a:solidFill>
              <a:srgbClr val="00B050"/>
            </a:solidFill>
          </a:ln>
        </p:spPr>
        <p:txBody>
          <a:bodyPr wrap="square" lIns="108000" tIns="108000" rIns="108000" bIns="108000" rtlCol="0">
            <a:spAutoFit/>
          </a:bodyPr>
          <a:lstStyle/>
          <a:p>
            <a:r>
              <a:rPr lang="en-GB" sz="1200" b="1" dirty="0">
                <a:solidFill>
                  <a:srgbClr val="5C5B5A"/>
                </a:solidFill>
              </a:rPr>
              <a:t>Within the ‘Downsizing my portfolio’ category it’s particularly high among:</a:t>
            </a:r>
          </a:p>
        </p:txBody>
      </p:sp>
      <p:sp>
        <p:nvSpPr>
          <p:cNvPr id="27" name="TextBox 26">
            <a:extLst>
              <a:ext uri="{FF2B5EF4-FFF2-40B4-BE49-F238E27FC236}">
                <a16:creationId xmlns:a16="http://schemas.microsoft.com/office/drawing/2014/main" id="{79FF92E8-5916-25DF-4A5C-15EA6CF03CBD}"/>
              </a:ext>
            </a:extLst>
          </p:cNvPr>
          <p:cNvSpPr txBox="1"/>
          <p:nvPr/>
        </p:nvSpPr>
        <p:spPr>
          <a:xfrm>
            <a:off x="9049033" y="2670143"/>
            <a:ext cx="2592104" cy="981634"/>
          </a:xfrm>
          <a:prstGeom prst="rect">
            <a:avLst/>
          </a:prstGeom>
          <a:noFill/>
          <a:ln w="19050">
            <a:solidFill>
              <a:srgbClr val="00B050"/>
            </a:solidFill>
          </a:ln>
        </p:spPr>
        <p:txBody>
          <a:bodyPr wrap="square" lIns="180000" tIns="180000" rIns="180000" bIns="180000" rtlCol="0">
            <a:spAutoFit/>
          </a:bodyPr>
          <a:lstStyle/>
          <a:p>
            <a:pPr marL="144000" indent="-144000">
              <a:spcAft>
                <a:spcPts val="500"/>
              </a:spcAft>
              <a:buFont typeface="Arial" panose="020B0604020202020204" pitchFamily="34" charset="0"/>
              <a:buChar char="•"/>
            </a:pPr>
            <a:r>
              <a:rPr lang="en-GB" sz="1200" dirty="0">
                <a:solidFill>
                  <a:srgbClr val="5C5B5A"/>
                </a:solidFill>
              </a:rPr>
              <a:t>Aged 55+ (22%) </a:t>
            </a:r>
          </a:p>
          <a:p>
            <a:pPr marL="144000" indent="-144000">
              <a:spcAft>
                <a:spcPts val="500"/>
              </a:spcAft>
              <a:buFont typeface="Arial" panose="020B0604020202020204" pitchFamily="34" charset="0"/>
              <a:buChar char="•"/>
            </a:pPr>
            <a:r>
              <a:rPr lang="en-GB" sz="1200" dirty="0">
                <a:solidFill>
                  <a:srgbClr val="5C5B5A"/>
                </a:solidFill>
              </a:rPr>
              <a:t>Those neutral or dissatisfied with being a landlord (28%)*</a:t>
            </a:r>
          </a:p>
        </p:txBody>
      </p:sp>
      <p:sp>
        <p:nvSpPr>
          <p:cNvPr id="40" name="TextBox 39">
            <a:extLst>
              <a:ext uri="{FF2B5EF4-FFF2-40B4-BE49-F238E27FC236}">
                <a16:creationId xmlns:a16="http://schemas.microsoft.com/office/drawing/2014/main" id="{39DC4D2A-50B7-BEBB-6966-50735E7C94FC}"/>
              </a:ext>
            </a:extLst>
          </p:cNvPr>
          <p:cNvSpPr txBox="1"/>
          <p:nvPr/>
        </p:nvSpPr>
        <p:spPr>
          <a:xfrm>
            <a:off x="9049034" y="3841338"/>
            <a:ext cx="2592105" cy="772107"/>
          </a:xfrm>
          <a:prstGeom prst="rect">
            <a:avLst/>
          </a:prstGeom>
          <a:solidFill>
            <a:schemeClr val="accent6">
              <a:lumMod val="20000"/>
              <a:lumOff val="80000"/>
            </a:schemeClr>
          </a:solidFill>
          <a:ln w="19050">
            <a:solidFill>
              <a:srgbClr val="00B050"/>
            </a:solidFill>
          </a:ln>
        </p:spPr>
        <p:txBody>
          <a:bodyPr wrap="square" lIns="108000" tIns="108000" rIns="108000" bIns="108000" rtlCol="0">
            <a:spAutoFit/>
          </a:bodyPr>
          <a:lstStyle/>
          <a:p>
            <a:r>
              <a:rPr lang="en-GB" sz="1200" b="1" dirty="0">
                <a:solidFill>
                  <a:srgbClr val="5C5B5A"/>
                </a:solidFill>
              </a:rPr>
              <a:t>Within the ‘Growing my portfolio’ category it’s particularly high among:</a:t>
            </a:r>
          </a:p>
        </p:txBody>
      </p:sp>
      <p:sp>
        <p:nvSpPr>
          <p:cNvPr id="41" name="TextBox 40">
            <a:extLst>
              <a:ext uri="{FF2B5EF4-FFF2-40B4-BE49-F238E27FC236}">
                <a16:creationId xmlns:a16="http://schemas.microsoft.com/office/drawing/2014/main" id="{9230B968-25E9-4BB4-289B-D19D9F2285FB}"/>
              </a:ext>
            </a:extLst>
          </p:cNvPr>
          <p:cNvSpPr txBox="1"/>
          <p:nvPr/>
        </p:nvSpPr>
        <p:spPr>
          <a:xfrm>
            <a:off x="9049033" y="4713251"/>
            <a:ext cx="2592104" cy="1166299"/>
          </a:xfrm>
          <a:prstGeom prst="rect">
            <a:avLst/>
          </a:prstGeom>
          <a:noFill/>
          <a:ln w="19050">
            <a:solidFill>
              <a:srgbClr val="00B050"/>
            </a:solidFill>
          </a:ln>
        </p:spPr>
        <p:txBody>
          <a:bodyPr wrap="square" lIns="180000" tIns="180000" rIns="180000" bIns="180000" rtlCol="0">
            <a:spAutoFit/>
          </a:bodyPr>
          <a:lstStyle/>
          <a:p>
            <a:pPr marL="144000" indent="-144000">
              <a:spcAft>
                <a:spcPts val="500"/>
              </a:spcAft>
              <a:buFont typeface="Arial" panose="020B0604020202020204" pitchFamily="34" charset="0"/>
              <a:buChar char="•"/>
            </a:pPr>
            <a:r>
              <a:rPr lang="en-GB" sz="1200" dirty="0">
                <a:solidFill>
                  <a:srgbClr val="5C5B5A"/>
                </a:solidFill>
              </a:rPr>
              <a:t>Those with properties in Salford (31%) </a:t>
            </a:r>
          </a:p>
          <a:p>
            <a:pPr marL="144000" indent="-144000">
              <a:spcAft>
                <a:spcPts val="500"/>
              </a:spcAft>
              <a:buFont typeface="Arial" panose="020B0604020202020204" pitchFamily="34" charset="0"/>
              <a:buChar char="•"/>
            </a:pPr>
            <a:r>
              <a:rPr lang="en-GB" sz="1200" dirty="0">
                <a:solidFill>
                  <a:srgbClr val="5C5B5A"/>
                </a:solidFill>
              </a:rPr>
              <a:t>Those who let to young professionals (24%)</a:t>
            </a:r>
          </a:p>
        </p:txBody>
      </p:sp>
      <p:sp>
        <p:nvSpPr>
          <p:cNvPr id="13" name="Text Placeholder 12">
            <a:extLst>
              <a:ext uri="{FF2B5EF4-FFF2-40B4-BE49-F238E27FC236}">
                <a16:creationId xmlns:a16="http://schemas.microsoft.com/office/drawing/2014/main" id="{CC783C47-28B4-6D0E-0E44-0AD5C39811C7}"/>
              </a:ext>
            </a:extLst>
          </p:cNvPr>
          <p:cNvSpPr>
            <a:spLocks noGrp="1"/>
          </p:cNvSpPr>
          <p:nvPr>
            <p:ph type="body" sz="quarter" idx="11"/>
          </p:nvPr>
        </p:nvSpPr>
        <p:spPr/>
        <p:txBody>
          <a:bodyPr/>
          <a:lstStyle/>
          <a:p>
            <a:r>
              <a:rPr lang="en-GB" dirty="0"/>
              <a:t>Q24. And which of the following best describe your plans for the number of rental properties you own? (All landlords: 355).</a:t>
            </a:r>
          </a:p>
        </p:txBody>
      </p:sp>
    </p:spTree>
    <p:extLst>
      <p:ext uri="{BB962C8B-B14F-4D97-AF65-F5344CB8AC3E}">
        <p14:creationId xmlns:p14="http://schemas.microsoft.com/office/powerpoint/2010/main" val="944579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31CC2-B31A-11BB-7E8B-4438BD1B1004}"/>
              </a:ext>
            </a:extLst>
          </p:cNvPr>
          <p:cNvSpPr>
            <a:spLocks noGrp="1"/>
          </p:cNvSpPr>
          <p:nvPr>
            <p:ph type="title"/>
          </p:nvPr>
        </p:nvSpPr>
        <p:spPr>
          <a:xfrm>
            <a:off x="536000" y="545100"/>
            <a:ext cx="11105138" cy="387798"/>
          </a:xfrm>
        </p:spPr>
        <p:txBody>
          <a:bodyPr/>
          <a:lstStyle/>
          <a:p>
            <a:r>
              <a:rPr lang="en-GB" sz="2800" b="1" dirty="0"/>
              <a:t>Confidence as landlord</a:t>
            </a:r>
          </a:p>
        </p:txBody>
      </p:sp>
      <p:sp>
        <p:nvSpPr>
          <p:cNvPr id="3" name="TextBox 2">
            <a:extLst>
              <a:ext uri="{FF2B5EF4-FFF2-40B4-BE49-F238E27FC236}">
                <a16:creationId xmlns:a16="http://schemas.microsoft.com/office/drawing/2014/main" id="{3278CE92-A149-6DD6-F5D5-CBB01B9127FC}"/>
              </a:ext>
            </a:extLst>
          </p:cNvPr>
          <p:cNvSpPr txBox="1"/>
          <p:nvPr/>
        </p:nvSpPr>
        <p:spPr>
          <a:xfrm>
            <a:off x="597197" y="1089749"/>
            <a:ext cx="6732291" cy="1292662"/>
          </a:xfrm>
          <a:prstGeom prst="rect">
            <a:avLst/>
          </a:prstGeom>
          <a:noFill/>
        </p:spPr>
        <p:txBody>
          <a:bodyPr wrap="square" lIns="0" tIns="0" rIns="0" bIns="0" rtlCol="0">
            <a:spAutoFit/>
          </a:bodyPr>
          <a:lstStyle/>
          <a:p>
            <a:r>
              <a:rPr lang="en-GB" sz="1400" dirty="0">
                <a:solidFill>
                  <a:srgbClr val="5C5B5A"/>
                </a:solidFill>
              </a:rPr>
              <a:t>Most landlords surveyed  (93%) say they feel confident that they understand their responsibilities, although there may be some over-claim with landlords not wanting to appear unconfident or non-compliant. Almost 8 in 10 feel confident they can deal with a tenant needing extra support for a disability and slightly fewer (73%) would be able to deal with a tenant needing financial help. However, at least 1 in 5 would not feel confident supporting tenants with these needs.</a:t>
            </a:r>
          </a:p>
        </p:txBody>
      </p:sp>
      <p:graphicFrame>
        <p:nvGraphicFramePr>
          <p:cNvPr id="5" name="Chart 4" descr="Extent landlords feel confident in… &#10;You fully understand your responsibilities as a landlord:  Not at all 1%, Not very 6%, Fairly 29% Very 64%, Not applicable 0%. You are able to deal with a tenant that needs extra support for a disability: Not at all 4%, Not very 19%, Fairly 36% Very 42%, Not applicable 3%. You are able to deal with a tenant that needs financial help: Not at all 6%, Not very 20%, Fairly 34% Very 39%, Not applicable 0%. ">
            <a:extLst>
              <a:ext uri="{FF2B5EF4-FFF2-40B4-BE49-F238E27FC236}">
                <a16:creationId xmlns:a16="http://schemas.microsoft.com/office/drawing/2014/main" id="{1774895B-13B4-1B83-3EE5-58F636364AAB}"/>
              </a:ext>
            </a:extLst>
          </p:cNvPr>
          <p:cNvGraphicFramePr/>
          <p:nvPr>
            <p:extLst>
              <p:ext uri="{D42A27DB-BD31-4B8C-83A1-F6EECF244321}">
                <p14:modId xmlns:p14="http://schemas.microsoft.com/office/powerpoint/2010/main" val="1477425171"/>
              </p:ext>
            </p:extLst>
          </p:nvPr>
        </p:nvGraphicFramePr>
        <p:xfrm>
          <a:off x="611485" y="2379840"/>
          <a:ext cx="6875165" cy="3844031"/>
        </p:xfrm>
        <a:graphic>
          <a:graphicData uri="http://schemas.openxmlformats.org/drawingml/2006/chart">
            <c:chart xmlns:c="http://schemas.openxmlformats.org/drawingml/2006/chart" xmlns:r="http://schemas.openxmlformats.org/officeDocument/2006/relationships" r:id="rId2"/>
          </a:graphicData>
        </a:graphic>
      </p:graphicFrame>
      <p:sp>
        <p:nvSpPr>
          <p:cNvPr id="26" name="TextBox 25">
            <a:extLst>
              <a:ext uri="{FF2B5EF4-FFF2-40B4-BE49-F238E27FC236}">
                <a16:creationId xmlns:a16="http://schemas.microsoft.com/office/drawing/2014/main" id="{F0F2DE16-E6CA-076B-57F1-2D1BF9E8C334}"/>
              </a:ext>
            </a:extLst>
          </p:cNvPr>
          <p:cNvSpPr txBox="1"/>
          <p:nvPr/>
        </p:nvSpPr>
        <p:spPr>
          <a:xfrm>
            <a:off x="3314702" y="2867706"/>
            <a:ext cx="2457448" cy="402775"/>
          </a:xfrm>
          <a:prstGeom prst="rect">
            <a:avLst/>
          </a:prstGeom>
          <a:noFill/>
          <a:ln w="19050">
            <a:solidFill>
              <a:srgbClr val="00B050"/>
            </a:solidFill>
          </a:ln>
        </p:spPr>
        <p:txBody>
          <a:bodyPr wrap="square" lIns="108000" tIns="108000" rIns="108000" bIns="108000" rtlCol="0">
            <a:spAutoFit/>
          </a:bodyPr>
          <a:lstStyle/>
          <a:p>
            <a:pPr algn="ctr"/>
            <a:r>
              <a:rPr lang="en-GB" sz="1200" b="1" dirty="0">
                <a:solidFill>
                  <a:srgbClr val="5C5B5A"/>
                </a:solidFill>
              </a:rPr>
              <a:t>93%</a:t>
            </a:r>
          </a:p>
        </p:txBody>
      </p:sp>
      <p:sp>
        <p:nvSpPr>
          <p:cNvPr id="27" name="TextBox 26">
            <a:extLst>
              <a:ext uri="{FF2B5EF4-FFF2-40B4-BE49-F238E27FC236}">
                <a16:creationId xmlns:a16="http://schemas.microsoft.com/office/drawing/2014/main" id="{3D9D7A92-81E8-A3CE-C852-FCF59665826E}"/>
              </a:ext>
            </a:extLst>
          </p:cNvPr>
          <p:cNvSpPr txBox="1"/>
          <p:nvPr/>
        </p:nvSpPr>
        <p:spPr>
          <a:xfrm>
            <a:off x="4343402" y="3839251"/>
            <a:ext cx="2000250" cy="402775"/>
          </a:xfrm>
          <a:prstGeom prst="rect">
            <a:avLst/>
          </a:prstGeom>
          <a:noFill/>
          <a:ln w="19050">
            <a:solidFill>
              <a:srgbClr val="00B050"/>
            </a:solidFill>
          </a:ln>
        </p:spPr>
        <p:txBody>
          <a:bodyPr wrap="square" lIns="108000" tIns="108000" rIns="108000" bIns="108000" rtlCol="0">
            <a:spAutoFit/>
          </a:bodyPr>
          <a:lstStyle/>
          <a:p>
            <a:pPr algn="ctr"/>
            <a:r>
              <a:rPr lang="en-GB" sz="1200" b="1" dirty="0">
                <a:solidFill>
                  <a:srgbClr val="5C5B5A"/>
                </a:solidFill>
              </a:rPr>
              <a:t>78%</a:t>
            </a:r>
          </a:p>
        </p:txBody>
      </p:sp>
      <p:sp>
        <p:nvSpPr>
          <p:cNvPr id="28" name="TextBox 27">
            <a:extLst>
              <a:ext uri="{FF2B5EF4-FFF2-40B4-BE49-F238E27FC236}">
                <a16:creationId xmlns:a16="http://schemas.microsoft.com/office/drawing/2014/main" id="{CF6115D1-17DB-159C-8EE1-E2D82A269677}"/>
              </a:ext>
            </a:extLst>
          </p:cNvPr>
          <p:cNvSpPr txBox="1"/>
          <p:nvPr/>
        </p:nvSpPr>
        <p:spPr>
          <a:xfrm>
            <a:off x="4543432" y="4767936"/>
            <a:ext cx="1843084" cy="402775"/>
          </a:xfrm>
          <a:prstGeom prst="rect">
            <a:avLst/>
          </a:prstGeom>
          <a:noFill/>
          <a:ln w="19050">
            <a:solidFill>
              <a:srgbClr val="00B050"/>
            </a:solidFill>
          </a:ln>
        </p:spPr>
        <p:txBody>
          <a:bodyPr wrap="square" lIns="108000" tIns="108000" rIns="108000" bIns="108000" rtlCol="0">
            <a:spAutoFit/>
          </a:bodyPr>
          <a:lstStyle/>
          <a:p>
            <a:pPr algn="ctr"/>
            <a:r>
              <a:rPr lang="en-GB" sz="1200" b="1" dirty="0">
                <a:solidFill>
                  <a:srgbClr val="5C5B5A"/>
                </a:solidFill>
              </a:rPr>
              <a:t>74%</a:t>
            </a:r>
          </a:p>
        </p:txBody>
      </p:sp>
      <p:sp>
        <p:nvSpPr>
          <p:cNvPr id="8" name="TextBox 7">
            <a:extLst>
              <a:ext uri="{FF2B5EF4-FFF2-40B4-BE49-F238E27FC236}">
                <a16:creationId xmlns:a16="http://schemas.microsoft.com/office/drawing/2014/main" id="{F59EC65B-741B-70C5-D148-A0663BB15A9A}"/>
              </a:ext>
            </a:extLst>
          </p:cNvPr>
          <p:cNvSpPr txBox="1"/>
          <p:nvPr/>
        </p:nvSpPr>
        <p:spPr>
          <a:xfrm>
            <a:off x="7857079" y="1078930"/>
            <a:ext cx="3784059" cy="772107"/>
          </a:xfrm>
          <a:prstGeom prst="rect">
            <a:avLst/>
          </a:prstGeom>
          <a:solidFill>
            <a:srgbClr val="C00000"/>
          </a:solidFill>
        </p:spPr>
        <p:txBody>
          <a:bodyPr wrap="square" lIns="108000" tIns="108000" rIns="108000" bIns="108000" rtlCol="0">
            <a:spAutoFit/>
          </a:bodyPr>
          <a:lstStyle/>
          <a:p>
            <a:r>
              <a:rPr lang="en-GB" sz="1200" b="1" dirty="0">
                <a:solidFill>
                  <a:schemeClr val="bg1"/>
                </a:solidFill>
              </a:rPr>
              <a:t>Within the ‘Not at all’ and ’Not very’ selections for ‘You fully understand your responsibilities as a landlord’ it’s particularly high among:</a:t>
            </a:r>
          </a:p>
        </p:txBody>
      </p:sp>
      <p:sp>
        <p:nvSpPr>
          <p:cNvPr id="6" name="TextBox 5">
            <a:extLst>
              <a:ext uri="{FF2B5EF4-FFF2-40B4-BE49-F238E27FC236}">
                <a16:creationId xmlns:a16="http://schemas.microsoft.com/office/drawing/2014/main" id="{749BCC57-9295-78EA-CDEA-6D1D07B4850F}"/>
              </a:ext>
            </a:extLst>
          </p:cNvPr>
          <p:cNvSpPr txBox="1"/>
          <p:nvPr/>
        </p:nvSpPr>
        <p:spPr>
          <a:xfrm>
            <a:off x="7858126" y="1916127"/>
            <a:ext cx="3765254" cy="1230420"/>
          </a:xfrm>
          <a:prstGeom prst="rect">
            <a:avLst/>
          </a:prstGeom>
          <a:noFill/>
          <a:ln w="19050">
            <a:solidFill>
              <a:srgbClr val="C00000"/>
            </a:solidFill>
          </a:ln>
        </p:spPr>
        <p:txBody>
          <a:bodyPr wrap="square" lIns="180000" tIns="180000" rIns="180000" bIns="180000" rtlCol="0">
            <a:spAutoFit/>
          </a:bodyPr>
          <a:lstStyle/>
          <a:p>
            <a:pPr marL="144000" indent="-144000">
              <a:spcAft>
                <a:spcPts val="500"/>
              </a:spcAft>
              <a:buFont typeface="Arial" panose="020B0604020202020204" pitchFamily="34" charset="0"/>
              <a:buChar char="•"/>
            </a:pPr>
            <a:r>
              <a:rPr lang="en-GB" sz="1200" dirty="0">
                <a:solidFill>
                  <a:srgbClr val="5C5B5A"/>
                </a:solidFill>
              </a:rPr>
              <a:t>Frequently selling and buying, but portfolio size remains the same (20%)</a:t>
            </a:r>
          </a:p>
          <a:p>
            <a:pPr marL="144000" indent="-144000">
              <a:spcAft>
                <a:spcPts val="500"/>
              </a:spcAft>
              <a:buFont typeface="Arial" panose="020B0604020202020204" pitchFamily="34" charset="0"/>
              <a:buChar char="•"/>
            </a:pPr>
            <a:r>
              <a:rPr lang="en-GB" sz="1200" dirty="0">
                <a:solidFill>
                  <a:srgbClr val="5C5B5A"/>
                </a:solidFill>
              </a:rPr>
              <a:t>Asian/Black/Mixed ethnicity (18%)</a:t>
            </a:r>
          </a:p>
          <a:p>
            <a:pPr marL="144000" indent="-144000">
              <a:spcAft>
                <a:spcPts val="500"/>
              </a:spcAft>
              <a:buFont typeface="Arial" panose="020B0604020202020204" pitchFamily="34" charset="0"/>
              <a:buChar char="•"/>
            </a:pPr>
            <a:r>
              <a:rPr lang="en-GB" sz="1200" dirty="0">
                <a:solidFill>
                  <a:srgbClr val="5C5B5A"/>
                </a:solidFill>
              </a:rPr>
              <a:t>Own 10+ properties (17%)</a:t>
            </a:r>
          </a:p>
        </p:txBody>
      </p:sp>
      <p:sp>
        <p:nvSpPr>
          <p:cNvPr id="30" name="TextBox 29">
            <a:extLst>
              <a:ext uri="{FF2B5EF4-FFF2-40B4-BE49-F238E27FC236}">
                <a16:creationId xmlns:a16="http://schemas.microsoft.com/office/drawing/2014/main" id="{30087AE0-236C-08B6-01F3-B9E861935689}"/>
              </a:ext>
            </a:extLst>
          </p:cNvPr>
          <p:cNvSpPr txBox="1"/>
          <p:nvPr/>
        </p:nvSpPr>
        <p:spPr>
          <a:xfrm>
            <a:off x="7857079" y="3410039"/>
            <a:ext cx="3784059" cy="772107"/>
          </a:xfrm>
          <a:prstGeom prst="rect">
            <a:avLst/>
          </a:prstGeom>
          <a:solidFill>
            <a:srgbClr val="C00000"/>
          </a:solidFill>
        </p:spPr>
        <p:txBody>
          <a:bodyPr wrap="square" lIns="108000" tIns="108000" rIns="108000" bIns="108000" rtlCol="0">
            <a:spAutoFit/>
          </a:bodyPr>
          <a:lstStyle/>
          <a:p>
            <a:r>
              <a:rPr lang="en-GB" sz="1200" b="1" dirty="0">
                <a:solidFill>
                  <a:schemeClr val="bg1"/>
                </a:solidFill>
              </a:rPr>
              <a:t>Within the ‘Not at all’ and ’Not very’ selections for ‘You are able to deal with a tenant that needs financial help’ it’s particularly high among:</a:t>
            </a:r>
          </a:p>
        </p:txBody>
      </p:sp>
      <p:sp>
        <p:nvSpPr>
          <p:cNvPr id="10" name="TextBox 9">
            <a:extLst>
              <a:ext uri="{FF2B5EF4-FFF2-40B4-BE49-F238E27FC236}">
                <a16:creationId xmlns:a16="http://schemas.microsoft.com/office/drawing/2014/main" id="{DA13F67A-2E5E-A488-7589-940FF8A07C00}"/>
              </a:ext>
            </a:extLst>
          </p:cNvPr>
          <p:cNvSpPr txBox="1"/>
          <p:nvPr/>
        </p:nvSpPr>
        <p:spPr>
          <a:xfrm>
            <a:off x="7858126" y="4257129"/>
            <a:ext cx="3765254" cy="1543326"/>
          </a:xfrm>
          <a:prstGeom prst="rect">
            <a:avLst/>
          </a:prstGeom>
          <a:noFill/>
          <a:ln w="19050">
            <a:solidFill>
              <a:srgbClr val="C00000"/>
            </a:solidFill>
          </a:ln>
        </p:spPr>
        <p:txBody>
          <a:bodyPr wrap="square" lIns="180000" tIns="180000" rIns="180000" bIns="180000" rtlCol="0">
            <a:spAutoFit/>
          </a:bodyPr>
          <a:lstStyle/>
          <a:p>
            <a:pPr marL="144000" indent="-144000">
              <a:spcAft>
                <a:spcPts val="500"/>
              </a:spcAft>
              <a:buFont typeface="Arial" panose="020B0604020202020204" pitchFamily="34" charset="0"/>
              <a:buChar char="•"/>
            </a:pPr>
            <a:r>
              <a:rPr lang="en-GB" sz="1200" dirty="0">
                <a:solidFill>
                  <a:srgbClr val="5C5B5A"/>
                </a:solidFill>
              </a:rPr>
              <a:t>Aged 55+ (49%) </a:t>
            </a:r>
          </a:p>
          <a:p>
            <a:pPr marL="144000" indent="-144000">
              <a:spcAft>
                <a:spcPts val="500"/>
              </a:spcAft>
              <a:buFont typeface="Arial" panose="020B0604020202020204" pitchFamily="34" charset="0"/>
              <a:buChar char="•"/>
            </a:pPr>
            <a:r>
              <a:rPr lang="en-GB" sz="1200" dirty="0">
                <a:solidFill>
                  <a:srgbClr val="5C5B5A"/>
                </a:solidFill>
              </a:rPr>
              <a:t>Property fully managed by letting agent (41%) </a:t>
            </a:r>
          </a:p>
          <a:p>
            <a:pPr marL="144000" indent="-144000">
              <a:spcAft>
                <a:spcPts val="500"/>
              </a:spcAft>
              <a:buFont typeface="Arial" panose="020B0604020202020204" pitchFamily="34" charset="0"/>
              <a:buChar char="•"/>
            </a:pPr>
            <a:r>
              <a:rPr lang="en-GB" sz="1200" dirty="0">
                <a:solidFill>
                  <a:srgbClr val="5C5B5A"/>
                </a:solidFill>
              </a:rPr>
              <a:t>Properties/property in Salford (42%) </a:t>
            </a:r>
          </a:p>
          <a:p>
            <a:pPr marL="144000" indent="-144000">
              <a:spcAft>
                <a:spcPts val="500"/>
              </a:spcAft>
              <a:buFont typeface="Arial" panose="020B0604020202020204" pitchFamily="34" charset="0"/>
              <a:buChar char="•"/>
            </a:pPr>
            <a:r>
              <a:rPr lang="en-GB" sz="1200" dirty="0">
                <a:solidFill>
                  <a:srgbClr val="5C5B5A"/>
                </a:solidFill>
              </a:rPr>
              <a:t>Have a disability (41%) </a:t>
            </a:r>
          </a:p>
          <a:p>
            <a:pPr marL="144000" indent="-144000">
              <a:spcAft>
                <a:spcPts val="500"/>
              </a:spcAft>
              <a:buFont typeface="Arial" panose="020B0604020202020204" pitchFamily="34" charset="0"/>
              <a:buChar char="•"/>
            </a:pPr>
            <a:r>
              <a:rPr lang="en-GB" sz="1200" dirty="0">
                <a:solidFill>
                  <a:srgbClr val="5C5B5A"/>
                </a:solidFill>
              </a:rPr>
              <a:t>Neutral/dissatisfied with being a landlord (52%)*</a:t>
            </a:r>
          </a:p>
        </p:txBody>
      </p:sp>
      <p:sp>
        <p:nvSpPr>
          <p:cNvPr id="20" name="Text Placeholder 19">
            <a:extLst>
              <a:ext uri="{FF2B5EF4-FFF2-40B4-BE49-F238E27FC236}">
                <a16:creationId xmlns:a16="http://schemas.microsoft.com/office/drawing/2014/main" id="{CCC930C8-0ED7-918F-6186-30BB6994985F}"/>
              </a:ext>
            </a:extLst>
          </p:cNvPr>
          <p:cNvSpPr>
            <a:spLocks noGrp="1"/>
          </p:cNvSpPr>
          <p:nvPr>
            <p:ph type="body" sz="quarter" idx="11"/>
          </p:nvPr>
        </p:nvSpPr>
        <p:spPr/>
        <p:txBody>
          <a:bodyPr/>
          <a:lstStyle/>
          <a:p>
            <a:r>
              <a:rPr lang="en-GB" dirty="0"/>
              <a:t>Q18. To what extent do you feel confident…? (All landlords providing a response: bases vary). *Low base (under 50).</a:t>
            </a:r>
          </a:p>
        </p:txBody>
      </p:sp>
    </p:spTree>
    <p:extLst>
      <p:ext uri="{BB962C8B-B14F-4D97-AF65-F5344CB8AC3E}">
        <p14:creationId xmlns:p14="http://schemas.microsoft.com/office/powerpoint/2010/main" val="456048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AE7E0-1EF0-1B1F-F68A-80C1CF426513}"/>
              </a:ext>
            </a:extLst>
          </p:cNvPr>
          <p:cNvSpPr>
            <a:spLocks noGrp="1"/>
          </p:cNvSpPr>
          <p:nvPr>
            <p:ph type="title"/>
          </p:nvPr>
        </p:nvSpPr>
        <p:spPr/>
        <p:txBody>
          <a:bodyPr>
            <a:normAutofit/>
          </a:bodyPr>
          <a:lstStyle/>
          <a:p>
            <a:r>
              <a:rPr lang="en-GB" sz="2800" b="1" dirty="0"/>
              <a:t>Background &amp; objectives</a:t>
            </a:r>
          </a:p>
        </p:txBody>
      </p:sp>
      <p:sp>
        <p:nvSpPr>
          <p:cNvPr id="3" name="Content Placeholder 2">
            <a:extLst>
              <a:ext uri="{FF2B5EF4-FFF2-40B4-BE49-F238E27FC236}">
                <a16:creationId xmlns:a16="http://schemas.microsoft.com/office/drawing/2014/main" id="{019EE09C-2AB6-F2CE-49B2-1DF5DD46F4FD}"/>
              </a:ext>
            </a:extLst>
          </p:cNvPr>
          <p:cNvSpPr>
            <a:spLocks noGrp="1"/>
          </p:cNvSpPr>
          <p:nvPr>
            <p:ph idx="1"/>
          </p:nvPr>
        </p:nvSpPr>
        <p:spPr>
          <a:xfrm>
            <a:off x="521010" y="1238754"/>
            <a:ext cx="5322578" cy="3323987"/>
          </a:xfrm>
        </p:spPr>
        <p:txBody>
          <a:bodyPr>
            <a:spAutoFit/>
          </a:bodyPr>
          <a:lstStyle/>
          <a:p>
            <a:pPr marL="0" indent="0">
              <a:buNone/>
            </a:pPr>
            <a:r>
              <a:rPr lang="en-GB" sz="3000" dirty="0"/>
              <a:t>To inform the development of a new Good Landlord Charter GMCA wanted to survey private landlords in Greater Manchester to understand their experiences of letting out a property in the private rented sector (PRS). </a:t>
            </a:r>
          </a:p>
        </p:txBody>
      </p:sp>
      <p:sp>
        <p:nvSpPr>
          <p:cNvPr id="5" name="Content Placeholder 2">
            <a:extLst>
              <a:ext uri="{FF2B5EF4-FFF2-40B4-BE49-F238E27FC236}">
                <a16:creationId xmlns:a16="http://schemas.microsoft.com/office/drawing/2014/main" id="{F5CC70E8-595A-969B-54E8-DF05E8E05248}"/>
              </a:ext>
            </a:extLst>
          </p:cNvPr>
          <p:cNvSpPr txBox="1">
            <a:spLocks/>
          </p:cNvSpPr>
          <p:nvPr/>
        </p:nvSpPr>
        <p:spPr>
          <a:xfrm>
            <a:off x="6367174" y="1238754"/>
            <a:ext cx="5322578" cy="2635593"/>
          </a:xfrm>
          <a:prstGeom prst="rect">
            <a:avLst/>
          </a:prstGeom>
        </p:spPr>
        <p:txBody>
          <a:bodyPr vert="horz" lIns="0" tIns="0" rIns="0" bIns="0" rtlCol="0">
            <a:spAutoFit/>
          </a:bodyPr>
          <a:lstStyle>
            <a:lvl1pPr marL="228600" indent="-228600" algn="l" defTabSz="914400" rtl="0" eaLnBrk="1" latinLnBrk="0" hangingPunct="1">
              <a:lnSpc>
                <a:spcPct val="90000"/>
              </a:lnSpc>
              <a:spcBef>
                <a:spcPts val="1000"/>
              </a:spcBef>
              <a:buFont typeface="Arial"/>
              <a:buChar char="•"/>
              <a:defRPr sz="18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b="1" dirty="0">
                <a:solidFill>
                  <a:srgbClr val="E33317"/>
                </a:solidFill>
              </a:rPr>
              <a:t>The main objectives of the research are to:</a:t>
            </a:r>
          </a:p>
          <a:p>
            <a:pPr marL="144000" indent="-144000"/>
            <a:r>
              <a:rPr lang="en-GB" dirty="0"/>
              <a:t>Identify the characteristics of landlords in Greater Manchester (GM)</a:t>
            </a:r>
          </a:p>
          <a:p>
            <a:pPr marL="144000" indent="-144000"/>
            <a:r>
              <a:rPr lang="en-GB" dirty="0"/>
              <a:t>Explore the motives and aspirations of landlords</a:t>
            </a:r>
          </a:p>
          <a:p>
            <a:pPr marL="144000" indent="-144000"/>
            <a:r>
              <a:rPr lang="en-GB" dirty="0"/>
              <a:t>Understand experiences of letting properties</a:t>
            </a:r>
          </a:p>
          <a:p>
            <a:pPr marL="144000" indent="-144000"/>
            <a:r>
              <a:rPr lang="en-GB" dirty="0"/>
              <a:t>Assess challenges in relation to cost of living in the private rented sector</a:t>
            </a:r>
          </a:p>
          <a:p>
            <a:pPr marL="144000" indent="-144000"/>
            <a:r>
              <a:rPr lang="en-GB" dirty="0"/>
              <a:t>Explore how private renting can be improved</a:t>
            </a:r>
          </a:p>
        </p:txBody>
      </p:sp>
    </p:spTree>
    <p:extLst>
      <p:ext uri="{BB962C8B-B14F-4D97-AF65-F5344CB8AC3E}">
        <p14:creationId xmlns:p14="http://schemas.microsoft.com/office/powerpoint/2010/main" val="3466151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CF810-18D8-64F7-B33A-2FF5FD928B25}"/>
              </a:ext>
            </a:extLst>
          </p:cNvPr>
          <p:cNvSpPr>
            <a:spLocks noGrp="1"/>
          </p:cNvSpPr>
          <p:nvPr>
            <p:ph type="title"/>
          </p:nvPr>
        </p:nvSpPr>
        <p:spPr>
          <a:xfrm>
            <a:off x="536000" y="545099"/>
            <a:ext cx="6563336" cy="775597"/>
          </a:xfrm>
        </p:spPr>
        <p:txBody>
          <a:bodyPr/>
          <a:lstStyle/>
          <a:p>
            <a:r>
              <a:rPr lang="en-GB" sz="2800" b="1" dirty="0"/>
              <a:t>Confidence in legal compliance</a:t>
            </a:r>
          </a:p>
        </p:txBody>
      </p:sp>
      <p:sp>
        <p:nvSpPr>
          <p:cNvPr id="9" name="TextBox 8">
            <a:extLst>
              <a:ext uri="{FF2B5EF4-FFF2-40B4-BE49-F238E27FC236}">
                <a16:creationId xmlns:a16="http://schemas.microsoft.com/office/drawing/2014/main" id="{018A77C2-4993-D0BF-EEDD-2A302EDD335F}"/>
              </a:ext>
            </a:extLst>
          </p:cNvPr>
          <p:cNvSpPr txBox="1"/>
          <p:nvPr/>
        </p:nvSpPr>
        <p:spPr>
          <a:xfrm>
            <a:off x="544948" y="1173360"/>
            <a:ext cx="2370137" cy="4185761"/>
          </a:xfrm>
          <a:prstGeom prst="rect">
            <a:avLst/>
          </a:prstGeom>
          <a:noFill/>
        </p:spPr>
        <p:txBody>
          <a:bodyPr wrap="square" lIns="0" tIns="0" rIns="0" bIns="0" rtlCol="0">
            <a:spAutoFit/>
          </a:bodyPr>
          <a:lstStyle/>
          <a:p>
            <a:r>
              <a:rPr lang="en-GB" sz="1600" dirty="0">
                <a:solidFill>
                  <a:srgbClr val="5C5B5A"/>
                </a:solidFill>
              </a:rPr>
              <a:t>Most landlords are very or fairly confident they are legally compliant in all areas. The proportion ‘very’ confident is lowest with regards to licensing.</a:t>
            </a:r>
          </a:p>
          <a:p>
            <a:endParaRPr lang="en-GB" sz="1600" dirty="0">
              <a:solidFill>
                <a:srgbClr val="5C5B5A"/>
              </a:solidFill>
            </a:endParaRPr>
          </a:p>
          <a:p>
            <a:r>
              <a:rPr lang="en-GB" sz="1600" dirty="0">
                <a:solidFill>
                  <a:srgbClr val="5C5B5A"/>
                </a:solidFill>
              </a:rPr>
              <a:t>Virtually all (96%) also say they typically give tenants a written tenancy or contract. </a:t>
            </a:r>
          </a:p>
          <a:p>
            <a:endParaRPr lang="en-GB" sz="1600" dirty="0">
              <a:solidFill>
                <a:srgbClr val="5C5B5A"/>
              </a:solidFill>
            </a:endParaRPr>
          </a:p>
          <a:p>
            <a:r>
              <a:rPr lang="en-GB" sz="1600" dirty="0">
                <a:solidFill>
                  <a:srgbClr val="5C5B5A"/>
                </a:solidFill>
              </a:rPr>
              <a:t>However, once again there may be some over-claim and at least a fifth are only ‘fairly’ confident in each area, than ‘very’ .</a:t>
            </a:r>
          </a:p>
        </p:txBody>
      </p:sp>
      <p:graphicFrame>
        <p:nvGraphicFramePr>
          <p:cNvPr id="5" name="Chart 4" descr="Extent landlords are confident they are legally compliant in…&#10;Gas safety checks: Not at all 1%, Not very 4%, Fairly 21%, Very 73%. Property free from hazards / fit for human habitation: Not at all 1%, Not very 6%, Fairly 24%, Very 69%. Smoke and carbon monoxide alarms: Not at all 2%, Not very 7%, Fairly 22%, Very 70%. Tax in relation to your rental income/properties: Not at all 1%, Not very 9%, Fairly 25%, Very 65%. Electrical safety checks: Not at all 2%, Not very 9%, Fairly 20%, Very 68%. Property licensing (e.g. HMO licensing): Not at all 3%, Not very 9%, Fairly 28%, Very 60%.">
            <a:extLst>
              <a:ext uri="{FF2B5EF4-FFF2-40B4-BE49-F238E27FC236}">
                <a16:creationId xmlns:a16="http://schemas.microsoft.com/office/drawing/2014/main" id="{D49E749D-ADDF-A5E6-2EF3-600138084B2B}"/>
              </a:ext>
            </a:extLst>
          </p:cNvPr>
          <p:cNvGraphicFramePr/>
          <p:nvPr>
            <p:extLst>
              <p:ext uri="{D42A27DB-BD31-4B8C-83A1-F6EECF244321}">
                <p14:modId xmlns:p14="http://schemas.microsoft.com/office/powerpoint/2010/main" val="409195907"/>
              </p:ext>
            </p:extLst>
          </p:nvPr>
        </p:nvGraphicFramePr>
        <p:xfrm>
          <a:off x="3143250" y="1159072"/>
          <a:ext cx="6563336" cy="46130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descr="Typically give tenants a written tenancy or contract? Yes: 96%, No 4%.">
            <a:extLst>
              <a:ext uri="{FF2B5EF4-FFF2-40B4-BE49-F238E27FC236}">
                <a16:creationId xmlns:a16="http://schemas.microsoft.com/office/drawing/2014/main" id="{BEB65408-CF7D-74B8-4696-B91E70BBE9AD}"/>
              </a:ext>
            </a:extLst>
          </p:cNvPr>
          <p:cNvGraphicFramePr/>
          <p:nvPr>
            <p:extLst>
              <p:ext uri="{D42A27DB-BD31-4B8C-83A1-F6EECF244321}">
                <p14:modId xmlns:p14="http://schemas.microsoft.com/office/powerpoint/2010/main" val="3086798307"/>
              </p:ext>
            </p:extLst>
          </p:nvPr>
        </p:nvGraphicFramePr>
        <p:xfrm>
          <a:off x="9462098" y="1101920"/>
          <a:ext cx="2908890" cy="415929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34A0D9D9-F8EB-9254-C5BF-D78AD2E9D990}"/>
              </a:ext>
            </a:extLst>
          </p:cNvPr>
          <p:cNvSpPr>
            <a:spLocks noGrp="1"/>
          </p:cNvSpPr>
          <p:nvPr>
            <p:ph type="body" sz="quarter" idx="11"/>
          </p:nvPr>
        </p:nvSpPr>
        <p:spPr>
          <a:xfrm>
            <a:off x="523298" y="6274800"/>
            <a:ext cx="10820977" cy="435056"/>
          </a:xfrm>
        </p:spPr>
        <p:txBody>
          <a:bodyPr wrap="square">
            <a:spAutoFit/>
          </a:bodyPr>
          <a:lstStyle/>
          <a:p>
            <a:r>
              <a:rPr lang="en-GB" dirty="0"/>
              <a:t>Q19. How confident are you that you are legally compliant with each of the following? (All landlords providing a response: bases very) Q20. Do you typically give your tenants a written tenancy agreement or contract? (All landlords: 355).</a:t>
            </a:r>
          </a:p>
        </p:txBody>
      </p:sp>
    </p:spTree>
    <p:extLst>
      <p:ext uri="{BB962C8B-B14F-4D97-AF65-F5344CB8AC3E}">
        <p14:creationId xmlns:p14="http://schemas.microsoft.com/office/powerpoint/2010/main" val="573544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39C3F-6CC3-6E2E-0FF5-7A2CC4342FAB}"/>
              </a:ext>
            </a:extLst>
          </p:cNvPr>
          <p:cNvSpPr>
            <a:spLocks noGrp="1"/>
          </p:cNvSpPr>
          <p:nvPr>
            <p:ph type="title"/>
          </p:nvPr>
        </p:nvSpPr>
        <p:spPr>
          <a:xfrm>
            <a:off x="536000" y="545099"/>
            <a:ext cx="2778700" cy="775597"/>
          </a:xfrm>
        </p:spPr>
        <p:txBody>
          <a:bodyPr/>
          <a:lstStyle/>
          <a:p>
            <a:r>
              <a:rPr lang="en-GB" sz="2800" b="1" dirty="0"/>
              <a:t>Actions taken by landlords</a:t>
            </a:r>
          </a:p>
        </p:txBody>
      </p:sp>
      <p:sp>
        <p:nvSpPr>
          <p:cNvPr id="13" name="TextBox 12">
            <a:extLst>
              <a:ext uri="{FF2B5EF4-FFF2-40B4-BE49-F238E27FC236}">
                <a16:creationId xmlns:a16="http://schemas.microsoft.com/office/drawing/2014/main" id="{A2BA0706-75C5-7022-0BE3-F127C4660096}"/>
              </a:ext>
            </a:extLst>
          </p:cNvPr>
          <p:cNvSpPr txBox="1"/>
          <p:nvPr/>
        </p:nvSpPr>
        <p:spPr>
          <a:xfrm>
            <a:off x="515938" y="1616272"/>
            <a:ext cx="2904218" cy="3939540"/>
          </a:xfrm>
          <a:prstGeom prst="rect">
            <a:avLst/>
          </a:prstGeom>
          <a:noFill/>
        </p:spPr>
        <p:txBody>
          <a:bodyPr wrap="square" lIns="0" tIns="0" rIns="0" bIns="0" rtlCol="0">
            <a:spAutoFit/>
          </a:bodyPr>
          <a:lstStyle/>
          <a:p>
            <a:r>
              <a:rPr lang="en-GB" sz="1600" dirty="0">
                <a:solidFill>
                  <a:srgbClr val="5C5B5A"/>
                </a:solidFill>
              </a:rPr>
              <a:t>3 in 5 landlords say they have become a licensed landlord, though there may be some misunderstanding as to what this means and it does need to be remembered that the sample may not be fully representative of all GM landlords.</a:t>
            </a:r>
          </a:p>
          <a:p>
            <a:endParaRPr lang="en-GB" sz="1600" dirty="0">
              <a:solidFill>
                <a:srgbClr val="5C5B5A"/>
              </a:solidFill>
            </a:endParaRPr>
          </a:p>
          <a:p>
            <a:r>
              <a:rPr lang="en-GB" sz="1600" dirty="0">
                <a:solidFill>
                  <a:srgbClr val="5C5B5A"/>
                </a:solidFill>
              </a:rPr>
              <a:t>Just under half say they have joined a landlord trade body or undertook landlord training. </a:t>
            </a:r>
          </a:p>
          <a:p>
            <a:endParaRPr lang="en-GB" sz="1600" dirty="0">
              <a:solidFill>
                <a:srgbClr val="5C5B5A"/>
              </a:solidFill>
            </a:endParaRPr>
          </a:p>
          <a:p>
            <a:r>
              <a:rPr lang="en-GB" sz="1600" dirty="0">
                <a:solidFill>
                  <a:srgbClr val="5C5B5A"/>
                </a:solidFill>
              </a:rPr>
              <a:t>Just over 2 in 5 have attended a local landlord forum or become an accredited landlord. </a:t>
            </a:r>
          </a:p>
        </p:txBody>
      </p:sp>
      <p:graphicFrame>
        <p:nvGraphicFramePr>
          <p:cNvPr id="5" name="Chart 4" descr="Which of the following landlords have done since becoming a landlord… &#10;Approached the local authority to support you with managing a tenancy dispute 35%, Become an accredited landlord 43%, Attended a local landlord forum 43%, Undertaken landlord training 46%, Joined a landlord trade body (e.g. NRLA) 47%, Become a licensed landlord 60%.">
            <a:extLst>
              <a:ext uri="{FF2B5EF4-FFF2-40B4-BE49-F238E27FC236}">
                <a16:creationId xmlns:a16="http://schemas.microsoft.com/office/drawing/2014/main" id="{9C36D839-E5B9-1A83-A19B-8AD22AD3B903}"/>
              </a:ext>
            </a:extLst>
          </p:cNvPr>
          <p:cNvGraphicFramePr/>
          <p:nvPr>
            <p:extLst>
              <p:ext uri="{D42A27DB-BD31-4B8C-83A1-F6EECF244321}">
                <p14:modId xmlns:p14="http://schemas.microsoft.com/office/powerpoint/2010/main" val="3611397382"/>
              </p:ext>
            </p:extLst>
          </p:nvPr>
        </p:nvGraphicFramePr>
        <p:xfrm>
          <a:off x="3720198" y="545099"/>
          <a:ext cx="4542165" cy="5306521"/>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7873ABA9-F64A-94D0-F027-03FD513C4D4D}"/>
              </a:ext>
            </a:extLst>
          </p:cNvPr>
          <p:cNvSpPr txBox="1"/>
          <p:nvPr/>
        </p:nvSpPr>
        <p:spPr>
          <a:xfrm>
            <a:off x="8276651" y="1306408"/>
            <a:ext cx="3364488" cy="587441"/>
          </a:xfrm>
          <a:prstGeom prst="rect">
            <a:avLst/>
          </a:prstGeom>
          <a:solidFill>
            <a:schemeClr val="accent6">
              <a:lumMod val="20000"/>
              <a:lumOff val="80000"/>
            </a:schemeClr>
          </a:solidFill>
          <a:ln w="19050">
            <a:solidFill>
              <a:srgbClr val="00B050"/>
            </a:solidFill>
          </a:ln>
        </p:spPr>
        <p:txBody>
          <a:bodyPr wrap="square" lIns="108000" tIns="108000" rIns="108000" bIns="108000" rtlCol="0">
            <a:spAutoFit/>
          </a:bodyPr>
          <a:lstStyle/>
          <a:p>
            <a:r>
              <a:rPr lang="en-GB" sz="1200" b="1" dirty="0">
                <a:solidFill>
                  <a:srgbClr val="5C5B5A"/>
                </a:solidFill>
              </a:rPr>
              <a:t>Within the ‘Become an accredited landlord’ category it’s particularly high among:</a:t>
            </a:r>
          </a:p>
        </p:txBody>
      </p:sp>
      <p:sp>
        <p:nvSpPr>
          <p:cNvPr id="17" name="TextBox 16">
            <a:extLst>
              <a:ext uri="{FF2B5EF4-FFF2-40B4-BE49-F238E27FC236}">
                <a16:creationId xmlns:a16="http://schemas.microsoft.com/office/drawing/2014/main" id="{70F331C6-7ED8-B30B-461D-019F93E74681}"/>
              </a:ext>
            </a:extLst>
          </p:cNvPr>
          <p:cNvSpPr txBox="1"/>
          <p:nvPr/>
        </p:nvSpPr>
        <p:spPr>
          <a:xfrm>
            <a:off x="8276650" y="2035441"/>
            <a:ext cx="3364487" cy="1976778"/>
          </a:xfrm>
          <a:prstGeom prst="rect">
            <a:avLst/>
          </a:prstGeom>
          <a:noFill/>
          <a:ln w="19050">
            <a:solidFill>
              <a:srgbClr val="00B050"/>
            </a:solidFill>
          </a:ln>
        </p:spPr>
        <p:txBody>
          <a:bodyPr wrap="square" lIns="180000" tIns="180000" rIns="180000" bIns="180000" rtlCol="0">
            <a:spAutoFit/>
          </a:bodyPr>
          <a:lstStyle/>
          <a:p>
            <a:pPr marL="144000" indent="-144000">
              <a:spcAft>
                <a:spcPts val="500"/>
              </a:spcAft>
              <a:buFont typeface="Arial" panose="020B0604020202020204" pitchFamily="34" charset="0"/>
              <a:buChar char="•"/>
            </a:pPr>
            <a:r>
              <a:rPr lang="en-GB" sz="1200" dirty="0">
                <a:solidFill>
                  <a:srgbClr val="5C5B5A"/>
                </a:solidFill>
              </a:rPr>
              <a:t>10+ properties in total portfolio (62%)* </a:t>
            </a:r>
          </a:p>
          <a:p>
            <a:pPr marL="144000" indent="-144000">
              <a:spcAft>
                <a:spcPts val="500"/>
              </a:spcAft>
              <a:buFont typeface="Arial" panose="020B0604020202020204" pitchFamily="34" charset="0"/>
              <a:buChar char="•"/>
            </a:pPr>
            <a:r>
              <a:rPr lang="en-GB" sz="1200" dirty="0">
                <a:solidFill>
                  <a:srgbClr val="5C5B5A"/>
                </a:solidFill>
              </a:rPr>
              <a:t>Became a landlord for full time business (62%) </a:t>
            </a:r>
          </a:p>
          <a:p>
            <a:pPr marL="144000" indent="-144000">
              <a:spcAft>
                <a:spcPts val="500"/>
              </a:spcAft>
              <a:buFont typeface="Arial" panose="020B0604020202020204" pitchFamily="34" charset="0"/>
              <a:buChar char="•"/>
            </a:pPr>
            <a:r>
              <a:rPr lang="en-GB" sz="1200" dirty="0">
                <a:solidFill>
                  <a:srgbClr val="5C5B5A"/>
                </a:solidFill>
              </a:rPr>
              <a:t>Students as tenants (62%) </a:t>
            </a:r>
          </a:p>
          <a:p>
            <a:pPr marL="144000" indent="-144000">
              <a:spcAft>
                <a:spcPts val="500"/>
              </a:spcAft>
              <a:buFont typeface="Arial" panose="020B0604020202020204" pitchFamily="34" charset="0"/>
              <a:buChar char="•"/>
            </a:pPr>
            <a:r>
              <a:rPr lang="en-GB" sz="1200" dirty="0">
                <a:solidFill>
                  <a:srgbClr val="5C5B5A"/>
                </a:solidFill>
              </a:rPr>
              <a:t>5+ properties in GM (61%) </a:t>
            </a:r>
          </a:p>
          <a:p>
            <a:pPr marL="144000" indent="-144000">
              <a:spcAft>
                <a:spcPts val="500"/>
              </a:spcAft>
              <a:buFont typeface="Arial" panose="020B0604020202020204" pitchFamily="34" charset="0"/>
              <a:buChar char="•"/>
            </a:pPr>
            <a:r>
              <a:rPr lang="en-GB" sz="1200" dirty="0">
                <a:solidFill>
                  <a:srgbClr val="5C5B5A"/>
                </a:solidFill>
              </a:rPr>
              <a:t>Aged 18-34 years (56%) </a:t>
            </a:r>
          </a:p>
          <a:p>
            <a:pPr marL="144000" indent="-144000">
              <a:spcAft>
                <a:spcPts val="500"/>
              </a:spcAft>
              <a:buFont typeface="Arial" panose="020B0604020202020204" pitchFamily="34" charset="0"/>
              <a:buChar char="•"/>
            </a:pPr>
            <a:r>
              <a:rPr lang="en-GB" sz="1200" dirty="0">
                <a:solidFill>
                  <a:srgbClr val="5C5B5A"/>
                </a:solidFill>
              </a:rPr>
              <a:t>Very satisfied with being a landlord (55%)</a:t>
            </a:r>
          </a:p>
        </p:txBody>
      </p:sp>
      <p:sp>
        <p:nvSpPr>
          <p:cNvPr id="14" name="Text Placeholder 13">
            <a:extLst>
              <a:ext uri="{FF2B5EF4-FFF2-40B4-BE49-F238E27FC236}">
                <a16:creationId xmlns:a16="http://schemas.microsoft.com/office/drawing/2014/main" id="{6749F17F-953A-A164-981B-DACBB0B071A0}"/>
              </a:ext>
            </a:extLst>
          </p:cNvPr>
          <p:cNvSpPr>
            <a:spLocks noGrp="1"/>
          </p:cNvSpPr>
          <p:nvPr>
            <p:ph type="body" sz="quarter" idx="11"/>
          </p:nvPr>
        </p:nvSpPr>
        <p:spPr/>
        <p:txBody>
          <a:bodyPr>
            <a:normAutofit fontScale="92500"/>
          </a:bodyPr>
          <a:lstStyle/>
          <a:p>
            <a:r>
              <a:rPr lang="en-GB" dirty="0"/>
              <a:t>Q21. Which of the following have you done since becoming a landlord? (All landlords providing a response: bases vary) *Low base (under 50).</a:t>
            </a:r>
          </a:p>
        </p:txBody>
      </p:sp>
    </p:spTree>
    <p:extLst>
      <p:ext uri="{BB962C8B-B14F-4D97-AF65-F5344CB8AC3E}">
        <p14:creationId xmlns:p14="http://schemas.microsoft.com/office/powerpoint/2010/main" val="2764952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39C3F-6CC3-6E2E-0FF5-7A2CC4342FAB}"/>
              </a:ext>
            </a:extLst>
          </p:cNvPr>
          <p:cNvSpPr>
            <a:spLocks noGrp="1"/>
          </p:cNvSpPr>
          <p:nvPr>
            <p:ph type="title"/>
          </p:nvPr>
        </p:nvSpPr>
        <p:spPr>
          <a:xfrm>
            <a:off x="536000" y="545100"/>
            <a:ext cx="3364488" cy="775597"/>
          </a:xfrm>
        </p:spPr>
        <p:txBody>
          <a:bodyPr/>
          <a:lstStyle/>
          <a:p>
            <a:r>
              <a:rPr lang="en-GB" sz="2800" b="1" dirty="0"/>
              <a:t>Sources of information used</a:t>
            </a:r>
          </a:p>
        </p:txBody>
      </p:sp>
      <p:sp>
        <p:nvSpPr>
          <p:cNvPr id="12" name="TextBox 11">
            <a:extLst>
              <a:ext uri="{FF2B5EF4-FFF2-40B4-BE49-F238E27FC236}">
                <a16:creationId xmlns:a16="http://schemas.microsoft.com/office/drawing/2014/main" id="{E4AD0AC9-9A4B-EFA2-C70A-AB303F7A91E1}"/>
              </a:ext>
            </a:extLst>
          </p:cNvPr>
          <p:cNvSpPr txBox="1"/>
          <p:nvPr/>
        </p:nvSpPr>
        <p:spPr>
          <a:xfrm>
            <a:off x="550861" y="1607434"/>
            <a:ext cx="2837191" cy="3600986"/>
          </a:xfrm>
          <a:prstGeom prst="rect">
            <a:avLst/>
          </a:prstGeom>
          <a:noFill/>
        </p:spPr>
        <p:txBody>
          <a:bodyPr wrap="square" lIns="0" tIns="0" rIns="0" bIns="0" rtlCol="0">
            <a:spAutoFit/>
          </a:bodyPr>
          <a:lstStyle/>
          <a:p>
            <a:r>
              <a:rPr lang="en-GB" dirty="0">
                <a:solidFill>
                  <a:srgbClr val="5C5B5A"/>
                </a:solidFill>
              </a:rPr>
              <a:t>Letting agents are the most common other source of information for landlords.</a:t>
            </a:r>
          </a:p>
          <a:p>
            <a:r>
              <a:rPr lang="en-GB" dirty="0">
                <a:solidFill>
                  <a:srgbClr val="5C5B5A"/>
                </a:solidFill>
              </a:rPr>
              <a:t>While around 1 in 3 rely on a range of other sources including general internet searches, social media and the Government ‘How to let’ guide.</a:t>
            </a:r>
          </a:p>
          <a:p>
            <a:endParaRPr lang="en-GB" dirty="0">
              <a:solidFill>
                <a:srgbClr val="5C5B5A"/>
              </a:solidFill>
            </a:endParaRPr>
          </a:p>
          <a:p>
            <a:r>
              <a:rPr lang="en-GB" dirty="0">
                <a:solidFill>
                  <a:srgbClr val="5C5B5A"/>
                </a:solidFill>
              </a:rPr>
              <a:t>Those looking to grow their portfolio are more likely to be seeking information.</a:t>
            </a:r>
          </a:p>
        </p:txBody>
      </p:sp>
      <p:graphicFrame>
        <p:nvGraphicFramePr>
          <p:cNvPr id="7" name="Chart 6" descr="Which of the following landlords have done since becoming a landlord? None 8%, Other 3%, Other media – TV, radio, newspaper 16%, Accreditation membership websites e.g. NRLA website 21%, Government ‘How to let’ guide 30%, Social media groups  31%, Friends/family 31%, General internet searches/Google 34%, Government websites 35%, Letting agents 41%.">
            <a:extLst>
              <a:ext uri="{FF2B5EF4-FFF2-40B4-BE49-F238E27FC236}">
                <a16:creationId xmlns:a16="http://schemas.microsoft.com/office/drawing/2014/main" id="{CFA1B3FC-DEB2-82CA-6C81-AA85DFADEE07}"/>
              </a:ext>
            </a:extLst>
          </p:cNvPr>
          <p:cNvGraphicFramePr/>
          <p:nvPr>
            <p:extLst>
              <p:ext uri="{D42A27DB-BD31-4B8C-83A1-F6EECF244321}">
                <p14:modId xmlns:p14="http://schemas.microsoft.com/office/powerpoint/2010/main" val="3668170408"/>
              </p:ext>
            </p:extLst>
          </p:nvPr>
        </p:nvGraphicFramePr>
        <p:xfrm>
          <a:off x="3758583" y="404691"/>
          <a:ext cx="4824769" cy="5589709"/>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a:extLst>
              <a:ext uri="{FF2B5EF4-FFF2-40B4-BE49-F238E27FC236}">
                <a16:creationId xmlns:a16="http://schemas.microsoft.com/office/drawing/2014/main" id="{AD3C953E-3540-4393-23E9-509DF19A3538}"/>
              </a:ext>
            </a:extLst>
          </p:cNvPr>
          <p:cNvSpPr txBox="1"/>
          <p:nvPr/>
        </p:nvSpPr>
        <p:spPr>
          <a:xfrm>
            <a:off x="8276650" y="545100"/>
            <a:ext cx="3364488" cy="1286845"/>
          </a:xfrm>
          <a:prstGeom prst="rect">
            <a:avLst/>
          </a:prstGeom>
          <a:noFill/>
          <a:ln w="19050">
            <a:solidFill>
              <a:srgbClr val="5C5B5A"/>
            </a:solidFill>
          </a:ln>
        </p:spPr>
        <p:txBody>
          <a:bodyPr wrap="square" lIns="180000" tIns="180000" rIns="180000" bIns="180000" rtlCol="0">
            <a:spAutoFit/>
          </a:bodyPr>
          <a:lstStyle/>
          <a:p>
            <a:pPr>
              <a:spcAft>
                <a:spcPts val="500"/>
              </a:spcAft>
            </a:pPr>
            <a:r>
              <a:rPr lang="en-GB" sz="1200" dirty="0">
                <a:solidFill>
                  <a:srgbClr val="5C5B5A"/>
                </a:solidFill>
              </a:rPr>
              <a:t>Landlords who </a:t>
            </a:r>
            <a:r>
              <a:rPr lang="en-GB" sz="1200" b="1" dirty="0">
                <a:solidFill>
                  <a:srgbClr val="5C5B5A"/>
                </a:solidFill>
              </a:rPr>
              <a:t>plan to grow their portfolio </a:t>
            </a:r>
            <a:r>
              <a:rPr lang="en-GB" sz="1200" dirty="0">
                <a:solidFill>
                  <a:srgbClr val="5C5B5A"/>
                </a:solidFill>
              </a:rPr>
              <a:t>are more likely to source their information from letting agents (54%), general internet searches (49%) or social media groups (46%) when compared to the total.</a:t>
            </a:r>
          </a:p>
        </p:txBody>
      </p:sp>
      <p:sp>
        <p:nvSpPr>
          <p:cNvPr id="22" name="TextBox 21">
            <a:extLst>
              <a:ext uri="{FF2B5EF4-FFF2-40B4-BE49-F238E27FC236}">
                <a16:creationId xmlns:a16="http://schemas.microsoft.com/office/drawing/2014/main" id="{0983BD16-E62C-49B1-423A-9E95CAA60F17}"/>
              </a:ext>
            </a:extLst>
          </p:cNvPr>
          <p:cNvSpPr txBox="1"/>
          <p:nvPr/>
        </p:nvSpPr>
        <p:spPr>
          <a:xfrm>
            <a:off x="8276651" y="2073953"/>
            <a:ext cx="3364488" cy="587441"/>
          </a:xfrm>
          <a:prstGeom prst="rect">
            <a:avLst/>
          </a:prstGeom>
          <a:solidFill>
            <a:schemeClr val="accent6">
              <a:lumMod val="20000"/>
              <a:lumOff val="80000"/>
            </a:schemeClr>
          </a:solidFill>
          <a:ln w="19050">
            <a:solidFill>
              <a:srgbClr val="00B050"/>
            </a:solidFill>
          </a:ln>
        </p:spPr>
        <p:txBody>
          <a:bodyPr wrap="square" lIns="108000" tIns="108000" rIns="108000" bIns="108000" rtlCol="0">
            <a:spAutoFit/>
          </a:bodyPr>
          <a:lstStyle/>
          <a:p>
            <a:r>
              <a:rPr lang="en-GB" sz="1200" b="1" dirty="0">
                <a:solidFill>
                  <a:srgbClr val="5C5B5A"/>
                </a:solidFill>
              </a:rPr>
              <a:t>Within the ‘Friends/family’ category it’s particularly high among:</a:t>
            </a:r>
          </a:p>
        </p:txBody>
      </p:sp>
      <p:sp>
        <p:nvSpPr>
          <p:cNvPr id="20" name="TextBox 19">
            <a:extLst>
              <a:ext uri="{FF2B5EF4-FFF2-40B4-BE49-F238E27FC236}">
                <a16:creationId xmlns:a16="http://schemas.microsoft.com/office/drawing/2014/main" id="{ECCF6841-6F52-F622-E771-C793B22AE463}"/>
              </a:ext>
            </a:extLst>
          </p:cNvPr>
          <p:cNvSpPr txBox="1"/>
          <p:nvPr/>
        </p:nvSpPr>
        <p:spPr>
          <a:xfrm>
            <a:off x="8276650" y="2749371"/>
            <a:ext cx="3364487" cy="917513"/>
          </a:xfrm>
          <a:prstGeom prst="rect">
            <a:avLst/>
          </a:prstGeom>
          <a:noFill/>
          <a:ln w="19050">
            <a:solidFill>
              <a:srgbClr val="00B050"/>
            </a:solidFill>
          </a:ln>
        </p:spPr>
        <p:txBody>
          <a:bodyPr wrap="square" lIns="180000" tIns="180000" rIns="180000" bIns="180000" rtlCol="0">
            <a:spAutoFit/>
          </a:bodyPr>
          <a:lstStyle/>
          <a:p>
            <a:pPr>
              <a:spcAft>
                <a:spcPts val="500"/>
              </a:spcAft>
            </a:pPr>
            <a:r>
              <a:rPr lang="en-GB" sz="1200" dirty="0">
                <a:solidFill>
                  <a:srgbClr val="5C5B5A"/>
                </a:solidFill>
              </a:rPr>
              <a:t>Landlords with one (31%) or 2-4 (40%) properties in total, compared to landlords with 10+ properties (13%).</a:t>
            </a:r>
          </a:p>
        </p:txBody>
      </p:sp>
      <p:sp>
        <p:nvSpPr>
          <p:cNvPr id="25" name="TextBox 24">
            <a:extLst>
              <a:ext uri="{FF2B5EF4-FFF2-40B4-BE49-F238E27FC236}">
                <a16:creationId xmlns:a16="http://schemas.microsoft.com/office/drawing/2014/main" id="{AA32471B-352D-3B6C-ECD7-25666FD82B52}"/>
              </a:ext>
            </a:extLst>
          </p:cNvPr>
          <p:cNvSpPr txBox="1"/>
          <p:nvPr/>
        </p:nvSpPr>
        <p:spPr>
          <a:xfrm>
            <a:off x="8276651" y="3945618"/>
            <a:ext cx="3364488" cy="772107"/>
          </a:xfrm>
          <a:prstGeom prst="rect">
            <a:avLst/>
          </a:prstGeom>
          <a:solidFill>
            <a:schemeClr val="accent6">
              <a:lumMod val="20000"/>
              <a:lumOff val="80000"/>
            </a:schemeClr>
          </a:solidFill>
          <a:ln w="19050">
            <a:solidFill>
              <a:srgbClr val="00B050"/>
            </a:solidFill>
          </a:ln>
        </p:spPr>
        <p:txBody>
          <a:bodyPr wrap="square" lIns="108000" tIns="108000" rIns="108000" bIns="108000" rtlCol="0">
            <a:spAutoFit/>
          </a:bodyPr>
          <a:lstStyle/>
          <a:p>
            <a:r>
              <a:rPr lang="en-GB" sz="1200" b="1" dirty="0">
                <a:solidFill>
                  <a:srgbClr val="5C5B5A"/>
                </a:solidFill>
              </a:rPr>
              <a:t>Within the ‘Accreditation membership websites’ category it’s particularly high among:</a:t>
            </a:r>
          </a:p>
        </p:txBody>
      </p:sp>
      <p:sp>
        <p:nvSpPr>
          <p:cNvPr id="24" name="TextBox 23">
            <a:extLst>
              <a:ext uri="{FF2B5EF4-FFF2-40B4-BE49-F238E27FC236}">
                <a16:creationId xmlns:a16="http://schemas.microsoft.com/office/drawing/2014/main" id="{48AA4B69-89B9-0F68-7091-5DD655CDB8AA}"/>
              </a:ext>
            </a:extLst>
          </p:cNvPr>
          <p:cNvSpPr txBox="1"/>
          <p:nvPr/>
        </p:nvSpPr>
        <p:spPr>
          <a:xfrm>
            <a:off x="8276650" y="4782140"/>
            <a:ext cx="3364487" cy="1166299"/>
          </a:xfrm>
          <a:prstGeom prst="rect">
            <a:avLst/>
          </a:prstGeom>
          <a:noFill/>
          <a:ln w="19050">
            <a:solidFill>
              <a:srgbClr val="00B050"/>
            </a:solidFill>
          </a:ln>
        </p:spPr>
        <p:txBody>
          <a:bodyPr wrap="square" lIns="180000" tIns="180000" rIns="180000" bIns="180000" rtlCol="0">
            <a:spAutoFit/>
          </a:bodyPr>
          <a:lstStyle/>
          <a:p>
            <a:pPr marL="144000" indent="-144000">
              <a:spcAft>
                <a:spcPts val="500"/>
              </a:spcAft>
              <a:buFont typeface="Arial" panose="020B0604020202020204" pitchFamily="34" charset="0"/>
              <a:buChar char="•"/>
            </a:pPr>
            <a:r>
              <a:rPr lang="en-GB" sz="1200" dirty="0">
                <a:solidFill>
                  <a:srgbClr val="5C5B5A"/>
                </a:solidFill>
              </a:rPr>
              <a:t>Those with 10+ properties in Greater Manchester (46%)* or 10+ in total (33%)* </a:t>
            </a:r>
          </a:p>
          <a:p>
            <a:pPr marL="144000" indent="-144000">
              <a:spcAft>
                <a:spcPts val="500"/>
              </a:spcAft>
              <a:buFont typeface="Arial" panose="020B0604020202020204" pitchFamily="34" charset="0"/>
              <a:buChar char="•"/>
            </a:pPr>
            <a:r>
              <a:rPr lang="en-GB" sz="1200" dirty="0">
                <a:solidFill>
                  <a:srgbClr val="5C5B5A"/>
                </a:solidFill>
              </a:rPr>
              <a:t>Those willing to go above and beyond the legal minimum (38%)</a:t>
            </a:r>
          </a:p>
        </p:txBody>
      </p:sp>
      <p:sp>
        <p:nvSpPr>
          <p:cNvPr id="16" name="Text Placeholder 15">
            <a:extLst>
              <a:ext uri="{FF2B5EF4-FFF2-40B4-BE49-F238E27FC236}">
                <a16:creationId xmlns:a16="http://schemas.microsoft.com/office/drawing/2014/main" id="{AF72D603-1706-0B19-A0F0-811E67A7207D}"/>
              </a:ext>
            </a:extLst>
          </p:cNvPr>
          <p:cNvSpPr>
            <a:spLocks noGrp="1"/>
          </p:cNvSpPr>
          <p:nvPr>
            <p:ph type="body" sz="quarter" idx="11"/>
          </p:nvPr>
        </p:nvSpPr>
        <p:spPr>
          <a:xfrm>
            <a:off x="523298" y="6274800"/>
            <a:ext cx="11117840" cy="435056"/>
          </a:xfrm>
        </p:spPr>
        <p:txBody>
          <a:bodyPr>
            <a:spAutoFit/>
          </a:bodyPr>
          <a:lstStyle/>
          <a:p>
            <a:r>
              <a:rPr lang="en-GB" dirty="0"/>
              <a:t>Q22. What other sources of information or organisations, if any, have you used or approached for information or advice on managing your rental properties? (All landlords: 355) *Low base (under 50).</a:t>
            </a:r>
          </a:p>
        </p:txBody>
      </p:sp>
    </p:spTree>
    <p:extLst>
      <p:ext uri="{BB962C8B-B14F-4D97-AF65-F5344CB8AC3E}">
        <p14:creationId xmlns:p14="http://schemas.microsoft.com/office/powerpoint/2010/main" val="2622020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C7326B-B5BE-B3F3-012C-BF30830DCB48}"/>
              </a:ext>
            </a:extLst>
          </p:cNvPr>
          <p:cNvSpPr>
            <a:spLocks noGrp="1"/>
          </p:cNvSpPr>
          <p:nvPr>
            <p:ph type="title"/>
          </p:nvPr>
        </p:nvSpPr>
        <p:spPr/>
        <p:txBody>
          <a:bodyPr>
            <a:noAutofit/>
          </a:bodyPr>
          <a:lstStyle/>
          <a:p>
            <a:r>
              <a:rPr lang="en-GB" sz="3800" b="1" dirty="0"/>
              <a:t>Looking for tenants</a:t>
            </a:r>
            <a:br>
              <a:rPr lang="en-GB" sz="3800" dirty="0"/>
            </a:br>
            <a:endParaRPr lang="en-GB" sz="3800" dirty="0"/>
          </a:p>
        </p:txBody>
      </p:sp>
    </p:spTree>
    <p:extLst>
      <p:ext uri="{BB962C8B-B14F-4D97-AF65-F5344CB8AC3E}">
        <p14:creationId xmlns:p14="http://schemas.microsoft.com/office/powerpoint/2010/main" val="2937221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6791C2-DEFF-FB38-083E-559FE1E442E1}"/>
              </a:ext>
            </a:extLst>
          </p:cNvPr>
          <p:cNvSpPr>
            <a:spLocks noGrp="1"/>
          </p:cNvSpPr>
          <p:nvPr>
            <p:ph type="title"/>
          </p:nvPr>
        </p:nvSpPr>
        <p:spPr>
          <a:xfrm>
            <a:off x="536000" y="545099"/>
            <a:ext cx="3364488" cy="387798"/>
          </a:xfrm>
        </p:spPr>
        <p:txBody>
          <a:bodyPr/>
          <a:lstStyle/>
          <a:p>
            <a:r>
              <a:rPr lang="en-GB" sz="2800" b="1" dirty="0"/>
              <a:t>Types of tenants </a:t>
            </a:r>
          </a:p>
        </p:txBody>
      </p:sp>
      <p:sp>
        <p:nvSpPr>
          <p:cNvPr id="12" name="TextBox 11">
            <a:extLst>
              <a:ext uri="{FF2B5EF4-FFF2-40B4-BE49-F238E27FC236}">
                <a16:creationId xmlns:a16="http://schemas.microsoft.com/office/drawing/2014/main" id="{77E425BF-881C-800F-73B1-B92C46CDBABD}"/>
              </a:ext>
            </a:extLst>
          </p:cNvPr>
          <p:cNvSpPr txBox="1"/>
          <p:nvPr/>
        </p:nvSpPr>
        <p:spPr>
          <a:xfrm>
            <a:off x="550862" y="1264651"/>
            <a:ext cx="2997199" cy="4431983"/>
          </a:xfrm>
          <a:prstGeom prst="rect">
            <a:avLst/>
          </a:prstGeom>
          <a:noFill/>
        </p:spPr>
        <p:txBody>
          <a:bodyPr wrap="square" lIns="0" tIns="0" rIns="0" bIns="0" rtlCol="0">
            <a:spAutoFit/>
          </a:bodyPr>
          <a:lstStyle/>
          <a:p>
            <a:r>
              <a:rPr lang="en-GB" dirty="0">
                <a:solidFill>
                  <a:srgbClr val="5C5B5A"/>
                </a:solidFill>
              </a:rPr>
              <a:t>The survey suggest tenants sought by landlords are most typically families and people in employment.</a:t>
            </a:r>
          </a:p>
          <a:p>
            <a:endParaRPr lang="en-GB" dirty="0">
              <a:solidFill>
                <a:srgbClr val="5C5B5A"/>
              </a:solidFill>
            </a:endParaRPr>
          </a:p>
          <a:p>
            <a:r>
              <a:rPr lang="en-GB" dirty="0">
                <a:solidFill>
                  <a:srgbClr val="5C5B5A"/>
                </a:solidFill>
              </a:rPr>
              <a:t>Just 1 in 10 landlords say they typically let to local authority placements or other public sector placements. </a:t>
            </a:r>
          </a:p>
          <a:p>
            <a:r>
              <a:rPr lang="en-GB" dirty="0">
                <a:solidFill>
                  <a:srgbClr val="5C5B5A"/>
                </a:solidFill>
              </a:rPr>
              <a:t>A similar proportion (12%) let to tenants in receipt of welfare benefits.</a:t>
            </a:r>
          </a:p>
          <a:p>
            <a:endParaRPr lang="en-GB" dirty="0">
              <a:solidFill>
                <a:srgbClr val="5C5B5A"/>
              </a:solidFill>
            </a:endParaRPr>
          </a:p>
          <a:p>
            <a:r>
              <a:rPr lang="en-GB" dirty="0">
                <a:solidFill>
                  <a:srgbClr val="5C5B5A"/>
                </a:solidFill>
              </a:rPr>
              <a:t>Just 7% of landlords target no  particular group of tenants.</a:t>
            </a:r>
          </a:p>
        </p:txBody>
      </p:sp>
      <p:graphicFrame>
        <p:nvGraphicFramePr>
          <p:cNvPr id="6" name="Chart 5" descr="Types of tenants landlords let to? Families with children 46%, People in employment 42%, Young professionals 35%, Adults with no children 34%, Single people 28%, People aged 55+ 19%, Students 16%, People in receipt of welfare benefits 12%, Local Authority placements 7%, Other public sector placements e.g. refugees, asylum seekers 3%,  No particular group 7%.">
            <a:extLst>
              <a:ext uri="{FF2B5EF4-FFF2-40B4-BE49-F238E27FC236}">
                <a16:creationId xmlns:a16="http://schemas.microsoft.com/office/drawing/2014/main" id="{BE990CF9-AA2F-A366-B7AD-F0C8218462BB}"/>
              </a:ext>
            </a:extLst>
          </p:cNvPr>
          <p:cNvGraphicFramePr/>
          <p:nvPr>
            <p:extLst>
              <p:ext uri="{D42A27DB-BD31-4B8C-83A1-F6EECF244321}">
                <p14:modId xmlns:p14="http://schemas.microsoft.com/office/powerpoint/2010/main" val="799595633"/>
              </p:ext>
            </p:extLst>
          </p:nvPr>
        </p:nvGraphicFramePr>
        <p:xfrm>
          <a:off x="3366318" y="442924"/>
          <a:ext cx="5579145" cy="5612990"/>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Box 18">
            <a:extLst>
              <a:ext uri="{FF2B5EF4-FFF2-40B4-BE49-F238E27FC236}">
                <a16:creationId xmlns:a16="http://schemas.microsoft.com/office/drawing/2014/main" id="{C46AD0BF-77E5-4275-2D9A-3D78D184C79E}"/>
              </a:ext>
            </a:extLst>
          </p:cNvPr>
          <p:cNvSpPr txBox="1"/>
          <p:nvPr/>
        </p:nvSpPr>
        <p:spPr>
          <a:xfrm>
            <a:off x="8643939" y="896374"/>
            <a:ext cx="2997200" cy="772107"/>
          </a:xfrm>
          <a:prstGeom prst="rect">
            <a:avLst/>
          </a:prstGeom>
          <a:solidFill>
            <a:schemeClr val="accent6">
              <a:lumMod val="20000"/>
              <a:lumOff val="80000"/>
            </a:schemeClr>
          </a:solidFill>
          <a:ln w="19050">
            <a:solidFill>
              <a:srgbClr val="00B050"/>
            </a:solidFill>
          </a:ln>
        </p:spPr>
        <p:txBody>
          <a:bodyPr wrap="square" lIns="108000" tIns="108000" rIns="108000" bIns="108000" rtlCol="0">
            <a:spAutoFit/>
          </a:bodyPr>
          <a:lstStyle/>
          <a:p>
            <a:r>
              <a:rPr lang="en-GB" sz="1200" b="1" dirty="0">
                <a:solidFill>
                  <a:srgbClr val="5C5B5A"/>
                </a:solidFill>
              </a:rPr>
              <a:t>Within the ‘People in receipt of welfare benefits’ category it’s particularly high among:</a:t>
            </a:r>
          </a:p>
        </p:txBody>
      </p:sp>
      <p:sp>
        <p:nvSpPr>
          <p:cNvPr id="20" name="TextBox 19">
            <a:extLst>
              <a:ext uri="{FF2B5EF4-FFF2-40B4-BE49-F238E27FC236}">
                <a16:creationId xmlns:a16="http://schemas.microsoft.com/office/drawing/2014/main" id="{BBEA841A-DB62-6438-BC71-F2F86DAC6437}"/>
              </a:ext>
            </a:extLst>
          </p:cNvPr>
          <p:cNvSpPr txBox="1"/>
          <p:nvPr/>
        </p:nvSpPr>
        <p:spPr>
          <a:xfrm>
            <a:off x="8643938" y="1760851"/>
            <a:ext cx="2997199" cy="548182"/>
          </a:xfrm>
          <a:prstGeom prst="rect">
            <a:avLst/>
          </a:prstGeom>
          <a:noFill/>
          <a:ln w="19050">
            <a:solidFill>
              <a:srgbClr val="00B050"/>
            </a:solidFill>
          </a:ln>
        </p:spPr>
        <p:txBody>
          <a:bodyPr wrap="square" lIns="180000" tIns="180000" rIns="180000" bIns="180000" rtlCol="0">
            <a:spAutoFit/>
          </a:bodyPr>
          <a:lstStyle/>
          <a:p>
            <a:pPr>
              <a:spcAft>
                <a:spcPts val="500"/>
              </a:spcAft>
            </a:pPr>
            <a:r>
              <a:rPr lang="en-GB" sz="1200" dirty="0">
                <a:solidFill>
                  <a:srgbClr val="5C5B5A"/>
                </a:solidFill>
              </a:rPr>
              <a:t>5-9 properties in total portfolio (22%)</a:t>
            </a:r>
          </a:p>
        </p:txBody>
      </p:sp>
      <p:sp>
        <p:nvSpPr>
          <p:cNvPr id="22" name="TextBox 21">
            <a:extLst>
              <a:ext uri="{FF2B5EF4-FFF2-40B4-BE49-F238E27FC236}">
                <a16:creationId xmlns:a16="http://schemas.microsoft.com/office/drawing/2014/main" id="{721CE467-94E0-7DD8-B6EB-39469447FA87}"/>
              </a:ext>
            </a:extLst>
          </p:cNvPr>
          <p:cNvSpPr txBox="1"/>
          <p:nvPr/>
        </p:nvSpPr>
        <p:spPr>
          <a:xfrm>
            <a:off x="8643939" y="2639452"/>
            <a:ext cx="2997200" cy="956773"/>
          </a:xfrm>
          <a:prstGeom prst="rect">
            <a:avLst/>
          </a:prstGeom>
          <a:solidFill>
            <a:schemeClr val="accent6">
              <a:lumMod val="20000"/>
              <a:lumOff val="80000"/>
            </a:schemeClr>
          </a:solidFill>
          <a:ln w="19050">
            <a:solidFill>
              <a:srgbClr val="00B050"/>
            </a:solidFill>
          </a:ln>
        </p:spPr>
        <p:txBody>
          <a:bodyPr wrap="square" lIns="108000" tIns="108000" rIns="108000" bIns="108000" rtlCol="0">
            <a:spAutoFit/>
          </a:bodyPr>
          <a:lstStyle/>
          <a:p>
            <a:r>
              <a:rPr lang="en-GB" sz="1200" b="1" dirty="0">
                <a:solidFill>
                  <a:srgbClr val="5C5B5A"/>
                </a:solidFill>
              </a:rPr>
              <a:t>Within the ‘Local Authority placements’ and ‘Other public sector placements’ categories (totalling 10%) it’s particularly high among:</a:t>
            </a:r>
          </a:p>
        </p:txBody>
      </p:sp>
      <p:sp>
        <p:nvSpPr>
          <p:cNvPr id="21" name="TextBox 20">
            <a:extLst>
              <a:ext uri="{FF2B5EF4-FFF2-40B4-BE49-F238E27FC236}">
                <a16:creationId xmlns:a16="http://schemas.microsoft.com/office/drawing/2014/main" id="{59D14C7D-851E-D731-0B49-ABC6C9078085}"/>
              </a:ext>
            </a:extLst>
          </p:cNvPr>
          <p:cNvSpPr txBox="1"/>
          <p:nvPr/>
        </p:nvSpPr>
        <p:spPr>
          <a:xfrm>
            <a:off x="8643938" y="3701938"/>
            <a:ext cx="2997199" cy="2033203"/>
          </a:xfrm>
          <a:prstGeom prst="rect">
            <a:avLst/>
          </a:prstGeom>
          <a:noFill/>
          <a:ln w="19050">
            <a:solidFill>
              <a:srgbClr val="00B050"/>
            </a:solidFill>
          </a:ln>
        </p:spPr>
        <p:txBody>
          <a:bodyPr wrap="square" lIns="180000" tIns="180000" rIns="180000" bIns="180000" rtlCol="0">
            <a:spAutoFit/>
          </a:bodyPr>
          <a:lstStyle/>
          <a:p>
            <a:pPr marL="144000" indent="-144000">
              <a:spcAft>
                <a:spcPts val="500"/>
              </a:spcAft>
              <a:buFont typeface="Arial" panose="020B0604020202020204" pitchFamily="34" charset="0"/>
              <a:buChar char="•"/>
            </a:pPr>
            <a:r>
              <a:rPr lang="en-GB" sz="1200" dirty="0">
                <a:solidFill>
                  <a:srgbClr val="5C5B5A"/>
                </a:solidFill>
              </a:rPr>
              <a:t>With property in Tameside (34%) or Manchester (15%) </a:t>
            </a:r>
          </a:p>
          <a:p>
            <a:pPr marL="144000" indent="-144000">
              <a:spcAft>
                <a:spcPts val="500"/>
              </a:spcAft>
              <a:buFont typeface="Arial" panose="020B0604020202020204" pitchFamily="34" charset="0"/>
              <a:buChar char="•"/>
            </a:pPr>
            <a:r>
              <a:rPr lang="en-GB" sz="1200" dirty="0">
                <a:solidFill>
                  <a:srgbClr val="5C5B5A"/>
                </a:solidFill>
              </a:rPr>
              <a:t>5-9 properties in total portfolio (20%) </a:t>
            </a:r>
          </a:p>
          <a:p>
            <a:pPr marL="144000" indent="-144000">
              <a:spcAft>
                <a:spcPts val="500"/>
              </a:spcAft>
              <a:buFont typeface="Arial" panose="020B0604020202020204" pitchFamily="34" charset="0"/>
              <a:buChar char="•"/>
            </a:pPr>
            <a:r>
              <a:rPr lang="en-GB" sz="1200" dirty="0">
                <a:solidFill>
                  <a:srgbClr val="5C5B5A"/>
                </a:solidFill>
              </a:rPr>
              <a:t>Own property not as an individual (20%) </a:t>
            </a:r>
          </a:p>
          <a:p>
            <a:pPr marL="144000" indent="-144000">
              <a:spcAft>
                <a:spcPts val="500"/>
              </a:spcAft>
              <a:buFont typeface="Arial" panose="020B0604020202020204" pitchFamily="34" charset="0"/>
              <a:buChar char="•"/>
            </a:pPr>
            <a:r>
              <a:rPr lang="en-GB" sz="1200" dirty="0">
                <a:solidFill>
                  <a:srgbClr val="5C5B5A"/>
                </a:solidFill>
              </a:rPr>
              <a:t>Frequently selling and buying property, generally stays around same size (18%)</a:t>
            </a:r>
          </a:p>
        </p:txBody>
      </p:sp>
      <p:sp>
        <p:nvSpPr>
          <p:cNvPr id="5" name="Text Placeholder 4">
            <a:extLst>
              <a:ext uri="{FF2B5EF4-FFF2-40B4-BE49-F238E27FC236}">
                <a16:creationId xmlns:a16="http://schemas.microsoft.com/office/drawing/2014/main" id="{18BEE107-D644-EB4B-2333-86722422A104}"/>
              </a:ext>
            </a:extLst>
          </p:cNvPr>
          <p:cNvSpPr>
            <a:spLocks noGrp="1"/>
          </p:cNvSpPr>
          <p:nvPr>
            <p:ph type="body" sz="quarter" idx="11"/>
          </p:nvPr>
        </p:nvSpPr>
        <p:spPr/>
        <p:txBody>
          <a:bodyPr/>
          <a:lstStyle/>
          <a:p>
            <a:r>
              <a:rPr lang="en-GB" dirty="0"/>
              <a:t>Q10. What type of tenants do you typically let to?  (All landlords: 355).</a:t>
            </a:r>
          </a:p>
        </p:txBody>
      </p:sp>
    </p:spTree>
    <p:extLst>
      <p:ext uri="{BB962C8B-B14F-4D97-AF65-F5344CB8AC3E}">
        <p14:creationId xmlns:p14="http://schemas.microsoft.com/office/powerpoint/2010/main" val="199133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6791C2-DEFF-FB38-083E-559FE1E442E1}"/>
              </a:ext>
            </a:extLst>
          </p:cNvPr>
          <p:cNvSpPr>
            <a:spLocks noGrp="1"/>
          </p:cNvSpPr>
          <p:nvPr>
            <p:ph type="title"/>
          </p:nvPr>
        </p:nvSpPr>
        <p:spPr>
          <a:xfrm>
            <a:off x="536000" y="545100"/>
            <a:ext cx="11105138" cy="387798"/>
          </a:xfrm>
        </p:spPr>
        <p:txBody>
          <a:bodyPr/>
          <a:lstStyle/>
          <a:p>
            <a:r>
              <a:rPr lang="en-GB" sz="2800" b="1" dirty="0"/>
              <a:t>Actions taken to attract new tenants</a:t>
            </a:r>
          </a:p>
        </p:txBody>
      </p:sp>
      <p:sp>
        <p:nvSpPr>
          <p:cNvPr id="11" name="TextBox 10">
            <a:extLst>
              <a:ext uri="{FF2B5EF4-FFF2-40B4-BE49-F238E27FC236}">
                <a16:creationId xmlns:a16="http://schemas.microsoft.com/office/drawing/2014/main" id="{4E0EBB28-85C4-CC0B-2834-120A113D3F5C}"/>
              </a:ext>
            </a:extLst>
          </p:cNvPr>
          <p:cNvSpPr txBox="1"/>
          <p:nvPr/>
        </p:nvSpPr>
        <p:spPr>
          <a:xfrm>
            <a:off x="408361" y="941241"/>
            <a:ext cx="11232777" cy="646331"/>
          </a:xfrm>
          <a:prstGeom prst="rect">
            <a:avLst/>
          </a:prstGeom>
          <a:noFill/>
        </p:spPr>
        <p:txBody>
          <a:bodyPr wrap="square">
            <a:spAutoFit/>
          </a:bodyPr>
          <a:lstStyle/>
          <a:p>
            <a:r>
              <a:rPr lang="en-GB" dirty="0">
                <a:solidFill>
                  <a:srgbClr val="5C5B5A"/>
                </a:solidFill>
              </a:rPr>
              <a:t>Nine in ten (91%) landlords surveyed say they have taken action to help attract new tenants. Re-decorating is most common. 1 in 7 landlords say they have gained accreditation to help attract new tenants.</a:t>
            </a:r>
          </a:p>
        </p:txBody>
      </p:sp>
      <p:graphicFrame>
        <p:nvGraphicFramePr>
          <p:cNvPr id="6" name="Chart 5" descr="Re-decorated 52%, Fitted a new kitchen or bathroom 41%, Been flexible about the length of tenancy offered 37%, Improved the energy efficiency of the property 33%, Fitted security features such as alarms or CCTV 28%, Alterations to the building e.g. added an extra bathroom, bedroom or knocked down walls to create a larger kitchen/diner 25%, Offered the property at a lower rent than I believe I could have achieved 23%&#10;Advertised it targeting particular types of tenants (e.g. students, tenants on benefits) 17%, Gained landlord accreditation 14%, Joined a landlord trade body 13%, Something else 1%, Nothing in particular – have found it easy to attract tenants without taking any specific actions 7%.">
            <a:extLst>
              <a:ext uri="{FF2B5EF4-FFF2-40B4-BE49-F238E27FC236}">
                <a16:creationId xmlns:a16="http://schemas.microsoft.com/office/drawing/2014/main" id="{BE990CF9-AA2F-A366-B7AD-F0C8218462BB}"/>
              </a:ext>
            </a:extLst>
          </p:cNvPr>
          <p:cNvGraphicFramePr/>
          <p:nvPr>
            <p:extLst>
              <p:ext uri="{D42A27DB-BD31-4B8C-83A1-F6EECF244321}">
                <p14:modId xmlns:p14="http://schemas.microsoft.com/office/powerpoint/2010/main" val="940897785"/>
              </p:ext>
            </p:extLst>
          </p:nvPr>
        </p:nvGraphicFramePr>
        <p:xfrm>
          <a:off x="401880" y="1771653"/>
          <a:ext cx="9142168" cy="4195533"/>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65D69E88-5E00-6C04-F1FF-94B20170076B}"/>
              </a:ext>
            </a:extLst>
          </p:cNvPr>
          <p:cNvSpPr txBox="1"/>
          <p:nvPr/>
        </p:nvSpPr>
        <p:spPr>
          <a:xfrm>
            <a:off x="8643939" y="1761830"/>
            <a:ext cx="2997200" cy="772107"/>
          </a:xfrm>
          <a:prstGeom prst="rect">
            <a:avLst/>
          </a:prstGeom>
          <a:solidFill>
            <a:schemeClr val="accent6">
              <a:lumMod val="20000"/>
              <a:lumOff val="80000"/>
            </a:schemeClr>
          </a:solidFill>
          <a:ln w="19050">
            <a:solidFill>
              <a:srgbClr val="00B050"/>
            </a:solidFill>
          </a:ln>
        </p:spPr>
        <p:txBody>
          <a:bodyPr wrap="square" lIns="108000" tIns="108000" rIns="108000" bIns="108000" rtlCol="0">
            <a:spAutoFit/>
          </a:bodyPr>
          <a:lstStyle/>
          <a:p>
            <a:r>
              <a:rPr lang="en-GB" sz="1200" b="1" dirty="0">
                <a:solidFill>
                  <a:srgbClr val="5C5B5A"/>
                </a:solidFill>
              </a:rPr>
              <a:t>Within the ‘Gained landlord accreditation’ category it’s particularly high among:</a:t>
            </a:r>
          </a:p>
        </p:txBody>
      </p:sp>
      <p:sp>
        <p:nvSpPr>
          <p:cNvPr id="14" name="TextBox 13">
            <a:extLst>
              <a:ext uri="{FF2B5EF4-FFF2-40B4-BE49-F238E27FC236}">
                <a16:creationId xmlns:a16="http://schemas.microsoft.com/office/drawing/2014/main" id="{9C5F1543-DD24-A3F4-F8BD-1AB82A2402F7}"/>
              </a:ext>
            </a:extLst>
          </p:cNvPr>
          <p:cNvSpPr txBox="1"/>
          <p:nvPr/>
        </p:nvSpPr>
        <p:spPr>
          <a:xfrm>
            <a:off x="8643938" y="2626307"/>
            <a:ext cx="2997199" cy="3269439"/>
          </a:xfrm>
          <a:prstGeom prst="rect">
            <a:avLst/>
          </a:prstGeom>
          <a:noFill/>
          <a:ln w="19050">
            <a:solidFill>
              <a:srgbClr val="00B050"/>
            </a:solidFill>
          </a:ln>
        </p:spPr>
        <p:txBody>
          <a:bodyPr wrap="square" lIns="180000" tIns="180000" rIns="180000" bIns="180000" rtlCol="0">
            <a:spAutoFit/>
          </a:bodyPr>
          <a:lstStyle/>
          <a:p>
            <a:pPr marL="144000" indent="-144000">
              <a:spcAft>
                <a:spcPts val="500"/>
              </a:spcAft>
              <a:buFont typeface="Arial" panose="020B0604020202020204" pitchFamily="34" charset="0"/>
              <a:buChar char="•"/>
            </a:pPr>
            <a:r>
              <a:rPr lang="en-GB" sz="1200" dirty="0">
                <a:solidFill>
                  <a:srgbClr val="5C5B5A"/>
                </a:solidFill>
              </a:rPr>
              <a:t>10+ properties in GM (35%) or 10+ properties in total (31%) Landlords with property in Wigan (27%)* </a:t>
            </a:r>
          </a:p>
          <a:p>
            <a:pPr marL="144000" indent="-144000">
              <a:spcAft>
                <a:spcPts val="500"/>
              </a:spcAft>
              <a:buFont typeface="Arial" panose="020B0604020202020204" pitchFamily="34" charset="0"/>
              <a:buChar char="•"/>
            </a:pPr>
            <a:r>
              <a:rPr lang="en-GB" sz="1200" dirty="0">
                <a:solidFill>
                  <a:srgbClr val="5C5B5A"/>
                </a:solidFill>
              </a:rPr>
              <a:t>Became landlord as a full-time business (25%) </a:t>
            </a:r>
          </a:p>
          <a:p>
            <a:pPr marL="144000" indent="-144000">
              <a:spcAft>
                <a:spcPts val="500"/>
              </a:spcAft>
              <a:buFont typeface="Arial" panose="020B0604020202020204" pitchFamily="34" charset="0"/>
              <a:buChar char="•"/>
            </a:pPr>
            <a:r>
              <a:rPr lang="en-GB" sz="1200" dirty="0">
                <a:solidFill>
                  <a:srgbClr val="5C5B5A"/>
                </a:solidFill>
              </a:rPr>
              <a:t>Landlords with student tenants (29%) </a:t>
            </a:r>
          </a:p>
          <a:p>
            <a:pPr marL="144000" indent="-144000">
              <a:spcAft>
                <a:spcPts val="500"/>
              </a:spcAft>
              <a:buFont typeface="Arial" panose="020B0604020202020204" pitchFamily="34" charset="0"/>
              <a:buChar char="•"/>
            </a:pPr>
            <a:r>
              <a:rPr lang="en-GB" sz="1200" dirty="0">
                <a:solidFill>
                  <a:srgbClr val="5C5B5A"/>
                </a:solidFill>
              </a:rPr>
              <a:t>Frequently selling and buying property, generally stays the same size (25%) </a:t>
            </a:r>
          </a:p>
          <a:p>
            <a:pPr marL="144000" indent="-144000">
              <a:spcAft>
                <a:spcPts val="500"/>
              </a:spcAft>
              <a:buFont typeface="Arial" panose="020B0604020202020204" pitchFamily="34" charset="0"/>
              <a:buChar char="•"/>
            </a:pPr>
            <a:r>
              <a:rPr lang="en-GB" sz="1200" dirty="0">
                <a:solidFill>
                  <a:srgbClr val="5C5B5A"/>
                </a:solidFill>
              </a:rPr>
              <a:t>Believe landlords should go above and beyond legal requirement (31%) </a:t>
            </a:r>
          </a:p>
          <a:p>
            <a:pPr marL="144000" indent="-144000">
              <a:spcAft>
                <a:spcPts val="500"/>
              </a:spcAft>
              <a:buFont typeface="Arial" panose="020B0604020202020204" pitchFamily="34" charset="0"/>
              <a:buChar char="•"/>
            </a:pPr>
            <a:r>
              <a:rPr lang="en-GB" sz="1200" dirty="0">
                <a:solidFill>
                  <a:srgbClr val="5C5B5A"/>
                </a:solidFill>
              </a:rPr>
              <a:t>Already accredited but open to joining charter (26%)</a:t>
            </a:r>
          </a:p>
        </p:txBody>
      </p:sp>
      <p:sp>
        <p:nvSpPr>
          <p:cNvPr id="12" name="Text Placeholder 11">
            <a:extLst>
              <a:ext uri="{FF2B5EF4-FFF2-40B4-BE49-F238E27FC236}">
                <a16:creationId xmlns:a16="http://schemas.microsoft.com/office/drawing/2014/main" id="{74860DB3-3AC3-50F9-57B5-60E633B2F4A9}"/>
              </a:ext>
            </a:extLst>
          </p:cNvPr>
          <p:cNvSpPr>
            <a:spLocks noGrp="1"/>
          </p:cNvSpPr>
          <p:nvPr>
            <p:ph type="body" sz="quarter" idx="11"/>
          </p:nvPr>
        </p:nvSpPr>
        <p:spPr/>
        <p:txBody>
          <a:bodyPr/>
          <a:lstStyle/>
          <a:p>
            <a:r>
              <a:rPr lang="en-GB" dirty="0"/>
              <a:t>Q11. Which of the following, if any, have you done to help attract new tenants? (All landlords: 355) *Low base (under 50).</a:t>
            </a:r>
          </a:p>
        </p:txBody>
      </p:sp>
    </p:spTree>
    <p:extLst>
      <p:ext uri="{BB962C8B-B14F-4D97-AF65-F5344CB8AC3E}">
        <p14:creationId xmlns:p14="http://schemas.microsoft.com/office/powerpoint/2010/main" val="3893147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C231A-B8AB-B4FF-2F54-425EAD6A784E}"/>
              </a:ext>
            </a:extLst>
          </p:cNvPr>
          <p:cNvSpPr>
            <a:spLocks noGrp="1"/>
          </p:cNvSpPr>
          <p:nvPr>
            <p:ph type="title"/>
          </p:nvPr>
        </p:nvSpPr>
        <p:spPr>
          <a:xfrm>
            <a:off x="536000" y="545100"/>
            <a:ext cx="11105138" cy="387798"/>
          </a:xfrm>
        </p:spPr>
        <p:txBody>
          <a:bodyPr/>
          <a:lstStyle/>
          <a:p>
            <a:r>
              <a:rPr lang="en-GB" sz="2800" b="1" dirty="0"/>
              <a:t>Important factors when looking for a tenant</a:t>
            </a:r>
          </a:p>
        </p:txBody>
      </p:sp>
      <p:sp>
        <p:nvSpPr>
          <p:cNvPr id="10" name="TextBox 9">
            <a:extLst>
              <a:ext uri="{FF2B5EF4-FFF2-40B4-BE49-F238E27FC236}">
                <a16:creationId xmlns:a16="http://schemas.microsoft.com/office/drawing/2014/main" id="{F6BC26B3-7A47-BAA2-04D7-1CA2AF2D2CF0}"/>
              </a:ext>
            </a:extLst>
          </p:cNvPr>
          <p:cNvSpPr txBox="1"/>
          <p:nvPr/>
        </p:nvSpPr>
        <p:spPr>
          <a:xfrm>
            <a:off x="473511" y="999734"/>
            <a:ext cx="11275618" cy="584775"/>
          </a:xfrm>
          <a:prstGeom prst="rect">
            <a:avLst/>
          </a:prstGeom>
          <a:noFill/>
        </p:spPr>
        <p:txBody>
          <a:bodyPr wrap="square">
            <a:spAutoFit/>
          </a:bodyPr>
          <a:lstStyle/>
          <a:p>
            <a:r>
              <a:rPr lang="en-GB" sz="1600" dirty="0">
                <a:solidFill>
                  <a:srgbClr val="5C5B5A"/>
                </a:solidFill>
              </a:rPr>
              <a:t>When asked to rate a range of factors, ability to pay rent is highlighted as the most important </a:t>
            </a:r>
            <a:br>
              <a:rPr lang="en-GB" sz="1600" dirty="0">
                <a:solidFill>
                  <a:srgbClr val="5C5B5A"/>
                </a:solidFill>
              </a:rPr>
            </a:br>
            <a:r>
              <a:rPr lang="en-GB" sz="1600" dirty="0">
                <a:solidFill>
                  <a:srgbClr val="5C5B5A"/>
                </a:solidFill>
              </a:rPr>
              <a:t>factor when landlords are looking for a new tenant, followed by passing reference checks.</a:t>
            </a:r>
          </a:p>
        </p:txBody>
      </p:sp>
      <p:graphicFrame>
        <p:nvGraphicFramePr>
          <p:cNvPr id="5" name="Chart 4" descr="They do not have children: Not at all important 41%, Not very important 30%, Fairly important 14%, Very important 15%, Very/fairly important percentage 29%. They are not claiming benefits: Not at all important 18%, Not very important 30%, Fairly important 28%, Very important 24%, Very/fairly important percentage 52%. They do not have pets: Not at all important 21%, Not very important 27%, Fairly important 28%, Very important 24%, Very/fairly important percentage 52%. They are not too young/students: Not at all important 17%, Not very important 27%, Fairly important 37%, Very important 19%, Very/fairly important percentage 56%. They are all from the same family unit i.e. not house-sharers: Not at all important 14%, Not very important 23%, Fairly important 30%, Very important 33%, Very/fairly important percentage 64%. They are someone you think you will get on with: Not at all important 10%, Not very important 25%, Fairly important 35%, Very important 30%, Very/fairly important percentage 65%. They do not smoke: Not at all important 10%, Not very important 23%, Fairly important 28%, Very important 38%, Very/fairly important percentage 66%. The length of tenancy they are looking for: Not at all important 6%, Not very important 19%, Fairly important 50%, Very important 24%, Very/fairly important percentage 75%. They are in full time employment: Not at all important 6%, Not very important 14%, Fairly important 41%, Very important 39%, Very/fairly important percentage 79%. Passing reference checks: Not at all important 5%, Not very important 11%, Fairly important 27%, Very important 57%, Very/fairly important percentage 84%. Ability to pay the rent: Not at all important 3%, Not very important 7%, Fairly important 14%, Very important 76%, Very/fairly important percentage 90%. ">
            <a:extLst>
              <a:ext uri="{FF2B5EF4-FFF2-40B4-BE49-F238E27FC236}">
                <a16:creationId xmlns:a16="http://schemas.microsoft.com/office/drawing/2014/main" id="{3C7A13B8-FB01-2E3A-B5A1-80A37F3D1CE9}"/>
              </a:ext>
            </a:extLst>
          </p:cNvPr>
          <p:cNvGraphicFramePr/>
          <p:nvPr>
            <p:extLst>
              <p:ext uri="{D42A27DB-BD31-4B8C-83A1-F6EECF244321}">
                <p14:modId xmlns:p14="http://schemas.microsoft.com/office/powerpoint/2010/main" val="4161398818"/>
              </p:ext>
            </p:extLst>
          </p:nvPr>
        </p:nvGraphicFramePr>
        <p:xfrm>
          <a:off x="461127" y="1446034"/>
          <a:ext cx="9394535" cy="4582523"/>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5B268C7E-E1B5-F114-1DAC-099AE739B0BB}"/>
              </a:ext>
            </a:extLst>
          </p:cNvPr>
          <p:cNvSpPr txBox="1"/>
          <p:nvPr/>
        </p:nvSpPr>
        <p:spPr>
          <a:xfrm>
            <a:off x="10015538" y="1761830"/>
            <a:ext cx="1625600" cy="1326105"/>
          </a:xfrm>
          <a:prstGeom prst="rect">
            <a:avLst/>
          </a:prstGeom>
          <a:solidFill>
            <a:schemeClr val="accent6">
              <a:lumMod val="20000"/>
              <a:lumOff val="80000"/>
            </a:schemeClr>
          </a:solidFill>
          <a:ln w="19050">
            <a:solidFill>
              <a:srgbClr val="00B050"/>
            </a:solidFill>
          </a:ln>
        </p:spPr>
        <p:txBody>
          <a:bodyPr wrap="square" lIns="108000" tIns="108000" rIns="108000" bIns="108000" rtlCol="0">
            <a:spAutoFit/>
          </a:bodyPr>
          <a:lstStyle/>
          <a:p>
            <a:r>
              <a:rPr lang="en-GB" sz="1200" b="1" dirty="0">
                <a:solidFill>
                  <a:srgbClr val="5C5B5A"/>
                </a:solidFill>
              </a:rPr>
              <a:t>Within the ‘They are not claiming benefits’ category: NET important particularly high among:</a:t>
            </a:r>
          </a:p>
        </p:txBody>
      </p:sp>
      <p:sp>
        <p:nvSpPr>
          <p:cNvPr id="17" name="TextBox 16">
            <a:extLst>
              <a:ext uri="{FF2B5EF4-FFF2-40B4-BE49-F238E27FC236}">
                <a16:creationId xmlns:a16="http://schemas.microsoft.com/office/drawing/2014/main" id="{632C96D1-2086-1E53-D28D-7E5F92852672}"/>
              </a:ext>
            </a:extLst>
          </p:cNvPr>
          <p:cNvSpPr txBox="1"/>
          <p:nvPr/>
        </p:nvSpPr>
        <p:spPr>
          <a:xfrm>
            <a:off x="10015537" y="3156708"/>
            <a:ext cx="1625599" cy="2458961"/>
          </a:xfrm>
          <a:prstGeom prst="rect">
            <a:avLst/>
          </a:prstGeom>
          <a:noFill/>
          <a:ln w="19050">
            <a:solidFill>
              <a:srgbClr val="00B050"/>
            </a:solidFill>
          </a:ln>
        </p:spPr>
        <p:txBody>
          <a:bodyPr wrap="square" lIns="180000" tIns="180000" rIns="180000" bIns="180000" rtlCol="0">
            <a:spAutoFit/>
          </a:bodyPr>
          <a:lstStyle/>
          <a:p>
            <a:pPr marL="144000" indent="-144000">
              <a:spcAft>
                <a:spcPts val="500"/>
              </a:spcAft>
              <a:buFont typeface="Arial" panose="020B0604020202020204" pitchFamily="34" charset="0"/>
              <a:buChar char="•"/>
            </a:pPr>
            <a:r>
              <a:rPr lang="en-GB" sz="1200" dirty="0">
                <a:solidFill>
                  <a:srgbClr val="5C5B5A"/>
                </a:solidFill>
              </a:rPr>
              <a:t>Longer serving private landlords (More than 10 years, 71%) </a:t>
            </a:r>
          </a:p>
          <a:p>
            <a:pPr marL="144000" indent="-144000">
              <a:spcAft>
                <a:spcPts val="500"/>
              </a:spcAft>
              <a:buFont typeface="Arial" panose="020B0604020202020204" pitchFamily="34" charset="0"/>
              <a:buChar char="•"/>
            </a:pPr>
            <a:r>
              <a:rPr lang="en-GB" sz="1200" dirty="0">
                <a:solidFill>
                  <a:srgbClr val="5C5B5A"/>
                </a:solidFill>
              </a:rPr>
              <a:t>Landlords who don’t feel they should go above and beyond legal requirements (58%)</a:t>
            </a:r>
          </a:p>
        </p:txBody>
      </p:sp>
      <p:sp>
        <p:nvSpPr>
          <p:cNvPr id="4" name="Text Placeholder 3">
            <a:extLst>
              <a:ext uri="{FF2B5EF4-FFF2-40B4-BE49-F238E27FC236}">
                <a16:creationId xmlns:a16="http://schemas.microsoft.com/office/drawing/2014/main" id="{FEF4487A-8D5A-B6B4-DE26-1574D383A372}"/>
              </a:ext>
            </a:extLst>
          </p:cNvPr>
          <p:cNvSpPr>
            <a:spLocks noGrp="1"/>
          </p:cNvSpPr>
          <p:nvPr>
            <p:ph type="body" sz="quarter" idx="11"/>
          </p:nvPr>
        </p:nvSpPr>
        <p:spPr/>
        <p:txBody>
          <a:bodyPr/>
          <a:lstStyle/>
          <a:p>
            <a:r>
              <a:rPr lang="en-GB" dirty="0"/>
              <a:t>Q12. How important are the following factors when looking for a new tenant? (All landlords providing a response: bases vary.)</a:t>
            </a:r>
          </a:p>
        </p:txBody>
      </p:sp>
    </p:spTree>
    <p:extLst>
      <p:ext uri="{BB962C8B-B14F-4D97-AF65-F5344CB8AC3E}">
        <p14:creationId xmlns:p14="http://schemas.microsoft.com/office/powerpoint/2010/main" val="1480199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6791C2-DEFF-FB38-083E-559FE1E442E1}"/>
              </a:ext>
            </a:extLst>
          </p:cNvPr>
          <p:cNvSpPr>
            <a:spLocks noGrp="1"/>
          </p:cNvSpPr>
          <p:nvPr>
            <p:ph type="title"/>
          </p:nvPr>
        </p:nvSpPr>
        <p:spPr>
          <a:xfrm>
            <a:off x="536000" y="545100"/>
            <a:ext cx="11105138" cy="387798"/>
          </a:xfrm>
        </p:spPr>
        <p:txBody>
          <a:bodyPr/>
          <a:lstStyle/>
          <a:p>
            <a:r>
              <a:rPr lang="en-GB" sz="2800" b="1" dirty="0"/>
              <a:t>Methods used to advertise</a:t>
            </a:r>
          </a:p>
        </p:txBody>
      </p:sp>
      <p:sp>
        <p:nvSpPr>
          <p:cNvPr id="11" name="TextBox 10">
            <a:extLst>
              <a:ext uri="{FF2B5EF4-FFF2-40B4-BE49-F238E27FC236}">
                <a16:creationId xmlns:a16="http://schemas.microsoft.com/office/drawing/2014/main" id="{D667D2E3-2400-A416-2CF2-78F56EF3ABB2}"/>
              </a:ext>
            </a:extLst>
          </p:cNvPr>
          <p:cNvSpPr txBox="1"/>
          <p:nvPr/>
        </p:nvSpPr>
        <p:spPr>
          <a:xfrm>
            <a:off x="412375" y="963273"/>
            <a:ext cx="11105138" cy="584775"/>
          </a:xfrm>
          <a:prstGeom prst="rect">
            <a:avLst/>
          </a:prstGeom>
          <a:noFill/>
        </p:spPr>
        <p:txBody>
          <a:bodyPr wrap="square">
            <a:spAutoFit/>
          </a:bodyPr>
          <a:lstStyle/>
          <a:p>
            <a:r>
              <a:rPr lang="en-GB" sz="1600" dirty="0">
                <a:solidFill>
                  <a:srgbClr val="5C5B5A"/>
                </a:solidFill>
              </a:rPr>
              <a:t>Almost half (48%) of landlords that participated in the survey advertise property on an online property </a:t>
            </a:r>
            <a:br>
              <a:rPr lang="en-GB" sz="1600" dirty="0">
                <a:solidFill>
                  <a:srgbClr val="5C5B5A"/>
                </a:solidFill>
              </a:rPr>
            </a:br>
            <a:r>
              <a:rPr lang="en-GB" sz="1600" dirty="0">
                <a:solidFill>
                  <a:srgbClr val="5C5B5A"/>
                </a:solidFill>
              </a:rPr>
              <a:t>portal, with 6 in 10 using some form of online method. Almost 4 in 10 (38%) say they use a lettings agent.</a:t>
            </a:r>
          </a:p>
        </p:txBody>
      </p:sp>
      <p:graphicFrame>
        <p:nvGraphicFramePr>
          <p:cNvPr id="6" name="Chart 5" descr="Online property portal (e.g. RightMove, Zoopla, OpenRent, SpareRoom): 48%. Directly with a lettings agent: 38%. Social Media or listings site (e.g Facebook, Gumtree): 35%. Friends and family: 26%. Word of mouth: 24%. Local advert (e.g. newspaper, shop): 17%. University accommodation listings: 12%. Council or other public body place tenants: 10%. Short-term listings (e.g. AirBnB): 9%. None/ have no need to advertise: 2%. Other: 2%. Don’t know: 1%. ">
            <a:extLst>
              <a:ext uri="{FF2B5EF4-FFF2-40B4-BE49-F238E27FC236}">
                <a16:creationId xmlns:a16="http://schemas.microsoft.com/office/drawing/2014/main" id="{BE990CF9-AA2F-A366-B7AD-F0C8218462BB}"/>
              </a:ext>
            </a:extLst>
          </p:cNvPr>
          <p:cNvGraphicFramePr/>
          <p:nvPr>
            <p:extLst>
              <p:ext uri="{D42A27DB-BD31-4B8C-83A1-F6EECF244321}">
                <p14:modId xmlns:p14="http://schemas.microsoft.com/office/powerpoint/2010/main" val="3225753278"/>
              </p:ext>
            </p:extLst>
          </p:nvPr>
        </p:nvGraphicFramePr>
        <p:xfrm>
          <a:off x="-426481" y="1812552"/>
          <a:ext cx="9772652" cy="4182191"/>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41D3E3F3-35C7-9E68-7CBB-08F71228F17C}"/>
              </a:ext>
            </a:extLst>
          </p:cNvPr>
          <p:cNvSpPr txBox="1"/>
          <p:nvPr/>
        </p:nvSpPr>
        <p:spPr>
          <a:xfrm>
            <a:off x="7658100" y="1883989"/>
            <a:ext cx="3983038" cy="2594896"/>
          </a:xfrm>
          <a:prstGeom prst="rect">
            <a:avLst/>
          </a:prstGeom>
          <a:noFill/>
          <a:ln w="19050">
            <a:solidFill>
              <a:srgbClr val="C00000"/>
            </a:solidFill>
          </a:ln>
        </p:spPr>
        <p:txBody>
          <a:bodyPr wrap="square" lIns="180000" tIns="180000" rIns="180000" bIns="180000" rtlCol="0">
            <a:spAutoFit/>
          </a:bodyPr>
          <a:lstStyle/>
          <a:p>
            <a:pPr>
              <a:spcAft>
                <a:spcPts val="500"/>
              </a:spcAft>
            </a:pPr>
            <a:r>
              <a:rPr lang="en-GB" sz="1200" b="1" dirty="0">
                <a:solidFill>
                  <a:srgbClr val="C00000"/>
                </a:solidFill>
              </a:rPr>
              <a:t>62% </a:t>
            </a:r>
            <a:r>
              <a:rPr lang="en-GB" sz="1200" b="1" dirty="0">
                <a:solidFill>
                  <a:srgbClr val="5C5B5A"/>
                </a:solidFill>
              </a:rPr>
              <a:t>of landlords advertise property online at all. This figure is </a:t>
            </a:r>
            <a:r>
              <a:rPr lang="en-GB" sz="1200" b="1" dirty="0">
                <a:solidFill>
                  <a:srgbClr val="C00000"/>
                </a:solidFill>
              </a:rPr>
              <a:t>lower</a:t>
            </a:r>
            <a:r>
              <a:rPr lang="en-GB" sz="1200" b="1" dirty="0">
                <a:solidFill>
                  <a:srgbClr val="5C5B5A"/>
                </a:solidFill>
              </a:rPr>
              <a:t> among: </a:t>
            </a:r>
          </a:p>
          <a:p>
            <a:pPr marL="144000" indent="-144000">
              <a:spcAft>
                <a:spcPts val="500"/>
              </a:spcAft>
              <a:buFont typeface="Arial" panose="020B0604020202020204" pitchFamily="34" charset="0"/>
              <a:buChar char="•"/>
            </a:pPr>
            <a:r>
              <a:rPr lang="en-GB" sz="1200" dirty="0">
                <a:solidFill>
                  <a:srgbClr val="5C5B5A"/>
                </a:solidFill>
              </a:rPr>
              <a:t>Aged 55+ (47%) </a:t>
            </a:r>
          </a:p>
          <a:p>
            <a:pPr marL="144000" indent="-144000">
              <a:spcAft>
                <a:spcPts val="500"/>
              </a:spcAft>
              <a:buFont typeface="Arial" panose="020B0604020202020204" pitchFamily="34" charset="0"/>
              <a:buChar char="•"/>
            </a:pPr>
            <a:r>
              <a:rPr lang="en-GB" sz="1200" dirty="0">
                <a:solidFill>
                  <a:srgbClr val="5C5B5A"/>
                </a:solidFill>
              </a:rPr>
              <a:t>Not in full or part time work (28%) </a:t>
            </a:r>
          </a:p>
          <a:p>
            <a:pPr marL="144000" indent="-144000">
              <a:spcAft>
                <a:spcPts val="500"/>
              </a:spcAft>
              <a:buFont typeface="Arial" panose="020B0604020202020204" pitchFamily="34" charset="0"/>
              <a:buChar char="•"/>
            </a:pPr>
            <a:r>
              <a:rPr lang="en-GB" sz="1200" dirty="0">
                <a:solidFill>
                  <a:srgbClr val="5C5B5A"/>
                </a:solidFill>
              </a:rPr>
              <a:t>Been a private landlord or 10+ years (43%) </a:t>
            </a:r>
          </a:p>
          <a:p>
            <a:pPr marL="144000" indent="-144000">
              <a:spcAft>
                <a:spcPts val="500"/>
              </a:spcAft>
              <a:buFont typeface="Arial" panose="020B0604020202020204" pitchFamily="34" charset="0"/>
              <a:buChar char="•"/>
            </a:pPr>
            <a:r>
              <a:rPr lang="en-GB" sz="1200" dirty="0">
                <a:solidFill>
                  <a:srgbClr val="5C5B5A"/>
                </a:solidFill>
              </a:rPr>
              <a:t>Became a landlord to provide a home for others (39%) </a:t>
            </a:r>
          </a:p>
          <a:p>
            <a:pPr marL="144000" indent="-144000">
              <a:spcAft>
                <a:spcPts val="500"/>
              </a:spcAft>
              <a:buFont typeface="Arial" panose="020B0604020202020204" pitchFamily="34" charset="0"/>
              <a:buChar char="•"/>
            </a:pPr>
            <a:r>
              <a:rPr lang="en-GB" sz="1200" dirty="0">
                <a:solidFill>
                  <a:srgbClr val="5C5B5A"/>
                </a:solidFill>
              </a:rPr>
              <a:t>Those not confident they fully understand responsibilities as a landlord (33%) </a:t>
            </a:r>
          </a:p>
          <a:p>
            <a:pPr marL="144000" indent="-144000">
              <a:spcAft>
                <a:spcPts val="500"/>
              </a:spcAft>
              <a:buFont typeface="Arial" panose="020B0604020202020204" pitchFamily="34" charset="0"/>
              <a:buChar char="•"/>
            </a:pPr>
            <a:r>
              <a:rPr lang="en-GB" sz="1200" dirty="0">
                <a:solidFill>
                  <a:srgbClr val="5C5B5A"/>
                </a:solidFill>
              </a:rPr>
              <a:t>Those downsizing their portfolio (38%)</a:t>
            </a:r>
          </a:p>
        </p:txBody>
      </p:sp>
      <p:sp>
        <p:nvSpPr>
          <p:cNvPr id="13" name="TextBox 12">
            <a:extLst>
              <a:ext uri="{FF2B5EF4-FFF2-40B4-BE49-F238E27FC236}">
                <a16:creationId xmlns:a16="http://schemas.microsoft.com/office/drawing/2014/main" id="{86930AF8-C82B-9053-8BF6-C771D19B32A6}"/>
              </a:ext>
            </a:extLst>
          </p:cNvPr>
          <p:cNvSpPr txBox="1"/>
          <p:nvPr/>
        </p:nvSpPr>
        <p:spPr>
          <a:xfrm>
            <a:off x="7658099" y="4648221"/>
            <a:ext cx="3983037" cy="917513"/>
          </a:xfrm>
          <a:prstGeom prst="rect">
            <a:avLst/>
          </a:prstGeom>
          <a:noFill/>
          <a:ln w="19050">
            <a:solidFill>
              <a:srgbClr val="00B050"/>
            </a:solidFill>
          </a:ln>
        </p:spPr>
        <p:txBody>
          <a:bodyPr wrap="square" lIns="180000" tIns="180000" rIns="180000" bIns="180000" rtlCol="0">
            <a:spAutoFit/>
          </a:bodyPr>
          <a:lstStyle/>
          <a:p>
            <a:pPr>
              <a:spcAft>
                <a:spcPts val="500"/>
              </a:spcAft>
            </a:pPr>
            <a:r>
              <a:rPr lang="en-GB" sz="1200" dirty="0">
                <a:solidFill>
                  <a:srgbClr val="5C5B5A"/>
                </a:solidFill>
              </a:rPr>
              <a:t>Landlords with property in Rochdale are notably </a:t>
            </a:r>
            <a:r>
              <a:rPr lang="en-GB" sz="1200" b="1" dirty="0">
                <a:solidFill>
                  <a:srgbClr val="00B050"/>
                </a:solidFill>
              </a:rPr>
              <a:t>more</a:t>
            </a:r>
            <a:r>
              <a:rPr lang="en-GB" sz="1200" dirty="0">
                <a:solidFill>
                  <a:srgbClr val="5C5B5A"/>
                </a:solidFill>
              </a:rPr>
              <a:t> likely than the total to advertise via word of mouth (45%) or through friends and family (52%).</a:t>
            </a:r>
          </a:p>
        </p:txBody>
      </p:sp>
      <p:sp>
        <p:nvSpPr>
          <p:cNvPr id="5" name="Text Placeholder 4">
            <a:extLst>
              <a:ext uri="{FF2B5EF4-FFF2-40B4-BE49-F238E27FC236}">
                <a16:creationId xmlns:a16="http://schemas.microsoft.com/office/drawing/2014/main" id="{18BEE107-D644-EB4B-2333-86722422A104}"/>
              </a:ext>
            </a:extLst>
          </p:cNvPr>
          <p:cNvSpPr>
            <a:spLocks noGrp="1"/>
          </p:cNvSpPr>
          <p:nvPr>
            <p:ph type="body" sz="quarter" idx="11"/>
          </p:nvPr>
        </p:nvSpPr>
        <p:spPr/>
        <p:txBody>
          <a:bodyPr/>
          <a:lstStyle/>
          <a:p>
            <a:r>
              <a:rPr lang="en-GB" dirty="0"/>
              <a:t>Q13. Which methods do you mainly use to advertise your property/properties? (All landlords: 355).</a:t>
            </a:r>
          </a:p>
        </p:txBody>
      </p:sp>
    </p:spTree>
    <p:extLst>
      <p:ext uri="{BB962C8B-B14F-4D97-AF65-F5344CB8AC3E}">
        <p14:creationId xmlns:p14="http://schemas.microsoft.com/office/powerpoint/2010/main" val="2610113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C7326B-B5BE-B3F3-012C-BF30830DCB48}"/>
              </a:ext>
            </a:extLst>
          </p:cNvPr>
          <p:cNvSpPr>
            <a:spLocks noGrp="1"/>
          </p:cNvSpPr>
          <p:nvPr>
            <p:ph type="title"/>
          </p:nvPr>
        </p:nvSpPr>
        <p:spPr/>
        <p:txBody>
          <a:bodyPr>
            <a:normAutofit/>
          </a:bodyPr>
          <a:lstStyle/>
          <a:p>
            <a:r>
              <a:rPr lang="en-GB" sz="3800" b="1" dirty="0"/>
              <a:t>Property management</a:t>
            </a:r>
          </a:p>
        </p:txBody>
      </p:sp>
    </p:spTree>
    <p:extLst>
      <p:ext uri="{BB962C8B-B14F-4D97-AF65-F5344CB8AC3E}">
        <p14:creationId xmlns:p14="http://schemas.microsoft.com/office/powerpoint/2010/main" val="524897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12B43-85AD-A664-3DD1-E41D3BB8F3AC}"/>
              </a:ext>
            </a:extLst>
          </p:cNvPr>
          <p:cNvSpPr>
            <a:spLocks noGrp="1"/>
          </p:cNvSpPr>
          <p:nvPr>
            <p:ph type="title"/>
          </p:nvPr>
        </p:nvSpPr>
        <p:spPr>
          <a:xfrm>
            <a:off x="536000" y="545100"/>
            <a:ext cx="11105138" cy="387798"/>
          </a:xfrm>
        </p:spPr>
        <p:txBody>
          <a:bodyPr/>
          <a:lstStyle/>
          <a:p>
            <a:r>
              <a:rPr lang="en-GB" sz="2800" b="1" dirty="0"/>
              <a:t>Speed of repairs</a:t>
            </a:r>
          </a:p>
        </p:txBody>
      </p:sp>
      <p:sp>
        <p:nvSpPr>
          <p:cNvPr id="11" name="TextBox 10">
            <a:extLst>
              <a:ext uri="{FF2B5EF4-FFF2-40B4-BE49-F238E27FC236}">
                <a16:creationId xmlns:a16="http://schemas.microsoft.com/office/drawing/2014/main" id="{9B246103-F53E-C1D9-85BB-86BE3C9F41E1}"/>
              </a:ext>
            </a:extLst>
          </p:cNvPr>
          <p:cNvSpPr txBox="1"/>
          <p:nvPr/>
        </p:nvSpPr>
        <p:spPr>
          <a:xfrm>
            <a:off x="444615" y="1064838"/>
            <a:ext cx="11414009" cy="584775"/>
          </a:xfrm>
          <a:prstGeom prst="rect">
            <a:avLst/>
          </a:prstGeom>
          <a:noFill/>
        </p:spPr>
        <p:txBody>
          <a:bodyPr wrap="square">
            <a:spAutoFit/>
          </a:bodyPr>
          <a:lstStyle/>
          <a:p>
            <a:r>
              <a:rPr lang="en-GB" sz="1600" dirty="0">
                <a:solidFill>
                  <a:srgbClr val="5C5B5A"/>
                </a:solidFill>
              </a:rPr>
              <a:t>Almost 8 in 10 (78%) landlords claim they would seek to fix a boiler within 3 days, although this leaves 1 in 5 who are likely to leave tenants waiting more than 3 days without heating/hot water. 6 in 10 (58%) expect damp issues to take 3+ days resolve.</a:t>
            </a:r>
          </a:p>
        </p:txBody>
      </p:sp>
      <p:graphicFrame>
        <p:nvGraphicFramePr>
          <p:cNvPr id="6" name="Chart 5" descr="Penetrating or rising damp: Within 24 hours 17%, Within 2-3 days 26%, Within a week 26%, Within a couple of weeks 17%, Within a month 8%, Longer than a month 7%, More than 3 days percentage 58%. Broken white goods provided at the start of the tenancy: Within 24 hours 21%, Within 2-3 days 35%, Within a week 33%, Within a couple of weeks 5%, Within a month 3%, Longer than a month 3%, More than 3 days percentage 43%. Broken bannisters / stairs / floor boards: Within 24 hours 25%, Within 2-3 days 32%, Within a week 25%, Within a couple of weeks 10%, Within a month 4%, Longer than a month 3%, More than 3 days percentage 43%. A hole in a wall allowing pests in: Within 24 hours 39%, Within 2-3 days 29%, Within a week 21%, Within a couple of weeks 5%, Within a month 3%, Longer than a month 2%, More than 3 days percentage 31%. Unsecure external door or ground floor window: Within 24 hours 59% Within 2-3 days 16%, Within a week 12%, Within a couple of weeks 7%, Within a month 4%, Longer than a month 1%, More than 3 days percentage 24%. Broken boiler/heating/hot water: Within 24 hours 55%, Within 2-3 days 23%, Within a week 11%, Within a couple of weeks 5%, Within a month 4%, Longer than a month 2%, More than 3 days percentage 22%.">
            <a:extLst>
              <a:ext uri="{FF2B5EF4-FFF2-40B4-BE49-F238E27FC236}">
                <a16:creationId xmlns:a16="http://schemas.microsoft.com/office/drawing/2014/main" id="{76BD4D23-453D-8EFC-0C8C-83C612D14870}"/>
              </a:ext>
            </a:extLst>
          </p:cNvPr>
          <p:cNvGraphicFramePr/>
          <p:nvPr>
            <p:extLst>
              <p:ext uri="{D42A27DB-BD31-4B8C-83A1-F6EECF244321}">
                <p14:modId xmlns:p14="http://schemas.microsoft.com/office/powerpoint/2010/main" val="3985197163"/>
              </p:ext>
            </p:extLst>
          </p:nvPr>
        </p:nvGraphicFramePr>
        <p:xfrm>
          <a:off x="523299" y="1785941"/>
          <a:ext cx="9292214" cy="4057638"/>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6BE0ED1A-601F-8DAD-1A76-E9B3433B231B}"/>
              </a:ext>
            </a:extLst>
          </p:cNvPr>
          <p:cNvSpPr txBox="1"/>
          <p:nvPr/>
        </p:nvSpPr>
        <p:spPr>
          <a:xfrm>
            <a:off x="10015537" y="1929501"/>
            <a:ext cx="1625599" cy="2707747"/>
          </a:xfrm>
          <a:prstGeom prst="rect">
            <a:avLst/>
          </a:prstGeom>
          <a:noFill/>
          <a:ln w="19050">
            <a:solidFill>
              <a:srgbClr val="00B050"/>
            </a:solidFill>
          </a:ln>
        </p:spPr>
        <p:txBody>
          <a:bodyPr wrap="square" lIns="180000" tIns="180000" rIns="180000" bIns="180000" rtlCol="0">
            <a:spAutoFit/>
          </a:bodyPr>
          <a:lstStyle/>
          <a:p>
            <a:pPr>
              <a:spcAft>
                <a:spcPts val="500"/>
              </a:spcAft>
            </a:pPr>
            <a:r>
              <a:rPr lang="en-GB" sz="1200" b="1" dirty="0">
                <a:solidFill>
                  <a:srgbClr val="00B050"/>
                </a:solidFill>
              </a:rPr>
              <a:t>Within the ‘Penetrating or rising damp’ category it’s more likely among:</a:t>
            </a:r>
          </a:p>
          <a:p>
            <a:pPr marL="144000" indent="-144000">
              <a:spcAft>
                <a:spcPts val="500"/>
              </a:spcAft>
              <a:buFont typeface="Arial" panose="020B0604020202020204" pitchFamily="34" charset="0"/>
              <a:buChar char="•"/>
            </a:pPr>
            <a:r>
              <a:rPr lang="en-GB" sz="1200" dirty="0">
                <a:solidFill>
                  <a:srgbClr val="5C5B5A"/>
                </a:solidFill>
              </a:rPr>
              <a:t>Aged 55+ years (76%) </a:t>
            </a:r>
          </a:p>
          <a:p>
            <a:pPr marL="144000" indent="-144000">
              <a:spcAft>
                <a:spcPts val="500"/>
              </a:spcAft>
              <a:buFont typeface="Arial" panose="020B0604020202020204" pitchFamily="34" charset="0"/>
              <a:buChar char="•"/>
            </a:pPr>
            <a:r>
              <a:rPr lang="en-GB" sz="1200" dirty="0">
                <a:solidFill>
                  <a:srgbClr val="5C5B5A"/>
                </a:solidFill>
              </a:rPr>
              <a:t>All properties were built before 1950’s (70%)</a:t>
            </a:r>
          </a:p>
        </p:txBody>
      </p:sp>
      <p:sp>
        <p:nvSpPr>
          <p:cNvPr id="5" name="Text Placeholder 4">
            <a:extLst>
              <a:ext uri="{FF2B5EF4-FFF2-40B4-BE49-F238E27FC236}">
                <a16:creationId xmlns:a16="http://schemas.microsoft.com/office/drawing/2014/main" id="{0C5C246C-56ED-FAD4-F236-5CA82DCCCEFD}"/>
              </a:ext>
            </a:extLst>
          </p:cNvPr>
          <p:cNvSpPr>
            <a:spLocks noGrp="1"/>
          </p:cNvSpPr>
          <p:nvPr>
            <p:ph type="body" sz="quarter" idx="11"/>
          </p:nvPr>
        </p:nvSpPr>
        <p:spPr>
          <a:xfrm>
            <a:off x="523298" y="6274800"/>
            <a:ext cx="11117840" cy="435056"/>
          </a:xfrm>
        </p:spPr>
        <p:txBody>
          <a:bodyPr>
            <a:spAutoFit/>
          </a:bodyPr>
          <a:lstStyle/>
          <a:p>
            <a:r>
              <a:rPr lang="en-GB" dirty="0"/>
              <a:t>Q14. How quickly would you typically seek to resolve the following problems in your property, on receipt of a complaint from your tenant? (All landlords providing a response: bases vary).</a:t>
            </a:r>
          </a:p>
        </p:txBody>
      </p:sp>
    </p:spTree>
    <p:extLst>
      <p:ext uri="{BB962C8B-B14F-4D97-AF65-F5344CB8AC3E}">
        <p14:creationId xmlns:p14="http://schemas.microsoft.com/office/powerpoint/2010/main" val="2926555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AE7E0-1EF0-1B1F-F68A-80C1CF426513}"/>
              </a:ext>
            </a:extLst>
          </p:cNvPr>
          <p:cNvSpPr>
            <a:spLocks noGrp="1"/>
          </p:cNvSpPr>
          <p:nvPr>
            <p:ph type="title"/>
          </p:nvPr>
        </p:nvSpPr>
        <p:spPr/>
        <p:txBody>
          <a:bodyPr>
            <a:normAutofit/>
          </a:bodyPr>
          <a:lstStyle/>
          <a:p>
            <a:r>
              <a:rPr lang="en-GB" sz="2800" b="1" dirty="0"/>
              <a:t>Methodology</a:t>
            </a:r>
          </a:p>
        </p:txBody>
      </p:sp>
      <p:sp>
        <p:nvSpPr>
          <p:cNvPr id="3" name="Content Placeholder 2">
            <a:extLst>
              <a:ext uri="{FF2B5EF4-FFF2-40B4-BE49-F238E27FC236}">
                <a16:creationId xmlns:a16="http://schemas.microsoft.com/office/drawing/2014/main" id="{019EE09C-2AB6-F2CE-49B2-1DF5DD46F4FD}"/>
              </a:ext>
            </a:extLst>
          </p:cNvPr>
          <p:cNvSpPr>
            <a:spLocks noGrp="1"/>
          </p:cNvSpPr>
          <p:nvPr>
            <p:ph idx="1"/>
          </p:nvPr>
        </p:nvSpPr>
        <p:spPr>
          <a:xfrm>
            <a:off x="521010" y="1240907"/>
            <a:ext cx="5322578" cy="2870529"/>
          </a:xfrm>
        </p:spPr>
        <p:txBody>
          <a:bodyPr wrap="square">
            <a:spAutoFit/>
          </a:bodyPr>
          <a:lstStyle/>
          <a:p>
            <a:pPr marL="144000" indent="-144000"/>
            <a:r>
              <a:rPr lang="en-GB" dirty="0"/>
              <a:t>The survey questionnaire for landlords was designed by DJS Research, in collaboration with GMCA, covering the topics listed in the appendix.</a:t>
            </a:r>
          </a:p>
          <a:p>
            <a:pPr marL="144000" indent="-144000"/>
            <a:r>
              <a:rPr lang="en-GB" b="1" dirty="0"/>
              <a:t>A mix of online and offline research methods </a:t>
            </a:r>
            <a:r>
              <a:rPr lang="en-GB" dirty="0"/>
              <a:t>were used to recruit landlords from Greater Manchester (GM) to the survey, to help maximise response rates and ensure the survey was as inclusive as possible. This involved a mix of telephone interviews, an online survey promoted via social media and GMCA networks, as well as landlords recruited via an online panel.</a:t>
            </a:r>
          </a:p>
        </p:txBody>
      </p:sp>
      <p:sp>
        <p:nvSpPr>
          <p:cNvPr id="4" name="Content Placeholder 2">
            <a:extLst>
              <a:ext uri="{FF2B5EF4-FFF2-40B4-BE49-F238E27FC236}">
                <a16:creationId xmlns:a16="http://schemas.microsoft.com/office/drawing/2014/main" id="{2D69D880-7D53-CD2F-4C06-32ACAB8F71B4}"/>
              </a:ext>
            </a:extLst>
          </p:cNvPr>
          <p:cNvSpPr txBox="1">
            <a:spLocks/>
          </p:cNvSpPr>
          <p:nvPr/>
        </p:nvSpPr>
        <p:spPr>
          <a:xfrm>
            <a:off x="6364597" y="1240907"/>
            <a:ext cx="5322578" cy="4373505"/>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a:buChar char="•"/>
              <a:defRPr sz="18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44000" indent="-144000"/>
            <a:r>
              <a:rPr lang="en-GB" dirty="0"/>
              <a:t>As there is no accurate population/universe data available to determine what a representative sample of landlords in Greater Manchester looks like, the </a:t>
            </a:r>
            <a:r>
              <a:rPr lang="en-GB" b="1" dirty="0"/>
              <a:t>aim was to achieve a large sample of GM landlords to provide a flavour of the landlord experience, rather than a sample that was fully representative </a:t>
            </a:r>
            <a:r>
              <a:rPr lang="en-GB" dirty="0"/>
              <a:t>of all landlords in the area. </a:t>
            </a:r>
          </a:p>
          <a:p>
            <a:pPr marL="144000" indent="-144000"/>
            <a:r>
              <a:rPr lang="en-GB" dirty="0"/>
              <a:t>In total a sample of 355 landlords was achieved; this included 293 landlords recruited via online panels and 63 via telephone interview, social media or GMCA networks.</a:t>
            </a:r>
          </a:p>
          <a:p>
            <a:pPr marL="144000" indent="-144000"/>
            <a:r>
              <a:rPr lang="en-GB" dirty="0"/>
              <a:t>Fieldwork started on 17</a:t>
            </a:r>
            <a:r>
              <a:rPr lang="en-GB" baseline="30000" dirty="0"/>
              <a:t>th</a:t>
            </a:r>
            <a:r>
              <a:rPr lang="en-GB" dirty="0"/>
              <a:t> March 2023. </a:t>
            </a:r>
          </a:p>
          <a:p>
            <a:pPr marL="360000" lvl="1" indent="-144000"/>
            <a:r>
              <a:rPr lang="en-GB" dirty="0"/>
              <a:t>All fieldwork paused from 27</a:t>
            </a:r>
            <a:r>
              <a:rPr lang="en-GB" baseline="30000" dirty="0"/>
              <a:t>th</a:t>
            </a:r>
            <a:r>
              <a:rPr lang="en-GB" dirty="0"/>
              <a:t> March until 5</a:t>
            </a:r>
            <a:r>
              <a:rPr lang="en-GB" baseline="30000" dirty="0"/>
              <a:t>th</a:t>
            </a:r>
            <a:r>
              <a:rPr lang="en-GB" dirty="0"/>
              <a:t> May due to local elections. </a:t>
            </a:r>
          </a:p>
          <a:p>
            <a:pPr marL="360000" lvl="1" indent="-144000"/>
            <a:r>
              <a:rPr lang="en-GB" dirty="0"/>
              <a:t>Fieldwork then continued until 11</a:t>
            </a:r>
            <a:r>
              <a:rPr lang="en-GB" baseline="30000" dirty="0"/>
              <a:t>th</a:t>
            </a:r>
            <a:r>
              <a:rPr lang="en-GB" dirty="0"/>
              <a:t> June.</a:t>
            </a:r>
          </a:p>
        </p:txBody>
      </p:sp>
    </p:spTree>
    <p:extLst>
      <p:ext uri="{BB962C8B-B14F-4D97-AF65-F5344CB8AC3E}">
        <p14:creationId xmlns:p14="http://schemas.microsoft.com/office/powerpoint/2010/main" val="25789408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CEA11-C918-2B5B-F811-9BE17BEEE280}"/>
              </a:ext>
            </a:extLst>
          </p:cNvPr>
          <p:cNvSpPr>
            <a:spLocks noGrp="1"/>
          </p:cNvSpPr>
          <p:nvPr>
            <p:ph type="title"/>
          </p:nvPr>
        </p:nvSpPr>
        <p:spPr>
          <a:xfrm>
            <a:off x="536001" y="545099"/>
            <a:ext cx="3364488" cy="387798"/>
          </a:xfrm>
        </p:spPr>
        <p:txBody>
          <a:bodyPr/>
          <a:lstStyle/>
          <a:p>
            <a:r>
              <a:rPr lang="en-GB" sz="2800" b="1" dirty="0"/>
              <a:t>Evicting tenants</a:t>
            </a:r>
          </a:p>
        </p:txBody>
      </p:sp>
      <p:sp>
        <p:nvSpPr>
          <p:cNvPr id="8" name="TextBox 7">
            <a:extLst>
              <a:ext uri="{FF2B5EF4-FFF2-40B4-BE49-F238E27FC236}">
                <a16:creationId xmlns:a16="http://schemas.microsoft.com/office/drawing/2014/main" id="{925F1B73-191A-651E-0C97-BFC86746F602}"/>
              </a:ext>
            </a:extLst>
          </p:cNvPr>
          <p:cNvSpPr txBox="1"/>
          <p:nvPr/>
        </p:nvSpPr>
        <p:spPr>
          <a:xfrm>
            <a:off x="523297" y="1306216"/>
            <a:ext cx="2577091" cy="4154984"/>
          </a:xfrm>
          <a:prstGeom prst="rect">
            <a:avLst/>
          </a:prstGeom>
          <a:noFill/>
        </p:spPr>
        <p:txBody>
          <a:bodyPr wrap="square" lIns="0" tIns="0" rIns="0" bIns="0" rtlCol="0">
            <a:spAutoFit/>
          </a:bodyPr>
          <a:lstStyle/>
          <a:p>
            <a:r>
              <a:rPr lang="en-GB" dirty="0">
                <a:solidFill>
                  <a:srgbClr val="5C5B5A"/>
                </a:solidFill>
              </a:rPr>
              <a:t>Around half (51%) of landlords from the survey say they have either evicted a tenant or asked them to leave in the last 5 years for at least one of the reasons indicated.</a:t>
            </a:r>
          </a:p>
          <a:p>
            <a:endParaRPr lang="en-GB" dirty="0">
              <a:solidFill>
                <a:srgbClr val="5C5B5A"/>
              </a:solidFill>
            </a:endParaRPr>
          </a:p>
          <a:p>
            <a:r>
              <a:rPr lang="en-GB" dirty="0">
                <a:solidFill>
                  <a:srgbClr val="5C5B5A"/>
                </a:solidFill>
              </a:rPr>
              <a:t>The most common reasons are for causing damage to the property (18%) or not being a reliable payer of rent (17%).</a:t>
            </a:r>
          </a:p>
          <a:p>
            <a:endParaRPr lang="en-GB" dirty="0">
              <a:solidFill>
                <a:srgbClr val="5C5B5A"/>
              </a:solidFill>
            </a:endParaRPr>
          </a:p>
        </p:txBody>
      </p:sp>
      <p:graphicFrame>
        <p:nvGraphicFramePr>
          <p:cNvPr id="5" name="Chart 4" descr="For causing damage/not looking after the property 18%,&#10;Because they weren't a reliable payer 17%, Because they were in rent arrears 15%, For anti-social behaviour 13%, Because you believed you could relet the property at a higher rent 12%, Because you wanted to sell the property 9%, For another reason  2%, No 49%.">
            <a:extLst>
              <a:ext uri="{FF2B5EF4-FFF2-40B4-BE49-F238E27FC236}">
                <a16:creationId xmlns:a16="http://schemas.microsoft.com/office/drawing/2014/main" id="{8CF731F2-73A5-7A59-EB73-B12BEFC27D6D}"/>
              </a:ext>
            </a:extLst>
          </p:cNvPr>
          <p:cNvGraphicFramePr/>
          <p:nvPr>
            <p:extLst>
              <p:ext uri="{D42A27DB-BD31-4B8C-83A1-F6EECF244321}">
                <p14:modId xmlns:p14="http://schemas.microsoft.com/office/powerpoint/2010/main" val="1326145299"/>
              </p:ext>
            </p:extLst>
          </p:nvPr>
        </p:nvGraphicFramePr>
        <p:xfrm>
          <a:off x="3372373" y="1235921"/>
          <a:ext cx="6308521" cy="3978649"/>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F023202A-B42F-447F-302F-00A0A0644D61}"/>
              </a:ext>
            </a:extLst>
          </p:cNvPr>
          <p:cNvSpPr txBox="1"/>
          <p:nvPr/>
        </p:nvSpPr>
        <p:spPr>
          <a:xfrm>
            <a:off x="7900506" y="2392383"/>
            <a:ext cx="1352045" cy="732848"/>
          </a:xfrm>
          <a:prstGeom prst="rect">
            <a:avLst/>
          </a:prstGeom>
          <a:solidFill>
            <a:schemeClr val="accent6">
              <a:lumMod val="20000"/>
              <a:lumOff val="80000"/>
            </a:schemeClr>
          </a:solidFill>
          <a:ln w="19050">
            <a:solidFill>
              <a:srgbClr val="00B050"/>
            </a:solidFill>
          </a:ln>
        </p:spPr>
        <p:txBody>
          <a:bodyPr wrap="square" lIns="180000" tIns="180000" rIns="180000" bIns="180000" rtlCol="0">
            <a:spAutoFit/>
          </a:bodyPr>
          <a:lstStyle/>
          <a:p>
            <a:pPr>
              <a:spcAft>
                <a:spcPts val="500"/>
              </a:spcAft>
            </a:pPr>
            <a:r>
              <a:rPr lang="en-GB" sz="1200" b="1" dirty="0">
                <a:solidFill>
                  <a:srgbClr val="5C5B5A"/>
                </a:solidFill>
              </a:rPr>
              <a:t>51% </a:t>
            </a:r>
            <a:br>
              <a:rPr lang="en-GB" sz="1200" b="1" dirty="0">
                <a:solidFill>
                  <a:srgbClr val="5C5B5A"/>
                </a:solidFill>
              </a:rPr>
            </a:br>
            <a:r>
              <a:rPr lang="en-GB" sz="1200" b="1" dirty="0">
                <a:solidFill>
                  <a:srgbClr val="5C5B5A"/>
                </a:solidFill>
              </a:rPr>
              <a:t>Yes</a:t>
            </a:r>
            <a:endParaRPr lang="en-GB" sz="1200" dirty="0">
              <a:solidFill>
                <a:srgbClr val="5C5B5A"/>
              </a:solidFill>
            </a:endParaRPr>
          </a:p>
        </p:txBody>
      </p:sp>
      <p:sp>
        <p:nvSpPr>
          <p:cNvPr id="13" name="TextBox 12">
            <a:extLst>
              <a:ext uri="{FF2B5EF4-FFF2-40B4-BE49-F238E27FC236}">
                <a16:creationId xmlns:a16="http://schemas.microsoft.com/office/drawing/2014/main" id="{5E7C814D-D287-8FF9-8A7E-18BE06892486}"/>
              </a:ext>
            </a:extLst>
          </p:cNvPr>
          <p:cNvSpPr txBox="1"/>
          <p:nvPr/>
        </p:nvSpPr>
        <p:spPr>
          <a:xfrm>
            <a:off x="9252552" y="1315829"/>
            <a:ext cx="2388585" cy="4505675"/>
          </a:xfrm>
          <a:prstGeom prst="rect">
            <a:avLst/>
          </a:prstGeom>
          <a:noFill/>
          <a:ln w="19050">
            <a:solidFill>
              <a:srgbClr val="00B050"/>
            </a:solidFill>
          </a:ln>
        </p:spPr>
        <p:txBody>
          <a:bodyPr wrap="square" lIns="180000" tIns="180000" rIns="180000" bIns="180000" rtlCol="0">
            <a:spAutoFit/>
          </a:bodyPr>
          <a:lstStyle/>
          <a:p>
            <a:pPr>
              <a:spcAft>
                <a:spcPts val="500"/>
              </a:spcAft>
            </a:pPr>
            <a:r>
              <a:rPr lang="en-GB" sz="1200" b="1" dirty="0">
                <a:solidFill>
                  <a:srgbClr val="00B050"/>
                </a:solidFill>
              </a:rPr>
              <a:t>More likely among:</a:t>
            </a:r>
          </a:p>
          <a:p>
            <a:pPr marL="144000" indent="-144000">
              <a:spcAft>
                <a:spcPts val="500"/>
              </a:spcAft>
              <a:buFont typeface="Arial" panose="020B0604020202020204" pitchFamily="34" charset="0"/>
              <a:buChar char="•"/>
            </a:pPr>
            <a:r>
              <a:rPr lang="en-GB" sz="1200" dirty="0">
                <a:solidFill>
                  <a:srgbClr val="5C5B5A"/>
                </a:solidFill>
              </a:rPr>
              <a:t>Landlords not confident they fully understand responsibilities (96%)* </a:t>
            </a:r>
          </a:p>
          <a:p>
            <a:pPr marL="144000" indent="-144000">
              <a:spcAft>
                <a:spcPts val="500"/>
              </a:spcAft>
              <a:buFont typeface="Arial" panose="020B0604020202020204" pitchFamily="34" charset="0"/>
              <a:buChar char="•"/>
            </a:pPr>
            <a:r>
              <a:rPr lang="en-GB" sz="1200" dirty="0">
                <a:solidFill>
                  <a:srgbClr val="5C5B5A"/>
                </a:solidFill>
              </a:rPr>
              <a:t>Landlords not confident they are legally compliant with property being free from hazards/fit for habitation (91%)* </a:t>
            </a:r>
          </a:p>
          <a:p>
            <a:pPr marL="144000" indent="-144000">
              <a:spcAft>
                <a:spcPts val="500"/>
              </a:spcAft>
              <a:buFont typeface="Arial" panose="020B0604020202020204" pitchFamily="34" charset="0"/>
              <a:buChar char="•"/>
            </a:pPr>
            <a:r>
              <a:rPr lang="en-GB" sz="1200" dirty="0">
                <a:solidFill>
                  <a:srgbClr val="5C5B5A"/>
                </a:solidFill>
              </a:rPr>
              <a:t>Have a disability (71%)* </a:t>
            </a:r>
          </a:p>
          <a:p>
            <a:pPr marL="144000" indent="-144000">
              <a:spcAft>
                <a:spcPts val="500"/>
              </a:spcAft>
              <a:buFont typeface="Arial" panose="020B0604020202020204" pitchFamily="34" charset="0"/>
              <a:buChar char="•"/>
            </a:pPr>
            <a:r>
              <a:rPr lang="en-GB" sz="1200" dirty="0">
                <a:solidFill>
                  <a:srgbClr val="5C5B5A"/>
                </a:solidFill>
              </a:rPr>
              <a:t>Property in Tameside (72%), Stockport (69%) or Manchester (61%) </a:t>
            </a:r>
          </a:p>
          <a:p>
            <a:pPr marL="144000" indent="-144000">
              <a:spcAft>
                <a:spcPts val="500"/>
              </a:spcAft>
              <a:buFont typeface="Arial" panose="020B0604020202020204" pitchFamily="34" charset="0"/>
              <a:buChar char="•"/>
            </a:pPr>
            <a:r>
              <a:rPr lang="en-GB" sz="1200" dirty="0">
                <a:solidFill>
                  <a:srgbClr val="5C5B5A"/>
                </a:solidFill>
              </a:rPr>
              <a:t>10+ properties in total portfolio (81%) </a:t>
            </a:r>
          </a:p>
          <a:p>
            <a:pPr marL="144000" indent="-144000">
              <a:spcAft>
                <a:spcPts val="500"/>
              </a:spcAft>
              <a:buFont typeface="Arial" panose="020B0604020202020204" pitchFamily="34" charset="0"/>
              <a:buChar char="•"/>
            </a:pPr>
            <a:r>
              <a:rPr lang="en-GB" sz="1200" dirty="0">
                <a:solidFill>
                  <a:srgbClr val="5C5B5A"/>
                </a:solidFill>
              </a:rPr>
              <a:t>Own the property not as an individual (80%) </a:t>
            </a:r>
          </a:p>
          <a:p>
            <a:pPr marL="144000" indent="-144000">
              <a:spcAft>
                <a:spcPts val="500"/>
              </a:spcAft>
              <a:buFont typeface="Arial" panose="020B0604020202020204" pitchFamily="34" charset="0"/>
              <a:buChar char="•"/>
            </a:pPr>
            <a:r>
              <a:rPr lang="en-GB" sz="1200" dirty="0">
                <a:solidFill>
                  <a:srgbClr val="5C5B5A"/>
                </a:solidFill>
              </a:rPr>
              <a:t>Tenants are from Local Authority or other placements (79%)*</a:t>
            </a:r>
          </a:p>
        </p:txBody>
      </p:sp>
      <p:sp>
        <p:nvSpPr>
          <p:cNvPr id="11" name="Text Placeholder 10">
            <a:extLst>
              <a:ext uri="{FF2B5EF4-FFF2-40B4-BE49-F238E27FC236}">
                <a16:creationId xmlns:a16="http://schemas.microsoft.com/office/drawing/2014/main" id="{B228FAA0-599B-9C38-F6CC-92A1455A0CB2}"/>
              </a:ext>
            </a:extLst>
          </p:cNvPr>
          <p:cNvSpPr>
            <a:spLocks noGrp="1"/>
          </p:cNvSpPr>
          <p:nvPr>
            <p:ph type="body" sz="quarter" idx="11"/>
          </p:nvPr>
        </p:nvSpPr>
        <p:spPr/>
        <p:txBody>
          <a:bodyPr>
            <a:normAutofit fontScale="92500"/>
          </a:bodyPr>
          <a:lstStyle/>
          <a:p>
            <a:r>
              <a:rPr lang="en-GB" dirty="0"/>
              <a:t>Q15. In the last 5 years, have you evicted or asked a tenant to leave for any of the following reasons? (All landlords: 355) *Low base (under 50).</a:t>
            </a:r>
          </a:p>
        </p:txBody>
      </p:sp>
    </p:spTree>
    <p:extLst>
      <p:ext uri="{BB962C8B-B14F-4D97-AF65-F5344CB8AC3E}">
        <p14:creationId xmlns:p14="http://schemas.microsoft.com/office/powerpoint/2010/main" val="12811591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5976E-340E-4747-A6E9-605AC73C4938}"/>
              </a:ext>
            </a:extLst>
          </p:cNvPr>
          <p:cNvSpPr>
            <a:spLocks noGrp="1"/>
          </p:cNvSpPr>
          <p:nvPr>
            <p:ph type="title"/>
          </p:nvPr>
        </p:nvSpPr>
        <p:spPr>
          <a:xfrm>
            <a:off x="536000" y="545100"/>
            <a:ext cx="5364737" cy="775597"/>
          </a:xfrm>
        </p:spPr>
        <p:txBody>
          <a:bodyPr/>
          <a:lstStyle/>
          <a:p>
            <a:r>
              <a:rPr lang="en-GB" sz="2800" b="1" dirty="0"/>
              <a:t>Actions taken to keep tenants</a:t>
            </a:r>
          </a:p>
        </p:txBody>
      </p:sp>
      <p:sp>
        <p:nvSpPr>
          <p:cNvPr id="18" name="TextBox 17">
            <a:extLst>
              <a:ext uri="{FF2B5EF4-FFF2-40B4-BE49-F238E27FC236}">
                <a16:creationId xmlns:a16="http://schemas.microsoft.com/office/drawing/2014/main" id="{44CAFB7A-E0B4-B462-0A00-E05CD7F078E7}"/>
              </a:ext>
            </a:extLst>
          </p:cNvPr>
          <p:cNvSpPr txBox="1"/>
          <p:nvPr/>
        </p:nvSpPr>
        <p:spPr>
          <a:xfrm>
            <a:off x="536000" y="1103397"/>
            <a:ext cx="11117840" cy="646331"/>
          </a:xfrm>
          <a:prstGeom prst="rect">
            <a:avLst/>
          </a:prstGeom>
          <a:noFill/>
        </p:spPr>
        <p:txBody>
          <a:bodyPr wrap="square" lIns="0" tIns="0" rIns="0" bIns="0" rtlCol="0">
            <a:spAutoFit/>
          </a:bodyPr>
          <a:lstStyle/>
          <a:p>
            <a:r>
              <a:rPr lang="en-GB" sz="1400" dirty="0">
                <a:solidFill>
                  <a:srgbClr val="5C5B5A"/>
                </a:solidFill>
              </a:rPr>
              <a:t>Most (88%) landlords say they have taken some action to keep existing tenants. Quickly resolving repairs (39%) and not increasing the rent (37%) are most common. Among those who haven’t taken any action, the most common reasons for this is that they can easily find new tenants (38%), or they don’t feel any action is needed or they are confident tenants will stay (33%).</a:t>
            </a:r>
          </a:p>
        </p:txBody>
      </p:sp>
      <p:sp>
        <p:nvSpPr>
          <p:cNvPr id="6" name="TextBox 5">
            <a:extLst>
              <a:ext uri="{FF2B5EF4-FFF2-40B4-BE49-F238E27FC236}">
                <a16:creationId xmlns:a16="http://schemas.microsoft.com/office/drawing/2014/main" id="{7098BED2-286C-DF0D-5DA7-6BA4D2EC60E4}"/>
              </a:ext>
            </a:extLst>
          </p:cNvPr>
          <p:cNvSpPr txBox="1"/>
          <p:nvPr/>
        </p:nvSpPr>
        <p:spPr>
          <a:xfrm>
            <a:off x="536001" y="1949704"/>
            <a:ext cx="1121350" cy="1508105"/>
          </a:xfrm>
          <a:prstGeom prst="rect">
            <a:avLst/>
          </a:prstGeom>
          <a:noFill/>
        </p:spPr>
        <p:txBody>
          <a:bodyPr wrap="square" lIns="0" tIns="0" rIns="0" bIns="0" rtlCol="0">
            <a:spAutoFit/>
          </a:bodyPr>
          <a:lstStyle/>
          <a:p>
            <a:r>
              <a:rPr lang="en-GB" sz="1400" b="1" dirty="0">
                <a:solidFill>
                  <a:srgbClr val="5C5B5A"/>
                </a:solidFill>
              </a:rPr>
              <a:t>Actions taken to encourage existing tenants to stay in property</a:t>
            </a:r>
          </a:p>
        </p:txBody>
      </p:sp>
      <p:graphicFrame>
        <p:nvGraphicFramePr>
          <p:cNvPr id="5" name="Chart 4" descr="Made sure requests for repairs were quickly resolved 39%, Not increased the rent 37%, Accepted requests from tenants to make changes to the property (e.g. allowed them to redecorate) 31%, Redecorated the property 27%, Installed a new boiler 25%, Offered them a long-term tenancy (e.g. 2 years+) 24%, Improved energy efficiency / EPC rating 21%, Fitted security / CCTV at tenant's request 15%, Offered to cut the rent 14%, Made adaptations to make a property accessible for someone with a disability (e.g. grab rails, level access shower) 14%, Something else 2%, No particular action has been taken to try and keep tenants 12%.">
            <a:extLst>
              <a:ext uri="{FF2B5EF4-FFF2-40B4-BE49-F238E27FC236}">
                <a16:creationId xmlns:a16="http://schemas.microsoft.com/office/drawing/2014/main" id="{8B839A2C-2880-1963-8D55-6DB5A60735F7}"/>
              </a:ext>
            </a:extLst>
          </p:cNvPr>
          <p:cNvGraphicFramePr/>
          <p:nvPr>
            <p:extLst>
              <p:ext uri="{D42A27DB-BD31-4B8C-83A1-F6EECF244321}">
                <p14:modId xmlns:p14="http://schemas.microsoft.com/office/powerpoint/2010/main" val="702521272"/>
              </p:ext>
            </p:extLst>
          </p:nvPr>
        </p:nvGraphicFramePr>
        <p:xfrm>
          <a:off x="867801" y="1778303"/>
          <a:ext cx="8817937" cy="42704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descr="Don’t mind if they leave/can easily get new tenants 38%, Don’t feel any are needed/am confident they will stay anyway 33%,  Don’t think my actions will make any difference to their choices 21%, Leave it to letting agent to do what’s needed 21%, Don’t want to keep my existing tenants  7%, Something else 2%, Improved energy efficiency / EPC rating 21%, Fitted security / CCTV at tenant's request 15%, Offered to cut the rent 14%, Made adaptations to make a property accessible for someone with a disability (e.g. grab rails, level access shower) 14%, Something else 2%, No particular action has been taken to try and keep tenants 12%.">
            <a:extLst>
              <a:ext uri="{FF2B5EF4-FFF2-40B4-BE49-F238E27FC236}">
                <a16:creationId xmlns:a16="http://schemas.microsoft.com/office/drawing/2014/main" id="{9ADCC81B-0A7E-7952-21FA-A84FA048AF0C}"/>
              </a:ext>
            </a:extLst>
          </p:cNvPr>
          <p:cNvGraphicFramePr/>
          <p:nvPr>
            <p:extLst>
              <p:ext uri="{D42A27DB-BD31-4B8C-83A1-F6EECF244321}">
                <p14:modId xmlns:p14="http://schemas.microsoft.com/office/powerpoint/2010/main" val="3122965483"/>
              </p:ext>
            </p:extLst>
          </p:nvPr>
        </p:nvGraphicFramePr>
        <p:xfrm>
          <a:off x="8836264" y="1706864"/>
          <a:ext cx="3222386" cy="415364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7">
            <a:extLst>
              <a:ext uri="{FF2B5EF4-FFF2-40B4-BE49-F238E27FC236}">
                <a16:creationId xmlns:a16="http://schemas.microsoft.com/office/drawing/2014/main" id="{75846F1A-E7BE-F887-78F0-918BCD74159C}"/>
              </a:ext>
            </a:extLst>
          </p:cNvPr>
          <p:cNvSpPr>
            <a:spLocks noGrp="1"/>
          </p:cNvSpPr>
          <p:nvPr>
            <p:ph type="body" sz="quarter" idx="11"/>
          </p:nvPr>
        </p:nvSpPr>
        <p:spPr>
          <a:xfrm>
            <a:off x="523298" y="6274800"/>
            <a:ext cx="11117840" cy="435056"/>
          </a:xfrm>
        </p:spPr>
        <p:txBody>
          <a:bodyPr>
            <a:spAutoFit/>
          </a:bodyPr>
          <a:lstStyle/>
          <a:p>
            <a:r>
              <a:rPr lang="en-GB" dirty="0"/>
              <a:t>Q16. Have you taken any of the following actions to encourage or help your existing tenants stay in your property/properties? (All landlords: 355) Q17. Why do you not take any actions to try and encourage existing tenants to stay in your property/properties? (All landlords: 42).</a:t>
            </a:r>
          </a:p>
        </p:txBody>
      </p:sp>
    </p:spTree>
    <p:extLst>
      <p:ext uri="{BB962C8B-B14F-4D97-AF65-F5344CB8AC3E}">
        <p14:creationId xmlns:p14="http://schemas.microsoft.com/office/powerpoint/2010/main" val="28420969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C7326B-B5BE-B3F3-012C-BF30830DCB48}"/>
              </a:ext>
            </a:extLst>
          </p:cNvPr>
          <p:cNvSpPr>
            <a:spLocks noGrp="1"/>
          </p:cNvSpPr>
          <p:nvPr>
            <p:ph type="title"/>
          </p:nvPr>
        </p:nvSpPr>
        <p:spPr/>
        <p:txBody>
          <a:bodyPr>
            <a:normAutofit/>
          </a:bodyPr>
          <a:lstStyle/>
          <a:p>
            <a:r>
              <a:rPr lang="en-GB" sz="3800" b="1" dirty="0"/>
              <a:t>Satisfaction</a:t>
            </a:r>
          </a:p>
        </p:txBody>
      </p:sp>
    </p:spTree>
    <p:extLst>
      <p:ext uri="{BB962C8B-B14F-4D97-AF65-F5344CB8AC3E}">
        <p14:creationId xmlns:p14="http://schemas.microsoft.com/office/powerpoint/2010/main" val="3291152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B27CA-4E68-6D56-32FF-4CB37209FAF4}"/>
              </a:ext>
            </a:extLst>
          </p:cNvPr>
          <p:cNvSpPr>
            <a:spLocks noGrp="1"/>
          </p:cNvSpPr>
          <p:nvPr>
            <p:ph type="title"/>
          </p:nvPr>
        </p:nvSpPr>
        <p:spPr>
          <a:xfrm>
            <a:off x="536000" y="557800"/>
            <a:ext cx="10515600" cy="387798"/>
          </a:xfrm>
        </p:spPr>
        <p:txBody>
          <a:bodyPr/>
          <a:lstStyle/>
          <a:p>
            <a:r>
              <a:rPr lang="en-GB" sz="2800" b="1" dirty="0"/>
              <a:t>Overall satisfaction: </a:t>
            </a:r>
            <a:r>
              <a:rPr lang="en-GB" sz="2800" dirty="0"/>
              <a:t>landlords</a:t>
            </a:r>
          </a:p>
        </p:txBody>
      </p:sp>
      <p:sp>
        <p:nvSpPr>
          <p:cNvPr id="6" name="TextBox 5">
            <a:extLst>
              <a:ext uri="{FF2B5EF4-FFF2-40B4-BE49-F238E27FC236}">
                <a16:creationId xmlns:a16="http://schemas.microsoft.com/office/drawing/2014/main" id="{6983C692-9866-9E45-5CE7-24AA4656FD81}"/>
              </a:ext>
            </a:extLst>
          </p:cNvPr>
          <p:cNvSpPr txBox="1"/>
          <p:nvPr/>
        </p:nvSpPr>
        <p:spPr>
          <a:xfrm>
            <a:off x="536000" y="1207770"/>
            <a:ext cx="10282976" cy="276999"/>
          </a:xfrm>
          <a:prstGeom prst="rect">
            <a:avLst/>
          </a:prstGeom>
          <a:noFill/>
        </p:spPr>
        <p:txBody>
          <a:bodyPr wrap="square" lIns="0" tIns="0" rIns="0" bIns="0" rtlCol="0">
            <a:spAutoFit/>
          </a:bodyPr>
          <a:lstStyle/>
          <a:p>
            <a:r>
              <a:rPr lang="en-GB" b="1" dirty="0">
                <a:solidFill>
                  <a:srgbClr val="5C5B5A"/>
                </a:solidFill>
              </a:rPr>
              <a:t>9 in 10 </a:t>
            </a:r>
            <a:r>
              <a:rPr lang="en-GB" dirty="0">
                <a:solidFill>
                  <a:srgbClr val="5C5B5A"/>
                </a:solidFill>
              </a:rPr>
              <a:t>(90%) landlords are satisfied with being a private landlord, just 3% are dissatisfied.</a:t>
            </a:r>
          </a:p>
        </p:txBody>
      </p:sp>
      <p:graphicFrame>
        <p:nvGraphicFramePr>
          <p:cNvPr id="5" name="Chart 4" descr="Very dissatisfied 1%, Fairly dissatisfied 2%, Neither satisfied not dissatisfied 7%, Fairly satisfied 48%, Very satisfied 41%. ">
            <a:extLst>
              <a:ext uri="{FF2B5EF4-FFF2-40B4-BE49-F238E27FC236}">
                <a16:creationId xmlns:a16="http://schemas.microsoft.com/office/drawing/2014/main" id="{7DCE4159-382A-231E-EFBE-AB6B007C823D}"/>
              </a:ext>
            </a:extLst>
          </p:cNvPr>
          <p:cNvGraphicFramePr/>
          <p:nvPr>
            <p:extLst>
              <p:ext uri="{D42A27DB-BD31-4B8C-83A1-F6EECF244321}">
                <p14:modId xmlns:p14="http://schemas.microsoft.com/office/powerpoint/2010/main" val="4233913022"/>
              </p:ext>
            </p:extLst>
          </p:nvPr>
        </p:nvGraphicFramePr>
        <p:xfrm>
          <a:off x="517377" y="1807600"/>
          <a:ext cx="11157246" cy="1444011"/>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32B6C688-80F4-7665-B389-12516B9891F6}"/>
              </a:ext>
            </a:extLst>
          </p:cNvPr>
          <p:cNvSpPr txBox="1"/>
          <p:nvPr/>
        </p:nvSpPr>
        <p:spPr>
          <a:xfrm>
            <a:off x="4386264" y="1811355"/>
            <a:ext cx="5029200" cy="402775"/>
          </a:xfrm>
          <a:prstGeom prst="rect">
            <a:avLst/>
          </a:prstGeom>
          <a:noFill/>
          <a:ln w="19050">
            <a:solidFill>
              <a:srgbClr val="00B050"/>
            </a:solidFill>
          </a:ln>
        </p:spPr>
        <p:txBody>
          <a:bodyPr wrap="square" lIns="108000" tIns="108000" rIns="108000" bIns="108000" rtlCol="0">
            <a:spAutoFit/>
          </a:bodyPr>
          <a:lstStyle/>
          <a:p>
            <a:pPr algn="ctr"/>
            <a:r>
              <a:rPr lang="en-GB" sz="1200" b="1" dirty="0">
                <a:solidFill>
                  <a:srgbClr val="5C5B5A"/>
                </a:solidFill>
              </a:rPr>
              <a:t>90%</a:t>
            </a:r>
          </a:p>
        </p:txBody>
      </p:sp>
      <p:sp>
        <p:nvSpPr>
          <p:cNvPr id="7" name="TextBox 6">
            <a:extLst>
              <a:ext uri="{FF2B5EF4-FFF2-40B4-BE49-F238E27FC236}">
                <a16:creationId xmlns:a16="http://schemas.microsoft.com/office/drawing/2014/main" id="{63C4D0ED-A61F-6B02-C421-300628358756}"/>
              </a:ext>
            </a:extLst>
          </p:cNvPr>
          <p:cNvSpPr txBox="1"/>
          <p:nvPr/>
        </p:nvSpPr>
        <p:spPr>
          <a:xfrm>
            <a:off x="523298" y="3462171"/>
            <a:ext cx="5706052" cy="2108269"/>
          </a:xfrm>
          <a:prstGeom prst="rect">
            <a:avLst/>
          </a:prstGeom>
          <a:noFill/>
        </p:spPr>
        <p:txBody>
          <a:bodyPr wrap="square" lIns="0" tIns="0" rIns="0" bIns="0" rtlCol="0">
            <a:spAutoFit/>
          </a:bodyPr>
          <a:lstStyle/>
          <a:p>
            <a:pPr>
              <a:spcAft>
                <a:spcPts val="500"/>
              </a:spcAft>
            </a:pPr>
            <a:r>
              <a:rPr lang="en-GB" sz="1600" b="1" dirty="0">
                <a:solidFill>
                  <a:srgbClr val="C00000"/>
                </a:solidFill>
              </a:rPr>
              <a:t>Dissatisfaction is higher among: </a:t>
            </a:r>
          </a:p>
          <a:p>
            <a:pPr marL="144000" indent="-144000">
              <a:spcAft>
                <a:spcPts val="500"/>
              </a:spcAft>
              <a:buFont typeface="Arial" panose="020B0604020202020204" pitchFamily="34" charset="0"/>
              <a:buChar char="•"/>
            </a:pPr>
            <a:r>
              <a:rPr lang="en-GB" sz="1600" dirty="0">
                <a:solidFill>
                  <a:srgbClr val="5C5B5A"/>
                </a:solidFill>
              </a:rPr>
              <a:t>Asian/Asian British (9%)*</a:t>
            </a:r>
          </a:p>
          <a:p>
            <a:pPr marL="144000" indent="-144000">
              <a:spcAft>
                <a:spcPts val="500"/>
              </a:spcAft>
              <a:buFont typeface="Arial" panose="020B0604020202020204" pitchFamily="34" charset="0"/>
              <a:buChar char="•"/>
            </a:pPr>
            <a:r>
              <a:rPr lang="en-GB" sz="1600" dirty="0">
                <a:solidFill>
                  <a:srgbClr val="5C5B5A"/>
                </a:solidFill>
              </a:rPr>
              <a:t>10+ properties in portfolio (8%)*</a:t>
            </a:r>
          </a:p>
          <a:p>
            <a:pPr marL="144000" indent="-144000">
              <a:spcAft>
                <a:spcPts val="500"/>
              </a:spcAft>
              <a:buFont typeface="Arial" panose="020B0604020202020204" pitchFamily="34" charset="0"/>
              <a:buChar char="•"/>
            </a:pPr>
            <a:r>
              <a:rPr lang="en-GB" sz="1600" dirty="0">
                <a:solidFill>
                  <a:srgbClr val="5C5B5A"/>
                </a:solidFill>
              </a:rPr>
              <a:t>Those downsizing their portfolio (17%)*</a:t>
            </a:r>
          </a:p>
          <a:p>
            <a:pPr marL="144000" indent="-144000">
              <a:spcAft>
                <a:spcPts val="500"/>
              </a:spcAft>
              <a:buFont typeface="Arial" panose="020B0604020202020204" pitchFamily="34" charset="0"/>
              <a:buChar char="•"/>
            </a:pPr>
            <a:r>
              <a:rPr lang="en-GB" sz="1600" dirty="0">
                <a:solidFill>
                  <a:srgbClr val="5C5B5A"/>
                </a:solidFill>
              </a:rPr>
              <a:t>Not in full or part time work (13%)*</a:t>
            </a:r>
          </a:p>
          <a:p>
            <a:pPr marL="144000" indent="-144000">
              <a:spcAft>
                <a:spcPts val="500"/>
              </a:spcAft>
              <a:buFont typeface="Arial" panose="020B0604020202020204" pitchFamily="34" charset="0"/>
              <a:buChar char="•"/>
            </a:pPr>
            <a:r>
              <a:rPr lang="en-GB" sz="1600" dirty="0">
                <a:solidFill>
                  <a:srgbClr val="5C5B5A"/>
                </a:solidFill>
              </a:rPr>
              <a:t>Landlords finding it difficult/very difficult to cover costs (25%)*</a:t>
            </a:r>
          </a:p>
          <a:p>
            <a:pPr marL="144000" indent="-144000">
              <a:spcAft>
                <a:spcPts val="500"/>
              </a:spcAft>
              <a:buFont typeface="Arial" panose="020B0604020202020204" pitchFamily="34" charset="0"/>
              <a:buChar char="•"/>
            </a:pPr>
            <a:r>
              <a:rPr lang="en-GB" sz="1600" dirty="0">
                <a:solidFill>
                  <a:srgbClr val="5C5B5A"/>
                </a:solidFill>
              </a:rPr>
              <a:t>76%+ average loan to value ratio (12%)*</a:t>
            </a:r>
          </a:p>
        </p:txBody>
      </p:sp>
      <p:sp>
        <p:nvSpPr>
          <p:cNvPr id="8" name="TextBox 7">
            <a:extLst>
              <a:ext uri="{FF2B5EF4-FFF2-40B4-BE49-F238E27FC236}">
                <a16:creationId xmlns:a16="http://schemas.microsoft.com/office/drawing/2014/main" id="{C992B5AE-B192-BFD9-CAC1-8E496AC9239D}"/>
              </a:ext>
            </a:extLst>
          </p:cNvPr>
          <p:cNvSpPr txBox="1"/>
          <p:nvPr/>
        </p:nvSpPr>
        <p:spPr>
          <a:xfrm>
            <a:off x="6561983" y="3462171"/>
            <a:ext cx="5321035" cy="1177245"/>
          </a:xfrm>
          <a:prstGeom prst="rect">
            <a:avLst/>
          </a:prstGeom>
          <a:noFill/>
        </p:spPr>
        <p:txBody>
          <a:bodyPr wrap="square" lIns="0" tIns="0" rIns="0" bIns="0" rtlCol="0">
            <a:spAutoFit/>
          </a:bodyPr>
          <a:lstStyle/>
          <a:p>
            <a:pPr>
              <a:spcAft>
                <a:spcPts val="500"/>
              </a:spcAft>
            </a:pPr>
            <a:r>
              <a:rPr lang="en-GB" sz="1600" b="1" dirty="0">
                <a:solidFill>
                  <a:srgbClr val="00B050"/>
                </a:solidFill>
              </a:rPr>
              <a:t>Satisfaction is higher among: </a:t>
            </a:r>
          </a:p>
          <a:p>
            <a:pPr marL="144000" indent="-144000">
              <a:spcAft>
                <a:spcPts val="500"/>
              </a:spcAft>
              <a:buFont typeface="Arial" panose="020B0604020202020204" pitchFamily="34" charset="0"/>
              <a:buChar char="•"/>
            </a:pPr>
            <a:r>
              <a:rPr lang="en-GB" sz="1600" dirty="0">
                <a:solidFill>
                  <a:srgbClr val="5C5B5A"/>
                </a:solidFill>
              </a:rPr>
              <a:t>Aged 18-34 years (97%)</a:t>
            </a:r>
          </a:p>
          <a:p>
            <a:pPr marL="144000" indent="-144000">
              <a:spcAft>
                <a:spcPts val="500"/>
              </a:spcAft>
              <a:buFont typeface="Arial" panose="020B0604020202020204" pitchFamily="34" charset="0"/>
              <a:buChar char="•"/>
            </a:pPr>
            <a:r>
              <a:rPr lang="en-GB" sz="1600" dirty="0">
                <a:solidFill>
                  <a:srgbClr val="5C5B5A"/>
                </a:solidFill>
              </a:rPr>
              <a:t>Target families with children as tenants (95%)</a:t>
            </a:r>
          </a:p>
          <a:p>
            <a:pPr marL="144000" indent="-144000">
              <a:spcAft>
                <a:spcPts val="500"/>
              </a:spcAft>
              <a:buFont typeface="Arial" panose="020B0604020202020204" pitchFamily="34" charset="0"/>
              <a:buChar char="•"/>
            </a:pPr>
            <a:r>
              <a:rPr lang="en-GB" sz="1600" dirty="0">
                <a:solidFill>
                  <a:srgbClr val="5C5B5A"/>
                </a:solidFill>
              </a:rPr>
              <a:t>Find it very easy or easy to cover costs (98%, 97%)</a:t>
            </a:r>
          </a:p>
        </p:txBody>
      </p:sp>
      <p:sp>
        <p:nvSpPr>
          <p:cNvPr id="9" name="Text Placeholder 8">
            <a:extLst>
              <a:ext uri="{FF2B5EF4-FFF2-40B4-BE49-F238E27FC236}">
                <a16:creationId xmlns:a16="http://schemas.microsoft.com/office/drawing/2014/main" id="{6E176250-343F-123F-FD39-6D3073286E7B}"/>
              </a:ext>
            </a:extLst>
          </p:cNvPr>
          <p:cNvSpPr>
            <a:spLocks noGrp="1"/>
          </p:cNvSpPr>
          <p:nvPr>
            <p:ph type="body" sz="quarter" idx="11"/>
          </p:nvPr>
        </p:nvSpPr>
        <p:spPr/>
        <p:txBody>
          <a:bodyPr/>
          <a:lstStyle/>
          <a:p>
            <a:r>
              <a:rPr lang="en-GB" dirty="0"/>
              <a:t>Q23. Overall, how satisfied or dissatisfied are you with being a private landlord? (All landlords: 355) *Low base (under 50).</a:t>
            </a:r>
          </a:p>
        </p:txBody>
      </p:sp>
    </p:spTree>
    <p:extLst>
      <p:ext uri="{BB962C8B-B14F-4D97-AF65-F5344CB8AC3E}">
        <p14:creationId xmlns:p14="http://schemas.microsoft.com/office/powerpoint/2010/main" val="32699363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997F7-0BE7-2818-4E65-825B6356055B}"/>
              </a:ext>
            </a:extLst>
          </p:cNvPr>
          <p:cNvSpPr>
            <a:spLocks noGrp="1"/>
          </p:cNvSpPr>
          <p:nvPr>
            <p:ph type="title"/>
          </p:nvPr>
        </p:nvSpPr>
        <p:spPr/>
        <p:txBody>
          <a:bodyPr vert="horz" lIns="0" tIns="0" rIns="0" bIns="0" rtlCol="0" anchor="t" anchorCtr="0">
            <a:spAutoFit/>
          </a:bodyPr>
          <a:lstStyle/>
          <a:p>
            <a:r>
              <a:rPr lang="en-GB" sz="2800" b="1" dirty="0"/>
              <a:t>Reasons for dissatisfaction</a:t>
            </a:r>
          </a:p>
        </p:txBody>
      </p:sp>
      <p:sp>
        <p:nvSpPr>
          <p:cNvPr id="5" name="Speech Bubble: Rectangle 4">
            <a:extLst>
              <a:ext uri="{FF2B5EF4-FFF2-40B4-BE49-F238E27FC236}">
                <a16:creationId xmlns:a16="http://schemas.microsoft.com/office/drawing/2014/main" id="{D97FDEA6-2ED0-2B37-A79B-A8E81A094E36}"/>
              </a:ext>
            </a:extLst>
          </p:cNvPr>
          <p:cNvSpPr/>
          <p:nvPr/>
        </p:nvSpPr>
        <p:spPr>
          <a:xfrm>
            <a:off x="540848" y="1233488"/>
            <a:ext cx="5302739" cy="2861736"/>
          </a:xfrm>
          <a:prstGeom prst="wedgeRectCallout">
            <a:avLst>
              <a:gd name="adj1" fmla="val -33566"/>
              <a:gd name="adj2" fmla="val 66134"/>
            </a:avLst>
          </a:prstGeom>
          <a:solidFill>
            <a:schemeClr val="bg1"/>
          </a:solidFill>
          <a:ln w="6350">
            <a:solidFill>
              <a:srgbClr val="5C5B5A"/>
            </a:solidFill>
          </a:ln>
          <a:effectLst>
            <a:glow rad="63500">
              <a:srgbClr val="5C5B5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nchorCtr="0">
            <a:spAutoFit/>
          </a:bodyPr>
          <a:lstStyle/>
          <a:p>
            <a:pPr>
              <a:spcAft>
                <a:spcPts val="500"/>
              </a:spcAft>
            </a:pPr>
            <a:r>
              <a:rPr lang="en-GB" sz="1600" dirty="0">
                <a:solidFill>
                  <a:srgbClr val="5C5B5A"/>
                </a:solidFill>
              </a:rPr>
              <a:t>“My tenant was advised by the local authority that they should not leave the property when I served them a section 21 notice because I planned to sell my property. My </a:t>
            </a:r>
            <a:r>
              <a:rPr lang="en-GB" sz="1600" b="1" dirty="0">
                <a:solidFill>
                  <a:srgbClr val="5C5B5A"/>
                </a:solidFill>
              </a:rPr>
              <a:t>tenant has now stopped paying rent since September 2022 </a:t>
            </a:r>
            <a:r>
              <a:rPr lang="en-GB" sz="1600" dirty="0">
                <a:solidFill>
                  <a:srgbClr val="5C5B5A"/>
                </a:solidFill>
              </a:rPr>
              <a:t>and is still living in the property to date. </a:t>
            </a:r>
            <a:r>
              <a:rPr lang="en-GB" sz="1600" b="1" dirty="0">
                <a:solidFill>
                  <a:srgbClr val="5C5B5A"/>
                </a:solidFill>
              </a:rPr>
              <a:t>I have sleepless nights</a:t>
            </a:r>
            <a:r>
              <a:rPr lang="en-GB" sz="1600" dirty="0">
                <a:solidFill>
                  <a:srgbClr val="5C5B5A"/>
                </a:solidFill>
              </a:rPr>
              <a:t> just because of this, had to start a court action so I’ll never rent any property again.”</a:t>
            </a:r>
          </a:p>
          <a:p>
            <a:pPr>
              <a:spcAft>
                <a:spcPts val="500"/>
              </a:spcAft>
            </a:pPr>
            <a:r>
              <a:rPr lang="en-GB" sz="1600" b="1" dirty="0">
                <a:solidFill>
                  <a:srgbClr val="E33317"/>
                </a:solidFill>
              </a:rPr>
              <a:t>Landlord, 6-10 years, Female</a:t>
            </a:r>
          </a:p>
        </p:txBody>
      </p:sp>
      <p:sp>
        <p:nvSpPr>
          <p:cNvPr id="4" name="Speech Bubble: Rectangle 3">
            <a:extLst>
              <a:ext uri="{FF2B5EF4-FFF2-40B4-BE49-F238E27FC236}">
                <a16:creationId xmlns:a16="http://schemas.microsoft.com/office/drawing/2014/main" id="{8E413661-B2B6-C192-56AF-7E67584B2C42}"/>
              </a:ext>
            </a:extLst>
          </p:cNvPr>
          <p:cNvSpPr/>
          <p:nvPr/>
        </p:nvSpPr>
        <p:spPr>
          <a:xfrm>
            <a:off x="6348413" y="1233488"/>
            <a:ext cx="5292725" cy="4092843"/>
          </a:xfrm>
          <a:prstGeom prst="wedgeRectCallout">
            <a:avLst>
              <a:gd name="adj1" fmla="val 33645"/>
              <a:gd name="adj2" fmla="val 57785"/>
            </a:avLst>
          </a:prstGeom>
          <a:solidFill>
            <a:schemeClr val="bg1"/>
          </a:solidFill>
          <a:ln w="6350">
            <a:solidFill>
              <a:srgbClr val="5C5B5A"/>
            </a:solidFill>
          </a:ln>
          <a:effectLst>
            <a:glow rad="63500">
              <a:srgbClr val="5C5B5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nchorCtr="0">
            <a:spAutoFit/>
          </a:bodyPr>
          <a:lstStyle/>
          <a:p>
            <a:pPr>
              <a:spcAft>
                <a:spcPts val="500"/>
              </a:spcAft>
            </a:pPr>
            <a:r>
              <a:rPr lang="en-GB" sz="1600" dirty="0">
                <a:solidFill>
                  <a:srgbClr val="5C5B5A"/>
                </a:solidFill>
              </a:rPr>
              <a:t>“I feel I provide decent homes for people at a competitive price. I am </a:t>
            </a:r>
            <a:r>
              <a:rPr lang="en-GB" sz="1600" b="1" dirty="0">
                <a:solidFill>
                  <a:srgbClr val="5C5B5A"/>
                </a:solidFill>
              </a:rPr>
              <a:t>available 24/7 for emergencies</a:t>
            </a:r>
            <a:r>
              <a:rPr lang="en-GB" sz="1600" dirty="0">
                <a:solidFill>
                  <a:srgbClr val="5C5B5A"/>
                </a:solidFill>
              </a:rPr>
              <a:t>. I try to support tenants with financial or emotional problems and </a:t>
            </a:r>
            <a:r>
              <a:rPr lang="en-GB" sz="1600" b="1" dirty="0">
                <a:solidFill>
                  <a:srgbClr val="5C5B5A"/>
                </a:solidFill>
              </a:rPr>
              <a:t>I feel totally unappreciated</a:t>
            </a:r>
            <a:r>
              <a:rPr lang="en-GB" sz="1600" dirty="0">
                <a:solidFill>
                  <a:srgbClr val="5C5B5A"/>
                </a:solidFill>
              </a:rPr>
              <a:t>. Regulations are piled on us and most of it is unnecessary if the current legislation was enforced. I have taken many financial risks and worked for over 30 years and I feel the current government and local authorities treat us with nothing but disdain. I </a:t>
            </a:r>
            <a:r>
              <a:rPr lang="en-GB" sz="1600" b="1" dirty="0">
                <a:solidFill>
                  <a:srgbClr val="5C5B5A"/>
                </a:solidFill>
              </a:rPr>
              <a:t>should be able to work with the local authority as a partner and get support from them</a:t>
            </a:r>
            <a:r>
              <a:rPr lang="en-GB" sz="1600" dirty="0">
                <a:solidFill>
                  <a:srgbClr val="5C5B5A"/>
                </a:solidFill>
              </a:rPr>
              <a:t>. I never contact them because I always feel they are looking for reasons to fine me.”</a:t>
            </a:r>
          </a:p>
          <a:p>
            <a:pPr>
              <a:spcAft>
                <a:spcPts val="500"/>
              </a:spcAft>
            </a:pPr>
            <a:r>
              <a:rPr lang="en-GB" sz="1600" b="1" dirty="0">
                <a:solidFill>
                  <a:srgbClr val="E33317"/>
                </a:solidFill>
              </a:rPr>
              <a:t>Landlord, More than 10 years, Male</a:t>
            </a:r>
          </a:p>
        </p:txBody>
      </p:sp>
      <p:sp>
        <p:nvSpPr>
          <p:cNvPr id="6" name="Text Placeholder 5">
            <a:extLst>
              <a:ext uri="{FF2B5EF4-FFF2-40B4-BE49-F238E27FC236}">
                <a16:creationId xmlns:a16="http://schemas.microsoft.com/office/drawing/2014/main" id="{63DF2C12-CBC3-BBD5-F65B-3F7CE7A86427}"/>
              </a:ext>
            </a:extLst>
          </p:cNvPr>
          <p:cNvSpPr>
            <a:spLocks noGrp="1"/>
          </p:cNvSpPr>
          <p:nvPr>
            <p:ph type="body" sz="quarter" idx="11"/>
          </p:nvPr>
        </p:nvSpPr>
        <p:spPr/>
        <p:txBody>
          <a:bodyPr/>
          <a:lstStyle/>
          <a:p>
            <a:r>
              <a:rPr lang="en-GB" dirty="0"/>
              <a:t>Q23B. What are the main reasons you are dissatisfied? (landlords who are dissatisfied: 10).</a:t>
            </a:r>
          </a:p>
        </p:txBody>
      </p:sp>
    </p:spTree>
    <p:extLst>
      <p:ext uri="{BB962C8B-B14F-4D97-AF65-F5344CB8AC3E}">
        <p14:creationId xmlns:p14="http://schemas.microsoft.com/office/powerpoint/2010/main" val="17829243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C7326B-B5BE-B3F3-012C-BF30830DCB48}"/>
              </a:ext>
            </a:extLst>
          </p:cNvPr>
          <p:cNvSpPr>
            <a:spLocks noGrp="1"/>
          </p:cNvSpPr>
          <p:nvPr>
            <p:ph type="title"/>
          </p:nvPr>
        </p:nvSpPr>
        <p:spPr/>
        <p:txBody>
          <a:bodyPr>
            <a:normAutofit/>
          </a:bodyPr>
          <a:lstStyle/>
          <a:p>
            <a:r>
              <a:rPr lang="en-GB" sz="3800" b="1" dirty="0"/>
              <a:t>What makes a ‘good landlord’</a:t>
            </a:r>
          </a:p>
        </p:txBody>
      </p:sp>
    </p:spTree>
    <p:extLst>
      <p:ext uri="{BB962C8B-B14F-4D97-AF65-F5344CB8AC3E}">
        <p14:creationId xmlns:p14="http://schemas.microsoft.com/office/powerpoint/2010/main" val="29496485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433CA-BA24-50C6-6FA7-13527106D031}"/>
              </a:ext>
            </a:extLst>
          </p:cNvPr>
          <p:cNvSpPr>
            <a:spLocks noGrp="1"/>
          </p:cNvSpPr>
          <p:nvPr>
            <p:ph type="title"/>
          </p:nvPr>
        </p:nvSpPr>
        <p:spPr>
          <a:xfrm>
            <a:off x="536000" y="545100"/>
            <a:ext cx="3364488" cy="387798"/>
          </a:xfrm>
        </p:spPr>
        <p:txBody>
          <a:bodyPr/>
          <a:lstStyle/>
          <a:p>
            <a:r>
              <a:rPr lang="en-GB" sz="2800" b="1" dirty="0"/>
              <a:t>A ‘good landlord’</a:t>
            </a:r>
          </a:p>
        </p:txBody>
      </p:sp>
      <p:sp>
        <p:nvSpPr>
          <p:cNvPr id="8" name="TextBox 7">
            <a:extLst>
              <a:ext uri="{FF2B5EF4-FFF2-40B4-BE49-F238E27FC236}">
                <a16:creationId xmlns:a16="http://schemas.microsoft.com/office/drawing/2014/main" id="{25A99514-7BD5-B063-F95B-CDF01C04FC25}"/>
              </a:ext>
            </a:extLst>
          </p:cNvPr>
          <p:cNvSpPr txBox="1"/>
          <p:nvPr/>
        </p:nvSpPr>
        <p:spPr>
          <a:xfrm>
            <a:off x="536001" y="1246398"/>
            <a:ext cx="2492949" cy="3231654"/>
          </a:xfrm>
          <a:prstGeom prst="rect">
            <a:avLst/>
          </a:prstGeom>
          <a:noFill/>
        </p:spPr>
        <p:txBody>
          <a:bodyPr wrap="square" lIns="0" tIns="0" rIns="0" bIns="0" rtlCol="0">
            <a:spAutoFit/>
          </a:bodyPr>
          <a:lstStyle/>
          <a:p>
            <a:r>
              <a:rPr lang="en-GB" sz="1400" dirty="0">
                <a:solidFill>
                  <a:srgbClr val="5C5B5A"/>
                </a:solidFill>
              </a:rPr>
              <a:t>When landlords were asked what they think makes a good landlord they prioritise being understanding, having a good character and providing good standards.</a:t>
            </a:r>
          </a:p>
          <a:p>
            <a:endParaRPr lang="en-GB" sz="1400" dirty="0">
              <a:solidFill>
                <a:srgbClr val="5C5B5A"/>
              </a:solidFill>
            </a:endParaRPr>
          </a:p>
          <a:p>
            <a:r>
              <a:rPr lang="en-GB" sz="1400" dirty="0">
                <a:solidFill>
                  <a:srgbClr val="5C5B5A"/>
                </a:solidFill>
              </a:rPr>
              <a:t>Unlike tenants (who were asked the same question), landlords do not see ‘good communication’ as being high on the list of priorities.</a:t>
            </a:r>
          </a:p>
          <a:p>
            <a:endParaRPr lang="en-GB" sz="1400" dirty="0">
              <a:solidFill>
                <a:srgbClr val="5C5B5A"/>
              </a:solidFill>
            </a:endParaRPr>
          </a:p>
          <a:p>
            <a:r>
              <a:rPr lang="en-GB" sz="1400" dirty="0">
                <a:solidFill>
                  <a:srgbClr val="5C5B5A"/>
                </a:solidFill>
              </a:rPr>
              <a:t>A significant proportion (44%) chose not to comment.</a:t>
            </a:r>
          </a:p>
        </p:txBody>
      </p:sp>
      <p:graphicFrame>
        <p:nvGraphicFramePr>
          <p:cNvPr id="5" name="Chart 4" descr="What makes a ‘good landlord’? Understanding/empathetic/patient 18%, Good character (e.g. trustworthy/honest/fair/acts with integrity etc.) 14%, Provide a good standard of accommodation 13%, Respectful/caring towards tenants 9%, Gets repairs done quickly/efficiently 9%, Friendly/Kind/approachable 8%, Responds to tenants enquiries in a timely manner 6%, Helpful 5%, Affordable accommodation 5%, Flexibility 5%, Provides an overall excellent service 4%, Professional 4%, Available/regular contact 4%&#10;Firm/tough - Doesn’t let tenants take advantage of them 4%,  Responsible 3%, Reliable 3%, Treats tenants like human beings rather than a source of income 2%, Supportive 2%, Respects tenants privacy 2%, Good relationship 1%,  Other 4%, Don’t know 1%, No comment 44%.">
            <a:extLst>
              <a:ext uri="{FF2B5EF4-FFF2-40B4-BE49-F238E27FC236}">
                <a16:creationId xmlns:a16="http://schemas.microsoft.com/office/drawing/2014/main" id="{C88C673D-C0BE-6CE1-165A-AF852D61CBF8}"/>
              </a:ext>
            </a:extLst>
          </p:cNvPr>
          <p:cNvGraphicFramePr/>
          <p:nvPr>
            <p:extLst>
              <p:ext uri="{D42A27DB-BD31-4B8C-83A1-F6EECF244321}">
                <p14:modId xmlns:p14="http://schemas.microsoft.com/office/powerpoint/2010/main" val="2381382229"/>
              </p:ext>
            </p:extLst>
          </p:nvPr>
        </p:nvGraphicFramePr>
        <p:xfrm>
          <a:off x="2896084" y="952636"/>
          <a:ext cx="7397052" cy="5033831"/>
        </p:xfrm>
        <a:graphic>
          <a:graphicData uri="http://schemas.openxmlformats.org/drawingml/2006/chart">
            <c:chart xmlns:c="http://schemas.openxmlformats.org/drawingml/2006/chart" xmlns:r="http://schemas.openxmlformats.org/officeDocument/2006/relationships" r:id="rId2"/>
          </a:graphicData>
        </a:graphic>
      </p:graphicFrame>
      <p:sp>
        <p:nvSpPr>
          <p:cNvPr id="11" name="Speech Bubble: Rectangle 10">
            <a:extLst>
              <a:ext uri="{FF2B5EF4-FFF2-40B4-BE49-F238E27FC236}">
                <a16:creationId xmlns:a16="http://schemas.microsoft.com/office/drawing/2014/main" id="{5BCD0573-FC1F-93C0-0B6F-905130CBB405}"/>
              </a:ext>
            </a:extLst>
          </p:cNvPr>
          <p:cNvSpPr/>
          <p:nvPr/>
        </p:nvSpPr>
        <p:spPr>
          <a:xfrm>
            <a:off x="8677740" y="544828"/>
            <a:ext cx="3011559" cy="1350965"/>
          </a:xfrm>
          <a:prstGeom prst="wedgeRectCallout">
            <a:avLst>
              <a:gd name="adj1" fmla="val 32985"/>
              <a:gd name="adj2" fmla="val -63674"/>
            </a:avLst>
          </a:prstGeom>
          <a:solidFill>
            <a:schemeClr val="bg1"/>
          </a:solidFill>
          <a:ln w="6350">
            <a:solidFill>
              <a:srgbClr val="5C5B5A"/>
            </a:solidFill>
          </a:ln>
          <a:effectLst>
            <a:glow rad="63500">
              <a:srgbClr val="5C5B5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spAutoFit/>
          </a:bodyPr>
          <a:lstStyle/>
          <a:p>
            <a:pPr>
              <a:spcAft>
                <a:spcPts val="500"/>
              </a:spcAft>
            </a:pPr>
            <a:r>
              <a:rPr lang="en-GB" sz="1200" dirty="0">
                <a:solidFill>
                  <a:srgbClr val="5C5B5A"/>
                </a:solidFill>
              </a:rPr>
              <a:t>“To be flexible when people are struggling. Not be all about the money. Try to be fair to tenants and listen to issues.”</a:t>
            </a:r>
          </a:p>
          <a:p>
            <a:pPr>
              <a:spcAft>
                <a:spcPts val="500"/>
              </a:spcAft>
            </a:pPr>
            <a:r>
              <a:rPr lang="en-GB" sz="1200" b="1" dirty="0">
                <a:solidFill>
                  <a:srgbClr val="5C5B5A"/>
                </a:solidFill>
              </a:rPr>
              <a:t>Landlord, 6-10 years, Female</a:t>
            </a:r>
          </a:p>
        </p:txBody>
      </p:sp>
      <p:sp>
        <p:nvSpPr>
          <p:cNvPr id="9" name="Speech Bubble: Rectangle 8">
            <a:extLst>
              <a:ext uri="{FF2B5EF4-FFF2-40B4-BE49-F238E27FC236}">
                <a16:creationId xmlns:a16="http://schemas.microsoft.com/office/drawing/2014/main" id="{CBA90862-BDF7-DC80-9900-D147BA9C4A33}"/>
              </a:ext>
            </a:extLst>
          </p:cNvPr>
          <p:cNvSpPr/>
          <p:nvPr/>
        </p:nvSpPr>
        <p:spPr>
          <a:xfrm>
            <a:off x="8686799" y="2044940"/>
            <a:ext cx="2997369" cy="1720297"/>
          </a:xfrm>
          <a:prstGeom prst="wedgeRectCallout">
            <a:avLst>
              <a:gd name="adj1" fmla="val 32985"/>
              <a:gd name="adj2" fmla="val 23918"/>
            </a:avLst>
          </a:prstGeom>
          <a:solidFill>
            <a:schemeClr val="bg1"/>
          </a:solidFill>
          <a:ln w="6350">
            <a:solidFill>
              <a:srgbClr val="5C5B5A"/>
            </a:solidFill>
          </a:ln>
          <a:effectLst>
            <a:glow rad="63500">
              <a:srgbClr val="5C5B5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spAutoFit/>
          </a:bodyPr>
          <a:lstStyle/>
          <a:p>
            <a:pPr>
              <a:spcAft>
                <a:spcPts val="500"/>
              </a:spcAft>
            </a:pPr>
            <a:r>
              <a:rPr lang="en-GB" sz="1200" dirty="0">
                <a:solidFill>
                  <a:srgbClr val="5C5B5A"/>
                </a:solidFill>
              </a:rPr>
              <a:t>“Rent not too high just enough to keep up with costs and a little profit. Make sure house is good clean condition and try my best to help when tenant has a problem.”</a:t>
            </a:r>
          </a:p>
          <a:p>
            <a:pPr>
              <a:spcAft>
                <a:spcPts val="500"/>
              </a:spcAft>
            </a:pPr>
            <a:r>
              <a:rPr lang="en-GB" sz="1200" b="1" dirty="0">
                <a:solidFill>
                  <a:srgbClr val="5C5B5A"/>
                </a:solidFill>
              </a:rPr>
              <a:t>Landlord, More than 10 years, Female</a:t>
            </a:r>
          </a:p>
        </p:txBody>
      </p:sp>
      <p:sp>
        <p:nvSpPr>
          <p:cNvPr id="10" name="Speech Bubble: Rectangle 9">
            <a:extLst>
              <a:ext uri="{FF2B5EF4-FFF2-40B4-BE49-F238E27FC236}">
                <a16:creationId xmlns:a16="http://schemas.microsoft.com/office/drawing/2014/main" id="{2E4F74F2-1E7B-8B55-8AAC-C7FA44F938C7}"/>
              </a:ext>
            </a:extLst>
          </p:cNvPr>
          <p:cNvSpPr/>
          <p:nvPr/>
        </p:nvSpPr>
        <p:spPr>
          <a:xfrm>
            <a:off x="8677740" y="3929746"/>
            <a:ext cx="3011559" cy="1350965"/>
          </a:xfrm>
          <a:prstGeom prst="wedgeRectCallout">
            <a:avLst>
              <a:gd name="adj1" fmla="val 33105"/>
              <a:gd name="adj2" fmla="val 70701"/>
            </a:avLst>
          </a:prstGeom>
          <a:solidFill>
            <a:schemeClr val="bg1"/>
          </a:solidFill>
          <a:ln w="6350">
            <a:solidFill>
              <a:srgbClr val="5C5B5A"/>
            </a:solidFill>
          </a:ln>
          <a:effectLst>
            <a:glow rad="63500">
              <a:srgbClr val="5C5B5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t" anchorCtr="0">
            <a:spAutoFit/>
          </a:bodyPr>
          <a:lstStyle/>
          <a:p>
            <a:pPr>
              <a:spcAft>
                <a:spcPts val="500"/>
              </a:spcAft>
            </a:pPr>
            <a:r>
              <a:rPr lang="en-GB" sz="1200" dirty="0">
                <a:solidFill>
                  <a:srgbClr val="5C5B5A"/>
                </a:solidFill>
              </a:rPr>
              <a:t>“A good landlord puts their tenants first. If you build good relationships with them you will seek the rewards further down the line.”</a:t>
            </a:r>
          </a:p>
          <a:p>
            <a:pPr>
              <a:spcAft>
                <a:spcPts val="500"/>
              </a:spcAft>
            </a:pPr>
            <a:r>
              <a:rPr lang="en-GB" sz="1200" b="1" dirty="0">
                <a:solidFill>
                  <a:srgbClr val="5C5B5A"/>
                </a:solidFill>
              </a:rPr>
              <a:t>Landlord, 3-5 years, Male</a:t>
            </a:r>
          </a:p>
        </p:txBody>
      </p:sp>
      <p:sp>
        <p:nvSpPr>
          <p:cNvPr id="4" name="Text Placeholder 3">
            <a:extLst>
              <a:ext uri="{FF2B5EF4-FFF2-40B4-BE49-F238E27FC236}">
                <a16:creationId xmlns:a16="http://schemas.microsoft.com/office/drawing/2014/main" id="{BB87A38D-C463-9C0F-71D4-924D8840078A}"/>
              </a:ext>
            </a:extLst>
          </p:cNvPr>
          <p:cNvSpPr>
            <a:spLocks noGrp="1"/>
          </p:cNvSpPr>
          <p:nvPr>
            <p:ph type="body" sz="quarter" idx="11"/>
          </p:nvPr>
        </p:nvSpPr>
        <p:spPr/>
        <p:txBody>
          <a:bodyPr/>
          <a:lstStyle/>
          <a:p>
            <a:r>
              <a:rPr lang="en-GB" dirty="0"/>
              <a:t>Q31. What do you think makes a good landlord? (All landlords: 355).</a:t>
            </a:r>
          </a:p>
        </p:txBody>
      </p:sp>
    </p:spTree>
    <p:extLst>
      <p:ext uri="{BB962C8B-B14F-4D97-AF65-F5344CB8AC3E}">
        <p14:creationId xmlns:p14="http://schemas.microsoft.com/office/powerpoint/2010/main" val="36852332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433CA-BA24-50C6-6FA7-13527106D031}"/>
              </a:ext>
            </a:extLst>
          </p:cNvPr>
          <p:cNvSpPr>
            <a:spLocks noGrp="1"/>
          </p:cNvSpPr>
          <p:nvPr>
            <p:ph type="title"/>
          </p:nvPr>
        </p:nvSpPr>
        <p:spPr>
          <a:xfrm>
            <a:off x="536000" y="545100"/>
            <a:ext cx="11105138" cy="387798"/>
          </a:xfrm>
        </p:spPr>
        <p:txBody>
          <a:bodyPr/>
          <a:lstStyle/>
          <a:p>
            <a:r>
              <a:rPr lang="en-GB" sz="2800" b="1" dirty="0"/>
              <a:t>Going above legal requirements</a:t>
            </a:r>
          </a:p>
        </p:txBody>
      </p:sp>
      <p:sp>
        <p:nvSpPr>
          <p:cNvPr id="9" name="TextBox 8">
            <a:extLst>
              <a:ext uri="{FF2B5EF4-FFF2-40B4-BE49-F238E27FC236}">
                <a16:creationId xmlns:a16="http://schemas.microsoft.com/office/drawing/2014/main" id="{81A71D40-C32B-F886-B498-EFD9D77DDBC2}"/>
              </a:ext>
            </a:extLst>
          </p:cNvPr>
          <p:cNvSpPr txBox="1"/>
          <p:nvPr/>
        </p:nvSpPr>
        <p:spPr>
          <a:xfrm>
            <a:off x="505957" y="1052613"/>
            <a:ext cx="7380743" cy="1077218"/>
          </a:xfrm>
          <a:prstGeom prst="rect">
            <a:avLst/>
          </a:prstGeom>
          <a:noFill/>
        </p:spPr>
        <p:txBody>
          <a:bodyPr wrap="square" rtlCol="0">
            <a:spAutoFit/>
          </a:bodyPr>
          <a:lstStyle/>
          <a:p>
            <a:r>
              <a:rPr lang="en-GB" sz="1600" dirty="0">
                <a:solidFill>
                  <a:srgbClr val="5C5B5A"/>
                </a:solidFill>
              </a:rPr>
              <a:t>Half (51%) of landlords say they do not go beyond meeting legal requirements and do not think it is their job to do so. A quarter (25%) are open to doing this but are not currently. This leaves just over 1 in 10 (13%) landlords from the survey currently going beyond legal requirements. </a:t>
            </a:r>
          </a:p>
        </p:txBody>
      </p:sp>
      <p:graphicFrame>
        <p:nvGraphicFramePr>
          <p:cNvPr id="5" name="Chart 4" descr="Anything done to go above and beyond legal minimum requirements? Yes 13%, No - I think a landlord's job is to meet legal requirement 51%, No - I'm open to doing this, but am not currently 25%, Don’t know 12%.">
            <a:extLst>
              <a:ext uri="{FF2B5EF4-FFF2-40B4-BE49-F238E27FC236}">
                <a16:creationId xmlns:a16="http://schemas.microsoft.com/office/drawing/2014/main" id="{C88C673D-C0BE-6CE1-165A-AF852D61CBF8}"/>
              </a:ext>
            </a:extLst>
          </p:cNvPr>
          <p:cNvGraphicFramePr/>
          <p:nvPr>
            <p:extLst>
              <p:ext uri="{D42A27DB-BD31-4B8C-83A1-F6EECF244321}">
                <p14:modId xmlns:p14="http://schemas.microsoft.com/office/powerpoint/2010/main" val="2913192548"/>
              </p:ext>
            </p:extLst>
          </p:nvPr>
        </p:nvGraphicFramePr>
        <p:xfrm>
          <a:off x="588859" y="2325747"/>
          <a:ext cx="8069366" cy="3389260"/>
        </p:xfrm>
        <a:graphic>
          <a:graphicData uri="http://schemas.openxmlformats.org/drawingml/2006/chart">
            <c:chart xmlns:c="http://schemas.openxmlformats.org/drawingml/2006/chart" xmlns:r="http://schemas.openxmlformats.org/officeDocument/2006/relationships" r:id="rId2"/>
          </a:graphicData>
        </a:graphic>
      </p:graphicFrame>
      <p:sp>
        <p:nvSpPr>
          <p:cNvPr id="22" name="TextBox 21">
            <a:extLst>
              <a:ext uri="{FF2B5EF4-FFF2-40B4-BE49-F238E27FC236}">
                <a16:creationId xmlns:a16="http://schemas.microsoft.com/office/drawing/2014/main" id="{D2D32134-59B5-CFFF-4377-DBE1D957CB0A}"/>
              </a:ext>
            </a:extLst>
          </p:cNvPr>
          <p:cNvSpPr txBox="1"/>
          <p:nvPr/>
        </p:nvSpPr>
        <p:spPr>
          <a:xfrm>
            <a:off x="8117561" y="1180539"/>
            <a:ext cx="3523577" cy="402775"/>
          </a:xfrm>
          <a:prstGeom prst="rect">
            <a:avLst/>
          </a:prstGeom>
          <a:solidFill>
            <a:schemeClr val="accent6">
              <a:lumMod val="20000"/>
              <a:lumOff val="80000"/>
            </a:schemeClr>
          </a:solidFill>
        </p:spPr>
        <p:txBody>
          <a:bodyPr wrap="square" lIns="108000" tIns="108000" rIns="108000" bIns="108000" rtlCol="0">
            <a:spAutoFit/>
          </a:bodyPr>
          <a:lstStyle/>
          <a:p>
            <a:r>
              <a:rPr lang="en-GB" sz="1200" b="1" dirty="0">
                <a:solidFill>
                  <a:srgbClr val="5C5B5A"/>
                </a:solidFill>
              </a:rPr>
              <a:t>Particularly high among:</a:t>
            </a:r>
          </a:p>
        </p:txBody>
      </p:sp>
      <p:sp>
        <p:nvSpPr>
          <p:cNvPr id="21" name="TextBox 20">
            <a:extLst>
              <a:ext uri="{FF2B5EF4-FFF2-40B4-BE49-F238E27FC236}">
                <a16:creationId xmlns:a16="http://schemas.microsoft.com/office/drawing/2014/main" id="{FE71364C-4B94-FA18-1F84-844DCCEF0284}"/>
              </a:ext>
            </a:extLst>
          </p:cNvPr>
          <p:cNvSpPr txBox="1"/>
          <p:nvPr/>
        </p:nvSpPr>
        <p:spPr>
          <a:xfrm>
            <a:off x="8111087" y="1651235"/>
            <a:ext cx="3512292" cy="1727992"/>
          </a:xfrm>
          <a:prstGeom prst="rect">
            <a:avLst/>
          </a:prstGeom>
          <a:noFill/>
          <a:ln w="19050">
            <a:solidFill>
              <a:srgbClr val="00B050"/>
            </a:solidFill>
          </a:ln>
        </p:spPr>
        <p:txBody>
          <a:bodyPr wrap="square" lIns="180000" tIns="180000" rIns="180000" bIns="180000" rtlCol="0">
            <a:spAutoFit/>
          </a:bodyPr>
          <a:lstStyle/>
          <a:p>
            <a:pPr>
              <a:spcAft>
                <a:spcPts val="500"/>
              </a:spcAft>
            </a:pPr>
            <a:r>
              <a:rPr lang="en-GB" sz="1200" b="1" dirty="0">
                <a:solidFill>
                  <a:srgbClr val="00B050"/>
                </a:solidFill>
              </a:rPr>
              <a:t>Within the ‘Yes’ category:</a:t>
            </a:r>
          </a:p>
          <a:p>
            <a:pPr marL="144000" indent="-144000">
              <a:spcAft>
                <a:spcPts val="500"/>
              </a:spcAft>
              <a:buFont typeface="Arial" panose="020B0604020202020204" pitchFamily="34" charset="0"/>
              <a:buChar char="•"/>
            </a:pPr>
            <a:r>
              <a:rPr lang="en-GB" sz="1200" dirty="0">
                <a:solidFill>
                  <a:srgbClr val="5C5B5A"/>
                </a:solidFill>
              </a:rPr>
              <a:t>Property in Salford (25%) </a:t>
            </a:r>
          </a:p>
          <a:p>
            <a:pPr marL="144000" indent="-144000">
              <a:spcAft>
                <a:spcPts val="500"/>
              </a:spcAft>
              <a:buFont typeface="Arial" panose="020B0604020202020204" pitchFamily="34" charset="0"/>
              <a:buChar char="•"/>
            </a:pPr>
            <a:r>
              <a:rPr lang="en-GB" sz="1200" dirty="0">
                <a:solidFill>
                  <a:srgbClr val="5C5B5A"/>
                </a:solidFill>
              </a:rPr>
              <a:t>10+ properties in portfolio (25%) </a:t>
            </a:r>
          </a:p>
          <a:p>
            <a:pPr marL="144000" indent="-144000">
              <a:spcAft>
                <a:spcPts val="500"/>
              </a:spcAft>
              <a:buFont typeface="Arial" panose="020B0604020202020204" pitchFamily="34" charset="0"/>
              <a:buChar char="•"/>
            </a:pPr>
            <a:r>
              <a:rPr lang="en-GB" sz="1200" dirty="0">
                <a:solidFill>
                  <a:srgbClr val="5C5B5A"/>
                </a:solidFill>
              </a:rPr>
              <a:t>Property managed fully by letting agent (21%) </a:t>
            </a:r>
          </a:p>
          <a:p>
            <a:pPr marL="144000" indent="-144000">
              <a:spcAft>
                <a:spcPts val="500"/>
              </a:spcAft>
              <a:buFont typeface="Arial" panose="020B0604020202020204" pitchFamily="34" charset="0"/>
              <a:buChar char="•"/>
            </a:pPr>
            <a:r>
              <a:rPr lang="en-GB" sz="1200" dirty="0">
                <a:solidFill>
                  <a:srgbClr val="5C5B5A"/>
                </a:solidFill>
              </a:rPr>
              <a:t>Plans to grow portfolio (28%)</a:t>
            </a:r>
          </a:p>
        </p:txBody>
      </p:sp>
      <p:sp>
        <p:nvSpPr>
          <p:cNvPr id="23" name="TextBox 22">
            <a:extLst>
              <a:ext uri="{FF2B5EF4-FFF2-40B4-BE49-F238E27FC236}">
                <a16:creationId xmlns:a16="http://schemas.microsoft.com/office/drawing/2014/main" id="{1DEFB19D-129B-B7AC-5232-5778BA430799}"/>
              </a:ext>
            </a:extLst>
          </p:cNvPr>
          <p:cNvSpPr txBox="1"/>
          <p:nvPr/>
        </p:nvSpPr>
        <p:spPr>
          <a:xfrm>
            <a:off x="8111087" y="3475724"/>
            <a:ext cx="3512292" cy="2410230"/>
          </a:xfrm>
          <a:prstGeom prst="rect">
            <a:avLst/>
          </a:prstGeom>
          <a:noFill/>
          <a:ln w="19050">
            <a:solidFill>
              <a:srgbClr val="00B050"/>
            </a:solidFill>
          </a:ln>
        </p:spPr>
        <p:txBody>
          <a:bodyPr wrap="square" lIns="180000" tIns="180000" rIns="180000" bIns="180000" rtlCol="0">
            <a:spAutoFit/>
          </a:bodyPr>
          <a:lstStyle/>
          <a:p>
            <a:pPr>
              <a:spcAft>
                <a:spcPts val="500"/>
              </a:spcAft>
            </a:pPr>
            <a:r>
              <a:rPr lang="en-GB" sz="1200" b="1" dirty="0">
                <a:solidFill>
                  <a:srgbClr val="00B050"/>
                </a:solidFill>
              </a:rPr>
              <a:t>Within the ‘No’ category:</a:t>
            </a:r>
          </a:p>
          <a:p>
            <a:pPr marL="144000" indent="-144000">
              <a:spcAft>
                <a:spcPts val="500"/>
              </a:spcAft>
              <a:buFont typeface="Arial" panose="020B0604020202020204" pitchFamily="34" charset="0"/>
              <a:buChar char="•"/>
            </a:pPr>
            <a:r>
              <a:rPr lang="en-GB" sz="1200" dirty="0">
                <a:solidFill>
                  <a:srgbClr val="5C5B5A"/>
                </a:solidFill>
              </a:rPr>
              <a:t>Aged 18-34 years (62%) </a:t>
            </a:r>
          </a:p>
          <a:p>
            <a:pPr marL="144000" indent="-144000">
              <a:spcAft>
                <a:spcPts val="500"/>
              </a:spcAft>
              <a:buFont typeface="Arial" panose="020B0604020202020204" pitchFamily="34" charset="0"/>
              <a:buChar char="•"/>
            </a:pPr>
            <a:r>
              <a:rPr lang="en-GB" sz="1200" dirty="0">
                <a:solidFill>
                  <a:srgbClr val="5C5B5A"/>
                </a:solidFill>
              </a:rPr>
              <a:t>Property type is a short-term let (64%) </a:t>
            </a:r>
          </a:p>
          <a:p>
            <a:pPr marL="144000" indent="-144000">
              <a:spcAft>
                <a:spcPts val="500"/>
              </a:spcAft>
              <a:buFont typeface="Arial" panose="020B0604020202020204" pitchFamily="34" charset="0"/>
              <a:buChar char="•"/>
            </a:pPr>
            <a:r>
              <a:rPr lang="en-GB" sz="1200" dirty="0">
                <a:solidFill>
                  <a:srgbClr val="5C5B5A"/>
                </a:solidFill>
              </a:rPr>
              <a:t>Property owned not by an individual (64%) </a:t>
            </a:r>
          </a:p>
          <a:p>
            <a:pPr marL="144000" indent="-144000">
              <a:spcAft>
                <a:spcPts val="500"/>
              </a:spcAft>
              <a:buFont typeface="Arial" panose="020B0604020202020204" pitchFamily="34" charset="0"/>
              <a:buChar char="•"/>
            </a:pPr>
            <a:r>
              <a:rPr lang="en-GB" sz="1200" dirty="0">
                <a:solidFill>
                  <a:srgbClr val="5C5B5A"/>
                </a:solidFill>
              </a:rPr>
              <a:t>Properties managed partly by landlord, partly letting agent (65%) </a:t>
            </a:r>
          </a:p>
          <a:p>
            <a:pPr marL="144000" indent="-144000">
              <a:spcAft>
                <a:spcPts val="500"/>
              </a:spcAft>
              <a:buFont typeface="Arial" panose="020B0604020202020204" pitchFamily="34" charset="0"/>
              <a:buChar char="•"/>
            </a:pPr>
            <a:r>
              <a:rPr lang="en-GB" sz="1200" dirty="0">
                <a:solidFill>
                  <a:srgbClr val="5C5B5A"/>
                </a:solidFill>
              </a:rPr>
              <a:t>Have evicted tenants in last 5 years (63%) </a:t>
            </a:r>
          </a:p>
          <a:p>
            <a:pPr marL="144000" indent="-144000">
              <a:spcAft>
                <a:spcPts val="500"/>
              </a:spcAft>
              <a:buFont typeface="Arial" panose="020B0604020202020204" pitchFamily="34" charset="0"/>
              <a:buChar char="•"/>
            </a:pPr>
            <a:r>
              <a:rPr lang="en-GB" sz="1200" dirty="0">
                <a:solidFill>
                  <a:srgbClr val="5C5B5A"/>
                </a:solidFill>
              </a:rPr>
              <a:t>Frequently selling and buying property, generally stays same size (72%)</a:t>
            </a:r>
          </a:p>
        </p:txBody>
      </p:sp>
      <p:sp>
        <p:nvSpPr>
          <p:cNvPr id="16" name="Text Placeholder 15">
            <a:extLst>
              <a:ext uri="{FF2B5EF4-FFF2-40B4-BE49-F238E27FC236}">
                <a16:creationId xmlns:a16="http://schemas.microsoft.com/office/drawing/2014/main" id="{7201FFAA-510D-B644-700F-8B7746ACA654}"/>
              </a:ext>
            </a:extLst>
          </p:cNvPr>
          <p:cNvSpPr>
            <a:spLocks noGrp="1"/>
          </p:cNvSpPr>
          <p:nvPr>
            <p:ph type="body" sz="quarter" idx="11"/>
          </p:nvPr>
        </p:nvSpPr>
        <p:spPr/>
        <p:txBody>
          <a:bodyPr/>
          <a:lstStyle/>
          <a:p>
            <a:r>
              <a:rPr lang="en-GB" dirty="0"/>
              <a:t>Q32. Do you do anything currently to go above and beyond the legal minimum requirements for landlords? (All landlords: 355).</a:t>
            </a:r>
          </a:p>
        </p:txBody>
      </p:sp>
    </p:spTree>
    <p:extLst>
      <p:ext uri="{BB962C8B-B14F-4D97-AF65-F5344CB8AC3E}">
        <p14:creationId xmlns:p14="http://schemas.microsoft.com/office/powerpoint/2010/main" val="29793520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433CA-BA24-50C6-6FA7-13527106D031}"/>
              </a:ext>
            </a:extLst>
          </p:cNvPr>
          <p:cNvSpPr>
            <a:spLocks noGrp="1"/>
          </p:cNvSpPr>
          <p:nvPr>
            <p:ph type="title"/>
          </p:nvPr>
        </p:nvSpPr>
        <p:spPr>
          <a:xfrm>
            <a:off x="536000" y="545100"/>
            <a:ext cx="3364488" cy="775597"/>
          </a:xfrm>
        </p:spPr>
        <p:txBody>
          <a:bodyPr/>
          <a:lstStyle/>
          <a:p>
            <a:r>
              <a:rPr lang="en-GB" sz="2800" b="1" dirty="0"/>
              <a:t>Landlord commitments</a:t>
            </a:r>
          </a:p>
        </p:txBody>
      </p:sp>
      <p:sp>
        <p:nvSpPr>
          <p:cNvPr id="3" name="TextBox 2">
            <a:extLst>
              <a:ext uri="{FF2B5EF4-FFF2-40B4-BE49-F238E27FC236}">
                <a16:creationId xmlns:a16="http://schemas.microsoft.com/office/drawing/2014/main" id="{D9B75C67-9B89-FB40-5E80-37E269E4732B}"/>
              </a:ext>
            </a:extLst>
          </p:cNvPr>
          <p:cNvSpPr txBox="1"/>
          <p:nvPr/>
        </p:nvSpPr>
        <p:spPr>
          <a:xfrm>
            <a:off x="524285" y="1515151"/>
            <a:ext cx="3187885" cy="2677656"/>
          </a:xfrm>
          <a:prstGeom prst="rect">
            <a:avLst/>
          </a:prstGeom>
          <a:noFill/>
        </p:spPr>
        <p:txBody>
          <a:bodyPr wrap="square" lIns="0" tIns="0" rIns="0" bIns="0" rtlCol="0">
            <a:spAutoFit/>
          </a:bodyPr>
          <a:lstStyle/>
          <a:p>
            <a:r>
              <a:rPr lang="en-GB" sz="1400" dirty="0">
                <a:solidFill>
                  <a:srgbClr val="5C5B5A"/>
                </a:solidFill>
              </a:rPr>
              <a:t>When asked which examples of best practice landlords would be willing to commit to doing the highest proportion (35%) would commit to giving tenants time if struggling to pay rent.</a:t>
            </a:r>
          </a:p>
          <a:p>
            <a:endParaRPr lang="en-GB" sz="1400" dirty="0">
              <a:solidFill>
                <a:srgbClr val="5C5B5A"/>
              </a:solidFill>
            </a:endParaRPr>
          </a:p>
          <a:p>
            <a:r>
              <a:rPr lang="en-GB" sz="1400" dirty="0">
                <a:solidFill>
                  <a:srgbClr val="5C5B5A"/>
                </a:solidFill>
              </a:rPr>
              <a:t>A similar proportion (34%) would allow tenants to keep a pet. </a:t>
            </a:r>
          </a:p>
          <a:p>
            <a:endParaRPr lang="en-GB" sz="1400" dirty="0">
              <a:solidFill>
                <a:srgbClr val="5C5B5A"/>
              </a:solidFill>
            </a:endParaRPr>
          </a:p>
          <a:p>
            <a:r>
              <a:rPr lang="en-GB" sz="1400" dirty="0">
                <a:solidFill>
                  <a:srgbClr val="5C5B5A"/>
                </a:solidFill>
              </a:rPr>
              <a:t>Landlords are least willing to give tenants the power to stay as long as they want (17%).</a:t>
            </a:r>
          </a:p>
        </p:txBody>
      </p:sp>
      <p:sp>
        <p:nvSpPr>
          <p:cNvPr id="10" name="TextBox 9">
            <a:extLst>
              <a:ext uri="{FF2B5EF4-FFF2-40B4-BE49-F238E27FC236}">
                <a16:creationId xmlns:a16="http://schemas.microsoft.com/office/drawing/2014/main" id="{84DB1AC4-D1A2-920D-8623-6440B135B422}"/>
              </a:ext>
            </a:extLst>
          </p:cNvPr>
          <p:cNvSpPr txBox="1"/>
          <p:nvPr/>
        </p:nvSpPr>
        <p:spPr>
          <a:xfrm>
            <a:off x="536001" y="4341294"/>
            <a:ext cx="3364488" cy="1225290"/>
          </a:xfrm>
          <a:prstGeom prst="rect">
            <a:avLst/>
          </a:prstGeom>
          <a:noFill/>
          <a:ln w="19050">
            <a:solidFill>
              <a:srgbClr val="5C5B5A"/>
            </a:solidFill>
          </a:ln>
        </p:spPr>
        <p:txBody>
          <a:bodyPr wrap="square" lIns="180000" tIns="180000" rIns="180000" bIns="180000" rtlCol="0">
            <a:spAutoFit/>
          </a:bodyPr>
          <a:lstStyle/>
          <a:p>
            <a:pPr>
              <a:spcAft>
                <a:spcPts val="500"/>
              </a:spcAft>
            </a:pPr>
            <a:r>
              <a:rPr lang="en-GB" sz="1400" dirty="0">
                <a:solidFill>
                  <a:srgbClr val="5C5B5A"/>
                </a:solidFill>
              </a:rPr>
              <a:t>Giving tenants time if struggling to pay rent and improving property conditions are also both in the top three priorities chosen by tenants.</a:t>
            </a:r>
          </a:p>
        </p:txBody>
      </p:sp>
      <p:graphicFrame>
        <p:nvGraphicFramePr>
          <p:cNvPr id="5" name="Chart 4" descr="Best practice examples landlords are willing to commit to? Give tenants time if they struggle to pay rent 35%,&#10;Allow tenants to keep a pet 34%, Improve property conditions to the Decent Homes Standard / set target times for repairs 31%, Access grants/loans to make reasonable adaptations to properties where a tenant has accessibility needs (e.g. installing 29%, Complete landlord training 29%, Invest in / accessing government grants for energy efficiency measures 28%, Commit to referring tenants who are struggling financially to sources of support e.g Local Authority, CAB 26%, Adopt anti-discriminatory practices 26%, Allow tenants to redecorate without asking permission 23%, Offer a below market rent / setting a limit on future rent increases (e.g. inflation) 18%, Give tenants the power to stay in the property as long as they want 17%, Other 3%.">
            <a:extLst>
              <a:ext uri="{FF2B5EF4-FFF2-40B4-BE49-F238E27FC236}">
                <a16:creationId xmlns:a16="http://schemas.microsoft.com/office/drawing/2014/main" id="{C88C673D-C0BE-6CE1-165A-AF852D61CBF8}"/>
              </a:ext>
            </a:extLst>
          </p:cNvPr>
          <p:cNvGraphicFramePr/>
          <p:nvPr>
            <p:extLst>
              <p:ext uri="{D42A27DB-BD31-4B8C-83A1-F6EECF244321}">
                <p14:modId xmlns:p14="http://schemas.microsoft.com/office/powerpoint/2010/main" val="2798840218"/>
              </p:ext>
            </p:extLst>
          </p:nvPr>
        </p:nvGraphicFramePr>
        <p:xfrm>
          <a:off x="3654195" y="400051"/>
          <a:ext cx="8103765" cy="60579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8">
            <a:extLst>
              <a:ext uri="{FF2B5EF4-FFF2-40B4-BE49-F238E27FC236}">
                <a16:creationId xmlns:a16="http://schemas.microsoft.com/office/drawing/2014/main" id="{2D3E405C-EE44-4103-CCA0-20D66C90B9AE}"/>
              </a:ext>
            </a:extLst>
          </p:cNvPr>
          <p:cNvSpPr>
            <a:spLocks noGrp="1"/>
          </p:cNvSpPr>
          <p:nvPr>
            <p:ph type="body" sz="quarter" idx="11"/>
          </p:nvPr>
        </p:nvSpPr>
        <p:spPr>
          <a:xfrm>
            <a:off x="523298" y="6274800"/>
            <a:ext cx="11117840" cy="435056"/>
          </a:xfrm>
        </p:spPr>
        <p:txBody>
          <a:bodyPr>
            <a:spAutoFit/>
          </a:bodyPr>
          <a:lstStyle/>
          <a:p>
            <a:r>
              <a:rPr lang="en-GB" dirty="0"/>
              <a:t>Q35. Which of the following examples of best practice would you be willing to commit to doing voluntarily as a landlord or as part of your lettings business? (All landlords: 355).</a:t>
            </a:r>
          </a:p>
        </p:txBody>
      </p:sp>
    </p:spTree>
    <p:extLst>
      <p:ext uri="{BB962C8B-B14F-4D97-AF65-F5344CB8AC3E}">
        <p14:creationId xmlns:p14="http://schemas.microsoft.com/office/powerpoint/2010/main" val="1030862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433CA-BA24-50C6-6FA7-13527106D031}"/>
              </a:ext>
            </a:extLst>
          </p:cNvPr>
          <p:cNvSpPr>
            <a:spLocks noGrp="1"/>
          </p:cNvSpPr>
          <p:nvPr>
            <p:ph type="title"/>
          </p:nvPr>
        </p:nvSpPr>
        <p:spPr>
          <a:xfrm>
            <a:off x="535999" y="545099"/>
            <a:ext cx="10670341" cy="387798"/>
          </a:xfrm>
        </p:spPr>
        <p:txBody>
          <a:bodyPr/>
          <a:lstStyle/>
          <a:p>
            <a:r>
              <a:rPr lang="en-GB" sz="2800" b="1" dirty="0"/>
              <a:t>Interest in joining charter</a:t>
            </a:r>
          </a:p>
        </p:txBody>
      </p:sp>
      <p:sp>
        <p:nvSpPr>
          <p:cNvPr id="9" name="TextBox 8">
            <a:extLst>
              <a:ext uri="{FF2B5EF4-FFF2-40B4-BE49-F238E27FC236}">
                <a16:creationId xmlns:a16="http://schemas.microsoft.com/office/drawing/2014/main" id="{81A71D40-C32B-F886-B498-EFD9D77DDBC2}"/>
              </a:ext>
            </a:extLst>
          </p:cNvPr>
          <p:cNvSpPr txBox="1"/>
          <p:nvPr/>
        </p:nvSpPr>
        <p:spPr>
          <a:xfrm>
            <a:off x="447943" y="1088831"/>
            <a:ext cx="11388391" cy="830997"/>
          </a:xfrm>
          <a:prstGeom prst="rect">
            <a:avLst/>
          </a:prstGeom>
          <a:noFill/>
        </p:spPr>
        <p:txBody>
          <a:bodyPr wrap="square" rtlCol="0">
            <a:spAutoFit/>
          </a:bodyPr>
          <a:lstStyle/>
          <a:p>
            <a:r>
              <a:rPr lang="en-GB" sz="1600" dirty="0">
                <a:solidFill>
                  <a:srgbClr val="5C5B5A"/>
                </a:solidFill>
              </a:rPr>
              <a:t>Based on the following description: </a:t>
            </a:r>
            <a:r>
              <a:rPr lang="en-GB" sz="1600" i="1" dirty="0">
                <a:solidFill>
                  <a:srgbClr val="5C5B5A"/>
                </a:solidFill>
              </a:rPr>
              <a:t>Andy Burnham, the Mayor of Greater Manchester, has committed to developing a Good Landlord Charter</a:t>
            </a:r>
            <a:r>
              <a:rPr lang="en-GB" sz="1600" dirty="0">
                <a:solidFill>
                  <a:srgbClr val="5C5B5A"/>
                </a:solidFill>
              </a:rPr>
              <a:t>, </a:t>
            </a:r>
            <a:r>
              <a:rPr lang="en-GB" sz="1600" i="1" dirty="0">
                <a:solidFill>
                  <a:srgbClr val="5C5B5A"/>
                </a:solidFill>
              </a:rPr>
              <a:t>which will be a new form of landlord accreditation, </a:t>
            </a:r>
            <a:r>
              <a:rPr lang="en-GB" sz="1600" dirty="0">
                <a:solidFill>
                  <a:srgbClr val="5C5B5A"/>
                </a:solidFill>
              </a:rPr>
              <a:t>overall 2 in 5 (39%) landlords express interest in joining the charter. A third (33%) are not interested and 3 in 10 (28%) are not sure or need more information.</a:t>
            </a:r>
          </a:p>
        </p:txBody>
      </p:sp>
      <p:graphicFrame>
        <p:nvGraphicFramePr>
          <p:cNvPr id="3" name="Chart 2" descr="Interest in charter? I like the idea of joining a new accreditation scheme like this 8%, I am already accredited but would be open to joining 30%, I would like more information before I make up my mind 20%, I am already accredited and don't want to join a new scheme 16%, I'm not interested in being an accredited landlord 17%, Don’t know 8%.">
            <a:extLst>
              <a:ext uri="{FF2B5EF4-FFF2-40B4-BE49-F238E27FC236}">
                <a16:creationId xmlns:a16="http://schemas.microsoft.com/office/drawing/2014/main" id="{7626185A-CFA9-7E43-C4BD-3B521E2B8D18}"/>
              </a:ext>
            </a:extLst>
          </p:cNvPr>
          <p:cNvGraphicFramePr/>
          <p:nvPr>
            <p:extLst>
              <p:ext uri="{D42A27DB-BD31-4B8C-83A1-F6EECF244321}">
                <p14:modId xmlns:p14="http://schemas.microsoft.com/office/powerpoint/2010/main" val="262587327"/>
              </p:ext>
            </p:extLst>
          </p:nvPr>
        </p:nvGraphicFramePr>
        <p:xfrm>
          <a:off x="207383" y="2206091"/>
          <a:ext cx="9550976" cy="3563078"/>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D438430D-9A21-7715-4037-0FCAE76AD64E}"/>
              </a:ext>
            </a:extLst>
          </p:cNvPr>
          <p:cNvSpPr txBox="1"/>
          <p:nvPr/>
        </p:nvSpPr>
        <p:spPr>
          <a:xfrm>
            <a:off x="8072438" y="2217787"/>
            <a:ext cx="3550941" cy="1535631"/>
          </a:xfrm>
          <a:prstGeom prst="rect">
            <a:avLst/>
          </a:prstGeom>
          <a:noFill/>
          <a:ln w="19050">
            <a:solidFill>
              <a:srgbClr val="00B050"/>
            </a:solidFill>
          </a:ln>
        </p:spPr>
        <p:txBody>
          <a:bodyPr wrap="square" lIns="180000" tIns="180000" rIns="180000" bIns="180000" rtlCol="0">
            <a:spAutoFit/>
          </a:bodyPr>
          <a:lstStyle/>
          <a:p>
            <a:pPr>
              <a:spcAft>
                <a:spcPts val="500"/>
              </a:spcAft>
            </a:pPr>
            <a:r>
              <a:rPr lang="en-GB" sz="1200" b="1" dirty="0">
                <a:solidFill>
                  <a:srgbClr val="00B050"/>
                </a:solidFill>
              </a:rPr>
              <a:t>Positive response (39%) in the ‘I like the idea of joining a new accreditation scheme like this’ and ’I am already accredited but would be open to joining’ categories</a:t>
            </a:r>
          </a:p>
          <a:p>
            <a:pPr marL="144000" indent="-144000">
              <a:spcAft>
                <a:spcPts val="500"/>
              </a:spcAft>
              <a:buFont typeface="Arial" panose="020B0604020202020204" pitchFamily="34" charset="0"/>
              <a:buChar char="•"/>
            </a:pPr>
            <a:r>
              <a:rPr lang="en-GB" sz="1200" dirty="0">
                <a:solidFill>
                  <a:srgbClr val="5C5B5A"/>
                </a:solidFill>
              </a:rPr>
              <a:t> Frequently selling and buying property, generally stays same size (54%)</a:t>
            </a:r>
          </a:p>
        </p:txBody>
      </p:sp>
      <p:sp>
        <p:nvSpPr>
          <p:cNvPr id="12" name="TextBox 11">
            <a:extLst>
              <a:ext uri="{FF2B5EF4-FFF2-40B4-BE49-F238E27FC236}">
                <a16:creationId xmlns:a16="http://schemas.microsoft.com/office/drawing/2014/main" id="{F87BB403-4436-1E5F-0E85-107073BC3C42}"/>
              </a:ext>
            </a:extLst>
          </p:cNvPr>
          <p:cNvSpPr txBox="1"/>
          <p:nvPr/>
        </p:nvSpPr>
        <p:spPr>
          <a:xfrm>
            <a:off x="8072438" y="3879417"/>
            <a:ext cx="3550941" cy="2033203"/>
          </a:xfrm>
          <a:prstGeom prst="rect">
            <a:avLst/>
          </a:prstGeom>
          <a:noFill/>
          <a:ln w="19050">
            <a:solidFill>
              <a:srgbClr val="C00000"/>
            </a:solidFill>
          </a:ln>
        </p:spPr>
        <p:txBody>
          <a:bodyPr wrap="square" lIns="180000" tIns="180000" rIns="180000" bIns="180000" rtlCol="0">
            <a:spAutoFit/>
          </a:bodyPr>
          <a:lstStyle/>
          <a:p>
            <a:pPr>
              <a:spcAft>
                <a:spcPts val="500"/>
              </a:spcAft>
            </a:pPr>
            <a:r>
              <a:rPr lang="en-GB" sz="1200" b="1" dirty="0">
                <a:solidFill>
                  <a:srgbClr val="C00000"/>
                </a:solidFill>
              </a:rPr>
              <a:t>Negative response (33%) in the ‘I am already accredited and don't want to join a new scheme’ and ‘I'm not interested in being an accredited landlord categories </a:t>
            </a:r>
          </a:p>
          <a:p>
            <a:pPr marL="144000" indent="-144000">
              <a:spcAft>
                <a:spcPts val="500"/>
              </a:spcAft>
              <a:buFont typeface="Arial" panose="020B0604020202020204" pitchFamily="34" charset="0"/>
              <a:buChar char="•"/>
            </a:pPr>
            <a:r>
              <a:rPr lang="en-GB" sz="1200" dirty="0">
                <a:solidFill>
                  <a:srgbClr val="5C5B5A"/>
                </a:solidFill>
              </a:rPr>
              <a:t>Property in Stockport (49%) </a:t>
            </a:r>
          </a:p>
          <a:p>
            <a:pPr marL="144000" indent="-144000">
              <a:spcAft>
                <a:spcPts val="500"/>
              </a:spcAft>
              <a:buFont typeface="Arial" panose="020B0604020202020204" pitchFamily="34" charset="0"/>
              <a:buChar char="•"/>
            </a:pPr>
            <a:r>
              <a:rPr lang="en-GB" sz="1200" dirty="0">
                <a:solidFill>
                  <a:srgbClr val="5C5B5A"/>
                </a:solidFill>
              </a:rPr>
              <a:t>Downsizing their portfolio (54%) </a:t>
            </a:r>
          </a:p>
          <a:p>
            <a:pPr marL="144000" indent="-144000">
              <a:spcAft>
                <a:spcPts val="500"/>
              </a:spcAft>
              <a:buFont typeface="Arial" panose="020B0604020202020204" pitchFamily="34" charset="0"/>
              <a:buChar char="•"/>
            </a:pPr>
            <a:r>
              <a:rPr lang="en-GB" sz="1200" dirty="0">
                <a:solidFill>
                  <a:srgbClr val="5C5B5A"/>
                </a:solidFill>
              </a:rPr>
              <a:t>Do not believe landlords should go beyond legal requirement (42%)</a:t>
            </a:r>
          </a:p>
        </p:txBody>
      </p:sp>
      <p:sp>
        <p:nvSpPr>
          <p:cNvPr id="7" name="Text Placeholder 6">
            <a:extLst>
              <a:ext uri="{FF2B5EF4-FFF2-40B4-BE49-F238E27FC236}">
                <a16:creationId xmlns:a16="http://schemas.microsoft.com/office/drawing/2014/main" id="{36333BFA-12CD-20DD-63A0-573E4DF41ED1}"/>
              </a:ext>
            </a:extLst>
          </p:cNvPr>
          <p:cNvSpPr>
            <a:spLocks noGrp="1"/>
          </p:cNvSpPr>
          <p:nvPr>
            <p:ph type="body" sz="quarter" idx="11"/>
          </p:nvPr>
        </p:nvSpPr>
        <p:spPr/>
        <p:txBody>
          <a:bodyPr/>
          <a:lstStyle/>
          <a:p>
            <a:r>
              <a:rPr lang="en-GB" dirty="0"/>
              <a:t>Q33. Which of the following describes your interest in joining the charter (All landlords: 355).</a:t>
            </a:r>
          </a:p>
        </p:txBody>
      </p:sp>
    </p:spTree>
    <p:extLst>
      <p:ext uri="{BB962C8B-B14F-4D97-AF65-F5344CB8AC3E}">
        <p14:creationId xmlns:p14="http://schemas.microsoft.com/office/powerpoint/2010/main" val="2533680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AE7E0-1EF0-1B1F-F68A-80C1CF426513}"/>
              </a:ext>
            </a:extLst>
          </p:cNvPr>
          <p:cNvSpPr>
            <a:spLocks noGrp="1"/>
          </p:cNvSpPr>
          <p:nvPr>
            <p:ph type="title"/>
          </p:nvPr>
        </p:nvSpPr>
        <p:spPr/>
        <p:txBody>
          <a:bodyPr>
            <a:normAutofit/>
          </a:bodyPr>
          <a:lstStyle/>
          <a:p>
            <a:r>
              <a:rPr lang="en-GB" sz="2800" b="1" dirty="0"/>
              <a:t>Reporting note</a:t>
            </a:r>
          </a:p>
        </p:txBody>
      </p:sp>
      <p:sp>
        <p:nvSpPr>
          <p:cNvPr id="3" name="Content Placeholder 2">
            <a:extLst>
              <a:ext uri="{FF2B5EF4-FFF2-40B4-BE49-F238E27FC236}">
                <a16:creationId xmlns:a16="http://schemas.microsoft.com/office/drawing/2014/main" id="{019EE09C-2AB6-F2CE-49B2-1DF5DD46F4FD}"/>
              </a:ext>
            </a:extLst>
          </p:cNvPr>
          <p:cNvSpPr>
            <a:spLocks noGrp="1"/>
          </p:cNvSpPr>
          <p:nvPr>
            <p:ph idx="1"/>
          </p:nvPr>
        </p:nvSpPr>
        <p:spPr>
          <a:xfrm>
            <a:off x="521010" y="1240907"/>
            <a:ext cx="5322578" cy="3294748"/>
          </a:xfrm>
        </p:spPr>
        <p:txBody>
          <a:bodyPr wrap="square">
            <a:spAutoFit/>
          </a:bodyPr>
          <a:lstStyle/>
          <a:p>
            <a:pPr marL="144000" indent="-144000"/>
            <a:r>
              <a:rPr lang="en-GB" sz="1600" dirty="0"/>
              <a:t>In addition to this report </a:t>
            </a:r>
            <a:r>
              <a:rPr lang="en-GB" sz="1600" b="1" dirty="0"/>
              <a:t>a full set of cross tabulations </a:t>
            </a:r>
            <a:r>
              <a:rPr lang="en-GB" sz="1600" dirty="0"/>
              <a:t>is available providing the data for landlords. </a:t>
            </a:r>
          </a:p>
          <a:p>
            <a:pPr marL="360000" lvl="1" indent="-144000"/>
            <a:r>
              <a:rPr lang="en-GB" sz="1600" dirty="0"/>
              <a:t>The tables show the breakdown of responses for each question in the survey in total, and for key sub-groups or ‘cross-breaks’ i.e. by key demographic and other survey variables (e.g. age, gender, number and location of properties, overall satisfaction with being a landlord). </a:t>
            </a:r>
          </a:p>
          <a:p>
            <a:pPr marL="144000" indent="-144000"/>
            <a:r>
              <a:rPr lang="en-GB" sz="1600" dirty="0"/>
              <a:t>In the </a:t>
            </a:r>
            <a:r>
              <a:rPr lang="en-GB" sz="1600" b="1" dirty="0"/>
              <a:t>cross tabulations all statistically significant differences </a:t>
            </a:r>
            <a:r>
              <a:rPr lang="en-GB" sz="1600" dirty="0"/>
              <a:t>(at 95% level) </a:t>
            </a:r>
            <a:r>
              <a:rPr lang="en-GB" sz="1600" b="1" dirty="0"/>
              <a:t>responses are highlighted </a:t>
            </a:r>
            <a:r>
              <a:rPr lang="en-GB" sz="1600" dirty="0"/>
              <a:t>between sub-groups of the sample (e.g. number of properties or age group) compared with all landlords on average, and between those in the same cross-break (e.g. males vs females in the gender cross-break).</a:t>
            </a:r>
          </a:p>
        </p:txBody>
      </p:sp>
      <p:sp>
        <p:nvSpPr>
          <p:cNvPr id="4" name="Content Placeholder 2">
            <a:extLst>
              <a:ext uri="{FF2B5EF4-FFF2-40B4-BE49-F238E27FC236}">
                <a16:creationId xmlns:a16="http://schemas.microsoft.com/office/drawing/2014/main" id="{44006577-5315-F394-1265-4B06ECA6FB9B}"/>
              </a:ext>
            </a:extLst>
          </p:cNvPr>
          <p:cNvSpPr txBox="1">
            <a:spLocks/>
          </p:cNvSpPr>
          <p:nvPr/>
        </p:nvSpPr>
        <p:spPr>
          <a:xfrm>
            <a:off x="6350310" y="1240907"/>
            <a:ext cx="5322578" cy="4373505"/>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a:buChar char="•"/>
              <a:defRPr sz="18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44000" indent="-144000"/>
            <a:r>
              <a:rPr lang="en-GB" sz="1600" b="1" dirty="0"/>
              <a:t>In this report we have reported by exception</a:t>
            </a:r>
            <a:r>
              <a:rPr lang="en-GB" sz="1600" dirty="0"/>
              <a:t>, highlighting </a:t>
            </a:r>
            <a:r>
              <a:rPr lang="en-GB" sz="1600" b="1" dirty="0"/>
              <a:t>particularly large (statistically significant) differences </a:t>
            </a:r>
            <a:r>
              <a:rPr lang="en-GB" sz="1600" dirty="0"/>
              <a:t>worth noting. This does not mean there are no other sub-groups that provided significantly different responses, but due to the volume of sub-groups it is not possible to include them all in this report.</a:t>
            </a:r>
          </a:p>
          <a:p>
            <a:pPr marL="144000" indent="-144000"/>
            <a:r>
              <a:rPr lang="en-GB" sz="1600" dirty="0"/>
              <a:t>An anonymised raw data file is also available and a separate file containing the details of those who consented to being re-contacted for further research.</a:t>
            </a:r>
          </a:p>
          <a:p>
            <a:pPr marL="144000" indent="-144000"/>
            <a:r>
              <a:rPr lang="en-GB" sz="1600" dirty="0"/>
              <a:t>Where figures in charts/tables do not total 100% this will be due to rounding or a minority of respondents providing a response of don’t know or prefer not to say.</a:t>
            </a:r>
          </a:p>
          <a:p>
            <a:pPr marL="144000" indent="-144000"/>
            <a:r>
              <a:rPr lang="en-GB" sz="1600" dirty="0"/>
              <a:t>As mentioned on the previous page, as we were not aiming to achieve a fully representative sample and do not have figures of the ‘universe’ of GM landlords to be able to weight the data, so that it is fully representative, the </a:t>
            </a:r>
            <a:r>
              <a:rPr lang="en-GB" sz="1600" b="1" dirty="0"/>
              <a:t>findings throughout this report should be treated with some caution</a:t>
            </a:r>
            <a:r>
              <a:rPr lang="en-GB" sz="1600" dirty="0"/>
              <a:t>. </a:t>
            </a:r>
          </a:p>
        </p:txBody>
      </p:sp>
    </p:spTree>
    <p:extLst>
      <p:ext uri="{BB962C8B-B14F-4D97-AF65-F5344CB8AC3E}">
        <p14:creationId xmlns:p14="http://schemas.microsoft.com/office/powerpoint/2010/main" val="26441784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D46E5CE-B733-FE25-723C-A0D073C7E791}"/>
              </a:ext>
            </a:extLst>
          </p:cNvPr>
          <p:cNvSpPr txBox="1">
            <a:spLocks/>
          </p:cNvSpPr>
          <p:nvPr/>
        </p:nvSpPr>
        <p:spPr>
          <a:xfrm>
            <a:off x="536000" y="555680"/>
            <a:ext cx="11117840" cy="3877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3800" kern="1200">
                <a:solidFill>
                  <a:srgbClr val="5C5B5A"/>
                </a:solidFill>
                <a:latin typeface="+mj-lt"/>
                <a:ea typeface="+mj-ea"/>
                <a:cs typeface="+mj-cs"/>
              </a:defRPr>
            </a:lvl1pPr>
          </a:lstStyle>
          <a:p>
            <a:r>
              <a:rPr lang="en-GB" sz="2800" b="1" dirty="0"/>
              <a:t>Being a better landlord</a:t>
            </a:r>
          </a:p>
        </p:txBody>
      </p:sp>
      <p:sp>
        <p:nvSpPr>
          <p:cNvPr id="2" name="Title 1">
            <a:extLst>
              <a:ext uri="{FF2B5EF4-FFF2-40B4-BE49-F238E27FC236}">
                <a16:creationId xmlns:a16="http://schemas.microsoft.com/office/drawing/2014/main" id="{198433CA-BA24-50C6-6FA7-13527106D031}"/>
              </a:ext>
            </a:extLst>
          </p:cNvPr>
          <p:cNvSpPr>
            <a:spLocks noGrp="1"/>
          </p:cNvSpPr>
          <p:nvPr>
            <p:ph type="title"/>
          </p:nvPr>
        </p:nvSpPr>
        <p:spPr>
          <a:xfrm>
            <a:off x="523298" y="1077831"/>
            <a:ext cx="11288488" cy="443198"/>
          </a:xfrm>
        </p:spPr>
        <p:txBody>
          <a:bodyPr wrap="square">
            <a:spAutoFit/>
          </a:bodyPr>
          <a:lstStyle/>
          <a:p>
            <a:r>
              <a:rPr lang="en-GB" sz="1600" dirty="0"/>
              <a:t>When asked what one thing would make them a better landlord the majority do not comment, however of those that do, better support and advice from Government and Local Authorities comes top.</a:t>
            </a:r>
          </a:p>
        </p:txBody>
      </p:sp>
      <p:graphicFrame>
        <p:nvGraphicFramePr>
          <p:cNvPr id="5" name="Chart 4" descr="One thing to make you be a better landlord? Better support/help/advice from Government/local authorities  8%, Nothing 4%, Having more time 4%, Better communication 3%, More education/training 3%,&#10;Better understanding in general  3%, Better tenants 3%, Being more helpful/Solving problems quickly 3%, Better knowledge/understanding of tenants 2%, To be able to lower the rent I charge 2%, Having more properties 2%, Better rates/cheaper costs (maintenance, interest etc.) 2%,  Help/advice from other landlords 1%, More patience 1%, kind/friendly attitude 1%, Other 6%, Don’t know 3%, No comment 55%.">
            <a:extLst>
              <a:ext uri="{FF2B5EF4-FFF2-40B4-BE49-F238E27FC236}">
                <a16:creationId xmlns:a16="http://schemas.microsoft.com/office/drawing/2014/main" id="{C88C673D-C0BE-6CE1-165A-AF852D61CBF8}"/>
              </a:ext>
            </a:extLst>
          </p:cNvPr>
          <p:cNvGraphicFramePr/>
          <p:nvPr>
            <p:extLst>
              <p:ext uri="{D42A27DB-BD31-4B8C-83A1-F6EECF244321}">
                <p14:modId xmlns:p14="http://schemas.microsoft.com/office/powerpoint/2010/main" val="2993527728"/>
              </p:ext>
            </p:extLst>
          </p:nvPr>
        </p:nvGraphicFramePr>
        <p:xfrm>
          <a:off x="523299" y="1655382"/>
          <a:ext cx="11736064" cy="438388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BB87A38D-C463-9C0F-71D4-924D8840078A}"/>
              </a:ext>
            </a:extLst>
          </p:cNvPr>
          <p:cNvSpPr>
            <a:spLocks noGrp="1"/>
          </p:cNvSpPr>
          <p:nvPr>
            <p:ph type="body" sz="quarter" idx="11"/>
          </p:nvPr>
        </p:nvSpPr>
        <p:spPr>
          <a:xfrm>
            <a:off x="523298" y="6272420"/>
            <a:ext cx="11117840" cy="511847"/>
          </a:xfrm>
        </p:spPr>
        <p:txBody>
          <a:bodyPr>
            <a:normAutofit/>
          </a:bodyPr>
          <a:lstStyle/>
          <a:p>
            <a:r>
              <a:rPr lang="en-GB" dirty="0"/>
              <a:t>Q34. What one thing would help you be a better landlord? (All landlords: 355).</a:t>
            </a:r>
          </a:p>
        </p:txBody>
      </p:sp>
    </p:spTree>
    <p:extLst>
      <p:ext uri="{BB962C8B-B14F-4D97-AF65-F5344CB8AC3E}">
        <p14:creationId xmlns:p14="http://schemas.microsoft.com/office/powerpoint/2010/main" val="25247737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C7326B-B5BE-B3F3-012C-BF30830DCB48}"/>
              </a:ext>
            </a:extLst>
          </p:cNvPr>
          <p:cNvSpPr>
            <a:spLocks noGrp="1"/>
          </p:cNvSpPr>
          <p:nvPr>
            <p:ph type="title"/>
          </p:nvPr>
        </p:nvSpPr>
        <p:spPr/>
        <p:txBody>
          <a:bodyPr>
            <a:normAutofit/>
          </a:bodyPr>
          <a:lstStyle/>
          <a:p>
            <a:r>
              <a:rPr lang="en-GB" sz="3800" b="1" dirty="0"/>
              <a:t>Appendix</a:t>
            </a:r>
          </a:p>
        </p:txBody>
      </p:sp>
    </p:spTree>
    <p:extLst>
      <p:ext uri="{BB962C8B-B14F-4D97-AF65-F5344CB8AC3E}">
        <p14:creationId xmlns:p14="http://schemas.microsoft.com/office/powerpoint/2010/main" val="434073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DEDB1-2307-CC92-3595-A5D9F7633E7F}"/>
              </a:ext>
            </a:extLst>
          </p:cNvPr>
          <p:cNvSpPr>
            <a:spLocks noGrp="1"/>
          </p:cNvSpPr>
          <p:nvPr>
            <p:ph type="title"/>
          </p:nvPr>
        </p:nvSpPr>
        <p:spPr/>
        <p:txBody>
          <a:bodyPr>
            <a:normAutofit/>
          </a:bodyPr>
          <a:lstStyle/>
          <a:p>
            <a:r>
              <a:rPr lang="en-GB" sz="2800" b="1" dirty="0"/>
              <a:t>Survey contents</a:t>
            </a:r>
          </a:p>
        </p:txBody>
      </p:sp>
      <p:sp>
        <p:nvSpPr>
          <p:cNvPr id="6" name="Content Placeholder 5">
            <a:extLst>
              <a:ext uri="{FF2B5EF4-FFF2-40B4-BE49-F238E27FC236}">
                <a16:creationId xmlns:a16="http://schemas.microsoft.com/office/drawing/2014/main" id="{3DF833DB-7CFD-F82B-5542-FAEE76EC74E9}"/>
              </a:ext>
            </a:extLst>
          </p:cNvPr>
          <p:cNvSpPr>
            <a:spLocks noGrp="1"/>
          </p:cNvSpPr>
          <p:nvPr>
            <p:ph sz="quarter" idx="4"/>
          </p:nvPr>
        </p:nvSpPr>
        <p:spPr>
          <a:xfrm>
            <a:off x="513991" y="1160663"/>
            <a:ext cx="5279809" cy="4347344"/>
          </a:xfrm>
        </p:spPr>
        <p:txBody>
          <a:bodyPr wrap="square" bIns="0">
            <a:spAutoFit/>
          </a:bodyPr>
          <a:lstStyle/>
          <a:p>
            <a:pPr marL="144000" indent="-144000">
              <a:lnSpc>
                <a:spcPct val="100000"/>
              </a:lnSpc>
              <a:spcBef>
                <a:spcPts val="500"/>
              </a:spcBef>
            </a:pPr>
            <a:r>
              <a:rPr lang="en-GB" sz="1500" b="1" dirty="0"/>
              <a:t>Characteristics </a:t>
            </a:r>
            <a:r>
              <a:rPr lang="en-GB" sz="1500" dirty="0"/>
              <a:t>– age, gender, sexual orientation, ethnicity, employment status, disability.</a:t>
            </a:r>
          </a:p>
          <a:p>
            <a:pPr marL="144000" indent="-144000">
              <a:lnSpc>
                <a:spcPct val="100000"/>
              </a:lnSpc>
              <a:spcBef>
                <a:spcPts val="500"/>
              </a:spcBef>
            </a:pPr>
            <a:r>
              <a:rPr lang="en-GB" sz="1500" b="1" dirty="0"/>
              <a:t>Experience as landlord/skills  </a:t>
            </a:r>
            <a:r>
              <a:rPr lang="en-GB" sz="1500" dirty="0"/>
              <a:t>– length of time as private landlord and how much longer they plan on being a landlord, main reason for becoming a landlord, understanding of responsibilities, extent to which they think they are compliant with issues such as tax &amp; gas safety, whether they are accredited, have undertaken training, or become licensed, sources used for of advice &amp; information.</a:t>
            </a:r>
          </a:p>
          <a:p>
            <a:pPr marL="144000" indent="-144000">
              <a:lnSpc>
                <a:spcPct val="100000"/>
              </a:lnSpc>
              <a:spcBef>
                <a:spcPts val="500"/>
              </a:spcBef>
            </a:pPr>
            <a:r>
              <a:rPr lang="en-GB" sz="1500" b="1" dirty="0"/>
              <a:t>Property characteristics </a:t>
            </a:r>
            <a:r>
              <a:rPr lang="en-GB" sz="1500" dirty="0"/>
              <a:t>– no. of properties in &amp; outside GM, districts they have properties in, property type (e.g. flats, terraced, age), ownership and by how many people, whether looking to grow or downsize portfolio, how properties are managed, typical loan to value ratio.</a:t>
            </a:r>
          </a:p>
          <a:p>
            <a:pPr marL="144000" indent="-144000">
              <a:lnSpc>
                <a:spcPct val="100000"/>
              </a:lnSpc>
              <a:spcBef>
                <a:spcPts val="500"/>
              </a:spcBef>
            </a:pPr>
            <a:r>
              <a:rPr lang="en-GB" sz="1500" b="1" dirty="0"/>
              <a:t>Looking for tenants </a:t>
            </a:r>
            <a:r>
              <a:rPr lang="en-GB" sz="1500" dirty="0"/>
              <a:t>– typical tenant type (e.g. student, family), actions taken to attract new tenants, importance of various factors when looking for new tenants, methods used to advertise properties.</a:t>
            </a:r>
          </a:p>
        </p:txBody>
      </p:sp>
      <p:sp>
        <p:nvSpPr>
          <p:cNvPr id="3" name="Content Placeholder 5">
            <a:extLst>
              <a:ext uri="{FF2B5EF4-FFF2-40B4-BE49-F238E27FC236}">
                <a16:creationId xmlns:a16="http://schemas.microsoft.com/office/drawing/2014/main" id="{D7D4B976-D32B-C159-B776-D251798BA0B7}"/>
              </a:ext>
            </a:extLst>
          </p:cNvPr>
          <p:cNvSpPr txBox="1">
            <a:spLocks/>
          </p:cNvSpPr>
          <p:nvPr/>
        </p:nvSpPr>
        <p:spPr>
          <a:xfrm>
            <a:off x="6357578" y="1160663"/>
            <a:ext cx="5279809" cy="3718967"/>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Font typeface="Arial"/>
              <a:buChar char="•"/>
              <a:defRPr sz="18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C5B5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44000" indent="-144000">
              <a:lnSpc>
                <a:spcPct val="100000"/>
              </a:lnSpc>
              <a:spcBef>
                <a:spcPts val="500"/>
              </a:spcBef>
            </a:pPr>
            <a:r>
              <a:rPr lang="en-GB" sz="1500" b="1" dirty="0"/>
              <a:t>Property management </a:t>
            </a:r>
            <a:r>
              <a:rPr lang="en-GB" sz="1500" dirty="0"/>
              <a:t>– typical timescales for resolving various repairs, whether they have evicted any tenants, actions taken to keep tenants.</a:t>
            </a:r>
          </a:p>
          <a:p>
            <a:pPr marL="144000" indent="-144000">
              <a:lnSpc>
                <a:spcPct val="100000"/>
              </a:lnSpc>
              <a:spcBef>
                <a:spcPts val="500"/>
              </a:spcBef>
            </a:pPr>
            <a:r>
              <a:rPr lang="en-GB" sz="1500" b="1" dirty="0"/>
              <a:t>Overall satisfaction with being a landlord,</a:t>
            </a:r>
            <a:r>
              <a:rPr lang="en-GB" sz="1500" dirty="0"/>
              <a:t> main concerns as a landlord. </a:t>
            </a:r>
          </a:p>
          <a:p>
            <a:pPr marL="144000" indent="-144000">
              <a:lnSpc>
                <a:spcPct val="100000"/>
              </a:lnSpc>
              <a:spcBef>
                <a:spcPts val="500"/>
              </a:spcBef>
            </a:pPr>
            <a:r>
              <a:rPr lang="en-GB" sz="1500" b="1" dirty="0"/>
              <a:t>Rent/property costs </a:t>
            </a:r>
            <a:r>
              <a:rPr lang="en-GB" sz="1500" dirty="0"/>
              <a:t>– how often they increase rent, whether tenants have gone into arrears, how they respond to tenants going into arrears, how easy/difficult they find it to cover costs of letting properties.</a:t>
            </a:r>
          </a:p>
          <a:p>
            <a:pPr marL="144000" indent="-144000">
              <a:lnSpc>
                <a:spcPct val="100000"/>
              </a:lnSpc>
              <a:spcBef>
                <a:spcPts val="500"/>
              </a:spcBef>
            </a:pPr>
            <a:r>
              <a:rPr lang="en-GB" sz="1500" b="1" dirty="0"/>
              <a:t>Good landlord </a:t>
            </a:r>
            <a:r>
              <a:rPr lang="en-GB" sz="1500" dirty="0"/>
              <a:t>– what they think makes a good landlord, whether they currently go above and beyond legal minimum requirements, interest in good landlord charter, what would make them a better landlord, examples of best practice they would be willing to commit to voluntarily.</a:t>
            </a:r>
          </a:p>
          <a:p>
            <a:pPr marL="144000" indent="-144000">
              <a:lnSpc>
                <a:spcPct val="100000"/>
              </a:lnSpc>
              <a:spcBef>
                <a:spcPts val="500"/>
              </a:spcBef>
            </a:pPr>
            <a:r>
              <a:rPr lang="en-GB" sz="1500" dirty="0"/>
              <a:t>Willingness to take part in further research</a:t>
            </a:r>
          </a:p>
        </p:txBody>
      </p:sp>
    </p:spTree>
    <p:extLst>
      <p:ext uri="{BB962C8B-B14F-4D97-AF65-F5344CB8AC3E}">
        <p14:creationId xmlns:p14="http://schemas.microsoft.com/office/powerpoint/2010/main" val="4176816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C7326B-B5BE-B3F3-012C-BF30830DCB48}"/>
              </a:ext>
            </a:extLst>
          </p:cNvPr>
          <p:cNvSpPr>
            <a:spLocks noGrp="1"/>
          </p:cNvSpPr>
          <p:nvPr>
            <p:ph type="title"/>
          </p:nvPr>
        </p:nvSpPr>
        <p:spPr/>
        <p:txBody>
          <a:bodyPr>
            <a:normAutofit/>
          </a:bodyPr>
          <a:lstStyle/>
          <a:p>
            <a:r>
              <a:rPr lang="en-GB" sz="3800" b="1" dirty="0"/>
              <a:t>Summary</a:t>
            </a:r>
          </a:p>
        </p:txBody>
      </p:sp>
    </p:spTree>
    <p:extLst>
      <p:ext uri="{BB962C8B-B14F-4D97-AF65-F5344CB8AC3E}">
        <p14:creationId xmlns:p14="http://schemas.microsoft.com/office/powerpoint/2010/main" val="2606308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129560E-0021-E667-54C0-E0DCC5CA3884}"/>
              </a:ext>
            </a:extLst>
          </p:cNvPr>
          <p:cNvSpPr>
            <a:spLocks noGrp="1"/>
          </p:cNvSpPr>
          <p:nvPr>
            <p:ph type="title"/>
          </p:nvPr>
        </p:nvSpPr>
        <p:spPr>
          <a:xfrm>
            <a:off x="536000" y="548701"/>
            <a:ext cx="10515600" cy="387798"/>
          </a:xfrm>
        </p:spPr>
        <p:txBody>
          <a:bodyPr/>
          <a:lstStyle/>
          <a:p>
            <a:r>
              <a:rPr lang="en-GB" sz="2800" b="1" dirty="0"/>
              <a:t>Summary (I)</a:t>
            </a:r>
          </a:p>
        </p:txBody>
      </p:sp>
      <p:sp>
        <p:nvSpPr>
          <p:cNvPr id="6" name="Content Placeholder 5">
            <a:extLst>
              <a:ext uri="{FF2B5EF4-FFF2-40B4-BE49-F238E27FC236}">
                <a16:creationId xmlns:a16="http://schemas.microsoft.com/office/drawing/2014/main" id="{3DF833DB-7CFD-F82B-5542-FAEE76EC74E9}"/>
              </a:ext>
            </a:extLst>
          </p:cNvPr>
          <p:cNvSpPr>
            <a:spLocks noGrp="1"/>
          </p:cNvSpPr>
          <p:nvPr>
            <p:ph type="body" idx="1"/>
          </p:nvPr>
        </p:nvSpPr>
        <p:spPr>
          <a:xfrm>
            <a:off x="523298" y="1240907"/>
            <a:ext cx="5320289" cy="4105804"/>
          </a:xfrm>
        </p:spPr>
        <p:txBody>
          <a:bodyPr>
            <a:spAutoFit/>
          </a:bodyPr>
          <a:lstStyle/>
          <a:p>
            <a:pPr marL="0" indent="0">
              <a:buNone/>
            </a:pPr>
            <a:r>
              <a:rPr lang="en-GB" sz="1600" b="1" u="sng" dirty="0"/>
              <a:t>Landlord Characteristics</a:t>
            </a:r>
          </a:p>
          <a:p>
            <a:pPr marL="0" indent="0">
              <a:buNone/>
            </a:pPr>
            <a:r>
              <a:rPr lang="en-GB" sz="1600" b="0" dirty="0"/>
              <a:t>The findings from this survey of 355 landlords with properties in GM that they rent out privately has indicated the following characteristics:</a:t>
            </a:r>
          </a:p>
          <a:p>
            <a:pPr marL="144000" indent="-144000">
              <a:buFont typeface="Arial" panose="020B0604020202020204" pitchFamily="34" charset="0"/>
              <a:buChar char="•"/>
            </a:pPr>
            <a:r>
              <a:rPr lang="en-GB" sz="1600" dirty="0"/>
              <a:t>GM landlords are m</a:t>
            </a:r>
            <a:r>
              <a:rPr lang="en-GB" sz="1600" b="1" dirty="0"/>
              <a:t>ore equally balanced in terms of gender </a:t>
            </a:r>
            <a:r>
              <a:rPr lang="en-GB" sz="1600" b="0" dirty="0"/>
              <a:t>(47% male/51% female) </a:t>
            </a:r>
            <a:r>
              <a:rPr lang="en-GB" sz="1600" b="1" dirty="0"/>
              <a:t>than perhaps anticipated and younger </a:t>
            </a:r>
            <a:r>
              <a:rPr lang="en-GB" sz="1600" b="0" dirty="0"/>
              <a:t>(34% aged 18-34; 35% are 35-44).</a:t>
            </a:r>
          </a:p>
          <a:p>
            <a:pPr marL="144000" indent="-144000">
              <a:buFont typeface="Arial" panose="020B0604020202020204" pitchFamily="34" charset="0"/>
              <a:buChar char="•"/>
            </a:pPr>
            <a:r>
              <a:rPr lang="en-GB" sz="1600" b="0" dirty="0"/>
              <a:t>6 in 10 of landlords only own rental properties within GM only, not elsewhere. In total, including any properties owned outside of GM) </a:t>
            </a:r>
            <a:r>
              <a:rPr lang="en-GB" sz="1600" dirty="0"/>
              <a:t>more than </a:t>
            </a:r>
            <a:r>
              <a:rPr lang="en-GB" sz="1600" b="1" dirty="0"/>
              <a:t>7 in 10 own multiple rental properties</a:t>
            </a:r>
            <a:r>
              <a:rPr lang="en-GB" sz="1600" dirty="0"/>
              <a:t>, </a:t>
            </a:r>
            <a:r>
              <a:rPr lang="en-GB" sz="1600" b="0" dirty="0"/>
              <a:t>including 3 in 10 that own 5+ properties.</a:t>
            </a:r>
          </a:p>
          <a:p>
            <a:pPr marL="144000" indent="-144000">
              <a:buFont typeface="Arial" panose="020B0604020202020204" pitchFamily="34" charset="0"/>
              <a:buChar char="•"/>
            </a:pPr>
            <a:r>
              <a:rPr lang="en-GB" sz="1600" b="0" dirty="0"/>
              <a:t>The vast majority of landlords own properties in their own name as an individual, </a:t>
            </a:r>
            <a:r>
              <a:rPr lang="en-GB" sz="1600" dirty="0"/>
              <a:t>just 16% own properties as part of a business </a:t>
            </a:r>
            <a:r>
              <a:rPr lang="en-GB" sz="1600" b="0" dirty="0"/>
              <a:t>of which they have significant control.</a:t>
            </a:r>
          </a:p>
        </p:txBody>
      </p:sp>
      <p:sp>
        <p:nvSpPr>
          <p:cNvPr id="16" name="Content Placeholder 5">
            <a:extLst>
              <a:ext uri="{FF2B5EF4-FFF2-40B4-BE49-F238E27FC236}">
                <a16:creationId xmlns:a16="http://schemas.microsoft.com/office/drawing/2014/main" id="{411BE4F5-E2B4-1276-AFB9-81788FED0A1A}"/>
              </a:ext>
            </a:extLst>
          </p:cNvPr>
          <p:cNvSpPr txBox="1">
            <a:spLocks/>
          </p:cNvSpPr>
          <p:nvPr/>
        </p:nvSpPr>
        <p:spPr>
          <a:xfrm>
            <a:off x="6352598" y="1540942"/>
            <a:ext cx="5320289" cy="3406125"/>
          </a:xfrm>
          <a:prstGeom prst="rect">
            <a:avLst/>
          </a:prstGeom>
        </p:spPr>
        <p:txBody>
          <a:bodyPr vert="horz" lIns="0" tIns="0" rIns="0" bIns="46800" rtlCol="0" anchor="t" anchorCtr="0">
            <a:spAutoFit/>
          </a:bodyPr>
          <a:lstStyle>
            <a:lvl1pPr marL="0" indent="0" algn="l" defTabSz="914400" rtl="0" eaLnBrk="1" latinLnBrk="0" hangingPunct="1">
              <a:lnSpc>
                <a:spcPct val="90000"/>
              </a:lnSpc>
              <a:spcBef>
                <a:spcPts val="1000"/>
              </a:spcBef>
              <a:buFont typeface="Arial"/>
              <a:buNone/>
              <a:defRPr sz="1800" b="1" kern="1200">
                <a:solidFill>
                  <a:srgbClr val="5C5B5A"/>
                </a:solidFill>
                <a:latin typeface="+mn-lt"/>
                <a:ea typeface="+mn-ea"/>
                <a:cs typeface="+mn-cs"/>
              </a:defRPr>
            </a:lvl1pPr>
            <a:lvl2pPr marL="457200" indent="0" algn="l" defTabSz="914400" rtl="0" eaLnBrk="1" latinLnBrk="0" hangingPunct="1">
              <a:lnSpc>
                <a:spcPct val="90000"/>
              </a:lnSpc>
              <a:spcBef>
                <a:spcPts val="500"/>
              </a:spcBef>
              <a:buFont typeface="Arial"/>
              <a:buNone/>
              <a:defRPr sz="2000" b="1" kern="1200">
                <a:solidFill>
                  <a:srgbClr val="5C5B5A"/>
                </a:solidFill>
                <a:latin typeface="+mn-lt"/>
                <a:ea typeface="+mn-ea"/>
                <a:cs typeface="+mn-cs"/>
              </a:defRPr>
            </a:lvl2pPr>
            <a:lvl3pPr marL="914400" indent="0" algn="l" defTabSz="914400" rtl="0" eaLnBrk="1" latinLnBrk="0" hangingPunct="1">
              <a:lnSpc>
                <a:spcPct val="90000"/>
              </a:lnSpc>
              <a:spcBef>
                <a:spcPts val="500"/>
              </a:spcBef>
              <a:buFont typeface="Arial"/>
              <a:buNone/>
              <a:defRPr sz="1800" b="1" kern="1200">
                <a:solidFill>
                  <a:srgbClr val="5C5B5A"/>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b="1" kern="1200">
                <a:solidFill>
                  <a:srgbClr val="5C5B5A"/>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b="1" kern="1200">
                <a:solidFill>
                  <a:srgbClr val="5C5B5A"/>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pPr marL="144000" indent="-144000">
              <a:buFont typeface="Arial" panose="020B0604020202020204" pitchFamily="34" charset="0"/>
              <a:buChar char="•"/>
            </a:pPr>
            <a:r>
              <a:rPr lang="en-GB" sz="1600" b="0" dirty="0"/>
              <a:t>6 in 10 of landlords fully manage their properties, 3 in 10 partly manage them with a letting agent and </a:t>
            </a:r>
            <a:r>
              <a:rPr lang="en-GB" sz="1600" b="1" dirty="0"/>
              <a:t>just over 1 in 10 have properties fully managed by letting agents.</a:t>
            </a:r>
            <a:endParaRPr lang="en-GB" sz="1600" b="0" dirty="0"/>
          </a:p>
          <a:p>
            <a:pPr marL="144000" indent="-144000">
              <a:buFont typeface="Arial" panose="020B0604020202020204" pitchFamily="34" charset="0"/>
              <a:buChar char="•"/>
            </a:pPr>
            <a:r>
              <a:rPr lang="en-GB" sz="1600" b="0" dirty="0"/>
              <a:t>Just 2 in 10 became landlords as a full-time business, for 7 in 10 it was for investment purposes, including </a:t>
            </a:r>
            <a:r>
              <a:rPr lang="en-GB" sz="1600" dirty="0"/>
              <a:t>4 in 10 </a:t>
            </a:r>
            <a:r>
              <a:rPr lang="en-GB" sz="1600" b="0" dirty="0"/>
              <a:t>that </a:t>
            </a:r>
            <a:r>
              <a:rPr lang="en-GB" sz="1600" dirty="0"/>
              <a:t>became landlords for additional income vs. 2 in 10 that did so for their pension.</a:t>
            </a:r>
          </a:p>
          <a:p>
            <a:pPr marL="144000" indent="-144000">
              <a:buFont typeface="Arial" panose="020B0604020202020204" pitchFamily="34" charset="0"/>
              <a:buChar char="•"/>
            </a:pPr>
            <a:r>
              <a:rPr lang="en-GB" sz="1600" dirty="0"/>
              <a:t>Cluster analysis has revealed 5 distinct groups of landlords: </a:t>
            </a:r>
            <a:r>
              <a:rPr lang="en-GB" sz="1600" b="0" dirty="0"/>
              <a:t>Small self-managed - high confidence/compliance, Small self-managed - low confidence/compliance, Small portfolio - not hands on, Large personally managed – hands on, Large business concern.</a:t>
            </a:r>
          </a:p>
        </p:txBody>
      </p:sp>
    </p:spTree>
    <p:extLst>
      <p:ext uri="{BB962C8B-B14F-4D97-AF65-F5344CB8AC3E}">
        <p14:creationId xmlns:p14="http://schemas.microsoft.com/office/powerpoint/2010/main" val="653134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82110-0118-1CF6-C4E2-43AA19EBA5B4}"/>
              </a:ext>
            </a:extLst>
          </p:cNvPr>
          <p:cNvSpPr>
            <a:spLocks noGrp="1"/>
          </p:cNvSpPr>
          <p:nvPr>
            <p:ph type="title"/>
          </p:nvPr>
        </p:nvSpPr>
        <p:spPr>
          <a:xfrm>
            <a:off x="536000" y="548701"/>
            <a:ext cx="10515600" cy="387798"/>
          </a:xfrm>
        </p:spPr>
        <p:txBody>
          <a:bodyPr/>
          <a:lstStyle/>
          <a:p>
            <a:r>
              <a:rPr lang="en-GB" sz="2800" b="1" dirty="0"/>
              <a:t>Summary (II)</a:t>
            </a:r>
          </a:p>
        </p:txBody>
      </p:sp>
      <p:sp>
        <p:nvSpPr>
          <p:cNvPr id="6" name="Content Placeholder 5">
            <a:extLst>
              <a:ext uri="{FF2B5EF4-FFF2-40B4-BE49-F238E27FC236}">
                <a16:creationId xmlns:a16="http://schemas.microsoft.com/office/drawing/2014/main" id="{3DF833DB-7CFD-F82B-5542-FAEE76EC74E9}"/>
              </a:ext>
            </a:extLst>
          </p:cNvPr>
          <p:cNvSpPr>
            <a:spLocks noGrp="1"/>
          </p:cNvSpPr>
          <p:nvPr>
            <p:ph type="body" idx="1"/>
          </p:nvPr>
        </p:nvSpPr>
        <p:spPr>
          <a:xfrm>
            <a:off x="523299" y="1240907"/>
            <a:ext cx="5448876" cy="4327403"/>
          </a:xfrm>
        </p:spPr>
        <p:txBody>
          <a:bodyPr wrap="square">
            <a:spAutoFit/>
          </a:bodyPr>
          <a:lstStyle/>
          <a:p>
            <a:r>
              <a:rPr lang="en-GB" sz="1600" u="sng" dirty="0"/>
              <a:t>Management of tenants and repairs</a:t>
            </a:r>
          </a:p>
          <a:p>
            <a:pPr marL="144000" indent="-144000">
              <a:buFont typeface="Arial" panose="020B0604020202020204" pitchFamily="34" charset="0"/>
              <a:buChar char="•"/>
            </a:pPr>
            <a:r>
              <a:rPr lang="en-GB" sz="1600" b="0" dirty="0"/>
              <a:t>Over </a:t>
            </a:r>
            <a:r>
              <a:rPr lang="en-GB" sz="1600" dirty="0"/>
              <a:t>half of landlords have had tenants go into arrears </a:t>
            </a:r>
            <a:r>
              <a:rPr lang="en-GB" sz="1600" b="0" dirty="0"/>
              <a:t>in the last 5 years. </a:t>
            </a:r>
          </a:p>
          <a:p>
            <a:pPr marL="144000" indent="-144000">
              <a:buFont typeface="Arial" panose="020B0604020202020204" pitchFamily="34" charset="0"/>
              <a:buChar char="•"/>
            </a:pPr>
            <a:r>
              <a:rPr lang="en-GB" sz="1600" b="0" dirty="0"/>
              <a:t>When asked what they would do if a tenant went into arrears, half of landlords say they would set up a payment plan, while 1 in 4 would not renew their tenancy and nearly 1 in 5 would seek to evict the tenants.</a:t>
            </a:r>
          </a:p>
          <a:p>
            <a:pPr marL="144000" indent="-144000">
              <a:buFont typeface="Arial" panose="020B0604020202020204" pitchFamily="34" charset="0"/>
              <a:buChar char="•"/>
            </a:pPr>
            <a:r>
              <a:rPr lang="en-GB" sz="1600" b="0" dirty="0"/>
              <a:t>When prompted with a list, </a:t>
            </a:r>
            <a:r>
              <a:rPr lang="en-GB" sz="1600" dirty="0"/>
              <a:t>tenant behaviour comes top as the most common concern for landlords</a:t>
            </a:r>
            <a:r>
              <a:rPr lang="en-GB" sz="1600" b="0" dirty="0"/>
              <a:t>. However, </a:t>
            </a:r>
            <a:r>
              <a:rPr lang="en-GB" sz="1600" dirty="0"/>
              <a:t>cost of repairs/maintenance and financial concerns due to rent arrears are also high on the list</a:t>
            </a:r>
            <a:r>
              <a:rPr lang="en-GB" sz="1600" b="0" dirty="0"/>
              <a:t>. Financial concerns linked to mortgage repayments or the cost of finance are within the top 3 concerns for 1 in 4 landlords.</a:t>
            </a:r>
          </a:p>
          <a:p>
            <a:pPr marL="144000" indent="-144000">
              <a:buFont typeface="Arial" panose="020B0604020202020204" pitchFamily="34" charset="0"/>
              <a:buChar char="•"/>
            </a:pPr>
            <a:r>
              <a:rPr lang="en-GB" sz="1600" b="0" dirty="0"/>
              <a:t>Around half of landlords surveyed say they have evicted a tenant or asked them to leave in the last 5 years. The most common reasons for doing so are for causing damage to the property or not being a reliable payer of rent.</a:t>
            </a:r>
          </a:p>
        </p:txBody>
      </p:sp>
      <p:sp>
        <p:nvSpPr>
          <p:cNvPr id="9" name="Content Placeholder 5">
            <a:extLst>
              <a:ext uri="{FF2B5EF4-FFF2-40B4-BE49-F238E27FC236}">
                <a16:creationId xmlns:a16="http://schemas.microsoft.com/office/drawing/2014/main" id="{6F5E8FB9-41BC-AB51-9CB8-B4DEADB5E12D}"/>
              </a:ext>
            </a:extLst>
          </p:cNvPr>
          <p:cNvSpPr txBox="1">
            <a:spLocks/>
          </p:cNvSpPr>
          <p:nvPr/>
        </p:nvSpPr>
        <p:spPr>
          <a:xfrm>
            <a:off x="6352600" y="1549480"/>
            <a:ext cx="5292000" cy="3184526"/>
          </a:xfrm>
          <a:prstGeom prst="rect">
            <a:avLst/>
          </a:prstGeom>
        </p:spPr>
        <p:txBody>
          <a:bodyPr vert="horz" lIns="0" tIns="0" rIns="0" bIns="46800" rtlCol="0" anchor="t" anchorCtr="0">
            <a:spAutoFit/>
          </a:bodyPr>
          <a:lstStyle>
            <a:lvl1pPr marL="0" indent="0" algn="l" defTabSz="914400" rtl="0" eaLnBrk="1" latinLnBrk="0" hangingPunct="1">
              <a:lnSpc>
                <a:spcPct val="90000"/>
              </a:lnSpc>
              <a:spcBef>
                <a:spcPts val="1000"/>
              </a:spcBef>
              <a:buFont typeface="Arial"/>
              <a:buNone/>
              <a:defRPr sz="1800" b="1" kern="1200">
                <a:solidFill>
                  <a:srgbClr val="5C5B5A"/>
                </a:solidFill>
                <a:latin typeface="+mn-lt"/>
                <a:ea typeface="+mn-ea"/>
                <a:cs typeface="+mn-cs"/>
              </a:defRPr>
            </a:lvl1pPr>
            <a:lvl2pPr marL="457200" indent="0" algn="l" defTabSz="914400" rtl="0" eaLnBrk="1" latinLnBrk="0" hangingPunct="1">
              <a:lnSpc>
                <a:spcPct val="90000"/>
              </a:lnSpc>
              <a:spcBef>
                <a:spcPts val="500"/>
              </a:spcBef>
              <a:buFont typeface="Arial"/>
              <a:buNone/>
              <a:defRPr sz="2000" b="1" kern="1200">
                <a:solidFill>
                  <a:srgbClr val="5C5B5A"/>
                </a:solidFill>
                <a:latin typeface="+mn-lt"/>
                <a:ea typeface="+mn-ea"/>
                <a:cs typeface="+mn-cs"/>
              </a:defRPr>
            </a:lvl2pPr>
            <a:lvl3pPr marL="914400" indent="0" algn="l" defTabSz="914400" rtl="0" eaLnBrk="1" latinLnBrk="0" hangingPunct="1">
              <a:lnSpc>
                <a:spcPct val="90000"/>
              </a:lnSpc>
              <a:spcBef>
                <a:spcPts val="500"/>
              </a:spcBef>
              <a:buFont typeface="Arial"/>
              <a:buNone/>
              <a:defRPr sz="1800" b="1" kern="1200">
                <a:solidFill>
                  <a:srgbClr val="5C5B5A"/>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b="1" kern="1200">
                <a:solidFill>
                  <a:srgbClr val="5C5B5A"/>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b="1" kern="1200">
                <a:solidFill>
                  <a:srgbClr val="5C5B5A"/>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pPr marL="144000" indent="-144000">
              <a:buFont typeface="Arial" panose="020B0604020202020204" pitchFamily="34" charset="0"/>
              <a:buChar char="•"/>
            </a:pPr>
            <a:r>
              <a:rPr lang="en-GB" sz="1600" b="0" dirty="0"/>
              <a:t>Almost 8 in 10 landlords claim they would seek to fix a boiler within 3 days, although this leaves </a:t>
            </a:r>
            <a:r>
              <a:rPr lang="en-GB" sz="1600" dirty="0"/>
              <a:t>1 in 5 landlords likely to leave tenants waiting more than 3 days without heating/hot water.</a:t>
            </a:r>
            <a:r>
              <a:rPr lang="en-GB" sz="1600" b="0" dirty="0"/>
              <a:t> 6 in 10 landlords expect damp issues to take 3+ days resolve.</a:t>
            </a:r>
          </a:p>
          <a:p>
            <a:pPr marL="144000" indent="-144000">
              <a:buFont typeface="Arial" panose="020B0604020202020204" pitchFamily="34" charset="0"/>
              <a:buChar char="•"/>
            </a:pPr>
            <a:r>
              <a:rPr lang="en-GB" sz="1600" b="0" dirty="0"/>
              <a:t>Tenants sought by landlords are most typically families and people in employment. Just 1 in 10 landlords say they typically let to local authority placements or other public sector placements (e.g. refuges or asylum seekers). A similar proportion (12%) let to tenants in receipt of welfare benefits.</a:t>
            </a:r>
          </a:p>
          <a:p>
            <a:pPr marL="144000" indent="-144000">
              <a:buFont typeface="Arial" panose="020B0604020202020204" pitchFamily="34" charset="0"/>
              <a:buChar char="•"/>
            </a:pPr>
            <a:r>
              <a:rPr lang="en-GB" sz="1600" dirty="0"/>
              <a:t>Only 7% of landlords say there is no particular group of tenants they target</a:t>
            </a:r>
            <a:r>
              <a:rPr lang="en-GB" sz="1600" b="0" dirty="0"/>
              <a:t>.</a:t>
            </a:r>
          </a:p>
        </p:txBody>
      </p:sp>
    </p:spTree>
    <p:extLst>
      <p:ext uri="{BB962C8B-B14F-4D97-AF65-F5344CB8AC3E}">
        <p14:creationId xmlns:p14="http://schemas.microsoft.com/office/powerpoint/2010/main" val="2868343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500A7-EA2E-A889-625E-5B220879C16C}"/>
              </a:ext>
            </a:extLst>
          </p:cNvPr>
          <p:cNvSpPr>
            <a:spLocks noGrp="1"/>
          </p:cNvSpPr>
          <p:nvPr>
            <p:ph type="title"/>
          </p:nvPr>
        </p:nvSpPr>
        <p:spPr>
          <a:xfrm>
            <a:off x="536000" y="548701"/>
            <a:ext cx="10515600" cy="387798"/>
          </a:xfrm>
        </p:spPr>
        <p:txBody>
          <a:bodyPr/>
          <a:lstStyle/>
          <a:p>
            <a:r>
              <a:rPr lang="en-GB" sz="2800" b="1" dirty="0"/>
              <a:t>Summary (III)</a:t>
            </a:r>
          </a:p>
        </p:txBody>
      </p:sp>
      <p:sp>
        <p:nvSpPr>
          <p:cNvPr id="6" name="Content Placeholder 5">
            <a:extLst>
              <a:ext uri="{FF2B5EF4-FFF2-40B4-BE49-F238E27FC236}">
                <a16:creationId xmlns:a16="http://schemas.microsoft.com/office/drawing/2014/main" id="{3DF833DB-7CFD-F82B-5542-FAEE76EC74E9}"/>
              </a:ext>
            </a:extLst>
          </p:cNvPr>
          <p:cNvSpPr>
            <a:spLocks noGrp="1"/>
          </p:cNvSpPr>
          <p:nvPr>
            <p:ph type="body" idx="1"/>
          </p:nvPr>
        </p:nvSpPr>
        <p:spPr>
          <a:xfrm>
            <a:off x="523299" y="1240907"/>
            <a:ext cx="5292000" cy="1948290"/>
          </a:xfrm>
        </p:spPr>
        <p:txBody>
          <a:bodyPr>
            <a:spAutoFit/>
          </a:bodyPr>
          <a:lstStyle/>
          <a:p>
            <a:pPr marL="0" indent="0">
              <a:buNone/>
            </a:pPr>
            <a:r>
              <a:rPr lang="en-GB" sz="1600" b="1" u="sng" dirty="0"/>
              <a:t>Landlord credentials, confidence and compliance</a:t>
            </a:r>
          </a:p>
          <a:p>
            <a:pPr marL="0" indent="0">
              <a:buNone/>
            </a:pPr>
            <a:r>
              <a:rPr lang="en-GB" sz="1600" b="0" dirty="0"/>
              <a:t>Most landlords from the survey (which was not meant to be fully representative of all GM landlords) say they feel confident in their abilities and quite high proportions claim they have become licensed, accredited or have undertaken training. However, it is likely that some respondents will be over-claiming if they do not wish to reveal they’re not sure of their responsibilities. </a:t>
            </a:r>
          </a:p>
        </p:txBody>
      </p:sp>
      <p:sp>
        <p:nvSpPr>
          <p:cNvPr id="9" name="Content Placeholder 5">
            <a:extLst>
              <a:ext uri="{FF2B5EF4-FFF2-40B4-BE49-F238E27FC236}">
                <a16:creationId xmlns:a16="http://schemas.microsoft.com/office/drawing/2014/main" id="{69E16EC3-04AD-54A4-5D86-AB1702A0264E}"/>
              </a:ext>
            </a:extLst>
          </p:cNvPr>
          <p:cNvSpPr txBox="1">
            <a:spLocks/>
          </p:cNvSpPr>
          <p:nvPr/>
        </p:nvSpPr>
        <p:spPr>
          <a:xfrm>
            <a:off x="6366885" y="1540949"/>
            <a:ext cx="5292000" cy="4199163"/>
          </a:xfrm>
          <a:prstGeom prst="rect">
            <a:avLst/>
          </a:prstGeom>
        </p:spPr>
        <p:txBody>
          <a:bodyPr vert="horz" lIns="0" tIns="0" rIns="0" bIns="46800" rtlCol="0" anchor="t" anchorCtr="0">
            <a:spAutoFit/>
          </a:bodyPr>
          <a:lstStyle>
            <a:lvl1pPr marL="0" indent="0" algn="l" defTabSz="914400" rtl="0" eaLnBrk="1" latinLnBrk="0" hangingPunct="1">
              <a:lnSpc>
                <a:spcPct val="90000"/>
              </a:lnSpc>
              <a:spcBef>
                <a:spcPts val="1000"/>
              </a:spcBef>
              <a:buFont typeface="Arial"/>
              <a:buNone/>
              <a:defRPr sz="1800" b="1" kern="1200">
                <a:solidFill>
                  <a:srgbClr val="5C5B5A"/>
                </a:solidFill>
                <a:latin typeface="+mn-lt"/>
                <a:ea typeface="+mn-ea"/>
                <a:cs typeface="+mn-cs"/>
              </a:defRPr>
            </a:lvl1pPr>
            <a:lvl2pPr marL="457200" indent="0" algn="l" defTabSz="914400" rtl="0" eaLnBrk="1" latinLnBrk="0" hangingPunct="1">
              <a:lnSpc>
                <a:spcPct val="90000"/>
              </a:lnSpc>
              <a:spcBef>
                <a:spcPts val="500"/>
              </a:spcBef>
              <a:buFont typeface="Arial"/>
              <a:buNone/>
              <a:defRPr sz="2000" b="1" kern="1200">
                <a:solidFill>
                  <a:srgbClr val="5C5B5A"/>
                </a:solidFill>
                <a:latin typeface="+mn-lt"/>
                <a:ea typeface="+mn-ea"/>
                <a:cs typeface="+mn-cs"/>
              </a:defRPr>
            </a:lvl2pPr>
            <a:lvl3pPr marL="914400" indent="0" algn="l" defTabSz="914400" rtl="0" eaLnBrk="1" latinLnBrk="0" hangingPunct="1">
              <a:lnSpc>
                <a:spcPct val="90000"/>
              </a:lnSpc>
              <a:spcBef>
                <a:spcPts val="500"/>
              </a:spcBef>
              <a:buFont typeface="Arial"/>
              <a:buNone/>
              <a:defRPr sz="1800" b="1" kern="1200">
                <a:solidFill>
                  <a:srgbClr val="5C5B5A"/>
                </a:solidFill>
                <a:latin typeface="+mn-lt"/>
                <a:ea typeface="+mn-ea"/>
                <a:cs typeface="+mn-cs"/>
              </a:defRPr>
            </a:lvl3pPr>
            <a:lvl4pPr marL="1371600" indent="0" algn="l" defTabSz="914400" rtl="0" eaLnBrk="1" latinLnBrk="0" hangingPunct="1">
              <a:lnSpc>
                <a:spcPct val="90000"/>
              </a:lnSpc>
              <a:spcBef>
                <a:spcPts val="500"/>
              </a:spcBef>
              <a:buFont typeface="Arial"/>
              <a:buNone/>
              <a:defRPr sz="1600" b="1" kern="1200">
                <a:solidFill>
                  <a:srgbClr val="5C5B5A"/>
                </a:solidFill>
                <a:latin typeface="+mn-lt"/>
                <a:ea typeface="+mn-ea"/>
                <a:cs typeface="+mn-cs"/>
              </a:defRPr>
            </a:lvl4pPr>
            <a:lvl5pPr marL="1828800" indent="0" algn="l" defTabSz="914400" rtl="0" eaLnBrk="1" latinLnBrk="0" hangingPunct="1">
              <a:lnSpc>
                <a:spcPct val="90000"/>
              </a:lnSpc>
              <a:spcBef>
                <a:spcPts val="500"/>
              </a:spcBef>
              <a:buFont typeface="Arial"/>
              <a:buNone/>
              <a:defRPr sz="1600" b="1" kern="1200">
                <a:solidFill>
                  <a:srgbClr val="5C5B5A"/>
                </a:solidFill>
                <a:latin typeface="+mn-lt"/>
                <a:ea typeface="+mn-ea"/>
                <a:cs typeface="+mn-cs"/>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pPr marL="144000" indent="-144000">
              <a:buFont typeface="Arial" panose="020B0604020202020204" pitchFamily="34" charset="0"/>
              <a:buChar char="•"/>
            </a:pPr>
            <a:r>
              <a:rPr lang="en-GB" sz="1600" b="0" dirty="0"/>
              <a:t>Almost </a:t>
            </a:r>
            <a:r>
              <a:rPr lang="en-GB" sz="1600" dirty="0"/>
              <a:t>8 in 10 landlords feel confident they can deal with a tenant needing extra support </a:t>
            </a:r>
            <a:r>
              <a:rPr lang="en-GB" sz="1600" b="0" dirty="0"/>
              <a:t>for a disability and slightly fewer feel able to deal with a tenant needing financial help; at least 1 in 5 would not feel confident supporting tenants with these additional needs.</a:t>
            </a:r>
          </a:p>
          <a:p>
            <a:pPr marL="144000" indent="-144000">
              <a:buFont typeface="Arial" panose="020B0604020202020204" pitchFamily="34" charset="0"/>
              <a:buChar char="•"/>
            </a:pPr>
            <a:r>
              <a:rPr lang="en-GB" sz="1600" dirty="0"/>
              <a:t>Most landlords </a:t>
            </a:r>
            <a:r>
              <a:rPr lang="en-GB" sz="1600" b="0" dirty="0"/>
              <a:t>(9 in 10) feel confident that they are </a:t>
            </a:r>
            <a:r>
              <a:rPr lang="en-GB" sz="1600" dirty="0"/>
              <a:t>legally compliant </a:t>
            </a:r>
            <a:r>
              <a:rPr lang="en-GB" sz="1600" b="0" dirty="0"/>
              <a:t>in all areas. However, the proportion ‘very’ confident is lowest with regards to licensing and at least </a:t>
            </a:r>
            <a:r>
              <a:rPr lang="en-GB" sz="1600" dirty="0"/>
              <a:t>1 in 5 are only ‘fairly’ confident </a:t>
            </a:r>
            <a:r>
              <a:rPr lang="en-GB" sz="1600" b="0" dirty="0"/>
              <a:t>rather than ‘very’ in each area of compliance.</a:t>
            </a:r>
          </a:p>
          <a:p>
            <a:pPr marL="144000" indent="-144000">
              <a:buFont typeface="Arial" panose="020B0604020202020204" pitchFamily="34" charset="0"/>
              <a:buChar char="•"/>
            </a:pPr>
            <a:r>
              <a:rPr lang="en-GB" sz="1600" b="0" dirty="0"/>
              <a:t>3 in 5 landlords say they have become a licensed landlord, though there may be some misunderstanding as to what this means.</a:t>
            </a:r>
          </a:p>
          <a:p>
            <a:pPr marL="144000" indent="-144000">
              <a:buFont typeface="Arial" panose="020B0604020202020204" pitchFamily="34" charset="0"/>
              <a:buChar char="•"/>
            </a:pPr>
            <a:r>
              <a:rPr lang="en-GB" sz="1600" dirty="0"/>
              <a:t>Just under half of landlords say they have joined a landlord trade body or undertook landlord training</a:t>
            </a:r>
            <a:r>
              <a:rPr lang="en-GB" sz="1600" b="0" dirty="0"/>
              <a:t>, and just over 2 in 5 say they have attended a local landlord forum or become an accredited landlord.</a:t>
            </a:r>
          </a:p>
        </p:txBody>
      </p:sp>
    </p:spTree>
    <p:extLst>
      <p:ext uri="{BB962C8B-B14F-4D97-AF65-F5344CB8AC3E}">
        <p14:creationId xmlns:p14="http://schemas.microsoft.com/office/powerpoint/2010/main" val="1631707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8cc6796-cfd4-4ce9-93e1-1905df0bbd80" xsi:nil="true"/>
    <lcf76f155ced4ddcb4097134ff3c332f xmlns="fd8fd046-0cc2-4453-843e-f6e09ab2f06c">
      <Terms xmlns="http://schemas.microsoft.com/office/infopath/2007/PartnerControls"/>
    </lcf76f155ced4ddcb4097134ff3c332f>
    <SharedWithUsers xmlns="c8cc6796-cfd4-4ce9-93e1-1905df0bbd80">
      <UserInfo>
        <DisplayName>O'Toole, Aislinn</DisplayName>
        <AccountId>657</AccountId>
        <AccountType/>
      </UserInfo>
      <UserInfo>
        <DisplayName>Bibby, John</DisplayName>
        <AccountId>42</AccountId>
        <AccountType/>
      </UserInfo>
      <UserInfo>
        <DisplayName>Wakeford, Joshua</DisplayName>
        <AccountId>692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BCEAA219544D845AFBA556AF394F9F9" ma:contentTypeVersion="16" ma:contentTypeDescription="Create a new document." ma:contentTypeScope="" ma:versionID="d206ad638d083d3c7ac33c2500468669">
  <xsd:schema xmlns:xsd="http://www.w3.org/2001/XMLSchema" xmlns:xs="http://www.w3.org/2001/XMLSchema" xmlns:p="http://schemas.microsoft.com/office/2006/metadata/properties" xmlns:ns2="fd8fd046-0cc2-4453-843e-f6e09ab2f06c" xmlns:ns3="c8cc6796-cfd4-4ce9-93e1-1905df0bbd80" targetNamespace="http://schemas.microsoft.com/office/2006/metadata/properties" ma:root="true" ma:fieldsID="20bea78eaca858aa4fb6b09b497a5d53" ns2:_="" ns3:_="">
    <xsd:import namespace="fd8fd046-0cc2-4453-843e-f6e09ab2f06c"/>
    <xsd:import namespace="c8cc6796-cfd4-4ce9-93e1-1905df0bbd8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8fd046-0cc2-4453-843e-f6e09ab2f0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e4fde04-eaf7-46f4-90d8-754f3b92ddc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cc6796-cfd4-4ce9-93e1-1905df0bbd8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eb76b36e-a913-4eb0-9e28-ae3b34886621}" ma:internalName="TaxCatchAll" ma:showField="CatchAllData" ma:web="c8cc6796-cfd4-4ce9-93e1-1905df0bbd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68DE97-1A4C-4F7F-91E5-0925C2485123}">
  <ds:schemaRefs>
    <ds:schemaRef ds:uri="http://purl.org/dc/elements/1.1/"/>
    <ds:schemaRef ds:uri="http://schemas.microsoft.com/office/2006/documentManagement/types"/>
    <ds:schemaRef ds:uri="http://schemas.microsoft.com/office/2006/metadata/properties"/>
    <ds:schemaRef ds:uri="http://purl.org/dc/dcmitype/"/>
    <ds:schemaRef ds:uri="c8cc6796-cfd4-4ce9-93e1-1905df0bbd80"/>
    <ds:schemaRef ds:uri="http://purl.org/dc/terms/"/>
    <ds:schemaRef ds:uri="http://schemas.microsoft.com/office/infopath/2007/PartnerControls"/>
    <ds:schemaRef ds:uri="http://schemas.openxmlformats.org/package/2006/metadata/core-properties"/>
    <ds:schemaRef ds:uri="fd8fd046-0cc2-4453-843e-f6e09ab2f06c"/>
    <ds:schemaRef ds:uri="http://www.w3.org/XML/1998/namespace"/>
  </ds:schemaRefs>
</ds:datastoreItem>
</file>

<file path=customXml/itemProps2.xml><?xml version="1.0" encoding="utf-8"?>
<ds:datastoreItem xmlns:ds="http://schemas.openxmlformats.org/officeDocument/2006/customXml" ds:itemID="{3464214A-AD9D-4C10-8351-FCC677DCB1AA}">
  <ds:schemaRefs>
    <ds:schemaRef ds:uri="c8cc6796-cfd4-4ce9-93e1-1905df0bbd80"/>
    <ds:schemaRef ds:uri="fd8fd046-0cc2-4453-843e-f6e09ab2f0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AD66D7D-7066-4DA9-A8A2-5D33CF0575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9420</TotalTime>
  <Words>7698</Words>
  <Application>Microsoft Office PowerPoint</Application>
  <PresentationFormat>Widescreen</PresentationFormat>
  <Paragraphs>534</Paragraphs>
  <Slides>52</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52</vt:i4>
      </vt:variant>
    </vt:vector>
  </HeadingPairs>
  <TitlesOfParts>
    <vt:vector size="55" baseType="lpstr">
      <vt:lpstr>Arial</vt:lpstr>
      <vt:lpstr>Calibri</vt:lpstr>
      <vt:lpstr>Office Theme</vt:lpstr>
      <vt:lpstr>Good Landlord  Research Study: Landlords</vt:lpstr>
      <vt:lpstr>Contents</vt:lpstr>
      <vt:lpstr>Background &amp; objectives</vt:lpstr>
      <vt:lpstr>Methodology</vt:lpstr>
      <vt:lpstr>Reporting note</vt:lpstr>
      <vt:lpstr>Summary</vt:lpstr>
      <vt:lpstr>Summary (I)</vt:lpstr>
      <vt:lpstr>Summary (II)</vt:lpstr>
      <vt:lpstr>Summary (III)</vt:lpstr>
      <vt:lpstr>Summary (IIII)</vt:lpstr>
      <vt:lpstr>Summary (V)</vt:lpstr>
      <vt:lpstr>Landlord characteristics</vt:lpstr>
      <vt:lpstr>Landlord profile</vt:lpstr>
      <vt:lpstr>Landlord portfolio (I)</vt:lpstr>
      <vt:lpstr>Landlord portfolio (II)</vt:lpstr>
      <vt:lpstr>Landlord portfolio (III)</vt:lpstr>
      <vt:lpstr>Property ownership</vt:lpstr>
      <vt:lpstr>Who manages the property</vt:lpstr>
      <vt:lpstr>Landlord cluster analysis</vt:lpstr>
      <vt:lpstr>Finances &amp; rent </vt:lpstr>
      <vt:lpstr>The approach to rent increases varies among landlords in the survey, with response split quite evenly between landlords who increase rent when they need to charge more, and those who do so annually or at the start of a fixed contract. </vt:lpstr>
      <vt:lpstr>A fifth of landlords that took part in the survey say they own their properties outright. Nearly half say they have a loan to value ratio up to 50%. While around 1 in 4 have a loan to value ratio of over 50%. 6 in 10 (59%) find it easy or very easy to cover all costs of letting property/properties, just 7% say it is difficult, although for a third it varies. </vt:lpstr>
      <vt:lpstr>Over half of landlords surveyed report that they have had tenants go into arrears in the last 5 years. Around half would set up a payment plan in response, while 1 in 4 would offer a period rent free or signpost them to support sources. However, just slightly fewer would not renew their tenancy and almost 1 in 5 would seek to evict them.</vt:lpstr>
      <vt:lpstr>When prompted with a list, tenant behaviour comes top as the most common concern for landlords.  However, cost of repairs/ maintenance and financial concerns due to rent arrears are also high on the list.  Financial concerns linked to mortgage repayments or the cost of finance also feature in the top 3 concerns for 1 in 4 landlords.</vt:lpstr>
      <vt:lpstr>Motivations &amp; experience </vt:lpstr>
      <vt:lpstr>Landlord experience</vt:lpstr>
      <vt:lpstr>Reasons for becoming a landlord</vt:lpstr>
      <vt:lpstr>Future intentions</vt:lpstr>
      <vt:lpstr>Confidence as landlord</vt:lpstr>
      <vt:lpstr>Confidence in legal compliance</vt:lpstr>
      <vt:lpstr>Actions taken by landlords</vt:lpstr>
      <vt:lpstr>Sources of information used</vt:lpstr>
      <vt:lpstr>Looking for tenants </vt:lpstr>
      <vt:lpstr>Types of tenants </vt:lpstr>
      <vt:lpstr>Actions taken to attract new tenants</vt:lpstr>
      <vt:lpstr>Important factors when looking for a tenant</vt:lpstr>
      <vt:lpstr>Methods used to advertise</vt:lpstr>
      <vt:lpstr>Property management</vt:lpstr>
      <vt:lpstr>Speed of repairs</vt:lpstr>
      <vt:lpstr>Evicting tenants</vt:lpstr>
      <vt:lpstr>Actions taken to keep tenants</vt:lpstr>
      <vt:lpstr>Satisfaction</vt:lpstr>
      <vt:lpstr>Overall satisfaction: landlords</vt:lpstr>
      <vt:lpstr>Reasons for dissatisfaction</vt:lpstr>
      <vt:lpstr>What makes a ‘good landlord’</vt:lpstr>
      <vt:lpstr>A ‘good landlord’</vt:lpstr>
      <vt:lpstr>Going above legal requirements</vt:lpstr>
      <vt:lpstr>Landlord commitments</vt:lpstr>
      <vt:lpstr>Interest in joining charter</vt:lpstr>
      <vt:lpstr>When asked what one thing would make them a better landlord the majority do not comment, however of those that do, better support and advice from Government and Local Authorities comes top.</vt:lpstr>
      <vt:lpstr>Appendix</vt:lpstr>
      <vt:lpstr>Survey contents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Woodbine, Lucy</cp:lastModifiedBy>
  <cp:revision>51</cp:revision>
  <cp:lastPrinted>2020-10-22T16:13:18Z</cp:lastPrinted>
  <dcterms:created xsi:type="dcterms:W3CDTF">2020-09-16T14:43:21Z</dcterms:created>
  <dcterms:modified xsi:type="dcterms:W3CDTF">2023-12-18T14:34:25Z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0x0101000BCEAA219544D845AFBA556AF394F9F9</vt:lpwstr>
  </property>
  <property fmtid="{D5CDD505-2E9C-101B-9397-08002B2CF9AE}" pid="3" name="MediaServiceImageTags">
    <vt:lpwstr/>
  </property>
</Properties>
</file>