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xml" ContentType="application/vnd.openxmlformats-officedocument.drawingml.chartshapes+xml"/>
  <Override PartName="/ppt/tags/tag9.xml" ContentType="application/vnd.openxmlformats-officedocument.presentationml.tags+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10.xml" ContentType="application/vnd.openxmlformats-officedocument.presentationml.tag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0.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1.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11.xml" ContentType="application/vnd.openxmlformats-officedocument.presentationml.tags+xml"/>
  <Override PartName="/ppt/notesSlides/notesSlide4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12.xml" ContentType="application/vnd.openxmlformats-officedocument.presentationml.tags+xml"/>
  <Override PartName="/ppt/notesSlides/notesSlide4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7.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8.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3.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64.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5.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66.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93" r:id="rId6"/>
  </p:sldMasterIdLst>
  <p:notesMasterIdLst>
    <p:notesMasterId r:id="rId107"/>
  </p:notesMasterIdLst>
  <p:sldIdLst>
    <p:sldId id="266" r:id="rId7"/>
    <p:sldId id="2420" r:id="rId8"/>
    <p:sldId id="2091" r:id="rId9"/>
    <p:sldId id="2597" r:id="rId10"/>
    <p:sldId id="2598" r:id="rId11"/>
    <p:sldId id="2599" r:id="rId12"/>
    <p:sldId id="2607" r:id="rId13"/>
    <p:sldId id="2608" r:id="rId14"/>
    <p:sldId id="2609" r:id="rId15"/>
    <p:sldId id="2594" r:id="rId16"/>
    <p:sldId id="2610" r:id="rId17"/>
    <p:sldId id="2611" r:id="rId18"/>
    <p:sldId id="2612" r:id="rId19"/>
    <p:sldId id="2613" r:id="rId20"/>
    <p:sldId id="2614" r:id="rId21"/>
    <p:sldId id="2615" r:id="rId22"/>
    <p:sldId id="2672" r:id="rId23"/>
    <p:sldId id="2616" r:id="rId24"/>
    <p:sldId id="2674" r:id="rId25"/>
    <p:sldId id="2596" r:id="rId26"/>
    <p:sldId id="2675" r:id="rId27"/>
    <p:sldId id="2604" r:id="rId28"/>
    <p:sldId id="2566" r:id="rId29"/>
    <p:sldId id="2602" r:id="rId30"/>
    <p:sldId id="2575" r:id="rId31"/>
    <p:sldId id="2567" r:id="rId32"/>
    <p:sldId id="2568" r:id="rId33"/>
    <p:sldId id="2605" r:id="rId34"/>
    <p:sldId id="2569" r:id="rId35"/>
    <p:sldId id="2570" r:id="rId36"/>
    <p:sldId id="2562" r:id="rId37"/>
    <p:sldId id="2573" r:id="rId38"/>
    <p:sldId id="2572" r:id="rId39"/>
    <p:sldId id="2606" r:id="rId40"/>
    <p:sldId id="2574" r:id="rId41"/>
    <p:sldId id="2621" r:id="rId42"/>
    <p:sldId id="2622" r:id="rId43"/>
    <p:sldId id="2623" r:id="rId44"/>
    <p:sldId id="2624" r:id="rId45"/>
    <p:sldId id="2625" r:id="rId46"/>
    <p:sldId id="2626" r:id="rId47"/>
    <p:sldId id="2627" r:id="rId48"/>
    <p:sldId id="2628" r:id="rId49"/>
    <p:sldId id="2629" r:id="rId50"/>
    <p:sldId id="2630" r:id="rId51"/>
    <p:sldId id="2631" r:id="rId52"/>
    <p:sldId id="2632" r:id="rId53"/>
    <p:sldId id="2633" r:id="rId54"/>
    <p:sldId id="2634" r:id="rId55"/>
    <p:sldId id="2635" r:id="rId56"/>
    <p:sldId id="2636" r:id="rId57"/>
    <p:sldId id="2639" r:id="rId58"/>
    <p:sldId id="2637" r:id="rId59"/>
    <p:sldId id="2647" r:id="rId60"/>
    <p:sldId id="2638" r:id="rId61"/>
    <p:sldId id="2649" r:id="rId62"/>
    <p:sldId id="2676" r:id="rId63"/>
    <p:sldId id="2650" r:id="rId64"/>
    <p:sldId id="2677" r:id="rId65"/>
    <p:sldId id="2640" r:id="rId66"/>
    <p:sldId id="2648" r:id="rId67"/>
    <p:sldId id="2641" r:id="rId68"/>
    <p:sldId id="2642" r:id="rId69"/>
    <p:sldId id="2643" r:id="rId70"/>
    <p:sldId id="2644" r:id="rId71"/>
    <p:sldId id="2645" r:id="rId72"/>
    <p:sldId id="2646" r:id="rId73"/>
    <p:sldId id="2651" r:id="rId74"/>
    <p:sldId id="2652" r:id="rId75"/>
    <p:sldId id="2653" r:id="rId76"/>
    <p:sldId id="2655" r:id="rId77"/>
    <p:sldId id="2654" r:id="rId78"/>
    <p:sldId id="2656" r:id="rId79"/>
    <p:sldId id="2657" r:id="rId80"/>
    <p:sldId id="2658" r:id="rId81"/>
    <p:sldId id="2659" r:id="rId82"/>
    <p:sldId id="2660" r:id="rId83"/>
    <p:sldId id="2661" r:id="rId84"/>
    <p:sldId id="2662" r:id="rId85"/>
    <p:sldId id="2663" r:id="rId86"/>
    <p:sldId id="2665" r:id="rId87"/>
    <p:sldId id="2668" r:id="rId88"/>
    <p:sldId id="2669" r:id="rId89"/>
    <p:sldId id="2667" r:id="rId90"/>
    <p:sldId id="2666" r:id="rId91"/>
    <p:sldId id="2670" r:id="rId92"/>
    <p:sldId id="2664" r:id="rId93"/>
    <p:sldId id="2671" r:id="rId94"/>
    <p:sldId id="2186" r:id="rId95"/>
    <p:sldId id="1924" r:id="rId96"/>
    <p:sldId id="1791" r:id="rId97"/>
    <p:sldId id="1792" r:id="rId98"/>
    <p:sldId id="1793" r:id="rId99"/>
    <p:sldId id="1794" r:id="rId100"/>
    <p:sldId id="1795" r:id="rId101"/>
    <p:sldId id="1796" r:id="rId102"/>
    <p:sldId id="1797" r:id="rId103"/>
    <p:sldId id="1798" r:id="rId104"/>
    <p:sldId id="1799" r:id="rId105"/>
    <p:sldId id="2477" r:id="rId106"/>
  </p:sldIdLst>
  <p:sldSz cx="12192000" cy="6858000"/>
  <p:notesSz cx="6858000" cy="9144000"/>
  <p:custDataLst>
    <p:tags r:id="rId10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2607"/>
            <p14:sldId id="2608"/>
            <p14:sldId id="2609"/>
            <p14:sldId id="2594"/>
            <p14:sldId id="2610"/>
            <p14:sldId id="2611"/>
            <p14:sldId id="2612"/>
            <p14:sldId id="2613"/>
            <p14:sldId id="2614"/>
            <p14:sldId id="2615"/>
            <p14:sldId id="2672"/>
            <p14:sldId id="2616"/>
            <p14:sldId id="2674"/>
            <p14:sldId id="2596"/>
            <p14:sldId id="2675"/>
          </p14:sldIdLst>
        </p14:section>
        <p14:section name="Healthy Homes" id="{4A2D5B65-35B2-424D-8943-7DAB6D6CD24C}">
          <p14:sldIdLst>
            <p14:sldId id="2604"/>
            <p14:sldId id="2566"/>
            <p14:sldId id="2602"/>
            <p14:sldId id="2575"/>
            <p14:sldId id="2567"/>
            <p14:sldId id="2568"/>
            <p14:sldId id="2605"/>
            <p14:sldId id="2569"/>
            <p14:sldId id="2570"/>
            <p14:sldId id="2562"/>
            <p14:sldId id="2573"/>
            <p14:sldId id="2572"/>
            <p14:sldId id="2606"/>
            <p14:sldId id="2574"/>
          </p14:sldIdLst>
        </p14:section>
        <p14:section name="Your Local Area" id="{EA2199F8-C89E-42A6-9653-7D526C16804F}">
          <p14:sldIdLst>
            <p14:sldId id="2621"/>
            <p14:sldId id="2622"/>
            <p14:sldId id="2623"/>
            <p14:sldId id="2624"/>
            <p14:sldId id="2625"/>
            <p14:sldId id="2626"/>
            <p14:sldId id="2627"/>
            <p14:sldId id="2628"/>
            <p14:sldId id="2629"/>
            <p14:sldId id="2630"/>
            <p14:sldId id="2631"/>
            <p14:sldId id="2632"/>
          </p14:sldIdLst>
        </p14:section>
        <p14:section name="Cost of Living" id="{0C9C625E-B63F-48DC-99BF-5E10E2238143}">
          <p14:sldIdLst>
            <p14:sldId id="2633"/>
            <p14:sldId id="2634"/>
            <p14:sldId id="2635"/>
            <p14:sldId id="2636"/>
            <p14:sldId id="2639"/>
            <p14:sldId id="2637"/>
            <p14:sldId id="2647"/>
            <p14:sldId id="2638"/>
            <p14:sldId id="2649"/>
            <p14:sldId id="2676"/>
            <p14:sldId id="2650"/>
            <p14:sldId id="2677"/>
            <p14:sldId id="2640"/>
            <p14:sldId id="2648"/>
            <p14:sldId id="2641"/>
            <p14:sldId id="2642"/>
            <p14:sldId id="2643"/>
            <p14:sldId id="2644"/>
            <p14:sldId id="2645"/>
            <p14:sldId id="2646"/>
          </p14:sldIdLst>
        </p14:section>
        <p14:section name="Food Security" id="{92003E09-EE35-4F55-A7BA-3E84CCBF3BBE}">
          <p14:sldIdLst>
            <p14:sldId id="2651"/>
            <p14:sldId id="2652"/>
            <p14:sldId id="2653"/>
            <p14:sldId id="2655"/>
            <p14:sldId id="2654"/>
            <p14:sldId id="2656"/>
            <p14:sldId id="2657"/>
            <p14:sldId id="2658"/>
            <p14:sldId id="2659"/>
          </p14:sldIdLst>
        </p14:section>
        <p14:section name="Digital inclusion" id="{6DFAB682-5FCD-4A50-933A-E7A663AA2EBC}">
          <p14:sldIdLst>
            <p14:sldId id="2660"/>
            <p14:sldId id="2661"/>
            <p14:sldId id="2662"/>
            <p14:sldId id="2663"/>
            <p14:sldId id="2665"/>
            <p14:sldId id="2668"/>
            <p14:sldId id="2669"/>
            <p14:sldId id="2667"/>
            <p14:sldId id="2666"/>
            <p14:sldId id="2670"/>
            <p14:sldId id="2664"/>
            <p14:sldId id="2671"/>
          </p14:sldIdLst>
        </p14:section>
        <p14:section name="Local Authority summaries" id="{5D7D7B29-DB6A-4DF7-A851-D0C0589CA40C}">
          <p14:sldIdLst>
            <p14:sldId id="2186"/>
            <p14:sldId id="1924"/>
            <p14:sldId id="1791"/>
            <p14:sldId id="1792"/>
            <p14:sldId id="1793"/>
            <p14:sldId id="1794"/>
            <p14:sldId id="1795"/>
            <p14:sldId id="1796"/>
            <p14:sldId id="1797"/>
            <p14:sldId id="1798"/>
            <p14:sldId id="1799"/>
            <p14:sldId id="2477"/>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C1421324-6DCB-1F7A-9496-A4A40B168AAF}" name="Pope, Christopher" initials="CP" userId="S::Christopher.Pope@greatermanchester-ca.gov.uk::94ad3384-49a9-4033-9838-b6ce03556405"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4" name="Ottiwell, David" initials="OD" lastIdx="172" clrIdx="3">
    <p:extLst>
      <p:ext uri="{19B8F6BF-5375-455C-9EA6-DF929625EA0E}">
        <p15:presenceInfo xmlns:p15="http://schemas.microsoft.com/office/powerpoint/2012/main" userId="S::David.Ottiwell@greatermanchester-ca.gov.uk::fdacd154-9d7b-49cf-84b6-2b98f5918a2a"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5" name="Sainsbury, Martin" initials="SM" lastIdx="81"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51" clrIdx="5">
    <p:extLst>
      <p:ext uri="{19B8F6BF-5375-455C-9EA6-DF929625EA0E}">
        <p15:presenceInfo xmlns:p15="http://schemas.microsoft.com/office/powerpoint/2012/main" userId="S::rachel.harley@greatermanchester-ca.gov.uk::5910cac3-d4ed-4c49-abcd-943c7e8cd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CBCBCB"/>
    <a:srgbClr val="E7E7E7"/>
    <a:srgbClr val="6DD5CE"/>
    <a:srgbClr val="7DFFF9"/>
    <a:srgbClr val="FF5050"/>
    <a:srgbClr val="CC99FF"/>
    <a:srgbClr val="FF99CC"/>
    <a:srgbClr val="FF99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04664-3F6E-4F20-AB48-2A5606398D70}" v="8" dt="2024-01-09T14:04:46.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8954" autoAdjust="0"/>
  </p:normalViewPr>
  <p:slideViewPr>
    <p:cSldViewPr snapToGrid="0">
      <p:cViewPr varScale="1">
        <p:scale>
          <a:sx n="59" d="100"/>
          <a:sy n="59" d="100"/>
        </p:scale>
        <p:origin x="1244" y="60"/>
      </p:cViewPr>
      <p:guideLst>
        <p:guide orient="horz" pos="2160"/>
        <p:guide pos="1685"/>
      </p:guideLst>
    </p:cSldViewPr>
  </p:slideViewPr>
  <p:outlineViewPr>
    <p:cViewPr>
      <p:scale>
        <a:sx n="33" d="100"/>
        <a:sy n="33" d="100"/>
      </p:scale>
      <p:origin x="0" y="-498"/>
    </p:cViewPr>
  </p:outlineViewPr>
  <p:notesTextViewPr>
    <p:cViewPr>
      <p:scale>
        <a:sx n="1" d="1"/>
        <a:sy n="1" d="1"/>
      </p:scale>
      <p:origin x="0" y="0"/>
    </p:cViewPr>
  </p:notesTextViewPr>
  <p:sorterViewPr>
    <p:cViewPr>
      <p:scale>
        <a:sx n="100" d="100"/>
        <a:sy n="100" d="100"/>
      </p:scale>
      <p:origin x="0" y="-8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tags" Target="tags/tag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commentAuthors" Target="commen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53587696599178E-3"/>
          <c:y val="2.2879467069357621E-2"/>
          <c:w val="0.99241464204773866"/>
          <c:h val="0.83398571110357722"/>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anchor="ctr" anchorCtr="0"/>
              <a:lstStyle/>
              <a:p>
                <a:pPr algn="ctr">
                  <a:defRPr lang="en-US"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Nov '22
(S4)</c:v>
                </c:pt>
                <c:pt idx="1">
                  <c:v>Dec '22
(S5)</c:v>
                </c:pt>
                <c:pt idx="2">
                  <c:v>Mar '23 
(S6)</c:v>
                </c:pt>
                <c:pt idx="3">
                  <c:v>May '23
 (S7)</c:v>
                </c:pt>
                <c:pt idx="4">
                  <c:v>July '23
(S8)</c:v>
                </c:pt>
                <c:pt idx="5">
                  <c:v>Sept '23
(S9)</c:v>
                </c:pt>
                <c:pt idx="6">
                  <c:v>Nov '23
 (S10)</c:v>
                </c:pt>
              </c:strCache>
            </c:strRef>
          </c:cat>
          <c:val>
            <c:numRef>
              <c:f>Sheet1!$B$4:$B$10</c:f>
              <c:numCache>
                <c:formatCode>0%</c:formatCode>
                <c:ptCount val="7"/>
                <c:pt idx="0">
                  <c:v>0.15010720356634799</c:v>
                </c:pt>
                <c:pt idx="1">
                  <c:v>0.151115622013787</c:v>
                </c:pt>
                <c:pt idx="2">
                  <c:v>0.16</c:v>
                </c:pt>
                <c:pt idx="3">
                  <c:v>0.16</c:v>
                </c:pt>
                <c:pt idx="4">
                  <c:v>0.14000000000000001</c:v>
                </c:pt>
                <c:pt idx="5">
                  <c:v>0.14000000000000001</c:v>
                </c:pt>
                <c:pt idx="6">
                  <c:v>0.15</c:v>
                </c:pt>
              </c:numCache>
            </c:numRef>
          </c:val>
          <c:smooth val="0"/>
          <c:extLst>
            <c:ext xmlns:c16="http://schemas.microsoft.com/office/drawing/2014/chart" uri="{C3380CC4-5D6E-409C-BE32-E72D297353CC}">
              <c16:uniqueId val="{00000000-B3B3-446C-9B67-EAAB730F6D0F}"/>
            </c:ext>
          </c:extLst>
        </c:ser>
        <c:ser>
          <c:idx val="1"/>
          <c:order val="1"/>
          <c:tx>
            <c:strRef>
              <c:f>Sheet1!$C$1</c:f>
              <c:strCache>
                <c:ptCount val="1"/>
                <c:pt idx="0">
                  <c:v>Medium (5-6)</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Nov '22
(S4)</c:v>
                </c:pt>
                <c:pt idx="1">
                  <c:v>Dec '22
(S5)</c:v>
                </c:pt>
                <c:pt idx="2">
                  <c:v>Mar '23 
(S6)</c:v>
                </c:pt>
                <c:pt idx="3">
                  <c:v>May '23
 (S7)</c:v>
                </c:pt>
                <c:pt idx="4">
                  <c:v>July '23
(S8)</c:v>
                </c:pt>
                <c:pt idx="5">
                  <c:v>Sept '23
(S9)</c:v>
                </c:pt>
                <c:pt idx="6">
                  <c:v>Nov '23
 (S10)</c:v>
                </c:pt>
              </c:strCache>
            </c:strRef>
          </c:cat>
          <c:val>
            <c:numRef>
              <c:f>Sheet1!$C$4:$C$10</c:f>
              <c:numCache>
                <c:formatCode>0%</c:formatCode>
                <c:ptCount val="7"/>
                <c:pt idx="0">
                  <c:v>0.23</c:v>
                </c:pt>
                <c:pt idx="1">
                  <c:v>0.23</c:v>
                </c:pt>
                <c:pt idx="2">
                  <c:v>0.21</c:v>
                </c:pt>
                <c:pt idx="3">
                  <c:v>0.23</c:v>
                </c:pt>
                <c:pt idx="4">
                  <c:v>0.22</c:v>
                </c:pt>
                <c:pt idx="5">
                  <c:v>0.23</c:v>
                </c:pt>
                <c:pt idx="6">
                  <c:v>0.24</c:v>
                </c:pt>
              </c:numCache>
            </c:numRef>
          </c:val>
          <c:smooth val="0"/>
          <c:extLst>
            <c:ext xmlns:c16="http://schemas.microsoft.com/office/drawing/2014/chart" uri="{C3380CC4-5D6E-409C-BE32-E72D297353CC}">
              <c16:uniqueId val="{00000001-B3B3-446C-9B67-EAAB730F6D0F}"/>
            </c:ext>
          </c:extLst>
        </c:ser>
        <c:ser>
          <c:idx val="2"/>
          <c:order val="2"/>
          <c:tx>
            <c:strRef>
              <c:f>Sheet1!$D$1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Pt>
            <c:idx val="0"/>
            <c:marker>
              <c:symbol val="circle"/>
              <c:size val="5"/>
              <c:spPr>
                <a:solidFill>
                  <a:srgbClr val="6DD5CE"/>
                </a:solidFill>
                <a:ln w="9525">
                  <a:solidFill>
                    <a:srgbClr val="6DD5CE"/>
                  </a:solidFill>
                </a:ln>
                <a:effectLst/>
              </c:spPr>
            </c:marker>
            <c:bubble3D val="0"/>
            <c:spPr>
              <a:ln w="28575" cap="rnd">
                <a:solidFill>
                  <a:srgbClr val="6DD5CE"/>
                </a:solidFill>
                <a:round/>
              </a:ln>
              <a:effectLst/>
            </c:spPr>
            <c:extLst>
              <c:ext xmlns:c16="http://schemas.microsoft.com/office/drawing/2014/chart" uri="{C3380CC4-5D6E-409C-BE32-E72D297353CC}">
                <c16:uniqueId val="{00000003-B3B3-446C-9B67-EAAB730F6D0F}"/>
              </c:ext>
            </c:extLst>
          </c:dPt>
          <c:dPt>
            <c:idx val="1"/>
            <c:marker>
              <c:symbol val="circle"/>
              <c:size val="5"/>
              <c:spPr>
                <a:solidFill>
                  <a:srgbClr val="6DD5CE"/>
                </a:solidFill>
                <a:ln w="9525">
                  <a:solidFill>
                    <a:srgbClr val="6DD5CE"/>
                  </a:solidFill>
                </a:ln>
                <a:effectLst/>
              </c:spPr>
            </c:marker>
            <c:bubble3D val="0"/>
            <c:spPr>
              <a:ln w="28575" cap="rnd">
                <a:solidFill>
                  <a:srgbClr val="6DD5CE"/>
                </a:solidFill>
                <a:round/>
              </a:ln>
              <a:effectLst/>
            </c:spPr>
            <c:extLst>
              <c:ext xmlns:c16="http://schemas.microsoft.com/office/drawing/2014/chart" uri="{C3380CC4-5D6E-409C-BE32-E72D297353CC}">
                <c16:uniqueId val="{00000005-B3B3-446C-9B67-EAAB730F6D0F}"/>
              </c:ext>
            </c:extLst>
          </c:dPt>
          <c:dPt>
            <c:idx val="2"/>
            <c:marker>
              <c:symbol val="circle"/>
              <c:size val="5"/>
              <c:spPr>
                <a:solidFill>
                  <a:srgbClr val="6DD5CE"/>
                </a:solidFill>
                <a:ln w="9525">
                  <a:solidFill>
                    <a:srgbClr val="6DD5CE"/>
                  </a:solidFill>
                </a:ln>
                <a:effectLst/>
              </c:spPr>
            </c:marker>
            <c:bubble3D val="0"/>
            <c:spPr>
              <a:ln w="28575" cap="rnd">
                <a:solidFill>
                  <a:srgbClr val="6DD5CE"/>
                </a:solidFill>
                <a:round/>
              </a:ln>
              <a:effectLst/>
            </c:spPr>
            <c:extLst>
              <c:ext xmlns:c16="http://schemas.microsoft.com/office/drawing/2014/chart" uri="{C3380CC4-5D6E-409C-BE32-E72D297353CC}">
                <c16:uniqueId val="{00000007-B3B3-446C-9B67-EAAB730F6D0F}"/>
              </c:ext>
            </c:extLst>
          </c:dPt>
          <c:dPt>
            <c:idx val="3"/>
            <c:marker>
              <c:symbol val="circle"/>
              <c:size val="5"/>
              <c:spPr>
                <a:solidFill>
                  <a:srgbClr val="6DD5CE"/>
                </a:solidFill>
                <a:ln w="9525">
                  <a:solidFill>
                    <a:srgbClr val="6DD5CE"/>
                  </a:solidFill>
                </a:ln>
                <a:effectLst/>
              </c:spPr>
            </c:marker>
            <c:bubble3D val="0"/>
            <c:spPr>
              <a:ln w="28575" cap="rnd">
                <a:solidFill>
                  <a:srgbClr val="6DD5CE"/>
                </a:solidFill>
                <a:round/>
              </a:ln>
              <a:effectLst/>
            </c:spPr>
            <c:extLst>
              <c:ext xmlns:c16="http://schemas.microsoft.com/office/drawing/2014/chart" uri="{C3380CC4-5D6E-409C-BE32-E72D297353CC}">
                <c16:uniqueId val="{00000009-B3B3-446C-9B67-EAAB730F6D0F}"/>
              </c:ext>
            </c:extLst>
          </c:dPt>
          <c:dPt>
            <c:idx val="4"/>
            <c:marker>
              <c:symbol val="circle"/>
              <c:size val="5"/>
              <c:spPr>
                <a:solidFill>
                  <a:srgbClr val="6DD5CE"/>
                </a:solidFill>
                <a:ln w="9525">
                  <a:solidFill>
                    <a:srgbClr val="6DD5CE"/>
                  </a:solidFill>
                </a:ln>
                <a:effectLst/>
              </c:spPr>
            </c:marker>
            <c:bubble3D val="0"/>
            <c:spPr>
              <a:ln w="28575" cap="rnd">
                <a:solidFill>
                  <a:srgbClr val="6DD5CE"/>
                </a:solidFill>
                <a:round/>
              </a:ln>
              <a:effectLst/>
            </c:spPr>
            <c:extLst>
              <c:ext xmlns:c16="http://schemas.microsoft.com/office/drawing/2014/chart" uri="{C3380CC4-5D6E-409C-BE32-E72D297353CC}">
                <c16:uniqueId val="{0000000B-B3B3-446C-9B67-EAAB730F6D0F}"/>
              </c:ext>
            </c:extLst>
          </c:dPt>
          <c:dPt>
            <c:idx val="5"/>
            <c:marker>
              <c:symbol val="circle"/>
              <c:size val="5"/>
              <c:spPr>
                <a:solidFill>
                  <a:srgbClr val="6DD5CE"/>
                </a:solidFill>
                <a:ln w="9525">
                  <a:solidFill>
                    <a:srgbClr val="6DD5CE"/>
                  </a:solidFill>
                </a:ln>
                <a:effectLst/>
              </c:spPr>
            </c:marker>
            <c:bubble3D val="0"/>
            <c:spPr>
              <a:ln w="28575" cap="rnd">
                <a:solidFill>
                  <a:srgbClr val="6DD5CE"/>
                </a:solidFill>
                <a:round/>
              </a:ln>
              <a:effectLst/>
            </c:spPr>
            <c:extLst>
              <c:ext xmlns:c16="http://schemas.microsoft.com/office/drawing/2014/chart" uri="{C3380CC4-5D6E-409C-BE32-E72D297353CC}">
                <c16:uniqueId val="{0000000D-B3B3-446C-9B67-EAAB730F6D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Nov '22
(S4)</c:v>
                </c:pt>
                <c:pt idx="1">
                  <c:v>Dec '22
(S5)</c:v>
                </c:pt>
                <c:pt idx="2">
                  <c:v>Mar '23 
(S6)</c:v>
                </c:pt>
                <c:pt idx="3">
                  <c:v>May '23
 (S7)</c:v>
                </c:pt>
                <c:pt idx="4">
                  <c:v>July '23
(S8)</c:v>
                </c:pt>
                <c:pt idx="5">
                  <c:v>Sept '23
(S9)</c:v>
                </c:pt>
                <c:pt idx="6">
                  <c:v>Nov '23
 (S10)</c:v>
                </c:pt>
              </c:strCache>
            </c:strRef>
          </c:cat>
          <c:val>
            <c:numRef>
              <c:f>Sheet1!$D$4:$D$10</c:f>
              <c:numCache>
                <c:formatCode>0%</c:formatCode>
                <c:ptCount val="7"/>
                <c:pt idx="0">
                  <c:v>0.46</c:v>
                </c:pt>
                <c:pt idx="1">
                  <c:v>0.43</c:v>
                </c:pt>
                <c:pt idx="2">
                  <c:v>0.43</c:v>
                </c:pt>
                <c:pt idx="3">
                  <c:v>0.42</c:v>
                </c:pt>
                <c:pt idx="4">
                  <c:v>0.44</c:v>
                </c:pt>
                <c:pt idx="5">
                  <c:v>0.44</c:v>
                </c:pt>
                <c:pt idx="6">
                  <c:v>0.43</c:v>
                </c:pt>
              </c:numCache>
            </c:numRef>
          </c:val>
          <c:smooth val="0"/>
          <c:extLst>
            <c:ext xmlns:c16="http://schemas.microsoft.com/office/drawing/2014/chart" uri="{C3380CC4-5D6E-409C-BE32-E72D297353CC}">
              <c16:uniqueId val="{0000000E-B3B3-446C-9B67-EAAB730F6D0F}"/>
            </c:ext>
          </c:extLst>
        </c:ser>
        <c:ser>
          <c:idx val="3"/>
          <c:order val="3"/>
          <c:tx>
            <c:strRef>
              <c:f>Sheet1!$E$1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Nov '22
(S4)</c:v>
                </c:pt>
                <c:pt idx="1">
                  <c:v>Dec '22
(S5)</c:v>
                </c:pt>
                <c:pt idx="2">
                  <c:v>Mar '23 
(S6)</c:v>
                </c:pt>
                <c:pt idx="3">
                  <c:v>May '23
 (S7)</c:v>
                </c:pt>
                <c:pt idx="4">
                  <c:v>July '23
(S8)</c:v>
                </c:pt>
                <c:pt idx="5">
                  <c:v>Sept '23
(S9)</c:v>
                </c:pt>
                <c:pt idx="6">
                  <c:v>Nov '23
 (S10)</c:v>
                </c:pt>
              </c:strCache>
            </c:strRef>
          </c:cat>
          <c:val>
            <c:numRef>
              <c:f>Sheet1!$E$4:$E$10</c:f>
              <c:numCache>
                <c:formatCode>0%</c:formatCode>
                <c:ptCount val="7"/>
                <c:pt idx="0">
                  <c:v>0.156660413478867</c:v>
                </c:pt>
                <c:pt idx="1">
                  <c:v>0.18416821028569899</c:v>
                </c:pt>
                <c:pt idx="2">
                  <c:v>0.2</c:v>
                </c:pt>
                <c:pt idx="3">
                  <c:v>0.18</c:v>
                </c:pt>
                <c:pt idx="4">
                  <c:v>0.2</c:v>
                </c:pt>
                <c:pt idx="5">
                  <c:v>0.19</c:v>
                </c:pt>
                <c:pt idx="6">
                  <c:v>0.18</c:v>
                </c:pt>
              </c:numCache>
            </c:numRef>
          </c:val>
          <c:smooth val="0"/>
          <c:extLst>
            <c:ext xmlns:c16="http://schemas.microsoft.com/office/drawing/2014/chart" uri="{C3380CC4-5D6E-409C-BE32-E72D297353CC}">
              <c16:uniqueId val="{0000000F-B3B3-446C-9B67-EAAB730F6D0F}"/>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661282428879708E-2"/>
          <c:y val="0.17264730236838843"/>
          <c:w val="0.95514364204284052"/>
          <c:h val="0.61964996321231636"/>
        </c:manualLayout>
      </c:layout>
      <c:barChart>
        <c:barDir val="col"/>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4"/>
            <c:invertIfNegative val="0"/>
            <c:bubble3D val="0"/>
            <c:spPr>
              <a:solidFill>
                <a:srgbClr val="009690"/>
              </a:solidFill>
              <a:ln>
                <a:noFill/>
              </a:ln>
              <a:effectLst/>
            </c:spPr>
            <c:extLst>
              <c:ext xmlns:c16="http://schemas.microsoft.com/office/drawing/2014/chart" uri="{C3380CC4-5D6E-409C-BE32-E72D297353CC}">
                <c16:uniqueId val="{00000001-AF29-403A-9F33-211B3F177A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Those with caring responsibilities</c:v>
                </c:pt>
                <c:pt idx="1">
                  <c:v>Renters</c:v>
                </c:pt>
                <c:pt idx="2">
                  <c:v>25-34 year olds </c:v>
                </c:pt>
                <c:pt idx="3">
                  <c:v>Disabled respondents</c:v>
                </c:pt>
                <c:pt idx="4">
                  <c:v>GM average </c:v>
                </c:pt>
              </c:strCache>
            </c:strRef>
          </c:cat>
          <c:val>
            <c:numRef>
              <c:f>Sheet1!$B$2:$B$7</c:f>
              <c:numCache>
                <c:formatCode>0%</c:formatCode>
                <c:ptCount val="5"/>
                <c:pt idx="0">
                  <c:v>0.27</c:v>
                </c:pt>
                <c:pt idx="1">
                  <c:v>0.26</c:v>
                </c:pt>
                <c:pt idx="2">
                  <c:v>0.25</c:v>
                </c:pt>
                <c:pt idx="3">
                  <c:v>0.23</c:v>
                </c:pt>
                <c:pt idx="4">
                  <c:v>0.17</c:v>
                </c:pt>
              </c:numCache>
            </c:numRef>
          </c:val>
          <c:extLst xmlns:c15="http://schemas.microsoft.com/office/drawing/2012/chart">
            <c:ext xmlns:c16="http://schemas.microsoft.com/office/drawing/2014/chart" uri="{C3380CC4-5D6E-409C-BE32-E72D297353CC}">
              <c16:uniqueId val="{00000002-AF29-403A-9F33-211B3F177A43}"/>
            </c:ext>
          </c:extLst>
        </c:ser>
        <c:dLbls>
          <c:showLegendKey val="0"/>
          <c:showVal val="0"/>
          <c:showCatName val="0"/>
          <c:showSerName val="0"/>
          <c:showPercent val="0"/>
          <c:showBubbleSize val="0"/>
        </c:dLbls>
        <c:gapWidth val="85"/>
        <c:axId val="525551936"/>
        <c:axId val="525549776"/>
        <c:extLst/>
      </c:barChart>
      <c:catAx>
        <c:axId val="5255519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r"/>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49554431943822E-2"/>
          <c:y val="0"/>
          <c:w val="0.97005338745453518"/>
          <c:h val="1"/>
        </c:manualLayout>
      </c:layout>
      <c:barChart>
        <c:barDir val="col"/>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4"/>
            <c:invertIfNegative val="0"/>
            <c:bubble3D val="0"/>
            <c:spPr>
              <a:solidFill>
                <a:srgbClr val="009690"/>
              </a:solidFill>
              <a:ln>
                <a:noFill/>
              </a:ln>
              <a:effectLst/>
            </c:spPr>
            <c:extLst>
              <c:ext xmlns:c16="http://schemas.microsoft.com/office/drawing/2014/chart" uri="{C3380CC4-5D6E-409C-BE32-E72D297353CC}">
                <c16:uniqueId val="{00000001-B65F-47A2-9AC2-811EEBD2400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Parents with children under 5 yrs</c:v>
                </c:pt>
                <c:pt idx="1">
                  <c:v>16-24 year olds</c:v>
                </c:pt>
                <c:pt idx="2">
                  <c:v>Those who have ever smoked a cigarette, cigar or pipe</c:v>
                </c:pt>
                <c:pt idx="3">
                  <c:v>Renters</c:v>
                </c:pt>
                <c:pt idx="4">
                  <c:v>GM average </c:v>
                </c:pt>
              </c:strCache>
            </c:strRef>
          </c:cat>
          <c:val>
            <c:numRef>
              <c:f>Sheet1!$B$2:$B$6</c:f>
              <c:numCache>
                <c:formatCode>0%</c:formatCode>
                <c:ptCount val="5"/>
                <c:pt idx="0">
                  <c:v>0.4</c:v>
                </c:pt>
                <c:pt idx="1">
                  <c:v>0.39</c:v>
                </c:pt>
                <c:pt idx="2">
                  <c:v>0.35</c:v>
                </c:pt>
                <c:pt idx="3">
                  <c:v>0.32</c:v>
                </c:pt>
                <c:pt idx="4">
                  <c:v>0.22</c:v>
                </c:pt>
              </c:numCache>
            </c:numRef>
          </c:val>
          <c:extLst xmlns:c15="http://schemas.microsoft.com/office/drawing/2012/chart">
            <c:ext xmlns:c16="http://schemas.microsoft.com/office/drawing/2014/chart" uri="{C3380CC4-5D6E-409C-BE32-E72D297353CC}">
              <c16:uniqueId val="{00000005-94A1-4675-B87F-576675B2F029}"/>
            </c:ext>
          </c:extLst>
        </c:ser>
        <c:dLbls>
          <c:showLegendKey val="0"/>
          <c:showVal val="0"/>
          <c:showCatName val="0"/>
          <c:showSerName val="0"/>
          <c:showPercent val="0"/>
          <c:showBubbleSize val="0"/>
        </c:dLbls>
        <c:gapWidth val="85"/>
        <c:axId val="525551936"/>
        <c:axId val="525549776"/>
        <c:extLst/>
      </c:barChart>
      <c:catAx>
        <c:axId val="5255519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r"/>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46216408312067"/>
          <c:y val="0"/>
          <c:w val="0.66592201185728417"/>
          <c:h val="1"/>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6"/>
            <c:invertIfNegative val="0"/>
            <c:bubble3D val="0"/>
            <c:spPr>
              <a:solidFill>
                <a:srgbClr val="009690"/>
              </a:solidFill>
              <a:ln>
                <a:noFill/>
              </a:ln>
              <a:effectLst/>
            </c:spPr>
            <c:extLst>
              <c:ext xmlns:c16="http://schemas.microsoft.com/office/drawing/2014/chart" uri="{C3380CC4-5D6E-409C-BE32-E72D297353CC}">
                <c16:uniqueId val="{00000001-0891-425E-B6A4-ADE197A9F569}"/>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0891-425E-B6A4-ADE197A9F569}"/>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0891-425E-B6A4-ADE197A9F56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Affordability </c:v>
                </c:pt>
                <c:pt idx="1">
                  <c:v>Safe and decent </c:v>
                </c:pt>
                <c:pt idx="2">
                  <c:v>Privacy and security </c:v>
                </c:pt>
                <c:pt idx="3">
                  <c:v>Well managed </c:v>
                </c:pt>
                <c:pt idx="4">
                  <c:v>Responsivity </c:v>
                </c:pt>
                <c:pt idx="5">
                  <c:v>Supportive</c:v>
                </c:pt>
                <c:pt idx="6">
                  <c:v>Inclusivitiy</c:v>
                </c:pt>
                <c:pt idx="7">
                  <c:v>Don't know </c:v>
                </c:pt>
                <c:pt idx="8">
                  <c:v>None of the above </c:v>
                </c:pt>
              </c:strCache>
            </c:strRef>
          </c:cat>
          <c:val>
            <c:numRef>
              <c:f>Sheet1!$B$2:$B$10</c:f>
              <c:numCache>
                <c:formatCode>0%</c:formatCode>
                <c:ptCount val="9"/>
                <c:pt idx="0">
                  <c:v>0.63644081534241803</c:v>
                </c:pt>
                <c:pt idx="1">
                  <c:v>0.49232135698720503</c:v>
                </c:pt>
                <c:pt idx="2">
                  <c:v>0.42465122681022999</c:v>
                </c:pt>
                <c:pt idx="3">
                  <c:v>0.41056759580263502</c:v>
                </c:pt>
                <c:pt idx="4">
                  <c:v>0.367851962732963</c:v>
                </c:pt>
                <c:pt idx="5">
                  <c:v>0.25689586191451302</c:v>
                </c:pt>
                <c:pt idx="6">
                  <c:v>9.9340987376801596E-2</c:v>
                </c:pt>
                <c:pt idx="7">
                  <c:v>2.3967883142700101E-2</c:v>
                </c:pt>
                <c:pt idx="8">
                  <c:v>1.6281567052439098E-2</c:v>
                </c:pt>
              </c:numCache>
            </c:numRef>
          </c:val>
          <c:extLst>
            <c:ext xmlns:c16="http://schemas.microsoft.com/office/drawing/2014/chart" uri="{C3380CC4-5D6E-409C-BE32-E72D297353CC}">
              <c16:uniqueId val="{00000004-0891-425E-B6A4-ADE197A9F569}"/>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max val="0.8"/>
          <c:min val="0"/>
        </c:scaling>
        <c:delete val="1"/>
        <c:axPos val="t"/>
        <c:numFmt formatCode="0%" sourceLinked="1"/>
        <c:majorTickMark val="out"/>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97991043691523E-3"/>
          <c:y val="4.3497942354823434E-3"/>
          <c:w val="0.99854020089563089"/>
          <c:h val="0.76920092899315784"/>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Fear of losing my home</c:v>
                </c:pt>
                <c:pt idx="8">
                  <c:v>Broken windows / doors</c:v>
                </c:pt>
                <c:pt idx="9">
                  <c:v>My home not meeting accessibility needs </c:v>
                </c:pt>
              </c:strCache>
            </c:strRef>
          </c:cat>
          <c:val>
            <c:numRef>
              <c:f>Sheet1!$B$2:$B$11</c:f>
            </c:numRef>
          </c:val>
          <c:extLst>
            <c:ext xmlns:c16="http://schemas.microsoft.com/office/drawing/2014/chart" uri="{C3380CC4-5D6E-409C-BE32-E72D297353CC}">
              <c16:uniqueId val="{00000000-D2ED-45F6-99C5-571AF3F596E2}"/>
            </c:ext>
          </c:extLst>
        </c:ser>
        <c:ser>
          <c:idx val="1"/>
          <c:order val="1"/>
          <c:tx>
            <c:strRef>
              <c:f>Sheet1!$C$1</c:f>
              <c:strCache>
                <c:ptCount val="1"/>
                <c:pt idx="0">
                  <c:v>Don't know/Prefer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Fear of losing my home</c:v>
                </c:pt>
                <c:pt idx="8">
                  <c:v>Broken windows / doors</c:v>
                </c:pt>
                <c:pt idx="9">
                  <c:v>My home not meeting accessibility needs </c:v>
                </c:pt>
              </c:strCache>
            </c:strRef>
          </c:cat>
          <c:val>
            <c:numRef>
              <c:f>Sheet1!$C$2:$C$11</c:f>
              <c:numCache>
                <c:formatCode>0%</c:formatCode>
                <c:ptCount val="10"/>
                <c:pt idx="0">
                  <c:v>8.0999917617301121E-3</c:v>
                </c:pt>
                <c:pt idx="1">
                  <c:v>3.3784467402253451E-2</c:v>
                </c:pt>
                <c:pt idx="2">
                  <c:v>2.5843491264356221E-2</c:v>
                </c:pt>
                <c:pt idx="3">
                  <c:v>5.7089990682105587E-2</c:v>
                </c:pt>
                <c:pt idx="4">
                  <c:v>3.4176119784437749E-2</c:v>
                </c:pt>
                <c:pt idx="5">
                  <c:v>2.559682217502935E-2</c:v>
                </c:pt>
                <c:pt idx="6">
                  <c:v>3.3942630854052129E-2</c:v>
                </c:pt>
                <c:pt idx="7">
                  <c:v>4.3255658717056604E-2</c:v>
                </c:pt>
                <c:pt idx="8">
                  <c:v>2.539648470619929E-2</c:v>
                </c:pt>
                <c:pt idx="9">
                  <c:v>3.1918019166502179E-2</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No, it has not been a problem in the last year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Fear of losing my home</c:v>
                </c:pt>
                <c:pt idx="8">
                  <c:v>Broken windows / doors</c:v>
                </c:pt>
                <c:pt idx="9">
                  <c:v>My home not meeting accessibility needs </c:v>
                </c:pt>
              </c:strCache>
            </c:strRef>
          </c:cat>
          <c:val>
            <c:numRef>
              <c:f>Sheet1!$D$2:$D$11</c:f>
              <c:numCache>
                <c:formatCode>0%</c:formatCode>
                <c:ptCount val="10"/>
                <c:pt idx="0">
                  <c:v>0.37543661171189002</c:v>
                </c:pt>
                <c:pt idx="1">
                  <c:v>0.619493216170385</c:v>
                </c:pt>
                <c:pt idx="2">
                  <c:v>0.75764257112771305</c:v>
                </c:pt>
                <c:pt idx="3">
                  <c:v>0.74734225549192901</c:v>
                </c:pt>
                <c:pt idx="4">
                  <c:v>0.77764956148547704</c:v>
                </c:pt>
                <c:pt idx="5">
                  <c:v>0.79826392731115903</c:v>
                </c:pt>
                <c:pt idx="6">
                  <c:v>0.83201092308312796</c:v>
                </c:pt>
                <c:pt idx="7">
                  <c:v>0.83410493323152102</c:v>
                </c:pt>
                <c:pt idx="8">
                  <c:v>0.86258140736258604</c:v>
                </c:pt>
                <c:pt idx="9">
                  <c:v>0.87277369482842904</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Yes, it has been a problem in the last year but it is not currently a problem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Fear of losing my home</c:v>
                </c:pt>
                <c:pt idx="8">
                  <c:v>Broken windows / doors</c:v>
                </c:pt>
                <c:pt idx="9">
                  <c:v>My home not meeting accessibility needs </c:v>
                </c:pt>
              </c:strCache>
            </c:strRef>
          </c:cat>
          <c:val>
            <c:numRef>
              <c:f>Sheet1!$E$2:$E$11</c:f>
              <c:numCache>
                <c:formatCode>0%</c:formatCode>
                <c:ptCount val="10"/>
                <c:pt idx="0">
                  <c:v>0.25</c:v>
                </c:pt>
                <c:pt idx="1">
                  <c:v>0.13733032448475199</c:v>
                </c:pt>
                <c:pt idx="2">
                  <c:v>0.162181500856274</c:v>
                </c:pt>
                <c:pt idx="3">
                  <c:v>7.9607170735938898E-2</c:v>
                </c:pt>
                <c:pt idx="4">
                  <c:v>0.120198718135257</c:v>
                </c:pt>
                <c:pt idx="5">
                  <c:v>0.13811240552911599</c:v>
                </c:pt>
                <c:pt idx="6">
                  <c:v>8.6519890163302998E-2</c:v>
                </c:pt>
                <c:pt idx="7">
                  <c:v>5.4193818384743499E-2</c:v>
                </c:pt>
                <c:pt idx="8">
                  <c:v>6.1591553270278598E-2</c:v>
                </c:pt>
                <c:pt idx="9">
                  <c:v>4.6012174357258302E-2</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Yes, it is currently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electrics </c:v>
                </c:pt>
                <c:pt idx="7">
                  <c:v>Fear of losing my home</c:v>
                </c:pt>
                <c:pt idx="8">
                  <c:v>Broken windows / doors</c:v>
                </c:pt>
                <c:pt idx="9">
                  <c:v>My home not meeting accessibility needs </c:v>
                </c:pt>
              </c:strCache>
            </c:strRef>
          </c:cat>
          <c:val>
            <c:numRef>
              <c:f>Sheet1!$F$2:$F$11</c:f>
              <c:numCache>
                <c:formatCode>0%</c:formatCode>
                <c:ptCount val="10"/>
                <c:pt idx="0">
                  <c:v>0.36</c:v>
                </c:pt>
                <c:pt idx="1">
                  <c:v>0.20939199194260999</c:v>
                </c:pt>
                <c:pt idx="2">
                  <c:v>5.4332436751657803E-2</c:v>
                </c:pt>
                <c:pt idx="3">
                  <c:v>0.11596058309002701</c:v>
                </c:pt>
                <c:pt idx="4">
                  <c:v>6.7975600594829502E-2</c:v>
                </c:pt>
                <c:pt idx="5">
                  <c:v>3.80268449846961E-2</c:v>
                </c:pt>
                <c:pt idx="6">
                  <c:v>4.7526555899517001E-2</c:v>
                </c:pt>
                <c:pt idx="7">
                  <c:v>6.8445589666679699E-2</c:v>
                </c:pt>
                <c:pt idx="8">
                  <c:v>5.0430554660937002E-2</c:v>
                </c:pt>
                <c:pt idx="9">
                  <c:v>4.9296111647810101E-2</c:v>
                </c:pt>
              </c:numCache>
            </c:numRef>
          </c:val>
          <c:extLst>
            <c:ext xmlns:c16="http://schemas.microsoft.com/office/drawing/2014/chart" uri="{C3380CC4-5D6E-409C-BE32-E72D297353CC}">
              <c16:uniqueId val="{00000004-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3.271859866843032E-3"/>
          <c:y val="0.93133460350613673"/>
          <c:w val="0.99345628026631394"/>
          <c:h val="6.492125850007295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5848955890167E-3"/>
          <c:y val="5.751854221581023E-2"/>
          <c:w val="0.99532041510441094"/>
          <c:h val="0.69511631756164205"/>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Broken electrics </c:v>
                </c:pt>
                <c:pt idx="3">
                  <c:v>Gas, electricity or water supply problems </c:v>
                </c:pt>
                <c:pt idx="4">
                  <c:v>Pest infestation</c:v>
                </c:pt>
                <c:pt idx="5">
                  <c:v>Damp / mould</c:v>
                </c:pt>
                <c:pt idx="6">
                  <c:v>Broken windows / doors</c:v>
                </c:pt>
                <c:pt idx="7">
                  <c:v>Fear of losing my home</c:v>
                </c:pt>
                <c:pt idx="8">
                  <c:v>My home not meeting accessibility needs </c:v>
                </c:pt>
                <c:pt idx="9">
                  <c:v>Poor / missing home insulation</c:v>
                </c:pt>
              </c:strCache>
            </c:strRef>
          </c:cat>
          <c:val>
            <c:numRef>
              <c:f>Sheet1!$B$2:$B$11</c:f>
            </c:numRef>
          </c:val>
          <c:extLst>
            <c:ext xmlns:c16="http://schemas.microsoft.com/office/drawing/2014/chart" uri="{C3380CC4-5D6E-409C-BE32-E72D297353CC}">
              <c16:uniqueId val="{00000000-D2ED-45F6-99C5-571AF3F596E2}"/>
            </c:ext>
          </c:extLst>
        </c:ser>
        <c:ser>
          <c:idx val="1"/>
          <c:order val="1"/>
          <c:tx>
            <c:strRef>
              <c:f>Sheet1!$C$1</c:f>
              <c:strCache>
                <c:ptCount val="1"/>
                <c:pt idx="0">
                  <c:v>Don't know/prefer not to say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Broken electrics </c:v>
                </c:pt>
                <c:pt idx="3">
                  <c:v>Gas, electricity or water supply problems </c:v>
                </c:pt>
                <c:pt idx="4">
                  <c:v>Pest infestation</c:v>
                </c:pt>
                <c:pt idx="5">
                  <c:v>Damp / mould</c:v>
                </c:pt>
                <c:pt idx="6">
                  <c:v>Broken windows / doors</c:v>
                </c:pt>
                <c:pt idx="7">
                  <c:v>Fear of losing my home</c:v>
                </c:pt>
                <c:pt idx="8">
                  <c:v>My home not meeting accessibility needs </c:v>
                </c:pt>
                <c:pt idx="9">
                  <c:v>Poor / missing home insulation</c:v>
                </c:pt>
              </c:strCache>
            </c:strRef>
          </c:cat>
          <c:val>
            <c:numRef>
              <c:f>Sheet1!$C$2:$C$11</c:f>
              <c:numCache>
                <c:formatCode>0%</c:formatCode>
                <c:ptCount val="10"/>
                <c:pt idx="0">
                  <c:v>0.02</c:v>
                </c:pt>
                <c:pt idx="1">
                  <c:v>0.05</c:v>
                </c:pt>
                <c:pt idx="2">
                  <c:v>0.05</c:v>
                </c:pt>
                <c:pt idx="3">
                  <c:v>0.06</c:v>
                </c:pt>
                <c:pt idx="4">
                  <c:v>0.02</c:v>
                </c:pt>
                <c:pt idx="5">
                  <c:v>0.02</c:v>
                </c:pt>
                <c:pt idx="6">
                  <c:v>0.04</c:v>
                </c:pt>
                <c:pt idx="7">
                  <c:v>0.03</c:v>
                </c:pt>
                <c:pt idx="8">
                  <c:v>7.0000000000000007E-2</c:v>
                </c:pt>
                <c:pt idx="9">
                  <c:v>0.06</c:v>
                </c:pt>
              </c:numCache>
            </c:numRef>
          </c:val>
          <c:extLst>
            <c:ext xmlns:c16="http://schemas.microsoft.com/office/drawing/2014/chart" uri="{C3380CC4-5D6E-409C-BE32-E72D297353CC}">
              <c16:uniqueId val="{00000001-2650-4320-98CA-984029CEB0D0}"/>
            </c:ext>
          </c:extLst>
        </c:ser>
        <c:ser>
          <c:idx val="2"/>
          <c:order val="2"/>
          <c:tx>
            <c:strRef>
              <c:f>Sheet1!$D$1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Broken electrics </c:v>
                </c:pt>
                <c:pt idx="3">
                  <c:v>Gas, electricity or water supply problems </c:v>
                </c:pt>
                <c:pt idx="4">
                  <c:v>Pest infestation</c:v>
                </c:pt>
                <c:pt idx="5">
                  <c:v>Damp / mould</c:v>
                </c:pt>
                <c:pt idx="6">
                  <c:v>Broken windows / doors</c:v>
                </c:pt>
                <c:pt idx="7">
                  <c:v>Fear of losing my home</c:v>
                </c:pt>
                <c:pt idx="8">
                  <c:v>My home not meeting accessibility needs </c:v>
                </c:pt>
                <c:pt idx="9">
                  <c:v>Poor / missing home insulation</c:v>
                </c:pt>
              </c:strCache>
            </c:strRef>
          </c:cat>
          <c:val>
            <c:numRef>
              <c:f>Sheet1!$D$2:$D$11</c:f>
              <c:numCache>
                <c:formatCode>0%</c:formatCode>
                <c:ptCount val="10"/>
                <c:pt idx="0">
                  <c:v>0.32</c:v>
                </c:pt>
                <c:pt idx="1">
                  <c:v>0.31</c:v>
                </c:pt>
                <c:pt idx="2">
                  <c:v>0.35</c:v>
                </c:pt>
                <c:pt idx="3">
                  <c:v>0.33</c:v>
                </c:pt>
                <c:pt idx="4">
                  <c:v>0.4</c:v>
                </c:pt>
                <c:pt idx="5">
                  <c:v>0.42</c:v>
                </c:pt>
                <c:pt idx="6">
                  <c:v>0.43</c:v>
                </c:pt>
                <c:pt idx="7">
                  <c:v>0.52</c:v>
                </c:pt>
                <c:pt idx="8">
                  <c:v>0.48</c:v>
                </c:pt>
                <c:pt idx="9">
                  <c:v>0.56000000000000005</c:v>
                </c:pt>
              </c:numCache>
            </c:numRef>
          </c:val>
          <c:extLst>
            <c:ext xmlns:c16="http://schemas.microsoft.com/office/drawing/2014/chart" uri="{C3380CC4-5D6E-409C-BE32-E72D297353CC}">
              <c16:uniqueId val="{00000002-2650-4320-98CA-984029CEB0D0}"/>
            </c:ext>
          </c:extLst>
        </c:ser>
        <c:ser>
          <c:idx val="3"/>
          <c:order val="3"/>
          <c:tx>
            <c:strRef>
              <c:f>Sheet1!$E$1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Broken electrics </c:v>
                </c:pt>
                <c:pt idx="3">
                  <c:v>Gas, electricity or water supply problems </c:v>
                </c:pt>
                <c:pt idx="4">
                  <c:v>Pest infestation</c:v>
                </c:pt>
                <c:pt idx="5">
                  <c:v>Damp / mould</c:v>
                </c:pt>
                <c:pt idx="6">
                  <c:v>Broken windows / doors</c:v>
                </c:pt>
                <c:pt idx="7">
                  <c:v>Fear of losing my home</c:v>
                </c:pt>
                <c:pt idx="8">
                  <c:v>My home not meeting accessibility needs </c:v>
                </c:pt>
                <c:pt idx="9">
                  <c:v>Poor / missing home insulation</c:v>
                </c:pt>
              </c:strCache>
            </c:strRef>
          </c:cat>
          <c:val>
            <c:numRef>
              <c:f>Sheet1!$E$2:$E$11</c:f>
              <c:numCache>
                <c:formatCode>0%</c:formatCode>
                <c:ptCount val="10"/>
                <c:pt idx="0">
                  <c:v>0.66</c:v>
                </c:pt>
                <c:pt idx="1">
                  <c:v>0.64</c:v>
                </c:pt>
                <c:pt idx="2">
                  <c:v>0.6</c:v>
                </c:pt>
                <c:pt idx="3">
                  <c:v>0.6</c:v>
                </c:pt>
                <c:pt idx="4">
                  <c:v>0.57999999999999996</c:v>
                </c:pt>
                <c:pt idx="5">
                  <c:v>0.56000000000000005</c:v>
                </c:pt>
                <c:pt idx="6">
                  <c:v>0.53</c:v>
                </c:pt>
                <c:pt idx="7">
                  <c:v>0.45</c:v>
                </c:pt>
                <c:pt idx="8">
                  <c:v>0.45</c:v>
                </c:pt>
                <c:pt idx="9">
                  <c:v>0.39</c:v>
                </c:pt>
              </c:numCache>
            </c:numRef>
          </c:val>
          <c:extLst>
            <c:ext xmlns:c16="http://schemas.microsoft.com/office/drawing/2014/chart" uri="{C3380CC4-5D6E-409C-BE32-E72D297353CC}">
              <c16:uniqueId val="{00000003-2650-4320-98CA-984029CEB0D0}"/>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w="25400">
          <a:noFill/>
        </a:ln>
        <a:effectLst/>
      </c:spPr>
    </c:plotArea>
    <c:legend>
      <c:legendPos val="l"/>
      <c:layout>
        <c:manualLayout>
          <c:xMode val="edge"/>
          <c:yMode val="edge"/>
          <c:x val="1.2904083456567048E-2"/>
          <c:y val="0.91186817095976502"/>
          <c:w val="0.96564397853891737"/>
          <c:h val="8.81318290402349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99854020089563089"/>
          <c:h val="0.87548124124506799"/>
        </c:manualLayout>
      </c:layout>
      <c:barChart>
        <c:barDir val="bar"/>
        <c:grouping val="percentStacked"/>
        <c:varyColors val="0"/>
        <c:ser>
          <c:idx val="0"/>
          <c:order val="0"/>
          <c:tx>
            <c:strRef>
              <c:f>Sheet1!$B$1</c:f>
              <c:strCache>
                <c:ptCount val="1"/>
                <c:pt idx="0">
                  <c:v>A large impact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(n=953)</c:v>
                </c:pt>
                <c:pt idx="1">
                  <c:v>Fear of losing my home (n=190) </c:v>
                </c:pt>
                <c:pt idx="2">
                  <c:v>Damp / mould (n=536)</c:v>
                </c:pt>
                <c:pt idx="3">
                  <c:v>My home not meeting  accessibility needs (n=147)</c:v>
                </c:pt>
                <c:pt idx="4">
                  <c:v>Poor / missing home insulation (n=302)</c:v>
                </c:pt>
                <c:pt idx="5">
                  <c:v>Pest infestation (n=291)</c:v>
                </c:pt>
                <c:pt idx="6">
                  <c:v>Broken boiler / heating / hot water (n=335)</c:v>
                </c:pt>
                <c:pt idx="7">
                  <c:v>Broken windows / doors (n=173)</c:v>
                </c:pt>
                <c:pt idx="8">
                  <c:v>Broken electrics (n=207)</c:v>
                </c:pt>
                <c:pt idx="9">
                  <c:v>Gas, electricity or water supply problems (n=272)</c:v>
                </c:pt>
              </c:strCache>
            </c:strRef>
          </c:cat>
          <c:val>
            <c:numRef>
              <c:f>Sheet1!$B$2:$B$11</c:f>
              <c:numCache>
                <c:formatCode>0%</c:formatCode>
                <c:ptCount val="10"/>
                <c:pt idx="0">
                  <c:v>0.39</c:v>
                </c:pt>
                <c:pt idx="1">
                  <c:v>0.61078035247803197</c:v>
                </c:pt>
                <c:pt idx="2">
                  <c:v>0.26411011915397098</c:v>
                </c:pt>
                <c:pt idx="3">
                  <c:v>0.366164375851112</c:v>
                </c:pt>
                <c:pt idx="4">
                  <c:v>0.31740877775328802</c:v>
                </c:pt>
                <c:pt idx="5">
                  <c:v>0.30014402514989802</c:v>
                </c:pt>
                <c:pt idx="6">
                  <c:v>0.28516863005839199</c:v>
                </c:pt>
                <c:pt idx="7">
                  <c:v>0.36134401815623701</c:v>
                </c:pt>
                <c:pt idx="8">
                  <c:v>0.22926604578538301</c:v>
                </c:pt>
                <c:pt idx="9">
                  <c:v>0.23923444038247199</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A small impact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(n=953)</c:v>
                </c:pt>
                <c:pt idx="1">
                  <c:v>Fear of losing my home (n=190) </c:v>
                </c:pt>
                <c:pt idx="2">
                  <c:v>Damp / mould (n=536)</c:v>
                </c:pt>
                <c:pt idx="3">
                  <c:v>My home not meeting  accessibility needs (n=147)</c:v>
                </c:pt>
                <c:pt idx="4">
                  <c:v>Poor / missing home insulation (n=302)</c:v>
                </c:pt>
                <c:pt idx="5">
                  <c:v>Pest infestation (n=291)</c:v>
                </c:pt>
                <c:pt idx="6">
                  <c:v>Broken boiler / heating / hot water (n=335)</c:v>
                </c:pt>
                <c:pt idx="7">
                  <c:v>Broken windows / doors (n=173)</c:v>
                </c:pt>
                <c:pt idx="8">
                  <c:v>Broken electrics (n=207)</c:v>
                </c:pt>
                <c:pt idx="9">
                  <c:v>Gas, electricity or water supply problems (n=272)</c:v>
                </c:pt>
              </c:strCache>
            </c:strRef>
          </c:cat>
          <c:val>
            <c:numRef>
              <c:f>Sheet1!$C$2:$C$11</c:f>
              <c:numCache>
                <c:formatCode>0%</c:formatCode>
                <c:ptCount val="10"/>
                <c:pt idx="0">
                  <c:v>0.59</c:v>
                </c:pt>
                <c:pt idx="1">
                  <c:v>0.24439851018002401</c:v>
                </c:pt>
                <c:pt idx="2">
                  <c:v>0.49276879029830201</c:v>
                </c:pt>
                <c:pt idx="3">
                  <c:v>0.37824281815715799</c:v>
                </c:pt>
                <c:pt idx="4">
                  <c:v>0.39604622238322501</c:v>
                </c:pt>
                <c:pt idx="5">
                  <c:v>0.390345482211164</c:v>
                </c:pt>
                <c:pt idx="6">
                  <c:v>0.39299057872869703</c:v>
                </c:pt>
                <c:pt idx="7">
                  <c:v>0.29374456022446699</c:v>
                </c:pt>
                <c:pt idx="8">
                  <c:v>0.41273314567320402</c:v>
                </c:pt>
                <c:pt idx="9">
                  <c:v>0.40262032430288902</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No impact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(n=953)</c:v>
                </c:pt>
                <c:pt idx="1">
                  <c:v>Fear of losing my home (n=190) </c:v>
                </c:pt>
                <c:pt idx="2">
                  <c:v>Damp / mould (n=536)</c:v>
                </c:pt>
                <c:pt idx="3">
                  <c:v>My home not meeting  accessibility needs (n=147)</c:v>
                </c:pt>
                <c:pt idx="4">
                  <c:v>Poor / missing home insulation (n=302)</c:v>
                </c:pt>
                <c:pt idx="5">
                  <c:v>Pest infestation (n=291)</c:v>
                </c:pt>
                <c:pt idx="6">
                  <c:v>Broken boiler / heating / hot water (n=335)</c:v>
                </c:pt>
                <c:pt idx="7">
                  <c:v>Broken windows / doors (n=173)</c:v>
                </c:pt>
                <c:pt idx="8">
                  <c:v>Broken electrics (n=207)</c:v>
                </c:pt>
                <c:pt idx="9">
                  <c:v>Gas, electricity or water supply problems (n=272)</c:v>
                </c:pt>
              </c:strCache>
            </c:strRef>
          </c:cat>
          <c:val>
            <c:numRef>
              <c:f>Sheet1!$D$2:$D$11</c:f>
              <c:numCache>
                <c:formatCode>0%</c:formatCode>
                <c:ptCount val="10"/>
                <c:pt idx="0">
                  <c:v>0.24</c:v>
                </c:pt>
                <c:pt idx="1">
                  <c:v>9.4142031363105505E-2</c:v>
                </c:pt>
                <c:pt idx="2">
                  <c:v>0.212931703232144</c:v>
                </c:pt>
                <c:pt idx="3">
                  <c:v>0.22714102538421199</c:v>
                </c:pt>
                <c:pt idx="4">
                  <c:v>0.21876892358278699</c:v>
                </c:pt>
                <c:pt idx="5">
                  <c:v>0.289212587583211</c:v>
                </c:pt>
                <c:pt idx="6">
                  <c:v>0.28310757490920402</c:v>
                </c:pt>
                <c:pt idx="7">
                  <c:v>0.31209383072872199</c:v>
                </c:pt>
                <c:pt idx="8">
                  <c:v>0.319608121132406</c:v>
                </c:pt>
                <c:pt idx="9">
                  <c:v>0.29940278864981901</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Don't know / 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(n=953)</c:v>
                </c:pt>
                <c:pt idx="1">
                  <c:v>Fear of losing my home (n=190) </c:v>
                </c:pt>
                <c:pt idx="2">
                  <c:v>Damp / mould (n=536)</c:v>
                </c:pt>
                <c:pt idx="3">
                  <c:v>My home not meeting  accessibility needs (n=147)</c:v>
                </c:pt>
                <c:pt idx="4">
                  <c:v>Poor / missing home insulation (n=302)</c:v>
                </c:pt>
                <c:pt idx="5">
                  <c:v>Pest infestation (n=291)</c:v>
                </c:pt>
                <c:pt idx="6">
                  <c:v>Broken boiler / heating / hot water (n=335)</c:v>
                </c:pt>
                <c:pt idx="7">
                  <c:v>Broken windows / doors (n=173)</c:v>
                </c:pt>
                <c:pt idx="8">
                  <c:v>Broken electrics (n=207)</c:v>
                </c:pt>
                <c:pt idx="9">
                  <c:v>Gas, electricity or water supply problems (n=272)</c:v>
                </c:pt>
              </c:strCache>
            </c:strRef>
          </c:cat>
          <c:val>
            <c:numRef>
              <c:f>Sheet1!$E$2:$E$11</c:f>
              <c:numCache>
                <c:formatCode>0%</c:formatCode>
                <c:ptCount val="10"/>
                <c:pt idx="0">
                  <c:v>0.03</c:v>
                </c:pt>
                <c:pt idx="1">
                  <c:v>5.0679105978838401E-2</c:v>
                </c:pt>
                <c:pt idx="2">
                  <c:v>3.018938731558396E-2</c:v>
                </c:pt>
                <c:pt idx="3">
                  <c:v>2.8451780607517501E-2</c:v>
                </c:pt>
                <c:pt idx="4">
                  <c:v>6.7776076280700037E-2</c:v>
                </c:pt>
                <c:pt idx="5">
                  <c:v>2.0297905055727299E-2</c:v>
                </c:pt>
                <c:pt idx="6">
                  <c:v>3.8733216303706811E-2</c:v>
                </c:pt>
                <c:pt idx="7">
                  <c:v>3.2817590890575003E-2</c:v>
                </c:pt>
                <c:pt idx="8">
                  <c:v>3.8392687409007149E-2</c:v>
                </c:pt>
                <c:pt idx="9">
                  <c:v>5.8742446664820702E-2</c:v>
                </c:pt>
              </c:numCache>
            </c:numRef>
          </c:val>
          <c:extLst>
            <c:ext xmlns:c16="http://schemas.microsoft.com/office/drawing/2014/chart" uri="{C3380CC4-5D6E-409C-BE32-E72D297353CC}">
              <c16:uniqueId val="{00000003-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1.7246201174606138E-2"/>
          <c:y val="0.89927374866609289"/>
          <c:w val="0.98259538522591983"/>
          <c:h val="5.4666248041752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99854020089563089"/>
          <c:h val="0.87548124124506799"/>
        </c:manualLayout>
      </c:layout>
      <c:barChart>
        <c:barDir val="bar"/>
        <c:grouping val="percentStacked"/>
        <c:varyColors val="0"/>
        <c:ser>
          <c:idx val="0"/>
          <c:order val="0"/>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Sheet1!$B$2:$B$11</c:f>
              <c:numCache>
                <c:formatCode>0%</c:formatCode>
                <c:ptCount val="9"/>
                <c:pt idx="0">
                  <c:v>0.122408499921266</c:v>
                </c:pt>
                <c:pt idx="1">
                  <c:v>0.122609018199201</c:v>
                </c:pt>
                <c:pt idx="2">
                  <c:v>5.4335877185710098E-2</c:v>
                </c:pt>
                <c:pt idx="3">
                  <c:v>0.2418901737086</c:v>
                </c:pt>
                <c:pt idx="4">
                  <c:v>0.156234681742276</c:v>
                </c:pt>
                <c:pt idx="5">
                  <c:v>0.25687192979935197</c:v>
                </c:pt>
                <c:pt idx="6">
                  <c:v>0.23999205611813501</c:v>
                </c:pt>
                <c:pt idx="7">
                  <c:v>0.32122626417729999</c:v>
                </c:pt>
                <c:pt idx="8">
                  <c:v>0.28859127114177302</c:v>
                </c:pt>
              </c:numCache>
              <c:extLst/>
            </c:numRef>
          </c:val>
          <c:extLst>
            <c:ext xmlns:c16="http://schemas.microsoft.com/office/drawing/2014/chart" uri="{C3380CC4-5D6E-409C-BE32-E72D297353CC}">
              <c16:uniqueId val="{00000000-D2ED-45F6-99C5-571AF3F596E2}"/>
            </c:ext>
          </c:extLst>
        </c:ser>
        <c:ser>
          <c:idx val="1"/>
          <c:order val="1"/>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Sheet1!$C$2:$C$11</c:f>
              <c:numCache>
                <c:formatCode>0%</c:formatCode>
                <c:ptCount val="9"/>
                <c:pt idx="0">
                  <c:v>8.3510425738814301E-2</c:v>
                </c:pt>
                <c:pt idx="1">
                  <c:v>7.6396006791416393E-2</c:v>
                </c:pt>
                <c:pt idx="2">
                  <c:v>0.16760033160893201</c:v>
                </c:pt>
                <c:pt idx="3">
                  <c:v>0.11293366708963599</c:v>
                </c:pt>
                <c:pt idx="4">
                  <c:v>0.16818386570354499</c:v>
                </c:pt>
                <c:pt idx="5">
                  <c:v>0.16823520542416001</c:v>
                </c:pt>
                <c:pt idx="6">
                  <c:v>0.16787010891263299</c:v>
                </c:pt>
                <c:pt idx="7">
                  <c:v>6.5623953801964993E-2</c:v>
                </c:pt>
                <c:pt idx="8">
                  <c:v>0.27810479133379001</c:v>
                </c:pt>
              </c:numCache>
              <c:extLst/>
            </c:numRef>
          </c:val>
          <c:extLst>
            <c:ext xmlns:c16="http://schemas.microsoft.com/office/drawing/2014/chart" uri="{C3380CC4-5D6E-409C-BE32-E72D297353CC}">
              <c16:uniqueId val="{00000001-D2ED-45F6-99C5-571AF3F596E2}"/>
            </c:ext>
          </c:extLst>
        </c:ser>
        <c:ser>
          <c:idx val="2"/>
          <c:order val="2"/>
          <c:tx>
            <c:strRef>
              <c:f>Sheet1!$D$1</c:f>
              <c:strCache>
                <c:ptCount val="1"/>
                <c:pt idx="0">
                  <c:v>Neither satisfied nor dissatisfied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Sheet1!$D$2:$D$11</c:f>
              <c:numCache>
                <c:formatCode>0%</c:formatCode>
                <c:ptCount val="9"/>
                <c:pt idx="0">
                  <c:v>9.4534191299998294E-2</c:v>
                </c:pt>
                <c:pt idx="1">
                  <c:v>0.17531354932299301</c:v>
                </c:pt>
                <c:pt idx="2">
                  <c:v>0.155482749329896</c:v>
                </c:pt>
                <c:pt idx="3">
                  <c:v>9.5308979201436606E-2</c:v>
                </c:pt>
                <c:pt idx="4">
                  <c:v>0.13926668612364601</c:v>
                </c:pt>
                <c:pt idx="5">
                  <c:v>0.116643149393582</c:v>
                </c:pt>
                <c:pt idx="6">
                  <c:v>0.19245219967131599</c:v>
                </c:pt>
                <c:pt idx="7">
                  <c:v>0.241637948096148</c:v>
                </c:pt>
                <c:pt idx="8">
                  <c:v>0.13135748815786499</c:v>
                </c:pt>
              </c:numCache>
              <c:extLst/>
            </c:numRef>
          </c:val>
          <c:extLst>
            <c:ext xmlns:c16="http://schemas.microsoft.com/office/drawing/2014/chart" uri="{C3380CC4-5D6E-409C-BE32-E72D297353CC}">
              <c16:uniqueId val="{00000002-D2ED-45F6-99C5-571AF3F596E2}"/>
            </c:ext>
          </c:extLst>
        </c:ser>
        <c:ser>
          <c:idx val="3"/>
          <c:order val="3"/>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Sheet1!$E$2:$E$11</c:f>
              <c:numCache>
                <c:formatCode>0%</c:formatCode>
                <c:ptCount val="9"/>
                <c:pt idx="0">
                  <c:v>0.288403462495951</c:v>
                </c:pt>
                <c:pt idx="1">
                  <c:v>0.33522097225488401</c:v>
                </c:pt>
                <c:pt idx="2">
                  <c:v>0.29663213676289202</c:v>
                </c:pt>
                <c:pt idx="3">
                  <c:v>0.31357216962641199</c:v>
                </c:pt>
                <c:pt idx="4">
                  <c:v>0.218576637409123</c:v>
                </c:pt>
                <c:pt idx="5">
                  <c:v>0.18891672243352201</c:v>
                </c:pt>
                <c:pt idx="6">
                  <c:v>0.225984769201962</c:v>
                </c:pt>
                <c:pt idx="7">
                  <c:v>0.175733970879655</c:v>
                </c:pt>
                <c:pt idx="8">
                  <c:v>0.139392887003012</c:v>
                </c:pt>
              </c:numCache>
              <c:extLst/>
            </c:numRef>
          </c:val>
          <c:extLst>
            <c:ext xmlns:c16="http://schemas.microsoft.com/office/drawing/2014/chart" uri="{C3380CC4-5D6E-409C-BE32-E72D297353CC}">
              <c16:uniqueId val="{00000003-D2ED-45F6-99C5-571AF3F596E2}"/>
            </c:ext>
          </c:extLst>
        </c:ser>
        <c:ser>
          <c:idx val="4"/>
          <c:order val="4"/>
          <c:tx>
            <c:strRef>
              <c:f>Sheet1!$F$1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Sheet1!$F$2:$F$11</c:f>
              <c:numCache>
                <c:formatCode>0%</c:formatCode>
                <c:ptCount val="9"/>
                <c:pt idx="0">
                  <c:v>0.39872641966122901</c:v>
                </c:pt>
                <c:pt idx="1">
                  <c:v>0.27436821598577898</c:v>
                </c:pt>
                <c:pt idx="2">
                  <c:v>0.30267696270311101</c:v>
                </c:pt>
                <c:pt idx="3">
                  <c:v>0.22455389377828799</c:v>
                </c:pt>
                <c:pt idx="4">
                  <c:v>0.26849973112929199</c:v>
                </c:pt>
                <c:pt idx="5">
                  <c:v>0.25469889582536598</c:v>
                </c:pt>
                <c:pt idx="6">
                  <c:v>0.12558046983493201</c:v>
                </c:pt>
                <c:pt idx="7">
                  <c:v>0.15402273670168101</c:v>
                </c:pt>
                <c:pt idx="8">
                  <c:v>0.134124222681094</c:v>
                </c:pt>
              </c:numCache>
              <c:extLst/>
            </c:numRef>
          </c:val>
          <c:extLst>
            <c:ext xmlns:c16="http://schemas.microsoft.com/office/drawing/2014/chart" uri="{C3380CC4-5D6E-409C-BE32-E72D297353CC}">
              <c16:uniqueId val="{00000004-D2ED-45F6-99C5-571AF3F596E2}"/>
            </c:ext>
          </c:extLst>
        </c:ser>
        <c:ser>
          <c:idx val="5"/>
          <c:order val="5"/>
          <c:tx>
            <c:strRef>
              <c:f>Sheet1!$G$1</c:f>
              <c:strCache>
                <c:ptCount val="1"/>
                <c:pt idx="0">
                  <c:v>Don't know / Prefer not to say</c:v>
                </c:pt>
              </c:strCache>
            </c:strRef>
          </c:tx>
          <c:spPr>
            <a:solidFill>
              <a:srgbClr val="5C5B5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30A7-4BEE-BCB1-2D2DCDED2EE4}"/>
                </c:ext>
              </c:extLst>
            </c:dLbl>
            <c:dLbl>
              <c:idx val="2"/>
              <c:delete val="1"/>
              <c:extLst>
                <c:ext xmlns:c15="http://schemas.microsoft.com/office/drawing/2012/chart" uri="{CE6537A1-D6FC-4f65-9D91-7224C49458BB}">
                  <c15:layout>
                    <c:manualLayout>
                      <c:w val="3.8703699802261161E-2"/>
                      <c:h val="5.1749834341648308E-2"/>
                    </c:manualLayout>
                  </c15:layout>
                </c:ext>
                <c:ext xmlns:c16="http://schemas.microsoft.com/office/drawing/2014/chart" uri="{C3380CC4-5D6E-409C-BE32-E72D297353CC}">
                  <c16:uniqueId val="{00000000-0124-49D5-8A6B-48F88B40BA33}"/>
                </c:ext>
              </c:extLst>
            </c:dLbl>
            <c:dLbl>
              <c:idx val="6"/>
              <c:layout>
                <c:manualLayout>
                  <c:x val="-9.7319181149592322E-3"/>
                  <c:y val="1.0666989795410095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5938010731040533E-2"/>
                      <c:h val="4.6331003520533307E-2"/>
                    </c:manualLayout>
                  </c15:layout>
                </c:ext>
                <c:ext xmlns:c16="http://schemas.microsoft.com/office/drawing/2014/chart" uri="{C3380CC4-5D6E-409C-BE32-E72D297353CC}">
                  <c16:uniqueId val="{00000001-AE8C-4BAB-B5C9-5429B9777545}"/>
                </c:ext>
              </c:extLst>
            </c:dLbl>
            <c:dLbl>
              <c:idx val="7"/>
              <c:delete val="1"/>
              <c:extLst>
                <c:ext xmlns:c15="http://schemas.microsoft.com/office/drawing/2012/chart" uri="{CE6537A1-D6FC-4f65-9D91-7224C49458BB}"/>
                <c:ext xmlns:c16="http://schemas.microsoft.com/office/drawing/2014/chart" uri="{C3380CC4-5D6E-409C-BE32-E72D297353CC}">
                  <c16:uniqueId val="{00000001-0124-49D5-8A6B-48F88B40BA33}"/>
                </c:ext>
              </c:extLst>
            </c:dLbl>
            <c:dLbl>
              <c:idx val="8"/>
              <c:delete val="1"/>
              <c:extLst>
                <c:ext xmlns:c15="http://schemas.microsoft.com/office/drawing/2012/chart" uri="{CE6537A1-D6FC-4f65-9D91-7224C49458BB}"/>
                <c:ext xmlns:c16="http://schemas.microsoft.com/office/drawing/2014/chart" uri="{C3380CC4-5D6E-409C-BE32-E72D297353CC}">
                  <c16:uniqueId val="{00000000-8181-4933-AF53-5AF2BA9C19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Sheet1!$G$2:$G$11</c:f>
              <c:numCache>
                <c:formatCode>0%</c:formatCode>
                <c:ptCount val="9"/>
                <c:pt idx="1">
                  <c:v>5.5847186343540899E-3</c:v>
                </c:pt>
                <c:pt idx="2">
                  <c:v>1.6244134695904602E-2</c:v>
                </c:pt>
                <c:pt idx="4">
                  <c:v>3.7278050772719798E-2</c:v>
                </c:pt>
                <c:pt idx="6">
                  <c:v>2.7697125298279703E-2</c:v>
                </c:pt>
                <c:pt idx="7">
                  <c:v>5.4047384041177498E-3</c:v>
                </c:pt>
                <c:pt idx="8">
                  <c:v>2.4254043543787469E-2</c:v>
                </c:pt>
              </c:numCache>
              <c:extLst/>
            </c:numRef>
          </c:val>
          <c:extLst>
            <c:ext xmlns:c16="http://schemas.microsoft.com/office/drawing/2014/chart" uri="{C3380CC4-5D6E-409C-BE32-E72D297353CC}">
              <c16:uniqueId val="{00000005-D2ED-45F6-99C5-571AF3F596E2}"/>
            </c:ext>
          </c:extLst>
        </c:ser>
        <c:ser>
          <c:idx val="6"/>
          <c:order val="6"/>
          <c:tx>
            <c:strRef>
              <c:f>Sheet1!$H$1</c:f>
              <c:strCache>
                <c:ptCount val="1"/>
                <c:pt idx="0">
                  <c:v>Not applicable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181-4933-AF53-5AF2BA9C19C5}"/>
                </c:ext>
              </c:extLst>
            </c:dLbl>
            <c:dLbl>
              <c:idx val="1"/>
              <c:delete val="1"/>
              <c:extLst>
                <c:ext xmlns:c15="http://schemas.microsoft.com/office/drawing/2012/chart" uri="{CE6537A1-D6FC-4f65-9D91-7224C49458BB}"/>
                <c:ext xmlns:c16="http://schemas.microsoft.com/office/drawing/2014/chart" uri="{C3380CC4-5D6E-409C-BE32-E72D297353CC}">
                  <c16:uniqueId val="{00000002-8181-4933-AF53-5AF2BA9C19C5}"/>
                </c:ext>
              </c:extLst>
            </c:dLbl>
            <c:dLbl>
              <c:idx val="2"/>
              <c:delete val="1"/>
              <c:extLst>
                <c:ext xmlns:c15="http://schemas.microsoft.com/office/drawing/2012/chart" uri="{CE6537A1-D6FC-4f65-9D91-7224C49458BB}">
                  <c15:layout>
                    <c:manualLayout>
                      <c:w val="2.5243582121017398E-2"/>
                      <c:h val="4.2822417233759395E-2"/>
                    </c:manualLayout>
                  </c15:layout>
                </c:ext>
                <c:ext xmlns:c16="http://schemas.microsoft.com/office/drawing/2014/chart" uri="{C3380CC4-5D6E-409C-BE32-E72D297353CC}">
                  <c16:uniqueId val="{00000002-AE8C-4BAB-B5C9-5429B9777545}"/>
                </c:ext>
              </c:extLst>
            </c:dLbl>
            <c:dLbl>
              <c:idx val="3"/>
              <c:delete val="1"/>
              <c:extLst>
                <c:ext xmlns:c15="http://schemas.microsoft.com/office/drawing/2012/chart" uri="{CE6537A1-D6FC-4f65-9D91-7224C49458BB}"/>
                <c:ext xmlns:c16="http://schemas.microsoft.com/office/drawing/2014/chart" uri="{C3380CC4-5D6E-409C-BE32-E72D297353CC}">
                  <c16:uniqueId val="{0000000B-30A7-4BEE-BCB1-2D2DCDED2EE4}"/>
                </c:ext>
              </c:extLst>
            </c:dLbl>
            <c:dLbl>
              <c:idx val="4"/>
              <c:delete val="1"/>
              <c:extLst>
                <c:ext xmlns:c15="http://schemas.microsoft.com/office/drawing/2012/chart" uri="{CE6537A1-D6FC-4f65-9D91-7224C49458BB}"/>
                <c:ext xmlns:c16="http://schemas.microsoft.com/office/drawing/2014/chart" uri="{C3380CC4-5D6E-409C-BE32-E72D297353CC}">
                  <c16:uniqueId val="{00000003-30A7-4BEE-BCB1-2D2DCDED2EE4}"/>
                </c:ext>
              </c:extLst>
            </c:dLbl>
            <c:dLbl>
              <c:idx val="5"/>
              <c:delete val="1"/>
              <c:extLst>
                <c:ext xmlns:c15="http://schemas.microsoft.com/office/drawing/2012/chart" uri="{CE6537A1-D6FC-4f65-9D91-7224C49458BB}"/>
                <c:ext xmlns:c16="http://schemas.microsoft.com/office/drawing/2014/chart" uri="{C3380CC4-5D6E-409C-BE32-E72D297353CC}">
                  <c16:uniqueId val="{00000002-A483-4964-BE4A-1DEEF8460914}"/>
                </c:ext>
              </c:extLst>
            </c:dLbl>
            <c:dLbl>
              <c:idx val="6"/>
              <c:delete val="1"/>
              <c:extLst>
                <c:ext xmlns:c15="http://schemas.microsoft.com/office/drawing/2012/chart" uri="{CE6537A1-D6FC-4f65-9D91-7224C49458BB}"/>
                <c:ext xmlns:c16="http://schemas.microsoft.com/office/drawing/2014/chart" uri="{C3380CC4-5D6E-409C-BE32-E72D297353CC}">
                  <c16:uniqueId val="{00000002-30A7-4BEE-BCB1-2D2DCDED2EE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Broken boiler / heating / hot water</c:v>
                </c:pt>
                <c:pt idx="1">
                  <c:v>Broken electrics</c:v>
                </c:pt>
                <c:pt idx="2">
                  <c:v> Gas, electricity or water supply problems </c:v>
                </c:pt>
                <c:pt idx="3">
                  <c:v>Pest infestation</c:v>
                </c:pt>
                <c:pt idx="4">
                  <c:v>Broken windows/doors</c:v>
                </c:pt>
                <c:pt idx="5">
                  <c:v>My home not meeting accessibility needs </c:v>
                </c:pt>
                <c:pt idx="6">
                  <c:v>Damp / mould</c:v>
                </c:pt>
                <c:pt idx="7">
                  <c:v>Fear of losing my home </c:v>
                </c:pt>
                <c:pt idx="8">
                  <c:v>Poor / missing home insulation </c:v>
                </c:pt>
              </c:strCache>
              <c:extLst/>
            </c:strRef>
          </c:cat>
          <c:val>
            <c:numRef>
              <c:f>Sheet1!$H$2:$H$11</c:f>
              <c:numCache>
                <c:formatCode>0%</c:formatCode>
                <c:ptCount val="9"/>
                <c:pt idx="0">
                  <c:v>1.24170008827417E-2</c:v>
                </c:pt>
                <c:pt idx="1">
                  <c:v>1.0507518811371901E-2</c:v>
                </c:pt>
                <c:pt idx="2">
                  <c:v>7.0278077135542197E-3</c:v>
                </c:pt>
                <c:pt idx="3">
                  <c:v>1.17411165956276E-2</c:v>
                </c:pt>
                <c:pt idx="4">
                  <c:v>1.19603471193981E-2</c:v>
                </c:pt>
                <c:pt idx="5">
                  <c:v>1.46340971240181E-2</c:v>
                </c:pt>
                <c:pt idx="6">
                  <c:v>2.0423270962741501E-2</c:v>
                </c:pt>
                <c:pt idx="7">
                  <c:v>3.6350387939132603E-2</c:v>
                </c:pt>
              </c:numCache>
              <c:extLst/>
            </c:numRef>
          </c:val>
          <c:extLst>
            <c:ext xmlns:c16="http://schemas.microsoft.com/office/drawing/2014/chart" uri="{C3380CC4-5D6E-409C-BE32-E72D297353CC}">
              <c16:uniqueId val="{00000000-30A7-4BEE-BCB1-2D2DCDED2EE4}"/>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1.7404616486205525E-2"/>
          <c:y val="0.92636790277166792"/>
          <c:w val="0.98259538522591983"/>
          <c:h val="5.4666248041752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0"/>
          <c:w val="0.99854020089563089"/>
          <c:h val="1"/>
        </c:manualLayout>
      </c:layout>
      <c:barChart>
        <c:barDir val="bar"/>
        <c:grouping val="clustered"/>
        <c:varyColors val="0"/>
        <c:ser>
          <c:idx val="0"/>
          <c:order val="0"/>
          <c:tx>
            <c:strRef>
              <c:f>Sheet1!$B$1</c:f>
              <c:strCache>
                <c:ptCount val="1"/>
                <c:pt idx="0">
                  <c:v>Column1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(n=953)</c:v>
                </c:pt>
                <c:pt idx="1">
                  <c:v>Damp / mould (n=536)</c:v>
                </c:pt>
                <c:pt idx="2">
                  <c:v>Fear of losing my home (n=190) </c:v>
                </c:pt>
                <c:pt idx="3">
                  <c:v>Poor / missing home insulation (n=302)</c:v>
                </c:pt>
                <c:pt idx="4">
                  <c:v>Pest infestation (n=291)</c:v>
                </c:pt>
                <c:pt idx="5">
                  <c:v>Broken boiler / heating / hot water (n=335)</c:v>
                </c:pt>
                <c:pt idx="6">
                  <c:v>My home not meeting  accessibility needs (n=147)</c:v>
                </c:pt>
                <c:pt idx="7">
                  <c:v>Broken windows / doors (n=173)</c:v>
                </c:pt>
                <c:pt idx="8">
                  <c:v>Gas, electricity or water supply problems (n=272)</c:v>
                </c:pt>
                <c:pt idx="9">
                  <c:v>Broken electrics (n=207)</c:v>
                </c:pt>
              </c:strCache>
            </c:strRef>
          </c:cat>
          <c:val>
            <c:numRef>
              <c:f>Sheet1!$B$2:$B$11</c:f>
              <c:numCache>
                <c:formatCode>0%</c:formatCode>
                <c:ptCount val="10"/>
                <c:pt idx="0">
                  <c:v>0.24</c:v>
                </c:pt>
                <c:pt idx="1">
                  <c:v>0.09</c:v>
                </c:pt>
                <c:pt idx="2">
                  <c:v>0.08</c:v>
                </c:pt>
                <c:pt idx="3">
                  <c:v>0.06</c:v>
                </c:pt>
                <c:pt idx="4">
                  <c:v>0.06</c:v>
                </c:pt>
                <c:pt idx="5">
                  <c:v>0.06</c:v>
                </c:pt>
                <c:pt idx="6">
                  <c:v>0.04</c:v>
                </c:pt>
                <c:pt idx="7">
                  <c:v>0.04</c:v>
                </c:pt>
                <c:pt idx="8">
                  <c:v>0.04</c:v>
                </c:pt>
                <c:pt idx="9">
                  <c:v>0.03</c:v>
                </c:pt>
              </c:numCache>
            </c:numRef>
          </c:val>
          <c:extLst>
            <c:ext xmlns:c16="http://schemas.microsoft.com/office/drawing/2014/chart" uri="{C3380CC4-5D6E-409C-BE32-E72D297353CC}">
              <c16:uniqueId val="{00000000-D2ED-45F6-99C5-571AF3F596E2}"/>
            </c:ext>
          </c:extLst>
        </c:ser>
        <c:dLbls>
          <c:dLblPos val="inEnd"/>
          <c:showLegendKey val="0"/>
          <c:showVal val="1"/>
          <c:showCatName val="0"/>
          <c:showSerName val="0"/>
          <c:showPercent val="0"/>
          <c:showBubbleSize val="0"/>
        </c:dLbls>
        <c:gapWidth val="75"/>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0.70000000000000007"/>
        </c:scaling>
        <c:delete val="1"/>
        <c:axPos val="t"/>
        <c:numFmt formatCode="0%" sourceLinked="1"/>
        <c:majorTickMark val="out"/>
        <c:minorTickMark val="none"/>
        <c:tickLblPos val="nextTo"/>
        <c:crossAx val="105377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4725752198503"/>
          <c:y val="6.7933053941620714E-3"/>
          <c:w val="0.66446455430239471"/>
          <c:h val="0.81744196581756778"/>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32B-4E7C-9EA8-CD78893463D6}"/>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E32B-4E7C-9EA8-CD78893463D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E32B-4E7C-9EA8-CD78893463D6}"/>
              </c:ext>
            </c:extLst>
          </c:dPt>
          <c:dLbls>
            <c:dLbl>
              <c:idx val="2"/>
              <c:delete val="1"/>
              <c:extLst>
                <c:ext xmlns:c15="http://schemas.microsoft.com/office/drawing/2012/chart" uri="{CE6537A1-D6FC-4f65-9D91-7224C49458BB}"/>
                <c:ext xmlns:c16="http://schemas.microsoft.com/office/drawing/2014/chart" uri="{C3380CC4-5D6E-409C-BE32-E72D297353CC}">
                  <c16:uniqueId val="{00000005-E32B-4E7C-9EA8-CD78893463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 </c:v>
                </c:pt>
              </c:strCache>
            </c:strRef>
          </c:cat>
          <c:val>
            <c:numRef>
              <c:f>Sheet1!$B$2:$B$4</c:f>
              <c:numCache>
                <c:formatCode>0%</c:formatCode>
                <c:ptCount val="3"/>
                <c:pt idx="0">
                  <c:v>0.23</c:v>
                </c:pt>
                <c:pt idx="1">
                  <c:v>0.74</c:v>
                </c:pt>
                <c:pt idx="2">
                  <c:v>0.03</c:v>
                </c:pt>
              </c:numCache>
            </c:numRef>
          </c:val>
          <c:extLst>
            <c:ext xmlns:c16="http://schemas.microsoft.com/office/drawing/2014/chart" uri="{C3380CC4-5D6E-409C-BE32-E72D297353CC}">
              <c16:uniqueId val="{00000006-E32B-4E7C-9EA8-CD78893463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3442745801411562E-4"/>
          <c:y val="0.87380577392403991"/>
          <c:w val="0.99365162651095318"/>
          <c:h val="5.5142809226627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92048928966094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March '23 
(S6)</c:v>
                </c:pt>
                <c:pt idx="1">
                  <c:v>GM May '23 
(S7)</c:v>
                </c:pt>
                <c:pt idx="2">
                  <c:v>GM July '23 
(S8)</c:v>
                </c:pt>
                <c:pt idx="3">
                  <c:v>GM Sept '23 
(S9)</c:v>
                </c:pt>
                <c:pt idx="4">
                  <c:v>GM Nov '23
 (S10)</c:v>
                </c:pt>
                <c:pt idx="5">
                  <c:v>England benchmarking</c:v>
                </c:pt>
              </c:strCache>
            </c:strRef>
          </c:cat>
          <c:val>
            <c:numRef>
              <c:f>Sheet1!$F$2:$F$7</c:f>
              <c:numCache>
                <c:formatCode>0%</c:formatCode>
                <c:ptCount val="6"/>
                <c:pt idx="0">
                  <c:v>0.06</c:v>
                </c:pt>
                <c:pt idx="1">
                  <c:v>0.04</c:v>
                </c:pt>
                <c:pt idx="2">
                  <c:v>0.04</c:v>
                </c:pt>
                <c:pt idx="3">
                  <c:v>0.05</c:v>
                </c:pt>
                <c:pt idx="4">
                  <c:v>0.06</c:v>
                </c:pt>
                <c:pt idx="5">
                  <c:v>0.02</c:v>
                </c:pt>
              </c:numCache>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March '23 
(S6)</c:v>
                </c:pt>
                <c:pt idx="1">
                  <c:v>GM May '23 
(S7)</c:v>
                </c:pt>
                <c:pt idx="2">
                  <c:v>GM July '23 
(S8)</c:v>
                </c:pt>
                <c:pt idx="3">
                  <c:v>GM Sept '23 
(S9)</c:v>
                </c:pt>
                <c:pt idx="4">
                  <c:v>GM Nov '23
 (S10)</c:v>
                </c:pt>
                <c:pt idx="5">
                  <c:v>England benchmarking</c:v>
                </c:pt>
              </c:strCache>
            </c:strRef>
          </c:cat>
          <c:val>
            <c:numRef>
              <c:f>Sheet1!$E$2:$E$7</c:f>
              <c:numCache>
                <c:formatCode>0%</c:formatCode>
                <c:ptCount val="6"/>
                <c:pt idx="0">
                  <c:v>0.1</c:v>
                </c:pt>
                <c:pt idx="1">
                  <c:v>0.09</c:v>
                </c:pt>
                <c:pt idx="2">
                  <c:v>0.08</c:v>
                </c:pt>
                <c:pt idx="3">
                  <c:v>0.11</c:v>
                </c:pt>
                <c:pt idx="4">
                  <c:v>0.11</c:v>
                </c:pt>
                <c:pt idx="5">
                  <c:v>0.06</c:v>
                </c:pt>
              </c:numCache>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March '23 
(S6)</c:v>
                </c:pt>
                <c:pt idx="1">
                  <c:v>GM May '23 
(S7)</c:v>
                </c:pt>
                <c:pt idx="2">
                  <c:v>GM July '23 
(S8)</c:v>
                </c:pt>
                <c:pt idx="3">
                  <c:v>GM Sept '23 
(S9)</c:v>
                </c:pt>
                <c:pt idx="4">
                  <c:v>GM Nov '23
 (S10)</c:v>
                </c:pt>
                <c:pt idx="5">
                  <c:v>England benchmarking</c:v>
                </c:pt>
              </c:strCache>
            </c:strRef>
          </c:cat>
          <c:val>
            <c:numRef>
              <c:f>Sheet1!$D$2:$D$7</c:f>
              <c:numCache>
                <c:formatCode>0%</c:formatCode>
                <c:ptCount val="6"/>
                <c:pt idx="0">
                  <c:v>0.13</c:v>
                </c:pt>
                <c:pt idx="1">
                  <c:v>0.12</c:v>
                </c:pt>
                <c:pt idx="2">
                  <c:v>0.13</c:v>
                </c:pt>
                <c:pt idx="3">
                  <c:v>0.11</c:v>
                </c:pt>
                <c:pt idx="4">
                  <c:v>0.12</c:v>
                </c:pt>
                <c:pt idx="5">
                  <c:v>0.15</c:v>
                </c:pt>
              </c:numCache>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March '23 
(S6)</c:v>
                </c:pt>
                <c:pt idx="1">
                  <c:v>GM May '23 
(S7)</c:v>
                </c:pt>
                <c:pt idx="2">
                  <c:v>GM July '23 
(S8)</c:v>
                </c:pt>
                <c:pt idx="3">
                  <c:v>GM Sept '23 
(S9)</c:v>
                </c:pt>
                <c:pt idx="4">
                  <c:v>GM Nov '23
 (S10)</c:v>
                </c:pt>
                <c:pt idx="5">
                  <c:v>England benchmarking</c:v>
                </c:pt>
              </c:strCache>
            </c:strRef>
          </c:cat>
          <c:val>
            <c:numRef>
              <c:f>Sheet1!$C$2:$C$7</c:f>
              <c:numCache>
                <c:formatCode>0%</c:formatCode>
                <c:ptCount val="6"/>
                <c:pt idx="0">
                  <c:v>0.47</c:v>
                </c:pt>
                <c:pt idx="1">
                  <c:v>0.49</c:v>
                </c:pt>
                <c:pt idx="2">
                  <c:v>0.48</c:v>
                </c:pt>
                <c:pt idx="3">
                  <c:v>0.48</c:v>
                </c:pt>
                <c:pt idx="4">
                  <c:v>0.5</c:v>
                </c:pt>
                <c:pt idx="5">
                  <c:v>0.47</c:v>
                </c:pt>
              </c:numCache>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March '23 
(S6)</c:v>
                </c:pt>
                <c:pt idx="1">
                  <c:v>GM May '23 
(S7)</c:v>
                </c:pt>
                <c:pt idx="2">
                  <c:v>GM July '23 
(S8)</c:v>
                </c:pt>
                <c:pt idx="3">
                  <c:v>GM Sept '23 
(S9)</c:v>
                </c:pt>
                <c:pt idx="4">
                  <c:v>GM Nov '23
 (S10)</c:v>
                </c:pt>
                <c:pt idx="5">
                  <c:v>England benchmarking</c:v>
                </c:pt>
              </c:strCache>
            </c:strRef>
          </c:cat>
          <c:val>
            <c:numRef>
              <c:f>Sheet1!$B$2:$B$7</c:f>
              <c:numCache>
                <c:formatCode>0%</c:formatCode>
                <c:ptCount val="6"/>
                <c:pt idx="0">
                  <c:v>0.25</c:v>
                </c:pt>
                <c:pt idx="1">
                  <c:v>0.27</c:v>
                </c:pt>
                <c:pt idx="2">
                  <c:v>0.27</c:v>
                </c:pt>
                <c:pt idx="3">
                  <c:v>0.24</c:v>
                </c:pt>
                <c:pt idx="4">
                  <c:v>0.21</c:v>
                </c:pt>
                <c:pt idx="5">
                  <c:v>0.3</c:v>
                </c:pt>
              </c:numCache>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1.3969171395316735E-2"/>
          <c:y val="0.9092924832141196"/>
          <c:w val="0.98603082860468327"/>
          <c:h val="8.6538247604555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6477079022879499"/>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Nov '22
(S4)</c:v>
                </c:pt>
                <c:pt idx="1">
                  <c:v>Dec '22
(S5)</c:v>
                </c:pt>
                <c:pt idx="2">
                  <c:v>Mar '23 
(S6)</c:v>
                </c:pt>
                <c:pt idx="3">
                  <c:v>May '23 
(S7)</c:v>
                </c:pt>
                <c:pt idx="4">
                  <c:v>July '23 
(S8)</c:v>
                </c:pt>
                <c:pt idx="5">
                  <c:v>Sept '23
(S9)</c:v>
                </c:pt>
                <c:pt idx="6">
                  <c:v>Nov '23 
(S10)</c:v>
                </c:pt>
              </c:strCache>
            </c:strRef>
          </c:cat>
          <c:val>
            <c:numRef>
              <c:f>Sheet1!$B$5:$B$11</c:f>
              <c:numCache>
                <c:formatCode>0%</c:formatCode>
                <c:ptCount val="7"/>
                <c:pt idx="0">
                  <c:v>0.19933525940267299</c:v>
                </c:pt>
                <c:pt idx="1">
                  <c:v>0.23886319341472301</c:v>
                </c:pt>
                <c:pt idx="2">
                  <c:v>0.24</c:v>
                </c:pt>
                <c:pt idx="3">
                  <c:v>0.23</c:v>
                </c:pt>
                <c:pt idx="4">
                  <c:v>0.23</c:v>
                </c:pt>
                <c:pt idx="5">
                  <c:v>0.25</c:v>
                </c:pt>
                <c:pt idx="6">
                  <c:v>0.22</c:v>
                </c:pt>
              </c:numCache>
            </c:numRef>
          </c:val>
          <c:smooth val="0"/>
          <c:extLst>
            <c:ext xmlns:c16="http://schemas.microsoft.com/office/drawing/2014/chart" uri="{C3380CC4-5D6E-409C-BE32-E72D297353CC}">
              <c16:uniqueId val="{00000000-75D0-47C4-9219-F918B5BAF49D}"/>
            </c:ext>
          </c:extLst>
        </c:ser>
        <c:ser>
          <c:idx val="1"/>
          <c:order val="1"/>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Nov '22
(S4)</c:v>
                </c:pt>
                <c:pt idx="1">
                  <c:v>Dec '22
(S5)</c:v>
                </c:pt>
                <c:pt idx="2">
                  <c:v>Mar '23 
(S6)</c:v>
                </c:pt>
                <c:pt idx="3">
                  <c:v>May '23 
(S7)</c:v>
                </c:pt>
                <c:pt idx="4">
                  <c:v>July '23 
(S8)</c:v>
                </c:pt>
                <c:pt idx="5">
                  <c:v>Sept '23
(S9)</c:v>
                </c:pt>
                <c:pt idx="6">
                  <c:v>Nov '23 
(S10)</c:v>
                </c:pt>
              </c:strCache>
            </c:strRef>
          </c:cat>
          <c:val>
            <c:numRef>
              <c:f>Sheet1!$C$5:$C$11</c:f>
              <c:numCache>
                <c:formatCode>0%</c:formatCode>
                <c:ptCount val="7"/>
                <c:pt idx="0">
                  <c:v>0.18</c:v>
                </c:pt>
                <c:pt idx="1">
                  <c:v>0.16</c:v>
                </c:pt>
                <c:pt idx="2">
                  <c:v>0.18</c:v>
                </c:pt>
                <c:pt idx="3">
                  <c:v>0.18</c:v>
                </c:pt>
                <c:pt idx="4">
                  <c:v>0.18</c:v>
                </c:pt>
                <c:pt idx="5">
                  <c:v>0.17</c:v>
                </c:pt>
                <c:pt idx="6">
                  <c:v>0.19</c:v>
                </c:pt>
              </c:numCache>
            </c:numRef>
          </c:val>
          <c:smooth val="0"/>
          <c:extLst>
            <c:ext xmlns:c16="http://schemas.microsoft.com/office/drawing/2014/chart" uri="{C3380CC4-5D6E-409C-BE32-E72D297353CC}">
              <c16:uniqueId val="{00000001-75D0-47C4-9219-F918B5BAF49D}"/>
            </c:ext>
          </c:extLst>
        </c:ser>
        <c:ser>
          <c:idx val="2"/>
          <c:order val="2"/>
          <c:tx>
            <c:strRef>
              <c:f>Sheet1!$D$1</c:f>
              <c:strCache>
                <c:ptCount val="1"/>
                <c:pt idx="0">
                  <c:v>Medium (4-5)</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Nov '22
(S4)</c:v>
                </c:pt>
                <c:pt idx="1">
                  <c:v>Dec '22
(S5)</c:v>
                </c:pt>
                <c:pt idx="2">
                  <c:v>Mar '23 
(S6)</c:v>
                </c:pt>
                <c:pt idx="3">
                  <c:v>May '23 
(S7)</c:v>
                </c:pt>
                <c:pt idx="4">
                  <c:v>July '23 
(S8)</c:v>
                </c:pt>
                <c:pt idx="5">
                  <c:v>Sept '23
(S9)</c:v>
                </c:pt>
                <c:pt idx="6">
                  <c:v>Nov '23 
(S10)</c:v>
                </c:pt>
              </c:strCache>
            </c:strRef>
          </c:cat>
          <c:val>
            <c:numRef>
              <c:f>Sheet1!$D$5:$D$11</c:f>
              <c:numCache>
                <c:formatCode>0%</c:formatCode>
                <c:ptCount val="7"/>
                <c:pt idx="0">
                  <c:v>0.19</c:v>
                </c:pt>
                <c:pt idx="1">
                  <c:v>0.18</c:v>
                </c:pt>
                <c:pt idx="2">
                  <c:v>0.17</c:v>
                </c:pt>
                <c:pt idx="3">
                  <c:v>0.18</c:v>
                </c:pt>
                <c:pt idx="4">
                  <c:v>0.17</c:v>
                </c:pt>
                <c:pt idx="5">
                  <c:v>0.18</c:v>
                </c:pt>
                <c:pt idx="6">
                  <c:v>0.18</c:v>
                </c:pt>
              </c:numCache>
            </c:numRef>
          </c:val>
          <c:smooth val="0"/>
          <c:extLst>
            <c:ext xmlns:c16="http://schemas.microsoft.com/office/drawing/2014/chart" uri="{C3380CC4-5D6E-409C-BE32-E72D297353CC}">
              <c16:uniqueId val="{00000002-75D0-47C4-9219-F918B5BAF49D}"/>
            </c:ext>
          </c:extLst>
        </c:ser>
        <c:ser>
          <c:idx val="3"/>
          <c:order val="3"/>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7"/>
                <c:pt idx="0">
                  <c:v>Nov '22
(S4)</c:v>
                </c:pt>
                <c:pt idx="1">
                  <c:v>Dec '22
(S5)</c:v>
                </c:pt>
                <c:pt idx="2">
                  <c:v>Mar '23 
(S6)</c:v>
                </c:pt>
                <c:pt idx="3">
                  <c:v>May '23 
(S7)</c:v>
                </c:pt>
                <c:pt idx="4">
                  <c:v>July '23 
(S8)</c:v>
                </c:pt>
                <c:pt idx="5">
                  <c:v>Sept '23
(S9)</c:v>
                </c:pt>
                <c:pt idx="6">
                  <c:v>Nov '23 
(S10)</c:v>
                </c:pt>
              </c:strCache>
            </c:strRef>
          </c:cat>
          <c:val>
            <c:numRef>
              <c:f>Sheet1!$E$5:$E$11</c:f>
              <c:numCache>
                <c:formatCode>0%</c:formatCode>
                <c:ptCount val="7"/>
                <c:pt idx="0">
                  <c:v>0.43440679628231099</c:v>
                </c:pt>
                <c:pt idx="1">
                  <c:v>0.415586212987271</c:v>
                </c:pt>
                <c:pt idx="2">
                  <c:v>0.41</c:v>
                </c:pt>
                <c:pt idx="3">
                  <c:v>0.41</c:v>
                </c:pt>
                <c:pt idx="4">
                  <c:v>0.41</c:v>
                </c:pt>
                <c:pt idx="5">
                  <c:v>0.4</c:v>
                </c:pt>
                <c:pt idx="6">
                  <c:v>0.42</c:v>
                </c:pt>
              </c:numCache>
            </c:numRef>
          </c:val>
          <c:smooth val="0"/>
          <c:extLst>
            <c:ext xmlns:c16="http://schemas.microsoft.com/office/drawing/2014/chart" uri="{C3380CC4-5D6E-409C-BE32-E72D297353CC}">
              <c16:uniqueId val="{00000004-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'23 (S8)</c:v>
                </c:pt>
                <c:pt idx="1">
                  <c:v>Sept '23 (S9)</c:v>
                </c:pt>
                <c:pt idx="2">
                  <c:v>Nov '23 (S10)</c:v>
                </c:pt>
              </c:strCache>
            </c:strRef>
          </c:cat>
          <c:val>
            <c:numRef>
              <c:f>Sheet1!$B$3:$B$5</c:f>
              <c:numCache>
                <c:formatCode>0%</c:formatCode>
                <c:ptCount val="3"/>
                <c:pt idx="0">
                  <c:v>0.03</c:v>
                </c:pt>
                <c:pt idx="1">
                  <c:v>0.03</c:v>
                </c:pt>
                <c:pt idx="2">
                  <c:v>0.03</c:v>
                </c:pt>
              </c:numCache>
            </c:numRef>
          </c:val>
          <c:extLst>
            <c:ext xmlns:c16="http://schemas.microsoft.com/office/drawing/2014/chart" uri="{C3380CC4-5D6E-409C-BE32-E72D297353CC}">
              <c16:uniqueId val="{00000000-7B8B-4726-B85E-346857053306}"/>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'23 (S8)</c:v>
                </c:pt>
                <c:pt idx="1">
                  <c:v>Sept '23 (S9)</c:v>
                </c:pt>
                <c:pt idx="2">
                  <c:v>Nov '23 (S10)</c:v>
                </c:pt>
              </c:strCache>
            </c:strRef>
          </c:cat>
          <c:val>
            <c:numRef>
              <c:f>Sheet1!$C$3:$C$5</c:f>
              <c:numCache>
                <c:formatCode>0%</c:formatCode>
                <c:ptCount val="3"/>
                <c:pt idx="0">
                  <c:v>0.08</c:v>
                </c:pt>
                <c:pt idx="1">
                  <c:v>7.0000000000000007E-2</c:v>
                </c:pt>
                <c:pt idx="2">
                  <c:v>0.08</c:v>
                </c:pt>
              </c:numCache>
            </c:numRef>
          </c:val>
          <c:extLst>
            <c:ext xmlns:c16="http://schemas.microsoft.com/office/drawing/2014/chart" uri="{C3380CC4-5D6E-409C-BE32-E72D297353CC}">
              <c16:uniqueId val="{00000001-7B8B-4726-B85E-346857053306}"/>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'23 (S8)</c:v>
                </c:pt>
                <c:pt idx="1">
                  <c:v>Sept '23 (S9)</c:v>
                </c:pt>
                <c:pt idx="2">
                  <c:v>Nov '23 (S10)</c:v>
                </c:pt>
              </c:strCache>
            </c:strRef>
          </c:cat>
          <c:val>
            <c:numRef>
              <c:f>Sheet1!$D$3:$D$5</c:f>
              <c:numCache>
                <c:formatCode>0%</c:formatCode>
                <c:ptCount val="3"/>
                <c:pt idx="0">
                  <c:v>0.14000000000000001</c:v>
                </c:pt>
                <c:pt idx="1">
                  <c:v>0.14000000000000001</c:v>
                </c:pt>
                <c:pt idx="2">
                  <c:v>0.15</c:v>
                </c:pt>
              </c:numCache>
            </c:numRef>
          </c:val>
          <c:extLst>
            <c:ext xmlns:c16="http://schemas.microsoft.com/office/drawing/2014/chart" uri="{C3380CC4-5D6E-409C-BE32-E72D297353CC}">
              <c16:uniqueId val="{00000002-7B8B-4726-B85E-346857053306}"/>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'23 (S8)</c:v>
                </c:pt>
                <c:pt idx="1">
                  <c:v>Sept '23 (S9)</c:v>
                </c:pt>
                <c:pt idx="2">
                  <c:v>Nov '23 (S10)</c:v>
                </c:pt>
              </c:strCache>
            </c:strRef>
          </c:cat>
          <c:val>
            <c:numRef>
              <c:f>Sheet1!$E$3:$E$5</c:f>
              <c:numCache>
                <c:formatCode>0%</c:formatCode>
                <c:ptCount val="3"/>
                <c:pt idx="0">
                  <c:v>0.47</c:v>
                </c:pt>
                <c:pt idx="1">
                  <c:v>0.48</c:v>
                </c:pt>
                <c:pt idx="2">
                  <c:v>0.48</c:v>
                </c:pt>
              </c:numCache>
            </c:numRef>
          </c:val>
          <c:extLst>
            <c:ext xmlns:c16="http://schemas.microsoft.com/office/drawing/2014/chart" uri="{C3380CC4-5D6E-409C-BE32-E72D297353CC}">
              <c16:uniqueId val="{00000003-7B8B-4726-B85E-346857053306}"/>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'23 (S8)</c:v>
                </c:pt>
                <c:pt idx="1">
                  <c:v>Sept '23 (S9)</c:v>
                </c:pt>
                <c:pt idx="2">
                  <c:v>Nov '23 (S10)</c:v>
                </c:pt>
              </c:strCache>
            </c:strRef>
          </c:cat>
          <c:val>
            <c:numRef>
              <c:f>Sheet1!$F$3:$F$5</c:f>
              <c:numCache>
                <c:formatCode>0%</c:formatCode>
                <c:ptCount val="3"/>
                <c:pt idx="0">
                  <c:v>0.28000000000000003</c:v>
                </c:pt>
                <c:pt idx="1">
                  <c:v>0.28000000000000003</c:v>
                </c:pt>
                <c:pt idx="2">
                  <c:v>0.25</c:v>
                </c:pt>
              </c:numCache>
            </c:numRef>
          </c:val>
          <c:extLst>
            <c:ext xmlns:c16="http://schemas.microsoft.com/office/drawing/2014/chart" uri="{C3380CC4-5D6E-409C-BE32-E72D297353CC}">
              <c16:uniqueId val="{00000004-7B8B-4726-B85E-346857053306}"/>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5610147558080679E-2"/>
          <c:y val="0.73545477957867933"/>
          <c:w val="0.93711599673612689"/>
          <c:h val="0.1047166737656735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0.16</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0.08</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0.23</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0.42</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0.11</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2.28758269268071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C-41D1-933F-9B5EDD8A311B}"/>
                </c:ext>
              </c:extLst>
            </c:dLbl>
            <c:dLbl>
              <c:idx val="1"/>
              <c:layout>
                <c:manualLayout>
                  <c:x val="-2.7165044475583541E-2"/>
                  <c:y val="3.0437161521387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7-4B77-B39D-81BCC67CB6C2}"/>
                </c:ext>
              </c:extLst>
            </c:dLbl>
            <c:dLbl>
              <c:idx val="2"/>
              <c:layout>
                <c:manualLayout>
                  <c:x val="-3.1454262024359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7-4B77-B39D-81BCC67CB6C2}"/>
                </c:ext>
              </c:extLst>
            </c:dLbl>
            <c:dLbl>
              <c:idx val="3"/>
              <c:layout>
                <c:manualLayout>
                  <c:x val="1.0484632888746123E-16"/>
                  <c:y val="-2.1306013064971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7-4B77-B39D-81BCC67CB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0.08</c:v>
                </c:pt>
                <c:pt idx="1">
                  <c:v>0.11</c:v>
                </c:pt>
                <c:pt idx="2">
                  <c:v>0.12</c:v>
                </c:pt>
                <c:pt idx="3">
                  <c:v>0.15</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0.15</c:v>
                </c:pt>
                <c:pt idx="1">
                  <c:v>0.23</c:v>
                </c:pt>
                <c:pt idx="2">
                  <c:v>0.21</c:v>
                </c:pt>
                <c:pt idx="3">
                  <c:v>0.31</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0.56999999999999995</c:v>
                </c:pt>
                <c:pt idx="1">
                  <c:v>0.53</c:v>
                </c:pt>
                <c:pt idx="2">
                  <c:v>0.5</c:v>
                </c:pt>
                <c:pt idx="3">
                  <c:v>0.43</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0.18</c:v>
                </c:pt>
                <c:pt idx="1">
                  <c:v>0.14000000000000001</c:v>
                </c:pt>
                <c:pt idx="2">
                  <c:v>0.17</c:v>
                </c:pt>
                <c:pt idx="3">
                  <c:v>0.11</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0%</c:formatCode>
                      <c:ptCount val="4"/>
                      <c:pt idx="0">
                        <c:v>0.02</c:v>
                      </c:pt>
                      <c:pt idx="1">
                        <c:v>0</c:v>
                      </c:pt>
                      <c:pt idx="2">
                        <c:v>0</c:v>
                      </c:pt>
                      <c:pt idx="3">
                        <c:v>0</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0%</c:formatCode>
                      <c:ptCount val="4"/>
                      <c:pt idx="0">
                        <c:v>0.01</c:v>
                      </c:pt>
                      <c:pt idx="1">
                        <c:v>0</c:v>
                      </c:pt>
                      <c:pt idx="2">
                        <c:v>0</c:v>
                      </c:pt>
                      <c:pt idx="3">
                        <c:v>0</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2.5439580995136549E-2"/>
                  <c:y val="-2.6739240192909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3.292181069958848E-2"/>
                  <c:y val="-9.80427481091439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7.0000000000000007E-2</c:v>
                </c:pt>
                <c:pt idx="1">
                  <c:v>0.09</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0.13</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0.51</c:v>
                </c:pt>
                <c:pt idx="1">
                  <c:v>0.51</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0.28000000000000003</c:v>
                </c:pt>
                <c:pt idx="1">
                  <c:v>0.27</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Sheet1!$B$2:$B$7</c:f>
              <c:numCache>
                <c:formatCode>0%</c:formatCode>
                <c:ptCount val="4"/>
                <c:pt idx="0">
                  <c:v>0.01</c:v>
                </c:pt>
                <c:pt idx="1">
                  <c:v>0.01</c:v>
                </c:pt>
                <c:pt idx="2">
                  <c:v>0.01</c:v>
                </c:pt>
                <c:pt idx="3">
                  <c:v>0.03</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Sheet1!$C$2:$C$7</c:f>
              <c:numCache>
                <c:formatCode>0%</c:formatCode>
                <c:ptCount val="4"/>
                <c:pt idx="0">
                  <c:v>0.04</c:v>
                </c:pt>
                <c:pt idx="1">
                  <c:v>0.06</c:v>
                </c:pt>
                <c:pt idx="2">
                  <c:v>0.13</c:v>
                </c:pt>
                <c:pt idx="3">
                  <c:v>0.13</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Sheet1!$D$2:$D$7</c:f>
              <c:numCache>
                <c:formatCode>0%</c:formatCode>
                <c:ptCount val="4"/>
                <c:pt idx="0">
                  <c:v>0.11</c:v>
                </c:pt>
                <c:pt idx="1">
                  <c:v>0.11</c:v>
                </c:pt>
                <c:pt idx="2">
                  <c:v>0.17</c:v>
                </c:pt>
                <c:pt idx="3">
                  <c:v>0.18</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Sheet1!$E$2:$E$7</c:f>
              <c:numCache>
                <c:formatCode>0%</c:formatCode>
                <c:ptCount val="4"/>
                <c:pt idx="0">
                  <c:v>0.13</c:v>
                </c:pt>
                <c:pt idx="1">
                  <c:v>0.19</c:v>
                </c:pt>
                <c:pt idx="2">
                  <c:v>0.14000000000000001</c:v>
                </c:pt>
                <c:pt idx="3">
                  <c:v>0.24</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Sheet1!$F$2:$F$7</c:f>
              <c:numCache>
                <c:formatCode>0%</c:formatCode>
                <c:ptCount val="4"/>
                <c:pt idx="0">
                  <c:v>0.41</c:v>
                </c:pt>
                <c:pt idx="1">
                  <c:v>0.43</c:v>
                </c:pt>
                <c:pt idx="2">
                  <c:v>0.35</c:v>
                </c:pt>
                <c:pt idx="3">
                  <c:v>0.31</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Sheet1!$G$2:$G$7</c:f>
              <c:numCache>
                <c:formatCode>0%</c:formatCode>
                <c:ptCount val="4"/>
                <c:pt idx="0">
                  <c:v>0.3</c:v>
                </c:pt>
                <c:pt idx="1">
                  <c:v>0.2</c:v>
                </c:pt>
                <c:pt idx="2">
                  <c:v>0.21</c:v>
                </c:pt>
                <c:pt idx="3">
                  <c:v>0.12</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0.01</c:v>
                </c:pt>
                <c:pt idx="1">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0.09</c:v>
                </c:pt>
                <c:pt idx="1">
                  <c:v>0.05</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0.15</c:v>
                </c:pt>
                <c:pt idx="1">
                  <c:v>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0.18</c:v>
                </c:pt>
                <c:pt idx="1">
                  <c:v>0.11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0.39</c:v>
                </c:pt>
                <c:pt idx="1">
                  <c:v>0.47</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0.17</c:v>
                </c:pt>
                <c:pt idx="1">
                  <c:v>0.26</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6"/>
              <c:layout>
                <c:manualLayout>
                  <c:x val="-2.0348060618162939E-2"/>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70-4A42-9D95-2627375A3C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Sheet1!$B$2:$B$8</c:f>
              <c:numCache>
                <c:formatCode>0%</c:formatCode>
                <c:ptCount val="7"/>
                <c:pt idx="0">
                  <c:v>0.02</c:v>
                </c:pt>
                <c:pt idx="1">
                  <c:v>0.04</c:v>
                </c:pt>
                <c:pt idx="2">
                  <c:v>0.01</c:v>
                </c:pt>
                <c:pt idx="3">
                  <c:v>0.03</c:v>
                </c:pt>
                <c:pt idx="4">
                  <c:v>0.03</c:v>
                </c:pt>
                <c:pt idx="5">
                  <c:v>0</c:v>
                </c:pt>
                <c:pt idx="6">
                  <c:v>7.0000000000000007E-2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dLbl>
              <c:idx val="4"/>
              <c:layout>
                <c:manualLayout>
                  <c:x val="-2.1419011177013454E-2"/>
                  <c:y val="-1.03583316940970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9B-4610-8D6F-3BB2F441661D}"/>
                </c:ext>
              </c:extLst>
            </c:dLbl>
            <c:dLbl>
              <c:idx val="5"/>
              <c:delete val="1"/>
              <c:extLst>
                <c:ext xmlns:c15="http://schemas.microsoft.com/office/drawing/2012/chart" uri="{CE6537A1-D6FC-4f65-9D91-7224C49458BB}"/>
                <c:ext xmlns:c16="http://schemas.microsoft.com/office/drawing/2014/chart" uri="{C3380CC4-5D6E-409C-BE32-E72D297353CC}">
                  <c16:uniqueId val="{00000002-7B4E-469E-A25F-96C2A3C25C39}"/>
                </c:ext>
              </c:extLst>
            </c:dLbl>
            <c:dLbl>
              <c:idx val="6"/>
              <c:layout>
                <c:manualLayout>
                  <c:x val="-2.141901117701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A5-454F-8C34-2E6ACBB573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Sheet1!$C$2:$C$8</c:f>
              <c:numCache>
                <c:formatCode>General</c:formatCode>
                <c:ptCount val="7"/>
                <c:pt idx="3" formatCode="0%">
                  <c:v>0.22</c:v>
                </c:pt>
                <c:pt idx="4" formatCode="0%">
                  <c:v>0.08</c:v>
                </c:pt>
                <c:pt idx="6" formatCode="0%">
                  <c:v>0.04</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dLbl>
              <c:idx val="4"/>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9B-4610-8D6F-3BB2F441661D}"/>
                </c:ext>
              </c:extLst>
            </c:dLbl>
            <c:dLbl>
              <c:idx val="5"/>
              <c:delete val="1"/>
              <c:extLst>
                <c:ext xmlns:c15="http://schemas.microsoft.com/office/drawing/2012/chart" uri="{CE6537A1-D6FC-4f65-9D91-7224C49458BB}"/>
                <c:ext xmlns:c16="http://schemas.microsoft.com/office/drawing/2014/chart" uri="{C3380CC4-5D6E-409C-BE32-E72D297353CC}">
                  <c16:uniqueId val="{00000001-7870-4A42-9D95-2627375A3C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Sheet1!$D$2:$D$8</c:f>
              <c:numCache>
                <c:formatCode>0%</c:formatCode>
                <c:ptCount val="7"/>
                <c:pt idx="0">
                  <c:v>0.04</c:v>
                </c:pt>
                <c:pt idx="1">
                  <c:v>0.08</c:v>
                </c:pt>
                <c:pt idx="2">
                  <c:v>0.01</c:v>
                </c:pt>
                <c:pt idx="3">
                  <c:v>0.09</c:v>
                </c:pt>
                <c:pt idx="4">
                  <c:v>0.08</c:v>
                </c:pt>
                <c:pt idx="5">
                  <c:v>0.01</c:v>
                </c:pt>
                <c:pt idx="6">
                  <c:v>0.17</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2.1419011177013492E-2"/>
                  <c:y val="2.9696204491400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3"/>
              <c:layout>
                <c:manualLayout>
                  <c:x val="-1.8206159500461474E-2"/>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dLbl>
              <c:idx val="4"/>
              <c:layout>
                <c:manualLayout>
                  <c:x val="-2.14190111770134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9B-4610-8D6F-3BB2F441661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Sheet1!$E$2:$E$8</c:f>
              <c:numCache>
                <c:formatCode>0%</c:formatCode>
                <c:ptCount val="7"/>
                <c:pt idx="0">
                  <c:v>7.0000000000000007E-2</c:v>
                </c:pt>
                <c:pt idx="1">
                  <c:v>0.08</c:v>
                </c:pt>
                <c:pt idx="2">
                  <c:v>0.15</c:v>
                </c:pt>
                <c:pt idx="3">
                  <c:v>0.04</c:v>
                </c:pt>
                <c:pt idx="4">
                  <c:v>0.08</c:v>
                </c:pt>
                <c:pt idx="5">
                  <c:v>0.28000000000000003</c:v>
                </c:pt>
                <c:pt idx="6">
                  <c:v>0.09</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3"/>
              <c:layout>
                <c:manualLayout>
                  <c:x val="-1.9277110059312187E-2"/>
                  <c:y val="-5.17916584704852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dLbl>
              <c:idx val="6"/>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70-4A42-9D95-2627375A3CA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Sheet1!$F$2:$F$8</c:f>
              <c:numCache>
                <c:formatCode>0%</c:formatCode>
                <c:ptCount val="7"/>
                <c:pt idx="0">
                  <c:v>0.12</c:v>
                </c:pt>
                <c:pt idx="1">
                  <c:v>0.11</c:v>
                </c:pt>
                <c:pt idx="2">
                  <c:v>0.21</c:v>
                </c:pt>
                <c:pt idx="3">
                  <c:v>0.06</c:v>
                </c:pt>
                <c:pt idx="4">
                  <c:v>0.12</c:v>
                </c:pt>
                <c:pt idx="5">
                  <c:v>0.24</c:v>
                </c:pt>
                <c:pt idx="6">
                  <c:v>0.11</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Sheet1!$G$2:$G$8</c:f>
              <c:numCache>
                <c:formatCode>0%</c:formatCode>
                <c:ptCount val="7"/>
                <c:pt idx="0">
                  <c:v>0.14000000000000001</c:v>
                </c:pt>
                <c:pt idx="1">
                  <c:v>0.15</c:v>
                </c:pt>
                <c:pt idx="2">
                  <c:v>0.15</c:v>
                </c:pt>
                <c:pt idx="3">
                  <c:v>0.11</c:v>
                </c:pt>
                <c:pt idx="4">
                  <c:v>0.16</c:v>
                </c:pt>
                <c:pt idx="5">
                  <c:v>0.12</c:v>
                </c:pt>
                <c:pt idx="6">
                  <c:v>0.21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Sheet1!$H$2:$H$8</c:f>
              <c:numCache>
                <c:formatCode>0%</c:formatCode>
                <c:ptCount val="7"/>
                <c:pt idx="0">
                  <c:v>0.35</c:v>
                </c:pt>
                <c:pt idx="1">
                  <c:v>0.34</c:v>
                </c:pt>
                <c:pt idx="2">
                  <c:v>0.35</c:v>
                </c:pt>
                <c:pt idx="3">
                  <c:v>0.24</c:v>
                </c:pt>
                <c:pt idx="4">
                  <c:v>0.3</c:v>
                </c:pt>
                <c:pt idx="5">
                  <c:v>0.26</c:v>
                </c:pt>
                <c:pt idx="6">
                  <c:v>0.2</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Metrolink (Tram)</c:v>
                </c:pt>
                <c:pt idx="4">
                  <c:v>Train services</c:v>
                </c:pt>
                <c:pt idx="5">
                  <c:v> Conditions of roads</c:v>
                </c:pt>
                <c:pt idx="6">
                  <c:v>Cycle lanes / routes</c:v>
                </c:pt>
              </c:strCache>
            </c:strRef>
          </c:cat>
          <c:val>
            <c:numRef>
              <c:f>Sheet1!$I$2:$I$8</c:f>
              <c:numCache>
                <c:formatCode>0%</c:formatCode>
                <c:ptCount val="7"/>
                <c:pt idx="0">
                  <c:v>0.26</c:v>
                </c:pt>
                <c:pt idx="1">
                  <c:v>0.21</c:v>
                </c:pt>
                <c:pt idx="2">
                  <c:v>0.12</c:v>
                </c:pt>
                <c:pt idx="3">
                  <c:v>0.2</c:v>
                </c:pt>
                <c:pt idx="4">
                  <c:v>0.14000000000000001</c:v>
                </c:pt>
                <c:pt idx="5">
                  <c:v>0.09</c:v>
                </c:pt>
                <c:pt idx="6">
                  <c:v>0.11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0.67</c:v>
                </c:pt>
                <c:pt idx="1">
                  <c:v>0.15</c:v>
                </c:pt>
                <c:pt idx="2">
                  <c:v>0.08</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864025951908"/>
          <c:y val="5.4061647909409018E-2"/>
          <c:w val="0.56222788518663924"/>
          <c:h val="0.90520697352870749"/>
        </c:manualLayout>
      </c:layout>
      <c:doughnutChart>
        <c:varyColors val="1"/>
        <c:ser>
          <c:idx val="0"/>
          <c:order val="0"/>
          <c:tx>
            <c:strRef>
              <c:f>Sheet1!$B$1</c:f>
              <c:strCache>
                <c:ptCount val="1"/>
                <c:pt idx="0">
                  <c:v>Column1</c:v>
                </c:pt>
              </c:strCache>
            </c:strRef>
          </c:tx>
          <c:dPt>
            <c:idx val="0"/>
            <c:bubble3D val="0"/>
            <c:spPr>
              <a:solidFill>
                <a:srgbClr val="FF0101"/>
              </a:solidFill>
              <a:ln w="19050">
                <a:solidFill>
                  <a:schemeClr val="lt1"/>
                </a:solidFill>
              </a:ln>
              <a:effectLst/>
            </c:spPr>
            <c:extLst>
              <c:ext xmlns:c16="http://schemas.microsoft.com/office/drawing/2014/chart" uri="{C3380CC4-5D6E-409C-BE32-E72D297353CC}">
                <c16:uniqueId val="{00000001-45A9-4452-8858-71265545242D}"/>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45A9-4452-8858-71265545242D}"/>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45A9-4452-8858-71265545242D}"/>
              </c:ext>
            </c:extLst>
          </c:dPt>
          <c:dLbls>
            <c:dLbl>
              <c:idx val="2"/>
              <c:delete val="1"/>
              <c:extLst>
                <c:ext xmlns:c15="http://schemas.microsoft.com/office/drawing/2012/chart" uri="{CE6537A1-D6FC-4f65-9D91-7224C49458BB}">
                  <c15:layout>
                    <c:manualLayout>
                      <c:w val="6.6603911176927294E-2"/>
                      <c:h val="0.11894508770981223"/>
                    </c:manualLayout>
                  </c15:layout>
                </c:ext>
                <c:ext xmlns:c16="http://schemas.microsoft.com/office/drawing/2014/chart" uri="{C3380CC4-5D6E-409C-BE32-E72D297353CC}">
                  <c16:uniqueId val="{00000005-45A9-4452-8858-7126554524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specified</c:v>
                </c:pt>
              </c:strCache>
            </c:strRef>
          </c:cat>
          <c:val>
            <c:numRef>
              <c:f>Sheet1!$B$2:$B$4</c:f>
              <c:numCache>
                <c:formatCode>0%</c:formatCode>
                <c:ptCount val="3"/>
                <c:pt idx="0">
                  <c:v>0.28000000000000003</c:v>
                </c:pt>
                <c:pt idx="1">
                  <c:v>0.69</c:v>
                </c:pt>
                <c:pt idx="2">
                  <c:v>0.02</c:v>
                </c:pt>
              </c:numCache>
            </c:numRef>
          </c:val>
          <c:extLst>
            <c:ext xmlns:c16="http://schemas.microsoft.com/office/drawing/2014/chart" uri="{C3380CC4-5D6E-409C-BE32-E72D297353CC}">
              <c16:uniqueId val="{0000000C-45A9-4452-8858-71265545242D}"/>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5752746903812873"/>
          <c:y val="7.2622482300499613E-2"/>
          <c:w val="0.23931768522733479"/>
          <c:h val="0.773578227357383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July (S8)</c:v>
                </c:pt>
                <c:pt idx="1">
                  <c:v>GM Sep (S9)</c:v>
                </c:pt>
                <c:pt idx="2">
                  <c:v>GM Nov (S10)</c:v>
                </c:pt>
                <c:pt idx="3">
                  <c:v>GB benchmark</c:v>
                </c:pt>
              </c:strCache>
              <c:extLst/>
            </c:strRef>
          </c:cat>
          <c:val>
            <c:numRef>
              <c:f>Sheet1!$B$2:$J$2</c:f>
              <c:numCache>
                <c:formatCode>0%</c:formatCode>
                <c:ptCount val="4"/>
                <c:pt idx="0">
                  <c:v>0.71052443060997905</c:v>
                </c:pt>
                <c:pt idx="1">
                  <c:v>0.57999999999999996</c:v>
                </c:pt>
                <c:pt idx="2">
                  <c:v>0.61</c:v>
                </c:pt>
                <c:pt idx="3">
                  <c:v>0.47</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July (S8)</c:v>
                </c:pt>
                <c:pt idx="1">
                  <c:v>GM Sep (S9)</c:v>
                </c:pt>
                <c:pt idx="2">
                  <c:v>GM Nov (S10)</c:v>
                </c:pt>
                <c:pt idx="3">
                  <c:v>GB benchmark</c:v>
                </c:pt>
              </c:strCache>
              <c:extLst/>
            </c:strRef>
          </c:cat>
          <c:val>
            <c:numRef>
              <c:f>Sheet1!$B$3:$J$3</c:f>
              <c:numCache>
                <c:formatCode>0%</c:formatCode>
                <c:ptCount val="4"/>
                <c:pt idx="0">
                  <c:v>0.26692276909875001</c:v>
                </c:pt>
                <c:pt idx="1">
                  <c:v>0.38</c:v>
                </c:pt>
                <c:pt idx="2">
                  <c:v>0.36</c:v>
                </c:pt>
                <c:pt idx="3">
                  <c:v>0.52</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Sheet1!$B$1:$J$1</c:f>
              <c:strCache>
                <c:ptCount val="4"/>
                <c:pt idx="0">
                  <c:v>GM July (S8)</c:v>
                </c:pt>
                <c:pt idx="1">
                  <c:v>GM Sep (S9)</c:v>
                </c:pt>
                <c:pt idx="2">
                  <c:v>GM Nov (S10)</c:v>
                </c:pt>
                <c:pt idx="3">
                  <c:v>GB benchmark</c:v>
                </c:pt>
              </c:strCache>
              <c:extLst/>
            </c:strRef>
          </c:cat>
          <c:val>
            <c:numRef>
              <c:f>Sheet1!$B$4:$J$4</c:f>
              <c:numCache>
                <c:formatCode>0%</c:formatCode>
                <c:ptCount val="4"/>
                <c:pt idx="0">
                  <c:v>2.2552800291272102E-2</c:v>
                </c:pt>
                <c:pt idx="1">
                  <c:v>0.04</c:v>
                </c:pt>
                <c:pt idx="2">
                  <c:v>0.02</c:v>
                </c:pt>
                <c:pt idx="3">
                  <c:v>0.01</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Sheet1!$B$5</c:f>
              <c:numCache>
                <c:formatCode>0%</c:formatCode>
                <c:ptCount val="1"/>
                <c:pt idx="0">
                  <c:v>0.15</c:v>
                </c:pt>
              </c:numCache>
            </c:numRef>
          </c:val>
          <c:extLst>
            <c:ext xmlns:c16="http://schemas.microsoft.com/office/drawing/2014/chart" uri="{C3380CC4-5D6E-409C-BE32-E72D297353CC}">
              <c16:uniqueId val="{00000000-007F-47BB-9AE9-6617E8F68E54}"/>
            </c:ext>
          </c:extLst>
        </c:ser>
        <c:ser>
          <c:idx val="1"/>
          <c:order val="1"/>
          <c:tx>
            <c:strRef>
              <c:f>Sheet1!$C$1</c:f>
              <c:strCache>
                <c:ptCount val="1"/>
                <c:pt idx="0">
                  <c:v>Neither/nor (5-6)</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Sheet1!$C$5</c:f>
              <c:numCache>
                <c:formatCode>0%</c:formatCode>
                <c:ptCount val="1"/>
                <c:pt idx="0">
                  <c:v>0.22</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Quite worthwhile (7-8)</c:v>
                </c:pt>
              </c:strCache>
            </c:strRef>
          </c:tx>
          <c:spPr>
            <a:solidFill>
              <a:srgbClr val="6DD5CE"/>
            </a:solidFill>
            <a:ln>
              <a:noFill/>
            </a:ln>
            <a:effectLst/>
          </c:spPr>
          <c:invertIfNegative val="0"/>
          <c:dPt>
            <c:idx val="2"/>
            <c:invertIfNegative val="0"/>
            <c:bubble3D val="0"/>
            <c:spPr>
              <a:solidFill>
                <a:srgbClr val="6DD5CE"/>
              </a:solidFill>
              <a:ln>
                <a:noFill/>
              </a:ln>
              <a:effectLst/>
            </c:spPr>
            <c:extLst>
              <c:ext xmlns:c16="http://schemas.microsoft.com/office/drawing/2014/chart" uri="{C3380CC4-5D6E-409C-BE32-E72D297353CC}">
                <c16:uniqueId val="{00000007-007F-47BB-9AE9-6617E8F68E54}"/>
              </c:ext>
            </c:extLst>
          </c:dPt>
          <c:dPt>
            <c:idx val="3"/>
            <c:invertIfNegative val="0"/>
            <c:bubble3D val="0"/>
            <c:spPr>
              <a:solidFill>
                <a:srgbClr val="6DD5CE"/>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6DD5CE"/>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Sheet1!$D$5</c:f>
              <c:numCache>
                <c:formatCode>0%</c:formatCode>
                <c:ptCount val="1"/>
                <c:pt idx="0">
                  <c:v>0.4</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Sheet1!$E$5</c:f>
              <c:numCache>
                <c:formatCode>0%</c:formatCode>
                <c:ptCount val="1"/>
                <c:pt idx="0">
                  <c:v>0.23</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50689207858979357"/>
          <c:h val="0.90615040504836031"/>
        </c:manualLayout>
      </c:layout>
      <c:barChart>
        <c:barDir val="bar"/>
        <c:grouping val="clustered"/>
        <c:varyColors val="0"/>
        <c:ser>
          <c:idx val="0"/>
          <c:order val="0"/>
          <c:tx>
            <c:strRef>
              <c:f>Sheet1!$B$1</c:f>
              <c:strCache>
                <c:ptCount val="1"/>
                <c:pt idx="0">
                  <c:v>GM Sep (S3)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Sheet1!$B$2:$B$9</c:f>
            </c:numRef>
          </c:val>
          <c:extLst xmlns:c15="http://schemas.microsoft.com/office/drawing/2012/chart">
            <c:ext xmlns:c16="http://schemas.microsoft.com/office/drawing/2014/chart" uri="{C3380CC4-5D6E-409C-BE32-E72D297353CC}">
              <c16:uniqueId val="{00000000-DC58-4494-9F09-D5B72839CACC}"/>
            </c:ext>
          </c:extLst>
        </c:ser>
        <c:ser>
          <c:idx val="1"/>
          <c:order val="1"/>
          <c:tx>
            <c:strRef>
              <c:f>Sheet1!$C$1</c:f>
              <c:strCache>
                <c:ptCount val="1"/>
                <c:pt idx="0">
                  <c:v>GM Nov (S4)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Sheet1!$C$2:$C$9</c:f>
            </c:numRef>
          </c:val>
          <c:extLst xmlns:c15="http://schemas.microsoft.com/office/drawing/2012/chart">
            <c:ext xmlns:c16="http://schemas.microsoft.com/office/drawing/2014/chart" uri="{C3380CC4-5D6E-409C-BE32-E72D297353CC}">
              <c16:uniqueId val="{00000001-DC58-4494-9F09-D5B72839CACC}"/>
            </c:ext>
          </c:extLst>
        </c:ser>
        <c:ser>
          <c:idx val="2"/>
          <c:order val="2"/>
          <c:tx>
            <c:strRef>
              <c:f>Sheet1!$D$1</c:f>
              <c:strCache>
                <c:ptCount val="1"/>
                <c:pt idx="0">
                  <c:v>GM Dec (S5)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Sheet1!$D$2:$D$9</c:f>
            </c:numRef>
          </c:val>
          <c:extLst xmlns:c15="http://schemas.microsoft.com/office/drawing/2012/chart">
            <c:ext xmlns:c16="http://schemas.microsoft.com/office/drawing/2014/chart" uri="{C3380CC4-5D6E-409C-BE32-E72D297353CC}">
              <c16:uniqueId val="{00000002-DC58-4494-9F09-D5B72839CACC}"/>
            </c:ext>
          </c:extLst>
        </c:ser>
        <c:ser>
          <c:idx val="3"/>
          <c:order val="3"/>
          <c:tx>
            <c:strRef>
              <c:f>Sheet1!$E$1</c:f>
              <c:strCache>
                <c:ptCount val="1"/>
                <c:pt idx="0">
                  <c:v>GM 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Sheet1!$E$2:$E$9</c:f>
            </c:numRef>
          </c:val>
          <c:extLst>
            <c:ext xmlns:c16="http://schemas.microsoft.com/office/drawing/2014/chart" uri="{C3380CC4-5D6E-409C-BE32-E72D297353CC}">
              <c16:uniqueId val="{00000003-DC58-4494-9F09-D5B72839CACC}"/>
            </c:ext>
          </c:extLst>
        </c:ser>
        <c:ser>
          <c:idx val="4"/>
          <c:order val="4"/>
          <c:tx>
            <c:strRef>
              <c:f>Sheet1!$F$1</c:f>
              <c:strCache>
                <c:ptCount val="1"/>
                <c:pt idx="0">
                  <c:v>GM 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Sheet1!$F$2:$F$9</c:f>
            </c:numRef>
          </c:val>
          <c:extLst>
            <c:ext xmlns:c16="http://schemas.microsoft.com/office/drawing/2014/chart" uri="{C3380CC4-5D6E-409C-BE32-E72D297353CC}">
              <c16:uniqueId val="{00000004-DC58-4494-9F09-D5B72839CACC}"/>
            </c:ext>
          </c:extLst>
        </c:ser>
        <c:ser>
          <c:idx val="5"/>
          <c:order val="5"/>
          <c:tx>
            <c:strRef>
              <c:f>Sheet1!$G$1</c:f>
              <c:strCache>
                <c:ptCount val="1"/>
                <c:pt idx="0">
                  <c:v>GM July (S8)</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Sheet1!$G$2:$G$9</c:f>
              <c:numCache>
                <c:formatCode>0%</c:formatCode>
                <c:ptCount val="8"/>
                <c:pt idx="0">
                  <c:v>0.89469157059472704</c:v>
                </c:pt>
                <c:pt idx="1">
                  <c:v>0.70908242763878204</c:v>
                </c:pt>
                <c:pt idx="2">
                  <c:v>0.43525239029941198</c:v>
                </c:pt>
                <c:pt idx="3">
                  <c:v>0.429569033436625</c:v>
                </c:pt>
                <c:pt idx="4">
                  <c:v>0.31440361747085699</c:v>
                </c:pt>
                <c:pt idx="5">
                  <c:v>0.16820602556315201</c:v>
                </c:pt>
                <c:pt idx="6">
                  <c:v>0.11032754510757301</c:v>
                </c:pt>
                <c:pt idx="7">
                  <c:v>3.7755724720092802E-2</c:v>
                </c:pt>
              </c:numCache>
            </c:numRef>
          </c:val>
          <c:extLst>
            <c:ext xmlns:c16="http://schemas.microsoft.com/office/drawing/2014/chart" uri="{C3380CC4-5D6E-409C-BE32-E72D297353CC}">
              <c16:uniqueId val="{00000005-DC58-4494-9F09-D5B72839CACC}"/>
            </c:ext>
          </c:extLst>
        </c:ser>
        <c:ser>
          <c:idx val="6"/>
          <c:order val="6"/>
          <c:tx>
            <c:strRef>
              <c:f>Sheet1!$H$1</c:f>
              <c:strCache>
                <c:ptCount val="1"/>
                <c:pt idx="0">
                  <c:v>GM Sep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Cache>
                <c:formatCode>0%</c:formatCode>
                <c:ptCount val="8"/>
                <c:pt idx="0">
                  <c:v>0.86</c:v>
                </c:pt>
                <c:pt idx="1">
                  <c:v>0.67</c:v>
                </c:pt>
                <c:pt idx="2">
                  <c:v>0.56999999999999995</c:v>
                </c:pt>
                <c:pt idx="3">
                  <c:v>0.41</c:v>
                </c:pt>
                <c:pt idx="4">
                  <c:v>0.31</c:v>
                </c:pt>
                <c:pt idx="5">
                  <c:v>0.17</c:v>
                </c:pt>
                <c:pt idx="6">
                  <c:v>0.1</c:v>
                </c:pt>
                <c:pt idx="7">
                  <c:v>0.04</c:v>
                </c:pt>
              </c:numCache>
            </c:numRef>
          </c:val>
          <c:extLst>
            <c:ext xmlns:c16="http://schemas.microsoft.com/office/drawing/2014/chart" uri="{C3380CC4-5D6E-409C-BE32-E72D297353CC}">
              <c16:uniqueId val="{00000000-E9AF-47B5-9765-297EABC8A4D2}"/>
            </c:ext>
          </c:extLst>
        </c:ser>
        <c:ser>
          <c:idx val="7"/>
          <c:order val="7"/>
          <c:tx>
            <c:strRef>
              <c:f>Sheet1!$I$1</c:f>
              <c:strCache>
                <c:ptCount val="1"/>
                <c:pt idx="0">
                  <c:v>GM Nov (S10)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Cache>
                <c:formatCode>0%</c:formatCode>
                <c:ptCount val="8"/>
                <c:pt idx="0">
                  <c:v>0.87</c:v>
                </c:pt>
                <c:pt idx="1">
                  <c:v>0.7</c:v>
                </c:pt>
                <c:pt idx="2">
                  <c:v>0.53</c:v>
                </c:pt>
                <c:pt idx="3">
                  <c:v>0.33</c:v>
                </c:pt>
                <c:pt idx="4">
                  <c:v>0.27</c:v>
                </c:pt>
                <c:pt idx="5">
                  <c:v>0.15</c:v>
                </c:pt>
                <c:pt idx="6">
                  <c:v>0.09</c:v>
                </c:pt>
                <c:pt idx="7">
                  <c:v>0.04</c:v>
                </c:pt>
              </c:numCache>
            </c:numRef>
          </c:val>
          <c:extLst>
            <c:ext xmlns:c16="http://schemas.microsoft.com/office/drawing/2014/chart" uri="{C3380CC4-5D6E-409C-BE32-E72D297353CC}">
              <c16:uniqueId val="{00000000-8056-43E0-BECA-011D7C24E9F5}"/>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8.3927903637238649E-2"/>
          <c:y val="0.90798415535323762"/>
          <c:w val="0.86514507981897404"/>
          <c:h val="8.27365623544440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Sheet1!$A$7:$A$10</c:f>
              <c:strCache>
                <c:ptCount val="4"/>
                <c:pt idx="0">
                  <c:v>GM July 
(S8)</c:v>
                </c:pt>
                <c:pt idx="1">
                  <c:v>GM Sept 
(S9)</c:v>
                </c:pt>
                <c:pt idx="2">
                  <c:v>GM Nov 
(S10)</c:v>
                </c:pt>
                <c:pt idx="3">
                  <c:v>GB Benchmarking</c:v>
                </c:pt>
              </c:strCache>
            </c:strRef>
          </c:cat>
          <c:val>
            <c:numRef>
              <c:f>Sheet1!$B$7:$B$10</c:f>
              <c:numCache>
                <c:formatCode>0%</c:formatCode>
                <c:ptCount val="4"/>
                <c:pt idx="0">
                  <c:v>0.107088333923763</c:v>
                </c:pt>
                <c:pt idx="1">
                  <c:v>0.13</c:v>
                </c:pt>
                <c:pt idx="2">
                  <c:v>0.12</c:v>
                </c:pt>
                <c:pt idx="3">
                  <c:v>0.14000000000000001</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Sheet1!$A$7:$A$10</c:f>
              <c:strCache>
                <c:ptCount val="4"/>
                <c:pt idx="0">
                  <c:v>GM July 
(S8)</c:v>
                </c:pt>
                <c:pt idx="1">
                  <c:v>GM Sept 
(S9)</c:v>
                </c:pt>
                <c:pt idx="2">
                  <c:v>GM Nov 
(S10)</c:v>
                </c:pt>
                <c:pt idx="3">
                  <c:v>GB Benchmarking</c:v>
                </c:pt>
              </c:strCache>
            </c:strRef>
          </c:cat>
          <c:val>
            <c:numRef>
              <c:f>Sheet1!$C$7:$C$10</c:f>
              <c:numCache>
                <c:formatCode>0%</c:formatCode>
                <c:ptCount val="4"/>
                <c:pt idx="0">
                  <c:v>0.32909410531717498</c:v>
                </c:pt>
                <c:pt idx="1">
                  <c:v>0.33</c:v>
                </c:pt>
                <c:pt idx="2">
                  <c:v>0.38</c:v>
                </c:pt>
                <c:pt idx="3">
                  <c:v>0.4</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Sheet1!$A$7:$A$10</c:f>
              <c:strCache>
                <c:ptCount val="4"/>
                <c:pt idx="0">
                  <c:v>GM July 
(S8)</c:v>
                </c:pt>
                <c:pt idx="1">
                  <c:v>GM Sept 
(S9)</c:v>
                </c:pt>
                <c:pt idx="2">
                  <c:v>GM Nov 
(S10)</c:v>
                </c:pt>
                <c:pt idx="3">
                  <c:v>GB Benchmarking</c:v>
                </c:pt>
              </c:strCache>
            </c:strRef>
          </c:cat>
          <c:val>
            <c:numRef>
              <c:f>Sheet1!$D$7:$D$10</c:f>
              <c:numCache>
                <c:formatCode>0%</c:formatCode>
                <c:ptCount val="4"/>
                <c:pt idx="0">
                  <c:v>0.39787221622853303</c:v>
                </c:pt>
                <c:pt idx="1">
                  <c:v>0.35</c:v>
                </c:pt>
                <c:pt idx="2">
                  <c:v>0.34</c:v>
                </c:pt>
                <c:pt idx="3">
                  <c:v>0.31</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Sheet1!$A$7:$A$10</c:f>
              <c:strCache>
                <c:ptCount val="4"/>
                <c:pt idx="0">
                  <c:v>GM July 
(S8)</c:v>
                </c:pt>
                <c:pt idx="1">
                  <c:v>GM Sept 
(S9)</c:v>
                </c:pt>
                <c:pt idx="2">
                  <c:v>GM Nov 
(S10)</c:v>
                </c:pt>
                <c:pt idx="3">
                  <c:v>GB Benchmarking</c:v>
                </c:pt>
              </c:strCache>
            </c:strRef>
          </c:cat>
          <c:val>
            <c:numRef>
              <c:f>Sheet1!$E$7:$E$10</c:f>
              <c:numCache>
                <c:formatCode>0%</c:formatCode>
                <c:ptCount val="4"/>
                <c:pt idx="0">
                  <c:v>0.14117166539340301</c:v>
                </c:pt>
                <c:pt idx="1">
                  <c:v>0.14000000000000001</c:v>
                </c:pt>
                <c:pt idx="2">
                  <c:v>0.12</c:v>
                </c:pt>
                <c:pt idx="3">
                  <c:v>0.08</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Sheet1!$A$7:$A$10</c:f>
              <c:strCache>
                <c:ptCount val="4"/>
                <c:pt idx="0">
                  <c:v>GM July 
(S8)</c:v>
                </c:pt>
                <c:pt idx="1">
                  <c:v>GM Sept 
(S9)</c:v>
                </c:pt>
                <c:pt idx="2">
                  <c:v>GM Nov 
(S10)</c:v>
                </c:pt>
                <c:pt idx="3">
                  <c:v>GB Benchmarking</c:v>
                </c:pt>
              </c:strCache>
            </c:strRef>
          </c:cat>
          <c:val>
            <c:numRef>
              <c:f>Sheet1!$F$7:$F$10</c:f>
              <c:numCache>
                <c:formatCode>0%</c:formatCode>
                <c:ptCount val="4"/>
                <c:pt idx="0">
                  <c:v>0.02</c:v>
                </c:pt>
                <c:pt idx="1">
                  <c:v>0.05</c:v>
                </c:pt>
                <c:pt idx="2">
                  <c:v>0.03</c:v>
                </c:pt>
                <c:pt idx="3">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0884056630913"/>
          <c:y val="4.2397535951829352E-2"/>
          <c:w val="0.45472300718760167"/>
          <c:h val="0.75340141138287775"/>
        </c:manualLayout>
      </c:layout>
      <c:doughnutChart>
        <c:varyColors val="1"/>
        <c:ser>
          <c:idx val="0"/>
          <c:order val="0"/>
          <c:tx>
            <c:strRef>
              <c:f>Sheet1!$B$1</c:f>
              <c:strCache>
                <c:ptCount val="1"/>
                <c:pt idx="0">
                  <c:v>Column1</c:v>
                </c:pt>
              </c:strCache>
            </c:strRef>
          </c:tx>
          <c:explosion val="1"/>
          <c:dPt>
            <c:idx val="0"/>
            <c:bubble3D val="0"/>
            <c:spPr>
              <a:solidFill>
                <a:srgbClr val="FF0101"/>
              </a:solidFill>
              <a:ln w="19050">
                <a:solidFill>
                  <a:schemeClr val="lt1"/>
                </a:solidFill>
              </a:ln>
              <a:effectLst/>
            </c:spPr>
            <c:extLst>
              <c:ext xmlns:c16="http://schemas.microsoft.com/office/drawing/2014/chart" uri="{C3380CC4-5D6E-409C-BE32-E72D297353CC}">
                <c16:uniqueId val="{00000001-4B29-49DF-8C30-94BD84EDD9AB}"/>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4B29-49DF-8C30-94BD84EDD9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D2-4815-9F4D-18DADC00A9D3}"/>
              </c:ext>
            </c:extLst>
          </c:dPt>
          <c:dPt>
            <c:idx val="3"/>
            <c:bubble3D val="0"/>
            <c:spPr>
              <a:solidFill>
                <a:srgbClr val="6DD5CE"/>
              </a:solidFill>
              <a:ln w="19050">
                <a:solidFill>
                  <a:schemeClr val="lt1"/>
                </a:solidFill>
              </a:ln>
              <a:effectLst/>
            </c:spPr>
            <c:extLst>
              <c:ext xmlns:c16="http://schemas.microsoft.com/office/drawing/2014/chart" uri="{C3380CC4-5D6E-409C-BE32-E72D297353CC}">
                <c16:uniqueId val="{00000007-0274-4FF3-956E-757A013C77DF}"/>
              </c:ext>
            </c:extLst>
          </c:dPt>
          <c:dPt>
            <c:idx val="4"/>
            <c:bubble3D val="0"/>
            <c:spPr>
              <a:solidFill>
                <a:srgbClr val="009690"/>
              </a:solidFill>
              <a:ln w="19050">
                <a:solidFill>
                  <a:schemeClr val="lt1"/>
                </a:solidFill>
              </a:ln>
              <a:effectLst/>
            </c:spPr>
            <c:extLst>
              <c:ext xmlns:c16="http://schemas.microsoft.com/office/drawing/2014/chart" uri="{C3380CC4-5D6E-409C-BE32-E72D297353CC}">
                <c16:uniqueId val="{00000009-0274-4FF3-956E-757A013C77DF}"/>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0274-4FF3-956E-757A013C77DF}"/>
              </c:ext>
            </c:extLst>
          </c:dPt>
          <c:dLbls>
            <c:dLbl>
              <c:idx val="3"/>
              <c:layout>
                <c:manualLayout>
                  <c:x val="1.033352064951932E-3"/>
                  <c:y val="1.0610704664365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4-4FF3-956E-757A013C77DF}"/>
                </c:ext>
              </c:extLst>
            </c:dLbl>
            <c:dLbl>
              <c:idx val="5"/>
              <c:delete val="1"/>
              <c:extLst>
                <c:ext xmlns:c15="http://schemas.microsoft.com/office/drawing/2012/chart" uri="{CE6537A1-D6FC-4f65-9D91-7224C49458BB}">
                  <c15:layout>
                    <c:manualLayout>
                      <c:w val="4.986348247667035E-2"/>
                      <c:h val="5.6810829854698021E-2"/>
                    </c:manualLayout>
                  </c15:layout>
                </c:ext>
                <c:ext xmlns:c16="http://schemas.microsoft.com/office/drawing/2014/chart" uri="{C3380CC4-5D6E-409C-BE32-E72D297353CC}">
                  <c16:uniqueId val="{0000000B-0274-4FF3-956E-757A013C77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Very worried</c:v>
                </c:pt>
                <c:pt idx="1">
                  <c:v>Somewhat worried</c:v>
                </c:pt>
                <c:pt idx="2">
                  <c:v>Neither worried nor not worried</c:v>
                </c:pt>
                <c:pt idx="3">
                  <c:v>Not that worried</c:v>
                </c:pt>
                <c:pt idx="4">
                  <c:v>Not at all worried</c:v>
                </c:pt>
                <c:pt idx="5">
                  <c:v>Don't know / Prefer not to say</c:v>
                </c:pt>
              </c:strCache>
            </c:strRef>
          </c:cat>
          <c:val>
            <c:numRef>
              <c:f>Sheet1!$B$2:$B$7</c:f>
              <c:numCache>
                <c:formatCode>0%</c:formatCode>
                <c:ptCount val="6"/>
                <c:pt idx="0">
                  <c:v>0.17</c:v>
                </c:pt>
                <c:pt idx="1">
                  <c:v>0.33</c:v>
                </c:pt>
                <c:pt idx="2">
                  <c:v>0.13</c:v>
                </c:pt>
                <c:pt idx="3">
                  <c:v>0.21</c:v>
                </c:pt>
                <c:pt idx="4">
                  <c:v>0.14000000000000001</c:v>
                </c:pt>
                <c:pt idx="5">
                  <c:v>0.01</c:v>
                </c:pt>
              </c:numCache>
            </c:numRef>
          </c:val>
          <c:extLst>
            <c:ext xmlns:c16="http://schemas.microsoft.com/office/drawing/2014/chart" uri="{C3380CC4-5D6E-409C-BE32-E72D297353CC}">
              <c16:uniqueId val="{00000004-4B29-49DF-8C30-94BD84EDD9AB}"/>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1.284038175364902E-2"/>
          <c:y val="1.2220952950345369E-2"/>
          <c:w val="0.21637408177368472"/>
          <c:h val="0.968778758794452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(1225)</c:v>
                </c:pt>
                <c:pt idx="1">
                  <c:v>Rented (Local Authority / Council)
(293)</c:v>
                </c:pt>
                <c:pt idx="2">
                  <c:v>Rented (Housing Association / Trust)
(313)</c:v>
                </c:pt>
                <c:pt idx="3">
                  <c:v>Rented (Private)
(619)</c:v>
                </c:pt>
              </c:strCache>
            </c:strRef>
          </c:cat>
          <c:val>
            <c:numRef>
              <c:f>Sheet1!$B$2:$B$5</c:f>
              <c:numCache>
                <c:formatCode>0%</c:formatCode>
                <c:ptCount val="4"/>
                <c:pt idx="0">
                  <c:v>0.05</c:v>
                </c:pt>
                <c:pt idx="1">
                  <c:v>0.05</c:v>
                </c:pt>
                <c:pt idx="2">
                  <c:v>7.0000000000000007E-2</c:v>
                </c:pt>
                <c:pt idx="3">
                  <c:v>0.04</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(1225)</c:v>
                </c:pt>
                <c:pt idx="1">
                  <c:v>Rented (Local Authority / Council)
(293)</c:v>
                </c:pt>
                <c:pt idx="2">
                  <c:v>Rented (Housing Association / Trust)
(313)</c:v>
                </c:pt>
                <c:pt idx="3">
                  <c:v>Rented (Private)
(619)</c:v>
                </c:pt>
              </c:strCache>
            </c:strRef>
          </c:cat>
          <c:val>
            <c:numRef>
              <c:f>Sheet1!$C$2:$C$5</c:f>
              <c:numCache>
                <c:formatCode>0%</c:formatCode>
                <c:ptCount val="4"/>
                <c:pt idx="0">
                  <c:v>0.12</c:v>
                </c:pt>
                <c:pt idx="1">
                  <c:v>0.11</c:v>
                </c:pt>
                <c:pt idx="2">
                  <c:v>0.12</c:v>
                </c:pt>
                <c:pt idx="3">
                  <c:v>0.12</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(1225)</c:v>
                </c:pt>
                <c:pt idx="1">
                  <c:v>Rented (Local Authority / Council)
(293)</c:v>
                </c:pt>
                <c:pt idx="2">
                  <c:v>Rented (Housing Association / Trust)
(313)</c:v>
                </c:pt>
                <c:pt idx="3">
                  <c:v>Rented (Private)
(619)</c:v>
                </c:pt>
              </c:strCache>
            </c:strRef>
          </c:cat>
          <c:val>
            <c:numRef>
              <c:f>Sheet1!$D$2:$D$5</c:f>
              <c:numCache>
                <c:formatCode>0%</c:formatCode>
                <c:ptCount val="4"/>
                <c:pt idx="0">
                  <c:v>0.36</c:v>
                </c:pt>
                <c:pt idx="1">
                  <c:v>0.32</c:v>
                </c:pt>
                <c:pt idx="2">
                  <c:v>0.39</c:v>
                </c:pt>
                <c:pt idx="3">
                  <c:v>0.35</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(1225)</c:v>
                </c:pt>
                <c:pt idx="1">
                  <c:v>Rented (Local Authority / Council)
(293)</c:v>
                </c:pt>
                <c:pt idx="2">
                  <c:v>Rented (Housing Association / Trust)
(313)</c:v>
                </c:pt>
                <c:pt idx="3">
                  <c:v>Rented (Private)
(619)</c:v>
                </c:pt>
              </c:strCache>
            </c:strRef>
          </c:cat>
          <c:val>
            <c:numRef>
              <c:f>Sheet1!$E$2:$E$5</c:f>
              <c:numCache>
                <c:formatCode>0%</c:formatCode>
                <c:ptCount val="4"/>
                <c:pt idx="0">
                  <c:v>0.34</c:v>
                </c:pt>
                <c:pt idx="1">
                  <c:v>0.34</c:v>
                </c:pt>
                <c:pt idx="2">
                  <c:v>0.28999999999999998</c:v>
                </c:pt>
                <c:pt idx="3">
                  <c:v>0.36</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(1225)</c:v>
                </c:pt>
                <c:pt idx="1">
                  <c:v>Rented (Local Authority / Council)
(293)</c:v>
                </c:pt>
                <c:pt idx="2">
                  <c:v>Rented (Housing Association / Trust)
(313)</c:v>
                </c:pt>
                <c:pt idx="3">
                  <c:v>Rented (Private)
(619)</c:v>
                </c:pt>
              </c:strCache>
            </c:strRef>
          </c:cat>
          <c:val>
            <c:numRef>
              <c:f>Sheet1!$F$2:$F$5</c:f>
              <c:numCache>
                <c:formatCode>0%</c:formatCode>
                <c:ptCount val="4"/>
                <c:pt idx="0">
                  <c:v>0.14000000000000001</c:v>
                </c:pt>
                <c:pt idx="1">
                  <c:v>0.18</c:v>
                </c:pt>
                <c:pt idx="2">
                  <c:v>0.14000000000000001</c:v>
                </c:pt>
                <c:pt idx="3">
                  <c:v>0.12</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(412)</c:v>
                </c:pt>
                <c:pt idx="1">
                  <c:v>Rented (Local Authority / Council)
(94)*</c:v>
                </c:pt>
                <c:pt idx="2">
                  <c:v>Rented (Housing Association / Trust)
(94)*</c:v>
                </c:pt>
                <c:pt idx="3">
                  <c:v>Rented (Private)
(224)</c:v>
                </c:pt>
              </c:strCache>
            </c:strRef>
          </c:cat>
          <c:val>
            <c:numRef>
              <c:f>Sheet1!$B$2:$B$5</c:f>
              <c:numCache>
                <c:formatCode>0%</c:formatCode>
                <c:ptCount val="4"/>
                <c:pt idx="0">
                  <c:v>0.05</c:v>
                </c:pt>
                <c:pt idx="1">
                  <c:v>7.0000000000000007E-2</c:v>
                </c:pt>
                <c:pt idx="2">
                  <c:v>0.05</c:v>
                </c:pt>
                <c:pt idx="3">
                  <c:v>0.04</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(412)</c:v>
                </c:pt>
                <c:pt idx="1">
                  <c:v>Rented (Local Authority / Council)
(94)*</c:v>
                </c:pt>
                <c:pt idx="2">
                  <c:v>Rented (Housing Association / Trust)
(94)*</c:v>
                </c:pt>
                <c:pt idx="3">
                  <c:v>Rented (Private)
(224)</c:v>
                </c:pt>
              </c:strCache>
            </c:strRef>
          </c:cat>
          <c:val>
            <c:numRef>
              <c:f>Sheet1!$C$2:$C$5</c:f>
              <c:numCache>
                <c:formatCode>0%</c:formatCode>
                <c:ptCount val="4"/>
                <c:pt idx="0">
                  <c:v>0.11</c:v>
                </c:pt>
                <c:pt idx="1">
                  <c:v>0.09</c:v>
                </c:pt>
                <c:pt idx="2">
                  <c:v>0.1</c:v>
                </c:pt>
                <c:pt idx="3">
                  <c:v>0.13</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(412)</c:v>
                </c:pt>
                <c:pt idx="1">
                  <c:v>Rented (Local Authority / Council)
(94)*</c:v>
                </c:pt>
                <c:pt idx="2">
                  <c:v>Rented (Housing Association / Trust)
(94)*</c:v>
                </c:pt>
                <c:pt idx="3">
                  <c:v>Rented (Private)
(224)</c:v>
                </c:pt>
              </c:strCache>
            </c:strRef>
          </c:cat>
          <c:val>
            <c:numRef>
              <c:f>Sheet1!$D$2:$D$5</c:f>
              <c:numCache>
                <c:formatCode>0%</c:formatCode>
                <c:ptCount val="4"/>
                <c:pt idx="0">
                  <c:v>0.35</c:v>
                </c:pt>
                <c:pt idx="1">
                  <c:v>0.36</c:v>
                </c:pt>
                <c:pt idx="2">
                  <c:v>0.38</c:v>
                </c:pt>
                <c:pt idx="3">
                  <c:v>0.33</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(412)</c:v>
                </c:pt>
                <c:pt idx="1">
                  <c:v>Rented (Local Authority / Council)
(94)*</c:v>
                </c:pt>
                <c:pt idx="2">
                  <c:v>Rented (Housing Association / Trust)
(94)*</c:v>
                </c:pt>
                <c:pt idx="3">
                  <c:v>Rented (Private)
(224)</c:v>
                </c:pt>
              </c:strCache>
            </c:strRef>
          </c:cat>
          <c:val>
            <c:numRef>
              <c:f>Sheet1!$E$2:$E$5</c:f>
              <c:numCache>
                <c:formatCode>0%</c:formatCode>
                <c:ptCount val="4"/>
                <c:pt idx="0">
                  <c:v>0.37</c:v>
                </c:pt>
                <c:pt idx="1">
                  <c:v>0.34</c:v>
                </c:pt>
                <c:pt idx="2">
                  <c:v>0.32</c:v>
                </c:pt>
                <c:pt idx="3">
                  <c:v>0.41</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(412)</c:v>
                </c:pt>
                <c:pt idx="1">
                  <c:v>Rented (Local Authority / Council)
(94)*</c:v>
                </c:pt>
                <c:pt idx="2">
                  <c:v>Rented (Housing Association / Trust)
(94)*</c:v>
                </c:pt>
                <c:pt idx="3">
                  <c:v>Rented (Private)
(224)</c:v>
                </c:pt>
              </c:strCache>
            </c:strRef>
          </c:cat>
          <c:val>
            <c:numRef>
              <c:f>Sheet1!$F$2:$F$5</c:f>
              <c:numCache>
                <c:formatCode>0%</c:formatCode>
                <c:ptCount val="4"/>
                <c:pt idx="0">
                  <c:v>0.12</c:v>
                </c:pt>
                <c:pt idx="1">
                  <c:v>0.15</c:v>
                </c:pt>
                <c:pt idx="2">
                  <c:v>0.15</c:v>
                </c:pt>
                <c:pt idx="3">
                  <c:v>0.1</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dLbl>
              <c:idx val="0"/>
              <c:layout>
                <c:manualLayout>
                  <c:x val="-1.2320763212102521E-3"/>
                  <c:y val="2.4857866503470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0.13</c:v>
                </c:pt>
                <c:pt idx="1">
                  <c:v>0.06</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0.82</c:v>
                </c:pt>
                <c:pt idx="1">
                  <c:v>0.92</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 / Prefer not to say </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0.05</c:v>
                </c:pt>
                <c:pt idx="1">
                  <c:v>0.02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strRef>
          </c:cat>
          <c:val>
            <c:numRef>
              <c:f>Sheet1!$B$4:$B$7</c:f>
              <c:numCache>
                <c:formatCode>0%</c:formatCode>
                <c:ptCount val="4"/>
                <c:pt idx="0">
                  <c:v>0.06</c:v>
                </c:pt>
                <c:pt idx="1">
                  <c:v>0.17</c:v>
                </c:pt>
                <c:pt idx="2">
                  <c:v>0.17</c:v>
                </c:pt>
                <c:pt idx="3">
                  <c:v>0.09</c:v>
                </c:pt>
              </c:numCache>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strRef>
          </c:cat>
          <c:val>
            <c:numRef>
              <c:f>Sheet1!$C$4:$C$7</c:f>
              <c:numCache>
                <c:formatCode>0%</c:formatCode>
                <c:ptCount val="4"/>
                <c:pt idx="0">
                  <c:v>0.93</c:v>
                </c:pt>
                <c:pt idx="1">
                  <c:v>0.76</c:v>
                </c:pt>
                <c:pt idx="2">
                  <c:v>0.78</c:v>
                </c:pt>
                <c:pt idx="3">
                  <c:v>0.87</c:v>
                </c:pt>
              </c:numCache>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strRef>
          </c:cat>
          <c:val>
            <c:numRef>
              <c:f>Sheet1!$D$4:$D$7</c:f>
              <c:numCache>
                <c:formatCode>0%</c:formatCode>
                <c:ptCount val="4"/>
                <c:pt idx="0">
                  <c:v>0.01</c:v>
                </c:pt>
                <c:pt idx="1">
                  <c:v>7.0000000000000007E-2</c:v>
                </c:pt>
                <c:pt idx="2">
                  <c:v>0.05</c:v>
                </c:pt>
                <c:pt idx="3">
                  <c:v>0.03</c:v>
                </c:pt>
              </c:numCache>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dLbl>
              <c:idx val="0"/>
              <c:layout>
                <c:manualLayout>
                  <c:x val="-1.2320763212102521E-3"/>
                  <c:y val="2.4857866503470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c:v>
                </c:pt>
                <c:pt idx="1">
                  <c:v>7.0000000000000007E-2</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0.86</c:v>
                </c:pt>
                <c:pt idx="1">
                  <c:v>0.92</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 / Prefer not to say </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0.04</c:v>
                </c:pt>
                <c:pt idx="1">
                  <c:v>0.01</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strRef>
          </c:cat>
          <c:val>
            <c:numRef>
              <c:f>Sheet1!$B$4:$B$7</c:f>
              <c:numCache>
                <c:formatCode>0%</c:formatCode>
                <c:ptCount val="4"/>
                <c:pt idx="0">
                  <c:v>0.06</c:v>
                </c:pt>
                <c:pt idx="1">
                  <c:v>0.16</c:v>
                </c:pt>
                <c:pt idx="2">
                  <c:v>0.08</c:v>
                </c:pt>
                <c:pt idx="3">
                  <c:v>0.08</c:v>
                </c:pt>
              </c:numCache>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strRef>
          </c:cat>
          <c:val>
            <c:numRef>
              <c:f>Sheet1!$C$4:$C$7</c:f>
              <c:numCache>
                <c:formatCode>0%</c:formatCode>
                <c:ptCount val="4"/>
                <c:pt idx="0">
                  <c:v>0.93</c:v>
                </c:pt>
                <c:pt idx="1">
                  <c:v>0.79</c:v>
                </c:pt>
                <c:pt idx="2">
                  <c:v>0.86</c:v>
                </c:pt>
                <c:pt idx="3">
                  <c:v>0.9</c:v>
                </c:pt>
              </c:numCache>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Being bought on a mortgage</c:v>
                </c:pt>
                <c:pt idx="1">
                  <c:v>Rented (Local Authority / Council)</c:v>
                </c:pt>
                <c:pt idx="2">
                  <c:v>Rented (Housing Association / Trust)</c:v>
                </c:pt>
                <c:pt idx="3">
                  <c:v>Rented (Private)</c:v>
                </c:pt>
              </c:strCache>
            </c:strRef>
          </c:cat>
          <c:val>
            <c:numRef>
              <c:f>Sheet1!$D$4:$D$7</c:f>
              <c:numCache>
                <c:formatCode>0%</c:formatCode>
                <c:ptCount val="4"/>
                <c:pt idx="0">
                  <c:v>0.01</c:v>
                </c:pt>
                <c:pt idx="1">
                  <c:v>0.05</c:v>
                </c:pt>
                <c:pt idx="2">
                  <c:v>0.06</c:v>
                </c:pt>
                <c:pt idx="3">
                  <c:v>0.02</c:v>
                </c:pt>
              </c:numCache>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0"/>
          <c:order val="0"/>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GM Sept '22 
(S3)</c:v>
                </c:pt>
                <c:pt idx="1">
                  <c:v>GM Nov '22
(S4)</c:v>
                </c:pt>
                <c:pt idx="2">
                  <c:v>GM Dec '22 
(S5)</c:v>
                </c:pt>
                <c:pt idx="3">
                  <c:v>GM March '23 
(S6)</c:v>
                </c:pt>
                <c:pt idx="4">
                  <c:v>GM May '23 
(S7)</c:v>
                </c:pt>
                <c:pt idx="5">
                  <c:v>GM July '23 
(S8)</c:v>
                </c:pt>
                <c:pt idx="6">
                  <c:v>GM Sept '23 
(S9)</c:v>
                </c:pt>
                <c:pt idx="7">
                  <c:v>GM Nov '23
(S10)</c:v>
                </c:pt>
              </c:strCache>
            </c:strRef>
          </c:cat>
          <c:val>
            <c:numRef>
              <c:f>Sheet1!$B$2:$B$9</c:f>
              <c:numCache>
                <c:formatCode>0%</c:formatCode>
                <c:ptCount val="8"/>
                <c:pt idx="0">
                  <c:v>0.2</c:v>
                </c:pt>
                <c:pt idx="1">
                  <c:v>0.17171669201439901</c:v>
                </c:pt>
                <c:pt idx="2">
                  <c:v>0.17171669201439901</c:v>
                </c:pt>
                <c:pt idx="3">
                  <c:v>0.16</c:v>
                </c:pt>
                <c:pt idx="4">
                  <c:v>0.16</c:v>
                </c:pt>
                <c:pt idx="5">
                  <c:v>0.16</c:v>
                </c:pt>
                <c:pt idx="6">
                  <c:v>0.17</c:v>
                </c:pt>
                <c:pt idx="7">
                  <c:v>0.15</c:v>
                </c:pt>
              </c:numCache>
            </c:numRef>
          </c:val>
          <c:smooth val="0"/>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GM Sept '22 
(S3)</c:v>
                </c:pt>
                <c:pt idx="1">
                  <c:v>GM Nov '22
(S4)</c:v>
                </c:pt>
                <c:pt idx="2">
                  <c:v>GM Dec '22 
(S5)</c:v>
                </c:pt>
                <c:pt idx="3">
                  <c:v>GM March '23 
(S6)</c:v>
                </c:pt>
                <c:pt idx="4">
                  <c:v>GM May '23 
(S7)</c:v>
                </c:pt>
                <c:pt idx="5">
                  <c:v>GM July '23 
(S8)</c:v>
                </c:pt>
                <c:pt idx="6">
                  <c:v>GM Sept '23 
(S9)</c:v>
                </c:pt>
                <c:pt idx="7">
                  <c:v>GM Nov '23
(S10)</c:v>
                </c:pt>
              </c:strCache>
            </c:strRef>
          </c:cat>
          <c:val>
            <c:numRef>
              <c:f>Sheet1!$C$2:$C$9</c:f>
              <c:numCache>
                <c:formatCode>0%</c:formatCode>
                <c:ptCount val="8"/>
                <c:pt idx="0">
                  <c:v>0.47608166223217901</c:v>
                </c:pt>
                <c:pt idx="1">
                  <c:v>0.46045657647573601</c:v>
                </c:pt>
                <c:pt idx="2">
                  <c:v>0.41197454529507999</c:v>
                </c:pt>
                <c:pt idx="3">
                  <c:v>0.43531949142632897</c:v>
                </c:pt>
                <c:pt idx="4">
                  <c:v>0.41439183327433399</c:v>
                </c:pt>
                <c:pt idx="5">
                  <c:v>0.41390486132459597</c:v>
                </c:pt>
                <c:pt idx="6">
                  <c:v>0.39</c:v>
                </c:pt>
                <c:pt idx="7">
                  <c:v>0.4</c:v>
                </c:pt>
              </c:numCache>
            </c:numRef>
          </c:val>
          <c:smooth val="0"/>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GM Sept '22 
(S3)</c:v>
                </c:pt>
                <c:pt idx="1">
                  <c:v>GM Nov '22
(S4)</c:v>
                </c:pt>
                <c:pt idx="2">
                  <c:v>GM Dec '22 
(S5)</c:v>
                </c:pt>
                <c:pt idx="3">
                  <c:v>GM March '23 
(S6)</c:v>
                </c:pt>
                <c:pt idx="4">
                  <c:v>GM May '23 
(S7)</c:v>
                </c:pt>
                <c:pt idx="5">
                  <c:v>GM July '23 
(S8)</c:v>
                </c:pt>
                <c:pt idx="6">
                  <c:v>GM Sept '23 
(S9)</c:v>
                </c:pt>
                <c:pt idx="7">
                  <c:v>GM Nov '23
(S10)</c:v>
                </c:pt>
              </c:strCache>
            </c:strRef>
          </c:cat>
          <c:val>
            <c:numRef>
              <c:f>Sheet1!$D$2:$D$9</c:f>
              <c:numCache>
                <c:formatCode>0%</c:formatCode>
                <c:ptCount val="8"/>
                <c:pt idx="0">
                  <c:v>0.32735926097486301</c:v>
                </c:pt>
                <c:pt idx="1">
                  <c:v>0.35812234905838503</c:v>
                </c:pt>
                <c:pt idx="2">
                  <c:v>0.41433127012023402</c:v>
                </c:pt>
                <c:pt idx="3">
                  <c:v>0.40099475791007599</c:v>
                </c:pt>
                <c:pt idx="4">
                  <c:v>0.42618708578974202</c:v>
                </c:pt>
                <c:pt idx="5">
                  <c:v>0.42745889169775703</c:v>
                </c:pt>
                <c:pt idx="6">
                  <c:v>0.44</c:v>
                </c:pt>
                <c:pt idx="7">
                  <c:v>0.44</c:v>
                </c:pt>
              </c:numCache>
            </c:numRef>
          </c:val>
          <c:smooth val="0"/>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4.4530946985246796E-2"/>
          <c:y val="0.83236960485555112"/>
          <c:w val="0.87101435437499242"/>
          <c:h val="0.165144349716492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Sheet1!$B$5</c:f>
              <c:numCache>
                <c:formatCode>0%</c:formatCode>
                <c:ptCount val="1"/>
                <c:pt idx="0">
                  <c:v>0.18</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Neither/nor (5-6)</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Sheet1!$C$5</c:f>
              <c:numCache>
                <c:formatCode>0%</c:formatCode>
                <c:ptCount val="1"/>
                <c:pt idx="0">
                  <c:v>0.26</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Quite happy (7-8)</c:v>
                </c:pt>
              </c:strCache>
            </c:strRef>
          </c:tx>
          <c:spPr>
            <a:solidFill>
              <a:srgbClr val="6DD5CE"/>
            </a:solidFill>
            <a:ln>
              <a:noFill/>
            </a:ln>
            <a:effectLst/>
          </c:spPr>
          <c:invertIfNegative val="0"/>
          <c:dPt>
            <c:idx val="2"/>
            <c:invertIfNegative val="0"/>
            <c:bubble3D val="0"/>
            <c:spPr>
              <a:solidFill>
                <a:srgbClr val="6DD5CE"/>
              </a:solidFill>
              <a:ln>
                <a:noFill/>
              </a:ln>
              <a:effectLst/>
            </c:spPr>
            <c:extLst>
              <c:ext xmlns:c16="http://schemas.microsoft.com/office/drawing/2014/chart" uri="{C3380CC4-5D6E-409C-BE32-E72D297353CC}">
                <c16:uniqueId val="{00000007-0371-42B7-8EDF-37F67D0DDC8F}"/>
              </c:ext>
            </c:extLst>
          </c:dPt>
          <c:dPt>
            <c:idx val="3"/>
            <c:invertIfNegative val="0"/>
            <c:bubble3D val="0"/>
            <c:spPr>
              <a:solidFill>
                <a:srgbClr val="6DD5CE"/>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6DD5CE"/>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Sheet1!$D$5</c:f>
              <c:numCache>
                <c:formatCode>0%</c:formatCode>
                <c:ptCount val="1"/>
                <c:pt idx="0">
                  <c:v>0.36</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November '23
(S10)</c:v>
                </c:pt>
              </c:strCache>
            </c:strRef>
          </c:cat>
          <c:val>
            <c:numRef>
              <c:f>Sheet1!$E$5</c:f>
              <c:numCache>
                <c:formatCode>0%</c:formatCode>
                <c:ptCount val="1"/>
                <c:pt idx="0">
                  <c:v>0.2</c:v>
                </c:pt>
              </c:numCache>
            </c:numRef>
          </c:val>
          <c:extLst>
            <c:ext xmlns:c16="http://schemas.microsoft.com/office/drawing/2014/chart" uri="{C3380CC4-5D6E-409C-BE32-E72D297353CC}">
              <c16:uniqueId val="{0000000D-0371-42B7-8EDF-37F67D0DDC8F}"/>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0.03</c:v>
                </c:pt>
                <c:pt idx="1">
                  <c:v>0.05</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363444047133E-3"/>
                  <c:y val="-2.69542579874804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7.0000000000000007E-2</c:v>
                </c:pt>
                <c:pt idx="1">
                  <c:v>0.11</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0.27</c:v>
                </c:pt>
                <c:pt idx="1">
                  <c:v>0.35</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0.47</c:v>
                </c:pt>
                <c:pt idx="1">
                  <c:v>0.37</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0.16</c:v>
                </c:pt>
                <c:pt idx="1">
                  <c:v>0.12</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GB Benchmarking</c:v>
                </c:pt>
              </c:strCache>
            </c:strRef>
          </c:cat>
          <c:val>
            <c:numRef>
              <c:f>Sheet1!$B$2:$B$10</c:f>
              <c:numCache>
                <c:formatCode>0%</c:formatCode>
                <c:ptCount val="9"/>
                <c:pt idx="0">
                  <c:v>8.5642561321656901E-2</c:v>
                </c:pt>
                <c:pt idx="1">
                  <c:v>0.1</c:v>
                </c:pt>
                <c:pt idx="2">
                  <c:v>0.08</c:v>
                </c:pt>
                <c:pt idx="3">
                  <c:v>0.11</c:v>
                </c:pt>
                <c:pt idx="4">
                  <c:v>0.1</c:v>
                </c:pt>
                <c:pt idx="5">
                  <c:v>0.1</c:v>
                </c:pt>
                <c:pt idx="6">
                  <c:v>0.1</c:v>
                </c:pt>
                <c:pt idx="7">
                  <c:v>7.0000000000000007E-2</c:v>
                </c:pt>
                <c:pt idx="8">
                  <c:v>0.09</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GB Benchmarking</c:v>
                </c:pt>
              </c:strCache>
            </c:strRef>
          </c:cat>
          <c:val>
            <c:numRef>
              <c:f>Sheet1!$C$2:$C$10</c:f>
              <c:numCache>
                <c:formatCode>0%</c:formatCode>
                <c:ptCount val="9"/>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0.27</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GB Benchmarking</c:v>
                </c:pt>
              </c:strCache>
            </c:strRef>
          </c:cat>
          <c:val>
            <c:numRef>
              <c:f>Sheet1!$D$2:$D$10</c:f>
              <c:numCache>
                <c:formatCode>0%</c:formatCode>
                <c:ptCount val="9"/>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0.6</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66059008515933"/>
          <c:y val="0.88101795144268591"/>
          <c:w val="0.23240818513518385"/>
          <c:h val="9.93259984515449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 '22 
(S3)</c:v>
                </c:pt>
                <c:pt idx="1">
                  <c:v>Nov '22
(S4)</c:v>
                </c:pt>
                <c:pt idx="2">
                  <c:v>Dec '22 
(S5)</c:v>
                </c:pt>
                <c:pt idx="3">
                  <c:v>March '23 
(S6)</c:v>
                </c:pt>
                <c:pt idx="4">
                  <c:v>May '23 
(S7)</c:v>
                </c:pt>
                <c:pt idx="5">
                  <c:v>July '23 
(S8)</c:v>
                </c:pt>
                <c:pt idx="6">
                  <c:v>Sept '23 
(S9)</c:v>
                </c:pt>
                <c:pt idx="7">
                  <c:v>Nov '23 
(S10)</c:v>
                </c:pt>
              </c:strCache>
            </c:strRef>
          </c:cat>
          <c:val>
            <c:numRef>
              <c:f>Sheet1!$B$2:$B$9</c:f>
              <c:numCache>
                <c:formatCode>0%</c:formatCode>
                <c:ptCount val="8"/>
                <c:pt idx="0">
                  <c:v>0.354519577492594</c:v>
                </c:pt>
                <c:pt idx="1">
                  <c:v>0.33047135581369702</c:v>
                </c:pt>
                <c:pt idx="2">
                  <c:v>0.3</c:v>
                </c:pt>
                <c:pt idx="3">
                  <c:v>0.33952713511456301</c:v>
                </c:pt>
                <c:pt idx="4">
                  <c:v>0.34</c:v>
                </c:pt>
                <c:pt idx="5">
                  <c:v>0.37457561697522901</c:v>
                </c:pt>
                <c:pt idx="6">
                  <c:v>0.34</c:v>
                </c:pt>
                <c:pt idx="7">
                  <c:v>0.33</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DC-4999-AB2B-7F9A72458F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 '22 
(S3)</c:v>
                </c:pt>
                <c:pt idx="1">
                  <c:v>Nov '22
(S4)</c:v>
                </c:pt>
                <c:pt idx="2">
                  <c:v>Dec '22 
(S5)</c:v>
                </c:pt>
                <c:pt idx="3">
                  <c:v>March '23 
(S6)</c:v>
                </c:pt>
                <c:pt idx="4">
                  <c:v>May '23 
(S7)</c:v>
                </c:pt>
                <c:pt idx="5">
                  <c:v>July '23 
(S8)</c:v>
                </c:pt>
                <c:pt idx="6">
                  <c:v>Sept '23 
(S9)</c:v>
                </c:pt>
                <c:pt idx="7">
                  <c:v>Nov '23 
(S10)</c:v>
                </c:pt>
              </c:strCache>
            </c:strRef>
          </c:cat>
          <c:val>
            <c:numRef>
              <c:f>Sheet1!$C$2:$C$9</c:f>
              <c:numCache>
                <c:formatCode>0%</c:formatCode>
                <c:ptCount val="8"/>
                <c:pt idx="0">
                  <c:v>0.60737591157924897</c:v>
                </c:pt>
                <c:pt idx="1">
                  <c:v>0.62562147088337605</c:v>
                </c:pt>
                <c:pt idx="2">
                  <c:v>0.65</c:v>
                </c:pt>
                <c:pt idx="3">
                  <c:v>0.61367075295818296</c:v>
                </c:pt>
                <c:pt idx="4">
                  <c:v>0.61</c:v>
                </c:pt>
                <c:pt idx="5">
                  <c:v>0.58564387464373502</c:v>
                </c:pt>
                <c:pt idx="6">
                  <c:v>0.61</c:v>
                </c:pt>
                <c:pt idx="7">
                  <c:v>0.63</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2DC-4999-AB2B-7F9A72458F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 '22 
(S3)</c:v>
                </c:pt>
                <c:pt idx="1">
                  <c:v>Nov '22
(S4)</c:v>
                </c:pt>
                <c:pt idx="2">
                  <c:v>Dec '22 
(S5)</c:v>
                </c:pt>
                <c:pt idx="3">
                  <c:v>March '23 
(S6)</c:v>
                </c:pt>
                <c:pt idx="4">
                  <c:v>May '23 
(S7)</c:v>
                </c:pt>
                <c:pt idx="5">
                  <c:v>July '23 
(S8)</c:v>
                </c:pt>
                <c:pt idx="6">
                  <c:v>Sept '23 
(S9)</c:v>
                </c:pt>
                <c:pt idx="7">
                  <c:v>Nov '23 
(S10)</c:v>
                </c:pt>
              </c:strCache>
            </c:strRef>
          </c:cat>
          <c:val>
            <c:numRef>
              <c:f>Sheet1!$D$2:$D$9</c:f>
              <c:numCache>
                <c:formatCode>0%</c:formatCode>
                <c:ptCount val="8"/>
                <c:pt idx="0">
                  <c:v>0.04</c:v>
                </c:pt>
                <c:pt idx="1">
                  <c:v>0.04</c:v>
                </c:pt>
                <c:pt idx="2">
                  <c:v>0.03</c:v>
                </c:pt>
                <c:pt idx="3">
                  <c:v>0.05</c:v>
                </c:pt>
                <c:pt idx="4">
                  <c:v>0.02</c:v>
                </c:pt>
                <c:pt idx="5">
                  <c:v>0.04</c:v>
                </c:pt>
                <c:pt idx="6">
                  <c:v>0.04</c:v>
                </c:pt>
                <c:pt idx="7">
                  <c:v>0.02</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6025829270667E-2"/>
          <c:y val="0"/>
          <c:w val="0.97096437448356887"/>
          <c:h val="0.7409730575561945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 '23 
(S8)</c:v>
                </c:pt>
                <c:pt idx="1">
                  <c:v>Sept '23 
(S9)</c:v>
                </c:pt>
                <c:pt idx="2">
                  <c:v>Nov '23 
(S10)</c:v>
                </c:pt>
              </c:strCache>
            </c:strRef>
          </c:cat>
          <c:val>
            <c:numRef>
              <c:f>Sheet1!$B$2:$B$5</c:f>
              <c:numCache>
                <c:formatCode>0%</c:formatCode>
                <c:ptCount val="3"/>
                <c:pt idx="0">
                  <c:v>0.02</c:v>
                </c:pt>
                <c:pt idx="1">
                  <c:v>0.02</c:v>
                </c:pt>
                <c:pt idx="2">
                  <c:v>0.02</c:v>
                </c:pt>
              </c:numCache>
            </c:numRef>
          </c:val>
          <c:extLst>
            <c:ext xmlns:c16="http://schemas.microsoft.com/office/drawing/2014/chart" uri="{C3380CC4-5D6E-409C-BE32-E72D297353CC}">
              <c16:uniqueId val="{00000000-4567-42ED-A74C-C713DA21FA48}"/>
            </c:ext>
          </c:extLst>
        </c:ser>
        <c:ser>
          <c:idx val="1"/>
          <c:order val="1"/>
          <c:tx>
            <c:strRef>
              <c:f>Sheet1!$C$1</c:f>
              <c:strCache>
                <c:ptCount val="1"/>
                <c:pt idx="0">
                  <c:v>Unable to manage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 '23 
(S8)</c:v>
                </c:pt>
                <c:pt idx="1">
                  <c:v>Sept '23 
(S9)</c:v>
                </c:pt>
                <c:pt idx="2">
                  <c:v>Nov '23 
(S10)</c:v>
                </c:pt>
              </c:strCache>
            </c:strRef>
          </c:cat>
          <c:val>
            <c:numRef>
              <c:f>Sheet1!$C$2:$C$5</c:f>
              <c:numCache>
                <c:formatCode>0%</c:formatCode>
                <c:ptCount val="3"/>
                <c:pt idx="0">
                  <c:v>8.3778437738076902E-2</c:v>
                </c:pt>
                <c:pt idx="1">
                  <c:v>7.0000000000000007E-2</c:v>
                </c:pt>
                <c:pt idx="2">
                  <c:v>0.06</c:v>
                </c:pt>
              </c:numCache>
            </c:numRef>
          </c:val>
          <c:extLst>
            <c:ext xmlns:c16="http://schemas.microsoft.com/office/drawing/2014/chart" uri="{C3380CC4-5D6E-409C-BE32-E72D297353CC}">
              <c16:uniqueId val="{00000001-4567-42ED-A74C-C713DA21FA48}"/>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 '23 
(S8)</c:v>
                </c:pt>
                <c:pt idx="1">
                  <c:v>Sept '23 
(S9)</c:v>
                </c:pt>
                <c:pt idx="2">
                  <c:v>Nov '23 
(S10)</c:v>
                </c:pt>
              </c:strCache>
            </c:strRef>
          </c:cat>
          <c:val>
            <c:numRef>
              <c:f>Sheet1!$D$2:$D$5</c:f>
              <c:numCache>
                <c:formatCode>0%</c:formatCode>
                <c:ptCount val="3"/>
                <c:pt idx="0">
                  <c:v>0.206457130755857</c:v>
                </c:pt>
                <c:pt idx="1">
                  <c:v>0.24</c:v>
                </c:pt>
                <c:pt idx="2">
                  <c:v>0.22</c:v>
                </c:pt>
              </c:numCache>
            </c:numRef>
          </c:val>
          <c:extLst>
            <c:ext xmlns:c16="http://schemas.microsoft.com/office/drawing/2014/chart" uri="{C3380CC4-5D6E-409C-BE32-E72D297353CC}">
              <c16:uniqueId val="{00000002-4567-42ED-A74C-C713DA21FA48}"/>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 '23 
(S8)</c:v>
                </c:pt>
                <c:pt idx="1">
                  <c:v>Sept '23 
(S9)</c:v>
                </c:pt>
                <c:pt idx="2">
                  <c:v>Nov '23 
(S10)</c:v>
                </c:pt>
              </c:strCache>
            </c:strRef>
          </c:cat>
          <c:val>
            <c:numRef>
              <c:f>Sheet1!$E$2:$E$5</c:f>
              <c:numCache>
                <c:formatCode>0%</c:formatCode>
                <c:ptCount val="3"/>
                <c:pt idx="0">
                  <c:v>0.36459609848458402</c:v>
                </c:pt>
                <c:pt idx="1">
                  <c:v>0.4</c:v>
                </c:pt>
                <c:pt idx="2">
                  <c:v>0.41</c:v>
                </c:pt>
              </c:numCache>
            </c:numRef>
          </c:val>
          <c:extLst>
            <c:ext xmlns:c16="http://schemas.microsoft.com/office/drawing/2014/chart" uri="{C3380CC4-5D6E-409C-BE32-E72D297353CC}">
              <c16:uniqueId val="{00000003-4567-42ED-A74C-C713DA21FA48}"/>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 '23 
(S8)</c:v>
                </c:pt>
                <c:pt idx="1">
                  <c:v>Sept '23 
(S9)</c:v>
                </c:pt>
                <c:pt idx="2">
                  <c:v>Nov '23 
(S10)</c:v>
                </c:pt>
              </c:strCache>
            </c:strRef>
          </c:cat>
          <c:val>
            <c:numRef>
              <c:f>Sheet1!$F$2:$F$5</c:f>
              <c:numCache>
                <c:formatCode>0%</c:formatCode>
                <c:ptCount val="3"/>
                <c:pt idx="0">
                  <c:v>0.19261358798495401</c:v>
                </c:pt>
                <c:pt idx="1">
                  <c:v>0.19</c:v>
                </c:pt>
                <c:pt idx="2">
                  <c:v>0.2</c:v>
                </c:pt>
              </c:numCache>
            </c:numRef>
          </c:val>
          <c:extLst>
            <c:ext xmlns:c16="http://schemas.microsoft.com/office/drawing/2014/chart" uri="{C3380CC4-5D6E-409C-BE32-E72D297353CC}">
              <c16:uniqueId val="{00000004-4567-42ED-A74C-C713DA21FA48}"/>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 '23 
(S8)</c:v>
                </c:pt>
                <c:pt idx="1">
                  <c:v>Sept '23 
(S9)</c:v>
                </c:pt>
                <c:pt idx="2">
                  <c:v>Nov '23 
(S10)</c:v>
                </c:pt>
              </c:strCache>
            </c:strRef>
          </c:cat>
          <c:val>
            <c:numRef>
              <c:f>Sheet1!$G$2:$G$5</c:f>
              <c:numCache>
                <c:formatCode>0%</c:formatCode>
                <c:ptCount val="3"/>
                <c:pt idx="0">
                  <c:v>0.130686277742979</c:v>
                </c:pt>
                <c:pt idx="1">
                  <c:v>0.09</c:v>
                </c:pt>
                <c:pt idx="2">
                  <c:v>0.09</c:v>
                </c:pt>
              </c:numCache>
            </c:numRef>
          </c:val>
          <c:extLst>
            <c:ext xmlns:c16="http://schemas.microsoft.com/office/drawing/2014/chart" uri="{C3380CC4-5D6E-409C-BE32-E72D297353CC}">
              <c16:uniqueId val="{00000005-4567-42ED-A74C-C713DA21FA48}"/>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481454791157802"/>
          <c:w val="0.99702403269215489"/>
          <c:h val="0.151854520884219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97991043691523E-3"/>
          <c:y val="7.8434375748832136E-2"/>
          <c:w val="0.99854020089563089"/>
          <c:h val="0.69511631756164205"/>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(1526)</c:v>
                </c:pt>
                <c:pt idx="1">
                  <c:v>Parents (773)</c:v>
                </c:pt>
                <c:pt idx="2">
                  <c:v>Renters (620)</c:v>
                </c:pt>
                <c:pt idx="3">
                  <c:v>Those with a disability (478)</c:v>
                </c:pt>
                <c:pt idx="4">
                  <c:v>Not in work due to ill health or disability (134)</c:v>
                </c:pt>
                <c:pt idx="5">
                  <c:v>45-54-yos (325)</c:v>
                </c:pt>
              </c:strCache>
            </c:strRef>
          </c:cat>
          <c:val>
            <c:numRef>
              <c:f>Sheet1!$B$2:$B$7</c:f>
              <c:numCache>
                <c:formatCode>0%</c:formatCode>
                <c:ptCount val="6"/>
                <c:pt idx="0">
                  <c:v>0.02</c:v>
                </c:pt>
                <c:pt idx="1">
                  <c:v>0.01</c:v>
                </c:pt>
                <c:pt idx="2">
                  <c:v>0.03</c:v>
                </c:pt>
                <c:pt idx="3">
                  <c:v>0.01</c:v>
                </c:pt>
                <c:pt idx="4">
                  <c:v>0.01</c:v>
                </c:pt>
                <c:pt idx="5">
                  <c:v>0.02</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Unable to manage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(1526)</c:v>
                </c:pt>
                <c:pt idx="1">
                  <c:v>Parents (773)</c:v>
                </c:pt>
                <c:pt idx="2">
                  <c:v>Renters (620)</c:v>
                </c:pt>
                <c:pt idx="3">
                  <c:v>Those with a disability (478)</c:v>
                </c:pt>
                <c:pt idx="4">
                  <c:v>Not in work due to ill health or disability (134)</c:v>
                </c:pt>
                <c:pt idx="5">
                  <c:v>45-54-yos (325)</c:v>
                </c:pt>
              </c:strCache>
            </c:strRef>
          </c:cat>
          <c:val>
            <c:numRef>
              <c:f>Sheet1!$C$2:$C$7</c:f>
              <c:numCache>
                <c:formatCode>0%</c:formatCode>
                <c:ptCount val="6"/>
                <c:pt idx="0">
                  <c:v>7.0000000000000007E-2</c:v>
                </c:pt>
                <c:pt idx="1">
                  <c:v>0.08</c:v>
                </c:pt>
                <c:pt idx="2">
                  <c:v>0.12</c:v>
                </c:pt>
                <c:pt idx="3">
                  <c:v>0.1</c:v>
                </c:pt>
                <c:pt idx="4">
                  <c:v>0.19</c:v>
                </c:pt>
                <c:pt idx="5">
                  <c:v>0.1</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(1526)</c:v>
                </c:pt>
                <c:pt idx="1">
                  <c:v>Parents (773)</c:v>
                </c:pt>
                <c:pt idx="2">
                  <c:v>Renters (620)</c:v>
                </c:pt>
                <c:pt idx="3">
                  <c:v>Those with a disability (478)</c:v>
                </c:pt>
                <c:pt idx="4">
                  <c:v>Not in work due to ill health or disability (134)</c:v>
                </c:pt>
                <c:pt idx="5">
                  <c:v>45-54-yos (325)</c:v>
                </c:pt>
              </c:strCache>
            </c:strRef>
          </c:cat>
          <c:val>
            <c:numRef>
              <c:f>Sheet1!$D$2:$D$7</c:f>
              <c:numCache>
                <c:formatCode>0%</c:formatCode>
                <c:ptCount val="6"/>
                <c:pt idx="0">
                  <c:v>0.22</c:v>
                </c:pt>
                <c:pt idx="1">
                  <c:v>0.23</c:v>
                </c:pt>
                <c:pt idx="2">
                  <c:v>0.27</c:v>
                </c:pt>
                <c:pt idx="3">
                  <c:v>0.26</c:v>
                </c:pt>
                <c:pt idx="4">
                  <c:v>0.33</c:v>
                </c:pt>
                <c:pt idx="5">
                  <c:v>0.25</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(1526)</c:v>
                </c:pt>
                <c:pt idx="1">
                  <c:v>Parents (773)</c:v>
                </c:pt>
                <c:pt idx="2">
                  <c:v>Renters (620)</c:v>
                </c:pt>
                <c:pt idx="3">
                  <c:v>Those with a disability (478)</c:v>
                </c:pt>
                <c:pt idx="4">
                  <c:v>Not in work due to ill health or disability (134)</c:v>
                </c:pt>
                <c:pt idx="5">
                  <c:v>45-54-yos (325)</c:v>
                </c:pt>
              </c:strCache>
            </c:strRef>
          </c:cat>
          <c:val>
            <c:numRef>
              <c:f>Sheet1!$E$2:$E$7</c:f>
              <c:numCache>
                <c:formatCode>0%</c:formatCode>
                <c:ptCount val="6"/>
                <c:pt idx="0">
                  <c:v>0.39</c:v>
                </c:pt>
                <c:pt idx="1">
                  <c:v>0.42</c:v>
                </c:pt>
                <c:pt idx="2">
                  <c:v>0.34</c:v>
                </c:pt>
                <c:pt idx="3">
                  <c:v>0.42</c:v>
                </c:pt>
                <c:pt idx="4">
                  <c:v>0.32</c:v>
                </c:pt>
                <c:pt idx="5">
                  <c:v>0.47</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(1526)</c:v>
                </c:pt>
                <c:pt idx="1">
                  <c:v>Parents (773)</c:v>
                </c:pt>
                <c:pt idx="2">
                  <c:v>Renters (620)</c:v>
                </c:pt>
                <c:pt idx="3">
                  <c:v>Those with a disability (478)</c:v>
                </c:pt>
                <c:pt idx="4">
                  <c:v>Not in work due to ill health or disability (134)</c:v>
                </c:pt>
                <c:pt idx="5">
                  <c:v>45-54-yos (325)</c:v>
                </c:pt>
              </c:strCache>
            </c:strRef>
          </c:cat>
          <c:val>
            <c:numRef>
              <c:f>Sheet1!$F$2:$F$7</c:f>
              <c:numCache>
                <c:formatCode>0%</c:formatCode>
                <c:ptCount val="6"/>
                <c:pt idx="0">
                  <c:v>0.19354393268203601</c:v>
                </c:pt>
                <c:pt idx="1">
                  <c:v>0.18</c:v>
                </c:pt>
                <c:pt idx="2">
                  <c:v>0.16</c:v>
                </c:pt>
                <c:pt idx="3">
                  <c:v>0.14000000000000001</c:v>
                </c:pt>
                <c:pt idx="4">
                  <c:v>0.11</c:v>
                </c:pt>
                <c:pt idx="5">
                  <c:v>0.12</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(1526)</c:v>
                </c:pt>
                <c:pt idx="1">
                  <c:v>Parents (773)</c:v>
                </c:pt>
                <c:pt idx="2">
                  <c:v>Renters (620)</c:v>
                </c:pt>
                <c:pt idx="3">
                  <c:v>Those with a disability (478)</c:v>
                </c:pt>
                <c:pt idx="4">
                  <c:v>Not in work due to ill health or disability (134)</c:v>
                </c:pt>
                <c:pt idx="5">
                  <c:v>45-54-yos (325)</c:v>
                </c:pt>
              </c:strCache>
            </c:strRef>
          </c:cat>
          <c:val>
            <c:numRef>
              <c:f>Sheet1!$G$2:$G$7</c:f>
              <c:numCache>
                <c:formatCode>0%</c:formatCode>
                <c:ptCount val="6"/>
                <c:pt idx="0">
                  <c:v>0.10188131806247799</c:v>
                </c:pt>
                <c:pt idx="1">
                  <c:v>0.08</c:v>
                </c:pt>
                <c:pt idx="2">
                  <c:v>0.09</c:v>
                </c:pt>
                <c:pt idx="3">
                  <c:v>7.0000000000000007E-2</c:v>
                </c:pt>
                <c:pt idx="4">
                  <c:v>0.04</c:v>
                </c:pt>
                <c:pt idx="5">
                  <c:v>0.03</c:v>
                </c:pt>
              </c:numCache>
            </c:numRef>
          </c:val>
          <c:extLst>
            <c:ext xmlns:c16="http://schemas.microsoft.com/office/drawing/2014/chart" uri="{C3380CC4-5D6E-409C-BE32-E72D297353CC}">
              <c16:uniqueId val="{00000005-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0.10961039706037561"/>
          <c:y val="0"/>
          <c:w val="0.80041036508030694"/>
          <c:h val="5.65203406635157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14319471768088"/>
          <c:y val="4.7199639475620529E-3"/>
          <c:w val="0.46485183857139628"/>
          <c:h val="0.99056007210487584"/>
        </c:manualLayout>
      </c:layout>
      <c:barChart>
        <c:barDir val="bar"/>
        <c:grouping val="clustered"/>
        <c:varyColors val="0"/>
        <c:ser>
          <c:idx val="0"/>
          <c:order val="0"/>
          <c:tx>
            <c:strRef>
              <c:f>Sheet1!$B$1</c:f>
              <c:strCache>
                <c:ptCount val="1"/>
                <c:pt idx="0">
                  <c:v>May (S7)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Sheet1!$B$2:$B$13</c:f>
            </c:numRef>
          </c:val>
          <c:extLst>
            <c:ext xmlns:c16="http://schemas.microsoft.com/office/drawing/2014/chart" uri="{C3380CC4-5D6E-409C-BE32-E72D297353CC}">
              <c16:uniqueId val="{00000000-A9DF-449C-9368-21D574F4F3C5}"/>
            </c:ext>
          </c:extLst>
        </c:ser>
        <c:ser>
          <c:idx val="1"/>
          <c:order val="1"/>
          <c:tx>
            <c:strRef>
              <c:f>Sheet1!$C$1</c:f>
              <c:strCache>
                <c:ptCount val="1"/>
                <c:pt idx="0">
                  <c:v>July (S8)</c:v>
                </c:pt>
              </c:strCache>
            </c:strRef>
          </c:tx>
          <c:spPr>
            <a:solidFill>
              <a:srgbClr val="00C0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Sheet1!$C$2:$C$13</c:f>
              <c:numCache>
                <c:formatCode>0%</c:formatCode>
                <c:ptCount val="12"/>
                <c:pt idx="0">
                  <c:v>0.30023617314899198</c:v>
                </c:pt>
                <c:pt idx="1">
                  <c:v>0.122105481699768</c:v>
                </c:pt>
                <c:pt idx="2">
                  <c:v>8.8467632560968401E-2</c:v>
                </c:pt>
                <c:pt idx="3">
                  <c:v>9.1140873304570505E-2</c:v>
                </c:pt>
                <c:pt idx="4">
                  <c:v>6.9133993948465797E-2</c:v>
                </c:pt>
                <c:pt idx="5">
                  <c:v>6.3469258745214502E-2</c:v>
                </c:pt>
                <c:pt idx="6">
                  <c:v>3.8140032292608497E-2</c:v>
                </c:pt>
                <c:pt idx="7">
                  <c:v>0.113806904932823</c:v>
                </c:pt>
                <c:pt idx="8">
                  <c:v>8.6526499847352806E-2</c:v>
                </c:pt>
                <c:pt idx="9">
                  <c:v>4.9624895133286197E-2</c:v>
                </c:pt>
                <c:pt idx="10">
                  <c:v>3.63654660206673E-2</c:v>
                </c:pt>
                <c:pt idx="11">
                  <c:v>0.43463657459654997</c:v>
                </c:pt>
              </c:numCache>
            </c:numRef>
          </c:val>
          <c:extLst>
            <c:ext xmlns:c16="http://schemas.microsoft.com/office/drawing/2014/chart" uri="{C3380CC4-5D6E-409C-BE32-E72D297353CC}">
              <c16:uniqueId val="{00000000-D86B-4DB5-A4EF-55CA95D35FC3}"/>
            </c:ext>
          </c:extLst>
        </c:ser>
        <c:ser>
          <c:idx val="2"/>
          <c:order val="2"/>
          <c:tx>
            <c:strRef>
              <c:f>Sheet1!$D$1</c:f>
              <c:strCache>
                <c:ptCount val="1"/>
                <c:pt idx="0">
                  <c:v>Sept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Sheet1!$D$2:$D$13</c:f>
              <c:numCache>
                <c:formatCode>0%</c:formatCode>
                <c:ptCount val="12"/>
                <c:pt idx="0">
                  <c:v>0.36</c:v>
                </c:pt>
                <c:pt idx="1">
                  <c:v>0.18</c:v>
                </c:pt>
                <c:pt idx="2">
                  <c:v>0.12</c:v>
                </c:pt>
                <c:pt idx="3">
                  <c:v>0.1</c:v>
                </c:pt>
                <c:pt idx="4">
                  <c:v>0.1</c:v>
                </c:pt>
                <c:pt idx="5">
                  <c:v>0.1</c:v>
                </c:pt>
                <c:pt idx="6">
                  <c:v>0.1</c:v>
                </c:pt>
                <c:pt idx="7">
                  <c:v>0.09</c:v>
                </c:pt>
                <c:pt idx="8">
                  <c:v>7.0000000000000007E-2</c:v>
                </c:pt>
                <c:pt idx="9">
                  <c:v>0.06</c:v>
                </c:pt>
                <c:pt idx="10">
                  <c:v>0.06</c:v>
                </c:pt>
                <c:pt idx="11">
                  <c:v>0.35</c:v>
                </c:pt>
              </c:numCache>
            </c:numRef>
          </c:val>
          <c:extLst>
            <c:ext xmlns:c16="http://schemas.microsoft.com/office/drawing/2014/chart" uri="{C3380CC4-5D6E-409C-BE32-E72D297353CC}">
              <c16:uniqueId val="{00000000-3BFB-48E6-9D2D-FEE6F3DD3D60}"/>
            </c:ext>
          </c:extLst>
        </c:ser>
        <c:ser>
          <c:idx val="3"/>
          <c:order val="3"/>
          <c:tx>
            <c:strRef>
              <c:f>Sheet1!$E$1</c:f>
              <c:strCache>
                <c:ptCount val="1"/>
                <c:pt idx="0">
                  <c:v>Nov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Sheet1!$E$2:$E$13</c:f>
              <c:numCache>
                <c:formatCode>0%</c:formatCode>
                <c:ptCount val="12"/>
                <c:pt idx="0">
                  <c:v>0.32</c:v>
                </c:pt>
                <c:pt idx="1">
                  <c:v>0.08</c:v>
                </c:pt>
                <c:pt idx="2">
                  <c:v>0.11</c:v>
                </c:pt>
                <c:pt idx="3">
                  <c:v>0.08</c:v>
                </c:pt>
                <c:pt idx="4">
                  <c:v>0.02</c:v>
                </c:pt>
                <c:pt idx="5">
                  <c:v>0.04</c:v>
                </c:pt>
                <c:pt idx="6">
                  <c:v>0.04</c:v>
                </c:pt>
                <c:pt idx="7">
                  <c:v>0.05</c:v>
                </c:pt>
                <c:pt idx="8">
                  <c:v>7.0000000000000007E-2</c:v>
                </c:pt>
                <c:pt idx="9">
                  <c:v>0.05</c:v>
                </c:pt>
                <c:pt idx="10">
                  <c:v>0.05</c:v>
                </c:pt>
                <c:pt idx="11">
                  <c:v>0.42</c:v>
                </c:pt>
              </c:numCache>
            </c:numRef>
          </c:val>
          <c:extLst>
            <c:ext xmlns:c16="http://schemas.microsoft.com/office/drawing/2014/chart" uri="{C3380CC4-5D6E-409C-BE32-E72D297353CC}">
              <c16:uniqueId val="{00000000-9BD4-4F1E-9D71-50856BC83FC7}"/>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606858633259411"/>
          <c:y val="0.13239606608234558"/>
          <c:w val="0.12562597221373931"/>
          <c:h val="0.15730641424584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7124741614764"/>
          <c:y val="1.8495150935141876E-2"/>
          <c:w val="0.43649121806481173"/>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Embarrassed / stigma</c:v>
                </c:pt>
                <c:pt idx="1">
                  <c:v>My family were unaware of the situation / I haven't spoke to my family about the situation</c:v>
                </c:pt>
                <c:pt idx="2">
                  <c:v>Wasn't sure whether advice would help</c:v>
                </c:pt>
                <c:pt idx="3">
                  <c:v>Anxiety / mental health reasons</c:v>
                </c:pt>
                <c:pt idx="4">
                  <c:v>Worried about the impact on my credit record</c:v>
                </c:pt>
                <c:pt idx="5">
                  <c:v>Didn't know free debt advice existed</c:v>
                </c:pt>
                <c:pt idx="6">
                  <c:v>Other</c:v>
                </c:pt>
                <c:pt idx="7">
                  <c:v>Prefer not to say</c:v>
                </c:pt>
              </c:strCache>
            </c:strRef>
          </c:cat>
          <c:val>
            <c:numRef>
              <c:f>Sheet1!$B$2:$B$9</c:f>
              <c:numCache>
                <c:formatCode>0%</c:formatCode>
                <c:ptCount val="8"/>
                <c:pt idx="0">
                  <c:v>0.33</c:v>
                </c:pt>
                <c:pt idx="1">
                  <c:v>0.23</c:v>
                </c:pt>
                <c:pt idx="2">
                  <c:v>0.23</c:v>
                </c:pt>
                <c:pt idx="3">
                  <c:v>0.23</c:v>
                </c:pt>
                <c:pt idx="4">
                  <c:v>0.22</c:v>
                </c:pt>
                <c:pt idx="5">
                  <c:v>0.1</c:v>
                </c:pt>
                <c:pt idx="6">
                  <c:v>0.18</c:v>
                </c:pt>
                <c:pt idx="7">
                  <c:v>0.16</c:v>
                </c:pt>
              </c:numCache>
            </c:numRef>
          </c:val>
          <c:extLst>
            <c:ext xmlns:c16="http://schemas.microsoft.com/office/drawing/2014/chart" uri="{C3380CC4-5D6E-409C-BE32-E72D297353CC}">
              <c16:uniqueId val="{00000000-7E59-468D-8ADC-1FFD43E9008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46807508917457"/>
          <c:y val="2.9293899592590426E-2"/>
          <c:w val="0.6025269184637575"/>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Greater Manchester</c:v>
                </c:pt>
                <c:pt idx="1">
                  <c:v>Bury</c:v>
                </c:pt>
                <c:pt idx="2">
                  <c:v>Bolton</c:v>
                </c:pt>
                <c:pt idx="3">
                  <c:v>Stockport</c:v>
                </c:pt>
                <c:pt idx="4">
                  <c:v>Trafford</c:v>
                </c:pt>
                <c:pt idx="5">
                  <c:v>Tameside</c:v>
                </c:pt>
                <c:pt idx="6">
                  <c:v>Salford</c:v>
                </c:pt>
                <c:pt idx="7">
                  <c:v>Oldham</c:v>
                </c:pt>
                <c:pt idx="8">
                  <c:v>Wigan</c:v>
                </c:pt>
                <c:pt idx="9">
                  <c:v>Manchester</c:v>
                </c:pt>
                <c:pt idx="10">
                  <c:v>Rochdale</c:v>
                </c:pt>
              </c:strCache>
            </c:strRef>
          </c:cat>
          <c:val>
            <c:numRef>
              <c:f>Sheet1!$B$2:$B$12</c:f>
              <c:numCache>
                <c:formatCode>0%</c:formatCode>
                <c:ptCount val="11"/>
                <c:pt idx="0">
                  <c:v>0.39596907637101397</c:v>
                </c:pt>
                <c:pt idx="1">
                  <c:v>0.45</c:v>
                </c:pt>
                <c:pt idx="2">
                  <c:v>0.44</c:v>
                </c:pt>
                <c:pt idx="3">
                  <c:v>0.44</c:v>
                </c:pt>
                <c:pt idx="4">
                  <c:v>0.44</c:v>
                </c:pt>
                <c:pt idx="5">
                  <c:v>0.43</c:v>
                </c:pt>
                <c:pt idx="6">
                  <c:v>0.42</c:v>
                </c:pt>
                <c:pt idx="7">
                  <c:v>0.41</c:v>
                </c:pt>
                <c:pt idx="8">
                  <c:v>0.37</c:v>
                </c:pt>
                <c:pt idx="9">
                  <c:v>0.36</c:v>
                </c:pt>
                <c:pt idx="10">
                  <c:v>0.35</c:v>
                </c:pt>
              </c:numCache>
            </c:numRef>
          </c:val>
          <c:extLst>
            <c:ext xmlns:c16="http://schemas.microsoft.com/office/drawing/2014/chart" uri="{C3380CC4-5D6E-409C-BE32-E72D297353CC}">
              <c16:uniqueId val="{00000000-39E4-4540-9580-87E3DCFA09A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EFC1-459D-BB99-D9FF2BD3870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EFC1-459D-BB99-D9FF2BD3870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EFC1-459D-BB99-D9FF2BD3870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FC1-459D-BB99-D9FF2BD3870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C1-459D-BB99-D9FF2BD3870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C1-459D-BB99-D9FF2BD38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0.51</c:v>
                </c:pt>
                <c:pt idx="1">
                  <c:v>0.15</c:v>
                </c:pt>
                <c:pt idx="2">
                  <c:v>0.14000000000000001</c:v>
                </c:pt>
                <c:pt idx="3">
                  <c:v>0.19</c:v>
                </c:pt>
              </c:numCache>
            </c:numRef>
          </c:val>
          <c:extLst>
            <c:ext xmlns:c16="http://schemas.microsoft.com/office/drawing/2014/chart" uri="{C3380CC4-5D6E-409C-BE32-E72D297353CC}">
              <c16:uniqueId val="{00000008-EFC1-459D-BB99-D9FF2BD387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1261-46F5-93C0-E6FB568847C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1261-46F5-93C0-E6FB568847C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1261-46F5-93C0-E6FB568847C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261-46F5-93C0-E6FB568847C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61-46F5-93C0-E6FB568847C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261-46F5-93C0-E6FB568847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0.37</c:v>
                </c:pt>
                <c:pt idx="1">
                  <c:v>0.15</c:v>
                </c:pt>
                <c:pt idx="2">
                  <c:v>0.2</c:v>
                </c:pt>
                <c:pt idx="3">
                  <c:v>0.28000000000000003</c:v>
                </c:pt>
              </c:numCache>
            </c:numRef>
          </c:val>
          <c:extLst>
            <c:ext xmlns:c16="http://schemas.microsoft.com/office/drawing/2014/chart" uri="{C3380CC4-5D6E-409C-BE32-E72D297353CC}">
              <c16:uniqueId val="{00000008-1261-46F5-93C0-E6FB568847C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0.01</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0.03</c:v>
                </c:pt>
                <c:pt idx="1">
                  <c:v>0.05</c:v>
                </c:pt>
                <c:pt idx="2">
                  <c:v>7.0000000000000007E-2</c:v>
                </c:pt>
                <c:pt idx="3">
                  <c:v>0.1</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7.0000000000000007E-2</c:v>
                </c:pt>
                <c:pt idx="1">
                  <c:v>0.11</c:v>
                </c:pt>
                <c:pt idx="2">
                  <c:v>0.16</c:v>
                </c:pt>
                <c:pt idx="3">
                  <c:v>0.17</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0.37</c:v>
                </c:pt>
                <c:pt idx="1">
                  <c:v>0.5</c:v>
                </c:pt>
                <c:pt idx="2">
                  <c:v>0.5</c:v>
                </c:pt>
                <c:pt idx="3">
                  <c:v>0.45</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0.52</c:v>
                </c:pt>
                <c:pt idx="1">
                  <c:v>0.34</c:v>
                </c:pt>
                <c:pt idx="2">
                  <c:v>0.27</c:v>
                </c:pt>
                <c:pt idx="3">
                  <c:v>0.26</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8340062262317772"/>
          <c:h val="0.8764317476757909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C504-4272-96C3-679BCEC556E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C504-4272-96C3-679BCEC556E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C504-4272-96C3-679BCEC556E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504-4272-96C3-679BCEC556E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04-4272-96C3-679BCEC556E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04-4272-96C3-679BCEC556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0.57999999999999996</c:v>
                </c:pt>
                <c:pt idx="1">
                  <c:v>0.15</c:v>
                </c:pt>
                <c:pt idx="2">
                  <c:v>0.11</c:v>
                </c:pt>
                <c:pt idx="3">
                  <c:v>0.15</c:v>
                </c:pt>
              </c:numCache>
            </c:numRef>
          </c:val>
          <c:extLst>
            <c:ext xmlns:c16="http://schemas.microsoft.com/office/drawing/2014/chart" uri="{C3380CC4-5D6E-409C-BE32-E72D297353CC}">
              <c16:uniqueId val="{00000008-C504-4272-96C3-679BCEC556E9}"/>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35972622485346584"/>
          <c:y val="0.7853272317138148"/>
          <c:w val="0.63413900141341317"/>
          <c:h val="0.21467276828618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6005323152249"/>
          <c:y val="2.578124841404722E-2"/>
          <c:w val="0.84069317284546963"/>
          <c:h val="0.86824673403231545"/>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Dec '22 (S5)</c:v>
                </c:pt>
                <c:pt idx="1">
                  <c:v>Mar '23 (S6)</c:v>
                </c:pt>
                <c:pt idx="2">
                  <c:v>Nov '23 (S10)</c:v>
                </c:pt>
              </c:strCache>
            </c:strRef>
          </c:cat>
          <c:val>
            <c:numRef>
              <c:f>Sheet1!$B$5:$B$7</c:f>
              <c:numCache>
                <c:formatCode>0%</c:formatCode>
                <c:ptCount val="3"/>
                <c:pt idx="0">
                  <c:v>0.22169950624541127</c:v>
                </c:pt>
                <c:pt idx="1">
                  <c:v>0.21934322751769308</c:v>
                </c:pt>
                <c:pt idx="2">
                  <c:v>0.19</c:v>
                </c:pt>
              </c:numCache>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Dec '22 (S5)</c:v>
                </c:pt>
                <c:pt idx="1">
                  <c:v>Mar '23 (S6)</c:v>
                </c:pt>
                <c:pt idx="2">
                  <c:v>Nov '23 (S10)</c:v>
                </c:pt>
              </c:strCache>
            </c:strRef>
          </c:cat>
          <c:val>
            <c:numRef>
              <c:f>Sheet1!$C$5:$C$7</c:f>
              <c:numCache>
                <c:formatCode>0%</c:formatCode>
                <c:ptCount val="3"/>
                <c:pt idx="0">
                  <c:v>0.17409173805137576</c:v>
                </c:pt>
                <c:pt idx="1">
                  <c:v>0.15511449382682127</c:v>
                </c:pt>
                <c:pt idx="2">
                  <c:v>0.14000000000000001</c:v>
                </c:pt>
              </c:numCache>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Dec '22 (S5)</c:v>
                </c:pt>
                <c:pt idx="1">
                  <c:v>Mar '23 (S6)</c:v>
                </c:pt>
                <c:pt idx="2">
                  <c:v>Nov '23 (S10)</c:v>
                </c:pt>
              </c:strCache>
            </c:strRef>
          </c:cat>
          <c:val>
            <c:numRef>
              <c:f>Sheet1!$D$5:$D$7</c:f>
              <c:numCache>
                <c:formatCode>0%</c:formatCode>
                <c:ptCount val="3"/>
                <c:pt idx="0">
                  <c:v>0.14260380217686733</c:v>
                </c:pt>
                <c:pt idx="1">
                  <c:v>0.13389373944831776</c:v>
                </c:pt>
                <c:pt idx="2">
                  <c:v>0.15</c:v>
                </c:pt>
              </c:numCache>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Sheet1!$A$5:$A$7</c:f>
              <c:strCache>
                <c:ptCount val="3"/>
                <c:pt idx="0">
                  <c:v>Dec '22 (S5)</c:v>
                </c:pt>
                <c:pt idx="1">
                  <c:v>Mar '23 (S6)</c:v>
                </c:pt>
                <c:pt idx="2">
                  <c:v>Nov '23 (S10)</c:v>
                </c:pt>
              </c:strCache>
            </c:strRef>
          </c:cat>
          <c:val>
            <c:numRef>
              <c:f>Sheet1!$E$5:$E$7</c:f>
              <c:numCache>
                <c:formatCode>0%</c:formatCode>
                <c:ptCount val="3"/>
                <c:pt idx="0">
                  <c:v>0.46160495352634928</c:v>
                </c:pt>
                <c:pt idx="1">
                  <c:v>0.49164853920716933</c:v>
                </c:pt>
                <c:pt idx="2">
                  <c:v>0.51</c:v>
                </c:pt>
              </c:numCache>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7.6852660792050605E-3"/>
          <c:y val="9.7398348964255921E-2"/>
          <c:w val="0.17156829625177611"/>
          <c:h val="0.711380028864144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Sheet1!$E$1</c:f>
              <c:strCache>
                <c:ptCount val="1"/>
                <c:pt idx="0">
                  <c:v>Dec '22 (S5)</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Sheet1!$E$3:$E$6</c:f>
              <c:numCache>
                <c:formatCode>0%</c:formatCode>
                <c:ptCount val="4"/>
                <c:pt idx="0">
                  <c:v>0.30556646172732721</c:v>
                </c:pt>
                <c:pt idx="1">
                  <c:v>0.16192997935606754</c:v>
                </c:pt>
                <c:pt idx="2">
                  <c:v>0.26277167737596363</c:v>
                </c:pt>
                <c:pt idx="3">
                  <c:v>0.26973188154064354</c:v>
                </c:pt>
              </c:numCache>
            </c:numRef>
          </c:val>
          <c:extLst>
            <c:ext xmlns:c16="http://schemas.microsoft.com/office/drawing/2014/chart" uri="{C3380CC4-5D6E-409C-BE32-E72D297353CC}">
              <c16:uniqueId val="{0000000A-5A3D-4858-9DE2-44E12BEB12BB}"/>
            </c:ext>
          </c:extLst>
        </c:ser>
        <c:ser>
          <c:idx val="1"/>
          <c:order val="1"/>
          <c:tx>
            <c:strRef>
              <c:f>Sheet1!$F$1</c:f>
              <c:strCache>
                <c:ptCount val="1"/>
                <c:pt idx="0">
                  <c:v>Mar '23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Sheet1!$F$3:$F$6</c:f>
              <c:numCache>
                <c:formatCode>0%</c:formatCode>
                <c:ptCount val="4"/>
                <c:pt idx="0">
                  <c:v>0.41697760097037101</c:v>
                </c:pt>
                <c:pt idx="1">
                  <c:v>8.971709425425127E-2</c:v>
                </c:pt>
                <c:pt idx="2">
                  <c:v>0.17987030296527651</c:v>
                </c:pt>
                <c:pt idx="3">
                  <c:v>0.31343500181010148</c:v>
                </c:pt>
              </c:numCache>
            </c:numRef>
          </c:val>
          <c:extLst>
            <c:ext xmlns:c16="http://schemas.microsoft.com/office/drawing/2014/chart" uri="{C3380CC4-5D6E-409C-BE32-E72D297353CC}">
              <c16:uniqueId val="{0000000A-BF6A-4F2C-8F2A-F0028416DC5F}"/>
            </c:ext>
          </c:extLst>
        </c:ser>
        <c:ser>
          <c:idx val="2"/>
          <c:order val="2"/>
          <c:tx>
            <c:strRef>
              <c:f>Sheet1!$G$1</c:f>
              <c:strCache>
                <c:ptCount val="1"/>
                <c:pt idx="0">
                  <c:v>Nov '23 (S10)</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Sheet1!$G$3:$G$6</c:f>
              <c:numCache>
                <c:formatCode>0%</c:formatCode>
                <c:ptCount val="4"/>
                <c:pt idx="0">
                  <c:v>0.37</c:v>
                </c:pt>
                <c:pt idx="1">
                  <c:v>0.15</c:v>
                </c:pt>
                <c:pt idx="2">
                  <c:v>0.2</c:v>
                </c:pt>
                <c:pt idx="3">
                  <c:v>0.28000000000000003</c:v>
                </c:pt>
              </c:numCache>
            </c:numRef>
          </c:val>
          <c:extLst>
            <c:ext xmlns:c16="http://schemas.microsoft.com/office/drawing/2014/chart" uri="{C3380CC4-5D6E-409C-BE32-E72D297353CC}">
              <c16:uniqueId val="{00000000-B60F-45E3-B894-7C1EAE8073B7}"/>
            </c:ext>
          </c:extLst>
        </c:ser>
        <c:dLbls>
          <c:dLblPos val="outEnd"/>
          <c:showLegendKey val="0"/>
          <c:showVal val="1"/>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17234803618864086"/>
          <c:y val="3.7022871706006676E-3"/>
          <c:w val="0.64552910718977152"/>
          <c:h val="0.36497754157256124"/>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Sheet1!$E$1</c:f>
              <c:strCache>
                <c:ptCount val="1"/>
                <c:pt idx="0">
                  <c:v>Dec '22 (S5)</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Sheet1!$E$3:$E$6</c:f>
              <c:numCache>
                <c:formatCode>0%</c:formatCode>
                <c:ptCount val="4"/>
                <c:pt idx="0">
                  <c:v>0.54605028209351192</c:v>
                </c:pt>
                <c:pt idx="1">
                  <c:v>0.13214480989215086</c:v>
                </c:pt>
                <c:pt idx="2">
                  <c:v>0.1260996911708778</c:v>
                </c:pt>
                <c:pt idx="3">
                  <c:v>0.19570521684346404</c:v>
                </c:pt>
              </c:numCache>
            </c:numRef>
          </c:val>
          <c:extLst>
            <c:ext xmlns:c16="http://schemas.microsoft.com/office/drawing/2014/chart" uri="{C3380CC4-5D6E-409C-BE32-E72D297353CC}">
              <c16:uniqueId val="{0000000A-C716-482E-A859-FE60ADEE9D9C}"/>
            </c:ext>
          </c:extLst>
        </c:ser>
        <c:ser>
          <c:idx val="1"/>
          <c:order val="1"/>
          <c:tx>
            <c:strRef>
              <c:f>Sheet1!$F$1</c:f>
              <c:strCache>
                <c:ptCount val="1"/>
                <c:pt idx="0">
                  <c:v>Mar '23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Sheet1!$F$3:$F$6</c:f>
              <c:numCache>
                <c:formatCode>0%</c:formatCode>
                <c:ptCount val="4"/>
                <c:pt idx="0">
                  <c:v>0.52642888052784087</c:v>
                </c:pt>
                <c:pt idx="1">
                  <c:v>0.15447040333566997</c:v>
                </c:pt>
                <c:pt idx="2">
                  <c:v>0.14358369601128559</c:v>
                </c:pt>
                <c:pt idx="3">
                  <c:v>0.17551702012520554</c:v>
                </c:pt>
              </c:numCache>
            </c:numRef>
          </c:val>
          <c:extLst>
            <c:ext xmlns:c16="http://schemas.microsoft.com/office/drawing/2014/chart" uri="{C3380CC4-5D6E-409C-BE32-E72D297353CC}">
              <c16:uniqueId val="{0000000D-C716-482E-A859-FE60ADEE9D9C}"/>
            </c:ext>
          </c:extLst>
        </c:ser>
        <c:ser>
          <c:idx val="2"/>
          <c:order val="2"/>
          <c:tx>
            <c:strRef>
              <c:f>Sheet1!$G$1</c:f>
              <c:strCache>
                <c:ptCount val="1"/>
                <c:pt idx="0">
                  <c:v>Nov '23 (S10)</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High food security</c:v>
                </c:pt>
                <c:pt idx="1">
                  <c:v>Marginal food security</c:v>
                </c:pt>
                <c:pt idx="2">
                  <c:v>Low food security</c:v>
                </c:pt>
                <c:pt idx="3">
                  <c:v>Very low food security </c:v>
                </c:pt>
              </c:strCache>
            </c:strRef>
          </c:cat>
          <c:val>
            <c:numRef>
              <c:f>Sheet1!$G$3:$G$6</c:f>
              <c:numCache>
                <c:formatCode>0%</c:formatCode>
                <c:ptCount val="4"/>
                <c:pt idx="0">
                  <c:v>0.57999999999999996</c:v>
                </c:pt>
                <c:pt idx="1">
                  <c:v>0.15</c:v>
                </c:pt>
                <c:pt idx="2">
                  <c:v>0.11</c:v>
                </c:pt>
                <c:pt idx="3">
                  <c:v>0.15</c:v>
                </c:pt>
              </c:numCache>
            </c:numRef>
          </c:val>
          <c:extLst>
            <c:ext xmlns:c16="http://schemas.microsoft.com/office/drawing/2014/chart" uri="{C3380CC4-5D6E-409C-BE32-E72D297353CC}">
              <c16:uniqueId val="{00000000-73D0-4170-A179-7A9D765E1356}"/>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28713031843752818"/>
          <c:y val="3.7022871706006676E-3"/>
          <c:w val="0.65079058847494364"/>
          <c:h val="0.3321209891133724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098581568553932"/>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Sheet1!$B$2:$B$9</c:f>
              <c:numCache>
                <c:formatCode>0%</c:formatCode>
                <c:ptCount val="8"/>
                <c:pt idx="0">
                  <c:v>0.54</c:v>
                </c:pt>
                <c:pt idx="1">
                  <c:v>0.56000000000000005</c:v>
                </c:pt>
                <c:pt idx="2">
                  <c:v>0.57999999999999996</c:v>
                </c:pt>
                <c:pt idx="3">
                  <c:v>0.57999999999999996</c:v>
                </c:pt>
                <c:pt idx="4">
                  <c:v>0.54</c:v>
                </c:pt>
                <c:pt idx="5">
                  <c:v>0.57999999999999996</c:v>
                </c:pt>
                <c:pt idx="6">
                  <c:v>0.59</c:v>
                </c:pt>
                <c:pt idx="7">
                  <c:v>0.61</c:v>
                </c:pt>
              </c:numCache>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Sheet1!$C$2:$C$9</c:f>
              <c:numCache>
                <c:formatCode>0%</c:formatCode>
                <c:ptCount val="8"/>
                <c:pt idx="0">
                  <c:v>0.25</c:v>
                </c:pt>
                <c:pt idx="1">
                  <c:v>0.25</c:v>
                </c:pt>
                <c:pt idx="2">
                  <c:v>0.25</c:v>
                </c:pt>
                <c:pt idx="3">
                  <c:v>0.24</c:v>
                </c:pt>
                <c:pt idx="4">
                  <c:v>0.27</c:v>
                </c:pt>
                <c:pt idx="5">
                  <c:v>0.24</c:v>
                </c:pt>
                <c:pt idx="6">
                  <c:v>0.24</c:v>
                </c:pt>
                <c:pt idx="7">
                  <c:v>0.24</c:v>
                </c:pt>
              </c:numCache>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Sheet1!$D$2:$D$9</c:f>
              <c:numCache>
                <c:formatCode>0%</c:formatCode>
                <c:ptCount val="8"/>
                <c:pt idx="0">
                  <c:v>0.15</c:v>
                </c:pt>
                <c:pt idx="1">
                  <c:v>0.15</c:v>
                </c:pt>
                <c:pt idx="2">
                  <c:v>0.14000000000000001</c:v>
                </c:pt>
                <c:pt idx="3">
                  <c:v>0.13</c:v>
                </c:pt>
                <c:pt idx="4">
                  <c:v>0.15</c:v>
                </c:pt>
                <c:pt idx="5">
                  <c:v>0.14000000000000001</c:v>
                </c:pt>
                <c:pt idx="6">
                  <c:v>0.12</c:v>
                </c:pt>
                <c:pt idx="7">
                  <c:v>0.1</c:v>
                </c:pt>
              </c:numCache>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960333546224066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Sheet1!$B$2:$B$9</c:f>
              <c:numCache>
                <c:formatCode>0%</c:formatCode>
                <c:ptCount val="8"/>
                <c:pt idx="0">
                  <c:v>0.56000000000000005</c:v>
                </c:pt>
                <c:pt idx="1">
                  <c:v>0.59</c:v>
                </c:pt>
                <c:pt idx="2">
                  <c:v>0.63</c:v>
                </c:pt>
                <c:pt idx="3">
                  <c:v>0.61</c:v>
                </c:pt>
                <c:pt idx="4">
                  <c:v>0.56000000000000005</c:v>
                </c:pt>
                <c:pt idx="5">
                  <c:v>0.6</c:v>
                </c:pt>
                <c:pt idx="6">
                  <c:v>0.63</c:v>
                </c:pt>
                <c:pt idx="7">
                  <c:v>0.65</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Sheet1!$C$2:$C$9</c:f>
              <c:numCache>
                <c:formatCode>0%</c:formatCode>
                <c:ptCount val="8"/>
                <c:pt idx="0">
                  <c:v>0.28000000000000003</c:v>
                </c:pt>
                <c:pt idx="1">
                  <c:v>0.23</c:v>
                </c:pt>
                <c:pt idx="2">
                  <c:v>0.23</c:v>
                </c:pt>
                <c:pt idx="3">
                  <c:v>0.22</c:v>
                </c:pt>
                <c:pt idx="4">
                  <c:v>0.23</c:v>
                </c:pt>
                <c:pt idx="5">
                  <c:v>0.23</c:v>
                </c:pt>
                <c:pt idx="6">
                  <c:v>0.21</c:v>
                </c:pt>
                <c:pt idx="7">
                  <c:v>0.21</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Sheet1!$D$2:$D$9</c:f>
              <c:numCache>
                <c:formatCode>0%</c:formatCode>
                <c:ptCount val="8"/>
                <c:pt idx="0">
                  <c:v>0.11</c:v>
                </c:pt>
                <c:pt idx="1">
                  <c:v>0.13</c:v>
                </c:pt>
                <c:pt idx="2">
                  <c:v>0.12</c:v>
                </c:pt>
                <c:pt idx="3">
                  <c:v>0.12</c:v>
                </c:pt>
                <c:pt idx="4">
                  <c:v>0.15</c:v>
                </c:pt>
                <c:pt idx="5">
                  <c:v>0.13</c:v>
                </c:pt>
                <c:pt idx="6">
                  <c:v>0.11</c:v>
                </c:pt>
                <c:pt idx="7">
                  <c:v>0.1</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80033739616289E-3"/>
          <c:y val="2.8856934877107051E-2"/>
          <c:w val="0.99609702546666024"/>
          <c:h val="0.81231938709894613"/>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Sheet1!$B$2:$B$9</c:f>
              <c:numCache>
                <c:formatCode>0%</c:formatCode>
                <c:ptCount val="8"/>
                <c:pt idx="0">
                  <c:v>0.51</c:v>
                </c:pt>
                <c:pt idx="1">
                  <c:v>0.55000000000000004</c:v>
                </c:pt>
                <c:pt idx="2">
                  <c:v>0.56000000000000005</c:v>
                </c:pt>
                <c:pt idx="3">
                  <c:v>0.56000000000000005</c:v>
                </c:pt>
                <c:pt idx="4">
                  <c:v>0.51</c:v>
                </c:pt>
                <c:pt idx="5">
                  <c:v>0.54</c:v>
                </c:pt>
                <c:pt idx="6">
                  <c:v>0.56000000000000005</c:v>
                </c:pt>
                <c:pt idx="7">
                  <c:v>0.59</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Sheet1!$C$2:$C$9</c:f>
              <c:numCache>
                <c:formatCode>0%</c:formatCode>
                <c:ptCount val="8"/>
                <c:pt idx="0">
                  <c:v>0.28999999999999998</c:v>
                </c:pt>
                <c:pt idx="1">
                  <c:v>0.24</c:v>
                </c:pt>
                <c:pt idx="2">
                  <c:v>0.28000000000000003</c:v>
                </c:pt>
                <c:pt idx="3">
                  <c:v>0.27</c:v>
                </c:pt>
                <c:pt idx="4">
                  <c:v>0.27</c:v>
                </c:pt>
                <c:pt idx="5">
                  <c:v>0.28000000000000003</c:v>
                </c:pt>
                <c:pt idx="6">
                  <c:v>0.26</c:v>
                </c:pt>
                <c:pt idx="7">
                  <c:v>0.25</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Sept'22
(S3)</c:v>
                </c:pt>
                <c:pt idx="1">
                  <c:v>Oct'22
(S4)</c:v>
                </c:pt>
                <c:pt idx="2">
                  <c:v>Jan'23
(S5)</c:v>
                </c:pt>
                <c:pt idx="3">
                  <c:v>March'23 
(S6)</c:v>
                </c:pt>
                <c:pt idx="4">
                  <c:v>May'23
(S7)</c:v>
                </c:pt>
                <c:pt idx="5">
                  <c:v>July'23 
(S8)</c:v>
                </c:pt>
                <c:pt idx="6">
                  <c:v>Sep'23
(S9)</c:v>
                </c:pt>
                <c:pt idx="7">
                  <c:v>Nov'23
(S10)</c:v>
                </c:pt>
              </c:strCache>
            </c:strRef>
          </c:cat>
          <c:val>
            <c:numRef>
              <c:f>Sheet1!$D$2:$D$9</c:f>
              <c:numCache>
                <c:formatCode>0%</c:formatCode>
                <c:ptCount val="8"/>
                <c:pt idx="0">
                  <c:v>0.15</c:v>
                </c:pt>
                <c:pt idx="1">
                  <c:v>0.16</c:v>
                </c:pt>
                <c:pt idx="2">
                  <c:v>0.14000000000000001</c:v>
                </c:pt>
                <c:pt idx="3">
                  <c:v>0.12</c:v>
                </c:pt>
                <c:pt idx="4">
                  <c:v>0.17</c:v>
                </c:pt>
                <c:pt idx="5">
                  <c:v>0.15</c:v>
                </c:pt>
                <c:pt idx="6">
                  <c:v>0.13</c:v>
                </c:pt>
                <c:pt idx="7">
                  <c:v>0.12</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7056024860697"/>
          <c:y val="1.1621615331805116E-2"/>
          <c:w val="0.5286044994303456"/>
          <c:h val="0.86264079610259958"/>
        </c:manualLayout>
      </c:layout>
      <c:barChart>
        <c:barDir val="bar"/>
        <c:grouping val="clustered"/>
        <c:varyColors val="0"/>
        <c:ser>
          <c:idx val="0"/>
          <c:order val="0"/>
          <c:tx>
            <c:strRef>
              <c:f>Sheet1!$E$1</c:f>
              <c:strCache>
                <c:ptCount val="1"/>
                <c:pt idx="0">
                  <c:v>December '22 (S5)</c:v>
                </c:pt>
              </c:strCache>
            </c:strRef>
          </c:tx>
          <c:spPr>
            <a:solidFill>
              <a:srgbClr val="009690"/>
            </a:solidFill>
            <a:ln>
              <a:noFill/>
            </a:ln>
            <a:effectLst/>
          </c:spPr>
          <c:invertIfNegative val="0"/>
          <c:dPt>
            <c:idx val="11"/>
            <c:invertIfNegative val="0"/>
            <c:bubble3D val="0"/>
            <c:extLst xmlns:c15="http://schemas.microsoft.com/office/drawing/2012/chart">
              <c:ext xmlns:c16="http://schemas.microsoft.com/office/drawing/2014/chart" uri="{C3380CC4-5D6E-409C-BE32-E72D297353CC}">
                <c16:uniqueId val="{00000001-F942-491C-8FF9-0D5152607CCE}"/>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Sheet1!$E$2:$E$6</c:f>
              <c:numCache>
                <c:formatCode>0%</c:formatCode>
                <c:ptCount val="5"/>
                <c:pt idx="0">
                  <c:v>0.29318943675550702</c:v>
                </c:pt>
                <c:pt idx="1">
                  <c:v>0.31086807112777598</c:v>
                </c:pt>
                <c:pt idx="2">
                  <c:v>0.25354834987103098</c:v>
                </c:pt>
                <c:pt idx="3">
                  <c:v>0.205849064210785</c:v>
                </c:pt>
                <c:pt idx="4">
                  <c:v>0.19090988511633999</c:v>
                </c:pt>
              </c:numCache>
            </c:numRef>
          </c:val>
          <c:extLst xmlns:c15="http://schemas.microsoft.com/office/drawing/2012/chart">
            <c:ext xmlns:c16="http://schemas.microsoft.com/office/drawing/2014/chart" uri="{C3380CC4-5D6E-409C-BE32-E72D297353CC}">
              <c16:uniqueId val="{00000002-F942-491C-8FF9-0D5152607CCE}"/>
            </c:ext>
          </c:extLst>
        </c:ser>
        <c:ser>
          <c:idx val="1"/>
          <c:order val="1"/>
          <c:tx>
            <c:strRef>
              <c:f>Sheet1!$F$1</c:f>
              <c:strCache>
                <c:ptCount val="1"/>
                <c:pt idx="0">
                  <c:v>March '23 (S6)</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Sheet1!$F$2:$F$6</c:f>
              <c:numCache>
                <c:formatCode>0%</c:formatCode>
                <c:ptCount val="5"/>
                <c:pt idx="0">
                  <c:v>0.29707335075645103</c:v>
                </c:pt>
                <c:pt idx="1">
                  <c:v>0.32302559579472501</c:v>
                </c:pt>
                <c:pt idx="2">
                  <c:v>0.24350464790354501</c:v>
                </c:pt>
                <c:pt idx="3">
                  <c:v>0.18609722845209101</c:v>
                </c:pt>
                <c:pt idx="4">
                  <c:v>0.184644060800501</c:v>
                </c:pt>
              </c:numCache>
            </c:numRef>
          </c:val>
          <c:extLst>
            <c:ext xmlns:c16="http://schemas.microsoft.com/office/drawing/2014/chart" uri="{C3380CC4-5D6E-409C-BE32-E72D297353CC}">
              <c16:uniqueId val="{00000002-BB49-4959-AFA7-CBC8260F0426}"/>
            </c:ext>
          </c:extLst>
        </c:ser>
        <c:ser>
          <c:idx val="2"/>
          <c:order val="2"/>
          <c:tx>
            <c:strRef>
              <c:f>Sheet1!$G$1</c:f>
              <c:strCache>
                <c:ptCount val="1"/>
                <c:pt idx="0">
                  <c:v>November '23 (S10)</c:v>
                </c:pt>
              </c:strCache>
            </c:strRef>
          </c:tx>
          <c:spPr>
            <a:solidFill>
              <a:srgbClr val="C4EE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Sheet1!$G$2:$G$6</c:f>
              <c:numCache>
                <c:formatCode>0%</c:formatCode>
                <c:ptCount val="5"/>
                <c:pt idx="0">
                  <c:v>0.28999999999999998</c:v>
                </c:pt>
                <c:pt idx="1">
                  <c:v>0.28999999999999998</c:v>
                </c:pt>
                <c:pt idx="2">
                  <c:v>0.23</c:v>
                </c:pt>
                <c:pt idx="3">
                  <c:v>0.19</c:v>
                </c:pt>
                <c:pt idx="4">
                  <c:v>0.18</c:v>
                </c:pt>
              </c:numCache>
            </c:numRef>
          </c:val>
          <c:extLst>
            <c:ext xmlns:c16="http://schemas.microsoft.com/office/drawing/2014/chart" uri="{C3380CC4-5D6E-409C-BE32-E72D297353CC}">
              <c16:uniqueId val="{00000001-A71B-4BAA-B83B-BF1DF28FB172}"/>
            </c:ext>
          </c:extLst>
        </c:ser>
        <c:dLbls>
          <c:dLblPos val="outEnd"/>
          <c:showLegendKey val="0"/>
          <c:showVal val="1"/>
          <c:showCatName val="0"/>
          <c:showSerName val="0"/>
          <c:showPercent val="0"/>
          <c:showBubbleSize val="0"/>
        </c:dLbls>
        <c:gapWidth val="90"/>
        <c:axId val="1948624431"/>
        <c:axId val="1948599887"/>
        <c:extLst/>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67991527798205542"/>
          <c:y val="0.72955647838444593"/>
          <c:w val="0.20175992769466541"/>
          <c:h val="0.1892678457701009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7211285298853"/>
          <c:y val="0"/>
          <c:w val="0.73832794086404885"/>
          <c:h val="0.80349460244340309"/>
        </c:manualLayout>
      </c:layout>
      <c:barChart>
        <c:barDir val="bar"/>
        <c:grouping val="clustered"/>
        <c:varyColors val="0"/>
        <c:ser>
          <c:idx val="1"/>
          <c:order val="0"/>
          <c:tx>
            <c:strRef>
              <c:f>Sheet1!$B$1</c:f>
              <c:strCache>
                <c:ptCount val="1"/>
                <c:pt idx="0">
                  <c:v>November '23 (S10)</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0.09</c:v>
                </c:pt>
                <c:pt idx="1">
                  <c:v>0.31</c:v>
                </c:pt>
                <c:pt idx="2">
                  <c:v>0.2</c:v>
                </c:pt>
                <c:pt idx="3">
                  <c:v>0.24</c:v>
                </c:pt>
                <c:pt idx="4">
                  <c:v>0.16</c:v>
                </c:pt>
              </c:numCache>
            </c:numRef>
          </c:val>
          <c:extLst>
            <c:ext xmlns:c16="http://schemas.microsoft.com/office/drawing/2014/chart" uri="{C3380CC4-5D6E-409C-BE32-E72D297353CC}">
              <c16:uniqueId val="{00000000-023C-4F70-9EF3-19E61B888701}"/>
            </c:ext>
          </c:extLst>
        </c:ser>
        <c:ser>
          <c:idx val="0"/>
          <c:order val="1"/>
          <c:tx>
            <c:strRef>
              <c:f>Sheet1!$C$1</c:f>
              <c:strCache>
                <c:ptCount val="1"/>
                <c:pt idx="0">
                  <c:v>March (S6)</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2-023C-4F70-9EF3-19E61B88870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0.12</c:v>
                </c:pt>
                <c:pt idx="1">
                  <c:v>0.33247340140558101</c:v>
                </c:pt>
                <c:pt idx="2">
                  <c:v>0.199486463380499</c:v>
                </c:pt>
                <c:pt idx="3">
                  <c:v>0.20737717331956501</c:v>
                </c:pt>
                <c:pt idx="4">
                  <c:v>0.14247297190025299</c:v>
                </c:pt>
              </c:numCache>
            </c:numRef>
          </c:val>
          <c:extLst>
            <c:ext xmlns:c16="http://schemas.microsoft.com/office/drawing/2014/chart" uri="{C3380CC4-5D6E-409C-BE32-E72D297353CC}">
              <c16:uniqueId val="{00000003-023C-4F70-9EF3-19E61B888701}"/>
            </c:ext>
          </c:extLst>
        </c:ser>
        <c:ser>
          <c:idx val="2"/>
          <c:order val="2"/>
          <c:tx>
            <c:strRef>
              <c:f>Sheet1!$D$1</c:f>
              <c:strCache>
                <c:ptCount val="1"/>
                <c:pt idx="0">
                  <c:v>December (S5)</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0.1</c:v>
                </c:pt>
                <c:pt idx="1">
                  <c:v>0.292015900677767</c:v>
                </c:pt>
                <c:pt idx="2">
                  <c:v>0.200931853435249</c:v>
                </c:pt>
                <c:pt idx="3">
                  <c:v>0.19030742699095601</c:v>
                </c:pt>
                <c:pt idx="4">
                  <c:v>0.21473649595674699</c:v>
                </c:pt>
              </c:numCache>
            </c:numRef>
          </c:val>
          <c:extLst>
            <c:ext xmlns:c16="http://schemas.microsoft.com/office/drawing/2014/chart" uri="{C3380CC4-5D6E-409C-BE32-E72D297353CC}">
              <c16:uniqueId val="{00000001-E702-4F2D-A051-93F0A6E59451}"/>
            </c:ext>
          </c:extLst>
        </c:ser>
        <c:ser>
          <c:idx val="4"/>
          <c:order val="4"/>
          <c:tx>
            <c:strRef>
              <c:f>Sheet1!$F$1</c:f>
              <c:strCache>
                <c:ptCount val="1"/>
                <c:pt idx="0">
                  <c:v>September (S3)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Sheet1!$F$2:$F$6</c:f>
            </c:numRef>
          </c:val>
          <c:extLst xmlns:c15="http://schemas.microsoft.com/office/drawing/2012/chart">
            <c:ext xmlns:c16="http://schemas.microsoft.com/office/drawing/2014/chart" uri="{C3380CC4-5D6E-409C-BE32-E72D297353CC}">
              <c16:uniqueId val="{00000001-ECCD-43E2-B7E7-A0571E4FF9AC}"/>
            </c:ext>
          </c:extLst>
        </c:ser>
        <c:ser>
          <c:idx val="5"/>
          <c:order val="5"/>
          <c:tx>
            <c:strRef>
              <c:f>Sheet1!$G$1</c:f>
              <c:strCache>
                <c:ptCount val="1"/>
                <c:pt idx="0">
                  <c:v>Spring (S1+2)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Sheet1!$G$2:$G$6</c:f>
            </c:numRef>
          </c:val>
          <c:extLst>
            <c:ext xmlns:c16="http://schemas.microsoft.com/office/drawing/2014/chart" uri="{C3380CC4-5D6E-409C-BE32-E72D297353CC}">
              <c16:uniqueId val="{00000000-C3B2-4ED0-94DE-BC11EA9FB8D0}"/>
            </c:ext>
          </c:extLst>
        </c:ser>
        <c:dLbls>
          <c:dLblPos val="outEnd"/>
          <c:showLegendKey val="0"/>
          <c:showVal val="1"/>
          <c:showCatName val="0"/>
          <c:showSerName val="0"/>
          <c:showPercent val="0"/>
          <c:showBubbleSize val="0"/>
        </c:dLbls>
        <c:gapWidth val="90"/>
        <c:axId val="1948624431"/>
        <c:axId val="1948599887"/>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November (S4)</c:v>
                      </c:pt>
                    </c:strCache>
                  </c:strRef>
                </c:tx>
                <c:spPr>
                  <a:solidFill>
                    <a:srgbClr val="FFCCCC"/>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Don't know / Prefer not to say</c:v>
                      </c:pt>
                      <c:pt idx="1">
                        <c:v>Every month</c:v>
                      </c:pt>
                      <c:pt idx="2">
                        <c:v>Most months (7-11 months)</c:v>
                      </c:pt>
                      <c:pt idx="3">
                        <c:v>Some months (3-6 months)</c:v>
                      </c:pt>
                      <c:pt idx="4">
                        <c:v>Only 1 or 2 months</c:v>
                      </c:pt>
                    </c:strCache>
                  </c:strRef>
                </c:cat>
                <c:val>
                  <c:numRef>
                    <c:extLst>
                      <c:ext uri="{02D57815-91ED-43cb-92C2-25804820EDAC}">
                        <c15:formulaRef>
                          <c15:sqref>Sheet1!$E$2:$E$6</c15:sqref>
                        </c15:formulaRef>
                      </c:ext>
                    </c:extLst>
                    <c:numCache>
                      <c:formatCode>0%</c:formatCode>
                      <c:ptCount val="5"/>
                      <c:pt idx="0">
                        <c:v>0.09</c:v>
                      </c:pt>
                      <c:pt idx="1">
                        <c:v>0.32527228826927002</c:v>
                      </c:pt>
                      <c:pt idx="2">
                        <c:v>0.220421554298209</c:v>
                      </c:pt>
                      <c:pt idx="3">
                        <c:v>0.21225880548133799</c:v>
                      </c:pt>
                      <c:pt idx="4">
                        <c:v>0.153417957010689</c:v>
                      </c:pt>
                    </c:numCache>
                  </c:numRef>
                </c:val>
                <c:extLst>
                  <c:ext xmlns:c16="http://schemas.microsoft.com/office/drawing/2014/chart" uri="{C3380CC4-5D6E-409C-BE32-E72D297353CC}">
                    <c16:uniqueId val="{00000001-CA3C-4E22-9954-90B61C07E9AA}"/>
                  </c:ext>
                </c:extLst>
              </c15:ser>
            </c15:filteredBarSeries>
          </c:ext>
        </c:extLst>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legend>
      <c:legendPos val="b"/>
      <c:layout>
        <c:manualLayout>
          <c:xMode val="edge"/>
          <c:yMode val="edge"/>
          <c:x val="9.1909563123340463E-2"/>
          <c:y val="0.85284621243272118"/>
          <c:w val="0.89999996790833592"/>
          <c:h val="6.171762279097758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744143684308876"/>
          <c:y val="0"/>
          <c:w val="0.24058001321817385"/>
          <c:h val="0.86126000524242396"/>
        </c:manualLayout>
      </c:layout>
      <c:barChart>
        <c:barDir val="bar"/>
        <c:grouping val="clustered"/>
        <c:varyColors val="0"/>
        <c:ser>
          <c:idx val="1"/>
          <c:order val="0"/>
          <c:tx>
            <c:strRef>
              <c:f>Sheet1!$B$1</c:f>
              <c:strCache>
                <c:ptCount val="1"/>
                <c:pt idx="0">
                  <c:v>November '23 (S10)</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0.12</c:v>
                </c:pt>
                <c:pt idx="1">
                  <c:v>0.3</c:v>
                </c:pt>
                <c:pt idx="2">
                  <c:v>0.24</c:v>
                </c:pt>
                <c:pt idx="3">
                  <c:v>0.23</c:v>
                </c:pt>
                <c:pt idx="4">
                  <c:v>0.12</c:v>
                </c:pt>
              </c:numCache>
            </c:numRef>
          </c:val>
          <c:extLst>
            <c:ext xmlns:c16="http://schemas.microsoft.com/office/drawing/2014/chart" uri="{C3380CC4-5D6E-409C-BE32-E72D297353CC}">
              <c16:uniqueId val="{00000000-D251-4879-A129-548FB9AE5D13}"/>
            </c:ext>
          </c:extLst>
        </c:ser>
        <c:ser>
          <c:idx val="0"/>
          <c:order val="1"/>
          <c:tx>
            <c:strRef>
              <c:f>Sheet1!$C$1</c:f>
              <c:strCache>
                <c:ptCount val="1"/>
                <c:pt idx="0">
                  <c:v>March (S6)</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1-D251-4879-A129-548FB9AE5D1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0.13</c:v>
                </c:pt>
                <c:pt idx="1">
                  <c:v>0.31637279873427598</c:v>
                </c:pt>
                <c:pt idx="2">
                  <c:v>0.18699886727988399</c:v>
                </c:pt>
                <c:pt idx="3">
                  <c:v>0.19099307386895101</c:v>
                </c:pt>
                <c:pt idx="4">
                  <c:v>0.17605170007846699</c:v>
                </c:pt>
              </c:numCache>
            </c:numRef>
          </c:val>
          <c:extLst>
            <c:ext xmlns:c16="http://schemas.microsoft.com/office/drawing/2014/chart" uri="{C3380CC4-5D6E-409C-BE32-E72D297353CC}">
              <c16:uniqueId val="{00000002-D251-4879-A129-548FB9AE5D13}"/>
            </c:ext>
          </c:extLst>
        </c:ser>
        <c:ser>
          <c:idx val="2"/>
          <c:order val="2"/>
          <c:tx>
            <c:strRef>
              <c:f>Sheet1!$D$1</c:f>
              <c:strCache>
                <c:ptCount val="1"/>
                <c:pt idx="0">
                  <c:v>January (S5)</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0.11</c:v>
                </c:pt>
                <c:pt idx="1">
                  <c:v>0.33264847560807198</c:v>
                </c:pt>
                <c:pt idx="2">
                  <c:v>0.18545331514991101</c:v>
                </c:pt>
                <c:pt idx="3">
                  <c:v>0.226755598372089</c:v>
                </c:pt>
                <c:pt idx="4">
                  <c:v>0.14747919954481301</c:v>
                </c:pt>
              </c:numCache>
            </c:numRef>
          </c:val>
          <c:extLst>
            <c:ext xmlns:c16="http://schemas.microsoft.com/office/drawing/2014/chart" uri="{C3380CC4-5D6E-409C-BE32-E72D297353CC}">
              <c16:uniqueId val="{00000001-0C9F-46C8-A906-E3F2CD26B667}"/>
            </c:ext>
          </c:extLst>
        </c:ser>
        <c:ser>
          <c:idx val="4"/>
          <c:order val="4"/>
          <c:tx>
            <c:strRef>
              <c:f>Sheet1!$F$1</c:f>
              <c:strCache>
                <c:ptCount val="1"/>
                <c:pt idx="0">
                  <c:v>Survey 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Sheet1!$F$2:$F$6</c:f>
            </c:numRef>
          </c:val>
          <c:extLst xmlns:c15="http://schemas.microsoft.com/office/drawing/2012/chart">
            <c:ext xmlns:c16="http://schemas.microsoft.com/office/drawing/2014/chart" uri="{C3380CC4-5D6E-409C-BE32-E72D297353CC}">
              <c16:uniqueId val="{00000001-C2E6-4572-8908-FB79D41CEB31}"/>
            </c:ext>
          </c:extLst>
        </c:ser>
        <c:ser>
          <c:idx val="5"/>
          <c:order val="5"/>
          <c:tx>
            <c:strRef>
              <c:f>Sheet1!$G$1</c:f>
              <c:strCache>
                <c:ptCount val="1"/>
                <c:pt idx="0">
                  <c:v>Survey 1+2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Sheet1!$G$2:$G$6</c:f>
            </c:numRef>
          </c:val>
          <c:extLst>
            <c:ext xmlns:c16="http://schemas.microsoft.com/office/drawing/2014/chart" uri="{C3380CC4-5D6E-409C-BE32-E72D297353CC}">
              <c16:uniqueId val="{00000000-1D10-4122-A03A-B75DE0A16432}"/>
            </c:ext>
          </c:extLst>
        </c:ser>
        <c:dLbls>
          <c:dLblPos val="outEnd"/>
          <c:showLegendKey val="0"/>
          <c:showVal val="1"/>
          <c:showCatName val="0"/>
          <c:showSerName val="0"/>
          <c:showPercent val="0"/>
          <c:showBubbleSize val="0"/>
        </c:dLbls>
        <c:gapWidth val="90"/>
        <c:axId val="1948624431"/>
        <c:axId val="1948599887"/>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October S4</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Don't know / Prefer not to say</c:v>
                      </c:pt>
                      <c:pt idx="1">
                        <c:v>Every month</c:v>
                      </c:pt>
                      <c:pt idx="2">
                        <c:v>Most months (7-11 months)</c:v>
                      </c:pt>
                      <c:pt idx="3">
                        <c:v>Some months (3-6 months)</c:v>
                      </c:pt>
                      <c:pt idx="4">
                        <c:v>Only 1 or 2 months</c:v>
                      </c:pt>
                    </c:strCache>
                  </c:strRef>
                </c:cat>
                <c:val>
                  <c:numRef>
                    <c:extLst>
                      <c:ext uri="{02D57815-91ED-43cb-92C2-25804820EDAC}">
                        <c15:formulaRef>
                          <c15:sqref>Sheet1!$E$2:$E$6</c15:sqref>
                        </c15:formulaRef>
                      </c:ext>
                    </c:extLst>
                    <c:numCache>
                      <c:formatCode>0%</c:formatCode>
                      <c:ptCount val="5"/>
                      <c:pt idx="0">
                        <c:v>0.09</c:v>
                      </c:pt>
                      <c:pt idx="1">
                        <c:v>0.364752167112671</c:v>
                      </c:pt>
                      <c:pt idx="2">
                        <c:v>0.22913912997718699</c:v>
                      </c:pt>
                      <c:pt idx="3">
                        <c:v>0.19583591793042199</c:v>
                      </c:pt>
                      <c:pt idx="4">
                        <c:v>0.124112713512693</c:v>
                      </c:pt>
                    </c:numCache>
                  </c:numRef>
                </c:val>
                <c:extLst>
                  <c:ext xmlns:c16="http://schemas.microsoft.com/office/drawing/2014/chart" uri="{C3380CC4-5D6E-409C-BE32-E72D297353CC}">
                    <c16:uniqueId val="{00000001-3622-4E9C-96D1-4C3B468EE5D1}"/>
                  </c:ext>
                </c:extLst>
              </c15:ser>
            </c15:filteredBarSeries>
          </c:ext>
        </c:extLst>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0"/>
              <c:layout>
                <c:manualLayout>
                  <c:x val="-3.3392589966906902E-2"/>
                  <c:y val="-2.5167849590669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6A-4A74-835D-AAFDFE6CACFA}"/>
                </c:ext>
              </c:extLst>
            </c:dLbl>
            <c:dLbl>
              <c:idx val="1"/>
              <c:layout>
                <c:manualLayout>
                  <c:x val="-3.0722519907001668E-2"/>
                  <c:y val="-4.1139052798659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6A-4A74-835D-AAFDFE6CACF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'23 
(W7)</c:v>
                </c:pt>
                <c:pt idx="1">
                  <c:v>July '23
(W8)</c:v>
                </c:pt>
                <c:pt idx="2">
                  <c:v>Sep '23
(W9)</c:v>
                </c:pt>
                <c:pt idx="3">
                  <c:v>Dec '23
(W10)</c:v>
                </c:pt>
              </c:strCache>
            </c:strRef>
          </c:cat>
          <c:val>
            <c:numRef>
              <c:f>Sheet1!$B$2:$B$5</c:f>
              <c:numCache>
                <c:formatCode>0.0</c:formatCode>
                <c:ptCount val="4"/>
                <c:pt idx="0">
                  <c:v>70.449999999999989</c:v>
                </c:pt>
                <c:pt idx="1">
                  <c:v>71.8</c:v>
                </c:pt>
                <c:pt idx="2">
                  <c:v>71.45</c:v>
                </c:pt>
                <c:pt idx="3">
                  <c:v>70</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'23 
(W7)</c:v>
                </c:pt>
                <c:pt idx="1">
                  <c:v>July '23
(W8)</c:v>
                </c:pt>
                <c:pt idx="2">
                  <c:v>Sep '23
(W9)</c:v>
                </c:pt>
                <c:pt idx="3">
                  <c:v>Dec '23
(W10)</c:v>
                </c:pt>
              </c:strCache>
            </c:strRef>
          </c:cat>
          <c:val>
            <c:numRef>
              <c:f>Sheet1!$C$2:$C$5</c:f>
              <c:numCache>
                <c:formatCode>General</c:formatCode>
                <c:ptCount val="4"/>
                <c:pt idx="0">
                  <c:v>66.8</c:v>
                </c:pt>
                <c:pt idx="1">
                  <c:v>68.400000000000006</c:v>
                </c:pt>
                <c:pt idx="2" formatCode="0.0">
                  <c:v>68.099999999999994</c:v>
                </c:pt>
                <c:pt idx="3" formatCode="0.0">
                  <c:v>65.900000000000006</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'23 
(W7)</c:v>
                </c:pt>
                <c:pt idx="1">
                  <c:v>July '23
(W8)</c:v>
                </c:pt>
                <c:pt idx="2">
                  <c:v>Sep '23
(W9)</c:v>
                </c:pt>
                <c:pt idx="3">
                  <c:v>Dec '23
(W10)</c:v>
                </c:pt>
              </c:strCache>
            </c:strRef>
          </c:cat>
          <c:val>
            <c:numRef>
              <c:f>Sheet1!$D$2:$D$5</c:f>
              <c:numCache>
                <c:formatCode>General</c:formatCode>
                <c:ptCount val="4"/>
                <c:pt idx="0">
                  <c:v>70.400000000000006</c:v>
                </c:pt>
                <c:pt idx="1">
                  <c:v>71.599999999999994</c:v>
                </c:pt>
                <c:pt idx="2" formatCode="0.0">
                  <c:v>72</c:v>
                </c:pt>
                <c:pt idx="3" formatCode="0.0">
                  <c:v>71.099999999999994</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'23 
(W7)</c:v>
                </c:pt>
                <c:pt idx="1">
                  <c:v>July '23
(W8)</c:v>
                </c:pt>
                <c:pt idx="2">
                  <c:v>Sep '23
(W9)</c:v>
                </c:pt>
                <c:pt idx="3">
                  <c:v>Dec '23
(W10)</c:v>
                </c:pt>
              </c:strCache>
            </c:strRef>
          </c:cat>
          <c:val>
            <c:numRef>
              <c:f>Sheet1!$E$2:$E$5</c:f>
              <c:numCache>
                <c:formatCode>General</c:formatCode>
                <c:ptCount val="4"/>
                <c:pt idx="0">
                  <c:v>64</c:v>
                </c:pt>
                <c:pt idx="1">
                  <c:v>65.5</c:v>
                </c:pt>
                <c:pt idx="2" formatCode="0.0">
                  <c:v>64.5</c:v>
                </c:pt>
                <c:pt idx="3" formatCode="0.0">
                  <c:v>63.3</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May '23 
(W7)</c:v>
                </c:pt>
                <c:pt idx="1">
                  <c:v>July '23
(W8)</c:v>
                </c:pt>
                <c:pt idx="2">
                  <c:v>Sep '23
(W9)</c:v>
                </c:pt>
                <c:pt idx="3">
                  <c:v>Dec '23
(W10)</c:v>
                </c:pt>
              </c:strCache>
            </c:strRef>
          </c:cat>
          <c:val>
            <c:numRef>
              <c:f>Sheet1!$F$2:$F$5</c:f>
              <c:numCache>
                <c:formatCode>General</c:formatCode>
                <c:ptCount val="4"/>
                <c:pt idx="0">
                  <c:v>80.599999999999994</c:v>
                </c:pt>
                <c:pt idx="1">
                  <c:v>81.7</c:v>
                </c:pt>
                <c:pt idx="2" formatCode="0.0">
                  <c:v>81.2</c:v>
                </c:pt>
                <c:pt idx="3" formatCode="0.0">
                  <c:v>79.7</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9.9877439579415684E-3"/>
          <c:y val="0.92955651406063233"/>
          <c:w val="0.98002451208411667"/>
          <c:h val="5.44722827313775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solidFill>
                  <a:srgbClr val="5C5B5A"/>
                </a:solidFill>
                <a:effectLst/>
              </a:rPr>
              <a:t>In the last year… </a:t>
            </a:r>
          </a:p>
        </c:rich>
      </c:tx>
      <c:layout>
        <c:manualLayout>
          <c:xMode val="edge"/>
          <c:yMode val="edge"/>
          <c:x val="0.3546149084079740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597979452693532"/>
          <c:y val="8.0873239504943489E-2"/>
          <c:w val="0.44508350995353047"/>
          <c:h val="0.83154747165424625"/>
        </c:manualLayout>
      </c:layout>
      <c:barChart>
        <c:barDir val="bar"/>
        <c:grouping val="percentStacked"/>
        <c:varyColors val="0"/>
        <c:ser>
          <c:idx val="0"/>
          <c:order val="0"/>
          <c:tx>
            <c:strRef>
              <c:f>Sheet1!$B$1</c:f>
              <c:strCache>
                <c:ptCount val="1"/>
                <c:pt idx="0">
                  <c:v>Often</c:v>
                </c:pt>
              </c:strCache>
            </c:strRef>
          </c:tx>
          <c:spPr>
            <a:solidFill>
              <a:srgbClr val="FF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BEB3-40F1-AC1D-26A35241189A}"/>
                </c:ext>
              </c:extLst>
            </c:dLbl>
            <c:dLbl>
              <c:idx val="2"/>
              <c:delete val="1"/>
              <c:extLst>
                <c:ext xmlns:c15="http://schemas.microsoft.com/office/drawing/2012/chart" uri="{CE6537A1-D6FC-4f65-9D91-7224C49458BB}"/>
                <c:ext xmlns:c16="http://schemas.microsoft.com/office/drawing/2014/chart" uri="{C3380CC4-5D6E-409C-BE32-E72D297353CC}">
                  <c16:uniqueId val="{00000002-8298-4264-B7F7-370334D7AD47}"/>
                </c:ext>
              </c:extLst>
            </c:dLbl>
            <c:dLbl>
              <c:idx val="3"/>
              <c:delete val="1"/>
              <c:extLst>
                <c:ext xmlns:c15="http://schemas.microsoft.com/office/drawing/2012/chart" uri="{CE6537A1-D6FC-4f65-9D91-7224C49458BB}"/>
                <c:ext xmlns:c16="http://schemas.microsoft.com/office/drawing/2014/chart" uri="{C3380CC4-5D6E-409C-BE32-E72D297353CC}">
                  <c16:uniqueId val="{00000001-8298-4264-B7F7-370334D7AD47}"/>
                </c:ext>
              </c:extLst>
            </c:dLbl>
            <c:dLbl>
              <c:idx val="4"/>
              <c:delete val="1"/>
              <c:extLst>
                <c:ext xmlns:c15="http://schemas.microsoft.com/office/drawing/2012/chart" uri="{CE6537A1-D6FC-4f65-9D91-7224C49458BB}"/>
                <c:ext xmlns:c16="http://schemas.microsoft.com/office/drawing/2014/chart" uri="{C3380CC4-5D6E-409C-BE32-E72D297353CC}">
                  <c16:uniqueId val="{00000001-BEB3-40F1-AC1D-26A35241189A}"/>
                </c:ext>
              </c:extLst>
            </c:dLbl>
            <c:dLbl>
              <c:idx val="5"/>
              <c:delete val="1"/>
              <c:extLst>
                <c:ext xmlns:c15="http://schemas.microsoft.com/office/drawing/2012/chart" uri="{CE6537A1-D6FC-4f65-9D91-7224C49458BB}"/>
                <c:ext xmlns:c16="http://schemas.microsoft.com/office/drawing/2014/chart" uri="{C3380CC4-5D6E-409C-BE32-E72D297353CC}">
                  <c16:uniqueId val="{00000000-BEB3-40F1-AC1D-26A35241189A}"/>
                </c:ext>
              </c:extLst>
            </c:dLbl>
            <c:dLbl>
              <c:idx val="6"/>
              <c:delete val="1"/>
              <c:extLst>
                <c:ext xmlns:c15="http://schemas.microsoft.com/office/drawing/2012/chart" uri="{CE6537A1-D6FC-4f65-9D91-7224C49458BB}"/>
                <c:ext xmlns:c16="http://schemas.microsoft.com/office/drawing/2014/chart" uri="{C3380CC4-5D6E-409C-BE32-E72D297353CC}">
                  <c16:uniqueId val="{00000000-8298-4264-B7F7-370334D7A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Sheet1!$B$2:$B$8</c:f>
              <c:numCache>
                <c:formatCode>0%</c:formatCode>
                <c:ptCount val="7"/>
                <c:pt idx="0">
                  <c:v>0.08</c:v>
                </c:pt>
                <c:pt idx="1">
                  <c:v>0.02</c:v>
                </c:pt>
                <c:pt idx="2">
                  <c:v>0.03</c:v>
                </c:pt>
                <c:pt idx="3">
                  <c:v>0.02</c:v>
                </c:pt>
                <c:pt idx="4">
                  <c:v>0.03</c:v>
                </c:pt>
                <c:pt idx="5">
                  <c:v>0.02</c:v>
                </c:pt>
                <c:pt idx="6">
                  <c:v>0.04</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Sometimes</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Sheet1!$C$2:$C$8</c:f>
              <c:numCache>
                <c:formatCode>0%</c:formatCode>
                <c:ptCount val="7"/>
                <c:pt idx="0">
                  <c:v>0.2</c:v>
                </c:pt>
                <c:pt idx="1">
                  <c:v>0.13</c:v>
                </c:pt>
                <c:pt idx="2">
                  <c:v>0.13</c:v>
                </c:pt>
                <c:pt idx="3">
                  <c:v>0.08</c:v>
                </c:pt>
                <c:pt idx="4">
                  <c:v>0.09</c:v>
                </c:pt>
                <c:pt idx="5">
                  <c:v>0.11</c:v>
                </c:pt>
                <c:pt idx="6">
                  <c:v>0.08</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Sheet1!$D$2:$D$8</c:f>
              <c:numCache>
                <c:formatCode>0%</c:formatCode>
                <c:ptCount val="7"/>
                <c:pt idx="0">
                  <c:v>0.72</c:v>
                </c:pt>
                <c:pt idx="1">
                  <c:v>0.85</c:v>
                </c:pt>
                <c:pt idx="2">
                  <c:v>0.84</c:v>
                </c:pt>
                <c:pt idx="3">
                  <c:v>0.9</c:v>
                </c:pt>
                <c:pt idx="4">
                  <c:v>0.88</c:v>
                </c:pt>
                <c:pt idx="5">
                  <c:v>0.87</c:v>
                </c:pt>
                <c:pt idx="6">
                  <c:v>0.88</c:v>
                </c:pt>
              </c:numCache>
            </c:numRef>
          </c:val>
          <c:extLst>
            <c:ext xmlns:c16="http://schemas.microsoft.com/office/drawing/2014/chart" uri="{C3380CC4-5D6E-409C-BE32-E72D297353CC}">
              <c16:uniqueId val="{00000000-1D26-42E5-99A3-C4BC608D1098}"/>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7649314145859936"/>
          <c:y val="0.92221551658938539"/>
          <c:w val="0.52344628674248872"/>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 (July</a:t>
            </a:r>
            <a:r>
              <a:rPr lang="en-GB" sz="1400" b="1" baseline="0">
                <a:solidFill>
                  <a:srgbClr val="5C5B5A"/>
                </a:solidFill>
              </a:rPr>
              <a:t> – November 2023)</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S8+S9+S10:Total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0.68</c:v>
                </c:pt>
                <c:pt idx="1">
                  <c:v>0.16</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(n=89)</c:v>
                </c:pt>
              </c:strCache>
            </c:strRef>
          </c:tx>
          <c:spPr>
            <a:solidFill>
              <a:srgbClr val="9DC3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0.76</c:v>
                </c:pt>
                <c:pt idx="1">
                  <c:v>0.11</c:v>
                </c:pt>
                <c:pt idx="2">
                  <c:v>0.06</c:v>
                </c:pt>
                <c:pt idx="3">
                  <c:v>0.03</c:v>
                </c:pt>
                <c:pt idx="4">
                  <c:v>0.03</c:v>
                </c:pt>
                <c:pt idx="5">
                  <c:v>0.01</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(n=73)</c:v>
                </c:pt>
              </c:strCache>
            </c:strRef>
          </c:tx>
          <c:spPr>
            <a:solidFill>
              <a:srgbClr val="A568D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0.33</c:v>
                </c:pt>
                <c:pt idx="1">
                  <c:v>0.25</c:v>
                </c:pt>
                <c:pt idx="2">
                  <c:v>0.15</c:v>
                </c:pt>
                <c:pt idx="3">
                  <c:v>0.04</c:v>
                </c:pt>
                <c:pt idx="4">
                  <c:v>7.0000000000000007E-2</c:v>
                </c:pt>
                <c:pt idx="5">
                  <c:v>0.16</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(n=162)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0.59</c:v>
                </c:pt>
                <c:pt idx="1">
                  <c:v>0.18</c:v>
                </c:pt>
                <c:pt idx="2">
                  <c:v>0.09</c:v>
                </c:pt>
                <c:pt idx="3">
                  <c:v>0.06</c:v>
                </c:pt>
                <c:pt idx="4">
                  <c:v>0.04</c:v>
                </c:pt>
                <c:pt idx="5">
                  <c:v>0.04</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(July – Nov 2023)</a:t>
            </a:r>
            <a:r>
              <a:rPr lang="en-GB" sz="1400" b="1"/>
              <a:t> </a:t>
            </a:r>
          </a:p>
        </c:rich>
      </c:tx>
      <c:layout>
        <c:manualLayout>
          <c:xMode val="edge"/>
          <c:yMode val="edge"/>
          <c:x val="0.27728624361994281"/>
          <c:y val="2.433590757413924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0.04</c:v>
                </c:pt>
                <c:pt idx="1">
                  <c:v>0.03</c:v>
                </c:pt>
                <c:pt idx="2">
                  <c:v>0.03</c:v>
                </c:pt>
                <c:pt idx="3">
                  <c:v>0.03</c:v>
                </c:pt>
                <c:pt idx="4">
                  <c:v>0.08</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0.02</c:v>
                </c:pt>
                <c:pt idx="1">
                  <c:v>0.01</c:v>
                </c:pt>
                <c:pt idx="2">
                  <c:v>0.01</c:v>
                </c:pt>
                <c:pt idx="3">
                  <c:v>0.02</c:v>
                </c:pt>
                <c:pt idx="4">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0.03</c:v>
                </c:pt>
                <c:pt idx="1">
                  <c:v>0.04</c:v>
                </c:pt>
                <c:pt idx="2">
                  <c:v>0.03</c:v>
                </c:pt>
                <c:pt idx="3">
                  <c:v>0.06</c:v>
                </c:pt>
                <c:pt idx="4">
                  <c:v>0.08</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0.03</c:v>
                </c:pt>
                <c:pt idx="1">
                  <c:v>0.02</c:v>
                </c:pt>
                <c:pt idx="2">
                  <c:v>0.02</c:v>
                </c:pt>
                <c:pt idx="3">
                  <c:v>0.02</c:v>
                </c:pt>
                <c:pt idx="4">
                  <c:v>0.05</c:v>
                </c:pt>
              </c:numCache>
            </c:numRef>
          </c:val>
          <c:extLst>
            <c:ext xmlns:c16="http://schemas.microsoft.com/office/drawing/2014/chart" uri="{C3380CC4-5D6E-409C-BE32-E72D297353CC}">
              <c16:uniqueId val="{00000000-EE4C-4897-B23F-AA1348CFE907}"/>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2">
                  <c:v>0.01</c:v>
                </c:pt>
                <c:pt idx="3">
                  <c:v>0.03</c:v>
                </c:pt>
                <c:pt idx="4">
                  <c:v>0.02</c:v>
                </c:pt>
              </c:numCache>
            </c:numRef>
          </c:val>
          <c:extLst>
            <c:ext xmlns:c16="http://schemas.microsoft.com/office/drawing/2014/chart" uri="{C3380CC4-5D6E-409C-BE32-E72D297353CC}">
              <c16:uniqueId val="{00000001-EE4C-4897-B23F-AA1348CFE907}"/>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0.03</c:v>
                </c:pt>
                <c:pt idx="1">
                  <c:v>0.03</c:v>
                </c:pt>
                <c:pt idx="2">
                  <c:v>0.03</c:v>
                </c:pt>
                <c:pt idx="3">
                  <c:v>7.0000000000000007E-2</c:v>
                </c:pt>
                <c:pt idx="4">
                  <c:v>0.05</c:v>
                </c:pt>
              </c:numCache>
            </c:numRef>
          </c:val>
          <c:extLst>
            <c:ext xmlns:c16="http://schemas.microsoft.com/office/drawing/2014/chart" uri="{C3380CC4-5D6E-409C-BE32-E72D297353CC}">
              <c16:uniqueId val="{00000002-EE4C-4897-B23F-AA1348CFE907}"/>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rgbClr val="6DD5CE"/>
            </a:solidFill>
            <a:ln>
              <a:noFill/>
            </a:ln>
            <a:effectLst/>
          </c:spPr>
          <c:invertIfNegative val="0"/>
          <c:dLbls>
            <c:dLbl>
              <c:idx val="1"/>
              <c:layout>
                <c:manualLayout>
                  <c:x val="-2.4682950552810873E-5"/>
                  <c:y val="5.36016850343874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9A-4AE3-8CAC-A9EAED56B370}"/>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Cache>
                <c:formatCode>0%</c:formatCode>
                <c:ptCount val="6"/>
                <c:pt idx="0">
                  <c:v>0.69</c:v>
                </c:pt>
                <c:pt idx="1">
                  <c:v>0.15</c:v>
                </c:pt>
                <c:pt idx="2">
                  <c:v>0.08</c:v>
                </c:pt>
                <c:pt idx="3">
                  <c:v>0.02</c:v>
                </c:pt>
                <c:pt idx="4">
                  <c:v>0.04</c:v>
                </c:pt>
                <c:pt idx="5">
                  <c:v>0.03</c:v>
                </c:pt>
              </c:numCache>
            </c:numRef>
          </c:val>
          <c:extLst>
            <c:ext xmlns:c16="http://schemas.microsoft.com/office/drawing/2014/chart" uri="{C3380CC4-5D6E-409C-BE32-E72D297353CC}">
              <c16:uniqueId val="{00000000-4E33-43A0-900F-CFCBAB16377D}"/>
            </c:ext>
          </c:extLst>
        </c:ser>
        <c:ser>
          <c:idx val="6"/>
          <c:order val="6"/>
          <c:tx>
            <c:strRef>
              <c:f>Sheet1!$H$1</c:f>
              <c:strCache>
                <c:ptCount val="1"/>
                <c:pt idx="0">
                  <c:v>September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Cache>
                <c:formatCode>0%</c:formatCode>
                <c:ptCount val="6"/>
                <c:pt idx="0">
                  <c:v>0.71</c:v>
                </c:pt>
                <c:pt idx="1">
                  <c:v>0.16</c:v>
                </c:pt>
                <c:pt idx="2">
                  <c:v>7.0000000000000007E-2</c:v>
                </c:pt>
                <c:pt idx="3">
                  <c:v>0.04</c:v>
                </c:pt>
                <c:pt idx="4">
                  <c:v>0.01</c:v>
                </c:pt>
                <c:pt idx="5">
                  <c:v>0.01</c:v>
                </c:pt>
              </c:numCache>
            </c:numRef>
          </c:val>
          <c:extLst>
            <c:ext xmlns:c16="http://schemas.microsoft.com/office/drawing/2014/chart" uri="{C3380CC4-5D6E-409C-BE32-E72D297353CC}">
              <c16:uniqueId val="{00000000-3871-4303-8AAC-000309872BA0}"/>
            </c:ext>
          </c:extLst>
        </c:ser>
        <c:ser>
          <c:idx val="7"/>
          <c:order val="7"/>
          <c:tx>
            <c:strRef>
              <c:f>Sheet1!$I$1</c:f>
              <c:strCache>
                <c:ptCount val="1"/>
                <c:pt idx="0">
                  <c:v>November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Cache>
                <c:formatCode>0%</c:formatCode>
                <c:ptCount val="6"/>
                <c:pt idx="0">
                  <c:v>0.64</c:v>
                </c:pt>
                <c:pt idx="1">
                  <c:v>0.18</c:v>
                </c:pt>
                <c:pt idx="2">
                  <c:v>0.09</c:v>
                </c:pt>
                <c:pt idx="3">
                  <c:v>0.05</c:v>
                </c:pt>
                <c:pt idx="4">
                  <c:v>0.02</c:v>
                </c:pt>
                <c:pt idx="5">
                  <c:v>0.02</c:v>
                </c:pt>
              </c:numCache>
            </c:numRef>
          </c:val>
          <c:extLst>
            <c:ext xmlns:c16="http://schemas.microsoft.com/office/drawing/2014/chart" uri="{C3380CC4-5D6E-409C-BE32-E72D297353CC}">
              <c16:uniqueId val="{00000000-617B-4705-8B88-3ECFB2B69DAA}"/>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39218216819921914"/>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a:solidFill>
                  <a:srgbClr val="5C5B5A"/>
                </a:solidFill>
              </a:rPr>
              <a:t>First half of 2023 </a:t>
            </a:r>
            <a:r>
              <a:rPr lang="en-GB" sz="1400" b="1" baseline="0">
                <a:solidFill>
                  <a:srgbClr val="5C5B5A"/>
                </a:solidFill>
              </a:rPr>
              <a:t>vs. Second half of 2023</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S5+S6+S7:Total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0.62</c:v>
                </c:pt>
                <c:pt idx="1">
                  <c:v>0.2</c:v>
                </c:pt>
                <c:pt idx="2">
                  <c:v>0.08</c:v>
                </c:pt>
                <c:pt idx="3">
                  <c:v>0.04</c:v>
                </c:pt>
                <c:pt idx="4">
                  <c:v>0.03</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S8+S9+S10:Total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0.68</c:v>
                </c:pt>
                <c:pt idx="1">
                  <c:v>0.16</c:v>
                </c:pt>
                <c:pt idx="2">
                  <c:v>0.08</c:v>
                </c:pt>
                <c:pt idx="3">
                  <c:v>0.04</c:v>
                </c:pt>
                <c:pt idx="4">
                  <c:v>0.02</c:v>
                </c:pt>
                <c:pt idx="5">
                  <c:v>0.02</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effectLst/>
              </a:rPr>
              <a:t>How often do you/do others in your household…? (Showing households without the access/skills to get online all/most of the time)</a:t>
            </a:r>
          </a:p>
          <a:p>
            <a:pPr>
              <a:defRPr sz="1400" b="1"/>
            </a:pPr>
            <a:endParaRPr lang="en-GB" sz="1400" b="1" i="0" baseline="0">
              <a:effectLst/>
            </a:endParaRPr>
          </a:p>
          <a:p>
            <a:pPr>
              <a:defRPr sz="1400" b="1"/>
            </a:pPr>
            <a:r>
              <a:rPr lang="en-GB" sz="1400" b="1" i="0" baseline="0">
                <a:effectLst/>
              </a:rPr>
              <a:t>First half of 2023 vs. Second half of 2023 </a:t>
            </a:r>
            <a:endParaRPr lang="en-GB" sz="140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extLst xmlns:c15="http://schemas.microsoft.com/office/drawing/2012/chart"/>
            </c:strRef>
          </c:cat>
          <c:val>
            <c:numRef>
              <c:f>Sheet1!$B$2:$B$6</c:f>
              <c:extLst xmlns:c15="http://schemas.microsoft.com/office/drawing/2012/chart"/>
            </c:numRef>
          </c:val>
          <c:extLst xmlns:c15="http://schemas.microsoft.com/office/drawing/2012/chart">
            <c:ext xmlns:c16="http://schemas.microsoft.com/office/drawing/2014/chart" uri="{C3380CC4-5D6E-409C-BE32-E72D297353CC}">
              <c16:uniqueId val="{00000000-5BB1-4CEF-A275-8F9EAA2EBD12}"/>
            </c:ext>
          </c:extLst>
        </c:ser>
        <c:ser>
          <c:idx val="1"/>
          <c:order val="1"/>
          <c:tx>
            <c:strRef>
              <c:f>Sheet1!$C$1</c:f>
              <c:strCache>
                <c:ptCount val="1"/>
                <c:pt idx="0">
                  <c:v>S5+S6+S7:Total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Sheet1!$C$2:$C$6</c:f>
              <c:numCache>
                <c:formatCode>0%</c:formatCode>
                <c:ptCount val="5"/>
                <c:pt idx="0">
                  <c:v>0.11</c:v>
                </c:pt>
                <c:pt idx="1">
                  <c:v>0.1</c:v>
                </c:pt>
                <c:pt idx="2">
                  <c:v>0.14000000000000001</c:v>
                </c:pt>
                <c:pt idx="3">
                  <c:v>0.2</c:v>
                </c:pt>
                <c:pt idx="4">
                  <c:v>0.24</c:v>
                </c:pt>
              </c:numCache>
            </c:numRef>
          </c:val>
          <c:extLst>
            <c:ext xmlns:c16="http://schemas.microsoft.com/office/drawing/2014/chart" uri="{C3380CC4-5D6E-409C-BE32-E72D297353CC}">
              <c16:uniqueId val="{00000001-5BB1-4CEF-A275-8F9EAA2EBD12}"/>
            </c:ext>
          </c:extLst>
        </c:ser>
        <c:ser>
          <c:idx val="2"/>
          <c:order val="2"/>
          <c:tx>
            <c:strRef>
              <c:f>Sheet1!$D$1</c:f>
              <c:strCache>
                <c:ptCount val="1"/>
                <c:pt idx="0">
                  <c:v>S8+S9+S10:Total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Sheet1!$D$2:$D$6</c:f>
              <c:numCache>
                <c:formatCode>0%</c:formatCode>
                <c:ptCount val="5"/>
                <c:pt idx="0">
                  <c:v>0.09</c:v>
                </c:pt>
                <c:pt idx="1">
                  <c:v>0.09</c:v>
                </c:pt>
                <c:pt idx="2">
                  <c:v>0.09</c:v>
                </c:pt>
                <c:pt idx="3">
                  <c:v>0.17</c:v>
                </c:pt>
                <c:pt idx="4">
                  <c:v>0.19</c:v>
                </c:pt>
              </c:numCache>
            </c:numRef>
          </c:val>
          <c:extLst>
            <c:ext xmlns:c16="http://schemas.microsoft.com/office/drawing/2014/chart" uri="{C3380CC4-5D6E-409C-BE32-E72D297353CC}">
              <c16:uniqueId val="{00000002-5BB1-4CEF-A275-8F9EAA2EBD12}"/>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 (July – Nov 2023)</a:t>
            </a:r>
            <a:endParaRPr lang="en-GB" sz="1400" b="1" u="none">
              <a:latin typeface="+mj-lt"/>
            </a:endParaRPr>
          </a:p>
        </c:rich>
      </c:tx>
      <c:layout>
        <c:manualLayout>
          <c:xMode val="edge"/>
          <c:yMode val="edge"/>
          <c:x val="0.20427142531498368"/>
          <c:y val="7.34227113394976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0.03</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0.06</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0.26</c:v>
                </c:pt>
                <c:pt idx="1">
                  <c:v>0.24</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0.62</c:v>
                </c:pt>
                <c:pt idx="1">
                  <c:v>0.66</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0.02</c:v>
                </c:pt>
                <c:pt idx="1">
                  <c:v>0.02</c:v>
                </c:pt>
                <c:pt idx="2">
                  <c:v>0.02</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0.05</c:v>
                </c:pt>
                <c:pt idx="1">
                  <c:v>0.03</c:v>
                </c:pt>
                <c:pt idx="2">
                  <c:v>0.06</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0.08</c:v>
                </c:pt>
                <c:pt idx="1">
                  <c:v>0.08</c:v>
                </c:pt>
                <c:pt idx="2">
                  <c:v>0.1</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0.14000000000000001</c:v>
                </c:pt>
                <c:pt idx="1">
                  <c:v>0.17</c:v>
                </c:pt>
                <c:pt idx="2">
                  <c:v>0.18</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c:v>
                </c:pt>
                <c:pt idx="1">
                  <c:v>0.7</c:v>
                </c:pt>
                <c:pt idx="2">
                  <c:v>0.73</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0963963393813"/>
          <c:y val="7.1417203340719895E-2"/>
          <c:w val="0.50266295698156016"/>
          <c:h val="0.86064653356075049"/>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168D-4A51-9E78-E88A1877F68D}"/>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168D-4A51-9E78-E88A1877F68D}"/>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4-0ECA-41C4-AC20-27A85A996798}"/>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68D-4A51-9E78-E88A1877F6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 but I have smoked previously</c:v>
                </c:pt>
                <c:pt idx="2">
                  <c:v>No, and I have never smoked</c:v>
                </c:pt>
              </c:strCache>
            </c:strRef>
          </c:cat>
          <c:val>
            <c:numRef>
              <c:f>Sheet1!$B$2:$B$4</c:f>
              <c:numCache>
                <c:formatCode>0%</c:formatCode>
                <c:ptCount val="3"/>
                <c:pt idx="0">
                  <c:v>0.17</c:v>
                </c:pt>
                <c:pt idx="1">
                  <c:v>0.38</c:v>
                </c:pt>
                <c:pt idx="2">
                  <c:v>0.44</c:v>
                </c:pt>
              </c:numCache>
            </c:numRef>
          </c:val>
          <c:extLst>
            <c:ext xmlns:c16="http://schemas.microsoft.com/office/drawing/2014/chart" uri="{C3380CC4-5D6E-409C-BE32-E72D297353CC}">
              <c16:uniqueId val="{00000004-168D-4A51-9E78-E88A1877F68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2.1829949847370054E-2"/>
          <c:y val="0.2851302632018996"/>
          <c:w val="0.22159024230931804"/>
          <c:h val="0.426341326377044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78087859077088"/>
          <c:y val="8.5553286841866291E-2"/>
          <c:w val="0.55052346711526867"/>
          <c:h val="0.76631437631125876"/>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F9DB-4180-BE1C-61D0591710F2}"/>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2-F9DB-4180-BE1C-61D0591710F2}"/>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F9DB-4180-BE1C-61D0591710F2}"/>
              </c:ext>
            </c:extLst>
          </c:dPt>
          <c:dLbls>
            <c:dLbl>
              <c:idx val="2"/>
              <c:delete val="1"/>
              <c:extLst>
                <c:ext xmlns:c15="http://schemas.microsoft.com/office/drawing/2012/chart" uri="{CE6537A1-D6FC-4f65-9D91-7224C49458BB}"/>
                <c:ext xmlns:c16="http://schemas.microsoft.com/office/drawing/2014/chart" uri="{C3380CC4-5D6E-409C-BE32-E72D297353CC}">
                  <c16:uniqueId val="{00000003-F9DB-4180-BE1C-61D0591710F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know/prefer not to say </c:v>
                </c:pt>
              </c:strCache>
            </c:strRef>
          </c:cat>
          <c:val>
            <c:numRef>
              <c:f>Sheet1!$B$2:$B$4</c:f>
              <c:numCache>
                <c:formatCode>0%</c:formatCode>
                <c:ptCount val="3"/>
                <c:pt idx="0">
                  <c:v>0.22</c:v>
                </c:pt>
                <c:pt idx="1">
                  <c:v>0.77</c:v>
                </c:pt>
                <c:pt idx="2">
                  <c:v>0.01</c:v>
                </c:pt>
              </c:numCache>
            </c:numRef>
          </c:val>
          <c:extLst>
            <c:ext xmlns:c16="http://schemas.microsoft.com/office/drawing/2014/chart" uri="{C3380CC4-5D6E-409C-BE32-E72D297353CC}">
              <c16:uniqueId val="{00000000-F9DB-4180-BE1C-61D0591710F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8855442704458192"/>
          <c:y val="0.9249868698585314"/>
          <c:w val="0.57217086894784508"/>
          <c:h val="5.71786064355948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49391331609682"/>
          <c:y val="0.11814843023201094"/>
          <c:w val="0.63671614722334113"/>
          <c:h val="0.76017207643059914"/>
        </c:manualLayout>
      </c:layout>
      <c:barChart>
        <c:barDir val="bar"/>
        <c:grouping val="percentStacked"/>
        <c:varyColors val="0"/>
        <c:ser>
          <c:idx val="0"/>
          <c:order val="0"/>
          <c:tx>
            <c:strRef>
              <c:f>Sheet1!$B$1</c:f>
              <c:strCache>
                <c:ptCount val="1"/>
                <c:pt idx="0">
                  <c:v>Yes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Currently vape but have not ever smoked cigarettes</c:v>
                </c:pt>
                <c:pt idx="1">
                  <c:v>Currently vape and previously smoked</c:v>
                </c:pt>
                <c:pt idx="2">
                  <c:v>Currently vape and also smoke cigarettes</c:v>
                </c:pt>
              </c:strCache>
            </c:strRef>
          </c:cat>
          <c:val>
            <c:numRef>
              <c:f>Sheet1!$B$2:$B$4</c:f>
              <c:numCache>
                <c:formatCode>0%</c:formatCode>
                <c:ptCount val="3"/>
                <c:pt idx="0">
                  <c:v>7.0000000000000007E-2</c:v>
                </c:pt>
                <c:pt idx="1">
                  <c:v>0.24</c:v>
                </c:pt>
                <c:pt idx="2">
                  <c:v>0.57999999999999996</c:v>
                </c:pt>
              </c:numCache>
            </c:numRef>
          </c:val>
          <c:extLst>
            <c:ext xmlns:c16="http://schemas.microsoft.com/office/drawing/2014/chart" uri="{C3380CC4-5D6E-409C-BE32-E72D297353CC}">
              <c16:uniqueId val="{00000000-ABEB-42AE-A298-0586F0660321}"/>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Currently vape but have not ever smoked cigarettes</c:v>
                </c:pt>
                <c:pt idx="1">
                  <c:v>Currently vape and previously smoked</c:v>
                </c:pt>
                <c:pt idx="2">
                  <c:v>Currently vape and also smoke cigarettes</c:v>
                </c:pt>
              </c:strCache>
            </c:strRef>
          </c:cat>
          <c:val>
            <c:numRef>
              <c:f>Sheet1!$C$2:$C$4</c:f>
              <c:numCache>
                <c:formatCode>0%</c:formatCode>
                <c:ptCount val="3"/>
                <c:pt idx="0">
                  <c:v>0.92</c:v>
                </c:pt>
                <c:pt idx="1">
                  <c:v>0.76</c:v>
                </c:pt>
                <c:pt idx="2">
                  <c:v>0.42</c:v>
                </c:pt>
              </c:numCache>
            </c:numRef>
          </c:val>
          <c:extLst>
            <c:ext xmlns:c16="http://schemas.microsoft.com/office/drawing/2014/chart" uri="{C3380CC4-5D6E-409C-BE32-E72D297353CC}">
              <c16:uniqueId val="{00000000-559F-4A16-B113-62CC8F366096}"/>
            </c:ext>
          </c:extLst>
        </c:ser>
        <c:ser>
          <c:idx val="2"/>
          <c:order val="2"/>
          <c:tx>
            <c:strRef>
              <c:f>Sheet1!$D$1</c:f>
              <c:strCache>
                <c:ptCount val="1"/>
                <c:pt idx="0">
                  <c:v>Don't know / Prefer not to say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Currently vape but have not ever smoked cigarettes</c:v>
                </c:pt>
                <c:pt idx="1">
                  <c:v>Currently vape and previously smoked</c:v>
                </c:pt>
                <c:pt idx="2">
                  <c:v>Currently vape and also smoke cigarettes</c:v>
                </c:pt>
              </c:strCache>
            </c:strRef>
          </c:cat>
          <c:val>
            <c:numRef>
              <c:f>Sheet1!$D$2:$D$4</c:f>
              <c:numCache>
                <c:formatCode>General</c:formatCode>
                <c:ptCount val="3"/>
                <c:pt idx="0" formatCode="0%">
                  <c:v>0.01</c:v>
                </c:pt>
              </c:numCache>
            </c:numRef>
          </c:val>
          <c:extLst>
            <c:ext xmlns:c16="http://schemas.microsoft.com/office/drawing/2014/chart" uri="{C3380CC4-5D6E-409C-BE32-E72D297353CC}">
              <c16:uniqueId val="{00000001-559F-4A16-B113-62CC8F366096}"/>
            </c:ext>
          </c:extLst>
        </c:ser>
        <c:dLbls>
          <c:showLegendKey val="0"/>
          <c:showVal val="1"/>
          <c:showCatName val="0"/>
          <c:showSerName val="0"/>
          <c:showPercent val="0"/>
          <c:showBubbleSize val="0"/>
        </c:dLbls>
        <c:gapWidth val="150"/>
        <c:overlap val="100"/>
        <c:axId val="310569488"/>
        <c:axId val="492433408"/>
      </c:barChart>
      <c:catAx>
        <c:axId val="310569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433408"/>
        <c:crosses val="autoZero"/>
        <c:auto val="1"/>
        <c:lblAlgn val="ctr"/>
        <c:lblOffset val="100"/>
        <c:noMultiLvlLbl val="0"/>
      </c:catAx>
      <c:valAx>
        <c:axId val="492433408"/>
        <c:scaling>
          <c:orientation val="minMax"/>
        </c:scaling>
        <c:delete val="1"/>
        <c:axPos val="b"/>
        <c:numFmt formatCode="0%" sourceLinked="1"/>
        <c:majorTickMark val="none"/>
        <c:minorTickMark val="none"/>
        <c:tickLblPos val="nextTo"/>
        <c:crossAx val="310569488"/>
        <c:crosses val="autoZero"/>
        <c:crossBetween val="between"/>
      </c:valAx>
      <c:spPr>
        <a:noFill/>
        <a:ln>
          <a:noFill/>
        </a:ln>
        <a:effectLst/>
      </c:spPr>
    </c:plotArea>
    <c:legend>
      <c:legendPos val="r"/>
      <c:layout>
        <c:manualLayout>
          <c:xMode val="edge"/>
          <c:yMode val="edge"/>
          <c:x val="0"/>
          <c:y val="0.88246981819466108"/>
          <c:w val="1"/>
          <c:h val="0.117400292634029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0.34094</cdr:x>
      <cdr:y>0.05429</cdr:y>
    </cdr:from>
    <cdr:to>
      <cdr:x>0.40396</cdr:x>
      <cdr:y>0.11699</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28480" y="226534"/>
          <a:ext cx="559790" cy="26161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dr:relSizeAnchor xmlns:cdr="http://schemas.openxmlformats.org/drawingml/2006/chartDrawing">
    <cdr:from>
      <cdr:x>0.34038</cdr:x>
      <cdr:y>0.26943</cdr:y>
    </cdr:from>
    <cdr:to>
      <cdr:x>0.40737</cdr:x>
      <cdr:y>0.33213</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3023534" y="1124191"/>
          <a:ext cx="595055" cy="26161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dr:relSizeAnchor xmlns:cdr="http://schemas.openxmlformats.org/drawingml/2006/chartDrawing">
    <cdr:from>
      <cdr:x>0.33671</cdr:x>
      <cdr:y>0.50809</cdr:y>
    </cdr:from>
    <cdr:to>
      <cdr:x>0.4037</cdr:x>
      <cdr:y>0.57079</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2990884" y="2120021"/>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15</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17</a:t>
            </a:fld>
            <a:endParaRPr lang="en-GB"/>
          </a:p>
        </p:txBody>
      </p:sp>
    </p:spTree>
    <p:extLst>
      <p:ext uri="{BB962C8B-B14F-4D97-AF65-F5344CB8AC3E}">
        <p14:creationId xmlns:p14="http://schemas.microsoft.com/office/powerpoint/2010/main" val="394731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37427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a:p>
        </p:txBody>
      </p:sp>
    </p:spTree>
    <p:extLst>
      <p:ext uri="{BB962C8B-B14F-4D97-AF65-F5344CB8AC3E}">
        <p14:creationId xmlns:p14="http://schemas.microsoft.com/office/powerpoint/2010/main" val="3149280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21</a:t>
            </a:fld>
            <a:endParaRPr lang="en-GB"/>
          </a:p>
        </p:txBody>
      </p:sp>
    </p:spTree>
    <p:extLst>
      <p:ext uri="{BB962C8B-B14F-4D97-AF65-F5344CB8AC3E}">
        <p14:creationId xmlns:p14="http://schemas.microsoft.com/office/powerpoint/2010/main" val="1952350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2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0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167160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26</a:t>
            </a:fld>
            <a:endParaRPr lang="en-GB"/>
          </a:p>
        </p:txBody>
      </p:sp>
    </p:spTree>
    <p:extLst>
      <p:ext uri="{BB962C8B-B14F-4D97-AF65-F5344CB8AC3E}">
        <p14:creationId xmlns:p14="http://schemas.microsoft.com/office/powerpoint/2010/main" val="2490705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29</a:t>
            </a:fld>
            <a:endParaRPr lang="en-GB"/>
          </a:p>
        </p:txBody>
      </p:sp>
    </p:spTree>
    <p:extLst>
      <p:ext uri="{BB962C8B-B14F-4D97-AF65-F5344CB8AC3E}">
        <p14:creationId xmlns:p14="http://schemas.microsoft.com/office/powerpoint/2010/main" val="1697044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32</a:t>
            </a:fld>
            <a:endParaRPr lang="en-GB"/>
          </a:p>
        </p:txBody>
      </p:sp>
    </p:spTree>
    <p:extLst>
      <p:ext uri="{BB962C8B-B14F-4D97-AF65-F5344CB8AC3E}">
        <p14:creationId xmlns:p14="http://schemas.microsoft.com/office/powerpoint/2010/main" val="234641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3479772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340298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35</a:t>
            </a:fld>
            <a:endParaRPr lang="en-GB"/>
          </a:p>
        </p:txBody>
      </p:sp>
    </p:spTree>
    <p:extLst>
      <p:ext uri="{BB962C8B-B14F-4D97-AF65-F5344CB8AC3E}">
        <p14:creationId xmlns:p14="http://schemas.microsoft.com/office/powerpoint/2010/main" val="3432372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37</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38</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39</a:t>
            </a:fld>
            <a:endParaRPr lang="en-GB"/>
          </a:p>
        </p:txBody>
      </p:sp>
    </p:spTree>
    <p:extLst>
      <p:ext uri="{BB962C8B-B14F-4D97-AF65-F5344CB8AC3E}">
        <p14:creationId xmlns:p14="http://schemas.microsoft.com/office/powerpoint/2010/main" val="499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42</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46</a:t>
            </a:fld>
            <a:endParaRPr lang="en-GB"/>
          </a:p>
        </p:txBody>
      </p:sp>
    </p:spTree>
    <p:extLst>
      <p:ext uri="{BB962C8B-B14F-4D97-AF65-F5344CB8AC3E}">
        <p14:creationId xmlns:p14="http://schemas.microsoft.com/office/powerpoint/2010/main" val="4210473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49</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a:p>
        </p:txBody>
      </p:sp>
    </p:spTree>
    <p:extLst>
      <p:ext uri="{BB962C8B-B14F-4D97-AF65-F5344CB8AC3E}">
        <p14:creationId xmlns:p14="http://schemas.microsoft.com/office/powerpoint/2010/main" val="3034227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a:p>
        </p:txBody>
      </p:sp>
    </p:spTree>
    <p:extLst>
      <p:ext uri="{BB962C8B-B14F-4D97-AF65-F5344CB8AC3E}">
        <p14:creationId xmlns:p14="http://schemas.microsoft.com/office/powerpoint/2010/main" val="283794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52</a:t>
            </a:fld>
            <a:endParaRPr lang="en-GB"/>
          </a:p>
        </p:txBody>
      </p:sp>
    </p:spTree>
    <p:extLst>
      <p:ext uri="{BB962C8B-B14F-4D97-AF65-F5344CB8AC3E}">
        <p14:creationId xmlns:p14="http://schemas.microsoft.com/office/powerpoint/2010/main" val="3774305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55</a:t>
            </a:fld>
            <a:endParaRPr lang="en-GB"/>
          </a:p>
        </p:txBody>
      </p:sp>
    </p:spTree>
    <p:extLst>
      <p:ext uri="{BB962C8B-B14F-4D97-AF65-F5344CB8AC3E}">
        <p14:creationId xmlns:p14="http://schemas.microsoft.com/office/powerpoint/2010/main" val="3845444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63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76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0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798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65</a:t>
            </a:fld>
            <a:endParaRPr lang="en-GB"/>
          </a:p>
        </p:txBody>
      </p:sp>
    </p:spTree>
    <p:extLst>
      <p:ext uri="{BB962C8B-B14F-4D97-AF65-F5344CB8AC3E}">
        <p14:creationId xmlns:p14="http://schemas.microsoft.com/office/powerpoint/2010/main" val="3501497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67</a:t>
            </a:fld>
            <a:endParaRPr lang="en-GB"/>
          </a:p>
        </p:txBody>
      </p:sp>
    </p:spTree>
    <p:extLst>
      <p:ext uri="{BB962C8B-B14F-4D97-AF65-F5344CB8AC3E}">
        <p14:creationId xmlns:p14="http://schemas.microsoft.com/office/powerpoint/2010/main" val="98700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69</a:t>
            </a:fld>
            <a:endParaRPr lang="en-GB"/>
          </a:p>
        </p:txBody>
      </p:sp>
    </p:spTree>
    <p:extLst>
      <p:ext uri="{BB962C8B-B14F-4D97-AF65-F5344CB8AC3E}">
        <p14:creationId xmlns:p14="http://schemas.microsoft.com/office/powerpoint/2010/main" val="786127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846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99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66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73</a:t>
            </a:fld>
            <a:endParaRPr lang="en-GB"/>
          </a:p>
        </p:txBody>
      </p:sp>
    </p:spTree>
    <p:extLst>
      <p:ext uri="{BB962C8B-B14F-4D97-AF65-F5344CB8AC3E}">
        <p14:creationId xmlns:p14="http://schemas.microsoft.com/office/powerpoint/2010/main" val="3063846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1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8636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78</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79</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80</a:t>
            </a:fld>
            <a:endParaRPr lang="en-GB"/>
          </a:p>
        </p:txBody>
      </p:sp>
    </p:spTree>
    <p:extLst>
      <p:ext uri="{BB962C8B-B14F-4D97-AF65-F5344CB8AC3E}">
        <p14:creationId xmlns:p14="http://schemas.microsoft.com/office/powerpoint/2010/main" val="704122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84</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0891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23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401686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41728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162B-1851-90C5-3C36-3CBB2C8AF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47F914-4ABA-F7BB-B544-910F70BAC4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F11DAB-841B-422D-C374-208324D4CF00}"/>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5" name="Footer Placeholder 4">
            <a:extLst>
              <a:ext uri="{FF2B5EF4-FFF2-40B4-BE49-F238E27FC236}">
                <a16:creationId xmlns:a16="http://schemas.microsoft.com/office/drawing/2014/main" id="{D562074F-BAC7-B39A-4AB0-A1DECA44B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60473-AF52-3B2A-6504-7A8D6A981DB9}"/>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2823645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DC54-5FEF-9AB2-D681-C75C594B39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0B0ACE-D175-E5A3-37E8-2FFD567D9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5A959-116C-DA53-2EB6-FD75DEFBFF9E}"/>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5" name="Footer Placeholder 4">
            <a:extLst>
              <a:ext uri="{FF2B5EF4-FFF2-40B4-BE49-F238E27FC236}">
                <a16:creationId xmlns:a16="http://schemas.microsoft.com/office/drawing/2014/main" id="{8C6713FB-EFAA-30B7-73A4-F06193EA04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0429-F8D9-B91E-70A7-269ED9796EA5}"/>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2467844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F2F5-2F32-F3DB-93C9-6E83BCF62C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F3D36B-6B5C-267B-DB42-B04783CAA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2D4CC-C870-F3D4-C403-04FFC71473F6}"/>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5" name="Footer Placeholder 4">
            <a:extLst>
              <a:ext uri="{FF2B5EF4-FFF2-40B4-BE49-F238E27FC236}">
                <a16:creationId xmlns:a16="http://schemas.microsoft.com/office/drawing/2014/main" id="{5A6190D2-20F1-5AF4-3B29-7481FD706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BF99D0-42DB-5DB7-B8AD-8E62AE28555A}"/>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3560509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21EB-5901-D3E2-26C8-E8AC5A9B96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DC6B3-D766-0DB2-EF4C-B86FAD7BF1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44EEF4-329F-FC8C-2F3A-D02C2C2FE6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73DC2F-DF15-1904-0687-28340A9E3106}"/>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6" name="Footer Placeholder 5">
            <a:extLst>
              <a:ext uri="{FF2B5EF4-FFF2-40B4-BE49-F238E27FC236}">
                <a16:creationId xmlns:a16="http://schemas.microsoft.com/office/drawing/2014/main" id="{7F343145-CC52-0E1E-A611-7F78D91DB5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C9D55B-8CAB-2EDA-C7E3-EC3F2F62D421}"/>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2250934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A1BF-9BFD-2BBB-DB7C-40FAC05399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DF8D54-44EF-3ADA-4BA5-7B769D73D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AE8A6-508D-3AA6-458E-4A61C84756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65D7-2038-CF6A-C562-E0B671FA2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EDDFB-979F-5FC2-7FC5-39BB0E9AC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89179B-93B8-E5CD-25A7-CDB539CAB434}"/>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8" name="Footer Placeholder 7">
            <a:extLst>
              <a:ext uri="{FF2B5EF4-FFF2-40B4-BE49-F238E27FC236}">
                <a16:creationId xmlns:a16="http://schemas.microsoft.com/office/drawing/2014/main" id="{3725EC72-EB48-5BC4-AD2A-00E701DC5F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1FCDC4-6C47-30D2-47A2-8E446D59D183}"/>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1264999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57A5-400F-93AB-80CD-1A9E5D5957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4A23E3-8DE0-92D5-DF1A-5A37B86B0F00}"/>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4" name="Footer Placeholder 3">
            <a:extLst>
              <a:ext uri="{FF2B5EF4-FFF2-40B4-BE49-F238E27FC236}">
                <a16:creationId xmlns:a16="http://schemas.microsoft.com/office/drawing/2014/main" id="{6138C1CF-68BF-ADC5-5B17-8F33A9E934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E582B3-0903-3389-293B-AF937C6DBEA5}"/>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2290402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767AF-B48C-DBAC-4D67-5DB7286EF2FD}"/>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3" name="Footer Placeholder 2">
            <a:extLst>
              <a:ext uri="{FF2B5EF4-FFF2-40B4-BE49-F238E27FC236}">
                <a16:creationId xmlns:a16="http://schemas.microsoft.com/office/drawing/2014/main" id="{11D51235-2134-76A8-9E1F-B24234F5B7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56B52D-CE1D-0170-82D5-48247833A35B}"/>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1247822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BC0D-661A-9C9B-E5B3-7CC99F50D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46FD7-FE96-CB71-B4D9-94BB52100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EBFBF9-153F-99F9-85A2-0C79833E9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F5A40-7801-8A9E-5E2E-341A3893AC4A}"/>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6" name="Footer Placeholder 5">
            <a:extLst>
              <a:ext uri="{FF2B5EF4-FFF2-40B4-BE49-F238E27FC236}">
                <a16:creationId xmlns:a16="http://schemas.microsoft.com/office/drawing/2014/main" id="{C382539A-DBC5-954F-F6EB-5978C17EDE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D5E46F-7267-9F3C-82F4-6BA5936499A0}"/>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4060744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BDBA-760E-39F8-66AE-138D59B33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1BAFE1-7254-9796-AB2F-A27B4DDEF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A90B61-C3BD-5A62-4372-6E1D69F80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842929-3762-9A23-094F-C94B1B6DDBE3}"/>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6" name="Footer Placeholder 5">
            <a:extLst>
              <a:ext uri="{FF2B5EF4-FFF2-40B4-BE49-F238E27FC236}">
                <a16:creationId xmlns:a16="http://schemas.microsoft.com/office/drawing/2014/main" id="{7DB5B41D-A435-F1D3-F0B2-5355F17EA6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DA52BB-D71C-2935-EE7D-703F2978AFF6}"/>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3939990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5E13-08CF-282F-3FEF-C05482903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D735F6-8544-92B1-7DCB-1899D9CEAE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C2FA39-E7F6-89BC-E11D-E86504EB23DC}"/>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5" name="Footer Placeholder 4">
            <a:extLst>
              <a:ext uri="{FF2B5EF4-FFF2-40B4-BE49-F238E27FC236}">
                <a16:creationId xmlns:a16="http://schemas.microsoft.com/office/drawing/2014/main" id="{43A6F3F7-EDC4-C743-764E-566BCD96E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81BFA-F3BF-36F2-3B58-C505235D6C4C}"/>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34711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1ACDA7-DAC8-7CE0-0C9D-16A5443593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0D03F7-D346-0CCF-BD2A-ED10160540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2B0FE-00DD-E47F-49FB-9A93D8442443}"/>
              </a:ext>
            </a:extLst>
          </p:cNvPr>
          <p:cNvSpPr>
            <a:spLocks noGrp="1"/>
          </p:cNvSpPr>
          <p:nvPr>
            <p:ph type="dt" sz="half" idx="10"/>
          </p:nvPr>
        </p:nvSpPr>
        <p:spPr/>
        <p:txBody>
          <a:bodyPr/>
          <a:lstStyle/>
          <a:p>
            <a:fld id="{56DC1FAE-9D5B-4D97-8123-0189163AFFF4}" type="datetimeFigureOut">
              <a:rPr lang="en-GB" smtClean="0"/>
              <a:t>14/03/2024</a:t>
            </a:fld>
            <a:endParaRPr lang="en-GB"/>
          </a:p>
        </p:txBody>
      </p:sp>
      <p:sp>
        <p:nvSpPr>
          <p:cNvPr id="5" name="Footer Placeholder 4">
            <a:extLst>
              <a:ext uri="{FF2B5EF4-FFF2-40B4-BE49-F238E27FC236}">
                <a16:creationId xmlns:a16="http://schemas.microsoft.com/office/drawing/2014/main" id="{2DB37308-1244-A34B-BFE6-457E60288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7CF8A-C749-197C-9863-EC261B2F9438}"/>
              </a:ext>
            </a:extLst>
          </p:cNvPr>
          <p:cNvSpPr>
            <a:spLocks noGrp="1"/>
          </p:cNvSpPr>
          <p:nvPr>
            <p:ph type="sldNum" sz="quarter" idx="12"/>
          </p:nvPr>
        </p:nvSpPr>
        <p:spPr/>
        <p:txBody>
          <a:bodyPr/>
          <a:lstStyle/>
          <a:p>
            <a:fld id="{E6312358-A64C-4DC8-A95A-E685CAB09C2B}" type="slidenum">
              <a:rPr lang="en-GB" smtClean="0"/>
              <a:t>‹#›</a:t>
            </a:fld>
            <a:endParaRPr lang="en-GB"/>
          </a:p>
        </p:txBody>
      </p:sp>
    </p:spTree>
    <p:extLst>
      <p:ext uri="{BB962C8B-B14F-4D97-AF65-F5344CB8AC3E}">
        <p14:creationId xmlns:p14="http://schemas.microsoft.com/office/powerpoint/2010/main" val="2936874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60089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64092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14/03/2024</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14/03/2024</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5"/>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9DAB25-52B1-BE1E-CE1C-588B71EB5B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B0F580-EE93-53B6-2AC9-BF0C08E70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385704-AFD2-4DB4-3E91-516BF0FB4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C1FAE-9D5B-4D97-8123-0189163AFFF4}" type="datetimeFigureOut">
              <a:rPr lang="en-GB" smtClean="0"/>
              <a:t>14/03/2024</a:t>
            </a:fld>
            <a:endParaRPr lang="en-GB"/>
          </a:p>
        </p:txBody>
      </p:sp>
      <p:sp>
        <p:nvSpPr>
          <p:cNvPr id="5" name="Footer Placeholder 4">
            <a:extLst>
              <a:ext uri="{FF2B5EF4-FFF2-40B4-BE49-F238E27FC236}">
                <a16:creationId xmlns:a16="http://schemas.microsoft.com/office/drawing/2014/main" id="{33AF0919-1689-999C-2BF2-29EA2E9B0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46FC87-17B4-4BE3-4E73-A2E98D4A9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12358-A64C-4DC8-A95A-E685CAB09C2B}" type="slidenum">
              <a:rPr lang="en-GB" smtClean="0"/>
              <a:t>‹#›</a:t>
            </a:fld>
            <a:endParaRPr lang="en-GB"/>
          </a:p>
        </p:txBody>
      </p:sp>
    </p:spTree>
    <p:extLst>
      <p:ext uri="{BB962C8B-B14F-4D97-AF65-F5344CB8AC3E}">
        <p14:creationId xmlns:p14="http://schemas.microsoft.com/office/powerpoint/2010/main" val="29790057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fingertips.phe.org.uk/profile/tobacco-control/data#page/0/gid/1938132885/pat/126/par/E47000001/ati/401/are/E08000001/iid/92443/age/168/sex/4/cat/-1/ctp/-1/yrr/1/cid/4/tbm/1"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3.xml"/><Relationship Id="rId7" Type="http://schemas.openxmlformats.org/officeDocument/2006/relationships/slide" Target="slide48.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6.xml"/><Relationship Id="rId5" Type="http://schemas.openxmlformats.org/officeDocument/2006/relationships/slide" Target="slide22.xml"/><Relationship Id="rId10" Type="http://schemas.openxmlformats.org/officeDocument/2006/relationships/slide" Target="slide89.xml"/><Relationship Id="rId4" Type="http://schemas.openxmlformats.org/officeDocument/2006/relationships/slide" Target="slide7.xml"/><Relationship Id="rId9" Type="http://schemas.openxmlformats.org/officeDocument/2006/relationships/slide" Target="slide77.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chart" Target="../charts/chart12.xml"/><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20.xml"/><Relationship Id="rId16" Type="http://schemas.openxmlformats.org/officeDocument/2006/relationships/image" Target="../media/image27.png"/><Relationship Id="rId1" Type="http://schemas.openxmlformats.org/officeDocument/2006/relationships/slideLayout" Target="../slideLayouts/slideLayout2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30.xml"/><Relationship Id="rId4" Type="http://schemas.openxmlformats.org/officeDocument/2006/relationships/slide" Target="slide40.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statistics/community-life-survey-202122"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hyperlink" Target="https://www.gov.uk/government/statistics/community-life-survey-202122/community-life-survey-202122-annex-a-terms-and-definitions&#8203;"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chart" Target="../charts/chart21.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2.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chart" Target="../charts/chart23.xml"/></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2.xml"/><Relationship Id="rId1" Type="http://schemas.openxmlformats.org/officeDocument/2006/relationships/tags" Target="../tags/tag10.xml"/><Relationship Id="rId5" Type="http://schemas.openxmlformats.org/officeDocument/2006/relationships/chart" Target="../charts/chart25.x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30.xml"/><Relationship Id="rId4" Type="http://schemas.openxmlformats.org/officeDocument/2006/relationships/slide" Target="slide5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chart" Target="../charts/chart28.xml"/><Relationship Id="rId5" Type="http://schemas.openxmlformats.org/officeDocument/2006/relationships/slide" Target="slide54.xml"/><Relationship Id="rId4" Type="http://schemas.openxmlformats.org/officeDocument/2006/relationships/slide" Target="slide63.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chart" Target="../charts/chart30.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2.xml"/><Relationship Id="rId1" Type="http://schemas.openxmlformats.org/officeDocument/2006/relationships/tags" Target="../tags/tag11.xml"/><Relationship Id="rId6" Type="http://schemas.openxmlformats.org/officeDocument/2006/relationships/chart" Target="../charts/chart33.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chart" Target="../charts/chart34.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5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chart" Target="../charts/chart36.xml"/></Relationships>
</file>

<file path=ppt/slides/_rels/slide5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22.xml"/><Relationship Id="rId4" Type="http://schemas.openxmlformats.org/officeDocument/2006/relationships/chart" Target="../charts/chart38.xml"/></Relationships>
</file>

<file path=ppt/slides/_rels/slide6.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7.xml"/><Relationship Id="rId7" Type="http://schemas.openxmlformats.org/officeDocument/2006/relationships/slide" Target="slide4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31.xml"/><Relationship Id="rId5"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74.xml"/></Relationships>
</file>

<file path=ppt/slides/_rels/slide6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22.xml"/><Relationship Id="rId4" Type="http://schemas.openxmlformats.org/officeDocument/2006/relationships/chart" Target="../charts/chart46.xml"/></Relationships>
</file>

<file path=ppt/slides/_rels/slide6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69.xml"/><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13.xml"/><Relationship Id="rId5" Type="http://schemas.openxmlformats.org/officeDocument/2006/relationships/slide" Target="slide11.xml"/><Relationship Id="rId4" Type="http://schemas.openxmlformats.org/officeDocument/2006/relationships/slide" Target="slide10.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6.xml"/><Relationship Id="rId1" Type="http://schemas.openxmlformats.org/officeDocument/2006/relationships/slideLayout" Target="../slideLayouts/slideLayout22.xml"/><Relationship Id="rId5" Type="http://schemas.openxmlformats.org/officeDocument/2006/relationships/chart" Target="../charts/chart50.xml"/><Relationship Id="rId4" Type="http://schemas.openxmlformats.org/officeDocument/2006/relationships/chart" Target="../charts/chart49.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7.xml"/><Relationship Id="rId1" Type="http://schemas.openxmlformats.org/officeDocument/2006/relationships/slideLayout" Target="../slideLayouts/slideLayout22.xml"/><Relationship Id="rId5" Type="http://schemas.openxmlformats.org/officeDocument/2006/relationships/chart" Target="../charts/chart53.xml"/><Relationship Id="rId4" Type="http://schemas.openxmlformats.org/officeDocument/2006/relationships/chart" Target="../charts/chart52.xml"/></Relationships>
</file>

<file path=ppt/slides/_rels/slide7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8.xml"/><Relationship Id="rId1" Type="http://schemas.openxmlformats.org/officeDocument/2006/relationships/slideLayout" Target="../slideLayouts/slideLayout22.xml"/><Relationship Id="rId5" Type="http://schemas.openxmlformats.org/officeDocument/2006/relationships/chart" Target="../charts/chart56.xml"/><Relationship Id="rId4" Type="http://schemas.openxmlformats.org/officeDocument/2006/relationships/chart" Target="../charts/chart55.xml"/></Relationships>
</file>

<file path=ppt/slides/_rels/slide7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0.xml"/><Relationship Id="rId1" Type="http://schemas.openxmlformats.org/officeDocument/2006/relationships/slideLayout" Target="../slideLayouts/slideLayout22.xml"/><Relationship Id="rId4" Type="http://schemas.openxmlformats.org/officeDocument/2006/relationships/chart" Target="../charts/chart59.xml"/></Relationships>
</file>

<file path=ppt/slides/_rels/slide76.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8.xml"/><Relationship Id="rId1" Type="http://schemas.openxmlformats.org/officeDocument/2006/relationships/slideLayout" Target="../slideLayouts/slideLayout30.xml"/><Relationship Id="rId4" Type="http://schemas.openxmlformats.org/officeDocument/2006/relationships/slide" Target="slide8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bmjopenquality.bmj.com/content/bmjqir/8/2/e000411.full.pdf#:~:text=not%20present%20%20%20Table%201%20%20,%205.2%20%20%204%20more%20rows%20"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91.xml"/><Relationship Id="rId7" Type="http://schemas.openxmlformats.org/officeDocument/2006/relationships/slide" Target="slide95.xml"/><Relationship Id="rId2" Type="http://schemas.openxmlformats.org/officeDocument/2006/relationships/slide" Target="slide90.xml"/><Relationship Id="rId1" Type="http://schemas.openxmlformats.org/officeDocument/2006/relationships/slideLayout" Target="../slideLayouts/slideLayout51.xml"/><Relationship Id="rId6" Type="http://schemas.openxmlformats.org/officeDocument/2006/relationships/slide" Target="slide94.xml"/><Relationship Id="rId11" Type="http://schemas.openxmlformats.org/officeDocument/2006/relationships/slide" Target="slide99.xml"/><Relationship Id="rId5" Type="http://schemas.openxmlformats.org/officeDocument/2006/relationships/slide" Target="slide93.xml"/><Relationship Id="rId10" Type="http://schemas.openxmlformats.org/officeDocument/2006/relationships/slide" Target="slide98.xml"/><Relationship Id="rId4" Type="http://schemas.openxmlformats.org/officeDocument/2006/relationships/slide" Target="slide92.xml"/><Relationship Id="rId9" Type="http://schemas.openxmlformats.org/officeDocument/2006/relationships/slide" Target="slide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10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December 2023</a:t>
            </a:r>
          </a:p>
          <a:p>
            <a:pPr>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Fieldwork conducted </a:t>
            </a:r>
            <a:r>
              <a:rPr kumimoji="0" lang="en-GB" sz="2800" b="0" i="0" u="none" strike="noStrike" kern="1200" cap="none" spc="0" normalizeH="0" baseline="0" noProof="0">
                <a:ln>
                  <a:noFill/>
                </a:ln>
                <a:solidFill>
                  <a:prstClr val="white"/>
                </a:solidFill>
                <a:effectLst/>
                <a:uLnTx/>
                <a:uFillTx/>
                <a:latin typeface="Arial"/>
                <a:ea typeface="Arial" charset="0"/>
                <a:cs typeface="Arial"/>
              </a:rPr>
              <a:t>13</a:t>
            </a:r>
            <a:r>
              <a:rPr kumimoji="0" lang="en-GB" sz="2800" b="0" i="0" u="none" strike="noStrike" kern="1200" cap="none" spc="0" normalizeH="0" baseline="30000" noProof="0">
                <a:ln>
                  <a:noFill/>
                </a:ln>
                <a:solidFill>
                  <a:prstClr val="white"/>
                </a:solidFill>
                <a:effectLst/>
                <a:uLnTx/>
                <a:uFillTx/>
                <a:latin typeface="Arial"/>
                <a:ea typeface="Arial" charset="0"/>
                <a:cs typeface="Arial"/>
              </a:rPr>
              <a:t>th</a:t>
            </a:r>
            <a:r>
              <a:rPr lang="en-GB" sz="2800">
                <a:solidFill>
                  <a:prstClr val="white"/>
                </a:solidFill>
                <a:latin typeface="Arial"/>
                <a:ea typeface="Arial" charset="0"/>
                <a:cs typeface="Arial"/>
              </a:rPr>
              <a:t> – 29</a:t>
            </a:r>
            <a:r>
              <a:rPr lang="en-GB" sz="2800" baseline="30000">
                <a:solidFill>
                  <a:prstClr val="white"/>
                </a:solidFill>
                <a:latin typeface="Arial"/>
                <a:ea typeface="Arial" charset="0"/>
                <a:cs typeface="Arial"/>
              </a:rPr>
              <a:t>th</a:t>
            </a:r>
            <a:r>
              <a:rPr lang="en-GB" sz="2800">
                <a:solidFill>
                  <a:prstClr val="white"/>
                </a:solidFill>
                <a:latin typeface="Arial"/>
                <a:ea typeface="Arial" charset="0"/>
                <a:cs typeface="Arial"/>
              </a:rPr>
              <a:t> </a:t>
            </a:r>
            <a:r>
              <a:rPr kumimoji="0" lang="en-GB" sz="2800" b="0" i="0" u="none" strike="noStrike" kern="1200" cap="none" spc="0" normalizeH="0" baseline="0" noProof="0">
                <a:ln>
                  <a:noFill/>
                </a:ln>
                <a:solidFill>
                  <a:prstClr val="white"/>
                </a:solidFill>
                <a:effectLst/>
                <a:uLnTx/>
                <a:uFillTx/>
                <a:latin typeface="Arial"/>
                <a:ea typeface="Arial" charset="0"/>
                <a:cs typeface="Arial"/>
              </a:rPr>
              <a:t>November</a:t>
            </a:r>
            <a:r>
              <a:rPr lang="en-GB" sz="2800">
                <a:solidFill>
                  <a:prstClr val="white"/>
                </a:solidFill>
                <a:latin typeface="Arial"/>
                <a:ea typeface="Arial" charset="0"/>
                <a:cs typeface="Arial"/>
              </a:rPr>
              <a:t> 2023</a:t>
            </a:r>
            <a:endParaRPr lang="en-GB" sz="2800" b="0" i="0" u="none" strike="noStrike" kern="1200" cap="none" spc="0" normalizeH="0" baseline="0" noProof="0">
              <a:ln>
                <a:noFill/>
              </a:ln>
              <a:solidFill>
                <a:schemeClr val="bg1"/>
              </a:solidFill>
              <a:effectLst/>
              <a:uLnTx/>
              <a:uFillTx/>
              <a:latin typeface="Arial"/>
              <a:ea typeface="Arial" charset="0"/>
              <a:cs typeface="Arial"/>
            </a:endParaRPr>
          </a:p>
        </p:txBody>
      </p:sp>
      <p:pic>
        <p:nvPicPr>
          <p:cNvPr id="8" name="Picture 7" descr="Decorative pattern" title="Decorative patter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182312"/>
            <a:ext cx="10515600" cy="693150"/>
          </a:xfrm>
        </p:spPr>
        <p:txBody>
          <a:bodyPr/>
          <a:lstStyle/>
          <a:p>
            <a:r>
              <a:rPr lang="en-GB">
                <a:latin typeface="Arial"/>
                <a:cs typeface="Arial"/>
              </a:rPr>
              <a:t>Smoking and vaping– key findings</a:t>
            </a:r>
            <a:endParaRPr lang="en-US">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72778" y="875462"/>
            <a:ext cx="10828395" cy="5109091"/>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Wave 10 saw the introduction of questions on vaping and smoking cigarettes for the first time. </a:t>
            </a:r>
          </a:p>
          <a:p>
            <a:pPr>
              <a:spcAft>
                <a:spcPts val="600"/>
              </a:spcAft>
            </a:pPr>
            <a:r>
              <a:rPr lang="en-GB" sz="1400">
                <a:solidFill>
                  <a:schemeClr val="bg1"/>
                </a:solidFill>
                <a:latin typeface="Arial"/>
                <a:cs typeface="Arial"/>
              </a:rPr>
              <a:t>The questions on smoking reflect those used in the national Annual Population Survey (APS), used by Office of National Statistics (ONS) to provide headline indicators of the number of adults aged 18 years and over who smoke. However, any comparisons made between the surveys should be taken as a contextual rather than a formal benchmark because the national survey is telephone based, whereas the GM residents’ survey is predominantly online. This difference in survey mode is likely to influence the degree to which respondents are willing to disclose that they smoke.</a:t>
            </a:r>
          </a:p>
          <a:p>
            <a:pPr>
              <a:spcAft>
                <a:spcPts val="600"/>
              </a:spcAft>
            </a:pPr>
            <a:endParaRPr lang="en-GB" sz="1600" b="1">
              <a:solidFill>
                <a:schemeClr val="bg1"/>
              </a:solidFill>
              <a:latin typeface="Arial"/>
              <a:cs typeface="Arial"/>
            </a:endParaRPr>
          </a:p>
          <a:p>
            <a:pPr>
              <a:spcAft>
                <a:spcPts val="600"/>
              </a:spcAft>
            </a:pPr>
            <a:r>
              <a:rPr lang="en-GB" sz="1600" b="1">
                <a:solidFill>
                  <a:schemeClr val="bg1"/>
                </a:solidFill>
                <a:latin typeface="Arial"/>
                <a:cs typeface="Arial"/>
              </a:rPr>
              <a:t>CIGARETTES</a:t>
            </a:r>
          </a:p>
          <a:p>
            <a:pPr marL="742950" lvl="1" indent="-285750">
              <a:spcAft>
                <a:spcPts val="600"/>
              </a:spcAft>
              <a:buFont typeface="Arial" panose="020B0604020202020204" pitchFamily="34" charset="0"/>
              <a:buChar char="•"/>
            </a:pPr>
            <a:r>
              <a:rPr lang="en-GB" sz="1400">
                <a:solidFill>
                  <a:schemeClr val="bg1"/>
                </a:solidFill>
                <a:latin typeface="Arial"/>
                <a:cs typeface="Arial"/>
              </a:rPr>
              <a:t>17% of respondents aged 18 and over currently smoke cigarettes. This is a little higher than the existing best estimate we have re smoking prevalence in Greater Manchester (14% - which is from the ONS’ national Annual Population Survey), however this may be due in part due to differences in survey mode</a:t>
            </a:r>
          </a:p>
          <a:p>
            <a:pPr marL="742950" lvl="1" indent="-285750">
              <a:spcAft>
                <a:spcPts val="600"/>
              </a:spcAft>
              <a:buFont typeface="Arial" panose="020B0604020202020204" pitchFamily="34" charset="0"/>
              <a:buChar char="•"/>
            </a:pPr>
            <a:r>
              <a:rPr lang="en-GB" sz="1400">
                <a:solidFill>
                  <a:schemeClr val="bg1"/>
                </a:solidFill>
                <a:latin typeface="Arial"/>
                <a:cs typeface="Arial"/>
              </a:rPr>
              <a:t>38% say they used to smoke, while 44% say they have never smoked</a:t>
            </a:r>
          </a:p>
          <a:p>
            <a:pPr marL="742950" lvl="1" indent="-285750">
              <a:spcAft>
                <a:spcPts val="600"/>
              </a:spcAft>
              <a:buFont typeface="Arial" panose="020B0604020202020204" pitchFamily="34" charset="0"/>
              <a:buChar char="•"/>
            </a:pPr>
            <a:r>
              <a:rPr lang="en-GB" sz="1400">
                <a:solidFill>
                  <a:schemeClr val="bg1"/>
                </a:solidFill>
                <a:latin typeface="Arial"/>
                <a:cs typeface="Arial"/>
              </a:rPr>
              <a:t>Those more likely to smoke cigarettes include; disabled respondents (23% cf. 17%); 25-34 year olds (25%); renters (26%) and those with caring responsibilities (27%)</a:t>
            </a:r>
          </a:p>
          <a:p>
            <a:pPr>
              <a:spcAft>
                <a:spcPts val="600"/>
              </a:spcAft>
            </a:pPr>
            <a:endParaRPr lang="en-GB" sz="1600" b="1">
              <a:solidFill>
                <a:schemeClr val="bg1"/>
              </a:solidFill>
              <a:latin typeface="Arial"/>
              <a:cs typeface="Arial"/>
            </a:endParaRPr>
          </a:p>
          <a:p>
            <a:pPr>
              <a:spcAft>
                <a:spcPts val="600"/>
              </a:spcAft>
            </a:pPr>
            <a:r>
              <a:rPr lang="en-GB" sz="1600" b="1">
                <a:solidFill>
                  <a:schemeClr val="bg1"/>
                </a:solidFill>
                <a:latin typeface="Arial"/>
                <a:cs typeface="Arial"/>
              </a:rPr>
              <a:t>VAPING</a:t>
            </a:r>
            <a:endParaRPr lang="en-GB" sz="1400" b="1">
              <a:solidFill>
                <a:schemeClr val="bg1"/>
              </a:solidFill>
              <a:latin typeface="Arial"/>
              <a:cs typeface="Arial"/>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1 in 5 (22%) currently use an e-cigarette or vaping device; 7% of those who vape have never smoked cigarettes</a:t>
            </a:r>
          </a:p>
          <a:p>
            <a:pPr marL="742950" lvl="1" indent="-285750">
              <a:spcAft>
                <a:spcPts val="600"/>
              </a:spcAft>
              <a:buFont typeface="Arial" panose="020B0604020202020204" pitchFamily="34" charset="0"/>
              <a:buChar char="•"/>
            </a:pPr>
            <a:r>
              <a:rPr lang="en-GB" sz="1400">
                <a:solidFill>
                  <a:schemeClr val="bg1"/>
                </a:solidFill>
                <a:latin typeface="Arial"/>
                <a:cs typeface="Arial"/>
              </a:rPr>
              <a:t>Those more likely to use an e-cigarette or vaping device include respondents aged 16-24 (39%) and parents of children under 5 (40%).</a:t>
            </a:r>
          </a:p>
        </p:txBody>
      </p:sp>
    </p:spTree>
    <p:extLst>
      <p:ext uri="{BB962C8B-B14F-4D97-AF65-F5344CB8AC3E}">
        <p14:creationId xmlns:p14="http://schemas.microsoft.com/office/powerpoint/2010/main" val="33162095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The proportions of respondents in each category of </a:t>
            </a:r>
            <a:r>
              <a:rPr lang="en-GB" sz="1800" b="1">
                <a:solidFill>
                  <a:srgbClr val="388A8C"/>
                </a:solidFill>
                <a:latin typeface="Arial"/>
                <a:ea typeface="+mn-ea"/>
                <a:cs typeface="+mn-cs"/>
              </a:rPr>
              <a:t>life satisfaction </a:t>
            </a:r>
            <a:r>
              <a:rPr lang="en-GB" sz="1800" b="1">
                <a:solidFill>
                  <a:srgbClr val="5C5B5A"/>
                </a:solidFill>
                <a:latin typeface="Arial"/>
                <a:ea typeface="+mn-ea"/>
                <a:cs typeface="+mn-cs"/>
              </a:rPr>
              <a:t>have remained relatively stable over the past year</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895664"/>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121461"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121461" y="2352373"/>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121461" y="375056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124553" y="4463051"/>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2" name="Chart Placeholder 20" descr="Bar chart showing people's feelings of satisfaction. 20% reported very high levels of satisfaction in July. 18% report low levels of satisfaction in May. ">
            <a:extLst>
              <a:ext uri="{FF2B5EF4-FFF2-40B4-BE49-F238E27FC236}">
                <a16:creationId xmlns:a16="http://schemas.microsoft.com/office/drawing/2014/main" id="{201836AB-500C-4B24-806B-D95A5225D84B}"/>
              </a:ext>
            </a:extLst>
          </p:cNvPr>
          <p:cNvGraphicFramePr>
            <a:graphicFrameLocks/>
          </p:cNvGraphicFramePr>
          <p:nvPr/>
        </p:nvGraphicFramePr>
        <p:xfrm>
          <a:off x="1068928" y="1304684"/>
          <a:ext cx="10645772" cy="4410330"/>
        </p:xfrm>
        <a:graphic>
          <a:graphicData uri="http://schemas.openxmlformats.org/drawingml/2006/chart">
            <c:chart xmlns:c="http://schemas.openxmlformats.org/drawingml/2006/chart" xmlns:r="http://schemas.openxmlformats.org/officeDocument/2006/relationships" r:id="rId3"/>
          </a:graphicData>
        </a:graphic>
      </p:graphicFrame>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4, 1636; Survey 5, 1470; Survey 6, 1767, Survey 7, 1488, Survey 8, 1612, Survey 9, 1560, Survey 10, 1546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976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The proportions reporting high (42%) and medium (18%) </a:t>
            </a:r>
            <a:r>
              <a:rPr lang="en-GB" sz="1800" b="1">
                <a:solidFill>
                  <a:srgbClr val="009690"/>
                </a:solidFill>
                <a:latin typeface="Arial"/>
                <a:ea typeface="+mn-ea"/>
                <a:cs typeface="+mn-cs"/>
              </a:rPr>
              <a:t>levels of anxiety</a:t>
            </a:r>
            <a:r>
              <a:rPr lang="en-GB" sz="1800" b="1">
                <a:solidFill>
                  <a:srgbClr val="5C5B5A"/>
                </a:solidFill>
                <a:latin typeface="Arial"/>
                <a:ea typeface="+mn-ea"/>
                <a:cs typeface="+mn-cs"/>
              </a:rPr>
              <a:t> have remained broadly stable over the past year. This wave does show a fall, though not significant, since September in those who report either very low levels of anxiety or no anxiety at all (22% down from 25%)</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161587"/>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3391872"/>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69057" y="4089156"/>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198180" y="4706192"/>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2599918895"/>
              </p:ext>
            </p:extLst>
          </p:nvPr>
        </p:nvGraphicFramePr>
        <p:xfrm>
          <a:off x="1176515" y="1874067"/>
          <a:ext cx="10663060" cy="4109739"/>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descr="Green and Red arrows to signify when a statistic is significantly higher or lower than the previous survey.">
            <a:extLst>
              <a:ext uri="{FF2B5EF4-FFF2-40B4-BE49-F238E27FC236}">
                <a16:creationId xmlns:a16="http://schemas.microsoft.com/office/drawing/2014/main" id="{FD28C11A-DB12-E150-934F-47F4EF6D52AB}"/>
              </a:ext>
            </a:extLst>
          </p:cNvPr>
          <p:cNvGrpSpPr/>
          <p:nvPr/>
        </p:nvGrpSpPr>
        <p:grpSpPr>
          <a:xfrm>
            <a:off x="575408" y="5999738"/>
            <a:ext cx="5976353" cy="276999"/>
            <a:chOff x="520117" y="579869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Those who are more likely to have </a:t>
            </a:r>
            <a:r>
              <a:rPr lang="en-GB" sz="1800" b="1">
                <a:solidFill>
                  <a:srgbClr val="009690"/>
                </a:solidFill>
                <a:latin typeface="Arial"/>
                <a:ea typeface="+mn-ea"/>
                <a:cs typeface="+mn-cs"/>
              </a:rPr>
              <a:t>low levels of life satisfaction and high levels of anxiety </a:t>
            </a:r>
            <a:r>
              <a:rPr lang="en-GB" sz="1800" b="1">
                <a:solidFill>
                  <a:srgbClr val="5C5B5A"/>
                </a:solidFill>
                <a:latin typeface="Arial"/>
                <a:ea typeface="+mn-ea"/>
                <a:cs typeface="+mn-cs"/>
              </a:rPr>
              <a:t>include disabled </a:t>
            </a:r>
            <a:r>
              <a:rPr lang="en-GB" sz="1800" b="1">
                <a:latin typeface="Arial"/>
                <a:ea typeface="+mn-ea"/>
                <a:cs typeface="+mn-cs"/>
              </a:rPr>
              <a:t>respon</a:t>
            </a:r>
            <a:r>
              <a:rPr lang="en-GB" sz="1800" b="1">
                <a:solidFill>
                  <a:srgbClr val="5C5B5A"/>
                </a:solidFill>
                <a:latin typeface="Arial"/>
                <a:ea typeface="+mn-ea"/>
                <a:cs typeface="+mn-cs"/>
              </a:rPr>
              <a:t>dents and those who are in financially vulnerable situations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(14%)*:</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534759"/>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(27%) including those with mental ill health (41%), a mobility disability (24%), a learning disability (21%), or another disability (24%)</a:t>
            </a:r>
          </a:p>
          <a:p>
            <a:pPr>
              <a:spcAft>
                <a:spcPts val="400"/>
              </a:spcAft>
              <a:defRPr/>
            </a:pPr>
            <a:r>
              <a:rPr lang="en-GB" sz="1200">
                <a:solidFill>
                  <a:srgbClr val="5C5B5A"/>
                </a:solidFill>
                <a:latin typeface="Arial"/>
                <a:cs typeface="Arial"/>
              </a:rPr>
              <a:t>Those with mixed ethnicity (27%)</a:t>
            </a:r>
          </a:p>
          <a:p>
            <a:pPr>
              <a:spcAft>
                <a:spcPts val="400"/>
              </a:spcAft>
              <a:defRPr/>
            </a:pPr>
            <a:r>
              <a:rPr lang="en-GB" sz="1200">
                <a:solidFill>
                  <a:srgbClr val="5C5B5A"/>
                </a:solidFill>
                <a:latin typeface="Arial"/>
                <a:cs typeface="Arial"/>
              </a:rPr>
              <a:t>Those who are not heterosexual (19%)</a:t>
            </a:r>
          </a:p>
          <a:p>
            <a:pPr>
              <a:spcAft>
                <a:spcPts val="400"/>
              </a:spcAft>
              <a:defRPr/>
            </a:pPr>
            <a:r>
              <a:rPr lang="en-GB" sz="1200">
                <a:solidFill>
                  <a:srgbClr val="5C5B5A"/>
                </a:solidFill>
                <a:latin typeface="Arial"/>
                <a:cs typeface="Arial"/>
              </a:rPr>
              <a:t>Those with no religion (18%)</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aged 45-54 (18%)</a:t>
            </a:r>
          </a:p>
          <a:p>
            <a:pPr marL="171450" indent="-171450">
              <a:spcAft>
                <a:spcPts val="400"/>
              </a:spcAft>
              <a:buFont typeface="Arial" panose="020B0604020202020204" pitchFamily="34" charset="0"/>
              <a:buChar char="•"/>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finding it difficult to afford their rent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would not recommend their local area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financially vulnerable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up to up to £15,599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renting their home (22%)</a:t>
            </a:r>
          </a:p>
          <a:p>
            <a:pPr>
              <a:spcAft>
                <a:spcPts val="400"/>
              </a:spcAft>
              <a:defRPr/>
            </a:pPr>
            <a:r>
              <a:rPr lang="en-GB" sz="1200">
                <a:solidFill>
                  <a:srgbClr val="5C5B5A"/>
                </a:solidFill>
                <a:latin typeface="Arial"/>
                <a:cs typeface="Arial"/>
              </a:rPr>
              <a:t>Those who are living in single person households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finding it difficult to afford their energy costs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(41%)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198976" y="1352647"/>
            <a:ext cx="5400000" cy="453475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Those who have a disability (55%), including those with mental ill health (71%), a learning disability (58%) those with a sensory disability (51%), a mobility disability (48%), or another disability (58%)</a:t>
            </a:r>
          </a:p>
          <a:p>
            <a:pPr>
              <a:spcAft>
                <a:spcPts val="400"/>
              </a:spcAft>
              <a:defRPr/>
            </a:pPr>
            <a:r>
              <a:rPr lang="en-GB" sz="1200">
                <a:solidFill>
                  <a:srgbClr val="5C5B5A"/>
                </a:solidFill>
                <a:latin typeface="Arial"/>
                <a:cs typeface="Arial"/>
              </a:rPr>
              <a:t>Those from within racially minoritized communities (46%), including Black or Black British respondents (55%)</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aged 25-34 (52%) or 16-24 (51%)</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whose first language is not English (50%)</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Female respondents (44%)</a:t>
            </a:r>
          </a:p>
          <a:p>
            <a:pPr marL="0" indent="0">
              <a:spcAft>
                <a:spcPts val="400"/>
              </a:spcAft>
              <a:buNone/>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(67%)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do not feel that their life is worthwhile (58%)</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seeking help with debt (56%)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financially vulnerable (53%)</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up to £15,599 (50%)</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children under 5 years old (50%)</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4+ people in their household (47%)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302988" y="5915277"/>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S8, S9 and 10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328811" y="6155845"/>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8-10, 4718</a:t>
            </a:r>
          </a:p>
        </p:txBody>
      </p:sp>
    </p:spTree>
    <p:extLst>
      <p:ext uri="{BB962C8B-B14F-4D97-AF65-F5344CB8AC3E}">
        <p14:creationId xmlns:p14="http://schemas.microsoft.com/office/powerpoint/2010/main" val="365176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2 in 3 (63%) respondents </a:t>
            </a:r>
            <a:r>
              <a:rPr lang="en-GB" sz="1800" b="1">
                <a:solidFill>
                  <a:srgbClr val="009690"/>
                </a:solidFill>
                <a:latin typeface="Arial"/>
                <a:ea typeface="+mn-ea"/>
                <a:cs typeface="+mn-cs"/>
              </a:rPr>
              <a:t>feel that the things they do in their life are worthwhile</a:t>
            </a:r>
            <a:r>
              <a:rPr lang="en-GB" sz="1800" b="1">
                <a:solidFill>
                  <a:srgbClr val="5C5B5A"/>
                </a:solidFill>
                <a:latin typeface="Arial"/>
                <a:ea typeface="+mn-ea"/>
                <a:cs typeface="+mn-cs"/>
              </a:rPr>
              <a:t>; fewer (56%) said they feel very high or high </a:t>
            </a:r>
            <a:r>
              <a:rPr lang="en-GB" sz="1800" b="1">
                <a:solidFill>
                  <a:srgbClr val="009690"/>
                </a:solidFill>
                <a:latin typeface="Arial"/>
                <a:ea typeface="+mn-ea"/>
                <a:cs typeface="+mn-cs"/>
              </a:rPr>
              <a:t>levels of happiness</a:t>
            </a:r>
            <a:r>
              <a:rPr lang="en-GB" sz="1800" b="1">
                <a:solidFill>
                  <a:srgbClr val="5C5B5A"/>
                </a:solidFill>
                <a:latin typeface="Arial"/>
                <a:ea typeface="+mn-ea"/>
                <a:cs typeface="+mn-cs"/>
              </a:rPr>
              <a:t>, and this is a significant drop since September (wave 9)</a:t>
            </a:r>
          </a:p>
        </p:txBody>
      </p:sp>
      <p:sp>
        <p:nvSpPr>
          <p:cNvPr id="27" name="TextBox 26">
            <a:extLst>
              <a:ext uri="{FF2B5EF4-FFF2-40B4-BE49-F238E27FC236}">
                <a16:creationId xmlns:a16="http://schemas.microsoft.com/office/drawing/2014/main" id="{8F4A9E68-6AB0-4D51-AE80-1E43340FC2A7}"/>
              </a:ext>
            </a:extLst>
          </p:cNvPr>
          <p:cNvSpPr txBox="1"/>
          <p:nvPr/>
        </p:nvSpPr>
        <p:spPr>
          <a:xfrm>
            <a:off x="680009" y="1012647"/>
            <a:ext cx="3881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183793" y="1767804"/>
            <a:ext cx="2397429"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their life was not at all worthwhile c</a:t>
            </a:r>
            <a:r>
              <a:rPr kumimoji="0" lang="en-GB" sz="1200" b="1" i="0" u="none" strike="noStrike" kern="1200" cap="none" spc="0" normalizeH="0" baseline="0" noProof="0" err="1">
                <a:ln>
                  <a:noFill/>
                </a:ln>
                <a:solidFill>
                  <a:srgbClr val="5C5B5A"/>
                </a:solidFill>
                <a:effectLst/>
                <a:uLnTx/>
                <a:uFillTx/>
                <a:latin typeface="Arial"/>
                <a:cs typeface="Arial"/>
              </a:rPr>
              <a:t>ompared</a:t>
            </a:r>
            <a:r>
              <a:rPr kumimoji="0" lang="en-GB" sz="1200" b="1" i="0" u="none" strike="noStrike" kern="1200" cap="none" spc="0" normalizeH="0" baseline="0" noProof="0">
                <a:ln>
                  <a:noFill/>
                </a:ln>
                <a:solidFill>
                  <a:srgbClr val="5C5B5A"/>
                </a:solidFill>
                <a:effectLst/>
                <a:uLnTx/>
                <a:uFillTx/>
                <a:latin typeface="Arial"/>
                <a:cs typeface="Arial"/>
              </a:rPr>
              <a:t> to GM average (13</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(27%), including those with mental ill health (42%), a mobility disability (21%) or a sensory disability (23%)</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Bisexual respondents (20%)</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(18%)</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earn less than £10,400 </a:t>
            </a:r>
            <a:r>
              <a:rPr lang="en-GB" sz="1200">
                <a:solidFill>
                  <a:srgbClr val="5C5B5A"/>
                </a:solidFill>
                <a:latin typeface="Arial"/>
                <a:cs typeface="Arial"/>
              </a:rPr>
              <a:t>(25</a:t>
            </a:r>
            <a:r>
              <a:rPr kumimoji="0" lang="en-GB" sz="1200" b="0" i="0" u="none" strike="noStrike" kern="1200" cap="none" spc="0" normalizeH="0" baseline="0" noProof="0">
                <a:ln>
                  <a:noFill/>
                </a:ln>
                <a:solidFill>
                  <a:srgbClr val="5C5B5A"/>
                </a:solidFill>
                <a:effectLst/>
                <a:uLnTx/>
                <a:uFillTx/>
                <a:latin typeface="Arial"/>
                <a:cs typeface="Arial"/>
              </a:rPr>
              <a:t>%)</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0" name="TextBox 9">
            <a:extLst>
              <a:ext uri="{FF2B5EF4-FFF2-40B4-BE49-F238E27FC236}">
                <a16:creationId xmlns:a16="http://schemas.microsoft.com/office/drawing/2014/main" id="{9F9BBAC6-D0DD-97CC-017F-6CA7434387B2}"/>
              </a:ext>
            </a:extLst>
          </p:cNvPr>
          <p:cNvSpPr txBox="1"/>
          <p:nvPr/>
        </p:nvSpPr>
        <p:spPr>
          <a:xfrm>
            <a:off x="267556" y="5120335"/>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S8-10</a:t>
            </a:r>
          </a:p>
        </p:txBody>
      </p:sp>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118111439"/>
              </p:ext>
            </p:extLst>
          </p:nvPr>
        </p:nvGraphicFramePr>
        <p:xfrm>
          <a:off x="1715729" y="1473365"/>
          <a:ext cx="4268481" cy="4799111"/>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A797E6D0-4C7C-F92E-774A-39226125E350}"/>
              </a:ext>
              <a:ext uri="{C183D7F6-B498-43B3-948B-1728B52AA6E4}">
                <adec:decorative xmlns:adec="http://schemas.microsoft.com/office/drawing/2017/decorative" val="1"/>
              </a:ext>
            </a:extLst>
          </p:cNvPr>
          <p:cNvGrpSpPr/>
          <p:nvPr/>
        </p:nvGrpSpPr>
        <p:grpSpPr>
          <a:xfrm>
            <a:off x="3808508" y="2205160"/>
            <a:ext cx="722474" cy="3444045"/>
            <a:chOff x="3808508" y="2205160"/>
            <a:chExt cx="722474" cy="3444045"/>
          </a:xfrm>
        </p:grpSpPr>
        <p:sp>
          <p:nvSpPr>
            <p:cNvPr id="13" name="TextBox 12">
              <a:extLst>
                <a:ext uri="{FF2B5EF4-FFF2-40B4-BE49-F238E27FC236}">
                  <a16:creationId xmlns:a16="http://schemas.microsoft.com/office/drawing/2014/main" id="{87E6C4A1-7720-A4FB-9BA7-7E7BDA2B01F4}"/>
                </a:ext>
              </a:extLst>
            </p:cNvPr>
            <p:cNvSpPr txBox="1"/>
            <p:nvPr/>
          </p:nvSpPr>
          <p:spPr>
            <a:xfrm>
              <a:off x="3868621" y="220516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2" name="TextBox 11">
              <a:extLst>
                <a:ext uri="{FF2B5EF4-FFF2-40B4-BE49-F238E27FC236}">
                  <a16:creationId xmlns:a16="http://schemas.microsoft.com/office/drawing/2014/main" id="{6713987C-010D-ACEA-A7E3-27A19651A77E}"/>
                </a:ext>
              </a:extLst>
            </p:cNvPr>
            <p:cNvSpPr txBox="1"/>
            <p:nvPr/>
          </p:nvSpPr>
          <p:spPr>
            <a:xfrm>
              <a:off x="3850988" y="35408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15" name="TextBox 14">
              <a:extLst>
                <a:ext uri="{FF2B5EF4-FFF2-40B4-BE49-F238E27FC236}">
                  <a16:creationId xmlns:a16="http://schemas.microsoft.com/office/drawing/2014/main" id="{830DD04F-C098-D3E8-F4E3-156CA958E5CC}"/>
                </a:ext>
              </a:extLst>
            </p:cNvPr>
            <p:cNvSpPr txBox="1"/>
            <p:nvPr/>
          </p:nvSpPr>
          <p:spPr>
            <a:xfrm>
              <a:off x="3850988" y="474568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(+/-0</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4" name="TextBox 3">
              <a:extLst>
                <a:ext uri="{FF2B5EF4-FFF2-40B4-BE49-F238E27FC236}">
                  <a16:creationId xmlns:a16="http://schemas.microsoft.com/office/drawing/2014/main" id="{3CDC7FC4-6B35-5A93-0515-D91BFB71C58C}"/>
                </a:ext>
              </a:extLst>
            </p:cNvPr>
            <p:cNvSpPr txBox="1"/>
            <p:nvPr/>
          </p:nvSpPr>
          <p:spPr>
            <a:xfrm>
              <a:off x="3808508" y="538759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grpSp>
      <p:sp>
        <p:nvSpPr>
          <p:cNvPr id="32" name="TextBox 31">
            <a:extLst>
              <a:ext uri="{FF2B5EF4-FFF2-40B4-BE49-F238E27FC236}">
                <a16:creationId xmlns:a16="http://schemas.microsoft.com/office/drawing/2014/main" id="{D43F96E2-CF73-409A-BEFA-10AFAE4816AE}"/>
              </a:ext>
            </a:extLst>
          </p:cNvPr>
          <p:cNvSpPr txBox="1"/>
          <p:nvPr/>
        </p:nvSpPr>
        <p:spPr>
          <a:xfrm>
            <a:off x="6324987" y="1012647"/>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5182620" y="170853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5182620" y="3136637"/>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5182620" y="44542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5182620" y="519570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1941728965"/>
              </p:ext>
            </p:extLst>
          </p:nvPr>
        </p:nvGraphicFramePr>
        <p:xfrm>
          <a:off x="5897533" y="1472327"/>
          <a:ext cx="4199657" cy="4799111"/>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4">
            <a:extLst>
              <a:ext uri="{FF2B5EF4-FFF2-40B4-BE49-F238E27FC236}">
                <a16:creationId xmlns:a16="http://schemas.microsoft.com/office/drawing/2014/main" id="{4259AF58-F8CF-3066-15EB-884A14D74DFB}"/>
              </a:ext>
              <a:ext uri="{C183D7F6-B498-43B3-948B-1728B52AA6E4}">
                <adec:decorative xmlns:adec="http://schemas.microsoft.com/office/drawing/2017/decorative" val="1"/>
              </a:ext>
            </a:extLst>
          </p:cNvPr>
          <p:cNvGrpSpPr/>
          <p:nvPr/>
        </p:nvGrpSpPr>
        <p:grpSpPr>
          <a:xfrm>
            <a:off x="7975414" y="2194449"/>
            <a:ext cx="595035" cy="3468323"/>
            <a:chOff x="7975414" y="2194449"/>
            <a:chExt cx="595035" cy="3468323"/>
          </a:xfrm>
        </p:grpSpPr>
        <p:sp>
          <p:nvSpPr>
            <p:cNvPr id="11" name="TextBox 10">
              <a:extLst>
                <a:ext uri="{FF2B5EF4-FFF2-40B4-BE49-F238E27FC236}">
                  <a16:creationId xmlns:a16="http://schemas.microsoft.com/office/drawing/2014/main" id="{19AFF41F-6998-BD2D-8561-6F9590635897}"/>
                </a:ext>
              </a:extLst>
            </p:cNvPr>
            <p:cNvSpPr txBox="1"/>
            <p:nvPr/>
          </p:nvSpPr>
          <p:spPr>
            <a:xfrm>
              <a:off x="7975414" y="21944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14" name="TextBox 13">
              <a:extLst>
                <a:ext uri="{FF2B5EF4-FFF2-40B4-BE49-F238E27FC236}">
                  <a16:creationId xmlns:a16="http://schemas.microsoft.com/office/drawing/2014/main" id="{8470A9F7-A6AD-1A52-CE98-409D64F255E8}"/>
                </a:ext>
              </a:extLst>
            </p:cNvPr>
            <p:cNvSpPr txBox="1"/>
            <p:nvPr/>
          </p:nvSpPr>
          <p:spPr>
            <a:xfrm>
              <a:off x="7993046" y="33619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(-3</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16" name="TextBox 15">
              <a:extLst>
                <a:ext uri="{FF2B5EF4-FFF2-40B4-BE49-F238E27FC236}">
                  <a16:creationId xmlns:a16="http://schemas.microsoft.com/office/drawing/2014/main" id="{5EEA1EBF-976C-173C-672C-5FECD61FDAAC}"/>
                </a:ext>
              </a:extLst>
            </p:cNvPr>
            <p:cNvSpPr txBox="1"/>
            <p:nvPr/>
          </p:nvSpPr>
          <p:spPr>
            <a:xfrm>
              <a:off x="7975414" y="453814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(+3</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B8FFB2A3-CDB5-7166-7868-42EC74817AEA}"/>
                </a:ext>
              </a:extLst>
            </p:cNvPr>
            <p:cNvSpPr txBox="1"/>
            <p:nvPr/>
          </p:nvSpPr>
          <p:spPr>
            <a:xfrm>
              <a:off x="7975414" y="54011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grpSp>
      <p:sp>
        <p:nvSpPr>
          <p:cNvPr id="9" name="Content Placeholder 32">
            <a:extLst>
              <a:ext uri="{FF2B5EF4-FFF2-40B4-BE49-F238E27FC236}">
                <a16:creationId xmlns:a16="http://schemas.microsoft.com/office/drawing/2014/main" id="{165A15BE-BE55-1029-590E-3C899B32F946}"/>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did not feel at all happy yesterday, compared to the GM average (16%)*:</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dirty="0">
                <a:solidFill>
                  <a:srgbClr val="5C5B5A"/>
                </a:solidFill>
                <a:latin typeface="Arial"/>
                <a:cs typeface="Arial"/>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(30%), including those with mental ill health (44%), a sensory disability (26%) or a mobility disability (27%) or a learning disability (26%)</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16-24 (21%)</a:t>
            </a:r>
          </a:p>
          <a:p>
            <a:pPr marL="0" indent="0">
              <a:spcBef>
                <a:spcPts val="300"/>
              </a:spcBef>
              <a:spcAft>
                <a:spcPts val="300"/>
              </a:spcAft>
              <a:buNone/>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high anxiety (26%)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renting (23%)</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937BC886-677F-A94C-C8EB-7C85EC490E2D}"/>
              </a:ext>
            </a:extLst>
          </p:cNvPr>
          <p:cNvSpPr txBox="1"/>
          <p:nvPr/>
        </p:nvSpPr>
        <p:spPr>
          <a:xfrm>
            <a:off x="9471974" y="5052601"/>
            <a:ext cx="2772567"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S8-10</a:t>
            </a:r>
          </a:p>
        </p:txBody>
      </p:sp>
      <p:grpSp>
        <p:nvGrpSpPr>
          <p:cNvPr id="6" name="Group 5" descr="Green and Red arrows to signify when a statistic is significantly higher or lower than the previous survey.">
            <a:extLst>
              <a:ext uri="{FF2B5EF4-FFF2-40B4-BE49-F238E27FC236}">
                <a16:creationId xmlns:a16="http://schemas.microsoft.com/office/drawing/2014/main" id="{D48E3B82-D732-94B5-041B-FAB9F03168EF}"/>
              </a:ext>
            </a:extLst>
          </p:cNvPr>
          <p:cNvGrpSpPr/>
          <p:nvPr/>
        </p:nvGrpSpPr>
        <p:grpSpPr>
          <a:xfrm>
            <a:off x="575408" y="5999738"/>
            <a:ext cx="5976353" cy="276999"/>
            <a:chOff x="520117" y="5798698"/>
            <a:chExt cx="5976353" cy="276999"/>
          </a:xfrm>
        </p:grpSpPr>
        <p:sp>
          <p:nvSpPr>
            <p:cNvPr id="8" name="Arrow: Down 7">
              <a:extLst>
                <a:ext uri="{FF2B5EF4-FFF2-40B4-BE49-F238E27FC236}">
                  <a16:creationId xmlns:a16="http://schemas.microsoft.com/office/drawing/2014/main" id="{4DB08AA6-B518-3EA8-5720-D259B1A00884}"/>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0B72B72-EDAD-C9B0-1103-5EE87FFA35B9}"/>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0" name="Arrow: Down 19">
            <a:extLst>
              <a:ext uri="{FF2B5EF4-FFF2-40B4-BE49-F238E27FC236}">
                <a16:creationId xmlns:a16="http://schemas.microsoft.com/office/drawing/2014/main" id="{22048E0A-01ED-446B-2920-C6EDB288AA5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11114A15-38A1-4498-7553-A36366E10432}"/>
              </a:ext>
              <a:ext uri="{C183D7F6-B498-43B3-948B-1728B52AA6E4}">
                <adec:decorative xmlns:adec="http://schemas.microsoft.com/office/drawing/2017/decorative" val="1"/>
              </a:ext>
            </a:extLst>
          </p:cNvPr>
          <p:cNvSpPr/>
          <p:nvPr/>
        </p:nvSpPr>
        <p:spPr>
          <a:xfrm rot="10800000">
            <a:off x="8490753" y="51938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ight Brace 23">
            <a:extLst>
              <a:ext uri="{FF2B5EF4-FFF2-40B4-BE49-F238E27FC236}">
                <a16:creationId xmlns:a16="http://schemas.microsoft.com/office/drawing/2014/main" id="{79D2B58A-E0FB-5E83-2F9C-7983A32AB181}"/>
              </a:ext>
              <a:ext uri="{C183D7F6-B498-43B3-948B-1728B52AA6E4}">
                <adec:decorative xmlns:adec="http://schemas.microsoft.com/office/drawing/2017/decorative" val="1"/>
              </a:ext>
            </a:extLst>
          </p:cNvPr>
          <p:cNvSpPr/>
          <p:nvPr/>
        </p:nvSpPr>
        <p:spPr>
          <a:xfrm>
            <a:off x="4722078" y="1600610"/>
            <a:ext cx="302385" cy="24644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a:extLst>
              <a:ext uri="{FF2B5EF4-FFF2-40B4-BE49-F238E27FC236}">
                <a16:creationId xmlns:a16="http://schemas.microsoft.com/office/drawing/2014/main" id="{A4645952-461A-BC2C-DF45-3F5E7E267C32}"/>
              </a:ext>
              <a:ext uri="{C183D7F6-B498-43B3-948B-1728B52AA6E4}">
                <adec:decorative xmlns:adec="http://schemas.microsoft.com/office/drawing/2017/decorative" val="1"/>
              </a:ext>
            </a:extLst>
          </p:cNvPr>
          <p:cNvSpPr txBox="1"/>
          <p:nvPr/>
        </p:nvSpPr>
        <p:spPr>
          <a:xfrm>
            <a:off x="4851928" y="2724671"/>
            <a:ext cx="781636" cy="3847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63</a:t>
            </a:r>
            <a:r>
              <a:rPr kumimoji="0" lang="en-GB" sz="1400" b="1" i="0" u="none" strike="noStrike" kern="1200" cap="none" spc="0" normalizeH="0" baseline="0" noProof="0">
                <a:ln>
                  <a:noFill/>
                </a:ln>
                <a:solidFill>
                  <a:srgbClr val="5C5B5A"/>
                </a:solidFill>
                <a:effectLst/>
                <a:uLnTx/>
                <a:uFillTx/>
                <a:latin typeface="Arial"/>
                <a:ea typeface="+mn-ea"/>
                <a:cs typeface="+mn-cs"/>
              </a:rPr>
              <a:t>%</a:t>
            </a:r>
          </a:p>
          <a:p>
            <a:pPr algn="ctr">
              <a:defRPr/>
            </a:pPr>
            <a:r>
              <a:rPr lang="en-GB" sz="1100" b="1">
                <a:solidFill>
                  <a:srgbClr val="5C5B5A"/>
                </a:solidFill>
                <a:latin typeface="Arial"/>
                <a:cs typeface="Arial"/>
              </a:rPr>
              <a:t>(-2pp)</a:t>
            </a:r>
          </a:p>
        </p:txBody>
      </p:sp>
      <p:sp>
        <p:nvSpPr>
          <p:cNvPr id="29" name="Right Brace 28">
            <a:extLst>
              <a:ext uri="{FF2B5EF4-FFF2-40B4-BE49-F238E27FC236}">
                <a16:creationId xmlns:a16="http://schemas.microsoft.com/office/drawing/2014/main" id="{52C88E2A-00B7-CBE7-A08A-05B16CC311C2}"/>
              </a:ext>
              <a:ext uri="{C183D7F6-B498-43B3-948B-1728B52AA6E4}">
                <adec:decorative xmlns:adec="http://schemas.microsoft.com/office/drawing/2017/decorative" val="1"/>
              </a:ext>
            </a:extLst>
          </p:cNvPr>
          <p:cNvSpPr/>
          <p:nvPr/>
        </p:nvSpPr>
        <p:spPr>
          <a:xfrm>
            <a:off x="8845344" y="1617544"/>
            <a:ext cx="302385" cy="22104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a:extLst>
              <a:ext uri="{FF2B5EF4-FFF2-40B4-BE49-F238E27FC236}">
                <a16:creationId xmlns:a16="http://schemas.microsoft.com/office/drawing/2014/main" id="{6111BE37-425A-7A1E-80C2-6EA9433D362F}"/>
              </a:ext>
              <a:ext uri="{C183D7F6-B498-43B3-948B-1728B52AA6E4}">
                <adec:decorative xmlns:adec="http://schemas.microsoft.com/office/drawing/2017/decorative" val="1"/>
              </a:ext>
            </a:extLst>
          </p:cNvPr>
          <p:cNvSpPr txBox="1"/>
          <p:nvPr/>
        </p:nvSpPr>
        <p:spPr>
          <a:xfrm>
            <a:off x="8992128" y="2640004"/>
            <a:ext cx="781636" cy="3847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56</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a:p>
            <a:pPr algn="ctr">
              <a:defRPr/>
            </a:pPr>
            <a:r>
              <a:rPr lang="en-GB" sz="1100" b="1" dirty="0">
                <a:solidFill>
                  <a:srgbClr val="5C5B5A"/>
                </a:solidFill>
                <a:latin typeface="Arial"/>
                <a:cs typeface="Arial"/>
              </a:rPr>
              <a:t>(-6pp)</a:t>
            </a:r>
          </a:p>
        </p:txBody>
      </p:sp>
      <p:sp>
        <p:nvSpPr>
          <p:cNvPr id="31" name="Arrow: Down 30">
            <a:extLst>
              <a:ext uri="{FF2B5EF4-FFF2-40B4-BE49-F238E27FC236}">
                <a16:creationId xmlns:a16="http://schemas.microsoft.com/office/drawing/2014/main" id="{86DF4A41-72BA-0A3E-A6E9-537697057E08}"/>
              </a:ext>
              <a:ext uri="{C183D7F6-B498-43B3-948B-1728B52AA6E4}">
                <adec:decorative xmlns:adec="http://schemas.microsoft.com/office/drawing/2017/decorative" val="1"/>
              </a:ext>
            </a:extLst>
          </p:cNvPr>
          <p:cNvSpPr/>
          <p:nvPr/>
        </p:nvSpPr>
        <p:spPr>
          <a:xfrm>
            <a:off x="9281134" y="30414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Q11. Overall, how happy did you feel yesterday, on a scale of 0 to 10, where 0 is “not at all” and 10 is “completely”? Thresholds are applied to responses to convert the 11-point scale into the categories shown. Unweighted base: Greater Manchester Residents Survey 10, 1546. Survey 8+9+10= 4718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5104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7">
            <a:extLst>
              <a:ext uri="{FF2B5EF4-FFF2-40B4-BE49-F238E27FC236}">
                <a16:creationId xmlns:a16="http://schemas.microsoft.com/office/drawing/2014/main" id="{22A0FA31-07B3-B308-7DD5-96F08BC7B442}"/>
              </a:ext>
            </a:extLst>
          </p:cNvPr>
          <p:cNvSpPr txBox="1">
            <a:spLocks noGrp="1"/>
          </p:cNvSpPr>
          <p:nvPr>
            <p:ph type="title" idx="4294967295"/>
          </p:nvPr>
        </p:nvSpPr>
        <p:spPr>
          <a:xfrm>
            <a:off x="352071" y="249803"/>
            <a:ext cx="11328898"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kumimoji="0" lang="en-GB" sz="1800" b="1" i="0" u="none" strike="noStrike" kern="1200" cap="none" spc="0" normalizeH="0" baseline="0" noProof="0">
                <a:ln>
                  <a:noFill/>
                </a:ln>
                <a:solidFill>
                  <a:srgbClr val="5C5B5A"/>
                </a:solidFill>
                <a:effectLst/>
                <a:uLnTx/>
                <a:uFillTx/>
                <a:latin typeface="Arial"/>
                <a:ea typeface="+mj-ea"/>
                <a:cs typeface="+mj-cs"/>
              </a:rPr>
              <a:t>There have been negative changes since September in three of the four areas of </a:t>
            </a:r>
            <a:r>
              <a:rPr kumimoji="0" lang="en-GB" sz="1800" b="1" i="0" u="none" strike="noStrike" kern="1200" cap="none" spc="0" normalizeH="0" baseline="0" noProof="0">
                <a:ln>
                  <a:noFill/>
                </a:ln>
                <a:solidFill>
                  <a:srgbClr val="009690"/>
                </a:solidFill>
                <a:effectLst/>
                <a:uLnTx/>
                <a:uFillTx/>
                <a:latin typeface="Arial"/>
                <a:ea typeface="+mj-ea"/>
                <a:cs typeface="+mj-cs"/>
              </a:rPr>
              <a:t>health management </a:t>
            </a:r>
            <a:r>
              <a:rPr kumimoji="0" lang="en-GB" sz="1800" b="1" i="0" u="none" strike="noStrike" kern="1200" cap="none" spc="0" normalizeH="0" baseline="0" noProof="0">
                <a:ln>
                  <a:noFill/>
                </a:ln>
                <a:solidFill>
                  <a:srgbClr val="5C5B5A"/>
                </a:solidFill>
                <a:effectLst/>
                <a:uLnTx/>
                <a:uFillTx/>
                <a:latin typeface="Arial"/>
                <a:ea typeface="+mj-ea"/>
                <a:cs typeface="+mj-cs"/>
              </a:rPr>
              <a:t>asked about. Significant declines in those who agree that they are involved in decisions about their health and those who strongly agree they know enough about their health are accompanied by a significant increase in the proportion who disagree that they can look after their health.</a:t>
            </a:r>
            <a:endParaRPr lang="en-GB" sz="1800" b="1">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nvGraphicFramePr>
        <p:xfrm>
          <a:off x="1181459" y="2003225"/>
          <a:ext cx="9829083" cy="51816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a:solidFill>
                            <a:srgbClr val="5C5B5A"/>
                          </a:solidFill>
                          <a:latin typeface="Arial"/>
                          <a:ea typeface="+mn-ea"/>
                          <a:cs typeface="+mn-cs"/>
                        </a:rPr>
                        <a:t>I am involved in decisions about me</a:t>
                      </a:r>
                    </a:p>
                  </a:txBody>
                  <a:tcPr>
                    <a:noFill/>
                  </a:tcPr>
                </a:tc>
                <a:tc>
                  <a:txBody>
                    <a:bodyPr/>
                    <a:lstStyle/>
                    <a:p>
                      <a:pPr algn="ctr"/>
                      <a:r>
                        <a:rPr lang="en-GB" sz="1400" b="1" kern="1200">
                          <a:solidFill>
                            <a:srgbClr val="5C5B5A"/>
                          </a:solidFill>
                          <a:latin typeface="Arial"/>
                          <a:ea typeface="+mn-ea"/>
                          <a:cs typeface="+mn-cs"/>
                        </a:rPr>
                        <a:t>I can look after my health</a:t>
                      </a:r>
                    </a:p>
                  </a:txBody>
                  <a:tcPr>
                    <a:noFill/>
                  </a:tcPr>
                </a:tc>
                <a:tc>
                  <a:txBody>
                    <a:bodyPr/>
                    <a:lstStyle/>
                    <a:p>
                      <a:pPr algn="ct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dirty="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89% agree. &#10;I can look after my health, 84% agree. &#10;I know enough about my health, 77% agree.&#10;I can get the right help if I need it, 72%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859436690"/>
              </p:ext>
            </p:extLst>
          </p:nvPr>
        </p:nvGraphicFramePr>
        <p:xfrm>
          <a:off x="805106" y="2109007"/>
          <a:ext cx="10163102"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15AE757-1D81-969B-B51D-13D19CB02C5C}"/>
              </a:ext>
            </a:extLst>
          </p:cNvPr>
          <p:cNvSpPr txBox="1"/>
          <p:nvPr/>
        </p:nvSpPr>
        <p:spPr>
          <a:xfrm>
            <a:off x="1848195" y="335561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2E2C18DF-5289-A18B-9DA1-AEFB5D123CF2}"/>
              </a:ext>
            </a:extLst>
          </p:cNvPr>
          <p:cNvSpPr txBox="1"/>
          <p:nvPr/>
        </p:nvSpPr>
        <p:spPr>
          <a:xfrm>
            <a:off x="1830562" y="46286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9" name="TextBox 8">
            <a:extLst>
              <a:ext uri="{FF2B5EF4-FFF2-40B4-BE49-F238E27FC236}">
                <a16:creationId xmlns:a16="http://schemas.microsoft.com/office/drawing/2014/main" id="{4ACAD196-F1C4-5F16-F97D-8FFF0522EC00}"/>
              </a:ext>
            </a:extLst>
          </p:cNvPr>
          <p:cNvSpPr txBox="1"/>
          <p:nvPr/>
        </p:nvSpPr>
        <p:spPr>
          <a:xfrm>
            <a:off x="2065869" y="497913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70530" y="2594228"/>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B1BC5B1-B983-3140-9ED2-6E7F4BF5F33A}"/>
              </a:ext>
            </a:extLst>
          </p:cNvPr>
          <p:cNvSpPr txBox="1"/>
          <p:nvPr/>
        </p:nvSpPr>
        <p:spPr>
          <a:xfrm>
            <a:off x="2864364" y="3693608"/>
            <a:ext cx="1609471" cy="461665"/>
          </a:xfrm>
          <a:prstGeom prst="rect">
            <a:avLst/>
          </a:prstGeom>
          <a:noFill/>
        </p:spPr>
        <p:txBody>
          <a:bodyPr wrap="square" lIns="91440" tIns="45720" rIns="91440" bIns="45720" rtlCol="0" anchor="t">
            <a:spAutoFit/>
          </a:bodyPr>
          <a:lstStyle/>
          <a:p>
            <a:r>
              <a:rPr lang="en-GB" sz="1200" b="1">
                <a:solidFill>
                  <a:srgbClr val="5C5B5A"/>
                </a:solidFill>
                <a:latin typeface="Arial"/>
              </a:rPr>
              <a:t>89% </a:t>
            </a:r>
          </a:p>
          <a:p>
            <a:r>
              <a:rPr lang="en-GB" sz="1200">
                <a:solidFill>
                  <a:srgbClr val="5C5B5A"/>
                </a:solidFill>
                <a:latin typeface="Arial"/>
              </a:rPr>
              <a:t>(-3pp since Sept)</a:t>
            </a:r>
            <a:endParaRPr lang="en-GB" sz="1200">
              <a:solidFill>
                <a:srgbClr val="5C5B5A"/>
              </a:solidFill>
              <a:latin typeface="Arial"/>
              <a:cs typeface="Arial"/>
            </a:endParaRPr>
          </a:p>
        </p:txBody>
      </p:sp>
      <p:sp>
        <p:nvSpPr>
          <p:cNvPr id="13" name="TextBox 12">
            <a:extLst>
              <a:ext uri="{FF2B5EF4-FFF2-40B4-BE49-F238E27FC236}">
                <a16:creationId xmlns:a16="http://schemas.microsoft.com/office/drawing/2014/main" id="{51EEA2CA-C0B1-337A-982E-17512E59BFCD}"/>
              </a:ext>
            </a:extLst>
          </p:cNvPr>
          <p:cNvSpPr txBox="1"/>
          <p:nvPr/>
        </p:nvSpPr>
        <p:spPr>
          <a:xfrm>
            <a:off x="4398153" y="31197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TextBox 13">
            <a:extLst>
              <a:ext uri="{FF2B5EF4-FFF2-40B4-BE49-F238E27FC236}">
                <a16:creationId xmlns:a16="http://schemas.microsoft.com/office/drawing/2014/main" id="{DB3DDD07-0FCF-3D1B-A874-4FFCCEC750FC}"/>
              </a:ext>
            </a:extLst>
          </p:cNvPr>
          <p:cNvSpPr txBox="1"/>
          <p:nvPr/>
        </p:nvSpPr>
        <p:spPr>
          <a:xfrm>
            <a:off x="4380520" y="42546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5" name="TextBox 14">
            <a:extLst>
              <a:ext uri="{FF2B5EF4-FFF2-40B4-BE49-F238E27FC236}">
                <a16:creationId xmlns:a16="http://schemas.microsoft.com/office/drawing/2014/main" id="{F7865E1E-A120-B5E6-8647-0BEF4E0FEE69}"/>
              </a:ext>
            </a:extLst>
          </p:cNvPr>
          <p:cNvSpPr txBox="1"/>
          <p:nvPr/>
        </p:nvSpPr>
        <p:spPr>
          <a:xfrm>
            <a:off x="4380520" y="49335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7" name="TextBox 26">
            <a:extLst>
              <a:ext uri="{FF2B5EF4-FFF2-40B4-BE49-F238E27FC236}">
                <a16:creationId xmlns:a16="http://schemas.microsoft.com/office/drawing/2014/main" id="{B00810C5-4EC5-20CC-96D7-8F4A27F3A490}"/>
              </a:ext>
            </a:extLst>
          </p:cNvPr>
          <p:cNvSpPr txBox="1"/>
          <p:nvPr/>
        </p:nvSpPr>
        <p:spPr>
          <a:xfrm>
            <a:off x="4521887" y="5096397"/>
            <a:ext cx="595035"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(+2pp)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608168"/>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1C4E1328-CF6F-0F91-A781-9C44634F61AC}"/>
              </a:ext>
            </a:extLst>
          </p:cNvPr>
          <p:cNvSpPr txBox="1"/>
          <p:nvPr/>
        </p:nvSpPr>
        <p:spPr>
          <a:xfrm>
            <a:off x="5440272" y="3566699"/>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(+/-0pp)</a:t>
            </a:r>
          </a:p>
        </p:txBody>
      </p:sp>
      <p:sp>
        <p:nvSpPr>
          <p:cNvPr id="20" name="TextBox 19">
            <a:extLst>
              <a:ext uri="{FF2B5EF4-FFF2-40B4-BE49-F238E27FC236}">
                <a16:creationId xmlns:a16="http://schemas.microsoft.com/office/drawing/2014/main" id="{DB3AA235-D082-A993-781E-E3A13C549CE1}"/>
              </a:ext>
            </a:extLst>
          </p:cNvPr>
          <p:cNvSpPr txBox="1"/>
          <p:nvPr/>
        </p:nvSpPr>
        <p:spPr>
          <a:xfrm>
            <a:off x="6900160" y="30331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21" name="TextBox 20">
            <a:extLst>
              <a:ext uri="{FF2B5EF4-FFF2-40B4-BE49-F238E27FC236}">
                <a16:creationId xmlns:a16="http://schemas.microsoft.com/office/drawing/2014/main" id="{5890E164-645E-A352-98A1-1D8A386029E4}"/>
              </a:ext>
            </a:extLst>
          </p:cNvPr>
          <p:cNvSpPr txBox="1"/>
          <p:nvPr/>
        </p:nvSpPr>
        <p:spPr>
          <a:xfrm>
            <a:off x="6960273" y="415915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6E77B3B2-059C-1B8B-BCD3-F0CD88654245}"/>
              </a:ext>
            </a:extLst>
          </p:cNvPr>
          <p:cNvSpPr txBox="1"/>
          <p:nvPr/>
        </p:nvSpPr>
        <p:spPr>
          <a:xfrm>
            <a:off x="6900160" y="48590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29" name="TextBox 28">
            <a:extLst>
              <a:ext uri="{FF2B5EF4-FFF2-40B4-BE49-F238E27FC236}">
                <a16:creationId xmlns:a16="http://schemas.microsoft.com/office/drawing/2014/main" id="{DCA4E2D3-C939-F5D3-1706-5E47F8DFBCFA}"/>
              </a:ext>
            </a:extLst>
          </p:cNvPr>
          <p:cNvSpPr txBox="1"/>
          <p:nvPr/>
        </p:nvSpPr>
        <p:spPr>
          <a:xfrm>
            <a:off x="7083899" y="506308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712201" y="2589914"/>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7835096" y="3506426"/>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77% </a:t>
            </a:r>
            <a:r>
              <a:rPr lang="en-GB" sz="1200">
                <a:solidFill>
                  <a:srgbClr val="5C5B5A"/>
                </a:solidFill>
                <a:latin typeface="Arial"/>
              </a:rPr>
              <a:t>(-2pp)</a:t>
            </a:r>
          </a:p>
        </p:txBody>
      </p:sp>
      <p:sp>
        <p:nvSpPr>
          <p:cNvPr id="23" name="TextBox 22">
            <a:extLst>
              <a:ext uri="{FF2B5EF4-FFF2-40B4-BE49-F238E27FC236}">
                <a16:creationId xmlns:a16="http://schemas.microsoft.com/office/drawing/2014/main" id="{F1EE14DE-8285-284E-5B5B-BD35B37143B1}"/>
              </a:ext>
            </a:extLst>
          </p:cNvPr>
          <p:cNvSpPr txBox="1"/>
          <p:nvPr/>
        </p:nvSpPr>
        <p:spPr>
          <a:xfrm>
            <a:off x="9472982" y="3047313"/>
            <a:ext cx="559769"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Lst>
          </p:cNvPr>
          <p:cNvSpPr txBox="1"/>
          <p:nvPr/>
        </p:nvSpPr>
        <p:spPr>
          <a:xfrm>
            <a:off x="9455349" y="40588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6" name="TextBox 25">
            <a:extLst>
              <a:ext uri="{FF2B5EF4-FFF2-40B4-BE49-F238E27FC236}">
                <a16:creationId xmlns:a16="http://schemas.microsoft.com/office/drawing/2014/main" id="{771902B5-A0A6-233A-4DB1-8AF425D599DA}"/>
              </a:ext>
            </a:extLst>
          </p:cNvPr>
          <p:cNvSpPr txBox="1"/>
          <p:nvPr/>
        </p:nvSpPr>
        <p:spPr>
          <a:xfrm>
            <a:off x="9472982" y="480147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30" name="TextBox 29">
            <a:extLst>
              <a:ext uri="{FF2B5EF4-FFF2-40B4-BE49-F238E27FC236}">
                <a16:creationId xmlns:a16="http://schemas.microsoft.com/office/drawing/2014/main" id="{8E6EFD79-F614-1EE2-D9B1-95B90BDD5FE9}"/>
              </a:ext>
            </a:extLst>
          </p:cNvPr>
          <p:cNvSpPr txBox="1"/>
          <p:nvPr/>
        </p:nvSpPr>
        <p:spPr>
          <a:xfrm>
            <a:off x="9573231" y="499755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253225" y="2594641"/>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Lst>
          </p:cNvPr>
          <p:cNvSpPr txBox="1"/>
          <p:nvPr/>
        </p:nvSpPr>
        <p:spPr>
          <a:xfrm>
            <a:off x="10241404" y="3435648"/>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72% </a:t>
            </a:r>
            <a:r>
              <a:rPr lang="en-GB" sz="1200">
                <a:solidFill>
                  <a:srgbClr val="5C5B5A"/>
                </a:solidFill>
                <a:latin typeface="Arial"/>
              </a:rPr>
              <a:t>(-2pp) </a:t>
            </a:r>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1"/>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September (S9)</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5D0A247C-D49E-D20D-DEF7-2563EA56349A}"/>
              </a:ext>
              <a:ext uri="{C183D7F6-B498-43B3-948B-1728B52AA6E4}">
                <adec:decorative xmlns:adec="http://schemas.microsoft.com/office/drawing/2017/decorative" val="1"/>
              </a:ext>
            </a:extLst>
          </p:cNvPr>
          <p:cNvSpPr/>
          <p:nvPr/>
        </p:nvSpPr>
        <p:spPr>
          <a:xfrm>
            <a:off x="3242679" y="372091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136D4E27-AEB5-1630-59BE-2E7E8C5558E0}"/>
              </a:ext>
              <a:ext uri="{C183D7F6-B498-43B3-948B-1728B52AA6E4}">
                <adec:decorative xmlns:adec="http://schemas.microsoft.com/office/drawing/2017/decorative" val="1"/>
              </a:ext>
            </a:extLst>
          </p:cNvPr>
          <p:cNvSpPr/>
          <p:nvPr/>
        </p:nvSpPr>
        <p:spPr>
          <a:xfrm rot="10800000">
            <a:off x="5044845" y="513672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136D4E27-AEB5-1630-59BE-2E7E8C5558E0}"/>
              </a:ext>
              <a:ext uri="{C183D7F6-B498-43B3-948B-1728B52AA6E4}">
                <adec:decorative xmlns:adec="http://schemas.microsoft.com/office/drawing/2017/decorative" val="1"/>
              </a:ext>
            </a:extLst>
          </p:cNvPr>
          <p:cNvSpPr/>
          <p:nvPr/>
        </p:nvSpPr>
        <p:spPr>
          <a:xfrm>
            <a:off x="7433756" y="286917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a:ea typeface="+mn-ea"/>
              <a:cs typeface="+mn-cs"/>
            </a:endParaRPr>
          </a:p>
        </p:txBody>
      </p:sp>
      <p:grpSp>
        <p:nvGrpSpPr>
          <p:cNvPr id="32" name="Group 31" descr="Green and Red arrows to signify when a statistic is significantly higher or lower than the previous survey.">
            <a:extLst>
              <a:ext uri="{FF2B5EF4-FFF2-40B4-BE49-F238E27FC236}">
                <a16:creationId xmlns:a16="http://schemas.microsoft.com/office/drawing/2014/main" id="{172E80B6-6002-2FD4-F110-2F585651FEEC}"/>
              </a:ext>
            </a:extLst>
          </p:cNvPr>
          <p:cNvGrpSpPr/>
          <p:nvPr/>
        </p:nvGrpSpPr>
        <p:grpSpPr>
          <a:xfrm>
            <a:off x="575408" y="5999738"/>
            <a:ext cx="5976353" cy="276999"/>
            <a:chOff x="520117" y="5798698"/>
            <a:chExt cx="5976353" cy="276999"/>
          </a:xfrm>
        </p:grpSpPr>
        <p:sp>
          <p:nvSpPr>
            <p:cNvPr id="34" name="Arrow: Down 33">
              <a:extLst>
                <a:ext uri="{FF2B5EF4-FFF2-40B4-BE49-F238E27FC236}">
                  <a16:creationId xmlns:a16="http://schemas.microsoft.com/office/drawing/2014/main" id="{C8F80B19-8342-3A4B-7036-6A90B4FE8F3C}"/>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A479865-9A06-970F-5327-5D144E710A5C}"/>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6" name="Arrow: Down 35">
            <a:extLst>
              <a:ext uri="{FF2B5EF4-FFF2-40B4-BE49-F238E27FC236}">
                <a16:creationId xmlns:a16="http://schemas.microsoft.com/office/drawing/2014/main" id="{AFDBEC01-3AAC-AE2B-8986-E5D2921E807F}"/>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10, 1546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4998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2400" b="1">
                <a:solidFill>
                  <a:srgbClr val="009690"/>
                </a:solidFill>
                <a:latin typeface="Arial"/>
              </a:rPr>
              <a:t>Health confidence score</a:t>
            </a:r>
            <a:endParaRPr lang="en-GB" sz="2400">
              <a:solidFill>
                <a:srgbClr val="009690"/>
              </a:solidFill>
            </a:endParaRPr>
          </a:p>
        </p:txBody>
      </p:sp>
      <p:sp>
        <p:nvSpPr>
          <p:cNvPr id="12" name="Content Placeholder 32">
            <a:extLst>
              <a:ext uri="{FF2B5EF4-FFF2-40B4-BE49-F238E27FC236}">
                <a16:creationId xmlns:a16="http://schemas.microsoft.com/office/drawing/2014/main" id="{DB92A0B6-D86E-3D7C-2C00-80DFADE9BA62}"/>
              </a:ext>
            </a:extLst>
          </p:cNvPr>
          <p:cNvSpPr txBox="1">
            <a:spLocks/>
          </p:cNvSpPr>
          <p:nvPr/>
        </p:nvSpPr>
        <p:spPr>
          <a:xfrm>
            <a:off x="798371" y="855719"/>
            <a:ext cx="10595258" cy="892630"/>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b="1" dirty="0">
                <a:solidFill>
                  <a:srgbClr val="5C5B5A"/>
                </a:solidFill>
                <a:latin typeface="Arial"/>
                <a:cs typeface="Arial"/>
              </a:rPr>
              <a:t>This is the fourth occasion where health management questions have been analysed, drawing on a methodology used in academia, to calculate an overall Health Confidence Score. The score of 70.0 out of 100 represents a ‘moderate’ level of health confidence, marginally (-1.5) but not significantly down on the September 2023 figure.  </a:t>
            </a:r>
            <a:endParaRPr lang="en-GB" sz="1400" b="1" dirty="0">
              <a:solidFill>
                <a:srgbClr val="5C5B5A"/>
              </a:solidFill>
              <a:latin typeface="Arial" panose="020B0604020202020204" pitchFamily="34" charset="0"/>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676475" y="2152198"/>
            <a:ext cx="4066052" cy="3173803"/>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dirty="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dirty="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dirty="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dirty="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extLst>
              <p:ext uri="{D42A27DB-BD31-4B8C-83A1-F6EECF244321}">
                <p14:modId xmlns:p14="http://schemas.microsoft.com/office/powerpoint/2010/main" val="781069191"/>
              </p:ext>
            </p:extLst>
          </p:nvPr>
        </p:nvGraphicFramePr>
        <p:xfrm>
          <a:off x="739340" y="4319658"/>
          <a:ext cx="4045110" cy="120204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958548" y="1748349"/>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63.3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-1.2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(since Sept)</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6668520" y="1748349"/>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65.9</a:t>
            </a:r>
            <a:endParaRPr lang="en-GB" sz="1600" b="1">
              <a:solidFill>
                <a:srgbClr val="009690"/>
              </a:solidFill>
              <a:latin typeface="Arial"/>
            </a:endParaRPr>
          </a:p>
          <a:p>
            <a:pPr algn="ctr">
              <a:defRPr/>
            </a:pPr>
            <a:r>
              <a:rPr lang="en-GB" sz="1200">
                <a:solidFill>
                  <a:srgbClr val="009690"/>
                </a:solidFill>
                <a:latin typeface="Arial"/>
              </a:rPr>
              <a:t>-2.2</a:t>
            </a:r>
          </a:p>
          <a:p>
            <a:pPr algn="ctr">
              <a:defRPr/>
            </a:pPr>
            <a:r>
              <a:rPr lang="en-GB" sz="1200">
                <a:solidFill>
                  <a:srgbClr val="009690"/>
                </a:solidFill>
                <a:latin typeface="Arial"/>
              </a:rPr>
              <a:t>(since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8289768" y="1748349"/>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71.1</a:t>
            </a:r>
            <a:endParaRPr lang="en-GB" sz="1600" b="1">
              <a:solidFill>
                <a:srgbClr val="009690"/>
              </a:solidFill>
              <a:latin typeface="Arial"/>
            </a:endParaRPr>
          </a:p>
          <a:p>
            <a:pPr algn="ctr">
              <a:defRPr/>
            </a:pPr>
            <a:r>
              <a:rPr lang="en-GB" sz="1200">
                <a:solidFill>
                  <a:srgbClr val="009690"/>
                </a:solidFill>
                <a:latin typeface="Arial"/>
              </a:rPr>
              <a:t>-0.9</a:t>
            </a:r>
          </a:p>
          <a:p>
            <a:pPr algn="ctr">
              <a:defRPr/>
            </a:pPr>
            <a:r>
              <a:rPr lang="en-GB" sz="1200">
                <a:solidFill>
                  <a:srgbClr val="009690"/>
                </a:solidFill>
                <a:latin typeface="Arial"/>
              </a:rPr>
              <a:t>(since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10157030" y="1748349"/>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79.7</a:t>
            </a:r>
            <a:endParaRPr lang="en-GB" sz="1600" b="1">
              <a:solidFill>
                <a:srgbClr val="009690"/>
              </a:solidFill>
              <a:latin typeface="Arial"/>
            </a:endParaRPr>
          </a:p>
          <a:p>
            <a:pPr algn="ctr">
              <a:defRPr/>
            </a:pPr>
            <a:r>
              <a:rPr lang="en-GB" sz="1200">
                <a:solidFill>
                  <a:srgbClr val="009690"/>
                </a:solidFill>
                <a:latin typeface="Arial"/>
              </a:rPr>
              <a:t>-1.5</a:t>
            </a:r>
          </a:p>
          <a:p>
            <a:pPr algn="ctr">
              <a:defRPr/>
            </a:pPr>
            <a:r>
              <a:rPr lang="en-GB" sz="1200">
                <a:solidFill>
                  <a:srgbClr val="009690"/>
                </a:solidFill>
                <a:latin typeface="Arial"/>
              </a:rPr>
              <a:t>(since Sept)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107417"/>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2918041"/>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2967466"/>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61CAF89-05F2-E69F-1C11-893287D3F18A}"/>
              </a:ext>
              <a:ext uri="{C183D7F6-B498-43B3-948B-1728B52AA6E4}">
                <adec:decorative xmlns:adec="http://schemas.microsoft.com/office/drawing/2017/decorative" val="1"/>
              </a:ext>
            </a:extLst>
          </p:cNvPr>
          <p:cNvCxnSpPr>
            <a:cxnSpLocks/>
          </p:cNvCxnSpPr>
          <p:nvPr/>
        </p:nvCxnSpPr>
        <p:spPr>
          <a:xfrm rot="5400000">
            <a:off x="9483035" y="2088294"/>
            <a:ext cx="423743" cy="2810276"/>
          </a:xfrm>
          <a:prstGeom prst="bentConnector3">
            <a:avLst>
              <a:gd name="adj1" fmla="val 26875"/>
            </a:avLst>
          </a:prstGeom>
          <a:ln w="22225">
            <a:solidFill>
              <a:srgbClr val="009690"/>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H="1" flipV="1">
            <a:off x="11100044" y="3128292"/>
            <a:ext cx="1" cy="192057"/>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9798DE4-6558-D264-CDB3-694EC7AE5BB7}"/>
              </a:ext>
              <a:ext uri="{C183D7F6-B498-43B3-948B-1728B52AA6E4}">
                <adec:decorative xmlns:adec="http://schemas.microsoft.com/office/drawing/2017/decorative" val="1"/>
              </a:ext>
            </a:extLst>
          </p:cNvPr>
          <p:cNvSpPr/>
          <p:nvPr/>
        </p:nvSpPr>
        <p:spPr>
          <a:xfrm>
            <a:off x="8105775" y="3643489"/>
            <a:ext cx="361950" cy="139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46AEDAC-A90B-2AF6-378C-66B1012C4918}"/>
              </a:ext>
            </a:extLst>
          </p:cNvPr>
          <p:cNvSpPr txBox="1"/>
          <p:nvPr/>
        </p:nvSpPr>
        <p:spPr>
          <a:xfrm>
            <a:off x="4826372" y="3717824"/>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Overall</a:t>
            </a:r>
            <a:r>
              <a:rPr lang="en-GB" sz="1600" b="1" dirty="0">
                <a:solidFill>
                  <a:srgbClr val="5C5B5A"/>
                </a:solidFill>
                <a:latin typeface="Arial"/>
              </a:rPr>
              <a:t> Greater Manchester health</a:t>
            </a:r>
            <a:r>
              <a:rPr kumimoji="0" lang="en-GB" sz="1600" b="1" i="0" strike="noStrike" kern="1200" cap="none" spc="0" normalizeH="0" baseline="0" noProof="0" dirty="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009690"/>
                </a:solidFill>
                <a:latin typeface="Arial"/>
              </a:rPr>
              <a:t>70.0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This is</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9690"/>
                </a:solidFill>
                <a:latin typeface="Arial"/>
              </a:rPr>
              <a:t>-1.5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points lower than in Sept 2023</a:t>
            </a:r>
            <a:endParaRPr kumimoji="0" lang="en-GB" sz="1600" b="1" i="0" strike="noStrike" kern="1200" cap="none" spc="0" normalizeH="0" baseline="0" noProof="0" dirty="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10, 1546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2130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553627" y="425227"/>
            <a:ext cx="11237550"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While there has been </a:t>
            </a:r>
            <a:r>
              <a:rPr kumimoji="0" lang="en-GB" sz="1800" b="1" i="0" u="none" strike="noStrike" kern="1200" cap="none" spc="0" normalizeH="0" baseline="0" noProof="0" dirty="0">
                <a:ln>
                  <a:noFill/>
                </a:ln>
                <a:solidFill>
                  <a:srgbClr val="009690"/>
                </a:solidFill>
                <a:effectLst/>
                <a:uLnTx/>
                <a:uFillTx/>
                <a:latin typeface="Arial"/>
                <a:ea typeface="+mn-ea"/>
                <a:cs typeface="Arial"/>
              </a:rPr>
              <a:t>some fluctuation in health confidence </a:t>
            </a:r>
            <a:r>
              <a:rPr kumimoji="0" lang="en-GB" sz="1800" b="1" i="0" u="none" strike="noStrike" kern="1200" cap="none" spc="0" normalizeH="0" baseline="0" noProof="0" dirty="0">
                <a:ln>
                  <a:noFill/>
                </a:ln>
                <a:solidFill>
                  <a:srgbClr val="5C5B5A"/>
                </a:solidFill>
                <a:effectLst/>
                <a:uLnTx/>
                <a:uFillTx/>
                <a:latin typeface="Arial"/>
                <a:ea typeface="+mn-ea"/>
                <a:cs typeface="Arial"/>
              </a:rPr>
              <a:t>score since tracking started in May 2023, none of these changes have been significant change. However, it should be noted that all dimensions of the health confidence score have successively fallen across the last two waves - particularly knowledge and shared decisions. Self-management is the most stable of all the metrics</a:t>
            </a:r>
          </a:p>
        </p:txBody>
      </p:sp>
      <p:graphicFrame>
        <p:nvGraphicFramePr>
          <p:cNvPr id="7" name="Chart 6" descr="The chart shows a stacked line graph for the health confidence score. The overall health confidence score for December '23 is 70.0 . The score for shared decisions is 79.7, the score for self-management is 71.1, the score for knowledge is 65.9 and the score for access is 63.3.">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3652094548"/>
              </p:ext>
            </p:extLst>
          </p:nvPr>
        </p:nvGraphicFramePr>
        <p:xfrm>
          <a:off x="687587" y="1366981"/>
          <a:ext cx="10950785" cy="4763171"/>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363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a:solidFill>
                  <a:srgbClr val="5C5B5A"/>
                </a:solidFill>
                <a:latin typeface="Arial"/>
                <a:cs typeface="Arial"/>
              </a:rPr>
              <a:t>For </a:t>
            </a:r>
            <a:r>
              <a:rPr lang="en-GB" sz="1800" b="1">
                <a:solidFill>
                  <a:srgbClr val="009690"/>
                </a:solidFill>
                <a:latin typeface="Arial"/>
                <a:cs typeface="Arial"/>
              </a:rPr>
              <a:t>d</a:t>
            </a:r>
            <a:r>
              <a:rPr kumimoji="0" lang="en-GB" sz="1800" b="1" i="0" u="none" strike="noStrike" kern="1200" cap="none" spc="0" normalizeH="0" baseline="0" noProof="0" err="1">
                <a:ln>
                  <a:noFill/>
                </a:ln>
                <a:solidFill>
                  <a:srgbClr val="009690"/>
                </a:solidFill>
                <a:effectLst/>
                <a:uLnTx/>
                <a:uFillTx/>
                <a:latin typeface="Arial"/>
                <a:ea typeface="+mn-ea"/>
                <a:cs typeface="Arial"/>
              </a:rPr>
              <a:t>isabled</a:t>
            </a:r>
            <a:r>
              <a:rPr kumimoji="0" lang="en-GB" sz="1800" b="1" i="0" u="none" strike="noStrike" kern="1200" cap="none" spc="0" normalizeH="0" baseline="0" noProof="0">
                <a:ln>
                  <a:noFill/>
                </a:ln>
                <a:solidFill>
                  <a:srgbClr val="009690"/>
                </a:solidFill>
                <a:effectLst/>
                <a:uLnTx/>
                <a:uFillTx/>
                <a:latin typeface="Arial"/>
                <a:ea typeface="+mn-ea"/>
                <a:cs typeface="Arial"/>
              </a:rPr>
              <a:t> respondents</a:t>
            </a:r>
            <a:r>
              <a:rPr kumimoji="0" lang="en-GB" sz="1800" b="1" i="0" u="none" strike="noStrike" kern="1200" cap="none" spc="0" normalizeH="0" baseline="0" noProof="0">
                <a:ln>
                  <a:noFill/>
                </a:ln>
                <a:solidFill>
                  <a:srgbClr val="5C5B5A"/>
                </a:solidFill>
                <a:effectLst/>
                <a:uLnTx/>
                <a:uFillTx/>
                <a:latin typeface="Arial"/>
                <a:ea typeface="+mn-ea"/>
                <a:cs typeface="Arial"/>
              </a:rPr>
              <a:t>, the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overall </a:t>
            </a:r>
            <a:r>
              <a:rPr lang="en-GB" sz="1800" b="1">
                <a:solidFill>
                  <a:schemeClr val="tx1">
                    <a:lumMod val="65000"/>
                    <a:lumOff val="35000"/>
                  </a:schemeClr>
                </a:solidFill>
                <a:latin typeface="Arial"/>
                <a:cs typeface="Arial"/>
              </a:rPr>
              <a:t>health confidence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score</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and the scores for each factor contributing to it</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are lower than for the population as a whole; there is a particular difference in feelings of being able to </a:t>
            </a:r>
            <a:r>
              <a:rPr lang="en-GB" sz="1800" b="1">
                <a:solidFill>
                  <a:srgbClr val="5C5B5A"/>
                </a:solidFill>
                <a:latin typeface="Arial"/>
                <a:cs typeface="Arial"/>
              </a:rPr>
              <a:t>'look</a:t>
            </a:r>
            <a:r>
              <a:rPr kumimoji="0" lang="en-GB" sz="1800" b="1" i="0" u="none" strike="noStrike" kern="1200" cap="none" spc="0" normalizeH="0" baseline="0" noProof="0">
                <a:ln>
                  <a:noFill/>
                </a:ln>
                <a:solidFill>
                  <a:srgbClr val="5C5B5A"/>
                </a:solidFill>
                <a:effectLst/>
                <a:uLnTx/>
                <a:uFillTx/>
                <a:latin typeface="Arial"/>
                <a:ea typeface="+mn-ea"/>
                <a:cs typeface="Arial"/>
              </a:rPr>
              <a:t> after my health</a:t>
            </a:r>
            <a:r>
              <a:rPr lang="en-GB" sz="1800" b="1">
                <a:solidFill>
                  <a:srgbClr val="5C5B5A"/>
                </a:solidFill>
                <a:latin typeface="Arial"/>
                <a:cs typeface="Arial"/>
              </a:rPr>
              <a:t>'.</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44" name="TextBox 43">
            <a:extLst>
              <a:ext uri="{FF2B5EF4-FFF2-40B4-BE49-F238E27FC236}">
                <a16:creationId xmlns:a16="http://schemas.microsoft.com/office/drawing/2014/main" id="{77D682BB-B87B-7BEE-EF72-629679589289}"/>
              </a:ext>
            </a:extLst>
          </p:cNvPr>
          <p:cNvSpPr txBox="1"/>
          <p:nvPr/>
        </p:nvSpPr>
        <p:spPr>
          <a:xfrm>
            <a:off x="294982" y="1658997"/>
            <a:ext cx="14024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009690"/>
                </a:solidFill>
                <a:latin typeface="Arial"/>
              </a:rPr>
              <a:t>Across Greater Manchester</a:t>
            </a:r>
            <a:endParaRPr kumimoji="0" lang="en-GB" sz="1200" i="0" strike="noStrike" kern="1200" cap="none" spc="0" normalizeH="0" baseline="0" noProof="0">
              <a:ln>
                <a:noFill/>
              </a:ln>
              <a:solidFill>
                <a:srgbClr val="009690"/>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2085688" y="1539686"/>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63.3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4577599" y="1539686"/>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65.9</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6980783"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71.1</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9691892"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79.7</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A79E413B-7202-D6DF-E3BC-5BA2FF0F9079}"/>
              </a:ext>
            </a:extLst>
          </p:cNvPr>
          <p:cNvSpPr txBox="1"/>
          <p:nvPr/>
        </p:nvSpPr>
        <p:spPr>
          <a:xfrm>
            <a:off x="528751" y="2848126"/>
            <a:ext cx="934871" cy="276999"/>
          </a:xfrm>
          <a:prstGeom prst="rect">
            <a:avLst/>
          </a:prstGeom>
          <a:noFill/>
        </p:spPr>
        <p:txBody>
          <a:bodyPr wrap="none" rtlCol="0">
            <a:spAutoFit/>
          </a:bodyPr>
          <a:lstStyle/>
          <a:p>
            <a:r>
              <a:rPr lang="en-GB" sz="1200" b="1">
                <a:solidFill>
                  <a:schemeClr val="tx1">
                    <a:lumMod val="75000"/>
                    <a:lumOff val="25000"/>
                  </a:schemeClr>
                </a:solidFill>
                <a:latin typeface="Arial"/>
              </a:rPr>
              <a:t>Difference</a:t>
            </a:r>
          </a:p>
        </p:txBody>
      </p:sp>
      <p:sp>
        <p:nvSpPr>
          <p:cNvPr id="46" name="TextBox 45">
            <a:extLst>
              <a:ext uri="{FF2B5EF4-FFF2-40B4-BE49-F238E27FC236}">
                <a16:creationId xmlns:a16="http://schemas.microsoft.com/office/drawing/2014/main" id="{C640B3D2-6C2B-AAC7-F15E-03967FD81DCD}"/>
              </a:ext>
            </a:extLst>
          </p:cNvPr>
          <p:cNvSpPr txBox="1"/>
          <p:nvPr/>
        </p:nvSpPr>
        <p:spPr>
          <a:xfrm>
            <a:off x="2519832" y="2818162"/>
            <a:ext cx="525657" cy="276999"/>
          </a:xfrm>
          <a:prstGeom prst="rect">
            <a:avLst/>
          </a:prstGeom>
          <a:noFill/>
        </p:spPr>
        <p:txBody>
          <a:bodyPr wrap="none" rtlCol="0">
            <a:spAutoFit/>
          </a:bodyPr>
          <a:lstStyle/>
          <a:p>
            <a:r>
              <a:rPr lang="en-GB" sz="1200" b="1">
                <a:solidFill>
                  <a:schemeClr val="tx1">
                    <a:lumMod val="75000"/>
                    <a:lumOff val="25000"/>
                  </a:schemeClr>
                </a:solidFill>
                <a:latin typeface="Arial"/>
              </a:rPr>
              <a:t>-11.3</a:t>
            </a:r>
          </a:p>
        </p:txBody>
      </p:sp>
      <p:sp>
        <p:nvSpPr>
          <p:cNvPr id="47" name="TextBox 46">
            <a:extLst>
              <a:ext uri="{FF2B5EF4-FFF2-40B4-BE49-F238E27FC236}">
                <a16:creationId xmlns:a16="http://schemas.microsoft.com/office/drawing/2014/main" id="{FEE5C8A3-C2FD-F342-4603-C019972694A7}"/>
              </a:ext>
            </a:extLst>
          </p:cNvPr>
          <p:cNvSpPr txBox="1"/>
          <p:nvPr/>
        </p:nvSpPr>
        <p:spPr>
          <a:xfrm>
            <a:off x="5009859"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-4.2</a:t>
            </a:r>
          </a:p>
        </p:txBody>
      </p:sp>
      <p:sp>
        <p:nvSpPr>
          <p:cNvPr id="48" name="TextBox 47">
            <a:extLst>
              <a:ext uri="{FF2B5EF4-FFF2-40B4-BE49-F238E27FC236}">
                <a16:creationId xmlns:a16="http://schemas.microsoft.com/office/drawing/2014/main" id="{70231865-0143-D291-679B-A417903D1F64}"/>
              </a:ext>
            </a:extLst>
          </p:cNvPr>
          <p:cNvSpPr txBox="1"/>
          <p:nvPr/>
        </p:nvSpPr>
        <p:spPr>
          <a:xfrm>
            <a:off x="7579296"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-12.6</a:t>
            </a:r>
          </a:p>
        </p:txBody>
      </p:sp>
      <p:sp>
        <p:nvSpPr>
          <p:cNvPr id="49" name="TextBox 48">
            <a:extLst>
              <a:ext uri="{FF2B5EF4-FFF2-40B4-BE49-F238E27FC236}">
                <a16:creationId xmlns:a16="http://schemas.microsoft.com/office/drawing/2014/main" id="{F4211C92-4811-E676-2F82-69974191235D}"/>
              </a:ext>
            </a:extLst>
          </p:cNvPr>
          <p:cNvSpPr txBox="1"/>
          <p:nvPr/>
        </p:nvSpPr>
        <p:spPr>
          <a:xfrm>
            <a:off x="10290405"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-5.3</a:t>
            </a:r>
          </a:p>
        </p:txBody>
      </p:sp>
      <p:sp>
        <p:nvSpPr>
          <p:cNvPr id="45" name="TextBox 44">
            <a:extLst>
              <a:ext uri="{FF2B5EF4-FFF2-40B4-BE49-F238E27FC236}">
                <a16:creationId xmlns:a16="http://schemas.microsoft.com/office/drawing/2014/main" id="{4A188F43-84BA-8F78-D577-809F5A51C227}"/>
              </a:ext>
            </a:extLst>
          </p:cNvPr>
          <p:cNvSpPr txBox="1"/>
          <p:nvPr/>
        </p:nvSpPr>
        <p:spPr>
          <a:xfrm>
            <a:off x="294982" y="3575589"/>
            <a:ext cx="1402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Arial"/>
              </a:rPr>
              <a:t>GM disabled respondents</a:t>
            </a:r>
            <a:endParaRPr kumimoji="0" lang="en-GB" sz="1200" i="0" strike="noStrike" kern="1200" cap="none" spc="0" normalizeH="0" baseline="0" noProof="0">
              <a:ln>
                <a:noFill/>
              </a:ln>
              <a:solidFill>
                <a:schemeClr val="accent2"/>
              </a:solidFill>
              <a:effectLst/>
              <a:uLnTx/>
              <a:uFillTx/>
              <a:latin typeface="Arial"/>
              <a:ea typeface="+mn-ea"/>
              <a:cs typeface="+mn-cs"/>
            </a:endParaRPr>
          </a:p>
        </p:txBody>
      </p:sp>
      <p:sp>
        <p:nvSpPr>
          <p:cNvPr id="39" name="TextBox 38">
            <a:extLst>
              <a:ext uri="{FF2B5EF4-FFF2-40B4-BE49-F238E27FC236}">
                <a16:creationId xmlns:a16="http://schemas.microsoft.com/office/drawing/2014/main" id="{B76A6E4E-7665-5907-652C-365C0EDB0725}"/>
              </a:ext>
            </a:extLst>
          </p:cNvPr>
          <p:cNvSpPr txBox="1"/>
          <p:nvPr/>
        </p:nvSpPr>
        <p:spPr>
          <a:xfrm>
            <a:off x="2085688" y="3173307"/>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52.0</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C5C204DF-6AF3-59C4-435A-A33642AD3E65}"/>
              </a:ext>
            </a:extLst>
          </p:cNvPr>
          <p:cNvSpPr txBox="1"/>
          <p:nvPr/>
        </p:nvSpPr>
        <p:spPr>
          <a:xfrm>
            <a:off x="4577599" y="3173307"/>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61.7</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0AEF43B3-7A16-6EBC-CFC4-D9A9AAD740AA}"/>
              </a:ext>
            </a:extLst>
          </p:cNvPr>
          <p:cNvSpPr txBox="1"/>
          <p:nvPr/>
        </p:nvSpPr>
        <p:spPr>
          <a:xfrm>
            <a:off x="6980783" y="3173307"/>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58.5</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C53AD43D-A2D1-72EF-E026-2762376D8D55}"/>
              </a:ext>
            </a:extLst>
          </p:cNvPr>
          <p:cNvSpPr txBox="1"/>
          <p:nvPr/>
        </p:nvSpPr>
        <p:spPr>
          <a:xfrm>
            <a:off x="9691895" y="3388751"/>
            <a:ext cx="17311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74.4</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a:off x="2724049" y="4618205"/>
            <a:ext cx="4019651" cy="382420"/>
          </a:xfrm>
          <a:prstGeom prst="bentConnector3">
            <a:avLst>
              <a:gd name="adj1" fmla="val 99999"/>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C08F541-D51C-5AAE-87C6-DDED02B8A964}"/>
              </a:ext>
              <a:ext uri="{C183D7F6-B498-43B3-948B-1728B52AA6E4}">
                <adec:decorative xmlns:adec="http://schemas.microsoft.com/office/drawing/2017/decorative" val="1"/>
              </a:ext>
            </a:extLst>
          </p:cNvPr>
          <p:cNvCxnSpPr>
            <a:cxnSpLocks/>
          </p:cNvCxnSpPr>
          <p:nvPr/>
        </p:nvCxnSpPr>
        <p:spPr>
          <a:xfrm rot="10800000" flipV="1">
            <a:off x="6743701" y="4618201"/>
            <a:ext cx="3829299" cy="382424"/>
          </a:xfrm>
          <a:prstGeom prst="bentConnector3">
            <a:avLst>
              <a:gd name="adj1" fmla="val 99997"/>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AEFC4-714D-D906-32B7-66D45F560937}"/>
              </a:ext>
              <a:ext uri="{C183D7F6-B498-43B3-948B-1728B52AA6E4}">
                <adec:decorative xmlns:adec="http://schemas.microsoft.com/office/drawing/2017/decorative" val="1"/>
              </a:ext>
            </a:extLst>
          </p:cNvPr>
          <p:cNvCxnSpPr/>
          <p:nvPr/>
        </p:nvCxnSpPr>
        <p:spPr>
          <a:xfrm flipV="1">
            <a:off x="273562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13F53-84CD-D0F6-EF87-F30A5B4F8C36}"/>
              </a:ext>
              <a:ext uri="{C183D7F6-B498-43B3-948B-1728B52AA6E4}">
                <adec:decorative xmlns:adec="http://schemas.microsoft.com/office/drawing/2017/decorative" val="1"/>
              </a:ext>
            </a:extLst>
          </p:cNvPr>
          <p:cNvCxnSpPr/>
          <p:nvPr/>
        </p:nvCxnSpPr>
        <p:spPr>
          <a:xfrm flipV="1">
            <a:off x="5234440" y="4291265"/>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B9D56E-5CF9-D9A4-9178-5D9C52934386}"/>
              </a:ext>
              <a:ext uri="{C183D7F6-B498-43B3-948B-1728B52AA6E4}">
                <adec:decorative xmlns:adec="http://schemas.microsoft.com/office/drawing/2017/decorative" val="1"/>
              </a:ext>
            </a:extLst>
          </p:cNvPr>
          <p:cNvCxnSpPr/>
          <p:nvPr/>
        </p:nvCxnSpPr>
        <p:spPr>
          <a:xfrm flipV="1">
            <a:off x="786254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FD833E-D691-1120-2F81-AF5309876A2C}"/>
              </a:ext>
              <a:ext uri="{C183D7F6-B498-43B3-948B-1728B52AA6E4}">
                <adec:decorative xmlns:adec="http://schemas.microsoft.com/office/drawing/2017/decorative" val="1"/>
              </a:ext>
            </a:extLst>
          </p:cNvPr>
          <p:cNvCxnSpPr/>
          <p:nvPr/>
        </p:nvCxnSpPr>
        <p:spPr>
          <a:xfrm flipV="1">
            <a:off x="10559209"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ED1D82-4B6B-EDC6-ACAB-0E4326D38FA8}"/>
              </a:ext>
            </a:extLst>
          </p:cNvPr>
          <p:cNvSpPr txBox="1"/>
          <p:nvPr/>
        </p:nvSpPr>
        <p:spPr>
          <a:xfrm>
            <a:off x="3341144" y="5024757"/>
            <a:ext cx="6805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5C5B5A"/>
                </a:solidFill>
                <a:effectLst/>
                <a:uLnTx/>
                <a:uFillTx/>
                <a:latin typeface="Arial"/>
                <a:ea typeface="+mn-ea"/>
                <a:cs typeface="+mn-cs"/>
              </a:rPr>
              <a:t>Overall</a:t>
            </a:r>
            <a:r>
              <a:rPr lang="en-GB" sz="1200" b="1">
                <a:solidFill>
                  <a:srgbClr val="5C5B5A"/>
                </a:solidFill>
                <a:latin typeface="Arial"/>
              </a:rPr>
              <a:t> health</a:t>
            </a:r>
            <a:r>
              <a:rPr kumimoji="0" lang="en-GB" sz="12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a:solidFill>
                  <a:srgbClr val="009690"/>
                </a:solidFill>
                <a:latin typeface="Arial"/>
              </a:rPr>
              <a:t>70.0 </a:t>
            </a:r>
            <a:r>
              <a:rPr lang="en-GB" sz="2800" b="1">
                <a:solidFill>
                  <a:srgbClr val="5C5B5A"/>
                </a:solidFill>
                <a:latin typeface="Arial"/>
              </a:rPr>
              <a:t>vs. </a:t>
            </a:r>
            <a:r>
              <a:rPr lang="en-GB" sz="4800" b="1">
                <a:solidFill>
                  <a:schemeClr val="accent2"/>
                </a:solidFill>
                <a:latin typeface="Arial"/>
              </a:rPr>
              <a:t>61.7</a:t>
            </a:r>
          </a:p>
        </p:txBody>
      </p:sp>
      <p:sp>
        <p:nvSpPr>
          <p:cNvPr id="4" name="TextBox 3">
            <a:extLst>
              <a:ext uri="{FF2B5EF4-FFF2-40B4-BE49-F238E27FC236}">
                <a16:creationId xmlns:a16="http://schemas.microsoft.com/office/drawing/2014/main" id="{5B1EE34A-7FD6-ED8E-1EF5-4D317F8B9786}"/>
              </a:ext>
            </a:extLst>
          </p:cNvPr>
          <p:cNvSpPr txBox="1"/>
          <p:nvPr/>
        </p:nvSpPr>
        <p:spPr>
          <a:xfrm>
            <a:off x="3064179" y="5641872"/>
            <a:ext cx="2037212" cy="276999"/>
          </a:xfrm>
          <a:prstGeom prst="rect">
            <a:avLst/>
          </a:prstGeom>
          <a:noFill/>
        </p:spPr>
        <p:txBody>
          <a:bodyPr wrap="square" rtlCol="0">
            <a:spAutoFit/>
          </a:bodyPr>
          <a:lstStyle/>
          <a:p>
            <a:r>
              <a:rPr lang="en-GB" sz="1200">
                <a:solidFill>
                  <a:srgbClr val="009690"/>
                </a:solidFill>
              </a:rPr>
              <a:t>Greater Manchester overall</a:t>
            </a:r>
          </a:p>
        </p:txBody>
      </p:sp>
      <p:sp>
        <p:nvSpPr>
          <p:cNvPr id="5" name="TextBox 4">
            <a:extLst>
              <a:ext uri="{FF2B5EF4-FFF2-40B4-BE49-F238E27FC236}">
                <a16:creationId xmlns:a16="http://schemas.microsoft.com/office/drawing/2014/main" id="{BFEE9B8E-03F5-375F-DAEB-DFD6C1272B31}"/>
              </a:ext>
            </a:extLst>
          </p:cNvPr>
          <p:cNvSpPr txBox="1"/>
          <p:nvPr/>
        </p:nvSpPr>
        <p:spPr>
          <a:xfrm>
            <a:off x="8386010" y="5641872"/>
            <a:ext cx="2037212" cy="276999"/>
          </a:xfrm>
          <a:prstGeom prst="rect">
            <a:avLst/>
          </a:prstGeom>
          <a:noFill/>
        </p:spPr>
        <p:txBody>
          <a:bodyPr wrap="square" rtlCol="0">
            <a:spAutoFit/>
          </a:bodyPr>
          <a:lstStyle/>
          <a:p>
            <a:r>
              <a:rPr lang="en-GB" sz="1200">
                <a:solidFill>
                  <a:schemeClr val="accent2"/>
                </a:solidFill>
              </a:rPr>
              <a:t>Disabled respondents only</a:t>
            </a:r>
          </a:p>
        </p:txBody>
      </p:sp>
      <p:sp>
        <p:nvSpPr>
          <p:cNvPr id="6" name="TextBox 5">
            <a:extLst>
              <a:ext uri="{FF2B5EF4-FFF2-40B4-BE49-F238E27FC236}">
                <a16:creationId xmlns:a16="http://schemas.microsoft.com/office/drawing/2014/main" id="{D8A1C4D7-5180-1C81-F580-18F9325D109C}"/>
              </a:ext>
            </a:extLst>
          </p:cNvPr>
          <p:cNvSpPr txBox="1"/>
          <p:nvPr/>
        </p:nvSpPr>
        <p:spPr>
          <a:xfrm>
            <a:off x="6488340" y="5918871"/>
            <a:ext cx="492443" cy="307777"/>
          </a:xfrm>
          <a:prstGeom prst="rect">
            <a:avLst/>
          </a:prstGeom>
          <a:noFill/>
        </p:spPr>
        <p:txBody>
          <a:bodyPr wrap="none" rtlCol="0">
            <a:spAutoFit/>
          </a:bodyPr>
          <a:lstStyle/>
          <a:p>
            <a:r>
              <a:rPr lang="en-GB" sz="1400" b="1">
                <a:solidFill>
                  <a:srgbClr val="5C5B5A"/>
                </a:solidFill>
                <a:latin typeface="Arial"/>
              </a:rPr>
              <a:t>-8.3</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10, 1546 (All responses); 296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3076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26718" y="24909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This survey found 17% of respondents aged 18 and over </a:t>
            </a:r>
            <a:r>
              <a:rPr kumimoji="0" lang="en-GB" sz="1800" b="1" i="0" u="none" strike="noStrike" kern="1200" cap="none" spc="0" normalizeH="0" baseline="0" noProof="0" dirty="0">
                <a:ln>
                  <a:noFill/>
                </a:ln>
                <a:solidFill>
                  <a:srgbClr val="009690"/>
                </a:solidFill>
                <a:effectLst/>
                <a:uLnTx/>
                <a:uFillTx/>
                <a:latin typeface="Arial"/>
                <a:ea typeface="+mn-ea"/>
                <a:cs typeface="+mn-cs"/>
              </a:rPr>
              <a:t>currently smoke cigarettes</a:t>
            </a:r>
            <a:r>
              <a:rPr kumimoji="0" lang="en-GB" sz="1800" b="1" i="0" u="none" strike="noStrike" kern="1200" cap="none" spc="0" normalizeH="0" baseline="0" noProof="0" dirty="0">
                <a:ln>
                  <a:noFill/>
                </a:ln>
                <a:solidFill>
                  <a:srgbClr val="5C5B5A"/>
                </a:solidFill>
                <a:effectLst/>
                <a:uLnTx/>
                <a:uFillTx/>
                <a:latin typeface="Arial"/>
                <a:ea typeface="+mn-ea"/>
                <a:cs typeface="+mn-cs"/>
              </a:rPr>
              <a:t>, compared to the GM benchmark of 14% in the national Annual Population Survey . Over 4 in 10 (44%) respondents here say that they have never smoked, while nearly 4 in 10 (38%) say they have previously but do not currently. </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7" name="Title 12">
            <a:extLst>
              <a:ext uri="{FF2B5EF4-FFF2-40B4-BE49-F238E27FC236}">
                <a16:creationId xmlns:a16="http://schemas.microsoft.com/office/drawing/2014/main" id="{F2D37262-9C89-232A-F0BC-35AAC3220619}"/>
              </a:ext>
              <a:ext uri="{C183D7F6-B498-43B3-948B-1728B52AA6E4}">
                <adec:decorative xmlns:adec="http://schemas.microsoft.com/office/drawing/2017/decorative" val="1"/>
              </a:ext>
            </a:extLst>
          </p:cNvPr>
          <p:cNvSpPr txBox="1">
            <a:spLocks/>
          </p:cNvSpPr>
          <p:nvPr/>
        </p:nvSpPr>
        <p:spPr>
          <a:xfrm>
            <a:off x="3289321" y="1370542"/>
            <a:ext cx="5613359"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800" b="1">
                <a:latin typeface="Arial"/>
                <a:ea typeface="+mn-ea"/>
                <a:cs typeface="+mn-cs"/>
              </a:rPr>
              <a:t>Do you smoke cigarettes at all nowadays? / </a:t>
            </a:r>
            <a:endParaRPr lang="en-GB" sz="1100">
              <a:latin typeface="Arial"/>
              <a:ea typeface="+mn-ea"/>
              <a:cs typeface="+mn-cs"/>
            </a:endParaRPr>
          </a:p>
          <a:p>
            <a:pPr algn="ctr">
              <a:lnSpc>
                <a:spcPct val="100000"/>
              </a:lnSpc>
              <a:spcBef>
                <a:spcPts val="0"/>
              </a:spcBef>
              <a:defRPr/>
            </a:pPr>
            <a:r>
              <a:rPr lang="en-GB" sz="1800" b="1">
                <a:latin typeface="Arial"/>
                <a:ea typeface="+mn-ea"/>
                <a:cs typeface="+mn-cs"/>
              </a:rPr>
              <a:t>Have you ever smoked cigarettes?</a:t>
            </a:r>
            <a:endParaRPr lang="en-GB" sz="1100">
              <a:latin typeface="Arial"/>
              <a:ea typeface="+mn-ea"/>
              <a:cs typeface="Arial"/>
            </a:endParaRPr>
          </a:p>
        </p:txBody>
      </p:sp>
      <p:graphicFrame>
        <p:nvGraphicFramePr>
          <p:cNvPr id="21" name="Chart 20" descr="A pie chart showing the proportion of respondents who currently smoke. The chart shows that 17% of the Greater Manchester population currently smoke cigarettes, while 44% have previously smoked but don't now. 38% have never smoked. ">
            <a:extLst>
              <a:ext uri="{FF2B5EF4-FFF2-40B4-BE49-F238E27FC236}">
                <a16:creationId xmlns:a16="http://schemas.microsoft.com/office/drawing/2014/main" id="{B4D03797-46A9-F542-B1B5-EC7C9D2D125D}"/>
              </a:ext>
            </a:extLst>
          </p:cNvPr>
          <p:cNvGraphicFramePr/>
          <p:nvPr>
            <p:extLst>
              <p:ext uri="{D42A27DB-BD31-4B8C-83A1-F6EECF244321}">
                <p14:modId xmlns:p14="http://schemas.microsoft.com/office/powerpoint/2010/main" val="4284443746"/>
              </p:ext>
            </p:extLst>
          </p:nvPr>
        </p:nvGraphicFramePr>
        <p:xfrm>
          <a:off x="944813" y="1846853"/>
          <a:ext cx="6942128" cy="4186199"/>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2">
            <a:extLst>
              <a:ext uri="{FF2B5EF4-FFF2-40B4-BE49-F238E27FC236}">
                <a16:creationId xmlns:a16="http://schemas.microsoft.com/office/drawing/2014/main" id="{7DCAC2AF-E005-4EFF-C317-E56C67D38E96}"/>
              </a:ext>
              <a:ext uri="{C183D7F6-B498-43B3-948B-1728B52AA6E4}">
                <adec:decorative xmlns:adec="http://schemas.microsoft.com/office/drawing/2017/decorative" val="1"/>
              </a:ext>
            </a:extLst>
          </p:cNvPr>
          <p:cNvSpPr txBox="1">
            <a:spLocks/>
          </p:cNvSpPr>
          <p:nvPr/>
        </p:nvSpPr>
        <p:spPr>
          <a:xfrm>
            <a:off x="3848163" y="3526365"/>
            <a:ext cx="141814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800" b="1">
                <a:latin typeface="Arial"/>
                <a:ea typeface="+mn-ea"/>
                <a:cs typeface="+mn-cs"/>
              </a:rPr>
              <a:t>17% </a:t>
            </a:r>
          </a:p>
          <a:p>
            <a:pPr algn="ctr">
              <a:lnSpc>
                <a:spcPct val="100000"/>
              </a:lnSpc>
              <a:spcBef>
                <a:spcPts val="0"/>
              </a:spcBef>
              <a:defRPr/>
            </a:pPr>
            <a:r>
              <a:rPr lang="en-GB" sz="1200">
                <a:latin typeface="Arial"/>
                <a:ea typeface="+mn-ea"/>
                <a:cs typeface="+mn-cs"/>
              </a:rPr>
              <a:t>of all respondents  </a:t>
            </a:r>
            <a:br>
              <a:rPr lang="en-GB" sz="1200">
                <a:latin typeface="Arial"/>
                <a:ea typeface="+mn-ea"/>
                <a:cs typeface="+mn-cs"/>
              </a:rPr>
            </a:br>
            <a:r>
              <a:rPr lang="en-GB" sz="1200">
                <a:latin typeface="Arial"/>
                <a:ea typeface="+mn-ea"/>
                <a:cs typeface="+mn-cs"/>
              </a:rPr>
              <a:t>currently smoke cigarettes</a:t>
            </a:r>
            <a:endParaRPr lang="en-GB" sz="1100">
              <a:latin typeface="Arial"/>
              <a:ea typeface="+mn-ea"/>
              <a:cs typeface="+mn-cs"/>
            </a:endParaRPr>
          </a:p>
        </p:txBody>
      </p:sp>
      <p:cxnSp>
        <p:nvCxnSpPr>
          <p:cNvPr id="3" name="Connector: Elbow 2">
            <a:extLst>
              <a:ext uri="{FF2B5EF4-FFF2-40B4-BE49-F238E27FC236}">
                <a16:creationId xmlns:a16="http://schemas.microsoft.com/office/drawing/2014/main" id="{94740710-973C-B752-C36B-69C6D947CC5F}"/>
              </a:ext>
              <a:ext uri="{C183D7F6-B498-43B3-948B-1728B52AA6E4}">
                <adec:decorative xmlns:adec="http://schemas.microsoft.com/office/drawing/2017/decorative" val="1"/>
              </a:ext>
            </a:extLst>
          </p:cNvPr>
          <p:cNvCxnSpPr>
            <a:cxnSpLocks/>
            <a:endCxn id="23" idx="1"/>
          </p:cNvCxnSpPr>
          <p:nvPr/>
        </p:nvCxnSpPr>
        <p:spPr>
          <a:xfrm>
            <a:off x="5983357" y="2674949"/>
            <a:ext cx="1903584" cy="100224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itle 12">
            <a:extLst>
              <a:ext uri="{FF2B5EF4-FFF2-40B4-BE49-F238E27FC236}">
                <a16:creationId xmlns:a16="http://schemas.microsoft.com/office/drawing/2014/main" id="{37CACB81-23CE-9CB0-348E-68898D0BC36B}"/>
              </a:ext>
              <a:ext uri="{C183D7F6-B498-43B3-948B-1728B52AA6E4}">
                <adec:decorative xmlns:adec="http://schemas.microsoft.com/office/drawing/2017/decorative" val="1"/>
              </a:ext>
            </a:extLst>
          </p:cNvPr>
          <p:cNvSpPr txBox="1">
            <a:spLocks/>
          </p:cNvSpPr>
          <p:nvPr/>
        </p:nvSpPr>
        <p:spPr>
          <a:xfrm>
            <a:off x="7886941" y="3200139"/>
            <a:ext cx="2250972" cy="95410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400" b="1">
                <a:latin typeface="Arial"/>
                <a:ea typeface="+mn-ea"/>
                <a:cs typeface="+mn-cs"/>
              </a:rPr>
              <a:t>Compared to the Annual Population Survey benchmark of:</a:t>
            </a:r>
          </a:p>
          <a:p>
            <a:pPr algn="ctr">
              <a:lnSpc>
                <a:spcPct val="100000"/>
              </a:lnSpc>
              <a:spcBef>
                <a:spcPts val="0"/>
              </a:spcBef>
              <a:defRPr/>
            </a:pPr>
            <a:r>
              <a:rPr lang="en-GB" sz="2000" b="1">
                <a:latin typeface="Arial"/>
                <a:ea typeface="+mn-ea"/>
                <a:cs typeface="+mn-cs"/>
              </a:rPr>
              <a:t>14%* </a:t>
            </a:r>
          </a:p>
        </p:txBody>
      </p:sp>
      <p:sp>
        <p:nvSpPr>
          <p:cNvPr id="5" name="TextBox 4">
            <a:extLst>
              <a:ext uri="{FF2B5EF4-FFF2-40B4-BE49-F238E27FC236}">
                <a16:creationId xmlns:a16="http://schemas.microsoft.com/office/drawing/2014/main" id="{24A629F5-59B7-FC53-6DAF-ABD8B6106797}"/>
              </a:ext>
            </a:extLst>
          </p:cNvPr>
          <p:cNvSpPr txBox="1"/>
          <p:nvPr/>
        </p:nvSpPr>
        <p:spPr>
          <a:xfrm>
            <a:off x="7113187" y="4308819"/>
            <a:ext cx="37984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solidFill>
                  <a:srgbClr val="7F7F7F"/>
                </a:solidFill>
                <a:latin typeface="Arial"/>
              </a:rPr>
              <a:t>*This benchmarking figure is taken from </a:t>
            </a:r>
            <a:r>
              <a:rPr lang="en-GB" sz="1200">
                <a:solidFill>
                  <a:srgbClr val="7F7F7F"/>
                </a:solidFill>
                <a:latin typeface="Arial"/>
                <a:cs typeface="Calibri"/>
                <a:hlinkClick r:id="rId4"/>
              </a:rPr>
              <a:t>Local Tobacco Control Profiles - Data - OHID (phe.org.uk)</a:t>
            </a:r>
            <a:r>
              <a:rPr lang="en-GB" sz="1200">
                <a:solidFill>
                  <a:srgbClr val="7F7F7F"/>
                </a:solidFill>
                <a:latin typeface="Arial"/>
                <a:cs typeface="Calibri"/>
              </a:rPr>
              <a:t> and is provided as a broad / indicative comparator only. Particularly, it should be noted that </a:t>
            </a:r>
            <a:r>
              <a:rPr lang="en-GB" sz="1200">
                <a:solidFill>
                  <a:srgbClr val="7F7F7F"/>
                </a:solidFill>
                <a:latin typeface="Arial"/>
              </a:rPr>
              <a:t>important methodological differences in survey mode apply (the Annual Population Survey referenced here uses a CATI (telephone) only approach for those aged 18+) </a:t>
            </a:r>
            <a:r>
              <a:rPr lang="en-GB" sz="1200">
                <a:solidFill>
                  <a:srgbClr val="7F7F7F"/>
                </a:solidFill>
                <a:latin typeface="Arial"/>
                <a:cs typeface="Arial"/>
              </a:rPr>
              <a:t>​</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26718" y="6365950"/>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chemeClr val="bg1">
                    <a:lumMod val="50000"/>
                  </a:schemeClr>
                </a:solidFill>
                <a:latin typeface="Arial"/>
                <a:cs typeface="Arial"/>
              </a:rPr>
              <a:t>VA2. Do you smoke cigarettes at all nowadays? / VA1. Have you ever smoked a cigarette, cigar or a pipe? We are referring here to tobacco cigarettes, not e-cigarettes or other vaping devices that use e-liquids. Unweighted base: 1546 (all respondents)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489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4062988823"/>
              </p:ext>
            </p:extLst>
          </p:nvPr>
        </p:nvGraphicFramePr>
        <p:xfrm>
          <a:off x="586800" y="1344091"/>
          <a:ext cx="5728275" cy="4603952"/>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04719">
                  <a:extLst>
                    <a:ext uri="{9D8B030D-6E8A-4147-A177-3AD203B41FA5}">
                      <a16:colId xmlns:a16="http://schemas.microsoft.com/office/drawing/2014/main" val="1751834853"/>
                    </a:ext>
                  </a:extLst>
                </a:gridCol>
              </a:tblGrid>
              <a:tr h="57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3</a:t>
                      </a:r>
                      <a:endParaRPr lang="en-US" sz="2000" b="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575494">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7</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575494">
                <a:tc>
                  <a:txBody>
                    <a:bodyPr/>
                    <a:lstStyle/>
                    <a:p>
                      <a:r>
                        <a:rPr lang="en-IN" sz="2000" b="1">
                          <a:solidFill>
                            <a:schemeClr val="bg1"/>
                          </a:solidFill>
                          <a:latin typeface="Arial"/>
                          <a:cs typeface="Arial"/>
                        </a:rPr>
                        <a:t>Healthy homes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22</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583369"/>
                  </a:ext>
                </a:extLst>
              </a:tr>
              <a:tr h="57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36</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575494">
                <a:tc>
                  <a:txBody>
                    <a:bodyPr/>
                    <a:lstStyle/>
                    <a:p>
                      <a:r>
                        <a:rPr lang="en-IN" sz="2000" b="1">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48</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575494">
                <a:tc>
                  <a:txBody>
                    <a:bodyPr/>
                    <a:lstStyle/>
                    <a:p>
                      <a:r>
                        <a:rPr lang="en-IN" sz="2000" b="1">
                          <a:solidFill>
                            <a:schemeClr val="bg1"/>
                          </a:solidFill>
                          <a:latin typeface="Arial"/>
                          <a:cs typeface="Arial"/>
                        </a:rPr>
                        <a:t>Food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68</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811524"/>
                  </a:ext>
                </a:extLst>
              </a:tr>
              <a:tr h="57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77</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575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89</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159580"/>
                  </a:ext>
                </a:extLst>
              </a:tr>
            </a:tbl>
          </a:graphicData>
        </a:graphic>
      </p:graphicFrame>
    </p:spTree>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91549" y="17486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1 in 5 (22%) say that they </a:t>
            </a:r>
            <a:r>
              <a:rPr kumimoji="0" lang="en-GB" sz="1800" b="1" i="0" u="none" strike="noStrike" kern="1200" cap="none" spc="0" normalizeH="0" baseline="0" noProof="0" dirty="0">
                <a:ln>
                  <a:noFill/>
                </a:ln>
                <a:solidFill>
                  <a:srgbClr val="009690"/>
                </a:solidFill>
                <a:effectLst/>
                <a:uLnTx/>
                <a:uFillTx/>
                <a:latin typeface="Arial"/>
                <a:ea typeface="+mn-ea"/>
                <a:cs typeface="+mn-cs"/>
              </a:rPr>
              <a:t>use an e-cigarette or vaping device. </a:t>
            </a:r>
            <a:r>
              <a:rPr kumimoji="0" lang="en-GB" sz="1800" b="1" i="0" u="none" strike="noStrike" kern="1200" cap="none" spc="0" normalizeH="0" baseline="0" noProof="0" dirty="0">
                <a:ln>
                  <a:noFill/>
                </a:ln>
                <a:solidFill>
                  <a:srgbClr val="5C5B5A"/>
                </a:solidFill>
                <a:effectLst/>
                <a:uLnTx/>
                <a:uFillTx/>
                <a:latin typeface="Arial"/>
                <a:ea typeface="+mn-ea"/>
                <a:cs typeface="+mn-cs"/>
              </a:rPr>
              <a:t>Over half (58%) of these respondents also smoke cigarettes, a quarter (24%) have previously smoked, but only 7% of those who have never smoked cigarettes</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10" name="Title 12">
            <a:extLst>
              <a:ext uri="{FF2B5EF4-FFF2-40B4-BE49-F238E27FC236}">
                <a16:creationId xmlns:a16="http://schemas.microsoft.com/office/drawing/2014/main" id="{93B7575C-284D-5D8E-7BE2-C979C3D9A591}"/>
              </a:ext>
              <a:ext uri="{C183D7F6-B498-43B3-948B-1728B52AA6E4}">
                <adec:decorative xmlns:adec="http://schemas.microsoft.com/office/drawing/2017/decorative" val="1"/>
              </a:ext>
            </a:extLst>
          </p:cNvPr>
          <p:cNvSpPr txBox="1">
            <a:spLocks/>
          </p:cNvSpPr>
          <p:nvPr/>
        </p:nvSpPr>
        <p:spPr>
          <a:xfrm>
            <a:off x="972401" y="1293925"/>
            <a:ext cx="3609691"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800" b="1">
                <a:latin typeface="Arial"/>
                <a:ea typeface="+mn-ea"/>
                <a:cs typeface="+mn-cs"/>
              </a:rPr>
              <a:t>Do you use an e-cigarette or vaping device at all nowadays?</a:t>
            </a:r>
            <a:endParaRPr lang="en-GB" sz="1100">
              <a:latin typeface="Arial"/>
              <a:ea typeface="+mn-ea"/>
              <a:cs typeface="+mn-cs"/>
            </a:endParaRPr>
          </a:p>
        </p:txBody>
      </p:sp>
      <p:graphicFrame>
        <p:nvGraphicFramePr>
          <p:cNvPr id="9" name="Chart 8" descr="A pie chart showing the proportion of Greater Manchester respondents who currently use e-cigarettes or vapes. 22% of the Greater Manchester population use some form of vaping device. ">
            <a:extLst>
              <a:ext uri="{FF2B5EF4-FFF2-40B4-BE49-F238E27FC236}">
                <a16:creationId xmlns:a16="http://schemas.microsoft.com/office/drawing/2014/main" id="{80045269-1BCD-98A0-5514-16F938D22F5B}"/>
              </a:ext>
            </a:extLst>
          </p:cNvPr>
          <p:cNvGraphicFramePr/>
          <p:nvPr>
            <p:extLst>
              <p:ext uri="{D42A27DB-BD31-4B8C-83A1-F6EECF244321}">
                <p14:modId xmlns:p14="http://schemas.microsoft.com/office/powerpoint/2010/main" val="2764690937"/>
              </p:ext>
            </p:extLst>
          </p:nvPr>
        </p:nvGraphicFramePr>
        <p:xfrm>
          <a:off x="303530" y="1605286"/>
          <a:ext cx="5947365" cy="427261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or: Elbow 4">
            <a:extLst>
              <a:ext uri="{FF2B5EF4-FFF2-40B4-BE49-F238E27FC236}">
                <a16:creationId xmlns:a16="http://schemas.microsoft.com/office/drawing/2014/main" id="{A9D49E9B-DE2C-27AB-2CF5-7B7151F502DB}"/>
              </a:ext>
              <a:ext uri="{C183D7F6-B498-43B3-948B-1728B52AA6E4}">
                <adec:decorative xmlns:adec="http://schemas.microsoft.com/office/drawing/2017/decorative" val="1"/>
              </a:ext>
            </a:extLst>
          </p:cNvPr>
          <p:cNvCxnSpPr>
            <a:cxnSpLocks/>
          </p:cNvCxnSpPr>
          <p:nvPr/>
        </p:nvCxnSpPr>
        <p:spPr>
          <a:xfrm flipV="1">
            <a:off x="4269266" y="2645224"/>
            <a:ext cx="1981629" cy="469233"/>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2">
            <a:extLst>
              <a:ext uri="{FF2B5EF4-FFF2-40B4-BE49-F238E27FC236}">
                <a16:creationId xmlns:a16="http://schemas.microsoft.com/office/drawing/2014/main" id="{66F5AC25-7620-CDFA-595F-648F66C0FA9C}"/>
              </a:ext>
              <a:ext uri="{C183D7F6-B498-43B3-948B-1728B52AA6E4}">
                <adec:decorative xmlns:adec="http://schemas.microsoft.com/office/drawing/2017/decorative" val="1"/>
              </a:ext>
            </a:extLst>
          </p:cNvPr>
          <p:cNvSpPr txBox="1">
            <a:spLocks/>
          </p:cNvSpPr>
          <p:nvPr/>
        </p:nvSpPr>
        <p:spPr>
          <a:xfrm>
            <a:off x="6374835" y="1293925"/>
            <a:ext cx="542029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800" b="1">
                <a:latin typeface="Arial"/>
                <a:ea typeface="+mn-ea"/>
                <a:cs typeface="+mn-cs"/>
              </a:rPr>
              <a:t>Smoking status of those who currently use e-cigarettes / vapes:</a:t>
            </a:r>
            <a:endParaRPr lang="en-GB" sz="1100">
              <a:latin typeface="Arial"/>
              <a:ea typeface="+mn-ea"/>
              <a:cs typeface="+mn-cs"/>
            </a:endParaRPr>
          </a:p>
        </p:txBody>
      </p:sp>
      <p:graphicFrame>
        <p:nvGraphicFramePr>
          <p:cNvPr id="2" name="Chart 1" descr="A stacked bar chart showing the status of those who currently vape or use e-cigarettes. 58% of respondents who vape do so while also smoking cigarettes. 24% of those who vape have previously smoked, but do not anymore and 7% currently vape but have never smoked. ">
            <a:extLst>
              <a:ext uri="{FF2B5EF4-FFF2-40B4-BE49-F238E27FC236}">
                <a16:creationId xmlns:a16="http://schemas.microsoft.com/office/drawing/2014/main" id="{44D24013-7EFB-8D67-7325-753D2764E2F9}"/>
              </a:ext>
            </a:extLst>
          </p:cNvPr>
          <p:cNvGraphicFramePr/>
          <p:nvPr>
            <p:extLst>
              <p:ext uri="{D42A27DB-BD31-4B8C-83A1-F6EECF244321}">
                <p14:modId xmlns:p14="http://schemas.microsoft.com/office/powerpoint/2010/main" val="2491769384"/>
              </p:ext>
            </p:extLst>
          </p:nvPr>
        </p:nvGraphicFramePr>
        <p:xfrm>
          <a:off x="6409564" y="1574229"/>
          <a:ext cx="5039690" cy="4303669"/>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VA3. Do you use an e-cigarette or vaping device at all nowadays? A vaping device is any product that you can use to inhale vapour rather like you would a cigarette. It includes ones that have a battery as well as ones that do not such as a </a:t>
            </a:r>
            <a:r>
              <a:rPr lang="en-GB" sz="1000" err="1">
                <a:solidFill>
                  <a:srgbClr val="FFFFFF">
                    <a:lumMod val="50000"/>
                  </a:srgbClr>
                </a:solidFill>
                <a:latin typeface="Arial"/>
                <a:cs typeface="Arial" panose="020B0604020202020204" pitchFamily="34" charset="0"/>
              </a:rPr>
              <a:t>voke</a:t>
            </a:r>
            <a:r>
              <a:rPr lang="en-GB" sz="1000">
                <a:solidFill>
                  <a:srgbClr val="FFFFFF">
                    <a:lumMod val="50000"/>
                  </a:srgbClr>
                </a:solidFill>
                <a:latin typeface="Arial"/>
                <a:cs typeface="Arial" panose="020B0604020202020204" pitchFamily="34" charset="0"/>
              </a:rPr>
              <a:t>. Unweighted base: 1546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718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91549" y="17486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In line with the existing evidence base in</a:t>
            </a:r>
            <a:r>
              <a:rPr kumimoji="0" lang="en-GB" sz="1800" b="1" i="0" u="none" strike="noStrike" kern="1200" cap="none" spc="0" normalizeH="0" baseline="0" noProof="0" dirty="0">
                <a:ln>
                  <a:noFill/>
                </a:ln>
                <a:solidFill>
                  <a:srgbClr val="5C5B5A"/>
                </a:solidFill>
                <a:effectLst/>
                <a:uLnTx/>
                <a:uFillTx/>
                <a:latin typeface="Arial"/>
                <a:ea typeface="+mn-ea"/>
                <a:cs typeface="+mn-cs"/>
              </a:rPr>
              <a:t> this policy area, the GM survey results emphasise the clear association between deprivation and likelihood of smoking / vaping - nearly half of those living in a neighbourhood in England's top 20% most deprived are current smokers (45%) / currently vaping (48%)</a:t>
            </a:r>
            <a:endParaRPr kumimoji="0" lang="en-US"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10" name="Title 12">
            <a:extLst>
              <a:ext uri="{FF2B5EF4-FFF2-40B4-BE49-F238E27FC236}">
                <a16:creationId xmlns:a16="http://schemas.microsoft.com/office/drawing/2014/main" id="{93B7575C-284D-5D8E-7BE2-C979C3D9A591}"/>
              </a:ext>
              <a:ext uri="{C183D7F6-B498-43B3-948B-1728B52AA6E4}">
                <adec:decorative xmlns:adec="http://schemas.microsoft.com/office/drawing/2017/decorative" val="1"/>
              </a:ext>
            </a:extLst>
          </p:cNvPr>
          <p:cNvSpPr txBox="1">
            <a:spLocks/>
          </p:cNvSpPr>
          <p:nvPr/>
        </p:nvSpPr>
        <p:spPr>
          <a:xfrm>
            <a:off x="-853415" y="1267941"/>
            <a:ext cx="7529757" cy="2462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600" b="1">
                <a:latin typeface="Arial"/>
                <a:ea typeface="+mn-ea"/>
                <a:cs typeface="+mn-cs"/>
              </a:rPr>
              <a:t>Those more likely to currently smoke include:</a:t>
            </a:r>
            <a:endParaRPr lang="en-GB" sz="1600">
              <a:latin typeface="Arial"/>
              <a:ea typeface="+mn-ea"/>
              <a:cs typeface="Arial"/>
            </a:endParaRPr>
          </a:p>
        </p:txBody>
      </p:sp>
      <p:graphicFrame>
        <p:nvGraphicFramePr>
          <p:cNvPr id="17" name="Chart 16" descr="Bar chart showing respondents who have sought help with their debt. 50% have sought help from at least one source, 30% from their friends and family. ">
            <a:extLst>
              <a:ext uri="{FF2B5EF4-FFF2-40B4-BE49-F238E27FC236}">
                <a16:creationId xmlns:a16="http://schemas.microsoft.com/office/drawing/2014/main" id="{1BD31329-7A8B-7B77-DB41-71E164EAB187}"/>
              </a:ext>
            </a:extLst>
          </p:cNvPr>
          <p:cNvGraphicFramePr/>
          <p:nvPr>
            <p:extLst>
              <p:ext uri="{D42A27DB-BD31-4B8C-83A1-F6EECF244321}">
                <p14:modId xmlns:p14="http://schemas.microsoft.com/office/powerpoint/2010/main" val="678685244"/>
              </p:ext>
            </p:extLst>
          </p:nvPr>
        </p:nvGraphicFramePr>
        <p:xfrm>
          <a:off x="204638" y="1537552"/>
          <a:ext cx="5451468" cy="3033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A66C2C05-BF5F-94B4-5D94-539F9B74C681}"/>
              </a:ext>
            </a:extLst>
          </p:cNvPr>
          <p:cNvGraphicFramePr>
            <a:graphicFrameLocks noGrp="1"/>
          </p:cNvGraphicFramePr>
          <p:nvPr>
            <p:extLst>
              <p:ext uri="{D42A27DB-BD31-4B8C-83A1-F6EECF244321}">
                <p14:modId xmlns:p14="http://schemas.microsoft.com/office/powerpoint/2010/main" val="3091703805"/>
              </p:ext>
            </p:extLst>
          </p:nvPr>
        </p:nvGraphicFramePr>
        <p:xfrm>
          <a:off x="1380067" y="4682066"/>
          <a:ext cx="3392699" cy="1513181"/>
        </p:xfrm>
        <a:graphic>
          <a:graphicData uri="http://schemas.openxmlformats.org/drawingml/2006/table">
            <a:tbl>
              <a:tblPr firstRow="1" bandRow="1">
                <a:tableStyleId>{5C22544A-7EE6-4342-B048-85BDC9FD1C3A}</a:tableStyleId>
              </a:tblPr>
              <a:tblGrid>
                <a:gridCol w="1788477">
                  <a:extLst>
                    <a:ext uri="{9D8B030D-6E8A-4147-A177-3AD203B41FA5}">
                      <a16:colId xmlns:a16="http://schemas.microsoft.com/office/drawing/2014/main" val="2180044172"/>
                    </a:ext>
                  </a:extLst>
                </a:gridCol>
                <a:gridCol w="1604222">
                  <a:extLst>
                    <a:ext uri="{9D8B030D-6E8A-4147-A177-3AD203B41FA5}">
                      <a16:colId xmlns:a16="http://schemas.microsoft.com/office/drawing/2014/main" val="779877482"/>
                    </a:ext>
                  </a:extLst>
                </a:gridCol>
              </a:tblGrid>
              <a:tr h="293981">
                <a:tc>
                  <a:txBody>
                    <a:bodyPr/>
                    <a:lstStyle/>
                    <a:p>
                      <a:pPr marL="0" algn="ctr" defTabSz="914400" rtl="0" eaLnBrk="1" latinLnBrk="0" hangingPunct="1"/>
                      <a:endParaRPr kumimoji="0" lang="en-GB" sz="12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latinLnBrk="0" hangingPunct="1"/>
                      <a:endParaRPr kumimoji="0" lang="en-GB" sz="12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424226871"/>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1 – Least deprived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kumimoji="0" lang="en-GB" sz="1000" b="0" i="0" u="none" strike="noStrike" kern="1200" cap="none" spc="0" normalizeH="0" baseline="0" dirty="0">
                          <a:ln>
                            <a:noFill/>
                          </a:ln>
                          <a:solidFill>
                            <a:schemeClr val="tx1"/>
                          </a:solidFill>
                          <a:effectLst/>
                          <a:uLnTx/>
                          <a:uFillTx/>
                          <a:latin typeface="Arial"/>
                          <a:ea typeface="+mn-ea"/>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596481"/>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792070"/>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140639"/>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751757"/>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5 – Most deprived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kumimoji="0" lang="en-GB" sz="1000" b="0" i="0" u="none" strike="noStrike" kern="1200" cap="none" spc="0" normalizeH="0" baseline="0" dirty="0">
                          <a:ln>
                            <a:noFill/>
                          </a:ln>
                          <a:solidFill>
                            <a:schemeClr val="tx1"/>
                          </a:solidFill>
                          <a:effectLst/>
                          <a:uLnTx/>
                          <a:uFillTx/>
                          <a:latin typeface="Arial"/>
                          <a:ea typeface="+mn-ea"/>
                          <a:cs typeface="Aria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382404"/>
                  </a:ext>
                </a:extLst>
              </a:tr>
            </a:tbl>
          </a:graphicData>
        </a:graphic>
      </p:graphicFrame>
      <p:sp>
        <p:nvSpPr>
          <p:cNvPr id="15" name="TextBox 14">
            <a:extLst>
              <a:ext uri="{FF2B5EF4-FFF2-40B4-BE49-F238E27FC236}">
                <a16:creationId xmlns:a16="http://schemas.microsoft.com/office/drawing/2014/main" id="{696C944F-CD6B-F8A0-4A84-2B4626E64B81}"/>
              </a:ext>
            </a:extLst>
          </p:cNvPr>
          <p:cNvSpPr txBox="1"/>
          <p:nvPr/>
        </p:nvSpPr>
        <p:spPr>
          <a:xfrm>
            <a:off x="1404779" y="4726169"/>
            <a:ext cx="3343274" cy="184666"/>
          </a:xfrm>
          <a:prstGeom prst="rect">
            <a:avLst/>
          </a:prstGeom>
          <a:noFill/>
        </p:spPr>
        <p:txBody>
          <a:bodyPr wrap="square" lIns="0" tIns="0" rIns="0" bIns="0">
            <a:spAutoFit/>
          </a:bodyPr>
          <a:lstStyle/>
          <a:p>
            <a:pPr algn="ctr"/>
            <a:r>
              <a:rPr lang="en-GB" sz="1200" b="1" dirty="0">
                <a:latin typeface="Arial" panose="020B0604020202020204" pitchFamily="34" charset="0"/>
                <a:cs typeface="Arial" panose="020B0604020202020204" pitchFamily="34" charset="0"/>
              </a:rPr>
              <a:t>Smoking by IMD Quintile</a:t>
            </a:r>
          </a:p>
        </p:txBody>
      </p:sp>
      <p:sp>
        <p:nvSpPr>
          <p:cNvPr id="2" name="TextBox 1">
            <a:extLst>
              <a:ext uri="{FF2B5EF4-FFF2-40B4-BE49-F238E27FC236}">
                <a16:creationId xmlns:a16="http://schemas.microsoft.com/office/drawing/2014/main" id="{31F24E39-0F8A-BA9D-3C25-8FCE0B9AF322}"/>
              </a:ext>
            </a:extLst>
          </p:cNvPr>
          <p:cNvSpPr txBox="1"/>
          <p:nvPr/>
        </p:nvSpPr>
        <p:spPr>
          <a:xfrm>
            <a:off x="4910666" y="4749800"/>
            <a:ext cx="2506134"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p>
          <a:p>
            <a:r>
              <a:rPr lang="en-US" sz="1200" dirty="0">
                <a:latin typeface="Arial"/>
                <a:cs typeface="Arial"/>
              </a:rPr>
              <a:t>The Index of Multiple Deprivation, commonly known as the IMD, is the official measure of relative deprivation for small areas in England.</a:t>
            </a:r>
          </a:p>
        </p:txBody>
      </p:sp>
      <p:sp>
        <p:nvSpPr>
          <p:cNvPr id="11" name="Title 12">
            <a:extLst>
              <a:ext uri="{FF2B5EF4-FFF2-40B4-BE49-F238E27FC236}">
                <a16:creationId xmlns:a16="http://schemas.microsoft.com/office/drawing/2014/main" id="{66F5AC25-7620-CDFA-595F-648F66C0FA9C}"/>
              </a:ext>
              <a:ext uri="{C183D7F6-B498-43B3-948B-1728B52AA6E4}">
                <adec:decorative xmlns:adec="http://schemas.microsoft.com/office/drawing/2017/decorative" val="1"/>
              </a:ext>
            </a:extLst>
          </p:cNvPr>
          <p:cNvSpPr txBox="1">
            <a:spLocks/>
          </p:cNvSpPr>
          <p:nvPr/>
        </p:nvSpPr>
        <p:spPr>
          <a:xfrm>
            <a:off x="5841435" y="1293340"/>
            <a:ext cx="6292356" cy="2462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gn="ctr">
              <a:lnSpc>
                <a:spcPct val="100000"/>
              </a:lnSpc>
              <a:spcBef>
                <a:spcPts val="0"/>
              </a:spcBef>
              <a:defRPr/>
            </a:pPr>
            <a:r>
              <a:rPr lang="en-GB" sz="1600" b="1">
                <a:latin typeface="Arial"/>
                <a:ea typeface="+mn-ea"/>
                <a:cs typeface="+mn-cs"/>
              </a:rPr>
              <a:t>Those more likely to use an e-cigarette or vape include:</a:t>
            </a:r>
            <a:endParaRPr lang="en-GB" sz="1600">
              <a:latin typeface="Arial"/>
              <a:ea typeface="+mn-ea"/>
              <a:cs typeface="Arial"/>
            </a:endParaRPr>
          </a:p>
        </p:txBody>
      </p:sp>
      <p:graphicFrame>
        <p:nvGraphicFramePr>
          <p:cNvPr id="5" name="Chart 4" descr="Bar chart showing respondents who have sought help with their debt. 50% have sought help from at least one source, 30% from their friends and family. ">
            <a:extLst>
              <a:ext uri="{FF2B5EF4-FFF2-40B4-BE49-F238E27FC236}">
                <a16:creationId xmlns:a16="http://schemas.microsoft.com/office/drawing/2014/main" id="{300E28E8-6FE0-3CC7-3DD6-2C4958281454}"/>
              </a:ext>
            </a:extLst>
          </p:cNvPr>
          <p:cNvGraphicFramePr/>
          <p:nvPr>
            <p:extLst>
              <p:ext uri="{D42A27DB-BD31-4B8C-83A1-F6EECF244321}">
                <p14:modId xmlns:p14="http://schemas.microsoft.com/office/powerpoint/2010/main" val="1700803745"/>
              </p:ext>
            </p:extLst>
          </p:nvPr>
        </p:nvGraphicFramePr>
        <p:xfrm>
          <a:off x="6200096" y="1566147"/>
          <a:ext cx="5451468" cy="3033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a:extLst>
              <a:ext uri="{FF2B5EF4-FFF2-40B4-BE49-F238E27FC236}">
                <a16:creationId xmlns:a16="http://schemas.microsoft.com/office/drawing/2014/main" id="{286777AB-3A06-931E-653C-A39BDBEF2DF8}"/>
              </a:ext>
            </a:extLst>
          </p:cNvPr>
          <p:cNvGraphicFramePr>
            <a:graphicFrameLocks noGrp="1"/>
          </p:cNvGraphicFramePr>
          <p:nvPr>
            <p:extLst>
              <p:ext uri="{D42A27DB-BD31-4B8C-83A1-F6EECF244321}">
                <p14:modId xmlns:p14="http://schemas.microsoft.com/office/powerpoint/2010/main" val="369553778"/>
              </p:ext>
            </p:extLst>
          </p:nvPr>
        </p:nvGraphicFramePr>
        <p:xfrm>
          <a:off x="7595409" y="4683322"/>
          <a:ext cx="3392699" cy="1493520"/>
        </p:xfrm>
        <a:graphic>
          <a:graphicData uri="http://schemas.openxmlformats.org/drawingml/2006/table">
            <a:tbl>
              <a:tblPr firstRow="1" bandRow="1">
                <a:tableStyleId>{5C22544A-7EE6-4342-B048-85BDC9FD1C3A}</a:tableStyleId>
              </a:tblPr>
              <a:tblGrid>
                <a:gridCol w="1788477">
                  <a:extLst>
                    <a:ext uri="{9D8B030D-6E8A-4147-A177-3AD203B41FA5}">
                      <a16:colId xmlns:a16="http://schemas.microsoft.com/office/drawing/2014/main" val="2180044172"/>
                    </a:ext>
                  </a:extLst>
                </a:gridCol>
                <a:gridCol w="1604222">
                  <a:extLst>
                    <a:ext uri="{9D8B030D-6E8A-4147-A177-3AD203B41FA5}">
                      <a16:colId xmlns:a16="http://schemas.microsoft.com/office/drawing/2014/main" val="779877482"/>
                    </a:ext>
                  </a:extLst>
                </a:gridCol>
              </a:tblGrid>
              <a:tr h="0">
                <a:tc>
                  <a:txBody>
                    <a:bodyPr/>
                    <a:lstStyle/>
                    <a:p>
                      <a:pPr marL="0" algn="ctr" defTabSz="914400" rtl="0" eaLnBrk="1" latinLnBrk="0" hangingPunct="1"/>
                      <a:endParaRPr kumimoji="0" lang="en-GB" sz="12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latinLnBrk="0" hangingPunct="1"/>
                      <a:endParaRPr kumimoji="0" lang="en-GB" sz="1200" b="1"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424226871"/>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1 – Least deprived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596481"/>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8792070"/>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140639"/>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5751757"/>
                  </a:ext>
                </a:extLst>
              </a:tr>
              <a:tr h="0">
                <a:tc>
                  <a:txBody>
                    <a:bodyPr/>
                    <a:lstStyle/>
                    <a:p>
                      <a:pPr algn="ctr"/>
                      <a:r>
                        <a:rPr kumimoji="0" lang="en-GB" sz="1000" b="0" i="0" u="none" strike="noStrike" kern="1200" cap="none" spc="0" normalizeH="0" baseline="0">
                          <a:ln>
                            <a:noFill/>
                          </a:ln>
                          <a:solidFill>
                            <a:schemeClr val="tx1"/>
                          </a:solidFill>
                          <a:effectLst/>
                          <a:uLnTx/>
                          <a:uFillTx/>
                          <a:latin typeface="Arial"/>
                          <a:ea typeface="+mn-ea"/>
                          <a:cs typeface="Arial"/>
                        </a:rPr>
                        <a:t>5 – Most deprived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kumimoji="0" lang="en-GB" sz="1000" b="0" i="0" u="none" strike="noStrike" kern="1200" cap="none" spc="0" normalizeH="0" baseline="0" dirty="0">
                          <a:ln>
                            <a:noFill/>
                          </a:ln>
                          <a:solidFill>
                            <a:schemeClr val="tx1"/>
                          </a:solidFill>
                          <a:effectLst/>
                          <a:uLnTx/>
                          <a:uFillTx/>
                          <a:latin typeface="Arial"/>
                          <a:ea typeface="+mn-ea"/>
                          <a:cs typeface="Aria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382404"/>
                  </a:ext>
                </a:extLst>
              </a:tr>
            </a:tbl>
          </a:graphicData>
        </a:graphic>
      </p:graphicFrame>
      <p:sp>
        <p:nvSpPr>
          <p:cNvPr id="9" name="TextBox 8">
            <a:extLst>
              <a:ext uri="{FF2B5EF4-FFF2-40B4-BE49-F238E27FC236}">
                <a16:creationId xmlns:a16="http://schemas.microsoft.com/office/drawing/2014/main" id="{C43CEE7C-25FD-BEA9-4A2E-5F3AE0761C61}"/>
              </a:ext>
            </a:extLst>
          </p:cNvPr>
          <p:cNvSpPr txBox="1"/>
          <p:nvPr/>
        </p:nvSpPr>
        <p:spPr>
          <a:xfrm>
            <a:off x="7595409" y="4726169"/>
            <a:ext cx="3392699" cy="184666"/>
          </a:xfrm>
          <a:prstGeom prst="rect">
            <a:avLst/>
          </a:prstGeom>
          <a:noFill/>
        </p:spPr>
        <p:txBody>
          <a:bodyPr wrap="square" lIns="0" tIns="0" rIns="0" bIns="0">
            <a:spAutoFit/>
          </a:bodyPr>
          <a:lstStyle/>
          <a:p>
            <a:pPr algn="ctr"/>
            <a:r>
              <a:rPr lang="en-GB" sz="1200" b="1" dirty="0">
                <a:latin typeface="Arial" panose="020B0604020202020204" pitchFamily="34" charset="0"/>
                <a:cs typeface="Arial" panose="020B0604020202020204" pitchFamily="34" charset="0"/>
              </a:rPr>
              <a:t>Vaping by IMD Quintile</a:t>
            </a:r>
          </a:p>
        </p:txBody>
      </p:sp>
      <p:cxnSp>
        <p:nvCxnSpPr>
          <p:cNvPr id="6" name="Straight Connector 5">
            <a:extLst>
              <a:ext uri="{FF2B5EF4-FFF2-40B4-BE49-F238E27FC236}">
                <a16:creationId xmlns:a16="http://schemas.microsoft.com/office/drawing/2014/main" id="{4D6CBA3C-35C4-A5DC-F86E-2E409AC8955D}"/>
              </a:ext>
              <a:ext uri="{C183D7F6-B498-43B3-948B-1728B52AA6E4}">
                <adec:decorative xmlns:adec="http://schemas.microsoft.com/office/drawing/2017/decorative" val="1"/>
              </a:ext>
            </a:extLst>
          </p:cNvPr>
          <p:cNvCxnSpPr>
            <a:cxnSpLocks/>
          </p:cNvCxnSpPr>
          <p:nvPr/>
        </p:nvCxnSpPr>
        <p:spPr>
          <a:xfrm>
            <a:off x="1251857" y="1905000"/>
            <a:ext cx="0" cy="2286000"/>
          </a:xfrm>
          <a:prstGeom prst="line">
            <a:avLst/>
          </a:prstGeom>
          <a:ln>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5FA295-0425-3150-59A5-F78D95669E2C}"/>
              </a:ext>
              <a:ext uri="{C183D7F6-B498-43B3-948B-1728B52AA6E4}">
                <adec:decorative xmlns:adec="http://schemas.microsoft.com/office/drawing/2017/decorative" val="1"/>
              </a:ext>
            </a:extLst>
          </p:cNvPr>
          <p:cNvCxnSpPr>
            <a:cxnSpLocks/>
          </p:cNvCxnSpPr>
          <p:nvPr/>
        </p:nvCxnSpPr>
        <p:spPr>
          <a:xfrm>
            <a:off x="7384142" y="1905000"/>
            <a:ext cx="0" cy="2286000"/>
          </a:xfrm>
          <a:prstGeom prst="line">
            <a:avLst/>
          </a:prstGeom>
          <a:ln>
            <a:solidFill>
              <a:srgbClr val="009690"/>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VA2. Do you smoke cigarettes at all nowadays? Base: All respondents, 1546. VA3. Do you use an e-cigarette or vaping device at all nowadays? A vaping device is any product that you can use to inhale vapour rather like you would a cigarette. It includes ones that have a battery as well as ones that do not such as a </a:t>
            </a:r>
            <a:r>
              <a:rPr lang="en-GB" sz="1000" err="1">
                <a:solidFill>
                  <a:srgbClr val="FFFFFF">
                    <a:lumMod val="50000"/>
                  </a:srgbClr>
                </a:solidFill>
                <a:latin typeface="Arial"/>
                <a:cs typeface="Arial" panose="020B0604020202020204" pitchFamily="34" charset="0"/>
              </a:rPr>
              <a:t>voke</a:t>
            </a:r>
            <a:r>
              <a:rPr lang="en-GB" sz="1000">
                <a:solidFill>
                  <a:srgbClr val="FFFFFF">
                    <a:lumMod val="50000"/>
                  </a:srgbClr>
                </a:solidFill>
                <a:latin typeface="Arial"/>
                <a:cs typeface="Arial" panose="020B0604020202020204" pitchFamily="34" charset="0"/>
              </a:rPr>
              <a:t>. Unweighted base: 1546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6351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a:bodyPr>
          <a:lstStyle/>
          <a:p>
            <a:r>
              <a:rPr lang="en-GB" sz="4900" b="1">
                <a:latin typeface="Arial" panose="020B0604020202020204" pitchFamily="34" charset="0"/>
                <a:cs typeface="Arial" panose="020B0604020202020204" pitchFamily="34" charset="0"/>
              </a:rPr>
              <a:t>Healthy homes</a:t>
            </a:r>
            <a:endParaRPr lang="en-GB" sz="220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2346624094"/>
              </p:ext>
            </p:extLst>
          </p:nvPr>
        </p:nvGraphicFramePr>
        <p:xfrm>
          <a:off x="590400" y="3813580"/>
          <a:ext cx="5013010" cy="57336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Healthy homes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pages 23-24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mn-lt"/>
                          <a:cs typeface="Arial"/>
                        </a:rPr>
                        <a:t>Healthy homes  </a:t>
                      </a:r>
                      <a:r>
                        <a:rPr lang="en-GB" sz="1400" b="1">
                          <a:solidFill>
                            <a:schemeClr val="bg1"/>
                          </a:solidFill>
                          <a:latin typeface="Arial"/>
                          <a:cs typeface="Arial"/>
                        </a:rPr>
                        <a:t>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25-35</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287658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Healthy homes – key findings (1) </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52425" y="854951"/>
            <a:ext cx="11496675" cy="4642296"/>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140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a:ea typeface="+mn-ea"/>
                <a:cs typeface="Arial"/>
              </a:rPr>
              <a:t>‘Healthy homes’ is a new topic for this wave, introduced to understand the state of residents’ living environments and whether they are experiencing any problems commonly associated with poor quality housing. As this is the first time this topic has been explored, results should be used to feed into broader conversations in conjunction with other datasets and engagement activity that is underway elsewhere in GM.</a:t>
            </a:r>
          </a:p>
          <a:p>
            <a:pPr marL="0" marR="0" lvl="0" indent="0" algn="l" defTabSz="914400" rtl="0" eaLnBrk="1" fontAlgn="auto" latinLnBrk="0" hangingPunct="1">
              <a:spcBef>
                <a:spcPts val="0"/>
              </a:spcBef>
              <a:spcAft>
                <a:spcPts val="1400"/>
              </a:spcAft>
              <a:buClrTx/>
              <a:buSzTx/>
              <a:buFontTx/>
              <a:buNone/>
              <a:tabLst/>
              <a:defRPr/>
            </a:pPr>
            <a:r>
              <a:rPr lang="en-GB" sz="1600" b="1">
                <a:solidFill>
                  <a:prstClr val="white"/>
                </a:solidFill>
                <a:latin typeface="Arial"/>
                <a:cs typeface="Arial"/>
              </a:rPr>
              <a:t>GOOD RENTING</a:t>
            </a:r>
          </a:p>
          <a:p>
            <a:pPr marL="742950" lvl="1" indent="-285750">
              <a:spcAft>
                <a:spcPts val="1400"/>
              </a:spcAft>
              <a:buFont typeface="Arial" panose="020B0604020202020204" pitchFamily="34" charset="0"/>
              <a:buChar char="•"/>
              <a:defRPr/>
            </a:pPr>
            <a:r>
              <a:rPr lang="en-GB" sz="1400">
                <a:solidFill>
                  <a:prstClr val="white"/>
                </a:solidFill>
                <a:latin typeface="Arial"/>
                <a:cs typeface="Arial"/>
              </a:rPr>
              <a:t>Almost 2 in 3 (64%) respondents who are renters say that they consider affordability one of the three most important issues for good renting. There are no significant differences by tenure </a:t>
            </a:r>
          </a:p>
          <a:p>
            <a:pPr marL="742950" lvl="1" indent="-285750">
              <a:spcAft>
                <a:spcPts val="1400"/>
              </a:spcAft>
              <a:buFont typeface="Arial" panose="020B0604020202020204" pitchFamily="34" charset="0"/>
              <a:buChar char="•"/>
              <a:defRPr/>
            </a:pPr>
            <a:r>
              <a:rPr lang="en-GB" sz="1400">
                <a:solidFill>
                  <a:prstClr val="white"/>
                </a:solidFill>
                <a:latin typeface="Arial"/>
                <a:cs typeface="Arial"/>
              </a:rPr>
              <a:t>This is followed by almost half (49%) of renters who say that having a safe and decent home is one of the three most important considerations for good renting</a:t>
            </a:r>
          </a:p>
          <a:p>
            <a:pPr>
              <a:spcAft>
                <a:spcPts val="1400"/>
              </a:spcAft>
              <a:defRPr/>
            </a:pPr>
            <a:r>
              <a:rPr kumimoji="0" lang="en-GB" sz="1600" b="1" i="0" u="none" strike="noStrike" kern="1200" cap="none" spc="0" normalizeH="0" baseline="0" noProof="0">
                <a:ln>
                  <a:noFill/>
                </a:ln>
                <a:solidFill>
                  <a:prstClr val="white"/>
                </a:solidFill>
                <a:effectLst/>
                <a:uLnTx/>
                <a:uFillTx/>
                <a:latin typeface="Arial"/>
                <a:ea typeface="+mn-ea"/>
                <a:cs typeface="Arial"/>
              </a:rPr>
              <a:t>EXPERIENCES OF ISSUES</a:t>
            </a:r>
            <a:r>
              <a:rPr lang="en-GB" sz="1600" b="1">
                <a:solidFill>
                  <a:prstClr val="white"/>
                </a:solidFill>
                <a:latin typeface="Arial"/>
                <a:cs typeface="Arial"/>
              </a:rPr>
              <a:t> </a:t>
            </a:r>
            <a:endParaRPr lang="en-GB" sz="1600" b="1" i="0" u="none" strike="noStrike" kern="1200" cap="none" spc="0" normalizeH="0" baseline="0" noProof="0">
              <a:ln>
                <a:noFill/>
              </a:ln>
              <a:solidFill>
                <a:prstClr val="white"/>
              </a:solidFill>
              <a:effectLst/>
              <a:uLnTx/>
              <a:uFillTx/>
              <a:latin typeface="Arial"/>
              <a:cs typeface="Arial"/>
            </a:endParaRPr>
          </a:p>
          <a:p>
            <a:pPr marL="742950" lvl="1" indent="-285750">
              <a:spcAft>
                <a:spcPts val="14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ea typeface="+mn-ea"/>
                <a:cs typeface="Arial"/>
              </a:rPr>
              <a:t>Over 3 in 5 (62%) respondents have experienced an issue in their home over the past year – and this is higher still among parents (70%), disabled </a:t>
            </a:r>
            <a:r>
              <a:rPr lang="en-GB" sz="1400">
                <a:solidFill>
                  <a:prstClr val="white"/>
                </a:solidFill>
                <a:latin typeface="Arial"/>
                <a:cs typeface="Arial"/>
              </a:rPr>
              <a:t>respondents </a:t>
            </a:r>
            <a:r>
              <a:rPr kumimoji="0" lang="en-GB" sz="1400" b="0" i="0" u="none" strike="noStrike" kern="1200" cap="none" spc="0" normalizeH="0" baseline="0" noProof="0">
                <a:ln>
                  <a:noFill/>
                </a:ln>
                <a:solidFill>
                  <a:prstClr val="white"/>
                </a:solidFill>
                <a:effectLst/>
                <a:uLnTx/>
                <a:uFillTx/>
                <a:latin typeface="Arial"/>
                <a:ea typeface="+mn-ea"/>
                <a:cs typeface="Arial"/>
              </a:rPr>
              <a:t>(71%) and those aged 16-24 (73%)</a:t>
            </a:r>
            <a:endParaRPr lang="en-GB" sz="1400" b="0" i="0" u="none" strike="noStrike" kern="1200" cap="none" spc="0" normalizeH="0" baseline="0" noProof="0">
              <a:ln>
                <a:noFill/>
              </a:ln>
              <a:solidFill>
                <a:prstClr val="white"/>
              </a:solidFill>
              <a:effectLst/>
              <a:uLnTx/>
              <a:uFillTx/>
              <a:latin typeface="Arial"/>
              <a:cs typeface="Arial"/>
            </a:endParaRPr>
          </a:p>
          <a:p>
            <a:pPr marL="742950" lvl="1" indent="-285750">
              <a:spcAft>
                <a:spcPts val="1400"/>
              </a:spcAft>
              <a:buFont typeface="Arial" panose="020B0604020202020204" pitchFamily="34" charset="0"/>
              <a:buChar char="•"/>
              <a:defRPr/>
            </a:pPr>
            <a:r>
              <a:rPr kumimoji="0" lang="en-GB" sz="1400" b="0" i="0" u="none" strike="noStrike" kern="1200" cap="none" spc="0" normalizeH="0" baseline="0" noProof="0">
                <a:ln>
                  <a:noFill/>
                </a:ln>
                <a:solidFill>
                  <a:prstClr val="white"/>
                </a:solidFill>
                <a:effectLst/>
                <a:uLnTx/>
                <a:uFillTx/>
                <a:latin typeface="Arial"/>
                <a:ea typeface="+mn-ea"/>
                <a:cs typeface="Arial"/>
              </a:rPr>
              <a:t>Damp and mould (21%), poor home insulation (12%), fear of losing their home (7%) and pest infestations (7%) are the issues most commonly experienced. </a:t>
            </a:r>
          </a:p>
          <a:p>
            <a:pPr lvl="1">
              <a:spcAft>
                <a:spcPts val="1400"/>
              </a:spcAft>
              <a:defRPr/>
            </a:pPr>
            <a:r>
              <a:rPr kumimoji="0" lang="en-GB" sz="1400" b="0" i="1" u="none" strike="noStrike" kern="1200" cap="none" spc="0" normalizeH="0" baseline="0" noProof="0">
                <a:ln>
                  <a:noFill/>
                </a:ln>
                <a:solidFill>
                  <a:prstClr val="white"/>
                </a:solidFill>
                <a:effectLst/>
                <a:uLnTx/>
                <a:uFillTx/>
                <a:latin typeface="Arial"/>
                <a:ea typeface="+mn-ea"/>
                <a:cs typeface="Arial"/>
              </a:rPr>
              <a:t>There are significant differences in the way that owners and renters experience issues with their homes. This is explored further on the following slide</a:t>
            </a:r>
          </a:p>
        </p:txBody>
      </p:sp>
    </p:spTree>
    <p:extLst>
      <p:ext uri="{BB962C8B-B14F-4D97-AF65-F5344CB8AC3E}">
        <p14:creationId xmlns:p14="http://schemas.microsoft.com/office/powerpoint/2010/main" val="191606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Healthy Homes – key findings (2) </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227745" y="811170"/>
            <a:ext cx="11795695" cy="6131581"/>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Arial"/>
              </a:rPr>
              <a:t>RAISING ISSUES</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While 2 in 3 (66%) people experiencing issues with their housing have raised these, this is higher among renters (80%). </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Respondents are most likely to raise concerns around broken boilers and heating (64%), broken electronics (60%) and gas, electricity or water supply problems (60%), but fears of losing the home and poor/missing insultation go unreported in more than half of instances.</a:t>
            </a:r>
          </a:p>
          <a:p>
            <a:pPr marL="742950" marR="0" lvl="1"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GB" sz="1400">
                <a:solidFill>
                  <a:prstClr val="white"/>
                </a:solidFill>
                <a:latin typeface="Arial"/>
                <a:cs typeface="Arial"/>
              </a:rPr>
              <a:t>Across all problems, 1 in 3 (38%) are satisfied with how their reported concerns have or are being resolved. Poor/missing home insulation is the only concern for which more than half of those who report it are satisfied with their resolution..</a:t>
            </a:r>
          </a:p>
          <a:p>
            <a:pPr>
              <a:spcAft>
                <a:spcPts val="600"/>
              </a:spcAft>
              <a:defRPr/>
            </a:pPr>
            <a:r>
              <a:rPr lang="en-GB" sz="1600" b="1">
                <a:solidFill>
                  <a:prstClr val="white"/>
                </a:solidFill>
                <a:latin typeface="Arial"/>
                <a:cs typeface="Arial"/>
              </a:rPr>
              <a:t>IMPACT OF ISSUES</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At least 2 in 5 (39%) of those experiencing issues say there has been a large negative impact on their physical or mental health or wellbeing.  This equates to 1 in 4 (23%) residents. Fewer than a quarter of people experiencing these impacts have raised them with a GP.</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Fear of losing the home (61%) is the issue most likely to impact on those experiencing it, followed by not having accessibility needs met (37%) and broken windows or doors (36%). However, all three of these issues are relatively rare amongst respondents.</a:t>
            </a:r>
          </a:p>
          <a:p>
            <a:pPr>
              <a:spcAft>
                <a:spcPts val="600"/>
              </a:spcAft>
              <a:defRPr/>
            </a:pPr>
            <a:r>
              <a:rPr lang="en-GB" sz="1600" b="1">
                <a:solidFill>
                  <a:prstClr val="white"/>
                </a:solidFill>
                <a:latin typeface="Arial"/>
                <a:cs typeface="Arial"/>
              </a:rPr>
              <a:t>EXPERIENCES OF RENTERS </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Renters are significantly more likely to have experienced an issue with their home in the past year compared to home owners (73% to 55%), and be currently experiencing an issue (54% to 29%). Issues are particularly experienced by those renting from housing associations/trusts (53%) or from local authorities/councils (54%), rather than from private landlords (67%)</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Problems with housing have been raised by 78% of private renters who experienced them, 78% of renters from local authorities and councils who experienced them and 84% of those renters from housing associations and trusts who experienced them. </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Renters (47%) are more likely than owners (29%) to be satisfied with how their issues have or are being resolved. </a:t>
            </a:r>
          </a:p>
          <a:p>
            <a:pPr marL="742950" lvl="1" indent="-285750">
              <a:spcAft>
                <a:spcPts val="600"/>
              </a:spcAft>
              <a:buFont typeface="Arial" panose="020B0604020202020204" pitchFamily="34" charset="0"/>
              <a:buChar char="•"/>
              <a:defRPr/>
            </a:pPr>
            <a:r>
              <a:rPr lang="en-GB" sz="1400">
                <a:solidFill>
                  <a:prstClr val="white"/>
                </a:solidFill>
                <a:latin typeface="Arial"/>
                <a:cs typeface="Arial"/>
              </a:rPr>
              <a:t>Renters (47%) experiencing issues with their housing, especially those renting privately (52%), are more likely than owners (32%) to say their physical or mental health or wellbeing has been largely impacted by these issues</a:t>
            </a:r>
          </a:p>
          <a:p>
            <a:pPr marL="742950" lvl="1" indent="-285750">
              <a:spcAft>
                <a:spcPts val="600"/>
              </a:spcAft>
              <a:buFont typeface="Arial" panose="020B0604020202020204" pitchFamily="34" charset="0"/>
              <a:buChar char="•"/>
              <a:defRPr/>
            </a:pPr>
            <a:endParaRPr lang="en-GB" sz="1400">
              <a:solidFill>
                <a:prstClr val="white"/>
              </a:solidFill>
              <a:latin typeface="Arial"/>
              <a:cs typeface="Arial"/>
            </a:endParaRPr>
          </a:p>
          <a:p>
            <a:pPr>
              <a:spcAft>
                <a:spcPts val="600"/>
              </a:spcAft>
              <a:defRPr/>
            </a:pPr>
            <a:endParaRPr lang="en-GB" sz="1400" b="1">
              <a:solidFill>
                <a:prstClr val="white"/>
              </a:solidFill>
              <a:latin typeface="Arial"/>
              <a:cs typeface="Arial"/>
            </a:endParaRPr>
          </a:p>
        </p:txBody>
      </p:sp>
    </p:spTree>
    <p:extLst>
      <p:ext uri="{BB962C8B-B14F-4D97-AF65-F5344CB8AC3E}">
        <p14:creationId xmlns:p14="http://schemas.microsoft.com/office/powerpoint/2010/main" val="69237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268407"/>
            <a:ext cx="11680557"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Affordability, a safe and decent home and privacy and security </a:t>
            </a:r>
            <a:r>
              <a:rPr lang="en-GB" sz="1800" b="1">
                <a:latin typeface="Arial"/>
                <a:ea typeface="+mn-ea"/>
                <a:cs typeface="+mn-cs"/>
              </a:rPr>
              <a:t>are the three things considered </a:t>
            </a:r>
            <a:r>
              <a:rPr lang="en-GB" sz="1800" b="1">
                <a:solidFill>
                  <a:srgbClr val="009690"/>
                </a:solidFill>
                <a:latin typeface="Arial"/>
                <a:ea typeface="+mn-ea"/>
                <a:cs typeface="+mn-cs"/>
              </a:rPr>
              <a:t>most important for good renting</a:t>
            </a:r>
            <a:r>
              <a:rPr lang="en-GB" sz="1800" b="1">
                <a:latin typeface="Arial"/>
                <a:ea typeface="+mn-ea"/>
                <a:cs typeface="+mn-cs"/>
              </a:rPr>
              <a:t> among those who rent</a:t>
            </a:r>
            <a:endParaRPr kumimoji="0" lang="en-GB" sz="1800" b="1" i="0" u="none" strike="noStrike" kern="1200" cap="none" spc="0" normalizeH="0" baseline="0" noProof="0">
              <a:ln>
                <a:noFill/>
              </a:ln>
              <a:effectLst/>
              <a:uLnTx/>
              <a:uFillTx/>
              <a:latin typeface="Arial"/>
              <a:ea typeface="+mn-ea"/>
              <a:cs typeface="Arial"/>
            </a:endParaRPr>
          </a:p>
        </p:txBody>
      </p:sp>
      <p:sp>
        <p:nvSpPr>
          <p:cNvPr id="5" name="TextBox 4">
            <a:extLst>
              <a:ext uri="{FF2B5EF4-FFF2-40B4-BE49-F238E27FC236}">
                <a16:creationId xmlns:a16="http://schemas.microsoft.com/office/drawing/2014/main" id="{A5F0CA0D-EA1C-0261-0E59-40374FCCF213}"/>
              </a:ext>
              <a:ext uri="{C183D7F6-B498-43B3-948B-1728B52AA6E4}">
                <adec:decorative xmlns:adec="http://schemas.microsoft.com/office/drawing/2017/decorative" val="0"/>
              </a:ext>
            </a:extLst>
          </p:cNvPr>
          <p:cNvSpPr txBox="1"/>
          <p:nvPr/>
        </p:nvSpPr>
        <p:spPr>
          <a:xfrm>
            <a:off x="1536087" y="1391480"/>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What are the three most important things for good renting?</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6B295D5F-10DA-108A-D91D-FD7EF10CE6B8}"/>
              </a:ext>
              <a:ext uri="{C183D7F6-B498-43B3-948B-1728B52AA6E4}">
                <adec:decorative xmlns:adec="http://schemas.microsoft.com/office/drawing/2017/decorative" val="1"/>
              </a:ext>
            </a:extLst>
          </p:cNvPr>
          <p:cNvSpPr/>
          <p:nvPr/>
        </p:nvSpPr>
        <p:spPr>
          <a:xfrm>
            <a:off x="468325" y="1876735"/>
            <a:ext cx="11559512" cy="3249843"/>
          </a:xfrm>
          <a:prstGeom prst="rect">
            <a:avLst/>
          </a:prstGeom>
          <a:noFill/>
          <a:ln w="28575">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Chart 1" descr="A horizontal bar chart showing the most important things renters believe result in good renting. Affordability was deemed the most important with 64% selecting it. The least important was inclusivity, where  10% selected it.">
            <a:extLst>
              <a:ext uri="{FF2B5EF4-FFF2-40B4-BE49-F238E27FC236}">
                <a16:creationId xmlns:a16="http://schemas.microsoft.com/office/drawing/2014/main" id="{9124C85E-A011-5D00-7374-7AB71B74FBF0}"/>
              </a:ext>
            </a:extLst>
          </p:cNvPr>
          <p:cNvGraphicFramePr/>
          <p:nvPr>
            <p:extLst>
              <p:ext uri="{D42A27DB-BD31-4B8C-83A1-F6EECF244321}">
                <p14:modId xmlns:p14="http://schemas.microsoft.com/office/powerpoint/2010/main" val="1254313244"/>
              </p:ext>
            </p:extLst>
          </p:nvPr>
        </p:nvGraphicFramePr>
        <p:xfrm>
          <a:off x="391549" y="1882066"/>
          <a:ext cx="6096337" cy="4040828"/>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6" descr="Coins with solid fill">
            <a:extLst>
              <a:ext uri="{FF2B5EF4-FFF2-40B4-BE49-F238E27FC236}">
                <a16:creationId xmlns:a16="http://schemas.microsoft.com/office/drawing/2014/main" id="{83E886B7-C6C1-9EEF-C73C-E1E8A7A78A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7214" y="1878417"/>
            <a:ext cx="481051" cy="481051"/>
          </a:xfrm>
          <a:prstGeom prst="rect">
            <a:avLst/>
          </a:prstGeom>
        </p:spPr>
      </p:pic>
      <p:pic>
        <p:nvPicPr>
          <p:cNvPr id="9" name="Graphic 8" descr="Lock with solid fill">
            <a:extLst>
              <a:ext uri="{FF2B5EF4-FFF2-40B4-BE49-F238E27FC236}">
                <a16:creationId xmlns:a16="http://schemas.microsoft.com/office/drawing/2014/main" id="{89E96FF2-3572-BEEC-A60B-55D3021B9C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7214" y="2331734"/>
            <a:ext cx="481050" cy="481050"/>
          </a:xfrm>
          <a:prstGeom prst="rect">
            <a:avLst/>
          </a:prstGeom>
        </p:spPr>
      </p:pic>
      <p:pic>
        <p:nvPicPr>
          <p:cNvPr id="8" name="Graphic 7" descr="Fence">
            <a:extLst>
              <a:ext uri="{FF2B5EF4-FFF2-40B4-BE49-F238E27FC236}">
                <a16:creationId xmlns:a16="http://schemas.microsoft.com/office/drawing/2014/main" id="{C01A83D6-6DE2-0F2D-FEFE-10854255CC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77211" y="2785050"/>
            <a:ext cx="481051" cy="481051"/>
          </a:xfrm>
          <a:prstGeom prst="rect">
            <a:avLst/>
          </a:prstGeom>
        </p:spPr>
      </p:pic>
      <p:pic>
        <p:nvPicPr>
          <p:cNvPr id="19" name="Graphic 18" descr="Handshake with solid fill">
            <a:extLst>
              <a:ext uri="{FF2B5EF4-FFF2-40B4-BE49-F238E27FC236}">
                <a16:creationId xmlns:a16="http://schemas.microsoft.com/office/drawing/2014/main" id="{84B52CE7-302D-3366-7200-A0856CF951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77213" y="3238367"/>
            <a:ext cx="481050" cy="481050"/>
          </a:xfrm>
          <a:prstGeom prst="rect">
            <a:avLst/>
          </a:prstGeom>
        </p:spPr>
      </p:pic>
      <p:pic>
        <p:nvPicPr>
          <p:cNvPr id="13" name="Graphic 12" descr="Chat with solid fill">
            <a:extLst>
              <a:ext uri="{FF2B5EF4-FFF2-40B4-BE49-F238E27FC236}">
                <a16:creationId xmlns:a16="http://schemas.microsoft.com/office/drawing/2014/main" id="{33E43EAA-B4B6-75A1-55BA-D3F6E74EAD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77214" y="3691683"/>
            <a:ext cx="481049" cy="481049"/>
          </a:xfrm>
          <a:prstGeom prst="rect">
            <a:avLst/>
          </a:prstGeom>
        </p:spPr>
      </p:pic>
      <p:pic>
        <p:nvPicPr>
          <p:cNvPr id="12" name="Graphic 11" descr="Social network">
            <a:extLst>
              <a:ext uri="{FF2B5EF4-FFF2-40B4-BE49-F238E27FC236}">
                <a16:creationId xmlns:a16="http://schemas.microsoft.com/office/drawing/2014/main" id="{FBC4AA6D-5264-87BE-2984-EC1DB0BF6A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77213" y="4144998"/>
            <a:ext cx="481049" cy="481049"/>
          </a:xfrm>
          <a:prstGeom prst="rect">
            <a:avLst/>
          </a:prstGeom>
        </p:spPr>
      </p:pic>
      <p:pic>
        <p:nvPicPr>
          <p:cNvPr id="11" name="Graphic 10" descr="Group with solid fill">
            <a:extLst>
              <a:ext uri="{FF2B5EF4-FFF2-40B4-BE49-F238E27FC236}">
                <a16:creationId xmlns:a16="http://schemas.microsoft.com/office/drawing/2014/main" id="{574CE66F-F0A2-74C2-2F67-901D828A317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77215" y="4598315"/>
            <a:ext cx="481049" cy="481049"/>
          </a:xfrm>
          <a:prstGeom prst="rect">
            <a:avLst/>
          </a:prstGeom>
        </p:spPr>
      </p:pic>
      <p:sp>
        <p:nvSpPr>
          <p:cNvPr id="15" name="TextBox 14">
            <a:extLst>
              <a:ext uri="{FF2B5EF4-FFF2-40B4-BE49-F238E27FC236}">
                <a16:creationId xmlns:a16="http://schemas.microsoft.com/office/drawing/2014/main" id="{34BC22B1-2825-1894-8AB6-21F0AC52AB0D}"/>
              </a:ext>
            </a:extLst>
          </p:cNvPr>
          <p:cNvSpPr txBox="1"/>
          <p:nvPr/>
        </p:nvSpPr>
        <p:spPr>
          <a:xfrm>
            <a:off x="7013405" y="1885198"/>
            <a:ext cx="4955768" cy="461665"/>
          </a:xfrm>
          <a:prstGeom prst="rect">
            <a:avLst/>
          </a:prstGeom>
          <a:noFill/>
        </p:spPr>
        <p:txBody>
          <a:bodyPr wrap="square" rtlCol="0">
            <a:spAutoFit/>
          </a:bodyPr>
          <a:lstStyle/>
          <a:p>
            <a:r>
              <a:rPr lang="en-GB" sz="1200">
                <a:solidFill>
                  <a:srgbClr val="5C5B5A"/>
                </a:solidFill>
                <a:latin typeface="Arial"/>
              </a:rPr>
              <a:t>Where tenants understand how their rent and other charges are set and should not be ripped off</a:t>
            </a:r>
          </a:p>
        </p:txBody>
      </p:sp>
      <p:sp>
        <p:nvSpPr>
          <p:cNvPr id="17" name="TextBox 16">
            <a:extLst>
              <a:ext uri="{FF2B5EF4-FFF2-40B4-BE49-F238E27FC236}">
                <a16:creationId xmlns:a16="http://schemas.microsoft.com/office/drawing/2014/main" id="{AA20709D-819E-019E-15CD-8FE6BB87FF67}"/>
              </a:ext>
            </a:extLst>
          </p:cNvPr>
          <p:cNvSpPr txBox="1"/>
          <p:nvPr/>
        </p:nvSpPr>
        <p:spPr>
          <a:xfrm>
            <a:off x="7013405" y="2369777"/>
            <a:ext cx="4955768" cy="461665"/>
          </a:xfrm>
          <a:prstGeom prst="rect">
            <a:avLst/>
          </a:prstGeom>
          <a:noFill/>
        </p:spPr>
        <p:txBody>
          <a:bodyPr wrap="square" rtlCol="0">
            <a:spAutoFit/>
          </a:bodyPr>
          <a:lstStyle/>
          <a:p>
            <a:r>
              <a:rPr lang="en-GB" sz="1200">
                <a:solidFill>
                  <a:srgbClr val="5C5B5A"/>
                </a:solidFill>
                <a:latin typeface="Arial"/>
              </a:rPr>
              <a:t>Tenants should be able to live free from physical or psychological discomfort in their home</a:t>
            </a:r>
          </a:p>
        </p:txBody>
      </p:sp>
      <p:sp>
        <p:nvSpPr>
          <p:cNvPr id="18" name="TextBox 17">
            <a:extLst>
              <a:ext uri="{FF2B5EF4-FFF2-40B4-BE49-F238E27FC236}">
                <a16:creationId xmlns:a16="http://schemas.microsoft.com/office/drawing/2014/main" id="{A3E6081A-672C-3A35-3467-F7D4C7ABE258}"/>
              </a:ext>
            </a:extLst>
          </p:cNvPr>
          <p:cNvSpPr txBox="1"/>
          <p:nvPr/>
        </p:nvSpPr>
        <p:spPr>
          <a:xfrm>
            <a:off x="7013405" y="2854356"/>
            <a:ext cx="4955768" cy="461665"/>
          </a:xfrm>
          <a:prstGeom prst="rect">
            <a:avLst/>
          </a:prstGeom>
          <a:noFill/>
        </p:spPr>
        <p:txBody>
          <a:bodyPr wrap="square" rtlCol="0">
            <a:spAutoFit/>
          </a:bodyPr>
          <a:lstStyle/>
          <a:p>
            <a:r>
              <a:rPr lang="en-GB" sz="1200">
                <a:solidFill>
                  <a:srgbClr val="5C5B5A"/>
                </a:solidFill>
                <a:latin typeface="Arial"/>
              </a:rPr>
              <a:t>Where tenants should reasonably be free to enjoy their home and make it their own</a:t>
            </a:r>
          </a:p>
        </p:txBody>
      </p:sp>
      <p:sp>
        <p:nvSpPr>
          <p:cNvPr id="20" name="TextBox 19">
            <a:extLst>
              <a:ext uri="{FF2B5EF4-FFF2-40B4-BE49-F238E27FC236}">
                <a16:creationId xmlns:a16="http://schemas.microsoft.com/office/drawing/2014/main" id="{6D6ECA9F-F77B-B89F-7765-B5FC87C531F0}"/>
              </a:ext>
            </a:extLst>
          </p:cNvPr>
          <p:cNvSpPr txBox="1"/>
          <p:nvPr/>
        </p:nvSpPr>
        <p:spPr>
          <a:xfrm>
            <a:off x="7013405" y="3338935"/>
            <a:ext cx="4955768" cy="276999"/>
          </a:xfrm>
          <a:prstGeom prst="rect">
            <a:avLst/>
          </a:prstGeom>
          <a:noFill/>
        </p:spPr>
        <p:txBody>
          <a:bodyPr wrap="square" rtlCol="0">
            <a:spAutoFit/>
          </a:bodyPr>
          <a:lstStyle/>
          <a:p>
            <a:r>
              <a:rPr lang="en-GB" sz="1200">
                <a:solidFill>
                  <a:srgbClr val="5C5B5A"/>
                </a:solidFill>
                <a:latin typeface="Arial"/>
              </a:rPr>
              <a:t>A landlord should be competent or use a competent managing agent</a:t>
            </a:r>
          </a:p>
        </p:txBody>
      </p:sp>
      <p:sp>
        <p:nvSpPr>
          <p:cNvPr id="21" name="TextBox 20">
            <a:extLst>
              <a:ext uri="{FF2B5EF4-FFF2-40B4-BE49-F238E27FC236}">
                <a16:creationId xmlns:a16="http://schemas.microsoft.com/office/drawing/2014/main" id="{2852DA69-CDCB-8926-084E-DF76409F250D}"/>
              </a:ext>
            </a:extLst>
          </p:cNvPr>
          <p:cNvSpPr txBox="1"/>
          <p:nvPr/>
        </p:nvSpPr>
        <p:spPr>
          <a:xfrm>
            <a:off x="7013405" y="3638848"/>
            <a:ext cx="4955768" cy="461665"/>
          </a:xfrm>
          <a:prstGeom prst="rect">
            <a:avLst/>
          </a:prstGeom>
          <a:noFill/>
        </p:spPr>
        <p:txBody>
          <a:bodyPr wrap="square" rtlCol="0">
            <a:spAutoFit/>
          </a:bodyPr>
          <a:lstStyle/>
          <a:p>
            <a:r>
              <a:rPr lang="en-GB" sz="1200">
                <a:solidFill>
                  <a:srgbClr val="5C5B5A"/>
                </a:solidFill>
                <a:latin typeface="Arial"/>
              </a:rPr>
              <a:t>A landlord should respond satisfactorily to requests for repairs, correspondence and complaints</a:t>
            </a:r>
          </a:p>
        </p:txBody>
      </p:sp>
      <p:sp>
        <p:nvSpPr>
          <p:cNvPr id="22" name="TextBox 21">
            <a:extLst>
              <a:ext uri="{FF2B5EF4-FFF2-40B4-BE49-F238E27FC236}">
                <a16:creationId xmlns:a16="http://schemas.microsoft.com/office/drawing/2014/main" id="{9E2F2BAB-C62F-2AC1-610E-2A844B55FF97}"/>
              </a:ext>
            </a:extLst>
          </p:cNvPr>
          <p:cNvSpPr txBox="1"/>
          <p:nvPr/>
        </p:nvSpPr>
        <p:spPr>
          <a:xfrm>
            <a:off x="7013405" y="4123427"/>
            <a:ext cx="4955768" cy="461665"/>
          </a:xfrm>
          <a:prstGeom prst="rect">
            <a:avLst/>
          </a:prstGeom>
          <a:noFill/>
        </p:spPr>
        <p:txBody>
          <a:bodyPr wrap="square" rtlCol="0">
            <a:spAutoFit/>
          </a:bodyPr>
          <a:lstStyle/>
          <a:p>
            <a:r>
              <a:rPr lang="en-GB" sz="1200">
                <a:solidFill>
                  <a:srgbClr val="5C5B5A"/>
                </a:solidFill>
                <a:latin typeface="Arial"/>
              </a:rPr>
              <a:t>Tenants should have essential information about renting their home and be helped to access extra support if they need it</a:t>
            </a:r>
          </a:p>
        </p:txBody>
      </p:sp>
      <p:sp>
        <p:nvSpPr>
          <p:cNvPr id="24" name="TextBox 23">
            <a:extLst>
              <a:ext uri="{FF2B5EF4-FFF2-40B4-BE49-F238E27FC236}">
                <a16:creationId xmlns:a16="http://schemas.microsoft.com/office/drawing/2014/main" id="{B1A978AD-2204-062A-278C-B85D2F639184}"/>
              </a:ext>
            </a:extLst>
          </p:cNvPr>
          <p:cNvSpPr txBox="1"/>
          <p:nvPr/>
        </p:nvSpPr>
        <p:spPr>
          <a:xfrm>
            <a:off x="7013405" y="4608007"/>
            <a:ext cx="4955768" cy="461665"/>
          </a:xfrm>
          <a:prstGeom prst="rect">
            <a:avLst/>
          </a:prstGeom>
          <a:noFill/>
        </p:spPr>
        <p:txBody>
          <a:bodyPr wrap="square" rtlCol="0">
            <a:spAutoFit/>
          </a:bodyPr>
          <a:lstStyle/>
          <a:p>
            <a:r>
              <a:rPr lang="en-GB" sz="1200">
                <a:solidFill>
                  <a:srgbClr val="5C5B5A"/>
                </a:solidFill>
                <a:latin typeface="Arial"/>
              </a:rPr>
              <a:t>Where tenants should not have a worse renting experience because of who they are</a:t>
            </a:r>
          </a:p>
        </p:txBody>
      </p:sp>
      <p:sp>
        <p:nvSpPr>
          <p:cNvPr id="3" name="TextBox 2">
            <a:extLst>
              <a:ext uri="{FF2B5EF4-FFF2-40B4-BE49-F238E27FC236}">
                <a16:creationId xmlns:a16="http://schemas.microsoft.com/office/drawing/2014/main" id="{A79CBFAA-8F6C-890D-D72B-B79D4286620D}"/>
              </a:ext>
            </a:extLst>
          </p:cNvPr>
          <p:cNvSpPr txBox="1"/>
          <p:nvPr/>
        </p:nvSpPr>
        <p:spPr>
          <a:xfrm>
            <a:off x="6569353" y="5204065"/>
            <a:ext cx="5401544" cy="261610"/>
          </a:xfrm>
          <a:prstGeom prst="rect">
            <a:avLst/>
          </a:prstGeom>
          <a:noFill/>
        </p:spPr>
        <p:txBody>
          <a:bodyPr wrap="square" lIns="91440" tIns="45720" rIns="91440" bIns="45720" rtlCol="0" anchor="t">
            <a:spAutoFit/>
          </a:bodyPr>
          <a:lstStyle/>
          <a:p>
            <a:r>
              <a:rPr lang="en-GB" sz="1100"/>
              <a:t>More information on renters and current cost of living pressures on slide 65</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HEH4. What do you consider the most important thing for good renting? Base: Those who rent (449)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9132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2 in 3 (62%) Greater Manchester respondents have </a:t>
            </a:r>
            <a:r>
              <a:rPr kumimoji="0" lang="en-GB" sz="1800" b="1" i="0" u="none" strike="noStrike" kern="1200" cap="none" spc="0" normalizeH="0" baseline="0" noProof="0" dirty="0">
                <a:ln>
                  <a:noFill/>
                </a:ln>
                <a:solidFill>
                  <a:srgbClr val="009690"/>
                </a:solidFill>
                <a:effectLst/>
                <a:uLnTx/>
                <a:uFillTx/>
                <a:latin typeface="Arial"/>
                <a:ea typeface="+mn-ea"/>
                <a:cs typeface="+mn-cs"/>
              </a:rPr>
              <a:t>experienced a problem in their home in the last year.</a:t>
            </a:r>
            <a:r>
              <a:rPr kumimoji="0" lang="en-GB" sz="1800" b="1" i="0" u="none" strike="noStrike" kern="1200" cap="none" spc="0" normalizeH="0" baseline="0" noProof="0" dirty="0">
                <a:ln>
                  <a:noFill/>
                </a:ln>
                <a:solidFill>
                  <a:srgbClr val="5C5B5A"/>
                </a:solidFill>
                <a:effectLst/>
                <a:uLnTx/>
                <a:uFillTx/>
                <a:latin typeface="Arial"/>
                <a:ea typeface="+mn-ea"/>
                <a:cs typeface="+mn-cs"/>
              </a:rPr>
              <a:t> This is higher among segments of the population including </a:t>
            </a:r>
            <a:r>
              <a:rPr lang="en-GB" sz="1800" b="1" dirty="0">
                <a:latin typeface="Arial"/>
                <a:ea typeface="+mn-ea"/>
                <a:cs typeface="+mn-cs"/>
              </a:rPr>
              <a:t>those from within racially </a:t>
            </a:r>
            <a:r>
              <a:rPr lang="en-GB" sz="1800" b="1" dirty="0" err="1">
                <a:latin typeface="Arial"/>
                <a:ea typeface="+mn-ea"/>
                <a:cs typeface="+mn-cs"/>
              </a:rPr>
              <a:t>minoritised</a:t>
            </a:r>
            <a:r>
              <a:rPr lang="en-GB" sz="1800" b="1" dirty="0">
                <a:latin typeface="Arial"/>
                <a:ea typeface="+mn-ea"/>
                <a:cs typeface="+mn-cs"/>
              </a:rPr>
              <a:t> communities (75%), those aged 16-24 (73%), disabled respondents (71%) and </a:t>
            </a:r>
            <a:r>
              <a:rPr kumimoji="0" lang="en-GB" sz="1800" b="1" i="0" u="none" strike="noStrike" kern="1200" cap="none" spc="0" normalizeH="0" baseline="0" noProof="0" dirty="0">
                <a:ln>
                  <a:noFill/>
                </a:ln>
                <a:solidFill>
                  <a:srgbClr val="5C5B5A"/>
                </a:solidFill>
                <a:effectLst/>
                <a:uLnTx/>
                <a:uFillTx/>
                <a:latin typeface="Arial"/>
                <a:ea typeface="+mn-ea"/>
                <a:cs typeface="+mn-cs"/>
              </a:rPr>
              <a:t>parents (70%)</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06452" y="1044334"/>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experienced any of the following problems in your home in the last year? </a:t>
            </a:r>
          </a:p>
        </p:txBody>
      </p:sp>
      <p:graphicFrame>
        <p:nvGraphicFramePr>
          <p:cNvPr id="8" name="Chart 7" descr="Stacked bar charts showing the number of respondents who are experiencing issues in their homes. 62% have experienced any issue in the last year. The most common individual issue is damp/mould where 35% of respondents have experienced this in the last year. ">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3541201887"/>
              </p:ext>
            </p:extLst>
          </p:nvPr>
        </p:nvGraphicFramePr>
        <p:xfrm>
          <a:off x="357094" y="1364506"/>
          <a:ext cx="11644753" cy="495628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18D3F59-984A-1812-CBB9-33DC070E4BCD}"/>
              </a:ext>
              <a:ext uri="{C183D7F6-B498-43B3-948B-1728B52AA6E4}">
                <adec:decorative xmlns:adec="http://schemas.microsoft.com/office/drawing/2017/decorative" val="1"/>
              </a:ext>
            </a:extLst>
          </p:cNvPr>
          <p:cNvSpPr txBox="1"/>
          <p:nvPr/>
        </p:nvSpPr>
        <p:spPr>
          <a:xfrm rot="16200000">
            <a:off x="-267006" y="2339993"/>
            <a:ext cx="113158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62</a:t>
            </a:r>
            <a:r>
              <a:rPr kumimoji="0" lang="en-GB" sz="1400" b="1" i="0" u="none" strike="noStrike" kern="1200" cap="none" spc="0" normalizeH="0" baseline="0" noProof="0">
                <a:ln>
                  <a:noFill/>
                </a:ln>
                <a:solidFill>
                  <a:srgbClr val="5C5B5A"/>
                </a:solidFill>
                <a:effectLst/>
                <a:uLnTx/>
                <a:uFillTx/>
                <a:latin typeface="Arial"/>
                <a:ea typeface="+mn-ea"/>
                <a:cs typeface="+mn-cs"/>
              </a:rPr>
              <a:t>% experienced </a:t>
            </a:r>
          </a:p>
        </p:txBody>
      </p:sp>
      <p:sp>
        <p:nvSpPr>
          <p:cNvPr id="11" name="Right Brace 10">
            <a:extLst>
              <a:ext uri="{FF2B5EF4-FFF2-40B4-BE49-F238E27FC236}">
                <a16:creationId xmlns:a16="http://schemas.microsoft.com/office/drawing/2014/main" id="{1A4E54A0-7F65-5607-50E4-757F7444F989}"/>
              </a:ext>
              <a:ext uri="{C183D7F6-B498-43B3-948B-1728B52AA6E4}">
                <adec:decorative xmlns:adec="http://schemas.microsoft.com/office/drawing/2017/decorative" val="1"/>
              </a:ext>
            </a:extLst>
          </p:cNvPr>
          <p:cNvSpPr/>
          <p:nvPr/>
        </p:nvSpPr>
        <p:spPr>
          <a:xfrm rot="10800000">
            <a:off x="559149" y="1410185"/>
            <a:ext cx="123598" cy="232860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28AEE68-293B-180B-5BF5-5E679BE8C5B9}"/>
              </a:ext>
              <a:ext uri="{C183D7F6-B498-43B3-948B-1728B52AA6E4}">
                <adec:decorative xmlns:adec="http://schemas.microsoft.com/office/drawing/2017/decorative" val="1"/>
              </a:ext>
            </a:extLst>
          </p:cNvPr>
          <p:cNvSpPr txBox="1"/>
          <p:nvPr/>
        </p:nvSpPr>
        <p:spPr>
          <a:xfrm>
            <a:off x="1160024" y="1955007"/>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35</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12" name="Right Brace 11">
            <a:extLst>
              <a:ext uri="{FF2B5EF4-FFF2-40B4-BE49-F238E27FC236}">
                <a16:creationId xmlns:a16="http://schemas.microsoft.com/office/drawing/2014/main" id="{D854E740-7D58-AC06-E618-0FE74D6521FF}"/>
              </a:ext>
              <a:ext uri="{C183D7F6-B498-43B3-948B-1728B52AA6E4}">
                <adec:decorative xmlns:adec="http://schemas.microsoft.com/office/drawing/2017/decorative" val="1"/>
              </a:ext>
            </a:extLst>
          </p:cNvPr>
          <p:cNvSpPr/>
          <p:nvPr/>
        </p:nvSpPr>
        <p:spPr>
          <a:xfrm rot="10800000">
            <a:off x="1740024" y="1391137"/>
            <a:ext cx="88776" cy="13431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 name="TextBox 4">
            <a:extLst>
              <a:ext uri="{FF2B5EF4-FFF2-40B4-BE49-F238E27FC236}">
                <a16:creationId xmlns:a16="http://schemas.microsoft.com/office/drawing/2014/main" id="{D986AEFB-B581-BAA6-B405-A423944563BB}"/>
              </a:ext>
              <a:ext uri="{C183D7F6-B498-43B3-948B-1728B52AA6E4}">
                <adec:decorative xmlns:adec="http://schemas.microsoft.com/office/drawing/2017/decorative" val="1"/>
              </a:ext>
            </a:extLst>
          </p:cNvPr>
          <p:cNvSpPr txBox="1"/>
          <p:nvPr/>
        </p:nvSpPr>
        <p:spPr>
          <a:xfrm>
            <a:off x="2324480" y="1686598"/>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22% </a:t>
            </a:r>
          </a:p>
        </p:txBody>
      </p:sp>
      <p:sp>
        <p:nvSpPr>
          <p:cNvPr id="6" name="Right Brace 5">
            <a:extLst>
              <a:ext uri="{FF2B5EF4-FFF2-40B4-BE49-F238E27FC236}">
                <a16:creationId xmlns:a16="http://schemas.microsoft.com/office/drawing/2014/main" id="{700D355C-2395-6514-0595-BDC9D0BBEF96}"/>
              </a:ext>
              <a:ext uri="{C183D7F6-B498-43B3-948B-1728B52AA6E4}">
                <adec:decorative xmlns:adec="http://schemas.microsoft.com/office/drawing/2017/decorative" val="1"/>
              </a:ext>
            </a:extLst>
          </p:cNvPr>
          <p:cNvSpPr/>
          <p:nvPr/>
        </p:nvSpPr>
        <p:spPr>
          <a:xfrm rot="10800000">
            <a:off x="2904479" y="1391137"/>
            <a:ext cx="88777" cy="80252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TextBox 6">
            <a:extLst>
              <a:ext uri="{FF2B5EF4-FFF2-40B4-BE49-F238E27FC236}">
                <a16:creationId xmlns:a16="http://schemas.microsoft.com/office/drawing/2014/main" id="{94D57A92-AED3-231C-B740-D2567D62ADDC}"/>
              </a:ext>
              <a:ext uri="{C183D7F6-B498-43B3-948B-1728B52AA6E4}">
                <adec:decorative xmlns:adec="http://schemas.microsoft.com/office/drawing/2017/decorative" val="1"/>
              </a:ext>
            </a:extLst>
          </p:cNvPr>
          <p:cNvSpPr txBox="1"/>
          <p:nvPr/>
        </p:nvSpPr>
        <p:spPr>
          <a:xfrm>
            <a:off x="3480058" y="1686598"/>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2</a:t>
            </a:r>
            <a:r>
              <a:rPr lang="en-GB" sz="1400" b="1">
                <a:solidFill>
                  <a:srgbClr val="5C5B5A"/>
                </a:solidFill>
                <a:latin typeface="Arial"/>
              </a:rPr>
              <a:t>0</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13" name="Right Brace 12">
            <a:extLst>
              <a:ext uri="{FF2B5EF4-FFF2-40B4-BE49-F238E27FC236}">
                <a16:creationId xmlns:a16="http://schemas.microsoft.com/office/drawing/2014/main" id="{73D6996A-D5B8-3E5B-E773-52E0ED7076A2}"/>
              </a:ext>
              <a:ext uri="{C183D7F6-B498-43B3-948B-1728B52AA6E4}">
                <adec:decorative xmlns:adec="http://schemas.microsoft.com/office/drawing/2017/decorative" val="1"/>
              </a:ext>
            </a:extLst>
          </p:cNvPr>
          <p:cNvSpPr/>
          <p:nvPr/>
        </p:nvSpPr>
        <p:spPr>
          <a:xfrm rot="10800000">
            <a:off x="4060056" y="1391137"/>
            <a:ext cx="88775" cy="77931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1B229E5B-0E53-5A51-7ABD-59549817969F}"/>
              </a:ext>
              <a:ext uri="{C183D7F6-B498-43B3-948B-1728B52AA6E4}">
                <adec:decorative xmlns:adec="http://schemas.microsoft.com/office/drawing/2017/decorative" val="1"/>
              </a:ext>
            </a:extLst>
          </p:cNvPr>
          <p:cNvSpPr txBox="1"/>
          <p:nvPr/>
        </p:nvSpPr>
        <p:spPr>
          <a:xfrm>
            <a:off x="4626758" y="1659965"/>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19</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17" name="Right Brace 16">
            <a:extLst>
              <a:ext uri="{FF2B5EF4-FFF2-40B4-BE49-F238E27FC236}">
                <a16:creationId xmlns:a16="http://schemas.microsoft.com/office/drawing/2014/main" id="{16C7736A-35DE-65CB-7F06-19E505095B60}"/>
              </a:ext>
              <a:ext uri="{C183D7F6-B498-43B3-948B-1728B52AA6E4}">
                <adec:decorative xmlns:adec="http://schemas.microsoft.com/office/drawing/2017/decorative" val="1"/>
              </a:ext>
            </a:extLst>
          </p:cNvPr>
          <p:cNvSpPr/>
          <p:nvPr/>
        </p:nvSpPr>
        <p:spPr>
          <a:xfrm rot="10800000">
            <a:off x="5206756" y="1391137"/>
            <a:ext cx="121736" cy="71287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8" name="TextBox 17">
            <a:extLst>
              <a:ext uri="{FF2B5EF4-FFF2-40B4-BE49-F238E27FC236}">
                <a16:creationId xmlns:a16="http://schemas.microsoft.com/office/drawing/2014/main" id="{ED705D82-0F48-3564-9027-9724CC99D815}"/>
              </a:ext>
              <a:ext uri="{C183D7F6-B498-43B3-948B-1728B52AA6E4}">
                <adec:decorative xmlns:adec="http://schemas.microsoft.com/office/drawing/2017/decorative" val="1"/>
              </a:ext>
            </a:extLst>
          </p:cNvPr>
          <p:cNvSpPr txBox="1"/>
          <p:nvPr/>
        </p:nvSpPr>
        <p:spPr>
          <a:xfrm>
            <a:off x="5791214" y="1659965"/>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18</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20" name="Right Brace 19">
            <a:extLst>
              <a:ext uri="{FF2B5EF4-FFF2-40B4-BE49-F238E27FC236}">
                <a16:creationId xmlns:a16="http://schemas.microsoft.com/office/drawing/2014/main" id="{85ECCE06-E7A8-7D21-D027-F3A1770F098E}"/>
              </a:ext>
              <a:ext uri="{C183D7F6-B498-43B3-948B-1728B52AA6E4}">
                <adec:decorative xmlns:adec="http://schemas.microsoft.com/office/drawing/2017/decorative" val="1"/>
              </a:ext>
            </a:extLst>
          </p:cNvPr>
          <p:cNvSpPr/>
          <p:nvPr/>
        </p:nvSpPr>
        <p:spPr>
          <a:xfrm rot="10800000">
            <a:off x="6371212" y="1391137"/>
            <a:ext cx="95106" cy="71287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20">
            <a:extLst>
              <a:ext uri="{FF2B5EF4-FFF2-40B4-BE49-F238E27FC236}">
                <a16:creationId xmlns:a16="http://schemas.microsoft.com/office/drawing/2014/main" id="{8FE04598-2B4C-5610-8D26-F1058FBABD83}"/>
              </a:ext>
              <a:ext uri="{C183D7F6-B498-43B3-948B-1728B52AA6E4}">
                <adec:decorative xmlns:adec="http://schemas.microsoft.com/office/drawing/2017/decorative" val="1"/>
              </a:ext>
            </a:extLst>
          </p:cNvPr>
          <p:cNvSpPr txBox="1"/>
          <p:nvPr/>
        </p:nvSpPr>
        <p:spPr>
          <a:xfrm>
            <a:off x="6944932" y="1553432"/>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13</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26" name="Right Brace 25">
            <a:extLst>
              <a:ext uri="{FF2B5EF4-FFF2-40B4-BE49-F238E27FC236}">
                <a16:creationId xmlns:a16="http://schemas.microsoft.com/office/drawing/2014/main" id="{3885E39B-A83E-8FB1-6A72-7D52A5054ADD}"/>
              </a:ext>
              <a:ext uri="{C183D7F6-B498-43B3-948B-1728B52AA6E4}">
                <adec:decorative xmlns:adec="http://schemas.microsoft.com/office/drawing/2017/decorative" val="1"/>
              </a:ext>
            </a:extLst>
          </p:cNvPr>
          <p:cNvSpPr/>
          <p:nvPr/>
        </p:nvSpPr>
        <p:spPr>
          <a:xfrm rot="10800000">
            <a:off x="7524930" y="1391136"/>
            <a:ext cx="114720" cy="51090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7" name="TextBox 26">
            <a:extLst>
              <a:ext uri="{FF2B5EF4-FFF2-40B4-BE49-F238E27FC236}">
                <a16:creationId xmlns:a16="http://schemas.microsoft.com/office/drawing/2014/main" id="{9880F837-1F20-1ED3-E2E0-20C560894C1D}"/>
              </a:ext>
              <a:ext uri="{C183D7F6-B498-43B3-948B-1728B52AA6E4}">
                <adec:decorative xmlns:adec="http://schemas.microsoft.com/office/drawing/2017/decorative" val="1"/>
              </a:ext>
            </a:extLst>
          </p:cNvPr>
          <p:cNvSpPr txBox="1"/>
          <p:nvPr/>
        </p:nvSpPr>
        <p:spPr>
          <a:xfrm>
            <a:off x="8089772" y="1553432"/>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12</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29" name="Right Brace 28">
            <a:extLst>
              <a:ext uri="{FF2B5EF4-FFF2-40B4-BE49-F238E27FC236}">
                <a16:creationId xmlns:a16="http://schemas.microsoft.com/office/drawing/2014/main" id="{B22D3C55-CEAE-EBC2-A4EB-D60098BB79A9}"/>
              </a:ext>
              <a:ext uri="{C183D7F6-B498-43B3-948B-1728B52AA6E4}">
                <adec:decorative xmlns:adec="http://schemas.microsoft.com/office/drawing/2017/decorative" val="1"/>
              </a:ext>
            </a:extLst>
          </p:cNvPr>
          <p:cNvSpPr/>
          <p:nvPr/>
        </p:nvSpPr>
        <p:spPr>
          <a:xfrm rot="10800000">
            <a:off x="8669770" y="1391135"/>
            <a:ext cx="114030" cy="48427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0" name="TextBox 29">
            <a:extLst>
              <a:ext uri="{FF2B5EF4-FFF2-40B4-BE49-F238E27FC236}">
                <a16:creationId xmlns:a16="http://schemas.microsoft.com/office/drawing/2014/main" id="{804AE198-BC2A-9C05-0178-C2A0043868BE}"/>
              </a:ext>
              <a:ext uri="{C183D7F6-B498-43B3-948B-1728B52AA6E4}">
                <adec:decorative xmlns:adec="http://schemas.microsoft.com/office/drawing/2017/decorative" val="1"/>
              </a:ext>
            </a:extLst>
          </p:cNvPr>
          <p:cNvSpPr txBox="1"/>
          <p:nvPr/>
        </p:nvSpPr>
        <p:spPr>
          <a:xfrm>
            <a:off x="9243490" y="1491287"/>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11</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31" name="Right Brace 30">
            <a:extLst>
              <a:ext uri="{FF2B5EF4-FFF2-40B4-BE49-F238E27FC236}">
                <a16:creationId xmlns:a16="http://schemas.microsoft.com/office/drawing/2014/main" id="{C6EB871D-4B38-AF05-805F-C42E16D231F1}"/>
              </a:ext>
              <a:ext uri="{C183D7F6-B498-43B3-948B-1728B52AA6E4}">
                <adec:decorative xmlns:adec="http://schemas.microsoft.com/office/drawing/2017/decorative" val="1"/>
              </a:ext>
            </a:extLst>
          </p:cNvPr>
          <p:cNvSpPr/>
          <p:nvPr/>
        </p:nvSpPr>
        <p:spPr>
          <a:xfrm rot="10800000">
            <a:off x="9823488" y="1391136"/>
            <a:ext cx="123598" cy="40095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2" name="TextBox 31">
            <a:extLst>
              <a:ext uri="{FF2B5EF4-FFF2-40B4-BE49-F238E27FC236}">
                <a16:creationId xmlns:a16="http://schemas.microsoft.com/office/drawing/2014/main" id="{2A299913-182D-3E49-604B-449E8EA745EA}"/>
              </a:ext>
              <a:ext uri="{C183D7F6-B498-43B3-948B-1728B52AA6E4}">
                <adec:decorative xmlns:adec="http://schemas.microsoft.com/office/drawing/2017/decorative" val="1"/>
              </a:ext>
            </a:extLst>
          </p:cNvPr>
          <p:cNvSpPr txBox="1"/>
          <p:nvPr/>
        </p:nvSpPr>
        <p:spPr>
          <a:xfrm>
            <a:off x="10397898" y="1491286"/>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10</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33" name="Right Brace 32">
            <a:extLst>
              <a:ext uri="{FF2B5EF4-FFF2-40B4-BE49-F238E27FC236}">
                <a16:creationId xmlns:a16="http://schemas.microsoft.com/office/drawing/2014/main" id="{AE918C68-4653-4E19-D466-C6A8A8F757AB}"/>
              </a:ext>
              <a:ext uri="{C183D7F6-B498-43B3-948B-1728B52AA6E4}">
                <adec:decorative xmlns:adec="http://schemas.microsoft.com/office/drawing/2017/decorative" val="1"/>
              </a:ext>
            </a:extLst>
          </p:cNvPr>
          <p:cNvSpPr/>
          <p:nvPr/>
        </p:nvSpPr>
        <p:spPr>
          <a:xfrm rot="10800000">
            <a:off x="10977896" y="1391136"/>
            <a:ext cx="107012" cy="37774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 All respondents (1546)</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840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57977" y="180841"/>
            <a:ext cx="11238081" cy="830997"/>
          </a:xfrm>
        </p:spPr>
        <p:txBody>
          <a:bodyPr vert="horz" wrap="square" anchor="t">
            <a:spAutoFit/>
          </a:bodyPr>
          <a:lstStyle/>
          <a:p>
            <a:pPr>
              <a:lnSpc>
                <a:spcPct val="100000"/>
              </a:lnSpc>
            </a:pPr>
            <a:r>
              <a:rPr lang="en-GB" sz="1800" b="1">
                <a:solidFill>
                  <a:schemeClr val="tx1">
                    <a:lumMod val="65000"/>
                    <a:lumOff val="35000"/>
                  </a:schemeClr>
                </a:solidFill>
              </a:rPr>
              <a:t>Renters, particularly those renting from local authorities and housing associations, are more likely to be </a:t>
            </a:r>
            <a:r>
              <a:rPr lang="en-GB" sz="1800" b="1">
                <a:solidFill>
                  <a:srgbClr val="009690"/>
                </a:solidFill>
              </a:rPr>
              <a:t>currently experiencing problems with their home </a:t>
            </a:r>
            <a:r>
              <a:rPr lang="en-GB" sz="1800" b="1"/>
              <a:t>– particularly damp/mould, poor home insulation, fear of losing their home and pest infestations</a:t>
            </a:r>
          </a:p>
        </p:txBody>
      </p:sp>
      <p:sp>
        <p:nvSpPr>
          <p:cNvPr id="62" name="TextBox 61">
            <a:extLst>
              <a:ext uri="{FF2B5EF4-FFF2-40B4-BE49-F238E27FC236}">
                <a16:creationId xmlns:a16="http://schemas.microsoft.com/office/drawing/2014/main" id="{9BF8A396-A087-7109-E225-530BADD2C166}"/>
              </a:ext>
              <a:ext uri="{C183D7F6-B498-43B3-948B-1728B52AA6E4}">
                <adec:decorative xmlns:adec="http://schemas.microsoft.com/office/drawing/2017/decorative" val="0"/>
              </a:ext>
            </a:extLst>
          </p:cNvPr>
          <p:cNvSpPr txBox="1"/>
          <p:nvPr/>
        </p:nvSpPr>
        <p:spPr>
          <a:xfrm>
            <a:off x="1506452" y="1257863"/>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Currently experiencing problems in their home (n=1,546)</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1192467705"/>
              </p:ext>
            </p:extLst>
          </p:nvPr>
        </p:nvGraphicFramePr>
        <p:xfrm>
          <a:off x="732000" y="1575492"/>
          <a:ext cx="10728000" cy="3986008"/>
        </p:xfrm>
        <a:graphic>
          <a:graphicData uri="http://schemas.openxmlformats.org/drawingml/2006/table">
            <a:tbl>
              <a:tblPr firstRow="1" bandRow="1">
                <a:tableStyleId>{D7AC3CCA-C797-4891-BE02-D94E43425B78}</a:tableStyleId>
              </a:tblPr>
              <a:tblGrid>
                <a:gridCol w="2952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gridCol w="1296000">
                  <a:extLst>
                    <a:ext uri="{9D8B030D-6E8A-4147-A177-3AD203B41FA5}">
                      <a16:colId xmlns:a16="http://schemas.microsoft.com/office/drawing/2014/main" val="808247925"/>
                    </a:ext>
                  </a:extLst>
                </a:gridCol>
                <a:gridCol w="1296000">
                  <a:extLst>
                    <a:ext uri="{9D8B030D-6E8A-4147-A177-3AD203B41FA5}">
                      <a16:colId xmlns:a16="http://schemas.microsoft.com/office/drawing/2014/main" val="647259512"/>
                    </a:ext>
                  </a:extLst>
                </a:gridCol>
                <a:gridCol w="1296000">
                  <a:extLst>
                    <a:ext uri="{9D8B030D-6E8A-4147-A177-3AD203B41FA5}">
                      <a16:colId xmlns:a16="http://schemas.microsoft.com/office/drawing/2014/main" val="4038445526"/>
                    </a:ext>
                  </a:extLst>
                </a:gridCol>
              </a:tblGrid>
              <a:tr h="570013">
                <a:tc>
                  <a:txBody>
                    <a:bodyPr/>
                    <a:lstStyle/>
                    <a:p>
                      <a:pPr algn="ctr"/>
                      <a:endParaRPr lang="en-GB" sz="1200"/>
                    </a:p>
                  </a:txBody>
                  <a:tcPr anchor="ctr">
                    <a:solidFill>
                      <a:srgbClr val="E7E7E7"/>
                    </a:solidFill>
                  </a:tcPr>
                </a:tc>
                <a:tc>
                  <a:txBody>
                    <a:bodyPr/>
                    <a:lstStyle/>
                    <a:p>
                      <a:pPr algn="ctr"/>
                      <a:r>
                        <a:rPr lang="en-GB" sz="1200"/>
                        <a:t>Total</a:t>
                      </a:r>
                    </a:p>
                    <a:p>
                      <a:pPr lvl="0" algn="ctr">
                        <a:buNone/>
                      </a:pPr>
                      <a:r>
                        <a:rPr lang="en-GB" sz="1000"/>
                        <a:t>(n=1,546)</a:t>
                      </a:r>
                    </a:p>
                  </a:txBody>
                  <a:tcPr anchor="ctr"/>
                </a:tc>
                <a:tc>
                  <a:txBody>
                    <a:bodyPr/>
                    <a:lstStyle/>
                    <a:p>
                      <a:pPr algn="ctr"/>
                      <a:r>
                        <a:rPr lang="en-GB" sz="1200"/>
                        <a:t>Owners </a:t>
                      </a:r>
                      <a:r>
                        <a:rPr lang="en-GB" sz="1000"/>
                        <a:t>(n=1,027)</a:t>
                      </a:r>
                    </a:p>
                  </a:txBody>
                  <a:tcPr anchor="ctr"/>
                </a:tc>
                <a:tc>
                  <a:txBody>
                    <a:bodyPr/>
                    <a:lstStyle/>
                    <a:p>
                      <a:pPr algn="ctr"/>
                      <a:r>
                        <a:rPr lang="en-GB" sz="1200"/>
                        <a:t>Renters </a:t>
                      </a:r>
                    </a:p>
                    <a:p>
                      <a:pPr algn="ctr"/>
                      <a:r>
                        <a:rPr lang="en-GB" sz="1000"/>
                        <a:t>(n=439)</a:t>
                      </a:r>
                    </a:p>
                  </a:txBody>
                  <a:tcPr anchor="ctr"/>
                </a:tc>
                <a:tc>
                  <a:txBody>
                    <a:bodyPr/>
                    <a:lstStyle/>
                    <a:p>
                      <a:pPr algn="ctr"/>
                      <a:r>
                        <a:rPr lang="en-GB" sz="1200"/>
                        <a:t>Renting from Local authorities and Councils </a:t>
                      </a:r>
                      <a:endParaRPr lang="en-US"/>
                    </a:p>
                    <a:p>
                      <a:pPr lvl="0" algn="ctr">
                        <a:buNone/>
                      </a:pPr>
                      <a:r>
                        <a:rPr lang="en-GB" sz="1000"/>
                        <a:t>(103 of 439)</a:t>
                      </a:r>
                    </a:p>
                  </a:txBody>
                  <a:tcPr anchor="ctr"/>
                </a:tc>
                <a:tc>
                  <a:txBody>
                    <a:bodyPr/>
                    <a:lstStyle/>
                    <a:p>
                      <a:pPr algn="ctr"/>
                      <a:r>
                        <a:rPr lang="en-GB" sz="1200"/>
                        <a:t>Renting from a Housing Associations and Trusts</a:t>
                      </a:r>
                    </a:p>
                    <a:p>
                      <a:pPr lvl="0" algn="ctr">
                        <a:buNone/>
                      </a:pPr>
                      <a:r>
                        <a:rPr lang="en-GB" sz="1000"/>
                        <a:t>(104 of 439)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Privately renting</a:t>
                      </a:r>
                    </a:p>
                    <a:p>
                      <a:pPr marL="0" marR="0" lvl="0" indent="0" algn="ctr">
                        <a:lnSpc>
                          <a:spcPct val="100000"/>
                        </a:lnSpc>
                        <a:spcBef>
                          <a:spcPts val="0"/>
                        </a:spcBef>
                        <a:spcAft>
                          <a:spcPts val="0"/>
                        </a:spcAft>
                        <a:buClrTx/>
                        <a:buSzTx/>
                        <a:buFontTx/>
                        <a:buNone/>
                      </a:pPr>
                      <a:r>
                        <a:rPr lang="en-GB" sz="1000"/>
                        <a:t>(232 of 439)</a:t>
                      </a:r>
                    </a:p>
                  </a:txBody>
                  <a:tcPr anchor="ctr"/>
                </a:tc>
                <a:extLst>
                  <a:ext uri="{0D108BD9-81ED-4DB2-BD59-A6C34878D82A}">
                    <a16:rowId xmlns:a16="http://schemas.microsoft.com/office/drawing/2014/main" val="1582872079"/>
                  </a:ext>
                </a:extLst>
              </a:tr>
              <a:tr h="465736">
                <a:tc>
                  <a:txBody>
                    <a:bodyPr/>
                    <a:lstStyle/>
                    <a:p>
                      <a:pPr algn="r"/>
                      <a:r>
                        <a:rPr lang="en-GB" sz="1100" b="1"/>
                        <a:t>NET: Currently experiencing any problem</a:t>
                      </a:r>
                    </a:p>
                  </a:txBody>
                  <a:tcPr anchor="ctr"/>
                </a:tc>
                <a:tc>
                  <a:txBody>
                    <a:bodyPr/>
                    <a:lstStyle/>
                    <a:p>
                      <a:pPr algn="ctr"/>
                      <a:r>
                        <a:rPr lang="en-GB" sz="1100" b="1">
                          <a:solidFill>
                            <a:schemeClr val="tx1"/>
                          </a:solidFill>
                        </a:rPr>
                        <a:t>36%</a:t>
                      </a:r>
                    </a:p>
                  </a:txBody>
                  <a:tcPr anchor="ctr">
                    <a:noFill/>
                  </a:tcPr>
                </a:tc>
                <a:tc>
                  <a:txBody>
                    <a:bodyPr/>
                    <a:lstStyle/>
                    <a:p>
                      <a:pPr algn="ctr"/>
                      <a:r>
                        <a:rPr lang="en-GB" sz="1100" b="1">
                          <a:solidFill>
                            <a:schemeClr val="tx1"/>
                          </a:solidFill>
                        </a:rPr>
                        <a:t>29%</a:t>
                      </a:r>
                    </a:p>
                  </a:txBody>
                  <a:tcPr anchor="ctr">
                    <a:noFill/>
                  </a:tcPr>
                </a:tc>
                <a:tc>
                  <a:txBody>
                    <a:bodyPr/>
                    <a:lstStyle/>
                    <a:p>
                      <a:pPr algn="ctr"/>
                      <a:r>
                        <a:rPr lang="en-GB" sz="1100" b="1">
                          <a:solidFill>
                            <a:schemeClr val="tx1"/>
                          </a:solidFill>
                        </a:rPr>
                        <a:t>51%</a:t>
                      </a:r>
                    </a:p>
                  </a:txBody>
                  <a:tcPr anchor="ctr">
                    <a:noFill/>
                  </a:tcPr>
                </a:tc>
                <a:tc>
                  <a:txBody>
                    <a:bodyPr/>
                    <a:lstStyle/>
                    <a:p>
                      <a:pPr algn="ctr"/>
                      <a:r>
                        <a:rPr lang="en-GB" sz="1100" b="1">
                          <a:solidFill>
                            <a:schemeClr val="tx1"/>
                          </a:solidFill>
                        </a:rPr>
                        <a:t>54%</a:t>
                      </a:r>
                    </a:p>
                  </a:txBody>
                  <a:tcPr anchor="ctr">
                    <a:noFill/>
                  </a:tcPr>
                </a:tc>
                <a:tc>
                  <a:txBody>
                    <a:bodyPr/>
                    <a:lstStyle/>
                    <a:p>
                      <a:pPr algn="ctr"/>
                      <a:r>
                        <a:rPr lang="en-GB" sz="1100" b="1">
                          <a:solidFill>
                            <a:schemeClr val="tx1"/>
                          </a:solidFill>
                        </a:rPr>
                        <a:t>53%</a:t>
                      </a:r>
                    </a:p>
                  </a:txBody>
                  <a:tcPr anchor="ctr">
                    <a:noFill/>
                  </a:tcPr>
                </a:tc>
                <a:tc>
                  <a:txBody>
                    <a:bodyPr/>
                    <a:lstStyle/>
                    <a:p>
                      <a:pPr algn="ctr"/>
                      <a:r>
                        <a:rPr lang="en-GB" sz="1100" b="1">
                          <a:solidFill>
                            <a:schemeClr val="tx1"/>
                          </a:solidFill>
                        </a:rPr>
                        <a:t>48%</a:t>
                      </a:r>
                    </a:p>
                  </a:txBody>
                  <a:tcPr anchor="ctr">
                    <a:noFill/>
                  </a:tcPr>
                </a:tc>
                <a:extLst>
                  <a:ext uri="{0D108BD9-81ED-4DB2-BD59-A6C34878D82A}">
                    <a16:rowId xmlns:a16="http://schemas.microsoft.com/office/drawing/2014/main" val="169056710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Damp / mould</a:t>
                      </a:r>
                    </a:p>
                  </a:txBody>
                  <a:tcPr anchor="ctr"/>
                </a:tc>
                <a:tc>
                  <a:txBody>
                    <a:bodyPr/>
                    <a:lstStyle/>
                    <a:p>
                      <a:pPr algn="ctr"/>
                      <a:r>
                        <a:rPr lang="en-GB" sz="1100" b="1">
                          <a:solidFill>
                            <a:schemeClr val="tx1"/>
                          </a:solidFill>
                        </a:rPr>
                        <a:t>21%</a:t>
                      </a:r>
                    </a:p>
                  </a:txBody>
                  <a:tcPr anchor="ctr">
                    <a:noFill/>
                  </a:tcPr>
                </a:tc>
                <a:tc>
                  <a:txBody>
                    <a:bodyPr/>
                    <a:lstStyle/>
                    <a:p>
                      <a:pPr algn="ctr"/>
                      <a:r>
                        <a:rPr lang="en-GB" sz="1100" b="1">
                          <a:solidFill>
                            <a:schemeClr val="tx1"/>
                          </a:solidFill>
                        </a:rPr>
                        <a:t>17%</a:t>
                      </a:r>
                    </a:p>
                  </a:txBody>
                  <a:tcPr anchor="ctr">
                    <a:noFill/>
                  </a:tcPr>
                </a:tc>
                <a:tc>
                  <a:txBody>
                    <a:bodyPr/>
                    <a:lstStyle/>
                    <a:p>
                      <a:pPr algn="ctr"/>
                      <a:r>
                        <a:rPr lang="en-GB" sz="1100" b="1">
                          <a:solidFill>
                            <a:schemeClr val="tx1"/>
                          </a:solidFill>
                        </a:rPr>
                        <a:t>30%</a:t>
                      </a:r>
                    </a:p>
                  </a:txBody>
                  <a:tcPr anchor="ctr">
                    <a:noFill/>
                  </a:tcPr>
                </a:tc>
                <a:tc>
                  <a:txBody>
                    <a:bodyPr/>
                    <a:lstStyle/>
                    <a:p>
                      <a:pPr algn="ctr"/>
                      <a:r>
                        <a:rPr lang="en-GB" sz="1100" b="1">
                          <a:solidFill>
                            <a:schemeClr val="tx1"/>
                          </a:solidFill>
                        </a:rPr>
                        <a:t>30%</a:t>
                      </a:r>
                    </a:p>
                  </a:txBody>
                  <a:tcPr anchor="ctr">
                    <a:noFill/>
                  </a:tcPr>
                </a:tc>
                <a:tc>
                  <a:txBody>
                    <a:bodyPr/>
                    <a:lstStyle/>
                    <a:p>
                      <a:pPr algn="ctr"/>
                      <a:r>
                        <a:rPr lang="en-GB" sz="1100" b="1">
                          <a:solidFill>
                            <a:schemeClr val="tx1"/>
                          </a:solidFill>
                        </a:rPr>
                        <a:t>36%</a:t>
                      </a:r>
                    </a:p>
                  </a:txBody>
                  <a:tcPr anchor="ctr">
                    <a:noFill/>
                  </a:tcPr>
                </a:tc>
                <a:tc>
                  <a:txBody>
                    <a:bodyPr/>
                    <a:lstStyle/>
                    <a:p>
                      <a:pPr algn="ctr"/>
                      <a:r>
                        <a:rPr lang="en-GB" sz="1100" b="1">
                          <a:solidFill>
                            <a:schemeClr val="tx1"/>
                          </a:solidFill>
                        </a:rPr>
                        <a:t>27%</a:t>
                      </a:r>
                    </a:p>
                  </a:txBody>
                  <a:tcPr anchor="ctr">
                    <a:noFill/>
                  </a:tcPr>
                </a:tc>
                <a:extLst>
                  <a:ext uri="{0D108BD9-81ED-4DB2-BD59-A6C34878D82A}">
                    <a16:rowId xmlns:a16="http://schemas.microsoft.com/office/drawing/2014/main" val="358379334"/>
                  </a:ext>
                </a:extLst>
              </a:tr>
              <a:tr h="282768">
                <a:tc>
                  <a:txBody>
                    <a:bodyPr/>
                    <a:lstStyle/>
                    <a:p>
                      <a:pPr algn="r"/>
                      <a:r>
                        <a:rPr lang="en-GB" sz="1100" b="1"/>
                        <a:t>Poor / missing home insulation</a:t>
                      </a:r>
                    </a:p>
                  </a:txBody>
                  <a:tcPr anchor="ctr"/>
                </a:tc>
                <a:tc>
                  <a:txBody>
                    <a:bodyPr/>
                    <a:lstStyle/>
                    <a:p>
                      <a:pPr algn="ctr"/>
                      <a:r>
                        <a:rPr lang="en-GB" sz="1100" b="1">
                          <a:solidFill>
                            <a:schemeClr val="tx1"/>
                          </a:solidFill>
                        </a:rPr>
                        <a:t>12%</a:t>
                      </a:r>
                    </a:p>
                  </a:txBody>
                  <a:tcPr anchor="ctr">
                    <a:noFill/>
                  </a:tcPr>
                </a:tc>
                <a:tc>
                  <a:txBody>
                    <a:bodyPr/>
                    <a:lstStyle/>
                    <a:p>
                      <a:pPr algn="ctr"/>
                      <a:r>
                        <a:rPr lang="en-GB" sz="1100" b="1"/>
                        <a:t>10%</a:t>
                      </a:r>
                    </a:p>
                  </a:txBody>
                  <a:tcPr anchor="ctr">
                    <a:noFill/>
                  </a:tcPr>
                </a:tc>
                <a:tc>
                  <a:txBody>
                    <a:bodyPr/>
                    <a:lstStyle/>
                    <a:p>
                      <a:pPr algn="ctr"/>
                      <a:r>
                        <a:rPr lang="en-GB" sz="1100" b="1"/>
                        <a:t>15%</a:t>
                      </a:r>
                    </a:p>
                  </a:txBody>
                  <a:tcPr anchor="ctr">
                    <a:noFill/>
                  </a:tcPr>
                </a:tc>
                <a:tc>
                  <a:txBody>
                    <a:bodyPr/>
                    <a:lstStyle/>
                    <a:p>
                      <a:pPr algn="ctr"/>
                      <a:r>
                        <a:rPr lang="en-GB" sz="1100" b="1"/>
                        <a:t>13%</a:t>
                      </a:r>
                    </a:p>
                  </a:txBody>
                  <a:tcPr anchor="ctr">
                    <a:noFill/>
                  </a:tcPr>
                </a:tc>
                <a:tc>
                  <a:txBody>
                    <a:bodyPr/>
                    <a:lstStyle/>
                    <a:p>
                      <a:pPr algn="ctr"/>
                      <a:r>
                        <a:rPr lang="en-GB" sz="1100" b="1"/>
                        <a:t>12%</a:t>
                      </a:r>
                    </a:p>
                  </a:txBody>
                  <a:tcPr anchor="ctr">
                    <a:noFill/>
                  </a:tcPr>
                </a:tc>
                <a:tc>
                  <a:txBody>
                    <a:bodyPr/>
                    <a:lstStyle/>
                    <a:p>
                      <a:pPr algn="ctr"/>
                      <a:r>
                        <a:rPr lang="en-GB" sz="1100" b="1"/>
                        <a:t>17%</a:t>
                      </a:r>
                    </a:p>
                  </a:txBody>
                  <a:tcPr anchor="ctr">
                    <a:noFill/>
                  </a:tcPr>
                </a:tc>
                <a:extLst>
                  <a:ext uri="{0D108BD9-81ED-4DB2-BD59-A6C34878D82A}">
                    <a16:rowId xmlns:a16="http://schemas.microsoft.com/office/drawing/2014/main" val="2401446473"/>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Fear of losing my home</a:t>
                      </a:r>
                    </a:p>
                  </a:txBody>
                  <a:tcPr anchor="ctr"/>
                </a:tc>
                <a:tc>
                  <a:txBody>
                    <a:bodyPr/>
                    <a:lstStyle/>
                    <a:p>
                      <a:pPr algn="ctr"/>
                      <a:r>
                        <a:rPr lang="en-GB" sz="1100" b="1">
                          <a:solidFill>
                            <a:schemeClr val="tx1"/>
                          </a:solidFill>
                        </a:rPr>
                        <a:t>7%</a:t>
                      </a:r>
                    </a:p>
                  </a:txBody>
                  <a:tcPr anchor="ctr">
                    <a:noFill/>
                  </a:tcPr>
                </a:tc>
                <a:tc>
                  <a:txBody>
                    <a:bodyPr/>
                    <a:lstStyle/>
                    <a:p>
                      <a:pPr algn="ctr"/>
                      <a:r>
                        <a:rPr lang="en-GB" sz="1100" b="1"/>
                        <a:t>4%</a:t>
                      </a:r>
                    </a:p>
                  </a:txBody>
                  <a:tcPr anchor="ctr">
                    <a:noFill/>
                  </a:tcPr>
                </a:tc>
                <a:tc>
                  <a:txBody>
                    <a:bodyPr/>
                    <a:lstStyle/>
                    <a:p>
                      <a:pPr algn="ctr"/>
                      <a:r>
                        <a:rPr lang="en-GB" sz="1100" b="1"/>
                        <a:t>12%</a:t>
                      </a:r>
                    </a:p>
                  </a:txBody>
                  <a:tcPr anchor="ctr">
                    <a:noFill/>
                  </a:tcPr>
                </a:tc>
                <a:tc>
                  <a:txBody>
                    <a:bodyPr/>
                    <a:lstStyle/>
                    <a:p>
                      <a:pPr algn="ctr"/>
                      <a:r>
                        <a:rPr lang="en-GB" sz="1100" b="1"/>
                        <a:t>11%</a:t>
                      </a:r>
                    </a:p>
                  </a:txBody>
                  <a:tcPr anchor="ctr">
                    <a:noFill/>
                  </a:tcPr>
                </a:tc>
                <a:tc>
                  <a:txBody>
                    <a:bodyPr/>
                    <a:lstStyle/>
                    <a:p>
                      <a:pPr algn="ctr"/>
                      <a:r>
                        <a:rPr lang="en-GB" sz="1100" b="1"/>
                        <a:t>7%</a:t>
                      </a:r>
                    </a:p>
                  </a:txBody>
                  <a:tcPr anchor="ctr">
                    <a:noFill/>
                  </a:tcPr>
                </a:tc>
                <a:tc>
                  <a:txBody>
                    <a:bodyPr/>
                    <a:lstStyle/>
                    <a:p>
                      <a:pPr algn="ctr"/>
                      <a:r>
                        <a:rPr lang="en-GB" sz="1100" b="1"/>
                        <a:t>15%</a:t>
                      </a:r>
                    </a:p>
                  </a:txBody>
                  <a:tcPr anchor="ctr">
                    <a:noFill/>
                  </a:tcPr>
                </a:tc>
                <a:extLst>
                  <a:ext uri="{0D108BD9-81ED-4DB2-BD59-A6C34878D82A}">
                    <a16:rowId xmlns:a16="http://schemas.microsoft.com/office/drawing/2014/main" val="278140231"/>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Pest infestation</a:t>
                      </a:r>
                    </a:p>
                  </a:txBody>
                  <a:tcPr anchor="ctr"/>
                </a:tc>
                <a:tc>
                  <a:txBody>
                    <a:bodyPr/>
                    <a:lstStyle/>
                    <a:p>
                      <a:pPr algn="ctr"/>
                      <a:r>
                        <a:rPr lang="en-GB" sz="1100" b="1">
                          <a:solidFill>
                            <a:schemeClr val="tx1"/>
                          </a:solidFill>
                        </a:rPr>
                        <a:t>7%</a:t>
                      </a:r>
                    </a:p>
                  </a:txBody>
                  <a:tcPr anchor="ctr">
                    <a:noFill/>
                  </a:tcPr>
                </a:tc>
                <a:tc>
                  <a:txBody>
                    <a:bodyPr/>
                    <a:lstStyle/>
                    <a:p>
                      <a:pPr algn="ctr"/>
                      <a:r>
                        <a:rPr lang="en-GB" sz="1100" b="1"/>
                        <a:t>5%</a:t>
                      </a:r>
                    </a:p>
                  </a:txBody>
                  <a:tcPr anchor="ctr">
                    <a:noFill/>
                  </a:tcPr>
                </a:tc>
                <a:tc>
                  <a:txBody>
                    <a:bodyPr/>
                    <a:lstStyle/>
                    <a:p>
                      <a:pPr algn="ctr"/>
                      <a:r>
                        <a:rPr lang="en-GB" sz="1100" b="1"/>
                        <a:t>9%</a:t>
                      </a:r>
                    </a:p>
                  </a:txBody>
                  <a:tcPr anchor="ctr">
                    <a:noFill/>
                  </a:tcPr>
                </a:tc>
                <a:tc>
                  <a:txBody>
                    <a:bodyPr/>
                    <a:lstStyle/>
                    <a:p>
                      <a:pPr algn="ctr"/>
                      <a:r>
                        <a:rPr lang="en-GB" sz="1100" b="1"/>
                        <a:t>12%</a:t>
                      </a:r>
                    </a:p>
                  </a:txBody>
                  <a:tcPr anchor="ctr">
                    <a:noFill/>
                  </a:tcPr>
                </a:tc>
                <a:tc>
                  <a:txBody>
                    <a:bodyPr/>
                    <a:lstStyle/>
                    <a:p>
                      <a:pPr algn="ctr"/>
                      <a:r>
                        <a:rPr lang="en-GB" sz="1100" b="1"/>
                        <a:t>11%</a:t>
                      </a:r>
                    </a:p>
                  </a:txBody>
                  <a:tcPr anchor="ctr">
                    <a:noFill/>
                  </a:tcPr>
                </a:tc>
                <a:tc>
                  <a:txBody>
                    <a:bodyPr/>
                    <a:lstStyle/>
                    <a:p>
                      <a:pPr algn="ctr"/>
                      <a:r>
                        <a:rPr lang="en-GB" sz="1100" b="1"/>
                        <a:t>7%</a:t>
                      </a:r>
                    </a:p>
                  </a:txBody>
                  <a:tcPr anchor="ctr">
                    <a:noFill/>
                  </a:tcPr>
                </a:tc>
                <a:extLst>
                  <a:ext uri="{0D108BD9-81ED-4DB2-BD59-A6C34878D82A}">
                    <a16:rowId xmlns:a16="http://schemas.microsoft.com/office/drawing/2014/main" val="3921736877"/>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electrics </a:t>
                      </a:r>
                    </a:p>
                  </a:txBody>
                  <a:tcPr anchor="ctr"/>
                </a:tc>
                <a:tc>
                  <a:txBody>
                    <a:bodyPr/>
                    <a:lstStyle/>
                    <a:p>
                      <a:pPr algn="ctr"/>
                      <a:r>
                        <a:rPr lang="en-GB" sz="1100" b="1">
                          <a:solidFill>
                            <a:schemeClr val="tx1"/>
                          </a:solidFill>
                        </a:rPr>
                        <a:t>5%</a:t>
                      </a:r>
                    </a:p>
                  </a:txBody>
                  <a:tcPr anchor="ctr">
                    <a:noFill/>
                  </a:tcPr>
                </a:tc>
                <a:tc>
                  <a:txBody>
                    <a:bodyPr/>
                    <a:lstStyle/>
                    <a:p>
                      <a:pPr algn="ctr"/>
                      <a:r>
                        <a:rPr lang="en-GB" sz="1100" b="1"/>
                        <a:t>4%</a:t>
                      </a:r>
                    </a:p>
                  </a:txBody>
                  <a:tcPr anchor="ctr">
                    <a:noFill/>
                  </a:tcPr>
                </a:tc>
                <a:tc>
                  <a:txBody>
                    <a:bodyPr/>
                    <a:lstStyle/>
                    <a:p>
                      <a:pPr algn="ctr"/>
                      <a:r>
                        <a:rPr lang="en-GB" sz="1100" b="1"/>
                        <a:t>6%</a:t>
                      </a:r>
                    </a:p>
                  </a:txBody>
                  <a:tcPr anchor="ctr">
                    <a:noFill/>
                  </a:tcPr>
                </a:tc>
                <a:tc>
                  <a:txBody>
                    <a:bodyPr/>
                    <a:lstStyle/>
                    <a:p>
                      <a:pPr algn="ctr"/>
                      <a:r>
                        <a:rPr lang="en-GB" sz="1100" b="1"/>
                        <a:t>3%</a:t>
                      </a:r>
                    </a:p>
                  </a:txBody>
                  <a:tcPr anchor="ctr">
                    <a:noFill/>
                  </a:tcPr>
                </a:tc>
                <a:tc>
                  <a:txBody>
                    <a:bodyPr/>
                    <a:lstStyle/>
                    <a:p>
                      <a:pPr algn="ctr"/>
                      <a:r>
                        <a:rPr lang="en-GB" sz="1100" b="1"/>
                        <a:t>11%</a:t>
                      </a:r>
                    </a:p>
                  </a:txBody>
                  <a:tcPr anchor="ctr">
                    <a:noFill/>
                  </a:tcPr>
                </a:tc>
                <a:tc>
                  <a:txBody>
                    <a:bodyPr/>
                    <a:lstStyle/>
                    <a:p>
                      <a:pPr algn="ctr"/>
                      <a:r>
                        <a:rPr lang="en-GB" sz="1100" b="1"/>
                        <a:t>5%</a:t>
                      </a:r>
                    </a:p>
                  </a:txBody>
                  <a:tcPr anchor="ctr">
                    <a:noFill/>
                  </a:tcPr>
                </a:tc>
                <a:extLst>
                  <a:ext uri="{0D108BD9-81ED-4DB2-BD59-A6C34878D82A}">
                    <a16:rowId xmlns:a16="http://schemas.microsoft.com/office/drawing/2014/main" val="1389945646"/>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windows / doors</a:t>
                      </a:r>
                    </a:p>
                  </a:txBody>
                  <a:tcPr anchor="ctr"/>
                </a:tc>
                <a:tc>
                  <a:txBody>
                    <a:bodyPr/>
                    <a:lstStyle/>
                    <a:p>
                      <a:pPr algn="ctr"/>
                      <a:r>
                        <a:rPr lang="en-GB" sz="1100" b="1">
                          <a:solidFill>
                            <a:schemeClr val="tx1"/>
                          </a:solidFill>
                        </a:rPr>
                        <a:t>5%</a:t>
                      </a:r>
                    </a:p>
                  </a:txBody>
                  <a:tcPr anchor="ctr">
                    <a:noFill/>
                  </a:tcPr>
                </a:tc>
                <a:tc>
                  <a:txBody>
                    <a:bodyPr/>
                    <a:lstStyle/>
                    <a:p>
                      <a:pPr algn="ctr"/>
                      <a:r>
                        <a:rPr lang="en-GB" sz="1100" b="1"/>
                        <a:t>4%</a:t>
                      </a:r>
                    </a:p>
                  </a:txBody>
                  <a:tcPr anchor="ctr">
                    <a:noFill/>
                  </a:tcPr>
                </a:tc>
                <a:tc>
                  <a:txBody>
                    <a:bodyPr/>
                    <a:lstStyle/>
                    <a:p>
                      <a:pPr algn="ctr"/>
                      <a:r>
                        <a:rPr lang="en-GB" sz="1100" b="1"/>
                        <a:t>7%</a:t>
                      </a:r>
                    </a:p>
                  </a:txBody>
                  <a:tcPr anchor="ctr">
                    <a:noFill/>
                  </a:tcPr>
                </a:tc>
                <a:tc>
                  <a:txBody>
                    <a:bodyPr/>
                    <a:lstStyle/>
                    <a:p>
                      <a:pPr algn="ctr"/>
                      <a:r>
                        <a:rPr lang="en-GB" sz="1100" b="1"/>
                        <a:t>11%</a:t>
                      </a:r>
                    </a:p>
                  </a:txBody>
                  <a:tcPr anchor="ctr">
                    <a:noFill/>
                  </a:tcPr>
                </a:tc>
                <a:tc>
                  <a:txBody>
                    <a:bodyPr/>
                    <a:lstStyle/>
                    <a:p>
                      <a:pPr algn="ctr"/>
                      <a:r>
                        <a:rPr lang="en-GB" sz="1100" b="1"/>
                        <a:t>11%</a:t>
                      </a:r>
                    </a:p>
                  </a:txBody>
                  <a:tcPr anchor="ctr">
                    <a:noFill/>
                  </a:tcPr>
                </a:tc>
                <a:tc>
                  <a:txBody>
                    <a:bodyPr/>
                    <a:lstStyle/>
                    <a:p>
                      <a:pPr algn="ctr"/>
                      <a:r>
                        <a:rPr lang="en-GB" sz="1100" b="1"/>
                        <a:t>4%</a:t>
                      </a:r>
                    </a:p>
                  </a:txBody>
                  <a:tcPr anchor="ctr">
                    <a:noFill/>
                  </a:tcPr>
                </a:tc>
                <a:extLst>
                  <a:ext uri="{0D108BD9-81ED-4DB2-BD59-A6C34878D82A}">
                    <a16:rowId xmlns:a16="http://schemas.microsoft.com/office/drawing/2014/main" val="178339859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My home not meeting accessibility needs </a:t>
                      </a:r>
                    </a:p>
                  </a:txBody>
                  <a:tcPr anchor="ctr"/>
                </a:tc>
                <a:tc>
                  <a:txBody>
                    <a:bodyPr/>
                    <a:lstStyle/>
                    <a:p>
                      <a:pPr algn="ctr"/>
                      <a:r>
                        <a:rPr lang="en-GB" sz="1100" b="1">
                          <a:solidFill>
                            <a:schemeClr val="tx1"/>
                          </a:solidFill>
                        </a:rPr>
                        <a:t>5%</a:t>
                      </a:r>
                    </a:p>
                  </a:txBody>
                  <a:tcPr anchor="ctr">
                    <a:noFill/>
                  </a:tcPr>
                </a:tc>
                <a:tc>
                  <a:txBody>
                    <a:bodyPr/>
                    <a:lstStyle/>
                    <a:p>
                      <a:pPr algn="ctr"/>
                      <a:r>
                        <a:rPr lang="en-GB" sz="1100" b="1"/>
                        <a:t>4%</a:t>
                      </a:r>
                    </a:p>
                  </a:txBody>
                  <a:tcPr anchor="ctr">
                    <a:noFill/>
                  </a:tcPr>
                </a:tc>
                <a:tc>
                  <a:txBody>
                    <a:bodyPr/>
                    <a:lstStyle/>
                    <a:p>
                      <a:pPr algn="ctr"/>
                      <a:r>
                        <a:rPr lang="en-GB" sz="1100" b="1"/>
                        <a:t>7%</a:t>
                      </a:r>
                    </a:p>
                  </a:txBody>
                  <a:tcPr anchor="ctr">
                    <a:noFill/>
                  </a:tcPr>
                </a:tc>
                <a:tc>
                  <a:txBody>
                    <a:bodyPr/>
                    <a:lstStyle/>
                    <a:p>
                      <a:pPr algn="ctr"/>
                      <a:r>
                        <a:rPr lang="en-GB" sz="1100" b="1"/>
                        <a:t>11%</a:t>
                      </a:r>
                    </a:p>
                  </a:txBody>
                  <a:tcPr anchor="ctr">
                    <a:noFill/>
                  </a:tcPr>
                </a:tc>
                <a:tc>
                  <a:txBody>
                    <a:bodyPr/>
                    <a:lstStyle/>
                    <a:p>
                      <a:pPr algn="ctr"/>
                      <a:r>
                        <a:rPr lang="en-GB" sz="1100" b="1"/>
                        <a:t>6%</a:t>
                      </a:r>
                    </a:p>
                  </a:txBody>
                  <a:tcPr anchor="ctr">
                    <a:noFill/>
                  </a:tcPr>
                </a:tc>
                <a:tc>
                  <a:txBody>
                    <a:bodyPr/>
                    <a:lstStyle/>
                    <a:p>
                      <a:pPr algn="ctr"/>
                      <a:r>
                        <a:rPr lang="en-GB" sz="1100" b="1"/>
                        <a:t>5%</a:t>
                      </a:r>
                    </a:p>
                  </a:txBody>
                  <a:tcPr anchor="ctr">
                    <a:noFill/>
                  </a:tcPr>
                </a:tc>
                <a:extLst>
                  <a:ext uri="{0D108BD9-81ED-4DB2-BD59-A6C34878D82A}">
                    <a16:rowId xmlns:a16="http://schemas.microsoft.com/office/drawing/2014/main" val="2161504254"/>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boiler / heating / hot water</a:t>
                      </a:r>
                    </a:p>
                  </a:txBody>
                  <a:tcPr anchor="ctr"/>
                </a:tc>
                <a:tc>
                  <a:txBody>
                    <a:bodyPr/>
                    <a:lstStyle/>
                    <a:p>
                      <a:pPr algn="ctr"/>
                      <a:r>
                        <a:rPr lang="en-GB" sz="1100" b="1">
                          <a:solidFill>
                            <a:schemeClr val="tx1"/>
                          </a:solidFill>
                        </a:rPr>
                        <a:t>5%</a:t>
                      </a:r>
                    </a:p>
                  </a:txBody>
                  <a:tcPr anchor="ctr">
                    <a:noFill/>
                  </a:tcPr>
                </a:tc>
                <a:tc>
                  <a:txBody>
                    <a:bodyPr/>
                    <a:lstStyle/>
                    <a:p>
                      <a:pPr algn="ctr"/>
                      <a:r>
                        <a:rPr lang="en-GB" sz="1100" b="1"/>
                        <a:t>5%</a:t>
                      </a:r>
                    </a:p>
                  </a:txBody>
                  <a:tcPr anchor="ctr">
                    <a:noFill/>
                  </a:tcPr>
                </a:tc>
                <a:tc>
                  <a:txBody>
                    <a:bodyPr/>
                    <a:lstStyle/>
                    <a:p>
                      <a:pPr algn="ctr"/>
                      <a:r>
                        <a:rPr lang="en-GB" sz="1100" b="1"/>
                        <a:t>7%</a:t>
                      </a:r>
                    </a:p>
                  </a:txBody>
                  <a:tcPr anchor="ctr">
                    <a:noFill/>
                  </a:tcPr>
                </a:tc>
                <a:tc>
                  <a:txBody>
                    <a:bodyPr/>
                    <a:lstStyle/>
                    <a:p>
                      <a:pPr algn="ctr"/>
                      <a:r>
                        <a:rPr lang="en-GB" sz="1100" b="1"/>
                        <a:t>10%</a:t>
                      </a:r>
                    </a:p>
                  </a:txBody>
                  <a:tcPr anchor="ctr">
                    <a:noFill/>
                  </a:tcPr>
                </a:tc>
                <a:tc>
                  <a:txBody>
                    <a:bodyPr/>
                    <a:lstStyle/>
                    <a:p>
                      <a:pPr algn="ctr"/>
                      <a:r>
                        <a:rPr lang="en-GB" sz="1100" b="1"/>
                        <a:t>10%</a:t>
                      </a:r>
                    </a:p>
                  </a:txBody>
                  <a:tcPr anchor="ctr">
                    <a:noFill/>
                  </a:tcPr>
                </a:tc>
                <a:tc>
                  <a:txBody>
                    <a:bodyPr/>
                    <a:lstStyle/>
                    <a:p>
                      <a:pPr algn="ctr"/>
                      <a:r>
                        <a:rPr lang="en-GB" sz="1100" b="1"/>
                        <a:t>5%</a:t>
                      </a:r>
                    </a:p>
                  </a:txBody>
                  <a:tcPr anchor="ctr">
                    <a:noFill/>
                  </a:tcPr>
                </a:tc>
                <a:extLst>
                  <a:ext uri="{0D108BD9-81ED-4DB2-BD59-A6C34878D82A}">
                    <a16:rowId xmlns:a16="http://schemas.microsoft.com/office/drawing/2014/main" val="378973450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Gas, electricity or water supply problems </a:t>
                      </a:r>
                    </a:p>
                  </a:txBody>
                  <a:tcPr anchor="ctr"/>
                </a:tc>
                <a:tc>
                  <a:txBody>
                    <a:bodyPr/>
                    <a:lstStyle/>
                    <a:p>
                      <a:pPr algn="ctr"/>
                      <a:r>
                        <a:rPr lang="en-GB" sz="1100" b="1">
                          <a:solidFill>
                            <a:schemeClr val="tx1"/>
                          </a:solidFill>
                        </a:rPr>
                        <a:t>4%</a:t>
                      </a:r>
                    </a:p>
                  </a:txBody>
                  <a:tcPr anchor="ctr">
                    <a:noFill/>
                  </a:tcPr>
                </a:tc>
                <a:tc>
                  <a:txBody>
                    <a:bodyPr/>
                    <a:lstStyle/>
                    <a:p>
                      <a:pPr algn="ctr"/>
                      <a:r>
                        <a:rPr lang="en-GB" sz="1100" b="1"/>
                        <a:t>3%</a:t>
                      </a:r>
                    </a:p>
                  </a:txBody>
                  <a:tcPr anchor="ctr">
                    <a:noFill/>
                  </a:tcPr>
                </a:tc>
                <a:tc>
                  <a:txBody>
                    <a:bodyPr/>
                    <a:lstStyle/>
                    <a:p>
                      <a:pPr algn="ctr"/>
                      <a:r>
                        <a:rPr lang="en-GB" sz="1100" b="1"/>
                        <a:t>4%</a:t>
                      </a:r>
                    </a:p>
                  </a:txBody>
                  <a:tcPr anchor="ctr">
                    <a:noFill/>
                  </a:tcPr>
                </a:tc>
                <a:tc>
                  <a:txBody>
                    <a:bodyPr/>
                    <a:lstStyle/>
                    <a:p>
                      <a:pPr algn="ctr"/>
                      <a:r>
                        <a:rPr lang="en-GB" sz="1100" b="1"/>
                        <a:t>7%</a:t>
                      </a:r>
                    </a:p>
                  </a:txBody>
                  <a:tcPr anchor="ctr">
                    <a:noFill/>
                  </a:tcPr>
                </a:tc>
                <a:tc>
                  <a:txBody>
                    <a:bodyPr/>
                    <a:lstStyle/>
                    <a:p>
                      <a:pPr algn="ctr"/>
                      <a:r>
                        <a:rPr lang="en-GB" sz="1100" b="1"/>
                        <a:t>6%</a:t>
                      </a:r>
                    </a:p>
                  </a:txBody>
                  <a:tcPr anchor="ctr">
                    <a:noFill/>
                  </a:tcPr>
                </a:tc>
                <a:tc>
                  <a:txBody>
                    <a:bodyPr/>
                    <a:lstStyle/>
                    <a:p>
                      <a:pPr algn="ctr"/>
                      <a:r>
                        <a:rPr lang="en-GB" sz="1100" b="1" dirty="0"/>
                        <a:t>3%</a:t>
                      </a:r>
                    </a:p>
                  </a:txBody>
                  <a:tcPr anchor="ctr">
                    <a:noFill/>
                  </a:tcPr>
                </a:tc>
                <a:extLst>
                  <a:ext uri="{0D108BD9-81ED-4DB2-BD59-A6C34878D82A}">
                    <a16:rowId xmlns:a16="http://schemas.microsoft.com/office/drawing/2014/main" val="3767568844"/>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598976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1" name="Arrow: Down 40">
            <a:extLst>
              <a:ext uri="{FF2B5EF4-FFF2-40B4-BE49-F238E27FC236}">
                <a16:creationId xmlns:a16="http://schemas.microsoft.com/office/drawing/2014/main" id="{BCBE90CE-A7FC-5D3E-40BE-5F54B1108B11}"/>
              </a:ext>
              <a:ext uri="{C183D7F6-B498-43B3-948B-1728B52AA6E4}">
                <adec:decorative xmlns:adec="http://schemas.microsoft.com/office/drawing/2017/decorative" val="1"/>
              </a:ext>
            </a:extLst>
          </p:cNvPr>
          <p:cNvSpPr/>
          <p:nvPr/>
        </p:nvSpPr>
        <p:spPr>
          <a:xfrm rot="10800000">
            <a:off x="7092621" y="3003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B9A46A74-768F-6DE7-6E6C-3B2394AC9049}"/>
              </a:ext>
              <a:ext uri="{C183D7F6-B498-43B3-948B-1728B52AA6E4}">
                <adec:decorative xmlns:adec="http://schemas.microsoft.com/office/drawing/2017/decorative" val="1"/>
              </a:ext>
            </a:extLst>
          </p:cNvPr>
          <p:cNvSpPr/>
          <p:nvPr/>
        </p:nvSpPr>
        <p:spPr>
          <a:xfrm rot="10800000">
            <a:off x="8381361" y="299832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74B42EAA-2E95-B7E5-668C-ACFDB9814666}"/>
              </a:ext>
              <a:ext uri="{C183D7F6-B498-43B3-948B-1728B52AA6E4}">
                <adec:decorative xmlns:adec="http://schemas.microsoft.com/office/drawing/2017/decorative" val="1"/>
              </a:ext>
            </a:extLst>
          </p:cNvPr>
          <p:cNvSpPr/>
          <p:nvPr/>
        </p:nvSpPr>
        <p:spPr>
          <a:xfrm rot="10800000">
            <a:off x="9687856" y="299832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7FCE6B40-D433-3915-71B6-84541344E305}"/>
              </a:ext>
              <a:ext uri="{C183D7F6-B498-43B3-948B-1728B52AA6E4}">
                <adec:decorative xmlns:adec="http://schemas.microsoft.com/office/drawing/2017/decorative" val="1"/>
              </a:ext>
            </a:extLst>
          </p:cNvPr>
          <p:cNvSpPr/>
          <p:nvPr/>
        </p:nvSpPr>
        <p:spPr>
          <a:xfrm rot="10800000">
            <a:off x="10996266" y="300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Arrow: Down 44">
            <a:extLst>
              <a:ext uri="{FF2B5EF4-FFF2-40B4-BE49-F238E27FC236}">
                <a16:creationId xmlns:a16="http://schemas.microsoft.com/office/drawing/2014/main" id="{18D34EF0-DF62-D85E-9F52-669DE1A7B4D0}"/>
              </a:ext>
              <a:ext uri="{C183D7F6-B498-43B3-948B-1728B52AA6E4}">
                <adec:decorative xmlns:adec="http://schemas.microsoft.com/office/drawing/2017/decorative" val="1"/>
              </a:ext>
            </a:extLst>
          </p:cNvPr>
          <p:cNvSpPr/>
          <p:nvPr/>
        </p:nvSpPr>
        <p:spPr>
          <a:xfrm>
            <a:off x="5797323" y="300667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Arrow: Down 46">
            <a:extLst>
              <a:ext uri="{FF2B5EF4-FFF2-40B4-BE49-F238E27FC236}">
                <a16:creationId xmlns:a16="http://schemas.microsoft.com/office/drawing/2014/main" id="{3D082512-AC54-7E57-243F-0A3A367ED54B}"/>
              </a:ext>
              <a:ext uri="{C183D7F6-B498-43B3-948B-1728B52AA6E4}">
                <adec:decorative xmlns:adec="http://schemas.microsoft.com/office/drawing/2017/decorative" val="1"/>
              </a:ext>
            </a:extLst>
          </p:cNvPr>
          <p:cNvSpPr/>
          <p:nvPr/>
        </p:nvSpPr>
        <p:spPr>
          <a:xfrm rot="10800000">
            <a:off x="9726191" y="503962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Arrow: Down 47">
            <a:extLst>
              <a:ext uri="{FF2B5EF4-FFF2-40B4-BE49-F238E27FC236}">
                <a16:creationId xmlns:a16="http://schemas.microsoft.com/office/drawing/2014/main" id="{2D85262E-9CAC-4786-8CB0-7C1EA0003304}"/>
              </a:ext>
              <a:ext uri="{C183D7F6-B498-43B3-948B-1728B52AA6E4}">
                <adec:decorative xmlns:adec="http://schemas.microsoft.com/office/drawing/2017/decorative" val="1"/>
              </a:ext>
            </a:extLst>
          </p:cNvPr>
          <p:cNvSpPr/>
          <p:nvPr/>
        </p:nvSpPr>
        <p:spPr>
          <a:xfrm rot="10800000">
            <a:off x="7092621" y="33022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Arrow: Down 48">
            <a:extLst>
              <a:ext uri="{FF2B5EF4-FFF2-40B4-BE49-F238E27FC236}">
                <a16:creationId xmlns:a16="http://schemas.microsoft.com/office/drawing/2014/main" id="{828C28B7-8998-6AA7-3CE9-51AC1D386DF5}"/>
              </a:ext>
              <a:ext uri="{C183D7F6-B498-43B3-948B-1728B52AA6E4}">
                <adec:decorative xmlns:adec="http://schemas.microsoft.com/office/drawing/2017/decorative" val="1"/>
              </a:ext>
            </a:extLst>
          </p:cNvPr>
          <p:cNvSpPr/>
          <p:nvPr/>
        </p:nvSpPr>
        <p:spPr>
          <a:xfrm rot="10800000">
            <a:off x="10996266" y="33030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Arrow: Down 49">
            <a:extLst>
              <a:ext uri="{FF2B5EF4-FFF2-40B4-BE49-F238E27FC236}">
                <a16:creationId xmlns:a16="http://schemas.microsoft.com/office/drawing/2014/main" id="{88EB79B5-3317-7746-68FA-6C83D05EB9F3}"/>
              </a:ext>
              <a:ext uri="{C183D7F6-B498-43B3-948B-1728B52AA6E4}">
                <adec:decorative xmlns:adec="http://schemas.microsoft.com/office/drawing/2017/decorative" val="1"/>
              </a:ext>
            </a:extLst>
          </p:cNvPr>
          <p:cNvSpPr/>
          <p:nvPr/>
        </p:nvSpPr>
        <p:spPr>
          <a:xfrm>
            <a:off x="5797323" y="33057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B6F74C6F-08BB-2376-7765-352289B9F4FD}"/>
              </a:ext>
              <a:ext uri="{C183D7F6-B498-43B3-948B-1728B52AA6E4}">
                <adec:decorative xmlns:adec="http://schemas.microsoft.com/office/drawing/2017/decorative" val="1"/>
              </a:ext>
            </a:extLst>
          </p:cNvPr>
          <p:cNvSpPr/>
          <p:nvPr/>
        </p:nvSpPr>
        <p:spPr>
          <a:xfrm rot="10800000">
            <a:off x="7092621" y="358885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Arrow: Down 51">
            <a:extLst>
              <a:ext uri="{FF2B5EF4-FFF2-40B4-BE49-F238E27FC236}">
                <a16:creationId xmlns:a16="http://schemas.microsoft.com/office/drawing/2014/main" id="{E612C415-2829-68FF-995B-D7811CA8875B}"/>
              </a:ext>
              <a:ext uri="{C183D7F6-B498-43B3-948B-1728B52AA6E4}">
                <adec:decorative xmlns:adec="http://schemas.microsoft.com/office/drawing/2017/decorative" val="1"/>
              </a:ext>
            </a:extLst>
          </p:cNvPr>
          <p:cNvSpPr/>
          <p:nvPr/>
        </p:nvSpPr>
        <p:spPr>
          <a:xfrm rot="10800000">
            <a:off x="10996266" y="358885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Arrow: Down 52">
            <a:extLst>
              <a:ext uri="{FF2B5EF4-FFF2-40B4-BE49-F238E27FC236}">
                <a16:creationId xmlns:a16="http://schemas.microsoft.com/office/drawing/2014/main" id="{BA634D16-F83D-B83C-5C0E-9414C3767CF9}"/>
              </a:ext>
              <a:ext uri="{C183D7F6-B498-43B3-948B-1728B52AA6E4}">
                <adec:decorative xmlns:adec="http://schemas.microsoft.com/office/drawing/2017/decorative" val="1"/>
              </a:ext>
            </a:extLst>
          </p:cNvPr>
          <p:cNvSpPr/>
          <p:nvPr/>
        </p:nvSpPr>
        <p:spPr>
          <a:xfrm>
            <a:off x="5797323" y="358885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Arrow: Down 53">
            <a:extLst>
              <a:ext uri="{FF2B5EF4-FFF2-40B4-BE49-F238E27FC236}">
                <a16:creationId xmlns:a16="http://schemas.microsoft.com/office/drawing/2014/main" id="{6E3EA146-BF09-28F8-73F8-9F4B032C33CC}"/>
              </a:ext>
              <a:ext uri="{C183D7F6-B498-43B3-948B-1728B52AA6E4}">
                <adec:decorative xmlns:adec="http://schemas.microsoft.com/office/drawing/2017/decorative" val="1"/>
              </a:ext>
            </a:extLst>
          </p:cNvPr>
          <p:cNvSpPr/>
          <p:nvPr/>
        </p:nvSpPr>
        <p:spPr>
          <a:xfrm rot="10800000">
            <a:off x="7092622" y="385702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Arrow: Down 54">
            <a:extLst>
              <a:ext uri="{FF2B5EF4-FFF2-40B4-BE49-F238E27FC236}">
                <a16:creationId xmlns:a16="http://schemas.microsoft.com/office/drawing/2014/main" id="{FA3F57D4-9DAC-3F54-6173-969D1F149572}"/>
              </a:ext>
              <a:ext uri="{C183D7F6-B498-43B3-948B-1728B52AA6E4}">
                <adec:decorative xmlns:adec="http://schemas.microsoft.com/office/drawing/2017/decorative" val="1"/>
              </a:ext>
            </a:extLst>
          </p:cNvPr>
          <p:cNvSpPr/>
          <p:nvPr/>
        </p:nvSpPr>
        <p:spPr>
          <a:xfrm rot="10800000">
            <a:off x="8381361" y="385219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Arrow: Down 55">
            <a:extLst>
              <a:ext uri="{FF2B5EF4-FFF2-40B4-BE49-F238E27FC236}">
                <a16:creationId xmlns:a16="http://schemas.microsoft.com/office/drawing/2014/main" id="{F88D6EB9-0F14-90EF-8584-11E0131980C0}"/>
              </a:ext>
              <a:ext uri="{C183D7F6-B498-43B3-948B-1728B52AA6E4}">
                <adec:decorative xmlns:adec="http://schemas.microsoft.com/office/drawing/2017/decorative" val="1"/>
              </a:ext>
            </a:extLst>
          </p:cNvPr>
          <p:cNvSpPr/>
          <p:nvPr/>
        </p:nvSpPr>
        <p:spPr>
          <a:xfrm>
            <a:off x="5797323" y="38605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row: Down 56">
            <a:extLst>
              <a:ext uri="{FF2B5EF4-FFF2-40B4-BE49-F238E27FC236}">
                <a16:creationId xmlns:a16="http://schemas.microsoft.com/office/drawing/2014/main" id="{0C02C5AA-F31E-A8BC-54AC-F12F94C4928D}"/>
              </a:ext>
              <a:ext uri="{C183D7F6-B498-43B3-948B-1728B52AA6E4}">
                <adec:decorative xmlns:adec="http://schemas.microsoft.com/office/drawing/2017/decorative" val="1"/>
              </a:ext>
            </a:extLst>
          </p:cNvPr>
          <p:cNvSpPr/>
          <p:nvPr/>
        </p:nvSpPr>
        <p:spPr>
          <a:xfrm rot="10800000">
            <a:off x="9687856" y="415948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Arrow: Down 57">
            <a:extLst>
              <a:ext uri="{FF2B5EF4-FFF2-40B4-BE49-F238E27FC236}">
                <a16:creationId xmlns:a16="http://schemas.microsoft.com/office/drawing/2014/main" id="{05BC3679-0A97-7461-0251-90423E1314FC}"/>
              </a:ext>
              <a:ext uri="{C183D7F6-B498-43B3-948B-1728B52AA6E4}">
                <adec:decorative xmlns:adec="http://schemas.microsoft.com/office/drawing/2017/decorative" val="1"/>
              </a:ext>
            </a:extLst>
          </p:cNvPr>
          <p:cNvSpPr/>
          <p:nvPr/>
        </p:nvSpPr>
        <p:spPr>
          <a:xfrm rot="10800000">
            <a:off x="7092621" y="44701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30BD498E-13DF-2406-B839-4193C322FD8A}"/>
              </a:ext>
              <a:ext uri="{C183D7F6-B498-43B3-948B-1728B52AA6E4}">
                <adec:decorative xmlns:adec="http://schemas.microsoft.com/office/drawing/2017/decorative" val="1"/>
              </a:ext>
            </a:extLst>
          </p:cNvPr>
          <p:cNvSpPr/>
          <p:nvPr/>
        </p:nvSpPr>
        <p:spPr>
          <a:xfrm rot="10800000">
            <a:off x="8381361" y="447375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Arrow: Down 59">
            <a:extLst>
              <a:ext uri="{FF2B5EF4-FFF2-40B4-BE49-F238E27FC236}">
                <a16:creationId xmlns:a16="http://schemas.microsoft.com/office/drawing/2014/main" id="{EAF3A541-FDEB-6067-C0BC-65381985AAB0}"/>
              </a:ext>
              <a:ext uri="{C183D7F6-B498-43B3-948B-1728B52AA6E4}">
                <adec:decorative xmlns:adec="http://schemas.microsoft.com/office/drawing/2017/decorative" val="1"/>
              </a:ext>
            </a:extLst>
          </p:cNvPr>
          <p:cNvSpPr/>
          <p:nvPr/>
        </p:nvSpPr>
        <p:spPr>
          <a:xfrm rot="10800000">
            <a:off x="9687856" y="447375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D9426E6D-1E63-D4E1-5BCD-95EE86614C50}"/>
              </a:ext>
              <a:ext uri="{C183D7F6-B498-43B3-948B-1728B52AA6E4}">
                <adec:decorative xmlns:adec="http://schemas.microsoft.com/office/drawing/2017/decorative" val="1"/>
              </a:ext>
            </a:extLst>
          </p:cNvPr>
          <p:cNvSpPr/>
          <p:nvPr/>
        </p:nvSpPr>
        <p:spPr>
          <a:xfrm rot="10800000">
            <a:off x="8381361" y="48200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Arrow: Down 66">
            <a:extLst>
              <a:ext uri="{FF2B5EF4-FFF2-40B4-BE49-F238E27FC236}">
                <a16:creationId xmlns:a16="http://schemas.microsoft.com/office/drawing/2014/main" id="{D67967A4-E241-C7C2-82C3-A489D6F5E3CF}"/>
              </a:ext>
              <a:ext uri="{C183D7F6-B498-43B3-948B-1728B52AA6E4}">
                <adec:decorative xmlns:adec="http://schemas.microsoft.com/office/drawing/2017/decorative" val="1"/>
              </a:ext>
            </a:extLst>
          </p:cNvPr>
          <p:cNvSpPr/>
          <p:nvPr/>
        </p:nvSpPr>
        <p:spPr>
          <a:xfrm rot="10800000">
            <a:off x="7092621" y="26676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Arrow: Down 67">
            <a:extLst>
              <a:ext uri="{FF2B5EF4-FFF2-40B4-BE49-F238E27FC236}">
                <a16:creationId xmlns:a16="http://schemas.microsoft.com/office/drawing/2014/main" id="{99D69852-CAEB-D268-5726-7D10445BFF69}"/>
              </a:ext>
              <a:ext uri="{C183D7F6-B498-43B3-948B-1728B52AA6E4}">
                <adec:decorative xmlns:adec="http://schemas.microsoft.com/office/drawing/2017/decorative" val="1"/>
              </a:ext>
            </a:extLst>
          </p:cNvPr>
          <p:cNvSpPr/>
          <p:nvPr/>
        </p:nvSpPr>
        <p:spPr>
          <a:xfrm rot="10800000">
            <a:off x="8381361" y="266282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Arrow: Down 68">
            <a:extLst>
              <a:ext uri="{FF2B5EF4-FFF2-40B4-BE49-F238E27FC236}">
                <a16:creationId xmlns:a16="http://schemas.microsoft.com/office/drawing/2014/main" id="{CD0ADE09-F4E1-CF39-F913-673AE8DB9E54}"/>
              </a:ext>
              <a:ext uri="{C183D7F6-B498-43B3-948B-1728B52AA6E4}">
                <adec:decorative xmlns:adec="http://schemas.microsoft.com/office/drawing/2017/decorative" val="1"/>
              </a:ext>
            </a:extLst>
          </p:cNvPr>
          <p:cNvSpPr/>
          <p:nvPr/>
        </p:nvSpPr>
        <p:spPr>
          <a:xfrm rot="10800000">
            <a:off x="9687856" y="266282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Arrow: Down 69">
            <a:extLst>
              <a:ext uri="{FF2B5EF4-FFF2-40B4-BE49-F238E27FC236}">
                <a16:creationId xmlns:a16="http://schemas.microsoft.com/office/drawing/2014/main" id="{6FF436FC-A21F-58A5-8282-843A98DE7909}"/>
              </a:ext>
              <a:ext uri="{C183D7F6-B498-43B3-948B-1728B52AA6E4}">
                <adec:decorative xmlns:adec="http://schemas.microsoft.com/office/drawing/2017/decorative" val="1"/>
              </a:ext>
            </a:extLst>
          </p:cNvPr>
          <p:cNvSpPr/>
          <p:nvPr/>
        </p:nvSpPr>
        <p:spPr>
          <a:xfrm rot="10800000">
            <a:off x="10996266" y="266845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Arrow: Down 70">
            <a:extLst>
              <a:ext uri="{FF2B5EF4-FFF2-40B4-BE49-F238E27FC236}">
                <a16:creationId xmlns:a16="http://schemas.microsoft.com/office/drawing/2014/main" id="{427430C8-C558-4D5A-6F9A-488B2C2DFBC0}"/>
              </a:ext>
              <a:ext uri="{C183D7F6-B498-43B3-948B-1728B52AA6E4}">
                <adec:decorative xmlns:adec="http://schemas.microsoft.com/office/drawing/2017/decorative" val="1"/>
              </a:ext>
            </a:extLst>
          </p:cNvPr>
          <p:cNvSpPr/>
          <p:nvPr/>
        </p:nvSpPr>
        <p:spPr>
          <a:xfrm>
            <a:off x="5797323" y="267116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 All respondents (1546); Owners (1027); Renters (439); Renting from local authorities and councils (103); Renting from housing associations and trust (104); Renting privately (232)</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1755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57977" y="180841"/>
            <a:ext cx="11238081" cy="830997"/>
          </a:xfrm>
        </p:spPr>
        <p:txBody>
          <a:bodyPr vert="horz" wrap="square" anchor="t">
            <a:spAutoFit/>
          </a:bodyPr>
          <a:lstStyle/>
          <a:p>
            <a:pPr>
              <a:lnSpc>
                <a:spcPct val="100000"/>
              </a:lnSpc>
            </a:pPr>
            <a:r>
              <a:rPr lang="en-GB" sz="1800" b="1">
                <a:solidFill>
                  <a:schemeClr val="tx1">
                    <a:lumMod val="65000"/>
                    <a:lumOff val="35000"/>
                  </a:schemeClr>
                </a:solidFill>
              </a:rPr>
              <a:t>Renters, particularly those renting from local authorities and housing associations, are also more likely to have </a:t>
            </a:r>
            <a:r>
              <a:rPr lang="en-GB" sz="1800" b="1">
                <a:solidFill>
                  <a:srgbClr val="009690"/>
                </a:solidFill>
              </a:rPr>
              <a:t>experienced problems this past year with their home </a:t>
            </a:r>
            <a:r>
              <a:rPr lang="en-GB" sz="1800" b="1"/>
              <a:t>– particularly damp/mould, broken boiler or heating, and poor home insulation </a:t>
            </a:r>
          </a:p>
        </p:txBody>
      </p:sp>
      <p:sp>
        <p:nvSpPr>
          <p:cNvPr id="2" name="TextBox 1">
            <a:extLst>
              <a:ext uri="{FF2B5EF4-FFF2-40B4-BE49-F238E27FC236}">
                <a16:creationId xmlns:a16="http://schemas.microsoft.com/office/drawing/2014/main" id="{3F96CBB9-59EF-9D98-FF9D-178DECBBF4F2}"/>
              </a:ext>
              <a:ext uri="{C183D7F6-B498-43B3-948B-1728B52AA6E4}">
                <adec:decorative xmlns:adec="http://schemas.microsoft.com/office/drawing/2017/decorative" val="0"/>
              </a:ext>
            </a:extLst>
          </p:cNvPr>
          <p:cNvSpPr txBox="1"/>
          <p:nvPr/>
        </p:nvSpPr>
        <p:spPr>
          <a:xfrm>
            <a:off x="1506452" y="1257863"/>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Have experienced problems in their home in the last year (n=1,546)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663027454"/>
              </p:ext>
            </p:extLst>
          </p:nvPr>
        </p:nvGraphicFramePr>
        <p:xfrm>
          <a:off x="732000" y="1575492"/>
          <a:ext cx="10728000" cy="3986008"/>
        </p:xfrm>
        <a:graphic>
          <a:graphicData uri="http://schemas.openxmlformats.org/drawingml/2006/table">
            <a:tbl>
              <a:tblPr firstRow="1" bandRow="1">
                <a:tableStyleId>{D7AC3CCA-C797-4891-BE02-D94E43425B78}</a:tableStyleId>
              </a:tblPr>
              <a:tblGrid>
                <a:gridCol w="2952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gridCol w="1296000">
                  <a:extLst>
                    <a:ext uri="{9D8B030D-6E8A-4147-A177-3AD203B41FA5}">
                      <a16:colId xmlns:a16="http://schemas.microsoft.com/office/drawing/2014/main" val="808247925"/>
                    </a:ext>
                  </a:extLst>
                </a:gridCol>
                <a:gridCol w="1296000">
                  <a:extLst>
                    <a:ext uri="{9D8B030D-6E8A-4147-A177-3AD203B41FA5}">
                      <a16:colId xmlns:a16="http://schemas.microsoft.com/office/drawing/2014/main" val="647259512"/>
                    </a:ext>
                  </a:extLst>
                </a:gridCol>
                <a:gridCol w="1296000">
                  <a:extLst>
                    <a:ext uri="{9D8B030D-6E8A-4147-A177-3AD203B41FA5}">
                      <a16:colId xmlns:a16="http://schemas.microsoft.com/office/drawing/2014/main" val="4038445526"/>
                    </a:ext>
                  </a:extLst>
                </a:gridCol>
              </a:tblGrid>
              <a:tr h="570013">
                <a:tc>
                  <a:txBody>
                    <a:bodyPr/>
                    <a:lstStyle/>
                    <a:p>
                      <a:pPr algn="ctr"/>
                      <a:endParaRPr lang="en-GB" sz="1200"/>
                    </a:p>
                  </a:txBody>
                  <a:tcPr anchor="ctr"/>
                </a:tc>
                <a:tc>
                  <a:txBody>
                    <a:bodyPr/>
                    <a:lstStyle/>
                    <a:p>
                      <a:pPr algn="ctr"/>
                      <a:r>
                        <a:rPr lang="en-GB" sz="1200"/>
                        <a:t>Total</a:t>
                      </a:r>
                    </a:p>
                    <a:p>
                      <a:pPr lvl="0" algn="ctr">
                        <a:buNone/>
                      </a:pPr>
                      <a:r>
                        <a:rPr lang="en-GB" sz="1000"/>
                        <a:t>(n=1,546)</a:t>
                      </a:r>
                    </a:p>
                  </a:txBody>
                  <a:tcPr anchor="ctr"/>
                </a:tc>
                <a:tc>
                  <a:txBody>
                    <a:bodyPr/>
                    <a:lstStyle/>
                    <a:p>
                      <a:pPr algn="ctr"/>
                      <a:r>
                        <a:rPr lang="en-GB" sz="1200"/>
                        <a:t>Owners </a:t>
                      </a:r>
                      <a:r>
                        <a:rPr lang="en-GB" sz="1000"/>
                        <a:t>(n=1,027)</a:t>
                      </a:r>
                    </a:p>
                  </a:txBody>
                  <a:tcPr anchor="ctr"/>
                </a:tc>
                <a:tc>
                  <a:txBody>
                    <a:bodyPr/>
                    <a:lstStyle/>
                    <a:p>
                      <a:pPr algn="ctr"/>
                      <a:r>
                        <a:rPr lang="en-GB" sz="1200"/>
                        <a:t>Renters </a:t>
                      </a:r>
                    </a:p>
                    <a:p>
                      <a:pPr algn="ctr"/>
                      <a:r>
                        <a:rPr lang="en-GB" sz="1000"/>
                        <a:t>(n=439)</a:t>
                      </a:r>
                    </a:p>
                  </a:txBody>
                  <a:tcPr anchor="ctr"/>
                </a:tc>
                <a:tc>
                  <a:txBody>
                    <a:bodyPr/>
                    <a:lstStyle/>
                    <a:p>
                      <a:pPr algn="ctr"/>
                      <a:r>
                        <a:rPr lang="en-GB" sz="1200"/>
                        <a:t>Renting from Local authorities and Councils </a:t>
                      </a:r>
                      <a:endParaRPr lang="en-US"/>
                    </a:p>
                    <a:p>
                      <a:pPr lvl="0" algn="ctr">
                        <a:buNone/>
                      </a:pPr>
                      <a:r>
                        <a:rPr lang="en-GB" sz="1000"/>
                        <a:t>(103 of 439)</a:t>
                      </a:r>
                    </a:p>
                  </a:txBody>
                  <a:tcPr anchor="ctr"/>
                </a:tc>
                <a:tc>
                  <a:txBody>
                    <a:bodyPr/>
                    <a:lstStyle/>
                    <a:p>
                      <a:pPr algn="ctr"/>
                      <a:r>
                        <a:rPr lang="en-GB" sz="1200"/>
                        <a:t>Renting from a Housing Associations and Trusts</a:t>
                      </a:r>
                    </a:p>
                    <a:p>
                      <a:pPr lvl="0" algn="ctr">
                        <a:buNone/>
                      </a:pPr>
                      <a:r>
                        <a:rPr lang="en-GB" sz="1000"/>
                        <a:t>(104 of 439)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Privately renting</a:t>
                      </a:r>
                    </a:p>
                    <a:p>
                      <a:pPr marL="0" marR="0" lvl="0" indent="0" algn="ctr">
                        <a:lnSpc>
                          <a:spcPct val="100000"/>
                        </a:lnSpc>
                        <a:spcBef>
                          <a:spcPts val="0"/>
                        </a:spcBef>
                        <a:spcAft>
                          <a:spcPts val="0"/>
                        </a:spcAft>
                        <a:buClrTx/>
                        <a:buSzTx/>
                        <a:buFontTx/>
                        <a:buNone/>
                      </a:pPr>
                      <a:r>
                        <a:rPr lang="en-GB" sz="1000"/>
                        <a:t>(232 of 439)</a:t>
                      </a:r>
                    </a:p>
                  </a:txBody>
                  <a:tcPr anchor="ctr"/>
                </a:tc>
                <a:extLst>
                  <a:ext uri="{0D108BD9-81ED-4DB2-BD59-A6C34878D82A}">
                    <a16:rowId xmlns:a16="http://schemas.microsoft.com/office/drawing/2014/main" val="1582872079"/>
                  </a:ext>
                </a:extLst>
              </a:tr>
              <a:tr h="465736">
                <a:tc>
                  <a:txBody>
                    <a:bodyPr/>
                    <a:lstStyle/>
                    <a:p>
                      <a:pPr algn="r"/>
                      <a:r>
                        <a:rPr lang="en-GB" sz="1100" b="1"/>
                        <a:t>NET: Experienced any problem in the last year</a:t>
                      </a:r>
                    </a:p>
                  </a:txBody>
                  <a:tcPr anchor="ctr"/>
                </a:tc>
                <a:tc>
                  <a:txBody>
                    <a:bodyPr/>
                    <a:lstStyle/>
                    <a:p>
                      <a:pPr algn="ctr"/>
                      <a:r>
                        <a:rPr lang="en-GB" sz="1100" b="1">
                          <a:solidFill>
                            <a:schemeClr val="tx1"/>
                          </a:solidFill>
                        </a:rPr>
                        <a:t>62%</a:t>
                      </a:r>
                    </a:p>
                  </a:txBody>
                  <a:tcPr anchor="ctr">
                    <a:noFill/>
                  </a:tcPr>
                </a:tc>
                <a:tc>
                  <a:txBody>
                    <a:bodyPr/>
                    <a:lstStyle/>
                    <a:p>
                      <a:pPr algn="ctr"/>
                      <a:r>
                        <a:rPr lang="en-GB" sz="1100" b="1" dirty="0">
                          <a:solidFill>
                            <a:schemeClr val="tx1"/>
                          </a:solidFill>
                        </a:rPr>
                        <a:t>55%</a:t>
                      </a:r>
                    </a:p>
                  </a:txBody>
                  <a:tcPr anchor="ctr">
                    <a:noFill/>
                  </a:tcPr>
                </a:tc>
                <a:tc>
                  <a:txBody>
                    <a:bodyPr/>
                    <a:lstStyle/>
                    <a:p>
                      <a:pPr algn="ctr"/>
                      <a:r>
                        <a:rPr lang="en-GB" sz="1100" b="1">
                          <a:solidFill>
                            <a:schemeClr val="tx1"/>
                          </a:solidFill>
                        </a:rPr>
                        <a:t>73%</a:t>
                      </a:r>
                    </a:p>
                  </a:txBody>
                  <a:tcPr anchor="ctr">
                    <a:noFill/>
                  </a:tcPr>
                </a:tc>
                <a:tc>
                  <a:txBody>
                    <a:bodyPr/>
                    <a:lstStyle/>
                    <a:p>
                      <a:pPr algn="ctr"/>
                      <a:r>
                        <a:rPr lang="en-GB" sz="1100" b="1">
                          <a:solidFill>
                            <a:schemeClr val="tx1"/>
                          </a:solidFill>
                        </a:rPr>
                        <a:t>80%</a:t>
                      </a:r>
                    </a:p>
                  </a:txBody>
                  <a:tcPr anchor="ctr">
                    <a:noFill/>
                  </a:tcPr>
                </a:tc>
                <a:tc>
                  <a:txBody>
                    <a:bodyPr/>
                    <a:lstStyle/>
                    <a:p>
                      <a:pPr algn="ctr"/>
                      <a:r>
                        <a:rPr lang="en-GB" sz="1100" b="1">
                          <a:solidFill>
                            <a:schemeClr val="tx1"/>
                          </a:solidFill>
                        </a:rPr>
                        <a:t>81%</a:t>
                      </a:r>
                    </a:p>
                  </a:txBody>
                  <a:tcPr anchor="ctr">
                    <a:noFill/>
                  </a:tcPr>
                </a:tc>
                <a:tc>
                  <a:txBody>
                    <a:bodyPr/>
                    <a:lstStyle/>
                    <a:p>
                      <a:pPr algn="ctr"/>
                      <a:r>
                        <a:rPr lang="en-GB" sz="1100" b="1">
                          <a:solidFill>
                            <a:schemeClr val="tx1"/>
                          </a:solidFill>
                        </a:rPr>
                        <a:t>67%</a:t>
                      </a:r>
                    </a:p>
                  </a:txBody>
                  <a:tcPr anchor="ctr">
                    <a:noFill/>
                  </a:tcPr>
                </a:tc>
                <a:extLst>
                  <a:ext uri="{0D108BD9-81ED-4DB2-BD59-A6C34878D82A}">
                    <a16:rowId xmlns:a16="http://schemas.microsoft.com/office/drawing/2014/main" val="169056710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Damp / mould</a:t>
                      </a:r>
                    </a:p>
                  </a:txBody>
                  <a:tcPr anchor="ctr"/>
                </a:tc>
                <a:tc>
                  <a:txBody>
                    <a:bodyPr/>
                    <a:lstStyle/>
                    <a:p>
                      <a:pPr algn="ctr"/>
                      <a:r>
                        <a:rPr lang="en-GB" sz="1100" b="1">
                          <a:solidFill>
                            <a:schemeClr val="tx1"/>
                          </a:solidFill>
                        </a:rPr>
                        <a:t>35%</a:t>
                      </a:r>
                    </a:p>
                  </a:txBody>
                  <a:tcPr anchor="ctr">
                    <a:noFill/>
                  </a:tcPr>
                </a:tc>
                <a:tc>
                  <a:txBody>
                    <a:bodyPr/>
                    <a:lstStyle/>
                    <a:p>
                      <a:pPr algn="ctr"/>
                      <a:r>
                        <a:rPr lang="en-GB" sz="1100" b="1">
                          <a:solidFill>
                            <a:schemeClr val="tx1"/>
                          </a:solidFill>
                        </a:rPr>
                        <a:t>28%</a:t>
                      </a:r>
                    </a:p>
                  </a:txBody>
                  <a:tcPr anchor="ctr">
                    <a:noFill/>
                  </a:tcPr>
                </a:tc>
                <a:tc>
                  <a:txBody>
                    <a:bodyPr/>
                    <a:lstStyle/>
                    <a:p>
                      <a:pPr algn="ctr"/>
                      <a:r>
                        <a:rPr lang="en-GB" sz="1100" b="1">
                          <a:solidFill>
                            <a:schemeClr val="tx1"/>
                          </a:solidFill>
                        </a:rPr>
                        <a:t>46%</a:t>
                      </a:r>
                    </a:p>
                  </a:txBody>
                  <a:tcPr anchor="ctr">
                    <a:noFill/>
                  </a:tcPr>
                </a:tc>
                <a:tc>
                  <a:txBody>
                    <a:bodyPr/>
                    <a:lstStyle/>
                    <a:p>
                      <a:pPr algn="ctr"/>
                      <a:r>
                        <a:rPr lang="en-GB" sz="1100" b="1">
                          <a:solidFill>
                            <a:schemeClr val="tx1"/>
                          </a:solidFill>
                        </a:rPr>
                        <a:t>47%</a:t>
                      </a:r>
                    </a:p>
                  </a:txBody>
                  <a:tcPr anchor="ctr">
                    <a:noFill/>
                  </a:tcPr>
                </a:tc>
                <a:tc>
                  <a:txBody>
                    <a:bodyPr/>
                    <a:lstStyle/>
                    <a:p>
                      <a:pPr algn="ctr"/>
                      <a:r>
                        <a:rPr lang="en-GB" sz="1100" b="1">
                          <a:solidFill>
                            <a:schemeClr val="tx1"/>
                          </a:solidFill>
                        </a:rPr>
                        <a:t>50%</a:t>
                      </a:r>
                    </a:p>
                  </a:txBody>
                  <a:tcPr anchor="ctr">
                    <a:noFill/>
                  </a:tcPr>
                </a:tc>
                <a:tc>
                  <a:txBody>
                    <a:bodyPr/>
                    <a:lstStyle/>
                    <a:p>
                      <a:pPr algn="ctr"/>
                      <a:r>
                        <a:rPr lang="en-GB" sz="1100" b="1">
                          <a:solidFill>
                            <a:schemeClr val="tx1"/>
                          </a:solidFill>
                        </a:rPr>
                        <a:t>43%</a:t>
                      </a:r>
                    </a:p>
                  </a:txBody>
                  <a:tcPr anchor="ctr">
                    <a:noFill/>
                  </a:tcPr>
                </a:tc>
                <a:extLst>
                  <a:ext uri="{0D108BD9-81ED-4DB2-BD59-A6C34878D82A}">
                    <a16:rowId xmlns:a16="http://schemas.microsoft.com/office/drawing/2014/main" val="358379334"/>
                  </a:ext>
                </a:extLst>
              </a:tr>
              <a:tr h="282768">
                <a:tc>
                  <a:txBody>
                    <a:bodyPr/>
                    <a:lstStyle/>
                    <a:p>
                      <a:pPr algn="r"/>
                      <a:r>
                        <a:rPr lang="en-GB" sz="1100" b="1"/>
                        <a:t>Poor / missing home insulation</a:t>
                      </a:r>
                    </a:p>
                  </a:txBody>
                  <a:tcPr anchor="ctr"/>
                </a:tc>
                <a:tc>
                  <a:txBody>
                    <a:bodyPr/>
                    <a:lstStyle/>
                    <a:p>
                      <a:pPr algn="ctr"/>
                      <a:r>
                        <a:rPr lang="en-GB" sz="1100" b="1">
                          <a:solidFill>
                            <a:schemeClr val="tx1"/>
                          </a:solidFill>
                        </a:rPr>
                        <a:t>20%</a:t>
                      </a:r>
                    </a:p>
                  </a:txBody>
                  <a:tcPr anchor="ctr">
                    <a:noFill/>
                  </a:tcPr>
                </a:tc>
                <a:tc>
                  <a:txBody>
                    <a:bodyPr/>
                    <a:lstStyle/>
                    <a:p>
                      <a:pPr algn="ctr"/>
                      <a:r>
                        <a:rPr lang="en-GB" sz="1100" b="1"/>
                        <a:t>17%</a:t>
                      </a:r>
                    </a:p>
                  </a:txBody>
                  <a:tcPr anchor="ctr">
                    <a:noFill/>
                  </a:tcPr>
                </a:tc>
                <a:tc>
                  <a:txBody>
                    <a:bodyPr/>
                    <a:lstStyle/>
                    <a:p>
                      <a:pPr algn="ctr"/>
                      <a:r>
                        <a:rPr lang="en-GB" sz="1100" b="1"/>
                        <a:t>25%</a:t>
                      </a:r>
                    </a:p>
                  </a:txBody>
                  <a:tcPr anchor="ctr">
                    <a:noFill/>
                  </a:tcPr>
                </a:tc>
                <a:tc>
                  <a:txBody>
                    <a:bodyPr/>
                    <a:lstStyle/>
                    <a:p>
                      <a:pPr algn="ctr"/>
                      <a:r>
                        <a:rPr lang="en-GB" sz="1100" b="1"/>
                        <a:t>28%</a:t>
                      </a:r>
                    </a:p>
                  </a:txBody>
                  <a:tcPr anchor="ctr">
                    <a:noFill/>
                  </a:tcPr>
                </a:tc>
                <a:tc>
                  <a:txBody>
                    <a:bodyPr/>
                    <a:lstStyle/>
                    <a:p>
                      <a:pPr algn="ctr"/>
                      <a:r>
                        <a:rPr lang="en-GB" sz="1100" b="1"/>
                        <a:t>21%</a:t>
                      </a:r>
                    </a:p>
                  </a:txBody>
                  <a:tcPr anchor="ctr">
                    <a:noFill/>
                  </a:tcPr>
                </a:tc>
                <a:tc>
                  <a:txBody>
                    <a:bodyPr/>
                    <a:lstStyle/>
                    <a:p>
                      <a:pPr algn="ctr"/>
                      <a:r>
                        <a:rPr lang="en-GB" sz="1100" b="1"/>
                        <a:t>26%</a:t>
                      </a:r>
                    </a:p>
                  </a:txBody>
                  <a:tcPr anchor="ctr">
                    <a:noFill/>
                  </a:tcPr>
                </a:tc>
                <a:extLst>
                  <a:ext uri="{0D108BD9-81ED-4DB2-BD59-A6C34878D82A}">
                    <a16:rowId xmlns:a16="http://schemas.microsoft.com/office/drawing/2014/main" val="2401446473"/>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Fear of losing my home</a:t>
                      </a:r>
                    </a:p>
                  </a:txBody>
                  <a:tcPr anchor="ctr"/>
                </a:tc>
                <a:tc>
                  <a:txBody>
                    <a:bodyPr/>
                    <a:lstStyle/>
                    <a:p>
                      <a:pPr algn="ctr"/>
                      <a:r>
                        <a:rPr lang="en-GB" sz="1100" b="1">
                          <a:solidFill>
                            <a:schemeClr val="tx1"/>
                          </a:solidFill>
                        </a:rPr>
                        <a:t>12%</a:t>
                      </a:r>
                    </a:p>
                  </a:txBody>
                  <a:tcPr anchor="ctr">
                    <a:noFill/>
                  </a:tcPr>
                </a:tc>
                <a:tc>
                  <a:txBody>
                    <a:bodyPr/>
                    <a:lstStyle/>
                    <a:p>
                      <a:pPr algn="ctr"/>
                      <a:r>
                        <a:rPr lang="en-GB" sz="1100" b="1"/>
                        <a:t>8%</a:t>
                      </a:r>
                    </a:p>
                  </a:txBody>
                  <a:tcPr anchor="ctr">
                    <a:noFill/>
                  </a:tcPr>
                </a:tc>
                <a:tc>
                  <a:txBody>
                    <a:bodyPr/>
                    <a:lstStyle/>
                    <a:p>
                      <a:pPr algn="ctr"/>
                      <a:r>
                        <a:rPr lang="en-GB" sz="1100" b="1"/>
                        <a:t>20%</a:t>
                      </a:r>
                    </a:p>
                  </a:txBody>
                  <a:tcPr anchor="ctr">
                    <a:noFill/>
                  </a:tcPr>
                </a:tc>
                <a:tc>
                  <a:txBody>
                    <a:bodyPr/>
                    <a:lstStyle/>
                    <a:p>
                      <a:pPr algn="ctr"/>
                      <a:r>
                        <a:rPr lang="en-GB" sz="1100" b="1"/>
                        <a:t>17%</a:t>
                      </a:r>
                    </a:p>
                  </a:txBody>
                  <a:tcPr anchor="ctr">
                    <a:noFill/>
                  </a:tcPr>
                </a:tc>
                <a:tc>
                  <a:txBody>
                    <a:bodyPr/>
                    <a:lstStyle/>
                    <a:p>
                      <a:pPr algn="ctr"/>
                      <a:r>
                        <a:rPr lang="en-GB" sz="1100" b="1"/>
                        <a:t>18%</a:t>
                      </a:r>
                    </a:p>
                  </a:txBody>
                  <a:tcPr anchor="ctr">
                    <a:noFill/>
                  </a:tcPr>
                </a:tc>
                <a:tc>
                  <a:txBody>
                    <a:bodyPr/>
                    <a:lstStyle/>
                    <a:p>
                      <a:pPr algn="ctr"/>
                      <a:r>
                        <a:rPr lang="en-GB" sz="1100" b="1"/>
                        <a:t>23%</a:t>
                      </a:r>
                    </a:p>
                  </a:txBody>
                  <a:tcPr anchor="ctr">
                    <a:noFill/>
                  </a:tcPr>
                </a:tc>
                <a:extLst>
                  <a:ext uri="{0D108BD9-81ED-4DB2-BD59-A6C34878D82A}">
                    <a16:rowId xmlns:a16="http://schemas.microsoft.com/office/drawing/2014/main" val="278140231"/>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Pest infestation</a:t>
                      </a:r>
                    </a:p>
                  </a:txBody>
                  <a:tcPr anchor="ctr"/>
                </a:tc>
                <a:tc>
                  <a:txBody>
                    <a:bodyPr/>
                    <a:lstStyle/>
                    <a:p>
                      <a:pPr algn="ctr"/>
                      <a:r>
                        <a:rPr lang="en-GB" sz="1100" b="1">
                          <a:solidFill>
                            <a:schemeClr val="tx1"/>
                          </a:solidFill>
                        </a:rPr>
                        <a:t>19%</a:t>
                      </a:r>
                    </a:p>
                  </a:txBody>
                  <a:tcPr anchor="ctr">
                    <a:noFill/>
                  </a:tcPr>
                </a:tc>
                <a:tc>
                  <a:txBody>
                    <a:bodyPr/>
                    <a:lstStyle/>
                    <a:p>
                      <a:pPr algn="ctr"/>
                      <a:r>
                        <a:rPr lang="en-GB" sz="1100" b="1"/>
                        <a:t>17%</a:t>
                      </a:r>
                    </a:p>
                  </a:txBody>
                  <a:tcPr anchor="ctr">
                    <a:noFill/>
                  </a:tcPr>
                </a:tc>
                <a:tc>
                  <a:txBody>
                    <a:bodyPr/>
                    <a:lstStyle/>
                    <a:p>
                      <a:pPr algn="ctr"/>
                      <a:r>
                        <a:rPr lang="en-GB" sz="1100" b="1"/>
                        <a:t>22%</a:t>
                      </a:r>
                    </a:p>
                  </a:txBody>
                  <a:tcPr anchor="ctr">
                    <a:noFill/>
                  </a:tcPr>
                </a:tc>
                <a:tc>
                  <a:txBody>
                    <a:bodyPr/>
                    <a:lstStyle/>
                    <a:p>
                      <a:pPr algn="ctr"/>
                      <a:r>
                        <a:rPr lang="en-GB" sz="1100" b="1"/>
                        <a:t>22%</a:t>
                      </a:r>
                    </a:p>
                  </a:txBody>
                  <a:tcPr anchor="ctr">
                    <a:noFill/>
                  </a:tcPr>
                </a:tc>
                <a:tc>
                  <a:txBody>
                    <a:bodyPr/>
                    <a:lstStyle/>
                    <a:p>
                      <a:pPr algn="ctr"/>
                      <a:r>
                        <a:rPr lang="en-GB" sz="1100" b="1"/>
                        <a:t>22%</a:t>
                      </a:r>
                    </a:p>
                  </a:txBody>
                  <a:tcPr anchor="ctr">
                    <a:noFill/>
                  </a:tcPr>
                </a:tc>
                <a:tc>
                  <a:txBody>
                    <a:bodyPr/>
                    <a:lstStyle/>
                    <a:p>
                      <a:pPr algn="ctr"/>
                      <a:r>
                        <a:rPr lang="en-GB" sz="1100" b="1"/>
                        <a:t>22%</a:t>
                      </a:r>
                    </a:p>
                  </a:txBody>
                  <a:tcPr anchor="ctr">
                    <a:noFill/>
                  </a:tcPr>
                </a:tc>
                <a:extLst>
                  <a:ext uri="{0D108BD9-81ED-4DB2-BD59-A6C34878D82A}">
                    <a16:rowId xmlns:a16="http://schemas.microsoft.com/office/drawing/2014/main" val="3921736877"/>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electrics </a:t>
                      </a:r>
                    </a:p>
                  </a:txBody>
                  <a:tcPr anchor="ctr"/>
                </a:tc>
                <a:tc>
                  <a:txBody>
                    <a:bodyPr/>
                    <a:lstStyle/>
                    <a:p>
                      <a:pPr algn="ctr"/>
                      <a:r>
                        <a:rPr lang="en-GB" sz="1100" b="1">
                          <a:solidFill>
                            <a:schemeClr val="tx1"/>
                          </a:solidFill>
                        </a:rPr>
                        <a:t>13%</a:t>
                      </a:r>
                    </a:p>
                  </a:txBody>
                  <a:tcPr anchor="ctr">
                    <a:noFill/>
                  </a:tcPr>
                </a:tc>
                <a:tc>
                  <a:txBody>
                    <a:bodyPr/>
                    <a:lstStyle/>
                    <a:p>
                      <a:pPr algn="ctr"/>
                      <a:r>
                        <a:rPr lang="en-GB" sz="1100" b="1"/>
                        <a:t>10%</a:t>
                      </a:r>
                    </a:p>
                  </a:txBody>
                  <a:tcPr anchor="ctr">
                    <a:noFill/>
                  </a:tcPr>
                </a:tc>
                <a:tc>
                  <a:txBody>
                    <a:bodyPr/>
                    <a:lstStyle/>
                    <a:p>
                      <a:pPr algn="ctr"/>
                      <a:r>
                        <a:rPr lang="en-GB" sz="1100" b="1"/>
                        <a:t>18%</a:t>
                      </a:r>
                    </a:p>
                  </a:txBody>
                  <a:tcPr anchor="ctr">
                    <a:noFill/>
                  </a:tcPr>
                </a:tc>
                <a:tc>
                  <a:txBody>
                    <a:bodyPr/>
                    <a:lstStyle/>
                    <a:p>
                      <a:pPr algn="ctr"/>
                      <a:r>
                        <a:rPr lang="en-GB" sz="1100" b="1"/>
                        <a:t>14%</a:t>
                      </a:r>
                    </a:p>
                  </a:txBody>
                  <a:tcPr anchor="ctr">
                    <a:noFill/>
                  </a:tcPr>
                </a:tc>
                <a:tc>
                  <a:txBody>
                    <a:bodyPr/>
                    <a:lstStyle/>
                    <a:p>
                      <a:pPr algn="ctr"/>
                      <a:r>
                        <a:rPr lang="en-GB" sz="1100" b="1"/>
                        <a:t>23%</a:t>
                      </a:r>
                    </a:p>
                  </a:txBody>
                  <a:tcPr anchor="ctr">
                    <a:noFill/>
                  </a:tcPr>
                </a:tc>
                <a:tc>
                  <a:txBody>
                    <a:bodyPr/>
                    <a:lstStyle/>
                    <a:p>
                      <a:pPr algn="ctr"/>
                      <a:r>
                        <a:rPr lang="en-GB" sz="1100" b="1"/>
                        <a:t>17%</a:t>
                      </a:r>
                    </a:p>
                  </a:txBody>
                  <a:tcPr anchor="ctr">
                    <a:noFill/>
                  </a:tcPr>
                </a:tc>
                <a:extLst>
                  <a:ext uri="{0D108BD9-81ED-4DB2-BD59-A6C34878D82A}">
                    <a16:rowId xmlns:a16="http://schemas.microsoft.com/office/drawing/2014/main" val="1389945646"/>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windows / doors</a:t>
                      </a:r>
                    </a:p>
                  </a:txBody>
                  <a:tcPr anchor="ctr"/>
                </a:tc>
                <a:tc>
                  <a:txBody>
                    <a:bodyPr/>
                    <a:lstStyle/>
                    <a:p>
                      <a:pPr algn="ctr"/>
                      <a:r>
                        <a:rPr lang="en-GB" sz="1100" b="1">
                          <a:solidFill>
                            <a:schemeClr val="tx1"/>
                          </a:solidFill>
                        </a:rPr>
                        <a:t>11%</a:t>
                      </a:r>
                    </a:p>
                  </a:txBody>
                  <a:tcPr anchor="ctr">
                    <a:noFill/>
                  </a:tcPr>
                </a:tc>
                <a:tc>
                  <a:txBody>
                    <a:bodyPr/>
                    <a:lstStyle/>
                    <a:p>
                      <a:pPr algn="ctr"/>
                      <a:r>
                        <a:rPr lang="en-GB" sz="1100" b="1"/>
                        <a:t>9%</a:t>
                      </a:r>
                    </a:p>
                  </a:txBody>
                  <a:tcPr anchor="ctr">
                    <a:noFill/>
                  </a:tcPr>
                </a:tc>
                <a:tc>
                  <a:txBody>
                    <a:bodyPr/>
                    <a:lstStyle/>
                    <a:p>
                      <a:pPr algn="ctr"/>
                      <a:r>
                        <a:rPr lang="en-GB" sz="1100" b="1"/>
                        <a:t>16%</a:t>
                      </a:r>
                    </a:p>
                  </a:txBody>
                  <a:tcPr anchor="ctr">
                    <a:noFill/>
                  </a:tcPr>
                </a:tc>
                <a:tc>
                  <a:txBody>
                    <a:bodyPr/>
                    <a:lstStyle/>
                    <a:p>
                      <a:pPr algn="ctr"/>
                      <a:r>
                        <a:rPr lang="en-GB" sz="1100" b="1"/>
                        <a:t>23%</a:t>
                      </a:r>
                    </a:p>
                  </a:txBody>
                  <a:tcPr anchor="ctr">
                    <a:noFill/>
                  </a:tcPr>
                </a:tc>
                <a:tc>
                  <a:txBody>
                    <a:bodyPr/>
                    <a:lstStyle/>
                    <a:p>
                      <a:pPr algn="ctr"/>
                      <a:r>
                        <a:rPr lang="en-GB" sz="1100" b="1"/>
                        <a:t>19%</a:t>
                      </a:r>
                    </a:p>
                  </a:txBody>
                  <a:tcPr anchor="ctr">
                    <a:noFill/>
                  </a:tcPr>
                </a:tc>
                <a:tc>
                  <a:txBody>
                    <a:bodyPr/>
                    <a:lstStyle/>
                    <a:p>
                      <a:pPr algn="ctr"/>
                      <a:r>
                        <a:rPr lang="en-GB" sz="1100" b="1"/>
                        <a:t>11%</a:t>
                      </a:r>
                    </a:p>
                  </a:txBody>
                  <a:tcPr anchor="ctr">
                    <a:noFill/>
                  </a:tcPr>
                </a:tc>
                <a:extLst>
                  <a:ext uri="{0D108BD9-81ED-4DB2-BD59-A6C34878D82A}">
                    <a16:rowId xmlns:a16="http://schemas.microsoft.com/office/drawing/2014/main" val="178339859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My home not meeting accessibility needs </a:t>
                      </a:r>
                    </a:p>
                  </a:txBody>
                  <a:tcPr anchor="ctr"/>
                </a:tc>
                <a:tc>
                  <a:txBody>
                    <a:bodyPr/>
                    <a:lstStyle/>
                    <a:p>
                      <a:pPr algn="ctr"/>
                      <a:r>
                        <a:rPr lang="en-GB" sz="1100" b="1">
                          <a:solidFill>
                            <a:schemeClr val="tx1"/>
                          </a:solidFill>
                        </a:rPr>
                        <a:t>10%</a:t>
                      </a:r>
                    </a:p>
                  </a:txBody>
                  <a:tcPr anchor="ctr">
                    <a:noFill/>
                  </a:tcPr>
                </a:tc>
                <a:tc>
                  <a:txBody>
                    <a:bodyPr/>
                    <a:lstStyle/>
                    <a:p>
                      <a:pPr algn="ctr"/>
                      <a:r>
                        <a:rPr lang="en-GB" sz="1100" b="1"/>
                        <a:t>7%</a:t>
                      </a:r>
                    </a:p>
                  </a:txBody>
                  <a:tcPr anchor="ctr">
                    <a:noFill/>
                  </a:tcPr>
                </a:tc>
                <a:tc>
                  <a:txBody>
                    <a:bodyPr/>
                    <a:lstStyle/>
                    <a:p>
                      <a:pPr algn="ctr"/>
                      <a:r>
                        <a:rPr lang="en-GB" sz="1100" b="1"/>
                        <a:t>14%</a:t>
                      </a:r>
                    </a:p>
                  </a:txBody>
                  <a:tcPr anchor="ctr">
                    <a:noFill/>
                  </a:tcPr>
                </a:tc>
                <a:tc>
                  <a:txBody>
                    <a:bodyPr/>
                    <a:lstStyle/>
                    <a:p>
                      <a:pPr algn="ctr"/>
                      <a:r>
                        <a:rPr lang="en-GB" sz="1100" b="1"/>
                        <a:t>25%</a:t>
                      </a:r>
                    </a:p>
                  </a:txBody>
                  <a:tcPr anchor="ctr">
                    <a:noFill/>
                  </a:tcPr>
                </a:tc>
                <a:tc>
                  <a:txBody>
                    <a:bodyPr/>
                    <a:lstStyle/>
                    <a:p>
                      <a:pPr algn="ctr"/>
                      <a:r>
                        <a:rPr lang="en-GB" sz="1100" b="1"/>
                        <a:t>9%</a:t>
                      </a:r>
                    </a:p>
                  </a:txBody>
                  <a:tcPr anchor="ctr">
                    <a:noFill/>
                  </a:tcPr>
                </a:tc>
                <a:tc>
                  <a:txBody>
                    <a:bodyPr/>
                    <a:lstStyle/>
                    <a:p>
                      <a:pPr algn="ctr"/>
                      <a:r>
                        <a:rPr lang="en-GB" sz="1100" b="1"/>
                        <a:t>11%</a:t>
                      </a:r>
                    </a:p>
                  </a:txBody>
                  <a:tcPr anchor="ctr">
                    <a:noFill/>
                  </a:tcPr>
                </a:tc>
                <a:extLst>
                  <a:ext uri="{0D108BD9-81ED-4DB2-BD59-A6C34878D82A}">
                    <a16:rowId xmlns:a16="http://schemas.microsoft.com/office/drawing/2014/main" val="2161504254"/>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boiler / heating / hot water</a:t>
                      </a:r>
                    </a:p>
                  </a:txBody>
                  <a:tcPr anchor="ctr"/>
                </a:tc>
                <a:tc>
                  <a:txBody>
                    <a:bodyPr/>
                    <a:lstStyle/>
                    <a:p>
                      <a:pPr algn="ctr"/>
                      <a:r>
                        <a:rPr lang="en-GB" sz="1100" b="1">
                          <a:solidFill>
                            <a:schemeClr val="tx1"/>
                          </a:solidFill>
                        </a:rPr>
                        <a:t>22%</a:t>
                      </a:r>
                    </a:p>
                  </a:txBody>
                  <a:tcPr anchor="ctr">
                    <a:noFill/>
                  </a:tcPr>
                </a:tc>
                <a:tc>
                  <a:txBody>
                    <a:bodyPr/>
                    <a:lstStyle/>
                    <a:p>
                      <a:pPr algn="ctr"/>
                      <a:r>
                        <a:rPr lang="en-GB" sz="1100" b="1"/>
                        <a:t>19%</a:t>
                      </a:r>
                    </a:p>
                  </a:txBody>
                  <a:tcPr anchor="ctr">
                    <a:noFill/>
                  </a:tcPr>
                </a:tc>
                <a:tc>
                  <a:txBody>
                    <a:bodyPr/>
                    <a:lstStyle/>
                    <a:p>
                      <a:pPr algn="ctr"/>
                      <a:r>
                        <a:rPr lang="en-GB" sz="1100" b="1"/>
                        <a:t>25%</a:t>
                      </a:r>
                    </a:p>
                  </a:txBody>
                  <a:tcPr anchor="ctr">
                    <a:noFill/>
                  </a:tcPr>
                </a:tc>
                <a:tc>
                  <a:txBody>
                    <a:bodyPr/>
                    <a:lstStyle/>
                    <a:p>
                      <a:pPr algn="ctr"/>
                      <a:r>
                        <a:rPr lang="en-GB" sz="1100" b="1"/>
                        <a:t>34%</a:t>
                      </a:r>
                    </a:p>
                  </a:txBody>
                  <a:tcPr anchor="ctr">
                    <a:noFill/>
                  </a:tcPr>
                </a:tc>
                <a:tc>
                  <a:txBody>
                    <a:bodyPr/>
                    <a:lstStyle/>
                    <a:p>
                      <a:pPr algn="ctr"/>
                      <a:r>
                        <a:rPr lang="en-GB" sz="1100" b="1"/>
                        <a:t>26%</a:t>
                      </a:r>
                    </a:p>
                  </a:txBody>
                  <a:tcPr anchor="ctr">
                    <a:noFill/>
                  </a:tcPr>
                </a:tc>
                <a:tc>
                  <a:txBody>
                    <a:bodyPr/>
                    <a:lstStyle/>
                    <a:p>
                      <a:pPr algn="ctr"/>
                      <a:r>
                        <a:rPr lang="en-GB" sz="1100" b="1"/>
                        <a:t>21%</a:t>
                      </a:r>
                    </a:p>
                  </a:txBody>
                  <a:tcPr anchor="ctr">
                    <a:noFill/>
                  </a:tcPr>
                </a:tc>
                <a:extLst>
                  <a:ext uri="{0D108BD9-81ED-4DB2-BD59-A6C34878D82A}">
                    <a16:rowId xmlns:a16="http://schemas.microsoft.com/office/drawing/2014/main" val="378973450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Gas, electricity or water supply problems </a:t>
                      </a:r>
                    </a:p>
                  </a:txBody>
                  <a:tcPr anchor="ctr"/>
                </a:tc>
                <a:tc>
                  <a:txBody>
                    <a:bodyPr/>
                    <a:lstStyle/>
                    <a:p>
                      <a:pPr algn="ctr"/>
                      <a:r>
                        <a:rPr lang="en-GB" sz="1100" b="1">
                          <a:solidFill>
                            <a:schemeClr val="tx1"/>
                          </a:solidFill>
                        </a:rPr>
                        <a:t>18%</a:t>
                      </a:r>
                    </a:p>
                  </a:txBody>
                  <a:tcPr anchor="ctr">
                    <a:noFill/>
                  </a:tcPr>
                </a:tc>
                <a:tc>
                  <a:txBody>
                    <a:bodyPr/>
                    <a:lstStyle/>
                    <a:p>
                      <a:pPr algn="ctr"/>
                      <a:r>
                        <a:rPr lang="en-GB" sz="1100" b="1"/>
                        <a:t>15%</a:t>
                      </a:r>
                    </a:p>
                  </a:txBody>
                  <a:tcPr anchor="ctr">
                    <a:noFill/>
                  </a:tcPr>
                </a:tc>
                <a:tc>
                  <a:txBody>
                    <a:bodyPr/>
                    <a:lstStyle/>
                    <a:p>
                      <a:pPr algn="ctr"/>
                      <a:r>
                        <a:rPr lang="en-GB" sz="1100" b="1"/>
                        <a:t>20%</a:t>
                      </a:r>
                    </a:p>
                  </a:txBody>
                  <a:tcPr anchor="ctr">
                    <a:noFill/>
                  </a:tcPr>
                </a:tc>
                <a:tc>
                  <a:txBody>
                    <a:bodyPr/>
                    <a:lstStyle/>
                    <a:p>
                      <a:pPr algn="ctr"/>
                      <a:r>
                        <a:rPr lang="en-GB" sz="1100" b="1"/>
                        <a:t>25%</a:t>
                      </a:r>
                    </a:p>
                  </a:txBody>
                  <a:tcPr anchor="ctr">
                    <a:noFill/>
                  </a:tcPr>
                </a:tc>
                <a:tc>
                  <a:txBody>
                    <a:bodyPr/>
                    <a:lstStyle/>
                    <a:p>
                      <a:pPr algn="ctr"/>
                      <a:r>
                        <a:rPr lang="en-GB" sz="1100" b="1"/>
                        <a:t>22%</a:t>
                      </a:r>
                    </a:p>
                  </a:txBody>
                  <a:tcPr anchor="ctr">
                    <a:noFill/>
                  </a:tcPr>
                </a:tc>
                <a:tc>
                  <a:txBody>
                    <a:bodyPr/>
                    <a:lstStyle/>
                    <a:p>
                      <a:pPr algn="ctr"/>
                      <a:r>
                        <a:rPr lang="en-GB" sz="1100" b="1" dirty="0"/>
                        <a:t>18%</a:t>
                      </a:r>
                    </a:p>
                  </a:txBody>
                  <a:tcPr anchor="ctr">
                    <a:noFill/>
                  </a:tcPr>
                </a:tc>
                <a:extLst>
                  <a:ext uri="{0D108BD9-81ED-4DB2-BD59-A6C34878D82A}">
                    <a16:rowId xmlns:a16="http://schemas.microsoft.com/office/drawing/2014/main" val="3767568844"/>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 All respondents (1546); Owners (1027); Renters (439); Renting from local authorities and councils (103); Renting from housing associations and trust (104); Renting privately (232)</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598976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 name="Arrow: Down 2">
            <a:extLst>
              <a:ext uri="{FF2B5EF4-FFF2-40B4-BE49-F238E27FC236}">
                <a16:creationId xmlns:a16="http://schemas.microsoft.com/office/drawing/2014/main" id="{DCE8A027-16C4-9CB2-EAEA-6EAA8021DED1}"/>
              </a:ext>
              <a:ext uri="{C183D7F6-B498-43B3-948B-1728B52AA6E4}">
                <adec:decorative xmlns:adec="http://schemas.microsoft.com/office/drawing/2017/decorative" val="1"/>
              </a:ext>
            </a:extLst>
          </p:cNvPr>
          <p:cNvSpPr/>
          <p:nvPr/>
        </p:nvSpPr>
        <p:spPr>
          <a:xfrm>
            <a:off x="5837638" y="30486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4357E677-876B-4FA9-A13B-B23E85DC07AA}"/>
              </a:ext>
              <a:ext uri="{C183D7F6-B498-43B3-948B-1728B52AA6E4}">
                <adec:decorative xmlns:adec="http://schemas.microsoft.com/office/drawing/2017/decorative" val="1"/>
              </a:ext>
            </a:extLst>
          </p:cNvPr>
          <p:cNvSpPr/>
          <p:nvPr/>
        </p:nvSpPr>
        <p:spPr>
          <a:xfrm rot="10800000">
            <a:off x="7110375" y="305932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B8C6574D-E0AC-8A63-669D-B97686D2DF4C}"/>
              </a:ext>
              <a:ext uri="{C183D7F6-B498-43B3-948B-1728B52AA6E4}">
                <adec:decorative xmlns:adec="http://schemas.microsoft.com/office/drawing/2017/decorative" val="1"/>
              </a:ext>
            </a:extLst>
          </p:cNvPr>
          <p:cNvSpPr/>
          <p:nvPr/>
        </p:nvSpPr>
        <p:spPr>
          <a:xfrm rot="10800000">
            <a:off x="8436354" y="305932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028EE4A4-ACE6-5CA9-D981-AEE3C20A944A}"/>
              </a:ext>
              <a:ext uri="{C183D7F6-B498-43B3-948B-1728B52AA6E4}">
                <adec:decorative xmlns:adec="http://schemas.microsoft.com/office/drawing/2017/decorative" val="1"/>
              </a:ext>
            </a:extLst>
          </p:cNvPr>
          <p:cNvSpPr/>
          <p:nvPr/>
        </p:nvSpPr>
        <p:spPr>
          <a:xfrm rot="10800000">
            <a:off x="9788786" y="30486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2847726D-57E8-0C01-5112-C82BD7635F6F}"/>
              </a:ext>
              <a:ext uri="{C183D7F6-B498-43B3-948B-1728B52AA6E4}">
                <adec:decorative xmlns:adec="http://schemas.microsoft.com/office/drawing/2017/decorative" val="1"/>
              </a:ext>
            </a:extLst>
          </p:cNvPr>
          <p:cNvSpPr/>
          <p:nvPr/>
        </p:nvSpPr>
        <p:spPr>
          <a:xfrm rot="10800000">
            <a:off x="10981827" y="30486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D4A1F6A-251D-3D1F-7DF7-7A6D7ACD19DC}"/>
              </a:ext>
              <a:ext uri="{C183D7F6-B498-43B3-948B-1728B52AA6E4}">
                <adec:decorative xmlns:adec="http://schemas.microsoft.com/office/drawing/2017/decorative" val="1"/>
              </a:ext>
            </a:extLst>
          </p:cNvPr>
          <p:cNvSpPr/>
          <p:nvPr/>
        </p:nvSpPr>
        <p:spPr>
          <a:xfrm>
            <a:off x="5852913" y="50744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B8FAAA2F-E868-792A-C50D-171AC78958A6}"/>
              </a:ext>
              <a:ext uri="{C183D7F6-B498-43B3-948B-1728B52AA6E4}">
                <adec:decorative xmlns:adec="http://schemas.microsoft.com/office/drawing/2017/decorative" val="1"/>
              </a:ext>
            </a:extLst>
          </p:cNvPr>
          <p:cNvSpPr/>
          <p:nvPr/>
        </p:nvSpPr>
        <p:spPr>
          <a:xfrm rot="10800000">
            <a:off x="8436354" y="51602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F5D157D8-7BA2-85A6-095B-AB85F1BDD9D9}"/>
              </a:ext>
              <a:ext uri="{C183D7F6-B498-43B3-948B-1728B52AA6E4}">
                <adec:decorative xmlns:adec="http://schemas.microsoft.com/office/drawing/2017/decorative" val="1"/>
              </a:ext>
            </a:extLst>
          </p:cNvPr>
          <p:cNvSpPr/>
          <p:nvPr/>
        </p:nvSpPr>
        <p:spPr>
          <a:xfrm>
            <a:off x="5834678" y="418783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D208B9D-5A06-3AAB-A004-259332E10874}"/>
              </a:ext>
              <a:ext uri="{C183D7F6-B498-43B3-948B-1728B52AA6E4}">
                <adec:decorative xmlns:adec="http://schemas.microsoft.com/office/drawing/2017/decorative" val="1"/>
              </a:ext>
            </a:extLst>
          </p:cNvPr>
          <p:cNvSpPr/>
          <p:nvPr/>
        </p:nvSpPr>
        <p:spPr>
          <a:xfrm rot="10800000">
            <a:off x="7110375" y="418783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76FECC3A-8B33-4610-CF48-A635651450FE}"/>
              </a:ext>
              <a:ext uri="{C183D7F6-B498-43B3-948B-1728B52AA6E4}">
                <adec:decorative xmlns:adec="http://schemas.microsoft.com/office/drawing/2017/decorative" val="1"/>
              </a:ext>
            </a:extLst>
          </p:cNvPr>
          <p:cNvSpPr/>
          <p:nvPr/>
        </p:nvSpPr>
        <p:spPr>
          <a:xfrm rot="10800000">
            <a:off x="9788785" y="418783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2246EE7F-A5E5-7AF7-991B-097A297C44D6}"/>
              </a:ext>
              <a:ext uri="{C183D7F6-B498-43B3-948B-1728B52AA6E4}">
                <adec:decorative xmlns:adec="http://schemas.microsoft.com/office/drawing/2017/decorative" val="1"/>
              </a:ext>
            </a:extLst>
          </p:cNvPr>
          <p:cNvSpPr/>
          <p:nvPr/>
        </p:nvSpPr>
        <p:spPr>
          <a:xfrm>
            <a:off x="5834677" y="44921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3B9CAA7C-D08C-6B00-0322-E5FB2031AA1C}"/>
              </a:ext>
              <a:ext uri="{C183D7F6-B498-43B3-948B-1728B52AA6E4}">
                <adec:decorative xmlns:adec="http://schemas.microsoft.com/office/drawing/2017/decorative" val="1"/>
              </a:ext>
            </a:extLst>
          </p:cNvPr>
          <p:cNvSpPr/>
          <p:nvPr/>
        </p:nvSpPr>
        <p:spPr>
          <a:xfrm rot="10800000">
            <a:off x="7110375" y="449217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2CE6EB55-5ED1-A69F-D3D7-145314888B0B}"/>
              </a:ext>
              <a:ext uri="{C183D7F6-B498-43B3-948B-1728B52AA6E4}">
                <adec:decorative xmlns:adec="http://schemas.microsoft.com/office/drawing/2017/decorative" val="1"/>
              </a:ext>
            </a:extLst>
          </p:cNvPr>
          <p:cNvSpPr/>
          <p:nvPr/>
        </p:nvSpPr>
        <p:spPr>
          <a:xfrm rot="10800000">
            <a:off x="8436354" y="449217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B878DCB5-6D74-0839-917F-06A95C3DECE5}"/>
              </a:ext>
              <a:ext uri="{C183D7F6-B498-43B3-948B-1728B52AA6E4}">
                <adec:decorative xmlns:adec="http://schemas.microsoft.com/office/drawing/2017/decorative" val="1"/>
              </a:ext>
            </a:extLst>
          </p:cNvPr>
          <p:cNvSpPr/>
          <p:nvPr/>
        </p:nvSpPr>
        <p:spPr>
          <a:xfrm rot="10800000">
            <a:off x="9788785" y="44921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7959CE6F-AF0E-EB72-9054-ECA3B4885CB8}"/>
              </a:ext>
              <a:ext uri="{C183D7F6-B498-43B3-948B-1728B52AA6E4}">
                <adec:decorative xmlns:adec="http://schemas.microsoft.com/office/drawing/2017/decorative" val="1"/>
              </a:ext>
            </a:extLst>
          </p:cNvPr>
          <p:cNvSpPr/>
          <p:nvPr/>
        </p:nvSpPr>
        <p:spPr>
          <a:xfrm>
            <a:off x="5834674" y="53649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159A997C-2B3E-0084-4D8B-BE6A4CC07421}"/>
              </a:ext>
              <a:ext uri="{C183D7F6-B498-43B3-948B-1728B52AA6E4}">
                <adec:decorative xmlns:adec="http://schemas.microsoft.com/office/drawing/2017/decorative" val="1"/>
              </a:ext>
            </a:extLst>
          </p:cNvPr>
          <p:cNvSpPr/>
          <p:nvPr/>
        </p:nvSpPr>
        <p:spPr>
          <a:xfrm>
            <a:off x="5834675" y="390355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B260ED12-8F77-1056-4875-A1C6CA0B5E1A}"/>
              </a:ext>
              <a:ext uri="{C183D7F6-B498-43B3-948B-1728B52AA6E4}">
                <adec:decorative xmlns:adec="http://schemas.microsoft.com/office/drawing/2017/decorative" val="1"/>
              </a:ext>
            </a:extLst>
          </p:cNvPr>
          <p:cNvSpPr/>
          <p:nvPr/>
        </p:nvSpPr>
        <p:spPr>
          <a:xfrm rot="10800000">
            <a:off x="7110374" y="390659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05C0693F-5784-96F3-4DC8-4EB3E4F6C834}"/>
              </a:ext>
              <a:ext uri="{C183D7F6-B498-43B3-948B-1728B52AA6E4}">
                <adec:decorative xmlns:adec="http://schemas.microsoft.com/office/drawing/2017/decorative" val="1"/>
              </a:ext>
            </a:extLst>
          </p:cNvPr>
          <p:cNvSpPr/>
          <p:nvPr/>
        </p:nvSpPr>
        <p:spPr>
          <a:xfrm>
            <a:off x="5834675" y="33354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E5B09C48-D9C5-4A84-05DD-6C8DB57A3BA5}"/>
              </a:ext>
              <a:ext uri="{C183D7F6-B498-43B3-948B-1728B52AA6E4}">
                <adec:decorative xmlns:adec="http://schemas.microsoft.com/office/drawing/2017/decorative" val="1"/>
              </a:ext>
            </a:extLst>
          </p:cNvPr>
          <p:cNvSpPr/>
          <p:nvPr/>
        </p:nvSpPr>
        <p:spPr>
          <a:xfrm rot="10800000">
            <a:off x="7107412" y="33460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F1E5E46F-3794-8618-8414-745314F1C71C}"/>
              </a:ext>
              <a:ext uri="{C183D7F6-B498-43B3-948B-1728B52AA6E4}">
                <adec:decorative xmlns:adec="http://schemas.microsoft.com/office/drawing/2017/decorative" val="1"/>
              </a:ext>
            </a:extLst>
          </p:cNvPr>
          <p:cNvSpPr/>
          <p:nvPr/>
        </p:nvSpPr>
        <p:spPr>
          <a:xfrm rot="10800000">
            <a:off x="10978864" y="33354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F07483A5-A3EA-0004-80D8-AECF2E85BD09}"/>
              </a:ext>
              <a:ext uri="{C183D7F6-B498-43B3-948B-1728B52AA6E4}">
                <adec:decorative xmlns:adec="http://schemas.microsoft.com/office/drawing/2017/decorative" val="1"/>
              </a:ext>
            </a:extLst>
          </p:cNvPr>
          <p:cNvSpPr/>
          <p:nvPr/>
        </p:nvSpPr>
        <p:spPr>
          <a:xfrm>
            <a:off x="5834677" y="482037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96FFED0D-4174-B104-3D90-A65D39145243}"/>
              </a:ext>
              <a:ext uri="{C183D7F6-B498-43B3-948B-1728B52AA6E4}">
                <adec:decorative xmlns:adec="http://schemas.microsoft.com/office/drawing/2017/decorative" val="1"/>
              </a:ext>
            </a:extLst>
          </p:cNvPr>
          <p:cNvSpPr/>
          <p:nvPr/>
        </p:nvSpPr>
        <p:spPr>
          <a:xfrm rot="10800000">
            <a:off x="7110375" y="48203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F14F3BE0-5199-BE0F-8D72-4FFC1E73395A}"/>
              </a:ext>
              <a:ext uri="{C183D7F6-B498-43B3-948B-1728B52AA6E4}">
                <adec:decorative xmlns:adec="http://schemas.microsoft.com/office/drawing/2017/decorative" val="1"/>
              </a:ext>
            </a:extLst>
          </p:cNvPr>
          <p:cNvSpPr/>
          <p:nvPr/>
        </p:nvSpPr>
        <p:spPr>
          <a:xfrm rot="10800000">
            <a:off x="8436354" y="48203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C3E8EE4D-606C-093E-9E43-21FA6610899F}"/>
              </a:ext>
              <a:ext uri="{C183D7F6-B498-43B3-948B-1728B52AA6E4}">
                <adec:decorative xmlns:adec="http://schemas.microsoft.com/office/drawing/2017/decorative" val="1"/>
              </a:ext>
            </a:extLst>
          </p:cNvPr>
          <p:cNvSpPr/>
          <p:nvPr/>
        </p:nvSpPr>
        <p:spPr>
          <a:xfrm>
            <a:off x="5834675" y="363976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1A43EFCD-4462-CE3A-56F1-182A95049308}"/>
              </a:ext>
              <a:ext uri="{C183D7F6-B498-43B3-948B-1728B52AA6E4}">
                <adec:decorative xmlns:adec="http://schemas.microsoft.com/office/drawing/2017/decorative" val="1"/>
              </a:ext>
            </a:extLst>
          </p:cNvPr>
          <p:cNvSpPr/>
          <p:nvPr/>
        </p:nvSpPr>
        <p:spPr>
          <a:xfrm rot="10800000">
            <a:off x="7107412" y="365043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60D0B0E3-8F37-7279-15CB-CDDB092CE504}"/>
              </a:ext>
              <a:ext uri="{C183D7F6-B498-43B3-948B-1728B52AA6E4}">
                <adec:decorative xmlns:adec="http://schemas.microsoft.com/office/drawing/2017/decorative" val="1"/>
              </a:ext>
            </a:extLst>
          </p:cNvPr>
          <p:cNvSpPr/>
          <p:nvPr/>
        </p:nvSpPr>
        <p:spPr>
          <a:xfrm rot="10800000">
            <a:off x="10978864" y="363976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0AF842F7-C1B4-7563-F87B-285FB59907E9}"/>
              </a:ext>
              <a:ext uri="{C183D7F6-B498-43B3-948B-1728B52AA6E4}">
                <adec:decorative xmlns:adec="http://schemas.microsoft.com/office/drawing/2017/decorative" val="1"/>
              </a:ext>
            </a:extLst>
          </p:cNvPr>
          <p:cNvSpPr/>
          <p:nvPr/>
        </p:nvSpPr>
        <p:spPr>
          <a:xfrm>
            <a:off x="5837637" y="27101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3222B849-22B7-6E45-AB1C-B47773333B75}"/>
              </a:ext>
              <a:ext uri="{C183D7F6-B498-43B3-948B-1728B52AA6E4}">
                <adec:decorative xmlns:adec="http://schemas.microsoft.com/office/drawing/2017/decorative" val="1"/>
              </a:ext>
            </a:extLst>
          </p:cNvPr>
          <p:cNvSpPr/>
          <p:nvPr/>
        </p:nvSpPr>
        <p:spPr>
          <a:xfrm rot="10800000">
            <a:off x="7110374" y="272085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B32EAFB2-9A45-4044-FF01-250EEC5449D8}"/>
              </a:ext>
              <a:ext uri="{C183D7F6-B498-43B3-948B-1728B52AA6E4}">
                <adec:decorative xmlns:adec="http://schemas.microsoft.com/office/drawing/2017/decorative" val="1"/>
              </a:ext>
            </a:extLst>
          </p:cNvPr>
          <p:cNvSpPr/>
          <p:nvPr/>
        </p:nvSpPr>
        <p:spPr>
          <a:xfrm rot="10800000">
            <a:off x="8436353" y="272085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B2D6B83E-5256-D5D8-2299-80EC9652D028}"/>
              </a:ext>
              <a:ext uri="{C183D7F6-B498-43B3-948B-1728B52AA6E4}">
                <adec:decorative xmlns:adec="http://schemas.microsoft.com/office/drawing/2017/decorative" val="1"/>
              </a:ext>
            </a:extLst>
          </p:cNvPr>
          <p:cNvSpPr/>
          <p:nvPr/>
        </p:nvSpPr>
        <p:spPr>
          <a:xfrm rot="10800000">
            <a:off x="9788785" y="271019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9527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latin typeface="Arial"/>
                <a:ea typeface="+mn-ea"/>
                <a:cs typeface="+mn-cs"/>
              </a:rPr>
              <a:t>Across </a:t>
            </a:r>
            <a:r>
              <a:rPr lang="en-GB" sz="1800" b="1">
                <a:solidFill>
                  <a:schemeClr val="tx1">
                    <a:lumMod val="65000"/>
                    <a:lumOff val="35000"/>
                  </a:schemeClr>
                </a:solidFill>
                <a:latin typeface="Arial"/>
                <a:ea typeface="+mn-ea"/>
                <a:cs typeface="+mn-cs"/>
              </a:rPr>
              <a:t>most issues, more than half of those experiencing problems </a:t>
            </a:r>
            <a:r>
              <a:rPr lang="en-GB" sz="1800" b="1">
                <a:solidFill>
                  <a:srgbClr val="009690"/>
                </a:solidFill>
                <a:latin typeface="Arial"/>
                <a:ea typeface="+mn-ea"/>
                <a:cs typeface="+mn-cs"/>
              </a:rPr>
              <a:t>have raised concerns</a:t>
            </a:r>
            <a:r>
              <a:rPr lang="en-GB" sz="1800" b="1">
                <a:solidFill>
                  <a:schemeClr val="tx1">
                    <a:lumMod val="65000"/>
                    <a:lumOff val="35000"/>
                  </a:schemeClr>
                </a:solidFill>
                <a:latin typeface="Arial"/>
                <a:ea typeface="+mn-ea"/>
                <a:cs typeface="+mn-cs"/>
              </a:rPr>
              <a:t>. However, ‘fear of losing my home’, ‘my home not meeting accessibility needs’ and ‘poor / missing home insulation’ are more likely than not to go unreported</a:t>
            </a: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428631" y="1105299"/>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ever raised concerns around this problem?</a:t>
            </a:r>
          </a:p>
        </p:txBody>
      </p:sp>
      <p:graphicFrame>
        <p:nvGraphicFramePr>
          <p:cNvPr id="8" name="Chart 7" descr="A stacked bar chart showing the proportion of those who have raised concerns around the issues which they have experienced in the last year. Overall 66% of those who have had an issue have reported it. ">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221054564"/>
              </p:ext>
            </p:extLst>
          </p:nvPr>
        </p:nvGraphicFramePr>
        <p:xfrm>
          <a:off x="226088" y="1320743"/>
          <a:ext cx="11810215" cy="4857564"/>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(147-536)</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892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3672391575"/>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830997"/>
          </a:xfrm>
        </p:spPr>
        <p:txBody>
          <a:bodyPr vert="horz" wrap="square" anchor="t">
            <a:spAutoFit/>
          </a:bodyPr>
          <a:lstStyle/>
          <a:p>
            <a:pPr>
              <a:lnSpc>
                <a:spcPct val="100000"/>
              </a:lnSpc>
            </a:pPr>
            <a:r>
              <a:rPr lang="en-GB" sz="1800" b="1">
                <a:solidFill>
                  <a:srgbClr val="009690"/>
                </a:solidFill>
              </a:rPr>
              <a:t>Renters are more likely to have raised concerns over issues </a:t>
            </a:r>
            <a:r>
              <a:rPr lang="en-GB" sz="1800" b="1"/>
              <a:t>experienced in their home in the last year – particularly over broken boilers, damp and mould, broken windows and doors and poor home insulation</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Raised concerns over issue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3254362127"/>
              </p:ext>
            </p:extLst>
          </p:nvPr>
        </p:nvGraphicFramePr>
        <p:xfrm>
          <a:off x="2676000" y="1684350"/>
          <a:ext cx="6840000" cy="4012517"/>
        </p:xfrm>
        <a:graphic>
          <a:graphicData uri="http://schemas.openxmlformats.org/drawingml/2006/table">
            <a:tbl>
              <a:tblPr firstRow="1" bandRow="1">
                <a:tableStyleId>{D7AC3CCA-C797-4891-BE02-D94E43425B78}</a:tableStyleId>
              </a:tblPr>
              <a:tblGrid>
                <a:gridCol w="2952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570013">
                <a:tc>
                  <a:txBody>
                    <a:bodyPr/>
                    <a:lstStyle/>
                    <a:p>
                      <a:pPr algn="ctr"/>
                      <a:endParaRPr lang="en-GB" sz="1200"/>
                    </a:p>
                  </a:txBody>
                  <a:tcPr anchor="ctr"/>
                </a:tc>
                <a:tc>
                  <a:txBody>
                    <a:bodyPr/>
                    <a:lstStyle/>
                    <a:p>
                      <a:pPr algn="ctr"/>
                      <a:r>
                        <a:rPr lang="en-GB" sz="1200"/>
                        <a:t>Total</a:t>
                      </a:r>
                    </a:p>
                  </a:txBody>
                  <a:tcPr anchor="ctr">
                    <a:solidFill>
                      <a:srgbClr val="E7E7E7"/>
                    </a:solidFill>
                  </a:tcP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465736">
                <a:tc>
                  <a:txBody>
                    <a:bodyPr/>
                    <a:lstStyle/>
                    <a:p>
                      <a:pPr algn="r"/>
                      <a:r>
                        <a:rPr lang="en-GB" sz="1100" b="1"/>
                        <a:t>NET: Experienced any problem in the last year</a:t>
                      </a:r>
                    </a:p>
                  </a:txBody>
                  <a:tcPr anchor="ctr">
                    <a:solidFill>
                      <a:srgbClr val="CBCBCB"/>
                    </a:solidFill>
                  </a:tcPr>
                </a:tc>
                <a:tc>
                  <a:txBody>
                    <a:bodyPr/>
                    <a:lstStyle/>
                    <a:p>
                      <a:pPr algn="ctr"/>
                      <a:r>
                        <a:rPr lang="en-GB" sz="1100" b="1">
                          <a:solidFill>
                            <a:schemeClr val="tx1"/>
                          </a:solidFill>
                        </a:rPr>
                        <a:t>66%</a:t>
                      </a:r>
                    </a:p>
                  </a:txBody>
                  <a:tcPr anchor="ctr">
                    <a:noFill/>
                  </a:tcPr>
                </a:tc>
                <a:tc>
                  <a:txBody>
                    <a:bodyPr/>
                    <a:lstStyle/>
                    <a:p>
                      <a:pPr algn="ctr"/>
                      <a:r>
                        <a:rPr lang="en-GB" sz="1100" b="1">
                          <a:solidFill>
                            <a:schemeClr val="tx1"/>
                          </a:solidFill>
                        </a:rPr>
                        <a:t>56%</a:t>
                      </a:r>
                    </a:p>
                  </a:txBody>
                  <a:tcPr anchor="ctr">
                    <a:noFill/>
                  </a:tcPr>
                </a:tc>
                <a:tc>
                  <a:txBody>
                    <a:bodyPr/>
                    <a:lstStyle/>
                    <a:p>
                      <a:pPr algn="ctr"/>
                      <a:r>
                        <a:rPr lang="en-GB" sz="1100" b="1">
                          <a:solidFill>
                            <a:schemeClr val="tx1"/>
                          </a:solidFill>
                        </a:rPr>
                        <a:t>80%</a:t>
                      </a:r>
                    </a:p>
                  </a:txBody>
                  <a:tcPr anchor="ctr">
                    <a:noFill/>
                  </a:tcPr>
                </a:tc>
                <a:extLst>
                  <a:ext uri="{0D108BD9-81ED-4DB2-BD59-A6C34878D82A}">
                    <a16:rowId xmlns:a16="http://schemas.microsoft.com/office/drawing/2014/main" val="169056710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boiler / heating / hot water (n=335)</a:t>
                      </a:r>
                    </a:p>
                  </a:txBody>
                  <a:tcPr anchor="ctr"/>
                </a:tc>
                <a:tc>
                  <a:txBody>
                    <a:bodyPr/>
                    <a:lstStyle/>
                    <a:p>
                      <a:pPr algn="ctr"/>
                      <a:r>
                        <a:rPr lang="en-GB" sz="1100" b="1">
                          <a:solidFill>
                            <a:schemeClr val="tx1"/>
                          </a:solidFill>
                        </a:rPr>
                        <a:t>64%</a:t>
                      </a:r>
                    </a:p>
                  </a:txBody>
                  <a:tcPr anchor="ctr">
                    <a:noFill/>
                  </a:tcPr>
                </a:tc>
                <a:tc>
                  <a:txBody>
                    <a:bodyPr/>
                    <a:lstStyle/>
                    <a:p>
                      <a:pPr algn="ctr"/>
                      <a:r>
                        <a:rPr lang="en-GB" sz="1100" b="1">
                          <a:solidFill>
                            <a:schemeClr val="tx1"/>
                          </a:solidFill>
                        </a:rPr>
                        <a:t>54%</a:t>
                      </a:r>
                    </a:p>
                  </a:txBody>
                  <a:tcPr anchor="ctr">
                    <a:noFill/>
                  </a:tcPr>
                </a:tc>
                <a:tc>
                  <a:txBody>
                    <a:bodyPr/>
                    <a:lstStyle/>
                    <a:p>
                      <a:pPr algn="ctr"/>
                      <a:r>
                        <a:rPr lang="en-GB" sz="1100" b="1">
                          <a:solidFill>
                            <a:schemeClr val="tx1"/>
                          </a:solidFill>
                        </a:rPr>
                        <a:t>80%</a:t>
                      </a:r>
                    </a:p>
                  </a:txBody>
                  <a:tcPr anchor="ctr">
                    <a:noFill/>
                  </a:tcPr>
                </a:tc>
                <a:extLst>
                  <a:ext uri="{0D108BD9-81ED-4DB2-BD59-A6C34878D82A}">
                    <a16:rowId xmlns:a16="http://schemas.microsoft.com/office/drawing/2014/main" val="358379334"/>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electrics (n=207) </a:t>
                      </a:r>
                    </a:p>
                  </a:txBody>
                  <a:tcPr anchor="ctr"/>
                </a:tc>
                <a:tc>
                  <a:txBody>
                    <a:bodyPr/>
                    <a:lstStyle/>
                    <a:p>
                      <a:pPr algn="ctr"/>
                      <a:r>
                        <a:rPr lang="en-GB" sz="1100" b="1">
                          <a:solidFill>
                            <a:schemeClr val="tx1"/>
                          </a:solidFill>
                        </a:rPr>
                        <a:t>60%</a:t>
                      </a:r>
                    </a:p>
                  </a:txBody>
                  <a:tcPr anchor="ctr">
                    <a:noFill/>
                  </a:tcPr>
                </a:tc>
                <a:tc>
                  <a:txBody>
                    <a:bodyPr/>
                    <a:lstStyle/>
                    <a:p>
                      <a:pPr algn="ctr"/>
                      <a:r>
                        <a:rPr lang="en-GB" sz="1100" b="1"/>
                        <a:t>56%</a:t>
                      </a:r>
                    </a:p>
                  </a:txBody>
                  <a:tcPr anchor="ctr">
                    <a:noFill/>
                  </a:tcPr>
                </a:tc>
                <a:tc>
                  <a:txBody>
                    <a:bodyPr/>
                    <a:lstStyle/>
                    <a:p>
                      <a:pPr algn="ctr"/>
                      <a:r>
                        <a:rPr lang="en-GB" sz="1100" b="1"/>
                        <a:t>66%</a:t>
                      </a:r>
                    </a:p>
                  </a:txBody>
                  <a:tcPr anchor="ctr">
                    <a:noFill/>
                  </a:tcPr>
                </a:tc>
                <a:extLst>
                  <a:ext uri="{0D108BD9-81ED-4DB2-BD59-A6C34878D82A}">
                    <a16:rowId xmlns:a16="http://schemas.microsoft.com/office/drawing/2014/main" val="2401446473"/>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Gas, electricity or water supply problems (n=272) </a:t>
                      </a:r>
                    </a:p>
                  </a:txBody>
                  <a:tcPr anchor="ctr"/>
                </a:tc>
                <a:tc>
                  <a:txBody>
                    <a:bodyPr/>
                    <a:lstStyle/>
                    <a:p>
                      <a:pPr algn="ctr"/>
                      <a:r>
                        <a:rPr lang="en-GB" sz="1100" b="1">
                          <a:solidFill>
                            <a:schemeClr val="tx1"/>
                          </a:solidFill>
                        </a:rPr>
                        <a:t>60%</a:t>
                      </a:r>
                    </a:p>
                  </a:txBody>
                  <a:tcPr anchor="ctr">
                    <a:noFill/>
                  </a:tcPr>
                </a:tc>
                <a:tc>
                  <a:txBody>
                    <a:bodyPr/>
                    <a:lstStyle/>
                    <a:p>
                      <a:pPr algn="ctr"/>
                      <a:r>
                        <a:rPr lang="en-GB" sz="1100" b="1"/>
                        <a:t>61%</a:t>
                      </a:r>
                    </a:p>
                  </a:txBody>
                  <a:tcPr anchor="ctr">
                    <a:noFill/>
                  </a:tcPr>
                </a:tc>
                <a:tc>
                  <a:txBody>
                    <a:bodyPr/>
                    <a:lstStyle/>
                    <a:p>
                      <a:pPr algn="ctr"/>
                      <a:r>
                        <a:rPr lang="en-GB" sz="1100" b="1"/>
                        <a:t>61%</a:t>
                      </a:r>
                    </a:p>
                  </a:txBody>
                  <a:tcPr anchor="ctr">
                    <a:noFill/>
                  </a:tcPr>
                </a:tc>
                <a:extLst>
                  <a:ext uri="{0D108BD9-81ED-4DB2-BD59-A6C34878D82A}">
                    <a16:rowId xmlns:a16="http://schemas.microsoft.com/office/drawing/2014/main" val="278140231"/>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Pest infestation (n=291)</a:t>
                      </a:r>
                    </a:p>
                  </a:txBody>
                  <a:tcPr anchor="ctr"/>
                </a:tc>
                <a:tc>
                  <a:txBody>
                    <a:bodyPr/>
                    <a:lstStyle/>
                    <a:p>
                      <a:pPr algn="ctr"/>
                      <a:r>
                        <a:rPr lang="en-GB" sz="1100" b="1">
                          <a:solidFill>
                            <a:schemeClr val="tx1"/>
                          </a:solidFill>
                        </a:rPr>
                        <a:t>58%</a:t>
                      </a:r>
                    </a:p>
                  </a:txBody>
                  <a:tcPr anchor="ctr">
                    <a:noFill/>
                  </a:tcPr>
                </a:tc>
                <a:tc>
                  <a:txBody>
                    <a:bodyPr/>
                    <a:lstStyle/>
                    <a:p>
                      <a:pPr algn="ctr"/>
                      <a:r>
                        <a:rPr lang="en-GB" sz="1100" b="1"/>
                        <a:t>53%</a:t>
                      </a:r>
                    </a:p>
                  </a:txBody>
                  <a:tcPr anchor="ctr">
                    <a:noFill/>
                  </a:tcPr>
                </a:tc>
                <a:tc>
                  <a:txBody>
                    <a:bodyPr/>
                    <a:lstStyle/>
                    <a:p>
                      <a:pPr algn="ctr"/>
                      <a:r>
                        <a:rPr lang="en-GB" sz="1100" b="1"/>
                        <a:t>66%</a:t>
                      </a:r>
                    </a:p>
                  </a:txBody>
                  <a:tcPr anchor="ctr">
                    <a:noFill/>
                  </a:tcPr>
                </a:tc>
                <a:extLst>
                  <a:ext uri="{0D108BD9-81ED-4DB2-BD59-A6C34878D82A}">
                    <a16:rowId xmlns:a16="http://schemas.microsoft.com/office/drawing/2014/main" val="3921736877"/>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Damp / mould (n=536)</a:t>
                      </a:r>
                    </a:p>
                  </a:txBody>
                  <a:tcPr anchor="ctr"/>
                </a:tc>
                <a:tc>
                  <a:txBody>
                    <a:bodyPr/>
                    <a:lstStyle/>
                    <a:p>
                      <a:pPr algn="ctr"/>
                      <a:r>
                        <a:rPr lang="en-GB" sz="1100" b="1">
                          <a:solidFill>
                            <a:schemeClr val="tx1"/>
                          </a:solidFill>
                        </a:rPr>
                        <a:t>56%</a:t>
                      </a:r>
                    </a:p>
                  </a:txBody>
                  <a:tcPr anchor="ctr">
                    <a:noFill/>
                  </a:tcPr>
                </a:tc>
                <a:tc>
                  <a:txBody>
                    <a:bodyPr/>
                    <a:lstStyle/>
                    <a:p>
                      <a:pPr algn="ctr"/>
                      <a:r>
                        <a:rPr lang="en-GB" sz="1100" b="1">
                          <a:solidFill>
                            <a:schemeClr val="tx1"/>
                          </a:solidFill>
                        </a:rPr>
                        <a:t>38%</a:t>
                      </a:r>
                    </a:p>
                  </a:txBody>
                  <a:tcPr anchor="ctr">
                    <a:noFill/>
                  </a:tcPr>
                </a:tc>
                <a:tc>
                  <a:txBody>
                    <a:bodyPr/>
                    <a:lstStyle/>
                    <a:p>
                      <a:pPr algn="ctr"/>
                      <a:r>
                        <a:rPr lang="en-GB" sz="1100" b="1">
                          <a:solidFill>
                            <a:schemeClr val="tx1"/>
                          </a:solidFill>
                        </a:rPr>
                        <a:t>77%</a:t>
                      </a:r>
                    </a:p>
                  </a:txBody>
                  <a:tcPr anchor="ctr">
                    <a:noFill/>
                  </a:tcPr>
                </a:tc>
                <a:extLst>
                  <a:ext uri="{0D108BD9-81ED-4DB2-BD59-A6C34878D82A}">
                    <a16:rowId xmlns:a16="http://schemas.microsoft.com/office/drawing/2014/main" val="1389945646"/>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windows / doors (n=173)</a:t>
                      </a:r>
                    </a:p>
                  </a:txBody>
                  <a:tcPr anchor="ctr"/>
                </a:tc>
                <a:tc>
                  <a:txBody>
                    <a:bodyPr/>
                    <a:lstStyle/>
                    <a:p>
                      <a:pPr algn="ctr"/>
                      <a:r>
                        <a:rPr lang="en-GB" sz="1100" b="1">
                          <a:solidFill>
                            <a:schemeClr val="tx1"/>
                          </a:solidFill>
                        </a:rPr>
                        <a:t>53%</a:t>
                      </a:r>
                    </a:p>
                  </a:txBody>
                  <a:tcPr anchor="ctr">
                    <a:noFill/>
                  </a:tcPr>
                </a:tc>
                <a:tc>
                  <a:txBody>
                    <a:bodyPr/>
                    <a:lstStyle/>
                    <a:p>
                      <a:pPr algn="ctr"/>
                      <a:r>
                        <a:rPr lang="en-GB" sz="1100" b="1"/>
                        <a:t>35%</a:t>
                      </a:r>
                    </a:p>
                  </a:txBody>
                  <a:tcPr anchor="ctr">
                    <a:noFill/>
                  </a:tcPr>
                </a:tc>
                <a:tc>
                  <a:txBody>
                    <a:bodyPr/>
                    <a:lstStyle/>
                    <a:p>
                      <a:pPr algn="ctr"/>
                      <a:r>
                        <a:rPr lang="en-GB" sz="1100" b="1"/>
                        <a:t>74%</a:t>
                      </a:r>
                    </a:p>
                  </a:txBody>
                  <a:tcPr anchor="ctr">
                    <a:noFill/>
                  </a:tcPr>
                </a:tc>
                <a:extLst>
                  <a:ext uri="{0D108BD9-81ED-4DB2-BD59-A6C34878D82A}">
                    <a16:rowId xmlns:a16="http://schemas.microsoft.com/office/drawing/2014/main" val="178339859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Fear of losing my home (n=1901)</a:t>
                      </a:r>
                    </a:p>
                  </a:txBody>
                  <a:tcPr anchor="ctr"/>
                </a:tc>
                <a:tc>
                  <a:txBody>
                    <a:bodyPr/>
                    <a:lstStyle/>
                    <a:p>
                      <a:pPr algn="ctr"/>
                      <a:r>
                        <a:rPr lang="en-GB" sz="1100" b="1">
                          <a:solidFill>
                            <a:schemeClr val="tx1"/>
                          </a:solidFill>
                        </a:rPr>
                        <a:t>45%</a:t>
                      </a:r>
                    </a:p>
                  </a:txBody>
                  <a:tcPr anchor="ctr">
                    <a:noFill/>
                  </a:tcPr>
                </a:tc>
                <a:tc>
                  <a:txBody>
                    <a:bodyPr/>
                    <a:lstStyle/>
                    <a:p>
                      <a:pPr algn="ctr"/>
                      <a:r>
                        <a:rPr lang="en-GB" sz="1100" b="1"/>
                        <a:t>42%</a:t>
                      </a:r>
                    </a:p>
                  </a:txBody>
                  <a:tcPr anchor="ctr">
                    <a:noFill/>
                  </a:tcPr>
                </a:tc>
                <a:tc>
                  <a:txBody>
                    <a:bodyPr/>
                    <a:lstStyle/>
                    <a:p>
                      <a:pPr algn="ctr"/>
                      <a:r>
                        <a:rPr lang="en-GB" sz="1100" b="1"/>
                        <a:t>49%</a:t>
                      </a:r>
                    </a:p>
                  </a:txBody>
                  <a:tcPr anchor="ctr">
                    <a:noFill/>
                  </a:tcPr>
                </a:tc>
                <a:extLst>
                  <a:ext uri="{0D108BD9-81ED-4DB2-BD59-A6C34878D82A}">
                    <a16:rowId xmlns:a16="http://schemas.microsoft.com/office/drawing/2014/main" val="2161504254"/>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My home not meeting accessibility needs (n=147) </a:t>
                      </a:r>
                    </a:p>
                  </a:txBody>
                  <a:tcPr anchor="ctr"/>
                </a:tc>
                <a:tc>
                  <a:txBody>
                    <a:bodyPr/>
                    <a:lstStyle/>
                    <a:p>
                      <a:pPr algn="ctr"/>
                      <a:r>
                        <a:rPr lang="en-GB" sz="1100" b="1">
                          <a:solidFill>
                            <a:schemeClr val="tx1"/>
                          </a:solidFill>
                        </a:rPr>
                        <a:t>45%</a:t>
                      </a:r>
                    </a:p>
                  </a:txBody>
                  <a:tcPr anchor="ctr">
                    <a:noFill/>
                  </a:tcPr>
                </a:tc>
                <a:tc>
                  <a:txBody>
                    <a:bodyPr/>
                    <a:lstStyle/>
                    <a:p>
                      <a:pPr algn="ctr"/>
                      <a:r>
                        <a:rPr lang="en-GB" sz="1100" b="1"/>
                        <a:t>42%</a:t>
                      </a:r>
                    </a:p>
                  </a:txBody>
                  <a:tcPr anchor="ctr">
                    <a:noFill/>
                  </a:tcPr>
                </a:tc>
                <a:tc>
                  <a:txBody>
                    <a:bodyPr/>
                    <a:lstStyle/>
                    <a:p>
                      <a:pPr algn="ctr"/>
                      <a:r>
                        <a:rPr lang="en-GB" sz="1100" b="1"/>
                        <a:t>45%</a:t>
                      </a:r>
                    </a:p>
                  </a:txBody>
                  <a:tcPr anchor="ctr">
                    <a:noFill/>
                  </a:tcPr>
                </a:tc>
                <a:extLst>
                  <a:ext uri="{0D108BD9-81ED-4DB2-BD59-A6C34878D82A}">
                    <a16:rowId xmlns:a16="http://schemas.microsoft.com/office/drawing/2014/main" val="3789734508"/>
                  </a:ext>
                </a:extLst>
              </a:tr>
              <a:tr h="2827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Poor / missing home insulation (n=302)</a:t>
                      </a:r>
                    </a:p>
                  </a:txBody>
                  <a:tcPr anchor="ctr"/>
                </a:tc>
                <a:tc>
                  <a:txBody>
                    <a:bodyPr/>
                    <a:lstStyle/>
                    <a:p>
                      <a:pPr algn="ctr"/>
                      <a:r>
                        <a:rPr lang="en-GB" sz="1100" b="1">
                          <a:solidFill>
                            <a:schemeClr val="tx1"/>
                          </a:solidFill>
                        </a:rPr>
                        <a:t>39%</a:t>
                      </a:r>
                    </a:p>
                  </a:txBody>
                  <a:tcPr anchor="ctr">
                    <a:noFill/>
                  </a:tcPr>
                </a:tc>
                <a:tc>
                  <a:txBody>
                    <a:bodyPr/>
                    <a:lstStyle/>
                    <a:p>
                      <a:pPr algn="ctr"/>
                      <a:r>
                        <a:rPr lang="en-GB" sz="1100" b="1"/>
                        <a:t>25%</a:t>
                      </a:r>
                    </a:p>
                  </a:txBody>
                  <a:tcPr anchor="ctr">
                    <a:noFill/>
                  </a:tcPr>
                </a:tc>
                <a:tc>
                  <a:txBody>
                    <a:bodyPr/>
                    <a:lstStyle/>
                    <a:p>
                      <a:pPr algn="ctr"/>
                      <a:r>
                        <a:rPr lang="en-GB" sz="1100" b="1" dirty="0"/>
                        <a:t>54%</a:t>
                      </a:r>
                    </a:p>
                  </a:txBody>
                  <a:tcPr anchor="ctr">
                    <a:noFill/>
                  </a:tcPr>
                </a:tc>
                <a:extLst>
                  <a:ext uri="{0D108BD9-81ED-4DB2-BD59-A6C34878D82A}">
                    <a16:rowId xmlns:a16="http://schemas.microsoft.com/office/drawing/2014/main" val="3767568844"/>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598976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FDF88714-AEDF-9C99-C000-5668C9004214}"/>
              </a:ext>
              <a:ext uri="{C183D7F6-B498-43B3-948B-1728B52AA6E4}">
                <adec:decorative xmlns:adec="http://schemas.microsoft.com/office/drawing/2017/decorative" val="1"/>
              </a:ext>
            </a:extLst>
          </p:cNvPr>
          <p:cNvSpPr/>
          <p:nvPr/>
        </p:nvSpPr>
        <p:spPr>
          <a:xfrm rot="10800000">
            <a:off x="9062186" y="23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1A473E9F-BB40-D6EE-201C-CEC7817B86F8}"/>
              </a:ext>
              <a:ext uri="{C183D7F6-B498-43B3-948B-1728B52AA6E4}">
                <adec:decorative xmlns:adec="http://schemas.microsoft.com/office/drawing/2017/decorative" val="1"/>
              </a:ext>
            </a:extLst>
          </p:cNvPr>
          <p:cNvSpPr/>
          <p:nvPr/>
        </p:nvSpPr>
        <p:spPr>
          <a:xfrm>
            <a:off x="7766888" y="23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31685565-203D-1630-E05C-C02B2F5729D6}"/>
              </a:ext>
              <a:ext uri="{C183D7F6-B498-43B3-948B-1728B52AA6E4}">
                <adec:decorative xmlns:adec="http://schemas.microsoft.com/office/drawing/2017/decorative" val="1"/>
              </a:ext>
            </a:extLst>
          </p:cNvPr>
          <p:cNvSpPr/>
          <p:nvPr/>
        </p:nvSpPr>
        <p:spPr>
          <a:xfrm rot="10800000">
            <a:off x="9062186" y="419161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83C183A3-1710-6661-AA30-B9730356AB9F}"/>
              </a:ext>
              <a:ext uri="{C183D7F6-B498-43B3-948B-1728B52AA6E4}">
                <adec:decorative xmlns:adec="http://schemas.microsoft.com/office/drawing/2017/decorative" val="1"/>
              </a:ext>
            </a:extLst>
          </p:cNvPr>
          <p:cNvSpPr/>
          <p:nvPr/>
        </p:nvSpPr>
        <p:spPr>
          <a:xfrm>
            <a:off x="7766888" y="41951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87758BCF-18E4-B2FF-E910-09EF8DE951C9}"/>
              </a:ext>
              <a:ext uri="{C183D7F6-B498-43B3-948B-1728B52AA6E4}">
                <adec:decorative xmlns:adec="http://schemas.microsoft.com/office/drawing/2017/decorative" val="1"/>
              </a:ext>
            </a:extLst>
          </p:cNvPr>
          <p:cNvSpPr/>
          <p:nvPr/>
        </p:nvSpPr>
        <p:spPr>
          <a:xfrm rot="10800000">
            <a:off x="9062186" y="284062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7AD55302-DC65-24A9-24F6-98FDEC2A8596}"/>
              </a:ext>
              <a:ext uri="{C183D7F6-B498-43B3-948B-1728B52AA6E4}">
                <adec:decorative xmlns:adec="http://schemas.microsoft.com/office/drawing/2017/decorative" val="1"/>
              </a:ext>
            </a:extLst>
          </p:cNvPr>
          <p:cNvSpPr/>
          <p:nvPr/>
        </p:nvSpPr>
        <p:spPr>
          <a:xfrm>
            <a:off x="7766888" y="284414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0B592E86-7C5C-28D1-2AD2-75B4E2CB09A9}"/>
              </a:ext>
              <a:ext uri="{C183D7F6-B498-43B3-948B-1728B52AA6E4}">
                <adec:decorative xmlns:adec="http://schemas.microsoft.com/office/drawing/2017/decorative" val="1"/>
              </a:ext>
            </a:extLst>
          </p:cNvPr>
          <p:cNvSpPr/>
          <p:nvPr/>
        </p:nvSpPr>
        <p:spPr>
          <a:xfrm rot="10800000">
            <a:off x="9062186" y="447662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B1069D83-AE06-D595-BA5A-BE08A4A3D506}"/>
              </a:ext>
              <a:ext uri="{C183D7F6-B498-43B3-948B-1728B52AA6E4}">
                <adec:decorative xmlns:adec="http://schemas.microsoft.com/office/drawing/2017/decorative" val="1"/>
              </a:ext>
            </a:extLst>
          </p:cNvPr>
          <p:cNvSpPr/>
          <p:nvPr/>
        </p:nvSpPr>
        <p:spPr>
          <a:xfrm>
            <a:off x="7766888" y="4480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70C9C075-238C-C4FC-8592-4D40DFDBF329}"/>
              </a:ext>
              <a:ext uri="{C183D7F6-B498-43B3-948B-1728B52AA6E4}">
                <adec:decorative xmlns:adec="http://schemas.microsoft.com/office/drawing/2017/decorative" val="1"/>
              </a:ext>
            </a:extLst>
          </p:cNvPr>
          <p:cNvSpPr/>
          <p:nvPr/>
        </p:nvSpPr>
        <p:spPr>
          <a:xfrm rot="10800000">
            <a:off x="9062186" y="54572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CC5E4526-ABC8-EDE4-D95C-C70B710B72B8}"/>
              </a:ext>
              <a:ext uri="{C183D7F6-B498-43B3-948B-1728B52AA6E4}">
                <adec:decorative xmlns:adec="http://schemas.microsoft.com/office/drawing/2017/decorative" val="1"/>
              </a:ext>
            </a:extLst>
          </p:cNvPr>
          <p:cNvSpPr/>
          <p:nvPr/>
        </p:nvSpPr>
        <p:spPr>
          <a:xfrm>
            <a:off x="7766888" y="54607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(147-536)</a:t>
            </a: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3198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solidFill>
                  <a:srgbClr val="009690"/>
                </a:solidFill>
              </a:rPr>
              <a:t>Renters are also more likely to be satisfied with how a reported issue has been resolved</a:t>
            </a:r>
            <a:r>
              <a:rPr lang="en-GB" sz="1800" b="1"/>
              <a:t>, particularly for damp/ mould issues. On other issues, there are no significant differences in satisfaction by tenure</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Satisfaction with </a:t>
            </a:r>
            <a:r>
              <a:rPr kumimoji="0" lang="en-GB" sz="1400" b="1" i="0" u="none" strike="noStrike" kern="1200" cap="none" spc="0" normalizeH="0" baseline="0" noProof="0" dirty="0">
                <a:ln>
                  <a:noFill/>
                </a:ln>
                <a:solidFill>
                  <a:srgbClr val="5C5B5A"/>
                </a:solidFill>
                <a:effectLst/>
                <a:uLnTx/>
                <a:uFillTx/>
                <a:latin typeface="Arial"/>
                <a:ea typeface="+mn-ea"/>
                <a:cs typeface="+mn-cs"/>
              </a:rPr>
              <a:t>how issues have been or are being resolved*</a:t>
            </a: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2589473370"/>
              </p:ext>
            </p:extLst>
          </p:nvPr>
        </p:nvGraphicFramePr>
        <p:xfrm>
          <a:off x="2316000" y="1684350"/>
          <a:ext cx="7560000" cy="4110339"/>
        </p:xfrm>
        <a:graphic>
          <a:graphicData uri="http://schemas.openxmlformats.org/drawingml/2006/table">
            <a:tbl>
              <a:tblPr firstRow="1" bandRow="1">
                <a:tableStyleId>{D7AC3CCA-C797-4891-BE02-D94E43425B78}</a:tableStyleId>
              </a:tblPr>
              <a:tblGrid>
                <a:gridCol w="3456000">
                  <a:extLst>
                    <a:ext uri="{9D8B030D-6E8A-4147-A177-3AD203B41FA5}">
                      <a16:colId xmlns:a16="http://schemas.microsoft.com/office/drawing/2014/main" val="965915567"/>
                    </a:ext>
                  </a:extLst>
                </a:gridCol>
                <a:gridCol w="1512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926589">
                <a:tc>
                  <a:txBody>
                    <a:bodyPr/>
                    <a:lstStyle/>
                    <a:p>
                      <a:pPr algn="ctr"/>
                      <a:endParaRPr lang="en-GB" sz="1200"/>
                    </a:p>
                  </a:txBody>
                  <a:tcPr anchor="ctr">
                    <a:solidFill>
                      <a:srgbClr val="E7E7E7"/>
                    </a:solidFill>
                  </a:tcPr>
                </a:tc>
                <a:tc>
                  <a:txBody>
                    <a:bodyPr/>
                    <a:lstStyle/>
                    <a:p>
                      <a:pPr algn="ctr"/>
                      <a:r>
                        <a:rPr lang="en-GB" sz="1200"/>
                        <a:t>Total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(Very / somewhat satisfied)</a:t>
                      </a:r>
                    </a:p>
                  </a:txBody>
                  <a:tcPr anchor="ct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Net: Any problem (n=581)</a:t>
                      </a:r>
                    </a:p>
                  </a:txBody>
                  <a:tcPr anchor="ctr"/>
                </a:tc>
                <a:tc>
                  <a:txBody>
                    <a:bodyPr/>
                    <a:lstStyle/>
                    <a:p>
                      <a:pPr algn="ctr"/>
                      <a:r>
                        <a:rPr lang="en-GB" sz="1100" b="1">
                          <a:solidFill>
                            <a:schemeClr val="tx1"/>
                          </a:solidFill>
                        </a:rPr>
                        <a:t>38%</a:t>
                      </a:r>
                    </a:p>
                  </a:txBody>
                  <a:tcPr anchor="ctr">
                    <a:noFill/>
                  </a:tcPr>
                </a:tc>
                <a:tc>
                  <a:txBody>
                    <a:bodyPr/>
                    <a:lstStyle/>
                    <a:p>
                      <a:pPr marL="0" algn="ctr" defTabSz="914400" rtl="0" eaLnBrk="1" latinLnBrk="0" hangingPunct="1"/>
                      <a:r>
                        <a:rPr lang="en-GB" sz="1100" b="1" kern="1200">
                          <a:solidFill>
                            <a:schemeClr val="tx1"/>
                          </a:solidFill>
                          <a:latin typeface="+mn-lt"/>
                          <a:ea typeface="+mn-ea"/>
                          <a:cs typeface="+mn-cs"/>
                        </a:rPr>
                        <a:t>29%</a:t>
                      </a:r>
                    </a:p>
                  </a:txBody>
                  <a:tcPr anchor="ctr">
                    <a:noFill/>
                  </a:tcPr>
                </a:tc>
                <a:tc>
                  <a:txBody>
                    <a:bodyPr/>
                    <a:lstStyle/>
                    <a:p>
                      <a:pPr algn="ctr"/>
                      <a:r>
                        <a:rPr lang="en-GB" sz="1100" b="1">
                          <a:solidFill>
                            <a:schemeClr val="tx1"/>
                          </a:solidFill>
                        </a:rPr>
                        <a:t>47%</a:t>
                      </a:r>
                    </a:p>
                  </a:txBody>
                  <a:tcPr anchor="ctr">
                    <a:noFill/>
                  </a:tcPr>
                </a:tc>
                <a:extLst>
                  <a:ext uri="{0D108BD9-81ED-4DB2-BD59-A6C34878D82A}">
                    <a16:rowId xmlns:a16="http://schemas.microsoft.com/office/drawing/2014/main" val="1880156084"/>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Poor / missing home insulation (n=109) </a:t>
                      </a:r>
                    </a:p>
                  </a:txBody>
                  <a:tcPr anchor="ctr"/>
                </a:tc>
                <a:tc>
                  <a:txBody>
                    <a:bodyPr/>
                    <a:lstStyle/>
                    <a:p>
                      <a:pPr algn="ctr"/>
                      <a:r>
                        <a:rPr lang="en-GB" sz="1100" b="1">
                          <a:solidFill>
                            <a:schemeClr val="tx1"/>
                          </a:solidFill>
                        </a:rPr>
                        <a:t>57%</a:t>
                      </a:r>
                    </a:p>
                  </a:txBody>
                  <a:tcPr anchor="ctr">
                    <a:noFill/>
                  </a:tcPr>
                </a:tc>
                <a:tc>
                  <a:txBody>
                    <a:bodyPr/>
                    <a:lstStyle/>
                    <a:p>
                      <a:pPr algn="ctr"/>
                      <a:r>
                        <a:rPr lang="en-GB" sz="1100" b="1">
                          <a:solidFill>
                            <a:schemeClr val="tx1"/>
                          </a:solidFill>
                        </a:rPr>
                        <a:t>-</a:t>
                      </a:r>
                    </a:p>
                  </a:txBody>
                  <a:tcPr anchor="ctr">
                    <a:noFill/>
                  </a:tcPr>
                </a:tc>
                <a:tc>
                  <a:txBody>
                    <a:bodyPr/>
                    <a:lstStyle/>
                    <a:p>
                      <a:pPr algn="ctr"/>
                      <a:r>
                        <a:rPr lang="en-GB" sz="1100" b="1">
                          <a:solidFill>
                            <a:schemeClr val="tx1"/>
                          </a:solidFill>
                        </a:rPr>
                        <a:t>63%</a:t>
                      </a:r>
                    </a:p>
                  </a:txBody>
                  <a:tcPr anchor="ctr">
                    <a:noFill/>
                  </a:tcPr>
                </a:tc>
                <a:extLst>
                  <a:ext uri="{0D108BD9-81ED-4DB2-BD59-A6C34878D82A}">
                    <a16:rowId xmlns:a16="http://schemas.microsoft.com/office/drawing/2014/main" val="358379334"/>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My home not meeting accessibility needs (n=68)</a:t>
                      </a:r>
                    </a:p>
                  </a:txBody>
                  <a:tcPr anchor="ctr"/>
                </a:tc>
                <a:tc>
                  <a:txBody>
                    <a:bodyPr/>
                    <a:lstStyle/>
                    <a:p>
                      <a:pPr algn="ctr"/>
                      <a:r>
                        <a:rPr lang="en-GB" sz="1100" b="1">
                          <a:solidFill>
                            <a:schemeClr val="tx1"/>
                          </a:solidFill>
                        </a:rPr>
                        <a:t>43%</a:t>
                      </a:r>
                    </a:p>
                  </a:txBody>
                  <a:tcPr anchor="ctr">
                    <a:noFill/>
                  </a:tcPr>
                </a:tc>
                <a:tc>
                  <a:txBody>
                    <a:bodyPr/>
                    <a:lstStyle/>
                    <a:p>
                      <a:pPr algn="ctr"/>
                      <a:r>
                        <a:rPr lang="en-GB" sz="1100" b="1">
                          <a:solidFill>
                            <a:schemeClr val="tx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rPr>
                        <a:t>-</a:t>
                      </a:r>
                    </a:p>
                  </a:txBody>
                  <a:tcPr anchor="ctr">
                    <a:noFill/>
                  </a:tcPr>
                </a:tc>
                <a:extLst>
                  <a:ext uri="{0D108BD9-81ED-4DB2-BD59-A6C34878D82A}">
                    <a16:rowId xmlns:a16="http://schemas.microsoft.com/office/drawing/2014/main" val="2401446473"/>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Damp / mould (n=267)</a:t>
                      </a:r>
                    </a:p>
                  </a:txBody>
                  <a:tcPr anchor="ctr"/>
                </a:tc>
                <a:tc>
                  <a:txBody>
                    <a:bodyPr/>
                    <a:lstStyle/>
                    <a:p>
                      <a:pPr algn="ctr"/>
                      <a:r>
                        <a:rPr lang="en-GB" sz="1100" b="1">
                          <a:solidFill>
                            <a:schemeClr val="tx1"/>
                          </a:solidFill>
                        </a:rPr>
                        <a:t>41%</a:t>
                      </a:r>
                    </a:p>
                  </a:txBody>
                  <a:tcPr anchor="ctr">
                    <a:noFill/>
                  </a:tcPr>
                </a:tc>
                <a:tc>
                  <a:txBody>
                    <a:bodyPr/>
                    <a:lstStyle/>
                    <a:p>
                      <a:pPr algn="ctr"/>
                      <a:r>
                        <a:rPr lang="en-GB" sz="1100" b="1">
                          <a:solidFill>
                            <a:schemeClr val="tx1"/>
                          </a:solidFill>
                        </a:rPr>
                        <a:t>32%</a:t>
                      </a:r>
                    </a:p>
                  </a:txBody>
                  <a:tcPr anchor="ctr">
                    <a:noFill/>
                  </a:tcPr>
                </a:tc>
                <a:tc>
                  <a:txBody>
                    <a:bodyPr/>
                    <a:lstStyle/>
                    <a:p>
                      <a:pPr algn="ctr"/>
                      <a:r>
                        <a:rPr lang="en-GB" sz="1100" b="1">
                          <a:solidFill>
                            <a:schemeClr val="tx1"/>
                          </a:solidFill>
                        </a:rPr>
                        <a:t>48%</a:t>
                      </a:r>
                    </a:p>
                  </a:txBody>
                  <a:tcPr anchor="ctr">
                    <a:noFill/>
                  </a:tcPr>
                </a:tc>
                <a:extLst>
                  <a:ext uri="{0D108BD9-81ED-4DB2-BD59-A6C34878D82A}">
                    <a16:rowId xmlns:a16="http://schemas.microsoft.com/office/drawing/2014/main" val="278140231"/>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Fear of losing my home (n=73) </a:t>
                      </a:r>
                    </a:p>
                  </a:txBody>
                  <a:tcPr anchor="ctr"/>
                </a:tc>
                <a:tc>
                  <a:txBody>
                    <a:bodyPr/>
                    <a:lstStyle/>
                    <a:p>
                      <a:pPr algn="ctr"/>
                      <a:r>
                        <a:rPr lang="en-GB" sz="1100" b="1">
                          <a:solidFill>
                            <a:schemeClr val="tx1"/>
                          </a:solidFill>
                        </a:rPr>
                        <a:t>39%</a:t>
                      </a:r>
                    </a:p>
                  </a:txBody>
                  <a:tcPr anchor="ctr">
                    <a:noFill/>
                  </a:tcPr>
                </a:tc>
                <a:tc>
                  <a:txBody>
                    <a:bodyPr/>
                    <a:lstStyle/>
                    <a:p>
                      <a:pPr algn="ctr"/>
                      <a:r>
                        <a:rPr lang="en-GB" sz="1100" b="1">
                          <a:solidFill>
                            <a:schemeClr val="tx1"/>
                          </a:solidFill>
                        </a:rPr>
                        <a:t>-</a:t>
                      </a:r>
                    </a:p>
                  </a:txBody>
                  <a:tcPr anchor="ctr">
                    <a:noFill/>
                  </a:tcPr>
                </a:tc>
                <a:tc>
                  <a:txBody>
                    <a:bodyPr/>
                    <a:lstStyle/>
                    <a:p>
                      <a:pPr algn="ctr"/>
                      <a:r>
                        <a:rPr lang="en-GB" sz="1100" b="1">
                          <a:solidFill>
                            <a:schemeClr val="tx1"/>
                          </a:solidFill>
                        </a:rPr>
                        <a:t>-</a:t>
                      </a:r>
                    </a:p>
                  </a:txBody>
                  <a:tcPr anchor="ctr">
                    <a:noFill/>
                  </a:tcPr>
                </a:tc>
                <a:extLst>
                  <a:ext uri="{0D108BD9-81ED-4DB2-BD59-A6C34878D82A}">
                    <a16:rowId xmlns:a16="http://schemas.microsoft.com/office/drawing/2014/main" val="3921736877"/>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Pest infestation (n=159)</a:t>
                      </a:r>
                    </a:p>
                  </a:txBody>
                  <a:tcPr anchor="ctr"/>
                </a:tc>
                <a:tc>
                  <a:txBody>
                    <a:bodyPr/>
                    <a:lstStyle/>
                    <a:p>
                      <a:pPr algn="ctr"/>
                      <a:r>
                        <a:rPr lang="en-GB" sz="1100" b="1">
                          <a:solidFill>
                            <a:schemeClr val="tx1"/>
                          </a:solidFill>
                        </a:rPr>
                        <a:t>35%</a:t>
                      </a:r>
                    </a:p>
                  </a:txBody>
                  <a:tcPr anchor="ctr">
                    <a:noFill/>
                  </a:tcPr>
                </a:tc>
                <a:tc>
                  <a:txBody>
                    <a:bodyPr/>
                    <a:lstStyle/>
                    <a:p>
                      <a:pPr algn="ctr"/>
                      <a:r>
                        <a:rPr lang="en-GB" sz="1100" b="1">
                          <a:solidFill>
                            <a:schemeClr val="tx1"/>
                          </a:solidFill>
                        </a:rPr>
                        <a:t>35%</a:t>
                      </a:r>
                    </a:p>
                  </a:txBody>
                  <a:tcPr anchor="ctr">
                    <a:noFill/>
                  </a:tcPr>
                </a:tc>
                <a:tc>
                  <a:txBody>
                    <a:bodyPr/>
                    <a:lstStyle/>
                    <a:p>
                      <a:pPr marL="0" algn="ctr" defTabSz="914400" rtl="0" eaLnBrk="1" latinLnBrk="0" hangingPunct="1"/>
                      <a:r>
                        <a:rPr lang="en-GB" sz="1100" b="1" kern="1200">
                          <a:solidFill>
                            <a:schemeClr val="tx1"/>
                          </a:solidFill>
                          <a:latin typeface="+mn-lt"/>
                          <a:ea typeface="+mn-ea"/>
                          <a:cs typeface="+mn-cs"/>
                        </a:rPr>
                        <a:t>36%</a:t>
                      </a:r>
                    </a:p>
                  </a:txBody>
                  <a:tcPr anchor="ctr">
                    <a:noFill/>
                  </a:tcPr>
                </a:tc>
                <a:extLst>
                  <a:ext uri="{0D108BD9-81ED-4DB2-BD59-A6C34878D82A}">
                    <a16:rowId xmlns:a16="http://schemas.microsoft.com/office/drawing/2014/main" val="1389945646"/>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windows/doors (n=88)</a:t>
                      </a:r>
                    </a:p>
                  </a:txBody>
                  <a:tcPr anchor="ctr"/>
                </a:tc>
                <a:tc>
                  <a:txBody>
                    <a:bodyPr/>
                    <a:lstStyle/>
                    <a:p>
                      <a:pPr algn="ctr"/>
                      <a:r>
                        <a:rPr lang="en-GB" sz="1100" b="1">
                          <a:solidFill>
                            <a:schemeClr val="tx1"/>
                          </a:solidFill>
                        </a:rPr>
                        <a:t>32%</a:t>
                      </a:r>
                    </a:p>
                  </a:txBody>
                  <a:tcPr anchor="ctr">
                    <a:noFill/>
                  </a:tcPr>
                </a:tc>
                <a:tc>
                  <a:txBody>
                    <a:bodyPr/>
                    <a:lstStyle/>
                    <a:p>
                      <a:pPr algn="ctr"/>
                      <a:r>
                        <a:rPr lang="en-GB" sz="1100" b="1">
                          <a:solidFill>
                            <a:schemeClr val="tx1"/>
                          </a:solidFill>
                        </a:rPr>
                        <a:t>-</a:t>
                      </a:r>
                    </a:p>
                  </a:txBody>
                  <a:tcPr anchor="ctr">
                    <a:noFill/>
                  </a:tcPr>
                </a:tc>
                <a:tc>
                  <a:txBody>
                    <a:bodyPr/>
                    <a:lstStyle/>
                    <a:p>
                      <a:pPr marL="0" algn="ctr" defTabSz="914400" rtl="0" eaLnBrk="1" latinLnBrk="0" hangingPunct="1"/>
                      <a:r>
                        <a:rPr lang="en-GB" sz="1100" b="1" kern="1200">
                          <a:solidFill>
                            <a:schemeClr val="tx1"/>
                          </a:solidFill>
                          <a:latin typeface="+mn-lt"/>
                          <a:ea typeface="+mn-ea"/>
                          <a:cs typeface="+mn-cs"/>
                        </a:rPr>
                        <a:t>39%</a:t>
                      </a:r>
                    </a:p>
                  </a:txBody>
                  <a:tcPr anchor="ctr">
                    <a:noFill/>
                  </a:tcPr>
                </a:tc>
                <a:extLst>
                  <a:ext uri="{0D108BD9-81ED-4DB2-BD59-A6C34878D82A}">
                    <a16:rowId xmlns:a16="http://schemas.microsoft.com/office/drawing/2014/main" val="1783398598"/>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Gas, electricity or water supply problems (n=146) </a:t>
                      </a:r>
                    </a:p>
                  </a:txBody>
                  <a:tcPr anchor="ctr"/>
                </a:tc>
                <a:tc>
                  <a:txBody>
                    <a:bodyPr/>
                    <a:lstStyle/>
                    <a:p>
                      <a:pPr algn="ctr"/>
                      <a:r>
                        <a:rPr lang="en-GB" sz="1100" b="1">
                          <a:solidFill>
                            <a:schemeClr val="tx1"/>
                          </a:solidFill>
                        </a:rPr>
                        <a:t>22%</a:t>
                      </a:r>
                    </a:p>
                  </a:txBody>
                  <a:tcPr anchor="ctr">
                    <a:noFill/>
                  </a:tcPr>
                </a:tc>
                <a:tc>
                  <a:txBody>
                    <a:bodyPr/>
                    <a:lstStyle/>
                    <a:p>
                      <a:pPr algn="ctr"/>
                      <a:r>
                        <a:rPr lang="en-GB" sz="1100" b="1">
                          <a:solidFill>
                            <a:schemeClr val="tx1"/>
                          </a:solidFill>
                        </a:rPr>
                        <a:t>17%</a:t>
                      </a:r>
                    </a:p>
                  </a:txBody>
                  <a:tcPr anchor="ctr">
                    <a:noFill/>
                  </a:tcPr>
                </a:tc>
                <a:tc>
                  <a:txBody>
                    <a:bodyPr/>
                    <a:lstStyle/>
                    <a:p>
                      <a:pPr algn="ctr"/>
                      <a:r>
                        <a:rPr lang="en-GB" sz="1100" b="1">
                          <a:solidFill>
                            <a:schemeClr val="tx1"/>
                          </a:solidFill>
                        </a:rPr>
                        <a:t>27%</a:t>
                      </a:r>
                    </a:p>
                  </a:txBody>
                  <a:tcPr anchor="ctr">
                    <a:noFill/>
                  </a:tcPr>
                </a:tc>
                <a:extLst>
                  <a:ext uri="{0D108BD9-81ED-4DB2-BD59-A6C34878D82A}">
                    <a16:rowId xmlns:a16="http://schemas.microsoft.com/office/drawing/2014/main" val="2161504254"/>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boiler / heating / hot water (n=213)</a:t>
                      </a:r>
                    </a:p>
                  </a:txBody>
                  <a:tcPr anchor="ctr"/>
                </a:tc>
                <a:tc>
                  <a:txBody>
                    <a:bodyPr/>
                    <a:lstStyle/>
                    <a:p>
                      <a:pPr algn="ctr"/>
                      <a:r>
                        <a:rPr lang="en-GB" sz="1100" b="1">
                          <a:solidFill>
                            <a:schemeClr val="tx1"/>
                          </a:solidFill>
                        </a:rPr>
                        <a:t>21%</a:t>
                      </a:r>
                    </a:p>
                  </a:txBody>
                  <a:tcPr anchor="ctr">
                    <a:noFill/>
                  </a:tcPr>
                </a:tc>
                <a:tc>
                  <a:txBody>
                    <a:bodyPr/>
                    <a:lstStyle/>
                    <a:p>
                      <a:pPr algn="ctr"/>
                      <a:r>
                        <a:rPr lang="en-GB" sz="1100" b="1">
                          <a:solidFill>
                            <a:schemeClr val="tx1"/>
                          </a:solidFill>
                        </a:rPr>
                        <a:t>17%</a:t>
                      </a:r>
                    </a:p>
                  </a:txBody>
                  <a:tcPr anchor="ctr">
                    <a:noFill/>
                  </a:tcPr>
                </a:tc>
                <a:tc>
                  <a:txBody>
                    <a:bodyPr/>
                    <a:lstStyle/>
                    <a:p>
                      <a:pPr algn="ctr"/>
                      <a:r>
                        <a:rPr lang="en-GB" sz="1100" b="1">
                          <a:solidFill>
                            <a:schemeClr val="tx1"/>
                          </a:solidFill>
                        </a:rPr>
                        <a:t>25%</a:t>
                      </a:r>
                    </a:p>
                  </a:txBody>
                  <a:tcPr anchor="ctr">
                    <a:noFill/>
                  </a:tcPr>
                </a:tc>
                <a:extLst>
                  <a:ext uri="{0D108BD9-81ED-4DB2-BD59-A6C34878D82A}">
                    <a16:rowId xmlns:a16="http://schemas.microsoft.com/office/drawing/2014/main" val="3789734508"/>
                  </a:ext>
                </a:extLst>
              </a:tr>
              <a:tr h="3183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a:t>Broken electrics (n=107)</a:t>
                      </a:r>
                    </a:p>
                  </a:txBody>
                  <a:tcPr anchor="ctr"/>
                </a:tc>
                <a:tc>
                  <a:txBody>
                    <a:bodyPr/>
                    <a:lstStyle/>
                    <a:p>
                      <a:pPr algn="ctr"/>
                      <a:r>
                        <a:rPr lang="en-GB" sz="1100" b="1">
                          <a:solidFill>
                            <a:schemeClr val="tx1"/>
                          </a:solidFill>
                        </a:rPr>
                        <a:t>20%</a:t>
                      </a:r>
                    </a:p>
                  </a:txBody>
                  <a:tcPr anchor="ctr">
                    <a:noFill/>
                  </a:tcPr>
                </a:tc>
                <a:tc>
                  <a:txBody>
                    <a:bodyPr/>
                    <a:lstStyle/>
                    <a:p>
                      <a:pPr algn="ctr"/>
                      <a:r>
                        <a:rPr lang="en-GB" sz="1100" b="1">
                          <a:solidFill>
                            <a:schemeClr val="tx1"/>
                          </a:solidFill>
                        </a:rPr>
                        <a:t>15%</a:t>
                      </a:r>
                    </a:p>
                  </a:txBody>
                  <a:tcPr anchor="ctr">
                    <a:noFill/>
                  </a:tcPr>
                </a:tc>
                <a:tc>
                  <a:txBody>
                    <a:bodyPr/>
                    <a:lstStyle/>
                    <a:p>
                      <a:pPr algn="ctr"/>
                      <a:r>
                        <a:rPr lang="en-GB" sz="1100" b="1" dirty="0">
                          <a:solidFill>
                            <a:schemeClr val="tx1"/>
                          </a:solidFill>
                        </a:rPr>
                        <a:t>28%</a:t>
                      </a:r>
                    </a:p>
                  </a:txBody>
                  <a:tcPr anchor="ctr">
                    <a:noFill/>
                  </a:tcPr>
                </a:tc>
                <a:extLst>
                  <a:ext uri="{0D108BD9-81ED-4DB2-BD59-A6C34878D82A}">
                    <a16:rowId xmlns:a16="http://schemas.microsoft.com/office/drawing/2014/main" val="3767568844"/>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598976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Arrow: Down 28">
            <a:extLst>
              <a:ext uri="{FF2B5EF4-FFF2-40B4-BE49-F238E27FC236}">
                <a16:creationId xmlns:a16="http://schemas.microsoft.com/office/drawing/2014/main" id="{992EB7FB-E0CB-36AF-483E-5F21FE3CEC60}"/>
              </a:ext>
              <a:ext uri="{C183D7F6-B498-43B3-948B-1728B52AA6E4}">
                <adec:decorative xmlns:adec="http://schemas.microsoft.com/office/drawing/2017/decorative" val="1"/>
              </a:ext>
            </a:extLst>
          </p:cNvPr>
          <p:cNvSpPr/>
          <p:nvPr/>
        </p:nvSpPr>
        <p:spPr>
          <a:xfrm rot="10800000">
            <a:off x="9408490" y="36363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B8963FB2-6D8C-F16B-1EBB-707409D3558E}"/>
              </a:ext>
              <a:ext uri="{C183D7F6-B498-43B3-948B-1728B52AA6E4}">
                <adec:decorative xmlns:adec="http://schemas.microsoft.com/office/drawing/2017/decorative" val="1"/>
              </a:ext>
            </a:extLst>
          </p:cNvPr>
          <p:cNvSpPr/>
          <p:nvPr/>
        </p:nvSpPr>
        <p:spPr>
          <a:xfrm rot="10800000">
            <a:off x="9408490" y="266317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E3397054-0013-0E46-8A70-5DD682F7BBC8}"/>
              </a:ext>
              <a:ext uri="{C183D7F6-B498-43B3-948B-1728B52AA6E4}">
                <adec:decorative xmlns:adec="http://schemas.microsoft.com/office/drawing/2017/decorative" val="1"/>
              </a:ext>
            </a:extLst>
          </p:cNvPr>
          <p:cNvSpPr/>
          <p:nvPr/>
        </p:nvSpPr>
        <p:spPr>
          <a:xfrm>
            <a:off x="8132140" y="266317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HEH2. Overall, how satisfied or dissatisfied are with you with how these issues have been or are being resolved? </a:t>
            </a:r>
            <a:r>
              <a:rPr lang="en-GB" sz="1000">
                <a:solidFill>
                  <a:srgbClr val="FFFFFF">
                    <a:lumMod val="50000"/>
                  </a:srgbClr>
                </a:solidFill>
                <a:latin typeface="Arial"/>
                <a:cs typeface="Arial" panose="020B0604020202020204" pitchFamily="34" charset="0"/>
              </a:rPr>
              <a:t>Base: Those who have raised concerns about problems in their home (66-300) *Base sizes under 50 not shown</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9221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810215"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latin typeface="Arial"/>
                <a:ea typeface="+mn-ea"/>
                <a:cs typeface="+mn-cs"/>
              </a:rPr>
              <a:t>Around 3 in 4 (73%) say </a:t>
            </a:r>
            <a:r>
              <a:rPr lang="en-GB" sz="1800" b="1" dirty="0">
                <a:solidFill>
                  <a:srgbClr val="009690"/>
                </a:solidFill>
                <a:latin typeface="Arial"/>
                <a:ea typeface="+mn-ea"/>
                <a:cs typeface="+mn-cs"/>
              </a:rPr>
              <a:t>issues in their home have negatively impacted their physical or mental health or wellbeing</a:t>
            </a:r>
            <a:r>
              <a:rPr lang="en-GB" sz="1800" b="1" dirty="0">
                <a:latin typeface="Arial"/>
                <a:ea typeface="+mn-ea"/>
                <a:cs typeface="+mn-cs"/>
              </a:rPr>
              <a:t>. 2 in 5 (39%) say an issue has had a large impact – mainly driven by the large impacts associated with ‘fear of losing my home’ (61%), ‘my home not meeting accessibility needs’ (37%) and 'broken windows / doors' (36%)</a:t>
            </a:r>
            <a:endParaRPr kumimoji="0" lang="en-GB" sz="1800" b="1" i="0" u="none" strike="noStrike" kern="1200" cap="none" spc="0" normalizeH="0" baseline="0" noProof="0" dirty="0">
              <a:ln>
                <a:noFill/>
              </a:ln>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To what extent have these problems negatively impacted your physical or mental health or wellbeing?</a:t>
            </a:r>
          </a:p>
        </p:txBody>
      </p:sp>
      <p:graphicFrame>
        <p:nvGraphicFramePr>
          <p:cNvPr id="8" name="Chart 7" descr="A stacked horizontal bar chart showing the negative impact which issues have had on respondents' physical and mental health. 73% of respondents have had some impact on their health due to issues in their home.">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1644207968"/>
              </p:ext>
            </p:extLst>
          </p:nvPr>
        </p:nvGraphicFramePr>
        <p:xfrm>
          <a:off x="161838" y="1589103"/>
          <a:ext cx="11059537" cy="468735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56F9C926-F35D-35CA-7C58-C1C52157614A}"/>
              </a:ext>
              <a:ext uri="{C183D7F6-B498-43B3-948B-1728B52AA6E4}">
                <adec:decorative xmlns:adec="http://schemas.microsoft.com/office/drawing/2017/decorative" val="0"/>
              </a:ext>
            </a:extLst>
          </p:cNvPr>
          <p:cNvSpPr txBox="1"/>
          <p:nvPr/>
        </p:nvSpPr>
        <p:spPr>
          <a:xfrm>
            <a:off x="11019405" y="1284947"/>
            <a:ext cx="113905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Large / small impact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6" name="Table 25">
            <a:extLst>
              <a:ext uri="{FF2B5EF4-FFF2-40B4-BE49-F238E27FC236}">
                <a16:creationId xmlns:a16="http://schemas.microsoft.com/office/drawing/2014/main" id="{90432D95-07E4-B7DD-2F9E-7AB17BCE5071}"/>
              </a:ext>
            </a:extLst>
          </p:cNvPr>
          <p:cNvGraphicFramePr>
            <a:graphicFrameLocks noGrp="1"/>
          </p:cNvGraphicFramePr>
          <p:nvPr>
            <p:extLst>
              <p:ext uri="{D42A27DB-BD31-4B8C-83A1-F6EECF244321}">
                <p14:modId xmlns:p14="http://schemas.microsoft.com/office/powerpoint/2010/main" val="535809509"/>
              </p:ext>
            </p:extLst>
          </p:nvPr>
        </p:nvGraphicFramePr>
        <p:xfrm>
          <a:off x="11221375" y="1654338"/>
          <a:ext cx="823894" cy="411781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855526"/>
                  </a:ext>
                </a:extLst>
              </a:tr>
              <a:tr h="411781">
                <a:tc>
                  <a:txBody>
                    <a:bodyPr/>
                    <a:lstStyle/>
                    <a:p>
                      <a:pPr algn="ctr" fontAlgn="b"/>
                      <a:r>
                        <a:rPr lang="en-GB" sz="1400" b="1" kern="1200">
                          <a:solidFill>
                            <a:srgbClr val="5C5B5A"/>
                          </a:solidFill>
                          <a:latin typeface="Arial"/>
                          <a:ea typeface="+mn-ea"/>
                          <a:cs typeface="+mn-cs"/>
                        </a:rPr>
                        <a:t>86%</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11781">
                <a:tc>
                  <a:txBody>
                    <a:bodyPr/>
                    <a:lstStyle/>
                    <a:p>
                      <a:pPr algn="ctr" fontAlgn="b"/>
                      <a:r>
                        <a:rPr lang="en-GB" sz="1400" b="1" kern="1200">
                          <a:solidFill>
                            <a:srgbClr val="5C5B5A"/>
                          </a:solidFill>
                          <a:latin typeface="Arial"/>
                          <a:ea typeface="+mn-ea"/>
                          <a:cs typeface="+mn-cs"/>
                        </a:rPr>
                        <a:t>76%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11781">
                <a:tc>
                  <a:txBody>
                    <a:bodyPr/>
                    <a:lstStyle/>
                    <a:p>
                      <a:pPr algn="ctr" fontAlgn="b"/>
                      <a:r>
                        <a:rPr lang="en-GB" sz="1400" b="1" kern="1200">
                          <a:solidFill>
                            <a:srgbClr val="5C5B5A"/>
                          </a:solidFill>
                          <a:latin typeface="Arial"/>
                          <a:ea typeface="+mn-ea"/>
                          <a:cs typeface="+mn-cs"/>
                        </a:rPr>
                        <a:t>74%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11781">
                <a:tc>
                  <a:txBody>
                    <a:bodyPr/>
                    <a:lstStyle/>
                    <a:p>
                      <a:pPr algn="ctr" fontAlgn="b"/>
                      <a:r>
                        <a:rPr lang="en-GB" sz="1400" b="1" kern="1200">
                          <a:solidFill>
                            <a:srgbClr val="5C5B5A"/>
                          </a:solidFill>
                          <a:latin typeface="Arial"/>
                          <a:ea typeface="+mn-ea"/>
                          <a:cs typeface="+mn-cs"/>
                        </a:rPr>
                        <a:t>71%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11781">
                <a:tc>
                  <a:txBody>
                    <a:bodyPr/>
                    <a:lstStyle/>
                    <a:p>
                      <a:pPr algn="ctr" fontAlgn="b"/>
                      <a:r>
                        <a:rPr lang="en-GB" sz="1400" b="1" kern="1200">
                          <a:solidFill>
                            <a:srgbClr val="5C5B5A"/>
                          </a:solidFill>
                          <a:latin typeface="Arial"/>
                          <a:ea typeface="+mn-ea"/>
                          <a:cs typeface="+mn-cs"/>
                        </a:rPr>
                        <a:t>68%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11781">
                <a:tc>
                  <a:txBody>
                    <a:bodyPr/>
                    <a:lstStyle/>
                    <a:p>
                      <a:pPr algn="ctr" fontAlgn="b"/>
                      <a:r>
                        <a:rPr lang="en-GB" sz="1400" b="1" kern="1200">
                          <a:solidFill>
                            <a:srgbClr val="5C5B5A"/>
                          </a:solidFill>
                          <a:latin typeface="Arial"/>
                          <a:ea typeface="+mn-ea"/>
                          <a:cs typeface="+mn-cs"/>
                        </a:rPr>
                        <a:t>66%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11781">
                <a:tc>
                  <a:txBody>
                    <a:bodyPr/>
                    <a:lstStyle/>
                    <a:p>
                      <a:pPr algn="ctr" fontAlgn="b"/>
                      <a:r>
                        <a:rPr lang="en-GB" sz="1400" b="1" kern="1200">
                          <a:solidFill>
                            <a:srgbClr val="5C5B5A"/>
                          </a:solidFill>
                          <a:latin typeface="Arial"/>
                          <a:ea typeface="+mn-ea"/>
                          <a:cs typeface="+mn-cs"/>
                        </a:rPr>
                        <a:t>64%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11781">
                <a:tc>
                  <a:txBody>
                    <a:bodyPr/>
                    <a:lstStyle/>
                    <a:p>
                      <a:pPr algn="ctr" fontAlgn="b"/>
                      <a:r>
                        <a:rPr lang="en-GB" sz="1400" b="1" kern="1200">
                          <a:solidFill>
                            <a:srgbClr val="5C5B5A"/>
                          </a:solidFill>
                          <a:latin typeface="Arial"/>
                          <a:ea typeface="+mn-ea"/>
                          <a:cs typeface="+mn-cs"/>
                        </a:rPr>
                        <a:t>64%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 (147-536)</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30656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solidFill>
                  <a:schemeClr val="tx1">
                    <a:lumMod val="65000"/>
                    <a:lumOff val="35000"/>
                  </a:schemeClr>
                </a:solidFill>
                <a:latin typeface="Arial"/>
                <a:ea typeface="+mn-ea"/>
                <a:cs typeface="+mn-cs"/>
              </a:rPr>
              <a:t>Overall, around 3 in 5 (63%) of those who have raised </a:t>
            </a:r>
            <a:r>
              <a:rPr lang="en-GB" sz="1800" b="1">
                <a:latin typeface="Arial"/>
                <a:ea typeface="+mn-ea"/>
                <a:cs typeface="+mn-cs"/>
              </a:rPr>
              <a:t>issues about problems in their home are </a:t>
            </a:r>
            <a:r>
              <a:rPr lang="en-GB" sz="1800" b="1">
                <a:solidFill>
                  <a:srgbClr val="009690"/>
                </a:solidFill>
                <a:latin typeface="Arial"/>
                <a:ea typeface="+mn-ea"/>
                <a:cs typeface="+mn-cs"/>
              </a:rPr>
              <a:t>dissatisfied with the outcome</a:t>
            </a:r>
            <a:r>
              <a:rPr lang="en-GB" sz="1800" b="1">
                <a:latin typeface="Arial"/>
                <a:ea typeface="+mn-ea"/>
                <a:cs typeface="+mn-cs"/>
              </a:rPr>
              <a:t>. The highest levels of dissatisfaction are with broken boilers or heating (69%), broken electrics (61%) and gas, electricity or water supply problems (60%)</a:t>
            </a:r>
            <a:endParaRPr kumimoji="0" lang="en-GB" sz="1800" b="1" i="0" u="none" strike="noStrike" kern="1200" cap="none" spc="0" normalizeH="0" baseline="0" noProof="0">
              <a:ln>
                <a:noFill/>
              </a:ln>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satisfied or dissatisfied are you with how these issues have been or are being resolved</a:t>
            </a:r>
            <a:r>
              <a:rPr lang="en-GB" sz="1400" b="1">
                <a:solidFill>
                  <a:srgbClr val="5C5B5A"/>
                </a:solidFill>
                <a:latin typeface="Arial"/>
              </a:rPr>
              <a: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stacked horizontal bar chart showing the satisfaction levels of how issues in homes have been resolved. 69% are dissatisfied with how their broken boiler / healing has been resolved.">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2629223556"/>
              </p:ext>
            </p:extLst>
          </p:nvPr>
        </p:nvGraphicFramePr>
        <p:xfrm>
          <a:off x="143159" y="1464733"/>
          <a:ext cx="11059537" cy="443072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56F9C926-F35D-35CA-7C58-C1C52157614A}"/>
              </a:ext>
              <a:ext uri="{C183D7F6-B498-43B3-948B-1728B52AA6E4}">
                <adec:decorative xmlns:adec="http://schemas.microsoft.com/office/drawing/2017/decorative" val="0"/>
              </a:ext>
            </a:extLst>
          </p:cNvPr>
          <p:cNvSpPr txBox="1"/>
          <p:nvPr/>
        </p:nvSpPr>
        <p:spPr>
          <a:xfrm>
            <a:off x="11128807" y="1042476"/>
            <a:ext cx="10635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Very / fairly dissatisfied</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39B6ECA2-1221-656C-7885-0E987F1B9A33}"/>
              </a:ext>
            </a:extLst>
          </p:cNvPr>
          <p:cNvGraphicFramePr>
            <a:graphicFrameLocks noGrp="1"/>
          </p:cNvGraphicFramePr>
          <p:nvPr>
            <p:extLst>
              <p:ext uri="{D42A27DB-BD31-4B8C-83A1-F6EECF244321}">
                <p14:modId xmlns:p14="http://schemas.microsoft.com/office/powerpoint/2010/main" val="326861522"/>
              </p:ext>
            </p:extLst>
          </p:nvPr>
        </p:nvGraphicFramePr>
        <p:xfrm>
          <a:off x="11239131" y="1538133"/>
          <a:ext cx="823894" cy="3896505"/>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32945">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32945">
                <a:tc>
                  <a:txBody>
                    <a:bodyPr/>
                    <a:lstStyle/>
                    <a:p>
                      <a:pPr algn="ctr" fontAlgn="b"/>
                      <a:r>
                        <a:rPr lang="en-GB" sz="1400" b="1" kern="1200">
                          <a:solidFill>
                            <a:srgbClr val="5C5B5A"/>
                          </a:solidFill>
                          <a:latin typeface="Arial"/>
                          <a:ea typeface="+mn-ea"/>
                          <a:cs typeface="+mn-cs"/>
                        </a:rPr>
                        <a:t>61%</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32945">
                <a:tc>
                  <a:txBody>
                    <a:bodyPr/>
                    <a:lstStyle/>
                    <a:p>
                      <a:pPr algn="ctr" fontAlgn="b"/>
                      <a:r>
                        <a:rPr lang="en-GB" sz="1400" b="1" kern="1200">
                          <a:solidFill>
                            <a:srgbClr val="5C5B5A"/>
                          </a:solidFill>
                          <a:latin typeface="Arial"/>
                          <a:ea typeface="+mn-ea"/>
                          <a:cs typeface="+mn-cs"/>
                        </a:rPr>
                        <a:t>60%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32945">
                <a:tc>
                  <a:txBody>
                    <a:bodyPr/>
                    <a:lstStyle/>
                    <a:p>
                      <a:pPr algn="ctr" fontAlgn="b"/>
                      <a:r>
                        <a:rPr lang="en-GB" sz="1400" b="1" kern="1200">
                          <a:solidFill>
                            <a:srgbClr val="5C5B5A"/>
                          </a:solidFill>
                          <a:latin typeface="Arial"/>
                          <a:ea typeface="+mn-ea"/>
                          <a:cs typeface="+mn-cs"/>
                        </a:rPr>
                        <a:t>54%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32945">
                <a:tc>
                  <a:txBody>
                    <a:bodyPr/>
                    <a:lstStyle/>
                    <a:p>
                      <a:pPr algn="ctr" fontAlgn="b"/>
                      <a:r>
                        <a:rPr lang="en-GB" sz="1400" b="1" kern="1200">
                          <a:solidFill>
                            <a:srgbClr val="5C5B5A"/>
                          </a:solidFill>
                          <a:latin typeface="Arial"/>
                          <a:ea typeface="+mn-ea"/>
                          <a:cs typeface="+mn-cs"/>
                        </a:rPr>
                        <a:t>49%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32945">
                <a:tc>
                  <a:txBody>
                    <a:bodyPr/>
                    <a:lstStyle/>
                    <a:p>
                      <a:pPr algn="ctr" fontAlgn="b"/>
                      <a:r>
                        <a:rPr lang="en-GB" sz="1400" b="1" kern="1200">
                          <a:solidFill>
                            <a:srgbClr val="5C5B5A"/>
                          </a:solidFill>
                          <a:latin typeface="Arial"/>
                          <a:ea typeface="+mn-ea"/>
                          <a:cs typeface="+mn-cs"/>
                        </a:rPr>
                        <a:t>44%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32945">
                <a:tc>
                  <a:txBody>
                    <a:bodyPr/>
                    <a:lstStyle/>
                    <a:p>
                      <a:pPr algn="ctr" fontAlgn="b"/>
                      <a:r>
                        <a:rPr lang="en-GB" sz="1400" b="1" kern="1200">
                          <a:solidFill>
                            <a:srgbClr val="5C5B5A"/>
                          </a:solidFill>
                          <a:latin typeface="Arial"/>
                          <a:ea typeface="+mn-ea"/>
                          <a:cs typeface="+mn-cs"/>
                        </a:rPr>
                        <a:t>35%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32945">
                <a:tc>
                  <a:txBody>
                    <a:bodyPr/>
                    <a:lstStyle/>
                    <a:p>
                      <a:pPr algn="ctr" fontAlgn="b"/>
                      <a:r>
                        <a:rPr lang="en-GB" sz="1400" b="1" kern="1200">
                          <a:solidFill>
                            <a:srgbClr val="5C5B5A"/>
                          </a:solidFill>
                          <a:latin typeface="Arial"/>
                          <a:ea typeface="+mn-ea"/>
                          <a:cs typeface="+mn-cs"/>
                        </a:rPr>
                        <a:t>33%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32945">
                <a:tc>
                  <a:txBody>
                    <a:bodyPr/>
                    <a:lstStyle/>
                    <a:p>
                      <a:pPr algn="ctr" fontAlgn="b"/>
                      <a:r>
                        <a:rPr lang="en-GB" sz="1400" b="1" kern="1200" dirty="0">
                          <a:solidFill>
                            <a:srgbClr val="5C5B5A"/>
                          </a:solidFill>
                          <a:latin typeface="Arial"/>
                          <a:ea typeface="+mn-ea"/>
                          <a:cs typeface="+mn-cs"/>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5" name="TextBox 4">
            <a:extLst>
              <a:ext uri="{FF2B5EF4-FFF2-40B4-BE49-F238E27FC236}">
                <a16:creationId xmlns:a16="http://schemas.microsoft.com/office/drawing/2014/main" id="{FCC7A26F-2616-48B4-77FC-97FD93AC13E9}"/>
              </a:ext>
              <a:ext uri="{C183D7F6-B498-43B3-948B-1728B52AA6E4}">
                <adec:decorative xmlns:adec="http://schemas.microsoft.com/office/drawing/2017/decorative" val="0"/>
              </a:ext>
            </a:extLst>
          </p:cNvPr>
          <p:cNvSpPr txBox="1"/>
          <p:nvPr/>
        </p:nvSpPr>
        <p:spPr>
          <a:xfrm>
            <a:off x="496724" y="5960231"/>
            <a:ext cx="11198552" cy="215444"/>
          </a:xfrm>
          <a:prstGeom prst="rect">
            <a:avLst/>
          </a:prstGeom>
          <a:noFill/>
          <a:ln>
            <a:solidFill>
              <a:schemeClr val="bg2">
                <a:lumMod val="25000"/>
              </a:schemeClr>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63% </a:t>
            </a:r>
            <a:r>
              <a:rPr kumimoji="0" lang="en-GB" sz="1400" i="0" u="none" strike="noStrike" kern="1200" cap="none" spc="0" normalizeH="0" baseline="0" noProof="0">
                <a:ln>
                  <a:noFill/>
                </a:ln>
                <a:solidFill>
                  <a:srgbClr val="5C5B5A"/>
                </a:solidFill>
                <a:effectLst/>
                <a:uLnTx/>
                <a:uFillTx/>
                <a:latin typeface="Arial"/>
                <a:ea typeface="+mn-ea"/>
                <a:cs typeface="+mn-cs"/>
              </a:rPr>
              <a:t>of those who have raised an issue relating to their home are dissatisfied with the outcome of at least one of the issues they have raised</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HEH2. Overall, how satisfied or dissatisfied are you with how these issues have been or are being resolved? Base: Those who have raised concerns about problems in their home (66-300)</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049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latin typeface="Arial"/>
                <a:ea typeface="+mn-ea"/>
                <a:cs typeface="+mn-cs"/>
              </a:rPr>
              <a:t>1 in 4 (24%) of the total population say </a:t>
            </a:r>
            <a:r>
              <a:rPr lang="en-GB" sz="1800" b="1">
                <a:solidFill>
                  <a:srgbClr val="009690"/>
                </a:solidFill>
                <a:latin typeface="Arial"/>
                <a:ea typeface="+mn-ea"/>
                <a:cs typeface="+mn-cs"/>
              </a:rPr>
              <a:t>an issue in their home over the past year has had a large impact on their physical or mental health or wellbeing</a:t>
            </a:r>
            <a:r>
              <a:rPr lang="en-GB" sz="1800" b="1">
                <a:latin typeface="Arial"/>
                <a:ea typeface="+mn-ea"/>
                <a:cs typeface="+mn-cs"/>
              </a:rPr>
              <a:t>. The issues which have had the largest impact among the total population include damp mould (affecting 9% of the total population) and fear of losing their home (8%) </a:t>
            </a:r>
            <a:endParaRPr kumimoji="0" lang="en-GB" sz="1800" b="1" i="0" u="none" strike="noStrike" kern="1200" cap="none" spc="0" normalizeH="0" baseline="0" noProof="0">
              <a:ln>
                <a:noFill/>
              </a:ln>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Problems have a large negative impact on your physical or mental health or wellbeing</a:t>
            </a:r>
          </a:p>
        </p:txBody>
      </p:sp>
      <p:sp>
        <p:nvSpPr>
          <p:cNvPr id="3" name="TextBox 2">
            <a:extLst>
              <a:ext uri="{FF2B5EF4-FFF2-40B4-BE49-F238E27FC236}">
                <a16:creationId xmlns:a16="http://schemas.microsoft.com/office/drawing/2014/main" id="{69386129-4075-640E-0038-3892743CC455}"/>
              </a:ext>
            </a:extLst>
          </p:cNvPr>
          <p:cNvSpPr txBox="1"/>
          <p:nvPr/>
        </p:nvSpPr>
        <p:spPr>
          <a:xfrm>
            <a:off x="226088" y="2416366"/>
            <a:ext cx="2450437" cy="1723549"/>
          </a:xfrm>
          <a:prstGeom prst="rect">
            <a:avLst/>
          </a:prstGeom>
          <a:noFill/>
        </p:spPr>
        <p:txBody>
          <a:bodyPr wrap="square" rtlCol="0">
            <a:spAutoFit/>
          </a:bodyPr>
          <a:lstStyle/>
          <a:p>
            <a:pPr algn="ctr"/>
            <a:r>
              <a:rPr lang="en-GB" sz="3600" b="1">
                <a:solidFill>
                  <a:srgbClr val="FF0000"/>
                </a:solidFill>
                <a:latin typeface="Arial"/>
              </a:rPr>
              <a:t>24% </a:t>
            </a:r>
          </a:p>
          <a:p>
            <a:pPr algn="ctr"/>
            <a:r>
              <a:rPr lang="en-GB" sz="1400" b="1">
                <a:solidFill>
                  <a:srgbClr val="5C5B5A"/>
                </a:solidFill>
                <a:latin typeface="Arial"/>
              </a:rPr>
              <a:t>of the total population say an issue in their home has had a </a:t>
            </a:r>
            <a:r>
              <a:rPr lang="en-GB" sz="1400" b="1" u="sng">
                <a:solidFill>
                  <a:srgbClr val="5C5B5A"/>
                </a:solidFill>
                <a:latin typeface="Arial"/>
              </a:rPr>
              <a:t>large impact </a:t>
            </a:r>
            <a:r>
              <a:rPr lang="en-GB" sz="1400" b="1">
                <a:solidFill>
                  <a:srgbClr val="5C5B5A"/>
                </a:solidFill>
                <a:latin typeface="Arial"/>
              </a:rPr>
              <a:t>on their physical or mental health or wellbeing</a:t>
            </a:r>
          </a:p>
        </p:txBody>
      </p:sp>
      <p:sp>
        <p:nvSpPr>
          <p:cNvPr id="5" name="TextBox 4">
            <a:extLst>
              <a:ext uri="{FF2B5EF4-FFF2-40B4-BE49-F238E27FC236}">
                <a16:creationId xmlns:a16="http://schemas.microsoft.com/office/drawing/2014/main" id="{72E47EBB-E07B-9340-6F6C-2B3F0F76BAC3}"/>
              </a:ext>
              <a:ext uri="{C183D7F6-B498-43B3-948B-1728B52AA6E4}">
                <adec:decorative xmlns:adec="http://schemas.microsoft.com/office/drawing/2017/decorative" val="0"/>
              </a:ext>
            </a:extLst>
          </p:cNvPr>
          <p:cNvSpPr txBox="1"/>
          <p:nvPr/>
        </p:nvSpPr>
        <p:spPr>
          <a:xfrm>
            <a:off x="6367886" y="1729687"/>
            <a:ext cx="2082053"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 of all GM respondents whose health is affected</a:t>
            </a:r>
            <a:endParaRPr kumimoji="0" lang="en-GB" sz="12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horizontal bar chart showing how much each of the home problems have had a large impact on the total population. Across all problems, 24% of the total population has had an issue largely impact their physical or mental health or wellbeing.">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2123124498"/>
              </p:ext>
            </p:extLst>
          </p:nvPr>
        </p:nvGraphicFramePr>
        <p:xfrm>
          <a:off x="3009900" y="2116572"/>
          <a:ext cx="7092077" cy="40466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6FCE207-E3D8-18B1-23F2-AA5948C7585C}"/>
              </a:ext>
              <a:ext uri="{C183D7F6-B498-43B3-948B-1728B52AA6E4}">
                <adec:decorative xmlns:adec="http://schemas.microsoft.com/office/drawing/2017/decorative" val="0"/>
              </a:ext>
            </a:extLst>
          </p:cNvPr>
          <p:cNvSpPr txBox="1"/>
          <p:nvPr/>
        </p:nvSpPr>
        <p:spPr>
          <a:xfrm>
            <a:off x="9152183" y="1718670"/>
            <a:ext cx="2677189"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 of those experiencing the issue whose health is impacted</a:t>
            </a:r>
            <a:endParaRPr kumimoji="0" lang="en-GB" sz="12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32035A7A-8B8C-88DB-4E93-51730B742629}"/>
              </a:ext>
            </a:extLst>
          </p:cNvPr>
          <p:cNvGraphicFramePr>
            <a:graphicFrameLocks noGrp="1"/>
          </p:cNvGraphicFramePr>
          <p:nvPr>
            <p:extLst>
              <p:ext uri="{D42A27DB-BD31-4B8C-83A1-F6EECF244321}">
                <p14:modId xmlns:p14="http://schemas.microsoft.com/office/powerpoint/2010/main" val="1347009338"/>
              </p:ext>
            </p:extLst>
          </p:nvPr>
        </p:nvGraphicFramePr>
        <p:xfrm>
          <a:off x="9915649" y="2149926"/>
          <a:ext cx="823894" cy="404669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04669">
                <a:tc>
                  <a:txBody>
                    <a:bodyPr/>
                    <a:lstStyle/>
                    <a:p>
                      <a:pPr algn="ctr" fontAlgn="b"/>
                      <a:r>
                        <a:rPr lang="en-GB" sz="1400" b="1" kern="1200">
                          <a:solidFill>
                            <a:srgbClr val="5C5B5A"/>
                          </a:solidFill>
                          <a:latin typeface="Arial"/>
                          <a:ea typeface="+mn-ea"/>
                          <a:cs typeface="+mn-cs"/>
                        </a:rPr>
                        <a:t>39%</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04669">
                <a:tc>
                  <a:txBody>
                    <a:bodyPr/>
                    <a:lstStyle/>
                    <a:p>
                      <a:pPr algn="ctr" fontAlgn="b"/>
                      <a:r>
                        <a:rPr lang="en-GB" sz="1400" b="1" kern="1200">
                          <a:solidFill>
                            <a:srgbClr val="5C5B5A"/>
                          </a:solidFill>
                          <a:latin typeface="Arial"/>
                          <a:ea typeface="+mn-ea"/>
                          <a:cs typeface="+mn-cs"/>
                        </a:rPr>
                        <a:t>26%</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04669">
                <a:tc>
                  <a:txBody>
                    <a:bodyPr/>
                    <a:lstStyle/>
                    <a:p>
                      <a:pPr algn="ctr" fontAlgn="b"/>
                      <a:r>
                        <a:rPr lang="en-GB" sz="1400" b="1" kern="1200">
                          <a:solidFill>
                            <a:srgbClr val="5C5B5A"/>
                          </a:solidFill>
                          <a:latin typeface="Arial"/>
                          <a:ea typeface="+mn-ea"/>
                          <a:cs typeface="+mn-cs"/>
                        </a:rPr>
                        <a:t>61%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04669">
                <a:tc>
                  <a:txBody>
                    <a:bodyPr/>
                    <a:lstStyle/>
                    <a:p>
                      <a:pPr algn="ctr" fontAlgn="b"/>
                      <a:r>
                        <a:rPr lang="en-GB" sz="1400" b="1" kern="1200">
                          <a:solidFill>
                            <a:srgbClr val="5C5B5A"/>
                          </a:solidFill>
                          <a:latin typeface="Arial"/>
                          <a:ea typeface="+mn-ea"/>
                          <a:cs typeface="+mn-cs"/>
                        </a:rPr>
                        <a:t>32%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897747"/>
                  </a:ext>
                </a:extLst>
              </a:tr>
              <a:tr h="404669">
                <a:tc>
                  <a:txBody>
                    <a:bodyPr/>
                    <a:lstStyle/>
                    <a:p>
                      <a:pPr algn="ctr" fontAlgn="b"/>
                      <a:r>
                        <a:rPr lang="en-GB" sz="1400" b="1" kern="1200">
                          <a:solidFill>
                            <a:srgbClr val="5C5B5A"/>
                          </a:solidFill>
                          <a:latin typeface="Arial"/>
                          <a:ea typeface="+mn-ea"/>
                          <a:cs typeface="+mn-cs"/>
                        </a:rPr>
                        <a:t>30%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04669">
                <a:tc>
                  <a:txBody>
                    <a:bodyPr/>
                    <a:lstStyle/>
                    <a:p>
                      <a:pPr algn="ctr" fontAlgn="b"/>
                      <a:r>
                        <a:rPr lang="en-GB" sz="1400" b="1" kern="1200">
                          <a:solidFill>
                            <a:srgbClr val="5C5B5A"/>
                          </a:solidFill>
                          <a:latin typeface="Arial"/>
                          <a:ea typeface="+mn-ea"/>
                          <a:cs typeface="+mn-cs"/>
                        </a:rPr>
                        <a:t>29%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04669">
                <a:tc>
                  <a:txBody>
                    <a:bodyPr/>
                    <a:lstStyle/>
                    <a:p>
                      <a:pPr algn="ctr" fontAlgn="b"/>
                      <a:r>
                        <a:rPr lang="en-GB" sz="1400" b="1" kern="1200">
                          <a:solidFill>
                            <a:srgbClr val="5C5B5A"/>
                          </a:solidFill>
                          <a:latin typeface="Arial"/>
                          <a:ea typeface="+mn-ea"/>
                          <a:cs typeface="+mn-cs"/>
                        </a:rPr>
                        <a:t>37%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04669">
                <a:tc>
                  <a:txBody>
                    <a:bodyPr/>
                    <a:lstStyle/>
                    <a:p>
                      <a:pPr algn="ctr" fontAlgn="b"/>
                      <a:r>
                        <a:rPr lang="en-GB" sz="1400" b="1" kern="1200">
                          <a:solidFill>
                            <a:srgbClr val="5C5B5A"/>
                          </a:solidFill>
                          <a:latin typeface="Arial"/>
                          <a:ea typeface="+mn-ea"/>
                          <a:cs typeface="+mn-cs"/>
                        </a:rPr>
                        <a:t>36%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04669">
                <a:tc>
                  <a:txBody>
                    <a:bodyPr/>
                    <a:lstStyle/>
                    <a:p>
                      <a:pPr algn="ctr" fontAlgn="b"/>
                      <a:r>
                        <a:rPr lang="en-GB" sz="1400" b="1" kern="1200">
                          <a:solidFill>
                            <a:srgbClr val="5C5B5A"/>
                          </a:solidFill>
                          <a:latin typeface="Arial"/>
                          <a:ea typeface="+mn-ea"/>
                          <a:cs typeface="+mn-cs"/>
                        </a:rPr>
                        <a:t>24%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04669">
                <a:tc>
                  <a:txBody>
                    <a:bodyPr/>
                    <a:lstStyle/>
                    <a:p>
                      <a:pPr algn="ctr" fontAlgn="b"/>
                      <a:r>
                        <a:rPr lang="en-GB" sz="1400" b="1" kern="1200" dirty="0">
                          <a:solidFill>
                            <a:srgbClr val="5C5B5A"/>
                          </a:solidFill>
                          <a:latin typeface="Arial"/>
                          <a:ea typeface="+mn-ea"/>
                          <a:cs typeface="+mn-cs"/>
                        </a:rPr>
                        <a:t>23%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 (147-536)</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563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680557"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Fewer than a quarter (23%) </a:t>
            </a:r>
            <a:r>
              <a:rPr lang="en-GB" sz="1800" b="1" dirty="0">
                <a:latin typeface="Arial"/>
                <a:ea typeface="+mn-ea"/>
                <a:cs typeface="+mn-cs"/>
              </a:rPr>
              <a:t>of those who have been negatively impacted by issues in their home </a:t>
            </a:r>
            <a:r>
              <a:rPr lang="en-GB" sz="1800" b="1" dirty="0">
                <a:solidFill>
                  <a:srgbClr val="009690"/>
                </a:solidFill>
                <a:latin typeface="Arial"/>
                <a:ea typeface="+mn-ea"/>
                <a:cs typeface="+mn-cs"/>
              </a:rPr>
              <a:t>have raised this with a GP</a:t>
            </a:r>
            <a:r>
              <a:rPr lang="en-GB" sz="1800" b="1" dirty="0">
                <a:latin typeface="Arial"/>
                <a:ea typeface="+mn-ea"/>
                <a:cs typeface="+mn-cs"/>
              </a:rPr>
              <a:t>. The likelihood of raising things with a GP increases in some situations – e.g. those with homes not meeting accessibility needs (43% impacted raised the issue), those worried about losing their home (38%), and those experiencing having broken windows or doors (36%)</a:t>
            </a:r>
            <a:endParaRPr kumimoji="0" lang="en-GB" sz="1800" b="1" i="0" u="none" strike="noStrike" kern="1200" cap="none" spc="0" normalizeH="0" baseline="0" noProof="0" dirty="0">
              <a:ln>
                <a:noFill/>
              </a:ln>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686100" y="1381370"/>
            <a:ext cx="367510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raised issues with a GP?</a:t>
            </a:r>
          </a:p>
        </p:txBody>
      </p:sp>
      <p:graphicFrame>
        <p:nvGraphicFramePr>
          <p:cNvPr id="3" name="Chart 2" descr="A pie chart showing who has raised issues with a GP if they have had their health impacted by issues in their home. 23% have raised issues with a GP. ">
            <a:extLst>
              <a:ext uri="{FF2B5EF4-FFF2-40B4-BE49-F238E27FC236}">
                <a16:creationId xmlns:a16="http://schemas.microsoft.com/office/drawing/2014/main" id="{90F2734B-3956-D5DE-C876-005D53CAF9E3}"/>
              </a:ext>
            </a:extLst>
          </p:cNvPr>
          <p:cNvGraphicFramePr/>
          <p:nvPr>
            <p:extLst>
              <p:ext uri="{D42A27DB-BD31-4B8C-83A1-F6EECF244321}">
                <p14:modId xmlns:p14="http://schemas.microsoft.com/office/powerpoint/2010/main" val="2144651655"/>
              </p:ext>
            </p:extLst>
          </p:nvPr>
        </p:nvGraphicFramePr>
        <p:xfrm>
          <a:off x="1063756" y="1651657"/>
          <a:ext cx="4919794" cy="27481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7">
            <a:extLst>
              <a:ext uri="{FF2B5EF4-FFF2-40B4-BE49-F238E27FC236}">
                <a16:creationId xmlns:a16="http://schemas.microsoft.com/office/drawing/2014/main" id="{4E658B65-F9A7-B138-3C8D-21CE4C75C28F}"/>
              </a:ext>
            </a:extLst>
          </p:cNvPr>
          <p:cNvSpPr txBox="1">
            <a:spLocks/>
          </p:cNvSpPr>
          <p:nvPr/>
        </p:nvSpPr>
        <p:spPr>
          <a:xfrm>
            <a:off x="1153679" y="4364237"/>
            <a:ext cx="4829871" cy="633938"/>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Those significantly </a:t>
            </a:r>
            <a:r>
              <a:rPr lang="en-GB" sz="1200">
                <a:solidFill>
                  <a:prstClr val="white"/>
                </a:solidFill>
                <a:latin typeface="Arial" panose="020B0604020202020204"/>
              </a:rPr>
              <a:t>more</a:t>
            </a: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 likely to not have raised a housing issue negatively impacting their health with a GP, compared to the GM average (74%):</a:t>
            </a:r>
            <a:endParaRPr kumimoji="0" lang="en-GB"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5184428F-1EF3-8C1E-F1B4-31A2CCE77CFE}"/>
              </a:ext>
            </a:extLst>
          </p:cNvPr>
          <p:cNvSpPr txBox="1">
            <a:spLocks/>
          </p:cNvSpPr>
          <p:nvPr/>
        </p:nvSpPr>
        <p:spPr>
          <a:xfrm>
            <a:off x="1153679" y="5013335"/>
            <a:ext cx="4821405" cy="1245308"/>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Females (78%)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aged 65 and over (88%)</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a:ln>
                <a:noFill/>
              </a:ln>
              <a:solidFill>
                <a:srgbClr val="009690"/>
              </a:solidFill>
              <a:effectLst/>
              <a:uLnTx/>
              <a:uFillTx/>
              <a:latin typeface="Arial"/>
              <a:cs typeface="Arial"/>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retired (87%)</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1E406EA-86B9-3027-D4E6-1396D6EC9EF0}"/>
              </a:ext>
            </a:extLst>
          </p:cNvPr>
          <p:cNvGraphicFramePr>
            <a:graphicFrameLocks noGrp="1"/>
          </p:cNvGraphicFramePr>
          <p:nvPr>
            <p:extLst>
              <p:ext uri="{D42A27DB-BD31-4B8C-83A1-F6EECF244321}">
                <p14:modId xmlns:p14="http://schemas.microsoft.com/office/powerpoint/2010/main" val="2240286935"/>
              </p:ext>
            </p:extLst>
          </p:nvPr>
        </p:nvGraphicFramePr>
        <p:xfrm>
          <a:off x="6864072" y="1275855"/>
          <a:ext cx="4716000" cy="4981370"/>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254550036"/>
                    </a:ext>
                  </a:extLst>
                </a:gridCol>
                <a:gridCol w="1224000">
                  <a:extLst>
                    <a:ext uri="{9D8B030D-6E8A-4147-A177-3AD203B41FA5}">
                      <a16:colId xmlns:a16="http://schemas.microsoft.com/office/drawing/2014/main" val="1092298969"/>
                    </a:ext>
                  </a:extLst>
                </a:gridCol>
                <a:gridCol w="1224000">
                  <a:extLst>
                    <a:ext uri="{9D8B030D-6E8A-4147-A177-3AD203B41FA5}">
                      <a16:colId xmlns:a16="http://schemas.microsoft.com/office/drawing/2014/main" val="3637402078"/>
                    </a:ext>
                  </a:extLst>
                </a:gridCol>
              </a:tblGrid>
              <a:tr h="697660">
                <a:tc>
                  <a:txBody>
                    <a:bodyPr/>
                    <a:lstStyle/>
                    <a:p>
                      <a:pPr algn="ctr"/>
                      <a:endParaRPr kumimoji="0" lang="en-GB" sz="1200" b="1" i="0" u="none" strike="noStrike" kern="1200" cap="none" spc="0" normalizeH="0" baseline="0">
                        <a:ln>
                          <a:noFill/>
                        </a:ln>
                        <a:solidFill>
                          <a:srgbClr val="5C5B5A"/>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Impacted negatively (small/large impact)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Proportion impacted who raised issue with a 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482566000"/>
                  </a:ext>
                </a:extLst>
              </a:tr>
              <a:tr h="424223">
                <a:tc>
                  <a:txBody>
                    <a:bodyPr/>
                    <a:lstStyle/>
                    <a:p>
                      <a:pPr algn="ctr" rtl="0" fontAlgn="ctr"/>
                      <a:r>
                        <a:rPr lang="en-GB" sz="1200" b="1" i="0" u="none" strike="noStrike" dirty="0">
                          <a:solidFill>
                            <a:schemeClr val="tx1"/>
                          </a:solidFill>
                          <a:effectLst/>
                          <a:latin typeface="Arial" panose="020B0604020202020204" pitchFamily="34" charset="0"/>
                        </a:rPr>
                        <a:t>Net: Any problem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977127"/>
                  </a:ext>
                </a:extLst>
              </a:tr>
              <a:tr h="424223">
                <a:tc>
                  <a:txBody>
                    <a:bodyPr/>
                    <a:lstStyle/>
                    <a:p>
                      <a:pPr algn="ctr" rtl="0" fontAlgn="ctr"/>
                      <a:r>
                        <a:rPr lang="en-GB" sz="1200" b="1" i="0" u="none" strike="noStrike">
                          <a:solidFill>
                            <a:srgbClr val="5C5B5A"/>
                          </a:solidFill>
                          <a:effectLst/>
                          <a:latin typeface="Arial" panose="020B0604020202020204" pitchFamily="34" charset="0"/>
                        </a:rPr>
                        <a:t>My home not meeting accessibility needs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320035"/>
                  </a:ext>
                </a:extLst>
              </a:tr>
              <a:tr h="424223">
                <a:tc>
                  <a:txBody>
                    <a:bodyPr/>
                    <a:lstStyle/>
                    <a:p>
                      <a:pPr algn="ctr" rtl="0" fontAlgn="ctr"/>
                      <a:r>
                        <a:rPr lang="en-GB" sz="1200" b="1" i="0" u="none" strike="noStrike" dirty="0">
                          <a:solidFill>
                            <a:schemeClr val="tx1"/>
                          </a:solidFill>
                          <a:effectLst/>
                          <a:latin typeface="Arial" panose="020B0604020202020204" pitchFamily="34" charset="0"/>
                        </a:rPr>
                        <a:t>Fear of losing my home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682088"/>
                  </a:ext>
                </a:extLst>
              </a:tr>
              <a:tr h="424223">
                <a:tc>
                  <a:txBody>
                    <a:bodyPr/>
                    <a:lstStyle/>
                    <a:p>
                      <a:pPr algn="ctr" rtl="0" fontAlgn="ctr"/>
                      <a:r>
                        <a:rPr lang="en-GB" sz="1200" b="1" i="0" u="none" strike="noStrike">
                          <a:solidFill>
                            <a:srgbClr val="5C5B5A"/>
                          </a:solidFill>
                          <a:effectLst/>
                          <a:latin typeface="Arial" panose="020B0604020202020204" pitchFamily="34" charset="0"/>
                        </a:rPr>
                        <a:t>Broken windows / doors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548978"/>
                  </a:ext>
                </a:extLst>
              </a:tr>
              <a:tr h="424223">
                <a:tc>
                  <a:txBody>
                    <a:bodyPr/>
                    <a:lstStyle/>
                    <a:p>
                      <a:pPr algn="ctr" rtl="0" fontAlgn="ctr"/>
                      <a:r>
                        <a:rPr lang="en-GB" sz="1200" b="1" i="0" u="none" strike="noStrike" dirty="0">
                          <a:solidFill>
                            <a:schemeClr val="tx1"/>
                          </a:solidFill>
                          <a:effectLst/>
                          <a:latin typeface="Arial" panose="020B0604020202020204" pitchFamily="34" charset="0"/>
                        </a:rPr>
                        <a:t>Broken electrics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0434219"/>
                  </a:ext>
                </a:extLst>
              </a:tr>
              <a:tr h="424223">
                <a:tc>
                  <a:txBody>
                    <a:bodyPr/>
                    <a:lstStyle/>
                    <a:p>
                      <a:pPr algn="ctr" rtl="0" fontAlgn="ctr"/>
                      <a:r>
                        <a:rPr lang="en-GB" sz="1200" b="1" i="0" u="none" strike="noStrike">
                          <a:solidFill>
                            <a:srgbClr val="5C5B5A"/>
                          </a:solidFill>
                          <a:effectLst/>
                          <a:latin typeface="Arial" panose="020B0604020202020204" pitchFamily="34" charset="0"/>
                        </a:rPr>
                        <a:t>Pest infestation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479834"/>
                  </a:ext>
                </a:extLst>
              </a:tr>
              <a:tr h="424223">
                <a:tc>
                  <a:txBody>
                    <a:bodyPr/>
                    <a:lstStyle/>
                    <a:p>
                      <a:pPr algn="ctr" rtl="0" fontAlgn="ctr"/>
                      <a:r>
                        <a:rPr lang="en-GB" sz="1200" b="1" i="0" u="none" strike="noStrike" dirty="0">
                          <a:solidFill>
                            <a:schemeClr val="tx1"/>
                          </a:solidFill>
                          <a:effectLst/>
                          <a:latin typeface="Arial" panose="020B0604020202020204" pitchFamily="34" charset="0"/>
                        </a:rPr>
                        <a:t>Broken boiler / heating / hot water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56952"/>
                  </a:ext>
                </a:extLst>
              </a:tr>
              <a:tr h="424223">
                <a:tc>
                  <a:txBody>
                    <a:bodyPr/>
                    <a:lstStyle/>
                    <a:p>
                      <a:pPr algn="ctr" rtl="0" fontAlgn="ctr"/>
                      <a:r>
                        <a:rPr lang="en-GB" sz="1200" b="1" i="0" u="none" strike="noStrike">
                          <a:solidFill>
                            <a:srgbClr val="5C5B5A"/>
                          </a:solidFill>
                          <a:effectLst/>
                          <a:latin typeface="Arial" panose="020B0604020202020204" pitchFamily="34" charset="0"/>
                        </a:rPr>
                        <a:t>Poor / missing home insulation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356446"/>
                  </a:ext>
                </a:extLst>
              </a:tr>
              <a:tr h="424223">
                <a:tc>
                  <a:txBody>
                    <a:bodyPr/>
                    <a:lstStyle/>
                    <a:p>
                      <a:pPr algn="ctr" rtl="0" fontAlgn="ctr"/>
                      <a:r>
                        <a:rPr lang="en-GB" sz="1200" b="1" i="0" u="none" strike="noStrike" dirty="0">
                          <a:solidFill>
                            <a:schemeClr val="tx1"/>
                          </a:solidFill>
                          <a:effectLst/>
                          <a:latin typeface="Arial" panose="020B0604020202020204" pitchFamily="34" charset="0"/>
                        </a:rPr>
                        <a:t>Gas, electricity or water supply problems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866165"/>
                  </a:ext>
                </a:extLst>
              </a:tr>
              <a:tr h="424223">
                <a:tc>
                  <a:txBody>
                    <a:bodyPr/>
                    <a:lstStyle/>
                    <a:p>
                      <a:pPr algn="ctr" rtl="0" fontAlgn="ctr"/>
                      <a:r>
                        <a:rPr lang="en-GB" sz="1200" b="1" i="0" u="none" strike="noStrike">
                          <a:solidFill>
                            <a:srgbClr val="5C5B5A"/>
                          </a:solidFill>
                          <a:effectLst/>
                          <a:latin typeface="Arial" panose="020B0604020202020204" pitchFamily="34" charset="0"/>
                        </a:rPr>
                        <a:t>Damp / mould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dirty="0">
                          <a:solidFill>
                            <a:srgbClr val="5C5B5A"/>
                          </a:solidFill>
                          <a:effectLst/>
                          <a:latin typeface="Arial" panose="020B060402020202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979668"/>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HEH3A. You’ve told us the problems in your home have negatively impacted your physical or mental health or wellbeing. Have you raised concerns with a GP? Base: Those whose health is being negatively impacted by problems in the home (648)</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21878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3204996486"/>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37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a:t>
                      </a:r>
                      <a:r>
                        <a:rPr lang="en-GB" sz="1400" b="1" u="sng">
                          <a:solidFill>
                            <a:schemeClr val="bg1"/>
                          </a:solidFill>
                          <a:latin typeface="Arial"/>
                          <a:cs typeface="Arial"/>
                        </a:rPr>
                        <a:t>38-39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40-47</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2829582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47903"/>
          </a:xfrm>
          <a:prstGeom prst="rect">
            <a:avLst/>
          </a:prstGeom>
          <a:noFill/>
        </p:spPr>
        <p:txBody>
          <a:bodyPr wrap="square" lIns="91440" tIns="45720" rIns="91440" bIns="45720" rtlCol="0" anchor="t">
            <a:spAutoFit/>
          </a:bodyPr>
          <a:lstStyle/>
          <a:p>
            <a:pPr>
              <a:lnSpc>
                <a:spcPct val="113999"/>
              </a:lnSpc>
              <a:spcAft>
                <a:spcPts val="1400"/>
              </a:spcAft>
            </a:pPr>
            <a:r>
              <a:rPr lang="en-GB" sz="1400">
                <a:solidFill>
                  <a:schemeClr val="bg1"/>
                </a:solidFill>
                <a:latin typeface="Arial"/>
                <a:cs typeface="Arial"/>
              </a:rPr>
              <a:t>The November 2023 Residents' Survey includes, for the fifth time, a number of questions to explore residents' experiences of their local area, along with their sense of community, local pride and belonging. In this wave, the survey continues to consolidate our understanding. The questions have been included to explore how this kind of data may be able to inform local monitoring and evaluation of pride in place and life chances interventions (including through the UK Shared Prosperity Fund to invest and empower local communities), as one part of a wider approach.</a:t>
            </a:r>
            <a:endParaRPr lang="en-GB">
              <a:solidFill>
                <a:schemeClr val="bg1"/>
              </a:solidFill>
            </a:endParaRPr>
          </a:p>
          <a:p>
            <a:pPr>
              <a:lnSpc>
                <a:spcPct val="114000"/>
              </a:lnSpc>
              <a:spcAft>
                <a:spcPts val="1400"/>
              </a:spcAft>
            </a:pPr>
            <a:r>
              <a:rPr lang="en-GB" sz="140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8, 9 and 10. </a:t>
            </a:r>
          </a:p>
          <a:p>
            <a:pPr>
              <a:lnSpc>
                <a:spcPct val="114000"/>
              </a:lnSpc>
              <a:spcAft>
                <a:spcPts val="1400"/>
              </a:spcAft>
            </a:pPr>
            <a:r>
              <a:rPr lang="en-GB" sz="140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a:solidFill>
                <a:schemeClr val="bg1"/>
              </a:solidFill>
              <a:cs typeface="Calibri" panose="020F0502020204030204"/>
            </a:endParaRPr>
          </a:p>
          <a:p>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a:latin typeface="Arial"/>
                <a:cs typeface="Arial"/>
              </a:rPr>
              <a:t>*</a:t>
            </a:r>
            <a:r>
              <a:rPr lang="en-GB" sz="1400">
                <a:ea typeface="+mn-lt"/>
                <a:cs typeface="+mn-lt"/>
              </a:rPr>
              <a:t> Comparisons are from the October 2021-September 2022 England figures from the DCMS Community Life Survey 2021/22, full results online</a:t>
            </a:r>
            <a:r>
              <a:rPr lang="en-GB" sz="1400" b="1">
                <a:ea typeface="+mn-lt"/>
                <a:cs typeface="+mn-lt"/>
              </a:rPr>
              <a:t> </a:t>
            </a:r>
            <a:r>
              <a:rPr lang="en-GB" sz="1400" b="1">
                <a:ea typeface="+mn-lt"/>
                <a:cs typeface="+mn-lt"/>
                <a:hlinkClick r:id="rId3"/>
              </a:rPr>
              <a:t>here</a:t>
            </a:r>
            <a:r>
              <a:rPr lang="en-GB" sz="1400" b="1">
                <a:ea typeface="+mn-lt"/>
                <a:cs typeface="+mn-lt"/>
              </a:rPr>
              <a:t>.</a:t>
            </a:r>
            <a:r>
              <a:rPr lang="en-GB" sz="1400">
                <a:ea typeface="+mn-lt"/>
                <a:cs typeface="+mn-lt"/>
              </a:rPr>
              <a:t> Wider details on the DCMS survey methodology are available</a:t>
            </a:r>
            <a:r>
              <a:rPr lang="en-GB" sz="1400" b="1">
                <a:ea typeface="+mn-lt"/>
                <a:cs typeface="+mn-lt"/>
              </a:rPr>
              <a:t> </a:t>
            </a:r>
            <a:r>
              <a:rPr lang="en-GB" sz="1400" b="1">
                <a:ea typeface="+mn-lt"/>
                <a:cs typeface="+mn-lt"/>
                <a:hlinkClick r:id="rId4"/>
              </a:rPr>
              <a:t>here</a:t>
            </a:r>
            <a:r>
              <a:rPr lang="en-GB" sz="1400" b="1">
                <a:ea typeface="+mn-lt"/>
                <a:cs typeface="+mn-lt"/>
              </a:rPr>
              <a:t>. </a:t>
            </a:r>
            <a:endParaRPr lang="en-GB" sz="1000" b="1">
              <a:solidFill>
                <a:srgbClr val="0000EE"/>
              </a:solidFill>
              <a:latin typeface="Segoe UI"/>
              <a:cs typeface="Segoe UI"/>
            </a:endParaRPr>
          </a:p>
        </p:txBody>
      </p:sp>
    </p:spTree>
    <p:extLst>
      <p:ext uri="{BB962C8B-B14F-4D97-AF65-F5344CB8AC3E}">
        <p14:creationId xmlns:p14="http://schemas.microsoft.com/office/powerpoint/2010/main" val="3186362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3628"/>
            <a:ext cx="11017826" cy="5216813"/>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OVERALL SATISFACTION WITH LOCAL AREA</a:t>
            </a:r>
          </a:p>
          <a:p>
            <a:pPr marL="742950" lvl="1" indent="-285750">
              <a:spcAft>
                <a:spcPts val="600"/>
              </a:spcAft>
              <a:buFont typeface="Arial" panose="020B0604020202020204" pitchFamily="34" charset="0"/>
              <a:buChar char="•"/>
            </a:pPr>
            <a:r>
              <a:rPr lang="en-GB" sz="1400">
                <a:solidFill>
                  <a:schemeClr val="bg1"/>
                </a:solidFill>
                <a:latin typeface="Arial"/>
                <a:cs typeface="Arial"/>
              </a:rPr>
              <a:t>7 in 10 (71%) of respondents are satisfied with their local area as a place to live, including a fifth (21%) very satisfied.</a:t>
            </a:r>
          </a:p>
          <a:p>
            <a:pPr marL="1200150" lvl="2" indent="-285750">
              <a:spcAft>
                <a:spcPts val="600"/>
              </a:spcAft>
              <a:buFont typeface="Courier New" panose="02070309020205020404" pitchFamily="49" charset="0"/>
              <a:buChar char="o"/>
            </a:pPr>
            <a:r>
              <a:rPr lang="en-GB" sz="1400">
                <a:solidFill>
                  <a:schemeClr val="bg1"/>
                </a:solidFill>
                <a:latin typeface="Arial"/>
                <a:cs typeface="Arial"/>
              </a:rPr>
              <a:t>The proportions satisfied and very satisfied have both fallen slightly since September (was 72% and 24%) – though this fall is not significant</a:t>
            </a:r>
            <a:endParaRPr lang="en-GB">
              <a:solidFill>
                <a:schemeClr val="bg1"/>
              </a:solidFill>
              <a:ea typeface="+mn-lt"/>
              <a:cs typeface="+mn-lt"/>
            </a:endParaRPr>
          </a:p>
          <a:p>
            <a:pPr marL="1200150" lvl="2" indent="-285750">
              <a:spcAft>
                <a:spcPts val="600"/>
              </a:spcAft>
              <a:buFont typeface="Courier New" panose="02070309020205020404" pitchFamily="49" charset="0"/>
              <a:buChar char="o"/>
            </a:pPr>
            <a:r>
              <a:rPr lang="en-GB" sz="1400">
                <a:solidFill>
                  <a:schemeClr val="bg1"/>
                </a:solidFill>
                <a:ea typeface="+mn-lt"/>
                <a:cs typeface="+mn-lt"/>
              </a:rPr>
              <a:t>National figures in the Community Life Survey report similar overall satisfaction (76%) but higher ‘very satisfied’ (30%) </a:t>
            </a:r>
          </a:p>
          <a:p>
            <a:pPr marL="1200150" lvl="2" indent="-285750">
              <a:spcAft>
                <a:spcPts val="600"/>
              </a:spcAft>
              <a:buFont typeface="Courier New" panose="02070309020205020404" pitchFamily="49" charset="0"/>
              <a:buChar char="o"/>
            </a:pPr>
            <a:r>
              <a:rPr lang="en-GB" sz="1400">
                <a:solidFill>
                  <a:schemeClr val="bg1"/>
                </a:solidFill>
                <a:latin typeface="Arial"/>
                <a:cs typeface="Arial"/>
              </a:rPr>
              <a:t>Three quarters (74%) of respondents agree they would recommend their local area as a place to live, but 23% say that they would not. These figures have remained largely stable since September, with no significant declines</a:t>
            </a:r>
          </a:p>
          <a:p>
            <a:pPr marL="1200150" lvl="2" indent="-285750">
              <a:spcAft>
                <a:spcPts val="600"/>
              </a:spcAft>
              <a:buFont typeface="Courier New" panose="02070309020205020404" pitchFamily="49" charset="0"/>
              <a:buChar char="o"/>
            </a:pPr>
            <a:endParaRPr lang="en-GB" sz="800">
              <a:solidFill>
                <a:schemeClr val="bg1"/>
              </a:solidFill>
              <a:latin typeface="Arial"/>
              <a:cs typeface="Arial"/>
            </a:endParaRPr>
          </a:p>
          <a:p>
            <a:pPr>
              <a:spcAft>
                <a:spcPts val="600"/>
              </a:spcAft>
            </a:pPr>
            <a:r>
              <a:rPr lang="en-GB" sz="1600" b="1">
                <a:solidFill>
                  <a:schemeClr val="bg1"/>
                </a:solidFill>
                <a:latin typeface="Arial"/>
                <a:cs typeface="Arial"/>
              </a:rPr>
              <a:t>SATISFACTION WITH SERVICES</a:t>
            </a:r>
          </a:p>
          <a:p>
            <a:pPr marL="742950" lvl="1" indent="-285750">
              <a:spcAft>
                <a:spcPts val="600"/>
              </a:spcAft>
              <a:buFont typeface="Arial" panose="020B0604020202020204" pitchFamily="34" charset="0"/>
              <a:buChar char="•"/>
            </a:pPr>
            <a:r>
              <a:rPr lang="en-GB" sz="1400">
                <a:solidFill>
                  <a:schemeClr val="bg1"/>
                </a:solidFill>
                <a:latin typeface="Arial"/>
                <a:cs typeface="Arial"/>
              </a:rPr>
              <a:t>Views towards various aspects of their local area have overall not changed substantially since September. However, the proportion 'very satisfied' with their town centre has dropped (20% cf. 24% )</a:t>
            </a:r>
          </a:p>
          <a:p>
            <a:pPr marL="742950" lvl="1" indent="-285750">
              <a:spcAft>
                <a:spcPts val="600"/>
              </a:spcAft>
              <a:buFont typeface="Arial" panose="020B0604020202020204" pitchFamily="34" charset="0"/>
              <a:buChar char="•"/>
            </a:pPr>
            <a:r>
              <a:rPr lang="en-GB" sz="1400">
                <a:solidFill>
                  <a:schemeClr val="bg1"/>
                </a:solidFill>
                <a:latin typeface="Arial"/>
                <a:cs typeface="Arial"/>
              </a:rPr>
              <a:t>61% are satisfied with the overall provision of public transport. The highest levels of satisfaction are with bus services (55%) and conditions of paved/pedestrian areas (47%)</a:t>
            </a:r>
          </a:p>
          <a:p>
            <a:pPr marL="1200150" lvl="2" indent="-285750">
              <a:spcAft>
                <a:spcPts val="600"/>
              </a:spcAft>
              <a:buFont typeface="Courier New" panose="02070309020205020404" pitchFamily="49" charset="0"/>
              <a:buChar char="o"/>
            </a:pPr>
            <a:r>
              <a:rPr lang="en-GB" sz="1400">
                <a:solidFill>
                  <a:schemeClr val="bg1"/>
                </a:solidFill>
                <a:latin typeface="Arial"/>
                <a:cs typeface="Arial"/>
              </a:rPr>
              <a:t>More people are satisfied than they were in September with the condition of paved areas (47% cf. 46%), trains (44% cf. 42%), and the conditions of the roads (35% cf. 32%)</a:t>
            </a:r>
          </a:p>
          <a:p>
            <a:pPr marL="742950" lvl="1" indent="-285750">
              <a:spcAft>
                <a:spcPts val="600"/>
              </a:spcAft>
              <a:buFont typeface="Arial" panose="020B0604020202020204" pitchFamily="34" charset="0"/>
              <a:buChar char="•"/>
            </a:pPr>
            <a:r>
              <a:rPr lang="en-GB" sz="1400">
                <a:solidFill>
                  <a:schemeClr val="bg1"/>
                </a:solidFill>
                <a:latin typeface="Arial"/>
                <a:cs typeface="Arial"/>
              </a:rPr>
              <a:t>56% are satisfied with health and care services in Greater Manchester. This is a slight but not significant fall from September, where 58% were satisfied. </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Whilst overall levels of satisfaction with schools and colleges among parents overall have largely remained the same (72%) as in September (70%), to an extent this masks some underlying trends: satisfaction amongst parents with children in primary and secondary education has risen, though not significantly </a:t>
            </a:r>
            <a:endParaRPr lang="en-GB" sz="140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366344"/>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extLst>
      <p:ext uri="{BB962C8B-B14F-4D97-AF65-F5344CB8AC3E}">
        <p14:creationId xmlns:p14="http://schemas.microsoft.com/office/powerpoint/2010/main" val="2919429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a:cs typeface="Arial"/>
              </a:rPr>
              <a:t>Your local area – key findings (2)</a:t>
            </a: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22570"/>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
        <p:nvSpPr>
          <p:cNvPr id="7" name="TextBox 6">
            <a:extLst>
              <a:ext uri="{FF2B5EF4-FFF2-40B4-BE49-F238E27FC236}">
                <a16:creationId xmlns:a16="http://schemas.microsoft.com/office/drawing/2014/main" id="{798C7604-388D-6871-8603-ADDED62C0229}"/>
              </a:ext>
            </a:extLst>
          </p:cNvPr>
          <p:cNvSpPr txBox="1"/>
          <p:nvPr/>
        </p:nvSpPr>
        <p:spPr>
          <a:xfrm>
            <a:off x="586800" y="1204278"/>
            <a:ext cx="11017826" cy="1431161"/>
          </a:xfrm>
          <a:prstGeom prst="rect">
            <a:avLst/>
          </a:prstGeom>
          <a:noFill/>
        </p:spPr>
        <p:txBody>
          <a:bodyPr wrap="square">
            <a:spAutoFit/>
          </a:bodyPr>
          <a:lstStyle/>
          <a:p>
            <a:pPr>
              <a:spcAft>
                <a:spcPts val="600"/>
              </a:spcAft>
            </a:pPr>
            <a:r>
              <a:rPr lang="en-GB" sz="1600" b="1">
                <a:solidFill>
                  <a:schemeClr val="bg1"/>
                </a:solidFill>
                <a:latin typeface="Arial"/>
                <a:cs typeface="Arial"/>
              </a:rPr>
              <a:t>NEIGHBOURHOOD AND COMMUNITY </a:t>
            </a:r>
          </a:p>
          <a:p>
            <a:pPr marL="742950" lvl="1" indent="-285750">
              <a:spcAft>
                <a:spcPts val="600"/>
              </a:spcAft>
              <a:buFont typeface="Arial" panose="020B0604020202020204" pitchFamily="34" charset="0"/>
              <a:buChar char="•"/>
            </a:pPr>
            <a:r>
              <a:rPr lang="en-GB" sz="1400">
                <a:solidFill>
                  <a:schemeClr val="bg1"/>
                </a:solidFill>
                <a:latin typeface="Arial" panose="020B0604020202020204" pitchFamily="34" charset="0"/>
                <a:cs typeface="Arial" panose="020B0604020202020204" pitchFamily="34" charset="0"/>
              </a:rPr>
              <a:t>2 in 3 respondents are proud of their local area (68%) and agree it is a place where people look out for each other (66%). </a:t>
            </a:r>
          </a:p>
          <a:p>
            <a:pPr marL="742950" lvl="1" indent="-285750">
              <a:spcAft>
                <a:spcPts val="600"/>
              </a:spcAft>
              <a:buFont typeface="Arial" panose="020B0604020202020204" pitchFamily="34" charset="0"/>
              <a:buChar char="•"/>
            </a:pPr>
            <a:r>
              <a:rPr lang="en-GB" sz="1400">
                <a:solidFill>
                  <a:schemeClr val="bg1"/>
                </a:solidFill>
                <a:latin typeface="Arial" panose="020B0604020202020204" pitchFamily="34" charset="0"/>
                <a:cs typeface="Arial" panose="020B0604020202020204" pitchFamily="34" charset="0"/>
              </a:rPr>
              <a:t>Just over half (54%) agree that their local area is well maintained</a:t>
            </a:r>
          </a:p>
          <a:p>
            <a:pPr marL="742950" lvl="1" indent="-285750">
              <a:spcAft>
                <a:spcPts val="600"/>
              </a:spcAft>
              <a:buFont typeface="Arial" panose="020B0604020202020204" pitchFamily="34" charset="0"/>
              <a:buChar char="•"/>
            </a:pPr>
            <a:r>
              <a:rPr lang="en-GB" sz="1400">
                <a:solidFill>
                  <a:schemeClr val="bg1"/>
                </a:solidFill>
                <a:latin typeface="Arial" panose="020B0604020202020204" pitchFamily="34" charset="0"/>
                <a:cs typeface="Arial" panose="020B0604020202020204" pitchFamily="34" charset="0"/>
              </a:rPr>
              <a:t>75% of respondents agree that their local area is a place where people from different backgrounds get on well together. This is an increase since September (was 72%) but remains lower than the figure for the country as a whole (84%)</a:t>
            </a:r>
          </a:p>
        </p:txBody>
      </p:sp>
    </p:spTree>
    <p:extLst>
      <p:ext uri="{BB962C8B-B14F-4D97-AF65-F5344CB8AC3E}">
        <p14:creationId xmlns:p14="http://schemas.microsoft.com/office/powerpoint/2010/main" val="320342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639192"/>
            <a:ext cx="11017825" cy="5681596"/>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This report presents summary findings for a quantitative survey carried out </a:t>
            </a:r>
            <a:r>
              <a:rPr lang="en-GB" sz="1350">
                <a:latin typeface="Arial" panose="020B0604020202020204"/>
              </a:rPr>
              <a:t>between 13</a:t>
            </a:r>
            <a:r>
              <a:rPr lang="en-GB" sz="1350" baseline="30000">
                <a:latin typeface="Arial" panose="020B0604020202020204"/>
              </a:rPr>
              <a:t>th</a:t>
            </a:r>
            <a:r>
              <a:rPr lang="en-GB" sz="1350">
                <a:latin typeface="Arial" panose="020B0604020202020204"/>
              </a:rPr>
              <a:t> – 29</a:t>
            </a:r>
            <a:r>
              <a:rPr lang="en-GB" sz="1350" baseline="30000">
                <a:latin typeface="Arial" panose="020B0604020202020204"/>
              </a:rPr>
              <a:t>th</a:t>
            </a:r>
            <a:r>
              <a:rPr lang="en-GB" sz="1350">
                <a:latin typeface="Arial" panose="020B0604020202020204"/>
              </a:rPr>
              <a:t> November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2023, with a representative sample of </a:t>
            </a:r>
            <a:r>
              <a:rPr lang="en-GB" sz="1350">
                <a:latin typeface="Arial" panose="020B0604020202020204"/>
              </a:rPr>
              <a:t>1,546</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residents from across all ten Greater Manchester local authority areas.</a:t>
            </a:r>
            <a:r>
              <a:rPr lang="en-GB" sz="1350">
                <a:latin typeface="Arial" panose="020B0604020202020204"/>
              </a:rPr>
              <a:t> </a:t>
            </a:r>
            <a:endParaRPr kumimoji="0" lang="en-GB" sz="1350" b="0" i="0" u="none" strike="noStrike" kern="1200" cap="none" spc="0" normalizeH="0" baseline="0" noProof="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Data from November 2023 (survey 10) is presented alongside that from similar Greater Manchester resident surveys undertaken in July 2023 (survey 8) and September 2023 (survey 9).</a:t>
            </a:r>
            <a:r>
              <a:rPr lang="en-GB" sz="1350">
                <a:latin typeface="Arial" panose="020B0604020202020204"/>
              </a:rPr>
              <a:t>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a:t>
            </a:r>
            <a:r>
              <a:rPr lang="en-GB" sz="1350">
                <a:latin typeface="Arial" panose="020B0604020202020204"/>
              </a:rPr>
              <a:t>national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surveys</a:t>
            </a:r>
            <a:r>
              <a:rPr lang="en-GB" sz="1350">
                <a:latin typeface="Arial" panose="020B0604020202020204"/>
              </a:rPr>
              <a:t> – for example, published figures from the </a:t>
            </a:r>
            <a:r>
              <a:rPr lang="en-GB" sz="1400">
                <a:latin typeface="Arial" panose="020B0604020202020204"/>
              </a:rPr>
              <a:t>Office for National Statistics (ONS)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In presenting Greater Manchester data, results from surveys 8, 9 and </a:t>
            </a:r>
            <a:r>
              <a:rPr lang="en-GB" sz="1350">
                <a:latin typeface="Arial" panose="020B0604020202020204"/>
              </a:rPr>
              <a:t>10</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have been merged where </a:t>
            </a:r>
            <a:r>
              <a:rPr lang="en-GB" sz="1350">
                <a:latin typeface="Arial" panose="020B0604020202020204"/>
              </a:rPr>
              <a:t>appropriate</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This allows for larger and therefore more stable and robust sample sizes for analysis into specific sub-groups within the overall population over a </a:t>
            </a:r>
            <a:r>
              <a:rPr lang="en-GB" sz="1350">
                <a:latin typeface="Arial" panose="020B0604020202020204"/>
              </a:rPr>
              <a:t>longer</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350">
                <a:latin typeface="Arial" panose="020B0604020202020204"/>
              </a:rPr>
              <a:t>health and wellbeing – data from individual surveys is shown separately</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2">
              <a:lnSpc>
                <a:spcPct val="100000"/>
              </a:lnSpc>
              <a:spcBef>
                <a:spcPts val="0"/>
              </a:spcBef>
              <a:spcAft>
                <a:spcPts val="600"/>
              </a:spcAft>
              <a:defRPr/>
            </a:pPr>
            <a:r>
              <a:rPr kumimoji="0" lang="en-GB" sz="1200" b="0" i="0" u="none" strike="noStrike" kern="1200" cap="none" spc="0" normalizeH="0" baseline="0" noProof="0">
                <a:ln>
                  <a:noFill/>
                </a:ln>
                <a:solidFill>
                  <a:srgbClr val="5C5B5A"/>
                </a:solidFill>
                <a:effectLst/>
                <a:uLnTx/>
                <a:uFillTx/>
                <a:latin typeface="Arial" panose="020B0604020202020204"/>
                <a:ea typeface="+mn-ea"/>
                <a:cs typeface="+mn-cs"/>
              </a:rPr>
              <a:t>This section includes new questions on smoking and vaping </a:t>
            </a:r>
            <a:r>
              <a:rPr lang="en-GB" sz="1200">
                <a:solidFill>
                  <a:srgbClr val="5C5B5A"/>
                </a:solidFill>
                <a:latin typeface="Arial" panose="020B0604020202020204"/>
              </a:rPr>
              <a:t>– a new section featured for the first time, so data from survey 10 only is shown </a:t>
            </a: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healthy homes </a:t>
            </a:r>
            <a:r>
              <a:rPr lang="en-GB" sz="1350">
                <a:latin typeface="Arial" panose="020B0604020202020204"/>
              </a:rPr>
              <a:t>– new section, so data from survey 10 only is shown </a:t>
            </a:r>
            <a:endParaRPr kumimoji="0" lang="en-GB" sz="1350" b="0" i="0" u="none" strike="noStrike" kern="1200" cap="none" spc="0" normalizeH="0" baseline="0" noProof="0">
              <a:ln>
                <a:noFill/>
              </a:ln>
              <a:solidFill>
                <a:srgbClr val="5C5B5A"/>
              </a:solidFill>
              <a:effectLst/>
              <a:uLnTx/>
              <a:uFillTx/>
              <a:latin typeface="Arial" panose="020B0604020202020204"/>
              <a:ea typeface="+mn-ea"/>
              <a:cs typeface="+mn-cs"/>
            </a:endParaRPr>
          </a:p>
          <a:p>
            <a:pPr lvl="1">
              <a:lnSpc>
                <a:spcPct val="100000"/>
              </a:lnSpc>
              <a:spcBef>
                <a:spcPts val="0"/>
              </a:spcBef>
              <a:spcAft>
                <a:spcPts val="600"/>
              </a:spcAft>
              <a:defRPr/>
            </a:pPr>
            <a:r>
              <a:rPr lang="en-GB" sz="1350">
                <a:latin typeface="Arial" panose="020B0604020202020204"/>
              </a:rPr>
              <a:t>local area – data from individual surveys is shown separately, except when commenting on trends for specific sub-groups or districts</a:t>
            </a:r>
            <a:endParaRPr lang="en-GB" sz="1350">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cost of living –</a:t>
            </a:r>
            <a:r>
              <a:rPr lang="en-GB" sz="1350">
                <a:latin typeface="Arial" panose="020B0604020202020204"/>
              </a:rPr>
              <a:t> data from individual surveys is shown separately</a:t>
            </a:r>
          </a:p>
          <a:p>
            <a:pPr lvl="1">
              <a:lnSpc>
                <a:spcPct val="100000"/>
              </a:lnSpc>
              <a:spcBef>
                <a:spcPts val="0"/>
              </a:spcBef>
              <a:spcAft>
                <a:spcPts val="600"/>
              </a:spcAft>
              <a:defRPr/>
            </a:pPr>
            <a:r>
              <a:rPr lang="en-GB" sz="1350">
                <a:latin typeface="Arial" panose="020B0604020202020204"/>
              </a:rPr>
              <a:t>food security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a:t>
            </a:r>
            <a:r>
              <a:rPr lang="en-GB" sz="1350">
                <a:latin typeface="Arial" panose="020B0604020202020204"/>
              </a:rPr>
              <a:t> data from individual surveys is shown separately due to length of time since previous inclusion</a:t>
            </a: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digital inclusion – merged data for surveys 8+9+10 is used, drawing on telephone responses only</a:t>
            </a:r>
            <a:r>
              <a:rPr lang="en-GB" sz="1350">
                <a:latin typeface="Arial" panose="020B0604020202020204"/>
              </a:rPr>
              <a:t>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These surveys will continue on a regular basis, initially until spring 2024. These regular ongoing insights are designed to give stakeholders information about where to target support, communications / engagement activities and resources to improve the lives of Greater Manchester residents.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670166" cy="830997"/>
          </a:xfrm>
        </p:spPr>
        <p:txBody>
          <a:bodyPr vert="horz" wrap="square" lIns="0" tIns="0" rIns="0" bIns="0" rtlCol="0" anchor="t" anchorCtr="0">
            <a:spAutoFit/>
          </a:bodyPr>
          <a:lstStyle/>
          <a:p>
            <a:pPr>
              <a:lnSpc>
                <a:spcPct val="100000"/>
              </a:lnSpc>
            </a:pPr>
            <a:r>
              <a:rPr lang="en-GB" sz="1800" b="1">
                <a:cs typeface="Calibri"/>
              </a:rPr>
              <a:t>7 in 10 (71%) respondents say that they are </a:t>
            </a:r>
            <a:r>
              <a:rPr lang="en-GB" sz="1800" b="1">
                <a:solidFill>
                  <a:srgbClr val="388A8C"/>
                </a:solidFill>
                <a:cs typeface="Calibri"/>
              </a:rPr>
              <a:t>satisfied with their local area </a:t>
            </a:r>
            <a:r>
              <a:rPr lang="en-GB" sz="1800" b="1">
                <a:cs typeface="Calibri"/>
              </a:rPr>
              <a:t>as a place to live. This is similar to the England average (76%), although nationally more are very satisfied (21% in GM, 30% nationally). The longer-term picture is that levels of satisfaction have dropped to be more in line with March 2023 (72%).</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5% are satisfied in July, compared to 76%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82473607"/>
              </p:ext>
            </p:extLst>
          </p:nvPr>
        </p:nvGraphicFramePr>
        <p:xfrm>
          <a:off x="10516" y="792480"/>
          <a:ext cx="7014904" cy="5528307"/>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9E84EAEA-D90A-BFC4-227F-94F8C96506C1}"/>
              </a:ext>
              <a:ext uri="{C183D7F6-B498-43B3-948B-1728B52AA6E4}">
                <adec:decorative xmlns:adec="http://schemas.microsoft.com/office/drawing/2017/decorative" val="1"/>
              </a:ext>
            </a:extLst>
          </p:cNvPr>
          <p:cNvSpPr/>
          <p:nvPr/>
        </p:nvSpPr>
        <p:spPr>
          <a:xfrm>
            <a:off x="933370" y="1397044"/>
            <a:ext cx="177778"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9079DDF6-17B9-2C7A-7E14-425885C83DFC}"/>
              </a:ext>
            </a:extLst>
          </p:cNvPr>
          <p:cNvSpPr txBox="1"/>
          <p:nvPr/>
        </p:nvSpPr>
        <p:spPr>
          <a:xfrm>
            <a:off x="935635" y="2593374"/>
            <a:ext cx="734984" cy="307777"/>
          </a:xfrm>
          <a:prstGeom prst="rect">
            <a:avLst/>
          </a:prstGeom>
          <a:noFill/>
        </p:spPr>
        <p:txBody>
          <a:bodyPr wrap="square" rtlCol="0">
            <a:spAutoFit/>
          </a:bodyPr>
          <a:lstStyle/>
          <a:p>
            <a:pPr algn="ctr"/>
            <a:r>
              <a:rPr lang="en-GB" sz="1400" dirty="0">
                <a:solidFill>
                  <a:srgbClr val="5C5B5A"/>
                </a:solidFill>
                <a:latin typeface="Arial"/>
              </a:rPr>
              <a:t>72%</a:t>
            </a:r>
          </a:p>
        </p:txBody>
      </p:sp>
      <p:sp>
        <p:nvSpPr>
          <p:cNvPr id="4" name="Right Brace 3">
            <a:extLst>
              <a:ext uri="{FF2B5EF4-FFF2-40B4-BE49-F238E27FC236}">
                <a16:creationId xmlns:a16="http://schemas.microsoft.com/office/drawing/2014/main" id="{99ADC4CE-56BB-B552-FABC-29677710742E}"/>
              </a:ext>
              <a:ext uri="{C183D7F6-B498-43B3-948B-1728B52AA6E4}">
                <adec:decorative xmlns:adec="http://schemas.microsoft.com/office/drawing/2017/decorative" val="1"/>
              </a:ext>
            </a:extLst>
          </p:cNvPr>
          <p:cNvSpPr/>
          <p:nvPr/>
        </p:nvSpPr>
        <p:spPr>
          <a:xfrm>
            <a:off x="2074342" y="1397044"/>
            <a:ext cx="171559" cy="289278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7C21FE5E-10F8-9E60-3E7C-0FC8931B2B8E}"/>
              </a:ext>
            </a:extLst>
          </p:cNvPr>
          <p:cNvSpPr txBox="1"/>
          <p:nvPr/>
        </p:nvSpPr>
        <p:spPr>
          <a:xfrm>
            <a:off x="2077874" y="2721764"/>
            <a:ext cx="734984" cy="307777"/>
          </a:xfrm>
          <a:prstGeom prst="rect">
            <a:avLst/>
          </a:prstGeom>
          <a:noFill/>
        </p:spPr>
        <p:txBody>
          <a:bodyPr wrap="square" rtlCol="0">
            <a:spAutoFit/>
          </a:bodyPr>
          <a:lstStyle/>
          <a:p>
            <a:pPr algn="ctr"/>
            <a:r>
              <a:rPr lang="en-GB" sz="1400">
                <a:solidFill>
                  <a:srgbClr val="5C5B5A"/>
                </a:solidFill>
                <a:latin typeface="Arial"/>
              </a:rPr>
              <a:t>76%</a:t>
            </a:r>
          </a:p>
        </p:txBody>
      </p:sp>
      <p:sp>
        <p:nvSpPr>
          <p:cNvPr id="9" name="Right Brace 8">
            <a:extLst>
              <a:ext uri="{FF2B5EF4-FFF2-40B4-BE49-F238E27FC236}">
                <a16:creationId xmlns:a16="http://schemas.microsoft.com/office/drawing/2014/main" id="{019ACE42-71A8-2A63-C346-76C94E1C4E10}"/>
              </a:ext>
              <a:ext uri="{C183D7F6-B498-43B3-948B-1728B52AA6E4}">
                <adec:decorative xmlns:adec="http://schemas.microsoft.com/office/drawing/2017/decorative" val="1"/>
              </a:ext>
            </a:extLst>
          </p:cNvPr>
          <p:cNvSpPr/>
          <p:nvPr/>
        </p:nvSpPr>
        <p:spPr>
          <a:xfrm>
            <a:off x="3232449" y="1401275"/>
            <a:ext cx="171559" cy="288855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354EFED-8402-5527-0693-3CE166AF441E}"/>
              </a:ext>
            </a:extLst>
          </p:cNvPr>
          <p:cNvSpPr txBox="1"/>
          <p:nvPr/>
        </p:nvSpPr>
        <p:spPr>
          <a:xfrm>
            <a:off x="3237585" y="2721764"/>
            <a:ext cx="734984" cy="307777"/>
          </a:xfrm>
          <a:prstGeom prst="rect">
            <a:avLst/>
          </a:prstGeom>
          <a:noFill/>
        </p:spPr>
        <p:txBody>
          <a:bodyPr wrap="square" rtlCol="0">
            <a:spAutoFit/>
          </a:bodyPr>
          <a:lstStyle/>
          <a:p>
            <a:pPr algn="ctr"/>
            <a:r>
              <a:rPr lang="en-GB" sz="1400" dirty="0">
                <a:solidFill>
                  <a:srgbClr val="5C5B5A"/>
                </a:solidFill>
                <a:latin typeface="Arial"/>
              </a:rPr>
              <a:t>75%</a:t>
            </a:r>
          </a:p>
        </p:txBody>
      </p:sp>
      <p:sp>
        <p:nvSpPr>
          <p:cNvPr id="15" name="Right Brace 14">
            <a:extLst>
              <a:ext uri="{FF2B5EF4-FFF2-40B4-BE49-F238E27FC236}">
                <a16:creationId xmlns:a16="http://schemas.microsoft.com/office/drawing/2014/main" id="{A5B6F52D-E8BD-74AB-5899-B319ACAFC3D9}"/>
              </a:ext>
              <a:ext uri="{C183D7F6-B498-43B3-948B-1728B52AA6E4}">
                <adec:decorative xmlns:adec="http://schemas.microsoft.com/office/drawing/2017/decorative" val="1"/>
              </a:ext>
            </a:extLst>
          </p:cNvPr>
          <p:cNvSpPr/>
          <p:nvPr/>
        </p:nvSpPr>
        <p:spPr>
          <a:xfrm>
            <a:off x="4401834" y="1397044"/>
            <a:ext cx="171559" cy="282069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0F156725-0E13-0B13-EDC2-F66219B4D77D}"/>
              </a:ext>
            </a:extLst>
          </p:cNvPr>
          <p:cNvSpPr txBox="1"/>
          <p:nvPr/>
        </p:nvSpPr>
        <p:spPr>
          <a:xfrm>
            <a:off x="4383892" y="2653500"/>
            <a:ext cx="734984" cy="307777"/>
          </a:xfrm>
          <a:prstGeom prst="rect">
            <a:avLst/>
          </a:prstGeom>
          <a:noFill/>
        </p:spPr>
        <p:txBody>
          <a:bodyPr wrap="square" rtlCol="0">
            <a:spAutoFit/>
          </a:bodyPr>
          <a:lstStyle/>
          <a:p>
            <a:pPr algn="ctr"/>
            <a:r>
              <a:rPr lang="en-GB" sz="1400" dirty="0">
                <a:solidFill>
                  <a:srgbClr val="5C5B5A"/>
                </a:solidFill>
                <a:latin typeface="Arial"/>
              </a:rPr>
              <a:t>73%</a:t>
            </a:r>
          </a:p>
        </p:txBody>
      </p:sp>
      <p:sp>
        <p:nvSpPr>
          <p:cNvPr id="17" name="Right Brace 16">
            <a:extLst>
              <a:ext uri="{FF2B5EF4-FFF2-40B4-BE49-F238E27FC236}">
                <a16:creationId xmlns:a16="http://schemas.microsoft.com/office/drawing/2014/main" id="{5C01B8B0-15B2-73BD-6B60-4FE305087C63}"/>
              </a:ext>
              <a:ext uri="{C183D7F6-B498-43B3-948B-1728B52AA6E4}">
                <adec:decorative xmlns:adec="http://schemas.microsoft.com/office/drawing/2017/decorative" val="1"/>
              </a:ext>
            </a:extLst>
          </p:cNvPr>
          <p:cNvSpPr/>
          <p:nvPr/>
        </p:nvSpPr>
        <p:spPr>
          <a:xfrm>
            <a:off x="5547677" y="1397044"/>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90761743-54B2-718A-719A-DAA84AD311D1}"/>
              </a:ext>
            </a:extLst>
          </p:cNvPr>
          <p:cNvSpPr txBox="1"/>
          <p:nvPr/>
        </p:nvSpPr>
        <p:spPr>
          <a:xfrm>
            <a:off x="5540119" y="2592747"/>
            <a:ext cx="734984" cy="307777"/>
          </a:xfrm>
          <a:prstGeom prst="rect">
            <a:avLst/>
          </a:prstGeom>
          <a:noFill/>
        </p:spPr>
        <p:txBody>
          <a:bodyPr wrap="square" rtlCol="0">
            <a:spAutoFit/>
          </a:bodyPr>
          <a:lstStyle/>
          <a:p>
            <a:pPr algn="ctr"/>
            <a:r>
              <a:rPr lang="en-GB" sz="1400" b="1">
                <a:solidFill>
                  <a:srgbClr val="5C5B5A"/>
                </a:solidFill>
                <a:latin typeface="Arial"/>
              </a:rPr>
              <a:t>71%</a:t>
            </a:r>
          </a:p>
        </p:txBody>
      </p:sp>
      <p:sp>
        <p:nvSpPr>
          <p:cNvPr id="11" name="Right Brace 10">
            <a:extLst>
              <a:ext uri="{FF2B5EF4-FFF2-40B4-BE49-F238E27FC236}">
                <a16:creationId xmlns:a16="http://schemas.microsoft.com/office/drawing/2014/main" id="{D7840228-23C1-C3E9-A414-CAFA7922A9DC}"/>
              </a:ext>
              <a:ext uri="{C183D7F6-B498-43B3-948B-1728B52AA6E4}">
                <adec:decorative xmlns:adec="http://schemas.microsoft.com/office/drawing/2017/decorative" val="1"/>
              </a:ext>
            </a:extLst>
          </p:cNvPr>
          <p:cNvSpPr/>
          <p:nvPr/>
        </p:nvSpPr>
        <p:spPr>
          <a:xfrm>
            <a:off x="6709447" y="1397044"/>
            <a:ext cx="171558" cy="298208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99CEC939-07C9-E70F-3725-AE0569C00187}"/>
              </a:ext>
            </a:extLst>
          </p:cNvPr>
          <p:cNvSpPr txBox="1"/>
          <p:nvPr/>
        </p:nvSpPr>
        <p:spPr>
          <a:xfrm>
            <a:off x="6729326" y="2760273"/>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7" name="Text Placeholder 30">
            <a:extLst>
              <a:ext uri="{FF2B5EF4-FFF2-40B4-BE49-F238E27FC236}">
                <a16:creationId xmlns:a16="http://schemas.microsoft.com/office/drawing/2014/main" id="{F39B52BE-D2DA-C851-26C2-98332A78D4A0}"/>
              </a:ext>
            </a:extLst>
          </p:cNvPr>
          <p:cNvSpPr txBox="1">
            <a:spLocks/>
          </p:cNvSpPr>
          <p:nvPr/>
        </p:nvSpPr>
        <p:spPr>
          <a:xfrm>
            <a:off x="7274808" y="106199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S8-10 GM average (</a:t>
            </a:r>
            <a:r>
              <a:rPr lang="en-GB" sz="1200" b="1" dirty="0">
                <a:solidFill>
                  <a:srgbClr val="5C5B5A"/>
                </a:solidFill>
                <a:latin typeface="Arial" panose="020B0604020202020204" pitchFamily="34" charset="0"/>
                <a:cs typeface="Arial" panose="020B0604020202020204" pitchFamily="34" charset="0"/>
              </a:rPr>
              <a:t>15</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274808" y="1537091"/>
            <a:ext cx="4903059"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(23%), including mental ill </a:t>
            </a:r>
            <a:r>
              <a:rPr kumimoji="0" lang="en-GB" sz="1200" b="0" i="0" u="none" strike="noStrike" kern="1200" cap="none" spc="0" normalizeH="0" baseline="0" noProof="0" err="1">
                <a:ln>
                  <a:noFill/>
                </a:ln>
                <a:solidFill>
                  <a:srgbClr val="5C5B5A"/>
                </a:solidFill>
                <a:effectLst/>
                <a:uLnTx/>
                <a:uFillTx/>
                <a:latin typeface="Arial" panose="020B0604020202020204" pitchFamily="34" charset="0"/>
                <a:ea typeface="+mn-ea"/>
                <a:cs typeface="Arial" panose="020B0604020202020204" pitchFamily="34" charset="0"/>
              </a:rPr>
              <a:t>healt</a:t>
            </a:r>
            <a:r>
              <a:rPr lang="en-GB" sz="1200">
                <a:solidFill>
                  <a:srgbClr val="5C5B5A"/>
                </a:solidFill>
                <a:latin typeface="Arial" panose="020B0604020202020204" pitchFamily="34" charset="0"/>
                <a:cs typeface="Arial" panose="020B0604020202020204" pitchFamily="34" charset="0"/>
              </a:rPr>
              <a:t>h (29%), a learning disability (28%), or another disability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(20%) including from a housing association/trust (26%), or a local authority (23%)</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200">
                <a:solidFill>
                  <a:srgbClr val="5C5B5A"/>
                </a:solidFill>
                <a:latin typeface="Arial" panose="020B0604020202020204" pitchFamily="34" charset="0"/>
                <a:cs typeface="Arial" panose="020B0604020202020204" pitchFamily="34" charset="0"/>
              </a:rPr>
              <a:t>would not recommend their local area (58%)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people from different backgrounds get on well together in their local area (38%)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people look out for each other in their local area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they are able to look after their own health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life satisfaction (32%), or low feelings that life is worthwhile (31%), and low happiness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they know enough about their own health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rent (24%)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(21%)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7: 1488, Survey 8: 1612, Survey 9: 1560, Survey 10: 1546</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4798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(74%) of respondents would </a:t>
            </a:r>
            <a:r>
              <a:rPr lang="en-GB" sz="1800" b="1">
                <a:solidFill>
                  <a:srgbClr val="009690"/>
                </a:solidFill>
                <a:cs typeface="Calibri" panose="020F0502020204030204" pitchFamily="34" charset="0"/>
              </a:rPr>
              <a:t>recommend their local area </a:t>
            </a:r>
            <a:r>
              <a:rPr lang="en-GB" sz="1800" b="1">
                <a:cs typeface="Calibri" panose="020F0502020204030204" pitchFamily="34" charset="0"/>
              </a:rPr>
              <a:t>as a place to live. Around half (53%) agree there are </a:t>
            </a:r>
            <a:r>
              <a:rPr lang="en-GB" sz="1800" b="1">
                <a:solidFill>
                  <a:srgbClr val="009690"/>
                </a:solidFill>
                <a:cs typeface="Calibri" panose="020F0502020204030204" pitchFamily="34" charset="0"/>
              </a:rPr>
              <a:t>opportunities to take part in cultural events and activities </a:t>
            </a:r>
            <a:r>
              <a:rPr lang="en-GB" sz="1800" b="1">
                <a:cs typeface="Calibri" panose="020F0502020204030204" pitchFamily="34" charset="0"/>
              </a:rPr>
              <a:t>in their local area</a:t>
            </a:r>
          </a:p>
        </p:txBody>
      </p:sp>
      <p:sp>
        <p:nvSpPr>
          <p:cNvPr id="41" name="TextBox 40">
            <a:extLst>
              <a:ext uri="{FF2B5EF4-FFF2-40B4-BE49-F238E27FC236}">
                <a16:creationId xmlns:a16="http://schemas.microsoft.com/office/drawing/2014/main" id="{1528D6A0-4205-FE04-E0BD-64A6C3E8A818}"/>
              </a:ext>
            </a:extLst>
          </p:cNvPr>
          <p:cNvSpPr txBox="1"/>
          <p:nvPr/>
        </p:nvSpPr>
        <p:spPr>
          <a:xfrm>
            <a:off x="819353" y="1100334"/>
            <a:ext cx="5044348" cy="784830"/>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To what extent do you agree or disagree with the statement: I would recommend my local area as a place to live</a:t>
            </a:r>
          </a:p>
        </p:txBody>
      </p:sp>
      <p:graphicFrame>
        <p:nvGraphicFramePr>
          <p:cNvPr id="15" name="Chart 14" descr="A stacked vertical bar chart showing how far people would agree that their would recommend their local area as a place to live. 74% agree that they would recommend it. ">
            <a:extLst>
              <a:ext uri="{FF2B5EF4-FFF2-40B4-BE49-F238E27FC236}">
                <a16:creationId xmlns:a16="http://schemas.microsoft.com/office/drawing/2014/main" id="{15CA7362-A27E-C1BD-90C9-8F34864EA26C}"/>
              </a:ext>
            </a:extLst>
          </p:cNvPr>
          <p:cNvGraphicFramePr/>
          <p:nvPr>
            <p:extLst>
              <p:ext uri="{D42A27DB-BD31-4B8C-83A1-F6EECF244321}">
                <p14:modId xmlns:p14="http://schemas.microsoft.com/office/powerpoint/2010/main" val="314822595"/>
              </p:ext>
            </p:extLst>
          </p:nvPr>
        </p:nvGraphicFramePr>
        <p:xfrm>
          <a:off x="389375" y="1545946"/>
          <a:ext cx="5454869"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25" name="Right Brace 24">
            <a:extLst>
              <a:ext uri="{FF2B5EF4-FFF2-40B4-BE49-F238E27FC236}">
                <a16:creationId xmlns:a16="http://schemas.microsoft.com/office/drawing/2014/main" id="{269E3FF2-C608-49B3-0E25-2E92F1EAE47B}"/>
              </a:ext>
              <a:ext uri="{C183D7F6-B498-43B3-948B-1728B52AA6E4}">
                <adec:decorative xmlns:adec="http://schemas.microsoft.com/office/drawing/2017/decorative" val="1"/>
              </a:ext>
            </a:extLst>
          </p:cNvPr>
          <p:cNvSpPr/>
          <p:nvPr/>
        </p:nvSpPr>
        <p:spPr>
          <a:xfrm>
            <a:off x="1857276" y="2257065"/>
            <a:ext cx="226377" cy="206680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51CBF8E0-EFB2-4215-A862-BABB7011286D}"/>
              </a:ext>
            </a:extLst>
          </p:cNvPr>
          <p:cNvSpPr txBox="1"/>
          <p:nvPr/>
        </p:nvSpPr>
        <p:spPr>
          <a:xfrm>
            <a:off x="1947799" y="3153445"/>
            <a:ext cx="700350" cy="307777"/>
          </a:xfrm>
          <a:prstGeom prst="rect">
            <a:avLst/>
          </a:prstGeom>
          <a:noFill/>
        </p:spPr>
        <p:txBody>
          <a:bodyPr wrap="square" rtlCol="0">
            <a:spAutoFit/>
          </a:bodyPr>
          <a:lstStyle/>
          <a:p>
            <a:pPr algn="ctr"/>
            <a:r>
              <a:rPr lang="en-GB" sz="1400" dirty="0">
                <a:solidFill>
                  <a:srgbClr val="5C5B5A"/>
                </a:solidFill>
                <a:latin typeface="Arial"/>
              </a:rPr>
              <a:t>75%</a:t>
            </a:r>
          </a:p>
        </p:txBody>
      </p:sp>
      <p:sp>
        <p:nvSpPr>
          <p:cNvPr id="33" name="TextBox 32">
            <a:extLst>
              <a:ext uri="{FF2B5EF4-FFF2-40B4-BE49-F238E27FC236}">
                <a16:creationId xmlns:a16="http://schemas.microsoft.com/office/drawing/2014/main" id="{8323F292-C9D1-B105-ADE1-37D8E1936D33}"/>
              </a:ext>
            </a:extLst>
          </p:cNvPr>
          <p:cNvSpPr txBox="1"/>
          <p:nvPr/>
        </p:nvSpPr>
        <p:spPr>
          <a:xfrm>
            <a:off x="3212645" y="23319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Lst>
          </p:cNvPr>
          <p:cNvSpPr txBox="1"/>
          <p:nvPr/>
        </p:nvSpPr>
        <p:spPr>
          <a:xfrm>
            <a:off x="3243972" y="36956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7" name="Right Brace 36">
            <a:extLst>
              <a:ext uri="{FF2B5EF4-FFF2-40B4-BE49-F238E27FC236}">
                <a16:creationId xmlns:a16="http://schemas.microsoft.com/office/drawing/2014/main" id="{58D7720E-2E32-BB0F-591C-0CDD351C62F6}"/>
              </a:ext>
              <a:ext uri="{C183D7F6-B498-43B3-948B-1728B52AA6E4}">
                <adec:decorative xmlns:adec="http://schemas.microsoft.com/office/drawing/2017/decorative" val="1"/>
              </a:ext>
            </a:extLst>
          </p:cNvPr>
          <p:cNvSpPr/>
          <p:nvPr/>
        </p:nvSpPr>
        <p:spPr>
          <a:xfrm>
            <a:off x="3596104" y="2258928"/>
            <a:ext cx="212364" cy="208261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03940077-C72A-8C4B-148C-994C115F2742}"/>
              </a:ext>
            </a:extLst>
          </p:cNvPr>
          <p:cNvSpPr txBox="1"/>
          <p:nvPr/>
        </p:nvSpPr>
        <p:spPr>
          <a:xfrm>
            <a:off x="3671938" y="3167399"/>
            <a:ext cx="700350" cy="307777"/>
          </a:xfrm>
          <a:prstGeom prst="rect">
            <a:avLst/>
          </a:prstGeom>
          <a:noFill/>
        </p:spPr>
        <p:txBody>
          <a:bodyPr wrap="square" rtlCol="0">
            <a:spAutoFit/>
          </a:bodyPr>
          <a:lstStyle/>
          <a:p>
            <a:pPr algn="ctr"/>
            <a:r>
              <a:rPr lang="en-GB" sz="1400" dirty="0">
                <a:solidFill>
                  <a:srgbClr val="5C5B5A"/>
                </a:solidFill>
                <a:latin typeface="Arial"/>
              </a:rPr>
              <a:t>76%</a:t>
            </a:r>
          </a:p>
        </p:txBody>
      </p:sp>
      <p:sp>
        <p:nvSpPr>
          <p:cNvPr id="31" name="TextBox 30">
            <a:extLst>
              <a:ext uri="{FF2B5EF4-FFF2-40B4-BE49-F238E27FC236}">
                <a16:creationId xmlns:a16="http://schemas.microsoft.com/office/drawing/2014/main" id="{BAC5AADC-79BB-12BD-CAA9-55E4B102F28A}"/>
              </a:ext>
            </a:extLst>
          </p:cNvPr>
          <p:cNvSpPr txBox="1"/>
          <p:nvPr/>
        </p:nvSpPr>
        <p:spPr>
          <a:xfrm>
            <a:off x="3668349" y="45178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Lst>
          </p:cNvPr>
          <p:cNvSpPr txBox="1"/>
          <p:nvPr/>
        </p:nvSpPr>
        <p:spPr>
          <a:xfrm>
            <a:off x="3649302" y="48930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9" name="Right Brace 38">
            <a:extLst>
              <a:ext uri="{FF2B5EF4-FFF2-40B4-BE49-F238E27FC236}">
                <a16:creationId xmlns:a16="http://schemas.microsoft.com/office/drawing/2014/main" id="{7FFFDE64-B280-E4C0-67F1-11CBFB6B8259}"/>
              </a:ext>
              <a:ext uri="{C183D7F6-B498-43B3-948B-1728B52AA6E4}">
                <adec:decorative xmlns:adec="http://schemas.microsoft.com/office/drawing/2017/decorative" val="1"/>
              </a:ext>
            </a:extLst>
          </p:cNvPr>
          <p:cNvSpPr/>
          <p:nvPr/>
        </p:nvSpPr>
        <p:spPr>
          <a:xfrm>
            <a:off x="5301162" y="2254131"/>
            <a:ext cx="223178" cy="206680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9F2D0665-0B67-C967-4729-D692CA744F54}"/>
              </a:ext>
            </a:extLst>
          </p:cNvPr>
          <p:cNvSpPr txBox="1"/>
          <p:nvPr/>
        </p:nvSpPr>
        <p:spPr>
          <a:xfrm>
            <a:off x="5405974" y="3146347"/>
            <a:ext cx="700350" cy="307777"/>
          </a:xfrm>
          <a:prstGeom prst="rect">
            <a:avLst/>
          </a:prstGeom>
          <a:noFill/>
        </p:spPr>
        <p:txBody>
          <a:bodyPr wrap="square" rtlCol="0">
            <a:spAutoFit/>
          </a:bodyPr>
          <a:lstStyle/>
          <a:p>
            <a:pPr algn="ctr"/>
            <a:r>
              <a:rPr lang="en-GB" sz="1400" b="1">
                <a:solidFill>
                  <a:srgbClr val="5C5B5A"/>
                </a:solidFill>
                <a:latin typeface="Arial"/>
              </a:rPr>
              <a:t>74%</a:t>
            </a:r>
          </a:p>
        </p:txBody>
      </p:sp>
      <p:cxnSp>
        <p:nvCxnSpPr>
          <p:cNvPr id="13" name="Straight Connector 12">
            <a:extLst>
              <a:ext uri="{FF2B5EF4-FFF2-40B4-BE49-F238E27FC236}">
                <a16:creationId xmlns:a16="http://schemas.microsoft.com/office/drawing/2014/main" id="{D91906CA-D46B-5256-CF8E-9A322DED9FE6}"/>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B1E1A3-1A78-9535-8B1F-08256D06777A}"/>
              </a:ext>
            </a:extLst>
          </p:cNvPr>
          <p:cNvSpPr txBox="1"/>
          <p:nvPr/>
        </p:nvSpPr>
        <p:spPr>
          <a:xfrm>
            <a:off x="6595766" y="1100334"/>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3%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3412438959"/>
              </p:ext>
            </p:extLst>
          </p:nvPr>
        </p:nvGraphicFramePr>
        <p:xfrm>
          <a:off x="6458930" y="1059097"/>
          <a:ext cx="4300872"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65EB2E3-70A9-0B1F-2D13-2C6FDB4F770A}"/>
              </a:ext>
            </a:extLst>
          </p:cNvPr>
          <p:cNvSpPr txBox="1"/>
          <p:nvPr/>
        </p:nvSpPr>
        <p:spPr>
          <a:xfrm>
            <a:off x="8848895" y="19334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Lst>
          </p:cNvPr>
          <p:cNvSpPr txBox="1"/>
          <p:nvPr/>
        </p:nvSpPr>
        <p:spPr>
          <a:xfrm>
            <a:off x="8848895" y="30094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Lst>
          </p:cNvPr>
          <p:cNvSpPr txBox="1"/>
          <p:nvPr/>
        </p:nvSpPr>
        <p:spPr>
          <a:xfrm>
            <a:off x="8889832" y="40157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Lst>
          </p:cNvPr>
          <p:cNvSpPr txBox="1"/>
          <p:nvPr/>
        </p:nvSpPr>
        <p:spPr>
          <a:xfrm>
            <a:off x="9235992" y="436392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Lst>
          </p:cNvPr>
          <p:cNvSpPr txBox="1"/>
          <p:nvPr/>
        </p:nvSpPr>
        <p:spPr>
          <a:xfrm>
            <a:off x="8848895" y="49609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8" name="Right Brace 17">
            <a:extLst>
              <a:ext uri="{FF2B5EF4-FFF2-40B4-BE49-F238E27FC236}">
                <a16:creationId xmlns:a16="http://schemas.microsoft.com/office/drawing/2014/main" id="{04429413-EA77-B3BC-0349-C9006BFDB5D9}"/>
              </a:ext>
              <a:ext uri="{C183D7F6-B498-43B3-948B-1728B52AA6E4}">
                <adec:decorative xmlns:adec="http://schemas.microsoft.com/office/drawing/2017/decorative" val="1"/>
              </a:ext>
            </a:extLst>
          </p:cNvPr>
          <p:cNvSpPr/>
          <p:nvPr/>
        </p:nvSpPr>
        <p:spPr>
          <a:xfrm>
            <a:off x="9976232" y="1763486"/>
            <a:ext cx="284190" cy="1822644"/>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54BB1B23-8BF9-DC63-A514-DB8B8936BFC7}"/>
              </a:ext>
            </a:extLst>
          </p:cNvPr>
          <p:cNvSpPr txBox="1"/>
          <p:nvPr/>
        </p:nvSpPr>
        <p:spPr>
          <a:xfrm>
            <a:off x="10191726" y="2574857"/>
            <a:ext cx="920681" cy="523220"/>
          </a:xfrm>
          <a:prstGeom prst="rect">
            <a:avLst/>
          </a:prstGeom>
          <a:noFill/>
        </p:spPr>
        <p:txBody>
          <a:bodyPr wrap="square" rtlCol="0">
            <a:spAutoFit/>
          </a:bodyPr>
          <a:lstStyle/>
          <a:p>
            <a:pPr algn="ctr"/>
            <a:r>
              <a:rPr lang="en-GB" sz="1400" b="1">
                <a:solidFill>
                  <a:srgbClr val="5C5B5A"/>
                </a:solidFill>
                <a:latin typeface="Arial"/>
              </a:rPr>
              <a:t>53%</a:t>
            </a:r>
          </a:p>
          <a:p>
            <a:pPr algn="ctr"/>
            <a:r>
              <a:rPr lang="en-GB" sz="1400" b="1">
                <a:solidFill>
                  <a:srgbClr val="5C5B5A"/>
                </a:solidFill>
                <a:latin typeface="Arial"/>
              </a:rPr>
              <a:t>(+/-0pp)</a:t>
            </a:r>
          </a:p>
        </p:txBody>
      </p:sp>
      <p:sp>
        <p:nvSpPr>
          <p:cNvPr id="10" name="TextBox 9">
            <a:extLst>
              <a:ext uri="{FF2B5EF4-FFF2-40B4-BE49-F238E27FC236}">
                <a16:creationId xmlns:a16="http://schemas.microsoft.com/office/drawing/2014/main" id="{58AEA1D5-562A-80BA-6CB8-B2DCB21899F8}"/>
              </a:ext>
            </a:extLst>
          </p:cNvPr>
          <p:cNvSpPr txBox="1"/>
          <p:nvPr/>
        </p:nvSpPr>
        <p:spPr>
          <a:xfrm>
            <a:off x="4528103" y="6013728"/>
            <a:ext cx="3174267" cy="261610"/>
          </a:xfrm>
          <a:prstGeom prst="rect">
            <a:avLst/>
          </a:prstGeom>
          <a:noFill/>
        </p:spPr>
        <p:txBody>
          <a:bodyPr wrap="none" rtlCol="0">
            <a:spAutoFit/>
          </a:bodyPr>
          <a:lstStyle/>
          <a:p>
            <a:r>
              <a:rPr lang="en-GB" sz="1100"/>
              <a:t>Bracketed figures show changes from S9 (Sept)</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9288100" y="5924948"/>
            <a:ext cx="2726361" cy="269304"/>
            <a:chOff x="229117" y="5927615"/>
            <a:chExt cx="2726361"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726361" cy="269304"/>
              <a:chOff x="520117" y="5772736"/>
              <a:chExt cx="2726361"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S9</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 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10: 1546</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2219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A24BF-D3F1-3739-AF7C-E183F3FAB699}"/>
              </a:ext>
            </a:extLst>
          </p:cNvPr>
          <p:cNvSpPr txBox="1">
            <a:spLocks noGrp="1"/>
          </p:cNvSpPr>
          <p:nvPr>
            <p:ph type="title" idx="4294967295"/>
          </p:nvPr>
        </p:nvSpPr>
        <p:spPr>
          <a:xfrm>
            <a:off x="336702" y="171882"/>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1800" b="1" i="0" u="none" strike="noStrike" kern="1200" cap="none" spc="0" normalizeH="0" baseline="0" noProof="0">
                <a:ln>
                  <a:noFill/>
                </a:ln>
                <a:solidFill>
                  <a:srgbClr val="5C5B5A"/>
                </a:solidFill>
                <a:effectLst/>
                <a:uLnTx/>
                <a:uFillTx/>
                <a:latin typeface="Arial"/>
                <a:ea typeface="+mn-ea"/>
                <a:cs typeface="+mn-cs"/>
              </a:rPr>
              <a:t>3 in 4 residents (75%) agree their local area is a place where </a:t>
            </a:r>
            <a:r>
              <a:rPr kumimoji="0" lang="en-GB" sz="1800" b="1" i="0" u="none" strike="noStrike" kern="1200" cap="none" spc="0" normalizeH="0" baseline="0" noProof="0">
                <a:ln>
                  <a:noFill/>
                </a:ln>
                <a:solidFill>
                  <a:srgbClr val="009690"/>
                </a:solidFill>
                <a:effectLst/>
                <a:uLnTx/>
                <a:uFillTx/>
                <a:latin typeface="Arial"/>
                <a:ea typeface="+mn-ea"/>
                <a:cs typeface="+mn-cs"/>
              </a:rPr>
              <a:t>people from different backgrounds get on well together</a:t>
            </a:r>
            <a:r>
              <a:rPr kumimoji="0" lang="en-GB" sz="1800" b="1" i="0" u="none" strike="noStrike" kern="1200" cap="none" spc="0" normalizeH="0" baseline="0" noProof="0">
                <a:ln>
                  <a:noFill/>
                </a:ln>
                <a:solidFill>
                  <a:srgbClr val="5C5B5A"/>
                </a:solidFill>
                <a:effectLst/>
                <a:uLnTx/>
                <a:uFillTx/>
                <a:latin typeface="Arial"/>
                <a:ea typeface="+mn-ea"/>
                <a:cs typeface="+mn-cs"/>
              </a:rPr>
              <a:t>. 2 in 3</a:t>
            </a:r>
            <a:r>
              <a:rPr lang="en-GB" sz="1800" b="1">
                <a:latin typeface="Arial"/>
                <a:ea typeface="+mn-ea"/>
                <a:cs typeface="+mn-cs"/>
              </a:rPr>
              <a:t> (68%)</a:t>
            </a:r>
            <a:r>
              <a:rPr kumimoji="0" lang="en-GB" sz="1800" b="1" i="0" u="none" strike="noStrike" kern="1200" cap="none" spc="0" normalizeH="0" baseline="0" noProof="0">
                <a:ln>
                  <a:noFill/>
                </a:ln>
                <a:solidFill>
                  <a:srgbClr val="5C5B5A"/>
                </a:solidFill>
                <a:effectLst/>
                <a:uLnTx/>
                <a:uFillTx/>
                <a:latin typeface="Arial"/>
                <a:ea typeface="+mn-ea"/>
                <a:cs typeface="+mn-cs"/>
              </a:rPr>
              <a:t> agree they their local area is one they are </a:t>
            </a:r>
            <a:r>
              <a:rPr kumimoji="0" lang="en-GB" sz="1800" b="1" i="0" u="none" strike="noStrike" kern="1200" cap="none" spc="0" normalizeH="0" baseline="0" noProof="0">
                <a:ln>
                  <a:noFill/>
                </a:ln>
                <a:solidFill>
                  <a:srgbClr val="009690"/>
                </a:solidFill>
                <a:effectLst/>
                <a:uLnTx/>
                <a:uFillTx/>
                <a:latin typeface="Arial"/>
                <a:ea typeface="+mn-ea"/>
                <a:cs typeface="+mn-cs"/>
              </a:rPr>
              <a:t>proud of</a:t>
            </a:r>
            <a:r>
              <a:rPr kumimoji="0" lang="en-GB" sz="1800" b="1" i="0" u="none" strike="noStrike" kern="1200" cap="none" spc="0" normalizeH="0" baseline="0" noProof="0">
                <a:ln>
                  <a:noFill/>
                </a:ln>
                <a:effectLst/>
                <a:uLnTx/>
                <a:uFillTx/>
                <a:latin typeface="Arial"/>
                <a:ea typeface="+mn-ea"/>
                <a:cs typeface="+mn-cs"/>
              </a:rPr>
              <a:t> </a:t>
            </a:r>
            <a:r>
              <a:rPr lang="en-GB" sz="1800" b="1">
                <a:latin typeface="Arial"/>
                <a:ea typeface="+mn-ea"/>
                <a:cs typeface="+mn-cs"/>
              </a:rPr>
              <a:t>and</a:t>
            </a:r>
            <a:r>
              <a:rPr kumimoji="0" lang="en-GB" sz="1800" b="1" i="0" u="none" strike="noStrike" kern="1200" cap="none" spc="0" normalizeH="0" baseline="0" noProof="0">
                <a:ln>
                  <a:noFill/>
                </a:ln>
                <a:effectLst/>
                <a:uLnTx/>
                <a:uFillTx/>
                <a:latin typeface="Arial"/>
                <a:ea typeface="+mn-ea"/>
                <a:cs typeface="+mn-cs"/>
              </a:rPr>
              <a:t> </a:t>
            </a:r>
            <a:r>
              <a:rPr kumimoji="0" lang="en-GB" sz="1800" b="1" i="0" u="none" strike="noStrike" kern="1200" cap="none" spc="0" normalizeH="0" baseline="0" noProof="0">
                <a:ln>
                  <a:noFill/>
                </a:ln>
                <a:solidFill>
                  <a:srgbClr val="009690"/>
                </a:solidFill>
                <a:effectLst/>
                <a:uLnTx/>
                <a:uFillTx/>
                <a:latin typeface="Arial"/>
                <a:ea typeface="+mn-ea"/>
                <a:cs typeface="+mn-cs"/>
              </a:rPr>
              <a:t>where people look out for each other</a:t>
            </a:r>
            <a:r>
              <a:rPr kumimoji="0" lang="en-GB" sz="1800" b="1" i="0" u="none" strike="noStrike" kern="1200" cap="none" spc="0" normalizeH="0" baseline="0" noProof="0">
                <a:ln>
                  <a:noFill/>
                </a:ln>
                <a:solidFill>
                  <a:srgbClr val="5C5B5A"/>
                </a:solidFill>
                <a:effectLst/>
                <a:uLnTx/>
                <a:uFillTx/>
                <a:latin typeface="Arial"/>
                <a:ea typeface="+mn-ea"/>
                <a:cs typeface="+mn-cs"/>
              </a:rPr>
              <a:t> (66%). Just over half agree their local area is </a:t>
            </a:r>
            <a:r>
              <a:rPr kumimoji="0" lang="en-GB" sz="1800" b="1" i="0" u="none" strike="noStrike" kern="1200" cap="none" spc="0" normalizeH="0" baseline="0" noProof="0">
                <a:ln>
                  <a:noFill/>
                </a:ln>
                <a:solidFill>
                  <a:srgbClr val="009690"/>
                </a:solidFill>
                <a:effectLst/>
                <a:uLnTx/>
                <a:uFillTx/>
                <a:latin typeface="Arial"/>
                <a:ea typeface="+mn-ea"/>
                <a:cs typeface="+mn-cs"/>
              </a:rPr>
              <a:t>well maintained </a:t>
            </a:r>
            <a:r>
              <a:rPr kumimoji="0" lang="en-GB" sz="1800" b="1" i="0" u="none" strike="noStrike" kern="1200" cap="none" spc="0" normalizeH="0" baseline="0" noProof="0">
                <a:ln>
                  <a:noFill/>
                </a:ln>
                <a:solidFill>
                  <a:srgbClr val="5C5B5A"/>
                </a:solidFill>
                <a:effectLst/>
                <a:uLnTx/>
                <a:uFillTx/>
                <a:latin typeface="Arial"/>
                <a:ea typeface="+mn-ea"/>
                <a:cs typeface="+mn-cs"/>
              </a:rPr>
              <a:t>(54%)</a:t>
            </a:r>
          </a:p>
        </p:txBody>
      </p:sp>
      <p:sp>
        <p:nvSpPr>
          <p:cNvPr id="4" name="TextBox 3">
            <a:extLst>
              <a:ext uri="{FF2B5EF4-FFF2-40B4-BE49-F238E27FC236}">
                <a16:creationId xmlns:a16="http://schemas.microsoft.com/office/drawing/2014/main" id="{639724E0-7762-BF4E-BCBB-BDFABDCB9D5A}"/>
              </a:ext>
            </a:extLst>
          </p:cNvPr>
          <p:cNvSpPr txBox="1"/>
          <p:nvPr/>
        </p:nvSpPr>
        <p:spPr>
          <a:xfrm>
            <a:off x="5316466" y="1231174"/>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sp>
        <p:nvSpPr>
          <p:cNvPr id="33" name="TextBox 32">
            <a:extLst>
              <a:ext uri="{FF2B5EF4-FFF2-40B4-BE49-F238E27FC236}">
                <a16:creationId xmlns:a16="http://schemas.microsoft.com/office/drawing/2014/main" id="{8D293104-79EA-9FC9-32E6-666E3454F699}"/>
              </a:ext>
            </a:extLst>
          </p:cNvPr>
          <p:cNvSpPr txBox="1"/>
          <p:nvPr/>
        </p:nvSpPr>
        <p:spPr>
          <a:xfrm>
            <a:off x="370568" y="1744929"/>
            <a:ext cx="1843045" cy="1938992"/>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graphicFrame>
        <p:nvGraphicFramePr>
          <p:cNvPr id="10" name="Chart 9" descr="Stacked vertical bar charts showing the extent of agreement for four statements: My local area is a place where people from different backgrounds get on, My local area is a place where people look out for each other, I am proud of my local area and My local area is well maintained.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3780224934"/>
              </p:ext>
            </p:extLst>
          </p:nvPr>
        </p:nvGraphicFramePr>
        <p:xfrm>
          <a:off x="2250641" y="1665657"/>
          <a:ext cx="8882739" cy="41725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20E8FEE-484D-0A42-8E4B-238B7E9278DE}"/>
              </a:ext>
            </a:extLst>
          </p:cNvPr>
          <p:cNvSpPr txBox="1"/>
          <p:nvPr/>
        </p:nvSpPr>
        <p:spPr>
          <a:xfrm>
            <a:off x="3086603" y="19725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F0485FAE-93FD-EEB6-F1B4-CFDA44D7B515}"/>
              </a:ext>
            </a:extLst>
          </p:cNvPr>
          <p:cNvSpPr txBox="1"/>
          <p:nvPr/>
        </p:nvSpPr>
        <p:spPr>
          <a:xfrm>
            <a:off x="3040654" y="30514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p:txBody>
      </p:sp>
      <p:sp>
        <p:nvSpPr>
          <p:cNvPr id="9" name="TextBox 8">
            <a:extLst>
              <a:ext uri="{FF2B5EF4-FFF2-40B4-BE49-F238E27FC236}">
                <a16:creationId xmlns:a16="http://schemas.microsoft.com/office/drawing/2014/main" id="{D1ABC67D-8DC8-A7A2-621E-09713D9CB472}"/>
              </a:ext>
            </a:extLst>
          </p:cNvPr>
          <p:cNvSpPr txBox="1"/>
          <p:nvPr/>
        </p:nvSpPr>
        <p:spPr>
          <a:xfrm>
            <a:off x="3058287" y="386319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3" name="TextBox 12">
            <a:extLst>
              <a:ext uri="{FF2B5EF4-FFF2-40B4-BE49-F238E27FC236}">
                <a16:creationId xmlns:a16="http://schemas.microsoft.com/office/drawing/2014/main" id="{06CA3C5D-4AE1-2CDE-1C6A-627141BF2B6F}"/>
              </a:ext>
            </a:extLst>
          </p:cNvPr>
          <p:cNvSpPr txBox="1"/>
          <p:nvPr/>
        </p:nvSpPr>
        <p:spPr>
          <a:xfrm>
            <a:off x="3196553" y="403624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3790272" y="1716357"/>
            <a:ext cx="151001" cy="190056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3905378" y="2368756"/>
            <a:ext cx="978802" cy="646331"/>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75% </a:t>
            </a:r>
          </a:p>
          <a:p>
            <a:pPr algn="ctr"/>
            <a:r>
              <a:rPr lang="en-GB" sz="1200" dirty="0">
                <a:solidFill>
                  <a:srgbClr val="5C5B5A"/>
                </a:solidFill>
                <a:latin typeface="Arial"/>
              </a:rPr>
              <a:t>(+3pp since Sept)</a:t>
            </a:r>
            <a:endParaRPr lang="en-GB" sz="1200" dirty="0">
              <a:solidFill>
                <a:srgbClr val="5C5B5A"/>
              </a:solidFill>
              <a:latin typeface="Arial"/>
              <a:cs typeface="Arial"/>
            </a:endParaRPr>
          </a:p>
        </p:txBody>
      </p:sp>
      <p:sp>
        <p:nvSpPr>
          <p:cNvPr id="12" name="TextBox 11">
            <a:extLst>
              <a:ext uri="{FF2B5EF4-FFF2-40B4-BE49-F238E27FC236}">
                <a16:creationId xmlns:a16="http://schemas.microsoft.com/office/drawing/2014/main" id="{EBBA37D3-3CE6-5223-6981-18B86032B97E}"/>
              </a:ext>
            </a:extLst>
          </p:cNvPr>
          <p:cNvSpPr txBox="1"/>
          <p:nvPr/>
        </p:nvSpPr>
        <p:spPr>
          <a:xfrm>
            <a:off x="3911039" y="3159947"/>
            <a:ext cx="1082526" cy="1015663"/>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84% in national Community Life Survey</a:t>
            </a:r>
          </a:p>
        </p:txBody>
      </p:sp>
      <p:sp>
        <p:nvSpPr>
          <p:cNvPr id="15" name="TextBox 14">
            <a:extLst>
              <a:ext uri="{FF2B5EF4-FFF2-40B4-BE49-F238E27FC236}">
                <a16:creationId xmlns:a16="http://schemas.microsoft.com/office/drawing/2014/main" id="{46919544-601F-7474-08B4-721C93244491}"/>
              </a:ext>
            </a:extLst>
          </p:cNvPr>
          <p:cNvSpPr txBox="1"/>
          <p:nvPr/>
        </p:nvSpPr>
        <p:spPr>
          <a:xfrm>
            <a:off x="5423507" y="402066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5996516" y="1744929"/>
            <a:ext cx="10326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6047825" y="2442790"/>
            <a:ext cx="1124435"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66% </a:t>
            </a:r>
            <a:r>
              <a:rPr lang="en-GB" sz="1200" dirty="0">
                <a:solidFill>
                  <a:srgbClr val="5C5B5A"/>
                </a:solidFill>
                <a:latin typeface="Arial"/>
              </a:rPr>
              <a:t>(-2pp)</a:t>
            </a:r>
          </a:p>
        </p:txBody>
      </p:sp>
      <p:sp>
        <p:nvSpPr>
          <p:cNvPr id="14" name="TextBox 13">
            <a:extLst>
              <a:ext uri="{FF2B5EF4-FFF2-40B4-BE49-F238E27FC236}">
                <a16:creationId xmlns:a16="http://schemas.microsoft.com/office/drawing/2014/main" id="{FBEAAF82-FDAC-2B47-D747-D0C64AA906F4}"/>
              </a:ext>
            </a:extLst>
          </p:cNvPr>
          <p:cNvSpPr txBox="1"/>
          <p:nvPr/>
        </p:nvSpPr>
        <p:spPr>
          <a:xfrm>
            <a:off x="6150748" y="3159947"/>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20" name="TextBox 19">
            <a:extLst>
              <a:ext uri="{FF2B5EF4-FFF2-40B4-BE49-F238E27FC236}">
                <a16:creationId xmlns:a16="http://schemas.microsoft.com/office/drawing/2014/main" id="{E8426063-43E3-78AC-0BF5-75E7217C549A}"/>
              </a:ext>
            </a:extLst>
          </p:cNvPr>
          <p:cNvSpPr txBox="1"/>
          <p:nvPr/>
        </p:nvSpPr>
        <p:spPr>
          <a:xfrm>
            <a:off x="7472444" y="19725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1" name="TextBox 20">
            <a:extLst>
              <a:ext uri="{FF2B5EF4-FFF2-40B4-BE49-F238E27FC236}">
                <a16:creationId xmlns:a16="http://schemas.microsoft.com/office/drawing/2014/main" id="{2CCE555F-3A5D-A089-F566-F830936D6B96}"/>
              </a:ext>
            </a:extLst>
          </p:cNvPr>
          <p:cNvSpPr txBox="1"/>
          <p:nvPr/>
        </p:nvSpPr>
        <p:spPr>
          <a:xfrm>
            <a:off x="7466900" y="28886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3" name="TextBox 22">
            <a:extLst>
              <a:ext uri="{FF2B5EF4-FFF2-40B4-BE49-F238E27FC236}">
                <a16:creationId xmlns:a16="http://schemas.microsoft.com/office/drawing/2014/main" id="{DC7420DF-49D6-B777-7EC5-DB928672E737}"/>
              </a:ext>
            </a:extLst>
          </p:cNvPr>
          <p:cNvSpPr txBox="1"/>
          <p:nvPr/>
        </p:nvSpPr>
        <p:spPr>
          <a:xfrm>
            <a:off x="7463208" y="37308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4" name="TextBox 23">
            <a:extLst>
              <a:ext uri="{FF2B5EF4-FFF2-40B4-BE49-F238E27FC236}">
                <a16:creationId xmlns:a16="http://schemas.microsoft.com/office/drawing/2014/main" id="{2CAC58A5-3772-CC19-CC51-194ABF4DC51F}"/>
              </a:ext>
            </a:extLst>
          </p:cNvPr>
          <p:cNvSpPr txBox="1"/>
          <p:nvPr/>
        </p:nvSpPr>
        <p:spPr>
          <a:xfrm>
            <a:off x="7615195" y="39909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8211637" y="1736989"/>
            <a:ext cx="16898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Lst>
          </p:cNvPr>
          <p:cNvSpPr txBox="1"/>
          <p:nvPr/>
        </p:nvSpPr>
        <p:spPr>
          <a:xfrm>
            <a:off x="8368586" y="2445267"/>
            <a:ext cx="1051415" cy="276999"/>
          </a:xfrm>
          <a:prstGeom prst="rect">
            <a:avLst/>
          </a:prstGeom>
          <a:noFill/>
        </p:spPr>
        <p:txBody>
          <a:bodyPr wrap="square" lIns="91440" tIns="45720" rIns="91440" bIns="45720" rtlCol="0" anchor="t">
            <a:spAutoFit/>
          </a:bodyPr>
          <a:lstStyle/>
          <a:p>
            <a:pPr algn="ctr"/>
            <a:r>
              <a:rPr lang="en-GB" sz="1200" b="1" dirty="0">
                <a:solidFill>
                  <a:srgbClr val="5C5B5A"/>
                </a:solidFill>
                <a:latin typeface="Arial"/>
              </a:rPr>
              <a:t>68% </a:t>
            </a:r>
            <a:r>
              <a:rPr lang="en-GB" sz="1200" dirty="0">
                <a:solidFill>
                  <a:srgbClr val="5C5B5A"/>
                </a:solidFill>
                <a:latin typeface="Arial"/>
              </a:rPr>
              <a:t>(+2pp)</a:t>
            </a:r>
          </a:p>
        </p:txBody>
      </p:sp>
      <p:sp>
        <p:nvSpPr>
          <p:cNvPr id="22" name="TextBox 21">
            <a:extLst>
              <a:ext uri="{FF2B5EF4-FFF2-40B4-BE49-F238E27FC236}">
                <a16:creationId xmlns:a16="http://schemas.microsoft.com/office/drawing/2014/main" id="{737ED08C-A51A-3216-1F5F-2087F7737DAB}"/>
              </a:ext>
            </a:extLst>
          </p:cNvPr>
          <p:cNvSpPr txBox="1"/>
          <p:nvPr/>
        </p:nvSpPr>
        <p:spPr>
          <a:xfrm>
            <a:off x="8367036" y="3159947"/>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26" name="TextBox 25">
            <a:extLst>
              <a:ext uri="{FF2B5EF4-FFF2-40B4-BE49-F238E27FC236}">
                <a16:creationId xmlns:a16="http://schemas.microsoft.com/office/drawing/2014/main" id="{CAAEAC4C-967C-AD1A-1BC7-1F1D281A90EB}"/>
              </a:ext>
            </a:extLst>
          </p:cNvPr>
          <p:cNvSpPr txBox="1"/>
          <p:nvPr/>
        </p:nvSpPr>
        <p:spPr>
          <a:xfrm>
            <a:off x="9710167" y="18971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6F8886AD-902F-E391-FF30-AF7B4C133B90}"/>
              </a:ext>
            </a:extLst>
          </p:cNvPr>
          <p:cNvSpPr txBox="1"/>
          <p:nvPr/>
        </p:nvSpPr>
        <p:spPr>
          <a:xfrm>
            <a:off x="9650054" y="267068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28" name="TextBox 27">
            <a:extLst>
              <a:ext uri="{FF2B5EF4-FFF2-40B4-BE49-F238E27FC236}">
                <a16:creationId xmlns:a16="http://schemas.microsoft.com/office/drawing/2014/main" id="{1EBAF3E3-A21B-C18C-3D65-EA8A741D6098}"/>
              </a:ext>
            </a:extLst>
          </p:cNvPr>
          <p:cNvSpPr txBox="1"/>
          <p:nvPr/>
        </p:nvSpPr>
        <p:spPr>
          <a:xfrm>
            <a:off x="9692534" y="35749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9" name="TextBox 28">
            <a:extLst>
              <a:ext uri="{FF2B5EF4-FFF2-40B4-BE49-F238E27FC236}">
                <a16:creationId xmlns:a16="http://schemas.microsoft.com/office/drawing/2014/main" id="{6E1F050D-C3D8-8D87-1BBF-EB5256FF2A50}"/>
              </a:ext>
            </a:extLst>
          </p:cNvPr>
          <p:cNvSpPr txBox="1"/>
          <p:nvPr/>
        </p:nvSpPr>
        <p:spPr>
          <a:xfrm>
            <a:off x="9710167" y="403180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10413836" y="1740195"/>
            <a:ext cx="169487" cy="134520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B1BC5B1-B983-3140-9ED2-6E7F4BF5F33A}"/>
              </a:ext>
            </a:extLst>
          </p:cNvPr>
          <p:cNvSpPr txBox="1"/>
          <p:nvPr/>
        </p:nvSpPr>
        <p:spPr>
          <a:xfrm>
            <a:off x="10534312" y="2263099"/>
            <a:ext cx="1023881"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54% </a:t>
            </a:r>
            <a:r>
              <a:rPr lang="en-GB" sz="1200">
                <a:solidFill>
                  <a:srgbClr val="5C5B5A"/>
                </a:solidFill>
                <a:latin typeface="Arial"/>
              </a:rPr>
              <a:t>(-1pp)</a:t>
            </a:r>
          </a:p>
        </p:txBody>
      </p:sp>
      <p:sp>
        <p:nvSpPr>
          <p:cNvPr id="32" name="TextBox 31">
            <a:extLst>
              <a:ext uri="{FF2B5EF4-FFF2-40B4-BE49-F238E27FC236}">
                <a16:creationId xmlns:a16="http://schemas.microsoft.com/office/drawing/2014/main" id="{19608F42-962C-41A4-E649-47B1C3BF1B51}"/>
              </a:ext>
            </a:extLst>
          </p:cNvPr>
          <p:cNvSpPr txBox="1"/>
          <p:nvPr/>
        </p:nvSpPr>
        <p:spPr>
          <a:xfrm>
            <a:off x="10607087" y="3159947"/>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No nationally comparable data available</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5383337" y="6113088"/>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Sept (S9)</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FF086A0B-D7DF-5053-53F5-C89914FAE78F}"/>
              </a:ext>
              <a:ext uri="{C183D7F6-B498-43B3-948B-1728B52AA6E4}">
                <adec:decorative xmlns:adec="http://schemas.microsoft.com/office/drawing/2017/decorative" val="1"/>
              </a:ext>
            </a:extLst>
          </p:cNvPr>
          <p:cNvGrpSpPr/>
          <p:nvPr/>
        </p:nvGrpSpPr>
        <p:grpSpPr>
          <a:xfrm>
            <a:off x="9288100" y="5924948"/>
            <a:ext cx="2726361" cy="269304"/>
            <a:chOff x="229117" y="5927615"/>
            <a:chExt cx="2726361" cy="269304"/>
          </a:xfrm>
        </p:grpSpPr>
        <p:grpSp>
          <p:nvGrpSpPr>
            <p:cNvPr id="34" name="Group 33" descr="Green and Red arrows to signify when a statistic is significantly higher or lower than the previous survey.">
              <a:extLst>
                <a:ext uri="{FF2B5EF4-FFF2-40B4-BE49-F238E27FC236}">
                  <a16:creationId xmlns:a16="http://schemas.microsoft.com/office/drawing/2014/main" id="{19691909-2B09-EE67-A4DA-59624E65BFB5}"/>
                </a:ext>
              </a:extLst>
            </p:cNvPr>
            <p:cNvGrpSpPr/>
            <p:nvPr/>
          </p:nvGrpSpPr>
          <p:grpSpPr>
            <a:xfrm>
              <a:off x="229117" y="5927615"/>
              <a:ext cx="2726361" cy="269304"/>
              <a:chOff x="520117" y="5772736"/>
              <a:chExt cx="2726361" cy="269304"/>
            </a:xfrm>
          </p:grpSpPr>
          <p:sp>
            <p:nvSpPr>
              <p:cNvPr id="36" name="Arrow: Down 35">
                <a:extLst>
                  <a:ext uri="{FF2B5EF4-FFF2-40B4-BE49-F238E27FC236}">
                    <a16:creationId xmlns:a16="http://schemas.microsoft.com/office/drawing/2014/main" id="{E97D166F-F9CF-A9E7-B3ED-D79E25B0144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217DB751-E64E-EAC0-9946-3A3FDB31152A}"/>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S9</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5" name="Arrow: Down 34">
              <a:extLst>
                <a:ext uri="{FF2B5EF4-FFF2-40B4-BE49-F238E27FC236}">
                  <a16:creationId xmlns:a16="http://schemas.microsoft.com/office/drawing/2014/main" id="{1C529B3D-47D2-8520-D448-BF490FFDE4D4}"/>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8" name="Arrow: Down 37">
            <a:extLst>
              <a:ext uri="{FF2B5EF4-FFF2-40B4-BE49-F238E27FC236}">
                <a16:creationId xmlns:a16="http://schemas.microsoft.com/office/drawing/2014/main" id="{28B0E512-8098-6291-F97D-496E0D5C0B77}"/>
              </a:ext>
              <a:ext uri="{C183D7F6-B498-43B3-948B-1728B52AA6E4}">
                <adec:decorative xmlns:adec="http://schemas.microsoft.com/office/drawing/2017/decorative" val="1"/>
              </a:ext>
            </a:extLst>
          </p:cNvPr>
          <p:cNvSpPr/>
          <p:nvPr/>
        </p:nvSpPr>
        <p:spPr>
          <a:xfrm rot="10800000">
            <a:off x="2947322" y="304473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416949" y="6401664"/>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10, 1,546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620883" y="640166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6880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4 in 5 (80%) respondents say that if they needed help, there are </a:t>
            </a:r>
            <a:r>
              <a:rPr lang="en-GB" sz="1800" b="1">
                <a:solidFill>
                  <a:srgbClr val="009690"/>
                </a:solidFill>
                <a:cs typeface="Calibri" panose="020F0502020204030204" pitchFamily="34" charset="0"/>
              </a:rPr>
              <a:t>people who would be there for them</a:t>
            </a:r>
            <a:r>
              <a:rPr lang="en-GB" sz="1800" b="1">
                <a:cs typeface="Calibri" panose="020F0502020204030204" pitchFamily="34" charset="0"/>
              </a:rPr>
              <a:t>, and  over 3 in 4 (78%) say that </a:t>
            </a:r>
            <a:r>
              <a:rPr lang="en-GB" sz="1800" b="1">
                <a:solidFill>
                  <a:srgbClr val="009690"/>
                </a:solidFill>
                <a:cs typeface="Calibri" panose="020F0502020204030204" pitchFamily="34" charset="0"/>
              </a:rPr>
              <a:t>if they wanted company or to socialise there are people they can call on</a:t>
            </a:r>
            <a:r>
              <a:rPr lang="en-GB" sz="1800" b="1">
                <a:cs typeface="Calibri" panose="020F0502020204030204" pitchFamily="34" charset="0"/>
              </a:rPr>
              <a:t>.</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6%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902586520"/>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hink-cell data - do not delete">
            <a:extLst>
              <a:ext uri="{FF2B5EF4-FFF2-40B4-BE49-F238E27FC236}">
                <a16:creationId xmlns:a16="http://schemas.microsoft.com/office/drawing/2014/main" id="{1FEABDC2-EC77-95F0-C92F-52547EBA17B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799473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1" name="think-cell data - do not delete">
                        <a:extLst>
                          <a:ext uri="{FF2B5EF4-FFF2-40B4-BE49-F238E27FC236}">
                            <a16:creationId xmlns:a16="http://schemas.microsoft.com/office/drawing/2014/main" id="{1FEABDC2-EC77-95F0-C92F-52547EBA17BE}"/>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31E4CBD-3AF4-4322-0AB1-85762EB8CFD4}"/>
              </a:ext>
            </a:extLst>
          </p:cNvPr>
          <p:cNvSpPr txBox="1"/>
          <p:nvPr/>
        </p:nvSpPr>
        <p:spPr>
          <a:xfrm>
            <a:off x="2738825" y="22672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9F41D010-59F3-3E93-94B5-43CC073D53CD}"/>
              </a:ext>
            </a:extLst>
          </p:cNvPr>
          <p:cNvSpPr txBox="1"/>
          <p:nvPr/>
        </p:nvSpPr>
        <p:spPr>
          <a:xfrm>
            <a:off x="3293988" y="23768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9B3CE11C-F755-D42A-840B-A38DC89625D3}"/>
              </a:ext>
            </a:extLst>
          </p:cNvPr>
          <p:cNvSpPr txBox="1"/>
          <p:nvPr/>
        </p:nvSpPr>
        <p:spPr>
          <a:xfrm>
            <a:off x="3707791" y="250214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9D453128-4AE1-92D3-23B4-A44FA3081DE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A047E29A-6B05-7073-3AF9-A2508C54B1F4}"/>
              </a:ext>
            </a:extLst>
          </p:cNvPr>
          <p:cNvSpPr txBox="1"/>
          <p:nvPr/>
        </p:nvSpPr>
        <p:spPr>
          <a:xfrm>
            <a:off x="3302377" y="378324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F7D22EF3-05A2-FD3C-C8C3-937F81BF1446}"/>
              </a:ext>
            </a:extLst>
          </p:cNvPr>
          <p:cNvSpPr txBox="1"/>
          <p:nvPr/>
        </p:nvSpPr>
        <p:spPr>
          <a:xfrm>
            <a:off x="3017537" y="44232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8FA89682-934A-F864-FE1E-5A3177C3E848}"/>
              </a:ext>
            </a:extLst>
          </p:cNvPr>
          <p:cNvSpPr txBox="1"/>
          <p:nvPr/>
        </p:nvSpPr>
        <p:spPr>
          <a:xfrm>
            <a:off x="3310766" y="48036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6">
            <a:extLst>
              <a:ext uri="{FF2B5EF4-FFF2-40B4-BE49-F238E27FC236}">
                <a16:creationId xmlns:a16="http://schemas.microsoft.com/office/drawing/2014/main" id="{2CF92CE6-348D-D627-CE33-AB62382ABDFC}"/>
              </a:ext>
            </a:extLst>
          </p:cNvPr>
          <p:cNvSpPr txBox="1"/>
          <p:nvPr/>
        </p:nvSpPr>
        <p:spPr>
          <a:xfrm>
            <a:off x="3488019" y="5075848"/>
            <a:ext cx="559769"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3" name="Right Brace 12">
            <a:extLst>
              <a:ext uri="{FF2B5EF4-FFF2-40B4-BE49-F238E27FC236}">
                <a16:creationId xmlns:a16="http://schemas.microsoft.com/office/drawing/2014/main" id="{8942BE38-8564-9268-0EB3-4DDE0DF4ED42}"/>
              </a:ext>
              <a:ext uri="{C183D7F6-B498-43B3-948B-1728B52AA6E4}">
                <adec:decorative xmlns:adec="http://schemas.microsoft.com/office/drawing/2017/decorative" val="1"/>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E1198C33-4C3B-5A0C-B22C-C67C749F2F7B}"/>
              </a:ext>
            </a:extLst>
          </p:cNvPr>
          <p:cNvSpPr txBox="1"/>
          <p:nvPr/>
        </p:nvSpPr>
        <p:spPr>
          <a:xfrm>
            <a:off x="4796739" y="2883242"/>
            <a:ext cx="734813" cy="523220"/>
          </a:xfrm>
          <a:prstGeom prst="rect">
            <a:avLst/>
          </a:prstGeom>
          <a:noFill/>
        </p:spPr>
        <p:txBody>
          <a:bodyPr wrap="square" rtlCol="0">
            <a:spAutoFit/>
          </a:bodyPr>
          <a:lstStyle/>
          <a:p>
            <a:pPr algn="ctr"/>
            <a:r>
              <a:rPr lang="en-GB" sz="1400" b="1">
                <a:solidFill>
                  <a:srgbClr val="5C5B5A"/>
                </a:solidFill>
                <a:latin typeface="Arial"/>
              </a:rPr>
              <a:t>80%</a:t>
            </a:r>
          </a:p>
          <a:p>
            <a:pPr algn="ctr"/>
            <a:r>
              <a:rPr lang="en-GB" sz="1400" b="1">
                <a:solidFill>
                  <a:srgbClr val="5C5B5A"/>
                </a:solidFill>
                <a:latin typeface="Arial"/>
              </a:rPr>
              <a:t>(+2pp)</a:t>
            </a:r>
          </a:p>
        </p:txBody>
      </p:sp>
      <p:sp>
        <p:nvSpPr>
          <p:cNvPr id="12" name="TextBox 11">
            <a:extLst>
              <a:ext uri="{FF2B5EF4-FFF2-40B4-BE49-F238E27FC236}">
                <a16:creationId xmlns:a16="http://schemas.microsoft.com/office/drawing/2014/main" id="{A13D7881-AEF5-BE93-6441-95649DB3F39B}"/>
              </a:ext>
            </a:extLst>
          </p:cNvPr>
          <p:cNvSpPr txBox="1"/>
          <p:nvPr/>
        </p:nvSpPr>
        <p:spPr>
          <a:xfrm>
            <a:off x="5505878" y="2637020"/>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p:txBody>
      </p:sp>
      <p:sp>
        <p:nvSpPr>
          <p:cNvPr id="25" name="TextBox 24">
            <a:extLst>
              <a:ext uri="{FF2B5EF4-FFF2-40B4-BE49-F238E27FC236}">
                <a16:creationId xmlns:a16="http://schemas.microsoft.com/office/drawing/2014/main" id="{BE3EF63F-A9A7-7D4D-02A8-70B65B676D12}"/>
              </a:ext>
            </a:extLst>
          </p:cNvPr>
          <p:cNvSpPr txBox="1"/>
          <p:nvPr/>
        </p:nvSpPr>
        <p:spPr>
          <a:xfrm>
            <a:off x="8317178" y="22996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09769B09-D4E7-1E6A-AED4-21F462E4087B}"/>
              </a:ext>
            </a:extLst>
          </p:cNvPr>
          <p:cNvSpPr txBox="1"/>
          <p:nvPr/>
        </p:nvSpPr>
        <p:spPr>
          <a:xfrm>
            <a:off x="8340798" y="371911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8" name="TextBox 27">
            <a:extLst>
              <a:ext uri="{FF2B5EF4-FFF2-40B4-BE49-F238E27FC236}">
                <a16:creationId xmlns:a16="http://schemas.microsoft.com/office/drawing/2014/main" id="{85932EE2-DD8A-B171-264C-DAF4C4674CEA}"/>
              </a:ext>
            </a:extLst>
          </p:cNvPr>
          <p:cNvSpPr txBox="1"/>
          <p:nvPr/>
        </p:nvSpPr>
        <p:spPr>
          <a:xfrm>
            <a:off x="8364803" y="480841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F3E1414D-C5F8-AFEA-38AE-5643DA6C9E14}"/>
              </a:ext>
            </a:extLst>
          </p:cNvPr>
          <p:cNvSpPr txBox="1"/>
          <p:nvPr/>
        </p:nvSpPr>
        <p:spPr>
          <a:xfrm>
            <a:off x="8444877" y="50670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7C8FD648-1A56-C58A-7801-E7F209B51AE7}"/>
              </a:ext>
              <a:ext uri="{C183D7F6-B498-43B3-948B-1728B52AA6E4}">
                <adec:decorative xmlns:adec="http://schemas.microsoft.com/office/drawing/2017/decorative" val="1"/>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377012A3-79A0-110B-40F4-53EA25CA1022}"/>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78%</a:t>
            </a:r>
          </a:p>
          <a:p>
            <a:pPr algn="ctr"/>
            <a:r>
              <a:rPr lang="en-GB" sz="1400" b="1">
                <a:solidFill>
                  <a:srgbClr val="5C5B5A"/>
                </a:solidFill>
                <a:latin typeface="Arial"/>
              </a:rPr>
              <a:t>(+3pp)</a:t>
            </a:r>
          </a:p>
        </p:txBody>
      </p:sp>
      <p:sp>
        <p:nvSpPr>
          <p:cNvPr id="18" name="TextBox 17">
            <a:extLst>
              <a:ext uri="{FF2B5EF4-FFF2-40B4-BE49-F238E27FC236}">
                <a16:creationId xmlns:a16="http://schemas.microsoft.com/office/drawing/2014/main" id="{AF309B0E-4775-DEC3-45D2-70A95C178AB2}"/>
              </a:ext>
            </a:extLst>
          </p:cNvPr>
          <p:cNvSpPr txBox="1"/>
          <p:nvPr/>
        </p:nvSpPr>
        <p:spPr>
          <a:xfrm>
            <a:off x="1059929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p:txBody>
      </p:sp>
      <p:sp>
        <p:nvSpPr>
          <p:cNvPr id="30" name="TextBox 29">
            <a:extLst>
              <a:ext uri="{FF2B5EF4-FFF2-40B4-BE49-F238E27FC236}">
                <a16:creationId xmlns:a16="http://schemas.microsoft.com/office/drawing/2014/main" id="{560B9843-5A7A-AA48-FBA7-BC38DCE182F6}"/>
              </a:ext>
            </a:extLst>
          </p:cNvPr>
          <p:cNvSpPr txBox="1"/>
          <p:nvPr/>
        </p:nvSpPr>
        <p:spPr>
          <a:xfrm>
            <a:off x="4528103" y="6030976"/>
            <a:ext cx="3174267" cy="261610"/>
          </a:xfrm>
          <a:prstGeom prst="rect">
            <a:avLst/>
          </a:prstGeom>
          <a:noFill/>
        </p:spPr>
        <p:txBody>
          <a:bodyPr wrap="none" rtlCol="0">
            <a:spAutoFit/>
          </a:bodyPr>
          <a:lstStyle/>
          <a:p>
            <a:r>
              <a:rPr lang="en-GB" sz="1100"/>
              <a:t>Bracketed figures show changes from S9 (Sept)</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10, 1546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99100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latin typeface="Arial"/>
                <a:ea typeface="+mn-ea"/>
                <a:cs typeface="+mn-cs"/>
              </a:rPr>
              <a:t>Respondents are</a:t>
            </a:r>
            <a:r>
              <a:rPr kumimoji="0" lang="en-GB" sz="1800" b="1" i="0" u="none" strike="noStrike" kern="1200" cap="none" spc="0" normalizeH="0" baseline="0" noProof="0" dirty="0">
                <a:ln>
                  <a:noFill/>
                </a:ln>
                <a:solidFill>
                  <a:srgbClr val="5C5B5A"/>
                </a:solidFill>
                <a:effectLst/>
                <a:uLnTx/>
                <a:uFillTx/>
                <a:latin typeface="Arial"/>
                <a:ea typeface="+mn-ea"/>
                <a:cs typeface="+mn-cs"/>
              </a:rPr>
              <a:t> most likely to be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parks and other green spaces</a:t>
            </a:r>
            <a:r>
              <a:rPr kumimoji="0" lang="en-GB" sz="1800" b="1" i="0" u="none" strike="noStrike" kern="1200" cap="none" spc="0" normalizeH="0" baseline="0" noProof="0" dirty="0">
                <a:ln>
                  <a:noFill/>
                </a:ln>
                <a:solidFill>
                  <a:srgbClr val="5C5B5A"/>
                </a:solidFill>
                <a:effectLst/>
                <a:uLnTx/>
                <a:uFillTx/>
                <a:latin typeface="Arial"/>
                <a:ea typeface="+mn-ea"/>
                <a:cs typeface="+mn-cs"/>
              </a:rPr>
              <a:t> in their area (71%), along with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services and amenities</a:t>
            </a:r>
            <a:r>
              <a:rPr kumimoji="0" lang="en-GB" sz="1800" b="1" i="0" u="none" strike="noStrike" kern="1200" cap="none" spc="0" normalizeH="0" baseline="0" noProof="0" dirty="0">
                <a:ln>
                  <a:noFill/>
                </a:ln>
                <a:solidFill>
                  <a:srgbClr val="5C5B5A"/>
                </a:solidFill>
                <a:effectLst/>
                <a:uLnTx/>
                <a:uFillTx/>
                <a:latin typeface="Arial"/>
                <a:ea typeface="+mn-ea"/>
                <a:cs typeface="+mn-cs"/>
              </a:rPr>
              <a:t> (63%). Fewer respondents are satisfied with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town centre</a:t>
            </a:r>
            <a:r>
              <a:rPr kumimoji="0" lang="en-GB" sz="1800" b="1" i="0" u="none" strike="noStrike" kern="1200" cap="none" spc="0" normalizeH="0" baseline="0" noProof="0" dirty="0">
                <a:ln>
                  <a:noFill/>
                </a:ln>
                <a:solidFill>
                  <a:srgbClr val="5C5B5A"/>
                </a:solidFill>
                <a:effectLst/>
                <a:uLnTx/>
                <a:uFillTx/>
                <a:latin typeface="Arial"/>
                <a:ea typeface="+mn-ea"/>
                <a:cs typeface="+mn-cs"/>
              </a:rPr>
              <a:t> (55%), and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cultural facilities in their local area </a:t>
            </a:r>
            <a:r>
              <a:rPr kumimoji="0" lang="en-GB" sz="1800" b="1" i="0" u="none" strike="noStrike" kern="1200" cap="none" spc="0" normalizeH="0" baseline="0" noProof="0" dirty="0">
                <a:ln>
                  <a:noFill/>
                </a:ln>
                <a:solidFill>
                  <a:srgbClr val="5C5B5A"/>
                </a:solidFill>
                <a:effectLst/>
                <a:uLnTx/>
                <a:uFillTx/>
                <a:latin typeface="Arial"/>
                <a:ea typeface="+mn-ea"/>
                <a:cs typeface="+mn-cs"/>
              </a:rPr>
              <a:t>(42%). In relation to town centres, </a:t>
            </a:r>
            <a:r>
              <a:rPr lang="en-GB" sz="1800" b="1" dirty="0">
                <a:latin typeface="Arial"/>
                <a:ea typeface="+mn-ea"/>
                <a:cs typeface="+mn-cs"/>
              </a:rPr>
              <a:t>the proportion </a:t>
            </a:r>
            <a:r>
              <a:rPr kumimoji="0" lang="en-GB" sz="1800" b="1" i="0" u="none" strike="noStrike" kern="1200" cap="none" spc="0" normalizeH="0" baseline="0" noProof="0" dirty="0">
                <a:ln>
                  <a:noFill/>
                </a:ln>
                <a:solidFill>
                  <a:srgbClr val="5C5B5A"/>
                </a:solidFill>
                <a:effectLst/>
                <a:uLnTx/>
                <a:uFillTx/>
                <a:latin typeface="Arial"/>
                <a:ea typeface="+mn-ea"/>
                <a:cs typeface="+mn-cs"/>
              </a:rPr>
              <a:t>who are very satisfied has dropped 3pp since September.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descr="Stacked vertical bar charts showing the extent of satisfaction with certain aspects of local areas, including parks and other green spaces, local services and amenities, your nearest town centre and cultural facilities (such as museums, theatres and events)">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2034561992"/>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602CF753-9ADF-4D9A-BD3D-B3C4575B7CA0}"/>
              </a:ext>
            </a:extLst>
          </p:cNvPr>
          <p:cNvSpPr txBox="1"/>
          <p:nvPr/>
        </p:nvSpPr>
        <p:spPr>
          <a:xfrm>
            <a:off x="2649765" y="26032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0" name="TextBox 19">
            <a:extLst>
              <a:ext uri="{FF2B5EF4-FFF2-40B4-BE49-F238E27FC236}">
                <a16:creationId xmlns:a16="http://schemas.microsoft.com/office/drawing/2014/main" id="{D3CBC84A-AF5D-4838-BA4E-6B118422C35C}"/>
              </a:ext>
            </a:extLst>
          </p:cNvPr>
          <p:cNvSpPr txBox="1"/>
          <p:nvPr/>
        </p:nvSpPr>
        <p:spPr>
          <a:xfrm>
            <a:off x="2632132" y="36560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(+1</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Lst>
          </p:cNvPr>
          <p:cNvSpPr txBox="1"/>
          <p:nvPr/>
        </p:nvSpPr>
        <p:spPr>
          <a:xfrm>
            <a:off x="2632132" y="44028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5CE46231-C1F6-4CB8-BCD5-B2C6DC1EFB68}"/>
              </a:ext>
            </a:extLst>
          </p:cNvPr>
          <p:cNvSpPr txBox="1"/>
          <p:nvPr/>
        </p:nvSpPr>
        <p:spPr>
          <a:xfrm>
            <a:off x="2821439" y="46363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3" name="TextBox 22">
            <a:extLst>
              <a:ext uri="{FF2B5EF4-FFF2-40B4-BE49-F238E27FC236}">
                <a16:creationId xmlns:a16="http://schemas.microsoft.com/office/drawing/2014/main" id="{2F6704FF-57A1-4EFC-B363-21555E57BAB8}"/>
              </a:ext>
            </a:extLst>
          </p:cNvPr>
          <p:cNvSpPr txBox="1"/>
          <p:nvPr/>
        </p:nvSpPr>
        <p:spPr>
          <a:xfrm>
            <a:off x="2766812" y="48817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424650"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3646760" y="2857520"/>
            <a:ext cx="712563" cy="954107"/>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71%</a:t>
            </a:r>
          </a:p>
          <a:p>
            <a:pPr algn="ctr"/>
            <a:r>
              <a:rPr lang="en-GB" sz="1400" dirty="0">
                <a:solidFill>
                  <a:srgbClr val="5C5B5A"/>
                </a:solidFill>
                <a:latin typeface="Arial"/>
              </a:rPr>
              <a:t>(-2pp since Sept)</a:t>
            </a:r>
            <a:endParaRPr lang="en-GB" sz="1400" dirty="0">
              <a:solidFill>
                <a:srgbClr val="5C5B5A"/>
              </a:solidFill>
              <a:latin typeface="Arial"/>
              <a:cs typeface="Arial"/>
            </a:endParaRPr>
          </a:p>
        </p:txBody>
      </p:sp>
      <p:sp>
        <p:nvSpPr>
          <p:cNvPr id="39" name="TextBox 38">
            <a:extLst>
              <a:ext uri="{FF2B5EF4-FFF2-40B4-BE49-F238E27FC236}">
                <a16:creationId xmlns:a16="http://schemas.microsoft.com/office/drawing/2014/main" id="{489864A8-A8EA-4F98-8CFE-CDEF36E9271A}"/>
              </a:ext>
              <a:ext uri="{C183D7F6-B498-43B3-948B-1728B52AA6E4}">
                <adec:decorative xmlns:adec="http://schemas.microsoft.com/office/drawing/2017/decorative" val="1"/>
              </a:ext>
            </a:extLst>
          </p:cNvPr>
          <p:cNvSpPr txBox="1"/>
          <p:nvPr/>
        </p:nvSpPr>
        <p:spPr>
          <a:xfrm>
            <a:off x="8277250" y="6030663"/>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September  (S9)</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7F890988-94B7-88B0-3574-1BB62516B75E}"/>
              </a:ext>
            </a:extLst>
          </p:cNvPr>
          <p:cNvSpPr txBox="1"/>
          <p:nvPr/>
        </p:nvSpPr>
        <p:spPr>
          <a:xfrm>
            <a:off x="5170834" y="242823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40" name="TextBox 39">
            <a:extLst>
              <a:ext uri="{FF2B5EF4-FFF2-40B4-BE49-F238E27FC236}">
                <a16:creationId xmlns:a16="http://schemas.microsoft.com/office/drawing/2014/main" id="{68D37401-1BBC-ECF9-8EFF-5C4AAF31611B}"/>
              </a:ext>
            </a:extLst>
          </p:cNvPr>
          <p:cNvSpPr txBox="1"/>
          <p:nvPr/>
        </p:nvSpPr>
        <p:spPr>
          <a:xfrm>
            <a:off x="5153201" y="33944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(+3</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41" name="TextBox 40">
            <a:extLst>
              <a:ext uri="{FF2B5EF4-FFF2-40B4-BE49-F238E27FC236}">
                <a16:creationId xmlns:a16="http://schemas.microsoft.com/office/drawing/2014/main" id="{953FCBDA-D151-41DC-50E2-9C8A18FC3393}"/>
              </a:ext>
            </a:extLst>
          </p:cNvPr>
          <p:cNvSpPr txBox="1"/>
          <p:nvPr/>
        </p:nvSpPr>
        <p:spPr>
          <a:xfrm>
            <a:off x="5153201" y="42869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42" name="TextBox 41">
            <a:extLst>
              <a:ext uri="{FF2B5EF4-FFF2-40B4-BE49-F238E27FC236}">
                <a16:creationId xmlns:a16="http://schemas.microsoft.com/office/drawing/2014/main" id="{8FA2531C-5C1A-369E-63E4-0D10BF86815F}"/>
              </a:ext>
            </a:extLst>
          </p:cNvPr>
          <p:cNvSpPr txBox="1"/>
          <p:nvPr/>
        </p:nvSpPr>
        <p:spPr>
          <a:xfrm>
            <a:off x="5189106" y="46957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50" name="TextBox 49">
            <a:extLst>
              <a:ext uri="{FF2B5EF4-FFF2-40B4-BE49-F238E27FC236}">
                <a16:creationId xmlns:a16="http://schemas.microsoft.com/office/drawing/2014/main" id="{B2CF51F6-9A82-3446-C962-E24D8279BC36}"/>
              </a:ext>
            </a:extLst>
          </p:cNvPr>
          <p:cNvSpPr txBox="1"/>
          <p:nvPr/>
        </p:nvSpPr>
        <p:spPr>
          <a:xfrm>
            <a:off x="5392672" y="486085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5952441" y="2031045"/>
            <a:ext cx="263450" cy="1937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6035816" y="2825133"/>
            <a:ext cx="891816" cy="523220"/>
          </a:xfrm>
          <a:prstGeom prst="rect">
            <a:avLst/>
          </a:prstGeom>
          <a:noFill/>
        </p:spPr>
        <p:txBody>
          <a:bodyPr wrap="square" rtlCol="0">
            <a:spAutoFit/>
          </a:bodyPr>
          <a:lstStyle/>
          <a:p>
            <a:pPr algn="ctr"/>
            <a:r>
              <a:rPr lang="en-GB" sz="1400" b="1" dirty="0">
                <a:solidFill>
                  <a:srgbClr val="5C5B5A"/>
                </a:solidFill>
                <a:latin typeface="Arial"/>
              </a:rPr>
              <a:t>63%</a:t>
            </a:r>
          </a:p>
          <a:p>
            <a:pPr algn="ctr"/>
            <a:r>
              <a:rPr lang="en-GB" sz="1400" dirty="0">
                <a:solidFill>
                  <a:srgbClr val="5C5B5A"/>
                </a:solidFill>
                <a:latin typeface="Arial"/>
              </a:rPr>
              <a:t>(+1pp)</a:t>
            </a:r>
          </a:p>
        </p:txBody>
      </p:sp>
      <p:sp>
        <p:nvSpPr>
          <p:cNvPr id="29" name="TextBox 28">
            <a:extLst>
              <a:ext uri="{FF2B5EF4-FFF2-40B4-BE49-F238E27FC236}">
                <a16:creationId xmlns:a16="http://schemas.microsoft.com/office/drawing/2014/main" id="{8E88AE37-CAD7-4BEE-AB4F-E8742B2775A4}"/>
              </a:ext>
            </a:extLst>
          </p:cNvPr>
          <p:cNvSpPr txBox="1"/>
          <p:nvPr/>
        </p:nvSpPr>
        <p:spPr>
          <a:xfrm>
            <a:off x="7733031" y="23543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r>
              <a:rPr lang="en-GB" sz="1100" dirty="0">
                <a:solidFill>
                  <a:schemeClr val="bg1"/>
                </a:solidFill>
                <a:latin typeface="Arial" panose="020B0604020202020204"/>
              </a:rPr>
              <a:t>3</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EDE3B68-9A2E-4577-AE91-75D37812CB1D}"/>
              </a:ext>
            </a:extLst>
          </p:cNvPr>
          <p:cNvSpPr txBox="1"/>
          <p:nvPr/>
        </p:nvSpPr>
        <p:spPr>
          <a:xfrm>
            <a:off x="7719824" y="330338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(+3</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AB8C3C1-1CBD-4A3D-8129-2072623D9338}"/>
              </a:ext>
            </a:extLst>
          </p:cNvPr>
          <p:cNvSpPr txBox="1"/>
          <p:nvPr/>
        </p:nvSpPr>
        <p:spPr>
          <a:xfrm>
            <a:off x="7719824" y="395481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2" name="TextBox 31">
            <a:extLst>
              <a:ext uri="{FF2B5EF4-FFF2-40B4-BE49-F238E27FC236}">
                <a16:creationId xmlns:a16="http://schemas.microsoft.com/office/drawing/2014/main" id="{0F870E6C-C095-4309-B6C5-6D3FD44835F2}"/>
              </a:ext>
            </a:extLst>
          </p:cNvPr>
          <p:cNvSpPr txBox="1"/>
          <p:nvPr/>
        </p:nvSpPr>
        <p:spPr>
          <a:xfrm>
            <a:off x="7712438" y="44655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33" name="TextBox 32">
            <a:extLst>
              <a:ext uri="{FF2B5EF4-FFF2-40B4-BE49-F238E27FC236}">
                <a16:creationId xmlns:a16="http://schemas.microsoft.com/office/drawing/2014/main" id="{2DFBE8D1-7576-481C-B5F6-B72AD1A1D786}"/>
              </a:ext>
            </a:extLst>
          </p:cNvPr>
          <p:cNvSpPr txBox="1"/>
          <p:nvPr/>
        </p:nvSpPr>
        <p:spPr>
          <a:xfrm>
            <a:off x="7677344" y="488172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8517238" y="2031046"/>
            <a:ext cx="270308" cy="16951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9DC8AE0-32FD-6D1B-4E58-2C469F680498}"/>
              </a:ext>
            </a:extLst>
          </p:cNvPr>
          <p:cNvSpPr txBox="1"/>
          <p:nvPr/>
        </p:nvSpPr>
        <p:spPr>
          <a:xfrm>
            <a:off x="8628511" y="2728814"/>
            <a:ext cx="768178"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55% </a:t>
            </a:r>
          </a:p>
          <a:p>
            <a:pPr algn="ctr"/>
            <a:r>
              <a:rPr lang="en-GB" sz="1400">
                <a:solidFill>
                  <a:srgbClr val="5C5B5A"/>
                </a:solidFill>
                <a:latin typeface="Arial"/>
              </a:rPr>
              <a:t>(-1pp)</a:t>
            </a:r>
          </a:p>
        </p:txBody>
      </p:sp>
      <p:sp>
        <p:nvSpPr>
          <p:cNvPr id="34" name="TextBox 33">
            <a:extLst>
              <a:ext uri="{FF2B5EF4-FFF2-40B4-BE49-F238E27FC236}">
                <a16:creationId xmlns:a16="http://schemas.microsoft.com/office/drawing/2014/main" id="{661E863E-3EC2-42B6-8374-9DF112569F1D}"/>
              </a:ext>
            </a:extLst>
          </p:cNvPr>
          <p:cNvSpPr txBox="1"/>
          <p:nvPr/>
        </p:nvSpPr>
        <p:spPr>
          <a:xfrm>
            <a:off x="10271675" y="21808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2D4A84CF-8546-45FE-BD4A-E62C4D2387BB}"/>
              </a:ext>
            </a:extLst>
          </p:cNvPr>
          <p:cNvSpPr txBox="1"/>
          <p:nvPr/>
        </p:nvSpPr>
        <p:spPr>
          <a:xfrm>
            <a:off x="10246829" y="29015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(+/-0</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591DBDDF-B473-4857-806E-47CCA1B4C6AC}"/>
              </a:ext>
            </a:extLst>
          </p:cNvPr>
          <p:cNvSpPr txBox="1"/>
          <p:nvPr/>
        </p:nvSpPr>
        <p:spPr>
          <a:xfrm>
            <a:off x="10254041" y="372623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p:txBody>
      </p:sp>
      <p:sp>
        <p:nvSpPr>
          <p:cNvPr id="37" name="TextBox 36">
            <a:extLst>
              <a:ext uri="{FF2B5EF4-FFF2-40B4-BE49-F238E27FC236}">
                <a16:creationId xmlns:a16="http://schemas.microsoft.com/office/drawing/2014/main" id="{2AE2C9ED-3998-4E84-B8ED-1FF8C20E5DED}"/>
              </a:ext>
            </a:extLst>
          </p:cNvPr>
          <p:cNvSpPr txBox="1"/>
          <p:nvPr/>
        </p:nvSpPr>
        <p:spPr>
          <a:xfrm>
            <a:off x="10306941" y="43544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38" name="TextBox 37">
            <a:extLst>
              <a:ext uri="{FF2B5EF4-FFF2-40B4-BE49-F238E27FC236}">
                <a16:creationId xmlns:a16="http://schemas.microsoft.com/office/drawing/2014/main" id="{DC395F28-C88D-4EED-9A24-A5155C2FE6B8}"/>
              </a:ext>
            </a:extLst>
          </p:cNvPr>
          <p:cNvSpPr txBox="1"/>
          <p:nvPr/>
        </p:nvSpPr>
        <p:spPr>
          <a:xfrm>
            <a:off x="10271675" y="48518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11064437" y="2031046"/>
            <a:ext cx="249329" cy="136339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12FE18-06E0-9BF7-6422-9957D1388AE3}"/>
              </a:ext>
            </a:extLst>
          </p:cNvPr>
          <p:cNvSpPr txBox="1"/>
          <p:nvPr/>
        </p:nvSpPr>
        <p:spPr>
          <a:xfrm>
            <a:off x="11210144" y="2571138"/>
            <a:ext cx="734813" cy="523220"/>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42%  </a:t>
            </a:r>
            <a:r>
              <a:rPr lang="en-GB" sz="1400" dirty="0">
                <a:solidFill>
                  <a:srgbClr val="5C5B5A"/>
                </a:solidFill>
                <a:latin typeface="Arial"/>
              </a:rPr>
              <a:t>(-3pp)</a:t>
            </a:r>
          </a:p>
        </p:txBody>
      </p:sp>
      <p:grpSp>
        <p:nvGrpSpPr>
          <p:cNvPr id="2" name="Group 1">
            <a:extLst>
              <a:ext uri="{FF2B5EF4-FFF2-40B4-BE49-F238E27FC236}">
                <a16:creationId xmlns:a16="http://schemas.microsoft.com/office/drawing/2014/main" id="{9C764A2C-998B-418C-5F78-DC72C70F7893}"/>
              </a:ext>
              <a:ext uri="{C183D7F6-B498-43B3-948B-1728B52AA6E4}">
                <adec:decorative xmlns:adec="http://schemas.microsoft.com/office/drawing/2017/decorative" val="1"/>
              </a:ext>
            </a:extLst>
          </p:cNvPr>
          <p:cNvGrpSpPr/>
          <p:nvPr/>
        </p:nvGrpSpPr>
        <p:grpSpPr>
          <a:xfrm>
            <a:off x="569613" y="6005422"/>
            <a:ext cx="2726361" cy="269304"/>
            <a:chOff x="229117" y="5927615"/>
            <a:chExt cx="2726361" cy="269304"/>
          </a:xfrm>
        </p:grpSpPr>
        <p:grpSp>
          <p:nvGrpSpPr>
            <p:cNvPr id="3" name="Group 2" descr="Green and Red arrows to signify when a statistic is significantly higher or lower than the previous survey.">
              <a:extLst>
                <a:ext uri="{FF2B5EF4-FFF2-40B4-BE49-F238E27FC236}">
                  <a16:creationId xmlns:a16="http://schemas.microsoft.com/office/drawing/2014/main" id="{D8C54350-FC60-D2BF-10E7-E41415B8C1E2}"/>
                </a:ext>
              </a:extLst>
            </p:cNvPr>
            <p:cNvGrpSpPr/>
            <p:nvPr/>
          </p:nvGrpSpPr>
          <p:grpSpPr>
            <a:xfrm>
              <a:off x="229117" y="5927615"/>
              <a:ext cx="2726361" cy="269304"/>
              <a:chOff x="520117" y="5772736"/>
              <a:chExt cx="2726361" cy="269304"/>
            </a:xfrm>
          </p:grpSpPr>
          <p:sp>
            <p:nvSpPr>
              <p:cNvPr id="6" name="Arrow: Down 5">
                <a:extLst>
                  <a:ext uri="{FF2B5EF4-FFF2-40B4-BE49-F238E27FC236}">
                    <a16:creationId xmlns:a16="http://schemas.microsoft.com/office/drawing/2014/main" id="{84A2B52C-121E-D3F2-33D9-CF0DD2455ECB}"/>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64F2213C-2456-7183-9289-54A9A3EA0BF2}"/>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S9</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5" name="Arrow: Down 4">
              <a:extLst>
                <a:ext uri="{FF2B5EF4-FFF2-40B4-BE49-F238E27FC236}">
                  <a16:creationId xmlns:a16="http://schemas.microsoft.com/office/drawing/2014/main" id="{4CC2E220-9836-BCE7-0FC4-7405BA503C8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9ECD1BDF-54A0-09D8-1D97-F89DDE7DA5EA}"/>
              </a:ext>
              <a:ext uri="{C183D7F6-B498-43B3-948B-1728B52AA6E4}">
                <adec:decorative xmlns:adec="http://schemas.microsoft.com/office/drawing/2017/decorative" val="1"/>
              </a:ext>
            </a:extLst>
          </p:cNvPr>
          <p:cNvSpPr/>
          <p:nvPr/>
        </p:nvSpPr>
        <p:spPr>
          <a:xfrm>
            <a:off x="8227777" y="2235092"/>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7DAAFE5F-2B0F-2103-A035-B4B7C755E8C5}"/>
              </a:ext>
              <a:ext uri="{C183D7F6-B498-43B3-948B-1728B52AA6E4}">
                <adec:decorative xmlns:adec="http://schemas.microsoft.com/office/drawing/2017/decorative" val="1"/>
              </a:ext>
            </a:extLst>
          </p:cNvPr>
          <p:cNvSpPr/>
          <p:nvPr/>
        </p:nvSpPr>
        <p:spPr>
          <a:xfrm rot="10800000">
            <a:off x="10751549" y="3603218"/>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10, 1537 (All responses)</a:t>
            </a:r>
          </a:p>
        </p:txBody>
      </p:sp>
    </p:spTree>
    <p:extLst>
      <p:ext uri="{BB962C8B-B14F-4D97-AF65-F5344CB8AC3E}">
        <p14:creationId xmlns:p14="http://schemas.microsoft.com/office/powerpoint/2010/main" val="2599890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latin typeface="Arial"/>
                <a:ea typeface="+mn-ea"/>
                <a:cs typeface="+mn-cs"/>
              </a:rPr>
              <a:t>56</a:t>
            </a:r>
            <a:r>
              <a:rPr kumimoji="0" lang="en-GB" sz="2000" b="1" i="0" u="none" strike="noStrike" kern="1200" cap="none" spc="0" normalizeH="0" baseline="0" noProof="0">
                <a:ln>
                  <a:noFill/>
                </a:ln>
                <a:solidFill>
                  <a:srgbClr val="5C5B5A"/>
                </a:solidFill>
                <a:effectLst/>
                <a:uLnTx/>
                <a:uFillTx/>
                <a:latin typeface="Arial"/>
                <a:ea typeface="+mn-ea"/>
                <a:cs typeface="+mn-cs"/>
              </a:rPr>
              <a:t>% of residents are satisfied with the </a:t>
            </a:r>
            <a:r>
              <a:rPr kumimoji="0" lang="en-GB" sz="2000" b="1" i="0" u="none" strike="noStrike" kern="1200" cap="none" spc="0" normalizeH="0" baseline="0" noProof="0">
                <a:ln>
                  <a:noFill/>
                </a:ln>
                <a:solidFill>
                  <a:srgbClr val="009690"/>
                </a:solidFill>
                <a:effectLst/>
                <a:uLnTx/>
                <a:uFillTx/>
                <a:latin typeface="Arial"/>
                <a:ea typeface="+mn-ea"/>
                <a:cs typeface="+mn-cs"/>
              </a:rPr>
              <a:t>health and care services </a:t>
            </a:r>
            <a:r>
              <a:rPr kumimoji="0" lang="en-GB" sz="2000" b="1" i="0" u="none" strike="noStrike" kern="1200" cap="none" spc="0" normalizeH="0" baseline="0" noProof="0">
                <a:ln>
                  <a:noFill/>
                </a:ln>
                <a:solidFill>
                  <a:srgbClr val="5C5B5A"/>
                </a:solidFill>
                <a:effectLst/>
                <a:uLnTx/>
                <a:uFillTx/>
                <a:latin typeface="Arial"/>
                <a:ea typeface="+mn-ea"/>
                <a:cs typeface="+mn-cs"/>
              </a:rPr>
              <a:t>in their local area. 72% of parents with children in education are satisfied with the </a:t>
            </a:r>
            <a:r>
              <a:rPr kumimoji="0" lang="en-GB" sz="2000" b="1" i="0" u="none" strike="noStrike" kern="1200" cap="none" spc="0" normalizeH="0" baseline="0" noProof="0">
                <a:ln>
                  <a:noFill/>
                </a:ln>
                <a:solidFill>
                  <a:srgbClr val="009690"/>
                </a:solidFill>
                <a:effectLst/>
                <a:uLnTx/>
                <a:uFillTx/>
                <a:latin typeface="Arial"/>
                <a:ea typeface="+mn-ea"/>
                <a:cs typeface="+mn-cs"/>
              </a:rPr>
              <a:t>schools or colleges </a:t>
            </a:r>
            <a:r>
              <a:rPr kumimoji="0" lang="en-GB" sz="2000" b="1" i="0" u="none" strike="noStrike" kern="1200" cap="none" spc="0" normalizeH="0" baseline="0" noProof="0">
                <a:ln>
                  <a:noFill/>
                </a:ln>
                <a:solidFill>
                  <a:srgbClr val="5C5B5A"/>
                </a:solidFill>
                <a:effectLst/>
                <a:uLnTx/>
                <a:uFillTx/>
                <a:latin typeface="Arial"/>
                <a:ea typeface="+mn-ea"/>
                <a:cs typeface="+mn-cs"/>
              </a:rPr>
              <a:t>in their local area</a:t>
            </a:r>
          </a:p>
        </p:txBody>
      </p:sp>
      <p:graphicFrame>
        <p:nvGraphicFramePr>
          <p:cNvPr id="2" name="think-cell data - do not delete">
            <a:extLst>
              <a:ext uri="{FF2B5EF4-FFF2-40B4-BE49-F238E27FC236}">
                <a16:creationId xmlns:a16="http://schemas.microsoft.com/office/drawing/2014/main" id="{4A434EFE-81A2-9946-5B17-552A729C290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01387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a:extLst>
                          <a:ext uri="{FF2B5EF4-FFF2-40B4-BE49-F238E27FC236}">
                            <a16:creationId xmlns:a16="http://schemas.microsoft.com/office/drawing/2014/main" id="{4A434EFE-81A2-9946-5B17-552A729C290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2% are satisfied with the health and care services in their local area. 70% of parents are satisfied with the schools and colleges in their area.">
            <a:extLst>
              <a:ext uri="{FF2B5EF4-FFF2-40B4-BE49-F238E27FC236}">
                <a16:creationId xmlns:a16="http://schemas.microsoft.com/office/drawing/2014/main" id="{5C15CF79-5723-7F96-FF7B-4B6BAA71F806}"/>
              </a:ext>
            </a:extLst>
          </p:cNvPr>
          <p:cNvGraphicFramePr/>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8832" y="2019303"/>
            <a:ext cx="969840" cy="2928643"/>
            <a:chOff x="2138832" y="2019303"/>
            <a:chExt cx="969840" cy="2928643"/>
          </a:xfrm>
        </p:grpSpPr>
        <p:sp>
          <p:nvSpPr>
            <p:cNvPr id="29" name="TextBox 28">
              <a:extLst>
                <a:ext uri="{FF2B5EF4-FFF2-40B4-BE49-F238E27FC236}">
                  <a16:creationId xmlns:a16="http://schemas.microsoft.com/office/drawing/2014/main" id="{839D38A3-F246-646A-1150-B1DABDF049E6}"/>
                </a:ext>
              </a:extLst>
            </p:cNvPr>
            <p:cNvSpPr txBox="1"/>
            <p:nvPr/>
          </p:nvSpPr>
          <p:spPr>
            <a:xfrm>
              <a:off x="2174098" y="20193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297879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74098" y="392639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38832" y="44399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513637" y="468633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gr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3198078" y="1676810"/>
            <a:ext cx="302385" cy="18379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42011" y="2541308"/>
            <a:ext cx="734813" cy="523220"/>
          </a:xfrm>
          <a:prstGeom prst="rect">
            <a:avLst/>
          </a:prstGeom>
          <a:noFill/>
        </p:spPr>
        <p:txBody>
          <a:bodyPr wrap="square" rtlCol="0">
            <a:spAutoFit/>
          </a:bodyPr>
          <a:lstStyle/>
          <a:p>
            <a:pPr algn="ctr"/>
            <a:r>
              <a:rPr lang="en-GB" sz="1400" b="1">
                <a:solidFill>
                  <a:srgbClr val="5C5B5A"/>
                </a:solidFill>
                <a:latin typeface="Arial"/>
              </a:rPr>
              <a:t>56% </a:t>
            </a:r>
          </a:p>
          <a:p>
            <a:pPr algn="ctr"/>
            <a:r>
              <a:rPr lang="en-GB" sz="1400" b="1">
                <a:solidFill>
                  <a:srgbClr val="5C5B5A"/>
                </a:solidFill>
                <a:latin typeface="Arial"/>
              </a:rPr>
              <a:t>(-2pp)</a:t>
            </a: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889400" y="2165400"/>
            <a:ext cx="1066647" cy="2842586"/>
            <a:chOff x="5883835" y="2225107"/>
            <a:chExt cx="1066647" cy="2842586"/>
          </a:xfrm>
        </p:grpSpPr>
        <p:sp>
          <p:nvSpPr>
            <p:cNvPr id="5" name="TextBox 4">
              <a:extLst>
                <a:ext uri="{FF2B5EF4-FFF2-40B4-BE49-F238E27FC236}">
                  <a16:creationId xmlns:a16="http://schemas.microsoft.com/office/drawing/2014/main" id="{0101D8F9-9A94-9EDC-15B4-AF1B52D73791}"/>
                </a:ext>
              </a:extLst>
            </p:cNvPr>
            <p:cNvSpPr txBox="1"/>
            <p:nvPr/>
          </p:nvSpPr>
          <p:spPr>
            <a:xfrm>
              <a:off x="5919101" y="22251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883835" y="340374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30942" y="43235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309849" y="452003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70488" y="48060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a:extLst>
              <a:ext uri="{FF2B5EF4-FFF2-40B4-BE49-F238E27FC236}">
                <a16:creationId xmlns:a16="http://schemas.microsoft.com/office/drawing/2014/main" id="{8A87EE20-E5AE-1D4E-D45C-04A47D8CF1F7}"/>
              </a:ext>
              <a:ext uri="{C183D7F6-B498-43B3-948B-1728B52AA6E4}">
                <adec:decorative xmlns:adec="http://schemas.microsoft.com/office/drawing/2017/decorative" val="1"/>
              </a:ext>
            </a:extLst>
          </p:cNvPr>
          <p:cNvSpPr/>
          <p:nvPr/>
        </p:nvSpPr>
        <p:spPr>
          <a:xfrm>
            <a:off x="6956046" y="1677114"/>
            <a:ext cx="302385" cy="238789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a:solidFill>
                  <a:srgbClr val="5C5B5A"/>
                </a:solidFill>
                <a:latin typeface="Arial"/>
              </a:rPr>
              <a:t>72% </a:t>
            </a:r>
            <a:r>
              <a:rPr lang="en-GB" sz="1200">
                <a:solidFill>
                  <a:srgbClr val="5C5B5A"/>
                </a:solidFill>
                <a:latin typeface="Arial"/>
              </a:rPr>
              <a:t>(+2pp) </a:t>
            </a:r>
            <a:r>
              <a:rPr lang="en-GB" sz="1400" b="1">
                <a:solidFill>
                  <a:srgbClr val="5C5B5A"/>
                </a:solidFill>
                <a:latin typeface="Arial"/>
              </a:rPr>
              <a:t>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rtlCol="0">
            <a:spAutoFit/>
          </a:bodyPr>
          <a:lstStyle/>
          <a:p>
            <a:pPr algn="ctr"/>
            <a:r>
              <a:rPr lang="en-GB" sz="1400" b="1">
                <a:solidFill>
                  <a:srgbClr val="5C5B5A"/>
                </a:solidFill>
              </a:rPr>
              <a:t>76% </a:t>
            </a:r>
          </a:p>
          <a:p>
            <a:pPr algn="ctr"/>
            <a:r>
              <a:rPr lang="en-GB" sz="1200">
                <a:solidFill>
                  <a:srgbClr val="5C5B5A"/>
                </a:solidFill>
              </a:rPr>
              <a:t>(+1pp) </a:t>
            </a:r>
          </a:p>
          <a:p>
            <a:pPr algn="ctr"/>
            <a:r>
              <a:rPr lang="en-GB" sz="1400" b="1">
                <a:solidFill>
                  <a:srgbClr val="5C5B5A"/>
                </a:solidFill>
              </a:rPr>
              <a:t>among parents of children in </a:t>
            </a:r>
            <a:r>
              <a:rPr lang="en-GB" sz="1400" b="1">
                <a:solidFill>
                  <a:srgbClr val="009690"/>
                </a:solidFill>
              </a:rPr>
              <a:t>Early Years</a:t>
            </a:r>
          </a:p>
          <a:p>
            <a:pPr algn="ctr"/>
            <a:endParaRPr lang="en-GB" sz="600" b="1">
              <a:solidFill>
                <a:srgbClr val="5C5B5A"/>
              </a:solidFill>
            </a:endParaRPr>
          </a:p>
          <a:p>
            <a:pPr algn="ctr"/>
            <a:r>
              <a:rPr lang="en-GB" sz="1400" b="1">
                <a:solidFill>
                  <a:srgbClr val="5C5B5A"/>
                </a:solidFill>
              </a:rPr>
              <a:t>74%</a:t>
            </a:r>
          </a:p>
          <a:p>
            <a:pPr algn="ctr"/>
            <a:r>
              <a:rPr lang="en-GB" sz="1200">
                <a:solidFill>
                  <a:srgbClr val="5C5B5A"/>
                </a:solidFill>
              </a:rPr>
              <a:t>(+5pp)</a:t>
            </a:r>
          </a:p>
          <a:p>
            <a:pPr algn="ctr"/>
            <a:r>
              <a:rPr lang="en-GB" sz="1400" b="1">
                <a:solidFill>
                  <a:srgbClr val="5C5B5A"/>
                </a:solidFill>
              </a:rPr>
              <a:t>among parents of children in </a:t>
            </a:r>
            <a:r>
              <a:rPr lang="en-GB" sz="1400" b="1">
                <a:solidFill>
                  <a:srgbClr val="009690"/>
                </a:solidFill>
              </a:rPr>
              <a:t>Primary School</a:t>
            </a:r>
          </a:p>
          <a:p>
            <a:pPr algn="ctr"/>
            <a:endParaRPr lang="en-GB" sz="600" b="1">
              <a:solidFill>
                <a:srgbClr val="5C5B5A"/>
              </a:solidFill>
            </a:endParaRPr>
          </a:p>
          <a:p>
            <a:pPr algn="ctr"/>
            <a:r>
              <a:rPr lang="en-GB" sz="1400" b="1">
                <a:solidFill>
                  <a:srgbClr val="5C5B5A"/>
                </a:solidFill>
              </a:rPr>
              <a:t>72%</a:t>
            </a:r>
          </a:p>
          <a:p>
            <a:pPr algn="ctr"/>
            <a:r>
              <a:rPr lang="en-GB" sz="1200">
                <a:solidFill>
                  <a:srgbClr val="5C5B5A"/>
                </a:solidFill>
              </a:rPr>
              <a:t>(+4pp)</a:t>
            </a:r>
          </a:p>
          <a:p>
            <a:pPr algn="ctr"/>
            <a:r>
              <a:rPr lang="en-GB" sz="1400" b="1">
                <a:solidFill>
                  <a:srgbClr val="5C5B5A"/>
                </a:solidFill>
              </a:rPr>
              <a:t>among parents of children in </a:t>
            </a:r>
            <a:r>
              <a:rPr lang="en-GB" sz="1400" b="1">
                <a:solidFill>
                  <a:srgbClr val="009690"/>
                </a:solidFill>
              </a:rPr>
              <a:t>Secondary School</a:t>
            </a:r>
          </a:p>
          <a:p>
            <a:pPr algn="ctr"/>
            <a:endParaRPr lang="en-GB" sz="600" b="1">
              <a:solidFill>
                <a:srgbClr val="5C5B5A"/>
              </a:solidFill>
            </a:endParaRPr>
          </a:p>
          <a:p>
            <a:pPr algn="ctr"/>
            <a:r>
              <a:rPr lang="en-GB" sz="1400" b="1">
                <a:solidFill>
                  <a:srgbClr val="5C5B5A"/>
                </a:solidFill>
              </a:rPr>
              <a:t>70%</a:t>
            </a:r>
          </a:p>
          <a:p>
            <a:pPr algn="ctr"/>
            <a:r>
              <a:rPr lang="en-GB" sz="1200">
                <a:solidFill>
                  <a:srgbClr val="5C5B5A"/>
                </a:solidFill>
              </a:rPr>
              <a:t>(-2pp)</a:t>
            </a:r>
          </a:p>
          <a:p>
            <a:pPr algn="ctr"/>
            <a:r>
              <a:rPr lang="en-GB" sz="1400" b="1">
                <a:solidFill>
                  <a:srgbClr val="5C5B5A"/>
                </a:solidFill>
              </a:rPr>
              <a:t>among parents of children in </a:t>
            </a:r>
            <a:r>
              <a:rPr lang="en-GB" sz="1400" b="1">
                <a:solidFill>
                  <a:srgbClr val="009690"/>
                </a:solidFill>
              </a:rPr>
              <a:t>College</a:t>
            </a:r>
          </a:p>
        </p:txBody>
      </p:sp>
      <p:sp>
        <p:nvSpPr>
          <p:cNvPr id="9" name="TextBox 8">
            <a:extLst>
              <a:ext uri="{FF2B5EF4-FFF2-40B4-BE49-F238E27FC236}">
                <a16:creationId xmlns:a16="http://schemas.microsoft.com/office/drawing/2014/main" id="{6D60B99E-4F84-FA2A-C119-BF2E9827D1A3}"/>
              </a:ext>
            </a:extLst>
          </p:cNvPr>
          <p:cNvSpPr txBox="1"/>
          <p:nvPr/>
        </p:nvSpPr>
        <p:spPr>
          <a:xfrm>
            <a:off x="8712234" y="5969640"/>
            <a:ext cx="3174267" cy="261610"/>
          </a:xfrm>
          <a:prstGeom prst="rect">
            <a:avLst/>
          </a:prstGeom>
          <a:noFill/>
        </p:spPr>
        <p:txBody>
          <a:bodyPr wrap="none" rtlCol="0">
            <a:spAutoFit/>
          </a:bodyPr>
          <a:lstStyle/>
          <a:p>
            <a:r>
              <a:rPr lang="en-GB" sz="1100"/>
              <a:t>Bracketed figures show changes from S9 (Sept)</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Survey 10, 1546 (All respondents); Summary: Parents of children in education, 420; Parents with children at…Early years: 82, primary school: 198, children at secondary school: 196, at college: 87</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90555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Arial"/>
                <a:ea typeface="+mn-ea"/>
                <a:cs typeface="+mn-cs"/>
              </a:rPr>
              <a:t>62</a:t>
            </a:r>
            <a:r>
              <a:rPr kumimoji="0" lang="en-GB" sz="1800" b="1" i="0" u="none" strike="noStrike" kern="1200" cap="none" spc="0" normalizeH="0" baseline="0" noProof="0">
                <a:ln>
                  <a:noFill/>
                </a:ln>
                <a:solidFill>
                  <a:srgbClr val="5C5B5A"/>
                </a:solidFill>
                <a:effectLst/>
                <a:uLnTx/>
                <a:uFillTx/>
                <a:latin typeface="Arial"/>
                <a:ea typeface="+mn-ea"/>
                <a:cs typeface="+mn-cs"/>
              </a:rPr>
              <a:t>% of respondents are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a:ln>
                  <a:noFill/>
                </a:ln>
                <a:solidFill>
                  <a:srgbClr val="5C5B5A"/>
                </a:solidFill>
                <a:effectLst/>
                <a:uLnTx/>
                <a:uFillTx/>
                <a:latin typeface="Arial"/>
                <a:ea typeface="+mn-ea"/>
                <a:cs typeface="+mn-cs"/>
              </a:rPr>
              <a:t>in their local area, with 55% being satisfied with </a:t>
            </a:r>
            <a:r>
              <a:rPr lang="en-GB" sz="1800" b="1">
                <a:latin typeface="Arial"/>
                <a:ea typeface="+mn-ea"/>
                <a:cs typeface="+mn-cs"/>
              </a:rPr>
              <a:t>local</a:t>
            </a:r>
            <a:r>
              <a:rPr kumimoji="0" lang="en-GB" sz="1800" b="1" i="0" u="none" strike="noStrike" kern="1200" cap="none" spc="0" normalizeH="0" baseline="0" noProof="0">
                <a:ln>
                  <a:noFill/>
                </a:ln>
                <a:solidFill>
                  <a:srgbClr val="5C5B5A"/>
                </a:solidFill>
                <a:effectLst/>
                <a:uLnTx/>
                <a:uFillTx/>
                <a:latin typeface="Arial"/>
                <a:ea typeface="+mn-ea"/>
                <a:cs typeface="+mn-cs"/>
              </a:rPr>
              <a:t> </a:t>
            </a:r>
            <a:r>
              <a:rPr kumimoji="0" lang="en-GB" sz="1800" b="1" i="0" u="none" strike="noStrike" kern="1200" cap="none" spc="0" normalizeH="0" baseline="0" noProof="0">
                <a:ln>
                  <a:noFill/>
                </a:ln>
                <a:solidFill>
                  <a:srgbClr val="009690"/>
                </a:solidFill>
                <a:effectLst/>
                <a:uLnTx/>
                <a:uFillTx/>
                <a:latin typeface="Arial"/>
                <a:ea typeface="+mn-ea"/>
                <a:cs typeface="+mn-cs"/>
              </a:rPr>
              <a:t>bus services</a:t>
            </a:r>
            <a:r>
              <a:rPr kumimoji="0" lang="en-GB" sz="1800" b="1" i="0" u="none" strike="noStrike" kern="1200" cap="none" spc="0" normalizeH="0" baseline="0" noProof="0">
                <a:ln>
                  <a:noFill/>
                </a:ln>
                <a:solidFill>
                  <a:srgbClr val="5C5B5A"/>
                </a:solidFill>
                <a:effectLst/>
                <a:uLnTx/>
                <a:uFillTx/>
                <a:latin typeface="Arial"/>
                <a:ea typeface="+mn-ea"/>
                <a:cs typeface="+mn-cs"/>
              </a:rPr>
              <a:t>. Less than a third are satisfied with the</a:t>
            </a:r>
            <a:r>
              <a:rPr kumimoji="0" lang="en-GB" sz="1800" b="1" i="0" u="none" strike="noStrike" kern="1200" cap="none" spc="0" normalizeH="0" baseline="0" noProof="0">
                <a:ln>
                  <a:noFill/>
                </a:ln>
                <a:solidFill>
                  <a:srgbClr val="009690"/>
                </a:solidFill>
                <a:effectLst/>
                <a:uLnTx/>
                <a:uFillTx/>
                <a:latin typeface="Arial"/>
                <a:ea typeface="+mn-ea"/>
                <a:cs typeface="+mn-cs"/>
              </a:rPr>
              <a:t> cycle lanes / routes </a:t>
            </a:r>
            <a:r>
              <a:rPr kumimoji="0" lang="en-GB" sz="1800" b="1" i="0" u="none" strike="noStrike" kern="1200" cap="none" spc="0" normalizeH="0" baseline="0" noProof="0">
                <a:ln>
                  <a:noFill/>
                </a:ln>
                <a:solidFill>
                  <a:srgbClr val="5C5B5A"/>
                </a:solidFill>
                <a:effectLst/>
                <a:uLnTx/>
                <a:uFillTx/>
                <a:latin typeface="Arial"/>
                <a:ea typeface="+mn-ea"/>
                <a:cs typeface="+mn-cs"/>
              </a:rPr>
              <a:t>(30%), however 21% say they have no experience of these or that they are not available.</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3% are satisfied with the availability of public transport. 57% are satisfied with their bus services. 31% are satisfied with the conditions of the roads. ">
            <a:extLst>
              <a:ext uri="{FF2B5EF4-FFF2-40B4-BE49-F238E27FC236}">
                <a16:creationId xmlns:a16="http://schemas.microsoft.com/office/drawing/2014/main" id="{5C15CF79-5723-7F96-FF7B-4B6BAA71F806}"/>
              </a:ext>
            </a:extLst>
          </p:cNvPr>
          <p:cNvGraphicFramePr/>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3"/>
          </a:graphicData>
        </a:graphic>
      </p:graphicFrame>
      <p:sp>
        <p:nvSpPr>
          <p:cNvPr id="73" name="TextBox 72">
            <a:extLst>
              <a:ext uri="{FF2B5EF4-FFF2-40B4-BE49-F238E27FC236}">
                <a16:creationId xmlns:a16="http://schemas.microsoft.com/office/drawing/2014/main" id="{E34A5FD9-478C-BF92-BA62-F375D0302EBC}"/>
              </a:ext>
            </a:extLst>
          </p:cNvPr>
          <p:cNvSpPr txBox="1"/>
          <p:nvPr/>
        </p:nvSpPr>
        <p:spPr>
          <a:xfrm rot="16200000">
            <a:off x="-169556" y="2776893"/>
            <a:ext cx="1075431" cy="523220"/>
          </a:xfrm>
          <a:prstGeom prst="rect">
            <a:avLst/>
          </a:prstGeom>
          <a:noFill/>
        </p:spPr>
        <p:txBody>
          <a:bodyPr wrap="square" rtlCol="0">
            <a:spAutoFit/>
          </a:bodyPr>
          <a:lstStyle/>
          <a:p>
            <a:pPr algn="ctr"/>
            <a:r>
              <a:rPr lang="en-GB" sz="1400" b="1">
                <a:solidFill>
                  <a:schemeClr val="tx1">
                    <a:lumMod val="65000"/>
                    <a:lumOff val="35000"/>
                  </a:schemeClr>
                </a:solidFill>
              </a:rPr>
              <a:t>% satisfied</a:t>
            </a:r>
          </a:p>
        </p:txBody>
      </p:sp>
      <p:sp>
        <p:nvSpPr>
          <p:cNvPr id="74" name="TextBox 73">
            <a:extLst>
              <a:ext uri="{FF2B5EF4-FFF2-40B4-BE49-F238E27FC236}">
                <a16:creationId xmlns:a16="http://schemas.microsoft.com/office/drawing/2014/main" id="{6069E381-7094-42D5-7CB3-2506CE437F7E}"/>
              </a:ext>
            </a:extLst>
          </p:cNvPr>
          <p:cNvSpPr txBox="1"/>
          <p:nvPr/>
        </p:nvSpPr>
        <p:spPr>
          <a:xfrm rot="16200000">
            <a:off x="-324594" y="4429986"/>
            <a:ext cx="1266416" cy="523220"/>
          </a:xfrm>
          <a:prstGeom prst="rect">
            <a:avLst/>
          </a:prstGeom>
          <a:noFill/>
        </p:spPr>
        <p:txBody>
          <a:bodyPr wrap="square" rtlCol="0">
            <a:spAutoFit/>
          </a:bodyPr>
          <a:lstStyle/>
          <a:p>
            <a:pPr algn="ctr"/>
            <a:r>
              <a:rPr lang="en-GB" sz="1400" b="1" dirty="0">
                <a:solidFill>
                  <a:schemeClr val="tx1">
                    <a:lumMod val="65000"/>
                    <a:lumOff val="35000"/>
                  </a:schemeClr>
                </a:solidFill>
              </a:rPr>
              <a:t>% dissatisfied</a:t>
            </a:r>
          </a:p>
        </p:txBody>
      </p:sp>
      <p:sp>
        <p:nvSpPr>
          <p:cNvPr id="19" name="TextBox 18">
            <a:extLst>
              <a:ext uri="{FF2B5EF4-FFF2-40B4-BE49-F238E27FC236}">
                <a16:creationId xmlns:a16="http://schemas.microsoft.com/office/drawing/2014/main" id="{0C885D80-56EC-FCD1-622C-CE28D8645C31}"/>
              </a:ext>
            </a:extLst>
          </p:cNvPr>
          <p:cNvSpPr txBox="1"/>
          <p:nvPr/>
        </p:nvSpPr>
        <p:spPr>
          <a:xfrm>
            <a:off x="816977" y="248721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Lst>
          </p:cNvPr>
          <p:cNvSpPr txBox="1"/>
          <p:nvPr/>
        </p:nvSpPr>
        <p:spPr>
          <a:xfrm>
            <a:off x="791058" y="34986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Lst>
          </p:cNvPr>
          <p:cNvSpPr txBox="1"/>
          <p:nvPr/>
        </p:nvSpPr>
        <p:spPr>
          <a:xfrm>
            <a:off x="816977" y="425069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Lst>
          </p:cNvPr>
          <p:cNvSpPr txBox="1"/>
          <p:nvPr/>
        </p:nvSpPr>
        <p:spPr>
          <a:xfrm>
            <a:off x="816977" y="4649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Lst>
          </p:cNvPr>
          <p:cNvSpPr txBox="1"/>
          <p:nvPr/>
        </p:nvSpPr>
        <p:spPr>
          <a:xfrm>
            <a:off x="993399" y="483396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Lst>
          </p:cNvPr>
          <p:cNvSpPr txBox="1"/>
          <p:nvPr/>
        </p:nvSpPr>
        <p:spPr>
          <a:xfrm>
            <a:off x="1013596" y="50273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a:extLst>
              <a:ext uri="{FF2B5EF4-FFF2-40B4-BE49-F238E27FC236}">
                <a16:creationId xmlns:a16="http://schemas.microsoft.com/office/drawing/2014/main" id="{6C306B29-FA70-DCD3-EB48-38A5C2E45613}"/>
              </a:ext>
              <a:ext uri="{C183D7F6-B498-43B3-948B-1728B52AA6E4}">
                <adec:decorative xmlns:adec="http://schemas.microsoft.com/office/drawing/2017/decorative" val="1"/>
              </a:ext>
            </a:extLst>
          </p:cNvPr>
          <p:cNvSpPr/>
          <p:nvPr/>
        </p:nvSpPr>
        <p:spPr>
          <a:xfrm>
            <a:off x="1574324" y="2034274"/>
            <a:ext cx="184349" cy="19625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Lst>
          </p:cNvPr>
          <p:cNvSpPr txBox="1"/>
          <p:nvPr/>
        </p:nvSpPr>
        <p:spPr>
          <a:xfrm>
            <a:off x="1589172" y="2825147"/>
            <a:ext cx="931743" cy="523220"/>
          </a:xfrm>
          <a:prstGeom prst="rect">
            <a:avLst/>
          </a:prstGeom>
          <a:noFill/>
        </p:spPr>
        <p:txBody>
          <a:bodyPr wrap="square" rtlCol="0">
            <a:spAutoFit/>
          </a:bodyPr>
          <a:lstStyle/>
          <a:p>
            <a:pPr algn="ctr"/>
            <a:r>
              <a:rPr lang="en-GB" sz="1400" b="1">
                <a:solidFill>
                  <a:srgbClr val="5C5B5A"/>
                </a:solidFill>
                <a:latin typeface="Arial"/>
              </a:rPr>
              <a:t>62%</a:t>
            </a:r>
          </a:p>
          <a:p>
            <a:pPr algn="ctr"/>
            <a:r>
              <a:rPr lang="en-GB" sz="1400" b="1">
                <a:solidFill>
                  <a:srgbClr val="5C5B5A"/>
                </a:solidFill>
                <a:latin typeface="Arial"/>
              </a:rPr>
              <a:t>(-1pp)</a:t>
            </a:r>
          </a:p>
        </p:txBody>
      </p:sp>
      <p:sp>
        <p:nvSpPr>
          <p:cNvPr id="46" name="Right Brace 45">
            <a:extLst>
              <a:ext uri="{FF2B5EF4-FFF2-40B4-BE49-F238E27FC236}">
                <a16:creationId xmlns:a16="http://schemas.microsoft.com/office/drawing/2014/main" id="{8CA85071-BF52-CED8-ED8A-95451286BEE9}"/>
              </a:ext>
              <a:ext uri="{C183D7F6-B498-43B3-948B-1728B52AA6E4}">
                <adec:decorative xmlns:adec="http://schemas.microsoft.com/office/drawing/2017/decorative" val="1"/>
              </a:ext>
            </a:extLst>
          </p:cNvPr>
          <p:cNvSpPr/>
          <p:nvPr/>
        </p:nvSpPr>
        <p:spPr>
          <a:xfrm>
            <a:off x="1573633" y="4453243"/>
            <a:ext cx="187067" cy="65096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Lst>
          </p:cNvPr>
          <p:cNvSpPr txBox="1"/>
          <p:nvPr/>
        </p:nvSpPr>
        <p:spPr>
          <a:xfrm>
            <a:off x="1589171" y="4558601"/>
            <a:ext cx="931743" cy="523220"/>
          </a:xfrm>
          <a:prstGeom prst="rect">
            <a:avLst/>
          </a:prstGeom>
          <a:noFill/>
        </p:spPr>
        <p:txBody>
          <a:bodyPr wrap="square" rtlCol="0">
            <a:spAutoFit/>
          </a:bodyPr>
          <a:lstStyle/>
          <a:p>
            <a:pPr algn="ctr"/>
            <a:r>
              <a:rPr lang="en-GB" sz="1400" b="1" dirty="0">
                <a:solidFill>
                  <a:srgbClr val="5C5B5A"/>
                </a:solidFill>
                <a:latin typeface="Arial"/>
              </a:rPr>
              <a:t>19%</a:t>
            </a:r>
          </a:p>
          <a:p>
            <a:pPr algn="ctr"/>
            <a:r>
              <a:rPr lang="en-GB" sz="1400" b="1" dirty="0">
                <a:solidFill>
                  <a:srgbClr val="5C5B5A"/>
                </a:solidFill>
                <a:latin typeface="Arial"/>
              </a:rPr>
              <a:t>(+1pp)</a:t>
            </a:r>
          </a:p>
        </p:txBody>
      </p:sp>
      <p:sp>
        <p:nvSpPr>
          <p:cNvPr id="25" name="TextBox 24">
            <a:extLst>
              <a:ext uri="{FF2B5EF4-FFF2-40B4-BE49-F238E27FC236}">
                <a16:creationId xmlns:a16="http://schemas.microsoft.com/office/drawing/2014/main" id="{222AA2FB-D3EF-AD51-4119-CA7D6ECB8D0B}"/>
              </a:ext>
            </a:extLst>
          </p:cNvPr>
          <p:cNvSpPr txBox="1"/>
          <p:nvPr/>
        </p:nvSpPr>
        <p:spPr>
          <a:xfrm>
            <a:off x="2446504" y="238159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7536A150-614E-D6F2-F079-BFA7053CB3ED}"/>
              </a:ext>
            </a:extLst>
          </p:cNvPr>
          <p:cNvSpPr txBox="1"/>
          <p:nvPr/>
        </p:nvSpPr>
        <p:spPr>
          <a:xfrm>
            <a:off x="2458619" y="325874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35513249-F478-737B-3CD3-EA44727913CF}"/>
              </a:ext>
            </a:extLst>
          </p:cNvPr>
          <p:cNvSpPr txBox="1"/>
          <p:nvPr/>
        </p:nvSpPr>
        <p:spPr>
          <a:xfrm>
            <a:off x="2488760" y="406216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8" name="TextBox 27">
            <a:extLst>
              <a:ext uri="{FF2B5EF4-FFF2-40B4-BE49-F238E27FC236}">
                <a16:creationId xmlns:a16="http://schemas.microsoft.com/office/drawing/2014/main" id="{85813C14-0B6D-842F-2717-D1F656C139DE}"/>
              </a:ext>
            </a:extLst>
          </p:cNvPr>
          <p:cNvSpPr txBox="1"/>
          <p:nvPr/>
        </p:nvSpPr>
        <p:spPr>
          <a:xfrm>
            <a:off x="2461506" y="44319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117542C5-7FF3-472C-965A-24BC7B7B4D6D}"/>
              </a:ext>
            </a:extLst>
          </p:cNvPr>
          <p:cNvSpPr txBox="1"/>
          <p:nvPr/>
        </p:nvSpPr>
        <p:spPr>
          <a:xfrm>
            <a:off x="2623935" y="464003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90D34AF8-F3E2-0D64-ACA0-E6C15AC0698F}"/>
              </a:ext>
            </a:extLst>
          </p:cNvPr>
          <p:cNvSpPr txBox="1"/>
          <p:nvPr/>
        </p:nvSpPr>
        <p:spPr>
          <a:xfrm>
            <a:off x="2623935" y="492762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227159" y="2037185"/>
            <a:ext cx="215614" cy="175959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3323498" y="2722953"/>
            <a:ext cx="780517" cy="537597"/>
          </a:xfrm>
          <a:prstGeom prst="rect">
            <a:avLst/>
          </a:prstGeom>
          <a:noFill/>
        </p:spPr>
        <p:txBody>
          <a:bodyPr wrap="square" rtlCol="0">
            <a:spAutoFit/>
          </a:bodyPr>
          <a:lstStyle/>
          <a:p>
            <a:pPr algn="ctr"/>
            <a:r>
              <a:rPr lang="en-GB" sz="1400" b="1" dirty="0">
                <a:solidFill>
                  <a:srgbClr val="5C5B5A"/>
                </a:solidFill>
                <a:latin typeface="Arial"/>
              </a:rPr>
              <a:t>55%</a:t>
            </a:r>
          </a:p>
          <a:p>
            <a:pPr algn="ctr"/>
            <a:r>
              <a:rPr lang="en-GB" sz="1400" b="1" dirty="0">
                <a:solidFill>
                  <a:srgbClr val="5C5B5A"/>
                </a:solidFill>
                <a:latin typeface="Arial"/>
              </a:rPr>
              <a:t>(+1pp)</a:t>
            </a:r>
          </a:p>
        </p:txBody>
      </p:sp>
      <p:sp>
        <p:nvSpPr>
          <p:cNvPr id="48" name="Right Brace 47">
            <a:extLst>
              <a:ext uri="{FF2B5EF4-FFF2-40B4-BE49-F238E27FC236}">
                <a16:creationId xmlns:a16="http://schemas.microsoft.com/office/drawing/2014/main" id="{88561C8C-29B3-1987-7CFD-A28D2080BA2C}"/>
              </a:ext>
              <a:ext uri="{C183D7F6-B498-43B3-948B-1728B52AA6E4}">
                <adec:decorative xmlns:adec="http://schemas.microsoft.com/office/drawing/2017/decorative" val="1"/>
              </a:ext>
            </a:extLst>
          </p:cNvPr>
          <p:cNvSpPr/>
          <p:nvPr/>
        </p:nvSpPr>
        <p:spPr>
          <a:xfrm>
            <a:off x="3231854" y="4301843"/>
            <a:ext cx="177967" cy="602023"/>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1CF795DE-AEF1-4ACA-BD00-785C8C7DC430}"/>
              </a:ext>
            </a:extLst>
          </p:cNvPr>
          <p:cNvSpPr txBox="1"/>
          <p:nvPr/>
        </p:nvSpPr>
        <p:spPr>
          <a:xfrm>
            <a:off x="3209292" y="4407201"/>
            <a:ext cx="931743" cy="523220"/>
          </a:xfrm>
          <a:prstGeom prst="rect">
            <a:avLst/>
          </a:prstGeom>
          <a:noFill/>
        </p:spPr>
        <p:txBody>
          <a:bodyPr wrap="square" rtlCol="0">
            <a:spAutoFit/>
          </a:bodyPr>
          <a:lstStyle/>
          <a:p>
            <a:pPr algn="ctr"/>
            <a:r>
              <a:rPr lang="en-GB" sz="1400" b="1" dirty="0">
                <a:solidFill>
                  <a:srgbClr val="5C5B5A"/>
                </a:solidFill>
                <a:latin typeface="Arial"/>
              </a:rPr>
              <a:t>19%</a:t>
            </a:r>
          </a:p>
          <a:p>
            <a:pPr algn="ctr"/>
            <a:r>
              <a:rPr lang="en-GB" sz="1400" b="1" dirty="0">
                <a:solidFill>
                  <a:srgbClr val="5C5B5A"/>
                </a:solidFill>
                <a:latin typeface="Arial"/>
              </a:rPr>
              <a:t>(+/-0pp)</a:t>
            </a:r>
          </a:p>
        </p:txBody>
      </p:sp>
      <p:sp>
        <p:nvSpPr>
          <p:cNvPr id="31" name="TextBox 30">
            <a:extLst>
              <a:ext uri="{FF2B5EF4-FFF2-40B4-BE49-F238E27FC236}">
                <a16:creationId xmlns:a16="http://schemas.microsoft.com/office/drawing/2014/main" id="{178DB300-610A-883B-1BD0-D4AA0FF74CEC}"/>
              </a:ext>
            </a:extLst>
          </p:cNvPr>
          <p:cNvSpPr txBox="1"/>
          <p:nvPr/>
        </p:nvSpPr>
        <p:spPr>
          <a:xfrm>
            <a:off x="4142819" y="222401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Lst>
          </p:cNvPr>
          <p:cNvSpPr txBox="1"/>
          <p:nvPr/>
        </p:nvSpPr>
        <p:spPr>
          <a:xfrm>
            <a:off x="4160866" y="30385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Lst>
          </p:cNvPr>
          <p:cNvSpPr txBox="1"/>
          <p:nvPr/>
        </p:nvSpPr>
        <p:spPr>
          <a:xfrm>
            <a:off x="4181354" y="38084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8" name="TextBox 77">
            <a:extLst>
              <a:ext uri="{FF2B5EF4-FFF2-40B4-BE49-F238E27FC236}">
                <a16:creationId xmlns:a16="http://schemas.microsoft.com/office/drawing/2014/main" id="{58DA7277-DAC6-D225-172D-19D0C0D22C71}"/>
              </a:ext>
            </a:extLst>
          </p:cNvPr>
          <p:cNvSpPr txBox="1"/>
          <p:nvPr/>
        </p:nvSpPr>
        <p:spPr>
          <a:xfrm>
            <a:off x="4137507" y="44166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Lst>
          </p:cNvPr>
          <p:cNvSpPr txBox="1"/>
          <p:nvPr/>
        </p:nvSpPr>
        <p:spPr>
          <a:xfrm>
            <a:off x="4095027" y="50019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4882469" y="2034273"/>
            <a:ext cx="215614" cy="15066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Lst>
          </p:cNvPr>
          <p:cNvSpPr txBox="1"/>
          <p:nvPr/>
        </p:nvSpPr>
        <p:spPr>
          <a:xfrm>
            <a:off x="4934287" y="2550129"/>
            <a:ext cx="797431" cy="523220"/>
          </a:xfrm>
          <a:prstGeom prst="rect">
            <a:avLst/>
          </a:prstGeom>
          <a:noFill/>
        </p:spPr>
        <p:txBody>
          <a:bodyPr wrap="square" rtlCol="0">
            <a:spAutoFit/>
          </a:bodyPr>
          <a:lstStyle/>
          <a:p>
            <a:pPr algn="ctr"/>
            <a:r>
              <a:rPr lang="en-GB" sz="1400" b="1" dirty="0">
                <a:solidFill>
                  <a:srgbClr val="5C5B5A"/>
                </a:solidFill>
                <a:latin typeface="Arial"/>
              </a:rPr>
              <a:t>47%</a:t>
            </a:r>
          </a:p>
          <a:p>
            <a:pPr algn="ctr"/>
            <a:r>
              <a:rPr lang="en-GB" sz="1400" b="1" dirty="0">
                <a:solidFill>
                  <a:srgbClr val="5C5B5A"/>
                </a:solidFill>
                <a:latin typeface="Arial"/>
              </a:rPr>
              <a:t>(+1pp)</a:t>
            </a:r>
          </a:p>
        </p:txBody>
      </p:sp>
      <p:sp>
        <p:nvSpPr>
          <p:cNvPr id="50" name="Right Brace 49">
            <a:extLst>
              <a:ext uri="{FF2B5EF4-FFF2-40B4-BE49-F238E27FC236}">
                <a16:creationId xmlns:a16="http://schemas.microsoft.com/office/drawing/2014/main" id="{793FCE78-BA6A-4F9D-F81A-44E545AB67C6}"/>
              </a:ext>
              <a:ext uri="{C183D7F6-B498-43B3-948B-1728B52AA6E4}">
                <adec:decorative xmlns:adec="http://schemas.microsoft.com/office/drawing/2017/decorative" val="1"/>
              </a:ext>
            </a:extLst>
          </p:cNvPr>
          <p:cNvSpPr/>
          <p:nvPr/>
        </p:nvSpPr>
        <p:spPr>
          <a:xfrm>
            <a:off x="4882469" y="4043615"/>
            <a:ext cx="193081" cy="117468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9FA7F219-57F9-C1A6-77E3-A7DEBD73EFE5}"/>
              </a:ext>
            </a:extLst>
          </p:cNvPr>
          <p:cNvSpPr txBox="1"/>
          <p:nvPr/>
        </p:nvSpPr>
        <p:spPr>
          <a:xfrm>
            <a:off x="4904021" y="4368049"/>
            <a:ext cx="931743" cy="523220"/>
          </a:xfrm>
          <a:prstGeom prst="rect">
            <a:avLst/>
          </a:prstGeom>
          <a:noFill/>
        </p:spPr>
        <p:txBody>
          <a:bodyPr wrap="square" rtlCol="0">
            <a:spAutoFit/>
          </a:bodyPr>
          <a:lstStyle/>
          <a:p>
            <a:pPr algn="ctr"/>
            <a:r>
              <a:rPr lang="en-GB" sz="1400" b="1" dirty="0">
                <a:solidFill>
                  <a:srgbClr val="5C5B5A"/>
                </a:solidFill>
                <a:latin typeface="Arial"/>
              </a:rPr>
              <a:t>36%</a:t>
            </a:r>
          </a:p>
          <a:p>
            <a:pPr algn="ctr"/>
            <a:r>
              <a:rPr lang="en-GB" sz="1400" b="1" dirty="0">
                <a:solidFill>
                  <a:srgbClr val="5C5B5A"/>
                </a:solidFill>
                <a:latin typeface="Arial"/>
              </a:rPr>
              <a:t>(+2pp)</a:t>
            </a:r>
          </a:p>
        </p:txBody>
      </p:sp>
      <p:sp>
        <p:nvSpPr>
          <p:cNvPr id="76" name="TextBox 75">
            <a:extLst>
              <a:ext uri="{FF2B5EF4-FFF2-40B4-BE49-F238E27FC236}">
                <a16:creationId xmlns:a16="http://schemas.microsoft.com/office/drawing/2014/main" id="{AF2DBF6C-D93C-DA49-84D2-61EE3424E06C}"/>
              </a:ext>
            </a:extLst>
          </p:cNvPr>
          <p:cNvSpPr txBox="1"/>
          <p:nvPr/>
        </p:nvSpPr>
        <p:spPr>
          <a:xfrm>
            <a:off x="5811749" y="23457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7" name="TextBox 76">
            <a:extLst>
              <a:ext uri="{FF2B5EF4-FFF2-40B4-BE49-F238E27FC236}">
                <a16:creationId xmlns:a16="http://schemas.microsoft.com/office/drawing/2014/main" id="{15A266A5-13E9-9D08-F6ED-E6FA4DA068AE}"/>
              </a:ext>
            </a:extLst>
          </p:cNvPr>
          <p:cNvSpPr txBox="1"/>
          <p:nvPr/>
        </p:nvSpPr>
        <p:spPr>
          <a:xfrm>
            <a:off x="5805199" y="31393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(-1</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81" name="TextBox 80">
            <a:extLst>
              <a:ext uri="{FF2B5EF4-FFF2-40B4-BE49-F238E27FC236}">
                <a16:creationId xmlns:a16="http://schemas.microsoft.com/office/drawing/2014/main" id="{6F6C9373-40B0-46CE-0998-1FDFC2638FF9}"/>
              </a:ext>
            </a:extLst>
          </p:cNvPr>
          <p:cNvSpPr txBox="1"/>
          <p:nvPr/>
        </p:nvSpPr>
        <p:spPr>
          <a:xfrm>
            <a:off x="5786773" y="36190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9" name="TextBox 78">
            <a:extLst>
              <a:ext uri="{FF2B5EF4-FFF2-40B4-BE49-F238E27FC236}">
                <a16:creationId xmlns:a16="http://schemas.microsoft.com/office/drawing/2014/main" id="{46A4E95A-3DB1-6E1D-5E87-4273EAD90B3E}"/>
              </a:ext>
            </a:extLst>
          </p:cNvPr>
          <p:cNvSpPr txBox="1"/>
          <p:nvPr/>
        </p:nvSpPr>
        <p:spPr>
          <a:xfrm>
            <a:off x="5953118" y="37967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80" name="TextBox 79">
            <a:extLst>
              <a:ext uri="{FF2B5EF4-FFF2-40B4-BE49-F238E27FC236}">
                <a16:creationId xmlns:a16="http://schemas.microsoft.com/office/drawing/2014/main" id="{537CBB3F-B0D2-BDD7-3135-B8B1BBBE8DD5}"/>
              </a:ext>
            </a:extLst>
          </p:cNvPr>
          <p:cNvSpPr txBox="1"/>
          <p:nvPr/>
        </p:nvSpPr>
        <p:spPr>
          <a:xfrm>
            <a:off x="5970750" y="397228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82" name="TextBox 81">
            <a:extLst>
              <a:ext uri="{FF2B5EF4-FFF2-40B4-BE49-F238E27FC236}">
                <a16:creationId xmlns:a16="http://schemas.microsoft.com/office/drawing/2014/main" id="{1BEDE65B-2461-2F3A-72B5-8E8432F603AE}"/>
              </a:ext>
            </a:extLst>
          </p:cNvPr>
          <p:cNvSpPr txBox="1"/>
          <p:nvPr/>
        </p:nvSpPr>
        <p:spPr>
          <a:xfrm>
            <a:off x="5821741" y="42700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8CC638D4-51B1-E13F-CAAD-FBFB29638BE1}"/>
              </a:ext>
            </a:extLst>
          </p:cNvPr>
          <p:cNvSpPr txBox="1"/>
          <p:nvPr/>
        </p:nvSpPr>
        <p:spPr>
          <a:xfrm>
            <a:off x="5776483" y="484943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654333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12FE18-06E0-9BF7-6422-9957D1388AE3}"/>
              </a:ext>
            </a:extLst>
          </p:cNvPr>
          <p:cNvSpPr txBox="1"/>
          <p:nvPr/>
        </p:nvSpPr>
        <p:spPr>
          <a:xfrm>
            <a:off x="6543489" y="2530801"/>
            <a:ext cx="886661" cy="523220"/>
          </a:xfrm>
          <a:prstGeom prst="rect">
            <a:avLst/>
          </a:prstGeom>
          <a:noFill/>
        </p:spPr>
        <p:txBody>
          <a:bodyPr wrap="square" rtlCol="0">
            <a:spAutoFit/>
          </a:bodyPr>
          <a:lstStyle/>
          <a:p>
            <a:pPr algn="ctr"/>
            <a:r>
              <a:rPr lang="en-GB" sz="1400" b="1">
                <a:solidFill>
                  <a:srgbClr val="5C5B5A"/>
                </a:solidFill>
                <a:latin typeface="Arial"/>
              </a:rPr>
              <a:t>44%</a:t>
            </a:r>
          </a:p>
          <a:p>
            <a:pPr algn="ctr"/>
            <a:r>
              <a:rPr lang="en-GB" sz="1400" b="1">
                <a:solidFill>
                  <a:srgbClr val="5C5B5A"/>
                </a:solidFill>
                <a:latin typeface="Arial"/>
              </a:rPr>
              <a:t>(-3pp)</a:t>
            </a:r>
          </a:p>
        </p:txBody>
      </p:sp>
      <p:sp>
        <p:nvSpPr>
          <p:cNvPr id="55" name="Right Brace 54">
            <a:extLst>
              <a:ext uri="{FF2B5EF4-FFF2-40B4-BE49-F238E27FC236}">
                <a16:creationId xmlns:a16="http://schemas.microsoft.com/office/drawing/2014/main" id="{145EB069-24A4-9861-9BB9-5C8027FA8F41}"/>
              </a:ext>
              <a:ext uri="{C183D7F6-B498-43B3-948B-1728B52AA6E4}">
                <adec:decorative xmlns:adec="http://schemas.microsoft.com/office/drawing/2017/decorative" val="1"/>
              </a:ext>
            </a:extLst>
          </p:cNvPr>
          <p:cNvSpPr/>
          <p:nvPr/>
        </p:nvSpPr>
        <p:spPr>
          <a:xfrm>
            <a:off x="6532779" y="3829382"/>
            <a:ext cx="176911" cy="36225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a:extLst>
              <a:ext uri="{FF2B5EF4-FFF2-40B4-BE49-F238E27FC236}">
                <a16:creationId xmlns:a16="http://schemas.microsoft.com/office/drawing/2014/main" id="{FE69C344-299D-C44C-AF5A-43BAD0E8D956}"/>
              </a:ext>
            </a:extLst>
          </p:cNvPr>
          <p:cNvSpPr txBox="1"/>
          <p:nvPr/>
        </p:nvSpPr>
        <p:spPr>
          <a:xfrm>
            <a:off x="6554331" y="3763291"/>
            <a:ext cx="931743" cy="523220"/>
          </a:xfrm>
          <a:prstGeom prst="rect">
            <a:avLst/>
          </a:prstGeom>
          <a:noFill/>
        </p:spPr>
        <p:txBody>
          <a:bodyPr wrap="square" rtlCol="0">
            <a:spAutoFit/>
          </a:bodyPr>
          <a:lstStyle/>
          <a:p>
            <a:pPr algn="ctr"/>
            <a:r>
              <a:rPr lang="en-GB" sz="1400" b="1" dirty="0">
                <a:solidFill>
                  <a:srgbClr val="5C5B5A"/>
                </a:solidFill>
                <a:latin typeface="Arial"/>
              </a:rPr>
              <a:t>10%</a:t>
            </a:r>
          </a:p>
          <a:p>
            <a:pPr algn="ctr"/>
            <a:r>
              <a:rPr lang="en-GB" sz="1400" b="1" dirty="0">
                <a:solidFill>
                  <a:srgbClr val="5C5B5A"/>
                </a:solidFill>
                <a:latin typeface="Arial"/>
              </a:rPr>
              <a:t>(+/-0pp)</a:t>
            </a:r>
          </a:p>
        </p:txBody>
      </p:sp>
      <p:sp>
        <p:nvSpPr>
          <p:cNvPr id="37" name="TextBox 36">
            <a:extLst>
              <a:ext uri="{FF2B5EF4-FFF2-40B4-BE49-F238E27FC236}">
                <a16:creationId xmlns:a16="http://schemas.microsoft.com/office/drawing/2014/main" id="{EA6C6F9B-8B89-4E5B-85E5-3EFA48EC38F6}"/>
              </a:ext>
            </a:extLst>
          </p:cNvPr>
          <p:cNvSpPr txBox="1"/>
          <p:nvPr/>
        </p:nvSpPr>
        <p:spPr>
          <a:xfrm>
            <a:off x="7416968" y="226273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BC2DC0AB-26B9-FF46-CF50-4BC4ADD9A863}"/>
              </a:ext>
            </a:extLst>
          </p:cNvPr>
          <p:cNvSpPr txBox="1"/>
          <p:nvPr/>
        </p:nvSpPr>
        <p:spPr>
          <a:xfrm>
            <a:off x="7416968" y="30385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9" name="TextBox 38">
            <a:extLst>
              <a:ext uri="{FF2B5EF4-FFF2-40B4-BE49-F238E27FC236}">
                <a16:creationId xmlns:a16="http://schemas.microsoft.com/office/drawing/2014/main" id="{EF328C3B-587A-8CF8-259D-48BC1B8AB6D0}"/>
              </a:ext>
            </a:extLst>
          </p:cNvPr>
          <p:cNvSpPr txBox="1"/>
          <p:nvPr/>
        </p:nvSpPr>
        <p:spPr>
          <a:xfrm>
            <a:off x="7430150" y="37365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4" name="TextBox 43">
            <a:extLst>
              <a:ext uri="{FF2B5EF4-FFF2-40B4-BE49-F238E27FC236}">
                <a16:creationId xmlns:a16="http://schemas.microsoft.com/office/drawing/2014/main" id="{9C3B09BD-883B-F052-AC14-202AF0AF6D8C}"/>
              </a:ext>
            </a:extLst>
          </p:cNvPr>
          <p:cNvSpPr txBox="1"/>
          <p:nvPr/>
        </p:nvSpPr>
        <p:spPr>
          <a:xfrm>
            <a:off x="7446532" y="41916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42">
            <a:extLst>
              <a:ext uri="{FF2B5EF4-FFF2-40B4-BE49-F238E27FC236}">
                <a16:creationId xmlns:a16="http://schemas.microsoft.com/office/drawing/2014/main" id="{5C6189E9-8223-1D05-9C42-3AD649A453E2}"/>
              </a:ext>
            </a:extLst>
          </p:cNvPr>
          <p:cNvSpPr txBox="1"/>
          <p:nvPr/>
        </p:nvSpPr>
        <p:spPr>
          <a:xfrm>
            <a:off x="7550375" y="43854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3B249B00-CADC-364A-BC4B-031FF73E0339}"/>
              </a:ext>
            </a:extLst>
          </p:cNvPr>
          <p:cNvSpPr txBox="1"/>
          <p:nvPr/>
        </p:nvSpPr>
        <p:spPr>
          <a:xfrm>
            <a:off x="7610487" y="46576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2" name="TextBox 71">
            <a:extLst>
              <a:ext uri="{FF2B5EF4-FFF2-40B4-BE49-F238E27FC236}">
                <a16:creationId xmlns:a16="http://schemas.microsoft.com/office/drawing/2014/main" id="{0CF77FCD-81CD-7E22-2F9F-DC194E20CFCF}"/>
              </a:ext>
            </a:extLst>
          </p:cNvPr>
          <p:cNvSpPr txBox="1"/>
          <p:nvPr/>
        </p:nvSpPr>
        <p:spPr>
          <a:xfrm>
            <a:off x="7610487" y="49429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8203571"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8268969" y="2541598"/>
            <a:ext cx="734813" cy="523220"/>
          </a:xfrm>
          <a:prstGeom prst="rect">
            <a:avLst/>
          </a:prstGeom>
          <a:noFill/>
        </p:spPr>
        <p:txBody>
          <a:bodyPr wrap="square" rtlCol="0">
            <a:spAutoFit/>
          </a:bodyPr>
          <a:lstStyle/>
          <a:p>
            <a:pPr algn="ctr"/>
            <a:r>
              <a:rPr lang="en-GB" sz="1400" b="1" dirty="0">
                <a:solidFill>
                  <a:srgbClr val="5C5B5A"/>
                </a:solidFill>
                <a:latin typeface="Arial"/>
              </a:rPr>
              <a:t>44%</a:t>
            </a:r>
          </a:p>
          <a:p>
            <a:pPr algn="ctr"/>
            <a:r>
              <a:rPr lang="en-GB" sz="1400" b="1" dirty="0">
                <a:solidFill>
                  <a:srgbClr val="5C5B5A"/>
                </a:solidFill>
                <a:latin typeface="Arial"/>
              </a:rPr>
              <a:t>(+2pp)</a:t>
            </a:r>
          </a:p>
        </p:txBody>
      </p:sp>
      <p:sp>
        <p:nvSpPr>
          <p:cNvPr id="64" name="Right Brace 63">
            <a:extLst>
              <a:ext uri="{FF2B5EF4-FFF2-40B4-BE49-F238E27FC236}">
                <a16:creationId xmlns:a16="http://schemas.microsoft.com/office/drawing/2014/main" id="{5DE61555-851E-0540-56C5-522B32226332}"/>
              </a:ext>
              <a:ext uri="{C183D7F6-B498-43B3-948B-1728B52AA6E4}">
                <adec:decorative xmlns:adec="http://schemas.microsoft.com/office/drawing/2017/decorative" val="1"/>
              </a:ext>
            </a:extLst>
          </p:cNvPr>
          <p:cNvSpPr/>
          <p:nvPr/>
        </p:nvSpPr>
        <p:spPr>
          <a:xfrm>
            <a:off x="8205655" y="4007077"/>
            <a:ext cx="183495" cy="65053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TextBox 64">
            <a:extLst>
              <a:ext uri="{FF2B5EF4-FFF2-40B4-BE49-F238E27FC236}">
                <a16:creationId xmlns:a16="http://schemas.microsoft.com/office/drawing/2014/main" id="{EA50768F-2E45-8619-2851-98DB5385C361}"/>
              </a:ext>
            </a:extLst>
          </p:cNvPr>
          <p:cNvSpPr txBox="1"/>
          <p:nvPr/>
        </p:nvSpPr>
        <p:spPr>
          <a:xfrm>
            <a:off x="8227207" y="4093386"/>
            <a:ext cx="931743" cy="523220"/>
          </a:xfrm>
          <a:prstGeom prst="rect">
            <a:avLst/>
          </a:prstGeom>
          <a:noFill/>
        </p:spPr>
        <p:txBody>
          <a:bodyPr wrap="square" rtlCol="0">
            <a:spAutoFit/>
          </a:bodyPr>
          <a:lstStyle/>
          <a:p>
            <a:pPr algn="ctr"/>
            <a:r>
              <a:rPr lang="en-GB" sz="1400" b="1" dirty="0">
                <a:solidFill>
                  <a:srgbClr val="5C5B5A"/>
                </a:solidFill>
                <a:latin typeface="Arial"/>
              </a:rPr>
              <a:t>20%</a:t>
            </a:r>
          </a:p>
          <a:p>
            <a:pPr algn="ctr"/>
            <a:r>
              <a:rPr lang="en-GB" sz="1400" b="1" dirty="0">
                <a:solidFill>
                  <a:srgbClr val="5C5B5A"/>
                </a:solidFill>
                <a:latin typeface="Arial"/>
              </a:rPr>
              <a:t>(+1pp)</a:t>
            </a:r>
          </a:p>
        </p:txBody>
      </p:sp>
      <p:sp>
        <p:nvSpPr>
          <p:cNvPr id="58" name="TextBox 57">
            <a:extLst>
              <a:ext uri="{FF2B5EF4-FFF2-40B4-BE49-F238E27FC236}">
                <a16:creationId xmlns:a16="http://schemas.microsoft.com/office/drawing/2014/main" id="{B111870D-FC8F-7517-D2C6-8B72244FC50E}"/>
              </a:ext>
            </a:extLst>
          </p:cNvPr>
          <p:cNvSpPr txBox="1"/>
          <p:nvPr/>
        </p:nvSpPr>
        <p:spPr>
          <a:xfrm>
            <a:off x="9100384" y="214279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9" name="TextBox 58">
            <a:extLst>
              <a:ext uri="{FF2B5EF4-FFF2-40B4-BE49-F238E27FC236}">
                <a16:creationId xmlns:a16="http://schemas.microsoft.com/office/drawing/2014/main" id="{6FBCFC3C-497F-5D19-D495-6C2018E8E72B}"/>
              </a:ext>
            </a:extLst>
          </p:cNvPr>
          <p:cNvSpPr txBox="1"/>
          <p:nvPr/>
        </p:nvSpPr>
        <p:spPr>
          <a:xfrm>
            <a:off x="9100383" y="27620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(+2</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60" name="TextBox 59">
            <a:extLst>
              <a:ext uri="{FF2B5EF4-FFF2-40B4-BE49-F238E27FC236}">
                <a16:creationId xmlns:a16="http://schemas.microsoft.com/office/drawing/2014/main" id="{8A6372F7-CE2B-75DA-C3CC-B47E6930F983}"/>
              </a:ext>
            </a:extLst>
          </p:cNvPr>
          <p:cNvSpPr txBox="1"/>
          <p:nvPr/>
        </p:nvSpPr>
        <p:spPr>
          <a:xfrm>
            <a:off x="9154703" y="339543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1" name="TextBox 60">
            <a:extLst>
              <a:ext uri="{FF2B5EF4-FFF2-40B4-BE49-F238E27FC236}">
                <a16:creationId xmlns:a16="http://schemas.microsoft.com/office/drawing/2014/main" id="{3371CE27-EA51-81B9-673F-D1E42AA25B40}"/>
              </a:ext>
            </a:extLst>
          </p:cNvPr>
          <p:cNvSpPr txBox="1"/>
          <p:nvPr/>
        </p:nvSpPr>
        <p:spPr>
          <a:xfrm>
            <a:off x="9135649" y="39794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2" name="TextBox 61">
            <a:extLst>
              <a:ext uri="{FF2B5EF4-FFF2-40B4-BE49-F238E27FC236}">
                <a16:creationId xmlns:a16="http://schemas.microsoft.com/office/drawing/2014/main" id="{3B4931C6-636E-F631-9457-FB66A20C21B4}"/>
              </a:ext>
            </a:extLst>
          </p:cNvPr>
          <p:cNvSpPr txBox="1"/>
          <p:nvPr/>
        </p:nvSpPr>
        <p:spPr>
          <a:xfrm>
            <a:off x="9081116" y="483396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9860348" y="2036473"/>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9DC8AE0-32FD-6D1B-4E58-2C469F680498}"/>
              </a:ext>
            </a:extLst>
          </p:cNvPr>
          <p:cNvSpPr txBox="1"/>
          <p:nvPr/>
        </p:nvSpPr>
        <p:spPr>
          <a:xfrm>
            <a:off x="9886654" y="2340555"/>
            <a:ext cx="819983" cy="523220"/>
          </a:xfrm>
          <a:prstGeom prst="rect">
            <a:avLst/>
          </a:prstGeom>
          <a:noFill/>
        </p:spPr>
        <p:txBody>
          <a:bodyPr wrap="square" rtlCol="0">
            <a:spAutoFit/>
          </a:bodyPr>
          <a:lstStyle/>
          <a:p>
            <a:pPr algn="ctr"/>
            <a:r>
              <a:rPr lang="en-GB" sz="1400" b="1" dirty="0">
                <a:solidFill>
                  <a:srgbClr val="5C5B5A"/>
                </a:solidFill>
                <a:latin typeface="Arial"/>
              </a:rPr>
              <a:t>35%</a:t>
            </a:r>
          </a:p>
          <a:p>
            <a:pPr algn="ctr"/>
            <a:r>
              <a:rPr lang="en-GB" sz="1400" b="1" dirty="0">
                <a:solidFill>
                  <a:srgbClr val="5C5B5A"/>
                </a:solidFill>
                <a:latin typeface="Arial"/>
              </a:rPr>
              <a:t>(+2pp)</a:t>
            </a:r>
          </a:p>
        </p:txBody>
      </p:sp>
      <p:sp>
        <p:nvSpPr>
          <p:cNvPr id="66" name="Right Brace 65">
            <a:extLst>
              <a:ext uri="{FF2B5EF4-FFF2-40B4-BE49-F238E27FC236}">
                <a16:creationId xmlns:a16="http://schemas.microsoft.com/office/drawing/2014/main" id="{1FBB5A9C-D621-BBCE-CF70-262C12101743}"/>
              </a:ext>
              <a:ext uri="{C183D7F6-B498-43B3-948B-1728B52AA6E4}">
                <adec:decorative xmlns:adec="http://schemas.microsoft.com/office/drawing/2017/decorative" val="1"/>
              </a:ext>
            </a:extLst>
          </p:cNvPr>
          <p:cNvSpPr/>
          <p:nvPr/>
        </p:nvSpPr>
        <p:spPr>
          <a:xfrm>
            <a:off x="9862760" y="3558783"/>
            <a:ext cx="207050" cy="170482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a:extLst>
              <a:ext uri="{FF2B5EF4-FFF2-40B4-BE49-F238E27FC236}">
                <a16:creationId xmlns:a16="http://schemas.microsoft.com/office/drawing/2014/main" id="{4D9A140C-2028-7CCE-AC1C-544FCA640A51}"/>
              </a:ext>
            </a:extLst>
          </p:cNvPr>
          <p:cNvSpPr txBox="1"/>
          <p:nvPr/>
        </p:nvSpPr>
        <p:spPr>
          <a:xfrm>
            <a:off x="9884312" y="4149917"/>
            <a:ext cx="931743" cy="523220"/>
          </a:xfrm>
          <a:prstGeom prst="rect">
            <a:avLst/>
          </a:prstGeom>
          <a:noFill/>
        </p:spPr>
        <p:txBody>
          <a:bodyPr wrap="square" rtlCol="0">
            <a:spAutoFit/>
          </a:bodyPr>
          <a:lstStyle/>
          <a:p>
            <a:pPr algn="ctr"/>
            <a:r>
              <a:rPr lang="en-GB" sz="1400" b="1" dirty="0">
                <a:solidFill>
                  <a:srgbClr val="5C5B5A"/>
                </a:solidFill>
                <a:latin typeface="Arial"/>
              </a:rPr>
              <a:t>51%</a:t>
            </a:r>
          </a:p>
          <a:p>
            <a:pPr algn="ctr"/>
            <a:r>
              <a:rPr lang="en-GB" sz="1400" b="1" dirty="0">
                <a:solidFill>
                  <a:srgbClr val="5C5B5A"/>
                </a:solidFill>
                <a:latin typeface="Arial"/>
              </a:rPr>
              <a:t>(-1pp)</a:t>
            </a:r>
          </a:p>
        </p:txBody>
      </p:sp>
      <p:sp>
        <p:nvSpPr>
          <p:cNvPr id="52" name="TextBox 51">
            <a:extLst>
              <a:ext uri="{FF2B5EF4-FFF2-40B4-BE49-F238E27FC236}">
                <a16:creationId xmlns:a16="http://schemas.microsoft.com/office/drawing/2014/main" id="{4122499E-3683-3F2E-2C60-C2FE3B9ED5FB}"/>
              </a:ext>
            </a:extLst>
          </p:cNvPr>
          <p:cNvSpPr txBox="1"/>
          <p:nvPr/>
        </p:nvSpPr>
        <p:spPr>
          <a:xfrm>
            <a:off x="10809014" y="220841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3" name="TextBox 52">
            <a:extLst>
              <a:ext uri="{FF2B5EF4-FFF2-40B4-BE49-F238E27FC236}">
                <a16:creationId xmlns:a16="http://schemas.microsoft.com/office/drawing/2014/main" id="{844B9DFB-8508-1152-6568-87D2D646E88E}"/>
              </a:ext>
            </a:extLst>
          </p:cNvPr>
          <p:cNvSpPr txBox="1"/>
          <p:nvPr/>
        </p:nvSpPr>
        <p:spPr>
          <a:xfrm>
            <a:off x="10780709" y="27106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4" name="TextBox 53">
            <a:extLst>
              <a:ext uri="{FF2B5EF4-FFF2-40B4-BE49-F238E27FC236}">
                <a16:creationId xmlns:a16="http://schemas.microsoft.com/office/drawing/2014/main" id="{192DA36C-A133-E072-7A38-4938DB221399}"/>
              </a:ext>
            </a:extLst>
          </p:cNvPr>
          <p:cNvSpPr txBox="1"/>
          <p:nvPr/>
        </p:nvSpPr>
        <p:spPr>
          <a:xfrm>
            <a:off x="10781756" y="341999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527D029C-DED8-6DFF-FE5F-B9FE317B445B}"/>
              </a:ext>
            </a:extLst>
          </p:cNvPr>
          <p:cNvSpPr txBox="1"/>
          <p:nvPr/>
        </p:nvSpPr>
        <p:spPr>
          <a:xfrm>
            <a:off x="10756908" y="387913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5" name="TextBox 74">
            <a:extLst>
              <a:ext uri="{FF2B5EF4-FFF2-40B4-BE49-F238E27FC236}">
                <a16:creationId xmlns:a16="http://schemas.microsoft.com/office/drawing/2014/main" id="{F53A9FEC-5861-3971-2A31-7242B6DDE188}"/>
              </a:ext>
            </a:extLst>
          </p:cNvPr>
          <p:cNvSpPr txBox="1"/>
          <p:nvPr/>
        </p:nvSpPr>
        <p:spPr>
          <a:xfrm>
            <a:off x="10799388" y="42495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7" name="TextBox 56">
            <a:extLst>
              <a:ext uri="{FF2B5EF4-FFF2-40B4-BE49-F238E27FC236}">
                <a16:creationId xmlns:a16="http://schemas.microsoft.com/office/drawing/2014/main" id="{5645DA7B-4A28-5A93-9371-0D87769DBD94}"/>
              </a:ext>
            </a:extLst>
          </p:cNvPr>
          <p:cNvSpPr txBox="1"/>
          <p:nvPr/>
        </p:nvSpPr>
        <p:spPr>
          <a:xfrm>
            <a:off x="10799388" y="471917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0" name="TextBox 69">
            <a:extLst>
              <a:ext uri="{FF2B5EF4-FFF2-40B4-BE49-F238E27FC236}">
                <a16:creationId xmlns:a16="http://schemas.microsoft.com/office/drawing/2014/main" id="{72D96152-87D1-AE25-3213-11D3602AA3F0}"/>
              </a:ext>
            </a:extLst>
          </p:cNvPr>
          <p:cNvSpPr txBox="1"/>
          <p:nvPr/>
        </p:nvSpPr>
        <p:spPr>
          <a:xfrm>
            <a:off x="10904911" y="489677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71" name="TextBox 70">
            <a:extLst>
              <a:ext uri="{FF2B5EF4-FFF2-40B4-BE49-F238E27FC236}">
                <a16:creationId xmlns:a16="http://schemas.microsoft.com/office/drawing/2014/main" id="{96F2815F-9C26-86F2-CA37-18CA6A6EBEBE}"/>
              </a:ext>
            </a:extLst>
          </p:cNvPr>
          <p:cNvSpPr txBox="1"/>
          <p:nvPr/>
        </p:nvSpPr>
        <p:spPr>
          <a:xfrm>
            <a:off x="10904911" y="5096845"/>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 name="Right Brace 1">
            <a:extLst>
              <a:ext uri="{FF2B5EF4-FFF2-40B4-BE49-F238E27FC236}">
                <a16:creationId xmlns:a16="http://schemas.microsoft.com/office/drawing/2014/main" id="{AE6DADAE-B9B2-31CE-F8DA-FB9E25788586}"/>
              </a:ext>
              <a:ext uri="{C183D7F6-B498-43B3-948B-1728B52AA6E4}">
                <adec:decorative xmlns:adec="http://schemas.microsoft.com/office/drawing/2017/decorative" val="1"/>
              </a:ext>
            </a:extLst>
          </p:cNvPr>
          <p:cNvSpPr/>
          <p:nvPr/>
        </p:nvSpPr>
        <p:spPr>
          <a:xfrm>
            <a:off x="11505408" y="2041373"/>
            <a:ext cx="243636" cy="98581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3335B505-43FD-E141-BD05-740D1DD913B5}"/>
              </a:ext>
            </a:extLst>
          </p:cNvPr>
          <p:cNvSpPr txBox="1"/>
          <p:nvPr/>
        </p:nvSpPr>
        <p:spPr>
          <a:xfrm>
            <a:off x="11581552" y="2382269"/>
            <a:ext cx="734813"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30%</a:t>
            </a:r>
          </a:p>
          <a:p>
            <a:pPr algn="ctr"/>
            <a:r>
              <a:rPr lang="en-GB" sz="1400" b="1">
                <a:solidFill>
                  <a:srgbClr val="5C5B5A"/>
                </a:solidFill>
                <a:latin typeface="Arial"/>
              </a:rPr>
              <a:t>(-4pp)</a:t>
            </a:r>
          </a:p>
        </p:txBody>
      </p:sp>
      <p:sp>
        <p:nvSpPr>
          <p:cNvPr id="68" name="Right Brace 67">
            <a:extLst>
              <a:ext uri="{FF2B5EF4-FFF2-40B4-BE49-F238E27FC236}">
                <a16:creationId xmlns:a16="http://schemas.microsoft.com/office/drawing/2014/main" id="{4A249DFE-0312-23BF-C1FD-F785FAB28559}"/>
              </a:ext>
              <a:ext uri="{C183D7F6-B498-43B3-948B-1728B52AA6E4}">
                <adec:decorative xmlns:adec="http://schemas.microsoft.com/office/drawing/2017/decorative" val="1"/>
              </a:ext>
            </a:extLst>
          </p:cNvPr>
          <p:cNvSpPr/>
          <p:nvPr/>
        </p:nvSpPr>
        <p:spPr>
          <a:xfrm>
            <a:off x="11495026" y="3710948"/>
            <a:ext cx="243636" cy="657102"/>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a:extLst>
              <a:ext uri="{FF2B5EF4-FFF2-40B4-BE49-F238E27FC236}">
                <a16:creationId xmlns:a16="http://schemas.microsoft.com/office/drawing/2014/main" id="{70DD4DF3-B36A-D949-08EE-6B682031C9CE}"/>
              </a:ext>
            </a:extLst>
          </p:cNvPr>
          <p:cNvSpPr txBox="1"/>
          <p:nvPr/>
        </p:nvSpPr>
        <p:spPr>
          <a:xfrm>
            <a:off x="11468953" y="3816306"/>
            <a:ext cx="931743" cy="523220"/>
          </a:xfrm>
          <a:prstGeom prst="rect">
            <a:avLst/>
          </a:prstGeom>
          <a:noFill/>
        </p:spPr>
        <p:txBody>
          <a:bodyPr wrap="square" rtlCol="0">
            <a:spAutoFit/>
          </a:bodyPr>
          <a:lstStyle/>
          <a:p>
            <a:pPr algn="ctr"/>
            <a:r>
              <a:rPr lang="en-GB" sz="1400" b="1">
                <a:solidFill>
                  <a:srgbClr val="5C5B5A"/>
                </a:solidFill>
                <a:latin typeface="Arial"/>
              </a:rPr>
              <a:t>21%</a:t>
            </a:r>
          </a:p>
          <a:p>
            <a:pPr algn="ctr"/>
            <a:r>
              <a:rPr lang="en-GB" sz="1400" b="1">
                <a:solidFill>
                  <a:srgbClr val="5C5B5A"/>
                </a:solidFill>
                <a:latin typeface="Arial"/>
              </a:rPr>
              <a:t>(-1pp)</a:t>
            </a:r>
          </a:p>
        </p:txBody>
      </p:sp>
      <p:sp>
        <p:nvSpPr>
          <p:cNvPr id="16" name="TextBox 15">
            <a:extLst>
              <a:ext uri="{FF2B5EF4-FFF2-40B4-BE49-F238E27FC236}">
                <a16:creationId xmlns:a16="http://schemas.microsoft.com/office/drawing/2014/main" id="{93F10A2D-769E-C254-A12D-7B1CE663AAA9}"/>
              </a:ext>
            </a:extLst>
          </p:cNvPr>
          <p:cNvSpPr txBox="1"/>
          <p:nvPr/>
        </p:nvSpPr>
        <p:spPr>
          <a:xfrm>
            <a:off x="8501355" y="6083379"/>
            <a:ext cx="3573414" cy="261610"/>
          </a:xfrm>
          <a:prstGeom prst="rect">
            <a:avLst/>
          </a:prstGeom>
          <a:noFill/>
        </p:spPr>
        <p:txBody>
          <a:bodyPr wrap="none" rtlCol="0">
            <a:spAutoFit/>
          </a:bodyPr>
          <a:lstStyle/>
          <a:p>
            <a:r>
              <a:rPr lang="en-GB" sz="1100"/>
              <a:t>Bracketed figures show changes from S9 (September)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10, 1546</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5397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a:solidFill>
                  <a:srgbClr val="5C5B5A"/>
                </a:solidFill>
                <a:latin typeface="Arial"/>
              </a:rPr>
              <a:t>1 in 3 (32%) respondents have </a:t>
            </a:r>
            <a:r>
              <a:rPr lang="en-GB" sz="1800" b="1">
                <a:solidFill>
                  <a:srgbClr val="009690"/>
                </a:solidFill>
                <a:latin typeface="Arial"/>
              </a:rPr>
              <a:t>volunteered in the past year, </a:t>
            </a:r>
            <a:r>
              <a:rPr lang="en-GB" sz="1800" b="1">
                <a:latin typeface="Arial"/>
              </a:rPr>
              <a:t>the same as seen in September</a:t>
            </a:r>
            <a:r>
              <a:rPr lang="en-GB" sz="1800" b="1">
                <a:solidFill>
                  <a:srgbClr val="5C5B5A"/>
                </a:solidFill>
                <a:latin typeface="Arial"/>
              </a:rPr>
              <a:t>. Those most likely to have volunteered include </a:t>
            </a:r>
            <a:r>
              <a:rPr lang="en-GB" sz="1800" b="1">
                <a:latin typeface="Arial"/>
              </a:rPr>
              <a:t>those from racially </a:t>
            </a:r>
            <a:r>
              <a:rPr lang="en-GB" sz="1800" b="1" err="1">
                <a:latin typeface="Arial"/>
              </a:rPr>
              <a:t>minoritised</a:t>
            </a:r>
            <a:r>
              <a:rPr lang="en-GB" sz="1800" b="1">
                <a:latin typeface="Arial"/>
              </a:rPr>
              <a:t> groups,</a:t>
            </a:r>
            <a:r>
              <a:rPr lang="en-GB" sz="1800" b="1">
                <a:solidFill>
                  <a:srgbClr val="5C5B5A"/>
                </a:solidFill>
                <a:latin typeface="Arial"/>
              </a:rPr>
              <a:t> with a learning disability, and aged 16-24 years old</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1%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0B439BC-8A13-4EC9-2754-1129A0D53561}"/>
              </a:ext>
            </a:extLst>
          </p:cNvPr>
          <p:cNvSpPr txBox="1"/>
          <p:nvPr/>
        </p:nvSpPr>
        <p:spPr>
          <a:xfrm>
            <a:off x="3251227" y="23134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32</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Lst>
          </p:cNvPr>
          <p:cNvSpPr txBox="1"/>
          <p:nvPr/>
        </p:nvSpPr>
        <p:spPr>
          <a:xfrm>
            <a:off x="2656192" y="345766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Lst>
          </p:cNvPr>
          <p:cNvSpPr txBox="1"/>
          <p:nvPr/>
        </p:nvSpPr>
        <p:spPr>
          <a:xfrm>
            <a:off x="3675150" y="282280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Lst>
          </p:cNvPr>
          <p:cNvSpPr txBox="1"/>
          <p:nvPr/>
        </p:nvSpPr>
        <p:spPr>
          <a:xfrm>
            <a:off x="3694256" y="343565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latin typeface="Arial" panose="020B0604020202020204"/>
              </a:rPr>
              <a:t>(+/-0</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8DA9E689-F006-1F96-BBBC-F92737498D6E}"/>
              </a:ext>
            </a:extLst>
          </p:cNvPr>
          <p:cNvSpPr txBox="1"/>
          <p:nvPr/>
        </p:nvSpPr>
        <p:spPr>
          <a:xfrm>
            <a:off x="1809753" y="379628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754326"/>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following groups are more likely to volunteer, compared to the Greater Manchester average (32%): </a:t>
            </a:r>
          </a:p>
          <a:p>
            <a:pPr algn="ctr"/>
            <a:r>
              <a:rPr lang="en-GB" sz="1200" b="1">
                <a:solidFill>
                  <a:srgbClr val="5C5B5A"/>
                </a:solidFill>
                <a:latin typeface="Arial"/>
              </a:rPr>
              <a:t>58% </a:t>
            </a:r>
            <a:r>
              <a:rPr lang="en-GB" sz="1200">
                <a:solidFill>
                  <a:srgbClr val="5C5B5A"/>
                </a:solidFill>
                <a:latin typeface="Arial"/>
              </a:rPr>
              <a:t>Jewish respondents</a:t>
            </a:r>
            <a:endParaRPr lang="en-GB" sz="1200" b="1">
              <a:solidFill>
                <a:srgbClr val="5C5B5A"/>
              </a:solidFill>
              <a:latin typeface="Arial"/>
            </a:endParaRPr>
          </a:p>
          <a:p>
            <a:pPr algn="ctr"/>
            <a:r>
              <a:rPr lang="en-GB" sz="1200" b="1">
                <a:solidFill>
                  <a:srgbClr val="5C5B5A"/>
                </a:solidFill>
                <a:latin typeface="Arial"/>
              </a:rPr>
              <a:t>44% </a:t>
            </a:r>
            <a:r>
              <a:rPr lang="en-GB" sz="1200">
                <a:solidFill>
                  <a:srgbClr val="5C5B5A"/>
                </a:solidFill>
                <a:latin typeface="Arial"/>
              </a:rPr>
              <a:t>Those with a learning disability</a:t>
            </a:r>
          </a:p>
          <a:p>
            <a:pPr algn="ctr"/>
            <a:r>
              <a:rPr lang="en-GB" sz="1200" b="1">
                <a:solidFill>
                  <a:srgbClr val="5C5B5A"/>
                </a:solidFill>
                <a:latin typeface="Arial"/>
              </a:rPr>
              <a:t>41% </a:t>
            </a:r>
            <a:r>
              <a:rPr lang="en-GB" sz="1200">
                <a:solidFill>
                  <a:srgbClr val="5C5B5A"/>
                </a:solidFill>
                <a:latin typeface="Arial"/>
              </a:rPr>
              <a:t>Those with caring responsibilities</a:t>
            </a:r>
          </a:p>
          <a:p>
            <a:pPr algn="ctr"/>
            <a:r>
              <a:rPr lang="en-GB" sz="1200" b="1">
                <a:solidFill>
                  <a:srgbClr val="5C5B5A"/>
                </a:solidFill>
                <a:latin typeface="Arial"/>
              </a:rPr>
              <a:t>40% </a:t>
            </a:r>
            <a:r>
              <a:rPr lang="en-GB" sz="1200">
                <a:solidFill>
                  <a:srgbClr val="5C5B5A"/>
                </a:solidFill>
                <a:latin typeface="Arial"/>
              </a:rPr>
              <a:t>Those from within racially minoritised groups</a:t>
            </a:r>
          </a:p>
          <a:p>
            <a:pPr algn="ctr"/>
            <a:r>
              <a:rPr lang="en-GB" sz="1200" b="1">
                <a:solidFill>
                  <a:srgbClr val="5C5B5A"/>
                </a:solidFill>
                <a:latin typeface="Arial"/>
              </a:rPr>
              <a:t>42% </a:t>
            </a:r>
            <a:r>
              <a:rPr lang="en-GB" sz="1200">
                <a:solidFill>
                  <a:srgbClr val="5C5B5A"/>
                </a:solidFill>
                <a:latin typeface="Arial"/>
              </a:rPr>
              <a:t>16-24-year-olds </a:t>
            </a:r>
          </a:p>
          <a:p>
            <a:pPr algn="ctr"/>
            <a:r>
              <a:rPr lang="en-GB" sz="1200" b="1">
                <a:solidFill>
                  <a:srgbClr val="5C5B5A"/>
                </a:solidFill>
                <a:latin typeface="Arial"/>
              </a:rPr>
              <a:t>39% </a:t>
            </a:r>
            <a:r>
              <a:rPr lang="en-GB" sz="1200">
                <a:solidFill>
                  <a:srgbClr val="5C5B5A"/>
                </a:solidFill>
                <a:latin typeface="Arial"/>
              </a:rPr>
              <a:t>Those living in a household with 4+ people*</a:t>
            </a:r>
          </a:p>
          <a:p>
            <a:pPr algn="ctr"/>
            <a:r>
              <a:rPr lang="en-GB" sz="1200" b="1">
                <a:solidFill>
                  <a:srgbClr val="5C5B5A"/>
                </a:solidFill>
                <a:latin typeface="Arial"/>
              </a:rPr>
              <a:t>37% </a:t>
            </a:r>
            <a:r>
              <a:rPr lang="en-GB" sz="1200">
                <a:solidFill>
                  <a:srgbClr val="5C5B5A"/>
                </a:solidFill>
                <a:latin typeface="Arial"/>
              </a:rPr>
              <a:t>Parents</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algn="ctr"/>
            <a:r>
              <a:rPr lang="en-GB" sz="1200">
                <a:solidFill>
                  <a:srgbClr val="5C5B5A"/>
                </a:solidFill>
                <a:latin typeface="Arial"/>
              </a:rPr>
              <a:t>The following groups are less likely to volunteer, compared to the Greater Manchester average (67%): </a:t>
            </a:r>
          </a:p>
          <a:p>
            <a:pPr algn="ctr"/>
            <a:r>
              <a:rPr lang="en-GB" sz="1200" b="1">
                <a:solidFill>
                  <a:srgbClr val="5C5B5A"/>
                </a:solidFill>
                <a:latin typeface="Arial"/>
              </a:rPr>
              <a:t>76% </a:t>
            </a:r>
            <a:r>
              <a:rPr lang="en-GB" sz="1200">
                <a:solidFill>
                  <a:srgbClr val="5C5B5A"/>
                </a:solidFill>
                <a:latin typeface="Arial"/>
              </a:rPr>
              <a:t>Those not in work due to ill health or disability </a:t>
            </a:r>
            <a:endParaRPr lang="en-GB" sz="1200">
              <a:solidFill>
                <a:srgbClr val="5C5B5A"/>
              </a:solidFill>
              <a:latin typeface="Arial"/>
              <a:cs typeface="Arial"/>
            </a:endParaRPr>
          </a:p>
          <a:p>
            <a:pPr algn="ctr"/>
            <a:r>
              <a:rPr lang="en-GB" sz="1200" b="1">
                <a:solidFill>
                  <a:srgbClr val="5C5B5A"/>
                </a:solidFill>
                <a:latin typeface="Arial"/>
              </a:rPr>
              <a:t>76% </a:t>
            </a:r>
            <a:r>
              <a:rPr lang="en-GB" sz="1200">
                <a:solidFill>
                  <a:srgbClr val="5C5B5A"/>
                </a:solidFill>
                <a:latin typeface="Arial"/>
              </a:rPr>
              <a:t>Those aged between 55-64</a:t>
            </a:r>
          </a:p>
          <a:p>
            <a:pPr algn="ctr"/>
            <a:r>
              <a:rPr lang="en-GB" sz="1200" b="1">
                <a:solidFill>
                  <a:srgbClr val="5C5B5A"/>
                </a:solidFill>
                <a:latin typeface="Arial"/>
              </a:rPr>
              <a:t>73% </a:t>
            </a:r>
            <a:r>
              <a:rPr lang="en-GB" sz="1200">
                <a:solidFill>
                  <a:srgbClr val="5C5B5A"/>
                </a:solidFill>
                <a:latin typeface="Arial"/>
              </a:rPr>
              <a:t>Those aged 65+ living in a single person household*</a:t>
            </a:r>
          </a:p>
          <a:p>
            <a:pPr algn="ctr"/>
            <a:r>
              <a:rPr lang="en-GB" sz="1200" b="1">
                <a:solidFill>
                  <a:srgbClr val="5C5B5A"/>
                </a:solidFill>
                <a:latin typeface="Arial"/>
              </a:rPr>
              <a:t>73% </a:t>
            </a:r>
            <a:r>
              <a:rPr lang="en-GB" sz="1200">
                <a:solidFill>
                  <a:srgbClr val="5C5B5A"/>
                </a:solidFill>
                <a:latin typeface="Arial"/>
              </a:rPr>
              <a:t>Those dissatisfied with their local area </a:t>
            </a:r>
          </a:p>
          <a:p>
            <a:pPr algn="ctr"/>
            <a:r>
              <a:rPr lang="en-GB" sz="1200" b="1">
                <a:solidFill>
                  <a:srgbClr val="5C5B5A"/>
                </a:solidFill>
                <a:latin typeface="Arial"/>
              </a:rPr>
              <a:t>73% </a:t>
            </a:r>
            <a:r>
              <a:rPr lang="en-GB" sz="1200">
                <a:solidFill>
                  <a:srgbClr val="5C5B5A"/>
                </a:solidFill>
                <a:latin typeface="Arial"/>
              </a:rPr>
              <a:t>Those with low life satisfaction*</a:t>
            </a:r>
          </a:p>
          <a:p>
            <a:pPr algn="ctr"/>
            <a:r>
              <a:rPr lang="en-GB" sz="1200" b="1">
                <a:solidFill>
                  <a:srgbClr val="5C5B5A"/>
                </a:solidFill>
                <a:latin typeface="Arial"/>
              </a:rPr>
              <a:t>72% </a:t>
            </a:r>
            <a:r>
              <a:rPr lang="en-GB" sz="1200">
                <a:solidFill>
                  <a:srgbClr val="5C5B5A"/>
                </a:solidFill>
                <a:latin typeface="Arial"/>
              </a:rPr>
              <a:t>Those in financially vulnerable situations*</a:t>
            </a:r>
          </a:p>
        </p:txBody>
      </p:sp>
      <p:sp>
        <p:nvSpPr>
          <p:cNvPr id="10" name="TextBox 9">
            <a:extLst>
              <a:ext uri="{FF2B5EF4-FFF2-40B4-BE49-F238E27FC236}">
                <a16:creationId xmlns:a16="http://schemas.microsoft.com/office/drawing/2014/main" id="{88967095-39D7-971F-437C-D9B9D24BE4A8}"/>
              </a:ext>
            </a:extLst>
          </p:cNvPr>
          <p:cNvSpPr txBox="1"/>
          <p:nvPr/>
        </p:nvSpPr>
        <p:spPr>
          <a:xfrm>
            <a:off x="1413087" y="5988123"/>
            <a:ext cx="3573414" cy="261610"/>
          </a:xfrm>
          <a:prstGeom prst="rect">
            <a:avLst/>
          </a:prstGeom>
          <a:noFill/>
        </p:spPr>
        <p:txBody>
          <a:bodyPr wrap="none" rtlCol="0">
            <a:spAutoFit/>
          </a:bodyPr>
          <a:lstStyle/>
          <a:p>
            <a:r>
              <a:rPr lang="en-GB" sz="1100"/>
              <a:t>Bracketed figures show changes from S9 (September)</a:t>
            </a:r>
          </a:p>
        </p:txBody>
      </p:sp>
      <p:sp>
        <p:nvSpPr>
          <p:cNvPr id="3" name="TextBox 2">
            <a:extLst>
              <a:ext uri="{FF2B5EF4-FFF2-40B4-BE49-F238E27FC236}">
                <a16:creationId xmlns:a16="http://schemas.microsoft.com/office/drawing/2014/main" id="{684D6FF2-51AA-ED44-8A98-7491D1BA269C}"/>
              </a:ext>
            </a:extLst>
          </p:cNvPr>
          <p:cNvSpPr txBox="1"/>
          <p:nvPr/>
        </p:nvSpPr>
        <p:spPr>
          <a:xfrm>
            <a:off x="6400799" y="5332720"/>
            <a:ext cx="5203669" cy="261610"/>
          </a:xfrm>
          <a:prstGeom prst="rect">
            <a:avLst/>
          </a:prstGeom>
          <a:noFill/>
        </p:spPr>
        <p:txBody>
          <a:bodyPr wrap="none" lIns="91440" tIns="45720" rIns="91440" bIns="45720" rtlCol="0" anchor="t">
            <a:spAutoFit/>
          </a:bodyPr>
          <a:lstStyle/>
          <a:p>
            <a:r>
              <a:rPr lang="en-GB" sz="1100"/>
              <a:t>*Asterisks denote a new group who have over-indexed in S10, but did not in S9</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1546 (All respondents)</a:t>
            </a:r>
          </a:p>
          <a:p>
            <a:pPr>
              <a:defRPr/>
            </a:pPr>
            <a:r>
              <a:rPr lang="en-GB" sz="1000">
                <a:solidFill>
                  <a:srgbClr val="FFFFFF">
                    <a:lumMod val="50000"/>
                  </a:srgbClr>
                </a:solidFill>
                <a:latin typeface="Arial"/>
                <a:cs typeface="Arial" panose="020B0604020202020204" pitchFamily="34" charset="0"/>
              </a:rPr>
              <a:t>*subgroup analysis using data from S8+9+10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7208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a:t>Cost of living</a:t>
            </a: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249874432"/>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4061409">
                  <a:extLst>
                    <a:ext uri="{9D8B030D-6E8A-4147-A177-3AD203B41FA5}">
                      <a16:colId xmlns:a16="http://schemas.microsoft.com/office/drawing/2014/main" val="4846203"/>
                    </a:ext>
                  </a:extLst>
                </a:gridCol>
                <a:gridCol w="1212096">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49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and food security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50</a:t>
                      </a:r>
                      <a:r>
                        <a:rPr lang="en-GB" sz="1400" b="1" u="sng">
                          <a:solidFill>
                            <a:schemeClr val="bg1"/>
                          </a:solidFill>
                          <a:latin typeface="Arial"/>
                          <a:cs typeface="Arial"/>
                        </a:rPr>
                        <a:t>-51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52-</a:t>
                      </a:r>
                      <a:r>
                        <a:rPr lang="en-GB" sz="1400" b="1" u="sng">
                          <a:solidFill>
                            <a:schemeClr val="bg1"/>
                          </a:solidFill>
                          <a:latin typeface="Arial"/>
                          <a:cs typeface="Arial"/>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1433115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06002"/>
            <a:ext cx="11012101" cy="4530086"/>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Cost of living has been a central theme in the Greater Manchester Residents' Surveys since September 2022 (and has now been covered across eight waves). Food security has been included, to differing degrees, across ten surveys since February 2022. 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8, 9 and 10. </a:t>
            </a:r>
          </a:p>
          <a:p>
            <a:pPr>
              <a:lnSpc>
                <a:spcPct val="114000"/>
              </a:lnSpc>
              <a:spcAft>
                <a:spcPts val="1400"/>
              </a:spcAft>
            </a:pPr>
            <a:r>
              <a:rPr lang="en-GB" sz="140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a:t>
            </a:r>
          </a:p>
          <a:p>
            <a:pPr>
              <a:lnSpc>
                <a:spcPct val="114000"/>
              </a:lnSpc>
              <a:spcAft>
                <a:spcPts val="1400"/>
              </a:spcAft>
            </a:pPr>
            <a:r>
              <a:rPr lang="en-GB" sz="1400">
                <a:solidFill>
                  <a:schemeClr val="bg1"/>
                </a:solidFill>
                <a:latin typeface="Arial"/>
                <a:cs typeface="Arial"/>
              </a:rPr>
              <a:t>Data in the cost of 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13 – 29 Nov 2023) have been compared to the most closely matched ONS fieldwork period, between 15 – 26 Nov 2023.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a:solidFill>
                <a:schemeClr val="bg1"/>
              </a:solidFill>
              <a:cs typeface="Calibri" panose="020F0502020204030204"/>
            </a:endParaRPr>
          </a:p>
        </p:txBody>
      </p:sp>
    </p:spTree>
    <p:extLst>
      <p:ext uri="{BB962C8B-B14F-4D97-AF65-F5344CB8AC3E}">
        <p14:creationId xmlns:p14="http://schemas.microsoft.com/office/powerpoint/2010/main" val="192520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0547928" cy="449953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Between February 2022 and </a:t>
            </a:r>
            <a:r>
              <a:rPr lang="en-GB" sz="1400">
                <a:latin typeface="Arial" panose="020B0604020202020204"/>
              </a:rPr>
              <a:t>November</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2023, BMG Research has undertaken ten surveys, each comprising circa 1,500 residents from across Greater Manchester. Each sample has included around:</a:t>
            </a:r>
          </a:p>
          <a:p>
            <a:pPr lvl="1">
              <a:lnSpc>
                <a:spcPct val="100000"/>
              </a:lnSpc>
              <a:spcBef>
                <a:spcPts val="0"/>
              </a:spcBef>
              <a:spcAft>
                <a:spcPts val="600"/>
              </a:spcAft>
              <a:defRPr/>
            </a:pPr>
            <a:r>
              <a:rPr lang="en-GB" sz="1400">
                <a:latin typeface="Arial" panose="020B0604020202020204"/>
              </a:rPr>
              <a:t>750 online panel respondents </a:t>
            </a:r>
            <a:endParaRPr lang="en-GB" sz="1400">
              <a:latin typeface="Arial" panose="020B0604020202020204"/>
              <a:cs typeface="Arial"/>
            </a:endParaRPr>
          </a:p>
          <a:p>
            <a:pPr lvl="1">
              <a:lnSpc>
                <a:spcPct val="100000"/>
              </a:lnSpc>
              <a:spcBef>
                <a:spcPts val="0"/>
              </a:spcBef>
              <a:spcAft>
                <a:spcPts val="600"/>
              </a:spcAft>
              <a:defRPr/>
            </a:pPr>
            <a:r>
              <a:rPr lang="en-GB" sz="1400">
                <a:latin typeface="Arial" panose="020B0604020202020204"/>
              </a:rPr>
              <a:t>250 telephone respondents, and </a:t>
            </a:r>
            <a:endParaRPr lang="en-GB" sz="1400">
              <a:latin typeface="Arial" panose="020B0604020202020204"/>
              <a:cs typeface="Arial"/>
            </a:endParaRPr>
          </a:p>
          <a:p>
            <a:pPr lvl="1">
              <a:lnSpc>
                <a:spcPct val="100000"/>
              </a:lnSpc>
              <a:spcBef>
                <a:spcPts val="0"/>
              </a:spcBef>
              <a:spcAft>
                <a:spcPts val="600"/>
              </a:spcAft>
              <a:defRPr/>
            </a:pPr>
            <a:r>
              <a:rPr lang="en-GB" sz="1400">
                <a:latin typeface="Arial" panose="020B0604020202020204"/>
              </a:rPr>
              <a:t>500 online ‘river sampled’ respondents (those who responded to adverts, offers and invitations to take part in the surveys) </a:t>
            </a:r>
            <a:endParaRPr lang="en-GB" sz="1400">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mix of using majority online sampling with a smaller telephone element was selected so that a representative and robust sample of Greater Manchester residents could be sourced within available time and budget.</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 we have sought to overcome this by merging findings from multiple consecutive surveys.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the topics covered, interviews by telephone tend to take longer than this.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a:t>
            </a:r>
            <a:r>
              <a:rPr lang="en-GB" sz="1400">
                <a:latin typeface="Arial" panose="020B0604020202020204"/>
              </a:rPr>
              <a:t>of wider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protected and key characteristics.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ethnicity</a:t>
            </a:r>
            <a:r>
              <a:rPr lang="en-GB" sz="1400">
                <a:latin typeface="Arial" panose="020B0604020202020204"/>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Cost of living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26833" y="734618"/>
            <a:ext cx="11357551" cy="5463034"/>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COSTS OF LIVING</a:t>
            </a:r>
            <a:endParaRPr lang="en-GB" sz="1400">
              <a:solidFill>
                <a:schemeClr val="bg1"/>
              </a:solidFill>
              <a:latin typeface="Arial"/>
              <a:cs typeface="Arial"/>
            </a:endParaRPr>
          </a:p>
          <a:p>
            <a:pPr marL="285750" indent="-285750">
              <a:spcAft>
                <a:spcPts val="600"/>
              </a:spcAft>
              <a:buFont typeface="Arial" panose="020B0604020202020204" pitchFamily="34" charset="0"/>
              <a:buChar char="•"/>
            </a:pPr>
            <a:r>
              <a:rPr lang="en-GB" sz="1400">
                <a:solidFill>
                  <a:schemeClr val="bg1"/>
                </a:solidFill>
                <a:latin typeface="Arial"/>
                <a:cs typeface="Arial"/>
              </a:rPr>
              <a:t>3 in 5 (61%) respondents say their cost of living has increased in the last month (compared to 47% across Great Britain as a whole) – with these increases continuing to be driven particularly by food, energy and fuel costs</a:t>
            </a:r>
          </a:p>
          <a:p>
            <a:pPr marL="285750" indent="-285750">
              <a:spcAft>
                <a:spcPts val="600"/>
              </a:spcAft>
              <a:buFont typeface="Arial" panose="020B0604020202020204" pitchFamily="34" charset="0"/>
              <a:buChar char="•"/>
            </a:pPr>
            <a:r>
              <a:rPr lang="en-GB" sz="1400">
                <a:solidFill>
                  <a:schemeClr val="bg1"/>
                </a:solidFill>
                <a:latin typeface="Arial"/>
                <a:cs typeface="Arial"/>
              </a:rPr>
              <a:t>3 in 10 (28%) respondents are experiencing some form of financial vulnerability (based on an ONS method of estimation)</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This is higher still among respondents not in work due to ill health (47%), those earning below the Real Living Wage (41%) and  those aged 35-44 (37%)</a:t>
            </a:r>
          </a:p>
          <a:p>
            <a:pPr marL="285750" indent="-285750">
              <a:spcAft>
                <a:spcPts val="600"/>
              </a:spcAft>
              <a:buFont typeface="Arial" panose="020B0604020202020204" pitchFamily="34" charset="0"/>
              <a:buChar char="•"/>
            </a:pPr>
            <a:r>
              <a:rPr lang="en-GB" sz="1400">
                <a:solidFill>
                  <a:schemeClr val="bg1"/>
                </a:solidFill>
                <a:latin typeface="Arial"/>
                <a:cs typeface="Arial"/>
              </a:rPr>
              <a:t>Half (50%) of respondents say that they are worried about heating their home this winter, a similar proportion to September</a:t>
            </a:r>
          </a:p>
          <a:p>
            <a:pPr marL="285750" indent="-285750">
              <a:spcAft>
                <a:spcPts val="600"/>
              </a:spcAft>
              <a:buFont typeface="Arial" panose="020B0604020202020204" pitchFamily="34" charset="0"/>
              <a:buChar char="•"/>
            </a:pPr>
            <a:r>
              <a:rPr lang="en-GB" sz="1400">
                <a:solidFill>
                  <a:schemeClr val="bg1"/>
                </a:solidFill>
                <a:latin typeface="Arial"/>
                <a:cs typeface="Arial"/>
              </a:rPr>
              <a:t>Food (88%, was 86%) and energy (70%, was 67%) costs remain the most common reasons for cost of living increases</a:t>
            </a:r>
          </a:p>
          <a:p>
            <a:pPr marL="285750" indent="-285750">
              <a:spcAft>
                <a:spcPts val="600"/>
              </a:spcAft>
              <a:buFont typeface="Arial" panose="020B0604020202020204" pitchFamily="34" charset="0"/>
              <a:buChar char="•"/>
            </a:pPr>
            <a:r>
              <a:rPr lang="en-GB" sz="1400">
                <a:solidFill>
                  <a:schemeClr val="bg1"/>
                </a:solidFill>
                <a:latin typeface="Arial"/>
                <a:cs typeface="Arial"/>
              </a:rPr>
              <a:t>Approaching half (47%) of respondents say they have difficulty affording energy costs. This is significantly higher than the GB average (39%), with most of this difference driven by the proportion who say they find these costs very difficult (12% vs 8% GB average)</a:t>
            </a:r>
            <a:endParaRPr lang="en-GB">
              <a:solidFill>
                <a:schemeClr val="bg1"/>
              </a:solidFill>
            </a:endParaRPr>
          </a:p>
          <a:p>
            <a:pPr>
              <a:spcAft>
                <a:spcPts val="600"/>
              </a:spcAft>
            </a:pPr>
            <a:r>
              <a:rPr lang="en-GB" sz="1600" b="1">
                <a:solidFill>
                  <a:schemeClr val="bg1"/>
                </a:solidFill>
                <a:latin typeface="Arial"/>
                <a:cs typeface="Arial"/>
              </a:rPr>
              <a:t>HOUSING</a:t>
            </a:r>
            <a:endParaRPr lang="en-GB">
              <a:solidFill>
                <a:schemeClr val="bg1"/>
              </a:solidFill>
              <a:latin typeface="Arial"/>
              <a:cs typeface="Arial"/>
            </a:endParaRPr>
          </a:p>
          <a:p>
            <a:pPr marL="285750" indent="-285750">
              <a:spcAft>
                <a:spcPts val="600"/>
              </a:spcAft>
              <a:buFont typeface="Arial"/>
              <a:buChar char="•"/>
            </a:pPr>
            <a:r>
              <a:rPr lang="en-GB" sz="1400">
                <a:solidFill>
                  <a:schemeClr val="bg1"/>
                </a:solidFill>
                <a:latin typeface="Arial"/>
                <a:cs typeface="Arial"/>
              </a:rPr>
              <a:t>Over a quarter (27%) of renters and mortgage holders have seen their payments increase over the last month</a:t>
            </a:r>
            <a:endParaRPr lang="en-GB">
              <a:solidFill>
                <a:schemeClr val="bg1"/>
              </a:solidFill>
              <a:cs typeface="Arial"/>
            </a:endParaRPr>
          </a:p>
          <a:p>
            <a:pPr marL="285750" indent="-285750">
              <a:spcAft>
                <a:spcPts val="600"/>
              </a:spcAft>
              <a:buFont typeface="Arial" panose="020B0604020202020204" pitchFamily="34" charset="0"/>
              <a:buChar char="•"/>
            </a:pPr>
            <a:r>
              <a:rPr lang="en-GB" sz="1400">
                <a:solidFill>
                  <a:schemeClr val="bg1"/>
                </a:solidFill>
                <a:latin typeface="Arial"/>
                <a:cs typeface="Arial"/>
              </a:rPr>
              <a:t>There has been slight movement – in opposite directions – in renters and mortgage holders who say that it is hard to afford their rent or mortgage payments. </a:t>
            </a:r>
          </a:p>
          <a:p>
            <a:pPr marL="742950" lvl="1" indent="-285750">
              <a:spcAft>
                <a:spcPts val="600"/>
              </a:spcAft>
              <a:buFont typeface="Courier New" panose="020B0604020202020204" pitchFamily="34" charset="0"/>
              <a:buChar char="o"/>
            </a:pPr>
            <a:r>
              <a:rPr lang="en-GB" sz="1400">
                <a:solidFill>
                  <a:schemeClr val="bg1"/>
                </a:solidFill>
                <a:latin typeface="Arial"/>
                <a:cs typeface="Arial"/>
              </a:rPr>
              <a:t>Slightly fewer mortgage holders are finding it difficult to afford payments (34%, was 37% in September)</a:t>
            </a:r>
          </a:p>
          <a:p>
            <a:pPr marL="742950" lvl="1" indent="-285750">
              <a:spcAft>
                <a:spcPts val="600"/>
              </a:spcAft>
              <a:buFont typeface="Courier New" panose="020B0604020202020204" pitchFamily="34" charset="0"/>
              <a:buChar char="o"/>
            </a:pPr>
            <a:r>
              <a:rPr lang="en-GB" sz="1400">
                <a:solidFill>
                  <a:schemeClr val="bg1"/>
                </a:solidFill>
                <a:latin typeface="Arial"/>
                <a:cs typeface="Arial"/>
              </a:rPr>
              <a:t>Slightly more renters say that is it difficult to afford their rent (46%, was 44% in September)</a:t>
            </a:r>
          </a:p>
          <a:p>
            <a:pPr marL="285750" indent="-285750">
              <a:spcAft>
                <a:spcPts val="600"/>
              </a:spcAft>
              <a:buFont typeface="Arial" panose="020B0604020202020204" pitchFamily="34" charset="0"/>
              <a:buChar char="•"/>
            </a:pPr>
            <a:r>
              <a:rPr lang="en-GB" sz="1400">
                <a:solidFill>
                  <a:schemeClr val="bg1"/>
                </a:solidFill>
                <a:latin typeface="Arial"/>
                <a:cs typeface="Arial"/>
              </a:rPr>
              <a:t>But despite this, the proportion of mortgage holders who are behind on their mortgage payments has risen (7%, was 4% in September), while the proportion of renters who say they are behind has dropped significantly since September (10%, was 17% in September).</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The decrease in renters behind on their rent is driven by decreases among those renting from the local authority or council (16%, was 24%) and from a housing association or trust (8%, was 24%)</a:t>
            </a:r>
          </a:p>
        </p:txBody>
      </p:sp>
    </p:spTree>
    <p:extLst>
      <p:ext uri="{BB962C8B-B14F-4D97-AF65-F5344CB8AC3E}">
        <p14:creationId xmlns:p14="http://schemas.microsoft.com/office/powerpoint/2010/main" val="1375652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Cost of living –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5926" y="805024"/>
            <a:ext cx="11019275" cy="5047536"/>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FINANCIAL SITUATION AND BORROWING</a:t>
            </a:r>
          </a:p>
          <a:p>
            <a:pPr marL="285750" indent="-285750">
              <a:spcAft>
                <a:spcPts val="600"/>
              </a:spcAft>
              <a:buFont typeface="Arial" panose="020B0604020202020204" pitchFamily="34" charset="0"/>
              <a:buChar char="•"/>
            </a:pPr>
            <a:r>
              <a:rPr lang="en-GB" sz="1400">
                <a:solidFill>
                  <a:schemeClr val="bg1"/>
                </a:solidFill>
                <a:ea typeface="+mn-lt"/>
                <a:cs typeface="+mn-lt"/>
              </a:rPr>
              <a:t>Around 7 in 10 respondents who have borrowed more money or used more credit continue to say they are having some difficulty with managing their debt (69%, was 70% in September). </a:t>
            </a:r>
            <a:r>
              <a:rPr lang="en-GB" sz="1400">
                <a:solidFill>
                  <a:schemeClr val="bg1"/>
                </a:solidFill>
                <a:latin typeface="Arial"/>
                <a:cs typeface="Arial"/>
              </a:rPr>
              <a:t>This is higher still among certain groups, including parents (73%) and those aged 45-54 years old (83%)</a:t>
            </a:r>
          </a:p>
          <a:p>
            <a:pPr marL="285750" indent="-285750">
              <a:spcAft>
                <a:spcPts val="600"/>
              </a:spcAft>
              <a:buFont typeface="Arial" panose="020B0604020202020204" pitchFamily="34" charset="0"/>
              <a:buChar char="•"/>
            </a:pPr>
            <a:r>
              <a:rPr lang="en-GB" sz="1400">
                <a:solidFill>
                  <a:schemeClr val="bg1"/>
                </a:solidFill>
                <a:ea typeface="+mn-lt"/>
                <a:cs typeface="+mn-lt"/>
              </a:rPr>
              <a:t>While the proportion having difficulty with their debt is unchanged, the share of these respondents who are looking for help with their debt (51%) has returned to what was seen in July (51%), following a significant increase in September (62%).</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Respondents seeking help are more likely to go to friends and family first (32% cf. 36% in September), followed by Citizens Advice (11% cf. 12% in November). </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But significantly fewer people than in the September survey said they would seek help through wider options – including energy providers (8%, was 18%), Turn2Us (2%, was 10%), Local Council money advice services (4%, was 10%), their housing providers (4%, was 10%), and </a:t>
            </a:r>
            <a:r>
              <a:rPr lang="en-GB" sz="1400" err="1">
                <a:solidFill>
                  <a:schemeClr val="bg1"/>
                </a:solidFill>
                <a:latin typeface="Arial"/>
                <a:cs typeface="Arial"/>
              </a:rPr>
              <a:t>StepChange</a:t>
            </a:r>
            <a:r>
              <a:rPr lang="en-GB" sz="1400">
                <a:solidFill>
                  <a:schemeClr val="bg1"/>
                </a:solidFill>
                <a:latin typeface="Arial"/>
                <a:cs typeface="Arial"/>
              </a:rPr>
              <a:t> (5%, was 9%).</a:t>
            </a:r>
          </a:p>
          <a:p>
            <a:pPr marL="742950" lvl="1" indent="-285750">
              <a:spcAft>
                <a:spcPts val="1200"/>
              </a:spcAft>
              <a:buFont typeface="Courier New" panose="02070309020205020404" pitchFamily="49" charset="0"/>
              <a:buChar char="o"/>
            </a:pPr>
            <a:r>
              <a:rPr lang="en-GB" sz="1400">
                <a:solidFill>
                  <a:schemeClr val="bg1"/>
                </a:solidFill>
                <a:latin typeface="Arial"/>
                <a:cs typeface="Arial"/>
              </a:rPr>
              <a:t>The decline in those seeking help from any organisations may be driven by a significant increase in those who are embarrassed about seeking help or stigma around it (33%, was 21%).</a:t>
            </a:r>
          </a:p>
          <a:p>
            <a:pPr>
              <a:spcAft>
                <a:spcPts val="600"/>
              </a:spcAft>
            </a:pPr>
            <a:r>
              <a:rPr lang="en-GB" sz="1600" b="1">
                <a:solidFill>
                  <a:schemeClr val="bg1"/>
                </a:solidFill>
                <a:latin typeface="Arial"/>
                <a:cs typeface="Arial"/>
              </a:rPr>
              <a:t>LONG TERM TRENDS</a:t>
            </a:r>
            <a:r>
              <a:rPr lang="en-GB" sz="1600">
                <a:solidFill>
                  <a:schemeClr val="bg1"/>
                </a:solidFill>
                <a:latin typeface="Arial"/>
                <a:cs typeface="Arial"/>
              </a:rPr>
              <a:t> </a:t>
            </a:r>
          </a:p>
          <a:p>
            <a:pPr marL="285750" indent="-285750">
              <a:spcAft>
                <a:spcPts val="600"/>
              </a:spcAft>
              <a:buFont typeface="Arial" panose="020B0604020202020204" pitchFamily="34" charset="0"/>
              <a:buChar char="•"/>
            </a:pPr>
            <a:r>
              <a:rPr lang="en-GB" sz="1400">
                <a:solidFill>
                  <a:schemeClr val="bg1"/>
                </a:solidFill>
                <a:latin typeface="Arial"/>
                <a:cs typeface="Arial"/>
              </a:rPr>
              <a:t>Tracked data on some of the survey's key measures shows the financial situation of GM respondents is getting better over time:</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2 in 5 (44%) say they will be able to save money over the next 12 months; this figure has risen by 11 percentage points since the first time this question was asked first a year ago in September 2022 (33%), and is the same as in September 2023 (44%)</a:t>
            </a:r>
          </a:p>
          <a:p>
            <a:pPr marL="742950" lvl="1" indent="-285750">
              <a:spcAft>
                <a:spcPts val="1200"/>
              </a:spcAft>
              <a:buFont typeface="Courier New" panose="02070309020205020404" pitchFamily="49" charset="0"/>
              <a:buChar char="o"/>
            </a:pPr>
            <a:r>
              <a:rPr lang="en-GB" sz="1400">
                <a:solidFill>
                  <a:schemeClr val="bg1"/>
                </a:solidFill>
                <a:latin typeface="Arial"/>
                <a:cs typeface="Arial"/>
              </a:rPr>
              <a:t>Over half (52%) say they can afford an unexpected but necessary expense of £850, an increase of 3 percentage points since November 2022 (49%), though the same as September 2023 (52%)</a:t>
            </a:r>
          </a:p>
        </p:txBody>
      </p:sp>
    </p:spTree>
    <p:extLst>
      <p:ext uri="{BB962C8B-B14F-4D97-AF65-F5344CB8AC3E}">
        <p14:creationId xmlns:p14="http://schemas.microsoft.com/office/powerpoint/2010/main" val="1049343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59977" y="183219"/>
            <a:ext cx="11641666" cy="830997"/>
          </a:xfrm>
          <a:noFill/>
        </p:spPr>
        <p:txBody>
          <a:bodyPr vert="horz" wrap="square" lIns="0" tIns="0" rIns="0" bIns="0" rtlCol="0" anchor="ctr">
            <a:spAutoFit/>
          </a:bodyPr>
          <a:lstStyle/>
          <a:p>
            <a:pPr>
              <a:lnSpc>
                <a:spcPct val="100000"/>
              </a:lnSpc>
              <a:spcBef>
                <a:spcPts val="0"/>
              </a:spcBef>
              <a:spcAft>
                <a:spcPts val="600"/>
              </a:spcAft>
            </a:pPr>
            <a:r>
              <a:rPr lang="en-GB" sz="1800" b="1">
                <a:solidFill>
                  <a:schemeClr val="tx1">
                    <a:lumMod val="65000"/>
                    <a:lumOff val="35000"/>
                  </a:schemeClr>
                </a:solidFill>
                <a:latin typeface="Arial"/>
                <a:ea typeface="+mn-ea"/>
                <a:cs typeface="+mn-cs"/>
              </a:rPr>
              <a:t>3 in 10 (28%) are experiencing some form of </a:t>
            </a:r>
            <a:r>
              <a:rPr lang="en-GB" sz="1800" b="1">
                <a:solidFill>
                  <a:srgbClr val="009690"/>
                </a:solidFill>
                <a:latin typeface="Arial"/>
                <a:ea typeface="+mn-ea"/>
                <a:cs typeface="+mn-cs"/>
              </a:rPr>
              <a:t>financial vulnerability</a:t>
            </a:r>
            <a:r>
              <a:rPr lang="en-GB" sz="1800" b="1">
                <a:solidFill>
                  <a:schemeClr val="tx1">
                    <a:lumMod val="65000"/>
                    <a:lumOff val="35000"/>
                  </a:schemeClr>
                </a:solidFill>
                <a:latin typeface="Arial"/>
                <a:ea typeface="+mn-ea"/>
                <a:cs typeface="+mn-cs"/>
              </a:rPr>
              <a:t> (based on an ONS method of estimation). </a:t>
            </a:r>
            <a:r>
              <a:rPr lang="en-GB" sz="1800" b="1">
                <a:solidFill>
                  <a:srgbClr val="5C5B5A"/>
                </a:solidFill>
                <a:latin typeface="Arial"/>
                <a:ea typeface="+mn-ea"/>
                <a:cs typeface="+mn-cs"/>
              </a:rPr>
              <a:t>This has not changed since September, but remains higher among those aged 35-44 (</a:t>
            </a:r>
            <a:r>
              <a:rPr lang="en-GB" sz="1800" b="1">
                <a:latin typeface="Arial"/>
                <a:ea typeface="+mn-ea"/>
                <a:cs typeface="+mn-cs"/>
              </a:rPr>
              <a:t>37</a:t>
            </a:r>
            <a:r>
              <a:rPr lang="en-GB" sz="1800" b="1">
                <a:solidFill>
                  <a:srgbClr val="5C5B5A"/>
                </a:solidFill>
                <a:latin typeface="Arial"/>
                <a:ea typeface="+mn-ea"/>
                <a:cs typeface="+mn-cs"/>
              </a:rPr>
              <a:t>%), parents of children aged 5 – 15 years (39%), and respondents with a disability (</a:t>
            </a:r>
            <a:r>
              <a:rPr lang="en-GB" sz="1800" b="1">
                <a:latin typeface="Arial"/>
                <a:ea typeface="+mn-ea"/>
                <a:cs typeface="+mn-cs"/>
              </a:rPr>
              <a:t>37</a:t>
            </a:r>
            <a:r>
              <a:rPr lang="en-GB" sz="1800" b="1">
                <a:solidFill>
                  <a:srgbClr val="5C5B5A"/>
                </a:solidFill>
                <a:latin typeface="Arial"/>
                <a:ea typeface="+mn-ea"/>
                <a:cs typeface="+mn-cs"/>
              </a:rPr>
              <a:t>%)</a:t>
            </a:r>
            <a:endParaRPr lang="en-US" sz="1800" b="1" kern="0">
              <a:solidFill>
                <a:srgbClr val="5C5B5A"/>
              </a:solidFill>
              <a:latin typeface="Arial"/>
              <a:ea typeface="+mn-ea"/>
              <a:cs typeface="Arial"/>
            </a:endParaRPr>
          </a:p>
        </p:txBody>
      </p:sp>
      <p:sp>
        <p:nvSpPr>
          <p:cNvPr id="9" name="TextBox 8">
            <a:extLst>
              <a:ext uri="{FF2B5EF4-FFF2-40B4-BE49-F238E27FC236}">
                <a16:creationId xmlns:a16="http://schemas.microsoft.com/office/drawing/2014/main" id="{C12328A1-4899-A5EC-2F2E-FF2BF0FD68E6}"/>
              </a:ext>
              <a:ext uri="{C183D7F6-B498-43B3-948B-1728B52AA6E4}">
                <adec:decorative xmlns:adec="http://schemas.microsoft.com/office/drawing/2017/decorative" val="1"/>
              </a:ext>
            </a:extLst>
          </p:cNvPr>
          <p:cNvSpPr txBox="1"/>
          <p:nvPr/>
        </p:nvSpPr>
        <p:spPr>
          <a:xfrm>
            <a:off x="202321" y="1265709"/>
            <a:ext cx="5567081" cy="1077218"/>
          </a:xfrm>
          <a:prstGeom prst="rect">
            <a:avLst/>
          </a:prstGeom>
          <a:noFill/>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The Office for National Statistics (ONS) has devised a measure of financial vulnerability, based on four questions regularly asked in national surveys that are mirrored in the GM Residents’ Survey. The questions relate to </a:t>
            </a:r>
            <a:r>
              <a:rPr kumimoji="0" lang="en-GB" sz="1400" i="0" u="none" strike="noStrike" kern="1200" cap="none" spc="0" normalizeH="0" baseline="0" noProof="0" dirty="0">
                <a:ln>
                  <a:noFill/>
                </a:ln>
                <a:solidFill>
                  <a:srgbClr val="5C5B5A"/>
                </a:solidFill>
                <a:effectLst/>
                <a:uLnTx/>
                <a:uFillTx/>
                <a:latin typeface="Arial"/>
                <a:ea typeface="+mn-ea"/>
                <a:cs typeface="+mn-cs"/>
                <a:hlinkClick r:id="rId3" action="ppaction://hlinksldjump"/>
              </a:rPr>
              <a:t>ability to cope with an unexpected expense</a:t>
            </a:r>
            <a:r>
              <a:rPr kumimoji="0" lang="en-GB" sz="1400" i="0" u="none" strike="noStrike" kern="1200" cap="none" spc="0" normalizeH="0" baseline="0" noProof="0" dirty="0">
                <a:ln>
                  <a:noFill/>
                </a:ln>
                <a:solidFill>
                  <a:srgbClr val="5C5B5A"/>
                </a:solidFill>
                <a:effectLst/>
                <a:uLnTx/>
                <a:uFillTx/>
                <a:latin typeface="Arial"/>
                <a:ea typeface="+mn-ea"/>
                <a:cs typeface="+mn-cs"/>
              </a:rPr>
              <a:t>; </a:t>
            </a:r>
            <a:r>
              <a:rPr kumimoji="0" lang="en-GB" sz="1400" i="0" u="none" strike="noStrike" kern="1200" cap="none" spc="0" normalizeH="0" baseline="0" noProof="0" dirty="0">
                <a:ln>
                  <a:noFill/>
                </a:ln>
                <a:solidFill>
                  <a:srgbClr val="5C5B5A"/>
                </a:solidFill>
                <a:effectLst/>
                <a:uLnTx/>
                <a:uFillTx/>
                <a:latin typeface="Arial"/>
                <a:ea typeface="+mn-ea"/>
                <a:cs typeface="+mn-cs"/>
                <a:hlinkClick r:id="rId3" action="ppaction://hlinksldjump"/>
              </a:rPr>
              <a:t>ability to save</a:t>
            </a:r>
            <a:r>
              <a:rPr kumimoji="0" lang="en-GB" sz="1400" i="0" u="none" strike="noStrike" kern="1200" cap="none" spc="0" normalizeH="0" baseline="0" noProof="0" dirty="0">
                <a:ln>
                  <a:noFill/>
                </a:ln>
                <a:solidFill>
                  <a:srgbClr val="5C5B5A"/>
                </a:solidFill>
                <a:effectLst/>
                <a:uLnTx/>
                <a:uFillTx/>
                <a:latin typeface="Arial"/>
                <a:ea typeface="+mn-ea"/>
                <a:cs typeface="+mn-cs"/>
              </a:rPr>
              <a:t>; </a:t>
            </a:r>
            <a:r>
              <a:rPr kumimoji="0" lang="en-GB" sz="1400" i="0" u="none" strike="noStrike" kern="1200" cap="none" spc="0" normalizeH="0" baseline="0" noProof="0" dirty="0">
                <a:ln>
                  <a:noFill/>
                </a:ln>
                <a:solidFill>
                  <a:srgbClr val="5C5B5A"/>
                </a:solidFill>
                <a:effectLst/>
                <a:uLnTx/>
                <a:uFillTx/>
                <a:latin typeface="Arial"/>
                <a:ea typeface="+mn-ea"/>
                <a:cs typeface="+mn-cs"/>
                <a:hlinkClick r:id="rId4" action="ppaction://hlinksldjump"/>
              </a:rPr>
              <a:t>borrowing behaviour</a:t>
            </a:r>
            <a:r>
              <a:rPr kumimoji="0" lang="en-GB" sz="1400" i="0" u="none" strike="noStrike" kern="1200" cap="none" spc="0" normalizeH="0" baseline="0" noProof="0" dirty="0">
                <a:ln>
                  <a:noFill/>
                </a:ln>
                <a:solidFill>
                  <a:srgbClr val="5C5B5A"/>
                </a:solidFill>
                <a:effectLst/>
                <a:uLnTx/>
                <a:uFillTx/>
                <a:latin typeface="Arial"/>
                <a:ea typeface="+mn-ea"/>
                <a:cs typeface="+mn-cs"/>
              </a:rPr>
              <a:t>; and </a:t>
            </a:r>
            <a:r>
              <a:rPr kumimoji="0" lang="en-GB" sz="1400" i="0" u="none" strike="noStrike" kern="1200" cap="none" spc="0" normalizeH="0" baseline="0" noProof="0" dirty="0">
                <a:ln>
                  <a:noFill/>
                </a:ln>
                <a:solidFill>
                  <a:srgbClr val="5C5B5A"/>
                </a:solidFill>
                <a:effectLst/>
                <a:uLnTx/>
                <a:uFillTx/>
                <a:latin typeface="Arial"/>
                <a:ea typeface="+mn-ea"/>
                <a:cs typeface="+mn-cs"/>
                <a:hlinkClick r:id="rId5" action="ppaction://hlinksldjump"/>
              </a:rPr>
              <a:t>affordability of energy bills</a:t>
            </a:r>
            <a:r>
              <a:rPr kumimoji="0" lang="en-GB" sz="1400" i="0" u="none" strike="noStrike" kern="1200" cap="none" spc="0" normalizeH="0" baseline="0" noProof="0" dirty="0">
                <a:ln>
                  <a:noFill/>
                </a:ln>
                <a:solidFill>
                  <a:srgbClr val="5C5B5A"/>
                </a:solidFill>
                <a:effectLst/>
                <a:uLnTx/>
                <a:uFillTx/>
                <a:latin typeface="Arial"/>
                <a:ea typeface="+mn-ea"/>
                <a:cs typeface="+mn-cs"/>
              </a:rPr>
              <a:t>.</a:t>
            </a:r>
            <a:endParaRPr lang="en-US" dirty="0">
              <a:ea typeface="+mn-ea"/>
              <a:cs typeface="+mn-cs"/>
            </a:endParaRP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1"/>
              </a:ext>
            </a:extLst>
          </p:cNvPr>
          <p:cNvSpPr txBox="1"/>
          <p:nvPr/>
        </p:nvSpPr>
        <p:spPr>
          <a:xfrm>
            <a:off x="432637" y="2525922"/>
            <a:ext cx="543541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Using this </a:t>
            </a:r>
            <a:r>
              <a:rPr lang="en-GB" sz="1600" b="1" dirty="0">
                <a:solidFill>
                  <a:srgbClr val="5C5B5A"/>
                </a:solidFill>
                <a:latin typeface="Arial"/>
              </a:rPr>
              <a:t>method, around </a:t>
            </a:r>
            <a:r>
              <a:rPr kumimoji="0" lang="en-GB" sz="1600" b="1" i="0" u="none" strike="noStrike" kern="1200" cap="none" spc="0" normalizeH="0" baseline="0" noProof="0" dirty="0">
                <a:ln>
                  <a:noFill/>
                </a:ln>
                <a:solidFill>
                  <a:srgbClr val="5C5B5A"/>
                </a:solidFill>
                <a:effectLst/>
                <a:uLnTx/>
                <a:uFillTx/>
                <a:latin typeface="Arial"/>
                <a:ea typeface="+mn-ea"/>
                <a:cs typeface="+mn-cs"/>
              </a:rPr>
              <a:t>3 in 10 (28%) of residents are experiencing financial vulnerability</a:t>
            </a:r>
          </a:p>
        </p:txBody>
      </p:sp>
      <p:graphicFrame>
        <p:nvGraphicFramePr>
          <p:cNvPr id="21" name="Chart Placeholder 10" descr="Pie chart showing that 22% of respondents are not confident in using digital services online ">
            <a:extLst>
              <a:ext uri="{FF2B5EF4-FFF2-40B4-BE49-F238E27FC236}">
                <a16:creationId xmlns:a16="http://schemas.microsoft.com/office/drawing/2014/main" id="{63755E89-1E14-4113-9E09-2EDBB5D33B5E}"/>
              </a:ext>
            </a:extLst>
          </p:cNvPr>
          <p:cNvGraphicFramePr>
            <a:graphicFrameLocks/>
          </p:cNvGraphicFramePr>
          <p:nvPr>
            <p:extLst>
              <p:ext uri="{D42A27DB-BD31-4B8C-83A1-F6EECF244321}">
                <p14:modId xmlns:p14="http://schemas.microsoft.com/office/powerpoint/2010/main" val="4109979161"/>
              </p:ext>
            </p:extLst>
          </p:nvPr>
        </p:nvGraphicFramePr>
        <p:xfrm>
          <a:off x="619461" y="3119140"/>
          <a:ext cx="5002484" cy="3107064"/>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0BDF596-C15D-2CBC-9F54-D1A223059FAA}"/>
              </a:ext>
            </a:extLst>
          </p:cNvPr>
          <p:cNvSpPr txBox="1"/>
          <p:nvPr/>
        </p:nvSpPr>
        <p:spPr>
          <a:xfrm>
            <a:off x="2025445" y="4172395"/>
            <a:ext cx="1582993" cy="923330"/>
          </a:xfrm>
          <a:prstGeom prst="rect">
            <a:avLst/>
          </a:prstGeom>
          <a:noFill/>
        </p:spPr>
        <p:txBody>
          <a:bodyPr wrap="square" rtlCol="0">
            <a:spAutoFit/>
          </a:bodyPr>
          <a:lstStyle/>
          <a:p>
            <a:pPr algn="ctr"/>
            <a:r>
              <a:rPr lang="en-GB" b="1">
                <a:solidFill>
                  <a:schemeClr val="tx1">
                    <a:lumMod val="65000"/>
                    <a:lumOff val="35000"/>
                  </a:schemeClr>
                </a:solidFill>
                <a:latin typeface="Arial" panose="020B0604020202020204" pitchFamily="34" charset="0"/>
                <a:cs typeface="Arial" panose="020B0604020202020204" pitchFamily="34" charset="0"/>
              </a:rPr>
              <a:t>28%</a:t>
            </a:r>
          </a:p>
          <a:p>
            <a:pPr algn="ctr"/>
            <a:r>
              <a:rPr lang="en-GB">
                <a:solidFill>
                  <a:schemeClr val="tx1">
                    <a:lumMod val="65000"/>
                    <a:lumOff val="35000"/>
                  </a:schemeClr>
                </a:solidFill>
                <a:latin typeface="Arial" panose="020B0604020202020204" pitchFamily="34" charset="0"/>
                <a:cs typeface="Arial" panose="020B0604020202020204" pitchFamily="34" charset="0"/>
              </a:rPr>
              <a:t>financially vulnerable</a:t>
            </a:r>
          </a:p>
        </p:txBody>
      </p:sp>
      <p:sp>
        <p:nvSpPr>
          <p:cNvPr id="10" name="TextBox 9">
            <a:extLst>
              <a:ext uri="{FF2B5EF4-FFF2-40B4-BE49-F238E27FC236}">
                <a16:creationId xmlns:a16="http://schemas.microsoft.com/office/drawing/2014/main" id="{640AF8E2-7633-AC3B-197F-B50B069320A6}"/>
              </a:ext>
            </a:extLst>
          </p:cNvPr>
          <p:cNvSpPr txBox="1"/>
          <p:nvPr/>
        </p:nvSpPr>
        <p:spPr>
          <a:xfrm>
            <a:off x="3457054" y="40294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E199C842-917E-82B2-D0D6-62CB34DA5D7E}"/>
              </a:ext>
            </a:extLst>
          </p:cNvPr>
          <p:cNvSpPr txBox="1"/>
          <p:nvPr/>
        </p:nvSpPr>
        <p:spPr>
          <a:xfrm>
            <a:off x="5996761" y="1211690"/>
            <a:ext cx="579626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5C5B5A"/>
                </a:solidFill>
                <a:latin typeface="Arial"/>
              </a:rPr>
              <a:t>Financial vulnerability (28% in GM) is higher amongst ...</a:t>
            </a:r>
          </a:p>
        </p:txBody>
      </p:sp>
      <p:sp>
        <p:nvSpPr>
          <p:cNvPr id="6" name="TextBox 5">
            <a:extLst>
              <a:ext uri="{FF2B5EF4-FFF2-40B4-BE49-F238E27FC236}">
                <a16:creationId xmlns:a16="http://schemas.microsoft.com/office/drawing/2014/main" id="{1BBFFA25-09F8-77DB-14DA-853AACFA6F10}"/>
              </a:ext>
            </a:extLst>
          </p:cNvPr>
          <p:cNvSpPr txBox="1"/>
          <p:nvPr/>
        </p:nvSpPr>
        <p:spPr>
          <a:xfrm>
            <a:off x="1878057" y="54614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graphicFrame>
        <p:nvGraphicFramePr>
          <p:cNvPr id="22" name="Table 4">
            <a:extLst>
              <a:ext uri="{FF2B5EF4-FFF2-40B4-BE49-F238E27FC236}">
                <a16:creationId xmlns:a16="http://schemas.microsoft.com/office/drawing/2014/main" id="{73621DC4-A68B-42FA-B25B-179BFE955C1D}"/>
              </a:ext>
            </a:extLst>
          </p:cNvPr>
          <p:cNvGraphicFramePr>
            <a:graphicFrameLocks noGrp="1"/>
          </p:cNvGraphicFramePr>
          <p:nvPr/>
        </p:nvGraphicFramePr>
        <p:xfrm>
          <a:off x="6095413" y="1504079"/>
          <a:ext cx="5793348" cy="1040557"/>
        </p:xfrm>
        <a:graphic>
          <a:graphicData uri="http://schemas.openxmlformats.org/drawingml/2006/table">
            <a:tbl>
              <a:tblPr firstRow="1" bandRow="1">
                <a:tableStyleId>{073A0DAA-6AF3-43AB-8588-CEC1D06C72B9}</a:tableStyleId>
              </a:tblPr>
              <a:tblGrid>
                <a:gridCol w="1448337">
                  <a:extLst>
                    <a:ext uri="{9D8B030D-6E8A-4147-A177-3AD203B41FA5}">
                      <a16:colId xmlns:a16="http://schemas.microsoft.com/office/drawing/2014/main" val="1713235414"/>
                    </a:ext>
                  </a:extLst>
                </a:gridCol>
                <a:gridCol w="1448337">
                  <a:extLst>
                    <a:ext uri="{9D8B030D-6E8A-4147-A177-3AD203B41FA5}">
                      <a16:colId xmlns:a16="http://schemas.microsoft.com/office/drawing/2014/main" val="1224245677"/>
                    </a:ext>
                  </a:extLst>
                </a:gridCol>
                <a:gridCol w="1448337">
                  <a:extLst>
                    <a:ext uri="{9D8B030D-6E8A-4147-A177-3AD203B41FA5}">
                      <a16:colId xmlns:a16="http://schemas.microsoft.com/office/drawing/2014/main" val="969299503"/>
                    </a:ext>
                  </a:extLst>
                </a:gridCol>
                <a:gridCol w="1448337">
                  <a:extLst>
                    <a:ext uri="{9D8B030D-6E8A-4147-A177-3AD203B41FA5}">
                      <a16:colId xmlns:a16="http://schemas.microsoft.com/office/drawing/2014/main" val="368160146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cs typeface="Arial"/>
                        </a:rPr>
                        <a:t>Parents of children aged 5 - 15 years</a:t>
                      </a:r>
                    </a:p>
                  </a:txBody>
                  <a:tcPr anchor="ctr">
                    <a:solidFill>
                      <a:srgbClr val="5C5B5A">
                        <a:alpha val="21000"/>
                      </a:srgbClr>
                    </a:solidFill>
                  </a:tcPr>
                </a:tc>
                <a:tc>
                  <a:txBody>
                    <a:bodyPr/>
                    <a:lstStyle/>
                    <a:p>
                      <a:pPr algn="ctr"/>
                      <a:r>
                        <a:rPr lang="en-GB" sz="1400" b="1">
                          <a:solidFill>
                            <a:srgbClr val="5C5B5A"/>
                          </a:solidFill>
                          <a:latin typeface="Arial"/>
                          <a:cs typeface="Arial"/>
                        </a:rPr>
                        <a:t>35-44-year-olds</a:t>
                      </a:r>
                    </a:p>
                  </a:txBody>
                  <a:tcPr anchor="ctr">
                    <a:solidFill>
                      <a:srgbClr val="5C5B5A">
                        <a:alpha val="21000"/>
                      </a:srgbClr>
                    </a:solidFill>
                  </a:tcPr>
                </a:tc>
                <a:tc>
                  <a:txBody>
                    <a:bodyPr/>
                    <a:lstStyle/>
                    <a:p>
                      <a:pPr algn="ctr"/>
                      <a:r>
                        <a:rPr lang="en-GB" sz="1400" b="1">
                          <a:solidFill>
                            <a:srgbClr val="5C5B5A"/>
                          </a:solidFill>
                          <a:latin typeface="Arial"/>
                          <a:cs typeface="Arial"/>
                        </a:rPr>
                        <a:t>Disability in the household</a:t>
                      </a:r>
                    </a:p>
                  </a:txBody>
                  <a:tcPr anchor="ctr">
                    <a:solidFill>
                      <a:srgbClr val="5C5B5A">
                        <a:alpha val="21000"/>
                      </a:srgbClr>
                    </a:solidFill>
                  </a:tcPr>
                </a:tc>
                <a:tc>
                  <a:txBody>
                    <a:bodyPr/>
                    <a:lstStyle/>
                    <a:p>
                      <a:pPr algn="ctr"/>
                      <a:r>
                        <a:rPr lang="en-GB" sz="1400" b="1" dirty="0">
                          <a:solidFill>
                            <a:srgbClr val="5C5B5A"/>
                          </a:solidFill>
                          <a:latin typeface="Arial"/>
                          <a:cs typeface="Arial"/>
                        </a:rPr>
                        <a:t>Those earning below the Real Living Wage*</a:t>
                      </a:r>
                    </a:p>
                  </a:txBody>
                  <a:tcPr anchor="ct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0">
                          <a:solidFill>
                            <a:srgbClr val="5C5B5A"/>
                          </a:solidFill>
                          <a:latin typeface="Arial"/>
                          <a:cs typeface="Arial"/>
                        </a:rPr>
                        <a:t>39%</a:t>
                      </a:r>
                    </a:p>
                  </a:txBody>
                  <a:tcPr anchor="ctr">
                    <a:solidFill>
                      <a:srgbClr val="5C5B5A">
                        <a:alpha val="21000"/>
                      </a:srgbClr>
                    </a:solidFill>
                  </a:tcPr>
                </a:tc>
                <a:tc>
                  <a:txBody>
                    <a:bodyPr/>
                    <a:lstStyle/>
                    <a:p>
                      <a:pPr algn="ctr"/>
                      <a:r>
                        <a:rPr lang="en-GB" sz="1400" b="0">
                          <a:solidFill>
                            <a:srgbClr val="5C5B5A"/>
                          </a:solidFill>
                          <a:latin typeface="Arial"/>
                          <a:cs typeface="Arial"/>
                        </a:rPr>
                        <a:t>37%</a:t>
                      </a:r>
                    </a:p>
                  </a:txBody>
                  <a:tcPr anchor="ctr">
                    <a:solidFill>
                      <a:srgbClr val="5C5B5A">
                        <a:alpha val="21000"/>
                      </a:srgbClr>
                    </a:solidFill>
                  </a:tcPr>
                </a:tc>
                <a:tc>
                  <a:txBody>
                    <a:bodyPr/>
                    <a:lstStyle/>
                    <a:p>
                      <a:pPr algn="ctr"/>
                      <a:r>
                        <a:rPr lang="en-GB" sz="1400" b="0">
                          <a:solidFill>
                            <a:srgbClr val="5C5B5A"/>
                          </a:solidFill>
                          <a:latin typeface="Arial"/>
                          <a:cs typeface="Arial"/>
                        </a:rPr>
                        <a:t>37%</a:t>
                      </a:r>
                    </a:p>
                  </a:txBody>
                  <a:tcPr anchor="ctr">
                    <a:solidFill>
                      <a:srgbClr val="5C5B5A">
                        <a:alpha val="21000"/>
                      </a:srgbClr>
                    </a:solidFill>
                  </a:tcPr>
                </a:tc>
                <a:tc>
                  <a:txBody>
                    <a:bodyPr/>
                    <a:lstStyle/>
                    <a:p>
                      <a:pPr algn="ctr"/>
                      <a:r>
                        <a:rPr lang="en-GB" sz="1400" b="0" dirty="0">
                          <a:solidFill>
                            <a:srgbClr val="5C5B5A"/>
                          </a:solidFill>
                          <a:latin typeface="Arial"/>
                          <a:cs typeface="Arial"/>
                        </a:rPr>
                        <a:t>41%</a:t>
                      </a:r>
                    </a:p>
                  </a:txBody>
                  <a:tcPr anchor="ctr">
                    <a:solidFill>
                      <a:srgbClr val="5C5B5A">
                        <a:alpha val="21000"/>
                      </a:srgbClr>
                    </a:solidFill>
                  </a:tcPr>
                </a:tc>
                <a:extLst>
                  <a:ext uri="{0D108BD9-81ED-4DB2-BD59-A6C34878D82A}">
                    <a16:rowId xmlns:a16="http://schemas.microsoft.com/office/drawing/2014/main" val="1926100124"/>
                  </a:ext>
                </a:extLst>
              </a:tr>
            </a:tbl>
          </a:graphicData>
        </a:graphic>
      </p:graphicFrame>
      <p:cxnSp>
        <p:nvCxnSpPr>
          <p:cNvPr id="5" name="Straight Connector 4">
            <a:extLst>
              <a:ext uri="{FF2B5EF4-FFF2-40B4-BE49-F238E27FC236}">
                <a16:creationId xmlns:a16="http://schemas.microsoft.com/office/drawing/2014/main" id="{E28EF414-B81B-9953-C3C0-EFD990BEE13D}"/>
              </a:ext>
              <a:ext uri="{C183D7F6-B498-43B3-948B-1728B52AA6E4}">
                <adec:decorative xmlns:adec="http://schemas.microsoft.com/office/drawing/2017/decorative" val="1"/>
              </a:ext>
            </a:extLst>
          </p:cNvPr>
          <p:cNvCxnSpPr>
            <a:cxnSpLocks/>
          </p:cNvCxnSpPr>
          <p:nvPr/>
        </p:nvCxnSpPr>
        <p:spPr>
          <a:xfrm>
            <a:off x="6095413" y="2857501"/>
            <a:ext cx="58585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6096000" y="2857501"/>
            <a:ext cx="0" cy="34959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1"/>
              </a:ext>
            </a:extLst>
          </p:cNvPr>
          <p:cNvSpPr txBox="1"/>
          <p:nvPr/>
        </p:nvSpPr>
        <p:spPr>
          <a:xfrm>
            <a:off x="6254570" y="2923109"/>
            <a:ext cx="5699996" cy="8463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Increases </a:t>
            </a:r>
            <a:r>
              <a:rPr lang="en-GB" sz="1500" b="1" dirty="0">
                <a:solidFill>
                  <a:srgbClr val="5C5B5A"/>
                </a:solidFill>
                <a:latin typeface="Arial"/>
              </a:rPr>
              <a:t>in food, energy and rent/mortgage costs are driving the rise in living costs over the last month.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Of those who have noted increases:</a:t>
            </a:r>
          </a:p>
        </p:txBody>
      </p:sp>
      <p:sp>
        <p:nvSpPr>
          <p:cNvPr id="16" name="TextBox 15">
            <a:extLst>
              <a:ext uri="{FF2B5EF4-FFF2-40B4-BE49-F238E27FC236}">
                <a16:creationId xmlns:a16="http://schemas.microsoft.com/office/drawing/2014/main" id="{F413E459-2C27-9A9F-52A3-76F651EBAE56}"/>
              </a:ext>
              <a:ext uri="{C183D7F6-B498-43B3-948B-1728B52AA6E4}">
                <adec:decorative xmlns:adec="http://schemas.microsoft.com/office/drawing/2017/decorative" val="1"/>
              </a:ext>
            </a:extLst>
          </p:cNvPr>
          <p:cNvSpPr txBox="1"/>
          <p:nvPr/>
        </p:nvSpPr>
        <p:spPr>
          <a:xfrm>
            <a:off x="6451523" y="4002235"/>
            <a:ext cx="5232796" cy="161582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1000"/>
              </a:spcAft>
              <a:buClrTx/>
              <a:buSzTx/>
              <a:buFontTx/>
              <a:buNone/>
              <a:tabLst/>
              <a:defRPr/>
            </a:pPr>
            <a:r>
              <a:rPr lang="en-GB" sz="1600" b="1">
                <a:solidFill>
                  <a:srgbClr val="5C5B5A"/>
                </a:solidFill>
                <a:latin typeface="Arial"/>
              </a:rPr>
              <a:t>87% </a:t>
            </a:r>
            <a:r>
              <a:rPr lang="en-GB" sz="1600">
                <a:solidFill>
                  <a:srgbClr val="5C5B5A"/>
                </a:solidFill>
                <a:latin typeface="Arial"/>
              </a:rPr>
              <a:t>say the price of their food shop has increased </a:t>
            </a:r>
          </a:p>
          <a:p>
            <a:pPr marL="0" marR="0" lvl="0" indent="0" defTabSz="914400" rtl="0" eaLnBrk="1" fontAlgn="auto" latinLnBrk="0" hangingPunct="1">
              <a:lnSpc>
                <a:spcPct val="100000"/>
              </a:lnSpc>
              <a:spcBef>
                <a:spcPts val="0"/>
              </a:spcBef>
              <a:spcAft>
                <a:spcPts val="1000"/>
              </a:spcAft>
              <a:buClrTx/>
              <a:buSzTx/>
              <a:buFontTx/>
              <a:buNone/>
              <a:tabLst/>
              <a:defRPr/>
            </a:pPr>
            <a:r>
              <a:rPr lang="en-GB" sz="1600" b="1">
                <a:solidFill>
                  <a:srgbClr val="5C5B5A"/>
                </a:solidFill>
                <a:latin typeface="Arial"/>
              </a:rPr>
              <a:t>70%</a:t>
            </a:r>
            <a:r>
              <a:rPr lang="en-GB" sz="1600">
                <a:solidFill>
                  <a:srgbClr val="5C5B5A"/>
                </a:solidFill>
                <a:latin typeface="Arial"/>
              </a:rPr>
              <a:t> say the price of their energy has gone up</a:t>
            </a:r>
          </a:p>
          <a:p>
            <a:pPr>
              <a:spcAft>
                <a:spcPts val="1000"/>
              </a:spcAft>
              <a:defRPr/>
            </a:pPr>
            <a:r>
              <a:rPr lang="en-GB" sz="1600" b="1">
                <a:solidFill>
                  <a:srgbClr val="5C5B5A"/>
                </a:solidFill>
                <a:latin typeface="Arial"/>
              </a:rPr>
              <a:t>53% </a:t>
            </a:r>
            <a:r>
              <a:rPr lang="en-GB" sz="1600">
                <a:solidFill>
                  <a:srgbClr val="5C5B5A"/>
                </a:solidFill>
                <a:latin typeface="Arial"/>
              </a:rPr>
              <a:t>say the price of their fuel have increased </a:t>
            </a:r>
          </a:p>
          <a:p>
            <a:pPr>
              <a:spcAft>
                <a:spcPts val="1000"/>
              </a:spcAft>
              <a:defRPr/>
            </a:pPr>
            <a:r>
              <a:rPr lang="en-GB" sz="1600" b="1">
                <a:solidFill>
                  <a:srgbClr val="5C5B5A"/>
                </a:solidFill>
                <a:latin typeface="Arial"/>
              </a:rPr>
              <a:t>39% </a:t>
            </a:r>
            <a:r>
              <a:rPr lang="en-GB" sz="1600">
                <a:solidFill>
                  <a:srgbClr val="5C5B5A"/>
                </a:solidFill>
                <a:latin typeface="Arial"/>
              </a:rPr>
              <a:t>of renters / mortgage holders say the price of their rent or mortgage costs have increased</a:t>
            </a:r>
            <a:endParaRPr kumimoji="0" lang="en-GB" sz="1600" i="0" u="none" strike="noStrike" kern="1200" cap="none" spc="0" normalizeH="0" baseline="0" noProof="0">
              <a:ln>
                <a:noFill/>
              </a:ln>
              <a:solidFill>
                <a:srgbClr val="5C5B5A"/>
              </a:solidFill>
              <a:effectLst/>
              <a:uLnTx/>
              <a:uFillTx/>
              <a:latin typeface="Arial"/>
              <a:ea typeface="+mn-ea"/>
              <a:cs typeface="+mn-cs"/>
            </a:endParaRP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8" y="6352040"/>
            <a:ext cx="10953012" cy="366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All data is from </a:t>
            </a:r>
            <a:r>
              <a:rPr lang="en-GB" sz="1000" dirty="0">
                <a:solidFill>
                  <a:srgbClr val="FFFFFF">
                    <a:lumMod val="50000"/>
                  </a:srgbClr>
                </a:solidFill>
                <a:latin typeface="Arial" panose="020B0604020202020204" pitchFamily="34" charset="0"/>
                <a:cs typeface="Arial" panose="020B0604020202020204" pitchFamily="34" charset="0"/>
              </a:rPr>
              <a:t>Nov</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(S10). Unweighted base: </a:t>
            </a:r>
            <a:r>
              <a:rPr lang="en-GB" sz="1000" dirty="0">
                <a:solidFill>
                  <a:srgbClr val="FFFFFF">
                    <a:lumMod val="50000"/>
                  </a:srgbClr>
                </a:solidFill>
                <a:latin typeface="Arial" panose="020B0604020202020204" pitchFamily="34" charset="0"/>
                <a:cs typeface="Arial" panose="020B0604020202020204" pitchFamily="34" charset="0"/>
              </a:rPr>
              <a:t>1546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(All respondents); </a:t>
            </a:r>
            <a:r>
              <a:rPr lang="en-GB" sz="1000" dirty="0">
                <a:solidFill>
                  <a:srgbClr val="FFFFFF">
                    <a:lumMod val="50000"/>
                  </a:srgbClr>
                </a:solidFill>
                <a:latin typeface="Arial" panose="020B0604020202020204" pitchFamily="34" charset="0"/>
                <a:cs typeface="Arial" panose="020B0604020202020204" pitchFamily="34" charset="0"/>
              </a:rPr>
              <a:t>964</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 (All who have had their cost of living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panose="020B0604020202020204" pitchFamily="34" charset="0"/>
                <a:cs typeface="Arial" panose="020B0604020202020204" pitchFamily="34" charset="0"/>
              </a:rPr>
              <a:t>*The Real Living Wave is defined as those earning less than £10.91 per hour</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70548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1333956" cy="1013086"/>
          </a:xfrm>
        </p:spPr>
        <p:txBody>
          <a:bodyPr>
            <a:noAutofit/>
          </a:bodyPr>
          <a:lstStyle/>
          <a:p>
            <a:r>
              <a:rPr lang="en-GB" sz="1800" b="1" dirty="0"/>
              <a:t>3 in 5 (61%) respondents say their </a:t>
            </a:r>
            <a:r>
              <a:rPr lang="en-GB" sz="1800" b="1" dirty="0">
                <a:solidFill>
                  <a:srgbClr val="009690"/>
                </a:solidFill>
              </a:rPr>
              <a:t>cost of living has increased </a:t>
            </a:r>
            <a:r>
              <a:rPr lang="en-GB" sz="1800" b="1" dirty="0"/>
              <a:t>in the last month. This is significantly higher than the GB average (47%). GM respondents are more likely than the GB average to say that increases are due to higher rent or mortgage costs (27% vs. 16%), and increased childcare costs (9% vs 6%)</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71% say their cost of living has increased, compared to 60% of the GB average in July. 27% say their cost of living has stayed the same, compared to 37% of the GB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2629508264"/>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a:ln>
                  <a:noFill/>
                </a:ln>
                <a:solidFill>
                  <a:srgbClr val="5C5B5A"/>
                </a:solidFill>
                <a:effectLst/>
                <a:uLnTx/>
                <a:uFillTx/>
                <a:latin typeface="Arial"/>
                <a:ea typeface="+mn-ea"/>
                <a:cs typeface="+mn-cs"/>
              </a:rPr>
              <a:t>=</a:t>
            </a:r>
            <a:r>
              <a:rPr kumimoji="0" lang="en-GB" sz="1400" b="1" i="0" u="none" strike="noStrike" kern="1200" cap="none" spc="0" normalizeH="0" baseline="0" noProof="0">
                <a:ln>
                  <a:noFill/>
                </a:ln>
                <a:solidFill>
                  <a:srgbClr val="5C5B5A"/>
                </a:solidFill>
                <a:effectLst/>
                <a:uLnTx/>
                <a:uFillTx/>
                <a:latin typeface="Arial"/>
                <a:ea typeface="+mn-ea"/>
                <a:cs typeface="+mn-cs"/>
              </a:rPr>
              <a:t>964)</a:t>
            </a:r>
          </a:p>
        </p:txBody>
      </p:sp>
      <p:graphicFrame>
        <p:nvGraphicFramePr>
          <p:cNvPr id="19" name="Chart 18" descr="Bar chart showing the reasons for increases in cost of living. 89% of GM respondents say the price of their food shop has increased, compared to 96% of GB average. 71% say the price of their energy has increased, compared to 57% of the GB average .">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3280683830"/>
              </p:ext>
            </p:extLst>
          </p:nvPr>
        </p:nvGraphicFramePr>
        <p:xfrm>
          <a:off x="6223456" y="1516199"/>
          <a:ext cx="5144892" cy="4903612"/>
        </p:xfrm>
        <a:graphic>
          <a:graphicData uri="http://schemas.openxmlformats.org/drawingml/2006/chart">
            <c:chart xmlns:c="http://schemas.openxmlformats.org/drawingml/2006/chart" xmlns:r="http://schemas.openxmlformats.org/officeDocument/2006/relationships" r:id="rId4"/>
          </a:graphicData>
        </a:graphic>
      </p:graphicFrame>
      <p:sp>
        <p:nvSpPr>
          <p:cNvPr id="5" name="Speech Bubble: Rectangle 4">
            <a:extLst>
              <a:ext uri="{FF2B5EF4-FFF2-40B4-BE49-F238E27FC236}">
                <a16:creationId xmlns:a16="http://schemas.microsoft.com/office/drawing/2014/main" id="{C41B8CC1-859A-BCBD-F96D-63D22C1A1A24}"/>
              </a:ext>
            </a:extLst>
          </p:cNvPr>
          <p:cNvSpPr/>
          <p:nvPr/>
        </p:nvSpPr>
        <p:spPr>
          <a:xfrm>
            <a:off x="9687879" y="4541981"/>
            <a:ext cx="1667885" cy="1154972"/>
          </a:xfrm>
          <a:prstGeom prst="wedgeRectCallout">
            <a:avLst>
              <a:gd name="adj1" fmla="val -67704"/>
              <a:gd name="adj2" fmla="val 22781"/>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This figure relates to all respondents whose cost of living has increased. Amongst parents, this figure is </a:t>
            </a:r>
            <a:r>
              <a:rPr lang="en-GB" sz="1200" b="1">
                <a:solidFill>
                  <a:schemeClr val="tx1"/>
                </a:solidFill>
              </a:rPr>
              <a:t>20% </a:t>
            </a:r>
            <a:r>
              <a:rPr lang="en-GB" sz="1100">
                <a:solidFill>
                  <a:schemeClr val="tx1"/>
                </a:solidFill>
              </a:rPr>
              <a:t>(+11pp)</a:t>
            </a:r>
            <a:endParaRPr lang="en-GB" sz="1200">
              <a:solidFill>
                <a:schemeClr val="tx1"/>
              </a:solidFill>
            </a:endParaRPr>
          </a:p>
        </p:txBody>
      </p:sp>
      <p:sp>
        <p:nvSpPr>
          <p:cNvPr id="18" name="Arrow: Down 17">
            <a:extLst>
              <a:ext uri="{FF2B5EF4-FFF2-40B4-BE49-F238E27FC236}">
                <a16:creationId xmlns:a16="http://schemas.microsoft.com/office/drawing/2014/main" id="{C7B305A5-E68B-0816-6220-6905152DBA64}"/>
              </a:ext>
              <a:ext uri="{C183D7F6-B498-43B3-948B-1728B52AA6E4}">
                <adec:decorative xmlns:adec="http://schemas.microsoft.com/office/drawing/2017/decorative" val="1"/>
              </a:ext>
            </a:extLst>
          </p:cNvPr>
          <p:cNvSpPr/>
          <p:nvPr/>
        </p:nvSpPr>
        <p:spPr>
          <a:xfrm>
            <a:off x="9138553" y="5851769"/>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rot="10800000">
            <a:off x="9885873" y="4193840"/>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9797D111-97A9-4330-0061-24194A0DFDE2}"/>
              </a:ext>
              <a:ext uri="{C183D7F6-B498-43B3-948B-1728B52AA6E4}">
                <adec:decorative xmlns:adec="http://schemas.microsoft.com/office/drawing/2017/decorative" val="1"/>
              </a:ext>
            </a:extLst>
          </p:cNvPr>
          <p:cNvSpPr/>
          <p:nvPr/>
        </p:nvSpPr>
        <p:spPr>
          <a:xfrm rot="10800000">
            <a:off x="9271180" y="5292118"/>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9F4A5E5E-42DD-E19D-33FE-8D136695CF37}"/>
              </a:ext>
              <a:ext uri="{C183D7F6-B498-43B3-948B-1728B52AA6E4}">
                <adec:decorative xmlns:adec="http://schemas.microsoft.com/office/drawing/2017/decorative" val="1"/>
              </a:ext>
            </a:extLst>
          </p:cNvPr>
          <p:cNvSpPr/>
          <p:nvPr/>
        </p:nvSpPr>
        <p:spPr>
          <a:xfrm rot="10800000">
            <a:off x="3899706" y="4014440"/>
            <a:ext cx="134992" cy="192023"/>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D1CA15E-D52B-13C6-E3DB-D0F42062E7D4}"/>
              </a:ext>
              <a:ext uri="{C183D7F6-B498-43B3-948B-1728B52AA6E4}">
                <adec:decorative xmlns:adec="http://schemas.microsoft.com/office/drawing/2017/decorative" val="1"/>
              </a:ext>
            </a:extLst>
          </p:cNvPr>
          <p:cNvSpPr/>
          <p:nvPr/>
        </p:nvSpPr>
        <p:spPr>
          <a:xfrm>
            <a:off x="11355764" y="1948258"/>
            <a:ext cx="86551" cy="136119"/>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64621" y="1713133"/>
            <a:ext cx="685816" cy="307777"/>
          </a:xfrm>
          <a:prstGeom prst="rect">
            <a:avLst/>
          </a:prstGeom>
          <a:noFill/>
        </p:spPr>
        <p:txBody>
          <a:bodyPr wrap="square" rtlCol="0">
            <a:spAutoFit/>
          </a:bodyPr>
          <a:lstStyle/>
          <a:p>
            <a:r>
              <a:rPr lang="en-GB" sz="1400" b="1">
                <a:solidFill>
                  <a:schemeClr val="tx1">
                    <a:lumMod val="65000"/>
                    <a:lumOff val="35000"/>
                  </a:schemeClr>
                </a:solidFill>
              </a:rPr>
              <a:t>92%</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64621" y="2267842"/>
            <a:ext cx="685816" cy="307777"/>
          </a:xfrm>
          <a:prstGeom prst="rect">
            <a:avLst/>
          </a:prstGeom>
          <a:noFill/>
        </p:spPr>
        <p:txBody>
          <a:bodyPr wrap="square" rtlCol="0">
            <a:spAutoFit/>
          </a:bodyPr>
          <a:lstStyle/>
          <a:p>
            <a:r>
              <a:rPr lang="en-GB" sz="1400" b="1">
                <a:solidFill>
                  <a:schemeClr val="tx1">
                    <a:lumMod val="65000"/>
                    <a:lumOff val="35000"/>
                  </a:schemeClr>
                </a:solidFill>
              </a:rPr>
              <a:t>69%</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05244" y="2877909"/>
            <a:ext cx="685816" cy="307777"/>
          </a:xfrm>
          <a:prstGeom prst="rect">
            <a:avLst/>
          </a:prstGeom>
          <a:noFill/>
        </p:spPr>
        <p:txBody>
          <a:bodyPr wrap="square" rtlCol="0">
            <a:spAutoFit/>
          </a:bodyPr>
          <a:lstStyle/>
          <a:p>
            <a:r>
              <a:rPr lang="en-GB" sz="1400" b="1">
                <a:solidFill>
                  <a:schemeClr val="tx1">
                    <a:lumMod val="65000"/>
                    <a:lumOff val="35000"/>
                  </a:schemeClr>
                </a:solidFill>
              </a:rPr>
              <a:t>54%</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05245" y="4012583"/>
            <a:ext cx="685816" cy="307777"/>
          </a:xfrm>
          <a:prstGeom prst="rect">
            <a:avLst/>
          </a:prstGeom>
          <a:noFill/>
        </p:spPr>
        <p:txBody>
          <a:bodyPr wrap="square" rtlCol="0">
            <a:spAutoFit/>
          </a:bodyPr>
          <a:lstStyle/>
          <a:p>
            <a:r>
              <a:rPr lang="en-GB" sz="1400" b="1">
                <a:solidFill>
                  <a:schemeClr val="tx1">
                    <a:lumMod val="65000"/>
                    <a:lumOff val="35000"/>
                  </a:schemeClr>
                </a:solidFill>
              </a:rPr>
              <a:t>16%</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05245" y="4539404"/>
            <a:ext cx="685816" cy="307777"/>
          </a:xfrm>
          <a:prstGeom prst="rect">
            <a:avLst/>
          </a:prstGeom>
          <a:noFill/>
        </p:spPr>
        <p:txBody>
          <a:bodyPr wrap="square" rtlCol="0">
            <a:spAutoFit/>
          </a:bodyPr>
          <a:lstStyle/>
          <a:p>
            <a:r>
              <a:rPr lang="en-GB" sz="1400" b="1">
                <a:solidFill>
                  <a:schemeClr val="tx1">
                    <a:lumMod val="65000"/>
                    <a:lumOff val="35000"/>
                  </a:schemeClr>
                </a:solidFill>
              </a:rPr>
              <a:t>15%</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64621" y="5146946"/>
            <a:ext cx="685816" cy="307777"/>
          </a:xfrm>
          <a:prstGeom prst="rect">
            <a:avLst/>
          </a:prstGeom>
          <a:noFill/>
        </p:spPr>
        <p:txBody>
          <a:bodyPr wrap="square" rtlCol="0">
            <a:spAutoFit/>
          </a:bodyPr>
          <a:lstStyle/>
          <a:p>
            <a:r>
              <a:rPr lang="en-GB" sz="1400" b="1">
                <a:solidFill>
                  <a:schemeClr val="tx1">
                    <a:lumMod val="65000"/>
                    <a:lumOff val="35000"/>
                  </a:schemeClr>
                </a:solidFill>
              </a:rPr>
              <a:t>6%</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64622" y="5681712"/>
            <a:ext cx="685816" cy="307777"/>
          </a:xfrm>
          <a:prstGeom prst="rect">
            <a:avLst/>
          </a:prstGeom>
          <a:noFill/>
        </p:spPr>
        <p:txBody>
          <a:bodyPr wrap="square" rtlCol="0">
            <a:spAutoFit/>
          </a:bodyPr>
          <a:lstStyle/>
          <a:p>
            <a:r>
              <a:rPr lang="en-GB" sz="1400" b="1">
                <a:solidFill>
                  <a:schemeClr val="tx1">
                    <a:lumMod val="65000"/>
                    <a:lumOff val="35000"/>
                  </a:schemeClr>
                </a:solidFill>
              </a:rPr>
              <a:t>7%</a:t>
            </a:r>
          </a:p>
        </p:txBody>
      </p:sp>
      <p:sp>
        <p:nvSpPr>
          <p:cNvPr id="28" name="Arrow: Down 27">
            <a:extLst>
              <a:ext uri="{FF2B5EF4-FFF2-40B4-BE49-F238E27FC236}">
                <a16:creationId xmlns:a16="http://schemas.microsoft.com/office/drawing/2014/main" id="{D98298EB-FC1E-C64C-1655-C5C4FED7FA86}"/>
              </a:ext>
              <a:ext uri="{C183D7F6-B498-43B3-948B-1728B52AA6E4}">
                <adec:decorative xmlns:adec="http://schemas.microsoft.com/office/drawing/2017/decorative" val="1"/>
              </a:ext>
            </a:extLst>
          </p:cNvPr>
          <p:cNvSpPr/>
          <p:nvPr/>
        </p:nvSpPr>
        <p:spPr>
          <a:xfrm>
            <a:off x="5487328" y="4014440"/>
            <a:ext cx="134992" cy="192023"/>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S8, 1612; S9, 1560, S10, 1546 (All respondents); S8, 1162; S9, 945; S10, 964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15 – 26 Nov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2023</a:t>
            </a:r>
            <a:r>
              <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59841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a:t>Over 2 in 5 (47%) respondents say they have </a:t>
            </a:r>
            <a:r>
              <a:rPr lang="en-GB" sz="1800" b="1">
                <a:solidFill>
                  <a:srgbClr val="009690"/>
                </a:solidFill>
              </a:rPr>
              <a:t>difficulty affording energy costs</a:t>
            </a:r>
            <a:r>
              <a:rPr lang="en-GB" sz="1800" b="1"/>
              <a:t>, largely in line with September (49%). The GM rate is significantly higher than the GB average (39%) – driven by the proportion who say they find these costs very difficult, the same driver as was in September.</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54% say they find it difficult to afford their energy costs, compared to the GB average of 46%.">
            <a:extLst>
              <a:ext uri="{FF2B5EF4-FFF2-40B4-BE49-F238E27FC236}">
                <a16:creationId xmlns:a16="http://schemas.microsoft.com/office/drawing/2014/main" id="{66EBAD9B-54D3-439E-AD46-6C7678FA2AA6}"/>
              </a:ext>
            </a:extLst>
          </p:cNvPr>
          <p:cNvGraphicFramePr/>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descr="Arrow showing in total, 30% are worried about coronavirus.">
            <a:extLst>
              <a:ext uri="{FF2B5EF4-FFF2-40B4-BE49-F238E27FC236}">
                <a16:creationId xmlns:a16="http://schemas.microsoft.com/office/drawing/2014/main" id="{1756EF45-5E2B-D18C-D01C-52EAC081BCFF}"/>
              </a:ext>
              <a:ext uri="{C183D7F6-B498-43B3-948B-1728B52AA6E4}">
                <adec:decorative xmlns:adec="http://schemas.microsoft.com/office/drawing/2017/decorative" val="1"/>
              </a:ext>
            </a:extLst>
          </p:cNvPr>
          <p:cNvSpPr/>
          <p:nvPr/>
        </p:nvSpPr>
        <p:spPr>
          <a:xfrm>
            <a:off x="1500174" y="2948347"/>
            <a:ext cx="158195"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3299309" y="368741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49%</a:t>
            </a: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74358" y="3259248"/>
            <a:ext cx="115930" cy="128437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307382" y="377805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(50%)*</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40946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a:solidFill>
                  <a:srgbClr val="5C5B5A"/>
                </a:solidFill>
                <a:latin typeface="Arial"/>
                <a:cs typeface="Arial"/>
              </a:rPr>
              <a:t>Those with a disability (61%), including those with mental ill health (71%), those with a mobility disability (63%) and those with another disability (65%)</a:t>
            </a:r>
          </a:p>
          <a:p>
            <a:pPr>
              <a:lnSpc>
                <a:spcPct val="100000"/>
              </a:lnSpc>
              <a:spcBef>
                <a:spcPts val="0"/>
              </a:spcBef>
              <a:spcAft>
                <a:spcPts val="400"/>
              </a:spcAft>
              <a:defRPr/>
            </a:pPr>
            <a:r>
              <a:rPr lang="en-GB" sz="1200">
                <a:solidFill>
                  <a:srgbClr val="5C5B5A"/>
                </a:solidFill>
                <a:latin typeface="Arial"/>
                <a:cs typeface="Arial"/>
              </a:rPr>
              <a:t>Those in Minority Ethnic Groups (59%)</a:t>
            </a:r>
          </a:p>
          <a:p>
            <a:pPr>
              <a:lnSpc>
                <a:spcPct val="100000"/>
              </a:lnSpc>
              <a:spcBef>
                <a:spcPts val="0"/>
              </a:spcBef>
              <a:spcAft>
                <a:spcPts val="400"/>
              </a:spcAft>
              <a:defRPr/>
            </a:pPr>
            <a:r>
              <a:rPr lang="en-GB" sz="1200">
                <a:solidFill>
                  <a:srgbClr val="5C5B5A"/>
                </a:solidFill>
                <a:latin typeface="Arial"/>
                <a:cs typeface="Arial"/>
              </a:rPr>
              <a:t>Muslim respondents (64%)</a:t>
            </a:r>
          </a:p>
          <a:p>
            <a:pPr>
              <a:lnSpc>
                <a:spcPct val="100000"/>
              </a:lnSpc>
              <a:spcBef>
                <a:spcPts val="0"/>
              </a:spcBef>
              <a:spcAft>
                <a:spcPts val="400"/>
              </a:spcAft>
              <a:defRPr/>
            </a:pPr>
            <a:r>
              <a:rPr lang="en-GB" sz="1200">
                <a:solidFill>
                  <a:srgbClr val="5C5B5A"/>
                </a:solidFill>
                <a:latin typeface="Arial"/>
                <a:cs typeface="Arial"/>
              </a:rPr>
              <a:t>Those aged 35-44 (55%)</a:t>
            </a:r>
          </a:p>
          <a:p>
            <a:pPr marL="0" indent="0">
              <a:lnSpc>
                <a:spcPct val="100000"/>
              </a:lnSpc>
              <a:spcBef>
                <a:spcPts val="0"/>
              </a:spcBef>
              <a:spcAft>
                <a:spcPts val="400"/>
              </a:spcAft>
              <a:buNone/>
              <a:defRPr/>
            </a:pPr>
            <a:endParaRPr kumimoji="0" lang="en-GB" sz="1200" i="0" u="none" strike="noStrike" kern="1200" cap="none" spc="0" normalizeH="0" baseline="0" noProof="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not in work due to ill health or disability (74%)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do not feel that they are able to look after their own health (74%)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who will not be able to saved any money in the next 12 months (74%)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life satisfaction (73%)</a:t>
            </a: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below the Real Living Wage (67%)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renting their home (60%)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have children in education (58%), specifically those with children in secondary school (60%), or in college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790250" y="5990142"/>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S8-10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3058723" y="3005329"/>
            <a:ext cx="186561" cy="157961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D0BF7A5E-6210-1395-A024-03337844598B}"/>
              </a:ext>
              <a:ext uri="{C183D7F6-B498-43B3-948B-1728B52AA6E4}">
                <adec:decorative xmlns:adec="http://schemas.microsoft.com/office/drawing/2017/decorative" val="1"/>
              </a:ext>
            </a:extLst>
          </p:cNvPr>
          <p:cNvSpPr txBox="1"/>
          <p:nvPr/>
        </p:nvSpPr>
        <p:spPr>
          <a:xfrm>
            <a:off x="1712394" y="369397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54%</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8, 1561; Survey 9, 1497</a:t>
            </a:r>
            <a:r>
              <a:rPr lang="en-GB" sz="1000">
                <a:solidFill>
                  <a:srgbClr val="FFFFFF">
                    <a:lumMod val="50000"/>
                  </a:srgbClr>
                </a:solidFill>
                <a:latin typeface="Arial"/>
                <a:cs typeface="Arial" panose="020B0604020202020204" pitchFamily="34" charset="0"/>
              </a:rPr>
              <a:t>; Survey 10, 1488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15-26 November 2023</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4617818" y="3179082"/>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4846304" y="379513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sp>
        <p:nvSpPr>
          <p:cNvPr id="17" name="Arrow: Down 16">
            <a:extLst>
              <a:ext uri="{FF2B5EF4-FFF2-40B4-BE49-F238E27FC236}">
                <a16:creationId xmlns:a16="http://schemas.microsoft.com/office/drawing/2014/main" id="{2C01C3C0-1B69-0211-FA5F-633E609D9116}"/>
              </a:ext>
              <a:ext uri="{C183D7F6-B498-43B3-948B-1728B52AA6E4}">
                <adec:decorative xmlns:adec="http://schemas.microsoft.com/office/drawing/2017/decorative" val="1"/>
              </a:ext>
            </a:extLst>
          </p:cNvPr>
          <p:cNvSpPr/>
          <p:nvPr/>
        </p:nvSpPr>
        <p:spPr>
          <a:xfrm rot="10800000">
            <a:off x="4399651" y="436265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7F9B95DB-EA87-A38A-974F-9866BD4797BC}"/>
              </a:ext>
              <a:ext uri="{C183D7F6-B498-43B3-948B-1728B52AA6E4}">
                <adec:decorative xmlns:adec="http://schemas.microsoft.com/office/drawing/2017/decorative" val="1"/>
              </a:ext>
            </a:extLst>
          </p:cNvPr>
          <p:cNvSpPr/>
          <p:nvPr/>
        </p:nvSpPr>
        <p:spPr>
          <a:xfrm>
            <a:off x="4399651" y="459388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BC26E94D-2160-BD8C-3B26-82CCF7580622}"/>
              </a:ext>
              <a:ext uri="{C183D7F6-B498-43B3-948B-1728B52AA6E4}">
                <adec:decorative xmlns:adec="http://schemas.microsoft.com/office/drawing/2017/decorative" val="1"/>
              </a:ext>
            </a:extLst>
          </p:cNvPr>
          <p:cNvSpPr/>
          <p:nvPr/>
        </p:nvSpPr>
        <p:spPr>
          <a:xfrm rot="10800000">
            <a:off x="4899454" y="402410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78934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9151" y="123575"/>
            <a:ext cx="10515600"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mn-cs"/>
              </a:rPr>
              <a:t>Half of </a:t>
            </a:r>
            <a:r>
              <a:rPr lang="en-GB" sz="1800">
                <a:solidFill>
                  <a:schemeClr val="tx1">
                    <a:lumMod val="65000"/>
                    <a:lumOff val="35000"/>
                  </a:schemeClr>
                </a:solidFill>
                <a:ea typeface="+mn-ea"/>
                <a:cs typeface="+mn-cs"/>
              </a:rPr>
              <a:t>respondents</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mn-cs"/>
              </a:rPr>
              <a:t> are </a:t>
            </a:r>
            <a:r>
              <a:rPr kumimoji="0" lang="en-GB" sz="1800" b="1" i="0" u="none" strike="noStrike" kern="1200" cap="none" spc="0" normalizeH="0" baseline="0" noProof="0">
                <a:ln>
                  <a:noFill/>
                </a:ln>
                <a:solidFill>
                  <a:srgbClr val="009690"/>
                </a:solidFill>
                <a:effectLst/>
                <a:uLnTx/>
                <a:uFillTx/>
                <a:latin typeface="Arial"/>
                <a:ea typeface="+mn-ea"/>
                <a:cs typeface="+mn-cs"/>
              </a:rPr>
              <a:t>worried about heating their home this winter</a:t>
            </a:r>
            <a:r>
              <a:rPr kumimoji="0" lang="en-GB" sz="1800" b="1" i="0" u="none" strike="noStrike" kern="1200" cap="none" spc="0" normalizeH="0" baseline="0" noProof="0">
                <a:ln>
                  <a:noFill/>
                </a:ln>
                <a:solidFill>
                  <a:srgbClr val="5C5B5A"/>
                </a:solidFill>
                <a:effectLst/>
                <a:uLnTx/>
                <a:uFillTx/>
                <a:latin typeface="Arial"/>
                <a:ea typeface="+mn-ea"/>
                <a:cs typeface="+mn-cs"/>
              </a:rPr>
              <a:t>, including 17% who are very worried. Worry is more common among those within racially </a:t>
            </a:r>
            <a:r>
              <a:rPr lang="en-GB" sz="1800" b="1" err="1">
                <a:solidFill>
                  <a:srgbClr val="5C5B5A"/>
                </a:solidFill>
                <a:latin typeface="Arial"/>
              </a:rPr>
              <a:t>minoritised</a:t>
            </a:r>
            <a:r>
              <a:rPr kumimoji="0" lang="en-GB" sz="1800" b="1" i="0" u="none" strike="noStrike" kern="1200" cap="none" spc="0" normalizeH="0" baseline="0" noProof="0">
                <a:ln>
                  <a:noFill/>
                </a:ln>
                <a:solidFill>
                  <a:srgbClr val="5C5B5A"/>
                </a:solidFill>
                <a:effectLst/>
                <a:uLnTx/>
                <a:uFillTx/>
                <a:latin typeface="Arial"/>
                <a:ea typeface="+mn-ea"/>
                <a:cs typeface="+mn-cs"/>
              </a:rPr>
              <a:t> communities, with a disability and who are parents.</a:t>
            </a: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1"/>
              </a:ext>
            </a:extLst>
          </p:cNvPr>
          <p:cNvSpPr txBox="1"/>
          <p:nvPr/>
        </p:nvSpPr>
        <p:spPr>
          <a:xfrm>
            <a:off x="359151" y="1179538"/>
            <a:ext cx="5293038" cy="430887"/>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To what extent are you worried about heating your home this winter?</a:t>
            </a:r>
          </a:p>
        </p:txBody>
      </p:sp>
      <p:graphicFrame>
        <p:nvGraphicFramePr>
          <p:cNvPr id="5" name="Chart Placeholder 10" descr="Pie chart showing that 22% of respondents are not confident in using digital services online ">
            <a:extLst>
              <a:ext uri="{FF2B5EF4-FFF2-40B4-BE49-F238E27FC236}">
                <a16:creationId xmlns:a16="http://schemas.microsoft.com/office/drawing/2014/main" id="{C70A7128-9081-5DF3-FC39-34D3A6EF91BD}"/>
              </a:ext>
            </a:extLst>
          </p:cNvPr>
          <p:cNvGraphicFramePr>
            <a:graphicFrameLocks/>
          </p:cNvGraphicFramePr>
          <p:nvPr>
            <p:extLst>
              <p:ext uri="{D42A27DB-BD31-4B8C-83A1-F6EECF244321}">
                <p14:modId xmlns:p14="http://schemas.microsoft.com/office/powerpoint/2010/main" val="2610697024"/>
              </p:ext>
            </p:extLst>
          </p:nvPr>
        </p:nvGraphicFramePr>
        <p:xfrm>
          <a:off x="363516" y="1852173"/>
          <a:ext cx="6207634" cy="374668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74B0C74B-60F3-8401-465A-DB0BD20D6FF1}"/>
              </a:ext>
            </a:extLst>
          </p:cNvPr>
          <p:cNvSpPr txBox="1"/>
          <p:nvPr/>
        </p:nvSpPr>
        <p:spPr>
          <a:xfrm>
            <a:off x="2407363" y="24359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18" name="TextBox 17">
            <a:extLst>
              <a:ext uri="{FF2B5EF4-FFF2-40B4-BE49-F238E27FC236}">
                <a16:creationId xmlns:a16="http://schemas.microsoft.com/office/drawing/2014/main" id="{56CD83E3-D6B0-C157-1EE9-B7D278998EE6}"/>
              </a:ext>
            </a:extLst>
          </p:cNvPr>
          <p:cNvSpPr txBox="1"/>
          <p:nvPr/>
        </p:nvSpPr>
        <p:spPr>
          <a:xfrm>
            <a:off x="3571483" y="246042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26" name="TextBox 25">
            <a:extLst>
              <a:ext uri="{FF2B5EF4-FFF2-40B4-BE49-F238E27FC236}">
                <a16:creationId xmlns:a16="http://schemas.microsoft.com/office/drawing/2014/main" id="{E6B3ABEF-73FC-DC8A-D3BD-771BC3E65FD0}"/>
              </a:ext>
            </a:extLst>
          </p:cNvPr>
          <p:cNvSpPr txBox="1"/>
          <p:nvPr/>
        </p:nvSpPr>
        <p:spPr>
          <a:xfrm>
            <a:off x="1847594" y="35415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4" name="TextBox 13">
            <a:extLst>
              <a:ext uri="{FF2B5EF4-FFF2-40B4-BE49-F238E27FC236}">
                <a16:creationId xmlns:a16="http://schemas.microsoft.com/office/drawing/2014/main" id="{1924677F-DA23-3488-FFCF-85EB04D052A4}"/>
              </a:ext>
            </a:extLst>
          </p:cNvPr>
          <p:cNvSpPr txBox="1"/>
          <p:nvPr/>
        </p:nvSpPr>
        <p:spPr>
          <a:xfrm>
            <a:off x="2861423" y="2900955"/>
            <a:ext cx="1005404" cy="861774"/>
          </a:xfrm>
          <a:prstGeom prst="rect">
            <a:avLst/>
          </a:prstGeom>
          <a:noFill/>
        </p:spPr>
        <p:txBody>
          <a:bodyPr wrap="none" rtlCol="0">
            <a:spAutoFit/>
          </a:bodyPr>
          <a:lstStyle/>
          <a:p>
            <a:pPr algn="ctr"/>
            <a:r>
              <a:rPr lang="en-GB" sz="3200" b="1" dirty="0">
                <a:solidFill>
                  <a:schemeClr val="tx1">
                    <a:lumMod val="65000"/>
                    <a:lumOff val="35000"/>
                  </a:schemeClr>
                </a:solidFill>
                <a:latin typeface="Arial" panose="020B0604020202020204" pitchFamily="34" charset="0"/>
                <a:cs typeface="Arial" panose="020B0604020202020204" pitchFamily="34" charset="0"/>
              </a:rPr>
              <a:t>50%</a:t>
            </a:r>
          </a:p>
          <a:p>
            <a:pPr algn="ctr"/>
            <a:r>
              <a:rPr lang="en-GB" dirty="0">
                <a:solidFill>
                  <a:schemeClr val="tx1">
                    <a:lumMod val="65000"/>
                    <a:lumOff val="35000"/>
                  </a:schemeClr>
                </a:solidFill>
                <a:latin typeface="Arial" panose="020B0604020202020204" pitchFamily="34" charset="0"/>
                <a:cs typeface="Arial" panose="020B0604020202020204" pitchFamily="34" charset="0"/>
              </a:rPr>
              <a:t>worried</a:t>
            </a:r>
            <a:endParaRPr lang="en-GB"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FDF0FCA-BB08-C7A3-923C-40E5888DBFAB}"/>
              </a:ext>
            </a:extLst>
          </p:cNvPr>
          <p:cNvSpPr txBox="1"/>
          <p:nvPr/>
        </p:nvSpPr>
        <p:spPr>
          <a:xfrm>
            <a:off x="3067404" y="3664646"/>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rPr>
              <a:t>(-1pp)</a:t>
            </a:r>
          </a:p>
        </p:txBody>
      </p:sp>
      <p:sp>
        <p:nvSpPr>
          <p:cNvPr id="19" name="TextBox 18">
            <a:extLst>
              <a:ext uri="{FF2B5EF4-FFF2-40B4-BE49-F238E27FC236}">
                <a16:creationId xmlns:a16="http://schemas.microsoft.com/office/drawing/2014/main" id="{D09E6913-EF72-374A-758D-E557F902FC81}"/>
              </a:ext>
            </a:extLst>
          </p:cNvPr>
          <p:cNvSpPr txBox="1"/>
          <p:nvPr/>
        </p:nvSpPr>
        <p:spPr>
          <a:xfrm>
            <a:off x="3804901" y="403294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0" name="TextBox 19">
            <a:extLst>
              <a:ext uri="{FF2B5EF4-FFF2-40B4-BE49-F238E27FC236}">
                <a16:creationId xmlns:a16="http://schemas.microsoft.com/office/drawing/2014/main" id="{7129C8B6-F25C-FEB7-E8DB-515AC40DEECC}"/>
              </a:ext>
            </a:extLst>
          </p:cNvPr>
          <p:cNvSpPr txBox="1"/>
          <p:nvPr/>
        </p:nvSpPr>
        <p:spPr>
          <a:xfrm>
            <a:off x="2514843" y="44196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7" name="Text Placeholder 7">
            <a:extLst>
              <a:ext uri="{FF2B5EF4-FFF2-40B4-BE49-F238E27FC236}">
                <a16:creationId xmlns:a16="http://schemas.microsoft.com/office/drawing/2014/main" id="{CEE8C90B-AFBA-E421-26C8-77C28C51331E}"/>
              </a:ext>
            </a:extLst>
          </p:cNvPr>
          <p:cNvSpPr txBox="1">
            <a:spLocks/>
          </p:cNvSpPr>
          <p:nvPr/>
        </p:nvSpPr>
        <p:spPr>
          <a:xfrm>
            <a:off x="6273135" y="1017080"/>
            <a:ext cx="576316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Those significantly more likely to be worried about heating their home this winter, compared to the GM average (50%):</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28" name="Text Placeholder 4">
            <a:extLst>
              <a:ext uri="{FF2B5EF4-FFF2-40B4-BE49-F238E27FC236}">
                <a16:creationId xmlns:a16="http://schemas.microsoft.com/office/drawing/2014/main" id="{E64EE66D-0FFC-9154-5F86-3C67979B630D}"/>
              </a:ext>
            </a:extLst>
          </p:cNvPr>
          <p:cNvSpPr txBox="1">
            <a:spLocks/>
          </p:cNvSpPr>
          <p:nvPr/>
        </p:nvSpPr>
        <p:spPr>
          <a:xfrm>
            <a:off x="6273135" y="1552423"/>
            <a:ext cx="5763168" cy="424153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disability (62%); including those with mental ill health (70%), mobility disability (67%) and other disability (63%)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35-44 (61%); 45-54*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Parents (60%); including of children in education (62%)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racially minoritised communities (59%); including Pakistani respondents* (67%)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Female respondents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physical or mental condition lasting longer than a year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financially vulnerable (82%)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look after the home / homemakers (80%)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(75%)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life satisfaction (69%); and high anxiety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up to £15,599 (63%); and between £15,600 - £36,400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(61%) including from a housing association/trust (65%), or local authority (65%), or privately renting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1 person households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Residents living in Manchester*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0" name="Footer Placeholder 4">
            <a:extLst>
              <a:ext uri="{FF2B5EF4-FFF2-40B4-BE49-F238E27FC236}">
                <a16:creationId xmlns:a16="http://schemas.microsoft.com/office/drawing/2014/main" id="{CA9BFBA5-DBBB-359C-8923-EA4D4C9DE60A}"/>
              </a:ext>
            </a:extLst>
          </p:cNvPr>
          <p:cNvSpPr txBox="1">
            <a:spLocks/>
          </p:cNvSpPr>
          <p:nvPr/>
        </p:nvSpPr>
        <p:spPr>
          <a:xfrm>
            <a:off x="615441" y="5793962"/>
            <a:ext cx="2716234" cy="2946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*Figures in brackets show changes since S9</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9" name="Footer Placeholder 4">
            <a:extLst>
              <a:ext uri="{FF2B5EF4-FFF2-40B4-BE49-F238E27FC236}">
                <a16:creationId xmlns:a16="http://schemas.microsoft.com/office/drawing/2014/main" id="{162EBE85-B946-B690-055C-D6895101FD57}"/>
              </a:ext>
            </a:extLst>
          </p:cNvPr>
          <p:cNvSpPr txBox="1">
            <a:spLocks/>
          </p:cNvSpPr>
          <p:nvPr/>
        </p:nvSpPr>
        <p:spPr>
          <a:xfrm>
            <a:off x="6250634" y="5825091"/>
            <a:ext cx="5790024" cy="572422"/>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u="none" strike="noStrike" kern="1200" cap="none" spc="0" normalizeH="0" baseline="0" noProof="0">
                <a:ln>
                  <a:noFill/>
                </a:ln>
                <a:solidFill>
                  <a:schemeClr val="bg1">
                    <a:lumMod val="50000"/>
                  </a:schemeClr>
                </a:solidFill>
                <a:effectLst/>
                <a:uLnTx/>
                <a:uFillTx/>
                <a:latin typeface="Arial"/>
                <a:ea typeface="+mn-ea"/>
                <a:cs typeface="Arial"/>
              </a:rPr>
              <a:t>Subgroup anal</a:t>
            </a:r>
            <a:r>
              <a:rPr lang="en-GB" sz="1000">
                <a:solidFill>
                  <a:schemeClr val="bg1">
                    <a:lumMod val="50000"/>
                  </a:schemeClr>
                </a:solidFill>
                <a:latin typeface="Arial"/>
                <a:cs typeface="Arial"/>
              </a:rPr>
              <a:t>ysis using S9+S10 merged data</a:t>
            </a:r>
          </a:p>
          <a:p>
            <a:pPr>
              <a:defRPr/>
            </a:pPr>
            <a:r>
              <a:rPr kumimoji="0" lang="en-GB" sz="1000" b="0" u="none" strike="noStrike" kern="1200" cap="none" spc="0" normalizeH="0" baseline="0" noProof="0">
                <a:ln>
                  <a:noFill/>
                </a:ln>
                <a:solidFill>
                  <a:schemeClr val="bg1">
                    <a:lumMod val="50000"/>
                  </a:schemeClr>
                </a:solidFill>
                <a:effectLst/>
                <a:uLnTx/>
                <a:uFillTx/>
                <a:latin typeface="Arial"/>
                <a:ea typeface="+mn-ea"/>
                <a:cs typeface="Arial"/>
              </a:rPr>
              <a:t>*</a:t>
            </a:r>
            <a:r>
              <a:rPr lang="en-GB" sz="1000">
                <a:solidFill>
                  <a:schemeClr val="bg1">
                    <a:lumMod val="50000"/>
                  </a:schemeClr>
                </a:solidFill>
                <a:latin typeface="Arial"/>
                <a:cs typeface="Arial"/>
              </a:rPr>
              <a:t>This question was asked in S9, but the sample has now </a:t>
            </a:r>
            <a:r>
              <a:rPr lang="en-GB" sz="1000" err="1">
                <a:solidFill>
                  <a:schemeClr val="bg1">
                    <a:lumMod val="50000"/>
                  </a:schemeClr>
                </a:solidFill>
                <a:latin typeface="Arial"/>
                <a:cs typeface="Arial"/>
              </a:rPr>
              <a:t>doubled.The</a:t>
            </a:r>
            <a:r>
              <a:rPr lang="en-GB" sz="1000">
                <a:solidFill>
                  <a:schemeClr val="bg1">
                    <a:lumMod val="50000"/>
                  </a:schemeClr>
                </a:solidFill>
                <a:latin typeface="Arial"/>
                <a:cs typeface="Arial"/>
              </a:rPr>
              <a:t> asterisk marks </a:t>
            </a:r>
            <a:r>
              <a:rPr kumimoji="0" lang="en-GB" sz="1000" b="0" u="none" strike="noStrike" kern="1200" cap="none" spc="0" normalizeH="0" baseline="0" noProof="0">
                <a:ln>
                  <a:noFill/>
                </a:ln>
                <a:solidFill>
                  <a:schemeClr val="bg1">
                    <a:lumMod val="50000"/>
                  </a:schemeClr>
                </a:solidFill>
                <a:effectLst/>
                <a:uLnTx/>
                <a:uFillTx/>
                <a:latin typeface="Arial"/>
                <a:ea typeface="+mn-ea"/>
                <a:cs typeface="Arial"/>
              </a:rPr>
              <a:t>any </a:t>
            </a:r>
            <a:r>
              <a:rPr lang="en-GB" sz="1000">
                <a:solidFill>
                  <a:schemeClr val="bg1">
                    <a:lumMod val="50000"/>
                  </a:schemeClr>
                </a:solidFill>
                <a:latin typeface="Arial"/>
                <a:cs typeface="Arial"/>
              </a:rPr>
              <a:t>new groups</a:t>
            </a:r>
            <a:r>
              <a:rPr kumimoji="0" lang="en-GB" sz="1000" b="0" u="none" strike="noStrike" kern="1200" cap="none" spc="0" normalizeH="0" baseline="0" noProof="0">
                <a:ln>
                  <a:noFill/>
                </a:ln>
                <a:solidFill>
                  <a:schemeClr val="bg1">
                    <a:lumMod val="50000"/>
                  </a:schemeClr>
                </a:solidFill>
                <a:effectLst/>
                <a:uLnTx/>
                <a:uFillTx/>
                <a:latin typeface="Arial"/>
                <a:ea typeface="+mn-ea"/>
                <a:cs typeface="Arial"/>
              </a:rPr>
              <a:t> who are </a:t>
            </a:r>
            <a:r>
              <a:rPr lang="en-GB" sz="1000">
                <a:solidFill>
                  <a:schemeClr val="bg1">
                    <a:lumMod val="50000"/>
                  </a:schemeClr>
                </a:solidFill>
                <a:latin typeface="Arial"/>
                <a:cs typeface="Arial"/>
              </a:rPr>
              <a:t>over-indexing based on the latest analysis </a:t>
            </a:r>
            <a:endParaRPr lang="en-GB" sz="1000" b="0" u="none" strike="noStrike" kern="1200" cap="none" spc="0" normalizeH="0" baseline="0" noProof="0">
              <a:ln>
                <a:noFill/>
              </a:ln>
              <a:solidFill>
                <a:schemeClr val="bg1">
                  <a:lumMod val="50000"/>
                </a:schemeClr>
              </a:solidFill>
              <a:effectLst/>
              <a:uLnTx/>
              <a:uFillTx/>
              <a:latin typeface="Arial"/>
              <a:cs typeface="Arial" panose="020B060402020202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WP1. To what extent are you worried about heating your home this winter?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urvey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10. Unweighted base: 1,546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94113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501235" cy="739200"/>
          </a:xfrm>
        </p:spPr>
        <p:txBody>
          <a:bodyPr vert="horz" anchor="t">
            <a:noAutofit/>
          </a:bodyPr>
          <a:lstStyle/>
          <a:p>
            <a:r>
              <a:rPr lang="en-GB" sz="1800" b="1"/>
              <a:t>Almost half (47%) of renters say they find it difficult to </a:t>
            </a:r>
            <a:r>
              <a:rPr lang="en-GB" sz="1800" b="1">
                <a:solidFill>
                  <a:srgbClr val="009690"/>
                </a:solidFill>
              </a:rPr>
              <a:t>afford rental costs</a:t>
            </a:r>
            <a:r>
              <a:rPr lang="en-GB" sz="1800" b="1">
                <a:solidFill>
                  <a:schemeClr val="tx1">
                    <a:lumMod val="65000"/>
                    <a:lumOff val="35000"/>
                  </a:schemeClr>
                </a:solidFill>
              </a:rPr>
              <a:t> in the second half of 2023. This rises to just over half (51%) renting from housing associations and trusts</a:t>
            </a:r>
            <a:endParaRPr lang="en-GB" sz="1800" b="1">
              <a:cs typeface="Arial"/>
            </a:endParaRP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279978"/>
            <a:ext cx="4051574"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 (July – Dec)</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1076625453"/>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6"/>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01160" y="3332059"/>
            <a:ext cx="208436" cy="16816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40527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6" y="3513035"/>
            <a:ext cx="190812"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293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4212" y="3183017"/>
            <a:ext cx="190812" cy="17699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92711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51</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51376" y="3361993"/>
            <a:ext cx="190813" cy="169802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25630" y="40868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Surveys 8+9+10</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03125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39200"/>
          </a:xfrm>
        </p:spPr>
        <p:txBody>
          <a:bodyPr vert="horz" anchor="t">
            <a:noAutofit/>
          </a:bodyPr>
          <a:lstStyle/>
          <a:p>
            <a:r>
              <a:rPr lang="en-GB" sz="1800" b="1"/>
              <a:t>Looking at this change since last wave, there has been</a:t>
            </a:r>
            <a:r>
              <a:rPr lang="en-GB" sz="1800" b="1">
                <a:solidFill>
                  <a:schemeClr val="tx1">
                    <a:lumMod val="65000"/>
                    <a:lumOff val="35000"/>
                  </a:schemeClr>
                </a:solidFill>
              </a:rPr>
              <a:t> a slight increase since September, being driven by increases from renters of local authority/council and private properties. In contrast, the proportion of housing association / trust renters facing these difficulties has slightly fallen – but they remain the most likely group of renters to </a:t>
            </a:r>
            <a:r>
              <a:rPr lang="en-GB" sz="1800" b="1">
                <a:solidFill>
                  <a:srgbClr val="009690"/>
                </a:solidFill>
              </a:rPr>
              <a:t>face difficulties with their rent</a:t>
            </a:r>
            <a:endParaRPr lang="en-GB" sz="1800" b="1">
              <a:solidFill>
                <a:srgbClr val="009690"/>
              </a:solidFill>
              <a:cs typeface="Arial"/>
            </a:endParaRP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279978"/>
            <a:ext cx="4051574"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3F7E9599-8E32-2BC5-BB7C-FBF0370ED4B6}"/>
              </a:ext>
            </a:extLst>
          </p:cNvPr>
          <p:cNvSpPr txBox="1"/>
          <p:nvPr/>
        </p:nvSpPr>
        <p:spPr>
          <a:xfrm>
            <a:off x="1740836" y="1812677"/>
            <a:ext cx="593432" cy="276999"/>
          </a:xfrm>
          <a:prstGeom prst="rect">
            <a:avLst/>
          </a:prstGeom>
          <a:noFill/>
        </p:spPr>
        <p:txBody>
          <a:bodyPr wrap="none" rtlCol="0">
            <a:spAutoFit/>
          </a:bodyPr>
          <a:lstStyle/>
          <a:p>
            <a:r>
              <a:rPr lang="en-GB" sz="1200">
                <a:solidFill>
                  <a:schemeClr val="bg1"/>
                </a:solidFill>
              </a:rPr>
              <a:t>(-2pp)</a:t>
            </a:r>
          </a:p>
        </p:txBody>
      </p:sp>
      <p:sp>
        <p:nvSpPr>
          <p:cNvPr id="3" name="TextBox 2">
            <a:extLst>
              <a:ext uri="{FF2B5EF4-FFF2-40B4-BE49-F238E27FC236}">
                <a16:creationId xmlns:a16="http://schemas.microsoft.com/office/drawing/2014/main" id="{79A8790E-C0A8-5E6E-B011-A4863DBF56C2}"/>
              </a:ext>
            </a:extLst>
          </p:cNvPr>
          <p:cNvSpPr txBox="1"/>
          <p:nvPr/>
        </p:nvSpPr>
        <p:spPr>
          <a:xfrm>
            <a:off x="1702364" y="2791867"/>
            <a:ext cx="631904" cy="276999"/>
          </a:xfrm>
          <a:prstGeom prst="rect">
            <a:avLst/>
          </a:prstGeom>
          <a:noFill/>
        </p:spPr>
        <p:txBody>
          <a:bodyPr wrap="none" rtlCol="0">
            <a:spAutoFit/>
          </a:bodyPr>
          <a:lstStyle/>
          <a:p>
            <a:r>
              <a:rPr lang="en-GB" sz="1200">
                <a:solidFill>
                  <a:srgbClr val="5C5B5A"/>
                </a:solidFill>
              </a:rPr>
              <a:t>(+2pp)</a:t>
            </a:r>
          </a:p>
        </p:txBody>
      </p:sp>
      <p:sp>
        <p:nvSpPr>
          <p:cNvPr id="6" name="TextBox 5">
            <a:extLst>
              <a:ext uri="{FF2B5EF4-FFF2-40B4-BE49-F238E27FC236}">
                <a16:creationId xmlns:a16="http://schemas.microsoft.com/office/drawing/2014/main" id="{5983BAC8-6A67-EAAC-D530-272564D711AC}"/>
              </a:ext>
            </a:extLst>
          </p:cNvPr>
          <p:cNvSpPr txBox="1"/>
          <p:nvPr/>
        </p:nvSpPr>
        <p:spPr>
          <a:xfrm>
            <a:off x="1741501" y="4146124"/>
            <a:ext cx="631904" cy="276999"/>
          </a:xfrm>
          <a:prstGeom prst="rect">
            <a:avLst/>
          </a:prstGeom>
          <a:noFill/>
        </p:spPr>
        <p:txBody>
          <a:bodyPr wrap="none" rtlCol="0">
            <a:spAutoFit/>
          </a:bodyPr>
          <a:lstStyle/>
          <a:p>
            <a:r>
              <a:rPr lang="en-GB" sz="1200">
                <a:solidFill>
                  <a:schemeClr val="bg1"/>
                </a:solidFill>
              </a:rPr>
              <a:t>(+3pp)</a:t>
            </a:r>
          </a:p>
        </p:txBody>
      </p:sp>
      <p:sp>
        <p:nvSpPr>
          <p:cNvPr id="7" name="TextBox 6">
            <a:extLst>
              <a:ext uri="{FF2B5EF4-FFF2-40B4-BE49-F238E27FC236}">
                <a16:creationId xmlns:a16="http://schemas.microsoft.com/office/drawing/2014/main" id="{4D050BF4-3FF6-A39F-FDB3-D04027152A8C}"/>
              </a:ext>
            </a:extLst>
          </p:cNvPr>
          <p:cNvSpPr txBox="1"/>
          <p:nvPr/>
        </p:nvSpPr>
        <p:spPr>
          <a:xfrm>
            <a:off x="2133487" y="4714630"/>
            <a:ext cx="726481" cy="276999"/>
          </a:xfrm>
          <a:prstGeom prst="rect">
            <a:avLst/>
          </a:prstGeom>
          <a:noFill/>
        </p:spPr>
        <p:txBody>
          <a:bodyPr wrap="none" rtlCol="0">
            <a:spAutoFit/>
          </a:bodyPr>
          <a:lstStyle/>
          <a:p>
            <a:r>
              <a:rPr lang="en-GB" sz="1200">
                <a:solidFill>
                  <a:schemeClr val="bg1"/>
                </a:solidFill>
              </a:rPr>
              <a:t>(+/-0pp)</a:t>
            </a:r>
          </a:p>
        </p:txBody>
      </p:sp>
      <p:sp>
        <p:nvSpPr>
          <p:cNvPr id="8" name="TextBox 7">
            <a:extLst>
              <a:ext uri="{FF2B5EF4-FFF2-40B4-BE49-F238E27FC236}">
                <a16:creationId xmlns:a16="http://schemas.microsoft.com/office/drawing/2014/main" id="{05063469-E186-96F7-A7C6-4C7FE0C1196C}"/>
              </a:ext>
            </a:extLst>
          </p:cNvPr>
          <p:cNvSpPr txBox="1"/>
          <p:nvPr/>
        </p:nvSpPr>
        <p:spPr>
          <a:xfrm>
            <a:off x="2166580" y="5001027"/>
            <a:ext cx="593432" cy="276999"/>
          </a:xfrm>
          <a:prstGeom prst="rect">
            <a:avLst/>
          </a:prstGeom>
          <a:noFill/>
        </p:spPr>
        <p:txBody>
          <a:bodyPr wrap="none" rtlCol="0">
            <a:spAutoFit/>
          </a:bodyPr>
          <a:lstStyle/>
          <a:p>
            <a:r>
              <a:rPr lang="en-GB" sz="1200">
                <a:solidFill>
                  <a:srgbClr val="5C5B5A"/>
                </a:solidFill>
              </a:rPr>
              <a:t>(-2pp)</a:t>
            </a:r>
          </a:p>
        </p:txBody>
      </p:sp>
      <p:sp>
        <p:nvSpPr>
          <p:cNvPr id="9" name="TextBox 8">
            <a:extLst>
              <a:ext uri="{FF2B5EF4-FFF2-40B4-BE49-F238E27FC236}">
                <a16:creationId xmlns:a16="http://schemas.microsoft.com/office/drawing/2014/main" id="{8978F0E9-0012-B10F-778A-EE039C80CDFB}"/>
              </a:ext>
            </a:extLst>
          </p:cNvPr>
          <p:cNvSpPr txBox="1"/>
          <p:nvPr/>
        </p:nvSpPr>
        <p:spPr>
          <a:xfrm>
            <a:off x="4369266" y="1875897"/>
            <a:ext cx="593432" cy="276999"/>
          </a:xfrm>
          <a:prstGeom prst="rect">
            <a:avLst/>
          </a:prstGeom>
          <a:noFill/>
        </p:spPr>
        <p:txBody>
          <a:bodyPr wrap="none" lIns="91440" tIns="45720" rIns="91440" bIns="45720" rtlCol="0" anchor="t">
            <a:spAutoFit/>
          </a:bodyPr>
          <a:lstStyle/>
          <a:p>
            <a:r>
              <a:rPr lang="en-GB" sz="1200">
                <a:solidFill>
                  <a:schemeClr val="bg1"/>
                </a:solidFill>
              </a:rPr>
              <a:t>(-1pp)</a:t>
            </a:r>
          </a:p>
        </p:txBody>
      </p:sp>
      <p:sp>
        <p:nvSpPr>
          <p:cNvPr id="10" name="TextBox 9">
            <a:extLst>
              <a:ext uri="{FF2B5EF4-FFF2-40B4-BE49-F238E27FC236}">
                <a16:creationId xmlns:a16="http://schemas.microsoft.com/office/drawing/2014/main" id="{92522FB3-B858-7CBC-5999-F59E226D4898}"/>
              </a:ext>
            </a:extLst>
          </p:cNvPr>
          <p:cNvSpPr txBox="1"/>
          <p:nvPr/>
        </p:nvSpPr>
        <p:spPr>
          <a:xfrm>
            <a:off x="4398526" y="2763860"/>
            <a:ext cx="593432" cy="276999"/>
          </a:xfrm>
          <a:prstGeom prst="rect">
            <a:avLst/>
          </a:prstGeom>
          <a:noFill/>
        </p:spPr>
        <p:txBody>
          <a:bodyPr wrap="none" rtlCol="0">
            <a:spAutoFit/>
          </a:bodyPr>
          <a:lstStyle/>
          <a:p>
            <a:r>
              <a:rPr lang="en-GB" sz="1200">
                <a:solidFill>
                  <a:srgbClr val="5C5B5A"/>
                </a:solidFill>
              </a:rPr>
              <a:t>(-4pp)</a:t>
            </a:r>
          </a:p>
        </p:txBody>
      </p:sp>
      <p:sp>
        <p:nvSpPr>
          <p:cNvPr id="12" name="TextBox 11">
            <a:extLst>
              <a:ext uri="{FF2B5EF4-FFF2-40B4-BE49-F238E27FC236}">
                <a16:creationId xmlns:a16="http://schemas.microsoft.com/office/drawing/2014/main" id="{6EA81347-2930-1F7F-EF75-2B53C432C406}"/>
              </a:ext>
            </a:extLst>
          </p:cNvPr>
          <p:cNvSpPr txBox="1"/>
          <p:nvPr/>
        </p:nvSpPr>
        <p:spPr>
          <a:xfrm>
            <a:off x="4387550" y="4048228"/>
            <a:ext cx="631904" cy="276999"/>
          </a:xfrm>
          <a:prstGeom prst="rect">
            <a:avLst/>
          </a:prstGeom>
          <a:noFill/>
        </p:spPr>
        <p:txBody>
          <a:bodyPr wrap="none" rtlCol="0">
            <a:spAutoFit/>
          </a:bodyPr>
          <a:lstStyle/>
          <a:p>
            <a:r>
              <a:rPr lang="en-GB" sz="1200">
                <a:solidFill>
                  <a:schemeClr val="bg1"/>
                </a:solidFill>
              </a:rPr>
              <a:t>(+6pp)</a:t>
            </a:r>
          </a:p>
        </p:txBody>
      </p:sp>
      <p:sp>
        <p:nvSpPr>
          <p:cNvPr id="13" name="TextBox 12">
            <a:extLst>
              <a:ext uri="{FF2B5EF4-FFF2-40B4-BE49-F238E27FC236}">
                <a16:creationId xmlns:a16="http://schemas.microsoft.com/office/drawing/2014/main" id="{13FA704A-5937-BF55-3B43-A3779D71EADD}"/>
              </a:ext>
            </a:extLst>
          </p:cNvPr>
          <p:cNvSpPr txBox="1"/>
          <p:nvPr/>
        </p:nvSpPr>
        <p:spPr>
          <a:xfrm>
            <a:off x="4810323" y="4659192"/>
            <a:ext cx="593432" cy="276999"/>
          </a:xfrm>
          <a:prstGeom prst="rect">
            <a:avLst/>
          </a:prstGeom>
          <a:noFill/>
        </p:spPr>
        <p:txBody>
          <a:bodyPr wrap="none" rtlCol="0">
            <a:spAutoFit/>
          </a:bodyPr>
          <a:lstStyle/>
          <a:p>
            <a:r>
              <a:rPr lang="en-GB" sz="1200">
                <a:solidFill>
                  <a:schemeClr val="bg1"/>
                </a:solidFill>
              </a:rPr>
              <a:t>(-3pp)</a:t>
            </a:r>
          </a:p>
        </p:txBody>
      </p:sp>
      <p:sp>
        <p:nvSpPr>
          <p:cNvPr id="14" name="TextBox 13">
            <a:extLst>
              <a:ext uri="{FF2B5EF4-FFF2-40B4-BE49-F238E27FC236}">
                <a16:creationId xmlns:a16="http://schemas.microsoft.com/office/drawing/2014/main" id="{C9BD0676-F840-F136-01A5-B3A1ABDCBC33}"/>
              </a:ext>
            </a:extLst>
          </p:cNvPr>
          <p:cNvSpPr txBox="1"/>
          <p:nvPr/>
        </p:nvSpPr>
        <p:spPr>
          <a:xfrm>
            <a:off x="4812693" y="5001028"/>
            <a:ext cx="631904" cy="276999"/>
          </a:xfrm>
          <a:prstGeom prst="rect">
            <a:avLst/>
          </a:prstGeom>
          <a:noFill/>
        </p:spPr>
        <p:txBody>
          <a:bodyPr wrap="none" rtlCol="0">
            <a:spAutoFit/>
          </a:bodyPr>
          <a:lstStyle/>
          <a:p>
            <a:r>
              <a:rPr lang="en-GB" sz="1200">
                <a:solidFill>
                  <a:srgbClr val="5C5B5A"/>
                </a:solidFill>
              </a:rPr>
              <a:t>(+3pp)</a:t>
            </a:r>
          </a:p>
        </p:txBody>
      </p:sp>
      <p:sp>
        <p:nvSpPr>
          <p:cNvPr id="15" name="TextBox 14">
            <a:extLst>
              <a:ext uri="{FF2B5EF4-FFF2-40B4-BE49-F238E27FC236}">
                <a16:creationId xmlns:a16="http://schemas.microsoft.com/office/drawing/2014/main" id="{EB9A5034-C1C8-39FD-772A-307561370324}"/>
              </a:ext>
            </a:extLst>
          </p:cNvPr>
          <p:cNvSpPr txBox="1"/>
          <p:nvPr/>
        </p:nvSpPr>
        <p:spPr>
          <a:xfrm>
            <a:off x="7114591" y="1870950"/>
            <a:ext cx="631904" cy="276999"/>
          </a:xfrm>
          <a:prstGeom prst="rect">
            <a:avLst/>
          </a:prstGeom>
          <a:noFill/>
        </p:spPr>
        <p:txBody>
          <a:bodyPr wrap="none" rtlCol="0">
            <a:spAutoFit/>
          </a:bodyPr>
          <a:lstStyle/>
          <a:p>
            <a:r>
              <a:rPr lang="en-GB" sz="1200">
                <a:solidFill>
                  <a:schemeClr val="bg1"/>
                </a:solidFill>
              </a:rPr>
              <a:t>(+2pp)</a:t>
            </a:r>
          </a:p>
        </p:txBody>
      </p:sp>
      <p:sp>
        <p:nvSpPr>
          <p:cNvPr id="17" name="TextBox 16">
            <a:extLst>
              <a:ext uri="{FF2B5EF4-FFF2-40B4-BE49-F238E27FC236}">
                <a16:creationId xmlns:a16="http://schemas.microsoft.com/office/drawing/2014/main" id="{EA187E6C-ACBA-BBBB-4FC4-537F57A28086}"/>
              </a:ext>
            </a:extLst>
          </p:cNvPr>
          <p:cNvSpPr txBox="1"/>
          <p:nvPr/>
        </p:nvSpPr>
        <p:spPr>
          <a:xfrm>
            <a:off x="7077342" y="2788336"/>
            <a:ext cx="631904" cy="276999"/>
          </a:xfrm>
          <a:prstGeom prst="rect">
            <a:avLst/>
          </a:prstGeom>
          <a:noFill/>
        </p:spPr>
        <p:txBody>
          <a:bodyPr wrap="none" rtlCol="0">
            <a:spAutoFit/>
          </a:bodyPr>
          <a:lstStyle/>
          <a:p>
            <a:r>
              <a:rPr lang="en-GB" sz="1200">
                <a:solidFill>
                  <a:srgbClr val="5C5B5A"/>
                </a:solidFill>
              </a:rPr>
              <a:t>(+1pp)</a:t>
            </a:r>
          </a:p>
        </p:txBody>
      </p:sp>
      <p:sp>
        <p:nvSpPr>
          <p:cNvPr id="18" name="TextBox 17">
            <a:extLst>
              <a:ext uri="{FF2B5EF4-FFF2-40B4-BE49-F238E27FC236}">
                <a16:creationId xmlns:a16="http://schemas.microsoft.com/office/drawing/2014/main" id="{13EA7DB8-7043-5547-E6BA-F8185288D358}"/>
              </a:ext>
            </a:extLst>
          </p:cNvPr>
          <p:cNvSpPr txBox="1"/>
          <p:nvPr/>
        </p:nvSpPr>
        <p:spPr>
          <a:xfrm>
            <a:off x="7077342" y="4010644"/>
            <a:ext cx="631904" cy="276999"/>
          </a:xfrm>
          <a:prstGeom prst="rect">
            <a:avLst/>
          </a:prstGeom>
          <a:noFill/>
        </p:spPr>
        <p:txBody>
          <a:bodyPr wrap="none" rtlCol="0">
            <a:spAutoFit/>
          </a:bodyPr>
          <a:lstStyle/>
          <a:p>
            <a:r>
              <a:rPr lang="en-GB" sz="1200">
                <a:solidFill>
                  <a:schemeClr val="bg1"/>
                </a:solidFill>
              </a:rPr>
              <a:t>(+1pp)</a:t>
            </a:r>
          </a:p>
        </p:txBody>
      </p:sp>
      <p:sp>
        <p:nvSpPr>
          <p:cNvPr id="19" name="TextBox 18">
            <a:extLst>
              <a:ext uri="{FF2B5EF4-FFF2-40B4-BE49-F238E27FC236}">
                <a16:creationId xmlns:a16="http://schemas.microsoft.com/office/drawing/2014/main" id="{AEA4AD87-A02A-DA3B-AAE7-996199587158}"/>
              </a:ext>
            </a:extLst>
          </p:cNvPr>
          <p:cNvSpPr txBox="1"/>
          <p:nvPr/>
        </p:nvSpPr>
        <p:spPr>
          <a:xfrm>
            <a:off x="7520575" y="4730277"/>
            <a:ext cx="593432" cy="276999"/>
          </a:xfrm>
          <a:prstGeom prst="rect">
            <a:avLst/>
          </a:prstGeom>
          <a:noFill/>
        </p:spPr>
        <p:txBody>
          <a:bodyPr wrap="none" rtlCol="0">
            <a:spAutoFit/>
          </a:bodyPr>
          <a:lstStyle/>
          <a:p>
            <a:r>
              <a:rPr lang="en-GB" sz="1200">
                <a:solidFill>
                  <a:schemeClr val="bg1"/>
                </a:solidFill>
              </a:rPr>
              <a:t>(-2pp)</a:t>
            </a:r>
          </a:p>
        </p:txBody>
      </p:sp>
      <p:sp>
        <p:nvSpPr>
          <p:cNvPr id="20" name="TextBox 19">
            <a:extLst>
              <a:ext uri="{FF2B5EF4-FFF2-40B4-BE49-F238E27FC236}">
                <a16:creationId xmlns:a16="http://schemas.microsoft.com/office/drawing/2014/main" id="{87C0AC81-8A73-ED25-0D17-C5D7F5F26CA0}"/>
              </a:ext>
            </a:extLst>
          </p:cNvPr>
          <p:cNvSpPr txBox="1"/>
          <p:nvPr/>
        </p:nvSpPr>
        <p:spPr>
          <a:xfrm>
            <a:off x="7528355" y="5013278"/>
            <a:ext cx="593432" cy="276999"/>
          </a:xfrm>
          <a:prstGeom prst="rect">
            <a:avLst/>
          </a:prstGeom>
          <a:noFill/>
        </p:spPr>
        <p:txBody>
          <a:bodyPr wrap="none" rtlCol="0">
            <a:spAutoFit/>
          </a:bodyPr>
          <a:lstStyle/>
          <a:p>
            <a:r>
              <a:rPr lang="en-GB" sz="1200">
                <a:solidFill>
                  <a:srgbClr val="5C5B5A"/>
                </a:solidFill>
              </a:rPr>
              <a:t>(-2pp)</a:t>
            </a:r>
          </a:p>
        </p:txBody>
      </p:sp>
      <p:sp>
        <p:nvSpPr>
          <p:cNvPr id="21" name="TextBox 20">
            <a:extLst>
              <a:ext uri="{FF2B5EF4-FFF2-40B4-BE49-F238E27FC236}">
                <a16:creationId xmlns:a16="http://schemas.microsoft.com/office/drawing/2014/main" id="{AD06ADD2-55E0-26BA-1DE0-AFF10636E8CC}"/>
              </a:ext>
            </a:extLst>
          </p:cNvPr>
          <p:cNvSpPr txBox="1"/>
          <p:nvPr/>
        </p:nvSpPr>
        <p:spPr>
          <a:xfrm>
            <a:off x="9802606" y="1785053"/>
            <a:ext cx="593432" cy="276999"/>
          </a:xfrm>
          <a:prstGeom prst="rect">
            <a:avLst/>
          </a:prstGeom>
          <a:noFill/>
        </p:spPr>
        <p:txBody>
          <a:bodyPr wrap="none" rtlCol="0">
            <a:spAutoFit/>
          </a:bodyPr>
          <a:lstStyle/>
          <a:p>
            <a:r>
              <a:rPr lang="en-GB" sz="1200">
                <a:solidFill>
                  <a:schemeClr val="bg1"/>
                </a:solidFill>
              </a:rPr>
              <a:t>(-4pp)</a:t>
            </a:r>
          </a:p>
        </p:txBody>
      </p:sp>
      <p:sp>
        <p:nvSpPr>
          <p:cNvPr id="23" name="TextBox 22">
            <a:extLst>
              <a:ext uri="{FF2B5EF4-FFF2-40B4-BE49-F238E27FC236}">
                <a16:creationId xmlns:a16="http://schemas.microsoft.com/office/drawing/2014/main" id="{EEA2AD91-5545-1C08-EDCB-ED15922154A6}"/>
              </a:ext>
            </a:extLst>
          </p:cNvPr>
          <p:cNvSpPr txBox="1"/>
          <p:nvPr/>
        </p:nvSpPr>
        <p:spPr>
          <a:xfrm>
            <a:off x="9810382" y="2784399"/>
            <a:ext cx="631904" cy="276999"/>
          </a:xfrm>
          <a:prstGeom prst="rect">
            <a:avLst/>
          </a:prstGeom>
          <a:noFill/>
        </p:spPr>
        <p:txBody>
          <a:bodyPr wrap="none" rtlCol="0">
            <a:spAutoFit/>
          </a:bodyPr>
          <a:lstStyle/>
          <a:p>
            <a:r>
              <a:rPr lang="en-GB" sz="1200">
                <a:solidFill>
                  <a:srgbClr val="5C5B5A"/>
                </a:solidFill>
              </a:rPr>
              <a:t>(+5pp)</a:t>
            </a:r>
          </a:p>
        </p:txBody>
      </p:sp>
      <p:sp>
        <p:nvSpPr>
          <p:cNvPr id="26" name="TextBox 25">
            <a:extLst>
              <a:ext uri="{FF2B5EF4-FFF2-40B4-BE49-F238E27FC236}">
                <a16:creationId xmlns:a16="http://schemas.microsoft.com/office/drawing/2014/main" id="{3872C42E-8BC5-80E0-A4C8-E851D57051A2}"/>
              </a:ext>
            </a:extLst>
          </p:cNvPr>
          <p:cNvSpPr txBox="1"/>
          <p:nvPr/>
        </p:nvSpPr>
        <p:spPr>
          <a:xfrm>
            <a:off x="9760127" y="4043928"/>
            <a:ext cx="631904" cy="276999"/>
          </a:xfrm>
          <a:prstGeom prst="rect">
            <a:avLst/>
          </a:prstGeom>
          <a:noFill/>
        </p:spPr>
        <p:txBody>
          <a:bodyPr wrap="none" rtlCol="0">
            <a:spAutoFit/>
          </a:bodyPr>
          <a:lstStyle/>
          <a:p>
            <a:r>
              <a:rPr lang="en-GB" sz="1200">
                <a:solidFill>
                  <a:schemeClr val="bg1"/>
                </a:solidFill>
              </a:rPr>
              <a:t>(+2pp)</a:t>
            </a:r>
          </a:p>
        </p:txBody>
      </p:sp>
      <p:sp>
        <p:nvSpPr>
          <p:cNvPr id="27" name="TextBox 26">
            <a:extLst>
              <a:ext uri="{FF2B5EF4-FFF2-40B4-BE49-F238E27FC236}">
                <a16:creationId xmlns:a16="http://schemas.microsoft.com/office/drawing/2014/main" id="{9E2ABC45-97A8-5368-272C-DF6A186ACC62}"/>
              </a:ext>
            </a:extLst>
          </p:cNvPr>
          <p:cNvSpPr txBox="1"/>
          <p:nvPr/>
        </p:nvSpPr>
        <p:spPr>
          <a:xfrm>
            <a:off x="10215383" y="4723508"/>
            <a:ext cx="631904" cy="276999"/>
          </a:xfrm>
          <a:prstGeom prst="rect">
            <a:avLst/>
          </a:prstGeom>
          <a:noFill/>
        </p:spPr>
        <p:txBody>
          <a:bodyPr wrap="none" rtlCol="0">
            <a:spAutoFit/>
          </a:bodyPr>
          <a:lstStyle/>
          <a:p>
            <a:r>
              <a:rPr lang="en-GB" sz="1200">
                <a:solidFill>
                  <a:schemeClr val="bg1"/>
                </a:solidFill>
              </a:rPr>
              <a:t>(+2pp)</a:t>
            </a:r>
          </a:p>
        </p:txBody>
      </p:sp>
      <p:sp>
        <p:nvSpPr>
          <p:cNvPr id="28" name="TextBox 27">
            <a:extLst>
              <a:ext uri="{FF2B5EF4-FFF2-40B4-BE49-F238E27FC236}">
                <a16:creationId xmlns:a16="http://schemas.microsoft.com/office/drawing/2014/main" id="{1FDF37BA-1D5B-28FF-1AA8-34E0593444FA}"/>
              </a:ext>
            </a:extLst>
          </p:cNvPr>
          <p:cNvSpPr txBox="1"/>
          <p:nvPr/>
        </p:nvSpPr>
        <p:spPr>
          <a:xfrm>
            <a:off x="10205545" y="5013752"/>
            <a:ext cx="593432" cy="276999"/>
          </a:xfrm>
          <a:prstGeom prst="rect">
            <a:avLst/>
          </a:prstGeom>
          <a:noFill/>
        </p:spPr>
        <p:txBody>
          <a:bodyPr wrap="none" rtlCol="0">
            <a:spAutoFit/>
          </a:bodyPr>
          <a:lstStyle/>
          <a:p>
            <a:r>
              <a:rPr lang="en-GB" sz="1200">
                <a:solidFill>
                  <a:srgbClr val="5C5B5A"/>
                </a:solidFill>
              </a:rPr>
              <a:t>(-4pp)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33278" y="5986617"/>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Sept (S9)</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790332" y="3389209"/>
            <a:ext cx="219264" cy="162454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3966983"/>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6" y="3389210"/>
            <a:ext cx="190812"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10336"/>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44</a:t>
            </a:r>
            <a:r>
              <a:rPr kumimoji="0" lang="en-GB" sz="14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73737" y="3306843"/>
            <a:ext cx="208436" cy="170690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860437"/>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60901" y="3466769"/>
            <a:ext cx="208437"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35155"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412</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renters); 94 (Rented (Local Authority / Council)); 94 (Rented (Housing Association/Trust)); </a:t>
            </a:r>
            <a:r>
              <a:rPr lang="en-GB" sz="1000">
                <a:solidFill>
                  <a:srgbClr val="FFFFFF">
                    <a:lumMod val="50000"/>
                  </a:srgbClr>
                </a:solidFill>
                <a:latin typeface="Arial"/>
                <a:cs typeface="Arial" panose="020B0604020202020204" pitchFamily="34" charset="0"/>
              </a:rPr>
              <a:t>224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(Private))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*Lower base sizes to be approached with caution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46920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a:t>Generally, renters are more likely to be </a:t>
            </a:r>
            <a:r>
              <a:rPr lang="en-GB" sz="1800" b="1">
                <a:solidFill>
                  <a:srgbClr val="009690"/>
                </a:solidFill>
              </a:rPr>
              <a:t>behind on their rent </a:t>
            </a:r>
            <a:r>
              <a:rPr lang="en-GB" sz="1800" b="1"/>
              <a:t>compared to owners (13% vs. 6%). This is driven by renters in local authority and housing association properties than private renters </a:t>
            </a:r>
            <a:endParaRPr lang="en-GB" sz="1800" b="1">
              <a:solidFill>
                <a:srgbClr val="009690"/>
              </a:solidFill>
              <a:cs typeface="Arial" panose="020B0604020202020204"/>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(July – Dec) </a:t>
            </a:r>
          </a:p>
        </p:txBody>
      </p:sp>
      <p:graphicFrame>
        <p:nvGraphicFramePr>
          <p:cNvPr id="9" name="Chart Placeholder 10" descr="Stacked column chart showing the proportion of GM residents who are behind on their rent and their mortgage payments. 13% are behind on their rent. 7%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1862779460"/>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descr="Stacked column chart showing the proportion of GM residents who are behind on their rent and their mortgage payments. 7% of mortgage holders are behind on their mortgage payments. 12% of those renting from a local authority or council are behind on their rent. 18% of those renting from a housing association or trust are behind on their rent. 11%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47141926"/>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Surveys 8+9+10; 1299 (Mortgage holders – all ‘Being bought on a mortgage’ and ‘Shared ownership scheme’); 1320 (Renters – all renting from ‘Local Authority / Council’, ‘Housing Association / Trust’ and ‘Private’); </a:t>
            </a:r>
            <a:r>
              <a:rPr lang="en-GB" sz="1000">
                <a:solidFill>
                  <a:srgbClr val="FFFFFF">
                    <a:lumMod val="50000"/>
                  </a:srgbClr>
                </a:solidFill>
                <a:latin typeface="Arial"/>
                <a:cs typeface="Arial" panose="020B0604020202020204" pitchFamily="34" charset="0"/>
              </a:rPr>
              <a:t>1274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(Being bought on a mortgage); 329 (Rented (Local Authority / Council)); 354 (Rented (Housing Association/Trust)); </a:t>
            </a:r>
            <a:r>
              <a:rPr lang="en-GB" sz="1000">
                <a:solidFill>
                  <a:srgbClr val="FFFFFF">
                    <a:lumMod val="50000"/>
                  </a:srgbClr>
                </a:solidFill>
                <a:latin typeface="Arial"/>
                <a:cs typeface="Arial" panose="020B0604020202020204" pitchFamily="34" charset="0"/>
              </a:rPr>
              <a:t>637</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85247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a:t>Looking a the change from September, there has been a decline in the number of renters who say that they are </a:t>
            </a:r>
            <a:r>
              <a:rPr lang="en-GB" sz="1800" b="1">
                <a:solidFill>
                  <a:srgbClr val="009690"/>
                </a:solidFill>
              </a:rPr>
              <a:t>behind on their rent </a:t>
            </a:r>
            <a:r>
              <a:rPr lang="en-GB" sz="1800" b="1"/>
              <a:t>(10% vs. 17% in September). This is driven by declines in renters who are behind in housing association properties (8% cf. 32% in September)</a:t>
            </a:r>
            <a:endParaRPr lang="en-GB" sz="1800" b="1">
              <a:solidFill>
                <a:srgbClr val="009690"/>
              </a:solidFill>
              <a:cs typeface="Arial" panose="020B0604020202020204"/>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13% are behind on their rent. 7% are behind on their mortgage payments.">
            <a:extLst>
              <a:ext uri="{FF2B5EF4-FFF2-40B4-BE49-F238E27FC236}">
                <a16:creationId xmlns:a16="http://schemas.microsoft.com/office/drawing/2014/main" id="{6A840FA6-EB08-6634-ACBF-BAF158D30F7C}"/>
              </a:ext>
            </a:extLst>
          </p:cNvPr>
          <p:cNvGraphicFramePr>
            <a:graphicFrameLocks/>
          </p:cNvGraphicFramePr>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descr="Stacked column chart showing the proportion of GM residents who are behind on their rent and their mortgage payments. 7% of mortgage holders are behind on their mortgage payments. 12% of those renting from a local authority or council are behind on their rent. 18% of those renting from a housing association or trust are behind on their rent. 11%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BF77ED-7E0E-188D-FED3-925772D69A88}"/>
              </a:ext>
              <a:ext uri="{C183D7F6-B498-43B3-948B-1728B52AA6E4}">
                <adec:decorative xmlns:adec="http://schemas.microsoft.com/office/drawing/2017/decorative" val="1"/>
              </a:ext>
            </a:extLst>
          </p:cNvPr>
          <p:cNvSpPr txBox="1"/>
          <p:nvPr/>
        </p:nvSpPr>
        <p:spPr>
          <a:xfrm>
            <a:off x="3786127" y="19096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(-7pp)</a:t>
            </a:r>
          </a:p>
        </p:txBody>
      </p:sp>
      <p:sp>
        <p:nvSpPr>
          <p:cNvPr id="23" name="TextBox 22">
            <a:extLst>
              <a:ext uri="{FF2B5EF4-FFF2-40B4-BE49-F238E27FC236}">
                <a16:creationId xmlns:a16="http://schemas.microsoft.com/office/drawing/2014/main" id="{D00EEF32-1035-1C4B-2D3A-59EB7D43A75E}"/>
              </a:ext>
              <a:ext uri="{C183D7F6-B498-43B3-948B-1728B52AA6E4}">
                <adec:decorative xmlns:adec="http://schemas.microsoft.com/office/drawing/2017/decorative" val="1"/>
              </a:ext>
            </a:extLst>
          </p:cNvPr>
          <p:cNvSpPr txBox="1"/>
          <p:nvPr/>
        </p:nvSpPr>
        <p:spPr>
          <a:xfrm>
            <a:off x="7763160" y="17720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(+9pp)</a:t>
            </a:r>
          </a:p>
        </p:txBody>
      </p:sp>
      <p:sp>
        <p:nvSpPr>
          <p:cNvPr id="24" name="TextBox 23">
            <a:extLst>
              <a:ext uri="{FF2B5EF4-FFF2-40B4-BE49-F238E27FC236}">
                <a16:creationId xmlns:a16="http://schemas.microsoft.com/office/drawing/2014/main" id="{FF5C163A-9B99-C350-DCD0-F955851B397F}"/>
              </a:ext>
              <a:ext uri="{C183D7F6-B498-43B3-948B-1728B52AA6E4}">
                <adec:decorative xmlns:adec="http://schemas.microsoft.com/office/drawing/2017/decorative" val="1"/>
              </a:ext>
            </a:extLst>
          </p:cNvPr>
          <p:cNvSpPr txBox="1"/>
          <p:nvPr/>
        </p:nvSpPr>
        <p:spPr>
          <a:xfrm>
            <a:off x="10606839" y="19052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90B3A3FC-56CD-2F42-883D-9035605D5655}"/>
              </a:ext>
              <a:ext uri="{C183D7F6-B498-43B3-948B-1728B52AA6E4}">
                <adec:decorative xmlns:adec="http://schemas.microsoft.com/office/drawing/2017/decorative" val="1"/>
              </a:ext>
            </a:extLst>
          </p:cNvPr>
          <p:cNvSpPr txBox="1"/>
          <p:nvPr/>
        </p:nvSpPr>
        <p:spPr>
          <a:xfrm>
            <a:off x="3660751" y="25576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27" name="TextBox 26">
            <a:extLst>
              <a:ext uri="{FF2B5EF4-FFF2-40B4-BE49-F238E27FC236}">
                <a16:creationId xmlns:a16="http://schemas.microsoft.com/office/drawing/2014/main" id="{7715FD92-35C8-7C3E-6B10-FEC88D773904}"/>
              </a:ext>
              <a:ext uri="{C183D7F6-B498-43B3-948B-1728B52AA6E4}">
                <adec:decorative xmlns:adec="http://schemas.microsoft.com/office/drawing/2017/decorative" val="1"/>
              </a:ext>
            </a:extLst>
          </p:cNvPr>
          <p:cNvSpPr txBox="1"/>
          <p:nvPr/>
        </p:nvSpPr>
        <p:spPr>
          <a:xfrm>
            <a:off x="7763160" y="24268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8" name="TextBox 27">
            <a:extLst>
              <a:ext uri="{FF2B5EF4-FFF2-40B4-BE49-F238E27FC236}">
                <a16:creationId xmlns:a16="http://schemas.microsoft.com/office/drawing/2014/main" id="{7393E278-94DC-EEB0-F9B6-0306BEB03688}"/>
              </a:ext>
              <a:ext uri="{C183D7F6-B498-43B3-948B-1728B52AA6E4}">
                <adec:decorative xmlns:adec="http://schemas.microsoft.com/office/drawing/2017/decorative" val="1"/>
              </a:ext>
            </a:extLst>
          </p:cNvPr>
          <p:cNvSpPr txBox="1"/>
          <p:nvPr/>
        </p:nvSpPr>
        <p:spPr>
          <a:xfrm>
            <a:off x="10516050" y="25487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 name="TextBox 1">
            <a:extLst>
              <a:ext uri="{FF2B5EF4-FFF2-40B4-BE49-F238E27FC236}">
                <a16:creationId xmlns:a16="http://schemas.microsoft.com/office/drawing/2014/main" id="{55E1E359-307C-3638-4764-B2A1FDBD23BA}"/>
              </a:ext>
              <a:ext uri="{C183D7F6-B498-43B3-948B-1728B52AA6E4}">
                <adec:decorative xmlns:adec="http://schemas.microsoft.com/office/drawing/2017/decorative" val="1"/>
              </a:ext>
            </a:extLst>
          </p:cNvPr>
          <p:cNvSpPr txBox="1"/>
          <p:nvPr/>
        </p:nvSpPr>
        <p:spPr>
          <a:xfrm>
            <a:off x="5119078" y="6085960"/>
            <a:ext cx="3592639" cy="169277"/>
          </a:xfrm>
          <a:prstGeom prst="rect">
            <a:avLst/>
          </a:prstGeom>
          <a:noFill/>
        </p:spPr>
        <p:txBody>
          <a:bodyPr wrap="square" lIns="0" tIns="0" rIns="0" bIns="0" rtlCol="0" anchor="t">
            <a:spAutoFit/>
          </a:bodyPr>
          <a:lstStyle/>
          <a:p>
            <a:pPr algn="ctr">
              <a:defRPr/>
            </a:pPr>
            <a:r>
              <a:rPr lang="en-GB" sz="1100">
                <a:solidFill>
                  <a:srgbClr val="5C5B5A"/>
                </a:solidFill>
                <a:latin typeface="Arial"/>
              </a:rPr>
              <a:t>Figures in brackets show change since September (S9)</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5B2ADBB6-CFD4-5379-4A1F-EA543A75299E}"/>
              </a:ext>
              <a:ext uri="{C183D7F6-B498-43B3-948B-1728B52AA6E4}">
                <adec:decorative xmlns:adec="http://schemas.microsoft.com/office/drawing/2017/decorative" val="1"/>
              </a:ext>
            </a:extLst>
          </p:cNvPr>
          <p:cNvSpPr txBox="1"/>
          <p:nvPr/>
        </p:nvSpPr>
        <p:spPr>
          <a:xfrm>
            <a:off x="3615552" y="351331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18" name="TextBox 17">
            <a:extLst>
              <a:ext uri="{FF2B5EF4-FFF2-40B4-BE49-F238E27FC236}">
                <a16:creationId xmlns:a16="http://schemas.microsoft.com/office/drawing/2014/main" id="{39A332C7-527E-51FA-B419-7D54788B0954}"/>
              </a:ext>
              <a:ext uri="{C183D7F6-B498-43B3-948B-1728B52AA6E4}">
                <adec:decorative xmlns:adec="http://schemas.microsoft.com/office/drawing/2017/decorative" val="1"/>
              </a:ext>
            </a:extLst>
          </p:cNvPr>
          <p:cNvSpPr txBox="1"/>
          <p:nvPr/>
        </p:nvSpPr>
        <p:spPr>
          <a:xfrm>
            <a:off x="7745526" y="339377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F81A99F7-33A2-DE99-F06A-062A9381607D}"/>
              </a:ext>
              <a:ext uri="{C183D7F6-B498-43B3-948B-1728B52AA6E4}">
                <adec:decorative xmlns:adec="http://schemas.microsoft.com/office/drawing/2017/decorative" val="1"/>
              </a:ext>
            </a:extLst>
          </p:cNvPr>
          <p:cNvSpPr txBox="1"/>
          <p:nvPr/>
        </p:nvSpPr>
        <p:spPr>
          <a:xfrm>
            <a:off x="10553839" y="352251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1" name="TextBox 20">
            <a:extLst>
              <a:ext uri="{FF2B5EF4-FFF2-40B4-BE49-F238E27FC236}">
                <a16:creationId xmlns:a16="http://schemas.microsoft.com/office/drawing/2014/main" id="{270D251A-53A5-52A0-28C9-E07A00B21057}"/>
              </a:ext>
              <a:ext uri="{C183D7F6-B498-43B3-948B-1728B52AA6E4}">
                <adec:decorative xmlns:adec="http://schemas.microsoft.com/office/drawing/2017/decorative" val="1"/>
              </a:ext>
            </a:extLst>
          </p:cNvPr>
          <p:cNvSpPr txBox="1"/>
          <p:nvPr/>
        </p:nvSpPr>
        <p:spPr>
          <a:xfrm>
            <a:off x="3975901" y="41785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(-8pp)</a:t>
            </a:r>
          </a:p>
        </p:txBody>
      </p:sp>
      <p:sp>
        <p:nvSpPr>
          <p:cNvPr id="29" name="TextBox 28">
            <a:extLst>
              <a:ext uri="{FF2B5EF4-FFF2-40B4-BE49-F238E27FC236}">
                <a16:creationId xmlns:a16="http://schemas.microsoft.com/office/drawing/2014/main" id="{37590C3A-3B3A-8901-607A-8EB9B6FA3E09}"/>
              </a:ext>
              <a:ext uri="{C183D7F6-B498-43B3-948B-1728B52AA6E4}">
                <adec:decorative xmlns:adec="http://schemas.microsoft.com/office/drawing/2017/decorative" val="1"/>
              </a:ext>
            </a:extLst>
          </p:cNvPr>
          <p:cNvSpPr txBox="1"/>
          <p:nvPr/>
        </p:nvSpPr>
        <p:spPr>
          <a:xfrm>
            <a:off x="7932938" y="4033628"/>
            <a:ext cx="6735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(+13pp)</a:t>
            </a:r>
          </a:p>
        </p:txBody>
      </p:sp>
      <p:sp>
        <p:nvSpPr>
          <p:cNvPr id="30" name="TextBox 29">
            <a:extLst>
              <a:ext uri="{FF2B5EF4-FFF2-40B4-BE49-F238E27FC236}">
                <a16:creationId xmlns:a16="http://schemas.microsoft.com/office/drawing/2014/main" id="{2414B2BB-084F-DF08-608D-35EC8075D168}"/>
              </a:ext>
              <a:ext uri="{C183D7F6-B498-43B3-948B-1728B52AA6E4}">
                <adec:decorative xmlns:adec="http://schemas.microsoft.com/office/drawing/2017/decorative" val="1"/>
              </a:ext>
            </a:extLst>
          </p:cNvPr>
          <p:cNvSpPr txBox="1"/>
          <p:nvPr/>
        </p:nvSpPr>
        <p:spPr>
          <a:xfrm>
            <a:off x="10624471" y="416443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(-6pp)</a:t>
            </a:r>
          </a:p>
        </p:txBody>
      </p:sp>
      <p:sp>
        <p:nvSpPr>
          <p:cNvPr id="31" name="TextBox 30">
            <a:extLst>
              <a:ext uri="{FF2B5EF4-FFF2-40B4-BE49-F238E27FC236}">
                <a16:creationId xmlns:a16="http://schemas.microsoft.com/office/drawing/2014/main" id="{EF274E85-C5BB-5FF9-1A32-BF7F4D0C0022}"/>
              </a:ext>
              <a:ext uri="{C183D7F6-B498-43B3-948B-1728B52AA6E4}">
                <adec:decorative xmlns:adec="http://schemas.microsoft.com/office/drawing/2017/decorative" val="1"/>
              </a:ext>
            </a:extLst>
          </p:cNvPr>
          <p:cNvSpPr txBox="1"/>
          <p:nvPr/>
        </p:nvSpPr>
        <p:spPr>
          <a:xfrm>
            <a:off x="3656743" y="4820541"/>
            <a:ext cx="63831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(-16pp)</a:t>
            </a:r>
          </a:p>
        </p:txBody>
      </p:sp>
      <p:sp>
        <p:nvSpPr>
          <p:cNvPr id="32" name="TextBox 31">
            <a:extLst>
              <a:ext uri="{FF2B5EF4-FFF2-40B4-BE49-F238E27FC236}">
                <a16:creationId xmlns:a16="http://schemas.microsoft.com/office/drawing/2014/main" id="{1E2CF5A6-72CC-E1F1-E0C5-25659C295EBF}"/>
              </a:ext>
              <a:ext uri="{C183D7F6-B498-43B3-948B-1728B52AA6E4}">
                <adec:decorative xmlns:adec="http://schemas.microsoft.com/office/drawing/2017/decorative" val="1"/>
              </a:ext>
            </a:extLst>
          </p:cNvPr>
          <p:cNvSpPr txBox="1"/>
          <p:nvPr/>
        </p:nvSpPr>
        <p:spPr>
          <a:xfrm>
            <a:off x="7592941" y="466426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33" name="TextBox 32">
            <a:extLst>
              <a:ext uri="{FF2B5EF4-FFF2-40B4-BE49-F238E27FC236}">
                <a16:creationId xmlns:a16="http://schemas.microsoft.com/office/drawing/2014/main" id="{EE042D77-6151-9053-E80C-BDA4972EACB8}"/>
              </a:ext>
              <a:ext uri="{C183D7F6-B498-43B3-948B-1728B52AA6E4}">
                <adec:decorative xmlns:adec="http://schemas.microsoft.com/office/drawing/2017/decorative" val="1"/>
              </a:ext>
            </a:extLst>
          </p:cNvPr>
          <p:cNvSpPr txBox="1"/>
          <p:nvPr/>
        </p:nvSpPr>
        <p:spPr>
          <a:xfrm>
            <a:off x="10589205" y="482054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34" name="TextBox 33">
            <a:extLst>
              <a:ext uri="{FF2B5EF4-FFF2-40B4-BE49-F238E27FC236}">
                <a16:creationId xmlns:a16="http://schemas.microsoft.com/office/drawing/2014/main" id="{6498D980-FC5C-A7FF-DFD0-59301B310149}"/>
              </a:ext>
              <a:ext uri="{C183D7F6-B498-43B3-948B-1728B52AA6E4}">
                <adec:decorative xmlns:adec="http://schemas.microsoft.com/office/drawing/2017/decorative" val="1"/>
              </a:ext>
            </a:extLst>
          </p:cNvPr>
          <p:cNvSpPr txBox="1"/>
          <p:nvPr/>
        </p:nvSpPr>
        <p:spPr>
          <a:xfrm>
            <a:off x="3696016" y="547552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35" name="TextBox 34">
            <a:extLst>
              <a:ext uri="{FF2B5EF4-FFF2-40B4-BE49-F238E27FC236}">
                <a16:creationId xmlns:a16="http://schemas.microsoft.com/office/drawing/2014/main" id="{51DAABE2-B36A-1882-23CE-1E7F5F54CDAA}"/>
              </a:ext>
              <a:ext uri="{C183D7F6-B498-43B3-948B-1728B52AA6E4}">
                <adec:decorative xmlns:adec="http://schemas.microsoft.com/office/drawing/2017/decorative" val="1"/>
              </a:ext>
            </a:extLst>
          </p:cNvPr>
          <p:cNvSpPr txBox="1"/>
          <p:nvPr/>
        </p:nvSpPr>
        <p:spPr>
          <a:xfrm>
            <a:off x="7740388" y="53245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36" name="TextBox 35">
            <a:extLst>
              <a:ext uri="{FF2B5EF4-FFF2-40B4-BE49-F238E27FC236}">
                <a16:creationId xmlns:a16="http://schemas.microsoft.com/office/drawing/2014/main" id="{B80F7BF0-5881-EC7E-86F9-859D9A63FAB0}"/>
              </a:ext>
              <a:ext uri="{C183D7F6-B498-43B3-948B-1728B52AA6E4}">
                <adec:decorative xmlns:adec="http://schemas.microsoft.com/office/drawing/2017/decorative" val="1"/>
              </a:ext>
            </a:extLst>
          </p:cNvPr>
          <p:cNvSpPr txBox="1"/>
          <p:nvPr/>
        </p:nvSpPr>
        <p:spPr>
          <a:xfrm>
            <a:off x="10606839" y="54578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404 (Mortgage holders – all ‘Being bought on a mortgage’ and ‘Shared ownership scheme’); 439 (Renters – all renting from ‘Local Authority / Council’, ‘Housing Association / Trust’ and ‘Private’); </a:t>
            </a:r>
            <a:r>
              <a:rPr lang="en-GB" sz="1000">
                <a:solidFill>
                  <a:srgbClr val="FFFFFF">
                    <a:lumMod val="50000"/>
                  </a:srgbClr>
                </a:solidFill>
                <a:latin typeface="Arial"/>
                <a:cs typeface="Arial" panose="020B0604020202020204" pitchFamily="34" charset="0"/>
              </a:rPr>
              <a:t>394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(Being bought on a mortgage); 103 (Rented (Local Authority / Council)); 104 (Rented (Housing Association/Trust)); </a:t>
            </a:r>
            <a:r>
              <a:rPr lang="en-GB" sz="1000">
                <a:solidFill>
                  <a:srgbClr val="FFFFFF">
                    <a:lumMod val="50000"/>
                  </a:srgbClr>
                </a:solidFill>
                <a:latin typeface="Arial"/>
                <a:cs typeface="Arial" panose="020B0604020202020204" pitchFamily="34" charset="0"/>
              </a:rPr>
              <a:t>232</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43587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2" name="Text Placeholder 10">
            <a:extLst>
              <a:ext uri="{FF2B5EF4-FFF2-40B4-BE49-F238E27FC236}">
                <a16:creationId xmlns:a16="http://schemas.microsoft.com/office/drawing/2014/main" id="{BA29E397-EAB5-EAC3-47C3-14A53BBFB84A}"/>
              </a:ext>
            </a:extLst>
          </p:cNvPr>
          <p:cNvSpPr txBox="1">
            <a:spLocks/>
          </p:cNvSpPr>
          <p:nvPr/>
        </p:nvSpPr>
        <p:spPr>
          <a:xfrm>
            <a:off x="344070" y="613514"/>
            <a:ext cx="11390730" cy="262883"/>
          </a:xfrm>
          <a:prstGeom prst="rect">
            <a:avLst/>
          </a:prstGeom>
          <a:solidFill>
            <a:schemeClr val="tx1">
              <a:lumMod val="65000"/>
              <a:lumOff val="35000"/>
            </a:schemeClr>
          </a:solidFill>
          <a:ln>
            <a:solidFill>
              <a:schemeClr val="tx1">
                <a:lumMod val="65000"/>
                <a:lumOff val="35000"/>
              </a:schemeClr>
            </a:solidFill>
          </a:ln>
        </p:spPr>
        <p:txBody>
          <a:bodyPr vert="horz" lIns="0" tIns="0" rIns="0" bIns="46800" rtlCol="0" anchor="ctr">
            <a:norm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200" b="1">
                <a:solidFill>
                  <a:schemeClr val="bg1"/>
                </a:solidFill>
                <a:cs typeface="Calibri" panose="020F0502020204030204" pitchFamily="34" charset="0"/>
              </a:rPr>
              <a:t>Report contents &amp;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2"/>
            <a:ext cx="11118848" cy="5444391"/>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This survey 10 report presents a range of tables and charts with accompanying narrative to highlight the key findings from each section of the survey among the sample (1,546 respondents). These are presented alongside findings for surveys 8 (1,612 respondents)</a:t>
            </a:r>
            <a:r>
              <a:rPr lang="en-GB" sz="1350">
                <a:latin typeface="Arial" panose="020B0604020202020204"/>
              </a:rPr>
              <a:t> and 9 (1,560)</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a:t>
            </a:r>
            <a:r>
              <a:rPr lang="en-GB" sz="1350">
                <a:latin typeface="Arial" panose="020B0604020202020204"/>
              </a:rPr>
              <a:t>See the Appendix for full details on the sample achieved in each round of fieldwork.</a:t>
            </a:r>
            <a:endParaRPr kumimoji="0" lang="en-GB" sz="1350" b="0" i="0" u="none" strike="noStrike" kern="1200" cap="none" spc="0" normalizeH="0" baseline="0" noProof="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350">
                <a:latin typeface="Arial" panose="020B0604020202020204"/>
              </a:rPr>
              <a:t> Significant differences are shown in charts and tables with the use of up     and down     arrows. Further detail on significance testing can be found in the appendix of this report.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1,546 respondents in some instances. Where the case, this has been noted in the footnotes of each slide, along with the unweighted base sizes.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 initial section provides an overview into respondents’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3" action="ppaction://hlinksldjump"/>
              </a:rPr>
              <a:t>personal health and wellbeing,</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(including behaviours around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4" action="ppaction://hlinksldjump"/>
              </a:rPr>
              <a:t>smoking and vaping</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followed by insights into </a:t>
            </a:r>
            <a:r>
              <a:rPr lang="en-GB" sz="1350">
                <a:latin typeface="Arial" panose="020B0604020202020204"/>
                <a:hlinkClick r:id="rId5" action="ppaction://hlinksldjump"/>
              </a:rPr>
              <a:t>healthy homes </a:t>
            </a:r>
            <a:r>
              <a:rPr lang="en-GB" sz="1350">
                <a:latin typeface="Arial" panose="020B0604020202020204"/>
              </a:rPr>
              <a:t>and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a:t>
            </a:r>
            <a:r>
              <a:rPr lang="en-GB" sz="1350">
                <a:latin typeface="Arial" panose="020B0604020202020204"/>
                <a:hlinkClick r:id="rId6" action="ppaction://hlinksldjump"/>
              </a:rPr>
              <a:t>satisfaction with their local area</a:t>
            </a:r>
            <a:r>
              <a:rPr lang="en-GB" sz="1350">
                <a:latin typeface="Arial" panose="020B0604020202020204"/>
              </a:rPr>
              <a:t>,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7" action="ppaction://hlinksldjump"/>
              </a:rPr>
              <a:t>costs of living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and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8" action="ppaction://hlinksldjump"/>
              </a:rPr>
              <a:t>food security</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and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9" action="ppaction://hlinksldjump"/>
              </a:rPr>
              <a:t>digital access</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350">
                <a:latin typeface="Arial" panose="020B0604020202020204"/>
              </a:rPr>
              <a:t>.</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Due to limitations of sample size, we are generally unable to report survey findings for specific ethnic groups from a single survey wave. However, as more surveys have been conducted and we are now able to merge data from multiple surveys, the larger overall sample size allows us to look at smaller demographic groups in more detail. These differences, where currently possible, are included throughout this report.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1790274" y="2318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2776096" y="2318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2 in 5 respondents say they will be able to </a:t>
            </a:r>
            <a:r>
              <a:rPr lang="en-GB" sz="1800" b="1">
                <a:solidFill>
                  <a:srgbClr val="009690"/>
                </a:solidFill>
              </a:rPr>
              <a:t>save money over the next 12 months </a:t>
            </a:r>
            <a:r>
              <a:rPr lang="en-GB" sz="1800" b="1"/>
              <a:t>(44%). Since the first time this question was asked in September 2022, respondents’ ability to save money has increased by 11 percentage points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can afford an unexpected, but necessary, expense of £850. 50% of Greater Manchester residents say they would be able to afford this in July, compared to 56% of the GB average.">
            <a:extLst>
              <a:ext uri="{FF2B5EF4-FFF2-40B4-BE49-F238E27FC236}">
                <a16:creationId xmlns:a16="http://schemas.microsoft.com/office/drawing/2014/main" id="{D2DB5457-2BF7-6281-BF3C-B902CBA4D43D}"/>
              </a:ext>
            </a:extLst>
          </p:cNvPr>
          <p:cNvGraphicFramePr/>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Survey 9, 1,560; Survey 10, 1546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48619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93632"/>
          </a:xfrm>
        </p:spPr>
        <p:txBody>
          <a:bodyPr anchor="t">
            <a:noAutofit/>
          </a:bodyPr>
          <a:lstStyle/>
          <a:p>
            <a:r>
              <a:rPr lang="en-GB" sz="1800" b="1"/>
              <a:t>While there </a:t>
            </a:r>
            <a:r>
              <a:rPr lang="en-GB" sz="1800" b="1">
                <a:effectLst/>
              </a:rPr>
              <a:t>has been a decline since September </a:t>
            </a:r>
            <a:r>
              <a:rPr lang="en-GB" sz="1800" b="1"/>
              <a:t>(following a previous decline from July) </a:t>
            </a:r>
            <a:r>
              <a:rPr lang="en-GB" sz="1800" b="1">
                <a:effectLst/>
              </a:rPr>
              <a:t>in the proportions of mortgage holders finding it </a:t>
            </a:r>
            <a:r>
              <a:rPr lang="en-GB" sz="1800" b="1">
                <a:solidFill>
                  <a:srgbClr val="009690"/>
                </a:solidFill>
              </a:rPr>
              <a:t>difficult</a:t>
            </a:r>
            <a:r>
              <a:rPr lang="en-GB" sz="1800" b="1">
                <a:solidFill>
                  <a:srgbClr val="009690"/>
                </a:solidFill>
                <a:effectLst/>
              </a:rPr>
              <a:t> to afford their mortgage payments</a:t>
            </a:r>
            <a:r>
              <a:rPr lang="en-GB" sz="1800" b="1">
                <a:solidFill>
                  <a:schemeClr val="tx1">
                    <a:lumMod val="65000"/>
                    <a:lumOff val="35000"/>
                  </a:schemeClr>
                </a:solidFill>
                <a:effectLst/>
              </a:rPr>
              <a:t>, the proportion of renters finding it difficult to afford their rental costs has increased</a:t>
            </a:r>
            <a:endParaRPr lang="en-GB" sz="1800" b="1">
              <a:solidFill>
                <a:schemeClr val="tx1">
                  <a:lumMod val="65000"/>
                  <a:lumOff val="35000"/>
                </a:schemeClr>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41% of Greater Manchester mortgage holders say it is difficult to afford their payments. 52% of GM renters say it is difficult to afford their rent. ">
            <a:extLst>
              <a:ext uri="{FF2B5EF4-FFF2-40B4-BE49-F238E27FC236}">
                <a16:creationId xmlns:a16="http://schemas.microsoft.com/office/drawing/2014/main" id="{5C2E3CFE-F394-62DD-C685-68A8CF60D00D}"/>
              </a:ext>
            </a:extLst>
          </p:cNvPr>
          <p:cNvGraphicFramePr/>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183479" y="4177263"/>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99788" y="3810199"/>
            <a:ext cx="96112" cy="115726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TextBox 54">
            <a:extLst>
              <a:ext uri="{FF2B5EF4-FFF2-40B4-BE49-F238E27FC236}">
                <a16:creationId xmlns:a16="http://schemas.microsoft.com/office/drawing/2014/main" id="{B4155AD0-9FB0-DD0D-0D88-7F28F3BFCFDB}"/>
              </a:ext>
            </a:extLst>
          </p:cNvPr>
          <p:cNvSpPr txBox="1"/>
          <p:nvPr/>
        </p:nvSpPr>
        <p:spPr>
          <a:xfrm>
            <a:off x="1686393" y="182074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6" name="TextBox 55">
            <a:extLst>
              <a:ext uri="{FF2B5EF4-FFF2-40B4-BE49-F238E27FC236}">
                <a16:creationId xmlns:a16="http://schemas.microsoft.com/office/drawing/2014/main" id="{562B61F8-6391-BC99-4237-FC50029C93D6}"/>
              </a:ext>
            </a:extLst>
          </p:cNvPr>
          <p:cNvSpPr txBox="1"/>
          <p:nvPr/>
        </p:nvSpPr>
        <p:spPr>
          <a:xfrm>
            <a:off x="1701098" y="29429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57" name="TextBox 56">
            <a:extLst>
              <a:ext uri="{FF2B5EF4-FFF2-40B4-BE49-F238E27FC236}">
                <a16:creationId xmlns:a16="http://schemas.microsoft.com/office/drawing/2014/main" id="{5AF15528-0B00-FA1D-F031-AB20A5C0557A}"/>
              </a:ext>
            </a:extLst>
          </p:cNvPr>
          <p:cNvSpPr txBox="1"/>
          <p:nvPr/>
        </p:nvSpPr>
        <p:spPr>
          <a:xfrm>
            <a:off x="1657598" y="431686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8" name="TextBox 57">
            <a:extLst>
              <a:ext uri="{FF2B5EF4-FFF2-40B4-BE49-F238E27FC236}">
                <a16:creationId xmlns:a16="http://schemas.microsoft.com/office/drawing/2014/main" id="{A9A78361-18BE-D9C2-F617-3343E9B2A1D4}"/>
              </a:ext>
            </a:extLst>
          </p:cNvPr>
          <p:cNvSpPr txBox="1"/>
          <p:nvPr/>
        </p:nvSpPr>
        <p:spPr>
          <a:xfrm>
            <a:off x="2042572" y="4717749"/>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9" name="TextBox 58">
            <a:extLst>
              <a:ext uri="{FF2B5EF4-FFF2-40B4-BE49-F238E27FC236}">
                <a16:creationId xmlns:a16="http://schemas.microsoft.com/office/drawing/2014/main" id="{D6C15663-5EB8-E481-2825-A1FE050A8F93}"/>
              </a:ext>
            </a:extLst>
          </p:cNvPr>
          <p:cNvSpPr txBox="1"/>
          <p:nvPr/>
        </p:nvSpPr>
        <p:spPr>
          <a:xfrm>
            <a:off x="2038631" y="49239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(+/-0pp)</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97904" y="3329125"/>
            <a:ext cx="180859" cy="15155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881431" y="39194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(+2pp)</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63" name="TextBox 62">
            <a:extLst>
              <a:ext uri="{FF2B5EF4-FFF2-40B4-BE49-F238E27FC236}">
                <a16:creationId xmlns:a16="http://schemas.microsoft.com/office/drawing/2014/main" id="{07535BC2-8F69-9E7E-1D47-AF571F11D52C}"/>
              </a:ext>
            </a:extLst>
          </p:cNvPr>
          <p:cNvSpPr txBox="1"/>
          <p:nvPr/>
        </p:nvSpPr>
        <p:spPr>
          <a:xfrm>
            <a:off x="5300930" y="173793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4" name="TextBox 63">
            <a:extLst>
              <a:ext uri="{FF2B5EF4-FFF2-40B4-BE49-F238E27FC236}">
                <a16:creationId xmlns:a16="http://schemas.microsoft.com/office/drawing/2014/main" id="{80FBFC6C-AA47-F1DA-B458-907C25FFA991}"/>
              </a:ext>
            </a:extLst>
          </p:cNvPr>
          <p:cNvSpPr txBox="1"/>
          <p:nvPr/>
        </p:nvSpPr>
        <p:spPr>
          <a:xfrm>
            <a:off x="5309329" y="26810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65" name="TextBox 64">
            <a:extLst>
              <a:ext uri="{FF2B5EF4-FFF2-40B4-BE49-F238E27FC236}">
                <a16:creationId xmlns:a16="http://schemas.microsoft.com/office/drawing/2014/main" id="{F5AFB6AA-0533-A638-1B21-C6A6EFF3FA0E}"/>
              </a:ext>
            </a:extLst>
          </p:cNvPr>
          <p:cNvSpPr txBox="1"/>
          <p:nvPr/>
        </p:nvSpPr>
        <p:spPr>
          <a:xfrm>
            <a:off x="5337037" y="39147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6" name="TextBox 65">
            <a:extLst>
              <a:ext uri="{FF2B5EF4-FFF2-40B4-BE49-F238E27FC236}">
                <a16:creationId xmlns:a16="http://schemas.microsoft.com/office/drawing/2014/main" id="{81B0A7EC-5DA2-33E0-31B9-369758557D74}"/>
              </a:ext>
            </a:extLst>
          </p:cNvPr>
          <p:cNvSpPr txBox="1"/>
          <p:nvPr/>
        </p:nvSpPr>
        <p:spPr>
          <a:xfrm>
            <a:off x="5360251" y="4621142"/>
            <a:ext cx="6607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7" name="TextBox 66">
            <a:extLst>
              <a:ext uri="{FF2B5EF4-FFF2-40B4-BE49-F238E27FC236}">
                <a16:creationId xmlns:a16="http://schemas.microsoft.com/office/drawing/2014/main" id="{F9C6F9F6-90F4-C729-FFD4-AE752620BB65}"/>
              </a:ext>
            </a:extLst>
          </p:cNvPr>
          <p:cNvSpPr txBox="1"/>
          <p:nvPr/>
        </p:nvSpPr>
        <p:spPr>
          <a:xfrm>
            <a:off x="5736693" y="4886616"/>
            <a:ext cx="559769"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(-2pp</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2156607" y="6085960"/>
            <a:ext cx="358008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September (S9)</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541012"/>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(38%):</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2053208"/>
            <a:ext cx="4471132" cy="150996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finding it difficult to manage their current level of debt (70%)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finding it difficult to afford their energy costs (69%)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low levels of life satisfaction (64%)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will not be able to save any money in the next 12 months (58%)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in Minority Ethnic Groups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562283"/>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a:solidFill>
                  <a:srgbClr val="5C5B5A"/>
                </a:solidFill>
                <a:latin typeface="Arial" panose="020B0604020202020204" pitchFamily="34" charset="0"/>
                <a:cs typeface="Arial" panose="020B0604020202020204" pitchFamily="34" charset="0"/>
              </a:rPr>
              <a:t>47</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4042108"/>
            <a:ext cx="4471132" cy="188799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seeking help with debt (70%)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are financially vulnerable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that they are able to look after their own health (66%)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that their life is worthwhile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children (57%)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mental ill health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below the Real Living Wage (56%)</a:t>
            </a:r>
          </a:p>
        </p:txBody>
      </p:sp>
      <p:sp>
        <p:nvSpPr>
          <p:cNvPr id="5" name="TextBox 4">
            <a:extLst>
              <a:ext uri="{FF2B5EF4-FFF2-40B4-BE49-F238E27FC236}">
                <a16:creationId xmlns:a16="http://schemas.microsoft.com/office/drawing/2014/main" id="{58CCF456-890F-0A8C-596D-4B31370FC374}"/>
              </a:ext>
            </a:extLst>
          </p:cNvPr>
          <p:cNvSpPr txBox="1"/>
          <p:nvPr/>
        </p:nvSpPr>
        <p:spPr>
          <a:xfrm>
            <a:off x="8579277" y="5966492"/>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S8-10 data</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392</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pay a mortgage payment and do not own their home outright); </a:t>
            </a:r>
            <a:r>
              <a:rPr lang="en-GB" sz="1000">
                <a:solidFill>
                  <a:srgbClr val="FFFFFF">
                    <a:lumMod val="50000"/>
                  </a:srgbClr>
                </a:solidFill>
                <a:latin typeface="Arial"/>
                <a:cs typeface="Arial" panose="020B0604020202020204" pitchFamily="34" charset="0"/>
              </a:rPr>
              <a:t>412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who pay rent)</a:t>
            </a:r>
          </a:p>
        </p:txBody>
      </p:sp>
    </p:spTree>
    <p:extLst>
      <p:ext uri="{BB962C8B-B14F-4D97-AF65-F5344CB8AC3E}">
        <p14:creationId xmlns:p14="http://schemas.microsoft.com/office/powerpoint/2010/main" val="3807683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a:t>Greater Manchester respondents are less likely than the GB average to be able to </a:t>
            </a:r>
            <a:r>
              <a:rPr lang="en-GB" sz="1800" b="1">
                <a:solidFill>
                  <a:srgbClr val="009690"/>
                </a:solidFill>
              </a:rPr>
              <a:t>afford an unexpected expense of £850 </a:t>
            </a:r>
            <a:r>
              <a:rPr lang="en-GB" sz="1800" b="1"/>
              <a:t>(52% vs. 60% able to afford). However, the ability to afford an expected expense is slightly higher now than was the case this time last year (52% cf. 49% in Nov ‘22)</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8% of Greater Manchester residents say they would be able to afford this in May, compared to 59% of the GB average.">
            <a:extLst>
              <a:ext uri="{FF2B5EF4-FFF2-40B4-BE49-F238E27FC236}">
                <a16:creationId xmlns:a16="http://schemas.microsoft.com/office/drawing/2014/main" id="{1F3A1370-9CA5-E423-D409-F450E64402BB}"/>
              </a:ext>
            </a:extLst>
          </p:cNvPr>
          <p:cNvGraphicFramePr/>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9347395" y="3026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9392502" y="455587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049978" y="1917606"/>
            <a:ext cx="0" cy="3728282"/>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15 – 26 Nov 2023</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39368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369736" cy="792832"/>
          </a:xfrm>
        </p:spPr>
        <p:txBody>
          <a:bodyPr>
            <a:noAutofit/>
          </a:bodyPr>
          <a:lstStyle/>
          <a:p>
            <a:r>
              <a:rPr lang="en-GB" sz="1800" b="1"/>
              <a:t>A third (33%) of GM respondents are more likely to have </a:t>
            </a:r>
            <a:r>
              <a:rPr lang="en-GB" sz="1800" b="1">
                <a:solidFill>
                  <a:srgbClr val="009690"/>
                </a:solidFill>
              </a:rPr>
              <a:t>borrowed more money or used more credit in the past month compared to the same time last year</a:t>
            </a:r>
            <a:r>
              <a:rPr lang="en-GB" sz="1800" b="1"/>
              <a:t>.</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7% of Greater Manchester residents say they have in July, compared to 34% in May.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2322897745"/>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273135" y="1017080"/>
            <a:ext cx="576316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July and November (surveys </a:t>
            </a:r>
            <a:r>
              <a:rPr lang="en-GB" sz="1100">
                <a:solidFill>
                  <a:prstClr val="white"/>
                </a:solidFill>
                <a:latin typeface="Arial" panose="020B0604020202020204"/>
              </a:rPr>
              <a:t>8-10</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those who </a:t>
            </a:r>
            <a:r>
              <a:rPr lang="en-GB" sz="110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compared to the GM average (</a:t>
            </a:r>
            <a:r>
              <a:rPr lang="en-GB" sz="1100">
                <a:solidFill>
                  <a:prstClr val="white"/>
                </a:solidFill>
                <a:latin typeface="Arial" panose="020B0604020202020204"/>
              </a:rPr>
              <a:t>35</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273135" y="1552423"/>
            <a:ext cx="5763168" cy="450915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25-34 (47%) and those aged 18-24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from Minority Ethnic Groups (44%)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(42%) including those with a learning disability (50%) and  those with mental ill health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whose first language is not English (43%)</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they are able to look after their own health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children aged 0-4 who do not attend nursery or pre-school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low satisfaction with their life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children under 5 years old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(48%)</a:t>
            </a:r>
          </a:p>
          <a:p>
            <a:pPr>
              <a:spcAft>
                <a:spcPts val="200"/>
              </a:spcAft>
              <a:defRPr/>
            </a:pPr>
            <a:r>
              <a:rPr lang="en-GB" sz="1200">
                <a:solidFill>
                  <a:srgbClr val="5C5B5A"/>
                </a:solidFill>
                <a:latin typeface="Arial" panose="020B0604020202020204" pitchFamily="34" charset="0"/>
                <a:cs typeface="Arial" panose="020B0604020202020204" pitchFamily="34" charset="0"/>
              </a:rPr>
              <a:t>Those renting their home (47%) including renting from a local authority (49%), renting privately (47%) and through a housing association (44%)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high levels of anxiety (45%)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less than the Real Living Wage (42%)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Unweighted base: Survey 5, 1470; Survey 6, 1767; Survey 7, 1488; Survey 8, 1612; Survey 9, 1560; Survey 10, 1546 (All respondents); Survey 7, 484; Survey 8, 555; Survey 9, 491; Survey 10, 480 (All who have borrowed more money / used more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8768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369736" cy="792832"/>
          </a:xfrm>
        </p:spPr>
        <p:txBody>
          <a:bodyPr>
            <a:noAutofit/>
          </a:bodyPr>
          <a:lstStyle/>
          <a:p>
            <a:r>
              <a:rPr lang="en-GB" sz="1800" b="1"/>
              <a:t>Of the 1 in 3 respondents who have borrowed more money or used more credit in the past month, 7 in 10 (69%) say they’re experiencing </a:t>
            </a:r>
            <a:r>
              <a:rPr lang="en-GB" sz="1800" b="1">
                <a:solidFill>
                  <a:srgbClr val="009690"/>
                </a:solidFill>
              </a:rPr>
              <a:t>difficulty managing their current level of debt</a:t>
            </a:r>
            <a:r>
              <a:rPr lang="en-GB" sz="1800" b="1">
                <a:solidFill>
                  <a:schemeClr val="tx1">
                    <a:lumMod val="65000"/>
                    <a:lumOff val="35000"/>
                  </a:schemeClr>
                </a:solidFill>
              </a:rPr>
              <a:t>. This is in line with September’s figure of 70%</a:t>
            </a:r>
          </a:p>
        </p:txBody>
      </p:sp>
      <p:sp>
        <p:nvSpPr>
          <p:cNvPr id="24" name="TextBox 23">
            <a:extLst>
              <a:ext uri="{FF2B5EF4-FFF2-40B4-BE49-F238E27FC236}">
                <a16:creationId xmlns:a16="http://schemas.microsoft.com/office/drawing/2014/main" id="{B85F1EE2-A401-8D3B-3D3A-5204A031AEB6}"/>
              </a:ext>
              <a:ext uri="{C183D7F6-B498-43B3-948B-1728B52AA6E4}">
                <adec:decorative xmlns:adec="http://schemas.microsoft.com/office/drawing/2017/decorative" val="0"/>
              </a:ext>
            </a:extLst>
          </p:cNvPr>
          <p:cNvSpPr txBox="1"/>
          <p:nvPr/>
        </p:nvSpPr>
        <p:spPr>
          <a:xfrm>
            <a:off x="395648" y="1080757"/>
            <a:ext cx="544032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a:t>
            </a:r>
            <a:r>
              <a:rPr lang="en-GB" sz="1400" b="1">
                <a:solidFill>
                  <a:srgbClr val="5C5B5A"/>
                </a:solidFill>
                <a:latin typeface="Arial"/>
              </a:rPr>
              <a:t> of debt?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9" name="Chart 18" descr="Stacked bar chart showing proportion of respondents experiencing difficulty managing their current level of debt. 66% of Greater Manchester residents are experiencing some difficulty managing their current level of debt, comapred to 70% in May.  ">
            <a:extLst>
              <a:ext uri="{FF2B5EF4-FFF2-40B4-BE49-F238E27FC236}">
                <a16:creationId xmlns:a16="http://schemas.microsoft.com/office/drawing/2014/main" id="{C556A4ED-9899-5830-7CF3-20C65A8085C7}"/>
              </a:ext>
            </a:extLst>
          </p:cNvPr>
          <p:cNvGraphicFramePr/>
          <p:nvPr/>
        </p:nvGraphicFramePr>
        <p:xfrm>
          <a:off x="377383" y="1598979"/>
          <a:ext cx="5248415" cy="4404426"/>
        </p:xfrm>
        <a:graphic>
          <a:graphicData uri="http://schemas.openxmlformats.org/drawingml/2006/chart">
            <c:chart xmlns:c="http://schemas.openxmlformats.org/drawingml/2006/chart" xmlns:r="http://schemas.openxmlformats.org/officeDocument/2006/relationships" r:id="rId3"/>
          </a:graphicData>
        </a:graphic>
      </p:graphicFrame>
      <p:sp>
        <p:nvSpPr>
          <p:cNvPr id="22" name="Right Brace 21">
            <a:extLst>
              <a:ext uri="{FF2B5EF4-FFF2-40B4-BE49-F238E27FC236}">
                <a16:creationId xmlns:a16="http://schemas.microsoft.com/office/drawing/2014/main" id="{7D1C2DAB-5101-3042-19BD-D7E1C0B6BFBB}"/>
              </a:ext>
              <a:ext uri="{C183D7F6-B498-43B3-948B-1728B52AA6E4}">
                <adec:decorative xmlns:adec="http://schemas.microsoft.com/office/drawing/2017/decorative" val="1"/>
              </a:ext>
            </a:extLst>
          </p:cNvPr>
          <p:cNvSpPr/>
          <p:nvPr/>
        </p:nvSpPr>
        <p:spPr>
          <a:xfrm>
            <a:off x="1831521" y="2678482"/>
            <a:ext cx="194884" cy="21342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0" name="TextBox 19">
            <a:extLst>
              <a:ext uri="{FF2B5EF4-FFF2-40B4-BE49-F238E27FC236}">
                <a16:creationId xmlns:a16="http://schemas.microsoft.com/office/drawing/2014/main" id="{8FF9E2E2-4F79-7118-0015-177B94C4BBF5}"/>
              </a:ext>
              <a:ext uri="{C183D7F6-B498-43B3-948B-1728B52AA6E4}">
                <adec:decorative xmlns:adec="http://schemas.microsoft.com/office/drawing/2017/decorative" val="1"/>
              </a:ext>
            </a:extLst>
          </p:cNvPr>
          <p:cNvSpPr txBox="1"/>
          <p:nvPr/>
        </p:nvSpPr>
        <p:spPr>
          <a:xfrm>
            <a:off x="1928963" y="3462335"/>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65</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10" name="Right Brace 9">
            <a:extLst>
              <a:ext uri="{FF2B5EF4-FFF2-40B4-BE49-F238E27FC236}">
                <a16:creationId xmlns:a16="http://schemas.microsoft.com/office/drawing/2014/main" id="{A63E06C8-B8EF-6533-5FB8-2698CF25259F}"/>
              </a:ext>
              <a:ext uri="{C183D7F6-B498-43B3-948B-1728B52AA6E4}">
                <adec:decorative xmlns:adec="http://schemas.microsoft.com/office/drawing/2017/decorative" val="1"/>
              </a:ext>
            </a:extLst>
          </p:cNvPr>
          <p:cNvSpPr/>
          <p:nvPr/>
        </p:nvSpPr>
        <p:spPr>
          <a:xfrm>
            <a:off x="3538380" y="2656122"/>
            <a:ext cx="194884" cy="21342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54808000-C00B-4AB7-6277-0D1410F62983}"/>
              </a:ext>
              <a:ext uri="{C183D7F6-B498-43B3-948B-1728B52AA6E4}">
                <adec:decorative xmlns:adec="http://schemas.microsoft.com/office/drawing/2017/decorative" val="1"/>
              </a:ext>
            </a:extLst>
          </p:cNvPr>
          <p:cNvSpPr txBox="1"/>
          <p:nvPr/>
        </p:nvSpPr>
        <p:spPr>
          <a:xfrm>
            <a:off x="3573461" y="3605205"/>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70%</a:t>
            </a:r>
          </a:p>
        </p:txBody>
      </p:sp>
      <p:sp>
        <p:nvSpPr>
          <p:cNvPr id="3" name="Right Brace 2">
            <a:extLst>
              <a:ext uri="{FF2B5EF4-FFF2-40B4-BE49-F238E27FC236}">
                <a16:creationId xmlns:a16="http://schemas.microsoft.com/office/drawing/2014/main" id="{2B7E07FC-2E47-61DA-695B-EAEACAAA6131}"/>
              </a:ext>
              <a:ext uri="{C183D7F6-B498-43B3-948B-1728B52AA6E4}">
                <adec:decorative xmlns:adec="http://schemas.microsoft.com/office/drawing/2017/decorative" val="1"/>
              </a:ext>
            </a:extLst>
          </p:cNvPr>
          <p:cNvSpPr/>
          <p:nvPr/>
        </p:nvSpPr>
        <p:spPr>
          <a:xfrm>
            <a:off x="5246903" y="2541250"/>
            <a:ext cx="184988" cy="225902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20E67A77-EBB7-8182-3EAD-EC16E193C0C3}"/>
              </a:ext>
              <a:ext uri="{C183D7F6-B498-43B3-948B-1728B52AA6E4}">
                <adec:decorative xmlns:adec="http://schemas.microsoft.com/office/drawing/2017/decorative" val="1"/>
              </a:ext>
            </a:extLst>
          </p:cNvPr>
          <p:cNvSpPr txBox="1"/>
          <p:nvPr/>
        </p:nvSpPr>
        <p:spPr>
          <a:xfrm>
            <a:off x="5244440" y="350299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5" name="Text Placeholder 7">
            <a:extLst>
              <a:ext uri="{FF2B5EF4-FFF2-40B4-BE49-F238E27FC236}">
                <a16:creationId xmlns:a16="http://schemas.microsoft.com/office/drawing/2014/main" id="{A68F0C8D-C67F-2D02-BC94-90A5064D04F1}"/>
              </a:ext>
            </a:extLst>
          </p:cNvPr>
          <p:cNvSpPr txBox="1">
            <a:spLocks/>
          </p:cNvSpPr>
          <p:nvPr/>
        </p:nvSpPr>
        <p:spPr>
          <a:xfrm>
            <a:off x="6115575" y="1173979"/>
            <a:ext cx="5763168"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a:t>
            </a:r>
            <a:r>
              <a:rPr lang="en-GB" sz="1100">
                <a:solidFill>
                  <a:prstClr val="white"/>
                </a:solidFill>
              </a:rPr>
              <a:t>Jul</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y and November (surveys </a:t>
            </a:r>
            <a:r>
              <a:rPr lang="en-GB" sz="1100">
                <a:solidFill>
                  <a:prstClr val="white"/>
                </a:solidFill>
              </a:rPr>
              <a:t>8-10</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those who </a:t>
            </a:r>
            <a:r>
              <a:rPr kumimoji="0" lang="en-GB" sz="1100" b="1" i="0" u="none" strike="noStrike" kern="1200" cap="none" spc="0" normalizeH="0" baseline="0" noProof="0">
                <a:ln>
                  <a:noFill/>
                </a:ln>
                <a:solidFill>
                  <a:srgbClr val="FFFFFF"/>
                </a:solidFill>
                <a:effectLst/>
                <a:uLnTx/>
                <a:uFillTx/>
                <a:latin typeface="Arial"/>
                <a:ea typeface="+mn-ea"/>
                <a:cs typeface="+mn-cs"/>
              </a:rPr>
              <a:t>struggling to </a:t>
            </a:r>
            <a:r>
              <a:rPr lang="en-GB" sz="1100"/>
              <a:t>manage their debt levels, compared </a:t>
            </a:r>
            <a:r>
              <a:rPr kumimoji="0" lang="en-GB" sz="1100" b="1" i="0" u="none" strike="noStrike" kern="1200" cap="none" spc="0" normalizeH="0" baseline="0" noProof="0">
                <a:ln>
                  <a:noFill/>
                </a:ln>
                <a:solidFill>
                  <a:srgbClr val="FFFFFF"/>
                </a:solidFill>
                <a:effectLst/>
                <a:uLnTx/>
                <a:uFillTx/>
                <a:latin typeface="Arial"/>
                <a:ea typeface="+mn-ea"/>
                <a:cs typeface="+mn-cs"/>
              </a:rPr>
              <a:t>to the GM average (</a:t>
            </a:r>
            <a:r>
              <a:rPr lang="en-GB" sz="1100"/>
              <a:t>68</a:t>
            </a:r>
            <a:r>
              <a:rPr kumimoji="0" lang="en-GB" sz="1100" b="1" i="0" u="none" strike="noStrike" kern="1200" cap="none" spc="0" normalizeH="0" baseline="0" noProof="0">
                <a:ln>
                  <a:noFill/>
                </a:ln>
                <a:solidFill>
                  <a:srgbClr val="FFFFFF"/>
                </a:solidFill>
                <a:effectLst/>
                <a:uLnTx/>
                <a:uFillTx/>
                <a:latin typeface="Arial"/>
                <a:ea typeface="+mn-ea"/>
                <a:cs typeface="+mn-cs"/>
              </a:rPr>
              <a:t>%),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BB945692-BB81-C2B8-2F78-377DEEDA7592}"/>
              </a:ext>
            </a:extLst>
          </p:cNvPr>
          <p:cNvSpPr txBox="1">
            <a:spLocks/>
          </p:cNvSpPr>
          <p:nvPr/>
        </p:nvSpPr>
        <p:spPr>
          <a:xfrm>
            <a:off x="6115575" y="1596852"/>
            <a:ext cx="5763168" cy="373563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45-54 (83%)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a disability (77%) including those with a mobility disability (84%) and those with mental ill health (82%)</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(84%) and low levels of happiness (82%)</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(84%)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financially vulnerable (82%)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will not be able to save any money in the next 12 months (81%)</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finding it difficult to afford their energy costs (79%)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(79%)</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living in single person households (77%)</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up to £15,599 (74%)</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renting their home (73%)</a:t>
            </a:r>
          </a:p>
          <a:p>
            <a:pPr>
              <a:spcAft>
                <a:spcPts val="200"/>
              </a:spcAft>
              <a:defRPr/>
            </a:pPr>
            <a:r>
              <a:rPr lang="en-GB" sz="1200">
                <a:solidFill>
                  <a:srgbClr val="5C5B5A"/>
                </a:solidFill>
                <a:latin typeface="Arial" panose="020B0604020202020204" pitchFamily="34" charset="0"/>
                <a:cs typeface="Arial" panose="020B0604020202020204" pitchFamily="34" charset="0"/>
              </a:rPr>
              <a:t>Respondents who have children (73%)</a:t>
            </a:r>
          </a:p>
          <a:p>
            <a:pPr>
              <a:spcAft>
                <a:spcPts val="200"/>
              </a:spcAf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200"/>
              </a:spcAf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nvGrpSpPr>
          <p:cNvPr id="5" name="Group 4" descr="Green and Red arrows to signify when a statistic is significantly higher or lower than the previous survey.">
            <a:extLst>
              <a:ext uri="{FF2B5EF4-FFF2-40B4-BE49-F238E27FC236}">
                <a16:creationId xmlns:a16="http://schemas.microsoft.com/office/drawing/2014/main" id="{E23C27F3-3ECC-6188-267E-21BC90C59301}"/>
              </a:ext>
            </a:extLst>
          </p:cNvPr>
          <p:cNvGrpSpPr/>
          <p:nvPr/>
        </p:nvGrpSpPr>
        <p:grpSpPr>
          <a:xfrm>
            <a:off x="575408" y="5999738"/>
            <a:ext cx="3234513" cy="276999"/>
            <a:chOff x="575408" y="5999738"/>
            <a:chExt cx="3234513" cy="276999"/>
          </a:xfrm>
        </p:grpSpPr>
        <p:sp>
          <p:nvSpPr>
            <p:cNvPr id="6" name="Arrow: Down 5">
              <a:extLst>
                <a:ext uri="{FF2B5EF4-FFF2-40B4-BE49-F238E27FC236}">
                  <a16:creationId xmlns:a16="http://schemas.microsoft.com/office/drawing/2014/main" id="{6C2FA2AD-4FFE-2702-773D-D4D6742099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876C889F-5A4E-62B7-6AB3-1F1CDBAFECC2}"/>
                </a:ext>
              </a:extLst>
            </p:cNvPr>
            <p:cNvGrpSpPr/>
            <p:nvPr/>
          </p:nvGrpSpPr>
          <p:grpSpPr>
            <a:xfrm>
              <a:off x="575408" y="5999738"/>
              <a:ext cx="3234513" cy="276999"/>
              <a:chOff x="520117" y="5798698"/>
              <a:chExt cx="3234513" cy="276999"/>
            </a:xfrm>
          </p:grpSpPr>
          <p:sp>
            <p:nvSpPr>
              <p:cNvPr id="8" name="Arrow: Down 7">
                <a:extLst>
                  <a:ext uri="{FF2B5EF4-FFF2-40B4-BE49-F238E27FC236}">
                    <a16:creationId xmlns:a16="http://schemas.microsoft.com/office/drawing/2014/main" id="{CB35A8AA-6AB0-24F9-1198-DC525BFD65C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1AFD2973-21B7-31F6-A06F-8C786014E270}"/>
                  </a:ext>
                </a:extLst>
              </p:cNvPr>
              <p:cNvSpPr txBox="1"/>
              <p:nvPr/>
            </p:nvSpPr>
            <p:spPr>
              <a:xfrm>
                <a:off x="884934" y="5798698"/>
                <a:ext cx="28696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200">
                    <a:solidFill>
                      <a:srgbClr val="5C5B5A"/>
                    </a:solidFill>
                    <a:latin typeface="Arial"/>
                  </a:rPr>
                  <a:t>Survey 9</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Unweighted base: Survey 7, 484; Survey 8, 555; Survey 9, 491</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Survey 10, 480 (All who have borrowed more money / used more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38197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838894"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Using merged data across the past three surveys, 2 in 3 (68%) </a:t>
            </a:r>
            <a:r>
              <a:rPr lang="en-GB" sz="1800" b="1" dirty="0">
                <a:solidFill>
                  <a:schemeClr val="tx1">
                    <a:lumMod val="65000"/>
                    <a:lumOff val="35000"/>
                  </a:schemeClr>
                </a:solidFill>
                <a:latin typeface="Arial"/>
                <a:ea typeface="+mn-ea"/>
                <a:cs typeface="+mn-cs"/>
              </a:rPr>
              <a:t>respondents</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who have borrowed more or used more credit are </a:t>
            </a:r>
            <a:r>
              <a:rPr kumimoji="0" lang="en-GB" sz="1800" b="1" i="0" u="none" strike="noStrike" kern="1200" cap="none" spc="0" normalizeH="0" baseline="0" noProof="0" dirty="0">
                <a:ln>
                  <a:noFill/>
                </a:ln>
                <a:solidFill>
                  <a:srgbClr val="009690"/>
                </a:solidFill>
                <a:effectLst/>
                <a:uLnTx/>
                <a:uFillTx/>
                <a:latin typeface="Arial"/>
                <a:ea typeface="+mn-ea"/>
                <a:cs typeface="+mn-cs"/>
              </a:rPr>
              <a:t>experiencing difficulty in relation to their level of debt.</a:t>
            </a:r>
            <a:r>
              <a:rPr kumimoji="0" lang="en-GB" sz="1800" b="1" i="0" u="none" strike="noStrike" kern="1200" cap="none" spc="0" normalizeH="0" baseline="0" noProof="0" dirty="0">
                <a:ln>
                  <a:noFill/>
                </a:ln>
                <a:solidFill>
                  <a:srgbClr val="5C5B5A"/>
                </a:solidFill>
                <a:effectLst/>
                <a:uLnTx/>
                <a:uFillTx/>
                <a:latin typeface="Arial"/>
                <a:ea typeface="+mn-ea"/>
                <a:cs typeface="+mn-cs"/>
              </a:rPr>
              <a:t> This is higher among some groups, including </a:t>
            </a:r>
            <a:r>
              <a:rPr lang="en-GB" sz="1800" b="1" dirty="0">
                <a:latin typeface="Arial"/>
                <a:ea typeface="+mn-ea"/>
                <a:cs typeface="+mn-cs"/>
              </a:rPr>
              <a:t>those not in work due to ill health or disability (84%) and those aged 45-54 years (83%)</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08075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Which of the following statements best describes your situation in relation to your current level</a:t>
            </a:r>
            <a:r>
              <a:rPr lang="en-GB" sz="1400" b="1" dirty="0">
                <a:solidFill>
                  <a:srgbClr val="5C5B5A"/>
                </a:solidFill>
                <a:latin typeface="Arial"/>
              </a:rPr>
              <a:t> of debt?</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8" name="Chart 7" descr="Stacked vertical bar charts showing the proportions of some subgroups situations in relation to their level of management of debt. The subgroups include the entire GM population, parents, renters, those with a disability, those not in work due to ill health or disability and 45 to 54 year olds. 68% of the entire population who are in debt are having some difficulty in managing it.">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3849978712"/>
              </p:ext>
            </p:extLst>
          </p:nvPr>
        </p:nvGraphicFramePr>
        <p:xfrm>
          <a:off x="357094" y="1308465"/>
          <a:ext cx="11644753" cy="48575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18D3F59-984A-1812-CBB9-33DC070E4BCD}"/>
              </a:ext>
              <a:ext uri="{C183D7F6-B498-43B3-948B-1728B52AA6E4}">
                <adec:decorative xmlns:adec="http://schemas.microsoft.com/office/drawing/2017/decorative" val="1"/>
              </a:ext>
            </a:extLst>
          </p:cNvPr>
          <p:cNvSpPr txBox="1"/>
          <p:nvPr/>
        </p:nvSpPr>
        <p:spPr>
          <a:xfrm rot="16200000">
            <a:off x="-6001" y="3686809"/>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68</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11" name="Right Brace 10">
            <a:extLst>
              <a:ext uri="{FF2B5EF4-FFF2-40B4-BE49-F238E27FC236}">
                <a16:creationId xmlns:a16="http://schemas.microsoft.com/office/drawing/2014/main" id="{1A4E54A0-7F65-5607-50E4-757F7444F989}"/>
              </a:ext>
              <a:ext uri="{C183D7F6-B498-43B3-948B-1728B52AA6E4}">
                <adec:decorative xmlns:adec="http://schemas.microsoft.com/office/drawing/2017/decorative" val="1"/>
              </a:ext>
            </a:extLst>
          </p:cNvPr>
          <p:cNvSpPr/>
          <p:nvPr/>
        </p:nvSpPr>
        <p:spPr>
          <a:xfrm rot="10800000">
            <a:off x="664311" y="2729318"/>
            <a:ext cx="129145" cy="2232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28AEE68-293B-180B-5BF5-5E679BE8C5B9}"/>
              </a:ext>
              <a:ext uri="{C183D7F6-B498-43B3-948B-1728B52AA6E4}">
                <adec:decorative xmlns:adec="http://schemas.microsoft.com/office/drawing/2017/decorative" val="1"/>
              </a:ext>
            </a:extLst>
          </p:cNvPr>
          <p:cNvSpPr txBox="1"/>
          <p:nvPr/>
        </p:nvSpPr>
        <p:spPr>
          <a:xfrm>
            <a:off x="1996025" y="3701494"/>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73% </a:t>
            </a:r>
          </a:p>
        </p:txBody>
      </p:sp>
      <p:sp>
        <p:nvSpPr>
          <p:cNvPr id="12" name="Right Brace 11">
            <a:extLst>
              <a:ext uri="{FF2B5EF4-FFF2-40B4-BE49-F238E27FC236}">
                <a16:creationId xmlns:a16="http://schemas.microsoft.com/office/drawing/2014/main" id="{D854E740-7D58-AC06-E618-0FE74D6521FF}"/>
              </a:ext>
              <a:ext uri="{C183D7F6-B498-43B3-948B-1728B52AA6E4}">
                <adec:decorative xmlns:adec="http://schemas.microsoft.com/office/drawing/2017/decorative" val="1"/>
              </a:ext>
            </a:extLst>
          </p:cNvPr>
          <p:cNvSpPr/>
          <p:nvPr/>
        </p:nvSpPr>
        <p:spPr>
          <a:xfrm rot="10800000">
            <a:off x="2591296" y="2605089"/>
            <a:ext cx="129146" cy="2376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735112BA-B5B8-E8FA-2B30-A1E06AF8C7E0}"/>
              </a:ext>
              <a:ext uri="{C183D7F6-B498-43B3-948B-1728B52AA6E4}">
                <adec:decorative xmlns:adec="http://schemas.microsoft.com/office/drawing/2017/decorative" val="1"/>
              </a:ext>
            </a:extLst>
          </p:cNvPr>
          <p:cNvSpPr txBox="1"/>
          <p:nvPr/>
        </p:nvSpPr>
        <p:spPr>
          <a:xfrm>
            <a:off x="3923348" y="3621681"/>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73% </a:t>
            </a:r>
          </a:p>
        </p:txBody>
      </p:sp>
      <p:sp>
        <p:nvSpPr>
          <p:cNvPr id="19" name="Right Brace 18">
            <a:extLst>
              <a:ext uri="{FF2B5EF4-FFF2-40B4-BE49-F238E27FC236}">
                <a16:creationId xmlns:a16="http://schemas.microsoft.com/office/drawing/2014/main" id="{FC3A1BA2-AD28-FC77-C472-B622DBBFCD5E}"/>
              </a:ext>
              <a:ext uri="{C183D7F6-B498-43B3-948B-1728B52AA6E4}">
                <adec:decorative xmlns:adec="http://schemas.microsoft.com/office/drawing/2017/decorative" val="1"/>
              </a:ext>
            </a:extLst>
          </p:cNvPr>
          <p:cNvSpPr/>
          <p:nvPr/>
        </p:nvSpPr>
        <p:spPr>
          <a:xfrm rot="10800000">
            <a:off x="4537738" y="2433245"/>
            <a:ext cx="129146" cy="2556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ECDC8597-8C18-4739-43B0-AD228838973D}"/>
              </a:ext>
              <a:ext uri="{C183D7F6-B498-43B3-948B-1728B52AA6E4}">
                <adec:decorative xmlns:adec="http://schemas.microsoft.com/office/drawing/2017/decorative" val="1"/>
              </a:ext>
            </a:extLst>
          </p:cNvPr>
          <p:cNvSpPr txBox="1"/>
          <p:nvPr/>
        </p:nvSpPr>
        <p:spPr>
          <a:xfrm>
            <a:off x="5887119" y="3634644"/>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77% </a:t>
            </a:r>
          </a:p>
        </p:txBody>
      </p:sp>
      <p:sp>
        <p:nvSpPr>
          <p:cNvPr id="23" name="Right Brace 22">
            <a:extLst>
              <a:ext uri="{FF2B5EF4-FFF2-40B4-BE49-F238E27FC236}">
                <a16:creationId xmlns:a16="http://schemas.microsoft.com/office/drawing/2014/main" id="{6229E738-642F-934E-05F1-37581F123902}"/>
              </a:ext>
              <a:ext uri="{C183D7F6-B498-43B3-948B-1728B52AA6E4}">
                <adec:decorative xmlns:adec="http://schemas.microsoft.com/office/drawing/2017/decorative" val="1"/>
              </a:ext>
            </a:extLst>
          </p:cNvPr>
          <p:cNvSpPr/>
          <p:nvPr/>
        </p:nvSpPr>
        <p:spPr>
          <a:xfrm rot="10800000">
            <a:off x="6468359" y="2451109"/>
            <a:ext cx="129147" cy="2520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4" name="TextBox 23">
            <a:extLst>
              <a:ext uri="{FF2B5EF4-FFF2-40B4-BE49-F238E27FC236}">
                <a16:creationId xmlns:a16="http://schemas.microsoft.com/office/drawing/2014/main" id="{340D8DE7-01BA-387F-BD7B-FCBA9CA353B3}"/>
              </a:ext>
              <a:ext uri="{C183D7F6-B498-43B3-948B-1728B52AA6E4}">
                <adec:decorative xmlns:adec="http://schemas.microsoft.com/office/drawing/2017/decorative" val="1"/>
              </a:ext>
            </a:extLst>
          </p:cNvPr>
          <p:cNvSpPr txBox="1"/>
          <p:nvPr/>
        </p:nvSpPr>
        <p:spPr>
          <a:xfrm>
            <a:off x="7806528" y="3542013"/>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84% </a:t>
            </a:r>
          </a:p>
        </p:txBody>
      </p:sp>
      <p:sp>
        <p:nvSpPr>
          <p:cNvPr id="25" name="Right Brace 24">
            <a:extLst>
              <a:ext uri="{FF2B5EF4-FFF2-40B4-BE49-F238E27FC236}">
                <a16:creationId xmlns:a16="http://schemas.microsoft.com/office/drawing/2014/main" id="{F8B1FD93-7727-3001-5709-C58FD6814006}"/>
              </a:ext>
              <a:ext uri="{C183D7F6-B498-43B3-948B-1728B52AA6E4}">
                <adec:decorative xmlns:adec="http://schemas.microsoft.com/office/drawing/2017/decorative" val="1"/>
              </a:ext>
            </a:extLst>
          </p:cNvPr>
          <p:cNvSpPr/>
          <p:nvPr/>
        </p:nvSpPr>
        <p:spPr>
          <a:xfrm rot="10800000">
            <a:off x="8412906" y="2289356"/>
            <a:ext cx="129148" cy="2664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8" name="TextBox 27">
            <a:extLst>
              <a:ext uri="{FF2B5EF4-FFF2-40B4-BE49-F238E27FC236}">
                <a16:creationId xmlns:a16="http://schemas.microsoft.com/office/drawing/2014/main" id="{C1EAC683-4A7D-C090-02E8-37B4D2713BD4}"/>
              </a:ext>
              <a:ext uri="{C183D7F6-B498-43B3-948B-1728B52AA6E4}">
                <adec:decorative xmlns:adec="http://schemas.microsoft.com/office/drawing/2017/decorative" val="1"/>
              </a:ext>
            </a:extLst>
          </p:cNvPr>
          <p:cNvSpPr txBox="1"/>
          <p:nvPr/>
        </p:nvSpPr>
        <p:spPr>
          <a:xfrm>
            <a:off x="9815583" y="3526922"/>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83</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29" name="Right Brace 28">
            <a:extLst>
              <a:ext uri="{FF2B5EF4-FFF2-40B4-BE49-F238E27FC236}">
                <a16:creationId xmlns:a16="http://schemas.microsoft.com/office/drawing/2014/main" id="{A7FF5B18-36F3-702A-3038-6A5F16386370}"/>
              </a:ext>
              <a:ext uri="{C183D7F6-B498-43B3-948B-1728B52AA6E4}">
                <adec:decorative xmlns:adec="http://schemas.microsoft.com/office/drawing/2017/decorative" val="1"/>
              </a:ext>
            </a:extLst>
          </p:cNvPr>
          <p:cNvSpPr/>
          <p:nvPr/>
        </p:nvSpPr>
        <p:spPr>
          <a:xfrm rot="10800000">
            <a:off x="10378506" y="2225682"/>
            <a:ext cx="102514" cy="2736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39" name="Connector: Curved 38">
            <a:extLst>
              <a:ext uri="{FF2B5EF4-FFF2-40B4-BE49-F238E27FC236}">
                <a16:creationId xmlns:a16="http://schemas.microsoft.com/office/drawing/2014/main" id="{D8CB987C-C28C-1F2C-D294-94C24D04775E}"/>
              </a:ext>
              <a:ext uri="{C183D7F6-B498-43B3-948B-1728B52AA6E4}">
                <adec:decorative xmlns:adec="http://schemas.microsoft.com/office/drawing/2017/decorative" val="1"/>
              </a:ext>
            </a:extLst>
          </p:cNvPr>
          <p:cNvCxnSpPr>
            <a:cxnSpLocks/>
          </p:cNvCxnSpPr>
          <p:nvPr/>
        </p:nvCxnSpPr>
        <p:spPr>
          <a:xfrm rot="16200000" flipH="1">
            <a:off x="3270580" y="5405572"/>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AAA12C-D1AE-765B-F399-AA97E3F0FB1D}"/>
              </a:ext>
            </a:extLst>
          </p:cNvPr>
          <p:cNvSpPr txBox="1"/>
          <p:nvPr/>
        </p:nvSpPr>
        <p:spPr>
          <a:xfrm>
            <a:off x="2504209" y="5600572"/>
            <a:ext cx="2126739" cy="646331"/>
          </a:xfrm>
          <a:prstGeom prst="rect">
            <a:avLst/>
          </a:prstGeom>
          <a:noFill/>
        </p:spPr>
        <p:txBody>
          <a:bodyPr wrap="square" lIns="91440" tIns="45720" rIns="91440" bIns="45720" rtlCol="0" anchor="t">
            <a:spAutoFit/>
          </a:bodyPr>
          <a:lstStyle/>
          <a:p>
            <a:pPr algn="ctr"/>
            <a:r>
              <a:rPr lang="en-GB" sz="1200">
                <a:solidFill>
                  <a:schemeClr val="tx1">
                    <a:lumMod val="75000"/>
                    <a:lumOff val="25000"/>
                  </a:schemeClr>
                </a:solidFill>
              </a:rPr>
              <a:t>Highest among parents of adult children aged 18 (86%) and 19-25-years-old (81%)</a:t>
            </a:r>
          </a:p>
        </p:txBody>
      </p:sp>
      <p:cxnSp>
        <p:nvCxnSpPr>
          <p:cNvPr id="50" name="Connector: Curved 49">
            <a:extLst>
              <a:ext uri="{FF2B5EF4-FFF2-40B4-BE49-F238E27FC236}">
                <a16:creationId xmlns:a16="http://schemas.microsoft.com/office/drawing/2014/main" id="{A9D77BDF-76EC-1DA4-B0E0-F8B192FD985E}"/>
              </a:ext>
              <a:ext uri="{C183D7F6-B498-43B3-948B-1728B52AA6E4}">
                <adec:decorative xmlns:adec="http://schemas.microsoft.com/office/drawing/2017/decorative" val="1"/>
              </a:ext>
            </a:extLst>
          </p:cNvPr>
          <p:cNvCxnSpPr>
            <a:cxnSpLocks/>
          </p:cNvCxnSpPr>
          <p:nvPr/>
        </p:nvCxnSpPr>
        <p:spPr>
          <a:xfrm rot="16200000" flipH="1">
            <a:off x="5346089" y="5403170"/>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FD0F95-3033-72D0-D0B5-648F56E89D95}"/>
              </a:ext>
            </a:extLst>
          </p:cNvPr>
          <p:cNvSpPr txBox="1"/>
          <p:nvPr/>
        </p:nvSpPr>
        <p:spPr>
          <a:xfrm>
            <a:off x="4784200" y="5600572"/>
            <a:ext cx="1944242" cy="646331"/>
          </a:xfrm>
          <a:prstGeom prst="rect">
            <a:avLst/>
          </a:prstGeom>
          <a:noFill/>
        </p:spPr>
        <p:txBody>
          <a:bodyPr wrap="square" rtlCol="0">
            <a:spAutoFit/>
          </a:bodyPr>
          <a:lstStyle/>
          <a:p>
            <a:pPr algn="ctr"/>
            <a:r>
              <a:rPr lang="en-GB" sz="1200">
                <a:solidFill>
                  <a:schemeClr val="tx1">
                    <a:lumMod val="75000"/>
                    <a:lumOff val="25000"/>
                  </a:schemeClr>
                </a:solidFill>
              </a:rPr>
              <a:t>Highest among those renting from a Housing Association / Trust (85%)</a:t>
            </a:r>
          </a:p>
        </p:txBody>
      </p:sp>
      <p:cxnSp>
        <p:nvCxnSpPr>
          <p:cNvPr id="52" name="Connector: Curved 51">
            <a:extLst>
              <a:ext uri="{FF2B5EF4-FFF2-40B4-BE49-F238E27FC236}">
                <a16:creationId xmlns:a16="http://schemas.microsoft.com/office/drawing/2014/main" id="{C85E69D7-7AD6-3BF6-EB14-E4069410AA23}"/>
              </a:ext>
              <a:ext uri="{C183D7F6-B498-43B3-948B-1728B52AA6E4}">
                <adec:decorative xmlns:adec="http://schemas.microsoft.com/office/drawing/2017/decorative" val="1"/>
              </a:ext>
            </a:extLst>
          </p:cNvPr>
          <p:cNvCxnSpPr>
            <a:cxnSpLocks/>
          </p:cNvCxnSpPr>
          <p:nvPr/>
        </p:nvCxnSpPr>
        <p:spPr>
          <a:xfrm rot="16200000" flipH="1">
            <a:off x="7329071" y="5407598"/>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4D8B31B-6BC3-0110-6147-CC8566D91B1E}"/>
              </a:ext>
            </a:extLst>
          </p:cNvPr>
          <p:cNvSpPr txBox="1"/>
          <p:nvPr/>
        </p:nvSpPr>
        <p:spPr>
          <a:xfrm>
            <a:off x="6767182" y="5605000"/>
            <a:ext cx="2283434" cy="646331"/>
          </a:xfrm>
          <a:prstGeom prst="rect">
            <a:avLst/>
          </a:prstGeom>
          <a:noFill/>
        </p:spPr>
        <p:txBody>
          <a:bodyPr wrap="square" rtlCol="0">
            <a:spAutoFit/>
          </a:bodyPr>
          <a:lstStyle/>
          <a:p>
            <a:pPr algn="ctr"/>
            <a:r>
              <a:rPr lang="en-GB" sz="1200">
                <a:solidFill>
                  <a:schemeClr val="tx1">
                    <a:lumMod val="75000"/>
                    <a:lumOff val="25000"/>
                  </a:schemeClr>
                </a:solidFill>
              </a:rPr>
              <a:t>Highest among those with a mobility disability (84%) and with mental ill health (82%)</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Data shown is from merged sample of S8+9+10. Unweighted bases in parentheses (Those experiencing debt).</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15226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87378" y="184860"/>
            <a:ext cx="11116501" cy="792832"/>
          </a:xfrm>
        </p:spPr>
        <p:txBody>
          <a:bodyPr>
            <a:noAutofit/>
          </a:bodyPr>
          <a:lstStyle/>
          <a:p>
            <a:r>
              <a:rPr lang="en-GB" sz="1800" b="1"/>
              <a:t>Half (51%) of those struggling with their debt say they have </a:t>
            </a:r>
            <a:r>
              <a:rPr lang="en-GB" sz="1800" b="1">
                <a:solidFill>
                  <a:srgbClr val="009690"/>
                </a:solidFill>
              </a:rPr>
              <a:t>sought help</a:t>
            </a:r>
            <a:r>
              <a:rPr lang="en-GB" sz="1800" b="1"/>
              <a:t>, a significant decrease since September (62%). Among those who did not seek help, 1 in 3 (33%) did not seek advice due to being embarrassed / stigma</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372283" y="1001158"/>
            <a:ext cx="572371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Among those </a:t>
            </a:r>
            <a:r>
              <a:rPr lang="en-GB" sz="1400" b="1">
                <a:solidFill>
                  <a:srgbClr val="5C5B5A"/>
                </a:solidFill>
                <a:latin typeface="Arial"/>
              </a:rPr>
              <a:t>experiencing some difficulty, have you</a:t>
            </a:r>
            <a:r>
              <a:rPr kumimoji="0" lang="en-GB" sz="1400" b="1" i="0" u="none" strike="noStrike" kern="1200" cap="none" spc="0" normalizeH="0" baseline="0" noProof="0">
                <a:ln>
                  <a:noFill/>
                </a:ln>
                <a:solidFill>
                  <a:srgbClr val="5C5B5A"/>
                </a:solidFill>
                <a:effectLst/>
                <a:uLnTx/>
                <a:uFillTx/>
                <a:latin typeface="Arial"/>
                <a:ea typeface="+mn-ea"/>
                <a:cs typeface="+mn-cs"/>
              </a:rPr>
              <a:t> tried to seek help with your debt through any of the following options?</a:t>
            </a:r>
          </a:p>
        </p:txBody>
      </p:sp>
      <p:graphicFrame>
        <p:nvGraphicFramePr>
          <p:cNvPr id="18" name="Chart 17" descr="Bar chart showing which organisations or sources respondents have used to seek help with their debt. 51% are sought help from any of these organisations. 30% have sought help from their friends and family. ">
            <a:extLst>
              <a:ext uri="{FF2B5EF4-FFF2-40B4-BE49-F238E27FC236}">
                <a16:creationId xmlns:a16="http://schemas.microsoft.com/office/drawing/2014/main" id="{3E178436-B827-F665-BD65-F5C8BE8E23F0}"/>
              </a:ext>
            </a:extLst>
          </p:cNvPr>
          <p:cNvGraphicFramePr/>
          <p:nvPr/>
        </p:nvGraphicFramePr>
        <p:xfrm>
          <a:off x="-924111" y="1482463"/>
          <a:ext cx="7269492" cy="4659098"/>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B0978FF4-C0DE-1870-6204-7DBE819E42D4}"/>
              </a:ext>
            </a:extLst>
          </p:cNvPr>
          <p:cNvSpPr txBox="1"/>
          <p:nvPr/>
        </p:nvSpPr>
        <p:spPr>
          <a:xfrm>
            <a:off x="2472554" y="6086401"/>
            <a:ext cx="1962397" cy="253916"/>
          </a:xfrm>
          <a:prstGeom prst="rect">
            <a:avLst/>
          </a:prstGeom>
          <a:noFill/>
        </p:spPr>
        <p:txBody>
          <a:bodyPr wrap="none" rtlCol="0">
            <a:spAutoFit/>
          </a:bodyPr>
          <a:lstStyle/>
          <a:p>
            <a:r>
              <a:rPr lang="en-GB" sz="1050"/>
              <a:t>Only codes above 5% shown </a:t>
            </a:r>
          </a:p>
        </p:txBody>
      </p:sp>
      <p:sp>
        <p:nvSpPr>
          <p:cNvPr id="43" name="TextBox 42">
            <a:extLst>
              <a:ext uri="{FF2B5EF4-FFF2-40B4-BE49-F238E27FC236}">
                <a16:creationId xmlns:a16="http://schemas.microsoft.com/office/drawing/2014/main" id="{1DF699FA-ED9B-CD22-4671-DD89D466C6AD}"/>
              </a:ext>
              <a:ext uri="{C183D7F6-B498-43B3-948B-1728B52AA6E4}">
                <adec:decorative xmlns:adec="http://schemas.microsoft.com/office/drawing/2017/decorative" val="1"/>
              </a:ext>
            </a:extLst>
          </p:cNvPr>
          <p:cNvSpPr txBox="1"/>
          <p:nvPr/>
        </p:nvSpPr>
        <p:spPr>
          <a:xfrm>
            <a:off x="4198747" y="4045852"/>
            <a:ext cx="1946301" cy="101566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388A8C"/>
                </a:solidFill>
                <a:latin typeface="Arial"/>
              </a:rPr>
              <a:t>51% </a:t>
            </a:r>
            <a:r>
              <a:rPr lang="en-GB" sz="1000" b="1">
                <a:solidFill>
                  <a:srgbClr val="388A8C"/>
                </a:solidFill>
                <a:latin typeface="Arial"/>
              </a:rPr>
              <a:t>(-11pp)</a:t>
            </a:r>
            <a:endParaRPr lang="en-GB" sz="2400" b="1">
              <a:solidFill>
                <a:srgbClr val="388A8C"/>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have sought help from any of these organisations</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2BFEBA19-C4B1-0E81-4E51-1B9E6576A3F1}"/>
              </a:ext>
              <a:ext uri="{C183D7F6-B498-43B3-948B-1728B52AA6E4}">
                <adec:decorative xmlns:adec="http://schemas.microsoft.com/office/drawing/2017/decorative" val="1"/>
              </a:ext>
            </a:extLst>
          </p:cNvPr>
          <p:cNvSpPr/>
          <p:nvPr/>
        </p:nvSpPr>
        <p:spPr>
          <a:xfrm>
            <a:off x="5848788" y="416044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03491143-B0DE-949E-48C0-204532FC0BE8}"/>
              </a:ext>
              <a:ext uri="{C183D7F6-B498-43B3-948B-1728B52AA6E4}">
                <adec:decorative xmlns:adec="http://schemas.microsoft.com/office/drawing/2017/decorative" val="1"/>
              </a:ext>
            </a:extLst>
          </p:cNvPr>
          <p:cNvCxnSpPr>
            <a:cxnSpLocks/>
          </p:cNvCxnSpPr>
          <p:nvPr/>
        </p:nvCxnSpPr>
        <p:spPr>
          <a:xfrm>
            <a:off x="6282006" y="1359871"/>
            <a:ext cx="0" cy="465909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B939873-6A61-F562-4DF1-0532E7B92184}"/>
              </a:ext>
              <a:ext uri="{C183D7F6-B498-43B3-948B-1728B52AA6E4}">
                <adec:decorative xmlns:adec="http://schemas.microsoft.com/office/drawing/2017/decorative" val="0"/>
              </a:ext>
            </a:extLst>
          </p:cNvPr>
          <p:cNvSpPr txBox="1"/>
          <p:nvPr/>
        </p:nvSpPr>
        <p:spPr>
          <a:xfrm>
            <a:off x="6594760" y="1001158"/>
            <a:ext cx="5224955"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 Among those who have not sought advice, for what reasons have you decided not to seek advice for your debt problems?</a:t>
            </a:r>
          </a:p>
        </p:txBody>
      </p:sp>
      <p:graphicFrame>
        <p:nvGraphicFramePr>
          <p:cNvPr id="8" name="Chart 7" descr="Bar chart showing why respondents did not seek advice for their debt problems. 26% did not seek help because they weren't sure the advice would help and 22% did not seek help for mental health reasons. ">
            <a:extLst>
              <a:ext uri="{FF2B5EF4-FFF2-40B4-BE49-F238E27FC236}">
                <a16:creationId xmlns:a16="http://schemas.microsoft.com/office/drawing/2014/main" id="{DEDFDCAD-FA26-9E79-4EB1-771273DC0B27}"/>
              </a:ext>
            </a:extLst>
          </p:cNvPr>
          <p:cNvGraphicFramePr/>
          <p:nvPr/>
        </p:nvGraphicFramePr>
        <p:xfrm>
          <a:off x="6282006" y="1533693"/>
          <a:ext cx="5733203" cy="4704206"/>
        </p:xfrm>
        <a:graphic>
          <a:graphicData uri="http://schemas.openxmlformats.org/drawingml/2006/chart">
            <c:chart xmlns:c="http://schemas.openxmlformats.org/drawingml/2006/chart" xmlns:r="http://schemas.openxmlformats.org/officeDocument/2006/relationships" r:id="rId4"/>
          </a:graphicData>
        </a:graphic>
      </p:graphicFrame>
      <p:sp>
        <p:nvSpPr>
          <p:cNvPr id="14" name="Arrow: Down 13">
            <a:extLst>
              <a:ext uri="{FF2B5EF4-FFF2-40B4-BE49-F238E27FC236}">
                <a16:creationId xmlns:a16="http://schemas.microsoft.com/office/drawing/2014/main" id="{89EFB7AB-A372-8DA2-6DF8-26810A54532A}"/>
              </a:ext>
              <a:ext uri="{C183D7F6-B498-43B3-948B-1728B52AA6E4}">
                <adec:decorative xmlns:adec="http://schemas.microsoft.com/office/drawing/2017/decorative" val="1"/>
              </a:ext>
            </a:extLst>
          </p:cNvPr>
          <p:cNvSpPr/>
          <p:nvPr/>
        </p:nvSpPr>
        <p:spPr>
          <a:xfrm>
            <a:off x="3647401" y="2141522"/>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0612AD83-D119-D242-BD0B-0A7F3BC331E8}"/>
              </a:ext>
              <a:ext uri="{C183D7F6-B498-43B3-948B-1728B52AA6E4}">
                <adec:decorative xmlns:adec="http://schemas.microsoft.com/office/drawing/2017/decorative" val="1"/>
              </a:ext>
            </a:extLst>
          </p:cNvPr>
          <p:cNvSpPr/>
          <p:nvPr/>
        </p:nvSpPr>
        <p:spPr>
          <a:xfrm rot="10800000">
            <a:off x="5998433" y="5964650"/>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148A90C2-6481-5F46-311B-A742E3E716CB}"/>
              </a:ext>
            </a:extLst>
          </p:cNvPr>
          <p:cNvSpPr txBox="1"/>
          <p:nvPr/>
        </p:nvSpPr>
        <p:spPr>
          <a:xfrm>
            <a:off x="10512635" y="1751259"/>
            <a:ext cx="673582" cy="261610"/>
          </a:xfrm>
          <a:prstGeom prst="rect">
            <a:avLst/>
          </a:prstGeom>
          <a:noFill/>
        </p:spPr>
        <p:txBody>
          <a:bodyPr wrap="none" rtlCol="0">
            <a:spAutoFit/>
          </a:bodyPr>
          <a:lstStyle/>
          <a:p>
            <a:r>
              <a:rPr lang="en-GB" sz="1100">
                <a:solidFill>
                  <a:srgbClr val="FFFFFF"/>
                </a:solidFill>
              </a:rPr>
              <a:t>(+12pp)</a:t>
            </a:r>
          </a:p>
        </p:txBody>
      </p:sp>
      <p:sp>
        <p:nvSpPr>
          <p:cNvPr id="22" name="TextBox 21">
            <a:extLst>
              <a:ext uri="{FF2B5EF4-FFF2-40B4-BE49-F238E27FC236}">
                <a16:creationId xmlns:a16="http://schemas.microsoft.com/office/drawing/2014/main" id="{EE8FB10C-075B-181C-9D6E-60A61A0E6273}"/>
              </a:ext>
            </a:extLst>
          </p:cNvPr>
          <p:cNvSpPr txBox="1"/>
          <p:nvPr/>
        </p:nvSpPr>
        <p:spPr>
          <a:xfrm>
            <a:off x="9905408" y="2311962"/>
            <a:ext cx="673582" cy="261610"/>
          </a:xfrm>
          <a:prstGeom prst="rect">
            <a:avLst/>
          </a:prstGeom>
          <a:noFill/>
        </p:spPr>
        <p:txBody>
          <a:bodyPr wrap="none" lIns="91440" tIns="45720" rIns="91440" bIns="45720" rtlCol="0" anchor="t">
            <a:spAutoFit/>
          </a:bodyPr>
          <a:lstStyle/>
          <a:p>
            <a:r>
              <a:rPr lang="en-GB" sz="1100">
                <a:solidFill>
                  <a:srgbClr val="FFFFFF"/>
                </a:solidFill>
              </a:rPr>
              <a:t>(+15pp)</a:t>
            </a:r>
          </a:p>
        </p:txBody>
      </p:sp>
      <p:sp>
        <p:nvSpPr>
          <p:cNvPr id="19" name="TextBox 18">
            <a:extLst>
              <a:ext uri="{FF2B5EF4-FFF2-40B4-BE49-F238E27FC236}">
                <a16:creationId xmlns:a16="http://schemas.microsoft.com/office/drawing/2014/main" id="{35CEB32D-3427-72CC-EE7B-82DF66AF3C3E}"/>
              </a:ext>
            </a:extLst>
          </p:cNvPr>
          <p:cNvSpPr txBox="1"/>
          <p:nvPr/>
        </p:nvSpPr>
        <p:spPr>
          <a:xfrm>
            <a:off x="10013744" y="2847341"/>
            <a:ext cx="559769" cy="261610"/>
          </a:xfrm>
          <a:prstGeom prst="rect">
            <a:avLst/>
          </a:prstGeom>
          <a:noFill/>
        </p:spPr>
        <p:txBody>
          <a:bodyPr wrap="none" rtlCol="0">
            <a:spAutoFit/>
          </a:bodyPr>
          <a:lstStyle/>
          <a:p>
            <a:r>
              <a:rPr lang="en-GB" sz="1100">
                <a:solidFill>
                  <a:srgbClr val="FFFFFF"/>
                </a:solidFill>
              </a:rPr>
              <a:t>(-6pp)</a:t>
            </a:r>
          </a:p>
        </p:txBody>
      </p:sp>
      <p:sp>
        <p:nvSpPr>
          <p:cNvPr id="20" name="TextBox 19">
            <a:extLst>
              <a:ext uri="{FF2B5EF4-FFF2-40B4-BE49-F238E27FC236}">
                <a16:creationId xmlns:a16="http://schemas.microsoft.com/office/drawing/2014/main" id="{F7175146-4FB0-8FEC-1DEF-EFFC6A84DD09}"/>
              </a:ext>
            </a:extLst>
          </p:cNvPr>
          <p:cNvSpPr txBox="1"/>
          <p:nvPr/>
        </p:nvSpPr>
        <p:spPr>
          <a:xfrm>
            <a:off x="9936355" y="3438556"/>
            <a:ext cx="595035" cy="261610"/>
          </a:xfrm>
          <a:prstGeom prst="rect">
            <a:avLst/>
          </a:prstGeom>
          <a:noFill/>
        </p:spPr>
        <p:txBody>
          <a:bodyPr wrap="none" rtlCol="0">
            <a:spAutoFit/>
          </a:bodyPr>
          <a:lstStyle/>
          <a:p>
            <a:r>
              <a:rPr lang="en-GB" sz="1100">
                <a:solidFill>
                  <a:srgbClr val="FFFFFF"/>
                </a:solidFill>
              </a:rPr>
              <a:t>(+2pp)</a:t>
            </a:r>
          </a:p>
        </p:txBody>
      </p:sp>
      <p:sp>
        <p:nvSpPr>
          <p:cNvPr id="23" name="TextBox 22">
            <a:extLst>
              <a:ext uri="{FF2B5EF4-FFF2-40B4-BE49-F238E27FC236}">
                <a16:creationId xmlns:a16="http://schemas.microsoft.com/office/drawing/2014/main" id="{BB06DB49-489E-288E-9694-394DD290616A}"/>
              </a:ext>
            </a:extLst>
          </p:cNvPr>
          <p:cNvSpPr txBox="1"/>
          <p:nvPr/>
        </p:nvSpPr>
        <p:spPr>
          <a:xfrm>
            <a:off x="9944682" y="3989316"/>
            <a:ext cx="595035" cy="261610"/>
          </a:xfrm>
          <a:prstGeom prst="rect">
            <a:avLst/>
          </a:prstGeom>
          <a:noFill/>
        </p:spPr>
        <p:txBody>
          <a:bodyPr wrap="none" rtlCol="0">
            <a:spAutoFit/>
          </a:bodyPr>
          <a:lstStyle/>
          <a:p>
            <a:r>
              <a:rPr lang="en-GB" sz="1100">
                <a:solidFill>
                  <a:srgbClr val="FFFFFF"/>
                </a:solidFill>
              </a:rPr>
              <a:t>(+3pp)</a:t>
            </a:r>
          </a:p>
        </p:txBody>
      </p:sp>
      <p:sp>
        <p:nvSpPr>
          <p:cNvPr id="24" name="TextBox 23">
            <a:extLst>
              <a:ext uri="{FF2B5EF4-FFF2-40B4-BE49-F238E27FC236}">
                <a16:creationId xmlns:a16="http://schemas.microsoft.com/office/drawing/2014/main" id="{0E03466A-E2B6-B9CD-5EE7-24E75C344999}"/>
              </a:ext>
            </a:extLst>
          </p:cNvPr>
          <p:cNvSpPr txBox="1"/>
          <p:nvPr/>
        </p:nvSpPr>
        <p:spPr>
          <a:xfrm>
            <a:off x="9263955" y="4524696"/>
            <a:ext cx="559769" cy="261610"/>
          </a:xfrm>
          <a:prstGeom prst="rect">
            <a:avLst/>
          </a:prstGeom>
          <a:noFill/>
        </p:spPr>
        <p:txBody>
          <a:bodyPr wrap="none" rtlCol="0">
            <a:spAutoFit/>
          </a:bodyPr>
          <a:lstStyle/>
          <a:p>
            <a:r>
              <a:rPr lang="en-GB" sz="1100">
                <a:solidFill>
                  <a:srgbClr val="FFFFFF"/>
                </a:solidFill>
              </a:rPr>
              <a:t>(-3pp)</a:t>
            </a:r>
          </a:p>
        </p:txBody>
      </p:sp>
      <p:sp>
        <p:nvSpPr>
          <p:cNvPr id="25" name="TextBox 24">
            <a:extLst>
              <a:ext uri="{FF2B5EF4-FFF2-40B4-BE49-F238E27FC236}">
                <a16:creationId xmlns:a16="http://schemas.microsoft.com/office/drawing/2014/main" id="{515E9FC7-D7B7-C78B-71AC-7965187A4FA1}"/>
              </a:ext>
            </a:extLst>
          </p:cNvPr>
          <p:cNvSpPr txBox="1"/>
          <p:nvPr/>
        </p:nvSpPr>
        <p:spPr>
          <a:xfrm>
            <a:off x="9733860" y="5060075"/>
            <a:ext cx="559769" cy="261610"/>
          </a:xfrm>
          <a:prstGeom prst="rect">
            <a:avLst/>
          </a:prstGeom>
          <a:noFill/>
        </p:spPr>
        <p:txBody>
          <a:bodyPr wrap="none" rtlCol="0">
            <a:spAutoFit/>
          </a:bodyPr>
          <a:lstStyle/>
          <a:p>
            <a:r>
              <a:rPr lang="en-GB" sz="1100">
                <a:solidFill>
                  <a:srgbClr val="FFFFFF"/>
                </a:solidFill>
              </a:rPr>
              <a:t>(-5pp)</a:t>
            </a:r>
          </a:p>
        </p:txBody>
      </p:sp>
      <p:sp>
        <p:nvSpPr>
          <p:cNvPr id="26" name="TextBox 25">
            <a:extLst>
              <a:ext uri="{FF2B5EF4-FFF2-40B4-BE49-F238E27FC236}">
                <a16:creationId xmlns:a16="http://schemas.microsoft.com/office/drawing/2014/main" id="{0633A1D4-83CC-B051-153F-07E1CD0F123E}"/>
              </a:ext>
            </a:extLst>
          </p:cNvPr>
          <p:cNvSpPr txBox="1"/>
          <p:nvPr/>
        </p:nvSpPr>
        <p:spPr>
          <a:xfrm>
            <a:off x="9582168" y="5637588"/>
            <a:ext cx="595035" cy="261610"/>
          </a:xfrm>
          <a:prstGeom prst="rect">
            <a:avLst/>
          </a:prstGeom>
          <a:noFill/>
        </p:spPr>
        <p:txBody>
          <a:bodyPr wrap="none" rtlCol="0">
            <a:spAutoFit/>
          </a:bodyPr>
          <a:lstStyle/>
          <a:p>
            <a:r>
              <a:rPr lang="en-GB" sz="1100">
                <a:solidFill>
                  <a:srgbClr val="FFFFFF"/>
                </a:solidFill>
              </a:rPr>
              <a:t>(+2pp)</a:t>
            </a:r>
          </a:p>
        </p:txBody>
      </p:sp>
      <p:sp>
        <p:nvSpPr>
          <p:cNvPr id="27" name="Arrow: Down 26">
            <a:extLst>
              <a:ext uri="{FF2B5EF4-FFF2-40B4-BE49-F238E27FC236}">
                <a16:creationId xmlns:a16="http://schemas.microsoft.com/office/drawing/2014/main" id="{58CC8281-84D9-86B4-C482-E635DD3E4CB2}"/>
              </a:ext>
              <a:ext uri="{C183D7F6-B498-43B3-948B-1728B52AA6E4}">
                <adec:decorative xmlns:adec="http://schemas.microsoft.com/office/drawing/2017/decorative" val="1"/>
              </a:ext>
            </a:extLst>
          </p:cNvPr>
          <p:cNvSpPr/>
          <p:nvPr/>
        </p:nvSpPr>
        <p:spPr>
          <a:xfrm rot="10800000">
            <a:off x="11574748" y="1794990"/>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C756953F-4374-415F-F29E-BCEF5332ECF6}"/>
              </a:ext>
              <a:ext uri="{C183D7F6-B498-43B3-948B-1728B52AA6E4}">
                <adec:decorative xmlns:adec="http://schemas.microsoft.com/office/drawing/2017/decorative" val="1"/>
              </a:ext>
            </a:extLst>
          </p:cNvPr>
          <p:cNvSpPr/>
          <p:nvPr/>
        </p:nvSpPr>
        <p:spPr>
          <a:xfrm>
            <a:off x="3359113" y="4066767"/>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grpSp>
        <p:nvGrpSpPr>
          <p:cNvPr id="2" name="Group 1" descr="Green and Red arrows to signify when a statistic is significantly higher or lower than the previous survey.">
            <a:extLst>
              <a:ext uri="{FF2B5EF4-FFF2-40B4-BE49-F238E27FC236}">
                <a16:creationId xmlns:a16="http://schemas.microsoft.com/office/drawing/2014/main" id="{0B07ED01-43DF-EC7B-9682-4419F5F7DA56}"/>
              </a:ext>
            </a:extLst>
          </p:cNvPr>
          <p:cNvGrpSpPr/>
          <p:nvPr/>
        </p:nvGrpSpPr>
        <p:grpSpPr>
          <a:xfrm>
            <a:off x="8585202" y="6036681"/>
            <a:ext cx="3234513" cy="276999"/>
            <a:chOff x="575408" y="5999738"/>
            <a:chExt cx="3234513" cy="276999"/>
          </a:xfrm>
        </p:grpSpPr>
        <p:sp>
          <p:nvSpPr>
            <p:cNvPr id="3" name="Arrow: Down 2">
              <a:extLst>
                <a:ext uri="{FF2B5EF4-FFF2-40B4-BE49-F238E27FC236}">
                  <a16:creationId xmlns:a16="http://schemas.microsoft.com/office/drawing/2014/main" id="{544345FF-CFBA-8B88-D569-97F9362B3400}"/>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BCB53E9B-B788-D5FB-BA05-2AD8D7AA43B4}"/>
                </a:ext>
              </a:extLst>
            </p:cNvPr>
            <p:cNvGrpSpPr/>
            <p:nvPr/>
          </p:nvGrpSpPr>
          <p:grpSpPr>
            <a:xfrm>
              <a:off x="575408" y="5999738"/>
              <a:ext cx="3234513" cy="276999"/>
              <a:chOff x="520117" y="5798698"/>
              <a:chExt cx="3234513" cy="276999"/>
            </a:xfrm>
          </p:grpSpPr>
          <p:sp>
            <p:nvSpPr>
              <p:cNvPr id="9" name="Arrow: Down 8">
                <a:extLst>
                  <a:ext uri="{FF2B5EF4-FFF2-40B4-BE49-F238E27FC236}">
                    <a16:creationId xmlns:a16="http://schemas.microsoft.com/office/drawing/2014/main" id="{BE89BF0E-5893-BD8E-AFBE-01F91EEA0DF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D0AB1CA5-359D-40B0-2FB3-A1A6668A923B}"/>
                  </a:ext>
                </a:extLst>
              </p:cNvPr>
              <p:cNvSpPr txBox="1"/>
              <p:nvPr/>
            </p:nvSpPr>
            <p:spPr>
              <a:xfrm>
                <a:off x="884934" y="5798698"/>
                <a:ext cx="28696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200">
                    <a:solidFill>
                      <a:srgbClr val="5C5B5A"/>
                    </a:solidFill>
                    <a:latin typeface="Arial"/>
                  </a:rPr>
                  <a:t>Survey 9</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13" name="Arrow: Down 12">
            <a:extLst>
              <a:ext uri="{FF2B5EF4-FFF2-40B4-BE49-F238E27FC236}">
                <a16:creationId xmlns:a16="http://schemas.microsoft.com/office/drawing/2014/main" id="{9E438E92-1826-4778-55EE-DE4E179076E2}"/>
              </a:ext>
              <a:ext uri="{C183D7F6-B498-43B3-948B-1728B52AA6E4}">
                <adec:decorative xmlns:adec="http://schemas.microsoft.com/office/drawing/2017/decorative" val="1"/>
              </a:ext>
            </a:extLst>
          </p:cNvPr>
          <p:cNvSpPr/>
          <p:nvPr/>
        </p:nvSpPr>
        <p:spPr>
          <a:xfrm>
            <a:off x="3247916" y="3296423"/>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50CCF644-C313-CB47-BB22-B4CEE4C07D68}"/>
              </a:ext>
              <a:ext uri="{C183D7F6-B498-43B3-948B-1728B52AA6E4}">
                <adec:decorative xmlns:adec="http://schemas.microsoft.com/office/drawing/2017/decorative" val="1"/>
              </a:ext>
            </a:extLst>
          </p:cNvPr>
          <p:cNvSpPr/>
          <p:nvPr/>
        </p:nvSpPr>
        <p:spPr>
          <a:xfrm>
            <a:off x="3453752" y="4476029"/>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34AA3E00-6A37-8C78-CFA5-CF3B4F28E9DE}"/>
              </a:ext>
              <a:ext uri="{C183D7F6-B498-43B3-948B-1728B52AA6E4}">
                <adec:decorative xmlns:adec="http://schemas.microsoft.com/office/drawing/2017/decorative" val="1"/>
              </a:ext>
            </a:extLst>
          </p:cNvPr>
          <p:cNvSpPr/>
          <p:nvPr/>
        </p:nvSpPr>
        <p:spPr>
          <a:xfrm>
            <a:off x="3363432" y="3682284"/>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7EC4479C-A046-7D8B-5D46-8E0DB9070DC0}"/>
              </a:ext>
              <a:ext uri="{C183D7F6-B498-43B3-948B-1728B52AA6E4}">
                <adec:decorative xmlns:adec="http://schemas.microsoft.com/office/drawing/2017/decorative" val="1"/>
              </a:ext>
            </a:extLst>
          </p:cNvPr>
          <p:cNvSpPr/>
          <p:nvPr/>
        </p:nvSpPr>
        <p:spPr>
          <a:xfrm rot="10800000">
            <a:off x="10964092" y="2362672"/>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CL23. Have you tried to seek help with your debt through any of the following options? CL24. For what reasons have you decided not to seek advice for your debt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8, 388</a:t>
            </a:r>
            <a:r>
              <a:rPr lang="en-GB" sz="1000">
                <a:solidFill>
                  <a:srgbClr val="FFFFFF">
                    <a:lumMod val="50000"/>
                  </a:srgbClr>
                </a:solidFill>
                <a:latin typeface="Arial"/>
                <a:cs typeface="Arial" panose="020B0604020202020204" pitchFamily="34" charset="0"/>
              </a:rPr>
              <a:t>; Survey 9, 360; Survey 10, 340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struggle with debt); Survey 8, 177; Survey 9, 140</a:t>
            </a:r>
            <a:r>
              <a:rPr lang="en-GB" sz="1000">
                <a:solidFill>
                  <a:srgbClr val="FFFFFF">
                    <a:lumMod val="50000"/>
                  </a:srgbClr>
                </a:solidFill>
                <a:latin typeface="Arial"/>
                <a:cs typeface="Arial" panose="020B0604020202020204" pitchFamily="34" charset="0"/>
              </a:rPr>
              <a:t>; Survey 10, 149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struggle with debt and have not sought advice)</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06839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3" y="104549"/>
            <a:ext cx="11726343" cy="923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kumimoji="0" lang="en-GB" sz="2000" b="1" i="0" u="none" strike="noStrike" kern="1200" cap="none" spc="0" normalizeH="0" baseline="0" noProof="0">
                <a:ln>
                  <a:noFill/>
                </a:ln>
                <a:solidFill>
                  <a:schemeClr val="tx1">
                    <a:lumMod val="65000"/>
                    <a:lumOff val="35000"/>
                  </a:schemeClr>
                </a:solidFill>
                <a:effectLst/>
                <a:uLnTx/>
                <a:uFillTx/>
                <a:latin typeface="Arial"/>
                <a:ea typeface="+mn-ea"/>
                <a:cs typeface="+mn-cs"/>
              </a:rPr>
              <a:t>Using merged data across the past three surveys, </a:t>
            </a:r>
            <a:r>
              <a:rPr lang="en-GB">
                <a:ea typeface="+mn-ea"/>
                <a:cs typeface="+mn-cs"/>
              </a:rPr>
              <a:t>2 in 5 (40%) of those having difficulty with their level of debt have </a:t>
            </a:r>
            <a:r>
              <a:rPr lang="en-GB">
                <a:solidFill>
                  <a:srgbClr val="009690"/>
                </a:solidFill>
                <a:ea typeface="+mn-ea"/>
                <a:cs typeface="+mn-cs"/>
              </a:rPr>
              <a:t>not sought any help</a:t>
            </a:r>
            <a:r>
              <a:rPr lang="en-GB">
                <a:ea typeface="+mn-ea"/>
                <a:cs typeface="+mn-cs"/>
              </a:rPr>
              <a:t>. This figure remains roughly the same across the 10 GM districts, though points of difference can be seen (ranging 35%-45%)</a:t>
            </a:r>
            <a:endParaRPr kumimoji="0" lang="en-GB" sz="2000" b="1" i="0" u="none"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AC9BAAA8-75F4-55C5-5964-16F07CFF0EC8}"/>
              </a:ext>
              <a:ext uri="{C183D7F6-B498-43B3-948B-1728B52AA6E4}">
                <adec:decorative xmlns:adec="http://schemas.microsoft.com/office/drawing/2017/decorative" val="1"/>
              </a:ext>
            </a:extLst>
          </p:cNvPr>
          <p:cNvSpPr txBox="1"/>
          <p:nvPr/>
        </p:nvSpPr>
        <p:spPr>
          <a:xfrm>
            <a:off x="635828" y="1474443"/>
            <a:ext cx="4234936" cy="1261884"/>
          </a:xfrm>
          <a:prstGeom prst="rect">
            <a:avLst/>
          </a:prstGeom>
          <a:noFill/>
          <a:ln>
            <a:noFill/>
          </a:ln>
        </p:spPr>
        <p:txBody>
          <a:bodyPr wrap="square" lIns="0" tIns="0" rIns="0" bIns="0" rtlCol="0" anchor="t">
            <a:spAutoFit/>
          </a:bodyPr>
          <a:lstStyle/>
          <a:p>
            <a:pPr algn="ctr">
              <a:defRPr/>
            </a:pPr>
            <a:r>
              <a:rPr lang="en-GB" sz="5400" b="1" dirty="0">
                <a:solidFill>
                  <a:srgbClr val="388A8C"/>
                </a:solidFill>
                <a:latin typeface="Arial"/>
              </a:rPr>
              <a:t>68%</a:t>
            </a:r>
          </a:p>
          <a:p>
            <a:pPr algn="ctr">
              <a:defRPr/>
            </a:pPr>
            <a:r>
              <a:rPr lang="en-GB" sz="1400" dirty="0">
                <a:solidFill>
                  <a:srgbClr val="5C5B5A"/>
                </a:solidFill>
                <a:latin typeface="Arial"/>
                <a:cs typeface="Arial"/>
              </a:rPr>
              <a:t>have had difficulty dealing with their current level of debt between July and November </a:t>
            </a:r>
            <a:r>
              <a:rPr lang="en-GB" sz="1000" dirty="0">
                <a:solidFill>
                  <a:srgbClr val="5C5B5A"/>
                </a:solidFill>
                <a:latin typeface="Arial"/>
                <a:cs typeface="Arial"/>
              </a:rPr>
              <a:t>(merged S8+9+10 data)</a:t>
            </a:r>
            <a:endParaRPr lang="en-GB" sz="1400" dirty="0">
              <a:solidFill>
                <a:srgbClr val="5C5B5A"/>
              </a:solidFill>
              <a:latin typeface="Arial"/>
              <a:cs typeface="Arial"/>
            </a:endParaRPr>
          </a:p>
        </p:txBody>
      </p:sp>
      <p:sp>
        <p:nvSpPr>
          <p:cNvPr id="22" name="TextBox 21">
            <a:extLst>
              <a:ext uri="{FF2B5EF4-FFF2-40B4-BE49-F238E27FC236}">
                <a16:creationId xmlns:a16="http://schemas.microsoft.com/office/drawing/2014/main" id="{DD706B73-AE66-D962-A45E-E9BF3DF2D3FE}"/>
              </a:ext>
              <a:ext uri="{C183D7F6-B498-43B3-948B-1728B52AA6E4}">
                <adec:decorative xmlns:adec="http://schemas.microsoft.com/office/drawing/2017/decorative" val="1"/>
              </a:ext>
            </a:extLst>
          </p:cNvPr>
          <p:cNvSpPr txBox="1"/>
          <p:nvPr/>
        </p:nvSpPr>
        <p:spPr>
          <a:xfrm>
            <a:off x="628215" y="2983084"/>
            <a:ext cx="4032170" cy="2923877"/>
          </a:xfrm>
          <a:prstGeom prst="rect">
            <a:avLst/>
          </a:prstGeom>
          <a:noFill/>
          <a:ln>
            <a:noFill/>
          </a:ln>
        </p:spPr>
        <p:txBody>
          <a:bodyPr wrap="square" lIns="0" tIns="0" rIns="0" bIns="0" rtlCol="0" anchor="t">
            <a:spAutoFit/>
          </a:bodyPr>
          <a:lstStyle/>
          <a:p>
            <a:pPr algn="ctr">
              <a:defRPr/>
            </a:pPr>
            <a:r>
              <a:rPr lang="en-GB" sz="1600" b="1">
                <a:solidFill>
                  <a:srgbClr val="388A8C"/>
                </a:solidFill>
                <a:latin typeface="Arial"/>
              </a:rPr>
              <a:t>Results since July 2023 suggest that a substantial proportion of those experiencing difficulty with their debt have not sought help</a:t>
            </a:r>
          </a:p>
          <a:p>
            <a:pPr algn="ctr">
              <a:defRPr/>
            </a:pPr>
            <a:endParaRPr lang="en-GB" sz="1400">
              <a:solidFill>
                <a:srgbClr val="5C5B5A"/>
              </a:solidFill>
              <a:latin typeface="Arial"/>
              <a:cs typeface="Arial"/>
            </a:endParaRPr>
          </a:p>
          <a:p>
            <a:pPr algn="ctr">
              <a:defRPr/>
            </a:pPr>
            <a:r>
              <a:rPr lang="en-GB" sz="1400">
                <a:solidFill>
                  <a:srgbClr val="5C5B5A"/>
                </a:solidFill>
                <a:latin typeface="Arial"/>
                <a:cs typeface="Arial"/>
              </a:rPr>
              <a:t>This relates to respondents who say (I) that they are borrowing more or using more credit, compared to 12 months ago, and (II) that they are struggling with debt or things are getting harder</a:t>
            </a:r>
          </a:p>
          <a:p>
            <a:pPr algn="ctr">
              <a:defRPr/>
            </a:pPr>
            <a:endParaRPr lang="en-GB" sz="1400">
              <a:solidFill>
                <a:srgbClr val="5C5B5A"/>
              </a:solidFill>
              <a:latin typeface="Arial"/>
              <a:cs typeface="Arial"/>
            </a:endParaRPr>
          </a:p>
          <a:p>
            <a:pPr algn="ctr">
              <a:defRPr/>
            </a:pPr>
            <a:r>
              <a:rPr lang="en-GB" sz="1400">
                <a:solidFill>
                  <a:srgbClr val="5C5B5A"/>
                </a:solidFill>
                <a:latin typeface="Arial"/>
                <a:cs typeface="Arial"/>
              </a:rPr>
              <a:t>We now have sufficient data to compare figures for individual districts... </a:t>
            </a:r>
          </a:p>
          <a:p>
            <a:pPr algn="ctr">
              <a:defRPr/>
            </a:pPr>
            <a:endParaRPr lang="en-GB" sz="1400">
              <a:solidFill>
                <a:srgbClr val="5C5B5A"/>
              </a:solidFill>
              <a:latin typeface="Arial"/>
              <a:cs typeface="Arial"/>
            </a:endParaRPr>
          </a:p>
        </p:txBody>
      </p:sp>
      <p:sp>
        <p:nvSpPr>
          <p:cNvPr id="44" name="TextBox 43">
            <a:extLst>
              <a:ext uri="{FF2B5EF4-FFF2-40B4-BE49-F238E27FC236}">
                <a16:creationId xmlns:a16="http://schemas.microsoft.com/office/drawing/2014/main" id="{E6978A89-C39E-18B7-1F1F-9CEDC52ADFB6}"/>
              </a:ext>
              <a:ext uri="{C183D7F6-B498-43B3-948B-1728B52AA6E4}">
                <adec:decorative xmlns:adec="http://schemas.microsoft.com/office/drawing/2017/decorative" val="1"/>
              </a:ext>
            </a:extLst>
          </p:cNvPr>
          <p:cNvSpPr txBox="1"/>
          <p:nvPr/>
        </p:nvSpPr>
        <p:spPr>
          <a:xfrm>
            <a:off x="5436735" y="1111185"/>
            <a:ext cx="6518914" cy="430887"/>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a:ea typeface="+mn-ea"/>
                <a:cs typeface="+mn-cs"/>
              </a:rPr>
              <a:t>Of </a:t>
            </a:r>
            <a:r>
              <a:rPr lang="en-GB" sz="1400" b="1">
                <a:solidFill>
                  <a:srgbClr val="5C5B5A"/>
                </a:solidFill>
                <a:latin typeface="Arial"/>
              </a:rPr>
              <a:t>those struggling (the 68% across GM), </a:t>
            </a:r>
            <a:r>
              <a:rPr kumimoji="0" lang="en-GB" sz="1400" b="1" i="0" u="none" strike="noStrike" kern="1200" cap="none" spc="0" normalizeH="0" baseline="0" noProof="0">
                <a:ln>
                  <a:noFill/>
                </a:ln>
                <a:solidFill>
                  <a:srgbClr val="5C5B5A"/>
                </a:solidFill>
                <a:effectLst/>
                <a:uLnTx/>
                <a:uFillTx/>
                <a:latin typeface="Arial"/>
                <a:ea typeface="+mn-ea"/>
                <a:cs typeface="+mn-cs"/>
              </a:rPr>
              <a:t>those who say they have not sought help, by local authority</a:t>
            </a:r>
            <a:r>
              <a:rPr lang="en-GB" sz="1400" b="1">
                <a:solidFill>
                  <a:srgbClr val="5C5B5A"/>
                </a:solidFill>
                <a:latin typeface="Arial"/>
              </a:rPr>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5" name="Chart 24" descr="A horizontal bar chart showing a breakdown of those  who have tried to seek help with their level of debt. 40% of the GM population having difficulty with debt have sought help, while 45% of Bury respondents in debt have sought help and  44% of Bolton, Stockport and Trafford respondents have. ">
            <a:extLst>
              <a:ext uri="{FF2B5EF4-FFF2-40B4-BE49-F238E27FC236}">
                <a16:creationId xmlns:a16="http://schemas.microsoft.com/office/drawing/2014/main" id="{AFF623E4-F4E2-36F4-5663-B02A59D35FD2}"/>
              </a:ext>
            </a:extLst>
          </p:cNvPr>
          <p:cNvGraphicFramePr/>
          <p:nvPr>
            <p:extLst>
              <p:ext uri="{D42A27DB-BD31-4B8C-83A1-F6EECF244321}">
                <p14:modId xmlns:p14="http://schemas.microsoft.com/office/powerpoint/2010/main" val="2712314660"/>
              </p:ext>
            </p:extLst>
          </p:nvPr>
        </p:nvGraphicFramePr>
        <p:xfrm>
          <a:off x="4485427" y="1333926"/>
          <a:ext cx="7070745" cy="50237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F80E33EA-680A-5903-C035-ABB138161615}"/>
              </a:ext>
              <a:ext uri="{C183D7F6-B498-43B3-948B-1728B52AA6E4}">
                <adec:decorative xmlns:adec="http://schemas.microsoft.com/office/drawing/2017/decorative" val="1"/>
              </a:ext>
            </a:extLst>
          </p:cNvPr>
          <p:cNvCxnSpPr>
            <a:cxnSpLocks/>
          </p:cNvCxnSpPr>
          <p:nvPr/>
        </p:nvCxnSpPr>
        <p:spPr>
          <a:xfrm>
            <a:off x="5511980" y="1883418"/>
            <a:ext cx="657145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CL23. Have you tried to seek help with your debt through any of the following options? Unweighted base: Surveys 8+9+10, 1</a:t>
            </a:r>
            <a:r>
              <a:rPr lang="en-GB" sz="1000">
                <a:solidFill>
                  <a:srgbClr val="FFFFFF">
                    <a:lumMod val="50000"/>
                  </a:srgbClr>
                </a:solidFill>
                <a:latin typeface="Arial"/>
                <a:cs typeface="Arial" panose="020B0604020202020204" pitchFamily="34" charset="0"/>
              </a:rPr>
              <a:t>088 (All who are having difficulty managing their debt)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601081" y="580231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613559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fontScale="9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4400"/>
              <a:t>Food security</a:t>
            </a:r>
            <a:br>
              <a:rPr lang="en-GB" sz="4400"/>
            </a:br>
            <a:br>
              <a:rPr lang="en-GB" sz="2000"/>
            </a:br>
            <a:r>
              <a:rPr kumimoji="0" lang="en-GB" sz="1600" b="0" i="0" u="none" strike="noStrike" kern="1200" cap="none" spc="0" normalizeH="0" baseline="0" noProof="0">
                <a:ln>
                  <a:noFill/>
                </a:ln>
                <a:solidFill>
                  <a:prstClr val="white"/>
                </a:solidFill>
                <a:effectLst/>
                <a:uLnTx/>
                <a:uFillTx/>
                <a:latin typeface="Arial"/>
                <a:ea typeface="+mn-ea"/>
                <a:cs typeface="Arial"/>
              </a:rPr>
              <a:t>Survey 10 is the first wave since March that the full range of food security questions have been asked, which has allowed for the full food security scores to be reported on. Only a smaller subset of questions have been asked consistently since survey 6. </a:t>
            </a:r>
            <a:br>
              <a:rPr kumimoji="0" lang="en-GB" sz="1600" b="0" i="0" u="none" strike="noStrike" kern="1200" cap="none" spc="0" normalizeH="0" baseline="0" noProof="0">
                <a:ln>
                  <a:noFill/>
                </a:ln>
                <a:solidFill>
                  <a:prstClr val="white"/>
                </a:solidFill>
                <a:effectLst/>
                <a:uLnTx/>
                <a:uFillTx/>
                <a:latin typeface="Arial"/>
                <a:ea typeface="+mn-ea"/>
                <a:cs typeface="Arial"/>
              </a:rPr>
            </a:b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3863642565"/>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4061409">
                  <a:extLst>
                    <a:ext uri="{9D8B030D-6E8A-4147-A177-3AD203B41FA5}">
                      <a16:colId xmlns:a16="http://schemas.microsoft.com/office/drawing/2014/main" val="4846203"/>
                    </a:ext>
                  </a:extLst>
                </a:gridCol>
                <a:gridCol w="1212096">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Food security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69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mn-lt"/>
                          <a:cs typeface="Arial"/>
                        </a:rPr>
                        <a:t>Food security approach</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70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234955"/>
                  </a:ext>
                </a:extLst>
              </a:tr>
              <a:tr h="210873">
                <a:tc>
                  <a:txBody>
                    <a:bodyPr/>
                    <a:lstStyle/>
                    <a:p>
                      <a:pPr lvl="0">
                        <a:buNone/>
                      </a:pPr>
                      <a:r>
                        <a:rPr lang="en-GB" sz="1400" b="1">
                          <a:solidFill>
                            <a:schemeClr val="bg1"/>
                          </a:solidFill>
                          <a:latin typeface="Arial"/>
                          <a:cs typeface="Arial"/>
                        </a:rPr>
                        <a:t>Food security detailed findings </a:t>
                      </a:r>
                    </a:p>
                  </a:txBody>
                  <a:tcPr marL="36000" marR="36000" marT="36000" marB="36000">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GB" sz="1400" b="1" u="sng">
                          <a:solidFill>
                            <a:schemeClr val="bg1"/>
                          </a:solidFill>
                          <a:latin typeface="Arial"/>
                          <a:cs typeface="Arial"/>
                        </a:rPr>
                        <a:t>pages 71-76</a:t>
                      </a:r>
                    </a:p>
                  </a:txBody>
                  <a:tcPr marL="36000" marR="36000" marT="36000" marB="3600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698716385"/>
                  </a:ext>
                </a:extLst>
              </a:tr>
            </a:tbl>
          </a:graphicData>
        </a:graphic>
      </p:graphicFrame>
    </p:spTree>
    <p:extLst>
      <p:ext uri="{BB962C8B-B14F-4D97-AF65-F5344CB8AC3E}">
        <p14:creationId xmlns:p14="http://schemas.microsoft.com/office/powerpoint/2010/main" val="2596091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Food Security – key findings </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7224" y="672833"/>
            <a:ext cx="11357551" cy="5439951"/>
          </a:xfrm>
          <a:prstGeom prst="rect">
            <a:avLst/>
          </a:prstGeom>
          <a:noFill/>
        </p:spPr>
        <p:txBody>
          <a:bodyPr wrap="square" lIns="91440" tIns="45720" rIns="91440" bIns="45720" rtlCol="0" anchor="t">
            <a:spAutoFit/>
          </a:bodyPr>
          <a:lstStyle/>
          <a:p>
            <a:pPr>
              <a:spcAft>
                <a:spcPts val="500"/>
              </a:spcAft>
            </a:pPr>
            <a:r>
              <a:rPr lang="en-GB" sz="1600" b="1">
                <a:solidFill>
                  <a:schemeClr val="bg1"/>
                </a:solidFill>
                <a:latin typeface="Arial"/>
                <a:cs typeface="Arial"/>
              </a:rPr>
              <a:t>EXTENT OF FOOD INSECURITY</a:t>
            </a:r>
          </a:p>
          <a:p>
            <a:pPr marL="285750" indent="-285750">
              <a:spcAft>
                <a:spcPts val="500"/>
              </a:spcAft>
              <a:buFont typeface="Arial" panose="020B0604020202020204" pitchFamily="34" charset="0"/>
              <a:buChar char="•"/>
            </a:pPr>
            <a:r>
              <a:rPr lang="en-GB" sz="1400">
                <a:solidFill>
                  <a:schemeClr val="bg1"/>
                </a:solidFill>
                <a:latin typeface="Arial"/>
                <a:cs typeface="Arial"/>
              </a:rPr>
              <a:t>A third (34%) of households in Greater Manchester are food insecure, with 19% of these having ‘very low’ food security. Food insecurity is more frequent among some groups, including:</a:t>
            </a:r>
          </a:p>
          <a:p>
            <a:pPr marL="742950" lvl="1" indent="-285750">
              <a:spcAft>
                <a:spcPts val="500"/>
              </a:spcAft>
              <a:buFont typeface="Courier New" panose="02070309020205020404" pitchFamily="49" charset="0"/>
              <a:buChar char="o"/>
            </a:pPr>
            <a:r>
              <a:rPr lang="en-GB" sz="1400">
                <a:solidFill>
                  <a:schemeClr val="bg1"/>
                </a:solidFill>
                <a:latin typeface="Arial"/>
                <a:cs typeface="Arial"/>
              </a:rPr>
              <a:t>Renters (53%) - who are also more likely than the Greater Manchester average to have eaten less than they felt they should, cut the size of or skipped meals, not eaten when hungry, lost weight and not eaten for a whole day because of lack of money</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Those aged 16-24 (50%) - who are also more likely than the Greater Manchester average to have eaten less than they felt they should, cut the size of or skipped meals, not eaten when hungry, lost weight and not eaten for a whole day because of lack of money</a:t>
            </a:r>
          </a:p>
          <a:p>
            <a:pPr>
              <a:spcAft>
                <a:spcPts val="500"/>
              </a:spcAft>
            </a:pPr>
            <a:r>
              <a:rPr lang="en-GB" sz="1600" b="1">
                <a:solidFill>
                  <a:schemeClr val="bg1"/>
                </a:solidFill>
                <a:latin typeface="Arial"/>
                <a:cs typeface="Arial"/>
              </a:rPr>
              <a:t>HOUSEHOLDS WITH CHILDREN</a:t>
            </a:r>
          </a:p>
          <a:p>
            <a:pPr marL="285750" indent="-285750">
              <a:spcAft>
                <a:spcPts val="500"/>
              </a:spcAft>
              <a:buFont typeface="Arial" panose="020B0604020202020204" pitchFamily="34" charset="0"/>
              <a:buChar char="•"/>
            </a:pPr>
            <a:r>
              <a:rPr lang="en-GB" sz="1400">
                <a:solidFill>
                  <a:schemeClr val="bg1"/>
                </a:solidFill>
                <a:latin typeface="Arial"/>
                <a:cs typeface="Arial"/>
              </a:rPr>
              <a:t>Food insecurity is still impacting households with children more than those without.</a:t>
            </a:r>
          </a:p>
          <a:p>
            <a:pPr marL="742950" lvl="1" indent="-285750">
              <a:spcAft>
                <a:spcPts val="500"/>
              </a:spcAft>
              <a:buFont typeface="Courier New" panose="02070309020205020404" pitchFamily="49" charset="0"/>
              <a:buChar char="o"/>
            </a:pPr>
            <a:r>
              <a:rPr lang="en-GB" sz="1400">
                <a:solidFill>
                  <a:schemeClr val="bg1"/>
                </a:solidFill>
                <a:latin typeface="Arial"/>
                <a:cs typeface="Arial"/>
              </a:rPr>
              <a:t>Nearly half of households with children (48%) continue to be food insecure in some way, with over a quarter (28%) having ‘very low’ food security (were 53% and 27% in December 2022). This slight decline in food insecure households is not significant – suggesting that cost of living issues are still having a negative impact on households’ abilities to provide food / balanced meals consistently. </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Among households with children, those more likely to experience food insecurity includes those earning less than the Real Living Wage (77%), those who are financially vulnerable (73%), those with a disability (70%) and renters (70%)</a:t>
            </a:r>
          </a:p>
          <a:p>
            <a:pPr>
              <a:spcAft>
                <a:spcPts val="500"/>
              </a:spcAft>
            </a:pPr>
            <a:r>
              <a:rPr lang="en-GB" sz="1600" b="1">
                <a:solidFill>
                  <a:schemeClr val="bg1"/>
                </a:solidFill>
                <a:latin typeface="Arial"/>
                <a:cs typeface="Arial"/>
              </a:rPr>
              <a:t>HOUSEHOLDS WITHOUT CHILDREN</a:t>
            </a:r>
          </a:p>
          <a:p>
            <a:pPr marL="285750" indent="-285750">
              <a:spcAft>
                <a:spcPts val="500"/>
              </a:spcAft>
              <a:buFont typeface="Arial" panose="020B0604020202020204" pitchFamily="34" charset="0"/>
              <a:buChar char="•"/>
            </a:pPr>
            <a:r>
              <a:rPr lang="en-GB" sz="1400">
                <a:solidFill>
                  <a:schemeClr val="bg1"/>
                </a:solidFill>
                <a:latin typeface="Arial"/>
                <a:cs typeface="Arial"/>
              </a:rPr>
              <a:t>Since detailed questions were last asked in March, there has been a significant increase in high food security for households without children (58%, was 53%) and a significant decrease in those with low food security for the same households (11%, was 14%).</a:t>
            </a:r>
          </a:p>
          <a:p>
            <a:pPr marL="285750" indent="-285750">
              <a:spcAft>
                <a:spcPts val="500"/>
              </a:spcAft>
              <a:buFont typeface="Arial" panose="020B0604020202020204" pitchFamily="34" charset="0"/>
              <a:buChar char="•"/>
            </a:pPr>
            <a:r>
              <a:rPr lang="en-GB" sz="1400">
                <a:solidFill>
                  <a:schemeClr val="bg1"/>
                </a:solidFill>
                <a:latin typeface="Arial"/>
                <a:cs typeface="Arial"/>
              </a:rPr>
              <a:t>A quarter of households without children (27%) continue to be food insecure in some way, with around 1 in 7 (15%) experiencing ‘very low’ food security (showing slight but not significant change since December 2022 – was 32% and 20%). This suggests that food security amongst these households is increasing, however the change is not considered statistically significant.</a:t>
            </a:r>
            <a:endParaRPr lang="en-GB">
              <a:solidFill>
                <a:schemeClr val="bg1"/>
              </a:solidFill>
            </a:endParaRP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Those more likely to experience food insecurity includes renters (47%), those aged 25-44 years (41%) and with a disability (38%) </a:t>
            </a:r>
          </a:p>
        </p:txBody>
      </p:sp>
    </p:spTree>
    <p:extLst>
      <p:ext uri="{BB962C8B-B14F-4D97-AF65-F5344CB8AC3E}">
        <p14:creationId xmlns:p14="http://schemas.microsoft.com/office/powerpoint/2010/main" val="260365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4174524005"/>
              </p:ext>
            </p:extLst>
          </p:nvPr>
        </p:nvGraphicFramePr>
        <p:xfrm>
          <a:off x="590400" y="3718800"/>
          <a:ext cx="4922631" cy="1152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Smoking and vaping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10</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2031025"/>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11-21</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extLst>
      <p:ext uri="{BB962C8B-B14F-4D97-AF65-F5344CB8AC3E}">
        <p14:creationId xmlns:p14="http://schemas.microsoft.com/office/powerpoint/2010/main" val="3685643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545933" y="270854"/>
            <a:ext cx="10515600" cy="586800"/>
          </a:xfrm>
        </p:spPr>
        <p:txBody>
          <a:bodyPr anchor="t">
            <a:normAutofit/>
          </a:bodyPr>
          <a:lstStyle/>
          <a:p>
            <a:r>
              <a:rPr lang="en-GB" sz="1800" b="1"/>
              <a:t>The food security score</a:t>
            </a:r>
          </a:p>
        </p:txBody>
      </p:sp>
      <p:sp>
        <p:nvSpPr>
          <p:cNvPr id="31" name="Text Placeholder 7">
            <a:extLst>
              <a:ext uri="{FF2B5EF4-FFF2-40B4-BE49-F238E27FC236}">
                <a16:creationId xmlns:a16="http://schemas.microsoft.com/office/drawing/2014/main" id="{6C0B38B2-F807-485A-8FD1-C8CCF7F52D38}"/>
              </a:ext>
            </a:extLst>
          </p:cNvPr>
          <p:cNvSpPr txBox="1">
            <a:spLocks/>
          </p:cNvSpPr>
          <p:nvPr/>
        </p:nvSpPr>
        <p:spPr>
          <a:xfrm>
            <a:off x="394865" y="733609"/>
            <a:ext cx="5429883" cy="261711"/>
          </a:xfrm>
          <a:prstGeom prst="rect">
            <a:avLst/>
          </a:prstGeom>
          <a:solidFill>
            <a:srgbClr val="5C5B5A"/>
          </a:solidFill>
          <a:ln>
            <a:solidFill>
              <a:srgbClr val="5C5B5A"/>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Approach</a:t>
            </a:r>
          </a:p>
        </p:txBody>
      </p:sp>
      <p:sp>
        <p:nvSpPr>
          <p:cNvPr id="36" name="Text Placeholder 4">
            <a:extLst>
              <a:ext uri="{FF2B5EF4-FFF2-40B4-BE49-F238E27FC236}">
                <a16:creationId xmlns:a16="http://schemas.microsoft.com/office/drawing/2014/main" id="{0166E4AC-A609-43E5-9088-E92FDEAFA74F}"/>
              </a:ext>
            </a:extLst>
          </p:cNvPr>
          <p:cNvSpPr txBox="1">
            <a:spLocks/>
          </p:cNvSpPr>
          <p:nvPr/>
        </p:nvSpPr>
        <p:spPr>
          <a:xfrm>
            <a:off x="394866" y="990785"/>
            <a:ext cx="5429893" cy="5019397"/>
          </a:xfrm>
          <a:prstGeom prst="rect">
            <a:avLst/>
          </a:prstGeom>
          <a:ln>
            <a:solidFill>
              <a:srgbClr val="5C5B5A"/>
            </a:solidFill>
          </a:ln>
        </p:spPr>
        <p:txBody>
          <a:bodyPr vert="horz" lIns="45720" tIns="45720" rIns="45720" bIns="45720" rtlCol="0" anchor="t">
            <a:no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1600" kern="1200">
                <a:solidFill>
                  <a:schemeClr val="tx1"/>
                </a:solidFill>
                <a:latin typeface="+mn-lt"/>
                <a:ea typeface="+mn-ea"/>
                <a:cs typeface="+mn-cs"/>
              </a:defRPr>
            </a:lvl1pPr>
            <a:lvl2pPr marL="232200" indent="0" algn="l" defTabSz="914400" rtl="0" eaLnBrk="1" latinLnBrk="0" hangingPunct="1">
              <a:lnSpc>
                <a:spcPct val="90000"/>
              </a:lnSpc>
              <a:spcBef>
                <a:spcPts val="500"/>
              </a:spcBef>
              <a:buFont typeface="Arial" panose="020B0604020202020204" pitchFamily="34" charset="0"/>
              <a:buNone/>
              <a:defRPr sz="1600" i="1"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5C5B5A"/>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This food security score is based on an adapted version of the score used by the USDA.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As part of the residents’ survey, respondents were asked questions relating to food security. </a:t>
            </a:r>
          </a:p>
          <a:p>
            <a:pPr marL="450000" marR="0" lvl="0" indent="-450000" algn="l" defTabSz="914400" rtl="0" eaLnBrk="1" fontAlgn="auto" latinLnBrk="0" hangingPunct="1">
              <a:lnSpc>
                <a:spcPct val="90000"/>
              </a:lnSpc>
              <a:spcBef>
                <a:spcPts val="1000"/>
              </a:spcBef>
              <a:spcAft>
                <a:spcPts val="500"/>
              </a:spcAft>
              <a:buClrTx/>
              <a:buSzTx/>
              <a:buFont typeface="Courier New" panose="02070309020205020404" pitchFamily="49" charset="0"/>
              <a:buChar char="o"/>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Households with and without children were asked a different set of questions in order to generate a more accurate score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For each question, if a positive response was given (e.g. “Yes, I have had to cut the size of my meals”), then the respondent was scored a point.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Taking all above questions into consideration respondents’ points were totalled, and their score assessed on a scale of food security. This scale differs for those with or without children in their household. A breakdown of the scale can be seen to the right.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The graphs on the </a:t>
            </a:r>
            <a:r>
              <a:rPr lang="en-GB" sz="1400">
                <a:solidFill>
                  <a:srgbClr val="5C5B5A"/>
                </a:solidFill>
                <a:latin typeface="Arial"/>
              </a:rPr>
              <a:t>initial slides in this sections </a:t>
            </a:r>
            <a:r>
              <a:rPr kumimoji="0" lang="en-GB" sz="1400" b="0" i="0" u="none" strike="noStrike" kern="1200" cap="none" spc="0" normalizeH="0" baseline="0" noProof="0">
                <a:ln>
                  <a:noFill/>
                </a:ln>
                <a:solidFill>
                  <a:srgbClr val="5C5B5A"/>
                </a:solidFill>
                <a:effectLst/>
                <a:uLnTx/>
                <a:uFillTx/>
                <a:latin typeface="Arial"/>
                <a:ea typeface="+mn-ea"/>
                <a:cs typeface="+mn-cs"/>
              </a:rPr>
              <a:t>show the overall level of food security as well as food security amongst those with and without children in their household.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2F5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C5D1D1D4-5987-4D32-85F7-9C0EC7A0C4F3}"/>
              </a:ext>
              <a:ext uri="{C183D7F6-B498-43B3-948B-1728B52AA6E4}">
                <adec:decorative xmlns:adec="http://schemas.microsoft.com/office/drawing/2017/decorative" val="1"/>
              </a:ext>
            </a:extLst>
          </p:cNvPr>
          <p:cNvCxnSpPr>
            <a:cxnSpLocks/>
          </p:cNvCxnSpPr>
          <p:nvPr/>
        </p:nvCxnSpPr>
        <p:spPr>
          <a:xfrm flipV="1">
            <a:off x="5960377" y="664251"/>
            <a:ext cx="0" cy="55136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s showing how points are allocated for responses to questions on food security, to identify where respondents appear on the food security scale">
            <a:extLst>
              <a:ext uri="{FF2B5EF4-FFF2-40B4-BE49-F238E27FC236}">
                <a16:creationId xmlns:a16="http://schemas.microsoft.com/office/drawing/2014/main" id="{612FAE91-3092-9C42-D3D1-CCA35D56B8FE}"/>
              </a:ext>
            </a:extLst>
          </p:cNvPr>
          <p:cNvPicPr>
            <a:picLocks noChangeAspect="1"/>
          </p:cNvPicPr>
          <p:nvPr/>
        </p:nvPicPr>
        <p:blipFill>
          <a:blip r:embed="rId3"/>
          <a:stretch>
            <a:fillRect/>
          </a:stretch>
        </p:blipFill>
        <p:spPr>
          <a:xfrm>
            <a:off x="6119864" y="740641"/>
            <a:ext cx="5541744" cy="5401524"/>
          </a:xfrm>
          <a:prstGeom prst="rect">
            <a:avLst/>
          </a:prstGeom>
        </p:spPr>
      </p:pic>
      <p:sp>
        <p:nvSpPr>
          <p:cNvPr id="9" name="Slide Number Placeholder 4">
            <a:extLst>
              <a:ext uri="{FF2B5EF4-FFF2-40B4-BE49-F238E27FC236}">
                <a16:creationId xmlns:a16="http://schemas.microsoft.com/office/drawing/2014/main" id="{1AEAADF8-71C1-470F-BE78-8BD8D28F4F1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5437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43641"/>
            <a:ext cx="10515600" cy="615553"/>
          </a:xfrm>
          <a:noFill/>
        </p:spPr>
        <p:txBody>
          <a:bodyPr vert="horz" wrap="square" lIns="0" tIns="0" rIns="0" bIns="0" rtlCol="0" anchor="ctr">
            <a:spAutoFit/>
          </a:bodyPr>
          <a:lstStyle/>
          <a:p>
            <a:pPr>
              <a:lnSpc>
                <a:spcPct val="100000"/>
              </a:lnSpc>
              <a:spcBef>
                <a:spcPts val="0"/>
              </a:spcBef>
            </a:pPr>
            <a:r>
              <a:rPr lang="en-GB" sz="2000" b="1">
                <a:latin typeface="Arial"/>
                <a:ea typeface="+mn-ea"/>
                <a:cs typeface="+mn-cs"/>
              </a:rPr>
              <a:t>Those who are significantly </a:t>
            </a:r>
            <a:r>
              <a:rPr lang="en-GB" sz="2000" b="1">
                <a:solidFill>
                  <a:srgbClr val="009690"/>
                </a:solidFill>
                <a:latin typeface="Arial"/>
                <a:ea typeface="+mn-ea"/>
                <a:cs typeface="+mn-cs"/>
              </a:rPr>
              <a:t>more likely to be food insecure </a:t>
            </a:r>
            <a:r>
              <a:rPr lang="en-GB" sz="2000" b="1">
                <a:solidFill>
                  <a:schemeClr val="tx1">
                    <a:lumMod val="65000"/>
                    <a:lumOff val="35000"/>
                  </a:schemeClr>
                </a:solidFill>
                <a:latin typeface="Arial"/>
                <a:ea typeface="+mn-ea"/>
                <a:cs typeface="+mn-cs"/>
              </a:rPr>
              <a:t>include renters, and those with a disability. </a:t>
            </a:r>
            <a:r>
              <a:rPr lang="en-GB" sz="2000" b="1">
                <a:latin typeface="Arial"/>
                <a:ea typeface="+mn-ea"/>
                <a:cs typeface="+mn-cs"/>
              </a:rPr>
              <a:t>This is shown across households both with and without children.</a:t>
            </a:r>
            <a:endParaRPr lang="en-GB" sz="2000" b="1">
              <a:solidFill>
                <a:srgbClr val="5C5B5A"/>
              </a:solidFill>
              <a:latin typeface="Arial"/>
              <a:ea typeface="+mn-ea"/>
              <a:cs typeface="+mn-cs"/>
            </a:endParaRPr>
          </a:p>
        </p:txBody>
      </p:sp>
      <p:graphicFrame>
        <p:nvGraphicFramePr>
          <p:cNvPr id="9" name="Chart Placeholder 10" descr="Pie chart showing the percentage of respondents who are classed as food insecure by the Greater Manchester food insecurity score. 37% of households are considered food insecure. 22% have very low security.">
            <a:extLst>
              <a:ext uri="{FF2B5EF4-FFF2-40B4-BE49-F238E27FC236}">
                <a16:creationId xmlns:a16="http://schemas.microsoft.com/office/drawing/2014/main" id="{FF5E1248-1825-151C-AF16-ED4D89B2445D}"/>
              </a:ext>
            </a:extLst>
          </p:cNvPr>
          <p:cNvGraphicFramePr>
            <a:graphicFrameLocks/>
          </p:cNvGraphicFramePr>
          <p:nvPr/>
        </p:nvGraphicFramePr>
        <p:xfrm>
          <a:off x="1336615" y="480817"/>
          <a:ext cx="3428960" cy="232049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94636EC-8F42-4962-8247-8EA5A55335B2}"/>
              </a:ext>
              <a:ext uri="{C183D7F6-B498-43B3-948B-1728B52AA6E4}">
                <adec:decorative xmlns:adec="http://schemas.microsoft.com/office/drawing/2017/decorative" val="1"/>
              </a:ext>
            </a:extLst>
          </p:cNvPr>
          <p:cNvSpPr txBox="1"/>
          <p:nvPr/>
        </p:nvSpPr>
        <p:spPr>
          <a:xfrm>
            <a:off x="1878482" y="1332799"/>
            <a:ext cx="924849" cy="584775"/>
          </a:xfrm>
          <a:prstGeom prst="rect">
            <a:avLst/>
          </a:prstGeom>
          <a:noFill/>
        </p:spPr>
        <p:txBody>
          <a:bodyPr wrap="square" lIns="0" tIns="0" rIns="0" bIns="0" rtlCol="0">
            <a:spAutoFit/>
          </a:bodyPr>
          <a:lstStyle/>
          <a:p>
            <a:pPr algn="ctr">
              <a:defRPr/>
            </a:pPr>
            <a:r>
              <a:rPr lang="en-GB" sz="1400" b="1">
                <a:solidFill>
                  <a:srgbClr val="5C5B5A"/>
                </a:solidFill>
                <a:latin typeface="Arial"/>
              </a:rPr>
              <a:t>34</a:t>
            </a:r>
            <a:r>
              <a:rPr kumimoji="0" lang="en-GB" sz="14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16" name="TextBox 15">
            <a:extLst>
              <a:ext uri="{FF2B5EF4-FFF2-40B4-BE49-F238E27FC236}">
                <a16:creationId xmlns:a16="http://schemas.microsoft.com/office/drawing/2014/main" id="{75D50B35-A73F-A113-3007-8FA15744EAE6}"/>
              </a:ext>
            </a:extLst>
          </p:cNvPr>
          <p:cNvSpPr txBox="1"/>
          <p:nvPr/>
        </p:nvSpPr>
        <p:spPr>
          <a:xfrm>
            <a:off x="4185638" y="1036783"/>
            <a:ext cx="1541889" cy="923330"/>
          </a:xfrm>
          <a:prstGeom prst="rect">
            <a:avLst/>
          </a:prstGeom>
          <a:noFill/>
        </p:spPr>
        <p:txBody>
          <a:bodyPr wrap="square" rtlCol="0">
            <a:spAutoFit/>
          </a:bodyPr>
          <a:lstStyle/>
          <a:p>
            <a:r>
              <a:rPr lang="en-GB" b="1">
                <a:solidFill>
                  <a:srgbClr val="5C5B5A"/>
                </a:solidFill>
                <a:latin typeface="Arial" panose="020B0604020202020204" pitchFamily="34" charset="0"/>
                <a:cs typeface="Arial" panose="020B0604020202020204" pitchFamily="34" charset="0"/>
              </a:rPr>
              <a:t>Greater Manchester overall</a:t>
            </a:r>
          </a:p>
        </p:txBody>
      </p:sp>
      <p:graphicFrame>
        <p:nvGraphicFramePr>
          <p:cNvPr id="11" name="Chart Placeholder 10" descr="Pie chart showing the percentage of respondents without children who are classed as food insecure by the Greater Manchester food insecurity score. 32% of households are considered food insecure. 18% have very low security.">
            <a:extLst>
              <a:ext uri="{FF2B5EF4-FFF2-40B4-BE49-F238E27FC236}">
                <a16:creationId xmlns:a16="http://schemas.microsoft.com/office/drawing/2014/main" id="{8A7E23DC-0186-40E7-61C6-D0E996FA292E}"/>
              </a:ext>
            </a:extLst>
          </p:cNvPr>
          <p:cNvGraphicFramePr>
            <a:graphicFrameLocks/>
          </p:cNvGraphicFramePr>
          <p:nvPr/>
        </p:nvGraphicFramePr>
        <p:xfrm>
          <a:off x="827462" y="2452188"/>
          <a:ext cx="2861469" cy="209123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3FF48A9-B5B8-FB32-C312-A7DDEFDF56D5}"/>
              </a:ext>
            </a:extLst>
          </p:cNvPr>
          <p:cNvSpPr txBox="1"/>
          <p:nvPr/>
        </p:nvSpPr>
        <p:spPr>
          <a:xfrm>
            <a:off x="1815396" y="3166646"/>
            <a:ext cx="1051025" cy="677108"/>
          </a:xfrm>
          <a:prstGeom prst="rect">
            <a:avLst/>
          </a:prstGeom>
          <a:noFill/>
        </p:spPr>
        <p:txBody>
          <a:bodyPr wrap="square" rtlCol="0">
            <a:spAutoFit/>
          </a:bodyPr>
          <a:lstStyle/>
          <a:p>
            <a:pPr algn="ctr"/>
            <a:r>
              <a:rPr lang="en-GB" sz="1400" b="1">
                <a:solidFill>
                  <a:srgbClr val="5C5B5A"/>
                </a:solidFill>
                <a:latin typeface="Arial" panose="020B0604020202020204" pitchFamily="34" charset="0"/>
                <a:cs typeface="Arial" panose="020B0604020202020204" pitchFamily="34" charset="0"/>
              </a:rPr>
              <a:t>48% </a:t>
            </a:r>
          </a:p>
          <a:p>
            <a:pPr algn="ctr"/>
            <a:r>
              <a:rPr lang="en-GB" sz="1200">
                <a:solidFill>
                  <a:srgbClr val="5C5B5A"/>
                </a:solidFill>
                <a:latin typeface="Arial" panose="020B0604020202020204" pitchFamily="34" charset="0"/>
                <a:cs typeface="Arial" panose="020B0604020202020204" pitchFamily="34" charset="0"/>
              </a:rPr>
              <a:t>Food insecure</a:t>
            </a:r>
          </a:p>
        </p:txBody>
      </p:sp>
      <p:sp>
        <p:nvSpPr>
          <p:cNvPr id="17" name="TextBox 16">
            <a:extLst>
              <a:ext uri="{FF2B5EF4-FFF2-40B4-BE49-F238E27FC236}">
                <a16:creationId xmlns:a16="http://schemas.microsoft.com/office/drawing/2014/main" id="{A6196237-6FB8-9FC4-1012-265FD715F4E0}"/>
              </a:ext>
            </a:extLst>
          </p:cNvPr>
          <p:cNvSpPr txBox="1"/>
          <p:nvPr/>
        </p:nvSpPr>
        <p:spPr>
          <a:xfrm>
            <a:off x="4185638" y="3043535"/>
            <a:ext cx="1541889" cy="923330"/>
          </a:xfrm>
          <a:prstGeom prst="rect">
            <a:avLst/>
          </a:prstGeom>
          <a:noFill/>
        </p:spPr>
        <p:txBody>
          <a:bodyPr wrap="square" rtlCol="0">
            <a:spAutoFit/>
          </a:bodyPr>
          <a:lstStyle/>
          <a:p>
            <a:r>
              <a:rPr lang="en-GB" b="1">
                <a:solidFill>
                  <a:srgbClr val="5C5B5A"/>
                </a:solidFill>
                <a:latin typeface="Arial" panose="020B0604020202020204" pitchFamily="34" charset="0"/>
                <a:cs typeface="Arial" panose="020B0604020202020204" pitchFamily="34" charset="0"/>
              </a:rPr>
              <a:t>Households with</a:t>
            </a:r>
          </a:p>
          <a:p>
            <a:r>
              <a:rPr lang="en-GB" b="1">
                <a:solidFill>
                  <a:srgbClr val="5C5B5A"/>
                </a:solidFill>
                <a:latin typeface="Arial" panose="020B0604020202020204" pitchFamily="34" charset="0"/>
                <a:cs typeface="Arial" panose="020B0604020202020204" pitchFamily="34" charset="0"/>
              </a:rPr>
              <a:t>children</a:t>
            </a:r>
          </a:p>
        </p:txBody>
      </p:sp>
      <p:graphicFrame>
        <p:nvGraphicFramePr>
          <p:cNvPr id="25" name="Chart Placeholder 10" descr="Pie chart showing the percentage of respondents with children who are classed as food insecure by the Greater Manchester food insecurity score. 49% of households are considered food insecure. 31% have very low security.">
            <a:extLst>
              <a:ext uri="{FF2B5EF4-FFF2-40B4-BE49-F238E27FC236}">
                <a16:creationId xmlns:a16="http://schemas.microsoft.com/office/drawing/2014/main" id="{214C9992-3DF5-47B4-ADE3-B89EC64139FA}"/>
              </a:ext>
            </a:extLst>
          </p:cNvPr>
          <p:cNvGraphicFramePr>
            <a:graphicFrameLocks/>
          </p:cNvGraphicFramePr>
          <p:nvPr/>
        </p:nvGraphicFramePr>
        <p:xfrm>
          <a:off x="842005" y="4328207"/>
          <a:ext cx="6210498" cy="200821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932A83FC-103B-48AF-F8D3-9971455A3AC9}"/>
              </a:ext>
            </a:extLst>
          </p:cNvPr>
          <p:cNvSpPr txBox="1"/>
          <p:nvPr/>
        </p:nvSpPr>
        <p:spPr>
          <a:xfrm>
            <a:off x="1815396" y="5042949"/>
            <a:ext cx="1051023" cy="677108"/>
          </a:xfrm>
          <a:prstGeom prst="rect">
            <a:avLst/>
          </a:prstGeom>
          <a:noFill/>
        </p:spPr>
        <p:txBody>
          <a:bodyPr wrap="square" rtlCol="0">
            <a:spAutoFit/>
          </a:bodyPr>
          <a:lstStyle/>
          <a:p>
            <a:pPr algn="ctr"/>
            <a:r>
              <a:rPr lang="en-GB" sz="1400" b="1">
                <a:solidFill>
                  <a:srgbClr val="5C5B5A"/>
                </a:solidFill>
                <a:latin typeface="Arial" panose="020B0604020202020204" pitchFamily="34" charset="0"/>
                <a:cs typeface="Arial" panose="020B0604020202020204" pitchFamily="34" charset="0"/>
              </a:rPr>
              <a:t>27% </a:t>
            </a:r>
          </a:p>
          <a:p>
            <a:pPr algn="ctr"/>
            <a:r>
              <a:rPr lang="en-GB" sz="1200">
                <a:solidFill>
                  <a:srgbClr val="5C5B5A"/>
                </a:solidFill>
                <a:latin typeface="Arial" panose="020B0604020202020204" pitchFamily="34" charset="0"/>
                <a:cs typeface="Arial" panose="020B0604020202020204" pitchFamily="34" charset="0"/>
              </a:rPr>
              <a:t>Food insecure</a:t>
            </a:r>
          </a:p>
        </p:txBody>
      </p:sp>
      <p:sp>
        <p:nvSpPr>
          <p:cNvPr id="18" name="TextBox 17">
            <a:extLst>
              <a:ext uri="{FF2B5EF4-FFF2-40B4-BE49-F238E27FC236}">
                <a16:creationId xmlns:a16="http://schemas.microsoft.com/office/drawing/2014/main" id="{1E8205EF-3BB5-01FE-C99F-C00DBCA270DD}"/>
              </a:ext>
            </a:extLst>
          </p:cNvPr>
          <p:cNvSpPr txBox="1"/>
          <p:nvPr/>
        </p:nvSpPr>
        <p:spPr>
          <a:xfrm>
            <a:off x="4185638" y="4796727"/>
            <a:ext cx="1541889" cy="923330"/>
          </a:xfrm>
          <a:prstGeom prst="rect">
            <a:avLst/>
          </a:prstGeom>
          <a:noFill/>
        </p:spPr>
        <p:txBody>
          <a:bodyPr wrap="square" rtlCol="0">
            <a:spAutoFit/>
          </a:bodyPr>
          <a:lstStyle/>
          <a:p>
            <a:r>
              <a:rPr lang="en-GB" b="1">
                <a:solidFill>
                  <a:srgbClr val="5C5B5A"/>
                </a:solidFill>
                <a:latin typeface="Arial" panose="020B0604020202020204" pitchFamily="34" charset="0"/>
                <a:cs typeface="Arial" panose="020B0604020202020204" pitchFamily="34" charset="0"/>
              </a:rPr>
              <a:t>Households without children</a:t>
            </a:r>
          </a:p>
        </p:txBody>
      </p:sp>
      <p:sp>
        <p:nvSpPr>
          <p:cNvPr id="14" name="Text Placeholder 30">
            <a:extLst>
              <a:ext uri="{FF2B5EF4-FFF2-40B4-BE49-F238E27FC236}">
                <a16:creationId xmlns:a16="http://schemas.microsoft.com/office/drawing/2014/main" id="{75F4FFAE-DFB4-13B5-F958-474A0A3457C1}"/>
              </a:ext>
            </a:extLst>
          </p:cNvPr>
          <p:cNvSpPr txBox="1">
            <a:spLocks/>
          </p:cNvSpPr>
          <p:nvPr/>
        </p:nvSpPr>
        <p:spPr>
          <a:xfrm>
            <a:off x="7234000" y="883102"/>
            <a:ext cx="4472550"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be food insecure in all households (34%)</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73808521-87F4-E4AB-24B5-A3CD4CFA319A}"/>
              </a:ext>
            </a:extLst>
          </p:cNvPr>
          <p:cNvSpPr txBox="1">
            <a:spLocks/>
          </p:cNvSpPr>
          <p:nvPr/>
        </p:nvSpPr>
        <p:spPr>
          <a:xfrm>
            <a:off x="7235418" y="1395298"/>
            <a:ext cx="4471132" cy="95899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Renters (53%)</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(50%) and 25-34 (50%)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4+ people in the household (45%)</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a disability (44%)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 Placeholder 30">
            <a:extLst>
              <a:ext uri="{FF2B5EF4-FFF2-40B4-BE49-F238E27FC236}">
                <a16:creationId xmlns:a16="http://schemas.microsoft.com/office/drawing/2014/main" id="{FA16BE18-70DD-C525-EB04-C1EF505E3201}"/>
              </a:ext>
            </a:extLst>
          </p:cNvPr>
          <p:cNvSpPr txBox="1">
            <a:spLocks/>
          </p:cNvSpPr>
          <p:nvPr/>
        </p:nvSpPr>
        <p:spPr>
          <a:xfrm>
            <a:off x="7234000" y="2724671"/>
            <a:ext cx="4472550"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be food insecure in households with children (48%):</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5" name="Content Placeholder 32">
            <a:extLst>
              <a:ext uri="{FF2B5EF4-FFF2-40B4-BE49-F238E27FC236}">
                <a16:creationId xmlns:a16="http://schemas.microsoft.com/office/drawing/2014/main" id="{2778F321-1827-63F0-054A-8782FCEE5049}"/>
              </a:ext>
            </a:extLst>
          </p:cNvPr>
          <p:cNvSpPr txBox="1">
            <a:spLocks/>
          </p:cNvSpPr>
          <p:nvPr/>
        </p:nvSpPr>
        <p:spPr>
          <a:xfrm>
            <a:off x="7235418" y="3246243"/>
            <a:ext cx="4471132" cy="95899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a:cs typeface="Arial"/>
              </a:rPr>
              <a:t>Those earning less than the Real Living Wage (77%)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a:cs typeface="Arial"/>
              </a:rPr>
              <a:t>Those who are financially vulnerable (73%)</a:t>
            </a:r>
          </a:p>
          <a:p>
            <a:pPr>
              <a:lnSpc>
                <a:spcPct val="100000"/>
              </a:lnSpc>
              <a:spcBef>
                <a:spcPts val="0"/>
              </a:spcBef>
              <a:spcAft>
                <a:spcPts val="400"/>
              </a:spcAft>
              <a:defRPr/>
            </a:pPr>
            <a:r>
              <a:rPr kumimoji="0" lang="en-GB" sz="1100" b="0" i="0" u="none" strike="noStrike" kern="1200" cap="none" spc="0" normalizeH="0" baseline="0" noProof="0">
                <a:ln>
                  <a:noFill/>
                </a:ln>
                <a:solidFill>
                  <a:srgbClr val="5C5B5A"/>
                </a:solidFill>
                <a:effectLst/>
                <a:uLnTx/>
                <a:uFillTx/>
                <a:latin typeface="Arial"/>
                <a:cs typeface="Arial"/>
              </a:rPr>
              <a:t>Those with a disability</a:t>
            </a:r>
            <a:r>
              <a:rPr lang="en-GB" sz="1100">
                <a:solidFill>
                  <a:srgbClr val="5C5B5A"/>
                </a:solidFill>
                <a:latin typeface="Arial"/>
                <a:cs typeface="Arial"/>
              </a:rPr>
              <a:t> (</a:t>
            </a:r>
            <a:r>
              <a:rPr kumimoji="0" lang="en-GB" sz="1100" b="0" i="0" u="none" strike="noStrike" kern="1200" cap="none" spc="0" normalizeH="0" baseline="0" noProof="0">
                <a:ln>
                  <a:noFill/>
                </a:ln>
                <a:solidFill>
                  <a:srgbClr val="5C5B5A"/>
                </a:solidFill>
                <a:effectLst/>
                <a:uLnTx/>
                <a:uFillTx/>
                <a:latin typeface="Arial"/>
                <a:cs typeface="Arial"/>
              </a:rPr>
              <a:t>70%)</a:t>
            </a:r>
            <a:endParaRPr lang="en-GB" sz="1100">
              <a:solidFill>
                <a:srgbClr val="5C5B5A"/>
              </a:solidFill>
              <a:latin typeface="Arial"/>
              <a:cs typeface="Arial"/>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a:cs typeface="Arial"/>
              </a:rPr>
              <a:t>Renters (64%)</a:t>
            </a:r>
            <a:endParaRPr lang="en-GB" sz="1100" b="0" i="0" u="none" strike="noStrike" kern="1200" cap="none" spc="0" normalizeH="0" baseline="0" noProof="0">
              <a:ln>
                <a:noFill/>
              </a:ln>
              <a:solidFill>
                <a:srgbClr val="5C5B5A"/>
              </a:solidFill>
              <a:effectLst/>
              <a:uLnTx/>
              <a:uFillTx/>
              <a:latin typeface="Arial"/>
              <a:cs typeface="Arial"/>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 Placeholder 30">
            <a:extLst>
              <a:ext uri="{FF2B5EF4-FFF2-40B4-BE49-F238E27FC236}">
                <a16:creationId xmlns:a16="http://schemas.microsoft.com/office/drawing/2014/main" id="{AE29D9F7-4434-CB61-3072-7136C3681766}"/>
              </a:ext>
            </a:extLst>
          </p:cNvPr>
          <p:cNvSpPr txBox="1">
            <a:spLocks/>
          </p:cNvSpPr>
          <p:nvPr/>
        </p:nvSpPr>
        <p:spPr>
          <a:xfrm>
            <a:off x="7235418" y="4644177"/>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be food insecure in households without children (27%):</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13" name="Content Placeholder 32">
            <a:extLst>
              <a:ext uri="{FF2B5EF4-FFF2-40B4-BE49-F238E27FC236}">
                <a16:creationId xmlns:a16="http://schemas.microsoft.com/office/drawing/2014/main" id="{EFF04C34-ED31-6D5C-4C98-B1E276566036}"/>
              </a:ext>
            </a:extLst>
          </p:cNvPr>
          <p:cNvSpPr txBox="1">
            <a:spLocks/>
          </p:cNvSpPr>
          <p:nvPr/>
        </p:nvSpPr>
        <p:spPr>
          <a:xfrm>
            <a:off x="7235418" y="5110496"/>
            <a:ext cx="4471132" cy="95899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Renters (47%)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a:t>
            </a:r>
            <a:r>
              <a:rPr lang="en-GB" sz="1100">
                <a:solidFill>
                  <a:srgbClr val="5C5B5A"/>
                </a:solidFill>
                <a:latin typeface="Arial" panose="020B0604020202020204" pitchFamily="34" charset="0"/>
                <a:cs typeface="Arial" panose="020B0604020202020204" pitchFamily="34" charset="0"/>
              </a:rPr>
              <a:t>less than the Real Living Wage </a:t>
            </a: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(46%)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a:t>
            </a:r>
            <a:r>
              <a:rPr lang="en-GB" sz="1100">
                <a:solidFill>
                  <a:srgbClr val="5C5B5A"/>
                </a:solidFill>
                <a:latin typeface="Arial" panose="020B0604020202020204" pitchFamily="34" charset="0"/>
                <a:cs typeface="Arial" panose="020B0604020202020204" pitchFamily="34" charset="0"/>
              </a:rPr>
              <a:t>25-34 (44%)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(38%)</a:t>
            </a:r>
          </a:p>
        </p:txBody>
      </p:sp>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a:rPr>
              <a:t>Greater Manchester Food security Score</a:t>
            </a:r>
          </a:p>
          <a:p>
            <a:r>
              <a:rPr lang="en-GB" sz="1000">
                <a:solidFill>
                  <a:schemeClr val="bg1">
                    <a:lumMod val="50000"/>
                  </a:schemeClr>
                </a:solidFill>
                <a:cs typeface="Arial"/>
              </a:rPr>
              <a:t>Unweighted base: Survey 10, 1296 (Online respondents)</a:t>
            </a:r>
          </a:p>
          <a:p>
            <a:endParaRPr lang="en-GB" sz="1000">
              <a:solidFill>
                <a:schemeClr val="bg1">
                  <a:lumMod val="50000"/>
                </a:schemeClr>
              </a:solidFill>
              <a:cs typeface="Arial" panose="020B0604020202020204" pitchFamily="34" charset="0"/>
            </a:endParaRPr>
          </a:p>
        </p:txBody>
      </p:sp>
      <p:sp>
        <p:nvSpPr>
          <p:cNvPr id="20" name="Slide Number Placeholder 4">
            <a:extLst>
              <a:ext uri="{FF2B5EF4-FFF2-40B4-BE49-F238E27FC236}">
                <a16:creationId xmlns:a16="http://schemas.microsoft.com/office/drawing/2014/main" id="{97A6A492-5E9F-407E-87F8-B4C53B1F94A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49716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180252" y="115881"/>
            <a:ext cx="12011748" cy="553998"/>
          </a:xfrm>
          <a:noFill/>
        </p:spPr>
        <p:txBody>
          <a:bodyPr vert="horz" wrap="square" lIns="0" tIns="0" rIns="0" bIns="0" rtlCol="0" anchor="ctr">
            <a:spAutoFit/>
          </a:bodyPr>
          <a:lstStyle/>
          <a:p>
            <a:pPr>
              <a:lnSpc>
                <a:spcPct val="100000"/>
              </a:lnSpc>
              <a:spcBef>
                <a:spcPts val="0"/>
              </a:spcBef>
            </a:pPr>
            <a:r>
              <a:rPr lang="en-GB" sz="1800" b="1">
                <a:solidFill>
                  <a:srgbClr val="5C5B5A"/>
                </a:solidFill>
                <a:latin typeface="Arial"/>
                <a:ea typeface="+mn-ea"/>
                <a:cs typeface="+mn-cs"/>
              </a:rPr>
              <a:t>1 in 3 (34%) households in Greater Manchester are </a:t>
            </a:r>
            <a:r>
              <a:rPr lang="en-GB" sz="1800" b="1">
                <a:solidFill>
                  <a:srgbClr val="009690"/>
                </a:solidFill>
                <a:latin typeface="Arial"/>
                <a:ea typeface="+mn-ea"/>
                <a:cs typeface="+mn-cs"/>
              </a:rPr>
              <a:t>food insecure</a:t>
            </a:r>
            <a:r>
              <a:rPr lang="en-GB" sz="1800" b="1">
                <a:solidFill>
                  <a:srgbClr val="5C5B5A"/>
                </a:solidFill>
                <a:latin typeface="Arial"/>
                <a:ea typeface="+mn-ea"/>
                <a:cs typeface="+mn-cs"/>
              </a:rPr>
              <a:t>. This is made up of 48% of households with children who are food insecure, and </a:t>
            </a:r>
            <a:r>
              <a:rPr lang="en-GB" sz="1800" b="1">
                <a:latin typeface="Arial"/>
                <a:ea typeface="+mn-ea"/>
                <a:cs typeface="+mn-cs"/>
              </a:rPr>
              <a:t>27</a:t>
            </a:r>
            <a:r>
              <a:rPr lang="en-GB" sz="1800" b="1">
                <a:solidFill>
                  <a:srgbClr val="5C5B5A"/>
                </a:solidFill>
                <a:latin typeface="Arial"/>
                <a:ea typeface="+mn-ea"/>
                <a:cs typeface="+mn-cs"/>
              </a:rPr>
              <a:t>% of households without children</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1"/>
              </a:ext>
            </a:extLst>
          </p:cNvPr>
          <p:cNvSpPr txBox="1"/>
          <p:nvPr/>
        </p:nvSpPr>
        <p:spPr>
          <a:xfrm>
            <a:off x="1466005" y="872529"/>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Overall</a:t>
            </a:r>
          </a:p>
        </p:txBody>
      </p:sp>
      <p:graphicFrame>
        <p:nvGraphicFramePr>
          <p:cNvPr id="11" name="Chart 10" descr="Stacked bar chart showing proportion of respondents experiencing food security. 37% of Greater Manchester residents are food insecure in March 2023. 40% were food insecure in December 2022. ">
            <a:extLst>
              <a:ext uri="{FF2B5EF4-FFF2-40B4-BE49-F238E27FC236}">
                <a16:creationId xmlns:a16="http://schemas.microsoft.com/office/drawing/2014/main" id="{4A085F28-ED53-B066-ACEC-7388E7EF2856}"/>
              </a:ext>
            </a:extLst>
          </p:cNvPr>
          <p:cNvGraphicFramePr/>
          <p:nvPr/>
        </p:nvGraphicFramePr>
        <p:xfrm>
          <a:off x="-40658" y="1093415"/>
          <a:ext cx="5949858" cy="4796262"/>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a:extLst>
              <a:ext uri="{FF2B5EF4-FFF2-40B4-BE49-F238E27FC236}">
                <a16:creationId xmlns:a16="http://schemas.microsoft.com/office/drawing/2014/main" id="{ED24C4F9-8683-C48C-81A8-0F2ABD2787E0}"/>
              </a:ext>
              <a:ext uri="{C183D7F6-B498-43B3-948B-1728B52AA6E4}">
                <adec:decorative xmlns:adec="http://schemas.microsoft.com/office/drawing/2017/decorative" val="1"/>
              </a:ext>
            </a:extLst>
          </p:cNvPr>
          <p:cNvSpPr/>
          <p:nvPr/>
        </p:nvSpPr>
        <p:spPr>
          <a:xfrm>
            <a:off x="2268717" y="3727672"/>
            <a:ext cx="245964" cy="165226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85A33ED-EC68-62A0-E30F-7ADD07DD0281}"/>
              </a:ext>
              <a:ext uri="{C183D7F6-B498-43B3-948B-1728B52AA6E4}">
                <adec:decorative xmlns:adec="http://schemas.microsoft.com/office/drawing/2017/decorative" val="1"/>
              </a:ext>
            </a:extLst>
          </p:cNvPr>
          <p:cNvSpPr txBox="1"/>
          <p:nvPr/>
        </p:nvSpPr>
        <p:spPr>
          <a:xfrm>
            <a:off x="2303393" y="4431663"/>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C5B5A"/>
                </a:solidFill>
                <a:effectLst/>
                <a:uLnTx/>
                <a:uFillTx/>
                <a:latin typeface="Arial"/>
                <a:ea typeface="+mn-ea"/>
                <a:cs typeface="+mn-cs"/>
              </a:rPr>
              <a:t>4</a:t>
            </a:r>
            <a:r>
              <a:rPr lang="en-GB" sz="1300" b="1">
                <a:solidFill>
                  <a:srgbClr val="5C5B5A"/>
                </a:solidFill>
                <a:latin typeface="Arial"/>
              </a:rPr>
              <a:t>0</a:t>
            </a:r>
            <a:r>
              <a:rPr kumimoji="0" lang="en-GB" sz="1300" b="1" i="0" u="none" strike="noStrike" kern="1200" cap="none" spc="0" normalizeH="0" baseline="0" noProof="0">
                <a:ln>
                  <a:noFill/>
                </a:ln>
                <a:solidFill>
                  <a:srgbClr val="5C5B5A"/>
                </a:solidFill>
                <a:effectLst/>
                <a:uLnTx/>
                <a:uFillTx/>
                <a:latin typeface="Arial"/>
                <a:ea typeface="+mn-ea"/>
                <a:cs typeface="+mn-cs"/>
              </a:rPr>
              <a:t>%</a:t>
            </a:r>
            <a:endParaRPr lang="en-GB" sz="1300" b="1" i="0" u="none" strike="noStrike" kern="1200" cap="none" spc="0" normalizeH="0" baseline="0" noProof="0">
              <a:ln>
                <a:noFill/>
              </a:ln>
              <a:solidFill>
                <a:srgbClr val="5C5B5A"/>
              </a:solidFill>
              <a:effectLst/>
              <a:uLnTx/>
              <a:uFillTx/>
              <a:latin typeface="Arial"/>
              <a:cs typeface="Arial"/>
            </a:endParaRPr>
          </a:p>
        </p:txBody>
      </p:sp>
      <p:sp>
        <p:nvSpPr>
          <p:cNvPr id="14" name="Right Brace 13">
            <a:extLst>
              <a:ext uri="{FF2B5EF4-FFF2-40B4-BE49-F238E27FC236}">
                <a16:creationId xmlns:a16="http://schemas.microsoft.com/office/drawing/2014/main" id="{093F7F28-616D-56A1-C1A3-A0614214A7DC}"/>
              </a:ext>
              <a:ext uri="{C183D7F6-B498-43B3-948B-1728B52AA6E4}">
                <adec:decorative xmlns:adec="http://schemas.microsoft.com/office/drawing/2017/decorative" val="1"/>
              </a:ext>
            </a:extLst>
          </p:cNvPr>
          <p:cNvSpPr/>
          <p:nvPr/>
        </p:nvSpPr>
        <p:spPr>
          <a:xfrm>
            <a:off x="3946234" y="3805382"/>
            <a:ext cx="144890" cy="155510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139828F1-4622-DFBD-5E62-4B0DB9FB4FA4}"/>
              </a:ext>
              <a:ext uri="{C183D7F6-B498-43B3-948B-1728B52AA6E4}">
                <adec:decorative xmlns:adec="http://schemas.microsoft.com/office/drawing/2017/decorative" val="1"/>
              </a:ext>
            </a:extLst>
          </p:cNvPr>
          <p:cNvSpPr txBox="1"/>
          <p:nvPr/>
        </p:nvSpPr>
        <p:spPr>
          <a:xfrm>
            <a:off x="3946234" y="4431662"/>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a:solidFill>
                  <a:srgbClr val="5C5B5A"/>
                </a:solidFill>
                <a:latin typeface="Arial"/>
              </a:rPr>
              <a:t>37</a:t>
            </a:r>
            <a:r>
              <a:rPr kumimoji="0" lang="en-GB" sz="1300" b="1" i="0" u="none" strike="noStrike" kern="1200" cap="none" spc="0" normalizeH="0" baseline="0" noProof="0">
                <a:ln>
                  <a:noFill/>
                </a:ln>
                <a:solidFill>
                  <a:srgbClr val="5C5B5A"/>
                </a:solidFill>
                <a:effectLst/>
                <a:uLnTx/>
                <a:uFillTx/>
                <a:latin typeface="Arial"/>
                <a:ea typeface="+mn-ea"/>
                <a:cs typeface="+mn-cs"/>
              </a:rPr>
              <a:t>%</a:t>
            </a:r>
            <a:endParaRPr lang="en-GB" sz="1300" b="1" i="0" u="none" strike="noStrike" kern="1200" cap="none" spc="0" normalizeH="0" baseline="0" noProof="0">
              <a:ln>
                <a:noFill/>
              </a:ln>
              <a:solidFill>
                <a:srgbClr val="5C5B5A"/>
              </a:solidFill>
              <a:effectLst/>
              <a:uLnTx/>
              <a:uFillTx/>
              <a:latin typeface="Arial"/>
              <a:cs typeface="Arial"/>
            </a:endParaRPr>
          </a:p>
        </p:txBody>
      </p:sp>
      <p:sp>
        <p:nvSpPr>
          <p:cNvPr id="16" name="Right Brace 15">
            <a:extLst>
              <a:ext uri="{FF2B5EF4-FFF2-40B4-BE49-F238E27FC236}">
                <a16:creationId xmlns:a16="http://schemas.microsoft.com/office/drawing/2014/main" id="{F2FB5230-887D-E0A1-029B-33FB99092E54}"/>
              </a:ext>
              <a:ext uri="{C183D7F6-B498-43B3-948B-1728B52AA6E4}">
                <adec:decorative xmlns:adec="http://schemas.microsoft.com/office/drawing/2017/decorative" val="1"/>
              </a:ext>
            </a:extLst>
          </p:cNvPr>
          <p:cNvSpPr/>
          <p:nvPr/>
        </p:nvSpPr>
        <p:spPr>
          <a:xfrm>
            <a:off x="5621017" y="3983525"/>
            <a:ext cx="205450" cy="13769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4A0959D1-B530-E707-DDDA-6D0883647DBB}"/>
              </a:ext>
              <a:ext uri="{C183D7F6-B498-43B3-948B-1728B52AA6E4}">
                <adec:decorative xmlns:adec="http://schemas.microsoft.com/office/drawing/2017/decorative" val="1"/>
              </a:ext>
            </a:extLst>
          </p:cNvPr>
          <p:cNvSpPr txBox="1"/>
          <p:nvPr/>
        </p:nvSpPr>
        <p:spPr>
          <a:xfrm>
            <a:off x="5595039" y="4480128"/>
            <a:ext cx="781636"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a:solidFill>
                  <a:srgbClr val="5C5B5A"/>
                </a:solidFill>
                <a:latin typeface="Arial"/>
              </a:rPr>
              <a:t>34%</a:t>
            </a:r>
            <a:endParaRPr lang="en-GB" sz="1300" b="1" i="0" u="none" strike="noStrike" kern="1200" cap="none" spc="0" normalizeH="0" baseline="0" noProof="0">
              <a:ln>
                <a:noFill/>
              </a:ln>
              <a:solidFill>
                <a:srgbClr val="5C5B5A"/>
              </a:solidFill>
              <a:effectLst/>
              <a:uLnTx/>
              <a:uFillTx/>
              <a:latin typeface="Arial"/>
              <a:cs typeface="Arial"/>
            </a:endParaRPr>
          </a:p>
        </p:txBody>
      </p:sp>
      <p:sp>
        <p:nvSpPr>
          <p:cNvPr id="17" name="TextBox 16">
            <a:extLst>
              <a:ext uri="{FF2B5EF4-FFF2-40B4-BE49-F238E27FC236}">
                <a16:creationId xmlns:a16="http://schemas.microsoft.com/office/drawing/2014/main" id="{549AB2DB-773E-AE07-C042-5977ED2C950C}"/>
              </a:ext>
              <a:ext uri="{C183D7F6-B498-43B3-948B-1728B52AA6E4}">
                <adec:decorative xmlns:adec="http://schemas.microsoft.com/office/drawing/2017/decorative" val="1"/>
              </a:ext>
            </a:extLst>
          </p:cNvPr>
          <p:cNvSpPr txBox="1"/>
          <p:nvPr/>
        </p:nvSpPr>
        <p:spPr>
          <a:xfrm>
            <a:off x="7126751" y="1181456"/>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 children</a:t>
            </a:r>
          </a:p>
        </p:txBody>
      </p:sp>
      <p:graphicFrame>
        <p:nvGraphicFramePr>
          <p:cNvPr id="19" name="Chart 18" descr="Column chart showing groups more likely to be food insecure in households with children. High food security has significantly risen from 31% in December to 42% in March. ">
            <a:extLst>
              <a:ext uri="{FF2B5EF4-FFF2-40B4-BE49-F238E27FC236}">
                <a16:creationId xmlns:a16="http://schemas.microsoft.com/office/drawing/2014/main" id="{711DBD6E-B162-B677-82A2-8ED0238545C4}"/>
              </a:ext>
            </a:extLst>
          </p:cNvPr>
          <p:cNvGraphicFramePr/>
          <p:nvPr/>
        </p:nvGraphicFramePr>
        <p:xfrm>
          <a:off x="6221490" y="1336962"/>
          <a:ext cx="5846528" cy="2206744"/>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AD3BBE55-C4E9-BAE2-2434-2C3CF68160FB}"/>
              </a:ext>
              <a:ext uri="{C183D7F6-B498-43B3-948B-1728B52AA6E4}">
                <adec:decorative xmlns:adec="http://schemas.microsoft.com/office/drawing/2017/decorative" val="1"/>
              </a:ext>
            </a:extLst>
          </p:cNvPr>
          <p:cNvSpPr/>
          <p:nvPr/>
        </p:nvSpPr>
        <p:spPr>
          <a:xfrm>
            <a:off x="7656296" y="1954054"/>
            <a:ext cx="157039" cy="16737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Down 6">
            <a:extLst>
              <a:ext uri="{FF2B5EF4-FFF2-40B4-BE49-F238E27FC236}">
                <a16:creationId xmlns:a16="http://schemas.microsoft.com/office/drawing/2014/main" id="{BDE14386-4C53-3A79-69A8-A9A14121266C}"/>
              </a:ext>
              <a:ext uri="{C183D7F6-B498-43B3-948B-1728B52AA6E4}">
                <adec:decorative xmlns:adec="http://schemas.microsoft.com/office/drawing/2017/decorative" val="1"/>
              </a:ext>
            </a:extLst>
          </p:cNvPr>
          <p:cNvSpPr/>
          <p:nvPr/>
        </p:nvSpPr>
        <p:spPr>
          <a:xfrm rot="10800000">
            <a:off x="9008088" y="2402234"/>
            <a:ext cx="157039" cy="16737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B0A22AD7-BBE2-B528-2CD4-271FCA6A4139}"/>
              </a:ext>
              <a:ext uri="{C183D7F6-B498-43B3-948B-1728B52AA6E4}">
                <adec:decorative xmlns:adec="http://schemas.microsoft.com/office/drawing/2017/decorative" val="1"/>
              </a:ext>
            </a:extLst>
          </p:cNvPr>
          <p:cNvSpPr txBox="1"/>
          <p:nvPr/>
        </p:nvSpPr>
        <p:spPr>
          <a:xfrm>
            <a:off x="7100610" y="3649285"/>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Households without children</a:t>
            </a:r>
          </a:p>
        </p:txBody>
      </p:sp>
      <p:graphicFrame>
        <p:nvGraphicFramePr>
          <p:cNvPr id="25" name="Chart 24" descr="Column chart showing groups more likely to be food insecure in households without children. High food security has remained stable from 55% in December to 53% in March. ">
            <a:extLst>
              <a:ext uri="{FF2B5EF4-FFF2-40B4-BE49-F238E27FC236}">
                <a16:creationId xmlns:a16="http://schemas.microsoft.com/office/drawing/2014/main" id="{E310B356-2B61-6A15-3C52-51928B7D4C0B}"/>
              </a:ext>
            </a:extLst>
          </p:cNvPr>
          <p:cNvGraphicFramePr/>
          <p:nvPr/>
        </p:nvGraphicFramePr>
        <p:xfrm>
          <a:off x="6314519" y="3896072"/>
          <a:ext cx="5753499" cy="2206744"/>
        </p:xfrm>
        <a:graphic>
          <a:graphicData uri="http://schemas.openxmlformats.org/drawingml/2006/chart">
            <c:chart xmlns:c="http://schemas.openxmlformats.org/drawingml/2006/chart" xmlns:r="http://schemas.openxmlformats.org/officeDocument/2006/relationships" r:id="rId5"/>
          </a:graphicData>
        </a:graphic>
      </p:graphicFrame>
      <p:sp>
        <p:nvSpPr>
          <p:cNvPr id="2" name="Arrow: Down 1">
            <a:extLst>
              <a:ext uri="{FF2B5EF4-FFF2-40B4-BE49-F238E27FC236}">
                <a16:creationId xmlns:a16="http://schemas.microsoft.com/office/drawing/2014/main" id="{1B4A436B-2FEB-DC33-5996-E2C615FB3962}"/>
              </a:ext>
              <a:ext uri="{C183D7F6-B498-43B3-948B-1728B52AA6E4}">
                <adec:decorative xmlns:adec="http://schemas.microsoft.com/office/drawing/2017/decorative" val="1"/>
              </a:ext>
            </a:extLst>
          </p:cNvPr>
          <p:cNvSpPr/>
          <p:nvPr/>
        </p:nvSpPr>
        <p:spPr>
          <a:xfrm rot="10800000">
            <a:off x="7734816" y="4028435"/>
            <a:ext cx="157039" cy="16737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496E9D02-12C3-7B6B-90A8-8A0727FAC468}"/>
              </a:ext>
              <a:ext uri="{C183D7F6-B498-43B3-948B-1728B52AA6E4}">
                <adec:decorative xmlns:adec="http://schemas.microsoft.com/office/drawing/2017/decorative" val="1"/>
              </a:ext>
            </a:extLst>
          </p:cNvPr>
          <p:cNvSpPr/>
          <p:nvPr/>
        </p:nvSpPr>
        <p:spPr>
          <a:xfrm>
            <a:off x="10430391" y="5056028"/>
            <a:ext cx="157039" cy="16737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0673E51D-BF5C-F7B0-4665-5AEEA5FEDAFF}"/>
              </a:ext>
              <a:ext uri="{C183D7F6-B498-43B3-948B-1728B52AA6E4}">
                <adec:decorative xmlns:adec="http://schemas.microsoft.com/office/drawing/2017/decorative" val="1"/>
              </a:ext>
            </a:extLst>
          </p:cNvPr>
          <p:cNvSpPr/>
          <p:nvPr/>
        </p:nvSpPr>
        <p:spPr>
          <a:xfrm>
            <a:off x="11795125" y="4999444"/>
            <a:ext cx="157039" cy="167374"/>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0671D2C4-D1FD-4A4E-B62E-C9AE0CBDDB49}"/>
              </a:ext>
              <a:ext uri="{C183D7F6-B498-43B3-948B-1728B52AA6E4}">
                <adec:decorative xmlns:adec="http://schemas.microsoft.com/office/drawing/2017/decorative" val="1"/>
              </a:ext>
            </a:extLst>
          </p:cNvPr>
          <p:cNvGrpSpPr/>
          <p:nvPr/>
        </p:nvGrpSpPr>
        <p:grpSpPr>
          <a:xfrm>
            <a:off x="229117" y="5927615"/>
            <a:ext cx="2726361" cy="269304"/>
            <a:chOff x="520117" y="5772736"/>
            <a:chExt cx="2726361" cy="269304"/>
          </a:xfrm>
        </p:grpSpPr>
        <p:sp>
          <p:nvSpPr>
            <p:cNvPr id="30" name="Arrow: Down 29">
              <a:extLst>
                <a:ext uri="{FF2B5EF4-FFF2-40B4-BE49-F238E27FC236}">
                  <a16:creationId xmlns:a16="http://schemas.microsoft.com/office/drawing/2014/main" id="{CC631E88-4DB7-4889-8ABE-B0929B65A48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S6</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6292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lumMod val="50000"/>
                  </a:schemeClr>
                </a:solidFill>
                <a:cs typeface="Arial" panose="020B0604020202020204" pitchFamily="34" charset="0"/>
              </a:rPr>
              <a:t>Unweighted base: Survey 5, 1185; Survey 6, 1457; Survey 10, 1296 (Online respondents)</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47421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2" y="97425"/>
            <a:ext cx="11633039"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lang="en-GB" dirty="0">
                <a:ea typeface="+mn-ea"/>
                <a:cs typeface="Arial"/>
              </a:rPr>
              <a:t>The GM survey asks about how often people struggle with food affordability... </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49628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a:t>
            </a:r>
            <a:r>
              <a:rPr lang="en-GB" sz="1400" b="1" dirty="0">
                <a:solidFill>
                  <a:srgbClr val="5C5B5A"/>
                </a:solidFill>
                <a:latin typeface="Arial"/>
              </a:rPr>
              <a:t> have you</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80010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80010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CD41DC3-025C-83DD-3E77-EA5A4EF5A360}"/>
              </a:ext>
              <a:ext uri="{C183D7F6-B498-43B3-948B-1728B52AA6E4}">
                <adec:decorative xmlns:adec="http://schemas.microsoft.com/office/drawing/2017/decorative" val="1"/>
              </a:ext>
            </a:extLst>
          </p:cNvPr>
          <p:cNvGrpSpPr/>
          <p:nvPr/>
        </p:nvGrpSpPr>
        <p:grpSpPr>
          <a:xfrm>
            <a:off x="8214090" y="411171"/>
            <a:ext cx="3826021" cy="269304"/>
            <a:chOff x="229117" y="5927615"/>
            <a:chExt cx="3826021" cy="269304"/>
          </a:xfrm>
        </p:grpSpPr>
        <p:grpSp>
          <p:nvGrpSpPr>
            <p:cNvPr id="26" name="Group 25" descr="Green and Red arrows to signify when a statistic is significantly higher or lower than the previous survey.">
              <a:extLst>
                <a:ext uri="{FF2B5EF4-FFF2-40B4-BE49-F238E27FC236}">
                  <a16:creationId xmlns:a16="http://schemas.microsoft.com/office/drawing/2014/main" id="{3954EDE6-8821-79D6-E050-F5E178004D9C}"/>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the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79400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…worried whether your food would run out before you got money to buy more</a:t>
            </a:r>
          </a:p>
        </p:txBody>
      </p: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79400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…found the food you bought didn’t last and you didn’t have money to get more</a:t>
            </a:r>
          </a:p>
        </p:txBody>
      </p: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79400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…been unable to afford to eat balanced meals </a:t>
            </a:r>
          </a:p>
        </p:txBody>
      </p:sp>
      <p:graphicFrame>
        <p:nvGraphicFramePr>
          <p:cNvPr id="13" name="Chart 12" descr="A stacked line chart showing that 61% of respondents have never worried whether their food would run out before they got money to buy more, 24% say that it is sometimes true and 10% say that it is often true. ">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3325962026"/>
              </p:ext>
            </p:extLst>
          </p:nvPr>
        </p:nvGraphicFramePr>
        <p:xfrm>
          <a:off x="229116" y="1078050"/>
          <a:ext cx="3822213" cy="4459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descr="A stacked line chart showing that 65% of respondents have never found that the food they bought just didn't last and they didn't have money to buy more. 21% have sometimes worried and 10% have often worried. ">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3322983750"/>
              </p:ext>
            </p:extLst>
          </p:nvPr>
        </p:nvGraphicFramePr>
        <p:xfrm>
          <a:off x="4293068" y="1086491"/>
          <a:ext cx="3822213" cy="4505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descr="A stacked line chart showing that 59% of respondents have never been unable to afford to eat balanced meals, 25% have sometimes been unable to afford to eat balanced meals and 12% have often been unable to afford to eat balanced meals. ">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1019224771"/>
              </p:ext>
            </p:extLst>
          </p:nvPr>
        </p:nvGraphicFramePr>
        <p:xfrm>
          <a:off x="8115282" y="1088923"/>
          <a:ext cx="3921022" cy="442590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01012873-83C4-BC22-59EF-411A77836D1B}"/>
              </a:ext>
            </a:extLst>
          </p:cNvPr>
          <p:cNvSpPr txBox="1"/>
          <p:nvPr/>
        </p:nvSpPr>
        <p:spPr>
          <a:xfrm>
            <a:off x="0" y="5537342"/>
            <a:ext cx="12296769" cy="754053"/>
          </a:xfrm>
          <a:prstGeom prst="rect">
            <a:avLst/>
          </a:prstGeom>
          <a:noFill/>
        </p:spPr>
        <p:txBody>
          <a:bodyPr wrap="square" rtlCol="0">
            <a:spAutoFit/>
          </a:bodyPr>
          <a:lstStyle/>
          <a:p>
            <a:pPr algn="ctr"/>
            <a:r>
              <a:rPr lang="en-GB" sz="1200">
                <a:solidFill>
                  <a:srgbClr val="5C5B5A"/>
                </a:solidFill>
                <a:latin typeface="Arial"/>
              </a:rPr>
              <a:t>Respondents experiencing food security challenges 'often' are quite low (between 10-20%) since October 2022, especially compared with other surveys over the past year. Similarly, respondents reporting having never experienced any issues are amongst the highest we have seen, suggesting that indicators are headed in a positive direction. </a:t>
            </a:r>
          </a:p>
          <a:p>
            <a:pPr algn="ctr"/>
            <a:endParaRPr lang="en-GB" sz="700">
              <a:solidFill>
                <a:srgbClr val="5C5B5A"/>
              </a:solidFill>
              <a:latin typeface="Arial"/>
            </a:endParaRPr>
          </a:p>
          <a:p>
            <a:pPr algn="ctr"/>
            <a:r>
              <a:rPr lang="en-GB" sz="1200">
                <a:solidFill>
                  <a:srgbClr val="5C5B5A"/>
                </a:solidFill>
                <a:latin typeface="Arial"/>
              </a:rPr>
              <a:t> The full suite of food security questions was introduced this wave (S10), to generate our first full benchmarking of overall food security since S6 (March ‘23).</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a:solidFill>
                  <a:srgbClr val="FFFFFF">
                    <a:lumMod val="50000"/>
                  </a:srgbClr>
                </a:solidFill>
                <a:latin typeface="Arial"/>
                <a:cs typeface="Arial" panose="020B0604020202020204" pitchFamily="34" charset="0"/>
              </a:rPr>
              <a:t>Unweighted base: 1,442 (S3); 1,366 (S4); 1,220 (S5); 1,517 (S6); 1,235 (S7); 1,362 (S8), 1,312 (S9), 1295 (S10)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7533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0049" y="197201"/>
            <a:ext cx="11496675" cy="805661"/>
          </a:xfrm>
        </p:spPr>
        <p:txBody>
          <a:bodyPr>
            <a:noAutofit/>
          </a:bodyPr>
          <a:lstStyle/>
          <a:p>
            <a:r>
              <a:rPr lang="en-GB" sz="1750" b="1">
                <a:solidFill>
                  <a:srgbClr val="009690"/>
                </a:solidFill>
              </a:rPr>
              <a:t>The last 12 months for adults, nature/extent of the problem: </a:t>
            </a:r>
            <a:r>
              <a:rPr lang="en-GB" sz="1750" b="1">
                <a:solidFill>
                  <a:schemeClr val="tx1">
                    <a:lumMod val="65000"/>
                    <a:lumOff val="35000"/>
                  </a:schemeClr>
                </a:solidFill>
              </a:rPr>
              <a:t>The proportion of households having their eating habits impacted in any way due to lack of money has remained stable since March, though numbers cutting the size or skipping their meals have slightly reduced</a:t>
            </a:r>
            <a:endParaRPr lang="en-GB" sz="1750" b="1">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1491475" y="117476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 have you…? (% saying yes, me or someone in the household )</a:t>
            </a:r>
          </a:p>
        </p:txBody>
      </p:sp>
      <p:graphicFrame>
        <p:nvGraphicFramePr>
          <p:cNvPr id="18" name="Chart Placeholder 9" descr="Bar chart showing 30% ate less than they should because there wasn't enough food, and 32% have had to cut the size of meals in the last 12 months. 24% were hungry but didn't eat because there wasn't enough money, 19% lost weight due to lack of food, and 18% didn't eat for a whole day due to lack of money. ">
            <a:extLst>
              <a:ext uri="{FF2B5EF4-FFF2-40B4-BE49-F238E27FC236}">
                <a16:creationId xmlns:a16="http://schemas.microsoft.com/office/drawing/2014/main" id="{521A2A6F-342C-4E2D-84A2-66406D1CABF0}"/>
              </a:ext>
            </a:extLst>
          </p:cNvPr>
          <p:cNvGraphicFramePr>
            <a:graphicFrameLocks/>
          </p:cNvGraphicFramePr>
          <p:nvPr>
            <p:extLst>
              <p:ext uri="{D42A27DB-BD31-4B8C-83A1-F6EECF244321}">
                <p14:modId xmlns:p14="http://schemas.microsoft.com/office/powerpoint/2010/main" val="1814963696"/>
              </p:ext>
            </p:extLst>
          </p:nvPr>
        </p:nvGraphicFramePr>
        <p:xfrm>
          <a:off x="257849" y="1503707"/>
          <a:ext cx="7873278" cy="5173705"/>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3EF63315-15E7-4C61-AE0A-41D09CD1D706}"/>
              </a:ext>
              <a:ext uri="{C183D7F6-B498-43B3-948B-1728B52AA6E4}">
                <adec:decorative xmlns:adec="http://schemas.microsoft.com/office/drawing/2017/decorative" val="1"/>
              </a:ext>
            </a:extLst>
          </p:cNvPr>
          <p:cNvCxnSpPr>
            <a:cxnSpLocks/>
          </p:cNvCxnSpPr>
          <p:nvPr/>
        </p:nvCxnSpPr>
        <p:spPr>
          <a:xfrm>
            <a:off x="7037483" y="196379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14E409F-3FFC-490D-86BA-78B816A5E1DC}"/>
              </a:ext>
            </a:extLst>
          </p:cNvPr>
          <p:cNvSpPr/>
          <p:nvPr/>
        </p:nvSpPr>
        <p:spPr>
          <a:xfrm>
            <a:off x="7861667" y="1128074"/>
            <a:ext cx="3731918" cy="296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Results are significantly higher among*:</a:t>
            </a:r>
          </a:p>
        </p:txBody>
      </p:sp>
      <p:cxnSp>
        <p:nvCxnSpPr>
          <p:cNvPr id="27" name="Straight Arrow Connector 26">
            <a:extLst>
              <a:ext uri="{FF2B5EF4-FFF2-40B4-BE49-F238E27FC236}">
                <a16:creationId xmlns:a16="http://schemas.microsoft.com/office/drawing/2014/main" id="{FD33E892-7E85-48DC-AE9A-F3D31E8B1FDA}"/>
              </a:ext>
              <a:ext uri="{C183D7F6-B498-43B3-948B-1728B52AA6E4}">
                <adec:decorative xmlns:adec="http://schemas.microsoft.com/office/drawing/2017/decorative" val="1"/>
              </a:ext>
            </a:extLst>
          </p:cNvPr>
          <p:cNvCxnSpPr>
            <a:cxnSpLocks/>
          </p:cNvCxnSpPr>
          <p:nvPr/>
        </p:nvCxnSpPr>
        <p:spPr>
          <a:xfrm>
            <a:off x="7037483" y="289423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CDD2C6E-99E8-4299-8252-9C64FF03B282}"/>
              </a:ext>
              <a:ext uri="{C183D7F6-B498-43B3-948B-1728B52AA6E4}">
                <adec:decorative xmlns:adec="http://schemas.microsoft.com/office/drawing/2017/decorative" val="1"/>
              </a:ext>
            </a:extLst>
          </p:cNvPr>
          <p:cNvCxnSpPr>
            <a:cxnSpLocks/>
          </p:cNvCxnSpPr>
          <p:nvPr/>
        </p:nvCxnSpPr>
        <p:spPr>
          <a:xfrm>
            <a:off x="7037483" y="3801398"/>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A20FD0-C192-4EC4-B3ED-C4D74A5C4695}"/>
              </a:ext>
              <a:ext uri="{C183D7F6-B498-43B3-948B-1728B52AA6E4}">
                <adec:decorative xmlns:adec="http://schemas.microsoft.com/office/drawing/2017/decorative" val="1"/>
              </a:ext>
            </a:extLst>
          </p:cNvPr>
          <p:cNvCxnSpPr>
            <a:cxnSpLocks/>
          </p:cNvCxnSpPr>
          <p:nvPr/>
        </p:nvCxnSpPr>
        <p:spPr>
          <a:xfrm>
            <a:off x="7037483" y="4696694"/>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descr="94% of those who have received their first dose say they are likely to receive their second dose&#10;">
            <a:extLst>
              <a:ext uri="{FF2B5EF4-FFF2-40B4-BE49-F238E27FC236}">
                <a16:creationId xmlns:a16="http://schemas.microsoft.com/office/drawing/2014/main" id="{701D8DA9-EA06-4FDA-AF39-6C621C04193D}"/>
              </a:ext>
            </a:extLst>
          </p:cNvPr>
          <p:cNvSpPr txBox="1"/>
          <p:nvPr/>
        </p:nvSpPr>
        <p:spPr>
          <a:xfrm>
            <a:off x="7982285" y="1455637"/>
            <a:ext cx="38232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54% - Financially vulnerable respondents (n=395)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48</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lang="en-GB" sz="1200" b="1">
                <a:solidFill>
                  <a:srgbClr val="5C5B5A"/>
                </a:solidFill>
                <a:latin typeface="Arial"/>
              </a:rPr>
              <a:t>16</a:t>
            </a:r>
            <a:r>
              <a:rPr kumimoji="0" lang="en-GB" sz="1200" b="1" i="0" u="none" strike="noStrike" kern="1200" cap="none" spc="0" normalizeH="0" baseline="0" noProof="0">
                <a:ln>
                  <a:noFill/>
                </a:ln>
                <a:solidFill>
                  <a:srgbClr val="5C5B5A"/>
                </a:solidFill>
                <a:effectLst/>
                <a:uLnTx/>
                <a:uFillTx/>
                <a:latin typeface="Arial"/>
                <a:ea typeface="+mn-ea"/>
                <a:cs typeface="+mn-cs"/>
              </a:rPr>
              <a:t>-24 year olds (n=</a:t>
            </a:r>
            <a:r>
              <a:rPr lang="en-GB" sz="1200" b="1">
                <a:solidFill>
                  <a:srgbClr val="5C5B5A"/>
                </a:solidFill>
                <a:latin typeface="Arial"/>
              </a:rPr>
              <a:t>113</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46% - Renters (n=378)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38</a:t>
            </a:r>
            <a:r>
              <a:rPr kumimoji="0" lang="en-GB" sz="1200" b="1" i="0" u="none" strike="noStrike" kern="1200" cap="none" spc="0" normalizeH="0" baseline="0" noProof="0">
                <a:ln>
                  <a:noFill/>
                </a:ln>
                <a:solidFill>
                  <a:srgbClr val="5C5B5A"/>
                </a:solidFill>
                <a:effectLst/>
                <a:uLnTx/>
                <a:uFillTx/>
                <a:latin typeface="Arial"/>
                <a:ea typeface="+mn-ea"/>
                <a:cs typeface="+mn-cs"/>
              </a:rPr>
              <a:t>% - Parents of children aged 5-15 years (n=</a:t>
            </a:r>
            <a:r>
              <a:rPr lang="en-GB" sz="1200" b="1">
                <a:solidFill>
                  <a:srgbClr val="5C5B5A"/>
                </a:solidFill>
                <a:latin typeface="Arial"/>
              </a:rPr>
              <a:t>276</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38</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respondents (n=</a:t>
            </a:r>
            <a:r>
              <a:rPr lang="en-GB" sz="1200" b="1">
                <a:solidFill>
                  <a:srgbClr val="5C5B5A"/>
                </a:solidFill>
                <a:latin typeface="Arial"/>
              </a:rPr>
              <a:t>333</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sp>
        <p:nvSpPr>
          <p:cNvPr id="25" name="TextBox 24" descr="94% of those who have received their first dose say they are likely to receive their second dose&#10;">
            <a:extLst>
              <a:ext uri="{FF2B5EF4-FFF2-40B4-BE49-F238E27FC236}">
                <a16:creationId xmlns:a16="http://schemas.microsoft.com/office/drawing/2014/main" id="{9D541BC4-440E-443E-8AB8-AB1A4C7EE881}"/>
              </a:ext>
            </a:extLst>
          </p:cNvPr>
          <p:cNvSpPr txBox="1"/>
          <p:nvPr/>
        </p:nvSpPr>
        <p:spPr>
          <a:xfrm>
            <a:off x="7969201" y="2389710"/>
            <a:ext cx="40608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46% - Renters (n=378)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46</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a:t>
            </a:r>
            <a:r>
              <a:rPr lang="en-GB" sz="1200" b="1">
                <a:solidFill>
                  <a:srgbClr val="5C5B5A"/>
                </a:solidFill>
                <a:latin typeface="Arial"/>
              </a:rPr>
              <a:t>113</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43% - Parents of children in Early Years (n=76)</a:t>
            </a: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42% - Parents of children under 5 years (n=110)</a:t>
            </a: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40% - Disabled respondents (n=333)</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8" name="TextBox 27" descr="94% of those who have received their first dose say they are likely to receive their second dose&#10;">
            <a:extLst>
              <a:ext uri="{FF2B5EF4-FFF2-40B4-BE49-F238E27FC236}">
                <a16:creationId xmlns:a16="http://schemas.microsoft.com/office/drawing/2014/main" id="{999D1F8B-FD00-4F21-BCBD-812652F3805A}"/>
              </a:ext>
            </a:extLst>
          </p:cNvPr>
          <p:cNvSpPr txBox="1"/>
          <p:nvPr/>
        </p:nvSpPr>
        <p:spPr>
          <a:xfrm>
            <a:off x="7969202" y="3302009"/>
            <a:ext cx="406087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42% - 16-24 year olds (n=113)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39% - Renters (n=378)</a:t>
            </a: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37% - Those in Minority Ethnic Groups (n=170)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32% - Parents of children aged 5 – 15 years (n=456)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29% - Disabled respondents (n=333)</a:t>
            </a: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0" name="TextBox 29" descr="94% of those who have received their first dose say they are likely to receive their second dose&#10;">
            <a:extLst>
              <a:ext uri="{FF2B5EF4-FFF2-40B4-BE49-F238E27FC236}">
                <a16:creationId xmlns:a16="http://schemas.microsoft.com/office/drawing/2014/main" id="{E907B506-11F3-449F-8AA6-CC23870EFE37}"/>
              </a:ext>
            </a:extLst>
          </p:cNvPr>
          <p:cNvSpPr txBox="1"/>
          <p:nvPr/>
        </p:nvSpPr>
        <p:spPr>
          <a:xfrm>
            <a:off x="7969202" y="4293722"/>
            <a:ext cx="4060873" cy="1200329"/>
          </a:xfrm>
          <a:prstGeom prst="rect">
            <a:avLst/>
          </a:prstGeom>
          <a:noFill/>
        </p:spPr>
        <p:txBody>
          <a:bodyPr wrap="square" rtlCol="0">
            <a:spAutoFit/>
          </a:bodyPr>
          <a:lstStyle/>
          <a:p>
            <a:pPr>
              <a:defRPr/>
            </a:pPr>
            <a:r>
              <a:rPr lang="en-GB" sz="1200" b="1">
                <a:solidFill>
                  <a:srgbClr val="5C5B5A"/>
                </a:solidFill>
                <a:latin typeface="Arial"/>
              </a:rPr>
              <a:t>34</a:t>
            </a:r>
            <a:r>
              <a:rPr kumimoji="0" lang="en-GB" sz="1200" b="1" i="0" u="none" strike="noStrike" kern="1200" cap="none" spc="0" normalizeH="0" baseline="0" noProof="0">
                <a:ln>
                  <a:noFill/>
                </a:ln>
                <a:solidFill>
                  <a:srgbClr val="5C5B5A"/>
                </a:solidFill>
                <a:effectLst/>
                <a:uLnTx/>
                <a:uFillTx/>
                <a:latin typeface="Arial"/>
                <a:ea typeface="+mn-ea"/>
                <a:cs typeface="+mn-cs"/>
              </a:rPr>
              <a:t>% - 16-24 year olds (n=</a:t>
            </a:r>
            <a:r>
              <a:rPr lang="en-GB" sz="1200" b="1">
                <a:solidFill>
                  <a:srgbClr val="5C5B5A"/>
                </a:solidFill>
                <a:latin typeface="Arial"/>
              </a:rPr>
              <a:t>113</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30% - Parents of children under 5 years (n=110)</a:t>
            </a: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a:defRPr/>
            </a:pPr>
            <a:r>
              <a:rPr lang="en-GB" sz="1200" b="1">
                <a:solidFill>
                  <a:srgbClr val="5C5B5A"/>
                </a:solidFill>
                <a:latin typeface="Arial"/>
              </a:rPr>
              <a:t>31% - Renters (n=378)</a:t>
            </a:r>
            <a:r>
              <a:rPr kumimoji="0" lang="en-GB" sz="1200" b="1" i="0" u="none" strike="noStrike" kern="1200" cap="none" spc="0" normalizeH="0" baseline="0" noProof="0">
                <a:ln>
                  <a:noFill/>
                </a:ln>
                <a:solidFill>
                  <a:srgbClr val="5C5B5A"/>
                </a:solidFill>
                <a:effectLst/>
                <a:uLnTx/>
                <a:uFillTx/>
                <a:latin typeface="Arial"/>
                <a:ea typeface="+mn-ea"/>
                <a:cs typeface="+mn-cs"/>
              </a:rPr>
              <a:t> </a:t>
            </a:r>
          </a:p>
          <a:p>
            <a:pPr>
              <a:defRPr/>
            </a:pPr>
            <a:r>
              <a:rPr lang="en-GB" sz="1200" b="1">
                <a:solidFill>
                  <a:srgbClr val="5C5B5A"/>
                </a:solidFill>
                <a:latin typeface="Arial"/>
              </a:rPr>
              <a:t>27</a:t>
            </a:r>
            <a:r>
              <a:rPr kumimoji="0" lang="en-GB" sz="1200" b="1" i="0" u="none" strike="noStrike" kern="1200" cap="none" spc="0" normalizeH="0" baseline="0" noProof="0">
                <a:ln>
                  <a:noFill/>
                </a:ln>
                <a:solidFill>
                  <a:srgbClr val="5C5B5A"/>
                </a:solidFill>
                <a:effectLst/>
                <a:uLnTx/>
                <a:uFillTx/>
                <a:latin typeface="Arial"/>
                <a:ea typeface="+mn-ea"/>
                <a:cs typeface="+mn-cs"/>
              </a:rPr>
              <a:t>% - Disabled people (n=</a:t>
            </a:r>
            <a:r>
              <a:rPr lang="en-GB" sz="1200" b="1">
                <a:solidFill>
                  <a:srgbClr val="5C5B5A"/>
                </a:solidFill>
                <a:latin typeface="Arial"/>
              </a:rPr>
              <a:t>333</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2" name="TextBox 31" descr="94% of those who have received their first dose say they are likely to receive their second dose&#10;">
            <a:extLst>
              <a:ext uri="{FF2B5EF4-FFF2-40B4-BE49-F238E27FC236}">
                <a16:creationId xmlns:a16="http://schemas.microsoft.com/office/drawing/2014/main" id="{D5503128-FD55-47FD-B4E9-80D0684776E5}"/>
              </a:ext>
            </a:extLst>
          </p:cNvPr>
          <p:cNvSpPr txBox="1"/>
          <p:nvPr/>
        </p:nvSpPr>
        <p:spPr>
          <a:xfrm>
            <a:off x="7969202" y="5213810"/>
            <a:ext cx="40608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33% - 16-24 year olds (n=113)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30% - Those earning up to £15,599 (n=255)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26% - Disabled respondents (n=333)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26% - Parents with children in Early Years (n=76) </a:t>
            </a:r>
          </a:p>
        </p:txBody>
      </p:sp>
      <p:cxnSp>
        <p:nvCxnSpPr>
          <p:cNvPr id="33" name="Straight Arrow Connector 32">
            <a:extLst>
              <a:ext uri="{FF2B5EF4-FFF2-40B4-BE49-F238E27FC236}">
                <a16:creationId xmlns:a16="http://schemas.microsoft.com/office/drawing/2014/main" id="{528D5C50-25EE-4584-B3A3-617E8EF4183A}"/>
              </a:ext>
              <a:ext uri="{C183D7F6-B498-43B3-948B-1728B52AA6E4}">
                <adec:decorative xmlns:adec="http://schemas.microsoft.com/office/drawing/2017/decorative" val="1"/>
              </a:ext>
            </a:extLst>
          </p:cNvPr>
          <p:cNvCxnSpPr>
            <a:cxnSpLocks/>
          </p:cNvCxnSpPr>
          <p:nvPr/>
        </p:nvCxnSpPr>
        <p:spPr>
          <a:xfrm>
            <a:off x="7037483" y="5610981"/>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226A7B8-401B-4C1D-BC9A-5F59C9E7C65E}"/>
              </a:ext>
              <a:ext uri="{C183D7F6-B498-43B3-948B-1728B52AA6E4}">
                <adec:decorative xmlns:adec="http://schemas.microsoft.com/office/drawing/2017/decorative" val="1"/>
              </a:ext>
            </a:extLst>
          </p:cNvPr>
          <p:cNvCxnSpPr>
            <a:cxnSpLocks/>
          </p:cNvCxnSpPr>
          <p:nvPr/>
        </p:nvCxnSpPr>
        <p:spPr>
          <a:xfrm>
            <a:off x="257849" y="2406488"/>
            <a:ext cx="11335736" cy="73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7916C5-0A89-46BD-9B7E-EDEA1E4D98A9}"/>
              </a:ext>
              <a:ext uri="{C183D7F6-B498-43B3-948B-1728B52AA6E4}">
                <adec:decorative xmlns:adec="http://schemas.microsoft.com/office/drawing/2017/decorative" val="1"/>
              </a:ext>
            </a:extLst>
          </p:cNvPr>
          <p:cNvCxnSpPr>
            <a:cxnSpLocks/>
          </p:cNvCxnSpPr>
          <p:nvPr/>
        </p:nvCxnSpPr>
        <p:spPr>
          <a:xfrm>
            <a:off x="257849" y="3348898"/>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65A82-FDBF-4DFF-AD3A-6463BFAA5901}"/>
              </a:ext>
              <a:ext uri="{C183D7F6-B498-43B3-948B-1728B52AA6E4}">
                <adec:decorative xmlns:adec="http://schemas.microsoft.com/office/drawing/2017/decorative" val="1"/>
              </a:ext>
            </a:extLst>
          </p:cNvPr>
          <p:cNvCxnSpPr>
            <a:cxnSpLocks/>
          </p:cNvCxnSpPr>
          <p:nvPr/>
        </p:nvCxnSpPr>
        <p:spPr>
          <a:xfrm>
            <a:off x="257849" y="4254173"/>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D8AAB1-5C06-43DC-93C1-F4157AA5D9D1}"/>
              </a:ext>
              <a:ext uri="{C183D7F6-B498-43B3-948B-1728B52AA6E4}">
                <adec:decorative xmlns:adec="http://schemas.microsoft.com/office/drawing/2017/decorative" val="1"/>
              </a:ext>
            </a:extLst>
          </p:cNvPr>
          <p:cNvCxnSpPr>
            <a:cxnSpLocks/>
          </p:cNvCxnSpPr>
          <p:nvPr/>
        </p:nvCxnSpPr>
        <p:spPr>
          <a:xfrm>
            <a:off x="257849" y="5151667"/>
            <a:ext cx="11335736" cy="1025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descr="Green and Red arrows to signify when a statistic is significantly higher or lower than the previous survey.">
            <a:extLst>
              <a:ext uri="{FF2B5EF4-FFF2-40B4-BE49-F238E27FC236}">
                <a16:creationId xmlns:a16="http://schemas.microsoft.com/office/drawing/2014/main" id="{966288BE-0AE7-46E8-873C-37DA61C1B8AB}"/>
              </a:ext>
            </a:extLst>
          </p:cNvPr>
          <p:cNvGrpSpPr/>
          <p:nvPr/>
        </p:nvGrpSpPr>
        <p:grpSpPr>
          <a:xfrm>
            <a:off x="530845" y="6033157"/>
            <a:ext cx="2816129" cy="276999"/>
            <a:chOff x="520117" y="5798698"/>
            <a:chExt cx="2816129" cy="276999"/>
          </a:xfrm>
        </p:grpSpPr>
        <p:sp>
          <p:nvSpPr>
            <p:cNvPr id="26" name="Arrow: Down 25">
              <a:extLst>
                <a:ext uri="{FF2B5EF4-FFF2-40B4-BE49-F238E27FC236}">
                  <a16:creationId xmlns:a16="http://schemas.microsoft.com/office/drawing/2014/main" id="{14B4864C-7681-4B48-BEBF-0F731A5812CF}"/>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5800C0-D549-4F56-A677-D8E595521910}"/>
                </a:ext>
              </a:extLst>
            </p:cNvPr>
            <p:cNvSpPr txBox="1"/>
            <p:nvPr/>
          </p:nvSpPr>
          <p:spPr>
            <a:xfrm>
              <a:off x="884934" y="5798698"/>
              <a:ext cx="245131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S6</a:t>
              </a:r>
            </a:p>
          </p:txBody>
        </p:sp>
      </p:grpSp>
      <p:sp>
        <p:nvSpPr>
          <p:cNvPr id="38" name="Arrow: Down 37">
            <a:extLst>
              <a:ext uri="{FF2B5EF4-FFF2-40B4-BE49-F238E27FC236}">
                <a16:creationId xmlns:a16="http://schemas.microsoft.com/office/drawing/2014/main" id="{85D8D88C-A47A-4716-BAA5-8615E53AC1E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5852D9DE-DFB8-4AED-A6F0-A2CF85DA9938}"/>
              </a:ext>
            </a:extLst>
          </p:cNvPr>
          <p:cNvSpPr txBox="1"/>
          <p:nvPr/>
        </p:nvSpPr>
        <p:spPr>
          <a:xfrm>
            <a:off x="7969201" y="6033145"/>
            <a:ext cx="369195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data from S10 only </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149387" y="634852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B3. In the past 12 months have any of the following happened to you or someone else in your household? Unweighted base: Survey 5, 1220; Survey 6, 1517; Survey 10, 1296 (Online respondents)	Those with caring responsibilities denotes adults who care for an adult </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famil</a:t>
            </a:r>
            <a:r>
              <a:rPr lang="en-GB" sz="1000">
                <a:solidFill>
                  <a:srgbClr val="FFFFFF">
                    <a:lumMod val="50000"/>
                  </a:srgbClr>
                </a:solidFill>
                <a:latin typeface="Arial"/>
                <a:cs typeface="Arial" panose="020B0604020202020204" pitchFamily="34" charset="0"/>
              </a:rPr>
              <a:t>y member or friend</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45" name="Slide Number Placeholder 4">
            <a:extLst>
              <a:ext uri="{FF2B5EF4-FFF2-40B4-BE49-F238E27FC236}">
                <a16:creationId xmlns:a16="http://schemas.microsoft.com/office/drawing/2014/main" id="{6A8CA90A-413C-4A0B-BCBE-13829DFEF39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607942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59948" y="268795"/>
            <a:ext cx="10940019" cy="586800"/>
          </a:xfrm>
        </p:spPr>
        <p:txBody>
          <a:bodyPr>
            <a:noAutofit/>
          </a:bodyPr>
          <a:lstStyle/>
          <a:p>
            <a:r>
              <a:rPr lang="en-GB" sz="1800" b="1" dirty="0"/>
              <a:t>Consistent with previous surveys, over half of respondents who have </a:t>
            </a:r>
            <a:r>
              <a:rPr lang="en-GB" sz="1800" b="1" dirty="0">
                <a:solidFill>
                  <a:srgbClr val="009690"/>
                </a:solidFill>
              </a:rPr>
              <a:t>cut the size of or skipped meals </a:t>
            </a:r>
            <a:r>
              <a:rPr lang="en-GB" sz="1800" b="1" dirty="0"/>
              <a:t>(51%) </a:t>
            </a:r>
            <a:r>
              <a:rPr lang="en-GB" sz="1800" b="1" dirty="0">
                <a:solidFill>
                  <a:srgbClr val="009690"/>
                </a:solidFill>
              </a:rPr>
              <a:t>or not eaten for a whole day </a:t>
            </a:r>
            <a:r>
              <a:rPr lang="en-GB" sz="1800" b="1" dirty="0"/>
              <a:t>(54%) continue to </a:t>
            </a:r>
            <a:r>
              <a:rPr lang="en-GB" sz="1800" b="1" dirty="0">
                <a:solidFill>
                  <a:schemeClr val="tx1">
                    <a:lumMod val="65000"/>
                    <a:lumOff val="35000"/>
                  </a:schemeClr>
                </a:solidFill>
              </a:rPr>
              <a:t>have done so in at least seven months of the past year, with around in three doing so every month (31% and 30%).</a:t>
            </a:r>
            <a:endParaRPr lang="en-US" dirty="0">
              <a:cs typeface="Arial"/>
            </a:endParaRP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2501736" y="1108975"/>
            <a:ext cx="7180976" cy="387556"/>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Of those who have cut the size of meals, or not eaten for a whole day, how often in the last twelve months, have you…?</a:t>
            </a:r>
          </a:p>
        </p:txBody>
      </p:sp>
      <p:sp>
        <p:nvSpPr>
          <p:cNvPr id="2" name="TextBox 1">
            <a:extLst>
              <a:ext uri="{FF2B5EF4-FFF2-40B4-BE49-F238E27FC236}">
                <a16:creationId xmlns:a16="http://schemas.microsoft.com/office/drawing/2014/main" id="{89249D05-2749-49AE-9855-929248DCCF45}"/>
              </a:ext>
            </a:extLst>
          </p:cNvPr>
          <p:cNvSpPr txBox="1"/>
          <p:nvPr/>
        </p:nvSpPr>
        <p:spPr>
          <a:xfrm>
            <a:off x="63848" y="1557034"/>
            <a:ext cx="379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cut the size of your meals or skip meals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a:t>
            </a:r>
            <a:r>
              <a:rPr lang="en-GB" sz="1200" dirty="0">
                <a:solidFill>
                  <a:srgbClr val="5C5B5A"/>
                </a:solidFill>
                <a:latin typeface="Arial"/>
              </a:rPr>
              <a:t>26</a:t>
            </a:r>
            <a:r>
              <a:rPr kumimoji="0" lang="en-GB" sz="1200" b="0" i="0" u="none" strike="noStrike" kern="1200" cap="none" spc="0" normalizeH="0" baseline="0" noProof="0" dirty="0">
                <a:ln>
                  <a:noFill/>
                </a:ln>
                <a:solidFill>
                  <a:srgbClr val="5C5B5A"/>
                </a:solidFill>
                <a:effectLst/>
                <a:uLnTx/>
                <a:uFillTx/>
                <a:latin typeface="Arial"/>
                <a:ea typeface="+mn-ea"/>
                <a:cs typeface="+mn-cs"/>
              </a:rPr>
              <a:t>% of respondents, n=338)</a:t>
            </a:r>
          </a:p>
        </p:txBody>
      </p:sp>
      <p:sp>
        <p:nvSpPr>
          <p:cNvPr id="15" name="TextBox 14">
            <a:extLst>
              <a:ext uri="{FF2B5EF4-FFF2-40B4-BE49-F238E27FC236}">
                <a16:creationId xmlns:a16="http://schemas.microsoft.com/office/drawing/2014/main" id="{CC6CB2E9-593E-4B13-9F9A-206588CC290A}"/>
              </a:ext>
            </a:extLst>
          </p:cNvPr>
          <p:cNvSpPr txBox="1"/>
          <p:nvPr/>
        </p:nvSpPr>
        <p:spPr>
          <a:xfrm>
            <a:off x="4097991" y="1557034"/>
            <a:ext cx="36324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not eaten for a whole day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(15% of respondents, n=</a:t>
            </a:r>
            <a:r>
              <a:rPr lang="en-GB" sz="1200">
                <a:solidFill>
                  <a:srgbClr val="5C5B5A"/>
                </a:solidFill>
                <a:latin typeface="Arial"/>
              </a:rPr>
              <a:t>193</a:t>
            </a:r>
            <a:r>
              <a:rPr kumimoji="0" lang="en-GB" sz="1200" b="0"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8" name="Chart Placeholder 9" descr="Bar chart showing that of those who have cut the size of their meals, 33% have had to do this every month compared to 29% in December.">
            <a:extLst>
              <a:ext uri="{FF2B5EF4-FFF2-40B4-BE49-F238E27FC236}">
                <a16:creationId xmlns:a16="http://schemas.microsoft.com/office/drawing/2014/main" id="{1D931CBA-7C05-4136-B405-9C7E3D605AE5}"/>
              </a:ext>
            </a:extLst>
          </p:cNvPr>
          <p:cNvGraphicFramePr>
            <a:graphicFrameLocks/>
          </p:cNvGraphicFramePr>
          <p:nvPr>
            <p:extLst>
              <p:ext uri="{D42A27DB-BD31-4B8C-83A1-F6EECF244321}">
                <p14:modId xmlns:p14="http://schemas.microsoft.com/office/powerpoint/2010/main" val="639596706"/>
              </p:ext>
            </p:extLst>
          </p:nvPr>
        </p:nvGraphicFramePr>
        <p:xfrm>
          <a:off x="187266" y="2198241"/>
          <a:ext cx="4045401" cy="3966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Placeholder 9" descr="Of those who have not eaten for a whole day due to lack of food 32% have done so every month, consistent with 33% in December">
            <a:extLst>
              <a:ext uri="{FF2B5EF4-FFF2-40B4-BE49-F238E27FC236}">
                <a16:creationId xmlns:a16="http://schemas.microsoft.com/office/drawing/2014/main" id="{29C36411-0ADC-4A76-8FF7-53FEE9539E83}"/>
              </a:ext>
            </a:extLst>
          </p:cNvPr>
          <p:cNvGraphicFramePr>
            <a:graphicFrameLocks/>
          </p:cNvGraphicFramePr>
          <p:nvPr>
            <p:extLst>
              <p:ext uri="{D42A27DB-BD31-4B8C-83A1-F6EECF244321}">
                <p14:modId xmlns:p14="http://schemas.microsoft.com/office/powerpoint/2010/main" val="2462074102"/>
              </p:ext>
            </p:extLst>
          </p:nvPr>
        </p:nvGraphicFramePr>
        <p:xfrm>
          <a:off x="3656610" y="2195691"/>
          <a:ext cx="3632432" cy="368531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0">
            <a:extLst>
              <a:ext uri="{FF2B5EF4-FFF2-40B4-BE49-F238E27FC236}">
                <a16:creationId xmlns:a16="http://schemas.microsoft.com/office/drawing/2014/main" id="{7F68CB42-DA81-4F30-9685-5B75C5A967C7}"/>
              </a:ext>
            </a:extLst>
          </p:cNvPr>
          <p:cNvSpPr txBox="1">
            <a:spLocks/>
          </p:cNvSpPr>
          <p:nvPr/>
        </p:nvSpPr>
        <p:spPr>
          <a:xfrm>
            <a:off x="7660039" y="2293182"/>
            <a:ext cx="4446452" cy="586800"/>
          </a:xfrm>
          <a:prstGeom prst="rect">
            <a:avLst/>
          </a:prstGeom>
          <a:solidFill>
            <a:srgbClr val="5C5B5A">
              <a:alpha val="21000"/>
            </a:srgbClr>
          </a:solidFill>
          <a:ln>
            <a:solidFill>
              <a:srgbClr val="5C5B5A"/>
            </a:solidFill>
          </a:ln>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 not eating for a whole day for lack of money for food every month is significantly higher compared to S10 average (</a:t>
            </a:r>
            <a:r>
              <a:rPr lang="en-GB" sz="1200" b="1">
                <a:solidFill>
                  <a:srgbClr val="5C5B5A"/>
                </a:solidFill>
                <a:latin typeface="Arial"/>
              </a:rPr>
              <a:t>30</a:t>
            </a:r>
            <a:r>
              <a:rPr kumimoji="0" lang="en-GB" sz="1200" b="1" i="0" u="none" strike="noStrike" kern="1200" cap="none" spc="0" normalizeH="0" baseline="0" noProof="0">
                <a:ln>
                  <a:noFill/>
                </a:ln>
                <a:solidFill>
                  <a:srgbClr val="5C5B5A"/>
                </a:solidFill>
                <a:effectLst/>
                <a:uLnTx/>
                <a:uFillTx/>
                <a:latin typeface="Arial"/>
                <a:ea typeface="+mn-ea"/>
                <a:cs typeface="+mn-cs"/>
              </a:rPr>
              <a:t>%) among…*</a:t>
            </a:r>
          </a:p>
        </p:txBody>
      </p:sp>
      <p:sp>
        <p:nvSpPr>
          <p:cNvPr id="12" name="Content Placeholder 32">
            <a:extLst>
              <a:ext uri="{FF2B5EF4-FFF2-40B4-BE49-F238E27FC236}">
                <a16:creationId xmlns:a16="http://schemas.microsoft.com/office/drawing/2014/main" id="{7688D920-6F23-4E63-B278-280306FA0BFF}"/>
              </a:ext>
            </a:extLst>
          </p:cNvPr>
          <p:cNvSpPr txBox="1">
            <a:spLocks/>
          </p:cNvSpPr>
          <p:nvPr/>
        </p:nvSpPr>
        <p:spPr>
          <a:xfrm>
            <a:off x="7665532" y="2871001"/>
            <a:ext cx="4446452" cy="170099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effectLst/>
                <a:uLnTx/>
                <a:uFillTx/>
                <a:latin typeface="Arial"/>
                <a:cs typeface="Arial"/>
              </a:rPr>
              <a:t>Demographics:</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a:cs typeface="Arial"/>
              </a:rPr>
              <a:t>45-64-year-olds (</a:t>
            </a:r>
            <a:r>
              <a:rPr lang="en-GB" sz="1200" dirty="0">
                <a:latin typeface="Arial"/>
                <a:cs typeface="Arial"/>
              </a:rPr>
              <a:t>45</a:t>
            </a:r>
            <a:r>
              <a:rPr kumimoji="0" lang="en-GB" sz="1200" b="0" i="0" u="none" strike="noStrike" kern="1200" cap="none" spc="0" normalizeH="0" baseline="0" noProof="0" dirty="0">
                <a:ln>
                  <a:noFill/>
                </a:ln>
                <a:effectLst/>
                <a:uLnTx/>
                <a:uFillTx/>
                <a:latin typeface="Arial"/>
                <a:cs typeface="Arial"/>
              </a:rPr>
              <a:t>%)</a:t>
            </a:r>
            <a:endParaRPr lang="en-GB" sz="12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effectLst/>
                <a:uLnTx/>
                <a:uFillTx/>
                <a:latin typeface="Arial"/>
                <a:cs typeface="Arial"/>
              </a:rPr>
              <a:t>Individual and/or family circumstance:</a:t>
            </a:r>
            <a:endParaRPr lang="en-GB" sz="1200" b="1" i="0" u="none" strike="noStrike" kern="1200" cap="none" spc="0" normalizeH="0" baseline="0" noProof="0" dirty="0">
              <a:ln>
                <a:noFill/>
              </a:ln>
              <a:effectLst/>
              <a:uLnTx/>
              <a:uFillTx/>
              <a:latin typeface="Arial"/>
              <a:cs typeface="Arial"/>
            </a:endParaRPr>
          </a:p>
          <a:p>
            <a:pPr marL="171450" indent="-171450">
              <a:lnSpc>
                <a:spcPct val="100000"/>
              </a:lnSpc>
              <a:spcBef>
                <a:spcPts val="300"/>
              </a:spcBef>
              <a:spcAft>
                <a:spcPts val="300"/>
              </a:spcAft>
              <a:defRPr/>
            </a:pPr>
            <a:r>
              <a:rPr lang="en-GB" sz="1200" dirty="0">
                <a:latin typeface="Arial"/>
                <a:cs typeface="Arial"/>
              </a:rPr>
              <a:t>Those with low levels of happiness  (45%)</a:t>
            </a:r>
            <a:endParaRPr kumimoji="0" lang="en-GB" sz="1200" b="0" i="0" u="none" strike="noStrike" kern="1200" cap="none" spc="0" normalizeH="0" baseline="0" noProof="0" dirty="0">
              <a:ln>
                <a:noFill/>
              </a:ln>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a:cs typeface="Arial"/>
              </a:rPr>
              <a:t>Those who will not be able to save any </a:t>
            </a:r>
            <a:r>
              <a:rPr kumimoji="0" lang="en-GB" sz="1200" b="0" i="0" u="none" strike="noStrike" kern="1200" cap="none" spc="0" normalizeH="0" baseline="0" noProof="0" dirty="0" err="1">
                <a:ln>
                  <a:noFill/>
                </a:ln>
                <a:effectLst/>
                <a:uLnTx/>
                <a:uFillTx/>
                <a:latin typeface="Arial"/>
                <a:cs typeface="Arial"/>
              </a:rPr>
              <a:t>mone</a:t>
            </a:r>
            <a:r>
              <a:rPr lang="en-GB" sz="1200" dirty="0">
                <a:latin typeface="Arial"/>
                <a:cs typeface="Arial"/>
              </a:rPr>
              <a:t>y in the next 12 months (37%)</a:t>
            </a:r>
            <a:endParaRPr lang="en-GB" sz="1200" b="0" i="0" u="none" strike="noStrike" kern="1200" cap="none" spc="0" normalizeH="0" baseline="0" noProof="0" dirty="0">
              <a:ln>
                <a:noFill/>
              </a:ln>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GB" sz="1200" b="0" i="0" u="none" strike="noStrike" kern="1200" cap="none" spc="0" normalizeH="0" baseline="0" noProof="0" dirty="0">
              <a:ln>
                <a:noFill/>
              </a:ln>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FB2DD8A7-C169-43B4-9455-C43F95AAF37E}"/>
              </a:ext>
            </a:extLst>
          </p:cNvPr>
          <p:cNvSpPr txBox="1"/>
          <p:nvPr/>
        </p:nvSpPr>
        <p:spPr>
          <a:xfrm>
            <a:off x="7660039" y="4653238"/>
            <a:ext cx="339997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data from S10 only</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063664D-524F-E9D4-11BA-E1575E68C655}"/>
              </a:ext>
            </a:extLst>
          </p:cNvPr>
          <p:cNvGrpSpPr/>
          <p:nvPr/>
        </p:nvGrpSpPr>
        <p:grpSpPr>
          <a:xfrm>
            <a:off x="592991" y="6033157"/>
            <a:ext cx="4447460" cy="276999"/>
            <a:chOff x="582263" y="5798698"/>
            <a:chExt cx="4447460" cy="276999"/>
          </a:xfrm>
        </p:grpSpPr>
        <p:sp>
          <p:nvSpPr>
            <p:cNvPr id="5" name="Arrow: Down 4">
              <a:extLst>
                <a:ext uri="{FF2B5EF4-FFF2-40B4-BE49-F238E27FC236}">
                  <a16:creationId xmlns:a16="http://schemas.microsoft.com/office/drawing/2014/main" id="{E324DB0E-489A-87A9-9126-9CDDB47813D4}"/>
                </a:ext>
              </a:extLst>
            </p:cNvPr>
            <p:cNvSpPr/>
            <p:nvPr/>
          </p:nvSpPr>
          <p:spPr>
            <a:xfrm rot="10800000">
              <a:off x="582263" y="58296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485C3170-820F-D98E-114F-549EAF5502F3}"/>
                </a:ext>
              </a:extLst>
            </p:cNvPr>
            <p:cNvSpPr txBox="1"/>
            <p:nvPr/>
          </p:nvSpPr>
          <p:spPr>
            <a:xfrm>
              <a:off x="884934" y="5798698"/>
              <a:ext cx="41447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GM Residents’ </a:t>
              </a:r>
              <a:r>
                <a:rPr lang="en-GB" sz="1200">
                  <a:solidFill>
                    <a:srgbClr val="5C5B5A"/>
                  </a:solidFill>
                  <a:latin typeface="Arial"/>
                </a:rPr>
                <a:t>survey 6</a:t>
              </a:r>
            </a:p>
          </p:txBody>
        </p:sp>
      </p:grpSp>
      <p:sp>
        <p:nvSpPr>
          <p:cNvPr id="8" name="Arrow: Down 7">
            <a:extLst>
              <a:ext uri="{FF2B5EF4-FFF2-40B4-BE49-F238E27FC236}">
                <a16:creationId xmlns:a16="http://schemas.microsoft.com/office/drawing/2014/main" id="{A767B875-8F82-9AEA-B964-BB3275ABE3B8}"/>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CCD4DAA8-2676-4DD8-9407-51683D010A3F}"/>
              </a:ext>
            </a:extLst>
          </p:cNvPr>
          <p:cNvSpPr txBox="1">
            <a:spLocks/>
          </p:cNvSpPr>
          <p:nvPr/>
        </p:nvSpPr>
        <p:spPr>
          <a:xfrm>
            <a:off x="359948" y="6326340"/>
            <a:ext cx="1125728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AD1a. How often in the last 12 months did you/ other adults in your household cut the size of your meals or skip meals because there wasn’t enough money for food? AD1b. How often in the last 12 months did you/ other adults in your household not eat for a whole day because there wasn’t enough money for food? Unweighted base: Anyone who has cut the size or skipped a meal: S4, 429; S5, 338; S6, 413, S10, 338 Anyone who did not eat for a full day: S4, 261; S5, 191; S6, 221; S10, 193</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C57F7A04-684D-4C82-8BB4-3C7301CB938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39089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39818" y="64154"/>
            <a:ext cx="11952181" cy="830997"/>
          </a:xfrm>
        </p:spPr>
        <p:txBody>
          <a:bodyPr vert="horz" wrap="square" anchor="t">
            <a:spAutoFit/>
          </a:bodyPr>
          <a:lstStyle/>
          <a:p>
            <a:pPr>
              <a:lnSpc>
                <a:spcPct val="100000"/>
              </a:lnSpc>
            </a:pPr>
            <a:r>
              <a:rPr lang="en-GB" sz="1800" b="1" dirty="0">
                <a:solidFill>
                  <a:srgbClr val="009690"/>
                </a:solidFill>
              </a:rPr>
              <a:t>The last 12 months for households with children, nature/extent/frequency of the problem</a:t>
            </a:r>
            <a:r>
              <a:rPr lang="en-GB" sz="1800" b="1" dirty="0"/>
              <a:t>: </a:t>
            </a:r>
            <a:r>
              <a:rPr lang="en-GB" sz="1800" b="1" dirty="0">
                <a:solidFill>
                  <a:schemeClr val="tx1">
                    <a:lumMod val="65000"/>
                    <a:lumOff val="35000"/>
                  </a:schemeClr>
                </a:solidFill>
              </a:rPr>
              <a:t>Many families are still struggling – the data does show some statistically significant improvements since the March 2023 survey, but not in all areas</a:t>
            </a:r>
          </a:p>
        </p:txBody>
      </p:sp>
      <p:graphicFrame>
        <p:nvGraphicFramePr>
          <p:cNvPr id="37" name="Table Placeholder 6" descr="Stacked bar chart showing the percentage of parents who have had trouble providing food in the last year. 8% have often had to rely on a few kinds of low cost foods to feed their children because they're running out of money. 23% have had to do this sometimes.">
            <a:extLst>
              <a:ext uri="{FF2B5EF4-FFF2-40B4-BE49-F238E27FC236}">
                <a16:creationId xmlns:a16="http://schemas.microsoft.com/office/drawing/2014/main" id="{313F2446-7939-4AC7-B046-82FBC0D5B429}"/>
              </a:ext>
            </a:extLst>
          </p:cNvPr>
          <p:cNvGraphicFramePr>
            <a:graphicFrameLocks/>
          </p:cNvGraphicFramePr>
          <p:nvPr/>
        </p:nvGraphicFramePr>
        <p:xfrm>
          <a:off x="-48119" y="1320601"/>
          <a:ext cx="6523414" cy="4813205"/>
        </p:xfrm>
        <a:graphic>
          <a:graphicData uri="http://schemas.openxmlformats.org/drawingml/2006/chart">
            <c:chart xmlns:c="http://schemas.openxmlformats.org/drawingml/2006/chart" xmlns:r="http://schemas.openxmlformats.org/officeDocument/2006/relationships" r:id="rId2"/>
          </a:graphicData>
        </a:graphic>
      </p:graphicFrame>
      <p:sp>
        <p:nvSpPr>
          <p:cNvPr id="17" name="Arrow: Down 16">
            <a:extLst>
              <a:ext uri="{FF2B5EF4-FFF2-40B4-BE49-F238E27FC236}">
                <a16:creationId xmlns:a16="http://schemas.microsoft.com/office/drawing/2014/main" id="{A0A574EA-5B20-4D05-853E-295DB0423B9C}"/>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descr="Green and Red arrows to signify when a statistic is significantly higher or lower than the previous survey.">
            <a:extLst>
              <a:ext uri="{FF2B5EF4-FFF2-40B4-BE49-F238E27FC236}">
                <a16:creationId xmlns:a16="http://schemas.microsoft.com/office/drawing/2014/main" id="{45164995-A5F9-4215-B675-691AE29364F8}"/>
              </a:ext>
            </a:extLst>
          </p:cNvPr>
          <p:cNvGrpSpPr/>
          <p:nvPr/>
        </p:nvGrpSpPr>
        <p:grpSpPr>
          <a:xfrm>
            <a:off x="530845" y="6033157"/>
            <a:ext cx="5806435" cy="276999"/>
            <a:chOff x="520117" y="5798698"/>
            <a:chExt cx="5806435" cy="276999"/>
          </a:xfrm>
        </p:grpSpPr>
        <p:sp>
          <p:nvSpPr>
            <p:cNvPr id="15" name="Arrow: Down 14">
              <a:extLst>
                <a:ext uri="{FF2B5EF4-FFF2-40B4-BE49-F238E27FC236}">
                  <a16:creationId xmlns:a16="http://schemas.microsoft.com/office/drawing/2014/main" id="{EFD180F3-C571-43A0-8811-1F7D2E434D7E}"/>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CC7A7718-9BAE-4738-A5C3-D3CFB6417615}"/>
                </a:ext>
              </a:extLst>
            </p:cNvPr>
            <p:cNvSpPr txBox="1"/>
            <p:nvPr/>
          </p:nvSpPr>
          <p:spPr>
            <a:xfrm>
              <a:off x="884934" y="5798698"/>
              <a:ext cx="544161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March (S6)</a:t>
              </a:r>
            </a:p>
          </p:txBody>
        </p:sp>
      </p:grpSp>
      <p:sp>
        <p:nvSpPr>
          <p:cNvPr id="7" name="TextBox 6">
            <a:extLst>
              <a:ext uri="{FF2B5EF4-FFF2-40B4-BE49-F238E27FC236}">
                <a16:creationId xmlns:a16="http://schemas.microsoft.com/office/drawing/2014/main" id="{3070B0EB-4374-46E1-63F0-23C8BA1DF2EC}"/>
              </a:ext>
              <a:ext uri="{C183D7F6-B498-43B3-948B-1728B52AA6E4}">
                <adec:decorative xmlns:adec="http://schemas.microsoft.com/office/drawing/2017/decorative" val="0"/>
              </a:ext>
            </a:extLst>
          </p:cNvPr>
          <p:cNvSpPr txBox="1"/>
          <p:nvPr/>
        </p:nvSpPr>
        <p:spPr>
          <a:xfrm>
            <a:off x="5931238" y="960663"/>
            <a:ext cx="3274501" cy="200055"/>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C5B5A"/>
                </a:solidFill>
                <a:effectLst/>
                <a:uLnTx/>
                <a:uFillTx/>
                <a:latin typeface="Arial"/>
                <a:ea typeface="+mn-ea"/>
                <a:cs typeface="+mn-cs"/>
              </a:rPr>
              <a:t>% saying ‘Often’ or ‘Sometimes’</a:t>
            </a:r>
            <a:endParaRPr lang="en-GB" sz="1300" b="1" i="0" u="none" strike="noStrike" kern="1200" cap="none" spc="0" normalizeH="0" baseline="0" noProof="0">
              <a:ln>
                <a:noFill/>
              </a:ln>
              <a:solidFill>
                <a:srgbClr val="5C5B5A"/>
              </a:solidFill>
              <a:effectLst/>
              <a:uLnTx/>
              <a:uFillTx/>
              <a:latin typeface="Arial"/>
              <a:cs typeface="Arial"/>
            </a:endParaRPr>
          </a:p>
        </p:txBody>
      </p:sp>
      <p:graphicFrame>
        <p:nvGraphicFramePr>
          <p:cNvPr id="23"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D539DCD4-7D0A-4C87-8518-3F09BA5AF281}"/>
              </a:ext>
            </a:extLst>
          </p:cNvPr>
          <p:cNvGraphicFramePr>
            <a:graphicFrameLocks/>
          </p:cNvGraphicFramePr>
          <p:nvPr/>
        </p:nvGraphicFramePr>
        <p:xfrm>
          <a:off x="6352116" y="1209446"/>
          <a:ext cx="2272364" cy="4463255"/>
        </p:xfrm>
        <a:graphic>
          <a:graphicData uri="http://schemas.openxmlformats.org/drawingml/2006/table">
            <a:tbl>
              <a:tblPr firstRow="1" bandRow="1">
                <a:tableStyleId>{5C22544A-7EE6-4342-B048-85BDC9FD1C3A}</a:tableStyleId>
              </a:tblPr>
              <a:tblGrid>
                <a:gridCol w="568091">
                  <a:extLst>
                    <a:ext uri="{9D8B030D-6E8A-4147-A177-3AD203B41FA5}">
                      <a16:colId xmlns:a16="http://schemas.microsoft.com/office/drawing/2014/main" val="3796637519"/>
                    </a:ext>
                  </a:extLst>
                </a:gridCol>
                <a:gridCol w="568091">
                  <a:extLst>
                    <a:ext uri="{9D8B030D-6E8A-4147-A177-3AD203B41FA5}">
                      <a16:colId xmlns:a16="http://schemas.microsoft.com/office/drawing/2014/main" val="2717857182"/>
                    </a:ext>
                  </a:extLst>
                </a:gridCol>
                <a:gridCol w="568091">
                  <a:extLst>
                    <a:ext uri="{9D8B030D-6E8A-4147-A177-3AD203B41FA5}">
                      <a16:colId xmlns:a16="http://schemas.microsoft.com/office/drawing/2014/main" val="2399647972"/>
                    </a:ext>
                  </a:extLst>
                </a:gridCol>
                <a:gridCol w="568091">
                  <a:extLst>
                    <a:ext uri="{9D8B030D-6E8A-4147-A177-3AD203B41FA5}">
                      <a16:colId xmlns:a16="http://schemas.microsoft.com/office/drawing/2014/main" val="2257242867"/>
                    </a:ext>
                  </a:extLst>
                </a:gridCol>
              </a:tblGrid>
              <a:tr h="504000">
                <a:tc>
                  <a:txBody>
                    <a:bodyPr/>
                    <a:lstStyle/>
                    <a:p>
                      <a:pPr marL="0" algn="ctr" defTabSz="914400" rtl="0" eaLnBrk="1" latinLnBrk="0" hangingPunct="1"/>
                      <a:r>
                        <a:rPr lang="en-GB" sz="1400" b="0" kern="1200">
                          <a:solidFill>
                            <a:srgbClr val="5C5B5A"/>
                          </a:solidFill>
                          <a:latin typeface="+mn-lt"/>
                          <a:ea typeface="+mn-ea"/>
                          <a:cs typeface="+mn-cs"/>
                        </a:rPr>
                        <a:t>Nov S4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Dec</a:t>
                      </a:r>
                    </a:p>
                    <a:p>
                      <a:pPr marL="0" algn="ctr" defTabSz="914400" rtl="0" eaLnBrk="1" latinLnBrk="0" hangingPunct="1"/>
                      <a:r>
                        <a:rPr lang="en-GB" sz="1400" b="0" kern="1200">
                          <a:solidFill>
                            <a:srgbClr val="5C5B5A"/>
                          </a:solidFill>
                          <a:latin typeface="+mn-lt"/>
                          <a:ea typeface="+mn-ea"/>
                          <a:cs typeface="+mn-cs"/>
                        </a:rPr>
                        <a:t>S5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Mar</a:t>
                      </a:r>
                    </a:p>
                    <a:p>
                      <a:pPr marL="0" algn="ctr" defTabSz="914400" rtl="0" eaLnBrk="1" latinLnBrk="0" hangingPunct="1"/>
                      <a:r>
                        <a:rPr lang="en-GB" sz="1400" b="0" kern="1200">
                          <a:solidFill>
                            <a:srgbClr val="5C5B5A"/>
                          </a:solidFill>
                          <a:latin typeface="+mn-lt"/>
                          <a:ea typeface="+mn-ea"/>
                          <a:cs typeface="+mn-cs"/>
                        </a:rPr>
                        <a:t>S6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Nov</a:t>
                      </a:r>
                    </a:p>
                    <a:p>
                      <a:pPr marL="0" algn="ctr" defTabSz="914400" rtl="0" eaLnBrk="1" latinLnBrk="0" hangingPunct="1"/>
                      <a:r>
                        <a:rPr lang="en-GB" sz="1400" b="0" kern="1200">
                          <a:solidFill>
                            <a:srgbClr val="5C5B5A"/>
                          </a:solidFill>
                          <a:latin typeface="+mn-lt"/>
                          <a:ea typeface="+mn-ea"/>
                          <a:cs typeface="+mn-cs"/>
                        </a:rPr>
                        <a:t>S10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18900264"/>
                  </a:ext>
                </a:extLst>
              </a:tr>
              <a:tr h="563585">
                <a:tc>
                  <a:txBody>
                    <a:bodyPr/>
                    <a:lstStyle/>
                    <a:p>
                      <a:pPr marL="0" algn="ctr" defTabSz="914400" rtl="0" eaLnBrk="1" latinLnBrk="0" hangingPunct="1"/>
                      <a:r>
                        <a:rPr lang="en-GB" sz="1400" b="0" kern="1200">
                          <a:solidFill>
                            <a:srgbClr val="5C5B5A"/>
                          </a:solidFill>
                          <a:latin typeface="+mn-lt"/>
                          <a:ea typeface="+mn-ea"/>
                          <a:cs typeface="+mn-cs"/>
                        </a:rPr>
                        <a:t>37%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28%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563585">
                <a:tc>
                  <a:txBody>
                    <a:bodyPr/>
                    <a:lstStyle/>
                    <a:p>
                      <a:pPr algn="ctr"/>
                      <a:r>
                        <a:rPr lang="en-GB" sz="1400" b="0">
                          <a:solidFill>
                            <a:srgbClr val="5C5B5A"/>
                          </a:solidFill>
                        </a:rPr>
                        <a:t>24%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6468508"/>
                  </a:ext>
                </a:extLst>
              </a:tr>
              <a:tr h="563585">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76774659"/>
                  </a:ext>
                </a:extLst>
              </a:tr>
              <a:tr h="563585">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820413"/>
                  </a:ext>
                </a:extLst>
              </a:tr>
              <a:tr h="563585">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05514104"/>
                  </a:ext>
                </a:extLst>
              </a:tr>
              <a:tr h="563585">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63524619"/>
                  </a:ext>
                </a:extLst>
              </a:tr>
              <a:tr h="563585">
                <a:tc>
                  <a:txBody>
                    <a:bodyPr/>
                    <a:lstStyle/>
                    <a:p>
                      <a:pPr algn="ctr"/>
                      <a:r>
                        <a:rPr lang="en-GB" sz="1400" b="0">
                          <a:solidFill>
                            <a:srgbClr val="5C5B5A"/>
                          </a:solidFill>
                        </a:rPr>
                        <a:t>16%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515694"/>
                  </a:ext>
                </a:extLst>
              </a:tr>
            </a:tbl>
          </a:graphicData>
        </a:graphic>
      </p:graphicFrame>
      <p:cxnSp>
        <p:nvCxnSpPr>
          <p:cNvPr id="6" name="Straight Connector 5">
            <a:extLst>
              <a:ext uri="{FF2B5EF4-FFF2-40B4-BE49-F238E27FC236}">
                <a16:creationId xmlns:a16="http://schemas.microsoft.com/office/drawing/2014/main" id="{119E92C4-6A3A-4983-A2F6-823F6841DF68}"/>
              </a:ext>
              <a:ext uri="{C183D7F6-B498-43B3-948B-1728B52AA6E4}">
                <adec:decorative xmlns:adec="http://schemas.microsoft.com/office/drawing/2017/decorative" val="1"/>
              </a:ext>
            </a:extLst>
          </p:cNvPr>
          <p:cNvCxnSpPr>
            <a:cxnSpLocks/>
          </p:cNvCxnSpPr>
          <p:nvPr/>
        </p:nvCxnSpPr>
        <p:spPr>
          <a:xfrm flipV="1">
            <a:off x="3413081" y="868218"/>
            <a:ext cx="2928996" cy="832849"/>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83708C-2382-4F06-A9DE-B73E62D883A2}"/>
              </a:ext>
              <a:ext uri="{C183D7F6-B498-43B3-948B-1728B52AA6E4}">
                <adec:decorative xmlns:adec="http://schemas.microsoft.com/office/drawing/2017/decorative" val="1"/>
              </a:ext>
            </a:extLst>
          </p:cNvPr>
          <p:cNvCxnSpPr>
            <a:cxnSpLocks/>
          </p:cNvCxnSpPr>
          <p:nvPr/>
        </p:nvCxnSpPr>
        <p:spPr>
          <a:xfrm>
            <a:off x="6373364" y="868218"/>
            <a:ext cx="2898970" cy="0"/>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984C45-7950-4BC0-A18A-9BBD34CCB87E}"/>
              </a:ext>
              <a:ext uri="{C183D7F6-B498-43B3-948B-1728B52AA6E4}">
                <adec:decorative xmlns:adec="http://schemas.microsoft.com/office/drawing/2017/decorative" val="1"/>
              </a:ext>
            </a:extLst>
          </p:cNvPr>
          <p:cNvCxnSpPr>
            <a:cxnSpLocks/>
          </p:cNvCxnSpPr>
          <p:nvPr/>
        </p:nvCxnSpPr>
        <p:spPr>
          <a:xfrm>
            <a:off x="9272334" y="868218"/>
            <a:ext cx="0" cy="347840"/>
          </a:xfrm>
          <a:prstGeom prst="straightConnector1">
            <a:avLst/>
          </a:prstGeom>
          <a:ln w="31750">
            <a:solidFill>
              <a:srgbClr val="FA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 Placeholder 30">
            <a:extLst>
              <a:ext uri="{FF2B5EF4-FFF2-40B4-BE49-F238E27FC236}">
                <a16:creationId xmlns:a16="http://schemas.microsoft.com/office/drawing/2014/main" id="{40DDBCC4-7154-4E83-9585-F6F47F746CB1}"/>
              </a:ext>
            </a:extLst>
          </p:cNvPr>
          <p:cNvSpPr txBox="1">
            <a:spLocks/>
          </p:cNvSpPr>
          <p:nvPr/>
        </p:nvSpPr>
        <p:spPr>
          <a:xfrm>
            <a:off x="8777185" y="1312086"/>
            <a:ext cx="3274504" cy="85427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Parts of the population significantly more likely to often rely on low-cost food to feed children compared to Autumn average (9%) include*:</a:t>
            </a:r>
          </a:p>
        </p:txBody>
      </p:sp>
      <p:sp>
        <p:nvSpPr>
          <p:cNvPr id="22" name="Content Placeholder 32">
            <a:extLst>
              <a:ext uri="{FF2B5EF4-FFF2-40B4-BE49-F238E27FC236}">
                <a16:creationId xmlns:a16="http://schemas.microsoft.com/office/drawing/2014/main" id="{7AD7383F-FE2E-4B45-B9DE-BDA4DA4C3489}"/>
              </a:ext>
            </a:extLst>
          </p:cNvPr>
          <p:cNvSpPr txBox="1">
            <a:spLocks/>
          </p:cNvSpPr>
          <p:nvPr/>
        </p:nvSpPr>
        <p:spPr>
          <a:xfrm>
            <a:off x="8777185" y="2177295"/>
            <a:ext cx="3274504" cy="258829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Demographics: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Those who have a disability (16%)</a:t>
            </a:r>
            <a:endParaRPr lang="en-GB" sz="120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Individual and/or family circumstance: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Those seeking help with their debt (21%)</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Those currently experiencing a problem in their home (15%)</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Those who are financially vulnerable (14%)</a:t>
            </a: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Those who have high anxiety (13%)</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Those who are worried about heating their home this winter (12%)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6BFF4A05-0BD7-41D4-90E9-8E195569A981}"/>
              </a:ext>
            </a:extLst>
          </p:cNvPr>
          <p:cNvSpPr txBox="1"/>
          <p:nvPr/>
        </p:nvSpPr>
        <p:spPr>
          <a:xfrm>
            <a:off x="8761798" y="4860819"/>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data from S10 only</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405382"/>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CH1. How often in the past 12 months have the following happened?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4, 419; Survey 5, 371; Survey 6, 391; Survey 10, 488 (Online respondents with children in their household)</a:t>
            </a:r>
          </a:p>
        </p:txBody>
      </p:sp>
      <p:sp>
        <p:nvSpPr>
          <p:cNvPr id="20" name="Slide Number Placeholder 4">
            <a:extLst>
              <a:ext uri="{FF2B5EF4-FFF2-40B4-BE49-F238E27FC236}">
                <a16:creationId xmlns:a16="http://schemas.microsoft.com/office/drawing/2014/main" id="{2C2EA698-F7FF-4758-BA39-CA2F17BAF14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Arrow: Down 2">
            <a:extLst>
              <a:ext uri="{FF2B5EF4-FFF2-40B4-BE49-F238E27FC236}">
                <a16:creationId xmlns:a16="http://schemas.microsoft.com/office/drawing/2014/main" id="{552AFCD1-D444-7968-ECDE-E1B490F63C6E}"/>
              </a:ext>
              <a:ext uri="{C183D7F6-B498-43B3-948B-1728B52AA6E4}">
                <adec:decorative xmlns:adec="http://schemas.microsoft.com/office/drawing/2017/decorative" val="1"/>
              </a:ext>
            </a:extLst>
          </p:cNvPr>
          <p:cNvSpPr/>
          <p:nvPr/>
        </p:nvSpPr>
        <p:spPr>
          <a:xfrm>
            <a:off x="8265252" y="27036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927E4EEC-42B9-451A-007A-16204F9E4FE2}"/>
              </a:ext>
              <a:ext uri="{C183D7F6-B498-43B3-948B-1728B52AA6E4}">
                <adec:decorative xmlns:adec="http://schemas.microsoft.com/office/drawing/2017/decorative" val="1"/>
              </a:ext>
            </a:extLst>
          </p:cNvPr>
          <p:cNvSpPr/>
          <p:nvPr/>
        </p:nvSpPr>
        <p:spPr>
          <a:xfrm>
            <a:off x="8265252" y="383189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A64731D7-56A0-FF31-5C43-9BA7C3DC8DBE}"/>
              </a:ext>
              <a:ext uri="{C183D7F6-B498-43B3-948B-1728B52AA6E4}">
                <adec:decorative xmlns:adec="http://schemas.microsoft.com/office/drawing/2017/decorative" val="1"/>
              </a:ext>
            </a:extLst>
          </p:cNvPr>
          <p:cNvSpPr/>
          <p:nvPr/>
        </p:nvSpPr>
        <p:spPr>
          <a:xfrm>
            <a:off x="8270455" y="442441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67159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(Findings from first half of 2023 and second half of 2023 merged into groups of three waves,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748</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S8+S9+S10)</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3848187025"/>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78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a:t>
                      </a:r>
                      <a:r>
                        <a:rPr lang="en-GB" sz="1400" b="1" u="sng">
                          <a:solidFill>
                            <a:schemeClr val="bg1"/>
                          </a:solidFill>
                          <a:latin typeface="Arial"/>
                          <a:cs typeface="Arial"/>
                        </a:rPr>
                        <a:t>79-80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81-88</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3351445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a:solidFill>
                  <a:schemeClr val="bg1"/>
                </a:solidFill>
              </a:rPr>
              <a:t>The reporting includes a particular focus on over 75 year olds, under 25 year olds, and disabled people – as priority groups for Greater Manchester activity to address digital exclusion.</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a:solidFill>
                  <a:schemeClr val="bg1"/>
                </a:solidFill>
                <a:latin typeface="Arial"/>
                <a:cs typeface="Arial"/>
              </a:rPr>
              <a:t>For this report, we have merged findings for survey 10 (November 2023) with those from survey 8 and survey 9 (July 2023, September 2023) to provide a robust sample size for sub-group analysis. </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Headlines reported are based on the most recent three waves combined, with careful analysis of individual differences between waves where appropriate. </a:t>
            </a:r>
          </a:p>
          <a:p>
            <a:pPr>
              <a:lnSpc>
                <a:spcPct val="90000"/>
              </a:lnSpc>
              <a:spcBef>
                <a:spcPts val="1000"/>
              </a:spcBef>
            </a:pPr>
            <a:endParaRPr lang="en-GB" sz="1500">
              <a:solidFill>
                <a:srgbClr val="5C5B5A"/>
              </a:solidFill>
              <a:cs typeface="Arial"/>
            </a:endParaRPr>
          </a:p>
          <a:p>
            <a:pPr>
              <a:lnSpc>
                <a:spcPct val="113999"/>
              </a:lnSpc>
              <a:spcAft>
                <a:spcPts val="600"/>
              </a:spcAft>
            </a:pPr>
            <a:endParaRPr lang="en-GB" sz="1400">
              <a:solidFill>
                <a:schemeClr val="bg1"/>
              </a:solidFill>
              <a:latin typeface="Arial"/>
              <a:cs typeface="Arial"/>
            </a:endParaRPr>
          </a:p>
        </p:txBody>
      </p:sp>
    </p:spTree>
    <p:extLst>
      <p:ext uri="{BB962C8B-B14F-4D97-AF65-F5344CB8AC3E}">
        <p14:creationId xmlns:p14="http://schemas.microsoft.com/office/powerpoint/2010/main" val="3613528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957568"/>
            <a:ext cx="11018403" cy="4435189"/>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AROUND A THIRD EXPERIENCE DIGITAL EXCLUSION</a:t>
            </a:r>
            <a:r>
              <a:rPr lang="en-GB" sz="1400">
                <a:solidFill>
                  <a:schemeClr val="bg1"/>
                </a:solidFill>
                <a:latin typeface="Arial"/>
                <a:cs typeface="Arial"/>
              </a:rPr>
              <a:t> (July, September and November combined data)</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3 (32%) respondents said that their household experienced some form of digital exclusion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Almost 1 in 5 (16%) Greater Manchester households experience a single aspect of digital exclusion and 1 in 50 (2%) are likely to experience all five aspects of digital exclusion. </a:t>
            </a:r>
          </a:p>
          <a:p>
            <a:pPr>
              <a:spcAft>
                <a:spcPts val="600"/>
              </a:spcAft>
            </a:pPr>
            <a:r>
              <a:rPr lang="en-GB" sz="1600" b="1">
                <a:solidFill>
                  <a:schemeClr val="bg1"/>
                </a:solidFill>
                <a:latin typeface="Arial"/>
                <a:cs typeface="Arial"/>
              </a:rPr>
              <a:t>PRIORITY GROUPS </a:t>
            </a:r>
            <a:r>
              <a:rPr lang="en-GB" sz="1400">
                <a:solidFill>
                  <a:schemeClr val="bg1"/>
                </a:solidFill>
                <a:latin typeface="Arial"/>
                <a:cs typeface="Arial"/>
              </a:rPr>
              <a:t>(July, September and November combined data)</a:t>
            </a:r>
            <a:endParaRPr lang="en-GB" sz="14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Disabled and older residents are more likely to experience some form of digital exclusion (figures compare to 32% in overall population):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2 in 3 (67%) of those aged 75+ experience at least one aspect of digital exclusion</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2 in 5 (41%) of disabled people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Around 1 in 4 (24%) aged 16-24 experience at least one aspect of digital exclusion</a:t>
            </a:r>
          </a:p>
          <a:p>
            <a:pPr>
              <a:spcAft>
                <a:spcPts val="600"/>
              </a:spcAft>
            </a:pPr>
            <a:r>
              <a:rPr lang="en-GB" sz="1600" b="1">
                <a:solidFill>
                  <a:schemeClr val="bg1"/>
                </a:solidFill>
                <a:latin typeface="Arial"/>
                <a:cs typeface="Arial"/>
              </a:rPr>
              <a:t>CONFIDENCE USING DIGITAL SERVICES </a:t>
            </a:r>
            <a:r>
              <a:rPr lang="en-GB" sz="1400">
                <a:solidFill>
                  <a:schemeClr val="bg1"/>
                </a:solidFill>
                <a:latin typeface="Arial"/>
                <a:cs typeface="Arial"/>
              </a:rPr>
              <a:t>(July, September and November combined data)</a:t>
            </a:r>
            <a:r>
              <a:rPr lang="en-GB" sz="1400" b="1">
                <a:solidFill>
                  <a:schemeClr val="bg1"/>
                </a:solidFill>
                <a:latin typeface="Arial"/>
                <a:cs typeface="Arial"/>
              </a:rPr>
              <a:t>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6 (16%) respondents say either they (9%) or someone in their household (10%) is not confident using digital services online</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This proportion is also higher among older cohorts aged 75+ (42%) and disabled respondents (25%)</a:t>
            </a:r>
          </a:p>
        </p:txBody>
      </p:sp>
    </p:spTree>
    <p:extLst>
      <p:ext uri="{BB962C8B-B14F-4D97-AF65-F5344CB8AC3E}">
        <p14:creationId xmlns:p14="http://schemas.microsoft.com/office/powerpoint/2010/main" val="287229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557384"/>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Greater Manchester Residents' Survey investigates the four measures of personal wellbeing commonly asked in national surveys – life satisfaction, anxiety, happiness and feelings that things done in life are worthwhile. Up until April 2023 (survey 6), due to survey time constraints, questions were asked only on the first two of these measures; changes across the survey have more recently allowed us to make capacity for exploring wellbeing in broader terms. As this is now the fifth time that we have asked all four questions, findings in relation to wellbeing are becoming more robust at different spatial levels and for different sub-groups.</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The wellbeing questions used are replicated from the </a:t>
            </a:r>
            <a:r>
              <a:rPr lang="en-GB" sz="1400">
                <a:solidFill>
                  <a:schemeClr val="bg1"/>
                </a:solidFill>
                <a:latin typeface="Arial"/>
                <a:cs typeface="Arial"/>
                <a:hlinkClick r:id="rId3">
                  <a:extLst>
                    <a:ext uri="{A12FA001-AC4F-418D-AE19-62706E023703}">
                      <ahyp:hlinkClr xmlns:ahyp="http://schemas.microsoft.com/office/drawing/2018/hyperlinkcolor" val="tx"/>
                    </a:ext>
                  </a:extLst>
                </a:hlinkClick>
              </a:rPr>
              <a:t>Annual Population Survey</a:t>
            </a:r>
            <a:r>
              <a:rPr lang="en-GB" sz="1400">
                <a:solidFill>
                  <a:schemeClr val="bg1"/>
                </a:solidFill>
                <a:latin typeface="Arial"/>
                <a:cs typeface="Arial"/>
              </a:rPr>
              <a:t>. These are nationally recognised metrics, used in their current form since 2011. </a:t>
            </a:r>
          </a:p>
          <a:p>
            <a:pPr>
              <a:lnSpc>
                <a:spcPct val="114000"/>
              </a:lnSpc>
              <a:spcAft>
                <a:spcPts val="14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a:solidFill>
                  <a:schemeClr val="bg1"/>
                </a:solidFill>
                <a:latin typeface="Arial"/>
                <a:cs typeface="Arial"/>
                <a:hlinkClick r:id="rId4">
                  <a:extLst>
                    <a:ext uri="{A12FA001-AC4F-418D-AE19-62706E023703}">
                      <ahyp:hlinkClr xmlns:ahyp="http://schemas.microsoft.com/office/drawing/2018/hyperlinkcolor" val="tx"/>
                    </a:ext>
                  </a:extLst>
                </a:hlinkClick>
              </a:rPr>
              <a:t>published BMJ approach</a:t>
            </a:r>
            <a:r>
              <a:rPr lang="en-GB" sz="1400">
                <a:solidFill>
                  <a:schemeClr val="bg1"/>
                </a:solidFill>
                <a:latin typeface="Arial"/>
                <a:cs typeface="Arial"/>
              </a:rPr>
              <a:t>. </a:t>
            </a:r>
          </a:p>
          <a:p>
            <a:pPr>
              <a:lnSpc>
                <a:spcPct val="114000"/>
              </a:lnSpc>
              <a:spcAft>
                <a:spcPts val="1400"/>
              </a:spcAft>
            </a:pPr>
            <a:r>
              <a:rPr lang="en-GB" sz="1400">
                <a:solidFill>
                  <a:schemeClr val="bg1"/>
                </a:solidFill>
                <a:latin typeface="Arial"/>
                <a:cs typeface="Arial"/>
              </a:rPr>
              <a:t>In this wave, for the first time, we have added a number of questions relating to vaping and smoking. Being the first time these have been included, insights should be treated as exploratory, and are designed to aid further discussion around the topic and future insights.</a:t>
            </a:r>
            <a:endParaRPr lang="en-GB" sz="1550">
              <a:solidFill>
                <a:schemeClr val="bg1"/>
              </a:solidFill>
              <a:latin typeface="Arial"/>
              <a:cs typeface="Arial"/>
            </a:endParaRPr>
          </a:p>
        </p:txBody>
      </p:sp>
    </p:spTree>
    <p:extLst>
      <p:ext uri="{BB962C8B-B14F-4D97-AF65-F5344CB8AC3E}">
        <p14:creationId xmlns:p14="http://schemas.microsoft.com/office/powerpoint/2010/main" val="6721426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800" y="911385"/>
            <a:ext cx="10892028" cy="4795223"/>
          </a:xfrm>
          <a:prstGeom prst="rect">
            <a:avLst/>
          </a:prstGeom>
          <a:noFill/>
        </p:spPr>
        <p:txBody>
          <a:bodyPr wrap="square" lIns="91440" tIns="45720" rIns="91440" bIns="45720" rtlCol="0" anchor="t">
            <a:spAutoFit/>
          </a:bodyPr>
          <a:lstStyle/>
          <a:p>
            <a:pPr>
              <a:spcAft>
                <a:spcPts val="600"/>
              </a:spcAft>
            </a:pPr>
            <a:r>
              <a:rPr lang="en-GB" sz="1800" b="1">
                <a:solidFill>
                  <a:schemeClr val="bg1"/>
                </a:solidFill>
                <a:latin typeface="Arial"/>
                <a:cs typeface="Arial"/>
              </a:rPr>
              <a:t>MONTH-BY-MONTH TRENDS</a:t>
            </a:r>
            <a:endParaRPr lang="en-GB" sz="18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Rates of digital exclusion appear to have increased significantly since previous waves with just under 2 in 3 respondents (64%) saying they experience no aspects of digital exclusion in November (was 71% in September and 69% in July)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This appears to be driven by significant increases in the proportion of those saying they do not have reliable access to devices that can access the internet and also the skills or support needed to access digital services online</a:t>
            </a:r>
          </a:p>
          <a:p>
            <a:pPr>
              <a:lnSpc>
                <a:spcPct val="114000"/>
              </a:lnSpc>
              <a:spcAft>
                <a:spcPts val="600"/>
              </a:spcAft>
            </a:pPr>
            <a:r>
              <a:rPr lang="en-GB" b="1">
                <a:solidFill>
                  <a:schemeClr val="bg1"/>
                </a:solidFill>
                <a:latin typeface="Arial"/>
                <a:cs typeface="Arial"/>
              </a:rPr>
              <a:t>LONGER</a:t>
            </a:r>
            <a:r>
              <a:rPr lang="en-GB" sz="1800" b="1">
                <a:solidFill>
                  <a:schemeClr val="bg1"/>
                </a:solidFill>
                <a:latin typeface="Arial"/>
                <a:cs typeface="Arial"/>
              </a:rPr>
              <a:t> TERM TRENDS</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levels of digital exclusion have generally decreased since Autumn 2022, with 32% experiencing at least one aspect of digital exclusion in surveys 8-10, dropping from 38% in surveys 5-7, though remaining the same as surveys 7-9</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The proportions of those aged 75+ and experience at least one aspect of digital exclusion has increased since Summer (S5-7), though disabled respondents who have experienced 1 or more aspect of digital exclusion has decreased significantly since Summer. </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In surveys 5-7, 63% of those aged 75+ experienced at least one aspect of digital exclusion. This has risen to 67%, and has risen since September too (was 62%) </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In surveys 5-7, 52% of disabled respondents experienced at least one aspect of digital exclusion. This has decreased significantly since Summer (now 41%)</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Digital exclusion appears to have also significantly decreased for those aged 16-24 (24% cf. 36% in surveys 5-7)</a:t>
            </a:r>
          </a:p>
        </p:txBody>
      </p:sp>
    </p:spTree>
    <p:extLst>
      <p:ext uri="{BB962C8B-B14F-4D97-AF65-F5344CB8AC3E}">
        <p14:creationId xmlns:p14="http://schemas.microsoft.com/office/powerpoint/2010/main" val="546076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830997"/>
          </a:xfrm>
        </p:spPr>
        <p:txBody>
          <a:bodyPr vert="horz" wrap="square" anchor="t">
            <a:spAutoFit/>
          </a:bodyPr>
          <a:lstStyle/>
          <a:p>
            <a:pPr>
              <a:lnSpc>
                <a:spcPct val="100000"/>
              </a:lnSpc>
            </a:pPr>
            <a:r>
              <a:rPr lang="en-GB" sz="1800" b="1"/>
              <a:t>Just under a third of respondents (32%) report experience of </a:t>
            </a:r>
            <a:r>
              <a:rPr lang="en-GB" sz="1800" b="1">
                <a:solidFill>
                  <a:srgbClr val="009690"/>
                </a:solidFill>
              </a:rPr>
              <a:t>at least one aspect of digital exclusion in their household</a:t>
            </a:r>
            <a:r>
              <a:rPr lang="en-GB" sz="1800" b="1"/>
              <a:t>. This rises to 2 in 5 (41%) of disabled respondents and two thirds (67%) of those aged over 75</a:t>
            </a:r>
          </a:p>
        </p:txBody>
      </p:sp>
      <p:graphicFrame>
        <p:nvGraphicFramePr>
          <p:cNvPr id="37" name="Table Placeholder 6" descr="Column chart showing the proportion of respondents who are experiencing some form of digital exclusion. 65% are not experiencing any form of digital exclusion, 18% are experiencing one aspect, 8% two aspects, 3% 3 aspects, 3% 4 aspects and 4% are completely digitally excluded.">
            <a:extLst>
              <a:ext uri="{FF2B5EF4-FFF2-40B4-BE49-F238E27FC236}">
                <a16:creationId xmlns:a16="http://schemas.microsoft.com/office/drawing/2014/main" id="{313F2446-7939-4AC7-B046-82FBC0D5B42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 ...</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4918685" y="2093995"/>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24%</a:t>
                      </a:r>
                    </a:p>
                  </a:txBody>
                  <a:tcPr>
                    <a:solidFill>
                      <a:srgbClr val="5C5B5A">
                        <a:alpha val="21000"/>
                      </a:srgbClr>
                    </a:solidFill>
                  </a:tcPr>
                </a:tc>
                <a:tc>
                  <a:txBody>
                    <a:bodyPr/>
                    <a:lstStyle/>
                    <a:p>
                      <a:pPr algn="ctr"/>
                      <a:r>
                        <a:rPr lang="en-GB" sz="1400" b="1">
                          <a:solidFill>
                            <a:srgbClr val="5C5B5A"/>
                          </a:solidFill>
                          <a:latin typeface="Arial"/>
                          <a:cs typeface="Arial"/>
                        </a:rPr>
                        <a:t>67%</a:t>
                      </a:r>
                    </a:p>
                  </a:txBody>
                  <a:tcPr>
                    <a:solidFill>
                      <a:srgbClr val="5C5B5A">
                        <a:alpha val="21000"/>
                      </a:srgbClr>
                    </a:solidFill>
                  </a:tcPr>
                </a:tc>
                <a:tc>
                  <a:txBody>
                    <a:bodyPr/>
                    <a:lstStyle/>
                    <a:p>
                      <a:pPr algn="ctr"/>
                      <a:r>
                        <a:rPr lang="en-GB" sz="1400" b="1" dirty="0">
                          <a:solidFill>
                            <a:srgbClr val="5C5B5A"/>
                          </a:solidFill>
                          <a:latin typeface="Arial"/>
                          <a:cs typeface="Arial"/>
                        </a:rPr>
                        <a:t>41%</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748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985322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Where respondents are experiencing digital exclusion, they are most likely to say this is due to a </a:t>
            </a:r>
            <a:r>
              <a:rPr lang="en-GB" sz="1800" b="1">
                <a:solidFill>
                  <a:srgbClr val="009690"/>
                </a:solidFill>
              </a:rPr>
              <a:t>lack of skills or support </a:t>
            </a:r>
            <a:r>
              <a:rPr lang="en-GB" sz="1800" b="1"/>
              <a:t>to allow them to access digital online services</a:t>
            </a:r>
            <a:endParaRPr lang="en-GB" sz="1800" b="1">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127443406"/>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18">
            <a:extLst>
              <a:ext uri="{FF2B5EF4-FFF2-40B4-BE49-F238E27FC236}">
                <a16:creationId xmlns:a16="http://schemas.microsoft.com/office/drawing/2014/main" id="{1783506A-7E73-5DCB-0442-51E7DEE5923E}"/>
              </a:ext>
              <a:ext uri="{C183D7F6-B498-43B3-948B-1728B52AA6E4}">
                <adec:decorative xmlns:adec="http://schemas.microsoft.com/office/drawing/2017/decorative" val="1"/>
              </a:ext>
            </a:extLst>
          </p:cNvPr>
          <p:cNvGrpSpPr/>
          <p:nvPr/>
        </p:nvGrpSpPr>
        <p:grpSpPr>
          <a:xfrm>
            <a:off x="2010200" y="1750071"/>
            <a:ext cx="9204700" cy="993307"/>
            <a:chOff x="2010200" y="1750071"/>
            <a:chExt cx="9204700" cy="993307"/>
          </a:xfrm>
        </p:grpSpPr>
        <p:sp>
          <p:nvSpPr>
            <p:cNvPr id="2" name="TextBox 1">
              <a:extLst>
                <a:ext uri="{FF2B5EF4-FFF2-40B4-BE49-F238E27FC236}">
                  <a16:creationId xmlns:a16="http://schemas.microsoft.com/office/drawing/2014/main" id="{2E983FA5-B7FE-FB4F-C8B4-3C499815CE49}"/>
                </a:ext>
              </a:extLst>
            </p:cNvPr>
            <p:cNvSpPr txBox="1"/>
            <p:nvPr/>
          </p:nvSpPr>
          <p:spPr>
            <a:xfrm>
              <a:off x="2010200" y="2134962"/>
              <a:ext cx="574157" cy="523220"/>
            </a:xfrm>
            <a:prstGeom prst="rect">
              <a:avLst/>
            </a:prstGeom>
            <a:noFill/>
          </p:spPr>
          <p:txBody>
            <a:bodyPr wrap="square" rtlCol="0">
              <a:spAutoFit/>
            </a:bodyPr>
            <a:lstStyle/>
            <a:p>
              <a:pPr algn="ctr"/>
              <a:r>
                <a:rPr lang="en-GB" sz="1400" b="1">
                  <a:solidFill>
                    <a:srgbClr val="5C5B5A"/>
                  </a:solidFill>
                </a:rPr>
                <a:t>9% total</a:t>
              </a:r>
            </a:p>
          </p:txBody>
        </p:sp>
        <p:sp>
          <p:nvSpPr>
            <p:cNvPr id="4" name="TextBox 3">
              <a:extLst>
                <a:ext uri="{FF2B5EF4-FFF2-40B4-BE49-F238E27FC236}">
                  <a16:creationId xmlns:a16="http://schemas.microsoft.com/office/drawing/2014/main" id="{9036254E-486F-0802-93F0-29C10E1772B2}"/>
                </a:ext>
              </a:extLst>
            </p:cNvPr>
            <p:cNvSpPr txBox="1"/>
            <p:nvPr/>
          </p:nvSpPr>
          <p:spPr>
            <a:xfrm>
              <a:off x="4186598" y="2220158"/>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12" name="TextBox 11">
              <a:extLst>
                <a:ext uri="{FF2B5EF4-FFF2-40B4-BE49-F238E27FC236}">
                  <a16:creationId xmlns:a16="http://schemas.microsoft.com/office/drawing/2014/main" id="{94E9E061-CD6D-05EE-722C-5BD2F912E093}"/>
                </a:ext>
              </a:extLst>
            </p:cNvPr>
            <p:cNvSpPr txBox="1"/>
            <p:nvPr/>
          </p:nvSpPr>
          <p:spPr>
            <a:xfrm>
              <a:off x="6298303" y="2077365"/>
              <a:ext cx="574157" cy="523220"/>
            </a:xfrm>
            <a:prstGeom prst="rect">
              <a:avLst/>
            </a:prstGeom>
            <a:noFill/>
          </p:spPr>
          <p:txBody>
            <a:bodyPr wrap="square" rtlCol="0">
              <a:spAutoFit/>
            </a:bodyPr>
            <a:lstStyle/>
            <a:p>
              <a:pPr algn="ctr"/>
              <a:r>
                <a:rPr lang="en-GB" sz="1400" b="1">
                  <a:solidFill>
                    <a:srgbClr val="5C5B5A"/>
                  </a:solidFill>
                </a:rPr>
                <a:t>7% total</a:t>
              </a:r>
            </a:p>
          </p:txBody>
        </p:sp>
        <p:sp>
          <p:nvSpPr>
            <p:cNvPr id="15" name="TextBox 14">
              <a:extLst>
                <a:ext uri="{FF2B5EF4-FFF2-40B4-BE49-F238E27FC236}">
                  <a16:creationId xmlns:a16="http://schemas.microsoft.com/office/drawing/2014/main" id="{A63D2668-23A8-568B-E03B-F36DDD97CDD8}"/>
                </a:ext>
              </a:extLst>
            </p:cNvPr>
            <p:cNvSpPr txBox="1"/>
            <p:nvPr/>
          </p:nvSpPr>
          <p:spPr>
            <a:xfrm>
              <a:off x="8473688" y="1996859"/>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17" name="TextBox 16">
              <a:extLst>
                <a:ext uri="{FF2B5EF4-FFF2-40B4-BE49-F238E27FC236}">
                  <a16:creationId xmlns:a16="http://schemas.microsoft.com/office/drawing/2014/main" id="{E5C09F62-6CA1-1B27-8602-58A8927FB9BF}"/>
                </a:ext>
              </a:extLst>
            </p:cNvPr>
            <p:cNvSpPr txBox="1"/>
            <p:nvPr/>
          </p:nvSpPr>
          <p:spPr>
            <a:xfrm>
              <a:off x="10640743" y="1750071"/>
              <a:ext cx="574157" cy="523220"/>
            </a:xfrm>
            <a:prstGeom prst="rect">
              <a:avLst/>
            </a:prstGeom>
            <a:noFill/>
          </p:spPr>
          <p:txBody>
            <a:bodyPr wrap="square" rtlCol="0">
              <a:spAutoFit/>
            </a:bodyPr>
            <a:lstStyle/>
            <a:p>
              <a:pPr algn="ctr"/>
              <a:r>
                <a:rPr lang="en-GB" sz="1400" b="1" dirty="0">
                  <a:solidFill>
                    <a:srgbClr val="5C5B5A"/>
                  </a:solidFill>
                </a:rPr>
                <a:t>18% total</a:t>
              </a:r>
            </a:p>
          </p:txBody>
        </p:sp>
      </p:grpSp>
      <p:sp>
        <p:nvSpPr>
          <p:cNvPr id="21" name="TextBox 20">
            <a:extLst>
              <a:ext uri="{FF2B5EF4-FFF2-40B4-BE49-F238E27FC236}">
                <a16:creationId xmlns:a16="http://schemas.microsoft.com/office/drawing/2014/main" id="{1E78E889-6DB2-404F-9B4C-1A46B70AB85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graphicFrame>
        <p:nvGraphicFramePr>
          <p:cNvPr id="20"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73FA8E35-709E-426A-A26F-82D8A7AA4ED0}"/>
              </a:ext>
            </a:extLst>
          </p:cNvPr>
          <p:cNvGraphicFramePr>
            <a:graphicFrameLocks/>
          </p:cNvGraphicFramePr>
          <p:nvPr>
            <p:extLst>
              <p:ext uri="{D42A27DB-BD31-4B8C-83A1-F6EECF244321}">
                <p14:modId xmlns:p14="http://schemas.microsoft.com/office/powerpoint/2010/main" val="154203411"/>
              </p:ext>
            </p:extLst>
          </p:nvPr>
        </p:nvGraphicFramePr>
        <p:xfrm>
          <a:off x="1146253" y="2552929"/>
          <a:ext cx="10994957" cy="3919527"/>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a:extLst>
              <a:ext uri="{FF2B5EF4-FFF2-40B4-BE49-F238E27FC236}">
                <a16:creationId xmlns:a16="http://schemas.microsoft.com/office/drawing/2014/main" id="{8BB054E3-938F-7D45-02C4-5791AF31AB0A}"/>
              </a:ext>
              <a:ext uri="{C183D7F6-B498-43B3-948B-1728B52AA6E4}">
                <adec:decorative xmlns:adec="http://schemas.microsoft.com/office/drawing/2017/decorative" val="1"/>
              </a:ext>
            </a:extLst>
          </p:cNvPr>
          <p:cNvGrpSpPr/>
          <p:nvPr/>
        </p:nvGrpSpPr>
        <p:grpSpPr>
          <a:xfrm>
            <a:off x="2010200" y="3953769"/>
            <a:ext cx="9236418" cy="784830"/>
            <a:chOff x="2010200" y="3953769"/>
            <a:chExt cx="9236418" cy="784830"/>
          </a:xfrm>
        </p:grpSpPr>
        <p:sp>
          <p:nvSpPr>
            <p:cNvPr id="3" name="TextBox 2">
              <a:extLst>
                <a:ext uri="{FF2B5EF4-FFF2-40B4-BE49-F238E27FC236}">
                  <a16:creationId xmlns:a16="http://schemas.microsoft.com/office/drawing/2014/main" id="{68348201-08EB-4C34-0C79-B9AFEB093344}"/>
                </a:ext>
              </a:extLst>
            </p:cNvPr>
            <p:cNvSpPr txBox="1"/>
            <p:nvPr/>
          </p:nvSpPr>
          <p:spPr>
            <a:xfrm>
              <a:off x="2010200" y="4168287"/>
              <a:ext cx="574157" cy="523220"/>
            </a:xfrm>
            <a:prstGeom prst="rect">
              <a:avLst/>
            </a:prstGeom>
            <a:noFill/>
          </p:spPr>
          <p:txBody>
            <a:bodyPr wrap="square" rtlCol="0">
              <a:spAutoFit/>
            </a:bodyPr>
            <a:lstStyle/>
            <a:p>
              <a:pPr algn="ctr"/>
              <a:r>
                <a:rPr lang="en-GB" sz="1400" b="1" dirty="0">
                  <a:solidFill>
                    <a:srgbClr val="5C5B5A"/>
                  </a:solidFill>
                </a:rPr>
                <a:t>7% total</a:t>
              </a:r>
            </a:p>
          </p:txBody>
        </p:sp>
        <p:sp>
          <p:nvSpPr>
            <p:cNvPr id="7" name="TextBox 6">
              <a:extLst>
                <a:ext uri="{FF2B5EF4-FFF2-40B4-BE49-F238E27FC236}">
                  <a16:creationId xmlns:a16="http://schemas.microsoft.com/office/drawing/2014/main" id="{586CB7F6-0388-3D37-B0B5-7BA77A70C2DD}"/>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6% total</a:t>
              </a:r>
            </a:p>
          </p:txBody>
        </p:sp>
        <p:sp>
          <p:nvSpPr>
            <p:cNvPr id="13" name="TextBox 12">
              <a:extLst>
                <a:ext uri="{FF2B5EF4-FFF2-40B4-BE49-F238E27FC236}">
                  <a16:creationId xmlns:a16="http://schemas.microsoft.com/office/drawing/2014/main" id="{77C04CF0-3365-BCC3-12A7-F0087DA5FEDF}"/>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6% total</a:t>
              </a:r>
            </a:p>
          </p:txBody>
        </p:sp>
        <p:sp>
          <p:nvSpPr>
            <p:cNvPr id="16" name="TextBox 15">
              <a:extLst>
                <a:ext uri="{FF2B5EF4-FFF2-40B4-BE49-F238E27FC236}">
                  <a16:creationId xmlns:a16="http://schemas.microsoft.com/office/drawing/2014/main" id="{D0AFB361-80B4-83C9-C613-8D43F3A8F7C2}"/>
                </a:ext>
              </a:extLst>
            </p:cNvPr>
            <p:cNvSpPr txBox="1"/>
            <p:nvPr/>
          </p:nvSpPr>
          <p:spPr>
            <a:xfrm>
              <a:off x="8487763" y="3953769"/>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18" name="TextBox 17">
              <a:extLst>
                <a:ext uri="{FF2B5EF4-FFF2-40B4-BE49-F238E27FC236}">
                  <a16:creationId xmlns:a16="http://schemas.microsoft.com/office/drawing/2014/main" id="{5A802565-AB78-BC36-6308-C9B09C918B05}"/>
                </a:ext>
              </a:extLst>
            </p:cNvPr>
            <p:cNvSpPr txBox="1"/>
            <p:nvPr/>
          </p:nvSpPr>
          <p:spPr>
            <a:xfrm>
              <a:off x="10672461" y="3977963"/>
              <a:ext cx="574157" cy="523220"/>
            </a:xfrm>
            <a:prstGeom prst="rect">
              <a:avLst/>
            </a:prstGeom>
            <a:noFill/>
          </p:spPr>
          <p:txBody>
            <a:bodyPr wrap="square" rtlCol="0">
              <a:spAutoFit/>
            </a:bodyPr>
            <a:lstStyle/>
            <a:p>
              <a:pPr algn="ctr"/>
              <a:r>
                <a:rPr lang="en-GB" sz="1400" b="1">
                  <a:solidFill>
                    <a:srgbClr val="5C5B5A"/>
                  </a:solidFill>
                </a:rPr>
                <a:t>12% total</a:t>
              </a:r>
            </a:p>
          </p:txBody>
        </p:sp>
      </p:grpSp>
      <p:sp>
        <p:nvSpPr>
          <p:cNvPr id="22" name="TextBox 21">
            <a:extLst>
              <a:ext uri="{FF2B5EF4-FFF2-40B4-BE49-F238E27FC236}">
                <a16:creationId xmlns:a16="http://schemas.microsoft.com/office/drawing/2014/main" id="{E5F7AE71-A6FB-439A-BC21-1C195A4AC9F5}"/>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748,</a:t>
            </a:r>
            <a:r>
              <a:rPr lang="en-GB" sz="1000">
                <a:solidFill>
                  <a:srgbClr val="FFFFFF">
                    <a:lumMod val="50000"/>
                  </a:srgbClr>
                </a:solidFill>
                <a:latin typeface="Arial" panose="020B0604020202020204" pitchFamily="34" charset="0"/>
                <a:cs typeface="Arial" panose="020B0604020202020204" pitchFamily="34" charset="0"/>
              </a:rPr>
              <a:t> Survey 8, 250, Survey 9, 248, Survey 10, 250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084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Those aged 75+ are consistently far more likely </a:t>
            </a:r>
            <a:r>
              <a:rPr lang="en-GB" sz="1800" b="1">
                <a:solidFill>
                  <a:srgbClr val="009690"/>
                </a:solidFill>
              </a:rPr>
              <a:t>not to have access to enable them to get online all or most of the time, or the skills and support to do so, as seen in previous waves. </a:t>
            </a:r>
            <a:endParaRPr lang="en-GB" sz="1800" b="1"/>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July – November 2023</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782569"/>
          <a:ext cx="10253332" cy="428665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(n=89)</a:t>
                      </a:r>
                    </a:p>
                  </a:txBody>
                  <a:tcPr anchor="b"/>
                </a:tc>
                <a:tc>
                  <a:txBody>
                    <a:bodyPr/>
                    <a:lstStyle/>
                    <a:p>
                      <a:pPr algn="ctr"/>
                      <a:r>
                        <a:rPr lang="en-GB" sz="1200"/>
                        <a:t>Aged 75+ (n=73)</a:t>
                      </a:r>
                    </a:p>
                  </a:txBody>
                  <a:tcPr anchor="b"/>
                </a:tc>
                <a:tc>
                  <a:txBody>
                    <a:bodyPr/>
                    <a:lstStyle/>
                    <a:p>
                      <a:pPr algn="ctr"/>
                      <a:r>
                        <a:rPr lang="en-GB" sz="1200"/>
                        <a:t>Disabled respondents (n=162)</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5%</a:t>
                      </a:r>
                    </a:p>
                  </a:txBody>
                  <a:tcPr anchor="ctr">
                    <a:noFill/>
                  </a:tcPr>
                </a:tc>
                <a:tc>
                  <a:txBody>
                    <a:bodyPr/>
                    <a:lstStyle/>
                    <a:p>
                      <a:pPr algn="ctr"/>
                      <a:r>
                        <a:rPr lang="en-GB" sz="1400" b="1">
                          <a:solidFill>
                            <a:schemeClr val="tx1"/>
                          </a:solidFill>
                        </a:rPr>
                        <a:t>30%</a:t>
                      </a:r>
                    </a:p>
                  </a:txBody>
                  <a:tcPr anchor="ctr">
                    <a:noFill/>
                  </a:tcPr>
                </a:tc>
                <a:tc>
                  <a:txBody>
                    <a:bodyPr/>
                    <a:lstStyle/>
                    <a:p>
                      <a:pPr algn="ctr"/>
                      <a:r>
                        <a:rPr lang="en-GB" sz="1400" b="1">
                          <a:solidFill>
                            <a:schemeClr val="tx1"/>
                          </a:solidFill>
                        </a:rPr>
                        <a:t>15%</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11%</a:t>
                      </a:r>
                    </a:p>
                  </a:txBody>
                  <a:tcPr anchor="ctr">
                    <a:noFill/>
                  </a:tcPr>
                </a:tc>
                <a:tc>
                  <a:txBody>
                    <a:bodyPr/>
                    <a:lstStyle/>
                    <a:p>
                      <a:pPr algn="ctr"/>
                      <a:r>
                        <a:rPr lang="en-GB" sz="1400" b="1">
                          <a:solidFill>
                            <a:schemeClr val="tx1"/>
                          </a:solidFill>
                        </a:rPr>
                        <a:t>34%</a:t>
                      </a:r>
                    </a:p>
                  </a:txBody>
                  <a:tcPr anchor="ctr">
                    <a:noFill/>
                  </a:tcPr>
                </a:tc>
                <a:tc>
                  <a:txBody>
                    <a:bodyPr/>
                    <a:lstStyle/>
                    <a:p>
                      <a:pPr algn="ctr"/>
                      <a:r>
                        <a:rPr lang="en-GB" sz="1400" b="1">
                          <a:solidFill>
                            <a:schemeClr val="tx1"/>
                          </a:solidFill>
                        </a:rPr>
                        <a:t>14%</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t>7%</a:t>
                      </a:r>
                    </a:p>
                  </a:txBody>
                  <a:tcPr anchor="ctr">
                    <a:noFill/>
                  </a:tcPr>
                </a:tc>
                <a:tc>
                  <a:txBody>
                    <a:bodyPr/>
                    <a:lstStyle/>
                    <a:p>
                      <a:pPr algn="ctr"/>
                      <a:r>
                        <a:rPr lang="en-GB" sz="1400" b="1"/>
                        <a:t>28%</a:t>
                      </a:r>
                    </a:p>
                  </a:txBody>
                  <a:tcPr anchor="ctr">
                    <a:noFill/>
                  </a:tcPr>
                </a:tc>
                <a:tc>
                  <a:txBody>
                    <a:bodyPr/>
                    <a:lstStyle/>
                    <a:p>
                      <a:pPr algn="ctr"/>
                      <a:r>
                        <a:rPr lang="en-GB" sz="1400" b="1"/>
                        <a:t>16%</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17%</a:t>
                      </a:r>
                    </a:p>
                  </a:txBody>
                  <a:tcPr anchor="ctr">
                    <a:noFill/>
                  </a:tcPr>
                </a:tc>
                <a:tc>
                  <a:txBody>
                    <a:bodyPr/>
                    <a:lstStyle/>
                    <a:p>
                      <a:pPr algn="ctr"/>
                      <a:r>
                        <a:rPr lang="en-GB" sz="1400" b="1"/>
                        <a:t>13%</a:t>
                      </a:r>
                    </a:p>
                  </a:txBody>
                  <a:tcPr anchor="ctr">
                    <a:noFill/>
                  </a:tcPr>
                </a:tc>
                <a:tc>
                  <a:txBody>
                    <a:bodyPr/>
                    <a:lstStyle/>
                    <a:p>
                      <a:pPr algn="ctr"/>
                      <a:r>
                        <a:rPr lang="en-GB" sz="1400" b="1"/>
                        <a:t>45%</a:t>
                      </a:r>
                    </a:p>
                  </a:txBody>
                  <a:tcPr anchor="ctr">
                    <a:noFill/>
                  </a:tcPr>
                </a:tc>
                <a:tc>
                  <a:txBody>
                    <a:bodyPr/>
                    <a:lstStyle/>
                    <a:p>
                      <a:pPr algn="ctr"/>
                      <a:r>
                        <a:rPr lang="en-GB" sz="1400" b="1"/>
                        <a:t>22%</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19%</a:t>
                      </a:r>
                    </a:p>
                  </a:txBody>
                  <a:tcPr anchor="ctr">
                    <a:noFill/>
                  </a:tcPr>
                </a:tc>
                <a:tc>
                  <a:txBody>
                    <a:bodyPr/>
                    <a:lstStyle/>
                    <a:p>
                      <a:pPr algn="ctr"/>
                      <a:r>
                        <a:rPr lang="en-GB" sz="1400" b="1"/>
                        <a:t>13%</a:t>
                      </a:r>
                    </a:p>
                  </a:txBody>
                  <a:tcPr anchor="ctr">
                    <a:noFill/>
                  </a:tcPr>
                </a:tc>
                <a:tc>
                  <a:txBody>
                    <a:bodyPr/>
                    <a:lstStyle/>
                    <a:p>
                      <a:pPr algn="ctr"/>
                      <a:r>
                        <a:rPr lang="en-GB" sz="1400" b="1"/>
                        <a:t>35%</a:t>
                      </a:r>
                    </a:p>
                  </a:txBody>
                  <a:tcPr anchor="ctr">
                    <a:noFill/>
                  </a:tcPr>
                </a:tc>
                <a:tc>
                  <a:txBody>
                    <a:bodyPr/>
                    <a:lstStyle/>
                    <a:p>
                      <a:pPr algn="ctr"/>
                      <a:r>
                        <a:rPr lang="en-GB" sz="1400" b="1"/>
                        <a:t>22%</a:t>
                      </a:r>
                    </a:p>
                  </a:txBody>
                  <a:tcPr anchor="ctr">
                    <a:noFill/>
                  </a:tcP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749, </a:t>
            </a:r>
            <a:r>
              <a:rPr lang="en-GB" sz="1000">
                <a:solidFill>
                  <a:srgbClr val="FFFFFF">
                    <a:lumMod val="50000"/>
                  </a:srgbClr>
                </a:solidFill>
                <a:latin typeface="Arial" panose="020B0604020202020204" pitchFamily="34" charset="0"/>
                <a:cs typeface="Arial" panose="020B0604020202020204" pitchFamily="34" charset="0"/>
              </a:rPr>
              <a:t>Survey 8, 250, Survey 9, 248, Survey 10, 250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5887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6500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2313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840094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BEC93-0FC5-903B-B874-E5D3E3D3177B}"/>
              </a:ext>
            </a:extLst>
          </p:cNvPr>
          <p:cNvSpPr txBox="1">
            <a:spLocks noGrp="1"/>
          </p:cNvSpPr>
          <p:nvPr>
            <p:ph type="title" idx="4294967295"/>
          </p:nvPr>
        </p:nvSpPr>
        <p:spPr>
          <a:xfrm>
            <a:off x="908660" y="253581"/>
            <a:ext cx="1074202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9690"/>
                </a:solidFill>
                <a:effectLst/>
                <a:uLnTx/>
                <a:uFillTx/>
                <a:latin typeface="+mj-lt"/>
                <a:ea typeface="+mj-ea"/>
                <a:cs typeface="+mj-cs"/>
              </a:rPr>
              <a:t>Month-on-month trends: </a:t>
            </a:r>
            <a:r>
              <a:rPr kumimoji="0" lang="en-GB" sz="1800" b="1" i="0" u="none" strike="noStrike" kern="1200" cap="none" spc="0" normalizeH="0" baseline="0" noProof="0" dirty="0">
                <a:ln>
                  <a:noFill/>
                </a:ln>
                <a:solidFill>
                  <a:srgbClr val="5C5B5A"/>
                </a:solidFill>
                <a:effectLst/>
                <a:uLnTx/>
                <a:uFillTx/>
                <a:latin typeface="+mj-lt"/>
                <a:ea typeface="+mj-ea"/>
                <a:cs typeface="+mj-cs"/>
              </a:rPr>
              <a:t>November results show a less favourable picture of digital inclusion – Fewer respondents (64%) report no issues with digital inclusion in their household in November, compared to September (71%)</a:t>
            </a:r>
            <a:endParaRPr kumimoji="0" lang="en-US" sz="1800" b="1" i="0" u="none" strike="noStrike" kern="1200" cap="none" spc="0" normalizeH="0" baseline="0" noProof="0" dirty="0">
              <a:ln>
                <a:noFill/>
              </a:ln>
              <a:solidFill>
                <a:srgbClr val="5C5B5A"/>
              </a:solidFill>
              <a:effectLst/>
              <a:uLnTx/>
              <a:uFillTx/>
              <a:latin typeface="+mj-lt"/>
              <a:ea typeface="+mj-ea"/>
              <a:cs typeface="+mj-cs"/>
            </a:endParaRPr>
          </a:p>
        </p:txBody>
      </p:sp>
      <p:graphicFrame>
        <p:nvGraphicFramePr>
          <p:cNvPr id="3" name="Table Placeholder 6" descr="Column chart showing the proportion of respondents who answer 0 to 3 to statements at the previous question. 64% answer 0 to 3 to none of the statements, though this drops to 32% of over 75s.">
            <a:extLst>
              <a:ext uri="{FF2B5EF4-FFF2-40B4-BE49-F238E27FC236}">
                <a16:creationId xmlns:a16="http://schemas.microsoft.com/office/drawing/2014/main" id="{7DCAC85A-58FE-18C4-F9E9-11ECA9B0F17C}"/>
              </a:ext>
            </a:extLst>
          </p:cNvPr>
          <p:cNvGraphicFramePr>
            <a:graphicFrameLocks/>
          </p:cNvGraphicFramePr>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77FF7991-DC92-F094-2B4C-ED5DA40B55DA}"/>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 name="Arrow: Down 1">
            <a:extLst>
              <a:ext uri="{FF2B5EF4-FFF2-40B4-BE49-F238E27FC236}">
                <a16:creationId xmlns:a16="http://schemas.microsoft.com/office/drawing/2014/main" id="{65901FB6-1DE1-0811-1323-0AEA0559BC85}"/>
              </a:ext>
              <a:ext uri="{C183D7F6-B498-43B3-948B-1728B52AA6E4}">
                <adec:decorative xmlns:adec="http://schemas.microsoft.com/office/drawing/2017/decorative" val="1"/>
              </a:ext>
            </a:extLst>
          </p:cNvPr>
          <p:cNvSpPr/>
          <p:nvPr/>
        </p:nvSpPr>
        <p:spPr>
          <a:xfrm>
            <a:off x="1827558" y="193618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C19DB154-4751-4B61-8003-DCA4863E8705}"/>
              </a:ext>
            </a:extLst>
          </p:cNvPr>
          <p:cNvSpPr txBox="1"/>
          <p:nvPr/>
        </p:nvSpPr>
        <p:spPr>
          <a:xfrm>
            <a:off x="363298" y="6385546"/>
            <a:ext cx="11251946" cy="553998"/>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S8+9+10 total; 749; Survey 8, 250, Survey 9, 248, Survey 10, 250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92295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1107996"/>
          </a:xfrm>
        </p:spPr>
        <p:txBody>
          <a:bodyPr vert="horz" wrap="square" anchor="t">
            <a:spAutoFit/>
          </a:bodyPr>
          <a:lstStyle/>
          <a:p>
            <a:pPr>
              <a:lnSpc>
                <a:spcPct val="100000"/>
              </a:lnSpc>
            </a:pPr>
            <a:r>
              <a:rPr lang="en-GB" sz="1800" b="1">
                <a:solidFill>
                  <a:srgbClr val="009690"/>
                </a:solidFill>
              </a:rPr>
              <a:t>Longer term trends: </a:t>
            </a:r>
            <a:r>
              <a:rPr lang="en-GB" sz="1800" b="1"/>
              <a:t>It appears, when comparing the second half of 2023 to the first half of 2023, that the proportion of respondents experiencing </a:t>
            </a:r>
            <a:r>
              <a:rPr lang="en-GB" sz="1800" b="1">
                <a:solidFill>
                  <a:srgbClr val="009690"/>
                </a:solidFill>
              </a:rPr>
              <a:t>multiple aspects of digital exclusion in their household </a:t>
            </a:r>
            <a:r>
              <a:rPr lang="en-GB" sz="1800" b="1"/>
              <a:t>has generally decreased. In relation to sub-groups, this is true of younger respondents and those with a disability (though not of those aged 75 and over)</a:t>
            </a:r>
          </a:p>
        </p:txBody>
      </p:sp>
      <p:graphicFrame>
        <p:nvGraphicFramePr>
          <p:cNvPr id="37" name="Table Placeholder 6" descr="Column chart showing the proportion of respondents who are experiencing some form of digital exclusion. 65% are not experiencing any form of digital exclusion in Spring 2023, the same as Autumn 2022.">
            <a:extLst>
              <a:ext uri="{FF2B5EF4-FFF2-40B4-BE49-F238E27FC236}">
                <a16:creationId xmlns:a16="http://schemas.microsoft.com/office/drawing/2014/main" id="{313F2446-7939-4AC7-B046-82FBC0D5B42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3896810" y="2034330"/>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3899483" y="2314121"/>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S5 – 7</a:t>
                      </a:r>
                    </a:p>
                  </a:txBody>
                  <a:tcPr>
                    <a:solidFill>
                      <a:srgbClr val="5C5B5A">
                        <a:alpha val="21000"/>
                      </a:srgbClr>
                    </a:solidFill>
                  </a:tcPr>
                </a:tc>
                <a:tc>
                  <a:txBody>
                    <a:bodyPr/>
                    <a:lstStyle/>
                    <a:p>
                      <a:pPr algn="ctr"/>
                      <a:r>
                        <a:rPr lang="en-GB" sz="1400" b="1">
                          <a:solidFill>
                            <a:srgbClr val="5C5B5A"/>
                          </a:solidFill>
                          <a:latin typeface="Arial"/>
                          <a:cs typeface="Arial"/>
                        </a:rPr>
                        <a:t>38%</a:t>
                      </a:r>
                    </a:p>
                  </a:txBody>
                  <a:tcPr>
                    <a:solidFill>
                      <a:srgbClr val="5C5B5A">
                        <a:alpha val="21000"/>
                      </a:srgbClr>
                    </a:solidFill>
                  </a:tcPr>
                </a:tc>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63%</a:t>
                      </a:r>
                    </a:p>
                  </a:txBody>
                  <a:tcPr>
                    <a:solidFill>
                      <a:srgbClr val="5C5B5A">
                        <a:alpha val="21000"/>
                      </a:srgbClr>
                    </a:solidFill>
                  </a:tcPr>
                </a:tc>
                <a:tc>
                  <a:txBody>
                    <a:bodyPr/>
                    <a:lstStyle/>
                    <a:p>
                      <a:pPr algn="ctr"/>
                      <a:r>
                        <a:rPr lang="en-GB" sz="1400" b="1">
                          <a:solidFill>
                            <a:srgbClr val="5C5B5A"/>
                          </a:solidFill>
                          <a:latin typeface="Arial"/>
                          <a:cs typeface="Arial"/>
                        </a:rPr>
                        <a:t>52%</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S8 – 10</a:t>
                      </a:r>
                    </a:p>
                  </a:txBody>
                  <a:tcPr>
                    <a:solidFill>
                      <a:srgbClr val="5C5B5A">
                        <a:alpha val="21000"/>
                      </a:srgbClr>
                    </a:solidFill>
                  </a:tcPr>
                </a:tc>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24%</a:t>
                      </a:r>
                    </a:p>
                  </a:txBody>
                  <a:tcPr>
                    <a:solidFill>
                      <a:srgbClr val="5C5B5A">
                        <a:alpha val="21000"/>
                      </a:srgbClr>
                    </a:solidFill>
                  </a:tcPr>
                </a:tc>
                <a:tc>
                  <a:txBody>
                    <a:bodyPr/>
                    <a:lstStyle/>
                    <a:p>
                      <a:pPr algn="ctr"/>
                      <a:r>
                        <a:rPr lang="en-GB" sz="1400" b="1">
                          <a:solidFill>
                            <a:srgbClr val="5C5B5A"/>
                          </a:solidFill>
                          <a:latin typeface="Arial"/>
                          <a:cs typeface="Arial"/>
                        </a:rPr>
                        <a:t>67%</a:t>
                      </a:r>
                    </a:p>
                  </a:txBody>
                  <a:tcPr>
                    <a:solidFill>
                      <a:srgbClr val="5C5B5A">
                        <a:alpha val="21000"/>
                      </a:srgbClr>
                    </a:solidFill>
                  </a:tcPr>
                </a:tc>
                <a:tc>
                  <a:txBody>
                    <a:bodyPr/>
                    <a:lstStyle/>
                    <a:p>
                      <a:pPr algn="ctr"/>
                      <a:r>
                        <a:rPr lang="en-GB" sz="1400" b="1" dirty="0">
                          <a:solidFill>
                            <a:srgbClr val="5C5B5A"/>
                          </a:solidFill>
                          <a:latin typeface="Arial"/>
                          <a:cs typeface="Arial"/>
                        </a:rPr>
                        <a:t>41%</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0"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751</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S5-7; 748, </a:t>
            </a:r>
            <a:r>
              <a:rPr lang="en-GB" sz="900">
                <a:solidFill>
                  <a:srgbClr val="FFFFFF">
                    <a:lumMod val="50000"/>
                  </a:srgbClr>
                </a:solidFill>
                <a:latin typeface="Arial"/>
                <a:cs typeface="Arial" panose="020B0604020202020204" pitchFamily="34" charset="0"/>
              </a:rPr>
              <a:t>S8-10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6598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dirty="0"/>
              <a:t>There has been a significant fall in affordability and support between the first half of 2023 and the second half of 2023, affecting </a:t>
            </a:r>
            <a:r>
              <a:rPr lang="en-GB" sz="1800" b="1" dirty="0">
                <a:solidFill>
                  <a:srgbClr val="009690"/>
                </a:solidFill>
              </a:rPr>
              <a:t>respondents' abilities to get online</a:t>
            </a:r>
          </a:p>
        </p:txBody>
      </p:sp>
      <p:graphicFrame>
        <p:nvGraphicFramePr>
          <p:cNvPr id="12" name="Table Placeholder 6" descr="Column chart showing the proportion of respondents without the access or skills to get online. 21% do not have the support they need to get online in Spring 2022, compared to 20% in Autumn 2022. 10% do not have devices in Spring 2022, compared to 7% in Autumn 2022. ">
            <a:extLst>
              <a:ext uri="{FF2B5EF4-FFF2-40B4-BE49-F238E27FC236}">
                <a16:creationId xmlns:a16="http://schemas.microsoft.com/office/drawing/2014/main" id="{EA9D64CE-7D06-474D-B616-E55E85D647F6}"/>
              </a:ext>
            </a:extLst>
          </p:cNvPr>
          <p:cNvGraphicFramePr>
            <a:graphicFrameLocks/>
          </p:cNvGraphicFramePr>
          <p:nvPr/>
        </p:nvGraphicFramePr>
        <p:xfrm>
          <a:off x="556057" y="1213730"/>
          <a:ext cx="10953011" cy="497752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a:extLst>
              <a:ext uri="{FF2B5EF4-FFF2-40B4-BE49-F238E27FC236}">
                <a16:creationId xmlns:a16="http://schemas.microsoft.com/office/drawing/2014/main" id="{8164ED6E-221F-4A07-A72D-141A7AA3E5F7}"/>
              </a:ext>
              <a:ext uri="{C183D7F6-B498-43B3-948B-1728B52AA6E4}">
                <adec:decorative xmlns:adec="http://schemas.microsoft.com/office/drawing/2017/decorative" val="1"/>
              </a:ext>
            </a:extLst>
          </p:cNvPr>
          <p:cNvGrpSpPr/>
          <p:nvPr/>
        </p:nvGrpSpPr>
        <p:grpSpPr>
          <a:xfrm>
            <a:off x="8894232" y="6001901"/>
            <a:ext cx="3062992" cy="269304"/>
            <a:chOff x="229117" y="5927615"/>
            <a:chExt cx="3062992" cy="269304"/>
          </a:xfrm>
        </p:grpSpPr>
        <p:grpSp>
          <p:nvGrpSpPr>
            <p:cNvPr id="19" name="Group 18" descr="Green and Red arrows to signify when a statistic is significantly higher or lower than the previous survey.">
              <a:extLst>
                <a:ext uri="{FF2B5EF4-FFF2-40B4-BE49-F238E27FC236}">
                  <a16:creationId xmlns:a16="http://schemas.microsoft.com/office/drawing/2014/main" id="{984CD426-C33A-4B1D-AFE1-86992A818576}"/>
                </a:ext>
              </a:extLst>
            </p:cNvPr>
            <p:cNvGrpSpPr/>
            <p:nvPr/>
          </p:nvGrpSpPr>
          <p:grpSpPr>
            <a:xfrm>
              <a:off x="229117" y="5927615"/>
              <a:ext cx="3062992" cy="269304"/>
              <a:chOff x="520117" y="5772736"/>
              <a:chExt cx="3062992" cy="269304"/>
            </a:xfrm>
          </p:grpSpPr>
          <p:sp>
            <p:nvSpPr>
              <p:cNvPr id="21" name="Arrow: Down 20">
                <a:extLst>
                  <a:ext uri="{FF2B5EF4-FFF2-40B4-BE49-F238E27FC236}">
                    <a16:creationId xmlns:a16="http://schemas.microsoft.com/office/drawing/2014/main" id="{FA0AC938-D932-416F-8F35-2FB809A0693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C9CC967-8E47-45E4-92ED-B5B049FC474E}"/>
                  </a:ext>
                </a:extLst>
              </p:cNvPr>
              <p:cNvSpPr txBox="1"/>
              <p:nvPr/>
            </p:nvSpPr>
            <p:spPr>
              <a:xfrm>
                <a:off x="884934" y="5772736"/>
                <a:ext cx="2698175"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S5+6+7</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0" name="Arrow: Down 19">
              <a:extLst>
                <a:ext uri="{FF2B5EF4-FFF2-40B4-BE49-F238E27FC236}">
                  <a16:creationId xmlns:a16="http://schemas.microsoft.com/office/drawing/2014/main" id="{43BB893E-1704-45AC-8E69-1F0F17EDC40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Arrow: Down 1">
            <a:extLst>
              <a:ext uri="{FF2B5EF4-FFF2-40B4-BE49-F238E27FC236}">
                <a16:creationId xmlns:a16="http://schemas.microsoft.com/office/drawing/2014/main" id="{572B1734-5259-4B47-5008-1E8721855B53}"/>
              </a:ext>
              <a:ext uri="{C183D7F6-B498-43B3-948B-1728B52AA6E4}">
                <adec:decorative xmlns:adec="http://schemas.microsoft.com/office/drawing/2017/decorative" val="1"/>
              </a:ext>
            </a:extLst>
          </p:cNvPr>
          <p:cNvSpPr/>
          <p:nvPr/>
        </p:nvSpPr>
        <p:spPr>
          <a:xfrm>
            <a:off x="6581575" y="383503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0FB937C4-B201-033A-C68A-01614B301C7A}"/>
              </a:ext>
              <a:ext uri="{C183D7F6-B498-43B3-948B-1728B52AA6E4}">
                <adec:decorative xmlns:adec="http://schemas.microsoft.com/office/drawing/2017/decorative" val="1"/>
              </a:ext>
            </a:extLst>
          </p:cNvPr>
          <p:cNvSpPr/>
          <p:nvPr/>
        </p:nvSpPr>
        <p:spPr>
          <a:xfrm>
            <a:off x="10798981" y="26203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S5-7; 748, </a:t>
            </a:r>
            <a:r>
              <a:rPr lang="en-GB" sz="1000">
                <a:solidFill>
                  <a:srgbClr val="FFFFFF">
                    <a:lumMod val="50000"/>
                  </a:srgbClr>
                </a:solidFill>
                <a:latin typeface="Arial"/>
                <a:cs typeface="Arial" panose="020B0604020202020204" pitchFamily="34" charset="0"/>
              </a:rPr>
              <a:t>S8-10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7230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830997"/>
          </a:xfrm>
        </p:spPr>
        <p:txBody>
          <a:bodyPr vert="horz" wrap="square" anchor="t">
            <a:spAutoFit/>
          </a:bodyPr>
          <a:lstStyle/>
          <a:p>
            <a:pPr>
              <a:lnSpc>
                <a:spcPct val="100000"/>
              </a:lnSpc>
            </a:pPr>
            <a:r>
              <a:rPr lang="en-GB" sz="1800" b="1"/>
              <a:t>Fewer than 1 in 10 (9%) respondents say they themselves are </a:t>
            </a:r>
            <a:r>
              <a:rPr lang="en-GB" sz="1800" b="1">
                <a:solidFill>
                  <a:srgbClr val="009690"/>
                </a:solidFill>
              </a:rPr>
              <a:t>not confident using digital services online</a:t>
            </a:r>
            <a:r>
              <a:rPr lang="en-GB" sz="1800" b="1"/>
              <a:t>, with slightly more (10%) saying there are others in their house who are not confident. Those more likely to say they are not confident are aged over 75, in single person households, or disabled</a:t>
            </a:r>
          </a:p>
        </p:txBody>
      </p:sp>
      <p:graphicFrame>
        <p:nvGraphicFramePr>
          <p:cNvPr id="5" name="Chart 4" descr="Stacked bar chart showing that 10%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nvGraphicFramePr>
        <p:xfrm>
          <a:off x="257452" y="983503"/>
          <a:ext cx="8124548" cy="441627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3220940"/>
            <a:chOff x="6895709" y="343639"/>
            <a:chExt cx="5204392" cy="12002256"/>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15%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830548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a:solidFill>
                    <a:srgbClr val="5C5B5A"/>
                  </a:solidFill>
                  <a:latin typeface="Arial" panose="020B0604020202020204" pitchFamily="34" charset="0"/>
                  <a:cs typeface="Arial" panose="020B0604020202020204" pitchFamily="34" charset="0"/>
                </a:rPr>
                <a:t>42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(42%)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33</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(25%), including those with a mobility disability (3</a:t>
              </a:r>
              <a:r>
                <a:rPr lang="en-GB" sz="1200">
                  <a:solidFill>
                    <a:srgbClr val="5C5B5A"/>
                  </a:solidFill>
                  <a:latin typeface="Arial" panose="020B0604020202020204" pitchFamily="34" charset="0"/>
                  <a:cs typeface="Arial" panose="020B0604020202020204" pitchFamily="34" charset="0"/>
                </a:rPr>
                <a:t>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up to £15,599 (25%)</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own their house outright (25%)</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748, </a:t>
            </a:r>
            <a:r>
              <a:rPr lang="en-GB" sz="1000">
                <a:solidFill>
                  <a:srgbClr val="FFFFFF">
                    <a:lumMod val="50000"/>
                  </a:srgbClr>
                </a:solidFill>
                <a:latin typeface="Arial" panose="020B0604020202020204" pitchFamily="34" charset="0"/>
                <a:cs typeface="Arial" panose="020B0604020202020204" pitchFamily="34" charset="0"/>
              </a:rPr>
              <a:t>Survey 8, 250, Survey 9, 248, Survey 10, 250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39602" y="4577722"/>
            <a:ext cx="94029" cy="29372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01728" y="4615735"/>
            <a:ext cx="25968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9%</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473413"/>
            <a:ext cx="94914" cy="382116"/>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07816" y="456181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10%</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2949968"/>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4870" y="5553729"/>
            <a:ext cx="4592628" cy="646331"/>
          </a:xfrm>
          <a:prstGeom prst="rect">
            <a:avLst/>
          </a:prstGeom>
          <a:noFill/>
        </p:spPr>
        <p:txBody>
          <a:bodyPr wrap="square" lIns="0" tIns="0" rIns="0" bIns="0" rtlCol="0">
            <a:spAutoFit/>
          </a:bodyPr>
          <a:lstStyle/>
          <a:p>
            <a:pPr algn="ctr">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a:t>
            </a:r>
            <a:r>
              <a:rPr lang="en-GB" sz="1400" b="1">
                <a:solidFill>
                  <a:prstClr val="black">
                    <a:lumMod val="75000"/>
                    <a:lumOff val="25000"/>
                  </a:prstClr>
                </a:solidFill>
                <a:latin typeface="Arial"/>
              </a:rPr>
              <a:t>6</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Tree>
    <p:extLst>
      <p:ext uri="{BB962C8B-B14F-4D97-AF65-F5344CB8AC3E}">
        <p14:creationId xmlns:p14="http://schemas.microsoft.com/office/powerpoint/2010/main" val="2433937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Around 1 in 6 (17%) households </a:t>
            </a:r>
            <a:r>
              <a:rPr lang="en-GB" sz="1800" b="1">
                <a:solidFill>
                  <a:srgbClr val="009690"/>
                </a:solidFill>
              </a:rPr>
              <a:t>use digital services</a:t>
            </a:r>
            <a:r>
              <a:rPr lang="en-GB" sz="1800" b="1">
                <a:solidFill>
                  <a:schemeClr val="tx1">
                    <a:lumMod val="65000"/>
                    <a:lumOff val="35000"/>
                  </a:schemeClr>
                </a:solidFill>
              </a:rPr>
              <a:t>, but want to use them more. Just 1% of people who do not use digital services online want to be able to do so.</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r>
              <a:rPr lang="en-GB">
                <a:solidFill>
                  <a:srgbClr val="5C5B5A"/>
                </a:solidFill>
                <a:latin typeface="Arial"/>
              </a:rPr>
              <a:t>  </a:t>
            </a:r>
            <a:r>
              <a:rPr kumimoji="0" lang="en-GB" sz="1600" b="1" i="0" u="none" strike="noStrike" kern="1200" cap="none" spc="0" normalizeH="0" baseline="0" noProof="0">
                <a:ln>
                  <a:noFill/>
                </a:ln>
                <a:solidFill>
                  <a:srgbClr val="5C5B5A"/>
                </a:solidFill>
                <a:effectLst/>
                <a:uLnTx/>
                <a:uFillTx/>
                <a:latin typeface="Arial"/>
                <a:ea typeface="+mn-ea"/>
                <a:cs typeface="+mn-cs"/>
              </a:rPr>
              <a:t> </a:t>
            </a:r>
            <a:r>
              <a:rPr lang="en-GB">
                <a:solidFill>
                  <a:srgbClr val="5C5B5A"/>
                </a:solidFill>
                <a:latin typeface="Arial"/>
              </a:rPr>
              <a:t>(July – November 2023)</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8% use digital services online and want to use them less. 7% of others in their household use digital services online and want to use them less. 15% use digital services online and want to use them more. 15%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748</a:t>
            </a:r>
            <a:r>
              <a:rPr lang="en-GB" sz="1000">
                <a:solidFill>
                  <a:srgbClr val="FFFFFF">
                    <a:lumMod val="50000"/>
                  </a:srgbClr>
                </a:solidFill>
                <a:latin typeface="Arial"/>
                <a:cs typeface="Arial" panose="020B0604020202020204" pitchFamily="34" charset="0"/>
              </a:rPr>
              <a:t>, </a:t>
            </a:r>
            <a:r>
              <a:rPr lang="en-GB" sz="1000">
                <a:solidFill>
                  <a:srgbClr val="FFFFFF">
                    <a:lumMod val="50000"/>
                  </a:srgbClr>
                </a:solidFill>
                <a:latin typeface="Arial" panose="020B0604020202020204" pitchFamily="34" charset="0"/>
                <a:cs typeface="Arial" panose="020B0604020202020204" pitchFamily="34" charset="0"/>
              </a:rPr>
              <a:t>Survey 8, 250, Survey 9, 249, Survey 10, 250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93260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0977" y="1782392"/>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Local Authority summaries</a:t>
            </a:r>
            <a:br>
              <a:rPr lang="en-GB" b="1">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531FC1B-8AA0-7012-ED7D-10C23B64D53A}"/>
              </a:ext>
            </a:extLst>
          </p:cNvPr>
          <p:cNvGraphicFramePr>
            <a:graphicFrameLocks noGrp="1"/>
          </p:cNvGraphicFramePr>
          <p:nvPr>
            <p:extLst>
              <p:ext uri="{D42A27DB-BD31-4B8C-83A1-F6EECF244321}">
                <p14:modId xmlns:p14="http://schemas.microsoft.com/office/powerpoint/2010/main" val="658050241"/>
              </p:ext>
            </p:extLst>
          </p:nvPr>
        </p:nvGraphicFramePr>
        <p:xfrm>
          <a:off x="600977"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Bolton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Bury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91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Manchester</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92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94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graphicFrame>
        <p:nvGraphicFramePr>
          <p:cNvPr id="5" name="Table 5">
            <a:extLst>
              <a:ext uri="{FF2B5EF4-FFF2-40B4-BE49-F238E27FC236}">
                <a16:creationId xmlns:a16="http://schemas.microsoft.com/office/drawing/2014/main" id="{7F5AC790-AF27-64CC-C2CE-4C5217C676D4}"/>
              </a:ext>
            </a:extLst>
          </p:cNvPr>
          <p:cNvGraphicFramePr>
            <a:graphicFrameLocks noGrp="1"/>
          </p:cNvGraphicFramePr>
          <p:nvPr>
            <p:extLst>
              <p:ext uri="{D42A27DB-BD31-4B8C-83A1-F6EECF244321}">
                <p14:modId xmlns:p14="http://schemas.microsoft.com/office/powerpoint/2010/main" val="1596929043"/>
              </p:ext>
            </p:extLst>
          </p:nvPr>
        </p:nvGraphicFramePr>
        <p:xfrm>
          <a:off x="6020970"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Salford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95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Stockport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96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Tameside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page 97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page 98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Wigan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page 99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spTree>
    <p:extLst>
      <p:ext uri="{BB962C8B-B14F-4D97-AF65-F5344CB8AC3E}">
        <p14:creationId xmlns:p14="http://schemas.microsoft.com/office/powerpoint/2010/main" val="186018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panose="020B0604020202020204" pitchFamily="34" charset="0"/>
                <a:cs typeface="Arial" panose="020B0604020202020204" pitchFamily="34" charset="0"/>
              </a:rPr>
              <a:t>Health and wellbeing–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43884" y="682094"/>
            <a:ext cx="10828395" cy="5493812"/>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WELLBEING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Most wellbeing measures are broadly in line with the positions reported in the last three surveys</a:t>
            </a:r>
          </a:p>
          <a:p>
            <a:pPr marL="742950" lvl="1" indent="-285750">
              <a:spcAft>
                <a:spcPts val="600"/>
              </a:spcAft>
              <a:buFont typeface="Arial" panose="020B0604020202020204" pitchFamily="34" charset="0"/>
              <a:buChar char="•"/>
            </a:pPr>
            <a:r>
              <a:rPr lang="en-GB" sz="1400">
                <a:solidFill>
                  <a:schemeClr val="bg1"/>
                </a:solidFill>
                <a:latin typeface="Arial"/>
                <a:cs typeface="Arial"/>
              </a:rPr>
              <a:t>6 in 10 (61%) Greater Manchester respondents say they have ‘very high’ or ‘high’ life satisfaction</a:t>
            </a:r>
          </a:p>
          <a:p>
            <a:pPr marL="742950" lvl="1" indent="-285750">
              <a:spcAft>
                <a:spcPts val="600"/>
              </a:spcAft>
              <a:buFont typeface="Arial" panose="020B0604020202020204" pitchFamily="34" charset="0"/>
              <a:buChar char="•"/>
            </a:pPr>
            <a:r>
              <a:rPr lang="en-GB" sz="1400">
                <a:solidFill>
                  <a:schemeClr val="bg1"/>
                </a:solidFill>
                <a:latin typeface="Arial"/>
                <a:cs typeface="Arial"/>
              </a:rPr>
              <a:t>2 in 5 (42%) respondents said they were highly anxious, when asked how anxious they felt yesterday. A fifth (22%) said they were experiencing very low anxiety - a small decline from September (25%)</a:t>
            </a:r>
          </a:p>
          <a:p>
            <a:pPr marL="742950" lvl="1" indent="-285750">
              <a:spcAft>
                <a:spcPts val="600"/>
              </a:spcAft>
              <a:buFont typeface="Arial" panose="020B0604020202020204" pitchFamily="34" charset="0"/>
              <a:buChar char="•"/>
            </a:pPr>
            <a:r>
              <a:rPr lang="en-GB" sz="1400">
                <a:solidFill>
                  <a:schemeClr val="bg1"/>
                </a:solidFill>
                <a:latin typeface="Arial"/>
                <a:cs typeface="Arial"/>
              </a:rPr>
              <a:t>Over half (56%) said that they felt very high or high levels of happiness when asked how happy they felt yesterday. This is a significantly lower figure than the 62% recorded in September. Around 1 in 5 (18%) said that they felt unhappy</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Around 2 in 3 (63%) respondents express a high level of agreement that the things they do in their life are worthwhile. Conversely, around 1 in 7 (15%) say that they do not feel that the things they do in their life are worthwhile</a:t>
            </a:r>
            <a:endParaRPr lang="en-GB" sz="1600" b="1">
              <a:solidFill>
                <a:schemeClr val="bg1"/>
              </a:solidFill>
              <a:latin typeface="Arial"/>
              <a:cs typeface="Arial"/>
            </a:endParaRPr>
          </a:p>
          <a:p>
            <a:pPr>
              <a:spcAft>
                <a:spcPts val="600"/>
              </a:spcAft>
            </a:pPr>
            <a:r>
              <a:rPr lang="en-GB" sz="1600" b="1">
                <a:solidFill>
                  <a:schemeClr val="bg1"/>
                </a:solidFill>
                <a:latin typeface="Arial"/>
                <a:cs typeface="Arial"/>
              </a:rPr>
              <a:t>MANAGING YOUR OWN HEALTH </a:t>
            </a:r>
            <a:endParaRPr lang="en-GB" sz="1400" b="1">
              <a:solidFill>
                <a:schemeClr val="bg1"/>
              </a:solidFill>
              <a:latin typeface="Arial"/>
              <a:cs typeface="Arial"/>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9 in 10 (89%) respondents agree that they are involved in decisions about their own health, a significant decrease since September (was 92%)</a:t>
            </a:r>
          </a:p>
          <a:p>
            <a:pPr marL="742950" lvl="1" indent="-285750">
              <a:spcAft>
                <a:spcPts val="600"/>
              </a:spcAft>
              <a:buFont typeface="Arial" panose="020B0604020202020204" pitchFamily="34" charset="0"/>
              <a:buChar char="•"/>
            </a:pPr>
            <a:r>
              <a:rPr lang="en-GB" sz="1400">
                <a:solidFill>
                  <a:schemeClr val="bg1"/>
                </a:solidFill>
                <a:latin typeface="Arial"/>
                <a:cs typeface="Arial"/>
              </a:rPr>
              <a:t>8 in 10 agree that they can look after their own health (84%) and that they know enough about their health (77%)</a:t>
            </a:r>
          </a:p>
          <a:p>
            <a:pPr marL="742950" lvl="1" indent="-285750">
              <a:spcAft>
                <a:spcPts val="600"/>
              </a:spcAft>
              <a:buFont typeface="Arial" panose="020B0604020202020204" pitchFamily="34" charset="0"/>
              <a:buChar char="•"/>
            </a:pPr>
            <a:r>
              <a:rPr lang="en-GB" sz="1400">
                <a:solidFill>
                  <a:schemeClr val="bg1"/>
                </a:solidFill>
                <a:latin typeface="Arial"/>
                <a:cs typeface="Arial"/>
              </a:rPr>
              <a:t>7 in 10 (72%) agree that they can get the right help if they need it – while 1 in 10 (10%) disagree</a:t>
            </a:r>
          </a:p>
          <a:p>
            <a:pPr marL="742950" lvl="1" indent="-285750">
              <a:spcAft>
                <a:spcPts val="600"/>
              </a:spcAft>
              <a:buFont typeface="Arial" panose="020B0604020202020204" pitchFamily="34" charset="0"/>
              <a:buChar char="•"/>
            </a:pPr>
            <a:r>
              <a:rPr lang="en-GB" sz="1400">
                <a:solidFill>
                  <a:schemeClr val="bg1"/>
                </a:solidFill>
                <a:latin typeface="Arial"/>
                <a:cs typeface="Arial"/>
              </a:rPr>
              <a:t>These results combine to give an overall Health Confidence score for Greater Manchester of 70.0 – representing a ‘moderate’ level of health confidence</a:t>
            </a:r>
          </a:p>
          <a:p>
            <a:pPr>
              <a:spcAft>
                <a:spcPts val="600"/>
              </a:spcAft>
            </a:pPr>
            <a:r>
              <a:rPr lang="en-GB" sz="1600" b="1">
                <a:solidFill>
                  <a:schemeClr val="bg1"/>
                </a:solidFill>
                <a:latin typeface="Arial"/>
                <a:cs typeface="Arial"/>
              </a:rPr>
              <a:t>DISABLED RESPONDENTS</a:t>
            </a:r>
          </a:p>
          <a:p>
            <a:pPr marL="742950" lvl="1" indent="-285750">
              <a:spcAft>
                <a:spcPts val="600"/>
              </a:spcAft>
              <a:buFont typeface="Arial" panose="020B0604020202020204" pitchFamily="34" charset="0"/>
              <a:buChar char="•"/>
            </a:pPr>
            <a:r>
              <a:rPr lang="en-GB" sz="1400">
                <a:solidFill>
                  <a:schemeClr val="bg1"/>
                </a:solidFill>
                <a:latin typeface="Arial"/>
                <a:cs typeface="Arial"/>
              </a:rPr>
              <a:t>Disabled respondents are significantly more likely to respond negatively when asked about their health and wellbeing – reporting a lower health confidence (score: 61.7, compared to 70.0 for all respondents)</a:t>
            </a:r>
          </a:p>
          <a:p>
            <a:pPr marL="742950" lvl="1" indent="-285750">
              <a:spcAft>
                <a:spcPts val="600"/>
              </a:spcAft>
              <a:buFont typeface="Arial" panose="020B0604020202020204" pitchFamily="34" charset="0"/>
              <a:buChar char="•"/>
            </a:pPr>
            <a:r>
              <a:rPr lang="en-GB" sz="1400">
                <a:solidFill>
                  <a:schemeClr val="bg1"/>
                </a:solidFill>
                <a:latin typeface="Arial"/>
                <a:cs typeface="Arial"/>
              </a:rPr>
              <a:t>Generally, they feel more unhappy and anxious, and less able to manage their own health</a:t>
            </a:r>
            <a:endParaRPr lang="en-GB" sz="1550">
              <a:solidFill>
                <a:schemeClr val="bg1"/>
              </a:solidFill>
            </a:endParaRPr>
          </a:p>
        </p:txBody>
      </p:sp>
    </p:spTree>
    <p:extLst>
      <p:ext uri="{BB962C8B-B14F-4D97-AF65-F5344CB8AC3E}">
        <p14:creationId xmlns:p14="http://schemas.microsoft.com/office/powerpoint/2010/main" val="24521115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42117" y="179387"/>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766187"/>
            <a:ext cx="11017826" cy="6182270"/>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69% of Bolton respondents who are in debt, say that they are having some difficult with managing their current level of debt, compared to the GM average (68%)</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64% of respondents in Bolton say that their cost of living has increased in the past month, the same as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Over half of respondents in Bolton say that it is hard to afford their energy costs (54%), compared to the GM average (50%), with 44% saying that it is difficult to afford their rent or mortgage costs, in line with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50% of Bolton respondents are worried about heating their home this winter, the same as the GM average (50%)*</a:t>
            </a:r>
          </a:p>
          <a:p>
            <a:pPr marL="171450" indent="-171450" algn="just">
              <a:lnSpc>
                <a:spcPct val="100000"/>
              </a:lnSpc>
              <a:spcBef>
                <a:spcPts val="0"/>
              </a:spcBef>
              <a:spcAft>
                <a:spcPts val="200"/>
              </a:spcAft>
              <a:buFont typeface="Arial" panose="020B0604020202020204" pitchFamily="34" charset="0"/>
              <a:buChar char="•"/>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42% of respondents in Bolton have cut the size of, or skipped meals because there wasn’t enough money for food, significantly higher than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Over a quarter (27%) of say that someone in their household has lost weight because there was not enough money for food, significantly higher than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Over 2 in 5 households in Bolton are food insecure, significantly higher than the GM average (34%)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63% of respondents in Bolton have experienced an issue with their home in the last year, in line with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Just over half (52%) of those who have raised concerns about a problem are dissatisfied with the way at least one the issues they raised was dealt with, compared to the GM average (63%), while 7 in 10 (72%) respondents who have experienced problems in their household say that it has negatively impacted their physical or mental health, in line with the GM average (73%)</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12% of Bolton respondents are dissatisfied with their life, compared to the GM average (14%), 38% of Bolton respondents say that they felt anxious, similar to the GM average (41%). 13% of Bolton respondents do not feel that things in their life are worthwhile, the same as the GM average (13%) and 15% of Bolton respondents report feeling ‘not at all happy’, in line with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3% of respondents do not agree that they are able to look after their own health, in line with the GM average (4%) while 10% do not agree that they know enough about their own health, significantly higher than the GM average (6%). 72% agree they can get the right help if they need it, the same as the GM average (72%) and 92% say that they are involved in decisions about their own health – in line with the GM average (91%)</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28% of respondents in Bolton have, or live with someone who has experienced some form of digital inclusion, compared to the GM average (32%)</a:t>
            </a:r>
            <a:endParaRPr lang="en-GB" sz="1100" b="1" dirty="0">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11% of Bolton respondents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pPr>
            <a:endParaRPr lang="en-GB" sz="1100" dirty="0">
              <a:cs typeface="Calibri"/>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163497-C413-B0E0-658C-5D905054F933}"/>
              </a:ext>
            </a:extLst>
          </p:cNvPr>
          <p:cNvSpPr txBox="1"/>
          <p:nvPr/>
        </p:nvSpPr>
        <p:spPr>
          <a:xfrm>
            <a:off x="540488" y="6379534"/>
            <a:ext cx="11013459" cy="969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pPr rtl="0"/>
            <a:r>
              <a:rPr lang="en-GB" sz="900" dirty="0"/>
              <a:t> </a:t>
            </a:r>
          </a:p>
          <a:p>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17858179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1142" y="18848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75280"/>
            <a:ext cx="11017826" cy="8223854"/>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73% of Bury respondents who are in debt, say that they are having some difficulty with managing their current level of debt, compared to the GM average (68%)</a:t>
            </a:r>
            <a:endParaRPr lang="en-GB" sz="1100" b="1" dirty="0">
              <a:solidFill>
                <a:srgbClr val="009690"/>
              </a:solidFill>
              <a:latin typeface="Arial"/>
              <a:cs typeface="Arial"/>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63% of Bury respondents say that their cost of living has increased over the last month,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44% of respondents in Bury say that it is difficult to afford their energy costs, significantly lower than the GM average (50%), whilst 39% say that it is difficult to afford their rent or mortgage costs, in comparison to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Half (50%) of Bury respondents are worried about heating their home this winter, the same as the GM average (50%)*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endParaRPr lang="en-GB" sz="1100" dirty="0">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26% of respondents in Bury have cut the size of, or skipped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 in 5 (21%) of Bury respondents say that someone in their household has lost weight because there was not enough money for food, compared to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32% of households in Bury are food insecure, compared to the GM average (34%)</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62% of respondents in Bury have experienced an issue with their home in the last 12 months, the same as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7 in 10 (70%) of Bury respondents who have raised concerns about a problem are dissatisfied with the way at least one the issues they raised was dealt with, compared to the GM average (63%), while over three quarters (77%) of respondents who have experienced problems in their household say that it has negatively impacted their physical or mental health, compared to the GM average (73%)</a:t>
            </a:r>
          </a:p>
          <a:p>
            <a:pPr marL="0" indent="0" algn="just">
              <a:lnSpc>
                <a:spcPct val="100000"/>
              </a:lnSpc>
              <a:spcBef>
                <a:spcPts val="0"/>
              </a:spcBef>
              <a:spcAft>
                <a:spcPts val="200"/>
              </a:spcAft>
              <a:buNone/>
            </a:pP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13% of Bury respondents are dissatisfied with their life nowadays, in line with the GM average (14%). 38% of Bury respondents say that they felt anxious, compared to the GM average (41%). 13% of Bury respondents do not feel that things in their life are worthwhile, the same as the GM average (13%). 14% of Bury respondents report feeling ‘not at all happy’, compared to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2% of Bury respondents do not agree that they can look after their own health, compared to the GM average (4%), while 7% do not think that they know enough about their own health – in line with the GM average (6%). 72% of Bury respondents think they can get the right help if they need it, the same as the GM average (72%) and 92% say that they are involved in decisions about their own health, compared to the GM average (91%)</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A quarter (25%) of Bury respondents have, or live with someone who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12% of respondents in Bury are not confident, or live with someone who is not confident in using digital services online, compared to the GM average (16%)</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strike="sngStrike"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D2234ABD-6EF3-C4B7-F9D7-EDD9E9DCADC4}"/>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3875903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0433" y="22249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01470" y="646918"/>
            <a:ext cx="11197622" cy="6233566"/>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64% of Manchester respondents who are in debt, say that they are having some difficulty with managing their current level of debt, compared to the GM average (68%)</a:t>
            </a:r>
            <a:endParaRPr lang="en-GB" sz="1100" b="1" dirty="0">
              <a:latin typeface="Arial"/>
              <a:cs typeface="Arial"/>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66% of Manchester respondents say that their cost of living has increased in the last month,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Over half (53%) of respondents in Manchester say that it is difficult to afford their energy costs, compared to the GM average (50%), with 48% finding it difficult to afford their rent or mortgage costs, significantly higher than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56% of Manchester respondents are worried about heating their home this winter, significantly higher than the GM average (51%)*</a:t>
            </a:r>
          </a:p>
          <a:p>
            <a:pPr algn="just">
              <a:lnSpc>
                <a:spcPct val="100000"/>
              </a:lnSpc>
              <a:spcBef>
                <a:spcPts val="0"/>
              </a:spcBef>
              <a:spcAft>
                <a:spcPts val="200"/>
              </a:spcAft>
            </a:pPr>
            <a:endParaRPr lang="en-GB" sz="8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Over a third (36%) of respondents in Manchester have had someone in their household cut the size of, or skip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A quarter (25%) of Manchester respondents say that someone in their household has lost weight because there was not enough money for food, compared to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Over 2 in 5 (43%) households in Manchester are food insecure, significantly higher than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69% of respondents in Manchester have experienced an issue with their home in the last 12 months, significantly higher than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Two thirds (67%) of Manchester respondents who have raised concerns about a problem are dissatisfied with the way at least one the issues they raised was dealt with, compared to the GM average (63%), while 79% of respondents who have experienced problems in their household say that it has negatively impacted their physical or mental health, compared to the GM average (73%)</a:t>
            </a:r>
          </a:p>
          <a:p>
            <a:pPr algn="just">
              <a:lnSpc>
                <a:spcPct val="100000"/>
              </a:lnSpc>
              <a:spcBef>
                <a:spcPts val="0"/>
              </a:spcBef>
              <a:spcAft>
                <a:spcPts val="200"/>
              </a:spcAft>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16% of Manchester respondents are dissatisfied with their life nowadays, compared to the GM average (14%). Over 2 in 5 (46%) say that they felt anxious, significantly higher than the GM average (41%). 13% of Manchester respondents do not feel that things in their life are worthwhile, the same as the GM average (13%). 16% of Manchester respondents report feeling ‘not at all happy’, the same as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5% of respondents in Manchester do not think that they can look after their own health, in line with the GM average (4%), while 4% of Manchester respondents say that they do not know enough about their own health, significantly lower than the GM average (6%). 73% of Manchester respondents think that they can get the right help if they need it, similar to the GM average (72%), with 90% of respondents saying that they are involved in decisions about themselves, compared to the GM average (91%)</a:t>
            </a:r>
          </a:p>
          <a:p>
            <a:pPr algn="just">
              <a:lnSpc>
                <a:spcPct val="100000"/>
              </a:lnSpc>
              <a:spcBef>
                <a:spcPts val="0"/>
              </a:spcBef>
              <a:spcAft>
                <a:spcPts val="200"/>
              </a:spcAft>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27% of households in Manchester have, or live with someone who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15% of respondents in Manchester are not confident in using digital services online, or live with someone who is not confident compared to the GM average (16%)</a:t>
            </a:r>
          </a:p>
          <a:p>
            <a:pPr marL="171450" indent="-171450" algn="just">
              <a:lnSpc>
                <a:spcPct val="100000"/>
              </a:lnSpc>
              <a:spcBef>
                <a:spcPts val="0"/>
              </a:spcBef>
              <a:spcAft>
                <a:spcPts val="200"/>
              </a:spcAft>
              <a:buFont typeface="Arial" panose="020B0604020202020204" pitchFamily="34" charset="0"/>
              <a:buChar char="•"/>
            </a:pPr>
            <a:endParaRPr lang="en-GB" sz="1100" dirty="0">
              <a:latin typeface="Arial"/>
              <a:cs typeface="Arial"/>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9CB6D44F-DF52-F7AA-CF84-37B11EF9AD41}"/>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36193602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57702" y="21790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04701"/>
            <a:ext cx="11017826" cy="703891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71% of Oldham respondents who are in debt, are having some difficulty with managing their current level of debt, compared to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67% of respondents in Oldham say that their cost of living has increased,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53% of respondents in Oldham say that it is difficult to afford their energy costs, in line with the GM average (50%) and 41% say that it is difficult to afford their rent or mortgage, compared to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55% of Oldham respondents are worried about heating their homes this winter, compared to the GM average (50%)*</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29% of respondents in Oldham have had someone in their household cut the size of, or skip meals because there wasn’t enough money for food, the same as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23% of Oldham respondents say that someone in their household has lost weight because there was not enough money for food, compared to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 in 10 (30%) households in Oldham are food insecure, compared to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64% of respondents in Oldham have experienced an issue with their home in the last 12 months, compared to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Over half (54%) of Oldham respondents who have raised concerns about a problem are dissatisfied with the way at least one the issues they raised was dealt with, compared to the GM average (63%), while 71% of respondents who have experienced problems in their household say that it has negatively impacted their physical or mental health, compared to the GM average (73%)</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15% of Oldham respondents are dissatisfied with their life nowadays, compared to the GM average (14%). 4 in 10 (41%) say that they felt highly anxious, the same as the GM average (41%). 13% of Oldham respondents do not feel that things in their life are worthwhile, versus the GM average (13%). 17% of Oldham respondents report feeling ‘not at all happy’, compared to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 of Oldham respondents say that they cannot look after their own health, compared to the GM average (4%), while 8% of Oldham respondents say that they do not know enough about their own health, compared to the GM average (6%). 70% of Oldham respondents say they can get the right help if they need it, compared to the GM average (72%), with 88% of Oldham respondents saying that they are involved in decisions about themselves, compared to the GM average (91%)</a:t>
            </a:r>
          </a:p>
          <a:p>
            <a:pPr algn="just">
              <a:lnSpc>
                <a:spcPct val="100000"/>
              </a:lnSpc>
              <a:spcBef>
                <a:spcPts val="0"/>
              </a:spcBef>
              <a:spcAft>
                <a:spcPts val="200"/>
              </a:spcAft>
            </a:pPr>
            <a:endParaRPr lang="en-GB" sz="8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endParaRPr lang="en-GB" sz="1100"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38% of Oldham respondents have, or live with someone who has experienced some form of digital inclusion in their household,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23% of respondents in Oldham are not confident, or have somebody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A897C2CA-6FC7-3DC8-439C-7AB28D270342}"/>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33592474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7446" y="264692"/>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51492"/>
            <a:ext cx="11017826" cy="5976000"/>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7 in 10 (69%)  of Rochdale respondents who are in debt, say that they are struggling with managing their current level of debt, compared to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64% of Rochdale respondents say that their cost of living has increased, the same as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50% of Rochdale respondents say that it is difficult to afford their energy costs, the same as the GM average (50%) and 43% of Rochdale respondents say that it is difficult to afford their rent or mortgage costs, compared to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52% of Rochdale respondents say that they are worried about heating their home this winter, compared to the GM average (50%)*</a:t>
            </a:r>
          </a:p>
          <a:p>
            <a:pPr marL="0" indent="0" algn="just">
              <a:lnSpc>
                <a:spcPct val="100000"/>
              </a:lnSpc>
              <a:spcBef>
                <a:spcPts val="0"/>
              </a:spcBef>
              <a:spcAft>
                <a:spcPts val="200"/>
              </a:spcAft>
              <a:buNone/>
            </a:pPr>
            <a:endParaRPr lang="en-GB" sz="8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27% of respondents in Rochdale have had someone in their household cut the size of, or skip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23% of Rochdale respondents say that someone in their household has lost weight because there was not enough money for food, compared to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28% of households in Rochdale are food insecure, compared to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56% of respondents in Rochdale have experienced an issue with their home in the last 12 months, compared to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7 in 10 (69%) of Rochdale respondents who have raised concerns about a problem are dissatisfied with the way at least one the issues they raised was dealt with, compared to the GM average (63%), while 70% of respondents who have experienced problems in their household say that it has negatively impacted their physical or mental health, compared to the GM average (73%)</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9% of Rochdale respondents are dissatisfied with their life nowadays, significantly lower than the GM average (14%). 41% of Rochdale respondents say that they felt highly anxious, the same as the GM average (41%). 11% of Rochdale respondents do not feel that things in their life are worthwhile, compared to the GM average (13%). 12% of Rochdale respondents report feeling ‘not at all happy’, significantly lower than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4% of Rochdale respondents say that they cannot look after their own health, the same as the GM average (4%), while the same amount (4%) say that they do not know enough about their own health, significantly lower than the GM average (6%). 76% of Rochdale respondents say that they can get the right help if they need it, compared to the GM average of 72%, and 91% of Rochdale respondents say that they are involved in decisions about themselves, the same as the GM average (91%)</a:t>
            </a:r>
          </a:p>
          <a:p>
            <a:pPr algn="just">
              <a:lnSpc>
                <a:spcPct val="100000"/>
              </a:lnSpc>
              <a:spcBef>
                <a:spcPts val="0"/>
              </a:spcBef>
              <a:spcAft>
                <a:spcPts val="200"/>
              </a:spcAft>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39% of respondents in Rochdale have, or live with someone who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17% of Rochdale respondents say that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C66411F-63AF-13B6-1535-7612A80F78B9}"/>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6328698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73289" y="29232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79120"/>
            <a:ext cx="11017826" cy="645413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71% of Salford respondents who are in debt, are having some difficulty with managing their current level of debt, compared to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64% of respondents in Salford say that their cost of living has increased, the same as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50% of respondents living in Salford say that it is difficult to afford their energy costs, the same as the GM average (50%) while 41% of respondents in Salford say that it is difficult to afford their rent or mortgage costs, in line with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Half (49%) of Salford respondents are worried about heating their home this winter, compared to the GM average (50%)*</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31% of respondents in Salford have had someone in their household cut the size of, or skip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19% of Salford respondents say that someone in their household has lost weight because there was not enough money for food, the same as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39% of households in Salford are food insecure, compared to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62% of respondents in Salford have experienced an issue with their home in the last 12 months, the same as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 in 5 (62%) Salford respondents who have raised concerns about a problem are dissatisfied with the way at least one the issues they raised was dealt with, compared to the GM average (63%), while 80% of respondents who have experienced problems in their household say that it has negatively impacted their physical or mental health, compared to the GM average (73%)</a:t>
            </a:r>
          </a:p>
          <a:p>
            <a:pPr algn="just">
              <a:lnSpc>
                <a:spcPct val="100000"/>
              </a:lnSpc>
              <a:spcBef>
                <a:spcPts val="0"/>
              </a:spcBef>
              <a:spcAft>
                <a:spcPts val="200"/>
              </a:spcAft>
            </a:pPr>
            <a:endParaRPr lang="en-GB" sz="8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19% of respondents are dissatisfied with their life, significantly higher than the GM average (14%). 40% of Salford respondents say that they felt highly anxious, compared to the GM average (41%). 16% of Salford respondents do not feel that things in their life are worthwhile, compared to the GM average (13%) and 22% of Salford respondents report feeling ‘not at all happy’, significantly higher than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4% of Salford respondents say that they cannot look after their own health, the same as the GM average (4%), whilst 7% of Salford respondents say that they do not know enough about their own health, in line with the GM average (6%). 72% of Salford respondents agree they can get the right help if they need it, the same as the GM average (72%), and 90% of Salford respondents say that they are involved in decisions about themselves, in line with the GM average (91%)</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36% of respondents in Salford have, or live with someone who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22% of respondents in Salford are not confident, or live with someone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6BBF21C0-E23C-E06C-2203-36D5F3C99471}"/>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37715056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5269" y="308188"/>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65695" y="800984"/>
            <a:ext cx="11017826" cy="703891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73% of Stockport respondents who are in debt, are having some difficulty with managing their current level of debt, compared to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63% of Stockport respondents say that their cost of living has increased,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48% of Stockport respondents say that it is difficult to afford their energy costs, similar to the GM average (50%), with 41% saying it is difficult to afford their rent or mortgage costs, compared to the GM average (38%)</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44% of Stockport respondents say that thy are worried about heating their home this winter, significantly lower than the GM average (50%)*</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21% of respondents in Stockport have had someone in their household cut the size of, or skip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9% of Stockport respondents say someone in their household has lost weight because there was not enough money for food, significantly lower than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23% of households in Stockport are food insecure, significantly lower than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56% of respondents in Stockport have experienced an issue with their home in the last 12 months, compared to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Two thirds (66%) of Stockport respondents who have raised concerns about a problem are dissatisfied with the way at least one the issues they raised was dealt with, compared to the GM average (63%), while 71% of respondents who have experienced problems in their household say that it has negatively impacted their physical or mental health, compared to the GM average (73%)</a:t>
            </a:r>
          </a:p>
          <a:p>
            <a:pPr marL="0" indent="0" algn="just">
              <a:lnSpc>
                <a:spcPct val="100000"/>
              </a:lnSpc>
              <a:spcBef>
                <a:spcPts val="0"/>
              </a:spcBef>
              <a:spcAft>
                <a:spcPts val="200"/>
              </a:spcAft>
              <a:buNone/>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14% of Stockport respondents are dissatisfied with their life nowadays, the same as the GM average (14%). 35% of Stockport respondents say that they felt anxious, significantly lower than the GM average (41%). 13% of Stockport respondents do not feel that things in their life are worthwhile, in line with the GM average (13%). 16% of Stockport respondents report feeling ‘not at all happy’, the same as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 of respondents in Stockport say that they cannot look after their own health, the same as the GM average (4%), with 8% of respondents saying that they do not know about their health, in line with the GM average (6%). 69% of respondents in Stockport say that they can get the right help if they need it, compared to the GM average (72%), whilst 90% say that they are involved in decisions about themselves, in line with the GM average of 91%</a:t>
            </a:r>
          </a:p>
          <a:p>
            <a:pPr marL="0" indent="0" algn="just">
              <a:lnSpc>
                <a:spcPct val="100000"/>
              </a:lnSpc>
              <a:spcBef>
                <a:spcPts val="0"/>
              </a:spcBef>
              <a:spcAft>
                <a:spcPts val="200"/>
              </a:spcAft>
              <a:buNone/>
            </a:pPr>
            <a:endParaRPr lang="en-GB" sz="8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27% of respondents in Stockport have, or live with someone who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14% of Stockport respondents are not confident, or have someone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E0FD8992-D1C7-C305-559A-E64A4C140320}"/>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18429587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2512" y="35365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4994"/>
            <a:ext cx="11017826" cy="6454139"/>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68% of Tameside respondents who are in debt, are having some difficulty with managing their current level of debt, compared to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65% of Tameside respondents say that their cost of living has increased,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Over half of respondents in Tameside say that it is hard to afford their energy costs (53%), compared to the GM average (50%), with 42% saying that it is difficult to afford their rent or mortgage costs, the same as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Half (50%) of Tameside respondents say that they are worried about heating their home this winter, the same as the GM average (50%)*</a:t>
            </a:r>
          </a:p>
          <a:p>
            <a:pPr algn="just">
              <a:lnSpc>
                <a:spcPct val="100000"/>
              </a:lnSpc>
              <a:spcBef>
                <a:spcPts val="0"/>
              </a:spcBef>
              <a:spcAft>
                <a:spcPts val="200"/>
              </a:spcAft>
            </a:pPr>
            <a:endParaRPr lang="en-GB" sz="8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30% of respondents in Tameside have had someone in their household cut the size of, or skip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20% of Tameside respondents say that someone in their household has lost weight because there was not enough money for food, compared to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37% of households in Tameside are food insecure, compared to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60% of respondents in Tameside have experienced an issue with their home in the last 12 months, compared to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56% of Tameside respondents who have raised concerns about a problem are dissatisfied with the way at least one the issues they raised was dealt with, compared to the GM average (63%), while 75% of respondents who have experienced problems in their household say that it has negatively impacted their physical or mental health, compared to the GM average (73%)</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14% of Tameside respondents are dissatisfied with their life nowadays, in line with the GM average (14%). 41% of Tameside respondents say that they felt anxious, the same as the GM average (41%). 15% of Tameside respondents do not feel that things in their life are worthwhile, compared to the GM average (13%) and 19% of Tameside respondents report feeling ‘not at all happy’, compared to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5% of Tameside respondents say that they cannot look after their own health, in line with the GM average (4%), while 7% say that they do not know enough about their own health, compared to the GM average (6%). 73% of respondents in Tameside agree they can get the right help if they need it, compared to the GM average (72%), whilst 91% say that they are involved in decisions about themselves, the same as the GM average (91%)</a:t>
            </a:r>
          </a:p>
          <a:p>
            <a:pPr algn="just">
              <a:lnSpc>
                <a:spcPct val="100000"/>
              </a:lnSpc>
              <a:spcBef>
                <a:spcPts val="0"/>
              </a:spcBef>
              <a:spcAft>
                <a:spcPts val="200"/>
              </a:spcAft>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40% of Tameside respondents have, or live with someone who has experienced some form of digital inclusion,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13% of respondents in Tameside say that either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4C607F4F-CF80-2C8C-8B6A-F11C19CC6439}"/>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41313570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81509" y="34940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9293"/>
            <a:ext cx="11268000" cy="5976000"/>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61% of Trafford respondents who are in debt, are having some difficulty with managing their current level of debt, compared to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 in 10 (59%) of Trafford respondents say that their cost of living has increased,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44% of respondents in Trafford say that it is hard to afford their energy costs, significantly lower than the GM average (50%). 35% of respondents in Trafford say that it is difficult to afford their rent or mortgage costs, again significantly lower than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48% of Trafford respondents are worried about heating their homes this winter, compared to the GM average (50%)*</a:t>
            </a: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8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28% of respondents in Trafford have had someone in their household cut the size of, or skip meals because there wasn’t enough money for food, compared to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19% of Trafford respondents say that someone in their household has lost weight because there was not enough money for food, the same as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33% of households in Trafford are food insecure, in line with the GM average (34%)</a:t>
            </a:r>
          </a:p>
          <a:p>
            <a:pPr marL="0" indent="0" algn="just">
              <a:lnSpc>
                <a:spcPct val="100000"/>
              </a:lnSpc>
              <a:spcBef>
                <a:spcPts val="0"/>
              </a:spcBef>
              <a:spcAft>
                <a:spcPts val="200"/>
              </a:spcAft>
              <a:buNone/>
            </a:pPr>
            <a:endParaRPr lang="en-GB" sz="8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58% of respondents in Trafford have experienced an issue with their home in the last 12 months, compared to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Over 7 in 10 (73%) of Trafford respondents who have raised concerns about a problem are dissatisfied with the way at least one the issues they raised was dealt with, compared to the GM average (63%), while 72% of respondents who have experienced problems in their household say that it has negatively impacted their physical or mental health, compared to the GM average (73%)</a:t>
            </a:r>
          </a:p>
          <a:p>
            <a:pPr algn="just">
              <a:lnSpc>
                <a:spcPct val="100000"/>
              </a:lnSpc>
              <a:spcBef>
                <a:spcPts val="0"/>
              </a:spcBef>
              <a:spcAft>
                <a:spcPts val="200"/>
              </a:spcAft>
            </a:pPr>
            <a:endParaRPr lang="en-GB" sz="8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14% of Trafford respondents are dissatisfied with their life nowadays, the same as the GM average (14%). 38% of Trafford respondents say that they felt anxious, similar to the GM average (41%). 12% of Trafford respondents do not feel that things in their life are worthwhile, versus the GM average (13%). 17% of Trafford respondents report feeling ‘not at all happy’, compared to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3% of respondents in Trafford say that they cannot look after their own health, compared to the GM average (4%), whilst 7% say that they do not know enough about their health compared to the GM average (6%). 72% of Trafford respondents say that they can get the right help if they need it, the same as the GM average (73%), and 93% say that they are not involved in decisions about themselves, similar to the GM average (91%)</a:t>
            </a:r>
          </a:p>
          <a:p>
            <a:pPr marL="0" indent="0" algn="just">
              <a:lnSpc>
                <a:spcPct val="100000"/>
              </a:lnSpc>
              <a:spcBef>
                <a:spcPts val="0"/>
              </a:spcBef>
              <a:spcAft>
                <a:spcPts val="200"/>
              </a:spcAft>
              <a:buNone/>
            </a:pPr>
            <a:endParaRPr lang="en-GB" sz="8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31% of respondents in Trafford have, or live with someone who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10% of respondents in Trafford are not confident themselves, or live with someone who is not confident in using digital services,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0694F645-7957-ACFB-5A3E-BA7A31E1DACC}"/>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2045590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5833" y="38784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80641"/>
            <a:ext cx="11230046" cy="6274603"/>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68% of Wigan respondents who are in debt, are having some difficulty with managing their current level of debt, the same as the GM average (68%)</a:t>
            </a:r>
            <a:endParaRPr lang="en-GB" sz="1100" b="1" dirty="0">
              <a:solidFill>
                <a:srgbClr val="009690"/>
              </a:solidFill>
              <a:latin typeface="Arial" panose="020B0604020202020204" pitchFamily="34" charset="0"/>
              <a:cs typeface="Arial" panose="020B0604020202020204" pitchFamily="34" charset="0"/>
            </a:endParaRP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61% of Wigan respondents say that their cost of living has increased, compared to the GM average (64%)</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48% of Wigan respondents say that it is difficult to afford their energy costs, compared to the GM average (50%), with 38% saying that it is difficult to afford their rent or mortgage costs, compared to the GM average (42%)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47% of Wigan respondents say that they are worried about heating their home this winter, compared to the GM average (51%)*</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Food Security**:</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17% of respondents in Wigan have had someone in their household cut the size of, or skip meals because there wasn’t enough money for food, lower than the GM average (29%)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7% of Wigan respondents say that someone in their household has lost weight because there was not enough money for food, significantly lower than the GM average (19%)</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23% of households in Wigan are food insecure, again, significantly lower than the GM average (34%)</a:t>
            </a:r>
          </a:p>
          <a:p>
            <a:pPr marL="0" indent="0" algn="just">
              <a:lnSpc>
                <a:spcPct val="100000"/>
              </a:lnSpc>
              <a:spcBef>
                <a:spcPts val="0"/>
              </a:spcBef>
              <a:spcAft>
                <a:spcPts val="200"/>
              </a:spcAft>
              <a:buNone/>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Healthy Homes**:</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58% of respondents in Wigan have experienced an issue with their home in the last 12 months, compared to the GM average (62%)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3 in 5 (58%) of Wigan respondents who have raised concerns about a problem are dissatisfied with the way at least one the issues they raised was dealt with, compared to the GM average (63%), while 59% of respondents who have experienced problems in their household say at that it has negatively impacted their physical or mental health, compared to the GM average (73%)</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14% of Wigan respondents are dissatisfied with their life nowadays, compared to the GM average (14%). 45% of Wigan respondents say that felt highly anxious, compared to the GM average (41%). 16% of Wigan respondents do not feel that things in their life are worthwhile, versus the GM average (13%). 17% of Wigan respondents report feeling ‘not at all happy’, compared to the GM average (16%)</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4% of Wigan respondents say that they cannot look after their own health, compared to the GM average (4%), whilst 5% say that they do not know enough about their own health, in line with the GM average (6%). 76% of respondents say that they can get the right help if they need it, compared to the GM average (72%), and 93% of respondents in Wigan say that they are involved in decisions about themselves, compared to the GM average (91%)</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panose="020B0604020202020204" pitchFamily="34" charset="0"/>
                <a:cs typeface="Arial" panose="020B0604020202020204" pitchFamily="34" charset="0"/>
              </a:rPr>
              <a:t>37% of respondents in Wigan have, or live with someone that has experienced some form of digital exclusion, compared to the GM average (32%)</a:t>
            </a:r>
          </a:p>
          <a:p>
            <a:pPr marL="171450" indent="-171450" algn="just">
              <a:lnSpc>
                <a:spcPct val="100000"/>
              </a:lnSpc>
              <a:spcBef>
                <a:spcPts val="0"/>
              </a:spcBef>
              <a:spcAft>
                <a:spcPts val="200"/>
              </a:spcAft>
              <a:buFont typeface="Arial" panose="020B0604020202020204" pitchFamily="34" charset="0"/>
              <a:buChar char="•"/>
            </a:pPr>
            <a:r>
              <a:rPr lang="en-GB" sz="1100" dirty="0">
                <a:latin typeface="Arial"/>
                <a:cs typeface="Arial"/>
              </a:rPr>
              <a:t>19% of respondents in Wigan say that they, or someone they live with,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BBE60D51-FEF6-43FC-7DB7-884A9267F4D8}"/>
              </a:ext>
            </a:extLst>
          </p:cNvPr>
          <p:cNvSpPr txBox="1"/>
          <p:nvPr/>
        </p:nvSpPr>
        <p:spPr>
          <a:xfrm>
            <a:off x="540488" y="6379534"/>
            <a:ext cx="110134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ea typeface="+mn-lt"/>
                <a:cs typeface="+mn-lt"/>
              </a:rPr>
              <a:t>Findings present data from surveys 8+9+10 </a:t>
            </a:r>
            <a:endParaRPr lang="en-US" sz="700" dirty="0">
              <a:cs typeface="Calibri"/>
            </a:endParaRPr>
          </a:p>
          <a:p>
            <a:r>
              <a:rPr lang="en-GB" sz="700" dirty="0">
                <a:ea typeface="+mn-lt"/>
                <a:cs typeface="+mn-lt"/>
              </a:rPr>
              <a:t>*Question only asked twice, therefore only Survey 9+10 data used </a:t>
            </a:r>
            <a:r>
              <a:rPr lang="en-GB" sz="700" dirty="0">
                <a:cs typeface="Calibri"/>
              </a:rPr>
              <a:t> </a:t>
            </a:r>
            <a:r>
              <a:rPr lang="en-GB" sz="700" dirty="0">
                <a:ea typeface="+mn-lt"/>
                <a:cs typeface="+mn-lt"/>
              </a:rPr>
              <a:t>**Survey 10 only data used ***</a:t>
            </a:r>
            <a:r>
              <a:rPr lang="en-GB" sz="700" dirty="0">
                <a:effectLst/>
              </a:rPr>
              <a:t>Information presented in these district annex slides needs to be treated with due caution, because results from sample surveys are always estimates of unknown values in the wider population, and the sample achieved in each survey wave is small (n=100-150) at the individual district level. Typically, we can have greater confidence in district-level findings once the same question has featured in multiple waves (ideally three or more fieldwork periods).</a:t>
            </a:r>
            <a:endParaRPr lang="en-GB" sz="700" dirty="0"/>
          </a:p>
          <a:p>
            <a:r>
              <a:rPr lang="en-GB" sz="900" dirty="0">
                <a:ea typeface="+mn-lt"/>
                <a:cs typeface="+mn-lt"/>
              </a:rPr>
              <a:t> </a:t>
            </a:r>
            <a:endParaRPr lang="en-GB" sz="900" dirty="0">
              <a:cs typeface="Calibri"/>
            </a:endParaRPr>
          </a:p>
          <a:p>
            <a:pPr algn="l"/>
            <a:endParaRPr lang="en-GB" dirty="0">
              <a:cs typeface="Calibri"/>
            </a:endParaRPr>
          </a:p>
        </p:txBody>
      </p:sp>
    </p:spTree>
    <p:extLst>
      <p:ext uri="{BB962C8B-B14F-4D97-AF65-F5344CB8AC3E}">
        <p14:creationId xmlns:p14="http://schemas.microsoft.com/office/powerpoint/2010/main" val="4258224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22" ma:contentTypeDescription="Create a new document." ma:contentTypeScope="" ma:versionID="db29889c14717469ba4b09466cf277f2">
  <xsd:schema xmlns:xsd="http://www.w3.org/2001/XMLSchema" xmlns:xs="http://www.w3.org/2001/XMLSchema" xmlns:p="http://schemas.microsoft.com/office/2006/metadata/properties" xmlns:ns1="http://schemas.microsoft.com/sharepoint/v3" xmlns:ns2="066e983a-f1d7-4d3c-91db-252f29f3e159" xmlns:ns3="2e35a3c0-6932-4795-bc29-a2b24e509738" targetNamespace="http://schemas.microsoft.com/office/2006/metadata/properties" ma:root="true" ma:fieldsID="0bfbf6119b6cd72587d7023c0893b1b9" ns1:_="" ns2:_="" ns3:_="">
    <xsd:import namespace="http://schemas.microsoft.com/sharepoint/v3"/>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bbc1e6f-5468-47c1-b5d2-a6b425ecb740}" ma:internalName="TaxCatchAll" ma:showField="CatchAllData" ma:web="2e35a3c0-6932-4795-bc29-a2b24e5097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6e983a-f1d7-4d3c-91db-252f29f3e159">
      <Terms xmlns="http://schemas.microsoft.com/office/infopath/2007/PartnerControls"/>
    </lcf76f155ced4ddcb4097134ff3c332f>
    <TaxCatchAll xmlns="2e35a3c0-6932-4795-bc29-a2b24e509738" xsi:nil="true"/>
    <SharedWithUsers xmlns="2e35a3c0-6932-4795-bc29-a2b24e509738">
      <UserInfo>
        <DisplayName>Ottiwell, David</DisplayName>
        <AccountId>817</AccountId>
        <AccountType/>
      </UserInfo>
      <UserInfo>
        <DisplayName>Kaur, Dashrena</DisplayName>
        <AccountId>921</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C424A10-778E-4CB5-AFA4-224687891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6e983a-f1d7-4d3c-91db-252f29f3e159"/>
    <ds:schemaRef ds:uri="2e35a3c0-6932-4795-bc29-a2b24e509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3.xml><?xml version="1.0" encoding="utf-8"?>
<ds:datastoreItem xmlns:ds="http://schemas.openxmlformats.org/officeDocument/2006/customXml" ds:itemID="{344DD18B-9544-4563-83DA-1FD4CC1FF1BD}">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2e35a3c0-6932-4795-bc29-a2b24e509738"/>
    <ds:schemaRef ds:uri="066e983a-f1d7-4d3c-91db-252f29f3e159"/>
    <ds:schemaRef ds:uri="http://schemas.microsoft.com/sharepoint/v3"/>
    <ds:schemaRef ds:uri="5cd17271-0186-4a94-a8e5-2a85c0fb5d22"/>
    <ds:schemaRef ds:uri="bc82aed4-c161-4654-bb9f-d351edfac1aa"/>
  </ds:schemaRefs>
</ds:datastoreItem>
</file>

<file path=docProps/app.xml><?xml version="1.0" encoding="utf-8"?>
<Properties xmlns="http://schemas.openxmlformats.org/officeDocument/2006/extended-properties" xmlns:vt="http://schemas.openxmlformats.org/officeDocument/2006/docPropsVTypes">
  <Template>2398_GMCA_W6_report_V2___LA_summaries v5</Template>
  <TotalTime>130</TotalTime>
  <Words>26790</Words>
  <Application>Microsoft Office PowerPoint</Application>
  <PresentationFormat>Widescreen</PresentationFormat>
  <Paragraphs>2187</Paragraphs>
  <Slides>100</Slides>
  <Notes>68</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100</vt:i4>
      </vt:variant>
    </vt:vector>
  </HeadingPairs>
  <TitlesOfParts>
    <vt:vector size="109" baseType="lpstr">
      <vt:lpstr>Arial</vt:lpstr>
      <vt:lpstr>Calibri</vt:lpstr>
      <vt:lpstr>Calibri Light</vt:lpstr>
      <vt:lpstr>Courier New</vt:lpstr>
      <vt:lpstr>Segoe UI</vt:lpstr>
      <vt:lpstr>Office Theme</vt:lpstr>
      <vt:lpstr>1_Office Theme</vt:lpstr>
      <vt:lpstr>2_Office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vt:lpstr>
      <vt:lpstr>Smoking and vaping– key findings</vt:lpstr>
      <vt:lpstr>The proportions of respondents in each category of life satisfaction have remained relatively stable over the past year</vt:lpstr>
      <vt:lpstr>The proportions reporting high (42%) and medium (18%) levels of anxiety have remained broadly stable over the past year. This wave does show a fall, though not significant, since September in those who report either very low levels of anxiety or no anxiety at all (22% down from 25%)</vt:lpstr>
      <vt:lpstr>Those who are more likely to have low levels of life satisfaction and high levels of anxiety include disabled respondents and those who are in financially vulnerable situations</vt:lpstr>
      <vt:lpstr>2 in 3 (63%) respondents feel that the things they do in their life are worthwhile; fewer (56%) said they feel very high or high levels of happiness, and this is a significant drop since September (wave 9)</vt:lpstr>
      <vt:lpstr>There have been negative changes since September in three of the four areas of health management asked about. Significant declines in those who agree that they are involved in decisions about their health and those who strongly agree they know enough about their health are accompanied by a significant increase in the proportion who disagree that they can look after their health.</vt:lpstr>
      <vt:lpstr>Health confidence score</vt:lpstr>
      <vt:lpstr>While there has been some fluctuation in health confidence score since tracking started in May 2023, none of these changes have been significant change. However, it should be noted that all dimensions of the health confidence score have successively fallen across the last two waves - particularly knowledge and shared decisions. Self-management is the most stable of all the metrics</vt:lpstr>
      <vt:lpstr>For disabled respondents, the overall health confidence score, and the scores for each factor contributing to it, are lower than for the population as a whole; there is a particular difference in feelings of being able to 'look after my health'.</vt:lpstr>
      <vt:lpstr>This survey found 17% of respondents aged 18 and over currently smoke cigarettes, compared to the GM benchmark of 14% in the national Annual Population Survey . Over 4 in 10 (44%) respondents here say that they have never smoked, while nearly 4 in 10 (38%) say they have previously but do not currently. </vt:lpstr>
      <vt:lpstr>1 in 5 (22%) say that they use an e-cigarette or vaping device. Over half (58%) of these respondents also smoke cigarettes, a quarter (24%) have previously smoked, but only 7% of those who have never smoked cigarettes</vt:lpstr>
      <vt:lpstr>In line with the existing evidence base in this policy area, the GM survey results emphasise the clear association between deprivation and likelihood of smoking / vaping - nearly half of those living in a neighbourhood in England's top 20% most deprived are current smokers (45%) / currently vaping (48%)</vt:lpstr>
      <vt:lpstr>Healthy homes</vt:lpstr>
      <vt:lpstr>Healthy homes – key findings (1) </vt:lpstr>
      <vt:lpstr>Healthy Homes – key findings (2) </vt:lpstr>
      <vt:lpstr>Affordability, a safe and decent home and privacy and security are the three things considered most important for good renting among those who rent</vt:lpstr>
      <vt:lpstr>2 in 3 (62%) Greater Manchester respondents have experienced a problem in their home in the last year. This is higher among segments of the population including those from within racially minoritised communities (75%), those aged 16-24 (73%), disabled respondents (71%) and parents (70%)</vt:lpstr>
      <vt:lpstr>Renters, particularly those renting from local authorities and housing associations, are more likely to be currently experiencing problems with their home – particularly damp/mould, poor home insulation, fear of losing their home and pest infestations</vt:lpstr>
      <vt:lpstr>Renters, particularly those renting from local authorities and housing associations, are also more likely to have experienced problems this past year with their home – particularly damp/mould, broken boiler or heating, and poor home insulation </vt:lpstr>
      <vt:lpstr>Across most issues, more than half of those experiencing problems have raised concerns. However, ‘fear of losing my home’, ‘my home not meeting accessibility needs’ and ‘poor / missing home insulation’ are more likely than not to go unreported</vt:lpstr>
      <vt:lpstr>Renters are more likely to have raised concerns over issues experienced in their home in the last year – particularly over broken boilers, damp and mould, broken windows and doors and poor home insulation</vt:lpstr>
      <vt:lpstr>Renters are also more likely to be satisfied with how a reported issue has been resolved, particularly for damp/ mould issues. On other issues, there are no significant differences in satisfaction by tenure</vt:lpstr>
      <vt:lpstr>Around 3 in 4 (73%) say issues in their home have negatively impacted their physical or mental health or wellbeing. 2 in 5 (39%) say an issue has had a large impact – mainly driven by the large impacts associated with ‘fear of losing my home’ (61%), ‘my home not meeting accessibility needs’ (37%) and 'broken windows / doors' (36%)</vt:lpstr>
      <vt:lpstr>Overall, around 3 in 5 (63%) of those who have raised issues about problems in their home are dissatisfied with the outcome. The highest levels of dissatisfaction are with broken boilers or heating (69%), broken electrics (61%) and gas, electricity or water supply problems (60%)</vt:lpstr>
      <vt:lpstr>1 in 4 (24%) of the total population say an issue in their home over the past year has had a large impact on their physical or mental health or wellbeing. The issues which have had the largest impact among the total population include damp mould (affecting 9% of the total population) and fear of losing their home (8%) </vt:lpstr>
      <vt:lpstr>Fewer than a quarter (23%) of those who have been negatively impacted by issues in their home have raised this with a GP. The likelihood of raising things with a GP increases in some situations – e.g. those with homes not meeting accessibility needs (43% impacted raised the issue), those worried about losing their home (38%), and those experiencing having broken windows or doors (36%)</vt:lpstr>
      <vt:lpstr>Your local area</vt:lpstr>
      <vt:lpstr>Your local area – context</vt:lpstr>
      <vt:lpstr>Your local area – key findings (1)</vt:lpstr>
      <vt:lpstr>Your local area – key findings (2)</vt:lpstr>
      <vt:lpstr>7 in 10 (71%) respondents say that they are satisfied with their local area as a place to live. This is similar to the England average (76%), although nationally more are very satisfied (21% in GM, 30% nationally). The longer-term picture is that levels of satisfaction have dropped to be more in line with March 2023 (72%).</vt:lpstr>
      <vt:lpstr>Three quarters (74%) of respondents would recommend their local area as a place to live. Around half (53%) agree there are opportunities to take part in cultural events and activities in their local area</vt:lpstr>
      <vt:lpstr>3 in 4 residents (75%) agree their local area is a place where people from different backgrounds get on well together. 2 in 3 (68%) agree they their local area is one they are proud of and where people look out for each other (66%). Just over half agree their local area is well maintained (54%)</vt:lpstr>
      <vt:lpstr>4 in 5 (80%) respondents say that if they needed help, there are people who would be there for them, and  over 3 in 4 (78%) say that if they wanted company or to socialise there are people they can call on.</vt:lpstr>
      <vt:lpstr>Respondents are most likely to be satisfied with the parks and other green spaces in their area (71%), along with local services and amenities (63%). Fewer respondents are satisfied with their local town centre (55%), and with the cultural facilities in their local area (42%). In relation to town centres, the proportion who are very satisfied has dropped 3pp since September. </vt:lpstr>
      <vt:lpstr>56% of residents are satisfied with the health and care services in their local area. 72% of parents with children in education are satisfied with the schools or colleges in their local area</vt:lpstr>
      <vt:lpstr>62% of respondents are satisfied with the availability of public transport in their local area, with 55% being satisfied with local bus services. Less than a third are satisfied with the cycle lanes / routes (30%), however 21% say they have no experience of these or that they are not available.</vt:lpstr>
      <vt:lpstr>1 in 3 (32%) respondents have volunteered in the past year, the same as seen in September. Those most likely to have volunteered include those from racially minoritised groups, with a learning disability, and aged 16-24 years old</vt:lpstr>
      <vt:lpstr>Cost of living</vt:lpstr>
      <vt:lpstr>Cost of living and food security – context and approach</vt:lpstr>
      <vt:lpstr>Cost of living – key findings (1)</vt:lpstr>
      <vt:lpstr>Cost of living – key findings (2)</vt:lpstr>
      <vt:lpstr>3 in 10 (28%) are experiencing some form of financial vulnerability (based on an ONS method of estimation). This has not changed since September, but remains higher among those aged 35-44 (37%), parents of children aged 5 – 15 years (39%), and respondents with a disability (37%)</vt:lpstr>
      <vt:lpstr>3 in 5 (61%) respondents say their cost of living has increased in the last month. This is significantly higher than the GB average (47%). GM respondents are more likely than the GB average to say that increases are due to higher rent or mortgage costs (27% vs. 16%), and increased childcare costs (9% vs 6%)</vt:lpstr>
      <vt:lpstr>Over 2 in 5 (47%) respondents say they have difficulty affording energy costs, largely in line with September (49%). The GM rate is significantly higher than the GB average (39%) – driven by the proportion who say they find these costs very difficult, the same driver as was in September.</vt:lpstr>
      <vt:lpstr>Half of respondents are worried about heating their home this winter, including 17% who are very worried. Worry is more common among those within racially minoritised communities, with a disability and who are parents.</vt:lpstr>
      <vt:lpstr>Almost half (47%) of renters say they find it difficult to afford rental costs in the second half of 2023. This rises to just over half (51%) renting from housing associations and trusts</vt:lpstr>
      <vt:lpstr>Looking at this change since last wave, there has been a slight increase since September, being driven by increases from renters of local authority/council and private properties. In contrast, the proportion of housing association / trust renters facing these difficulties has slightly fallen – but they remain the most likely group of renters to face difficulties with their rent</vt:lpstr>
      <vt:lpstr>Generally, renters are more likely to be behind on their rent compared to owners (13% vs. 6%). This is driven by renters in local authority and housing association properties than private renters </vt:lpstr>
      <vt:lpstr>Looking a the change from September, there has been a decline in the number of renters who say that they are behind on their rent (10% vs. 17% in September). This is driven by declines in renters who are behind in housing association properties (8% cf. 32% in September)</vt:lpstr>
      <vt:lpstr>2 in 5 respondents say they will be able to save money over the next 12 months (44%). Since the first time this question was asked in September 2022, respondents’ ability to save money has increased by 11 percentage points</vt:lpstr>
      <vt:lpstr>While there has been a decline since September (following a previous decline from July) in the proportions of mortgage holders finding it difficult to afford their mortgage payments, the proportion of renters finding it difficult to afford their rental costs has increased</vt:lpstr>
      <vt:lpstr>Greater Manchester respondents are less likely than the GB average to be able to afford an unexpected expense of £850 (52% vs. 60% able to afford). However, the ability to afford an expected expense is slightly higher now than was the case this time last year (52% cf. 49% in Nov ‘22)</vt:lpstr>
      <vt:lpstr>A third (33%) of GM respondents are more likely to have borrowed more money or used more credit in the past month compared to the same time last year.</vt:lpstr>
      <vt:lpstr>Of the 1 in 3 respondents who have borrowed more money or used more credit in the past month, 7 in 10 (69%) say they’re experiencing difficulty managing their current level of debt. This is in line with September’s figure of 70%</vt:lpstr>
      <vt:lpstr>Using merged data across the past three surveys, 2 in 3 (68%) respondents who have borrowed more or used more credit are experiencing difficulty in relation to their level of debt. This is higher among some groups, including those not in work due to ill health or disability (84%) and those aged 45-54 years (83%)</vt:lpstr>
      <vt:lpstr>Half (51%) of those struggling with their debt say they have sought help, a significant decrease since September (62%). Among those who did not seek help, 1 in 3 (33%) did not seek advice due to being embarrassed / stigma</vt:lpstr>
      <vt:lpstr>Using merged data across the past three surveys, 2 in 5 (40%) of those having difficulty with their level of debt have not sought any help. This figure remains roughly the same across the 10 GM districts, though points of difference can be seen (ranging 35%-45%)</vt:lpstr>
      <vt:lpstr>Food security  Survey 10 is the first wave since March that the full range of food security questions have been asked, which has allowed for the full food security scores to be reported on. Only a smaller subset of questions have been asked consistently since survey 6.  </vt:lpstr>
      <vt:lpstr>Food Security – key findings </vt:lpstr>
      <vt:lpstr>The food security score</vt:lpstr>
      <vt:lpstr>Those who are significantly more likely to be food insecure include renters, and those with a disability. This is shown across households both with and without children.</vt:lpstr>
      <vt:lpstr>1 in 3 (34%) households in Greater Manchester are food insecure. This is made up of 48% of households with children who are food insecure, and 27% of households without children</vt:lpstr>
      <vt:lpstr>The GM survey asks about how often people struggle with food affordability... </vt:lpstr>
      <vt:lpstr>The last 12 months for adults, nature/extent of the problem: The proportion of households having their eating habits impacted in any way due to lack of money has remained stable since March, though numbers cutting the size or skipping their meals have slightly reduced</vt:lpstr>
      <vt:lpstr>Consistent with previous surveys, over half of respondents who have cut the size of or skipped meals (51%) or not eaten for a whole day (54%) continue to have done so in at least seven months of the past year, with around in three doing so every month (31% and 30%).</vt:lpstr>
      <vt:lpstr>The last 12 months for households with children, nature/extent/frequency of the problem: Many families are still struggling – the data does show some statistically significant improvements since the March 2023 survey, but not in all areas</vt:lpstr>
      <vt:lpstr>Digital inclusion  (Findings from first half of 2023 and second half of 2023 merged into groups of three waves, telephone samples only)</vt:lpstr>
      <vt:lpstr>Digital inclusion – context</vt:lpstr>
      <vt:lpstr>Digital inclusion – key findings (1)</vt:lpstr>
      <vt:lpstr>Digital inclusion – key findings (2)</vt:lpstr>
      <vt:lpstr>Just under a third of respondents (32%) report experience of at least one aspect of digital exclusion in their household. This rises to 2 in 5 (41%) of disabled respondents and two thirds (67%) of those aged over 75</vt:lpstr>
      <vt:lpstr>Where respondents are experiencing digital exclusion, they are most likely to say this is due to a lack of skills or support to allow them to access digital online services</vt:lpstr>
      <vt:lpstr>Those aged 75+ are consistently far more likely not to have access to enable them to get online all or most of the time, or the skills and support to do so, as seen in previous waves. </vt:lpstr>
      <vt:lpstr>Month-on-month trends: November results show a less favourable picture of digital inclusion – Fewer respondents (64%) report no issues with digital inclusion in their household in November, compared to September (71%)</vt:lpstr>
      <vt:lpstr>Longer term trends: It appears, when comparing the second half of 2023 to the first half of 2023, that the proportion of respondents experiencing multiple aspects of digital exclusion in their household has generally decreased. In relation to sub-groups, this is true of younger respondents and those with a disability (though not of those aged 75 and over)</vt:lpstr>
      <vt:lpstr>There has been a significant fall in affordability and support between the first half of 2023 and the second half of 2023, affecting respondents' abilities to get online</vt:lpstr>
      <vt:lpstr>Fewer than 1 in 10 (9%) respondents say they themselves are not confident using digital services online, with slightly more (10%) saying there are others in their house who are not confident. Those more likely to say they are not confident are aged over 75, in single person households, or disabled</vt:lpstr>
      <vt:lpstr>Around 1 in 6 (17%) households use digital services, but want to use them more. Just 1% of people who do not use digital services online want to be able to do so.</vt:lpstr>
      <vt:lpstr>Local Authority summaries </vt:lpstr>
      <vt:lpstr>Bolton</vt:lpstr>
      <vt:lpstr>Bury</vt:lpstr>
      <vt:lpstr>Manchester</vt:lpstr>
      <vt:lpstr>Oldham</vt:lpstr>
      <vt:lpstr>Rochdale</vt:lpstr>
      <vt:lpstr>Salford</vt:lpstr>
      <vt:lpstr>Stockport</vt:lpstr>
      <vt:lpstr>Tameside</vt:lpstr>
      <vt:lpstr>Trafford</vt:lpstr>
      <vt:lpstr>Wigan</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Humphrey, Ellie</cp:lastModifiedBy>
  <cp:revision>29</cp:revision>
  <dcterms:created xsi:type="dcterms:W3CDTF">2023-05-26T13:58:34Z</dcterms:created>
  <dcterms:modified xsi:type="dcterms:W3CDTF">2024-03-14T12:27:52Z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0x01010063DC97FC8150DD49AD465F8A73657C42</vt:lpwstr>
  </property>
  <property fmtid="{D5CDD505-2E9C-101B-9397-08002B2CF9AE}" pid="3" name="MediaServiceImageTags">
    <vt:lpwstr/>
  </property>
</Properties>
</file>